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drawingml.chart+xml" PartName="/ppt/charts/chart1.xml"/>
  <Override ContentType="application/vnd.openxmlformats-officedocument.drawingml.chart+xml" PartName="/ppt/charts/chart2.xml"/>
  <Override ContentType="application/vnd.openxmlformats-officedocument.drawingml.chart+xml" PartName="/ppt/charts/chart3.xml"/>
  <Override ContentType="application/vnd.openxmlformats-officedocument.drawingml.chart+xml" PartName="/ppt/charts/chart4.xml"/>
  <Override ContentType="application/vnd.ms-office.chartcolorstyle+xml" PartName="/ppt/charts/colors1.xml"/>
  <Override ContentType="application/vnd.ms-office.chartcolorstyle+xml" PartName="/ppt/charts/colors2.xml"/>
  <Override ContentType="application/vnd.ms-office.chartcolorstyle+xml" PartName="/ppt/charts/colors3.xml"/>
  <Override ContentType="application/vnd.ms-office.chartcolorstyle+xml" PartName="/ppt/charts/colors4.xml"/>
  <Override ContentType="application/vnd.ms-office.chartstyle+xml" PartName="/ppt/charts/style1.xml"/>
  <Override ContentType="application/vnd.ms-office.chartstyle+xml" PartName="/ppt/charts/style2.xml"/>
  <Override ContentType="application/vnd.ms-office.chartstyle+xml" PartName="/ppt/charts/style3.xml"/>
  <Override ContentType="application/vnd.ms-office.chartstyle+xml" PartName="/ppt/charts/style4.xml"/>
  <Override ContentType="application/vnd.openxmlformats-officedocument.presentationml.commentAuthors+xml" PartName="/ppt/commentAuthors.xml"/>
  <Override ContentType="application/vnd.openxmlformats-officedocument.drawingml.diagramColors+xml" PartName="/ppt/diagrams/colors1.xml"/>
  <Override ContentType="application/vnd.openxmlformats-officedocument.drawingml.diagramColors+xml" PartName="/ppt/diagrams/colors2.xml"/>
  <Override ContentType="application/vnd.openxmlformats-officedocument.drawingml.diagramData+xml" PartName="/ppt/diagrams/data1.xml"/>
  <Override ContentType="application/vnd.openxmlformats-officedocument.drawingml.diagramData+xml" PartName="/ppt/diagrams/data2.xml"/>
  <Override ContentType="application/vnd.ms-office.drawingml.diagramDrawing+xml" PartName="/ppt/diagrams/drawing1.xml"/>
  <Override ContentType="application/vnd.ms-office.drawingml.diagramDrawing+xml" PartName="/ppt/diagrams/drawing2.xml"/>
  <Override ContentType="application/vnd.openxmlformats-officedocument.drawingml.diagramLayout+xml" PartName="/ppt/diagrams/layout1.xml"/>
  <Override ContentType="application/vnd.openxmlformats-officedocument.drawingml.diagramLayout+xml" PartName="/ppt/diagrams/layout2.xml"/>
  <Override ContentType="application/vnd.openxmlformats-officedocument.drawingml.diagramStyle+xml" PartName="/ppt/diagrams/quickStyle1.xml"/>
  <Override ContentType="application/vnd.openxmlformats-officedocument.drawingml.diagramStyle+xml" PartName="/ppt/diagrams/quickStyle2.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00.xml"/>
  <Override ContentType="application/vnd.openxmlformats-officedocument.presentationml.notesSlide+xml" PartName="/ppt/notesSlides/notesSlide101.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39.xml"/>
  <Override ContentType="application/vnd.openxmlformats-officedocument.presentationml.notesSlide+xml" PartName="/ppt/notesSlides/notesSlide4.xml"/>
  <Override ContentType="application/vnd.openxmlformats-officedocument.presentationml.notesSlide+xml" PartName="/ppt/notesSlides/notesSlide40.xml"/>
  <Override ContentType="application/vnd.openxmlformats-officedocument.presentationml.notesSlide+xml" PartName="/ppt/notesSlides/notesSlide41.xml"/>
  <Override ContentType="application/vnd.openxmlformats-officedocument.presentationml.notesSlide+xml" PartName="/ppt/notesSlides/notesSlide42.xml"/>
  <Override ContentType="application/vnd.openxmlformats-officedocument.presentationml.notesSlide+xml" PartName="/ppt/notesSlides/notesSlide43.xml"/>
  <Override ContentType="application/vnd.openxmlformats-officedocument.presentationml.notesSlide+xml" PartName="/ppt/notesSlides/notesSlide4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47.xml"/>
  <Override ContentType="application/vnd.openxmlformats-officedocument.presentationml.notesSlide+xml" PartName="/ppt/notesSlides/notesSlide48.xml"/>
  <Override ContentType="application/vnd.openxmlformats-officedocument.presentationml.notesSlide+xml" PartName="/ppt/notesSlides/notesSlide49.xml"/>
  <Override ContentType="application/vnd.openxmlformats-officedocument.presentationml.notesSlide+xml" PartName="/ppt/notesSlides/notesSlide5.xml"/>
  <Override ContentType="application/vnd.openxmlformats-officedocument.presentationml.notesSlide+xml" PartName="/ppt/notesSlides/notesSlide50.xml"/>
  <Override ContentType="application/vnd.openxmlformats-officedocument.presentationml.notesSlide+xml" PartName="/ppt/notesSlides/notesSlide51.xml"/>
  <Override ContentType="application/vnd.openxmlformats-officedocument.presentationml.notesSlide+xml" PartName="/ppt/notesSlides/notesSlide52.xml"/>
  <Override ContentType="application/vnd.openxmlformats-officedocument.presentationml.notesSlide+xml" PartName="/ppt/notesSlides/notesSlide53.xml"/>
  <Override ContentType="application/vnd.openxmlformats-officedocument.presentationml.notesSlide+xml" PartName="/ppt/notesSlides/notesSlide54.xml"/>
  <Override ContentType="application/vnd.openxmlformats-officedocument.presentationml.notesSlide+xml" PartName="/ppt/notesSlides/notesSlide55.xml"/>
  <Override ContentType="application/vnd.openxmlformats-officedocument.presentationml.notesSlide+xml" PartName="/ppt/notesSlides/notesSlide56.xml"/>
  <Override ContentType="application/vnd.openxmlformats-officedocument.presentationml.notesSlide+xml" PartName="/ppt/notesSlides/notesSlide57.xml"/>
  <Override ContentType="application/vnd.openxmlformats-officedocument.presentationml.notesSlide+xml" PartName="/ppt/notesSlides/notesSlide58.xml"/>
  <Override ContentType="application/vnd.openxmlformats-officedocument.presentationml.notesSlide+xml" PartName="/ppt/notesSlides/notesSlide59.xml"/>
  <Override ContentType="application/vnd.openxmlformats-officedocument.presentationml.notesSlide+xml" PartName="/ppt/notesSlides/notesSlide6.xml"/>
  <Override ContentType="application/vnd.openxmlformats-officedocument.presentationml.notesSlide+xml" PartName="/ppt/notesSlides/notesSlide60.xml"/>
  <Override ContentType="application/vnd.openxmlformats-officedocument.presentationml.notesSlide+xml" PartName="/ppt/notesSlides/notesSlide61.xml"/>
  <Override ContentType="application/vnd.openxmlformats-officedocument.presentationml.notesSlide+xml" PartName="/ppt/notesSlides/notesSlide62.xml"/>
  <Override ContentType="application/vnd.openxmlformats-officedocument.presentationml.notesSlide+xml" PartName="/ppt/notesSlides/notesSlide63.xml"/>
  <Override ContentType="application/vnd.openxmlformats-officedocument.presentationml.notesSlide+xml" PartName="/ppt/notesSlides/notesSlide64.xml"/>
  <Override ContentType="application/vnd.openxmlformats-officedocument.presentationml.notesSlide+xml" PartName="/ppt/notesSlides/notesSlide65.xml"/>
  <Override ContentType="application/vnd.openxmlformats-officedocument.presentationml.notesSlide+xml" PartName="/ppt/notesSlides/notesSlide66.xml"/>
  <Override ContentType="application/vnd.openxmlformats-officedocument.presentationml.notesSlide+xml" PartName="/ppt/notesSlides/notesSlide67.xml"/>
  <Override ContentType="application/vnd.openxmlformats-officedocument.presentationml.notesSlide+xml" PartName="/ppt/notesSlides/notesSlide68.xml"/>
  <Override ContentType="application/vnd.openxmlformats-officedocument.presentationml.notesSlide+xml" PartName="/ppt/notesSlides/notesSlide69.xml"/>
  <Override ContentType="application/vnd.openxmlformats-officedocument.presentationml.notesSlide+xml" PartName="/ppt/notesSlides/notesSlide7.xml"/>
  <Override ContentType="application/vnd.openxmlformats-officedocument.presentationml.notesSlide+xml" PartName="/ppt/notesSlides/notesSlide70.xml"/>
  <Override ContentType="application/vnd.openxmlformats-officedocument.presentationml.notesSlide+xml" PartName="/ppt/notesSlides/notesSlide71.xml"/>
  <Override ContentType="application/vnd.openxmlformats-officedocument.presentationml.notesSlide+xml" PartName="/ppt/notesSlides/notesSlide72.xml"/>
  <Override ContentType="application/vnd.openxmlformats-officedocument.presentationml.notesSlide+xml" PartName="/ppt/notesSlides/notesSlide73.xml"/>
  <Override ContentType="application/vnd.openxmlformats-officedocument.presentationml.notesSlide+xml" PartName="/ppt/notesSlides/notesSlide74.xml"/>
  <Override ContentType="application/vnd.openxmlformats-officedocument.presentationml.notesSlide+xml" PartName="/ppt/notesSlides/notesSlide75.xml"/>
  <Override ContentType="application/vnd.openxmlformats-officedocument.presentationml.notesSlide+xml" PartName="/ppt/notesSlides/notesSlide76.xml"/>
  <Override ContentType="application/vnd.openxmlformats-officedocument.presentationml.notesSlide+xml" PartName="/ppt/notesSlides/notesSlide77.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8.xml"/>
  <Override ContentType="application/vnd.openxmlformats-officedocument.presentationml.notesSlide+xml" PartName="/ppt/notesSlides/notesSlide80.xml"/>
  <Override ContentType="application/vnd.openxmlformats-officedocument.presentationml.notesSlide+xml" PartName="/ppt/notesSlides/notesSlide81.xml"/>
  <Override ContentType="application/vnd.openxmlformats-officedocument.presentationml.notesSlide+xml" PartName="/ppt/notesSlides/notesSlide82.xml"/>
  <Override ContentType="application/vnd.openxmlformats-officedocument.presentationml.notesSlide+xml" PartName="/ppt/notesSlides/notesSlide83.xml"/>
  <Override ContentType="application/vnd.openxmlformats-officedocument.presentationml.notesSlide+xml" PartName="/ppt/notesSlides/notesSlide84.xml"/>
  <Override ContentType="application/vnd.openxmlformats-officedocument.presentationml.notesSlide+xml" PartName="/ppt/notesSlides/notesSlide85.xml"/>
  <Override ContentType="application/vnd.openxmlformats-officedocument.presentationml.notesSlide+xml" PartName="/ppt/notesSlides/notesSlide86.xml"/>
  <Override ContentType="application/vnd.openxmlformats-officedocument.presentationml.notesSlide+xml" PartName="/ppt/notesSlides/notesSlide87.xml"/>
  <Override ContentType="application/vnd.openxmlformats-officedocument.presentationml.notesSlide+xml" PartName="/ppt/notesSlides/notesSlide88.xml"/>
  <Override ContentType="application/vnd.openxmlformats-officedocument.presentationml.notesSlide+xml" PartName="/ppt/notesSlides/notesSlide89.xml"/>
  <Override ContentType="application/vnd.openxmlformats-officedocument.presentationml.notesSlide+xml" PartName="/ppt/notesSlides/notesSlide9.xml"/>
  <Override ContentType="application/vnd.openxmlformats-officedocument.presentationml.notesSlide+xml" PartName="/ppt/notesSlides/notesSlide90.xml"/>
  <Override ContentType="application/vnd.openxmlformats-officedocument.presentationml.notesSlide+xml" PartName="/ppt/notesSlides/notesSlide91.xml"/>
  <Override ContentType="application/vnd.openxmlformats-officedocument.presentationml.notesSlide+xml" PartName="/ppt/notesSlides/notesSlide92.xml"/>
  <Override ContentType="application/vnd.openxmlformats-officedocument.presentationml.notesSlide+xml" PartName="/ppt/notesSlides/notesSlide93.xml"/>
  <Override ContentType="application/vnd.openxmlformats-officedocument.presentationml.notesSlide+xml" PartName="/ppt/notesSlides/notesSlide94.xml"/>
  <Override ContentType="application/vnd.openxmlformats-officedocument.presentationml.notesSlide+xml" PartName="/ppt/notesSlides/notesSlide95.xml"/>
  <Override ContentType="application/vnd.openxmlformats-officedocument.presentationml.notesSlide+xml" PartName="/ppt/notesSlides/notesSlide96.xml"/>
  <Override ContentType="application/vnd.openxmlformats-officedocument.presentationml.notesSlide+xml" PartName="/ppt/notesSlides/notesSlide97.xml"/>
  <Override ContentType="application/vnd.openxmlformats-officedocument.presentationml.notesSlide+xml" PartName="/ppt/notesSlides/notesSlide98.xml"/>
  <Override ContentType="application/vnd.openxmlformats-officedocument.presentationml.notesSlide+xml" PartName="/ppt/notesSlides/notesSlide9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00.xml"/>
  <Override ContentType="application/vnd.openxmlformats-officedocument.presentationml.slide+xml" PartName="/ppt/slides/slide101.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slide+xml" PartName="/ppt/slides/slide63.xml"/>
  <Override ContentType="application/vnd.openxmlformats-officedocument.presentationml.slide+xml" PartName="/ppt/slides/slide64.xml"/>
  <Override ContentType="application/vnd.openxmlformats-officedocument.presentationml.slide+xml" PartName="/ppt/slides/slide65.xml"/>
  <Override ContentType="application/vnd.openxmlformats-officedocument.presentationml.slide+xml" PartName="/ppt/slides/slide66.xml"/>
  <Override ContentType="application/vnd.openxmlformats-officedocument.presentationml.slide+xml" PartName="/ppt/slides/slide67.xml"/>
  <Override ContentType="application/vnd.openxmlformats-officedocument.presentationml.slide+xml" PartName="/ppt/slides/slide68.xml"/>
  <Override ContentType="application/vnd.openxmlformats-officedocument.presentationml.slide+xml" PartName="/ppt/slides/slide69.xml"/>
  <Override ContentType="application/vnd.openxmlformats-officedocument.presentationml.slide+xml" PartName="/ppt/slides/slide7.xml"/>
  <Override ContentType="application/vnd.openxmlformats-officedocument.presentationml.slide+xml" PartName="/ppt/slides/slide70.xml"/>
  <Override ContentType="application/vnd.openxmlformats-officedocument.presentationml.slide+xml" PartName="/ppt/slides/slide71.xml"/>
  <Override ContentType="application/vnd.openxmlformats-officedocument.presentationml.slide+xml" PartName="/ppt/slides/slide72.xml"/>
  <Override ContentType="application/vnd.openxmlformats-officedocument.presentationml.slide+xml" PartName="/ppt/slides/slide73.xml"/>
  <Override ContentType="application/vnd.openxmlformats-officedocument.presentationml.slide+xml" PartName="/ppt/slides/slide74.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77.xml"/>
  <Override ContentType="application/vnd.openxmlformats-officedocument.presentationml.slide+xml" PartName="/ppt/slides/slide78.xml"/>
  <Override ContentType="application/vnd.openxmlformats-officedocument.presentationml.slide+xml" PartName="/ppt/slides/slide79.xml"/>
  <Override ContentType="application/vnd.openxmlformats-officedocument.presentationml.slide+xml" PartName="/ppt/slides/slide8.xml"/>
  <Override ContentType="application/vnd.openxmlformats-officedocument.presentationml.slide+xml" PartName="/ppt/slides/slide80.xml"/>
  <Override ContentType="application/vnd.openxmlformats-officedocument.presentationml.slide+xml" PartName="/ppt/slides/slide81.xml"/>
  <Override ContentType="application/vnd.openxmlformats-officedocument.presentationml.slide+xml" PartName="/ppt/slides/slide82.xml"/>
  <Override ContentType="application/vnd.openxmlformats-officedocument.presentationml.slide+xml" PartName="/ppt/slides/slide83.xml"/>
  <Override ContentType="application/vnd.openxmlformats-officedocument.presentationml.slide+xml" PartName="/ppt/slides/slide84.xml"/>
  <Override ContentType="application/vnd.openxmlformats-officedocument.presentationml.slide+xml" PartName="/ppt/slides/slide85.xml"/>
  <Override ContentType="application/vnd.openxmlformats-officedocument.presentationml.slide+xml" PartName="/ppt/slides/slide86.xml"/>
  <Override ContentType="application/vnd.openxmlformats-officedocument.presentationml.slide+xml" PartName="/ppt/slides/slide87.xml"/>
  <Override ContentType="application/vnd.openxmlformats-officedocument.presentationml.slide+xml" PartName="/ppt/slides/slide88.xml"/>
  <Override ContentType="application/vnd.openxmlformats-officedocument.presentationml.slide+xml" PartName="/ppt/slides/slide89.xml"/>
  <Override ContentType="application/vnd.openxmlformats-officedocument.presentationml.slide+xml" PartName="/ppt/slides/slide9.xml"/>
  <Override ContentType="application/vnd.openxmlformats-officedocument.presentationml.slide+xml" PartName="/ppt/slides/slide90.xml"/>
  <Override ContentType="application/vnd.openxmlformats-officedocument.presentationml.slide+xml" PartName="/ppt/slides/slide91.xml"/>
  <Override ContentType="application/vnd.openxmlformats-officedocument.presentationml.slide+xml" PartName="/ppt/slides/slide92.xml"/>
  <Override ContentType="application/vnd.openxmlformats-officedocument.presentationml.slide+xml" PartName="/ppt/slides/slide93.xml"/>
  <Override ContentType="application/vnd.openxmlformats-officedocument.presentationml.slide+xml" PartName="/ppt/slides/slide94.xml"/>
  <Override ContentType="application/vnd.openxmlformats-officedocument.presentationml.slide+xml" PartName="/ppt/slides/slide95.xml"/>
  <Override ContentType="application/vnd.openxmlformats-officedocument.presentationml.slide+xml" PartName="/ppt/slides/slide96.xml"/>
  <Override ContentType="application/vnd.openxmlformats-officedocument.presentationml.slide+xml" PartName="/ppt/slides/slide97.xml"/>
  <Override ContentType="application/vnd.openxmlformats-officedocument.presentationml.slide+xml" PartName="/ppt/slides/slide98.xml"/>
  <Override ContentType="application/vnd.openxmlformats-officedocument.presentationml.slide+xml" PartName="/ppt/slides/slide9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custom.xml" Type="http://schemas.openxmlformats.org/officeDocument/2006/relationships/custom-properties" Id="rId5"/>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bookmarkIdSeed="4">
  <p:sldMasterIdLst>
    <p:sldMasterId id="2147483671" r:id="rId4"/>
  </p:sldMasterIdLst>
  <p:notesMasterIdLst>
    <p:notesMasterId r:id="rId106"/>
  </p:notesMasterIdLst>
  <p:sldIdLst>
    <p:sldId id="256" r:id="rId5"/>
    <p:sldId id="270" r:id="rId6"/>
    <p:sldId id="323" r:id="rId7"/>
    <p:sldId id="274" r:id="rId8"/>
    <p:sldId id="386" r:id="rId9"/>
    <p:sldId id="383" r:id="rId10"/>
    <p:sldId id="385" r:id="rId11"/>
    <p:sldId id="389" r:id="rId12"/>
    <p:sldId id="390" r:id="rId13"/>
    <p:sldId id="391" r:id="rId14"/>
    <p:sldId id="392" r:id="rId15"/>
    <p:sldId id="400" r:id="rId16"/>
    <p:sldId id="401" r:id="rId17"/>
    <p:sldId id="402" r:id="rId18"/>
    <p:sldId id="403" r:id="rId19"/>
    <p:sldId id="404" r:id="rId20"/>
    <p:sldId id="405" r:id="rId21"/>
    <p:sldId id="406" r:id="rId22"/>
    <p:sldId id="409" r:id="rId23"/>
    <p:sldId id="410" r:id="rId24"/>
    <p:sldId id="411" r:id="rId25"/>
    <p:sldId id="407" r:id="rId26"/>
    <p:sldId id="408" r:id="rId27"/>
    <p:sldId id="412" r:id="rId28"/>
    <p:sldId id="413" r:id="rId29"/>
    <p:sldId id="415" r:id="rId30"/>
    <p:sldId id="446" r:id="rId31"/>
    <p:sldId id="447" r:id="rId32"/>
    <p:sldId id="416" r:id="rId33"/>
    <p:sldId id="414" r:id="rId34"/>
    <p:sldId id="393" r:id="rId35"/>
    <p:sldId id="394" r:id="rId36"/>
    <p:sldId id="418" r:id="rId37"/>
    <p:sldId id="448" r:id="rId38"/>
    <p:sldId id="449" r:id="rId39"/>
    <p:sldId id="331" r:id="rId40"/>
    <p:sldId id="450" r:id="rId41"/>
    <p:sldId id="333" r:id="rId42"/>
    <p:sldId id="419" r:id="rId43"/>
    <p:sldId id="334" r:id="rId44"/>
    <p:sldId id="335" r:id="rId45"/>
    <p:sldId id="336" r:id="rId46"/>
    <p:sldId id="337" r:id="rId47"/>
    <p:sldId id="339" r:id="rId48"/>
    <p:sldId id="338" r:id="rId49"/>
    <p:sldId id="340" r:id="rId50"/>
    <p:sldId id="341" r:id="rId51"/>
    <p:sldId id="342" r:id="rId52"/>
    <p:sldId id="343" r:id="rId53"/>
    <p:sldId id="344" r:id="rId54"/>
    <p:sldId id="345" r:id="rId55"/>
    <p:sldId id="347" r:id="rId56"/>
    <p:sldId id="348" r:id="rId57"/>
    <p:sldId id="349" r:id="rId58"/>
    <p:sldId id="350" r:id="rId59"/>
    <p:sldId id="356" r:id="rId60"/>
    <p:sldId id="357" r:id="rId61"/>
    <p:sldId id="351" r:id="rId62"/>
    <p:sldId id="352" r:id="rId63"/>
    <p:sldId id="353" r:id="rId64"/>
    <p:sldId id="354" r:id="rId65"/>
    <p:sldId id="355" r:id="rId66"/>
    <p:sldId id="358" r:id="rId67"/>
    <p:sldId id="359" r:id="rId68"/>
    <p:sldId id="360" r:id="rId69"/>
    <p:sldId id="361" r:id="rId70"/>
    <p:sldId id="362" r:id="rId71"/>
    <p:sldId id="363" r:id="rId72"/>
    <p:sldId id="364" r:id="rId73"/>
    <p:sldId id="365" r:id="rId74"/>
    <p:sldId id="366" r:id="rId75"/>
    <p:sldId id="367" r:id="rId76"/>
    <p:sldId id="368" r:id="rId77"/>
    <p:sldId id="369" r:id="rId78"/>
    <p:sldId id="370" r:id="rId79"/>
    <p:sldId id="371" r:id="rId80"/>
    <p:sldId id="420" r:id="rId81"/>
    <p:sldId id="372" r:id="rId82"/>
    <p:sldId id="373" r:id="rId83"/>
    <p:sldId id="374" r:id="rId84"/>
    <p:sldId id="375" r:id="rId85"/>
    <p:sldId id="437" r:id="rId86"/>
    <p:sldId id="377" r:id="rId87"/>
    <p:sldId id="382" r:id="rId88"/>
    <p:sldId id="423" r:id="rId89"/>
    <p:sldId id="421" r:id="rId90"/>
    <p:sldId id="422" r:id="rId91"/>
    <p:sldId id="426" r:id="rId92"/>
    <p:sldId id="428" r:id="rId93"/>
    <p:sldId id="429" r:id="rId94"/>
    <p:sldId id="427" r:id="rId95"/>
    <p:sldId id="430" r:id="rId96"/>
    <p:sldId id="432" r:id="rId97"/>
    <p:sldId id="436" r:id="rId98"/>
    <p:sldId id="435" r:id="rId99"/>
    <p:sldId id="439" r:id="rId100"/>
    <p:sldId id="442" r:id="rId101"/>
    <p:sldId id="440" r:id="rId102"/>
    <p:sldId id="280" r:id="rId103"/>
    <p:sldId id="300" r:id="rId104"/>
    <p:sldId id="281" r:id="rId105"/>
  </p:sldIdLst>
  <p:sldSz cx="9144000" cy="6858000" type="screen4x3"/>
  <p:notesSz cx="6797675" cy="9926638"/>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1" name="Trunečková Lucie Ing. (MPSV)" initials="TLI(" lastIdx="2" clrIdx="0">
    <p:extLst>
      <p:ext uri="{19B8F6BF-5375-455C-9EA6-DF929625EA0E}">
        <p15:presenceInfo xmlns:p15="http://schemas.microsoft.com/office/powerpoint/2012/main" providerId="AD" userId="S::lucie.truneckova@mpsv.cz::aee10eeb-c880-47c4-84e3-2b8b725feac2"/>
      </p:ext>
    </p:extLst>
  </p:cmAuthor>
  <p:cmAuthor id="2" name="Kučerová Renáta Ing. (MPSV)" initials="KRI(" lastIdx="3" clrIdx="1">
    <p:extLst>
      <p:ext uri="{19B8F6BF-5375-455C-9EA6-DF929625EA0E}">
        <p15:presenceInfo xmlns:p15="http://schemas.microsoft.com/office/powerpoint/2012/main" providerId="AD" userId="S::renata.kucerova@mpsv.cz::0dc63b4b-12c0-4a0a-9ebe-ea65ac99b702"/>
      </p:ext>
    </p:extLst>
  </p:cmAuthor>
  <p:cmAuthor id="3" name="Melková Gabriela Mgr. (MPSV)" initials="MGM(" lastIdx="6" clrIdx="2">
    <p:extLst>
      <p:ext uri="{19B8F6BF-5375-455C-9EA6-DF929625EA0E}">
        <p15:presenceInfo xmlns:p15="http://schemas.microsoft.com/office/powerpoint/2012/main" providerId="AD" userId="S::gabriela.melkova@mpsv.cz::188a92b9-e7b7-4f27-ba75-c0d40cb49b1f"/>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lastView="sldThumbnailView">
  <p:normalViewPr>
    <p:restoredLeft sz="15883" autoAdjust="false"/>
    <p:restoredTop sz="50529" autoAdjust="false"/>
  </p:normalViewPr>
  <p:slideViewPr>
    <p:cSldViewPr showGuides="true">
      <p:cViewPr varScale="true">
        <p:scale>
          <a:sx n="33" d="100"/>
          <a:sy n="33" d="100"/>
        </p:scale>
        <p:origin x="2228" y="44"/>
      </p:cViewPr>
      <p:guideLst>
        <p:guide orient="horz" pos="913"/>
        <p:guide orient="horz" pos="3884"/>
        <p:guide pos="5420"/>
        <p:guide pos="340"/>
      </p:guideLst>
    </p:cSldViewPr>
  </p:slideViewPr>
  <p:outlineViewPr>
    <p:cViewPr>
      <p:scale>
        <a:sx n="33" d="100"/>
        <a:sy n="33" d="100"/>
      </p:scale>
      <p:origin x="0" y="-7152"/>
    </p:cViewPr>
  </p:outlineViewPr>
  <p:notesTextViewPr>
    <p:cViewPr>
      <p:scale>
        <a:sx n="150" d="100"/>
        <a:sy n="150" d="100"/>
      </p:scale>
      <p:origin x="0" y="0"/>
    </p:cViewPr>
  </p:notesTextViewPr>
  <p:sorterViewPr>
    <p:cViewPr>
      <p:scale>
        <a:sx n="100" d="100"/>
        <a:sy n="100" d="100"/>
      </p:scale>
      <p:origin x="0" y="-4136"/>
    </p:cViewPr>
  </p:sorterViewPr>
  <p:notesViewPr>
    <p:cSldViewPr>
      <p:cViewPr varScale="true">
        <p:scale>
          <a:sx n="80" d="100"/>
          <a:sy n="80" d="100"/>
        </p:scale>
        <p:origin x="4014" y="96"/>
      </p:cViewPr>
      <p:guideLst/>
    </p:cSldViewPr>
  </p:notesViewPr>
  <p:gridSpacing cx="72008" cy="72008"/>
</p:viewPr>
</file>

<file path=ppt/_rels/presentation.xml.rels><?xml version="1.0" encoding="UTF-8" standalone="yes"?>
<Relationships xmlns="http://schemas.openxmlformats.org/package/2006/relationships">
    <Relationship Target="slides/slide22.xml" Type="http://schemas.openxmlformats.org/officeDocument/2006/relationships/slide" Id="rId26"/>
    <Relationship Target="slides/slide17.xml" Type="http://schemas.openxmlformats.org/officeDocument/2006/relationships/slide" Id="rId21"/>
    <Relationship Target="slides/slide38.xml" Type="http://schemas.openxmlformats.org/officeDocument/2006/relationships/slide" Id="rId42"/>
    <Relationship Target="slides/slide43.xml" Type="http://schemas.openxmlformats.org/officeDocument/2006/relationships/slide" Id="rId47"/>
    <Relationship Target="slides/slide59.xml" Type="http://schemas.openxmlformats.org/officeDocument/2006/relationships/slide" Id="rId63"/>
    <Relationship Target="slides/slide64.xml" Type="http://schemas.openxmlformats.org/officeDocument/2006/relationships/slide" Id="rId68"/>
    <Relationship Target="slides/slide80.xml" Type="http://schemas.openxmlformats.org/officeDocument/2006/relationships/slide" Id="rId84"/>
    <Relationship Target="slides/slide85.xml" Type="http://schemas.openxmlformats.org/officeDocument/2006/relationships/slide" Id="rId89"/>
    <Relationship Target="slides/slide12.xml" Type="http://schemas.openxmlformats.org/officeDocument/2006/relationships/slide" Id="rId16"/>
    <Relationship Target="commentAuthors.xml" Type="http://schemas.openxmlformats.org/officeDocument/2006/relationships/commentAuthors" Id="rId107"/>
    <Relationship Target="slides/slide7.xml" Type="http://schemas.openxmlformats.org/officeDocument/2006/relationships/slide" Id="rId11"/>
    <Relationship Target="slides/slide28.xml" Type="http://schemas.openxmlformats.org/officeDocument/2006/relationships/slide" Id="rId32"/>
    <Relationship Target="slides/slide33.xml" Type="http://schemas.openxmlformats.org/officeDocument/2006/relationships/slide" Id="rId37"/>
    <Relationship Target="slides/slide49.xml" Type="http://schemas.openxmlformats.org/officeDocument/2006/relationships/slide" Id="rId53"/>
    <Relationship Target="slides/slide54.xml" Type="http://schemas.openxmlformats.org/officeDocument/2006/relationships/slide" Id="rId58"/>
    <Relationship Target="slides/slide70.xml" Type="http://schemas.openxmlformats.org/officeDocument/2006/relationships/slide" Id="rId74"/>
    <Relationship Target="slides/slide75.xml" Type="http://schemas.openxmlformats.org/officeDocument/2006/relationships/slide" Id="rId79"/>
    <Relationship Target="slides/slide98.xml" Type="http://schemas.openxmlformats.org/officeDocument/2006/relationships/slide" Id="rId102"/>
    <Relationship Target="slides/slide1.xml" Type="http://schemas.openxmlformats.org/officeDocument/2006/relationships/slide" Id="rId5"/>
    <Relationship Target="slides/slide86.xml" Type="http://schemas.openxmlformats.org/officeDocument/2006/relationships/slide" Id="rId90"/>
    <Relationship Target="slides/slide91.xml" Type="http://schemas.openxmlformats.org/officeDocument/2006/relationships/slide" Id="rId95"/>
    <Relationship Target="slides/slide18.xml" Type="http://schemas.openxmlformats.org/officeDocument/2006/relationships/slide" Id="rId22"/>
    <Relationship Target="slides/slide23.xml" Type="http://schemas.openxmlformats.org/officeDocument/2006/relationships/slide" Id="rId27"/>
    <Relationship Target="slides/slide39.xml" Type="http://schemas.openxmlformats.org/officeDocument/2006/relationships/slide" Id="rId43"/>
    <Relationship Target="slides/slide44.xml" Type="http://schemas.openxmlformats.org/officeDocument/2006/relationships/slide" Id="rId48"/>
    <Relationship Target="slides/slide60.xml" Type="http://schemas.openxmlformats.org/officeDocument/2006/relationships/slide" Id="rId64"/>
    <Relationship Target="slides/slide65.xml" Type="http://schemas.openxmlformats.org/officeDocument/2006/relationships/slide" Id="rId69"/>
    <Relationship Target="slides/slide76.xml" Type="http://schemas.openxmlformats.org/officeDocument/2006/relationships/slide" Id="rId80"/>
    <Relationship Target="slides/slide81.xml" Type="http://schemas.openxmlformats.org/officeDocument/2006/relationships/slide" Id="rId85"/>
    <Relationship Target="slides/slide8.xml" Type="http://schemas.openxmlformats.org/officeDocument/2006/relationships/slide" Id="rId12"/>
    <Relationship Target="slides/slide13.xml" Type="http://schemas.openxmlformats.org/officeDocument/2006/relationships/slide" Id="rId17"/>
    <Relationship Target="slides/slide29.xml" Type="http://schemas.openxmlformats.org/officeDocument/2006/relationships/slide" Id="rId33"/>
    <Relationship Target="slides/slide34.xml" Type="http://schemas.openxmlformats.org/officeDocument/2006/relationships/slide" Id="rId38"/>
    <Relationship Target="slides/slide55.xml" Type="http://schemas.openxmlformats.org/officeDocument/2006/relationships/slide" Id="rId59"/>
    <Relationship Target="slides/slide99.xml" Type="http://schemas.openxmlformats.org/officeDocument/2006/relationships/slide" Id="rId103"/>
    <Relationship Target="presProps.xml" Type="http://schemas.openxmlformats.org/officeDocument/2006/relationships/presProps" Id="rId108"/>
    <Relationship Target="slides/slide50.xml" Type="http://schemas.openxmlformats.org/officeDocument/2006/relationships/slide" Id="rId54"/>
    <Relationship Target="slides/slide66.xml" Type="http://schemas.openxmlformats.org/officeDocument/2006/relationships/slide" Id="rId70"/>
    <Relationship Target="slides/slide71.xml" Type="http://schemas.openxmlformats.org/officeDocument/2006/relationships/slide" Id="rId75"/>
    <Relationship Target="slides/slide87.xml" Type="http://schemas.openxmlformats.org/officeDocument/2006/relationships/slide" Id="rId91"/>
    <Relationship Target="slides/slide92.xml" Type="http://schemas.openxmlformats.org/officeDocument/2006/relationships/slide" Id="rId96"/>
    <Relationship Target="../customXml/item1.xml" Type="http://schemas.openxmlformats.org/officeDocument/2006/relationships/customXml" Id="rId1"/>
    <Relationship Target="slides/slide2.xml" Type="http://schemas.openxmlformats.org/officeDocument/2006/relationships/slide" Id="rId6"/>
    <Relationship Target="slides/slide11.xml" Type="http://schemas.openxmlformats.org/officeDocument/2006/relationships/slide" Id="rId15"/>
    <Relationship Target="slides/slide19.xml" Type="http://schemas.openxmlformats.org/officeDocument/2006/relationships/slide" Id="rId23"/>
    <Relationship Target="slides/slide24.xml" Type="http://schemas.openxmlformats.org/officeDocument/2006/relationships/slide" Id="rId28"/>
    <Relationship Target="slides/slide32.xml" Type="http://schemas.openxmlformats.org/officeDocument/2006/relationships/slide" Id="rId36"/>
    <Relationship Target="slides/slide45.xml" Type="http://schemas.openxmlformats.org/officeDocument/2006/relationships/slide" Id="rId49"/>
    <Relationship Target="slides/slide53.xml" Type="http://schemas.openxmlformats.org/officeDocument/2006/relationships/slide" Id="rId57"/>
    <Relationship Target="notesMasters/notesMaster1.xml" Type="http://schemas.openxmlformats.org/officeDocument/2006/relationships/notesMaster" Id="rId106"/>
    <Relationship Target="slides/slide6.xml" Type="http://schemas.openxmlformats.org/officeDocument/2006/relationships/slide" Id="rId10"/>
    <Relationship Target="slides/slide27.xml" Type="http://schemas.openxmlformats.org/officeDocument/2006/relationships/slide" Id="rId31"/>
    <Relationship Target="slides/slide40.xml" Type="http://schemas.openxmlformats.org/officeDocument/2006/relationships/slide" Id="rId44"/>
    <Relationship Target="slides/slide48.xml" Type="http://schemas.openxmlformats.org/officeDocument/2006/relationships/slide" Id="rId52"/>
    <Relationship Target="slides/slide56.xml" Type="http://schemas.openxmlformats.org/officeDocument/2006/relationships/slide" Id="rId60"/>
    <Relationship Target="slides/slide61.xml" Type="http://schemas.openxmlformats.org/officeDocument/2006/relationships/slide" Id="rId65"/>
    <Relationship Target="slides/slide69.xml" Type="http://schemas.openxmlformats.org/officeDocument/2006/relationships/slide" Id="rId73"/>
    <Relationship Target="slides/slide74.xml" Type="http://schemas.openxmlformats.org/officeDocument/2006/relationships/slide" Id="rId78"/>
    <Relationship Target="slides/slide77.xml" Type="http://schemas.openxmlformats.org/officeDocument/2006/relationships/slide" Id="rId81"/>
    <Relationship Target="slides/slide82.xml" Type="http://schemas.openxmlformats.org/officeDocument/2006/relationships/slide" Id="rId86"/>
    <Relationship Target="slides/slide90.xml" Type="http://schemas.openxmlformats.org/officeDocument/2006/relationships/slide" Id="rId94"/>
    <Relationship Target="slides/slide95.xml" Type="http://schemas.openxmlformats.org/officeDocument/2006/relationships/slide" Id="rId99"/>
    <Relationship Target="slides/slide97.xml" Type="http://schemas.openxmlformats.org/officeDocument/2006/relationships/slide" Id="rId101"/>
    <Relationship Target="slideMasters/slideMaster1.xml" Type="http://schemas.openxmlformats.org/officeDocument/2006/relationships/slideMaster" Id="rId4"/>
    <Relationship Target="slides/slide5.xml" Type="http://schemas.openxmlformats.org/officeDocument/2006/relationships/slide" Id="rId9"/>
    <Relationship Target="slides/slide9.xml" Type="http://schemas.openxmlformats.org/officeDocument/2006/relationships/slide" Id="rId13"/>
    <Relationship Target="slides/slide14.xml" Type="http://schemas.openxmlformats.org/officeDocument/2006/relationships/slide" Id="rId18"/>
    <Relationship Target="slides/slide35.xml" Type="http://schemas.openxmlformats.org/officeDocument/2006/relationships/slide" Id="rId39"/>
    <Relationship Target="viewProps.xml" Type="http://schemas.openxmlformats.org/officeDocument/2006/relationships/viewProps" Id="rId109"/>
    <Relationship Target="slides/slide30.xml" Type="http://schemas.openxmlformats.org/officeDocument/2006/relationships/slide" Id="rId34"/>
    <Relationship Target="slides/slide46.xml" Type="http://schemas.openxmlformats.org/officeDocument/2006/relationships/slide" Id="rId50"/>
    <Relationship Target="slides/slide51.xml" Type="http://schemas.openxmlformats.org/officeDocument/2006/relationships/slide" Id="rId55"/>
    <Relationship Target="slides/slide72.xml" Type="http://schemas.openxmlformats.org/officeDocument/2006/relationships/slide" Id="rId76"/>
    <Relationship Target="slides/slide93.xml" Type="http://schemas.openxmlformats.org/officeDocument/2006/relationships/slide" Id="rId97"/>
    <Relationship Target="slides/slide100.xml" Type="http://schemas.openxmlformats.org/officeDocument/2006/relationships/slide" Id="rId104"/>
    <Relationship Target="slides/slide3.xml" Type="http://schemas.openxmlformats.org/officeDocument/2006/relationships/slide" Id="rId7"/>
    <Relationship Target="slides/slide67.xml" Type="http://schemas.openxmlformats.org/officeDocument/2006/relationships/slide" Id="rId71"/>
    <Relationship Target="slides/slide88.xml" Type="http://schemas.openxmlformats.org/officeDocument/2006/relationships/slide" Id="rId92"/>
    <Relationship Target="../customXml/item2.xml" Type="http://schemas.openxmlformats.org/officeDocument/2006/relationships/customXml" Id="rId2"/>
    <Relationship Target="slides/slide25.xml" Type="http://schemas.openxmlformats.org/officeDocument/2006/relationships/slide" Id="rId29"/>
    <Relationship Target="slides/slide20.xml" Type="http://schemas.openxmlformats.org/officeDocument/2006/relationships/slide" Id="rId24"/>
    <Relationship Target="slides/slide36.xml" Type="http://schemas.openxmlformats.org/officeDocument/2006/relationships/slide" Id="rId40"/>
    <Relationship Target="slides/slide41.xml" Type="http://schemas.openxmlformats.org/officeDocument/2006/relationships/slide" Id="rId45"/>
    <Relationship Target="slides/slide62.xml" Type="http://schemas.openxmlformats.org/officeDocument/2006/relationships/slide" Id="rId66"/>
    <Relationship Target="slides/slide83.xml" Type="http://schemas.openxmlformats.org/officeDocument/2006/relationships/slide" Id="rId87"/>
    <Relationship Target="theme/theme1.xml" Type="http://schemas.openxmlformats.org/officeDocument/2006/relationships/theme" Id="rId110"/>
    <Relationship Target="slides/slide57.xml" Type="http://schemas.openxmlformats.org/officeDocument/2006/relationships/slide" Id="rId61"/>
    <Relationship Target="slides/slide78.xml" Type="http://schemas.openxmlformats.org/officeDocument/2006/relationships/slide" Id="rId82"/>
    <Relationship Target="slides/slide15.xml" Type="http://schemas.openxmlformats.org/officeDocument/2006/relationships/slide" Id="rId19"/>
    <Relationship Target="slides/slide10.xml" Type="http://schemas.openxmlformats.org/officeDocument/2006/relationships/slide" Id="rId14"/>
    <Relationship Target="slides/slide26.xml" Type="http://schemas.openxmlformats.org/officeDocument/2006/relationships/slide" Id="rId30"/>
    <Relationship Target="slides/slide31.xml" Type="http://schemas.openxmlformats.org/officeDocument/2006/relationships/slide" Id="rId35"/>
    <Relationship Target="slides/slide52.xml" Type="http://schemas.openxmlformats.org/officeDocument/2006/relationships/slide" Id="rId56"/>
    <Relationship Target="slides/slide73.xml" Type="http://schemas.openxmlformats.org/officeDocument/2006/relationships/slide" Id="rId77"/>
    <Relationship Target="slides/slide96.xml" Type="http://schemas.openxmlformats.org/officeDocument/2006/relationships/slide" Id="rId100"/>
    <Relationship Target="slides/slide101.xml" Type="http://schemas.openxmlformats.org/officeDocument/2006/relationships/slide" Id="rId105"/>
    <Relationship Target="slides/slide4.xml" Type="http://schemas.openxmlformats.org/officeDocument/2006/relationships/slide" Id="rId8"/>
    <Relationship Target="slides/slide47.xml" Type="http://schemas.openxmlformats.org/officeDocument/2006/relationships/slide" Id="rId51"/>
    <Relationship Target="slides/slide68.xml" Type="http://schemas.openxmlformats.org/officeDocument/2006/relationships/slide" Id="rId72"/>
    <Relationship Target="slides/slide89.xml" Type="http://schemas.openxmlformats.org/officeDocument/2006/relationships/slide" Id="rId93"/>
    <Relationship Target="slides/slide94.xml" Type="http://schemas.openxmlformats.org/officeDocument/2006/relationships/slide" Id="rId98"/>
    <Relationship Target="../customXml/item3.xml" Type="http://schemas.openxmlformats.org/officeDocument/2006/relationships/customXml" Id="rId3"/>
    <Relationship Target="slides/slide21.xml" Type="http://schemas.openxmlformats.org/officeDocument/2006/relationships/slide" Id="rId25"/>
    <Relationship Target="slides/slide42.xml" Type="http://schemas.openxmlformats.org/officeDocument/2006/relationships/slide" Id="rId46"/>
    <Relationship Target="slides/slide63.xml" Type="http://schemas.openxmlformats.org/officeDocument/2006/relationships/slide" Id="rId67"/>
    <Relationship Target="slides/slide16.xml" Type="http://schemas.openxmlformats.org/officeDocument/2006/relationships/slide" Id="rId20"/>
    <Relationship Target="slides/slide37.xml" Type="http://schemas.openxmlformats.org/officeDocument/2006/relationships/slide" Id="rId41"/>
    <Relationship Target="slides/slide58.xml" Type="http://schemas.openxmlformats.org/officeDocument/2006/relationships/slide" Id="rId62"/>
    <Relationship Target="slides/slide79.xml" Type="http://schemas.openxmlformats.org/officeDocument/2006/relationships/slide" Id="rId83"/>
    <Relationship Target="slides/slide84.xml" Type="http://schemas.openxmlformats.org/officeDocument/2006/relationships/slide" Id="rId88"/>
    <Relationship Target="tableStyles.xml" Type="http://schemas.openxmlformats.org/officeDocument/2006/relationships/tableStyles" Id="rId111"/>
</Relationships>

</file>

<file path=ppt/charts/_rels/chart1.xml.rels><?xml version="1.0" encoding="UTF-8" standalone="yes"?>
<Relationships xmlns="http://schemas.openxmlformats.org/package/2006/relationships">
    <Relationship TargetMode="External" Target="file:///C:\Users\ivana.pychova\Desktop\CLLD\Semin&#225;&#345;e%20pro%20MAS\ZOOM%20semin&#225;&#345;%20pro%20MAS%2015.10.2021\Z&#225;jem%20MAS%20o%20zapojen&#237;%20do%20implementace%20OPZ+.xlsx" Type="http://schemas.openxmlformats.org/officeDocument/2006/relationships/oleObject" Id="rId3"/>
    <Relationship Target="colors1.xml" Type="http://schemas.microsoft.com/office/2011/relationships/chartColorStyle" Id="rId2"/>
    <Relationship Target="style1.xml" Type="http://schemas.microsoft.com/office/2011/relationships/chartStyle" Id="rId1"/>
</Relationships>

</file>

<file path=ppt/charts/_rels/chart2.xml.rels><?xml version="1.0" encoding="UTF-8" standalone="yes"?>
<Relationships xmlns="http://schemas.openxmlformats.org/package/2006/relationships">
    <Relationship TargetMode="External" Target="Se&#353;it1" Type="http://schemas.openxmlformats.org/officeDocument/2006/relationships/oleObject" Id="rId3"/>
    <Relationship Target="colors2.xml" Type="http://schemas.microsoft.com/office/2011/relationships/chartColorStyle" Id="rId2"/>
    <Relationship Target="style2.xml" Type="http://schemas.microsoft.com/office/2011/relationships/chartStyle" Id="rId1"/>
</Relationships>

</file>

<file path=ppt/charts/_rels/chart3.xml.rels><?xml version="1.0" encoding="UTF-8" standalone="yes"?>
<Relationships xmlns="http://schemas.openxmlformats.org/package/2006/relationships">
    <Relationship TargetMode="External" Target="Se&#353;it1" Type="http://schemas.openxmlformats.org/officeDocument/2006/relationships/oleObject" Id="rId3"/>
    <Relationship Target="colors3.xml" Type="http://schemas.microsoft.com/office/2011/relationships/chartColorStyle" Id="rId2"/>
    <Relationship Target="style3.xml" Type="http://schemas.microsoft.com/office/2011/relationships/chartStyle" Id="rId1"/>
</Relationships>

</file>

<file path=ppt/charts/_rels/chart4.xml.rels><?xml version="1.0" encoding="UTF-8" standalone="yes"?>
<Relationships xmlns="http://schemas.openxmlformats.org/package/2006/relationships">
    <Relationship TargetMode="External" Target="file:///\\ad.mpsv.cz\mpsv\spoldisk\sd_0420\2_3_STRAT_KOMUNITN&#282;_VED_M&#205;ST_ROZV\CLLD_21+\Semin&#225;&#345;e%20pro%20MAS\semin&#225;&#345;%20pro%20MAS%202.6.2022\podklad_prezentace_graf.xlsx" Type="http://schemas.openxmlformats.org/officeDocument/2006/relationships/oleObject" Id="rId3"/>
    <Relationship Target="colors4.xml" Type="http://schemas.microsoft.com/office/2011/relationships/chartColorStyle" Id="rId2"/>
    <Relationship Target="style4.xml" Type="http://schemas.microsoft.com/office/2011/relationships/chartStyle" Id="rId1"/>
</Relationships>

</file>

<file path=ppt/charts/chart1.xml><?xml version="1.0" encoding="utf-8"?>
<c:chartSpac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c:date1904 val="false"/>
  <c:lang val="cs-CZ"/>
  <c:roundedCorners val="false"/>
  <c:style val="2"/>
  <c:chart>
    <c:title>
      <c:tx>
        <c:rich>
          <a:bodyPr rot="0" spcFirstLastPara="true" vertOverflow="ellipsis" vert="horz" wrap="square" anchor="ctr" anchorCtr="true"/>
          <a:lstStyle/>
          <a:p>
            <a:pPr>
              <a:defRPr sz="2800" b="true" i="false" u="none" strike="noStrike" kern="1200" baseline="0">
                <a:solidFill>
                  <a:schemeClr val="tx1">
                    <a:lumMod val="65000"/>
                    <a:lumOff val="35000"/>
                  </a:schemeClr>
                </a:solidFill>
                <a:latin typeface="+mn-lt"/>
                <a:ea typeface="+mn-ea"/>
                <a:cs typeface="+mn-cs"/>
              </a:defRPr>
            </a:pPr>
            <a:r>
              <a:rPr lang="cs-CZ" sz="2800" dirty="false">
                <a:solidFill>
                  <a:srgbClr val="0070C0"/>
                </a:solidFill>
              </a:rPr>
              <a:t>Zájem o zapojení do OPZ+</a:t>
            </a:r>
          </a:p>
        </c:rich>
      </c:tx>
      <c:overlay val="false"/>
      <c:spPr>
        <a:noFill/>
        <a:ln>
          <a:noFill/>
        </a:ln>
        <a:effectLst/>
      </c:spPr>
      <c:txPr>
        <a:bodyPr rot="0" spcFirstLastPara="true" vertOverflow="ellipsis" vert="horz" wrap="square" anchor="ctr" anchorCtr="true"/>
        <a:lstStyle/>
        <a:p>
          <a:pPr>
            <a:defRPr sz="2800" b="true" i="false" u="none" strike="noStrike" kern="1200" baseline="0">
              <a:solidFill>
                <a:schemeClr val="tx1">
                  <a:lumMod val="65000"/>
                  <a:lumOff val="35000"/>
                </a:schemeClr>
              </a:solidFill>
              <a:latin typeface="+mn-lt"/>
              <a:ea typeface="+mn-ea"/>
              <a:cs typeface="+mn-cs"/>
            </a:defRPr>
          </a:pPr>
          <a:endParaRPr lang="cs-CZ"/>
        </a:p>
      </c:txPr>
    </c:title>
    <c:autoTitleDeleted val="false"/>
    <c:plotArea>
      <c:layout>
        <c:manualLayout>
          <c:layoutTarget val="inner"/>
          <c:xMode val="edge"/>
          <c:yMode val="edge"/>
          <c:x val="0.10818734289452378"/>
          <c:y val="0.21993619502824346"/>
          <c:w val="0.4842103237876796"/>
          <c:h val="0.68105556444912"/>
        </c:manualLayout>
      </c:layout>
      <c:pieChart>
        <c:varyColors val="true"/>
        <c:dLbls>
          <c:showLegendKey val="false"/>
          <c:showVal val="false"/>
          <c:showCatName val="false"/>
          <c:showSerName val="false"/>
          <c:showPercent val="false"/>
          <c:showBubbleSize val="false"/>
          <c:showLeaderLines val="false"/>
        </c:dLbls>
        <c:firstSliceAng val="0"/>
      </c:pieChart>
      <c:spPr>
        <a:noFill/>
        <a:ln>
          <a:noFill/>
        </a:ln>
        <a:effectLst/>
      </c:spPr>
    </c:plotArea>
    <c:legend>
      <c:legendPos val="b"/>
      <c:layout>
        <c:manualLayout>
          <c:xMode val="edge"/>
          <c:yMode val="edge"/>
          <c:x val="0.6832870123971735"/>
          <c:y val="0.24771613267165216"/>
          <c:w val="0.28745979888331136"/>
          <c:h val="0.5805314794063166"/>
        </c:manualLayout>
      </c:layout>
      <c:overlay val="false"/>
      <c:spPr>
        <a:noFill/>
        <a:ln>
          <a:noFill/>
        </a:ln>
        <a:effectLst/>
      </c:spPr>
      <c:txPr>
        <a:bodyPr rot="0" spcFirstLastPara="true" vertOverflow="ellipsis" vert="horz" wrap="square" anchor="ctr" anchorCtr="true"/>
        <a:lstStyle/>
        <a:p>
          <a:pPr>
            <a:defRPr sz="1400" b="false" i="false" u="none" strike="noStrike" kern="1200" baseline="0">
              <a:solidFill>
                <a:srgbClr val="0070C0"/>
              </a:solidFill>
              <a:latin typeface="+mn-lt"/>
              <a:ea typeface="+mn-ea"/>
              <a:cs typeface="+mn-cs"/>
            </a:defRPr>
          </a:pPr>
          <a:endParaRPr lang="cs-CZ"/>
        </a:p>
      </c:txPr>
    </c:legend>
    <c:plotVisOnly val="true"/>
    <c:dispBlanksAs val="gap"/>
    <c:showDLblsOverMax val="false"/>
    <c:extLst>
      <c:ext uri="{56B9EC1D-385E-4148-901F-78D8002777C0}">
        <c16r3:dataDisplayOptions16 xmlns:c16r3="http://schemas.microsoft.com/office/drawing/2017/03/chart" xmlns:c16r2="http://schemas.microsoft.com/office/drawing/2015/06/chart">
          <c16r3:dispNaAsBlank val="1"/>
        </c16r3:dataDisplayOptions16>
      </c:ext>
    </c:extLst>
  </c:chart>
  <c:spPr>
    <a:noFill/>
    <a:ln>
      <a:noFill/>
    </a:ln>
    <a:effectLst/>
  </c:spPr>
  <c:txPr>
    <a:bodyPr/>
    <a:lstStyle/>
    <a:p>
      <a:pPr>
        <a:defRPr/>
      </a:pPr>
      <a:endParaRPr lang="cs-CZ"/>
    </a:p>
  </c:txPr>
  <c:externalData r:id="rId3">
    <c:autoUpdate val="false"/>
  </c:externalData>
</c:chartSpace>
</file>

<file path=ppt/charts/chart2.xml><?xml version="1.0" encoding="utf-8"?>
<c:chartSpac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c:date1904 val="false"/>
  <c:lang val="cs-CZ"/>
  <c:roundedCorners val="false"/>
  <c:style val="2"/>
  <c:chart>
    <c:title>
      <c:tx>
        <c:rich>
          <a:bodyPr rot="0" spcFirstLastPara="true" vertOverflow="ellipsis" vert="horz" wrap="square" anchor="ctr" anchorCtr="true"/>
          <a:lstStyle/>
          <a:p>
            <a:pPr>
              <a:defRPr sz="2000" b="true" i="false" u="none" strike="noStrike" kern="1200" spc="0" baseline="0">
                <a:solidFill>
                  <a:schemeClr val="tx1">
                    <a:lumMod val="65000"/>
                    <a:lumOff val="35000"/>
                  </a:schemeClr>
                </a:solidFill>
                <a:latin typeface="+mn-lt"/>
                <a:ea typeface="+mn-ea"/>
                <a:cs typeface="+mn-cs"/>
              </a:defRPr>
            </a:pPr>
            <a:r>
              <a:rPr lang="cs-CZ" sz="2400" b="true" dirty="false">
                <a:solidFill>
                  <a:schemeClr val="tx1"/>
                </a:solidFill>
              </a:rPr>
              <a:t>Zájem o zapojení do OPZ+</a:t>
            </a:r>
            <a:endParaRPr lang="en-US" sz="2400" b="true" dirty="false">
              <a:solidFill>
                <a:schemeClr val="tx1"/>
              </a:solidFill>
            </a:endParaRPr>
          </a:p>
        </c:rich>
      </c:tx>
      <c:overlay val="false"/>
      <c:spPr>
        <a:noFill/>
        <a:ln>
          <a:noFill/>
        </a:ln>
        <a:effectLst/>
      </c:spPr>
      <c:txPr>
        <a:bodyPr rot="0" spcFirstLastPara="true" vertOverflow="ellipsis" vert="horz" wrap="square" anchor="ctr" anchorCtr="true"/>
        <a:lstStyle/>
        <a:p>
          <a:pPr>
            <a:defRPr sz="2000" b="true" i="false" u="none" strike="noStrike" kern="1200" spc="0" baseline="0">
              <a:solidFill>
                <a:schemeClr val="tx1">
                  <a:lumMod val="65000"/>
                  <a:lumOff val="35000"/>
                </a:schemeClr>
              </a:solidFill>
              <a:latin typeface="+mn-lt"/>
              <a:ea typeface="+mn-ea"/>
              <a:cs typeface="+mn-cs"/>
            </a:defRPr>
          </a:pPr>
          <a:endParaRPr lang="cs-CZ"/>
        </a:p>
      </c:txPr>
    </c:title>
    <c:autoTitleDeleted val="false"/>
    <c:view3D>
      <c:rotX val="30"/>
      <c:rotY val="0"/>
      <c:depthPercent val="100"/>
      <c:rAngAx val="false"/>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true"/>
        <c:dLbls>
          <c:dLblPos val="bestFit"/>
          <c:showLegendKey val="false"/>
          <c:showVal val="true"/>
          <c:showCatName val="false"/>
          <c:showSerName val="false"/>
          <c:showPercent val="false"/>
          <c:showBubbleSize val="false"/>
          <c:showLeaderLines val="false"/>
        </c:dLbls>
      </c:pie3DChart>
      <c:spPr>
        <a:noFill/>
        <a:ln>
          <a:noFill/>
        </a:ln>
        <a:effectLst/>
      </c:spPr>
    </c:plotArea>
    <c:legend>
      <c:legendPos val="b"/>
      <c:overlay val="false"/>
      <c:spPr>
        <a:noFill/>
        <a:ln>
          <a:noFill/>
        </a:ln>
        <a:effectLst/>
      </c:spPr>
      <c:txPr>
        <a:bodyPr rot="0" spcFirstLastPara="true" vertOverflow="ellipsis" vert="horz" wrap="square" anchor="ctr" anchorCtr="true"/>
        <a:lstStyle/>
        <a:p>
          <a:pPr>
            <a:defRPr sz="1600" b="false" i="false" u="none" strike="noStrike" kern="1200" baseline="0">
              <a:solidFill>
                <a:schemeClr val="tx1"/>
              </a:solidFill>
              <a:latin typeface="+mn-lt"/>
              <a:ea typeface="+mn-ea"/>
              <a:cs typeface="+mn-cs"/>
            </a:defRPr>
          </a:pPr>
          <a:endParaRPr lang="cs-CZ"/>
        </a:p>
      </c:txPr>
    </c:legend>
    <c:plotVisOnly val="true"/>
    <c:dispBlanksAs val="gap"/>
    <c:showDLblsOverMax val="false"/>
    <c:extLst>
      <c:ext uri="{56B9EC1D-385E-4148-901F-78D8002777C0}">
        <c16r3:dataDisplayOptions16 xmlns:c16r3="http://schemas.microsoft.com/office/drawing/2017/03/chart" xmlns:c16r2="http://schemas.microsoft.com/office/drawing/2015/06/chart">
          <c16r3:dispNaAsBlank val="1"/>
        </c16r3:dataDisplayOptions16>
      </c:ext>
    </c:extLst>
  </c:chart>
  <c:spPr>
    <a:noFill/>
    <a:ln>
      <a:noFill/>
    </a:ln>
    <a:effectLst/>
  </c:spPr>
  <c:txPr>
    <a:bodyPr/>
    <a:lstStyle/>
    <a:p>
      <a:pPr>
        <a:defRPr/>
      </a:pPr>
      <a:endParaRPr lang="cs-CZ"/>
    </a:p>
  </c:txPr>
  <c:externalData r:id="rId3">
    <c:autoUpdate val="false"/>
  </c:externalData>
</c:chartSpace>
</file>

<file path=ppt/charts/chart3.xml><?xml version="1.0" encoding="utf-8"?>
<c:chartSpac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c:date1904 val="false"/>
  <c:lang val="cs-CZ"/>
  <c:roundedCorners val="false"/>
  <c:style val="2"/>
  <c:chart>
    <c:autoTitleDeleted val="true"/>
    <c:plotArea>
      <c:layout/>
      <c:pieChart>
        <c:varyColors val="true"/>
        <c:dLbls>
          <c:dLblPos val="bestFit"/>
          <c:showLegendKey val="false"/>
          <c:showVal val="true"/>
          <c:showCatName val="false"/>
          <c:showSerName val="false"/>
          <c:showPercent val="false"/>
          <c:showBubbleSize val="false"/>
          <c:showLeaderLines val="false"/>
        </c:dLbls>
        <c:firstSliceAng val="0"/>
      </c:pieChart>
      <c:spPr>
        <a:noFill/>
        <a:ln>
          <a:noFill/>
        </a:ln>
        <a:effectLst/>
      </c:spPr>
    </c:plotArea>
    <c:legend>
      <c:legendPos val="b"/>
      <c:overlay val="false"/>
      <c:spPr>
        <a:noFill/>
        <a:ln>
          <a:noFill/>
        </a:ln>
        <a:effectLst/>
      </c:spPr>
      <c:txPr>
        <a:bodyPr rot="0" spcFirstLastPara="true" vertOverflow="ellipsis" vert="horz" wrap="square" anchor="ctr" anchorCtr="true"/>
        <a:lstStyle/>
        <a:p>
          <a:pPr>
            <a:defRPr sz="900" b="false" i="false" u="none" strike="noStrike" kern="1200" baseline="0">
              <a:solidFill>
                <a:schemeClr val="tx1"/>
              </a:solidFill>
              <a:latin typeface="+mn-lt"/>
              <a:ea typeface="+mn-ea"/>
              <a:cs typeface="+mn-cs"/>
            </a:defRPr>
          </a:pPr>
          <a:endParaRPr lang="cs-CZ"/>
        </a:p>
      </c:txPr>
    </c:legend>
    <c:plotVisOnly val="true"/>
    <c:dispBlanksAs val="gap"/>
    <c:showDLblsOverMax val="false"/>
    <c:extLst>
      <c:ext uri="{56B9EC1D-385E-4148-901F-78D8002777C0}">
        <c16r3:dataDisplayOptions16 xmlns:c16r3="http://schemas.microsoft.com/office/drawing/2017/03/chart" xmlns:c16r2="http://schemas.microsoft.com/office/drawing/2015/06/chart">
          <c16r3:dispNaAsBlank val="1"/>
        </c16r3:dataDisplayOptions16>
      </c:ext>
    </c:extLst>
  </c:chart>
  <c:spPr>
    <a:noFill/>
    <a:ln>
      <a:noFill/>
    </a:ln>
    <a:effectLst/>
  </c:spPr>
  <c:txPr>
    <a:bodyPr/>
    <a:lstStyle/>
    <a:p>
      <a:pPr>
        <a:defRPr/>
      </a:pPr>
      <a:endParaRPr lang="cs-CZ"/>
    </a:p>
  </c:txPr>
  <c:externalData r:id="rId3">
    <c:autoUpdate val="false"/>
  </c:externalData>
</c:chartSpace>
</file>

<file path=ppt/charts/chart4.xml><?xml version="1.0" encoding="utf-8"?>
<c:chartSpac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c:date1904 val="false"/>
  <c:lang val="cs-CZ"/>
  <c:roundedCorners val="false"/>
  <c:style val="2"/>
  <c:chart>
    <c:autoTitleDeleted val="true"/>
    <c:plotArea>
      <c:layout/>
      <c:pieChart>
        <c:varyColors val="true"/>
        <c:ser>
          <c:idx val="0"/>
          <c:order val="0"/>
          <c:tx>
            <c:strRef>
              <c:f>List1!$E$2</c:f>
              <c:strCache>
                <c:ptCount val="1"/>
                <c:pt idx="0">
                  <c:v>Počet MAS</c:v>
                </c:pt>
              </c:strCache>
            </c:strRef>
          </c:tx>
          <c:dPt>
            <c:idx val="0"/>
            <c:bubble3D val="false"/>
            <c:spPr>
              <a:gradFill rotWithShape="true">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false"/>
              </a:gradFill>
              <a:ln>
                <a:noFill/>
              </a:ln>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c:spPr>
            <c:extLst>
              <c:ext uri="{C3380CC4-5D6E-409C-BE32-E72D297353CC}">
                <c16:uniqueId xmlns:c16="http://schemas.microsoft.com/office/drawing/2014/chart" xmlns:c16r2="http://schemas.microsoft.com/office/drawing/2015/06/chart" val="{00000001-A042-4CF5-B244-76D42D5B63C8}"/>
              </c:ext>
            </c:extLst>
          </c:dPt>
          <c:dPt>
            <c:idx val="1"/>
            <c:bubble3D val="false"/>
            <c:spPr>
              <a:gradFill rotWithShape="true">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false"/>
              </a:gradFill>
              <a:ln>
                <a:noFill/>
              </a:ln>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c:spPr>
            <c:extLst>
              <c:ext uri="{C3380CC4-5D6E-409C-BE32-E72D297353CC}">
                <c16:uniqueId xmlns:c16="http://schemas.microsoft.com/office/drawing/2014/chart" xmlns:c16r2="http://schemas.microsoft.com/office/drawing/2015/06/chart" val="{00000003-A042-4CF5-B244-76D42D5B63C8}"/>
              </c:ext>
            </c:extLst>
          </c:dPt>
          <c:dPt>
            <c:idx val="2"/>
            <c:bubble3D val="false"/>
            <c:spPr>
              <a:gradFill rotWithShape="true">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false"/>
              </a:gradFill>
              <a:ln>
                <a:noFill/>
              </a:ln>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c:spPr>
            <c:extLst>
              <c:ext uri="{C3380CC4-5D6E-409C-BE32-E72D297353CC}">
                <c16:uniqueId xmlns:c16="http://schemas.microsoft.com/office/drawing/2014/chart" xmlns:c16r2="http://schemas.microsoft.com/office/drawing/2015/06/chart" val="{00000005-A042-4CF5-B244-76D42D5B63C8}"/>
              </c:ext>
            </c:extLst>
          </c:dPt>
          <c:dLbls>
            <c:dLbl>
              <c:idx val="0"/>
              <c:layout>
                <c:manualLayout>
                  <c:x val="0.08882119533473179"/>
                  <c:y val="-0.04290124326914954"/>
                </c:manualLayout>
              </c:layout>
              <c:dLblPos val="bestFit"/>
              <c:showLegendKey val="false"/>
              <c:showVal val="true"/>
              <c:showCatName val="false"/>
              <c:showSerName val="false"/>
              <c:showPercent val="false"/>
              <c:showBubbleSize val="false"/>
              <c:extLst>
                <c:ext uri="{CE6537A1-D6FC-4f65-9D91-7224C49458BB}"/>
                <c:ext uri="{C3380CC4-5D6E-409C-BE32-E72D297353CC}">
                  <c16:uniqueId xmlns:c16="http://schemas.microsoft.com/office/drawing/2014/chart" xmlns:c16r2="http://schemas.microsoft.com/office/drawing/2015/06/chart" val="{00000001-A042-4CF5-B244-76D42D5B63C8}"/>
                </c:ext>
              </c:extLst>
            </c:dLbl>
            <c:dLbl>
              <c:idx val="1"/>
              <c:layout>
                <c:manualLayout>
                  <c:x val="-0.06286430220624552"/>
                  <c:y val="0.01335743200327691"/>
                </c:manualLayout>
              </c:layout>
              <c:spPr>
                <a:noFill/>
                <a:ln>
                  <a:noFill/>
                </a:ln>
                <a:effectLst/>
              </c:spPr>
              <c:txPr>
                <a:bodyPr rot="0" spcFirstLastPara="true" vertOverflow="ellipsis" vert="horz" wrap="square" lIns="38100" tIns="19050" rIns="38100" bIns="19050" anchor="ctr" anchorCtr="true">
                  <a:noAutofit/>
                </a:bodyPr>
                <a:lstStyle/>
                <a:p>
                  <a:pPr>
                    <a:defRPr sz="2400" b="false" i="false" u="none" strike="noStrike" kern="1200" baseline="0">
                      <a:solidFill>
                        <a:schemeClr val="accent1"/>
                      </a:solidFill>
                      <a:latin typeface="+mn-lt"/>
                      <a:ea typeface="+mn-ea"/>
                      <a:cs typeface="+mn-cs"/>
                    </a:defRPr>
                  </a:pPr>
                  <a:endParaRPr lang="cs-CZ"/>
                </a:p>
              </c:txPr>
              <c:dLblPos val="bestFit"/>
              <c:showLegendKey val="false"/>
              <c:showVal val="true"/>
              <c:showCatName val="false"/>
              <c:showSerName val="false"/>
              <c:showPercent val="false"/>
              <c:showBubbleSize val="false"/>
              <c:extLst>
                <c:ext uri="{CE6537A1-D6FC-4f65-9D91-7224C49458BB}">
                  <c15:layout xmlns:c15="http://schemas.microsoft.com/office/drawing/2012/chart" xmlns:c16r2="http://schemas.microsoft.com/office/drawing/2015/06/chart">
                    <c:manualLayout>
                      <c:w val="4.1472977149953634E-2"/>
                      <c:h val="0.10398925717280232"/>
                    </c:manualLayout>
                  </c15:layout>
                </c:ext>
                <c:ext uri="{C3380CC4-5D6E-409C-BE32-E72D297353CC}">
                  <c16:uniqueId xmlns:c16="http://schemas.microsoft.com/office/drawing/2014/chart" xmlns:c16r2="http://schemas.microsoft.com/office/drawing/2015/06/chart" val="{00000003-A042-4CF5-B244-76D42D5B63C8}"/>
                </c:ext>
              </c:extLst>
            </c:dLbl>
            <c:dLbl>
              <c:idx val="2"/>
              <c:layout>
                <c:manualLayout>
                  <c:x val="-0.005567794447481633"/>
                  <c:y val="-0.009818708572205629"/>
                </c:manualLayout>
              </c:layout>
              <c:dLblPos val="bestFit"/>
              <c:showLegendKey val="false"/>
              <c:showVal val="true"/>
              <c:showCatName val="false"/>
              <c:showSerName val="false"/>
              <c:showPercent val="false"/>
              <c:showBubbleSize val="false"/>
              <c:extLst>
                <c:ext uri="{CE6537A1-D6FC-4f65-9D91-7224C49458BB}"/>
                <c:ext uri="{C3380CC4-5D6E-409C-BE32-E72D297353CC}">
                  <c16:uniqueId xmlns:c16="http://schemas.microsoft.com/office/drawing/2014/chart" xmlns:c16r2="http://schemas.microsoft.com/office/drawing/2015/06/chart" val="{00000005-A042-4CF5-B244-76D42D5B63C8}"/>
                </c:ext>
              </c:extLst>
            </c:dLbl>
            <c:spPr>
              <a:noFill/>
              <a:ln>
                <a:noFill/>
              </a:ln>
              <a:effectLst/>
            </c:spPr>
            <c:txPr>
              <a:bodyPr rot="0" spcFirstLastPara="true" vertOverflow="ellipsis" vert="horz" wrap="square" lIns="38100" tIns="19050" rIns="38100" bIns="19050" anchor="ctr" anchorCtr="true">
                <a:spAutoFit/>
              </a:bodyPr>
              <a:lstStyle/>
              <a:p>
                <a:pPr>
                  <a:defRPr sz="2400" b="false" i="false" u="none" strike="noStrike" kern="1200" baseline="0">
                    <a:solidFill>
                      <a:schemeClr val="accent1"/>
                    </a:solidFill>
                    <a:latin typeface="+mn-lt"/>
                    <a:ea typeface="+mn-ea"/>
                    <a:cs typeface="+mn-cs"/>
                  </a:defRPr>
                </a:pPr>
                <a:endParaRPr lang="cs-CZ"/>
              </a:p>
            </c:txPr>
            <c:dLblPos val="bestFit"/>
            <c:showLegendKey val="false"/>
            <c:showVal val="true"/>
            <c:showCatName val="false"/>
            <c:showSerName val="false"/>
            <c:showPercent val="false"/>
            <c:showBubbleSize val="false"/>
            <c:showLeaderLines val="true"/>
            <c:leaderLines>
              <c:spPr>
                <a:ln w="9525" cap="flat" cmpd="sng" algn="ctr">
                  <a:solidFill>
                    <a:schemeClr val="tx1">
                      <a:lumMod val="35000"/>
                      <a:lumOff val="65000"/>
                    </a:schemeClr>
                  </a:solidFill>
                  <a:round/>
                </a:ln>
                <a:effectLst/>
              </c:spPr>
            </c:leaderLines>
            <c:extLst>
              <c:ext uri="{CE6537A1-D6FC-4f65-9D91-7224C49458BB}"/>
            </c:extLst>
          </c:dLbls>
          <c:cat>
            <c:strRef>
              <c:f>List1!$D$3:$D$5</c:f>
              <c:strCache>
                <c:ptCount val="3"/>
                <c:pt idx="0">
                  <c:v>ANO</c:v>
                </c:pt>
                <c:pt idx="1">
                  <c:v>NE</c:v>
                </c:pt>
                <c:pt idx="2">
                  <c:v>NEROZHODNUTO</c:v>
                </c:pt>
              </c:strCache>
            </c:strRef>
          </c:cat>
          <c:val>
            <c:numRef>
              <c:f>List1!$E$3:$E$5</c:f>
              <c:numCache>
                <c:formatCode>General</c:formatCode>
                <c:ptCount val="3"/>
                <c:pt idx="0">
                  <c:v>161</c:v>
                </c:pt>
                <c:pt idx="1">
                  <c:v>6</c:v>
                </c:pt>
                <c:pt idx="2">
                  <c:v>13</c:v>
                </c:pt>
              </c:numCache>
            </c:numRef>
          </c:val>
          <c:extLst>
            <c:ext uri="{C3380CC4-5D6E-409C-BE32-E72D297353CC}">
              <c16:uniqueId xmlns:c16="http://schemas.microsoft.com/office/drawing/2014/chart" xmlns:c16r2="http://schemas.microsoft.com/office/drawing/2015/06/chart" val="{00000006-A042-4CF5-B244-76D42D5B63C8}"/>
            </c:ext>
          </c:extLst>
        </c:ser>
        <c:dLbls>
          <c:dLblPos val="bestFit"/>
          <c:showLegendKey val="false"/>
          <c:showVal val="true"/>
          <c:showCatName val="false"/>
          <c:showSerName val="false"/>
          <c:showPercent val="false"/>
          <c:showBubbleSize val="false"/>
          <c:showLeaderLines val="true"/>
        </c:dLbls>
        <c:firstSliceAng val="0"/>
      </c:pieChart>
      <c:spPr>
        <a:noFill/>
        <a:ln>
          <a:noFill/>
        </a:ln>
        <a:effectLst/>
      </c:spPr>
    </c:plotArea>
    <c:legend>
      <c:legendPos val="b"/>
      <c:overlay val="false"/>
      <c:spPr>
        <a:noFill/>
        <a:ln>
          <a:noFill/>
        </a:ln>
        <a:effectLst/>
      </c:spPr>
      <c:txPr>
        <a:bodyPr rot="0" spcFirstLastPara="true" vertOverflow="ellipsis" vert="horz" wrap="square" anchor="ctr" anchorCtr="true"/>
        <a:lstStyle/>
        <a:p>
          <a:pPr>
            <a:defRPr sz="1800" b="false" i="false" u="none" strike="noStrike" kern="1200" baseline="0">
              <a:solidFill>
                <a:schemeClr val="accent1"/>
              </a:solidFill>
              <a:latin typeface="+mn-lt"/>
              <a:ea typeface="+mn-ea"/>
              <a:cs typeface="+mn-cs"/>
            </a:defRPr>
          </a:pPr>
          <a:endParaRPr lang="cs-CZ"/>
        </a:p>
      </c:txPr>
    </c:legend>
    <c:plotVisOnly val="true"/>
    <c:dispBlanksAs val="gap"/>
    <c:showDLblsOverMax val="false"/>
    <c:extLst>
      <c:ext uri="{56B9EC1D-385E-4148-901F-78D8002777C0}">
        <c16r3:dataDisplayOptions16 xmlns:c16r3="http://schemas.microsoft.com/office/drawing/2017/03/chart" xmlns:c16r2="http://schemas.microsoft.com/office/drawing/2015/06/chart">
          <c16r3:dispNaAsBlank val="1"/>
        </c16r3:dataDisplayOptions16>
      </c:ext>
    </c:extLst>
  </c:chart>
  <c:spPr>
    <a:noFill/>
    <a:ln>
      <a:noFill/>
    </a:ln>
    <a:effectLst/>
  </c:spPr>
  <c:txPr>
    <a:bodyPr/>
    <a:lstStyle/>
    <a:p>
      <a:pPr>
        <a:defRPr/>
      </a:pPr>
      <a:endParaRPr lang="cs-CZ"/>
    </a:p>
  </c:txPr>
  <c:externalData r:id="rId3">
    <c:autoUpdate val="false"/>
  </c:externalData>
</c:chartSpace>
</file>

<file path=ppt/charts/colors1.xml><?xml version="1.0" encoding="utf-8"?>
<cs:colorStyle xmlns:cs="http://schemas.microsoft.com/office/drawing/2012/chartStyle" xmlns:a="http://schemas.openxmlformats.org/drawingml/2006/main" id="10" meth="cycle">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id="10" meth="cycle">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id="10" meth="cycle">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id="10" meth="cycle">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kern="1200" sz="1197"/>
  </cs:axisTitle>
  <cs:categoryAxis>
    <cs:lnRef idx="0"/>
    <cs:fillRef idx="0"/>
    <cs:effectRef idx="0"/>
    <cs:fontRef idx="minor">
      <a:schemeClr val="tx1">
        <a:lumMod val="65000"/>
        <a:lumOff val="35000"/>
      </a:schemeClr>
    </cs:fontRef>
    <cs:spPr>
      <a:ln algn="ctr" cap="flat" cmpd="sng" w="12700">
        <a:solidFill>
          <a:schemeClr val="tx1">
            <a:lumMod val="15000"/>
            <a:lumOff val="85000"/>
          </a:schemeClr>
        </a:solidFill>
        <a:round/>
      </a:ln>
    </cs:spPr>
    <cs:defRPr kern="1200" sz="1197"/>
  </cs:categoryAxis>
  <cs:chartArea mods="allowNoFillOverride allowNoLineOverride">
    <cs:lnRef idx="0"/>
    <cs:fillRef idx="0"/>
    <cs:effectRef idx="0"/>
    <cs:fontRef idx="minor">
      <a:schemeClr val="tx2"/>
    </cs:fontRef>
    <cs:spPr>
      <a:solidFill>
        <a:schemeClr val="bg1"/>
      </a:solidFill>
      <a:ln algn="ctr" cap="flat" cmpd="sng" w="9525">
        <a:solidFill>
          <a:schemeClr val="tx1">
            <a:lumMod val="15000"/>
            <a:lumOff val="85000"/>
          </a:schemeClr>
        </a:solidFill>
        <a:round/>
      </a:ln>
    </cs:spPr>
    <cs:defRPr kern="1200" sz="1197"/>
  </cs:chartArea>
  <cs:dataLabel>
    <cs:lnRef idx="0"/>
    <cs:fillRef idx="0"/>
    <cs:effectRef idx="0"/>
    <cs:fontRef idx="minor">
      <a:schemeClr val="tx1">
        <a:lumMod val="75000"/>
        <a:lumOff val="25000"/>
      </a:schemeClr>
    </cs:fontRef>
    <cs:defRPr kern="1200" sz="1197"/>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kern="1200" sz="1197"/>
    <cs:bodyPr anchor="ctr" anchorCtr="1" bIns="18288" horzOverflow="clip" lIns="36576" rIns="36576" rot="0" spcFirstLastPara="1" tIns="18288" vert="horz" vertOverflow="clip" wrap="square">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cap="rnd" w="34925">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6" symbol="circle"/>
  <cs:dataPointWireframe>
    <cs:lnRef idx="0">
      <cs:styleClr val="auto"/>
    </cs:lnRef>
    <cs:fillRef idx="3"/>
    <cs:effectRef idx="3"/>
    <cs:fontRef idx="minor">
      <a:schemeClr val="tx1"/>
    </cs:fontRef>
    <cs:spPr>
      <a:ln cap="rnd" w="9525">
        <a:solidFill>
          <a:schemeClr val="phClr"/>
        </a:solidFill>
        <a:round/>
      </a:ln>
    </cs:spPr>
  </cs:dataPointWireframe>
  <cs:dataTable>
    <cs:lnRef idx="0"/>
    <cs:fillRef idx="0"/>
    <cs:effectRef idx="0"/>
    <cs:fontRef idx="minor">
      <a:schemeClr val="tx1">
        <a:lumMod val="65000"/>
        <a:lumOff val="35000"/>
      </a:schemeClr>
    </cs:fontRef>
    <cs:spPr>
      <a:noFill/>
      <a:ln algn="ctr" cap="flat" cmpd="sng" w="9525">
        <a:solidFill>
          <a:schemeClr val="tx1">
            <a:lumMod val="15000"/>
            <a:lumOff val="85000"/>
          </a:schemeClr>
        </a:solidFill>
        <a:round/>
      </a:ln>
    </cs:spPr>
    <cs:defRPr kern="1200"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algn="ctr" cap="flat" cmpd="sng" w="9525">
        <a:solidFill>
          <a:schemeClr val="tx1">
            <a:lumMod val="35000"/>
            <a:lumOff val="65000"/>
          </a:schemeClr>
        </a:solidFill>
        <a:round/>
      </a:ln>
    </cs:spPr>
  </cs:dropLine>
  <cs:errorBar>
    <cs:lnRef idx="0"/>
    <cs:fillRef idx="0"/>
    <cs:effectRef idx="0"/>
    <cs:fontRef idx="minor">
      <a:schemeClr val="tx1"/>
    </cs:fontRef>
    <cs:spPr>
      <a:ln algn="ctr" cap="flat" cmpd="sng" w="9525">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algn="ctr" cap="flat" cmpd="sng" w="9525">
        <a:solidFill>
          <a:schemeClr val="tx1">
            <a:lumMod val="15000"/>
            <a:lumOff val="85000"/>
          </a:schemeClr>
        </a:solidFill>
        <a:round/>
      </a:ln>
    </cs:spPr>
  </cs:gridlineMajor>
  <cs:gridlineMinor>
    <cs:lnRef idx="0"/>
    <cs:fillRef idx="0"/>
    <cs:effectRef idx="0"/>
    <cs:fontRef idx="minor">
      <a:schemeClr val="tx1"/>
    </cs:fontRef>
    <cs:spPr>
      <a:ln algn="ctr" cap="flat" cmpd="sng" w="9525">
        <a:solidFill>
          <a:schemeClr val="tx1">
            <a:lumMod val="5000"/>
            <a:lumOff val="95000"/>
          </a:schemeClr>
        </a:solidFill>
        <a:round/>
      </a:ln>
    </cs:spPr>
  </cs:gridlineMinor>
  <cs:hiLoLine>
    <cs:lnRef idx="0"/>
    <cs:fillRef idx="0"/>
    <cs:effectRef idx="0"/>
    <cs:fontRef idx="minor">
      <a:schemeClr val="tx1"/>
    </cs:fontRef>
    <cs:spPr>
      <a:ln algn="ctr" cap="flat" cmpd="sng" w="9525">
        <a:solidFill>
          <a:schemeClr val="tx1">
            <a:lumMod val="75000"/>
            <a:lumOff val="25000"/>
          </a:schemeClr>
        </a:solidFill>
        <a:round/>
      </a:ln>
    </cs:spPr>
  </cs:hiLoLine>
  <cs:leaderLine>
    <cs:lnRef idx="0"/>
    <cs:fillRef idx="0"/>
    <cs:effectRef idx="0"/>
    <cs:fontRef idx="minor">
      <a:schemeClr val="tx1"/>
    </cs:fontRef>
    <cs:spPr>
      <a:ln algn="ctr" cap="flat" cmpd="sng" w="9525">
        <a:solidFill>
          <a:schemeClr val="tx1">
            <a:lumMod val="35000"/>
            <a:lumOff val="65000"/>
          </a:schemeClr>
        </a:solidFill>
        <a:round/>
      </a:ln>
    </cs:spPr>
  </cs:leaderLine>
  <cs:legend>
    <cs:lnRef idx="0"/>
    <cs:fillRef idx="0"/>
    <cs:effectRef idx="0"/>
    <cs:fontRef idx="minor">
      <a:schemeClr val="tx1">
        <a:lumMod val="65000"/>
        <a:lumOff val="35000"/>
      </a:schemeClr>
    </cs:fontRef>
    <cs:defRPr kern="1200" sz="1197"/>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algn="ctr" cap="flat" cmpd="sng" w="12700">
        <a:solidFill>
          <a:schemeClr val="tx1">
            <a:lumMod val="15000"/>
            <a:lumOff val="85000"/>
          </a:schemeClr>
        </a:solidFill>
        <a:round/>
      </a:ln>
    </cs:spPr>
    <cs:defRPr kern="1200" sz="1197"/>
  </cs:seriesAxis>
  <cs:seriesLine>
    <cs:lnRef idx="0"/>
    <cs:fillRef idx="0"/>
    <cs:effectRef idx="0"/>
    <cs:fontRef idx="minor">
      <a:schemeClr val="tx1"/>
    </cs:fontRef>
    <cs:spPr>
      <a:ln algn="ctr" cap="flat" cmpd="sng" w="9525">
        <a:solidFill>
          <a:schemeClr val="tx1">
            <a:lumMod val="35000"/>
            <a:lumOff val="65000"/>
          </a:schemeClr>
        </a:solidFill>
        <a:round/>
      </a:ln>
    </cs:spPr>
  </cs:seriesLine>
  <cs:title>
    <cs:lnRef idx="0"/>
    <cs:fillRef idx="0"/>
    <cs:effectRef idx="0"/>
    <cs:fontRef idx="minor">
      <a:schemeClr val="tx1">
        <a:lumMod val="65000"/>
        <a:lumOff val="35000"/>
      </a:schemeClr>
    </cs:fontRef>
    <cs:defRPr b="1" baseline="0" kern="1200" sz="2128"/>
  </cs:title>
  <cs:trendline>
    <cs:lnRef idx="0">
      <cs:styleClr val="auto"/>
    </cs:lnRef>
    <cs:fillRef idx="0"/>
    <cs:effectRef idx="0"/>
    <cs:fontRef idx="minor">
      <a:schemeClr val="lt1"/>
    </cs:fontRef>
    <cs:spPr>
      <a:ln cap="rnd" w="19050">
        <a:solidFill>
          <a:schemeClr val="phClr"/>
        </a:solidFill>
      </a:ln>
    </cs:spPr>
  </cs:trendline>
  <cs:trendlineLabel>
    <cs:lnRef idx="0"/>
    <cs:fillRef idx="0"/>
    <cs:effectRef idx="0"/>
    <cs:fontRef idx="minor">
      <a:schemeClr val="tx1">
        <a:lumMod val="65000"/>
        <a:lumOff val="35000"/>
      </a:schemeClr>
    </cs:fontRef>
    <cs:defRPr kern="1200"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kern="1200" sz="1197"/>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kern="1200" sz="1000"/>
  </cs:axisTitle>
  <cs:categoryAxis>
    <cs:lnRef idx="0"/>
    <cs:fillRef idx="0"/>
    <cs:effectRef idx="0"/>
    <cs:fontRef idx="minor">
      <a:schemeClr val="tx1">
        <a:lumMod val="65000"/>
        <a:lumOff val="35000"/>
      </a:schemeClr>
    </cs:fontRef>
    <cs:spPr>
      <a:ln algn="ctr" cap="flat" cmpd="sng" w="9525">
        <a:solidFill>
          <a:schemeClr val="tx1">
            <a:lumMod val="15000"/>
            <a:lumOff val="85000"/>
          </a:schemeClr>
        </a:solidFill>
        <a:round/>
      </a:ln>
    </cs:spPr>
    <cs:defRPr kern="1200" sz="900"/>
  </cs:categoryAxis>
  <cs:chartArea mods="allowNoFillOverride allowNoLineOverride">
    <cs:lnRef idx="0"/>
    <cs:fillRef idx="0"/>
    <cs:effectRef idx="0"/>
    <cs:fontRef idx="minor">
      <a:schemeClr val="tx1"/>
    </cs:fontRef>
    <cs:spPr>
      <a:solidFill>
        <a:schemeClr val="bg1"/>
      </a:solidFill>
      <a:ln algn="ctr" cap="flat" cmpd="sng" w="9525">
        <a:solidFill>
          <a:schemeClr val="tx1">
            <a:lumMod val="15000"/>
            <a:lumOff val="85000"/>
          </a:schemeClr>
        </a:solidFill>
        <a:round/>
      </a:ln>
    </cs:spPr>
    <cs:defRPr kern="1200" sz="900"/>
  </cs:chartArea>
  <cs:dataLabel>
    <cs:lnRef idx="0"/>
    <cs:fillRef idx="0"/>
    <cs:effectRef idx="0"/>
    <cs:fontRef idx="minor">
      <a:schemeClr val="tx1">
        <a:lumMod val="75000"/>
        <a:lumOff val="25000"/>
      </a:schemeClr>
    </cs:fontRef>
    <cs:defRPr kern="1200"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kern="1200" sz="900"/>
    <cs:bodyPr anchor="ctr" anchorCtr="1" bIns="18288" horzOverflow="clip" lIns="36576" rIns="36576" rot="0" spcFirstLastPara="1" tIns="18288" vert="horz" vertOverflow="clip" wrap="square">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cap="rnd" w="28575">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ize="5" symbol="circle"/>
  <cs:dataPointWireframe>
    <cs:lnRef idx="0">
      <cs:styleClr val="auto"/>
    </cs:lnRef>
    <cs:fillRef idx="0"/>
    <cs:effectRef idx="0"/>
    <cs:fontRef idx="minor">
      <a:schemeClr val="tx1"/>
    </cs:fontRef>
    <cs:spPr>
      <a:ln cap="rnd" w="9525">
        <a:solidFill>
          <a:schemeClr val="phClr"/>
        </a:solidFill>
        <a:round/>
      </a:ln>
    </cs:spPr>
  </cs:dataPointWireframe>
  <cs:dataTable>
    <cs:lnRef idx="0"/>
    <cs:fillRef idx="0"/>
    <cs:effectRef idx="0"/>
    <cs:fontRef idx="minor">
      <a:schemeClr val="tx1">
        <a:lumMod val="65000"/>
        <a:lumOff val="35000"/>
      </a:schemeClr>
    </cs:fontRef>
    <cs:spPr>
      <a:noFill/>
      <a:ln algn="ctr" cap="flat" cmpd="sng" w="9525">
        <a:solidFill>
          <a:schemeClr val="tx1">
            <a:lumMod val="15000"/>
            <a:lumOff val="85000"/>
          </a:schemeClr>
        </a:solidFill>
        <a:round/>
      </a:ln>
    </cs:spPr>
    <cs:defRPr kern="1200" sz="900"/>
  </cs:dataTable>
  <cs:downBar>
    <cs:lnRef idx="0"/>
    <cs:fillRef idx="0"/>
    <cs:effectRef idx="0"/>
    <cs:fontRef idx="minor">
      <a:schemeClr val="tx1"/>
    </cs:fontRef>
    <cs:spPr>
      <a:solidFill>
        <a:schemeClr val="dk1">
          <a:lumMod val="75000"/>
          <a:lumOff val="25000"/>
        </a:schemeClr>
      </a:solidFill>
      <a:ln algn="ctr" cap="flat" cmpd="sng" w="9525">
        <a:solidFill>
          <a:schemeClr val="tx1">
            <a:lumMod val="65000"/>
            <a:lumOff val="35000"/>
          </a:schemeClr>
        </a:solidFill>
        <a:round/>
      </a:ln>
    </cs:spPr>
  </cs:downBar>
  <cs:dropLine>
    <cs:lnRef idx="0"/>
    <cs:fillRef idx="0"/>
    <cs:effectRef idx="0"/>
    <cs:fontRef idx="minor">
      <a:schemeClr val="tx1"/>
    </cs:fontRef>
    <cs:spPr>
      <a:ln algn="ctr" cap="flat" cmpd="sng" w="9525">
        <a:solidFill>
          <a:schemeClr val="tx1">
            <a:lumMod val="35000"/>
            <a:lumOff val="65000"/>
          </a:schemeClr>
        </a:solidFill>
        <a:round/>
      </a:ln>
    </cs:spPr>
  </cs:dropLine>
  <cs:errorBar>
    <cs:lnRef idx="0"/>
    <cs:fillRef idx="0"/>
    <cs:effectRef idx="0"/>
    <cs:fontRef idx="minor">
      <a:schemeClr val="tx1"/>
    </cs:fontRef>
    <cs:spPr>
      <a:ln algn="ctr" cap="flat" cmpd="sng" w="9525">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algn="ctr" cap="flat" cmpd="sng" w="9525">
        <a:solidFill>
          <a:schemeClr val="tx1">
            <a:lumMod val="15000"/>
            <a:lumOff val="85000"/>
          </a:schemeClr>
        </a:solidFill>
        <a:round/>
      </a:ln>
    </cs:spPr>
  </cs:gridlineMajor>
  <cs:gridlineMinor>
    <cs:lnRef idx="0"/>
    <cs:fillRef idx="0"/>
    <cs:effectRef idx="0"/>
    <cs:fontRef idx="minor">
      <a:schemeClr val="tx1"/>
    </cs:fontRef>
    <cs:spPr>
      <a:ln algn="ctr" cap="flat" cmpd="sng" w="9525">
        <a:solidFill>
          <a:schemeClr val="tx1">
            <a:lumMod val="5000"/>
            <a:lumOff val="95000"/>
          </a:schemeClr>
        </a:solidFill>
        <a:round/>
      </a:ln>
    </cs:spPr>
  </cs:gridlineMinor>
  <cs:hiLoLine>
    <cs:lnRef idx="0"/>
    <cs:fillRef idx="0"/>
    <cs:effectRef idx="0"/>
    <cs:fontRef idx="minor">
      <a:schemeClr val="tx1"/>
    </cs:fontRef>
    <cs:spPr>
      <a:ln algn="ctr" cap="flat" cmpd="sng" w="9525">
        <a:solidFill>
          <a:schemeClr val="tx1">
            <a:lumMod val="50000"/>
            <a:lumOff val="50000"/>
          </a:schemeClr>
        </a:solidFill>
        <a:round/>
      </a:ln>
    </cs:spPr>
  </cs:hiLoLine>
  <cs:leaderLine>
    <cs:lnRef idx="0"/>
    <cs:fillRef idx="0"/>
    <cs:effectRef idx="0"/>
    <cs:fontRef idx="minor">
      <a:schemeClr val="tx1"/>
    </cs:fontRef>
    <cs:spPr>
      <a:ln algn="ctr" cap="flat" cmpd="sng" w="9525">
        <a:solidFill>
          <a:schemeClr val="tx1">
            <a:lumMod val="35000"/>
            <a:lumOff val="65000"/>
          </a:schemeClr>
        </a:solidFill>
        <a:round/>
      </a:ln>
    </cs:spPr>
  </cs:leaderLine>
  <cs:legend>
    <cs:lnRef idx="0"/>
    <cs:fillRef idx="0"/>
    <cs:effectRef idx="0"/>
    <cs:fontRef idx="minor">
      <a:schemeClr val="tx1">
        <a:lumMod val="65000"/>
        <a:lumOff val="35000"/>
      </a:schemeClr>
    </cs:fontRef>
    <cs:defRPr kern="1200"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kern="1200" sz="900"/>
  </cs:seriesAxis>
  <cs:seriesLine>
    <cs:lnRef idx="0"/>
    <cs:fillRef idx="0"/>
    <cs:effectRef idx="0"/>
    <cs:fontRef idx="minor">
      <a:schemeClr val="tx1"/>
    </cs:fontRef>
    <cs:spPr>
      <a:ln algn="ctr" cap="flat" cmpd="sng" w="9525">
        <a:solidFill>
          <a:schemeClr val="tx1">
            <a:lumMod val="35000"/>
            <a:lumOff val="65000"/>
          </a:schemeClr>
        </a:solidFill>
        <a:round/>
      </a:ln>
    </cs:spPr>
  </cs:seriesLine>
  <cs:title>
    <cs:lnRef idx="0"/>
    <cs:fillRef idx="0"/>
    <cs:effectRef idx="0"/>
    <cs:fontRef idx="minor">
      <a:schemeClr val="tx1">
        <a:lumMod val="65000"/>
        <a:lumOff val="35000"/>
      </a:schemeClr>
    </cs:fontRef>
    <cs:defRPr b="0" baseline="0" kern="1200" spc="0" sz="1400"/>
  </cs:title>
  <cs:trendline>
    <cs:lnRef idx="0">
      <cs:styleClr val="auto"/>
    </cs:lnRef>
    <cs:fillRef idx="0"/>
    <cs:effectRef idx="0"/>
    <cs:fontRef idx="minor">
      <a:schemeClr val="tx1"/>
    </cs:fontRef>
    <cs:spPr>
      <a:ln cap="rnd" w="19050">
        <a:solidFill>
          <a:schemeClr val="phClr"/>
        </a:solidFill>
        <a:prstDash val="sysDot"/>
      </a:ln>
    </cs:spPr>
  </cs:trendline>
  <cs:trendlineLabel>
    <cs:lnRef idx="0"/>
    <cs:fillRef idx="0"/>
    <cs:effectRef idx="0"/>
    <cs:fontRef idx="minor">
      <a:schemeClr val="tx1">
        <a:lumMod val="65000"/>
        <a:lumOff val="35000"/>
      </a:schemeClr>
    </cs:fontRef>
    <cs:defRPr kern="1200" sz="900"/>
  </cs:trendlineLabel>
  <cs:upBar>
    <cs:lnRef idx="0"/>
    <cs:fillRef idx="0"/>
    <cs:effectRef idx="0"/>
    <cs:fontRef idx="minor">
      <a:schemeClr val="tx1"/>
    </cs:fontRef>
    <cs:spPr>
      <a:solidFill>
        <a:schemeClr val="lt1"/>
      </a:solidFill>
      <a:ln algn="ctr" cap="flat" cmpd="sng" w="9525">
        <a:solidFill>
          <a:schemeClr val="tx1">
            <a:lumMod val="65000"/>
            <a:lumOff val="35000"/>
          </a:schemeClr>
        </a:solidFill>
        <a:round/>
      </a:ln>
    </cs:spPr>
  </cs:upBar>
  <cs:valueAxis>
    <cs:lnRef idx="0"/>
    <cs:fillRef idx="0"/>
    <cs:effectRef idx="0"/>
    <cs:fontRef idx="minor">
      <a:schemeClr val="tx1">
        <a:lumMod val="65000"/>
        <a:lumOff val="35000"/>
      </a:schemeClr>
    </cs:fontRef>
    <cs:defRPr kern="1200" sz="9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kern="1200" sz="1000"/>
  </cs:axisTitle>
  <cs:categoryAxis>
    <cs:lnRef idx="0"/>
    <cs:fillRef idx="0"/>
    <cs:effectRef idx="0"/>
    <cs:fontRef idx="minor">
      <a:schemeClr val="tx1">
        <a:lumMod val="65000"/>
        <a:lumOff val="35000"/>
      </a:schemeClr>
    </cs:fontRef>
    <cs:spPr>
      <a:ln algn="ctr" cap="flat" cmpd="sng" w="9525">
        <a:solidFill>
          <a:schemeClr val="tx1">
            <a:lumMod val="15000"/>
            <a:lumOff val="85000"/>
          </a:schemeClr>
        </a:solidFill>
        <a:round/>
      </a:ln>
    </cs:spPr>
    <cs:defRPr kern="1200" sz="900"/>
  </cs:categoryAxis>
  <cs:chartArea mods="allowNoFillOverride allowNoLineOverride">
    <cs:lnRef idx="0"/>
    <cs:fillRef idx="0"/>
    <cs:effectRef idx="0"/>
    <cs:fontRef idx="minor">
      <a:schemeClr val="tx1"/>
    </cs:fontRef>
    <cs:spPr>
      <a:solidFill>
        <a:schemeClr val="bg1"/>
      </a:solidFill>
      <a:ln algn="ctr" cap="flat" cmpd="sng" w="9525">
        <a:solidFill>
          <a:schemeClr val="tx1">
            <a:lumMod val="15000"/>
            <a:lumOff val="85000"/>
          </a:schemeClr>
        </a:solidFill>
        <a:round/>
      </a:ln>
    </cs:spPr>
    <cs:defRPr kern="1200" sz="900"/>
  </cs:chartArea>
  <cs:dataLabel>
    <cs:lnRef idx="0"/>
    <cs:fillRef idx="0"/>
    <cs:effectRef idx="0"/>
    <cs:fontRef idx="minor">
      <a:schemeClr val="tx1">
        <a:lumMod val="75000"/>
        <a:lumOff val="25000"/>
      </a:schemeClr>
    </cs:fontRef>
    <cs:defRPr kern="1200"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kern="1200" sz="900"/>
    <cs:bodyPr anchor="ctr" anchorCtr="1" bIns="18288" horzOverflow="clip" lIns="36576" rIns="36576" rot="0" spcFirstLastPara="1" tIns="18288" vert="horz" vertOverflow="clip" wrap="square">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cap="rnd" w="28575">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ize="5" symbol="circle"/>
  <cs:dataPointWireframe>
    <cs:lnRef idx="0">
      <cs:styleClr val="auto"/>
    </cs:lnRef>
    <cs:fillRef idx="0"/>
    <cs:effectRef idx="0"/>
    <cs:fontRef idx="minor">
      <a:schemeClr val="tx1"/>
    </cs:fontRef>
    <cs:spPr>
      <a:ln cap="rnd" w="9525">
        <a:solidFill>
          <a:schemeClr val="phClr"/>
        </a:solidFill>
        <a:round/>
      </a:ln>
    </cs:spPr>
  </cs:dataPointWireframe>
  <cs:dataTable>
    <cs:lnRef idx="0"/>
    <cs:fillRef idx="0"/>
    <cs:effectRef idx="0"/>
    <cs:fontRef idx="minor">
      <a:schemeClr val="tx1">
        <a:lumMod val="65000"/>
        <a:lumOff val="35000"/>
      </a:schemeClr>
    </cs:fontRef>
    <cs:spPr>
      <a:noFill/>
      <a:ln algn="ctr" cap="flat" cmpd="sng" w="9525">
        <a:solidFill>
          <a:schemeClr val="tx1">
            <a:lumMod val="15000"/>
            <a:lumOff val="85000"/>
          </a:schemeClr>
        </a:solidFill>
        <a:round/>
      </a:ln>
    </cs:spPr>
    <cs:defRPr kern="1200" sz="900"/>
  </cs:dataTable>
  <cs:downBar>
    <cs:lnRef idx="0"/>
    <cs:fillRef idx="0"/>
    <cs:effectRef idx="0"/>
    <cs:fontRef idx="minor">
      <a:schemeClr val="tx1"/>
    </cs:fontRef>
    <cs:spPr>
      <a:solidFill>
        <a:schemeClr val="dk1">
          <a:lumMod val="75000"/>
          <a:lumOff val="25000"/>
        </a:schemeClr>
      </a:solidFill>
      <a:ln algn="ctr" cap="flat" cmpd="sng" w="9525">
        <a:solidFill>
          <a:schemeClr val="tx1">
            <a:lumMod val="65000"/>
            <a:lumOff val="35000"/>
          </a:schemeClr>
        </a:solidFill>
        <a:round/>
      </a:ln>
    </cs:spPr>
  </cs:downBar>
  <cs:dropLine>
    <cs:lnRef idx="0"/>
    <cs:fillRef idx="0"/>
    <cs:effectRef idx="0"/>
    <cs:fontRef idx="minor">
      <a:schemeClr val="tx1"/>
    </cs:fontRef>
    <cs:spPr>
      <a:ln algn="ctr" cap="flat" cmpd="sng" w="9525">
        <a:solidFill>
          <a:schemeClr val="tx1">
            <a:lumMod val="35000"/>
            <a:lumOff val="65000"/>
          </a:schemeClr>
        </a:solidFill>
        <a:round/>
      </a:ln>
    </cs:spPr>
  </cs:dropLine>
  <cs:errorBar>
    <cs:lnRef idx="0"/>
    <cs:fillRef idx="0"/>
    <cs:effectRef idx="0"/>
    <cs:fontRef idx="minor">
      <a:schemeClr val="tx1"/>
    </cs:fontRef>
    <cs:spPr>
      <a:ln algn="ctr" cap="flat" cmpd="sng" w="9525">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algn="ctr" cap="flat" cmpd="sng" w="9525">
        <a:solidFill>
          <a:schemeClr val="tx1">
            <a:lumMod val="15000"/>
            <a:lumOff val="85000"/>
          </a:schemeClr>
        </a:solidFill>
        <a:round/>
      </a:ln>
    </cs:spPr>
  </cs:gridlineMajor>
  <cs:gridlineMinor>
    <cs:lnRef idx="0"/>
    <cs:fillRef idx="0"/>
    <cs:effectRef idx="0"/>
    <cs:fontRef idx="minor">
      <a:schemeClr val="tx1"/>
    </cs:fontRef>
    <cs:spPr>
      <a:ln algn="ctr" cap="flat" cmpd="sng" w="9525">
        <a:solidFill>
          <a:schemeClr val="tx1">
            <a:lumMod val="5000"/>
            <a:lumOff val="95000"/>
          </a:schemeClr>
        </a:solidFill>
        <a:round/>
      </a:ln>
    </cs:spPr>
  </cs:gridlineMinor>
  <cs:hiLoLine>
    <cs:lnRef idx="0"/>
    <cs:fillRef idx="0"/>
    <cs:effectRef idx="0"/>
    <cs:fontRef idx="minor">
      <a:schemeClr val="tx1"/>
    </cs:fontRef>
    <cs:spPr>
      <a:ln algn="ctr" cap="flat" cmpd="sng" w="9525">
        <a:solidFill>
          <a:schemeClr val="tx1">
            <a:lumMod val="50000"/>
            <a:lumOff val="50000"/>
          </a:schemeClr>
        </a:solidFill>
        <a:round/>
      </a:ln>
    </cs:spPr>
  </cs:hiLoLine>
  <cs:leaderLine>
    <cs:lnRef idx="0"/>
    <cs:fillRef idx="0"/>
    <cs:effectRef idx="0"/>
    <cs:fontRef idx="minor">
      <a:schemeClr val="tx1"/>
    </cs:fontRef>
    <cs:spPr>
      <a:ln algn="ctr" cap="flat" cmpd="sng" w="9525">
        <a:solidFill>
          <a:schemeClr val="tx1">
            <a:lumMod val="35000"/>
            <a:lumOff val="65000"/>
          </a:schemeClr>
        </a:solidFill>
        <a:round/>
      </a:ln>
    </cs:spPr>
  </cs:leaderLine>
  <cs:legend>
    <cs:lnRef idx="0"/>
    <cs:fillRef idx="0"/>
    <cs:effectRef idx="0"/>
    <cs:fontRef idx="minor">
      <a:schemeClr val="tx1">
        <a:lumMod val="65000"/>
        <a:lumOff val="35000"/>
      </a:schemeClr>
    </cs:fontRef>
    <cs:defRPr kern="1200"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kern="1200" sz="900"/>
  </cs:seriesAxis>
  <cs:seriesLine>
    <cs:lnRef idx="0"/>
    <cs:fillRef idx="0"/>
    <cs:effectRef idx="0"/>
    <cs:fontRef idx="minor">
      <a:schemeClr val="tx1"/>
    </cs:fontRef>
    <cs:spPr>
      <a:ln algn="ctr" cap="flat" cmpd="sng" w="9525">
        <a:solidFill>
          <a:schemeClr val="tx1">
            <a:lumMod val="35000"/>
            <a:lumOff val="65000"/>
          </a:schemeClr>
        </a:solidFill>
        <a:round/>
      </a:ln>
    </cs:spPr>
  </cs:seriesLine>
  <cs:title>
    <cs:lnRef idx="0"/>
    <cs:fillRef idx="0"/>
    <cs:effectRef idx="0"/>
    <cs:fontRef idx="minor">
      <a:schemeClr val="tx1">
        <a:lumMod val="65000"/>
        <a:lumOff val="35000"/>
      </a:schemeClr>
    </cs:fontRef>
    <cs:defRPr b="0" baseline="0" kern="1200" spc="0" sz="1400"/>
  </cs:title>
  <cs:trendline>
    <cs:lnRef idx="0">
      <cs:styleClr val="auto"/>
    </cs:lnRef>
    <cs:fillRef idx="0"/>
    <cs:effectRef idx="0"/>
    <cs:fontRef idx="minor">
      <a:schemeClr val="tx1"/>
    </cs:fontRef>
    <cs:spPr>
      <a:ln cap="rnd" w="19050">
        <a:solidFill>
          <a:schemeClr val="phClr"/>
        </a:solidFill>
        <a:prstDash val="sysDot"/>
      </a:ln>
    </cs:spPr>
  </cs:trendline>
  <cs:trendlineLabel>
    <cs:lnRef idx="0"/>
    <cs:fillRef idx="0"/>
    <cs:effectRef idx="0"/>
    <cs:fontRef idx="minor">
      <a:schemeClr val="tx1">
        <a:lumMod val="65000"/>
        <a:lumOff val="35000"/>
      </a:schemeClr>
    </cs:fontRef>
    <cs:defRPr kern="1200" sz="900"/>
  </cs:trendlineLabel>
  <cs:upBar>
    <cs:lnRef idx="0"/>
    <cs:fillRef idx="0"/>
    <cs:effectRef idx="0"/>
    <cs:fontRef idx="minor">
      <a:schemeClr val="tx1"/>
    </cs:fontRef>
    <cs:spPr>
      <a:solidFill>
        <a:schemeClr val="lt1"/>
      </a:solidFill>
      <a:ln algn="ctr" cap="flat" cmpd="sng" w="9525">
        <a:solidFill>
          <a:schemeClr val="tx1">
            <a:lumMod val="65000"/>
            <a:lumOff val="35000"/>
          </a:schemeClr>
        </a:solidFill>
        <a:round/>
      </a:ln>
    </cs:spPr>
  </cs:upBar>
  <cs:valueAxis>
    <cs:lnRef idx="0"/>
    <cs:fillRef idx="0"/>
    <cs:effectRef idx="0"/>
    <cs:fontRef idx="minor">
      <a:schemeClr val="tx1">
        <a:lumMod val="65000"/>
        <a:lumOff val="35000"/>
      </a:schemeClr>
    </cs:fontRef>
    <cs:defRPr kern="1200" sz="9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kern="1200" sz="1197"/>
  </cs:axisTitle>
  <cs:categoryAxis>
    <cs:lnRef idx="0"/>
    <cs:fillRef idx="0"/>
    <cs:effectRef idx="0"/>
    <cs:fontRef idx="minor">
      <a:schemeClr val="tx1">
        <a:lumMod val="65000"/>
        <a:lumOff val="35000"/>
      </a:schemeClr>
    </cs:fontRef>
    <cs:spPr>
      <a:ln algn="ctr" cap="flat" cmpd="sng" w="12700">
        <a:solidFill>
          <a:schemeClr val="tx1">
            <a:lumMod val="15000"/>
            <a:lumOff val="85000"/>
          </a:schemeClr>
        </a:solidFill>
        <a:round/>
      </a:ln>
    </cs:spPr>
    <cs:defRPr kern="1200" sz="1197"/>
  </cs:categoryAxis>
  <cs:chartArea mods="allowNoFillOverride allowNoLineOverride">
    <cs:lnRef idx="0"/>
    <cs:fillRef idx="0"/>
    <cs:effectRef idx="0"/>
    <cs:fontRef idx="minor">
      <a:schemeClr val="tx2"/>
    </cs:fontRef>
    <cs:spPr>
      <a:solidFill>
        <a:schemeClr val="bg1"/>
      </a:solidFill>
      <a:ln algn="ctr" cap="flat" cmpd="sng" w="9525">
        <a:solidFill>
          <a:schemeClr val="tx1">
            <a:lumMod val="15000"/>
            <a:lumOff val="85000"/>
          </a:schemeClr>
        </a:solidFill>
        <a:round/>
      </a:ln>
    </cs:spPr>
    <cs:defRPr kern="1200" sz="1197"/>
  </cs:chartArea>
  <cs:dataLabel>
    <cs:lnRef idx="0"/>
    <cs:fillRef idx="0"/>
    <cs:effectRef idx="0"/>
    <cs:fontRef idx="minor">
      <a:schemeClr val="tx1">
        <a:lumMod val="75000"/>
        <a:lumOff val="25000"/>
      </a:schemeClr>
    </cs:fontRef>
    <cs:defRPr kern="1200" sz="1197"/>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kern="1200" sz="1197"/>
    <cs:bodyPr anchor="ctr" anchorCtr="1" bIns="18288" horzOverflow="clip" lIns="36576" rIns="36576" rot="0" spcFirstLastPara="1" tIns="18288" vert="horz" vertOverflow="clip" wrap="square">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cap="rnd" w="34925">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6" symbol="circle"/>
  <cs:dataPointWireframe>
    <cs:lnRef idx="0">
      <cs:styleClr val="auto"/>
    </cs:lnRef>
    <cs:fillRef idx="3"/>
    <cs:effectRef idx="3"/>
    <cs:fontRef idx="minor">
      <a:schemeClr val="tx1"/>
    </cs:fontRef>
    <cs:spPr>
      <a:ln cap="rnd" w="9525">
        <a:solidFill>
          <a:schemeClr val="phClr"/>
        </a:solidFill>
        <a:round/>
      </a:ln>
    </cs:spPr>
  </cs:dataPointWireframe>
  <cs:dataTable>
    <cs:lnRef idx="0"/>
    <cs:fillRef idx="0"/>
    <cs:effectRef idx="0"/>
    <cs:fontRef idx="minor">
      <a:schemeClr val="tx1">
        <a:lumMod val="65000"/>
        <a:lumOff val="35000"/>
      </a:schemeClr>
    </cs:fontRef>
    <cs:spPr>
      <a:noFill/>
      <a:ln algn="ctr" cap="flat" cmpd="sng" w="9525">
        <a:solidFill>
          <a:schemeClr val="tx1">
            <a:lumMod val="15000"/>
            <a:lumOff val="85000"/>
          </a:schemeClr>
        </a:solidFill>
        <a:round/>
      </a:ln>
    </cs:spPr>
    <cs:defRPr kern="1200"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algn="ctr" cap="flat" cmpd="sng" w="9525">
        <a:solidFill>
          <a:schemeClr val="tx1">
            <a:lumMod val="35000"/>
            <a:lumOff val="65000"/>
          </a:schemeClr>
        </a:solidFill>
        <a:round/>
      </a:ln>
    </cs:spPr>
  </cs:dropLine>
  <cs:errorBar>
    <cs:lnRef idx="0"/>
    <cs:fillRef idx="0"/>
    <cs:effectRef idx="0"/>
    <cs:fontRef idx="minor">
      <a:schemeClr val="tx1"/>
    </cs:fontRef>
    <cs:spPr>
      <a:ln algn="ctr" cap="flat" cmpd="sng" w="9525">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algn="ctr" cap="flat" cmpd="sng" w="9525">
        <a:solidFill>
          <a:schemeClr val="tx1">
            <a:lumMod val="15000"/>
            <a:lumOff val="85000"/>
          </a:schemeClr>
        </a:solidFill>
        <a:round/>
      </a:ln>
    </cs:spPr>
  </cs:gridlineMajor>
  <cs:gridlineMinor>
    <cs:lnRef idx="0"/>
    <cs:fillRef idx="0"/>
    <cs:effectRef idx="0"/>
    <cs:fontRef idx="minor">
      <a:schemeClr val="tx1"/>
    </cs:fontRef>
    <cs:spPr>
      <a:ln algn="ctr" cap="flat" cmpd="sng" w="9525">
        <a:solidFill>
          <a:schemeClr val="tx1">
            <a:lumMod val="5000"/>
            <a:lumOff val="95000"/>
          </a:schemeClr>
        </a:solidFill>
        <a:round/>
      </a:ln>
    </cs:spPr>
  </cs:gridlineMinor>
  <cs:hiLoLine>
    <cs:lnRef idx="0"/>
    <cs:fillRef idx="0"/>
    <cs:effectRef idx="0"/>
    <cs:fontRef idx="minor">
      <a:schemeClr val="tx1"/>
    </cs:fontRef>
    <cs:spPr>
      <a:ln algn="ctr" cap="flat" cmpd="sng" w="9525">
        <a:solidFill>
          <a:schemeClr val="tx1">
            <a:lumMod val="75000"/>
            <a:lumOff val="25000"/>
          </a:schemeClr>
        </a:solidFill>
        <a:round/>
      </a:ln>
    </cs:spPr>
  </cs:hiLoLine>
  <cs:leaderLine>
    <cs:lnRef idx="0"/>
    <cs:fillRef idx="0"/>
    <cs:effectRef idx="0"/>
    <cs:fontRef idx="minor">
      <a:schemeClr val="tx1"/>
    </cs:fontRef>
    <cs:spPr>
      <a:ln algn="ctr" cap="flat" cmpd="sng" w="9525">
        <a:solidFill>
          <a:schemeClr val="tx1">
            <a:lumMod val="35000"/>
            <a:lumOff val="65000"/>
          </a:schemeClr>
        </a:solidFill>
        <a:round/>
      </a:ln>
    </cs:spPr>
  </cs:leaderLine>
  <cs:legend>
    <cs:lnRef idx="0"/>
    <cs:fillRef idx="0"/>
    <cs:effectRef idx="0"/>
    <cs:fontRef idx="minor">
      <a:schemeClr val="tx1">
        <a:lumMod val="65000"/>
        <a:lumOff val="35000"/>
      </a:schemeClr>
    </cs:fontRef>
    <cs:defRPr kern="1200" sz="1197"/>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algn="ctr" cap="flat" cmpd="sng" w="12700">
        <a:solidFill>
          <a:schemeClr val="tx1">
            <a:lumMod val="15000"/>
            <a:lumOff val="85000"/>
          </a:schemeClr>
        </a:solidFill>
        <a:round/>
      </a:ln>
    </cs:spPr>
    <cs:defRPr kern="1200" sz="1197"/>
  </cs:seriesAxis>
  <cs:seriesLine>
    <cs:lnRef idx="0"/>
    <cs:fillRef idx="0"/>
    <cs:effectRef idx="0"/>
    <cs:fontRef idx="minor">
      <a:schemeClr val="tx1"/>
    </cs:fontRef>
    <cs:spPr>
      <a:ln algn="ctr" cap="flat" cmpd="sng" w="9525">
        <a:solidFill>
          <a:schemeClr val="tx1">
            <a:lumMod val="35000"/>
            <a:lumOff val="65000"/>
          </a:schemeClr>
        </a:solidFill>
        <a:round/>
      </a:ln>
    </cs:spPr>
  </cs:seriesLine>
  <cs:title>
    <cs:lnRef idx="0"/>
    <cs:fillRef idx="0"/>
    <cs:effectRef idx="0"/>
    <cs:fontRef idx="minor">
      <a:schemeClr val="tx1">
        <a:lumMod val="65000"/>
        <a:lumOff val="35000"/>
      </a:schemeClr>
    </cs:fontRef>
    <cs:defRPr b="1" baseline="0" kern="1200" sz="2128"/>
  </cs:title>
  <cs:trendline>
    <cs:lnRef idx="0">
      <cs:styleClr val="auto"/>
    </cs:lnRef>
    <cs:fillRef idx="0"/>
    <cs:effectRef idx="0"/>
    <cs:fontRef idx="minor">
      <a:schemeClr val="lt1"/>
    </cs:fontRef>
    <cs:spPr>
      <a:ln cap="rnd" w="19050">
        <a:solidFill>
          <a:schemeClr val="phClr"/>
        </a:solidFill>
      </a:ln>
    </cs:spPr>
  </cs:trendline>
  <cs:trendlineLabel>
    <cs:lnRef idx="0"/>
    <cs:fillRef idx="0"/>
    <cs:effectRef idx="0"/>
    <cs:fontRef idx="minor">
      <a:schemeClr val="tx1">
        <a:lumMod val="65000"/>
        <a:lumOff val="35000"/>
      </a:schemeClr>
    </cs:fontRef>
    <cs:defRPr kern="1200"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kern="1200" sz="1197"/>
  </cs:valueAxis>
  <cs:wall>
    <cs:lnRef idx="0"/>
    <cs:fillRef idx="0"/>
    <cs:effectRef idx="0"/>
    <cs:fontRef idx="minor">
      <a:schemeClr val="lt1"/>
    </cs:fontRef>
  </cs:wall>
</cs:chartStyle>
</file>

<file path=ppt/diagrams/colors1.xml><?xml version="1.0" encoding="utf-8"?>
<dgm:colors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gm:ptLst>
    <dgm:pt modelId="{301B638E-F2E2-4970-90F2-B8C7B50BC144}" type="doc">
      <dgm:prSet loTypeId="urn:microsoft.com/office/officeart/2005/8/layout/vList2" loCatId="list" qsTypeId="urn:microsoft.com/office/officeart/2005/8/quickstyle/simple1" qsCatId="simple" csTypeId="urn:microsoft.com/office/officeart/2005/8/colors/accent1_2" csCatId="accent1" phldr="true"/>
      <dgm:spPr/>
      <dgm:t>
        <a:bodyPr/>
        <a:lstStyle/>
        <a:p>
          <a:endParaRPr lang="cs-CZ"/>
        </a:p>
      </dgm:t>
    </dgm:pt>
    <dgm:pt modelId="{B6C0A5EE-63CD-42B9-B55A-B513A619B850}">
      <dgm:prSet phldrT="[Text]" custT="true"/>
      <dgm:spPr>
        <a:solidFill>
          <a:schemeClr val="tx2"/>
        </a:solidFill>
      </dgm:spPr>
      <dgm:t>
        <a:bodyPr/>
        <a:lstStyle/>
        <a:p>
          <a:pPr algn="l"/>
          <a:r>
            <a:rPr lang="cs-CZ" sz="1000" b="true" dirty="false">
              <a:solidFill>
                <a:sysClr val="windowText" lastClr="000000"/>
              </a:solidFill>
              <a:latin typeface="Arial" panose="020B0604020202020204" pitchFamily="34" charset="0"/>
              <a:cs typeface="Arial" panose="020B0604020202020204" pitchFamily="34" charset="0"/>
            </a:rPr>
            <a:t>1. Cílová skupina</a:t>
          </a:r>
        </a:p>
      </dgm:t>
    </dgm:pt>
    <dgm:pt modelId="{E43EEC54-D30C-41C4-A348-2E8C1B23CCF2}" type="parTrans" cxnId="{18C47B4D-D2F8-4AA3-8ED8-9123D253B85B}">
      <dgm:prSet/>
      <dgm:spPr/>
      <dgm:t>
        <a:bodyPr/>
        <a:lstStyle/>
        <a:p>
          <a:pPr algn="l"/>
          <a:endParaRPr lang="cs-CZ" sz="1000">
            <a:solidFill>
              <a:sysClr val="windowText" lastClr="000000"/>
            </a:solidFill>
            <a:latin typeface="Arial" panose="020B0604020202020204" pitchFamily="34" charset="0"/>
            <a:cs typeface="Arial" panose="020B0604020202020204" pitchFamily="34" charset="0"/>
          </a:endParaRPr>
        </a:p>
      </dgm:t>
    </dgm:pt>
    <dgm:pt modelId="{6F8FB4E0-F7D2-4FA2-A8AF-DDC877698200}" type="sibTrans" cxnId="{18C47B4D-D2F8-4AA3-8ED8-9123D253B85B}">
      <dgm:prSet/>
      <dgm:spPr/>
      <dgm:t>
        <a:bodyPr/>
        <a:lstStyle/>
        <a:p>
          <a:pPr algn="l"/>
          <a:endParaRPr lang="cs-CZ" sz="1000">
            <a:solidFill>
              <a:sysClr val="windowText" lastClr="000000"/>
            </a:solidFill>
            <a:latin typeface="Arial" panose="020B0604020202020204" pitchFamily="34" charset="0"/>
            <a:cs typeface="Arial" panose="020B0604020202020204" pitchFamily="34" charset="0"/>
          </a:endParaRPr>
        </a:p>
      </dgm:t>
    </dgm:pt>
    <dgm:pt modelId="{96B5A93C-4F57-4F3B-B2B5-9F959E892F35}">
      <dgm:prSet phldrT="[Text]" custT="true"/>
      <dgm:spPr>
        <a:solidFill>
          <a:schemeClr val="tx2"/>
        </a:solidFill>
        <a:ln w="25400" cap="flat" cmpd="sng" algn="ctr">
          <a:solidFill>
            <a:srgbClr val="F5F5F5">
              <a:hueOff val="0"/>
              <a:satOff val="0"/>
              <a:lumOff val="0"/>
              <a:alphaOff val="0"/>
            </a:srgbClr>
          </a:solidFill>
          <a:prstDash val="solid"/>
        </a:ln>
        <a:effectLst/>
      </dgm:spPr>
      <dgm:t>
        <a:bodyPr spcFirstLastPara="false" vert="horz" wrap="square" lIns="38100" tIns="38100" rIns="38100" bIns="38100" numCol="1" spcCol="1270" anchor="ctr" anchorCtr="false"/>
        <a:lstStyle/>
        <a:p>
          <a:pPr algn="l"/>
          <a:r>
            <a:rPr lang="cs-CZ" sz="1000" b="true" kern="1200" dirty="false">
              <a:solidFill>
                <a:sysClr val="windowText" lastClr="000000"/>
              </a:solidFill>
              <a:latin typeface="Arial" panose="020B0604020202020204" pitchFamily="34" charset="0"/>
              <a:cs typeface="Arial" panose="020B0604020202020204" pitchFamily="34" charset="0"/>
            </a:rPr>
            <a:t>2. </a:t>
          </a:r>
          <a:r>
            <a:rPr lang="cs-CZ" sz="1000" b="true" i="false" kern="1200" dirty="false">
              <a:solidFill>
                <a:sysClr val="windowText" lastClr="000000"/>
              </a:solidFill>
              <a:latin typeface="Arial" panose="020B0604020202020204" pitchFamily="34" charset="0"/>
              <a:cs typeface="Arial" panose="020B0604020202020204" pitchFamily="34" charset="0"/>
            </a:rPr>
            <a:t>Další </a:t>
          </a:r>
          <a:r>
            <a:rPr lang="cs-CZ" sz="1000" b="true" i="false" kern="1200" dirty="false">
              <a:solidFill>
                <a:sysClr val="windowText" lastClr="000000"/>
              </a:solidFill>
              <a:latin typeface="Arial" panose="020B0604020202020204" pitchFamily="34" charset="0"/>
              <a:ea typeface="+mn-ea"/>
              <a:cs typeface="Arial" panose="020B0604020202020204" pitchFamily="34" charset="0"/>
            </a:rPr>
            <a:t>klíčová</a:t>
          </a:r>
          <a:r>
            <a:rPr lang="cs-CZ" sz="1000" b="true" i="false" kern="1200" dirty="false">
              <a:solidFill>
                <a:sysClr val="windowText" lastClr="000000"/>
              </a:solidFill>
              <a:latin typeface="Arial" panose="020B0604020202020204" pitchFamily="34" charset="0"/>
              <a:cs typeface="Arial" panose="020B0604020202020204" pitchFamily="34" charset="0"/>
            </a:rPr>
            <a:t> </a:t>
          </a:r>
          <a:r>
            <a:rPr lang="cs-CZ" sz="1000" b="true" kern="1200" dirty="false">
              <a:solidFill>
                <a:sysClr val="windowText" lastClr="000000"/>
              </a:solidFill>
              <a:latin typeface="Arial" panose="020B0604020202020204" pitchFamily="34" charset="0"/>
              <a:ea typeface="+mn-ea"/>
              <a:cs typeface="Arial" panose="020B0604020202020204" pitchFamily="34" charset="0"/>
            </a:rPr>
            <a:t>témata</a:t>
          </a:r>
          <a:r>
            <a:rPr lang="cs-CZ" sz="1000" b="true" i="false" kern="1200" dirty="false">
              <a:solidFill>
                <a:sysClr val="windowText" lastClr="000000"/>
              </a:solidFill>
              <a:latin typeface="Arial" panose="020B0604020202020204" pitchFamily="34" charset="0"/>
              <a:cs typeface="Arial" panose="020B0604020202020204" pitchFamily="34" charset="0"/>
            </a:rPr>
            <a:t> a problémy cílových skupin v oblasti aktivního začleňování, </a:t>
          </a:r>
          <a:r>
            <a:rPr lang="cs-CZ" sz="1000" b="true" kern="1200" dirty="false">
              <a:solidFill>
                <a:sysClr val="windowText" lastClr="000000"/>
              </a:solidFill>
              <a:latin typeface="Arial" panose="020B0604020202020204" pitchFamily="34" charset="0"/>
              <a:ea typeface="+mn-ea"/>
              <a:cs typeface="Arial" panose="020B0604020202020204" pitchFamily="34" charset="0"/>
            </a:rPr>
            <a:t>které</a:t>
          </a:r>
          <a:r>
            <a:rPr lang="cs-CZ" sz="1000" b="true" i="false" kern="1200" dirty="false">
              <a:solidFill>
                <a:sysClr val="windowText" lastClr="000000"/>
              </a:solidFill>
              <a:latin typeface="Arial" panose="020B0604020202020204" pitchFamily="34" charset="0"/>
              <a:cs typeface="Arial" panose="020B0604020202020204" pitchFamily="34" charset="0"/>
            </a:rPr>
            <a:t> byly v území identifikovány, ale nebudou primárně řešeny v rámci realizace tohoto akčního plánu</a:t>
          </a:r>
          <a:endParaRPr lang="cs-CZ" sz="1000" b="true" kern="1200" dirty="false">
            <a:solidFill>
              <a:sysClr val="windowText" lastClr="000000"/>
            </a:solidFill>
            <a:latin typeface="Arial" panose="020B0604020202020204" pitchFamily="34" charset="0"/>
            <a:cs typeface="Arial" panose="020B0604020202020204" pitchFamily="34" charset="0"/>
          </a:endParaRPr>
        </a:p>
      </dgm:t>
    </dgm:pt>
    <dgm:pt modelId="{53671146-7341-4923-AD2A-CBE8E11EB3BE}" type="parTrans" cxnId="{AA7B667A-63F4-4D92-9325-CC2DEB82E5A2}">
      <dgm:prSet/>
      <dgm:spPr/>
      <dgm:t>
        <a:bodyPr/>
        <a:lstStyle/>
        <a:p>
          <a:pPr algn="l"/>
          <a:endParaRPr lang="cs-CZ" sz="1000">
            <a:solidFill>
              <a:sysClr val="windowText" lastClr="000000"/>
            </a:solidFill>
            <a:latin typeface="Arial" panose="020B0604020202020204" pitchFamily="34" charset="0"/>
            <a:cs typeface="Arial" panose="020B0604020202020204" pitchFamily="34" charset="0"/>
          </a:endParaRPr>
        </a:p>
      </dgm:t>
    </dgm:pt>
    <dgm:pt modelId="{B1BA4962-F312-4346-BF33-546153C242FA}" type="sibTrans" cxnId="{AA7B667A-63F4-4D92-9325-CC2DEB82E5A2}">
      <dgm:prSet/>
      <dgm:spPr/>
      <dgm:t>
        <a:bodyPr/>
        <a:lstStyle/>
        <a:p>
          <a:pPr algn="l"/>
          <a:endParaRPr lang="cs-CZ" sz="1000">
            <a:solidFill>
              <a:sysClr val="windowText" lastClr="000000"/>
            </a:solidFill>
            <a:latin typeface="Arial" panose="020B0604020202020204" pitchFamily="34" charset="0"/>
            <a:cs typeface="Arial" panose="020B0604020202020204" pitchFamily="34" charset="0"/>
          </a:endParaRPr>
        </a:p>
      </dgm:t>
    </dgm:pt>
    <dgm:pt modelId="{9ECDA733-1447-4816-A2AF-9B59379F9775}">
      <dgm:prSet phldrT="[Text]" custT="true"/>
      <dgm:spPr>
        <a:solidFill>
          <a:schemeClr val="tx2"/>
        </a:solidFill>
      </dgm:spPr>
      <dgm:t>
        <a:bodyPr/>
        <a:lstStyle/>
        <a:p>
          <a:pPr algn="l"/>
          <a:r>
            <a:rPr lang="cs-CZ" sz="1000" b="true" kern="1200" dirty="false">
              <a:solidFill>
                <a:sysClr val="windowText" lastClr="000000"/>
              </a:solidFill>
              <a:latin typeface="Arial" panose="020B0604020202020204" pitchFamily="34" charset="0"/>
              <a:cs typeface="Arial" panose="020B0604020202020204" pitchFamily="34" charset="0"/>
            </a:rPr>
            <a:t>3. </a:t>
          </a:r>
          <a:r>
            <a:rPr lang="cs-CZ" sz="1000" b="true" kern="1200" dirty="false">
              <a:solidFill>
                <a:sysClr val="windowText" lastClr="000000"/>
              </a:solidFill>
              <a:latin typeface="Arial" panose="020B0604020202020204" pitchFamily="34" charset="0"/>
              <a:ea typeface="+mn-ea"/>
              <a:cs typeface="Arial" panose="020B0604020202020204" pitchFamily="34" charset="0"/>
            </a:rPr>
            <a:t>Příprava</a:t>
          </a:r>
          <a:r>
            <a:rPr lang="cs-CZ" sz="1000" b="true" i="false" kern="1200" dirty="false">
              <a:solidFill>
                <a:sysClr val="windowText" lastClr="000000"/>
              </a:solidFill>
              <a:latin typeface="Arial" panose="020B0604020202020204" pitchFamily="34" charset="0"/>
              <a:cs typeface="Arial" panose="020B0604020202020204" pitchFamily="34" charset="0"/>
            </a:rPr>
            <a:t> </a:t>
          </a:r>
          <a:r>
            <a:rPr lang="cs-CZ" sz="1000" b="true" i="false" kern="1200" dirty="false">
              <a:solidFill>
                <a:sysClr val="windowText" lastClr="000000"/>
              </a:solidFill>
              <a:latin typeface="Arial" panose="020B0604020202020204" pitchFamily="34" charset="0"/>
              <a:ea typeface="+mn-ea"/>
              <a:cs typeface="Arial" panose="020B0604020202020204" pitchFamily="34" charset="0"/>
            </a:rPr>
            <a:t>akčního</a:t>
          </a:r>
          <a:r>
            <a:rPr lang="cs-CZ" sz="1000" b="true" i="false" kern="1200" dirty="false">
              <a:solidFill>
                <a:sysClr val="windowText" lastClr="000000"/>
              </a:solidFill>
              <a:latin typeface="Arial" panose="020B0604020202020204" pitchFamily="34" charset="0"/>
              <a:cs typeface="Arial" panose="020B0604020202020204" pitchFamily="34" charset="0"/>
            </a:rPr>
            <a:t> plánu z hlediska procesů a připravenost území na </a:t>
          </a:r>
          <a:r>
            <a:rPr lang="cs-CZ" sz="1000" b="true" i="false" kern="1200" dirty="false">
              <a:solidFill>
                <a:sysClr val="windowText" lastClr="000000"/>
              </a:solidFill>
              <a:latin typeface="Arial" panose="020B0604020202020204" pitchFamily="34" charset="0"/>
              <a:ea typeface="+mn-ea"/>
              <a:cs typeface="Arial" panose="020B0604020202020204" pitchFamily="34" charset="0"/>
            </a:rPr>
            <a:t>realizaci</a:t>
          </a:r>
          <a:r>
            <a:rPr lang="cs-CZ" sz="1000" b="true" i="false" kern="1200" dirty="false">
              <a:solidFill>
                <a:sysClr val="windowText" lastClr="000000"/>
              </a:solidFill>
              <a:latin typeface="Arial" panose="020B0604020202020204" pitchFamily="34" charset="0"/>
              <a:cs typeface="Arial" panose="020B0604020202020204" pitchFamily="34" charset="0"/>
            </a:rPr>
            <a:t> akčního plánu</a:t>
          </a:r>
          <a:endParaRPr lang="cs-CZ" sz="1000" b="true" kern="1200" dirty="false">
            <a:solidFill>
              <a:sysClr val="windowText" lastClr="000000"/>
            </a:solidFill>
            <a:latin typeface="Arial" panose="020B0604020202020204" pitchFamily="34" charset="0"/>
            <a:cs typeface="Arial" panose="020B0604020202020204" pitchFamily="34" charset="0"/>
          </a:endParaRPr>
        </a:p>
      </dgm:t>
    </dgm:pt>
    <dgm:pt modelId="{D7CFA6C2-4DA9-4B5D-BF17-687C27DE3D73}" type="parTrans" cxnId="{B9382D81-E23A-4C94-A60B-E31915F73651}">
      <dgm:prSet/>
      <dgm:spPr/>
      <dgm:t>
        <a:bodyPr/>
        <a:lstStyle/>
        <a:p>
          <a:pPr algn="l"/>
          <a:endParaRPr lang="cs-CZ" sz="1000">
            <a:solidFill>
              <a:sysClr val="windowText" lastClr="000000"/>
            </a:solidFill>
            <a:latin typeface="Arial" panose="020B0604020202020204" pitchFamily="34" charset="0"/>
            <a:cs typeface="Arial" panose="020B0604020202020204" pitchFamily="34" charset="0"/>
          </a:endParaRPr>
        </a:p>
      </dgm:t>
    </dgm:pt>
    <dgm:pt modelId="{21BFD7BD-E622-430A-BC43-C323D5EC2A82}" type="sibTrans" cxnId="{B9382D81-E23A-4C94-A60B-E31915F73651}">
      <dgm:prSet/>
      <dgm:spPr/>
      <dgm:t>
        <a:bodyPr/>
        <a:lstStyle/>
        <a:p>
          <a:pPr algn="l"/>
          <a:endParaRPr lang="cs-CZ" sz="1000">
            <a:solidFill>
              <a:sysClr val="windowText" lastClr="000000"/>
            </a:solidFill>
            <a:latin typeface="Arial" panose="020B0604020202020204" pitchFamily="34" charset="0"/>
            <a:cs typeface="Arial" panose="020B0604020202020204" pitchFamily="34" charset="0"/>
          </a:endParaRPr>
        </a:p>
      </dgm:t>
    </dgm:pt>
    <dgm:pt modelId="{9EB05351-07F9-4298-963C-99178272C678}">
      <dgm:prSet phldrT="[Text]" custT="true"/>
      <dgm:spPr>
        <a:solidFill>
          <a:schemeClr val="tx2"/>
        </a:solidFill>
      </dgm:spPr>
      <dgm:t>
        <a:bodyPr/>
        <a:lstStyle/>
        <a:p>
          <a:pPr algn="l"/>
          <a:r>
            <a:rPr lang="cs-CZ" sz="1000" b="true" i="false" dirty="false">
              <a:solidFill>
                <a:sysClr val="windowText" lastClr="000000"/>
              </a:solidFill>
              <a:latin typeface="Arial" panose="020B0604020202020204" pitchFamily="34" charset="0"/>
              <a:cs typeface="Arial" panose="020B0604020202020204" pitchFamily="34" charset="0"/>
            </a:rPr>
            <a:t>4. Příprava projektu MAS</a:t>
          </a:r>
          <a:endParaRPr lang="cs-CZ" sz="1000" b="true" dirty="false">
            <a:solidFill>
              <a:sysClr val="windowText" lastClr="000000"/>
            </a:solidFill>
            <a:latin typeface="Arial" panose="020B0604020202020204" pitchFamily="34" charset="0"/>
            <a:cs typeface="Arial" panose="020B0604020202020204" pitchFamily="34" charset="0"/>
          </a:endParaRPr>
        </a:p>
      </dgm:t>
    </dgm:pt>
    <dgm:pt modelId="{A54917B8-5191-43F6-934B-212AFF622516}" type="parTrans" cxnId="{ABC0A05E-ED7C-497D-B365-674CBD2DB89A}">
      <dgm:prSet/>
      <dgm:spPr/>
      <dgm:t>
        <a:bodyPr/>
        <a:lstStyle/>
        <a:p>
          <a:pPr algn="l"/>
          <a:endParaRPr lang="cs-CZ" sz="1000">
            <a:solidFill>
              <a:sysClr val="windowText" lastClr="000000"/>
            </a:solidFill>
            <a:latin typeface="Arial" panose="020B0604020202020204" pitchFamily="34" charset="0"/>
            <a:cs typeface="Arial" panose="020B0604020202020204" pitchFamily="34" charset="0"/>
          </a:endParaRPr>
        </a:p>
      </dgm:t>
    </dgm:pt>
    <dgm:pt modelId="{EC447E2D-26B4-40D8-A477-8820D7A851F4}" type="sibTrans" cxnId="{ABC0A05E-ED7C-497D-B365-674CBD2DB89A}">
      <dgm:prSet/>
      <dgm:spPr/>
      <dgm:t>
        <a:bodyPr/>
        <a:lstStyle/>
        <a:p>
          <a:pPr algn="l"/>
          <a:endParaRPr lang="cs-CZ" sz="1000">
            <a:solidFill>
              <a:sysClr val="windowText" lastClr="000000"/>
            </a:solidFill>
            <a:latin typeface="Arial" panose="020B0604020202020204" pitchFamily="34" charset="0"/>
            <a:cs typeface="Arial" panose="020B0604020202020204" pitchFamily="34" charset="0"/>
          </a:endParaRPr>
        </a:p>
      </dgm:t>
    </dgm:pt>
    <dgm:pt modelId="{04F0838F-2E71-4A6A-901F-7C6FEAAA30D2}">
      <dgm:prSet phldrT="[Text]" custT="true"/>
      <dgm:spPr>
        <a:solidFill>
          <a:schemeClr val="tx2"/>
        </a:solidFill>
      </dgm:spPr>
      <dgm:t>
        <a:bodyPr/>
        <a:lstStyle/>
        <a:p>
          <a:pPr algn="l"/>
          <a:r>
            <a:rPr lang="cs-CZ" sz="1000" b="true" dirty="false">
              <a:solidFill>
                <a:sysClr val="windowText" lastClr="000000"/>
              </a:solidFill>
              <a:latin typeface="Arial" panose="020B0604020202020204" pitchFamily="34" charset="0"/>
              <a:cs typeface="Arial" panose="020B0604020202020204" pitchFamily="34" charset="0"/>
            </a:rPr>
            <a:t>5. </a:t>
          </a:r>
          <a:r>
            <a:rPr lang="cs-CZ" sz="1000" b="true" i="false" dirty="false">
              <a:solidFill>
                <a:sysClr val="windowText" lastClr="000000"/>
              </a:solidFill>
              <a:latin typeface="Arial" panose="020B0604020202020204" pitchFamily="34" charset="0"/>
              <a:cs typeface="Arial" panose="020B0604020202020204" pitchFamily="34" charset="0"/>
            </a:rPr>
            <a:t>Příprava, projednávání a schvalování zbývajících max. 50 % alokace do výše celkové finanční alokace na realizaci akčního plánu</a:t>
          </a:r>
          <a:endParaRPr lang="cs-CZ" sz="1000" b="true" dirty="false">
            <a:solidFill>
              <a:sysClr val="windowText" lastClr="000000"/>
            </a:solidFill>
            <a:latin typeface="Arial" panose="020B0604020202020204" pitchFamily="34" charset="0"/>
            <a:cs typeface="Arial" panose="020B0604020202020204" pitchFamily="34" charset="0"/>
          </a:endParaRPr>
        </a:p>
      </dgm:t>
    </dgm:pt>
    <dgm:pt modelId="{F0B09B93-C52D-4896-AB04-355F883F9231}" type="parTrans" cxnId="{72E20DEF-3C79-494E-9081-1CAA896E34E2}">
      <dgm:prSet/>
      <dgm:spPr/>
      <dgm:t>
        <a:bodyPr/>
        <a:lstStyle/>
        <a:p>
          <a:pPr algn="l"/>
          <a:endParaRPr lang="cs-CZ" sz="1000">
            <a:solidFill>
              <a:sysClr val="windowText" lastClr="000000"/>
            </a:solidFill>
            <a:latin typeface="Arial" panose="020B0604020202020204" pitchFamily="34" charset="0"/>
            <a:cs typeface="Arial" panose="020B0604020202020204" pitchFamily="34" charset="0"/>
          </a:endParaRPr>
        </a:p>
      </dgm:t>
    </dgm:pt>
    <dgm:pt modelId="{4A7D9000-FC75-4873-823D-28A063BD3DE4}" type="sibTrans" cxnId="{72E20DEF-3C79-494E-9081-1CAA896E34E2}">
      <dgm:prSet/>
      <dgm:spPr/>
      <dgm:t>
        <a:bodyPr/>
        <a:lstStyle/>
        <a:p>
          <a:pPr algn="l"/>
          <a:endParaRPr lang="cs-CZ" sz="1000">
            <a:solidFill>
              <a:sysClr val="windowText" lastClr="000000"/>
            </a:solidFill>
            <a:latin typeface="Arial" panose="020B0604020202020204" pitchFamily="34" charset="0"/>
            <a:cs typeface="Arial" panose="020B0604020202020204" pitchFamily="34" charset="0"/>
          </a:endParaRPr>
        </a:p>
      </dgm:t>
    </dgm:pt>
    <dgm:pt modelId="{893DCADE-B895-4AA8-A4C1-2B829E11C748}">
      <dgm:prSet phldrT="[Text]" custT="true"/>
      <dgm:spPr>
        <a:solidFill>
          <a:schemeClr val="tx2"/>
        </a:solidFill>
      </dgm:spPr>
      <dgm:t>
        <a:bodyPr/>
        <a:lstStyle/>
        <a:p>
          <a:pPr algn="l"/>
          <a:r>
            <a:rPr lang="cs-CZ" sz="1000" b="true" i="false" dirty="false">
              <a:solidFill>
                <a:sysClr val="windowText" lastClr="000000"/>
              </a:solidFill>
              <a:latin typeface="Arial" panose="020B0604020202020204" pitchFamily="34" charset="0"/>
              <a:cs typeface="Arial" panose="020B0604020202020204" pitchFamily="34" charset="0"/>
            </a:rPr>
            <a:t>6. Náklady na AP v detailu jednotlivých projektů MAS ve vazbě na finanční plán SCLLD</a:t>
          </a:r>
          <a:endParaRPr lang="cs-CZ" sz="1000" b="true" dirty="false">
            <a:solidFill>
              <a:sysClr val="windowText" lastClr="000000"/>
            </a:solidFill>
            <a:latin typeface="Arial" panose="020B0604020202020204" pitchFamily="34" charset="0"/>
            <a:cs typeface="Arial" panose="020B0604020202020204" pitchFamily="34" charset="0"/>
          </a:endParaRPr>
        </a:p>
      </dgm:t>
    </dgm:pt>
    <dgm:pt modelId="{18A37D3E-A5C9-4356-B818-DEC16C6B4647}" type="parTrans" cxnId="{95F1911B-1B90-4216-99EF-18195DDAC41B}">
      <dgm:prSet/>
      <dgm:spPr/>
      <dgm:t>
        <a:bodyPr/>
        <a:lstStyle/>
        <a:p>
          <a:pPr algn="l"/>
          <a:endParaRPr lang="cs-CZ" sz="1000">
            <a:solidFill>
              <a:sysClr val="windowText" lastClr="000000"/>
            </a:solidFill>
            <a:latin typeface="Arial" panose="020B0604020202020204" pitchFamily="34" charset="0"/>
            <a:cs typeface="Arial" panose="020B0604020202020204" pitchFamily="34" charset="0"/>
          </a:endParaRPr>
        </a:p>
      </dgm:t>
    </dgm:pt>
    <dgm:pt modelId="{D7573900-FFAD-48B0-9A72-C9A4A2ED96C5}" type="sibTrans" cxnId="{95F1911B-1B90-4216-99EF-18195DDAC41B}">
      <dgm:prSet/>
      <dgm:spPr/>
      <dgm:t>
        <a:bodyPr/>
        <a:lstStyle/>
        <a:p>
          <a:pPr algn="l"/>
          <a:endParaRPr lang="cs-CZ" sz="1000">
            <a:solidFill>
              <a:sysClr val="windowText" lastClr="000000"/>
            </a:solidFill>
            <a:latin typeface="Arial" panose="020B0604020202020204" pitchFamily="34" charset="0"/>
            <a:cs typeface="Arial" panose="020B0604020202020204" pitchFamily="34" charset="0"/>
          </a:endParaRPr>
        </a:p>
      </dgm:t>
    </dgm:pt>
    <dgm:pt modelId="{E12685EE-43F9-4401-B2AC-0C048F61884B}">
      <dgm:prSet phldrT="[Text]" custT="true"/>
      <dgm:spPr>
        <a:solidFill>
          <a:schemeClr val="tx2"/>
        </a:solidFill>
      </dgm:spPr>
      <dgm:t>
        <a:bodyPr/>
        <a:lstStyle/>
        <a:p>
          <a:pPr algn="l"/>
          <a:r>
            <a:rPr lang="cs-CZ" sz="1000" b="true" dirty="false">
              <a:solidFill>
                <a:sysClr val="windowText" lastClr="000000"/>
              </a:solidFill>
              <a:latin typeface="Arial" panose="020B0604020202020204" pitchFamily="34" charset="0"/>
              <a:cs typeface="Arial" panose="020B0604020202020204" pitchFamily="34" charset="0"/>
            </a:rPr>
            <a:t>7. </a:t>
          </a:r>
          <a:r>
            <a:rPr lang="cs-CZ" sz="1000" b="true" i="false" dirty="false">
              <a:solidFill>
                <a:sysClr val="windowText" lastClr="000000"/>
              </a:solidFill>
              <a:latin typeface="Arial" panose="020B0604020202020204" pitchFamily="34" charset="0"/>
              <a:cs typeface="Arial" panose="020B0604020202020204" pitchFamily="34" charset="0"/>
            </a:rPr>
            <a:t>Vyhodnocení úspěšnosti realizovaného akčního plánu</a:t>
          </a:r>
          <a:endParaRPr lang="cs-CZ" sz="1000" b="true" dirty="false">
            <a:solidFill>
              <a:sysClr val="windowText" lastClr="000000"/>
            </a:solidFill>
            <a:latin typeface="Arial" panose="020B0604020202020204" pitchFamily="34" charset="0"/>
            <a:cs typeface="Arial" panose="020B0604020202020204" pitchFamily="34" charset="0"/>
          </a:endParaRPr>
        </a:p>
      </dgm:t>
    </dgm:pt>
    <dgm:pt modelId="{9D603077-6695-406D-8C8D-D5F250AEFC7F}" type="parTrans" cxnId="{E1FF5645-DC43-4C53-9893-11E1B79DA3D9}">
      <dgm:prSet/>
      <dgm:spPr/>
      <dgm:t>
        <a:bodyPr/>
        <a:lstStyle/>
        <a:p>
          <a:pPr algn="l"/>
          <a:endParaRPr lang="cs-CZ" sz="1000">
            <a:solidFill>
              <a:sysClr val="windowText" lastClr="000000"/>
            </a:solidFill>
            <a:latin typeface="Arial" panose="020B0604020202020204" pitchFamily="34" charset="0"/>
            <a:cs typeface="Arial" panose="020B0604020202020204" pitchFamily="34" charset="0"/>
          </a:endParaRPr>
        </a:p>
      </dgm:t>
    </dgm:pt>
    <dgm:pt modelId="{21A09A2B-7114-4513-8A2A-5C68023BF897}" type="sibTrans" cxnId="{E1FF5645-DC43-4C53-9893-11E1B79DA3D9}">
      <dgm:prSet/>
      <dgm:spPr/>
      <dgm:t>
        <a:bodyPr/>
        <a:lstStyle/>
        <a:p>
          <a:pPr algn="l"/>
          <a:endParaRPr lang="cs-CZ" sz="1000">
            <a:solidFill>
              <a:sysClr val="windowText" lastClr="000000"/>
            </a:solidFill>
            <a:latin typeface="Arial" panose="020B0604020202020204" pitchFamily="34" charset="0"/>
            <a:cs typeface="Arial" panose="020B0604020202020204" pitchFamily="34" charset="0"/>
          </a:endParaRPr>
        </a:p>
      </dgm:t>
    </dgm:pt>
    <dgm:pt modelId="{4B74F4F8-62E5-43FE-9251-65A9290F0A3B}">
      <dgm:prSet phldrT="[Text]" custT="true"/>
      <dgm:spPr>
        <a:solidFill>
          <a:schemeClr val="tx2"/>
        </a:solidFill>
      </dgm:spPr>
      <dgm:t>
        <a:bodyPr/>
        <a:lstStyle/>
        <a:p>
          <a:pPr algn="l"/>
          <a:r>
            <a:rPr lang="cs-CZ" sz="1000" b="true" dirty="false">
              <a:solidFill>
                <a:sysClr val="windowText" lastClr="000000"/>
              </a:solidFill>
              <a:latin typeface="Arial" panose="020B0604020202020204" pitchFamily="34" charset="0"/>
              <a:cs typeface="Arial" panose="020B0604020202020204" pitchFamily="34" charset="0"/>
            </a:rPr>
            <a:t>8. </a:t>
          </a:r>
          <a:r>
            <a:rPr lang="cs-CZ" sz="1000" b="true" i="false" dirty="false">
              <a:solidFill>
                <a:sysClr val="windowText" lastClr="000000"/>
              </a:solidFill>
              <a:latin typeface="Arial" panose="020B0604020202020204" pitchFamily="34" charset="0"/>
              <a:cs typeface="Arial" panose="020B0604020202020204" pitchFamily="34" charset="0"/>
            </a:rPr>
            <a:t>Prohlášení</a:t>
          </a:r>
          <a:endParaRPr lang="cs-CZ" sz="1000" b="true" dirty="false">
            <a:solidFill>
              <a:sysClr val="windowText" lastClr="000000"/>
            </a:solidFill>
            <a:latin typeface="Arial" panose="020B0604020202020204" pitchFamily="34" charset="0"/>
            <a:cs typeface="Arial" panose="020B0604020202020204" pitchFamily="34" charset="0"/>
          </a:endParaRPr>
        </a:p>
      </dgm:t>
    </dgm:pt>
    <dgm:pt modelId="{FE4A239D-E585-4721-8B98-837489EF7A99}" type="parTrans" cxnId="{FBF10527-6B58-469E-B03A-2729DE196887}">
      <dgm:prSet/>
      <dgm:spPr/>
      <dgm:t>
        <a:bodyPr/>
        <a:lstStyle/>
        <a:p>
          <a:pPr algn="l"/>
          <a:endParaRPr lang="cs-CZ" sz="1000">
            <a:solidFill>
              <a:sysClr val="windowText" lastClr="000000"/>
            </a:solidFill>
            <a:latin typeface="Arial" panose="020B0604020202020204" pitchFamily="34" charset="0"/>
            <a:cs typeface="Arial" panose="020B0604020202020204" pitchFamily="34" charset="0"/>
          </a:endParaRPr>
        </a:p>
      </dgm:t>
    </dgm:pt>
    <dgm:pt modelId="{609F209F-374F-45F5-A50B-A98F961588DF}" type="sibTrans" cxnId="{FBF10527-6B58-469E-B03A-2729DE196887}">
      <dgm:prSet/>
      <dgm:spPr/>
      <dgm:t>
        <a:bodyPr/>
        <a:lstStyle/>
        <a:p>
          <a:pPr algn="l"/>
          <a:endParaRPr lang="cs-CZ" sz="1000">
            <a:solidFill>
              <a:sysClr val="windowText" lastClr="000000"/>
            </a:solidFill>
            <a:latin typeface="Arial" panose="020B0604020202020204" pitchFamily="34" charset="0"/>
            <a:cs typeface="Arial" panose="020B0604020202020204" pitchFamily="34" charset="0"/>
          </a:endParaRPr>
        </a:p>
      </dgm:t>
    </dgm:pt>
    <dgm:pt modelId="{2B87B29D-7EA5-4235-9200-5BC4242BF53F}">
      <dgm:prSet phldrT="[Text]" custT="true"/>
      <dgm:spPr/>
      <dgm:t>
        <a:bodyPr/>
        <a:lstStyle/>
        <a:p>
          <a:pPr algn="l"/>
          <a:r>
            <a:rPr lang="cs-CZ" sz="1000" b="true" dirty="false">
              <a:solidFill>
                <a:sysClr val="windowText" lastClr="000000"/>
              </a:solidFill>
              <a:latin typeface="Arial" panose="020B0604020202020204" pitchFamily="34" charset="0"/>
              <a:cs typeface="Arial" panose="020B0604020202020204" pitchFamily="34" charset="0"/>
            </a:rPr>
            <a:t>1.1 Označení cílové skupiny</a:t>
          </a:r>
        </a:p>
      </dgm:t>
    </dgm:pt>
    <dgm:pt modelId="{597985CB-F34D-4537-9695-78C6578D0842}" type="parTrans" cxnId="{2577B057-E686-4FE7-BF93-F7E750A8903D}">
      <dgm:prSet/>
      <dgm:spPr/>
      <dgm:t>
        <a:bodyPr/>
        <a:lstStyle/>
        <a:p>
          <a:endParaRPr lang="cs-CZ"/>
        </a:p>
      </dgm:t>
    </dgm:pt>
    <dgm:pt modelId="{A07C5329-DEC8-44B7-A4A7-19234DD4B49A}" type="sibTrans" cxnId="{2577B057-E686-4FE7-BF93-F7E750A8903D}">
      <dgm:prSet/>
      <dgm:spPr/>
      <dgm:t>
        <a:bodyPr/>
        <a:lstStyle/>
        <a:p>
          <a:endParaRPr lang="cs-CZ"/>
        </a:p>
      </dgm:t>
    </dgm:pt>
    <dgm:pt modelId="{05D78D40-56D2-48EF-846C-6D79532EAFAF}">
      <dgm:prSet phldrT="[Text]" custT="true"/>
      <dgm:spPr/>
      <dgm:t>
        <a:bodyPr/>
        <a:lstStyle/>
        <a:p>
          <a:pPr algn="l"/>
          <a:r>
            <a:rPr lang="cs-CZ" sz="1000" b="true" dirty="false">
              <a:solidFill>
                <a:sysClr val="windowText" lastClr="000000"/>
              </a:solidFill>
              <a:latin typeface="Arial" panose="020B0604020202020204" pitchFamily="34" charset="0"/>
              <a:cs typeface="Arial" panose="020B0604020202020204" pitchFamily="34" charset="0"/>
            </a:rPr>
            <a:t>1.1.1 Opatření (vč. indikátorů)</a:t>
          </a:r>
        </a:p>
      </dgm:t>
    </dgm:pt>
    <dgm:pt modelId="{65E852A2-DD52-4E01-A51A-328FBA2134B1}" type="parTrans" cxnId="{AF64E5F6-B537-4C9D-B63B-781A4F9E4832}">
      <dgm:prSet/>
      <dgm:spPr/>
      <dgm:t>
        <a:bodyPr/>
        <a:lstStyle/>
        <a:p>
          <a:endParaRPr lang="cs-CZ"/>
        </a:p>
      </dgm:t>
    </dgm:pt>
    <dgm:pt modelId="{EFCA81BD-79A2-455E-9CA2-FACEC089A012}" type="sibTrans" cxnId="{AF64E5F6-B537-4C9D-B63B-781A4F9E4832}">
      <dgm:prSet/>
      <dgm:spPr/>
      <dgm:t>
        <a:bodyPr/>
        <a:lstStyle/>
        <a:p>
          <a:endParaRPr lang="cs-CZ"/>
        </a:p>
      </dgm:t>
    </dgm:pt>
    <dgm:pt modelId="{D30FB9E7-9647-4ABC-A2E7-D15D618CD319}">
      <dgm:prSet phldrT="[Text]" custT="true"/>
      <dgm:spPr/>
      <dgm:t>
        <a:bodyPr/>
        <a:lstStyle/>
        <a:p>
          <a:pPr algn="l"/>
          <a:r>
            <a:rPr lang="cs-CZ" sz="1000" b="true" dirty="false">
              <a:solidFill>
                <a:sysClr val="windowText" lastClr="000000"/>
              </a:solidFill>
              <a:latin typeface="Arial" panose="020B0604020202020204" pitchFamily="34" charset="0"/>
              <a:cs typeface="Arial" panose="020B0604020202020204" pitchFamily="34" charset="0"/>
            </a:rPr>
            <a:t>1.1.1.1 Aktivita</a:t>
          </a:r>
        </a:p>
      </dgm:t>
    </dgm:pt>
    <dgm:pt modelId="{7A74CF5F-C759-429F-A883-0F6FCC510709}" type="parTrans" cxnId="{72244197-0666-4F4D-9CA5-CA217FAC3D2A}">
      <dgm:prSet/>
      <dgm:spPr/>
      <dgm:t>
        <a:bodyPr/>
        <a:lstStyle/>
        <a:p>
          <a:endParaRPr lang="cs-CZ"/>
        </a:p>
      </dgm:t>
    </dgm:pt>
    <dgm:pt modelId="{436B3209-47BE-485F-A6F4-6858BC0442C3}" type="sibTrans" cxnId="{72244197-0666-4F4D-9CA5-CA217FAC3D2A}">
      <dgm:prSet/>
      <dgm:spPr/>
      <dgm:t>
        <a:bodyPr/>
        <a:lstStyle/>
        <a:p>
          <a:endParaRPr lang="cs-CZ"/>
        </a:p>
      </dgm:t>
    </dgm:pt>
    <dgm:pt modelId="{C77E3EE8-CE2F-4A95-99E1-1ABAD0F4C5C8}">
      <dgm:prSet phldrT="[Text]" custT="true"/>
      <dgm:spPr/>
      <dgm:t>
        <a:bodyPr/>
        <a:lstStyle/>
        <a:p>
          <a:pPr algn="l"/>
          <a:endParaRPr lang="cs-CZ" sz="1000" b="true" dirty="false">
            <a:solidFill>
              <a:sysClr val="windowText" lastClr="000000"/>
            </a:solidFill>
            <a:latin typeface="Arial" panose="020B0604020202020204" pitchFamily="34" charset="0"/>
            <a:cs typeface="Arial" panose="020B0604020202020204" pitchFamily="34" charset="0"/>
          </a:endParaRPr>
        </a:p>
      </dgm:t>
    </dgm:pt>
    <dgm:pt modelId="{F6C5DBDC-7009-42BC-8725-BDBB8BF36F5C}" type="parTrans" cxnId="{4B841E4B-CC3A-407E-992B-AD7FD7DCA6DA}">
      <dgm:prSet/>
      <dgm:spPr/>
      <dgm:t>
        <a:bodyPr/>
        <a:lstStyle/>
        <a:p>
          <a:endParaRPr lang="cs-CZ"/>
        </a:p>
      </dgm:t>
    </dgm:pt>
    <dgm:pt modelId="{673953FD-F2B4-4381-901A-2F2F63E93E13}" type="sibTrans" cxnId="{4B841E4B-CC3A-407E-992B-AD7FD7DCA6DA}">
      <dgm:prSet/>
      <dgm:spPr/>
      <dgm:t>
        <a:bodyPr/>
        <a:lstStyle/>
        <a:p>
          <a:endParaRPr lang="cs-CZ"/>
        </a:p>
      </dgm:t>
    </dgm:pt>
    <dgm:pt modelId="{C8B98EA4-0213-486F-83E7-7AD652606BCA}">
      <dgm:prSet phldrT="[Text]" custT="true"/>
      <dgm:spPr/>
      <dgm:t>
        <a:bodyPr/>
        <a:lstStyle/>
        <a:p>
          <a:pPr algn="l"/>
          <a:endParaRPr lang="cs-CZ" sz="1000" b="true" dirty="false">
            <a:solidFill>
              <a:sysClr val="windowText" lastClr="000000"/>
            </a:solidFill>
            <a:latin typeface="Arial" panose="020B0604020202020204" pitchFamily="34" charset="0"/>
            <a:cs typeface="Arial" panose="020B0604020202020204" pitchFamily="34" charset="0"/>
          </a:endParaRPr>
        </a:p>
      </dgm:t>
    </dgm:pt>
    <dgm:pt modelId="{02A84438-FB41-485F-B2B2-A47DF9AFE09A}" type="parTrans" cxnId="{618DE91B-7C4E-4BE1-9E65-D9FDA496123A}">
      <dgm:prSet/>
      <dgm:spPr/>
      <dgm:t>
        <a:bodyPr/>
        <a:lstStyle/>
        <a:p>
          <a:endParaRPr lang="cs-CZ"/>
        </a:p>
      </dgm:t>
    </dgm:pt>
    <dgm:pt modelId="{D1C2F25B-7CE5-4A8D-9F6A-0DEF2490A93D}" type="sibTrans" cxnId="{618DE91B-7C4E-4BE1-9E65-D9FDA496123A}">
      <dgm:prSet/>
      <dgm:spPr/>
      <dgm:t>
        <a:bodyPr/>
        <a:lstStyle/>
        <a:p>
          <a:endParaRPr lang="cs-CZ"/>
        </a:p>
      </dgm:t>
    </dgm:pt>
    <dgm:pt modelId="{F718FA41-1543-4222-A22A-636639A8D4DE}" type="pres">
      <dgm:prSet presAssocID="{301B638E-F2E2-4970-90F2-B8C7B50BC144}" presName="linear" presStyleCnt="0">
        <dgm:presLayoutVars>
          <dgm:animLvl val="lvl"/>
          <dgm:resizeHandles val="exact"/>
        </dgm:presLayoutVars>
      </dgm:prSet>
      <dgm:spPr/>
    </dgm:pt>
    <dgm:pt modelId="{37A8B831-02E2-4534-8EFF-DAAAA6C9EA5D}" type="pres">
      <dgm:prSet presAssocID="{B6C0A5EE-63CD-42B9-B55A-B513A619B850}" presName="parentText" presStyleLbl="node1" presStyleIdx="0" presStyleCnt="8" custLinFactNeighborY="85">
        <dgm:presLayoutVars>
          <dgm:chMax val="0"/>
          <dgm:bulletEnabled val="true"/>
        </dgm:presLayoutVars>
      </dgm:prSet>
      <dgm:spPr/>
    </dgm:pt>
    <dgm:pt modelId="{1B050193-D90C-4B88-A5F9-BED914F29B29}" type="pres">
      <dgm:prSet presAssocID="{B6C0A5EE-63CD-42B9-B55A-B513A619B850}" presName="childText" presStyleLbl="revTx" presStyleIdx="0" presStyleCnt="1" custScaleY="105378">
        <dgm:presLayoutVars>
          <dgm:bulletEnabled val="true"/>
        </dgm:presLayoutVars>
      </dgm:prSet>
      <dgm:spPr/>
    </dgm:pt>
    <dgm:pt modelId="{98E8E89A-78B5-4EE7-8FED-A67A6928B6DD}" type="pres">
      <dgm:prSet presAssocID="{96B5A93C-4F57-4F3B-B2B5-9F959E892F35}" presName="parentText" presStyleLbl="node1" presStyleIdx="1" presStyleCnt="8">
        <dgm:presLayoutVars>
          <dgm:chMax val="0"/>
          <dgm:bulletEnabled val="true"/>
        </dgm:presLayoutVars>
      </dgm:prSet>
      <dgm:spPr>
        <a:xfrm>
          <a:off x="0" y="1352999"/>
          <a:ext cx="4859655" cy="507875"/>
        </a:xfrm>
        <a:prstGeom prst="roundRect">
          <a:avLst/>
        </a:prstGeom>
      </dgm:spPr>
    </dgm:pt>
    <dgm:pt modelId="{4D8C415C-8078-43FF-97B2-4FE06458AB52}" type="pres">
      <dgm:prSet presAssocID="{B1BA4962-F312-4346-BF33-546153C242FA}" presName="spacer" presStyleCnt="0"/>
      <dgm:spPr/>
    </dgm:pt>
    <dgm:pt modelId="{68FCEC21-C867-4C46-9096-9EF1B4BBAF2E}" type="pres">
      <dgm:prSet presAssocID="{9ECDA733-1447-4816-A2AF-9B59379F9775}" presName="parentText" presStyleLbl="node1" presStyleIdx="2" presStyleCnt="8">
        <dgm:presLayoutVars>
          <dgm:chMax val="0"/>
          <dgm:bulletEnabled val="true"/>
        </dgm:presLayoutVars>
      </dgm:prSet>
      <dgm:spPr/>
    </dgm:pt>
    <dgm:pt modelId="{EE3A4A95-81BC-4BFE-BFF4-88FA5894AD03}" type="pres">
      <dgm:prSet presAssocID="{21BFD7BD-E622-430A-BC43-C323D5EC2A82}" presName="spacer" presStyleCnt="0"/>
      <dgm:spPr/>
    </dgm:pt>
    <dgm:pt modelId="{3E9D51A7-9C8B-42B8-9BD3-3194FB479360}" type="pres">
      <dgm:prSet presAssocID="{9EB05351-07F9-4298-963C-99178272C678}" presName="parentText" presStyleLbl="node1" presStyleIdx="3" presStyleCnt="8">
        <dgm:presLayoutVars>
          <dgm:chMax val="0"/>
          <dgm:bulletEnabled val="true"/>
        </dgm:presLayoutVars>
      </dgm:prSet>
      <dgm:spPr/>
    </dgm:pt>
    <dgm:pt modelId="{BC70ACF5-51E4-4D58-B5EC-975605DEEBD5}" type="pres">
      <dgm:prSet presAssocID="{EC447E2D-26B4-40D8-A477-8820D7A851F4}" presName="spacer" presStyleCnt="0"/>
      <dgm:spPr/>
    </dgm:pt>
    <dgm:pt modelId="{D2CCDB52-2436-433C-9ABB-702FA77146C7}" type="pres">
      <dgm:prSet presAssocID="{04F0838F-2E71-4A6A-901F-7C6FEAAA30D2}" presName="parentText" presStyleLbl="node1" presStyleIdx="4" presStyleCnt="8">
        <dgm:presLayoutVars>
          <dgm:chMax val="0"/>
          <dgm:bulletEnabled val="true"/>
        </dgm:presLayoutVars>
      </dgm:prSet>
      <dgm:spPr/>
    </dgm:pt>
    <dgm:pt modelId="{F7047FE0-30B8-4CC1-8180-6B5DC47C8AB2}" type="pres">
      <dgm:prSet presAssocID="{4A7D9000-FC75-4873-823D-28A063BD3DE4}" presName="spacer" presStyleCnt="0"/>
      <dgm:spPr/>
    </dgm:pt>
    <dgm:pt modelId="{5DCFAA30-410E-4657-84DD-1C9C2455556D}" type="pres">
      <dgm:prSet presAssocID="{893DCADE-B895-4AA8-A4C1-2B829E11C748}" presName="parentText" presStyleLbl="node1" presStyleIdx="5" presStyleCnt="8">
        <dgm:presLayoutVars>
          <dgm:chMax val="0"/>
          <dgm:bulletEnabled val="true"/>
        </dgm:presLayoutVars>
      </dgm:prSet>
      <dgm:spPr/>
    </dgm:pt>
    <dgm:pt modelId="{8EACAE41-4DF6-41D7-BFA0-BA674BF532AC}" type="pres">
      <dgm:prSet presAssocID="{D7573900-FFAD-48B0-9A72-C9A4A2ED96C5}" presName="spacer" presStyleCnt="0"/>
      <dgm:spPr/>
    </dgm:pt>
    <dgm:pt modelId="{1FC28AB9-9F07-4A89-9254-63E83F9F9A85}" type="pres">
      <dgm:prSet presAssocID="{E12685EE-43F9-4401-B2AC-0C048F61884B}" presName="parentText" presStyleLbl="node1" presStyleIdx="6" presStyleCnt="8">
        <dgm:presLayoutVars>
          <dgm:chMax val="0"/>
          <dgm:bulletEnabled val="true"/>
        </dgm:presLayoutVars>
      </dgm:prSet>
      <dgm:spPr/>
    </dgm:pt>
    <dgm:pt modelId="{38A57099-9BEC-4A60-8E43-6312CAECB89E}" type="pres">
      <dgm:prSet presAssocID="{21A09A2B-7114-4513-8A2A-5C68023BF897}" presName="spacer" presStyleCnt="0"/>
      <dgm:spPr/>
    </dgm:pt>
    <dgm:pt modelId="{6B2BD1F9-107C-482F-9548-97671DD2150B}" type="pres">
      <dgm:prSet presAssocID="{4B74F4F8-62E5-43FE-9251-65A9290F0A3B}" presName="parentText" presStyleLbl="node1" presStyleIdx="7" presStyleCnt="8">
        <dgm:presLayoutVars>
          <dgm:chMax val="0"/>
          <dgm:bulletEnabled val="true"/>
        </dgm:presLayoutVars>
      </dgm:prSet>
      <dgm:spPr/>
    </dgm:pt>
  </dgm:ptLst>
  <dgm:cxnLst>
    <dgm:cxn modelId="{082BB007-7CC2-472D-98D0-5D0C6ABEF1FB}" type="presOf" srcId="{2B87B29D-7EA5-4235-9200-5BC4242BF53F}" destId="{1B050193-D90C-4B88-A5F9-BED914F29B29}" srcOrd="0" destOrd="0" presId="urn:microsoft.com/office/officeart/2005/8/layout/vList2"/>
    <dgm:cxn modelId="{95F1911B-1B90-4216-99EF-18195DDAC41B}" srcId="{301B638E-F2E2-4970-90F2-B8C7B50BC144}" destId="{893DCADE-B895-4AA8-A4C1-2B829E11C748}" srcOrd="5" destOrd="0" parTransId="{18A37D3E-A5C9-4356-B818-DEC16C6B4647}" sibTransId="{D7573900-FFAD-48B0-9A72-C9A4A2ED96C5}"/>
    <dgm:cxn modelId="{618DE91B-7C4E-4BE1-9E65-D9FDA496123A}" srcId="{B6C0A5EE-63CD-42B9-B55A-B513A619B850}" destId="{C8B98EA4-0213-486F-83E7-7AD652606BCA}" srcOrd="3" destOrd="0" parTransId="{02A84438-FB41-485F-B2B2-A47DF9AFE09A}" sibTransId="{D1C2F25B-7CE5-4A8D-9F6A-0DEF2490A93D}"/>
    <dgm:cxn modelId="{FBF10527-6B58-469E-B03A-2729DE196887}" srcId="{301B638E-F2E2-4970-90F2-B8C7B50BC144}" destId="{4B74F4F8-62E5-43FE-9251-65A9290F0A3B}" srcOrd="7" destOrd="0" parTransId="{FE4A239D-E585-4721-8B98-837489EF7A99}" sibTransId="{609F209F-374F-45F5-A50B-A98F961588DF}"/>
    <dgm:cxn modelId="{D4E5012B-94C2-45EF-AAB5-80C3C46BAD2E}" type="presOf" srcId="{9ECDA733-1447-4816-A2AF-9B59379F9775}" destId="{68FCEC21-C867-4C46-9096-9EF1B4BBAF2E}" srcOrd="0" destOrd="0" presId="urn:microsoft.com/office/officeart/2005/8/layout/vList2"/>
    <dgm:cxn modelId="{ABC0A05E-ED7C-497D-B365-674CBD2DB89A}" srcId="{301B638E-F2E2-4970-90F2-B8C7B50BC144}" destId="{9EB05351-07F9-4298-963C-99178272C678}" srcOrd="3" destOrd="0" parTransId="{A54917B8-5191-43F6-934B-212AFF622516}" sibTransId="{EC447E2D-26B4-40D8-A477-8820D7A851F4}"/>
    <dgm:cxn modelId="{918F2C62-90E1-4278-9610-9BB5BD4A00B4}" type="presOf" srcId="{D30FB9E7-9647-4ABC-A2E7-D15D618CD319}" destId="{1B050193-D90C-4B88-A5F9-BED914F29B29}" srcOrd="0" destOrd="4" presId="urn:microsoft.com/office/officeart/2005/8/layout/vList2"/>
    <dgm:cxn modelId="{6F244F42-F1BA-4251-9B15-A66F31D2F3D9}" type="presOf" srcId="{9EB05351-07F9-4298-963C-99178272C678}" destId="{3E9D51A7-9C8B-42B8-9BD3-3194FB479360}" srcOrd="0" destOrd="0" presId="urn:microsoft.com/office/officeart/2005/8/layout/vList2"/>
    <dgm:cxn modelId="{22C6E364-D319-4F18-84F9-6EACAA247334}" type="presOf" srcId="{301B638E-F2E2-4970-90F2-B8C7B50BC144}" destId="{F718FA41-1543-4222-A22A-636639A8D4DE}" srcOrd="0" destOrd="0" presId="urn:microsoft.com/office/officeart/2005/8/layout/vList2"/>
    <dgm:cxn modelId="{E1FF5645-DC43-4C53-9893-11E1B79DA3D9}" srcId="{301B638E-F2E2-4970-90F2-B8C7B50BC144}" destId="{E12685EE-43F9-4401-B2AC-0C048F61884B}" srcOrd="6" destOrd="0" parTransId="{9D603077-6695-406D-8C8D-D5F250AEFC7F}" sibTransId="{21A09A2B-7114-4513-8A2A-5C68023BF897}"/>
    <dgm:cxn modelId="{4B841E4B-CC3A-407E-992B-AD7FD7DCA6DA}" srcId="{B6C0A5EE-63CD-42B9-B55A-B513A619B850}" destId="{C77E3EE8-CE2F-4A95-99E1-1ABAD0F4C5C8}" srcOrd="1" destOrd="0" parTransId="{F6C5DBDC-7009-42BC-8725-BDBB8BF36F5C}" sibTransId="{673953FD-F2B4-4381-901A-2F2F63E93E13}"/>
    <dgm:cxn modelId="{3240686D-09FB-41AE-9D3F-D1C0DF48A5BC}" type="presOf" srcId="{96B5A93C-4F57-4F3B-B2B5-9F959E892F35}" destId="{98E8E89A-78B5-4EE7-8FED-A67A6928B6DD}" srcOrd="0" destOrd="0" presId="urn:microsoft.com/office/officeart/2005/8/layout/vList2"/>
    <dgm:cxn modelId="{18C47B4D-D2F8-4AA3-8ED8-9123D253B85B}" srcId="{301B638E-F2E2-4970-90F2-B8C7B50BC144}" destId="{B6C0A5EE-63CD-42B9-B55A-B513A619B850}" srcOrd="0" destOrd="0" parTransId="{E43EEC54-D30C-41C4-A348-2E8C1B23CCF2}" sibTransId="{6F8FB4E0-F7D2-4FA2-A8AF-DDC877698200}"/>
    <dgm:cxn modelId="{6A5EE76D-16F1-49B8-A675-E19EF5D3BC49}" type="presOf" srcId="{B6C0A5EE-63CD-42B9-B55A-B513A619B850}" destId="{37A8B831-02E2-4534-8EFF-DAAAA6C9EA5D}" srcOrd="0" destOrd="0" presId="urn:microsoft.com/office/officeart/2005/8/layout/vList2"/>
    <dgm:cxn modelId="{2577B057-E686-4FE7-BF93-F7E750A8903D}" srcId="{B6C0A5EE-63CD-42B9-B55A-B513A619B850}" destId="{2B87B29D-7EA5-4235-9200-5BC4242BF53F}" srcOrd="0" destOrd="0" parTransId="{597985CB-F34D-4537-9695-78C6578D0842}" sibTransId="{A07C5329-DEC8-44B7-A4A7-19234DD4B49A}"/>
    <dgm:cxn modelId="{AA7B667A-63F4-4D92-9325-CC2DEB82E5A2}" srcId="{301B638E-F2E2-4970-90F2-B8C7B50BC144}" destId="{96B5A93C-4F57-4F3B-B2B5-9F959E892F35}" srcOrd="1" destOrd="0" parTransId="{53671146-7341-4923-AD2A-CBE8E11EB3BE}" sibTransId="{B1BA4962-F312-4346-BF33-546153C242FA}"/>
    <dgm:cxn modelId="{4AC0947F-F220-4EB1-8C13-4BFFAD9441FF}" type="presOf" srcId="{C8B98EA4-0213-486F-83E7-7AD652606BCA}" destId="{1B050193-D90C-4B88-A5F9-BED914F29B29}" srcOrd="0" destOrd="3" presId="urn:microsoft.com/office/officeart/2005/8/layout/vList2"/>
    <dgm:cxn modelId="{B9382D81-E23A-4C94-A60B-E31915F73651}" srcId="{301B638E-F2E2-4970-90F2-B8C7B50BC144}" destId="{9ECDA733-1447-4816-A2AF-9B59379F9775}" srcOrd="2" destOrd="0" parTransId="{D7CFA6C2-4DA9-4B5D-BF17-687C27DE3D73}" sibTransId="{21BFD7BD-E622-430A-BC43-C323D5EC2A82}"/>
    <dgm:cxn modelId="{5442F584-A89F-4BD5-B7A4-124DEE8B3055}" type="presOf" srcId="{4B74F4F8-62E5-43FE-9251-65A9290F0A3B}" destId="{6B2BD1F9-107C-482F-9548-97671DD2150B}" srcOrd="0" destOrd="0" presId="urn:microsoft.com/office/officeart/2005/8/layout/vList2"/>
    <dgm:cxn modelId="{0FA44090-BDC9-47A9-862D-DB74E556D460}" type="presOf" srcId="{04F0838F-2E71-4A6A-901F-7C6FEAAA30D2}" destId="{D2CCDB52-2436-433C-9ABB-702FA77146C7}" srcOrd="0" destOrd="0" presId="urn:microsoft.com/office/officeart/2005/8/layout/vList2"/>
    <dgm:cxn modelId="{72244197-0666-4F4D-9CA5-CA217FAC3D2A}" srcId="{B6C0A5EE-63CD-42B9-B55A-B513A619B850}" destId="{D30FB9E7-9647-4ABC-A2E7-D15D618CD319}" srcOrd="4" destOrd="0" parTransId="{7A74CF5F-C759-429F-A883-0F6FCC510709}" sibTransId="{436B3209-47BE-485F-A6F4-6858BC0442C3}"/>
    <dgm:cxn modelId="{F40EBFA6-C23C-4070-8475-A50BCA85A052}" type="presOf" srcId="{893DCADE-B895-4AA8-A4C1-2B829E11C748}" destId="{5DCFAA30-410E-4657-84DD-1C9C2455556D}" srcOrd="0" destOrd="0" presId="urn:microsoft.com/office/officeart/2005/8/layout/vList2"/>
    <dgm:cxn modelId="{059803BC-1074-4AD5-8E2B-09577E6D8057}" type="presOf" srcId="{C77E3EE8-CE2F-4A95-99E1-1ABAD0F4C5C8}" destId="{1B050193-D90C-4B88-A5F9-BED914F29B29}" srcOrd="0" destOrd="1" presId="urn:microsoft.com/office/officeart/2005/8/layout/vList2"/>
    <dgm:cxn modelId="{75A535BC-A8D3-4BDF-BEF9-655B71E7F397}" type="presOf" srcId="{05D78D40-56D2-48EF-846C-6D79532EAFAF}" destId="{1B050193-D90C-4B88-A5F9-BED914F29B29}" srcOrd="0" destOrd="2" presId="urn:microsoft.com/office/officeart/2005/8/layout/vList2"/>
    <dgm:cxn modelId="{2CC29BE2-220B-4D55-9953-FE255DAF2BBF}" type="presOf" srcId="{E12685EE-43F9-4401-B2AC-0C048F61884B}" destId="{1FC28AB9-9F07-4A89-9254-63E83F9F9A85}" srcOrd="0" destOrd="0" presId="urn:microsoft.com/office/officeart/2005/8/layout/vList2"/>
    <dgm:cxn modelId="{72E20DEF-3C79-494E-9081-1CAA896E34E2}" srcId="{301B638E-F2E2-4970-90F2-B8C7B50BC144}" destId="{04F0838F-2E71-4A6A-901F-7C6FEAAA30D2}" srcOrd="4" destOrd="0" parTransId="{F0B09B93-C52D-4896-AB04-355F883F9231}" sibTransId="{4A7D9000-FC75-4873-823D-28A063BD3DE4}"/>
    <dgm:cxn modelId="{AF64E5F6-B537-4C9D-B63B-781A4F9E4832}" srcId="{B6C0A5EE-63CD-42B9-B55A-B513A619B850}" destId="{05D78D40-56D2-48EF-846C-6D79532EAFAF}" srcOrd="2" destOrd="0" parTransId="{65E852A2-DD52-4E01-A51A-328FBA2134B1}" sibTransId="{EFCA81BD-79A2-455E-9CA2-FACEC089A012}"/>
    <dgm:cxn modelId="{D9058CFE-16E2-48A1-B9CE-191DEB43DC0C}" type="presParOf" srcId="{F718FA41-1543-4222-A22A-636639A8D4DE}" destId="{37A8B831-02E2-4534-8EFF-DAAAA6C9EA5D}" srcOrd="0" destOrd="0" presId="urn:microsoft.com/office/officeart/2005/8/layout/vList2"/>
    <dgm:cxn modelId="{D364F22B-E91E-417E-9F71-C1F0EDB92346}" type="presParOf" srcId="{F718FA41-1543-4222-A22A-636639A8D4DE}" destId="{1B050193-D90C-4B88-A5F9-BED914F29B29}" srcOrd="1" destOrd="0" presId="urn:microsoft.com/office/officeart/2005/8/layout/vList2"/>
    <dgm:cxn modelId="{671E5484-2FB1-4B31-BCCE-EF7BAF0FA6B1}" type="presParOf" srcId="{F718FA41-1543-4222-A22A-636639A8D4DE}" destId="{98E8E89A-78B5-4EE7-8FED-A67A6928B6DD}" srcOrd="2" destOrd="0" presId="urn:microsoft.com/office/officeart/2005/8/layout/vList2"/>
    <dgm:cxn modelId="{6C2C993E-05E7-427E-90E5-BA21573F473F}" type="presParOf" srcId="{F718FA41-1543-4222-A22A-636639A8D4DE}" destId="{4D8C415C-8078-43FF-97B2-4FE06458AB52}" srcOrd="3" destOrd="0" presId="urn:microsoft.com/office/officeart/2005/8/layout/vList2"/>
    <dgm:cxn modelId="{8CAB7B35-A88C-42F4-B53F-6C3567098CC0}" type="presParOf" srcId="{F718FA41-1543-4222-A22A-636639A8D4DE}" destId="{68FCEC21-C867-4C46-9096-9EF1B4BBAF2E}" srcOrd="4" destOrd="0" presId="urn:microsoft.com/office/officeart/2005/8/layout/vList2"/>
    <dgm:cxn modelId="{124A6512-8C09-4A18-977A-4CB617034DDF}" type="presParOf" srcId="{F718FA41-1543-4222-A22A-636639A8D4DE}" destId="{EE3A4A95-81BC-4BFE-BFF4-88FA5894AD03}" srcOrd="5" destOrd="0" presId="urn:microsoft.com/office/officeart/2005/8/layout/vList2"/>
    <dgm:cxn modelId="{3D2009F3-095F-48C0-8966-0223D6BDF26B}" type="presParOf" srcId="{F718FA41-1543-4222-A22A-636639A8D4DE}" destId="{3E9D51A7-9C8B-42B8-9BD3-3194FB479360}" srcOrd="6" destOrd="0" presId="urn:microsoft.com/office/officeart/2005/8/layout/vList2"/>
    <dgm:cxn modelId="{EDE217BE-C281-4B6A-9CB7-A6650B699D51}" type="presParOf" srcId="{F718FA41-1543-4222-A22A-636639A8D4DE}" destId="{BC70ACF5-51E4-4D58-B5EC-975605DEEBD5}" srcOrd="7" destOrd="0" presId="urn:microsoft.com/office/officeart/2005/8/layout/vList2"/>
    <dgm:cxn modelId="{B3F8777B-A1D2-4FAE-B784-46A1C57B399D}" type="presParOf" srcId="{F718FA41-1543-4222-A22A-636639A8D4DE}" destId="{D2CCDB52-2436-433C-9ABB-702FA77146C7}" srcOrd="8" destOrd="0" presId="urn:microsoft.com/office/officeart/2005/8/layout/vList2"/>
    <dgm:cxn modelId="{65F3A98D-0F3A-4759-A0A2-622E7019CBC8}" type="presParOf" srcId="{F718FA41-1543-4222-A22A-636639A8D4DE}" destId="{F7047FE0-30B8-4CC1-8180-6B5DC47C8AB2}" srcOrd="9" destOrd="0" presId="urn:microsoft.com/office/officeart/2005/8/layout/vList2"/>
    <dgm:cxn modelId="{6B7A3609-4A70-4483-A178-F4ADA43EC46C}" type="presParOf" srcId="{F718FA41-1543-4222-A22A-636639A8D4DE}" destId="{5DCFAA30-410E-4657-84DD-1C9C2455556D}" srcOrd="10" destOrd="0" presId="urn:microsoft.com/office/officeart/2005/8/layout/vList2"/>
    <dgm:cxn modelId="{9A948F7D-CDB7-4118-9669-190AAFD29143}" type="presParOf" srcId="{F718FA41-1543-4222-A22A-636639A8D4DE}" destId="{8EACAE41-4DF6-41D7-BFA0-BA674BF532AC}" srcOrd="11" destOrd="0" presId="urn:microsoft.com/office/officeart/2005/8/layout/vList2"/>
    <dgm:cxn modelId="{395D3FCE-CBFF-49F6-A30A-D79DCF6A1590}" type="presParOf" srcId="{F718FA41-1543-4222-A22A-636639A8D4DE}" destId="{1FC28AB9-9F07-4A89-9254-63E83F9F9A85}" srcOrd="12" destOrd="0" presId="urn:microsoft.com/office/officeart/2005/8/layout/vList2"/>
    <dgm:cxn modelId="{BA920059-C37D-4E3E-BB1E-A4AB5FBE1D00}" type="presParOf" srcId="{F718FA41-1543-4222-A22A-636639A8D4DE}" destId="{38A57099-9BEC-4A60-8E43-6312CAECB89E}" srcOrd="13" destOrd="0" presId="urn:microsoft.com/office/officeart/2005/8/layout/vList2"/>
    <dgm:cxn modelId="{5DB57EF8-CCDB-42E2-AB1A-29ED975655A6}" type="presParOf" srcId="{F718FA41-1543-4222-A22A-636639A8D4DE}" destId="{6B2BD1F9-107C-482F-9548-97671DD2150B}" srcOrd="14" destOrd="0" presId="urn:microsoft.com/office/officeart/2005/8/layout/vList2"/>
  </dgm:cxnLst>
  <dgm:bg/>
  <dgm:whole/>
  <dgm:extLst>
    <a:ext uri="http://schemas.microsoft.com/office/drawing/2008/diagram">
      <dsp:dataModelExt relId="rId7" minVer="http://schemas.openxmlformats.org/drawingml/2006/diagram"/>
    </a:ext>
  </dgm:extLst>
</dgm:dataModel>
</file>

<file path=ppt/diagrams/data2.xml><?xml version="1.0" encoding="utf-8"?>
<dgm:dataModel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gm:ptLst>
    <dgm:pt modelId="{301B638E-F2E2-4970-90F2-B8C7B50BC144}" type="doc">
      <dgm:prSet loTypeId="urn:microsoft.com/office/officeart/2005/8/layout/orgChart1" loCatId="hierarchy" qsTypeId="urn:microsoft.com/office/officeart/2005/8/quickstyle/simple1" qsCatId="simple" csTypeId="urn:microsoft.com/office/officeart/2005/8/colors/accent1_2" csCatId="accent1" phldr="true"/>
      <dgm:spPr/>
      <dgm:t>
        <a:bodyPr/>
        <a:lstStyle/>
        <a:p>
          <a:endParaRPr lang="cs-CZ"/>
        </a:p>
      </dgm:t>
    </dgm:pt>
    <dgm:pt modelId="{1E118A34-224F-48AE-ABF8-15D8135CE7FF}">
      <dgm:prSet phldrT="[Text]"/>
      <dgm:spPr>
        <a:solidFill>
          <a:schemeClr val="tx2"/>
        </a:solidFill>
      </dgm:spPr>
      <dgm:t>
        <a:bodyPr/>
        <a:lstStyle/>
        <a:p>
          <a:r>
            <a:rPr lang="cs-CZ" b="true" dirty="false">
              <a:solidFill>
                <a:srgbClr val="C00000"/>
              </a:solidFill>
            </a:rPr>
            <a:t>1.1.</a:t>
          </a:r>
          <a:r>
            <a:rPr lang="cs-CZ" b="true" dirty="false">
              <a:solidFill>
                <a:sysClr val="windowText" lastClr="000000"/>
              </a:solidFill>
            </a:rPr>
            <a:t>1 Opatření  vč. indikátorů)</a:t>
          </a:r>
        </a:p>
      </dgm:t>
    </dgm:pt>
    <dgm:pt modelId="{9BA0EB79-9C09-4F9E-95DC-585DBA18F623}" type="parTrans" cxnId="{736B1961-B58E-498D-8937-729E3362F6A1}">
      <dgm:prSet/>
      <dgm:spPr/>
      <dgm:t>
        <a:bodyPr/>
        <a:lstStyle/>
        <a:p>
          <a:endParaRPr lang="cs-CZ" b="true">
            <a:solidFill>
              <a:sysClr val="windowText" lastClr="000000"/>
            </a:solidFill>
          </a:endParaRPr>
        </a:p>
      </dgm:t>
    </dgm:pt>
    <dgm:pt modelId="{61A1FCB2-8A4B-4EC4-92BB-806C48B2E01F}" type="sibTrans" cxnId="{736B1961-B58E-498D-8937-729E3362F6A1}">
      <dgm:prSet/>
      <dgm:spPr/>
      <dgm:t>
        <a:bodyPr/>
        <a:lstStyle/>
        <a:p>
          <a:endParaRPr lang="cs-CZ">
            <a:solidFill>
              <a:sysClr val="windowText" lastClr="000000"/>
            </a:solidFill>
          </a:endParaRPr>
        </a:p>
      </dgm:t>
    </dgm:pt>
    <dgm:pt modelId="{E6CE2882-9CC4-4302-87E4-F419A444D189}">
      <dgm:prSet phldrT="[Text]"/>
      <dgm:spPr>
        <a:solidFill>
          <a:schemeClr val="tx2"/>
        </a:solidFill>
      </dgm:spPr>
      <dgm:t>
        <a:bodyPr/>
        <a:lstStyle/>
        <a:p>
          <a:r>
            <a:rPr lang="cs-CZ" b="true" dirty="false">
              <a:solidFill>
                <a:srgbClr val="C00000"/>
              </a:solidFill>
            </a:rPr>
            <a:t>1.1.</a:t>
          </a:r>
          <a:r>
            <a:rPr lang="cs-CZ" b="true" dirty="false">
              <a:solidFill>
                <a:sysClr val="windowText" lastClr="000000"/>
              </a:solidFill>
            </a:rPr>
            <a:t>2 Opatření  vč. indikátorů)</a:t>
          </a:r>
        </a:p>
      </dgm:t>
    </dgm:pt>
    <dgm:pt modelId="{F53730FC-C581-4E52-8431-95BA9A0EF59E}" type="parTrans" cxnId="{A2486489-C32B-487C-BA60-3ED9A5B481ED}">
      <dgm:prSet/>
      <dgm:spPr/>
      <dgm:t>
        <a:bodyPr/>
        <a:lstStyle/>
        <a:p>
          <a:endParaRPr lang="cs-CZ" b="true">
            <a:solidFill>
              <a:sysClr val="windowText" lastClr="000000"/>
            </a:solidFill>
          </a:endParaRPr>
        </a:p>
      </dgm:t>
    </dgm:pt>
    <dgm:pt modelId="{8E8B8982-07CC-4D6D-9DF3-55F933FAF3C0}" type="sibTrans" cxnId="{A2486489-C32B-487C-BA60-3ED9A5B481ED}">
      <dgm:prSet/>
      <dgm:spPr/>
      <dgm:t>
        <a:bodyPr/>
        <a:lstStyle/>
        <a:p>
          <a:endParaRPr lang="cs-CZ">
            <a:solidFill>
              <a:sysClr val="windowText" lastClr="000000"/>
            </a:solidFill>
          </a:endParaRPr>
        </a:p>
      </dgm:t>
    </dgm:pt>
    <dgm:pt modelId="{025FD839-DB40-4750-ADA9-FD339EAC5D09}">
      <dgm:prSet phldrT="[Text]"/>
      <dgm:spPr>
        <a:solidFill>
          <a:schemeClr val="tx2"/>
        </a:solidFill>
      </dgm:spPr>
      <dgm:t>
        <a:bodyPr/>
        <a:lstStyle/>
        <a:p>
          <a:r>
            <a:rPr lang="cs-CZ" b="true" dirty="false">
              <a:solidFill>
                <a:sysClr val="windowText" lastClr="000000"/>
              </a:solidFill>
            </a:rPr>
            <a:t>1.2 Označení cílové skupiny</a:t>
          </a:r>
        </a:p>
      </dgm:t>
    </dgm:pt>
    <dgm:pt modelId="{AA3B79CD-D385-40BF-BC32-F7A661598CA8}" type="parTrans" cxnId="{DB28E662-DF45-4534-B804-8734F92BE890}">
      <dgm:prSet/>
      <dgm:spPr/>
      <dgm:t>
        <a:bodyPr/>
        <a:lstStyle/>
        <a:p>
          <a:endParaRPr lang="cs-CZ">
            <a:solidFill>
              <a:sysClr val="windowText" lastClr="000000"/>
            </a:solidFill>
          </a:endParaRPr>
        </a:p>
      </dgm:t>
    </dgm:pt>
    <dgm:pt modelId="{44D45709-F05A-4608-990F-B529053C746D}" type="sibTrans" cxnId="{DB28E662-DF45-4534-B804-8734F92BE890}">
      <dgm:prSet/>
      <dgm:spPr/>
      <dgm:t>
        <a:bodyPr/>
        <a:lstStyle/>
        <a:p>
          <a:endParaRPr lang="cs-CZ">
            <a:solidFill>
              <a:sysClr val="windowText" lastClr="000000"/>
            </a:solidFill>
          </a:endParaRPr>
        </a:p>
      </dgm:t>
    </dgm:pt>
    <dgm:pt modelId="{EA668965-7601-438F-8051-3EEE8D8F0DC9}">
      <dgm:prSet phldrT="[Text]"/>
      <dgm:spPr>
        <a:solidFill>
          <a:schemeClr val="tx2"/>
        </a:solidFill>
      </dgm:spPr>
      <dgm:t>
        <a:bodyPr/>
        <a:lstStyle/>
        <a:p>
          <a:r>
            <a:rPr lang="cs-CZ" b="true" dirty="false">
              <a:solidFill>
                <a:sysClr val="windowText" lastClr="000000"/>
              </a:solidFill>
            </a:rPr>
            <a:t>1.2.1 Opatření  vč. indikátorů)</a:t>
          </a:r>
        </a:p>
      </dgm:t>
    </dgm:pt>
    <dgm:pt modelId="{76B270BB-C996-46C1-B448-FE37DFEAAA2C}" type="parTrans" cxnId="{47A88632-5329-43CF-8072-C7A2FA8BD97C}">
      <dgm:prSet/>
      <dgm:spPr/>
      <dgm:t>
        <a:bodyPr/>
        <a:lstStyle/>
        <a:p>
          <a:endParaRPr lang="cs-CZ" b="true">
            <a:solidFill>
              <a:sysClr val="windowText" lastClr="000000"/>
            </a:solidFill>
          </a:endParaRPr>
        </a:p>
      </dgm:t>
    </dgm:pt>
    <dgm:pt modelId="{03614F2F-41E0-4745-9573-E51394CA31FE}" type="sibTrans" cxnId="{47A88632-5329-43CF-8072-C7A2FA8BD97C}">
      <dgm:prSet/>
      <dgm:spPr/>
      <dgm:t>
        <a:bodyPr/>
        <a:lstStyle/>
        <a:p>
          <a:endParaRPr lang="cs-CZ">
            <a:solidFill>
              <a:sysClr val="windowText" lastClr="000000"/>
            </a:solidFill>
          </a:endParaRPr>
        </a:p>
      </dgm:t>
    </dgm:pt>
    <dgm:pt modelId="{412E42DE-B6FF-46B1-8ED1-824AD36F3B50}">
      <dgm:prSet phldrT="[Text]"/>
      <dgm:spPr>
        <a:solidFill>
          <a:schemeClr val="tx2"/>
        </a:solidFill>
      </dgm:spPr>
      <dgm:t>
        <a:bodyPr/>
        <a:lstStyle/>
        <a:p>
          <a:r>
            <a:rPr lang="cs-CZ" b="true" dirty="false">
              <a:solidFill>
                <a:sysClr val="windowText" lastClr="000000"/>
              </a:solidFill>
            </a:rPr>
            <a:t>1.2.2 Opatření  vč. indikátorů)</a:t>
          </a:r>
        </a:p>
      </dgm:t>
    </dgm:pt>
    <dgm:pt modelId="{AC81CB88-CC3F-4098-8B38-D253286C41B4}" type="parTrans" cxnId="{99226E95-215B-41EC-94F6-FDFF4FB6FCA3}">
      <dgm:prSet/>
      <dgm:spPr/>
      <dgm:t>
        <a:bodyPr/>
        <a:lstStyle/>
        <a:p>
          <a:endParaRPr lang="cs-CZ" b="true">
            <a:solidFill>
              <a:sysClr val="windowText" lastClr="000000"/>
            </a:solidFill>
          </a:endParaRPr>
        </a:p>
      </dgm:t>
    </dgm:pt>
    <dgm:pt modelId="{63334450-8474-41F1-BF4F-8558940355D7}" type="sibTrans" cxnId="{99226E95-215B-41EC-94F6-FDFF4FB6FCA3}">
      <dgm:prSet/>
      <dgm:spPr/>
      <dgm:t>
        <a:bodyPr/>
        <a:lstStyle/>
        <a:p>
          <a:endParaRPr lang="cs-CZ">
            <a:solidFill>
              <a:sysClr val="windowText" lastClr="000000"/>
            </a:solidFill>
          </a:endParaRPr>
        </a:p>
      </dgm:t>
    </dgm:pt>
    <dgm:pt modelId="{A8511504-2EF1-4F40-A97F-65D96DA02059}">
      <dgm:prSet phldrT="[Text]"/>
      <dgm:spPr>
        <a:solidFill>
          <a:schemeClr val="tx2"/>
        </a:solidFill>
      </dgm:spPr>
      <dgm:t>
        <a:bodyPr/>
        <a:lstStyle/>
        <a:p>
          <a:r>
            <a:rPr lang="cs-CZ" b="true" dirty="false">
              <a:solidFill>
                <a:sysClr val="windowText" lastClr="000000"/>
              </a:solidFill>
            </a:rPr>
            <a:t>1.2.3 Opatření  vč. indikátorů)</a:t>
          </a:r>
        </a:p>
      </dgm:t>
    </dgm:pt>
    <dgm:pt modelId="{57AAC918-E5A9-4A1C-B26E-9868FDB49DAA}" type="parTrans" cxnId="{4DB881BD-D437-4947-B779-F6EB74B5535D}">
      <dgm:prSet/>
      <dgm:spPr/>
      <dgm:t>
        <a:bodyPr/>
        <a:lstStyle/>
        <a:p>
          <a:endParaRPr lang="cs-CZ" b="true">
            <a:solidFill>
              <a:sysClr val="windowText" lastClr="000000"/>
            </a:solidFill>
          </a:endParaRPr>
        </a:p>
      </dgm:t>
    </dgm:pt>
    <dgm:pt modelId="{5D38A13B-1103-4641-91A6-77BD439B16D3}" type="sibTrans" cxnId="{4DB881BD-D437-4947-B779-F6EB74B5535D}">
      <dgm:prSet/>
      <dgm:spPr/>
      <dgm:t>
        <a:bodyPr/>
        <a:lstStyle/>
        <a:p>
          <a:endParaRPr lang="cs-CZ">
            <a:solidFill>
              <a:sysClr val="windowText" lastClr="000000"/>
            </a:solidFill>
          </a:endParaRPr>
        </a:p>
      </dgm:t>
    </dgm:pt>
    <dgm:pt modelId="{1DCC5557-4809-4D49-9C05-6598E2CA75A9}">
      <dgm:prSet phldrT="[Text]"/>
      <dgm:spPr>
        <a:solidFill>
          <a:schemeClr val="tx2"/>
        </a:solidFill>
      </dgm:spPr>
      <dgm:t>
        <a:bodyPr/>
        <a:lstStyle/>
        <a:p>
          <a:r>
            <a:rPr lang="cs-CZ" b="true" dirty="false">
              <a:solidFill>
                <a:srgbClr val="C00000"/>
              </a:solidFill>
            </a:rPr>
            <a:t>1.1.</a:t>
          </a:r>
          <a:r>
            <a:rPr lang="cs-CZ" b="true" dirty="false">
              <a:solidFill>
                <a:sysClr val="windowText" lastClr="000000"/>
              </a:solidFill>
            </a:rPr>
            <a:t>1.1 Aktivita</a:t>
          </a:r>
        </a:p>
      </dgm:t>
    </dgm:pt>
    <dgm:pt modelId="{563B3B97-B284-4469-A9E0-359E82459B7D}" type="parTrans" cxnId="{FAC350B5-399B-44B3-AFC4-7E602D4C5F16}">
      <dgm:prSet/>
      <dgm:spPr/>
      <dgm:t>
        <a:bodyPr/>
        <a:lstStyle/>
        <a:p>
          <a:endParaRPr lang="cs-CZ" b="true">
            <a:solidFill>
              <a:sysClr val="windowText" lastClr="000000"/>
            </a:solidFill>
          </a:endParaRPr>
        </a:p>
      </dgm:t>
    </dgm:pt>
    <dgm:pt modelId="{31E60802-6417-44DB-AC0B-6C57A5FFCEDA}" type="sibTrans" cxnId="{FAC350B5-399B-44B3-AFC4-7E602D4C5F16}">
      <dgm:prSet/>
      <dgm:spPr/>
      <dgm:t>
        <a:bodyPr/>
        <a:lstStyle/>
        <a:p>
          <a:endParaRPr lang="cs-CZ">
            <a:solidFill>
              <a:sysClr val="windowText" lastClr="000000"/>
            </a:solidFill>
          </a:endParaRPr>
        </a:p>
      </dgm:t>
    </dgm:pt>
    <dgm:pt modelId="{451DA57D-796D-4B1A-9E51-4E199C458171}">
      <dgm:prSet phldrT="[Text]"/>
      <dgm:spPr>
        <a:solidFill>
          <a:schemeClr val="tx2"/>
        </a:solidFill>
      </dgm:spPr>
      <dgm:t>
        <a:bodyPr/>
        <a:lstStyle/>
        <a:p>
          <a:r>
            <a:rPr lang="cs-CZ" b="true" dirty="false">
              <a:solidFill>
                <a:srgbClr val="C00000"/>
              </a:solidFill>
            </a:rPr>
            <a:t>1.1.</a:t>
          </a:r>
          <a:r>
            <a:rPr lang="cs-CZ" b="true" dirty="false">
              <a:solidFill>
                <a:sysClr val="windowText" lastClr="000000"/>
              </a:solidFill>
            </a:rPr>
            <a:t>1.2 Aktivita</a:t>
          </a:r>
        </a:p>
      </dgm:t>
    </dgm:pt>
    <dgm:pt modelId="{53A6591B-9F5E-46D6-AE4D-1219EDF0208F}" type="parTrans" cxnId="{38DD075F-73B1-4B68-A29D-A3C9338F25C4}">
      <dgm:prSet/>
      <dgm:spPr/>
      <dgm:t>
        <a:bodyPr/>
        <a:lstStyle/>
        <a:p>
          <a:endParaRPr lang="cs-CZ" b="true">
            <a:solidFill>
              <a:sysClr val="windowText" lastClr="000000"/>
            </a:solidFill>
          </a:endParaRPr>
        </a:p>
      </dgm:t>
    </dgm:pt>
    <dgm:pt modelId="{E90E5466-193C-497D-8CD0-5E1570A5557C}" type="sibTrans" cxnId="{38DD075F-73B1-4B68-A29D-A3C9338F25C4}">
      <dgm:prSet/>
      <dgm:spPr/>
      <dgm:t>
        <a:bodyPr/>
        <a:lstStyle/>
        <a:p>
          <a:endParaRPr lang="cs-CZ">
            <a:solidFill>
              <a:sysClr val="windowText" lastClr="000000"/>
            </a:solidFill>
          </a:endParaRPr>
        </a:p>
      </dgm:t>
    </dgm:pt>
    <dgm:pt modelId="{7A7D7A8C-E615-4C1B-B6BE-0F516F2B2E58}">
      <dgm:prSet phldrT="[Text]"/>
      <dgm:spPr>
        <a:solidFill>
          <a:schemeClr val="tx2"/>
        </a:solidFill>
      </dgm:spPr>
      <dgm:t>
        <a:bodyPr/>
        <a:lstStyle/>
        <a:p>
          <a:r>
            <a:rPr lang="cs-CZ" b="true" dirty="false">
              <a:solidFill>
                <a:srgbClr val="C00000"/>
              </a:solidFill>
            </a:rPr>
            <a:t>1.1.</a:t>
          </a:r>
          <a:r>
            <a:rPr lang="cs-CZ" b="true" dirty="false">
              <a:solidFill>
                <a:sysClr val="windowText" lastClr="000000"/>
              </a:solidFill>
            </a:rPr>
            <a:t>2.1 Aktivita</a:t>
          </a:r>
        </a:p>
      </dgm:t>
    </dgm:pt>
    <dgm:pt modelId="{F6C11F24-3824-489E-8BE6-3B522D94C6EE}" type="parTrans" cxnId="{90951923-A652-4462-AC72-5A5A4CB55172}">
      <dgm:prSet/>
      <dgm:spPr/>
      <dgm:t>
        <a:bodyPr/>
        <a:lstStyle/>
        <a:p>
          <a:endParaRPr lang="cs-CZ" b="true">
            <a:solidFill>
              <a:sysClr val="windowText" lastClr="000000"/>
            </a:solidFill>
          </a:endParaRPr>
        </a:p>
      </dgm:t>
    </dgm:pt>
    <dgm:pt modelId="{6368FB3D-9466-4089-971B-B7D3CD037888}" type="sibTrans" cxnId="{90951923-A652-4462-AC72-5A5A4CB55172}">
      <dgm:prSet/>
      <dgm:spPr/>
      <dgm:t>
        <a:bodyPr/>
        <a:lstStyle/>
        <a:p>
          <a:endParaRPr lang="cs-CZ">
            <a:solidFill>
              <a:sysClr val="windowText" lastClr="000000"/>
            </a:solidFill>
          </a:endParaRPr>
        </a:p>
      </dgm:t>
    </dgm:pt>
    <dgm:pt modelId="{EE8703A8-A9D4-4626-B363-7DC73C480DDA}">
      <dgm:prSet phldrT="[Text]"/>
      <dgm:spPr>
        <a:solidFill>
          <a:schemeClr val="tx2"/>
        </a:solidFill>
      </dgm:spPr>
      <dgm:t>
        <a:bodyPr/>
        <a:lstStyle/>
        <a:p>
          <a:r>
            <a:rPr lang="cs-CZ" b="true" dirty="false">
              <a:solidFill>
                <a:sysClr val="windowText" lastClr="000000"/>
              </a:solidFill>
            </a:rPr>
            <a:t>1.2.2.1 Aktivita</a:t>
          </a:r>
        </a:p>
      </dgm:t>
    </dgm:pt>
    <dgm:pt modelId="{DDD9513B-F086-43D4-9C9D-88FBBEB830B3}" type="parTrans" cxnId="{AB2B7E64-3652-4F04-B5AA-1B76C2EBEF66}">
      <dgm:prSet/>
      <dgm:spPr/>
      <dgm:t>
        <a:bodyPr/>
        <a:lstStyle/>
        <a:p>
          <a:endParaRPr lang="cs-CZ" b="true">
            <a:solidFill>
              <a:sysClr val="windowText" lastClr="000000"/>
            </a:solidFill>
          </a:endParaRPr>
        </a:p>
      </dgm:t>
    </dgm:pt>
    <dgm:pt modelId="{0C508640-AD78-4DB9-AF2E-345CA2C16133}" type="sibTrans" cxnId="{AB2B7E64-3652-4F04-B5AA-1B76C2EBEF66}">
      <dgm:prSet/>
      <dgm:spPr/>
      <dgm:t>
        <a:bodyPr/>
        <a:lstStyle/>
        <a:p>
          <a:endParaRPr lang="cs-CZ">
            <a:solidFill>
              <a:sysClr val="windowText" lastClr="000000"/>
            </a:solidFill>
          </a:endParaRPr>
        </a:p>
      </dgm:t>
    </dgm:pt>
    <dgm:pt modelId="{94279121-6D57-46B2-8517-42348B6371B3}">
      <dgm:prSet phldrT="[Text]"/>
      <dgm:spPr>
        <a:solidFill>
          <a:schemeClr val="tx2"/>
        </a:solidFill>
      </dgm:spPr>
      <dgm:t>
        <a:bodyPr/>
        <a:lstStyle/>
        <a:p>
          <a:r>
            <a:rPr lang="cs-CZ" b="true" dirty="false">
              <a:solidFill>
                <a:sysClr val="windowText" lastClr="000000"/>
              </a:solidFill>
            </a:rPr>
            <a:t>1.2.2.2 Aktivita</a:t>
          </a:r>
        </a:p>
      </dgm:t>
    </dgm:pt>
    <dgm:pt modelId="{93ADCD24-B4A0-4666-A132-20349C98E280}" type="parTrans" cxnId="{BB62A63E-6250-44C8-86B3-4EEE95278029}">
      <dgm:prSet/>
      <dgm:spPr/>
      <dgm:t>
        <a:bodyPr/>
        <a:lstStyle/>
        <a:p>
          <a:endParaRPr lang="cs-CZ" b="true">
            <a:solidFill>
              <a:sysClr val="windowText" lastClr="000000"/>
            </a:solidFill>
          </a:endParaRPr>
        </a:p>
      </dgm:t>
    </dgm:pt>
    <dgm:pt modelId="{8F9C9D42-0FA0-4E15-AB27-BA79DA8BC6EB}" type="sibTrans" cxnId="{BB62A63E-6250-44C8-86B3-4EEE95278029}">
      <dgm:prSet/>
      <dgm:spPr/>
      <dgm:t>
        <a:bodyPr/>
        <a:lstStyle/>
        <a:p>
          <a:endParaRPr lang="cs-CZ">
            <a:solidFill>
              <a:sysClr val="windowText" lastClr="000000"/>
            </a:solidFill>
          </a:endParaRPr>
        </a:p>
      </dgm:t>
    </dgm:pt>
    <dgm:pt modelId="{3EAF0A74-C2E1-4F31-8AFA-1B7E4623066D}">
      <dgm:prSet phldrT="[Text]"/>
      <dgm:spPr>
        <a:solidFill>
          <a:schemeClr val="tx2"/>
        </a:solidFill>
      </dgm:spPr>
      <dgm:t>
        <a:bodyPr/>
        <a:lstStyle/>
        <a:p>
          <a:r>
            <a:rPr lang="cs-CZ" b="true" dirty="false">
              <a:solidFill>
                <a:sysClr val="windowText" lastClr="000000"/>
              </a:solidFill>
            </a:rPr>
            <a:t>1.2.3.1 Aktivita</a:t>
          </a:r>
        </a:p>
      </dgm:t>
    </dgm:pt>
    <dgm:pt modelId="{5903D659-CECA-4818-8018-90F76A697A10}" type="parTrans" cxnId="{00173CA4-84AE-4D07-BAD0-073BFA0AD3BC}">
      <dgm:prSet/>
      <dgm:spPr/>
      <dgm:t>
        <a:bodyPr/>
        <a:lstStyle/>
        <a:p>
          <a:endParaRPr lang="cs-CZ" b="true">
            <a:solidFill>
              <a:sysClr val="windowText" lastClr="000000"/>
            </a:solidFill>
          </a:endParaRPr>
        </a:p>
      </dgm:t>
    </dgm:pt>
    <dgm:pt modelId="{B6822A1B-CB12-4E60-84E5-A07CCE5148BC}" type="sibTrans" cxnId="{00173CA4-84AE-4D07-BAD0-073BFA0AD3BC}">
      <dgm:prSet/>
      <dgm:spPr/>
      <dgm:t>
        <a:bodyPr/>
        <a:lstStyle/>
        <a:p>
          <a:endParaRPr lang="cs-CZ">
            <a:solidFill>
              <a:sysClr val="windowText" lastClr="000000"/>
            </a:solidFill>
          </a:endParaRPr>
        </a:p>
      </dgm:t>
    </dgm:pt>
    <dgm:pt modelId="{B6C0A5EE-63CD-42B9-B55A-B513A619B850}">
      <dgm:prSet phldrT="[Text]"/>
      <dgm:spPr>
        <a:solidFill>
          <a:schemeClr val="tx2"/>
        </a:solidFill>
      </dgm:spPr>
      <dgm:t>
        <a:bodyPr/>
        <a:lstStyle/>
        <a:p>
          <a:r>
            <a:rPr lang="cs-CZ" b="true" dirty="false">
              <a:solidFill>
                <a:srgbClr val="C00000"/>
              </a:solidFill>
            </a:rPr>
            <a:t>1.1 Označení cílové skupiny</a:t>
          </a:r>
          <a:endParaRPr lang="cs-CZ" b="true" dirty="false">
            <a:solidFill>
              <a:sysClr val="windowText" lastClr="000000"/>
            </a:solidFill>
          </a:endParaRPr>
        </a:p>
      </dgm:t>
    </dgm:pt>
    <dgm:pt modelId="{E43EEC54-D30C-41C4-A348-2E8C1B23CCF2}" type="parTrans" cxnId="{18C47B4D-D2F8-4AA3-8ED8-9123D253B85B}">
      <dgm:prSet/>
      <dgm:spPr/>
      <dgm:t>
        <a:bodyPr/>
        <a:lstStyle/>
        <a:p>
          <a:endParaRPr lang="cs-CZ">
            <a:solidFill>
              <a:sysClr val="windowText" lastClr="000000"/>
            </a:solidFill>
          </a:endParaRPr>
        </a:p>
      </dgm:t>
    </dgm:pt>
    <dgm:pt modelId="{6F8FB4E0-F7D2-4FA2-A8AF-DDC877698200}" type="sibTrans" cxnId="{18C47B4D-D2F8-4AA3-8ED8-9123D253B85B}">
      <dgm:prSet/>
      <dgm:spPr/>
      <dgm:t>
        <a:bodyPr/>
        <a:lstStyle/>
        <a:p>
          <a:endParaRPr lang="cs-CZ">
            <a:solidFill>
              <a:sysClr val="windowText" lastClr="000000"/>
            </a:solidFill>
          </a:endParaRPr>
        </a:p>
      </dgm:t>
    </dgm:pt>
    <dgm:pt modelId="{44652480-036E-4E8D-A307-ED0011E8684E}" type="pres">
      <dgm:prSet presAssocID="{301B638E-F2E2-4970-90F2-B8C7B50BC144}" presName="hierChild1" presStyleCnt="0">
        <dgm:presLayoutVars>
          <dgm:orgChart val="true"/>
          <dgm:chPref val="1"/>
          <dgm:dir/>
          <dgm:animOne val="branch"/>
          <dgm:animLvl val="lvl"/>
          <dgm:resizeHandles/>
        </dgm:presLayoutVars>
      </dgm:prSet>
      <dgm:spPr/>
    </dgm:pt>
    <dgm:pt modelId="{F8D75E0A-F4A5-47D1-A29F-4447879151C8}" type="pres">
      <dgm:prSet presAssocID="{B6C0A5EE-63CD-42B9-B55A-B513A619B850}" presName="hierRoot1" presStyleCnt="0">
        <dgm:presLayoutVars>
          <dgm:hierBranch val="init"/>
        </dgm:presLayoutVars>
      </dgm:prSet>
      <dgm:spPr/>
    </dgm:pt>
    <dgm:pt modelId="{1EC60229-23D8-4867-ADB3-B0295F355CF2}" type="pres">
      <dgm:prSet presAssocID="{B6C0A5EE-63CD-42B9-B55A-B513A619B850}" presName="rootComposite1" presStyleCnt="0"/>
      <dgm:spPr/>
    </dgm:pt>
    <dgm:pt modelId="{0B5E84E2-6CF2-487A-8194-5AFCD4FCB1D6}" type="pres">
      <dgm:prSet presAssocID="{B6C0A5EE-63CD-42B9-B55A-B513A619B850}" presName="rootText1" presStyleLbl="node0" presStyleIdx="0" presStyleCnt="2" custLinFactNeighborX="2677" custLinFactNeighborY="-2730">
        <dgm:presLayoutVars>
          <dgm:chPref val="3"/>
        </dgm:presLayoutVars>
      </dgm:prSet>
      <dgm:spPr/>
    </dgm:pt>
    <dgm:pt modelId="{38EE3775-40C9-42D5-9565-B844490EDCBA}" type="pres">
      <dgm:prSet presAssocID="{B6C0A5EE-63CD-42B9-B55A-B513A619B850}" presName="rootConnector1" presStyleLbl="node1" presStyleIdx="0" presStyleCnt="0"/>
      <dgm:spPr/>
    </dgm:pt>
    <dgm:pt modelId="{D376DA67-AE51-4C78-B5F0-65FF5FA0ECB7}" type="pres">
      <dgm:prSet presAssocID="{B6C0A5EE-63CD-42B9-B55A-B513A619B850}" presName="hierChild2" presStyleCnt="0"/>
      <dgm:spPr/>
    </dgm:pt>
    <dgm:pt modelId="{88C289B7-F1A5-4F1C-ACC9-3EE6E6836E8E}" type="pres">
      <dgm:prSet presAssocID="{9BA0EB79-9C09-4F9E-95DC-585DBA18F623}" presName="Name37" presStyleLbl="parChTrans1D2" presStyleIdx="0" presStyleCnt="5"/>
      <dgm:spPr/>
    </dgm:pt>
    <dgm:pt modelId="{8C1DCCF2-4D7D-4E06-BB9C-8437798C2F86}" type="pres">
      <dgm:prSet presAssocID="{1E118A34-224F-48AE-ABF8-15D8135CE7FF}" presName="hierRoot2" presStyleCnt="0">
        <dgm:presLayoutVars>
          <dgm:hierBranch val="init"/>
        </dgm:presLayoutVars>
      </dgm:prSet>
      <dgm:spPr/>
    </dgm:pt>
    <dgm:pt modelId="{93CEE751-734D-4A91-97DC-5BC4F146737E}" type="pres">
      <dgm:prSet presAssocID="{1E118A34-224F-48AE-ABF8-15D8135CE7FF}" presName="rootComposite" presStyleCnt="0"/>
      <dgm:spPr/>
    </dgm:pt>
    <dgm:pt modelId="{36495F85-9B00-4ACB-9244-BEA1224CF7D3}" type="pres">
      <dgm:prSet presAssocID="{1E118A34-224F-48AE-ABF8-15D8135CE7FF}" presName="rootText" presStyleLbl="node2" presStyleIdx="0" presStyleCnt="5" custLinFactNeighborX="2677" custLinFactNeighborY="-52">
        <dgm:presLayoutVars>
          <dgm:chPref val="3"/>
        </dgm:presLayoutVars>
      </dgm:prSet>
      <dgm:spPr/>
    </dgm:pt>
    <dgm:pt modelId="{8381868D-DB16-47C6-9352-BF638D6F32AB}" type="pres">
      <dgm:prSet presAssocID="{1E118A34-224F-48AE-ABF8-15D8135CE7FF}" presName="rootConnector" presStyleLbl="node2" presStyleIdx="0" presStyleCnt="5"/>
      <dgm:spPr/>
    </dgm:pt>
    <dgm:pt modelId="{0BCAB0E5-0C16-4D1F-AB76-6B38DD103CF0}" type="pres">
      <dgm:prSet presAssocID="{1E118A34-224F-48AE-ABF8-15D8135CE7FF}" presName="hierChild4" presStyleCnt="0"/>
      <dgm:spPr/>
    </dgm:pt>
    <dgm:pt modelId="{37EEFDF9-3DC2-4599-A0DF-91F3937DD4A9}" type="pres">
      <dgm:prSet presAssocID="{563B3B97-B284-4469-A9E0-359E82459B7D}" presName="Name37" presStyleLbl="parChTrans1D3" presStyleIdx="0" presStyleCnt="6"/>
      <dgm:spPr/>
    </dgm:pt>
    <dgm:pt modelId="{FAFE338F-8348-4870-BBD8-82843C58A779}" type="pres">
      <dgm:prSet presAssocID="{1DCC5557-4809-4D49-9C05-6598E2CA75A9}" presName="hierRoot2" presStyleCnt="0">
        <dgm:presLayoutVars>
          <dgm:hierBranch val="init"/>
        </dgm:presLayoutVars>
      </dgm:prSet>
      <dgm:spPr/>
    </dgm:pt>
    <dgm:pt modelId="{5B7BBF0B-2D67-486C-8EB5-00AF77932849}" type="pres">
      <dgm:prSet presAssocID="{1DCC5557-4809-4D49-9C05-6598E2CA75A9}" presName="rootComposite" presStyleCnt="0"/>
      <dgm:spPr/>
    </dgm:pt>
    <dgm:pt modelId="{117901A0-56CE-4E82-A981-0D286093AB61}" type="pres">
      <dgm:prSet presAssocID="{1DCC5557-4809-4D49-9C05-6598E2CA75A9}" presName="rootText" presStyleLbl="node3" presStyleIdx="0" presStyleCnt="6">
        <dgm:presLayoutVars>
          <dgm:chPref val="3"/>
        </dgm:presLayoutVars>
      </dgm:prSet>
      <dgm:spPr/>
    </dgm:pt>
    <dgm:pt modelId="{8AD4A415-EF21-454A-BF27-ADA397641746}" type="pres">
      <dgm:prSet presAssocID="{1DCC5557-4809-4D49-9C05-6598E2CA75A9}" presName="rootConnector" presStyleLbl="node3" presStyleIdx="0" presStyleCnt="6"/>
      <dgm:spPr/>
    </dgm:pt>
    <dgm:pt modelId="{DC65BE9B-6FC2-4083-A486-449D6F1599F1}" type="pres">
      <dgm:prSet presAssocID="{1DCC5557-4809-4D49-9C05-6598E2CA75A9}" presName="hierChild4" presStyleCnt="0"/>
      <dgm:spPr/>
    </dgm:pt>
    <dgm:pt modelId="{807E4F4C-882C-45ED-8D69-8213D2540524}" type="pres">
      <dgm:prSet presAssocID="{1DCC5557-4809-4D49-9C05-6598E2CA75A9}" presName="hierChild5" presStyleCnt="0"/>
      <dgm:spPr/>
    </dgm:pt>
    <dgm:pt modelId="{0A3D5A84-FAF4-473F-A4D2-E3D750BB3E3D}" type="pres">
      <dgm:prSet presAssocID="{53A6591B-9F5E-46D6-AE4D-1219EDF0208F}" presName="Name37" presStyleLbl="parChTrans1D3" presStyleIdx="1" presStyleCnt="6"/>
      <dgm:spPr/>
    </dgm:pt>
    <dgm:pt modelId="{EBA3ACEE-82A8-48E2-91C9-6909726CC991}" type="pres">
      <dgm:prSet presAssocID="{451DA57D-796D-4B1A-9E51-4E199C458171}" presName="hierRoot2" presStyleCnt="0">
        <dgm:presLayoutVars>
          <dgm:hierBranch val="init"/>
        </dgm:presLayoutVars>
      </dgm:prSet>
      <dgm:spPr/>
    </dgm:pt>
    <dgm:pt modelId="{6117AEA5-4998-4762-BD5A-15745A69D1D8}" type="pres">
      <dgm:prSet presAssocID="{451DA57D-796D-4B1A-9E51-4E199C458171}" presName="rootComposite" presStyleCnt="0"/>
      <dgm:spPr/>
    </dgm:pt>
    <dgm:pt modelId="{51AEE23C-00A1-4E4A-9B65-0380D7FB270E}" type="pres">
      <dgm:prSet presAssocID="{451DA57D-796D-4B1A-9E51-4E199C458171}" presName="rootText" presStyleLbl="node3" presStyleIdx="1" presStyleCnt="6">
        <dgm:presLayoutVars>
          <dgm:chPref val="3"/>
        </dgm:presLayoutVars>
      </dgm:prSet>
      <dgm:spPr/>
    </dgm:pt>
    <dgm:pt modelId="{ED6AEF17-E16F-4DCA-AD64-35F72847390F}" type="pres">
      <dgm:prSet presAssocID="{451DA57D-796D-4B1A-9E51-4E199C458171}" presName="rootConnector" presStyleLbl="node3" presStyleIdx="1" presStyleCnt="6"/>
      <dgm:spPr/>
    </dgm:pt>
    <dgm:pt modelId="{5D963277-85D9-4D41-B886-05713714C7E3}" type="pres">
      <dgm:prSet presAssocID="{451DA57D-796D-4B1A-9E51-4E199C458171}" presName="hierChild4" presStyleCnt="0"/>
      <dgm:spPr/>
    </dgm:pt>
    <dgm:pt modelId="{1A6381E3-A355-4F9E-9BDD-50785F029DC2}" type="pres">
      <dgm:prSet presAssocID="{451DA57D-796D-4B1A-9E51-4E199C458171}" presName="hierChild5" presStyleCnt="0"/>
      <dgm:spPr/>
    </dgm:pt>
    <dgm:pt modelId="{4B1EBE58-59A1-48B4-9289-376A2FE6F65F}" type="pres">
      <dgm:prSet presAssocID="{1E118A34-224F-48AE-ABF8-15D8135CE7FF}" presName="hierChild5" presStyleCnt="0"/>
      <dgm:spPr/>
    </dgm:pt>
    <dgm:pt modelId="{074CB7BA-9B89-458E-8648-4D28D48BDDE2}" type="pres">
      <dgm:prSet presAssocID="{F53730FC-C581-4E52-8431-95BA9A0EF59E}" presName="Name37" presStyleLbl="parChTrans1D2" presStyleIdx="1" presStyleCnt="5"/>
      <dgm:spPr/>
    </dgm:pt>
    <dgm:pt modelId="{F3344249-FBB5-48EB-AADF-7D1275A34102}" type="pres">
      <dgm:prSet presAssocID="{E6CE2882-9CC4-4302-87E4-F419A444D189}" presName="hierRoot2" presStyleCnt="0">
        <dgm:presLayoutVars>
          <dgm:hierBranch val="init"/>
        </dgm:presLayoutVars>
      </dgm:prSet>
      <dgm:spPr/>
    </dgm:pt>
    <dgm:pt modelId="{CAC20D02-1F18-4DB6-A16F-48890315CE85}" type="pres">
      <dgm:prSet presAssocID="{E6CE2882-9CC4-4302-87E4-F419A444D189}" presName="rootComposite" presStyleCnt="0"/>
      <dgm:spPr/>
    </dgm:pt>
    <dgm:pt modelId="{E9E3E8C0-2300-4200-8AFC-4BD7B672DF44}" type="pres">
      <dgm:prSet presAssocID="{E6CE2882-9CC4-4302-87E4-F419A444D189}" presName="rootText" presStyleLbl="node2" presStyleIdx="1" presStyleCnt="5">
        <dgm:presLayoutVars>
          <dgm:chPref val="3"/>
        </dgm:presLayoutVars>
      </dgm:prSet>
      <dgm:spPr/>
    </dgm:pt>
    <dgm:pt modelId="{5BF7C934-855C-4D92-B56B-13DF24CB17B2}" type="pres">
      <dgm:prSet presAssocID="{E6CE2882-9CC4-4302-87E4-F419A444D189}" presName="rootConnector" presStyleLbl="node2" presStyleIdx="1" presStyleCnt="5"/>
      <dgm:spPr/>
    </dgm:pt>
    <dgm:pt modelId="{70D949D4-7320-46BF-A99A-3567CFAAB283}" type="pres">
      <dgm:prSet presAssocID="{E6CE2882-9CC4-4302-87E4-F419A444D189}" presName="hierChild4" presStyleCnt="0"/>
      <dgm:spPr/>
    </dgm:pt>
    <dgm:pt modelId="{FD8ECD79-59B9-4F3C-85D7-A0A2FC2E41E6}" type="pres">
      <dgm:prSet presAssocID="{F6C11F24-3824-489E-8BE6-3B522D94C6EE}" presName="Name37" presStyleLbl="parChTrans1D3" presStyleIdx="2" presStyleCnt="6"/>
      <dgm:spPr/>
    </dgm:pt>
    <dgm:pt modelId="{693F099E-62DF-4C10-B347-F8F8030A9C92}" type="pres">
      <dgm:prSet presAssocID="{7A7D7A8C-E615-4C1B-B6BE-0F516F2B2E58}" presName="hierRoot2" presStyleCnt="0">
        <dgm:presLayoutVars>
          <dgm:hierBranch val="init"/>
        </dgm:presLayoutVars>
      </dgm:prSet>
      <dgm:spPr/>
    </dgm:pt>
    <dgm:pt modelId="{D8E1B6F7-5AFF-4DB5-B4B9-60CF81C407E8}" type="pres">
      <dgm:prSet presAssocID="{7A7D7A8C-E615-4C1B-B6BE-0F516F2B2E58}" presName="rootComposite" presStyleCnt="0"/>
      <dgm:spPr/>
    </dgm:pt>
    <dgm:pt modelId="{B8378FA9-4782-485D-85DB-7F1874DE247C}" type="pres">
      <dgm:prSet presAssocID="{7A7D7A8C-E615-4C1B-B6BE-0F516F2B2E58}" presName="rootText" presStyleLbl="node3" presStyleIdx="2" presStyleCnt="6">
        <dgm:presLayoutVars>
          <dgm:chPref val="3"/>
        </dgm:presLayoutVars>
      </dgm:prSet>
      <dgm:spPr/>
    </dgm:pt>
    <dgm:pt modelId="{402E98D1-2645-44AF-B6AA-C6EFF30A8735}" type="pres">
      <dgm:prSet presAssocID="{7A7D7A8C-E615-4C1B-B6BE-0F516F2B2E58}" presName="rootConnector" presStyleLbl="node3" presStyleIdx="2" presStyleCnt="6"/>
      <dgm:spPr/>
    </dgm:pt>
    <dgm:pt modelId="{5375CD6A-EEF7-4344-8ECB-71E580205353}" type="pres">
      <dgm:prSet presAssocID="{7A7D7A8C-E615-4C1B-B6BE-0F516F2B2E58}" presName="hierChild4" presStyleCnt="0"/>
      <dgm:spPr/>
    </dgm:pt>
    <dgm:pt modelId="{87BDF841-8B39-4085-A897-388279573D14}" type="pres">
      <dgm:prSet presAssocID="{7A7D7A8C-E615-4C1B-B6BE-0F516F2B2E58}" presName="hierChild5" presStyleCnt="0"/>
      <dgm:spPr/>
    </dgm:pt>
    <dgm:pt modelId="{35FF21F1-5CB6-4C59-BB1F-02B2719D4F72}" type="pres">
      <dgm:prSet presAssocID="{E6CE2882-9CC4-4302-87E4-F419A444D189}" presName="hierChild5" presStyleCnt="0"/>
      <dgm:spPr/>
    </dgm:pt>
    <dgm:pt modelId="{A22565F0-1F78-4FBD-A792-FD79A6D861CF}" type="pres">
      <dgm:prSet presAssocID="{B6C0A5EE-63CD-42B9-B55A-B513A619B850}" presName="hierChild3" presStyleCnt="0"/>
      <dgm:spPr/>
    </dgm:pt>
    <dgm:pt modelId="{47233E3E-C09B-4284-97FC-DD386C27CE61}" type="pres">
      <dgm:prSet presAssocID="{025FD839-DB40-4750-ADA9-FD339EAC5D09}" presName="hierRoot1" presStyleCnt="0">
        <dgm:presLayoutVars>
          <dgm:hierBranch val="init"/>
        </dgm:presLayoutVars>
      </dgm:prSet>
      <dgm:spPr/>
    </dgm:pt>
    <dgm:pt modelId="{C0F1BB61-AFEE-42C2-8F23-65013CBA1160}" type="pres">
      <dgm:prSet presAssocID="{025FD839-DB40-4750-ADA9-FD339EAC5D09}" presName="rootComposite1" presStyleCnt="0"/>
      <dgm:spPr/>
    </dgm:pt>
    <dgm:pt modelId="{907FAC3D-D306-4739-9920-72FE4620D2C4}" type="pres">
      <dgm:prSet presAssocID="{025FD839-DB40-4750-ADA9-FD339EAC5D09}" presName="rootText1" presStyleLbl="node0" presStyleIdx="1" presStyleCnt="2">
        <dgm:presLayoutVars>
          <dgm:chPref val="3"/>
        </dgm:presLayoutVars>
      </dgm:prSet>
      <dgm:spPr/>
    </dgm:pt>
    <dgm:pt modelId="{9DE64937-A2C3-49F2-B9B9-0E76312662AF}" type="pres">
      <dgm:prSet presAssocID="{025FD839-DB40-4750-ADA9-FD339EAC5D09}" presName="rootConnector1" presStyleLbl="node1" presStyleIdx="0" presStyleCnt="0"/>
      <dgm:spPr/>
    </dgm:pt>
    <dgm:pt modelId="{4C9BF64E-68AE-4786-8332-9E40CCFD2256}" type="pres">
      <dgm:prSet presAssocID="{025FD839-DB40-4750-ADA9-FD339EAC5D09}" presName="hierChild2" presStyleCnt="0"/>
      <dgm:spPr/>
    </dgm:pt>
    <dgm:pt modelId="{583DA85F-54D5-4C36-B37A-8B835BDBCD84}" type="pres">
      <dgm:prSet presAssocID="{76B270BB-C996-46C1-B448-FE37DFEAAA2C}" presName="Name37" presStyleLbl="parChTrans1D2" presStyleIdx="2" presStyleCnt="5"/>
      <dgm:spPr/>
    </dgm:pt>
    <dgm:pt modelId="{A0D1AA7A-DA2B-4E25-91D4-60B79446A133}" type="pres">
      <dgm:prSet presAssocID="{EA668965-7601-438F-8051-3EEE8D8F0DC9}" presName="hierRoot2" presStyleCnt="0">
        <dgm:presLayoutVars>
          <dgm:hierBranch val="init"/>
        </dgm:presLayoutVars>
      </dgm:prSet>
      <dgm:spPr/>
    </dgm:pt>
    <dgm:pt modelId="{9A84F474-53BB-4188-9218-D1E23741AF32}" type="pres">
      <dgm:prSet presAssocID="{EA668965-7601-438F-8051-3EEE8D8F0DC9}" presName="rootComposite" presStyleCnt="0"/>
      <dgm:spPr/>
    </dgm:pt>
    <dgm:pt modelId="{B5429BD7-255B-452A-A142-AE1E5133C23F}" type="pres">
      <dgm:prSet presAssocID="{EA668965-7601-438F-8051-3EEE8D8F0DC9}" presName="rootText" presStyleLbl="node2" presStyleIdx="2" presStyleCnt="5">
        <dgm:presLayoutVars>
          <dgm:chPref val="3"/>
        </dgm:presLayoutVars>
      </dgm:prSet>
      <dgm:spPr/>
    </dgm:pt>
    <dgm:pt modelId="{48EF29D8-6476-46CE-A2E2-8F1335D82177}" type="pres">
      <dgm:prSet presAssocID="{EA668965-7601-438F-8051-3EEE8D8F0DC9}" presName="rootConnector" presStyleLbl="node2" presStyleIdx="2" presStyleCnt="5"/>
      <dgm:spPr/>
    </dgm:pt>
    <dgm:pt modelId="{9DA83B10-ECBD-4216-A1C4-C613F3BF22D4}" type="pres">
      <dgm:prSet presAssocID="{EA668965-7601-438F-8051-3EEE8D8F0DC9}" presName="hierChild4" presStyleCnt="0"/>
      <dgm:spPr/>
    </dgm:pt>
    <dgm:pt modelId="{F81DF7F7-E636-4B62-B331-F91EC074B9B0}" type="pres">
      <dgm:prSet presAssocID="{EA668965-7601-438F-8051-3EEE8D8F0DC9}" presName="hierChild5" presStyleCnt="0"/>
      <dgm:spPr/>
    </dgm:pt>
    <dgm:pt modelId="{D4192471-1E3E-4EF0-A23C-83B51B7911CD}" type="pres">
      <dgm:prSet presAssocID="{AC81CB88-CC3F-4098-8B38-D253286C41B4}" presName="Name37" presStyleLbl="parChTrans1D2" presStyleIdx="3" presStyleCnt="5"/>
      <dgm:spPr/>
    </dgm:pt>
    <dgm:pt modelId="{195A0F67-4C06-4B50-9E93-A71FC497FB8F}" type="pres">
      <dgm:prSet presAssocID="{412E42DE-B6FF-46B1-8ED1-824AD36F3B50}" presName="hierRoot2" presStyleCnt="0">
        <dgm:presLayoutVars>
          <dgm:hierBranch val="init"/>
        </dgm:presLayoutVars>
      </dgm:prSet>
      <dgm:spPr/>
    </dgm:pt>
    <dgm:pt modelId="{A3DCAF6C-3E67-4013-9162-04DF6C43F49D}" type="pres">
      <dgm:prSet presAssocID="{412E42DE-B6FF-46B1-8ED1-824AD36F3B50}" presName="rootComposite" presStyleCnt="0"/>
      <dgm:spPr/>
    </dgm:pt>
    <dgm:pt modelId="{9BD66EDD-0F82-4705-A73E-D2E6E6FA6646}" type="pres">
      <dgm:prSet presAssocID="{412E42DE-B6FF-46B1-8ED1-824AD36F3B50}" presName="rootText" presStyleLbl="node2" presStyleIdx="3" presStyleCnt="5">
        <dgm:presLayoutVars>
          <dgm:chPref val="3"/>
        </dgm:presLayoutVars>
      </dgm:prSet>
      <dgm:spPr/>
    </dgm:pt>
    <dgm:pt modelId="{C999855F-D3B0-4CA8-AABC-C1EF2D36701D}" type="pres">
      <dgm:prSet presAssocID="{412E42DE-B6FF-46B1-8ED1-824AD36F3B50}" presName="rootConnector" presStyleLbl="node2" presStyleIdx="3" presStyleCnt="5"/>
      <dgm:spPr/>
    </dgm:pt>
    <dgm:pt modelId="{5FFC45D2-9795-4D41-8211-E3FD6DE61A53}" type="pres">
      <dgm:prSet presAssocID="{412E42DE-B6FF-46B1-8ED1-824AD36F3B50}" presName="hierChild4" presStyleCnt="0"/>
      <dgm:spPr/>
    </dgm:pt>
    <dgm:pt modelId="{5D8647C2-0696-4BF3-9E00-4799CFD0D261}" type="pres">
      <dgm:prSet presAssocID="{DDD9513B-F086-43D4-9C9D-88FBBEB830B3}" presName="Name37" presStyleLbl="parChTrans1D3" presStyleIdx="3" presStyleCnt="6"/>
      <dgm:spPr/>
    </dgm:pt>
    <dgm:pt modelId="{A0B46B1B-E74C-4D9E-AC9F-775AE86C3AE5}" type="pres">
      <dgm:prSet presAssocID="{EE8703A8-A9D4-4626-B363-7DC73C480DDA}" presName="hierRoot2" presStyleCnt="0">
        <dgm:presLayoutVars>
          <dgm:hierBranch val="init"/>
        </dgm:presLayoutVars>
      </dgm:prSet>
      <dgm:spPr/>
    </dgm:pt>
    <dgm:pt modelId="{48B74F1B-6F27-4FAE-B1F8-0887BB874C80}" type="pres">
      <dgm:prSet presAssocID="{EE8703A8-A9D4-4626-B363-7DC73C480DDA}" presName="rootComposite" presStyleCnt="0"/>
      <dgm:spPr/>
    </dgm:pt>
    <dgm:pt modelId="{CFB91C32-E846-4C6B-BF77-36F1DB2CD343}" type="pres">
      <dgm:prSet presAssocID="{EE8703A8-A9D4-4626-B363-7DC73C480DDA}" presName="rootText" presStyleLbl="node3" presStyleIdx="3" presStyleCnt="6">
        <dgm:presLayoutVars>
          <dgm:chPref val="3"/>
        </dgm:presLayoutVars>
      </dgm:prSet>
      <dgm:spPr/>
    </dgm:pt>
    <dgm:pt modelId="{C1BD0311-15B2-4A22-9EC8-A6FF06708393}" type="pres">
      <dgm:prSet presAssocID="{EE8703A8-A9D4-4626-B363-7DC73C480DDA}" presName="rootConnector" presStyleLbl="node3" presStyleIdx="3" presStyleCnt="6"/>
      <dgm:spPr/>
    </dgm:pt>
    <dgm:pt modelId="{08D0B0BA-2886-40D0-BBF2-379CF0DA1142}" type="pres">
      <dgm:prSet presAssocID="{EE8703A8-A9D4-4626-B363-7DC73C480DDA}" presName="hierChild4" presStyleCnt="0"/>
      <dgm:spPr/>
    </dgm:pt>
    <dgm:pt modelId="{D9FDCB19-7DF6-4E8D-A119-64DF60E24AD7}" type="pres">
      <dgm:prSet presAssocID="{EE8703A8-A9D4-4626-B363-7DC73C480DDA}" presName="hierChild5" presStyleCnt="0"/>
      <dgm:spPr/>
    </dgm:pt>
    <dgm:pt modelId="{905B4DBF-748E-401D-9DB6-00DA82B1471D}" type="pres">
      <dgm:prSet presAssocID="{93ADCD24-B4A0-4666-A132-20349C98E280}" presName="Name37" presStyleLbl="parChTrans1D3" presStyleIdx="4" presStyleCnt="6"/>
      <dgm:spPr/>
    </dgm:pt>
    <dgm:pt modelId="{993F900C-E321-4305-92FF-E699095917B8}" type="pres">
      <dgm:prSet presAssocID="{94279121-6D57-46B2-8517-42348B6371B3}" presName="hierRoot2" presStyleCnt="0">
        <dgm:presLayoutVars>
          <dgm:hierBranch val="init"/>
        </dgm:presLayoutVars>
      </dgm:prSet>
      <dgm:spPr/>
    </dgm:pt>
    <dgm:pt modelId="{4487E0DC-76CE-48E3-BFDC-2B641BFE82A5}" type="pres">
      <dgm:prSet presAssocID="{94279121-6D57-46B2-8517-42348B6371B3}" presName="rootComposite" presStyleCnt="0"/>
      <dgm:spPr/>
    </dgm:pt>
    <dgm:pt modelId="{F6BE2D2B-E081-40C4-8673-F0D8E7372BDE}" type="pres">
      <dgm:prSet presAssocID="{94279121-6D57-46B2-8517-42348B6371B3}" presName="rootText" presStyleLbl="node3" presStyleIdx="4" presStyleCnt="6">
        <dgm:presLayoutVars>
          <dgm:chPref val="3"/>
        </dgm:presLayoutVars>
      </dgm:prSet>
      <dgm:spPr/>
    </dgm:pt>
    <dgm:pt modelId="{6F4EF3A6-2EB7-44D6-AF30-0FC7F45DAC8F}" type="pres">
      <dgm:prSet presAssocID="{94279121-6D57-46B2-8517-42348B6371B3}" presName="rootConnector" presStyleLbl="node3" presStyleIdx="4" presStyleCnt="6"/>
      <dgm:spPr/>
    </dgm:pt>
    <dgm:pt modelId="{46EEBCFD-AD1B-4F1C-BD8D-26D96818EE55}" type="pres">
      <dgm:prSet presAssocID="{94279121-6D57-46B2-8517-42348B6371B3}" presName="hierChild4" presStyleCnt="0"/>
      <dgm:spPr/>
    </dgm:pt>
    <dgm:pt modelId="{F7575666-5BBC-49AB-88A7-4691B531BAAB}" type="pres">
      <dgm:prSet presAssocID="{94279121-6D57-46B2-8517-42348B6371B3}" presName="hierChild5" presStyleCnt="0"/>
      <dgm:spPr/>
    </dgm:pt>
    <dgm:pt modelId="{B7B685A7-B2FC-4E71-901C-7247FBBF41D6}" type="pres">
      <dgm:prSet presAssocID="{412E42DE-B6FF-46B1-8ED1-824AD36F3B50}" presName="hierChild5" presStyleCnt="0"/>
      <dgm:spPr/>
    </dgm:pt>
    <dgm:pt modelId="{998A4C2B-B450-4958-88D2-073FA63786D3}" type="pres">
      <dgm:prSet presAssocID="{57AAC918-E5A9-4A1C-B26E-9868FDB49DAA}" presName="Name37" presStyleLbl="parChTrans1D2" presStyleIdx="4" presStyleCnt="5"/>
      <dgm:spPr/>
    </dgm:pt>
    <dgm:pt modelId="{97FE5DF9-21EC-4B3D-B6A2-22B5A6162DD8}" type="pres">
      <dgm:prSet presAssocID="{A8511504-2EF1-4F40-A97F-65D96DA02059}" presName="hierRoot2" presStyleCnt="0">
        <dgm:presLayoutVars>
          <dgm:hierBranch val="init"/>
        </dgm:presLayoutVars>
      </dgm:prSet>
      <dgm:spPr/>
    </dgm:pt>
    <dgm:pt modelId="{E31BBB49-BD30-43BE-942B-BC10A1A94ED6}" type="pres">
      <dgm:prSet presAssocID="{A8511504-2EF1-4F40-A97F-65D96DA02059}" presName="rootComposite" presStyleCnt="0"/>
      <dgm:spPr/>
    </dgm:pt>
    <dgm:pt modelId="{D0045828-AC9E-4C11-939D-EBFFE3BA9679}" type="pres">
      <dgm:prSet presAssocID="{A8511504-2EF1-4F40-A97F-65D96DA02059}" presName="rootText" presStyleLbl="node2" presStyleIdx="4" presStyleCnt="5">
        <dgm:presLayoutVars>
          <dgm:chPref val="3"/>
        </dgm:presLayoutVars>
      </dgm:prSet>
      <dgm:spPr/>
    </dgm:pt>
    <dgm:pt modelId="{62E8E72E-2F85-48F9-B730-84F42295CB87}" type="pres">
      <dgm:prSet presAssocID="{A8511504-2EF1-4F40-A97F-65D96DA02059}" presName="rootConnector" presStyleLbl="node2" presStyleIdx="4" presStyleCnt="5"/>
      <dgm:spPr/>
    </dgm:pt>
    <dgm:pt modelId="{C668DB9C-1812-4899-BA01-789D145BF425}" type="pres">
      <dgm:prSet presAssocID="{A8511504-2EF1-4F40-A97F-65D96DA02059}" presName="hierChild4" presStyleCnt="0"/>
      <dgm:spPr/>
    </dgm:pt>
    <dgm:pt modelId="{C38F2E58-918F-485F-8D32-296F7DBBDC81}" type="pres">
      <dgm:prSet presAssocID="{5903D659-CECA-4818-8018-90F76A697A10}" presName="Name37" presStyleLbl="parChTrans1D3" presStyleIdx="5" presStyleCnt="6"/>
      <dgm:spPr/>
    </dgm:pt>
    <dgm:pt modelId="{8BC9BFBB-26D0-4159-830E-5E1E375DAD9F}" type="pres">
      <dgm:prSet presAssocID="{3EAF0A74-C2E1-4F31-8AFA-1B7E4623066D}" presName="hierRoot2" presStyleCnt="0">
        <dgm:presLayoutVars>
          <dgm:hierBranch val="init"/>
        </dgm:presLayoutVars>
      </dgm:prSet>
      <dgm:spPr/>
    </dgm:pt>
    <dgm:pt modelId="{DAD426F5-8B70-45D7-8C63-9FBB334C2FB5}" type="pres">
      <dgm:prSet presAssocID="{3EAF0A74-C2E1-4F31-8AFA-1B7E4623066D}" presName="rootComposite" presStyleCnt="0"/>
      <dgm:spPr/>
    </dgm:pt>
    <dgm:pt modelId="{46715E1C-BBC5-49E8-9F4B-4B9171259443}" type="pres">
      <dgm:prSet presAssocID="{3EAF0A74-C2E1-4F31-8AFA-1B7E4623066D}" presName="rootText" presStyleLbl="node3" presStyleIdx="5" presStyleCnt="6">
        <dgm:presLayoutVars>
          <dgm:chPref val="3"/>
        </dgm:presLayoutVars>
      </dgm:prSet>
      <dgm:spPr/>
    </dgm:pt>
    <dgm:pt modelId="{B1BD6BD9-3642-4DD4-BF8F-5E345C6554AE}" type="pres">
      <dgm:prSet presAssocID="{3EAF0A74-C2E1-4F31-8AFA-1B7E4623066D}" presName="rootConnector" presStyleLbl="node3" presStyleIdx="5" presStyleCnt="6"/>
      <dgm:spPr/>
    </dgm:pt>
    <dgm:pt modelId="{C2D20DCE-6B0D-41B8-8834-68DE39E918A0}" type="pres">
      <dgm:prSet presAssocID="{3EAF0A74-C2E1-4F31-8AFA-1B7E4623066D}" presName="hierChild4" presStyleCnt="0"/>
      <dgm:spPr/>
    </dgm:pt>
    <dgm:pt modelId="{B065DC4B-9551-4FB7-8FDE-CF8B11AEF742}" type="pres">
      <dgm:prSet presAssocID="{3EAF0A74-C2E1-4F31-8AFA-1B7E4623066D}" presName="hierChild5" presStyleCnt="0"/>
      <dgm:spPr/>
    </dgm:pt>
    <dgm:pt modelId="{6FB1BD70-465E-4943-8346-FAC7AC634480}" type="pres">
      <dgm:prSet presAssocID="{A8511504-2EF1-4F40-A97F-65D96DA02059}" presName="hierChild5" presStyleCnt="0"/>
      <dgm:spPr/>
    </dgm:pt>
    <dgm:pt modelId="{854FF5A6-F1F0-4E67-8435-7359F4499001}" type="pres">
      <dgm:prSet presAssocID="{025FD839-DB40-4750-ADA9-FD339EAC5D09}" presName="hierChild3" presStyleCnt="0"/>
      <dgm:spPr/>
    </dgm:pt>
  </dgm:ptLst>
  <dgm:cxnLst>
    <dgm:cxn modelId="{4B78F005-58B9-4D72-9871-5B7B4F120D29}" type="presOf" srcId="{A8511504-2EF1-4F40-A97F-65D96DA02059}" destId="{62E8E72E-2F85-48F9-B730-84F42295CB87}" srcOrd="1" destOrd="0" presId="urn:microsoft.com/office/officeart/2005/8/layout/orgChart1"/>
    <dgm:cxn modelId="{7F93A209-30EE-4A1E-ABA3-8BAB66E375B5}" type="presOf" srcId="{93ADCD24-B4A0-4666-A132-20349C98E280}" destId="{905B4DBF-748E-401D-9DB6-00DA82B1471D}" srcOrd="0" destOrd="0" presId="urn:microsoft.com/office/officeart/2005/8/layout/orgChart1"/>
    <dgm:cxn modelId="{F7E41A0D-D3B9-4D31-BBAB-91FDBB88381D}" type="presOf" srcId="{E6CE2882-9CC4-4302-87E4-F419A444D189}" destId="{5BF7C934-855C-4D92-B56B-13DF24CB17B2}" srcOrd="1" destOrd="0" presId="urn:microsoft.com/office/officeart/2005/8/layout/orgChart1"/>
    <dgm:cxn modelId="{A6473F0E-6A79-4EC2-840E-4D7CBBE042BC}" type="presOf" srcId="{F6C11F24-3824-489E-8BE6-3B522D94C6EE}" destId="{FD8ECD79-59B9-4F3C-85D7-A0A2FC2E41E6}" srcOrd="0" destOrd="0" presId="urn:microsoft.com/office/officeart/2005/8/layout/orgChart1"/>
    <dgm:cxn modelId="{F0598D0F-C835-4F11-8EF6-DAE31B87922A}" type="presOf" srcId="{1E118A34-224F-48AE-ABF8-15D8135CE7FF}" destId="{8381868D-DB16-47C6-9352-BF638D6F32AB}" srcOrd="1" destOrd="0" presId="urn:microsoft.com/office/officeart/2005/8/layout/orgChart1"/>
    <dgm:cxn modelId="{DDC43B13-9FA1-410E-BE99-C4D513AB05A0}" type="presOf" srcId="{53A6591B-9F5E-46D6-AE4D-1219EDF0208F}" destId="{0A3D5A84-FAF4-473F-A4D2-E3D750BB3E3D}" srcOrd="0" destOrd="0" presId="urn:microsoft.com/office/officeart/2005/8/layout/orgChart1"/>
    <dgm:cxn modelId="{2A9B7817-A1C6-42BB-810F-A578FB7E84C7}" type="presOf" srcId="{3EAF0A74-C2E1-4F31-8AFA-1B7E4623066D}" destId="{46715E1C-BBC5-49E8-9F4B-4B9171259443}" srcOrd="0" destOrd="0" presId="urn:microsoft.com/office/officeart/2005/8/layout/orgChart1"/>
    <dgm:cxn modelId="{36A94B1D-681E-4541-B819-6B655D730469}" type="presOf" srcId="{9BA0EB79-9C09-4F9E-95DC-585DBA18F623}" destId="{88C289B7-F1A5-4F1C-ACC9-3EE6E6836E8E}" srcOrd="0" destOrd="0" presId="urn:microsoft.com/office/officeart/2005/8/layout/orgChart1"/>
    <dgm:cxn modelId="{90951923-A652-4462-AC72-5A5A4CB55172}" srcId="{E6CE2882-9CC4-4302-87E4-F419A444D189}" destId="{7A7D7A8C-E615-4C1B-B6BE-0F516F2B2E58}" srcOrd="0" destOrd="0" parTransId="{F6C11F24-3824-489E-8BE6-3B522D94C6EE}" sibTransId="{6368FB3D-9466-4089-971B-B7D3CD037888}"/>
    <dgm:cxn modelId="{17189926-D728-4B5D-8761-2338CA94788C}" type="presOf" srcId="{EA668965-7601-438F-8051-3EEE8D8F0DC9}" destId="{48EF29D8-6476-46CE-A2E2-8F1335D82177}" srcOrd="1" destOrd="0" presId="urn:microsoft.com/office/officeart/2005/8/layout/orgChart1"/>
    <dgm:cxn modelId="{EEB7FB28-2A89-4F68-A4E8-6C1A3516C67E}" type="presOf" srcId="{3EAF0A74-C2E1-4F31-8AFA-1B7E4623066D}" destId="{B1BD6BD9-3642-4DD4-BF8F-5E345C6554AE}" srcOrd="1" destOrd="0" presId="urn:microsoft.com/office/officeart/2005/8/layout/orgChart1"/>
    <dgm:cxn modelId="{47A88632-5329-43CF-8072-C7A2FA8BD97C}" srcId="{025FD839-DB40-4750-ADA9-FD339EAC5D09}" destId="{EA668965-7601-438F-8051-3EEE8D8F0DC9}" srcOrd="0" destOrd="0" parTransId="{76B270BB-C996-46C1-B448-FE37DFEAAA2C}" sibTransId="{03614F2F-41E0-4745-9573-E51394CA31FE}"/>
    <dgm:cxn modelId="{BB62A63E-6250-44C8-86B3-4EEE95278029}" srcId="{412E42DE-B6FF-46B1-8ED1-824AD36F3B50}" destId="{94279121-6D57-46B2-8517-42348B6371B3}" srcOrd="1" destOrd="0" parTransId="{93ADCD24-B4A0-4666-A132-20349C98E280}" sibTransId="{8F9C9D42-0FA0-4E15-AB27-BA79DA8BC6EB}"/>
    <dgm:cxn modelId="{CEA24B5D-B997-4D0F-BF23-617018C75BA7}" type="presOf" srcId="{451DA57D-796D-4B1A-9E51-4E199C458171}" destId="{ED6AEF17-E16F-4DCA-AD64-35F72847390F}" srcOrd="1" destOrd="0" presId="urn:microsoft.com/office/officeart/2005/8/layout/orgChart1"/>
    <dgm:cxn modelId="{38DD075F-73B1-4B68-A29D-A3C9338F25C4}" srcId="{1E118A34-224F-48AE-ABF8-15D8135CE7FF}" destId="{451DA57D-796D-4B1A-9E51-4E199C458171}" srcOrd="1" destOrd="0" parTransId="{53A6591B-9F5E-46D6-AE4D-1219EDF0208F}" sibTransId="{E90E5466-193C-497D-8CD0-5E1570A5557C}"/>
    <dgm:cxn modelId="{736B1961-B58E-498D-8937-729E3362F6A1}" srcId="{B6C0A5EE-63CD-42B9-B55A-B513A619B850}" destId="{1E118A34-224F-48AE-ABF8-15D8135CE7FF}" srcOrd="0" destOrd="0" parTransId="{9BA0EB79-9C09-4F9E-95DC-585DBA18F623}" sibTransId="{61A1FCB2-8A4B-4EC4-92BB-806C48B2E01F}"/>
    <dgm:cxn modelId="{DB28E662-DF45-4534-B804-8734F92BE890}" srcId="{301B638E-F2E2-4970-90F2-B8C7B50BC144}" destId="{025FD839-DB40-4750-ADA9-FD339EAC5D09}" srcOrd="1" destOrd="0" parTransId="{AA3B79CD-D385-40BF-BC32-F7A661598CA8}" sibTransId="{44D45709-F05A-4608-990F-B529053C746D}"/>
    <dgm:cxn modelId="{64D96B43-2991-44BF-889B-C86CC9329AD5}" type="presOf" srcId="{B6C0A5EE-63CD-42B9-B55A-B513A619B850}" destId="{38EE3775-40C9-42D5-9565-B844490EDCBA}" srcOrd="1" destOrd="0" presId="urn:microsoft.com/office/officeart/2005/8/layout/orgChart1"/>
    <dgm:cxn modelId="{AB2B7E64-3652-4F04-B5AA-1B76C2EBEF66}" srcId="{412E42DE-B6FF-46B1-8ED1-824AD36F3B50}" destId="{EE8703A8-A9D4-4626-B363-7DC73C480DDA}" srcOrd="0" destOrd="0" parTransId="{DDD9513B-F086-43D4-9C9D-88FBBEB830B3}" sibTransId="{0C508640-AD78-4DB9-AF2E-345CA2C16133}"/>
    <dgm:cxn modelId="{4AACD368-C0EA-47C8-B867-03CBA995D19F}" type="presOf" srcId="{5903D659-CECA-4818-8018-90F76A697A10}" destId="{C38F2E58-918F-485F-8D32-296F7DBBDC81}" srcOrd="0" destOrd="0" presId="urn:microsoft.com/office/officeart/2005/8/layout/orgChart1"/>
    <dgm:cxn modelId="{4A11E46B-585E-4248-B10C-8D85FCFBBCD6}" type="presOf" srcId="{B6C0A5EE-63CD-42B9-B55A-B513A619B850}" destId="{0B5E84E2-6CF2-487A-8194-5AFCD4FCB1D6}" srcOrd="0" destOrd="0" presId="urn:microsoft.com/office/officeart/2005/8/layout/orgChart1"/>
    <dgm:cxn modelId="{18C47B4D-D2F8-4AA3-8ED8-9123D253B85B}" srcId="{301B638E-F2E2-4970-90F2-B8C7B50BC144}" destId="{B6C0A5EE-63CD-42B9-B55A-B513A619B850}" srcOrd="0" destOrd="0" parTransId="{E43EEC54-D30C-41C4-A348-2E8C1B23CCF2}" sibTransId="{6F8FB4E0-F7D2-4FA2-A8AF-DDC877698200}"/>
    <dgm:cxn modelId="{17125A4F-86E4-456C-A212-25FD8ED253CC}" type="presOf" srcId="{301B638E-F2E2-4970-90F2-B8C7B50BC144}" destId="{44652480-036E-4E8D-A307-ED0011E8684E}" srcOrd="0" destOrd="0" presId="urn:microsoft.com/office/officeart/2005/8/layout/orgChart1"/>
    <dgm:cxn modelId="{FF898652-3D71-4F44-B7C7-99BC05C4864C}" type="presOf" srcId="{025FD839-DB40-4750-ADA9-FD339EAC5D09}" destId="{9DE64937-A2C3-49F2-B9B9-0E76312662AF}" srcOrd="1" destOrd="0" presId="urn:microsoft.com/office/officeart/2005/8/layout/orgChart1"/>
    <dgm:cxn modelId="{A900D456-4CDB-4BEA-A9D0-AD851DD09DD0}" type="presOf" srcId="{F53730FC-C581-4E52-8431-95BA9A0EF59E}" destId="{074CB7BA-9B89-458E-8648-4D28D48BDDE2}" srcOrd="0" destOrd="0" presId="urn:microsoft.com/office/officeart/2005/8/layout/orgChart1"/>
    <dgm:cxn modelId="{71651757-5890-4517-9A26-6C3A5EA886D2}" type="presOf" srcId="{563B3B97-B284-4469-A9E0-359E82459B7D}" destId="{37EEFDF9-3DC2-4599-A0DF-91F3937DD4A9}" srcOrd="0" destOrd="0" presId="urn:microsoft.com/office/officeart/2005/8/layout/orgChart1"/>
    <dgm:cxn modelId="{9E3CFF83-CE0D-446F-8C4E-515EDDBA32A1}" type="presOf" srcId="{A8511504-2EF1-4F40-A97F-65D96DA02059}" destId="{D0045828-AC9E-4C11-939D-EBFFE3BA9679}" srcOrd="0" destOrd="0" presId="urn:microsoft.com/office/officeart/2005/8/layout/orgChart1"/>
    <dgm:cxn modelId="{860EFC86-E34B-4C83-BFD4-F70813471967}" type="presOf" srcId="{451DA57D-796D-4B1A-9E51-4E199C458171}" destId="{51AEE23C-00A1-4E4A-9B65-0380D7FB270E}" srcOrd="0" destOrd="0" presId="urn:microsoft.com/office/officeart/2005/8/layout/orgChart1"/>
    <dgm:cxn modelId="{A2486489-C32B-487C-BA60-3ED9A5B481ED}" srcId="{B6C0A5EE-63CD-42B9-B55A-B513A619B850}" destId="{E6CE2882-9CC4-4302-87E4-F419A444D189}" srcOrd="1" destOrd="0" parTransId="{F53730FC-C581-4E52-8431-95BA9A0EF59E}" sibTransId="{8E8B8982-07CC-4D6D-9DF3-55F933FAF3C0}"/>
    <dgm:cxn modelId="{8B944B8E-E8A7-4261-8119-412B27B33BA1}" type="presOf" srcId="{EE8703A8-A9D4-4626-B363-7DC73C480DDA}" destId="{CFB91C32-E846-4C6B-BF77-36F1DB2CD343}" srcOrd="0" destOrd="0" presId="urn:microsoft.com/office/officeart/2005/8/layout/orgChart1"/>
    <dgm:cxn modelId="{88AFC090-301E-4EA2-85E8-0A4121DF0D6E}" type="presOf" srcId="{DDD9513B-F086-43D4-9C9D-88FBBEB830B3}" destId="{5D8647C2-0696-4BF3-9E00-4799CFD0D261}" srcOrd="0" destOrd="0" presId="urn:microsoft.com/office/officeart/2005/8/layout/orgChart1"/>
    <dgm:cxn modelId="{D627F191-2ACB-446D-A21A-B599590305C3}" type="presOf" srcId="{EA668965-7601-438F-8051-3EEE8D8F0DC9}" destId="{B5429BD7-255B-452A-A142-AE1E5133C23F}" srcOrd="0" destOrd="0" presId="urn:microsoft.com/office/officeart/2005/8/layout/orgChart1"/>
    <dgm:cxn modelId="{99226E95-215B-41EC-94F6-FDFF4FB6FCA3}" srcId="{025FD839-DB40-4750-ADA9-FD339EAC5D09}" destId="{412E42DE-B6FF-46B1-8ED1-824AD36F3B50}" srcOrd="1" destOrd="0" parTransId="{AC81CB88-CC3F-4098-8B38-D253286C41B4}" sibTransId="{63334450-8474-41F1-BF4F-8558940355D7}"/>
    <dgm:cxn modelId="{75AF2E9B-0048-4E7A-8182-451F2A0FFFB2}" type="presOf" srcId="{57AAC918-E5A9-4A1C-B26E-9868FDB49DAA}" destId="{998A4C2B-B450-4958-88D2-073FA63786D3}" srcOrd="0" destOrd="0" presId="urn:microsoft.com/office/officeart/2005/8/layout/orgChart1"/>
    <dgm:cxn modelId="{1AA2629C-ED1A-4CD6-B403-1F9CEDFBFA24}" type="presOf" srcId="{025FD839-DB40-4750-ADA9-FD339EAC5D09}" destId="{907FAC3D-D306-4739-9920-72FE4620D2C4}" srcOrd="0" destOrd="0" presId="urn:microsoft.com/office/officeart/2005/8/layout/orgChart1"/>
    <dgm:cxn modelId="{03B0A39C-4E8C-447C-899A-D695AE8D06D3}" type="presOf" srcId="{94279121-6D57-46B2-8517-42348B6371B3}" destId="{F6BE2D2B-E081-40C4-8673-F0D8E7372BDE}" srcOrd="0" destOrd="0" presId="urn:microsoft.com/office/officeart/2005/8/layout/orgChart1"/>
    <dgm:cxn modelId="{476FB59C-7B82-4E46-9D0E-C308BB92098E}" type="presOf" srcId="{E6CE2882-9CC4-4302-87E4-F419A444D189}" destId="{E9E3E8C0-2300-4200-8AFC-4BD7B672DF44}" srcOrd="0" destOrd="0" presId="urn:microsoft.com/office/officeart/2005/8/layout/orgChart1"/>
    <dgm:cxn modelId="{00173CA4-84AE-4D07-BAD0-073BFA0AD3BC}" srcId="{A8511504-2EF1-4F40-A97F-65D96DA02059}" destId="{3EAF0A74-C2E1-4F31-8AFA-1B7E4623066D}" srcOrd="0" destOrd="0" parTransId="{5903D659-CECA-4818-8018-90F76A697A10}" sibTransId="{B6822A1B-CB12-4E60-84E5-A07CCE5148BC}"/>
    <dgm:cxn modelId="{895AAAA4-81D4-4D26-95E4-C0648D30834F}" type="presOf" srcId="{7A7D7A8C-E615-4C1B-B6BE-0F516F2B2E58}" destId="{B8378FA9-4782-485D-85DB-7F1874DE247C}" srcOrd="0" destOrd="0" presId="urn:microsoft.com/office/officeart/2005/8/layout/orgChart1"/>
    <dgm:cxn modelId="{5FA49CA9-6F0A-4579-99F8-06AFF5CAE8C5}" type="presOf" srcId="{412E42DE-B6FF-46B1-8ED1-824AD36F3B50}" destId="{C999855F-D3B0-4CA8-AABC-C1EF2D36701D}" srcOrd="1" destOrd="0" presId="urn:microsoft.com/office/officeart/2005/8/layout/orgChart1"/>
    <dgm:cxn modelId="{582C29AE-1C3B-4C4D-86B5-D3A875DCE92F}" type="presOf" srcId="{1DCC5557-4809-4D49-9C05-6598E2CA75A9}" destId="{8AD4A415-EF21-454A-BF27-ADA397641746}" srcOrd="1" destOrd="0" presId="urn:microsoft.com/office/officeart/2005/8/layout/orgChart1"/>
    <dgm:cxn modelId="{BD55F2B2-DB4B-4DEB-B492-EB756D81FE56}" type="presOf" srcId="{AC81CB88-CC3F-4098-8B38-D253286C41B4}" destId="{D4192471-1E3E-4EF0-A23C-83B51B7911CD}" srcOrd="0" destOrd="0" presId="urn:microsoft.com/office/officeart/2005/8/layout/orgChart1"/>
    <dgm:cxn modelId="{FAC350B5-399B-44B3-AFC4-7E602D4C5F16}" srcId="{1E118A34-224F-48AE-ABF8-15D8135CE7FF}" destId="{1DCC5557-4809-4D49-9C05-6598E2CA75A9}" srcOrd="0" destOrd="0" parTransId="{563B3B97-B284-4469-A9E0-359E82459B7D}" sibTransId="{31E60802-6417-44DB-AC0B-6C57A5FFCEDA}"/>
    <dgm:cxn modelId="{46CE1CB8-552F-4582-A1EC-538FC5927CF7}" type="presOf" srcId="{412E42DE-B6FF-46B1-8ED1-824AD36F3B50}" destId="{9BD66EDD-0F82-4705-A73E-D2E6E6FA6646}" srcOrd="0" destOrd="0" presId="urn:microsoft.com/office/officeart/2005/8/layout/orgChart1"/>
    <dgm:cxn modelId="{C31B5DB8-9CB1-42FF-BD83-7525589331A6}" type="presOf" srcId="{7A7D7A8C-E615-4C1B-B6BE-0F516F2B2E58}" destId="{402E98D1-2645-44AF-B6AA-C6EFF30A8735}" srcOrd="1" destOrd="0" presId="urn:microsoft.com/office/officeart/2005/8/layout/orgChart1"/>
    <dgm:cxn modelId="{788461B8-7971-4709-B6A0-B3D009E62A00}" type="presOf" srcId="{94279121-6D57-46B2-8517-42348B6371B3}" destId="{6F4EF3A6-2EB7-44D6-AF30-0FC7F45DAC8F}" srcOrd="1" destOrd="0" presId="urn:microsoft.com/office/officeart/2005/8/layout/orgChart1"/>
    <dgm:cxn modelId="{4DB881BD-D437-4947-B779-F6EB74B5535D}" srcId="{025FD839-DB40-4750-ADA9-FD339EAC5D09}" destId="{A8511504-2EF1-4F40-A97F-65D96DA02059}" srcOrd="2" destOrd="0" parTransId="{57AAC918-E5A9-4A1C-B26E-9868FDB49DAA}" sibTransId="{5D38A13B-1103-4641-91A6-77BD439B16D3}"/>
    <dgm:cxn modelId="{BDF04DC2-9454-46C6-ABBB-AD092EC91868}" type="presOf" srcId="{76B270BB-C996-46C1-B448-FE37DFEAAA2C}" destId="{583DA85F-54D5-4C36-B37A-8B835BDBCD84}" srcOrd="0" destOrd="0" presId="urn:microsoft.com/office/officeart/2005/8/layout/orgChart1"/>
    <dgm:cxn modelId="{D5C3BBD6-CA1C-4F76-9D6D-5126925FC489}" type="presOf" srcId="{1E118A34-224F-48AE-ABF8-15D8135CE7FF}" destId="{36495F85-9B00-4ACB-9244-BEA1224CF7D3}" srcOrd="0" destOrd="0" presId="urn:microsoft.com/office/officeart/2005/8/layout/orgChart1"/>
    <dgm:cxn modelId="{E864EEEA-444E-4996-B436-4952853EAA66}" type="presOf" srcId="{EE8703A8-A9D4-4626-B363-7DC73C480DDA}" destId="{C1BD0311-15B2-4A22-9EC8-A6FF06708393}" srcOrd="1" destOrd="0" presId="urn:microsoft.com/office/officeart/2005/8/layout/orgChart1"/>
    <dgm:cxn modelId="{C69E04FB-18E5-416E-98A7-30B6084CA3A4}" type="presOf" srcId="{1DCC5557-4809-4D49-9C05-6598E2CA75A9}" destId="{117901A0-56CE-4E82-A981-0D286093AB61}" srcOrd="0" destOrd="0" presId="urn:microsoft.com/office/officeart/2005/8/layout/orgChart1"/>
    <dgm:cxn modelId="{19B067E3-FBE0-4959-958A-91AFF2F4D612}" type="presParOf" srcId="{44652480-036E-4E8D-A307-ED0011E8684E}" destId="{F8D75E0A-F4A5-47D1-A29F-4447879151C8}" srcOrd="0" destOrd="0" presId="urn:microsoft.com/office/officeart/2005/8/layout/orgChart1"/>
    <dgm:cxn modelId="{05309A80-BA45-4CD1-9396-82A0E8A1FE8E}" type="presParOf" srcId="{F8D75E0A-F4A5-47D1-A29F-4447879151C8}" destId="{1EC60229-23D8-4867-ADB3-B0295F355CF2}" srcOrd="0" destOrd="0" presId="urn:microsoft.com/office/officeart/2005/8/layout/orgChart1"/>
    <dgm:cxn modelId="{9261FB79-5E0E-4F79-8E6F-76F47C16FE8D}" type="presParOf" srcId="{1EC60229-23D8-4867-ADB3-B0295F355CF2}" destId="{0B5E84E2-6CF2-487A-8194-5AFCD4FCB1D6}" srcOrd="0" destOrd="0" presId="urn:microsoft.com/office/officeart/2005/8/layout/orgChart1"/>
    <dgm:cxn modelId="{DA3DC0FB-B360-434A-ABC2-D65AD926C992}" type="presParOf" srcId="{1EC60229-23D8-4867-ADB3-B0295F355CF2}" destId="{38EE3775-40C9-42D5-9565-B844490EDCBA}" srcOrd="1" destOrd="0" presId="urn:microsoft.com/office/officeart/2005/8/layout/orgChart1"/>
    <dgm:cxn modelId="{18328ED0-AFD4-4DE1-A2E9-840CF7803C1A}" type="presParOf" srcId="{F8D75E0A-F4A5-47D1-A29F-4447879151C8}" destId="{D376DA67-AE51-4C78-B5F0-65FF5FA0ECB7}" srcOrd="1" destOrd="0" presId="urn:microsoft.com/office/officeart/2005/8/layout/orgChart1"/>
    <dgm:cxn modelId="{2E4EAF0A-C412-4B44-99BF-FB6B758B30A2}" type="presParOf" srcId="{D376DA67-AE51-4C78-B5F0-65FF5FA0ECB7}" destId="{88C289B7-F1A5-4F1C-ACC9-3EE6E6836E8E}" srcOrd="0" destOrd="0" presId="urn:microsoft.com/office/officeart/2005/8/layout/orgChart1"/>
    <dgm:cxn modelId="{8E300561-1596-4E91-9A35-8043A176ABAB}" type="presParOf" srcId="{D376DA67-AE51-4C78-B5F0-65FF5FA0ECB7}" destId="{8C1DCCF2-4D7D-4E06-BB9C-8437798C2F86}" srcOrd="1" destOrd="0" presId="urn:microsoft.com/office/officeart/2005/8/layout/orgChart1"/>
    <dgm:cxn modelId="{34A12004-1CF7-4E5E-A7C2-200A56E901C4}" type="presParOf" srcId="{8C1DCCF2-4D7D-4E06-BB9C-8437798C2F86}" destId="{93CEE751-734D-4A91-97DC-5BC4F146737E}" srcOrd="0" destOrd="0" presId="urn:microsoft.com/office/officeart/2005/8/layout/orgChart1"/>
    <dgm:cxn modelId="{20C41925-9DCA-4B1F-88FF-D6B32E8DDF7E}" type="presParOf" srcId="{93CEE751-734D-4A91-97DC-5BC4F146737E}" destId="{36495F85-9B00-4ACB-9244-BEA1224CF7D3}" srcOrd="0" destOrd="0" presId="urn:microsoft.com/office/officeart/2005/8/layout/orgChart1"/>
    <dgm:cxn modelId="{004AA42E-5EA6-4A48-AEE2-01208011390C}" type="presParOf" srcId="{93CEE751-734D-4A91-97DC-5BC4F146737E}" destId="{8381868D-DB16-47C6-9352-BF638D6F32AB}" srcOrd="1" destOrd="0" presId="urn:microsoft.com/office/officeart/2005/8/layout/orgChart1"/>
    <dgm:cxn modelId="{593A5A04-28E5-4A1A-8FAA-0778920069A2}" type="presParOf" srcId="{8C1DCCF2-4D7D-4E06-BB9C-8437798C2F86}" destId="{0BCAB0E5-0C16-4D1F-AB76-6B38DD103CF0}" srcOrd="1" destOrd="0" presId="urn:microsoft.com/office/officeart/2005/8/layout/orgChart1"/>
    <dgm:cxn modelId="{00D0C396-023D-4F1D-BB0C-8A2EDEC50C75}" type="presParOf" srcId="{0BCAB0E5-0C16-4D1F-AB76-6B38DD103CF0}" destId="{37EEFDF9-3DC2-4599-A0DF-91F3937DD4A9}" srcOrd="0" destOrd="0" presId="urn:microsoft.com/office/officeart/2005/8/layout/orgChart1"/>
    <dgm:cxn modelId="{A855F73D-A95B-42DE-BF31-A3D4402FA3E6}" type="presParOf" srcId="{0BCAB0E5-0C16-4D1F-AB76-6B38DD103CF0}" destId="{FAFE338F-8348-4870-BBD8-82843C58A779}" srcOrd="1" destOrd="0" presId="urn:microsoft.com/office/officeart/2005/8/layout/orgChart1"/>
    <dgm:cxn modelId="{12605948-B183-47AD-AB4C-34BE54758608}" type="presParOf" srcId="{FAFE338F-8348-4870-BBD8-82843C58A779}" destId="{5B7BBF0B-2D67-486C-8EB5-00AF77932849}" srcOrd="0" destOrd="0" presId="urn:microsoft.com/office/officeart/2005/8/layout/orgChart1"/>
    <dgm:cxn modelId="{31EF3BD6-D9E0-4D0D-BAC1-28CAA9377097}" type="presParOf" srcId="{5B7BBF0B-2D67-486C-8EB5-00AF77932849}" destId="{117901A0-56CE-4E82-A981-0D286093AB61}" srcOrd="0" destOrd="0" presId="urn:microsoft.com/office/officeart/2005/8/layout/orgChart1"/>
    <dgm:cxn modelId="{8B4FF4BA-6957-4B87-A6DE-599BC991F69E}" type="presParOf" srcId="{5B7BBF0B-2D67-486C-8EB5-00AF77932849}" destId="{8AD4A415-EF21-454A-BF27-ADA397641746}" srcOrd="1" destOrd="0" presId="urn:microsoft.com/office/officeart/2005/8/layout/orgChart1"/>
    <dgm:cxn modelId="{3993B64C-A432-4808-A025-F98B2298DE7F}" type="presParOf" srcId="{FAFE338F-8348-4870-BBD8-82843C58A779}" destId="{DC65BE9B-6FC2-4083-A486-449D6F1599F1}" srcOrd="1" destOrd="0" presId="urn:microsoft.com/office/officeart/2005/8/layout/orgChart1"/>
    <dgm:cxn modelId="{38E8CC3D-DBB6-494A-99C3-6E8A30756CB0}" type="presParOf" srcId="{FAFE338F-8348-4870-BBD8-82843C58A779}" destId="{807E4F4C-882C-45ED-8D69-8213D2540524}" srcOrd="2" destOrd="0" presId="urn:microsoft.com/office/officeart/2005/8/layout/orgChart1"/>
    <dgm:cxn modelId="{1BCF8E6F-A788-4DBE-B120-451A25456D51}" type="presParOf" srcId="{0BCAB0E5-0C16-4D1F-AB76-6B38DD103CF0}" destId="{0A3D5A84-FAF4-473F-A4D2-E3D750BB3E3D}" srcOrd="2" destOrd="0" presId="urn:microsoft.com/office/officeart/2005/8/layout/orgChart1"/>
    <dgm:cxn modelId="{A99C4B42-E28C-40A1-9867-E6F7E37EA26F}" type="presParOf" srcId="{0BCAB0E5-0C16-4D1F-AB76-6B38DD103CF0}" destId="{EBA3ACEE-82A8-48E2-91C9-6909726CC991}" srcOrd="3" destOrd="0" presId="urn:microsoft.com/office/officeart/2005/8/layout/orgChart1"/>
    <dgm:cxn modelId="{CF3BF061-1FA4-4F52-B91A-C1377788D73B}" type="presParOf" srcId="{EBA3ACEE-82A8-48E2-91C9-6909726CC991}" destId="{6117AEA5-4998-4762-BD5A-15745A69D1D8}" srcOrd="0" destOrd="0" presId="urn:microsoft.com/office/officeart/2005/8/layout/orgChart1"/>
    <dgm:cxn modelId="{1A508856-B916-46CA-8E0A-928B47FDF464}" type="presParOf" srcId="{6117AEA5-4998-4762-BD5A-15745A69D1D8}" destId="{51AEE23C-00A1-4E4A-9B65-0380D7FB270E}" srcOrd="0" destOrd="0" presId="urn:microsoft.com/office/officeart/2005/8/layout/orgChart1"/>
    <dgm:cxn modelId="{AA4AE148-0120-4F0A-B35E-814270DFC730}" type="presParOf" srcId="{6117AEA5-4998-4762-BD5A-15745A69D1D8}" destId="{ED6AEF17-E16F-4DCA-AD64-35F72847390F}" srcOrd="1" destOrd="0" presId="urn:microsoft.com/office/officeart/2005/8/layout/orgChart1"/>
    <dgm:cxn modelId="{14A1DE8B-9845-42E8-8D76-5C5ABAE5F962}" type="presParOf" srcId="{EBA3ACEE-82A8-48E2-91C9-6909726CC991}" destId="{5D963277-85D9-4D41-B886-05713714C7E3}" srcOrd="1" destOrd="0" presId="urn:microsoft.com/office/officeart/2005/8/layout/orgChart1"/>
    <dgm:cxn modelId="{4BA75A3E-81FE-4119-96BB-E6DA2816FA0A}" type="presParOf" srcId="{EBA3ACEE-82A8-48E2-91C9-6909726CC991}" destId="{1A6381E3-A355-4F9E-9BDD-50785F029DC2}" srcOrd="2" destOrd="0" presId="urn:microsoft.com/office/officeart/2005/8/layout/orgChart1"/>
    <dgm:cxn modelId="{48A584E7-EC97-4AAB-B1FD-6DDBCE0812DB}" type="presParOf" srcId="{8C1DCCF2-4D7D-4E06-BB9C-8437798C2F86}" destId="{4B1EBE58-59A1-48B4-9289-376A2FE6F65F}" srcOrd="2" destOrd="0" presId="urn:microsoft.com/office/officeart/2005/8/layout/orgChart1"/>
    <dgm:cxn modelId="{609CA2D5-3AAA-4D4F-8D9F-08EE920D6027}" type="presParOf" srcId="{D376DA67-AE51-4C78-B5F0-65FF5FA0ECB7}" destId="{074CB7BA-9B89-458E-8648-4D28D48BDDE2}" srcOrd="2" destOrd="0" presId="urn:microsoft.com/office/officeart/2005/8/layout/orgChart1"/>
    <dgm:cxn modelId="{1567C384-9E07-4C21-A675-41F6010C3607}" type="presParOf" srcId="{D376DA67-AE51-4C78-B5F0-65FF5FA0ECB7}" destId="{F3344249-FBB5-48EB-AADF-7D1275A34102}" srcOrd="3" destOrd="0" presId="urn:microsoft.com/office/officeart/2005/8/layout/orgChart1"/>
    <dgm:cxn modelId="{9DBEE3F2-2068-4BDB-9FFE-CE7A9260B380}" type="presParOf" srcId="{F3344249-FBB5-48EB-AADF-7D1275A34102}" destId="{CAC20D02-1F18-4DB6-A16F-48890315CE85}" srcOrd="0" destOrd="0" presId="urn:microsoft.com/office/officeart/2005/8/layout/orgChart1"/>
    <dgm:cxn modelId="{4DD405AE-E7CC-414C-A89C-08C1CF2B2438}" type="presParOf" srcId="{CAC20D02-1F18-4DB6-A16F-48890315CE85}" destId="{E9E3E8C0-2300-4200-8AFC-4BD7B672DF44}" srcOrd="0" destOrd="0" presId="urn:microsoft.com/office/officeart/2005/8/layout/orgChart1"/>
    <dgm:cxn modelId="{635DC4C7-08FE-4ACE-8CD9-06CD6B1C3117}" type="presParOf" srcId="{CAC20D02-1F18-4DB6-A16F-48890315CE85}" destId="{5BF7C934-855C-4D92-B56B-13DF24CB17B2}" srcOrd="1" destOrd="0" presId="urn:microsoft.com/office/officeart/2005/8/layout/orgChart1"/>
    <dgm:cxn modelId="{08C779DE-BE8C-4F2A-96E0-4897FD82D544}" type="presParOf" srcId="{F3344249-FBB5-48EB-AADF-7D1275A34102}" destId="{70D949D4-7320-46BF-A99A-3567CFAAB283}" srcOrd="1" destOrd="0" presId="urn:microsoft.com/office/officeart/2005/8/layout/orgChart1"/>
    <dgm:cxn modelId="{50DFDCEB-EE53-46E5-B6E2-607B16932FA6}" type="presParOf" srcId="{70D949D4-7320-46BF-A99A-3567CFAAB283}" destId="{FD8ECD79-59B9-4F3C-85D7-A0A2FC2E41E6}" srcOrd="0" destOrd="0" presId="urn:microsoft.com/office/officeart/2005/8/layout/orgChart1"/>
    <dgm:cxn modelId="{E60DDD87-04B5-405C-BE23-4A027496205A}" type="presParOf" srcId="{70D949D4-7320-46BF-A99A-3567CFAAB283}" destId="{693F099E-62DF-4C10-B347-F8F8030A9C92}" srcOrd="1" destOrd="0" presId="urn:microsoft.com/office/officeart/2005/8/layout/orgChart1"/>
    <dgm:cxn modelId="{8A48E87E-5D70-4B65-BD94-303E829B56E2}" type="presParOf" srcId="{693F099E-62DF-4C10-B347-F8F8030A9C92}" destId="{D8E1B6F7-5AFF-4DB5-B4B9-60CF81C407E8}" srcOrd="0" destOrd="0" presId="urn:microsoft.com/office/officeart/2005/8/layout/orgChart1"/>
    <dgm:cxn modelId="{31F58788-528C-4C23-8AAB-9CDC3A65DE2A}" type="presParOf" srcId="{D8E1B6F7-5AFF-4DB5-B4B9-60CF81C407E8}" destId="{B8378FA9-4782-485D-85DB-7F1874DE247C}" srcOrd="0" destOrd="0" presId="urn:microsoft.com/office/officeart/2005/8/layout/orgChart1"/>
    <dgm:cxn modelId="{BE4E4BCE-7860-470E-8D81-E4FDF4656A9A}" type="presParOf" srcId="{D8E1B6F7-5AFF-4DB5-B4B9-60CF81C407E8}" destId="{402E98D1-2645-44AF-B6AA-C6EFF30A8735}" srcOrd="1" destOrd="0" presId="urn:microsoft.com/office/officeart/2005/8/layout/orgChart1"/>
    <dgm:cxn modelId="{A715932C-3DA8-4547-B176-09B97F97A626}" type="presParOf" srcId="{693F099E-62DF-4C10-B347-F8F8030A9C92}" destId="{5375CD6A-EEF7-4344-8ECB-71E580205353}" srcOrd="1" destOrd="0" presId="urn:microsoft.com/office/officeart/2005/8/layout/orgChart1"/>
    <dgm:cxn modelId="{9FD335D2-0117-40B8-8464-24E4F9CA33EC}" type="presParOf" srcId="{693F099E-62DF-4C10-B347-F8F8030A9C92}" destId="{87BDF841-8B39-4085-A897-388279573D14}" srcOrd="2" destOrd="0" presId="urn:microsoft.com/office/officeart/2005/8/layout/orgChart1"/>
    <dgm:cxn modelId="{AE839D0D-6088-4047-A128-510872ABD794}" type="presParOf" srcId="{F3344249-FBB5-48EB-AADF-7D1275A34102}" destId="{35FF21F1-5CB6-4C59-BB1F-02B2719D4F72}" srcOrd="2" destOrd="0" presId="urn:microsoft.com/office/officeart/2005/8/layout/orgChart1"/>
    <dgm:cxn modelId="{449537F4-608C-4910-8376-71663A29B195}" type="presParOf" srcId="{F8D75E0A-F4A5-47D1-A29F-4447879151C8}" destId="{A22565F0-1F78-4FBD-A792-FD79A6D861CF}" srcOrd="2" destOrd="0" presId="urn:microsoft.com/office/officeart/2005/8/layout/orgChart1"/>
    <dgm:cxn modelId="{E04D2807-8286-460F-80E3-D551A366C884}" type="presParOf" srcId="{44652480-036E-4E8D-A307-ED0011E8684E}" destId="{47233E3E-C09B-4284-97FC-DD386C27CE61}" srcOrd="1" destOrd="0" presId="urn:microsoft.com/office/officeart/2005/8/layout/orgChart1"/>
    <dgm:cxn modelId="{412360D2-F3F8-493A-9317-FCBF6E46F534}" type="presParOf" srcId="{47233E3E-C09B-4284-97FC-DD386C27CE61}" destId="{C0F1BB61-AFEE-42C2-8F23-65013CBA1160}" srcOrd="0" destOrd="0" presId="urn:microsoft.com/office/officeart/2005/8/layout/orgChart1"/>
    <dgm:cxn modelId="{74494678-516D-4E54-A9CF-4C6646926CA7}" type="presParOf" srcId="{C0F1BB61-AFEE-42C2-8F23-65013CBA1160}" destId="{907FAC3D-D306-4739-9920-72FE4620D2C4}" srcOrd="0" destOrd="0" presId="urn:microsoft.com/office/officeart/2005/8/layout/orgChart1"/>
    <dgm:cxn modelId="{14AC4648-CDF9-4696-ABCF-534AE4B44ADF}" type="presParOf" srcId="{C0F1BB61-AFEE-42C2-8F23-65013CBA1160}" destId="{9DE64937-A2C3-49F2-B9B9-0E76312662AF}" srcOrd="1" destOrd="0" presId="urn:microsoft.com/office/officeart/2005/8/layout/orgChart1"/>
    <dgm:cxn modelId="{ED23063A-70F8-4A31-8F3F-A2F94D32F76A}" type="presParOf" srcId="{47233E3E-C09B-4284-97FC-DD386C27CE61}" destId="{4C9BF64E-68AE-4786-8332-9E40CCFD2256}" srcOrd="1" destOrd="0" presId="urn:microsoft.com/office/officeart/2005/8/layout/orgChart1"/>
    <dgm:cxn modelId="{6BA43A2D-9FE9-49F2-ABCD-157CE929E0D9}" type="presParOf" srcId="{4C9BF64E-68AE-4786-8332-9E40CCFD2256}" destId="{583DA85F-54D5-4C36-B37A-8B835BDBCD84}" srcOrd="0" destOrd="0" presId="urn:microsoft.com/office/officeart/2005/8/layout/orgChart1"/>
    <dgm:cxn modelId="{B0D12F09-6F32-4C3E-9F26-05020EA32B6D}" type="presParOf" srcId="{4C9BF64E-68AE-4786-8332-9E40CCFD2256}" destId="{A0D1AA7A-DA2B-4E25-91D4-60B79446A133}" srcOrd="1" destOrd="0" presId="urn:microsoft.com/office/officeart/2005/8/layout/orgChart1"/>
    <dgm:cxn modelId="{39455196-8CBD-4C9D-8AA8-9133532A7210}" type="presParOf" srcId="{A0D1AA7A-DA2B-4E25-91D4-60B79446A133}" destId="{9A84F474-53BB-4188-9218-D1E23741AF32}" srcOrd="0" destOrd="0" presId="urn:microsoft.com/office/officeart/2005/8/layout/orgChart1"/>
    <dgm:cxn modelId="{26CCB17D-5D72-4C0F-97AF-7D057D9A612D}" type="presParOf" srcId="{9A84F474-53BB-4188-9218-D1E23741AF32}" destId="{B5429BD7-255B-452A-A142-AE1E5133C23F}" srcOrd="0" destOrd="0" presId="urn:microsoft.com/office/officeart/2005/8/layout/orgChart1"/>
    <dgm:cxn modelId="{9AEA0076-E768-426A-8BC6-9D0FBED8455F}" type="presParOf" srcId="{9A84F474-53BB-4188-9218-D1E23741AF32}" destId="{48EF29D8-6476-46CE-A2E2-8F1335D82177}" srcOrd="1" destOrd="0" presId="urn:microsoft.com/office/officeart/2005/8/layout/orgChart1"/>
    <dgm:cxn modelId="{BB4A0984-5339-4DB1-9882-D44F922D2A73}" type="presParOf" srcId="{A0D1AA7A-DA2B-4E25-91D4-60B79446A133}" destId="{9DA83B10-ECBD-4216-A1C4-C613F3BF22D4}" srcOrd="1" destOrd="0" presId="urn:microsoft.com/office/officeart/2005/8/layout/orgChart1"/>
    <dgm:cxn modelId="{BC8156C4-3E34-4A19-B5BB-5959A0697B61}" type="presParOf" srcId="{A0D1AA7A-DA2B-4E25-91D4-60B79446A133}" destId="{F81DF7F7-E636-4B62-B331-F91EC074B9B0}" srcOrd="2" destOrd="0" presId="urn:microsoft.com/office/officeart/2005/8/layout/orgChart1"/>
    <dgm:cxn modelId="{FCE9A8EA-4201-4DAC-975D-F3D9C7494CA4}" type="presParOf" srcId="{4C9BF64E-68AE-4786-8332-9E40CCFD2256}" destId="{D4192471-1E3E-4EF0-A23C-83B51B7911CD}" srcOrd="2" destOrd="0" presId="urn:microsoft.com/office/officeart/2005/8/layout/orgChart1"/>
    <dgm:cxn modelId="{4D0475CF-1BDD-4EDB-9429-137A548C6263}" type="presParOf" srcId="{4C9BF64E-68AE-4786-8332-9E40CCFD2256}" destId="{195A0F67-4C06-4B50-9E93-A71FC497FB8F}" srcOrd="3" destOrd="0" presId="urn:microsoft.com/office/officeart/2005/8/layout/orgChart1"/>
    <dgm:cxn modelId="{4117E886-23CA-4BB6-8171-1A1A006569B6}" type="presParOf" srcId="{195A0F67-4C06-4B50-9E93-A71FC497FB8F}" destId="{A3DCAF6C-3E67-4013-9162-04DF6C43F49D}" srcOrd="0" destOrd="0" presId="urn:microsoft.com/office/officeart/2005/8/layout/orgChart1"/>
    <dgm:cxn modelId="{C3237B42-9CCE-44CF-B00F-C9129B588422}" type="presParOf" srcId="{A3DCAF6C-3E67-4013-9162-04DF6C43F49D}" destId="{9BD66EDD-0F82-4705-A73E-D2E6E6FA6646}" srcOrd="0" destOrd="0" presId="urn:microsoft.com/office/officeart/2005/8/layout/orgChart1"/>
    <dgm:cxn modelId="{D9E3C2F5-5260-492D-BDE2-38137B3B84B1}" type="presParOf" srcId="{A3DCAF6C-3E67-4013-9162-04DF6C43F49D}" destId="{C999855F-D3B0-4CA8-AABC-C1EF2D36701D}" srcOrd="1" destOrd="0" presId="urn:microsoft.com/office/officeart/2005/8/layout/orgChart1"/>
    <dgm:cxn modelId="{B7ED535E-055F-458B-AA0D-C3EF2A7FFA4A}" type="presParOf" srcId="{195A0F67-4C06-4B50-9E93-A71FC497FB8F}" destId="{5FFC45D2-9795-4D41-8211-E3FD6DE61A53}" srcOrd="1" destOrd="0" presId="urn:microsoft.com/office/officeart/2005/8/layout/orgChart1"/>
    <dgm:cxn modelId="{E19CEB0D-CB94-4572-BEEC-E3330EDB38C6}" type="presParOf" srcId="{5FFC45D2-9795-4D41-8211-E3FD6DE61A53}" destId="{5D8647C2-0696-4BF3-9E00-4799CFD0D261}" srcOrd="0" destOrd="0" presId="urn:microsoft.com/office/officeart/2005/8/layout/orgChart1"/>
    <dgm:cxn modelId="{2CA59499-C0D6-4E68-91CC-875CED1AFAC0}" type="presParOf" srcId="{5FFC45D2-9795-4D41-8211-E3FD6DE61A53}" destId="{A0B46B1B-E74C-4D9E-AC9F-775AE86C3AE5}" srcOrd="1" destOrd="0" presId="urn:microsoft.com/office/officeart/2005/8/layout/orgChart1"/>
    <dgm:cxn modelId="{98702173-B672-40D5-93EB-A79541B53944}" type="presParOf" srcId="{A0B46B1B-E74C-4D9E-AC9F-775AE86C3AE5}" destId="{48B74F1B-6F27-4FAE-B1F8-0887BB874C80}" srcOrd="0" destOrd="0" presId="urn:microsoft.com/office/officeart/2005/8/layout/orgChart1"/>
    <dgm:cxn modelId="{E6C14D61-A74D-4D84-95DF-5A70BA686690}" type="presParOf" srcId="{48B74F1B-6F27-4FAE-B1F8-0887BB874C80}" destId="{CFB91C32-E846-4C6B-BF77-36F1DB2CD343}" srcOrd="0" destOrd="0" presId="urn:microsoft.com/office/officeart/2005/8/layout/orgChart1"/>
    <dgm:cxn modelId="{239C8F17-506E-4F92-BD1F-F80E5D1A73F0}" type="presParOf" srcId="{48B74F1B-6F27-4FAE-B1F8-0887BB874C80}" destId="{C1BD0311-15B2-4A22-9EC8-A6FF06708393}" srcOrd="1" destOrd="0" presId="urn:microsoft.com/office/officeart/2005/8/layout/orgChart1"/>
    <dgm:cxn modelId="{86BB0246-C68C-4B6A-BAA5-6B070DF9BDCA}" type="presParOf" srcId="{A0B46B1B-E74C-4D9E-AC9F-775AE86C3AE5}" destId="{08D0B0BA-2886-40D0-BBF2-379CF0DA1142}" srcOrd="1" destOrd="0" presId="urn:microsoft.com/office/officeart/2005/8/layout/orgChart1"/>
    <dgm:cxn modelId="{922E2CB1-527A-4AA9-A63A-CBDF8BFD92CC}" type="presParOf" srcId="{A0B46B1B-E74C-4D9E-AC9F-775AE86C3AE5}" destId="{D9FDCB19-7DF6-4E8D-A119-64DF60E24AD7}" srcOrd="2" destOrd="0" presId="urn:microsoft.com/office/officeart/2005/8/layout/orgChart1"/>
    <dgm:cxn modelId="{743B8D1D-DCC3-4AFE-89A6-6339200F8F18}" type="presParOf" srcId="{5FFC45D2-9795-4D41-8211-E3FD6DE61A53}" destId="{905B4DBF-748E-401D-9DB6-00DA82B1471D}" srcOrd="2" destOrd="0" presId="urn:microsoft.com/office/officeart/2005/8/layout/orgChart1"/>
    <dgm:cxn modelId="{EC9DF557-CF73-466C-884A-3EDC36B08A3B}" type="presParOf" srcId="{5FFC45D2-9795-4D41-8211-E3FD6DE61A53}" destId="{993F900C-E321-4305-92FF-E699095917B8}" srcOrd="3" destOrd="0" presId="urn:microsoft.com/office/officeart/2005/8/layout/orgChart1"/>
    <dgm:cxn modelId="{F30C7339-CF3D-472C-8EFF-C384092DB93B}" type="presParOf" srcId="{993F900C-E321-4305-92FF-E699095917B8}" destId="{4487E0DC-76CE-48E3-BFDC-2B641BFE82A5}" srcOrd="0" destOrd="0" presId="urn:microsoft.com/office/officeart/2005/8/layout/orgChart1"/>
    <dgm:cxn modelId="{41E7F98B-D1E2-468B-88A8-347EFF1C03B3}" type="presParOf" srcId="{4487E0DC-76CE-48E3-BFDC-2B641BFE82A5}" destId="{F6BE2D2B-E081-40C4-8673-F0D8E7372BDE}" srcOrd="0" destOrd="0" presId="urn:microsoft.com/office/officeart/2005/8/layout/orgChart1"/>
    <dgm:cxn modelId="{57312B32-4ACB-4FED-A7DF-FB91FB16C9BD}" type="presParOf" srcId="{4487E0DC-76CE-48E3-BFDC-2B641BFE82A5}" destId="{6F4EF3A6-2EB7-44D6-AF30-0FC7F45DAC8F}" srcOrd="1" destOrd="0" presId="urn:microsoft.com/office/officeart/2005/8/layout/orgChart1"/>
    <dgm:cxn modelId="{116DB359-A6A9-4653-8520-6C66D09B31D4}" type="presParOf" srcId="{993F900C-E321-4305-92FF-E699095917B8}" destId="{46EEBCFD-AD1B-4F1C-BD8D-26D96818EE55}" srcOrd="1" destOrd="0" presId="urn:microsoft.com/office/officeart/2005/8/layout/orgChart1"/>
    <dgm:cxn modelId="{D6D04179-8C74-472B-9722-DC483932939D}" type="presParOf" srcId="{993F900C-E321-4305-92FF-E699095917B8}" destId="{F7575666-5BBC-49AB-88A7-4691B531BAAB}" srcOrd="2" destOrd="0" presId="urn:microsoft.com/office/officeart/2005/8/layout/orgChart1"/>
    <dgm:cxn modelId="{93E300F3-E261-424B-BB21-095AE4CAE4F2}" type="presParOf" srcId="{195A0F67-4C06-4B50-9E93-A71FC497FB8F}" destId="{B7B685A7-B2FC-4E71-901C-7247FBBF41D6}" srcOrd="2" destOrd="0" presId="urn:microsoft.com/office/officeart/2005/8/layout/orgChart1"/>
    <dgm:cxn modelId="{E52BB343-A759-4C82-A076-9CCC7AAEFC2A}" type="presParOf" srcId="{4C9BF64E-68AE-4786-8332-9E40CCFD2256}" destId="{998A4C2B-B450-4958-88D2-073FA63786D3}" srcOrd="4" destOrd="0" presId="urn:microsoft.com/office/officeart/2005/8/layout/orgChart1"/>
    <dgm:cxn modelId="{969C4C20-0634-4968-85AF-F50BA4625F15}" type="presParOf" srcId="{4C9BF64E-68AE-4786-8332-9E40CCFD2256}" destId="{97FE5DF9-21EC-4B3D-B6A2-22B5A6162DD8}" srcOrd="5" destOrd="0" presId="urn:microsoft.com/office/officeart/2005/8/layout/orgChart1"/>
    <dgm:cxn modelId="{FD9D8A3F-95EF-475D-8EEC-827669B12A95}" type="presParOf" srcId="{97FE5DF9-21EC-4B3D-B6A2-22B5A6162DD8}" destId="{E31BBB49-BD30-43BE-942B-BC10A1A94ED6}" srcOrd="0" destOrd="0" presId="urn:microsoft.com/office/officeart/2005/8/layout/orgChart1"/>
    <dgm:cxn modelId="{7825265C-E494-4B7D-8A13-EDD21D49B98C}" type="presParOf" srcId="{E31BBB49-BD30-43BE-942B-BC10A1A94ED6}" destId="{D0045828-AC9E-4C11-939D-EBFFE3BA9679}" srcOrd="0" destOrd="0" presId="urn:microsoft.com/office/officeart/2005/8/layout/orgChart1"/>
    <dgm:cxn modelId="{B5B2AC54-6DE4-41D1-9016-C71F474B1DE9}" type="presParOf" srcId="{E31BBB49-BD30-43BE-942B-BC10A1A94ED6}" destId="{62E8E72E-2F85-48F9-B730-84F42295CB87}" srcOrd="1" destOrd="0" presId="urn:microsoft.com/office/officeart/2005/8/layout/orgChart1"/>
    <dgm:cxn modelId="{1C60B16D-1F0E-4AE7-87A5-E418D1538A24}" type="presParOf" srcId="{97FE5DF9-21EC-4B3D-B6A2-22B5A6162DD8}" destId="{C668DB9C-1812-4899-BA01-789D145BF425}" srcOrd="1" destOrd="0" presId="urn:microsoft.com/office/officeart/2005/8/layout/orgChart1"/>
    <dgm:cxn modelId="{562ED691-EFEE-4AE4-A6DE-3FF0B8FB9AF9}" type="presParOf" srcId="{C668DB9C-1812-4899-BA01-789D145BF425}" destId="{C38F2E58-918F-485F-8D32-296F7DBBDC81}" srcOrd="0" destOrd="0" presId="urn:microsoft.com/office/officeart/2005/8/layout/orgChart1"/>
    <dgm:cxn modelId="{E2B40C06-D4FC-490B-A82C-75E165EAD81F}" type="presParOf" srcId="{C668DB9C-1812-4899-BA01-789D145BF425}" destId="{8BC9BFBB-26D0-4159-830E-5E1E375DAD9F}" srcOrd="1" destOrd="0" presId="urn:microsoft.com/office/officeart/2005/8/layout/orgChart1"/>
    <dgm:cxn modelId="{28893212-5DD8-4264-991D-20F0458FD859}" type="presParOf" srcId="{8BC9BFBB-26D0-4159-830E-5E1E375DAD9F}" destId="{DAD426F5-8B70-45D7-8C63-9FBB334C2FB5}" srcOrd="0" destOrd="0" presId="urn:microsoft.com/office/officeart/2005/8/layout/orgChart1"/>
    <dgm:cxn modelId="{4A4940FF-B0C8-4E85-967E-336CA8F4CDD7}" type="presParOf" srcId="{DAD426F5-8B70-45D7-8C63-9FBB334C2FB5}" destId="{46715E1C-BBC5-49E8-9F4B-4B9171259443}" srcOrd="0" destOrd="0" presId="urn:microsoft.com/office/officeart/2005/8/layout/orgChart1"/>
    <dgm:cxn modelId="{1B013014-B964-45FC-9B98-893E13A92F58}" type="presParOf" srcId="{DAD426F5-8B70-45D7-8C63-9FBB334C2FB5}" destId="{B1BD6BD9-3642-4DD4-BF8F-5E345C6554AE}" srcOrd="1" destOrd="0" presId="urn:microsoft.com/office/officeart/2005/8/layout/orgChart1"/>
    <dgm:cxn modelId="{350F3916-93B1-4AEF-90CF-01E7BA0B7760}" type="presParOf" srcId="{8BC9BFBB-26D0-4159-830E-5E1E375DAD9F}" destId="{C2D20DCE-6B0D-41B8-8834-68DE39E918A0}" srcOrd="1" destOrd="0" presId="urn:microsoft.com/office/officeart/2005/8/layout/orgChart1"/>
    <dgm:cxn modelId="{D70EBBB0-734F-4925-B25C-07FAFA43ACE7}" type="presParOf" srcId="{8BC9BFBB-26D0-4159-830E-5E1E375DAD9F}" destId="{B065DC4B-9551-4FB7-8FDE-CF8B11AEF742}" srcOrd="2" destOrd="0" presId="urn:microsoft.com/office/officeart/2005/8/layout/orgChart1"/>
    <dgm:cxn modelId="{D7A01D08-28CD-4068-AB3C-8A7A54C81E01}" type="presParOf" srcId="{97FE5DF9-21EC-4B3D-B6A2-22B5A6162DD8}" destId="{6FB1BD70-465E-4943-8346-FAC7AC634480}" srcOrd="2" destOrd="0" presId="urn:microsoft.com/office/officeart/2005/8/layout/orgChart1"/>
    <dgm:cxn modelId="{A2FDC5EB-5FCF-4AED-A99A-A0A7162449E7}" type="presParOf" srcId="{47233E3E-C09B-4284-97FC-DD386C27CE61}" destId="{854FF5A6-F1F0-4E67-8435-7359F4499001}" srcOrd="2" destOrd="0" presId="urn:microsoft.com/office/officeart/2005/8/layout/orgChart1"/>
  </dgm:cxnLst>
  <dgm:bg/>
  <dgm:whole/>
  <dgm:extLst>
    <a:ext uri="http://schemas.microsoft.com/office/drawing/2008/diagram">
      <dsp:dataModelExt relId="rId7" minVer="http://schemas.openxmlformats.org/drawingml/2006/diagram"/>
    </a:ext>
  </dgm:extLst>
</dgm:dataModel>
</file>

<file path=ppt/diagrams/drawing1.xml><?xml version="1.0" encoding="utf-8"?>
<dsp:drawing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sp:spTree>
    <dsp:nvGrpSpPr>
      <dsp:cNvPr id="0" name=""/>
      <dsp:cNvGrpSpPr/>
    </dsp:nvGrpSpPr>
    <dsp:grpSpPr/>
    <dsp:sp modelId="{37A8B831-02E2-4534-8EFF-DAAAA6C9EA5D}">
      <dsp:nvSpPr>
        <dsp:cNvPr id="0" name=""/>
        <dsp:cNvSpPr/>
      </dsp:nvSpPr>
      <dsp:spPr>
        <a:xfrm>
          <a:off x="0" y="1502"/>
          <a:ext cx="4859655" cy="510561"/>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38100" tIns="38100" rIns="38100" bIns="38100" numCol="1" spcCol="1270" anchor="ctr" anchorCtr="false">
          <a:noAutofit/>
        </a:bodyPr>
        <a:lstStyle/>
        <a:p>
          <a:pPr marL="0" lvl="0" indent="0" algn="l" defTabSz="444500">
            <a:lnSpc>
              <a:spcPct val="90000"/>
            </a:lnSpc>
            <a:spcBef>
              <a:spcPct val="0"/>
            </a:spcBef>
            <a:spcAft>
              <a:spcPct val="35000"/>
            </a:spcAft>
            <a:buNone/>
          </a:pPr>
          <a:r>
            <a:rPr lang="cs-CZ" sz="1000" b="true" kern="1200" dirty="false">
              <a:solidFill>
                <a:sysClr val="windowText" lastClr="000000"/>
              </a:solidFill>
              <a:latin typeface="Arial" panose="020B0604020202020204" pitchFamily="34" charset="0"/>
              <a:cs typeface="Arial" panose="020B0604020202020204" pitchFamily="34" charset="0"/>
            </a:rPr>
            <a:t>1. Cílová skupina</a:t>
          </a:r>
        </a:p>
      </dsp:txBody>
      <dsp:txXfrm>
        <a:off x="24924" y="26426"/>
        <a:ext cx="4809807" cy="460713"/>
      </dsp:txXfrm>
    </dsp:sp>
    <dsp:sp modelId="{1B050193-D90C-4B88-A5F9-BED914F29B29}">
      <dsp:nvSpPr>
        <dsp:cNvPr id="0" name=""/>
        <dsp:cNvSpPr/>
      </dsp:nvSpPr>
      <dsp:spPr>
        <a:xfrm>
          <a:off x="0" y="511398"/>
          <a:ext cx="4859655" cy="824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false" vert="horz" wrap="square" lIns="154294" tIns="12700" rIns="71120" bIns="12700" numCol="1" spcCol="1270" anchor="t" anchorCtr="false">
          <a:noAutofit/>
        </a:bodyPr>
        <a:lstStyle/>
        <a:p>
          <a:pPr marL="57150" lvl="1" indent="-57150" algn="l" defTabSz="444500">
            <a:lnSpc>
              <a:spcPct val="90000"/>
            </a:lnSpc>
            <a:spcBef>
              <a:spcPct val="0"/>
            </a:spcBef>
            <a:spcAft>
              <a:spcPct val="20000"/>
            </a:spcAft>
            <a:buChar char="•"/>
          </a:pPr>
          <a:r>
            <a:rPr lang="cs-CZ" sz="1000" b="true" kern="1200" dirty="false">
              <a:solidFill>
                <a:sysClr val="windowText" lastClr="000000"/>
              </a:solidFill>
              <a:latin typeface="Arial" panose="020B0604020202020204" pitchFamily="34" charset="0"/>
              <a:cs typeface="Arial" panose="020B0604020202020204" pitchFamily="34" charset="0"/>
            </a:rPr>
            <a:t>1.1 Označení cílové skupiny</a:t>
          </a:r>
        </a:p>
        <a:p>
          <a:pPr marL="57150" lvl="1" indent="-57150" algn="l" defTabSz="444500">
            <a:lnSpc>
              <a:spcPct val="90000"/>
            </a:lnSpc>
            <a:spcBef>
              <a:spcPct val="0"/>
            </a:spcBef>
            <a:spcAft>
              <a:spcPct val="20000"/>
            </a:spcAft>
            <a:buChar char="•"/>
          </a:pPr>
          <a:endParaRPr lang="cs-CZ" sz="1000" b="true" kern="1200" dirty="false">
            <a:solidFill>
              <a:sysClr val="windowText" lastClr="000000"/>
            </a:solidFill>
            <a:latin typeface="Arial" panose="020B0604020202020204" pitchFamily="34" charset="0"/>
            <a:cs typeface="Arial" panose="020B0604020202020204" pitchFamily="34" charset="0"/>
          </a:endParaRPr>
        </a:p>
        <a:p>
          <a:pPr marL="57150" lvl="1" indent="-57150" algn="l" defTabSz="444500">
            <a:lnSpc>
              <a:spcPct val="90000"/>
            </a:lnSpc>
            <a:spcBef>
              <a:spcPct val="0"/>
            </a:spcBef>
            <a:spcAft>
              <a:spcPct val="20000"/>
            </a:spcAft>
            <a:buChar char="•"/>
          </a:pPr>
          <a:r>
            <a:rPr lang="cs-CZ" sz="1000" b="true" kern="1200" dirty="false">
              <a:solidFill>
                <a:sysClr val="windowText" lastClr="000000"/>
              </a:solidFill>
              <a:latin typeface="Arial" panose="020B0604020202020204" pitchFamily="34" charset="0"/>
              <a:cs typeface="Arial" panose="020B0604020202020204" pitchFamily="34" charset="0"/>
            </a:rPr>
            <a:t>1.1.1 Opatření (vč. indikátorů)</a:t>
          </a:r>
        </a:p>
        <a:p>
          <a:pPr marL="57150" lvl="1" indent="-57150" algn="l" defTabSz="444500">
            <a:lnSpc>
              <a:spcPct val="90000"/>
            </a:lnSpc>
            <a:spcBef>
              <a:spcPct val="0"/>
            </a:spcBef>
            <a:spcAft>
              <a:spcPct val="20000"/>
            </a:spcAft>
            <a:buChar char="•"/>
          </a:pPr>
          <a:endParaRPr lang="cs-CZ" sz="1000" b="true" kern="1200" dirty="false">
            <a:solidFill>
              <a:sysClr val="windowText" lastClr="000000"/>
            </a:solidFill>
            <a:latin typeface="Arial" panose="020B0604020202020204" pitchFamily="34" charset="0"/>
            <a:cs typeface="Arial" panose="020B0604020202020204" pitchFamily="34" charset="0"/>
          </a:endParaRPr>
        </a:p>
        <a:p>
          <a:pPr marL="57150" lvl="1" indent="-57150" algn="l" defTabSz="444500">
            <a:lnSpc>
              <a:spcPct val="90000"/>
            </a:lnSpc>
            <a:spcBef>
              <a:spcPct val="0"/>
            </a:spcBef>
            <a:spcAft>
              <a:spcPct val="20000"/>
            </a:spcAft>
            <a:buChar char="•"/>
          </a:pPr>
          <a:r>
            <a:rPr lang="cs-CZ" sz="1000" b="true" kern="1200" dirty="false">
              <a:solidFill>
                <a:sysClr val="windowText" lastClr="000000"/>
              </a:solidFill>
              <a:latin typeface="Arial" panose="020B0604020202020204" pitchFamily="34" charset="0"/>
              <a:cs typeface="Arial" panose="020B0604020202020204" pitchFamily="34" charset="0"/>
            </a:rPr>
            <a:t>1.1.1.1 Aktivita</a:t>
          </a:r>
        </a:p>
      </dsp:txBody>
      <dsp:txXfrm>
        <a:off x="0" y="511398"/>
        <a:ext cx="4859655" cy="824962"/>
      </dsp:txXfrm>
    </dsp:sp>
    <dsp:sp modelId="{98E8E89A-78B5-4EE7-8FED-A67A6928B6DD}">
      <dsp:nvSpPr>
        <dsp:cNvPr id="0" name=""/>
        <dsp:cNvSpPr/>
      </dsp:nvSpPr>
      <dsp:spPr>
        <a:xfrm>
          <a:off x="0" y="1336360"/>
          <a:ext cx="4859655" cy="510561"/>
        </a:xfrm>
        <a:prstGeom prst="roundRect">
          <a:avLst/>
        </a:prstGeom>
        <a:solidFill>
          <a:schemeClr val="tx2"/>
        </a:solidFill>
        <a:ln w="25400" cap="flat" cmpd="sng" algn="ctr">
          <a:solidFill>
            <a:srgbClr val="F5F5F5">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38100" tIns="38100" rIns="38100" bIns="38100" numCol="1" spcCol="1270" anchor="ctr" anchorCtr="false">
          <a:noAutofit/>
        </a:bodyPr>
        <a:lstStyle/>
        <a:p>
          <a:pPr marL="0" lvl="0" indent="0" algn="l" defTabSz="444500">
            <a:lnSpc>
              <a:spcPct val="90000"/>
            </a:lnSpc>
            <a:spcBef>
              <a:spcPct val="0"/>
            </a:spcBef>
            <a:spcAft>
              <a:spcPct val="35000"/>
            </a:spcAft>
            <a:buNone/>
          </a:pPr>
          <a:r>
            <a:rPr lang="cs-CZ" sz="1000" b="true" kern="1200" dirty="false">
              <a:solidFill>
                <a:sysClr val="windowText" lastClr="000000"/>
              </a:solidFill>
              <a:latin typeface="Arial" panose="020B0604020202020204" pitchFamily="34" charset="0"/>
              <a:cs typeface="Arial" panose="020B0604020202020204" pitchFamily="34" charset="0"/>
            </a:rPr>
            <a:t>2. </a:t>
          </a:r>
          <a:r>
            <a:rPr lang="cs-CZ" sz="1000" b="true" i="false" kern="1200" dirty="false">
              <a:solidFill>
                <a:sysClr val="windowText" lastClr="000000"/>
              </a:solidFill>
              <a:latin typeface="Arial" panose="020B0604020202020204" pitchFamily="34" charset="0"/>
              <a:cs typeface="Arial" panose="020B0604020202020204" pitchFamily="34" charset="0"/>
            </a:rPr>
            <a:t>Další </a:t>
          </a:r>
          <a:r>
            <a:rPr lang="cs-CZ" sz="1000" b="true" i="false" kern="1200" dirty="false">
              <a:solidFill>
                <a:sysClr val="windowText" lastClr="000000"/>
              </a:solidFill>
              <a:latin typeface="Arial" panose="020B0604020202020204" pitchFamily="34" charset="0"/>
              <a:ea typeface="+mn-ea"/>
              <a:cs typeface="Arial" panose="020B0604020202020204" pitchFamily="34" charset="0"/>
            </a:rPr>
            <a:t>klíčová</a:t>
          </a:r>
          <a:r>
            <a:rPr lang="cs-CZ" sz="1000" b="true" i="false" kern="1200" dirty="false">
              <a:solidFill>
                <a:sysClr val="windowText" lastClr="000000"/>
              </a:solidFill>
              <a:latin typeface="Arial" panose="020B0604020202020204" pitchFamily="34" charset="0"/>
              <a:cs typeface="Arial" panose="020B0604020202020204" pitchFamily="34" charset="0"/>
            </a:rPr>
            <a:t> </a:t>
          </a:r>
          <a:r>
            <a:rPr lang="cs-CZ" sz="1000" b="true" kern="1200" dirty="false">
              <a:solidFill>
                <a:sysClr val="windowText" lastClr="000000"/>
              </a:solidFill>
              <a:latin typeface="Arial" panose="020B0604020202020204" pitchFamily="34" charset="0"/>
              <a:ea typeface="+mn-ea"/>
              <a:cs typeface="Arial" panose="020B0604020202020204" pitchFamily="34" charset="0"/>
            </a:rPr>
            <a:t>témata</a:t>
          </a:r>
          <a:r>
            <a:rPr lang="cs-CZ" sz="1000" b="true" i="false" kern="1200" dirty="false">
              <a:solidFill>
                <a:sysClr val="windowText" lastClr="000000"/>
              </a:solidFill>
              <a:latin typeface="Arial" panose="020B0604020202020204" pitchFamily="34" charset="0"/>
              <a:cs typeface="Arial" panose="020B0604020202020204" pitchFamily="34" charset="0"/>
            </a:rPr>
            <a:t> a problémy cílových skupin v oblasti aktivního začleňování, </a:t>
          </a:r>
          <a:r>
            <a:rPr lang="cs-CZ" sz="1000" b="true" kern="1200" dirty="false">
              <a:solidFill>
                <a:sysClr val="windowText" lastClr="000000"/>
              </a:solidFill>
              <a:latin typeface="Arial" panose="020B0604020202020204" pitchFamily="34" charset="0"/>
              <a:ea typeface="+mn-ea"/>
              <a:cs typeface="Arial" panose="020B0604020202020204" pitchFamily="34" charset="0"/>
            </a:rPr>
            <a:t>které</a:t>
          </a:r>
          <a:r>
            <a:rPr lang="cs-CZ" sz="1000" b="true" i="false" kern="1200" dirty="false">
              <a:solidFill>
                <a:sysClr val="windowText" lastClr="000000"/>
              </a:solidFill>
              <a:latin typeface="Arial" panose="020B0604020202020204" pitchFamily="34" charset="0"/>
              <a:cs typeface="Arial" panose="020B0604020202020204" pitchFamily="34" charset="0"/>
            </a:rPr>
            <a:t> byly v území identifikovány, ale nebudou primárně řešeny v rámci realizace tohoto akčního plánu</a:t>
          </a:r>
          <a:endParaRPr lang="cs-CZ" sz="1000" b="true" kern="1200" dirty="false">
            <a:solidFill>
              <a:sysClr val="windowText" lastClr="000000"/>
            </a:solidFill>
            <a:latin typeface="Arial" panose="020B0604020202020204" pitchFamily="34" charset="0"/>
            <a:cs typeface="Arial" panose="020B0604020202020204" pitchFamily="34" charset="0"/>
          </a:endParaRPr>
        </a:p>
      </dsp:txBody>
      <dsp:txXfrm>
        <a:off x="24924" y="1361284"/>
        <a:ext cx="4809807" cy="460713"/>
      </dsp:txXfrm>
    </dsp:sp>
    <dsp:sp modelId="{68FCEC21-C867-4C46-9096-9EF1B4BBAF2E}">
      <dsp:nvSpPr>
        <dsp:cNvPr id="0" name=""/>
        <dsp:cNvSpPr/>
      </dsp:nvSpPr>
      <dsp:spPr>
        <a:xfrm>
          <a:off x="0" y="1860886"/>
          <a:ext cx="4859655" cy="510561"/>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38100" tIns="38100" rIns="38100" bIns="38100" numCol="1" spcCol="1270" anchor="ctr" anchorCtr="false">
          <a:noAutofit/>
        </a:bodyPr>
        <a:lstStyle/>
        <a:p>
          <a:pPr marL="0" lvl="0" indent="0" algn="l" defTabSz="444500">
            <a:lnSpc>
              <a:spcPct val="90000"/>
            </a:lnSpc>
            <a:spcBef>
              <a:spcPct val="0"/>
            </a:spcBef>
            <a:spcAft>
              <a:spcPct val="35000"/>
            </a:spcAft>
            <a:buNone/>
          </a:pPr>
          <a:r>
            <a:rPr lang="cs-CZ" sz="1000" b="true" kern="1200" dirty="false">
              <a:solidFill>
                <a:sysClr val="windowText" lastClr="000000"/>
              </a:solidFill>
              <a:latin typeface="Arial" panose="020B0604020202020204" pitchFamily="34" charset="0"/>
              <a:cs typeface="Arial" panose="020B0604020202020204" pitchFamily="34" charset="0"/>
            </a:rPr>
            <a:t>3. </a:t>
          </a:r>
          <a:r>
            <a:rPr lang="cs-CZ" sz="1000" b="true" kern="1200" dirty="false">
              <a:solidFill>
                <a:sysClr val="windowText" lastClr="000000"/>
              </a:solidFill>
              <a:latin typeface="Arial" panose="020B0604020202020204" pitchFamily="34" charset="0"/>
              <a:ea typeface="+mn-ea"/>
              <a:cs typeface="Arial" panose="020B0604020202020204" pitchFamily="34" charset="0"/>
            </a:rPr>
            <a:t>Příprava</a:t>
          </a:r>
          <a:r>
            <a:rPr lang="cs-CZ" sz="1000" b="true" i="false" kern="1200" dirty="false">
              <a:solidFill>
                <a:sysClr val="windowText" lastClr="000000"/>
              </a:solidFill>
              <a:latin typeface="Arial" panose="020B0604020202020204" pitchFamily="34" charset="0"/>
              <a:cs typeface="Arial" panose="020B0604020202020204" pitchFamily="34" charset="0"/>
            </a:rPr>
            <a:t> </a:t>
          </a:r>
          <a:r>
            <a:rPr lang="cs-CZ" sz="1000" b="true" i="false" kern="1200" dirty="false">
              <a:solidFill>
                <a:sysClr val="windowText" lastClr="000000"/>
              </a:solidFill>
              <a:latin typeface="Arial" panose="020B0604020202020204" pitchFamily="34" charset="0"/>
              <a:ea typeface="+mn-ea"/>
              <a:cs typeface="Arial" panose="020B0604020202020204" pitchFamily="34" charset="0"/>
            </a:rPr>
            <a:t>akčního</a:t>
          </a:r>
          <a:r>
            <a:rPr lang="cs-CZ" sz="1000" b="true" i="false" kern="1200" dirty="false">
              <a:solidFill>
                <a:sysClr val="windowText" lastClr="000000"/>
              </a:solidFill>
              <a:latin typeface="Arial" panose="020B0604020202020204" pitchFamily="34" charset="0"/>
              <a:cs typeface="Arial" panose="020B0604020202020204" pitchFamily="34" charset="0"/>
            </a:rPr>
            <a:t> plánu z hlediska procesů a připravenost území na </a:t>
          </a:r>
          <a:r>
            <a:rPr lang="cs-CZ" sz="1000" b="true" i="false" kern="1200" dirty="false">
              <a:solidFill>
                <a:sysClr val="windowText" lastClr="000000"/>
              </a:solidFill>
              <a:latin typeface="Arial" panose="020B0604020202020204" pitchFamily="34" charset="0"/>
              <a:ea typeface="+mn-ea"/>
              <a:cs typeface="Arial" panose="020B0604020202020204" pitchFamily="34" charset="0"/>
            </a:rPr>
            <a:t>realizaci</a:t>
          </a:r>
          <a:r>
            <a:rPr lang="cs-CZ" sz="1000" b="true" i="false" kern="1200" dirty="false">
              <a:solidFill>
                <a:sysClr val="windowText" lastClr="000000"/>
              </a:solidFill>
              <a:latin typeface="Arial" panose="020B0604020202020204" pitchFamily="34" charset="0"/>
              <a:cs typeface="Arial" panose="020B0604020202020204" pitchFamily="34" charset="0"/>
            </a:rPr>
            <a:t> akčního plánu</a:t>
          </a:r>
          <a:endParaRPr lang="cs-CZ" sz="1000" b="true" kern="1200" dirty="false">
            <a:solidFill>
              <a:sysClr val="windowText" lastClr="000000"/>
            </a:solidFill>
            <a:latin typeface="Arial" panose="020B0604020202020204" pitchFamily="34" charset="0"/>
            <a:cs typeface="Arial" panose="020B0604020202020204" pitchFamily="34" charset="0"/>
          </a:endParaRPr>
        </a:p>
      </dsp:txBody>
      <dsp:txXfrm>
        <a:off x="24924" y="1885810"/>
        <a:ext cx="4809807" cy="460713"/>
      </dsp:txXfrm>
    </dsp:sp>
    <dsp:sp modelId="{3E9D51A7-9C8B-42B8-9BD3-3194FB479360}">
      <dsp:nvSpPr>
        <dsp:cNvPr id="0" name=""/>
        <dsp:cNvSpPr/>
      </dsp:nvSpPr>
      <dsp:spPr>
        <a:xfrm>
          <a:off x="0" y="2385411"/>
          <a:ext cx="4859655" cy="510561"/>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38100" tIns="38100" rIns="38100" bIns="38100" numCol="1" spcCol="1270" anchor="ctr" anchorCtr="false">
          <a:noAutofit/>
        </a:bodyPr>
        <a:lstStyle/>
        <a:p>
          <a:pPr marL="0" lvl="0" indent="0" algn="l" defTabSz="444500">
            <a:lnSpc>
              <a:spcPct val="90000"/>
            </a:lnSpc>
            <a:spcBef>
              <a:spcPct val="0"/>
            </a:spcBef>
            <a:spcAft>
              <a:spcPct val="35000"/>
            </a:spcAft>
            <a:buNone/>
          </a:pPr>
          <a:r>
            <a:rPr lang="cs-CZ" sz="1000" b="true" i="false" kern="1200" dirty="false">
              <a:solidFill>
                <a:sysClr val="windowText" lastClr="000000"/>
              </a:solidFill>
              <a:latin typeface="Arial" panose="020B0604020202020204" pitchFamily="34" charset="0"/>
              <a:cs typeface="Arial" panose="020B0604020202020204" pitchFamily="34" charset="0"/>
            </a:rPr>
            <a:t>4. Příprava projektu MAS</a:t>
          </a:r>
          <a:endParaRPr lang="cs-CZ" sz="1000" b="true" kern="1200" dirty="false">
            <a:solidFill>
              <a:sysClr val="windowText" lastClr="000000"/>
            </a:solidFill>
            <a:latin typeface="Arial" panose="020B0604020202020204" pitchFamily="34" charset="0"/>
            <a:cs typeface="Arial" panose="020B0604020202020204" pitchFamily="34" charset="0"/>
          </a:endParaRPr>
        </a:p>
      </dsp:txBody>
      <dsp:txXfrm>
        <a:off x="24924" y="2410335"/>
        <a:ext cx="4809807" cy="460713"/>
      </dsp:txXfrm>
    </dsp:sp>
    <dsp:sp modelId="{D2CCDB52-2436-433C-9ABB-702FA77146C7}">
      <dsp:nvSpPr>
        <dsp:cNvPr id="0" name=""/>
        <dsp:cNvSpPr/>
      </dsp:nvSpPr>
      <dsp:spPr>
        <a:xfrm>
          <a:off x="0" y="2909936"/>
          <a:ext cx="4859655" cy="510561"/>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38100" tIns="38100" rIns="38100" bIns="38100" numCol="1" spcCol="1270" anchor="ctr" anchorCtr="false">
          <a:noAutofit/>
        </a:bodyPr>
        <a:lstStyle/>
        <a:p>
          <a:pPr marL="0" lvl="0" indent="0" algn="l" defTabSz="444500">
            <a:lnSpc>
              <a:spcPct val="90000"/>
            </a:lnSpc>
            <a:spcBef>
              <a:spcPct val="0"/>
            </a:spcBef>
            <a:spcAft>
              <a:spcPct val="35000"/>
            </a:spcAft>
            <a:buNone/>
          </a:pPr>
          <a:r>
            <a:rPr lang="cs-CZ" sz="1000" b="true" kern="1200" dirty="false">
              <a:solidFill>
                <a:sysClr val="windowText" lastClr="000000"/>
              </a:solidFill>
              <a:latin typeface="Arial" panose="020B0604020202020204" pitchFamily="34" charset="0"/>
              <a:cs typeface="Arial" panose="020B0604020202020204" pitchFamily="34" charset="0"/>
            </a:rPr>
            <a:t>5. </a:t>
          </a:r>
          <a:r>
            <a:rPr lang="cs-CZ" sz="1000" b="true" i="false" kern="1200" dirty="false">
              <a:solidFill>
                <a:sysClr val="windowText" lastClr="000000"/>
              </a:solidFill>
              <a:latin typeface="Arial" panose="020B0604020202020204" pitchFamily="34" charset="0"/>
              <a:cs typeface="Arial" panose="020B0604020202020204" pitchFamily="34" charset="0"/>
            </a:rPr>
            <a:t>Příprava, projednávání a schvalování zbývajících max. 50 % alokace do výše celkové finanční alokace na realizaci akčního plánu</a:t>
          </a:r>
          <a:endParaRPr lang="cs-CZ" sz="1000" b="true" kern="1200" dirty="false">
            <a:solidFill>
              <a:sysClr val="windowText" lastClr="000000"/>
            </a:solidFill>
            <a:latin typeface="Arial" panose="020B0604020202020204" pitchFamily="34" charset="0"/>
            <a:cs typeface="Arial" panose="020B0604020202020204" pitchFamily="34" charset="0"/>
          </a:endParaRPr>
        </a:p>
      </dsp:txBody>
      <dsp:txXfrm>
        <a:off x="24924" y="2934860"/>
        <a:ext cx="4809807" cy="460713"/>
      </dsp:txXfrm>
    </dsp:sp>
    <dsp:sp modelId="{5DCFAA30-410E-4657-84DD-1C9C2455556D}">
      <dsp:nvSpPr>
        <dsp:cNvPr id="0" name=""/>
        <dsp:cNvSpPr/>
      </dsp:nvSpPr>
      <dsp:spPr>
        <a:xfrm>
          <a:off x="0" y="3434461"/>
          <a:ext cx="4859655" cy="510561"/>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38100" tIns="38100" rIns="38100" bIns="38100" numCol="1" spcCol="1270" anchor="ctr" anchorCtr="false">
          <a:noAutofit/>
        </a:bodyPr>
        <a:lstStyle/>
        <a:p>
          <a:pPr marL="0" lvl="0" indent="0" algn="l" defTabSz="444500">
            <a:lnSpc>
              <a:spcPct val="90000"/>
            </a:lnSpc>
            <a:spcBef>
              <a:spcPct val="0"/>
            </a:spcBef>
            <a:spcAft>
              <a:spcPct val="35000"/>
            </a:spcAft>
            <a:buNone/>
          </a:pPr>
          <a:r>
            <a:rPr lang="cs-CZ" sz="1000" b="true" i="false" kern="1200" dirty="false">
              <a:solidFill>
                <a:sysClr val="windowText" lastClr="000000"/>
              </a:solidFill>
              <a:latin typeface="Arial" panose="020B0604020202020204" pitchFamily="34" charset="0"/>
              <a:cs typeface="Arial" panose="020B0604020202020204" pitchFamily="34" charset="0"/>
            </a:rPr>
            <a:t>6. Náklady na AP v detailu jednotlivých projektů MAS ve vazbě na finanční plán SCLLD</a:t>
          </a:r>
          <a:endParaRPr lang="cs-CZ" sz="1000" b="true" kern="1200" dirty="false">
            <a:solidFill>
              <a:sysClr val="windowText" lastClr="000000"/>
            </a:solidFill>
            <a:latin typeface="Arial" panose="020B0604020202020204" pitchFamily="34" charset="0"/>
            <a:cs typeface="Arial" panose="020B0604020202020204" pitchFamily="34" charset="0"/>
          </a:endParaRPr>
        </a:p>
      </dsp:txBody>
      <dsp:txXfrm>
        <a:off x="24924" y="3459385"/>
        <a:ext cx="4809807" cy="460713"/>
      </dsp:txXfrm>
    </dsp:sp>
    <dsp:sp modelId="{1FC28AB9-9F07-4A89-9254-63E83F9F9A85}">
      <dsp:nvSpPr>
        <dsp:cNvPr id="0" name=""/>
        <dsp:cNvSpPr/>
      </dsp:nvSpPr>
      <dsp:spPr>
        <a:xfrm>
          <a:off x="0" y="3958986"/>
          <a:ext cx="4859655" cy="510561"/>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38100" tIns="38100" rIns="38100" bIns="38100" numCol="1" spcCol="1270" anchor="ctr" anchorCtr="false">
          <a:noAutofit/>
        </a:bodyPr>
        <a:lstStyle/>
        <a:p>
          <a:pPr marL="0" lvl="0" indent="0" algn="l" defTabSz="444500">
            <a:lnSpc>
              <a:spcPct val="90000"/>
            </a:lnSpc>
            <a:spcBef>
              <a:spcPct val="0"/>
            </a:spcBef>
            <a:spcAft>
              <a:spcPct val="35000"/>
            </a:spcAft>
            <a:buNone/>
          </a:pPr>
          <a:r>
            <a:rPr lang="cs-CZ" sz="1000" b="true" kern="1200" dirty="false">
              <a:solidFill>
                <a:sysClr val="windowText" lastClr="000000"/>
              </a:solidFill>
              <a:latin typeface="Arial" panose="020B0604020202020204" pitchFamily="34" charset="0"/>
              <a:cs typeface="Arial" panose="020B0604020202020204" pitchFamily="34" charset="0"/>
            </a:rPr>
            <a:t>7. </a:t>
          </a:r>
          <a:r>
            <a:rPr lang="cs-CZ" sz="1000" b="true" i="false" kern="1200" dirty="false">
              <a:solidFill>
                <a:sysClr val="windowText" lastClr="000000"/>
              </a:solidFill>
              <a:latin typeface="Arial" panose="020B0604020202020204" pitchFamily="34" charset="0"/>
              <a:cs typeface="Arial" panose="020B0604020202020204" pitchFamily="34" charset="0"/>
            </a:rPr>
            <a:t>Vyhodnocení úspěšnosti realizovaného akčního plánu</a:t>
          </a:r>
          <a:endParaRPr lang="cs-CZ" sz="1000" b="true" kern="1200" dirty="false">
            <a:solidFill>
              <a:sysClr val="windowText" lastClr="000000"/>
            </a:solidFill>
            <a:latin typeface="Arial" panose="020B0604020202020204" pitchFamily="34" charset="0"/>
            <a:cs typeface="Arial" panose="020B0604020202020204" pitchFamily="34" charset="0"/>
          </a:endParaRPr>
        </a:p>
      </dsp:txBody>
      <dsp:txXfrm>
        <a:off x="24924" y="3983910"/>
        <a:ext cx="4809807" cy="460713"/>
      </dsp:txXfrm>
    </dsp:sp>
    <dsp:sp modelId="{6B2BD1F9-107C-482F-9548-97671DD2150B}">
      <dsp:nvSpPr>
        <dsp:cNvPr id="0" name=""/>
        <dsp:cNvSpPr/>
      </dsp:nvSpPr>
      <dsp:spPr>
        <a:xfrm>
          <a:off x="0" y="4483511"/>
          <a:ext cx="4859655" cy="510561"/>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38100" tIns="38100" rIns="38100" bIns="38100" numCol="1" spcCol="1270" anchor="ctr" anchorCtr="false">
          <a:noAutofit/>
        </a:bodyPr>
        <a:lstStyle/>
        <a:p>
          <a:pPr marL="0" lvl="0" indent="0" algn="l" defTabSz="444500">
            <a:lnSpc>
              <a:spcPct val="90000"/>
            </a:lnSpc>
            <a:spcBef>
              <a:spcPct val="0"/>
            </a:spcBef>
            <a:spcAft>
              <a:spcPct val="35000"/>
            </a:spcAft>
            <a:buNone/>
          </a:pPr>
          <a:r>
            <a:rPr lang="cs-CZ" sz="1000" b="true" kern="1200" dirty="false">
              <a:solidFill>
                <a:sysClr val="windowText" lastClr="000000"/>
              </a:solidFill>
              <a:latin typeface="Arial" panose="020B0604020202020204" pitchFamily="34" charset="0"/>
              <a:cs typeface="Arial" panose="020B0604020202020204" pitchFamily="34" charset="0"/>
            </a:rPr>
            <a:t>8. </a:t>
          </a:r>
          <a:r>
            <a:rPr lang="cs-CZ" sz="1000" b="true" i="false" kern="1200" dirty="false">
              <a:solidFill>
                <a:sysClr val="windowText" lastClr="000000"/>
              </a:solidFill>
              <a:latin typeface="Arial" panose="020B0604020202020204" pitchFamily="34" charset="0"/>
              <a:cs typeface="Arial" panose="020B0604020202020204" pitchFamily="34" charset="0"/>
            </a:rPr>
            <a:t>Prohlášení</a:t>
          </a:r>
          <a:endParaRPr lang="cs-CZ" sz="1000" b="true" kern="1200" dirty="false">
            <a:solidFill>
              <a:sysClr val="windowText" lastClr="000000"/>
            </a:solidFill>
            <a:latin typeface="Arial" panose="020B0604020202020204" pitchFamily="34" charset="0"/>
            <a:cs typeface="Arial" panose="020B0604020202020204" pitchFamily="34" charset="0"/>
          </a:endParaRPr>
        </a:p>
      </dsp:txBody>
      <dsp:txXfrm>
        <a:off x="24924" y="4508435"/>
        <a:ext cx="4809807" cy="460713"/>
      </dsp:txXfrm>
    </dsp:sp>
  </dsp:spTree>
</dsp:drawing>
</file>

<file path=ppt/diagrams/drawing2.xml><?xml version="1.0" encoding="utf-8"?>
<dsp:drawing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sp:spTree>
    <dsp:nvGrpSpPr>
      <dsp:cNvPr id="0" name=""/>
      <dsp:cNvGrpSpPr/>
    </dsp:nvGrpSpPr>
    <dsp:grpSpPr/>
    <dsp:sp modelId="{C38F2E58-918F-485F-8D32-296F7DBBDC81}">
      <dsp:nvSpPr>
        <dsp:cNvPr id="0" name=""/>
        <dsp:cNvSpPr/>
      </dsp:nvSpPr>
      <dsp:spPr>
        <a:xfrm>
          <a:off x="6774857" y="1800226"/>
          <a:ext cx="205699" cy="630812"/>
        </a:xfrm>
        <a:custGeom>
          <a:avLst/>
          <a:gdLst/>
          <a:ahLst/>
          <a:cxnLst/>
          <a:rect l="0" t="0" r="0" b="0"/>
          <a:pathLst>
            <a:path>
              <a:moveTo>
                <a:pt x="0" y="0"/>
              </a:moveTo>
              <a:lnTo>
                <a:pt x="0" y="630812"/>
              </a:lnTo>
              <a:lnTo>
                <a:pt x="205699" y="63081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98A4C2B-B450-4958-88D2-073FA63786D3}">
      <dsp:nvSpPr>
        <dsp:cNvPr id="0" name=""/>
        <dsp:cNvSpPr/>
      </dsp:nvSpPr>
      <dsp:spPr>
        <a:xfrm>
          <a:off x="5664079" y="826581"/>
          <a:ext cx="1659310" cy="287979"/>
        </a:xfrm>
        <a:custGeom>
          <a:avLst/>
          <a:gdLst/>
          <a:ahLst/>
          <a:cxnLst/>
          <a:rect l="0" t="0" r="0" b="0"/>
          <a:pathLst>
            <a:path>
              <a:moveTo>
                <a:pt x="0" y="0"/>
              </a:moveTo>
              <a:lnTo>
                <a:pt x="0" y="143989"/>
              </a:lnTo>
              <a:lnTo>
                <a:pt x="1659310" y="143989"/>
              </a:lnTo>
              <a:lnTo>
                <a:pt x="1659310" y="28797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05B4DBF-748E-401D-9DB6-00DA82B1471D}">
      <dsp:nvSpPr>
        <dsp:cNvPr id="0" name=""/>
        <dsp:cNvSpPr/>
      </dsp:nvSpPr>
      <dsp:spPr>
        <a:xfrm>
          <a:off x="5115547" y="1800226"/>
          <a:ext cx="205699" cy="1604456"/>
        </a:xfrm>
        <a:custGeom>
          <a:avLst/>
          <a:gdLst/>
          <a:ahLst/>
          <a:cxnLst/>
          <a:rect l="0" t="0" r="0" b="0"/>
          <a:pathLst>
            <a:path>
              <a:moveTo>
                <a:pt x="0" y="0"/>
              </a:moveTo>
              <a:lnTo>
                <a:pt x="0" y="1604456"/>
              </a:lnTo>
              <a:lnTo>
                <a:pt x="205699" y="160445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D8647C2-0696-4BF3-9E00-4799CFD0D261}">
      <dsp:nvSpPr>
        <dsp:cNvPr id="0" name=""/>
        <dsp:cNvSpPr/>
      </dsp:nvSpPr>
      <dsp:spPr>
        <a:xfrm>
          <a:off x="5115547" y="1800226"/>
          <a:ext cx="205699" cy="630812"/>
        </a:xfrm>
        <a:custGeom>
          <a:avLst/>
          <a:gdLst/>
          <a:ahLst/>
          <a:cxnLst/>
          <a:rect l="0" t="0" r="0" b="0"/>
          <a:pathLst>
            <a:path>
              <a:moveTo>
                <a:pt x="0" y="0"/>
              </a:moveTo>
              <a:lnTo>
                <a:pt x="0" y="630812"/>
              </a:lnTo>
              <a:lnTo>
                <a:pt x="205699" y="63081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4192471-1E3E-4EF0-A23C-83B51B7911CD}">
      <dsp:nvSpPr>
        <dsp:cNvPr id="0" name=""/>
        <dsp:cNvSpPr/>
      </dsp:nvSpPr>
      <dsp:spPr>
        <a:xfrm>
          <a:off x="5618359" y="826581"/>
          <a:ext cx="91440" cy="287979"/>
        </a:xfrm>
        <a:custGeom>
          <a:avLst/>
          <a:gdLst/>
          <a:ahLst/>
          <a:cxnLst/>
          <a:rect l="0" t="0" r="0" b="0"/>
          <a:pathLst>
            <a:path>
              <a:moveTo>
                <a:pt x="45720" y="0"/>
              </a:moveTo>
              <a:lnTo>
                <a:pt x="45720" y="28797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3DA85F-54D5-4C36-B37A-8B835BDBCD84}">
      <dsp:nvSpPr>
        <dsp:cNvPr id="0" name=""/>
        <dsp:cNvSpPr/>
      </dsp:nvSpPr>
      <dsp:spPr>
        <a:xfrm>
          <a:off x="4004769" y="826581"/>
          <a:ext cx="1659310" cy="287979"/>
        </a:xfrm>
        <a:custGeom>
          <a:avLst/>
          <a:gdLst/>
          <a:ahLst/>
          <a:cxnLst/>
          <a:rect l="0" t="0" r="0" b="0"/>
          <a:pathLst>
            <a:path>
              <a:moveTo>
                <a:pt x="1659310" y="0"/>
              </a:moveTo>
              <a:lnTo>
                <a:pt x="1659310" y="143989"/>
              </a:lnTo>
              <a:lnTo>
                <a:pt x="0" y="143989"/>
              </a:lnTo>
              <a:lnTo>
                <a:pt x="0" y="28797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D8ECD79-59B9-4F3C-85D7-A0A2FC2E41E6}">
      <dsp:nvSpPr>
        <dsp:cNvPr id="0" name=""/>
        <dsp:cNvSpPr/>
      </dsp:nvSpPr>
      <dsp:spPr>
        <a:xfrm>
          <a:off x="1796927" y="1800226"/>
          <a:ext cx="205699" cy="630812"/>
        </a:xfrm>
        <a:custGeom>
          <a:avLst/>
          <a:gdLst/>
          <a:ahLst/>
          <a:cxnLst/>
          <a:rect l="0" t="0" r="0" b="0"/>
          <a:pathLst>
            <a:path>
              <a:moveTo>
                <a:pt x="0" y="0"/>
              </a:moveTo>
              <a:lnTo>
                <a:pt x="0" y="630812"/>
              </a:lnTo>
              <a:lnTo>
                <a:pt x="205699" y="63081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74CB7BA-9B89-458E-8648-4D28D48BDDE2}">
      <dsp:nvSpPr>
        <dsp:cNvPr id="0" name=""/>
        <dsp:cNvSpPr/>
      </dsp:nvSpPr>
      <dsp:spPr>
        <a:xfrm>
          <a:off x="1552515" y="807862"/>
          <a:ext cx="792944" cy="306698"/>
        </a:xfrm>
        <a:custGeom>
          <a:avLst/>
          <a:gdLst/>
          <a:ahLst/>
          <a:cxnLst/>
          <a:rect l="0" t="0" r="0" b="0"/>
          <a:pathLst>
            <a:path>
              <a:moveTo>
                <a:pt x="0" y="0"/>
              </a:moveTo>
              <a:lnTo>
                <a:pt x="0" y="162708"/>
              </a:lnTo>
              <a:lnTo>
                <a:pt x="792944" y="162708"/>
              </a:lnTo>
              <a:lnTo>
                <a:pt x="792944" y="30669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A3D5A84-FAF4-473F-A4D2-E3D750BB3E3D}">
      <dsp:nvSpPr>
        <dsp:cNvPr id="0" name=""/>
        <dsp:cNvSpPr/>
      </dsp:nvSpPr>
      <dsp:spPr>
        <a:xfrm>
          <a:off x="174327" y="1799869"/>
          <a:ext cx="168989" cy="1604813"/>
        </a:xfrm>
        <a:custGeom>
          <a:avLst/>
          <a:gdLst/>
          <a:ahLst/>
          <a:cxnLst/>
          <a:rect l="0" t="0" r="0" b="0"/>
          <a:pathLst>
            <a:path>
              <a:moveTo>
                <a:pt x="0" y="0"/>
              </a:moveTo>
              <a:lnTo>
                <a:pt x="0" y="1604813"/>
              </a:lnTo>
              <a:lnTo>
                <a:pt x="168989" y="160481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EEFDF9-3DC2-4599-A0DF-91F3937DD4A9}">
      <dsp:nvSpPr>
        <dsp:cNvPr id="0" name=""/>
        <dsp:cNvSpPr/>
      </dsp:nvSpPr>
      <dsp:spPr>
        <a:xfrm>
          <a:off x="174327" y="1799869"/>
          <a:ext cx="168989" cy="631168"/>
        </a:xfrm>
        <a:custGeom>
          <a:avLst/>
          <a:gdLst/>
          <a:ahLst/>
          <a:cxnLst/>
          <a:rect l="0" t="0" r="0" b="0"/>
          <a:pathLst>
            <a:path>
              <a:moveTo>
                <a:pt x="0" y="0"/>
              </a:moveTo>
              <a:lnTo>
                <a:pt x="0" y="631168"/>
              </a:lnTo>
              <a:lnTo>
                <a:pt x="168989" y="63116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C289B7-F1A5-4F1C-ACC9-3EE6E6836E8E}">
      <dsp:nvSpPr>
        <dsp:cNvPr id="0" name=""/>
        <dsp:cNvSpPr/>
      </dsp:nvSpPr>
      <dsp:spPr>
        <a:xfrm>
          <a:off x="722860" y="807862"/>
          <a:ext cx="829655" cy="306341"/>
        </a:xfrm>
        <a:custGeom>
          <a:avLst/>
          <a:gdLst/>
          <a:ahLst/>
          <a:cxnLst/>
          <a:rect l="0" t="0" r="0" b="0"/>
          <a:pathLst>
            <a:path>
              <a:moveTo>
                <a:pt x="829655" y="0"/>
              </a:moveTo>
              <a:lnTo>
                <a:pt x="829655" y="162351"/>
              </a:lnTo>
              <a:lnTo>
                <a:pt x="0" y="162351"/>
              </a:lnTo>
              <a:lnTo>
                <a:pt x="0" y="30634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5E84E2-6CF2-487A-8194-5AFCD4FCB1D6}">
      <dsp:nvSpPr>
        <dsp:cNvPr id="0" name=""/>
        <dsp:cNvSpPr/>
      </dsp:nvSpPr>
      <dsp:spPr>
        <a:xfrm>
          <a:off x="866849" y="122197"/>
          <a:ext cx="1371330" cy="685665"/>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10160" tIns="10160" rIns="10160" bIns="10160" numCol="1" spcCol="1270" anchor="ctr" anchorCtr="false">
          <a:noAutofit/>
        </a:bodyPr>
        <a:lstStyle/>
        <a:p>
          <a:pPr marL="0" lvl="0" indent="0" algn="ctr" defTabSz="711200">
            <a:lnSpc>
              <a:spcPct val="90000"/>
            </a:lnSpc>
            <a:spcBef>
              <a:spcPct val="0"/>
            </a:spcBef>
            <a:spcAft>
              <a:spcPct val="35000"/>
            </a:spcAft>
            <a:buNone/>
          </a:pPr>
          <a:r>
            <a:rPr lang="cs-CZ" sz="1600" b="true" kern="1200" dirty="false">
              <a:solidFill>
                <a:srgbClr val="C00000"/>
              </a:solidFill>
            </a:rPr>
            <a:t>1.1 Označení cílové skupiny</a:t>
          </a:r>
          <a:endParaRPr lang="cs-CZ" sz="1600" b="true" kern="1200" dirty="false">
            <a:solidFill>
              <a:sysClr val="windowText" lastClr="000000"/>
            </a:solidFill>
          </a:endParaRPr>
        </a:p>
      </dsp:txBody>
      <dsp:txXfrm>
        <a:off x="866849" y="122197"/>
        <a:ext cx="1371330" cy="685665"/>
      </dsp:txXfrm>
    </dsp:sp>
    <dsp:sp modelId="{36495F85-9B00-4ACB-9244-BEA1224CF7D3}">
      <dsp:nvSpPr>
        <dsp:cNvPr id="0" name=""/>
        <dsp:cNvSpPr/>
      </dsp:nvSpPr>
      <dsp:spPr>
        <a:xfrm>
          <a:off x="37194" y="1114204"/>
          <a:ext cx="1371330" cy="685665"/>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10160" tIns="10160" rIns="10160" bIns="10160" numCol="1" spcCol="1270" anchor="ctr" anchorCtr="false">
          <a:noAutofit/>
        </a:bodyPr>
        <a:lstStyle/>
        <a:p>
          <a:pPr marL="0" lvl="0" indent="0" algn="ctr" defTabSz="711200">
            <a:lnSpc>
              <a:spcPct val="90000"/>
            </a:lnSpc>
            <a:spcBef>
              <a:spcPct val="0"/>
            </a:spcBef>
            <a:spcAft>
              <a:spcPct val="35000"/>
            </a:spcAft>
            <a:buNone/>
          </a:pPr>
          <a:r>
            <a:rPr lang="cs-CZ" sz="1600" b="true" kern="1200" dirty="false">
              <a:solidFill>
                <a:srgbClr val="C00000"/>
              </a:solidFill>
            </a:rPr>
            <a:t>1.1.</a:t>
          </a:r>
          <a:r>
            <a:rPr lang="cs-CZ" sz="1600" b="true" kern="1200" dirty="false">
              <a:solidFill>
                <a:sysClr val="windowText" lastClr="000000"/>
              </a:solidFill>
            </a:rPr>
            <a:t>1 Opatření  vč. indikátorů)</a:t>
          </a:r>
        </a:p>
      </dsp:txBody>
      <dsp:txXfrm>
        <a:off x="37194" y="1114204"/>
        <a:ext cx="1371330" cy="685665"/>
      </dsp:txXfrm>
    </dsp:sp>
    <dsp:sp modelId="{117901A0-56CE-4E82-A981-0D286093AB61}">
      <dsp:nvSpPr>
        <dsp:cNvPr id="0" name=""/>
        <dsp:cNvSpPr/>
      </dsp:nvSpPr>
      <dsp:spPr>
        <a:xfrm>
          <a:off x="343316" y="2088205"/>
          <a:ext cx="1371330" cy="685665"/>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10160" tIns="10160" rIns="10160" bIns="10160" numCol="1" spcCol="1270" anchor="ctr" anchorCtr="false">
          <a:noAutofit/>
        </a:bodyPr>
        <a:lstStyle/>
        <a:p>
          <a:pPr marL="0" lvl="0" indent="0" algn="ctr" defTabSz="711200">
            <a:lnSpc>
              <a:spcPct val="90000"/>
            </a:lnSpc>
            <a:spcBef>
              <a:spcPct val="0"/>
            </a:spcBef>
            <a:spcAft>
              <a:spcPct val="35000"/>
            </a:spcAft>
            <a:buNone/>
          </a:pPr>
          <a:r>
            <a:rPr lang="cs-CZ" sz="1600" b="true" kern="1200" dirty="false">
              <a:solidFill>
                <a:srgbClr val="C00000"/>
              </a:solidFill>
            </a:rPr>
            <a:t>1.1.</a:t>
          </a:r>
          <a:r>
            <a:rPr lang="cs-CZ" sz="1600" b="true" kern="1200" dirty="false">
              <a:solidFill>
                <a:sysClr val="windowText" lastClr="000000"/>
              </a:solidFill>
            </a:rPr>
            <a:t>1.1 Aktivita</a:t>
          </a:r>
        </a:p>
      </dsp:txBody>
      <dsp:txXfrm>
        <a:off x="343316" y="2088205"/>
        <a:ext cx="1371330" cy="685665"/>
      </dsp:txXfrm>
    </dsp:sp>
    <dsp:sp modelId="{51AEE23C-00A1-4E4A-9B65-0380D7FB270E}">
      <dsp:nvSpPr>
        <dsp:cNvPr id="0" name=""/>
        <dsp:cNvSpPr/>
      </dsp:nvSpPr>
      <dsp:spPr>
        <a:xfrm>
          <a:off x="343316" y="3061850"/>
          <a:ext cx="1371330" cy="685665"/>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10160" tIns="10160" rIns="10160" bIns="10160" numCol="1" spcCol="1270" anchor="ctr" anchorCtr="false">
          <a:noAutofit/>
        </a:bodyPr>
        <a:lstStyle/>
        <a:p>
          <a:pPr marL="0" lvl="0" indent="0" algn="ctr" defTabSz="711200">
            <a:lnSpc>
              <a:spcPct val="90000"/>
            </a:lnSpc>
            <a:spcBef>
              <a:spcPct val="0"/>
            </a:spcBef>
            <a:spcAft>
              <a:spcPct val="35000"/>
            </a:spcAft>
            <a:buNone/>
          </a:pPr>
          <a:r>
            <a:rPr lang="cs-CZ" sz="1600" b="true" kern="1200" dirty="false">
              <a:solidFill>
                <a:srgbClr val="C00000"/>
              </a:solidFill>
            </a:rPr>
            <a:t>1.1.</a:t>
          </a:r>
          <a:r>
            <a:rPr lang="cs-CZ" sz="1600" b="true" kern="1200" dirty="false">
              <a:solidFill>
                <a:sysClr val="windowText" lastClr="000000"/>
              </a:solidFill>
            </a:rPr>
            <a:t>1.2 Aktivita</a:t>
          </a:r>
        </a:p>
      </dsp:txBody>
      <dsp:txXfrm>
        <a:off x="343316" y="3061850"/>
        <a:ext cx="1371330" cy="685665"/>
      </dsp:txXfrm>
    </dsp:sp>
    <dsp:sp modelId="{E9E3E8C0-2300-4200-8AFC-4BD7B672DF44}">
      <dsp:nvSpPr>
        <dsp:cNvPr id="0" name=""/>
        <dsp:cNvSpPr/>
      </dsp:nvSpPr>
      <dsp:spPr>
        <a:xfrm>
          <a:off x="1659794" y="1114560"/>
          <a:ext cx="1371330" cy="685665"/>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10160" tIns="10160" rIns="10160" bIns="10160" numCol="1" spcCol="1270" anchor="ctr" anchorCtr="false">
          <a:noAutofit/>
        </a:bodyPr>
        <a:lstStyle/>
        <a:p>
          <a:pPr marL="0" lvl="0" indent="0" algn="ctr" defTabSz="711200">
            <a:lnSpc>
              <a:spcPct val="90000"/>
            </a:lnSpc>
            <a:spcBef>
              <a:spcPct val="0"/>
            </a:spcBef>
            <a:spcAft>
              <a:spcPct val="35000"/>
            </a:spcAft>
            <a:buNone/>
          </a:pPr>
          <a:r>
            <a:rPr lang="cs-CZ" sz="1600" b="true" kern="1200" dirty="false">
              <a:solidFill>
                <a:srgbClr val="C00000"/>
              </a:solidFill>
            </a:rPr>
            <a:t>1.1.</a:t>
          </a:r>
          <a:r>
            <a:rPr lang="cs-CZ" sz="1600" b="true" kern="1200" dirty="false">
              <a:solidFill>
                <a:sysClr val="windowText" lastClr="000000"/>
              </a:solidFill>
            </a:rPr>
            <a:t>2 Opatření  vč. indikátorů)</a:t>
          </a:r>
        </a:p>
      </dsp:txBody>
      <dsp:txXfrm>
        <a:off x="1659794" y="1114560"/>
        <a:ext cx="1371330" cy="685665"/>
      </dsp:txXfrm>
    </dsp:sp>
    <dsp:sp modelId="{B8378FA9-4782-485D-85DB-7F1874DE247C}">
      <dsp:nvSpPr>
        <dsp:cNvPr id="0" name=""/>
        <dsp:cNvSpPr/>
      </dsp:nvSpPr>
      <dsp:spPr>
        <a:xfrm>
          <a:off x="2002626" y="2088205"/>
          <a:ext cx="1371330" cy="685665"/>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10160" tIns="10160" rIns="10160" bIns="10160" numCol="1" spcCol="1270" anchor="ctr" anchorCtr="false">
          <a:noAutofit/>
        </a:bodyPr>
        <a:lstStyle/>
        <a:p>
          <a:pPr marL="0" lvl="0" indent="0" algn="ctr" defTabSz="711200">
            <a:lnSpc>
              <a:spcPct val="90000"/>
            </a:lnSpc>
            <a:spcBef>
              <a:spcPct val="0"/>
            </a:spcBef>
            <a:spcAft>
              <a:spcPct val="35000"/>
            </a:spcAft>
            <a:buNone/>
          </a:pPr>
          <a:r>
            <a:rPr lang="cs-CZ" sz="1600" b="true" kern="1200" dirty="false">
              <a:solidFill>
                <a:srgbClr val="C00000"/>
              </a:solidFill>
            </a:rPr>
            <a:t>1.1.</a:t>
          </a:r>
          <a:r>
            <a:rPr lang="cs-CZ" sz="1600" b="true" kern="1200" dirty="false">
              <a:solidFill>
                <a:sysClr val="windowText" lastClr="000000"/>
              </a:solidFill>
            </a:rPr>
            <a:t>2.1 Aktivita</a:t>
          </a:r>
        </a:p>
      </dsp:txBody>
      <dsp:txXfrm>
        <a:off x="2002626" y="2088205"/>
        <a:ext cx="1371330" cy="685665"/>
      </dsp:txXfrm>
    </dsp:sp>
    <dsp:sp modelId="{907FAC3D-D306-4739-9920-72FE4620D2C4}">
      <dsp:nvSpPr>
        <dsp:cNvPr id="0" name=""/>
        <dsp:cNvSpPr/>
      </dsp:nvSpPr>
      <dsp:spPr>
        <a:xfrm>
          <a:off x="4978414" y="140916"/>
          <a:ext cx="1371330" cy="685665"/>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10160" tIns="10160" rIns="10160" bIns="10160" numCol="1" spcCol="1270" anchor="ctr" anchorCtr="false">
          <a:noAutofit/>
        </a:bodyPr>
        <a:lstStyle/>
        <a:p>
          <a:pPr marL="0" lvl="0" indent="0" algn="ctr" defTabSz="711200">
            <a:lnSpc>
              <a:spcPct val="90000"/>
            </a:lnSpc>
            <a:spcBef>
              <a:spcPct val="0"/>
            </a:spcBef>
            <a:spcAft>
              <a:spcPct val="35000"/>
            </a:spcAft>
            <a:buNone/>
          </a:pPr>
          <a:r>
            <a:rPr lang="cs-CZ" sz="1600" b="true" kern="1200" dirty="false">
              <a:solidFill>
                <a:sysClr val="windowText" lastClr="000000"/>
              </a:solidFill>
            </a:rPr>
            <a:t>1.2 Označení cílové skupiny</a:t>
          </a:r>
        </a:p>
      </dsp:txBody>
      <dsp:txXfrm>
        <a:off x="4978414" y="140916"/>
        <a:ext cx="1371330" cy="685665"/>
      </dsp:txXfrm>
    </dsp:sp>
    <dsp:sp modelId="{B5429BD7-255B-452A-A142-AE1E5133C23F}">
      <dsp:nvSpPr>
        <dsp:cNvPr id="0" name=""/>
        <dsp:cNvSpPr/>
      </dsp:nvSpPr>
      <dsp:spPr>
        <a:xfrm>
          <a:off x="3319104" y="1114560"/>
          <a:ext cx="1371330" cy="685665"/>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10160" tIns="10160" rIns="10160" bIns="10160" numCol="1" spcCol="1270" anchor="ctr" anchorCtr="false">
          <a:noAutofit/>
        </a:bodyPr>
        <a:lstStyle/>
        <a:p>
          <a:pPr marL="0" lvl="0" indent="0" algn="ctr" defTabSz="711200">
            <a:lnSpc>
              <a:spcPct val="90000"/>
            </a:lnSpc>
            <a:spcBef>
              <a:spcPct val="0"/>
            </a:spcBef>
            <a:spcAft>
              <a:spcPct val="35000"/>
            </a:spcAft>
            <a:buNone/>
          </a:pPr>
          <a:r>
            <a:rPr lang="cs-CZ" sz="1600" b="true" kern="1200" dirty="false">
              <a:solidFill>
                <a:sysClr val="windowText" lastClr="000000"/>
              </a:solidFill>
            </a:rPr>
            <a:t>1.2.1 Opatření  vč. indikátorů)</a:t>
          </a:r>
        </a:p>
      </dsp:txBody>
      <dsp:txXfrm>
        <a:off x="3319104" y="1114560"/>
        <a:ext cx="1371330" cy="685665"/>
      </dsp:txXfrm>
    </dsp:sp>
    <dsp:sp modelId="{9BD66EDD-0F82-4705-A73E-D2E6E6FA6646}">
      <dsp:nvSpPr>
        <dsp:cNvPr id="0" name=""/>
        <dsp:cNvSpPr/>
      </dsp:nvSpPr>
      <dsp:spPr>
        <a:xfrm>
          <a:off x="4978414" y="1114560"/>
          <a:ext cx="1371330" cy="685665"/>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10160" tIns="10160" rIns="10160" bIns="10160" numCol="1" spcCol="1270" anchor="ctr" anchorCtr="false">
          <a:noAutofit/>
        </a:bodyPr>
        <a:lstStyle/>
        <a:p>
          <a:pPr marL="0" lvl="0" indent="0" algn="ctr" defTabSz="711200">
            <a:lnSpc>
              <a:spcPct val="90000"/>
            </a:lnSpc>
            <a:spcBef>
              <a:spcPct val="0"/>
            </a:spcBef>
            <a:spcAft>
              <a:spcPct val="35000"/>
            </a:spcAft>
            <a:buNone/>
          </a:pPr>
          <a:r>
            <a:rPr lang="cs-CZ" sz="1600" b="true" kern="1200" dirty="false">
              <a:solidFill>
                <a:sysClr val="windowText" lastClr="000000"/>
              </a:solidFill>
            </a:rPr>
            <a:t>1.2.2 Opatření  vč. indikátorů)</a:t>
          </a:r>
        </a:p>
      </dsp:txBody>
      <dsp:txXfrm>
        <a:off x="4978414" y="1114560"/>
        <a:ext cx="1371330" cy="685665"/>
      </dsp:txXfrm>
    </dsp:sp>
    <dsp:sp modelId="{CFB91C32-E846-4C6B-BF77-36F1DB2CD343}">
      <dsp:nvSpPr>
        <dsp:cNvPr id="0" name=""/>
        <dsp:cNvSpPr/>
      </dsp:nvSpPr>
      <dsp:spPr>
        <a:xfrm>
          <a:off x="5321247" y="2088205"/>
          <a:ext cx="1371330" cy="685665"/>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10160" tIns="10160" rIns="10160" bIns="10160" numCol="1" spcCol="1270" anchor="ctr" anchorCtr="false">
          <a:noAutofit/>
        </a:bodyPr>
        <a:lstStyle/>
        <a:p>
          <a:pPr marL="0" lvl="0" indent="0" algn="ctr" defTabSz="711200">
            <a:lnSpc>
              <a:spcPct val="90000"/>
            </a:lnSpc>
            <a:spcBef>
              <a:spcPct val="0"/>
            </a:spcBef>
            <a:spcAft>
              <a:spcPct val="35000"/>
            </a:spcAft>
            <a:buNone/>
          </a:pPr>
          <a:r>
            <a:rPr lang="cs-CZ" sz="1600" b="true" kern="1200" dirty="false">
              <a:solidFill>
                <a:sysClr val="windowText" lastClr="000000"/>
              </a:solidFill>
            </a:rPr>
            <a:t>1.2.2.1 Aktivita</a:t>
          </a:r>
        </a:p>
      </dsp:txBody>
      <dsp:txXfrm>
        <a:off x="5321247" y="2088205"/>
        <a:ext cx="1371330" cy="685665"/>
      </dsp:txXfrm>
    </dsp:sp>
    <dsp:sp modelId="{F6BE2D2B-E081-40C4-8673-F0D8E7372BDE}">
      <dsp:nvSpPr>
        <dsp:cNvPr id="0" name=""/>
        <dsp:cNvSpPr/>
      </dsp:nvSpPr>
      <dsp:spPr>
        <a:xfrm>
          <a:off x="5321247" y="3061850"/>
          <a:ext cx="1371330" cy="685665"/>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10160" tIns="10160" rIns="10160" bIns="10160" numCol="1" spcCol="1270" anchor="ctr" anchorCtr="false">
          <a:noAutofit/>
        </a:bodyPr>
        <a:lstStyle/>
        <a:p>
          <a:pPr marL="0" lvl="0" indent="0" algn="ctr" defTabSz="711200">
            <a:lnSpc>
              <a:spcPct val="90000"/>
            </a:lnSpc>
            <a:spcBef>
              <a:spcPct val="0"/>
            </a:spcBef>
            <a:spcAft>
              <a:spcPct val="35000"/>
            </a:spcAft>
            <a:buNone/>
          </a:pPr>
          <a:r>
            <a:rPr lang="cs-CZ" sz="1600" b="true" kern="1200" dirty="false">
              <a:solidFill>
                <a:sysClr val="windowText" lastClr="000000"/>
              </a:solidFill>
            </a:rPr>
            <a:t>1.2.2.2 Aktivita</a:t>
          </a:r>
        </a:p>
      </dsp:txBody>
      <dsp:txXfrm>
        <a:off x="5321247" y="3061850"/>
        <a:ext cx="1371330" cy="685665"/>
      </dsp:txXfrm>
    </dsp:sp>
    <dsp:sp modelId="{D0045828-AC9E-4C11-939D-EBFFE3BA9679}">
      <dsp:nvSpPr>
        <dsp:cNvPr id="0" name=""/>
        <dsp:cNvSpPr/>
      </dsp:nvSpPr>
      <dsp:spPr>
        <a:xfrm>
          <a:off x="6637724" y="1114560"/>
          <a:ext cx="1371330" cy="685665"/>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10160" tIns="10160" rIns="10160" bIns="10160" numCol="1" spcCol="1270" anchor="ctr" anchorCtr="false">
          <a:noAutofit/>
        </a:bodyPr>
        <a:lstStyle/>
        <a:p>
          <a:pPr marL="0" lvl="0" indent="0" algn="ctr" defTabSz="711200">
            <a:lnSpc>
              <a:spcPct val="90000"/>
            </a:lnSpc>
            <a:spcBef>
              <a:spcPct val="0"/>
            </a:spcBef>
            <a:spcAft>
              <a:spcPct val="35000"/>
            </a:spcAft>
            <a:buNone/>
          </a:pPr>
          <a:r>
            <a:rPr lang="cs-CZ" sz="1600" b="true" kern="1200" dirty="false">
              <a:solidFill>
                <a:sysClr val="windowText" lastClr="000000"/>
              </a:solidFill>
            </a:rPr>
            <a:t>1.2.3 Opatření  vč. indikátorů)</a:t>
          </a:r>
        </a:p>
      </dsp:txBody>
      <dsp:txXfrm>
        <a:off x="6637724" y="1114560"/>
        <a:ext cx="1371330" cy="685665"/>
      </dsp:txXfrm>
    </dsp:sp>
    <dsp:sp modelId="{46715E1C-BBC5-49E8-9F4B-4B9171259443}">
      <dsp:nvSpPr>
        <dsp:cNvPr id="0" name=""/>
        <dsp:cNvSpPr/>
      </dsp:nvSpPr>
      <dsp:spPr>
        <a:xfrm>
          <a:off x="6980557" y="2088205"/>
          <a:ext cx="1371330" cy="685665"/>
        </a:xfrm>
        <a:prstGeom prst="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10160" tIns="10160" rIns="10160" bIns="10160" numCol="1" spcCol="1270" anchor="ctr" anchorCtr="false">
          <a:noAutofit/>
        </a:bodyPr>
        <a:lstStyle/>
        <a:p>
          <a:pPr marL="0" lvl="0" indent="0" algn="ctr" defTabSz="711200">
            <a:lnSpc>
              <a:spcPct val="90000"/>
            </a:lnSpc>
            <a:spcBef>
              <a:spcPct val="0"/>
            </a:spcBef>
            <a:spcAft>
              <a:spcPct val="35000"/>
            </a:spcAft>
            <a:buNone/>
          </a:pPr>
          <a:r>
            <a:rPr lang="cs-CZ" sz="1600" b="true" kern="1200" dirty="false">
              <a:solidFill>
                <a:sysClr val="windowText" lastClr="000000"/>
              </a:solidFill>
            </a:rPr>
            <a:t>1.2.3.1 Aktivita</a:t>
          </a:r>
        </a:p>
      </dsp:txBody>
      <dsp:txXfrm>
        <a:off x="6980557" y="2088205"/>
        <a:ext cx="1371330" cy="685665"/>
      </dsp:txXfrm>
    </dsp:sp>
  </dsp:spTree>
</dsp:drawing>
</file>

<file path=ppt/diagrams/layout1.xml><?xml version="1.0" encoding="utf-8"?>
<dgm:layout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layout/vList2">
  <dgm:title val=""/>
  <dgm:desc val=""/>
  <dgm:catLst>
    <dgm:cat type="list" pri="3000"/>
    <dgm:cat type="convert" pri="1000"/>
  </dgm:catLst>
  <dgm:sampData>
    <dgm:dataModel>
      <dgm:ptLst>
        <dgm:pt modelId="0" type="doc"/>
        <dgm:pt modelId="1">
          <dgm:prSet phldr="true"/>
        </dgm:pt>
        <dgm:pt modelId="11">
          <dgm:prSet phldr="true"/>
        </dgm:pt>
        <dgm:pt modelId="2">
          <dgm:prSet phldr="true"/>
        </dgm:pt>
        <dgm:pt modelId="21">
          <dgm:prSet phldr="true"/>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r:blip="">
      <dgm:adjLst/>
    </dgm:shape>
    <dgm:presOf axis="" ptType="" hideLastTrans="" st="" cnt="" step=""/>
    <dgm:constrLst>
      <dgm:constr type="w" for="ch" forName="parentText" refType="w"/>
      <dgm:constr fact="0.52" type="h" for="ch" forName="parentText" refType="primFontSz" refFor="ch" refForName="parentText"/>
      <dgm:constr type="w" for="ch" forName="childText" refType="w"/>
      <dgm:constr fact="0.46" type="h" for="ch" forName="childText" refType="primFontSz" refFor="ch" refForName="parentText"/>
      <dgm:constr op="equ" type="h" for="ch" forName="parentText"/>
      <dgm:constr op="equ" val="65.0" type="primFontSz" for="ch" forName="parentText"/>
      <dgm:constr op="equ" type="primFontSz" for="ch" forName="childText" refType="primFontSz" refFor="ch" refForName="parentText"/>
      <dgm:constr fact="0.08" type="h" for="ch" forName="spacer" refType="primFontSz" refFor="ch" refForName="parentText"/>
    </dgm:constrLst>
    <dgm:ruleLst>
      <dgm:rule val="5.0" fact="NaN" max="NaN" type="primFontSz" for="ch" forName="parentText"/>
    </dgm:ruleLst>
    <dgm:forEach name="Name0" axis="ch" ptType="node" hideLastTrans="" st="" cnt="" step="">
      <dgm:layoutNode name="parentText" styleLbl="node1">
        <dgm:varLst>
          <dgm:chMax val="0"/>
          <dgm:bulletEnabled val="true"/>
        </dgm:varLst>
        <dgm:alg type="tx">
          <dgm:param type="parTxLTRAlign" val="l"/>
          <dgm:param type="parTxRTLAlign" val="r"/>
        </dgm:alg>
        <dgm:shape type="roundRect" r:blip="">
          <dgm:adjLst/>
        </dgm:shape>
        <dgm:presOf axis="self" ptType="" hideLastTrans="" st="" cnt="" step=""/>
        <dgm:constrLst>
          <dgm:constr fact="0.3" type="tMarg" refType="primFontSz"/>
          <dgm:constr fact="0.3" type="bMarg" refType="primFontSz"/>
          <dgm:constr fact="0.3" type="lMarg" refType="primFontSz"/>
          <dgm:constr fact="0.3" type="rMarg" refType="primFontSz"/>
        </dgm:constrLst>
        <dgm:ruleLst>
          <dgm:rule val="INF" fact="NaN" max="NaN" type="h"/>
        </dgm:ruleLst>
      </dgm:layoutNode>
      <dgm:choose name="Name1">
        <dgm:if name="Name2" func="cnt" op="gte" val="1" axis="ch" ptType="node" hideLastTrans="" st="" cnt="" step="">
          <dgm:layoutNode name="childText" styleLbl="revTx">
            <dgm:varLst>
              <dgm:bulletEnabled val="true"/>
            </dgm:varLst>
            <dgm:alg type="tx">
              <dgm:param type="stBulletLvl" val="1"/>
              <dgm:param type="lnSpAfChP" val="20"/>
            </dgm:alg>
            <dgm:shape type="rect" r:blip="">
              <dgm:adjLst/>
            </dgm:shape>
            <dgm:presOf axis="des" ptType="node" hideLastTrans="" st="" cnt="" step=""/>
            <dgm:constrLst>
              <dgm:constr fact="0.1" type="tMarg" refType="primFontSz"/>
              <dgm:constr fact="0.1" type="bMarg" refType="primFontSz"/>
              <dgm:constr fact="0.09" type="lMarg" refType="w"/>
            </dgm:constrLst>
            <dgm:ruleLst>
              <dgm:rule val="INF" fact="NaN" max="NaN" type="h"/>
            </dgm:ruleLst>
          </dgm:layoutNode>
        </dgm:if>
        <dgm:else name="Name3">
          <dgm:choose name="Name4">
            <dgm:if name="Name5" func="cnt" op="gte" val="2" axis="par ch" ptType="doc node" hideLastTrans="" st="" cnt="" step="">
              <dgm:forEach name="Name6" axis="followSib" ptType="sibTrans" hideLastTrans="" st="" cnt="1" step="">
                <dgm:layoutNode name="spacer">
                  <dgm:alg type="sp"/>
                  <dgm:shape r:blip="">
                    <dgm:adjLst/>
                  </dgm:shape>
                  <dgm:presOf axis="" ptType="" hideLastTrans="" st="" cnt="" step=""/>
                  <dgm:constrLst/>
                  <dgm:ruleLst/>
                </dgm:layoutNode>
              </dgm:forEach>
            </dgm:if>
            <dgm:else name="Name7"/>
          </dgm:choose>
        </dgm:else>
      </dgm:choose>
    </dgm:forEach>
  </dgm:layoutNode>
</dgm:layoutDef>
</file>

<file path=ppt/diagrams/layout2.xml><?xml version="1.0" encoding="utf-8"?>
<dgm:layout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layout/orgChart1">
  <dgm:title val=""/>
  <dgm:desc val=""/>
  <dgm:catLst>
    <dgm:cat type="hierarchy" pri="1000"/>
    <dgm:cat type="convert" pri="6000"/>
  </dgm:catLst>
  <dgm:sampData>
    <dgm:dataModel>
      <dgm:ptLst>
        <dgm:pt modelId="0" type="doc"/>
        <dgm:pt modelId="1">
          <dgm:prSet phldr="true"/>
        </dgm:pt>
        <dgm:pt modelId="2" type="asst">
          <dgm:prSet phldr="true"/>
        </dgm:pt>
        <dgm:pt modelId="3">
          <dgm:prSet phldr="true"/>
        </dgm:pt>
        <dgm:pt modelId="4">
          <dgm:prSet phldr="true"/>
        </dgm:pt>
        <dgm:pt modelId="5">
          <dgm:prSet phldr="true"/>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true"/>
      <dgm:chPref val="1"/>
      <dgm:dir/>
      <dgm:animOne val="branch"/>
      <dgm:animLvl val="lvl"/>
      <dgm:resizeHandles/>
    </dgm:varLst>
    <dgm:choose name="Name0">
      <dgm:if name="Name1" func="var" arg="dir" op="equ" val="norm" axis="" ptType="" hideLastTrans="" st="" cnt="" step="">
        <dgm:alg type="hierChild">
          <dgm:param type="linDir" val="fromL"/>
        </dgm:alg>
      </dgm:if>
      <dgm:else name="Name2">
        <dgm:alg type="hierChild">
          <dgm:param type="linDir" val="fromR"/>
        </dgm:alg>
      </dgm:else>
    </dgm:choose>
    <dgm:shape r:blip="">
      <dgm:adjLst/>
    </dgm:shape>
    <dgm:presOf axis="" ptType="" hideLastTrans="" st="" cnt="" step=""/>
    <dgm:constrLst>
      <dgm:constr fact="10.0" type="w" for="des" forName="rootComposite1" refType="w"/>
      <dgm:constr fact="0.5" type="h" for="des" forName="rootComposite1" refType="w" refFor="des" refForName="rootComposite1"/>
      <dgm:constr fact="10.0" type="w" for="des" forName="rootComposite" refType="w"/>
      <dgm:constr fact="0.5" type="h" for="des" forName="rootComposite" refType="w" refFor="des" refForName="rootComposite1"/>
      <dgm:constr fact="10.0" type="w" for="des" forName="rootComposite3" refType="w"/>
      <dgm:constr fact="0.5" type="h" for="des" forName="rootComposite3" refType="w" refFor="des" refForName="rootComposite1"/>
      <dgm:constr op="equ" type="primFontSz" for="des" ptType="node"/>
      <dgm:constr op="equ" type="sp" for="des"/>
      <dgm:constr fact="0.21" type="sp" for="des" forName="hierRoot1" refType="w" refFor="des" refForName="rootComposite1"/>
      <dgm:constr type="sp" for="des" forName="hierRoot2" refType="sp" refFor="des" refForName="hierRoot1"/>
      <dgm:constr type="sp" for="des" forName="hierRoot3" refType="sp" refFor="des" refForName="hierRoot1"/>
      <dgm:constr fact="0.21" type="sibSp" refType="w" refFor="des" refForName="rootComposite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fact="0.21" type="secSibSp" refType="w" refFor="des" refForName="rootComposite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ptType="" hideLastTrans="" st="" cnt="" step="">
      <dgm:forEach name="Name4" axis="self" ptType="node" hideLastTrans="" st="" cnt="" step="">
        <dgm:layoutNode name="hierRoot1">
          <dgm:varLst>
            <dgm:hierBranch val="init"/>
          </dgm:varLst>
          <dgm:choose name="Name5">
            <dgm:if name="Name6" func="var" arg="hierBranch" op="equ" val="l" axis="" ptType="" hideLastTrans="" st="" cnt="" step="">
              <dgm:choose name="Name7">
                <dgm:if name="Name8" func="cnt" op="gte" val="1" axis="ch" ptType="asst" hideLastTrans="" st="" cnt="" step="">
                  <dgm:alg type="hierRoot">
                    <dgm:param type="hierAlign" val="tR"/>
                  </dgm:alg>
                  <dgm:constrLst>
                    <dgm:constr val="0.65" type="alignOff"/>
                  </dgm:constrLst>
                </dgm:if>
                <dgm:else name="Name9">
                  <dgm:alg type="hierRoot">
                    <dgm:param type="hierAlign" val="tR"/>
                  </dgm:alg>
                  <dgm:constrLst>
                    <dgm:constr val="0.25" type="alignOff"/>
                  </dgm:constrLst>
                </dgm:else>
              </dgm:choose>
            </dgm:if>
            <dgm:if name="Name10" func="var" arg="hierBranch" op="equ" val="r" axis="" ptType="" hideLastTrans="" st="" cnt="" step="">
              <dgm:choose name="Name11">
                <dgm:if name="Name12" func="cnt" op="gte" val="1" axis="ch" ptType="asst" hideLastTrans="" st="" cnt="" step="">
                  <dgm:alg type="hierRoot">
                    <dgm:param type="hierAlign" val="tL"/>
                  </dgm:alg>
                  <dgm:constrLst>
                    <dgm:constr val="0.65" type="alignOff"/>
                  </dgm:constrLst>
                </dgm:if>
                <dgm:else name="Name13">
                  <dgm:alg type="hierRoot">
                    <dgm:param type="hierAlign" val="tL"/>
                  </dgm:alg>
                  <dgm:constrLst>
                    <dgm:constr val="0.25" type="alignOff"/>
                  </dgm:constrLst>
                </dgm:else>
              </dgm:choose>
            </dgm:if>
            <dgm:if name="Name14" func="var" arg="hierBranch" op="equ" val="hang" axis="" ptType="" hideLastTrans="" st="" cnt="" step="">
              <dgm:alg type="hierRoot"/>
              <dgm:constrLst>
                <dgm:constr val="0.65" type="alignOff"/>
              </dgm:constrLst>
            </dgm:if>
            <dgm:else name="Name15">
              <dgm:alg type="hierRoot"/>
              <dgm:constrLst>
                <dgm:constr type="alignOff"/>
                <dgm:constr fact="0.5" type="bendDist" for="des" ptType="parTrans" refType="sp"/>
              </dgm:constrLst>
            </dgm:else>
          </dgm:choose>
          <dgm:shape r:blip="">
            <dgm:adjLst/>
          </dgm:shape>
          <dgm:presOf axis="" ptType="" hideLastTrans="" st="" cnt="" step=""/>
          <dgm:ruleLst/>
          <dgm:layoutNode name="rootComposite1">
            <dgm:alg type="composite"/>
            <dgm:shape r:blip="">
              <dgm:adjLst/>
            </dgm:shape>
            <dgm:presOf axis="self" ptType="node" hideLastTrans="" st="" cnt="1" step=""/>
            <dgm:choose name="Name16">
              <dgm:if name="Name17" func="var" arg="hierBranch" op="equ" val="init" axis="" ptType="" hideLastTrans="" st="" cnt="" step="">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fact="0.2" type="w" for="ch" forName="rootConnector1" refType="w" refFor="ch" refForName="rootText1"/>
                  <dgm:constr type="h" for="ch" forName="rootConnector1" refType="h" refFor="ch" refForName="rootText1"/>
                </dgm:constrLst>
              </dgm:if>
              <dgm:if name="Name18" func="var" arg="hierBranch" op="equ" val="l" axis="" ptType="" hideLastTrans="" st="" cnt="" step="">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fact="0.2" type="w" for="ch" forName="rootConnector1" refType="w" refFor="ch" refForName="rootText1"/>
                  <dgm:constr type="h" for="ch" forName="rootConnector1" refType="h" refFor="ch" refForName="rootText1"/>
                </dgm:constrLst>
              </dgm:if>
              <dgm:if name="Name19" func="var" arg="hierBranch" op="equ" val="r" axis="" ptType="" hideLastTrans="" st="" cnt="" step="">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fact="0.2" type="w" for="ch" forName="rootConnector1" refType="w" refFor="ch" refForName="rootText1"/>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fact="0.2" type="w" for="ch" forName="rootConnector1" refType="w" refFor="ch" refForName="rootText1"/>
                  <dgm:constr type="h" for="ch" forName="rootConnector1" refType="h" refFor="ch" refForName="rootText1"/>
                </dgm:constrLst>
              </dgm:else>
            </dgm:choose>
            <dgm:ruleLst/>
            <dgm:layoutNode name="rootText1" styleLbl="node0">
              <dgm:varLst>
                <dgm:chPref val="3"/>
              </dgm:varLst>
              <dgm:alg type="tx"/>
              <dgm:shape type="rect" r:blip="">
                <dgm:adjLst/>
              </dgm:shape>
              <dgm:presOf axis="self" ptType="node" hideLastTrans="" st="" cnt="1" step=""/>
              <dgm:constrLst>
                <dgm:constr val="65.0" type="primFontSz"/>
                <dgm:constr fact="0.05" type="lMarg" refType="primFontSz"/>
                <dgm:constr fact="0.05" type="rMarg" refType="primFontSz"/>
                <dgm:constr fact="0.05" type="tMarg" refType="primFontSz"/>
                <dgm:constr fact="0.05" type="bMarg" refType="primFontSz"/>
              </dgm:constrLst>
              <dgm:ruleLst>
                <dgm:rule val="5.0" fact="NaN" max="NaN" type="primFontSz"/>
              </dgm:ruleLst>
            </dgm:layoutNode>
            <dgm:layoutNode name="rootConnector1" moveWith="rootText1">
              <dgm:alg type="sp"/>
              <dgm:shape type="rect" r:blip="" hideGeom="true">
                <dgm:adjLst/>
              </dgm:shape>
              <dgm:presOf axis="self" ptType="node" hideLastTrans="" st="" cnt="1" step=""/>
              <dgm:constrLst/>
              <dgm:ruleLst/>
            </dgm:layoutNode>
          </dgm:layoutNode>
          <dgm:layoutNode name="hierChild2">
            <dgm:choose name="Name21">
              <dgm:if name="Name22" func="var" arg="hierBranch" op="equ" val="l" axis="" ptType="" hideLastTrans="" st="" cnt="" step="">
                <dgm:alg type="hierChild">
                  <dgm:param type="chAlign" val="r"/>
                  <dgm:param type="linDir" val="fromT"/>
                </dgm:alg>
              </dgm:if>
              <dgm:if name="Name23" func="var" arg="hierBranch" op="equ" val="r" axis="" ptType="" hideLastTrans="" st="" cnt="" step="">
                <dgm:alg type="hierChild">
                  <dgm:param type="chAlign" val="l"/>
                  <dgm:param type="linDir" val="fromT"/>
                </dgm:alg>
              </dgm:if>
              <dgm:if name="Name24" func="var" arg="hierBranch" op="equ" val="hang" axis="" ptType="" hideLastTrans="" st="" cnt="" step="">
                <dgm:choose name="Name25">
                  <dgm:if name="Name26" func="var" arg="dir" op="equ" val="norm" axis="" ptType="" hideLastTrans="" st="" cnt="" step="">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axis="" ptType="" hideLastTrans="" st="" cnt="" step="">
                    <dgm:alg type="hierChild"/>
                  </dgm:if>
                  <dgm:else name="Name31">
                    <dgm:alg type="hierChild">
                      <dgm:param type="linDir" val="fromR"/>
                    </dgm:alg>
                  </dgm:else>
                </dgm:choose>
              </dgm:else>
            </dgm:choose>
            <dgm:shape r:blip="">
              <dgm:adjLst/>
            </dgm:shape>
            <dgm:presOf axis="" ptType="" hideLastTrans="" st="" cnt="" step=""/>
            <dgm:constrLst/>
            <dgm:ruleLst/>
            <dgm:forEach name="rep2a" axis="ch" ptType="nonAsst" hideLastTrans="" st="" cnt="" step="">
              <dgm:forEach name="Name32" axis="precedSib" ptType="parTrans" hideLastTrans="" st="-1" cnt="1" step="">
                <dgm:choose name="Name33">
                  <dgm:if name="Name34" func="var" arg="hierBranch" op="equ" val="std" axis="" ptType="" hideLastTrans="" st="" cnt="" step="">
                    <dgm:layoutNode name="Name35">
                      <dgm:alg type="conn">
                        <dgm:param type="connRout" val="bend"/>
                        <dgm:param type="dim" val="1D"/>
                        <dgm:param type="endSty" val="noArr"/>
                        <dgm:param type="begPts" val="bCtr"/>
                        <dgm:param type="endPts" val="tCtr"/>
                        <dgm:param type="bendPt" val="end"/>
                      </dgm:alg>
                      <dgm:shape type="conn" r:blip="" zOrderOff="-99999">
                        <dgm:adjLst/>
                      </dgm:shape>
                      <dgm:presOf axis="self" ptType="" hideLastTrans="" st="" cnt="" step=""/>
                      <dgm:constrLst>
                        <dgm:constr type="begPad"/>
                        <dgm:constr type="endPad"/>
                      </dgm:constrLst>
                      <dgm:ruleLst/>
                    </dgm:layoutNode>
                  </dgm:if>
                  <dgm:if name="Name36" func="var" arg="hierBranch" op="equ" val="init" axis="" ptType="" hideLastTrans="" st="" cnt="" step="">
                    <dgm:layoutNode name="Name37">
                      <dgm:choose name="Name38">
                        <dgm:if name="Name39" func="depth" op="lte" val="2" axis="self" ptType="" hideLastTrans="" st="" cnt="" step="">
                          <dgm:alg type="conn">
                            <dgm:param type="connRout" val="bend"/>
                            <dgm:param type="dim" val="1D"/>
                            <dgm:param type="endSty" val="noArr"/>
                            <dgm:param type="begPts" val="bCtr"/>
                            <dgm:param type="endPts" val="tCtr"/>
                            <dgm:param type="bendPt" val="end"/>
                          </dgm:alg>
                        </dgm:if>
                        <dgm:else name="Name40">
                          <dgm:choose name="Name41">
                            <dgm:if name="Name42" func="maxDepth" op="lte" val="1" axis="par des" ptType="" hideLastTrans="" st="" cnt="" step="">
                              <dgm:choose name="Name43">
                                <dgm:if name="Name44" func="cnt" op="gte" val="1" axis="par ch" ptType="node asst" hideLastTrans="" st="" cnt="" step="">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type="conn" r:blip="" zOrderOff="-99999">
                        <dgm:adjLst/>
                      </dgm:shape>
                      <dgm:presOf axis="self" ptType="" hideLastTrans="" st="" cnt="" step=""/>
                      <dgm:constrLst>
                        <dgm:constr type="begPad"/>
                        <dgm:constr type="endPad"/>
                      </dgm:constrLst>
                      <dgm:ruleLst/>
                    </dgm:layoutNode>
                  </dgm:if>
                  <dgm:if name="Name47" func="var" arg="hierBranch" op="equ" val="hang" axis="" ptType="" hideLastTrans="" st="" cnt="" step="">
                    <dgm:layoutNode name="Name48">
                      <dgm:alg type="conn">
                        <dgm:param type="connRout" val="bend"/>
                        <dgm:param type="dim" val="1D"/>
                        <dgm:param type="endSty" val="noArr"/>
                        <dgm:param type="begPts" val="bCtr"/>
                        <dgm:param type="endPts" val="midL midR"/>
                      </dgm:alg>
                      <dgm:shape type="conn" r:blip="" zOrderOff="-99999">
                        <dgm:adjLst/>
                      </dgm:shape>
                      <dgm:presOf axis="self" ptType="" hideLastTrans="" st="" cnt="" step=""/>
                      <dgm:constrLst>
                        <dgm:constr type="begPad"/>
                        <dgm:constr type="endPad"/>
                      </dgm:constrLst>
                      <dgm:ruleLst/>
                    </dgm:layoutNode>
                  </dgm:if>
                  <dgm:else name="Name49">
                    <dgm:layoutNode name="Name50">
                      <dgm:choose name="Name51">
                        <dgm:if name="Name52" func="depth" op="lte" val="2" axis="self" ptType="" hideLastTrans="" st="" cnt="" step="">
                          <dgm:choose name="Name53">
                            <dgm:if name="Name54" func="cnt" op="gte" val="1" axis="par ch" ptType="node asst" hideLastTrans="" st="" cnt="" step="">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func="cnt" op="gte" val="1" axis="par ch" ptType="node asst" hideLastTrans="" st="" cnt="" step="">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type="conn" r:blip="" zOrderOff="-99999">
                        <dgm:adjLst/>
                      </dgm:shape>
                      <dgm:presOf axis="self" ptType="" hideLastTrans="" st="" cnt="" step=""/>
                      <dgm:constrLst>
                        <dgm:constr type="begPad"/>
                        <dgm:constr type="endPad"/>
                      </dgm:constrLst>
                      <dgm:ruleLst/>
                    </dgm:layoutNode>
                  </dgm:else>
                </dgm:choose>
              </dgm:forEach>
              <dgm:layoutNode name="hierRoot2">
                <dgm:varLst>
                  <dgm:hierBranch val="init"/>
                </dgm:varLst>
                <dgm:choose name="Name60">
                  <dgm:if name="Name61" func="var" arg="hierBranch" op="equ" val="l" axis="" ptType="" hideLastTrans="" st="" cnt="" step="">
                    <dgm:choose name="Name62">
                      <dgm:if name="Name63" func="cnt" op="gte" val="1" axis="ch" ptType="asst" hideLastTrans="" st="" cnt="" step="">
                        <dgm:alg type="hierRoot">
                          <dgm:param type="hierAlign" val="tR"/>
                        </dgm:alg>
                        <dgm:shape r:blip="">
                          <dgm:adjLst/>
                        </dgm:shape>
                        <dgm:presOf axis="" ptType="" hideLastTrans="" st="" cnt="" step=""/>
                        <dgm:constrLst>
                          <dgm:constr val="0.65" type="alignOff"/>
                        </dgm:constrLst>
                      </dgm:if>
                      <dgm:else name="Name64">
                        <dgm:alg type="hierRoot">
                          <dgm:param type="hierAlign" val="tR"/>
                        </dgm:alg>
                        <dgm:shape r:blip="">
                          <dgm:adjLst/>
                        </dgm:shape>
                        <dgm:presOf axis="" ptType="" hideLastTrans="" st="" cnt="" step=""/>
                        <dgm:constrLst>
                          <dgm:constr val="0.25" type="alignOff"/>
                        </dgm:constrLst>
                      </dgm:else>
                    </dgm:choose>
                  </dgm:if>
                  <dgm:if name="Name65" func="var" arg="hierBranch" op="equ" val="r" axis="" ptType="" hideLastTrans="" st="" cnt="" step="">
                    <dgm:choose name="Name66">
                      <dgm:if name="Name67" func="cnt" op="gte" val="1" axis="ch" ptType="asst" hideLastTrans="" st="" cnt="" step="">
                        <dgm:alg type="hierRoot">
                          <dgm:param type="hierAlign" val="tL"/>
                        </dgm:alg>
                        <dgm:shape r:blip="">
                          <dgm:adjLst/>
                        </dgm:shape>
                        <dgm:presOf axis="" ptType="" hideLastTrans="" st="" cnt="" step=""/>
                        <dgm:constrLst>
                          <dgm:constr val="0.65" type="alignOff"/>
                        </dgm:constrLst>
                      </dgm:if>
                      <dgm:else name="Name68">
                        <dgm:alg type="hierRoot">
                          <dgm:param type="hierAlign" val="tL"/>
                        </dgm:alg>
                        <dgm:shape r:blip="">
                          <dgm:adjLst/>
                        </dgm:shape>
                        <dgm:presOf axis="" ptType="" hideLastTrans="" st="" cnt="" step=""/>
                        <dgm:constrLst>
                          <dgm:constr val="0.25" type="alignOff"/>
                        </dgm:constrLst>
                      </dgm:else>
                    </dgm:choose>
                  </dgm:if>
                  <dgm:if name="Name69" func="var" arg="hierBranch" op="equ" val="std" axis="" ptType="" hideLastTrans="" st="" cnt="" step="">
                    <dgm:alg type="hierRoot"/>
                    <dgm:shape r:blip="">
                      <dgm:adjLst/>
                    </dgm:shape>
                    <dgm:presOf axis="" ptType="" hideLastTrans="" st="" cnt="" step=""/>
                    <dgm:constrLst>
                      <dgm:constr type="alignOff"/>
                      <dgm:constr fact="0.5" type="bendDist" for="des" ptType="parTrans" refType="sp"/>
                    </dgm:constrLst>
                  </dgm:if>
                  <dgm:if name="Name70" func="var" arg="hierBranch" op="equ" val="init" axis="" ptType="" hideLastTrans="" st="" cnt="" step="">
                    <dgm:choose name="Name71">
                      <dgm:if name="Name72" func="maxDepth" op="lte" val="1" axis="des" ptType="" hideLastTrans="" st="" cnt="" step="">
                        <dgm:choose name="Name73">
                          <dgm:if name="Name74" func="cnt" op="gte" val="1" axis="ch" ptType="asst" hideLastTrans="" st="" cnt="" step="">
                            <dgm:alg type="hierRoot">
                              <dgm:param type="hierAlign" val="tL"/>
                            </dgm:alg>
                            <dgm:shape r:blip="">
                              <dgm:adjLst/>
                            </dgm:shape>
                            <dgm:presOf axis="" ptType="" hideLastTrans="" st="" cnt="" step=""/>
                            <dgm:constrLst>
                              <dgm:constr val="0.65" type="alignOff"/>
                            </dgm:constrLst>
                          </dgm:if>
                          <dgm:else name="Name75">
                            <dgm:alg type="hierRoot">
                              <dgm:param type="hierAlign" val="tL"/>
                            </dgm:alg>
                            <dgm:shape r:blip="">
                              <dgm:adjLst/>
                            </dgm:shape>
                            <dgm:presOf axis="" ptType="" hideLastTrans="" st="" cnt="" step=""/>
                            <dgm:constrLst>
                              <dgm:constr val="0.25" type="alignOff"/>
                            </dgm:constrLst>
                          </dgm:else>
                        </dgm:choose>
                      </dgm:if>
                      <dgm:else name="Name76">
                        <dgm:alg type="hierRoot"/>
                        <dgm:shape r:blip="">
                          <dgm:adjLst/>
                        </dgm:shape>
                        <dgm:presOf axis="" ptType="" hideLastTrans="" st="" cnt="" step=""/>
                        <dgm:constrLst>
                          <dgm:constr type="alignOff"/>
                          <dgm:constr fact="0.5" type="bendDist" for="des" ptType="parTrans" refType="sp"/>
                        </dgm:constrLst>
                      </dgm:else>
                    </dgm:choose>
                  </dgm:if>
                  <dgm:else name="Name77">
                    <dgm:alg type="hierRoot"/>
                    <dgm:shape r:blip="">
                      <dgm:adjLst/>
                    </dgm:shape>
                    <dgm:presOf axis="" ptType="" hideLastTrans="" st="" cnt="" step=""/>
                    <dgm:constrLst>
                      <dgm:constr val="0.65" type="alignOff"/>
                    </dgm:constrLst>
                  </dgm:else>
                </dgm:choose>
                <dgm:ruleLst/>
                <dgm:layoutNode name="rootComposite">
                  <dgm:alg type="composite"/>
                  <dgm:shape r:blip="">
                    <dgm:adjLst/>
                  </dgm:shape>
                  <dgm:presOf axis="self" ptType="node" hideLastTrans="" st="" cnt="1" step=""/>
                  <dgm:choose name="Name78">
                    <dgm:if name="Name79" func="var" arg="hierBranch" op="equ" val="init" axis="" ptType="" hideLastTrans="" st="" cnt="" step="">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fact="0.2" type="w" for="ch" forName="rootConnector" refType="w" refFor="ch" refForName="rootText"/>
                        <dgm:constr type="h" for="ch" forName="rootConnector" refType="h" refFor="ch" refForName="rootText"/>
                      </dgm:constrLst>
                    </dgm:if>
                    <dgm:if name="Name80" func="var" arg="hierBranch" op="equ" val="l" axis="" ptType="" hideLastTrans="" st="" cnt="" step="">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fact="0.2" type="w" for="ch" forName="rootConnector" refType="w" refFor="ch" refForName="rootText"/>
                        <dgm:constr type="h" for="ch" forName="rootConnector" refType="h" refFor="ch" refForName="rootText"/>
                      </dgm:constrLst>
                    </dgm:if>
                    <dgm:if name="Name81" func="var" arg="hierBranch" op="equ" val="r" axis="" ptType="" hideLastTrans="" st="" cnt="" step="">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fact="0.2" type="w" for="ch" forName="rootConnector" refType="w" refFor="ch" refForName="rootText"/>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fact="0.2" type="w" for="ch" forName="rootConnector" refType="w" refFor="ch" refForName="rootText"/>
                        <dgm:constr type="h" for="ch" forName="rootConnector" refType="h" refFor="ch" refForName="rootText"/>
                      </dgm:constrLst>
                    </dgm:else>
                  </dgm:choose>
                  <dgm:ruleLst/>
                  <dgm:layoutNode name="rootText">
                    <dgm:varLst>
                      <dgm:chPref val="3"/>
                    </dgm:varLst>
                    <dgm:alg type="tx"/>
                    <dgm:shape type="rect" r:blip="">
                      <dgm:adjLst/>
                    </dgm:shape>
                    <dgm:presOf axis="self" ptType="node" hideLastTrans="" st="" cnt="1" step=""/>
                    <dgm:constrLst>
                      <dgm:constr val="65.0" type="primFontSz"/>
                      <dgm:constr fact="0.05" type="lMarg" refType="primFontSz"/>
                      <dgm:constr fact="0.05" type="rMarg" refType="primFontSz"/>
                      <dgm:constr fact="0.05" type="tMarg" refType="primFontSz"/>
                      <dgm:constr fact="0.05" type="bMarg" refType="primFontSz"/>
                    </dgm:constrLst>
                    <dgm:ruleLst>
                      <dgm:rule val="5.0" fact="NaN" max="NaN" type="primFontSz"/>
                    </dgm:ruleLst>
                  </dgm:layoutNode>
                  <dgm:layoutNode name="rootConnector" moveWith="rootText">
                    <dgm:alg type="sp"/>
                    <dgm:shape type="rect" r:blip="" hideGeom="true">
                      <dgm:adjLst/>
                    </dgm:shape>
                    <dgm:presOf axis="self" ptType="node" hideLastTrans="" st="" cnt="1" step=""/>
                    <dgm:constrLst/>
                    <dgm:ruleLst/>
                  </dgm:layoutNode>
                </dgm:layoutNode>
                <dgm:layoutNode name="hierChild4">
                  <dgm:choose name="Name83">
                    <dgm:if name="Name84" func="var" arg="hierBranch" op="equ" val="l" axis="" ptType="" hideLastTrans="" st="" cnt="" step="">
                      <dgm:alg type="hierChild">
                        <dgm:param type="chAlign" val="r"/>
                        <dgm:param type="linDir" val="fromT"/>
                      </dgm:alg>
                    </dgm:if>
                    <dgm:if name="Name85" func="var" arg="hierBranch" op="equ" val="r" axis="" ptType="" hideLastTrans="" st="" cnt="" step="">
                      <dgm:alg type="hierChild">
                        <dgm:param type="chAlign" val="l"/>
                        <dgm:param type="linDir" val="fromT"/>
                      </dgm:alg>
                    </dgm:if>
                    <dgm:if name="Name86" func="var" arg="hierBranch" op="equ" val="hang" axis="" ptType="" hideLastTrans="" st="" cnt="" step="">
                      <dgm:choose name="Name87">
                        <dgm:if name="Name88" func="var" arg="dir" op="equ" val="norm" axis="" ptType="" hideLastTrans="" st="" cnt="" step="">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axis="" ptType="" hideLastTrans="" st="" cnt="" step="">
                      <dgm:choose name="Name91">
                        <dgm:if name="Name92" func="var" arg="dir" op="equ" val="norm" axis="" ptType="" hideLastTrans="" st="" cnt="" step="">
                          <dgm:alg type="hierChild"/>
                        </dgm:if>
                        <dgm:else name="Name93">
                          <dgm:alg type="hierChild">
                            <dgm:param type="linDir" val="fromR"/>
                          </dgm:alg>
                        </dgm:else>
                      </dgm:choose>
                    </dgm:if>
                    <dgm:if name="Name94" func="var" arg="hierBranch" op="equ" val="init" axis="" ptType="" hideLastTrans="" st="" cnt="" step="">
                      <dgm:choose name="Name95">
                        <dgm:if name="Name96" func="maxDepth" op="lte" val="1" axis="des" ptType="" hideLastTrans="" st="" cnt="" step="">
                          <dgm:alg type="hierChild">
                            <dgm:param type="chAlign" val="l"/>
                            <dgm:param type="linDir" val="fromT"/>
                          </dgm:alg>
                        </dgm:if>
                        <dgm:else name="Name97">
                          <dgm:choose name="Name98">
                            <dgm:if name="Name99" func="var" arg="dir" op="equ" val="norm" axis="" ptType="" hideLastTrans="" st="" cnt="" step="">
                              <dgm:alg type="hierChild"/>
                            </dgm:if>
                            <dgm:else name="Name100">
                              <dgm:alg type="hierChild">
                                <dgm:param type="linDir" val="fromR"/>
                              </dgm:alg>
                            </dgm:else>
                          </dgm:choose>
                        </dgm:else>
                      </dgm:choose>
                    </dgm:if>
                    <dgm:else name="Name101"/>
                  </dgm:choose>
                  <dgm:shape r:blip="">
                    <dgm:adjLst/>
                  </dgm:shape>
                  <dgm:presOf axis="" ptType="" hideLastTrans="" st="" cnt="" step=""/>
                  <dgm:constrLst/>
                  <dgm:ruleLst/>
                  <dgm:forEach name="Name102" ref="rep2a" axis="" ptType="" hideLastTrans="" st="" cnt="" step=""/>
                </dgm:layoutNode>
                <dgm:layoutNode name="hierChild5">
                  <dgm:choose name="Name103">
                    <dgm:if name="Name104" func="var" arg="dir" op="equ" val="norm" axis="" ptType="" hideLastTrans="" st="" cnt="" step="">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r:blip="">
                    <dgm:adjLst/>
                  </dgm:shape>
                  <dgm:presOf axis="" ptType="" hideLastTrans="" st="" cnt="" step=""/>
                  <dgm:constrLst/>
                  <dgm:ruleLst/>
                  <dgm:forEach name="Name106" ref="rep2b" axis="" ptType="" hideLastTrans="" st="" cnt="" step=""/>
                </dgm:layoutNode>
              </dgm:layoutNode>
            </dgm:forEach>
          </dgm:layoutNode>
          <dgm:layoutNode name="hierChild3">
            <dgm:choose name="Name107">
              <dgm:if name="Name108" func="var" arg="dir" op="equ" val="norm" axis="" ptType="" hideLastTrans="" st="" cnt="" step="">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r:blip="">
              <dgm:adjLst/>
            </dgm:shape>
            <dgm:presOf axis="" ptType="" hideLastTrans="" st="" cnt="" step=""/>
            <dgm:constrLst/>
            <dgm:ruleLst/>
            <dgm:forEach name="rep2b" axis="ch" ptType="asst" hideLastTrans="" st="" cnt="" step="">
              <dgm:forEach name="Name110" axis="precedSib" ptType="parTrans" hideLastTrans="" st="-1" cnt="1" step="">
                <dgm:layoutNode name="Name111">
                  <dgm:alg type="conn">
                    <dgm:param type="connRout" val="bend"/>
                    <dgm:param type="dim" val="1D"/>
                    <dgm:param type="endSty" val="noArr"/>
                    <dgm:param type="begPts" val="bCtr"/>
                    <dgm:param type="endPts" val="midL midR"/>
                  </dgm:alg>
                  <dgm:shape type="conn" r:blip="" zOrderOff="-99999">
                    <dgm:adjLst/>
                  </dgm:shape>
                  <dgm:presOf axis="self" ptType="" hideLastTrans="" st="" cnt="" step=""/>
                  <dgm:constrLst>
                    <dgm:constr type="begPad"/>
                    <dgm:constr type="endPad"/>
                  </dgm:constrLst>
                  <dgm:ruleLst/>
                </dgm:layoutNode>
              </dgm:forEach>
              <dgm:layoutNode name="hierRoot3">
                <dgm:varLst>
                  <dgm:hierBranch val="init"/>
                </dgm:varLst>
                <dgm:choose name="Name112">
                  <dgm:if name="Name113" func="var" arg="hierBranch" op="equ" val="l" axis="" ptType="" hideLastTrans="" st="" cnt="" step="">
                    <dgm:alg type="hierRoot">
                      <dgm:param type="hierAlign" val="tR"/>
                    </dgm:alg>
                    <dgm:shape r:blip="">
                      <dgm:adjLst/>
                    </dgm:shape>
                    <dgm:presOf axis="" ptType="" hideLastTrans="" st="" cnt="" step=""/>
                    <dgm:constrLst>
                      <dgm:constr val="0.65" type="alignOff"/>
                    </dgm:constrLst>
                  </dgm:if>
                  <dgm:if name="Name114" func="var" arg="hierBranch" op="equ" val="r" axis="" ptType="" hideLastTrans="" st="" cnt="" step="">
                    <dgm:alg type="hierRoot">
                      <dgm:param type="hierAlign" val="tL"/>
                    </dgm:alg>
                    <dgm:shape r:blip="">
                      <dgm:adjLst/>
                    </dgm:shape>
                    <dgm:presOf axis="" ptType="" hideLastTrans="" st="" cnt="" step=""/>
                    <dgm:constrLst>
                      <dgm:constr val="0.65" type="alignOff"/>
                    </dgm:constrLst>
                  </dgm:if>
                  <dgm:if name="Name115" func="var" arg="hierBranch" op="equ" val="hang" axis="" ptType="" hideLastTrans="" st="" cnt="" step="">
                    <dgm:alg type="hierRoot"/>
                    <dgm:shape r:blip="">
                      <dgm:adjLst/>
                    </dgm:shape>
                    <dgm:presOf axis="" ptType="" hideLastTrans="" st="" cnt="" step=""/>
                    <dgm:constrLst>
                      <dgm:constr val="0.65" type="alignOff"/>
                    </dgm:constrLst>
                  </dgm:if>
                  <dgm:if name="Name116" func="var" arg="hierBranch" op="equ" val="std" axis="" ptType="" hideLastTrans="" st="" cnt="" step="">
                    <dgm:alg type="hierRoot"/>
                    <dgm:shape r:blip="">
                      <dgm:adjLst/>
                    </dgm:shape>
                    <dgm:presOf axis="" ptType="" hideLastTrans="" st="" cnt="" step=""/>
                    <dgm:constrLst>
                      <dgm:constr type="alignOff"/>
                      <dgm:constr fact="0.5" type="bendDist" for="des" ptType="parTrans" refType="sp"/>
                    </dgm:constrLst>
                  </dgm:if>
                  <dgm:if name="Name117" func="var" arg="hierBranch" op="equ" val="init" axis="" ptType="" hideLastTrans="" st="" cnt="" step="">
                    <dgm:choose name="Name118">
                      <dgm:if name="Name119" func="maxDepth" op="lte" val="1" axis="des" ptType="" hideLastTrans="" st="" cnt="" step="">
                        <dgm:alg type="hierRoot">
                          <dgm:param type="hierAlign" val="tL"/>
                        </dgm:alg>
                        <dgm:shape r:blip="">
                          <dgm:adjLst/>
                        </dgm:shape>
                        <dgm:presOf axis="" ptType="" hideLastTrans="" st="" cnt="" step=""/>
                        <dgm:constrLst>
                          <dgm:constr val="0.65" type="alignOff"/>
                        </dgm:constrLst>
                      </dgm:if>
                      <dgm:else name="Name120">
                        <dgm:alg type="hierRoot"/>
                        <dgm:shape r:blip="">
                          <dgm:adjLst/>
                        </dgm:shape>
                        <dgm:presOf axis="" ptType="" hideLastTrans="" st="" cnt="" step=""/>
                        <dgm:constrLst>
                          <dgm:constr type="alignOff"/>
                          <dgm:constr fact="0.5" type="bendDist" for="des" ptType="parTrans" refType="sp"/>
                        </dgm:constrLst>
                      </dgm:else>
                    </dgm:choose>
                  </dgm:if>
                  <dgm:else name="Name121"/>
                </dgm:choose>
                <dgm:ruleLst/>
                <dgm:layoutNode name="rootComposite3">
                  <dgm:alg type="composite"/>
                  <dgm:shape r:blip="">
                    <dgm:adjLst/>
                  </dgm:shape>
                  <dgm:presOf axis="self" ptType="node" hideLastTrans="" st="" cnt="1" step=""/>
                  <dgm:choose name="Name122">
                    <dgm:if name="Name123" func="var" arg="hierBranch" op="equ" val="init" axis="" ptType="" hideLastTrans="" st="" cnt="" step="">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fact="0.2" type="w" for="ch" forName="rootConnector3" refType="w" refFor="ch" refForName="rootText3"/>
                        <dgm:constr type="h" for="ch" forName="rootConnector3" refType="h" refFor="ch" refForName="rootText3"/>
                      </dgm:constrLst>
                    </dgm:if>
                    <dgm:if name="Name124" func="var" arg="hierBranch" op="equ" val="l" axis="" ptType="" hideLastTrans="" st="" cnt="" step="">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fact="0.2" type="w" for="ch" forName="rootConnector3" refType="w" refFor="ch" refForName="rootText3"/>
                        <dgm:constr type="h" for="ch" forName="rootConnector3" refType="h" refFor="ch" refForName="rootText3"/>
                      </dgm:constrLst>
                    </dgm:if>
                    <dgm:if name="Name125" func="var" arg="hierBranch" op="equ" val="r" axis="" ptType="" hideLastTrans="" st="" cnt="" step="">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fact="0.2" type="w" for="ch" forName="rootConnector3" refType="w" refFor="ch" refForName="rootText3"/>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fact="0.2" type="w" for="ch" forName="rootConnector3" refType="w" refFor="ch" refForName="rootText3"/>
                        <dgm:constr type="h" for="ch" forName="rootConnector3" refType="h" refFor="ch" refForName="rootText3"/>
                      </dgm:constrLst>
                    </dgm:else>
                  </dgm:choose>
                  <dgm:ruleLst/>
                  <dgm:layoutNode name="rootText3">
                    <dgm:varLst>
                      <dgm:chPref val="3"/>
                    </dgm:varLst>
                    <dgm:alg type="tx"/>
                    <dgm:shape type="rect" r:blip="">
                      <dgm:adjLst/>
                    </dgm:shape>
                    <dgm:presOf axis="self" ptType="node" hideLastTrans="" st="" cnt="1" step=""/>
                    <dgm:constrLst>
                      <dgm:constr val="65.0" type="primFontSz"/>
                      <dgm:constr fact="0.05" type="lMarg" refType="primFontSz"/>
                      <dgm:constr fact="0.05" type="rMarg" refType="primFontSz"/>
                      <dgm:constr fact="0.05" type="tMarg" refType="primFontSz"/>
                      <dgm:constr fact="0.05" type="bMarg" refType="primFontSz"/>
                    </dgm:constrLst>
                    <dgm:ruleLst>
                      <dgm:rule val="5.0" fact="NaN" max="NaN" type="primFontSz"/>
                    </dgm:ruleLst>
                  </dgm:layoutNode>
                  <dgm:layoutNode name="rootConnector3" moveWith="rootText1">
                    <dgm:alg type="sp"/>
                    <dgm:shape type="rect" r:blip="" hideGeom="true">
                      <dgm:adjLst/>
                    </dgm:shape>
                    <dgm:presOf axis="self" ptType="node" hideLastTrans="" st="" cnt="1" step=""/>
                    <dgm:constrLst/>
                    <dgm:ruleLst/>
                  </dgm:layoutNode>
                </dgm:layoutNode>
                <dgm:layoutNode name="hierChild6">
                  <dgm:choose name="Name127">
                    <dgm:if name="Name128" func="var" arg="hierBranch" op="equ" val="l" axis="" ptType="" hideLastTrans="" st="" cnt="" step="">
                      <dgm:alg type="hierChild">
                        <dgm:param type="chAlign" val="r"/>
                        <dgm:param type="linDir" val="fromT"/>
                      </dgm:alg>
                    </dgm:if>
                    <dgm:if name="Name129" func="var" arg="hierBranch" op="equ" val="r" axis="" ptType="" hideLastTrans="" st="" cnt="" step="">
                      <dgm:alg type="hierChild">
                        <dgm:param type="chAlign" val="l"/>
                        <dgm:param type="linDir" val="fromT"/>
                      </dgm:alg>
                    </dgm:if>
                    <dgm:if name="Name130" func="var" arg="hierBranch" op="equ" val="hang" axis="" ptType="" hideLastTrans="" st="" cnt="" step="">
                      <dgm:choose name="Name131">
                        <dgm:if name="Name132" func="var" arg="dir" op="equ" val="norm" axis="" ptType="" hideLastTrans="" st="" cnt="" step="">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axis="" ptType="" hideLastTrans="" st="" cnt="" step="">
                      <dgm:choose name="Name135">
                        <dgm:if name="Name136" func="var" arg="dir" op="equ" val="norm" axis="" ptType="" hideLastTrans="" st="" cnt="" step="">
                          <dgm:alg type="hierChild"/>
                        </dgm:if>
                        <dgm:else name="Name137">
                          <dgm:alg type="hierChild">
                            <dgm:param type="linDir" val="fromR"/>
                          </dgm:alg>
                        </dgm:else>
                      </dgm:choose>
                    </dgm:if>
                    <dgm:if name="Name138" func="var" arg="hierBranch" op="equ" val="init" axis="" ptType="" hideLastTrans="" st="" cnt="" step="">
                      <dgm:choose name="Name139">
                        <dgm:if name="Name140" func="maxDepth" op="lte" val="1" axis="des" ptType="" hideLastTrans="" st="" cnt="" step="">
                          <dgm:alg type="hierChild">
                            <dgm:param type="chAlign" val="l"/>
                            <dgm:param type="linDir" val="fromT"/>
                          </dgm:alg>
                        </dgm:if>
                        <dgm:else name="Name141">
                          <dgm:alg type="hierChild"/>
                        </dgm:else>
                      </dgm:choose>
                    </dgm:if>
                    <dgm:else name="Name142"/>
                  </dgm:choose>
                  <dgm:shape r:blip="">
                    <dgm:adjLst/>
                  </dgm:shape>
                  <dgm:presOf axis="" ptType="" hideLastTrans="" st="" cnt="" step=""/>
                  <dgm:constrLst/>
                  <dgm:ruleLst/>
                  <dgm:forEach name="Name143" ref="rep2a" axis="" ptType="" hideLastTrans="" st="" cnt="" step=""/>
                </dgm:layoutNode>
                <dgm:layoutNode name="hierChild7">
                  <dgm:choose name="Name144">
                    <dgm:if name="Name145" func="var" arg="dir" op="equ" val="norm" axis="" ptType="" hideLastTrans="" st="" cnt="" step="">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r:blip="">
                    <dgm:adjLst/>
                  </dgm:shape>
                  <dgm:presOf axis="" ptType="" hideLastTrans="" st="" cnt="" step=""/>
                  <dgm:constrLst/>
                  <dgm:ruleLst/>
                  <dgm:forEach name="Name147" ref="rep2b" axis="" ptType="" hideLastTrans="" st="" cnt="" step=""/>
                </dgm:layoutNode>
              </dgm:layoutNode>
            </dgm:forEach>
          </dgm:layoutNode>
        </dgm:layoutNode>
      </dgm:forEach>
    </dgm:forEach>
  </dgm:layoutNode>
</dgm:layoutDef>
</file>

<file path=ppt/diagrams/quickStyle1.xml><?xml version="1.0" encoding="utf-8"?>
<dgm:style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45659" cy="496332"/>
          </a:xfrm>
          <a:prstGeom prst="rect">
            <a:avLst/>
          </a:prstGeom>
        </p:spPr>
        <p:txBody>
          <a:bodyPr vert="horz" lIns="91440" tIns="45720" rIns="91440" bIns="45720" rtlCol="false"/>
          <a:lstStyle>
            <a:lvl1pPr algn="l">
              <a:defRPr sz="1200"/>
            </a:lvl1pPr>
          </a:lstStyle>
          <a:p>
            <a:endParaRPr lang="cs-CZ" dirty="false"/>
          </a:p>
        </p:txBody>
      </p:sp>
      <p:sp>
        <p:nvSpPr>
          <p:cNvPr id="3" name="Zástupný symbol pro datum 2"/>
          <p:cNvSpPr>
            <a:spLocks noGrp="true"/>
          </p:cNvSpPr>
          <p:nvPr>
            <p:ph type="dt" idx="1"/>
          </p:nvPr>
        </p:nvSpPr>
        <p:spPr>
          <a:xfrm>
            <a:off x="3850443" y="0"/>
            <a:ext cx="2945659" cy="496332"/>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03.06.2022</a:t>
            </a:fld>
            <a:endParaRPr lang="cs-CZ" dirty="false"/>
          </a:p>
        </p:txBody>
      </p:sp>
      <p:sp>
        <p:nvSpPr>
          <p:cNvPr id="4" name="Zástupný symbol pro obrázek snímku 3"/>
          <p:cNvSpPr>
            <a:spLocks noGrp="true" noRot="true" noChangeAspect="true"/>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false" anchor="ctr"/>
          <a:lstStyle/>
          <a:p>
            <a:endParaRPr lang="cs-CZ" dirty="false"/>
          </a:p>
        </p:txBody>
      </p:sp>
      <p:sp>
        <p:nvSpPr>
          <p:cNvPr id="5" name="Zástupný symbol pro poznámky 4"/>
          <p:cNvSpPr>
            <a:spLocks noGrp="true"/>
          </p:cNvSpPr>
          <p:nvPr>
            <p:ph type="body" sz="quarter" idx="3"/>
          </p:nvPr>
        </p:nvSpPr>
        <p:spPr>
          <a:xfrm>
            <a:off x="679768" y="4715153"/>
            <a:ext cx="5438140" cy="4466987"/>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9428583"/>
            <a:ext cx="2945659" cy="496332"/>
          </a:xfrm>
          <a:prstGeom prst="rect">
            <a:avLst/>
          </a:prstGeom>
        </p:spPr>
        <p:txBody>
          <a:bodyPr vert="horz" lIns="91440" tIns="45720" rIns="91440" bIns="45720" rtlCol="false" anchor="b"/>
          <a:lstStyle>
            <a:lvl1pPr algn="l">
              <a:defRPr sz="1200"/>
            </a:lvl1pPr>
          </a:lstStyle>
          <a:p>
            <a:endParaRPr lang="cs-CZ" dirty="false"/>
          </a:p>
        </p:txBody>
      </p:sp>
      <p:sp>
        <p:nvSpPr>
          <p:cNvPr id="7" name="Zástupný symbol pro číslo snímku 6"/>
          <p:cNvSpPr>
            <a:spLocks noGrp="true"/>
          </p:cNvSpPr>
          <p:nvPr>
            <p:ph type="sldNum" sz="quarter" idx="5"/>
          </p:nvPr>
        </p:nvSpPr>
        <p:spPr>
          <a:xfrm>
            <a:off x="3850443" y="9428583"/>
            <a:ext cx="2945659" cy="496332"/>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dirty="false"/>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1.xml" Type="http://schemas.openxmlformats.org/officeDocument/2006/relationships/slide" Id="rId2"/>
    <Relationship Target="../notesMasters/notesMaster1.xml" Type="http://schemas.openxmlformats.org/officeDocument/2006/relationships/notesMaster" Id="rId1"/>
</Relationships>

</file>

<file path=ppt/notesSlides/_rels/notesSlide10.xml.rels><?xml version="1.0" encoding="UTF-8" standalone="yes"?>
<Relationships xmlns="http://schemas.openxmlformats.org/package/2006/relationships">
    <Relationship Target="../slides/slide10.xml" Type="http://schemas.openxmlformats.org/officeDocument/2006/relationships/slide" Id="rId2"/>
    <Relationship Target="../notesMasters/notesMaster1.xml" Type="http://schemas.openxmlformats.org/officeDocument/2006/relationships/notesMaster" Id="rId1"/>
</Relationships>

</file>

<file path=ppt/notesSlides/_rels/notesSlide100.xml.rels><?xml version="1.0" encoding="UTF-8" standalone="yes"?>
<Relationships xmlns="http://schemas.openxmlformats.org/package/2006/relationships">
    <Relationship Target="../slides/slide100.xml" Type="http://schemas.openxmlformats.org/officeDocument/2006/relationships/slide" Id="rId2"/>
    <Relationship Target="../notesMasters/notesMaster1.xml" Type="http://schemas.openxmlformats.org/officeDocument/2006/relationships/notesMaster" Id="rId1"/>
</Relationships>

</file>

<file path=ppt/notesSlides/_rels/notesSlide101.xml.rels><?xml version="1.0" encoding="UTF-8" standalone="yes"?>
<Relationships xmlns="http://schemas.openxmlformats.org/package/2006/relationships">
    <Relationship Target="../slides/slide101.xml" Type="http://schemas.openxmlformats.org/officeDocument/2006/relationships/slide" Id="rId2"/>
    <Relationship Target="../notesMasters/notesMaster1.xml" Type="http://schemas.openxmlformats.org/officeDocument/2006/relationships/notesMaster" Id="rId1"/>
</Relationships>

</file>

<file path=ppt/notesSlides/_rels/notesSlide11.xml.rels><?xml version="1.0" encoding="UTF-8" standalone="yes"?>
<Relationships xmlns="http://schemas.openxmlformats.org/package/2006/relationships">
    <Relationship Target="../slides/slide11.xml" Type="http://schemas.openxmlformats.org/officeDocument/2006/relationships/slide" Id="rId2"/>
    <Relationship Target="../notesMasters/notesMaster1.xml" Type="http://schemas.openxmlformats.org/officeDocument/2006/relationships/notesMaster" Id="rId1"/>
</Relationships>

</file>

<file path=ppt/notesSlides/_rels/notesSlide12.xml.rels><?xml version="1.0" encoding="UTF-8" standalone="yes"?>
<Relationships xmlns="http://schemas.openxmlformats.org/package/2006/relationships">
    <Relationship Target="../slides/slide12.xml" Type="http://schemas.openxmlformats.org/officeDocument/2006/relationships/slide" Id="rId2"/>
    <Relationship Target="../notesMasters/notesMaster1.xml" Type="http://schemas.openxmlformats.org/officeDocument/2006/relationships/notesMaster" Id="rId1"/>
</Relationships>

</file>

<file path=ppt/notesSlides/_rels/notesSlide13.xml.rels><?xml version="1.0" encoding="UTF-8" standalone="yes"?>
<Relationships xmlns="http://schemas.openxmlformats.org/package/2006/relationships">
    <Relationship Target="../slides/slide13.xml" Type="http://schemas.openxmlformats.org/officeDocument/2006/relationships/slide" Id="rId2"/>
    <Relationship Target="../notesMasters/notesMaster1.xml" Type="http://schemas.openxmlformats.org/officeDocument/2006/relationships/notesMaster" Id="rId1"/>
</Relationships>

</file>

<file path=ppt/notesSlides/_rels/notesSlide14.xml.rels><?xml version="1.0" encoding="UTF-8" standalone="yes"?>
<Relationships xmlns="http://schemas.openxmlformats.org/package/2006/relationships">
    <Relationship Target="../slides/slide14.xml" Type="http://schemas.openxmlformats.org/officeDocument/2006/relationships/slide" Id="rId2"/>
    <Relationship Target="../notesMasters/notesMaster1.xml" Type="http://schemas.openxmlformats.org/officeDocument/2006/relationships/notesMaster" Id="rId1"/>
</Relationships>

</file>

<file path=ppt/notesSlides/_rels/notesSlide15.xml.rels><?xml version="1.0" encoding="UTF-8" standalone="yes"?>
<Relationships xmlns="http://schemas.openxmlformats.org/package/2006/relationships">
    <Relationship Target="../slides/slide15.xml" Type="http://schemas.openxmlformats.org/officeDocument/2006/relationships/slide" Id="rId2"/>
    <Relationship Target="../notesMasters/notesMaster1.xml" Type="http://schemas.openxmlformats.org/officeDocument/2006/relationships/notesMaster" Id="rId1"/>
</Relationships>

</file>

<file path=ppt/notesSlides/_rels/notesSlide16.xml.rels><?xml version="1.0" encoding="UTF-8" standalone="yes"?>
<Relationships xmlns="http://schemas.openxmlformats.org/package/2006/relationships">
    <Relationship Target="../slides/slide16.xml" Type="http://schemas.openxmlformats.org/officeDocument/2006/relationships/slide" Id="rId2"/>
    <Relationship Target="../notesMasters/notesMaster1.xml" Type="http://schemas.openxmlformats.org/officeDocument/2006/relationships/notesMaster" Id="rId1"/>
</Relationships>

</file>

<file path=ppt/notesSlides/_rels/notesSlide17.xml.rels><?xml version="1.0" encoding="UTF-8" standalone="yes"?>
<Relationships xmlns="http://schemas.openxmlformats.org/package/2006/relationships">
    <Relationship Target="../slides/slide17.xml" Type="http://schemas.openxmlformats.org/officeDocument/2006/relationships/slide" Id="rId2"/>
    <Relationship Target="../notesMasters/notesMaster1.xml" Type="http://schemas.openxmlformats.org/officeDocument/2006/relationships/notesMaster" Id="rId1"/>
</Relationships>

</file>

<file path=ppt/notesSlides/_rels/notesSlide18.xml.rels><?xml version="1.0" encoding="UTF-8" standalone="yes"?>
<Relationships xmlns="http://schemas.openxmlformats.org/package/2006/relationships">
    <Relationship Target="../slides/slide18.xml" Type="http://schemas.openxmlformats.org/officeDocument/2006/relationships/slide" Id="rId2"/>
    <Relationship Target="../notesMasters/notesMaster1.xml" Type="http://schemas.openxmlformats.org/officeDocument/2006/relationships/notesMaster" Id="rId1"/>
</Relationships>

</file>

<file path=ppt/notesSlides/_rels/notesSlide19.xml.rels><?xml version="1.0" encoding="UTF-8" standalone="yes"?>
<Relationships xmlns="http://schemas.openxmlformats.org/package/2006/relationships">
    <Relationship Target="../slides/slide19.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2.xml" Type="http://schemas.openxmlformats.org/officeDocument/2006/relationships/slide" Id="rId2"/>
    <Relationship Target="../notesMasters/notesMaster1.xml" Type="http://schemas.openxmlformats.org/officeDocument/2006/relationships/notesMaster" Id="rId1"/>
</Relationships>

</file>

<file path=ppt/notesSlides/_rels/notesSlide20.xml.rels><?xml version="1.0" encoding="UTF-8" standalone="yes"?>
<Relationships xmlns="http://schemas.openxmlformats.org/package/2006/relationships">
    <Relationship Target="../slides/slide20.xml" Type="http://schemas.openxmlformats.org/officeDocument/2006/relationships/slide" Id="rId2"/>
    <Relationship Target="../notesMasters/notesMaster1.xml" Type="http://schemas.openxmlformats.org/officeDocument/2006/relationships/notesMaster" Id="rId1"/>
</Relationships>

</file>

<file path=ppt/notesSlides/_rels/notesSlide21.xml.rels><?xml version="1.0" encoding="UTF-8" standalone="yes"?>
<Relationships xmlns="http://schemas.openxmlformats.org/package/2006/relationships">
    <Relationship Target="../slides/slide21.xml" Type="http://schemas.openxmlformats.org/officeDocument/2006/relationships/slide" Id="rId2"/>
    <Relationship Target="../notesMasters/notesMaster1.xml" Type="http://schemas.openxmlformats.org/officeDocument/2006/relationships/notesMaster" Id="rId1"/>
</Relationships>

</file>

<file path=ppt/notesSlides/_rels/notesSlide22.xml.rels><?xml version="1.0" encoding="UTF-8" standalone="yes"?>
<Relationships xmlns="http://schemas.openxmlformats.org/package/2006/relationships">
    <Relationship Target="../slides/slide22.xml" Type="http://schemas.openxmlformats.org/officeDocument/2006/relationships/slide" Id="rId2"/>
    <Relationship Target="../notesMasters/notesMaster1.xml" Type="http://schemas.openxmlformats.org/officeDocument/2006/relationships/notesMaster" Id="rId1"/>
</Relationships>

</file>

<file path=ppt/notesSlides/_rels/notesSlide23.xml.rels><?xml version="1.0" encoding="UTF-8" standalone="yes"?>
<Relationships xmlns="http://schemas.openxmlformats.org/package/2006/relationships">
    <Relationship Target="../slides/slide23.xml" Type="http://schemas.openxmlformats.org/officeDocument/2006/relationships/slide" Id="rId2"/>
    <Relationship Target="../notesMasters/notesMaster1.xml" Type="http://schemas.openxmlformats.org/officeDocument/2006/relationships/notesMaster" Id="rId1"/>
</Relationships>

</file>

<file path=ppt/notesSlides/_rels/notesSlide24.xml.rels><?xml version="1.0" encoding="UTF-8" standalone="yes"?>
<Relationships xmlns="http://schemas.openxmlformats.org/package/2006/relationships">
    <Relationship Target="../slides/slide24.xml" Type="http://schemas.openxmlformats.org/officeDocument/2006/relationships/slide" Id="rId2"/>
    <Relationship Target="../notesMasters/notesMaster1.xml" Type="http://schemas.openxmlformats.org/officeDocument/2006/relationships/notesMaster" Id="rId1"/>
</Relationships>

</file>

<file path=ppt/notesSlides/_rels/notesSlide25.xml.rels><?xml version="1.0" encoding="UTF-8" standalone="yes"?>
<Relationships xmlns="http://schemas.openxmlformats.org/package/2006/relationships">
    <Relationship Target="../slides/slide25.xml" Type="http://schemas.openxmlformats.org/officeDocument/2006/relationships/slide" Id="rId2"/>
    <Relationship Target="../notesMasters/notesMaster1.xml" Type="http://schemas.openxmlformats.org/officeDocument/2006/relationships/notesMaster" Id="rId1"/>
</Relationships>

</file>

<file path=ppt/notesSlides/_rels/notesSlide26.xml.rels><?xml version="1.0" encoding="UTF-8" standalone="yes"?>
<Relationships xmlns="http://schemas.openxmlformats.org/package/2006/relationships">
    <Relationship Target="../slides/slide26.xml" Type="http://schemas.openxmlformats.org/officeDocument/2006/relationships/slide" Id="rId2"/>
    <Relationship Target="../notesMasters/notesMaster1.xml" Type="http://schemas.openxmlformats.org/officeDocument/2006/relationships/notesMaster" Id="rId1"/>
</Relationships>

</file>

<file path=ppt/notesSlides/_rels/notesSlide27.xml.rels><?xml version="1.0" encoding="UTF-8" standalone="yes"?>
<Relationships xmlns="http://schemas.openxmlformats.org/package/2006/relationships">
    <Relationship Target="../slides/slide27.xml" Type="http://schemas.openxmlformats.org/officeDocument/2006/relationships/slide" Id="rId2"/>
    <Relationship Target="../notesMasters/notesMaster1.xml" Type="http://schemas.openxmlformats.org/officeDocument/2006/relationships/notesMaster" Id="rId1"/>
</Relationships>

</file>

<file path=ppt/notesSlides/_rels/notesSlide28.xml.rels><?xml version="1.0" encoding="UTF-8" standalone="yes"?>
<Relationships xmlns="http://schemas.openxmlformats.org/package/2006/relationships">
    <Relationship Target="../slides/slide28.xml" Type="http://schemas.openxmlformats.org/officeDocument/2006/relationships/slide" Id="rId2"/>
    <Relationship Target="../notesMasters/notesMaster1.xml" Type="http://schemas.openxmlformats.org/officeDocument/2006/relationships/notesMaster" Id="rId1"/>
</Relationships>

</file>

<file path=ppt/notesSlides/_rels/notesSlide29.xml.rels><?xml version="1.0" encoding="UTF-8" standalone="yes"?>
<Relationships xmlns="http://schemas.openxmlformats.org/package/2006/relationships">
    <Relationship Target="../slides/slide29.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3.xml" Type="http://schemas.openxmlformats.org/officeDocument/2006/relationships/slide" Id="rId2"/>
    <Relationship Target="../notesMasters/notesMaster1.xml" Type="http://schemas.openxmlformats.org/officeDocument/2006/relationships/notesMaster" Id="rId1"/>
</Relationships>

</file>

<file path=ppt/notesSlides/_rels/notesSlide30.xml.rels><?xml version="1.0" encoding="UTF-8" standalone="yes"?>
<Relationships xmlns="http://schemas.openxmlformats.org/package/2006/relationships">
    <Relationship Target="../slides/slide30.xml" Type="http://schemas.openxmlformats.org/officeDocument/2006/relationships/slide" Id="rId2"/>
    <Relationship Target="../notesMasters/notesMaster1.xml" Type="http://schemas.openxmlformats.org/officeDocument/2006/relationships/notesMaster" Id="rId1"/>
</Relationships>

</file>

<file path=ppt/notesSlides/_rels/notesSlide31.xml.rels><?xml version="1.0" encoding="UTF-8" standalone="yes"?>
<Relationships xmlns="http://schemas.openxmlformats.org/package/2006/relationships">
    <Relationship Target="../slides/slide31.xml" Type="http://schemas.openxmlformats.org/officeDocument/2006/relationships/slide" Id="rId2"/>
    <Relationship Target="../notesMasters/notesMaster1.xml" Type="http://schemas.openxmlformats.org/officeDocument/2006/relationships/notesMaster" Id="rId1"/>
</Relationships>

</file>

<file path=ppt/notesSlides/_rels/notesSlide32.xml.rels><?xml version="1.0" encoding="UTF-8" standalone="yes"?>
<Relationships xmlns="http://schemas.openxmlformats.org/package/2006/relationships">
    <Relationship Target="../slides/slide32.xml" Type="http://schemas.openxmlformats.org/officeDocument/2006/relationships/slide" Id="rId2"/>
    <Relationship Target="../notesMasters/notesMaster1.xml" Type="http://schemas.openxmlformats.org/officeDocument/2006/relationships/notesMaster" Id="rId1"/>
</Relationships>

</file>

<file path=ppt/notesSlides/_rels/notesSlide33.xml.rels><?xml version="1.0" encoding="UTF-8" standalone="yes"?>
<Relationships xmlns="http://schemas.openxmlformats.org/package/2006/relationships">
    <Relationship Target="../slides/slide33.xml" Type="http://schemas.openxmlformats.org/officeDocument/2006/relationships/slide" Id="rId2"/>
    <Relationship Target="../notesMasters/notesMaster1.xml" Type="http://schemas.openxmlformats.org/officeDocument/2006/relationships/notesMaster" Id="rId1"/>
</Relationships>

</file>

<file path=ppt/notesSlides/_rels/notesSlide34.xml.rels><?xml version="1.0" encoding="UTF-8" standalone="yes"?>
<Relationships xmlns="http://schemas.openxmlformats.org/package/2006/relationships">
    <Relationship Target="../slides/slide34.xml" Type="http://schemas.openxmlformats.org/officeDocument/2006/relationships/slide" Id="rId2"/>
    <Relationship Target="../notesMasters/notesMaster1.xml" Type="http://schemas.openxmlformats.org/officeDocument/2006/relationships/notesMaster" Id="rId1"/>
</Relationships>

</file>

<file path=ppt/notesSlides/_rels/notesSlide35.xml.rels><?xml version="1.0" encoding="UTF-8" standalone="yes"?>
<Relationships xmlns="http://schemas.openxmlformats.org/package/2006/relationships">
    <Relationship Target="../slides/slide35.xml" Type="http://schemas.openxmlformats.org/officeDocument/2006/relationships/slide" Id="rId2"/>
    <Relationship Target="../notesMasters/notesMaster1.xml" Type="http://schemas.openxmlformats.org/officeDocument/2006/relationships/notesMaster" Id="rId1"/>
</Relationships>

</file>

<file path=ppt/notesSlides/_rels/notesSlide36.xml.rels><?xml version="1.0" encoding="UTF-8" standalone="yes"?>
<Relationships xmlns="http://schemas.openxmlformats.org/package/2006/relationships">
    <Relationship Target="../slides/slide36.xml" Type="http://schemas.openxmlformats.org/officeDocument/2006/relationships/slide" Id="rId2"/>
    <Relationship Target="../notesMasters/notesMaster1.xml" Type="http://schemas.openxmlformats.org/officeDocument/2006/relationships/notesMaster" Id="rId1"/>
</Relationships>

</file>

<file path=ppt/notesSlides/_rels/notesSlide37.xml.rels><?xml version="1.0" encoding="UTF-8" standalone="yes"?>
<Relationships xmlns="http://schemas.openxmlformats.org/package/2006/relationships">
    <Relationship Target="../slides/slide37.xml" Type="http://schemas.openxmlformats.org/officeDocument/2006/relationships/slide" Id="rId2"/>
    <Relationship Target="../notesMasters/notesMaster1.xml" Type="http://schemas.openxmlformats.org/officeDocument/2006/relationships/notesMaster" Id="rId1"/>
</Relationships>

</file>

<file path=ppt/notesSlides/_rels/notesSlide38.xml.rels><?xml version="1.0" encoding="UTF-8" standalone="yes"?>
<Relationships xmlns="http://schemas.openxmlformats.org/package/2006/relationships">
    <Relationship Target="../slides/slide38.xml" Type="http://schemas.openxmlformats.org/officeDocument/2006/relationships/slide" Id="rId2"/>
    <Relationship Target="../notesMasters/notesMaster1.xml" Type="http://schemas.openxmlformats.org/officeDocument/2006/relationships/notesMaster" Id="rId1"/>
</Relationships>

</file>

<file path=ppt/notesSlides/_rels/notesSlide39.xml.rels><?xml version="1.0" encoding="UTF-8" standalone="yes"?>
<Relationships xmlns="http://schemas.openxmlformats.org/package/2006/relationships">
    <Relationship Target="../slides/slide39.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4.xml" Type="http://schemas.openxmlformats.org/officeDocument/2006/relationships/slide" Id="rId2"/>
    <Relationship Target="../notesMasters/notesMaster1.xml" Type="http://schemas.openxmlformats.org/officeDocument/2006/relationships/notesMaster" Id="rId1"/>
</Relationships>

</file>

<file path=ppt/notesSlides/_rels/notesSlide40.xml.rels><?xml version="1.0" encoding="UTF-8" standalone="yes"?>
<Relationships xmlns="http://schemas.openxmlformats.org/package/2006/relationships">
    <Relationship Target="../slides/slide40.xml" Type="http://schemas.openxmlformats.org/officeDocument/2006/relationships/slide" Id="rId2"/>
    <Relationship Target="../notesMasters/notesMaster1.xml" Type="http://schemas.openxmlformats.org/officeDocument/2006/relationships/notesMaster" Id="rId1"/>
</Relationships>

</file>

<file path=ppt/notesSlides/_rels/notesSlide41.xml.rels><?xml version="1.0" encoding="UTF-8" standalone="yes"?>
<Relationships xmlns="http://schemas.openxmlformats.org/package/2006/relationships">
    <Relationship Target="../slides/slide41.xml" Type="http://schemas.openxmlformats.org/officeDocument/2006/relationships/slide" Id="rId2"/>
    <Relationship Target="../notesMasters/notesMaster1.xml" Type="http://schemas.openxmlformats.org/officeDocument/2006/relationships/notesMaster" Id="rId1"/>
</Relationships>

</file>

<file path=ppt/notesSlides/_rels/notesSlide42.xml.rels><?xml version="1.0" encoding="UTF-8" standalone="yes"?>
<Relationships xmlns="http://schemas.openxmlformats.org/package/2006/relationships">
    <Relationship Target="../slides/slide42.xml" Type="http://schemas.openxmlformats.org/officeDocument/2006/relationships/slide" Id="rId2"/>
    <Relationship Target="../notesMasters/notesMaster1.xml" Type="http://schemas.openxmlformats.org/officeDocument/2006/relationships/notesMaster" Id="rId1"/>
</Relationships>

</file>

<file path=ppt/notesSlides/_rels/notesSlide43.xml.rels><?xml version="1.0" encoding="UTF-8" standalone="yes"?>
<Relationships xmlns="http://schemas.openxmlformats.org/package/2006/relationships">
    <Relationship Target="../slides/slide43.xml" Type="http://schemas.openxmlformats.org/officeDocument/2006/relationships/slide" Id="rId2"/>
    <Relationship Target="../notesMasters/notesMaster1.xml" Type="http://schemas.openxmlformats.org/officeDocument/2006/relationships/notesMaster" Id="rId1"/>
</Relationships>

</file>

<file path=ppt/notesSlides/_rels/notesSlide44.xml.rels><?xml version="1.0" encoding="UTF-8" standalone="yes"?>
<Relationships xmlns="http://schemas.openxmlformats.org/package/2006/relationships">
    <Relationship Target="../slides/slide44.xml" Type="http://schemas.openxmlformats.org/officeDocument/2006/relationships/slide" Id="rId2"/>
    <Relationship Target="../notesMasters/notesMaster1.xml" Type="http://schemas.openxmlformats.org/officeDocument/2006/relationships/notesMaster" Id="rId1"/>
</Relationships>

</file>

<file path=ppt/notesSlides/_rels/notesSlide45.xml.rels><?xml version="1.0" encoding="UTF-8" standalone="yes"?>
<Relationships xmlns="http://schemas.openxmlformats.org/package/2006/relationships">
    <Relationship Target="../slides/slide45.xml" Type="http://schemas.openxmlformats.org/officeDocument/2006/relationships/slide" Id="rId2"/>
    <Relationship Target="../notesMasters/notesMaster1.xml" Type="http://schemas.openxmlformats.org/officeDocument/2006/relationships/notesMaster" Id="rId1"/>
</Relationships>

</file>

<file path=ppt/notesSlides/_rels/notesSlide46.xml.rels><?xml version="1.0" encoding="UTF-8" standalone="yes"?>
<Relationships xmlns="http://schemas.openxmlformats.org/package/2006/relationships">
    <Relationship Target="../slides/slide46.xml" Type="http://schemas.openxmlformats.org/officeDocument/2006/relationships/slide" Id="rId2"/>
    <Relationship Target="../notesMasters/notesMaster1.xml" Type="http://schemas.openxmlformats.org/officeDocument/2006/relationships/notesMaster" Id="rId1"/>
</Relationships>

</file>

<file path=ppt/notesSlides/_rels/notesSlide47.xml.rels><?xml version="1.0" encoding="UTF-8" standalone="yes"?>
<Relationships xmlns="http://schemas.openxmlformats.org/package/2006/relationships">
    <Relationship Target="../slides/slide47.xml" Type="http://schemas.openxmlformats.org/officeDocument/2006/relationships/slide" Id="rId2"/>
    <Relationship Target="../notesMasters/notesMaster1.xml" Type="http://schemas.openxmlformats.org/officeDocument/2006/relationships/notesMaster" Id="rId1"/>
</Relationships>

</file>

<file path=ppt/notesSlides/_rels/notesSlide48.xml.rels><?xml version="1.0" encoding="UTF-8" standalone="yes"?>
<Relationships xmlns="http://schemas.openxmlformats.org/package/2006/relationships">
    <Relationship Target="../slides/slide48.xml" Type="http://schemas.openxmlformats.org/officeDocument/2006/relationships/slide" Id="rId2"/>
    <Relationship Target="../notesMasters/notesMaster1.xml" Type="http://schemas.openxmlformats.org/officeDocument/2006/relationships/notesMaster" Id="rId1"/>
</Relationships>

</file>

<file path=ppt/notesSlides/_rels/notesSlide49.xml.rels><?xml version="1.0" encoding="UTF-8" standalone="yes"?>
<Relationships xmlns="http://schemas.openxmlformats.org/package/2006/relationships">
    <Relationship Target="../slides/slide49.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5.xml" Type="http://schemas.openxmlformats.org/officeDocument/2006/relationships/slide" Id="rId2"/>
    <Relationship Target="../notesMasters/notesMaster1.xml" Type="http://schemas.openxmlformats.org/officeDocument/2006/relationships/notesMaster" Id="rId1"/>
</Relationships>

</file>

<file path=ppt/notesSlides/_rels/notesSlide50.xml.rels><?xml version="1.0" encoding="UTF-8" standalone="yes"?>
<Relationships xmlns="http://schemas.openxmlformats.org/package/2006/relationships">
    <Relationship Target="../slides/slide50.xml" Type="http://schemas.openxmlformats.org/officeDocument/2006/relationships/slide" Id="rId2"/>
    <Relationship Target="../notesMasters/notesMaster1.xml" Type="http://schemas.openxmlformats.org/officeDocument/2006/relationships/notesMaster" Id="rId1"/>
</Relationships>

</file>

<file path=ppt/notesSlides/_rels/notesSlide51.xml.rels><?xml version="1.0" encoding="UTF-8" standalone="yes"?>
<Relationships xmlns="http://schemas.openxmlformats.org/package/2006/relationships">
    <Relationship Target="../slides/slide51.xml" Type="http://schemas.openxmlformats.org/officeDocument/2006/relationships/slide" Id="rId2"/>
    <Relationship Target="../notesMasters/notesMaster1.xml" Type="http://schemas.openxmlformats.org/officeDocument/2006/relationships/notesMaster" Id="rId1"/>
</Relationships>

</file>

<file path=ppt/notesSlides/_rels/notesSlide52.xml.rels><?xml version="1.0" encoding="UTF-8" standalone="yes"?>
<Relationships xmlns="http://schemas.openxmlformats.org/package/2006/relationships">
    <Relationship Target="../slides/slide52.xml" Type="http://schemas.openxmlformats.org/officeDocument/2006/relationships/slide" Id="rId2"/>
    <Relationship Target="../notesMasters/notesMaster1.xml" Type="http://schemas.openxmlformats.org/officeDocument/2006/relationships/notesMaster" Id="rId1"/>
</Relationships>

</file>

<file path=ppt/notesSlides/_rels/notesSlide53.xml.rels><?xml version="1.0" encoding="UTF-8" standalone="yes"?>
<Relationships xmlns="http://schemas.openxmlformats.org/package/2006/relationships">
    <Relationship Target="../slides/slide53.xml" Type="http://schemas.openxmlformats.org/officeDocument/2006/relationships/slide" Id="rId2"/>
    <Relationship Target="../notesMasters/notesMaster1.xml" Type="http://schemas.openxmlformats.org/officeDocument/2006/relationships/notesMaster" Id="rId1"/>
</Relationships>

</file>

<file path=ppt/notesSlides/_rels/notesSlide54.xml.rels><?xml version="1.0" encoding="UTF-8" standalone="yes"?>
<Relationships xmlns="http://schemas.openxmlformats.org/package/2006/relationships">
    <Relationship Target="../slides/slide54.xml" Type="http://schemas.openxmlformats.org/officeDocument/2006/relationships/slide" Id="rId2"/>
    <Relationship Target="../notesMasters/notesMaster1.xml" Type="http://schemas.openxmlformats.org/officeDocument/2006/relationships/notesMaster" Id="rId1"/>
</Relationships>

</file>

<file path=ppt/notesSlides/_rels/notesSlide55.xml.rels><?xml version="1.0" encoding="UTF-8" standalone="yes"?>
<Relationships xmlns="http://schemas.openxmlformats.org/package/2006/relationships">
    <Relationship Target="../slides/slide55.xml" Type="http://schemas.openxmlformats.org/officeDocument/2006/relationships/slide" Id="rId2"/>
    <Relationship Target="../notesMasters/notesMaster1.xml" Type="http://schemas.openxmlformats.org/officeDocument/2006/relationships/notesMaster" Id="rId1"/>
</Relationships>

</file>

<file path=ppt/notesSlides/_rels/notesSlide56.xml.rels><?xml version="1.0" encoding="UTF-8" standalone="yes"?>
<Relationships xmlns="http://schemas.openxmlformats.org/package/2006/relationships">
    <Relationship Target="../slides/slide56.xml" Type="http://schemas.openxmlformats.org/officeDocument/2006/relationships/slide" Id="rId2"/>
    <Relationship Target="../notesMasters/notesMaster1.xml" Type="http://schemas.openxmlformats.org/officeDocument/2006/relationships/notesMaster" Id="rId1"/>
</Relationships>

</file>

<file path=ppt/notesSlides/_rels/notesSlide57.xml.rels><?xml version="1.0" encoding="UTF-8" standalone="yes"?>
<Relationships xmlns="http://schemas.openxmlformats.org/package/2006/relationships">
    <Relationship Target="../slides/slide57.xml" Type="http://schemas.openxmlformats.org/officeDocument/2006/relationships/slide" Id="rId2"/>
    <Relationship Target="../notesMasters/notesMaster1.xml" Type="http://schemas.openxmlformats.org/officeDocument/2006/relationships/notesMaster" Id="rId1"/>
</Relationships>

</file>

<file path=ppt/notesSlides/_rels/notesSlide58.xml.rels><?xml version="1.0" encoding="UTF-8" standalone="yes"?>
<Relationships xmlns="http://schemas.openxmlformats.org/package/2006/relationships">
    <Relationship Target="../slides/slide58.xml" Type="http://schemas.openxmlformats.org/officeDocument/2006/relationships/slide" Id="rId2"/>
    <Relationship Target="../notesMasters/notesMaster1.xml" Type="http://schemas.openxmlformats.org/officeDocument/2006/relationships/notesMaster" Id="rId1"/>
</Relationships>

</file>

<file path=ppt/notesSlides/_rels/notesSlide59.xml.rels><?xml version="1.0" encoding="UTF-8" standalone="yes"?>
<Relationships xmlns="http://schemas.openxmlformats.org/package/2006/relationships">
    <Relationship Target="../slides/slide59.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6.xml" Type="http://schemas.openxmlformats.org/officeDocument/2006/relationships/slide" Id="rId2"/>
    <Relationship Target="../notesMasters/notesMaster1.xml" Type="http://schemas.openxmlformats.org/officeDocument/2006/relationships/notesMaster" Id="rId1"/>
</Relationships>

</file>

<file path=ppt/notesSlides/_rels/notesSlide60.xml.rels><?xml version="1.0" encoding="UTF-8" standalone="yes"?>
<Relationships xmlns="http://schemas.openxmlformats.org/package/2006/relationships">
    <Relationship Target="../slides/slide60.xml" Type="http://schemas.openxmlformats.org/officeDocument/2006/relationships/slide" Id="rId2"/>
    <Relationship Target="../notesMasters/notesMaster1.xml" Type="http://schemas.openxmlformats.org/officeDocument/2006/relationships/notesMaster" Id="rId1"/>
</Relationships>

</file>

<file path=ppt/notesSlides/_rels/notesSlide61.xml.rels><?xml version="1.0" encoding="UTF-8" standalone="yes"?>
<Relationships xmlns="http://schemas.openxmlformats.org/package/2006/relationships">
    <Relationship Target="../slides/slide61.xml" Type="http://schemas.openxmlformats.org/officeDocument/2006/relationships/slide" Id="rId2"/>
    <Relationship Target="../notesMasters/notesMaster1.xml" Type="http://schemas.openxmlformats.org/officeDocument/2006/relationships/notesMaster" Id="rId1"/>
</Relationships>

</file>

<file path=ppt/notesSlides/_rels/notesSlide62.xml.rels><?xml version="1.0" encoding="UTF-8" standalone="yes"?>
<Relationships xmlns="http://schemas.openxmlformats.org/package/2006/relationships">
    <Relationship Target="../slides/slide62.xml" Type="http://schemas.openxmlformats.org/officeDocument/2006/relationships/slide" Id="rId2"/>
    <Relationship Target="../notesMasters/notesMaster1.xml" Type="http://schemas.openxmlformats.org/officeDocument/2006/relationships/notesMaster" Id="rId1"/>
</Relationships>

</file>

<file path=ppt/notesSlides/_rels/notesSlide63.xml.rels><?xml version="1.0" encoding="UTF-8" standalone="yes"?>
<Relationships xmlns="http://schemas.openxmlformats.org/package/2006/relationships">
    <Relationship Target="../slides/slide63.xml" Type="http://schemas.openxmlformats.org/officeDocument/2006/relationships/slide" Id="rId2"/>
    <Relationship Target="../notesMasters/notesMaster1.xml" Type="http://schemas.openxmlformats.org/officeDocument/2006/relationships/notesMaster" Id="rId1"/>
</Relationships>

</file>

<file path=ppt/notesSlides/_rels/notesSlide64.xml.rels><?xml version="1.0" encoding="UTF-8" standalone="yes"?>
<Relationships xmlns="http://schemas.openxmlformats.org/package/2006/relationships">
    <Relationship Target="../slides/slide64.xml" Type="http://schemas.openxmlformats.org/officeDocument/2006/relationships/slide" Id="rId2"/>
    <Relationship Target="../notesMasters/notesMaster1.xml" Type="http://schemas.openxmlformats.org/officeDocument/2006/relationships/notesMaster" Id="rId1"/>
</Relationships>

</file>

<file path=ppt/notesSlides/_rels/notesSlide65.xml.rels><?xml version="1.0" encoding="UTF-8" standalone="yes"?>
<Relationships xmlns="http://schemas.openxmlformats.org/package/2006/relationships">
    <Relationship Target="../slides/slide65.xml" Type="http://schemas.openxmlformats.org/officeDocument/2006/relationships/slide" Id="rId2"/>
    <Relationship Target="../notesMasters/notesMaster1.xml" Type="http://schemas.openxmlformats.org/officeDocument/2006/relationships/notesMaster" Id="rId1"/>
</Relationships>

</file>

<file path=ppt/notesSlides/_rels/notesSlide66.xml.rels><?xml version="1.0" encoding="UTF-8" standalone="yes"?>
<Relationships xmlns="http://schemas.openxmlformats.org/package/2006/relationships">
    <Relationship Target="../slides/slide66.xml" Type="http://schemas.openxmlformats.org/officeDocument/2006/relationships/slide" Id="rId2"/>
    <Relationship Target="../notesMasters/notesMaster1.xml" Type="http://schemas.openxmlformats.org/officeDocument/2006/relationships/notesMaster" Id="rId1"/>
</Relationships>

</file>

<file path=ppt/notesSlides/_rels/notesSlide67.xml.rels><?xml version="1.0" encoding="UTF-8" standalone="yes"?>
<Relationships xmlns="http://schemas.openxmlformats.org/package/2006/relationships">
    <Relationship Target="../slides/slide67.xml" Type="http://schemas.openxmlformats.org/officeDocument/2006/relationships/slide" Id="rId2"/>
    <Relationship Target="../notesMasters/notesMaster1.xml" Type="http://schemas.openxmlformats.org/officeDocument/2006/relationships/notesMaster" Id="rId1"/>
</Relationships>

</file>

<file path=ppt/notesSlides/_rels/notesSlide68.xml.rels><?xml version="1.0" encoding="UTF-8" standalone="yes"?>
<Relationships xmlns="http://schemas.openxmlformats.org/package/2006/relationships">
    <Relationship Target="../slides/slide68.xml" Type="http://schemas.openxmlformats.org/officeDocument/2006/relationships/slide" Id="rId2"/>
    <Relationship Target="../notesMasters/notesMaster1.xml" Type="http://schemas.openxmlformats.org/officeDocument/2006/relationships/notesMaster" Id="rId1"/>
</Relationships>

</file>

<file path=ppt/notesSlides/_rels/notesSlide69.xml.rels><?xml version="1.0" encoding="UTF-8" standalone="yes"?>
<Relationships xmlns="http://schemas.openxmlformats.org/package/2006/relationships">
    <Relationship Target="../slides/slide69.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7.xml" Type="http://schemas.openxmlformats.org/officeDocument/2006/relationships/slide" Id="rId2"/>
    <Relationship Target="../notesMasters/notesMaster1.xml" Type="http://schemas.openxmlformats.org/officeDocument/2006/relationships/notesMaster" Id="rId1"/>
</Relationships>

</file>

<file path=ppt/notesSlides/_rels/notesSlide70.xml.rels><?xml version="1.0" encoding="UTF-8" standalone="yes"?>
<Relationships xmlns="http://schemas.openxmlformats.org/package/2006/relationships">
    <Relationship Target="../slides/slide70.xml" Type="http://schemas.openxmlformats.org/officeDocument/2006/relationships/slide" Id="rId2"/>
    <Relationship Target="../notesMasters/notesMaster1.xml" Type="http://schemas.openxmlformats.org/officeDocument/2006/relationships/notesMaster" Id="rId1"/>
</Relationships>

</file>

<file path=ppt/notesSlides/_rels/notesSlide71.xml.rels><?xml version="1.0" encoding="UTF-8" standalone="yes"?>
<Relationships xmlns="http://schemas.openxmlformats.org/package/2006/relationships">
    <Relationship Target="../slides/slide71.xml" Type="http://schemas.openxmlformats.org/officeDocument/2006/relationships/slide" Id="rId2"/>
    <Relationship Target="../notesMasters/notesMaster1.xml" Type="http://schemas.openxmlformats.org/officeDocument/2006/relationships/notesMaster" Id="rId1"/>
</Relationships>

</file>

<file path=ppt/notesSlides/_rels/notesSlide72.xml.rels><?xml version="1.0" encoding="UTF-8" standalone="yes"?>
<Relationships xmlns="http://schemas.openxmlformats.org/package/2006/relationships">
    <Relationship Target="../slides/slide72.xml" Type="http://schemas.openxmlformats.org/officeDocument/2006/relationships/slide" Id="rId2"/>
    <Relationship Target="../notesMasters/notesMaster1.xml" Type="http://schemas.openxmlformats.org/officeDocument/2006/relationships/notesMaster" Id="rId1"/>
</Relationships>

</file>

<file path=ppt/notesSlides/_rels/notesSlide73.xml.rels><?xml version="1.0" encoding="UTF-8" standalone="yes"?>
<Relationships xmlns="http://schemas.openxmlformats.org/package/2006/relationships">
    <Relationship Target="../slides/slide73.xml" Type="http://schemas.openxmlformats.org/officeDocument/2006/relationships/slide" Id="rId2"/>
    <Relationship Target="../notesMasters/notesMaster1.xml" Type="http://schemas.openxmlformats.org/officeDocument/2006/relationships/notesMaster" Id="rId1"/>
</Relationships>

</file>

<file path=ppt/notesSlides/_rels/notesSlide74.xml.rels><?xml version="1.0" encoding="UTF-8" standalone="yes"?>
<Relationships xmlns="http://schemas.openxmlformats.org/package/2006/relationships">
    <Relationship Target="../slides/slide74.xml" Type="http://schemas.openxmlformats.org/officeDocument/2006/relationships/slide" Id="rId2"/>
    <Relationship Target="../notesMasters/notesMaster1.xml" Type="http://schemas.openxmlformats.org/officeDocument/2006/relationships/notesMaster" Id="rId1"/>
</Relationships>

</file>

<file path=ppt/notesSlides/_rels/notesSlide75.xml.rels><?xml version="1.0" encoding="UTF-8" standalone="yes"?>
<Relationships xmlns="http://schemas.openxmlformats.org/package/2006/relationships">
    <Relationship Target="../slides/slide75.xml" Type="http://schemas.openxmlformats.org/officeDocument/2006/relationships/slide" Id="rId2"/>
    <Relationship Target="../notesMasters/notesMaster1.xml" Type="http://schemas.openxmlformats.org/officeDocument/2006/relationships/notesMaster" Id="rId1"/>
</Relationships>

</file>

<file path=ppt/notesSlides/_rels/notesSlide76.xml.rels><?xml version="1.0" encoding="UTF-8" standalone="yes"?>
<Relationships xmlns="http://schemas.openxmlformats.org/package/2006/relationships">
    <Relationship Target="../slides/slide76.xml" Type="http://schemas.openxmlformats.org/officeDocument/2006/relationships/slide" Id="rId2"/>
    <Relationship Target="../notesMasters/notesMaster1.xml" Type="http://schemas.openxmlformats.org/officeDocument/2006/relationships/notesMaster" Id="rId1"/>
</Relationships>

</file>

<file path=ppt/notesSlides/_rels/notesSlide77.xml.rels><?xml version="1.0" encoding="UTF-8" standalone="yes"?>
<Relationships xmlns="http://schemas.openxmlformats.org/package/2006/relationships">
    <Relationship Target="../slides/slide77.xml" Type="http://schemas.openxmlformats.org/officeDocument/2006/relationships/slide" Id="rId2"/>
    <Relationship Target="../notesMasters/notesMaster1.xml" Type="http://schemas.openxmlformats.org/officeDocument/2006/relationships/notesMaster" Id="rId1"/>
</Relationships>

</file>

<file path=ppt/notesSlides/_rels/notesSlide78.xml.rels><?xml version="1.0" encoding="UTF-8" standalone="yes"?>
<Relationships xmlns="http://schemas.openxmlformats.org/package/2006/relationships">
    <Relationship Target="../slides/slide78.xml" Type="http://schemas.openxmlformats.org/officeDocument/2006/relationships/slide" Id="rId2"/>
    <Relationship Target="../notesMasters/notesMaster1.xml" Type="http://schemas.openxmlformats.org/officeDocument/2006/relationships/notesMaster" Id="rId1"/>
</Relationships>

</file>

<file path=ppt/notesSlides/_rels/notesSlide79.xml.rels><?xml version="1.0" encoding="UTF-8" standalone="yes"?>
<Relationships xmlns="http://schemas.openxmlformats.org/package/2006/relationships">
    <Relationship Target="../slides/slide79.xml" Type="http://schemas.openxmlformats.org/officeDocument/2006/relationships/slide" Id="rId2"/>
    <Relationship Target="../notesMasters/notesMaster1.xml" Type="http://schemas.openxmlformats.org/officeDocument/2006/relationships/notesMaster" Id="rId1"/>
</Relationships>

</file>

<file path=ppt/notesSlides/_rels/notesSlide8.xml.rels><?xml version="1.0" encoding="UTF-8" standalone="yes"?>
<Relationships xmlns="http://schemas.openxmlformats.org/package/2006/relationships">
    <Relationship Target="../slides/slide8.xml" Type="http://schemas.openxmlformats.org/officeDocument/2006/relationships/slide" Id="rId2"/>
    <Relationship Target="../notesMasters/notesMaster1.xml" Type="http://schemas.openxmlformats.org/officeDocument/2006/relationships/notesMaster" Id="rId1"/>
</Relationships>

</file>

<file path=ppt/notesSlides/_rels/notesSlide80.xml.rels><?xml version="1.0" encoding="UTF-8" standalone="yes"?>
<Relationships xmlns="http://schemas.openxmlformats.org/package/2006/relationships">
    <Relationship TargetMode="External" Target="http://www.esfcr.cz/" Type="http://schemas.openxmlformats.org/officeDocument/2006/relationships/hyperlink" Id="rId3"/>
    <Relationship Target="../slides/slide80.xml" Type="http://schemas.openxmlformats.org/officeDocument/2006/relationships/slide" Id="rId2"/>
    <Relationship Target="../notesMasters/notesMaster1.xml" Type="http://schemas.openxmlformats.org/officeDocument/2006/relationships/notesMaster" Id="rId1"/>
</Relationships>

</file>

<file path=ppt/notesSlides/_rels/notesSlide81.xml.rels><?xml version="1.0" encoding="UTF-8" standalone="yes"?>
<Relationships xmlns="http://schemas.openxmlformats.org/package/2006/relationships">
    <Relationship Target="../slides/slide81.xml" Type="http://schemas.openxmlformats.org/officeDocument/2006/relationships/slide" Id="rId2"/>
    <Relationship Target="../notesMasters/notesMaster1.xml" Type="http://schemas.openxmlformats.org/officeDocument/2006/relationships/notesMaster" Id="rId1"/>
</Relationships>

</file>

<file path=ppt/notesSlides/_rels/notesSlide82.xml.rels><?xml version="1.0" encoding="UTF-8" standalone="yes"?>
<Relationships xmlns="http://schemas.openxmlformats.org/package/2006/relationships">
    <Relationship Target="../slides/slide82.xml" Type="http://schemas.openxmlformats.org/officeDocument/2006/relationships/slide" Id="rId2"/>
    <Relationship Target="../notesMasters/notesMaster1.xml" Type="http://schemas.openxmlformats.org/officeDocument/2006/relationships/notesMaster" Id="rId1"/>
</Relationships>

</file>

<file path=ppt/notesSlides/_rels/notesSlide83.xml.rels><?xml version="1.0" encoding="UTF-8" standalone="yes"?>
<Relationships xmlns="http://schemas.openxmlformats.org/package/2006/relationships">
    <Relationship Target="../slides/slide83.xml" Type="http://schemas.openxmlformats.org/officeDocument/2006/relationships/slide" Id="rId2"/>
    <Relationship Target="../notesMasters/notesMaster1.xml" Type="http://schemas.openxmlformats.org/officeDocument/2006/relationships/notesMaster" Id="rId1"/>
</Relationships>

</file>

<file path=ppt/notesSlides/_rels/notesSlide84.xml.rels><?xml version="1.0" encoding="UTF-8" standalone="yes"?>
<Relationships xmlns="http://schemas.openxmlformats.org/package/2006/relationships">
    <Relationship Target="../slides/slide84.xml" Type="http://schemas.openxmlformats.org/officeDocument/2006/relationships/slide" Id="rId2"/>
    <Relationship Target="../notesMasters/notesMaster1.xml" Type="http://schemas.openxmlformats.org/officeDocument/2006/relationships/notesMaster" Id="rId1"/>
</Relationships>

</file>

<file path=ppt/notesSlides/_rels/notesSlide85.xml.rels><?xml version="1.0" encoding="UTF-8" standalone="yes"?>
<Relationships xmlns="http://schemas.openxmlformats.org/package/2006/relationships">
    <Relationship Target="../slides/slide85.xml" Type="http://schemas.openxmlformats.org/officeDocument/2006/relationships/slide" Id="rId2"/>
    <Relationship Target="../notesMasters/notesMaster1.xml" Type="http://schemas.openxmlformats.org/officeDocument/2006/relationships/notesMaster" Id="rId1"/>
</Relationships>

</file>

<file path=ppt/notesSlides/_rels/notesSlide86.xml.rels><?xml version="1.0" encoding="UTF-8" standalone="yes"?>
<Relationships xmlns="http://schemas.openxmlformats.org/package/2006/relationships">
    <Relationship Target="../slides/slide86.xml" Type="http://schemas.openxmlformats.org/officeDocument/2006/relationships/slide" Id="rId2"/>
    <Relationship Target="../notesMasters/notesMaster1.xml" Type="http://schemas.openxmlformats.org/officeDocument/2006/relationships/notesMaster" Id="rId1"/>
</Relationships>

</file>

<file path=ppt/notesSlides/_rels/notesSlide87.xml.rels><?xml version="1.0" encoding="UTF-8" standalone="yes"?>
<Relationships xmlns="http://schemas.openxmlformats.org/package/2006/relationships">
    <Relationship Target="../slides/slide87.xml" Type="http://schemas.openxmlformats.org/officeDocument/2006/relationships/slide" Id="rId2"/>
    <Relationship Target="../notesMasters/notesMaster1.xml" Type="http://schemas.openxmlformats.org/officeDocument/2006/relationships/notesMaster" Id="rId1"/>
</Relationships>

</file>

<file path=ppt/notesSlides/_rels/notesSlide88.xml.rels><?xml version="1.0" encoding="UTF-8" standalone="yes"?>
<Relationships xmlns="http://schemas.openxmlformats.org/package/2006/relationships">
    <Relationship Target="../slides/slide88.xml" Type="http://schemas.openxmlformats.org/officeDocument/2006/relationships/slide" Id="rId2"/>
    <Relationship Target="../notesMasters/notesMaster1.xml" Type="http://schemas.openxmlformats.org/officeDocument/2006/relationships/notesMaster" Id="rId1"/>
</Relationships>

</file>

<file path=ppt/notesSlides/_rels/notesSlide89.xml.rels><?xml version="1.0" encoding="UTF-8" standalone="yes"?>
<Relationships xmlns="http://schemas.openxmlformats.org/package/2006/relationships">
    <Relationship Target="../slides/slide89.xml" Type="http://schemas.openxmlformats.org/officeDocument/2006/relationships/slide" Id="rId2"/>
    <Relationship Target="../notesMasters/notesMaster1.xml" Type="http://schemas.openxmlformats.org/officeDocument/2006/relationships/notesMaster" Id="rId1"/>
</Relationships>

</file>

<file path=ppt/notesSlides/_rels/notesSlide9.xml.rels><?xml version="1.0" encoding="UTF-8" standalone="yes"?>
<Relationships xmlns="http://schemas.openxmlformats.org/package/2006/relationships">
    <Relationship Target="../slides/slide9.xml" Type="http://schemas.openxmlformats.org/officeDocument/2006/relationships/slide" Id="rId2"/>
    <Relationship Target="../notesMasters/notesMaster1.xml" Type="http://schemas.openxmlformats.org/officeDocument/2006/relationships/notesMaster" Id="rId1"/>
</Relationships>

</file>

<file path=ppt/notesSlides/_rels/notesSlide90.xml.rels><?xml version="1.0" encoding="UTF-8" standalone="yes"?>
<Relationships xmlns="http://schemas.openxmlformats.org/package/2006/relationships">
    <Relationship Target="../slides/slide90.xml" Type="http://schemas.openxmlformats.org/officeDocument/2006/relationships/slide" Id="rId2"/>
    <Relationship Target="../notesMasters/notesMaster1.xml" Type="http://schemas.openxmlformats.org/officeDocument/2006/relationships/notesMaster" Id="rId1"/>
</Relationships>

</file>

<file path=ppt/notesSlides/_rels/notesSlide91.xml.rels><?xml version="1.0" encoding="UTF-8" standalone="yes"?>
<Relationships xmlns="http://schemas.openxmlformats.org/package/2006/relationships">
    <Relationship Target="../slides/slide91.xml" Type="http://schemas.openxmlformats.org/officeDocument/2006/relationships/slide" Id="rId2"/>
    <Relationship Target="../notesMasters/notesMaster1.xml" Type="http://schemas.openxmlformats.org/officeDocument/2006/relationships/notesMaster" Id="rId1"/>
</Relationships>

</file>

<file path=ppt/notesSlides/_rels/notesSlide92.xml.rels><?xml version="1.0" encoding="UTF-8" standalone="yes"?>
<Relationships xmlns="http://schemas.openxmlformats.org/package/2006/relationships">
    <Relationship Target="../slides/slide92.xml" Type="http://schemas.openxmlformats.org/officeDocument/2006/relationships/slide" Id="rId2"/>
    <Relationship Target="../notesMasters/notesMaster1.xml" Type="http://schemas.openxmlformats.org/officeDocument/2006/relationships/notesMaster" Id="rId1"/>
</Relationships>

</file>

<file path=ppt/notesSlides/_rels/notesSlide93.xml.rels><?xml version="1.0" encoding="UTF-8" standalone="yes"?>
<Relationships xmlns="http://schemas.openxmlformats.org/package/2006/relationships">
    <Relationship Target="../slides/slide93.xml" Type="http://schemas.openxmlformats.org/officeDocument/2006/relationships/slide" Id="rId2"/>
    <Relationship Target="../notesMasters/notesMaster1.xml" Type="http://schemas.openxmlformats.org/officeDocument/2006/relationships/notesMaster" Id="rId1"/>
</Relationships>

</file>

<file path=ppt/notesSlides/_rels/notesSlide94.xml.rels><?xml version="1.0" encoding="UTF-8" standalone="yes"?>
<Relationships xmlns="http://schemas.openxmlformats.org/package/2006/relationships">
    <Relationship Target="../slides/slide94.xml" Type="http://schemas.openxmlformats.org/officeDocument/2006/relationships/slide" Id="rId2"/>
    <Relationship Target="../notesMasters/notesMaster1.xml" Type="http://schemas.openxmlformats.org/officeDocument/2006/relationships/notesMaster" Id="rId1"/>
</Relationships>

</file>

<file path=ppt/notesSlides/_rels/notesSlide95.xml.rels><?xml version="1.0" encoding="UTF-8" standalone="yes"?>
<Relationships xmlns="http://schemas.openxmlformats.org/package/2006/relationships">
    <Relationship Target="../slides/slide95.xml" Type="http://schemas.openxmlformats.org/officeDocument/2006/relationships/slide" Id="rId2"/>
    <Relationship Target="../notesMasters/notesMaster1.xml" Type="http://schemas.openxmlformats.org/officeDocument/2006/relationships/notesMaster" Id="rId1"/>
</Relationships>

</file>

<file path=ppt/notesSlides/_rels/notesSlide96.xml.rels><?xml version="1.0" encoding="UTF-8" standalone="yes"?>
<Relationships xmlns="http://schemas.openxmlformats.org/package/2006/relationships">
    <Relationship Target="../slides/slide96.xml" Type="http://schemas.openxmlformats.org/officeDocument/2006/relationships/slide" Id="rId2"/>
    <Relationship Target="../notesMasters/notesMaster1.xml" Type="http://schemas.openxmlformats.org/officeDocument/2006/relationships/notesMaster" Id="rId1"/>
</Relationships>

</file>

<file path=ppt/notesSlides/_rels/notesSlide97.xml.rels><?xml version="1.0" encoding="UTF-8" standalone="yes"?>
<Relationships xmlns="http://schemas.openxmlformats.org/package/2006/relationships">
    <Relationship TargetMode="External" Target="mailto:michale.lustigova@mpsv.cz" Type="http://schemas.openxmlformats.org/officeDocument/2006/relationships/hyperlink" Id="rId3"/>
    <Relationship Target="../slides/slide97.xml" Type="http://schemas.openxmlformats.org/officeDocument/2006/relationships/slide" Id="rId2"/>
    <Relationship Target="../notesMasters/notesMaster1.xml" Type="http://schemas.openxmlformats.org/officeDocument/2006/relationships/notesMaster" Id="rId1"/>
    <Relationship TargetMode="External" Target="http://esfcr.cz/" Type="http://schemas.openxmlformats.org/officeDocument/2006/relationships/hyperlink" Id="rId5"/>
    <Relationship TargetMode="External" Target="mailto:lucie.homolkova@mpsv.cz" Type="http://schemas.openxmlformats.org/officeDocument/2006/relationships/hyperlink" Id="rId4"/>
</Relationships>

</file>

<file path=ppt/notesSlides/_rels/notesSlide98.xml.rels><?xml version="1.0" encoding="UTF-8" standalone="yes"?>
<Relationships xmlns="http://schemas.openxmlformats.org/package/2006/relationships">
    <Relationship Target="../slides/slide98.xml" Type="http://schemas.openxmlformats.org/officeDocument/2006/relationships/slide" Id="rId2"/>
    <Relationship Target="../notesMasters/notesMaster1.xml" Type="http://schemas.openxmlformats.org/officeDocument/2006/relationships/notesMaster" Id="rId1"/>
</Relationships>

</file>

<file path=ppt/notesSlides/_rels/notesSlide99.xml.rels><?xml version="1.0" encoding="UTF-8" standalone="yes"?>
<Relationships xmlns="http://schemas.openxmlformats.org/package/2006/relationships">
    <Relationship Target="../slides/slide99.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a:t>
            </a:fld>
            <a:endParaRPr lang="cs-CZ" dirty="false"/>
          </a:p>
        </p:txBody>
      </p:sp>
    </p:spTree>
    <p:extLst>
      <p:ext uri="{BB962C8B-B14F-4D97-AF65-F5344CB8AC3E}">
        <p14:creationId xmlns:p14="http://schemas.microsoft.com/office/powerpoint/2010/main" val="8636974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800" kern="1200" dirty="false">
                <a:solidFill>
                  <a:schemeClr val="tx1"/>
                </a:solidFill>
                <a:effectLst/>
                <a:latin typeface="+mn-lt"/>
                <a:ea typeface="+mn-ea"/>
                <a:cs typeface="+mn-cs"/>
              </a:rPr>
              <a:t>Po vyplnění názvu akčního plánu doporučuji formulář uložit.</a:t>
            </a:r>
          </a:p>
          <a:p>
            <a:endParaRPr lang="cs-CZ" sz="800" kern="1200" dirty="false">
              <a:solidFill>
                <a:schemeClr val="tx1"/>
              </a:solidFill>
              <a:effectLst/>
              <a:latin typeface="+mn-lt"/>
              <a:ea typeface="+mn-ea"/>
              <a:cs typeface="+mn-cs"/>
            </a:endParaRPr>
          </a:p>
          <a:p>
            <a:r>
              <a:rPr lang="cs-CZ" sz="800" kern="1200" dirty="false">
                <a:solidFill>
                  <a:schemeClr val="tx1"/>
                </a:solidFill>
                <a:effectLst/>
                <a:latin typeface="+mn-lt"/>
                <a:ea typeface="+mn-ea"/>
                <a:cs typeface="+mn-cs"/>
              </a:rPr>
              <a:t>Na formuláři se načte verze 1.0; stav: koncept a bude očíslován ve formátu rok/pořadové číslo akčního plánu např. (2022/4).</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10</a:t>
            </a:fld>
            <a:endParaRPr lang="cs-CZ" dirty="false"/>
          </a:p>
        </p:txBody>
      </p:sp>
    </p:spTree>
    <p:extLst>
      <p:ext uri="{BB962C8B-B14F-4D97-AF65-F5344CB8AC3E}">
        <p14:creationId xmlns:p14="http://schemas.microsoft.com/office/powerpoint/2010/main" val="115774631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100</a:t>
            </a:fld>
            <a:endParaRPr lang="cs-CZ" dirty="false"/>
          </a:p>
        </p:txBody>
      </p:sp>
    </p:spTree>
    <p:extLst>
      <p:ext uri="{BB962C8B-B14F-4D97-AF65-F5344CB8AC3E}">
        <p14:creationId xmlns:p14="http://schemas.microsoft.com/office/powerpoint/2010/main" val="3853784123"/>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101</a:t>
            </a:fld>
            <a:endParaRPr lang="cs-CZ" dirty="false"/>
          </a:p>
        </p:txBody>
      </p:sp>
    </p:spTree>
    <p:extLst>
      <p:ext uri="{BB962C8B-B14F-4D97-AF65-F5344CB8AC3E}">
        <p14:creationId xmlns:p14="http://schemas.microsoft.com/office/powerpoint/2010/main" val="33904395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800" kern="1200" dirty="false">
                <a:solidFill>
                  <a:schemeClr val="tx1"/>
                </a:solidFill>
                <a:effectLst/>
                <a:latin typeface="+mn-lt"/>
                <a:ea typeface="+mn-ea"/>
                <a:cs typeface="+mn-cs"/>
              </a:rPr>
              <a:t>Formulář se začíná vyplňovat od cílové skupiny </a:t>
            </a:r>
          </a:p>
          <a:p>
            <a:endParaRPr lang="cs-CZ" sz="800" kern="1200" dirty="false">
              <a:solidFill>
                <a:schemeClr val="tx1"/>
              </a:solidFill>
              <a:effectLst/>
              <a:latin typeface="+mn-lt"/>
              <a:ea typeface="+mn-ea"/>
              <a:cs typeface="+mn-cs"/>
            </a:endParaRPr>
          </a:p>
          <a:p>
            <a:r>
              <a:rPr lang="cs-CZ" sz="800" kern="1200" dirty="false">
                <a:solidFill>
                  <a:schemeClr val="tx1"/>
                </a:solidFill>
                <a:effectLst/>
                <a:latin typeface="+mn-lt"/>
                <a:ea typeface="+mn-ea"/>
                <a:cs typeface="+mn-cs"/>
              </a:rPr>
              <a:t>Označení cílové skupiny - název a její charakteristika</a:t>
            </a:r>
          </a:p>
          <a:p>
            <a:endParaRPr lang="cs-CZ" sz="800" kern="1200" dirty="false">
              <a:solidFill>
                <a:schemeClr val="tx1"/>
              </a:solidFill>
              <a:effectLst/>
              <a:latin typeface="+mn-lt"/>
              <a:ea typeface="+mn-ea"/>
              <a:cs typeface="+mn-cs"/>
            </a:endParaRPr>
          </a:p>
          <a:p>
            <a:pPr algn="just">
              <a:spcAft>
                <a:spcPts val="1000"/>
              </a:spcAft>
            </a:pPr>
            <a:r>
              <a:rPr lang="cs-CZ" sz="1800" dirty="false">
                <a:effectLst/>
                <a:latin typeface="Arial" panose="020B0604020202020204" pitchFamily="34" charset="0"/>
                <a:ea typeface="Calibri" panose="020F0502020204030204" pitchFamily="34" charset="0"/>
              </a:rPr>
              <a:t>Označení CS včetně její velikosti ve vazbě na stanovené hodnoty indikátorů </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000"/>
              </a:spcAft>
              <a:buFont typeface="Wingdings" panose="05000000000000000000" pitchFamily="2" charset="2"/>
              <a:buNone/>
            </a:pPr>
            <a:r>
              <a:rPr lang="cs-CZ" sz="1800" dirty="false">
                <a:effectLst/>
                <a:latin typeface="Arial" panose="020B0604020202020204" pitchFamily="34" charset="0"/>
                <a:ea typeface="Calibri" panose="020F0502020204030204" pitchFamily="34" charset="0"/>
              </a:rPr>
              <a:t>- popis </a:t>
            </a:r>
            <a:r>
              <a:rPr lang="cs-CZ" sz="1800" b="true" dirty="false">
                <a:effectLst/>
                <a:latin typeface="Arial" panose="020B0604020202020204" pitchFamily="34" charset="0"/>
                <a:ea typeface="Calibri" panose="020F0502020204030204" pitchFamily="34" charset="0"/>
              </a:rPr>
              <a:t>konkrétních problémů a zjištěných potřeb</a:t>
            </a:r>
            <a:r>
              <a:rPr lang="cs-CZ" sz="1800" dirty="false">
                <a:effectLst/>
                <a:latin typeface="Arial" panose="020B0604020202020204" pitchFamily="34" charset="0"/>
                <a:ea typeface="Calibri" panose="020F0502020204030204" pitchFamily="34" charset="0"/>
              </a:rPr>
              <a:t> CS v oblasti aktivního začleňování (podloženo místní analýzou provedenou MAS, nikoli analýzou provedenou externí dodavatelskou firmou bez přímého zapojení MAS)</a:t>
            </a:r>
            <a:endParaRPr lang="cs-CZ" sz="1800" dirty="false">
              <a:effectLst/>
              <a:latin typeface="Calibri" panose="020F0502020204030204" pitchFamily="34" charset="0"/>
              <a:ea typeface="Calibri" panose="020F0502020204030204" pitchFamily="34" charset="0"/>
            </a:endParaRPr>
          </a:p>
          <a:p>
            <a:pPr marL="457200" algn="just">
              <a:spcAft>
                <a:spcPts val="1000"/>
              </a:spcAft>
            </a:pPr>
            <a:r>
              <a:rPr lang="cs-CZ" sz="1800" b="true" dirty="false">
                <a:effectLst/>
                <a:latin typeface="Arial" panose="020B0604020202020204" pitchFamily="34" charset="0"/>
                <a:ea typeface="Calibri" panose="020F0502020204030204" pitchFamily="34" charset="0"/>
              </a:rPr>
              <a:t> </a:t>
            </a:r>
            <a:endParaRPr lang="cs-CZ" sz="1800" dirty="false">
              <a:effectLst/>
              <a:latin typeface="Calibri" panose="020F0502020204030204" pitchFamily="34" charset="0"/>
              <a:ea typeface="Calibri" panose="020F0502020204030204" pitchFamily="34" charset="0"/>
            </a:endParaRPr>
          </a:p>
          <a:p>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11</a:t>
            </a:fld>
            <a:endParaRPr lang="cs-CZ" dirty="false"/>
          </a:p>
        </p:txBody>
      </p:sp>
    </p:spTree>
    <p:extLst>
      <p:ext uri="{BB962C8B-B14F-4D97-AF65-F5344CB8AC3E}">
        <p14:creationId xmlns:p14="http://schemas.microsoft.com/office/powerpoint/2010/main" val="40532356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800" kern="1200" dirty="false">
                <a:solidFill>
                  <a:schemeClr val="tx1"/>
                </a:solidFill>
                <a:effectLst/>
                <a:latin typeface="+mn-lt"/>
                <a:ea typeface="+mn-ea"/>
                <a:cs typeface="+mn-cs"/>
              </a:rPr>
              <a:t>Existující bariéry a dosavadní způsoby řešení </a:t>
            </a:r>
          </a:p>
          <a:p>
            <a:pPr marL="0" lvl="0" indent="0" algn="just">
              <a:spcAft>
                <a:spcPts val="1000"/>
              </a:spcAft>
              <a:buFont typeface="Wingdings" panose="05000000000000000000" pitchFamily="2" charset="2"/>
              <a:buNone/>
            </a:pPr>
            <a:r>
              <a:rPr lang="cs-CZ" sz="800" dirty="false">
                <a:effectLst/>
                <a:latin typeface="Arial" panose="020B0604020202020204" pitchFamily="34" charset="0"/>
                <a:ea typeface="Calibri" panose="020F0502020204030204" pitchFamily="34" charset="0"/>
              </a:rPr>
              <a:t>- popis existujících</a:t>
            </a:r>
            <a:r>
              <a:rPr lang="cs-CZ" sz="800" b="true" dirty="false">
                <a:effectLst/>
                <a:latin typeface="Arial" panose="020B0604020202020204" pitchFamily="34" charset="0"/>
                <a:ea typeface="Calibri" panose="020F0502020204030204" pitchFamily="34" charset="0"/>
              </a:rPr>
              <a:t> bariér, </a:t>
            </a:r>
            <a:r>
              <a:rPr lang="cs-CZ" sz="800" dirty="false">
                <a:effectLst/>
                <a:latin typeface="Arial" panose="020B0604020202020204" pitchFamily="34" charset="0"/>
                <a:ea typeface="Calibri" panose="020F0502020204030204" pitchFamily="34" charset="0"/>
              </a:rPr>
              <a:t>které CS brání účinně řešit dané problémy a naplňovat svoje potřeby (tj. proč to dosud nešlo, např. chybějící služby, pasivita subjektů, neochota CS k řešení vlastních problémů)</a:t>
            </a:r>
            <a:endParaRPr lang="cs-CZ" sz="800" dirty="false">
              <a:effectLst/>
              <a:latin typeface="Calibri" panose="020F0502020204030204" pitchFamily="34" charset="0"/>
              <a:ea typeface="Calibri" panose="020F0502020204030204" pitchFamily="34" charset="0"/>
            </a:endParaRPr>
          </a:p>
          <a:p>
            <a:pPr marL="342900" lvl="0" indent="-342900" algn="just">
              <a:spcAft>
                <a:spcPts val="10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rPr>
              <a:t>popis </a:t>
            </a:r>
            <a:r>
              <a:rPr lang="cs-CZ" sz="800" b="true" dirty="false">
                <a:effectLst/>
                <a:latin typeface="Arial" panose="020B0604020202020204" pitchFamily="34" charset="0"/>
                <a:ea typeface="Calibri" panose="020F0502020204030204" pitchFamily="34" charset="0"/>
              </a:rPr>
              <a:t>dosavadních způsobů řešení </a:t>
            </a:r>
            <a:r>
              <a:rPr lang="cs-CZ" sz="800" dirty="false">
                <a:effectLst/>
                <a:latin typeface="Arial" panose="020B0604020202020204" pitchFamily="34" charset="0"/>
                <a:ea typeface="Calibri" panose="020F0502020204030204" pitchFamily="34" charset="0"/>
              </a:rPr>
              <a:t>daných problémů a jejich účinnost a efektivita (tj. jak se k daným problémům staví místní samosprávy, neziskové organizace, podnikatelské subjekty, zaměstnavatelé a další klíčoví lídři a aktéři v území, tzn. shrnout dosavadní postoje a způsoby řešení identifikovaných problémů CS)</a:t>
            </a:r>
            <a:endParaRPr lang="cs-CZ" sz="800" dirty="false">
              <a:effectLst/>
              <a:latin typeface="Calibri" panose="020F0502020204030204" pitchFamily="34" charset="0"/>
              <a:ea typeface="Calibri" panose="020F0502020204030204" pitchFamily="34" charset="0"/>
            </a:endParaRPr>
          </a:p>
          <a:p>
            <a:pPr marL="457200" algn="just">
              <a:spcAft>
                <a:spcPts val="1000"/>
              </a:spcAft>
            </a:pPr>
            <a:r>
              <a:rPr lang="cs-CZ" sz="800" b="true" dirty="false">
                <a:effectLst/>
                <a:latin typeface="Arial" panose="020B0604020202020204" pitchFamily="34" charset="0"/>
                <a:ea typeface="Calibri" panose="020F0502020204030204" pitchFamily="34" charset="0"/>
              </a:rPr>
              <a:t> </a:t>
            </a:r>
            <a:endParaRPr lang="cs-CZ" sz="800" dirty="false">
              <a:effectLst/>
              <a:latin typeface="Calibri" panose="020F0502020204030204" pitchFamily="34" charset="0"/>
              <a:ea typeface="Calibri" panose="020F0502020204030204" pitchFamily="34" charset="0"/>
            </a:endParaRPr>
          </a:p>
          <a:p>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12</a:t>
            </a:fld>
            <a:endParaRPr lang="cs-CZ" dirty="false"/>
          </a:p>
        </p:txBody>
      </p:sp>
    </p:spTree>
    <p:extLst>
      <p:ext uri="{BB962C8B-B14F-4D97-AF65-F5344CB8AC3E}">
        <p14:creationId xmlns:p14="http://schemas.microsoft.com/office/powerpoint/2010/main" val="30471514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800" kern="1200" dirty="false">
                <a:solidFill>
                  <a:schemeClr val="tx1"/>
                </a:solidFill>
                <a:effectLst/>
                <a:latin typeface="+mn-lt"/>
                <a:ea typeface="+mn-ea"/>
                <a:cs typeface="+mn-cs"/>
              </a:rPr>
              <a:t>Identifikace rizik a a popis zdrojů, silných stránek a potenciálu území k řešení identifikovaných problémů a potřeb CS</a:t>
            </a:r>
          </a:p>
          <a:p>
            <a:endParaRPr lang="cs-CZ" sz="800" kern="1200" dirty="false">
              <a:solidFill>
                <a:schemeClr val="tx1"/>
              </a:solidFill>
              <a:effectLst/>
              <a:latin typeface="+mn-lt"/>
              <a:ea typeface="+mn-ea"/>
              <a:cs typeface="+mn-cs"/>
            </a:endParaRPr>
          </a:p>
          <a:p>
            <a:pPr marL="342900" lvl="0" indent="-342900" algn="just">
              <a:spcAft>
                <a:spcPts val="10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rPr>
              <a:t>identifikace</a:t>
            </a:r>
            <a:r>
              <a:rPr lang="cs-CZ" sz="800" b="true" dirty="false">
                <a:effectLst/>
                <a:latin typeface="Arial" panose="020B0604020202020204" pitchFamily="34" charset="0"/>
                <a:ea typeface="Calibri" panose="020F0502020204030204" pitchFamily="34" charset="0"/>
              </a:rPr>
              <a:t> rizik,</a:t>
            </a:r>
            <a:r>
              <a:rPr lang="cs-CZ" sz="800" dirty="false">
                <a:effectLst/>
                <a:latin typeface="Arial" panose="020B0604020202020204" pitchFamily="34" charset="0"/>
                <a:ea typeface="Calibri" panose="020F0502020204030204" pitchFamily="34" charset="0"/>
              </a:rPr>
              <a:t> která by mohla nastat v případě, že se nepodaří najít a realizovat vhodná řešení daných problémů CS (tj. k danému problému uvést, co se stane, když nebude realizováno vybrané řešení)</a:t>
            </a:r>
            <a:endParaRPr lang="cs-CZ" sz="800" dirty="false">
              <a:effectLst/>
              <a:latin typeface="Calibri" panose="020F0502020204030204" pitchFamily="34" charset="0"/>
              <a:ea typeface="Calibri" panose="020F0502020204030204" pitchFamily="34" charset="0"/>
            </a:endParaRPr>
          </a:p>
          <a:p>
            <a:pPr marL="457200" algn="just">
              <a:spcAft>
                <a:spcPts val="1000"/>
              </a:spcAft>
            </a:pPr>
            <a:r>
              <a:rPr lang="cs-CZ" sz="800" b="true" dirty="false">
                <a:effectLst/>
                <a:latin typeface="Arial" panose="020B0604020202020204" pitchFamily="34" charset="0"/>
                <a:ea typeface="Calibri" panose="020F0502020204030204" pitchFamily="34" charset="0"/>
              </a:rPr>
              <a:t> </a:t>
            </a:r>
            <a:endParaRPr lang="cs-CZ" sz="800" dirty="false">
              <a:effectLst/>
              <a:latin typeface="Calibri" panose="020F0502020204030204" pitchFamily="34" charset="0"/>
              <a:ea typeface="Calibri" panose="020F0502020204030204" pitchFamily="34" charset="0"/>
            </a:endParaRPr>
          </a:p>
          <a:p>
            <a:pPr marL="342900" lvl="0" indent="-342900" algn="just">
              <a:spcAft>
                <a:spcPts val="1000"/>
              </a:spcAft>
              <a:buFont typeface="Wingdings" panose="05000000000000000000" pitchFamily="2" charset="2"/>
              <a:buChar char=""/>
            </a:pPr>
            <a:r>
              <a:rPr lang="cs-CZ" sz="800" b="true" dirty="false">
                <a:effectLst/>
                <a:latin typeface="Arial" panose="020B0604020202020204" pitchFamily="34" charset="0"/>
                <a:ea typeface="Calibri" panose="020F0502020204030204" pitchFamily="34" charset="0"/>
              </a:rPr>
              <a:t>zdroje, silné stránky a potenciál území </a:t>
            </a:r>
            <a:r>
              <a:rPr lang="cs-CZ" sz="800" dirty="false">
                <a:effectLst/>
                <a:latin typeface="Arial" panose="020B0604020202020204" pitchFamily="34" charset="0"/>
                <a:ea typeface="Calibri" panose="020F0502020204030204" pitchFamily="34" charset="0"/>
              </a:rPr>
              <a:t>k řešení identifikovaných problémů a potřeb CS (tj. stručně popsat potenciál v území, např. fungující místní samosprávy, neziskové organizace, podnikatelské subjekty, aktivity a iniciativy místních obyvatel, potenciál k rozšiřování služeb a navazování partnerství a spolupráce subjektů za účelem řešení problémů CS)</a:t>
            </a:r>
            <a:endParaRPr lang="cs-CZ" sz="800" dirty="false">
              <a:effectLst/>
              <a:latin typeface="Calibri" panose="020F0502020204030204" pitchFamily="34" charset="0"/>
              <a:ea typeface="Calibri" panose="020F0502020204030204" pitchFamily="34" charset="0"/>
            </a:endParaRPr>
          </a:p>
          <a:p>
            <a:pPr marL="457200" algn="just">
              <a:spcAft>
                <a:spcPts val="1000"/>
              </a:spcAft>
            </a:pPr>
            <a:r>
              <a:rPr lang="cs-CZ" sz="800" b="true" dirty="false">
                <a:effectLst/>
                <a:latin typeface="Arial" panose="020B0604020202020204" pitchFamily="34" charset="0"/>
                <a:ea typeface="Calibri" panose="020F0502020204030204" pitchFamily="34" charset="0"/>
              </a:rPr>
              <a:t> </a:t>
            </a:r>
            <a:endParaRPr lang="cs-CZ" sz="800" dirty="false">
              <a:effectLst/>
              <a:latin typeface="Calibri" panose="020F0502020204030204" pitchFamily="34" charset="0"/>
              <a:ea typeface="Calibri" panose="020F0502020204030204" pitchFamily="34" charset="0"/>
            </a:endParaRPr>
          </a:p>
          <a:p>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13</a:t>
            </a:fld>
            <a:endParaRPr lang="cs-CZ" dirty="false"/>
          </a:p>
        </p:txBody>
      </p:sp>
    </p:spTree>
    <p:extLst>
      <p:ext uri="{BB962C8B-B14F-4D97-AF65-F5344CB8AC3E}">
        <p14:creationId xmlns:p14="http://schemas.microsoft.com/office/powerpoint/2010/main" val="23466792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800" kern="1200" dirty="false">
                <a:solidFill>
                  <a:schemeClr val="tx1"/>
                </a:solidFill>
                <a:effectLst/>
                <a:latin typeface="+mn-lt"/>
                <a:ea typeface="+mn-ea"/>
                <a:cs typeface="+mn-cs"/>
              </a:rPr>
              <a:t>Poté už navazuje záložka opatření</a:t>
            </a:r>
          </a:p>
          <a:p>
            <a:endParaRPr lang="cs-CZ" sz="800" kern="1200" dirty="false">
              <a:solidFill>
                <a:schemeClr val="tx1"/>
              </a:solidFill>
              <a:effectLst/>
              <a:latin typeface="+mn-lt"/>
              <a:ea typeface="+mn-ea"/>
              <a:cs typeface="+mn-cs"/>
            </a:endParaRPr>
          </a:p>
          <a:p>
            <a:r>
              <a:rPr lang="cs-CZ" sz="800" kern="1200" dirty="false">
                <a:solidFill>
                  <a:schemeClr val="tx1"/>
                </a:solidFill>
                <a:effectLst/>
                <a:latin typeface="+mn-lt"/>
                <a:ea typeface="+mn-ea"/>
                <a:cs typeface="+mn-cs"/>
              </a:rPr>
              <a:t>K jedné cílové skupině může být uvedeno více opatření, min. jedno povinně</a:t>
            </a:r>
          </a:p>
          <a:p>
            <a:r>
              <a:rPr lang="cs-CZ" sz="800" kern="1200" dirty="false">
                <a:solidFill>
                  <a:schemeClr val="tx1"/>
                </a:solidFill>
                <a:effectLst/>
                <a:latin typeface="+mn-lt"/>
                <a:ea typeface="+mn-ea"/>
                <a:cs typeface="+mn-cs"/>
              </a:rPr>
              <a:t>Přidat opatření lze plusem, odebrat mínusem</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14</a:t>
            </a:fld>
            <a:endParaRPr lang="cs-CZ" dirty="false"/>
          </a:p>
        </p:txBody>
      </p:sp>
    </p:spTree>
    <p:extLst>
      <p:ext uri="{BB962C8B-B14F-4D97-AF65-F5344CB8AC3E}">
        <p14:creationId xmlns:p14="http://schemas.microsoft.com/office/powerpoint/2010/main" val="4079943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800" kern="1200" dirty="false">
                <a:solidFill>
                  <a:schemeClr val="tx1"/>
                </a:solidFill>
                <a:effectLst/>
                <a:latin typeface="+mn-lt"/>
                <a:ea typeface="+mn-ea"/>
                <a:cs typeface="+mn-cs"/>
              </a:rPr>
              <a:t>Název + popis opatření, cílový stav</a:t>
            </a:r>
          </a:p>
          <a:p>
            <a:endParaRPr lang="cs-CZ" sz="800" kern="1200" dirty="false">
              <a:solidFill>
                <a:schemeClr val="tx1"/>
              </a:solidFill>
              <a:effectLst/>
              <a:latin typeface="+mn-lt"/>
              <a:ea typeface="+mn-ea"/>
              <a:cs typeface="+mn-cs"/>
            </a:endParaRPr>
          </a:p>
          <a:p>
            <a:r>
              <a:rPr lang="cs-CZ" sz="800" kern="1200" dirty="false">
                <a:solidFill>
                  <a:schemeClr val="tx1"/>
                </a:solidFill>
                <a:effectLst/>
                <a:latin typeface="+mn-lt"/>
                <a:ea typeface="+mn-ea"/>
                <a:cs typeface="+mn-cs"/>
              </a:rPr>
              <a:t>Pokud není pole vyplněno a vyplnění je vyžadováno – zůstane červené</a:t>
            </a:r>
          </a:p>
          <a:p>
            <a:endParaRPr lang="cs-CZ" sz="800" kern="1200" dirty="false">
              <a:solidFill>
                <a:schemeClr val="tx1"/>
              </a:solidFill>
              <a:effectLst/>
              <a:latin typeface="+mn-lt"/>
              <a:ea typeface="+mn-ea"/>
              <a:cs typeface="+mn-cs"/>
            </a:endParaRPr>
          </a:p>
          <a:p>
            <a:pPr marL="342900" lvl="0" indent="-342900" algn="just">
              <a:spcAft>
                <a:spcPts val="10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rPr>
              <a:t>formulace konkrétních </a:t>
            </a:r>
            <a:r>
              <a:rPr lang="cs-CZ" sz="800" b="true" dirty="false">
                <a:effectLst/>
                <a:latin typeface="Arial" panose="020B0604020202020204" pitchFamily="34" charset="0"/>
                <a:ea typeface="Calibri" panose="020F0502020204030204" pitchFamily="34" charset="0"/>
              </a:rPr>
              <a:t>opatření </a:t>
            </a:r>
            <a:r>
              <a:rPr lang="cs-CZ" sz="800" dirty="false">
                <a:effectLst/>
                <a:latin typeface="Arial" panose="020B0604020202020204" pitchFamily="34" charset="0"/>
                <a:ea typeface="Calibri" panose="020F0502020204030204" pitchFamily="34" charset="0"/>
              </a:rPr>
              <a:t>akčního plánu, které reagují na řešení jednotlivých problémů CS v oblasti aktivního začleňování</a:t>
            </a:r>
            <a:endParaRPr lang="cs-CZ" sz="800" dirty="false">
              <a:effectLst/>
              <a:latin typeface="Calibri" panose="020F0502020204030204" pitchFamily="34" charset="0"/>
              <a:ea typeface="Calibri" panose="020F0502020204030204" pitchFamily="34" charset="0"/>
            </a:endParaRPr>
          </a:p>
          <a:p>
            <a:pPr marL="457200" algn="just">
              <a:spcAft>
                <a:spcPts val="1000"/>
              </a:spcAft>
            </a:pPr>
            <a:r>
              <a:rPr lang="cs-CZ" sz="800" dirty="false">
                <a:effectLst/>
                <a:latin typeface="Arial" panose="020B0604020202020204" pitchFamily="34" charset="0"/>
                <a:ea typeface="Calibri" panose="020F0502020204030204" pitchFamily="34" charset="0"/>
              </a:rPr>
              <a:t> </a:t>
            </a:r>
            <a:endParaRPr lang="cs-CZ" sz="800" dirty="false">
              <a:effectLst/>
              <a:latin typeface="Calibri" panose="020F0502020204030204" pitchFamily="34" charset="0"/>
              <a:ea typeface="Calibri" panose="020F0502020204030204" pitchFamily="34" charset="0"/>
            </a:endParaRPr>
          </a:p>
          <a:p>
            <a:pPr marL="342900" lvl="0" indent="-342900" algn="just">
              <a:spcAft>
                <a:spcPts val="10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rPr>
              <a:t>popis</a:t>
            </a:r>
            <a:r>
              <a:rPr lang="cs-CZ" sz="800" b="true" dirty="false">
                <a:effectLst/>
                <a:latin typeface="Arial" panose="020B0604020202020204" pitchFamily="34" charset="0"/>
                <a:ea typeface="Calibri" panose="020F0502020204030204" pitchFamily="34" charset="0"/>
              </a:rPr>
              <a:t> cílového stavu, </a:t>
            </a:r>
            <a:r>
              <a:rPr lang="cs-CZ" sz="800" dirty="false">
                <a:effectLst/>
                <a:latin typeface="Arial" panose="020B0604020202020204" pitchFamily="34" charset="0"/>
                <a:ea typeface="Calibri" panose="020F0502020204030204" pitchFamily="34" charset="0"/>
              </a:rPr>
              <a:t>kterého má být dosaženo prostřednictvím realizace příslušných intervencí u jednotlivých problémů CS (tj. </a:t>
            </a:r>
            <a:r>
              <a:rPr lang="cs-CZ" sz="800" b="true" dirty="false">
                <a:effectLst/>
                <a:latin typeface="Arial" panose="020B0604020202020204" pitchFamily="34" charset="0"/>
                <a:ea typeface="Calibri" panose="020F0502020204030204" pitchFamily="34" charset="0"/>
              </a:rPr>
              <a:t>změna, které má být dosaženo, přínos pro CS</a:t>
            </a:r>
            <a:r>
              <a:rPr lang="cs-CZ" sz="800" dirty="false">
                <a:effectLst/>
                <a:latin typeface="Arial" panose="020B0604020202020204" pitchFamily="34" charset="0"/>
                <a:ea typeface="Calibri" panose="020F0502020204030204" pitchFamily="34" charset="0"/>
              </a:rPr>
              <a:t>)</a:t>
            </a:r>
            <a:endParaRPr lang="cs-CZ" sz="800" dirty="false">
              <a:effectLst/>
              <a:latin typeface="Calibri" panose="020F0502020204030204" pitchFamily="34" charset="0"/>
              <a:ea typeface="Calibri" panose="020F0502020204030204" pitchFamily="34" charset="0"/>
            </a:endParaRPr>
          </a:p>
          <a:p>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15</a:t>
            </a:fld>
            <a:endParaRPr lang="cs-CZ" dirty="false"/>
          </a:p>
        </p:txBody>
      </p:sp>
    </p:spTree>
    <p:extLst>
      <p:ext uri="{BB962C8B-B14F-4D97-AF65-F5344CB8AC3E}">
        <p14:creationId xmlns:p14="http://schemas.microsoft.com/office/powerpoint/2010/main" val="7847667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800" kern="1200" dirty="false">
                <a:solidFill>
                  <a:schemeClr val="tx1"/>
                </a:solidFill>
                <a:effectLst/>
                <a:latin typeface="+mn-lt"/>
                <a:ea typeface="+mn-ea"/>
                <a:cs typeface="+mn-cs"/>
              </a:rPr>
              <a:t>Dále navazují indikátory týkající se daného opatření </a:t>
            </a:r>
          </a:p>
          <a:p>
            <a:r>
              <a:rPr lang="cs-CZ" sz="800" kern="1200" dirty="false">
                <a:solidFill>
                  <a:schemeClr val="tx1"/>
                </a:solidFill>
                <a:effectLst/>
                <a:latin typeface="+mn-lt"/>
                <a:ea typeface="+mn-ea"/>
                <a:cs typeface="+mn-cs"/>
              </a:rPr>
              <a:t>Vždy povinně nutné vyplnit Celkový počet účastníků, Kapacita podpořených služeb, Využívání podpořených služeb</a:t>
            </a:r>
          </a:p>
          <a:p>
            <a:r>
              <a:rPr lang="cs-CZ" sz="800" kern="1200" dirty="false">
                <a:solidFill>
                  <a:schemeClr val="tx1"/>
                </a:solidFill>
                <a:effectLst/>
                <a:latin typeface="+mn-lt"/>
                <a:ea typeface="+mn-ea"/>
                <a:cs typeface="+mn-cs"/>
              </a:rPr>
              <a:t>Do strukturovaných dat v MS21+ se nasčítají za jednotlivá opatření akčního plánu</a:t>
            </a:r>
          </a:p>
          <a:p>
            <a:endParaRPr lang="cs-CZ" sz="800" kern="1200" dirty="false">
              <a:solidFill>
                <a:schemeClr val="tx1"/>
              </a:solidFill>
              <a:effectLst/>
              <a:latin typeface="+mn-lt"/>
              <a:ea typeface="+mn-ea"/>
              <a:cs typeface="+mn-cs"/>
            </a:endParaRPr>
          </a:p>
          <a:p>
            <a:r>
              <a:rPr lang="cs-CZ" sz="800" kern="1200" dirty="false">
                <a:solidFill>
                  <a:schemeClr val="tx1"/>
                </a:solidFill>
                <a:effectLst/>
                <a:latin typeface="+mn-lt"/>
                <a:ea typeface="+mn-ea"/>
                <a:cs typeface="+mn-cs"/>
              </a:rPr>
              <a:t>Vždy je nutné uvést způsob stanovení cílové hodnoty</a:t>
            </a:r>
          </a:p>
          <a:p>
            <a:endParaRPr lang="cs-CZ" sz="800" kern="1200" dirty="false">
              <a:solidFill>
                <a:schemeClr val="tx1"/>
              </a:solidFill>
              <a:effectLst/>
              <a:latin typeface="+mn-lt"/>
              <a:ea typeface="+mn-ea"/>
              <a:cs typeface="+mn-cs"/>
            </a:endParaRPr>
          </a:p>
          <a:p>
            <a:r>
              <a:rPr lang="cs-CZ" sz="800" kern="1200" dirty="false">
                <a:solidFill>
                  <a:schemeClr val="tx1"/>
                </a:solidFill>
                <a:effectLst/>
                <a:latin typeface="+mn-lt"/>
                <a:ea typeface="+mn-ea"/>
                <a:cs typeface="+mn-cs"/>
              </a:rPr>
              <a:t>V případě, kdy některý z indikátorů bude nerelevantní pro dané opatření, je nutné vyplnit 0 a odůvodnit</a:t>
            </a:r>
          </a:p>
          <a:p>
            <a:endParaRPr lang="cs-CZ" sz="800" kern="1200" dirty="false">
              <a:solidFill>
                <a:schemeClr val="tx1"/>
              </a:solidFill>
              <a:effectLst/>
              <a:latin typeface="+mn-lt"/>
              <a:ea typeface="+mn-ea"/>
              <a:cs typeface="+mn-cs"/>
            </a:endParaRPr>
          </a:p>
          <a:p>
            <a:r>
              <a:rPr lang="cs-CZ" sz="800" kern="1200" dirty="false">
                <a:solidFill>
                  <a:schemeClr val="tx1"/>
                </a:solidFill>
                <a:effectLst/>
                <a:latin typeface="+mn-lt"/>
                <a:ea typeface="+mn-ea"/>
                <a:cs typeface="+mn-cs"/>
              </a:rPr>
              <a:t>K povinným indikátorům na úrovni akčního plánu je možné přidat i volitelné indikátory – lze z číselníku indikátorů OPZ+ relevantních pro CLLD projekty případně si MAS může nastavit svůj vlastní indikátor</a:t>
            </a:r>
          </a:p>
          <a:p>
            <a:endParaRPr lang="cs-CZ" sz="800" kern="1200" dirty="false">
              <a:solidFill>
                <a:schemeClr val="tx1"/>
              </a:solidFill>
              <a:effectLst/>
              <a:latin typeface="+mn-lt"/>
              <a:ea typeface="+mn-ea"/>
              <a:cs typeface="+mn-cs"/>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600 000 Celkový počet účastníků Výstup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Celkový počet osob/účastníků (zaměstnanců, pracovníků implementační struktury, osob cílových skupin apod.), které v rámci projektu získaly jakoukoliv formu podpory, bez ohledu na počet poskytnutých podpor. Každá podpořená osoba se v rámci projektu započítává pouze jednou bez ohledu na to, kolik podpor obdržela. Podpora je jakákoliv aktivita financovaná z rozpočtu projektu, ze které mají cílové skupiny prospěch, podpora může mít formu např. vzdělávacího nebo rekvalifikačního kurzu, stáže, odborné konzultace, poradenství, výcviku, školení, odborné praxe apod. </a:t>
            </a:r>
            <a:endParaRPr lang="cs-CZ" sz="800" b="false" dirty="false">
              <a:effectLst/>
              <a:latin typeface="Arial" panose="020B060402020202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b="false" dirty="false">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Kapacita podpořených služeb – úvazky pracovníků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Indikátor se týká služeb/programů, které mají ambulantní nebo terénní formu poskytování. Ambulantní forma – osoba do služby/programu dochází nebo je do ní/něj doprovázena nebo dopravována a součástí služby/programu zároveň není ubytování či přenocování. Terénní forma – služba/program je poskytován v jejím přirozeném sociálním prostředí. „Pracovníkem“ se rozumí odborní pracovníci, pracovníci v přímé péči, kteří přímo poskytují služby cílové skupině (např. sociální pracovník, pracovník v sociálních službách, zdravotnický pracovník, pedagogický pracovník).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dirty="false"/>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Kapacita podpořených služeb – místa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Indikátor se týká služeb/programů, které mají pobytový charakter poskytování služby/programu, tj. služba/program je spojena s ubytováním či přenocováním cílové skupiny (například azylové domy, domy na půl cesty). Do tohoto indikátoru mohou spadat i služby/programy, které mají sice ambulantní charakter, tj. osoba do těchto služeb dochází nebo je doprovázen/dopravována, kapacita těchto služeb/programů je však s ohledem na nastavení služby/programu vyjádřena místem.</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b="false" dirty="false">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Využívání podpořených služeb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Počet osob, které využijí podpořenou službu či program během trvání projektu. "Služba/program" je poskytování pomoci a podpory fyzickým osobám v nepříznivé sociální či zdravotní situaci. Využíváním je myšleno být doložitelné klientem (tj. každá osoba je uvedená pouze jednou) dle standardů využívaných pro danou službu. Osoby uvedené v tomto indikátoru nejsou účastníky ve smyslu indikátoru 600 000 Celkový počet účastníků. Jedná se o osoby, které: - nemají přímý prospěch z finanční podpory ESF+, ale prospěch nepřímý, nebo - nelze s ohledem na anonymizovanou evidenci klientů u poskytované služby/programu či specifika cílové skupiny zahrnout do indikátoru 600 000 Celkový počet účastníků (jedná se o situace, kdy služba/program je poskytována dle příslušné právní úpravy), nebo - mají přímý prospěch z finanční podpory ESF+, tato podpora však z objektivních důvodů nepřesáhne limit bagatelní podpory. "Podpořené" znamená že dostaly finanční podporu z ESF+.</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b="false" dirty="false">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false" dirty="false">
                <a:effectLst/>
                <a:latin typeface="Calibri" panose="020F0502020204030204" pitchFamily="34" charset="0"/>
                <a:ea typeface="Calibri" panose="020F0502020204030204" pitchFamily="34" charset="0"/>
                <a:cs typeface="Times New Roman" panose="02020603050405020304" pitchFamily="18" charset="0"/>
              </a:rPr>
              <a:t>Definice jednotlivých indikátorů najdeme v Obecných pravidlech pro žadatele a příjemce (již zveřejněny na portálu www.esfcr.cz)</a:t>
            </a:r>
          </a:p>
          <a:p>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16</a:t>
            </a:fld>
            <a:endParaRPr lang="cs-CZ" dirty="false"/>
          </a:p>
        </p:txBody>
      </p:sp>
    </p:spTree>
    <p:extLst>
      <p:ext uri="{BB962C8B-B14F-4D97-AF65-F5344CB8AC3E}">
        <p14:creationId xmlns:p14="http://schemas.microsoft.com/office/powerpoint/2010/main" val="36165664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800" kern="1200" dirty="false">
                <a:solidFill>
                  <a:schemeClr val="tx1"/>
                </a:solidFill>
                <a:effectLst/>
                <a:latin typeface="+mn-lt"/>
                <a:ea typeface="+mn-ea"/>
                <a:cs typeface="+mn-cs"/>
              </a:rPr>
              <a:t>Tady jsou vidět vyplněné povinné indikátory na úrovni akčního plánu a navíc přidané řádky pro volitelné indikátory. Řádky je nutné odebrat, pokud nebudou vyplněné, aby bylo možné akční plán uložit a následně i finalizovat.</a:t>
            </a:r>
          </a:p>
          <a:p>
            <a:r>
              <a:rPr lang="cs-CZ" sz="800" kern="1200" dirty="false">
                <a:solidFill>
                  <a:schemeClr val="tx1"/>
                </a:solidFill>
                <a:effectLst/>
                <a:latin typeface="+mn-lt"/>
                <a:ea typeface="+mn-ea"/>
                <a:cs typeface="+mn-cs"/>
              </a:rPr>
              <a:t>Pokud se řádek volitelného indikátoru přidá, je automaticky označen jako povinný k vyplnění, dokud se neodstraní mínusem.</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17</a:t>
            </a:fld>
            <a:endParaRPr lang="cs-CZ" dirty="false"/>
          </a:p>
        </p:txBody>
      </p:sp>
    </p:spTree>
    <p:extLst>
      <p:ext uri="{BB962C8B-B14F-4D97-AF65-F5344CB8AC3E}">
        <p14:creationId xmlns:p14="http://schemas.microsoft.com/office/powerpoint/2010/main" val="1193573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800" kern="1200" dirty="false">
                <a:solidFill>
                  <a:schemeClr val="tx1"/>
                </a:solidFill>
                <a:effectLst/>
                <a:latin typeface="+mn-lt"/>
                <a:ea typeface="+mn-ea"/>
                <a:cs typeface="+mn-cs"/>
              </a:rPr>
              <a:t>Na opatření pak navazují aktivity (ty v součtu v celém akčním plánu musí zahrnout 50 – 70 % celkových způsobilých nákladů akčního plánu). Aktivity akčního plánu = aktivity 1. projektu MAS</a:t>
            </a:r>
          </a:p>
          <a:p>
            <a:endParaRPr lang="cs-CZ" sz="800" kern="1200" dirty="false">
              <a:solidFill>
                <a:schemeClr val="tx1"/>
              </a:solidFill>
              <a:effectLst/>
              <a:latin typeface="+mn-lt"/>
              <a:ea typeface="+mn-ea"/>
              <a:cs typeface="+mn-cs"/>
            </a:endParaRPr>
          </a:p>
          <a:p>
            <a:pPr marL="342900" lvl="0" indent="-342900" algn="just">
              <a:spcAft>
                <a:spcPts val="1000"/>
              </a:spcAft>
              <a:buFont typeface="Wingdings" panose="05000000000000000000" pitchFamily="2" charset="2"/>
              <a:buChar char=""/>
            </a:pPr>
            <a:r>
              <a:rPr lang="cs-CZ" sz="1800" dirty="false">
                <a:effectLst/>
                <a:latin typeface="Arial" panose="020B0604020202020204" pitchFamily="34" charset="0"/>
                <a:ea typeface="Calibri" panose="020F0502020204030204" pitchFamily="34" charset="0"/>
              </a:rPr>
              <a:t>stručný popis </a:t>
            </a:r>
            <a:r>
              <a:rPr lang="cs-CZ" sz="1800" b="true" dirty="false">
                <a:effectLst/>
                <a:latin typeface="Arial" panose="020B0604020202020204" pitchFamily="34" charset="0"/>
                <a:ea typeface="Calibri" panose="020F0502020204030204" pitchFamily="34" charset="0"/>
              </a:rPr>
              <a:t>jednotlivých aktivit</a:t>
            </a:r>
            <a:r>
              <a:rPr lang="cs-CZ" sz="1800" dirty="false">
                <a:effectLst/>
                <a:latin typeface="Arial" panose="020B0604020202020204" pitchFamily="34" charset="0"/>
                <a:ea typeface="Calibri" panose="020F0502020204030204" pitchFamily="34" charset="0"/>
              </a:rPr>
              <a:t> realizovaných v rámci akčního plánu, vč. určení CS, pro kterou je daná aktivita určená, a jejich vazba na výzvu ŘO OPZ+, včetně popisu vzájemné vazby mezi jednotlivými aktivitami či jejich návaznosti na jiné operační programy</a:t>
            </a:r>
            <a:endParaRPr lang="cs-CZ" sz="1800" dirty="false">
              <a:effectLst/>
              <a:latin typeface="Calibri" panose="020F0502020204030204" pitchFamily="34" charset="0"/>
              <a:ea typeface="Calibri" panose="020F0502020204030204" pitchFamily="34" charset="0"/>
            </a:endParaRPr>
          </a:p>
          <a:p>
            <a:pPr marL="457200" algn="just">
              <a:spcAft>
                <a:spcPts val="1000"/>
              </a:spcAft>
            </a:pPr>
            <a:r>
              <a:rPr lang="cs-CZ" sz="1800" dirty="false">
                <a:effectLst/>
                <a:latin typeface="Arial" panose="020B0604020202020204" pitchFamily="34" charset="0"/>
                <a:ea typeface="Calibri" panose="020F0502020204030204" pitchFamily="34" charset="0"/>
              </a:rPr>
              <a:t> </a:t>
            </a:r>
            <a:endParaRPr lang="cs-CZ" sz="1800" dirty="false">
              <a:effectLst/>
              <a:latin typeface="Calibri" panose="020F0502020204030204" pitchFamily="34" charset="0"/>
              <a:ea typeface="Calibri" panose="020F0502020204030204" pitchFamily="34" charset="0"/>
            </a:endParaRPr>
          </a:p>
          <a:p>
            <a:pPr marL="342900" lvl="0" indent="-342900" algn="just">
              <a:spcAft>
                <a:spcPts val="1000"/>
              </a:spcAft>
              <a:buFont typeface="Wingdings" panose="05000000000000000000" pitchFamily="2" charset="2"/>
              <a:buChar char=""/>
            </a:pPr>
            <a:r>
              <a:rPr lang="cs-CZ" sz="1800" dirty="false">
                <a:effectLst/>
                <a:latin typeface="Arial" panose="020B0604020202020204" pitchFamily="34" charset="0"/>
                <a:ea typeface="Calibri" panose="020F0502020204030204" pitchFamily="34" charset="0"/>
              </a:rPr>
              <a:t>vymezení </a:t>
            </a:r>
            <a:r>
              <a:rPr lang="cs-CZ" sz="1800" b="true" dirty="false">
                <a:effectLst/>
                <a:latin typeface="Arial" panose="020B0604020202020204" pitchFamily="34" charset="0"/>
                <a:ea typeface="Calibri" panose="020F0502020204030204" pitchFamily="34" charset="0"/>
              </a:rPr>
              <a:t>časového rámce </a:t>
            </a:r>
            <a:r>
              <a:rPr lang="cs-CZ" sz="1800" dirty="false">
                <a:effectLst/>
                <a:latin typeface="Arial" panose="020B0604020202020204" pitchFamily="34" charset="0"/>
                <a:ea typeface="Calibri" panose="020F0502020204030204" pitchFamily="34" charset="0"/>
              </a:rPr>
              <a:t>realizace jednotlivých aktivit</a:t>
            </a:r>
            <a:endParaRPr lang="cs-CZ" sz="1800" dirty="false">
              <a:effectLst/>
              <a:latin typeface="Calibri" panose="020F0502020204030204" pitchFamily="34" charset="0"/>
              <a:ea typeface="Calibri" panose="020F0502020204030204" pitchFamily="34" charset="0"/>
            </a:endParaRPr>
          </a:p>
          <a:p>
            <a:pPr marL="457200"/>
            <a:r>
              <a:rPr lang="cs-CZ" sz="1800" dirty="false">
                <a:effectLst/>
                <a:latin typeface="Arial" panose="020B0604020202020204" pitchFamily="34" charset="0"/>
                <a:ea typeface="Calibri" panose="020F0502020204030204" pitchFamily="34" charset="0"/>
              </a:rPr>
              <a:t> </a:t>
            </a:r>
            <a:endParaRPr lang="cs-CZ" sz="1800" dirty="false">
              <a:effectLst/>
              <a:latin typeface="Calibri" panose="020F0502020204030204" pitchFamily="34" charset="0"/>
              <a:ea typeface="Calibri" panose="020F0502020204030204" pitchFamily="34" charset="0"/>
            </a:endParaRPr>
          </a:p>
          <a:p>
            <a:pPr marL="342900" lvl="0" indent="-342900" algn="just">
              <a:spcAft>
                <a:spcPts val="1000"/>
              </a:spcAft>
              <a:buFont typeface="Wingdings" panose="05000000000000000000" pitchFamily="2" charset="2"/>
              <a:buChar char=""/>
            </a:pPr>
            <a:r>
              <a:rPr lang="cs-CZ" sz="1800" dirty="false">
                <a:effectLst/>
                <a:latin typeface="Arial" panose="020B0604020202020204" pitchFamily="34" charset="0"/>
                <a:ea typeface="Calibri" panose="020F0502020204030204" pitchFamily="34" charset="0"/>
              </a:rPr>
              <a:t>vyčíslení </a:t>
            </a:r>
            <a:r>
              <a:rPr lang="cs-CZ" sz="1800" b="true" dirty="false">
                <a:effectLst/>
                <a:latin typeface="Arial" panose="020B0604020202020204" pitchFamily="34" charset="0"/>
                <a:ea typeface="Calibri" panose="020F0502020204030204" pitchFamily="34" charset="0"/>
              </a:rPr>
              <a:t>finanční nákladovosti</a:t>
            </a:r>
            <a:r>
              <a:rPr lang="cs-CZ" sz="1800" dirty="false">
                <a:effectLst/>
                <a:latin typeface="Arial" panose="020B0604020202020204" pitchFamily="34" charset="0"/>
                <a:ea typeface="Calibri" panose="020F0502020204030204" pitchFamily="34" charset="0"/>
              </a:rPr>
              <a:t> řešení jednotlivých aktivit (tj. částka CZV na realizaci jednotlivých aktivit)</a:t>
            </a:r>
            <a:endParaRPr lang="cs-CZ" sz="1800" dirty="false">
              <a:effectLst/>
              <a:latin typeface="Calibri" panose="020F0502020204030204" pitchFamily="34" charset="0"/>
              <a:ea typeface="Calibri" panose="020F0502020204030204" pitchFamily="34" charset="0"/>
            </a:endParaRPr>
          </a:p>
          <a:p>
            <a:pPr marL="457200"/>
            <a:r>
              <a:rPr lang="cs-CZ" sz="1800" dirty="false">
                <a:effectLst/>
                <a:latin typeface="Arial" panose="020B0604020202020204" pitchFamily="34" charset="0"/>
                <a:ea typeface="Calibri" panose="020F0502020204030204" pitchFamily="34" charset="0"/>
              </a:rPr>
              <a:t> </a:t>
            </a:r>
            <a:endParaRPr lang="cs-CZ" sz="1800" dirty="false">
              <a:effectLst/>
              <a:latin typeface="Calibri" panose="020F0502020204030204" pitchFamily="34" charset="0"/>
              <a:ea typeface="Calibri" panose="020F0502020204030204" pitchFamily="34" charset="0"/>
            </a:endParaRPr>
          </a:p>
          <a:p>
            <a:pPr algn="just"/>
            <a:r>
              <a:rPr lang="cs-CZ" sz="1800" dirty="false">
                <a:effectLst/>
                <a:latin typeface="Calibri" panose="020F0502020204030204" pitchFamily="34" charset="0"/>
                <a:ea typeface="Calibri" panose="020F0502020204030204" pitchFamily="34" charset="0"/>
                <a:cs typeface="Times New Roman" panose="02020603050405020304" pitchFamily="18" charset="0"/>
              </a:rPr>
              <a:t>CZV – celkové způsobilé výdaje</a:t>
            </a:r>
          </a:p>
          <a:p>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18</a:t>
            </a:fld>
            <a:endParaRPr lang="cs-CZ" dirty="false"/>
          </a:p>
        </p:txBody>
      </p:sp>
    </p:spTree>
    <p:extLst>
      <p:ext uri="{BB962C8B-B14F-4D97-AF65-F5344CB8AC3E}">
        <p14:creationId xmlns:p14="http://schemas.microsoft.com/office/powerpoint/2010/main" val="41940798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800" kern="1200" dirty="false">
                <a:solidFill>
                  <a:schemeClr val="tx1"/>
                </a:solidFill>
                <a:effectLst/>
                <a:latin typeface="+mn-lt"/>
                <a:ea typeface="+mn-ea"/>
                <a:cs typeface="+mn-cs"/>
              </a:rPr>
              <a:t>Popis způsobu realizace a zajištění aktivity volí MAS zvolením min. jednoho až všech tří možností.</a:t>
            </a:r>
          </a:p>
          <a:p>
            <a:endParaRPr lang="cs-CZ" sz="800" kern="1200" dirty="false">
              <a:solidFill>
                <a:schemeClr val="tx1"/>
              </a:solidFill>
              <a:effectLst/>
              <a:latin typeface="+mn-lt"/>
              <a:ea typeface="+mn-ea"/>
              <a:cs typeface="+mn-cs"/>
            </a:endParaRPr>
          </a:p>
          <a:p>
            <a:r>
              <a:rPr lang="cs-CZ" sz="800" kern="1200" dirty="false">
                <a:solidFill>
                  <a:schemeClr val="tx1"/>
                </a:solidFill>
                <a:effectLst/>
                <a:latin typeface="+mn-lt"/>
                <a:ea typeface="+mn-ea"/>
                <a:cs typeface="+mn-cs"/>
              </a:rPr>
              <a:t>Do komentáře je pak uveden partner s finančním příspěvkem případně komentář ke zvoleným možnostem. </a:t>
            </a:r>
          </a:p>
          <a:p>
            <a:endParaRPr lang="cs-CZ" sz="800" kern="1200" dirty="false">
              <a:solidFill>
                <a:schemeClr val="tx1"/>
              </a:solidFill>
              <a:effectLst/>
              <a:latin typeface="+mn-lt"/>
              <a:ea typeface="+mn-ea"/>
              <a:cs typeface="+mn-cs"/>
            </a:endParaRPr>
          </a:p>
          <a:p>
            <a:r>
              <a:rPr lang="cs-CZ" sz="800" kern="1200" dirty="false">
                <a:solidFill>
                  <a:schemeClr val="tx1"/>
                </a:solidFill>
                <a:effectLst/>
                <a:latin typeface="+mn-lt"/>
                <a:ea typeface="+mn-ea"/>
                <a:cs typeface="+mn-cs"/>
              </a:rPr>
              <a:t>V tomto případě jsem zvolila možnost, že MAS realizuje projektovou aktivitu sama.</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19</a:t>
            </a:fld>
            <a:endParaRPr lang="cs-CZ" dirty="false"/>
          </a:p>
        </p:txBody>
      </p:sp>
    </p:spTree>
    <p:extLst>
      <p:ext uri="{BB962C8B-B14F-4D97-AF65-F5344CB8AC3E}">
        <p14:creationId xmlns:p14="http://schemas.microsoft.com/office/powerpoint/2010/main" val="19251159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a:t>
            </a:fld>
            <a:endParaRPr lang="cs-CZ" dirty="false"/>
          </a:p>
        </p:txBody>
      </p:sp>
    </p:spTree>
    <p:extLst>
      <p:ext uri="{BB962C8B-B14F-4D97-AF65-F5344CB8AC3E}">
        <p14:creationId xmlns:p14="http://schemas.microsoft.com/office/powerpoint/2010/main" val="35771126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800" kern="1200" dirty="false">
                <a:solidFill>
                  <a:schemeClr val="tx1"/>
                </a:solidFill>
                <a:effectLst/>
                <a:latin typeface="+mn-lt"/>
                <a:ea typeface="+mn-ea"/>
                <a:cs typeface="+mn-cs"/>
              </a:rPr>
              <a:t>V případě potřeby vyplnění další cílové skupiny na území MAS se postup v rámci části 1 akčního plánu opakuje. Druhá cílová skupina má pořadové číslo 1.2, třetí 1.3 atd.</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20</a:t>
            </a:fld>
            <a:endParaRPr lang="cs-CZ" dirty="false"/>
          </a:p>
        </p:txBody>
      </p:sp>
    </p:spTree>
    <p:extLst>
      <p:ext uri="{BB962C8B-B14F-4D97-AF65-F5344CB8AC3E}">
        <p14:creationId xmlns:p14="http://schemas.microsoft.com/office/powerpoint/2010/main" val="5433661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800" dirty="false">
                <a:effectLst/>
                <a:latin typeface="Arial" panose="020B0604020202020204" pitchFamily="34" charset="0"/>
                <a:ea typeface="Calibri" panose="020F0502020204030204" pitchFamily="34" charset="0"/>
              </a:rPr>
              <a:t>stručný popis</a:t>
            </a:r>
            <a:r>
              <a:rPr lang="cs-CZ" sz="800" b="true" dirty="false">
                <a:effectLst/>
                <a:latin typeface="Arial" panose="020B0604020202020204" pitchFamily="34" charset="0"/>
                <a:ea typeface="Calibri" panose="020F0502020204030204" pitchFamily="34" charset="0"/>
              </a:rPr>
              <a:t> dalších existujících témat a problémů </a:t>
            </a:r>
            <a:r>
              <a:rPr lang="cs-CZ" sz="800" dirty="false">
                <a:effectLst/>
                <a:latin typeface="Arial" panose="020B0604020202020204" pitchFamily="34" charset="0"/>
                <a:ea typeface="Calibri" panose="020F0502020204030204" pitchFamily="34" charset="0"/>
              </a:rPr>
              <a:t>CS v oblasti aktivního začleňování </a:t>
            </a:r>
            <a:r>
              <a:rPr lang="cs-CZ" sz="800" dirty="false">
                <a:effectLst/>
                <a:latin typeface="Calibri" panose="020F0502020204030204" pitchFamily="34" charset="0"/>
                <a:ea typeface="Calibri" panose="020F0502020204030204" pitchFamily="34" charset="0"/>
              </a:rPr>
              <a:t>(v případě, že jsou všechna existující témata a problémy CS v popisu aktivit již zahrnuty, může zůstat tato část nevyplněna)</a:t>
            </a: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21</a:t>
            </a:fld>
            <a:endParaRPr lang="cs-CZ" dirty="false"/>
          </a:p>
        </p:txBody>
      </p:sp>
    </p:spTree>
    <p:extLst>
      <p:ext uri="{BB962C8B-B14F-4D97-AF65-F5344CB8AC3E}">
        <p14:creationId xmlns:p14="http://schemas.microsoft.com/office/powerpoint/2010/main" val="7076214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342900" lvl="0" indent="-342900" algn="jus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rPr>
              <a:t>stručný popis</a:t>
            </a:r>
            <a:r>
              <a:rPr lang="cs-CZ" sz="800" b="true" dirty="false">
                <a:effectLst/>
                <a:latin typeface="Arial" panose="020B0604020202020204" pitchFamily="34" charset="0"/>
                <a:ea typeface="Calibri" panose="020F0502020204030204" pitchFamily="34" charset="0"/>
              </a:rPr>
              <a:t> způsobu přípravy akčního plánu z hlediska procesů,</a:t>
            </a:r>
            <a:r>
              <a:rPr lang="cs-CZ" sz="800" dirty="false">
                <a:effectLst/>
                <a:latin typeface="Arial" panose="020B0604020202020204" pitchFamily="34" charset="0"/>
                <a:ea typeface="Calibri" panose="020F0502020204030204" pitchFamily="34" charset="0"/>
              </a:rPr>
              <a:t> které probíhaly v území (tj. síťování, navazování spolupráce, budování partnerství, způsob oslovování potencionálních realizátorů aktivit, vč. uvedení odkazu na webové stránky MAS, kde jsou zveřejněny záznamy z těchto jednání v podobě zápisů, fotodokumentace, audiozáznamů atd.) </a:t>
            </a:r>
            <a:endParaRPr lang="cs-CZ" sz="800" dirty="false">
              <a:effectLst/>
              <a:latin typeface="Calibri" panose="020F0502020204030204" pitchFamily="34" charset="0"/>
              <a:ea typeface="Calibri" panose="020F0502020204030204" pitchFamily="34" charset="0"/>
            </a:endParaRPr>
          </a:p>
          <a:p>
            <a:pPr marL="457200" algn="just"/>
            <a:r>
              <a:rPr lang="cs-CZ" sz="800" dirty="false">
                <a:effectLst/>
                <a:latin typeface="Arial" panose="020B0604020202020204" pitchFamily="34" charset="0"/>
                <a:ea typeface="Calibri" panose="020F0502020204030204" pitchFamily="34" charset="0"/>
              </a:rPr>
              <a:t> </a:t>
            </a:r>
            <a:endParaRPr lang="cs-CZ" sz="800" dirty="false">
              <a:effectLst/>
              <a:latin typeface="Calibri" panose="020F0502020204030204" pitchFamily="34" charset="0"/>
              <a:ea typeface="Calibri" panose="020F0502020204030204" pitchFamily="34" charset="0"/>
            </a:endParaRPr>
          </a:p>
          <a:p>
            <a:pPr marL="342900" lvl="0" indent="-342900" algn="just">
              <a:spcAft>
                <a:spcPts val="10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rPr>
              <a:t>stručný popis </a:t>
            </a:r>
            <a:r>
              <a:rPr lang="cs-CZ" sz="800" b="true" dirty="false">
                <a:effectLst/>
                <a:latin typeface="Arial" panose="020B0604020202020204" pitchFamily="34" charset="0"/>
                <a:ea typeface="Calibri" panose="020F0502020204030204" pitchFamily="34" charset="0"/>
              </a:rPr>
              <a:t>připravenosti MAS k realizaci animační činnosti po celé období realizace akčního plánu</a:t>
            </a:r>
            <a:r>
              <a:rPr lang="cs-CZ" sz="800" dirty="false">
                <a:effectLst/>
                <a:latin typeface="Arial" panose="020B0604020202020204" pitchFamily="34" charset="0"/>
                <a:ea typeface="Calibri" panose="020F0502020204030204" pitchFamily="34" charset="0"/>
              </a:rPr>
              <a:t> (tj. popis dílčích animačních aktivit MAS ve vztahu ke klíčovým aktérům v území jako jsou místní samosprávy, neziskové organizace, podnikatelské subjekty, zaměstnavatelé, a dále ve vztahu k veřejnosti, k aktivitám a iniciativám místních obyvatel a dobrovolných spolků a ve vztahu ke krajům a institucím jako je např. Úřad práce ČR, a také ve vztahu k nositelům konkrétních aktivit realizovaných v rámci akčního plánu)</a:t>
            </a:r>
            <a:endParaRPr lang="cs-CZ" sz="800" dirty="false">
              <a:effectLst/>
              <a:latin typeface="Calibri" panose="020F0502020204030204" pitchFamily="34" charset="0"/>
              <a:ea typeface="Calibri" panose="020F0502020204030204" pitchFamily="34" charset="0"/>
            </a:endParaRPr>
          </a:p>
          <a:p>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22</a:t>
            </a:fld>
            <a:endParaRPr lang="cs-CZ" dirty="false"/>
          </a:p>
        </p:txBody>
      </p:sp>
    </p:spTree>
    <p:extLst>
      <p:ext uri="{BB962C8B-B14F-4D97-AF65-F5344CB8AC3E}">
        <p14:creationId xmlns:p14="http://schemas.microsoft.com/office/powerpoint/2010/main" val="23622008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342900" lvl="0" indent="-342900" algn="jus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rPr>
              <a:t>popis způsobu přípravy projektu MAS</a:t>
            </a:r>
            <a:endParaRPr lang="cs-CZ" sz="800" dirty="false">
              <a:effectLst/>
              <a:latin typeface="Calibri" panose="020F0502020204030204" pitchFamily="34" charset="0"/>
              <a:ea typeface="Calibri" panose="020F0502020204030204" pitchFamily="34" charset="0"/>
            </a:endParaRPr>
          </a:p>
          <a:p>
            <a:pPr marL="342900" lvl="0" indent="-342900" algn="jus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rPr>
              <a:t>zdůvodnění výběru způsobu zajištění/realizace jednotlivých aktivit v rámci projektu MAS (tzn. zdůvodnění toho, jak MAS dospěla k tomu, že některé aktivity zajistí přímo pracovníky MAS hrazenými v rámci projektu/ partnery s finanční účastí/prostřednictvím dodavatele formou veřejné zakázky)</a:t>
            </a:r>
            <a:endParaRPr lang="cs-CZ" sz="800" dirty="false">
              <a:effectLst/>
              <a:latin typeface="Calibri" panose="020F0502020204030204" pitchFamily="34" charset="0"/>
              <a:ea typeface="Calibri" panose="020F0502020204030204" pitchFamily="34" charset="0"/>
            </a:endParaRPr>
          </a:p>
          <a:p>
            <a:pPr marL="342900" lvl="0" indent="-342900" algn="jus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rPr>
              <a:t>popis metody výběru a kritérií výběru partnerů s finanční účastí</a:t>
            </a:r>
            <a:endParaRPr lang="cs-CZ" sz="800" dirty="false">
              <a:effectLst/>
              <a:latin typeface="Calibri" panose="020F0502020204030204" pitchFamily="34" charset="0"/>
              <a:ea typeface="Calibri" panose="020F0502020204030204" pitchFamily="34" charset="0"/>
            </a:endParaRPr>
          </a:p>
          <a:p>
            <a:r>
              <a:rPr lang="cs-CZ" sz="800" dirty="false">
                <a:effectLst/>
                <a:latin typeface="Calibri" panose="020F0502020204030204" pitchFamily="34" charset="0"/>
                <a:ea typeface="Calibri" panose="020F0502020204030204" pitchFamily="34" charset="0"/>
              </a:rPr>
              <a:t> </a:t>
            </a:r>
          </a:p>
          <a:p>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23</a:t>
            </a:fld>
            <a:endParaRPr lang="cs-CZ" dirty="false"/>
          </a:p>
        </p:txBody>
      </p:sp>
    </p:spTree>
    <p:extLst>
      <p:ext uri="{BB962C8B-B14F-4D97-AF65-F5344CB8AC3E}">
        <p14:creationId xmlns:p14="http://schemas.microsoft.com/office/powerpoint/2010/main" val="7351811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800" dirty="false">
                <a:effectLst/>
                <a:latin typeface="Arial" panose="020B0604020202020204" pitchFamily="34" charset="0"/>
                <a:ea typeface="Calibri" panose="020F0502020204030204" pitchFamily="34" charset="0"/>
              </a:rPr>
              <a:t>stručný popis </a:t>
            </a:r>
            <a:r>
              <a:rPr lang="cs-CZ" sz="800" b="true" dirty="false">
                <a:effectLst/>
                <a:latin typeface="Arial" panose="020B0604020202020204" pitchFamily="34" charset="0"/>
                <a:ea typeface="Calibri" panose="020F0502020204030204" pitchFamily="34" charset="0"/>
              </a:rPr>
              <a:t>způsobu přípravy, projednávání a schvalování zbývajících 30 – 50 % alokace</a:t>
            </a:r>
            <a:r>
              <a:rPr lang="cs-CZ" sz="800" dirty="false">
                <a:effectLst/>
                <a:latin typeface="Arial" panose="020B0604020202020204" pitchFamily="34" charset="0"/>
                <a:ea typeface="Calibri" panose="020F0502020204030204" pitchFamily="34" charset="0"/>
              </a:rPr>
              <a:t> (s kým, jakou formou, za jakých podmínek)</a:t>
            </a:r>
            <a:endParaRPr lang="cs-CZ" sz="800" dirty="false">
              <a:effectLst/>
              <a:latin typeface="Calibri" panose="020F0502020204030204" pitchFamily="34" charset="0"/>
              <a:ea typeface="Calibri" panose="020F0502020204030204" pitchFamily="34" charset="0"/>
            </a:endParaRPr>
          </a:p>
          <a:p>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24</a:t>
            </a:fld>
            <a:endParaRPr lang="cs-CZ" dirty="false"/>
          </a:p>
        </p:txBody>
      </p:sp>
    </p:spTree>
    <p:extLst>
      <p:ext uri="{BB962C8B-B14F-4D97-AF65-F5344CB8AC3E}">
        <p14:creationId xmlns:p14="http://schemas.microsoft.com/office/powerpoint/2010/main" val="38418788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25</a:t>
            </a:fld>
            <a:endParaRPr lang="cs-CZ" dirty="false"/>
          </a:p>
        </p:txBody>
      </p:sp>
    </p:spTree>
    <p:extLst>
      <p:ext uri="{BB962C8B-B14F-4D97-AF65-F5344CB8AC3E}">
        <p14:creationId xmlns:p14="http://schemas.microsoft.com/office/powerpoint/2010/main" val="195433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800" kern="1200" dirty="false">
                <a:solidFill>
                  <a:schemeClr val="tx1"/>
                </a:solidFill>
                <a:effectLst/>
                <a:latin typeface="+mn-lt"/>
                <a:ea typeface="+mn-ea"/>
                <a:cs typeface="+mn-cs"/>
              </a:rPr>
              <a:t>Dole tlačítko uložit – doporučujeme průběžně ukládat.</a:t>
            </a:r>
          </a:p>
          <a:p>
            <a:pPr marL="342900" lvl="0" indent="-342900" algn="just">
              <a:spcAft>
                <a:spcPts val="10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rPr>
              <a:t>stručný popis</a:t>
            </a:r>
            <a:r>
              <a:rPr lang="cs-CZ" sz="800" b="true" dirty="false">
                <a:effectLst/>
                <a:latin typeface="Arial" panose="020B0604020202020204" pitchFamily="34" charset="0"/>
                <a:ea typeface="Calibri" panose="020F0502020204030204" pitchFamily="34" charset="0"/>
              </a:rPr>
              <a:t> způsobu, jakým bude MAS ověřovat dosažení cílů stanovených v akčním plánu</a:t>
            </a:r>
            <a:r>
              <a:rPr lang="cs-CZ" sz="800" dirty="false">
                <a:effectLst/>
                <a:latin typeface="Arial" panose="020B0604020202020204" pitchFamily="34" charset="0"/>
                <a:ea typeface="Calibri" panose="020F0502020204030204" pitchFamily="34" charset="0"/>
              </a:rPr>
              <a:t> (tj. jak bude provádět evaluaci úspěšnosti naplnění dílčích opatření akčního plánu v návaznosti na dosažené hodnoty indikátorů, tzn. vyhodnocení efektu a dopadu zrealizovaných projektů pro území)</a:t>
            </a:r>
          </a:p>
          <a:p>
            <a:pPr marL="342900" lvl="0" indent="-342900" algn="just">
              <a:spcAft>
                <a:spcPts val="1000"/>
              </a:spcAft>
              <a:buFont typeface="Wingdings" panose="05000000000000000000" pitchFamily="2" charset="2"/>
              <a:buChar char=""/>
            </a:pPr>
            <a:r>
              <a:rPr lang="cs-CZ" sz="800" dirty="false">
                <a:effectLst/>
                <a:latin typeface="Calibri" panose="020F0502020204030204" pitchFamily="34" charset="0"/>
                <a:ea typeface="Calibri" panose="020F0502020204030204" pitchFamily="34" charset="0"/>
                <a:cs typeface="Times New Roman" panose="02020603050405020304" pitchFamily="18" charset="0"/>
              </a:rPr>
              <a:t>evaluace prvního období realizace akčního plánu je podmínkou pro schválení dalšího projektu MAS, který bude realizován v následující části programového období. Na konci programového období bude provedena závěrečná evaluace a bude vyhodnocen celkový dopad realizace akčního plánu pro území MAS</a:t>
            </a:r>
          </a:p>
          <a:p>
            <a:endParaRPr lang="cs-CZ" sz="800" kern="1200" dirty="false">
              <a:solidFill>
                <a:schemeClr val="tx1"/>
              </a:solidFill>
              <a:effectLst/>
              <a:latin typeface="+mn-lt"/>
              <a:ea typeface="+mn-ea"/>
              <a:cs typeface="+mn-cs"/>
            </a:endParaRPr>
          </a:p>
          <a:p>
            <a:endParaRPr lang="cs-CZ" sz="800" kern="1200" dirty="false">
              <a:solidFill>
                <a:schemeClr val="tx1"/>
              </a:solidFill>
              <a:effectLst/>
              <a:latin typeface="+mn-lt"/>
              <a:ea typeface="+mn-ea"/>
              <a:cs typeface="+mn-cs"/>
            </a:endParaRPr>
          </a:p>
          <a:p>
            <a:r>
              <a:rPr lang="cs-CZ" sz="800" kern="1200" dirty="false">
                <a:solidFill>
                  <a:schemeClr val="tx1"/>
                </a:solidFill>
                <a:effectLst/>
                <a:latin typeface="+mn-lt"/>
                <a:ea typeface="+mn-ea"/>
                <a:cs typeface="+mn-cs"/>
              </a:rPr>
              <a:t>Tlačítko FINALIZOVAT použít až opravdu jako poslední krok před generováním finální PDF souboru.</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26</a:t>
            </a:fld>
            <a:endParaRPr lang="cs-CZ" dirty="false"/>
          </a:p>
        </p:txBody>
      </p:sp>
    </p:spTree>
    <p:extLst>
      <p:ext uri="{BB962C8B-B14F-4D97-AF65-F5344CB8AC3E}">
        <p14:creationId xmlns:p14="http://schemas.microsoft.com/office/powerpoint/2010/main" val="37360947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342900" lvl="0" indent="-342900" algn="just">
              <a:spcAft>
                <a:spcPts val="1100"/>
              </a:spcAft>
              <a:buFont typeface="Symbol" panose="05050102010706020507" pitchFamily="18" charset="2"/>
              <a:buChar char=""/>
            </a:pPr>
            <a:r>
              <a:rPr lang="cs-CZ" sz="800" kern="1200" dirty="false">
                <a:solidFill>
                  <a:schemeClr val="tx1"/>
                </a:solidFill>
                <a:effectLst/>
                <a:latin typeface="+mn-lt"/>
                <a:ea typeface="+mn-ea"/>
                <a:cs typeface="+mn-cs"/>
              </a:rPr>
              <a:t>Část akčního plánu č. 7 bude předmětem hodnocení akčního plánu v rámci kritéria účelnost – vyhodnocení účelnosti realizace akčního plánu</a:t>
            </a:r>
          </a:p>
          <a:p>
            <a:pPr marL="342900" lvl="0" indent="-342900" algn="just">
              <a:spcAft>
                <a:spcPts val="1100"/>
              </a:spcAft>
              <a:buFont typeface="Symbol" panose="05050102010706020507" pitchFamily="18" charset="2"/>
              <a:buChar char=""/>
            </a:pPr>
            <a:endParaRPr lang="cs-CZ" sz="800" kern="1200" dirty="false">
              <a:solidFill>
                <a:schemeClr val="tx1"/>
              </a:solidFill>
              <a:effectLst/>
              <a:latin typeface="+mn-lt"/>
              <a:ea typeface="+mn-ea"/>
              <a:cs typeface="+mn-cs"/>
            </a:endParaRPr>
          </a:p>
          <a:p>
            <a:r>
              <a:rPr lang="cs-CZ" sz="800" b="true" dirty="false"/>
              <a:t>Vyhodnocení úspěšnosti realizace akčního plánu</a:t>
            </a:r>
          </a:p>
          <a:p>
            <a:r>
              <a:rPr lang="cs-CZ" sz="800" dirty="false"/>
              <a:t>Hlavní otázka: Nastavila MAS vhodně způsob, jakým bude ověřovat dosažení cílů stanovených v akčním plánu? (Vyplývá z popisu akčního plánu připravenost MAS k provedení evaluace akčního plánu?) </a:t>
            </a:r>
          </a:p>
          <a:p>
            <a:r>
              <a:rPr lang="cs-CZ" sz="800" dirty="false"/>
              <a:t>Hodnotí se, zda MAS nastavila vhodně způsob, jakým bude ověřovat dosažení cílů stanovených v akčním plánu. Dále se hodnotí, zda z popisu akčního plánu vyplývá připravenost MAS k provedení evaluace akčního plánu.</a:t>
            </a: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27</a:t>
            </a:fld>
            <a:endParaRPr lang="cs-CZ" dirty="false"/>
          </a:p>
        </p:txBody>
      </p:sp>
    </p:spTree>
    <p:extLst>
      <p:ext uri="{BB962C8B-B14F-4D97-AF65-F5344CB8AC3E}">
        <p14:creationId xmlns:p14="http://schemas.microsoft.com/office/powerpoint/2010/main" val="11941795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indent="0" algn="just">
              <a:lnSpc>
                <a:spcPct val="107000"/>
              </a:lnSpc>
              <a:spcAft>
                <a:spcPts val="800"/>
              </a:spcAft>
              <a:buNone/>
            </a:pPr>
            <a:r>
              <a:rPr lang="cs-CZ" sz="800" dirty="false"/>
              <a:t>Vyhodnocení prvního období realizace akčního plánu bude zpracováno v on-line formuláři v následující struktuře:</a:t>
            </a:r>
          </a:p>
          <a:p>
            <a:pPr marL="342900" lvl="0" indent="-342900" algn="just">
              <a:lnSpc>
                <a:spcPct val="107000"/>
              </a:lnSpc>
              <a:buFont typeface="Courier New" panose="02070309020205020404" pitchFamily="49" charset="0"/>
              <a:buChar char="o"/>
            </a:pPr>
            <a:r>
              <a:rPr lang="cs-CZ" sz="800" b="true" dirty="false"/>
              <a:t>Opatření:</a:t>
            </a:r>
            <a:r>
              <a:rPr lang="cs-CZ" sz="800" dirty="false"/>
              <a:t> vyhodnocení přínosu realizovaných opatření pro každou CS (změna, která byla u CS nastartována či které bylo u CS dosaženo), a to ve vztahu k cílovému stavu uvedeném v akčním plánu </a:t>
            </a:r>
          </a:p>
          <a:p>
            <a:pPr marL="342900" lvl="0" indent="-342900" algn="just">
              <a:lnSpc>
                <a:spcPct val="107000"/>
              </a:lnSpc>
              <a:buFont typeface="Courier New" panose="02070309020205020404" pitchFamily="49" charset="0"/>
              <a:buChar char="o"/>
            </a:pPr>
            <a:r>
              <a:rPr lang="cs-CZ" sz="800" b="true" dirty="false"/>
              <a:t>Indikátory: </a:t>
            </a:r>
            <a:r>
              <a:rPr lang="cs-CZ" sz="800" dirty="false"/>
              <a:t>vyhodnocení naplnění cílových hodnot indikátorů pro dané opatření</a:t>
            </a:r>
          </a:p>
          <a:p>
            <a:pPr marL="342900" lvl="0" indent="-342900" algn="just">
              <a:lnSpc>
                <a:spcPct val="107000"/>
              </a:lnSpc>
              <a:buFont typeface="Courier New" panose="02070309020205020404" pitchFamily="49" charset="0"/>
              <a:buChar char="o"/>
            </a:pPr>
            <a:r>
              <a:rPr lang="cs-CZ" sz="800" b="true" dirty="false"/>
              <a:t>Aktivity:</a:t>
            </a:r>
            <a:r>
              <a:rPr lang="cs-CZ" sz="800" dirty="false"/>
              <a:t> vyhodnocení realizace jednotlivých aktivit, co se dařilo, co se nedařilo, jak je plněn harmonogram a nákladovost a jak se osvědčil způsob realizace (MAS sama jako realizátor / partner s finanční účastí / dodavatel prostřednictvím zakázky)</a:t>
            </a:r>
          </a:p>
          <a:p>
            <a:pPr marL="342900" lvl="0" indent="-342900" algn="just">
              <a:lnSpc>
                <a:spcPct val="107000"/>
              </a:lnSpc>
              <a:spcAft>
                <a:spcPts val="800"/>
              </a:spcAft>
              <a:buFont typeface="Courier New" panose="02070309020205020404" pitchFamily="49" charset="0"/>
              <a:buChar char="o"/>
            </a:pPr>
            <a:r>
              <a:rPr lang="cs-CZ" sz="800" b="true" dirty="false"/>
              <a:t>Vyhodnocení animační činnosti MAS v průběhu realizace akčního plánu: </a:t>
            </a:r>
            <a:r>
              <a:rPr lang="cs-CZ" sz="800" dirty="false"/>
              <a:t>popis a zhodnocení vč. neúspěchů a překážek dílčích animačních aktivit MAS ve vztahu ke klíčovým aktérům v území, dále ve vztahu k veřejnosti, k aktivitám a iniciativám místních obyvatel a dobrovolných spolků a ve vztahu ke krajům a institucím jako je např. Úřad práce ČR, a také ve vztahu k nositelům konkrétních aktivit realizovaných v rámci akčního plánu</a:t>
            </a: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28</a:t>
            </a:fld>
            <a:endParaRPr lang="cs-CZ" dirty="false"/>
          </a:p>
        </p:txBody>
      </p:sp>
    </p:spTree>
    <p:extLst>
      <p:ext uri="{BB962C8B-B14F-4D97-AF65-F5344CB8AC3E}">
        <p14:creationId xmlns:p14="http://schemas.microsoft.com/office/powerpoint/2010/main" val="31522921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800" kern="1200" dirty="false">
                <a:solidFill>
                  <a:schemeClr val="tx1"/>
                </a:solidFill>
                <a:effectLst/>
                <a:latin typeface="+mn-lt"/>
                <a:ea typeface="+mn-ea"/>
                <a:cs typeface="+mn-cs"/>
              </a:rPr>
              <a:t>Formulář lze nasdílet – NASTAVENÍ SDÍLENÍ</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29</a:t>
            </a:fld>
            <a:endParaRPr lang="cs-CZ" dirty="false"/>
          </a:p>
        </p:txBody>
      </p:sp>
    </p:spTree>
    <p:extLst>
      <p:ext uri="{BB962C8B-B14F-4D97-AF65-F5344CB8AC3E}">
        <p14:creationId xmlns:p14="http://schemas.microsoft.com/office/powerpoint/2010/main" val="33067415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a:t>
            </a:fld>
            <a:endParaRPr lang="cs-CZ" dirty="false"/>
          </a:p>
        </p:txBody>
      </p:sp>
    </p:spTree>
    <p:extLst>
      <p:ext uri="{BB962C8B-B14F-4D97-AF65-F5344CB8AC3E}">
        <p14:creationId xmlns:p14="http://schemas.microsoft.com/office/powerpoint/2010/main" val="4672160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800" kern="1200" dirty="false">
                <a:solidFill>
                  <a:schemeClr val="tx1"/>
                </a:solidFill>
                <a:effectLst/>
                <a:latin typeface="+mn-lt"/>
                <a:ea typeface="+mn-ea"/>
                <a:cs typeface="+mn-cs"/>
              </a:rPr>
              <a:t>ZOBRAZIT</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30</a:t>
            </a:fld>
            <a:endParaRPr lang="cs-CZ" dirty="false"/>
          </a:p>
        </p:txBody>
      </p:sp>
    </p:spTree>
    <p:extLst>
      <p:ext uri="{BB962C8B-B14F-4D97-AF65-F5344CB8AC3E}">
        <p14:creationId xmlns:p14="http://schemas.microsoft.com/office/powerpoint/2010/main" val="15012005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800" kern="1200" dirty="false">
                <a:solidFill>
                  <a:schemeClr val="tx1"/>
                </a:solidFill>
                <a:effectLst/>
                <a:latin typeface="+mn-lt"/>
                <a:ea typeface="+mn-ea"/>
                <a:cs typeface="+mn-cs"/>
              </a:rPr>
              <a:t>Struktura akčního plánu </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31</a:t>
            </a:fld>
            <a:endParaRPr lang="cs-CZ" dirty="false"/>
          </a:p>
        </p:txBody>
      </p:sp>
    </p:spTree>
    <p:extLst>
      <p:ext uri="{BB962C8B-B14F-4D97-AF65-F5344CB8AC3E}">
        <p14:creationId xmlns:p14="http://schemas.microsoft.com/office/powerpoint/2010/main" val="4405292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800" kern="1200" dirty="false">
                <a:solidFill>
                  <a:schemeClr val="tx1"/>
                </a:solidFill>
                <a:effectLst/>
                <a:latin typeface="+mn-lt"/>
                <a:ea typeface="+mn-ea"/>
                <a:cs typeface="+mn-cs"/>
              </a:rPr>
              <a:t>Rozpad části 1 akčního plánu – cílová skupina</a:t>
            </a:r>
          </a:p>
          <a:p>
            <a:endParaRPr lang="cs-CZ" sz="800" kern="1200" dirty="false">
              <a:solidFill>
                <a:schemeClr val="tx1"/>
              </a:solidFill>
              <a:effectLst/>
              <a:latin typeface="+mn-lt"/>
              <a:ea typeface="+mn-ea"/>
              <a:cs typeface="+mn-cs"/>
            </a:endParaRPr>
          </a:p>
          <a:p>
            <a:r>
              <a:rPr lang="cs-CZ" sz="800" kern="1200" dirty="false">
                <a:solidFill>
                  <a:schemeClr val="tx1"/>
                </a:solidFill>
                <a:effectLst/>
                <a:latin typeface="+mn-lt"/>
                <a:ea typeface="+mn-ea"/>
                <a:cs typeface="+mn-cs"/>
              </a:rPr>
              <a:t>V rámci cílové skupiny jsou vydefinovány opatření vč. stanovení cílových hodnot indikátorů (na celý akční plán MAS).</a:t>
            </a:r>
          </a:p>
          <a:p>
            <a:r>
              <a:rPr lang="cs-CZ" sz="800" kern="1200" dirty="false">
                <a:solidFill>
                  <a:schemeClr val="tx1"/>
                </a:solidFill>
                <a:effectLst/>
                <a:latin typeface="+mn-lt"/>
                <a:ea typeface="+mn-ea"/>
                <a:cs typeface="+mn-cs"/>
              </a:rPr>
              <a:t>V rámci opatření jsou uvedeny aktivity realizované v 1. projektu MAS. (v objemu 50 – 70 % akčního plánu).</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32</a:t>
            </a:fld>
            <a:endParaRPr lang="cs-CZ" dirty="false"/>
          </a:p>
        </p:txBody>
      </p:sp>
    </p:spTree>
    <p:extLst>
      <p:ext uri="{BB962C8B-B14F-4D97-AF65-F5344CB8AC3E}">
        <p14:creationId xmlns:p14="http://schemas.microsoft.com/office/powerpoint/2010/main" val="19534092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800" dirty="false"/>
              <a:t>Exportovaný výstup (PDF) vložit do společné části v MS21+ (ISKP21+) pro SCLLD</a:t>
            </a:r>
          </a:p>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lang="cs-CZ" sz="800" dirty="false"/>
          </a:p>
          <a:p>
            <a:r>
              <a:rPr lang="cs-CZ" sz="800" kern="1200" dirty="false">
                <a:solidFill>
                  <a:schemeClr val="tx1"/>
                </a:solidFill>
                <a:effectLst/>
                <a:latin typeface="+mn-lt"/>
                <a:ea typeface="+mn-ea"/>
                <a:cs typeface="+mn-cs"/>
              </a:rPr>
              <a:t>MAS vyplní textovou část AP na portále, vygeneruje PDF, které vloží do společné části v MS pro SCLLD, plus tam vyplní finanční plán a indikátory jakožto strukturovaná data. </a:t>
            </a:r>
          </a:p>
          <a:p>
            <a:endParaRPr lang="cs-CZ" sz="800" kern="1200" dirty="false">
              <a:solidFill>
                <a:schemeClr val="tx1"/>
              </a:solidFill>
              <a:effectLst/>
              <a:latin typeface="+mn-lt"/>
              <a:ea typeface="+mn-ea"/>
              <a:cs typeface="+mn-cs"/>
            </a:endParaRPr>
          </a:p>
          <a:p>
            <a:endParaRPr lang="cs-CZ" sz="800" kern="1200" dirty="false">
              <a:solidFill>
                <a:schemeClr val="tx1"/>
              </a:solidFill>
              <a:effectLst/>
              <a:latin typeface="+mn-lt"/>
              <a:ea typeface="+mn-ea"/>
              <a:cs typeface="+mn-cs"/>
            </a:endParaRPr>
          </a:p>
          <a:p>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33</a:t>
            </a:fld>
            <a:endParaRPr lang="cs-CZ" dirty="false"/>
          </a:p>
        </p:txBody>
      </p:sp>
    </p:spTree>
    <p:extLst>
      <p:ext uri="{BB962C8B-B14F-4D97-AF65-F5344CB8AC3E}">
        <p14:creationId xmlns:p14="http://schemas.microsoft.com/office/powerpoint/2010/main" val="5373290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34</a:t>
            </a:fld>
            <a:endParaRPr lang="cs-CZ" dirty="false"/>
          </a:p>
        </p:txBody>
      </p:sp>
    </p:spTree>
    <p:extLst>
      <p:ext uri="{BB962C8B-B14F-4D97-AF65-F5344CB8AC3E}">
        <p14:creationId xmlns:p14="http://schemas.microsoft.com/office/powerpoint/2010/main" val="39485698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800" dirty="false"/>
              <a:t>Programové partnerství (PROP) proběhne 9. 6. 2022 – bude schvalována výzva, zatím není definitivní, předpokládáme možné změny a úpravy</a:t>
            </a:r>
          </a:p>
          <a:p>
            <a:endParaRPr lang="cs-CZ" sz="800"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35</a:t>
            </a:fld>
            <a:endParaRPr lang="cs-CZ" dirty="false"/>
          </a:p>
        </p:txBody>
      </p:sp>
    </p:spTree>
    <p:extLst>
      <p:ext uri="{BB962C8B-B14F-4D97-AF65-F5344CB8AC3E}">
        <p14:creationId xmlns:p14="http://schemas.microsoft.com/office/powerpoint/2010/main" val="8814603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r>
              <a:rPr lang="cs-CZ" sz="800" dirty="false"/>
              <a:t>Jde např. o Osoby sociálně vyloučené a osoby sociálním vyloučením ohrožené, Osoby se zdravotním postižením, Osoby ohrožené předlužeností, Osoby bez přístřeší nebo osoby žijící v nejistém nebo nevyhovujícím bydlení, Neformální pečující, Osoby dlouhodobě či opakovaně nezaměstnané, Uchazeče o zaměstnání, Zájemce o zaměstnání, Osoby neaktivní, Osoby s nízkou úrovní kvalifikace, Osoby s jinými znevýhodněními na trhu práce Absolventy, Mladé lidi bez praxe mladší 30 let, Osoby, které nejsou zaměstnané ani se neúčastní vzdělávání nebo odborné přípravy (NEET), Osoby s kumulací hendikepů na trhu práce, Osoby ve věku 55 a více let, Osoby předčasně odcházející ze vzdělávání, Zaměstnavatele, Rodiče, děti a mladí dospělí v nepříznivé sociální situaci, Osoby pečující o malé děti, Dobrovolníky působící v oblasti sociálních služeb a sociální integrace, Poskytovatele a zadavatele sociálních služeb, služeb pro rodiny a děti a dalších služeb na podporu sociálního začleňování, Veřejnost apod.</a:t>
            </a:r>
          </a:p>
          <a:p>
            <a:pPr marL="0" lvl="0" indent="0" algn="just">
              <a:spcAft>
                <a:spcPts val="1100"/>
              </a:spcAft>
              <a:buFont typeface="Symbol" panose="05050102010706020507" pitchFamily="18" charset="2"/>
              <a:buNone/>
            </a:pPr>
            <a:r>
              <a:rPr lang="cs-CZ" sz="800" kern="1200" dirty="false">
                <a:solidFill>
                  <a:schemeClr val="tx1"/>
                </a:solidFill>
                <a:effectLst/>
                <a:latin typeface="+mn-lt"/>
                <a:ea typeface="+mn-ea"/>
                <a:cs typeface="+mn-cs"/>
              </a:rPr>
              <a:t>Participující členové komunity nebudou samostatnou CS.</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36</a:t>
            </a:fld>
            <a:endParaRPr lang="cs-CZ" dirty="false"/>
          </a:p>
        </p:txBody>
      </p:sp>
    </p:spTree>
    <p:extLst>
      <p:ext uri="{BB962C8B-B14F-4D97-AF65-F5344CB8AC3E}">
        <p14:creationId xmlns:p14="http://schemas.microsoft.com/office/powerpoint/2010/main" val="474517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37</a:t>
            </a:fld>
            <a:endParaRPr lang="cs-CZ" dirty="false"/>
          </a:p>
        </p:txBody>
      </p:sp>
    </p:spTree>
    <p:extLst>
      <p:ext uri="{BB962C8B-B14F-4D97-AF65-F5344CB8AC3E}">
        <p14:creationId xmlns:p14="http://schemas.microsoft.com/office/powerpoint/2010/main" val="96904977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38</a:t>
            </a:fld>
            <a:endParaRPr lang="cs-CZ" dirty="false"/>
          </a:p>
        </p:txBody>
      </p:sp>
    </p:spTree>
    <p:extLst>
      <p:ext uri="{BB962C8B-B14F-4D97-AF65-F5344CB8AC3E}">
        <p14:creationId xmlns:p14="http://schemas.microsoft.com/office/powerpoint/2010/main" val="12489583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800" cap="none" dirty="false">
                <a:effectLst/>
                <a:latin typeface="Arial" panose="020B0604020202020204" pitchFamily="34" charset="0"/>
                <a:ea typeface="Calibri" panose="020F0502020204030204" pitchFamily="34" charset="0"/>
                <a:cs typeface="Times New Roman" panose="02020603050405020304" pitchFamily="18" charset="0"/>
              </a:rPr>
              <a:t>1. PODPORA KOMUNITNÍ (SOCIÁLNÍ) PRÁCE </a:t>
            </a:r>
            <a:r>
              <a:rPr lang="cs-CZ" sz="800" b="false" cap="none" dirty="false">
                <a:effectLst/>
                <a:latin typeface="Arial" panose="020B0604020202020204" pitchFamily="34" charset="0"/>
                <a:ea typeface="Calibri" panose="020F0502020204030204" pitchFamily="34" charset="0"/>
                <a:cs typeface="Times New Roman" panose="02020603050405020304" pitchFamily="18" charset="0"/>
              </a:rPr>
              <a:t>včetně vzniku, fungování a rozvoje komunitních center; programy aktivizace a participace cílových skupin a zvyšující jejich zapojování se do života v obci/ komunitě včetně aktivit podporujících rozvoj a posilování prvků svépomoci, vzájemné pomoci, sousedské výpomoci, sdílení a výměny zkušenosti, podpory dobrovolnictví a mezigenerační výměny a výpomoci</a:t>
            </a:r>
            <a:endParaRPr lang="cs-CZ" sz="800"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39</a:t>
            </a:fld>
            <a:endParaRPr lang="cs-CZ" dirty="false"/>
          </a:p>
        </p:txBody>
      </p:sp>
    </p:spTree>
    <p:extLst>
      <p:ext uri="{BB962C8B-B14F-4D97-AF65-F5344CB8AC3E}">
        <p14:creationId xmlns:p14="http://schemas.microsoft.com/office/powerpoint/2010/main" val="1163260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a:t>
            </a:fld>
            <a:endParaRPr lang="cs-CZ" dirty="false"/>
          </a:p>
        </p:txBody>
      </p:sp>
    </p:spTree>
    <p:extLst>
      <p:ext uri="{BB962C8B-B14F-4D97-AF65-F5344CB8AC3E}">
        <p14:creationId xmlns:p14="http://schemas.microsoft.com/office/powerpoint/2010/main" val="200777482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342900" lvl="0" indent="-342900" algn="just">
              <a:spcBef>
                <a:spcPts val="300"/>
              </a:spcBef>
              <a:spcAft>
                <a:spcPts val="300"/>
              </a:spcAft>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kulturní/ multikulturní aktivity</a:t>
            </a:r>
            <a:r>
              <a:rPr lang="cs-CZ" sz="800" dirty="false">
                <a:effectLst/>
                <a:latin typeface="Arial" panose="020B0604020202020204" pitchFamily="34" charset="0"/>
                <a:ea typeface="Calibri" panose="020F0502020204030204" pitchFamily="34" charset="0"/>
                <a:cs typeface="Times New Roman" panose="02020603050405020304" pitchFamily="18" charset="0"/>
              </a:rPr>
              <a:t> realizované „samosprávně“, tj. sebeorganizované členy komunity (divadelní představení či výstava fotografií místní mládeže na určitá témata, filmové kluby, specifická podpora členů komunity z pohledu kulturní identity, sebevědomí a překonávání traumat různého charakteru apod.)</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výchovně/ vzdělávací a edukační aktivity </a:t>
            </a:r>
            <a:r>
              <a:rPr lang="cs-CZ" sz="800" dirty="false">
                <a:effectLst/>
                <a:latin typeface="Arial" panose="020B0604020202020204" pitchFamily="34" charset="0"/>
                <a:ea typeface="Calibri" panose="020F0502020204030204" pitchFamily="34" charset="0"/>
                <a:cs typeface="Times New Roman" panose="02020603050405020304" pitchFamily="18" charset="0"/>
              </a:rPr>
              <a:t>pro cílové skupiny a pro laickou </a:t>
            </a:r>
            <a:br>
              <a:rPr lang="cs-CZ" sz="800" dirty="false">
                <a:effectLst/>
                <a:latin typeface="Arial" panose="020B0604020202020204" pitchFamily="34" charset="0"/>
                <a:ea typeface="Calibri" panose="020F0502020204030204" pitchFamily="34" charset="0"/>
                <a:cs typeface="Times New Roman" panose="02020603050405020304" pitchFamily="18" charset="0"/>
              </a:rPr>
            </a:br>
            <a:r>
              <a:rPr lang="cs-CZ" sz="800" dirty="false">
                <a:effectLst/>
                <a:latin typeface="Arial" panose="020B0604020202020204" pitchFamily="34" charset="0"/>
                <a:ea typeface="Calibri" panose="020F0502020204030204" pitchFamily="34" charset="0"/>
                <a:cs typeface="Times New Roman" panose="02020603050405020304" pitchFamily="18" charset="0"/>
              </a:rPr>
              <a:t>i odbornou veřejnost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s cílem posilovat vzdělávání v informační společnosti a přispívat k rozvíjení schopnosti dobře se orientovat v rychle měnícím se světě</a:t>
            </a:r>
            <a:r>
              <a:rPr lang="cs-CZ" sz="800" dirty="false">
                <a:effectLst/>
                <a:latin typeface="Arial" panose="020B0604020202020204" pitchFamily="34" charset="0"/>
                <a:ea typeface="Calibri" panose="020F0502020204030204" pitchFamily="34" charset="0"/>
                <a:cs typeface="Times New Roman" panose="02020603050405020304" pitchFamily="18" charset="0"/>
              </a:rPr>
              <a:t> (komunitní knihovny, mimoškolní doučování, motivační semináře/workshopy pro mládež zaměřené na budoucí uplatnění na trhu práce, podpora zvyšování dovedností pracovat s místní komunitou, přednášky a besedy s odborníky s cílem informovat o možnostech, diskutovat o účinných vylepšeních či místních inovacích, podvečerní kluby, sdílecí kruhy, promítání filmů, točení dokumentů apod.)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SzPts val="1200"/>
              <a:buFont typeface="Symbol" panose="05050102010706020507" pitchFamily="18"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aktivity neformálních skupin veřejnosti a občanských iniciativ vzniklých na základě </a:t>
            </a:r>
            <a:r>
              <a:rPr lang="cs-CZ" sz="800" b="true" dirty="false">
                <a:effectLst/>
                <a:latin typeface="Arial" panose="020B0604020202020204" pitchFamily="34" charset="0"/>
                <a:ea typeface="Calibri" panose="020F0502020204030204" pitchFamily="34" charset="0"/>
                <a:cs typeface="Times New Roman" panose="02020603050405020304" pitchFamily="18" charset="0"/>
              </a:rPr>
              <a:t>zplnomocňujících metod práce</a:t>
            </a:r>
            <a:r>
              <a:rPr lang="cs-CZ" sz="800" dirty="false">
                <a:effectLst/>
                <a:latin typeface="Arial" panose="020B0604020202020204" pitchFamily="34" charset="0"/>
                <a:ea typeface="Calibri" panose="020F0502020204030204" pitchFamily="34" charset="0"/>
                <a:cs typeface="Times New Roman" panose="02020603050405020304" pitchFamily="18" charset="0"/>
              </a:rPr>
              <a:t> směřujících k řešení místních problémů (rada starších či dospívajících přináší zastupitelstvu náměty na zlepšení kvality života v obci, občansky vedené procesy a projekty, rozvoj zájmových skupin a sítí v sousedstvích přinášející pomoc místním občanům v řešení potřeb a problémů ovlivňujících kvalitu jejich života s dopadem na sociální začleňování a vstup na trh práce, podpora místních lídrů/ autorit z řad členů komunity apod.)</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SzPts val="1200"/>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environmentální aktivity</a:t>
            </a:r>
            <a:r>
              <a:rPr lang="cs-CZ" sz="800" dirty="false">
                <a:effectLst/>
                <a:latin typeface="Arial" panose="020B0604020202020204" pitchFamily="34" charset="0"/>
                <a:ea typeface="Calibri" panose="020F0502020204030204" pitchFamily="34" charset="0"/>
                <a:cs typeface="Times New Roman" panose="02020603050405020304" pitchFamily="18" charset="0"/>
              </a:rPr>
              <a:t> a podpora jejich využití v rámci komunitní práce (aktivity zaměřené na zvelebování životního prostředí komunity, sběr odpadků, společná kultivace veřejných ploch, komunitní zahrada/ dílna/ doprava, obnova tradičního využívání krajiny, péče o krajinu, péče o kulturní či přírodní památky, údržba turistických tras a cyklostezek atd.)</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SzPts val="1200"/>
              <a:buFont typeface="Symbol" panose="05050102010706020507" pitchFamily="18" charset="2"/>
              <a:buChar char=""/>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aktivity podporující zapojování cílových skupin do dobrovolnické činnosti</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(péče potřebným spoluobčanům na bázi sousedské či generační výpomoci, podpora mezigeneračního setkávání, soužití a spolupráce, otevřené (dobrovolnické) komunitní kluby a komunitní setkávání jako prevence sociálního vyloučení, sousedský jarmark, komunitní kavárna či sdílená kuchyň nebo jídelna, spižírna, lokální potravinová banka </a:t>
            </a:r>
            <a:r>
              <a:rPr lang="cs-CZ" sz="800" dirty="false">
                <a:effectLst/>
                <a:latin typeface="Arial" panose="020B0604020202020204" pitchFamily="34" charset="0"/>
                <a:ea typeface="Calibri" panose="020F0502020204030204" pitchFamily="34" charset="0"/>
                <a:cs typeface="Times New Roman" panose="02020603050405020304" pitchFamily="18" charset="0"/>
              </a:rPr>
              <a:t>včetně zajištění distribuce jídla, pomůcek, potřeb pro domácnost nebo ošacení,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bazar, sociální šatník a pomoc v nouzi, </a:t>
            </a:r>
            <a:r>
              <a:rPr lang="cs-CZ" sz="800" dirty="false">
                <a:effectLst/>
                <a:latin typeface="Arial" panose="020B0604020202020204" pitchFamily="34" charset="0"/>
                <a:ea typeface="Calibri" panose="020F0502020204030204" pitchFamily="34" charset="0"/>
                <a:cs typeface="Times New Roman" panose="02020603050405020304" pitchFamily="18" charset="0"/>
              </a:rPr>
              <a:t>pořádání veřejných sbírek za účelem podpory těch nejpotřebnějších v obci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atd.</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SzPts val="1200"/>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aktivity podporující komunitní sdílení prostor, vybavení, pomůcek</a:t>
            </a:r>
            <a:r>
              <a:rPr lang="cs-CZ" sz="800" dirty="false">
                <a:effectLst/>
                <a:latin typeface="Arial" panose="020B0604020202020204" pitchFamily="34" charset="0"/>
                <a:ea typeface="Calibri" panose="020F0502020204030204" pitchFamily="34" charset="0"/>
                <a:cs typeface="Times New Roman" panose="02020603050405020304" pitchFamily="18" charset="0"/>
              </a:rPr>
              <a:t> (např. sdílené dílny, zahrady, zpracovny ovoce, zeleniny, medu, moštárny apod.)</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SzPts val="1200"/>
              <a:buFont typeface="Symbol" panose="05050102010706020507" pitchFamily="18" charset="2"/>
              <a:buChar char=""/>
            </a:pPr>
            <a:r>
              <a:rPr lang="cs-CZ" sz="800" b="true" dirty="false">
                <a:effectLst/>
                <a:latin typeface="Arial" panose="020B0604020202020204" pitchFamily="34" charset="0"/>
                <a:ea typeface="Times New Roman" panose="02020603050405020304" pitchFamily="18" charset="0"/>
              </a:rPr>
              <a:t>komunitní projekty/aktivity</a:t>
            </a:r>
            <a:r>
              <a:rPr lang="cs-CZ" sz="800" dirty="false">
                <a:effectLst/>
                <a:latin typeface="Arial" panose="020B0604020202020204" pitchFamily="34" charset="0"/>
                <a:ea typeface="Times New Roman" panose="02020603050405020304" pitchFamily="18" charset="0"/>
              </a:rPr>
              <a:t> </a:t>
            </a:r>
            <a:r>
              <a:rPr lang="cs-CZ" sz="800" b="true" dirty="false">
                <a:effectLst/>
                <a:latin typeface="Arial" panose="020B0604020202020204" pitchFamily="34" charset="0"/>
                <a:ea typeface="Times New Roman" panose="02020603050405020304" pitchFamily="18" charset="0"/>
              </a:rPr>
              <a:t>propojující lidi s obdobnými problémy,</a:t>
            </a:r>
            <a:r>
              <a:rPr lang="cs-CZ" sz="800" dirty="false">
                <a:effectLst/>
                <a:latin typeface="Arial" panose="020B0604020202020204" pitchFamily="34" charset="0"/>
                <a:ea typeface="Times New Roman" panose="02020603050405020304" pitchFamily="18" charset="0"/>
              </a:rPr>
              <a:t> např. rodiče </a:t>
            </a:r>
            <a:br>
              <a:rPr lang="cs-CZ" sz="800" dirty="false">
                <a:effectLst/>
                <a:latin typeface="Arial" panose="020B0604020202020204" pitchFamily="34" charset="0"/>
                <a:ea typeface="Times New Roman" panose="02020603050405020304" pitchFamily="18" charset="0"/>
              </a:rPr>
            </a:br>
            <a:r>
              <a:rPr lang="cs-CZ" sz="800" dirty="false">
                <a:effectLst/>
                <a:latin typeface="Arial" panose="020B0604020202020204" pitchFamily="34" charset="0"/>
                <a:ea typeface="Times New Roman" panose="02020603050405020304" pitchFamily="18" charset="0"/>
              </a:rPr>
              <a:t>s dětmi s hendikepem či rodiče samoživitelé, svépomocné a podpůrné skupiny rodičů, sdružení pečujících, kluby seniorů, skupinové kluby s přesahem do rozvoje kompetencí, osvojování si nových návyků a zvyklostí, rozšiřování si obzorů v různých disciplínách (projekt může zahrnovat např. vzdělávání, konzultace, facilitace, výjezdové pobyty apod.)</a:t>
            </a:r>
          </a:p>
          <a:p>
            <a:pPr marL="342900" lvl="0" indent="-342900" algn="just">
              <a:spcBef>
                <a:spcPts val="300"/>
              </a:spcBef>
              <a:spcAft>
                <a:spcPts val="300"/>
              </a:spcAft>
              <a:buSzPts val="1200"/>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rPr>
              <a:t>mezigenerační projekty,</a:t>
            </a:r>
            <a:r>
              <a:rPr lang="cs-CZ" sz="800" dirty="false">
                <a:effectLst/>
                <a:latin typeface="Arial" panose="020B0604020202020204" pitchFamily="34" charset="0"/>
                <a:ea typeface="Calibri" panose="020F0502020204030204" pitchFamily="34" charset="0"/>
              </a:rPr>
              <a:t> např. dobrovolné hlídání a vyzvedávání dětí aktivními seniory nebo staršími vrstevníky dětí, navštěvování seniorů, osamělých občanů a lidí žijící v izolaci místními dobrovolníky s cílem posilování dobrých vztahů a rozšiřování pocitu sounáležitosti, programy podporující mezigenerační dialog a soužití (projekty mohou být postavené na práci koordinátora, který zajišťuje podporu pro rozvoj těchto aktivit, způsobilým výdajem může být i pojištění dobrovolníků a drobné výdaje spojené např. s dopravou apod.)</a:t>
            </a:r>
            <a:r>
              <a:rPr lang="cs-CZ" sz="800" dirty="false">
                <a:effectLst/>
              </a:rPr>
              <a:t> </a:t>
            </a:r>
          </a:p>
          <a:p>
            <a:pPr marL="342900" lvl="0" indent="-342900" algn="just">
              <a:spcBef>
                <a:spcPts val="300"/>
              </a:spcBef>
              <a:spcAft>
                <a:spcPts val="300"/>
              </a:spcAft>
              <a:buSzPts val="1200"/>
              <a:buFont typeface="Symbol" panose="05050102010706020507" pitchFamily="18" charset="2"/>
              <a:buChar char=""/>
            </a:pPr>
            <a:endParaRPr lang="cs-CZ" sz="800" dirty="false">
              <a:effectLst/>
              <a:latin typeface="Calibri" panose="020F0502020204030204" pitchFamily="34" charset="0"/>
              <a:ea typeface="Calibri" panose="020F0502020204030204" pitchFamily="34" charset="0"/>
              <a:cs typeface="Calibri" panose="020F0502020204030204" pitchFamily="34" charset="0"/>
            </a:endParaRPr>
          </a:p>
          <a:p>
            <a:pPr algn="just"/>
            <a:r>
              <a:rPr lang="cs-CZ" sz="800" dirty="false">
                <a:effectLst/>
                <a:latin typeface="Calibri" panose="020F0502020204030204" pitchFamily="34" charset="0"/>
                <a:ea typeface="Calibri" panose="020F0502020204030204" pitchFamily="34" charset="0"/>
                <a:cs typeface="Calibri" panose="020F0502020204030204" pitchFamily="34" charset="0"/>
              </a:rPr>
              <a:t>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40</a:t>
            </a:fld>
            <a:endParaRPr lang="cs-CZ" dirty="false"/>
          </a:p>
        </p:txBody>
      </p:sp>
    </p:spTree>
    <p:extLst>
      <p:ext uri="{BB962C8B-B14F-4D97-AF65-F5344CB8AC3E}">
        <p14:creationId xmlns:p14="http://schemas.microsoft.com/office/powerpoint/2010/main" val="12771863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1200" dirty="false">
                <a:effectLst/>
                <a:latin typeface="Calibri" panose="020F0502020204030204" pitchFamily="34" charset="0"/>
                <a:ea typeface="Calibri" panose="020F0502020204030204" pitchFamily="34" charset="0"/>
                <a:cs typeface="Times New Roman" panose="02020603050405020304" pitchFamily="18" charset="0"/>
              </a:rPr>
              <a:t>Komunitní pracovník - nemusí jít nutně o kvalifikovaného sociálního pracovníka dle zákona č. 108/2006 Sb., o sociálních službách. Podstatná je zkušenost s metodami komunitní práce nebo sociální práce s komunitou a participativními metodami práce v kontextu sociálního začleňování.</a:t>
            </a:r>
          </a:p>
          <a:p>
            <a:pPr marL="0" lvl="0" indent="0" algn="just">
              <a:spcAft>
                <a:spcPts val="1100"/>
              </a:spcAft>
              <a:buFont typeface="Symbol" panose="05050102010706020507" pitchFamily="18" charset="2"/>
              <a:buNone/>
            </a:pPr>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41</a:t>
            </a:fld>
            <a:endParaRPr lang="cs-CZ" dirty="false"/>
          </a:p>
        </p:txBody>
      </p:sp>
    </p:spTree>
    <p:extLst>
      <p:ext uri="{BB962C8B-B14F-4D97-AF65-F5344CB8AC3E}">
        <p14:creationId xmlns:p14="http://schemas.microsoft.com/office/powerpoint/2010/main" val="269120490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42</a:t>
            </a:fld>
            <a:endParaRPr lang="cs-CZ" dirty="false"/>
          </a:p>
        </p:txBody>
      </p:sp>
    </p:spTree>
    <p:extLst>
      <p:ext uri="{BB962C8B-B14F-4D97-AF65-F5344CB8AC3E}">
        <p14:creationId xmlns:p14="http://schemas.microsoft.com/office/powerpoint/2010/main" val="148508082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Komunitní pracovník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vykonává</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komunitní práci v daném území</a:t>
            </a:r>
            <a:r>
              <a:rPr lang="cs-CZ" sz="800" dirty="false">
                <a:effectLst/>
                <a:latin typeface="Arial" panose="020B0604020202020204" pitchFamily="34" charset="0"/>
                <a:ea typeface="Calibri" panose="020F0502020204030204" pitchFamily="34" charset="0"/>
                <a:cs typeface="Times New Roman" panose="02020603050405020304" pitchFamily="18" charset="0"/>
              </a:rPr>
              <a:t>. </a:t>
            </a:r>
          </a:p>
          <a:p>
            <a:pPr marR="179705" algn="just">
              <a:lnSpc>
                <a:spcPct val="115000"/>
              </a:lnSpc>
              <a:spcBef>
                <a:spcPts val="600"/>
              </a:spcBef>
              <a:spcAft>
                <a:spcPts val="600"/>
              </a:spcAft>
            </a:pPr>
            <a:r>
              <a:rPr lang="cs-CZ" sz="800" dirty="false">
                <a:effectLst/>
                <a:latin typeface="Calibri" panose="020F0502020204030204" pitchFamily="34" charset="0"/>
                <a:ea typeface="Calibri" panose="020F0502020204030204" pitchFamily="34" charset="0"/>
                <a:cs typeface="Times New Roman" panose="02020603050405020304" pitchFamily="18" charset="0"/>
              </a:rPr>
              <a:t>Nemusí jít nutně o kvalifikovaného sociálního pracovníka dle zákona č. 108/2006 Sb., o sociálních službách. Podstatná je zkušenost s metodami komunitní práce nebo sociální práce s komunitou a participativními metodami práce v kontextu sociálního začleňování.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mapuje komunitu, cílové skupiny a jejich potřeby,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mapuje zdroje, sítě a vazby uvnitř komunity,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podporuje a motivuje k rozvoji sociální sítě komunity,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aktivizuje členy komunity, přirozené lídry a jádrové skupiny a podporuje jejich spolupráci při stanovování strategie a cílů komunity,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organizuje pravidelná setkání místních komunit,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napomáhá ke zlepšování interakcí mezi komunitou a dalšími aktéry dle potřeb a cílů komunity,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koordinuje činnost komunity (vč. dobrovolníků) ve směru naplňování potřeb a cílů komunity,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vykonává přímou komunitní práci s komunitou,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spolupracuje se sociálními pracovníky obcí a NNO, s místními zaměstnavateli a s dalšími aktéry z území,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směřuje členy komunity na příslušné služby (sociální a zdravotní služby, služby zaměstnanosti atd.) v případě řešení individuálních potřeb členů komunity.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a:t>
            </a:r>
            <a:r>
              <a:rPr lang="cs-CZ" sz="800" dirty="false">
                <a:effectLst/>
                <a:latin typeface="Arial" panose="020B0604020202020204" pitchFamily="34" charset="0"/>
                <a:ea typeface="Calibri" panose="020F0502020204030204" pitchFamily="34" charset="0"/>
                <a:cs typeface="Times New Roman" panose="02020603050405020304" pitchFamily="18" charset="0"/>
              </a:rPr>
              <a:t>zkušenost s metodami komunitní práce nebo sociální práce s komunitou a participativními metodami práce v kontextu sociálního začleňování, zkušenost se síťováním a facilitací, absolvování vzdělávacího kurzu se zaměřením na komunitní práci výhodou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a:t>
            </a:r>
            <a:r>
              <a:rPr lang="cs-CZ" sz="800" dirty="false">
                <a:effectLst/>
                <a:latin typeface="Arial" panose="020B0604020202020204" pitchFamily="34" charset="0"/>
                <a:ea typeface="Calibri" panose="020F0502020204030204" pitchFamily="34" charset="0"/>
                <a:cs typeface="Times New Roman" panose="02020603050405020304" pitchFamily="18" charset="0"/>
              </a:rPr>
              <a:t>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ISPV</a:t>
            </a:r>
          </a:p>
          <a:p>
            <a:pPr marR="179705" algn="just">
              <a:lnSpc>
                <a:spcPct val="115000"/>
              </a:lnSpc>
              <a:spcBef>
                <a:spcPts val="600"/>
              </a:spcBef>
              <a:spcAft>
                <a:spcPts val="6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Garant komunitní práce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garantuje výkon</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komunitní práce v daném území</a:t>
            </a:r>
            <a:r>
              <a:rPr lang="cs-CZ" sz="800" dirty="false">
                <a:effectLst/>
                <a:latin typeface="Arial" panose="020B0604020202020204" pitchFamily="34" charset="0"/>
                <a:ea typeface="Calibri" panose="020F0502020204030204" pitchFamily="34" charset="0"/>
                <a:cs typeface="Times New Roman" panose="02020603050405020304" pitchFamily="18" charset="0"/>
              </a:rPr>
              <a: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podílí se na aktivitách mapujících komunitu, cílové skupiny a jejich potřeby, </a:t>
            </a:r>
            <a:r>
              <a:rPr lang="cs-CZ" sz="800" dirty="false">
                <a:effectLst/>
                <a:latin typeface="Arial" panose="020B0604020202020204" pitchFamily="34" charset="0"/>
                <a:ea typeface="Calibri" panose="020F0502020204030204" pitchFamily="34" charset="0"/>
                <a:cs typeface="Times New Roman" panose="02020603050405020304" pitchFamily="18" charset="0"/>
              </a:rPr>
              <a:t>zdroje, sítě a vazby uvnitř komunity,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spolupracuje s komunitním pracovníkem a garantuje výkon komunitní práce v rámci projektu,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podporuje spolupráci uvnitř komunity a zdravé interakce mezi komunitou a dalšími aktéry,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účastní se pravidelných setkání místních komunit,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podílí se na zajištění intervizí a supervizí projektového týmu.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Min. 2 roky </a:t>
            </a:r>
            <a:r>
              <a:rPr lang="cs-CZ" sz="800" dirty="false">
                <a:effectLst/>
                <a:latin typeface="Arial" panose="020B0604020202020204" pitchFamily="34" charset="0"/>
                <a:ea typeface="Calibri" panose="020F0502020204030204" pitchFamily="34" charset="0"/>
                <a:cs typeface="Times New Roman" panose="02020603050405020304" pitchFamily="18" charset="0"/>
              </a:rPr>
              <a:t>praxe a zkušeností: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Arial" panose="020B0604020202020204" pitchFamily="34" charset="0"/>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s metodami komunitní práce nebo sociální práce s komunitou, popř. participativními metodami práce v kontextu sociálního začleňování,</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Font typeface="Arial" panose="020B0604020202020204" pitchFamily="34" charset="0"/>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se síťováním a facilitací.</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Min. absolvování vzdělávacího kurzu se zaměřením na komunitní práci</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a:t>
            </a:r>
            <a:r>
              <a:rPr lang="cs-CZ" sz="800" dirty="false">
                <a:effectLst/>
                <a:latin typeface="Arial" panose="020B0604020202020204" pitchFamily="34" charset="0"/>
                <a:ea typeface="Calibri" panose="020F0502020204030204" pitchFamily="34" charset="0"/>
                <a:cs typeface="Times New Roman" panose="02020603050405020304" pitchFamily="18" charset="0"/>
              </a:rPr>
              <a:t>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viz Obvyklé mzdy/platy www.esfcr.cz – Odborný gestor/garant</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Koordinátor komunitní (sociální) práce/ participativních metod práce</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koordinuje výkon</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komunitní (sociální) práce a participativních přístupů v daném území, komunitních aktivit</a:t>
            </a:r>
            <a:r>
              <a:rPr lang="cs-CZ" sz="800" dirty="false">
                <a:effectLst/>
                <a:latin typeface="Arial" panose="020B0604020202020204" pitchFamily="34" charset="0"/>
                <a:ea typeface="Calibri" panose="020F0502020204030204" pitchFamily="34" charset="0"/>
                <a:cs typeface="Times New Roman" panose="02020603050405020304" pitchFamily="18" charset="0"/>
              </a:rPr>
              <a: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podílí se na aktivitách mapujících komunitu, cílové skupiny a jejich potřeby, </a:t>
            </a:r>
            <a:r>
              <a:rPr lang="cs-CZ" sz="800" dirty="false">
                <a:effectLst/>
                <a:latin typeface="Arial" panose="020B0604020202020204" pitchFamily="34" charset="0"/>
                <a:ea typeface="Calibri" panose="020F0502020204030204" pitchFamily="34" charset="0"/>
                <a:cs typeface="Times New Roman" panose="02020603050405020304" pitchFamily="18" charset="0"/>
              </a:rPr>
              <a:t>zdroje, sítě a vazby uvnitř komunity,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spolupracuje s komunitním (sociálním) pracovníkem a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vyjednává a koordinuje sdílení informací mezi relevantními aktéry,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podporuje spolupráci uvnitř komunity a zdravé interakce mezi komunitou a dalšími aktéry,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koordinuje dobrovolníky,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účastní se pravidelných setkání místních komunit,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metodicky podporuje veřejná setkávání a uplatňuje participativní metody práce.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Min. 2 roky </a:t>
            </a:r>
            <a:r>
              <a:rPr lang="cs-CZ" sz="800" dirty="false">
                <a:effectLst/>
                <a:latin typeface="Arial" panose="020B0604020202020204" pitchFamily="34" charset="0"/>
                <a:ea typeface="Calibri" panose="020F0502020204030204" pitchFamily="34" charset="0"/>
                <a:cs typeface="Times New Roman" panose="02020603050405020304" pitchFamily="18" charset="0"/>
              </a:rPr>
              <a:t>praxe a zkušeností: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Arial" panose="020B0604020202020204" pitchFamily="34" charset="0"/>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s metodami komunitní práce nebo sociální práce s komunitou a participativními metodami práce v kontextu sociálního začleňování (zkušenosti s prací na obci nebo v NNO se sociálním zaměřením, organizační schopnosti, dobré komunikační dovednosti, zkušenosti s pořádáním veřejných setkání, participativním plánováním),</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Font typeface="Arial" panose="020B0604020202020204" pitchFamily="34" charset="0"/>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se síťováním a facilitací.</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Min. absolvování vzdělávacího kurzu se zaměřením na komunitní práci a/nebo participativní metody práce v kontextu sociálního začleňování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Calibri" panose="020F0502020204030204" pitchFamily="34" charset="0"/>
                <a:cs typeface="Times New Roman" panose="02020603050405020304" pitchFamily="18" charset="0"/>
              </a:rPr>
              <a:t> 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ISPV</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 Sociální pracovník</a:t>
            </a:r>
          </a:p>
          <a:p>
            <a:pPr marL="0" marR="179705" lvl="0" indent="0" algn="just" defTabSz="914400" rtl="false" eaLnBrk="true" fontAlgn="auto" latinLnBrk="false" hangingPunct="true">
              <a:lnSpc>
                <a:spcPct val="115000"/>
              </a:lnSpc>
              <a:spcBef>
                <a:spcPts val="600"/>
              </a:spcBef>
              <a:spcAft>
                <a:spcPts val="600"/>
              </a:spcAft>
              <a:buClrTx/>
              <a:buSzTx/>
              <a:buFontTx/>
              <a:buNone/>
              <a:tabLst/>
              <a:defRPr/>
            </a:pPr>
            <a:r>
              <a:rPr lang="cs-CZ" sz="800" dirty="false">
                <a:effectLst/>
                <a:latin typeface="Calibri" panose="020F0502020204030204" pitchFamily="34" charset="0"/>
                <a:ea typeface="Times New Roman" panose="02020603050405020304" pitchFamily="18" charset="0"/>
              </a:rPr>
              <a:t>Může se jednat o sociálního pracovníka obce či místní neziskové organizace s kompetencemi k činnostem vykonávaným v rámci komunitní sociální práce. </a:t>
            </a:r>
            <a:endParaRPr lang="cs-CZ" sz="800" dirty="false">
              <a:effectLst/>
              <a:latin typeface="Times New Roman" panose="02020603050405020304" pitchFamily="18" charset="0"/>
              <a:ea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43</a:t>
            </a:fld>
            <a:endParaRPr lang="cs-CZ" dirty="false"/>
          </a:p>
        </p:txBody>
      </p:sp>
    </p:spTree>
    <p:extLst>
      <p:ext uri="{BB962C8B-B14F-4D97-AF65-F5344CB8AC3E}">
        <p14:creationId xmlns:p14="http://schemas.microsoft.com/office/powerpoint/2010/main" val="225522405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36195" marR="36195" algn="l">
              <a:spcBef>
                <a:spcPts val="300"/>
              </a:spcBef>
              <a:spcAft>
                <a:spcPts val="300"/>
              </a:spcAft>
            </a:pPr>
            <a:r>
              <a:rPr lang="cs-CZ" sz="800" b="true" dirty="false">
                <a:effectLst/>
                <a:latin typeface="Calibri" panose="020F0502020204030204" pitchFamily="34" charset="0"/>
                <a:ea typeface="Times New Roman" panose="02020603050405020304" pitchFamily="18" charset="0"/>
                <a:cs typeface="Times New Roman" panose="02020603050405020304" pitchFamily="18" charset="0"/>
              </a:rPr>
              <a:t>Počet podpořených komunitních aktivit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6195">
              <a:lnSpc>
                <a:spcPct val="107000"/>
              </a:lnSpc>
              <a:spcAft>
                <a:spcPts val="800"/>
              </a:spcAft>
            </a:pPr>
            <a:r>
              <a:rPr lang="cs-CZ" sz="8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Počet komunitních aktivit realizovaných v rámci komunitní (sociální) práce. Aktivity naplňují hodnoty a principy komunitní (sociální) práce, kterými jsou principy aktivizace, participace, zplnomocnění, kolektivní spolupráce, práce s místními zdroji, komplexní přístup, sdílení zodpovědnosti atd.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6195">
              <a:lnSpc>
                <a:spcPct val="107000"/>
              </a:lnSpc>
              <a:spcAft>
                <a:spcPts val="800"/>
              </a:spcAft>
            </a:pPr>
            <a:r>
              <a:rPr lang="cs-CZ" sz="8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Komunitní aktivity musí mít přímou vazbu na sociální začleňování nebo prevenci sociálního vyloučení osob z cílových skupin, musí vycházet z mapování kontextu komunity a potřeb členů komunity, Konkrétní podobu a zaměření aktivit (resp. řešených témat) utváří cílová skupina podle vlastních potřeb a zájmů s cílem zlepšit sociální situaci nejen jednotlivců, ale především komunity jako celku.</a:t>
            </a:r>
            <a:r>
              <a:rPr lang="cs-CZ" sz="800" dirty="false">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p>
            <a:pPr algn="just"/>
            <a:r>
              <a:rPr lang="cs-CZ" sz="800" dirty="false">
                <a:effectLst/>
                <a:latin typeface="Arial" panose="020B0604020202020204" pitchFamily="34" charset="0"/>
                <a:ea typeface="Calibri" panose="020F0502020204030204" pitchFamily="34" charset="0"/>
              </a:rPr>
              <a:t>Komunitní aktivity musí být zaštítěny komunitním pracovníkem</a:t>
            </a:r>
            <a:r>
              <a:rPr lang="cs-CZ" sz="800" dirty="false">
                <a:effectLst/>
                <a:latin typeface="Calibri" panose="020F0502020204030204" pitchFamily="34" charset="0"/>
                <a:ea typeface="Calibri" panose="020F0502020204030204" pitchFamily="34" charset="0"/>
                <a:cs typeface="Times New Roman" panose="02020603050405020304" pitchFamily="18" charset="0"/>
              </a:rPr>
              <a:t>. </a:t>
            </a:r>
            <a:r>
              <a:rPr lang="cs-CZ" sz="800" dirty="false">
                <a:effectLst/>
                <a:latin typeface="Arial" panose="020B0604020202020204" pitchFamily="34" charset="0"/>
                <a:ea typeface="Calibri" panose="020F0502020204030204" pitchFamily="34" charset="0"/>
              </a:rPr>
              <a:t>Nemusí jít nutně o kvalifikovaného sociálního pracovníka dle zákona č. 108/2006 Sb., o sociálních službách. Podstatná je zkušenost s metodami komunitní práce nebo sociální práce s komunitou a participativními metodami práce v kontextu sociálního začleňování.</a:t>
            </a:r>
            <a:r>
              <a:rPr lang="cs-CZ" sz="800" dirty="false">
                <a:effectLst/>
              </a:rPr>
              <a:t> </a:t>
            </a:r>
            <a:r>
              <a:rPr lang="cs-CZ" sz="800" dirty="false">
                <a:effectLst/>
                <a:latin typeface="Calibri" panose="020F0502020204030204" pitchFamily="34" charset="0"/>
                <a:ea typeface="Calibri" panose="020F0502020204030204" pitchFamily="34" charset="0"/>
                <a:cs typeface="Times New Roman" panose="02020603050405020304" pitchFamily="18" charset="0"/>
              </a:rPr>
              <a:t> </a:t>
            </a:r>
          </a:p>
          <a:p>
            <a:pPr algn="just"/>
            <a:r>
              <a:rPr lang="cs-CZ" sz="800" b="false" dirty="false">
                <a:effectLst/>
                <a:highlight>
                  <a:srgbClr val="00FFFF"/>
                </a:highlight>
                <a:latin typeface="Arial" panose="020B0604020202020204" pitchFamily="34" charset="0"/>
                <a:ea typeface="Calibri" panose="020F0502020204030204" pitchFamily="34" charset="0"/>
                <a:cs typeface="Times New Roman" panose="02020603050405020304" pitchFamily="18" charset="0"/>
              </a:rPr>
              <a:t>Indikátor „počet podpořených komunitních aktivit“ je vždy relevantní pro aktivity z této oblasti. Počet podpořených komunitních aktivit nebude zahrnovat počet jednotlivých uskutečněných akcí/aktivit, ale počet druhů/typů aktivit/akcí. Např. bude probíhat aktivita mezigenerační výměny zkušeností – formou setkání jednou měsíčně během 3 let realizace projektu – do indikátoru bude uvedena hodnota 1 = mezigenerační setkání.</a:t>
            </a:r>
            <a:r>
              <a:rPr lang="cs-CZ" sz="800" b="false" dirty="false">
                <a:effectLst/>
                <a:latin typeface="Arial" panose="020B0604020202020204" pitchFamily="34" charset="0"/>
                <a:ea typeface="Calibri" panose="020F0502020204030204" pitchFamily="34" charset="0"/>
                <a:cs typeface="Times New Roman" panose="02020603050405020304" pitchFamily="18" charset="0"/>
              </a:rPr>
              <a:t> </a:t>
            </a:r>
          </a:p>
          <a:p>
            <a:pPr algn="just"/>
            <a:r>
              <a:rPr lang="cs-CZ" sz="800" b="false" dirty="false">
                <a:effectLst/>
                <a:latin typeface="Arial" panose="020B0604020202020204" pitchFamily="34" charset="0"/>
                <a:ea typeface="Calibri" panose="020F0502020204030204" pitchFamily="34" charset="0"/>
                <a:cs typeface="Times New Roman" panose="02020603050405020304" pitchFamily="18" charset="0"/>
              </a:rPr>
              <a:t>Příjemce/MAS si definuje typy/druhy komunitních aktivit/akcí sam/a v projektové žádosti. </a:t>
            </a:r>
            <a:endParaRPr lang="cs-CZ" sz="800" b="false" dirty="false">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Celkový počet účastníků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Celkový počet osob/účastníků (zaměstnanců, pracovníků implementační struktury, osob cílových skupin apod.), které v rámci projektu získaly jakoukoliv formu podpory, bez ohledu na počet poskytnutých podpor. Každá podpořená osoba se v rámci projektu započítává pouze jednou bez ohledu na to, kolik podpor obdržela. Podpora je jakákoliv aktivita financovaná z rozpočtu projektu, ze které mají cílové skupiny prospěch, podpora může mít formu např. vzdělávacího nebo rekvalifikačního kurzu, stáže, odborné konzultace, poradenství, výcviku, školení, odborné praxe apod. </a:t>
            </a:r>
            <a:endParaRPr lang="cs-CZ" sz="800" b="false" dirty="false">
              <a:effectLst/>
              <a:latin typeface="Arial" panose="020B060402020202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b="false" dirty="false">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Kapacita podpořených služeb – úvazky pracovníků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Indikátor se týká služeb/programů, které mají ambulantní nebo terénní formu poskytování. Ambulantní forma – osoba do služby/programu dochází nebo je do ní/něj doprovázena nebo dopravována a součástí služby/programu zároveň není ubytování či přenocování. Terénní forma – služba/program je poskytován v jejím přirozeném sociálním prostředí. „Pracovníkem“ se rozumí odborní pracovníci, pracovníci v přímé péči, kteří přímo poskytují služby cílové skupině (např. sociální pracovník, pracovník v sociálních službách, zdravotnický pracovník, pedagogický pracovník).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b="false" dirty="false">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Využívání podpořených služeb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Počet osob, které využijí podpořenou službu či program během trvání projektu. "Služba/program" je poskytování pomoci a podpory fyzickým osobám v nepříznivé sociální či zdravotní situaci. Využíváním je myšleno být doložitelné klientem (tj. každá osoba je uvedená pouze jednou) dle standardů využívaných pro danou službu. Osoby uvedené v tomto indikátoru nejsou účastníky ve smyslu indikátoru 600 000 Celkový počet účastníků. Jedná se o osoby, které: - nemají přímý prospěch z finanční podpory ESF+, ale prospěch nepřímý, nebo - nelze s ohledem na anonymizovanou evidenci klientů u poskytované služby/programu či specifika cílové skupiny zahrnout do indikátoru 600 000 Celkový počet účastníků (jedná se o situace, kdy služba/program je poskytována dle příslušné právní úpravy), nebo - mají přímý prospěch z finanční podpory ESF+, tato podpora však z objektivních důvodů nepřesáhne limit bagatelní podpory. "Podpořené" znamená že dostaly finanční podporu z ESF+.</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b="false" dirty="false">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r>
              <a:rPr lang="cs-CZ" sz="500" b="true" dirty="false"/>
              <a:t>Účastníci projektů, u nichž intervence formou sociální práce naplnila svůj účel</a:t>
            </a:r>
            <a:endParaRPr lang="cs-CZ" sz="500" b="true"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r>
              <a:rPr lang="cs-CZ" sz="800" dirty="false"/>
              <a:t>Počet účastníků, kterým jsou poskytovány intervence sociální práce, mají uzavřen individuální plán a jeho kladné vyhodnocení svědčí o kvalitativní změně v životě. Příjemce provede do jednoho měsíce po ukončení podpory na základě uzavřeného individuálního plánu vyhodnocení splnění cílů stanovených v individuálním plánu zaměřených na řešení klientovy nepříznivé sociální situace.</a:t>
            </a:r>
            <a:endParaRPr lang="cs-CZ" sz="500" kern="1200" dirty="false">
              <a:solidFill>
                <a:schemeClr val="tx1"/>
              </a:solidFill>
              <a:effectLst/>
              <a:latin typeface="+mn-lt"/>
              <a:ea typeface="+mn-ea"/>
              <a:cs typeface="+mn-cs"/>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b="false" dirty="false">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44</a:t>
            </a:fld>
            <a:endParaRPr lang="cs-CZ" dirty="false"/>
          </a:p>
        </p:txBody>
      </p:sp>
    </p:spTree>
    <p:extLst>
      <p:ext uri="{BB962C8B-B14F-4D97-AF65-F5344CB8AC3E}">
        <p14:creationId xmlns:p14="http://schemas.microsoft.com/office/powerpoint/2010/main" val="175234512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800" cap="none" dirty="false">
                <a:latin typeface="Arial" panose="020B0604020202020204" pitchFamily="34" charset="0"/>
                <a:ea typeface="Calibri" panose="020F0502020204030204" pitchFamily="34" charset="0"/>
                <a:cs typeface="Times New Roman" panose="02020603050405020304" pitchFamily="18" charset="0"/>
              </a:rPr>
              <a:t>2</a:t>
            </a:r>
            <a:r>
              <a:rPr lang="cs-CZ" sz="800" cap="none" dirty="false">
                <a:effectLst/>
                <a:latin typeface="Arial" panose="020B0604020202020204" pitchFamily="34" charset="0"/>
                <a:ea typeface="Calibri" panose="020F0502020204030204" pitchFamily="34" charset="0"/>
                <a:cs typeface="Times New Roman" panose="02020603050405020304" pitchFamily="18" charset="0"/>
              </a:rPr>
              <a:t>. PODPORA SOCIÁLNÍ PRÁCE</a:t>
            </a:r>
            <a:r>
              <a:rPr lang="cs-CZ" sz="800" b="false" cap="none" dirty="false">
                <a:effectLst/>
                <a:latin typeface="Arial" panose="020B0604020202020204" pitchFamily="34" charset="0"/>
                <a:ea typeface="Calibri" panose="020F0502020204030204" pitchFamily="34" charset="0"/>
                <a:cs typeface="Times New Roman" panose="02020603050405020304" pitchFamily="18" charset="0"/>
              </a:rPr>
              <a:t> na území MAS s důrazem na posílení kompetencí obcí v přístupu k sociálně slabším a znevýhodněným občanům a zvýšení míry zapojení a aktivní participace obcí na řešení jejich situace</a:t>
            </a:r>
            <a:endParaRPr lang="cs-CZ" sz="800"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45</a:t>
            </a:fld>
            <a:endParaRPr lang="cs-CZ" dirty="false"/>
          </a:p>
        </p:txBody>
      </p:sp>
    </p:spTree>
    <p:extLst>
      <p:ext uri="{BB962C8B-B14F-4D97-AF65-F5344CB8AC3E}">
        <p14:creationId xmlns:p14="http://schemas.microsoft.com/office/powerpoint/2010/main" val="119311459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342900" lvl="0" indent="-342900" algn="just">
              <a:spcBef>
                <a:spcPts val="300"/>
              </a:spcBef>
              <a:spcAft>
                <a:spcPts val="300"/>
              </a:spcAft>
              <a:buFont typeface="Symbol" panose="05050102010706020507" pitchFamily="18"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zavedení či posílení </a:t>
            </a:r>
            <a:r>
              <a:rPr lang="cs-CZ" sz="800" b="true" dirty="false">
                <a:effectLst/>
                <a:latin typeface="Arial" panose="020B0604020202020204" pitchFamily="34" charset="0"/>
                <a:ea typeface="Calibri" panose="020F0502020204030204" pitchFamily="34" charset="0"/>
                <a:cs typeface="Times New Roman" panose="02020603050405020304" pitchFamily="18" charset="0"/>
              </a:rPr>
              <a:t>sociální práce na obcích</a:t>
            </a:r>
            <a:r>
              <a:rPr lang="cs-CZ" sz="800" dirty="false">
                <a:effectLst/>
                <a:latin typeface="Arial" panose="020B0604020202020204" pitchFamily="34" charset="0"/>
                <a:ea typeface="Calibri" panose="020F0502020204030204" pitchFamily="34" charset="0"/>
                <a:cs typeface="Times New Roman" panose="02020603050405020304" pitchFamily="18" charset="0"/>
              </a:rPr>
              <a:t> tam, kde to situace vyžaduje, podpora spolupráce v oblasti sociální práce na území DSO či MAS, např. sdílený sociální pracovník pro více obcí, mobilní týmy zajišťující výpomoc starším a osamělým občanům apod.</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aktivity zaměřené na podporu </a:t>
            </a:r>
            <a:r>
              <a:rPr lang="cs-CZ" sz="800" b="true" dirty="false">
                <a:effectLst/>
                <a:latin typeface="Arial" panose="020B0604020202020204" pitchFamily="34" charset="0"/>
                <a:ea typeface="Calibri" panose="020F0502020204030204" pitchFamily="34" charset="0"/>
                <a:cs typeface="Times New Roman" panose="02020603050405020304" pitchFamily="18" charset="0"/>
              </a:rPr>
              <a:t>sociálního/ </a:t>
            </a:r>
            <a:r>
              <a:rPr lang="cs-CZ" sz="800" b="true"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dostupného/ podporovaného/ prostupného bydlení nebo krizového bydlení </a:t>
            </a:r>
            <a:r>
              <a:rPr lang="cs-CZ" sz="800" dirty="false">
                <a:effectLst/>
                <a:latin typeface="Arial" panose="020B0604020202020204" pitchFamily="34" charset="0"/>
                <a:ea typeface="Calibri" panose="020F0502020204030204" pitchFamily="34" charset="0"/>
                <a:cs typeface="Times New Roman" panose="02020603050405020304" pitchFamily="18" charset="0"/>
              </a:rPr>
              <a:t>(ve smyslu komplexní individuálně cílené podpory pro osoby žijící v takovém typu bydlení)</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zvýšení míry</a:t>
            </a:r>
            <a:r>
              <a:rPr lang="cs-CZ" sz="800" b="true" dirty="false">
                <a:effectLst/>
                <a:latin typeface="Arial" panose="020B0604020202020204" pitchFamily="34" charset="0"/>
                <a:ea typeface="Calibri" panose="020F0502020204030204" pitchFamily="34" charset="0"/>
                <a:cs typeface="Times New Roman" panose="02020603050405020304" pitchFamily="18" charset="0"/>
              </a:rPr>
              <a:t> vzájemné spolupráce a účinné komunikace </a:t>
            </a:r>
            <a:r>
              <a:rPr lang="cs-CZ" sz="800" dirty="false">
                <a:effectLst/>
                <a:latin typeface="Arial" panose="020B0604020202020204" pitchFamily="34" charset="0"/>
                <a:ea typeface="Calibri" panose="020F0502020204030204" pitchFamily="34" charset="0"/>
                <a:cs typeface="Times New Roman" panose="02020603050405020304" pitchFamily="18" charset="0"/>
              </a:rPr>
              <a:t>obcí a jejich zastupitelstev s dalšími aktéry/ organizacemi/ službami v území (může se jednat o různé formy spolupráce a komunikace – založení nových pracovních skupin, platforem, případové konference, fokusní skupiny či zapojení se do již existující platformy)</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podpora </a:t>
            </a:r>
            <a:r>
              <a:rPr lang="cs-CZ" sz="800" b="true" dirty="false">
                <a:effectLst/>
                <a:latin typeface="Arial" panose="020B0604020202020204" pitchFamily="34" charset="0"/>
                <a:ea typeface="Calibri" panose="020F0502020204030204" pitchFamily="34" charset="0"/>
                <a:cs typeface="Times New Roman" panose="02020603050405020304" pitchFamily="18" charset="0"/>
              </a:rPr>
              <a:t>lokální koncepční, strategické či metodické činnosti</a:t>
            </a:r>
            <a:r>
              <a:rPr lang="cs-CZ" sz="800" dirty="false">
                <a:effectLst/>
                <a:latin typeface="Arial" panose="020B0604020202020204" pitchFamily="34" charset="0"/>
                <a:ea typeface="Calibri" panose="020F0502020204030204" pitchFamily="34" charset="0"/>
                <a:cs typeface="Times New Roman" panose="02020603050405020304" pitchFamily="18" charset="0"/>
              </a:rPr>
              <a:t> obcí v oblasti sociálního začleňování ve spolupráci s dalšími subjekty, např. při </a:t>
            </a:r>
            <a:r>
              <a:rPr lang="cs-CZ" sz="800" b="true" dirty="false">
                <a:effectLst/>
                <a:latin typeface="Arial" panose="020B0604020202020204" pitchFamily="34" charset="0"/>
                <a:ea typeface="Calibri" panose="020F0502020204030204" pitchFamily="34" charset="0"/>
                <a:cs typeface="Times New Roman" panose="02020603050405020304" pitchFamily="18" charset="0"/>
              </a:rPr>
              <a:t>aktivním zjišťování potřeb</a:t>
            </a:r>
            <a:r>
              <a:rPr lang="cs-CZ" sz="800" dirty="false">
                <a:effectLst/>
                <a:latin typeface="Arial" panose="020B0604020202020204" pitchFamily="34" charset="0"/>
                <a:ea typeface="Calibri" panose="020F0502020204030204" pitchFamily="34" charset="0"/>
                <a:cs typeface="Times New Roman" panose="02020603050405020304" pitchFamily="18" charset="0"/>
              </a:rPr>
              <a:t> v obci (průzkumy a šetření lokálního charakteru) nebo při zavádění </a:t>
            </a:r>
            <a:r>
              <a:rPr lang="cs-CZ" sz="800" b="true" dirty="false">
                <a:effectLst/>
                <a:latin typeface="Arial" panose="020B0604020202020204" pitchFamily="34" charset="0"/>
                <a:ea typeface="Calibri" panose="020F0502020204030204" pitchFamily="34" charset="0"/>
                <a:cs typeface="Times New Roman" panose="02020603050405020304" pitchFamily="18" charset="0"/>
              </a:rPr>
              <a:t>koordinovaného přístupu k řešení dané problematiky v území</a:t>
            </a:r>
            <a:r>
              <a:rPr lang="cs-CZ" sz="800" dirty="false">
                <a:effectLst/>
                <a:latin typeface="Arial" panose="020B0604020202020204" pitchFamily="34" charset="0"/>
                <a:ea typeface="Calibri" panose="020F0502020204030204" pitchFamily="34" charset="0"/>
                <a:cs typeface="Times New Roman" panose="02020603050405020304" pitchFamily="18" charset="0"/>
              </a:rPr>
              <a:t> (koordinace a síťování), např. tvorba obecních plánů prevence rizikových sociálních jevů a krizových plánů obce pro oblast sociálního začleňování</a:t>
            </a:r>
          </a:p>
          <a:p>
            <a:pPr marL="0" lvl="0" indent="0" algn="just">
              <a:spcBef>
                <a:spcPts val="300"/>
              </a:spcBef>
              <a:spcAft>
                <a:spcPts val="300"/>
              </a:spcAft>
              <a:buFont typeface="Symbol" panose="05050102010706020507" pitchFamily="18" charset="2"/>
              <a:buNone/>
            </a:pP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r>
              <a:rPr lang="cs-CZ" sz="800" dirty="false">
                <a:effectLst/>
                <a:latin typeface="Calibri" panose="020F0502020204030204" pitchFamily="34" charset="0"/>
                <a:ea typeface="Calibri" panose="020F0502020204030204" pitchFamily="34" charset="0"/>
                <a:cs typeface="Calibri" panose="020F0502020204030204" pitchFamily="34" charset="0"/>
              </a:rPr>
              <a:t>Při zavedení sociální práce na obcích nebo sdílení sociálního pracovníka více obcemi: propojení se sociálními pracovníky ORP a PoÚ, síťování, účast na pracovních skupinách a využití dalších způsobů šíření povědomí o nabídce; toto vše za ochrany osobních a citlivých údajů klienta.</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46</a:t>
            </a:fld>
            <a:endParaRPr lang="cs-CZ" dirty="false"/>
          </a:p>
        </p:txBody>
      </p:sp>
    </p:spTree>
    <p:extLst>
      <p:ext uri="{BB962C8B-B14F-4D97-AF65-F5344CB8AC3E}">
        <p14:creationId xmlns:p14="http://schemas.microsoft.com/office/powerpoint/2010/main" val="382155027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47</a:t>
            </a:fld>
            <a:endParaRPr lang="cs-CZ" dirty="false"/>
          </a:p>
        </p:txBody>
      </p:sp>
    </p:spTree>
    <p:extLst>
      <p:ext uri="{BB962C8B-B14F-4D97-AF65-F5344CB8AC3E}">
        <p14:creationId xmlns:p14="http://schemas.microsoft.com/office/powerpoint/2010/main" val="429386813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48</a:t>
            </a:fld>
            <a:endParaRPr lang="cs-CZ" dirty="false"/>
          </a:p>
        </p:txBody>
      </p:sp>
    </p:spTree>
    <p:extLst>
      <p:ext uri="{BB962C8B-B14F-4D97-AF65-F5344CB8AC3E}">
        <p14:creationId xmlns:p14="http://schemas.microsoft.com/office/powerpoint/2010/main" val="278166583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Sociální pracovník/ terénní sociální pracovník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vykonává</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sociální práci s jedincem, skupinou či komunitou.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vyhledává jedince/ skupiny osob/ komunity ohrožené nepříznivou sociální situací v jejich přirozeném prostředí (zejména seniory, rodiny s dětmi se zdravotním znevýhodněním atd.),</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provádí sociální šetření, mapuje potřeby, vyhodnocuje situaci klienta/ skupiny/ komunity a poskytuje navazující sociální poradenství s ohledem na individuální potřeby klienta/ potřeby skupiny či komunity,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přímo pracuje s osobami z cílových skupin, popř. se skupinou či komunitou, a využívá přitom metod a technik sociální práce (s cílem podpořit </a:t>
            </a:r>
            <a:r>
              <a:rPr lang="cs-CZ" sz="800" dirty="false">
                <a:effectLst/>
                <a:latin typeface="Arial" panose="020B0604020202020204" pitchFamily="34" charset="0"/>
                <a:ea typeface="Calibri" panose="020F0502020204030204" pitchFamily="34" charset="0"/>
                <a:cs typeface="Times New Roman" panose="02020603050405020304" pitchFamily="18" charset="0"/>
              </a:rPr>
              <a:t>kompetence klienta/ skupiny či komunity nezbytné pro uskutečnění změny),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doprovází osoby z cílové skupiny při řešení jejich aktuálních potíží v každodenním životě,</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zpracovává plány spolupráce s klientem/ skupinou či komunitou,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vede klientskou dokumentaci,</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vyhodnocuje realizované intervence ve vztahu k osobám z cílové skupiny/ ve vztahu ke skupině či komunitě,</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konzultuje rizikové situace ve spolupráci s klientem/ skupinou/ komunitou (ve spolupráci s metodikem pro práci s cílovou skupinou, popř. case managerem),</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navrhuje klientovi/ skupině/ komunitě zapojení dalších odborníků pro řešení situace, podílí se na vytváření adekvátní podpůrné sítě (ve spolupráci s metodikem pro práci s cílovou skupinou, popř. case managerem),</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účastní se případových setkání aktérů podpůrné sítě.</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sociální pracovník s odbornou způsobilostí dle zákona 108/2006 Sb., o sociálních službách</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r>
              <a:rPr lang="cs-CZ" sz="800" u="sng" dirty="false">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r>
              <a:rPr lang="cs-CZ" sz="800" u="sng" dirty="false">
                <a:effectLst/>
                <a:latin typeface="Arial" panose="020B0604020202020204" pitchFamily="34" charset="0"/>
                <a:ea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rPr>
              <a:t>: viz Obvyklé mzdy/platy www.esfcr.cz – pozice Sociální a terénní pracovníci</a:t>
            </a:r>
          </a:p>
          <a:p>
            <a:endParaRPr lang="cs-CZ" sz="800" kern="1200" dirty="false">
              <a:solidFill>
                <a:schemeClr val="tx1"/>
              </a:solidFill>
              <a:effectLst/>
              <a:latin typeface="Arial" panose="020B0604020202020204" pitchFamily="34" charset="0"/>
              <a:ea typeface="+mn-ea"/>
              <a:cs typeface="+mn-cs"/>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Pracovník v sociálních službách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vykonává činnosti dle § 116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zákona č. 108/2006 Sb.., o sociálních službách.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zajišťuje přímou obslužnou péči o osoby z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zajišťuje </a:t>
            </a:r>
            <a:r>
              <a:rPr lang="cs-CZ" sz="800"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základní výchovnou nepedagogickou činnost,</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zajišťuje pečovatelskou činnost v domácnosti osob z cílové skupiny,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pod dohledem sociálního pracovníka vykonává některé činnosti spadající do náplně činnosti sociálního pracovníka.</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vzdělání dle zákona 108/2006 Sb.., o sociálních službách (§ 116)</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(ISPV – Pracovník v sociálních službách)</a:t>
            </a:r>
          </a:p>
          <a:p>
            <a:pPr marR="179705" algn="just">
              <a:lnSpc>
                <a:spcPct val="115000"/>
              </a:lnSpc>
              <a:spcBef>
                <a:spcPts val="600"/>
              </a:spcBef>
              <a:spcAft>
                <a:spcPts val="6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Garant sociální práce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garantuje výkon sociální práce v rámci projektu.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podílí se na aktivitách mapujících cílové skupiny v území a aktivitách zaměřených na výběr účastníků projektu,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spolupracuje se sociálním pracovníkem a garantuje výkon sociální práce v rámci projektu,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2349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podporuje síťování všech zainteresovaných aktérů a jejich zapojení do plánování a komunikace v konkrétních případech,</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účastní se případových setkání aktérů sítě,</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podílí se na zajištění intervizí a supervizí projektového týmu.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sociální pracovník s odbornou způsobilostí dle zákona 108/2006 Sb.., o sociálních službách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projektu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viz Obvyklé mzdy/platy www.esfcr.cz – Odborný gestor/garant</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Case manager - případový (sociální) pracovník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vykonává</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případovou (sociální) práci. </a:t>
            </a:r>
            <a:r>
              <a:rPr lang="cs-CZ" sz="800" dirty="false">
                <a:effectLst/>
                <a:latin typeface="Arial" panose="020B0604020202020204" pitchFamily="34" charset="0"/>
                <a:ea typeface="Calibri" panose="020F0502020204030204" pitchFamily="34" charset="0"/>
                <a:cs typeface="Times New Roman" panose="02020603050405020304" pitchFamily="18" charset="0"/>
              </a:rPr>
              <a:t>V oblasti zaměstnanosti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zajišťuje zapojení interních a externích aktérů do podpory osobám z cílové skupiny.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mapuje potřeby, cíle a plány podpory pro osoby z cílové skupiny (ve spolupráci se sociálním pracovníkem),</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vytváří a koordinuje individuální podpůrné sítě (na základě osobních konzultací s klíčovými pracovníky osob z cílové skupiny a dalšími aktéry podpory a na základě znalosti potřeb cílových skupin),</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mapuje dostupné služby včetně jejich aktuální kapacity,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komunikuje s poskytovateli sociálních a zdravotních služeb, služeb zaměstnanosti a s dalšími návaznými službami, s praktickými lékaři a s dalšími odborníky s cílem zajištění koordinovaného přístupu k řešení životní situace osob z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vyhodnocuje adekvátnost sítě, role jednotlivých aktérů a efektivitu jejich spolupráce, navrhuje optimalizace sítě s ohledem na priority stanovené individuálním plánem osob z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Kvalifikace:</a:t>
            </a:r>
            <a:r>
              <a:rPr lang="cs-CZ" sz="800" dirty="false">
                <a:effectLst/>
                <a:latin typeface="Arial" panose="020B0604020202020204" pitchFamily="34" charset="0"/>
                <a:ea typeface="Calibri" panose="020F0502020204030204" pitchFamily="34" charset="0"/>
                <a:cs typeface="Times New Roman" panose="02020603050405020304" pitchFamily="18" charset="0"/>
              </a:rPr>
              <a:t>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odpovídající kvalifikace a praxe v poskytování služeb v daném oboru, </a:t>
            </a:r>
            <a:r>
              <a:rPr lang="cs-CZ" sz="800" dirty="false">
                <a:effectLst/>
                <a:latin typeface="Arial" panose="020B0604020202020204" pitchFamily="34" charset="0"/>
                <a:ea typeface="Calibri" panose="020F0502020204030204" pitchFamily="34" charset="0"/>
                <a:cs typeface="Times New Roman" panose="02020603050405020304" pitchFamily="18" charset="0"/>
              </a:rPr>
              <a:t>zkušenost s vytvářením a koordinací sítí podpory a s plánováním a vedením případových konferencí výhodou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Forma zaměstnání:</a:t>
            </a:r>
            <a:r>
              <a:rPr lang="cs-CZ" sz="800" dirty="false">
                <a:effectLst/>
                <a:latin typeface="Arial" panose="020B0604020202020204" pitchFamily="34" charset="0"/>
                <a:ea typeface="Calibri" panose="020F0502020204030204" pitchFamily="34" charset="0"/>
                <a:cs typeface="Times New Roman" panose="02020603050405020304" pitchFamily="18" charset="0"/>
              </a:rPr>
              <a:t>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Předpokládaný úvazek:</a:t>
            </a:r>
            <a:r>
              <a:rPr lang="cs-CZ" sz="800" dirty="false">
                <a:effectLst/>
                <a:latin typeface="Arial" panose="020B0604020202020204" pitchFamily="34" charset="0"/>
                <a:ea typeface="Calibri" panose="020F0502020204030204" pitchFamily="34" charset="0"/>
                <a:cs typeface="Times New Roman" panose="02020603050405020304" pitchFamily="18" charset="0"/>
              </a:rPr>
              <a:t>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ISPV</a:t>
            </a:r>
          </a:p>
          <a:p>
            <a:pPr marR="179705" algn="just">
              <a:lnSpc>
                <a:spcPct val="115000"/>
              </a:lnSpc>
              <a:spcBef>
                <a:spcPts val="600"/>
              </a:spcBef>
              <a:spcAft>
                <a:spcPts val="6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Metodik pro práci s cílovými skupinami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Pracovník na této pozici odpovídá za kvalitu práce pracovníků v přímé péči, za jejich vzdělávání a součinnost s partnery podpůrné sítě.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podílí se na aktivitách mapujících cílové skupiny v území a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aktivitách zaměřených na výběr účastníků projektu,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metodicky vede tým pracovníků, kteří přímo pracují s osobami z cílové skupiny a další podpory (peer pracovníci, další specialisté),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vytváří a koordinuje individuální podpůrné sítě a multidisciplinární týmy na základě znalosti potřeb účastníků,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podporuje klíčové pracovníky při tvorbě podpůrné sítě konkrétního klienta, podílí se na nastavování spolupráce s těmito organizacemi,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300"/>
              </a:spcBef>
              <a:spcAft>
                <a:spcPts val="3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vyhodnocuje efektivitu podpory a podpůrných sítí,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efektivitu používaných metod, navrhuje optimalizaci řešení s ohledem na priority stanovené individuálním plánem klienta,</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ve spolupráci s koordinátorem projektu navrhuje a organizuje vzdělávací programy pro členy projektového týmu (včetně supervizí).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e: odpovídající vzdělání </a:t>
            </a:r>
            <a:r>
              <a:rPr lang="cs-CZ" sz="800" dirty="false">
                <a:effectLst/>
                <a:latin typeface="Arial" panose="020B0604020202020204" pitchFamily="34" charset="0"/>
                <a:ea typeface="Calibri" panose="020F0502020204030204" pitchFamily="34" charset="0"/>
                <a:cs typeface="Times New Roman" panose="02020603050405020304" pitchFamily="18" charset="0"/>
              </a:rPr>
              <a:t>s ohledem na zaměření aktivity, zkušenost práce s cílovými skupinami</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a:t>
            </a: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projektu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viz Obvyklé mzdy/platy www.esfcr.cz – Metodik</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Peer pracovník/ peer asistent/ pomocný pracovník z řad cílové skupiny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Pracovník na této pozici </a:t>
            </a:r>
            <a:r>
              <a:rPr lang="cs-CZ" sz="800" dirty="false">
                <a:effectLst/>
                <a:latin typeface="Arial" panose="020B0604020202020204" pitchFamily="34" charset="0"/>
                <a:ea typeface="Calibri" panose="020F0502020204030204" pitchFamily="34" charset="0"/>
                <a:cs typeface="Times New Roman" panose="02020603050405020304" pitchFamily="18" charset="0"/>
              </a:rPr>
              <a:t>je aktivně zapojen do přímé podpory osob z cílové skupiny, při kontaktu s nimi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využívá svoje vlastní zkušenosti se situacemi blízkými zkušenostem těchto osob.</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 dohledem kompetentního pracovníka je v přímém kontaktu s osobami z cílové skupiny, sdílí s nimi svoje vlastní zkušenosti z pozice klienta a podporuje tak proces sociálního začleňování těchto osob,</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spolupracuje s pracovníky v přímé práci, poskytuje zpětnou vazbu k používaným pracovním postupům, navrhuje cesty ke zefektivnění spolupráce.</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a:t>
            </a:r>
            <a:r>
              <a:rPr lang="cs-CZ" sz="800" dirty="false">
                <a:effectLst/>
                <a:latin typeface="Arial" panose="020B0604020202020204" pitchFamily="34" charset="0"/>
                <a:ea typeface="Calibri" panose="020F0502020204030204" pitchFamily="34" charset="0"/>
                <a:cs typeface="Times New Roman" panose="02020603050405020304" pitchFamily="18" charset="0"/>
              </a:rPr>
              <a:t>relevantní zkušenost odpovídající typu cílové skupiny, komunikační dovednosti, schopnost spolupracovat v týmu, schopnost pracovat se svým životním příběhem</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DPČ, DPP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r>
              <a:rPr lang="cs-CZ" sz="800" u="sng" dirty="false">
                <a:effectLst/>
                <a:latin typeface="Arial" panose="020B0604020202020204" pitchFamily="34" charset="0"/>
                <a:ea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rPr>
              <a:t>: ISPV</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49</a:t>
            </a:fld>
            <a:endParaRPr lang="cs-CZ" dirty="false"/>
          </a:p>
        </p:txBody>
      </p:sp>
    </p:spTree>
    <p:extLst>
      <p:ext uri="{BB962C8B-B14F-4D97-AF65-F5344CB8AC3E}">
        <p14:creationId xmlns:p14="http://schemas.microsoft.com/office/powerpoint/2010/main" val="16325742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800" kern="1200" dirty="false">
                <a:solidFill>
                  <a:schemeClr val="tx1"/>
                </a:solidFill>
                <a:effectLst/>
                <a:latin typeface="+mn-lt"/>
                <a:ea typeface="+mn-ea"/>
                <a:cs typeface="+mn-cs"/>
              </a:rPr>
              <a:t>Ukázka jak vypadá okno pro přihlášení </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a:t>
            </a:fld>
            <a:endParaRPr lang="cs-CZ" dirty="false"/>
          </a:p>
        </p:txBody>
      </p:sp>
    </p:spTree>
    <p:extLst>
      <p:ext uri="{BB962C8B-B14F-4D97-AF65-F5344CB8AC3E}">
        <p14:creationId xmlns:p14="http://schemas.microsoft.com/office/powerpoint/2010/main" val="74571873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Celkový počet účastníků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Celkový počet osob/účastníků (zaměstnanců, pracovníků implementační struktury, osob cílových skupin apod.), které v rámci projektu získaly jakoukoliv formu podpory, bez ohledu na počet poskytnutých podpor. Každá podpořená osoba se v rámci projektu započítává pouze jednou bez ohledu na to, kolik podpor obdržela. Podpora je jakákoliv aktivita financovaná z rozpočtu projektu, ze které mají cílové skupiny prospěch, podpora může mít formu např. vzdělávacího nebo rekvalifikačního kurzu, stáže, odborné konzultace, poradenství, výcviku, školení, odborné praxe apod. </a:t>
            </a:r>
            <a:endParaRPr lang="cs-CZ" sz="800" b="false" dirty="false">
              <a:effectLst/>
              <a:latin typeface="Arial" panose="020B060402020202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b="false" dirty="false">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Kapacita podpořených služeb – úvazky pracovníků</a:t>
            </a:r>
            <a:r>
              <a:rPr lang="cs-CZ" sz="800" dirty="false"/>
              <a:t>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Indikátor se týká služeb/programů, které mají ambulantní nebo terénní formu poskytování. Ambulantní forma – osoba do služby/programu dochází nebo je do ní/něj doprovázena nebo dopravována a součástí služby/programu zároveň není ubytování či přenocování. Terénní forma – služba/program je poskytován v jejím přirozeném sociálním prostředí. „Pracovníkem“ se rozumí odborní pracovníci, pracovníci v přímé péči, kteří přímo poskytují služby cílové skupině (např. sociální pracovník, pracovník v sociálních službách, zdravotnický pracovník, pedagogický pracovník).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b="false" dirty="false">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Využívání podpořených služeb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Počet osob, které využijí podpořenou službu či program během trvání projektu. "Služba/program" je poskytování pomoci a podpory fyzickým osobám v nepříznivé sociální či zdravotní situaci. Využíváním je myšleno být doložitelné klientem (tj. každá osoba je uvedená pouze jednou) dle standardů využívaných pro danou službu. Osoby uvedené v tomto indikátoru nejsou účastníky ve smyslu indikátoru 600 000 Celkový počet účastníků. Jedná se o osoby, které: - nemají přímý prospěch z finanční podpory ESF+, ale prospěch nepřímý, nebo - nelze s ohledem na anonymizovanou evidenci klientů u poskytované služby/programu či specifika cílové skupiny zahrnout do indikátoru 600 000 Celkový počet účastníků (jedná se o situace, kdy služba/program je poskytována dle příslušné právní úpravy), nebo - mají přímý prospěch z finanční podpory ESF+, tato podpora však z objektivních důvodů nepřesáhne limit bagatelní podpory. "Podpořené" znamená že dostaly finanční podporu z ESF+.</a:t>
            </a:r>
            <a:endParaRPr lang="cs-CZ" sz="800" b="false" dirty="false">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r>
              <a:rPr lang="cs-CZ" sz="800" b="true" dirty="false"/>
              <a:t>Nové nebo inovované služby týkající se bydlení </a:t>
            </a:r>
          </a:p>
          <a:p>
            <a:pPr marL="0" lvl="0" indent="0" algn="just">
              <a:spcAft>
                <a:spcPts val="1100"/>
              </a:spcAft>
              <a:buFont typeface="Symbol" panose="05050102010706020507" pitchFamily="18" charset="2"/>
              <a:buNone/>
            </a:pPr>
            <a:r>
              <a:rPr lang="cs-CZ" sz="800" dirty="false"/>
              <a:t>Aktivity/programy zaměřené na zabydlování osob v bytové nouzi do bytů s podporou sociální práce a další podpůrné aktivity, které nově vznikly, nebo zkvalitnily svou stávající činnost v souběhu s řešením potřeb bydlení svých uživatelů. </a:t>
            </a: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r>
              <a:rPr lang="cs-CZ" sz="800" b="true" dirty="false"/>
              <a:t>Účastníci projektů, u nichž intervence formou sociální práce naplnila svůj účel</a:t>
            </a:r>
            <a:endParaRPr lang="cs-CZ" sz="800" b="true"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r>
              <a:rPr lang="cs-CZ" sz="1050" dirty="false"/>
              <a:t>Počet účastníků, kterým jsou poskytovány intervence sociální práce, mají uzavřen individuální plán a jeho kladné vyhodnocení svědčí o kvalitativní změně v životě. Příjemce provede do jednoho měsíce po ukončení podpory na základě uzavřeného individuálního plánu vyhodnocení splnění cílů stanovených v individuálním plánu zaměřených na řešení klientovy nepříznivé sociální situace.</a:t>
            </a:r>
            <a:endParaRPr lang="cs-CZ" sz="800"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50</a:t>
            </a:fld>
            <a:endParaRPr lang="cs-CZ" dirty="false"/>
          </a:p>
        </p:txBody>
      </p:sp>
    </p:spTree>
    <p:extLst>
      <p:ext uri="{BB962C8B-B14F-4D97-AF65-F5344CB8AC3E}">
        <p14:creationId xmlns:p14="http://schemas.microsoft.com/office/powerpoint/2010/main" val="369084118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51</a:t>
            </a:fld>
            <a:endParaRPr lang="cs-CZ" dirty="false"/>
          </a:p>
        </p:txBody>
      </p:sp>
    </p:spTree>
    <p:extLst>
      <p:ext uri="{BB962C8B-B14F-4D97-AF65-F5344CB8AC3E}">
        <p14:creationId xmlns:p14="http://schemas.microsoft.com/office/powerpoint/2010/main" val="293065445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52</a:t>
            </a:fld>
            <a:endParaRPr lang="cs-CZ" dirty="false"/>
          </a:p>
        </p:txBody>
      </p:sp>
    </p:spTree>
    <p:extLst>
      <p:ext uri="{BB962C8B-B14F-4D97-AF65-F5344CB8AC3E}">
        <p14:creationId xmlns:p14="http://schemas.microsoft.com/office/powerpoint/2010/main" val="35013082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53</a:t>
            </a:fld>
            <a:endParaRPr lang="cs-CZ" dirty="false"/>
          </a:p>
        </p:txBody>
      </p:sp>
    </p:spTree>
    <p:extLst>
      <p:ext uri="{BB962C8B-B14F-4D97-AF65-F5344CB8AC3E}">
        <p14:creationId xmlns:p14="http://schemas.microsoft.com/office/powerpoint/2010/main" val="230113055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54</a:t>
            </a:fld>
            <a:endParaRPr lang="cs-CZ" dirty="false"/>
          </a:p>
        </p:txBody>
      </p:sp>
    </p:spTree>
    <p:extLst>
      <p:ext uri="{BB962C8B-B14F-4D97-AF65-F5344CB8AC3E}">
        <p14:creationId xmlns:p14="http://schemas.microsoft.com/office/powerpoint/2010/main" val="210335430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55</a:t>
            </a:fld>
            <a:endParaRPr lang="cs-CZ" dirty="false"/>
          </a:p>
        </p:txBody>
      </p:sp>
    </p:spTree>
    <p:extLst>
      <p:ext uri="{BB962C8B-B14F-4D97-AF65-F5344CB8AC3E}">
        <p14:creationId xmlns:p14="http://schemas.microsoft.com/office/powerpoint/2010/main" val="142748290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Sociální pracovník/ terénní sociální pracovník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vykonává</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sociální práci s jedincem, skupinou či komunitou.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vyhledává jedince/ skupiny osob/ komunity ohrožené nepříznivou sociální situací v jejich přirozeném prostředí (zejména seniory, rodiny s dětmi se zdravotním znevýhodněním atd.),</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provádí sociální šetření, mapuje potřeby, vyhodnocuje situaci klienta/ skupiny/ komunity a poskytuje navazující sociální poradenství s ohledem na individuální potřeby klienta/ potřeby skupiny či komunity,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přímo pracuje s osobami z cílových skupin, popř. se skupinou či komunitou, a využívá přitom metod a technik sociální práce (s cílem podpořit </a:t>
            </a:r>
            <a:r>
              <a:rPr lang="cs-CZ" sz="800" dirty="false">
                <a:effectLst/>
                <a:latin typeface="Arial" panose="020B0604020202020204" pitchFamily="34" charset="0"/>
                <a:ea typeface="Calibri" panose="020F0502020204030204" pitchFamily="34" charset="0"/>
                <a:cs typeface="Times New Roman" panose="02020603050405020304" pitchFamily="18" charset="0"/>
              </a:rPr>
              <a:t>kompetence klienta/ skupiny či komunity nezbytné pro uskutečnění změny),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doprovází osoby z cílové skupiny při řešení jejich aktuálních potíží v každodenním životě,</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zpracovává plány spolupráce s klientem/ skupinou či komunitou,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vede klientskou dokumentaci,</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vyhodnocuje realizované intervence ve vztahu k osobám z cílové skupiny/ ve vztahu ke skupině či komunitě,</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konzultuje rizikové situace ve spolupráci s klientem/ skupinou/ komunitou (ve spolupráci s metodikem pro práci s cílovou skupinou, popř. case managerem),</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navrhuje klientovi/ skupině/ komunitě zapojení dalších odborníků pro řešení situace, podílí se na vytváření adekvátní podpůrné sítě (ve spolupráci s metodikem pro práci s cílovou skupinou, popř. case managerem),</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účastní se případových setkání aktérů podpůrné sítě.</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sociální pracovník s odbornou způsobilostí dle zákona 108/2006 Sb., o sociálních službách</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r>
              <a:rPr lang="cs-CZ" sz="800" u="sng" dirty="false">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r>
              <a:rPr lang="cs-CZ" sz="800" u="sng" dirty="false">
                <a:effectLst/>
                <a:latin typeface="Arial" panose="020B0604020202020204" pitchFamily="34" charset="0"/>
                <a:ea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rPr>
              <a:t>: viz Obvyklé mzdy/platy www.esfcr.cz – pozice Sociální a terénní pracovníci</a:t>
            </a:r>
          </a:p>
          <a:p>
            <a:endParaRPr lang="cs-CZ" sz="800" kern="1200" dirty="false">
              <a:solidFill>
                <a:schemeClr val="tx1"/>
              </a:solidFill>
              <a:effectLst/>
              <a:latin typeface="Arial" panose="020B0604020202020204" pitchFamily="34" charset="0"/>
              <a:ea typeface="+mn-ea"/>
              <a:cs typeface="+mn-cs"/>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Pracovník v sociálních službách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vykonává činnosti dle § 116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zákona č. 108/2006 Sb.., o sociálních službách.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zajišťuje přímou obslužnou péči o osoby z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zajišťuje </a:t>
            </a:r>
            <a:r>
              <a:rPr lang="cs-CZ" sz="800"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základní výchovnou nepedagogickou činnost,</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zajišťuje pečovatelskou činnost v domácnosti osob z cílové skupiny,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pod dohledem sociálního pracovníka vykonává některé činnosti spadající do náplně činnosti sociálního pracovníka.</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vzdělání dle zákona 108/2006 Sb.., o sociálních službách (§ 116)</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(ISPV – Pracovník v sociálních službách)</a:t>
            </a:r>
          </a:p>
          <a:p>
            <a:pPr marR="179705" algn="just">
              <a:lnSpc>
                <a:spcPct val="115000"/>
              </a:lnSpc>
              <a:spcBef>
                <a:spcPts val="600"/>
              </a:spcBef>
              <a:spcAft>
                <a:spcPts val="6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Garant sociální práce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garantuje výkon sociální práce v rámci projektu.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podílí se na aktivitách mapujících cílové skupiny v území a aktivitách zaměřených na výběr účastníků projektu,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spolupracuje se sociálním pracovníkem a garantuje výkon sociální práce v rámci projektu,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2349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podporuje síťování všech zainteresovaných aktérů a jejich zapojení do plánování a komunikace v konkrétních případech,</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účastní se případových setkání aktérů sítě,</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podílí se na zajištění intervizí a supervizí projektového týmu.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sociální pracovník s odbornou způsobilostí dle zákona 108/2006 Sb.., o sociálních službách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projektu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viz Obvyklé mzdy/platy www.esfcr.cz – Odborný gestor/garant</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Case manager - případový (sociální) pracovník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vykonává</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případovou (sociální) práci. </a:t>
            </a:r>
            <a:r>
              <a:rPr lang="cs-CZ" sz="800" dirty="false">
                <a:effectLst/>
                <a:latin typeface="Arial" panose="020B0604020202020204" pitchFamily="34" charset="0"/>
                <a:ea typeface="Calibri" panose="020F0502020204030204" pitchFamily="34" charset="0"/>
                <a:cs typeface="Times New Roman" panose="02020603050405020304" pitchFamily="18" charset="0"/>
              </a:rPr>
              <a:t>V oblasti zaměstnanosti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zajišťuje zapojení interních a externích aktérů do podpory osobám z cílové skupiny.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mapuje potřeby, cíle a plány podpory pro osoby z cílové skupiny (ve spolupráci se sociálním pracovníkem),</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vytváří a koordinuje individuální podpůrné sítě (na základě osobních konzultací s klíčovými pracovníky osob z cílové skupiny a dalšími aktéry podpory a na základě znalosti potřeb cílových skupin),</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mapuje dostupné služby včetně jejich aktuální kapacity,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komunikuje s poskytovateli sociálních a zdravotních služeb, služeb zaměstnanosti a s dalšími návaznými službami, s praktickými lékaři a s dalšími odborníky s cílem zajištění koordinovaného přístupu k řešení životní situace osob z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vyhodnocuje adekvátnost sítě, role jednotlivých aktérů a efektivitu jejich spolupráce, navrhuje optimalizace sítě s ohledem na priority stanovené individuálním plánem osob z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Kvalifikace:</a:t>
            </a:r>
            <a:r>
              <a:rPr lang="cs-CZ" sz="800" dirty="false">
                <a:effectLst/>
                <a:latin typeface="Arial" panose="020B0604020202020204" pitchFamily="34" charset="0"/>
                <a:ea typeface="Calibri" panose="020F0502020204030204" pitchFamily="34" charset="0"/>
                <a:cs typeface="Times New Roman" panose="02020603050405020304" pitchFamily="18" charset="0"/>
              </a:rPr>
              <a:t>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odpovídající kvalifikace a praxe v poskytování služeb v daném oboru, </a:t>
            </a:r>
            <a:r>
              <a:rPr lang="cs-CZ" sz="800" dirty="false">
                <a:effectLst/>
                <a:latin typeface="Arial" panose="020B0604020202020204" pitchFamily="34" charset="0"/>
                <a:ea typeface="Calibri" panose="020F0502020204030204" pitchFamily="34" charset="0"/>
                <a:cs typeface="Times New Roman" panose="02020603050405020304" pitchFamily="18" charset="0"/>
              </a:rPr>
              <a:t>zkušenost s vytvářením a koordinací sítí podpory a s plánováním a vedením případových konferencí výhodou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Forma zaměstnání:</a:t>
            </a:r>
            <a:r>
              <a:rPr lang="cs-CZ" sz="800" dirty="false">
                <a:effectLst/>
                <a:latin typeface="Arial" panose="020B0604020202020204" pitchFamily="34" charset="0"/>
                <a:ea typeface="Calibri" panose="020F0502020204030204" pitchFamily="34" charset="0"/>
                <a:cs typeface="Times New Roman" panose="02020603050405020304" pitchFamily="18" charset="0"/>
              </a:rPr>
              <a:t>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Předpokládaný úvazek:</a:t>
            </a:r>
            <a:r>
              <a:rPr lang="cs-CZ" sz="800" dirty="false">
                <a:effectLst/>
                <a:latin typeface="Arial" panose="020B0604020202020204" pitchFamily="34" charset="0"/>
                <a:ea typeface="Calibri" panose="020F0502020204030204" pitchFamily="34" charset="0"/>
                <a:cs typeface="Times New Roman" panose="02020603050405020304" pitchFamily="18" charset="0"/>
              </a:rPr>
              <a:t>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ISPV</a:t>
            </a:r>
          </a:p>
          <a:p>
            <a:pPr marR="179705" algn="just">
              <a:lnSpc>
                <a:spcPct val="115000"/>
              </a:lnSpc>
              <a:spcBef>
                <a:spcPts val="600"/>
              </a:spcBef>
              <a:spcAft>
                <a:spcPts val="6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Metodik pro práci s cílovými skupinami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Pracovník na této pozici odpovídá za kvalitu práce pracovníků v přímé péči, za jejich vzdělávání a součinnost s partnery podpůrné sítě.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podílí se na aktivitách mapujících cílové skupiny v území a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aktivitách zaměřených na výběr účastníků projektu,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metodicky vede tým pracovníků, kteří přímo pracují s osobami z cílové skupiny a další podpory (peer pracovníci, další specialisté),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vytváří a koordinuje individuální podpůrné sítě a multidisciplinární týmy na základě znalosti potřeb účastníků,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podporuje klíčové pracovníky při tvorbě podpůrné sítě konkrétního klienta, podílí se na nastavování spolupráce s těmito organizacemi,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300"/>
              </a:spcBef>
              <a:spcAft>
                <a:spcPts val="3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vyhodnocuje efektivitu podpory a podpůrných sítí,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efektivitu používaných metod, navrhuje optimalizaci řešení s ohledem na priority stanovené individuálním plánem klienta,</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ve spolupráci s koordinátorem projektu navrhuje a organizuje vzdělávací programy pro členy projektového týmu (včetně supervizí).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e: odpovídající vzdělání </a:t>
            </a:r>
            <a:r>
              <a:rPr lang="cs-CZ" sz="800" dirty="false">
                <a:effectLst/>
                <a:latin typeface="Arial" panose="020B0604020202020204" pitchFamily="34" charset="0"/>
                <a:ea typeface="Calibri" panose="020F0502020204030204" pitchFamily="34" charset="0"/>
                <a:cs typeface="Times New Roman" panose="02020603050405020304" pitchFamily="18" charset="0"/>
              </a:rPr>
              <a:t>s ohledem na zaměření aktivity, zkušenost práce s cílovými skupinami</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a:t>
            </a: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projektu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viz Obvyklé mzdy/platy www.esfcr.cz – Metodik</a:t>
            </a:r>
          </a:p>
          <a:p>
            <a:pPr marR="179705" algn="just">
              <a:lnSpc>
                <a:spcPct val="115000"/>
              </a:lnSpc>
              <a:spcBef>
                <a:spcPts val="600"/>
              </a:spcBef>
              <a:spcAft>
                <a:spcPts val="6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Peer pracovník/ peer asistent/ pomocný pracovník z řad cílové skupiny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Pracovník na této pozici </a:t>
            </a:r>
            <a:r>
              <a:rPr lang="cs-CZ" sz="800" dirty="false">
                <a:effectLst/>
                <a:latin typeface="Arial" panose="020B0604020202020204" pitchFamily="34" charset="0"/>
                <a:ea typeface="Calibri" panose="020F0502020204030204" pitchFamily="34" charset="0"/>
                <a:cs typeface="Times New Roman" panose="02020603050405020304" pitchFamily="18" charset="0"/>
              </a:rPr>
              <a:t>je aktivně zapojen do přímé podpory osob z cílové skupiny, při kontaktu s nimi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využívá svoje vlastní zkušenosti se situacemi blízkými zkušenostem těchto osob.</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 dohledem kompetentního pracovníka je v přímém kontaktu s osobami z cílové skupiny, sdílí s nimi svoje vlastní zkušenosti z pozice klienta a podporuje tak proces sociálního začleňování těchto osob,</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spolupracuje s pracovníky v přímé práci, poskytuje zpětnou vazbu k používaným pracovním postupům, navrhuje cesty ke zefektivnění spolupráce.</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a:t>
            </a:r>
            <a:r>
              <a:rPr lang="cs-CZ" sz="800" dirty="false">
                <a:effectLst/>
                <a:latin typeface="Arial" panose="020B0604020202020204" pitchFamily="34" charset="0"/>
                <a:ea typeface="Calibri" panose="020F0502020204030204" pitchFamily="34" charset="0"/>
                <a:cs typeface="Times New Roman" panose="02020603050405020304" pitchFamily="18" charset="0"/>
              </a:rPr>
              <a:t>relevantní zkušenost odpovídající typu cílové skupiny, komunikační dovednosti, schopnost spolupracovat v týmu, schopnost pracovat se svým životním příběhem</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DPČ, DPP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r>
              <a:rPr lang="cs-CZ" sz="800" u="sng" dirty="false">
                <a:effectLst/>
                <a:latin typeface="Arial" panose="020B0604020202020204" pitchFamily="34" charset="0"/>
                <a:ea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rPr>
              <a:t>: ISPV</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56</a:t>
            </a:fld>
            <a:endParaRPr lang="cs-CZ" dirty="false"/>
          </a:p>
        </p:txBody>
      </p:sp>
    </p:spTree>
    <p:extLst>
      <p:ext uri="{BB962C8B-B14F-4D97-AF65-F5344CB8AC3E}">
        <p14:creationId xmlns:p14="http://schemas.microsoft.com/office/powerpoint/2010/main" val="416971133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Celkový počet účastníků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Celkový počet osob/účastníků (zaměstnanců, pracovníků implementační struktury, osob cílových skupin apod.), které v rámci projektu získaly jakoukoliv formu podpory, bez ohledu na počet poskytnutých podpor. Každá podpořená osoba se v rámci projektu započítává pouze jednou bez ohledu na to, kolik podpor obdržela. Podpora je jakákoliv aktivita financovaná z rozpočtu projektu, ze které mají cílové skupiny prospěch, podpora může mít formu např. vzdělávacího nebo rekvalifikačního kurzu, stáže, odborné konzultace, poradenství, výcviku, školení, odborné praxe apod. </a:t>
            </a:r>
            <a:endParaRPr lang="cs-CZ" sz="800" b="false" dirty="false">
              <a:effectLst/>
              <a:latin typeface="Arial" panose="020B060402020202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b="false" dirty="false">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Kapacita podpořených služeb – úvazky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pracovníků Indikátor se týká služeb/programů, které mají ambulantní nebo terénní formu poskytování. Ambulantní forma – osoba do služby/programu dochází nebo je do ní/něj doprovázena nebo dopravována a součástí služby/programu zároveň není ubytování či přenocování. Terénní forma – služba/program je poskytován v jejím přirozeném sociálním prostředí. „Pracovníkem“ se rozumí odborní pracovníci, pracovníci v přímé péči, kteří přímo poskytují služby cílové skupině (např. sociální pracovník, pracovník v sociálních službách, zdravotnický pracovník, pedagogický pracovník).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b="false" dirty="false">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Využívání podpořených služeb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Počet osob, které využijí podpořenou službu či program během trvání projektu. "Služba/program" je poskytování pomoci a podpory fyzickým osobám v nepříznivé sociální či zdravotní situaci. Využíváním je myšleno být doložitelné klientem (tj. každá osoba je uvedená pouze jednou) dle standardů využívaných pro danou službu. Osoby uvedené v tomto indikátoru nejsou účastníky ve smyslu indikátoru 600 000 Celkový počet účastníků. Jedná se o osoby, které: - nemají přímý prospěch z finanční podpory ESF+, ale prospěch nepřímý, nebo - nelze s ohledem na anonymizovanou evidenci klientů u poskytované služby/programu či specifika cílové skupiny zahrnout do indikátoru 600 000 Celkový počet účastníků (jedná se o situace, kdy služba/program je poskytována dle příslušné právní úpravy), nebo - mají přímý prospěch z finanční podpory ESF+, tato podpora však z objektivních důvodů nepřesáhne limit bagatelní podpory. "Podpořené" znamená že dostaly finanční podporu z ESF+.</a:t>
            </a:r>
            <a:endParaRPr lang="cs-CZ" sz="800" b="false" dirty="false">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r>
              <a:rPr lang="cs-CZ" sz="500" b="true" dirty="false"/>
              <a:t>Účastníci projektů, u nichž intervence formou sociální práce naplnila svůj účel</a:t>
            </a:r>
            <a:endParaRPr lang="cs-CZ" sz="500" b="true"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r>
              <a:rPr lang="cs-CZ" sz="800" dirty="false"/>
              <a:t>Počet účastníků, kterým jsou poskytovány intervence sociální práce, mají uzavřen individuální plán a jeho kladné vyhodnocení svědčí o kvalitativní změně v životě. Příjemce provede do jednoho měsíce po ukončení podpory na základě uzavřeného individuálního plánu vyhodnocení splnění cílů stanovených v individuálním plánu zaměřených na řešení klientovy nepříznivé sociální situace.</a:t>
            </a:r>
            <a:endParaRPr lang="cs-CZ" sz="500"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57</a:t>
            </a:fld>
            <a:endParaRPr lang="cs-CZ" dirty="false"/>
          </a:p>
        </p:txBody>
      </p:sp>
    </p:spTree>
    <p:extLst>
      <p:ext uri="{BB962C8B-B14F-4D97-AF65-F5344CB8AC3E}">
        <p14:creationId xmlns:p14="http://schemas.microsoft.com/office/powerpoint/2010/main" val="290802102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Bef>
                <a:spcPts val="300"/>
              </a:spcBef>
              <a:spcAft>
                <a:spcPts val="3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Projekty budou primárně zaměřeny na podporu zapojení osob z cílových skupin na trh práce, doplňkově mohou být zaměřeny také na koordinaci a síťování služeb zaměstnanosti (propojování veřejných služeb zaměstnanosti se zaměstnavateli, nestátními neziskovými organizacemi, obcemi a školami), osvětu zaměstnavatelů a vzdělávání členů realizačního týmu, a to zejména v práci s osobami z cílových skupin.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spcBef>
                <a:spcPts val="300"/>
              </a:spcBef>
              <a:spcAft>
                <a:spcPts val="3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Důraz by měl být kladen na individuální přístup k osobám z cílových skupin a na respektování jejich specifických potřeb, na logickou provázanost aktivit poskytovaných osobám z cílových skupin a na zahrnutí všech relevantních činností potřebných pro úspěšné a udržitelné zapojení osob z cílových skupin na trh práce v jasné vazbě na jejich potřeby a s ohledem na účelnost a hospodárnost vynaložených prostředků (např. využití dluhového poradenství a psychosociální podpory, zapojení pracovního poradce/konzultanta do multidisciplinárním týmu apod.).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endParaRPr lang="cs-CZ" sz="800"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58</a:t>
            </a:fld>
            <a:endParaRPr lang="cs-CZ" dirty="false"/>
          </a:p>
        </p:txBody>
      </p:sp>
    </p:spTree>
    <p:extLst>
      <p:ext uri="{BB962C8B-B14F-4D97-AF65-F5344CB8AC3E}">
        <p14:creationId xmlns:p14="http://schemas.microsoft.com/office/powerpoint/2010/main" val="34545796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342900" lvl="0" indent="-342900" algn="just">
              <a:spcBef>
                <a:spcPts val="300"/>
              </a:spcBef>
              <a:spcAft>
                <a:spcPts val="300"/>
              </a:spcAft>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sdílení pracovníků, prostor, vybavení, pomůcek</a:t>
            </a:r>
            <a:r>
              <a:rPr lang="cs-CZ" sz="800" dirty="false">
                <a:effectLst/>
                <a:latin typeface="Arial" panose="020B0604020202020204" pitchFamily="34" charset="0"/>
                <a:ea typeface="Calibri" panose="020F0502020204030204" pitchFamily="34" charset="0"/>
                <a:cs typeface="Times New Roman" panose="02020603050405020304" pitchFamily="18" charset="0"/>
              </a:rPr>
              <a:t> (např. sdílené pracovní čety na území MAS, údržba veřejných prostranství apod.)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flexibilní formy zaměstnávání</a:t>
            </a:r>
            <a:r>
              <a:rPr lang="cs-CZ" sz="800" dirty="false">
                <a:effectLst/>
                <a:latin typeface="Arial" panose="020B0604020202020204" pitchFamily="34" charset="0"/>
                <a:ea typeface="Calibri" panose="020F0502020204030204" pitchFamily="34" charset="0"/>
                <a:cs typeface="Times New Roman" panose="02020603050405020304" pitchFamily="18" charset="0"/>
              </a:rPr>
              <a:t> v lokálním kontextu (zkrácené úvazky, rotace na pracovním místě, sdílení pracovního místa, práce na dálku z domova – vhodné zejména pro rodiče s malými dětmi)</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pracovní mentoring, mezigenerační tandemy na pracovištích</a:t>
            </a:r>
            <a:r>
              <a:rPr lang="cs-CZ" sz="800" dirty="false">
                <a:effectLst/>
                <a:latin typeface="Arial" panose="020B0604020202020204" pitchFamily="34" charset="0"/>
                <a:ea typeface="Calibri" panose="020F0502020204030204" pitchFamily="34" charset="0"/>
                <a:cs typeface="Times New Roman" panose="02020603050405020304" pitchFamily="18" charset="0"/>
              </a:rPr>
              <a:t> (mladí se učí od pracovníků v předdůchodovém věku a naopak, nezkušení od zkušených)</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lokální aktivizační </a:t>
            </a:r>
            <a:r>
              <a:rPr lang="cs-CZ" sz="800" b="true" dirty="false">
                <a:effectLst/>
                <a:latin typeface="Arial" panose="020B0604020202020204" pitchFamily="34" charset="0"/>
                <a:ea typeface="Calibri" panose="020F0502020204030204" pitchFamily="34" charset="0"/>
                <a:cs typeface="Times New Roman" panose="02020603050405020304" pitchFamily="18" charset="0"/>
              </a:rPr>
              <a:t>tréninková pracovní místa, stáže</a:t>
            </a:r>
            <a:r>
              <a:rPr lang="cs-CZ" sz="800" dirty="false">
                <a:effectLst/>
                <a:latin typeface="Arial" panose="020B0604020202020204" pitchFamily="34" charset="0"/>
                <a:ea typeface="Calibri" panose="020F0502020204030204" pitchFamily="34" charset="0"/>
                <a:cs typeface="Times New Roman" panose="02020603050405020304" pitchFamily="18" charset="0"/>
              </a:rPr>
              <a:t> u zaměstnavatelů (otázka atraktivity pracovního místa a jeho společenské užitečnosti a hodnoty – cílem by mělo být oslovit a přilákat mladé lidi, aby mohli zažít pocit uspokojení, naplnění a hrdosti na to, co dělají a jak se živí), např. individualizované motivační a tranzitní pracovní programy pro absolventy a mladé nekvalifikované neaktivní osoby bez praxe, včetně individuálních exkurzí a rekvalifikací, s cílem návratu do vzdělávání či získání pracovních zkušeností a zvýšení jejich šance na následné uplatnění na trhu práce formou zaměstnání či zahájení podnikání včetně následné podpory</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prostupné zaměstnávání</a:t>
            </a:r>
            <a:r>
              <a:rPr lang="cs-CZ" sz="800" dirty="false">
                <a:effectLst/>
                <a:latin typeface="Arial" panose="020B0604020202020204" pitchFamily="34" charset="0"/>
                <a:ea typeface="Calibri" panose="020F0502020204030204" pitchFamily="34" charset="0"/>
                <a:cs typeface="Times New Roman" panose="02020603050405020304" pitchFamily="18" charset="0"/>
              </a:rPr>
              <a:t> s důrazem na podporu osob dlouhodobě nezaměstnaných v obci, na území svazku obcí či MAS (s vazbou na řešení dalších rodinných a komunitních problémů) a s důrazem na zapojení veřejně/komunitně prospěšných zaměstnavatelů (obce, nestátní neziskové organizace, MAS, dobrovolné svazky obcí) – trénink pracovních dovedností a návyků pod dohledem mentora a psychosociálního pracovníka a následně udržení na pracovním místě či zapojení soukromé sféry (udržitelná pracovní místa na volném/otevřeném trhu práce) – podpůrné aktivity zajistí MAS nebo NNO, které umí pracovat s osobami z cílových skupin, nutná spolupráce s aktéry v území (tj. komplexnější projekty se zapojením řady subjektů, síť soukromých zaměstnavatelů, NNO, veřejně prospěšní zaměstnavatelé, poskytovatelé rekvalifikací, nezbytné služby – dluhové poradenství včetně oddlužení, motivující mzdové ohodnocení, sociální bydlení, psychosociální podpora apod.); primárním cílem je celkový rozvoj a zlepšení situace těchto osob, nikoli jen samotné zaměstnání</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komunitně prospěšné zaměstnávání</a:t>
            </a:r>
            <a:r>
              <a:rPr lang="cs-CZ" sz="800" dirty="false">
                <a:effectLst/>
                <a:latin typeface="Arial" panose="020B0604020202020204" pitchFamily="34" charset="0"/>
                <a:ea typeface="Calibri" panose="020F0502020204030204" pitchFamily="34" charset="0"/>
                <a:cs typeface="Times New Roman" panose="02020603050405020304" pitchFamily="18" charset="0"/>
              </a:rPr>
              <a:t> s důrazem na podporu místních veřejně prospěšných zaměstnavatelů, kteří primárně uspokojují místní poptávku, nabízejí lokální výrobky a služby a zaměstnávají znevýhodněné cílové skupiny zejména na malých obcích (s cílem např. zachování místního obchodu, zajištění provozu pojízdné prodejny apod.); nedílnou součástí projektu je komplexní individuální práce s osobami z cílových skupin (dluhové poradenství a motivující mzdové ohodnocení, rekvalifikace, mentoring, psychosociální podpora). Nelze podpořit projekt, kde nebude tato aktivita zastoupena (nemyslí se běžné zaučení na pracovišti). Komunitně prospěšné zaměstnávání může být chápáno jako tréninkové pracovní místo, které umožní účastníkovi získat pracovní zkušenosti a v závěrečné fázi mu bude poskytnuta podpora při získávání návazného pracovního uplatnění, stejně tak je však možné další uplatnění u komunitně prospěšného zaměstnavatele, pokud se zaměstnanec se znevýhodněním osvědčí a pokud zaměstnavatel pro toto další uplatnění nalezne finanční prostředky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podnikatelské inkubátory</a:t>
            </a:r>
            <a:r>
              <a:rPr lang="cs-CZ" sz="800" dirty="false">
                <a:effectLst/>
                <a:latin typeface="Arial" panose="020B0604020202020204" pitchFamily="34" charset="0"/>
                <a:ea typeface="Calibri" panose="020F0502020204030204" pitchFamily="34" charset="0"/>
                <a:cs typeface="Times New Roman" panose="02020603050405020304" pitchFamily="18" charset="0"/>
              </a:rPr>
              <a:t> a podpora </a:t>
            </a:r>
            <a:r>
              <a:rPr lang="cs-CZ" sz="800" b="true" dirty="false">
                <a:effectLst/>
                <a:latin typeface="Arial" panose="020B0604020202020204" pitchFamily="34" charset="0"/>
                <a:ea typeface="Calibri" panose="020F0502020204030204" pitchFamily="34" charset="0"/>
                <a:cs typeface="Times New Roman" panose="02020603050405020304" pitchFamily="18" charset="0"/>
              </a:rPr>
              <a:t>podnikání na zkoušku </a:t>
            </a:r>
            <a:r>
              <a:rPr lang="cs-CZ" sz="800" dirty="false">
                <a:effectLst/>
                <a:latin typeface="Arial" panose="020B0604020202020204" pitchFamily="34" charset="0"/>
                <a:ea typeface="Calibri" panose="020F0502020204030204" pitchFamily="34" charset="0"/>
                <a:cs typeface="Times New Roman" panose="02020603050405020304" pitchFamily="18" charset="0"/>
              </a:rPr>
              <a:t>(např. podnikatelsko – zaměstnanecká družstva – realizace vlastního podnikatelského záměru s případným finančním příspěvkem družstva); z projektu mohou být hrazeny výdaje jako nájem prostor, nákup drobného vybavení a pracovních pomůcek, vzdělávání, poradenství vč. vytvoření podnikatelského plánu, rekvalifikace, diagnostika, zaměstnání pod hlavičkou příjemce (mzdové příspěvky – zaměstnanecká družstva), specialista pro podporu podnikání, kouč, stáže, účast na veletrzích apod.</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doplňkově koordinační aktivity a síťování v oblasti zaměstnanosti, osvěta zaměstnavatelů a vzdělávání členů realizačního týmu, a to zejména v práci s osobami z cílových skupin (včetně supervize)</a:t>
            </a:r>
          </a:p>
          <a:p>
            <a:pPr marL="0" lvl="0" indent="0" algn="just">
              <a:spcBef>
                <a:spcPts val="300"/>
              </a:spcBef>
              <a:spcAft>
                <a:spcPts val="300"/>
              </a:spcAft>
              <a:buFont typeface="Symbol" panose="05050102010706020507" pitchFamily="18" charset="2"/>
              <a:buNone/>
            </a:pP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cs-CZ" sz="800" b="true" dirty="false">
                <a:effectLst/>
                <a:latin typeface="Calibri" panose="020F0502020204030204" pitchFamily="34" charset="0"/>
                <a:ea typeface="Calibri" panose="020F0502020204030204" pitchFamily="34" charset="0"/>
                <a:cs typeface="Calibri" panose="020F0502020204030204" pitchFamily="34" charset="0"/>
              </a:rPr>
              <a:t>Kom. prospěšné zam. - podpora tvorby pracovních míst v oblasti:</a:t>
            </a:r>
            <a:endParaRPr lang="cs-CZ" sz="800" b="true" dirty="false">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cs-CZ" sz="800" dirty="false">
                <a:effectLst/>
                <a:latin typeface="Calibri" panose="020F0502020204030204" pitchFamily="34" charset="0"/>
                <a:ea typeface="Calibri" panose="020F0502020204030204" pitchFamily="34" charset="0"/>
                <a:cs typeface="Calibri" panose="020F0502020204030204" pitchFamily="34" charset="0"/>
              </a:rPr>
              <a:t>1) péče o vesnickou pospolitost (péče o staré občany, pomoc sociálně slabým spoluobčanům, spolková činnost, výchova a příprava pokračovatelů v samosprávě obce; průzkumy názorů občanů, kulturní a osvětová činnost, komunitní (sociální) práce, komunitní školství, koordinace dobrovolníků a neformálních pečovatelů apod.)</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cs-CZ" sz="800" dirty="false">
                <a:effectLst/>
                <a:latin typeface="Calibri" panose="020F0502020204030204" pitchFamily="34" charset="0"/>
                <a:ea typeface="Calibri" panose="020F0502020204030204" pitchFamily="34" charset="0"/>
                <a:cs typeface="Calibri" panose="020F0502020204030204" pitchFamily="34" charset="0"/>
              </a:rPr>
              <a:t>2) údržba veřejných prostranství, péče o krajinu a ochrana životního prostředí</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cs-CZ" sz="800" dirty="false">
                <a:effectLst/>
                <a:latin typeface="Calibri" panose="020F0502020204030204" pitchFamily="34" charset="0"/>
                <a:ea typeface="Calibri" panose="020F0502020204030204" pitchFamily="34" charset="0"/>
                <a:cs typeface="Calibri" panose="020F0502020204030204" pitchFamily="34" charset="0"/>
              </a:rPr>
              <a:t>3) sdílecí a družstevní aktivity</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cs-CZ" sz="800" dirty="false">
                <a:effectLst/>
                <a:latin typeface="Calibri" panose="020F0502020204030204" pitchFamily="34" charset="0"/>
                <a:ea typeface="Calibri" panose="020F0502020204030204" pitchFamily="34" charset="0"/>
                <a:cs typeface="Calibri" panose="020F0502020204030204" pitchFamily="34" charset="0"/>
              </a:rPr>
              <a:t>4) informační technologie za účelem zlepšení kvality života v obci</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cs-CZ" sz="800" dirty="false">
                <a:effectLst/>
                <a:latin typeface="Calibri" panose="020F0502020204030204" pitchFamily="34" charset="0"/>
                <a:ea typeface="Calibri" panose="020F0502020204030204" pitchFamily="34" charset="0"/>
                <a:cs typeface="Calibri" panose="020F0502020204030204" pitchFamily="34" charset="0"/>
              </a:rPr>
              <a:t>5) občanská vybavenost (zejména služby, např. obchody pro obce)</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cs-CZ" sz="800" dirty="false">
                <a:effectLst/>
                <a:latin typeface="Calibri" panose="020F0502020204030204" pitchFamily="34" charset="0"/>
                <a:ea typeface="Calibri" panose="020F0502020204030204" pitchFamily="34" charset="0"/>
                <a:cs typeface="Calibri" panose="020F0502020204030204" pitchFamily="34" charset="0"/>
              </a:rPr>
              <a:t>6) zemědělství (omezený limit de minimis pro prvovýrobu)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cs-CZ" sz="800" dirty="false">
                <a:effectLst/>
                <a:latin typeface="Calibri" panose="020F0502020204030204" pitchFamily="34" charset="0"/>
                <a:ea typeface="Calibri" panose="020F0502020204030204" pitchFamily="34" charset="0"/>
                <a:cs typeface="Calibri" panose="020F0502020204030204" pitchFamily="34" charset="0"/>
              </a:rPr>
              <a:t>Cílem je primárně podpora konkrétních znevýhodněných cílových skupin a sekundárně také zajištění dostupnosti některých veřejných služeb v území (cílem zaměstnanostních programů však není kompenzace nedostatečného systémového financování veřejných služeb ve smyslu záměny za veřejně prospěšné práce).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r>
              <a:rPr lang="cs-CZ" sz="800" dirty="false">
                <a:effectLst/>
                <a:latin typeface="Calibri" panose="020F0502020204030204" pitchFamily="34" charset="0"/>
                <a:ea typeface="Calibri" panose="020F0502020204030204" pitchFamily="34" charset="0"/>
                <a:cs typeface="Times New Roman" panose="02020603050405020304" pitchFamily="18" charset="0"/>
              </a:rPr>
              <a:t> </a:t>
            </a:r>
          </a:p>
          <a:p>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59</a:t>
            </a:fld>
            <a:endParaRPr lang="cs-CZ" dirty="false"/>
          </a:p>
        </p:txBody>
      </p:sp>
    </p:spTree>
    <p:extLst>
      <p:ext uri="{BB962C8B-B14F-4D97-AF65-F5344CB8AC3E}">
        <p14:creationId xmlns:p14="http://schemas.microsoft.com/office/powerpoint/2010/main" val="2956994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800" kern="1200" dirty="false">
                <a:solidFill>
                  <a:schemeClr val="tx1"/>
                </a:solidFill>
                <a:effectLst/>
                <a:latin typeface="+mn-lt"/>
                <a:ea typeface="+mn-ea"/>
                <a:cs typeface="+mn-cs"/>
              </a:rPr>
              <a:t>Po registraci a přihlášení – záložka SPRÁVA DAT a v levém menu „Akční plán MAS pro OPZ+“</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a:t>
            </a:fld>
            <a:endParaRPr lang="cs-CZ" dirty="false"/>
          </a:p>
        </p:txBody>
      </p:sp>
    </p:spTree>
    <p:extLst>
      <p:ext uri="{BB962C8B-B14F-4D97-AF65-F5344CB8AC3E}">
        <p14:creationId xmlns:p14="http://schemas.microsoft.com/office/powerpoint/2010/main" val="86376155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Bef>
                <a:spcPts val="300"/>
              </a:spcBef>
              <a:spcAft>
                <a:spcPts val="3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Aktivity spojené se zaměstnáváním osob z cílových skupin, vzděláváním osob z cílových skupin po uzavření pracovně právního vztahu nebo vzděláváním a poradenstvím po zahájení samostatně výdělečné činnosti mohou zakládat veřejnou podporu/podporu de minimis; před vydáním právního aktu je nutné předložit ŘO OPZ vyčíslení podpory de minimis.</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spcBef>
                <a:spcPts val="300"/>
              </a:spcBef>
              <a:spcAft>
                <a:spcPts val="3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Zprostředkování zaměstnání zajišťuje MAS, pokud má povolení k příslušné formě zprostředkování zaměstnání nebo partner projektu, pokud má povolení k příslušné formě zprostředkování zaměstnání a současně vykonává pro projekt i jiné činnosti, které nelze soutěžit volně na trhu, nebo lze řešit nákupem od agentury práce, která má povolení k příslušné formě zprostředkování zaměstnání, případně může MAS tuto činnost  zajistit prostřednictvím Úřadu práce ČR (ÚP ČR) po dohodě s příslušnou krajskou pobočkou ÚP ČR a zároveň za podmínky, že toto zprostředkování nebude započítáno do výstupů projektů realizovaných ÚP ČR, aby tak bylo vyloučeno duplicitní vykazování výstupů jak v soutěžním projektu, tak v projektu ÚP ČR. Tento postup je možný pouze u účastníků projektu, kteří budou zároveň registrováni na ÚP ČR jako uchazeči o zaměstnání nebo zájemci o zaměstnání. ÚP ČR není povinen na tuto formu spolupráce přistoupit.</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spcBef>
                <a:spcPts val="300"/>
              </a:spcBef>
              <a:spcAft>
                <a:spcPts val="3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Pokud zprostředkování zaměstnání nezajišťuje MAS, je nutné doložit doklad o zprostředkování.</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spcBef>
                <a:spcPts val="300"/>
              </a:spcBef>
              <a:spcAft>
                <a:spcPts val="300"/>
              </a:spcAft>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V projektech realizované aktivity by neměly nahrazovat činnosti ÚP ČR, ale naopak je doplňovat a rozšiřovat s ohledem na detailní znalost potřeb lokálního trhu práce.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spcBef>
                <a:spcPts val="300"/>
              </a:spcBef>
              <a:spcAft>
                <a:spcPts val="3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Z nástrojů aktivní politiky zaměstnanosti podle zákona č. 435/2004 Sb., o zaměstnanosti, jsou podporovány pouze rekvalifikace. Další nástroje aktivní politiky zaměstnanosti nejsou ve výzvě podporovány a realizovat je bude samostatně pouze ÚP ČR. Zapojení ÚP ČR do projektů je možné pouze formou partnera bez finančního příspěvku.</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60</a:t>
            </a:fld>
            <a:endParaRPr lang="cs-CZ" dirty="false"/>
          </a:p>
        </p:txBody>
      </p:sp>
    </p:spTree>
    <p:extLst>
      <p:ext uri="{BB962C8B-B14F-4D97-AF65-F5344CB8AC3E}">
        <p14:creationId xmlns:p14="http://schemas.microsoft.com/office/powerpoint/2010/main" val="211980055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61</a:t>
            </a:fld>
            <a:endParaRPr lang="cs-CZ" dirty="false"/>
          </a:p>
        </p:txBody>
      </p:sp>
    </p:spTree>
    <p:extLst>
      <p:ext uri="{BB962C8B-B14F-4D97-AF65-F5344CB8AC3E}">
        <p14:creationId xmlns:p14="http://schemas.microsoft.com/office/powerpoint/2010/main" val="123771312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62</a:t>
            </a:fld>
            <a:endParaRPr lang="cs-CZ" dirty="false"/>
          </a:p>
        </p:txBody>
      </p:sp>
    </p:spTree>
    <p:extLst>
      <p:ext uri="{BB962C8B-B14F-4D97-AF65-F5344CB8AC3E}">
        <p14:creationId xmlns:p14="http://schemas.microsoft.com/office/powerpoint/2010/main" val="232349902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Pracovní poradce/ konzultant (zaměstnanostní programy)</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poskytuje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osobám z cílové skupiny individuální či skupinovou podporu v oblasti zaměstnanosti.</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poskytuje základní pracovně-právní poradenství,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doprovází osoby z cílové skupiny při řešení jejich individuálních životních okolností a situací spojených s jejich uplatněním na trhu práce (orientace na trhu práce,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získávání, obnovení a udržení pracovních a sociálních návyků před i po nástupu na pracovní místo),</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poskytuje podporu zaměstnavatelům, kteří zaměstnávají osoby z cílových skupin.</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kvalifikace opravňující k výkonu profese pracovního poradce/ konzultanta</a:t>
            </a:r>
            <a:r>
              <a:rPr lang="cs-CZ" sz="800" dirty="false">
                <a:effectLst/>
                <a:latin typeface="Arial" panose="020B0604020202020204" pitchFamily="34" charset="0"/>
                <a:ea typeface="Calibri" panose="020F0502020204030204" pitchFamily="34" charset="0"/>
                <a:cs typeface="Times New Roman" panose="02020603050405020304" pitchFamily="18" charset="0"/>
              </a:rPr>
              <a:t>, zkušenost práce s cílovými skupinami,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dobré komunikační dovednosti</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 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viz Obvyklé mzdy/platy www.esfcr.cz – Odborný konzultant/poradce/expert/specialista</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endParaRPr lang="cs-CZ" sz="800" kern="1200" dirty="false">
              <a:solidFill>
                <a:schemeClr val="tx1"/>
              </a:solidFill>
              <a:effectLst/>
              <a:latin typeface="+mn-lt"/>
              <a:ea typeface="+mn-ea"/>
              <a:cs typeface="+mn-cs"/>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Kariérní poradce (zaměstnanostní programy)</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Pracovník na této pozici poskytuje osobám z cílové skupiny individuální nebo skupinové poradenství zaměřené na volbu vzdělávací a profesní dráhy.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poskytuje základní kariérní poradenství, pracovní a bilanční diagnostiku,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doprovází osoby z cílové skupiny při řešení jejich individuálních životních okolností a situací spojených s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volbou jejich vzdělávací a profesní dráhy, s volbou prvního zaměstnání, se změnou zaměstnání, s volbou dalšího vzdělávání (vzdělávání dospělých, celoživotní učení), s návratem do pracovního procesu, se změnou původní kvalifikace a původního povolání.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kvalifikace opravňující k výkonu profese kariérního poradce</a:t>
            </a:r>
            <a:r>
              <a:rPr lang="cs-CZ" sz="800" dirty="false">
                <a:effectLst/>
                <a:latin typeface="Arial" panose="020B0604020202020204" pitchFamily="34" charset="0"/>
                <a:ea typeface="Calibri" panose="020F0502020204030204" pitchFamily="34" charset="0"/>
                <a:cs typeface="Times New Roman" panose="02020603050405020304" pitchFamily="18" charset="0"/>
              </a:rPr>
              <a:t>, zkušenost práce s cílovými skupinami,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dobré komunikační dovednosti</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r>
              <a:rPr lang="cs-CZ" sz="800" u="sng" dirty="false">
                <a:effectLst/>
                <a:latin typeface="Arial" panose="020B0604020202020204" pitchFamily="34" charset="0"/>
                <a:ea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rPr>
              <a:t>: ISVP</a:t>
            </a:r>
          </a:p>
          <a:p>
            <a:endParaRPr lang="cs-CZ" sz="800" kern="1200" dirty="false">
              <a:solidFill>
                <a:schemeClr val="tx1"/>
              </a:solidFill>
              <a:effectLst/>
              <a:latin typeface="Arial" panose="020B0604020202020204" pitchFamily="34" charset="0"/>
              <a:ea typeface="+mn-ea"/>
              <a:cs typeface="+mn-cs"/>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Psychosociální pracovník (zaměstnanostní programy)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poskytuje osobám z cílové skupiny psychosociální podporu na pracovišti či mimo ně.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poskytuje psychosociální podporu osobám z cílové skupiny na pracovišti či mimo ně,</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doprovází osoby z cílové skupiny při řešení jejich individuálních životních okolností a situací spojených s jejich fungováním v zaměstnání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získávání, obnovení a udržení pracovních a sociálních návyků před i po nástupu na pracovní místo),</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poskytuje podporu zaměstnavatelům, kteří zaměstnávají osoby z cílových skupin.</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457200" marR="179705" algn="just">
              <a:lnSpc>
                <a:spcPct val="115000"/>
              </a:lnSpc>
              <a:spcBef>
                <a:spcPts val="600"/>
              </a:spcBef>
              <a:spcAft>
                <a:spcPts val="6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kvalifikace opravňující k výkonu role psychosociálního pracovníka (zpravidla se jedná o sociálního pracovníka nebo psychologa), </a:t>
            </a:r>
            <a:r>
              <a:rPr lang="cs-CZ" sz="800" dirty="false">
                <a:effectLst/>
                <a:latin typeface="Arial" panose="020B0604020202020204" pitchFamily="34" charset="0"/>
                <a:ea typeface="Calibri" panose="020F0502020204030204" pitchFamily="34" charset="0"/>
                <a:cs typeface="Times New Roman" panose="02020603050405020304" pitchFamily="18" charset="0"/>
              </a:rPr>
              <a:t>zkušenost práce s cílovými skupinami</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dobré komunikační dovednosti</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ISPV</a:t>
            </a:r>
          </a:p>
          <a:p>
            <a:pPr marR="179705" algn="just">
              <a:lnSpc>
                <a:spcPct val="115000"/>
              </a:lnSpc>
              <a:spcBef>
                <a:spcPts val="600"/>
              </a:spcBef>
              <a:spcAft>
                <a:spcPts val="6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Mentor (zaměstnanostní programy)</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poskytuje osobám z cílové skupiny podporu na tréninkovém pracovním místě.</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předává zkušenosti a znalosti („know-how“) zájemci o mentoring (rozsah mentoringu je nastaven individuálně podle náročnosti zakázky na mentoring),</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přizpůsobuje podporu individuálním potřebám mentorovaného,</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vede záznam o spolupráci,</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účastní se týmových setkání, skupinové intervize a supervize.</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kvalifikace opravňující k výkonu role mentora</a:t>
            </a:r>
            <a:r>
              <a:rPr lang="cs-CZ" sz="800" dirty="false">
                <a:effectLst/>
                <a:latin typeface="Arial" panose="020B0604020202020204" pitchFamily="34" charset="0"/>
                <a:ea typeface="Calibri" panose="020F0502020204030204" pitchFamily="34" charset="0"/>
                <a:cs typeface="Times New Roman" panose="02020603050405020304" pitchFamily="18" charset="0"/>
              </a:rPr>
              <a:t>, zkušenost práce s cílovými skupinami a s řízením týmu,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dobré komunikační dovednosti</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ISPV</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i="true" dirty="false">
                <a:effectLst/>
                <a:latin typeface="Arial" panose="020B0604020202020204" pitchFamily="34" charset="0"/>
                <a:ea typeface="Times New Roman" panose="02020603050405020304" pitchFamily="18" charset="0"/>
                <a:cs typeface="Times New Roman" panose="02020603050405020304" pitchFamily="18" charset="0"/>
              </a:rPr>
              <a: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spcAft>
                <a:spcPts val="800"/>
              </a:spcAft>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M</a:t>
            </a:r>
            <a:r>
              <a:rPr lang="cs-CZ" sz="800" dirty="false">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entorem může být zkušená osoba z dané organizace nebo se může jednat o externího odborníka.</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r>
              <a:rPr lang="cs-CZ" sz="800" dirty="false">
                <a:effectLst/>
                <a:latin typeface="Calibri" panose="020F0502020204030204" pitchFamily="34" charset="0"/>
                <a:ea typeface="Times New Roman" panose="02020603050405020304" pitchFamily="18" charset="0"/>
                <a:cs typeface="Times New Roman" panose="02020603050405020304" pitchFamily="18" charset="0"/>
              </a:rPr>
              <a:t> </a:t>
            </a: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Kouč (zaměstnanostní programy)</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Pracovník na této pozici koučuje osoby z cílové skupiny v oblasti podnikání.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doprovází osoby z cílové skupiny, povzbuzuje je k dosažení konkrétního cíle a výsledku (rozsah koučování je nastaven individuálně podle náročnosti zakázky na koučování),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přizpůsobuje podporu individuálním potřebám osob z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kvalifikace opravňující k výkonu role kouče</a:t>
            </a:r>
            <a:r>
              <a:rPr lang="cs-CZ" sz="800" dirty="false">
                <a:effectLst/>
                <a:latin typeface="Arial" panose="020B0604020202020204" pitchFamily="34" charset="0"/>
                <a:ea typeface="Calibri" panose="020F0502020204030204" pitchFamily="34" charset="0"/>
                <a:cs typeface="Times New Roman" panose="02020603050405020304" pitchFamily="18" charset="0"/>
              </a:rPr>
              <a:t>, zkušenost práce s cílovými skupinami v oblasti koučinku,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dobré komunikační dovednosti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ISPV</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i="true" dirty="false">
                <a:effectLst/>
                <a:latin typeface="Arial" panose="020B0604020202020204" pitchFamily="34" charset="0"/>
                <a:ea typeface="Times New Roman" panose="02020603050405020304" pitchFamily="18" charset="0"/>
                <a:cs typeface="Times New Roman" panose="02020603050405020304" pitchFamily="18" charset="0"/>
              </a:rPr>
              <a: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i="true" dirty="false">
                <a:effectLst/>
                <a:latin typeface="Arial" panose="020B0604020202020204" pitchFamily="34" charset="0"/>
                <a:ea typeface="Times New Roman" panose="02020603050405020304" pitchFamily="18" charset="0"/>
                <a:cs typeface="Times New Roman" panose="02020603050405020304" pitchFamily="18" charset="0"/>
              </a:rPr>
              <a: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Specialista pro podporu podnikání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poskytuje osobám z cílové skupiny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individuální či skupinovou podporu a provázení v oblasti podnikání.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předává osobám z cílové skupiny „know-how“ v oblasti podnikání (pomoc při přípravě podnikatelského plánu apod.),</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vede osoby z cílové skupiny k získání podnikatelských kompetencí prostřednictvím vzdělávání, koučinku a mentoringu,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přizpůsobuje podporu individuálním potřebám osob z cílové skupiny, popř. potřebám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doprovází osoby z cílové skupiny při řešení jejich individuálních životních okolností a situací spojených s podnikáním.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kvalifikace opravňující k výkonu role specialisty pro podporu podnikání, zkušenost práce s cílovými skupinami a s řízením týmu, dobré komunikační dovednosti</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viz Obvyklé mzdy/platy www.esfcr.cz – Odborný konzultant/poradce/expert/specialista</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endParaRPr lang="cs-CZ" sz="800" kern="1200" dirty="false">
              <a:solidFill>
                <a:schemeClr val="tx1"/>
              </a:solidFill>
              <a:effectLst/>
              <a:latin typeface="Arial" panose="020B0604020202020204" pitchFamily="34" charset="0"/>
              <a:ea typeface="+mn-ea"/>
              <a:cs typeface="+mn-cs"/>
            </a:endParaRPr>
          </a:p>
          <a:p>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63</a:t>
            </a:fld>
            <a:endParaRPr lang="cs-CZ" dirty="false"/>
          </a:p>
        </p:txBody>
      </p:sp>
    </p:spTree>
    <p:extLst>
      <p:ext uri="{BB962C8B-B14F-4D97-AF65-F5344CB8AC3E}">
        <p14:creationId xmlns:p14="http://schemas.microsoft.com/office/powerpoint/2010/main" val="11039082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Celkový počet účastníků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false" dirty="false"/>
              <a:t>C</a:t>
            </a:r>
            <a:r>
              <a:rPr lang="cs-CZ" sz="800" dirty="false"/>
              <a:t>elkový počet osob/účastníků (zaměstnanců, pracovníků implementační struktury, osob cílových skupin apod.), které v rámci projektu získaly jakoukoliv formu podpory, bez ohledu na počet poskytnutých podpor. Každá podpořená osoba se v rámci projektu započítává pouze jednou bez ohledu na to, kolik podpor obdržela. Podpora je jakákoliv aktivita financovaná z rozpočtu projektu, ze které mají cílové skupiny prospěch, podpora může mít formu např. vzdělávacího nebo rekvalifikačního kurzu, stáže, odborné konzultace, poradenství, výcviku, školení, odborné praxe apod.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b="false" dirty="false">
              <a:effectLst/>
              <a:latin typeface="Arial" panose="020B060402020202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Počet znevýhodněných osob umístěných na pracovních místech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Počet osob, které jsou při vstupu do projektu identifikovány jako znevýhodněné, tj. např. osoby se zdravotním postižením, národnostní menšiny (včetně marginalizovaných komunit jako jsou Romové), státní příslušníci třetích zemí, osoby bez domova apod. Konkrétní výčet znevýhodněných osob (cílových skupin) bude definován v příslušné výzvě. Sledují se osoby umístěné na pracovních místech podpořených z projektu. Minimální úvazek pro zaměstnance z cílových skupin na pracovním místě může být definován příslušnou výzvou. Dokladem o umístění dané osoby na pracovní místo je pracovní smlouva nebo dohoda o pracovní činnosti (dohodu o provedení práce není možné pro zaměstnance z cílových skupin využít).</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b="false" dirty="false">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Kapacita podpořených služeb – úvazky pracovníků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Indikátor se týká služeb/programů, které mají ambulantní nebo terénní formu poskytování. Ambulantní forma – osoba do služby/programu dochází nebo je do ní/něj doprovázena nebo dopravována a součástí služby/programu zároveň není ubytování či přenocování. Terénní forma – služba/program je poskytován v jejím přirozeném sociálním prostředí. „Pracovníkem“ se rozumí odborní pracovníci, pracovníci v přímé péči, kteří přímo poskytují služby cílové skupině (např. sociální pracovník, pracovník v sociálních službách, zdravotnický pracovník, pedagogický pracovník).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b="false" dirty="false">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Využívání podpořených služeb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Počet osob, které využijí podpořenou službu či program během trvání projektu. "Služba/program" je poskytování pomoci a podpory fyzickým osobám v nepříznivé sociální či zdravotní situaci. Využíváním je myšleno být doložitelné klientem (tj. každá osoba je uvedená pouze jednou) dle standardů využívaných pro danou službu. Osoby uvedené v tomto indikátoru nejsou účastníky ve smyslu indikátoru 600 000 Celkový počet účastníků. Jedná se o osoby, které: - nemají přímý prospěch z finanční podpory ESF+, ale prospěch nepřímý, nebo - nelze s ohledem na anonymizovanou evidenci klientů u poskytované služby/programu či specifika cílové skupiny zahrnout do indikátoru 600 000 Celkový počet účastníků (jedná se o situace, kdy služba/program je poskytována dle příslušné právní úpravy), nebo - mají přímý prospěch z finanční podpory ESF+, tato podpora však z objektivních důvodů nepřesáhne limit bagatelní podpory. "Podpořené" znamená že dostaly finanční podporu z ESF+.</a:t>
            </a:r>
            <a:endParaRPr lang="cs-CZ" sz="800" b="false" dirty="false">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r>
              <a:rPr lang="cs-CZ" sz="500" b="true" dirty="false"/>
              <a:t>Účastníci projektů, u nichž intervence formou sociální práce naplnila svůj účel</a:t>
            </a:r>
            <a:endParaRPr lang="cs-CZ" sz="500" b="true"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r>
              <a:rPr lang="cs-CZ" sz="800" dirty="false"/>
              <a:t>Počet účastníků, kterým jsou poskytovány intervence sociální práce, mají uzavřen individuální plán a jeho kladné vyhodnocení svědčí o kvalitativní změně v životě. Příjemce provede do jednoho měsíce po ukončení podpory na základě uzavřeného individuálního plánu vyhodnocení splnění cílů stanovených v individuálním plánu zaměřených na řešení klientovy nepříznivé sociální situace.</a:t>
            </a:r>
            <a:endParaRPr lang="cs-CZ" sz="500"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64</a:t>
            </a:fld>
            <a:endParaRPr lang="cs-CZ" dirty="false"/>
          </a:p>
        </p:txBody>
      </p:sp>
    </p:spTree>
    <p:extLst>
      <p:ext uri="{BB962C8B-B14F-4D97-AF65-F5344CB8AC3E}">
        <p14:creationId xmlns:p14="http://schemas.microsoft.com/office/powerpoint/2010/main" val="341130221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65</a:t>
            </a:fld>
            <a:endParaRPr lang="cs-CZ" dirty="false"/>
          </a:p>
        </p:txBody>
      </p:sp>
    </p:spTree>
    <p:extLst>
      <p:ext uri="{BB962C8B-B14F-4D97-AF65-F5344CB8AC3E}">
        <p14:creationId xmlns:p14="http://schemas.microsoft.com/office/powerpoint/2010/main" val="175275688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Bef>
                <a:spcPts val="300"/>
              </a:spcBef>
              <a:spcAft>
                <a:spcPts val="300"/>
              </a:spcAft>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Podpora rodin a posilování rodinných vazeb </a:t>
            </a:r>
            <a:r>
              <a:rPr lang="cs-CZ" sz="800" dirty="false">
                <a:effectLst/>
                <a:latin typeface="Arial" panose="020B0604020202020204" pitchFamily="34" charset="0"/>
                <a:ea typeface="Calibri" panose="020F0502020204030204" pitchFamily="34" charset="0"/>
                <a:cs typeface="Times New Roman" panose="02020603050405020304" pitchFamily="18" charset="0"/>
              </a:rPr>
              <a:t>s cílem podpořit soudržnost a funkčnost rodiny jako uskupení, které zásadním způsobem ovlivňuje životní cestu každého jednotlivce, utváří jeho osobnost a celkově předurčuje stupeň jeho psycho-sociálního zdraví a pohody po celý život, podpořit a rozvíjet přirozené vazby v komunitě a umožnit slaďování péče o děti nebo stárnoucí rodiče s prací a s výkonem své profese.</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457200" algn="just">
              <a:spcBef>
                <a:spcPts val="300"/>
              </a:spcBef>
              <a:spcAft>
                <a:spcPts val="3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spcBef>
                <a:spcPts val="300"/>
              </a:spcBef>
              <a:spcAft>
                <a:spcPts val="3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Příklady aktivit:</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podpora sociálně či zdravotně znevýhodněných osob v rodinách</a:t>
            </a:r>
            <a:r>
              <a:rPr lang="cs-CZ" sz="800" dirty="false">
                <a:effectLst/>
                <a:latin typeface="Arial" panose="020B0604020202020204" pitchFamily="34" charset="0"/>
                <a:ea typeface="Calibri" panose="020F0502020204030204" pitchFamily="34" charset="0"/>
                <a:cs typeface="Times New Roman" panose="02020603050405020304" pitchFamily="18" charset="0"/>
              </a:rPr>
              <a:t> včetně podpory dalších pečujících členů rodiny při naplňování jejich specifických potřeb </a:t>
            </a:r>
            <a:r>
              <a:rPr lang="cs-CZ" sz="800" i="true" dirty="false">
                <a:effectLst/>
                <a:latin typeface="Arial" panose="020B0604020202020204" pitchFamily="34" charset="0"/>
                <a:ea typeface="Calibri" panose="020F0502020204030204" pitchFamily="34" charset="0"/>
                <a:cs typeface="Times New Roman" panose="02020603050405020304" pitchFamily="18" charset="0"/>
              </a:rPr>
              <a:t>(viz také podpora sdílené a neformální péče včetně paliativní a domácí hospicové péče, homesharingu a dalších forem sdílené péče v části </a:t>
            </a:r>
            <a:r>
              <a:rPr lang="cs-CZ" sz="800" i="true" dirty="false">
                <a:solidFill>
                  <a:srgbClr val="0070C0"/>
                </a:solidFill>
                <a:effectLst/>
                <a:latin typeface="Arial" panose="020B0604020202020204" pitchFamily="34" charset="0"/>
                <a:ea typeface="Calibri" panose="020F0502020204030204" pitchFamily="34" charset="0"/>
                <a:cs typeface="Times New Roman" panose="02020603050405020304" pitchFamily="18" charset="0"/>
              </a:rPr>
              <a:t>1.3</a:t>
            </a:r>
            <a:r>
              <a:rPr lang="cs-CZ" sz="800" i="true" dirty="false">
                <a:effectLst/>
                <a:latin typeface="Arial" panose="020B0604020202020204" pitchFamily="34" charset="0"/>
                <a:ea typeface="Calibri" panose="020F0502020204030204" pitchFamily="34" charset="0"/>
                <a:cs typeface="Times New Roman" panose="02020603050405020304" pitchFamily="18" charset="0"/>
              </a:rPr>
              <a:t>)</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podpora ohrožených dětí a rodin v nepříznivé sociální situaci</a:t>
            </a:r>
            <a:r>
              <a:rPr lang="cs-CZ" sz="800" dirty="false">
                <a:effectLst/>
                <a:latin typeface="Arial" panose="020B0604020202020204" pitchFamily="34" charset="0"/>
                <a:ea typeface="Calibri" panose="020F0502020204030204" pitchFamily="34" charset="0"/>
                <a:cs typeface="Times New Roman" panose="02020603050405020304" pitchFamily="18" charset="0"/>
              </a:rPr>
              <a:t> (</a:t>
            </a:r>
            <a:r>
              <a:rPr lang="cs-CZ" sz="8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aktivity terapeutické a psychologické podpory </a:t>
            </a:r>
            <a:r>
              <a:rPr lang="cs-CZ" sz="800" dirty="false">
                <a:effectLst/>
                <a:latin typeface="Arial" panose="020B0604020202020204" pitchFamily="34" charset="0"/>
                <a:ea typeface="Calibri" panose="020F0502020204030204" pitchFamily="34" charset="0"/>
                <a:cs typeface="Times New Roman" panose="02020603050405020304" pitchFamily="18" charset="0"/>
              </a:rPr>
              <a:t>cílené na rodiny s dětmi a na děti ohrožené sociálním vyloučením a sociálně vyloučené, aktivity zaměřené na prevenci rizikového či problémového chování, </a:t>
            </a:r>
            <a:r>
              <a:rPr lang="cs-CZ" sz="8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podpora vzniku a fungování rodičovských svépomocných skupin, prevence předčasných odchodů ze vzdělávání apod.)</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vrstevnická výpomoc a peer programy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komunitní venkovské tábory, dětské komunitní kluby a jiné možnosti péče o děti</a:t>
            </a:r>
            <a:r>
              <a:rPr lang="cs-CZ" sz="800" dirty="false">
                <a:effectLst/>
                <a:latin typeface="Arial" panose="020B0604020202020204" pitchFamily="34" charset="0"/>
                <a:ea typeface="Calibri" panose="020F0502020204030204" pitchFamily="34" charset="0"/>
                <a:cs typeface="Times New Roman" panose="02020603050405020304" pitchFamily="18" charset="0"/>
              </a:rPr>
              <a:t> s cílem podpořit a rozvíjet přirozené vazby v komunitě („sami sobě“)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podpora v aktivním zapojování se seniorů do života v místní komunitě</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posilování rodinných a rodičovských kompetencí</a:t>
            </a:r>
            <a:r>
              <a:rPr lang="cs-CZ" sz="800" dirty="false">
                <a:effectLst/>
                <a:latin typeface="Arial" panose="020B0604020202020204" pitchFamily="34" charset="0"/>
                <a:ea typeface="Calibri" panose="020F0502020204030204" pitchFamily="34" charset="0"/>
                <a:cs typeface="Times New Roman" panose="02020603050405020304" pitchFamily="18" charset="0"/>
              </a:rPr>
              <a:t> rozvojem komunikačních </a:t>
            </a:r>
            <a:br>
              <a:rPr lang="cs-CZ" sz="800" dirty="false">
                <a:effectLst/>
                <a:latin typeface="Arial" panose="020B0604020202020204" pitchFamily="34" charset="0"/>
                <a:ea typeface="Calibri" panose="020F0502020204030204" pitchFamily="34" charset="0"/>
                <a:cs typeface="Times New Roman" panose="02020603050405020304" pitchFamily="18" charset="0"/>
              </a:rPr>
            </a:br>
            <a:r>
              <a:rPr lang="cs-CZ" sz="800" dirty="false">
                <a:effectLst/>
                <a:latin typeface="Arial" panose="020B0604020202020204" pitchFamily="34" charset="0"/>
                <a:ea typeface="Calibri" panose="020F0502020204030204" pitchFamily="34" charset="0"/>
                <a:cs typeface="Times New Roman" panose="02020603050405020304" pitchFamily="18" charset="0"/>
              </a:rPr>
              <a:t>a psychosociálních dovedností</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programy podporující mezigenerační dialog a soužití</a:t>
            </a:r>
            <a:r>
              <a:rPr lang="cs-CZ" sz="800" dirty="false">
                <a:effectLst/>
                <a:latin typeface="Arial" panose="020B0604020202020204" pitchFamily="34" charset="0"/>
                <a:ea typeface="Calibri" panose="020F0502020204030204" pitchFamily="34" charset="0"/>
                <a:cs typeface="Times New Roman" panose="02020603050405020304" pitchFamily="18" charset="0"/>
              </a:rPr>
              <a:t> </a:t>
            </a:r>
            <a:r>
              <a:rPr lang="cs-CZ" sz="800" i="true" dirty="false">
                <a:effectLst/>
                <a:latin typeface="Arial" panose="020B0604020202020204" pitchFamily="34" charset="0"/>
                <a:ea typeface="Calibri" panose="020F0502020204030204" pitchFamily="34" charset="0"/>
                <a:cs typeface="Times New Roman" panose="02020603050405020304" pitchFamily="18" charset="0"/>
              </a:rPr>
              <a:t>(viz také část </a:t>
            </a:r>
            <a:r>
              <a:rPr lang="cs-CZ" sz="800" i="true" dirty="false">
                <a:solidFill>
                  <a:srgbClr val="0070C0"/>
                </a:solidFill>
                <a:effectLst/>
                <a:latin typeface="Arial" panose="020B0604020202020204" pitchFamily="34" charset="0"/>
                <a:ea typeface="Calibri" panose="020F0502020204030204" pitchFamily="34" charset="0"/>
                <a:cs typeface="Times New Roman" panose="02020603050405020304" pitchFamily="18" charset="0"/>
              </a:rPr>
              <a:t>1.1 </a:t>
            </a:r>
            <a:r>
              <a:rPr lang="cs-CZ" sz="800" i="true" dirty="false">
                <a:effectLst/>
                <a:latin typeface="Arial" panose="020B0604020202020204" pitchFamily="34" charset="0"/>
                <a:ea typeface="Calibri" panose="020F0502020204030204" pitchFamily="34" charset="0"/>
                <a:cs typeface="Times New Roman" panose="02020603050405020304" pitchFamily="18" charset="0"/>
              </a:rPr>
              <a:t>Aktivity podporující rozvoj a posilování prvků svépomoci, vzájemné pomoci, sousedské výpomoci, sdílení a výměny zkušeností, podpora dobrovolnictví a mezigenerační výměny a výpomoci)</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300"/>
              </a:spcBef>
              <a:spcAft>
                <a:spcPts val="300"/>
              </a:spcAft>
              <a:buFont typeface="Symbol" panose="05050102010706020507" pitchFamily="18" charset="2"/>
              <a:buChar char=""/>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doplňkově osvětové akce na podporu rodiny</a:t>
            </a:r>
            <a:r>
              <a:rPr lang="cs-CZ" sz="800" dirty="false">
                <a:effectLst/>
                <a:latin typeface="Arial" panose="020B0604020202020204" pitchFamily="34" charset="0"/>
                <a:ea typeface="Calibri" panose="020F0502020204030204" pitchFamily="34" charset="0"/>
                <a:cs typeface="Times New Roman" panose="02020603050405020304" pitchFamily="18" charset="0"/>
              </a:rPr>
              <a:t> pro veřejnost a volnočasové aktivity</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66</a:t>
            </a:fld>
            <a:endParaRPr lang="cs-CZ" dirty="false"/>
          </a:p>
        </p:txBody>
      </p:sp>
    </p:spTree>
    <p:extLst>
      <p:ext uri="{BB962C8B-B14F-4D97-AF65-F5344CB8AC3E}">
        <p14:creationId xmlns:p14="http://schemas.microsoft.com/office/powerpoint/2010/main" val="218095371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Bef>
                <a:spcPts val="300"/>
              </a:spcBef>
              <a:spcAft>
                <a:spcPts val="300"/>
              </a:spcAft>
            </a:pP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67</a:t>
            </a:fld>
            <a:endParaRPr lang="cs-CZ" dirty="false"/>
          </a:p>
        </p:txBody>
      </p:sp>
    </p:spTree>
    <p:extLst>
      <p:ext uri="{BB962C8B-B14F-4D97-AF65-F5344CB8AC3E}">
        <p14:creationId xmlns:p14="http://schemas.microsoft.com/office/powerpoint/2010/main" val="59185954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Bef>
                <a:spcPts val="300"/>
              </a:spcBef>
              <a:spcAft>
                <a:spcPts val="300"/>
              </a:spcAft>
            </a:pP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68</a:t>
            </a:fld>
            <a:endParaRPr lang="cs-CZ" dirty="false"/>
          </a:p>
        </p:txBody>
      </p:sp>
    </p:spTree>
    <p:extLst>
      <p:ext uri="{BB962C8B-B14F-4D97-AF65-F5344CB8AC3E}">
        <p14:creationId xmlns:p14="http://schemas.microsoft.com/office/powerpoint/2010/main" val="228028285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Bef>
                <a:spcPts val="300"/>
              </a:spcBef>
              <a:spcAft>
                <a:spcPts val="300"/>
              </a:spcAft>
            </a:pP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69</a:t>
            </a:fld>
            <a:endParaRPr lang="cs-CZ" dirty="false"/>
          </a:p>
        </p:txBody>
      </p:sp>
    </p:spTree>
    <p:extLst>
      <p:ext uri="{BB962C8B-B14F-4D97-AF65-F5344CB8AC3E}">
        <p14:creationId xmlns:p14="http://schemas.microsoft.com/office/powerpoint/2010/main" val="29980506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800" kern="1200" dirty="false">
                <a:solidFill>
                  <a:schemeClr val="tx1"/>
                </a:solidFill>
                <a:effectLst/>
                <a:latin typeface="+mn-lt"/>
                <a:ea typeface="+mn-ea"/>
                <a:cs typeface="+mn-cs"/>
              </a:rPr>
              <a:t>Obrazovka před založením nového formuláře AP MAS pro OPZ+</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a:t>
            </a:fld>
            <a:endParaRPr lang="cs-CZ" dirty="false"/>
          </a:p>
        </p:txBody>
      </p:sp>
    </p:spTree>
    <p:extLst>
      <p:ext uri="{BB962C8B-B14F-4D97-AF65-F5344CB8AC3E}">
        <p14:creationId xmlns:p14="http://schemas.microsoft.com/office/powerpoint/2010/main" val="357474654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Bef>
                <a:spcPts val="300"/>
              </a:spcBef>
              <a:spcAft>
                <a:spcPts val="300"/>
              </a:spcAft>
            </a:pP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70</a:t>
            </a:fld>
            <a:endParaRPr lang="cs-CZ" dirty="false"/>
          </a:p>
        </p:txBody>
      </p:sp>
    </p:spTree>
    <p:extLst>
      <p:ext uri="{BB962C8B-B14F-4D97-AF65-F5344CB8AC3E}">
        <p14:creationId xmlns:p14="http://schemas.microsoft.com/office/powerpoint/2010/main" val="121101985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Bef>
                <a:spcPts val="300"/>
              </a:spcBef>
              <a:spcAft>
                <a:spcPts val="300"/>
              </a:spcAft>
            </a:pP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71</a:t>
            </a:fld>
            <a:endParaRPr lang="cs-CZ" dirty="false"/>
          </a:p>
        </p:txBody>
      </p:sp>
    </p:spTree>
    <p:extLst>
      <p:ext uri="{BB962C8B-B14F-4D97-AF65-F5344CB8AC3E}">
        <p14:creationId xmlns:p14="http://schemas.microsoft.com/office/powerpoint/2010/main" val="124560952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Pečující osoba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zajišťuje péči o děti na komunitních venkovských táborech a v komunitních klubech.</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zajišťuje péči o děti na komunitních venkovských táborech,</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zajišťuje péči o děti v komunitních klubech.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a:t>
            </a:r>
            <a:r>
              <a:rPr lang="cs-CZ" sz="800" dirty="false">
                <a:effectLst/>
                <a:latin typeface="Arial" panose="020B0604020202020204" pitchFamily="34" charset="0"/>
                <a:ea typeface="Calibri" panose="020F0502020204030204" pitchFamily="34" charset="0"/>
                <a:cs typeface="Times New Roman" panose="02020603050405020304" pitchFamily="18" charset="0"/>
              </a:rPr>
              <a:t>zkušenosti s prací s dětmi a/nebo mládeží v rámci sociálních služeb a/nebo volnočasových aktivit, komunikační dovednosti, schopnost spolupracovat v týmu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DPP, DPČ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kapacity komunitního venkovského tábora/ komunitního klubu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5"/>
              </a:spcAft>
              <a:buFont typeface="Calibri" panose="020F0502020204030204" pitchFamily="34" charset="0"/>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U komunitního tábora: zpravidla 2 pečující osoby na 10 – 20 dětí, případný menší počet dětí na 1 pečující osobu je nutno náležitě odůvodnit, a to primárně specifickými potřebami dětí.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5"/>
              </a:spcAft>
              <a:buFont typeface="Calibri" panose="020F0502020204030204" pitchFamily="34" charset="0"/>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Časová dotace na přípravu tábora bude stanovena procentuálně na základě objemu přímé práce (max. 20 %).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Font typeface="Calibri" panose="020F0502020204030204" pitchFamily="34" charset="0"/>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U komunitního klubu: zpravidla 1 pečující osoba na 15 dětí; </a:t>
            </a:r>
            <a:r>
              <a:rPr lang="cs-CZ" sz="800" dirty="false">
                <a:effectLst/>
                <a:latin typeface="Trebuchet MS" panose="020B0603020202020204" pitchFamily="34" charset="0"/>
                <a:ea typeface="Calibri" panose="020F0502020204030204" pitchFamily="34" charset="0"/>
                <a:cs typeface="Times New Roman" panose="02020603050405020304" pitchFamily="18" charset="0"/>
              </a:rPr>
              <a:t>v</a:t>
            </a:r>
            <a:r>
              <a:rPr lang="cs-CZ" sz="800" dirty="false">
                <a:effectLst/>
                <a:latin typeface="Arial" panose="020B0604020202020204" pitchFamily="34" charset="0"/>
                <a:ea typeface="Calibri" panose="020F0502020204030204" pitchFamily="34" charset="0"/>
                <a:cs typeface="Times New Roman" panose="02020603050405020304" pitchFamily="18" charset="0"/>
              </a:rPr>
              <a:t> odůvodněných případech lze zaměstnat 1 pečující osobu navíc pro pobyt s dětmi venku; případný menší počet dětí na 1 pečující osobu je nutno náležitě odůvodnit, a to primárně kapacitou dětského klubu, případně specifickými potřebami dětí.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(ISPV – 23594 Pedagogové volného času)</a:t>
            </a:r>
          </a:p>
          <a:p>
            <a:pPr marR="179705" algn="just">
              <a:lnSpc>
                <a:spcPct val="115000"/>
              </a:lnSpc>
              <a:spcBef>
                <a:spcPts val="600"/>
              </a:spcBef>
              <a:spcAft>
                <a:spcPts val="6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Sociální pracovník/ terénní sociální pracovník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vykonává</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sociální práci s jedincem, skupinou či komunitou.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vyhledává jedince/ skupiny osob/ komunity ohrožené nepříznivou sociální situací v jejich přirozeném prostředí (zejména seniory, rodiny s dětmi se zdravotním znevýhodněním atd.),</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provádí sociální šetření, mapuje potřeby, vyhodnocuje situaci klienta/ skupiny/ komunity a poskytuje navazující sociální poradenství s ohledem na individuální potřeby klienta/ potřeby skupiny či komunity,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přímo pracuje s osobami z cílových skupin, popř. se skupinou či komunitou, a využívá přitom metod a technik sociální práce (s cílem podpořit </a:t>
            </a:r>
            <a:r>
              <a:rPr lang="cs-CZ" sz="800" dirty="false">
                <a:effectLst/>
                <a:latin typeface="Arial" panose="020B0604020202020204" pitchFamily="34" charset="0"/>
                <a:ea typeface="Calibri" panose="020F0502020204030204" pitchFamily="34" charset="0"/>
                <a:cs typeface="Times New Roman" panose="02020603050405020304" pitchFamily="18" charset="0"/>
              </a:rPr>
              <a:t>kompetence klienta/ skupiny či komunity nezbytné pro uskutečnění změny),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doprovází osoby z cílové skupiny při řešení jejich aktuálních potíží v každodenním životě,</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zpracovává plány spolupráce s klientem/ skupinou či komunitou,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vede klientskou dokumentaci,</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vyhodnocuje realizované intervence ve vztahu k osobám z cílové skupiny/ ve vztahu ke skupině či komunitě,</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konzultuje rizikové situace ve spolupráci s klientem/ skupinou/ komunitou (ve spolupráci s metodikem pro práci s cílovou skupinou, popř. case managerem),</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navrhuje klientovi/ skupině/ komunitě zapojení dalších odborníků pro řešení situace, podílí se na vytváření adekvátní podpůrné sítě (ve spolupráci s metodikem pro práci s cílovou skupinou, popř. case managerem),</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účastní se případových setkání aktérů podpůrné sítě.</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sociální pracovník s odbornou způsobilostí dle zákona 108/2006 Sb., o sociálních službách</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r>
              <a:rPr lang="cs-CZ" sz="800" u="sng" dirty="false">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r>
              <a:rPr lang="cs-CZ" sz="800" u="sng" dirty="false">
                <a:effectLst/>
                <a:latin typeface="Arial" panose="020B0604020202020204" pitchFamily="34" charset="0"/>
                <a:ea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rPr>
              <a:t>: viz Obvyklé mzdy/platy www.esfcr.cz – pozice Sociální a terénní pracovníci</a:t>
            </a:r>
          </a:p>
          <a:p>
            <a:endParaRPr lang="cs-CZ" sz="800" kern="1200" dirty="false">
              <a:solidFill>
                <a:schemeClr val="tx1"/>
              </a:solidFill>
              <a:effectLst/>
              <a:latin typeface="Arial" panose="020B0604020202020204" pitchFamily="34" charset="0"/>
              <a:ea typeface="+mn-ea"/>
              <a:cs typeface="+mn-cs"/>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Pracovník v sociálních službách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vykonává činnosti dle § 116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zákona č. 108/2006 Sb.., o sociálních službách.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zajišťuje přímou obslužnou péči o osoby z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zajišťuje </a:t>
            </a:r>
            <a:r>
              <a:rPr lang="cs-CZ" sz="800"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základní výchovnou nepedagogickou činnost,</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zajišťuje pečovatelskou činnost v domácnosti osob z cílové skupiny,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pod dohledem sociálního pracovníka vykonává některé činnosti spadající do náplně činnosti sociálního pracovníka.</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vzdělání dle zákona 108/2006 Sb.., o sociálních službách (§ 116)</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(ISPV – Pracovník v sociálních službách)</a:t>
            </a:r>
          </a:p>
          <a:p>
            <a:pPr marR="179705" algn="just">
              <a:lnSpc>
                <a:spcPct val="115000"/>
              </a:lnSpc>
              <a:spcBef>
                <a:spcPts val="600"/>
              </a:spcBef>
              <a:spcAft>
                <a:spcPts val="6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Garant sociální práce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garantuje výkon sociální práce v rámci projektu.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podílí se na aktivitách mapujících cílové skupiny v území a aktivitách zaměřených na výběr účastníků projektu,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spolupracuje se sociálním pracovníkem a garantuje výkon sociální práce v rámci projektu,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2349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podporuje síťování všech zainteresovaných aktérů a jejich zapojení do plánování a komunikace v konkrétních případech,</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účastní se případových setkání aktérů sítě,</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podílí se na zajištění intervizí a supervizí projektového týmu.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sociální pracovník s odbornou způsobilostí dle zákona 108/2006 Sb.., o sociálních službách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projektu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viz Obvyklé mzdy/platy www.esfcr.cz – Odborný gestor/garant</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Case manager - případový (sociální) pracovník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Pracovník na této pozici vykonává</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případovou (sociální) práci. </a:t>
            </a:r>
            <a:r>
              <a:rPr lang="cs-CZ" sz="800" dirty="false">
                <a:effectLst/>
                <a:latin typeface="Arial" panose="020B0604020202020204" pitchFamily="34" charset="0"/>
                <a:ea typeface="Calibri" panose="020F0502020204030204" pitchFamily="34" charset="0"/>
                <a:cs typeface="Times New Roman" panose="02020603050405020304" pitchFamily="18" charset="0"/>
              </a:rPr>
              <a:t>V oblasti zaměstnanosti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zajišťuje zapojení interních a externích aktérů do podpory osobám z cílové skupiny.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mapuje potřeby, cíle a plány podpory pro osoby z cílové skupiny (ve spolupráci se sociálním pracovníkem),</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vytváří a koordinuje individuální podpůrné sítě (na základě osobních konzultací s klíčovými pracovníky osob z cílové skupiny a dalšími aktéry podpory a na základě znalosti potřeb cílových skupin),</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mapuje dostupné služby včetně jejich aktuální kapacity,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komunikuje s poskytovateli sociálních a zdravotních služeb, služeb zaměstnanosti a s dalšími návaznými službami, s praktickými lékaři a s dalšími odborníky s cílem zajištění koordinovaného přístupu k řešení životní situace osob z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vyhodnocuje adekvátnost sítě, role jednotlivých aktérů a efektivitu jejich spolupráce, navrhuje optimalizace sítě s ohledem na priority stanovené individuálním plánem osob z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Kvalifikace:</a:t>
            </a:r>
            <a:r>
              <a:rPr lang="cs-CZ" sz="800" dirty="false">
                <a:effectLst/>
                <a:latin typeface="Arial" panose="020B0604020202020204" pitchFamily="34" charset="0"/>
                <a:ea typeface="Calibri" panose="020F0502020204030204" pitchFamily="34" charset="0"/>
                <a:cs typeface="Times New Roman" panose="02020603050405020304" pitchFamily="18" charset="0"/>
              </a:rPr>
              <a:t>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odpovídající kvalifikace a praxe v poskytování služeb v daném oboru, </a:t>
            </a:r>
            <a:r>
              <a:rPr lang="cs-CZ" sz="800" dirty="false">
                <a:effectLst/>
                <a:latin typeface="Arial" panose="020B0604020202020204" pitchFamily="34" charset="0"/>
                <a:ea typeface="Calibri" panose="020F0502020204030204" pitchFamily="34" charset="0"/>
                <a:cs typeface="Times New Roman" panose="02020603050405020304" pitchFamily="18" charset="0"/>
              </a:rPr>
              <a:t>zkušenost s vytvářením a koordinací sítí podpory a s plánováním a vedením případových konferencí výhodou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Forma zaměstnání:</a:t>
            </a:r>
            <a:r>
              <a:rPr lang="cs-CZ" sz="800" dirty="false">
                <a:effectLst/>
                <a:latin typeface="Arial" panose="020B0604020202020204" pitchFamily="34" charset="0"/>
                <a:ea typeface="Calibri" panose="020F0502020204030204" pitchFamily="34" charset="0"/>
                <a:cs typeface="Times New Roman" panose="02020603050405020304" pitchFamily="18" charset="0"/>
              </a:rPr>
              <a:t>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HPP, DPČ, DPP</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Předpokládaný úvazek:</a:t>
            </a:r>
            <a:r>
              <a:rPr lang="cs-CZ" sz="800" dirty="false">
                <a:effectLst/>
                <a:latin typeface="Arial" panose="020B0604020202020204" pitchFamily="34" charset="0"/>
                <a:ea typeface="Calibri" panose="020F0502020204030204" pitchFamily="34" charset="0"/>
                <a:cs typeface="Times New Roman" panose="02020603050405020304" pitchFamily="18" charset="0"/>
              </a:rPr>
              <a:t>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ISPV</a:t>
            </a:r>
          </a:p>
          <a:p>
            <a:pPr marR="179705" algn="just">
              <a:lnSpc>
                <a:spcPct val="115000"/>
              </a:lnSpc>
              <a:spcBef>
                <a:spcPts val="600"/>
              </a:spcBef>
              <a:spcAft>
                <a:spcPts val="6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Metodik pro práci s cílovými skupinami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Pracovník na této pozici odpovídá za kvalitu práce pracovníků v přímé péči, za jejich vzdělávání a součinnost s partnery podpůrné sítě.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podílí se na aktivitách mapujících cílové skupiny v území a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aktivitách zaměřených na výběr účastníků projektu,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metodicky vede tým pracovníků, kteří přímo pracují s osobami z cílové skupiny a další podpory (peer pracovníci, další specialisté),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vytváří a koordinuje individuální podpůrné sítě a multidisciplinární týmy na základě znalosti potřeb účastníků,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podporuje klíčové pracovníky při tvorbě podpůrné sítě konkrétního klienta, podílí se na nastavování spolupráce s těmito organizacemi,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300"/>
              </a:spcBef>
              <a:spcAft>
                <a:spcPts val="3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vyhodnocuje efektivitu podpory a podpůrných sítí, </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efektivitu používaných metod, navrhuje optimalizaci řešení s ohledem na priority stanovené individuálním plánem klienta,</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ve spolupráci s koordinátorem projektu navrhuje a organizuje vzdělávací programy pro členy projektového týmu (včetně supervizí).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e: odpovídající vzdělání </a:t>
            </a:r>
            <a:r>
              <a:rPr lang="cs-CZ" sz="800" dirty="false">
                <a:effectLst/>
                <a:latin typeface="Arial" panose="020B0604020202020204" pitchFamily="34" charset="0"/>
                <a:ea typeface="Calibri" panose="020F0502020204030204" pitchFamily="34" charset="0"/>
                <a:cs typeface="Times New Roman" panose="02020603050405020304" pitchFamily="18" charset="0"/>
              </a:rPr>
              <a:t>s ohledem na zaměření aktivity, zkušenost práce s cílovými skupinami</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a:t>
            </a: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projektu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viz Obvyklé mzdy/platy www.esfcr.cz – Metodik</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72</a:t>
            </a:fld>
            <a:endParaRPr lang="cs-CZ" dirty="false"/>
          </a:p>
        </p:txBody>
      </p:sp>
    </p:spTree>
    <p:extLst>
      <p:ext uri="{BB962C8B-B14F-4D97-AF65-F5344CB8AC3E}">
        <p14:creationId xmlns:p14="http://schemas.microsoft.com/office/powerpoint/2010/main" val="337303308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Celkový počet účastníků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Celkový počet osob/účastníků (zaměstnanců, pracovníků implementační struktury, osob cílových skupin apod.), které v rámci projektu získaly jakoukoliv formu podpory, bez ohledu na počet poskytnutých podpor. Každá podpořená osoba se v rámci projektu započítává pouze jednou bez ohledu na to, kolik podpor obdržela. Podpora je jakákoliv aktivita financovaná z rozpočtu projektu, ze které mají cílové skupiny prospěch, podpora může mít formu např. vzdělávacího nebo rekvalifikačního kurzu, stáže, odborné konzultace, poradenství, výcviku, školení, odborné praxe apod. </a:t>
            </a:r>
            <a:endParaRPr lang="cs-CZ" sz="800" b="false" dirty="false">
              <a:effectLst/>
              <a:latin typeface="Arial" panose="020B060402020202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b="false" dirty="false">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Kapacita podpořených služeb – úvazky pracovníků</a:t>
            </a:r>
            <a:r>
              <a:rPr lang="cs-CZ" sz="800" dirty="false"/>
              <a:t>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Indikátor se týká služeb/programů, které mají ambulantní nebo terénní formu poskytování. Ambulantní forma – osoba do služby/programu dochází nebo je do ní/něj doprovázena nebo dopravována a součástí služby/programu zároveň není ubytování či přenocování. Terénní forma – služba/program je poskytován v jejím přirozeném sociálním prostředí. „Pracovníkem“ se rozumí odborní pracovníci, pracovníci v přímé péči, kteří přímo poskytují služby cílové skupině (např. sociální pracovník, pracovník v sociálních službách, zdravotnický pracovník, pedagogický pracovník).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dirty="false"/>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1050" b="true" dirty="false"/>
              <a:t>Kapacita podpořených služeb – místa</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1050" dirty="false"/>
              <a:t>Indikátor se týká služeb/programů, které mají pobytový charakter poskytování služby/programu, tj. služba/program je spojena s ubytováním či přenocováním cílové skupiny (například azylové domy, domy na půl cesty). Do tohoto indikátoru mohou spadat i služby/programy, které mají sice ambulantní charakter, tj. osoba do těchto služeb dochází nebo je doprovázen/dopravována, kapacita těchto služeb/programů je však s ohledem na nastavení služby/programu vyjádřena místem. </a:t>
            </a:r>
            <a:endParaRPr lang="cs-CZ" sz="800" b="true" dirty="false"/>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b="false" dirty="false">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Využívání podpořených služeb</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Počet osob, které využijí podpořenou službu či program během trvání projektu. "Služba/program" je poskytování pomoci a podpory fyzickým osobám v nepříznivé sociální či zdravotní situaci. Využíváním je myšleno být doložitelné klientem (tj. každá osoba je uvedená pouze jednou) dle standardů využívaných pro danou službu. Osoby uvedené v tomto indikátoru nejsou účastníky ve smyslu indikátoru 600 000 Celkový počet účastníků. Jedná se o osoby, které: - nemají přímý prospěch z finanční podpory ESF+, ale prospěch nepřímý, nebo - nelze s ohledem na anonymizovanou evidenci klientů u poskytované služby/programu či specifika cílové skupiny zahrnout do indikátoru 600 000 Celkový počet účastníků (jedná se o situace, kdy služba/program je poskytována dle příslušné právní úpravy), nebo - mají přímý prospěch z finanční podpory ESF+, tato podpora však z objektivních důvodů nepřesáhne limit bagatelní podpory. "Podpořené" znamená že dostaly finanční podporu z ESF+.</a:t>
            </a:r>
            <a:endParaRPr lang="cs-CZ" sz="800" b="false" dirty="false">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a:p>
            <a:pPr marL="36195" marR="36195" algn="l">
              <a:spcBef>
                <a:spcPts val="300"/>
              </a:spcBef>
              <a:spcAft>
                <a:spcPts val="300"/>
              </a:spcAft>
            </a:pPr>
            <a:r>
              <a:rPr lang="cs-CZ" sz="800" b="true" dirty="false">
                <a:effectLst/>
                <a:latin typeface="Calibri" panose="020F0502020204030204" pitchFamily="34" charset="0"/>
                <a:ea typeface="Calibri" panose="020F0502020204030204" pitchFamily="34" charset="0"/>
                <a:cs typeface="Times New Roman" panose="02020603050405020304" pitchFamily="18" charset="0"/>
              </a:rPr>
              <a:t>Počet podpořených komunitních aktivit</a:t>
            </a:r>
          </a:p>
          <a:p>
            <a:pPr marL="36195">
              <a:lnSpc>
                <a:spcPct val="107000"/>
              </a:lnSpc>
              <a:spcAft>
                <a:spcPts val="800"/>
              </a:spcAft>
            </a:pPr>
            <a:r>
              <a:rPr lang="cs-CZ" sz="8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Počet komunitních aktivit realizovaných v rámci komunitní (sociální) práce. Aktivity naplňují hodnoty a principy komunitní (sociální) práce, kterými jsou principy aktivizace, participace, zplnomocnění, kolektivní spolupráce, práce s místními zdroji, komplexní přístup, sdílení zodpovědnosti atd.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6195">
              <a:lnSpc>
                <a:spcPct val="107000"/>
              </a:lnSpc>
              <a:spcAft>
                <a:spcPts val="800"/>
              </a:spcAft>
            </a:pPr>
            <a:r>
              <a:rPr lang="cs-CZ" sz="800" dirty="fals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Komunitní aktivity musí mít přímou vazbu na sociální začleňování nebo prevenci sociálního vyloučení osob z cílových skupin, musí vycházet z mapování kontextu komunity a potřeb členů komunity, Konkrétní podobu a zaměření aktivit (resp. řešených témat) utváří cílová skupina podle vlastních potřeb a zájmů s cílem zlepšit sociální situaci nejen jednotlivců, ale především komunity jako celku.</a:t>
            </a:r>
            <a:r>
              <a:rPr lang="cs-CZ" sz="800" dirty="false">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p>
          <a:p>
            <a:pPr algn="just"/>
            <a:r>
              <a:rPr lang="cs-CZ" sz="800" dirty="false">
                <a:effectLst/>
                <a:latin typeface="Arial" panose="020B0604020202020204" pitchFamily="34" charset="0"/>
                <a:ea typeface="Calibri" panose="020F0502020204030204" pitchFamily="34" charset="0"/>
              </a:rPr>
              <a:t>Komunitní aktivity musí být zaštítěny komunitním pracovníkem (kromě komunitních klubů a komunitních táborů, pokud nejsou součástí komplexnější komunitní práce)</a:t>
            </a:r>
            <a:r>
              <a:rPr lang="cs-CZ" sz="800" dirty="false">
                <a:effectLst/>
                <a:latin typeface="Calibri" panose="020F0502020204030204" pitchFamily="34" charset="0"/>
                <a:ea typeface="Calibri" panose="020F0502020204030204" pitchFamily="34" charset="0"/>
                <a:cs typeface="Times New Roman" panose="02020603050405020304" pitchFamily="18" charset="0"/>
              </a:rPr>
              <a:t>. </a:t>
            </a:r>
            <a:r>
              <a:rPr lang="cs-CZ" sz="800" dirty="false">
                <a:effectLst/>
                <a:latin typeface="Arial" panose="020B0604020202020204" pitchFamily="34" charset="0"/>
                <a:ea typeface="Calibri" panose="020F0502020204030204" pitchFamily="34" charset="0"/>
              </a:rPr>
              <a:t>Nemusí jít nutně o kvalifikovaného sociálního pracovníka dle zákona č. 108/2006 Sb., o sociálních službách. Podstatná je zkušenost s metodami komunitní práce nebo sociální práce s komunitou a participativními metodami práce v kontextu sociálního začleňování.</a:t>
            </a:r>
            <a:r>
              <a:rPr lang="cs-CZ" sz="800" dirty="false">
                <a:effectLst/>
              </a:rPr>
              <a:t> </a:t>
            </a:r>
            <a:r>
              <a:rPr lang="cs-CZ" sz="800" dirty="false">
                <a:effectLst/>
                <a:latin typeface="Calibri" panose="020F0502020204030204" pitchFamily="34" charset="0"/>
                <a:ea typeface="Calibri" panose="020F0502020204030204" pitchFamily="34" charset="0"/>
                <a:cs typeface="Times New Roman" panose="02020603050405020304" pitchFamily="18" charset="0"/>
              </a:rPr>
              <a:t> </a:t>
            </a:r>
          </a:p>
          <a:p>
            <a:pPr algn="just"/>
            <a:r>
              <a:rPr lang="cs-CZ" sz="800" b="false" dirty="false">
                <a:effectLst/>
                <a:highlight>
                  <a:srgbClr val="00FFFF"/>
                </a:highlight>
                <a:latin typeface="Arial" panose="020B0604020202020204" pitchFamily="34" charset="0"/>
                <a:ea typeface="Calibri" panose="020F0502020204030204" pitchFamily="34" charset="0"/>
                <a:cs typeface="Times New Roman" panose="02020603050405020304" pitchFamily="18" charset="0"/>
              </a:rPr>
              <a:t>Indikátor „počet podpořených komunitních aktivit“ je vždy relevantní pro aktivity z této oblasti. Počet podpořených komunitních aktivit nebude zahrnovat počet jednotlivých uskutečněných akcí/aktivit, ale počet druhů/typů aktivit/akcí. Např. bude probíhat aktivita mezigenerační výměny zkušeností – formou setkání jednou měsíčně během 3 let realizace projektu – do indikátoru bude uvedena hodnota 1 = mezigenerační setkání.</a:t>
            </a:r>
            <a:r>
              <a:rPr lang="cs-CZ" sz="800" b="false" dirty="false">
                <a:effectLst/>
                <a:latin typeface="Arial" panose="020B0604020202020204" pitchFamily="34" charset="0"/>
                <a:ea typeface="Calibri" panose="020F0502020204030204" pitchFamily="34" charset="0"/>
                <a:cs typeface="Times New Roman" panose="02020603050405020304" pitchFamily="18" charset="0"/>
              </a:rPr>
              <a:t> </a:t>
            </a:r>
          </a:p>
          <a:p>
            <a:pPr algn="just"/>
            <a:r>
              <a:rPr lang="cs-CZ" sz="800" b="false" dirty="false">
                <a:effectLst/>
                <a:latin typeface="Arial" panose="020B0604020202020204" pitchFamily="34" charset="0"/>
                <a:ea typeface="Calibri" panose="020F0502020204030204" pitchFamily="34" charset="0"/>
                <a:cs typeface="Times New Roman" panose="02020603050405020304" pitchFamily="18" charset="0"/>
              </a:rPr>
              <a:t>Příjemce/MAS si definuje typy/druhy komunitních aktivit/akcí sam/a v projektové žádosti. </a:t>
            </a:r>
            <a:endParaRPr lang="cs-CZ" sz="800" b="false" dirty="false">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r>
              <a:rPr lang="cs-CZ" sz="500" b="true" dirty="false"/>
              <a:t>Účastníci projektů, u nichž intervence formou sociální práce naplnila svůj účel</a:t>
            </a:r>
            <a:endParaRPr lang="cs-CZ" sz="500" b="true"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r>
              <a:rPr lang="cs-CZ" sz="800" dirty="false"/>
              <a:t>Počet účastníků, kterým jsou poskytovány intervence sociální práce, mají uzavřen individuální plán a jeho kladné vyhodnocení svědčí o kvalitativní změně v životě. Příjemce provede do jednoho měsíce po ukončení podpory na základě uzavřeného individuálního plánu vyhodnocení splnění cílů stanovených v individuálním plánu zaměřených na řešení klientovy nepříznivé sociální situace.</a:t>
            </a:r>
            <a:endParaRPr lang="cs-CZ" sz="500"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73</a:t>
            </a:fld>
            <a:endParaRPr lang="cs-CZ" dirty="false"/>
          </a:p>
        </p:txBody>
      </p:sp>
    </p:spTree>
    <p:extLst>
      <p:ext uri="{BB962C8B-B14F-4D97-AF65-F5344CB8AC3E}">
        <p14:creationId xmlns:p14="http://schemas.microsoft.com/office/powerpoint/2010/main" val="57844564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74</a:t>
            </a:fld>
            <a:endParaRPr lang="cs-CZ" dirty="false"/>
          </a:p>
        </p:txBody>
      </p:sp>
    </p:spTree>
    <p:extLst>
      <p:ext uri="{BB962C8B-B14F-4D97-AF65-F5344CB8AC3E}">
        <p14:creationId xmlns:p14="http://schemas.microsoft.com/office/powerpoint/2010/main" val="357819265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Aft>
                <a:spcPts val="800"/>
              </a:spcAft>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Dluhové poradenství</a:t>
            </a:r>
            <a:r>
              <a:rPr lang="cs-CZ" sz="800" dirty="false">
                <a:effectLst/>
                <a:latin typeface="Arial" panose="020B0604020202020204" pitchFamily="34" charset="0"/>
                <a:ea typeface="Calibri" panose="020F0502020204030204" pitchFamily="34" charset="0"/>
                <a:cs typeface="Times New Roman" panose="02020603050405020304" pitchFamily="18" charset="0"/>
              </a:rPr>
              <a:t> bude podporováno výhradně jako </a:t>
            </a:r>
            <a:r>
              <a:rPr lang="cs-CZ" sz="800" b="true" dirty="false">
                <a:effectLst/>
                <a:latin typeface="Arial" panose="020B0604020202020204" pitchFamily="34" charset="0"/>
                <a:ea typeface="Calibri" panose="020F0502020204030204" pitchFamily="34" charset="0"/>
                <a:cs typeface="Times New Roman" panose="02020603050405020304" pitchFamily="18" charset="0"/>
              </a:rPr>
              <a:t>cílená přímá podpora a pomoc osobám z cílové skupiny</a:t>
            </a:r>
            <a:r>
              <a:rPr lang="cs-CZ" sz="800" dirty="false">
                <a:effectLst/>
                <a:latin typeface="Arial" panose="020B0604020202020204" pitchFamily="34" charset="0"/>
                <a:ea typeface="Calibri" panose="020F0502020204030204" pitchFamily="34" charset="0"/>
                <a:cs typeface="Times New Roman" panose="02020603050405020304" pitchFamily="18" charset="0"/>
              </a:rPr>
              <a:t>, podpora aktivit směřující k aktivnímu řešení zadluženosti či předluženosti, ke snížení rizika sociálního vyloučení z důvodu předluženosti; jedná se zejména o:</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zpracování a podávání insolvenčních návrhů/podání návrhů na oddlužení</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proces mapování dluhů, sestavení rodinných rozpočtů</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aktivity vedoucí k řešení exekucí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(zastavování exekucí atd.)</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aktivity podporující mimosoudní způsob řešení konfliktů</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aktivity směřujících k hájení práv klientů v rámci soudního řešení jejich sporů</a:t>
            </a:r>
            <a:r>
              <a:rPr lang="cs-CZ" sz="800"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zejména podpora během nalézacího řízení, sepisování vyjádření k soudu, podávání opravných prostředků proti platebnímu rozkazu a rozsudku, pomoc s podáním žaloby na vydání bezdůvodného obohacení (po zastavení protiprávních exekucí) apod.</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zvyšování kompetencí cílové skupiny v oblasti práce s dluhy, a to formou individuální přímé práce s cílovou skupinou, individuální modelace života s dluhy a bez dluhů</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(příprava pro život v jasných podmínkách hospodaření bez dluhů).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75</a:t>
            </a:fld>
            <a:endParaRPr lang="cs-CZ" dirty="false"/>
          </a:p>
        </p:txBody>
      </p:sp>
    </p:spTree>
    <p:extLst>
      <p:ext uri="{BB962C8B-B14F-4D97-AF65-F5344CB8AC3E}">
        <p14:creationId xmlns:p14="http://schemas.microsoft.com/office/powerpoint/2010/main" val="33174336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Aft>
                <a:spcPts val="11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Výše uvedené aktivity je </a:t>
            </a:r>
            <a:r>
              <a:rPr lang="cs-CZ" sz="800" b="true" dirty="false">
                <a:effectLst/>
                <a:latin typeface="Arial" panose="020B0604020202020204" pitchFamily="34" charset="0"/>
                <a:ea typeface="Calibri" panose="020F0502020204030204" pitchFamily="34" charset="0"/>
                <a:cs typeface="Times New Roman" panose="02020603050405020304" pitchFamily="18" charset="0"/>
              </a:rPr>
              <a:t>nutné řešit komplexně včetně přímé práce s cílovou skupinou</a:t>
            </a:r>
            <a:r>
              <a:rPr lang="cs-CZ" sz="800" dirty="false">
                <a:effectLst/>
                <a:latin typeface="Arial" panose="020B0604020202020204" pitchFamily="34" charset="0"/>
                <a:ea typeface="Calibri" panose="020F0502020204030204" pitchFamily="34" charset="0"/>
                <a:cs typeface="Times New Roman" panose="02020603050405020304" pitchFamily="18" charset="0"/>
              </a:rPr>
              <a:t>. Zpracování a podávání insolvenčních návrhů/návrhů na oddlužení a proces mapování dluhů lze realizovat pouze v kombinaci s dalšími aktivitami.</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226695" algn="just">
              <a:spcAft>
                <a:spcPts val="1100"/>
              </a:spcAft>
            </a:pPr>
            <a:r>
              <a:rPr lang="cs-CZ" sz="800" dirty="false">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1100"/>
              </a:spcAft>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Doplňkově</a:t>
            </a:r>
            <a:r>
              <a:rPr lang="cs-CZ" sz="800" dirty="false">
                <a:effectLst/>
                <a:latin typeface="Arial" panose="020B0604020202020204" pitchFamily="34" charset="0"/>
                <a:ea typeface="Calibri" panose="020F0502020204030204" pitchFamily="34" charset="0"/>
                <a:cs typeface="Times New Roman" panose="02020603050405020304" pitchFamily="18" charset="0"/>
              </a:rPr>
              <a:t> je možné podpořit v kombinaci s výše uvedenými aktivitami i aktivity zaměřené na:</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snižování specifických dluhů</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např. v souvislosti s trestnou činností, neuhrazené pokuty, dluhy na nájemném apod.</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podporu osob v průběhu procesu oddlužení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které budou mimo jiné působit preventivně proti možnému zrušení oddlužení ze strany soudu</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spolupráci partnerů na místní úrovni</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se zapojením obcí a nestátních neziskových organizací</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prevenci ztráty zaměstnání z důvodů předlužení</a:t>
            </a:r>
            <a:r>
              <a:rPr lang="cs-CZ" sz="800"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podpora pracovníků s exekucemi a odbourávání specifických bariér v přirozeném prostředí klienta, např. individuální dluhové poradenství v zaměstnání, podpora v jednání se zaměstnavatelem apod. </a:t>
            </a:r>
            <a:r>
              <a:rPr lang="cs-CZ" sz="800" i="true"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(viz také část </a:t>
            </a:r>
            <a:r>
              <a:rPr lang="cs-CZ" sz="800" i="true" dirty="false">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1.4 </a:t>
            </a:r>
            <a:r>
              <a:rPr lang="cs-CZ" sz="800" i="true"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Zaměstnanostní programy)</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šíření informovanosti o dostupné terapeutické podpoře či poskytovateli konkrétní sociální služby, která by klientovi mohla být nápomocna, sestavení rodinných rozpočtů a práce s rodinnými financemi.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76</a:t>
            </a:fld>
            <a:endParaRPr lang="cs-CZ" dirty="false"/>
          </a:p>
        </p:txBody>
      </p:sp>
    </p:spTree>
    <p:extLst>
      <p:ext uri="{BB962C8B-B14F-4D97-AF65-F5344CB8AC3E}">
        <p14:creationId xmlns:p14="http://schemas.microsoft.com/office/powerpoint/2010/main" val="368073631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Aft>
                <a:spcPts val="1100"/>
              </a:spcAft>
            </a:pPr>
            <a:r>
              <a:rPr lang="cs-CZ" sz="800" dirty="false">
                <a:effectLst/>
                <a:latin typeface="Arial" panose="020B0604020202020204" pitchFamily="34" charset="0"/>
                <a:ea typeface="Calibri" panose="020F0502020204030204" pitchFamily="34" charset="0"/>
                <a:cs typeface="Times New Roman" panose="02020603050405020304" pitchFamily="18" charset="0"/>
              </a:rPr>
              <a:t>Výše uvedené aktivity je </a:t>
            </a:r>
            <a:r>
              <a:rPr lang="cs-CZ" sz="800" b="true" dirty="false">
                <a:effectLst/>
                <a:latin typeface="Arial" panose="020B0604020202020204" pitchFamily="34" charset="0"/>
                <a:ea typeface="Calibri" panose="020F0502020204030204" pitchFamily="34" charset="0"/>
                <a:cs typeface="Times New Roman" panose="02020603050405020304" pitchFamily="18" charset="0"/>
              </a:rPr>
              <a:t>nutné řešit komplexně včetně přímé práce s cílovou skupinou</a:t>
            </a:r>
            <a:r>
              <a:rPr lang="cs-CZ" sz="800" dirty="false">
                <a:effectLst/>
                <a:latin typeface="Arial" panose="020B0604020202020204" pitchFamily="34" charset="0"/>
                <a:ea typeface="Calibri" panose="020F0502020204030204" pitchFamily="34" charset="0"/>
                <a:cs typeface="Times New Roman" panose="02020603050405020304" pitchFamily="18" charset="0"/>
              </a:rPr>
              <a:t>. Zpracování a podávání insolvenčních návrhů/návrhů na oddlužení a proces mapování dluhů lze realizovat pouze v kombinaci s dalšími aktivitami.</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226695" algn="just">
              <a:spcAft>
                <a:spcPts val="1100"/>
              </a:spcAft>
            </a:pPr>
            <a:r>
              <a:rPr lang="cs-CZ" sz="800" dirty="false">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1100"/>
              </a:spcAft>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Doplňkově</a:t>
            </a:r>
            <a:r>
              <a:rPr lang="cs-CZ" sz="800" dirty="false">
                <a:effectLst/>
                <a:latin typeface="Arial" panose="020B0604020202020204" pitchFamily="34" charset="0"/>
                <a:ea typeface="Calibri" panose="020F0502020204030204" pitchFamily="34" charset="0"/>
                <a:cs typeface="Times New Roman" panose="02020603050405020304" pitchFamily="18" charset="0"/>
              </a:rPr>
              <a:t> je možné podpořit v kombinaci s výše uvedenými aktivitami i aktivity zaměřené na:</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snižování specifických dluhů</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např. v souvislosti s trestnou činností, neuhrazené pokuty, dluhy na nájemném apod.</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podporu osob v průběhu procesu oddlužení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které budou mimo jiné působit preventivně proti možnému zrušení oddlužení ze strany soudu</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spolupráci partnerů na místní úrovni</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se zapojením obcí a nestátních neziskových organizací</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prevenci ztráty zaměstnání z důvodů předlužení</a:t>
            </a:r>
            <a:r>
              <a:rPr lang="cs-CZ" sz="800"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podpora pracovníků s exekucemi a odbourávání specifických bariér v přirozeném prostředí klienta, např. individuální dluhové poradenství v zaměstnání, podpora v jednání se zaměstnavatelem apod. </a:t>
            </a:r>
            <a:r>
              <a:rPr lang="cs-CZ" sz="800" i="true"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(viz také část </a:t>
            </a:r>
            <a:r>
              <a:rPr lang="cs-CZ" sz="800" i="true" dirty="false">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1.4 </a:t>
            </a:r>
            <a:r>
              <a:rPr lang="cs-CZ" sz="800" i="true" dirty="false">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Zaměstnanostní programy)</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5000"/>
              </a:lnSpc>
              <a:spcAft>
                <a:spcPts val="1100"/>
              </a:spcAft>
              <a:buFont typeface="Symbol" panose="05050102010706020507" pitchFamily="18" charset="2"/>
              <a:buChar char=""/>
            </a:pPr>
            <a:r>
              <a:rPr lang="cs-CZ" sz="800" b="true" dirty="false">
                <a:effectLst/>
                <a:latin typeface="Arial" panose="020B0604020202020204" pitchFamily="34" charset="0"/>
                <a:ea typeface="Times New Roman" panose="02020603050405020304" pitchFamily="18" charset="0"/>
                <a:cs typeface="Times New Roman" panose="02020603050405020304" pitchFamily="18" charset="0"/>
              </a:rPr>
              <a:t>šíření informovanosti o dostupné terapeutické podpoře či poskytovateli konkrétní sociální služby, která by klientovi mohla být nápomocna, sestavení rodinných rozpočtů a práce s rodinnými financemi.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77</a:t>
            </a:fld>
            <a:endParaRPr lang="cs-CZ" dirty="false"/>
          </a:p>
        </p:txBody>
      </p:sp>
    </p:spTree>
    <p:extLst>
      <p:ext uri="{BB962C8B-B14F-4D97-AF65-F5344CB8AC3E}">
        <p14:creationId xmlns:p14="http://schemas.microsoft.com/office/powerpoint/2010/main" val="22555643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78</a:t>
            </a:fld>
            <a:endParaRPr lang="cs-CZ" dirty="false"/>
          </a:p>
        </p:txBody>
      </p:sp>
    </p:spTree>
    <p:extLst>
      <p:ext uri="{BB962C8B-B14F-4D97-AF65-F5344CB8AC3E}">
        <p14:creationId xmlns:p14="http://schemas.microsoft.com/office/powerpoint/2010/main" val="190887484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79</a:t>
            </a:fld>
            <a:endParaRPr lang="cs-CZ" dirty="false"/>
          </a:p>
        </p:txBody>
      </p:sp>
    </p:spTree>
    <p:extLst>
      <p:ext uri="{BB962C8B-B14F-4D97-AF65-F5344CB8AC3E}">
        <p14:creationId xmlns:p14="http://schemas.microsoft.com/office/powerpoint/2010/main" val="5942518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800" kern="1200" dirty="false">
                <a:solidFill>
                  <a:schemeClr val="tx1"/>
                </a:solidFill>
                <a:effectLst/>
                <a:latin typeface="+mn-lt"/>
                <a:ea typeface="+mn-ea"/>
                <a:cs typeface="+mn-cs"/>
              </a:rPr>
              <a:t>Obrazovka po založení nového formuláře AP MAS pro OPZ+</a:t>
            </a:r>
          </a:p>
          <a:p>
            <a:endParaRPr lang="cs-CZ" sz="800" kern="1200" dirty="false">
              <a:solidFill>
                <a:schemeClr val="tx1"/>
              </a:solidFill>
              <a:effectLst/>
              <a:latin typeface="+mn-lt"/>
              <a:ea typeface="+mn-ea"/>
              <a:cs typeface="+mn-cs"/>
            </a:endParaRPr>
          </a:p>
          <a:p>
            <a:r>
              <a:rPr lang="cs-CZ" sz="800" kern="1200" dirty="false">
                <a:solidFill>
                  <a:schemeClr val="tx1"/>
                </a:solidFill>
                <a:effectLst/>
                <a:latin typeface="+mn-lt"/>
                <a:ea typeface="+mn-ea"/>
                <a:cs typeface="+mn-cs"/>
              </a:rPr>
              <a:t>Nabízí možnosti </a:t>
            </a:r>
          </a:p>
          <a:p>
            <a:pPr marL="171450" indent="-171450">
              <a:buFontTx/>
              <a:buChar char="-"/>
            </a:pPr>
            <a:r>
              <a:rPr lang="cs-CZ" sz="800" kern="1200" dirty="false">
                <a:solidFill>
                  <a:schemeClr val="tx1"/>
                </a:solidFill>
                <a:effectLst/>
                <a:latin typeface="+mn-lt"/>
                <a:ea typeface="+mn-ea"/>
                <a:cs typeface="+mn-cs"/>
              </a:rPr>
              <a:t>Zobrazit akční plán</a:t>
            </a:r>
          </a:p>
          <a:p>
            <a:pPr marL="171450" indent="-171450">
              <a:buFontTx/>
              <a:buChar char="-"/>
            </a:pPr>
            <a:r>
              <a:rPr lang="cs-CZ" sz="800" kern="1200" dirty="false">
                <a:solidFill>
                  <a:schemeClr val="tx1"/>
                </a:solidFill>
                <a:effectLst/>
                <a:latin typeface="+mn-lt"/>
                <a:ea typeface="+mn-ea"/>
                <a:cs typeface="+mn-cs"/>
              </a:rPr>
              <a:t>Upravit akční plán </a:t>
            </a:r>
          </a:p>
          <a:p>
            <a:pPr marL="171450" indent="-171450">
              <a:buFontTx/>
              <a:buChar char="-"/>
            </a:pPr>
            <a:r>
              <a:rPr lang="cs-CZ" sz="800" kern="1200" dirty="false">
                <a:solidFill>
                  <a:schemeClr val="tx1"/>
                </a:solidFill>
                <a:effectLst/>
                <a:latin typeface="+mn-lt"/>
                <a:ea typeface="+mn-ea"/>
                <a:cs typeface="+mn-cs"/>
              </a:rPr>
              <a:t>Nastavení sdílení</a:t>
            </a:r>
          </a:p>
          <a:p>
            <a:pPr marL="171450" indent="-171450">
              <a:buFontTx/>
              <a:buChar char="-"/>
            </a:pPr>
            <a:r>
              <a:rPr lang="cs-CZ" sz="800" kern="1200" dirty="false">
                <a:solidFill>
                  <a:schemeClr val="tx1"/>
                </a:solidFill>
                <a:effectLst/>
                <a:latin typeface="+mn-lt"/>
                <a:ea typeface="+mn-ea"/>
                <a:cs typeface="+mn-cs"/>
              </a:rPr>
              <a:t>Export (word) </a:t>
            </a:r>
          </a:p>
          <a:p>
            <a:pPr marL="171450" indent="-171450">
              <a:buFontTx/>
              <a:buChar char="-"/>
            </a:pPr>
            <a:r>
              <a:rPr lang="cs-CZ" sz="800" kern="1200" dirty="false">
                <a:solidFill>
                  <a:schemeClr val="tx1"/>
                </a:solidFill>
                <a:effectLst/>
                <a:latin typeface="+mn-lt"/>
                <a:ea typeface="+mn-ea"/>
                <a:cs typeface="+mn-cs"/>
              </a:rPr>
              <a:t>Export (pdf) – po finalizaci akčního plánu se bude v tomto formátu přikládat do programového rámce SCLLD pod výzvou MMR</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a:t>
            </a:fld>
            <a:endParaRPr lang="cs-CZ" dirty="false"/>
          </a:p>
        </p:txBody>
      </p:sp>
    </p:spTree>
    <p:extLst>
      <p:ext uri="{BB962C8B-B14F-4D97-AF65-F5344CB8AC3E}">
        <p14:creationId xmlns:p14="http://schemas.microsoft.com/office/powerpoint/2010/main" val="179035216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spcBef>
                <a:spcPts val="600"/>
              </a:spcBef>
              <a:spcAft>
                <a:spcPts val="600"/>
              </a:spcAft>
              <a:buFont typeface="+mj-lt"/>
              <a:buNone/>
            </a:pP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Dluhový poradce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Pracovník na této pozici poskytuje osobám z cílové skupiny individuální či skupinové dluhové poradenství.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8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mapuje dluhy, sestavuje rodinné rozpočty, podporuje finanční </a:t>
            </a:r>
            <a:r>
              <a:rPr lang="cs-CZ" sz="800" dirty="false">
                <a:effectLst/>
                <a:latin typeface="Arial" panose="020B0604020202020204" pitchFamily="34" charset="0"/>
                <a:ea typeface="Calibri" panose="020F0502020204030204" pitchFamily="34" charset="0"/>
                <a:cs typeface="Times New Roman" panose="02020603050405020304" pitchFamily="18" charset="0"/>
              </a:rPr>
              <a:t>plánování a hospodaření v domácnosti,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poskytuje poradenství v oblasti dluhové problematiky,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pomáhá osobám z cílové skupiny zvyšovat si svoje kompetence v oblasti práce s dluhy,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podporuje klienty při podávání insolvenčních návrhů na oddlužení,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doprovází klienty při řešení exekucí,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podporuje mimosoudní způsob řešení konfliktů,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hájí zájmy klienta na úřadech a jejich práva v rámci soudního řešení jejich sporů.</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none" strike="noStrike" dirty="false">
                <a:effectLst/>
                <a:latin typeface="Arial" panose="020B0604020202020204" pitchFamily="34" charset="0"/>
                <a:ea typeface="Times New Roman" panose="02020603050405020304" pitchFamily="18" charset="0"/>
                <a:cs typeface="Times New Roman" panose="02020603050405020304" pitchFamily="18" charset="0"/>
              </a:rPr>
              <a: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kvalifikace opravňující k výkonu profese dluhového poradce, zkušenost práce s cílovými skupinami, dobré komunikační dovednosti</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ISPV</a:t>
            </a:r>
          </a:p>
          <a:p>
            <a:pPr marR="179705" algn="just">
              <a:lnSpc>
                <a:spcPct val="115000"/>
              </a:lnSpc>
              <a:spcBef>
                <a:spcPts val="600"/>
              </a:spcBef>
              <a:spcAft>
                <a:spcPts val="6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spcBef>
                <a:spcPts val="600"/>
              </a:spcBef>
              <a:spcAft>
                <a:spcPts val="600"/>
              </a:spcAft>
              <a:buFont typeface="+mj-lt"/>
              <a:buNone/>
            </a:pPr>
            <a:r>
              <a:rPr lang="cs-CZ" sz="800" b="true" u="sng"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Expert/ specialista /odborný pracovník/ konzultant</a:t>
            </a:r>
            <a:r>
              <a:rPr lang="cs-CZ" sz="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cs-CZ" sz="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Pracovník na této pozici poskytuje expertní podporu či odborné konzultace v příslušném oboru. Specializace </a:t>
            </a:r>
            <a:r>
              <a:rPr lang="cs-CZ" sz="800" dirty="false">
                <a:effectLst/>
                <a:latin typeface="Arial" panose="020B0604020202020204" pitchFamily="34" charset="0"/>
                <a:ea typeface="Calibri" panose="020F0502020204030204" pitchFamily="34" charset="0"/>
                <a:cs typeface="Times New Roman" panose="02020603050405020304" pitchFamily="18" charset="0"/>
              </a:rPr>
              <a:t>experta se řídí potřebami osob cílové skupiny a nastavení jednotlivých aktivit. Jeho pozice a zapojení do projektu musí být řádně zdůvodněno s ohledem na specifika projektu a potřeby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tabLst>
                <a:tab pos="4500880" algn="l"/>
              </a:tabLst>
            </a:pPr>
            <a:r>
              <a:rPr lang="cs-CZ" sz="800" u="sng" dirty="false">
                <a:effectLst/>
                <a:latin typeface="Arial" panose="020B0604020202020204" pitchFamily="34" charset="0"/>
                <a:ea typeface="Calibri" panose="020F0502020204030204" pitchFamily="34" charset="0"/>
                <a:cs typeface="Times New Roman" panose="02020603050405020304" pitchFamily="18" charset="0"/>
              </a:rPr>
              <a:t>Hlavní činnosti jsou následující:</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poskytuje expertní činnost a/nebo odborné konzultace pro tým pracovníků projektu nebo pro osoby z cílové skupiny,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79705" lvl="0" indent="-342900" algn="just">
              <a:lnSpc>
                <a:spcPct val="115000"/>
              </a:lnSpc>
              <a:spcBef>
                <a:spcPts val="600"/>
              </a:spcBef>
              <a:spcAft>
                <a:spcPts val="600"/>
              </a:spcAft>
              <a:buFont typeface="Wingdings" panose="05000000000000000000" pitchFamily="2"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zaměřuje se na specializovaná témata, která nejsou pokryta jinými pozicemi v rámci projektu.</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Kvalifikace</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a:t>
            </a:r>
            <a:r>
              <a:rPr lang="cs-CZ" sz="800" dirty="false">
                <a:effectLst/>
                <a:latin typeface="Arial" panose="020B0604020202020204" pitchFamily="34" charset="0"/>
                <a:ea typeface="Calibri" panose="020F0502020204030204" pitchFamily="34" charset="0"/>
                <a:cs typeface="Times New Roman" panose="02020603050405020304" pitchFamily="18" charset="0"/>
              </a:rPr>
              <a:t>odpovídající kvalifikace a praxe v poskytování služeb v oboru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Forma zaměstnání</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HPP, DPČ, DPP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dle identifikovaných potřeb cílové skupiny</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u="sng" dirty="false">
                <a:effectLst/>
                <a:latin typeface="Arial" panose="020B0604020202020204" pitchFamily="34" charset="0"/>
                <a:ea typeface="Times New Roman" panose="02020603050405020304" pitchFamily="18" charset="0"/>
                <a:cs typeface="Times New Roman" panose="02020603050405020304" pitchFamily="18" charset="0"/>
              </a:rPr>
              <a:t>Měsíční sazba</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viz Obvyklé mzdy/platy </a:t>
            </a:r>
            <a:r>
              <a:rPr lang="cs-CZ" sz="800" u="sng" dirty="false">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hlinkClick r:id="rId3"/>
              </a:rPr>
              <a:t>www.esfcr.cz</a:t>
            </a:r>
            <a:r>
              <a:rPr lang="cs-CZ" sz="800" dirty="false">
                <a:effectLst/>
                <a:latin typeface="Arial" panose="020B0604020202020204" pitchFamily="34" charset="0"/>
                <a:ea typeface="Times New Roman" panose="02020603050405020304" pitchFamily="18" charset="0"/>
                <a:cs typeface="Times New Roman" panose="02020603050405020304" pitchFamily="18" charset="0"/>
              </a:rPr>
              <a:t> – Odborný konzultant/poradce/expert/specialista</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pPr>
            <a:r>
              <a:rPr lang="cs-CZ" sz="800" i="true" dirty="false">
                <a:effectLst/>
                <a:latin typeface="Arial" panose="020B0604020202020204" pitchFamily="34" charset="0"/>
                <a:ea typeface="Times New Roman" panose="02020603050405020304" pitchFamily="18" charset="0"/>
                <a:cs typeface="Times New Roman" panose="02020603050405020304" pitchFamily="18" charset="0"/>
              </a:rPr>
              <a:t>Např. terapeut (psycho, ergo, arte, drama, muziko, canis), psychiatr, krizový intervent, adiktolog, komunitní zdravotní sestra, psychiatrická sestra, lékař paliativní medicíny, paliativní sestra, speciální pedagog, sociální pedagog, manželský a rodinný poradce, duchovní, dluhový/ finanční poradce, právník, mediátor, sexuolog, wellbeing konzultant, supervizor, facilitátor, lektor, mentor, kariérní poradce, odborný garant, specialista trhu práce, zprostředkovatel zaměstnání, personalista, realizátor bilanční a pracovní diagnostiky a další odborní pracovníci v různých oborech (sociální začleňování, zemědělství, řemesla atd.)</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r>
              <a:rPr lang="cs-CZ" sz="800" dirty="false">
                <a:effectLst/>
                <a:latin typeface="Calibri" panose="020F0502020204030204" pitchFamily="34" charset="0"/>
                <a:ea typeface="Times New Roman" panose="02020603050405020304" pitchFamily="18" charset="0"/>
                <a:cs typeface="Times New Roman" panose="02020603050405020304" pitchFamily="18" charset="0"/>
              </a:rPr>
              <a:t> </a:t>
            </a:r>
          </a:p>
          <a:p>
            <a:pPr marR="179705" algn="just">
              <a:lnSpc>
                <a:spcPct val="115000"/>
              </a:lnSpc>
              <a:spcBef>
                <a:spcPts val="600"/>
              </a:spcBef>
              <a:spcAft>
                <a:spcPts val="600"/>
              </a:spcAft>
            </a:pP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80</a:t>
            </a:fld>
            <a:endParaRPr lang="cs-CZ" dirty="false"/>
          </a:p>
        </p:txBody>
      </p:sp>
    </p:spTree>
    <p:extLst>
      <p:ext uri="{BB962C8B-B14F-4D97-AF65-F5344CB8AC3E}">
        <p14:creationId xmlns:p14="http://schemas.microsoft.com/office/powerpoint/2010/main" val="46227623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Celkový počet účastníků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Celkový počet osob/účastníků (zaměstnanců, pracovníků implementační struktury, osob cílových skupin apod.), které v rámci projektu získaly jakoukoliv formu podpory, bez ohledu na počet poskytnutých podpor. Každá podpořená osoba se v rámci projektu započítává pouze jednou bez ohledu na to, kolik podpor obdržela. Podpora je jakákoliv aktivita financovaná z rozpočtu projektu, ze které mají cílové skupiny prospěch, podpora může mít formu např. vzdělávacího nebo rekvalifikačního kurzu, stáže, odborné konzultace, poradenství, výcviku, školení, odborné praxe apod. </a:t>
            </a:r>
            <a:endParaRPr lang="cs-CZ" sz="800" b="false" dirty="false">
              <a:effectLst/>
              <a:latin typeface="Arial" panose="020B060402020202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b="false" dirty="false">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Kapacita podpořených služeb – úvazky pracovníků</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Indikátor se týká služeb/programů, které mají ambulantní nebo terénní formu poskytování. Ambulantní forma – osoba do služby/programu dochází nebo je do ní/něj doprovázena nebo dopravována a součástí služby/programu zároveň není ubytování či přenocování. Terénní forma – služba/program je poskytován v jejím přirozeném sociálním prostředí. „Pracovníkem“ se rozumí odborní pracovníci, pracovníci v přímé péči, kteří přímo poskytují služby cílové skupině (např. sociální pracovník, pracovník v sociálních službách, zdravotnický pracovník, pedagogický pracovník).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b="false" dirty="false">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b="true" dirty="false"/>
              <a:t>Využívání podpořených služeb </a:t>
            </a: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t>Počet osob, které využijí podpořenou službu či program během trvání projektu. "Služba/program" je poskytování pomoci a podpory fyzickým osobám v nepříznivé sociální či zdravotní situaci. Využíváním je myšleno být doložitelné klientem (tj. každá osoba je uvedená pouze jednou) dle standardů využívaných pro danou službu. Osoby uvedené v tomto indikátoru nejsou účastníky ve smyslu indikátoru 600 000 Celkový počet účastníků. Jedná se o osoby, které: - nemají přímý prospěch z finanční podpory ESF+, ale prospěch nepřímý, nebo - nelze s ohledem na anonymizovanou evidenci klientů u poskytované služby/programu či specifika cílové skupiny zahrnout do indikátoru 600 000 Celkový počet účastníků (jedná se o situace, kdy služba/program je poskytována dle příslušné právní úpravy), nebo - mají přímý prospěch z finanční podpory ESF+, tato podpora však z objektivních důvodů nepřesáhne limit bagatelní podpory. "Podpořené" znamená že dostaly finanční podporu z ESF+.</a:t>
            </a:r>
            <a:endParaRPr lang="cs-CZ" sz="800" b="false" dirty="false">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r>
              <a:rPr lang="cs-CZ" sz="500" b="true" dirty="false"/>
              <a:t>Účastníci projektů, u nichž intervence formou sociální práce naplnila svůj účel</a:t>
            </a:r>
            <a:endParaRPr lang="cs-CZ" sz="500" b="true"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r>
              <a:rPr lang="cs-CZ" sz="800" dirty="false"/>
              <a:t>Počet účastníků, kterým jsou poskytovány intervence sociální práce, mají uzavřen individuální plán a jeho kladné vyhodnocení svědčí o kvalitativní změně v životě. Příjemce provede do jednoho měsíce po ukončení podpory na základě uzavřeného individuálního plánu vyhodnocení splnění cílů stanovených v individuálním plánu zaměřených na řešení klientovy nepříznivé sociální situace.</a:t>
            </a:r>
            <a:endParaRPr lang="cs-CZ" sz="500"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81</a:t>
            </a:fld>
            <a:endParaRPr lang="cs-CZ" dirty="false"/>
          </a:p>
        </p:txBody>
      </p:sp>
    </p:spTree>
    <p:extLst>
      <p:ext uri="{BB962C8B-B14F-4D97-AF65-F5344CB8AC3E}">
        <p14:creationId xmlns:p14="http://schemas.microsoft.com/office/powerpoint/2010/main" val="150431676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82</a:t>
            </a:fld>
            <a:endParaRPr lang="cs-CZ" dirty="false"/>
          </a:p>
        </p:txBody>
      </p:sp>
    </p:spTree>
    <p:extLst>
      <p:ext uri="{BB962C8B-B14F-4D97-AF65-F5344CB8AC3E}">
        <p14:creationId xmlns:p14="http://schemas.microsoft.com/office/powerpoint/2010/main" val="56242231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83</a:t>
            </a:fld>
            <a:endParaRPr lang="cs-CZ" dirty="false"/>
          </a:p>
        </p:txBody>
      </p:sp>
    </p:spTree>
    <p:extLst>
      <p:ext uri="{BB962C8B-B14F-4D97-AF65-F5344CB8AC3E}">
        <p14:creationId xmlns:p14="http://schemas.microsoft.com/office/powerpoint/2010/main" val="380728434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lvl="0"/>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84</a:t>
            </a:fld>
            <a:endParaRPr lang="cs-CZ" dirty="false"/>
          </a:p>
        </p:txBody>
      </p:sp>
    </p:spTree>
    <p:extLst>
      <p:ext uri="{BB962C8B-B14F-4D97-AF65-F5344CB8AC3E}">
        <p14:creationId xmlns:p14="http://schemas.microsoft.com/office/powerpoint/2010/main" val="368128255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lvl="0"/>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85</a:t>
            </a:fld>
            <a:endParaRPr lang="cs-CZ" dirty="false"/>
          </a:p>
        </p:txBody>
      </p:sp>
    </p:spTree>
    <p:extLst>
      <p:ext uri="{BB962C8B-B14F-4D97-AF65-F5344CB8AC3E}">
        <p14:creationId xmlns:p14="http://schemas.microsoft.com/office/powerpoint/2010/main" val="306862703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lvl="0"/>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86</a:t>
            </a:fld>
            <a:endParaRPr lang="cs-CZ" dirty="false"/>
          </a:p>
        </p:txBody>
      </p:sp>
    </p:spTree>
    <p:extLst>
      <p:ext uri="{BB962C8B-B14F-4D97-AF65-F5344CB8AC3E}">
        <p14:creationId xmlns:p14="http://schemas.microsoft.com/office/powerpoint/2010/main" val="3025980013"/>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1200" dirty="false">
                <a:effectLst/>
                <a:latin typeface="Calibri" panose="020F0502020204030204" pitchFamily="34" charset="0"/>
                <a:ea typeface="Calibri" panose="020F0502020204030204" pitchFamily="34" charset="0"/>
              </a:rPr>
              <a:t>Pokud by si </a:t>
            </a:r>
            <a:r>
              <a:rPr lang="cs-CZ" sz="1200" dirty="false">
                <a:effectLst/>
                <a:highlight>
                  <a:srgbClr val="FFFF00"/>
                </a:highlight>
                <a:latin typeface="Calibri" panose="020F0502020204030204" pitchFamily="34" charset="0"/>
                <a:ea typeface="Calibri" panose="020F0502020204030204" pitchFamily="34" charset="0"/>
              </a:rPr>
              <a:t>MAS sama nakupovala kompenzační pomůcky s tím, že je bude zapůjčovat,</a:t>
            </a:r>
            <a:r>
              <a:rPr lang="cs-CZ" sz="1200" dirty="false">
                <a:effectLst/>
                <a:latin typeface="Calibri" panose="020F0502020204030204" pitchFamily="34" charset="0"/>
                <a:ea typeface="Calibri" panose="020F0502020204030204" pitchFamily="34" charset="0"/>
              </a:rPr>
              <a:t> měla by jejich pořízení mít financováno v de minimis. Půjčoven těchto pomůcek je dost a existuje zde trh. Cílem není, aby MASky vytěsňovaly tyto dodavatele z trhu.</a:t>
            </a:r>
          </a:p>
          <a:p>
            <a:r>
              <a:rPr lang="cs-CZ" sz="1200" dirty="false">
                <a:effectLst/>
                <a:latin typeface="Calibri" panose="020F0502020204030204" pitchFamily="34" charset="0"/>
                <a:ea typeface="Calibri" panose="020F0502020204030204" pitchFamily="34" charset="0"/>
              </a:rPr>
              <a:t>Uvedené platí také pro </a:t>
            </a:r>
            <a:r>
              <a:rPr lang="cs-CZ" sz="1200" dirty="false">
                <a:effectLst/>
                <a:highlight>
                  <a:srgbClr val="FFFF00"/>
                </a:highlight>
                <a:latin typeface="Calibri" panose="020F0502020204030204" pitchFamily="34" charset="0"/>
                <a:ea typeface="Calibri" panose="020F0502020204030204" pitchFamily="34" charset="0"/>
              </a:rPr>
              <a:t>bezplatné </a:t>
            </a:r>
            <a:r>
              <a:rPr lang="cs-CZ" sz="800" dirty="false">
                <a:effectLst/>
                <a:highlight>
                  <a:srgbClr val="FFFF00"/>
                </a:highlight>
                <a:latin typeface="Calibri" panose="020F0502020204030204" pitchFamily="34" charset="0"/>
                <a:ea typeface="Calibri" panose="020F0502020204030204" pitchFamily="34" charset="0"/>
              </a:rPr>
              <a:t>půjčování</a:t>
            </a:r>
            <a:r>
              <a:rPr lang="cs-CZ" sz="1200" dirty="false">
                <a:effectLst/>
                <a:highlight>
                  <a:srgbClr val="FFFF00"/>
                </a:highlight>
                <a:latin typeface="Calibri" panose="020F0502020204030204" pitchFamily="34" charset="0"/>
                <a:ea typeface="Calibri" panose="020F0502020204030204" pitchFamily="34" charset="0"/>
              </a:rPr>
              <a:t> kompenzačních pomůcek.</a:t>
            </a:r>
            <a:r>
              <a:rPr lang="cs-CZ" sz="1200" dirty="false">
                <a:effectLst/>
                <a:latin typeface="Calibri" panose="020F0502020204030204" pitchFamily="34" charset="0"/>
                <a:ea typeface="Calibri" panose="020F0502020204030204" pitchFamily="34" charset="0"/>
              </a:rPr>
              <a:t> Trh s půjčováním pomůcek je poměrně silný a podnikatelé jsou schopni dovést potřebnou pomůcku také do odlehlejších míst. Pokud by tedy MASka půjčovala pomůcky, hrozí ovlivnění stávajícího trhu a tato aktivita musí být označena jako VP.</a:t>
            </a:r>
          </a:p>
          <a:p>
            <a:pPr lvl="0"/>
            <a:endParaRPr lang="cs-CZ" sz="1000" u="none" kern="1200" dirty="false">
              <a:solidFill>
                <a:schemeClr val="tx1"/>
              </a:solidFill>
              <a:effectLst/>
              <a:latin typeface="+mn-lt"/>
              <a:ea typeface="+mn-ea"/>
              <a:cs typeface="+mn-cs"/>
            </a:endParaRPr>
          </a:p>
          <a:p>
            <a:pPr lvl="0"/>
            <a:endParaRPr lang="cs-CZ" sz="1000" u="none" kern="1200" dirty="false">
              <a:solidFill>
                <a:schemeClr val="tx1"/>
              </a:solidFill>
              <a:effectLst/>
              <a:latin typeface="+mn-lt"/>
              <a:ea typeface="+mn-ea"/>
              <a:cs typeface="+mn-cs"/>
            </a:endParaRPr>
          </a:p>
          <a:p>
            <a:pPr lvl="0"/>
            <a:r>
              <a:rPr lang="cs-CZ" sz="1000" u="none" kern="1200" dirty="false">
                <a:solidFill>
                  <a:schemeClr val="tx1"/>
                </a:solidFill>
                <a:effectLst/>
                <a:latin typeface="+mn-lt"/>
                <a:ea typeface="+mn-ea"/>
                <a:cs typeface="+mn-cs"/>
              </a:rPr>
              <a:t>Zaměstnanost: důležitým hlediskem je vždy zapojení podpořeného zaměstnance do činnosti soutěžního charakteru. </a:t>
            </a:r>
            <a:endParaRPr lang="cs-CZ" dirty="false"/>
          </a:p>
          <a:p>
            <a:pPr lvl="0"/>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87</a:t>
            </a:fld>
            <a:endParaRPr lang="cs-CZ" dirty="false"/>
          </a:p>
        </p:txBody>
      </p:sp>
    </p:spTree>
    <p:extLst>
      <p:ext uri="{BB962C8B-B14F-4D97-AF65-F5344CB8AC3E}">
        <p14:creationId xmlns:p14="http://schemas.microsoft.com/office/powerpoint/2010/main" val="107099200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Definice jednotlivých oprávněných partnerů s finančním příspěvkem: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r>
              <a:rPr lang="cs-CZ" sz="800" dirty="false">
                <a:effectLst/>
                <a:latin typeface="Arial" panose="020B0604020202020204" pitchFamily="34" charset="0"/>
                <a:ea typeface="Calibri" panose="020F0502020204030204" pitchFamily="34" charset="0"/>
              </a:rPr>
              <a:t>Dobrovolné svazky obcí</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800" dirty="false">
                <a:effectLst/>
                <a:latin typeface="Arial" panose="020B0604020202020204" pitchFamily="34" charset="0"/>
                <a:ea typeface="Calibri" panose="020F0502020204030204" pitchFamily="34" charset="0"/>
                <a:cs typeface="Times New Roman" panose="02020603050405020304" pitchFamily="18" charset="0"/>
              </a:rPr>
              <a:t>Nestátní neziskové organizace</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r>
              <a:rPr lang="cs-CZ" sz="800" dirty="false">
                <a:effectLst/>
                <a:latin typeface="Arial" panose="020B0604020202020204" pitchFamily="34" charset="0"/>
                <a:ea typeface="Calibri" panose="020F0502020204030204" pitchFamily="34" charset="0"/>
              </a:rPr>
              <a:t>Obce</a:t>
            </a:r>
          </a:p>
          <a:p>
            <a:r>
              <a:rPr lang="cs-CZ" sz="800" dirty="false">
                <a:effectLst/>
                <a:latin typeface="Arial" panose="020B0604020202020204" pitchFamily="34" charset="0"/>
                <a:ea typeface="Calibri" panose="020F0502020204030204" pitchFamily="34" charset="0"/>
              </a:rPr>
              <a:t>Obchodní korporace</a:t>
            </a:r>
          </a:p>
          <a:p>
            <a:r>
              <a:rPr lang="cs-CZ" sz="800" kern="1200" dirty="false">
                <a:solidFill>
                  <a:schemeClr val="tx1"/>
                </a:solidFill>
                <a:effectLst/>
                <a:latin typeface="Arial" panose="020B0604020202020204" pitchFamily="34" charset="0"/>
                <a:ea typeface="+mn-ea"/>
                <a:cs typeface="+mn-cs"/>
              </a:rPr>
              <a:t>OSVČ</a:t>
            </a:r>
          </a:p>
          <a:p>
            <a:r>
              <a:rPr lang="cs-CZ" sz="800" dirty="false">
                <a:effectLst/>
                <a:latin typeface="Arial" panose="020B0604020202020204" pitchFamily="34" charset="0"/>
                <a:ea typeface="Calibri" panose="020F0502020204030204" pitchFamily="34" charset="0"/>
              </a:rPr>
              <a:t>Příspěvkové organizace zřízené kraji a obcemi</a:t>
            </a:r>
            <a:endParaRPr lang="cs-CZ" sz="800" kern="1200" dirty="false">
              <a:solidFill>
                <a:schemeClr val="tx1"/>
              </a:solidFill>
              <a:effectLst/>
              <a:latin typeface="Arial" panose="020B0604020202020204" pitchFamily="34" charset="0"/>
              <a:ea typeface="+mn-ea"/>
              <a:cs typeface="+mn-cs"/>
            </a:endParaRPr>
          </a:p>
          <a:p>
            <a:endParaRPr lang="cs-CZ" sz="800" kern="1200" dirty="false">
              <a:solidFill>
                <a:schemeClr val="tx1"/>
              </a:solidFill>
              <a:effectLst/>
              <a:latin typeface="Arial" panose="020B0604020202020204" pitchFamily="34" charset="0"/>
              <a:ea typeface="+mn-ea"/>
              <a:cs typeface="+mn-cs"/>
            </a:endParaRPr>
          </a:p>
          <a:p>
            <a:pPr algn="just">
              <a:spcAft>
                <a:spcPts val="1100"/>
              </a:spcAft>
            </a:pPr>
            <a:r>
              <a:rPr lang="cs-CZ" sz="800" b="true" dirty="false">
                <a:effectLst/>
                <a:latin typeface="Arial" panose="020B0604020202020204" pitchFamily="34" charset="0"/>
                <a:ea typeface="Calibri" panose="020F0502020204030204" pitchFamily="34" charset="0"/>
                <a:cs typeface="Times New Roman" panose="02020603050405020304" pitchFamily="18" charset="0"/>
              </a:rPr>
              <a:t>Oprávněnými partnery s finančním příspěvkem nemohou být: </a:t>
            </a:r>
            <a:endParaRPr lang="cs-CZ" sz="800" b="true"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Symbol" panose="05050102010706020507" pitchFamily="18"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Organizační složky státu </a:t>
            </a: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1100"/>
              </a:spcAft>
              <a:buFont typeface="Symbol" panose="05050102010706020507" pitchFamily="18" charset="2"/>
              <a:buChar char=""/>
            </a:pPr>
            <a:r>
              <a:rPr lang="cs-CZ" sz="800" dirty="false">
                <a:effectLst/>
                <a:latin typeface="Arial" panose="020B0604020202020204" pitchFamily="34" charset="0"/>
                <a:ea typeface="Calibri" panose="020F0502020204030204" pitchFamily="34" charset="0"/>
                <a:cs typeface="Times New Roman" panose="02020603050405020304" pitchFamily="18" charset="0"/>
              </a:rPr>
              <a:t>Příspěvkové organizace zřízené organizačními složkami státu</a:t>
            </a:r>
          </a:p>
          <a:p>
            <a:pPr marL="342900" lvl="0" indent="-342900" algn="just">
              <a:spcAft>
                <a:spcPts val="1100"/>
              </a:spcAft>
              <a:buFont typeface="Symbol" panose="05050102010706020507" pitchFamily="18" charset="2"/>
              <a:buChar char=""/>
            </a:pPr>
            <a:r>
              <a:rPr lang="cs-CZ" sz="800" dirty="false">
                <a:effectLst/>
                <a:latin typeface="Arial" panose="020B0604020202020204" pitchFamily="34" charset="0"/>
                <a:ea typeface="Calibri" panose="020F0502020204030204" pitchFamily="34" charset="0"/>
              </a:rPr>
              <a:t>Kraje</a:t>
            </a:r>
          </a:p>
          <a:p>
            <a:pPr marL="342900" lvl="0" indent="-342900" algn="just">
              <a:spcAft>
                <a:spcPts val="1100"/>
              </a:spcAft>
              <a:buFont typeface="Symbol" panose="05050102010706020507" pitchFamily="18" charset="2"/>
              <a:buChar char=""/>
            </a:pPr>
            <a:endParaRPr lang="cs-CZ" sz="800" kern="1200" dirty="false">
              <a:solidFill>
                <a:schemeClr val="tx1"/>
              </a:solidFill>
              <a:effectLst/>
              <a:latin typeface="Arial" panose="020B0604020202020204" pitchFamily="34" charset="0"/>
              <a:ea typeface="+mn-ea"/>
              <a:cs typeface="+mn-cs"/>
            </a:endParaRPr>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r>
              <a:rPr lang="cs-CZ" sz="800" dirty="false">
                <a:effectLst/>
                <a:latin typeface="Calibri" panose="020F0502020204030204" pitchFamily="34" charset="0"/>
                <a:ea typeface="Calibri" panose="020F0502020204030204" pitchFamily="34" charset="0"/>
                <a:cs typeface="Times New Roman" panose="02020603050405020304" pitchFamily="18" charset="0"/>
              </a:rPr>
              <a:t>Jedno z kritérií pro výběr partnerů s finančním příspěvkem se musí zaměřit na ověření, zda je daný partner z území MAS nebo je na území dané MAS aktivní.</a:t>
            </a:r>
          </a:p>
          <a:p>
            <a:r>
              <a:rPr lang="cs-CZ" sz="800" dirty="false"/>
              <a:t>Dle Obecných pravidel pro žadatele a příjemce povinné kritérium lokálnosti.</a:t>
            </a:r>
          </a:p>
          <a:p>
            <a:r>
              <a:rPr lang="cs-CZ" sz="800" dirty="false"/>
              <a:t>Další kritéria mohou zohledňovat </a:t>
            </a:r>
            <a:r>
              <a:rPr lang="cs-CZ" sz="800" dirty="false">
                <a:effectLst/>
                <a:latin typeface="Calibri" panose="020F0502020204030204" pitchFamily="34" charset="0"/>
                <a:ea typeface="Calibri" panose="020F0502020204030204" pitchFamily="34" charset="0"/>
              </a:rPr>
              <a:t>prokazatelnou práci a zkušenost s cílovou skupinou v regionu MAS, prokazatelná kvalifikovaná personální kapacita.</a:t>
            </a:r>
          </a:p>
          <a:p>
            <a:endParaRPr lang="cs-CZ" sz="800" dirty="false">
              <a:effectLst/>
              <a:latin typeface="Calibri" panose="020F0502020204030204" pitchFamily="34" charset="0"/>
            </a:endParaRPr>
          </a:p>
          <a:p>
            <a:r>
              <a:rPr lang="cs-CZ" sz="800" dirty="false">
                <a:effectLst/>
                <a:latin typeface="Calibri" panose="020F0502020204030204" pitchFamily="34" charset="0"/>
                <a:ea typeface="Calibri" panose="020F0502020204030204" pitchFamily="34" charset="0"/>
              </a:rPr>
              <a:t>Lze nazvat: „odborná kvalifikace a kapacita“ partnera pro realizaci projektu.</a:t>
            </a:r>
          </a:p>
          <a:p>
            <a:endParaRPr lang="cs-CZ" sz="800" dirty="false">
              <a:effectLst/>
              <a:latin typeface="Calibri" panose="020F0502020204030204" pitchFamily="34" charset="0"/>
            </a:endParaRPr>
          </a:p>
          <a:p>
            <a:r>
              <a:rPr lang="cs-CZ" sz="800" dirty="false">
                <a:effectLst/>
                <a:latin typeface="Calibri" panose="020F0502020204030204" pitchFamily="34" charset="0"/>
              </a:rPr>
              <a:t>Nelze akceptovat kritérium: </a:t>
            </a:r>
            <a:r>
              <a:rPr lang="cs-CZ" sz="800" dirty="false">
                <a:effectLst/>
                <a:latin typeface="Calibri" panose="020F0502020204030204" pitchFamily="34" charset="0"/>
                <a:ea typeface="Calibri" panose="020F0502020204030204" pitchFamily="34" charset="0"/>
              </a:rPr>
              <a:t>zvýhodňující předchozí spolupráci (projekt v OPZ) nebo členství v MAS.</a:t>
            </a:r>
          </a:p>
          <a:p>
            <a:endParaRPr lang="cs-CZ" sz="800" dirty="false">
              <a:effectLst/>
              <a:latin typeface="Calibri" panose="020F0502020204030204" pitchFamily="34" charset="0"/>
            </a:endParaRPr>
          </a:p>
          <a:p>
            <a:r>
              <a:rPr lang="cs-CZ" sz="800" dirty="false">
                <a:effectLst/>
                <a:latin typeface="Calibri" panose="020F0502020204030204" pitchFamily="34" charset="0"/>
              </a:rPr>
              <a:t>Lze uvažovat o kritériu </a:t>
            </a:r>
            <a:r>
              <a:rPr lang="cs-CZ" sz="800" dirty="false">
                <a:effectLst/>
                <a:latin typeface="Calibri" panose="020F0502020204030204" pitchFamily="34" charset="0"/>
                <a:ea typeface="Calibri" panose="020F0502020204030204" pitchFamily="34" charset="0"/>
              </a:rPr>
              <a:t>zvýhodňující subjekt, který je aktivní při přípravě akčního plánu resp. ostatních aktivit souvisejících s rozjezdem období 21+ (např. účast na různých pracovních skupinách), ale toto kritérium ještě aktuálně ověřujeme u metodiků.</a:t>
            </a:r>
            <a:endParaRPr lang="cs-CZ" sz="800" dirty="false"/>
          </a:p>
          <a:p>
            <a:pPr marL="0" marR="0" lvl="0" indent="0" algn="just" defTabSz="914400" rtl="false" eaLnBrk="true" fontAlgn="auto" latinLnBrk="false" hangingPunct="true">
              <a:lnSpc>
                <a:spcPct val="100000"/>
              </a:lnSpc>
              <a:spcBef>
                <a:spcPts val="0"/>
              </a:spcBef>
              <a:spcAft>
                <a:spcPts val="1100"/>
              </a:spcAft>
              <a:buClrTx/>
              <a:buSzTx/>
              <a:buFont typeface="Symbol" panose="05050102010706020507" pitchFamily="18" charset="2"/>
              <a:buNone/>
              <a:tabLst/>
              <a:defRPr/>
            </a:pP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a:p>
            <a:endParaRPr lang="cs-CZ" sz="800"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88</a:t>
            </a:fld>
            <a:endParaRPr lang="cs-CZ" dirty="false"/>
          </a:p>
        </p:txBody>
      </p:sp>
    </p:spTree>
    <p:extLst>
      <p:ext uri="{BB962C8B-B14F-4D97-AF65-F5344CB8AC3E}">
        <p14:creationId xmlns:p14="http://schemas.microsoft.com/office/powerpoint/2010/main" val="263643500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89</a:t>
            </a:fld>
            <a:endParaRPr lang="cs-CZ" dirty="false"/>
          </a:p>
        </p:txBody>
      </p:sp>
    </p:spTree>
    <p:extLst>
      <p:ext uri="{BB962C8B-B14F-4D97-AF65-F5344CB8AC3E}">
        <p14:creationId xmlns:p14="http://schemas.microsoft.com/office/powerpoint/2010/main" val="18722511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800" kern="1200" dirty="false">
                <a:solidFill>
                  <a:schemeClr val="tx1"/>
                </a:solidFill>
                <a:effectLst/>
                <a:latin typeface="+mn-lt"/>
                <a:ea typeface="+mn-ea"/>
                <a:cs typeface="+mn-cs"/>
              </a:rPr>
              <a:t>Po založení nového formuláře AP MAS pro OPZ+ se objeví základní struktura akčního plánu a pole s požadavkem na vyplnění názvu akčního plánu MAS pro OPZ+. </a:t>
            </a:r>
          </a:p>
          <a:p>
            <a:endParaRPr lang="cs-CZ" sz="800" kern="1200" dirty="false">
              <a:solidFill>
                <a:schemeClr val="tx1"/>
              </a:solidFill>
              <a:effectLst/>
              <a:latin typeface="+mn-lt"/>
              <a:ea typeface="+mn-ea"/>
              <a:cs typeface="+mn-cs"/>
            </a:endParaRPr>
          </a:p>
          <a:p>
            <a:r>
              <a:rPr lang="cs-CZ" sz="800" kern="1200" dirty="false">
                <a:solidFill>
                  <a:schemeClr val="tx1"/>
                </a:solidFill>
                <a:effectLst/>
                <a:latin typeface="+mn-lt"/>
                <a:ea typeface="+mn-ea"/>
                <a:cs typeface="+mn-cs"/>
              </a:rPr>
              <a:t>Doporučujeme uvést název místní akční skupiny</a:t>
            </a:r>
          </a:p>
          <a:p>
            <a:endParaRPr lang="cs-CZ" sz="800" kern="1200" dirty="false">
              <a:solidFill>
                <a:schemeClr val="tx1"/>
              </a:solidFill>
              <a:effectLst/>
              <a:latin typeface="+mn-lt"/>
              <a:ea typeface="+mn-ea"/>
              <a:cs typeface="+mn-cs"/>
            </a:endParaRPr>
          </a:p>
          <a:p>
            <a:r>
              <a:rPr lang="cs-CZ" sz="800" kern="1200" dirty="false">
                <a:solidFill>
                  <a:schemeClr val="tx1"/>
                </a:solidFill>
                <a:effectLst/>
                <a:latin typeface="+mn-lt"/>
                <a:ea typeface="+mn-ea"/>
                <a:cs typeface="+mn-cs"/>
              </a:rPr>
              <a:t>Všechny povinná pole jsou označena (vyžadováno) – kurzívou červeně</a:t>
            </a:r>
          </a:p>
          <a:p>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a:t>
            </a:fld>
            <a:endParaRPr lang="cs-CZ" dirty="false"/>
          </a:p>
        </p:txBody>
      </p:sp>
    </p:spTree>
    <p:extLst>
      <p:ext uri="{BB962C8B-B14F-4D97-AF65-F5344CB8AC3E}">
        <p14:creationId xmlns:p14="http://schemas.microsoft.com/office/powerpoint/2010/main" val="2177268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800" dirty="false"/>
              <a:t>Kritéria výběru:</a:t>
            </a:r>
          </a:p>
          <a:p>
            <a:endParaRPr lang="cs-CZ" sz="800" dirty="false"/>
          </a:p>
          <a:p>
            <a:r>
              <a:rPr lang="cs-CZ" sz="800" dirty="false"/>
              <a:t>Dle Obecných pravidel pro žadatele a příjemce povinné kritérium lokálnosti.</a:t>
            </a:r>
          </a:p>
          <a:p>
            <a:r>
              <a:rPr lang="cs-CZ" sz="800" dirty="false"/>
              <a:t>Další kritéria mohou zohledňovat </a:t>
            </a:r>
            <a:r>
              <a:rPr lang="cs-CZ" sz="800" dirty="false">
                <a:effectLst/>
                <a:latin typeface="Calibri" panose="020F0502020204030204" pitchFamily="34" charset="0"/>
                <a:ea typeface="Calibri" panose="020F0502020204030204" pitchFamily="34" charset="0"/>
              </a:rPr>
              <a:t>prokazatelnou práci a zkušenost s cílovou skupinou v regionu MAS, prokazatelná kvalifikovaná personální kapacita.</a:t>
            </a:r>
          </a:p>
          <a:p>
            <a:endParaRPr lang="cs-CZ" sz="800" dirty="false">
              <a:effectLst/>
              <a:latin typeface="Calibri" panose="020F0502020204030204" pitchFamily="34" charset="0"/>
            </a:endParaRPr>
          </a:p>
          <a:p>
            <a:r>
              <a:rPr lang="cs-CZ" sz="800" dirty="false">
                <a:effectLst/>
                <a:latin typeface="Calibri" panose="020F0502020204030204" pitchFamily="34" charset="0"/>
                <a:ea typeface="Calibri" panose="020F0502020204030204" pitchFamily="34" charset="0"/>
              </a:rPr>
              <a:t>Lze nazvat: „odborná kvalifikace a kapacita“ partnera pro realizaci projektu.</a:t>
            </a:r>
          </a:p>
          <a:p>
            <a:endParaRPr lang="cs-CZ" sz="800" dirty="false">
              <a:effectLst/>
              <a:latin typeface="Calibri" panose="020F0502020204030204" pitchFamily="34" charset="0"/>
            </a:endParaRPr>
          </a:p>
          <a:p>
            <a:r>
              <a:rPr lang="cs-CZ" sz="800" dirty="false">
                <a:effectLst/>
                <a:latin typeface="Calibri" panose="020F0502020204030204" pitchFamily="34" charset="0"/>
              </a:rPr>
              <a:t>Nelze akceptovat kritérium: </a:t>
            </a:r>
            <a:r>
              <a:rPr lang="cs-CZ" sz="800" dirty="false">
                <a:effectLst/>
                <a:latin typeface="Calibri" panose="020F0502020204030204" pitchFamily="34" charset="0"/>
                <a:ea typeface="Calibri" panose="020F0502020204030204" pitchFamily="34" charset="0"/>
              </a:rPr>
              <a:t>zvýhodňující předchozí spolupráci (projekt v OPZ) nebo členství v MAS.</a:t>
            </a:r>
          </a:p>
          <a:p>
            <a:endParaRPr lang="cs-CZ" sz="800" dirty="false">
              <a:effectLst/>
              <a:latin typeface="Calibri" panose="020F0502020204030204" pitchFamily="34" charset="0"/>
            </a:endParaRPr>
          </a:p>
          <a:p>
            <a:r>
              <a:rPr lang="cs-CZ" sz="800" dirty="false">
                <a:effectLst/>
                <a:latin typeface="Calibri" panose="020F0502020204030204" pitchFamily="34" charset="0"/>
              </a:rPr>
              <a:t>Lze uvažovat o kritériu </a:t>
            </a:r>
            <a:r>
              <a:rPr lang="cs-CZ" sz="800" dirty="false">
                <a:effectLst/>
                <a:latin typeface="Calibri" panose="020F0502020204030204" pitchFamily="34" charset="0"/>
                <a:ea typeface="Calibri" panose="020F0502020204030204" pitchFamily="34" charset="0"/>
              </a:rPr>
              <a:t>zvýhodňující subjekt, který je aktivní při přípravě akčního plánu resp. ostatních aktivit souvisejících s rozjezdem období 21+ (např. účast na různých pracovních skupinách), ale toto kritérium ještě aktuálně ověřujeme u metodiků.</a:t>
            </a:r>
            <a:endParaRPr lang="cs-CZ" sz="800"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90</a:t>
            </a:fld>
            <a:endParaRPr lang="cs-CZ" dirty="false"/>
          </a:p>
        </p:txBody>
      </p:sp>
    </p:spTree>
    <p:extLst>
      <p:ext uri="{BB962C8B-B14F-4D97-AF65-F5344CB8AC3E}">
        <p14:creationId xmlns:p14="http://schemas.microsoft.com/office/powerpoint/2010/main" val="415227627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91</a:t>
            </a:fld>
            <a:endParaRPr lang="cs-CZ" dirty="false"/>
          </a:p>
        </p:txBody>
      </p:sp>
    </p:spTree>
    <p:extLst>
      <p:ext uri="{BB962C8B-B14F-4D97-AF65-F5344CB8AC3E}">
        <p14:creationId xmlns:p14="http://schemas.microsoft.com/office/powerpoint/2010/main" val="1882696507"/>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92</a:t>
            </a:fld>
            <a:endParaRPr lang="cs-CZ" dirty="false"/>
          </a:p>
        </p:txBody>
      </p:sp>
    </p:spTree>
    <p:extLst>
      <p:ext uri="{BB962C8B-B14F-4D97-AF65-F5344CB8AC3E}">
        <p14:creationId xmlns:p14="http://schemas.microsoft.com/office/powerpoint/2010/main" val="71589244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93</a:t>
            </a:fld>
            <a:endParaRPr lang="cs-CZ" dirty="false"/>
          </a:p>
        </p:txBody>
      </p:sp>
    </p:spTree>
    <p:extLst>
      <p:ext uri="{BB962C8B-B14F-4D97-AF65-F5344CB8AC3E}">
        <p14:creationId xmlns:p14="http://schemas.microsoft.com/office/powerpoint/2010/main" val="169646996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94</a:t>
            </a:fld>
            <a:endParaRPr lang="cs-CZ" dirty="false"/>
          </a:p>
        </p:txBody>
      </p:sp>
    </p:spTree>
    <p:extLst>
      <p:ext uri="{BB962C8B-B14F-4D97-AF65-F5344CB8AC3E}">
        <p14:creationId xmlns:p14="http://schemas.microsoft.com/office/powerpoint/2010/main" val="310008255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171450" lvl="0" indent="-171450">
              <a:buFontTx/>
              <a:buChar char="-"/>
            </a:pPr>
            <a:r>
              <a:rPr lang="cs-CZ" sz="1200" kern="1200" dirty="false">
                <a:solidFill>
                  <a:schemeClr val="tx1"/>
                </a:solidFill>
                <a:effectLst/>
                <a:latin typeface="+mn-lt"/>
                <a:ea typeface="+mn-ea"/>
                <a:cs typeface="+mn-cs"/>
              </a:rPr>
              <a:t>Posílat podklady předem a včas, AP ve wordu a rozpočet v excelu (šablona)</a:t>
            </a:r>
          </a:p>
          <a:p>
            <a:pPr marL="171450" lvl="0" indent="-171450">
              <a:buFontTx/>
              <a:buChar char="-"/>
            </a:pPr>
            <a:r>
              <a:rPr lang="cs-CZ" sz="1200" kern="1200" dirty="false">
                <a:solidFill>
                  <a:schemeClr val="tx1"/>
                </a:solidFill>
                <a:effectLst/>
                <a:latin typeface="+mn-lt"/>
                <a:ea typeface="+mn-ea"/>
                <a:cs typeface="+mn-cs"/>
              </a:rPr>
              <a:t>Konzultace pouze 1x, pak využít esf forum</a:t>
            </a:r>
          </a:p>
          <a:p>
            <a:pPr lvl="0"/>
            <a:endParaRPr lang="cs-CZ" sz="1200" kern="1200" dirty="false">
              <a:solidFill>
                <a:schemeClr val="tx1"/>
              </a:solidFill>
              <a:effectLst/>
              <a:highlight>
                <a:srgbClr val="FFFF00"/>
              </a:highligh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95</a:t>
            </a:fld>
            <a:endParaRPr lang="cs-CZ" dirty="false"/>
          </a:p>
        </p:txBody>
      </p:sp>
    </p:spTree>
    <p:extLst>
      <p:ext uri="{BB962C8B-B14F-4D97-AF65-F5344CB8AC3E}">
        <p14:creationId xmlns:p14="http://schemas.microsoft.com/office/powerpoint/2010/main" val="189911871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96</a:t>
            </a:fld>
            <a:endParaRPr lang="cs-CZ" dirty="false"/>
          </a:p>
        </p:txBody>
      </p:sp>
    </p:spTree>
    <p:extLst>
      <p:ext uri="{BB962C8B-B14F-4D97-AF65-F5344CB8AC3E}">
        <p14:creationId xmlns:p14="http://schemas.microsoft.com/office/powerpoint/2010/main" val="278528647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sz="800" i="true" dirty="false">
              <a:effectLst/>
              <a:latin typeface="Arial" panose="020B0604020202020204" pitchFamily="34" charset="0"/>
              <a:ea typeface="Calibri" panose="020F0502020204030204" pitchFamily="34" charset="0"/>
            </a:endParaRPr>
          </a:p>
          <a:p>
            <a:r>
              <a:rPr lang="cs-CZ" sz="800" i="true" dirty="false">
                <a:effectLst/>
                <a:latin typeface="Arial" panose="020B0604020202020204" pitchFamily="34" charset="0"/>
                <a:ea typeface="Calibri" panose="020F0502020204030204" pitchFamily="34" charset="0"/>
              </a:rPr>
              <a:t>Zájem o další konzultaci vyjádřilo 70 MAS (již konzultovaly)</a:t>
            </a:r>
          </a:p>
          <a:p>
            <a:r>
              <a:rPr lang="cs-CZ" sz="800" i="true" dirty="false">
                <a:effectLst/>
                <a:latin typeface="Arial" panose="020B0604020202020204" pitchFamily="34" charset="0"/>
                <a:ea typeface="Calibri" panose="020F0502020204030204" pitchFamily="34" charset="0"/>
              </a:rPr>
              <a:t>81 chce konzultovat a konzultací ještě neprošlo. Z toho 24 konzultací již proběhlo do konce května, tj. zájem o novou konzultaci má 57 MAS  z toho 45 MAS ještě v průběhu června. Pro tyto MAS byly vypsány termíny konzultací. Začátek konzultace bude vždy v 9:00 h, podle zájmu přizpůsobíme a rozšíříme.</a:t>
            </a:r>
          </a:p>
          <a:p>
            <a:endParaRPr lang="cs-CZ" sz="800" i="true" dirty="false">
              <a:effectLst/>
              <a:latin typeface="Arial" panose="020B0604020202020204" pitchFamily="34" charset="0"/>
              <a:ea typeface="Calibri" panose="020F0502020204030204" pitchFamily="34" charset="0"/>
            </a:endParaRPr>
          </a:p>
          <a:p>
            <a:r>
              <a:rPr lang="cs-CZ" sz="800" i="true" dirty="false">
                <a:effectLst/>
                <a:latin typeface="Arial" panose="020B0604020202020204" pitchFamily="34" charset="0"/>
                <a:ea typeface="Calibri" panose="020F0502020204030204" pitchFamily="34" charset="0"/>
              </a:rPr>
              <a:t>97 MAS už konzultovalo + 10 MAS 31.5.2022 tj. celkem proběhlo již 107 konzultací. (z naší evidence)</a:t>
            </a:r>
          </a:p>
          <a:p>
            <a:endParaRPr lang="cs-CZ" sz="800" i="true" dirty="false">
              <a:effectLst/>
              <a:latin typeface="Arial" panose="020B0604020202020204" pitchFamily="34" charset="0"/>
              <a:ea typeface="Calibri" panose="020F0502020204030204" pitchFamily="34" charset="0"/>
            </a:endParaRPr>
          </a:p>
          <a:p>
            <a:r>
              <a:rPr lang="cs-CZ" sz="800" i="true" dirty="false">
                <a:effectLst/>
                <a:latin typeface="Arial" panose="020B0604020202020204" pitchFamily="34" charset="0"/>
                <a:ea typeface="Calibri" panose="020F0502020204030204" pitchFamily="34" charset="0"/>
              </a:rPr>
              <a:t>Termíny jsou vypsány pro cca 30 MAS, další termíny operativně navýšíme v případě zájmu.</a:t>
            </a:r>
          </a:p>
          <a:p>
            <a:endParaRPr lang="cs-CZ" sz="800" i="true" dirty="false">
              <a:effectLst/>
              <a:latin typeface="Arial" panose="020B0604020202020204" pitchFamily="34" charset="0"/>
              <a:ea typeface="Calibri" panose="020F0502020204030204" pitchFamily="34" charset="0"/>
            </a:endParaRPr>
          </a:p>
          <a:p>
            <a:r>
              <a:rPr lang="cs-CZ" sz="800" i="true" dirty="false">
                <a:effectLst/>
                <a:latin typeface="Arial" panose="020B0604020202020204" pitchFamily="34" charset="0"/>
                <a:ea typeface="Calibri" panose="020F0502020204030204" pitchFamily="34" charset="0"/>
              </a:rPr>
              <a:t>Z e-mailu k dalším termínům konzultací:</a:t>
            </a:r>
          </a:p>
          <a:p>
            <a:r>
              <a:rPr lang="cs-CZ" sz="800" i="true" dirty="false">
                <a:effectLst/>
                <a:latin typeface="Arial" panose="020B0604020202020204" pitchFamily="34" charset="0"/>
                <a:ea typeface="Calibri" panose="020F0502020204030204" pitchFamily="34" charset="0"/>
              </a:rPr>
              <a:t>Dále posíláme termíny </a:t>
            </a:r>
            <a:r>
              <a:rPr lang="cs-CZ" sz="800" b="true" i="true" dirty="false">
                <a:effectLst/>
                <a:latin typeface="Arial" panose="020B0604020202020204" pitchFamily="34" charset="0"/>
                <a:ea typeface="Calibri" panose="020F0502020204030204" pitchFamily="34" charset="0"/>
              </a:rPr>
              <a:t>červnových online konzultací vašich akčních plánů a projektových žádostí </a:t>
            </a:r>
            <a:r>
              <a:rPr lang="cs-CZ" sz="800" i="true" dirty="false">
                <a:effectLst/>
                <a:latin typeface="Arial" panose="020B0604020202020204" pitchFamily="34" charset="0"/>
                <a:ea typeface="Calibri" panose="020F0502020204030204" pitchFamily="34" charset="0"/>
              </a:rPr>
              <a:t>pro OPZ+.  </a:t>
            </a:r>
            <a:r>
              <a:rPr lang="cs-CZ" sz="800" i="true" u="sng" dirty="false">
                <a:effectLst/>
                <a:latin typeface="Arial" panose="020B0604020202020204" pitchFamily="34" charset="0"/>
                <a:ea typeface="Calibri" panose="020F0502020204030204" pitchFamily="34" charset="0"/>
              </a:rPr>
              <a:t>Termíny jsou určeny pouze pro ty MAS, které ještě nekonzultovaly.</a:t>
            </a:r>
            <a:endParaRPr lang="cs-CZ" sz="800" dirty="false">
              <a:effectLst/>
              <a:latin typeface="Calibri" panose="020F0502020204030204" pitchFamily="34" charset="0"/>
              <a:ea typeface="Calibri" panose="020F0502020204030204" pitchFamily="34" charset="0"/>
            </a:endParaRPr>
          </a:p>
          <a:p>
            <a:r>
              <a:rPr lang="cs-CZ" sz="800" i="true" dirty="false">
                <a:effectLst/>
                <a:latin typeface="Arial" panose="020B0604020202020204" pitchFamily="34" charset="0"/>
                <a:ea typeface="Calibri" panose="020F0502020204030204" pitchFamily="34" charset="0"/>
              </a:rPr>
              <a:t> </a:t>
            </a:r>
            <a:r>
              <a:rPr lang="cs-CZ" sz="800" b="true" i="true" dirty="false">
                <a:effectLst/>
                <a:latin typeface="Arial" panose="020B0604020202020204" pitchFamily="34" charset="0"/>
                <a:ea typeface="Calibri" panose="020F0502020204030204" pitchFamily="34" charset="0"/>
              </a:rPr>
              <a:t>14. 6. 2022 od 9:00 h (podklady nutné zaslat nejpozději do 9. června </a:t>
            </a:r>
            <a:r>
              <a:rPr lang="cs-CZ" sz="800" b="true" i="true" u="sng" dirty="false">
                <a:solidFill>
                  <a:srgbClr val="0000FF"/>
                </a:solidFill>
                <a:effectLst/>
                <a:latin typeface="Arial" panose="020B0604020202020204" pitchFamily="34" charset="0"/>
                <a:ea typeface="Calibri" panose="020F0502020204030204" pitchFamily="34" charset="0"/>
              </a:rPr>
              <a:t>2022</a:t>
            </a:r>
            <a:r>
              <a:rPr lang="cs-CZ" sz="800" dirty="false">
                <a:effectLst/>
                <a:latin typeface="Calibri" panose="020F0502020204030204" pitchFamily="34" charset="0"/>
                <a:ea typeface="Calibri" panose="020F0502020204030204" pitchFamily="34" charset="0"/>
              </a:rPr>
              <a:t>   </a:t>
            </a:r>
            <a:r>
              <a:rPr lang="cs-CZ" sz="800" b="true" i="true" dirty="false">
                <a:effectLst/>
                <a:latin typeface="Arial" panose="020B0604020202020204" pitchFamily="34" charset="0"/>
                <a:ea typeface="Calibri" panose="020F0502020204030204" pitchFamily="34" charset="0"/>
              </a:rPr>
              <a:t>)</a:t>
            </a:r>
            <a:endParaRPr lang="cs-CZ" sz="800" dirty="false">
              <a:effectLst/>
              <a:latin typeface="Calibri" panose="020F0502020204030204" pitchFamily="34" charset="0"/>
              <a:ea typeface="Calibri" panose="020F0502020204030204" pitchFamily="34" charset="0"/>
            </a:endParaRPr>
          </a:p>
          <a:p>
            <a:r>
              <a:rPr lang="cs-CZ" sz="800" b="true" i="true" dirty="false">
                <a:effectLst/>
                <a:latin typeface="Arial" panose="020B0604020202020204" pitchFamily="34" charset="0"/>
                <a:ea typeface="Calibri" panose="020F0502020204030204" pitchFamily="34" charset="0"/>
              </a:rPr>
              <a:t>21. 6. 2022 od 9:00 h (podklady nutné zaslat nejpozději do 16. června 2022)</a:t>
            </a:r>
            <a:endParaRPr lang="cs-CZ" sz="800" dirty="false">
              <a:effectLst/>
              <a:latin typeface="Calibri" panose="020F0502020204030204" pitchFamily="34" charset="0"/>
              <a:ea typeface="Calibri" panose="020F0502020204030204" pitchFamily="34" charset="0"/>
            </a:endParaRPr>
          </a:p>
          <a:p>
            <a:r>
              <a:rPr lang="cs-CZ" sz="800" b="true" i="true" dirty="false">
                <a:effectLst/>
                <a:latin typeface="Arial" panose="020B0604020202020204" pitchFamily="34" charset="0"/>
                <a:ea typeface="Calibri" panose="020F0502020204030204" pitchFamily="34" charset="0"/>
              </a:rPr>
              <a:t>28. 6. 2022 od 9:00 h (podklady nutné zaslat nejpozději do 23. června 2022)</a:t>
            </a:r>
            <a:endParaRPr lang="cs-CZ" sz="800" dirty="false">
              <a:effectLst/>
              <a:latin typeface="Calibri" panose="020F0502020204030204" pitchFamily="34" charset="0"/>
              <a:ea typeface="Calibri" panose="020F0502020204030204" pitchFamily="34" charset="0"/>
            </a:endParaRPr>
          </a:p>
          <a:p>
            <a:r>
              <a:rPr lang="cs-CZ" sz="800" i="true" dirty="false">
                <a:effectLst/>
                <a:latin typeface="Arial" panose="020B0604020202020204" pitchFamily="34" charset="0"/>
                <a:ea typeface="Calibri" panose="020F0502020204030204" pitchFamily="34" charset="0"/>
              </a:rPr>
              <a:t>Konzultace budou probíhat skupinovou formou – vždy v uvedený čas bude ve skupince pěti až deseti MAS. Podklady s připomínkami a komentáři Vám zašleme nejpozději den před konzultací. </a:t>
            </a:r>
            <a:endParaRPr lang="cs-CZ" sz="800" dirty="false">
              <a:effectLst/>
              <a:latin typeface="Calibri" panose="020F0502020204030204" pitchFamily="34" charset="0"/>
              <a:ea typeface="Calibri" panose="020F0502020204030204" pitchFamily="34" charset="0"/>
            </a:endParaRPr>
          </a:p>
          <a:p>
            <a:r>
              <a:rPr lang="cs-CZ" sz="800" i="true" dirty="false">
                <a:effectLst/>
                <a:latin typeface="Arial" panose="020B0604020202020204" pitchFamily="34" charset="0"/>
                <a:ea typeface="Calibri" panose="020F0502020204030204" pitchFamily="34" charset="0"/>
              </a:rPr>
              <a:t> V případě vašeho zájmu o konzultaci prosím pište </a:t>
            </a:r>
            <a:r>
              <a:rPr lang="cs-CZ" sz="800" b="true" i="true" dirty="false">
                <a:effectLst/>
                <a:latin typeface="Arial" panose="020B0604020202020204" pitchFamily="34" charset="0"/>
                <a:ea typeface="Calibri" panose="020F0502020204030204" pitchFamily="34" charset="0"/>
              </a:rPr>
              <a:t>na tyto dva emaily současně</a:t>
            </a:r>
            <a:r>
              <a:rPr lang="cs-CZ" sz="800" i="true" dirty="false">
                <a:effectLst/>
                <a:latin typeface="Arial" panose="020B0604020202020204" pitchFamily="34" charset="0"/>
                <a:ea typeface="Calibri" panose="020F0502020204030204" pitchFamily="34" charset="0"/>
              </a:rPr>
              <a:t> </a:t>
            </a:r>
            <a:r>
              <a:rPr lang="cs-CZ" sz="800" i="true" u="sng" dirty="false">
                <a:solidFill>
                  <a:srgbClr val="0000FF"/>
                </a:solidFill>
                <a:effectLst/>
                <a:latin typeface="Arial" panose="020B0604020202020204" pitchFamily="34" charset="0"/>
                <a:ea typeface="Calibri" panose="020F0502020204030204" pitchFamily="34" charset="0"/>
                <a:hlinkClick r:id="rId3"/>
              </a:rPr>
              <a:t>michale.lustigova@mpsv.cz</a:t>
            </a:r>
            <a:r>
              <a:rPr lang="cs-CZ" sz="800" i="true" dirty="false">
                <a:effectLst/>
                <a:latin typeface="Arial" panose="020B0604020202020204" pitchFamily="34" charset="0"/>
                <a:ea typeface="Calibri" panose="020F0502020204030204" pitchFamily="34" charset="0"/>
              </a:rPr>
              <a:t> a </a:t>
            </a:r>
            <a:r>
              <a:rPr lang="cs-CZ" sz="800" i="true" u="sng" dirty="false">
                <a:solidFill>
                  <a:srgbClr val="0000FF"/>
                </a:solidFill>
                <a:effectLst/>
                <a:latin typeface="Arial" panose="020B0604020202020204" pitchFamily="34" charset="0"/>
                <a:ea typeface="Calibri" panose="020F0502020204030204" pitchFamily="34" charset="0"/>
                <a:hlinkClick r:id="rId4"/>
              </a:rPr>
              <a:t>lucie.homolkova@mpsv.cz</a:t>
            </a:r>
            <a:r>
              <a:rPr lang="cs-CZ" sz="800" i="true" dirty="false">
                <a:effectLst/>
                <a:latin typeface="Arial" panose="020B0604020202020204" pitchFamily="34" charset="0"/>
                <a:ea typeface="Calibri" panose="020F0502020204030204" pitchFamily="34" charset="0"/>
              </a:rPr>
              <a:t> </a:t>
            </a:r>
            <a:r>
              <a:rPr lang="cs-CZ" sz="800" b="true" i="true" dirty="false">
                <a:effectLst/>
                <a:latin typeface="Arial" panose="020B0604020202020204" pitchFamily="34" charset="0"/>
                <a:ea typeface="Calibri" panose="020F0502020204030204" pitchFamily="34" charset="0"/>
              </a:rPr>
              <a:t>. </a:t>
            </a:r>
            <a:endParaRPr lang="cs-CZ" sz="800" dirty="false">
              <a:effectLst/>
              <a:latin typeface="Calibri" panose="020F0502020204030204" pitchFamily="34" charset="0"/>
              <a:ea typeface="Calibri" panose="020F0502020204030204" pitchFamily="34" charset="0"/>
            </a:endParaRPr>
          </a:p>
          <a:p>
            <a:pPr algn="just"/>
            <a:r>
              <a:rPr lang="cs-CZ" sz="800" b="true" i="true" dirty="false">
                <a:effectLst/>
                <a:latin typeface="Arial" panose="020B0604020202020204" pitchFamily="34" charset="0"/>
                <a:ea typeface="Calibri" panose="020F0502020204030204" pitchFamily="34" charset="0"/>
              </a:rPr>
              <a:t>Termín konzultace Vám potvrdíme po obdržení požadovaných podkladů v termínech viz výše. </a:t>
            </a:r>
            <a:endParaRPr lang="cs-CZ" sz="800" dirty="false">
              <a:effectLst/>
              <a:latin typeface="Calibri" panose="020F0502020204030204" pitchFamily="34" charset="0"/>
              <a:ea typeface="Calibri" panose="020F0502020204030204" pitchFamily="34" charset="0"/>
            </a:endParaRPr>
          </a:p>
          <a:p>
            <a:pPr algn="just"/>
            <a:r>
              <a:rPr lang="cs-CZ" sz="800" b="true" i="true" dirty="false">
                <a:effectLst/>
                <a:latin typeface="Arial" panose="020B0604020202020204" pitchFamily="34" charset="0"/>
                <a:ea typeface="Calibri" panose="020F0502020204030204" pitchFamily="34" charset="0"/>
              </a:rPr>
              <a:t>Podklady se myslí návrh akčního plánu pro OPZ+ ve formátu </a:t>
            </a:r>
            <a:r>
              <a:rPr lang="cs-CZ" sz="800" b="true" i="true" u="sng" dirty="false">
                <a:effectLst/>
                <a:latin typeface="Arial" panose="020B0604020202020204" pitchFamily="34" charset="0"/>
                <a:ea typeface="Calibri" panose="020F0502020204030204" pitchFamily="34" charset="0"/>
              </a:rPr>
              <a:t>word dokumentu</a:t>
            </a:r>
            <a:r>
              <a:rPr lang="cs-CZ" sz="800" b="true" i="true" dirty="false">
                <a:effectLst/>
                <a:latin typeface="Arial" panose="020B0604020202020204" pitchFamily="34" charset="0"/>
                <a:ea typeface="Calibri" panose="020F0502020204030204" pitchFamily="34" charset="0"/>
              </a:rPr>
              <a:t> (dle šablony, kterou máte od nás k dispozici, příp. vyplnění v on-line formuláři akčního plánu MAS pro OPZ+), popřípadě i rozpracovaná projektová žádost, a rovněž předběžný rozpočet projektu ve formátu .xls (ve formuláři, který jsme vám již také zasílali). Šablona AP i formulář rozpočtu jsou uloženy také na webu </a:t>
            </a:r>
            <a:r>
              <a:rPr lang="cs-CZ" sz="800" i="true" u="sng" dirty="false">
                <a:solidFill>
                  <a:srgbClr val="0000FF"/>
                </a:solidFill>
                <a:effectLst/>
                <a:latin typeface="Arial" panose="020B0604020202020204" pitchFamily="34" charset="0"/>
                <a:ea typeface="Calibri" panose="020F0502020204030204" pitchFamily="34" charset="0"/>
                <a:hlinkClick r:id="rId5"/>
              </a:rPr>
              <a:t>esfcr.cz</a:t>
            </a:r>
            <a:r>
              <a:rPr lang="cs-CZ" sz="800" b="true" i="true" dirty="false">
                <a:effectLst/>
                <a:latin typeface="Arial" panose="020B0604020202020204" pitchFamily="34" charset="0"/>
                <a:ea typeface="Calibri" panose="020F0502020204030204" pitchFamily="34" charset="0"/>
              </a:rPr>
              <a:t> v části, kde jsou informace pro MAS.</a:t>
            </a:r>
            <a:endParaRPr lang="cs-CZ" sz="800" dirty="false">
              <a:effectLst/>
              <a:latin typeface="Calibri" panose="020F0502020204030204" pitchFamily="34" charset="0"/>
              <a:ea typeface="Calibri" panose="020F0502020204030204" pitchFamily="34" charset="0"/>
            </a:endParaRPr>
          </a:p>
          <a:p>
            <a:r>
              <a:rPr lang="cs-CZ" sz="800" dirty="false">
                <a:effectLst/>
                <a:latin typeface="Calibri" panose="020F0502020204030204" pitchFamily="34" charset="0"/>
                <a:ea typeface="Calibri" panose="020F0502020204030204" pitchFamily="34" charset="0"/>
              </a:rPr>
              <a:t> </a:t>
            </a: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97</a:t>
            </a:fld>
            <a:endParaRPr lang="cs-CZ" dirty="false"/>
          </a:p>
        </p:txBody>
      </p:sp>
    </p:spTree>
    <p:extLst>
      <p:ext uri="{BB962C8B-B14F-4D97-AF65-F5344CB8AC3E}">
        <p14:creationId xmlns:p14="http://schemas.microsoft.com/office/powerpoint/2010/main" val="34143915"/>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800" dirty="false"/>
              <a:t>Děkujeme za vyplnění on-line dotazníku z května 2022.</a:t>
            </a:r>
          </a:p>
          <a:p>
            <a:endParaRPr lang="cs-CZ" sz="800" dirty="false"/>
          </a:p>
          <a:p>
            <a:r>
              <a:rPr lang="cs-CZ" sz="800" dirty="false"/>
              <a:t>Návratnost u 179 MAS, 1 MAS nevyplnila. (do grafu je zařazena do skupiny „nerozhodnuto“).</a:t>
            </a:r>
          </a:p>
          <a:p>
            <a:endParaRPr lang="cs-CZ" sz="800" dirty="false"/>
          </a:p>
          <a:p>
            <a:r>
              <a:rPr lang="cs-CZ" sz="800" dirty="false"/>
              <a:t>Z dotazníkového šetření vyplynulo, že aktuálně má zájem o podporu v OPZ+ 161 MAS.</a:t>
            </a:r>
          </a:p>
          <a:p>
            <a:endParaRPr lang="cs-CZ" sz="800" dirty="false"/>
          </a:p>
          <a:p>
            <a:r>
              <a:rPr lang="cs-CZ" sz="800" dirty="false"/>
              <a:t>13 MAS je stále nerozhodnuto a 6 MAS nebude mít o podporu OPZ+ zájem.</a:t>
            </a:r>
          </a:p>
          <a:p>
            <a:endParaRPr lang="cs-CZ" sz="800" dirty="false"/>
          </a:p>
          <a:p>
            <a:r>
              <a:rPr lang="cs-CZ" sz="800" dirty="false"/>
              <a:t>Pokud vezmeme výsledky průzkumu, tak 161 MAS, které vyjádřily zájem o zapojení se do OPZ+, chce předložit akční plány MAS pro OPZ+ v celkovém objemu 2,4 mld. Kč a z toho částku 1, 41 mld. alokovat do prvních projektů MAS.</a:t>
            </a:r>
          </a:p>
          <a:p>
            <a:endParaRPr lang="cs-CZ" sz="800" dirty="false"/>
          </a:p>
          <a:p>
            <a:r>
              <a:rPr lang="cs-CZ" sz="800" dirty="false"/>
              <a:t>Vzhledem k tomu, že alokace výzvy ŘO OPZ+ „</a:t>
            </a:r>
            <a:r>
              <a:rPr lang="cs-CZ" sz="800" dirty="false">
                <a:solidFill>
                  <a:srgbClr val="000000"/>
                </a:solidFill>
                <a:effectLst/>
                <a:latin typeface="Arial" panose="020B0604020202020204" pitchFamily="34" charset="0"/>
                <a:ea typeface="Times New Roman" panose="02020603050405020304" pitchFamily="18" charset="0"/>
              </a:rPr>
              <a:t>Podpora komunitně vedeného místního rozvoje (1)“ bude vyhlášena s alokací ve výši 1,02 mld. Kč, převyšuje zájem alokaci výzvy o cca 38 %.</a:t>
            </a:r>
            <a:endParaRPr lang="cs-CZ" sz="800"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98</a:t>
            </a:fld>
            <a:endParaRPr lang="cs-CZ" dirty="false"/>
          </a:p>
        </p:txBody>
      </p:sp>
    </p:spTree>
    <p:extLst>
      <p:ext uri="{BB962C8B-B14F-4D97-AF65-F5344CB8AC3E}">
        <p14:creationId xmlns:p14="http://schemas.microsoft.com/office/powerpoint/2010/main" val="1589633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800" b="true" kern="1200" dirty="false">
                <a:solidFill>
                  <a:schemeClr val="tx1"/>
                </a:solidFill>
                <a:effectLst/>
                <a:latin typeface="+mn-lt"/>
                <a:ea typeface="+mn-ea"/>
                <a:cs typeface="+mn-cs"/>
              </a:rPr>
              <a:t>Vyhlášení 1. výzvy pro MAS (60 %)</a:t>
            </a:r>
            <a:endParaRPr lang="cs-CZ" sz="800" kern="1200" dirty="false">
              <a:solidFill>
                <a:schemeClr val="tx1"/>
              </a:solidFill>
              <a:effectLst/>
              <a:latin typeface="+mn-lt"/>
              <a:ea typeface="+mn-ea"/>
              <a:cs typeface="+mn-cs"/>
            </a:endParaRPr>
          </a:p>
          <a:p>
            <a:r>
              <a:rPr lang="cs-CZ" sz="800" b="true" kern="1200" dirty="false">
                <a:solidFill>
                  <a:schemeClr val="tx1"/>
                </a:solidFill>
                <a:effectLst/>
                <a:latin typeface="+mn-lt"/>
                <a:ea typeface="+mn-ea"/>
                <a:cs typeface="+mn-cs"/>
              </a:rPr>
              <a:t>1.020 000 mil. Kč</a:t>
            </a:r>
            <a:endParaRPr lang="cs-CZ" sz="800" kern="1200" dirty="false">
              <a:solidFill>
                <a:schemeClr val="tx1"/>
              </a:solidFill>
              <a:effectLst/>
              <a:latin typeface="+mn-lt"/>
              <a:ea typeface="+mn-ea"/>
              <a:cs typeface="+mn-cs"/>
            </a:endParaRPr>
          </a:p>
          <a:p>
            <a:r>
              <a:rPr lang="cs-CZ" sz="800" kern="1200" dirty="false">
                <a:solidFill>
                  <a:schemeClr val="tx1"/>
                </a:solidFill>
                <a:effectLst/>
                <a:latin typeface="+mn-lt"/>
                <a:ea typeface="+mn-ea"/>
                <a:cs typeface="+mn-cs"/>
              </a:rPr>
              <a:t>Polovina r. 2022 </a:t>
            </a:r>
          </a:p>
          <a:p>
            <a:r>
              <a:rPr lang="cs-CZ" sz="800" kern="1200" dirty="false">
                <a:solidFill>
                  <a:schemeClr val="tx1"/>
                </a:solidFill>
                <a:effectLst/>
                <a:latin typeface="+mn-lt"/>
                <a:ea typeface="+mn-ea"/>
                <a:cs typeface="+mn-cs"/>
              </a:rPr>
              <a:t>Do 6 měsíců vyhodnoceno + vydán PA</a:t>
            </a:r>
          </a:p>
          <a:p>
            <a:r>
              <a:rPr lang="cs-CZ" sz="800" kern="1200" dirty="false">
                <a:solidFill>
                  <a:schemeClr val="tx1"/>
                </a:solidFill>
                <a:effectLst/>
                <a:latin typeface="+mn-lt"/>
                <a:ea typeface="+mn-ea"/>
                <a:cs typeface="+mn-cs"/>
              </a:rPr>
              <a:t>Zahájení projektů </a:t>
            </a:r>
          </a:p>
          <a:p>
            <a:pPr lvl="0"/>
            <a:r>
              <a:rPr lang="cs-CZ" sz="800" kern="1200" dirty="false">
                <a:solidFill>
                  <a:schemeClr val="tx1"/>
                </a:solidFill>
                <a:effectLst/>
                <a:latin typeface="+mn-lt"/>
                <a:ea typeface="+mn-ea"/>
                <a:cs typeface="+mn-cs"/>
              </a:rPr>
              <a:t>1. 2023 – </a:t>
            </a:r>
            <a:r>
              <a:rPr lang="cs-CZ" sz="800" b="true" kern="1200" dirty="false">
                <a:solidFill>
                  <a:schemeClr val="tx1"/>
                </a:solidFill>
                <a:effectLst/>
                <a:latin typeface="+mn-lt"/>
                <a:ea typeface="+mn-ea"/>
                <a:cs typeface="+mn-cs"/>
              </a:rPr>
              <a:t>1. 7. 2023</a:t>
            </a:r>
            <a:endParaRPr lang="cs-CZ" sz="800" kern="1200" dirty="false">
              <a:solidFill>
                <a:schemeClr val="tx1"/>
              </a:solidFill>
              <a:effectLst/>
              <a:latin typeface="+mn-lt"/>
              <a:ea typeface="+mn-ea"/>
              <a:cs typeface="+mn-cs"/>
            </a:endParaRPr>
          </a:p>
          <a:p>
            <a:r>
              <a:rPr lang="cs-CZ" sz="800" kern="1200" dirty="false">
                <a:solidFill>
                  <a:schemeClr val="tx1"/>
                </a:solidFill>
                <a:effectLst/>
                <a:latin typeface="+mn-lt"/>
                <a:ea typeface="+mn-ea"/>
                <a:cs typeface="+mn-cs"/>
              </a:rPr>
              <a:t>3 leté projekty - 36 měsíců, 60 % alokace na AP</a:t>
            </a:r>
          </a:p>
          <a:p>
            <a:r>
              <a:rPr lang="cs-CZ" sz="800" kern="1200" dirty="false">
                <a:solidFill>
                  <a:schemeClr val="tx1"/>
                </a:solidFill>
                <a:effectLst/>
                <a:latin typeface="+mn-lt"/>
                <a:ea typeface="+mn-ea"/>
                <a:cs typeface="+mn-cs"/>
              </a:rPr>
              <a:t>Nejzazší ukončení projektů</a:t>
            </a:r>
          </a:p>
          <a:p>
            <a:r>
              <a:rPr lang="cs-CZ" sz="800" kern="1200" dirty="false">
                <a:solidFill>
                  <a:schemeClr val="tx1"/>
                </a:solidFill>
                <a:effectLst/>
                <a:latin typeface="+mn-lt"/>
                <a:ea typeface="+mn-ea"/>
                <a:cs typeface="+mn-cs"/>
              </a:rPr>
              <a:t>31. 12. 2025 – </a:t>
            </a:r>
            <a:r>
              <a:rPr lang="cs-CZ" sz="800" b="true" kern="1200" dirty="false">
                <a:solidFill>
                  <a:schemeClr val="tx1"/>
                </a:solidFill>
                <a:effectLst/>
                <a:latin typeface="+mn-lt"/>
                <a:ea typeface="+mn-ea"/>
                <a:cs typeface="+mn-cs"/>
              </a:rPr>
              <a:t>30. 6. 2026</a:t>
            </a:r>
            <a:endParaRPr lang="cs-CZ" sz="800" kern="1200" dirty="false">
              <a:solidFill>
                <a:schemeClr val="tx1"/>
              </a:solidFill>
              <a:effectLst/>
              <a:latin typeface="+mn-lt"/>
              <a:ea typeface="+mn-ea"/>
              <a:cs typeface="+mn-cs"/>
            </a:endParaRPr>
          </a:p>
          <a:p>
            <a:r>
              <a:rPr lang="cs-CZ" sz="800" kern="1200" dirty="false">
                <a:solidFill>
                  <a:schemeClr val="tx1"/>
                </a:solidFill>
                <a:effectLst/>
                <a:latin typeface="+mn-lt"/>
                <a:ea typeface="+mn-ea"/>
                <a:cs typeface="+mn-cs"/>
              </a:rPr>
              <a:t> </a:t>
            </a:r>
          </a:p>
          <a:p>
            <a:r>
              <a:rPr lang="cs-CZ" sz="800" kern="1200" dirty="false">
                <a:solidFill>
                  <a:schemeClr val="tx1"/>
                </a:solidFill>
                <a:effectLst/>
                <a:latin typeface="+mn-lt"/>
                <a:ea typeface="+mn-ea"/>
                <a:cs typeface="+mn-cs"/>
              </a:rPr>
              <a:t>Evaluace projektu (mid)</a:t>
            </a:r>
          </a:p>
          <a:p>
            <a:r>
              <a:rPr lang="cs-CZ" sz="800" kern="1200" dirty="false">
                <a:solidFill>
                  <a:schemeClr val="tx1"/>
                </a:solidFill>
                <a:effectLst/>
                <a:latin typeface="+mn-lt"/>
                <a:ea typeface="+mn-ea"/>
                <a:cs typeface="+mn-cs"/>
              </a:rPr>
              <a:t>do poloviny 2025 max.</a:t>
            </a:r>
          </a:p>
          <a:p>
            <a:r>
              <a:rPr lang="cs-CZ" sz="800" kern="1200" dirty="false">
                <a:solidFill>
                  <a:schemeClr val="tx1"/>
                </a:solidFill>
                <a:effectLst/>
                <a:latin typeface="+mn-lt"/>
                <a:ea typeface="+mn-ea"/>
                <a:cs typeface="+mn-cs"/>
              </a:rPr>
              <a:t>Po 18 - 24 měsících realizace projektu</a:t>
            </a:r>
          </a:p>
          <a:p>
            <a:r>
              <a:rPr lang="cs-CZ" sz="800" b="true" kern="1200" dirty="false">
                <a:solidFill>
                  <a:schemeClr val="tx1"/>
                </a:solidFill>
                <a:effectLst/>
                <a:latin typeface="+mn-lt"/>
                <a:ea typeface="+mn-ea"/>
                <a:cs typeface="+mn-cs"/>
              </a:rPr>
              <a:t>Vyhlášení 2. výzvy pro MAS (40 %)</a:t>
            </a:r>
            <a:endParaRPr lang="cs-CZ" sz="800" kern="1200" dirty="false">
              <a:solidFill>
                <a:schemeClr val="tx1"/>
              </a:solidFill>
              <a:effectLst/>
              <a:latin typeface="+mn-lt"/>
              <a:ea typeface="+mn-ea"/>
              <a:cs typeface="+mn-cs"/>
            </a:endParaRPr>
          </a:p>
          <a:p>
            <a:r>
              <a:rPr lang="cs-CZ" sz="800" b="true" kern="1200" dirty="false">
                <a:solidFill>
                  <a:schemeClr val="tx1"/>
                </a:solidFill>
                <a:effectLst/>
                <a:latin typeface="+mn-lt"/>
                <a:ea typeface="+mn-ea"/>
                <a:cs typeface="+mn-cs"/>
              </a:rPr>
              <a:t>680 000 mil. Kč</a:t>
            </a:r>
            <a:endParaRPr lang="cs-CZ" sz="800" kern="1200" dirty="false">
              <a:solidFill>
                <a:schemeClr val="tx1"/>
              </a:solidFill>
              <a:effectLst/>
              <a:latin typeface="+mn-lt"/>
              <a:ea typeface="+mn-ea"/>
              <a:cs typeface="+mn-cs"/>
            </a:endParaRPr>
          </a:p>
          <a:p>
            <a:r>
              <a:rPr lang="cs-CZ" sz="800" kern="1200" dirty="false">
                <a:solidFill>
                  <a:schemeClr val="tx1"/>
                </a:solidFill>
                <a:effectLst/>
                <a:latin typeface="+mn-lt"/>
                <a:ea typeface="+mn-ea"/>
                <a:cs typeface="+mn-cs"/>
              </a:rPr>
              <a:t>nejpozději duben 2025</a:t>
            </a:r>
          </a:p>
          <a:p>
            <a:r>
              <a:rPr lang="cs-CZ" sz="800" kern="1200" dirty="false">
                <a:solidFill>
                  <a:schemeClr val="tx1"/>
                </a:solidFill>
                <a:effectLst/>
                <a:latin typeface="+mn-lt"/>
                <a:ea typeface="+mn-ea"/>
                <a:cs typeface="+mn-cs"/>
              </a:rPr>
              <a:t>Upravený AP na základě evaluace jako příloha projektu, 3 leté projekty, 36 měsíců, zbylá část alokace AP + navýšení dle využití alokace</a:t>
            </a:r>
          </a:p>
          <a:p>
            <a:r>
              <a:rPr lang="cs-CZ" sz="800" kern="1200" dirty="false">
                <a:solidFill>
                  <a:schemeClr val="tx1"/>
                </a:solidFill>
                <a:effectLst/>
                <a:latin typeface="+mn-lt"/>
                <a:ea typeface="+mn-ea"/>
                <a:cs typeface="+mn-cs"/>
              </a:rPr>
              <a:t>Zahájení projektů</a:t>
            </a:r>
          </a:p>
          <a:p>
            <a:pPr lvl="0"/>
            <a:r>
              <a:rPr lang="cs-CZ" sz="800" kern="1200" dirty="false">
                <a:solidFill>
                  <a:schemeClr val="tx1"/>
                </a:solidFill>
                <a:effectLst/>
                <a:latin typeface="+mn-lt"/>
                <a:ea typeface="+mn-ea"/>
                <a:cs typeface="+mn-cs"/>
              </a:rPr>
              <a:t>1. 2026 – </a:t>
            </a:r>
            <a:r>
              <a:rPr lang="cs-CZ" sz="800" b="true" kern="1200" dirty="false">
                <a:solidFill>
                  <a:schemeClr val="tx1"/>
                </a:solidFill>
                <a:effectLst/>
                <a:latin typeface="+mn-lt"/>
                <a:ea typeface="+mn-ea"/>
                <a:cs typeface="+mn-cs"/>
              </a:rPr>
              <a:t>1. 7. 2026</a:t>
            </a:r>
            <a:endParaRPr lang="cs-CZ" sz="800" kern="1200" dirty="false">
              <a:solidFill>
                <a:schemeClr val="tx1"/>
              </a:solidFill>
              <a:effectLst/>
              <a:latin typeface="+mn-lt"/>
              <a:ea typeface="+mn-ea"/>
              <a:cs typeface="+mn-cs"/>
            </a:endParaRPr>
          </a:p>
          <a:p>
            <a:r>
              <a:rPr lang="cs-CZ" sz="800" kern="1200" dirty="false">
                <a:solidFill>
                  <a:schemeClr val="tx1"/>
                </a:solidFill>
                <a:effectLst/>
                <a:latin typeface="+mn-lt"/>
                <a:ea typeface="+mn-ea"/>
                <a:cs typeface="+mn-cs"/>
              </a:rPr>
              <a:t>3 leté projekty - 36 měsíců, min. 40 % alokace na AP</a:t>
            </a:r>
          </a:p>
          <a:p>
            <a:r>
              <a:rPr lang="cs-CZ" sz="800" kern="1200" dirty="false">
                <a:solidFill>
                  <a:schemeClr val="tx1"/>
                </a:solidFill>
                <a:effectLst/>
                <a:latin typeface="+mn-lt"/>
                <a:ea typeface="+mn-ea"/>
                <a:cs typeface="+mn-cs"/>
              </a:rPr>
              <a:t>Nejzazší ukončení projektů</a:t>
            </a:r>
          </a:p>
          <a:p>
            <a:r>
              <a:rPr lang="cs-CZ" sz="800" kern="1200" dirty="false">
                <a:solidFill>
                  <a:schemeClr val="tx1"/>
                </a:solidFill>
                <a:effectLst/>
                <a:latin typeface="+mn-lt"/>
                <a:ea typeface="+mn-ea"/>
                <a:cs typeface="+mn-cs"/>
              </a:rPr>
              <a:t>31. 12. 2028 </a:t>
            </a:r>
          </a:p>
          <a:p>
            <a:r>
              <a:rPr lang="cs-CZ" sz="800" kern="1200" dirty="false">
                <a:solidFill>
                  <a:schemeClr val="tx1"/>
                </a:solidFill>
                <a:effectLst/>
                <a:latin typeface="+mn-lt"/>
                <a:ea typeface="+mn-ea"/>
                <a:cs typeface="+mn-cs"/>
              </a:rPr>
              <a:t> </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99</a:t>
            </a:fld>
            <a:endParaRPr lang="cs-CZ" dirty="false"/>
          </a:p>
        </p:txBody>
      </p:sp>
    </p:spTree>
    <p:extLst>
      <p:ext uri="{BB962C8B-B14F-4D97-AF65-F5344CB8AC3E}">
        <p14:creationId xmlns:p14="http://schemas.microsoft.com/office/powerpoint/2010/main" val="2909908272"/>
      </p:ext>
    </p:extLst>
  </p:cSld>
  <p:clrMapOvr>
    <a:masterClrMapping/>
  </p:clrMapOvr>
</p:notes>
</file>

<file path=ppt/slideLayouts/_rels/slideLayout1.xml.rels><?xml version="1.0" encoding="UTF-8" standalone="yes"?>
<Relationships xmlns="http://schemas.openxmlformats.org/package/2006/relationships">
    <Relationship Target="../media/image1.jpe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1.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2" name="Obrázek 1"/>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a:t>Kliknutím lze upravit styly předlohy textu.</a:t>
            </a:r>
          </a:p>
          <a:p>
            <a:pPr lvl="1"/>
            <a:r>
              <a:rPr lang="cs-CZ" dirty="false"/>
              <a:t>Druhá úroveň</a:t>
            </a:r>
          </a:p>
          <a:p>
            <a:pPr lvl="2"/>
            <a:r>
              <a:rPr lang="cs-CZ" dirty="false"/>
              <a:t>Třetí úroveň</a:t>
            </a:r>
          </a:p>
          <a:p>
            <a:pPr lvl="3"/>
            <a:r>
              <a:rPr lang="cs-CZ" dirty="false"/>
              <a:t>Čtvrtá úroveň</a:t>
            </a:r>
          </a:p>
          <a:p>
            <a:pPr lvl="4"/>
            <a:r>
              <a:rPr lang="cs-CZ" dirty="false"/>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2.png" Type="http://schemas.openxmlformats.org/officeDocument/2006/relationships/image" Id="rId3"/>
    <Relationship Target="../notesSlides/notesSlide1.xml" Type="http://schemas.openxmlformats.org/officeDocument/2006/relationships/notesSlide" Id="rId2"/>
    <Relationship Target="../slideLayouts/slideLayout1.xml" Type="http://schemas.openxmlformats.org/officeDocument/2006/relationships/slideLayout" Id="rId1"/>
    <Relationship Target="../media/image4.png" Type="http://schemas.openxmlformats.org/officeDocument/2006/relationships/image" Id="rId5"/>
    <Relationship Target="../media/image3.png" Type="http://schemas.openxmlformats.org/officeDocument/2006/relationships/image" Id="rId4"/>
</Relationships>

</file>

<file path=ppt/slides/_rels/slide10.xml.rels><?xml version="1.0" encoding="UTF-8" standalone="yes"?>
<Relationships xmlns="http://schemas.openxmlformats.org/package/2006/relationships">
    <Relationship Target="../media/image11.png" Type="http://schemas.openxmlformats.org/officeDocument/2006/relationships/image" Id="rId3"/>
    <Relationship Target="../notesSlides/notesSlide10.xml" Type="http://schemas.openxmlformats.org/officeDocument/2006/relationships/notesSlide" Id="rId2"/>
    <Relationship Target="../slideLayouts/slideLayout7.xml" Type="http://schemas.openxmlformats.org/officeDocument/2006/relationships/slideLayout" Id="rId1"/>
</Relationships>

</file>

<file path=ppt/slides/_rels/slide100.xml.rels><?xml version="1.0" encoding="UTF-8" standalone="yes"?>
<Relationships xmlns="http://schemas.openxmlformats.org/package/2006/relationships">
    <Relationship TargetMode="External" Target="https://www.esfcr.cz/opz-plus-clld-priprava" Type="http://schemas.openxmlformats.org/officeDocument/2006/relationships/hyperlink" Id="rId8"/>
    <Relationship TargetMode="External" Target="mailto:renata.kucerova@mpsv.cz" Type="http://schemas.openxmlformats.org/officeDocument/2006/relationships/hyperlink" Id="rId3"/>
    <Relationship TargetMode="External" Target="mailto:michaela.lustigova@mpsv.cz" Type="http://schemas.openxmlformats.org/officeDocument/2006/relationships/hyperlink" Id="rId7"/>
    <Relationship Target="../notesSlides/notesSlide100.xml" Type="http://schemas.openxmlformats.org/officeDocument/2006/relationships/notesSlide" Id="rId2"/>
    <Relationship Target="../slideLayouts/slideLayout3.xml" Type="http://schemas.openxmlformats.org/officeDocument/2006/relationships/slideLayout" Id="rId1"/>
    <Relationship TargetMode="External" Target="mailto:lucie.homolkova@mpsv.cz" Type="http://schemas.openxmlformats.org/officeDocument/2006/relationships/hyperlink" Id="rId6"/>
    <Relationship TargetMode="External" Target="mailto:lucie.truneckova@mpsv.cz" Type="http://schemas.openxmlformats.org/officeDocument/2006/relationships/hyperlink" Id="rId5"/>
    <Relationship TargetMode="External" Target="mailto:gabriela.melkova@mpsv.cz" Type="http://schemas.openxmlformats.org/officeDocument/2006/relationships/hyperlink" Id="rId4"/>
    <Relationship TargetMode="External" Target="https://www.esfcr.cz/technicka_podpora_opzplus" Type="http://schemas.openxmlformats.org/officeDocument/2006/relationships/hyperlink" Id="rId9"/>
</Relationships>

</file>

<file path=ppt/slides/_rels/slide101.xml.rels><?xml version="1.0" encoding="UTF-8" standalone="yes"?>
<Relationships xmlns="http://schemas.openxmlformats.org/package/2006/relationships">
    <Relationship Target="../notesSlides/notesSlide101.xml" Type="http://schemas.openxmlformats.org/officeDocument/2006/relationships/notesSlide" Id="rId2"/>
    <Relationship Target="../slideLayouts/slideLayout7.xml" Type="http://schemas.openxmlformats.org/officeDocument/2006/relationships/slideLayout" Id="rId1"/>
</Relationships>

</file>

<file path=ppt/slides/_rels/slide11.xml.rels><?xml version="1.0" encoding="UTF-8" standalone="yes"?>
<Relationships xmlns="http://schemas.openxmlformats.org/package/2006/relationships">
    <Relationship Target="../media/image12.png" Type="http://schemas.openxmlformats.org/officeDocument/2006/relationships/image" Id="rId3"/>
    <Relationship Target="../notesSlides/notesSlide11.xml" Type="http://schemas.openxmlformats.org/officeDocument/2006/relationships/notesSlide" Id="rId2"/>
    <Relationship Target="../slideLayouts/slideLayout7.xml" Type="http://schemas.openxmlformats.org/officeDocument/2006/relationships/slideLayout" Id="rId1"/>
</Relationships>

</file>

<file path=ppt/slides/_rels/slide12.xml.rels><?xml version="1.0" encoding="UTF-8" standalone="yes"?>
<Relationships xmlns="http://schemas.openxmlformats.org/package/2006/relationships">
    <Relationship Target="../media/image13.png" Type="http://schemas.openxmlformats.org/officeDocument/2006/relationships/image" Id="rId3"/>
    <Relationship Target="../notesSlides/notesSlide12.xml" Type="http://schemas.openxmlformats.org/officeDocument/2006/relationships/notesSlide" Id="rId2"/>
    <Relationship Target="../slideLayouts/slideLayout7.xml" Type="http://schemas.openxmlformats.org/officeDocument/2006/relationships/slideLayout" Id="rId1"/>
</Relationships>

</file>

<file path=ppt/slides/_rels/slide13.xml.rels><?xml version="1.0" encoding="UTF-8" standalone="yes"?>
<Relationships xmlns="http://schemas.openxmlformats.org/package/2006/relationships">
    <Relationship Target="../media/image14.png" Type="http://schemas.openxmlformats.org/officeDocument/2006/relationships/image" Id="rId3"/>
    <Relationship Target="../notesSlides/notesSlide13.xml" Type="http://schemas.openxmlformats.org/officeDocument/2006/relationships/notesSlide" Id="rId2"/>
    <Relationship Target="../slideLayouts/slideLayout7.xml" Type="http://schemas.openxmlformats.org/officeDocument/2006/relationships/slideLayout" Id="rId1"/>
</Relationships>

</file>

<file path=ppt/slides/_rels/slide14.xml.rels><?xml version="1.0" encoding="UTF-8" standalone="yes"?>
<Relationships xmlns="http://schemas.openxmlformats.org/package/2006/relationships">
    <Relationship Target="../media/image15.png" Type="http://schemas.openxmlformats.org/officeDocument/2006/relationships/image" Id="rId3"/>
    <Relationship Target="../notesSlides/notesSlide14.xml" Type="http://schemas.openxmlformats.org/officeDocument/2006/relationships/notesSlide" Id="rId2"/>
    <Relationship Target="../slideLayouts/slideLayout7.xml" Type="http://schemas.openxmlformats.org/officeDocument/2006/relationships/slideLayout" Id="rId1"/>
</Relationships>

</file>

<file path=ppt/slides/_rels/slide15.xml.rels><?xml version="1.0" encoding="UTF-8" standalone="yes"?>
<Relationships xmlns="http://schemas.openxmlformats.org/package/2006/relationships">
    <Relationship Target="../media/image16.png" Type="http://schemas.openxmlformats.org/officeDocument/2006/relationships/image" Id="rId3"/>
    <Relationship Target="../notesSlides/notesSlide15.xml" Type="http://schemas.openxmlformats.org/officeDocument/2006/relationships/notesSlide" Id="rId2"/>
    <Relationship Target="../slideLayouts/slideLayout7.xml" Type="http://schemas.openxmlformats.org/officeDocument/2006/relationships/slideLayout" Id="rId1"/>
</Relationships>

</file>

<file path=ppt/slides/_rels/slide16.xml.rels><?xml version="1.0" encoding="UTF-8" standalone="yes"?>
<Relationships xmlns="http://schemas.openxmlformats.org/package/2006/relationships">
    <Relationship Target="../media/image17.png" Type="http://schemas.openxmlformats.org/officeDocument/2006/relationships/image" Id="rId3"/>
    <Relationship Target="../notesSlides/notesSlide16.xml" Type="http://schemas.openxmlformats.org/officeDocument/2006/relationships/notesSlide" Id="rId2"/>
    <Relationship Target="../slideLayouts/slideLayout7.xml" Type="http://schemas.openxmlformats.org/officeDocument/2006/relationships/slideLayout" Id="rId1"/>
</Relationships>

</file>

<file path=ppt/slides/_rels/slide17.xml.rels><?xml version="1.0" encoding="UTF-8" standalone="yes"?>
<Relationships xmlns="http://schemas.openxmlformats.org/package/2006/relationships">
    <Relationship Target="../media/image18.png" Type="http://schemas.openxmlformats.org/officeDocument/2006/relationships/image" Id="rId3"/>
    <Relationship Target="../notesSlides/notesSlide17.xml" Type="http://schemas.openxmlformats.org/officeDocument/2006/relationships/notesSlide" Id="rId2"/>
    <Relationship Target="../slideLayouts/slideLayout7.xml" Type="http://schemas.openxmlformats.org/officeDocument/2006/relationships/slideLayout" Id="rId1"/>
</Relationships>

</file>

<file path=ppt/slides/_rels/slide18.xml.rels><?xml version="1.0" encoding="UTF-8" standalone="yes"?>
<Relationships xmlns="http://schemas.openxmlformats.org/package/2006/relationships">
    <Relationship Target="../media/image19.png" Type="http://schemas.openxmlformats.org/officeDocument/2006/relationships/image" Id="rId3"/>
    <Relationship Target="../notesSlides/notesSlide18.xml" Type="http://schemas.openxmlformats.org/officeDocument/2006/relationships/notesSlide" Id="rId2"/>
    <Relationship Target="../slideLayouts/slideLayout7.xml" Type="http://schemas.openxmlformats.org/officeDocument/2006/relationships/slideLayout" Id="rId1"/>
</Relationships>

</file>

<file path=ppt/slides/_rels/slide19.xml.rels><?xml version="1.0" encoding="UTF-8" standalone="yes"?>
<Relationships xmlns="http://schemas.openxmlformats.org/package/2006/relationships">
    <Relationship Target="../media/image20.png" Type="http://schemas.openxmlformats.org/officeDocument/2006/relationships/image" Id="rId3"/>
    <Relationship Target="../notesSlides/notesSlide19.xml" Type="http://schemas.openxmlformats.org/officeDocument/2006/relationships/notesSlide" Id="rId2"/>
    <Relationship Target="../slideLayouts/slideLayout7.xml" Type="http://schemas.openxmlformats.org/officeDocument/2006/relationships/slideLayout" Id="rId1"/>
</Relationships>

</file>

<file path=ppt/slides/_rels/slide2.xml.rels><?xml version="1.0" encoding="UTF-8" standalone="yes"?>
<Relationships xmlns="http://schemas.openxmlformats.org/package/2006/relationships">
    <Relationship Target="../notesSlides/notesSlide2.xml" Type="http://schemas.openxmlformats.org/officeDocument/2006/relationships/notesSlide" Id="rId2"/>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media/image21.png" Type="http://schemas.openxmlformats.org/officeDocument/2006/relationships/image" Id="rId3"/>
    <Relationship Target="../notesSlides/notesSlide20.xml" Type="http://schemas.openxmlformats.org/officeDocument/2006/relationships/notesSlide" Id="rId2"/>
    <Relationship Target="../slideLayouts/slideLayout7.xml" Type="http://schemas.openxmlformats.org/officeDocument/2006/relationships/slideLayout" Id="rId1"/>
</Relationships>

</file>

<file path=ppt/slides/_rels/slide21.xml.rels><?xml version="1.0" encoding="UTF-8" standalone="yes"?>
<Relationships xmlns="http://schemas.openxmlformats.org/package/2006/relationships">
    <Relationship Target="../media/image22.png" Type="http://schemas.openxmlformats.org/officeDocument/2006/relationships/image" Id="rId3"/>
    <Relationship Target="../notesSlides/notesSlide21.xml" Type="http://schemas.openxmlformats.org/officeDocument/2006/relationships/notesSlide" Id="rId2"/>
    <Relationship Target="../slideLayouts/slideLayout7.xml" Type="http://schemas.openxmlformats.org/officeDocument/2006/relationships/slideLayout" Id="rId1"/>
</Relationships>

</file>

<file path=ppt/slides/_rels/slide22.xml.rels><?xml version="1.0" encoding="UTF-8" standalone="yes"?>
<Relationships xmlns="http://schemas.openxmlformats.org/package/2006/relationships">
    <Relationship Target="../media/image23.png" Type="http://schemas.openxmlformats.org/officeDocument/2006/relationships/image" Id="rId3"/>
    <Relationship Target="../notesSlides/notesSlide22.xml" Type="http://schemas.openxmlformats.org/officeDocument/2006/relationships/notesSlide" Id="rId2"/>
    <Relationship Target="../slideLayouts/slideLayout7.xml" Type="http://schemas.openxmlformats.org/officeDocument/2006/relationships/slideLayout" Id="rId1"/>
</Relationships>

</file>

<file path=ppt/slides/_rels/slide23.xml.rels><?xml version="1.0" encoding="UTF-8" standalone="yes"?>
<Relationships xmlns="http://schemas.openxmlformats.org/package/2006/relationships">
    <Relationship Target="../media/image24.png" Type="http://schemas.openxmlformats.org/officeDocument/2006/relationships/image" Id="rId3"/>
    <Relationship Target="../notesSlides/notesSlide23.xml" Type="http://schemas.openxmlformats.org/officeDocument/2006/relationships/notesSlide" Id="rId2"/>
    <Relationship Target="../slideLayouts/slideLayout7.xml" Type="http://schemas.openxmlformats.org/officeDocument/2006/relationships/slideLayout" Id="rId1"/>
</Relationships>

</file>

<file path=ppt/slides/_rels/slide24.xml.rels><?xml version="1.0" encoding="UTF-8" standalone="yes"?>
<Relationships xmlns="http://schemas.openxmlformats.org/package/2006/relationships">
    <Relationship Target="../media/image25.png" Type="http://schemas.openxmlformats.org/officeDocument/2006/relationships/image" Id="rId3"/>
    <Relationship Target="../notesSlides/notesSlide24.xml" Type="http://schemas.openxmlformats.org/officeDocument/2006/relationships/notesSlide" Id="rId2"/>
    <Relationship Target="../slideLayouts/slideLayout7.xml" Type="http://schemas.openxmlformats.org/officeDocument/2006/relationships/slideLayout" Id="rId1"/>
</Relationships>

</file>

<file path=ppt/slides/_rels/slide25.xml.rels><?xml version="1.0" encoding="UTF-8" standalone="yes"?>
<Relationships xmlns="http://schemas.openxmlformats.org/package/2006/relationships">
    <Relationship Target="../media/image26.png" Type="http://schemas.openxmlformats.org/officeDocument/2006/relationships/image" Id="rId3"/>
    <Relationship Target="../notesSlides/notesSlide25.xml" Type="http://schemas.openxmlformats.org/officeDocument/2006/relationships/notesSlide" Id="rId2"/>
    <Relationship Target="../slideLayouts/slideLayout7.xml" Type="http://schemas.openxmlformats.org/officeDocument/2006/relationships/slideLayout" Id="rId1"/>
</Relationships>

</file>

<file path=ppt/slides/_rels/slide26.xml.rels><?xml version="1.0" encoding="UTF-8" standalone="yes"?>
<Relationships xmlns="http://schemas.openxmlformats.org/package/2006/relationships">
    <Relationship Target="../media/image27.png" Type="http://schemas.openxmlformats.org/officeDocument/2006/relationships/image" Id="rId3"/>
    <Relationship Target="../notesSlides/notesSlide26.xml" Type="http://schemas.openxmlformats.org/officeDocument/2006/relationships/notesSlide" Id="rId2"/>
    <Relationship Target="../slideLayouts/slideLayout7.xml" Type="http://schemas.openxmlformats.org/officeDocument/2006/relationships/slideLayout" Id="rId1"/>
</Relationships>

</file>

<file path=ppt/slides/_rels/slide27.xml.rels><?xml version="1.0" encoding="UTF-8" standalone="yes"?>
<Relationships xmlns="http://schemas.openxmlformats.org/package/2006/relationships">
    <Relationship Target="../notesSlides/notesSlide27.xml" Type="http://schemas.openxmlformats.org/officeDocument/2006/relationships/notesSlide" Id="rId2"/>
    <Relationship Target="../slideLayouts/slideLayout7.xml" Type="http://schemas.openxmlformats.org/officeDocument/2006/relationships/slideLayout" Id="rId1"/>
</Relationships>

</file>

<file path=ppt/slides/_rels/slide28.xml.rels><?xml version="1.0" encoding="UTF-8" standalone="yes"?>
<Relationships xmlns="http://schemas.openxmlformats.org/package/2006/relationships">
    <Relationship Target="../notesSlides/notesSlide28.xml" Type="http://schemas.openxmlformats.org/officeDocument/2006/relationships/notesSlide" Id="rId2"/>
    <Relationship Target="../slideLayouts/slideLayout7.xml" Type="http://schemas.openxmlformats.org/officeDocument/2006/relationships/slideLayout" Id="rId1"/>
</Relationships>

</file>

<file path=ppt/slides/_rels/slide29.xml.rels><?xml version="1.0" encoding="UTF-8" standalone="yes"?>
<Relationships xmlns="http://schemas.openxmlformats.org/package/2006/relationships">
    <Relationship Target="../media/image28.png" Type="http://schemas.openxmlformats.org/officeDocument/2006/relationships/image" Id="rId3"/>
    <Relationship Target="../notesSlides/notesSlide29.xml" Type="http://schemas.openxmlformats.org/officeDocument/2006/relationships/notesSlide" Id="rId2"/>
    <Relationship Target="../slideLayouts/slideLayout7.xml" Type="http://schemas.openxmlformats.org/officeDocument/2006/relationships/slideLayout" Id="rId1"/>
</Relationships>

</file>

<file path=ppt/slides/_rels/slide3.xml.rels><?xml version="1.0" encoding="UTF-8" standalone="yes"?>
<Relationships xmlns="http://schemas.openxmlformats.org/package/2006/relationships">
    <Relationship Target="../notesSlides/notesSlide3.xml" Type="http://schemas.openxmlformats.org/officeDocument/2006/relationships/notesSlide" Id="rId2"/>
    <Relationship Target="../slideLayouts/slideLayout6.xml" Type="http://schemas.openxmlformats.org/officeDocument/2006/relationships/slideLayout" Id="rId1"/>
</Relationships>

</file>

<file path=ppt/slides/_rels/slide30.xml.rels><?xml version="1.0" encoding="UTF-8" standalone="yes"?>
<Relationships xmlns="http://schemas.openxmlformats.org/package/2006/relationships">
    <Relationship Target="../media/image29.png" Type="http://schemas.openxmlformats.org/officeDocument/2006/relationships/image" Id="rId3"/>
    <Relationship Target="../notesSlides/notesSlide30.xml" Type="http://schemas.openxmlformats.org/officeDocument/2006/relationships/notesSlide" Id="rId2"/>
    <Relationship Target="../slideLayouts/slideLayout7.xml" Type="http://schemas.openxmlformats.org/officeDocument/2006/relationships/slideLayout" Id="rId1"/>
</Relationships>

</file>

<file path=ppt/slides/_rels/slide31.xml.rels><?xml version="1.0" encoding="UTF-8" standalone="yes"?>
<Relationships xmlns="http://schemas.openxmlformats.org/package/2006/relationships">
    <Relationship Target="../diagrams/data1.xml" Type="http://schemas.openxmlformats.org/officeDocument/2006/relationships/diagramData" Id="rId3"/>
    <Relationship Target="../diagrams/drawing1.xml" Type="http://schemas.microsoft.com/office/2007/relationships/diagramDrawing" Id="rId7"/>
    <Relationship Target="../notesSlides/notesSlide31.xml" Type="http://schemas.openxmlformats.org/officeDocument/2006/relationships/notesSlide" Id="rId2"/>
    <Relationship Target="../slideLayouts/slideLayout7.xml" Type="http://schemas.openxmlformats.org/officeDocument/2006/relationships/slideLayout" Id="rId1"/>
    <Relationship Target="../diagrams/colors1.xml" Type="http://schemas.openxmlformats.org/officeDocument/2006/relationships/diagramColors" Id="rId6"/>
    <Relationship Target="../diagrams/quickStyle1.xml" Type="http://schemas.openxmlformats.org/officeDocument/2006/relationships/diagramQuickStyle" Id="rId5"/>
    <Relationship Target="../diagrams/layout1.xml" Type="http://schemas.openxmlformats.org/officeDocument/2006/relationships/diagramLayout" Id="rId4"/>
</Relationships>

</file>

<file path=ppt/slides/_rels/slide32.xml.rels><?xml version="1.0" encoding="UTF-8" standalone="yes"?>
<Relationships xmlns="http://schemas.openxmlformats.org/package/2006/relationships">
    <Relationship Target="../diagrams/data2.xml" Type="http://schemas.openxmlformats.org/officeDocument/2006/relationships/diagramData" Id="rId3"/>
    <Relationship Target="../diagrams/drawing2.xml" Type="http://schemas.microsoft.com/office/2007/relationships/diagramDrawing" Id="rId7"/>
    <Relationship Target="../notesSlides/notesSlide32.xml" Type="http://schemas.openxmlformats.org/officeDocument/2006/relationships/notesSlide" Id="rId2"/>
    <Relationship Target="../slideLayouts/slideLayout7.xml" Type="http://schemas.openxmlformats.org/officeDocument/2006/relationships/slideLayout" Id="rId1"/>
    <Relationship Target="../diagrams/colors2.xml" Type="http://schemas.openxmlformats.org/officeDocument/2006/relationships/diagramColors" Id="rId6"/>
    <Relationship Target="../diagrams/quickStyle2.xml" Type="http://schemas.openxmlformats.org/officeDocument/2006/relationships/diagramQuickStyle" Id="rId5"/>
    <Relationship Target="../diagrams/layout2.xml" Type="http://schemas.openxmlformats.org/officeDocument/2006/relationships/diagramLayout" Id="rId4"/>
</Relationships>

</file>

<file path=ppt/slides/_rels/slide33.xml.rels><?xml version="1.0" encoding="UTF-8" standalone="yes"?>
<Relationships xmlns="http://schemas.openxmlformats.org/package/2006/relationships">
    <Relationship TargetMode="External" Target="https://www.esfcr.cz/technicka_podpora_opzplus" Type="http://schemas.openxmlformats.org/officeDocument/2006/relationships/hyperlink" Id="rId3"/>
    <Relationship Target="../notesSlides/notesSlide33.xml" Type="http://schemas.openxmlformats.org/officeDocument/2006/relationships/notesSlide" Id="rId2"/>
    <Relationship Target="../slideLayouts/slideLayout7.xml" Type="http://schemas.openxmlformats.org/officeDocument/2006/relationships/slideLayout" Id="rId1"/>
    <Relationship Target="../media/image30.png" Type="http://schemas.openxmlformats.org/officeDocument/2006/relationships/image" Id="rId5"/>
    <Relationship TargetMode="External" Target="http://www.esfcr.cz/" Type="http://schemas.openxmlformats.org/officeDocument/2006/relationships/hyperlink" Id="rId4"/>
</Relationships>

</file>

<file path=ppt/slides/_rels/slide34.xml.rels><?xml version="1.0" encoding="UTF-8" standalone="yes"?>
<Relationships xmlns="http://schemas.openxmlformats.org/package/2006/relationships">
    <Relationship Target="../notesSlides/notesSlide34.xml" Type="http://schemas.openxmlformats.org/officeDocument/2006/relationships/notesSlide" Id="rId2"/>
    <Relationship Target="../slideLayouts/slideLayout7.xml" Type="http://schemas.openxmlformats.org/officeDocument/2006/relationships/slideLayout" Id="rId1"/>
</Relationships>

</file>

<file path=ppt/slides/_rels/slide35.xml.rels><?xml version="1.0" encoding="UTF-8" standalone="yes"?>
<Relationships xmlns="http://schemas.openxmlformats.org/package/2006/relationships">
    <Relationship Target="../notesSlides/notesSlide35.xml" Type="http://schemas.openxmlformats.org/officeDocument/2006/relationships/notesSlide" Id="rId2"/>
    <Relationship Target="../slideLayouts/slideLayout6.xml" Type="http://schemas.openxmlformats.org/officeDocument/2006/relationships/slideLayout" Id="rId1"/>
</Relationships>

</file>

<file path=ppt/slides/_rels/slide36.xml.rels><?xml version="1.0" encoding="UTF-8" standalone="yes"?>
<Relationships xmlns="http://schemas.openxmlformats.org/package/2006/relationships">
    <Relationship Target="../notesSlides/notesSlide36.xml" Type="http://schemas.openxmlformats.org/officeDocument/2006/relationships/notesSlide" Id="rId2"/>
    <Relationship Target="../slideLayouts/slideLayout7.xml" Type="http://schemas.openxmlformats.org/officeDocument/2006/relationships/slideLayout" Id="rId1"/>
</Relationships>

</file>

<file path=ppt/slides/_rels/slide37.xml.rels><?xml version="1.0" encoding="UTF-8" standalone="yes"?>
<Relationships xmlns="http://schemas.openxmlformats.org/package/2006/relationships">
    <Relationship Target="../notesSlides/notesSlide37.xml" Type="http://schemas.openxmlformats.org/officeDocument/2006/relationships/notesSlide" Id="rId2"/>
    <Relationship Target="../slideLayouts/slideLayout7.xml" Type="http://schemas.openxmlformats.org/officeDocument/2006/relationships/slideLayout" Id="rId1"/>
</Relationships>

</file>

<file path=ppt/slides/_rels/slide38.xml.rels><?xml version="1.0" encoding="UTF-8" standalone="yes"?>
<Relationships xmlns="http://schemas.openxmlformats.org/package/2006/relationships">
    <Relationship Target="../notesSlides/notesSlide38.xml" Type="http://schemas.openxmlformats.org/officeDocument/2006/relationships/notesSlide" Id="rId2"/>
    <Relationship Target="../slideLayouts/slideLayout6.xml" Type="http://schemas.openxmlformats.org/officeDocument/2006/relationships/slideLayout" Id="rId1"/>
</Relationships>

</file>

<file path=ppt/slides/_rels/slide39.xml.rels><?xml version="1.0" encoding="UTF-8" standalone="yes"?>
<Relationships xmlns="http://schemas.openxmlformats.org/package/2006/relationships">
    <Relationship Target="../notesSlides/notesSlide39.xml" Type="http://schemas.openxmlformats.org/officeDocument/2006/relationships/notesSlide" Id="rId2"/>
    <Relationship Target="../slideLayouts/slideLayout6.xml" Type="http://schemas.openxmlformats.org/officeDocument/2006/relationships/slideLayout" Id="rId1"/>
</Relationships>

</file>

<file path=ppt/slides/_rels/slide4.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4.xml" Type="http://schemas.openxmlformats.org/officeDocument/2006/relationships/notesSlide" Id="rId2"/>
    <Relationship Target="../slideLayouts/slideLayout7.xml" Type="http://schemas.openxmlformats.org/officeDocument/2006/relationships/slideLayout" Id="rId1"/>
    <Relationship Target="../media/image5.png" Type="http://schemas.openxmlformats.org/officeDocument/2006/relationships/image" Id="rId4"/>
</Relationships>

</file>

<file path=ppt/slides/_rels/slide40.xml.rels><?xml version="1.0" encoding="UTF-8" standalone="yes"?>
<Relationships xmlns="http://schemas.openxmlformats.org/package/2006/relationships">
    <Relationship Target="../notesSlides/notesSlide40.xml" Type="http://schemas.openxmlformats.org/officeDocument/2006/relationships/notesSlide" Id="rId2"/>
    <Relationship Target="../slideLayouts/slideLayout7.xml" Type="http://schemas.openxmlformats.org/officeDocument/2006/relationships/slideLayout" Id="rId1"/>
</Relationships>

</file>

<file path=ppt/slides/_rels/slide41.xml.rels><?xml version="1.0" encoding="UTF-8" standalone="yes"?>
<Relationships xmlns="http://schemas.openxmlformats.org/package/2006/relationships">
    <Relationship Target="../notesSlides/notesSlide41.xml" Type="http://schemas.openxmlformats.org/officeDocument/2006/relationships/notesSlide" Id="rId2"/>
    <Relationship Target="../slideLayouts/slideLayout7.xml" Type="http://schemas.openxmlformats.org/officeDocument/2006/relationships/slideLayout" Id="rId1"/>
</Relationships>

</file>

<file path=ppt/slides/_rels/slide42.xml.rels><?xml version="1.0" encoding="UTF-8" standalone="yes"?>
<Relationships xmlns="http://schemas.openxmlformats.org/package/2006/relationships">
    <Relationship Target="../notesSlides/notesSlide42.xml" Type="http://schemas.openxmlformats.org/officeDocument/2006/relationships/notesSlide" Id="rId2"/>
    <Relationship Target="../slideLayouts/slideLayout7.xml" Type="http://schemas.openxmlformats.org/officeDocument/2006/relationships/slideLayout" Id="rId1"/>
</Relationships>

</file>

<file path=ppt/slides/_rels/slide43.xml.rels><?xml version="1.0" encoding="UTF-8" standalone="yes"?>
<Relationships xmlns="http://schemas.openxmlformats.org/package/2006/relationships">
    <Relationship Target="../notesSlides/notesSlide43.xml" Type="http://schemas.openxmlformats.org/officeDocument/2006/relationships/notesSlide" Id="rId2"/>
    <Relationship Target="../slideLayouts/slideLayout7.xml" Type="http://schemas.openxmlformats.org/officeDocument/2006/relationships/slideLayout" Id="rId1"/>
</Relationships>

</file>

<file path=ppt/slides/_rels/slide44.xml.rels><?xml version="1.0" encoding="UTF-8" standalone="yes"?>
<Relationships xmlns="http://schemas.openxmlformats.org/package/2006/relationships">
    <Relationship Target="../notesSlides/notesSlide44.xml" Type="http://schemas.openxmlformats.org/officeDocument/2006/relationships/notesSlide" Id="rId2"/>
    <Relationship Target="../slideLayouts/slideLayout7.xml" Type="http://schemas.openxmlformats.org/officeDocument/2006/relationships/slideLayout" Id="rId1"/>
</Relationships>

</file>

<file path=ppt/slides/_rels/slide45.xml.rels><?xml version="1.0" encoding="UTF-8" standalone="yes"?>
<Relationships xmlns="http://schemas.openxmlformats.org/package/2006/relationships">
    <Relationship Target="../notesSlides/notesSlide45.xml" Type="http://schemas.openxmlformats.org/officeDocument/2006/relationships/notesSlide" Id="rId2"/>
    <Relationship Target="../slideLayouts/slideLayout6.xml" Type="http://schemas.openxmlformats.org/officeDocument/2006/relationships/slideLayout" Id="rId1"/>
</Relationships>

</file>

<file path=ppt/slides/_rels/slide46.xml.rels><?xml version="1.0" encoding="UTF-8" standalone="yes"?>
<Relationships xmlns="http://schemas.openxmlformats.org/package/2006/relationships">
    <Relationship Target="../notesSlides/notesSlide46.xml" Type="http://schemas.openxmlformats.org/officeDocument/2006/relationships/notesSlide" Id="rId2"/>
    <Relationship Target="../slideLayouts/slideLayout7.xml" Type="http://schemas.openxmlformats.org/officeDocument/2006/relationships/slideLayout" Id="rId1"/>
</Relationships>

</file>

<file path=ppt/slides/_rels/slide47.xml.rels><?xml version="1.0" encoding="UTF-8" standalone="yes"?>
<Relationships xmlns="http://schemas.openxmlformats.org/package/2006/relationships">
    <Relationship Target="../notesSlides/notesSlide47.xml" Type="http://schemas.openxmlformats.org/officeDocument/2006/relationships/notesSlide" Id="rId2"/>
    <Relationship Target="../slideLayouts/slideLayout7.xml" Type="http://schemas.openxmlformats.org/officeDocument/2006/relationships/slideLayout" Id="rId1"/>
</Relationships>

</file>

<file path=ppt/slides/_rels/slide48.xml.rels><?xml version="1.0" encoding="UTF-8" standalone="yes"?>
<Relationships xmlns="http://schemas.openxmlformats.org/package/2006/relationships">
    <Relationship Target="../notesSlides/notesSlide48.xml" Type="http://schemas.openxmlformats.org/officeDocument/2006/relationships/notesSlide" Id="rId2"/>
    <Relationship Target="../slideLayouts/slideLayout7.xml" Type="http://schemas.openxmlformats.org/officeDocument/2006/relationships/slideLayout" Id="rId1"/>
</Relationships>

</file>

<file path=ppt/slides/_rels/slide49.xml.rels><?xml version="1.0" encoding="UTF-8" standalone="yes"?>
<Relationships xmlns="http://schemas.openxmlformats.org/package/2006/relationships">
    <Relationship Target="../notesSlides/notesSlide49.xml" Type="http://schemas.openxmlformats.org/officeDocument/2006/relationships/notesSlide" Id="rId2"/>
    <Relationship Target="../slideLayouts/slideLayout7.xml" Type="http://schemas.openxmlformats.org/officeDocument/2006/relationships/slideLayout" Id="rId1"/>
</Relationships>

</file>

<file path=ppt/slides/_rels/slide5.xml.rels><?xml version="1.0" encoding="UTF-8" standalone="yes"?>
<Relationships xmlns="http://schemas.openxmlformats.org/package/2006/relationships">
    <Relationship Target="../media/image6.png" Type="http://schemas.openxmlformats.org/officeDocument/2006/relationships/image" Id="rId3"/>
    <Relationship Target="../notesSlides/notesSlide5.xml" Type="http://schemas.openxmlformats.org/officeDocument/2006/relationships/notesSlide" Id="rId2"/>
    <Relationship Target="../slideLayouts/slideLayout7.xml" Type="http://schemas.openxmlformats.org/officeDocument/2006/relationships/slideLayout" Id="rId1"/>
</Relationships>

</file>

<file path=ppt/slides/_rels/slide50.xml.rels><?xml version="1.0" encoding="UTF-8" standalone="yes"?>
<Relationships xmlns="http://schemas.openxmlformats.org/package/2006/relationships">
    <Relationship Target="../notesSlides/notesSlide50.xml" Type="http://schemas.openxmlformats.org/officeDocument/2006/relationships/notesSlide" Id="rId2"/>
    <Relationship Target="../slideLayouts/slideLayout7.xml" Type="http://schemas.openxmlformats.org/officeDocument/2006/relationships/slideLayout" Id="rId1"/>
</Relationships>

</file>

<file path=ppt/slides/_rels/slide51.xml.rels><?xml version="1.0" encoding="UTF-8" standalone="yes"?>
<Relationships xmlns="http://schemas.openxmlformats.org/package/2006/relationships">
    <Relationship Target="../notesSlides/notesSlide51.xml" Type="http://schemas.openxmlformats.org/officeDocument/2006/relationships/notesSlide" Id="rId2"/>
    <Relationship Target="../slideLayouts/slideLayout6.xml" Type="http://schemas.openxmlformats.org/officeDocument/2006/relationships/slideLayout" Id="rId1"/>
</Relationships>

</file>

<file path=ppt/slides/_rels/slide52.xml.rels><?xml version="1.0" encoding="UTF-8" standalone="yes"?>
<Relationships xmlns="http://schemas.openxmlformats.org/package/2006/relationships">
    <Relationship Target="../notesSlides/notesSlide52.xml" Type="http://schemas.openxmlformats.org/officeDocument/2006/relationships/notesSlide" Id="rId2"/>
    <Relationship Target="../slideLayouts/slideLayout7.xml" Type="http://schemas.openxmlformats.org/officeDocument/2006/relationships/slideLayout" Id="rId1"/>
</Relationships>

</file>

<file path=ppt/slides/_rels/slide53.xml.rels><?xml version="1.0" encoding="UTF-8" standalone="yes"?>
<Relationships xmlns="http://schemas.openxmlformats.org/package/2006/relationships">
    <Relationship Target="../notesSlides/notesSlide53.xml" Type="http://schemas.openxmlformats.org/officeDocument/2006/relationships/notesSlide" Id="rId2"/>
    <Relationship Target="../slideLayouts/slideLayout7.xml" Type="http://schemas.openxmlformats.org/officeDocument/2006/relationships/slideLayout" Id="rId1"/>
</Relationships>

</file>

<file path=ppt/slides/_rels/slide54.xml.rels><?xml version="1.0" encoding="UTF-8" standalone="yes"?>
<Relationships xmlns="http://schemas.openxmlformats.org/package/2006/relationships">
    <Relationship Target="../notesSlides/notesSlide54.xml" Type="http://schemas.openxmlformats.org/officeDocument/2006/relationships/notesSlide" Id="rId2"/>
    <Relationship Target="../slideLayouts/slideLayout7.xml" Type="http://schemas.openxmlformats.org/officeDocument/2006/relationships/slideLayout" Id="rId1"/>
</Relationships>

</file>

<file path=ppt/slides/_rels/slide55.xml.rels><?xml version="1.0" encoding="UTF-8" standalone="yes"?>
<Relationships xmlns="http://schemas.openxmlformats.org/package/2006/relationships">
    <Relationship Target="../notesSlides/notesSlide55.xml" Type="http://schemas.openxmlformats.org/officeDocument/2006/relationships/notesSlide" Id="rId2"/>
    <Relationship Target="../slideLayouts/slideLayout7.xml" Type="http://schemas.openxmlformats.org/officeDocument/2006/relationships/slideLayout" Id="rId1"/>
</Relationships>

</file>

<file path=ppt/slides/_rels/slide56.xml.rels><?xml version="1.0" encoding="UTF-8" standalone="yes"?>
<Relationships xmlns="http://schemas.openxmlformats.org/package/2006/relationships">
    <Relationship Target="../notesSlides/notesSlide56.xml" Type="http://schemas.openxmlformats.org/officeDocument/2006/relationships/notesSlide" Id="rId2"/>
    <Relationship Target="../slideLayouts/slideLayout7.xml" Type="http://schemas.openxmlformats.org/officeDocument/2006/relationships/slideLayout" Id="rId1"/>
</Relationships>

</file>

<file path=ppt/slides/_rels/slide57.xml.rels><?xml version="1.0" encoding="UTF-8" standalone="yes"?>
<Relationships xmlns="http://schemas.openxmlformats.org/package/2006/relationships">
    <Relationship Target="../notesSlides/notesSlide57.xml" Type="http://schemas.openxmlformats.org/officeDocument/2006/relationships/notesSlide" Id="rId2"/>
    <Relationship Target="../slideLayouts/slideLayout7.xml" Type="http://schemas.openxmlformats.org/officeDocument/2006/relationships/slideLayout" Id="rId1"/>
</Relationships>

</file>

<file path=ppt/slides/_rels/slide58.xml.rels><?xml version="1.0" encoding="UTF-8" standalone="yes"?>
<Relationships xmlns="http://schemas.openxmlformats.org/package/2006/relationships">
    <Relationship Target="../notesSlides/notesSlide58.xml" Type="http://schemas.openxmlformats.org/officeDocument/2006/relationships/notesSlide" Id="rId2"/>
    <Relationship Target="../slideLayouts/slideLayout6.xml" Type="http://schemas.openxmlformats.org/officeDocument/2006/relationships/slideLayout" Id="rId1"/>
</Relationships>

</file>

<file path=ppt/slides/_rels/slide59.xml.rels><?xml version="1.0" encoding="UTF-8" standalone="yes"?>
<Relationships xmlns="http://schemas.openxmlformats.org/package/2006/relationships">
    <Relationship Target="../notesSlides/notesSlide59.xml" Type="http://schemas.openxmlformats.org/officeDocument/2006/relationships/notesSlide" Id="rId2"/>
    <Relationship Target="../slideLayouts/slideLayout7.xml" Type="http://schemas.openxmlformats.org/officeDocument/2006/relationships/slideLayout" Id="rId1"/>
</Relationships>

</file>

<file path=ppt/slides/_rels/slide6.xml.rels><?xml version="1.0" encoding="UTF-8" standalone="yes"?>
<Relationships xmlns="http://schemas.openxmlformats.org/package/2006/relationships">
    <Relationship Target="../media/image7.png" Type="http://schemas.openxmlformats.org/officeDocument/2006/relationships/image" Id="rId3"/>
    <Relationship Target="../notesSlides/notesSlide6.xml" Type="http://schemas.openxmlformats.org/officeDocument/2006/relationships/notesSlide" Id="rId2"/>
    <Relationship Target="../slideLayouts/slideLayout7.xml" Type="http://schemas.openxmlformats.org/officeDocument/2006/relationships/slideLayout" Id="rId1"/>
</Relationships>

</file>

<file path=ppt/slides/_rels/slide60.xml.rels><?xml version="1.0" encoding="UTF-8" standalone="yes"?>
<Relationships xmlns="http://schemas.openxmlformats.org/package/2006/relationships">
    <Relationship Target="../notesSlides/notesSlide60.xml" Type="http://schemas.openxmlformats.org/officeDocument/2006/relationships/notesSlide" Id="rId2"/>
    <Relationship Target="../slideLayouts/slideLayout7.xml" Type="http://schemas.openxmlformats.org/officeDocument/2006/relationships/slideLayout" Id="rId1"/>
</Relationships>

</file>

<file path=ppt/slides/_rels/slide61.xml.rels><?xml version="1.0" encoding="UTF-8" standalone="yes"?>
<Relationships xmlns="http://schemas.openxmlformats.org/package/2006/relationships">
    <Relationship Target="../notesSlides/notesSlide61.xml" Type="http://schemas.openxmlformats.org/officeDocument/2006/relationships/notesSlide" Id="rId2"/>
    <Relationship Target="../slideLayouts/slideLayout7.xml" Type="http://schemas.openxmlformats.org/officeDocument/2006/relationships/slideLayout" Id="rId1"/>
</Relationships>

</file>

<file path=ppt/slides/_rels/slide62.xml.rels><?xml version="1.0" encoding="UTF-8" standalone="yes"?>
<Relationships xmlns="http://schemas.openxmlformats.org/package/2006/relationships">
    <Relationship Target="../notesSlides/notesSlide62.xml" Type="http://schemas.openxmlformats.org/officeDocument/2006/relationships/notesSlide" Id="rId2"/>
    <Relationship Target="../slideLayouts/slideLayout7.xml" Type="http://schemas.openxmlformats.org/officeDocument/2006/relationships/slideLayout" Id="rId1"/>
</Relationships>

</file>

<file path=ppt/slides/_rels/slide63.xml.rels><?xml version="1.0" encoding="UTF-8" standalone="yes"?>
<Relationships xmlns="http://schemas.openxmlformats.org/package/2006/relationships">
    <Relationship Target="../notesSlides/notesSlide63.xml" Type="http://schemas.openxmlformats.org/officeDocument/2006/relationships/notesSlide" Id="rId2"/>
    <Relationship Target="../slideLayouts/slideLayout7.xml" Type="http://schemas.openxmlformats.org/officeDocument/2006/relationships/slideLayout" Id="rId1"/>
</Relationships>

</file>

<file path=ppt/slides/_rels/slide64.xml.rels><?xml version="1.0" encoding="UTF-8" standalone="yes"?>
<Relationships xmlns="http://schemas.openxmlformats.org/package/2006/relationships">
    <Relationship Target="../notesSlides/notesSlide64.xml" Type="http://schemas.openxmlformats.org/officeDocument/2006/relationships/notesSlide" Id="rId2"/>
    <Relationship Target="../slideLayouts/slideLayout7.xml" Type="http://schemas.openxmlformats.org/officeDocument/2006/relationships/slideLayout" Id="rId1"/>
</Relationships>

</file>

<file path=ppt/slides/_rels/slide65.xml.rels><?xml version="1.0" encoding="UTF-8" standalone="yes"?>
<Relationships xmlns="http://schemas.openxmlformats.org/package/2006/relationships">
    <Relationship Target="../notesSlides/notesSlide65.xml" Type="http://schemas.openxmlformats.org/officeDocument/2006/relationships/notesSlide" Id="rId2"/>
    <Relationship Target="../slideLayouts/slideLayout6.xml" Type="http://schemas.openxmlformats.org/officeDocument/2006/relationships/slideLayout" Id="rId1"/>
</Relationships>

</file>

<file path=ppt/slides/_rels/slide66.xml.rels><?xml version="1.0" encoding="UTF-8" standalone="yes"?>
<Relationships xmlns="http://schemas.openxmlformats.org/package/2006/relationships">
    <Relationship Target="../notesSlides/notesSlide66.xml" Type="http://schemas.openxmlformats.org/officeDocument/2006/relationships/notesSlide" Id="rId2"/>
    <Relationship Target="../slideLayouts/slideLayout7.xml" Type="http://schemas.openxmlformats.org/officeDocument/2006/relationships/slideLayout" Id="rId1"/>
</Relationships>

</file>

<file path=ppt/slides/_rels/slide67.xml.rels><?xml version="1.0" encoding="UTF-8" standalone="yes"?>
<Relationships xmlns="http://schemas.openxmlformats.org/package/2006/relationships">
    <Relationship Target="../notesSlides/notesSlide67.xml" Type="http://schemas.openxmlformats.org/officeDocument/2006/relationships/notesSlide" Id="rId2"/>
    <Relationship Target="../slideLayouts/slideLayout7.xml" Type="http://schemas.openxmlformats.org/officeDocument/2006/relationships/slideLayout" Id="rId1"/>
</Relationships>

</file>

<file path=ppt/slides/_rels/slide68.xml.rels><?xml version="1.0" encoding="UTF-8" standalone="yes"?>
<Relationships xmlns="http://schemas.openxmlformats.org/package/2006/relationships">
    <Relationship Target="../notesSlides/notesSlide68.xml" Type="http://schemas.openxmlformats.org/officeDocument/2006/relationships/notesSlide" Id="rId2"/>
    <Relationship Target="../slideLayouts/slideLayout7.xml" Type="http://schemas.openxmlformats.org/officeDocument/2006/relationships/slideLayout" Id="rId1"/>
</Relationships>

</file>

<file path=ppt/slides/_rels/slide69.xml.rels><?xml version="1.0" encoding="UTF-8" standalone="yes"?>
<Relationships xmlns="http://schemas.openxmlformats.org/package/2006/relationships">
    <Relationship Target="../notesSlides/notesSlide69.xml" Type="http://schemas.openxmlformats.org/officeDocument/2006/relationships/notesSlide" Id="rId2"/>
    <Relationship Target="../slideLayouts/slideLayout7.xml" Type="http://schemas.openxmlformats.org/officeDocument/2006/relationships/slideLayout" Id="rId1"/>
</Relationships>

</file>

<file path=ppt/slides/_rels/slide7.xml.rels><?xml version="1.0" encoding="UTF-8" standalone="yes"?>
<Relationships xmlns="http://schemas.openxmlformats.org/package/2006/relationships">
    <Relationship Target="../media/image8.png" Type="http://schemas.openxmlformats.org/officeDocument/2006/relationships/image" Id="rId3"/>
    <Relationship Target="../notesSlides/notesSlide7.xml" Type="http://schemas.openxmlformats.org/officeDocument/2006/relationships/notesSlide" Id="rId2"/>
    <Relationship Target="../slideLayouts/slideLayout7.xml" Type="http://schemas.openxmlformats.org/officeDocument/2006/relationships/slideLayout" Id="rId1"/>
</Relationships>

</file>

<file path=ppt/slides/_rels/slide70.xml.rels><?xml version="1.0" encoding="UTF-8" standalone="yes"?>
<Relationships xmlns="http://schemas.openxmlformats.org/package/2006/relationships">
    <Relationship Target="../notesSlides/notesSlide70.xml" Type="http://schemas.openxmlformats.org/officeDocument/2006/relationships/notesSlide" Id="rId2"/>
    <Relationship Target="../slideLayouts/slideLayout7.xml" Type="http://schemas.openxmlformats.org/officeDocument/2006/relationships/slideLayout" Id="rId1"/>
</Relationships>

</file>

<file path=ppt/slides/_rels/slide71.xml.rels><?xml version="1.0" encoding="UTF-8" standalone="yes"?>
<Relationships xmlns="http://schemas.openxmlformats.org/package/2006/relationships">
    <Relationship Target="../notesSlides/notesSlide71.xml" Type="http://schemas.openxmlformats.org/officeDocument/2006/relationships/notesSlide" Id="rId2"/>
    <Relationship Target="../slideLayouts/slideLayout7.xml" Type="http://schemas.openxmlformats.org/officeDocument/2006/relationships/slideLayout" Id="rId1"/>
</Relationships>

</file>

<file path=ppt/slides/_rels/slide72.xml.rels><?xml version="1.0" encoding="UTF-8" standalone="yes"?>
<Relationships xmlns="http://schemas.openxmlformats.org/package/2006/relationships">
    <Relationship Target="../notesSlides/notesSlide72.xml" Type="http://schemas.openxmlformats.org/officeDocument/2006/relationships/notesSlide" Id="rId2"/>
    <Relationship Target="../slideLayouts/slideLayout7.xml" Type="http://schemas.openxmlformats.org/officeDocument/2006/relationships/slideLayout" Id="rId1"/>
</Relationships>

</file>

<file path=ppt/slides/_rels/slide73.xml.rels><?xml version="1.0" encoding="UTF-8" standalone="yes"?>
<Relationships xmlns="http://schemas.openxmlformats.org/package/2006/relationships">
    <Relationship Target="../notesSlides/notesSlide73.xml" Type="http://schemas.openxmlformats.org/officeDocument/2006/relationships/notesSlide" Id="rId2"/>
    <Relationship Target="../slideLayouts/slideLayout7.xml" Type="http://schemas.openxmlformats.org/officeDocument/2006/relationships/slideLayout" Id="rId1"/>
</Relationships>

</file>

<file path=ppt/slides/_rels/slide74.xml.rels><?xml version="1.0" encoding="UTF-8" standalone="yes"?>
<Relationships xmlns="http://schemas.openxmlformats.org/package/2006/relationships">
    <Relationship Target="../notesSlides/notesSlide74.xml" Type="http://schemas.openxmlformats.org/officeDocument/2006/relationships/notesSlide" Id="rId2"/>
    <Relationship Target="../slideLayouts/slideLayout6.xml" Type="http://schemas.openxmlformats.org/officeDocument/2006/relationships/slideLayout" Id="rId1"/>
</Relationships>

</file>

<file path=ppt/slides/_rels/slide75.xml.rels><?xml version="1.0" encoding="UTF-8" standalone="yes"?>
<Relationships xmlns="http://schemas.openxmlformats.org/package/2006/relationships">
    <Relationship Target="../notesSlides/notesSlide75.xml" Type="http://schemas.openxmlformats.org/officeDocument/2006/relationships/notesSlide" Id="rId2"/>
    <Relationship Target="../slideLayouts/slideLayout7.xml" Type="http://schemas.openxmlformats.org/officeDocument/2006/relationships/slideLayout" Id="rId1"/>
</Relationships>

</file>

<file path=ppt/slides/_rels/slide76.xml.rels><?xml version="1.0" encoding="UTF-8" standalone="yes"?>
<Relationships xmlns="http://schemas.openxmlformats.org/package/2006/relationships">
    <Relationship Target="../notesSlides/notesSlide76.xml" Type="http://schemas.openxmlformats.org/officeDocument/2006/relationships/notesSlide" Id="rId2"/>
    <Relationship Target="../slideLayouts/slideLayout7.xml" Type="http://schemas.openxmlformats.org/officeDocument/2006/relationships/slideLayout" Id="rId1"/>
</Relationships>

</file>

<file path=ppt/slides/_rels/slide77.xml.rels><?xml version="1.0" encoding="UTF-8" standalone="yes"?>
<Relationships xmlns="http://schemas.openxmlformats.org/package/2006/relationships">
    <Relationship Target="../notesSlides/notesSlide77.xml" Type="http://schemas.openxmlformats.org/officeDocument/2006/relationships/notesSlide" Id="rId2"/>
    <Relationship Target="../slideLayouts/slideLayout7.xml" Type="http://schemas.openxmlformats.org/officeDocument/2006/relationships/slideLayout" Id="rId1"/>
</Relationships>

</file>

<file path=ppt/slides/_rels/slide78.xml.rels><?xml version="1.0" encoding="UTF-8" standalone="yes"?>
<Relationships xmlns="http://schemas.openxmlformats.org/package/2006/relationships">
    <Relationship Target="../notesSlides/notesSlide78.xml" Type="http://schemas.openxmlformats.org/officeDocument/2006/relationships/notesSlide" Id="rId2"/>
    <Relationship Target="../slideLayouts/slideLayout7.xml" Type="http://schemas.openxmlformats.org/officeDocument/2006/relationships/slideLayout" Id="rId1"/>
</Relationships>

</file>

<file path=ppt/slides/_rels/slide79.xml.rels><?xml version="1.0" encoding="UTF-8" standalone="yes"?>
<Relationships xmlns="http://schemas.openxmlformats.org/package/2006/relationships">
    <Relationship Target="../notesSlides/notesSlide79.xml" Type="http://schemas.openxmlformats.org/officeDocument/2006/relationships/notesSlide" Id="rId2"/>
    <Relationship Target="../slideLayouts/slideLayout7.xml" Type="http://schemas.openxmlformats.org/officeDocument/2006/relationships/slideLayout" Id="rId1"/>
</Relationships>

</file>

<file path=ppt/slides/_rels/slide8.xml.rels><?xml version="1.0" encoding="UTF-8" standalone="yes"?>
<Relationships xmlns="http://schemas.openxmlformats.org/package/2006/relationships">
    <Relationship Target="../media/image9.png" Type="http://schemas.openxmlformats.org/officeDocument/2006/relationships/image" Id="rId3"/>
    <Relationship Target="../notesSlides/notesSlide8.xml" Type="http://schemas.openxmlformats.org/officeDocument/2006/relationships/notesSlide" Id="rId2"/>
    <Relationship Target="../slideLayouts/slideLayout7.xml" Type="http://schemas.openxmlformats.org/officeDocument/2006/relationships/slideLayout" Id="rId1"/>
</Relationships>

</file>

<file path=ppt/slides/_rels/slide80.xml.rels><?xml version="1.0" encoding="UTF-8" standalone="yes"?>
<Relationships xmlns="http://schemas.openxmlformats.org/package/2006/relationships">
    <Relationship Target="../notesSlides/notesSlide80.xml" Type="http://schemas.openxmlformats.org/officeDocument/2006/relationships/notesSlide" Id="rId2"/>
    <Relationship Target="../slideLayouts/slideLayout7.xml" Type="http://schemas.openxmlformats.org/officeDocument/2006/relationships/slideLayout" Id="rId1"/>
</Relationships>

</file>

<file path=ppt/slides/_rels/slide81.xml.rels><?xml version="1.0" encoding="UTF-8" standalone="yes"?>
<Relationships xmlns="http://schemas.openxmlformats.org/package/2006/relationships">
    <Relationship Target="../notesSlides/notesSlide81.xml" Type="http://schemas.openxmlformats.org/officeDocument/2006/relationships/notesSlide" Id="rId2"/>
    <Relationship Target="../slideLayouts/slideLayout7.xml" Type="http://schemas.openxmlformats.org/officeDocument/2006/relationships/slideLayout" Id="rId1"/>
</Relationships>

</file>

<file path=ppt/slides/_rels/slide82.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82.xml" Type="http://schemas.openxmlformats.org/officeDocument/2006/relationships/notesSlide" Id="rId2"/>
    <Relationship Target="../slideLayouts/slideLayout7.xml" Type="http://schemas.openxmlformats.org/officeDocument/2006/relationships/slideLayout" Id="rId1"/>
</Relationships>

</file>

<file path=ppt/slides/_rels/slide83.xml.rels><?xml version="1.0" encoding="UTF-8" standalone="yes"?>
<Relationships xmlns="http://schemas.openxmlformats.org/package/2006/relationships">
    <Relationship Target="../notesSlides/notesSlide83.xml" Type="http://schemas.openxmlformats.org/officeDocument/2006/relationships/notesSlide" Id="rId2"/>
    <Relationship Target="../slideLayouts/slideLayout6.xml" Type="http://schemas.openxmlformats.org/officeDocument/2006/relationships/slideLayout" Id="rId1"/>
</Relationships>

</file>

<file path=ppt/slides/_rels/slide84.xml.rels><?xml version="1.0" encoding="UTF-8" standalone="yes"?>
<Relationships xmlns="http://schemas.openxmlformats.org/package/2006/relationships">
    <Relationship Target="../notesSlides/notesSlide84.xml" Type="http://schemas.openxmlformats.org/officeDocument/2006/relationships/notesSlide" Id="rId2"/>
    <Relationship Target="../slideLayouts/slideLayout7.xml" Type="http://schemas.openxmlformats.org/officeDocument/2006/relationships/slideLayout" Id="rId1"/>
</Relationships>

</file>

<file path=ppt/slides/_rels/slide85.xml.rels><?xml version="1.0" encoding="UTF-8" standalone="yes"?>
<Relationships xmlns="http://schemas.openxmlformats.org/package/2006/relationships">
    <Relationship Target="../notesSlides/notesSlide85.xml" Type="http://schemas.openxmlformats.org/officeDocument/2006/relationships/notesSlide" Id="rId2"/>
    <Relationship Target="../slideLayouts/slideLayout7.xml" Type="http://schemas.openxmlformats.org/officeDocument/2006/relationships/slideLayout" Id="rId1"/>
</Relationships>

</file>

<file path=ppt/slides/_rels/slide86.xml.rels><?xml version="1.0" encoding="UTF-8" standalone="yes"?>
<Relationships xmlns="http://schemas.openxmlformats.org/package/2006/relationships">
    <Relationship Target="../notesSlides/notesSlide86.xml" Type="http://schemas.openxmlformats.org/officeDocument/2006/relationships/notesSlide" Id="rId2"/>
    <Relationship Target="../slideLayouts/slideLayout7.xml" Type="http://schemas.openxmlformats.org/officeDocument/2006/relationships/slideLayout" Id="rId1"/>
</Relationships>

</file>

<file path=ppt/slides/_rels/slide87.xml.rels><?xml version="1.0" encoding="UTF-8" standalone="yes"?>
<Relationships xmlns="http://schemas.openxmlformats.org/package/2006/relationships">
    <Relationship Target="../notesSlides/notesSlide87.xml" Type="http://schemas.openxmlformats.org/officeDocument/2006/relationships/notesSlide" Id="rId2"/>
    <Relationship Target="../slideLayouts/slideLayout7.xml" Type="http://schemas.openxmlformats.org/officeDocument/2006/relationships/slideLayout" Id="rId1"/>
</Relationships>

</file>

<file path=ppt/slides/_rels/slide88.xml.rels><?xml version="1.0" encoding="UTF-8" standalone="yes"?>
<Relationships xmlns="http://schemas.openxmlformats.org/package/2006/relationships">
    <Relationship Target="../notesSlides/notesSlide88.xml" Type="http://schemas.openxmlformats.org/officeDocument/2006/relationships/notesSlide" Id="rId2"/>
    <Relationship Target="../slideLayouts/slideLayout7.xml" Type="http://schemas.openxmlformats.org/officeDocument/2006/relationships/slideLayout" Id="rId1"/>
</Relationships>

</file>

<file path=ppt/slides/_rels/slide89.xml.rels><?xml version="1.0" encoding="UTF-8" standalone="yes"?>
<Relationships xmlns="http://schemas.openxmlformats.org/package/2006/relationships">
    <Relationship Target="../notesSlides/notesSlide89.xml" Type="http://schemas.openxmlformats.org/officeDocument/2006/relationships/notesSlide" Id="rId2"/>
    <Relationship Target="../slideLayouts/slideLayout7.xml" Type="http://schemas.openxmlformats.org/officeDocument/2006/relationships/slideLayout" Id="rId1"/>
</Relationships>

</file>

<file path=ppt/slides/_rels/slide9.xml.rels><?xml version="1.0" encoding="UTF-8" standalone="yes"?>
<Relationships xmlns="http://schemas.openxmlformats.org/package/2006/relationships">
    <Relationship Target="../media/image10.png" Type="http://schemas.openxmlformats.org/officeDocument/2006/relationships/image" Id="rId3"/>
    <Relationship Target="../notesSlides/notesSlide9.xml" Type="http://schemas.openxmlformats.org/officeDocument/2006/relationships/notesSlide" Id="rId2"/>
    <Relationship Target="../slideLayouts/slideLayout7.xml" Type="http://schemas.openxmlformats.org/officeDocument/2006/relationships/slideLayout" Id="rId1"/>
</Relationships>

</file>

<file path=ppt/slides/_rels/slide90.xml.rels><?xml version="1.0" encoding="UTF-8" standalone="yes"?>
<Relationships xmlns="http://schemas.openxmlformats.org/package/2006/relationships">
    <Relationship Target="../notesSlides/notesSlide90.xml" Type="http://schemas.openxmlformats.org/officeDocument/2006/relationships/notesSlide" Id="rId2"/>
    <Relationship Target="../slideLayouts/slideLayout7.xml" Type="http://schemas.openxmlformats.org/officeDocument/2006/relationships/slideLayout" Id="rId1"/>
</Relationships>

</file>

<file path=ppt/slides/_rels/slide91.xml.rels><?xml version="1.0" encoding="UTF-8" standalone="yes"?>
<Relationships xmlns="http://schemas.openxmlformats.org/package/2006/relationships">
    <Relationship Target="../notesSlides/notesSlide91.xml" Type="http://schemas.openxmlformats.org/officeDocument/2006/relationships/notesSlide" Id="rId2"/>
    <Relationship Target="../slideLayouts/slideLayout7.xml" Type="http://schemas.openxmlformats.org/officeDocument/2006/relationships/slideLayout" Id="rId1"/>
</Relationships>

</file>

<file path=ppt/slides/_rels/slide92.xml.rels><?xml version="1.0" encoding="UTF-8" standalone="yes"?>
<Relationships xmlns="http://schemas.openxmlformats.org/package/2006/relationships">
    <Relationship Target="../notesSlides/notesSlide92.xml" Type="http://schemas.openxmlformats.org/officeDocument/2006/relationships/notesSlide" Id="rId2"/>
    <Relationship Target="../slideLayouts/slideLayout7.xml" Type="http://schemas.openxmlformats.org/officeDocument/2006/relationships/slideLayout" Id="rId1"/>
</Relationships>

</file>

<file path=ppt/slides/_rels/slide93.xml.rels><?xml version="1.0" encoding="UTF-8" standalone="yes"?>
<Relationships xmlns="http://schemas.openxmlformats.org/package/2006/relationships">
    <Relationship Target="../notesSlides/notesSlide93.xml" Type="http://schemas.openxmlformats.org/officeDocument/2006/relationships/notesSlide" Id="rId2"/>
    <Relationship Target="../slideLayouts/slideLayout7.xml" Type="http://schemas.openxmlformats.org/officeDocument/2006/relationships/slideLayout" Id="rId1"/>
</Relationships>

</file>

<file path=ppt/slides/_rels/slide94.xml.rels><?xml version="1.0" encoding="UTF-8" standalone="yes"?>
<Relationships xmlns="http://schemas.openxmlformats.org/package/2006/relationships">
    <Relationship Target="../notesSlides/notesSlide94.xml" Type="http://schemas.openxmlformats.org/officeDocument/2006/relationships/notesSlide" Id="rId2"/>
    <Relationship Target="../slideLayouts/slideLayout6.xml" Type="http://schemas.openxmlformats.org/officeDocument/2006/relationships/slideLayout" Id="rId1"/>
</Relationships>

</file>

<file path=ppt/slides/_rels/slide95.xml.rels><?xml version="1.0" encoding="UTF-8" standalone="yes"?>
<Relationships xmlns="http://schemas.openxmlformats.org/package/2006/relationships">
    <Relationship TargetMode="External" Target="https://www.esfcr.cz/opz-plus-clld-priprava" Type="http://schemas.openxmlformats.org/officeDocument/2006/relationships/hyperlink" Id="rId3"/>
    <Relationship Target="../notesSlides/notesSlide95.xml" Type="http://schemas.openxmlformats.org/officeDocument/2006/relationships/notesSlide" Id="rId2"/>
    <Relationship Target="../slideLayouts/slideLayout7.xml" Type="http://schemas.openxmlformats.org/officeDocument/2006/relationships/slideLayout" Id="rId1"/>
</Relationships>

</file>

<file path=ppt/slides/_rels/slide96.xml.rels><?xml version="1.0" encoding="UTF-8" standalone="yes"?>
<Relationships xmlns="http://schemas.openxmlformats.org/package/2006/relationships">
    <Relationship Target="../notesSlides/notesSlide96.xml" Type="http://schemas.openxmlformats.org/officeDocument/2006/relationships/notesSlide" Id="rId2"/>
    <Relationship Target="../slideLayouts/slideLayout6.xml" Type="http://schemas.openxmlformats.org/officeDocument/2006/relationships/slideLayout" Id="rId1"/>
</Relationships>

</file>

<file path=ppt/slides/_rels/slide97.xml.rels><?xml version="1.0" encoding="UTF-8" standalone="yes"?>
<Relationships xmlns="http://schemas.openxmlformats.org/package/2006/relationships">
    <Relationship Target="../notesSlides/notesSlide97.xml" Type="http://schemas.openxmlformats.org/officeDocument/2006/relationships/notesSlide" Id="rId2"/>
    <Relationship Target="../slideLayouts/slideLayout2.xml" Type="http://schemas.openxmlformats.org/officeDocument/2006/relationships/slideLayout" Id="rId1"/>
</Relationships>

</file>

<file path=ppt/slides/_rels/slide98.xml.rels><?xml version="1.0" encoding="UTF-8" standalone="yes"?>
<Relationships xmlns="http://schemas.openxmlformats.org/package/2006/relationships">
    <Relationship Target="../charts/chart1.xml" Type="http://schemas.openxmlformats.org/officeDocument/2006/relationships/chart" Id="rId3"/>
    <Relationship Target="../notesSlides/notesSlide98.xml" Type="http://schemas.openxmlformats.org/officeDocument/2006/relationships/notesSlide" Id="rId2"/>
    <Relationship Target="../slideLayouts/slideLayout2.xml" Type="http://schemas.openxmlformats.org/officeDocument/2006/relationships/slideLayout" Id="rId1"/>
    <Relationship Target="../charts/chart4.xml" Type="http://schemas.openxmlformats.org/officeDocument/2006/relationships/chart" Id="rId6"/>
    <Relationship Target="../charts/chart3.xml" Type="http://schemas.openxmlformats.org/officeDocument/2006/relationships/chart" Id="rId5"/>
    <Relationship Target="../charts/chart2.xml" Type="http://schemas.openxmlformats.org/officeDocument/2006/relationships/chart" Id="rId4"/>
</Relationships>

</file>

<file path=ppt/slides/_rels/slide99.xml.rels><?xml version="1.0" encoding="UTF-8" standalone="yes"?>
<Relationships xmlns="http://schemas.openxmlformats.org/package/2006/relationships">
    <Relationship Target="../notesSlides/notesSlide99.xml" Type="http://schemas.openxmlformats.org/officeDocument/2006/relationships/notesSlide" Id="rId2"/>
    <Relationship Target="../slideLayouts/slideLayout7.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387225" y="2125800"/>
            <a:ext cx="7272000" cy="1224000"/>
          </a:xfrm>
        </p:spPr>
        <p:txBody>
          <a:bodyPr/>
          <a:lstStyle/>
          <a:p>
            <a:r>
              <a:rPr lang="cs-CZ" dirty="false"/>
              <a:t>CLLD v OPZ+ </a:t>
            </a:r>
            <a:br>
              <a:rPr lang="cs-CZ" dirty="false"/>
            </a:br>
            <a:endParaRPr lang="cs-CZ" dirty="false"/>
          </a:p>
        </p:txBody>
      </p:sp>
      <p:sp>
        <p:nvSpPr>
          <p:cNvPr id="6" name="Zástupný symbol pro text 5"/>
          <p:cNvSpPr>
            <a:spLocks noGrp="true"/>
          </p:cNvSpPr>
          <p:nvPr>
            <p:ph type="body" sz="quarter" idx="13"/>
          </p:nvPr>
        </p:nvSpPr>
        <p:spPr>
          <a:xfrm>
            <a:off x="1483035" y="3508201"/>
            <a:ext cx="7271022" cy="497215"/>
          </a:xfrm>
        </p:spPr>
        <p:txBody>
          <a:bodyPr/>
          <a:lstStyle/>
          <a:p>
            <a:r>
              <a:rPr lang="cs-CZ" dirty="false"/>
              <a:t>Odd. projektů CLLD</a:t>
            </a:r>
          </a:p>
        </p:txBody>
      </p:sp>
      <p:sp>
        <p:nvSpPr>
          <p:cNvPr id="7" name="Zástupný symbol pro text 6"/>
          <p:cNvSpPr>
            <a:spLocks noGrp="true"/>
          </p:cNvSpPr>
          <p:nvPr>
            <p:ph type="body" sz="quarter" idx="14"/>
          </p:nvPr>
        </p:nvSpPr>
        <p:spPr/>
        <p:txBody>
          <a:bodyPr/>
          <a:lstStyle/>
          <a:p>
            <a:r>
              <a:rPr lang="cs-CZ" dirty="false"/>
              <a:t>2. 6. 2022</a:t>
            </a:r>
          </a:p>
        </p:txBody>
      </p:sp>
      <p:pic>
        <p:nvPicPr>
          <p:cNvPr id="14" name="Zástupný symbol pro obrázek 13"/>
          <p:cNvPicPr>
            <a:picLocks noGrp="true" noChangeAspect="true"/>
          </p:cNvPicPr>
          <p:nvPr>
            <p:ph type="pic" sz="quarter" idx="15"/>
          </p:nvPr>
        </p:nvPicPr>
        <p:blipFill>
          <a:blip cstate="print" r:embed="rId3">
            <a:extLst>
              <a:ext uri="{28A0092B-C50C-407E-A947-70E740481C1C}">
                <a14:useLocalDpi xmlns:a14="http://schemas.microsoft.com/office/drawing/2010/main" val="0"/>
              </a:ext>
            </a:extLst>
          </a:blip>
          <a:stretch>
            <a:fillRect/>
          </a:stretch>
        </p:blipFill>
        <p:spPr>
          <a:xfrm>
            <a:off x="846000" y="2157552"/>
            <a:ext cx="540000" cy="540000"/>
          </a:xfrm>
        </p:spPr>
      </p:pic>
      <p:pic>
        <p:nvPicPr>
          <p:cNvPr id="15" name="Zástupný symbol pro obrázek 14"/>
          <p:cNvPicPr>
            <a:picLocks noGrp="true" noChangeAspect="true"/>
          </p:cNvPicPr>
          <p:nvPr>
            <p:ph type="pic" sz="quarter" idx="16"/>
          </p:nvPr>
        </p:nvPicPr>
        <p:blipFill>
          <a:blip cstate="print" r:embed="rId4">
            <a:extLst>
              <a:ext uri="{28A0092B-C50C-407E-A947-70E740481C1C}">
                <a14:useLocalDpi xmlns:a14="http://schemas.microsoft.com/office/drawing/2010/main" val="0"/>
              </a:ext>
            </a:extLst>
          </a:blip>
          <a:stretch>
            <a:fillRect/>
          </a:stretch>
        </p:blipFill>
        <p:spPr>
          <a:xfrm>
            <a:off x="836585" y="3508201"/>
            <a:ext cx="540000" cy="540000"/>
          </a:xfrm>
        </p:spPr>
      </p:pic>
      <p:pic>
        <p:nvPicPr>
          <p:cNvPr id="16" name="Zástupný symbol pro obrázek 15"/>
          <p:cNvPicPr>
            <a:picLocks noGrp="true" noChangeAspect="true"/>
          </p:cNvPicPr>
          <p:nvPr>
            <p:ph type="pic" sz="quarter" idx="17"/>
          </p:nvPr>
        </p:nvPicPr>
        <p:blipFill>
          <a:blip cstate="print" r:embed="rId5">
            <a:extLst>
              <a:ext uri="{28A0092B-C50C-407E-A947-70E740481C1C}">
                <a14:useLocalDpi xmlns:a14="http://schemas.microsoft.com/office/drawing/2010/main" val="0"/>
              </a:ext>
            </a:extLst>
          </a:blip>
          <a:stretch>
            <a:fillRect/>
          </a:stretch>
        </p:blipFill>
        <p:spPr>
          <a:xfrm>
            <a:off x="846000" y="4885200"/>
            <a:ext cx="540000" cy="540000"/>
          </a:xfrm>
        </p:spPr>
      </p:pic>
    </p:spTree>
    <p:extLst>
      <p:ext uri="{BB962C8B-B14F-4D97-AF65-F5344CB8AC3E}">
        <p14:creationId xmlns:p14="http://schemas.microsoft.com/office/powerpoint/2010/main" val="337466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117499-8245-4D24-964A-300AD2C215BC}"/>
              </a:ext>
            </a:extLst>
          </p:cNvPr>
          <p:cNvSpPr>
            <a:spLocks noGrp="true"/>
          </p:cNvSpPr>
          <p:nvPr>
            <p:ph type="title"/>
          </p:nvPr>
        </p:nvSpPr>
        <p:spPr>
          <a:xfrm>
            <a:off x="431628" y="-14185"/>
            <a:ext cx="8424000" cy="1080000"/>
          </a:xfrm>
        </p:spPr>
        <p:txBody>
          <a:bodyPr/>
          <a:lstStyle/>
          <a:p>
            <a:r>
              <a:rPr lang="cs-CZ" sz="2800" dirty="false"/>
              <a:t>On-line formulář akčního plánu</a:t>
            </a:r>
          </a:p>
        </p:txBody>
      </p:sp>
      <p:sp>
        <p:nvSpPr>
          <p:cNvPr id="3" name="Zástupný obsah 2">
            <a:extLst>
              <a:ext uri="{FF2B5EF4-FFF2-40B4-BE49-F238E27FC236}">
                <a16:creationId xmlns:a16="http://schemas.microsoft.com/office/drawing/2014/main" id="{B65064CB-C6AA-4442-AD2D-3B8BFF6ED67B}"/>
              </a:ext>
            </a:extLst>
          </p:cNvPr>
          <p:cNvSpPr>
            <a:spLocks noGrp="true"/>
          </p:cNvSpPr>
          <p:nvPr>
            <p:ph idx="1"/>
          </p:nvPr>
        </p:nvSpPr>
        <p:spPr>
          <a:xfrm>
            <a:off x="360000" y="1268760"/>
            <a:ext cx="8424000" cy="5247240"/>
          </a:xfrm>
        </p:spPr>
        <p:txBody>
          <a:bodyPr/>
          <a:lstStyle/>
          <a:p>
            <a:pPr marL="0" indent="0">
              <a:buNone/>
            </a:pPr>
            <a:endParaRPr lang="cs-CZ" dirty="false">
              <a:solidFill>
                <a:srgbClr val="FF0000"/>
              </a:solidFill>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737BF6CF-BF31-4D8C-BC01-D0341DC045E8}"/>
              </a:ext>
            </a:extLst>
          </p:cNvPr>
          <p:cNvSpPr>
            <a:spLocks noGrp="true"/>
          </p:cNvSpPr>
          <p:nvPr>
            <p:ph type="sldNum" sz="quarter" idx="12"/>
          </p:nvPr>
        </p:nvSpPr>
        <p:spPr/>
        <p:txBody>
          <a:bodyPr/>
          <a:lstStyle/>
          <a:p>
            <a:fld id="{479BF083-4774-43B1-9AB0-5CC1AC5DD8EE}" type="slidenum">
              <a:rPr lang="cs-CZ" smtClean="false"/>
              <a:pPr/>
              <a:t>10</a:t>
            </a:fld>
            <a:endParaRPr lang="cs-CZ" dirty="false"/>
          </a:p>
        </p:txBody>
      </p:sp>
      <p:pic>
        <p:nvPicPr>
          <p:cNvPr id="5" name="Obrázek 4">
            <a:extLst>
              <a:ext uri="{FF2B5EF4-FFF2-40B4-BE49-F238E27FC236}">
                <a16:creationId xmlns:a16="http://schemas.microsoft.com/office/drawing/2014/main" id="{4E773ABF-75FD-4DD5-86AA-5F4DC97C53BB}"/>
              </a:ext>
            </a:extLst>
          </p:cNvPr>
          <p:cNvPicPr/>
          <p:nvPr/>
        </p:nvPicPr>
        <p:blipFill>
          <a:blip r:embed="rId3"/>
          <a:stretch>
            <a:fillRect/>
          </a:stretch>
        </p:blipFill>
        <p:spPr>
          <a:xfrm>
            <a:off x="593792" y="1313297"/>
            <a:ext cx="7956416" cy="4968552"/>
          </a:xfrm>
          <a:prstGeom prst="rect">
            <a:avLst/>
          </a:prstGeom>
        </p:spPr>
      </p:pic>
    </p:spTree>
    <p:extLst>
      <p:ext uri="{BB962C8B-B14F-4D97-AF65-F5344CB8AC3E}">
        <p14:creationId xmlns:p14="http://schemas.microsoft.com/office/powerpoint/2010/main" val="49339318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5F8D7B-1EF4-4DBC-A94D-7630E8C62003}"/>
              </a:ext>
            </a:extLst>
          </p:cNvPr>
          <p:cNvSpPr>
            <a:spLocks noGrp="true"/>
          </p:cNvSpPr>
          <p:nvPr>
            <p:ph type="title"/>
          </p:nvPr>
        </p:nvSpPr>
        <p:spPr/>
        <p:txBody>
          <a:bodyPr/>
          <a:lstStyle/>
          <a:p>
            <a:r>
              <a:rPr lang="cs-CZ" dirty="false"/>
              <a:t>Kontakty na ŘO</a:t>
            </a:r>
          </a:p>
        </p:txBody>
      </p:sp>
      <p:sp>
        <p:nvSpPr>
          <p:cNvPr id="3" name="Zástupný obsah 2">
            <a:extLst>
              <a:ext uri="{FF2B5EF4-FFF2-40B4-BE49-F238E27FC236}">
                <a16:creationId xmlns:a16="http://schemas.microsoft.com/office/drawing/2014/main" id="{106BE7D3-5A8F-4872-AF1C-97E3415841E0}"/>
              </a:ext>
            </a:extLst>
          </p:cNvPr>
          <p:cNvSpPr>
            <a:spLocks noGrp="true"/>
          </p:cNvSpPr>
          <p:nvPr>
            <p:ph idx="1"/>
          </p:nvPr>
        </p:nvSpPr>
        <p:spPr>
          <a:xfrm>
            <a:off x="216432" y="1269000"/>
            <a:ext cx="8244000" cy="4320000"/>
          </a:xfrm>
        </p:spPr>
        <p:txBody>
          <a:bodyPr/>
          <a:lstStyle/>
          <a:p>
            <a:pPr marL="0" indent="0">
              <a:buNone/>
            </a:pPr>
            <a:r>
              <a:rPr lang="cs-CZ" b="true" dirty="false"/>
              <a:t>Vedoucí oddělení:         </a:t>
            </a:r>
            <a:r>
              <a:rPr lang="cs-CZ" dirty="false">
                <a:hlinkClick r:id="rId3"/>
              </a:rPr>
              <a:t>renata.kucerova@mpsv.cz</a:t>
            </a:r>
            <a:endParaRPr lang="cs-CZ" dirty="false"/>
          </a:p>
          <a:p>
            <a:pPr marL="0" indent="0">
              <a:buNone/>
            </a:pPr>
            <a:endParaRPr lang="cs-CZ" dirty="false"/>
          </a:p>
        </p:txBody>
      </p:sp>
      <p:sp>
        <p:nvSpPr>
          <p:cNvPr id="4" name="Zástupný obsah 3">
            <a:extLst>
              <a:ext uri="{FF2B5EF4-FFF2-40B4-BE49-F238E27FC236}">
                <a16:creationId xmlns:a16="http://schemas.microsoft.com/office/drawing/2014/main" id="{6AA356EE-64C6-4097-B9B4-15E58BDE87AA}"/>
              </a:ext>
            </a:extLst>
          </p:cNvPr>
          <p:cNvSpPr>
            <a:spLocks noGrp="true"/>
          </p:cNvSpPr>
          <p:nvPr>
            <p:ph idx="10"/>
          </p:nvPr>
        </p:nvSpPr>
        <p:spPr>
          <a:xfrm>
            <a:off x="216432" y="1844824"/>
            <a:ext cx="8387568" cy="4824056"/>
          </a:xfrm>
        </p:spPr>
        <p:txBody>
          <a:bodyPr/>
          <a:lstStyle/>
          <a:p>
            <a:pPr marL="0" indent="0">
              <a:buNone/>
            </a:pPr>
            <a:r>
              <a:rPr lang="cs-CZ" dirty="false">
                <a:hlinkClick r:id="rId4"/>
              </a:rPr>
              <a:t>gabriela.melkova@mpsv.cz</a:t>
            </a:r>
            <a:endParaRPr lang="cs-CZ" dirty="false"/>
          </a:p>
          <a:p>
            <a:pPr marL="0" indent="0">
              <a:buNone/>
            </a:pPr>
            <a:r>
              <a:rPr lang="cs-CZ" u="sng" dirty="false">
                <a:hlinkClick r:id="rId5"/>
              </a:rPr>
              <a:t>lucie.truneckova@mpsv.cz</a:t>
            </a:r>
            <a:endParaRPr lang="cs-CZ" u="sng" dirty="false"/>
          </a:p>
          <a:p>
            <a:pPr marL="0" indent="0">
              <a:buNone/>
            </a:pPr>
            <a:endParaRPr lang="cs-CZ" u="sng" dirty="false"/>
          </a:p>
          <a:p>
            <a:pPr marL="0" indent="0">
              <a:buNone/>
            </a:pPr>
            <a:r>
              <a:rPr lang="cs-CZ" b="true" dirty="false"/>
              <a:t>Kontakty pro termíny konzultací: </a:t>
            </a:r>
          </a:p>
          <a:p>
            <a:pPr marL="0" indent="0">
              <a:buNone/>
            </a:pPr>
            <a:r>
              <a:rPr lang="cs-CZ" dirty="false">
                <a:hlinkClick r:id="rId6"/>
              </a:rPr>
              <a:t>lucie.homolkova@mpsv.cz</a:t>
            </a:r>
            <a:r>
              <a:rPr lang="cs-CZ" dirty="false"/>
              <a:t>; </a:t>
            </a:r>
            <a:r>
              <a:rPr lang="cs-CZ" dirty="false">
                <a:hlinkClick r:id="rId7"/>
              </a:rPr>
              <a:t>michaela.lustigova@mpsv.cz</a:t>
            </a:r>
            <a:endParaRPr lang="cs-CZ" dirty="false"/>
          </a:p>
          <a:p>
            <a:pPr marL="0" indent="0">
              <a:buNone/>
            </a:pPr>
            <a:endParaRPr lang="cs-CZ" dirty="false"/>
          </a:p>
          <a:p>
            <a:pPr marL="0" indent="0">
              <a:buNone/>
            </a:pPr>
            <a:r>
              <a:rPr lang="cs-CZ" b="true" dirty="false"/>
              <a:t>ESF fórum: </a:t>
            </a:r>
            <a:r>
              <a:rPr lang="cs-CZ" sz="2400" dirty="false">
                <a:hlinkClick r:id="rId8">
                  <a:extLst>
                    <a:ext uri="{A12FA001-AC4F-418D-AE19-62706E023703}">
                      <ahyp:hlinkClr xmlns:ahyp="http://schemas.microsoft.com/office/drawing/2018/hyperlinkcolor" val="tx"/>
                    </a:ext>
                  </a:extLst>
                </a:hlinkClick>
              </a:rPr>
              <a:t>https://www.esfcr.cz/opz-plus-clld-priprava</a:t>
            </a:r>
            <a:endParaRPr lang="cs-CZ" sz="2400" dirty="false"/>
          </a:p>
          <a:p>
            <a:pPr marL="0" indent="0">
              <a:buNone/>
            </a:pPr>
            <a:r>
              <a:rPr lang="cs-CZ" sz="2400" b="true" u="sng" dirty="false">
                <a:solidFill>
                  <a:srgbClr val="1F497D"/>
                </a:solidFill>
                <a:effectLst/>
                <a:uFill>
                  <a:solidFill>
                    <a:schemeClr val="bg1"/>
                  </a:solidFill>
                </a:uFill>
                <a:latin typeface="Arial" panose="020B0604020202020204" pitchFamily="34" charset="0"/>
                <a:ea typeface="Calibri" panose="020F0502020204030204" pitchFamily="34" charset="0"/>
                <a:hlinkClick r:id="rId9"/>
              </a:rPr>
              <a:t>Technická podpora pro Akční plány MAS pro OPZ+: </a:t>
            </a:r>
            <a:r>
              <a:rPr lang="cs-CZ" sz="2400" u="sng" dirty="false">
                <a:solidFill>
                  <a:srgbClr val="1F497D"/>
                </a:solidFill>
                <a:effectLst/>
                <a:latin typeface="Arial" panose="020B0604020202020204" pitchFamily="34" charset="0"/>
                <a:ea typeface="Calibri" panose="020F0502020204030204" pitchFamily="34" charset="0"/>
                <a:hlinkClick r:id="rId9"/>
              </a:rPr>
              <a:t>https://www.esfcr.cz/technicka_podpora_opzplus</a:t>
            </a:r>
            <a:endParaRPr lang="cs-CZ" dirty="false"/>
          </a:p>
        </p:txBody>
      </p:sp>
      <p:sp>
        <p:nvSpPr>
          <p:cNvPr id="5" name="Zástupný symbol pro číslo snímku 4">
            <a:extLst>
              <a:ext uri="{FF2B5EF4-FFF2-40B4-BE49-F238E27FC236}">
                <a16:creationId xmlns:a16="http://schemas.microsoft.com/office/drawing/2014/main" id="{832780D3-BF82-4539-8ED1-93C898138D4E}"/>
              </a:ext>
            </a:extLst>
          </p:cNvPr>
          <p:cNvSpPr>
            <a:spLocks noGrp="true"/>
          </p:cNvSpPr>
          <p:nvPr>
            <p:ph type="sldNum" sz="quarter" idx="13"/>
          </p:nvPr>
        </p:nvSpPr>
        <p:spPr/>
        <p:txBody>
          <a:bodyPr/>
          <a:lstStyle/>
          <a:p>
            <a:fld id="{479BF083-4774-43B1-9AB0-5CC1AC5DD8EE}" type="slidenum">
              <a:rPr lang="cs-CZ" smtClean="false"/>
              <a:pPr/>
              <a:t>100</a:t>
            </a:fld>
            <a:endParaRPr lang="cs-CZ" dirty="false"/>
          </a:p>
        </p:txBody>
      </p:sp>
    </p:spTree>
    <p:extLst>
      <p:ext uri="{BB962C8B-B14F-4D97-AF65-F5344CB8AC3E}">
        <p14:creationId xmlns:p14="http://schemas.microsoft.com/office/powerpoint/2010/main" val="396787444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0DF5BE-936C-4520-8A46-5A25859320E8}"/>
              </a:ext>
            </a:extLst>
          </p:cNvPr>
          <p:cNvSpPr>
            <a:spLocks noGrp="true"/>
          </p:cNvSpPr>
          <p:nvPr>
            <p:ph type="title"/>
          </p:nvPr>
        </p:nvSpPr>
        <p:spPr/>
        <p:txBody>
          <a:bodyPr/>
          <a:lstStyle/>
          <a:p>
            <a:br>
              <a:rPr lang="cs-CZ" dirty="false"/>
            </a:br>
            <a:endParaRPr lang="cs-CZ" dirty="false"/>
          </a:p>
        </p:txBody>
      </p:sp>
      <p:sp>
        <p:nvSpPr>
          <p:cNvPr id="3" name="Zástupný obsah 2">
            <a:extLst>
              <a:ext uri="{FF2B5EF4-FFF2-40B4-BE49-F238E27FC236}">
                <a16:creationId xmlns:a16="http://schemas.microsoft.com/office/drawing/2014/main" id="{3200FF12-5437-4023-92C3-311E92C4EFDB}"/>
              </a:ext>
            </a:extLst>
          </p:cNvPr>
          <p:cNvSpPr>
            <a:spLocks noGrp="true"/>
          </p:cNvSpPr>
          <p:nvPr>
            <p:ph idx="1"/>
          </p:nvPr>
        </p:nvSpPr>
        <p:spPr/>
        <p:txBody>
          <a:bodyPr/>
          <a:lstStyle/>
          <a:p>
            <a:pPr marL="0" indent="0" algn="ctr">
              <a:buNone/>
            </a:pPr>
            <a:endParaRPr lang="cs-CZ" b="true" dirty="false"/>
          </a:p>
          <a:p>
            <a:pPr marL="0" indent="0" algn="ctr">
              <a:buNone/>
            </a:pPr>
            <a:endParaRPr lang="cs-CZ" b="true" dirty="false">
              <a:solidFill>
                <a:schemeClr val="accent1"/>
              </a:solidFill>
            </a:endParaRPr>
          </a:p>
          <a:p>
            <a:pPr marL="0" indent="0" algn="ctr">
              <a:buNone/>
            </a:pPr>
            <a:endParaRPr lang="cs-CZ" b="true" dirty="false">
              <a:solidFill>
                <a:schemeClr val="accent1"/>
              </a:solidFill>
            </a:endParaRPr>
          </a:p>
          <a:p>
            <a:pPr marL="0" indent="0" algn="ctr">
              <a:buNone/>
            </a:pPr>
            <a:r>
              <a:rPr lang="cs-CZ" b="true" dirty="false">
                <a:solidFill>
                  <a:schemeClr val="accent1"/>
                </a:solidFill>
              </a:rPr>
              <a:t>DĚKUJEME ZA POZORNOST</a:t>
            </a:r>
          </a:p>
          <a:p>
            <a:pPr marL="0" indent="0" algn="ctr">
              <a:buNone/>
            </a:pPr>
            <a:r>
              <a:rPr lang="cs-CZ" b="true" dirty="false">
                <a:solidFill>
                  <a:schemeClr val="accent1"/>
                </a:solidFill>
              </a:rPr>
              <a:t>a těšíme se na spolupráci</a:t>
            </a:r>
            <a:endParaRPr lang="cs-CZ" dirty="false">
              <a:solidFill>
                <a:schemeClr val="accent1"/>
              </a:solidFill>
            </a:endParaRPr>
          </a:p>
        </p:txBody>
      </p:sp>
      <p:sp>
        <p:nvSpPr>
          <p:cNvPr id="4" name="Zástupný symbol pro číslo snímku 3">
            <a:extLst>
              <a:ext uri="{FF2B5EF4-FFF2-40B4-BE49-F238E27FC236}">
                <a16:creationId xmlns:a16="http://schemas.microsoft.com/office/drawing/2014/main" id="{3380DF80-68E3-4F1A-861F-CEFC275DC167}"/>
              </a:ext>
            </a:extLst>
          </p:cNvPr>
          <p:cNvSpPr>
            <a:spLocks noGrp="true"/>
          </p:cNvSpPr>
          <p:nvPr>
            <p:ph type="sldNum" sz="quarter" idx="12"/>
          </p:nvPr>
        </p:nvSpPr>
        <p:spPr/>
        <p:txBody>
          <a:bodyPr/>
          <a:lstStyle/>
          <a:p>
            <a:fld id="{479BF083-4774-43B1-9AB0-5CC1AC5DD8EE}" type="slidenum">
              <a:rPr lang="cs-CZ" smtClean="false"/>
              <a:pPr/>
              <a:t>101</a:t>
            </a:fld>
            <a:endParaRPr lang="cs-CZ" dirty="false"/>
          </a:p>
        </p:txBody>
      </p:sp>
    </p:spTree>
    <p:extLst>
      <p:ext uri="{BB962C8B-B14F-4D97-AF65-F5344CB8AC3E}">
        <p14:creationId xmlns:p14="http://schemas.microsoft.com/office/powerpoint/2010/main" val="30574461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117499-8245-4D24-964A-300AD2C215BC}"/>
              </a:ext>
            </a:extLst>
          </p:cNvPr>
          <p:cNvSpPr>
            <a:spLocks noGrp="true"/>
          </p:cNvSpPr>
          <p:nvPr>
            <p:ph type="title"/>
          </p:nvPr>
        </p:nvSpPr>
        <p:spPr>
          <a:xfrm>
            <a:off x="431628" y="-14185"/>
            <a:ext cx="8424000" cy="1080000"/>
          </a:xfrm>
        </p:spPr>
        <p:txBody>
          <a:bodyPr/>
          <a:lstStyle/>
          <a:p>
            <a:r>
              <a:rPr lang="cs-CZ" sz="2800" dirty="false"/>
              <a:t>On-line formulář akčního plánu</a:t>
            </a:r>
          </a:p>
        </p:txBody>
      </p:sp>
      <p:sp>
        <p:nvSpPr>
          <p:cNvPr id="3" name="Zástupný obsah 2">
            <a:extLst>
              <a:ext uri="{FF2B5EF4-FFF2-40B4-BE49-F238E27FC236}">
                <a16:creationId xmlns:a16="http://schemas.microsoft.com/office/drawing/2014/main" id="{B65064CB-C6AA-4442-AD2D-3B8BFF6ED67B}"/>
              </a:ext>
            </a:extLst>
          </p:cNvPr>
          <p:cNvSpPr>
            <a:spLocks noGrp="true"/>
          </p:cNvSpPr>
          <p:nvPr>
            <p:ph idx="1"/>
          </p:nvPr>
        </p:nvSpPr>
        <p:spPr>
          <a:xfrm>
            <a:off x="360000" y="1268760"/>
            <a:ext cx="8424000" cy="5247240"/>
          </a:xfrm>
        </p:spPr>
        <p:txBody>
          <a:bodyPr/>
          <a:lstStyle/>
          <a:p>
            <a:pPr marL="0" indent="0">
              <a:buNone/>
            </a:pPr>
            <a:endParaRPr lang="cs-CZ" dirty="false">
              <a:solidFill>
                <a:srgbClr val="FF0000"/>
              </a:solidFill>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737BF6CF-BF31-4D8C-BC01-D0341DC045E8}"/>
              </a:ext>
            </a:extLst>
          </p:cNvPr>
          <p:cNvSpPr>
            <a:spLocks noGrp="true"/>
          </p:cNvSpPr>
          <p:nvPr>
            <p:ph type="sldNum" sz="quarter" idx="12"/>
          </p:nvPr>
        </p:nvSpPr>
        <p:spPr/>
        <p:txBody>
          <a:bodyPr/>
          <a:lstStyle/>
          <a:p>
            <a:fld id="{479BF083-4774-43B1-9AB0-5CC1AC5DD8EE}" type="slidenum">
              <a:rPr lang="cs-CZ" smtClean="false"/>
              <a:pPr/>
              <a:t>11</a:t>
            </a:fld>
            <a:endParaRPr lang="cs-CZ" dirty="false"/>
          </a:p>
        </p:txBody>
      </p:sp>
      <p:pic>
        <p:nvPicPr>
          <p:cNvPr id="5" name="Obrázek 4">
            <a:extLst>
              <a:ext uri="{FF2B5EF4-FFF2-40B4-BE49-F238E27FC236}">
                <a16:creationId xmlns:a16="http://schemas.microsoft.com/office/drawing/2014/main" id="{0EC7CB79-132A-49D4-914B-B3E7496ADDD8}"/>
              </a:ext>
            </a:extLst>
          </p:cNvPr>
          <p:cNvPicPr/>
          <p:nvPr/>
        </p:nvPicPr>
        <p:blipFill>
          <a:blip r:embed="rId3"/>
          <a:stretch>
            <a:fillRect/>
          </a:stretch>
        </p:blipFill>
        <p:spPr>
          <a:xfrm>
            <a:off x="755576" y="1268760"/>
            <a:ext cx="7488832" cy="5184576"/>
          </a:xfrm>
          <a:prstGeom prst="rect">
            <a:avLst/>
          </a:prstGeom>
        </p:spPr>
      </p:pic>
    </p:spTree>
    <p:extLst>
      <p:ext uri="{BB962C8B-B14F-4D97-AF65-F5344CB8AC3E}">
        <p14:creationId xmlns:p14="http://schemas.microsoft.com/office/powerpoint/2010/main" val="6738516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117499-8245-4D24-964A-300AD2C215BC}"/>
              </a:ext>
            </a:extLst>
          </p:cNvPr>
          <p:cNvSpPr>
            <a:spLocks noGrp="true"/>
          </p:cNvSpPr>
          <p:nvPr>
            <p:ph type="title"/>
          </p:nvPr>
        </p:nvSpPr>
        <p:spPr>
          <a:xfrm>
            <a:off x="431628" y="-14185"/>
            <a:ext cx="8424000" cy="1080000"/>
          </a:xfrm>
        </p:spPr>
        <p:txBody>
          <a:bodyPr/>
          <a:lstStyle/>
          <a:p>
            <a:r>
              <a:rPr lang="cs-CZ" sz="2800" dirty="false"/>
              <a:t>On-line formulář akčního plánu</a:t>
            </a:r>
          </a:p>
        </p:txBody>
      </p:sp>
      <p:sp>
        <p:nvSpPr>
          <p:cNvPr id="3" name="Zástupný obsah 2">
            <a:extLst>
              <a:ext uri="{FF2B5EF4-FFF2-40B4-BE49-F238E27FC236}">
                <a16:creationId xmlns:a16="http://schemas.microsoft.com/office/drawing/2014/main" id="{B65064CB-C6AA-4442-AD2D-3B8BFF6ED67B}"/>
              </a:ext>
            </a:extLst>
          </p:cNvPr>
          <p:cNvSpPr>
            <a:spLocks noGrp="true"/>
          </p:cNvSpPr>
          <p:nvPr>
            <p:ph idx="1"/>
          </p:nvPr>
        </p:nvSpPr>
        <p:spPr>
          <a:xfrm>
            <a:off x="360000" y="1268760"/>
            <a:ext cx="8424000" cy="5247240"/>
          </a:xfrm>
        </p:spPr>
        <p:txBody>
          <a:bodyPr/>
          <a:lstStyle/>
          <a:p>
            <a:pPr marL="0" indent="0">
              <a:buNone/>
            </a:pPr>
            <a:endParaRPr lang="cs-CZ" dirty="false">
              <a:solidFill>
                <a:srgbClr val="FF0000"/>
              </a:solidFill>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737BF6CF-BF31-4D8C-BC01-D0341DC045E8}"/>
              </a:ext>
            </a:extLst>
          </p:cNvPr>
          <p:cNvSpPr>
            <a:spLocks noGrp="true"/>
          </p:cNvSpPr>
          <p:nvPr>
            <p:ph type="sldNum" sz="quarter" idx="12"/>
          </p:nvPr>
        </p:nvSpPr>
        <p:spPr/>
        <p:txBody>
          <a:bodyPr/>
          <a:lstStyle/>
          <a:p>
            <a:fld id="{479BF083-4774-43B1-9AB0-5CC1AC5DD8EE}" type="slidenum">
              <a:rPr lang="cs-CZ" smtClean="false"/>
              <a:pPr/>
              <a:t>12</a:t>
            </a:fld>
            <a:endParaRPr lang="cs-CZ" dirty="false"/>
          </a:p>
        </p:txBody>
      </p:sp>
      <p:pic>
        <p:nvPicPr>
          <p:cNvPr id="5" name="Obrázek 4">
            <a:extLst>
              <a:ext uri="{FF2B5EF4-FFF2-40B4-BE49-F238E27FC236}">
                <a16:creationId xmlns:a16="http://schemas.microsoft.com/office/drawing/2014/main" id="{487848EC-AFBA-4863-A87D-35A5071EA2E2}"/>
              </a:ext>
            </a:extLst>
          </p:cNvPr>
          <p:cNvPicPr/>
          <p:nvPr/>
        </p:nvPicPr>
        <p:blipFill>
          <a:blip r:embed="rId3"/>
          <a:stretch>
            <a:fillRect/>
          </a:stretch>
        </p:blipFill>
        <p:spPr>
          <a:xfrm>
            <a:off x="1079612" y="1322215"/>
            <a:ext cx="6984776" cy="5355232"/>
          </a:xfrm>
          <a:prstGeom prst="rect">
            <a:avLst/>
          </a:prstGeom>
        </p:spPr>
      </p:pic>
    </p:spTree>
    <p:extLst>
      <p:ext uri="{BB962C8B-B14F-4D97-AF65-F5344CB8AC3E}">
        <p14:creationId xmlns:p14="http://schemas.microsoft.com/office/powerpoint/2010/main" val="21751669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117499-8245-4D24-964A-300AD2C215BC}"/>
              </a:ext>
            </a:extLst>
          </p:cNvPr>
          <p:cNvSpPr>
            <a:spLocks noGrp="true"/>
          </p:cNvSpPr>
          <p:nvPr>
            <p:ph type="title"/>
          </p:nvPr>
        </p:nvSpPr>
        <p:spPr>
          <a:xfrm>
            <a:off x="431628" y="-14185"/>
            <a:ext cx="8424000" cy="1080000"/>
          </a:xfrm>
        </p:spPr>
        <p:txBody>
          <a:bodyPr/>
          <a:lstStyle/>
          <a:p>
            <a:r>
              <a:rPr lang="cs-CZ" sz="2800" dirty="false"/>
              <a:t>On-line formulář akčního plánu</a:t>
            </a:r>
          </a:p>
        </p:txBody>
      </p:sp>
      <p:sp>
        <p:nvSpPr>
          <p:cNvPr id="3" name="Zástupný obsah 2">
            <a:extLst>
              <a:ext uri="{FF2B5EF4-FFF2-40B4-BE49-F238E27FC236}">
                <a16:creationId xmlns:a16="http://schemas.microsoft.com/office/drawing/2014/main" id="{B65064CB-C6AA-4442-AD2D-3B8BFF6ED67B}"/>
              </a:ext>
            </a:extLst>
          </p:cNvPr>
          <p:cNvSpPr>
            <a:spLocks noGrp="true"/>
          </p:cNvSpPr>
          <p:nvPr>
            <p:ph idx="1"/>
          </p:nvPr>
        </p:nvSpPr>
        <p:spPr>
          <a:xfrm>
            <a:off x="360000" y="1268760"/>
            <a:ext cx="8424000" cy="5247240"/>
          </a:xfrm>
        </p:spPr>
        <p:txBody>
          <a:bodyPr/>
          <a:lstStyle/>
          <a:p>
            <a:pPr marL="0" indent="0">
              <a:buNone/>
            </a:pPr>
            <a:endParaRPr lang="cs-CZ" dirty="false">
              <a:solidFill>
                <a:srgbClr val="FF0000"/>
              </a:solidFill>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737BF6CF-BF31-4D8C-BC01-D0341DC045E8}"/>
              </a:ext>
            </a:extLst>
          </p:cNvPr>
          <p:cNvSpPr>
            <a:spLocks noGrp="true"/>
          </p:cNvSpPr>
          <p:nvPr>
            <p:ph type="sldNum" sz="quarter" idx="12"/>
          </p:nvPr>
        </p:nvSpPr>
        <p:spPr/>
        <p:txBody>
          <a:bodyPr/>
          <a:lstStyle/>
          <a:p>
            <a:fld id="{479BF083-4774-43B1-9AB0-5CC1AC5DD8EE}" type="slidenum">
              <a:rPr lang="cs-CZ" smtClean="false"/>
              <a:pPr/>
              <a:t>13</a:t>
            </a:fld>
            <a:endParaRPr lang="cs-CZ" dirty="false"/>
          </a:p>
        </p:txBody>
      </p:sp>
      <p:pic>
        <p:nvPicPr>
          <p:cNvPr id="5" name="Obrázek 4">
            <a:extLst>
              <a:ext uri="{FF2B5EF4-FFF2-40B4-BE49-F238E27FC236}">
                <a16:creationId xmlns:a16="http://schemas.microsoft.com/office/drawing/2014/main" id="{475B0833-A585-4AA8-B414-73831A3EEF3E}"/>
              </a:ext>
            </a:extLst>
          </p:cNvPr>
          <p:cNvPicPr/>
          <p:nvPr/>
        </p:nvPicPr>
        <p:blipFill>
          <a:blip r:embed="rId3"/>
          <a:stretch>
            <a:fillRect/>
          </a:stretch>
        </p:blipFill>
        <p:spPr>
          <a:xfrm>
            <a:off x="1187604" y="1299470"/>
            <a:ext cx="6768792" cy="5283760"/>
          </a:xfrm>
          <a:prstGeom prst="rect">
            <a:avLst/>
          </a:prstGeom>
        </p:spPr>
      </p:pic>
    </p:spTree>
    <p:extLst>
      <p:ext uri="{BB962C8B-B14F-4D97-AF65-F5344CB8AC3E}">
        <p14:creationId xmlns:p14="http://schemas.microsoft.com/office/powerpoint/2010/main" val="10625460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117499-8245-4D24-964A-300AD2C215BC}"/>
              </a:ext>
            </a:extLst>
          </p:cNvPr>
          <p:cNvSpPr>
            <a:spLocks noGrp="true"/>
          </p:cNvSpPr>
          <p:nvPr>
            <p:ph type="title"/>
          </p:nvPr>
        </p:nvSpPr>
        <p:spPr>
          <a:xfrm>
            <a:off x="431628" y="-14185"/>
            <a:ext cx="8424000" cy="1080000"/>
          </a:xfrm>
        </p:spPr>
        <p:txBody>
          <a:bodyPr/>
          <a:lstStyle/>
          <a:p>
            <a:r>
              <a:rPr lang="cs-CZ" sz="2800" dirty="false"/>
              <a:t>On-line formulář akčního plánu</a:t>
            </a:r>
          </a:p>
        </p:txBody>
      </p:sp>
      <p:sp>
        <p:nvSpPr>
          <p:cNvPr id="3" name="Zástupný obsah 2">
            <a:extLst>
              <a:ext uri="{FF2B5EF4-FFF2-40B4-BE49-F238E27FC236}">
                <a16:creationId xmlns:a16="http://schemas.microsoft.com/office/drawing/2014/main" id="{B65064CB-C6AA-4442-AD2D-3B8BFF6ED67B}"/>
              </a:ext>
            </a:extLst>
          </p:cNvPr>
          <p:cNvSpPr>
            <a:spLocks noGrp="true"/>
          </p:cNvSpPr>
          <p:nvPr>
            <p:ph idx="1"/>
          </p:nvPr>
        </p:nvSpPr>
        <p:spPr>
          <a:xfrm>
            <a:off x="360000" y="1268760"/>
            <a:ext cx="8424000" cy="5247240"/>
          </a:xfrm>
        </p:spPr>
        <p:txBody>
          <a:bodyPr/>
          <a:lstStyle/>
          <a:p>
            <a:pPr marL="0" indent="0">
              <a:buNone/>
            </a:pPr>
            <a:endParaRPr lang="cs-CZ" dirty="false">
              <a:solidFill>
                <a:srgbClr val="FF0000"/>
              </a:solidFill>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737BF6CF-BF31-4D8C-BC01-D0341DC045E8}"/>
              </a:ext>
            </a:extLst>
          </p:cNvPr>
          <p:cNvSpPr>
            <a:spLocks noGrp="true"/>
          </p:cNvSpPr>
          <p:nvPr>
            <p:ph type="sldNum" sz="quarter" idx="12"/>
          </p:nvPr>
        </p:nvSpPr>
        <p:spPr/>
        <p:txBody>
          <a:bodyPr/>
          <a:lstStyle/>
          <a:p>
            <a:fld id="{479BF083-4774-43B1-9AB0-5CC1AC5DD8EE}" type="slidenum">
              <a:rPr lang="cs-CZ" smtClean="false"/>
              <a:pPr/>
              <a:t>14</a:t>
            </a:fld>
            <a:endParaRPr lang="cs-CZ" dirty="false"/>
          </a:p>
        </p:txBody>
      </p:sp>
      <p:pic>
        <p:nvPicPr>
          <p:cNvPr id="6" name="Obrázek 5">
            <a:extLst>
              <a:ext uri="{FF2B5EF4-FFF2-40B4-BE49-F238E27FC236}">
                <a16:creationId xmlns:a16="http://schemas.microsoft.com/office/drawing/2014/main" id="{6B07C84C-BDAE-4A0F-82F3-0BDC68EDF232}"/>
              </a:ext>
            </a:extLst>
          </p:cNvPr>
          <p:cNvPicPr/>
          <p:nvPr/>
        </p:nvPicPr>
        <p:blipFill>
          <a:blip r:embed="rId3"/>
          <a:stretch>
            <a:fillRect/>
          </a:stretch>
        </p:blipFill>
        <p:spPr>
          <a:xfrm>
            <a:off x="611560" y="1340769"/>
            <a:ext cx="7920880" cy="5040560"/>
          </a:xfrm>
          <a:prstGeom prst="rect">
            <a:avLst/>
          </a:prstGeom>
        </p:spPr>
      </p:pic>
    </p:spTree>
    <p:extLst>
      <p:ext uri="{BB962C8B-B14F-4D97-AF65-F5344CB8AC3E}">
        <p14:creationId xmlns:p14="http://schemas.microsoft.com/office/powerpoint/2010/main" val="27163878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117499-8245-4D24-964A-300AD2C215BC}"/>
              </a:ext>
            </a:extLst>
          </p:cNvPr>
          <p:cNvSpPr>
            <a:spLocks noGrp="true"/>
          </p:cNvSpPr>
          <p:nvPr>
            <p:ph type="title"/>
          </p:nvPr>
        </p:nvSpPr>
        <p:spPr>
          <a:xfrm>
            <a:off x="431628" y="-14185"/>
            <a:ext cx="8424000" cy="1080000"/>
          </a:xfrm>
        </p:spPr>
        <p:txBody>
          <a:bodyPr/>
          <a:lstStyle/>
          <a:p>
            <a:r>
              <a:rPr lang="cs-CZ" sz="2800" dirty="false"/>
              <a:t>On-line formulář akčního plánu</a:t>
            </a:r>
          </a:p>
        </p:txBody>
      </p:sp>
      <p:sp>
        <p:nvSpPr>
          <p:cNvPr id="3" name="Zástupný obsah 2">
            <a:extLst>
              <a:ext uri="{FF2B5EF4-FFF2-40B4-BE49-F238E27FC236}">
                <a16:creationId xmlns:a16="http://schemas.microsoft.com/office/drawing/2014/main" id="{B65064CB-C6AA-4442-AD2D-3B8BFF6ED67B}"/>
              </a:ext>
            </a:extLst>
          </p:cNvPr>
          <p:cNvSpPr>
            <a:spLocks noGrp="true"/>
          </p:cNvSpPr>
          <p:nvPr>
            <p:ph idx="1"/>
          </p:nvPr>
        </p:nvSpPr>
        <p:spPr>
          <a:xfrm>
            <a:off x="360000" y="1268760"/>
            <a:ext cx="8424000" cy="5247240"/>
          </a:xfrm>
        </p:spPr>
        <p:txBody>
          <a:bodyPr/>
          <a:lstStyle/>
          <a:p>
            <a:pPr marL="0" indent="0">
              <a:buNone/>
            </a:pPr>
            <a:endParaRPr lang="cs-CZ" dirty="false">
              <a:solidFill>
                <a:srgbClr val="FF0000"/>
              </a:solidFill>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737BF6CF-BF31-4D8C-BC01-D0341DC045E8}"/>
              </a:ext>
            </a:extLst>
          </p:cNvPr>
          <p:cNvSpPr>
            <a:spLocks noGrp="true"/>
          </p:cNvSpPr>
          <p:nvPr>
            <p:ph type="sldNum" sz="quarter" idx="12"/>
          </p:nvPr>
        </p:nvSpPr>
        <p:spPr/>
        <p:txBody>
          <a:bodyPr/>
          <a:lstStyle/>
          <a:p>
            <a:fld id="{479BF083-4774-43B1-9AB0-5CC1AC5DD8EE}" type="slidenum">
              <a:rPr lang="cs-CZ" smtClean="false"/>
              <a:pPr/>
              <a:t>15</a:t>
            </a:fld>
            <a:endParaRPr lang="cs-CZ" dirty="false"/>
          </a:p>
        </p:txBody>
      </p:sp>
      <p:pic>
        <p:nvPicPr>
          <p:cNvPr id="5" name="Obrázek 4">
            <a:extLst>
              <a:ext uri="{FF2B5EF4-FFF2-40B4-BE49-F238E27FC236}">
                <a16:creationId xmlns:a16="http://schemas.microsoft.com/office/drawing/2014/main" id="{D9811F3C-2E64-46EB-8A91-4663CE83246F}"/>
              </a:ext>
            </a:extLst>
          </p:cNvPr>
          <p:cNvPicPr/>
          <p:nvPr/>
        </p:nvPicPr>
        <p:blipFill>
          <a:blip r:embed="rId3"/>
          <a:stretch>
            <a:fillRect/>
          </a:stretch>
        </p:blipFill>
        <p:spPr>
          <a:xfrm>
            <a:off x="881634" y="1268760"/>
            <a:ext cx="7380732" cy="5247240"/>
          </a:xfrm>
          <a:prstGeom prst="rect">
            <a:avLst/>
          </a:prstGeom>
        </p:spPr>
      </p:pic>
    </p:spTree>
    <p:extLst>
      <p:ext uri="{BB962C8B-B14F-4D97-AF65-F5344CB8AC3E}">
        <p14:creationId xmlns:p14="http://schemas.microsoft.com/office/powerpoint/2010/main" val="33303046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117499-8245-4D24-964A-300AD2C215BC}"/>
              </a:ext>
            </a:extLst>
          </p:cNvPr>
          <p:cNvSpPr>
            <a:spLocks noGrp="true"/>
          </p:cNvSpPr>
          <p:nvPr>
            <p:ph type="title"/>
          </p:nvPr>
        </p:nvSpPr>
        <p:spPr>
          <a:xfrm>
            <a:off x="431628" y="-14185"/>
            <a:ext cx="8424000" cy="1080000"/>
          </a:xfrm>
        </p:spPr>
        <p:txBody>
          <a:bodyPr/>
          <a:lstStyle/>
          <a:p>
            <a:r>
              <a:rPr lang="cs-CZ" sz="2800" dirty="false"/>
              <a:t>On-line formulář akčního plánu</a:t>
            </a:r>
          </a:p>
        </p:txBody>
      </p:sp>
      <p:sp>
        <p:nvSpPr>
          <p:cNvPr id="3" name="Zástupný obsah 2">
            <a:extLst>
              <a:ext uri="{FF2B5EF4-FFF2-40B4-BE49-F238E27FC236}">
                <a16:creationId xmlns:a16="http://schemas.microsoft.com/office/drawing/2014/main" id="{B65064CB-C6AA-4442-AD2D-3B8BFF6ED67B}"/>
              </a:ext>
            </a:extLst>
          </p:cNvPr>
          <p:cNvSpPr>
            <a:spLocks noGrp="true"/>
          </p:cNvSpPr>
          <p:nvPr>
            <p:ph idx="1"/>
          </p:nvPr>
        </p:nvSpPr>
        <p:spPr>
          <a:xfrm>
            <a:off x="360000" y="1268760"/>
            <a:ext cx="8424000" cy="5247240"/>
          </a:xfrm>
        </p:spPr>
        <p:txBody>
          <a:bodyPr/>
          <a:lstStyle/>
          <a:p>
            <a:pPr marL="0" indent="0">
              <a:buNone/>
            </a:pPr>
            <a:endParaRPr lang="cs-CZ" dirty="false">
              <a:solidFill>
                <a:srgbClr val="FF0000"/>
              </a:solidFill>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737BF6CF-BF31-4D8C-BC01-D0341DC045E8}"/>
              </a:ext>
            </a:extLst>
          </p:cNvPr>
          <p:cNvSpPr>
            <a:spLocks noGrp="true"/>
          </p:cNvSpPr>
          <p:nvPr>
            <p:ph type="sldNum" sz="quarter" idx="12"/>
          </p:nvPr>
        </p:nvSpPr>
        <p:spPr/>
        <p:txBody>
          <a:bodyPr/>
          <a:lstStyle/>
          <a:p>
            <a:fld id="{479BF083-4774-43B1-9AB0-5CC1AC5DD8EE}" type="slidenum">
              <a:rPr lang="cs-CZ" smtClean="false"/>
              <a:pPr/>
              <a:t>16</a:t>
            </a:fld>
            <a:endParaRPr lang="cs-CZ" dirty="false"/>
          </a:p>
        </p:txBody>
      </p:sp>
      <p:pic>
        <p:nvPicPr>
          <p:cNvPr id="7" name="Obrázek 6">
            <a:extLst>
              <a:ext uri="{FF2B5EF4-FFF2-40B4-BE49-F238E27FC236}">
                <a16:creationId xmlns:a16="http://schemas.microsoft.com/office/drawing/2014/main" id="{65833553-57D1-448B-B9F3-CA45E45A117A}"/>
              </a:ext>
            </a:extLst>
          </p:cNvPr>
          <p:cNvPicPr>
            <a:picLocks noChangeAspect="true"/>
          </p:cNvPicPr>
          <p:nvPr/>
        </p:nvPicPr>
        <p:blipFill>
          <a:blip r:embed="rId3"/>
          <a:stretch>
            <a:fillRect/>
          </a:stretch>
        </p:blipFill>
        <p:spPr>
          <a:xfrm>
            <a:off x="44316" y="1406985"/>
            <a:ext cx="8940686" cy="5247240"/>
          </a:xfrm>
          <a:prstGeom prst="rect">
            <a:avLst/>
          </a:prstGeom>
        </p:spPr>
      </p:pic>
    </p:spTree>
    <p:extLst>
      <p:ext uri="{BB962C8B-B14F-4D97-AF65-F5344CB8AC3E}">
        <p14:creationId xmlns:p14="http://schemas.microsoft.com/office/powerpoint/2010/main" val="10692098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117499-8245-4D24-964A-300AD2C215BC}"/>
              </a:ext>
            </a:extLst>
          </p:cNvPr>
          <p:cNvSpPr>
            <a:spLocks noGrp="true"/>
          </p:cNvSpPr>
          <p:nvPr>
            <p:ph type="title"/>
          </p:nvPr>
        </p:nvSpPr>
        <p:spPr>
          <a:xfrm>
            <a:off x="431628" y="-14185"/>
            <a:ext cx="8424000" cy="1080000"/>
          </a:xfrm>
        </p:spPr>
        <p:txBody>
          <a:bodyPr/>
          <a:lstStyle/>
          <a:p>
            <a:r>
              <a:rPr lang="cs-CZ" sz="2800" dirty="false"/>
              <a:t>On-line formulář akčního plánu</a:t>
            </a:r>
          </a:p>
        </p:txBody>
      </p:sp>
      <p:sp>
        <p:nvSpPr>
          <p:cNvPr id="3" name="Zástupný obsah 2">
            <a:extLst>
              <a:ext uri="{FF2B5EF4-FFF2-40B4-BE49-F238E27FC236}">
                <a16:creationId xmlns:a16="http://schemas.microsoft.com/office/drawing/2014/main" id="{B65064CB-C6AA-4442-AD2D-3B8BFF6ED67B}"/>
              </a:ext>
            </a:extLst>
          </p:cNvPr>
          <p:cNvSpPr>
            <a:spLocks noGrp="true"/>
          </p:cNvSpPr>
          <p:nvPr>
            <p:ph idx="1"/>
          </p:nvPr>
        </p:nvSpPr>
        <p:spPr>
          <a:xfrm>
            <a:off x="360000" y="1268760"/>
            <a:ext cx="8424000" cy="5247240"/>
          </a:xfrm>
        </p:spPr>
        <p:txBody>
          <a:bodyPr/>
          <a:lstStyle/>
          <a:p>
            <a:pPr marL="0" indent="0">
              <a:buNone/>
            </a:pPr>
            <a:endParaRPr lang="cs-CZ" dirty="false">
              <a:solidFill>
                <a:srgbClr val="FF0000"/>
              </a:solidFill>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737BF6CF-BF31-4D8C-BC01-D0341DC045E8}"/>
              </a:ext>
            </a:extLst>
          </p:cNvPr>
          <p:cNvSpPr>
            <a:spLocks noGrp="true"/>
          </p:cNvSpPr>
          <p:nvPr>
            <p:ph type="sldNum" sz="quarter" idx="12"/>
          </p:nvPr>
        </p:nvSpPr>
        <p:spPr/>
        <p:txBody>
          <a:bodyPr/>
          <a:lstStyle/>
          <a:p>
            <a:fld id="{479BF083-4774-43B1-9AB0-5CC1AC5DD8EE}" type="slidenum">
              <a:rPr lang="cs-CZ" smtClean="false"/>
              <a:pPr/>
              <a:t>17</a:t>
            </a:fld>
            <a:endParaRPr lang="cs-CZ" dirty="false"/>
          </a:p>
        </p:txBody>
      </p:sp>
      <p:pic>
        <p:nvPicPr>
          <p:cNvPr id="7" name="Obrázek 6">
            <a:extLst>
              <a:ext uri="{FF2B5EF4-FFF2-40B4-BE49-F238E27FC236}">
                <a16:creationId xmlns:a16="http://schemas.microsoft.com/office/drawing/2014/main" id="{E5134185-BF87-48FC-AB76-3DF0DC19A287}"/>
              </a:ext>
            </a:extLst>
          </p:cNvPr>
          <p:cNvPicPr>
            <a:picLocks noChangeAspect="true"/>
          </p:cNvPicPr>
          <p:nvPr/>
        </p:nvPicPr>
        <p:blipFill>
          <a:blip r:embed="rId3"/>
          <a:stretch>
            <a:fillRect/>
          </a:stretch>
        </p:blipFill>
        <p:spPr>
          <a:xfrm>
            <a:off x="827640" y="1271513"/>
            <a:ext cx="7812360" cy="5198253"/>
          </a:xfrm>
          <a:prstGeom prst="rect">
            <a:avLst/>
          </a:prstGeom>
        </p:spPr>
      </p:pic>
    </p:spTree>
    <p:extLst>
      <p:ext uri="{BB962C8B-B14F-4D97-AF65-F5344CB8AC3E}">
        <p14:creationId xmlns:p14="http://schemas.microsoft.com/office/powerpoint/2010/main" val="2516006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117499-8245-4D24-964A-300AD2C215BC}"/>
              </a:ext>
            </a:extLst>
          </p:cNvPr>
          <p:cNvSpPr>
            <a:spLocks noGrp="true"/>
          </p:cNvSpPr>
          <p:nvPr>
            <p:ph type="title"/>
          </p:nvPr>
        </p:nvSpPr>
        <p:spPr>
          <a:xfrm>
            <a:off x="431628" y="-14185"/>
            <a:ext cx="8424000" cy="1080000"/>
          </a:xfrm>
        </p:spPr>
        <p:txBody>
          <a:bodyPr/>
          <a:lstStyle/>
          <a:p>
            <a:r>
              <a:rPr lang="cs-CZ" sz="2800" dirty="false"/>
              <a:t>On-line formulář akčního plánu</a:t>
            </a:r>
          </a:p>
        </p:txBody>
      </p:sp>
      <p:sp>
        <p:nvSpPr>
          <p:cNvPr id="3" name="Zástupný obsah 2">
            <a:extLst>
              <a:ext uri="{FF2B5EF4-FFF2-40B4-BE49-F238E27FC236}">
                <a16:creationId xmlns:a16="http://schemas.microsoft.com/office/drawing/2014/main" id="{B65064CB-C6AA-4442-AD2D-3B8BFF6ED67B}"/>
              </a:ext>
            </a:extLst>
          </p:cNvPr>
          <p:cNvSpPr>
            <a:spLocks noGrp="true"/>
          </p:cNvSpPr>
          <p:nvPr>
            <p:ph idx="1"/>
          </p:nvPr>
        </p:nvSpPr>
        <p:spPr>
          <a:xfrm>
            <a:off x="360000" y="1268760"/>
            <a:ext cx="8424000" cy="5247240"/>
          </a:xfrm>
        </p:spPr>
        <p:txBody>
          <a:bodyPr/>
          <a:lstStyle/>
          <a:p>
            <a:pPr marL="0" indent="0">
              <a:buNone/>
            </a:pPr>
            <a:endParaRPr lang="cs-CZ" dirty="false">
              <a:solidFill>
                <a:srgbClr val="FF0000"/>
              </a:solidFill>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737BF6CF-BF31-4D8C-BC01-D0341DC045E8}"/>
              </a:ext>
            </a:extLst>
          </p:cNvPr>
          <p:cNvSpPr>
            <a:spLocks noGrp="true"/>
          </p:cNvSpPr>
          <p:nvPr>
            <p:ph type="sldNum" sz="quarter" idx="12"/>
          </p:nvPr>
        </p:nvSpPr>
        <p:spPr/>
        <p:txBody>
          <a:bodyPr/>
          <a:lstStyle/>
          <a:p>
            <a:fld id="{479BF083-4774-43B1-9AB0-5CC1AC5DD8EE}" type="slidenum">
              <a:rPr lang="cs-CZ" smtClean="false"/>
              <a:pPr/>
              <a:t>18</a:t>
            </a:fld>
            <a:endParaRPr lang="cs-CZ" dirty="false"/>
          </a:p>
        </p:txBody>
      </p:sp>
      <p:pic>
        <p:nvPicPr>
          <p:cNvPr id="5" name="Obrázek 4">
            <a:extLst>
              <a:ext uri="{FF2B5EF4-FFF2-40B4-BE49-F238E27FC236}">
                <a16:creationId xmlns:a16="http://schemas.microsoft.com/office/drawing/2014/main" id="{C4E6B0B1-1108-468D-8A95-88909B8DA916}"/>
              </a:ext>
            </a:extLst>
          </p:cNvPr>
          <p:cNvPicPr/>
          <p:nvPr/>
        </p:nvPicPr>
        <p:blipFill>
          <a:blip r:embed="rId3"/>
          <a:stretch>
            <a:fillRect/>
          </a:stretch>
        </p:blipFill>
        <p:spPr>
          <a:xfrm>
            <a:off x="1187624" y="1268760"/>
            <a:ext cx="6552768" cy="5359665"/>
          </a:xfrm>
          <a:prstGeom prst="rect">
            <a:avLst/>
          </a:prstGeom>
        </p:spPr>
      </p:pic>
    </p:spTree>
    <p:extLst>
      <p:ext uri="{BB962C8B-B14F-4D97-AF65-F5344CB8AC3E}">
        <p14:creationId xmlns:p14="http://schemas.microsoft.com/office/powerpoint/2010/main" val="36063102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117499-8245-4D24-964A-300AD2C215BC}"/>
              </a:ext>
            </a:extLst>
          </p:cNvPr>
          <p:cNvSpPr>
            <a:spLocks noGrp="true"/>
          </p:cNvSpPr>
          <p:nvPr>
            <p:ph type="title"/>
          </p:nvPr>
        </p:nvSpPr>
        <p:spPr>
          <a:xfrm>
            <a:off x="431628" y="-14185"/>
            <a:ext cx="8424000" cy="1080000"/>
          </a:xfrm>
        </p:spPr>
        <p:txBody>
          <a:bodyPr/>
          <a:lstStyle/>
          <a:p>
            <a:r>
              <a:rPr lang="cs-CZ" sz="2800" dirty="false"/>
              <a:t>On-line formulář akčního plánu</a:t>
            </a:r>
          </a:p>
        </p:txBody>
      </p:sp>
      <p:sp>
        <p:nvSpPr>
          <p:cNvPr id="3" name="Zástupný obsah 2">
            <a:extLst>
              <a:ext uri="{FF2B5EF4-FFF2-40B4-BE49-F238E27FC236}">
                <a16:creationId xmlns:a16="http://schemas.microsoft.com/office/drawing/2014/main" id="{B65064CB-C6AA-4442-AD2D-3B8BFF6ED67B}"/>
              </a:ext>
            </a:extLst>
          </p:cNvPr>
          <p:cNvSpPr>
            <a:spLocks noGrp="true"/>
          </p:cNvSpPr>
          <p:nvPr>
            <p:ph idx="1"/>
          </p:nvPr>
        </p:nvSpPr>
        <p:spPr>
          <a:xfrm>
            <a:off x="360000" y="1268760"/>
            <a:ext cx="8424000" cy="5247240"/>
          </a:xfrm>
        </p:spPr>
        <p:txBody>
          <a:bodyPr/>
          <a:lstStyle/>
          <a:p>
            <a:pPr marL="0" indent="0">
              <a:buNone/>
            </a:pPr>
            <a:endParaRPr lang="cs-CZ" dirty="false">
              <a:solidFill>
                <a:srgbClr val="FF0000"/>
              </a:solidFill>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737BF6CF-BF31-4D8C-BC01-D0341DC045E8}"/>
              </a:ext>
            </a:extLst>
          </p:cNvPr>
          <p:cNvSpPr>
            <a:spLocks noGrp="true"/>
          </p:cNvSpPr>
          <p:nvPr>
            <p:ph type="sldNum" sz="quarter" idx="12"/>
          </p:nvPr>
        </p:nvSpPr>
        <p:spPr/>
        <p:txBody>
          <a:bodyPr/>
          <a:lstStyle/>
          <a:p>
            <a:fld id="{479BF083-4774-43B1-9AB0-5CC1AC5DD8EE}" type="slidenum">
              <a:rPr lang="cs-CZ" smtClean="false"/>
              <a:pPr/>
              <a:t>19</a:t>
            </a:fld>
            <a:endParaRPr lang="cs-CZ" dirty="false"/>
          </a:p>
        </p:txBody>
      </p:sp>
      <p:pic>
        <p:nvPicPr>
          <p:cNvPr id="5" name="Obrázek 4">
            <a:extLst>
              <a:ext uri="{FF2B5EF4-FFF2-40B4-BE49-F238E27FC236}">
                <a16:creationId xmlns:a16="http://schemas.microsoft.com/office/drawing/2014/main" id="{C08B3320-0F0D-43EA-9BD9-C7FDF3D26F10}"/>
              </a:ext>
            </a:extLst>
          </p:cNvPr>
          <p:cNvPicPr/>
          <p:nvPr/>
        </p:nvPicPr>
        <p:blipFill>
          <a:blip r:embed="rId3"/>
          <a:stretch>
            <a:fillRect/>
          </a:stretch>
        </p:blipFill>
        <p:spPr>
          <a:xfrm>
            <a:off x="431628" y="1268760"/>
            <a:ext cx="7956796" cy="5247240"/>
          </a:xfrm>
          <a:prstGeom prst="rect">
            <a:avLst/>
          </a:prstGeom>
        </p:spPr>
      </p:pic>
    </p:spTree>
    <p:extLst>
      <p:ext uri="{BB962C8B-B14F-4D97-AF65-F5344CB8AC3E}">
        <p14:creationId xmlns:p14="http://schemas.microsoft.com/office/powerpoint/2010/main" val="731236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Obsah</a:t>
            </a:r>
          </a:p>
        </p:txBody>
      </p:sp>
      <p:sp>
        <p:nvSpPr>
          <p:cNvPr id="3" name="Zástupný symbol pro obsah 2"/>
          <p:cNvSpPr>
            <a:spLocks noGrp="true"/>
          </p:cNvSpPr>
          <p:nvPr>
            <p:ph idx="1"/>
          </p:nvPr>
        </p:nvSpPr>
        <p:spPr>
          <a:xfrm>
            <a:off x="107504" y="1628800"/>
            <a:ext cx="8928992" cy="4752528"/>
          </a:xfrm>
        </p:spPr>
        <p:txBody>
          <a:bodyPr/>
          <a:lstStyle/>
          <a:p>
            <a:pPr lvl="0">
              <a:lnSpc>
                <a:spcPct val="150000"/>
              </a:lnSpc>
              <a:spcBef>
                <a:spcPts val="0"/>
              </a:spcBef>
              <a:spcAft>
                <a:spcPts val="0"/>
              </a:spcAft>
              <a:buFont typeface="Wingdings" panose="05000000000000000000" pitchFamily="2" charset="2"/>
              <a:buChar char="Ø"/>
            </a:pPr>
            <a:r>
              <a:rPr lang="cs-CZ" dirty="false"/>
              <a:t>On-line formulář Akčního plánu MAS pro OPZ+ </a:t>
            </a:r>
            <a:br>
              <a:rPr lang="cs-CZ" dirty="false"/>
            </a:br>
            <a:r>
              <a:rPr lang="cs-CZ" dirty="false"/>
              <a:t>(vč. vyhodnocení realizace Akčního plánu – příloha č. 2 výzvy)</a:t>
            </a:r>
          </a:p>
          <a:p>
            <a:pPr lvl="0">
              <a:lnSpc>
                <a:spcPct val="150000"/>
              </a:lnSpc>
              <a:spcBef>
                <a:spcPts val="0"/>
              </a:spcBef>
              <a:spcAft>
                <a:spcPts val="0"/>
              </a:spcAft>
              <a:buFont typeface="Wingdings" panose="05000000000000000000" pitchFamily="2" charset="2"/>
              <a:buChar char="Ø"/>
            </a:pPr>
            <a:r>
              <a:rPr lang="cs-CZ" dirty="false"/>
              <a:t>Cílové skupiny, podporované aktivity, přímé osobní náklady (příloha výzvy č. 1 výzvy), indikátory</a:t>
            </a:r>
          </a:p>
          <a:p>
            <a:pPr>
              <a:lnSpc>
                <a:spcPct val="150000"/>
              </a:lnSpc>
              <a:spcBef>
                <a:spcPts val="0"/>
              </a:spcBef>
              <a:spcAft>
                <a:spcPts val="0"/>
              </a:spcAft>
              <a:buFont typeface="Wingdings" panose="05000000000000000000" pitchFamily="2" charset="2"/>
              <a:buChar char="Ø"/>
            </a:pPr>
            <a:r>
              <a:rPr lang="cs-CZ" dirty="false"/>
              <a:t>Nejčastější dotazy z konzultací</a:t>
            </a:r>
          </a:p>
          <a:p>
            <a:pPr>
              <a:lnSpc>
                <a:spcPct val="150000"/>
              </a:lnSpc>
              <a:spcBef>
                <a:spcPts val="0"/>
              </a:spcBef>
              <a:spcAft>
                <a:spcPts val="0"/>
              </a:spcAft>
              <a:buFont typeface="Wingdings" panose="05000000000000000000" pitchFamily="2" charset="2"/>
              <a:buChar char="Ø"/>
            </a:pPr>
            <a:r>
              <a:rPr lang="cs-CZ" dirty="false"/>
              <a:t>Výsledky dotazování na zájem o zapojení MAS do OPZ+ (květen 2022)</a:t>
            </a:r>
          </a:p>
          <a:p>
            <a:pPr>
              <a:lnSpc>
                <a:spcPct val="150000"/>
              </a:lnSpc>
              <a:spcBef>
                <a:spcPts val="0"/>
              </a:spcBef>
              <a:spcAft>
                <a:spcPts val="0"/>
              </a:spcAft>
              <a:buFont typeface="Wingdings" panose="05000000000000000000" pitchFamily="2" charset="2"/>
              <a:buChar char="Ø"/>
            </a:pPr>
            <a:r>
              <a:rPr lang="cs-CZ" dirty="false"/>
              <a:t>Konzultace, časový rámec CLLD v OPZ</a:t>
            </a:r>
            <a:r>
              <a:rPr lang="en-GB" dirty="false"/>
              <a:t>+</a:t>
            </a:r>
            <a:endParaRPr lang="cs-CZ" dirty="false"/>
          </a:p>
          <a:p>
            <a:pPr marL="0" indent="0">
              <a:buNone/>
            </a:pPr>
            <a:endParaRPr lang="cs-CZ" sz="4000" dirty="false">
              <a:solidFill>
                <a:schemeClr val="accent1"/>
              </a:solidFill>
            </a:endParaRPr>
          </a:p>
          <a:p>
            <a:pPr>
              <a:buFont typeface="Wingdings" panose="05000000000000000000" pitchFamily="2" charset="2"/>
              <a:buChar char="q"/>
            </a:pPr>
            <a:endParaRPr lang="cs-CZ" sz="4000" dirty="false">
              <a:solidFill>
                <a:schemeClr val="accent1"/>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a:t>
            </a:fld>
            <a:endParaRPr lang="cs-CZ" dirty="false"/>
          </a:p>
        </p:txBody>
      </p:sp>
    </p:spTree>
    <p:extLst>
      <p:ext uri="{BB962C8B-B14F-4D97-AF65-F5344CB8AC3E}">
        <p14:creationId xmlns:p14="http://schemas.microsoft.com/office/powerpoint/2010/main" val="4357432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117499-8245-4D24-964A-300AD2C215BC}"/>
              </a:ext>
            </a:extLst>
          </p:cNvPr>
          <p:cNvSpPr>
            <a:spLocks noGrp="true"/>
          </p:cNvSpPr>
          <p:nvPr>
            <p:ph type="title"/>
          </p:nvPr>
        </p:nvSpPr>
        <p:spPr>
          <a:xfrm>
            <a:off x="431628" y="-14185"/>
            <a:ext cx="8424000" cy="1080000"/>
          </a:xfrm>
        </p:spPr>
        <p:txBody>
          <a:bodyPr/>
          <a:lstStyle/>
          <a:p>
            <a:r>
              <a:rPr lang="cs-CZ" sz="2800" dirty="false"/>
              <a:t>On-line formulář akčního plánu</a:t>
            </a:r>
          </a:p>
        </p:txBody>
      </p:sp>
      <p:sp>
        <p:nvSpPr>
          <p:cNvPr id="3" name="Zástupný obsah 2">
            <a:extLst>
              <a:ext uri="{FF2B5EF4-FFF2-40B4-BE49-F238E27FC236}">
                <a16:creationId xmlns:a16="http://schemas.microsoft.com/office/drawing/2014/main" id="{B65064CB-C6AA-4442-AD2D-3B8BFF6ED67B}"/>
              </a:ext>
            </a:extLst>
          </p:cNvPr>
          <p:cNvSpPr>
            <a:spLocks noGrp="true"/>
          </p:cNvSpPr>
          <p:nvPr>
            <p:ph idx="1"/>
          </p:nvPr>
        </p:nvSpPr>
        <p:spPr>
          <a:xfrm>
            <a:off x="360000" y="1268760"/>
            <a:ext cx="8424000" cy="5247240"/>
          </a:xfrm>
        </p:spPr>
        <p:txBody>
          <a:bodyPr/>
          <a:lstStyle/>
          <a:p>
            <a:pPr marL="0" indent="0">
              <a:buNone/>
            </a:pPr>
            <a:endParaRPr lang="cs-CZ" dirty="false">
              <a:solidFill>
                <a:srgbClr val="FF0000"/>
              </a:solidFill>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737BF6CF-BF31-4D8C-BC01-D0341DC045E8}"/>
              </a:ext>
            </a:extLst>
          </p:cNvPr>
          <p:cNvSpPr>
            <a:spLocks noGrp="true"/>
          </p:cNvSpPr>
          <p:nvPr>
            <p:ph type="sldNum" sz="quarter" idx="12"/>
          </p:nvPr>
        </p:nvSpPr>
        <p:spPr/>
        <p:txBody>
          <a:bodyPr/>
          <a:lstStyle/>
          <a:p>
            <a:fld id="{479BF083-4774-43B1-9AB0-5CC1AC5DD8EE}" type="slidenum">
              <a:rPr lang="cs-CZ" smtClean="false"/>
              <a:pPr/>
              <a:t>20</a:t>
            </a:fld>
            <a:endParaRPr lang="cs-CZ" dirty="false"/>
          </a:p>
        </p:txBody>
      </p:sp>
      <p:pic>
        <p:nvPicPr>
          <p:cNvPr id="6" name="Obrázek 5">
            <a:extLst>
              <a:ext uri="{FF2B5EF4-FFF2-40B4-BE49-F238E27FC236}">
                <a16:creationId xmlns:a16="http://schemas.microsoft.com/office/drawing/2014/main" id="{0D973BAC-0F74-4A61-805F-3F4ABEC915BF}"/>
              </a:ext>
            </a:extLst>
          </p:cNvPr>
          <p:cNvPicPr>
            <a:picLocks noChangeAspect="true"/>
          </p:cNvPicPr>
          <p:nvPr/>
        </p:nvPicPr>
        <p:blipFill>
          <a:blip r:embed="rId3"/>
          <a:stretch>
            <a:fillRect/>
          </a:stretch>
        </p:blipFill>
        <p:spPr>
          <a:xfrm>
            <a:off x="0" y="1343878"/>
            <a:ext cx="9144000" cy="4170243"/>
          </a:xfrm>
          <a:prstGeom prst="rect">
            <a:avLst/>
          </a:prstGeom>
        </p:spPr>
      </p:pic>
    </p:spTree>
    <p:extLst>
      <p:ext uri="{BB962C8B-B14F-4D97-AF65-F5344CB8AC3E}">
        <p14:creationId xmlns:p14="http://schemas.microsoft.com/office/powerpoint/2010/main" val="32570155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117499-8245-4D24-964A-300AD2C215BC}"/>
              </a:ext>
            </a:extLst>
          </p:cNvPr>
          <p:cNvSpPr>
            <a:spLocks noGrp="true"/>
          </p:cNvSpPr>
          <p:nvPr>
            <p:ph type="title"/>
          </p:nvPr>
        </p:nvSpPr>
        <p:spPr>
          <a:xfrm>
            <a:off x="431628" y="-14185"/>
            <a:ext cx="8424000" cy="1080000"/>
          </a:xfrm>
        </p:spPr>
        <p:txBody>
          <a:bodyPr/>
          <a:lstStyle/>
          <a:p>
            <a:r>
              <a:rPr lang="cs-CZ" sz="2800" dirty="false"/>
              <a:t>On-line formulář akčního plánu</a:t>
            </a:r>
          </a:p>
        </p:txBody>
      </p:sp>
      <p:sp>
        <p:nvSpPr>
          <p:cNvPr id="3" name="Zástupný obsah 2">
            <a:extLst>
              <a:ext uri="{FF2B5EF4-FFF2-40B4-BE49-F238E27FC236}">
                <a16:creationId xmlns:a16="http://schemas.microsoft.com/office/drawing/2014/main" id="{B65064CB-C6AA-4442-AD2D-3B8BFF6ED67B}"/>
              </a:ext>
            </a:extLst>
          </p:cNvPr>
          <p:cNvSpPr>
            <a:spLocks noGrp="true"/>
          </p:cNvSpPr>
          <p:nvPr>
            <p:ph idx="1"/>
          </p:nvPr>
        </p:nvSpPr>
        <p:spPr>
          <a:xfrm>
            <a:off x="360000" y="1268760"/>
            <a:ext cx="8424000" cy="5247240"/>
          </a:xfrm>
        </p:spPr>
        <p:txBody>
          <a:bodyPr/>
          <a:lstStyle/>
          <a:p>
            <a:pPr marL="0" indent="0">
              <a:buNone/>
            </a:pPr>
            <a:endParaRPr lang="cs-CZ" dirty="false">
              <a:solidFill>
                <a:srgbClr val="FF0000"/>
              </a:solidFill>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737BF6CF-BF31-4D8C-BC01-D0341DC045E8}"/>
              </a:ext>
            </a:extLst>
          </p:cNvPr>
          <p:cNvSpPr>
            <a:spLocks noGrp="true"/>
          </p:cNvSpPr>
          <p:nvPr>
            <p:ph type="sldNum" sz="quarter" idx="12"/>
          </p:nvPr>
        </p:nvSpPr>
        <p:spPr/>
        <p:txBody>
          <a:bodyPr/>
          <a:lstStyle/>
          <a:p>
            <a:fld id="{479BF083-4774-43B1-9AB0-5CC1AC5DD8EE}" type="slidenum">
              <a:rPr lang="cs-CZ" smtClean="false"/>
              <a:pPr/>
              <a:t>21</a:t>
            </a:fld>
            <a:endParaRPr lang="cs-CZ" dirty="false"/>
          </a:p>
        </p:txBody>
      </p:sp>
      <p:pic>
        <p:nvPicPr>
          <p:cNvPr id="5" name="Obrázek 4">
            <a:extLst>
              <a:ext uri="{FF2B5EF4-FFF2-40B4-BE49-F238E27FC236}">
                <a16:creationId xmlns:a16="http://schemas.microsoft.com/office/drawing/2014/main" id="{9D75FB33-6FE0-41C6-8AF7-8CFF2A9A833A}"/>
              </a:ext>
            </a:extLst>
          </p:cNvPr>
          <p:cNvPicPr/>
          <p:nvPr/>
        </p:nvPicPr>
        <p:blipFill>
          <a:blip r:embed="rId3"/>
          <a:stretch>
            <a:fillRect/>
          </a:stretch>
        </p:blipFill>
        <p:spPr>
          <a:xfrm>
            <a:off x="360000" y="1196753"/>
            <a:ext cx="8424000" cy="5112568"/>
          </a:xfrm>
          <a:prstGeom prst="rect">
            <a:avLst/>
          </a:prstGeom>
        </p:spPr>
      </p:pic>
    </p:spTree>
    <p:extLst>
      <p:ext uri="{BB962C8B-B14F-4D97-AF65-F5344CB8AC3E}">
        <p14:creationId xmlns:p14="http://schemas.microsoft.com/office/powerpoint/2010/main" val="37394482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117499-8245-4D24-964A-300AD2C215BC}"/>
              </a:ext>
            </a:extLst>
          </p:cNvPr>
          <p:cNvSpPr>
            <a:spLocks noGrp="true"/>
          </p:cNvSpPr>
          <p:nvPr>
            <p:ph type="title"/>
          </p:nvPr>
        </p:nvSpPr>
        <p:spPr>
          <a:xfrm>
            <a:off x="431628" y="-14185"/>
            <a:ext cx="8424000" cy="1080000"/>
          </a:xfrm>
        </p:spPr>
        <p:txBody>
          <a:bodyPr/>
          <a:lstStyle/>
          <a:p>
            <a:r>
              <a:rPr lang="cs-CZ" sz="2800" dirty="false"/>
              <a:t>On-line formulář akčního plánu</a:t>
            </a:r>
          </a:p>
        </p:txBody>
      </p:sp>
      <p:sp>
        <p:nvSpPr>
          <p:cNvPr id="3" name="Zástupný obsah 2">
            <a:extLst>
              <a:ext uri="{FF2B5EF4-FFF2-40B4-BE49-F238E27FC236}">
                <a16:creationId xmlns:a16="http://schemas.microsoft.com/office/drawing/2014/main" id="{B65064CB-C6AA-4442-AD2D-3B8BFF6ED67B}"/>
              </a:ext>
            </a:extLst>
          </p:cNvPr>
          <p:cNvSpPr>
            <a:spLocks noGrp="true"/>
          </p:cNvSpPr>
          <p:nvPr>
            <p:ph idx="1"/>
          </p:nvPr>
        </p:nvSpPr>
        <p:spPr>
          <a:xfrm>
            <a:off x="360000" y="1268760"/>
            <a:ext cx="8424000" cy="5247240"/>
          </a:xfrm>
        </p:spPr>
        <p:txBody>
          <a:bodyPr/>
          <a:lstStyle/>
          <a:p>
            <a:pPr marL="0" indent="0">
              <a:buNone/>
            </a:pPr>
            <a:endParaRPr lang="cs-CZ" dirty="false">
              <a:solidFill>
                <a:srgbClr val="FF0000"/>
              </a:solidFill>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737BF6CF-BF31-4D8C-BC01-D0341DC045E8}"/>
              </a:ext>
            </a:extLst>
          </p:cNvPr>
          <p:cNvSpPr>
            <a:spLocks noGrp="true"/>
          </p:cNvSpPr>
          <p:nvPr>
            <p:ph type="sldNum" sz="quarter" idx="12"/>
          </p:nvPr>
        </p:nvSpPr>
        <p:spPr/>
        <p:txBody>
          <a:bodyPr/>
          <a:lstStyle/>
          <a:p>
            <a:fld id="{479BF083-4774-43B1-9AB0-5CC1AC5DD8EE}" type="slidenum">
              <a:rPr lang="cs-CZ" smtClean="false"/>
              <a:pPr/>
              <a:t>22</a:t>
            </a:fld>
            <a:endParaRPr lang="cs-CZ" dirty="false"/>
          </a:p>
        </p:txBody>
      </p:sp>
      <p:pic>
        <p:nvPicPr>
          <p:cNvPr id="5" name="Obrázek 4">
            <a:extLst>
              <a:ext uri="{FF2B5EF4-FFF2-40B4-BE49-F238E27FC236}">
                <a16:creationId xmlns:a16="http://schemas.microsoft.com/office/drawing/2014/main" id="{31ED1BE8-75A1-403B-ACA6-43D13BD7B7EF}"/>
              </a:ext>
            </a:extLst>
          </p:cNvPr>
          <p:cNvPicPr/>
          <p:nvPr/>
        </p:nvPicPr>
        <p:blipFill>
          <a:blip r:embed="rId3"/>
          <a:stretch>
            <a:fillRect/>
          </a:stretch>
        </p:blipFill>
        <p:spPr>
          <a:xfrm>
            <a:off x="773812" y="1256969"/>
            <a:ext cx="7596376" cy="5247239"/>
          </a:xfrm>
          <a:prstGeom prst="rect">
            <a:avLst/>
          </a:prstGeom>
        </p:spPr>
      </p:pic>
    </p:spTree>
    <p:extLst>
      <p:ext uri="{BB962C8B-B14F-4D97-AF65-F5344CB8AC3E}">
        <p14:creationId xmlns:p14="http://schemas.microsoft.com/office/powerpoint/2010/main" val="12359045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117499-8245-4D24-964A-300AD2C215BC}"/>
              </a:ext>
            </a:extLst>
          </p:cNvPr>
          <p:cNvSpPr>
            <a:spLocks noGrp="true"/>
          </p:cNvSpPr>
          <p:nvPr>
            <p:ph type="title"/>
          </p:nvPr>
        </p:nvSpPr>
        <p:spPr>
          <a:xfrm>
            <a:off x="431628" y="-14185"/>
            <a:ext cx="8424000" cy="1080000"/>
          </a:xfrm>
        </p:spPr>
        <p:txBody>
          <a:bodyPr/>
          <a:lstStyle/>
          <a:p>
            <a:r>
              <a:rPr lang="cs-CZ" sz="2800" dirty="false"/>
              <a:t>On-line formulář akčního plánu</a:t>
            </a:r>
          </a:p>
        </p:txBody>
      </p:sp>
      <p:sp>
        <p:nvSpPr>
          <p:cNvPr id="3" name="Zástupný obsah 2">
            <a:extLst>
              <a:ext uri="{FF2B5EF4-FFF2-40B4-BE49-F238E27FC236}">
                <a16:creationId xmlns:a16="http://schemas.microsoft.com/office/drawing/2014/main" id="{B65064CB-C6AA-4442-AD2D-3B8BFF6ED67B}"/>
              </a:ext>
            </a:extLst>
          </p:cNvPr>
          <p:cNvSpPr>
            <a:spLocks noGrp="true"/>
          </p:cNvSpPr>
          <p:nvPr>
            <p:ph idx="1"/>
          </p:nvPr>
        </p:nvSpPr>
        <p:spPr>
          <a:xfrm>
            <a:off x="360000" y="1268760"/>
            <a:ext cx="8424000" cy="5247240"/>
          </a:xfrm>
        </p:spPr>
        <p:txBody>
          <a:bodyPr/>
          <a:lstStyle/>
          <a:p>
            <a:pPr marL="0" indent="0">
              <a:buNone/>
            </a:pPr>
            <a:endParaRPr lang="cs-CZ" dirty="false">
              <a:solidFill>
                <a:srgbClr val="FF0000"/>
              </a:solidFill>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737BF6CF-BF31-4D8C-BC01-D0341DC045E8}"/>
              </a:ext>
            </a:extLst>
          </p:cNvPr>
          <p:cNvSpPr>
            <a:spLocks noGrp="true"/>
          </p:cNvSpPr>
          <p:nvPr>
            <p:ph type="sldNum" sz="quarter" idx="12"/>
          </p:nvPr>
        </p:nvSpPr>
        <p:spPr/>
        <p:txBody>
          <a:bodyPr/>
          <a:lstStyle/>
          <a:p>
            <a:fld id="{479BF083-4774-43B1-9AB0-5CC1AC5DD8EE}" type="slidenum">
              <a:rPr lang="cs-CZ" smtClean="false"/>
              <a:pPr/>
              <a:t>23</a:t>
            </a:fld>
            <a:endParaRPr lang="cs-CZ" dirty="false"/>
          </a:p>
        </p:txBody>
      </p:sp>
      <p:pic>
        <p:nvPicPr>
          <p:cNvPr id="5" name="Obrázek 4">
            <a:extLst>
              <a:ext uri="{FF2B5EF4-FFF2-40B4-BE49-F238E27FC236}">
                <a16:creationId xmlns:a16="http://schemas.microsoft.com/office/drawing/2014/main" id="{ADB3255A-5D70-4AEC-8566-C9EFD4B38C31}"/>
              </a:ext>
            </a:extLst>
          </p:cNvPr>
          <p:cNvPicPr/>
          <p:nvPr/>
        </p:nvPicPr>
        <p:blipFill>
          <a:blip r:embed="rId3"/>
          <a:stretch>
            <a:fillRect/>
          </a:stretch>
        </p:blipFill>
        <p:spPr>
          <a:xfrm>
            <a:off x="360000" y="1304539"/>
            <a:ext cx="8064896" cy="5247239"/>
          </a:xfrm>
          <a:prstGeom prst="rect">
            <a:avLst/>
          </a:prstGeom>
        </p:spPr>
      </p:pic>
    </p:spTree>
    <p:extLst>
      <p:ext uri="{BB962C8B-B14F-4D97-AF65-F5344CB8AC3E}">
        <p14:creationId xmlns:p14="http://schemas.microsoft.com/office/powerpoint/2010/main" val="38523315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117499-8245-4D24-964A-300AD2C215BC}"/>
              </a:ext>
            </a:extLst>
          </p:cNvPr>
          <p:cNvSpPr>
            <a:spLocks noGrp="true"/>
          </p:cNvSpPr>
          <p:nvPr>
            <p:ph type="title"/>
          </p:nvPr>
        </p:nvSpPr>
        <p:spPr>
          <a:xfrm>
            <a:off x="431628" y="-14185"/>
            <a:ext cx="8424000" cy="1080000"/>
          </a:xfrm>
        </p:spPr>
        <p:txBody>
          <a:bodyPr/>
          <a:lstStyle/>
          <a:p>
            <a:r>
              <a:rPr lang="cs-CZ" sz="2800" dirty="false"/>
              <a:t>On-line formulář akčního plánu</a:t>
            </a:r>
          </a:p>
        </p:txBody>
      </p:sp>
      <p:sp>
        <p:nvSpPr>
          <p:cNvPr id="3" name="Zástupný obsah 2">
            <a:extLst>
              <a:ext uri="{FF2B5EF4-FFF2-40B4-BE49-F238E27FC236}">
                <a16:creationId xmlns:a16="http://schemas.microsoft.com/office/drawing/2014/main" id="{B65064CB-C6AA-4442-AD2D-3B8BFF6ED67B}"/>
              </a:ext>
            </a:extLst>
          </p:cNvPr>
          <p:cNvSpPr>
            <a:spLocks noGrp="true"/>
          </p:cNvSpPr>
          <p:nvPr>
            <p:ph idx="1"/>
          </p:nvPr>
        </p:nvSpPr>
        <p:spPr>
          <a:xfrm>
            <a:off x="360000" y="1268760"/>
            <a:ext cx="8424000" cy="5247240"/>
          </a:xfrm>
        </p:spPr>
        <p:txBody>
          <a:bodyPr/>
          <a:lstStyle/>
          <a:p>
            <a:pPr marL="0" indent="0">
              <a:buNone/>
            </a:pPr>
            <a:endParaRPr lang="cs-CZ" dirty="false">
              <a:solidFill>
                <a:srgbClr val="FF0000"/>
              </a:solidFill>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737BF6CF-BF31-4D8C-BC01-D0341DC045E8}"/>
              </a:ext>
            </a:extLst>
          </p:cNvPr>
          <p:cNvSpPr>
            <a:spLocks noGrp="true"/>
          </p:cNvSpPr>
          <p:nvPr>
            <p:ph type="sldNum" sz="quarter" idx="12"/>
          </p:nvPr>
        </p:nvSpPr>
        <p:spPr/>
        <p:txBody>
          <a:bodyPr/>
          <a:lstStyle/>
          <a:p>
            <a:fld id="{479BF083-4774-43B1-9AB0-5CC1AC5DD8EE}" type="slidenum">
              <a:rPr lang="cs-CZ" smtClean="false"/>
              <a:pPr/>
              <a:t>24</a:t>
            </a:fld>
            <a:endParaRPr lang="cs-CZ" dirty="false"/>
          </a:p>
        </p:txBody>
      </p:sp>
      <p:pic>
        <p:nvPicPr>
          <p:cNvPr id="6" name="Obrázek 5">
            <a:extLst>
              <a:ext uri="{FF2B5EF4-FFF2-40B4-BE49-F238E27FC236}">
                <a16:creationId xmlns:a16="http://schemas.microsoft.com/office/drawing/2014/main" id="{54F15E01-A866-47EC-A544-F16257522347}"/>
              </a:ext>
            </a:extLst>
          </p:cNvPr>
          <p:cNvPicPr/>
          <p:nvPr/>
        </p:nvPicPr>
        <p:blipFill>
          <a:blip r:embed="rId3"/>
          <a:stretch>
            <a:fillRect/>
          </a:stretch>
        </p:blipFill>
        <p:spPr>
          <a:xfrm>
            <a:off x="683568" y="1268761"/>
            <a:ext cx="7704856" cy="4824536"/>
          </a:xfrm>
          <a:prstGeom prst="rect">
            <a:avLst/>
          </a:prstGeom>
        </p:spPr>
      </p:pic>
    </p:spTree>
    <p:extLst>
      <p:ext uri="{BB962C8B-B14F-4D97-AF65-F5344CB8AC3E}">
        <p14:creationId xmlns:p14="http://schemas.microsoft.com/office/powerpoint/2010/main" val="25430551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117499-8245-4D24-964A-300AD2C215BC}"/>
              </a:ext>
            </a:extLst>
          </p:cNvPr>
          <p:cNvSpPr>
            <a:spLocks noGrp="true"/>
          </p:cNvSpPr>
          <p:nvPr>
            <p:ph type="title"/>
          </p:nvPr>
        </p:nvSpPr>
        <p:spPr>
          <a:xfrm>
            <a:off x="431628" y="-14185"/>
            <a:ext cx="8424000" cy="1080000"/>
          </a:xfrm>
        </p:spPr>
        <p:txBody>
          <a:bodyPr/>
          <a:lstStyle/>
          <a:p>
            <a:r>
              <a:rPr lang="cs-CZ" sz="2800" dirty="false"/>
              <a:t>On-line formulář akčního plánu</a:t>
            </a:r>
          </a:p>
        </p:txBody>
      </p:sp>
      <p:sp>
        <p:nvSpPr>
          <p:cNvPr id="3" name="Zástupný obsah 2">
            <a:extLst>
              <a:ext uri="{FF2B5EF4-FFF2-40B4-BE49-F238E27FC236}">
                <a16:creationId xmlns:a16="http://schemas.microsoft.com/office/drawing/2014/main" id="{B65064CB-C6AA-4442-AD2D-3B8BFF6ED67B}"/>
              </a:ext>
            </a:extLst>
          </p:cNvPr>
          <p:cNvSpPr>
            <a:spLocks noGrp="true"/>
          </p:cNvSpPr>
          <p:nvPr>
            <p:ph idx="1"/>
          </p:nvPr>
        </p:nvSpPr>
        <p:spPr>
          <a:xfrm>
            <a:off x="360000" y="1268760"/>
            <a:ext cx="8424000" cy="5247240"/>
          </a:xfrm>
        </p:spPr>
        <p:txBody>
          <a:bodyPr/>
          <a:lstStyle/>
          <a:p>
            <a:pPr marL="0" indent="0">
              <a:buNone/>
            </a:pPr>
            <a:endParaRPr lang="cs-CZ" dirty="false">
              <a:solidFill>
                <a:srgbClr val="FF0000"/>
              </a:solidFill>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737BF6CF-BF31-4D8C-BC01-D0341DC045E8}"/>
              </a:ext>
            </a:extLst>
          </p:cNvPr>
          <p:cNvSpPr>
            <a:spLocks noGrp="true"/>
          </p:cNvSpPr>
          <p:nvPr>
            <p:ph type="sldNum" sz="quarter" idx="12"/>
          </p:nvPr>
        </p:nvSpPr>
        <p:spPr/>
        <p:txBody>
          <a:bodyPr/>
          <a:lstStyle/>
          <a:p>
            <a:fld id="{479BF083-4774-43B1-9AB0-5CC1AC5DD8EE}" type="slidenum">
              <a:rPr lang="cs-CZ" smtClean="false"/>
              <a:pPr/>
              <a:t>25</a:t>
            </a:fld>
            <a:endParaRPr lang="cs-CZ" dirty="false"/>
          </a:p>
        </p:txBody>
      </p:sp>
      <p:pic>
        <p:nvPicPr>
          <p:cNvPr id="6" name="Obrázek 5">
            <a:extLst>
              <a:ext uri="{FF2B5EF4-FFF2-40B4-BE49-F238E27FC236}">
                <a16:creationId xmlns:a16="http://schemas.microsoft.com/office/drawing/2014/main" id="{D7F25145-D816-4F8D-B86F-DDB0F3314FCF}"/>
              </a:ext>
            </a:extLst>
          </p:cNvPr>
          <p:cNvPicPr/>
          <p:nvPr/>
        </p:nvPicPr>
        <p:blipFill>
          <a:blip r:embed="rId3"/>
          <a:stretch>
            <a:fillRect/>
          </a:stretch>
        </p:blipFill>
        <p:spPr>
          <a:xfrm>
            <a:off x="417457" y="1700808"/>
            <a:ext cx="8280000" cy="3672408"/>
          </a:xfrm>
          <a:prstGeom prst="rect">
            <a:avLst/>
          </a:prstGeom>
        </p:spPr>
      </p:pic>
    </p:spTree>
    <p:extLst>
      <p:ext uri="{BB962C8B-B14F-4D97-AF65-F5344CB8AC3E}">
        <p14:creationId xmlns:p14="http://schemas.microsoft.com/office/powerpoint/2010/main" val="7213429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117499-8245-4D24-964A-300AD2C215BC}"/>
              </a:ext>
            </a:extLst>
          </p:cNvPr>
          <p:cNvSpPr>
            <a:spLocks noGrp="true"/>
          </p:cNvSpPr>
          <p:nvPr>
            <p:ph type="title"/>
          </p:nvPr>
        </p:nvSpPr>
        <p:spPr>
          <a:xfrm>
            <a:off x="431628" y="-14185"/>
            <a:ext cx="8424000" cy="1080000"/>
          </a:xfrm>
        </p:spPr>
        <p:txBody>
          <a:bodyPr/>
          <a:lstStyle/>
          <a:p>
            <a:r>
              <a:rPr lang="cs-CZ" sz="2800" dirty="false"/>
              <a:t>On-line formulář akčního plánu</a:t>
            </a:r>
          </a:p>
        </p:txBody>
      </p:sp>
      <p:sp>
        <p:nvSpPr>
          <p:cNvPr id="3" name="Zástupný obsah 2">
            <a:extLst>
              <a:ext uri="{FF2B5EF4-FFF2-40B4-BE49-F238E27FC236}">
                <a16:creationId xmlns:a16="http://schemas.microsoft.com/office/drawing/2014/main" id="{B65064CB-C6AA-4442-AD2D-3B8BFF6ED67B}"/>
              </a:ext>
            </a:extLst>
          </p:cNvPr>
          <p:cNvSpPr>
            <a:spLocks noGrp="true"/>
          </p:cNvSpPr>
          <p:nvPr>
            <p:ph idx="1"/>
          </p:nvPr>
        </p:nvSpPr>
        <p:spPr>
          <a:xfrm>
            <a:off x="360000" y="1268760"/>
            <a:ext cx="8424000" cy="5247240"/>
          </a:xfrm>
        </p:spPr>
        <p:txBody>
          <a:bodyPr/>
          <a:lstStyle/>
          <a:p>
            <a:pPr marL="0" indent="0">
              <a:buNone/>
            </a:pPr>
            <a:endParaRPr lang="cs-CZ" dirty="false">
              <a:solidFill>
                <a:srgbClr val="FF0000"/>
              </a:solidFill>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737BF6CF-BF31-4D8C-BC01-D0341DC045E8}"/>
              </a:ext>
            </a:extLst>
          </p:cNvPr>
          <p:cNvSpPr>
            <a:spLocks noGrp="true"/>
          </p:cNvSpPr>
          <p:nvPr>
            <p:ph type="sldNum" sz="quarter" idx="12"/>
          </p:nvPr>
        </p:nvSpPr>
        <p:spPr/>
        <p:txBody>
          <a:bodyPr/>
          <a:lstStyle/>
          <a:p>
            <a:fld id="{479BF083-4774-43B1-9AB0-5CC1AC5DD8EE}" type="slidenum">
              <a:rPr lang="cs-CZ" smtClean="false"/>
              <a:pPr/>
              <a:t>26</a:t>
            </a:fld>
            <a:endParaRPr lang="cs-CZ" dirty="false"/>
          </a:p>
        </p:txBody>
      </p:sp>
      <p:pic>
        <p:nvPicPr>
          <p:cNvPr id="7" name="Obrázek 6">
            <a:extLst>
              <a:ext uri="{FF2B5EF4-FFF2-40B4-BE49-F238E27FC236}">
                <a16:creationId xmlns:a16="http://schemas.microsoft.com/office/drawing/2014/main" id="{FC660660-AF44-4403-B32B-8B73CDFFD5AC}"/>
              </a:ext>
            </a:extLst>
          </p:cNvPr>
          <p:cNvPicPr/>
          <p:nvPr/>
        </p:nvPicPr>
        <p:blipFill>
          <a:blip r:embed="rId3"/>
          <a:stretch>
            <a:fillRect/>
          </a:stretch>
        </p:blipFill>
        <p:spPr>
          <a:xfrm>
            <a:off x="701804" y="1268760"/>
            <a:ext cx="7740392" cy="5247240"/>
          </a:xfrm>
          <a:prstGeom prst="rect">
            <a:avLst/>
          </a:prstGeom>
        </p:spPr>
      </p:pic>
    </p:spTree>
    <p:extLst>
      <p:ext uri="{BB962C8B-B14F-4D97-AF65-F5344CB8AC3E}">
        <p14:creationId xmlns:p14="http://schemas.microsoft.com/office/powerpoint/2010/main" val="36121693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a:xfrm>
            <a:off x="360000" y="342000"/>
            <a:ext cx="8424000" cy="738000"/>
          </a:xfrm>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b="true" dirty="false">
                <a:effectLst/>
                <a:latin typeface="Arial" panose="020B0604020202020204" pitchFamily="34" charset="0"/>
                <a:ea typeface="Calibri" panose="020F0502020204030204" pitchFamily="34" charset="0"/>
              </a:rPr>
              <a:t>Vyhodnocení realizace Akčního plánu</a:t>
            </a:r>
            <a:br>
              <a:rPr lang="cs-CZ" dirty="false">
                <a:highlight>
                  <a:srgbClr val="FFFF00"/>
                </a:highlight>
              </a:rPr>
            </a:b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196752"/>
            <a:ext cx="8244000" cy="5499248"/>
          </a:xfrm>
        </p:spPr>
        <p:txBody>
          <a:bodyPr/>
          <a:lstStyle/>
          <a:p>
            <a:pPr algn="just">
              <a:spcAft>
                <a:spcPts val="1100"/>
              </a:spcAft>
              <a:buFont typeface="Wingdings" panose="05000000000000000000" pitchFamily="2" charset="2"/>
              <a:buChar char="Ø"/>
            </a:pPr>
            <a:r>
              <a:rPr lang="cs-CZ" sz="2000" dirty="false"/>
              <a:t>vyhodnocení prvního období realizace akčního plánu je podmínkou pro schválení dalšího projektu MAS, který bude realizován v následující části programového období</a:t>
            </a:r>
          </a:p>
          <a:p>
            <a:pPr algn="just">
              <a:spcAft>
                <a:spcPts val="1100"/>
              </a:spcAft>
              <a:buFont typeface="Wingdings" panose="05000000000000000000" pitchFamily="2" charset="2"/>
              <a:buChar char="Ø"/>
            </a:pPr>
            <a:r>
              <a:rPr lang="cs-CZ" sz="2000" dirty="false"/>
              <a:t>vyhodnocení bude přílohou žádosti o podporu na další projekt</a:t>
            </a:r>
          </a:p>
          <a:p>
            <a:pPr algn="just">
              <a:spcAft>
                <a:spcPts val="1100"/>
              </a:spcAft>
              <a:buFont typeface="Wingdings" panose="05000000000000000000" pitchFamily="2" charset="2"/>
              <a:buChar char="Ø"/>
            </a:pPr>
            <a:r>
              <a:rPr lang="cs-CZ" sz="2000" dirty="false"/>
              <a:t>minimálním podkladem pro vyhodnocení bude zápis z uskutečněné skupinové diskuse všech členů realizačního týmu k jednotlivým požadovaným částem vyhodnocení</a:t>
            </a:r>
          </a:p>
          <a:p>
            <a:pPr>
              <a:buFont typeface="Wingdings" panose="05000000000000000000" pitchFamily="2" charset="2"/>
              <a:buChar char="Ø"/>
            </a:pPr>
            <a:r>
              <a:rPr lang="cs-CZ" sz="2000" dirty="false"/>
              <a:t>možné je podklad k vyplnění vyhodnocení získat také prostřednictvím individuálních rozhovorů se členy realizačního týmu (či kombinace individuálních a skupinových rozhovorů), které povede osoba zodpovědná za zpracování vyhodnocení</a:t>
            </a:r>
          </a:p>
          <a:p>
            <a:pPr>
              <a:buFont typeface="Wingdings" panose="05000000000000000000" pitchFamily="2" charset="2"/>
              <a:buChar char="Ø"/>
            </a:pPr>
            <a:r>
              <a:rPr lang="cs-CZ" sz="2000" dirty="false"/>
              <a:t>využití pokročilejších evaluačních postupů a metod je dobrovolné </a:t>
            </a:r>
            <a:br>
              <a:rPr lang="cs-CZ" sz="2000" dirty="false"/>
            </a:br>
            <a:r>
              <a:rPr lang="cs-CZ" sz="2000" dirty="false"/>
              <a:t>a není vyžadováno</a:t>
            </a:r>
          </a:p>
          <a:p>
            <a:pPr>
              <a:buFont typeface="Wingdings" panose="05000000000000000000" pitchFamily="2" charset="2"/>
              <a:buChar char="q"/>
            </a:pPr>
            <a:endParaRPr lang="cs-CZ"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27</a:t>
            </a:fld>
            <a:endParaRPr lang="cs-CZ" dirty="false"/>
          </a:p>
        </p:txBody>
      </p:sp>
    </p:spTree>
    <p:extLst>
      <p:ext uri="{BB962C8B-B14F-4D97-AF65-F5344CB8AC3E}">
        <p14:creationId xmlns:p14="http://schemas.microsoft.com/office/powerpoint/2010/main" val="18666058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a:xfrm>
            <a:off x="360000" y="342000"/>
            <a:ext cx="8424000" cy="738000"/>
          </a:xfrm>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b="true" dirty="false">
                <a:effectLst/>
                <a:latin typeface="Arial" panose="020B0604020202020204" pitchFamily="34" charset="0"/>
                <a:ea typeface="Calibri" panose="020F0502020204030204" pitchFamily="34" charset="0"/>
              </a:rPr>
              <a:t>Vyhodnocení realizace Akčního plánu</a:t>
            </a:r>
            <a:br>
              <a:rPr lang="cs-CZ" dirty="false">
                <a:highlight>
                  <a:srgbClr val="FFFF00"/>
                </a:highlight>
              </a:rPr>
            </a:b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350007"/>
            <a:ext cx="8244000" cy="5184576"/>
          </a:xfrm>
        </p:spPr>
        <p:txBody>
          <a:bodyPr/>
          <a:lstStyle/>
          <a:p>
            <a:pPr marL="0" indent="0" algn="just">
              <a:lnSpc>
                <a:spcPct val="100000"/>
              </a:lnSpc>
              <a:spcAft>
                <a:spcPts val="800"/>
              </a:spcAft>
              <a:buNone/>
            </a:pPr>
            <a:r>
              <a:rPr lang="cs-CZ" sz="1800" b="true" dirty="false"/>
              <a:t>Vyhodnocení prvního období realizace akčního plánu bude zpracováno v on-line formuláři v následující struktuře:</a:t>
            </a:r>
          </a:p>
          <a:p>
            <a:pPr lvl="0" algn="just">
              <a:lnSpc>
                <a:spcPct val="100000"/>
              </a:lnSpc>
              <a:spcAft>
                <a:spcPts val="1100"/>
              </a:spcAft>
              <a:buFont typeface="Wingdings" panose="05000000000000000000" pitchFamily="2" charset="2"/>
              <a:buChar char="Ø"/>
            </a:pPr>
            <a:r>
              <a:rPr lang="cs-CZ" sz="1800" b="true" dirty="false"/>
              <a:t>Opatření:</a:t>
            </a:r>
            <a:r>
              <a:rPr lang="cs-CZ" sz="1800" dirty="false"/>
              <a:t> vyhodnocení přínosu realizovaných opatření pro každou CS, a to ve vztahu k cílovému stavu uvedeném v akčním plánu </a:t>
            </a:r>
          </a:p>
          <a:p>
            <a:pPr lvl="0" algn="just">
              <a:lnSpc>
                <a:spcPct val="100000"/>
              </a:lnSpc>
              <a:spcAft>
                <a:spcPts val="1100"/>
              </a:spcAft>
              <a:buFont typeface="Wingdings" panose="05000000000000000000" pitchFamily="2" charset="2"/>
              <a:buChar char="Ø"/>
            </a:pPr>
            <a:r>
              <a:rPr lang="cs-CZ" sz="1800" b="true" dirty="false"/>
              <a:t>Indikátory:</a:t>
            </a:r>
            <a:r>
              <a:rPr lang="cs-CZ" sz="1800" dirty="false"/>
              <a:t> vyhodnocení naplnění cílových hodnot indikátorů pro dané opatření</a:t>
            </a:r>
          </a:p>
          <a:p>
            <a:pPr lvl="0" algn="just">
              <a:lnSpc>
                <a:spcPct val="100000"/>
              </a:lnSpc>
              <a:spcAft>
                <a:spcPts val="1100"/>
              </a:spcAft>
              <a:buFont typeface="Wingdings" panose="05000000000000000000" pitchFamily="2" charset="2"/>
              <a:buChar char="Ø"/>
            </a:pPr>
            <a:r>
              <a:rPr lang="cs-CZ" sz="1800" b="true" dirty="false"/>
              <a:t>Aktivity:</a:t>
            </a:r>
            <a:r>
              <a:rPr lang="cs-CZ" sz="1800" dirty="false"/>
              <a:t> vyhodnocení realizace jednotlivých aktivit, co se dařilo, co se nedařilo, jak je plněn harmonogram a nákladovost a jak se osvědčil způsob realizace </a:t>
            </a:r>
          </a:p>
          <a:p>
            <a:pPr lvl="0" algn="just">
              <a:lnSpc>
                <a:spcPct val="100000"/>
              </a:lnSpc>
              <a:spcAft>
                <a:spcPts val="1100"/>
              </a:spcAft>
              <a:buFont typeface="Wingdings" panose="05000000000000000000" pitchFamily="2" charset="2"/>
              <a:buChar char="Ø"/>
            </a:pPr>
            <a:r>
              <a:rPr lang="cs-CZ" sz="1800" b="true" dirty="false"/>
              <a:t>Vyhodnocení animační činnosti MAS v průběhu realizace akčního plánu:</a:t>
            </a:r>
            <a:r>
              <a:rPr lang="cs-CZ" sz="1800" dirty="false"/>
              <a:t> popis a zhodnocení vč. neúspěchů a překážek dílčích animačních aktivit MAS ve vztahu ke klíčovým aktérům v území, dále ve vztahu k veřejnosti, k aktivitám a iniciativám místních obyvatel a dobrovolných spolků a ve vztahu ke krajům a institucím jako je např. Úřad práce ČR, a také ve vztahu k nositelům konkrétních aktivit realizovaných v rámci akčního plánu</a:t>
            </a:r>
          </a:p>
          <a:p>
            <a:pPr>
              <a:buFont typeface="Wingdings" panose="05000000000000000000" pitchFamily="2" charset="2"/>
              <a:buChar char="q"/>
            </a:pPr>
            <a:endParaRPr lang="cs-CZ" sz="18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28</a:t>
            </a:fld>
            <a:endParaRPr lang="cs-CZ" dirty="false"/>
          </a:p>
        </p:txBody>
      </p:sp>
    </p:spTree>
    <p:extLst>
      <p:ext uri="{BB962C8B-B14F-4D97-AF65-F5344CB8AC3E}">
        <p14:creationId xmlns:p14="http://schemas.microsoft.com/office/powerpoint/2010/main" val="23576879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117499-8245-4D24-964A-300AD2C215BC}"/>
              </a:ext>
            </a:extLst>
          </p:cNvPr>
          <p:cNvSpPr>
            <a:spLocks noGrp="true"/>
          </p:cNvSpPr>
          <p:nvPr>
            <p:ph type="title"/>
          </p:nvPr>
        </p:nvSpPr>
        <p:spPr>
          <a:xfrm>
            <a:off x="431628" y="-14185"/>
            <a:ext cx="8424000" cy="1080000"/>
          </a:xfrm>
        </p:spPr>
        <p:txBody>
          <a:bodyPr/>
          <a:lstStyle/>
          <a:p>
            <a:r>
              <a:rPr lang="cs-CZ" sz="2800" dirty="false"/>
              <a:t>On-line formulář akčního plánu</a:t>
            </a:r>
          </a:p>
        </p:txBody>
      </p:sp>
      <p:sp>
        <p:nvSpPr>
          <p:cNvPr id="3" name="Zástupný obsah 2">
            <a:extLst>
              <a:ext uri="{FF2B5EF4-FFF2-40B4-BE49-F238E27FC236}">
                <a16:creationId xmlns:a16="http://schemas.microsoft.com/office/drawing/2014/main" id="{B65064CB-C6AA-4442-AD2D-3B8BFF6ED67B}"/>
              </a:ext>
            </a:extLst>
          </p:cNvPr>
          <p:cNvSpPr>
            <a:spLocks noGrp="true"/>
          </p:cNvSpPr>
          <p:nvPr>
            <p:ph idx="1"/>
          </p:nvPr>
        </p:nvSpPr>
        <p:spPr>
          <a:xfrm>
            <a:off x="360000" y="1268760"/>
            <a:ext cx="8424000" cy="5247240"/>
          </a:xfrm>
        </p:spPr>
        <p:txBody>
          <a:bodyPr/>
          <a:lstStyle/>
          <a:p>
            <a:pPr marL="0" indent="0">
              <a:buNone/>
            </a:pPr>
            <a:endParaRPr lang="cs-CZ" dirty="false">
              <a:solidFill>
                <a:srgbClr val="FF0000"/>
              </a:solidFill>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737BF6CF-BF31-4D8C-BC01-D0341DC045E8}"/>
              </a:ext>
            </a:extLst>
          </p:cNvPr>
          <p:cNvSpPr>
            <a:spLocks noGrp="true"/>
          </p:cNvSpPr>
          <p:nvPr>
            <p:ph type="sldNum" sz="quarter" idx="12"/>
          </p:nvPr>
        </p:nvSpPr>
        <p:spPr/>
        <p:txBody>
          <a:bodyPr/>
          <a:lstStyle/>
          <a:p>
            <a:fld id="{479BF083-4774-43B1-9AB0-5CC1AC5DD8EE}" type="slidenum">
              <a:rPr lang="cs-CZ" smtClean="false"/>
              <a:pPr/>
              <a:t>29</a:t>
            </a:fld>
            <a:endParaRPr lang="cs-CZ" dirty="false"/>
          </a:p>
        </p:txBody>
      </p:sp>
      <p:pic>
        <p:nvPicPr>
          <p:cNvPr id="7" name="Obrázek 6">
            <a:extLst>
              <a:ext uri="{FF2B5EF4-FFF2-40B4-BE49-F238E27FC236}">
                <a16:creationId xmlns:a16="http://schemas.microsoft.com/office/drawing/2014/main" id="{57C7CAB2-3567-4B99-AD3F-18DA755A7A99}"/>
              </a:ext>
            </a:extLst>
          </p:cNvPr>
          <p:cNvPicPr/>
          <p:nvPr/>
        </p:nvPicPr>
        <p:blipFill>
          <a:blip r:embed="rId3"/>
          <a:stretch>
            <a:fillRect/>
          </a:stretch>
        </p:blipFill>
        <p:spPr>
          <a:xfrm>
            <a:off x="683568" y="1268760"/>
            <a:ext cx="7524368" cy="5040560"/>
          </a:xfrm>
          <a:prstGeom prst="rect">
            <a:avLst/>
          </a:prstGeom>
        </p:spPr>
      </p:pic>
    </p:spTree>
    <p:extLst>
      <p:ext uri="{BB962C8B-B14F-4D97-AF65-F5344CB8AC3E}">
        <p14:creationId xmlns:p14="http://schemas.microsoft.com/office/powerpoint/2010/main" val="4013223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35876A-99F6-443D-8312-89365881B338}"/>
              </a:ext>
            </a:extLst>
          </p:cNvPr>
          <p:cNvSpPr>
            <a:spLocks noGrp="true"/>
          </p:cNvSpPr>
          <p:nvPr>
            <p:ph type="title"/>
          </p:nvPr>
        </p:nvSpPr>
        <p:spPr>
          <a:xfrm>
            <a:off x="251520" y="2420888"/>
            <a:ext cx="8460472" cy="3501120"/>
          </a:xfrm>
        </p:spPr>
        <p:txBody>
          <a:bodyPr/>
          <a:lstStyle/>
          <a:p>
            <a:pPr algn="ctr"/>
            <a:r>
              <a:rPr lang="cs-CZ" sz="3200" dirty="false"/>
              <a:t>On-line formulář</a:t>
            </a:r>
            <a:br>
              <a:rPr lang="cs-CZ" sz="3200" dirty="false"/>
            </a:br>
            <a:br>
              <a:rPr lang="cs-CZ" sz="3200" dirty="false"/>
            </a:br>
            <a:r>
              <a:rPr lang="cs-CZ" sz="3200" dirty="false"/>
              <a:t>Akční plán MAS pro OPZ+</a:t>
            </a:r>
            <a:br>
              <a:rPr lang="cs-CZ" sz="3200" dirty="false"/>
            </a:br>
            <a:br>
              <a:rPr lang="cs-CZ" sz="3200" dirty="false"/>
            </a:br>
            <a:r>
              <a:rPr lang="cs-CZ" sz="1800" dirty="false"/>
              <a:t>(vč. vyhodnocení realizace Akčního plánu – příloha č. 2 výzvy)</a:t>
            </a:r>
            <a:br>
              <a:rPr lang="cs-CZ" sz="1800" dirty="false"/>
            </a:br>
            <a:endParaRPr lang="cs-CZ" sz="3200" dirty="false"/>
          </a:p>
        </p:txBody>
      </p:sp>
    </p:spTree>
    <p:extLst>
      <p:ext uri="{BB962C8B-B14F-4D97-AF65-F5344CB8AC3E}">
        <p14:creationId xmlns:p14="http://schemas.microsoft.com/office/powerpoint/2010/main" val="1708016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117499-8245-4D24-964A-300AD2C215BC}"/>
              </a:ext>
            </a:extLst>
          </p:cNvPr>
          <p:cNvSpPr>
            <a:spLocks noGrp="true"/>
          </p:cNvSpPr>
          <p:nvPr>
            <p:ph type="title"/>
          </p:nvPr>
        </p:nvSpPr>
        <p:spPr>
          <a:xfrm>
            <a:off x="431628" y="-14185"/>
            <a:ext cx="8424000" cy="1080000"/>
          </a:xfrm>
        </p:spPr>
        <p:txBody>
          <a:bodyPr/>
          <a:lstStyle/>
          <a:p>
            <a:r>
              <a:rPr lang="cs-CZ" sz="2800" dirty="false"/>
              <a:t>On-line formulář akčního plánu</a:t>
            </a:r>
          </a:p>
        </p:txBody>
      </p:sp>
      <p:sp>
        <p:nvSpPr>
          <p:cNvPr id="3" name="Zástupný obsah 2">
            <a:extLst>
              <a:ext uri="{FF2B5EF4-FFF2-40B4-BE49-F238E27FC236}">
                <a16:creationId xmlns:a16="http://schemas.microsoft.com/office/drawing/2014/main" id="{B65064CB-C6AA-4442-AD2D-3B8BFF6ED67B}"/>
              </a:ext>
            </a:extLst>
          </p:cNvPr>
          <p:cNvSpPr>
            <a:spLocks noGrp="true"/>
          </p:cNvSpPr>
          <p:nvPr>
            <p:ph idx="1"/>
          </p:nvPr>
        </p:nvSpPr>
        <p:spPr>
          <a:xfrm>
            <a:off x="360000" y="1268760"/>
            <a:ext cx="8424000" cy="5247240"/>
          </a:xfrm>
        </p:spPr>
        <p:txBody>
          <a:bodyPr/>
          <a:lstStyle/>
          <a:p>
            <a:pPr marL="0" indent="0">
              <a:buNone/>
            </a:pPr>
            <a:endParaRPr lang="cs-CZ" dirty="false">
              <a:solidFill>
                <a:srgbClr val="FF0000"/>
              </a:solidFill>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737BF6CF-BF31-4D8C-BC01-D0341DC045E8}"/>
              </a:ext>
            </a:extLst>
          </p:cNvPr>
          <p:cNvSpPr>
            <a:spLocks noGrp="true"/>
          </p:cNvSpPr>
          <p:nvPr>
            <p:ph type="sldNum" sz="quarter" idx="12"/>
          </p:nvPr>
        </p:nvSpPr>
        <p:spPr/>
        <p:txBody>
          <a:bodyPr/>
          <a:lstStyle/>
          <a:p>
            <a:fld id="{479BF083-4774-43B1-9AB0-5CC1AC5DD8EE}" type="slidenum">
              <a:rPr lang="cs-CZ" smtClean="false"/>
              <a:pPr/>
              <a:t>30</a:t>
            </a:fld>
            <a:endParaRPr lang="cs-CZ" dirty="false"/>
          </a:p>
        </p:txBody>
      </p:sp>
      <p:pic>
        <p:nvPicPr>
          <p:cNvPr id="6" name="Obrázek 5">
            <a:extLst>
              <a:ext uri="{FF2B5EF4-FFF2-40B4-BE49-F238E27FC236}">
                <a16:creationId xmlns:a16="http://schemas.microsoft.com/office/drawing/2014/main" id="{4DC2F207-EB01-4457-B679-B51B2A30D4B9}"/>
              </a:ext>
            </a:extLst>
          </p:cNvPr>
          <p:cNvPicPr/>
          <p:nvPr/>
        </p:nvPicPr>
        <p:blipFill>
          <a:blip r:embed="rId3"/>
          <a:stretch>
            <a:fillRect/>
          </a:stretch>
        </p:blipFill>
        <p:spPr>
          <a:xfrm>
            <a:off x="1115616" y="1271397"/>
            <a:ext cx="6696784" cy="4967883"/>
          </a:xfrm>
          <a:prstGeom prst="rect">
            <a:avLst/>
          </a:prstGeom>
        </p:spPr>
      </p:pic>
    </p:spTree>
    <p:extLst>
      <p:ext uri="{BB962C8B-B14F-4D97-AF65-F5344CB8AC3E}">
        <p14:creationId xmlns:p14="http://schemas.microsoft.com/office/powerpoint/2010/main" val="24980642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117499-8245-4D24-964A-300AD2C215BC}"/>
              </a:ext>
            </a:extLst>
          </p:cNvPr>
          <p:cNvSpPr>
            <a:spLocks noGrp="true"/>
          </p:cNvSpPr>
          <p:nvPr>
            <p:ph type="title"/>
          </p:nvPr>
        </p:nvSpPr>
        <p:spPr>
          <a:xfrm>
            <a:off x="431628" y="-14185"/>
            <a:ext cx="8424000" cy="1080000"/>
          </a:xfrm>
        </p:spPr>
        <p:txBody>
          <a:bodyPr/>
          <a:lstStyle/>
          <a:p>
            <a:r>
              <a:rPr lang="cs-CZ" sz="2800" dirty="false"/>
              <a:t>On-line formulář akčního plánu</a:t>
            </a:r>
          </a:p>
        </p:txBody>
      </p:sp>
      <p:sp>
        <p:nvSpPr>
          <p:cNvPr id="3" name="Zástupný obsah 2">
            <a:extLst>
              <a:ext uri="{FF2B5EF4-FFF2-40B4-BE49-F238E27FC236}">
                <a16:creationId xmlns:a16="http://schemas.microsoft.com/office/drawing/2014/main" id="{B65064CB-C6AA-4442-AD2D-3B8BFF6ED67B}"/>
              </a:ext>
            </a:extLst>
          </p:cNvPr>
          <p:cNvSpPr>
            <a:spLocks noGrp="true"/>
          </p:cNvSpPr>
          <p:nvPr>
            <p:ph idx="1"/>
          </p:nvPr>
        </p:nvSpPr>
        <p:spPr>
          <a:xfrm>
            <a:off x="360000" y="1268760"/>
            <a:ext cx="8424000" cy="5247240"/>
          </a:xfrm>
        </p:spPr>
        <p:txBody>
          <a:bodyPr/>
          <a:lstStyle/>
          <a:p>
            <a:pPr marL="0" indent="0">
              <a:buNone/>
            </a:pPr>
            <a:endParaRPr lang="cs-CZ" dirty="false">
              <a:solidFill>
                <a:srgbClr val="FF0000"/>
              </a:solidFill>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737BF6CF-BF31-4D8C-BC01-D0341DC045E8}"/>
              </a:ext>
            </a:extLst>
          </p:cNvPr>
          <p:cNvSpPr>
            <a:spLocks noGrp="true"/>
          </p:cNvSpPr>
          <p:nvPr>
            <p:ph type="sldNum" sz="quarter" idx="12"/>
          </p:nvPr>
        </p:nvSpPr>
        <p:spPr/>
        <p:txBody>
          <a:bodyPr/>
          <a:lstStyle/>
          <a:p>
            <a:fld id="{479BF083-4774-43B1-9AB0-5CC1AC5DD8EE}" type="slidenum">
              <a:rPr lang="cs-CZ" smtClean="false"/>
              <a:pPr/>
              <a:t>31</a:t>
            </a:fld>
            <a:endParaRPr lang="cs-CZ" dirty="false"/>
          </a:p>
        </p:txBody>
      </p:sp>
      <p:graphicFrame>
        <p:nvGraphicFramePr>
          <p:cNvPr id="5" name="Diagram 4">
            <a:extLst>
              <a:ext uri="{FF2B5EF4-FFF2-40B4-BE49-F238E27FC236}">
                <a16:creationId xmlns:a16="http://schemas.microsoft.com/office/drawing/2014/main" id="{05B27517-41CA-4715-8DAB-51E53F2A37CC}"/>
              </a:ext>
            </a:extLst>
          </p:cNvPr>
          <p:cNvGraphicFramePr/>
          <p:nvPr>
            <p:extLst>
              <p:ext uri="{D42A27DB-BD31-4B8C-83A1-F6EECF244321}">
                <p14:modId xmlns:p14="http://schemas.microsoft.com/office/powerpoint/2010/main" val="1495457332"/>
              </p:ext>
            </p:extLst>
          </p:nvPr>
        </p:nvGraphicFramePr>
        <p:xfrm>
          <a:off x="2051720" y="1293452"/>
          <a:ext cx="4859655" cy="4994910"/>
        </p:xfrm>
        <a:graphic>
          <a:graphicData uri="http://schemas.openxmlformats.org/drawingml/2006/diagram">
            <dgm:relIds r:dm="rId3" r:lo="rId4" r:qs="rId5" r:cs="rId6"/>
          </a:graphicData>
        </a:graphic>
      </p:graphicFrame>
    </p:spTree>
    <p:extLst>
      <p:ext uri="{BB962C8B-B14F-4D97-AF65-F5344CB8AC3E}">
        <p14:creationId xmlns:p14="http://schemas.microsoft.com/office/powerpoint/2010/main" val="19994376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117499-8245-4D24-964A-300AD2C215BC}"/>
              </a:ext>
            </a:extLst>
          </p:cNvPr>
          <p:cNvSpPr>
            <a:spLocks noGrp="true"/>
          </p:cNvSpPr>
          <p:nvPr>
            <p:ph type="title"/>
          </p:nvPr>
        </p:nvSpPr>
        <p:spPr>
          <a:xfrm>
            <a:off x="431628" y="-14185"/>
            <a:ext cx="8424000" cy="1080000"/>
          </a:xfrm>
        </p:spPr>
        <p:txBody>
          <a:bodyPr/>
          <a:lstStyle/>
          <a:p>
            <a:r>
              <a:rPr lang="cs-CZ" sz="2800" dirty="false"/>
              <a:t>On-line formulář akčního plánu</a:t>
            </a:r>
          </a:p>
        </p:txBody>
      </p:sp>
      <p:sp>
        <p:nvSpPr>
          <p:cNvPr id="3" name="Zástupný obsah 2">
            <a:extLst>
              <a:ext uri="{FF2B5EF4-FFF2-40B4-BE49-F238E27FC236}">
                <a16:creationId xmlns:a16="http://schemas.microsoft.com/office/drawing/2014/main" id="{B65064CB-C6AA-4442-AD2D-3B8BFF6ED67B}"/>
              </a:ext>
            </a:extLst>
          </p:cNvPr>
          <p:cNvSpPr>
            <a:spLocks noGrp="true"/>
          </p:cNvSpPr>
          <p:nvPr>
            <p:ph idx="1"/>
          </p:nvPr>
        </p:nvSpPr>
        <p:spPr>
          <a:xfrm>
            <a:off x="360000" y="1268760"/>
            <a:ext cx="8424000" cy="5247240"/>
          </a:xfrm>
        </p:spPr>
        <p:txBody>
          <a:bodyPr/>
          <a:lstStyle/>
          <a:p>
            <a:pPr marL="0" indent="0">
              <a:buNone/>
            </a:pPr>
            <a:endParaRPr lang="cs-CZ" dirty="false">
              <a:solidFill>
                <a:srgbClr val="FF0000"/>
              </a:solidFill>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737BF6CF-BF31-4D8C-BC01-D0341DC045E8}"/>
              </a:ext>
            </a:extLst>
          </p:cNvPr>
          <p:cNvSpPr>
            <a:spLocks noGrp="true"/>
          </p:cNvSpPr>
          <p:nvPr>
            <p:ph type="sldNum" sz="quarter" idx="12"/>
          </p:nvPr>
        </p:nvSpPr>
        <p:spPr/>
        <p:txBody>
          <a:bodyPr/>
          <a:lstStyle/>
          <a:p>
            <a:fld id="{479BF083-4774-43B1-9AB0-5CC1AC5DD8EE}" type="slidenum">
              <a:rPr lang="cs-CZ" smtClean="false"/>
              <a:pPr/>
              <a:t>32</a:t>
            </a:fld>
            <a:endParaRPr lang="cs-CZ" dirty="false"/>
          </a:p>
        </p:txBody>
      </p:sp>
      <p:graphicFrame>
        <p:nvGraphicFramePr>
          <p:cNvPr id="5" name="Diagram 4">
            <a:extLst>
              <a:ext uri="{FF2B5EF4-FFF2-40B4-BE49-F238E27FC236}">
                <a16:creationId xmlns:a16="http://schemas.microsoft.com/office/drawing/2014/main" id="{C7D73C99-F7C7-4843-80BF-5D1098346275}"/>
              </a:ext>
            </a:extLst>
          </p:cNvPr>
          <p:cNvGraphicFramePr/>
          <p:nvPr>
            <p:extLst>
              <p:ext uri="{D42A27DB-BD31-4B8C-83A1-F6EECF244321}">
                <p14:modId xmlns:p14="http://schemas.microsoft.com/office/powerpoint/2010/main" val="999852041"/>
              </p:ext>
            </p:extLst>
          </p:nvPr>
        </p:nvGraphicFramePr>
        <p:xfrm>
          <a:off x="431628" y="1772816"/>
          <a:ext cx="8352372" cy="3888432"/>
        </p:xfrm>
        <a:graphic>
          <a:graphicData uri="http://schemas.openxmlformats.org/drawingml/2006/diagram">
            <dgm:relIds r:dm="rId3" r:lo="rId4" r:qs="rId5" r:cs="rId6"/>
          </a:graphicData>
        </a:graphic>
      </p:graphicFrame>
    </p:spTree>
    <p:extLst>
      <p:ext uri="{BB962C8B-B14F-4D97-AF65-F5344CB8AC3E}">
        <p14:creationId xmlns:p14="http://schemas.microsoft.com/office/powerpoint/2010/main" val="40856470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117499-8245-4D24-964A-300AD2C215BC}"/>
              </a:ext>
            </a:extLst>
          </p:cNvPr>
          <p:cNvSpPr>
            <a:spLocks noGrp="true"/>
          </p:cNvSpPr>
          <p:nvPr>
            <p:ph type="title"/>
          </p:nvPr>
        </p:nvSpPr>
        <p:spPr>
          <a:xfrm>
            <a:off x="431628" y="-14185"/>
            <a:ext cx="8424000" cy="1080000"/>
          </a:xfrm>
        </p:spPr>
        <p:txBody>
          <a:bodyPr/>
          <a:lstStyle/>
          <a:p>
            <a:r>
              <a:rPr lang="cs-CZ" sz="2800" dirty="false"/>
              <a:t>On-line formulář akčního plánu</a:t>
            </a:r>
          </a:p>
        </p:txBody>
      </p:sp>
      <p:sp>
        <p:nvSpPr>
          <p:cNvPr id="3" name="Zástupný obsah 2">
            <a:extLst>
              <a:ext uri="{FF2B5EF4-FFF2-40B4-BE49-F238E27FC236}">
                <a16:creationId xmlns:a16="http://schemas.microsoft.com/office/drawing/2014/main" id="{B65064CB-C6AA-4442-AD2D-3B8BFF6ED67B}"/>
              </a:ext>
            </a:extLst>
          </p:cNvPr>
          <p:cNvSpPr>
            <a:spLocks noGrp="true"/>
          </p:cNvSpPr>
          <p:nvPr>
            <p:ph idx="1"/>
          </p:nvPr>
        </p:nvSpPr>
        <p:spPr>
          <a:xfrm>
            <a:off x="145233" y="1340768"/>
            <a:ext cx="8604488" cy="4464496"/>
          </a:xfrm>
        </p:spPr>
        <p:txBody>
          <a:bodyPr/>
          <a:lstStyle/>
          <a:p>
            <a:pPr algn="just"/>
            <a:r>
              <a:rPr lang="cs-CZ" sz="1800" dirty="false"/>
              <a:t>PDF soubor vygeneruje jen vlastník on-line formuláře!</a:t>
            </a:r>
          </a:p>
          <a:p>
            <a:pPr algn="just"/>
            <a:r>
              <a:rPr lang="cs-CZ" sz="1800" dirty="false"/>
              <a:t>Po finalizaci Akčního plánu MAS pro OPZ+ již nelze formulář editovat!</a:t>
            </a:r>
          </a:p>
          <a:p>
            <a:pPr algn="just"/>
            <a:r>
              <a:rPr lang="cs-CZ" sz="1800" dirty="false"/>
              <a:t>Ze strany ŘO OPZ+ lze změnit vlastníka/vrátit finalizaci  – v těchto případech kontaktujte technickou podporu na portálu v klubu </a:t>
            </a:r>
            <a:r>
              <a:rPr lang="cs-CZ" sz="1800" b="true" dirty="false">
                <a:solidFill>
                  <a:srgbClr val="1F497D"/>
                </a:solidFill>
                <a:effectLst/>
                <a:latin typeface="Arial" panose="020B0604020202020204" pitchFamily="34" charset="0"/>
                <a:ea typeface="Calibri" panose="020F0502020204030204" pitchFamily="34" charset="0"/>
              </a:rPr>
              <a:t>„TECHNICKÁ PODPORA UŽIVATELŮM OPZ+“</a:t>
            </a:r>
            <a:r>
              <a:rPr lang="cs-CZ" sz="1800" dirty="false">
                <a:solidFill>
                  <a:srgbClr val="1F497D"/>
                </a:solidFill>
                <a:effectLst/>
                <a:latin typeface="Arial" panose="020B0604020202020204" pitchFamily="34" charset="0"/>
                <a:ea typeface="Calibri" panose="020F0502020204030204" pitchFamily="34" charset="0"/>
              </a:rPr>
              <a:t>:</a:t>
            </a:r>
            <a:r>
              <a:rPr lang="cs-CZ" sz="1800" b="true" dirty="false">
                <a:solidFill>
                  <a:srgbClr val="1F497D"/>
                </a:solidFill>
                <a:effectLst/>
                <a:latin typeface="Arial" panose="020B0604020202020204" pitchFamily="34" charset="0"/>
                <a:ea typeface="Calibri" panose="020F0502020204030204" pitchFamily="34" charset="0"/>
              </a:rPr>
              <a:t> </a:t>
            </a:r>
            <a:r>
              <a:rPr lang="cs-CZ" sz="1800" u="sng" dirty="false">
                <a:solidFill>
                  <a:srgbClr val="1F497D"/>
                </a:solidFill>
                <a:effectLst/>
                <a:latin typeface="Arial" panose="020B0604020202020204" pitchFamily="34" charset="0"/>
                <a:ea typeface="Calibri" panose="020F0502020204030204" pitchFamily="34" charset="0"/>
                <a:hlinkClick r:id="rId3"/>
              </a:rPr>
              <a:t>https://www.esfcr.cz/technicka_podpora_opzplus</a:t>
            </a:r>
            <a:r>
              <a:rPr lang="cs-CZ" sz="1800" dirty="false">
                <a:effectLst/>
                <a:latin typeface="Arial" panose="020B0604020202020204" pitchFamily="34" charset="0"/>
                <a:ea typeface="Calibri" panose="020F0502020204030204" pitchFamily="34" charset="0"/>
              </a:rPr>
              <a:t>. </a:t>
            </a:r>
          </a:p>
          <a:p>
            <a:pPr algn="just"/>
            <a:r>
              <a:rPr lang="cs-CZ" sz="1800" dirty="false">
                <a:solidFill>
                  <a:srgbClr val="1F497D"/>
                </a:solidFill>
                <a:effectLst/>
                <a:latin typeface="Arial" panose="020B0604020202020204" pitchFamily="34" charset="0"/>
                <a:ea typeface="Calibri" panose="020F0502020204030204" pitchFamily="34" charset="0"/>
              </a:rPr>
              <a:t>Pro tento způsob komunikace </a:t>
            </a:r>
          </a:p>
          <a:p>
            <a:pPr marL="0" indent="0" algn="just">
              <a:buNone/>
            </a:pPr>
            <a:r>
              <a:rPr lang="cs-CZ" sz="1800" dirty="false">
                <a:solidFill>
                  <a:srgbClr val="1F497D"/>
                </a:solidFill>
                <a:effectLst/>
                <a:latin typeface="Arial" panose="020B0604020202020204" pitchFamily="34" charset="0"/>
                <a:ea typeface="Calibri" panose="020F0502020204030204" pitchFamily="34" charset="0"/>
              </a:rPr>
              <a:t>je nutné mít registraci na portálu </a:t>
            </a:r>
            <a:r>
              <a:rPr lang="cs-CZ" sz="1800" u="sng" dirty="false">
                <a:solidFill>
                  <a:srgbClr val="1F497D"/>
                </a:solidFill>
                <a:effectLst/>
                <a:latin typeface="Arial" panose="020B0604020202020204" pitchFamily="34" charset="0"/>
                <a:ea typeface="Calibri" panose="020F0502020204030204" pitchFamily="34" charset="0"/>
                <a:hlinkClick r:id="rId4"/>
              </a:rPr>
              <a:t>www.esfcr.cz</a:t>
            </a:r>
            <a:r>
              <a:rPr lang="cs-CZ" sz="1800" dirty="false">
                <a:solidFill>
                  <a:srgbClr val="1F497D"/>
                </a:solidFill>
                <a:effectLst/>
                <a:latin typeface="Arial" panose="020B0604020202020204" pitchFamily="34" charset="0"/>
                <a:ea typeface="Calibri" panose="020F0502020204030204" pitchFamily="34" charset="0"/>
              </a:rPr>
              <a:t>. </a:t>
            </a:r>
          </a:p>
          <a:p>
            <a:pPr marL="0" indent="0" algn="just">
              <a:buNone/>
            </a:pPr>
            <a:r>
              <a:rPr lang="cs-CZ" sz="1800" dirty="false">
                <a:solidFill>
                  <a:srgbClr val="1F497D"/>
                </a:solidFill>
                <a:effectLst/>
                <a:latin typeface="Arial" panose="020B0604020202020204" pitchFamily="34" charset="0"/>
                <a:ea typeface="Calibri" panose="020F0502020204030204" pitchFamily="34" charset="0"/>
              </a:rPr>
              <a:t>Dotaz je možné zadat prostřednictvím tlačítka </a:t>
            </a:r>
          </a:p>
          <a:p>
            <a:pPr marL="0" indent="0" algn="just">
              <a:buNone/>
            </a:pPr>
            <a:r>
              <a:rPr lang="cs-CZ" sz="1800" dirty="false">
                <a:solidFill>
                  <a:srgbClr val="1F497D"/>
                </a:solidFill>
                <a:effectLst/>
                <a:latin typeface="Arial" panose="020B0604020202020204" pitchFamily="34" charset="0"/>
                <a:ea typeface="Calibri" panose="020F0502020204030204" pitchFamily="34" charset="0"/>
              </a:rPr>
              <a:t>„Přidat otázku“.</a:t>
            </a:r>
            <a:endParaRPr lang="cs-CZ" sz="1800" dirty="false">
              <a:highlight>
                <a:srgbClr val="FFFF00"/>
              </a:highlight>
            </a:endParaRPr>
          </a:p>
          <a:p>
            <a:pPr marL="0" indent="0" algn="just">
              <a:buNone/>
            </a:pPr>
            <a:endParaRPr lang="cs-CZ" sz="1800" b="true" dirty="false"/>
          </a:p>
          <a:p>
            <a:pPr marL="0" indent="0" algn="just">
              <a:buNone/>
            </a:pPr>
            <a:endParaRPr lang="cs-CZ" sz="1800" b="true" dirty="false"/>
          </a:p>
          <a:p>
            <a:pPr marL="0" indent="0">
              <a:buNone/>
            </a:pPr>
            <a:endParaRPr lang="cs-CZ" dirty="false">
              <a:solidFill>
                <a:srgbClr val="FF0000"/>
              </a:solidFill>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737BF6CF-BF31-4D8C-BC01-D0341DC045E8}"/>
              </a:ext>
            </a:extLst>
          </p:cNvPr>
          <p:cNvSpPr>
            <a:spLocks noGrp="true"/>
          </p:cNvSpPr>
          <p:nvPr>
            <p:ph type="sldNum" sz="quarter" idx="12"/>
          </p:nvPr>
        </p:nvSpPr>
        <p:spPr/>
        <p:txBody>
          <a:bodyPr/>
          <a:lstStyle/>
          <a:p>
            <a:fld id="{479BF083-4774-43B1-9AB0-5CC1AC5DD8EE}" type="slidenum">
              <a:rPr lang="cs-CZ" smtClean="false"/>
              <a:pPr/>
              <a:t>33</a:t>
            </a:fld>
            <a:endParaRPr lang="cs-CZ" dirty="false"/>
          </a:p>
        </p:txBody>
      </p:sp>
      <p:pic>
        <p:nvPicPr>
          <p:cNvPr id="1026" name="Obrázek 1">
            <a:extLst>
              <a:ext uri="{FF2B5EF4-FFF2-40B4-BE49-F238E27FC236}">
                <a16:creationId xmlns:a16="http://schemas.microsoft.com/office/drawing/2014/main" id="{216B3791-718B-4F30-9BE3-2058486BE958}"/>
              </a:ext>
            </a:extLst>
          </p:cNvPr>
          <p:cNvPicPr>
            <a:picLocks noChangeAspect="true" noChangeArrowheads="true"/>
          </p:cNvPicPr>
          <p:nvPr/>
        </p:nvPicPr>
        <p:blipFill>
          <a:blip r:embed="rId5">
            <a:extLst>
              <a:ext uri="{28A0092B-C50C-407E-A947-70E740481C1C}">
                <a14:useLocalDpi xmlns:a14="http://schemas.microsoft.com/office/drawing/2010/main" val="0"/>
              </a:ext>
            </a:extLst>
          </a:blip>
          <a:srcRect/>
          <a:stretch>
            <a:fillRect/>
          </a:stretch>
        </p:blipFill>
        <p:spPr bwMode="auto">
          <a:xfrm>
            <a:off x="5004048" y="3486633"/>
            <a:ext cx="3960439" cy="3221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9951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580924-88E0-400C-89BA-C854F8F059BC}"/>
              </a:ext>
            </a:extLst>
          </p:cNvPr>
          <p:cNvSpPr>
            <a:spLocks noGrp="true"/>
          </p:cNvSpPr>
          <p:nvPr>
            <p:ph type="title"/>
          </p:nvPr>
        </p:nvSpPr>
        <p:spPr/>
        <p:txBody>
          <a:bodyPr/>
          <a:lstStyle/>
          <a:p>
            <a:r>
              <a:rPr lang="cs-CZ" sz="3200" dirty="false"/>
              <a:t>On-line formulář akčního plánu</a:t>
            </a:r>
            <a:endParaRPr lang="cs-CZ" dirty="false"/>
          </a:p>
        </p:txBody>
      </p:sp>
      <p:sp>
        <p:nvSpPr>
          <p:cNvPr id="3" name="Zástupný obsah 2">
            <a:extLst>
              <a:ext uri="{FF2B5EF4-FFF2-40B4-BE49-F238E27FC236}">
                <a16:creationId xmlns:a16="http://schemas.microsoft.com/office/drawing/2014/main" id="{51A0D671-F5DC-44AC-AD3B-EB0F98649777}"/>
              </a:ext>
            </a:extLst>
          </p:cNvPr>
          <p:cNvSpPr>
            <a:spLocks noGrp="true"/>
          </p:cNvSpPr>
          <p:nvPr>
            <p:ph idx="1"/>
          </p:nvPr>
        </p:nvSpPr>
        <p:spPr>
          <a:xfrm>
            <a:off x="540000" y="1589707"/>
            <a:ext cx="8100000" cy="4608512"/>
          </a:xfrm>
        </p:spPr>
        <p:txBody>
          <a:bodyPr/>
          <a:lstStyle/>
          <a:p>
            <a:pPr>
              <a:lnSpc>
                <a:spcPct val="100000"/>
              </a:lnSpc>
              <a:spcBef>
                <a:spcPts val="0"/>
              </a:spcBef>
              <a:spcAft>
                <a:spcPts val="0"/>
              </a:spcAft>
              <a:buClrTx/>
              <a:buSzTx/>
              <a:defRPr/>
            </a:pPr>
            <a:endParaRPr lang="cs-CZ" sz="2400" dirty="false"/>
          </a:p>
          <a:p>
            <a:pPr>
              <a:lnSpc>
                <a:spcPct val="100000"/>
              </a:lnSpc>
              <a:spcBef>
                <a:spcPts val="0"/>
              </a:spcBef>
              <a:spcAft>
                <a:spcPts val="0"/>
              </a:spcAft>
              <a:buClrTx/>
              <a:buSzTx/>
              <a:buFont typeface="Wingdings" panose="05000000000000000000" pitchFamily="2" charset="2"/>
              <a:buChar char="Ø"/>
              <a:defRPr/>
            </a:pPr>
            <a:r>
              <a:rPr lang="cs-CZ" dirty="false"/>
              <a:t>Akční plán MAS pro OPZ+ je nutné finalizovat </a:t>
            </a:r>
          </a:p>
          <a:p>
            <a:pPr marL="0" indent="0">
              <a:lnSpc>
                <a:spcPct val="100000"/>
              </a:lnSpc>
              <a:spcBef>
                <a:spcPts val="0"/>
              </a:spcBef>
              <a:spcAft>
                <a:spcPts val="0"/>
              </a:spcAft>
              <a:buClrTx/>
              <a:buSzTx/>
              <a:buNone/>
              <a:defRPr/>
            </a:pPr>
            <a:r>
              <a:rPr lang="cs-CZ" dirty="false"/>
              <a:t>	(viz časové razítko na PDF)</a:t>
            </a:r>
          </a:p>
          <a:p>
            <a:pPr>
              <a:lnSpc>
                <a:spcPct val="100000"/>
              </a:lnSpc>
              <a:spcBef>
                <a:spcPts val="0"/>
              </a:spcBef>
              <a:spcAft>
                <a:spcPts val="0"/>
              </a:spcAft>
              <a:buClrTx/>
              <a:buSzTx/>
              <a:buFont typeface="Wingdings" panose="05000000000000000000" pitchFamily="2" charset="2"/>
              <a:buChar char="Ø"/>
              <a:defRPr/>
            </a:pPr>
            <a:endParaRPr lang="cs-CZ" sz="2400" dirty="false"/>
          </a:p>
          <a:p>
            <a:pPr>
              <a:lnSpc>
                <a:spcPct val="100000"/>
              </a:lnSpc>
              <a:spcBef>
                <a:spcPts val="0"/>
              </a:spcBef>
              <a:spcAft>
                <a:spcPts val="0"/>
              </a:spcAft>
              <a:buClrTx/>
              <a:buSzTx/>
              <a:buFont typeface="Wingdings" panose="05000000000000000000" pitchFamily="2" charset="2"/>
              <a:buChar char="Ø"/>
              <a:defRPr/>
            </a:pPr>
            <a:r>
              <a:rPr lang="cs-CZ" sz="2400" dirty="false"/>
              <a:t>Exportovaný výstup </a:t>
            </a:r>
            <a:r>
              <a:rPr lang="cs-CZ" sz="2400" dirty="false" err="true"/>
              <a:t>finalizované</a:t>
            </a:r>
            <a:r>
              <a:rPr lang="cs-CZ" dirty="false"/>
              <a:t> </a:t>
            </a:r>
            <a:r>
              <a:rPr lang="cs-CZ" sz="2400" dirty="false"/>
              <a:t>textové části Akčního plánu MAS (PDF) se vkládá do společné části v MS21+ pro SCLLD</a:t>
            </a:r>
          </a:p>
          <a:p>
            <a:pPr marR="0" lvl="0" algn="l" defTabSz="914400" rtl="false" eaLnBrk="true" fontAlgn="auto" latinLnBrk="false" hangingPunct="true">
              <a:lnSpc>
                <a:spcPct val="100000"/>
              </a:lnSpc>
              <a:spcBef>
                <a:spcPts val="0"/>
              </a:spcBef>
              <a:spcAft>
                <a:spcPts val="0"/>
              </a:spcAft>
              <a:buClrTx/>
              <a:buSzTx/>
              <a:buFont typeface="Wingdings" panose="05000000000000000000" pitchFamily="2" charset="2"/>
              <a:buChar char="Ø"/>
              <a:tabLst/>
              <a:defRPr/>
            </a:pPr>
            <a:endParaRPr lang="cs-CZ" sz="2400" dirty="false"/>
          </a:p>
          <a:p>
            <a:pPr>
              <a:buFont typeface="Wingdings" panose="05000000000000000000" pitchFamily="2" charset="2"/>
              <a:buChar char="Ø"/>
            </a:pPr>
            <a:r>
              <a:rPr lang="cs-CZ" sz="2400" kern="1200" dirty="false">
                <a:solidFill>
                  <a:schemeClr val="tx1"/>
                </a:solidFill>
                <a:effectLst/>
                <a:latin typeface="+mn-lt"/>
                <a:ea typeface="+mn-ea"/>
                <a:cs typeface="+mn-cs"/>
              </a:rPr>
              <a:t>Strukturovaná data - finanční plán a indikátory vyplňuje MAS v MS21+ u SCLLD</a:t>
            </a:r>
          </a:p>
          <a:p>
            <a:endParaRPr lang="cs-CZ" dirty="false"/>
          </a:p>
        </p:txBody>
      </p:sp>
      <p:sp>
        <p:nvSpPr>
          <p:cNvPr id="4" name="Zástupný symbol pro číslo snímku 3">
            <a:extLst>
              <a:ext uri="{FF2B5EF4-FFF2-40B4-BE49-F238E27FC236}">
                <a16:creationId xmlns:a16="http://schemas.microsoft.com/office/drawing/2014/main" id="{3F0CDBD1-74B9-43AF-9D7D-308EFB86C05E}"/>
              </a:ext>
            </a:extLst>
          </p:cNvPr>
          <p:cNvSpPr>
            <a:spLocks noGrp="true"/>
          </p:cNvSpPr>
          <p:nvPr>
            <p:ph type="sldNum" sz="quarter" idx="12"/>
          </p:nvPr>
        </p:nvSpPr>
        <p:spPr/>
        <p:txBody>
          <a:bodyPr/>
          <a:lstStyle/>
          <a:p>
            <a:fld id="{479BF083-4774-43B1-9AB0-5CC1AC5DD8EE}" type="slidenum">
              <a:rPr lang="cs-CZ" smtClean="false"/>
              <a:pPr/>
              <a:t>34</a:t>
            </a:fld>
            <a:endParaRPr lang="cs-CZ" dirty="false"/>
          </a:p>
        </p:txBody>
      </p:sp>
    </p:spTree>
    <p:extLst>
      <p:ext uri="{BB962C8B-B14F-4D97-AF65-F5344CB8AC3E}">
        <p14:creationId xmlns:p14="http://schemas.microsoft.com/office/powerpoint/2010/main" val="13257258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5BFF3E-C161-4BD6-B973-C278D452B92D}"/>
              </a:ext>
            </a:extLst>
          </p:cNvPr>
          <p:cNvSpPr>
            <a:spLocks noGrp="true"/>
          </p:cNvSpPr>
          <p:nvPr>
            <p:ph type="title"/>
          </p:nvPr>
        </p:nvSpPr>
        <p:spPr>
          <a:xfrm>
            <a:off x="323528" y="1556792"/>
            <a:ext cx="8460472" cy="4293208"/>
          </a:xfrm>
        </p:spPr>
        <p:txBody>
          <a:bodyPr/>
          <a:lstStyle/>
          <a:p>
            <a:pPr algn="ctr"/>
            <a:br>
              <a:rPr lang="cs-CZ" dirty="false"/>
            </a:br>
            <a:r>
              <a:rPr lang="cs-CZ" sz="3200" dirty="false"/>
              <a:t>cílové skupiny</a:t>
            </a:r>
            <a:br>
              <a:rPr lang="cs-CZ" sz="3200" dirty="false"/>
            </a:br>
            <a:br>
              <a:rPr lang="cs-CZ" dirty="false"/>
            </a:br>
            <a:r>
              <a:rPr lang="cs-CZ" sz="3200" dirty="false"/>
              <a:t>Podporované aktivity</a:t>
            </a:r>
            <a:br>
              <a:rPr lang="cs-CZ" sz="3200" dirty="false"/>
            </a:br>
            <a:br>
              <a:rPr lang="cs-CZ" sz="3200" dirty="false"/>
            </a:br>
            <a:r>
              <a:rPr lang="cs-CZ" sz="3200" dirty="false"/>
              <a:t>Přímé osobní náklady</a:t>
            </a:r>
            <a:br>
              <a:rPr lang="cs-CZ" sz="3200" dirty="false"/>
            </a:br>
            <a:br>
              <a:rPr lang="cs-CZ" sz="3200" dirty="false"/>
            </a:br>
            <a:r>
              <a:rPr lang="cs-CZ" sz="3200" dirty="false"/>
              <a:t>indikátory</a:t>
            </a:r>
            <a:br>
              <a:rPr lang="cs-CZ" dirty="false"/>
            </a:br>
            <a:endParaRPr lang="cs-CZ" dirty="false"/>
          </a:p>
        </p:txBody>
      </p:sp>
    </p:spTree>
    <p:extLst>
      <p:ext uri="{BB962C8B-B14F-4D97-AF65-F5344CB8AC3E}">
        <p14:creationId xmlns:p14="http://schemas.microsoft.com/office/powerpoint/2010/main" val="37666648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cílové skupiny</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7173" y="692696"/>
            <a:ext cx="8244000" cy="5544616"/>
          </a:xfrm>
        </p:spPr>
        <p:txBody>
          <a:bodyPr/>
          <a:lstStyle/>
          <a:p>
            <a:pPr algn="just">
              <a:lnSpc>
                <a:spcPct val="100000"/>
              </a:lnSpc>
              <a:spcAft>
                <a:spcPts val="1100"/>
              </a:spcAft>
              <a:buFont typeface="Wingdings" panose="05000000000000000000" pitchFamily="2" charset="2"/>
              <a:buChar char="Ø"/>
            </a:pPr>
            <a:endParaRPr lang="cs-CZ" dirty="false"/>
          </a:p>
          <a:p>
            <a:pPr algn="just">
              <a:lnSpc>
                <a:spcPct val="100000"/>
              </a:lnSpc>
              <a:spcAft>
                <a:spcPts val="1100"/>
              </a:spcAft>
              <a:buFont typeface="Wingdings" panose="05000000000000000000" pitchFamily="2" charset="2"/>
              <a:buChar char="Ø"/>
            </a:pPr>
            <a:r>
              <a:rPr lang="cs-CZ" dirty="false"/>
              <a:t>cílové skupiny (CS) budou konkrétně definovány ve výzvě ŘO</a:t>
            </a:r>
          </a:p>
          <a:p>
            <a:pPr algn="just">
              <a:lnSpc>
                <a:spcPct val="100000"/>
              </a:lnSpc>
              <a:spcAft>
                <a:spcPts val="1100"/>
              </a:spcAft>
              <a:buFont typeface="Wingdings" panose="05000000000000000000" pitchFamily="2" charset="2"/>
              <a:buChar char="Ø"/>
            </a:pPr>
            <a:r>
              <a:rPr lang="cs-CZ" dirty="false"/>
              <a:t>budou podporovány osoby sociálně vyloučené nebo sociálním vyloučením ohrožené, osoby sociálně slabší a znevýhodněné, které žijí v prostředí venkova</a:t>
            </a:r>
          </a:p>
          <a:p>
            <a:pPr algn="just">
              <a:lnSpc>
                <a:spcPct val="100000"/>
              </a:lnSpc>
              <a:spcAft>
                <a:spcPts val="1100"/>
              </a:spcAft>
              <a:buFont typeface="Wingdings" panose="05000000000000000000" pitchFamily="2" charset="2"/>
              <a:buChar char="Ø"/>
            </a:pPr>
            <a:r>
              <a:rPr lang="cs-CZ" dirty="false"/>
              <a:t>CS by měly být v souladu s podporovanými aktivitami, opatření a aktivity by měly vycházet z potřeb CS</a:t>
            </a:r>
          </a:p>
          <a:p>
            <a:pPr algn="just">
              <a:lnSpc>
                <a:spcPct val="100000"/>
              </a:lnSpc>
              <a:spcAft>
                <a:spcPts val="1100"/>
              </a:spcAft>
              <a:buFont typeface="Wingdings" panose="05000000000000000000" pitchFamily="2" charset="2"/>
              <a:buChar char="Ø"/>
            </a:pPr>
            <a:r>
              <a:rPr lang="cs-CZ" dirty="false"/>
              <a:t>v AP mohou být CS definovány šířeji, pokud je opatření relevantní pro více CS</a:t>
            </a:r>
          </a:p>
          <a:p>
            <a:pPr algn="just">
              <a:lnSpc>
                <a:spcPct val="100000"/>
              </a:lnSpc>
              <a:spcAft>
                <a:spcPts val="1100"/>
              </a:spcAft>
              <a:buFont typeface="Wingdings" panose="05000000000000000000" pitchFamily="2" charset="2"/>
              <a:buChar char="Ø"/>
            </a:pPr>
            <a:r>
              <a:rPr lang="cs-CZ" dirty="false"/>
              <a:t>v projektové žádosti budou CS definovány již konkrétně</a:t>
            </a:r>
          </a:p>
          <a:p>
            <a:pPr algn="just">
              <a:lnSpc>
                <a:spcPct val="100000"/>
              </a:lnSpc>
              <a:spcAft>
                <a:spcPts val="1100"/>
              </a:spcAft>
              <a:buFont typeface="Wingdings" panose="05000000000000000000" pitchFamily="2" charset="2"/>
              <a:buChar char="Ø"/>
            </a:pPr>
            <a:r>
              <a:rPr lang="cs-CZ" dirty="false"/>
              <a:t>příslušnost k CS se zpravidla dokládá při kontrole na místě</a:t>
            </a: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36</a:t>
            </a:fld>
            <a:endParaRPr lang="cs-CZ" dirty="false"/>
          </a:p>
        </p:txBody>
      </p:sp>
    </p:spTree>
    <p:extLst>
      <p:ext uri="{BB962C8B-B14F-4D97-AF65-F5344CB8AC3E}">
        <p14:creationId xmlns:p14="http://schemas.microsoft.com/office/powerpoint/2010/main" val="22823748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podporované aktivity</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7173" y="1340768"/>
            <a:ext cx="8244000" cy="4896544"/>
          </a:xfrm>
        </p:spPr>
        <p:txBody>
          <a:bodyPr/>
          <a:lstStyle/>
          <a:p>
            <a:pPr algn="just">
              <a:lnSpc>
                <a:spcPct val="100000"/>
              </a:lnSpc>
              <a:spcAft>
                <a:spcPts val="1100"/>
              </a:spcAft>
              <a:buFont typeface="Wingdings" panose="05000000000000000000" pitchFamily="2" charset="2"/>
              <a:buChar char="Ø"/>
            </a:pPr>
            <a:r>
              <a:rPr lang="cs-CZ" sz="2000" dirty="false"/>
              <a:t>cílem je podpora a řešení problémů osob sociálně vyloučených či ohrožených sociálním vyloučením, osob sociálně slabších a znevýhodněných, které žijí v prostředí venkova a jsou předem identifikované</a:t>
            </a:r>
          </a:p>
          <a:p>
            <a:pPr>
              <a:lnSpc>
                <a:spcPct val="100000"/>
              </a:lnSpc>
              <a:buFont typeface="Wingdings" panose="05000000000000000000" pitchFamily="2" charset="2"/>
              <a:buChar char="Ø"/>
            </a:pPr>
            <a:r>
              <a:rPr lang="cs-CZ" sz="2000" dirty="false"/>
              <a:t>důraz by měl být kladen na aktivní zapojování a participaci členů místních komunit, posilování a rozvoj místních zdrojů </a:t>
            </a:r>
          </a:p>
          <a:p>
            <a:pPr>
              <a:lnSpc>
                <a:spcPct val="100000"/>
              </a:lnSpc>
              <a:buFont typeface="Wingdings" panose="05000000000000000000" pitchFamily="2" charset="2"/>
              <a:buChar char="Ø"/>
            </a:pPr>
            <a:r>
              <a:rPr lang="cs-CZ" sz="2000" dirty="false"/>
              <a:t>primárně bude podporována přímá práce s cílovými skupinami, sekundárně může být podpořena i dílčí koncepční a metodická činnost anebo vzdělávací a osvětové aktivity směřované k cílovým skupinám a k laické i k odborné veřejnosti</a:t>
            </a:r>
          </a:p>
          <a:p>
            <a:pPr>
              <a:lnSpc>
                <a:spcPct val="100000"/>
              </a:lnSpc>
              <a:buFont typeface="Wingdings" panose="05000000000000000000" pitchFamily="2" charset="2"/>
              <a:buChar char="Ø"/>
            </a:pPr>
            <a:r>
              <a:rPr lang="cs-CZ" sz="2000" dirty="false"/>
              <a:t>podporovány budou terénní aktivity a mobilní programy směřující k podpoře lidí v jejich přirozeném prostředí, popř. lokální ambulantní programy </a:t>
            </a: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37</a:t>
            </a:fld>
            <a:endParaRPr lang="cs-CZ" dirty="false"/>
          </a:p>
        </p:txBody>
      </p:sp>
    </p:spTree>
    <p:extLst>
      <p:ext uri="{BB962C8B-B14F-4D97-AF65-F5344CB8AC3E}">
        <p14:creationId xmlns:p14="http://schemas.microsoft.com/office/powerpoint/2010/main" val="10838278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5BFF3E-C161-4BD6-B973-C278D452B92D}"/>
              </a:ext>
            </a:extLst>
          </p:cNvPr>
          <p:cNvSpPr>
            <a:spLocks noGrp="true"/>
          </p:cNvSpPr>
          <p:nvPr>
            <p:ph type="title"/>
          </p:nvPr>
        </p:nvSpPr>
        <p:spPr>
          <a:xfrm>
            <a:off x="251520" y="1628800"/>
            <a:ext cx="8460472" cy="4896544"/>
          </a:xfrm>
        </p:spPr>
        <p:txBody>
          <a:bodyPr/>
          <a:lstStyle/>
          <a:p>
            <a:r>
              <a:rPr lang="cs-CZ" sz="1600" cap="none" dirty="false">
                <a:effectLst/>
                <a:latin typeface="Arial" panose="020B0604020202020204" pitchFamily="34" charset="0"/>
                <a:ea typeface="Calibri" panose="020F0502020204030204" pitchFamily="34" charset="0"/>
                <a:cs typeface="Times New Roman" panose="02020603050405020304" pitchFamily="18" charset="0"/>
              </a:rPr>
              <a:t>1. Podpora komunitní (sociální) práce </a:t>
            </a:r>
            <a:r>
              <a:rPr lang="cs-CZ" sz="1600" b="false" cap="none" dirty="false">
                <a:effectLst/>
                <a:latin typeface="Arial" panose="020B0604020202020204" pitchFamily="34" charset="0"/>
                <a:ea typeface="Calibri" panose="020F0502020204030204" pitchFamily="34" charset="0"/>
                <a:cs typeface="Times New Roman" panose="02020603050405020304" pitchFamily="18" charset="0"/>
              </a:rPr>
              <a:t>včetně vzniku, fungování a rozvoje komunitních center; programy aktivizace a participace cílových skupin a zvyšující jejich zapojování se do života v obci/ komunitě včetně aktivit podporujících rozvoj a posilování prvků svépomoci, vzájemné pomoci, sousedské výpomoci, sdílení a výměny zkušenosti, podpory dobrovolnictví a mezigenerační výměny a výpomoci</a:t>
            </a:r>
            <a:br>
              <a:rPr lang="cs-CZ" sz="1600" b="false" cap="none" dirty="false">
                <a:effectLst/>
                <a:latin typeface="Arial" panose="020B0604020202020204" pitchFamily="34" charset="0"/>
                <a:ea typeface="Calibri" panose="020F0502020204030204" pitchFamily="34" charset="0"/>
                <a:cs typeface="Times New Roman" panose="02020603050405020304" pitchFamily="18" charset="0"/>
              </a:rPr>
            </a:br>
            <a:br>
              <a:rPr lang="cs-CZ" sz="1600" b="false" cap="none" dirty="false">
                <a:effectLst/>
                <a:latin typeface="Arial" panose="020B0604020202020204" pitchFamily="34" charset="0"/>
                <a:ea typeface="Calibri" panose="020F0502020204030204" pitchFamily="34" charset="0"/>
                <a:cs typeface="Times New Roman" panose="02020603050405020304" pitchFamily="18" charset="0"/>
              </a:rPr>
            </a:br>
            <a:r>
              <a:rPr lang="cs-CZ" sz="1600" cap="none" dirty="false">
                <a:latin typeface="Arial" panose="020B0604020202020204" pitchFamily="34" charset="0"/>
                <a:ea typeface="Calibri" panose="020F0502020204030204" pitchFamily="34" charset="0"/>
                <a:cs typeface="Times New Roman" panose="02020603050405020304" pitchFamily="18" charset="0"/>
              </a:rPr>
              <a:t>2</a:t>
            </a:r>
            <a:r>
              <a:rPr lang="cs-CZ" sz="1600" cap="none" dirty="false">
                <a:effectLst/>
                <a:latin typeface="Arial" panose="020B0604020202020204" pitchFamily="34" charset="0"/>
                <a:ea typeface="Calibri" panose="020F0502020204030204" pitchFamily="34" charset="0"/>
                <a:cs typeface="Times New Roman" panose="02020603050405020304" pitchFamily="18" charset="0"/>
              </a:rPr>
              <a:t>. Podpora sociální práce</a:t>
            </a:r>
            <a:r>
              <a:rPr lang="cs-CZ" sz="1600" b="false" cap="none" dirty="false">
                <a:effectLst/>
                <a:latin typeface="Arial" panose="020B0604020202020204" pitchFamily="34" charset="0"/>
                <a:ea typeface="Calibri" panose="020F0502020204030204" pitchFamily="34" charset="0"/>
                <a:cs typeface="Times New Roman" panose="02020603050405020304" pitchFamily="18" charset="0"/>
              </a:rPr>
              <a:t> na území MAS s důrazem na posílení kompetencí obcí v přístupu k sociálně slabším a znevýhodněným občanům a zvýšení míry zapojení a aktivní participace obcí na řešení jejich situace </a:t>
            </a:r>
            <a:br>
              <a:rPr lang="cs-CZ" sz="1600" b="false" cap="none" dirty="false">
                <a:effectLst/>
                <a:latin typeface="Arial" panose="020B0604020202020204" pitchFamily="34" charset="0"/>
                <a:ea typeface="Calibri" panose="020F0502020204030204" pitchFamily="34" charset="0"/>
                <a:cs typeface="Times New Roman" panose="02020603050405020304" pitchFamily="18" charset="0"/>
              </a:rPr>
            </a:br>
            <a:br>
              <a:rPr lang="cs-CZ" sz="1600" b="false" cap="none" dirty="false">
                <a:effectLst/>
                <a:latin typeface="Arial" panose="020B0604020202020204" pitchFamily="34" charset="0"/>
                <a:ea typeface="Calibri" panose="020F0502020204030204" pitchFamily="34" charset="0"/>
                <a:cs typeface="Times New Roman" panose="02020603050405020304" pitchFamily="18" charset="0"/>
              </a:rPr>
            </a:br>
            <a:r>
              <a:rPr lang="cs-CZ" sz="1600" cap="none" dirty="false">
                <a:latin typeface="Arial" panose="020B0604020202020204" pitchFamily="34" charset="0"/>
                <a:ea typeface="Calibri" panose="020F0502020204030204" pitchFamily="34" charset="0"/>
                <a:cs typeface="Times New Roman" panose="02020603050405020304" pitchFamily="18" charset="0"/>
              </a:rPr>
              <a:t>3. </a:t>
            </a:r>
            <a:r>
              <a:rPr lang="cs-CZ" sz="1600" cap="none" dirty="false">
                <a:effectLst/>
                <a:latin typeface="Arial" panose="020B0604020202020204" pitchFamily="34" charset="0"/>
                <a:ea typeface="Times New Roman" panose="02020603050405020304" pitchFamily="18" charset="0"/>
              </a:rPr>
              <a:t>Podpora sdílené a neformální péče, včetně paliativní a domácí hospicové péče, homesharingu a dalších forem sdílené péče </a:t>
            </a:r>
            <a:r>
              <a:rPr lang="cs-CZ" sz="1600" b="false" cap="none" dirty="false">
                <a:effectLst/>
                <a:latin typeface="Arial" panose="020B0604020202020204" pitchFamily="34" charset="0"/>
                <a:ea typeface="Times New Roman" panose="02020603050405020304" pitchFamily="18" charset="0"/>
              </a:rPr>
              <a:t>a zajištění jejich dostupnosti i v malých obcích a v odlehlých venkovských regionech</a:t>
            </a:r>
            <a:br>
              <a:rPr lang="cs-CZ" sz="1600" b="false" cap="none" dirty="false">
                <a:effectLst/>
                <a:latin typeface="Arial" panose="020B0604020202020204" pitchFamily="34" charset="0"/>
                <a:ea typeface="Times New Roman" panose="02020603050405020304" pitchFamily="18" charset="0"/>
              </a:rPr>
            </a:br>
            <a:br>
              <a:rPr lang="cs-CZ" sz="1600" b="false" cap="none" dirty="false">
                <a:effectLst/>
                <a:latin typeface="Arial" panose="020B0604020202020204" pitchFamily="34" charset="0"/>
                <a:ea typeface="Times New Roman" panose="02020603050405020304" pitchFamily="18" charset="0"/>
              </a:rPr>
            </a:br>
            <a:r>
              <a:rPr lang="cs-CZ" sz="1600" cap="none" dirty="false">
                <a:effectLst/>
                <a:latin typeface="Arial" panose="020B0604020202020204" pitchFamily="34" charset="0"/>
                <a:ea typeface="Times New Roman" panose="02020603050405020304" pitchFamily="18" charset="0"/>
                <a:cs typeface="Times New Roman" panose="02020603050405020304" pitchFamily="18" charset="0"/>
              </a:rPr>
              <a:t>4. Zaměstnanostní programy</a:t>
            </a:r>
            <a:br>
              <a:rPr lang="cs-CZ" sz="1600" b="false" cap="none" dirty="false">
                <a:effectLst/>
                <a:latin typeface="Arial" panose="020B0604020202020204" pitchFamily="34" charset="0"/>
                <a:ea typeface="Times New Roman" panose="02020603050405020304" pitchFamily="18" charset="0"/>
                <a:cs typeface="Times New Roman" panose="02020603050405020304" pitchFamily="18" charset="0"/>
              </a:rPr>
            </a:br>
            <a:br>
              <a:rPr lang="cs-CZ" sz="1600" b="false" cap="none" dirty="false">
                <a:effectLst/>
                <a:latin typeface="Arial" panose="020B0604020202020204" pitchFamily="34" charset="0"/>
                <a:ea typeface="Times New Roman" panose="02020603050405020304" pitchFamily="18" charset="0"/>
                <a:cs typeface="Times New Roman" panose="02020603050405020304" pitchFamily="18" charset="0"/>
              </a:rPr>
            </a:br>
            <a:r>
              <a:rPr lang="cs-CZ" sz="1600" cap="none" dirty="false">
                <a:latin typeface="Arial" panose="020B0604020202020204" pitchFamily="34" charset="0"/>
                <a:cs typeface="Times New Roman" panose="02020603050405020304" pitchFamily="18" charset="0"/>
              </a:rPr>
              <a:t>5. Podpora rodin a posilování rodinných vazeb</a:t>
            </a:r>
            <a:br>
              <a:rPr lang="cs-CZ" sz="1600" b="false" cap="none" dirty="false">
                <a:latin typeface="Arial" panose="020B0604020202020204" pitchFamily="34" charset="0"/>
                <a:cs typeface="Times New Roman" panose="02020603050405020304" pitchFamily="18" charset="0"/>
              </a:rPr>
            </a:br>
            <a:br>
              <a:rPr lang="cs-CZ" sz="1600" b="false" cap="none" dirty="false">
                <a:latin typeface="Arial" panose="020B0604020202020204" pitchFamily="34" charset="0"/>
                <a:cs typeface="Times New Roman" panose="02020603050405020304" pitchFamily="18" charset="0"/>
              </a:rPr>
            </a:br>
            <a:r>
              <a:rPr lang="cs-CZ" sz="1600" cap="none" dirty="false">
                <a:latin typeface="Arial" panose="020B0604020202020204" pitchFamily="34" charset="0"/>
                <a:cs typeface="Times New Roman" panose="02020603050405020304" pitchFamily="18" charset="0"/>
              </a:rPr>
              <a:t>6. Dluhové  poradenství</a:t>
            </a:r>
            <a:br>
              <a:rPr lang="cs-CZ" sz="1600" b="false" cap="none" dirty="false">
                <a:latin typeface="Arial" panose="020B0604020202020204" pitchFamily="34" charset="0"/>
                <a:cs typeface="Times New Roman" panose="02020603050405020304" pitchFamily="18" charset="0"/>
              </a:rPr>
            </a:br>
            <a:br>
              <a:rPr lang="cs-CZ" sz="1600" b="false" cap="none" dirty="false">
                <a:effectLst/>
                <a:latin typeface="Calibri" panose="020F0502020204030204" pitchFamily="34" charset="0"/>
                <a:ea typeface="Calibri" panose="020F0502020204030204" pitchFamily="34" charset="0"/>
                <a:cs typeface="Times New Roman" panose="02020603050405020304" pitchFamily="18" charset="0"/>
              </a:rPr>
            </a:br>
            <a:br>
              <a:rPr lang="cs-CZ" sz="1400" b="false" cap="none" dirty="false">
                <a:effectLst/>
                <a:latin typeface="Times New Roman" panose="02020603050405020304" pitchFamily="18" charset="0"/>
                <a:ea typeface="Times New Roman" panose="02020603050405020304" pitchFamily="18" charset="0"/>
              </a:rPr>
            </a:br>
            <a:br>
              <a:rPr lang="cs-CZ" sz="1400" b="false" cap="none" dirty="false">
                <a:effectLst/>
                <a:latin typeface="Calibri" panose="020F0502020204030204" pitchFamily="34" charset="0"/>
                <a:ea typeface="Calibri" panose="020F0502020204030204" pitchFamily="34" charset="0"/>
                <a:cs typeface="Times New Roman" panose="02020603050405020304" pitchFamily="18" charset="0"/>
              </a:rPr>
            </a:br>
            <a:br>
              <a:rPr lang="cs-CZ" sz="1400" b="false" cap="none" dirty="false">
                <a:effectLst/>
                <a:latin typeface="Calibri" panose="020F0502020204030204" pitchFamily="34" charset="0"/>
                <a:ea typeface="Calibri" panose="020F0502020204030204" pitchFamily="34" charset="0"/>
                <a:cs typeface="Times New Roman" panose="02020603050405020304" pitchFamily="18" charset="0"/>
              </a:rPr>
            </a:br>
            <a:br>
              <a:rPr lang="cs-CZ" sz="2000" b="false" cap="none" dirty="false">
                <a:effectLst/>
                <a:latin typeface="Calibri" panose="020F0502020204030204" pitchFamily="34" charset="0"/>
                <a:ea typeface="Calibri" panose="020F0502020204030204" pitchFamily="34" charset="0"/>
                <a:cs typeface="Times New Roman" panose="02020603050405020304" pitchFamily="18" charset="0"/>
              </a:rPr>
            </a:br>
            <a:endParaRPr lang="cs-CZ" sz="2000" b="false" cap="none" dirty="false"/>
          </a:p>
        </p:txBody>
      </p:sp>
    </p:spTree>
    <p:extLst>
      <p:ext uri="{BB962C8B-B14F-4D97-AF65-F5344CB8AC3E}">
        <p14:creationId xmlns:p14="http://schemas.microsoft.com/office/powerpoint/2010/main" val="4087976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5BFF3E-C161-4BD6-B973-C278D452B92D}"/>
              </a:ext>
            </a:extLst>
          </p:cNvPr>
          <p:cNvSpPr>
            <a:spLocks noGrp="true"/>
          </p:cNvSpPr>
          <p:nvPr>
            <p:ph type="title"/>
          </p:nvPr>
        </p:nvSpPr>
        <p:spPr>
          <a:xfrm>
            <a:off x="125760" y="2060848"/>
            <a:ext cx="8892480" cy="2376264"/>
          </a:xfrm>
        </p:spPr>
        <p:txBody>
          <a:bodyPr/>
          <a:lstStyle/>
          <a:p>
            <a:br>
              <a:rPr lang="cs-CZ" sz="3200" cap="none" dirty="false">
                <a:effectLst/>
                <a:latin typeface="Arial" panose="020B0604020202020204" pitchFamily="34" charset="0"/>
                <a:ea typeface="Calibri" panose="020F0502020204030204" pitchFamily="34" charset="0"/>
                <a:cs typeface="Times New Roman" panose="02020603050405020304" pitchFamily="18" charset="0"/>
              </a:rPr>
            </a:br>
            <a:br>
              <a:rPr lang="cs-CZ" sz="3200" cap="none" dirty="false">
                <a:effectLst/>
                <a:latin typeface="Arial" panose="020B0604020202020204" pitchFamily="34" charset="0"/>
                <a:ea typeface="Calibri" panose="020F0502020204030204" pitchFamily="34" charset="0"/>
                <a:cs typeface="Times New Roman" panose="02020603050405020304" pitchFamily="18" charset="0"/>
              </a:rPr>
            </a:br>
            <a:r>
              <a:rPr lang="cs-CZ" sz="3200" cap="none" dirty="false">
                <a:effectLst/>
                <a:latin typeface="Arial" panose="020B0604020202020204" pitchFamily="34" charset="0"/>
                <a:ea typeface="Calibri" panose="020F0502020204030204" pitchFamily="34" charset="0"/>
                <a:cs typeface="Times New Roman" panose="02020603050405020304" pitchFamily="18" charset="0"/>
              </a:rPr>
              <a:t>1. PODPORA KOMUNITNÍ (SOCIÁLNÍ) PRÁCE</a:t>
            </a:r>
            <a:endParaRPr lang="cs-CZ" sz="2000" dirty="false"/>
          </a:p>
        </p:txBody>
      </p:sp>
    </p:spTree>
    <p:extLst>
      <p:ext uri="{BB962C8B-B14F-4D97-AF65-F5344CB8AC3E}">
        <p14:creationId xmlns:p14="http://schemas.microsoft.com/office/powerpoint/2010/main" val="1365952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117499-8245-4D24-964A-300AD2C215BC}"/>
              </a:ext>
            </a:extLst>
          </p:cNvPr>
          <p:cNvSpPr>
            <a:spLocks noGrp="true"/>
          </p:cNvSpPr>
          <p:nvPr>
            <p:ph type="title"/>
          </p:nvPr>
        </p:nvSpPr>
        <p:spPr>
          <a:xfrm>
            <a:off x="431628" y="-14185"/>
            <a:ext cx="8424000" cy="1080000"/>
          </a:xfrm>
        </p:spPr>
        <p:txBody>
          <a:bodyPr/>
          <a:lstStyle/>
          <a:p>
            <a:r>
              <a:rPr lang="cs-CZ" sz="2800" dirty="false"/>
              <a:t>On-line formulář akčního plánu</a:t>
            </a:r>
          </a:p>
        </p:txBody>
      </p:sp>
      <p:sp>
        <p:nvSpPr>
          <p:cNvPr id="3" name="Zástupný obsah 2">
            <a:extLst>
              <a:ext uri="{FF2B5EF4-FFF2-40B4-BE49-F238E27FC236}">
                <a16:creationId xmlns:a16="http://schemas.microsoft.com/office/drawing/2014/main" id="{B65064CB-C6AA-4442-AD2D-3B8BFF6ED67B}"/>
              </a:ext>
            </a:extLst>
          </p:cNvPr>
          <p:cNvSpPr>
            <a:spLocks noGrp="true"/>
          </p:cNvSpPr>
          <p:nvPr>
            <p:ph idx="1"/>
          </p:nvPr>
        </p:nvSpPr>
        <p:spPr>
          <a:xfrm>
            <a:off x="360000" y="1268760"/>
            <a:ext cx="8424000" cy="5247240"/>
          </a:xfrm>
        </p:spPr>
        <p:txBody>
          <a:bodyPr/>
          <a:lstStyle/>
          <a:p>
            <a:pPr algn="just"/>
            <a:r>
              <a:rPr lang="cs-CZ" sz="1800" dirty="false"/>
              <a:t>K vyplnění na webu </a:t>
            </a:r>
            <a:r>
              <a:rPr lang="cs-CZ" sz="1800" dirty="false">
                <a:hlinkClick r:id="rId3">
                  <a:extLst>
                    <a:ext uri="{A12FA001-AC4F-418D-AE19-62706E023703}">
                      <ahyp:hlinkClr xmlns:ahyp="http://schemas.microsoft.com/office/drawing/2018/hyperlinkcolor" val="tx"/>
                    </a:ext>
                  </a:extLst>
                </a:hlinkClick>
              </a:rPr>
              <a:t>www.esfcr.cz</a:t>
            </a:r>
            <a:endParaRPr lang="cs-CZ" sz="1800" dirty="false"/>
          </a:p>
          <a:p>
            <a:pPr algn="just"/>
            <a:r>
              <a:rPr lang="cs-CZ" sz="1800" dirty="false"/>
              <a:t>Podmínkou registrace na portále a přihlášení</a:t>
            </a:r>
          </a:p>
          <a:p>
            <a:pPr marL="0" indent="0" algn="just">
              <a:buNone/>
            </a:pPr>
            <a:endParaRPr lang="cs-CZ" sz="1800" b="true" dirty="false"/>
          </a:p>
          <a:p>
            <a:pPr marL="0" indent="0" algn="just">
              <a:buNone/>
            </a:pPr>
            <a:endParaRPr lang="cs-CZ" sz="1800" b="true" dirty="false"/>
          </a:p>
          <a:p>
            <a:pPr marL="0" indent="0">
              <a:buNone/>
            </a:pPr>
            <a:endParaRPr lang="cs-CZ" dirty="false">
              <a:solidFill>
                <a:srgbClr val="FF0000"/>
              </a:solidFill>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737BF6CF-BF31-4D8C-BC01-D0341DC045E8}"/>
              </a:ext>
            </a:extLst>
          </p:cNvPr>
          <p:cNvSpPr>
            <a:spLocks noGrp="true"/>
          </p:cNvSpPr>
          <p:nvPr>
            <p:ph type="sldNum" sz="quarter" idx="12"/>
          </p:nvPr>
        </p:nvSpPr>
        <p:spPr/>
        <p:txBody>
          <a:bodyPr/>
          <a:lstStyle/>
          <a:p>
            <a:fld id="{479BF083-4774-43B1-9AB0-5CC1AC5DD8EE}" type="slidenum">
              <a:rPr lang="cs-CZ" smtClean="false"/>
              <a:pPr/>
              <a:t>4</a:t>
            </a:fld>
            <a:endParaRPr lang="cs-CZ" dirty="false"/>
          </a:p>
        </p:txBody>
      </p:sp>
      <p:pic>
        <p:nvPicPr>
          <p:cNvPr id="6" name="Obrázek 5">
            <a:extLst>
              <a:ext uri="{FF2B5EF4-FFF2-40B4-BE49-F238E27FC236}">
                <a16:creationId xmlns:a16="http://schemas.microsoft.com/office/drawing/2014/main" id="{43129E80-A416-48CD-824A-C54B18F183DC}"/>
              </a:ext>
            </a:extLst>
          </p:cNvPr>
          <p:cNvPicPr/>
          <p:nvPr/>
        </p:nvPicPr>
        <p:blipFill>
          <a:blip r:embed="rId4"/>
          <a:stretch>
            <a:fillRect/>
          </a:stretch>
        </p:blipFill>
        <p:spPr>
          <a:xfrm>
            <a:off x="566785" y="2132856"/>
            <a:ext cx="8172060" cy="4320480"/>
          </a:xfrm>
          <a:prstGeom prst="rect">
            <a:avLst/>
          </a:prstGeom>
        </p:spPr>
      </p:pic>
      <p:sp>
        <p:nvSpPr>
          <p:cNvPr id="7" name="Ovál 6">
            <a:extLst>
              <a:ext uri="{FF2B5EF4-FFF2-40B4-BE49-F238E27FC236}">
                <a16:creationId xmlns:a16="http://schemas.microsoft.com/office/drawing/2014/main" id="{23800857-9C9D-4941-B065-D155168947A1}"/>
              </a:ext>
            </a:extLst>
          </p:cNvPr>
          <p:cNvSpPr/>
          <p:nvPr/>
        </p:nvSpPr>
        <p:spPr>
          <a:xfrm>
            <a:off x="6012159" y="2883321"/>
            <a:ext cx="1080120" cy="504056"/>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false" vert="horz" wrap="square" lIns="91440" tIns="45720" rIns="91440" bIns="45720" numCol="1" spcCol="0" rtlCol="false" fromWordArt="false" anchor="ctr" anchorCtr="false" forceAA="false" compatLnSpc="true">
            <a:prstTxWarp prst="textNoShape">
              <a:avLst/>
            </a:prstTxWarp>
            <a:noAutofit/>
          </a:bodyPr>
          <a:lstStyle/>
          <a:p>
            <a:endParaRPr lang="cs-CZ" dirty="false"/>
          </a:p>
        </p:txBody>
      </p:sp>
      <p:sp>
        <p:nvSpPr>
          <p:cNvPr id="8" name="Šipka: doprava 7">
            <a:extLst>
              <a:ext uri="{FF2B5EF4-FFF2-40B4-BE49-F238E27FC236}">
                <a16:creationId xmlns:a16="http://schemas.microsoft.com/office/drawing/2014/main" id="{90B20E5B-787D-4746-83C7-F64402F82A40}"/>
              </a:ext>
            </a:extLst>
          </p:cNvPr>
          <p:cNvSpPr/>
          <p:nvPr/>
        </p:nvSpPr>
        <p:spPr>
          <a:xfrm rot="14351512">
            <a:off x="7050525" y="3632983"/>
            <a:ext cx="1084580" cy="518795"/>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false" vert="horz" wrap="square" lIns="91440" tIns="45720" rIns="91440" bIns="45720" numCol="1" spcCol="0" rtlCol="false" fromWordArt="false" anchor="ctr" anchorCtr="false" forceAA="false" compatLnSpc="true">
            <a:prstTxWarp prst="textNoShape">
              <a:avLst/>
            </a:prstTxWarp>
            <a:noAutofit/>
          </a:bodyPr>
          <a:lstStyle/>
          <a:p>
            <a:endParaRPr lang="cs-CZ" dirty="false"/>
          </a:p>
        </p:txBody>
      </p:sp>
    </p:spTree>
    <p:extLst>
      <p:ext uri="{BB962C8B-B14F-4D97-AF65-F5344CB8AC3E}">
        <p14:creationId xmlns:p14="http://schemas.microsoft.com/office/powerpoint/2010/main" val="15560865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1. PODpora komunitní práce</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467544" y="1196752"/>
            <a:ext cx="8136456" cy="5661248"/>
          </a:xfrm>
        </p:spPr>
        <p:txBody>
          <a:bodyPr/>
          <a:lstStyle/>
          <a:p>
            <a:pPr algn="just">
              <a:spcAft>
                <a:spcPts val="1100"/>
              </a:spcAft>
              <a:buFont typeface="Wingdings" panose="05000000000000000000" pitchFamily="2" charset="2"/>
              <a:buChar char="Ø"/>
            </a:pPr>
            <a:r>
              <a:rPr lang="cs-CZ" sz="2000" dirty="false"/>
              <a:t>kulturní/ multikulturní aktivity </a:t>
            </a:r>
          </a:p>
          <a:p>
            <a:pPr algn="just">
              <a:spcAft>
                <a:spcPts val="1100"/>
              </a:spcAft>
              <a:buFont typeface="Wingdings" panose="05000000000000000000" pitchFamily="2" charset="2"/>
              <a:buChar char="Ø"/>
            </a:pPr>
            <a:r>
              <a:rPr lang="cs-CZ" sz="2000" dirty="false"/>
              <a:t>výchovně/ vzdělávací a edukační aktivity </a:t>
            </a:r>
          </a:p>
          <a:p>
            <a:pPr algn="just">
              <a:spcAft>
                <a:spcPts val="1100"/>
              </a:spcAft>
              <a:buFont typeface="Wingdings" panose="05000000000000000000" pitchFamily="2" charset="2"/>
              <a:buChar char="Ø"/>
            </a:pPr>
            <a:r>
              <a:rPr lang="cs-CZ" sz="2000" dirty="false"/>
              <a:t>aktivity neformálních skupin veřejnosti a občanských iniciativ vzniklých na základě zplnomocňujících metod práce směřujících k řešení místních problémů </a:t>
            </a:r>
          </a:p>
          <a:p>
            <a:pPr algn="just">
              <a:spcAft>
                <a:spcPts val="1100"/>
              </a:spcAft>
              <a:buFont typeface="Wingdings" panose="05000000000000000000" pitchFamily="2" charset="2"/>
              <a:buChar char="Ø"/>
            </a:pPr>
            <a:r>
              <a:rPr lang="cs-CZ" sz="2000" dirty="false"/>
              <a:t>environmentální aktivity </a:t>
            </a:r>
          </a:p>
          <a:p>
            <a:pPr algn="just">
              <a:spcAft>
                <a:spcPts val="1100"/>
              </a:spcAft>
              <a:buFont typeface="Wingdings" panose="05000000000000000000" pitchFamily="2" charset="2"/>
              <a:buChar char="Ø"/>
            </a:pPr>
            <a:r>
              <a:rPr lang="cs-CZ" sz="2000" dirty="false"/>
              <a:t>aktivity podporující zapojování cílových skupin do dobrovolnické činnosti </a:t>
            </a:r>
          </a:p>
          <a:p>
            <a:pPr algn="just">
              <a:spcAft>
                <a:spcPts val="1100"/>
              </a:spcAft>
              <a:buFont typeface="Wingdings" panose="05000000000000000000" pitchFamily="2" charset="2"/>
              <a:buChar char="Ø"/>
            </a:pPr>
            <a:r>
              <a:rPr lang="cs-CZ" sz="2000" dirty="false"/>
              <a:t>aktivity podporující komunitní sdílení prostor, vybavení, pomůcek </a:t>
            </a:r>
          </a:p>
          <a:p>
            <a:pPr algn="just">
              <a:spcAft>
                <a:spcPts val="1100"/>
              </a:spcAft>
              <a:buFont typeface="Wingdings" panose="05000000000000000000" pitchFamily="2" charset="2"/>
              <a:buChar char="Ø"/>
            </a:pPr>
            <a:r>
              <a:rPr lang="cs-CZ" sz="2000" dirty="false"/>
              <a:t>komunitní projekty/aktivity propojující lidi s obdobnými problémy</a:t>
            </a:r>
          </a:p>
          <a:p>
            <a:pPr algn="just">
              <a:spcAft>
                <a:spcPts val="1100"/>
              </a:spcAft>
              <a:buFont typeface="Wingdings" panose="05000000000000000000" pitchFamily="2" charset="2"/>
              <a:buChar char="Ø"/>
            </a:pPr>
            <a:r>
              <a:rPr lang="cs-CZ" sz="2000" dirty="false"/>
              <a:t>mezigenerační projekty</a:t>
            </a: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40</a:t>
            </a:fld>
            <a:endParaRPr lang="cs-CZ" dirty="false"/>
          </a:p>
        </p:txBody>
      </p:sp>
    </p:spTree>
    <p:extLst>
      <p:ext uri="{BB962C8B-B14F-4D97-AF65-F5344CB8AC3E}">
        <p14:creationId xmlns:p14="http://schemas.microsoft.com/office/powerpoint/2010/main" val="1899777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1. PODpora komunitní práce</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268760"/>
            <a:ext cx="8244000" cy="5427240"/>
          </a:xfrm>
        </p:spPr>
        <p:txBody>
          <a:bodyPr/>
          <a:lstStyle/>
          <a:p>
            <a:pPr marL="0" indent="0" algn="just">
              <a:spcBef>
                <a:spcPts val="300"/>
              </a:spcBef>
              <a:spcAft>
                <a:spcPts val="1200"/>
              </a:spcAft>
              <a:buNone/>
            </a:pPr>
            <a:r>
              <a:rPr lang="cs-CZ" sz="2000" b="true" dirty="false"/>
              <a:t>Specifické podmínky pro komunitní práci:</a:t>
            </a:r>
          </a:p>
          <a:p>
            <a:pPr lvl="0" algn="just">
              <a:lnSpc>
                <a:spcPct val="150000"/>
              </a:lnSpc>
              <a:spcBef>
                <a:spcPts val="0"/>
              </a:spcBef>
              <a:spcAft>
                <a:spcPts val="0"/>
              </a:spcAft>
              <a:buFont typeface="Wingdings" panose="05000000000000000000" pitchFamily="2" charset="2"/>
              <a:buChar char="Ø"/>
            </a:pPr>
            <a:r>
              <a:rPr lang="cs-CZ" sz="2000" dirty="false"/>
              <a:t>komunitní aktivity musí mít přímou vazbu na sociální začleňování nebo prevenci sociálního vyloučení osob z cílových skupin, musí vycházet z mapování kontextu komunity a potřeb členů komunity; konkrétní podobu a zaměření aktivit (resp. řešených témat) utváří cílová skupina podle vlastních potřeb a zájmů s cílem zlepšit sociální situaci nejen jednotlivců, ale především komunity jako celku</a:t>
            </a:r>
          </a:p>
          <a:p>
            <a:pPr marL="0" lvl="0" indent="0" algn="just">
              <a:lnSpc>
                <a:spcPct val="150000"/>
              </a:lnSpc>
              <a:spcBef>
                <a:spcPts val="0"/>
              </a:spcBef>
              <a:spcAft>
                <a:spcPts val="0"/>
              </a:spcAft>
              <a:buNone/>
            </a:pPr>
            <a:endParaRPr lang="cs-CZ" sz="2000" dirty="false"/>
          </a:p>
          <a:p>
            <a:pPr lvl="0" algn="just">
              <a:lnSpc>
                <a:spcPct val="150000"/>
              </a:lnSpc>
              <a:spcBef>
                <a:spcPts val="0"/>
              </a:spcBef>
              <a:spcAft>
                <a:spcPts val="0"/>
              </a:spcAft>
              <a:buFont typeface="Wingdings" panose="05000000000000000000" pitchFamily="2" charset="2"/>
              <a:buChar char="Ø"/>
            </a:pPr>
            <a:r>
              <a:rPr lang="cs-CZ" sz="2000" dirty="false"/>
              <a:t>komunitní aktivity musí být zaštítěny komunitním pracovníkem</a:t>
            </a:r>
          </a:p>
          <a:p>
            <a:pPr marL="0" lvl="0" indent="0" algn="just">
              <a:lnSpc>
                <a:spcPct val="150000"/>
              </a:lnSpc>
              <a:spcBef>
                <a:spcPts val="0"/>
              </a:spcBef>
              <a:spcAft>
                <a:spcPts val="0"/>
              </a:spcAft>
              <a:buNone/>
            </a:pPr>
            <a:endParaRPr lang="cs-CZ" sz="2000" dirty="false"/>
          </a:p>
          <a:p>
            <a:pPr lvl="0" algn="just">
              <a:lnSpc>
                <a:spcPct val="150000"/>
              </a:lnSpc>
              <a:spcBef>
                <a:spcPts val="0"/>
              </a:spcBef>
              <a:spcAft>
                <a:spcPts val="0"/>
              </a:spcAft>
              <a:buFont typeface="Wingdings" panose="05000000000000000000" pitchFamily="2" charset="2"/>
              <a:buChar char="Ø"/>
            </a:pPr>
            <a:r>
              <a:rPr lang="cs-CZ" sz="2000" dirty="false"/>
              <a:t>dobrovolníci musí mít uzavřenou smlouvu o dobrovolnické činnosti (může být vyžádána při kontrole na místě)</a:t>
            </a:r>
          </a:p>
          <a:p>
            <a:pPr algn="just">
              <a:spcAft>
                <a:spcPts val="11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41</a:t>
            </a:fld>
            <a:endParaRPr lang="cs-CZ" dirty="false"/>
          </a:p>
        </p:txBody>
      </p:sp>
    </p:spTree>
    <p:extLst>
      <p:ext uri="{BB962C8B-B14F-4D97-AF65-F5344CB8AC3E}">
        <p14:creationId xmlns:p14="http://schemas.microsoft.com/office/powerpoint/2010/main" val="9993177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1. PODpora komunitní práce</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340768"/>
            <a:ext cx="8100432" cy="5175232"/>
          </a:xfrm>
        </p:spPr>
        <p:txBody>
          <a:bodyPr/>
          <a:lstStyle/>
          <a:p>
            <a:pPr marL="0" indent="0" algn="just">
              <a:spcBef>
                <a:spcPts val="300"/>
              </a:spcBef>
              <a:spcAft>
                <a:spcPts val="300"/>
              </a:spcAft>
              <a:buNone/>
            </a:pPr>
            <a:r>
              <a:rPr lang="cs-CZ" sz="2000" b="true" dirty="false"/>
              <a:t>V rámci podpory komunitní práce nebude podporováno:</a:t>
            </a:r>
          </a:p>
          <a:p>
            <a:pPr lvl="0" algn="just">
              <a:spcBef>
                <a:spcPts val="300"/>
              </a:spcBef>
              <a:spcAft>
                <a:spcPts val="300"/>
              </a:spcAft>
              <a:buFont typeface="Wingdings" panose="05000000000000000000" pitchFamily="2" charset="2"/>
              <a:buChar char="Ø"/>
            </a:pPr>
            <a:r>
              <a:rPr lang="cs-CZ" sz="2000" dirty="false"/>
              <a:t>jednotlivé aktivity, pokud nebudou součástí komunitní práce </a:t>
            </a:r>
          </a:p>
          <a:p>
            <a:pPr lvl="0" algn="just">
              <a:spcBef>
                <a:spcPts val="300"/>
              </a:spcBef>
              <a:spcAft>
                <a:spcPts val="300"/>
              </a:spcAft>
              <a:buFont typeface="Wingdings" panose="05000000000000000000" pitchFamily="2" charset="2"/>
              <a:buChar char="Ø"/>
            </a:pPr>
            <a:r>
              <a:rPr lang="cs-CZ" sz="2000" dirty="false"/>
              <a:t>sociální služby podle zákona č. 108/2006 Sb., o sociálních službách</a:t>
            </a:r>
          </a:p>
          <a:p>
            <a:pPr lvl="0" algn="just">
              <a:spcBef>
                <a:spcPts val="300"/>
              </a:spcBef>
              <a:spcAft>
                <a:spcPts val="300"/>
              </a:spcAft>
              <a:buFont typeface="Wingdings" panose="05000000000000000000" pitchFamily="2" charset="2"/>
              <a:buChar char="Ø"/>
            </a:pPr>
            <a:r>
              <a:rPr lang="cs-CZ" sz="2000" dirty="false"/>
              <a:t>dobrovolnictví v sociálních službách, vztahující se k základním činnostem sociálních služeb</a:t>
            </a:r>
          </a:p>
          <a:p>
            <a:pPr lvl="0" algn="just">
              <a:spcBef>
                <a:spcPts val="300"/>
              </a:spcBef>
              <a:spcAft>
                <a:spcPts val="300"/>
              </a:spcAft>
              <a:buFont typeface="Wingdings" panose="05000000000000000000" pitchFamily="2" charset="2"/>
              <a:buChar char="Ø"/>
            </a:pPr>
            <a:r>
              <a:rPr lang="cs-CZ" sz="2000" dirty="false"/>
              <a:t>komerční zpoplatněné služby zaměřené na hlídání a vyzvedávání dětí a péči o domácnost</a:t>
            </a:r>
          </a:p>
          <a:p>
            <a:pPr lvl="0" algn="just">
              <a:spcBef>
                <a:spcPts val="300"/>
              </a:spcBef>
              <a:spcAft>
                <a:spcPts val="300"/>
              </a:spcAft>
              <a:buFont typeface="Wingdings" panose="05000000000000000000" pitchFamily="2" charset="2"/>
              <a:buChar char="Ø"/>
            </a:pPr>
            <a:r>
              <a:rPr lang="cs-CZ" sz="2000" dirty="false"/>
              <a:t>dětské skupiny podle zákona č. 247/2014 Sb., o poskytování služby péče o dítě v dětské skupině</a:t>
            </a:r>
          </a:p>
          <a:p>
            <a:pPr lvl="0" algn="just">
              <a:spcBef>
                <a:spcPts val="300"/>
              </a:spcBef>
              <a:spcAft>
                <a:spcPts val="300"/>
              </a:spcAft>
              <a:buFont typeface="Wingdings" panose="05000000000000000000" pitchFamily="2" charset="2"/>
              <a:buChar char="Ø"/>
            </a:pPr>
            <a:r>
              <a:rPr lang="cs-CZ" sz="2000" dirty="false"/>
              <a:t>aktivity realizované pro žáky a studenty na školách, a to včetně doučování a kroužků na školách (hrazeno z MŠMT)</a:t>
            </a:r>
          </a:p>
          <a:p>
            <a:pPr lvl="0" algn="just">
              <a:spcBef>
                <a:spcPts val="300"/>
              </a:spcBef>
              <a:spcAft>
                <a:spcPts val="300"/>
              </a:spcAft>
              <a:buFont typeface="Wingdings" panose="05000000000000000000" pitchFamily="2" charset="2"/>
              <a:buChar char="Ø"/>
            </a:pPr>
            <a:r>
              <a:rPr lang="cs-CZ" sz="2000" dirty="false"/>
              <a:t>univerzity třetího věku, výchova k občanství, občanské vzdělávání (hrazeno z MŠMT)</a:t>
            </a:r>
          </a:p>
          <a:p>
            <a:pPr algn="just">
              <a:spcAft>
                <a:spcPts val="11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42</a:t>
            </a:fld>
            <a:endParaRPr lang="cs-CZ" dirty="false"/>
          </a:p>
        </p:txBody>
      </p:sp>
    </p:spTree>
    <p:extLst>
      <p:ext uri="{BB962C8B-B14F-4D97-AF65-F5344CB8AC3E}">
        <p14:creationId xmlns:p14="http://schemas.microsoft.com/office/powerpoint/2010/main" val="26341166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1. PODpora komunitní práce</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268760"/>
            <a:ext cx="8244000" cy="5247240"/>
          </a:xfrm>
        </p:spPr>
        <p:txBody>
          <a:bodyPr/>
          <a:lstStyle/>
          <a:p>
            <a:pPr marL="0" indent="0" algn="just">
              <a:spcBef>
                <a:spcPts val="300"/>
              </a:spcBef>
              <a:spcAft>
                <a:spcPts val="300"/>
              </a:spcAft>
              <a:buNone/>
            </a:pPr>
            <a:r>
              <a:rPr lang="cs-CZ" sz="2000" b="true" dirty="false"/>
              <a:t>Relevantní pracovní pozice (z přímých osobních nákladů):</a:t>
            </a:r>
          </a:p>
          <a:p>
            <a:pPr marR="179705" algn="just">
              <a:lnSpc>
                <a:spcPct val="100000"/>
              </a:lnSpc>
              <a:buFont typeface="Wingdings" panose="05000000000000000000" pitchFamily="2" charset="2"/>
              <a:buChar char="Ø"/>
            </a:pPr>
            <a:r>
              <a:rPr lang="cs-CZ" sz="2000" b="true" dirty="false"/>
              <a:t>Komunitní pracovník </a:t>
            </a:r>
            <a:r>
              <a:rPr lang="cs-CZ" sz="2000" dirty="false"/>
              <a:t>(mapuje komunitu, cílové skupiny a jejich potřeby, mapuje zdroje, sítě a vazby uvnitř komunity, aktivizuje členy komunity, organizuje pravidelná setkání místních komunit, koordinuje činnost komunity vč. dobrovolníků ve směru naplňování potřeb a cílů komunity, spolupracuje se sociálními pracovníky obcí a NNO, směřuje členy komunity na příslušné služby)</a:t>
            </a:r>
          </a:p>
          <a:p>
            <a:pPr algn="just">
              <a:lnSpc>
                <a:spcPct val="100000"/>
              </a:lnSpc>
              <a:spcBef>
                <a:spcPts val="300"/>
              </a:spcBef>
              <a:spcAft>
                <a:spcPts val="300"/>
              </a:spcAft>
              <a:buFont typeface="Wingdings" panose="05000000000000000000" pitchFamily="2" charset="2"/>
              <a:buChar char="Ø"/>
            </a:pPr>
            <a:r>
              <a:rPr lang="cs-CZ" sz="2000" b="true" dirty="false"/>
              <a:t>Garant komunitní práce </a:t>
            </a:r>
            <a:r>
              <a:rPr lang="cs-CZ" sz="2000" dirty="false"/>
              <a:t>(garantuje výkon komunitní práce, podílí se na zajištění intervizí a supervizí projektového týmu)</a:t>
            </a:r>
          </a:p>
          <a:p>
            <a:pPr algn="just">
              <a:lnSpc>
                <a:spcPct val="100000"/>
              </a:lnSpc>
              <a:spcAft>
                <a:spcPts val="1100"/>
              </a:spcAft>
              <a:buFont typeface="Wingdings" panose="05000000000000000000" pitchFamily="2" charset="2"/>
              <a:buChar char="Ø"/>
            </a:pPr>
            <a:r>
              <a:rPr lang="cs-CZ" sz="2000" b="true" dirty="false"/>
              <a:t>Koordinátor komunitní práce/ participativních metod práce </a:t>
            </a:r>
            <a:r>
              <a:rPr lang="cs-CZ" sz="2000" dirty="false"/>
              <a:t>(koordinuje výkon komunitní práce a participativních přístupů v daném území, komunitních aktivit)</a:t>
            </a:r>
          </a:p>
          <a:p>
            <a:pPr algn="just">
              <a:lnSpc>
                <a:spcPct val="100000"/>
              </a:lnSpc>
              <a:spcAft>
                <a:spcPts val="1100"/>
              </a:spcAft>
              <a:buFont typeface="Wingdings" panose="05000000000000000000" pitchFamily="2" charset="2"/>
              <a:buChar char="Ø"/>
            </a:pPr>
            <a:r>
              <a:rPr lang="cs-CZ" sz="2000" b="true" dirty="false"/>
              <a:t>Sociální pracovník/ terénní sociální pracovník </a:t>
            </a:r>
            <a:r>
              <a:rPr lang="cs-CZ" sz="2000" dirty="false"/>
              <a:t>(přímo pracuje s osobami z cílových skupin, popř. se skupinou či komunitou, a využívá přitom metod a technik sociální práce)</a:t>
            </a:r>
          </a:p>
          <a:p>
            <a:pPr algn="just">
              <a:spcAft>
                <a:spcPts val="11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43</a:t>
            </a:fld>
            <a:endParaRPr lang="cs-CZ" dirty="false"/>
          </a:p>
        </p:txBody>
      </p:sp>
    </p:spTree>
    <p:extLst>
      <p:ext uri="{BB962C8B-B14F-4D97-AF65-F5344CB8AC3E}">
        <p14:creationId xmlns:p14="http://schemas.microsoft.com/office/powerpoint/2010/main" val="20980208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1. PODpora komunitní práce</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412776"/>
            <a:ext cx="8244000" cy="4608512"/>
          </a:xfrm>
        </p:spPr>
        <p:txBody>
          <a:bodyPr/>
          <a:lstStyle/>
          <a:p>
            <a:pPr marL="0" indent="0" algn="just">
              <a:spcBef>
                <a:spcPts val="300"/>
              </a:spcBef>
              <a:spcAft>
                <a:spcPts val="300"/>
              </a:spcAft>
              <a:buNone/>
            </a:pPr>
            <a:endParaRPr lang="cs-CZ" sz="2000" b="true" dirty="false"/>
          </a:p>
          <a:p>
            <a:pPr marL="0" indent="0" algn="just">
              <a:spcBef>
                <a:spcPts val="300"/>
              </a:spcBef>
              <a:spcAft>
                <a:spcPts val="300"/>
              </a:spcAft>
              <a:buNone/>
            </a:pPr>
            <a:r>
              <a:rPr lang="cs-CZ" sz="2000" b="true" dirty="false"/>
              <a:t>Relevantní indikátory pro komunitní práci:</a:t>
            </a:r>
          </a:p>
          <a:p>
            <a:pPr marL="0" indent="0" algn="just">
              <a:spcAft>
                <a:spcPts val="1100"/>
              </a:spcAft>
              <a:buNone/>
            </a:pPr>
            <a:r>
              <a:rPr lang="cs-CZ" sz="2000" dirty="false"/>
              <a:t>Závazkové:</a:t>
            </a:r>
          </a:p>
          <a:p>
            <a:pPr algn="just">
              <a:spcAft>
                <a:spcPts val="1100"/>
              </a:spcAft>
              <a:buFont typeface="Wingdings" panose="05000000000000000000" pitchFamily="2" charset="2"/>
              <a:buChar char="Ø"/>
            </a:pPr>
            <a:r>
              <a:rPr lang="cs-CZ" sz="2000" dirty="false"/>
              <a:t>600 000 Celkový počet účastníků </a:t>
            </a:r>
          </a:p>
          <a:p>
            <a:pPr algn="just">
              <a:spcAft>
                <a:spcPts val="1100"/>
              </a:spcAft>
              <a:buFont typeface="Wingdings" panose="05000000000000000000" pitchFamily="2" charset="2"/>
              <a:buChar char="Ø"/>
            </a:pPr>
            <a:r>
              <a:rPr lang="cs-CZ" sz="2000" dirty="false"/>
              <a:t>670 031  Kapacita podpořených služeb – úvazky pracovníků</a:t>
            </a:r>
          </a:p>
          <a:p>
            <a:pPr algn="just">
              <a:spcAft>
                <a:spcPts val="1100"/>
              </a:spcAft>
              <a:buFont typeface="Wingdings" panose="05000000000000000000" pitchFamily="2" charset="2"/>
              <a:buChar char="Ø"/>
            </a:pPr>
            <a:r>
              <a:rPr lang="cs-CZ" sz="2000" dirty="false"/>
              <a:t>670 102 Využívání podpořených služeb</a:t>
            </a:r>
          </a:p>
          <a:p>
            <a:pPr marL="0" indent="0" algn="just">
              <a:spcAft>
                <a:spcPts val="1100"/>
              </a:spcAft>
              <a:buNone/>
            </a:pPr>
            <a:r>
              <a:rPr lang="cs-CZ" sz="2000" dirty="false"/>
              <a:t>Nezávazkové:</a:t>
            </a:r>
          </a:p>
          <a:p>
            <a:pPr algn="just">
              <a:spcAft>
                <a:spcPts val="1100"/>
              </a:spcAft>
              <a:buFont typeface="Wingdings" panose="05000000000000000000" pitchFamily="2" charset="2"/>
              <a:buChar char="Ø"/>
            </a:pPr>
            <a:r>
              <a:rPr lang="cs-CZ" sz="2000" dirty="false"/>
              <a:t>551 022 Počet podpořených komunitních aktivit</a:t>
            </a:r>
          </a:p>
          <a:p>
            <a:pPr algn="just">
              <a:spcAft>
                <a:spcPts val="1100"/>
              </a:spcAft>
              <a:buFont typeface="Wingdings" panose="05000000000000000000" pitchFamily="2" charset="2"/>
              <a:buChar char="Ø"/>
            </a:pPr>
            <a:r>
              <a:rPr lang="cs-CZ" sz="2000" dirty="false"/>
              <a:t>673 102 Účastníci projektů, u nichž intervence formou sociální práce naplnila svůj účel</a:t>
            </a:r>
          </a:p>
          <a:p>
            <a:pPr algn="just">
              <a:spcAft>
                <a:spcPts val="1100"/>
              </a:spcAft>
              <a:buFont typeface="Wingdings" panose="05000000000000000000" pitchFamily="2" charset="2"/>
              <a:buChar char="Ø"/>
            </a:pPr>
            <a:endParaRPr lang="cs-CZ" sz="2000" dirty="false"/>
          </a:p>
          <a:p>
            <a:pPr algn="just">
              <a:spcAft>
                <a:spcPts val="1100"/>
              </a:spcAft>
              <a:buFont typeface="Wingdings" panose="05000000000000000000" pitchFamily="2" charset="2"/>
              <a:buChar char="Ø"/>
            </a:pPr>
            <a:endParaRPr lang="cs-CZ" sz="2000" dirty="false"/>
          </a:p>
          <a:p>
            <a:pPr algn="just">
              <a:spcAft>
                <a:spcPts val="1100"/>
              </a:spcAft>
            </a:pP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spcAft>
                <a:spcPts val="11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44</a:t>
            </a:fld>
            <a:endParaRPr lang="cs-CZ" dirty="false"/>
          </a:p>
        </p:txBody>
      </p:sp>
    </p:spTree>
    <p:extLst>
      <p:ext uri="{BB962C8B-B14F-4D97-AF65-F5344CB8AC3E}">
        <p14:creationId xmlns:p14="http://schemas.microsoft.com/office/powerpoint/2010/main" val="6972138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5BFF3E-C161-4BD6-B973-C278D452B92D}"/>
              </a:ext>
            </a:extLst>
          </p:cNvPr>
          <p:cNvSpPr>
            <a:spLocks noGrp="true"/>
          </p:cNvSpPr>
          <p:nvPr>
            <p:ph type="title"/>
          </p:nvPr>
        </p:nvSpPr>
        <p:spPr>
          <a:xfrm>
            <a:off x="143508" y="3068960"/>
            <a:ext cx="8856984" cy="2664296"/>
          </a:xfrm>
        </p:spPr>
        <p:txBody>
          <a:bodyPr/>
          <a:lstStyle/>
          <a:p>
            <a:pPr algn="ctr"/>
            <a:r>
              <a:rPr lang="cs-CZ" sz="3200" cap="none" dirty="false">
                <a:latin typeface="Arial" panose="020B0604020202020204" pitchFamily="34" charset="0"/>
                <a:ea typeface="Calibri" panose="020F0502020204030204" pitchFamily="34" charset="0"/>
                <a:cs typeface="Times New Roman" panose="02020603050405020304" pitchFamily="18" charset="0"/>
              </a:rPr>
              <a:t>2</a:t>
            </a:r>
            <a:r>
              <a:rPr lang="cs-CZ" sz="3200" cap="none" dirty="false">
                <a:effectLst/>
                <a:latin typeface="Arial" panose="020B0604020202020204" pitchFamily="34" charset="0"/>
                <a:ea typeface="Calibri" panose="020F0502020204030204" pitchFamily="34" charset="0"/>
                <a:cs typeface="Times New Roman" panose="02020603050405020304" pitchFamily="18" charset="0"/>
              </a:rPr>
              <a:t>. PODPORA SOCIÁLNÍ PRÁCE NA OBCÍCH</a:t>
            </a:r>
            <a:endParaRPr lang="cs-CZ" sz="2000" dirty="false"/>
          </a:p>
        </p:txBody>
      </p:sp>
    </p:spTree>
    <p:extLst>
      <p:ext uri="{BB962C8B-B14F-4D97-AF65-F5344CB8AC3E}">
        <p14:creationId xmlns:p14="http://schemas.microsoft.com/office/powerpoint/2010/main" val="8547509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2. Podpora sociální práce na obcích</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1484784"/>
            <a:ext cx="8244000" cy="4437232"/>
          </a:xfrm>
        </p:spPr>
        <p:txBody>
          <a:bodyPr/>
          <a:lstStyle/>
          <a:p>
            <a:pPr algn="just">
              <a:spcBef>
                <a:spcPts val="300"/>
              </a:spcBef>
              <a:spcAft>
                <a:spcPts val="300"/>
              </a:spcAft>
            </a:pPr>
            <a:endParaRPr lang="cs-CZ" sz="2000" dirty="false"/>
          </a:p>
          <a:p>
            <a:pPr algn="just">
              <a:spcBef>
                <a:spcPts val="300"/>
              </a:spcBef>
              <a:spcAft>
                <a:spcPts val="300"/>
              </a:spcAft>
              <a:buFont typeface="Wingdings" panose="05000000000000000000" pitchFamily="2" charset="2"/>
              <a:buChar char="Ø"/>
            </a:pPr>
            <a:r>
              <a:rPr lang="cs-CZ" sz="2000" dirty="false"/>
              <a:t>zavedení či posílení sociální práce na obcích</a:t>
            </a:r>
          </a:p>
          <a:p>
            <a:pPr algn="just">
              <a:spcBef>
                <a:spcPts val="300"/>
              </a:spcBef>
              <a:spcAft>
                <a:spcPts val="300"/>
              </a:spcAft>
              <a:buFont typeface="Wingdings" panose="05000000000000000000" pitchFamily="2" charset="2"/>
              <a:buChar char="Ø"/>
            </a:pPr>
            <a:r>
              <a:rPr lang="cs-CZ" sz="2000" dirty="false"/>
              <a:t>aktivity zaměřené na podporu sociálního/ dostupného/ podporovaného/ prostupného bydlení nebo krizového bydlení </a:t>
            </a:r>
          </a:p>
          <a:p>
            <a:pPr algn="just">
              <a:spcBef>
                <a:spcPts val="300"/>
              </a:spcBef>
              <a:spcAft>
                <a:spcPts val="300"/>
              </a:spcAft>
              <a:buFont typeface="Wingdings" panose="05000000000000000000" pitchFamily="2" charset="2"/>
              <a:buChar char="Ø"/>
            </a:pPr>
            <a:r>
              <a:rPr lang="cs-CZ" sz="2000" dirty="false"/>
              <a:t>zvýšení míry vzájemné spolupráce a účinné komunikace obcí a jejich zastupitelstev s dalšími aktéry/ organizacemi/ službami v území </a:t>
            </a:r>
          </a:p>
          <a:p>
            <a:pPr algn="just">
              <a:spcBef>
                <a:spcPts val="300"/>
              </a:spcBef>
              <a:spcAft>
                <a:spcPts val="300"/>
              </a:spcAft>
              <a:buFont typeface="Wingdings" panose="05000000000000000000" pitchFamily="2" charset="2"/>
              <a:buChar char="Ø"/>
            </a:pPr>
            <a:r>
              <a:rPr lang="cs-CZ" sz="2000" dirty="false"/>
              <a:t>podpora lokální koncepční, strategické či metodické činnosti obcí v oblasti sociálního začleňování ve spolupráci s dalšími subjekty, např. při aktivním zjišťování potřeb v obci (průzkumy a šetření lokálního charakteru) nebo při zavádění koordinovaného přístupu k řešení dané problematiky v území </a:t>
            </a:r>
          </a:p>
          <a:p>
            <a:pPr marL="0" indent="0" algn="just">
              <a:spcAft>
                <a:spcPts val="11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46</a:t>
            </a:fld>
            <a:endParaRPr lang="cs-CZ" dirty="false"/>
          </a:p>
        </p:txBody>
      </p:sp>
    </p:spTree>
    <p:extLst>
      <p:ext uri="{BB962C8B-B14F-4D97-AF65-F5344CB8AC3E}">
        <p14:creationId xmlns:p14="http://schemas.microsoft.com/office/powerpoint/2010/main" val="5192390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a:xfrm>
            <a:off x="374198" y="0"/>
            <a:ext cx="8424000" cy="1080000"/>
          </a:xfrm>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2.</a:t>
            </a:r>
            <a:r>
              <a:rPr lang="cs-CZ" sz="2000" dirty="false">
                <a:ea typeface="Calibri" panose="020F0502020204030204" pitchFamily="34" charset="0"/>
              </a:rPr>
              <a:t> </a:t>
            </a:r>
            <a:r>
              <a:rPr lang="cs-CZ" sz="2800" dirty="false"/>
              <a:t>Podpora sociální práce na obcích</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80530" y="1844824"/>
            <a:ext cx="8244000" cy="3723968"/>
          </a:xfrm>
        </p:spPr>
        <p:txBody>
          <a:bodyPr/>
          <a:lstStyle/>
          <a:p>
            <a:pPr algn="just">
              <a:spcBef>
                <a:spcPts val="300"/>
              </a:spcBef>
              <a:spcAft>
                <a:spcPts val="300"/>
              </a:spcAft>
            </a:pPr>
            <a:endParaRPr lang="cs-CZ" sz="2000" dirty="false"/>
          </a:p>
          <a:p>
            <a:pPr marL="0" indent="0" algn="just">
              <a:spcBef>
                <a:spcPts val="300"/>
              </a:spcBef>
              <a:spcAft>
                <a:spcPts val="300"/>
              </a:spcAft>
              <a:buNone/>
            </a:pPr>
            <a:r>
              <a:rPr lang="cs-CZ" sz="2000" b="true" dirty="false"/>
              <a:t>Specifické podmínky pro sociální práci na obcích:</a:t>
            </a:r>
          </a:p>
          <a:p>
            <a:pPr lvl="0" algn="just">
              <a:spcBef>
                <a:spcPts val="300"/>
              </a:spcBef>
              <a:spcAft>
                <a:spcPts val="300"/>
              </a:spcAft>
              <a:buFont typeface="Wingdings" panose="05000000000000000000" pitchFamily="2" charset="2"/>
              <a:buChar char="Ø"/>
            </a:pPr>
            <a:r>
              <a:rPr lang="cs-CZ" sz="2000" dirty="false"/>
              <a:t>u aktivit obsahujících podporu sociální práce, jak přímo pro obec či jako podporu bydlení, je nezbytné, aby sociální pracovník navázal kontakt s ORP a krajským úřadem – metodikem sociální práce; prostřednictvím této spolupráce získá sociální pracovník potřebnou metodickou pomoc a v případě potřeby i metodické vedení</a:t>
            </a:r>
          </a:p>
          <a:p>
            <a:pPr lvl="0" algn="just">
              <a:spcBef>
                <a:spcPts val="300"/>
              </a:spcBef>
              <a:spcAft>
                <a:spcPts val="300"/>
              </a:spcAft>
              <a:buFont typeface="Wingdings" panose="05000000000000000000" pitchFamily="2" charset="2"/>
              <a:buChar char="Ø"/>
            </a:pPr>
            <a:r>
              <a:rPr lang="cs-CZ" sz="2000" dirty="false"/>
              <a:t>sociální pracovník musí splňovat kvalifikaci podle zákona č. 108/2006 Sb., o sociálních službách</a:t>
            </a:r>
          </a:p>
          <a:p>
            <a:pPr algn="just">
              <a:spcAft>
                <a:spcPts val="11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47</a:t>
            </a:fld>
            <a:endParaRPr lang="cs-CZ" dirty="false"/>
          </a:p>
        </p:txBody>
      </p:sp>
    </p:spTree>
    <p:extLst>
      <p:ext uri="{BB962C8B-B14F-4D97-AF65-F5344CB8AC3E}">
        <p14:creationId xmlns:p14="http://schemas.microsoft.com/office/powerpoint/2010/main" val="32991543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2.</a:t>
            </a:r>
            <a:r>
              <a:rPr lang="cs-CZ" sz="2000" dirty="false">
                <a:ea typeface="Calibri" panose="020F0502020204030204" pitchFamily="34" charset="0"/>
              </a:rPr>
              <a:t> </a:t>
            </a:r>
            <a:r>
              <a:rPr lang="cs-CZ" sz="2800" dirty="false"/>
              <a:t>Podpora sociální práce na obcích</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450000" y="2359104"/>
            <a:ext cx="8244000" cy="2139792"/>
          </a:xfrm>
        </p:spPr>
        <p:txBody>
          <a:bodyPr/>
          <a:lstStyle/>
          <a:p>
            <a:pPr algn="just">
              <a:spcBef>
                <a:spcPts val="300"/>
              </a:spcBef>
              <a:spcAft>
                <a:spcPts val="300"/>
              </a:spcAft>
            </a:pPr>
            <a:endParaRPr lang="cs-CZ" sz="2000" dirty="false"/>
          </a:p>
          <a:p>
            <a:pPr marL="0" indent="0" algn="just">
              <a:spcBef>
                <a:spcPts val="300"/>
              </a:spcBef>
              <a:spcAft>
                <a:spcPts val="300"/>
              </a:spcAft>
              <a:buNone/>
            </a:pPr>
            <a:r>
              <a:rPr lang="cs-CZ" sz="2000" b="true" dirty="false"/>
              <a:t>V rámci sociální práce na obcích nebude podporováno:</a:t>
            </a:r>
          </a:p>
          <a:p>
            <a:pPr algn="just">
              <a:spcBef>
                <a:spcPts val="300"/>
              </a:spcBef>
              <a:spcAft>
                <a:spcPts val="300"/>
              </a:spcAft>
              <a:buFont typeface="Wingdings" panose="05000000000000000000" pitchFamily="2" charset="2"/>
              <a:buChar char="Ø"/>
            </a:pPr>
            <a:r>
              <a:rPr lang="cs-CZ" sz="2000" dirty="false"/>
              <a:t>sociální služby podle zákona č. 108/2006 Sb., o sociálních službách</a:t>
            </a: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48</a:t>
            </a:fld>
            <a:endParaRPr lang="cs-CZ" dirty="false"/>
          </a:p>
        </p:txBody>
      </p:sp>
    </p:spTree>
    <p:extLst>
      <p:ext uri="{BB962C8B-B14F-4D97-AF65-F5344CB8AC3E}">
        <p14:creationId xmlns:p14="http://schemas.microsoft.com/office/powerpoint/2010/main" val="12847132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a:xfrm>
            <a:off x="404308" y="5226"/>
            <a:ext cx="8424000" cy="1080000"/>
          </a:xfrm>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2. Podpora sociální práce na obcích</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1050296"/>
            <a:ext cx="8244000" cy="5305616"/>
          </a:xfrm>
        </p:spPr>
        <p:txBody>
          <a:bodyPr/>
          <a:lstStyle/>
          <a:p>
            <a:pPr algn="just">
              <a:spcBef>
                <a:spcPts val="300"/>
              </a:spcBef>
              <a:spcAft>
                <a:spcPts val="300"/>
              </a:spcAft>
            </a:pPr>
            <a:endParaRPr lang="cs-CZ" sz="2000" dirty="false"/>
          </a:p>
          <a:p>
            <a:pPr marL="0" indent="0">
              <a:buNone/>
            </a:pPr>
            <a:r>
              <a:rPr lang="cs-CZ" sz="2000" b="true" dirty="false"/>
              <a:t>Relevantní pracovní pozice (z přímých osobních nákladů):</a:t>
            </a:r>
          </a:p>
          <a:p>
            <a:pPr>
              <a:buFont typeface="Wingdings" panose="05000000000000000000" pitchFamily="2" charset="2"/>
              <a:buChar char="Ø"/>
            </a:pPr>
            <a:r>
              <a:rPr lang="cs-CZ" sz="2000" dirty="false"/>
              <a:t>Sociální pracovník/ terénní sociální pracovník </a:t>
            </a:r>
          </a:p>
          <a:p>
            <a:pPr>
              <a:buFont typeface="Wingdings" panose="05000000000000000000" pitchFamily="2" charset="2"/>
              <a:buChar char="Ø"/>
            </a:pPr>
            <a:r>
              <a:rPr lang="cs-CZ" sz="2000" dirty="false"/>
              <a:t>Pracovník v sociálních službách </a:t>
            </a:r>
          </a:p>
          <a:p>
            <a:pPr>
              <a:buFont typeface="Wingdings" panose="05000000000000000000" pitchFamily="2" charset="2"/>
              <a:buChar char="Ø"/>
            </a:pPr>
            <a:r>
              <a:rPr lang="cs-CZ" sz="2000" dirty="false"/>
              <a:t>Garant sociální práce </a:t>
            </a:r>
          </a:p>
          <a:p>
            <a:pPr>
              <a:buFont typeface="Wingdings" panose="05000000000000000000" pitchFamily="2" charset="2"/>
              <a:buChar char="Ø"/>
            </a:pPr>
            <a:r>
              <a:rPr lang="cs-CZ" sz="2000" dirty="false"/>
              <a:t>Case manager - případový (sociální) pracovník </a:t>
            </a:r>
          </a:p>
          <a:p>
            <a:pPr>
              <a:buFont typeface="Wingdings" panose="05000000000000000000" pitchFamily="2" charset="2"/>
              <a:buChar char="Ø"/>
            </a:pPr>
            <a:r>
              <a:rPr lang="cs-CZ" sz="2000" dirty="false"/>
              <a:t>Metodik pro práci s cílovými skupinami </a:t>
            </a:r>
          </a:p>
          <a:p>
            <a:pPr>
              <a:buFont typeface="Wingdings" panose="05000000000000000000" pitchFamily="2" charset="2"/>
              <a:buChar char="Ø"/>
            </a:pPr>
            <a:r>
              <a:rPr lang="cs-CZ" sz="2000" dirty="false"/>
              <a:t>Peer pracovník/ peer asistent/ pomocný pracovník z řad cílové skupiny </a:t>
            </a:r>
          </a:p>
          <a:p>
            <a:pPr marL="0" indent="0">
              <a:buNone/>
            </a:pPr>
            <a:endParaRPr lang="cs-CZ" sz="2000" dirty="false"/>
          </a:p>
          <a:p>
            <a:pPr algn="just">
              <a:spcBef>
                <a:spcPts val="300"/>
              </a:spcBef>
              <a:spcAft>
                <a:spcPts val="300"/>
              </a:spcAft>
            </a:pPr>
            <a:endParaRPr lang="cs-CZ" sz="1800" b="true" kern="0" dirty="false">
              <a:solidFill>
                <a:srgbClr val="262626"/>
              </a:solidFill>
              <a:latin typeface="Arial" panose="020B0604020202020204" pitchFamily="34"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1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1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2000" b="true" dirty="false"/>
          </a:p>
          <a:p>
            <a:pPr marL="0" indent="0" algn="just">
              <a:spcBef>
                <a:spcPts val="300"/>
              </a:spcBef>
              <a:spcAft>
                <a:spcPts val="3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49</a:t>
            </a:fld>
            <a:endParaRPr lang="cs-CZ" dirty="false"/>
          </a:p>
        </p:txBody>
      </p:sp>
    </p:spTree>
    <p:extLst>
      <p:ext uri="{BB962C8B-B14F-4D97-AF65-F5344CB8AC3E}">
        <p14:creationId xmlns:p14="http://schemas.microsoft.com/office/powerpoint/2010/main" val="2116625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117499-8245-4D24-964A-300AD2C215BC}"/>
              </a:ext>
            </a:extLst>
          </p:cNvPr>
          <p:cNvSpPr>
            <a:spLocks noGrp="true"/>
          </p:cNvSpPr>
          <p:nvPr>
            <p:ph type="title"/>
          </p:nvPr>
        </p:nvSpPr>
        <p:spPr>
          <a:xfrm>
            <a:off x="431628" y="-14185"/>
            <a:ext cx="8424000" cy="1080000"/>
          </a:xfrm>
        </p:spPr>
        <p:txBody>
          <a:bodyPr/>
          <a:lstStyle/>
          <a:p>
            <a:r>
              <a:rPr lang="cs-CZ" sz="2800" dirty="false"/>
              <a:t>On-line formulář akčního plánu</a:t>
            </a:r>
          </a:p>
        </p:txBody>
      </p:sp>
      <p:sp>
        <p:nvSpPr>
          <p:cNvPr id="3" name="Zástupný obsah 2">
            <a:extLst>
              <a:ext uri="{FF2B5EF4-FFF2-40B4-BE49-F238E27FC236}">
                <a16:creationId xmlns:a16="http://schemas.microsoft.com/office/drawing/2014/main" id="{B65064CB-C6AA-4442-AD2D-3B8BFF6ED67B}"/>
              </a:ext>
            </a:extLst>
          </p:cNvPr>
          <p:cNvSpPr>
            <a:spLocks noGrp="true"/>
          </p:cNvSpPr>
          <p:nvPr>
            <p:ph idx="1"/>
          </p:nvPr>
        </p:nvSpPr>
        <p:spPr>
          <a:xfrm>
            <a:off x="360000" y="1268760"/>
            <a:ext cx="8424000" cy="5247240"/>
          </a:xfrm>
        </p:spPr>
        <p:txBody>
          <a:bodyPr/>
          <a:lstStyle/>
          <a:p>
            <a:pPr marL="0" indent="0" algn="just">
              <a:buNone/>
            </a:pPr>
            <a:endParaRPr lang="cs-CZ" sz="1800" b="true" dirty="false"/>
          </a:p>
          <a:p>
            <a:pPr marL="0" indent="0">
              <a:buNone/>
            </a:pPr>
            <a:endParaRPr lang="cs-CZ" dirty="false">
              <a:solidFill>
                <a:srgbClr val="FF0000"/>
              </a:solidFill>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737BF6CF-BF31-4D8C-BC01-D0341DC045E8}"/>
              </a:ext>
            </a:extLst>
          </p:cNvPr>
          <p:cNvSpPr>
            <a:spLocks noGrp="true"/>
          </p:cNvSpPr>
          <p:nvPr>
            <p:ph type="sldNum" sz="quarter" idx="12"/>
          </p:nvPr>
        </p:nvSpPr>
        <p:spPr/>
        <p:txBody>
          <a:bodyPr/>
          <a:lstStyle/>
          <a:p>
            <a:fld id="{479BF083-4774-43B1-9AB0-5CC1AC5DD8EE}" type="slidenum">
              <a:rPr lang="cs-CZ" smtClean="false"/>
              <a:pPr/>
              <a:t>5</a:t>
            </a:fld>
            <a:endParaRPr lang="cs-CZ" dirty="false"/>
          </a:p>
        </p:txBody>
      </p:sp>
      <p:pic>
        <p:nvPicPr>
          <p:cNvPr id="9" name="Obrázek 8">
            <a:extLst>
              <a:ext uri="{FF2B5EF4-FFF2-40B4-BE49-F238E27FC236}">
                <a16:creationId xmlns:a16="http://schemas.microsoft.com/office/drawing/2014/main" id="{91615574-A804-4B38-9F4D-F75B93629478}"/>
              </a:ext>
            </a:extLst>
          </p:cNvPr>
          <p:cNvPicPr/>
          <p:nvPr/>
        </p:nvPicPr>
        <p:blipFill>
          <a:blip r:embed="rId3"/>
          <a:stretch>
            <a:fillRect/>
          </a:stretch>
        </p:blipFill>
        <p:spPr>
          <a:xfrm>
            <a:off x="1691640" y="1349375"/>
            <a:ext cx="5760720" cy="4159250"/>
          </a:xfrm>
          <a:prstGeom prst="rect">
            <a:avLst/>
          </a:prstGeom>
        </p:spPr>
      </p:pic>
    </p:spTree>
    <p:extLst>
      <p:ext uri="{BB962C8B-B14F-4D97-AF65-F5344CB8AC3E}">
        <p14:creationId xmlns:p14="http://schemas.microsoft.com/office/powerpoint/2010/main" val="8590724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ea typeface="Calibri" panose="020F0502020204030204" pitchFamily="34" charset="0"/>
              </a:rPr>
              <a:t>2. podpora sociální práce  na obcích</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080000"/>
            <a:ext cx="8244000" cy="5305616"/>
          </a:xfrm>
        </p:spPr>
        <p:txBody>
          <a:bodyPr/>
          <a:lstStyle/>
          <a:p>
            <a:pPr marL="0" indent="0" algn="just">
              <a:spcBef>
                <a:spcPts val="300"/>
              </a:spcBef>
              <a:spcAft>
                <a:spcPts val="300"/>
              </a:spcAft>
              <a:buNone/>
            </a:pPr>
            <a:endParaRPr lang="cs-CZ" sz="2000" b="true" dirty="false"/>
          </a:p>
          <a:p>
            <a:pPr marL="0" indent="0" algn="just">
              <a:spcBef>
                <a:spcPts val="300"/>
              </a:spcBef>
              <a:spcAft>
                <a:spcPts val="300"/>
              </a:spcAft>
              <a:buNone/>
            </a:pPr>
            <a:r>
              <a:rPr lang="cs-CZ" sz="2000" b="true" dirty="false"/>
              <a:t>Relevantní indikátory pro sociální práci na obcích:</a:t>
            </a:r>
          </a:p>
          <a:p>
            <a:pPr marL="0" indent="0" algn="just">
              <a:spcAft>
                <a:spcPts val="1100"/>
              </a:spcAft>
              <a:buNone/>
            </a:pPr>
            <a:r>
              <a:rPr lang="cs-CZ" sz="2000" dirty="false"/>
              <a:t>Závazkové:</a:t>
            </a:r>
          </a:p>
          <a:p>
            <a:pPr algn="just">
              <a:spcAft>
                <a:spcPts val="1100"/>
              </a:spcAft>
              <a:buFont typeface="Wingdings" panose="05000000000000000000" pitchFamily="2" charset="2"/>
              <a:buChar char="Ø"/>
            </a:pPr>
            <a:r>
              <a:rPr lang="cs-CZ" sz="2000" dirty="false"/>
              <a:t>600 000 Celkový počet účastníků </a:t>
            </a:r>
          </a:p>
          <a:p>
            <a:pPr algn="just">
              <a:spcAft>
                <a:spcPts val="1100"/>
              </a:spcAft>
              <a:buFont typeface="Wingdings" panose="05000000000000000000" pitchFamily="2" charset="2"/>
              <a:buChar char="Ø"/>
            </a:pPr>
            <a:r>
              <a:rPr lang="cs-CZ" sz="2000" dirty="false"/>
              <a:t>670 031  Kapacita podpořených služeb – úvazky pracovníků</a:t>
            </a:r>
          </a:p>
          <a:p>
            <a:pPr algn="just">
              <a:spcAft>
                <a:spcPts val="1100"/>
              </a:spcAft>
              <a:buFont typeface="Wingdings" panose="05000000000000000000" pitchFamily="2" charset="2"/>
              <a:buChar char="Ø"/>
            </a:pPr>
            <a:r>
              <a:rPr lang="cs-CZ" sz="2000" dirty="false"/>
              <a:t>670 102 Využívání podpořených služeb</a:t>
            </a:r>
          </a:p>
          <a:p>
            <a:pPr marL="0" indent="0" algn="just">
              <a:spcAft>
                <a:spcPts val="1100"/>
              </a:spcAft>
              <a:buNone/>
            </a:pPr>
            <a:r>
              <a:rPr lang="cs-CZ" sz="2000" dirty="false"/>
              <a:t>Nezávazkové:</a:t>
            </a:r>
          </a:p>
          <a:p>
            <a:pPr algn="just">
              <a:spcAft>
                <a:spcPts val="1100"/>
              </a:spcAft>
              <a:buFont typeface="Wingdings" panose="05000000000000000000" pitchFamily="2" charset="2"/>
              <a:buChar char="Ø"/>
            </a:pPr>
            <a:r>
              <a:rPr lang="cs-CZ" sz="2000" dirty="false"/>
              <a:t>674 012 Nové nebo inovované služby týkající se bydlení </a:t>
            </a:r>
          </a:p>
          <a:p>
            <a:pPr algn="just">
              <a:spcAft>
                <a:spcPts val="1100"/>
              </a:spcAft>
              <a:buFont typeface="Wingdings" panose="05000000000000000000" pitchFamily="2" charset="2"/>
              <a:buChar char="Ø"/>
            </a:pPr>
            <a:r>
              <a:rPr lang="cs-CZ" sz="2000" dirty="false"/>
              <a:t>673 102 Účastníci projektů, u nichž intervence formou sociální práce naplnila svůj účel</a:t>
            </a:r>
          </a:p>
          <a:p>
            <a:pPr algn="just">
              <a:spcAft>
                <a:spcPts val="11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50</a:t>
            </a:fld>
            <a:endParaRPr lang="cs-CZ" dirty="false"/>
          </a:p>
        </p:txBody>
      </p:sp>
    </p:spTree>
    <p:extLst>
      <p:ext uri="{BB962C8B-B14F-4D97-AF65-F5344CB8AC3E}">
        <p14:creationId xmlns:p14="http://schemas.microsoft.com/office/powerpoint/2010/main" val="15281939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5BFF3E-C161-4BD6-B973-C278D452B92D}"/>
              </a:ext>
            </a:extLst>
          </p:cNvPr>
          <p:cNvSpPr>
            <a:spLocks noGrp="true"/>
          </p:cNvSpPr>
          <p:nvPr>
            <p:ph type="title"/>
          </p:nvPr>
        </p:nvSpPr>
        <p:spPr>
          <a:xfrm>
            <a:off x="395536" y="1700808"/>
            <a:ext cx="8460472" cy="4608512"/>
          </a:xfrm>
        </p:spPr>
        <p:txBody>
          <a:bodyPr/>
          <a:lstStyle/>
          <a:p>
            <a:pPr>
              <a:lnSpc>
                <a:spcPct val="150000"/>
              </a:lnSpc>
              <a:spcBef>
                <a:spcPts val="300"/>
              </a:spcBef>
              <a:spcAft>
                <a:spcPts val="300"/>
              </a:spcAft>
            </a:pPr>
            <a:r>
              <a:rPr lang="cs-CZ" sz="3200" cap="none" dirty="false">
                <a:latin typeface="Arial" panose="020B0604020202020204" pitchFamily="34" charset="0"/>
                <a:ea typeface="Calibri" panose="020F0502020204030204" pitchFamily="34" charset="0"/>
                <a:cs typeface="Times New Roman" panose="02020603050405020304" pitchFamily="18" charset="0"/>
              </a:rPr>
              <a:t>3. </a:t>
            </a:r>
            <a:r>
              <a:rPr lang="cs-CZ" sz="3200" cap="none" dirty="false">
                <a:effectLst/>
                <a:latin typeface="Arial" panose="020B0604020202020204" pitchFamily="34" charset="0"/>
                <a:ea typeface="Times New Roman" panose="02020603050405020304" pitchFamily="18" charset="0"/>
              </a:rPr>
              <a:t>PODPORA SDÍLENÉ A NEFORMÁLNÍ PÉČE, VČETNĚ PALIATIVNÍ A DOMÁCÍ HOSPICOVÉ PÉČE, HOMESHARINGU </a:t>
            </a:r>
            <a:br>
              <a:rPr lang="cs-CZ" sz="3200" cap="none" dirty="false">
                <a:effectLst/>
                <a:latin typeface="Arial" panose="020B0604020202020204" pitchFamily="34" charset="0"/>
                <a:ea typeface="Times New Roman" panose="02020603050405020304" pitchFamily="18" charset="0"/>
              </a:rPr>
            </a:br>
            <a:r>
              <a:rPr lang="cs-CZ" sz="3200" cap="none" dirty="false">
                <a:effectLst/>
                <a:latin typeface="Arial" panose="020B0604020202020204" pitchFamily="34" charset="0"/>
                <a:ea typeface="Times New Roman" panose="02020603050405020304" pitchFamily="18" charset="0"/>
              </a:rPr>
              <a:t>A DALŠÍCH FOREM SDÍLENÉ PÉČE </a:t>
            </a:r>
            <a:br>
              <a:rPr lang="cs-CZ" sz="3200" cap="none" dirty="false">
                <a:effectLst/>
                <a:latin typeface="Arial" panose="020B0604020202020204" pitchFamily="34" charset="0"/>
                <a:ea typeface="Times New Roman" panose="02020603050405020304" pitchFamily="18" charset="0"/>
              </a:rPr>
            </a:br>
            <a:r>
              <a:rPr lang="cs-CZ" sz="3200" b="false" cap="none" dirty="false">
                <a:effectLst/>
                <a:latin typeface="Arial" panose="020B0604020202020204" pitchFamily="34" charset="0"/>
                <a:ea typeface="Times New Roman" panose="02020603050405020304" pitchFamily="18" charset="0"/>
              </a:rPr>
              <a:t>a zajištění jejich dostupnosti i v malých obcích a v odlehlých venkovských regionech</a:t>
            </a:r>
            <a:br>
              <a:rPr lang="cs-CZ" sz="2000" b="false" cap="none" dirty="false">
                <a:effectLst/>
                <a:latin typeface="Times New Roman" panose="02020603050405020304" pitchFamily="18" charset="0"/>
                <a:ea typeface="Times New Roman" panose="02020603050405020304" pitchFamily="18" charset="0"/>
              </a:rPr>
            </a:br>
            <a:br>
              <a:rPr lang="cs-CZ" sz="1800" dirty="false">
                <a:effectLst/>
                <a:latin typeface="Calibri" panose="020F0502020204030204" pitchFamily="34" charset="0"/>
                <a:ea typeface="Calibri" panose="020F0502020204030204" pitchFamily="34" charset="0"/>
                <a:cs typeface="Times New Roman" panose="02020603050405020304" pitchFamily="18" charset="0"/>
              </a:rPr>
            </a:br>
            <a:endParaRPr lang="cs-CZ" sz="2000" dirty="false"/>
          </a:p>
        </p:txBody>
      </p:sp>
    </p:spTree>
    <p:extLst>
      <p:ext uri="{BB962C8B-B14F-4D97-AF65-F5344CB8AC3E}">
        <p14:creationId xmlns:p14="http://schemas.microsoft.com/office/powerpoint/2010/main" val="41944067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3. podpora sdílené a neformální péče</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8398" y="1020112"/>
            <a:ext cx="8244000" cy="5555776"/>
          </a:xfrm>
        </p:spPr>
        <p:txBody>
          <a:bodyPr/>
          <a:lstStyle/>
          <a:p>
            <a:pPr algn="just">
              <a:spcBef>
                <a:spcPts val="300"/>
              </a:spcBef>
              <a:spcAft>
                <a:spcPts val="300"/>
              </a:spcAft>
            </a:pPr>
            <a:endParaRPr lang="cs-CZ" sz="2000" dirty="false"/>
          </a:p>
          <a:p>
            <a:pPr algn="just">
              <a:lnSpc>
                <a:spcPct val="100000"/>
              </a:lnSpc>
              <a:spcBef>
                <a:spcPts val="300"/>
              </a:spcBef>
              <a:spcAft>
                <a:spcPts val="300"/>
              </a:spcAft>
              <a:buFont typeface="Wingdings" panose="05000000000000000000" pitchFamily="2" charset="2"/>
              <a:buChar char="Ø"/>
            </a:pPr>
            <a:r>
              <a:rPr lang="cs-CZ" sz="2000" dirty="false"/>
              <a:t>doprovázení, edukace, poradenství, terapie, asistence a spirituální podpora pro rodinné příslušníky a další blízké a pečující osoby </a:t>
            </a:r>
          </a:p>
          <a:p>
            <a:pPr algn="just">
              <a:lnSpc>
                <a:spcPct val="100000"/>
              </a:lnSpc>
              <a:spcBef>
                <a:spcPts val="300"/>
              </a:spcBef>
              <a:spcAft>
                <a:spcPts val="300"/>
              </a:spcAft>
              <a:buFont typeface="Wingdings" panose="05000000000000000000" pitchFamily="2" charset="2"/>
              <a:buChar char="Ø"/>
            </a:pPr>
            <a:r>
              <a:rPr lang="cs-CZ" sz="2000" dirty="false"/>
              <a:t>podpora paliativní/hospicové péče v přirozeném sociálním prostředí klienta </a:t>
            </a:r>
          </a:p>
          <a:p>
            <a:pPr algn="just">
              <a:lnSpc>
                <a:spcPct val="100000"/>
              </a:lnSpc>
              <a:spcBef>
                <a:spcPts val="300"/>
              </a:spcBef>
              <a:spcAft>
                <a:spcPts val="300"/>
              </a:spcAft>
              <a:buFont typeface="Wingdings" panose="05000000000000000000" pitchFamily="2" charset="2"/>
              <a:buChar char="Ø"/>
            </a:pPr>
            <a:r>
              <a:rPr lang="cs-CZ" sz="2000" dirty="false"/>
              <a:t>zapůjčování kompenzačních a asistivních pomůcek </a:t>
            </a:r>
          </a:p>
          <a:p>
            <a:pPr algn="just">
              <a:lnSpc>
                <a:spcPct val="100000"/>
              </a:lnSpc>
              <a:spcBef>
                <a:spcPts val="300"/>
              </a:spcBef>
              <a:spcAft>
                <a:spcPts val="300"/>
              </a:spcAft>
              <a:buFont typeface="Wingdings" panose="05000000000000000000" pitchFamily="2" charset="2"/>
              <a:buChar char="Ø"/>
            </a:pPr>
            <a:r>
              <a:rPr lang="cs-CZ" sz="2000" dirty="false"/>
              <a:t>podpora sdílené péče prostřednictvím systému podpory rodin dětí s mentálním či kombinovaným postižením a s poruchou autistického spektra – homesharing</a:t>
            </a:r>
          </a:p>
          <a:p>
            <a:pPr algn="just">
              <a:lnSpc>
                <a:spcPct val="100000"/>
              </a:lnSpc>
              <a:spcBef>
                <a:spcPts val="300"/>
              </a:spcBef>
              <a:spcAft>
                <a:spcPts val="300"/>
              </a:spcAft>
              <a:buFont typeface="Wingdings" panose="05000000000000000000" pitchFamily="2" charset="2"/>
              <a:buChar char="Ø"/>
            </a:pPr>
            <a:r>
              <a:rPr lang="cs-CZ" sz="2000" dirty="false"/>
              <a:t>další formy sdílené péče mimo homesharing</a:t>
            </a:r>
          </a:p>
          <a:p>
            <a:pPr algn="just">
              <a:lnSpc>
                <a:spcPct val="100000"/>
              </a:lnSpc>
              <a:spcBef>
                <a:spcPts val="300"/>
              </a:spcBef>
              <a:spcAft>
                <a:spcPts val="300"/>
              </a:spcAft>
              <a:buFont typeface="Wingdings" panose="05000000000000000000" pitchFamily="2" charset="2"/>
              <a:buChar char="Ø"/>
            </a:pPr>
            <a:r>
              <a:rPr lang="cs-CZ" sz="2000" dirty="false"/>
              <a:t>doplňkově podpora odborných pracovníků poskytovatelů těchto služeb </a:t>
            </a:r>
          </a:p>
          <a:p>
            <a:pPr algn="just">
              <a:lnSpc>
                <a:spcPct val="100000"/>
              </a:lnSpc>
              <a:spcBef>
                <a:spcPts val="300"/>
              </a:spcBef>
              <a:spcAft>
                <a:spcPts val="300"/>
              </a:spcAft>
              <a:buFont typeface="Wingdings" panose="05000000000000000000" pitchFamily="2" charset="2"/>
              <a:buChar char="Ø"/>
            </a:pPr>
            <a:r>
              <a:rPr lang="cs-CZ" sz="2000" dirty="false"/>
              <a:t>doplňkově síťování, výměna zkušeností a přenos dobré praxe v oblasti neformální a sdílené péče, včetně paliativní a domácí hospicové péče, podpora case managementu</a:t>
            </a:r>
          </a:p>
          <a:p>
            <a:pPr algn="just">
              <a:spcBef>
                <a:spcPts val="300"/>
              </a:spcBef>
              <a:spcAft>
                <a:spcPts val="300"/>
              </a:spcAft>
            </a:pPr>
            <a:endParaRPr lang="cs-CZ" sz="1800" b="true" kern="0" dirty="false">
              <a:solidFill>
                <a:srgbClr val="262626"/>
              </a:solidFill>
              <a:latin typeface="Arial" panose="020B0604020202020204" pitchFamily="34"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1800" b="true" kern="0" dirty="false">
              <a:solidFill>
                <a:srgbClr val="262626"/>
              </a:solidFill>
              <a:latin typeface="Arial" panose="020B0604020202020204" pitchFamily="34"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1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1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2000" b="true" dirty="false"/>
          </a:p>
          <a:p>
            <a:pPr marL="0" indent="0" algn="just">
              <a:spcBef>
                <a:spcPts val="300"/>
              </a:spcBef>
              <a:spcAft>
                <a:spcPts val="3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52</a:t>
            </a:fld>
            <a:endParaRPr lang="cs-CZ" dirty="false"/>
          </a:p>
        </p:txBody>
      </p:sp>
    </p:spTree>
    <p:extLst>
      <p:ext uri="{BB962C8B-B14F-4D97-AF65-F5344CB8AC3E}">
        <p14:creationId xmlns:p14="http://schemas.microsoft.com/office/powerpoint/2010/main" val="7473389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a:xfrm>
            <a:off x="450000" y="44624"/>
            <a:ext cx="8424000" cy="1080000"/>
          </a:xfrm>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ea typeface="Calibri" panose="020F0502020204030204" pitchFamily="34" charset="0"/>
              </a:rPr>
              <a:t>3. podpora sdílené a neformální péče</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836712"/>
            <a:ext cx="8244000" cy="5555776"/>
          </a:xfrm>
        </p:spPr>
        <p:txBody>
          <a:bodyPr/>
          <a:lstStyle/>
          <a:p>
            <a:pPr algn="just">
              <a:spcBef>
                <a:spcPts val="300"/>
              </a:spcBef>
              <a:spcAft>
                <a:spcPts val="300"/>
              </a:spcAft>
            </a:pPr>
            <a:endParaRPr lang="cs-CZ" sz="2000" dirty="false"/>
          </a:p>
          <a:p>
            <a:pPr marL="0" indent="0" algn="just">
              <a:spcBef>
                <a:spcPts val="300"/>
              </a:spcBef>
              <a:spcAft>
                <a:spcPts val="300"/>
              </a:spcAft>
              <a:buNone/>
            </a:pPr>
            <a:r>
              <a:rPr lang="cs-CZ" sz="2000" b="true" dirty="false"/>
              <a:t>Specifické podmínky pro sdílenou a neformální péči:</a:t>
            </a:r>
          </a:p>
          <a:p>
            <a:pPr lvl="0" algn="just">
              <a:spcAft>
                <a:spcPts val="1100"/>
              </a:spcAft>
              <a:buFont typeface="Wingdings" panose="05000000000000000000" pitchFamily="2" charset="2"/>
              <a:buChar char="Ø"/>
            </a:pPr>
            <a:r>
              <a:rPr lang="cs-CZ" sz="2000" dirty="false"/>
              <a:t>cílovou skupinou jsou zejména neformální pečující</a:t>
            </a:r>
          </a:p>
          <a:p>
            <a:pPr lvl="0" algn="just">
              <a:spcAft>
                <a:spcPts val="1100"/>
              </a:spcAft>
              <a:buFont typeface="Wingdings" panose="05000000000000000000" pitchFamily="2" charset="2"/>
              <a:buChar char="Ø"/>
            </a:pPr>
            <a:r>
              <a:rPr lang="cs-CZ" sz="2000" dirty="false"/>
              <a:t>součástí zapůjčení kompenzační či asistivní pomůcky musí být zaučení manipulace s pomůckou</a:t>
            </a:r>
          </a:p>
          <a:p>
            <a:pPr lvl="0" algn="just">
              <a:spcBef>
                <a:spcPts val="300"/>
              </a:spcBef>
              <a:spcAft>
                <a:spcPts val="300"/>
              </a:spcAft>
              <a:buFont typeface="Wingdings" panose="05000000000000000000" pitchFamily="2" charset="2"/>
              <a:buChar char="Ø"/>
            </a:pPr>
            <a:r>
              <a:rPr lang="cs-CZ" sz="2000" dirty="false"/>
              <a:t>na zakoupení kompenzačních a asistivních pomůcek se může vztahovat veřejná podpora/podpora de minimis; před vydáním právního aktu je nutné předložit ŘO OPZ+ vyčíslení podpory de minimis</a:t>
            </a:r>
          </a:p>
          <a:p>
            <a:pPr lvl="0" algn="just">
              <a:spcBef>
                <a:spcPts val="300"/>
              </a:spcBef>
              <a:spcAft>
                <a:spcPts val="300"/>
              </a:spcAft>
              <a:buFont typeface="Wingdings" panose="05000000000000000000" pitchFamily="2" charset="2"/>
              <a:buChar char="Ø"/>
            </a:pPr>
            <a:r>
              <a:rPr lang="cs-CZ" sz="2000" dirty="false"/>
              <a:t>paliativní péče v zařízeních sociálních služeb může být podpořena pouze jako fakultativní činnost při poskytování sociálních služeb</a:t>
            </a:r>
          </a:p>
          <a:p>
            <a:pPr marL="0" indent="0" algn="just">
              <a:spcBef>
                <a:spcPts val="300"/>
              </a:spcBef>
              <a:spcAft>
                <a:spcPts val="300"/>
              </a:spcAft>
              <a:buNone/>
            </a:pPr>
            <a:endParaRPr lang="cs-CZ" sz="2000" dirty="false"/>
          </a:p>
          <a:p>
            <a:pPr algn="just">
              <a:spcBef>
                <a:spcPts val="300"/>
              </a:spcBef>
              <a:spcAft>
                <a:spcPts val="300"/>
              </a:spcAft>
            </a:pPr>
            <a:endParaRPr lang="cs-CZ" sz="2000" dirty="false"/>
          </a:p>
          <a:p>
            <a:pPr algn="just">
              <a:spcBef>
                <a:spcPts val="300"/>
              </a:spcBef>
              <a:spcAft>
                <a:spcPts val="300"/>
              </a:spcAft>
            </a:pPr>
            <a:endParaRPr lang="cs-CZ" sz="2000" dirty="false"/>
          </a:p>
          <a:p>
            <a:pPr algn="just">
              <a:spcBef>
                <a:spcPts val="300"/>
              </a:spcBef>
              <a:spcAft>
                <a:spcPts val="300"/>
              </a:spcAft>
            </a:pPr>
            <a:endParaRPr lang="cs-CZ" sz="2000" dirty="false"/>
          </a:p>
          <a:p>
            <a:pPr algn="just">
              <a:spcBef>
                <a:spcPts val="300"/>
              </a:spcBef>
              <a:spcAft>
                <a:spcPts val="300"/>
              </a:spcAft>
            </a:pPr>
            <a:endParaRPr lang="cs-CZ" sz="2000" dirty="false"/>
          </a:p>
          <a:p>
            <a:pPr marL="0" indent="0" algn="just">
              <a:spcBef>
                <a:spcPts val="300"/>
              </a:spcBef>
              <a:spcAft>
                <a:spcPts val="3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53</a:t>
            </a:fld>
            <a:endParaRPr lang="cs-CZ" dirty="false"/>
          </a:p>
        </p:txBody>
      </p:sp>
    </p:spTree>
    <p:extLst>
      <p:ext uri="{BB962C8B-B14F-4D97-AF65-F5344CB8AC3E}">
        <p14:creationId xmlns:p14="http://schemas.microsoft.com/office/powerpoint/2010/main" val="9039812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ea typeface="Calibri" panose="020F0502020204030204" pitchFamily="34" charset="0"/>
              </a:rPr>
              <a:t>3. podpora sdílené a neformální péče</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836712"/>
            <a:ext cx="8244000" cy="5555776"/>
          </a:xfrm>
        </p:spPr>
        <p:txBody>
          <a:bodyPr/>
          <a:lstStyle/>
          <a:p>
            <a:pPr algn="just">
              <a:spcBef>
                <a:spcPts val="300"/>
              </a:spcBef>
              <a:spcAft>
                <a:spcPts val="300"/>
              </a:spcAft>
            </a:pPr>
            <a:endParaRPr lang="cs-CZ" sz="2000" dirty="false"/>
          </a:p>
          <a:p>
            <a:pPr marL="0" indent="0" algn="just">
              <a:spcBef>
                <a:spcPts val="300"/>
              </a:spcBef>
              <a:spcAft>
                <a:spcPts val="300"/>
              </a:spcAft>
              <a:buNone/>
            </a:pPr>
            <a:r>
              <a:rPr lang="cs-CZ" sz="2000" b="true" dirty="false"/>
              <a:t>Specifické podmínky pro sdílenou a neformální péči:</a:t>
            </a:r>
          </a:p>
          <a:p>
            <a:pPr lvl="0" algn="just">
              <a:buFont typeface="Wingdings" panose="05000000000000000000" pitchFamily="2" charset="2"/>
              <a:buChar char="Ø"/>
            </a:pPr>
            <a:r>
              <a:rPr lang="cs-CZ" sz="2000" dirty="false"/>
              <a:t>subjekty, které chtějí získat finanční podporu stávajícího homesharingu nebo zavádět homesharing nově v celém rozsahu, musí při realizaci projektu vždy dodržet základní principy homesharingu a vycházet z metodiky homesharingu</a:t>
            </a:r>
          </a:p>
          <a:p>
            <a:pPr lvl="0" algn="just">
              <a:spcAft>
                <a:spcPts val="1100"/>
              </a:spcAft>
              <a:buFont typeface="Wingdings" panose="05000000000000000000" pitchFamily="2" charset="2"/>
              <a:buChar char="Ø"/>
            </a:pPr>
            <a:r>
              <a:rPr lang="cs-CZ" sz="2000" dirty="false"/>
              <a:t>v případě podpory dalších forem sdílené péče mimo homesharing musí být součástí projektu vždy práce s neformálním pečujícím</a:t>
            </a:r>
          </a:p>
          <a:p>
            <a:pPr algn="just">
              <a:buFont typeface="Wingdings" panose="05000000000000000000" pitchFamily="2" charset="2"/>
              <a:buChar char="Ø"/>
            </a:pPr>
            <a:r>
              <a:rPr lang="cs-CZ" sz="2000" dirty="false"/>
              <a:t>vzdělávání pracovníků v sociálních službách může být podpořeno pouze nad rámec zákona č. 108/2006 Sb., o sociálních službách; na toto vzdělávání se může vztahovat veřejná podpora/podpora de minimis</a:t>
            </a:r>
          </a:p>
          <a:p>
            <a:pPr algn="just">
              <a:spcBef>
                <a:spcPts val="300"/>
              </a:spcBef>
              <a:spcAft>
                <a:spcPts val="300"/>
              </a:spcAft>
            </a:pPr>
            <a:endParaRPr lang="cs-CZ" sz="2000" dirty="false"/>
          </a:p>
          <a:p>
            <a:pPr algn="just">
              <a:spcBef>
                <a:spcPts val="300"/>
              </a:spcBef>
              <a:spcAft>
                <a:spcPts val="300"/>
              </a:spcAft>
            </a:pPr>
            <a:endParaRPr lang="cs-CZ" sz="2000" dirty="false"/>
          </a:p>
          <a:p>
            <a:pPr algn="just">
              <a:spcBef>
                <a:spcPts val="300"/>
              </a:spcBef>
              <a:spcAft>
                <a:spcPts val="300"/>
              </a:spcAft>
            </a:pPr>
            <a:endParaRPr lang="cs-CZ" sz="2000" dirty="false"/>
          </a:p>
          <a:p>
            <a:pPr algn="just">
              <a:spcBef>
                <a:spcPts val="300"/>
              </a:spcBef>
              <a:spcAft>
                <a:spcPts val="300"/>
              </a:spcAft>
            </a:pPr>
            <a:endParaRPr lang="cs-CZ" sz="2000" dirty="false"/>
          </a:p>
          <a:p>
            <a:pPr algn="just">
              <a:spcBef>
                <a:spcPts val="300"/>
              </a:spcBef>
              <a:spcAft>
                <a:spcPts val="300"/>
              </a:spcAft>
            </a:pPr>
            <a:endParaRPr lang="cs-CZ" sz="2000" dirty="false"/>
          </a:p>
          <a:p>
            <a:pPr marL="0" indent="0" algn="just">
              <a:spcBef>
                <a:spcPts val="300"/>
              </a:spcBef>
              <a:spcAft>
                <a:spcPts val="3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54</a:t>
            </a:fld>
            <a:endParaRPr lang="cs-CZ" dirty="false"/>
          </a:p>
        </p:txBody>
      </p:sp>
    </p:spTree>
    <p:extLst>
      <p:ext uri="{BB962C8B-B14F-4D97-AF65-F5344CB8AC3E}">
        <p14:creationId xmlns:p14="http://schemas.microsoft.com/office/powerpoint/2010/main" val="11115723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ea typeface="Calibri" panose="020F0502020204030204" pitchFamily="34" charset="0"/>
              </a:rPr>
              <a:t>3. podpora sdílené a neformální péče</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484784"/>
            <a:ext cx="8244000" cy="5555776"/>
          </a:xfrm>
        </p:spPr>
        <p:txBody>
          <a:bodyPr/>
          <a:lstStyle/>
          <a:p>
            <a:pPr algn="just">
              <a:spcBef>
                <a:spcPts val="300"/>
              </a:spcBef>
              <a:spcAft>
                <a:spcPts val="300"/>
              </a:spcAft>
            </a:pPr>
            <a:endParaRPr lang="cs-CZ" sz="2000" dirty="false"/>
          </a:p>
          <a:p>
            <a:pPr marL="0" indent="0" algn="just">
              <a:spcBef>
                <a:spcPts val="300"/>
              </a:spcBef>
              <a:spcAft>
                <a:spcPts val="300"/>
              </a:spcAft>
              <a:buNone/>
            </a:pPr>
            <a:r>
              <a:rPr lang="cs-CZ" sz="2000" b="true" dirty="false"/>
              <a:t>V rámci podpory sdílené a neformální péče nebude podporováno:</a:t>
            </a:r>
          </a:p>
          <a:p>
            <a:pPr lvl="0" algn="just">
              <a:spcBef>
                <a:spcPts val="300"/>
              </a:spcBef>
              <a:spcAft>
                <a:spcPts val="300"/>
              </a:spcAft>
              <a:buFont typeface="Wingdings" panose="05000000000000000000" pitchFamily="2" charset="2"/>
              <a:buChar char="Ø"/>
            </a:pPr>
            <a:r>
              <a:rPr lang="cs-CZ" sz="2000" dirty="false"/>
              <a:t>zajištění přímé péče (s výjimkou péče po dobu, kdy se pečující osoba účastní aktivit projektu) </a:t>
            </a:r>
          </a:p>
          <a:p>
            <a:pPr lvl="0" algn="just">
              <a:spcBef>
                <a:spcPts val="300"/>
              </a:spcBef>
              <a:spcAft>
                <a:spcPts val="300"/>
              </a:spcAft>
              <a:buFont typeface="Wingdings" panose="05000000000000000000" pitchFamily="2" charset="2"/>
              <a:buChar char="Ø"/>
            </a:pPr>
            <a:r>
              <a:rPr lang="cs-CZ" sz="2000" dirty="false"/>
              <a:t>sociální služby podle zákona č. 108/2006 Sb., o sociálních službách</a:t>
            </a:r>
          </a:p>
          <a:p>
            <a:pPr lvl="0" algn="just">
              <a:spcBef>
                <a:spcPts val="300"/>
              </a:spcBef>
              <a:spcAft>
                <a:spcPts val="300"/>
              </a:spcAft>
              <a:buFont typeface="Wingdings" panose="05000000000000000000" pitchFamily="2" charset="2"/>
              <a:buChar char="Ø"/>
            </a:pPr>
            <a:r>
              <a:rPr lang="cs-CZ" sz="2000" dirty="false"/>
              <a:t>činnosti hrazené zdravotními pojišťovnami</a:t>
            </a:r>
          </a:p>
          <a:p>
            <a:pPr lvl="0" algn="just">
              <a:spcBef>
                <a:spcPts val="300"/>
              </a:spcBef>
              <a:spcAft>
                <a:spcPts val="300"/>
              </a:spcAft>
              <a:buFont typeface="Wingdings" panose="05000000000000000000" pitchFamily="2" charset="2"/>
              <a:buChar char="Ø"/>
            </a:pPr>
            <a:r>
              <a:rPr lang="cs-CZ" sz="2000" dirty="false"/>
              <a:t>poskytování paliativní péče coby základní činnosti sociálních služeb </a:t>
            </a:r>
          </a:p>
          <a:p>
            <a:pPr lvl="0" algn="just">
              <a:spcBef>
                <a:spcPts val="300"/>
              </a:spcBef>
              <a:spcAft>
                <a:spcPts val="300"/>
              </a:spcAft>
              <a:buFont typeface="Wingdings" panose="05000000000000000000" pitchFamily="2" charset="2"/>
              <a:buChar char="Ø"/>
            </a:pPr>
            <a:r>
              <a:rPr lang="cs-CZ" sz="2000" dirty="false"/>
              <a:t>vzdělávání pracovníků v sociálních službách v rámci zákona č. 108/2006 Sb., o sociálních službách</a:t>
            </a:r>
          </a:p>
          <a:p>
            <a:pPr marL="0" indent="0" algn="just">
              <a:spcBef>
                <a:spcPts val="300"/>
              </a:spcBef>
              <a:spcAft>
                <a:spcPts val="3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55</a:t>
            </a:fld>
            <a:endParaRPr lang="cs-CZ" dirty="false"/>
          </a:p>
        </p:txBody>
      </p:sp>
    </p:spTree>
    <p:extLst>
      <p:ext uri="{BB962C8B-B14F-4D97-AF65-F5344CB8AC3E}">
        <p14:creationId xmlns:p14="http://schemas.microsoft.com/office/powerpoint/2010/main" val="16896852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800" dirty="false">
                <a:ea typeface="Calibri" panose="020F0502020204030204" pitchFamily="34" charset="0"/>
              </a:rPr>
            </a:br>
            <a:r>
              <a:rPr lang="cs-CZ" sz="2800" dirty="false">
                <a:ea typeface="Calibri" panose="020F0502020204030204" pitchFamily="34" charset="0"/>
              </a:rPr>
              <a:t>3. podpora sdílené a neformální péče</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1086872"/>
            <a:ext cx="8244000" cy="5305616"/>
          </a:xfrm>
        </p:spPr>
        <p:txBody>
          <a:bodyPr/>
          <a:lstStyle/>
          <a:p>
            <a:pPr algn="just">
              <a:spcBef>
                <a:spcPts val="300"/>
              </a:spcBef>
              <a:spcAft>
                <a:spcPts val="300"/>
              </a:spcAft>
            </a:pPr>
            <a:endParaRPr lang="cs-CZ" sz="2000" dirty="false"/>
          </a:p>
          <a:p>
            <a:pPr marL="0" indent="0">
              <a:buNone/>
            </a:pPr>
            <a:r>
              <a:rPr lang="cs-CZ" sz="2000" b="true" dirty="false"/>
              <a:t>Relevantní pracovní pozice:</a:t>
            </a:r>
          </a:p>
          <a:p>
            <a:pPr>
              <a:buFont typeface="Wingdings" panose="05000000000000000000" pitchFamily="2" charset="2"/>
              <a:buChar char="Ø"/>
            </a:pPr>
            <a:r>
              <a:rPr lang="cs-CZ" sz="2000" dirty="false"/>
              <a:t>Sociální pracovník/ terénní sociální pracovník </a:t>
            </a:r>
          </a:p>
          <a:p>
            <a:pPr>
              <a:buFont typeface="Wingdings" panose="05000000000000000000" pitchFamily="2" charset="2"/>
              <a:buChar char="Ø"/>
            </a:pPr>
            <a:r>
              <a:rPr lang="cs-CZ" sz="2000" dirty="false"/>
              <a:t>Pracovník v sociálních službách </a:t>
            </a:r>
          </a:p>
          <a:p>
            <a:pPr>
              <a:buFont typeface="Wingdings" panose="05000000000000000000" pitchFamily="2" charset="2"/>
              <a:buChar char="Ø"/>
            </a:pPr>
            <a:r>
              <a:rPr lang="cs-CZ" sz="2000" dirty="false"/>
              <a:t>Garant sociální práce </a:t>
            </a:r>
          </a:p>
          <a:p>
            <a:pPr>
              <a:buFont typeface="Wingdings" panose="05000000000000000000" pitchFamily="2" charset="2"/>
              <a:buChar char="Ø"/>
            </a:pPr>
            <a:r>
              <a:rPr lang="cs-CZ" sz="2000" dirty="false"/>
              <a:t>Case manager - případový (sociální) pracovník </a:t>
            </a:r>
          </a:p>
          <a:p>
            <a:pPr>
              <a:buFont typeface="Wingdings" panose="05000000000000000000" pitchFamily="2" charset="2"/>
              <a:buChar char="Ø"/>
            </a:pPr>
            <a:r>
              <a:rPr lang="cs-CZ" sz="2000" dirty="false"/>
              <a:t>Metodik pro práci s cílovými skupinami </a:t>
            </a:r>
          </a:p>
          <a:p>
            <a:pPr>
              <a:buFont typeface="Wingdings" panose="05000000000000000000" pitchFamily="2" charset="2"/>
              <a:buChar char="Ø"/>
            </a:pPr>
            <a:r>
              <a:rPr lang="cs-CZ" sz="2000" dirty="false"/>
              <a:t>Peer pracovník/ peer asistent/ pomocný pracovník z řad cílové skupiny </a:t>
            </a:r>
          </a:p>
          <a:p>
            <a:pPr marL="0" indent="0">
              <a:buNone/>
            </a:pPr>
            <a:endParaRPr lang="cs-CZ" sz="2000" dirty="false"/>
          </a:p>
          <a:p>
            <a:pPr algn="just">
              <a:spcBef>
                <a:spcPts val="300"/>
              </a:spcBef>
              <a:spcAft>
                <a:spcPts val="300"/>
              </a:spcAft>
            </a:pPr>
            <a:endParaRPr lang="cs-CZ" sz="1800" b="true" kern="0" dirty="false">
              <a:solidFill>
                <a:srgbClr val="262626"/>
              </a:solidFill>
              <a:latin typeface="Arial" panose="020B0604020202020204" pitchFamily="34"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1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1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2000" b="true" dirty="false"/>
          </a:p>
          <a:p>
            <a:pPr marL="0" indent="0" algn="just">
              <a:spcBef>
                <a:spcPts val="300"/>
              </a:spcBef>
              <a:spcAft>
                <a:spcPts val="3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56</a:t>
            </a:fld>
            <a:endParaRPr lang="cs-CZ" dirty="false"/>
          </a:p>
        </p:txBody>
      </p:sp>
    </p:spTree>
    <p:extLst>
      <p:ext uri="{BB962C8B-B14F-4D97-AF65-F5344CB8AC3E}">
        <p14:creationId xmlns:p14="http://schemas.microsoft.com/office/powerpoint/2010/main" val="80653215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ea typeface="Calibri" panose="020F0502020204030204" pitchFamily="34" charset="0"/>
              </a:rPr>
              <a:t>3. podpora sdílené a neformální péče</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080000"/>
            <a:ext cx="8244000" cy="5305616"/>
          </a:xfrm>
        </p:spPr>
        <p:txBody>
          <a:bodyPr/>
          <a:lstStyle/>
          <a:p>
            <a:pPr marL="0" indent="0" algn="just">
              <a:spcBef>
                <a:spcPts val="300"/>
              </a:spcBef>
              <a:spcAft>
                <a:spcPts val="300"/>
              </a:spcAft>
              <a:buNone/>
            </a:pPr>
            <a:endParaRPr lang="cs-CZ" sz="2000" b="true" dirty="false"/>
          </a:p>
          <a:p>
            <a:pPr marL="0" indent="0" algn="just">
              <a:spcBef>
                <a:spcPts val="300"/>
              </a:spcBef>
              <a:spcAft>
                <a:spcPts val="300"/>
              </a:spcAft>
              <a:buNone/>
            </a:pPr>
            <a:r>
              <a:rPr lang="cs-CZ" sz="2000" b="true" dirty="false"/>
              <a:t>Relevantní indikátory:</a:t>
            </a:r>
          </a:p>
          <a:p>
            <a:pPr marL="0" indent="0" algn="just">
              <a:spcAft>
                <a:spcPts val="1100"/>
              </a:spcAft>
              <a:buNone/>
            </a:pPr>
            <a:r>
              <a:rPr lang="cs-CZ" sz="2000" dirty="false"/>
              <a:t>Závazkové:</a:t>
            </a:r>
          </a:p>
          <a:p>
            <a:pPr algn="just">
              <a:spcAft>
                <a:spcPts val="1100"/>
              </a:spcAft>
              <a:buFont typeface="Wingdings" panose="05000000000000000000" pitchFamily="2" charset="2"/>
              <a:buChar char="Ø"/>
            </a:pPr>
            <a:r>
              <a:rPr lang="cs-CZ" sz="2000" dirty="false"/>
              <a:t>600 000 Celkový počet účastníků </a:t>
            </a:r>
          </a:p>
          <a:p>
            <a:pPr algn="just">
              <a:spcAft>
                <a:spcPts val="1100"/>
              </a:spcAft>
              <a:buFont typeface="Wingdings" panose="05000000000000000000" pitchFamily="2" charset="2"/>
              <a:buChar char="Ø"/>
            </a:pPr>
            <a:r>
              <a:rPr lang="cs-CZ" sz="2000" dirty="false"/>
              <a:t>670 031  Kapacita podpořených služeb – úvazky pracovníků</a:t>
            </a:r>
          </a:p>
          <a:p>
            <a:pPr algn="just">
              <a:spcAft>
                <a:spcPts val="1100"/>
              </a:spcAft>
              <a:buFont typeface="Wingdings" panose="05000000000000000000" pitchFamily="2" charset="2"/>
              <a:buChar char="Ø"/>
            </a:pPr>
            <a:r>
              <a:rPr lang="cs-CZ" sz="2000" dirty="false"/>
              <a:t>670 102 Využívání podpořených služeb</a:t>
            </a:r>
          </a:p>
          <a:p>
            <a:pPr marL="0" indent="0" algn="just">
              <a:spcAft>
                <a:spcPts val="1100"/>
              </a:spcAft>
              <a:buNone/>
            </a:pPr>
            <a:r>
              <a:rPr lang="cs-CZ" sz="2000" dirty="false"/>
              <a:t>Nezávazkové:</a:t>
            </a:r>
          </a:p>
          <a:p>
            <a:pPr algn="just">
              <a:spcAft>
                <a:spcPts val="1100"/>
              </a:spcAft>
              <a:buFont typeface="Wingdings" panose="05000000000000000000" pitchFamily="2" charset="2"/>
              <a:buChar char="Ø"/>
            </a:pPr>
            <a:r>
              <a:rPr lang="cs-CZ" sz="2000" dirty="false"/>
              <a:t>673 102 Účastníci projektů, u nichž intervence formou sociální práce naplnila svůj účel</a:t>
            </a:r>
          </a:p>
          <a:p>
            <a:pPr algn="just">
              <a:spcAft>
                <a:spcPts val="11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57</a:t>
            </a:fld>
            <a:endParaRPr lang="cs-CZ" dirty="false"/>
          </a:p>
        </p:txBody>
      </p:sp>
    </p:spTree>
    <p:extLst>
      <p:ext uri="{BB962C8B-B14F-4D97-AF65-F5344CB8AC3E}">
        <p14:creationId xmlns:p14="http://schemas.microsoft.com/office/powerpoint/2010/main" val="11814123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5BFF3E-C161-4BD6-B973-C278D452B92D}"/>
              </a:ext>
            </a:extLst>
          </p:cNvPr>
          <p:cNvSpPr>
            <a:spLocks noGrp="true"/>
          </p:cNvSpPr>
          <p:nvPr>
            <p:ph type="title"/>
          </p:nvPr>
        </p:nvSpPr>
        <p:spPr>
          <a:xfrm>
            <a:off x="251520" y="3212976"/>
            <a:ext cx="8460472" cy="648072"/>
          </a:xfrm>
        </p:spPr>
        <p:txBody>
          <a:bodyPr/>
          <a:lstStyle/>
          <a:p>
            <a:pPr algn="ctr">
              <a:spcBef>
                <a:spcPts val="300"/>
              </a:spcBef>
              <a:spcAft>
                <a:spcPts val="300"/>
              </a:spcAft>
            </a:pPr>
            <a:r>
              <a:rPr lang="cs-CZ" sz="3200" cap="none" dirty="false">
                <a:effectLst/>
                <a:latin typeface="Arial" panose="020B0604020202020204" pitchFamily="34" charset="0"/>
                <a:ea typeface="Times New Roman" panose="02020603050405020304" pitchFamily="18" charset="0"/>
                <a:cs typeface="Times New Roman" panose="02020603050405020304" pitchFamily="18" charset="0"/>
              </a:rPr>
              <a:t>4. ZAMĚSTNANOSTNÍ PROGRAMY</a:t>
            </a:r>
            <a:br>
              <a:rPr lang="cs-CZ" sz="1800" dirty="false">
                <a:effectLst/>
                <a:latin typeface="Times New Roman" panose="02020603050405020304" pitchFamily="18" charset="0"/>
                <a:ea typeface="Times New Roman" panose="02020603050405020304" pitchFamily="18" charset="0"/>
              </a:rPr>
            </a:br>
            <a:br>
              <a:rPr lang="cs-CZ" sz="1800" dirty="false">
                <a:effectLst/>
                <a:latin typeface="Calibri" panose="020F0502020204030204" pitchFamily="34" charset="0"/>
                <a:ea typeface="Calibri" panose="020F0502020204030204" pitchFamily="34" charset="0"/>
                <a:cs typeface="Times New Roman" panose="02020603050405020304" pitchFamily="18" charset="0"/>
              </a:rPr>
            </a:br>
            <a:endParaRPr lang="cs-CZ" sz="2000" dirty="false"/>
          </a:p>
        </p:txBody>
      </p:sp>
    </p:spTree>
    <p:extLst>
      <p:ext uri="{BB962C8B-B14F-4D97-AF65-F5344CB8AC3E}">
        <p14:creationId xmlns:p14="http://schemas.microsoft.com/office/powerpoint/2010/main" val="36755597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800" dirty="false">
                <a:ea typeface="Calibri" panose="020F0502020204030204" pitchFamily="34" charset="0"/>
              </a:rPr>
            </a:br>
            <a:r>
              <a:rPr lang="cs-CZ" sz="2800" dirty="false">
                <a:ea typeface="Calibri" panose="020F0502020204030204" pitchFamily="34" charset="0"/>
              </a:rPr>
              <a:t>4. Zaměstnanostní programy</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1340768"/>
            <a:ext cx="8244000" cy="4824536"/>
          </a:xfrm>
        </p:spPr>
        <p:txBody>
          <a:bodyPr/>
          <a:lstStyle/>
          <a:p>
            <a:pPr marL="0" indent="0" algn="just">
              <a:spcBef>
                <a:spcPts val="300"/>
              </a:spcBef>
              <a:spcAft>
                <a:spcPts val="300"/>
              </a:spcAft>
              <a:buNone/>
            </a:pPr>
            <a:endParaRPr lang="cs-CZ" sz="2000" dirty="false"/>
          </a:p>
          <a:p>
            <a:pPr algn="just">
              <a:spcBef>
                <a:spcPts val="300"/>
              </a:spcBef>
              <a:spcAft>
                <a:spcPts val="300"/>
              </a:spcAft>
              <a:buFont typeface="Wingdings" panose="05000000000000000000" pitchFamily="2" charset="2"/>
              <a:buChar char="Ø"/>
            </a:pPr>
            <a:r>
              <a:rPr lang="cs-CZ" sz="2000" dirty="false"/>
              <a:t>sdílení pracovníků, prostor, vybavení, pomůcek </a:t>
            </a:r>
          </a:p>
          <a:p>
            <a:pPr algn="just">
              <a:spcBef>
                <a:spcPts val="300"/>
              </a:spcBef>
              <a:spcAft>
                <a:spcPts val="300"/>
              </a:spcAft>
              <a:buFont typeface="Wingdings" panose="05000000000000000000" pitchFamily="2" charset="2"/>
              <a:buChar char="Ø"/>
            </a:pPr>
            <a:r>
              <a:rPr lang="cs-CZ" sz="2000" dirty="false"/>
              <a:t>flexibilní formy zaměstnávání </a:t>
            </a:r>
          </a:p>
          <a:p>
            <a:pPr algn="just">
              <a:spcBef>
                <a:spcPts val="300"/>
              </a:spcBef>
              <a:spcAft>
                <a:spcPts val="300"/>
              </a:spcAft>
              <a:buFont typeface="Wingdings" panose="05000000000000000000" pitchFamily="2" charset="2"/>
              <a:buChar char="Ø"/>
            </a:pPr>
            <a:r>
              <a:rPr lang="cs-CZ" sz="2000" dirty="false"/>
              <a:t>pracovní mentoring, mezigenerační tandemy na pracovištích</a:t>
            </a:r>
          </a:p>
          <a:p>
            <a:pPr algn="just">
              <a:spcBef>
                <a:spcPts val="300"/>
              </a:spcBef>
              <a:spcAft>
                <a:spcPts val="300"/>
              </a:spcAft>
              <a:buFont typeface="Wingdings" panose="05000000000000000000" pitchFamily="2" charset="2"/>
              <a:buChar char="Ø"/>
            </a:pPr>
            <a:r>
              <a:rPr lang="cs-CZ" sz="2000" dirty="false"/>
              <a:t>lokální aktivizační tréninková pracovní místa, stáže u zaměstnavatelů </a:t>
            </a:r>
          </a:p>
          <a:p>
            <a:pPr algn="just">
              <a:spcBef>
                <a:spcPts val="300"/>
              </a:spcBef>
              <a:spcAft>
                <a:spcPts val="300"/>
              </a:spcAft>
              <a:buFont typeface="Wingdings" panose="05000000000000000000" pitchFamily="2" charset="2"/>
              <a:buChar char="Ø"/>
            </a:pPr>
            <a:r>
              <a:rPr lang="cs-CZ" sz="2000" dirty="false"/>
              <a:t>prostupné zaměstnávání </a:t>
            </a:r>
          </a:p>
          <a:p>
            <a:pPr algn="just">
              <a:spcBef>
                <a:spcPts val="300"/>
              </a:spcBef>
              <a:spcAft>
                <a:spcPts val="300"/>
              </a:spcAft>
              <a:buFont typeface="Wingdings" panose="05000000000000000000" pitchFamily="2" charset="2"/>
              <a:buChar char="Ø"/>
            </a:pPr>
            <a:r>
              <a:rPr lang="cs-CZ" sz="2000" dirty="false"/>
              <a:t>komunitně prospěšné zaměstnávání</a:t>
            </a:r>
          </a:p>
          <a:p>
            <a:pPr algn="just">
              <a:spcBef>
                <a:spcPts val="300"/>
              </a:spcBef>
              <a:spcAft>
                <a:spcPts val="300"/>
              </a:spcAft>
              <a:buFont typeface="Wingdings" panose="05000000000000000000" pitchFamily="2" charset="2"/>
              <a:buChar char="Ø"/>
            </a:pPr>
            <a:r>
              <a:rPr lang="cs-CZ" sz="2000" dirty="false"/>
              <a:t>podnikatelské inkubátory a podpora podnikání na zkoušku </a:t>
            </a:r>
          </a:p>
          <a:p>
            <a:pPr algn="just">
              <a:spcBef>
                <a:spcPts val="300"/>
              </a:spcBef>
              <a:spcAft>
                <a:spcPts val="300"/>
              </a:spcAft>
              <a:buFont typeface="Wingdings" panose="05000000000000000000" pitchFamily="2" charset="2"/>
              <a:buChar char="Ø"/>
            </a:pPr>
            <a:r>
              <a:rPr lang="cs-CZ" sz="2000" dirty="false"/>
              <a:t>doplňkově koordinační aktivity a síťování v oblasti zaměstnanosti, osvěta zaměstnavatelů a vzdělávání členů realizačního týmu, a to zejména v práci s osobami z cílových skupin (včetně supervize)</a:t>
            </a:r>
          </a:p>
          <a:p>
            <a:pPr algn="just">
              <a:spcBef>
                <a:spcPts val="300"/>
              </a:spcBef>
              <a:spcAft>
                <a:spcPts val="3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59</a:t>
            </a:fld>
            <a:endParaRPr lang="cs-CZ" dirty="false"/>
          </a:p>
        </p:txBody>
      </p:sp>
    </p:spTree>
    <p:extLst>
      <p:ext uri="{BB962C8B-B14F-4D97-AF65-F5344CB8AC3E}">
        <p14:creationId xmlns:p14="http://schemas.microsoft.com/office/powerpoint/2010/main" val="2202774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117499-8245-4D24-964A-300AD2C215BC}"/>
              </a:ext>
            </a:extLst>
          </p:cNvPr>
          <p:cNvSpPr>
            <a:spLocks noGrp="true"/>
          </p:cNvSpPr>
          <p:nvPr>
            <p:ph type="title"/>
          </p:nvPr>
        </p:nvSpPr>
        <p:spPr>
          <a:xfrm>
            <a:off x="431628" y="-14185"/>
            <a:ext cx="8424000" cy="1080000"/>
          </a:xfrm>
        </p:spPr>
        <p:txBody>
          <a:bodyPr/>
          <a:lstStyle/>
          <a:p>
            <a:r>
              <a:rPr lang="cs-CZ" sz="2800" dirty="false"/>
              <a:t>On-line formulář akčního plánu</a:t>
            </a:r>
          </a:p>
        </p:txBody>
      </p:sp>
      <p:sp>
        <p:nvSpPr>
          <p:cNvPr id="3" name="Zástupný obsah 2">
            <a:extLst>
              <a:ext uri="{FF2B5EF4-FFF2-40B4-BE49-F238E27FC236}">
                <a16:creationId xmlns:a16="http://schemas.microsoft.com/office/drawing/2014/main" id="{B65064CB-C6AA-4442-AD2D-3B8BFF6ED67B}"/>
              </a:ext>
            </a:extLst>
          </p:cNvPr>
          <p:cNvSpPr>
            <a:spLocks noGrp="true"/>
          </p:cNvSpPr>
          <p:nvPr>
            <p:ph idx="1"/>
          </p:nvPr>
        </p:nvSpPr>
        <p:spPr>
          <a:xfrm>
            <a:off x="360000" y="1268760"/>
            <a:ext cx="8424000" cy="5247240"/>
          </a:xfrm>
        </p:spPr>
        <p:txBody>
          <a:bodyPr/>
          <a:lstStyle/>
          <a:p>
            <a:pPr marL="0" indent="0" algn="just">
              <a:buNone/>
            </a:pPr>
            <a:endParaRPr lang="cs-CZ" sz="1800" b="true" dirty="false"/>
          </a:p>
          <a:p>
            <a:pPr marL="0" indent="0" algn="just">
              <a:buNone/>
            </a:pPr>
            <a:endParaRPr lang="cs-CZ" sz="1800" b="true" dirty="false"/>
          </a:p>
          <a:p>
            <a:pPr marL="0" indent="0">
              <a:buNone/>
            </a:pPr>
            <a:endParaRPr lang="cs-CZ" dirty="false">
              <a:solidFill>
                <a:srgbClr val="FF0000"/>
              </a:solidFill>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737BF6CF-BF31-4D8C-BC01-D0341DC045E8}"/>
              </a:ext>
            </a:extLst>
          </p:cNvPr>
          <p:cNvSpPr>
            <a:spLocks noGrp="true"/>
          </p:cNvSpPr>
          <p:nvPr>
            <p:ph type="sldNum" sz="quarter" idx="12"/>
          </p:nvPr>
        </p:nvSpPr>
        <p:spPr/>
        <p:txBody>
          <a:bodyPr/>
          <a:lstStyle/>
          <a:p>
            <a:fld id="{479BF083-4774-43B1-9AB0-5CC1AC5DD8EE}" type="slidenum">
              <a:rPr lang="cs-CZ" smtClean="false"/>
              <a:pPr/>
              <a:t>6</a:t>
            </a:fld>
            <a:endParaRPr lang="cs-CZ" dirty="false"/>
          </a:p>
        </p:txBody>
      </p:sp>
      <p:pic>
        <p:nvPicPr>
          <p:cNvPr id="9" name="Obrázek 8">
            <a:extLst>
              <a:ext uri="{FF2B5EF4-FFF2-40B4-BE49-F238E27FC236}">
                <a16:creationId xmlns:a16="http://schemas.microsoft.com/office/drawing/2014/main" id="{652D0405-02D6-47BB-A3C3-0B81F5543030}"/>
              </a:ext>
            </a:extLst>
          </p:cNvPr>
          <p:cNvPicPr/>
          <p:nvPr/>
        </p:nvPicPr>
        <p:blipFill>
          <a:blip r:embed="rId3"/>
          <a:stretch>
            <a:fillRect/>
          </a:stretch>
        </p:blipFill>
        <p:spPr>
          <a:xfrm>
            <a:off x="899592" y="1248382"/>
            <a:ext cx="7200800" cy="5040559"/>
          </a:xfrm>
          <a:prstGeom prst="rect">
            <a:avLst/>
          </a:prstGeom>
        </p:spPr>
      </p:pic>
      <p:sp>
        <p:nvSpPr>
          <p:cNvPr id="10" name="Ovál 9">
            <a:extLst>
              <a:ext uri="{FF2B5EF4-FFF2-40B4-BE49-F238E27FC236}">
                <a16:creationId xmlns:a16="http://schemas.microsoft.com/office/drawing/2014/main" id="{5A6DF764-FA77-4997-9040-726F0706A2AE}"/>
              </a:ext>
            </a:extLst>
          </p:cNvPr>
          <p:cNvSpPr/>
          <p:nvPr/>
        </p:nvSpPr>
        <p:spPr>
          <a:xfrm>
            <a:off x="4211960" y="2060848"/>
            <a:ext cx="1182618" cy="542543"/>
          </a:xfrm>
          <a:prstGeom prst="ellipse">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false" vert="horz" wrap="square" lIns="91440" tIns="45720" rIns="91440" bIns="45720" numCol="1" spcCol="0" rtlCol="false" fromWordArt="false" anchor="ctr" anchorCtr="false" forceAA="false" compatLnSpc="true">
            <a:prstTxWarp prst="textNoShape">
              <a:avLst/>
            </a:prstTxWarp>
            <a:noAutofit/>
          </a:bodyPr>
          <a:lstStyle/>
          <a:p>
            <a:endParaRPr lang="cs-CZ" dirty="false"/>
          </a:p>
        </p:txBody>
      </p:sp>
      <p:sp>
        <p:nvSpPr>
          <p:cNvPr id="11" name="Ovál 10">
            <a:extLst>
              <a:ext uri="{FF2B5EF4-FFF2-40B4-BE49-F238E27FC236}">
                <a16:creationId xmlns:a16="http://schemas.microsoft.com/office/drawing/2014/main" id="{8D13C4B5-B1EA-4ECC-A131-8D6E9A1A6F0E}"/>
              </a:ext>
            </a:extLst>
          </p:cNvPr>
          <p:cNvSpPr/>
          <p:nvPr/>
        </p:nvSpPr>
        <p:spPr>
          <a:xfrm>
            <a:off x="1043608" y="4907470"/>
            <a:ext cx="1728192" cy="703217"/>
          </a:xfrm>
          <a:prstGeom prst="ellipse">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false" vert="horz" wrap="square" lIns="91440" tIns="45720" rIns="91440" bIns="45720" numCol="1" spcCol="0" rtlCol="false" fromWordArt="false" anchor="ctr" anchorCtr="false" forceAA="false" compatLnSpc="true">
            <a:prstTxWarp prst="textNoShape">
              <a:avLst/>
            </a:prstTxWarp>
            <a:noAutofit/>
          </a:bodyPr>
          <a:lstStyle/>
          <a:p>
            <a:endParaRPr lang="cs-CZ" dirty="false"/>
          </a:p>
        </p:txBody>
      </p:sp>
      <p:sp>
        <p:nvSpPr>
          <p:cNvPr id="12" name="Textové pole 7">
            <a:extLst>
              <a:ext uri="{FF2B5EF4-FFF2-40B4-BE49-F238E27FC236}">
                <a16:creationId xmlns:a16="http://schemas.microsoft.com/office/drawing/2014/main" id="{8102F0C1-9EF8-4921-8BE2-52C5BCDD377C}"/>
              </a:ext>
            </a:extLst>
          </p:cNvPr>
          <p:cNvSpPr txBox="true"/>
          <p:nvPr/>
        </p:nvSpPr>
        <p:spPr>
          <a:xfrm>
            <a:off x="5106546" y="2392885"/>
            <a:ext cx="576064" cy="648072"/>
          </a:xfrm>
          <a:prstGeom prst="rect">
            <a:avLst/>
          </a:prstGeom>
          <a:noFill/>
          <a:ln>
            <a:noFill/>
          </a:ln>
        </p:spPr>
        <p:txBody>
          <a:bodyPr rot="0" spcFirstLastPara="false" vert="horz" wrap="square" lIns="91440" tIns="45720" rIns="91440" bIns="45720" numCol="1" spcCol="0" rtlCol="false" fromWordArt="false" anchor="t" anchorCtr="false" forceAA="false" compatLnSpc="true">
            <a:prstTxWarp prst="textNoShape">
              <a:avLst/>
            </a:prstTxWarp>
            <a:noAutofit/>
          </a:bodyPr>
          <a:lstStyle/>
          <a:p>
            <a:pPr algn="ctr">
              <a:lnSpc>
                <a:spcPct val="107000"/>
              </a:lnSpc>
              <a:spcAft>
                <a:spcPts val="800"/>
              </a:spcAft>
            </a:pPr>
            <a:r>
              <a:rPr lang="cs-CZ" sz="3600" dirty="false">
                <a:ln>
                  <a:noFill/>
                </a:ln>
                <a:solidFill>
                  <a:srgbClr val="C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1.</a:t>
            </a:r>
            <a:endParaRPr lang="cs-CZ" sz="110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ové pole 8">
            <a:extLst>
              <a:ext uri="{FF2B5EF4-FFF2-40B4-BE49-F238E27FC236}">
                <a16:creationId xmlns:a16="http://schemas.microsoft.com/office/drawing/2014/main" id="{0BCA8590-7789-4AE9-A56E-A89A40BF14FC}"/>
              </a:ext>
            </a:extLst>
          </p:cNvPr>
          <p:cNvSpPr txBox="true"/>
          <p:nvPr/>
        </p:nvSpPr>
        <p:spPr>
          <a:xfrm>
            <a:off x="2632923" y="5244752"/>
            <a:ext cx="565785" cy="688975"/>
          </a:xfrm>
          <a:prstGeom prst="rect">
            <a:avLst/>
          </a:prstGeom>
          <a:noFill/>
          <a:ln>
            <a:noFill/>
          </a:ln>
        </p:spPr>
        <p:txBody>
          <a:bodyPr rot="0" spcFirstLastPara="false" vert="horz" wrap="square" lIns="91440" tIns="45720" rIns="91440" bIns="45720" numCol="1" spcCol="0" rtlCol="false" fromWordArt="false" anchor="t" anchorCtr="false" forceAA="false" compatLnSpc="true">
            <a:prstTxWarp prst="textNoShape">
              <a:avLst/>
            </a:prstTxWarp>
            <a:noAutofit/>
          </a:bodyPr>
          <a:lstStyle/>
          <a:p>
            <a:pPr algn="ctr">
              <a:lnSpc>
                <a:spcPct val="107000"/>
              </a:lnSpc>
              <a:spcAft>
                <a:spcPts val="800"/>
              </a:spcAft>
            </a:pPr>
            <a:r>
              <a:rPr lang="cs-CZ" sz="3600" dirty="false">
                <a:ln>
                  <a:noFill/>
                </a:ln>
                <a:solidFill>
                  <a:srgbClr val="C00000"/>
                </a:solidFill>
                <a:effectLst>
                  <a:outerShdw blurRad="38100" dist="19050" dir="2700000" algn="tl">
                    <a:schemeClr val="dk1">
                      <a:alpha val="40000"/>
                    </a:schemeClr>
                  </a:outerShdw>
                </a:effectLst>
                <a:latin typeface="Calibri" panose="020F0502020204030204" pitchFamily="34" charset="0"/>
                <a:ea typeface="Calibri" panose="020F0502020204030204" pitchFamily="34" charset="0"/>
                <a:cs typeface="Times New Roman" panose="02020603050405020304" pitchFamily="18" charset="0"/>
              </a:rPr>
              <a:t>2.</a:t>
            </a:r>
            <a:endParaRPr lang="cs-CZ" sz="1100" dirty="false">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805813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a:xfrm>
            <a:off x="360000" y="-387424"/>
            <a:ext cx="8424000" cy="2232248"/>
          </a:xfrm>
        </p:spPr>
        <p:txBody>
          <a:bodyPr/>
          <a:lstStyle/>
          <a:p>
            <a:r>
              <a:rPr lang="cs-CZ" sz="2800" dirty="false">
                <a:ea typeface="Calibri" panose="020F0502020204030204" pitchFamily="34" charset="0"/>
              </a:rPr>
              <a:t>4. Zaměstnanostní programy</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83482" y="1602364"/>
            <a:ext cx="8244000" cy="3986876"/>
          </a:xfrm>
        </p:spPr>
        <p:txBody>
          <a:bodyPr/>
          <a:lstStyle/>
          <a:p>
            <a:pPr marL="0" indent="0" algn="just">
              <a:spcBef>
                <a:spcPts val="300"/>
              </a:spcBef>
              <a:spcAft>
                <a:spcPts val="300"/>
              </a:spcAft>
              <a:buNone/>
            </a:pPr>
            <a:r>
              <a:rPr lang="cs-CZ" sz="2000" b="true" dirty="false"/>
              <a:t>Specifické podmínky pro zaměstnanostní programy:</a:t>
            </a:r>
          </a:p>
          <a:p>
            <a:pPr algn="just">
              <a:spcBef>
                <a:spcPts val="300"/>
              </a:spcBef>
              <a:spcAft>
                <a:spcPts val="300"/>
              </a:spcAft>
              <a:buFont typeface="Wingdings" panose="05000000000000000000" pitchFamily="2" charset="2"/>
              <a:buChar char="Ø"/>
            </a:pPr>
            <a:r>
              <a:rPr lang="cs-CZ" sz="2000" dirty="false"/>
              <a:t>možná veřejná podpora</a:t>
            </a:r>
          </a:p>
          <a:p>
            <a:pPr algn="just">
              <a:spcBef>
                <a:spcPts val="300"/>
              </a:spcBef>
              <a:spcAft>
                <a:spcPts val="300"/>
              </a:spcAft>
              <a:buFont typeface="Wingdings" panose="05000000000000000000" pitchFamily="2" charset="2"/>
              <a:buChar char="Ø"/>
            </a:pPr>
            <a:r>
              <a:rPr lang="cs-CZ" sz="2000" dirty="false"/>
              <a:t>ošetřit zprostředkování zaměstnání</a:t>
            </a:r>
          </a:p>
          <a:p>
            <a:pPr algn="just">
              <a:spcBef>
                <a:spcPts val="300"/>
              </a:spcBef>
              <a:spcAft>
                <a:spcPts val="300"/>
              </a:spcAft>
              <a:buFont typeface="Wingdings" panose="05000000000000000000" pitchFamily="2" charset="2"/>
              <a:buChar char="Ø"/>
            </a:pPr>
            <a:r>
              <a:rPr lang="cs-CZ" sz="2000" dirty="false">
                <a:latin typeface="Arial" panose="020B0604020202020204" pitchFamily="34" charset="0"/>
                <a:ea typeface="Calibri" panose="020F0502020204030204" pitchFamily="34" charset="0"/>
                <a:cs typeface="Times New Roman" panose="02020603050405020304" pitchFamily="18" charset="0"/>
              </a:rPr>
              <a:t>p</a:t>
            </a:r>
            <a:r>
              <a:rPr lang="cs-CZ" sz="2000" dirty="false">
                <a:effectLst/>
                <a:latin typeface="Arial" panose="020B0604020202020204" pitchFamily="34" charset="0"/>
                <a:ea typeface="Calibri" panose="020F0502020204030204" pitchFamily="34" charset="0"/>
                <a:cs typeface="Times New Roman" panose="02020603050405020304" pitchFamily="18" charset="0"/>
              </a:rPr>
              <a:t>okud zprostředkování zaměstnání nezajišťuje MAS, je nutné doložit doklad o zprostředkování</a:t>
            </a:r>
            <a:endParaRPr lang="cs-CZ" sz="2000" dirty="false"/>
          </a:p>
          <a:p>
            <a:pPr algn="just">
              <a:spcBef>
                <a:spcPts val="300"/>
              </a:spcBef>
              <a:spcAft>
                <a:spcPts val="300"/>
              </a:spcAft>
              <a:buFont typeface="Wingdings" panose="05000000000000000000" pitchFamily="2" charset="2"/>
              <a:buChar char="Ø"/>
            </a:pPr>
            <a:r>
              <a:rPr lang="cs-CZ" sz="2000" dirty="false"/>
              <a:t>aktivity by neměly nahrazovat činnosti ÚP ČR, ale naopak je doplňovat a rozšiřovat s ohledem na detailní znalost potřeb lokálního trhu práce</a:t>
            </a:r>
          </a:p>
          <a:p>
            <a:pPr algn="just">
              <a:spcBef>
                <a:spcPts val="300"/>
              </a:spcBef>
              <a:spcAft>
                <a:spcPts val="300"/>
              </a:spcAft>
              <a:buFont typeface="Wingdings" panose="05000000000000000000" pitchFamily="2" charset="2"/>
              <a:buChar char="Ø"/>
            </a:pPr>
            <a:r>
              <a:rPr lang="cs-CZ" sz="2000" dirty="false"/>
              <a:t>nástroje aktivní politiky zaměstnanosti nejsou ve výzvě podporovány</a:t>
            </a:r>
          </a:p>
          <a:p>
            <a:pPr algn="just">
              <a:spcBef>
                <a:spcPts val="300"/>
              </a:spcBef>
              <a:spcAft>
                <a:spcPts val="300"/>
              </a:spcAft>
              <a:buFont typeface="Wingdings" panose="05000000000000000000" pitchFamily="2" charset="2"/>
              <a:buChar char="Ø"/>
            </a:pPr>
            <a:r>
              <a:rPr lang="cs-CZ" sz="2000" dirty="false"/>
              <a:t>zapojení ÚP ČR do projektů je možné pouze formou partnera bez finančního příspěvku</a:t>
            </a:r>
          </a:p>
          <a:p>
            <a:pPr marL="0" indent="0" algn="just">
              <a:spcBef>
                <a:spcPts val="300"/>
              </a:spcBef>
              <a:spcAft>
                <a:spcPts val="300"/>
              </a:spcAft>
              <a:buNone/>
            </a:pPr>
            <a:endParaRPr lang="cs-CZ" sz="200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60</a:t>
            </a:fld>
            <a:endParaRPr lang="cs-CZ" dirty="false"/>
          </a:p>
        </p:txBody>
      </p:sp>
    </p:spTree>
    <p:extLst>
      <p:ext uri="{BB962C8B-B14F-4D97-AF65-F5344CB8AC3E}">
        <p14:creationId xmlns:p14="http://schemas.microsoft.com/office/powerpoint/2010/main" val="167958697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a:xfrm>
            <a:off x="360000" y="0"/>
            <a:ext cx="8424000" cy="1556792"/>
          </a:xfrm>
        </p:spPr>
        <p:txBody>
          <a:bodyPr/>
          <a:lstStyle/>
          <a:p>
            <a:r>
              <a:rPr lang="cs-CZ" sz="2800" dirty="false">
                <a:ea typeface="Calibri" panose="020F0502020204030204" pitchFamily="34" charset="0"/>
              </a:rPr>
              <a:t>4. Zaměstnanostní programy</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836712"/>
            <a:ext cx="8244000" cy="5555776"/>
          </a:xfrm>
        </p:spPr>
        <p:txBody>
          <a:bodyPr/>
          <a:lstStyle/>
          <a:p>
            <a:pPr algn="just">
              <a:spcBef>
                <a:spcPts val="300"/>
              </a:spcBef>
              <a:spcAft>
                <a:spcPts val="300"/>
              </a:spcAft>
            </a:pPr>
            <a:endParaRPr lang="cs-CZ" sz="2000" dirty="false"/>
          </a:p>
          <a:p>
            <a:pPr marL="0" indent="0" algn="just">
              <a:lnSpc>
                <a:spcPct val="100000"/>
              </a:lnSpc>
              <a:spcBef>
                <a:spcPts val="300"/>
              </a:spcBef>
              <a:spcAft>
                <a:spcPts val="300"/>
              </a:spcAft>
              <a:buNone/>
            </a:pPr>
            <a:r>
              <a:rPr lang="cs-CZ" sz="2000" b="true" dirty="false"/>
              <a:t>V rámci zaměstnanostních programů nebude podporováno:</a:t>
            </a:r>
          </a:p>
          <a:p>
            <a:pPr lvl="0" algn="just">
              <a:lnSpc>
                <a:spcPct val="100000"/>
              </a:lnSpc>
              <a:spcBef>
                <a:spcPts val="300"/>
              </a:spcBef>
              <a:spcAft>
                <a:spcPts val="300"/>
              </a:spcAft>
              <a:buFont typeface="Wingdings" panose="05000000000000000000" pitchFamily="2" charset="2"/>
              <a:buChar char="Ø"/>
            </a:pPr>
            <a:r>
              <a:rPr lang="cs-CZ" sz="2000" dirty="false"/>
              <a:t>podpora stávajících zaměstnanců </a:t>
            </a:r>
          </a:p>
          <a:p>
            <a:pPr lvl="0" algn="just">
              <a:lnSpc>
                <a:spcPct val="100000"/>
              </a:lnSpc>
              <a:spcBef>
                <a:spcPts val="300"/>
              </a:spcBef>
              <a:spcAft>
                <a:spcPts val="300"/>
              </a:spcAft>
              <a:buFont typeface="Wingdings" panose="05000000000000000000" pitchFamily="2" charset="2"/>
              <a:buChar char="Ø"/>
            </a:pPr>
            <a:r>
              <a:rPr lang="cs-CZ" sz="2000" dirty="false"/>
              <a:t>podpora tvorby pracovních míst bez komplexní podpory a individuální sociální práce/psychosociální podpory s osobami z cílových skupin (komplexní podporou a individuální sociální prací není myšlen pouze mentoring a další profesní vzdělávání osob z cílových skupin)</a:t>
            </a:r>
          </a:p>
          <a:p>
            <a:pPr lvl="0" algn="just">
              <a:lnSpc>
                <a:spcPct val="100000"/>
              </a:lnSpc>
              <a:spcBef>
                <a:spcPts val="300"/>
              </a:spcBef>
              <a:spcAft>
                <a:spcPts val="300"/>
              </a:spcAft>
              <a:buFont typeface="Wingdings" panose="05000000000000000000" pitchFamily="2" charset="2"/>
              <a:buChar char="Ø"/>
            </a:pPr>
            <a:r>
              <a:rPr lang="cs-CZ" sz="2000" dirty="false"/>
              <a:t>rekvalifikace a další vzdělávání bez přímé uplatnitelnosti osob z cílových skupin na trhu práce </a:t>
            </a:r>
          </a:p>
          <a:p>
            <a:pPr lvl="0" algn="just">
              <a:lnSpc>
                <a:spcPct val="100000"/>
              </a:lnSpc>
              <a:spcBef>
                <a:spcPts val="300"/>
              </a:spcBef>
              <a:spcAft>
                <a:spcPts val="300"/>
              </a:spcAft>
              <a:buFont typeface="Wingdings" panose="05000000000000000000" pitchFamily="2" charset="2"/>
              <a:buChar char="Ø"/>
            </a:pPr>
            <a:r>
              <a:rPr lang="cs-CZ" sz="2000" dirty="false"/>
              <a:t>nehospodárný nákup vybavení a zařízení pro osoby z cílových skupin (preference sdílení vybavení a zařízení na úrovni MAS či DSO)</a:t>
            </a:r>
          </a:p>
          <a:p>
            <a:pPr lvl="0" algn="just">
              <a:lnSpc>
                <a:spcPct val="100000"/>
              </a:lnSpc>
              <a:spcBef>
                <a:spcPts val="300"/>
              </a:spcBef>
              <a:spcAft>
                <a:spcPts val="300"/>
              </a:spcAft>
              <a:buFont typeface="Wingdings" panose="05000000000000000000" pitchFamily="2" charset="2"/>
              <a:buChar char="Ø"/>
            </a:pPr>
            <a:r>
              <a:rPr lang="cs-CZ" sz="2000" dirty="false"/>
              <a:t>nástroje aktivitní politiky zaměstnanosti s výjimkou rekvalifikací</a:t>
            </a:r>
          </a:p>
          <a:p>
            <a:pPr lvl="0" algn="just">
              <a:lnSpc>
                <a:spcPct val="100000"/>
              </a:lnSpc>
              <a:spcBef>
                <a:spcPts val="300"/>
              </a:spcBef>
              <a:spcAft>
                <a:spcPts val="300"/>
              </a:spcAft>
              <a:buFont typeface="Wingdings" panose="05000000000000000000" pitchFamily="2" charset="2"/>
              <a:buChar char="Ø"/>
            </a:pPr>
            <a:r>
              <a:rPr lang="cs-CZ" sz="2000" dirty="false"/>
              <a:t>mzdové příspěvky na vytvoření pracovních míst v sociálních službách, které jsou hrazeny z vyrovnávací platby (dle Rozhodnutí Komise č. 2012/21/EU)</a:t>
            </a: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61</a:t>
            </a:fld>
            <a:endParaRPr lang="cs-CZ" dirty="false"/>
          </a:p>
        </p:txBody>
      </p:sp>
    </p:spTree>
    <p:extLst>
      <p:ext uri="{BB962C8B-B14F-4D97-AF65-F5344CB8AC3E}">
        <p14:creationId xmlns:p14="http://schemas.microsoft.com/office/powerpoint/2010/main" val="137415698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a:xfrm>
            <a:off x="360000" y="0"/>
            <a:ext cx="8424000" cy="1556792"/>
          </a:xfrm>
        </p:spPr>
        <p:txBody>
          <a:bodyPr/>
          <a:lstStyle/>
          <a:p>
            <a:r>
              <a:rPr lang="cs-CZ" sz="2800" dirty="false">
                <a:ea typeface="Calibri" panose="020F0502020204030204" pitchFamily="34" charset="0"/>
              </a:rPr>
              <a:t>4. Zaměstnanostní programy</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1556792"/>
            <a:ext cx="8244000" cy="4176464"/>
          </a:xfrm>
        </p:spPr>
        <p:txBody>
          <a:bodyPr/>
          <a:lstStyle/>
          <a:p>
            <a:pPr algn="just">
              <a:spcBef>
                <a:spcPts val="300"/>
              </a:spcBef>
              <a:spcAft>
                <a:spcPts val="300"/>
              </a:spcAft>
            </a:pPr>
            <a:endParaRPr lang="cs-CZ" sz="2000" dirty="false"/>
          </a:p>
          <a:p>
            <a:pPr marL="0" indent="0" algn="just">
              <a:spcBef>
                <a:spcPts val="300"/>
              </a:spcBef>
              <a:spcAft>
                <a:spcPts val="300"/>
              </a:spcAft>
              <a:buNone/>
            </a:pPr>
            <a:r>
              <a:rPr lang="cs-CZ" sz="2000" b="true" dirty="false"/>
              <a:t>V rámci zaměstnanostních programů nebude podporováno:</a:t>
            </a:r>
          </a:p>
          <a:p>
            <a:pPr lvl="0" algn="just">
              <a:spcBef>
                <a:spcPts val="300"/>
              </a:spcBef>
              <a:spcAft>
                <a:spcPts val="300"/>
              </a:spcAft>
              <a:buFont typeface="Wingdings" panose="05000000000000000000" pitchFamily="2" charset="2"/>
              <a:buChar char="Ø"/>
            </a:pPr>
            <a:r>
              <a:rPr lang="cs-CZ" sz="2000" dirty="false"/>
              <a:t>přijetí předchozích zaměstnanců na uvolněná pracovní místa </a:t>
            </a:r>
          </a:p>
          <a:p>
            <a:pPr lvl="0" algn="just">
              <a:spcBef>
                <a:spcPts val="300"/>
              </a:spcBef>
              <a:spcAft>
                <a:spcPts val="300"/>
              </a:spcAft>
              <a:buFont typeface="Wingdings" panose="05000000000000000000" pitchFamily="2" charset="2"/>
              <a:buChar char="Ø"/>
            </a:pPr>
            <a:r>
              <a:rPr lang="cs-CZ" sz="2000" dirty="false"/>
              <a:t>aktivity zaměřené pouze na lokální burzy práce</a:t>
            </a:r>
          </a:p>
          <a:p>
            <a:pPr lvl="0" algn="just">
              <a:spcBef>
                <a:spcPts val="300"/>
              </a:spcBef>
              <a:spcAft>
                <a:spcPts val="300"/>
              </a:spcAft>
              <a:buFont typeface="Wingdings" panose="05000000000000000000" pitchFamily="2" charset="2"/>
              <a:buChar char="Ø"/>
            </a:pPr>
            <a:r>
              <a:rPr lang="cs-CZ" sz="2000" dirty="false"/>
              <a:t>exkurze a kariérové poradenství na školách (hrazeno z MŠMT)</a:t>
            </a:r>
          </a:p>
          <a:p>
            <a:pPr lvl="0" algn="just">
              <a:spcBef>
                <a:spcPts val="300"/>
              </a:spcBef>
              <a:spcAft>
                <a:spcPts val="300"/>
              </a:spcAft>
              <a:buFont typeface="Wingdings" panose="05000000000000000000" pitchFamily="2" charset="2"/>
              <a:buChar char="Ø"/>
            </a:pPr>
            <a:r>
              <a:rPr lang="cs-CZ" sz="2000" dirty="false"/>
              <a:t>polytechnické vzdělávání, neformální vzdělávání (hrazeno z MŠMT)</a:t>
            </a:r>
          </a:p>
          <a:p>
            <a:pPr lvl="0" algn="just">
              <a:spcBef>
                <a:spcPts val="300"/>
              </a:spcBef>
              <a:spcAft>
                <a:spcPts val="300"/>
              </a:spcAft>
              <a:buFont typeface="Wingdings" panose="05000000000000000000" pitchFamily="2" charset="2"/>
              <a:buChar char="Ø"/>
            </a:pPr>
            <a:r>
              <a:rPr lang="cs-CZ" sz="2000" dirty="false"/>
              <a:t>tranzitní a motivační programy pro žáky a studenty posledních ročníků škol realizované na školách (hrazeno z MŠMT)</a:t>
            </a:r>
          </a:p>
          <a:p>
            <a:pPr algn="just">
              <a:spcBef>
                <a:spcPts val="300"/>
              </a:spcBef>
              <a:spcAft>
                <a:spcPts val="300"/>
              </a:spcAft>
              <a:buFont typeface="Wingdings" panose="05000000000000000000" pitchFamily="2" charset="2"/>
              <a:buChar char="Ø"/>
            </a:pPr>
            <a:r>
              <a:rPr lang="cs-CZ" sz="2000" dirty="false"/>
              <a:t>mzdové příspěvky na pracovní pozice na školách hrazené z MŠMT (asistenti pedagoga, speciální pedagogové, školní psychologové apod.)</a:t>
            </a:r>
          </a:p>
          <a:p>
            <a:pPr marL="0" lvl="0" indent="0" algn="just">
              <a:spcBef>
                <a:spcPts val="300"/>
              </a:spcBef>
              <a:spcAft>
                <a:spcPts val="300"/>
              </a:spcAft>
              <a:buNone/>
            </a:pP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62</a:t>
            </a:fld>
            <a:endParaRPr lang="cs-CZ" dirty="false"/>
          </a:p>
        </p:txBody>
      </p:sp>
    </p:spTree>
    <p:extLst>
      <p:ext uri="{BB962C8B-B14F-4D97-AF65-F5344CB8AC3E}">
        <p14:creationId xmlns:p14="http://schemas.microsoft.com/office/powerpoint/2010/main" val="238918328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a:xfrm>
            <a:off x="360000" y="0"/>
            <a:ext cx="8424000" cy="836712"/>
          </a:xfrm>
        </p:spPr>
        <p:txBody>
          <a:bodyPr/>
          <a:lstStyle/>
          <a:p>
            <a:br>
              <a:rPr lang="cs-CZ" sz="2000" dirty="false">
                <a:ea typeface="Calibri" panose="020F0502020204030204" pitchFamily="34" charset="0"/>
              </a:rPr>
            </a:br>
            <a:r>
              <a:rPr lang="cs-CZ" sz="2800" dirty="false">
                <a:ea typeface="Calibri" panose="020F0502020204030204" pitchFamily="34" charset="0"/>
              </a:rPr>
              <a:t>4. zaměstnanostní programy</a:t>
            </a:r>
            <a:endParaRPr lang="cs-CZ" sz="2800"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1086872"/>
            <a:ext cx="8244000" cy="5305616"/>
          </a:xfrm>
        </p:spPr>
        <p:txBody>
          <a:bodyPr/>
          <a:lstStyle/>
          <a:p>
            <a:pPr algn="just">
              <a:spcBef>
                <a:spcPts val="300"/>
              </a:spcBef>
              <a:spcAft>
                <a:spcPts val="300"/>
              </a:spcAft>
            </a:pPr>
            <a:endParaRPr lang="cs-CZ" sz="2000" dirty="false"/>
          </a:p>
          <a:p>
            <a:pPr marL="0" indent="0">
              <a:buNone/>
            </a:pPr>
            <a:r>
              <a:rPr lang="cs-CZ" sz="2000" b="true" dirty="false"/>
              <a:t>Relevantní pracovní pozice (z přímých osobních nákladů):</a:t>
            </a:r>
          </a:p>
          <a:p>
            <a:pPr marL="0" indent="0">
              <a:buNone/>
            </a:pPr>
            <a:endParaRPr lang="cs-CZ" sz="2000" b="true" dirty="false"/>
          </a:p>
          <a:p>
            <a:pPr algn="just">
              <a:spcBef>
                <a:spcPts val="300"/>
              </a:spcBef>
              <a:spcAft>
                <a:spcPts val="300"/>
              </a:spcAft>
              <a:buFont typeface="Wingdings" panose="05000000000000000000" pitchFamily="2" charset="2"/>
              <a:buChar char="Ø"/>
            </a:pPr>
            <a:r>
              <a:rPr lang="cs-CZ" sz="2000" dirty="false"/>
              <a:t>Pracovní poradce/ konzultant </a:t>
            </a:r>
          </a:p>
          <a:p>
            <a:pPr algn="just">
              <a:spcBef>
                <a:spcPts val="300"/>
              </a:spcBef>
              <a:spcAft>
                <a:spcPts val="300"/>
              </a:spcAft>
              <a:buFont typeface="Wingdings" panose="05000000000000000000" pitchFamily="2" charset="2"/>
              <a:buChar char="Ø"/>
            </a:pPr>
            <a:r>
              <a:rPr lang="cs-CZ" sz="2000" dirty="false"/>
              <a:t>Kariérní poradce</a:t>
            </a:r>
          </a:p>
          <a:p>
            <a:pPr algn="just">
              <a:spcBef>
                <a:spcPts val="300"/>
              </a:spcBef>
              <a:spcAft>
                <a:spcPts val="300"/>
              </a:spcAft>
              <a:buFont typeface="Wingdings" panose="05000000000000000000" pitchFamily="2" charset="2"/>
              <a:buChar char="Ø"/>
            </a:pPr>
            <a:r>
              <a:rPr lang="cs-CZ" sz="2000" dirty="false"/>
              <a:t>Psychosociální pracovník </a:t>
            </a:r>
          </a:p>
          <a:p>
            <a:pPr algn="just">
              <a:spcBef>
                <a:spcPts val="300"/>
              </a:spcBef>
              <a:spcAft>
                <a:spcPts val="300"/>
              </a:spcAft>
              <a:buFont typeface="Wingdings" panose="05000000000000000000" pitchFamily="2" charset="2"/>
              <a:buChar char="Ø"/>
            </a:pPr>
            <a:r>
              <a:rPr lang="cs-CZ" sz="2000" dirty="false"/>
              <a:t>Mentor</a:t>
            </a:r>
          </a:p>
          <a:p>
            <a:pPr algn="just">
              <a:spcBef>
                <a:spcPts val="300"/>
              </a:spcBef>
              <a:spcAft>
                <a:spcPts val="300"/>
              </a:spcAft>
              <a:buFont typeface="Wingdings" panose="05000000000000000000" pitchFamily="2" charset="2"/>
              <a:buChar char="Ø"/>
            </a:pPr>
            <a:r>
              <a:rPr lang="cs-CZ" sz="2000" dirty="false"/>
              <a:t>Kouč</a:t>
            </a:r>
          </a:p>
          <a:p>
            <a:pPr algn="just">
              <a:spcBef>
                <a:spcPts val="300"/>
              </a:spcBef>
              <a:spcAft>
                <a:spcPts val="300"/>
              </a:spcAft>
              <a:buFont typeface="Wingdings" panose="05000000000000000000" pitchFamily="2" charset="2"/>
              <a:buChar char="Ø"/>
            </a:pPr>
            <a:r>
              <a:rPr lang="cs-CZ" sz="2000" dirty="false"/>
              <a:t>Specialista pro podporu podnikání</a:t>
            </a: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63</a:t>
            </a:fld>
            <a:endParaRPr lang="cs-CZ" dirty="false"/>
          </a:p>
        </p:txBody>
      </p:sp>
    </p:spTree>
    <p:extLst>
      <p:ext uri="{BB962C8B-B14F-4D97-AF65-F5344CB8AC3E}">
        <p14:creationId xmlns:p14="http://schemas.microsoft.com/office/powerpoint/2010/main" val="146638056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ea typeface="Calibri" panose="020F0502020204030204" pitchFamily="34" charset="0"/>
              </a:rPr>
              <a:t>4. zaměstnanostní programy</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859396"/>
            <a:ext cx="8244000" cy="5656604"/>
          </a:xfrm>
        </p:spPr>
        <p:txBody>
          <a:bodyPr/>
          <a:lstStyle/>
          <a:p>
            <a:pPr marL="0" indent="0" algn="just">
              <a:spcBef>
                <a:spcPts val="300"/>
              </a:spcBef>
              <a:spcAft>
                <a:spcPts val="300"/>
              </a:spcAft>
              <a:buNone/>
            </a:pPr>
            <a:endParaRPr lang="cs-CZ" sz="2000" b="true" dirty="false"/>
          </a:p>
          <a:p>
            <a:pPr marL="0" indent="0" algn="just">
              <a:spcBef>
                <a:spcPts val="300"/>
              </a:spcBef>
              <a:spcAft>
                <a:spcPts val="300"/>
              </a:spcAft>
              <a:buNone/>
            </a:pPr>
            <a:r>
              <a:rPr lang="cs-CZ" sz="2000" b="true" dirty="false"/>
              <a:t>Relevantní indikátory:</a:t>
            </a:r>
          </a:p>
          <a:p>
            <a:pPr marL="0" indent="0" algn="just">
              <a:spcAft>
                <a:spcPts val="1100"/>
              </a:spcAft>
              <a:buNone/>
            </a:pPr>
            <a:r>
              <a:rPr lang="cs-CZ" sz="2000" dirty="false"/>
              <a:t>Závazkové:</a:t>
            </a:r>
          </a:p>
          <a:p>
            <a:pPr algn="just">
              <a:spcAft>
                <a:spcPts val="1100"/>
              </a:spcAft>
              <a:buFont typeface="Wingdings" panose="05000000000000000000" pitchFamily="2" charset="2"/>
              <a:buChar char="Ø"/>
            </a:pPr>
            <a:r>
              <a:rPr lang="cs-CZ" sz="2000" dirty="false"/>
              <a:t>600 000 Celkový počet účastníků </a:t>
            </a:r>
          </a:p>
          <a:p>
            <a:pPr algn="just">
              <a:spcAft>
                <a:spcPts val="1100"/>
              </a:spcAft>
              <a:buFont typeface="Wingdings" panose="05000000000000000000" pitchFamily="2" charset="2"/>
              <a:buChar char="Ø"/>
            </a:pPr>
            <a:r>
              <a:rPr lang="cs-CZ" sz="2000" dirty="false"/>
              <a:t>672 001 Počet znevýhodněných osob umístěných na pracovních místech</a:t>
            </a:r>
          </a:p>
          <a:p>
            <a:pPr algn="just">
              <a:spcAft>
                <a:spcPts val="1100"/>
              </a:spcAft>
              <a:buFont typeface="Wingdings" panose="05000000000000000000" pitchFamily="2" charset="2"/>
              <a:buChar char="Ø"/>
            </a:pPr>
            <a:r>
              <a:rPr lang="cs-CZ" sz="2000" dirty="false"/>
              <a:t>670 031  Kapacita podpořených služeb – Úvazky pracovníků</a:t>
            </a:r>
          </a:p>
          <a:p>
            <a:pPr algn="just">
              <a:spcAft>
                <a:spcPts val="1100"/>
              </a:spcAft>
              <a:buFont typeface="Wingdings" panose="05000000000000000000" pitchFamily="2" charset="2"/>
              <a:buChar char="Ø"/>
            </a:pPr>
            <a:r>
              <a:rPr lang="cs-CZ" sz="2000" dirty="false"/>
              <a:t>670 102 Využívání podpořených služeb</a:t>
            </a:r>
          </a:p>
          <a:p>
            <a:pPr marL="0" indent="0" algn="just">
              <a:spcAft>
                <a:spcPts val="1100"/>
              </a:spcAft>
              <a:buNone/>
            </a:pPr>
            <a:r>
              <a:rPr lang="cs-CZ" sz="2000" dirty="false"/>
              <a:t>Nezávazkové:</a:t>
            </a:r>
          </a:p>
          <a:p>
            <a:pPr algn="just">
              <a:spcAft>
                <a:spcPts val="1100"/>
              </a:spcAft>
              <a:buFont typeface="Wingdings" panose="05000000000000000000" pitchFamily="2" charset="2"/>
              <a:buChar char="Ø"/>
            </a:pPr>
            <a:r>
              <a:rPr lang="cs-CZ" sz="2000" dirty="false"/>
              <a:t>673 102 Účastníci projektů, u nichž intervence formou sociální práce naplnila svůj účel</a:t>
            </a:r>
          </a:p>
          <a:p>
            <a:pPr algn="just">
              <a:spcAft>
                <a:spcPts val="11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64</a:t>
            </a:fld>
            <a:endParaRPr lang="cs-CZ" dirty="false"/>
          </a:p>
        </p:txBody>
      </p:sp>
    </p:spTree>
    <p:extLst>
      <p:ext uri="{BB962C8B-B14F-4D97-AF65-F5344CB8AC3E}">
        <p14:creationId xmlns:p14="http://schemas.microsoft.com/office/powerpoint/2010/main" val="373478382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5BFF3E-C161-4BD6-B973-C278D452B92D}"/>
              </a:ext>
            </a:extLst>
          </p:cNvPr>
          <p:cNvSpPr>
            <a:spLocks noGrp="true"/>
          </p:cNvSpPr>
          <p:nvPr>
            <p:ph type="title"/>
          </p:nvPr>
        </p:nvSpPr>
        <p:spPr>
          <a:xfrm>
            <a:off x="395536" y="3068960"/>
            <a:ext cx="8460472" cy="1656184"/>
          </a:xfrm>
        </p:spPr>
        <p:txBody>
          <a:bodyPr/>
          <a:lstStyle/>
          <a:p>
            <a:pPr algn="ctr">
              <a:spcBef>
                <a:spcPts val="300"/>
              </a:spcBef>
              <a:spcAft>
                <a:spcPts val="300"/>
              </a:spcAft>
            </a:pPr>
            <a:r>
              <a:rPr lang="cs-CZ" sz="3200" dirty="false">
                <a:effectLst/>
                <a:latin typeface="Arial" panose="020B0604020202020204" pitchFamily="34" charset="0"/>
                <a:ea typeface="Times New Roman" panose="02020603050405020304" pitchFamily="18" charset="0"/>
                <a:cs typeface="Times New Roman" panose="02020603050405020304" pitchFamily="18" charset="0"/>
              </a:rPr>
              <a:t>5. </a:t>
            </a:r>
            <a:r>
              <a:rPr lang="cs-CZ" sz="3200" b="true" dirty="false">
                <a:effectLst/>
                <a:latin typeface="Arial" panose="020B0604020202020204" pitchFamily="34" charset="0"/>
                <a:ea typeface="Calibri" panose="020F0502020204030204" pitchFamily="34" charset="0"/>
              </a:rPr>
              <a:t>Podpora rodin </a:t>
            </a:r>
            <a:br>
              <a:rPr lang="cs-CZ" sz="3200" b="true" dirty="false">
                <a:effectLst/>
                <a:latin typeface="Arial" panose="020B0604020202020204" pitchFamily="34" charset="0"/>
                <a:ea typeface="Calibri" panose="020F0502020204030204" pitchFamily="34" charset="0"/>
              </a:rPr>
            </a:br>
            <a:r>
              <a:rPr lang="cs-CZ" sz="3200" b="true" dirty="false">
                <a:effectLst/>
                <a:latin typeface="Arial" panose="020B0604020202020204" pitchFamily="34" charset="0"/>
                <a:ea typeface="Calibri" panose="020F0502020204030204" pitchFamily="34" charset="0"/>
              </a:rPr>
              <a:t>a posilování rodinných vazeb </a:t>
            </a:r>
            <a:br>
              <a:rPr lang="cs-CZ" sz="3200" dirty="false">
                <a:effectLst/>
                <a:latin typeface="Times New Roman" panose="02020603050405020304" pitchFamily="18" charset="0"/>
                <a:ea typeface="Times New Roman" panose="02020603050405020304" pitchFamily="18" charset="0"/>
              </a:rPr>
            </a:br>
            <a:br>
              <a:rPr lang="cs-CZ" sz="3200" dirty="false">
                <a:effectLst/>
                <a:latin typeface="Calibri" panose="020F0502020204030204" pitchFamily="34" charset="0"/>
                <a:ea typeface="Calibri" panose="020F0502020204030204" pitchFamily="34" charset="0"/>
                <a:cs typeface="Times New Roman" panose="02020603050405020304" pitchFamily="18" charset="0"/>
              </a:rPr>
            </a:br>
            <a:endParaRPr lang="cs-CZ" sz="3200" dirty="false"/>
          </a:p>
        </p:txBody>
      </p:sp>
    </p:spTree>
    <p:extLst>
      <p:ext uri="{BB962C8B-B14F-4D97-AF65-F5344CB8AC3E}">
        <p14:creationId xmlns:p14="http://schemas.microsoft.com/office/powerpoint/2010/main" val="87482423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ea typeface="Calibri" panose="020F0502020204030204" pitchFamily="34" charset="0"/>
              </a:rPr>
              <a:t>5. podpora rodin a posilování rodinných vazeb</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908720"/>
            <a:ext cx="8244000" cy="5787280"/>
          </a:xfrm>
        </p:spPr>
        <p:txBody>
          <a:bodyPr/>
          <a:lstStyle/>
          <a:p>
            <a:pPr marL="0" indent="0" algn="just">
              <a:spcBef>
                <a:spcPts val="300"/>
              </a:spcBef>
              <a:spcAft>
                <a:spcPts val="300"/>
              </a:spcAft>
              <a:buNone/>
            </a:pPr>
            <a:endParaRPr lang="cs-CZ" sz="2000" b="true" dirty="false"/>
          </a:p>
          <a:p>
            <a:pPr algn="just">
              <a:spcBef>
                <a:spcPts val="300"/>
              </a:spcBef>
              <a:spcAft>
                <a:spcPts val="300"/>
              </a:spcAft>
              <a:buFont typeface="Wingdings" panose="05000000000000000000" pitchFamily="2" charset="2"/>
              <a:buChar char="Ø"/>
            </a:pPr>
            <a:r>
              <a:rPr lang="cs-CZ" sz="2000" dirty="false"/>
              <a:t>podpora sociálně či zdravotně znevýhodněných osob v rodinách </a:t>
            </a:r>
          </a:p>
          <a:p>
            <a:pPr algn="just">
              <a:spcBef>
                <a:spcPts val="300"/>
              </a:spcBef>
              <a:spcAft>
                <a:spcPts val="300"/>
              </a:spcAft>
              <a:buFont typeface="Wingdings" panose="05000000000000000000" pitchFamily="2" charset="2"/>
              <a:buChar char="Ø"/>
            </a:pPr>
            <a:r>
              <a:rPr lang="cs-CZ" sz="2000" dirty="false"/>
              <a:t>podpora ohrožených dětí a rodin v nepříznivé sociální situaci </a:t>
            </a:r>
          </a:p>
          <a:p>
            <a:pPr algn="just">
              <a:spcBef>
                <a:spcPts val="300"/>
              </a:spcBef>
              <a:spcAft>
                <a:spcPts val="300"/>
              </a:spcAft>
              <a:buFont typeface="Wingdings" panose="05000000000000000000" pitchFamily="2" charset="2"/>
              <a:buChar char="Ø"/>
            </a:pPr>
            <a:r>
              <a:rPr lang="cs-CZ" sz="2000" dirty="false"/>
              <a:t>vrstevnická výpomoc a peer programy </a:t>
            </a:r>
          </a:p>
          <a:p>
            <a:pPr algn="just">
              <a:spcBef>
                <a:spcPts val="300"/>
              </a:spcBef>
              <a:spcAft>
                <a:spcPts val="300"/>
              </a:spcAft>
              <a:buFont typeface="Wingdings" panose="05000000000000000000" pitchFamily="2" charset="2"/>
              <a:buChar char="Ø"/>
            </a:pPr>
            <a:r>
              <a:rPr lang="cs-CZ" sz="2000" dirty="false"/>
              <a:t>komunitní venkovské tábory, dětské komunitní kluby a jiné možnosti péče o děti s cílem podpořit a rozvíjet přirozené vazby v komunitě („sami sobě“) </a:t>
            </a:r>
          </a:p>
          <a:p>
            <a:pPr algn="just">
              <a:spcBef>
                <a:spcPts val="300"/>
              </a:spcBef>
              <a:spcAft>
                <a:spcPts val="300"/>
              </a:spcAft>
              <a:buFont typeface="Wingdings" panose="05000000000000000000" pitchFamily="2" charset="2"/>
              <a:buChar char="Ø"/>
            </a:pPr>
            <a:r>
              <a:rPr lang="cs-CZ" sz="2000" dirty="false"/>
              <a:t>podpora v aktivním zapojování se seniorů do života v místní komunitě</a:t>
            </a:r>
          </a:p>
          <a:p>
            <a:pPr>
              <a:buFont typeface="Wingdings" panose="05000000000000000000" pitchFamily="2" charset="2"/>
              <a:buChar char="Ø"/>
            </a:pPr>
            <a:r>
              <a:rPr lang="cs-CZ" sz="2000" dirty="false"/>
              <a:t>posilování rodinných a rodičovských kompetencí</a:t>
            </a:r>
          </a:p>
          <a:p>
            <a:pPr>
              <a:buFont typeface="Wingdings" panose="05000000000000000000" pitchFamily="2" charset="2"/>
              <a:buChar char="Ø"/>
            </a:pPr>
            <a:r>
              <a:rPr lang="cs-CZ" sz="2000" dirty="false"/>
              <a:t>programy podporující mezigenerační dialog a soužití </a:t>
            </a:r>
          </a:p>
          <a:p>
            <a:pPr>
              <a:buFont typeface="Wingdings" panose="05000000000000000000" pitchFamily="2" charset="2"/>
              <a:buChar char="Ø"/>
            </a:pPr>
            <a:r>
              <a:rPr lang="cs-CZ" sz="2000" dirty="false"/>
              <a:t>doplňkově osvětové akce na podporu rodiny pro veřejnost a volnočasové aktivity</a:t>
            </a:r>
          </a:p>
          <a:p>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66</a:t>
            </a:fld>
            <a:endParaRPr lang="cs-CZ" dirty="false"/>
          </a:p>
        </p:txBody>
      </p:sp>
    </p:spTree>
    <p:extLst>
      <p:ext uri="{BB962C8B-B14F-4D97-AF65-F5344CB8AC3E}">
        <p14:creationId xmlns:p14="http://schemas.microsoft.com/office/powerpoint/2010/main" val="304729015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ea typeface="Calibri" panose="020F0502020204030204" pitchFamily="34" charset="0"/>
              </a:rPr>
              <a:t>5. podpora rodin a posilování rodinných vazeb</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836712"/>
            <a:ext cx="8244000" cy="5548904"/>
          </a:xfrm>
        </p:spPr>
        <p:txBody>
          <a:bodyPr/>
          <a:lstStyle/>
          <a:p>
            <a:pPr marL="0" indent="0" algn="just">
              <a:spcBef>
                <a:spcPts val="300"/>
              </a:spcBef>
              <a:spcAft>
                <a:spcPts val="300"/>
              </a:spcAft>
              <a:buNone/>
            </a:pPr>
            <a:endParaRPr lang="cs-CZ" sz="2000" b="true" dirty="false"/>
          </a:p>
          <a:p>
            <a:pPr marL="0" indent="0" algn="just">
              <a:lnSpc>
                <a:spcPct val="100000"/>
              </a:lnSpc>
              <a:spcBef>
                <a:spcPts val="300"/>
              </a:spcBef>
              <a:spcAft>
                <a:spcPts val="300"/>
              </a:spcAft>
              <a:buNone/>
            </a:pPr>
            <a:r>
              <a:rPr lang="cs-CZ" sz="2000" b="true" dirty="false"/>
              <a:t>Specifické podmínky podpory rodiny:</a:t>
            </a:r>
          </a:p>
          <a:p>
            <a:pPr algn="just">
              <a:lnSpc>
                <a:spcPct val="100000"/>
              </a:lnSpc>
              <a:spcBef>
                <a:spcPts val="300"/>
              </a:spcBef>
              <a:spcAft>
                <a:spcPts val="300"/>
              </a:spcAft>
              <a:buFont typeface="Wingdings" panose="05000000000000000000" pitchFamily="2" charset="2"/>
              <a:buChar char="Ø"/>
            </a:pPr>
            <a:r>
              <a:rPr lang="cs-CZ" sz="2000" dirty="false"/>
              <a:t>nelze podpořit projekt zaměřený pouze na realizaci venkovského komunitního tábora </a:t>
            </a:r>
          </a:p>
          <a:p>
            <a:pPr algn="just">
              <a:lnSpc>
                <a:spcPct val="100000"/>
              </a:lnSpc>
              <a:spcBef>
                <a:spcPts val="300"/>
              </a:spcBef>
              <a:spcAft>
                <a:spcPts val="300"/>
              </a:spcAft>
              <a:buFont typeface="Wingdings" panose="05000000000000000000" pitchFamily="2" charset="2"/>
              <a:buChar char="Ø"/>
            </a:pPr>
            <a:r>
              <a:rPr lang="cs-CZ" sz="2000" dirty="false">
                <a:latin typeface="Arial" panose="020B0604020202020204" pitchFamily="34" charset="0"/>
                <a:ea typeface="Calibri" panose="020F0502020204030204" pitchFamily="34" charset="0"/>
              </a:rPr>
              <a:t>aktivity komunitního charakteru </a:t>
            </a:r>
            <a:r>
              <a:rPr lang="cs-CZ" sz="2000" dirty="false">
                <a:effectLst/>
                <a:latin typeface="Arial" panose="020B0604020202020204" pitchFamily="34" charset="0"/>
                <a:ea typeface="Calibri" panose="020F0502020204030204" pitchFamily="34" charset="0"/>
              </a:rPr>
              <a:t>musí být zaštítěny komunitním pracovníkem (kromě komunitních klubů a komunitních táborů, pokud nejsou součástí komplexnější komunitní práce)</a:t>
            </a:r>
            <a:endParaRPr lang="cs-CZ" sz="2000" dirty="false"/>
          </a:p>
          <a:p>
            <a:pPr marL="0" indent="0" algn="just">
              <a:lnSpc>
                <a:spcPct val="100000"/>
              </a:lnSpc>
              <a:spcBef>
                <a:spcPts val="300"/>
              </a:spcBef>
              <a:spcAft>
                <a:spcPts val="300"/>
              </a:spcAft>
              <a:buNone/>
            </a:pPr>
            <a:r>
              <a:rPr lang="cs-CZ" sz="2000" b="true" dirty="false"/>
              <a:t>Specifické podmínky pro aktivitu komunitní venkovské tábory:</a:t>
            </a:r>
          </a:p>
          <a:p>
            <a:pPr algn="just">
              <a:lnSpc>
                <a:spcPct val="100000"/>
              </a:lnSpc>
              <a:spcBef>
                <a:spcPts val="300"/>
              </a:spcBef>
              <a:spcAft>
                <a:spcPts val="300"/>
              </a:spcAft>
              <a:buSzPts val="1200"/>
              <a:buFont typeface="Wingdings" panose="05000000000000000000" pitchFamily="2" charset="2"/>
              <a:buChar char="Ø"/>
            </a:pPr>
            <a:r>
              <a:rPr lang="cs-CZ" sz="2000" dirty="false"/>
              <a:t>cílem je podpořit a rozvíjet přirozené vazby v komunitě zpravidla v době školních prázdnin</a:t>
            </a:r>
          </a:p>
          <a:p>
            <a:pPr algn="just">
              <a:lnSpc>
                <a:spcPct val="100000"/>
              </a:lnSpc>
              <a:spcBef>
                <a:spcPts val="300"/>
              </a:spcBef>
              <a:spcAft>
                <a:spcPts val="300"/>
              </a:spcAft>
              <a:buSzPts val="1200"/>
              <a:buFont typeface="Wingdings" panose="05000000000000000000" pitchFamily="2" charset="2"/>
              <a:buChar char="Ø"/>
            </a:pPr>
            <a:r>
              <a:rPr lang="cs-CZ" sz="2000" dirty="false"/>
              <a:t>cílovou skupinou jsou osoby pečující o malé děti (tj. zejména rodiče a náhradní rodiče), v případě dětí s nařízenou ústavní výchovou jsou cílovou skupinou děti (CS Osoby ohrožené umístěním nebo umístěné v institucionálních zařízeních) </a:t>
            </a:r>
          </a:p>
          <a:p>
            <a:pPr algn="just">
              <a:lnSpc>
                <a:spcPct val="100000"/>
              </a:lnSpc>
              <a:spcBef>
                <a:spcPts val="300"/>
              </a:spcBef>
              <a:spcAft>
                <a:spcPts val="300"/>
              </a:spcAft>
              <a:buSzPts val="1200"/>
              <a:buFont typeface="Wingdings" panose="05000000000000000000" pitchFamily="2" charset="2"/>
              <a:buChar char="Ø"/>
            </a:pPr>
            <a:r>
              <a:rPr lang="cs-CZ" sz="2000" dirty="false"/>
              <a:t>aktivita je určena pro děti od 3 do 15 let věku včetně </a:t>
            </a:r>
          </a:p>
          <a:p>
            <a:pPr algn="just">
              <a:lnSpc>
                <a:spcPct val="100000"/>
              </a:lnSpc>
              <a:spcBef>
                <a:spcPts val="300"/>
              </a:spcBef>
              <a:spcAft>
                <a:spcPts val="300"/>
              </a:spcAft>
              <a:buSzPts val="1200"/>
              <a:buFont typeface="Wingdings" panose="05000000000000000000" pitchFamily="2" charset="2"/>
              <a:buChar char="Ø"/>
            </a:pPr>
            <a:r>
              <a:rPr lang="cs-CZ" sz="2000" dirty="false"/>
              <a:t>minimální kapacita pro realizaci tábora je 10 dětí </a:t>
            </a:r>
          </a:p>
          <a:p>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67</a:t>
            </a:fld>
            <a:endParaRPr lang="cs-CZ" dirty="false"/>
          </a:p>
        </p:txBody>
      </p:sp>
    </p:spTree>
    <p:extLst>
      <p:ext uri="{BB962C8B-B14F-4D97-AF65-F5344CB8AC3E}">
        <p14:creationId xmlns:p14="http://schemas.microsoft.com/office/powerpoint/2010/main" val="72157803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ea typeface="Calibri" panose="020F0502020204030204" pitchFamily="34" charset="0"/>
              </a:rPr>
              <a:t>5. podpora rodin a posilování rodinných vazeb</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916832"/>
            <a:ext cx="8244000" cy="4468784"/>
          </a:xfrm>
        </p:spPr>
        <p:txBody>
          <a:bodyPr/>
          <a:lstStyle/>
          <a:p>
            <a:pPr marL="0" indent="0" algn="just">
              <a:spcBef>
                <a:spcPts val="300"/>
              </a:spcBef>
              <a:spcAft>
                <a:spcPts val="300"/>
              </a:spcAft>
              <a:buNone/>
            </a:pPr>
            <a:endParaRPr lang="cs-CZ" sz="2000" b="true" dirty="false"/>
          </a:p>
          <a:p>
            <a:pPr marL="0" indent="0" algn="just">
              <a:spcBef>
                <a:spcPts val="300"/>
              </a:spcBef>
              <a:spcAft>
                <a:spcPts val="300"/>
              </a:spcAft>
              <a:buNone/>
            </a:pPr>
            <a:r>
              <a:rPr lang="cs-CZ" sz="2000" b="true" dirty="false"/>
              <a:t>Specifické podmínky pro aktivitu komunitní venkovské tábory:</a:t>
            </a:r>
          </a:p>
          <a:p>
            <a:pPr algn="just">
              <a:spcBef>
                <a:spcPts val="300"/>
              </a:spcBef>
              <a:spcAft>
                <a:spcPts val="300"/>
              </a:spcAft>
              <a:buSzPts val="1200"/>
              <a:buFont typeface="Wingdings" panose="05000000000000000000" pitchFamily="2" charset="2"/>
              <a:buChar char="Ø"/>
            </a:pPr>
            <a:r>
              <a:rPr lang="cs-CZ" sz="2000" dirty="false"/>
              <a:t>s rodiči dětí musí příjemce uzavřít písemnou smlouvu o poskytování služby na dobu trvání jednotlivého turnusu, popřípadě více turnusů v daném školním roce </a:t>
            </a:r>
          </a:p>
          <a:p>
            <a:pPr algn="just">
              <a:spcBef>
                <a:spcPts val="300"/>
              </a:spcBef>
              <a:spcAft>
                <a:spcPts val="300"/>
              </a:spcAft>
              <a:buSzPts val="1200"/>
              <a:buFont typeface="Wingdings" panose="05000000000000000000" pitchFamily="2" charset="2"/>
              <a:buChar char="Ø"/>
            </a:pPr>
            <a:r>
              <a:rPr lang="cs-CZ" sz="2000" dirty="false"/>
              <a:t>příjemce musí vést denní evidenci (elektronicky nebo v listinné podobě) přítomných dětí, obsahující čas příchodu a odchodu dítěte (ověření při kontrole na místě)</a:t>
            </a:r>
          </a:p>
          <a:p>
            <a:pPr marL="711000" indent="0" algn="just">
              <a:spcBef>
                <a:spcPts val="300"/>
              </a:spcBef>
              <a:spcAft>
                <a:spcPts val="3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68</a:t>
            </a:fld>
            <a:endParaRPr lang="cs-CZ" dirty="false"/>
          </a:p>
        </p:txBody>
      </p:sp>
    </p:spTree>
    <p:extLst>
      <p:ext uri="{BB962C8B-B14F-4D97-AF65-F5344CB8AC3E}">
        <p14:creationId xmlns:p14="http://schemas.microsoft.com/office/powerpoint/2010/main" val="21216741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ea typeface="Calibri" panose="020F0502020204030204" pitchFamily="34" charset="0"/>
              </a:rPr>
              <a:t>5. podpora rodin a posilování rodinných vazeb</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124744"/>
            <a:ext cx="8244000" cy="5260872"/>
          </a:xfrm>
        </p:spPr>
        <p:txBody>
          <a:bodyPr/>
          <a:lstStyle/>
          <a:p>
            <a:pPr marL="0" indent="0" algn="just">
              <a:spcBef>
                <a:spcPts val="300"/>
              </a:spcBef>
              <a:spcAft>
                <a:spcPts val="300"/>
              </a:spcAft>
              <a:buNone/>
            </a:pPr>
            <a:endParaRPr lang="cs-CZ" sz="2000" b="true" dirty="false"/>
          </a:p>
          <a:p>
            <a:pPr marL="0" indent="0" algn="just">
              <a:spcBef>
                <a:spcPts val="300"/>
              </a:spcBef>
              <a:spcAft>
                <a:spcPts val="300"/>
              </a:spcAft>
              <a:buNone/>
            </a:pPr>
            <a:r>
              <a:rPr lang="cs-CZ" sz="2000" b="true" dirty="false"/>
              <a:t>Specifické podmínky pro aktivitu dětské komunitní kluby:</a:t>
            </a:r>
          </a:p>
          <a:p>
            <a:pPr>
              <a:spcBef>
                <a:spcPts val="300"/>
              </a:spcBef>
              <a:spcAft>
                <a:spcPts val="300"/>
              </a:spcAft>
              <a:buSzPts val="1200"/>
              <a:buFont typeface="Wingdings" panose="05000000000000000000" pitchFamily="2" charset="2"/>
              <a:buChar char="Ø"/>
            </a:pPr>
            <a:r>
              <a:rPr lang="cs-CZ" sz="2000" dirty="false"/>
              <a:t>cílem je zajištění péče o děti v době mimo školní vyučování, kdy jsou rodiče v zaměstnání (nejde o podporu mimoškolních vzdělávacích aktivit, ale o podporu a rozvoj přirozených vazeb v komunitě a prevenci sociálního vyloučení)</a:t>
            </a:r>
          </a:p>
          <a:p>
            <a:pPr algn="just">
              <a:spcBef>
                <a:spcPts val="300"/>
              </a:spcBef>
              <a:spcAft>
                <a:spcPts val="300"/>
              </a:spcAft>
              <a:buSzPts val="1200"/>
              <a:buFont typeface="Wingdings" panose="05000000000000000000" pitchFamily="2" charset="2"/>
              <a:buChar char="Ø"/>
            </a:pPr>
            <a:r>
              <a:rPr lang="cs-CZ" sz="2000" dirty="false"/>
              <a:t>dětské komunitní kluby doplňují chybějící kapacity stávajících zařízení školních družin a školních klubů (dětský komunitní klub nemůže nahrazovat provoz školní družiny ani školního klubu, které jsou zřizované školami)</a:t>
            </a:r>
          </a:p>
          <a:p>
            <a:pPr algn="just">
              <a:spcBef>
                <a:spcPts val="300"/>
              </a:spcBef>
              <a:spcAft>
                <a:spcPts val="300"/>
              </a:spcAft>
              <a:buSzPts val="1200"/>
              <a:buFont typeface="Wingdings" panose="05000000000000000000" pitchFamily="2" charset="2"/>
              <a:buChar char="Ø"/>
            </a:pPr>
            <a:r>
              <a:rPr lang="cs-CZ" sz="2000" dirty="false"/>
              <a:t>jsou určeny pro děti 1. i 2. stupně ZŠ (popř. přípravné třídy ZŠ), nikoli pro děti předškolního věku (dětský klub nemůže nahrazovat provoz dětské skupiny dle zákona č. 329/2021 Sb.) </a:t>
            </a:r>
          </a:p>
          <a:p>
            <a:pPr marL="711000" indent="0" algn="just">
              <a:spcBef>
                <a:spcPts val="300"/>
              </a:spcBef>
              <a:spcAft>
                <a:spcPts val="3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69</a:t>
            </a:fld>
            <a:endParaRPr lang="cs-CZ" dirty="false"/>
          </a:p>
        </p:txBody>
      </p:sp>
    </p:spTree>
    <p:extLst>
      <p:ext uri="{BB962C8B-B14F-4D97-AF65-F5344CB8AC3E}">
        <p14:creationId xmlns:p14="http://schemas.microsoft.com/office/powerpoint/2010/main" val="10458025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117499-8245-4D24-964A-300AD2C215BC}"/>
              </a:ext>
            </a:extLst>
          </p:cNvPr>
          <p:cNvSpPr>
            <a:spLocks noGrp="true"/>
          </p:cNvSpPr>
          <p:nvPr>
            <p:ph type="title"/>
          </p:nvPr>
        </p:nvSpPr>
        <p:spPr>
          <a:xfrm>
            <a:off x="431628" y="-14185"/>
            <a:ext cx="8424000" cy="1080000"/>
          </a:xfrm>
        </p:spPr>
        <p:txBody>
          <a:bodyPr/>
          <a:lstStyle/>
          <a:p>
            <a:r>
              <a:rPr lang="cs-CZ" sz="2800" dirty="false"/>
              <a:t>On-line formulář akčního plánu</a:t>
            </a:r>
          </a:p>
        </p:txBody>
      </p:sp>
      <p:sp>
        <p:nvSpPr>
          <p:cNvPr id="3" name="Zástupný obsah 2">
            <a:extLst>
              <a:ext uri="{FF2B5EF4-FFF2-40B4-BE49-F238E27FC236}">
                <a16:creationId xmlns:a16="http://schemas.microsoft.com/office/drawing/2014/main" id="{B65064CB-C6AA-4442-AD2D-3B8BFF6ED67B}"/>
              </a:ext>
            </a:extLst>
          </p:cNvPr>
          <p:cNvSpPr>
            <a:spLocks noGrp="true"/>
          </p:cNvSpPr>
          <p:nvPr>
            <p:ph idx="1"/>
          </p:nvPr>
        </p:nvSpPr>
        <p:spPr>
          <a:xfrm>
            <a:off x="360000" y="1268760"/>
            <a:ext cx="8424000" cy="5247240"/>
          </a:xfrm>
        </p:spPr>
        <p:txBody>
          <a:bodyPr/>
          <a:lstStyle/>
          <a:p>
            <a:pPr marL="0" indent="0">
              <a:buNone/>
            </a:pPr>
            <a:endParaRPr lang="cs-CZ" dirty="false">
              <a:solidFill>
                <a:srgbClr val="FF0000"/>
              </a:solidFill>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737BF6CF-BF31-4D8C-BC01-D0341DC045E8}"/>
              </a:ext>
            </a:extLst>
          </p:cNvPr>
          <p:cNvSpPr>
            <a:spLocks noGrp="true"/>
          </p:cNvSpPr>
          <p:nvPr>
            <p:ph type="sldNum" sz="quarter" idx="12"/>
          </p:nvPr>
        </p:nvSpPr>
        <p:spPr/>
        <p:txBody>
          <a:bodyPr/>
          <a:lstStyle/>
          <a:p>
            <a:fld id="{479BF083-4774-43B1-9AB0-5CC1AC5DD8EE}" type="slidenum">
              <a:rPr lang="cs-CZ" smtClean="false"/>
              <a:pPr/>
              <a:t>7</a:t>
            </a:fld>
            <a:endParaRPr lang="cs-CZ" dirty="false"/>
          </a:p>
        </p:txBody>
      </p:sp>
      <p:pic>
        <p:nvPicPr>
          <p:cNvPr id="9" name="Obrázek 8">
            <a:extLst>
              <a:ext uri="{FF2B5EF4-FFF2-40B4-BE49-F238E27FC236}">
                <a16:creationId xmlns:a16="http://schemas.microsoft.com/office/drawing/2014/main" id="{72E50719-A2D3-4C6D-A855-05E38475490C}"/>
              </a:ext>
            </a:extLst>
          </p:cNvPr>
          <p:cNvPicPr/>
          <p:nvPr/>
        </p:nvPicPr>
        <p:blipFill>
          <a:blip r:embed="rId3"/>
          <a:stretch>
            <a:fillRect/>
          </a:stretch>
        </p:blipFill>
        <p:spPr>
          <a:xfrm>
            <a:off x="665780" y="1323176"/>
            <a:ext cx="7812440" cy="4896544"/>
          </a:xfrm>
          <a:prstGeom prst="rect">
            <a:avLst/>
          </a:prstGeom>
        </p:spPr>
      </p:pic>
    </p:spTree>
    <p:extLst>
      <p:ext uri="{BB962C8B-B14F-4D97-AF65-F5344CB8AC3E}">
        <p14:creationId xmlns:p14="http://schemas.microsoft.com/office/powerpoint/2010/main" val="82615101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ea typeface="Calibri" panose="020F0502020204030204" pitchFamily="34" charset="0"/>
              </a:rPr>
              <a:t>5. podpora rodin a posilování rodinných vazeb</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237088"/>
            <a:ext cx="8244000" cy="5620912"/>
          </a:xfrm>
        </p:spPr>
        <p:txBody>
          <a:bodyPr/>
          <a:lstStyle/>
          <a:p>
            <a:pPr marL="0" indent="0" algn="just">
              <a:spcBef>
                <a:spcPts val="300"/>
              </a:spcBef>
              <a:spcAft>
                <a:spcPts val="300"/>
              </a:spcAft>
              <a:buNone/>
            </a:pPr>
            <a:endParaRPr lang="cs-CZ" sz="2000" b="true" dirty="false"/>
          </a:p>
          <a:p>
            <a:pPr marL="0" indent="0" algn="just">
              <a:spcBef>
                <a:spcPts val="300"/>
              </a:spcBef>
              <a:spcAft>
                <a:spcPts val="300"/>
              </a:spcAft>
              <a:buNone/>
            </a:pPr>
            <a:r>
              <a:rPr lang="cs-CZ" sz="2000" b="true" dirty="false"/>
              <a:t>Specifické podmínky pro aktivitu dětské komunitní kluby:</a:t>
            </a:r>
          </a:p>
          <a:p>
            <a:pPr lvl="0">
              <a:spcBef>
                <a:spcPts val="300"/>
              </a:spcBef>
              <a:spcAft>
                <a:spcPts val="300"/>
              </a:spcAft>
              <a:buSzPts val="1200"/>
              <a:buFont typeface="Wingdings" panose="05000000000000000000" pitchFamily="2" charset="2"/>
              <a:buChar char="Ø"/>
            </a:pPr>
            <a:r>
              <a:rPr lang="cs-CZ" sz="2000" dirty="false"/>
              <a:t>cílovou skupinou jsou osoby pečující o malé děti (tj. zejména rodiče a náhradní rodiče), v případě dětí s nařízenou ústavní výchovou jsou cílovou skupinou děti (CS Osoby ohrožené umístěním nebo umístěné v institucionálních zařízeních)</a:t>
            </a:r>
          </a:p>
          <a:p>
            <a:pPr lvl="0">
              <a:spcBef>
                <a:spcPts val="300"/>
              </a:spcBef>
              <a:spcAft>
                <a:spcPts val="300"/>
              </a:spcAft>
              <a:buSzPts val="1200"/>
              <a:buFont typeface="Wingdings" panose="05000000000000000000" pitchFamily="2" charset="2"/>
              <a:buChar char="Ø"/>
            </a:pPr>
            <a:r>
              <a:rPr lang="cs-CZ" sz="2000" dirty="false"/>
              <a:t>s rodiči dětí musí příjemce uzavřít písemnou smlouvu o poskytování služby s aktualizací alespoň na každý školní rok </a:t>
            </a:r>
          </a:p>
          <a:p>
            <a:pPr lvl="0">
              <a:spcBef>
                <a:spcPts val="300"/>
              </a:spcBef>
              <a:spcAft>
                <a:spcPts val="300"/>
              </a:spcAft>
              <a:buSzPts val="1200"/>
              <a:buFont typeface="Wingdings" panose="05000000000000000000" pitchFamily="2" charset="2"/>
              <a:buChar char="Ø"/>
            </a:pPr>
            <a:r>
              <a:rPr lang="cs-CZ" sz="2000" dirty="false"/>
              <a:t>příjemce musí vést denní evidenci (elektronicky nebo v listinné podobě) přítomných dětí obsahující čas příchodu a odchodu dítěte (ověření při kontrole na místě)</a:t>
            </a:r>
          </a:p>
          <a:p>
            <a:pPr marL="0" indent="0">
              <a:spcBef>
                <a:spcPts val="300"/>
              </a:spcBef>
              <a:spcAft>
                <a:spcPts val="300"/>
              </a:spcAft>
              <a:buSzPts val="1200"/>
              <a:buNone/>
            </a:pPr>
            <a:endParaRPr lang="cs-CZ" sz="2000" dirty="false"/>
          </a:p>
          <a:p>
            <a:pPr marL="711000" indent="0" algn="just">
              <a:spcBef>
                <a:spcPts val="300"/>
              </a:spcBef>
              <a:spcAft>
                <a:spcPts val="3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70</a:t>
            </a:fld>
            <a:endParaRPr lang="cs-CZ" dirty="false"/>
          </a:p>
        </p:txBody>
      </p:sp>
    </p:spTree>
    <p:extLst>
      <p:ext uri="{BB962C8B-B14F-4D97-AF65-F5344CB8AC3E}">
        <p14:creationId xmlns:p14="http://schemas.microsoft.com/office/powerpoint/2010/main" val="119282485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ea typeface="Calibri" panose="020F0502020204030204" pitchFamily="34" charset="0"/>
              </a:rPr>
              <a:t>5. podpora rodin a posilování rodinných vazeb</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412776"/>
            <a:ext cx="8244000" cy="4972840"/>
          </a:xfrm>
        </p:spPr>
        <p:txBody>
          <a:bodyPr/>
          <a:lstStyle/>
          <a:p>
            <a:pPr marL="0" indent="0" algn="just">
              <a:spcBef>
                <a:spcPts val="300"/>
              </a:spcBef>
              <a:spcAft>
                <a:spcPts val="300"/>
              </a:spcAft>
              <a:buNone/>
            </a:pPr>
            <a:endParaRPr lang="cs-CZ" sz="2000" b="true" dirty="false"/>
          </a:p>
          <a:p>
            <a:pPr marL="0" indent="0" algn="just">
              <a:spcBef>
                <a:spcPts val="300"/>
              </a:spcBef>
              <a:spcAft>
                <a:spcPts val="300"/>
              </a:spcAft>
              <a:buNone/>
            </a:pP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V rámci podpory rodiny nebude podporováno:</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lvl="0" algn="just">
              <a:spcBef>
                <a:spcPts val="300"/>
              </a:spcBef>
              <a:spcAft>
                <a:spcPts val="300"/>
              </a:spcAft>
              <a:buFont typeface="Wingdings" panose="05000000000000000000" pitchFamily="2" charset="2"/>
              <a:buChar char="Ø"/>
            </a:pPr>
            <a:r>
              <a:rPr lang="cs-CZ" sz="2000" dirty="false"/>
              <a:t>dětské skupiny dle zákona č. 247/2014 Sb., o poskytování služby péče o dítě v dětské skupině</a:t>
            </a:r>
          </a:p>
          <a:p>
            <a:pPr lvl="0" algn="just">
              <a:spcBef>
                <a:spcPts val="300"/>
              </a:spcBef>
              <a:spcAft>
                <a:spcPts val="300"/>
              </a:spcAft>
              <a:buFont typeface="Wingdings" panose="05000000000000000000" pitchFamily="2" charset="2"/>
              <a:buChar char="Ø"/>
            </a:pPr>
            <a:r>
              <a:rPr lang="cs-CZ" sz="2000" dirty="false"/>
              <a:t>kluby a družiny zřizované školami (hrazeno z MŠMT)</a:t>
            </a:r>
          </a:p>
          <a:p>
            <a:pPr lvl="0" algn="just">
              <a:spcBef>
                <a:spcPts val="300"/>
              </a:spcBef>
              <a:spcAft>
                <a:spcPts val="300"/>
              </a:spcAft>
              <a:buFont typeface="Wingdings" panose="05000000000000000000" pitchFamily="2" charset="2"/>
              <a:buChar char="Ø"/>
            </a:pPr>
            <a:r>
              <a:rPr lang="cs-CZ" sz="2000" dirty="false"/>
              <a:t>pracovní pozice na školách hrazené z MŠMT (asistenti pedagoga, speciální pedagogové, školní psychologové apod.)</a:t>
            </a:r>
          </a:p>
          <a:p>
            <a:pPr lvl="0" algn="just">
              <a:spcBef>
                <a:spcPts val="300"/>
              </a:spcBef>
              <a:spcAft>
                <a:spcPts val="300"/>
              </a:spcAft>
              <a:buFont typeface="Wingdings" panose="05000000000000000000" pitchFamily="2" charset="2"/>
              <a:buChar char="Ø"/>
            </a:pPr>
            <a:r>
              <a:rPr lang="cs-CZ" sz="2000" dirty="false"/>
              <a:t>polytechnické vzdělávání, neformální vzdělávání, doučování </a:t>
            </a:r>
            <a:br>
              <a:rPr lang="cs-CZ" sz="2000" dirty="false"/>
            </a:br>
            <a:r>
              <a:rPr lang="cs-CZ" sz="2000" dirty="false"/>
              <a:t>a kroužky na školách (hrazeno z MŠMT)</a:t>
            </a:r>
          </a:p>
          <a:p>
            <a:pPr marL="0" indent="0">
              <a:spcBef>
                <a:spcPts val="300"/>
              </a:spcBef>
              <a:spcAft>
                <a:spcPts val="300"/>
              </a:spcAft>
              <a:buSzPts val="1200"/>
              <a:buNone/>
            </a:pPr>
            <a:endParaRPr lang="cs-CZ" sz="2000" dirty="false"/>
          </a:p>
          <a:p>
            <a:pPr marL="711000" indent="0" algn="just">
              <a:spcBef>
                <a:spcPts val="300"/>
              </a:spcBef>
              <a:spcAft>
                <a:spcPts val="3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71</a:t>
            </a:fld>
            <a:endParaRPr lang="cs-CZ" dirty="false"/>
          </a:p>
        </p:txBody>
      </p:sp>
    </p:spTree>
    <p:extLst>
      <p:ext uri="{BB962C8B-B14F-4D97-AF65-F5344CB8AC3E}">
        <p14:creationId xmlns:p14="http://schemas.microsoft.com/office/powerpoint/2010/main" val="200139319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r>
              <a:rPr lang="cs-CZ" sz="2800" dirty="false"/>
              <a:t>5. </a:t>
            </a:r>
            <a:r>
              <a:rPr lang="cs-CZ" sz="2800" dirty="false">
                <a:ea typeface="Calibri" panose="020F0502020204030204" pitchFamily="34" charset="0"/>
              </a:rPr>
              <a:t>podpora rodin a posilování rodinných vazeb</a:t>
            </a:r>
            <a:endParaRPr lang="cs-CZ" sz="2800"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1556792"/>
            <a:ext cx="8244000" cy="4835696"/>
          </a:xfrm>
        </p:spPr>
        <p:txBody>
          <a:bodyPr/>
          <a:lstStyle/>
          <a:p>
            <a:pPr marL="0" indent="0">
              <a:buNone/>
            </a:pPr>
            <a:r>
              <a:rPr lang="cs-CZ" sz="2000" b="true" dirty="false"/>
              <a:t>Relevantní pracovní pozice:</a:t>
            </a:r>
          </a:p>
          <a:p>
            <a:pPr algn="just">
              <a:spcBef>
                <a:spcPts val="300"/>
              </a:spcBef>
              <a:spcAft>
                <a:spcPts val="300"/>
              </a:spcAft>
              <a:buFont typeface="Wingdings" panose="05000000000000000000" pitchFamily="2" charset="2"/>
              <a:buChar char="Ø"/>
            </a:pPr>
            <a:r>
              <a:rPr lang="cs-CZ" sz="2000" dirty="false"/>
              <a:t>Pečující osoba</a:t>
            </a:r>
          </a:p>
          <a:p>
            <a:pPr>
              <a:buFont typeface="Wingdings" panose="05000000000000000000" pitchFamily="2" charset="2"/>
              <a:buChar char="Ø"/>
            </a:pPr>
            <a:r>
              <a:rPr lang="cs-CZ" sz="2000" dirty="false"/>
              <a:t>Sociální pracovník/ terénní sociální pracovník </a:t>
            </a:r>
          </a:p>
          <a:p>
            <a:pPr>
              <a:buFont typeface="Wingdings" panose="05000000000000000000" pitchFamily="2" charset="2"/>
              <a:buChar char="Ø"/>
            </a:pPr>
            <a:r>
              <a:rPr lang="cs-CZ" sz="2000" dirty="false"/>
              <a:t>Pracovník v sociálních službách </a:t>
            </a:r>
          </a:p>
          <a:p>
            <a:pPr>
              <a:buFont typeface="Wingdings" panose="05000000000000000000" pitchFamily="2" charset="2"/>
              <a:buChar char="Ø"/>
            </a:pPr>
            <a:r>
              <a:rPr lang="cs-CZ" sz="2000" dirty="false"/>
              <a:t>Garant sociální práce </a:t>
            </a:r>
          </a:p>
          <a:p>
            <a:pPr>
              <a:buFont typeface="Wingdings" panose="05000000000000000000" pitchFamily="2" charset="2"/>
              <a:buChar char="Ø"/>
            </a:pPr>
            <a:r>
              <a:rPr lang="cs-CZ" sz="2000" dirty="false"/>
              <a:t>Case manager - případový (sociální) pracovník </a:t>
            </a:r>
          </a:p>
          <a:p>
            <a:pPr>
              <a:buFont typeface="Wingdings" panose="05000000000000000000" pitchFamily="2" charset="2"/>
              <a:buChar char="Ø"/>
            </a:pPr>
            <a:r>
              <a:rPr lang="cs-CZ" sz="2000" dirty="false"/>
              <a:t>Metodik pro práci s cílovými skupinami </a:t>
            </a:r>
          </a:p>
          <a:p>
            <a:pPr>
              <a:buFont typeface="Wingdings" panose="05000000000000000000" pitchFamily="2" charset="2"/>
              <a:buChar char="Ø"/>
            </a:pPr>
            <a:r>
              <a:rPr lang="cs-CZ" sz="2000" dirty="false"/>
              <a:t>Komunitní pracovník aj.</a:t>
            </a:r>
          </a:p>
          <a:p>
            <a:pPr marL="0" indent="0" algn="just">
              <a:spcBef>
                <a:spcPts val="300"/>
              </a:spcBef>
              <a:spcAft>
                <a:spcPts val="300"/>
              </a:spcAft>
              <a:buNone/>
            </a:pPr>
            <a:endParaRPr lang="cs-CZ" sz="2000" dirty="false"/>
          </a:p>
          <a:p>
            <a:pPr algn="just">
              <a:spcBef>
                <a:spcPts val="300"/>
              </a:spcBef>
              <a:spcAft>
                <a:spcPts val="3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72</a:t>
            </a:fld>
            <a:endParaRPr lang="cs-CZ" dirty="false"/>
          </a:p>
        </p:txBody>
      </p:sp>
    </p:spTree>
    <p:extLst>
      <p:ext uri="{BB962C8B-B14F-4D97-AF65-F5344CB8AC3E}">
        <p14:creationId xmlns:p14="http://schemas.microsoft.com/office/powerpoint/2010/main" val="97147785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ea typeface="Calibri" panose="020F0502020204030204" pitchFamily="34" charset="0"/>
              </a:rPr>
              <a:t>5. podpora rodin a posilování rodinných vazeb</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692696"/>
            <a:ext cx="8244000" cy="6003304"/>
          </a:xfrm>
        </p:spPr>
        <p:txBody>
          <a:bodyPr/>
          <a:lstStyle/>
          <a:p>
            <a:pPr marL="0" indent="0" algn="just">
              <a:spcBef>
                <a:spcPts val="300"/>
              </a:spcBef>
              <a:spcAft>
                <a:spcPts val="300"/>
              </a:spcAft>
              <a:buNone/>
            </a:pPr>
            <a:endParaRPr lang="cs-CZ" sz="2000" b="true" dirty="false"/>
          </a:p>
          <a:p>
            <a:pPr marL="0" indent="0" algn="just">
              <a:lnSpc>
                <a:spcPct val="100000"/>
              </a:lnSpc>
              <a:spcBef>
                <a:spcPts val="300"/>
              </a:spcBef>
              <a:spcAft>
                <a:spcPts val="300"/>
              </a:spcAft>
              <a:buNone/>
            </a:pPr>
            <a:r>
              <a:rPr lang="cs-CZ" sz="2000" b="true" dirty="false"/>
              <a:t>Relevantní indikátory:</a:t>
            </a:r>
          </a:p>
          <a:p>
            <a:pPr marL="0" indent="0" algn="just">
              <a:lnSpc>
                <a:spcPct val="100000"/>
              </a:lnSpc>
              <a:spcAft>
                <a:spcPts val="1100"/>
              </a:spcAft>
              <a:buNone/>
            </a:pPr>
            <a:r>
              <a:rPr lang="cs-CZ" sz="2000" dirty="false"/>
              <a:t>Závazkové:</a:t>
            </a:r>
          </a:p>
          <a:p>
            <a:pPr algn="just">
              <a:lnSpc>
                <a:spcPct val="150000"/>
              </a:lnSpc>
              <a:spcBef>
                <a:spcPts val="0"/>
              </a:spcBef>
              <a:spcAft>
                <a:spcPts val="0"/>
              </a:spcAft>
              <a:buFont typeface="Wingdings" panose="05000000000000000000" pitchFamily="2" charset="2"/>
              <a:buChar char="Ø"/>
            </a:pPr>
            <a:r>
              <a:rPr lang="cs-CZ" sz="2000" dirty="false"/>
              <a:t>600 000 Celkový počet účastníků </a:t>
            </a:r>
          </a:p>
          <a:p>
            <a:pPr algn="just">
              <a:lnSpc>
                <a:spcPct val="150000"/>
              </a:lnSpc>
              <a:spcBef>
                <a:spcPts val="0"/>
              </a:spcBef>
              <a:spcAft>
                <a:spcPts val="0"/>
              </a:spcAft>
              <a:buFont typeface="Wingdings" panose="05000000000000000000" pitchFamily="2" charset="2"/>
              <a:buChar char="Ø"/>
            </a:pPr>
            <a:r>
              <a:rPr lang="cs-CZ" sz="2000" dirty="false"/>
              <a:t>672 001 Počet znevýhodněných osob umístěných na pracovních místech</a:t>
            </a:r>
          </a:p>
          <a:p>
            <a:pPr algn="just">
              <a:lnSpc>
                <a:spcPct val="150000"/>
              </a:lnSpc>
              <a:spcBef>
                <a:spcPts val="0"/>
              </a:spcBef>
              <a:spcAft>
                <a:spcPts val="0"/>
              </a:spcAft>
              <a:buFont typeface="Wingdings" panose="05000000000000000000" pitchFamily="2" charset="2"/>
              <a:buChar char="Ø"/>
            </a:pPr>
            <a:r>
              <a:rPr lang="cs-CZ" sz="2000" dirty="false"/>
              <a:t>670 031  Kapacita podpořených služeb – úvazky pracovníků</a:t>
            </a:r>
          </a:p>
          <a:p>
            <a:pPr algn="just">
              <a:lnSpc>
                <a:spcPct val="150000"/>
              </a:lnSpc>
              <a:spcBef>
                <a:spcPts val="0"/>
              </a:spcBef>
              <a:spcAft>
                <a:spcPts val="0"/>
              </a:spcAft>
              <a:buFont typeface="Wingdings" panose="05000000000000000000" pitchFamily="2" charset="2"/>
              <a:buChar char="Ø"/>
            </a:pPr>
            <a:r>
              <a:rPr lang="cs-CZ" sz="2000" dirty="false"/>
              <a:t>670 021 Kapacita podpořených služeb – místa</a:t>
            </a:r>
          </a:p>
          <a:p>
            <a:pPr algn="just">
              <a:lnSpc>
                <a:spcPct val="150000"/>
              </a:lnSpc>
              <a:spcBef>
                <a:spcPts val="0"/>
              </a:spcBef>
              <a:spcAft>
                <a:spcPts val="0"/>
              </a:spcAft>
              <a:buFont typeface="Wingdings" panose="05000000000000000000" pitchFamily="2" charset="2"/>
              <a:buChar char="Ø"/>
            </a:pPr>
            <a:r>
              <a:rPr lang="cs-CZ" sz="2000" dirty="false"/>
              <a:t>670 102 Využívání podpořených služeb</a:t>
            </a:r>
          </a:p>
          <a:p>
            <a:pPr marL="0" indent="0" algn="just">
              <a:lnSpc>
                <a:spcPct val="100000"/>
              </a:lnSpc>
              <a:spcAft>
                <a:spcPts val="1100"/>
              </a:spcAft>
              <a:buNone/>
            </a:pPr>
            <a:r>
              <a:rPr lang="cs-CZ" sz="2000" dirty="false"/>
              <a:t>Nezávazkové:</a:t>
            </a:r>
          </a:p>
          <a:p>
            <a:pPr algn="just">
              <a:lnSpc>
                <a:spcPct val="100000"/>
              </a:lnSpc>
              <a:spcBef>
                <a:spcPts val="0"/>
              </a:spcBef>
              <a:buFont typeface="Wingdings" panose="05000000000000000000" pitchFamily="2" charset="2"/>
              <a:buChar char="Ø"/>
            </a:pPr>
            <a:r>
              <a:rPr lang="cs-CZ" sz="2000" dirty="false"/>
              <a:t>673 102 Účastníci projektů, u nichž intervence formou sociální práce naplnila svůj účel</a:t>
            </a:r>
          </a:p>
          <a:p>
            <a:pPr algn="just">
              <a:lnSpc>
                <a:spcPct val="100000"/>
              </a:lnSpc>
              <a:spcBef>
                <a:spcPts val="0"/>
              </a:spcBef>
              <a:buFont typeface="Wingdings" panose="05000000000000000000" pitchFamily="2" charset="2"/>
              <a:buChar char="Ø"/>
            </a:pPr>
            <a:r>
              <a:rPr lang="cs-CZ" sz="2000" dirty="false"/>
              <a:t>551 022 Počet podpořených komunitních aktivit (pro aktivity komunitního charakteru)</a:t>
            </a:r>
          </a:p>
          <a:p>
            <a:pPr algn="just">
              <a:spcAft>
                <a:spcPts val="1100"/>
              </a:spcAft>
            </a:pPr>
            <a:endParaRPr lang="cs-CZ" sz="2000" dirty="false"/>
          </a:p>
          <a:p>
            <a:pPr algn="just">
              <a:spcAft>
                <a:spcPts val="11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73</a:t>
            </a:fld>
            <a:endParaRPr lang="cs-CZ" dirty="false"/>
          </a:p>
        </p:txBody>
      </p:sp>
    </p:spTree>
    <p:extLst>
      <p:ext uri="{BB962C8B-B14F-4D97-AF65-F5344CB8AC3E}">
        <p14:creationId xmlns:p14="http://schemas.microsoft.com/office/powerpoint/2010/main" val="121158922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5BFF3E-C161-4BD6-B973-C278D452B92D}"/>
              </a:ext>
            </a:extLst>
          </p:cNvPr>
          <p:cNvSpPr>
            <a:spLocks noGrp="true"/>
          </p:cNvSpPr>
          <p:nvPr>
            <p:ph type="title"/>
          </p:nvPr>
        </p:nvSpPr>
        <p:spPr>
          <a:xfrm>
            <a:off x="251520" y="3176972"/>
            <a:ext cx="8460472" cy="504056"/>
          </a:xfrm>
        </p:spPr>
        <p:txBody>
          <a:bodyPr/>
          <a:lstStyle/>
          <a:p>
            <a:pPr algn="ctr">
              <a:spcBef>
                <a:spcPts val="300"/>
              </a:spcBef>
              <a:spcAft>
                <a:spcPts val="300"/>
              </a:spcAft>
            </a:pPr>
            <a:r>
              <a:rPr lang="cs-CZ" sz="3200" dirty="false">
                <a:effectLst/>
                <a:latin typeface="Arial" panose="020B0604020202020204" pitchFamily="34" charset="0"/>
                <a:ea typeface="Times New Roman" panose="02020603050405020304" pitchFamily="18" charset="0"/>
                <a:cs typeface="Times New Roman" panose="02020603050405020304" pitchFamily="18" charset="0"/>
              </a:rPr>
              <a:t>6. Dluhové poradenství</a:t>
            </a:r>
            <a:endParaRPr lang="cs-CZ" sz="3200" dirty="false"/>
          </a:p>
        </p:txBody>
      </p:sp>
    </p:spTree>
    <p:extLst>
      <p:ext uri="{BB962C8B-B14F-4D97-AF65-F5344CB8AC3E}">
        <p14:creationId xmlns:p14="http://schemas.microsoft.com/office/powerpoint/2010/main" val="203302480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a:xfrm>
            <a:off x="360000" y="0"/>
            <a:ext cx="8424000" cy="1412776"/>
          </a:xfrm>
        </p:spPr>
        <p:txBody>
          <a:bodyPr/>
          <a:lstStyle/>
          <a:p>
            <a:r>
              <a:rPr lang="cs-CZ" sz="2800" dirty="false">
                <a:ea typeface="Calibri" panose="020F0502020204030204" pitchFamily="34" charset="0"/>
              </a:rPr>
              <a:t>6. Dluhové poradenství</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692696"/>
            <a:ext cx="8244000" cy="6003304"/>
          </a:xfrm>
        </p:spPr>
        <p:txBody>
          <a:bodyPr/>
          <a:lstStyle/>
          <a:p>
            <a:pPr marL="0" indent="0" algn="just">
              <a:spcBef>
                <a:spcPts val="300"/>
              </a:spcBef>
              <a:spcAft>
                <a:spcPts val="300"/>
              </a:spcAft>
              <a:buNone/>
            </a:pPr>
            <a:endParaRPr lang="cs-CZ" sz="2000" b="true" dirty="false"/>
          </a:p>
          <a:p>
            <a:pPr marL="0" indent="0" algn="just">
              <a:lnSpc>
                <a:spcPct val="100000"/>
              </a:lnSpc>
              <a:spcAft>
                <a:spcPts val="800"/>
              </a:spcAft>
              <a:buNone/>
            </a:pPr>
            <a:r>
              <a:rPr lang="cs-CZ" sz="2000" dirty="false"/>
              <a:t>Dluhové poradenství bude podporováno výhradně jako cílená přímá podpora a pomoc osobám z cílové skupiny, podpora aktivit směřující </a:t>
            </a:r>
            <a:br>
              <a:rPr lang="cs-CZ" sz="2000" dirty="false"/>
            </a:br>
            <a:r>
              <a:rPr lang="cs-CZ" sz="2000" dirty="false"/>
              <a:t>k aktivnímu řešení zadluženosti či předluženosti, ke snížení rizika sociálního vyloučení z důvodu předluženosti; jedná se zejména o:</a:t>
            </a:r>
          </a:p>
          <a:p>
            <a:pPr lvl="0" algn="just">
              <a:lnSpc>
                <a:spcPct val="100000"/>
              </a:lnSpc>
              <a:spcAft>
                <a:spcPts val="1100"/>
              </a:spcAft>
              <a:buFont typeface="Wingdings" panose="05000000000000000000" pitchFamily="2" charset="2"/>
              <a:buChar char="Ø"/>
            </a:pPr>
            <a:r>
              <a:rPr lang="cs-CZ" sz="2000" dirty="false"/>
              <a:t>zpracování a podávání insolvenčních návrhů/podání návrhů na oddlužení</a:t>
            </a:r>
          </a:p>
          <a:p>
            <a:pPr lvl="0" algn="just">
              <a:lnSpc>
                <a:spcPct val="100000"/>
              </a:lnSpc>
              <a:spcAft>
                <a:spcPts val="1100"/>
              </a:spcAft>
              <a:buFont typeface="Wingdings" panose="05000000000000000000" pitchFamily="2" charset="2"/>
              <a:buChar char="Ø"/>
            </a:pPr>
            <a:r>
              <a:rPr lang="cs-CZ" sz="2000" dirty="false"/>
              <a:t>proces mapování dluhů, sestavení rodinných rozpočtů</a:t>
            </a:r>
          </a:p>
          <a:p>
            <a:pPr lvl="0" algn="just">
              <a:lnSpc>
                <a:spcPct val="100000"/>
              </a:lnSpc>
              <a:spcAft>
                <a:spcPts val="1100"/>
              </a:spcAft>
              <a:buFont typeface="Wingdings" panose="05000000000000000000" pitchFamily="2" charset="2"/>
              <a:buChar char="Ø"/>
            </a:pPr>
            <a:r>
              <a:rPr lang="cs-CZ" sz="2000" dirty="false"/>
              <a:t>aktivity vedoucí k řešení exekucí (zastavování exekucí atd.)</a:t>
            </a:r>
          </a:p>
          <a:p>
            <a:pPr lvl="0" algn="just">
              <a:lnSpc>
                <a:spcPct val="100000"/>
              </a:lnSpc>
              <a:spcAft>
                <a:spcPts val="1100"/>
              </a:spcAft>
              <a:buFont typeface="Wingdings" panose="05000000000000000000" pitchFamily="2" charset="2"/>
              <a:buChar char="Ø"/>
            </a:pPr>
            <a:r>
              <a:rPr lang="cs-CZ" sz="2000" dirty="false"/>
              <a:t>aktivity podporující mimosoudní způsob řešení konfliktů</a:t>
            </a:r>
          </a:p>
          <a:p>
            <a:pPr lvl="0" algn="just">
              <a:lnSpc>
                <a:spcPct val="100000"/>
              </a:lnSpc>
              <a:spcAft>
                <a:spcPts val="1100"/>
              </a:spcAft>
              <a:buFont typeface="Wingdings" panose="05000000000000000000" pitchFamily="2" charset="2"/>
              <a:buChar char="Ø"/>
            </a:pPr>
            <a:r>
              <a:rPr lang="cs-CZ" sz="2000" dirty="false"/>
              <a:t>aktivity směřujících k hájení práv klientů v rámci soudního řešení jejich sporů</a:t>
            </a:r>
          </a:p>
          <a:p>
            <a:pPr lvl="0" algn="just">
              <a:lnSpc>
                <a:spcPct val="100000"/>
              </a:lnSpc>
              <a:spcAft>
                <a:spcPts val="1100"/>
              </a:spcAft>
              <a:buFont typeface="Wingdings" panose="05000000000000000000" pitchFamily="2" charset="2"/>
              <a:buChar char="Ø"/>
            </a:pPr>
            <a:r>
              <a:rPr lang="cs-CZ" sz="2000" dirty="false"/>
              <a:t>zvyšování kompetencí cílové skupiny v oblasti práce s dluhy, a to formou individuální přímé práce s cílovou skupinou, individuální modelace života s dluhy a bez dluhů</a:t>
            </a:r>
          </a:p>
          <a:p>
            <a:pPr algn="just">
              <a:spcAft>
                <a:spcPts val="11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75</a:t>
            </a:fld>
            <a:endParaRPr lang="cs-CZ" dirty="false"/>
          </a:p>
        </p:txBody>
      </p:sp>
    </p:spTree>
    <p:extLst>
      <p:ext uri="{BB962C8B-B14F-4D97-AF65-F5344CB8AC3E}">
        <p14:creationId xmlns:p14="http://schemas.microsoft.com/office/powerpoint/2010/main" val="386872098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r>
              <a:rPr lang="cs-CZ" sz="2800" dirty="false">
                <a:ea typeface="Calibri" panose="020F0502020204030204" pitchFamily="34" charset="0"/>
              </a:rPr>
              <a:t>6. dluhové poradenství</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692696"/>
            <a:ext cx="8244000" cy="5692920"/>
          </a:xfrm>
        </p:spPr>
        <p:txBody>
          <a:bodyPr/>
          <a:lstStyle/>
          <a:p>
            <a:pPr marL="0" indent="0" algn="just">
              <a:spcBef>
                <a:spcPts val="300"/>
              </a:spcBef>
              <a:spcAft>
                <a:spcPts val="300"/>
              </a:spcAft>
              <a:buNone/>
            </a:pPr>
            <a:endParaRPr lang="cs-CZ" sz="2000" b="true" dirty="false"/>
          </a:p>
          <a:p>
            <a:pPr marL="0" indent="0" algn="just">
              <a:spcAft>
                <a:spcPts val="1100"/>
              </a:spcAft>
              <a:buNone/>
            </a:pPr>
            <a:r>
              <a:rPr lang="cs-CZ" sz="2000" dirty="false"/>
              <a:t>Uvedené aktivity je nutné řešit komplexně včetně přímé práce s cílovou skupinou. Zpracování a podávání insolvenčních návrhů/návrhů na oddlužení a proces mapování dluhů lze realizovat pouze v kombinaci s dalšími aktivitami.</a:t>
            </a:r>
          </a:p>
          <a:p>
            <a:pPr marL="0" indent="0" algn="just">
              <a:spcAft>
                <a:spcPts val="1100"/>
              </a:spcAft>
              <a:buNone/>
            </a:pPr>
            <a:r>
              <a:rPr lang="cs-CZ" sz="2000" b="true" dirty="false"/>
              <a:t>Doplňkově je možné podpořit v kombinaci s výše uvedenými aktivitami i aktivity zaměřené na:</a:t>
            </a:r>
          </a:p>
          <a:p>
            <a:pPr lvl="0" algn="just">
              <a:lnSpc>
                <a:spcPct val="105000"/>
              </a:lnSpc>
              <a:spcAft>
                <a:spcPts val="1100"/>
              </a:spcAft>
              <a:buFont typeface="Wingdings" panose="05000000000000000000" pitchFamily="2" charset="2"/>
              <a:buChar char="Ø"/>
            </a:pPr>
            <a:r>
              <a:rPr lang="cs-CZ" sz="2000" dirty="false"/>
              <a:t>snižování specifických dluhů např. v souvislosti s trestnou činností, neuhrazené pokuty, dluhy na nájemném apod.</a:t>
            </a:r>
          </a:p>
          <a:p>
            <a:pPr lvl="0" algn="just">
              <a:lnSpc>
                <a:spcPct val="105000"/>
              </a:lnSpc>
              <a:spcAft>
                <a:spcPts val="1100"/>
              </a:spcAft>
              <a:buFont typeface="Wingdings" panose="05000000000000000000" pitchFamily="2" charset="2"/>
              <a:buChar char="Ø"/>
            </a:pPr>
            <a:r>
              <a:rPr lang="cs-CZ" sz="2000" dirty="false"/>
              <a:t>podporu osob v průběhu procesu oddlužení, které budou mimo jiné působit preventivně proti možnému zrušení oddlužení ze strany soudu</a:t>
            </a:r>
          </a:p>
          <a:p>
            <a:pPr lvl="0" algn="just">
              <a:lnSpc>
                <a:spcPct val="105000"/>
              </a:lnSpc>
              <a:spcAft>
                <a:spcPts val="1100"/>
              </a:spcAft>
              <a:buFont typeface="Wingdings" panose="05000000000000000000" pitchFamily="2" charset="2"/>
              <a:buChar char="Ø"/>
            </a:pPr>
            <a:r>
              <a:rPr lang="cs-CZ" sz="2000" dirty="false"/>
              <a:t>spolupráci partnerů na místní úrovni, se zapojením obcí a nestátních neziskových organizací</a:t>
            </a:r>
          </a:p>
          <a:p>
            <a:pPr algn="just">
              <a:spcAft>
                <a:spcPts val="11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76</a:t>
            </a:fld>
            <a:endParaRPr lang="cs-CZ" dirty="false"/>
          </a:p>
        </p:txBody>
      </p:sp>
    </p:spTree>
    <p:extLst>
      <p:ext uri="{BB962C8B-B14F-4D97-AF65-F5344CB8AC3E}">
        <p14:creationId xmlns:p14="http://schemas.microsoft.com/office/powerpoint/2010/main" val="42578854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r>
              <a:rPr lang="cs-CZ" sz="2800" dirty="false">
                <a:ea typeface="Calibri" panose="020F0502020204030204" pitchFamily="34" charset="0"/>
              </a:rPr>
              <a:t>6. dluhové poradenství</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23528" y="1338624"/>
            <a:ext cx="8244000" cy="4180752"/>
          </a:xfrm>
        </p:spPr>
        <p:txBody>
          <a:bodyPr/>
          <a:lstStyle/>
          <a:p>
            <a:pPr marL="0" indent="0" algn="just">
              <a:spcBef>
                <a:spcPts val="300"/>
              </a:spcBef>
              <a:spcAft>
                <a:spcPts val="300"/>
              </a:spcAft>
              <a:buNone/>
            </a:pPr>
            <a:endParaRPr lang="cs-CZ" sz="2000" b="true" dirty="false"/>
          </a:p>
          <a:p>
            <a:pPr lvl="0" algn="just">
              <a:lnSpc>
                <a:spcPct val="105000"/>
              </a:lnSpc>
              <a:spcAft>
                <a:spcPts val="1100"/>
              </a:spcAft>
              <a:buFont typeface="Wingdings" panose="05000000000000000000" pitchFamily="2" charset="2"/>
              <a:buChar char="Ø"/>
            </a:pPr>
            <a:endParaRPr lang="cs-CZ" sz="2000" dirty="false"/>
          </a:p>
          <a:p>
            <a:pPr lvl="0" algn="just">
              <a:lnSpc>
                <a:spcPct val="105000"/>
              </a:lnSpc>
              <a:spcAft>
                <a:spcPts val="1100"/>
              </a:spcAft>
              <a:buFont typeface="Wingdings" panose="05000000000000000000" pitchFamily="2" charset="2"/>
              <a:buChar char="Ø"/>
            </a:pPr>
            <a:r>
              <a:rPr lang="cs-CZ" sz="2000" dirty="false"/>
              <a:t>prevenci ztráty zaměstnání z důvodů předlužení, podpora pracovníků s exekucemi a odbourávání specifických bariér v přirozeném prostředí klienta, např. individuální dluhové poradenství v zaměstnání, podpora v jednání se zaměstnavatelem apod. (viz také část 1.4 Zaměstnanostní programy)</a:t>
            </a:r>
          </a:p>
          <a:p>
            <a:pPr lvl="0" algn="just">
              <a:lnSpc>
                <a:spcPct val="105000"/>
              </a:lnSpc>
              <a:spcAft>
                <a:spcPts val="1100"/>
              </a:spcAft>
              <a:buFont typeface="Wingdings" panose="05000000000000000000" pitchFamily="2" charset="2"/>
              <a:buChar char="Ø"/>
            </a:pPr>
            <a:r>
              <a:rPr lang="cs-CZ" sz="2000" dirty="false"/>
              <a:t>šíření informovanosti o dostupné terapeutické podpoře či poskytovateli konkrétní sociální služby, která by klientovi mohla být nápomocna, sestavení rodinných rozpočtů a práce s rodinnými financemi</a:t>
            </a:r>
          </a:p>
          <a:p>
            <a:pPr algn="just">
              <a:spcAft>
                <a:spcPts val="11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77</a:t>
            </a:fld>
            <a:endParaRPr lang="cs-CZ" dirty="false"/>
          </a:p>
        </p:txBody>
      </p:sp>
    </p:spTree>
    <p:extLst>
      <p:ext uri="{BB962C8B-B14F-4D97-AF65-F5344CB8AC3E}">
        <p14:creationId xmlns:p14="http://schemas.microsoft.com/office/powerpoint/2010/main" val="320697076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r>
              <a:rPr lang="cs-CZ" sz="2800" dirty="false">
                <a:ea typeface="Calibri" panose="020F0502020204030204" pitchFamily="34" charset="0"/>
              </a:rPr>
              <a:t>6. dluhové poradenství</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2420888"/>
            <a:ext cx="8244000" cy="2569936"/>
          </a:xfrm>
        </p:spPr>
        <p:txBody>
          <a:bodyPr/>
          <a:lstStyle/>
          <a:p>
            <a:pPr marL="0" indent="0" algn="just">
              <a:spcBef>
                <a:spcPts val="300"/>
              </a:spcBef>
              <a:spcAft>
                <a:spcPts val="300"/>
              </a:spcAft>
              <a:buNone/>
            </a:pPr>
            <a:r>
              <a:rPr lang="cs-CZ" sz="2000" b="true" dirty="false"/>
              <a:t>Specifické podmínky pro dluhové poradenství:</a:t>
            </a:r>
          </a:p>
          <a:p>
            <a:pPr lvl="0" algn="just">
              <a:spcBef>
                <a:spcPts val="300"/>
              </a:spcBef>
              <a:spcAft>
                <a:spcPts val="300"/>
              </a:spcAft>
              <a:buFont typeface="Wingdings" panose="05000000000000000000" pitchFamily="2" charset="2"/>
              <a:buChar char="Ø"/>
            </a:pPr>
            <a:r>
              <a:rPr lang="cs-CZ" sz="2000" dirty="false"/>
              <a:t>skupinové workshopy, kurzy, přednášky k tématu finanční gramotnost – možná jsou edukační skupinová setkání, a to pouze jako dílčí součást individuálního zvyšování kompetencí v dluhové oblasti; tato edukační setkání by měla sloužit zejména k předání informací </a:t>
            </a:r>
            <a:br>
              <a:rPr lang="cs-CZ" sz="2000" dirty="false"/>
            </a:br>
            <a:r>
              <a:rPr lang="cs-CZ" sz="2000" dirty="false"/>
              <a:t>o dluhové problematice cílové skupině – exekuce, úvěry, insolvence  </a:t>
            </a:r>
          </a:p>
          <a:p>
            <a:pPr algn="just">
              <a:spcAft>
                <a:spcPts val="11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78</a:t>
            </a:fld>
            <a:endParaRPr lang="cs-CZ" dirty="false"/>
          </a:p>
        </p:txBody>
      </p:sp>
    </p:spTree>
    <p:extLst>
      <p:ext uri="{BB962C8B-B14F-4D97-AF65-F5344CB8AC3E}">
        <p14:creationId xmlns:p14="http://schemas.microsoft.com/office/powerpoint/2010/main" val="402772655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r>
              <a:rPr lang="cs-CZ" sz="2800" dirty="false">
                <a:ea typeface="Calibri" panose="020F0502020204030204" pitchFamily="34" charset="0"/>
              </a:rPr>
              <a:t>6. dluhové poradenství</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547567" y="2636912"/>
            <a:ext cx="8244000" cy="1831752"/>
          </a:xfrm>
        </p:spPr>
        <p:txBody>
          <a:bodyPr/>
          <a:lstStyle/>
          <a:p>
            <a:pPr marL="0" indent="0" algn="just">
              <a:spcBef>
                <a:spcPts val="300"/>
              </a:spcBef>
              <a:spcAft>
                <a:spcPts val="300"/>
              </a:spcAft>
              <a:buNone/>
            </a:pPr>
            <a:r>
              <a:rPr lang="cs-CZ" sz="2000" b="true" dirty="false"/>
              <a:t>V rámci dluhového poradenství nebude podporováno:</a:t>
            </a:r>
          </a:p>
          <a:p>
            <a:pPr lvl="0" algn="just">
              <a:spcBef>
                <a:spcPts val="300"/>
              </a:spcBef>
              <a:spcAft>
                <a:spcPts val="300"/>
              </a:spcAft>
              <a:buFont typeface="Wingdings" panose="05000000000000000000" pitchFamily="2" charset="2"/>
              <a:buChar char="Ø"/>
            </a:pPr>
            <a:r>
              <a:rPr lang="cs-CZ" sz="2000" dirty="false"/>
              <a:t>sociální služby podle zákona č. 108/2006 Sb., o sociálních službách (např. terénní dluhové poradenství, dluhové poradenství jako odborné sociální poradenství)</a:t>
            </a:r>
          </a:p>
          <a:p>
            <a:pPr algn="just">
              <a:spcAft>
                <a:spcPts val="11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79</a:t>
            </a:fld>
            <a:endParaRPr lang="cs-CZ" dirty="false"/>
          </a:p>
        </p:txBody>
      </p:sp>
    </p:spTree>
    <p:extLst>
      <p:ext uri="{BB962C8B-B14F-4D97-AF65-F5344CB8AC3E}">
        <p14:creationId xmlns:p14="http://schemas.microsoft.com/office/powerpoint/2010/main" val="2930347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117499-8245-4D24-964A-300AD2C215BC}"/>
              </a:ext>
            </a:extLst>
          </p:cNvPr>
          <p:cNvSpPr>
            <a:spLocks noGrp="true"/>
          </p:cNvSpPr>
          <p:nvPr>
            <p:ph type="title"/>
          </p:nvPr>
        </p:nvSpPr>
        <p:spPr>
          <a:xfrm>
            <a:off x="431628" y="-14185"/>
            <a:ext cx="8424000" cy="1080000"/>
          </a:xfrm>
        </p:spPr>
        <p:txBody>
          <a:bodyPr/>
          <a:lstStyle/>
          <a:p>
            <a:r>
              <a:rPr lang="cs-CZ" sz="2800" dirty="false"/>
              <a:t>On-line formulář akčního plánu</a:t>
            </a:r>
          </a:p>
        </p:txBody>
      </p:sp>
      <p:sp>
        <p:nvSpPr>
          <p:cNvPr id="3" name="Zástupný obsah 2">
            <a:extLst>
              <a:ext uri="{FF2B5EF4-FFF2-40B4-BE49-F238E27FC236}">
                <a16:creationId xmlns:a16="http://schemas.microsoft.com/office/drawing/2014/main" id="{B65064CB-C6AA-4442-AD2D-3B8BFF6ED67B}"/>
              </a:ext>
            </a:extLst>
          </p:cNvPr>
          <p:cNvSpPr>
            <a:spLocks noGrp="true"/>
          </p:cNvSpPr>
          <p:nvPr>
            <p:ph idx="1"/>
          </p:nvPr>
        </p:nvSpPr>
        <p:spPr>
          <a:xfrm>
            <a:off x="360000" y="1268760"/>
            <a:ext cx="8424000" cy="5247240"/>
          </a:xfrm>
        </p:spPr>
        <p:txBody>
          <a:bodyPr/>
          <a:lstStyle/>
          <a:p>
            <a:pPr marL="0" indent="0">
              <a:buNone/>
            </a:pPr>
            <a:endParaRPr lang="cs-CZ" dirty="false">
              <a:solidFill>
                <a:srgbClr val="FF0000"/>
              </a:solidFill>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737BF6CF-BF31-4D8C-BC01-D0341DC045E8}"/>
              </a:ext>
            </a:extLst>
          </p:cNvPr>
          <p:cNvSpPr>
            <a:spLocks noGrp="true"/>
          </p:cNvSpPr>
          <p:nvPr>
            <p:ph type="sldNum" sz="quarter" idx="12"/>
          </p:nvPr>
        </p:nvSpPr>
        <p:spPr/>
        <p:txBody>
          <a:bodyPr/>
          <a:lstStyle/>
          <a:p>
            <a:fld id="{479BF083-4774-43B1-9AB0-5CC1AC5DD8EE}" type="slidenum">
              <a:rPr lang="cs-CZ" smtClean="false"/>
              <a:pPr/>
              <a:t>8</a:t>
            </a:fld>
            <a:endParaRPr lang="cs-CZ" dirty="false"/>
          </a:p>
        </p:txBody>
      </p:sp>
      <p:pic>
        <p:nvPicPr>
          <p:cNvPr id="6" name="Obrázek 5">
            <a:extLst>
              <a:ext uri="{FF2B5EF4-FFF2-40B4-BE49-F238E27FC236}">
                <a16:creationId xmlns:a16="http://schemas.microsoft.com/office/drawing/2014/main" id="{EAF3C0C0-39E7-4A5B-B148-31D3D7233639}"/>
              </a:ext>
            </a:extLst>
          </p:cNvPr>
          <p:cNvPicPr/>
          <p:nvPr/>
        </p:nvPicPr>
        <p:blipFill>
          <a:blip r:embed="rId3"/>
          <a:stretch>
            <a:fillRect/>
          </a:stretch>
        </p:blipFill>
        <p:spPr>
          <a:xfrm>
            <a:off x="827584" y="1355898"/>
            <a:ext cx="7092360" cy="5072963"/>
          </a:xfrm>
          <a:prstGeom prst="rect">
            <a:avLst/>
          </a:prstGeom>
        </p:spPr>
      </p:pic>
    </p:spTree>
    <p:extLst>
      <p:ext uri="{BB962C8B-B14F-4D97-AF65-F5344CB8AC3E}">
        <p14:creationId xmlns:p14="http://schemas.microsoft.com/office/powerpoint/2010/main" val="237183234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r>
              <a:rPr lang="cs-CZ" sz="2800" dirty="false"/>
              <a:t>6. Dluhové poradenství</a:t>
            </a:r>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1772816"/>
            <a:ext cx="8244000" cy="4619672"/>
          </a:xfrm>
        </p:spPr>
        <p:txBody>
          <a:bodyPr/>
          <a:lstStyle/>
          <a:p>
            <a:pPr marL="0" indent="0">
              <a:buNone/>
            </a:pPr>
            <a:r>
              <a:rPr lang="cs-CZ" sz="2000" b="true" dirty="false"/>
              <a:t>Relevantní pracovní pozice:</a:t>
            </a:r>
          </a:p>
          <a:p>
            <a:pPr algn="just">
              <a:spcBef>
                <a:spcPts val="300"/>
              </a:spcBef>
              <a:spcAft>
                <a:spcPts val="300"/>
              </a:spcAft>
              <a:buFont typeface="Wingdings" panose="05000000000000000000" pitchFamily="2" charset="2"/>
              <a:buChar char="Ø"/>
            </a:pPr>
            <a:r>
              <a:rPr lang="cs-CZ" sz="2000" dirty="false"/>
              <a:t>Dluhový poradce</a:t>
            </a:r>
          </a:p>
          <a:p>
            <a:pPr algn="just">
              <a:spcBef>
                <a:spcPts val="300"/>
              </a:spcBef>
              <a:spcAft>
                <a:spcPts val="300"/>
              </a:spcAft>
              <a:buFont typeface="Wingdings" panose="05000000000000000000" pitchFamily="2" charset="2"/>
              <a:buChar char="Ø"/>
            </a:pPr>
            <a:r>
              <a:rPr lang="cs-CZ" sz="2000" dirty="false"/>
              <a:t>Expert/specialista/odborný pracovní/konzultant (např. právník)</a:t>
            </a:r>
          </a:p>
          <a:p>
            <a:pPr algn="just">
              <a:spcBef>
                <a:spcPts val="300"/>
              </a:spcBef>
              <a:spcAft>
                <a:spcPts val="300"/>
              </a:spcAft>
              <a:buFont typeface="Wingdings" panose="05000000000000000000" pitchFamily="2" charset="2"/>
              <a:buChar char="Ø"/>
            </a:pPr>
            <a:r>
              <a:rPr lang="cs-CZ" sz="2000" dirty="false"/>
              <a:t>Případně sociální pracovník apod.</a:t>
            </a:r>
          </a:p>
          <a:p>
            <a:pPr algn="just">
              <a:spcBef>
                <a:spcPts val="300"/>
              </a:spcBef>
              <a:spcAft>
                <a:spcPts val="300"/>
              </a:spcAft>
              <a:buFont typeface="Wingdings" panose="05000000000000000000" pitchFamily="2" charset="2"/>
              <a:buChar char="Ø"/>
            </a:pPr>
            <a:endParaRPr lang="cs-CZ" sz="2000" dirty="false"/>
          </a:p>
          <a:p>
            <a:pPr algn="just">
              <a:spcBef>
                <a:spcPts val="300"/>
              </a:spcBef>
              <a:spcAft>
                <a:spcPts val="3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80</a:t>
            </a:fld>
            <a:endParaRPr lang="cs-CZ" dirty="false"/>
          </a:p>
        </p:txBody>
      </p:sp>
    </p:spTree>
    <p:extLst>
      <p:ext uri="{BB962C8B-B14F-4D97-AF65-F5344CB8AC3E}">
        <p14:creationId xmlns:p14="http://schemas.microsoft.com/office/powerpoint/2010/main" val="68008085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ea typeface="Calibri" panose="020F0502020204030204" pitchFamily="34" charset="0"/>
              </a:rPr>
              <a:t>6. dluhové poradenství</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764704"/>
            <a:ext cx="8244000" cy="5620912"/>
          </a:xfrm>
        </p:spPr>
        <p:txBody>
          <a:bodyPr/>
          <a:lstStyle/>
          <a:p>
            <a:pPr marL="0" indent="0" algn="just">
              <a:spcBef>
                <a:spcPts val="300"/>
              </a:spcBef>
              <a:spcAft>
                <a:spcPts val="300"/>
              </a:spcAft>
              <a:buNone/>
            </a:pPr>
            <a:endParaRPr lang="cs-CZ" sz="2000" b="true" dirty="false"/>
          </a:p>
          <a:p>
            <a:pPr marL="0" indent="0" algn="just">
              <a:spcBef>
                <a:spcPts val="300"/>
              </a:spcBef>
              <a:spcAft>
                <a:spcPts val="300"/>
              </a:spcAft>
              <a:buNone/>
            </a:pPr>
            <a:r>
              <a:rPr lang="cs-CZ" sz="2000" b="true" dirty="false"/>
              <a:t>Relevantní indikátory:</a:t>
            </a:r>
          </a:p>
          <a:p>
            <a:pPr marL="0" indent="0" algn="just">
              <a:spcAft>
                <a:spcPts val="1100"/>
              </a:spcAft>
              <a:buNone/>
            </a:pPr>
            <a:r>
              <a:rPr lang="cs-CZ" sz="2000" dirty="false"/>
              <a:t>Závazkové:</a:t>
            </a:r>
          </a:p>
          <a:p>
            <a:pPr algn="just">
              <a:spcAft>
                <a:spcPts val="1100"/>
              </a:spcAft>
              <a:buFont typeface="Wingdings" panose="05000000000000000000" pitchFamily="2" charset="2"/>
              <a:buChar char="Ø"/>
            </a:pPr>
            <a:r>
              <a:rPr lang="cs-CZ" sz="2000" dirty="false"/>
              <a:t>600 000 Celkový počet účastníků </a:t>
            </a:r>
          </a:p>
          <a:p>
            <a:pPr algn="just">
              <a:spcAft>
                <a:spcPts val="1100"/>
              </a:spcAft>
              <a:buFont typeface="Wingdings" panose="05000000000000000000" pitchFamily="2" charset="2"/>
              <a:buChar char="Ø"/>
            </a:pPr>
            <a:r>
              <a:rPr lang="cs-CZ" sz="2000" dirty="false"/>
              <a:t>670 031  Kapacita podpořených služeb – Úvazky pracovníků</a:t>
            </a:r>
          </a:p>
          <a:p>
            <a:pPr algn="just">
              <a:spcAft>
                <a:spcPts val="1100"/>
              </a:spcAft>
              <a:buFont typeface="Wingdings" panose="05000000000000000000" pitchFamily="2" charset="2"/>
              <a:buChar char="Ø"/>
            </a:pPr>
            <a:r>
              <a:rPr lang="cs-CZ" sz="2000" dirty="false"/>
              <a:t>670 102 Využívání podpořených služeb</a:t>
            </a:r>
          </a:p>
          <a:p>
            <a:pPr algn="just">
              <a:spcAft>
                <a:spcPts val="1100"/>
              </a:spcAft>
              <a:buFont typeface="Wingdings" panose="05000000000000000000" pitchFamily="2" charset="2"/>
              <a:buChar char="Ø"/>
            </a:pPr>
            <a:r>
              <a:rPr lang="cs-CZ" sz="2000" dirty="false"/>
              <a:t>Nezávazkové:</a:t>
            </a:r>
          </a:p>
          <a:p>
            <a:pPr algn="just">
              <a:spcAft>
                <a:spcPts val="1100"/>
              </a:spcAft>
              <a:buFont typeface="Wingdings" panose="05000000000000000000" pitchFamily="2" charset="2"/>
              <a:buChar char="Ø"/>
            </a:pPr>
            <a:r>
              <a:rPr lang="cs-CZ" sz="2000" dirty="false"/>
              <a:t>673 102 Účastníci projektů, u nichž intervence formou sociální práce naplnila svůj účel</a:t>
            </a:r>
          </a:p>
          <a:p>
            <a:pPr algn="just">
              <a:spcAft>
                <a:spcPts val="11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81</a:t>
            </a:fld>
            <a:endParaRPr lang="cs-CZ" dirty="false"/>
          </a:p>
        </p:txBody>
      </p:sp>
    </p:spTree>
    <p:extLst>
      <p:ext uri="{BB962C8B-B14F-4D97-AF65-F5344CB8AC3E}">
        <p14:creationId xmlns:p14="http://schemas.microsoft.com/office/powerpoint/2010/main" val="345616848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ea typeface="Calibri" panose="020F0502020204030204" pitchFamily="34" charset="0"/>
              </a:rPr>
              <a:t>KOORDINátor MAS</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764704"/>
            <a:ext cx="8280000" cy="5751296"/>
          </a:xfrm>
        </p:spPr>
        <p:txBody>
          <a:bodyPr/>
          <a:lstStyle/>
          <a:p>
            <a:pPr marL="0" indent="0" algn="just">
              <a:spcBef>
                <a:spcPts val="300"/>
              </a:spcBef>
              <a:spcAft>
                <a:spcPts val="300"/>
              </a:spcAft>
              <a:buNone/>
            </a:pPr>
            <a:endParaRPr lang="cs-CZ" sz="2000" b="true" dirty="false"/>
          </a:p>
          <a:p>
            <a:pPr algn="just">
              <a:spcAft>
                <a:spcPts val="1100"/>
              </a:spcAft>
              <a:buFont typeface="Wingdings" panose="05000000000000000000" pitchFamily="2" charset="2"/>
              <a:buChar char="Ø"/>
            </a:pPr>
            <a:r>
              <a:rPr lang="cs-CZ" sz="1800" dirty="false">
                <a:latin typeface="Arial" panose="020B0604020202020204" pitchFamily="34" charset="0"/>
                <a:ea typeface="Calibri" panose="020F0502020204030204" pitchFamily="34" charset="0"/>
                <a:cs typeface="Times New Roman" panose="02020603050405020304" pitchFamily="18" charset="0"/>
              </a:rPr>
              <a:t>k</a:t>
            </a:r>
            <a:r>
              <a:rPr lang="cs-CZ" sz="1800" dirty="false">
                <a:effectLst/>
                <a:latin typeface="Arial" panose="020B0604020202020204" pitchFamily="34" charset="0"/>
                <a:ea typeface="Calibri" panose="020F0502020204030204" pitchFamily="34" charset="0"/>
                <a:cs typeface="Times New Roman" panose="02020603050405020304" pitchFamily="18" charset="0"/>
              </a:rPr>
              <a:t>oordinátor vede a koordinuje součinnost všech projektových aktivit, </a:t>
            </a:r>
            <a:r>
              <a:rPr lang="cs-CZ" sz="1800" dirty="false">
                <a:effectLst/>
                <a:latin typeface="Arial" panose="020B0604020202020204" pitchFamily="34" charset="0"/>
                <a:ea typeface="Times New Roman" panose="02020603050405020304" pitchFamily="18" charset="0"/>
                <a:cs typeface="Times New Roman" panose="02020603050405020304" pitchFamily="18" charset="0"/>
              </a:rPr>
              <a:t>provazuje jednotlivé aktéry z území v dané oblasti a podílí se na zajištění komunikace projektu s veřejností</a:t>
            </a:r>
            <a:endParaRPr lang="cs-CZ" sz="1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1100"/>
              </a:spcAft>
              <a:buFont typeface="Wingdings" panose="05000000000000000000" pitchFamily="2" charset="2"/>
              <a:buChar char="Ø"/>
            </a:pPr>
            <a:r>
              <a:rPr lang="cs-CZ" sz="1800" b="true" dirty="false"/>
              <a:t>Kvalifikace:</a:t>
            </a:r>
            <a:r>
              <a:rPr lang="cs-CZ" sz="1800" dirty="false"/>
              <a:t> </a:t>
            </a:r>
            <a:r>
              <a:rPr lang="cs-CZ" sz="1800" dirty="false">
                <a:effectLst/>
                <a:latin typeface="Arial" panose="020B0604020202020204" pitchFamily="34" charset="0"/>
                <a:ea typeface="Times New Roman" panose="02020603050405020304" pitchFamily="18" charset="0"/>
                <a:cs typeface="Times New Roman" panose="02020603050405020304" pitchFamily="18" charset="0"/>
              </a:rPr>
              <a:t>organizační schopnosti, dobré komunikační dovednosti, projektová zkušenost výhodou</a:t>
            </a:r>
            <a:endParaRPr lang="cs-CZ" sz="1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buFont typeface="Wingdings" panose="05000000000000000000" pitchFamily="2" charset="2"/>
              <a:buChar char="Ø"/>
            </a:pPr>
            <a:r>
              <a:rPr lang="cs-CZ" sz="1800" b="true" dirty="false">
                <a:effectLst/>
                <a:latin typeface="Arial" panose="020B0604020202020204" pitchFamily="34" charset="0"/>
                <a:ea typeface="Times New Roman" panose="02020603050405020304" pitchFamily="18" charset="0"/>
                <a:cs typeface="Times New Roman" panose="02020603050405020304" pitchFamily="18" charset="0"/>
              </a:rPr>
              <a:t>Forma zaměstnání: </a:t>
            </a:r>
            <a:r>
              <a:rPr lang="cs-CZ" sz="1800" dirty="false">
                <a:effectLst/>
                <a:latin typeface="Arial" panose="020B0604020202020204" pitchFamily="34" charset="0"/>
                <a:ea typeface="Times New Roman" panose="02020603050405020304" pitchFamily="18" charset="0"/>
                <a:cs typeface="Times New Roman" panose="02020603050405020304" pitchFamily="18" charset="0"/>
              </a:rPr>
              <a:t>HPP, pracovněprávní vztah uzavřený výhradně s žadatelem (MAS)</a:t>
            </a:r>
            <a:endParaRPr lang="cs-CZ" sz="1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buFont typeface="Wingdings" panose="05000000000000000000" pitchFamily="2" charset="2"/>
              <a:buChar char="Ø"/>
            </a:pPr>
            <a:r>
              <a:rPr lang="cs-CZ" sz="1800" b="true" dirty="false">
                <a:effectLst/>
                <a:latin typeface="Arial" panose="020B0604020202020204" pitchFamily="34" charset="0"/>
                <a:ea typeface="Times New Roman" panose="02020603050405020304" pitchFamily="18" charset="0"/>
                <a:cs typeface="Times New Roman" panose="02020603050405020304" pitchFamily="18" charset="0"/>
              </a:rPr>
              <a:t>Předpokládaný úvazek: </a:t>
            </a:r>
            <a:r>
              <a:rPr lang="cs-CZ" sz="1800" dirty="false">
                <a:effectLst/>
                <a:latin typeface="Arial" panose="020B0604020202020204" pitchFamily="34" charset="0"/>
                <a:ea typeface="Times New Roman" panose="02020603050405020304" pitchFamily="18" charset="0"/>
                <a:cs typeface="Times New Roman" panose="02020603050405020304" pitchFamily="18" charset="0"/>
              </a:rPr>
              <a:t>0,5 – 1,0 podle rozsahu a náročnosti projektu </a:t>
            </a:r>
            <a:endParaRPr lang="cs-CZ" sz="1800" dirty="false">
              <a:effectLst/>
              <a:latin typeface="Calibri" panose="020F0502020204030204" pitchFamily="34" charset="0"/>
              <a:ea typeface="Times New Roman" panose="02020603050405020304" pitchFamily="18" charset="0"/>
              <a:cs typeface="Times New Roman" panose="02020603050405020304" pitchFamily="18" charset="0"/>
            </a:endParaRPr>
          </a:p>
          <a:p>
            <a:pPr marR="179705" algn="just">
              <a:lnSpc>
                <a:spcPct val="115000"/>
              </a:lnSpc>
              <a:spcBef>
                <a:spcPts val="600"/>
              </a:spcBef>
              <a:spcAft>
                <a:spcPts val="600"/>
              </a:spcAft>
              <a:buFont typeface="Wingdings" panose="05000000000000000000" pitchFamily="2" charset="2"/>
              <a:buChar char="Ø"/>
            </a:pPr>
            <a:r>
              <a:rPr lang="cs-CZ" sz="1800" b="true" dirty="false">
                <a:effectLst/>
                <a:latin typeface="Arial" panose="020B0604020202020204" pitchFamily="34" charset="0"/>
                <a:ea typeface="Times New Roman" panose="02020603050405020304" pitchFamily="18" charset="0"/>
                <a:cs typeface="Times New Roman" panose="02020603050405020304" pitchFamily="18" charset="0"/>
              </a:rPr>
              <a:t>Měsíční sazba: </a:t>
            </a:r>
            <a:r>
              <a:rPr lang="cs-CZ" sz="1800" dirty="false">
                <a:effectLst/>
                <a:latin typeface="Arial" panose="020B0604020202020204" pitchFamily="34" charset="0"/>
                <a:ea typeface="Times New Roman" panose="02020603050405020304" pitchFamily="18" charset="0"/>
                <a:cs typeface="Times New Roman" panose="02020603050405020304" pitchFamily="18" charset="0"/>
              </a:rPr>
              <a:t>viz Obvyklé mzdy/platy </a:t>
            </a:r>
            <a:r>
              <a:rPr lang="cs-CZ" sz="1800" strike="noStrike" dirty="false">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hlinkClick r:id="rId3"/>
              </a:rPr>
              <a:t>www.esfcr.cz</a:t>
            </a:r>
            <a:r>
              <a:rPr lang="cs-CZ" sz="1800" dirty="false">
                <a:effectLst/>
                <a:latin typeface="Arial" panose="020B0604020202020204" pitchFamily="34" charset="0"/>
                <a:ea typeface="Times New Roman" panose="02020603050405020304" pitchFamily="18" charset="0"/>
                <a:cs typeface="Times New Roman" panose="02020603050405020304" pitchFamily="18" charset="0"/>
              </a:rPr>
              <a:t> – pozice Hlavní manažer/vedoucí projektu/koordinátor</a:t>
            </a:r>
            <a:endParaRPr lang="cs-CZ" sz="1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1100"/>
              </a:spcAft>
              <a:buFont typeface="Wingdings" panose="05000000000000000000" pitchFamily="2" charset="2"/>
              <a:buChar char="Ø"/>
            </a:pPr>
            <a:r>
              <a:rPr lang="cs-CZ" sz="1800" b="true" dirty="false">
                <a:latin typeface="Arial" panose="020B0604020202020204" pitchFamily="34" charset="0"/>
                <a:cs typeface="Times New Roman" panose="02020603050405020304" pitchFamily="18" charset="0"/>
              </a:rPr>
              <a:t>Veřejná podpora: </a:t>
            </a:r>
            <a:r>
              <a:rPr lang="cs-CZ" sz="1800" dirty="false">
                <a:latin typeface="Arial" panose="020B0604020202020204" pitchFamily="34" charset="0"/>
                <a:cs typeface="Times New Roman" panose="02020603050405020304" pitchFamily="18" charset="0"/>
              </a:rPr>
              <a:t>pozice koordinátora MAS musí být v případě VP částečně vyčíslena do de minimis </a:t>
            </a: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82</a:t>
            </a:fld>
            <a:endParaRPr lang="cs-CZ" dirty="false"/>
          </a:p>
        </p:txBody>
      </p:sp>
    </p:spTree>
    <p:extLst>
      <p:ext uri="{BB962C8B-B14F-4D97-AF65-F5344CB8AC3E}">
        <p14:creationId xmlns:p14="http://schemas.microsoft.com/office/powerpoint/2010/main" val="164936882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489ED95-7956-4C9A-9A74-8533D9B96018}"/>
              </a:ext>
            </a:extLst>
          </p:cNvPr>
          <p:cNvSpPr>
            <a:spLocks noGrp="true"/>
          </p:cNvSpPr>
          <p:nvPr>
            <p:ph type="title"/>
          </p:nvPr>
        </p:nvSpPr>
        <p:spPr>
          <a:xfrm>
            <a:off x="539552" y="2204864"/>
            <a:ext cx="8244448" cy="2448272"/>
          </a:xfrm>
        </p:spPr>
        <p:txBody>
          <a:bodyPr/>
          <a:lstStyle/>
          <a:p>
            <a:pPr algn="ctr"/>
            <a:br>
              <a:rPr lang="cs-CZ" dirty="false"/>
            </a:br>
            <a:r>
              <a:rPr lang="cs-CZ" sz="3200" dirty="false"/>
              <a:t>nejčastější dotazy</a:t>
            </a:r>
            <a:br>
              <a:rPr lang="cs-CZ" sz="3200" dirty="false"/>
            </a:br>
            <a:r>
              <a:rPr lang="cs-CZ" sz="3200" dirty="false"/>
              <a:t> </a:t>
            </a:r>
            <a:br>
              <a:rPr lang="cs-CZ" sz="3200" dirty="false"/>
            </a:br>
            <a:r>
              <a:rPr lang="cs-CZ" sz="3200" dirty="false"/>
              <a:t>z konzultací</a:t>
            </a:r>
            <a:br>
              <a:rPr lang="cs-CZ" dirty="false"/>
            </a:br>
            <a:br>
              <a:rPr lang="cs-CZ" dirty="false"/>
            </a:br>
            <a:endParaRPr lang="cs-CZ" dirty="false"/>
          </a:p>
        </p:txBody>
      </p:sp>
    </p:spTree>
    <p:extLst>
      <p:ext uri="{BB962C8B-B14F-4D97-AF65-F5344CB8AC3E}">
        <p14:creationId xmlns:p14="http://schemas.microsoft.com/office/powerpoint/2010/main" val="210057698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true"/>
          </p:cNvSpPr>
          <p:nvPr>
            <p:ph type="title"/>
          </p:nvPr>
        </p:nvSpPr>
        <p:spPr/>
        <p:txBody>
          <a:bodyPr/>
          <a:lstStyle/>
          <a:p>
            <a:r>
              <a:rPr lang="cs-CZ" sz="2800" dirty="false"/>
              <a:t>Nejčastější dotazy z konzultací</a:t>
            </a:r>
          </a:p>
        </p:txBody>
      </p:sp>
      <p:sp>
        <p:nvSpPr>
          <p:cNvPr id="3" name="Zástupný obsah 2">
            <a:extLst>
              <a:ext uri="{FF2B5EF4-FFF2-40B4-BE49-F238E27FC236}">
                <a16:creationId xmlns:a16="http://schemas.microsoft.com/office/drawing/2014/main" id="{E2F855CD-C061-40B5-BE82-8B7B9F1E170F}"/>
              </a:ext>
            </a:extLst>
          </p:cNvPr>
          <p:cNvSpPr>
            <a:spLocks noGrp="true"/>
          </p:cNvSpPr>
          <p:nvPr>
            <p:ph idx="1"/>
          </p:nvPr>
        </p:nvSpPr>
        <p:spPr>
          <a:xfrm>
            <a:off x="540000" y="1196752"/>
            <a:ext cx="8064000" cy="4896544"/>
          </a:xfrm>
        </p:spPr>
        <p:txBody>
          <a:bodyPr/>
          <a:lstStyle/>
          <a:p>
            <a:pPr marL="0" indent="0" algn="just">
              <a:spcAft>
                <a:spcPts val="1100"/>
              </a:spcAft>
              <a:buNone/>
            </a:pPr>
            <a:r>
              <a:rPr lang="cs-CZ" sz="2000" b="true" dirty="false"/>
              <a:t>Veřejná podpora</a:t>
            </a:r>
            <a:r>
              <a:rPr lang="cs-CZ" sz="2000" dirty="false"/>
              <a:t>, zejména v oblasti komunitních venkovských táborů, půjčování kompenzačních pomůcek, zaměstnanosti a vzdělávání</a:t>
            </a:r>
          </a:p>
          <a:p>
            <a:pPr algn="just">
              <a:spcAft>
                <a:spcPts val="1100"/>
              </a:spcAft>
              <a:buFont typeface="Wingdings" panose="05000000000000000000" pitchFamily="2" charset="2"/>
              <a:buChar char="Ø"/>
            </a:pPr>
            <a:r>
              <a:rPr lang="cs-CZ" sz="2000" dirty="false"/>
              <a:t>veřejná podpora bude posuzována individuálně jako v OPZ</a:t>
            </a:r>
          </a:p>
          <a:p>
            <a:pPr>
              <a:buFont typeface="Wingdings" panose="05000000000000000000" pitchFamily="2" charset="2"/>
              <a:buChar char="Ø"/>
            </a:pPr>
            <a:r>
              <a:rPr lang="cs-CZ" sz="2000" dirty="false"/>
              <a:t>posuzuje se, zda realizací projektu vzniká nějakému subjektu (příjemci, partnerovi, dalšímu subjektu) výhoda, kterou by bez dotace nezískal, tj. zda je tento subjekt díky tomu zvýhodněn na trhu</a:t>
            </a:r>
          </a:p>
          <a:p>
            <a:pPr>
              <a:buFont typeface="Wingdings" panose="05000000000000000000" pitchFamily="2" charset="2"/>
              <a:buChar char="Ø"/>
            </a:pPr>
            <a:r>
              <a:rPr lang="cs-CZ" sz="2000" dirty="false"/>
              <a:t>dále se posuzuje, zda při realizaci aktivity hrozí zásah do stávajícího trhu s nějakou službou a zda tento zásah představuje omezení/vytěsnění běžné konkurence (př. MAS bude nabízet běžné komerční služby, které by mohly být dostupné také v odlehlejší lokalitě)</a:t>
            </a:r>
          </a:p>
          <a:p>
            <a:pPr marL="0" indent="0">
              <a:buNone/>
            </a:pPr>
            <a:endParaRPr lang="cs-CZ" dirty="false"/>
          </a:p>
        </p:txBody>
      </p:sp>
      <p:sp>
        <p:nvSpPr>
          <p:cNvPr id="4" name="Zástupný symbol pro číslo snímku 3">
            <a:extLst>
              <a:ext uri="{FF2B5EF4-FFF2-40B4-BE49-F238E27FC236}">
                <a16:creationId xmlns:a16="http://schemas.microsoft.com/office/drawing/2014/main" id="{3EB57488-F404-4567-A831-3AFBC3EF05FE}"/>
              </a:ext>
            </a:extLst>
          </p:cNvPr>
          <p:cNvSpPr>
            <a:spLocks noGrp="true"/>
          </p:cNvSpPr>
          <p:nvPr>
            <p:ph type="sldNum" sz="quarter" idx="12"/>
          </p:nvPr>
        </p:nvSpPr>
        <p:spPr/>
        <p:txBody>
          <a:bodyPr/>
          <a:lstStyle/>
          <a:p>
            <a:fld id="{479BF083-4774-43B1-9AB0-5CC1AC5DD8EE}" type="slidenum">
              <a:rPr lang="cs-CZ" smtClean="false"/>
              <a:pPr/>
              <a:t>84</a:t>
            </a:fld>
            <a:endParaRPr lang="cs-CZ" dirty="false"/>
          </a:p>
        </p:txBody>
      </p:sp>
    </p:spTree>
    <p:extLst>
      <p:ext uri="{BB962C8B-B14F-4D97-AF65-F5344CB8AC3E}">
        <p14:creationId xmlns:p14="http://schemas.microsoft.com/office/powerpoint/2010/main" val="176320471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true"/>
          </p:cNvSpPr>
          <p:nvPr>
            <p:ph type="title"/>
          </p:nvPr>
        </p:nvSpPr>
        <p:spPr/>
        <p:txBody>
          <a:bodyPr/>
          <a:lstStyle/>
          <a:p>
            <a:r>
              <a:rPr lang="cs-CZ" sz="2800" dirty="false"/>
              <a:t>Nejčastější dotazy z konzultací</a:t>
            </a:r>
          </a:p>
        </p:txBody>
      </p:sp>
      <p:sp>
        <p:nvSpPr>
          <p:cNvPr id="3" name="Zástupný obsah 2">
            <a:extLst>
              <a:ext uri="{FF2B5EF4-FFF2-40B4-BE49-F238E27FC236}">
                <a16:creationId xmlns:a16="http://schemas.microsoft.com/office/drawing/2014/main" id="{E2F855CD-C061-40B5-BE82-8B7B9F1E170F}"/>
              </a:ext>
            </a:extLst>
          </p:cNvPr>
          <p:cNvSpPr>
            <a:spLocks noGrp="true"/>
          </p:cNvSpPr>
          <p:nvPr>
            <p:ph idx="1"/>
          </p:nvPr>
        </p:nvSpPr>
        <p:spPr>
          <a:xfrm>
            <a:off x="540000" y="1080000"/>
            <a:ext cx="8064000" cy="5373336"/>
          </a:xfrm>
        </p:spPr>
        <p:txBody>
          <a:bodyPr/>
          <a:lstStyle/>
          <a:p>
            <a:pPr>
              <a:buFont typeface="Wingdings" panose="05000000000000000000" pitchFamily="2" charset="2"/>
              <a:buChar char="Ø"/>
            </a:pPr>
            <a:r>
              <a:rPr lang="cs-CZ" sz="2000" dirty="false"/>
              <a:t>živnostenské oprávnění může být dobrým vodítkem v posouzení, zda je subjekt podnikem, ale definice je dle pravidel pro veřejnou podporu komplexnější</a:t>
            </a:r>
          </a:p>
          <a:p>
            <a:pPr>
              <a:buFont typeface="Wingdings" panose="05000000000000000000" pitchFamily="2" charset="2"/>
              <a:buChar char="Ø"/>
            </a:pPr>
            <a:r>
              <a:rPr lang="cs-CZ" sz="2000" dirty="false"/>
              <a:t>výzva ŘO bude upozorňovat na to, které výdaje mohou zakládat veřejnou podporu (např. v zaměstnanosti, půjčování kompenzačních pomůcek, komunitní tábory)</a:t>
            </a:r>
          </a:p>
          <a:p>
            <a:pPr>
              <a:buFont typeface="Wingdings" panose="05000000000000000000" pitchFamily="2" charset="2"/>
              <a:buChar char="Ø"/>
            </a:pPr>
            <a:r>
              <a:rPr lang="cs-CZ" sz="2000" dirty="false"/>
              <a:t>limit podpory de minimis 200 000 EUR, podniky činné v prvovýrobě zemědělských produktů 20 000 EUR  </a:t>
            </a:r>
          </a:p>
          <a:p>
            <a:pPr>
              <a:buFont typeface="Wingdings" panose="05000000000000000000" pitchFamily="2" charset="2"/>
              <a:buChar char="Ø"/>
            </a:pPr>
            <a:r>
              <a:rPr lang="cs-CZ" sz="2000" dirty="false"/>
              <a:t>po přidělení podpory - zápis do registru de minimis</a:t>
            </a:r>
          </a:p>
          <a:p>
            <a:pPr>
              <a:buFont typeface="Wingdings" panose="05000000000000000000" pitchFamily="2" charset="2"/>
              <a:buChar char="Ø"/>
            </a:pPr>
            <a:r>
              <a:rPr lang="cs-CZ" sz="2000" dirty="false"/>
              <a:t>VP může jít i za partnerem projektu s </a:t>
            </a:r>
            <a:r>
              <a:rPr lang="cs-CZ" sz="2000" dirty="false" err="true"/>
              <a:t>fin</a:t>
            </a:r>
            <a:r>
              <a:rPr lang="cs-CZ" sz="2000" dirty="false"/>
              <a:t>. příspěvkem nebo za dalším subjektem</a:t>
            </a:r>
          </a:p>
          <a:p>
            <a:pPr marL="0" lvl="0" indent="0">
              <a:buNone/>
            </a:pPr>
            <a:r>
              <a:rPr lang="cs-CZ" sz="2000" b="true" dirty="false"/>
              <a:t>VP x přímé náklady:</a:t>
            </a:r>
            <a:r>
              <a:rPr lang="cs-CZ" sz="2000" dirty="false"/>
              <a:t> </a:t>
            </a:r>
          </a:p>
          <a:p>
            <a:pPr lvl="0">
              <a:buFont typeface="Wingdings" panose="05000000000000000000" pitchFamily="2" charset="2"/>
              <a:buChar char="Ø"/>
            </a:pPr>
            <a:r>
              <a:rPr lang="cs-CZ" sz="2000" dirty="false"/>
              <a:t>vyčíslí se příslušná část přímých nákladů plus 40 % podíl z paušálu</a:t>
            </a:r>
          </a:p>
          <a:p>
            <a:pPr>
              <a:buFont typeface="Wingdings" panose="05000000000000000000" pitchFamily="2" charset="2"/>
              <a:buChar char="Ø"/>
            </a:pPr>
            <a:endParaRPr lang="cs-CZ" sz="2000" dirty="false"/>
          </a:p>
          <a:p>
            <a:pPr marL="0" indent="0">
              <a:buNone/>
            </a:pPr>
            <a:endParaRPr lang="cs-CZ" dirty="false"/>
          </a:p>
          <a:p>
            <a:pPr>
              <a:buFont typeface="Wingdings" panose="05000000000000000000" pitchFamily="2" charset="2"/>
              <a:buChar char="q"/>
            </a:pPr>
            <a:endParaRPr lang="cs-CZ" dirty="false"/>
          </a:p>
          <a:p>
            <a:pPr marL="0" indent="0">
              <a:buNone/>
            </a:pPr>
            <a:endParaRPr lang="cs-CZ" dirty="false"/>
          </a:p>
        </p:txBody>
      </p:sp>
      <p:sp>
        <p:nvSpPr>
          <p:cNvPr id="4" name="Zástupný symbol pro číslo snímku 3">
            <a:extLst>
              <a:ext uri="{FF2B5EF4-FFF2-40B4-BE49-F238E27FC236}">
                <a16:creationId xmlns:a16="http://schemas.microsoft.com/office/drawing/2014/main" id="{3EB57488-F404-4567-A831-3AFBC3EF05FE}"/>
              </a:ext>
            </a:extLst>
          </p:cNvPr>
          <p:cNvSpPr>
            <a:spLocks noGrp="true"/>
          </p:cNvSpPr>
          <p:nvPr>
            <p:ph type="sldNum" sz="quarter" idx="12"/>
          </p:nvPr>
        </p:nvSpPr>
        <p:spPr/>
        <p:txBody>
          <a:bodyPr/>
          <a:lstStyle/>
          <a:p>
            <a:fld id="{479BF083-4774-43B1-9AB0-5CC1AC5DD8EE}" type="slidenum">
              <a:rPr lang="cs-CZ" smtClean="false"/>
              <a:pPr/>
              <a:t>85</a:t>
            </a:fld>
            <a:endParaRPr lang="cs-CZ" dirty="false"/>
          </a:p>
        </p:txBody>
      </p:sp>
    </p:spTree>
    <p:extLst>
      <p:ext uri="{BB962C8B-B14F-4D97-AF65-F5344CB8AC3E}">
        <p14:creationId xmlns:p14="http://schemas.microsoft.com/office/powerpoint/2010/main" val="248809391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true"/>
          </p:cNvSpPr>
          <p:nvPr>
            <p:ph type="title"/>
          </p:nvPr>
        </p:nvSpPr>
        <p:spPr/>
        <p:txBody>
          <a:bodyPr/>
          <a:lstStyle/>
          <a:p>
            <a:r>
              <a:rPr lang="cs-CZ" sz="2800" dirty="false"/>
              <a:t>Nejčastější dotazy z konzultací</a:t>
            </a:r>
          </a:p>
        </p:txBody>
      </p:sp>
      <p:sp>
        <p:nvSpPr>
          <p:cNvPr id="3" name="Zástupný obsah 2">
            <a:extLst>
              <a:ext uri="{FF2B5EF4-FFF2-40B4-BE49-F238E27FC236}">
                <a16:creationId xmlns:a16="http://schemas.microsoft.com/office/drawing/2014/main" id="{E2F855CD-C061-40B5-BE82-8B7B9F1E170F}"/>
              </a:ext>
            </a:extLst>
          </p:cNvPr>
          <p:cNvSpPr>
            <a:spLocks noGrp="true"/>
          </p:cNvSpPr>
          <p:nvPr>
            <p:ph idx="1"/>
          </p:nvPr>
        </p:nvSpPr>
        <p:spPr>
          <a:xfrm>
            <a:off x="540000" y="1196752"/>
            <a:ext cx="8064000" cy="4896544"/>
          </a:xfrm>
        </p:spPr>
        <p:txBody>
          <a:bodyPr/>
          <a:lstStyle/>
          <a:p>
            <a:pPr marL="0" indent="0" algn="just">
              <a:spcAft>
                <a:spcPts val="1100"/>
              </a:spcAft>
              <a:buNone/>
            </a:pPr>
            <a:r>
              <a:rPr lang="cs-CZ" sz="2000" b="true" dirty="false"/>
              <a:t>Mimo režim VP:</a:t>
            </a:r>
          </a:p>
          <a:p>
            <a:pPr algn="just">
              <a:spcAft>
                <a:spcPts val="1100"/>
              </a:spcAft>
              <a:buFont typeface="Wingdings" panose="05000000000000000000" pitchFamily="2" charset="2"/>
              <a:buChar char="Ø"/>
            </a:pPr>
            <a:r>
              <a:rPr lang="cs-CZ" sz="2000" dirty="false"/>
              <a:t>tábory jako vyústění soustavné celoroční práce s dětmi</a:t>
            </a:r>
          </a:p>
          <a:p>
            <a:pPr>
              <a:buFont typeface="Wingdings" panose="05000000000000000000" pitchFamily="2" charset="2"/>
              <a:buChar char="Ø"/>
            </a:pPr>
            <a:r>
              <a:rPr lang="cs-CZ" sz="2000" dirty="false"/>
              <a:t>pracovní místa vytvářená obcemi, pokud se nejedná o hospodářskou činnost obce</a:t>
            </a:r>
          </a:p>
          <a:p>
            <a:pPr>
              <a:buFont typeface="Wingdings" panose="05000000000000000000" pitchFamily="2" charset="2"/>
              <a:buChar char="Ø"/>
            </a:pPr>
            <a:r>
              <a:rPr lang="cs-CZ" sz="2000" kern="1200" dirty="false">
                <a:solidFill>
                  <a:schemeClr val="tx1"/>
                </a:solidFill>
                <a:latin typeface="+mn-lt"/>
                <a:ea typeface="+mn-ea"/>
                <a:cs typeface="+mn-cs"/>
              </a:rPr>
              <a:t>vzdělávání</a:t>
            </a:r>
            <a:r>
              <a:rPr lang="cs-CZ" sz="2000" kern="1200" dirty="false">
                <a:solidFill>
                  <a:schemeClr val="tx1"/>
                </a:solidFill>
                <a:effectLst/>
                <a:latin typeface="+mn-lt"/>
                <a:ea typeface="+mn-ea"/>
                <a:cs typeface="+mn-cs"/>
              </a:rPr>
              <a:t>, které je povinné na základě platných právních předpisů </a:t>
            </a:r>
            <a:r>
              <a:rPr lang="cs-CZ" sz="2000" kern="1200" dirty="false">
                <a:solidFill>
                  <a:schemeClr val="tx1"/>
                </a:solidFill>
                <a:latin typeface="+mn-lt"/>
                <a:ea typeface="+mn-ea"/>
                <a:cs typeface="+mn-cs"/>
              </a:rPr>
              <a:t>(ne ve smyslu jazykové vzdělávání apod.)</a:t>
            </a:r>
          </a:p>
          <a:p>
            <a:pPr>
              <a:buFont typeface="Wingdings" panose="05000000000000000000" pitchFamily="2" charset="2"/>
              <a:buChar char="Ø"/>
            </a:pPr>
            <a:r>
              <a:rPr lang="cs-CZ" sz="2000" dirty="false"/>
              <a:t>mzdové příspěvky na tréninková pracovní místa maximálně do pěti měsíců </a:t>
            </a:r>
          </a:p>
          <a:p>
            <a:pPr>
              <a:buFont typeface="Wingdings" panose="05000000000000000000" pitchFamily="2" charset="2"/>
              <a:buChar char="Ø"/>
            </a:pPr>
            <a:r>
              <a:rPr lang="cs-CZ" sz="2000" dirty="false"/>
              <a:t>vzdělávání / poradenství poskytované zájemcům o podnikání do okamžiku, kdy se stanou podnikateli (např. získají živnostenský list)</a:t>
            </a:r>
          </a:p>
          <a:p>
            <a:pPr>
              <a:buFont typeface="Wingdings" panose="05000000000000000000" pitchFamily="2" charset="2"/>
              <a:buChar char="Ø"/>
            </a:pPr>
            <a:r>
              <a:rPr lang="cs-CZ" sz="2000" dirty="false"/>
              <a:t>vybavení tréninkového pracoviště, pokud subjekt výstupy svého fungování na trhu za úplatu nenabízí / neposkytuje</a:t>
            </a:r>
          </a:p>
          <a:p>
            <a:pPr>
              <a:buFont typeface="Wingdings" panose="05000000000000000000" pitchFamily="2" charset="2"/>
              <a:buChar char="Ø"/>
            </a:pPr>
            <a:endParaRPr lang="cs-CZ" sz="2000" dirty="false"/>
          </a:p>
          <a:p>
            <a:pPr algn="just">
              <a:spcAft>
                <a:spcPts val="1100"/>
              </a:spcAft>
              <a:buFontTx/>
              <a:buChar char="-"/>
            </a:pPr>
            <a:endParaRPr lang="cs-CZ" sz="2000" dirty="false"/>
          </a:p>
          <a:p>
            <a:pPr algn="just">
              <a:spcAft>
                <a:spcPts val="1100"/>
              </a:spcAft>
              <a:buFontTx/>
              <a:buChar char="-"/>
            </a:pPr>
            <a:endParaRPr lang="cs-CZ" sz="2000" dirty="false"/>
          </a:p>
          <a:p>
            <a:pPr marL="0" indent="0">
              <a:buNone/>
            </a:pPr>
            <a:endParaRPr lang="cs-CZ" dirty="false"/>
          </a:p>
          <a:p>
            <a:pPr>
              <a:buFont typeface="Wingdings" panose="05000000000000000000" pitchFamily="2" charset="2"/>
              <a:buChar char="q"/>
            </a:pPr>
            <a:endParaRPr lang="cs-CZ" dirty="false"/>
          </a:p>
          <a:p>
            <a:pPr marL="0" indent="0">
              <a:buNone/>
            </a:pPr>
            <a:endParaRPr lang="cs-CZ" dirty="false"/>
          </a:p>
        </p:txBody>
      </p:sp>
      <p:sp>
        <p:nvSpPr>
          <p:cNvPr id="4" name="Zástupný symbol pro číslo snímku 3">
            <a:extLst>
              <a:ext uri="{FF2B5EF4-FFF2-40B4-BE49-F238E27FC236}">
                <a16:creationId xmlns:a16="http://schemas.microsoft.com/office/drawing/2014/main" id="{3EB57488-F404-4567-A831-3AFBC3EF05FE}"/>
              </a:ext>
            </a:extLst>
          </p:cNvPr>
          <p:cNvSpPr>
            <a:spLocks noGrp="true"/>
          </p:cNvSpPr>
          <p:nvPr>
            <p:ph type="sldNum" sz="quarter" idx="12"/>
          </p:nvPr>
        </p:nvSpPr>
        <p:spPr/>
        <p:txBody>
          <a:bodyPr/>
          <a:lstStyle/>
          <a:p>
            <a:fld id="{479BF083-4774-43B1-9AB0-5CC1AC5DD8EE}" type="slidenum">
              <a:rPr lang="cs-CZ" smtClean="false"/>
              <a:pPr/>
              <a:t>86</a:t>
            </a:fld>
            <a:endParaRPr lang="cs-CZ" dirty="false"/>
          </a:p>
        </p:txBody>
      </p:sp>
    </p:spTree>
    <p:extLst>
      <p:ext uri="{BB962C8B-B14F-4D97-AF65-F5344CB8AC3E}">
        <p14:creationId xmlns:p14="http://schemas.microsoft.com/office/powerpoint/2010/main" val="404328493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true"/>
          </p:cNvSpPr>
          <p:nvPr>
            <p:ph type="title"/>
          </p:nvPr>
        </p:nvSpPr>
        <p:spPr/>
        <p:txBody>
          <a:bodyPr/>
          <a:lstStyle/>
          <a:p>
            <a:r>
              <a:rPr lang="cs-CZ" sz="2800" dirty="false"/>
              <a:t>Nejčastější dotazy z konzultací</a:t>
            </a:r>
          </a:p>
        </p:txBody>
      </p:sp>
      <p:sp>
        <p:nvSpPr>
          <p:cNvPr id="3" name="Zástupný obsah 2">
            <a:extLst>
              <a:ext uri="{FF2B5EF4-FFF2-40B4-BE49-F238E27FC236}">
                <a16:creationId xmlns:a16="http://schemas.microsoft.com/office/drawing/2014/main" id="{E2F855CD-C061-40B5-BE82-8B7B9F1E170F}"/>
              </a:ext>
            </a:extLst>
          </p:cNvPr>
          <p:cNvSpPr>
            <a:spLocks noGrp="true"/>
          </p:cNvSpPr>
          <p:nvPr>
            <p:ph idx="1"/>
          </p:nvPr>
        </p:nvSpPr>
        <p:spPr>
          <a:xfrm>
            <a:off x="540000" y="1196752"/>
            <a:ext cx="8064000" cy="5688632"/>
          </a:xfrm>
        </p:spPr>
        <p:txBody>
          <a:bodyPr/>
          <a:lstStyle/>
          <a:p>
            <a:pPr marL="0" indent="0">
              <a:buNone/>
            </a:pPr>
            <a:r>
              <a:rPr lang="cs-CZ" sz="1800" b="true" dirty="false"/>
              <a:t>Aktivity, které mohou zakládat veřejnou podporu:</a:t>
            </a:r>
          </a:p>
          <a:p>
            <a:pPr>
              <a:lnSpc>
                <a:spcPct val="100000"/>
              </a:lnSpc>
              <a:buFont typeface="Wingdings" panose="05000000000000000000" pitchFamily="2" charset="2"/>
              <a:buChar char="Ø"/>
            </a:pPr>
            <a:r>
              <a:rPr lang="cs-CZ" sz="1800" dirty="false"/>
              <a:t>komunitní tábory jako jednorázová akce</a:t>
            </a:r>
          </a:p>
          <a:p>
            <a:pPr>
              <a:lnSpc>
                <a:spcPct val="100000"/>
              </a:lnSpc>
              <a:buFont typeface="Wingdings" panose="05000000000000000000" pitchFamily="2" charset="2"/>
              <a:buChar char="Ø"/>
            </a:pPr>
            <a:r>
              <a:rPr lang="cs-CZ" sz="1800" dirty="false"/>
              <a:t>půjčovny kompenzačních pomůcek (za úplatu i bezplatné)</a:t>
            </a:r>
          </a:p>
          <a:p>
            <a:pPr>
              <a:lnSpc>
                <a:spcPct val="100000"/>
              </a:lnSpc>
              <a:buFont typeface="Wingdings" panose="05000000000000000000" pitchFamily="2" charset="2"/>
              <a:buChar char="Ø"/>
            </a:pPr>
            <a:r>
              <a:rPr lang="cs-CZ" sz="1800" dirty="false"/>
              <a:t>komerční kulturní akce komunitního centra</a:t>
            </a:r>
          </a:p>
          <a:p>
            <a:pPr>
              <a:lnSpc>
                <a:spcPct val="100000"/>
              </a:lnSpc>
              <a:buFont typeface="Wingdings" panose="05000000000000000000" pitchFamily="2" charset="2"/>
              <a:buChar char="Ø"/>
            </a:pPr>
            <a:r>
              <a:rPr lang="cs-CZ" sz="1800" dirty="false"/>
              <a:t>zpracovny ovoce, zeleniny, bylin, medu apod.</a:t>
            </a:r>
          </a:p>
          <a:p>
            <a:pPr>
              <a:lnSpc>
                <a:spcPct val="100000"/>
              </a:lnSpc>
              <a:buFont typeface="Wingdings" panose="05000000000000000000" pitchFamily="2" charset="2"/>
              <a:buChar char="Ø"/>
            </a:pPr>
            <a:r>
              <a:rPr lang="cs-CZ" sz="1800" dirty="false"/>
              <a:t>vzdělávání / poradenství poskytované zájemcům o podnikání od okamžiku, kdy se stanou podnikateli (např. získají živnostenský list)</a:t>
            </a:r>
          </a:p>
          <a:p>
            <a:pPr>
              <a:lnSpc>
                <a:spcPct val="100000"/>
              </a:lnSpc>
              <a:buFont typeface="Wingdings" panose="05000000000000000000" pitchFamily="2" charset="2"/>
              <a:buChar char="Ø"/>
            </a:pPr>
            <a:r>
              <a:rPr lang="cs-CZ" sz="1800" dirty="false"/>
              <a:t>mzdové příspěvky na pracovní místa vytvořená na 6 měsíců a déle, vybavení pracoviště, vzdělávání po nástupu na pracovní místo  - pokud je zaměstnavatel soutěžitelem na trhu </a:t>
            </a:r>
          </a:p>
          <a:p>
            <a:pPr>
              <a:lnSpc>
                <a:spcPct val="100000"/>
              </a:lnSpc>
              <a:buFont typeface="Wingdings" panose="05000000000000000000" pitchFamily="2" charset="2"/>
              <a:buChar char="Ø"/>
            </a:pPr>
            <a:r>
              <a:rPr lang="cs-CZ" sz="1800" dirty="false"/>
              <a:t>vybavení tréninkového pracoviště, pokud subjekt poskytuje služby či prodává produkty za úplatu jakožto soutěžitel na trhu</a:t>
            </a:r>
          </a:p>
          <a:p>
            <a:pPr>
              <a:lnSpc>
                <a:spcPct val="100000"/>
              </a:lnSpc>
              <a:buFont typeface="Wingdings" panose="05000000000000000000" pitchFamily="2" charset="2"/>
              <a:buChar char="Ø"/>
            </a:pPr>
            <a:r>
              <a:rPr lang="cs-CZ" sz="1800" dirty="false"/>
              <a:t>vzdělávání pracovníků v sociálních službách nad rámec zákona   </a:t>
            </a:r>
          </a:p>
          <a:p>
            <a:pPr marL="0" indent="0">
              <a:lnSpc>
                <a:spcPct val="100000"/>
              </a:lnSpc>
              <a:buNone/>
            </a:pPr>
            <a:r>
              <a:rPr lang="cs-CZ" sz="1800" dirty="false"/>
              <a:t>      č. 108/2006 Sb., o sociálních službách</a:t>
            </a:r>
          </a:p>
          <a:p>
            <a:pPr>
              <a:buFont typeface="Wingdings" panose="05000000000000000000" pitchFamily="2" charset="2"/>
              <a:buChar char="Ø"/>
            </a:pPr>
            <a:endParaRPr lang="cs-CZ" sz="1800" dirty="false"/>
          </a:p>
          <a:p>
            <a:pPr>
              <a:buFont typeface="Wingdings" panose="05000000000000000000" pitchFamily="2" charset="2"/>
              <a:buChar char="Ø"/>
            </a:pPr>
            <a:endParaRPr lang="cs-CZ" sz="1800" dirty="false"/>
          </a:p>
          <a:p>
            <a:pPr algn="just">
              <a:spcAft>
                <a:spcPts val="1100"/>
              </a:spcAft>
              <a:buFontTx/>
              <a:buChar char="-"/>
            </a:pPr>
            <a:endParaRPr lang="cs-CZ" sz="1800" dirty="false"/>
          </a:p>
          <a:p>
            <a:pPr marL="0" indent="0">
              <a:buNone/>
            </a:pPr>
            <a:endParaRPr lang="cs-CZ" sz="1800" dirty="false"/>
          </a:p>
          <a:p>
            <a:pPr>
              <a:buFont typeface="Wingdings" panose="05000000000000000000" pitchFamily="2" charset="2"/>
              <a:buChar char="q"/>
            </a:pPr>
            <a:endParaRPr lang="cs-CZ" sz="1800" dirty="false"/>
          </a:p>
          <a:p>
            <a:pPr marL="0" indent="0">
              <a:buNone/>
            </a:pPr>
            <a:endParaRPr lang="cs-CZ" sz="1800" dirty="false"/>
          </a:p>
        </p:txBody>
      </p:sp>
      <p:sp>
        <p:nvSpPr>
          <p:cNvPr id="4" name="Zástupný symbol pro číslo snímku 3">
            <a:extLst>
              <a:ext uri="{FF2B5EF4-FFF2-40B4-BE49-F238E27FC236}">
                <a16:creationId xmlns:a16="http://schemas.microsoft.com/office/drawing/2014/main" id="{3EB57488-F404-4567-A831-3AFBC3EF05FE}"/>
              </a:ext>
            </a:extLst>
          </p:cNvPr>
          <p:cNvSpPr>
            <a:spLocks noGrp="true"/>
          </p:cNvSpPr>
          <p:nvPr>
            <p:ph type="sldNum" sz="quarter" idx="12"/>
          </p:nvPr>
        </p:nvSpPr>
        <p:spPr/>
        <p:txBody>
          <a:bodyPr/>
          <a:lstStyle/>
          <a:p>
            <a:fld id="{479BF083-4774-43B1-9AB0-5CC1AC5DD8EE}" type="slidenum">
              <a:rPr lang="cs-CZ" smtClean="false"/>
              <a:pPr/>
              <a:t>87</a:t>
            </a:fld>
            <a:endParaRPr lang="cs-CZ" dirty="false"/>
          </a:p>
        </p:txBody>
      </p:sp>
    </p:spTree>
    <p:extLst>
      <p:ext uri="{BB962C8B-B14F-4D97-AF65-F5344CB8AC3E}">
        <p14:creationId xmlns:p14="http://schemas.microsoft.com/office/powerpoint/2010/main" val="88643055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true"/>
          </p:cNvSpPr>
          <p:nvPr>
            <p:ph type="title"/>
          </p:nvPr>
        </p:nvSpPr>
        <p:spPr/>
        <p:txBody>
          <a:bodyPr/>
          <a:lstStyle/>
          <a:p>
            <a:r>
              <a:rPr lang="cs-CZ" sz="2800" dirty="false"/>
              <a:t>Nejčastější dotazy z konzultací</a:t>
            </a:r>
          </a:p>
        </p:txBody>
      </p:sp>
      <p:sp>
        <p:nvSpPr>
          <p:cNvPr id="3" name="Zástupný obsah 2">
            <a:extLst>
              <a:ext uri="{FF2B5EF4-FFF2-40B4-BE49-F238E27FC236}">
                <a16:creationId xmlns:a16="http://schemas.microsoft.com/office/drawing/2014/main" id="{E2F855CD-C061-40B5-BE82-8B7B9F1E170F}"/>
              </a:ext>
            </a:extLst>
          </p:cNvPr>
          <p:cNvSpPr>
            <a:spLocks noGrp="true"/>
          </p:cNvSpPr>
          <p:nvPr>
            <p:ph idx="1"/>
          </p:nvPr>
        </p:nvSpPr>
        <p:spPr>
          <a:xfrm>
            <a:off x="540000" y="1484784"/>
            <a:ext cx="8064000" cy="4752528"/>
          </a:xfrm>
        </p:spPr>
        <p:txBody>
          <a:bodyPr/>
          <a:lstStyle/>
          <a:p>
            <a:pPr marL="0" indent="0">
              <a:buNone/>
            </a:pPr>
            <a:r>
              <a:rPr lang="cs-CZ" sz="2000" b="true" dirty="false"/>
              <a:t>Partnerství (kritéria výběru, výhody a nevýhody zapojení partnerů)</a:t>
            </a:r>
            <a:endParaRPr lang="cs-CZ" sz="2000" dirty="false"/>
          </a:p>
          <a:p>
            <a:pPr>
              <a:buFont typeface="Wingdings" panose="05000000000000000000" pitchFamily="2" charset="2"/>
              <a:buChar char="Ø"/>
            </a:pPr>
            <a:r>
              <a:rPr lang="cs-CZ" sz="2000" dirty="false"/>
              <a:t>oprávněnými partnery jsou partneři s finančním příspěvkem i partneři bez finančního příspěvku</a:t>
            </a:r>
          </a:p>
          <a:p>
            <a:pPr>
              <a:buFont typeface="Wingdings" panose="05000000000000000000" pitchFamily="2" charset="2"/>
              <a:buChar char="Ø"/>
            </a:pPr>
            <a:r>
              <a:rPr lang="cs-CZ" sz="2000" dirty="false"/>
              <a:t>příjemce vybírá partnera s finančním příspěvkem transparentním výběrovým procesem na základě předem stanovených kritérií (na žádost ŘO musí MAS doložit způsob výběru partnerů a použitá kritéria výběru)</a:t>
            </a:r>
          </a:p>
          <a:p>
            <a:pPr>
              <a:buFont typeface="Wingdings" panose="05000000000000000000" pitchFamily="2" charset="2"/>
              <a:buChar char="Ø"/>
            </a:pPr>
            <a:r>
              <a:rPr lang="cs-CZ" sz="2000" dirty="false"/>
              <a:t>při výběru partnera je nutné zohlednit jeden z hlavních principů CLLD, kterým je zaměření na lokální partnerství (jedno z kritérií pro výběr partnerů se musí zaměřit na ověření, zda je daný partner z území MAS nebo je na území dané MAS aktivní)</a:t>
            </a:r>
          </a:p>
          <a:p>
            <a:pPr marL="0" indent="0">
              <a:buNone/>
            </a:pPr>
            <a:endParaRPr lang="cs-CZ" sz="2000" dirty="false"/>
          </a:p>
          <a:p>
            <a:pPr marL="0" indent="0">
              <a:buNone/>
            </a:pPr>
            <a:endParaRPr lang="cs-CZ" dirty="false"/>
          </a:p>
        </p:txBody>
      </p:sp>
      <p:sp>
        <p:nvSpPr>
          <p:cNvPr id="4" name="Zástupný symbol pro číslo snímku 3">
            <a:extLst>
              <a:ext uri="{FF2B5EF4-FFF2-40B4-BE49-F238E27FC236}">
                <a16:creationId xmlns:a16="http://schemas.microsoft.com/office/drawing/2014/main" id="{3EB57488-F404-4567-A831-3AFBC3EF05FE}"/>
              </a:ext>
            </a:extLst>
          </p:cNvPr>
          <p:cNvSpPr>
            <a:spLocks noGrp="true"/>
          </p:cNvSpPr>
          <p:nvPr>
            <p:ph type="sldNum" sz="quarter" idx="12"/>
          </p:nvPr>
        </p:nvSpPr>
        <p:spPr/>
        <p:txBody>
          <a:bodyPr/>
          <a:lstStyle/>
          <a:p>
            <a:fld id="{479BF083-4774-43B1-9AB0-5CC1AC5DD8EE}" type="slidenum">
              <a:rPr lang="cs-CZ" smtClean="false"/>
              <a:pPr/>
              <a:t>88</a:t>
            </a:fld>
            <a:endParaRPr lang="cs-CZ" dirty="false"/>
          </a:p>
        </p:txBody>
      </p:sp>
    </p:spTree>
    <p:extLst>
      <p:ext uri="{BB962C8B-B14F-4D97-AF65-F5344CB8AC3E}">
        <p14:creationId xmlns:p14="http://schemas.microsoft.com/office/powerpoint/2010/main" val="136071451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true"/>
          </p:cNvSpPr>
          <p:nvPr>
            <p:ph type="title"/>
          </p:nvPr>
        </p:nvSpPr>
        <p:spPr/>
        <p:txBody>
          <a:bodyPr/>
          <a:lstStyle/>
          <a:p>
            <a:r>
              <a:rPr lang="cs-CZ" sz="2800" dirty="false"/>
              <a:t>Nejčastější dotazy z konzultací</a:t>
            </a:r>
          </a:p>
        </p:txBody>
      </p:sp>
      <p:sp>
        <p:nvSpPr>
          <p:cNvPr id="3" name="Zástupný obsah 2">
            <a:extLst>
              <a:ext uri="{FF2B5EF4-FFF2-40B4-BE49-F238E27FC236}">
                <a16:creationId xmlns:a16="http://schemas.microsoft.com/office/drawing/2014/main" id="{E2F855CD-C061-40B5-BE82-8B7B9F1E170F}"/>
              </a:ext>
            </a:extLst>
          </p:cNvPr>
          <p:cNvSpPr>
            <a:spLocks noGrp="true"/>
          </p:cNvSpPr>
          <p:nvPr>
            <p:ph idx="1"/>
          </p:nvPr>
        </p:nvSpPr>
        <p:spPr>
          <a:xfrm>
            <a:off x="540000" y="1268760"/>
            <a:ext cx="8064000" cy="4824536"/>
          </a:xfrm>
        </p:spPr>
        <p:txBody>
          <a:bodyPr/>
          <a:lstStyle/>
          <a:p>
            <a:pPr marL="0" indent="0">
              <a:buNone/>
            </a:pPr>
            <a:r>
              <a:rPr lang="cs-CZ" sz="2000" b="true" dirty="false"/>
              <a:t>Partnerství (kritéria výběru, výhody a nevýhody zapojení partnerů)</a:t>
            </a:r>
            <a:endParaRPr lang="cs-CZ" sz="2000" dirty="false"/>
          </a:p>
          <a:p>
            <a:pPr>
              <a:buFont typeface="Wingdings" panose="05000000000000000000" pitchFamily="2" charset="2"/>
              <a:buChar char="Ø"/>
            </a:pPr>
            <a:r>
              <a:rPr lang="cs-CZ" sz="2000" dirty="false"/>
              <a:t>partnerem s finančním příspěvkem může být subjekt s prokazatelnou dobou trvání své existence minimálně 3 roky před datem vyhlášení výzvy</a:t>
            </a:r>
          </a:p>
          <a:p>
            <a:pPr algn="just">
              <a:spcAft>
                <a:spcPts val="1100"/>
              </a:spcAft>
              <a:buFont typeface="Wingdings" panose="05000000000000000000" pitchFamily="2" charset="2"/>
              <a:buChar char="Ø"/>
            </a:pPr>
            <a:r>
              <a:rPr lang="cs-CZ" sz="2000" dirty="false"/>
              <a:t>ve výjimečných a náležitě odůvodněných případech je možné připustit i partnera s kratší historií; podmínkou je prokazatelná dlouhodobá práce (min. tři roky) s cílovými skupinami, která nemá charakter jednorázového dodavatelského vztahu</a:t>
            </a:r>
          </a:p>
          <a:p>
            <a:pPr algn="just">
              <a:spcAft>
                <a:spcPts val="1100"/>
              </a:spcAft>
              <a:buFont typeface="Wingdings" panose="05000000000000000000" pitchFamily="2" charset="2"/>
              <a:buChar char="Ø"/>
            </a:pPr>
            <a:r>
              <a:rPr lang="cs-CZ" sz="2000" dirty="false"/>
              <a:t>jako partneři nejsou akceptovatelné nově vzniklé subjekty </a:t>
            </a:r>
          </a:p>
          <a:p>
            <a:pPr lvl="0" algn="just">
              <a:lnSpc>
                <a:spcPct val="105000"/>
              </a:lnSpc>
              <a:spcAft>
                <a:spcPts val="800"/>
              </a:spcAft>
              <a:buFont typeface="Wingdings" panose="05000000000000000000" pitchFamily="2" charset="2"/>
              <a:buChar char="Ø"/>
            </a:pPr>
            <a:r>
              <a:rPr lang="cs-CZ" sz="2000" dirty="false"/>
              <a:t>partnerství nenahrazuje zabezpečení běžné administrace projektu, poskytování běžných služeb nebo dodání zboží - nesmí být zneužito k obcházení zákona o veřejných zakázkách)</a:t>
            </a:r>
          </a:p>
          <a:p>
            <a:pPr marL="0" indent="0" algn="just">
              <a:spcAft>
                <a:spcPts val="1100"/>
              </a:spcAft>
              <a:buNone/>
            </a:pPr>
            <a:endParaRPr lang="cs-CZ" sz="2000" dirty="false"/>
          </a:p>
          <a:p>
            <a:pPr algn="just">
              <a:spcAft>
                <a:spcPts val="1100"/>
              </a:spcAft>
              <a:buFont typeface="Wingdings" panose="05000000000000000000" pitchFamily="2" charset="2"/>
              <a:buChar char="Ø"/>
            </a:pPr>
            <a:endParaRPr lang="cs-CZ" sz="2000" dirty="false"/>
          </a:p>
          <a:p>
            <a:pPr algn="just">
              <a:spcAft>
                <a:spcPts val="1100"/>
              </a:spcAft>
              <a:buFont typeface="Wingdings" panose="05000000000000000000" pitchFamily="2" charset="2"/>
              <a:buChar char="Ø"/>
            </a:pPr>
            <a:endParaRPr lang="cs-CZ" sz="2000" dirty="false"/>
          </a:p>
          <a:p>
            <a:pPr marL="0" indent="0" algn="just">
              <a:spcAft>
                <a:spcPts val="1100"/>
              </a:spcAft>
              <a:buNone/>
            </a:pPr>
            <a:endParaRPr lang="cs-CZ" sz="2000" dirty="false"/>
          </a:p>
          <a:p>
            <a:pPr marL="0" indent="0">
              <a:buNone/>
            </a:pPr>
            <a:endParaRPr lang="cs-CZ" dirty="false"/>
          </a:p>
          <a:p>
            <a:pPr>
              <a:buFont typeface="Wingdings" panose="05000000000000000000" pitchFamily="2" charset="2"/>
              <a:buChar char="q"/>
            </a:pPr>
            <a:endParaRPr lang="cs-CZ" dirty="false"/>
          </a:p>
          <a:p>
            <a:pPr marL="0" indent="0">
              <a:buNone/>
            </a:pPr>
            <a:endParaRPr lang="cs-CZ" dirty="false"/>
          </a:p>
        </p:txBody>
      </p:sp>
      <p:sp>
        <p:nvSpPr>
          <p:cNvPr id="4" name="Zástupný symbol pro číslo snímku 3">
            <a:extLst>
              <a:ext uri="{FF2B5EF4-FFF2-40B4-BE49-F238E27FC236}">
                <a16:creationId xmlns:a16="http://schemas.microsoft.com/office/drawing/2014/main" id="{3EB57488-F404-4567-A831-3AFBC3EF05FE}"/>
              </a:ext>
            </a:extLst>
          </p:cNvPr>
          <p:cNvSpPr>
            <a:spLocks noGrp="true"/>
          </p:cNvSpPr>
          <p:nvPr>
            <p:ph type="sldNum" sz="quarter" idx="12"/>
          </p:nvPr>
        </p:nvSpPr>
        <p:spPr/>
        <p:txBody>
          <a:bodyPr/>
          <a:lstStyle/>
          <a:p>
            <a:fld id="{479BF083-4774-43B1-9AB0-5CC1AC5DD8EE}" type="slidenum">
              <a:rPr lang="cs-CZ" smtClean="false"/>
              <a:pPr/>
              <a:t>89</a:t>
            </a:fld>
            <a:endParaRPr lang="cs-CZ" dirty="false"/>
          </a:p>
        </p:txBody>
      </p:sp>
    </p:spTree>
    <p:extLst>
      <p:ext uri="{BB962C8B-B14F-4D97-AF65-F5344CB8AC3E}">
        <p14:creationId xmlns:p14="http://schemas.microsoft.com/office/powerpoint/2010/main" val="1453235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117499-8245-4D24-964A-300AD2C215BC}"/>
              </a:ext>
            </a:extLst>
          </p:cNvPr>
          <p:cNvSpPr>
            <a:spLocks noGrp="true"/>
          </p:cNvSpPr>
          <p:nvPr>
            <p:ph type="title"/>
          </p:nvPr>
        </p:nvSpPr>
        <p:spPr>
          <a:xfrm>
            <a:off x="431628" y="-14185"/>
            <a:ext cx="8424000" cy="1080000"/>
          </a:xfrm>
        </p:spPr>
        <p:txBody>
          <a:bodyPr/>
          <a:lstStyle/>
          <a:p>
            <a:r>
              <a:rPr lang="cs-CZ" sz="2800" dirty="false"/>
              <a:t>On-line formulář akčního plánu</a:t>
            </a:r>
          </a:p>
        </p:txBody>
      </p:sp>
      <p:sp>
        <p:nvSpPr>
          <p:cNvPr id="3" name="Zástupný obsah 2">
            <a:extLst>
              <a:ext uri="{FF2B5EF4-FFF2-40B4-BE49-F238E27FC236}">
                <a16:creationId xmlns:a16="http://schemas.microsoft.com/office/drawing/2014/main" id="{B65064CB-C6AA-4442-AD2D-3B8BFF6ED67B}"/>
              </a:ext>
            </a:extLst>
          </p:cNvPr>
          <p:cNvSpPr>
            <a:spLocks noGrp="true"/>
          </p:cNvSpPr>
          <p:nvPr>
            <p:ph idx="1"/>
          </p:nvPr>
        </p:nvSpPr>
        <p:spPr>
          <a:xfrm>
            <a:off x="360000" y="1268760"/>
            <a:ext cx="8424000" cy="5247240"/>
          </a:xfrm>
        </p:spPr>
        <p:txBody>
          <a:bodyPr/>
          <a:lstStyle/>
          <a:p>
            <a:pPr marL="0" indent="0">
              <a:buNone/>
            </a:pPr>
            <a:endParaRPr lang="cs-CZ" dirty="false">
              <a:solidFill>
                <a:srgbClr val="FF0000"/>
              </a:solidFill>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737BF6CF-BF31-4D8C-BC01-D0341DC045E8}"/>
              </a:ext>
            </a:extLst>
          </p:cNvPr>
          <p:cNvSpPr>
            <a:spLocks noGrp="true"/>
          </p:cNvSpPr>
          <p:nvPr>
            <p:ph type="sldNum" sz="quarter" idx="12"/>
          </p:nvPr>
        </p:nvSpPr>
        <p:spPr/>
        <p:txBody>
          <a:bodyPr/>
          <a:lstStyle/>
          <a:p>
            <a:fld id="{479BF083-4774-43B1-9AB0-5CC1AC5DD8EE}" type="slidenum">
              <a:rPr lang="cs-CZ" smtClean="false"/>
              <a:pPr/>
              <a:t>9</a:t>
            </a:fld>
            <a:endParaRPr lang="cs-CZ" dirty="false"/>
          </a:p>
        </p:txBody>
      </p:sp>
      <p:pic>
        <p:nvPicPr>
          <p:cNvPr id="5" name="Obrázek 4">
            <a:extLst>
              <a:ext uri="{FF2B5EF4-FFF2-40B4-BE49-F238E27FC236}">
                <a16:creationId xmlns:a16="http://schemas.microsoft.com/office/drawing/2014/main" id="{7E1C8ECA-BB80-4059-8B36-755692345071}"/>
              </a:ext>
            </a:extLst>
          </p:cNvPr>
          <p:cNvPicPr/>
          <p:nvPr/>
        </p:nvPicPr>
        <p:blipFill>
          <a:blip r:embed="rId3"/>
          <a:stretch>
            <a:fillRect/>
          </a:stretch>
        </p:blipFill>
        <p:spPr>
          <a:xfrm>
            <a:off x="1061634" y="1238253"/>
            <a:ext cx="7020732" cy="4978742"/>
          </a:xfrm>
          <a:prstGeom prst="rect">
            <a:avLst/>
          </a:prstGeom>
        </p:spPr>
      </p:pic>
    </p:spTree>
    <p:extLst>
      <p:ext uri="{BB962C8B-B14F-4D97-AF65-F5344CB8AC3E}">
        <p14:creationId xmlns:p14="http://schemas.microsoft.com/office/powerpoint/2010/main" val="352363913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true"/>
          </p:cNvSpPr>
          <p:nvPr>
            <p:ph type="title"/>
          </p:nvPr>
        </p:nvSpPr>
        <p:spPr/>
        <p:txBody>
          <a:bodyPr/>
          <a:lstStyle/>
          <a:p>
            <a:r>
              <a:rPr lang="cs-CZ" sz="2800" dirty="false"/>
              <a:t>Nejčastější dotazy z konzultací</a:t>
            </a:r>
          </a:p>
        </p:txBody>
      </p:sp>
      <p:sp>
        <p:nvSpPr>
          <p:cNvPr id="3" name="Zástupný obsah 2">
            <a:extLst>
              <a:ext uri="{FF2B5EF4-FFF2-40B4-BE49-F238E27FC236}">
                <a16:creationId xmlns:a16="http://schemas.microsoft.com/office/drawing/2014/main" id="{E2F855CD-C061-40B5-BE82-8B7B9F1E170F}"/>
              </a:ext>
            </a:extLst>
          </p:cNvPr>
          <p:cNvSpPr>
            <a:spLocks noGrp="true"/>
          </p:cNvSpPr>
          <p:nvPr>
            <p:ph idx="1"/>
          </p:nvPr>
        </p:nvSpPr>
        <p:spPr>
          <a:xfrm>
            <a:off x="540000" y="1628800"/>
            <a:ext cx="8064000" cy="4824536"/>
          </a:xfrm>
        </p:spPr>
        <p:txBody>
          <a:bodyPr/>
          <a:lstStyle/>
          <a:p>
            <a:pPr marL="0" indent="0">
              <a:buNone/>
            </a:pPr>
            <a:r>
              <a:rPr lang="cs-CZ" sz="2000" b="true" dirty="false"/>
              <a:t>Partnerství (kritéria výběru, výhody a nevýhody zapojení partnerů)</a:t>
            </a:r>
            <a:endParaRPr lang="cs-CZ" sz="2000" dirty="false"/>
          </a:p>
          <a:p>
            <a:pPr lvl="0">
              <a:buFont typeface="Wingdings" panose="05000000000000000000" pitchFamily="2" charset="2"/>
              <a:buChar char="Ø"/>
            </a:pPr>
            <a:r>
              <a:rPr lang="cs-CZ" sz="2000" dirty="false"/>
              <a:t>odpovědnost za realizaci projektu má vždy příjemce </a:t>
            </a:r>
          </a:p>
          <a:p>
            <a:pPr lvl="0">
              <a:buFont typeface="Wingdings" panose="05000000000000000000" pitchFamily="2" charset="2"/>
              <a:buChar char="Ø"/>
            </a:pPr>
            <a:r>
              <a:rPr lang="cs-CZ" sz="2000" dirty="false"/>
              <a:t>výše úvazku se u příjemce i u partnera sčítá</a:t>
            </a:r>
          </a:p>
          <a:p>
            <a:pPr algn="just">
              <a:spcAft>
                <a:spcPts val="1100"/>
              </a:spcAft>
              <a:buFont typeface="Wingdings" panose="05000000000000000000" pitchFamily="2" charset="2"/>
              <a:buChar char="Ø"/>
            </a:pPr>
            <a:r>
              <a:rPr lang="cs-CZ" sz="2000" dirty="false"/>
              <a:t>příjemce v projektu realizovaném v partnerství s partnerem/y s finančním příspěvkem musí vlastními silami zajistit realizaci minimálně 30 % přímých nákladů projektu</a:t>
            </a:r>
          </a:p>
          <a:p>
            <a:pPr algn="just">
              <a:spcAft>
                <a:spcPts val="1100"/>
              </a:spcAft>
              <a:buFont typeface="Wingdings" panose="05000000000000000000" pitchFamily="2" charset="2"/>
              <a:buChar char="Ø"/>
            </a:pPr>
            <a:r>
              <a:rPr lang="cs-CZ" sz="2000" dirty="false"/>
              <a:t>oprávněnými partnery s finančním příspěvkem nemohou být organizační složky státu, příspěvkové organizace zřízené organizačními složkami státu a kraje</a:t>
            </a:r>
          </a:p>
          <a:p>
            <a:pPr algn="just">
              <a:spcAft>
                <a:spcPts val="1100"/>
              </a:spcAft>
              <a:buFontTx/>
              <a:buChar char="-"/>
            </a:pPr>
            <a:endParaRPr lang="cs-CZ" sz="2000" dirty="false"/>
          </a:p>
          <a:p>
            <a:pPr marL="0" indent="0">
              <a:buNone/>
            </a:pPr>
            <a:endParaRPr lang="cs-CZ" dirty="false"/>
          </a:p>
          <a:p>
            <a:pPr>
              <a:buFont typeface="Wingdings" panose="05000000000000000000" pitchFamily="2" charset="2"/>
              <a:buChar char="q"/>
            </a:pPr>
            <a:endParaRPr lang="cs-CZ" dirty="false"/>
          </a:p>
          <a:p>
            <a:pPr marL="0" indent="0">
              <a:buNone/>
            </a:pPr>
            <a:endParaRPr lang="cs-CZ" dirty="false"/>
          </a:p>
        </p:txBody>
      </p:sp>
      <p:sp>
        <p:nvSpPr>
          <p:cNvPr id="4" name="Zástupný symbol pro číslo snímku 3">
            <a:extLst>
              <a:ext uri="{FF2B5EF4-FFF2-40B4-BE49-F238E27FC236}">
                <a16:creationId xmlns:a16="http://schemas.microsoft.com/office/drawing/2014/main" id="{3EB57488-F404-4567-A831-3AFBC3EF05FE}"/>
              </a:ext>
            </a:extLst>
          </p:cNvPr>
          <p:cNvSpPr>
            <a:spLocks noGrp="true"/>
          </p:cNvSpPr>
          <p:nvPr>
            <p:ph type="sldNum" sz="quarter" idx="12"/>
          </p:nvPr>
        </p:nvSpPr>
        <p:spPr/>
        <p:txBody>
          <a:bodyPr/>
          <a:lstStyle/>
          <a:p>
            <a:fld id="{479BF083-4774-43B1-9AB0-5CC1AC5DD8EE}" type="slidenum">
              <a:rPr lang="cs-CZ" smtClean="false"/>
              <a:pPr/>
              <a:t>90</a:t>
            </a:fld>
            <a:endParaRPr lang="cs-CZ" dirty="false"/>
          </a:p>
        </p:txBody>
      </p:sp>
    </p:spTree>
    <p:extLst>
      <p:ext uri="{BB962C8B-B14F-4D97-AF65-F5344CB8AC3E}">
        <p14:creationId xmlns:p14="http://schemas.microsoft.com/office/powerpoint/2010/main" val="200994773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true"/>
          </p:cNvSpPr>
          <p:nvPr>
            <p:ph type="title"/>
          </p:nvPr>
        </p:nvSpPr>
        <p:spPr/>
        <p:txBody>
          <a:bodyPr/>
          <a:lstStyle/>
          <a:p>
            <a:r>
              <a:rPr lang="cs-CZ" sz="2800" dirty="false"/>
              <a:t>Nejčastější dotazy z konzultací</a:t>
            </a:r>
          </a:p>
        </p:txBody>
      </p:sp>
      <p:sp>
        <p:nvSpPr>
          <p:cNvPr id="3" name="Zástupný obsah 2">
            <a:extLst>
              <a:ext uri="{FF2B5EF4-FFF2-40B4-BE49-F238E27FC236}">
                <a16:creationId xmlns:a16="http://schemas.microsoft.com/office/drawing/2014/main" id="{E2F855CD-C061-40B5-BE82-8B7B9F1E170F}"/>
              </a:ext>
            </a:extLst>
          </p:cNvPr>
          <p:cNvSpPr>
            <a:spLocks noGrp="true"/>
          </p:cNvSpPr>
          <p:nvPr>
            <p:ph idx="1"/>
          </p:nvPr>
        </p:nvSpPr>
        <p:spPr>
          <a:xfrm>
            <a:off x="540000" y="1268760"/>
            <a:ext cx="8064000" cy="4824536"/>
          </a:xfrm>
        </p:spPr>
        <p:txBody>
          <a:bodyPr/>
          <a:lstStyle/>
          <a:p>
            <a:pPr marL="0" indent="0" algn="just">
              <a:spcAft>
                <a:spcPts val="1100"/>
              </a:spcAft>
              <a:buNone/>
            </a:pPr>
            <a:r>
              <a:rPr lang="cs-CZ" sz="2000" b="true" dirty="false"/>
              <a:t>Možné překryvy s MŠMT</a:t>
            </a:r>
          </a:p>
          <a:p>
            <a:pPr algn="just">
              <a:spcAft>
                <a:spcPts val="1100"/>
              </a:spcAft>
              <a:buFont typeface="Wingdings" panose="05000000000000000000" pitchFamily="2" charset="2"/>
              <a:buChar char="Ø"/>
            </a:pPr>
            <a:r>
              <a:rPr lang="cs-CZ" sz="2000" dirty="false"/>
              <a:t>obecně platí, že aktivity realizované pro žáky a studenty na školách jsou hrazené z MŠMT</a:t>
            </a:r>
          </a:p>
          <a:p>
            <a:pPr marL="0" indent="0" algn="just">
              <a:spcAft>
                <a:spcPts val="1100"/>
              </a:spcAft>
              <a:buNone/>
            </a:pPr>
            <a:r>
              <a:rPr lang="cs-CZ" sz="2000" b="true" dirty="false"/>
              <a:t>Podpora z MŠMT:</a:t>
            </a:r>
          </a:p>
          <a:p>
            <a:pPr lvl="0" algn="just">
              <a:spcBef>
                <a:spcPts val="300"/>
              </a:spcBef>
              <a:spcAft>
                <a:spcPts val="300"/>
              </a:spcAft>
              <a:buFont typeface="Wingdings" panose="05000000000000000000" pitchFamily="2" charset="2"/>
              <a:buChar char="Ø"/>
            </a:pPr>
            <a:r>
              <a:rPr lang="cs-CZ" sz="2000" dirty="false"/>
              <a:t>dále jsou z MŠMT hrazené univerzity třetího věku, výchova k občanství, primární prevence na školách, kluby a družiny zřizované školami, pracovní pozice na školách (asistenti pedagoga, speciální pedagogové, školní psychologové apod.), polytechnické vzdělávání, neformální vzdělávání, doučování a kroužky na školách</a:t>
            </a:r>
          </a:p>
          <a:p>
            <a:pPr marL="0" indent="0" algn="just">
              <a:spcAft>
                <a:spcPts val="1100"/>
              </a:spcAft>
              <a:buNone/>
            </a:pPr>
            <a:endParaRPr lang="cs-CZ" sz="2000" dirty="false"/>
          </a:p>
          <a:p>
            <a:pPr marL="0" indent="0">
              <a:buNone/>
            </a:pPr>
            <a:endParaRPr lang="cs-CZ" dirty="false"/>
          </a:p>
          <a:p>
            <a:pPr>
              <a:buFont typeface="Wingdings" panose="05000000000000000000" pitchFamily="2" charset="2"/>
              <a:buChar char="q"/>
            </a:pPr>
            <a:endParaRPr lang="cs-CZ" dirty="false"/>
          </a:p>
          <a:p>
            <a:pPr marL="0" indent="0">
              <a:buNone/>
            </a:pPr>
            <a:endParaRPr lang="cs-CZ" dirty="false"/>
          </a:p>
        </p:txBody>
      </p:sp>
      <p:sp>
        <p:nvSpPr>
          <p:cNvPr id="4" name="Zástupný symbol pro číslo snímku 3">
            <a:extLst>
              <a:ext uri="{FF2B5EF4-FFF2-40B4-BE49-F238E27FC236}">
                <a16:creationId xmlns:a16="http://schemas.microsoft.com/office/drawing/2014/main" id="{3EB57488-F404-4567-A831-3AFBC3EF05FE}"/>
              </a:ext>
            </a:extLst>
          </p:cNvPr>
          <p:cNvSpPr>
            <a:spLocks noGrp="true"/>
          </p:cNvSpPr>
          <p:nvPr>
            <p:ph type="sldNum" sz="quarter" idx="12"/>
          </p:nvPr>
        </p:nvSpPr>
        <p:spPr/>
        <p:txBody>
          <a:bodyPr/>
          <a:lstStyle/>
          <a:p>
            <a:fld id="{479BF083-4774-43B1-9AB0-5CC1AC5DD8EE}" type="slidenum">
              <a:rPr lang="cs-CZ" smtClean="false"/>
              <a:pPr/>
              <a:t>91</a:t>
            </a:fld>
            <a:endParaRPr lang="cs-CZ" dirty="false"/>
          </a:p>
        </p:txBody>
      </p:sp>
    </p:spTree>
    <p:extLst>
      <p:ext uri="{BB962C8B-B14F-4D97-AF65-F5344CB8AC3E}">
        <p14:creationId xmlns:p14="http://schemas.microsoft.com/office/powerpoint/2010/main" val="108001535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true"/>
          </p:cNvSpPr>
          <p:nvPr>
            <p:ph type="title"/>
          </p:nvPr>
        </p:nvSpPr>
        <p:spPr/>
        <p:txBody>
          <a:bodyPr/>
          <a:lstStyle/>
          <a:p>
            <a:r>
              <a:rPr lang="cs-CZ" sz="2800" dirty="false"/>
              <a:t>Nejčastější dotazy z konzultací</a:t>
            </a:r>
          </a:p>
        </p:txBody>
      </p:sp>
      <p:sp>
        <p:nvSpPr>
          <p:cNvPr id="3" name="Zástupný obsah 2">
            <a:extLst>
              <a:ext uri="{FF2B5EF4-FFF2-40B4-BE49-F238E27FC236}">
                <a16:creationId xmlns:a16="http://schemas.microsoft.com/office/drawing/2014/main" id="{E2F855CD-C061-40B5-BE82-8B7B9F1E170F}"/>
              </a:ext>
            </a:extLst>
          </p:cNvPr>
          <p:cNvSpPr>
            <a:spLocks noGrp="true"/>
          </p:cNvSpPr>
          <p:nvPr>
            <p:ph idx="1"/>
          </p:nvPr>
        </p:nvSpPr>
        <p:spPr>
          <a:xfrm>
            <a:off x="395536" y="1874132"/>
            <a:ext cx="8064000" cy="4824536"/>
          </a:xfrm>
        </p:spPr>
        <p:txBody>
          <a:bodyPr/>
          <a:lstStyle/>
          <a:p>
            <a:pPr marL="0" indent="0" algn="just">
              <a:spcAft>
                <a:spcPts val="1100"/>
              </a:spcAft>
              <a:buNone/>
            </a:pPr>
            <a:r>
              <a:rPr lang="cs-CZ" sz="2000" b="true" dirty="false"/>
              <a:t>Podpora z OPZ+:</a:t>
            </a:r>
          </a:p>
          <a:p>
            <a:pPr lvl="0" algn="just">
              <a:spcBef>
                <a:spcPts val="300"/>
              </a:spcBef>
              <a:spcAft>
                <a:spcPts val="300"/>
              </a:spcAft>
              <a:buFont typeface="Wingdings" panose="05000000000000000000" pitchFamily="2" charset="2"/>
              <a:buChar char="Ø"/>
            </a:pPr>
            <a:r>
              <a:rPr lang="cs-CZ" sz="2000" b="true" dirty="false">
                <a:effectLst/>
                <a:latin typeface="Arial" panose="020B0604020202020204" pitchFamily="34" charset="0"/>
                <a:ea typeface="Calibri" panose="020F0502020204030204" pitchFamily="34" charset="0"/>
                <a:cs typeface="Times New Roman" panose="02020603050405020304" pitchFamily="18" charset="0"/>
              </a:rPr>
              <a:t>podpora ohrožených dětí a rodin v nepříznivé sociální situaci</a:t>
            </a:r>
            <a:r>
              <a:rPr lang="cs-CZ" sz="2000" dirty="false">
                <a:effectLst/>
                <a:latin typeface="Arial" panose="020B0604020202020204" pitchFamily="34" charset="0"/>
                <a:ea typeface="Calibri" panose="020F0502020204030204" pitchFamily="34" charset="0"/>
                <a:cs typeface="Times New Roman" panose="02020603050405020304" pitchFamily="18" charset="0"/>
              </a:rPr>
              <a:t> (</a:t>
            </a:r>
            <a:r>
              <a:rPr lang="cs-CZ" sz="2000" dirty="false"/>
              <a:t>podpora multidisciplinárních týmů, prevence předčasných odchodů ze vzdělávání, podpora vzniku a fungování rodičovských svépomocných skupin, aktivity terapeutické a psychologické podpory cílené na děti ohrožené sociálním vyloučením, peer programy apod.)</a:t>
            </a:r>
          </a:p>
          <a:p>
            <a:pPr lvl="0" algn="just">
              <a:spcBef>
                <a:spcPts val="300"/>
              </a:spcBef>
              <a:spcAft>
                <a:spcPts val="300"/>
              </a:spcAft>
              <a:buFont typeface="Wingdings" panose="05000000000000000000" pitchFamily="2" charset="2"/>
              <a:buChar char="Ø"/>
            </a:pPr>
            <a:endParaRPr lang="cs-CZ" sz="2000" dirty="false"/>
          </a:p>
          <a:p>
            <a:pPr marL="0" indent="0">
              <a:buNone/>
            </a:pPr>
            <a:endParaRPr lang="cs-CZ" dirty="false"/>
          </a:p>
          <a:p>
            <a:pPr>
              <a:buFont typeface="Wingdings" panose="05000000000000000000" pitchFamily="2" charset="2"/>
              <a:buChar char="q"/>
            </a:pPr>
            <a:endParaRPr lang="cs-CZ" dirty="false"/>
          </a:p>
          <a:p>
            <a:pPr marL="0" indent="0">
              <a:buNone/>
            </a:pPr>
            <a:endParaRPr lang="cs-CZ" dirty="false"/>
          </a:p>
        </p:txBody>
      </p:sp>
      <p:sp>
        <p:nvSpPr>
          <p:cNvPr id="4" name="Zástupný symbol pro číslo snímku 3">
            <a:extLst>
              <a:ext uri="{FF2B5EF4-FFF2-40B4-BE49-F238E27FC236}">
                <a16:creationId xmlns:a16="http://schemas.microsoft.com/office/drawing/2014/main" id="{3EB57488-F404-4567-A831-3AFBC3EF05FE}"/>
              </a:ext>
            </a:extLst>
          </p:cNvPr>
          <p:cNvSpPr>
            <a:spLocks noGrp="true"/>
          </p:cNvSpPr>
          <p:nvPr>
            <p:ph type="sldNum" sz="quarter" idx="12"/>
          </p:nvPr>
        </p:nvSpPr>
        <p:spPr/>
        <p:txBody>
          <a:bodyPr/>
          <a:lstStyle/>
          <a:p>
            <a:fld id="{479BF083-4774-43B1-9AB0-5CC1AC5DD8EE}" type="slidenum">
              <a:rPr lang="cs-CZ" smtClean="false"/>
              <a:pPr/>
              <a:t>92</a:t>
            </a:fld>
            <a:endParaRPr lang="cs-CZ" dirty="false"/>
          </a:p>
        </p:txBody>
      </p:sp>
    </p:spTree>
    <p:extLst>
      <p:ext uri="{BB962C8B-B14F-4D97-AF65-F5344CB8AC3E}">
        <p14:creationId xmlns:p14="http://schemas.microsoft.com/office/powerpoint/2010/main" val="108565940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true"/>
          </p:cNvSpPr>
          <p:nvPr>
            <p:ph type="title"/>
          </p:nvPr>
        </p:nvSpPr>
        <p:spPr/>
        <p:txBody>
          <a:bodyPr/>
          <a:lstStyle/>
          <a:p>
            <a:r>
              <a:rPr lang="cs-CZ" sz="2800" dirty="false"/>
              <a:t>Nejčastější dotazy z konzultací</a:t>
            </a:r>
          </a:p>
        </p:txBody>
      </p:sp>
      <p:sp>
        <p:nvSpPr>
          <p:cNvPr id="3" name="Zástupný obsah 2">
            <a:extLst>
              <a:ext uri="{FF2B5EF4-FFF2-40B4-BE49-F238E27FC236}">
                <a16:creationId xmlns:a16="http://schemas.microsoft.com/office/drawing/2014/main" id="{E2F855CD-C061-40B5-BE82-8B7B9F1E170F}"/>
              </a:ext>
            </a:extLst>
          </p:cNvPr>
          <p:cNvSpPr>
            <a:spLocks noGrp="true"/>
          </p:cNvSpPr>
          <p:nvPr>
            <p:ph idx="1"/>
          </p:nvPr>
        </p:nvSpPr>
        <p:spPr>
          <a:xfrm>
            <a:off x="540000" y="1268760"/>
            <a:ext cx="8064000" cy="4824536"/>
          </a:xfrm>
        </p:spPr>
        <p:txBody>
          <a:bodyPr/>
          <a:lstStyle/>
          <a:p>
            <a:pPr marL="0" indent="0" algn="just">
              <a:spcAft>
                <a:spcPts val="1100"/>
              </a:spcAft>
              <a:buNone/>
            </a:pPr>
            <a:r>
              <a:rPr lang="cs-CZ" sz="2000" b="true" dirty="false"/>
              <a:t>Komunitní práce/komunitní sociální práce – kdy je nutné zapojení sociálního pracovníka?</a:t>
            </a:r>
          </a:p>
          <a:p>
            <a:pPr algn="just">
              <a:spcAft>
                <a:spcPts val="1100"/>
              </a:spcAft>
              <a:buFont typeface="Wingdings" panose="05000000000000000000" pitchFamily="2" charset="2"/>
              <a:buChar char="Ø"/>
            </a:pPr>
            <a:r>
              <a:rPr lang="cs-CZ" sz="2000" dirty="false"/>
              <a:t>komunitní aktivity musí být zaštítěny komunitním pracovníkem (nemusí jít nutně o kvalifikovaného sociálního pracovníka dle zákona č. 108/2006 Sb., o sociálních službách; podstatná je zkušenost s metodami komunitní práce nebo sociální práce s komunitou a participativními metodami práce v kontextu sociálního začleňování)</a:t>
            </a:r>
          </a:p>
          <a:p>
            <a:pPr algn="just">
              <a:spcAft>
                <a:spcPts val="1100"/>
              </a:spcAft>
              <a:buFont typeface="Wingdings" panose="05000000000000000000" pitchFamily="2" charset="2"/>
              <a:buChar char="Ø"/>
            </a:pPr>
            <a:r>
              <a:rPr lang="cs-CZ" sz="2000" dirty="false"/>
              <a:t>pozice sociálního pracovníka jako garanta komunitní práce je nezbytná jen v těch projektech, kde to charakter dané situace přímo vyžaduje (tzn. kde se jedná přímo o realizaci sociální práce, k jejímuž výkonu je příslušný výhradně kvalifikovaný sociální pracovník)</a:t>
            </a:r>
          </a:p>
          <a:p>
            <a:pPr marL="0" indent="0" algn="just">
              <a:spcAft>
                <a:spcPts val="1100"/>
              </a:spcAft>
              <a:buNone/>
            </a:pPr>
            <a:endParaRPr lang="cs-CZ" sz="2000" dirty="false"/>
          </a:p>
          <a:p>
            <a:pPr lvl="0" algn="just">
              <a:spcBef>
                <a:spcPts val="300"/>
              </a:spcBef>
              <a:spcAft>
                <a:spcPts val="300"/>
              </a:spcAft>
              <a:buFont typeface="Wingdings" panose="05000000000000000000" pitchFamily="2" charset="2"/>
              <a:buChar char="Ø"/>
            </a:pPr>
            <a:endParaRPr lang="cs-CZ" sz="2000" dirty="false"/>
          </a:p>
          <a:p>
            <a:pPr marL="0" indent="0">
              <a:buNone/>
            </a:pPr>
            <a:endParaRPr lang="cs-CZ" dirty="false"/>
          </a:p>
          <a:p>
            <a:pPr>
              <a:buFont typeface="Wingdings" panose="05000000000000000000" pitchFamily="2" charset="2"/>
              <a:buChar char="q"/>
            </a:pPr>
            <a:endParaRPr lang="cs-CZ" dirty="false"/>
          </a:p>
          <a:p>
            <a:pPr marL="0" indent="0">
              <a:buNone/>
            </a:pPr>
            <a:endParaRPr lang="cs-CZ" dirty="false"/>
          </a:p>
        </p:txBody>
      </p:sp>
      <p:sp>
        <p:nvSpPr>
          <p:cNvPr id="4" name="Zástupný symbol pro číslo snímku 3">
            <a:extLst>
              <a:ext uri="{FF2B5EF4-FFF2-40B4-BE49-F238E27FC236}">
                <a16:creationId xmlns:a16="http://schemas.microsoft.com/office/drawing/2014/main" id="{3EB57488-F404-4567-A831-3AFBC3EF05FE}"/>
              </a:ext>
            </a:extLst>
          </p:cNvPr>
          <p:cNvSpPr>
            <a:spLocks noGrp="true"/>
          </p:cNvSpPr>
          <p:nvPr>
            <p:ph type="sldNum" sz="quarter" idx="12"/>
          </p:nvPr>
        </p:nvSpPr>
        <p:spPr/>
        <p:txBody>
          <a:bodyPr/>
          <a:lstStyle/>
          <a:p>
            <a:fld id="{479BF083-4774-43B1-9AB0-5CC1AC5DD8EE}" type="slidenum">
              <a:rPr lang="cs-CZ" smtClean="false"/>
              <a:pPr/>
              <a:t>93</a:t>
            </a:fld>
            <a:endParaRPr lang="cs-CZ" dirty="false"/>
          </a:p>
        </p:txBody>
      </p:sp>
    </p:spTree>
    <p:extLst>
      <p:ext uri="{BB962C8B-B14F-4D97-AF65-F5344CB8AC3E}">
        <p14:creationId xmlns:p14="http://schemas.microsoft.com/office/powerpoint/2010/main" val="276461455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489ED95-7956-4C9A-9A74-8533D9B96018}"/>
              </a:ext>
            </a:extLst>
          </p:cNvPr>
          <p:cNvSpPr>
            <a:spLocks noGrp="true"/>
          </p:cNvSpPr>
          <p:nvPr>
            <p:ph type="title"/>
          </p:nvPr>
        </p:nvSpPr>
        <p:spPr>
          <a:xfrm>
            <a:off x="449776" y="2132856"/>
            <a:ext cx="8244448" cy="4392488"/>
          </a:xfrm>
        </p:spPr>
        <p:txBody>
          <a:bodyPr/>
          <a:lstStyle/>
          <a:p>
            <a:pPr algn="ctr"/>
            <a:br>
              <a:rPr lang="cs-CZ" dirty="false"/>
            </a:br>
            <a:r>
              <a:rPr lang="cs-CZ" sz="3200" dirty="false"/>
              <a:t>konzultace</a:t>
            </a:r>
            <a:br>
              <a:rPr lang="cs-CZ" sz="3200" dirty="false"/>
            </a:br>
            <a:br>
              <a:rPr lang="cs-CZ" sz="3200" dirty="false"/>
            </a:br>
            <a:r>
              <a:rPr lang="cs-CZ" sz="3200" dirty="false"/>
              <a:t>Časový rámec CLLD v opz</a:t>
            </a:r>
            <a:r>
              <a:rPr lang="en-GB" sz="3200" dirty="false"/>
              <a:t>+</a:t>
            </a:r>
            <a:br>
              <a:rPr lang="cs-CZ" dirty="false"/>
            </a:br>
            <a:endParaRPr lang="cs-CZ" dirty="false"/>
          </a:p>
        </p:txBody>
      </p:sp>
    </p:spTree>
    <p:extLst>
      <p:ext uri="{BB962C8B-B14F-4D97-AF65-F5344CB8AC3E}">
        <p14:creationId xmlns:p14="http://schemas.microsoft.com/office/powerpoint/2010/main" val="305422921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true"/>
          </p:cNvSpPr>
          <p:nvPr>
            <p:ph type="title"/>
          </p:nvPr>
        </p:nvSpPr>
        <p:spPr/>
        <p:txBody>
          <a:bodyPr/>
          <a:lstStyle/>
          <a:p>
            <a:r>
              <a:rPr lang="cs-CZ" dirty="false"/>
              <a:t>konzultace s ŘO OPZ</a:t>
            </a:r>
          </a:p>
        </p:txBody>
      </p:sp>
      <p:sp>
        <p:nvSpPr>
          <p:cNvPr id="3" name="Zástupný obsah 2">
            <a:extLst>
              <a:ext uri="{FF2B5EF4-FFF2-40B4-BE49-F238E27FC236}">
                <a16:creationId xmlns:a16="http://schemas.microsoft.com/office/drawing/2014/main" id="{E2F855CD-C061-40B5-BE82-8B7B9F1E170F}"/>
              </a:ext>
            </a:extLst>
          </p:cNvPr>
          <p:cNvSpPr>
            <a:spLocks noGrp="true"/>
          </p:cNvSpPr>
          <p:nvPr>
            <p:ph idx="1"/>
          </p:nvPr>
        </p:nvSpPr>
        <p:spPr>
          <a:xfrm>
            <a:off x="388843" y="1544208"/>
            <a:ext cx="8064000" cy="4536504"/>
          </a:xfrm>
        </p:spPr>
        <p:txBody>
          <a:bodyPr/>
          <a:lstStyle/>
          <a:p>
            <a:pPr algn="just">
              <a:spcAft>
                <a:spcPts val="1100"/>
              </a:spcAft>
              <a:buFont typeface="Wingdings" panose="05000000000000000000" pitchFamily="2" charset="2"/>
              <a:buChar char="Ø"/>
            </a:pPr>
            <a:r>
              <a:rPr lang="cs-CZ" sz="2000" dirty="false"/>
              <a:t>Speciální klub pro CLLD: </a:t>
            </a:r>
            <a:r>
              <a:rPr lang="en-US" sz="2000" b="true" dirty="false"/>
              <a:t>OPZ PLUS pro CLLD – příprava</a:t>
            </a:r>
            <a:r>
              <a:rPr lang="cs-CZ" sz="2000" b="true" dirty="false"/>
              <a:t>: </a:t>
            </a:r>
            <a:r>
              <a:rPr lang="en-US" sz="2000" b="true" dirty="false"/>
              <a:t> </a:t>
            </a:r>
            <a:r>
              <a:rPr lang="cs-CZ" sz="2000" dirty="false">
                <a:hlinkClick r:id="rId3">
                  <a:extLst>
                    <a:ext uri="{A12FA001-AC4F-418D-AE19-62706E023703}">
                      <ahyp:hlinkClr xmlns:ahyp="http://schemas.microsoft.com/office/drawing/2018/hyperlinkcolor" val="tx"/>
                    </a:ext>
                  </a:extLst>
                </a:hlinkClick>
              </a:rPr>
              <a:t>https://www.esfcr.cz/opz-plus-clld-priprava</a:t>
            </a:r>
            <a:r>
              <a:rPr lang="cs-CZ" sz="2000" dirty="false"/>
              <a:t>) </a:t>
            </a:r>
          </a:p>
          <a:p>
            <a:pPr marL="0" indent="0" algn="just">
              <a:spcAft>
                <a:spcPts val="1100"/>
              </a:spcAft>
              <a:buNone/>
            </a:pPr>
            <a:endParaRPr lang="en-US" sz="2000" dirty="false"/>
          </a:p>
          <a:p>
            <a:pPr algn="just">
              <a:spcAft>
                <a:spcPts val="1100"/>
              </a:spcAft>
              <a:buFont typeface="Wingdings" panose="05000000000000000000" pitchFamily="2" charset="2"/>
              <a:buChar char="Ø"/>
            </a:pPr>
            <a:r>
              <a:rPr lang="cs-CZ" sz="2000" dirty="false"/>
              <a:t>Dotazy k novému programovému období specificky pro CLLD (např. příprava AP či projektové žádosti, otázky vztahující se k VP, partnerství atd.)</a:t>
            </a:r>
          </a:p>
          <a:p>
            <a:pPr marL="0" indent="0" algn="just">
              <a:spcAft>
                <a:spcPts val="1100"/>
              </a:spcAft>
              <a:buNone/>
            </a:pPr>
            <a:endParaRPr lang="cs-CZ" sz="2000" dirty="false"/>
          </a:p>
          <a:p>
            <a:pPr algn="just">
              <a:spcAft>
                <a:spcPts val="1100"/>
              </a:spcAft>
              <a:buFont typeface="Wingdings" panose="05000000000000000000" pitchFamily="2" charset="2"/>
              <a:buChar char="Ø"/>
            </a:pPr>
            <a:r>
              <a:rPr lang="cs-CZ" sz="2000" dirty="false"/>
              <a:t>Doporučení konzultovat Akční plány (nové termíny 14., 21. a 28. června 2022 pro MAS, které ještě nekonzultovali své akční plány)</a:t>
            </a:r>
          </a:p>
          <a:p>
            <a:pPr marL="0" indent="0">
              <a:buNone/>
            </a:pPr>
            <a:endParaRPr lang="cs-CZ" dirty="false"/>
          </a:p>
          <a:p>
            <a:pPr marL="0" indent="0">
              <a:buNone/>
            </a:pPr>
            <a:endParaRPr lang="cs-CZ" dirty="false"/>
          </a:p>
        </p:txBody>
      </p:sp>
      <p:sp>
        <p:nvSpPr>
          <p:cNvPr id="4" name="Zástupný symbol pro číslo snímku 3">
            <a:extLst>
              <a:ext uri="{FF2B5EF4-FFF2-40B4-BE49-F238E27FC236}">
                <a16:creationId xmlns:a16="http://schemas.microsoft.com/office/drawing/2014/main" id="{3EB57488-F404-4567-A831-3AFBC3EF05FE}"/>
              </a:ext>
            </a:extLst>
          </p:cNvPr>
          <p:cNvSpPr>
            <a:spLocks noGrp="true"/>
          </p:cNvSpPr>
          <p:nvPr>
            <p:ph type="sldNum" sz="quarter" idx="12"/>
          </p:nvPr>
        </p:nvSpPr>
        <p:spPr/>
        <p:txBody>
          <a:bodyPr/>
          <a:lstStyle/>
          <a:p>
            <a:fld id="{479BF083-4774-43B1-9AB0-5CC1AC5DD8EE}" type="slidenum">
              <a:rPr lang="cs-CZ" smtClean="false"/>
              <a:pPr/>
              <a:t>95</a:t>
            </a:fld>
            <a:endParaRPr lang="cs-CZ" dirty="false"/>
          </a:p>
        </p:txBody>
      </p:sp>
    </p:spTree>
    <p:extLst>
      <p:ext uri="{BB962C8B-B14F-4D97-AF65-F5344CB8AC3E}">
        <p14:creationId xmlns:p14="http://schemas.microsoft.com/office/powerpoint/2010/main" val="358366529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35876A-99F6-443D-8312-89365881B338}"/>
              </a:ext>
            </a:extLst>
          </p:cNvPr>
          <p:cNvSpPr>
            <a:spLocks noGrp="true"/>
          </p:cNvSpPr>
          <p:nvPr>
            <p:ph type="title"/>
          </p:nvPr>
        </p:nvSpPr>
        <p:spPr>
          <a:xfrm>
            <a:off x="341764" y="3068960"/>
            <a:ext cx="8460472" cy="1584176"/>
          </a:xfrm>
        </p:spPr>
        <p:txBody>
          <a:bodyPr/>
          <a:lstStyle/>
          <a:p>
            <a:pPr algn="ctr">
              <a:lnSpc>
                <a:spcPct val="150000"/>
              </a:lnSpc>
            </a:pPr>
            <a:r>
              <a:rPr lang="cs-CZ" sz="3200" dirty="false"/>
              <a:t>Výsledky dotazování na zájem </a:t>
            </a:r>
            <a:br>
              <a:rPr lang="cs-CZ" sz="3200" dirty="false"/>
            </a:br>
            <a:r>
              <a:rPr lang="cs-CZ" sz="3200" dirty="false"/>
              <a:t>o zapojení mas do opz+</a:t>
            </a:r>
          </a:p>
        </p:txBody>
      </p:sp>
    </p:spTree>
    <p:extLst>
      <p:ext uri="{BB962C8B-B14F-4D97-AF65-F5344CB8AC3E}">
        <p14:creationId xmlns:p14="http://schemas.microsoft.com/office/powerpoint/2010/main" val="55845187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D9882DD-ABDF-4BAA-8EE9-9952FAE5C346}"/>
              </a:ext>
            </a:extLst>
          </p:cNvPr>
          <p:cNvSpPr>
            <a:spLocks noGrp="true"/>
          </p:cNvSpPr>
          <p:nvPr>
            <p:ph type="title"/>
          </p:nvPr>
        </p:nvSpPr>
        <p:spPr/>
        <p:txBody>
          <a:bodyPr/>
          <a:lstStyle/>
          <a:p>
            <a:r>
              <a:rPr lang="cs-CZ" dirty="false"/>
              <a:t>Dotazník pro Mas (aktualizace 5/22)</a:t>
            </a:r>
          </a:p>
        </p:txBody>
      </p:sp>
      <p:sp>
        <p:nvSpPr>
          <p:cNvPr id="3" name="Zástupný obsah 2">
            <a:extLst>
              <a:ext uri="{FF2B5EF4-FFF2-40B4-BE49-F238E27FC236}">
                <a16:creationId xmlns:a16="http://schemas.microsoft.com/office/drawing/2014/main" id="{D2D5B286-E2B1-455A-B2EB-22710BEAA289}"/>
              </a:ext>
            </a:extLst>
          </p:cNvPr>
          <p:cNvSpPr>
            <a:spLocks noGrp="true"/>
          </p:cNvSpPr>
          <p:nvPr>
            <p:ph idx="1"/>
          </p:nvPr>
        </p:nvSpPr>
        <p:spPr>
          <a:xfrm>
            <a:off x="540000" y="1628800"/>
            <a:ext cx="8064000" cy="4176464"/>
          </a:xfrm>
        </p:spPr>
        <p:txBody>
          <a:bodyPr/>
          <a:lstStyle/>
          <a:p>
            <a:pPr marL="342900" lvl="0" indent="-342900">
              <a:lnSpc>
                <a:spcPct val="107000"/>
              </a:lnSpc>
              <a:spcAft>
                <a:spcPts val="800"/>
              </a:spcAft>
              <a:buFont typeface="Wingdings" panose="05000000000000000000" pitchFamily="2" charset="2"/>
              <a:buChar char=""/>
              <a:tabLst>
                <a:tab pos="457200" algn="l"/>
              </a:tabLst>
            </a:pP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50000"/>
              </a:lnSpc>
              <a:spcBef>
                <a:spcPts val="0"/>
              </a:spcBef>
              <a:spcAft>
                <a:spcPts val="0"/>
              </a:spcAft>
              <a:buFont typeface="Wingdings" panose="05000000000000000000" pitchFamily="2" charset="2"/>
              <a:buChar char="Ø"/>
              <a:tabLst>
                <a:tab pos="457200" algn="l"/>
              </a:tabLst>
            </a:pPr>
            <a:r>
              <a:rPr lang="cs-CZ" sz="2000" dirty="false"/>
              <a:t>Zapojíte se do podpory CLLD v rámci OPZ+? </a:t>
            </a:r>
          </a:p>
          <a:p>
            <a:pPr lvl="0">
              <a:lnSpc>
                <a:spcPct val="150000"/>
              </a:lnSpc>
              <a:spcBef>
                <a:spcPts val="0"/>
              </a:spcBef>
              <a:spcAft>
                <a:spcPts val="0"/>
              </a:spcAft>
              <a:buFont typeface="Wingdings" panose="05000000000000000000" pitchFamily="2" charset="2"/>
              <a:buChar char="Ø"/>
              <a:tabLst>
                <a:tab pos="457200" algn="l"/>
              </a:tabLst>
            </a:pPr>
            <a:r>
              <a:rPr lang="cs-CZ" sz="2000" dirty="false"/>
              <a:t>Jaká je Vaše plánovaná výše alokace v rámci Akčního plánu (AP) SCLLD pro OPZ+? </a:t>
            </a:r>
          </a:p>
          <a:p>
            <a:pPr lvl="0">
              <a:lnSpc>
                <a:spcPct val="150000"/>
              </a:lnSpc>
              <a:spcBef>
                <a:spcPts val="0"/>
              </a:spcBef>
              <a:spcAft>
                <a:spcPts val="0"/>
              </a:spcAft>
              <a:buFont typeface="Wingdings" panose="05000000000000000000" pitchFamily="2" charset="2"/>
              <a:buChar char="Ø"/>
              <a:tabLst>
                <a:tab pos="457200" algn="l"/>
              </a:tabLst>
            </a:pPr>
            <a:r>
              <a:rPr lang="cs-CZ" sz="2000" dirty="false"/>
              <a:t>Na jakou výši předpokládáte předložit 1. projekt MAS v rámci výzvy pro MAS v OPZ+? </a:t>
            </a:r>
          </a:p>
          <a:p>
            <a:pPr lvl="0">
              <a:lnSpc>
                <a:spcPct val="150000"/>
              </a:lnSpc>
              <a:spcBef>
                <a:spcPts val="0"/>
              </a:spcBef>
              <a:spcAft>
                <a:spcPts val="0"/>
              </a:spcAft>
              <a:buFont typeface="Wingdings" panose="05000000000000000000" pitchFamily="2" charset="2"/>
              <a:buChar char="Ø"/>
              <a:tabLst>
                <a:tab pos="457200" algn="l"/>
              </a:tabLst>
            </a:pPr>
            <a:r>
              <a:rPr lang="cs-CZ" sz="2000" dirty="false"/>
              <a:t>Máte potřebu konzultovat přípravu AP SCLLD a přípravu projektové žádosti s pracovníky řídicího orgánu? </a:t>
            </a:r>
          </a:p>
          <a:p>
            <a:pPr marL="25200" indent="0">
              <a:lnSpc>
                <a:spcPct val="107000"/>
              </a:lnSpc>
              <a:buNone/>
            </a:pPr>
            <a:r>
              <a:rPr lang="cs-CZ" sz="2000" dirty="false"/>
              <a:t>	</a:t>
            </a:r>
            <a:r>
              <a:rPr lang="cs-CZ" sz="1800" dirty="false">
                <a:effectLst/>
                <a:latin typeface="Calibri" panose="020F0502020204030204" pitchFamily="34" charset="0"/>
                <a:ea typeface="Calibri" panose="020F0502020204030204" pitchFamily="34" charset="0"/>
                <a:cs typeface="Times New Roman" panose="02020603050405020304" pitchFamily="18" charset="0"/>
              </a:rPr>
              <a:t> </a:t>
            </a:r>
            <a:endParaRPr lang="cs-CZ" dirty="false"/>
          </a:p>
        </p:txBody>
      </p:sp>
      <p:sp>
        <p:nvSpPr>
          <p:cNvPr id="4" name="Zástupný symbol pro číslo snímku 3">
            <a:extLst>
              <a:ext uri="{FF2B5EF4-FFF2-40B4-BE49-F238E27FC236}">
                <a16:creationId xmlns:a16="http://schemas.microsoft.com/office/drawing/2014/main" id="{74F82221-1868-4BC8-8354-0EEF699FD24F}"/>
              </a:ext>
            </a:extLst>
          </p:cNvPr>
          <p:cNvSpPr>
            <a:spLocks noGrp="true"/>
          </p:cNvSpPr>
          <p:nvPr>
            <p:ph type="sldNum" sz="quarter" idx="12"/>
          </p:nvPr>
        </p:nvSpPr>
        <p:spPr/>
        <p:txBody>
          <a:bodyPr/>
          <a:lstStyle/>
          <a:p>
            <a:fld id="{479BF083-4774-43B1-9AB0-5CC1AC5DD8EE}" type="slidenum">
              <a:rPr lang="cs-CZ" smtClean="false"/>
              <a:pPr/>
              <a:t>97</a:t>
            </a:fld>
            <a:endParaRPr lang="cs-CZ" dirty="false"/>
          </a:p>
        </p:txBody>
      </p:sp>
    </p:spTree>
    <p:extLst>
      <p:ext uri="{BB962C8B-B14F-4D97-AF65-F5344CB8AC3E}">
        <p14:creationId xmlns:p14="http://schemas.microsoft.com/office/powerpoint/2010/main" val="273443011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67C568-5BD5-4973-A5EC-B2331059CA00}"/>
              </a:ext>
            </a:extLst>
          </p:cNvPr>
          <p:cNvSpPr>
            <a:spLocks noGrp="true"/>
          </p:cNvSpPr>
          <p:nvPr>
            <p:ph type="title"/>
          </p:nvPr>
        </p:nvSpPr>
        <p:spPr/>
        <p:txBody>
          <a:bodyPr/>
          <a:lstStyle/>
          <a:p>
            <a:r>
              <a:rPr lang="cs-CZ" dirty="false"/>
              <a:t>Výsledky dotazování na zájem o zapojení MAS Do OPZ+ (květen 2022)</a:t>
            </a:r>
          </a:p>
        </p:txBody>
      </p:sp>
      <p:sp>
        <p:nvSpPr>
          <p:cNvPr id="3" name="Zástupný obsah 2">
            <a:extLst>
              <a:ext uri="{FF2B5EF4-FFF2-40B4-BE49-F238E27FC236}">
                <a16:creationId xmlns:a16="http://schemas.microsoft.com/office/drawing/2014/main" id="{D6CE300C-B618-4930-A5E2-18D5F8A82787}"/>
              </a:ext>
            </a:extLst>
          </p:cNvPr>
          <p:cNvSpPr>
            <a:spLocks noGrp="true"/>
          </p:cNvSpPr>
          <p:nvPr>
            <p:ph idx="1"/>
          </p:nvPr>
        </p:nvSpPr>
        <p:spPr>
          <a:xfrm>
            <a:off x="720000" y="1484784"/>
            <a:ext cx="8064000" cy="4680040"/>
          </a:xfrm>
        </p:spPr>
        <p:txBody>
          <a:bodyPr/>
          <a:lstStyle/>
          <a:p>
            <a:pPr marL="0" indent="0">
              <a:buNone/>
            </a:pPr>
            <a:endParaRPr lang="cs-CZ" sz="2800" dirty="false"/>
          </a:p>
          <a:p>
            <a:pPr marL="0" indent="0">
              <a:buNone/>
            </a:pPr>
            <a:endParaRPr lang="cs-CZ" sz="2800" dirty="false"/>
          </a:p>
          <a:p>
            <a:pPr marL="0" indent="0">
              <a:buNone/>
            </a:pPr>
            <a:endParaRPr lang="cs-CZ" sz="2800" dirty="false"/>
          </a:p>
          <a:p>
            <a:pPr marL="0" indent="0">
              <a:buNone/>
            </a:pPr>
            <a:endParaRPr lang="cs-CZ" sz="2800" dirty="false"/>
          </a:p>
          <a:p>
            <a:pPr marL="0" indent="0">
              <a:buNone/>
            </a:pPr>
            <a:endParaRPr lang="cs-CZ" sz="2800" dirty="false"/>
          </a:p>
          <a:p>
            <a:pPr marL="0" indent="0">
              <a:buNone/>
            </a:pPr>
            <a:endParaRPr lang="cs-CZ" sz="2800" dirty="false"/>
          </a:p>
          <a:p>
            <a:pPr marL="0" indent="0">
              <a:buNone/>
            </a:pPr>
            <a:endParaRPr lang="cs-CZ" sz="2800" dirty="false"/>
          </a:p>
          <a:p>
            <a:pPr marL="0" indent="0">
              <a:buNone/>
            </a:pPr>
            <a:endParaRPr lang="cs-CZ" dirty="false">
              <a:highlight>
                <a:srgbClr val="FFFF00"/>
              </a:highlight>
            </a:endParaRPr>
          </a:p>
        </p:txBody>
      </p:sp>
      <p:sp>
        <p:nvSpPr>
          <p:cNvPr id="4" name="Zástupný symbol pro číslo snímku 3">
            <a:extLst>
              <a:ext uri="{FF2B5EF4-FFF2-40B4-BE49-F238E27FC236}">
                <a16:creationId xmlns:a16="http://schemas.microsoft.com/office/drawing/2014/main" id="{2476E10C-9C12-4FE3-A4BD-87977925E50D}"/>
              </a:ext>
            </a:extLst>
          </p:cNvPr>
          <p:cNvSpPr>
            <a:spLocks noGrp="true"/>
          </p:cNvSpPr>
          <p:nvPr>
            <p:ph type="sldNum" sz="quarter" idx="12"/>
          </p:nvPr>
        </p:nvSpPr>
        <p:spPr/>
        <p:txBody>
          <a:bodyPr/>
          <a:lstStyle/>
          <a:p>
            <a:fld id="{479BF083-4774-43B1-9AB0-5CC1AC5DD8EE}" type="slidenum">
              <a:rPr lang="cs-CZ" smtClean="false"/>
              <a:pPr/>
              <a:t>98</a:t>
            </a:fld>
            <a:endParaRPr lang="cs-CZ" dirty="false"/>
          </a:p>
        </p:txBody>
      </p:sp>
      <p:graphicFrame>
        <p:nvGraphicFramePr>
          <p:cNvPr id="6" name="Graf 5">
            <a:extLst>
              <a:ext uri="{FF2B5EF4-FFF2-40B4-BE49-F238E27FC236}">
                <a16:creationId xmlns:a16="http://schemas.microsoft.com/office/drawing/2014/main" id="{4A33428A-A446-4F89-A9B1-AD8A39EE36D2}"/>
              </a:ext>
            </a:extLst>
          </p:cNvPr>
          <p:cNvGraphicFramePr>
            <a:graphicFrameLocks/>
          </p:cNvGraphicFramePr>
          <p:nvPr/>
        </p:nvGraphicFramePr>
        <p:xfrm>
          <a:off x="1259608" y="1201184"/>
          <a:ext cx="7380392" cy="5247240"/>
        </p:xfrm>
        <a:graphic>
          <a:graphicData uri="http://schemas.openxmlformats.org/drawingml/2006/chart">
            <c:chart r:id="rId3"/>
          </a:graphicData>
        </a:graphic>
      </p:graphicFrame>
      <p:graphicFrame>
        <p:nvGraphicFramePr>
          <p:cNvPr id="7" name="Graf 6">
            <a:extLst>
              <a:ext uri="{FF2B5EF4-FFF2-40B4-BE49-F238E27FC236}">
                <a16:creationId xmlns:a16="http://schemas.microsoft.com/office/drawing/2014/main" id="{F3BF1B04-BE37-421D-A3B7-1BDEFE383F54}"/>
              </a:ext>
            </a:extLst>
          </p:cNvPr>
          <p:cNvGraphicFramePr>
            <a:graphicFrameLocks/>
          </p:cNvGraphicFramePr>
          <p:nvPr/>
        </p:nvGraphicFramePr>
        <p:xfrm>
          <a:off x="658106" y="1538392"/>
          <a:ext cx="5426062" cy="4626432"/>
        </p:xfrm>
        <a:graphic>
          <a:graphicData uri="http://schemas.openxmlformats.org/drawingml/2006/chart">
            <c:chart r:id="rId4"/>
          </a:graphicData>
        </a:graphic>
      </p:graphicFrame>
      <p:graphicFrame>
        <p:nvGraphicFramePr>
          <p:cNvPr id="8" name="Graf 7">
            <a:extLst>
              <a:ext uri="{FF2B5EF4-FFF2-40B4-BE49-F238E27FC236}">
                <a16:creationId xmlns:a16="http://schemas.microsoft.com/office/drawing/2014/main" id="{AFF4307F-4E72-4E42-8A12-CE79A9489E77}"/>
              </a:ext>
            </a:extLst>
          </p:cNvPr>
          <p:cNvGraphicFramePr>
            <a:graphicFrameLocks/>
          </p:cNvGraphicFramePr>
          <p:nvPr/>
        </p:nvGraphicFramePr>
        <p:xfrm>
          <a:off x="4860032" y="1538392"/>
          <a:ext cx="4283968" cy="2538680"/>
        </p:xfrm>
        <a:graphic>
          <a:graphicData uri="http://schemas.openxmlformats.org/drawingml/2006/chart">
            <c:chart r:id="rId5"/>
          </a:graphicData>
        </a:graphic>
      </p:graphicFrame>
      <p:graphicFrame>
        <p:nvGraphicFramePr>
          <p:cNvPr id="9" name="Graf 8">
            <a:extLst>
              <a:ext uri="{FF2B5EF4-FFF2-40B4-BE49-F238E27FC236}">
                <a16:creationId xmlns:a16="http://schemas.microsoft.com/office/drawing/2014/main" id="{AFF4307F-4E72-4E42-8A12-CE79A9489E77}"/>
              </a:ext>
            </a:extLst>
          </p:cNvPr>
          <p:cNvGraphicFramePr>
            <a:graphicFrameLocks/>
          </p:cNvGraphicFramePr>
          <p:nvPr>
            <p:extLst>
              <p:ext uri="{D42A27DB-BD31-4B8C-83A1-F6EECF244321}">
                <p14:modId xmlns:p14="http://schemas.microsoft.com/office/powerpoint/2010/main" val="3601932669"/>
              </p:ext>
            </p:extLst>
          </p:nvPr>
        </p:nvGraphicFramePr>
        <p:xfrm>
          <a:off x="827584" y="1340768"/>
          <a:ext cx="7272808" cy="4824056"/>
        </p:xfrm>
        <a:graphic>
          <a:graphicData uri="http://schemas.openxmlformats.org/drawingml/2006/chart">
            <c:chart r:id="rId6"/>
          </a:graphicData>
        </a:graphic>
      </p:graphicFrame>
    </p:spTree>
    <p:extLst>
      <p:ext uri="{BB962C8B-B14F-4D97-AF65-F5344CB8AC3E}">
        <p14:creationId xmlns:p14="http://schemas.microsoft.com/office/powerpoint/2010/main" val="220220848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9E2E9E-3C18-4F7E-9487-395F1CF42852}"/>
              </a:ext>
            </a:extLst>
          </p:cNvPr>
          <p:cNvSpPr>
            <a:spLocks noGrp="true"/>
          </p:cNvSpPr>
          <p:nvPr>
            <p:ph type="title"/>
          </p:nvPr>
        </p:nvSpPr>
        <p:spPr/>
        <p:txBody>
          <a:bodyPr/>
          <a:lstStyle/>
          <a:p>
            <a:r>
              <a:rPr lang="cs-CZ" dirty="false"/>
              <a:t>Časový rámec CLLD v opz</a:t>
            </a:r>
            <a:r>
              <a:rPr lang="en-GB" dirty="false"/>
              <a:t>+</a:t>
            </a:r>
            <a:endParaRPr lang="cs-CZ" dirty="false"/>
          </a:p>
        </p:txBody>
      </p:sp>
      <p:sp>
        <p:nvSpPr>
          <p:cNvPr id="3" name="Zástupný obsah 2">
            <a:extLst>
              <a:ext uri="{FF2B5EF4-FFF2-40B4-BE49-F238E27FC236}">
                <a16:creationId xmlns:a16="http://schemas.microsoft.com/office/drawing/2014/main" id="{E55590A5-9A01-4645-9683-FD0F1CACD08C}"/>
              </a:ext>
            </a:extLst>
          </p:cNvPr>
          <p:cNvSpPr>
            <a:spLocks noGrp="true"/>
          </p:cNvSpPr>
          <p:nvPr>
            <p:ph idx="1"/>
          </p:nvPr>
        </p:nvSpPr>
        <p:spPr>
          <a:xfrm>
            <a:off x="540000" y="1731605"/>
            <a:ext cx="8064000" cy="4877063"/>
          </a:xfrm>
        </p:spPr>
        <p:txBody>
          <a:bodyPr/>
          <a:lstStyle/>
          <a:p>
            <a:pPr algn="just">
              <a:lnSpc>
                <a:spcPct val="100000"/>
              </a:lnSpc>
              <a:spcAft>
                <a:spcPts val="1100"/>
              </a:spcAft>
              <a:buFont typeface="Wingdings" panose="05000000000000000000" pitchFamily="2" charset="2"/>
              <a:buChar char="Ø"/>
            </a:pPr>
            <a:r>
              <a:rPr lang="cs-CZ" sz="1800" dirty="false"/>
              <a:t>On-line formulář akčního plánu: od června 2022</a:t>
            </a:r>
          </a:p>
          <a:p>
            <a:pPr algn="just">
              <a:lnSpc>
                <a:spcPct val="100000"/>
              </a:lnSpc>
              <a:spcAft>
                <a:spcPts val="1100"/>
              </a:spcAft>
              <a:buFont typeface="Wingdings" panose="05000000000000000000" pitchFamily="2" charset="2"/>
              <a:buChar char="Ø"/>
            </a:pPr>
            <a:r>
              <a:rPr lang="cs-CZ" sz="1800" dirty="false"/>
              <a:t>Vyhlášení první výzvy ŘO pro předkládání projektů MAS: 1. července 2022</a:t>
            </a:r>
          </a:p>
          <a:p>
            <a:pPr algn="just">
              <a:lnSpc>
                <a:spcPct val="100000"/>
              </a:lnSpc>
              <a:spcAft>
                <a:spcPts val="1100"/>
              </a:spcAft>
              <a:buFont typeface="Wingdings" panose="05000000000000000000" pitchFamily="2" charset="2"/>
              <a:buChar char="Ø"/>
            </a:pPr>
            <a:r>
              <a:rPr lang="cs-CZ" sz="1800" dirty="false"/>
              <a:t>Otevření výzvy pro předkládání žádostí o podporu: 27. července 2022</a:t>
            </a:r>
          </a:p>
          <a:p>
            <a:pPr algn="just">
              <a:lnSpc>
                <a:spcPct val="100000"/>
              </a:lnSpc>
              <a:spcAft>
                <a:spcPts val="1100"/>
              </a:spcAft>
              <a:buFont typeface="Wingdings" panose="05000000000000000000" pitchFamily="2" charset="2"/>
              <a:buChar char="Ø"/>
            </a:pPr>
            <a:r>
              <a:rPr lang="cs-CZ" sz="1800" dirty="false"/>
              <a:t>Seminář pro žadatele: červenec 2022 </a:t>
            </a:r>
          </a:p>
          <a:p>
            <a:pPr algn="just">
              <a:lnSpc>
                <a:spcPct val="100000"/>
              </a:lnSpc>
              <a:spcAft>
                <a:spcPts val="1100"/>
              </a:spcAft>
              <a:buFont typeface="Wingdings" panose="05000000000000000000" pitchFamily="2" charset="2"/>
              <a:buChar char="Ø"/>
            </a:pPr>
            <a:r>
              <a:rPr lang="cs-CZ" sz="1800" dirty="false"/>
              <a:t>Vyhlášení druhé výzvy ŘO pro předkládání projektů MAS: duben 2025</a:t>
            </a:r>
          </a:p>
          <a:p>
            <a:pPr algn="just">
              <a:lnSpc>
                <a:spcPct val="100000"/>
              </a:lnSpc>
              <a:spcAft>
                <a:spcPts val="1100"/>
              </a:spcAft>
              <a:buFont typeface="Wingdings" panose="05000000000000000000" pitchFamily="2" charset="2"/>
              <a:buChar char="Ø"/>
            </a:pPr>
            <a:r>
              <a:rPr lang="cs-CZ" sz="1800" dirty="false"/>
              <a:t>Předpoklad data zahájení projektů: leden 2023</a:t>
            </a:r>
          </a:p>
          <a:p>
            <a:pPr marL="0" indent="0">
              <a:buNone/>
            </a:pPr>
            <a:endParaRPr lang="cs-CZ" sz="2000" dirty="false">
              <a:ea typeface="Calibri" panose="020F0502020204030204" pitchFamily="34" charset="0"/>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7FE25C1F-42AA-4092-AADA-DFF6CF2CEC8E}"/>
              </a:ext>
            </a:extLst>
          </p:cNvPr>
          <p:cNvSpPr>
            <a:spLocks noGrp="true"/>
          </p:cNvSpPr>
          <p:nvPr>
            <p:ph type="sldNum" sz="quarter" idx="12"/>
          </p:nvPr>
        </p:nvSpPr>
        <p:spPr/>
        <p:txBody>
          <a:bodyPr/>
          <a:lstStyle/>
          <a:p>
            <a:fld id="{479BF083-4774-43B1-9AB0-5CC1AC5DD8EE}" type="slidenum">
              <a:rPr lang="cs-CZ" smtClean="false"/>
              <a:pPr/>
              <a:t>99</a:t>
            </a:fld>
            <a:endParaRPr lang="cs-CZ" dirty="false"/>
          </a:p>
        </p:txBody>
      </p:sp>
    </p:spTree>
    <p:extLst>
      <p:ext uri="{BB962C8B-B14F-4D97-AF65-F5344CB8AC3E}">
        <p14:creationId xmlns:p14="http://schemas.microsoft.com/office/powerpoint/2010/main" val="2346816927"/>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W:\PUBLICITA\VIZUÁLNÍ_IDENTITA\sablony_word_ppt\prezentace.pptx</AC_OriginalFileName>
  </documentManagement>
</p:properties>
</file>

<file path=customXml/itemProps1.xml><?xml version="1.0" encoding="utf-8"?>
<ds:datastoreItem xmlns:ds="http://schemas.openxmlformats.org/officeDocument/2006/customXml" ds:itemID="{E6937348-7977-46A8-9818-642FB21DF6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ed548f-0517-4d39-90e3-3947398480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806EF36-2E80-4847-9151-E9C625552DBD}">
  <ds:schemaRefs>
    <ds:schemaRef ds:uri="http://schemas.microsoft.com/sharepoint/v3/contenttype/forms"/>
  </ds:schemaRefs>
</ds:datastoreItem>
</file>

<file path=customXml/itemProps3.xml><?xml version="1.0" encoding="utf-8"?>
<ds:datastoreItem xmlns:ds="http://schemas.openxmlformats.org/officeDocument/2006/customXml" ds:itemID="{93D88155-0E86-4D14-B6AF-C6806AEE9525}">
  <ds:schemaRefs>
    <ds:schemaRef ds:uri="http://schemas.microsoft.com/office/2006/metadata/properties"/>
    <ds:schemaRef ds:uri="http://schemas.microsoft.com/office/infopath/2007/PartnerControls"/>
    <ds:schemaRef ds:uri="http://purl.org/dc/elements/1.1/"/>
    <ds:schemaRef ds:uri="http://schemas.openxmlformats.org/package/2006/metadata/core-properties"/>
    <ds:schemaRef ds:uri="http://www.w3.org/XML/1998/namespace"/>
    <ds:schemaRef ds:uri="http://purl.org/dc/terms/"/>
    <ds:schemaRef ds:uri="dfed548f-0517-4d39-90e3-3947398480c0"/>
    <ds:schemaRef ds:uri="http://schemas.microsoft.com/office/2006/documentManagement/types"/>
    <ds:schemaRef ds:uri="http://purl.org/dc/dcmitype/"/>
  </ds:schemaRefs>
</ds:datastoreItem>
</file>

<file path=docProps/app.xml><?xml version="1.0" encoding="utf-8"?>
<properties:Properties xmlns:properties="http://schemas.openxmlformats.org/officeDocument/2006/extended-properties" xmlns:vt="http://schemas.openxmlformats.org/officeDocument/2006/docPropsVTypes">
  <properties:Template>prezentace</properties:Template>
  <properties:Words>20544</properties:Words>
  <properties:PresentationFormat>Předvádění na obrazovce (4:3)</properties:PresentationFormat>
  <properties:Paragraphs>1556</properties:Paragraphs>
  <properties:Slides>101</properties:Slides>
  <properties:Notes>101</properties:Notes>
  <properties:TotalTime>8359</properties:TotalTime>
  <properties:HiddenSlides>0</properties:HiddenSlides>
  <properties:MMClips>0</properties:MMClips>
  <properties:ScaleCrop>false</properties:ScaleCrop>
  <properties:HeadingPairs>
    <vt:vector baseType="variant" size="6">
      <vt:variant>
        <vt:lpstr>Použitá písma</vt:lpstr>
      </vt:variant>
      <vt:variant>
        <vt:i4>9</vt:i4>
      </vt:variant>
      <vt:variant>
        <vt:lpstr>Motiv</vt:lpstr>
      </vt:variant>
      <vt:variant>
        <vt:i4>1</vt:i4>
      </vt:variant>
      <vt:variant>
        <vt:lpstr>Nadpisy snímků</vt:lpstr>
      </vt:variant>
      <vt:variant>
        <vt:i4>101</vt:i4>
      </vt:variant>
    </vt:vector>
  </properties:HeadingPairs>
  <properties:TitlesOfParts>
    <vt:vector baseType="lpstr" size="111">
      <vt:lpstr>Arial</vt:lpstr>
      <vt:lpstr>Calibri</vt:lpstr>
      <vt:lpstr>Cambria</vt:lpstr>
      <vt:lpstr>Courier New</vt:lpstr>
      <vt:lpstr>Symbol</vt:lpstr>
      <vt:lpstr>Times New Roman</vt:lpstr>
      <vt:lpstr>Trebuchet MS</vt:lpstr>
      <vt:lpstr>Wingdings</vt:lpstr>
      <vt:lpstr>Wingdings 3</vt:lpstr>
      <vt:lpstr>prezentace</vt:lpstr>
      <vt:lpstr>CLLD v OPZ+  </vt:lpstr>
      <vt:lpstr>Obsah</vt:lpstr>
      <vt:lpstr>On-line formulář  Akční plán MAS pro OPZ+  (vč. vyhodnocení realizace Akčního plánu – příloha č. 2 výzvy) </vt:lpstr>
      <vt:lpstr>On-line formulář akčního plánu</vt:lpstr>
      <vt:lpstr>On-line formulář akčního plánu</vt:lpstr>
      <vt:lpstr>On-line formulář akčního plánu</vt:lpstr>
      <vt:lpstr>On-line formulář akčního plánu</vt:lpstr>
      <vt:lpstr>On-line formulář akčního plánu</vt:lpstr>
      <vt:lpstr>On-line formulář akčního plánu</vt:lpstr>
      <vt:lpstr>On-line formulář akčního plánu</vt:lpstr>
      <vt:lpstr>On-line formulář akčního plánu</vt:lpstr>
      <vt:lpstr>On-line formulář akčního plánu</vt:lpstr>
      <vt:lpstr>On-line formulář akčního plánu</vt:lpstr>
      <vt:lpstr>On-line formulář akčního plánu</vt:lpstr>
      <vt:lpstr>On-line formulář akčního plánu</vt:lpstr>
      <vt:lpstr>On-line formulář akčního plánu</vt:lpstr>
      <vt:lpstr>On-line formulář akčního plánu</vt:lpstr>
      <vt:lpstr>On-line formulář akčního plánu</vt:lpstr>
      <vt:lpstr>On-line formulář akčního plánu</vt:lpstr>
      <vt:lpstr>On-line formulář akčního plánu</vt:lpstr>
      <vt:lpstr>On-line formulář akčního plánu</vt:lpstr>
      <vt:lpstr>On-line formulář akčního plánu</vt:lpstr>
      <vt:lpstr>On-line formulář akčního plánu</vt:lpstr>
      <vt:lpstr>On-line formulář akčního plánu</vt:lpstr>
      <vt:lpstr>On-line formulář akčního plánu</vt:lpstr>
      <vt:lpstr>On-line formulář akčního plánu</vt:lpstr>
      <vt:lpstr>  Vyhodnocení realizace Akčního plánu  </vt:lpstr>
      <vt:lpstr>  Vyhodnocení realizace Akčního plánu  </vt:lpstr>
      <vt:lpstr>On-line formulář akčního plánu</vt:lpstr>
      <vt:lpstr>On-line formulář akčního plánu</vt:lpstr>
      <vt:lpstr>On-line formulář akčního plánu</vt:lpstr>
      <vt:lpstr>On-line formulář akčního plánu</vt:lpstr>
      <vt:lpstr>On-line formulář akčního plánu</vt:lpstr>
      <vt:lpstr>On-line formulář akčního plánu</vt:lpstr>
      <vt:lpstr> cílové skupiny  Podporované aktivity  Přímé osobní náklady  indikátory </vt:lpstr>
      <vt:lpstr>  cílové skupiny </vt:lpstr>
      <vt:lpstr>  podporované aktivity </vt:lpstr>
      <vt:lpstr>1. Podpora komunitní (sociální) práce včetně vzniku, fungování a rozvoje komunitních center; programy aktivizace a participace cílových skupin a zvyšující jejich zapojování se do života v obci/ komunitě včetně aktivit podporujících rozvoj a posilování prvků svépomoci, vzájemné pomoci, sousedské výpomoci, sdílení a výměny zkušenosti, podpory dobrovolnictví a mezigenerační výměny a výpomoci  2. Podpora sociální práce na území MAS s důrazem na posílení kompetencí obcí v přístupu k sociálně slabším a znevýhodněným občanům a zvýšení míry zapojení a aktivní participace obcí na řešení jejich situace   3. Podpora sdílené a neformální péče, včetně paliativní a domácí hospicové péče, homesharingu a dalších forem sdílené péče a zajištění jejich dostupnosti i v malých obcích a v odlehlých venkovských regionech  4. Zaměstnanostní programy  5. Podpora rodin a posilování rodinných vazeb  6. Dluhové  poradenství      </vt:lpstr>
      <vt:lpstr>  1. PODPORA KOMUNITNÍ (SOCIÁLNÍ) PRÁCE</vt:lpstr>
      <vt:lpstr>  1. PODpora komunitní práce </vt:lpstr>
      <vt:lpstr>  1. PODpora komunitní práce </vt:lpstr>
      <vt:lpstr>  1. PODpora komunitní práce </vt:lpstr>
      <vt:lpstr>  1. PODpora komunitní práce </vt:lpstr>
      <vt:lpstr>  1. PODpora komunitní práce </vt:lpstr>
      <vt:lpstr>2. PODPORA SOCIÁLNÍ PRÁCE NA OBCÍCH</vt:lpstr>
      <vt:lpstr>  2. Podpora sociální práce na obcích </vt:lpstr>
      <vt:lpstr>  2. Podpora sociální práce na obcích </vt:lpstr>
      <vt:lpstr>  2. Podpora sociální práce na obcích </vt:lpstr>
      <vt:lpstr>  2. Podpora sociální práce na obcích </vt:lpstr>
      <vt:lpstr>  2. podpora sociální práce  na obcích </vt:lpstr>
      <vt:lpstr>3. PODPORA SDÍLENÉ A NEFORMÁLNÍ PÉČE, VČETNĚ PALIATIVNÍ A DOMÁCÍ HOSPICOVÉ PÉČE, HOMESHARINGU  A DALŠÍCH FOREM SDÍLENÉ PÉČE  a zajištění jejich dostupnosti i v malých obcích a v odlehlých venkovských regionech  </vt:lpstr>
      <vt:lpstr>  3. podpora sdílené a neformální péče </vt:lpstr>
      <vt:lpstr>  3. podpora sdílené a neformální péče </vt:lpstr>
      <vt:lpstr>  3. podpora sdílené a neformální péče </vt:lpstr>
      <vt:lpstr>  3. podpora sdílené a neformální péče </vt:lpstr>
      <vt:lpstr> 3. podpora sdílené a neformální péče </vt:lpstr>
      <vt:lpstr>  3. podpora sdílené a neformální péče </vt:lpstr>
      <vt:lpstr>4. ZAMĚSTNANOSTNÍ PROGRAMY  </vt:lpstr>
      <vt:lpstr> 4. Zaměstnanostní programy </vt:lpstr>
      <vt:lpstr>4. Zaměstnanostní programy </vt:lpstr>
      <vt:lpstr>4. Zaměstnanostní programy </vt:lpstr>
      <vt:lpstr>4. Zaměstnanostní programy </vt:lpstr>
      <vt:lpstr> 4. zaměstnanostní programy</vt:lpstr>
      <vt:lpstr>  4. zaměstnanostní programy </vt:lpstr>
      <vt:lpstr>5. Podpora rodin  a posilování rodinných vazeb   </vt:lpstr>
      <vt:lpstr>  5. podpora rodin a posilování rodinných vazeb </vt:lpstr>
      <vt:lpstr>  5. podpora rodin a posilování rodinných vazeb </vt:lpstr>
      <vt:lpstr>  5. podpora rodin a posilování rodinných vazeb </vt:lpstr>
      <vt:lpstr>  5. podpora rodin a posilování rodinných vazeb </vt:lpstr>
      <vt:lpstr>  5. podpora rodin a posilování rodinných vazeb </vt:lpstr>
      <vt:lpstr>  5. podpora rodin a posilování rodinných vazeb </vt:lpstr>
      <vt:lpstr>5. podpora rodin a posilování rodinných vazeb</vt:lpstr>
      <vt:lpstr>  5. podpora rodin a posilování rodinných vazeb </vt:lpstr>
      <vt:lpstr>6. Dluhové poradenství</vt:lpstr>
      <vt:lpstr>6. Dluhové poradenství </vt:lpstr>
      <vt:lpstr> 6. dluhové poradenství </vt:lpstr>
      <vt:lpstr> 6. dluhové poradenství </vt:lpstr>
      <vt:lpstr> 6. dluhové poradenství </vt:lpstr>
      <vt:lpstr> 6. dluhové poradenství </vt:lpstr>
      <vt:lpstr>6. Dluhové poradenství</vt:lpstr>
      <vt:lpstr>  6. dluhové poradenství </vt:lpstr>
      <vt:lpstr>  KOORDINátor MAS </vt:lpstr>
      <vt:lpstr> nejčastější dotazy   z konzultací  </vt:lpstr>
      <vt:lpstr>Nejčastější dotazy z konzultací</vt:lpstr>
      <vt:lpstr>Nejčastější dotazy z konzultací</vt:lpstr>
      <vt:lpstr>Nejčastější dotazy z konzultací</vt:lpstr>
      <vt:lpstr>Nejčastější dotazy z konzultací</vt:lpstr>
      <vt:lpstr>Nejčastější dotazy z konzultací</vt:lpstr>
      <vt:lpstr>Nejčastější dotazy z konzultací</vt:lpstr>
      <vt:lpstr>Nejčastější dotazy z konzultací</vt:lpstr>
      <vt:lpstr>Nejčastější dotazy z konzultací</vt:lpstr>
      <vt:lpstr>Nejčastější dotazy z konzultací</vt:lpstr>
      <vt:lpstr>Nejčastější dotazy z konzultací</vt:lpstr>
      <vt:lpstr> konzultace  Časový rámec CLLD v opz+ </vt:lpstr>
      <vt:lpstr>konzultace s ŘO OPZ</vt:lpstr>
      <vt:lpstr>Výsledky dotazování na zájem  o zapojení mas do opz+</vt:lpstr>
      <vt:lpstr>Dotazník pro Mas (aktualizace 5/22)</vt:lpstr>
      <vt:lpstr>Výsledky dotazování na zájem o zapojení MAS Do OPZ+ (květen 2022)</vt:lpstr>
      <vt:lpstr>Časový rámec CLLD v opz+</vt:lpstr>
      <vt:lpstr>Kontakty na ŘO</vt:lpstr>
      <vt:lpstr> </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cp:lastPrinted>2021-10-12T14:19:22Z</cp:lastPrinted>
  <dcterms:modified xmlns:xsi="http://www.w3.org/2001/XMLSchema-instance" xsi:type="dcterms:W3CDTF">2022-06-03T07:00:21Z</dcterms:modified>
  <cp:revision>481</cp:revision>
  <dc:title>Prezentace aplikace PowerPoint</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