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core.xml" Type="http://schemas.openxmlformats.org/package/2006/relationships/metadata/core-properties" Id="rId3"/>
    <Relationship Target="docProps/thumbnail.jpeg" Type="http://schemas.openxmlformats.org/package/2006/relationships/metadata/thumbnail" Id="rId2"/>
    <Relationship Target="ppt/presentation.xml" Type="http://schemas.openxmlformats.org/officeDocument/2006/relationships/officeDocument" Id="rId1"/>
    <Relationship Target="docProps/custom.xml" Type="http://schemas.openxmlformats.org/officeDocument/2006/relationships/custom-properties" Id="rId5"/>
    <Relationship Target="docProps/app.xml" Type="http://schemas.openxmlformats.org/officeDocument/2006/relationships/extended-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bookmarkIdSeed="2">
  <p:sldMasterIdLst>
    <p:sldMasterId id="2147483671" r:id="rId4"/>
  </p:sldMasterIdLst>
  <p:notesMasterIdLst>
    <p:notesMasterId r:id="rId33"/>
  </p:notesMasterIdLst>
  <p:sldIdLst>
    <p:sldId id="256" r:id="rId5"/>
    <p:sldId id="270" r:id="rId6"/>
    <p:sldId id="284" r:id="rId7"/>
    <p:sldId id="271" r:id="rId8"/>
    <p:sldId id="274" r:id="rId9"/>
    <p:sldId id="272" r:id="rId10"/>
    <p:sldId id="283" r:id="rId11"/>
    <p:sldId id="276" r:id="rId12"/>
    <p:sldId id="273" r:id="rId13"/>
    <p:sldId id="279" r:id="rId14"/>
    <p:sldId id="289" r:id="rId15"/>
    <p:sldId id="298" r:id="rId16"/>
    <p:sldId id="285" r:id="rId17"/>
    <p:sldId id="286" r:id="rId18"/>
    <p:sldId id="288" r:id="rId19"/>
    <p:sldId id="292" r:id="rId20"/>
    <p:sldId id="293" r:id="rId21"/>
    <p:sldId id="294" r:id="rId22"/>
    <p:sldId id="295" r:id="rId23"/>
    <p:sldId id="296" r:id="rId24"/>
    <p:sldId id="301" r:id="rId25"/>
    <p:sldId id="297" r:id="rId26"/>
    <p:sldId id="282" r:id="rId27"/>
    <p:sldId id="290" r:id="rId28"/>
    <p:sldId id="291" r:id="rId29"/>
    <p:sldId id="280" r:id="rId30"/>
    <p:sldId id="300" r:id="rId31"/>
    <p:sldId id="281" r:id="rId32"/>
  </p:sldIdLst>
  <p:sldSz cx="9144000" cy="6858000" type="screen4x3"/>
  <p:notesSz cx="6858000" cy="9144000"/>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3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Trunečková Lucie Ing. (MPSV)" initials="TLI(" lastIdx="1" clrIdx="0">
    <p:extLst>
      <p:ext uri="{19B8F6BF-5375-455C-9EA6-DF929625EA0E}">
        <p15:presenceInfo xmlns:p15="http://schemas.microsoft.com/office/powerpoint/2012/main" providerId="AD" userId="S::lucie.truneckova@mpsv.cz::aee10eeb-c880-47c4-84e3-2b8b725feac2"/>
      </p:ext>
    </p:extLst>
  </p:cmAuthor>
  <p:cmAuthor id="2" name="Kučerová Renáta Ing. (MPSV)" initials="KRI(" lastIdx="3" clrIdx="1">
    <p:extLst>
      <p:ext uri="{19B8F6BF-5375-455C-9EA6-DF929625EA0E}">
        <p15:presenceInfo xmlns:p15="http://schemas.microsoft.com/office/powerpoint/2012/main" providerId="AD" userId="S::renata.kucerova@mpsv.cz::0dc63b4b-12c0-4a0a-9ebe-ea65ac99b702"/>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normalViewPr>
    <p:restoredLeft sz="16040" autoAdjust="false"/>
    <p:restoredTop sz="66937" autoAdjust="false"/>
  </p:normalViewPr>
  <p:slideViewPr>
    <p:cSldViewPr showGuides="true">
      <p:cViewPr varScale="true">
        <p:scale>
          <a:sx n="44" d="100"/>
          <a:sy n="44" d="100"/>
        </p:scale>
        <p:origin x="1904" y="48"/>
      </p:cViewPr>
      <p:guideLst>
        <p:guide orient="horz" pos="913"/>
        <p:guide orient="horz" pos="3884"/>
        <p:guide pos="5420"/>
        <p:guide pos="340"/>
      </p:guideLst>
    </p:cSldViewPr>
  </p:slideViewPr>
  <p:outlineViewPr>
    <p:cViewPr>
      <p:scale>
        <a:sx n="33" d="100"/>
        <a:sy n="33" d="100"/>
      </p:scale>
      <p:origin x="0" y="-7152"/>
    </p:cViewPr>
  </p:outlineViewPr>
  <p:notesTextViewPr>
    <p:cViewPr>
      <p:scale>
        <a:sx n="150" d="100"/>
        <a:sy n="150" d="100"/>
      </p:scale>
      <p:origin x="0" y="0"/>
    </p:cViewPr>
  </p:notesTextViewPr>
  <p:sorterViewPr>
    <p:cViewPr>
      <p:scale>
        <a:sx n="100" d="100"/>
        <a:sy n="100" d="100"/>
      </p:scale>
      <p:origin x="0" y="-4136"/>
    </p:cViewPr>
  </p:sorterViewPr>
  <p:gridSpacing cx="72008" cy="72008"/>
</p:viewPr>
</file>

<file path=ppt/_rels/presentation.xml.rels><?xml version="1.0" encoding="UTF-8" standalone="yes"?>
<Relationships xmlns="http://schemas.openxmlformats.org/package/2006/relationships">
    <Relationship Target="slides/slide9.xml" Type="http://schemas.openxmlformats.org/officeDocument/2006/relationships/slide" Id="rId13"/>
    <Relationship Target="slides/slide14.xml" Type="http://schemas.openxmlformats.org/officeDocument/2006/relationships/slide" Id="rId18"/>
    <Relationship Target="slides/slide22.xml" Type="http://schemas.openxmlformats.org/officeDocument/2006/relationships/slide" Id="rId26"/>
    <Relationship Target="slides/slide17.xml" Type="http://schemas.openxmlformats.org/officeDocument/2006/relationships/slide" Id="rId21"/>
    <Relationship Target="commentAuthors.xml" Type="http://schemas.openxmlformats.org/officeDocument/2006/relationships/commentAuthors" Id="rId34"/>
    <Relationship Target="slides/slide3.xml" Type="http://schemas.openxmlformats.org/officeDocument/2006/relationships/slide" Id="rId7"/>
    <Relationship Target="slides/slide8.xml" Type="http://schemas.openxmlformats.org/officeDocument/2006/relationships/slide" Id="rId12"/>
    <Relationship Target="slides/slide13.xml" Type="http://schemas.openxmlformats.org/officeDocument/2006/relationships/slide" Id="rId17"/>
    <Relationship Target="slides/slide21.xml" Type="http://schemas.openxmlformats.org/officeDocument/2006/relationships/slide" Id="rId25"/>
    <Relationship Target="notesMasters/notesMaster1.xml" Type="http://schemas.openxmlformats.org/officeDocument/2006/relationships/notesMaster" Id="rId33"/>
    <Relationship Target="tableStyles.xml" Type="http://schemas.openxmlformats.org/officeDocument/2006/relationships/tableStyles" Id="rId38"/>
    <Relationship Target="../customXml/item2.xml" Type="http://schemas.openxmlformats.org/officeDocument/2006/relationships/customXml" Id="rId2"/>
    <Relationship Target="slides/slide12.xml" Type="http://schemas.openxmlformats.org/officeDocument/2006/relationships/slide" Id="rId16"/>
    <Relationship Target="slides/slide16.xml" Type="http://schemas.openxmlformats.org/officeDocument/2006/relationships/slide" Id="rId20"/>
    <Relationship Target="slides/slide25.xml" Type="http://schemas.openxmlformats.org/officeDocument/2006/relationships/slide" Id="rId29"/>
    <Relationship Target="../customXml/item1.xml" Type="http://schemas.openxmlformats.org/officeDocument/2006/relationships/customXml" Id="rId1"/>
    <Relationship Target="slides/slide2.xml" Type="http://schemas.openxmlformats.org/officeDocument/2006/relationships/slide" Id="rId6"/>
    <Relationship Target="slides/slide7.xml" Type="http://schemas.openxmlformats.org/officeDocument/2006/relationships/slide" Id="rId11"/>
    <Relationship Target="slides/slide20.xml" Type="http://schemas.openxmlformats.org/officeDocument/2006/relationships/slide" Id="rId24"/>
    <Relationship Target="slides/slide28.xml" Type="http://schemas.openxmlformats.org/officeDocument/2006/relationships/slide" Id="rId32"/>
    <Relationship Target="theme/theme1.xml" Type="http://schemas.openxmlformats.org/officeDocument/2006/relationships/theme" Id="rId37"/>
    <Relationship Target="slides/slide1.xml" Type="http://schemas.openxmlformats.org/officeDocument/2006/relationships/slide" Id="rId5"/>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viewProps.xml" Type="http://schemas.openxmlformats.org/officeDocument/2006/relationships/viewProps" Id="rId36"/>
    <Relationship Target="slides/slide6.xml" Type="http://schemas.openxmlformats.org/officeDocument/2006/relationships/slide" Id="rId10"/>
    <Relationship Target="slides/slide15.xml" Type="http://schemas.openxmlformats.org/officeDocument/2006/relationships/slide" Id="rId19"/>
    <Relationship Target="slides/slide27.xml" Type="http://schemas.openxmlformats.org/officeDocument/2006/relationships/slide" Id="rId31"/>
    <Relationship Target="slideMasters/slideMaster1.xml" Type="http://schemas.openxmlformats.org/officeDocument/2006/relationships/slideMaster" Id="rId4"/>
    <Relationship Target="slides/slide5.xml" Type="http://schemas.openxmlformats.org/officeDocument/2006/relationships/slide" Id="rId9"/>
    <Relationship Target="slides/slide10.xml" Type="http://schemas.openxmlformats.org/officeDocument/2006/relationships/slide" Id="rId14"/>
    <Relationship Target="slides/slide18.xml" Type="http://schemas.openxmlformats.org/officeDocument/2006/relationships/slide" Id="rId22"/>
    <Relationship Target="slides/slide23.xml" Type="http://schemas.openxmlformats.org/officeDocument/2006/relationships/slide" Id="rId27"/>
    <Relationship Target="slides/slide26.xml" Type="http://schemas.openxmlformats.org/officeDocument/2006/relationships/slide" Id="rId30"/>
    <Relationship Target="presProps.xml" Type="http://schemas.openxmlformats.org/officeDocument/2006/relationships/presProps" Id="rId35"/>
    <Relationship Target="slides/slide4.xml" Type="http://schemas.openxmlformats.org/officeDocument/2006/relationships/slide" Id="rId8"/>
    <Relationship Target="../customXml/item3.xml" Type="http://schemas.openxmlformats.org/officeDocument/2006/relationships/customXml" Id="rId3"/>
</Relationships>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71800" cy="457200"/>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idx="1"/>
          </p:nvPr>
        </p:nvSpPr>
        <p:spPr>
          <a:xfrm>
            <a:off x="3884613" y="0"/>
            <a:ext cx="2971800" cy="457200"/>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02.07.2021</a:t>
            </a:fld>
            <a:endParaRPr lang="cs-CZ"/>
          </a:p>
        </p:txBody>
      </p:sp>
      <p:sp>
        <p:nvSpPr>
          <p:cNvPr id="4" name="Zástupný symbol pro obrázek snímku 3"/>
          <p:cNvSpPr>
            <a:spLocks noGrp="true" noRot="true" noChangeAspect="true"/>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false" anchor="ctr"/>
          <a:lstStyle/>
          <a:p>
            <a:endParaRPr lang="cs-CZ"/>
          </a:p>
        </p:txBody>
      </p:sp>
      <p:sp>
        <p:nvSpPr>
          <p:cNvPr id="5" name="Zástupný symbol pro poznámky 4"/>
          <p:cNvSpPr>
            <a:spLocks noGrp="true"/>
          </p:cNvSpPr>
          <p:nvPr>
            <p:ph type="body" sz="quarter" idx="3"/>
          </p:nvPr>
        </p:nvSpPr>
        <p:spPr>
          <a:xfrm>
            <a:off x="685800" y="4343400"/>
            <a:ext cx="5486400" cy="4114800"/>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8685213"/>
            <a:ext cx="2971800" cy="457200"/>
          </a:xfrm>
          <a:prstGeom prst="rect">
            <a:avLst/>
          </a:prstGeom>
        </p:spPr>
        <p:txBody>
          <a:bodyPr vert="horz" lIns="91440" tIns="45720" rIns="91440" bIns="45720" rtlCol="false" anchor="b"/>
          <a:lstStyle>
            <a:lvl1pPr algn="l">
              <a:defRPr sz="1200"/>
            </a:lvl1pPr>
          </a:lstStyle>
          <a:p>
            <a:endParaRPr lang="cs-CZ"/>
          </a:p>
        </p:txBody>
      </p:sp>
      <p:sp>
        <p:nvSpPr>
          <p:cNvPr id="7" name="Zástupný symbol pro číslo snímku 6"/>
          <p:cNvSpPr>
            <a:spLocks noGrp="true"/>
          </p:cNvSpPr>
          <p:nvPr>
            <p:ph type="sldNum" sz="quarter" idx="5"/>
          </p:nvPr>
        </p:nvSpPr>
        <p:spPr>
          <a:xfrm>
            <a:off x="3884613" y="8685213"/>
            <a:ext cx="2971800" cy="457200"/>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10.xml.rels><?xml version="1.0" encoding="UTF-8" standalone="yes"?>
<Relationships xmlns="http://schemas.openxmlformats.org/package/2006/relationships">
    <Relationship Target="../slides/slide12.xml" Type="http://schemas.openxmlformats.org/officeDocument/2006/relationships/slide" Id="rId2"/>
    <Relationship Target="../notesMasters/notesMaster1.xml" Type="http://schemas.openxmlformats.org/officeDocument/2006/relationships/notesMaster" Id="rId1"/>
</Relationships>

</file>

<file path=ppt/notesSlides/_rels/notesSlide11.xml.rels><?xml version="1.0" encoding="UTF-8" standalone="yes"?>
<Relationships xmlns="http://schemas.openxmlformats.org/package/2006/relationships">
    <Relationship Target="../slides/slide13.xml" Type="http://schemas.openxmlformats.org/officeDocument/2006/relationships/slide" Id="rId2"/>
    <Relationship Target="../notesMasters/notesMaster1.xml" Type="http://schemas.openxmlformats.org/officeDocument/2006/relationships/notesMaster" Id="rId1"/>
</Relationships>

</file>

<file path=ppt/notesSlides/_rels/notesSlide12.xml.rels><?xml version="1.0" encoding="UTF-8" standalone="yes"?>
<Relationships xmlns="http://schemas.openxmlformats.org/package/2006/relationships">
    <Relationship Target="../slides/slide14.xml" Type="http://schemas.openxmlformats.org/officeDocument/2006/relationships/slide" Id="rId2"/>
    <Relationship Target="../notesMasters/notesMaster1.xml" Type="http://schemas.openxmlformats.org/officeDocument/2006/relationships/notesMaster" Id="rId1"/>
</Relationships>

</file>

<file path=ppt/notesSlides/_rels/notesSlide13.xml.rels><?xml version="1.0" encoding="UTF-8" standalone="yes"?>
<Relationships xmlns="http://schemas.openxmlformats.org/package/2006/relationships">
    <Relationship Target="../slides/slide15.xml" Type="http://schemas.openxmlformats.org/officeDocument/2006/relationships/slide" Id="rId2"/>
    <Relationship Target="../notesMasters/notesMaster1.xml" Type="http://schemas.openxmlformats.org/officeDocument/2006/relationships/notesMaster" Id="rId1"/>
</Relationships>

</file>

<file path=ppt/notesSlides/_rels/notesSlide14.xml.rels><?xml version="1.0" encoding="UTF-8" standalone="yes"?>
<Relationships xmlns="http://schemas.openxmlformats.org/package/2006/relationships">
    <Relationship Target="../slides/slide17.xml" Type="http://schemas.openxmlformats.org/officeDocument/2006/relationships/slide" Id="rId2"/>
    <Relationship Target="../notesMasters/notesMaster1.xml" Type="http://schemas.openxmlformats.org/officeDocument/2006/relationships/notesMaster" Id="rId1"/>
</Relationships>

</file>

<file path=ppt/notesSlides/_rels/notesSlide15.xml.rels><?xml version="1.0" encoding="UTF-8" standalone="yes"?>
<Relationships xmlns="http://schemas.openxmlformats.org/package/2006/relationships">
    <Relationship Target="../slides/slide18.xml" Type="http://schemas.openxmlformats.org/officeDocument/2006/relationships/slide" Id="rId2"/>
    <Relationship Target="../notesMasters/notesMaster1.xml" Type="http://schemas.openxmlformats.org/officeDocument/2006/relationships/notesMaster" Id="rId1"/>
</Relationships>

</file>

<file path=ppt/notesSlides/_rels/notesSlide16.xml.rels><?xml version="1.0" encoding="UTF-8" standalone="yes"?>
<Relationships xmlns="http://schemas.openxmlformats.org/package/2006/relationships">
    <Relationship Target="../slides/slide19.xml" Type="http://schemas.openxmlformats.org/officeDocument/2006/relationships/slide" Id="rId2"/>
    <Relationship Target="../notesMasters/notesMaster1.xml" Type="http://schemas.openxmlformats.org/officeDocument/2006/relationships/notesMaster" Id="rId1"/>
</Relationships>

</file>

<file path=ppt/notesSlides/_rels/notesSlide17.xml.rels><?xml version="1.0" encoding="UTF-8" standalone="yes"?>
<Relationships xmlns="http://schemas.openxmlformats.org/package/2006/relationships">
    <Relationship Target="../slides/slide20.xml" Type="http://schemas.openxmlformats.org/officeDocument/2006/relationships/slide" Id="rId2"/>
    <Relationship Target="../notesMasters/notesMaster1.xml" Type="http://schemas.openxmlformats.org/officeDocument/2006/relationships/notesMaster" Id="rId1"/>
</Relationships>

</file>

<file path=ppt/notesSlides/_rels/notesSlide18.xml.rels><?xml version="1.0" encoding="UTF-8" standalone="yes"?>
<Relationships xmlns="http://schemas.openxmlformats.org/package/2006/relationships">
    <Relationship Target="../slides/slide21.xml" Type="http://schemas.openxmlformats.org/officeDocument/2006/relationships/slide" Id="rId2"/>
    <Relationship Target="../notesMasters/notesMaster1.xml" Type="http://schemas.openxmlformats.org/officeDocument/2006/relationships/notesMaster" Id="rId1"/>
</Relationships>

</file>

<file path=ppt/notesSlides/_rels/notesSlide19.xml.rels><?xml version="1.0" encoding="UTF-8" standalone="yes"?>
<Relationships xmlns="http://schemas.openxmlformats.org/package/2006/relationships">
    <Relationship Target="../slides/slide22.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20.xml.rels><?xml version="1.0" encoding="UTF-8" standalone="yes"?>
<Relationships xmlns="http://schemas.openxmlformats.org/package/2006/relationships">
    <Relationship Target="../slides/slide23.xml" Type="http://schemas.openxmlformats.org/officeDocument/2006/relationships/slide" Id="rId2"/>
    <Relationship Target="../notesMasters/notesMaster1.xml" Type="http://schemas.openxmlformats.org/officeDocument/2006/relationships/notesMaster" Id="rId1"/>
</Relationships>

</file>

<file path=ppt/notesSlides/_rels/notesSlide21.xml.rels><?xml version="1.0" encoding="UTF-8" standalone="yes"?>
<Relationships xmlns="http://schemas.openxmlformats.org/package/2006/relationships">
    <Relationship Target="../slides/slide26.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5.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6.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7.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8.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9.xml" Type="http://schemas.openxmlformats.org/officeDocument/2006/relationships/slide" Id="rId2"/>
    <Relationship Target="../notesMasters/notesMaster1.xml" Type="http://schemas.openxmlformats.org/officeDocument/2006/relationships/notesMaster" Id="rId1"/>
</Relationships>

</file>

<file path=ppt/notesSlides/_rels/notesSlide8.xml.rels><?xml version="1.0" encoding="UTF-8" standalone="yes"?>
<Relationships xmlns="http://schemas.openxmlformats.org/package/2006/relationships">
    <Relationship Target="../slides/slide10.xml" Type="http://schemas.openxmlformats.org/officeDocument/2006/relationships/slide" Id="rId2"/>
    <Relationship Target="../notesMasters/notesMaster1.xml" Type="http://schemas.openxmlformats.org/officeDocument/2006/relationships/notesMaster" Id="rId1"/>
</Relationships>

</file>

<file path=ppt/notesSlides/_rels/notesSlide9.xml.rels><?xml version="1.0" encoding="UTF-8" standalone="yes"?>
<Relationships xmlns="http://schemas.openxmlformats.org/package/2006/relationships">
    <Relationship Target="../slides/slide11.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100" dirty="false"/>
              <a:t>Priorita 2 Sociální začleňování, Specifický cíl 2.1: </a:t>
            </a:r>
            <a:r>
              <a:rPr lang="cs-CZ" sz="1100" dirty="false" err="true"/>
              <a:t>vii</a:t>
            </a:r>
            <a:r>
              <a:rPr lang="cs-CZ" sz="1100" dirty="false"/>
              <a:t>) </a:t>
            </a:r>
            <a:r>
              <a:rPr lang="cs-CZ" sz="1200" kern="1200" dirty="false">
                <a:solidFill>
                  <a:schemeClr val="tx1"/>
                </a:solidFill>
                <a:effectLst/>
                <a:latin typeface="+mn-lt"/>
                <a:ea typeface="+mn-ea"/>
                <a:cs typeface="+mn-cs"/>
              </a:rPr>
              <a:t>posilovat aktivní začleňování, a podpořit tak rovné příležitosti, nediskriminaci a aktivní účast a zlepšit zaměstnatelnost, zejména v případě znevýhodněných skupin</a:t>
            </a:r>
            <a:r>
              <a:rPr lang="cs-CZ" sz="1100" dirty="false"/>
              <a:t>; </a:t>
            </a:r>
          </a:p>
          <a:p>
            <a:r>
              <a:rPr lang="cs-CZ" sz="1100" dirty="false"/>
              <a:t>Podpora činnosti místních aktérů ve venkovském prostoru při řešení lokálních problémů a potřeb osob zejména formou komunitní (sociální) práce a komunitních aktivit, realizace inovativních nápadů a přístupů, aktivizace, vzájemné spolupráce, posilování participativních metod práce postavených na aktivním zapojování lidí (členů komunit) žijících v dané obci/lokalitě do procesu plánování, realizace a vyhodnocování dílčích intervencí</a:t>
            </a: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kern="1200" dirty="false">
                <a:solidFill>
                  <a:schemeClr val="tx1"/>
                </a:solidFill>
                <a:effectLst/>
                <a:latin typeface="+mn-lt"/>
                <a:ea typeface="+mn-ea"/>
                <a:cs typeface="+mn-cs"/>
              </a:rPr>
              <a:t>Bude podporován aktivní přístup místních aktérů k prevenci a řešení problematiky sociálního vyloučení a rozvoj komunitního života za posilování přístupu zdola nahoru (</a:t>
            </a:r>
            <a:r>
              <a:rPr lang="cs-CZ" sz="1200" kern="1200" dirty="false" err="true">
                <a:solidFill>
                  <a:schemeClr val="tx1"/>
                </a:solidFill>
                <a:effectLst/>
                <a:latin typeface="+mn-lt"/>
                <a:ea typeface="+mn-ea"/>
                <a:cs typeface="+mn-cs"/>
              </a:rPr>
              <a:t>bottom</a:t>
            </a:r>
            <a:r>
              <a:rPr lang="cs-CZ" sz="1200" kern="1200" dirty="false">
                <a:solidFill>
                  <a:schemeClr val="tx1"/>
                </a:solidFill>
                <a:effectLst/>
                <a:latin typeface="+mn-lt"/>
                <a:ea typeface="+mn-ea"/>
                <a:cs typeface="+mn-cs"/>
              </a:rPr>
              <a:t>-up).</a:t>
            </a: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kern="1200" dirty="false">
                <a:solidFill>
                  <a:schemeClr val="tx1"/>
                </a:solidFill>
                <a:effectLst/>
                <a:latin typeface="+mn-lt"/>
                <a:ea typeface="+mn-ea"/>
                <a:cs typeface="+mn-cs"/>
              </a:rPr>
              <a:t>V rámci tohoto specifického cíle bude umožněna realizace aktivit, které svojí podstatou patří do Komunitně vedeného místního rozvoje („CLLD“). Aktivity budou primárně realizované prostřednictvím MAS, případně jinými subjekty na území působnosti MAS se schválenou strategií komunitně vedeného místního rozvoje dle čl. 32 nařízení o společných ustanoveních. Půjde tedy o podporu místních aktérů založenou na hlavních principech a atributech CLLD, nicméně při implementaci nebudou plně využita všechna ustanovení uvedená v čl. 33 nařízení o společných ustanoveních.</a:t>
            </a:r>
            <a:endParaRPr lang="cs-CZ" sz="1100"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a:t>
            </a:fld>
            <a:endParaRPr lang="cs-CZ"/>
          </a:p>
        </p:txBody>
      </p:sp>
    </p:spTree>
    <p:extLst>
      <p:ext uri="{BB962C8B-B14F-4D97-AF65-F5344CB8AC3E}">
        <p14:creationId xmlns:p14="http://schemas.microsoft.com/office/powerpoint/2010/main" val="21681146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200" b="true" kern="1200" dirty="false">
                <a:solidFill>
                  <a:schemeClr val="tx1"/>
                </a:solidFill>
                <a:effectLst/>
                <a:latin typeface="+mn-lt"/>
                <a:ea typeface="+mn-ea"/>
                <a:cs typeface="+mn-cs"/>
              </a:rPr>
              <a:t>Příklady pro jednotlivé kategorie MAS:</a:t>
            </a:r>
            <a:endParaRPr lang="cs-CZ" sz="1200" kern="1200" dirty="false">
              <a:solidFill>
                <a:schemeClr val="tx1"/>
              </a:solidFill>
              <a:effectLst/>
              <a:latin typeface="+mn-lt"/>
              <a:ea typeface="+mn-ea"/>
              <a:cs typeface="+mn-cs"/>
            </a:endParaRPr>
          </a:p>
          <a:p>
            <a:r>
              <a:rPr lang="cs-CZ" sz="1200" kern="1200" dirty="false">
                <a:solidFill>
                  <a:schemeClr val="tx1"/>
                </a:solidFill>
                <a:effectLst/>
                <a:latin typeface="+mn-lt"/>
                <a:ea typeface="+mn-ea"/>
                <a:cs typeface="+mn-cs"/>
              </a:rPr>
              <a:t> </a:t>
            </a:r>
          </a:p>
          <a:p>
            <a:r>
              <a:rPr lang="cs-CZ" sz="1200" u="sng" kern="1200" dirty="false">
                <a:solidFill>
                  <a:schemeClr val="tx1"/>
                </a:solidFill>
                <a:effectLst/>
                <a:latin typeface="+mn-lt"/>
                <a:ea typeface="+mn-ea"/>
                <a:cs typeface="+mn-cs"/>
              </a:rPr>
              <a:t>MAS s počtem obyvatel do 20 tis.</a:t>
            </a:r>
            <a:endParaRPr lang="cs-CZ" sz="1200" kern="1200" dirty="false">
              <a:solidFill>
                <a:schemeClr val="tx1"/>
              </a:solidFill>
              <a:effectLst/>
              <a:latin typeface="+mn-lt"/>
              <a:ea typeface="+mn-ea"/>
              <a:cs typeface="+mn-cs"/>
            </a:endParaRPr>
          </a:p>
          <a:p>
            <a:r>
              <a:rPr lang="cs-CZ" sz="1200" kern="1200" dirty="false">
                <a:solidFill>
                  <a:schemeClr val="tx1"/>
                </a:solidFill>
                <a:effectLst/>
                <a:latin typeface="+mn-lt"/>
                <a:ea typeface="+mn-ea"/>
                <a:cs typeface="+mn-cs"/>
              </a:rPr>
              <a:t> </a:t>
            </a:r>
          </a:p>
          <a:p>
            <a:r>
              <a:rPr lang="cs-CZ" sz="1200" kern="1200" dirty="false">
                <a:solidFill>
                  <a:schemeClr val="tx1"/>
                </a:solidFill>
                <a:effectLst/>
                <a:latin typeface="+mn-lt"/>
                <a:ea typeface="+mn-ea"/>
                <a:cs typeface="+mn-cs"/>
              </a:rPr>
              <a:t>Minimální alokace na AP 6 mil. Kč, maximální 10 mil. Kč</a:t>
            </a:r>
          </a:p>
          <a:p>
            <a:r>
              <a:rPr lang="cs-CZ" sz="1200" kern="1200" dirty="false">
                <a:solidFill>
                  <a:schemeClr val="tx1"/>
                </a:solidFill>
                <a:effectLst/>
                <a:latin typeface="+mn-lt"/>
                <a:ea typeface="+mn-ea"/>
                <a:cs typeface="+mn-cs"/>
              </a:rPr>
              <a:t> </a:t>
            </a:r>
          </a:p>
          <a:p>
            <a:r>
              <a:rPr lang="cs-CZ" sz="1200" kern="1200" dirty="false">
                <a:solidFill>
                  <a:schemeClr val="tx1"/>
                </a:solidFill>
                <a:effectLst/>
                <a:latin typeface="+mn-lt"/>
                <a:ea typeface="+mn-ea"/>
                <a:cs typeface="+mn-cs"/>
              </a:rPr>
              <a:t>První projekt na min. 50 % alokace (3 mil. Kč) max. na 70 % alokace ( tj. 7 mil. Kč)</a:t>
            </a:r>
          </a:p>
          <a:p>
            <a:r>
              <a:rPr lang="cs-CZ" sz="1200" kern="1200" dirty="false">
                <a:solidFill>
                  <a:schemeClr val="tx1"/>
                </a:solidFill>
                <a:effectLst/>
                <a:latin typeface="+mn-lt"/>
                <a:ea typeface="+mn-ea"/>
                <a:cs typeface="+mn-cs"/>
              </a:rPr>
              <a:t>Druhý projekt na min. 3 mil. Kč, max. 5 mil. Kč</a:t>
            </a:r>
          </a:p>
          <a:p>
            <a:r>
              <a:rPr lang="cs-CZ" sz="1200" kern="1200" dirty="false">
                <a:solidFill>
                  <a:schemeClr val="tx1"/>
                </a:solidFill>
                <a:effectLst/>
                <a:latin typeface="+mn-lt"/>
                <a:ea typeface="+mn-ea"/>
                <a:cs typeface="+mn-cs"/>
              </a:rPr>
              <a:t> </a:t>
            </a:r>
          </a:p>
          <a:p>
            <a:r>
              <a:rPr lang="cs-CZ" sz="1200" kern="1200" dirty="false">
                <a:solidFill>
                  <a:schemeClr val="tx1"/>
                </a:solidFill>
                <a:effectLst/>
                <a:latin typeface="+mn-lt"/>
                <a:ea typeface="+mn-ea"/>
                <a:cs typeface="+mn-cs"/>
              </a:rPr>
              <a:t> </a:t>
            </a:r>
          </a:p>
          <a:p>
            <a:r>
              <a:rPr lang="cs-CZ" sz="1200" u="sng" kern="1200" dirty="false">
                <a:solidFill>
                  <a:schemeClr val="tx1"/>
                </a:solidFill>
                <a:effectLst/>
                <a:latin typeface="+mn-lt"/>
                <a:ea typeface="+mn-ea"/>
                <a:cs typeface="+mn-cs"/>
              </a:rPr>
              <a:t>MAS s počtem obyvatel od 20 do 40 tis. </a:t>
            </a:r>
            <a:endParaRPr lang="cs-CZ" sz="1200" kern="1200" dirty="false">
              <a:solidFill>
                <a:schemeClr val="tx1"/>
              </a:solidFill>
              <a:effectLst/>
              <a:latin typeface="+mn-lt"/>
              <a:ea typeface="+mn-ea"/>
              <a:cs typeface="+mn-cs"/>
            </a:endParaRPr>
          </a:p>
          <a:p>
            <a:r>
              <a:rPr lang="cs-CZ" sz="1200" u="none" strike="noStrike" kern="1200" dirty="false">
                <a:solidFill>
                  <a:schemeClr val="tx1"/>
                </a:solidFill>
                <a:effectLst/>
                <a:latin typeface="+mn-lt"/>
                <a:ea typeface="+mn-ea"/>
                <a:cs typeface="+mn-cs"/>
              </a:rPr>
              <a:t> </a:t>
            </a:r>
            <a:endParaRPr lang="cs-CZ" sz="1200" kern="1200" dirty="false">
              <a:solidFill>
                <a:schemeClr val="tx1"/>
              </a:solidFill>
              <a:effectLst/>
              <a:latin typeface="+mn-lt"/>
              <a:ea typeface="+mn-ea"/>
              <a:cs typeface="+mn-cs"/>
            </a:endParaRPr>
          </a:p>
          <a:p>
            <a:r>
              <a:rPr lang="cs-CZ" sz="1200" kern="1200" dirty="false">
                <a:solidFill>
                  <a:schemeClr val="tx1"/>
                </a:solidFill>
                <a:effectLst/>
                <a:latin typeface="+mn-lt"/>
                <a:ea typeface="+mn-ea"/>
                <a:cs typeface="+mn-cs"/>
              </a:rPr>
              <a:t>Minimální alokace na AP 6 mil. Kč, maximální 15 mil. Kč</a:t>
            </a:r>
          </a:p>
          <a:p>
            <a:r>
              <a:rPr lang="cs-CZ" sz="1200" kern="1200" dirty="false">
                <a:solidFill>
                  <a:schemeClr val="tx1"/>
                </a:solidFill>
                <a:effectLst/>
                <a:latin typeface="+mn-lt"/>
                <a:ea typeface="+mn-ea"/>
                <a:cs typeface="+mn-cs"/>
              </a:rPr>
              <a:t> </a:t>
            </a:r>
          </a:p>
          <a:p>
            <a:r>
              <a:rPr lang="cs-CZ" sz="1200" kern="1200" dirty="false">
                <a:solidFill>
                  <a:schemeClr val="tx1"/>
                </a:solidFill>
                <a:effectLst/>
                <a:latin typeface="+mn-lt"/>
                <a:ea typeface="+mn-ea"/>
                <a:cs typeface="+mn-cs"/>
              </a:rPr>
              <a:t>První projekt na min. 3 mil. Kč (pak může být AP max. na 6 mil. Kč), max. 10,5 mil. Kč (tj. na 70 % AP)</a:t>
            </a:r>
          </a:p>
          <a:p>
            <a:r>
              <a:rPr lang="cs-CZ" sz="1200" kern="1200" dirty="false">
                <a:solidFill>
                  <a:schemeClr val="tx1"/>
                </a:solidFill>
                <a:effectLst/>
                <a:latin typeface="+mn-lt"/>
                <a:ea typeface="+mn-ea"/>
                <a:cs typeface="+mn-cs"/>
              </a:rPr>
              <a:t>Druhý projekt od 3 mil. Kč do 7,5 mil. Kč</a:t>
            </a:r>
          </a:p>
          <a:p>
            <a:r>
              <a:rPr lang="cs-CZ" sz="1200" kern="1200" dirty="false">
                <a:solidFill>
                  <a:schemeClr val="tx1"/>
                </a:solidFill>
                <a:effectLst/>
                <a:latin typeface="+mn-lt"/>
                <a:ea typeface="+mn-ea"/>
                <a:cs typeface="+mn-cs"/>
              </a:rPr>
              <a:t> </a:t>
            </a:r>
          </a:p>
          <a:p>
            <a:r>
              <a:rPr lang="cs-CZ" sz="1200" u="sng" kern="1200" dirty="false">
                <a:solidFill>
                  <a:schemeClr val="tx1"/>
                </a:solidFill>
                <a:effectLst/>
                <a:latin typeface="+mn-lt"/>
                <a:ea typeface="+mn-ea"/>
                <a:cs typeface="+mn-cs"/>
              </a:rPr>
              <a:t>MAS s počtem obyvatel nad 40 tis. </a:t>
            </a:r>
            <a:endParaRPr lang="cs-CZ" sz="1200" kern="1200" dirty="false">
              <a:solidFill>
                <a:schemeClr val="tx1"/>
              </a:solidFill>
              <a:effectLst/>
              <a:latin typeface="+mn-lt"/>
              <a:ea typeface="+mn-ea"/>
              <a:cs typeface="+mn-cs"/>
            </a:endParaRPr>
          </a:p>
          <a:p>
            <a:r>
              <a:rPr lang="cs-CZ" sz="1200" kern="1200" dirty="false">
                <a:solidFill>
                  <a:schemeClr val="tx1"/>
                </a:solidFill>
                <a:effectLst/>
                <a:latin typeface="+mn-lt"/>
                <a:ea typeface="+mn-ea"/>
                <a:cs typeface="+mn-cs"/>
              </a:rPr>
              <a:t> </a:t>
            </a:r>
          </a:p>
          <a:p>
            <a:r>
              <a:rPr lang="cs-CZ" sz="1200" kern="1200" dirty="false">
                <a:solidFill>
                  <a:schemeClr val="tx1"/>
                </a:solidFill>
                <a:effectLst/>
                <a:latin typeface="+mn-lt"/>
                <a:ea typeface="+mn-ea"/>
                <a:cs typeface="+mn-cs"/>
              </a:rPr>
              <a:t>Minimální alokace na AP 6 mil. Kč, max. 20 mil. Kč</a:t>
            </a:r>
          </a:p>
          <a:p>
            <a:r>
              <a:rPr lang="cs-CZ" sz="1200" kern="1200" dirty="false">
                <a:solidFill>
                  <a:schemeClr val="tx1"/>
                </a:solidFill>
                <a:effectLst/>
                <a:latin typeface="+mn-lt"/>
                <a:ea typeface="+mn-ea"/>
                <a:cs typeface="+mn-cs"/>
              </a:rPr>
              <a:t> </a:t>
            </a:r>
          </a:p>
          <a:p>
            <a:r>
              <a:rPr lang="cs-CZ" sz="1200" kern="1200" dirty="false">
                <a:solidFill>
                  <a:schemeClr val="tx1"/>
                </a:solidFill>
                <a:effectLst/>
                <a:latin typeface="+mn-lt"/>
                <a:ea typeface="+mn-ea"/>
                <a:cs typeface="+mn-cs"/>
              </a:rPr>
              <a:t>První projekt na min. 3 mil. Kč (pak může být AP max. na 6 mil. Kč), max. 12 mil. Kč ( 60 % AP – omezeno max. výší projektu ve výzvě ŘO OPZ)</a:t>
            </a:r>
          </a:p>
          <a:p>
            <a:r>
              <a:rPr lang="cs-CZ" sz="1200" kern="1200" dirty="false">
                <a:solidFill>
                  <a:schemeClr val="tx1"/>
                </a:solidFill>
                <a:effectLst/>
                <a:latin typeface="+mn-lt"/>
                <a:ea typeface="+mn-ea"/>
                <a:cs typeface="+mn-cs"/>
              </a:rPr>
              <a:t>Druhý projekt od 3 mil. Kč do 10 mil. Kč</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12</a:t>
            </a:fld>
            <a:endParaRPr lang="cs-CZ"/>
          </a:p>
        </p:txBody>
      </p:sp>
    </p:spTree>
    <p:extLst>
      <p:ext uri="{BB962C8B-B14F-4D97-AF65-F5344CB8AC3E}">
        <p14:creationId xmlns:p14="http://schemas.microsoft.com/office/powerpoint/2010/main" val="2337818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200" kern="1200" dirty="false">
                <a:solidFill>
                  <a:schemeClr val="tx1"/>
                </a:solidFill>
                <a:effectLst/>
                <a:latin typeface="+mn-lt"/>
                <a:ea typeface="+mn-ea"/>
                <a:cs typeface="+mn-cs"/>
              </a:rPr>
              <a:t>MAS vyplní textovou část AP na portále (pokud použijeme), vygeneruje PDF, které vloží do společné části v MS pro SCLLD, plus tam vyplní finanční plán a indikátory jakožto strukturovaná data (u strategií MAS se řídíme MPIN). </a:t>
            </a:r>
          </a:p>
          <a:p>
            <a:r>
              <a:rPr lang="cs-CZ" sz="1200" kern="1200" dirty="false">
                <a:solidFill>
                  <a:schemeClr val="tx1"/>
                </a:solidFill>
                <a:effectLst/>
                <a:latin typeface="+mn-lt"/>
                <a:ea typeface="+mn-ea"/>
                <a:cs typeface="+mn-cs"/>
              </a:rPr>
              <a:t>Funkčnost AP na portálu by měla být tedy stejná (hlídání struktury a rozsahu, přehlednost), i když je nyní AP o něco jednodušší. </a:t>
            </a:r>
          </a:p>
          <a:p>
            <a:pPr lvl="0">
              <a:lnSpc>
                <a:spcPct val="100000"/>
              </a:lnSpc>
              <a:buFont typeface="Wingdings" panose="05000000000000000000" pitchFamily="2" charset="2"/>
              <a:buChar char="q"/>
            </a:pPr>
            <a:r>
              <a:rPr lang="cs-CZ" dirty="false"/>
              <a:t>Hotový a nasazený na produkci by měl být na konci prvního čtvrtletí 2021</a:t>
            </a:r>
          </a:p>
          <a:p>
            <a:pPr lvl="0">
              <a:lnSpc>
                <a:spcPct val="100000"/>
              </a:lnSpc>
              <a:buFont typeface="Wingdings" panose="05000000000000000000" pitchFamily="2" charset="2"/>
              <a:buChar char="q"/>
            </a:pPr>
            <a:r>
              <a:rPr lang="cs-CZ" dirty="false"/>
              <a:t>Počet uživatelů odhadujeme na desítky až nižší stovky</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13</a:t>
            </a:fld>
            <a:endParaRPr lang="cs-CZ"/>
          </a:p>
        </p:txBody>
      </p:sp>
    </p:spTree>
    <p:extLst>
      <p:ext uri="{BB962C8B-B14F-4D97-AF65-F5344CB8AC3E}">
        <p14:creationId xmlns:p14="http://schemas.microsoft.com/office/powerpoint/2010/main" val="8749866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lang="cs-CZ" sz="1200" kern="1200" dirty="false">
              <a:solidFill>
                <a:schemeClr val="tx1"/>
              </a:solidFill>
              <a:effectLst/>
              <a:latin typeface="+mn-lt"/>
              <a:ea typeface="+mn-ea"/>
              <a:cs typeface="+mn-cs"/>
            </a:endParaRPr>
          </a:p>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lang="cs-CZ" sz="1200" kern="1200" dirty="false">
              <a:solidFill>
                <a:schemeClr val="tx1"/>
              </a:solidFill>
              <a:effectLst/>
              <a:latin typeface="+mn-lt"/>
              <a:ea typeface="+mn-ea"/>
              <a:cs typeface="+mn-cs"/>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14</a:t>
            </a:fld>
            <a:endParaRPr lang="cs-CZ"/>
          </a:p>
        </p:txBody>
      </p:sp>
    </p:spTree>
    <p:extLst>
      <p:ext uri="{BB962C8B-B14F-4D97-AF65-F5344CB8AC3E}">
        <p14:creationId xmlns:p14="http://schemas.microsoft.com/office/powerpoint/2010/main" val="13512702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r>
              <a:rPr lang="cs-CZ" sz="1200" b="true" kern="1200" dirty="false">
                <a:solidFill>
                  <a:schemeClr val="tx1"/>
                </a:solidFill>
                <a:effectLst/>
                <a:latin typeface="+mn-lt"/>
                <a:ea typeface="+mn-ea"/>
                <a:cs typeface="+mn-cs"/>
              </a:rPr>
              <a:t>1. CS a jejich problémy a potřeby v oblasti aktivního začleňování, na jejichž řešení se chce MAS v rámci realizace AP zaměřit</a:t>
            </a:r>
          </a:p>
          <a:p>
            <a:r>
              <a:rPr lang="cs-CZ" sz="1200" i="true" kern="1200" dirty="false">
                <a:solidFill>
                  <a:schemeClr val="tx1"/>
                </a:solidFill>
                <a:effectLst/>
                <a:latin typeface="+mn-lt"/>
                <a:ea typeface="+mn-ea"/>
                <a:cs typeface="+mn-cs"/>
              </a:rPr>
              <a:t>Max. 4 strany A4</a:t>
            </a:r>
            <a:endParaRPr lang="cs-CZ" sz="1200" kern="1200" dirty="false">
              <a:solidFill>
                <a:schemeClr val="tx1"/>
              </a:solidFill>
              <a:effectLst/>
              <a:latin typeface="+mn-lt"/>
              <a:ea typeface="+mn-ea"/>
              <a:cs typeface="+mn-cs"/>
            </a:endParaRPr>
          </a:p>
          <a:p>
            <a:r>
              <a:rPr lang="cs-CZ" sz="1200" kern="1200" dirty="false">
                <a:solidFill>
                  <a:schemeClr val="tx1"/>
                </a:solidFill>
                <a:effectLst/>
                <a:latin typeface="+mn-lt"/>
                <a:ea typeface="+mn-ea"/>
                <a:cs typeface="+mn-cs"/>
              </a:rPr>
              <a:t>- označení CS včetně její velikosti ve vazbě na stanovené hodnoty indikátorů</a:t>
            </a:r>
          </a:p>
          <a:p>
            <a:pPr lvl="0"/>
            <a:r>
              <a:rPr lang="cs-CZ" sz="1200" kern="1200" dirty="false">
                <a:solidFill>
                  <a:schemeClr val="tx1"/>
                </a:solidFill>
                <a:effectLst/>
                <a:latin typeface="+mn-lt"/>
                <a:ea typeface="+mn-ea"/>
                <a:cs typeface="+mn-cs"/>
              </a:rPr>
              <a:t>- popis </a:t>
            </a:r>
            <a:r>
              <a:rPr lang="cs-CZ" sz="1200" b="true" kern="1200" dirty="false">
                <a:solidFill>
                  <a:schemeClr val="tx1"/>
                </a:solidFill>
                <a:effectLst/>
                <a:latin typeface="+mn-lt"/>
                <a:ea typeface="+mn-ea"/>
                <a:cs typeface="+mn-cs"/>
              </a:rPr>
              <a:t>konkrétních problémů a zjištěných potřeb</a:t>
            </a:r>
            <a:r>
              <a:rPr lang="cs-CZ" sz="1200" kern="1200" dirty="false">
                <a:solidFill>
                  <a:schemeClr val="tx1"/>
                </a:solidFill>
                <a:effectLst/>
                <a:latin typeface="+mn-lt"/>
                <a:ea typeface="+mn-ea"/>
                <a:cs typeface="+mn-cs"/>
              </a:rPr>
              <a:t> CS v oblasti aktivního začleňování (podloženo místní analýzou provedenou MAS, nikoli analýzou provedenou externí dodavatelskou firmou bez přímého zapojení MAS)</a:t>
            </a:r>
          </a:p>
          <a:p>
            <a:pPr lvl="0"/>
            <a:r>
              <a:rPr lang="cs-CZ" sz="1200" kern="1200" dirty="false">
                <a:solidFill>
                  <a:schemeClr val="tx1"/>
                </a:solidFill>
                <a:effectLst/>
                <a:latin typeface="+mn-lt"/>
                <a:ea typeface="+mn-ea"/>
                <a:cs typeface="+mn-cs"/>
              </a:rPr>
              <a:t>- popis existujících</a:t>
            </a:r>
            <a:r>
              <a:rPr lang="cs-CZ" sz="1200" b="true" kern="1200" dirty="false">
                <a:solidFill>
                  <a:schemeClr val="tx1"/>
                </a:solidFill>
                <a:effectLst/>
                <a:latin typeface="+mn-lt"/>
                <a:ea typeface="+mn-ea"/>
                <a:cs typeface="+mn-cs"/>
              </a:rPr>
              <a:t> bariér, </a:t>
            </a:r>
            <a:r>
              <a:rPr lang="cs-CZ" sz="1200" kern="1200" dirty="false">
                <a:solidFill>
                  <a:schemeClr val="tx1"/>
                </a:solidFill>
                <a:effectLst/>
                <a:latin typeface="+mn-lt"/>
                <a:ea typeface="+mn-ea"/>
                <a:cs typeface="+mn-cs"/>
              </a:rPr>
              <a:t>které CS brání účinně řešit dané problémy a naplňovat svoje potřeby (tj. </a:t>
            </a:r>
            <a:r>
              <a:rPr lang="cs-CZ" sz="1200" u="sng" kern="1200" dirty="false">
                <a:solidFill>
                  <a:schemeClr val="tx1"/>
                </a:solidFill>
                <a:effectLst/>
                <a:latin typeface="+mn-lt"/>
                <a:ea typeface="+mn-ea"/>
                <a:cs typeface="+mn-cs"/>
              </a:rPr>
              <a:t>proč to dosud nešlo, např. chybějící služby, pasivita subjektů, neochota CS k řešení vlastních problémů, např. rodiny osamělých seniorů nefungují pospolu, sousedské vztahy nejsou dobré, obec se dosud nepokusila o řešení</a:t>
            </a:r>
            <a:r>
              <a:rPr lang="cs-CZ" sz="1200" kern="1200" dirty="false">
                <a:solidFill>
                  <a:schemeClr val="tx1"/>
                </a:solidFill>
                <a:effectLst/>
                <a:latin typeface="+mn-lt"/>
                <a:ea typeface="+mn-ea"/>
                <a:cs typeface="+mn-cs"/>
              </a:rPr>
              <a:t>)</a:t>
            </a:r>
          </a:p>
          <a:p>
            <a:pPr lvl="0"/>
            <a:r>
              <a:rPr lang="cs-CZ" sz="1200" kern="1200" dirty="false">
                <a:solidFill>
                  <a:schemeClr val="tx1"/>
                </a:solidFill>
                <a:effectLst/>
                <a:latin typeface="+mn-lt"/>
                <a:ea typeface="+mn-ea"/>
                <a:cs typeface="+mn-cs"/>
              </a:rPr>
              <a:t>- popis </a:t>
            </a:r>
            <a:r>
              <a:rPr lang="cs-CZ" sz="1200" b="true" kern="1200" dirty="false">
                <a:solidFill>
                  <a:schemeClr val="tx1"/>
                </a:solidFill>
                <a:effectLst/>
                <a:latin typeface="+mn-lt"/>
                <a:ea typeface="+mn-ea"/>
                <a:cs typeface="+mn-cs"/>
              </a:rPr>
              <a:t>dosavadních způsobů řešení </a:t>
            </a:r>
            <a:r>
              <a:rPr lang="cs-CZ" sz="1200" kern="1200" dirty="false">
                <a:solidFill>
                  <a:schemeClr val="tx1"/>
                </a:solidFill>
                <a:effectLst/>
                <a:latin typeface="+mn-lt"/>
                <a:ea typeface="+mn-ea"/>
                <a:cs typeface="+mn-cs"/>
              </a:rPr>
              <a:t>daných problémů a jejich účinnost a efektivita (tj. </a:t>
            </a:r>
            <a:r>
              <a:rPr lang="cs-CZ" sz="1200" u="sng" kern="1200" dirty="false">
                <a:solidFill>
                  <a:schemeClr val="tx1"/>
                </a:solidFill>
                <a:effectLst/>
                <a:latin typeface="+mn-lt"/>
                <a:ea typeface="+mn-ea"/>
                <a:cs typeface="+mn-cs"/>
              </a:rPr>
              <a:t>jak se k daným problémům staví místní samosprávy, neziskové organizace, podnikatelské subjekty, zaměstnavatelé a další klíčoví lídři a aktéři v území, tzn. shrnout dosavadní postoje a způsoby řešení identifikovaných problémů CS</a:t>
            </a:r>
            <a:r>
              <a:rPr lang="cs-CZ" sz="1200" kern="1200" dirty="false">
                <a:solidFill>
                  <a:schemeClr val="tx1"/>
                </a:solidFill>
                <a:effectLst/>
                <a:latin typeface="+mn-lt"/>
                <a:ea typeface="+mn-ea"/>
                <a:cs typeface="+mn-cs"/>
              </a:rPr>
              <a:t>)</a:t>
            </a:r>
          </a:p>
          <a:p>
            <a:pPr lvl="0"/>
            <a:r>
              <a:rPr lang="cs-CZ" sz="1200" kern="1200" dirty="false">
                <a:solidFill>
                  <a:schemeClr val="tx1"/>
                </a:solidFill>
                <a:effectLst/>
                <a:latin typeface="+mn-lt"/>
                <a:ea typeface="+mn-ea"/>
                <a:cs typeface="+mn-cs"/>
              </a:rPr>
              <a:t>- identifikace</a:t>
            </a:r>
            <a:r>
              <a:rPr lang="cs-CZ" sz="1200" b="true" kern="1200" dirty="false">
                <a:solidFill>
                  <a:schemeClr val="tx1"/>
                </a:solidFill>
                <a:effectLst/>
                <a:latin typeface="+mn-lt"/>
                <a:ea typeface="+mn-ea"/>
                <a:cs typeface="+mn-cs"/>
              </a:rPr>
              <a:t> rizik,</a:t>
            </a:r>
            <a:r>
              <a:rPr lang="cs-CZ" sz="1200" kern="1200" dirty="false">
                <a:solidFill>
                  <a:schemeClr val="tx1"/>
                </a:solidFill>
                <a:effectLst/>
                <a:latin typeface="+mn-lt"/>
                <a:ea typeface="+mn-ea"/>
                <a:cs typeface="+mn-cs"/>
              </a:rPr>
              <a:t> která by mohla nastat v případě, že se nepodaří najít a realizovat vhodná řešení daných problémů CS (tj. </a:t>
            </a:r>
            <a:r>
              <a:rPr lang="cs-CZ" sz="1200" u="sng" kern="1200" dirty="false">
                <a:solidFill>
                  <a:schemeClr val="tx1"/>
                </a:solidFill>
                <a:effectLst/>
                <a:latin typeface="+mn-lt"/>
                <a:ea typeface="+mn-ea"/>
                <a:cs typeface="+mn-cs"/>
              </a:rPr>
              <a:t>k danému problému uvést, co se stane, když nebude realizováno vybrané řešení</a:t>
            </a:r>
            <a:r>
              <a:rPr lang="cs-CZ" sz="1200" kern="1200" dirty="false">
                <a:solidFill>
                  <a:schemeClr val="tx1"/>
                </a:solidFill>
                <a:effectLst/>
                <a:latin typeface="+mn-lt"/>
                <a:ea typeface="+mn-ea"/>
                <a:cs typeface="+mn-cs"/>
              </a:rPr>
              <a:t>)</a:t>
            </a:r>
          </a:p>
          <a:p>
            <a:pPr lvl="0"/>
            <a:r>
              <a:rPr lang="cs-CZ" sz="1200" b="true" kern="1200" dirty="false">
                <a:solidFill>
                  <a:schemeClr val="tx1"/>
                </a:solidFill>
                <a:effectLst/>
                <a:latin typeface="+mn-lt"/>
                <a:ea typeface="+mn-ea"/>
                <a:cs typeface="+mn-cs"/>
              </a:rPr>
              <a:t>- zdroje, silné stránky a potenciál území </a:t>
            </a:r>
            <a:r>
              <a:rPr lang="cs-CZ" sz="1200" kern="1200" dirty="false">
                <a:solidFill>
                  <a:schemeClr val="tx1"/>
                </a:solidFill>
                <a:effectLst/>
                <a:latin typeface="+mn-lt"/>
                <a:ea typeface="+mn-ea"/>
                <a:cs typeface="+mn-cs"/>
              </a:rPr>
              <a:t>k řešení identifikovaných problémů a potřeb CS (tj. </a:t>
            </a:r>
            <a:r>
              <a:rPr lang="cs-CZ" sz="1200" u="sng" kern="1200" dirty="false">
                <a:solidFill>
                  <a:schemeClr val="tx1"/>
                </a:solidFill>
                <a:effectLst/>
                <a:latin typeface="+mn-lt"/>
                <a:ea typeface="+mn-ea"/>
                <a:cs typeface="+mn-cs"/>
              </a:rPr>
              <a:t>stručně popsat potenciál v území, např. fungující místní samosprávy, neziskové organizace, podnikatelské subjekty, aktivity a iniciativy místních obyvatel, potenciál k rozšiřování služeb a navazování partnerství a spolupráce subjektů za účelem řešení problémů CS</a:t>
            </a:r>
            <a:r>
              <a:rPr lang="cs-CZ" sz="1200" kern="1200" dirty="false">
                <a:solidFill>
                  <a:schemeClr val="tx1"/>
                </a:solidFill>
                <a:effectLst/>
                <a:latin typeface="+mn-lt"/>
                <a:ea typeface="+mn-ea"/>
                <a:cs typeface="+mn-cs"/>
              </a:rPr>
              <a:t>)</a:t>
            </a:r>
            <a:r>
              <a:rPr lang="cs-CZ" sz="1200" b="true" kern="1200" dirty="false">
                <a:solidFill>
                  <a:schemeClr val="tx1"/>
                </a:solidFill>
                <a:effectLst/>
                <a:latin typeface="+mn-lt"/>
                <a:ea typeface="+mn-ea"/>
                <a:cs typeface="+mn-cs"/>
              </a:rPr>
              <a:t> </a:t>
            </a:r>
            <a:endParaRPr lang="cs-CZ" sz="1200" kern="1200" dirty="false">
              <a:solidFill>
                <a:schemeClr val="tx1"/>
              </a:solidFill>
              <a:effectLst/>
              <a:latin typeface="+mn-lt"/>
              <a:ea typeface="+mn-ea"/>
              <a:cs typeface="+mn-cs"/>
            </a:endParaRPr>
          </a:p>
          <a:p>
            <a:pPr lvl="0"/>
            <a:r>
              <a:rPr lang="cs-CZ" sz="1200" kern="1200" dirty="false">
                <a:solidFill>
                  <a:schemeClr val="tx1"/>
                </a:solidFill>
                <a:effectLst/>
                <a:latin typeface="+mn-lt"/>
                <a:ea typeface="+mn-ea"/>
                <a:cs typeface="+mn-cs"/>
              </a:rPr>
              <a:t>- formulace konkrétních </a:t>
            </a:r>
            <a:r>
              <a:rPr lang="cs-CZ" sz="1200" b="true" kern="1200" dirty="false">
                <a:solidFill>
                  <a:schemeClr val="tx1"/>
                </a:solidFill>
                <a:effectLst/>
                <a:latin typeface="+mn-lt"/>
                <a:ea typeface="+mn-ea"/>
                <a:cs typeface="+mn-cs"/>
              </a:rPr>
              <a:t>opatření AP</a:t>
            </a:r>
            <a:r>
              <a:rPr lang="cs-CZ" sz="1200" kern="1200" dirty="false">
                <a:solidFill>
                  <a:schemeClr val="tx1"/>
                </a:solidFill>
                <a:effectLst/>
                <a:latin typeface="+mn-lt"/>
                <a:ea typeface="+mn-ea"/>
                <a:cs typeface="+mn-cs"/>
              </a:rPr>
              <a:t>, které reagují na řešení jednotlivých problémů CS v oblasti aktivního začleňování </a:t>
            </a:r>
          </a:p>
          <a:p>
            <a:pPr lvl="0"/>
            <a:r>
              <a:rPr lang="cs-CZ" sz="1200" kern="1200" dirty="false">
                <a:solidFill>
                  <a:schemeClr val="tx1"/>
                </a:solidFill>
                <a:effectLst/>
                <a:latin typeface="+mn-lt"/>
                <a:ea typeface="+mn-ea"/>
                <a:cs typeface="+mn-cs"/>
              </a:rPr>
              <a:t>- popis</a:t>
            </a:r>
            <a:r>
              <a:rPr lang="cs-CZ" sz="1200" b="true" kern="1200" dirty="false">
                <a:solidFill>
                  <a:schemeClr val="tx1"/>
                </a:solidFill>
                <a:effectLst/>
                <a:latin typeface="+mn-lt"/>
                <a:ea typeface="+mn-ea"/>
                <a:cs typeface="+mn-cs"/>
              </a:rPr>
              <a:t> cílového stavu, </a:t>
            </a:r>
            <a:r>
              <a:rPr lang="cs-CZ" sz="1200" kern="1200" dirty="false">
                <a:solidFill>
                  <a:schemeClr val="tx1"/>
                </a:solidFill>
                <a:effectLst/>
                <a:latin typeface="+mn-lt"/>
                <a:ea typeface="+mn-ea"/>
                <a:cs typeface="+mn-cs"/>
              </a:rPr>
              <a:t>kterého má být dosaženo prostřednictvím realizace příslušných intervencí u jednotlivých problémů CS (tj. </a:t>
            </a:r>
            <a:r>
              <a:rPr lang="cs-CZ" sz="1200" b="true" u="sng" kern="1200" dirty="false">
                <a:solidFill>
                  <a:schemeClr val="tx1"/>
                </a:solidFill>
                <a:effectLst/>
                <a:latin typeface="+mn-lt"/>
                <a:ea typeface="+mn-ea"/>
                <a:cs typeface="+mn-cs"/>
              </a:rPr>
              <a:t>změna, které má být dosaženo, přínos pro CS</a:t>
            </a:r>
            <a:r>
              <a:rPr lang="cs-CZ" sz="1200" kern="1200" dirty="false">
                <a:solidFill>
                  <a:schemeClr val="tx1"/>
                </a:solidFill>
                <a:effectLst/>
                <a:latin typeface="+mn-lt"/>
                <a:ea typeface="+mn-ea"/>
                <a:cs typeface="+mn-cs"/>
              </a:rPr>
              <a:t>)</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15</a:t>
            </a:fld>
            <a:endParaRPr lang="cs-CZ"/>
          </a:p>
        </p:txBody>
      </p:sp>
    </p:spTree>
    <p:extLst>
      <p:ext uri="{BB962C8B-B14F-4D97-AF65-F5344CB8AC3E}">
        <p14:creationId xmlns:p14="http://schemas.microsoft.com/office/powerpoint/2010/main" val="37490030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r>
              <a:rPr lang="cs-CZ" sz="1200" b="true" kern="1200" dirty="false">
                <a:solidFill>
                  <a:schemeClr val="tx1"/>
                </a:solidFill>
                <a:effectLst/>
                <a:latin typeface="+mn-lt"/>
                <a:ea typeface="+mn-ea"/>
                <a:cs typeface="+mn-cs"/>
              </a:rPr>
              <a:t>2. Aktivity realizované v rámci AP v přímé vazbě na zjištěné potřeby CS</a:t>
            </a:r>
          </a:p>
          <a:p>
            <a:r>
              <a:rPr lang="cs-CZ" sz="1200" i="true" kern="1200" dirty="false">
                <a:solidFill>
                  <a:schemeClr val="tx1"/>
                </a:solidFill>
                <a:effectLst/>
                <a:latin typeface="+mn-lt"/>
                <a:ea typeface="+mn-ea"/>
                <a:cs typeface="+mn-cs"/>
              </a:rPr>
              <a:t>Max. 1 strana A4 pro popis jedné aktivity</a:t>
            </a:r>
            <a:endParaRPr lang="cs-CZ" sz="1200" kern="1200" dirty="false">
              <a:solidFill>
                <a:schemeClr val="tx1"/>
              </a:solidFill>
              <a:effectLst/>
              <a:latin typeface="+mn-lt"/>
              <a:ea typeface="+mn-ea"/>
              <a:cs typeface="+mn-cs"/>
            </a:endParaRPr>
          </a:p>
          <a:p>
            <a:r>
              <a:rPr lang="cs-CZ" sz="1200" kern="1200" dirty="false">
                <a:solidFill>
                  <a:schemeClr val="tx1"/>
                </a:solidFill>
                <a:effectLst/>
                <a:latin typeface="+mn-lt"/>
                <a:ea typeface="+mn-ea"/>
                <a:cs typeface="+mn-cs"/>
              </a:rPr>
              <a:t>Jednotlivé aktivity budou popsány v následující struktuře, a to do výše </a:t>
            </a:r>
            <a:r>
              <a:rPr lang="cs-CZ" sz="1200" b="true" kern="1200" dirty="false">
                <a:solidFill>
                  <a:schemeClr val="tx1"/>
                </a:solidFill>
                <a:effectLst/>
                <a:latin typeface="+mn-lt"/>
                <a:ea typeface="+mn-ea"/>
                <a:cs typeface="+mn-cs"/>
              </a:rPr>
              <a:t>min. 50% a max. 70% alokace</a:t>
            </a:r>
            <a:r>
              <a:rPr lang="cs-CZ" sz="1200" kern="1200" dirty="false">
                <a:solidFill>
                  <a:schemeClr val="tx1"/>
                </a:solidFill>
                <a:effectLst/>
                <a:latin typeface="+mn-lt"/>
                <a:ea typeface="+mn-ea"/>
                <a:cs typeface="+mn-cs"/>
              </a:rPr>
              <a:t> na AP</a:t>
            </a: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u="sng" kern="1200" dirty="false">
                <a:solidFill>
                  <a:schemeClr val="tx1"/>
                </a:solidFill>
                <a:effectLst/>
                <a:latin typeface="+mn-lt"/>
                <a:ea typeface="+mn-ea"/>
                <a:cs typeface="+mn-cs"/>
              </a:rPr>
              <a:t>Projekt v rámci 1. výzvy ve výši min. 50% a max. 70% alokace na AP</a:t>
            </a:r>
            <a:endParaRPr lang="cs-CZ" dirty="false"/>
          </a:p>
          <a:p>
            <a:endParaRPr lang="cs-CZ" sz="1200" kern="1200" dirty="false">
              <a:solidFill>
                <a:schemeClr val="tx1"/>
              </a:solidFill>
              <a:effectLst/>
              <a:latin typeface="+mn-lt"/>
              <a:ea typeface="+mn-ea"/>
              <a:cs typeface="+mn-cs"/>
            </a:endParaRPr>
          </a:p>
          <a:p>
            <a:pPr lvl="0"/>
            <a:r>
              <a:rPr lang="cs-CZ" sz="1200" kern="1200" dirty="false">
                <a:solidFill>
                  <a:schemeClr val="tx1"/>
                </a:solidFill>
                <a:effectLst/>
                <a:latin typeface="+mn-lt"/>
                <a:ea typeface="+mn-ea"/>
                <a:cs typeface="+mn-cs"/>
              </a:rPr>
              <a:t>- stručný popis </a:t>
            </a:r>
            <a:r>
              <a:rPr lang="cs-CZ" sz="1200" b="true" kern="1200" dirty="false">
                <a:solidFill>
                  <a:schemeClr val="tx1"/>
                </a:solidFill>
                <a:effectLst/>
                <a:latin typeface="+mn-lt"/>
                <a:ea typeface="+mn-ea"/>
                <a:cs typeface="+mn-cs"/>
              </a:rPr>
              <a:t>jednotlivých aktivit</a:t>
            </a:r>
            <a:r>
              <a:rPr lang="cs-CZ" sz="1200" kern="1200" dirty="false">
                <a:solidFill>
                  <a:schemeClr val="tx1"/>
                </a:solidFill>
                <a:effectLst/>
                <a:latin typeface="+mn-lt"/>
                <a:ea typeface="+mn-ea"/>
                <a:cs typeface="+mn-cs"/>
              </a:rPr>
              <a:t> realizovaných v rámci AP a jejich vazba na výzvu ŘO OPZ+, včetně popisu vzájemné vazby mezi jednotlivými aktivitami či jejich návaznosti na jiné OP</a:t>
            </a:r>
          </a:p>
          <a:p>
            <a:pPr lvl="0"/>
            <a:r>
              <a:rPr lang="cs-CZ" sz="1200" kern="1200" dirty="false">
                <a:solidFill>
                  <a:schemeClr val="tx1"/>
                </a:solidFill>
                <a:effectLst/>
                <a:latin typeface="+mn-lt"/>
                <a:ea typeface="+mn-ea"/>
                <a:cs typeface="+mn-cs"/>
              </a:rPr>
              <a:t>- vymezení </a:t>
            </a:r>
            <a:r>
              <a:rPr lang="cs-CZ" sz="1200" b="true" kern="1200" dirty="false">
                <a:solidFill>
                  <a:schemeClr val="tx1"/>
                </a:solidFill>
                <a:effectLst/>
                <a:latin typeface="+mn-lt"/>
                <a:ea typeface="+mn-ea"/>
                <a:cs typeface="+mn-cs"/>
              </a:rPr>
              <a:t>časového rámce </a:t>
            </a:r>
            <a:r>
              <a:rPr lang="cs-CZ" sz="1200" kern="1200" dirty="false">
                <a:solidFill>
                  <a:schemeClr val="tx1"/>
                </a:solidFill>
                <a:effectLst/>
                <a:latin typeface="+mn-lt"/>
                <a:ea typeface="+mn-ea"/>
                <a:cs typeface="+mn-cs"/>
              </a:rPr>
              <a:t>realizace jednotlivých aktivit</a:t>
            </a:r>
          </a:p>
          <a:p>
            <a:r>
              <a:rPr lang="cs-CZ" sz="1200" kern="1200" dirty="false">
                <a:solidFill>
                  <a:schemeClr val="tx1"/>
                </a:solidFill>
                <a:effectLst/>
                <a:latin typeface="+mn-lt"/>
                <a:ea typeface="+mn-ea"/>
                <a:cs typeface="+mn-cs"/>
              </a:rPr>
              <a:t>- vyčíslení </a:t>
            </a:r>
            <a:r>
              <a:rPr lang="cs-CZ" sz="1200" b="true" kern="1200" dirty="false">
                <a:solidFill>
                  <a:schemeClr val="tx1"/>
                </a:solidFill>
                <a:effectLst/>
                <a:latin typeface="+mn-lt"/>
                <a:ea typeface="+mn-ea"/>
                <a:cs typeface="+mn-cs"/>
              </a:rPr>
              <a:t>finanční nákladovosti</a:t>
            </a:r>
            <a:r>
              <a:rPr lang="cs-CZ" sz="1200" kern="1200" dirty="false">
                <a:solidFill>
                  <a:schemeClr val="tx1"/>
                </a:solidFill>
                <a:effectLst/>
                <a:latin typeface="+mn-lt"/>
                <a:ea typeface="+mn-ea"/>
                <a:cs typeface="+mn-cs"/>
              </a:rPr>
              <a:t> řešení jednotlivých aktivit (tj. částka CZV na realizaci jednotlivých aktivit)</a:t>
            </a:r>
          </a:p>
          <a:p>
            <a:r>
              <a:rPr lang="cs-CZ" sz="1200" kern="1200" dirty="false">
                <a:solidFill>
                  <a:schemeClr val="tx1"/>
                </a:solidFill>
                <a:effectLst/>
                <a:latin typeface="+mn-lt"/>
                <a:ea typeface="+mn-ea"/>
                <a:cs typeface="+mn-cs"/>
              </a:rPr>
              <a:t>- popis </a:t>
            </a:r>
            <a:r>
              <a:rPr lang="cs-CZ" sz="1200" b="true" kern="1200" dirty="false">
                <a:solidFill>
                  <a:schemeClr val="tx1"/>
                </a:solidFill>
                <a:effectLst/>
                <a:latin typeface="+mn-lt"/>
                <a:ea typeface="+mn-ea"/>
                <a:cs typeface="+mn-cs"/>
              </a:rPr>
              <a:t>způsobu realizace a zajištění</a:t>
            </a:r>
            <a:r>
              <a:rPr lang="cs-CZ" sz="1200" kern="1200" dirty="false">
                <a:solidFill>
                  <a:schemeClr val="tx1"/>
                </a:solidFill>
                <a:effectLst/>
                <a:latin typeface="+mn-lt"/>
                <a:ea typeface="+mn-ea"/>
                <a:cs typeface="+mn-cs"/>
              </a:rPr>
              <a:t> jednotlivých aktivit s rozlišením těchto situací:</a:t>
            </a:r>
          </a:p>
          <a:p>
            <a:pPr lvl="1"/>
            <a:r>
              <a:rPr lang="cs-CZ" sz="1200" kern="1200" dirty="false">
                <a:solidFill>
                  <a:schemeClr val="tx1"/>
                </a:solidFill>
                <a:effectLst/>
                <a:latin typeface="+mn-lt"/>
                <a:ea typeface="+mn-ea"/>
                <a:cs typeface="+mn-cs"/>
              </a:rPr>
              <a:t>MAS projektové aktivity realizuje sama (pracovníky MAS v rámci realizačního týmu)</a:t>
            </a:r>
          </a:p>
          <a:p>
            <a:pPr lvl="1"/>
            <a:r>
              <a:rPr lang="cs-CZ" sz="1200" kern="1200" dirty="false">
                <a:solidFill>
                  <a:schemeClr val="tx1"/>
                </a:solidFill>
                <a:effectLst/>
                <a:latin typeface="+mn-lt"/>
                <a:ea typeface="+mn-ea"/>
                <a:cs typeface="+mn-cs"/>
              </a:rPr>
              <a:t>MAS projektové aktivity realizuje výběrem dodavatele pomocí veřejné zakázky</a:t>
            </a:r>
          </a:p>
          <a:p>
            <a:pPr lvl="1"/>
            <a:r>
              <a:rPr lang="cs-CZ" sz="1200" kern="1200" dirty="false">
                <a:solidFill>
                  <a:schemeClr val="tx1"/>
                </a:solidFill>
                <a:effectLst/>
                <a:latin typeface="+mn-lt"/>
                <a:ea typeface="+mn-ea"/>
                <a:cs typeface="+mn-cs"/>
              </a:rPr>
              <a:t>MAS do realizace projektové aktivity zapojuje partnera s finanční účastí</a:t>
            </a:r>
          </a:p>
          <a:p>
            <a:pPr lvl="0"/>
            <a:r>
              <a:rPr lang="cs-CZ" sz="1200" kern="1200" dirty="false">
                <a:solidFill>
                  <a:schemeClr val="tx1"/>
                </a:solidFill>
                <a:effectLst/>
                <a:latin typeface="+mn-lt"/>
                <a:ea typeface="+mn-ea"/>
                <a:cs typeface="+mn-cs"/>
              </a:rPr>
              <a:t>- identifikace</a:t>
            </a:r>
            <a:r>
              <a:rPr lang="cs-CZ" sz="1200" b="true" kern="1200" dirty="false">
                <a:solidFill>
                  <a:schemeClr val="tx1"/>
                </a:solidFill>
                <a:effectLst/>
                <a:latin typeface="+mn-lt"/>
                <a:ea typeface="+mn-ea"/>
                <a:cs typeface="+mn-cs"/>
              </a:rPr>
              <a:t> náhradního řešení</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17</a:t>
            </a:fld>
            <a:endParaRPr lang="cs-CZ"/>
          </a:p>
        </p:txBody>
      </p:sp>
    </p:spTree>
    <p:extLst>
      <p:ext uri="{BB962C8B-B14F-4D97-AF65-F5344CB8AC3E}">
        <p14:creationId xmlns:p14="http://schemas.microsoft.com/office/powerpoint/2010/main" val="30664530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r>
              <a:rPr lang="cs-CZ" sz="1200" b="true" kern="1200" dirty="false">
                <a:solidFill>
                  <a:schemeClr val="tx1"/>
                </a:solidFill>
                <a:effectLst/>
                <a:latin typeface="+mn-lt"/>
                <a:ea typeface="+mn-ea"/>
                <a:cs typeface="+mn-cs"/>
              </a:rPr>
              <a:t>3. Další klíčová témata a problémy CS v oblasti aktivního začleňování, které byly v území identifikovány, ale nebudou primárně řešeny v rámci realizace tohoto AP </a:t>
            </a:r>
          </a:p>
          <a:p>
            <a:r>
              <a:rPr lang="cs-CZ" sz="1200" i="true" kern="1200" dirty="false">
                <a:solidFill>
                  <a:schemeClr val="tx1"/>
                </a:solidFill>
                <a:effectLst/>
                <a:latin typeface="+mn-lt"/>
                <a:ea typeface="+mn-ea"/>
                <a:cs typeface="+mn-cs"/>
              </a:rPr>
              <a:t>Max. 2 strany A4</a:t>
            </a:r>
            <a:endParaRPr lang="cs-CZ" sz="1200" kern="1200" dirty="false">
              <a:solidFill>
                <a:schemeClr val="tx1"/>
              </a:solidFill>
              <a:effectLst/>
              <a:latin typeface="+mn-lt"/>
              <a:ea typeface="+mn-ea"/>
              <a:cs typeface="+mn-cs"/>
            </a:endParaRPr>
          </a:p>
          <a:p>
            <a:pPr lvl="0"/>
            <a:r>
              <a:rPr lang="cs-CZ" sz="1200" kern="1200" dirty="false">
                <a:solidFill>
                  <a:schemeClr val="tx1"/>
                </a:solidFill>
                <a:effectLst/>
                <a:latin typeface="+mn-lt"/>
                <a:ea typeface="+mn-ea"/>
                <a:cs typeface="+mn-cs"/>
              </a:rPr>
              <a:t>- stručný popis</a:t>
            </a:r>
            <a:r>
              <a:rPr lang="cs-CZ" sz="1200" b="true" kern="1200" dirty="false">
                <a:solidFill>
                  <a:schemeClr val="tx1"/>
                </a:solidFill>
                <a:effectLst/>
                <a:latin typeface="+mn-lt"/>
                <a:ea typeface="+mn-ea"/>
                <a:cs typeface="+mn-cs"/>
              </a:rPr>
              <a:t> dalších existujících témat a problémů </a:t>
            </a:r>
            <a:r>
              <a:rPr lang="cs-CZ" sz="1200" kern="1200" dirty="false">
                <a:solidFill>
                  <a:schemeClr val="tx1"/>
                </a:solidFill>
                <a:effectLst/>
                <a:latin typeface="+mn-lt"/>
                <a:ea typeface="+mn-ea"/>
                <a:cs typeface="+mn-cs"/>
              </a:rPr>
              <a:t>CS v oblasti aktivního začleňování</a:t>
            </a: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u="sng" kern="1200" dirty="false">
                <a:solidFill>
                  <a:schemeClr val="tx1"/>
                </a:solidFill>
                <a:effectLst/>
                <a:latin typeface="+mn-lt"/>
                <a:ea typeface="+mn-ea"/>
                <a:cs typeface="+mn-cs"/>
              </a:rPr>
              <a:t>V případě, že jsou všechna existující témata a problémy CS zahrnuta v popisu aktivit v části 2, může zůstat tato část nevyplněna</a:t>
            </a:r>
          </a:p>
          <a:p>
            <a:endParaRPr lang="cs-CZ" sz="1200" kern="1200" dirty="false">
              <a:solidFill>
                <a:schemeClr val="tx1"/>
              </a:solidFill>
              <a:effectLst/>
              <a:latin typeface="+mn-lt"/>
              <a:ea typeface="+mn-ea"/>
              <a:cs typeface="+mn-cs"/>
            </a:endParaRPr>
          </a:p>
          <a:p>
            <a:r>
              <a:rPr lang="cs-CZ" sz="1200" b="true" kern="1200" dirty="false">
                <a:solidFill>
                  <a:schemeClr val="tx1"/>
                </a:solidFill>
                <a:effectLst/>
                <a:latin typeface="+mn-lt"/>
                <a:ea typeface="+mn-ea"/>
                <a:cs typeface="+mn-cs"/>
              </a:rPr>
              <a:t>4. Příprava AP z hlediska procesů a připravenost území na realizaci AP </a:t>
            </a:r>
          </a:p>
          <a:p>
            <a:r>
              <a:rPr lang="cs-CZ" sz="1200" i="true" kern="1200" dirty="false">
                <a:solidFill>
                  <a:schemeClr val="tx1"/>
                </a:solidFill>
                <a:effectLst/>
                <a:latin typeface="+mn-lt"/>
                <a:ea typeface="+mn-ea"/>
                <a:cs typeface="+mn-cs"/>
              </a:rPr>
              <a:t>Max. 2 strany A4</a:t>
            </a:r>
            <a:endParaRPr lang="cs-CZ" sz="1200" kern="1200" dirty="false">
              <a:solidFill>
                <a:schemeClr val="tx1"/>
              </a:solidFill>
              <a:effectLst/>
              <a:latin typeface="+mn-lt"/>
              <a:ea typeface="+mn-ea"/>
              <a:cs typeface="+mn-cs"/>
            </a:endParaRPr>
          </a:p>
          <a:p>
            <a:pPr lvl="0"/>
            <a:r>
              <a:rPr lang="cs-CZ" sz="1200" kern="1200" dirty="false">
                <a:solidFill>
                  <a:schemeClr val="tx1"/>
                </a:solidFill>
                <a:effectLst/>
                <a:latin typeface="+mn-lt"/>
                <a:ea typeface="+mn-ea"/>
                <a:cs typeface="+mn-cs"/>
              </a:rPr>
              <a:t>- stručný popis</a:t>
            </a:r>
            <a:r>
              <a:rPr lang="cs-CZ" sz="1200" b="true" kern="1200" dirty="false">
                <a:solidFill>
                  <a:schemeClr val="tx1"/>
                </a:solidFill>
                <a:effectLst/>
                <a:latin typeface="+mn-lt"/>
                <a:ea typeface="+mn-ea"/>
                <a:cs typeface="+mn-cs"/>
              </a:rPr>
              <a:t> způsobu přípravy AP z hlediska procesů,</a:t>
            </a:r>
            <a:r>
              <a:rPr lang="cs-CZ" sz="1200" kern="1200" dirty="false">
                <a:solidFill>
                  <a:schemeClr val="tx1"/>
                </a:solidFill>
                <a:effectLst/>
                <a:latin typeface="+mn-lt"/>
                <a:ea typeface="+mn-ea"/>
                <a:cs typeface="+mn-cs"/>
              </a:rPr>
              <a:t> které probíhaly v území (tj. </a:t>
            </a:r>
            <a:r>
              <a:rPr lang="cs-CZ" sz="1200" u="sng" kern="1200" dirty="false">
                <a:solidFill>
                  <a:schemeClr val="tx1"/>
                </a:solidFill>
                <a:effectLst/>
                <a:latin typeface="+mn-lt"/>
                <a:ea typeface="+mn-ea"/>
                <a:cs typeface="+mn-cs"/>
              </a:rPr>
              <a:t>síťování, navazování spolupráce, budování partnerství, způsob oslovování potencionálních realizátorů aktivit, vč. uvedení odkazu na webové stránky MAS, kde jsou zveřejněny záznamy z těchto jednání v podobě zápisů, fotodokumentace, audiozáznamů atd.)</a:t>
            </a:r>
            <a:endParaRPr lang="cs-CZ" sz="1200" kern="1200" dirty="false">
              <a:solidFill>
                <a:schemeClr val="tx1"/>
              </a:solidFill>
              <a:effectLst/>
              <a:latin typeface="+mn-lt"/>
              <a:ea typeface="+mn-ea"/>
              <a:cs typeface="+mn-cs"/>
            </a:endParaRPr>
          </a:p>
          <a:p>
            <a:pPr lvl="0"/>
            <a:r>
              <a:rPr lang="cs-CZ" sz="1200" kern="1200" dirty="false">
                <a:solidFill>
                  <a:schemeClr val="tx1"/>
                </a:solidFill>
                <a:effectLst/>
                <a:latin typeface="+mn-lt"/>
                <a:ea typeface="+mn-ea"/>
                <a:cs typeface="+mn-cs"/>
              </a:rPr>
              <a:t>- stručný popis </a:t>
            </a:r>
            <a:r>
              <a:rPr lang="cs-CZ" sz="1200" b="true" kern="1200" dirty="false">
                <a:solidFill>
                  <a:schemeClr val="tx1"/>
                </a:solidFill>
                <a:effectLst/>
                <a:latin typeface="+mn-lt"/>
                <a:ea typeface="+mn-ea"/>
                <a:cs typeface="+mn-cs"/>
              </a:rPr>
              <a:t>připravenosti MAS k realizaci animační činnosti po celé období realizace AP</a:t>
            </a:r>
            <a:r>
              <a:rPr lang="cs-CZ" sz="1200" kern="1200" dirty="false">
                <a:solidFill>
                  <a:schemeClr val="tx1"/>
                </a:solidFill>
                <a:effectLst/>
                <a:latin typeface="+mn-lt"/>
                <a:ea typeface="+mn-ea"/>
                <a:cs typeface="+mn-cs"/>
              </a:rPr>
              <a:t> (tj. </a:t>
            </a:r>
            <a:r>
              <a:rPr lang="cs-CZ" sz="1200" u="sng" kern="1200" dirty="false">
                <a:solidFill>
                  <a:schemeClr val="tx1"/>
                </a:solidFill>
                <a:effectLst/>
                <a:latin typeface="+mn-lt"/>
                <a:ea typeface="+mn-ea"/>
                <a:cs typeface="+mn-cs"/>
              </a:rPr>
              <a:t>popis dílčích animačních aktivit MAS ve vztahu ke klíčovým aktérům v území jako jsou místní samosprávy, neziskové organizace, podnikatelské subjekty, zaměstnavatelé, a dále ve vztahu k veřejnosti, k aktivitám a iniciativám místních obyvatel a dobrovolných spolků a ve vztahu ke krajům a institucím jako je např. Úřad práce ČR, a také ve vztahu k nositelům konkrétních aktivit realizovaných v rámci AP)</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18</a:t>
            </a:fld>
            <a:endParaRPr lang="cs-CZ"/>
          </a:p>
        </p:txBody>
      </p:sp>
    </p:spTree>
    <p:extLst>
      <p:ext uri="{BB962C8B-B14F-4D97-AF65-F5344CB8AC3E}">
        <p14:creationId xmlns:p14="http://schemas.microsoft.com/office/powerpoint/2010/main" val="16091221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r>
              <a:rPr lang="cs-CZ" sz="1200" b="true" kern="1200" dirty="false">
                <a:solidFill>
                  <a:schemeClr val="tx1"/>
                </a:solidFill>
                <a:effectLst/>
                <a:latin typeface="+mn-lt"/>
                <a:ea typeface="+mn-ea"/>
                <a:cs typeface="+mn-cs"/>
              </a:rPr>
              <a:t>5. Příprava projektu MAS</a:t>
            </a:r>
          </a:p>
          <a:p>
            <a:r>
              <a:rPr lang="cs-CZ" sz="1200" i="true" kern="1200" dirty="false">
                <a:solidFill>
                  <a:schemeClr val="tx1"/>
                </a:solidFill>
                <a:effectLst/>
                <a:latin typeface="+mn-lt"/>
                <a:ea typeface="+mn-ea"/>
                <a:cs typeface="+mn-cs"/>
              </a:rPr>
              <a:t>Max. 2 strany A4</a:t>
            </a:r>
            <a:endParaRPr lang="cs-CZ" sz="1200" kern="1200" dirty="false">
              <a:solidFill>
                <a:schemeClr val="tx1"/>
              </a:solidFill>
              <a:effectLst/>
              <a:latin typeface="+mn-lt"/>
              <a:ea typeface="+mn-ea"/>
              <a:cs typeface="+mn-cs"/>
            </a:endParaRPr>
          </a:p>
          <a:p>
            <a:pPr lvl="0"/>
            <a:r>
              <a:rPr lang="cs-CZ" sz="1200" kern="1200" dirty="false">
                <a:solidFill>
                  <a:schemeClr val="tx1"/>
                </a:solidFill>
                <a:effectLst/>
                <a:latin typeface="+mn-lt"/>
                <a:ea typeface="+mn-ea"/>
                <a:cs typeface="+mn-cs"/>
              </a:rPr>
              <a:t>- popis způsobu přípravy projektu MAS</a:t>
            </a:r>
          </a:p>
          <a:p>
            <a:pPr lvl="0"/>
            <a:r>
              <a:rPr lang="cs-CZ" sz="1200" kern="1200" dirty="false">
                <a:solidFill>
                  <a:schemeClr val="tx1"/>
                </a:solidFill>
                <a:effectLst/>
                <a:latin typeface="+mn-lt"/>
                <a:ea typeface="+mn-ea"/>
                <a:cs typeface="+mn-cs"/>
              </a:rPr>
              <a:t>- zdůvodnění výběru způsobu zajištění/realizace jednotlivých aktivit v rámci projektu MAS (tzn. </a:t>
            </a:r>
            <a:r>
              <a:rPr lang="cs-CZ" sz="1200" u="sng" kern="1200" dirty="false">
                <a:solidFill>
                  <a:schemeClr val="tx1"/>
                </a:solidFill>
                <a:effectLst/>
                <a:latin typeface="+mn-lt"/>
                <a:ea typeface="+mn-ea"/>
                <a:cs typeface="+mn-cs"/>
              </a:rPr>
              <a:t>zdůvodnění toho, jak MAS dospěla k tomu, že některé aktivity zajistí přímo pracovníky MAS hrazenými v rámci projektu/partnery s finanční účastí/prostřednictvím dodavatele formou veřejné zakázky</a:t>
            </a:r>
            <a:r>
              <a:rPr lang="cs-CZ" sz="1200" kern="1200" dirty="false">
                <a:solidFill>
                  <a:schemeClr val="tx1"/>
                </a:solidFill>
                <a:effectLst/>
                <a:latin typeface="+mn-lt"/>
                <a:ea typeface="+mn-ea"/>
                <a:cs typeface="+mn-cs"/>
              </a:rPr>
              <a:t>)</a:t>
            </a:r>
          </a:p>
          <a:p>
            <a:pPr marL="171450" lvl="0" indent="-171450">
              <a:buFontTx/>
              <a:buChar char="-"/>
            </a:pPr>
            <a:r>
              <a:rPr lang="cs-CZ" sz="1200" kern="1200" dirty="false">
                <a:solidFill>
                  <a:schemeClr val="tx1"/>
                </a:solidFill>
                <a:effectLst/>
                <a:latin typeface="+mn-lt"/>
                <a:ea typeface="+mn-ea"/>
                <a:cs typeface="+mn-cs"/>
              </a:rPr>
              <a:t>popis metody výběru a kritérií výběru partnerů s finanční účastí</a:t>
            </a:r>
          </a:p>
          <a:p>
            <a:endParaRPr lang="cs-CZ" sz="1200" kern="1200" dirty="false">
              <a:solidFill>
                <a:schemeClr val="tx1"/>
              </a:solidFill>
              <a:effectLst/>
              <a:latin typeface="+mn-lt"/>
              <a:ea typeface="+mn-ea"/>
              <a:cs typeface="+mn-cs"/>
            </a:endParaRPr>
          </a:p>
          <a:p>
            <a:pPr lvl="0"/>
            <a:r>
              <a:rPr lang="cs-CZ" sz="1200" b="true" kern="1200" dirty="false">
                <a:solidFill>
                  <a:schemeClr val="tx1"/>
                </a:solidFill>
                <a:effectLst/>
                <a:latin typeface="+mn-lt"/>
                <a:ea typeface="+mn-ea"/>
                <a:cs typeface="+mn-cs"/>
              </a:rPr>
              <a:t>6. Příprava, projednávání a schvalování zbývajících max. 50% alokace do výše celkové finanční alokace na realizaci AP </a:t>
            </a:r>
          </a:p>
          <a:p>
            <a:r>
              <a:rPr lang="cs-CZ" sz="1200" i="true" kern="1200" dirty="false">
                <a:solidFill>
                  <a:schemeClr val="tx1"/>
                </a:solidFill>
                <a:effectLst/>
                <a:latin typeface="+mn-lt"/>
                <a:ea typeface="+mn-ea"/>
                <a:cs typeface="+mn-cs"/>
              </a:rPr>
              <a:t>Max. 1 strana A4</a:t>
            </a:r>
            <a:endParaRPr lang="cs-CZ" sz="1200" kern="1200" dirty="false">
              <a:solidFill>
                <a:schemeClr val="tx1"/>
              </a:solidFill>
              <a:effectLst/>
              <a:latin typeface="+mn-lt"/>
              <a:ea typeface="+mn-ea"/>
              <a:cs typeface="+mn-cs"/>
            </a:endParaRPr>
          </a:p>
          <a:p>
            <a:pPr marL="171450" lvl="0" indent="-171450">
              <a:buFontTx/>
              <a:buChar char="-"/>
            </a:pPr>
            <a:r>
              <a:rPr lang="cs-CZ" sz="1200" kern="1200" dirty="false">
                <a:solidFill>
                  <a:schemeClr val="tx1"/>
                </a:solidFill>
                <a:effectLst/>
                <a:latin typeface="+mn-lt"/>
                <a:ea typeface="+mn-ea"/>
                <a:cs typeface="+mn-cs"/>
              </a:rPr>
              <a:t>stručný popis </a:t>
            </a:r>
            <a:r>
              <a:rPr lang="cs-CZ" sz="1200" b="true" kern="1200" dirty="false">
                <a:solidFill>
                  <a:schemeClr val="tx1"/>
                </a:solidFill>
                <a:effectLst/>
                <a:latin typeface="+mn-lt"/>
                <a:ea typeface="+mn-ea"/>
                <a:cs typeface="+mn-cs"/>
              </a:rPr>
              <a:t>způsobu přípravy, projednávání a schvalování zbývajících 30 - 50% alokace</a:t>
            </a:r>
            <a:r>
              <a:rPr lang="cs-CZ" sz="1200" kern="1200" dirty="false">
                <a:solidFill>
                  <a:schemeClr val="tx1"/>
                </a:solidFill>
                <a:effectLst/>
                <a:latin typeface="+mn-lt"/>
                <a:ea typeface="+mn-ea"/>
                <a:cs typeface="+mn-cs"/>
              </a:rPr>
              <a:t> (</a:t>
            </a:r>
            <a:r>
              <a:rPr lang="cs-CZ" sz="1200" u="sng" kern="1200" dirty="false">
                <a:solidFill>
                  <a:schemeClr val="tx1"/>
                </a:solidFill>
                <a:effectLst/>
                <a:latin typeface="+mn-lt"/>
                <a:ea typeface="+mn-ea"/>
                <a:cs typeface="+mn-cs"/>
              </a:rPr>
              <a:t>s kým, jakou formou, za jakých podmínek)</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19</a:t>
            </a:fld>
            <a:endParaRPr lang="cs-CZ"/>
          </a:p>
        </p:txBody>
      </p:sp>
    </p:spTree>
    <p:extLst>
      <p:ext uri="{BB962C8B-B14F-4D97-AF65-F5344CB8AC3E}">
        <p14:creationId xmlns:p14="http://schemas.microsoft.com/office/powerpoint/2010/main" val="14905568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r>
              <a:rPr lang="cs-CZ" sz="1200" b="true" kern="1200" dirty="false">
                <a:solidFill>
                  <a:srgbClr val="FF0000"/>
                </a:solidFill>
                <a:effectLst/>
                <a:latin typeface="+mn-lt"/>
                <a:ea typeface="+mn-ea"/>
                <a:cs typeface="+mn-cs"/>
              </a:rPr>
              <a:t>UPOZORNĚNÍ: v tomto bodu č. 7 textové části AP došlo od uskutečnění semináře ke zjednodušení, kdy nebudeme v textové části požadovat data rozepsaná do jednotlivých let, ale pouze celkové částky (CZV) na projekt MAS č. 1 a projekt MAS č. 2.</a:t>
            </a:r>
          </a:p>
          <a:p>
            <a:pPr lvl="0"/>
            <a:endParaRPr lang="cs-CZ" sz="1200" b="true" kern="1200" dirty="false">
              <a:solidFill>
                <a:schemeClr val="tx1"/>
              </a:solidFill>
              <a:effectLst/>
              <a:latin typeface="+mn-lt"/>
              <a:ea typeface="+mn-ea"/>
              <a:cs typeface="+mn-cs"/>
            </a:endParaRPr>
          </a:p>
          <a:p>
            <a:pPr lvl="0"/>
            <a:r>
              <a:rPr lang="cs-CZ" sz="1200" b="true" kern="1200" dirty="false">
                <a:solidFill>
                  <a:schemeClr val="tx1"/>
                </a:solidFill>
                <a:effectLst/>
                <a:latin typeface="+mn-lt"/>
                <a:ea typeface="+mn-ea"/>
                <a:cs typeface="+mn-cs"/>
              </a:rPr>
              <a:t>7. Komplexní vyčíslení nákladů na realizaci AP </a:t>
            </a:r>
          </a:p>
          <a:p>
            <a:r>
              <a:rPr lang="cs-CZ" sz="1200" i="true" kern="1200" dirty="false">
                <a:solidFill>
                  <a:schemeClr val="tx1"/>
                </a:solidFill>
                <a:effectLst/>
                <a:latin typeface="+mn-lt"/>
                <a:ea typeface="+mn-ea"/>
                <a:cs typeface="+mn-cs"/>
              </a:rPr>
              <a:t>Max. 1 strana A4</a:t>
            </a:r>
            <a:endParaRPr lang="cs-CZ" sz="1200" kern="1200" dirty="false">
              <a:solidFill>
                <a:schemeClr val="tx1"/>
              </a:solidFill>
              <a:effectLst/>
              <a:latin typeface="+mn-lt"/>
              <a:ea typeface="+mn-ea"/>
              <a:cs typeface="+mn-cs"/>
            </a:endParaRPr>
          </a:p>
          <a:p>
            <a:endParaRPr lang="cs-CZ" sz="1200" b="true" kern="1200" dirty="false">
              <a:solidFill>
                <a:schemeClr val="tx1"/>
              </a:solidFill>
              <a:effectLst/>
              <a:latin typeface="+mn-lt"/>
              <a:ea typeface="+mn-ea"/>
              <a:cs typeface="+mn-cs"/>
            </a:endParaRPr>
          </a:p>
          <a:p>
            <a:pPr marL="0" marR="0" lvl="0" indent="0" algn="l" defTabSz="914400" rtl="false" eaLnBrk="false" fontAlgn="base" latinLnBrk="false" hangingPunct="false">
              <a:lnSpc>
                <a:spcPct val="100000"/>
              </a:lnSpc>
              <a:spcBef>
                <a:spcPct val="0"/>
              </a:spcBef>
              <a:spcAft>
                <a:spcPct val="0"/>
              </a:spcAft>
              <a:buClrTx/>
              <a:buSzTx/>
              <a:buFontTx/>
              <a:buNone/>
              <a:tabLst/>
            </a:pPr>
            <a:r>
              <a:rPr kumimoji="false" lang="cs-CZ" altLang="cs-CZ" sz="1800" b="true" i="false" u="none" strike="noStrike" cap="none" normalizeH="false" baseline="0" dirty="false">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Tabulka – </a:t>
            </a:r>
            <a:r>
              <a:rPr lang="cs-CZ" sz="1800" b="true" i="true" dirty="false"/>
              <a:t>náklady na AP v detailu jednotlivých projektů MAS ve vazbě na finanční plán SCLLD</a:t>
            </a:r>
          </a:p>
          <a:p>
            <a:pPr marL="0" marR="0" lvl="0" indent="0" algn="l" defTabSz="914400" rtl="false" eaLnBrk="false" fontAlgn="base" latinLnBrk="false" hangingPunct="false">
              <a:lnSpc>
                <a:spcPct val="100000"/>
              </a:lnSpc>
              <a:spcBef>
                <a:spcPct val="0"/>
              </a:spcBef>
              <a:spcAft>
                <a:spcPct val="0"/>
              </a:spcAft>
              <a:buClrTx/>
              <a:buSzTx/>
              <a:buFontTx/>
              <a:buNone/>
              <a:tabLst/>
            </a:pPr>
            <a:endParaRPr kumimoji="false" lang="cs-CZ" altLang="cs-CZ" sz="800" b="false" i="false" u="none" strike="noStrike" cap="none" normalizeH="false" baseline="0" dirty="false">
              <a:ln>
                <a:noFill/>
              </a:ln>
              <a:solidFill>
                <a:schemeClr val="tx1"/>
              </a:solidFill>
              <a:effectLst/>
            </a:endParaRPr>
          </a:p>
          <a:p>
            <a:pPr marL="0" marR="0" lvl="0" indent="0" algn="l" defTabSz="914400" rtl="false" eaLnBrk="false" fontAlgn="base" latinLnBrk="false" hangingPunct="false">
              <a:lnSpc>
                <a:spcPct val="100000"/>
              </a:lnSpc>
              <a:spcBef>
                <a:spcPct val="0"/>
              </a:spcBef>
              <a:spcAft>
                <a:spcPct val="0"/>
              </a:spcAft>
              <a:buClrTx/>
              <a:buSzTx/>
              <a:buFontTx/>
              <a:buNone/>
              <a:tabLst/>
            </a:pPr>
            <a:r>
              <a:rPr kumimoji="false" lang="cs-CZ" altLang="cs-CZ" sz="800" b="false" i="false" u="none" strike="noStrike" cap="none" normalizeH="false" baseline="0" dirty="false">
                <a:ln>
                  <a:noFill/>
                </a:ln>
                <a:solidFill>
                  <a:schemeClr val="tx1"/>
                </a:solidFill>
                <a:effectLst/>
              </a:rPr>
              <a:t>Vyplňují se pouze částky celkem v CZV (tj. náklady projektu za všechny zdroje financování – EU, SR a soukromé spolufinancování, pokud bude relevantní)</a:t>
            </a:r>
          </a:p>
          <a:p>
            <a:pPr marL="228600" marR="0" lvl="0" indent="-228600" algn="l" defTabSz="914400" rtl="false" eaLnBrk="false" fontAlgn="base" latinLnBrk="false" hangingPunct="false">
              <a:lnSpc>
                <a:spcPct val="100000"/>
              </a:lnSpc>
              <a:spcBef>
                <a:spcPct val="0"/>
              </a:spcBef>
              <a:spcAft>
                <a:spcPct val="0"/>
              </a:spcAft>
              <a:buClrTx/>
              <a:buSzTx/>
              <a:buFontTx/>
              <a:buAutoNum type="arabicPeriod"/>
              <a:tabLst/>
            </a:pPr>
            <a:r>
              <a:rPr kumimoji="false" lang="cs-CZ" altLang="cs-CZ" sz="800" b="false" i="false" u="none" strike="noStrike" cap="none" normalizeH="false" baseline="0" dirty="false">
                <a:ln>
                  <a:noFill/>
                </a:ln>
                <a:solidFill>
                  <a:schemeClr val="tx1"/>
                </a:solidFill>
                <a:effectLst/>
              </a:rPr>
              <a:t>Projekt MAS na objem 50 – 70 % alokace na celý AP</a:t>
            </a:r>
          </a:p>
          <a:p>
            <a:pPr marL="228600" marR="0" lvl="0" indent="-228600" algn="l" defTabSz="914400" rtl="false" eaLnBrk="false" fontAlgn="base" latinLnBrk="false" hangingPunct="false">
              <a:lnSpc>
                <a:spcPct val="100000"/>
              </a:lnSpc>
              <a:spcBef>
                <a:spcPct val="0"/>
              </a:spcBef>
              <a:spcAft>
                <a:spcPct val="0"/>
              </a:spcAft>
              <a:buClrTx/>
              <a:buSzTx/>
              <a:buFontTx/>
              <a:buAutoNum type="arabicPeriod"/>
              <a:tabLst/>
            </a:pPr>
            <a:r>
              <a:rPr kumimoji="false" lang="cs-CZ" altLang="cs-CZ" sz="800" b="false" i="false" u="none" strike="noStrike" cap="none" normalizeH="false" baseline="0" dirty="false">
                <a:ln>
                  <a:noFill/>
                </a:ln>
                <a:solidFill>
                  <a:schemeClr val="tx1"/>
                </a:solidFill>
                <a:effectLst/>
              </a:rPr>
              <a:t>Zbylá částka do max. výše alokace (a zároveň min. 3 mil. Kč – dolní limit pro projekt MAS)</a:t>
            </a:r>
          </a:p>
          <a:p>
            <a:pPr marL="0" marR="0" lvl="0" indent="0" algn="l" defTabSz="914400" rtl="false" eaLnBrk="false" fontAlgn="base" latinLnBrk="false" hangingPunct="false">
              <a:lnSpc>
                <a:spcPct val="100000"/>
              </a:lnSpc>
              <a:spcBef>
                <a:spcPct val="0"/>
              </a:spcBef>
              <a:spcAft>
                <a:spcPct val="0"/>
              </a:spcAft>
              <a:buClrTx/>
              <a:buSzTx/>
              <a:buFontTx/>
              <a:buNone/>
              <a:tabLst/>
            </a:pPr>
            <a:endParaRPr kumimoji="false" lang="cs-CZ" altLang="cs-CZ" sz="800" b="false" i="false" u="none" strike="noStrike" cap="none" normalizeH="false" baseline="0" dirty="false">
              <a:ln>
                <a:noFill/>
              </a:ln>
              <a:solidFill>
                <a:schemeClr val="tx1"/>
              </a:solidFill>
              <a:effectLst/>
            </a:endParaRPr>
          </a:p>
          <a:p>
            <a:pPr marL="0" marR="0" lvl="0" indent="0" algn="l" defTabSz="914400" rtl="false" eaLnBrk="false" fontAlgn="base" latinLnBrk="false" hangingPunct="false">
              <a:lnSpc>
                <a:spcPct val="100000"/>
              </a:lnSpc>
              <a:spcBef>
                <a:spcPct val="0"/>
              </a:spcBef>
              <a:spcAft>
                <a:spcPct val="0"/>
              </a:spcAft>
              <a:buClrTx/>
              <a:buSzTx/>
              <a:buFontTx/>
              <a:buNone/>
              <a:tabLst/>
            </a:pPr>
            <a:r>
              <a:rPr kumimoji="false" lang="cs-CZ" altLang="cs-CZ" sz="800" b="false" i="false" u="none" strike="noStrike" cap="none" normalizeH="false" baseline="0" dirty="false">
                <a:ln>
                  <a:noFill/>
                </a:ln>
                <a:solidFill>
                  <a:schemeClr val="tx1"/>
                </a:solidFill>
                <a:effectLst/>
              </a:rPr>
              <a:t>Na tabulku navazuje </a:t>
            </a:r>
            <a:r>
              <a:rPr kumimoji="false" lang="cs-CZ" altLang="cs-CZ" sz="800" b="true" i="false" u="none" strike="noStrike" cap="none" normalizeH="false" baseline="0" dirty="false">
                <a:ln>
                  <a:noFill/>
                </a:ln>
                <a:solidFill>
                  <a:schemeClr val="tx1"/>
                </a:solidFill>
                <a:effectLst/>
              </a:rPr>
              <a:t>finanční plán v MS u SCLLD</a:t>
            </a:r>
            <a:r>
              <a:rPr kumimoji="false" lang="cs-CZ" altLang="cs-CZ" sz="800" b="false" i="false" u="none" strike="noStrike" cap="none" normalizeH="false" baseline="0" dirty="false">
                <a:ln>
                  <a:noFill/>
                </a:ln>
                <a:solidFill>
                  <a:schemeClr val="tx1"/>
                </a:solidFill>
                <a:effectLst/>
              </a:rPr>
              <a:t>, ve kterém se zadávají </a:t>
            </a:r>
            <a:r>
              <a:rPr kumimoji="false" lang="cs-CZ" altLang="cs-CZ" sz="800" b="true" i="false" u="none" strike="noStrike" cap="none" normalizeH="false" baseline="0" dirty="false">
                <a:ln>
                  <a:noFill/>
                </a:ln>
                <a:solidFill>
                  <a:schemeClr val="tx1"/>
                </a:solidFill>
                <a:effectLst/>
              </a:rPr>
              <a:t>strukturovaná data za celý AP </a:t>
            </a:r>
            <a:r>
              <a:rPr kumimoji="false" lang="cs-CZ" altLang="cs-CZ" sz="800" b="false" i="false" u="none" strike="noStrike" cap="none" normalizeH="false" baseline="0" dirty="false">
                <a:ln>
                  <a:noFill/>
                </a:ln>
                <a:solidFill>
                  <a:schemeClr val="tx1"/>
                </a:solidFill>
                <a:effectLst/>
              </a:rPr>
              <a:t>– pouze jeden řádek pro OPZ+ (za oba projekty MAS), v členění dle jednotlivých let v CZV, jedná se o plán</a:t>
            </a:r>
          </a:p>
          <a:p>
            <a:pPr marL="0" marR="0" lvl="0" indent="0" algn="l" defTabSz="914400" rtl="false" eaLnBrk="false" fontAlgn="base" latinLnBrk="false" hangingPunct="false">
              <a:lnSpc>
                <a:spcPct val="100000"/>
              </a:lnSpc>
              <a:spcBef>
                <a:spcPct val="0"/>
              </a:spcBef>
              <a:spcAft>
                <a:spcPct val="0"/>
              </a:spcAft>
              <a:buClrTx/>
              <a:buSzTx/>
              <a:buFontTx/>
              <a:buNone/>
              <a:tabLst/>
            </a:pPr>
            <a:r>
              <a:rPr kumimoji="false" lang="cs-CZ" altLang="cs-CZ" sz="800" b="false" i="false" u="none" strike="noStrike" cap="none" normalizeH="false" baseline="0" dirty="false">
                <a:ln>
                  <a:noFill/>
                </a:ln>
                <a:solidFill>
                  <a:schemeClr val="tx1"/>
                </a:solidFill>
                <a:effectLst/>
              </a:rPr>
              <a:t>Vyplňují se plánované částky výdajů proplacených do 31.12. daného roku (předpoklad k proplacení výdaje v daném roce je jeho řádné předložení v ZOR/ŽOP nejpozději do 30. 9. daného roku)</a:t>
            </a:r>
          </a:p>
          <a:p>
            <a:pPr marL="171450" marR="0" lvl="0" indent="-171450" algn="l" defTabSz="914400" rtl="false" eaLnBrk="false" fontAlgn="base" latinLnBrk="false" hangingPunct="false">
              <a:lnSpc>
                <a:spcPct val="100000"/>
              </a:lnSpc>
              <a:spcBef>
                <a:spcPct val="0"/>
              </a:spcBef>
              <a:spcAft>
                <a:spcPct val="0"/>
              </a:spcAft>
              <a:buClrTx/>
              <a:buSzTx/>
              <a:buFontTx/>
              <a:buChar char="-"/>
              <a:tabLst/>
            </a:pPr>
            <a:endParaRPr kumimoji="false" lang="cs-CZ" altLang="cs-CZ" sz="800" b="false" i="false" u="none" strike="noStrike" cap="none" normalizeH="false" baseline="0" dirty="false">
              <a:ln>
                <a:noFill/>
              </a:ln>
              <a:solidFill>
                <a:schemeClr val="tx1"/>
              </a:solidFill>
              <a:effectLst/>
            </a:endParaRPr>
          </a:p>
          <a:p>
            <a:pPr marL="0" marR="0" lvl="0" indent="0" algn="l" defTabSz="914400" rtl="false" eaLnBrk="false" fontAlgn="base" latinLnBrk="false" hangingPunct="false">
              <a:lnSpc>
                <a:spcPct val="100000"/>
              </a:lnSpc>
              <a:spcBef>
                <a:spcPct val="0"/>
              </a:spcBef>
              <a:spcAft>
                <a:spcPct val="0"/>
              </a:spcAft>
              <a:buClrTx/>
              <a:buSzTx/>
              <a:buFontTx/>
              <a:buNone/>
              <a:tabLst/>
            </a:pPr>
            <a:r>
              <a:rPr kumimoji="false" lang="cs-CZ" altLang="cs-CZ" sz="800" b="false" i="false" u="none" strike="noStrike" cap="none" normalizeH="false" baseline="0" dirty="false">
                <a:ln>
                  <a:noFill/>
                </a:ln>
                <a:solidFill>
                  <a:schemeClr val="tx1"/>
                </a:solidFill>
                <a:effectLst/>
              </a:rPr>
              <a:t>Celkem CZV projektu MAS č. 1 = CZV rozpočtu MAS v žádosti o podporu</a:t>
            </a:r>
          </a:p>
          <a:p>
            <a:pPr marL="0" marR="0" lvl="0" indent="0" algn="l" defTabSz="914400" rtl="false" eaLnBrk="false" fontAlgn="base" latinLnBrk="false" hangingPunct="false">
              <a:lnSpc>
                <a:spcPct val="100000"/>
              </a:lnSpc>
              <a:spcBef>
                <a:spcPct val="0"/>
              </a:spcBef>
              <a:spcAft>
                <a:spcPct val="0"/>
              </a:spcAft>
              <a:buClrTx/>
              <a:buSzTx/>
              <a:buFontTx/>
              <a:buNone/>
              <a:tabLst/>
            </a:pPr>
            <a:r>
              <a:rPr kumimoji="false" lang="cs-CZ" altLang="cs-CZ" sz="800" b="false" i="false" u="none" strike="noStrike" cap="none" normalizeH="false" baseline="0" dirty="false">
                <a:ln>
                  <a:noFill/>
                </a:ln>
                <a:solidFill>
                  <a:schemeClr val="tx1"/>
                </a:solidFill>
                <a:effectLst/>
              </a:rPr>
              <a:t>CELKEM alokace na AP = celkem CZV projektu MAS č. 1 + celkem CZV projektu MAS č. 2 = CELKEM alokace na AP ve finančním plánu v MS u SCLLD</a:t>
            </a:r>
          </a:p>
          <a:p>
            <a:pPr marL="171450" marR="0" lvl="0" indent="-171450" algn="l" defTabSz="914400" rtl="false" eaLnBrk="false" fontAlgn="base" latinLnBrk="false" hangingPunct="false">
              <a:lnSpc>
                <a:spcPct val="100000"/>
              </a:lnSpc>
              <a:spcBef>
                <a:spcPct val="0"/>
              </a:spcBef>
              <a:spcAft>
                <a:spcPct val="0"/>
              </a:spcAft>
              <a:buClrTx/>
              <a:buSzTx/>
              <a:buFontTx/>
              <a:buChar char="-"/>
              <a:tabLst/>
            </a:pPr>
            <a:endParaRPr kumimoji="false" lang="cs-CZ" altLang="cs-CZ" sz="800" b="false" i="false" u="none" strike="noStrike" cap="none" normalizeH="false" baseline="0" dirty="false">
              <a:ln>
                <a:noFill/>
              </a:ln>
              <a:solidFill>
                <a:schemeClr val="tx1"/>
              </a:solidFill>
              <a:effectLst/>
            </a:endParaRPr>
          </a:p>
          <a:p>
            <a:pPr marL="0" marR="0" lvl="0" indent="0" algn="l" defTabSz="914400" rtl="false" eaLnBrk="false" fontAlgn="base" latinLnBrk="false" hangingPunct="false">
              <a:lnSpc>
                <a:spcPct val="100000"/>
              </a:lnSpc>
              <a:spcBef>
                <a:spcPct val="0"/>
              </a:spcBef>
              <a:spcAft>
                <a:spcPct val="0"/>
              </a:spcAft>
              <a:buClrTx/>
              <a:buSzTx/>
              <a:buFontTx/>
              <a:buNone/>
              <a:tabLst/>
            </a:pPr>
            <a:r>
              <a:rPr kumimoji="false" lang="cs-CZ" altLang="cs-CZ" sz="800" b="false" i="false" u="none" strike="noStrike" cap="none" normalizeH="false" baseline="0" dirty="false">
                <a:ln>
                  <a:noFill/>
                </a:ln>
                <a:solidFill>
                  <a:schemeClr val="tx1"/>
                </a:solidFill>
                <a:effectLst/>
              </a:rPr>
              <a:t>Maximální doba fyzické realizace projektů je do konce roku 2018.</a:t>
            </a:r>
          </a:p>
          <a:p>
            <a:pPr marL="0" marR="0" lvl="0" indent="0" algn="l" defTabSz="914400" rtl="false" eaLnBrk="false" fontAlgn="base" latinLnBrk="false" hangingPunct="false">
              <a:lnSpc>
                <a:spcPct val="100000"/>
              </a:lnSpc>
              <a:spcBef>
                <a:spcPct val="0"/>
              </a:spcBef>
              <a:spcAft>
                <a:spcPct val="0"/>
              </a:spcAft>
              <a:buClrTx/>
              <a:buSzTx/>
              <a:buFontTx/>
              <a:buNone/>
              <a:tabLst/>
            </a:pPr>
            <a:endParaRPr kumimoji="false" lang="cs-CZ" altLang="cs-CZ" sz="800" b="false" i="false" u="none" strike="noStrike" cap="none" normalizeH="false" baseline="0" dirty="false">
              <a:ln>
                <a:noFill/>
              </a:ln>
              <a:solidFill>
                <a:schemeClr val="tx1"/>
              </a:solidFill>
              <a:effectLst/>
            </a:endParaRPr>
          </a:p>
          <a:p>
            <a:pPr marL="0" marR="0" lvl="0" indent="0" algn="l" defTabSz="914400" rtl="false" eaLnBrk="false" fontAlgn="base" latinLnBrk="false" hangingPunct="false">
              <a:lnSpc>
                <a:spcPct val="100000"/>
              </a:lnSpc>
              <a:spcBef>
                <a:spcPct val="0"/>
              </a:spcBef>
              <a:spcAft>
                <a:spcPct val="0"/>
              </a:spcAft>
              <a:buClrTx/>
              <a:buSzTx/>
              <a:buFontTx/>
              <a:buNone/>
              <a:tabLst/>
            </a:pPr>
            <a:r>
              <a:rPr kumimoji="false" lang="cs-CZ" altLang="cs-CZ" sz="800" b="true" i="false" u="none" strike="noStrike" cap="none" normalizeH="false" baseline="0" dirty="false">
                <a:ln>
                  <a:noFill/>
                </a:ln>
                <a:solidFill>
                  <a:schemeClr val="tx1"/>
                </a:solidFill>
                <a:effectLst/>
              </a:rPr>
              <a:t>Finanční plán projektu MAS č. 1(2) </a:t>
            </a:r>
            <a:r>
              <a:rPr kumimoji="false" lang="cs-CZ" altLang="cs-CZ" sz="800" b="false" i="false" u="none" strike="noStrike" cap="none" normalizeH="false" baseline="0" dirty="false">
                <a:ln>
                  <a:noFill/>
                </a:ln>
                <a:solidFill>
                  <a:schemeClr val="tx1"/>
                </a:solidFill>
                <a:effectLst/>
              </a:rPr>
              <a:t>bude součástí žádosti o podporu v části Finanční plán projektu (stejné jako u jiných projektů OPZ)</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20</a:t>
            </a:fld>
            <a:endParaRPr lang="cs-CZ"/>
          </a:p>
        </p:txBody>
      </p:sp>
    </p:spTree>
    <p:extLst>
      <p:ext uri="{BB962C8B-B14F-4D97-AF65-F5344CB8AC3E}">
        <p14:creationId xmlns:p14="http://schemas.microsoft.com/office/powerpoint/2010/main" val="25348223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r>
              <a:rPr lang="cs-CZ" sz="1200" b="true" kern="1200" dirty="false">
                <a:solidFill>
                  <a:schemeClr val="tx1"/>
                </a:solidFill>
                <a:effectLst/>
                <a:latin typeface="+mn-lt"/>
                <a:ea typeface="+mn-ea"/>
                <a:cs typeface="+mn-cs"/>
              </a:rPr>
              <a:t>8. Indikátory AP</a:t>
            </a:r>
          </a:p>
          <a:p>
            <a:r>
              <a:rPr lang="cs-CZ" sz="1200" i="true" kern="1200" dirty="false">
                <a:solidFill>
                  <a:schemeClr val="tx1"/>
                </a:solidFill>
                <a:effectLst/>
                <a:latin typeface="+mn-lt"/>
                <a:ea typeface="+mn-ea"/>
                <a:cs typeface="+mn-cs"/>
              </a:rPr>
              <a:t>Max. 1 strana A4</a:t>
            </a:r>
            <a:endParaRPr lang="cs-CZ" sz="1200" kern="1200" dirty="false">
              <a:solidFill>
                <a:schemeClr val="tx1"/>
              </a:solidFill>
              <a:effectLst/>
              <a:latin typeface="+mn-lt"/>
              <a:ea typeface="+mn-ea"/>
              <a:cs typeface="+mn-cs"/>
            </a:endParaRPr>
          </a:p>
          <a:p>
            <a:pPr lvl="0"/>
            <a:r>
              <a:rPr lang="cs-CZ" sz="1200" kern="1200" dirty="false">
                <a:solidFill>
                  <a:schemeClr val="tx1"/>
                </a:solidFill>
                <a:effectLst/>
                <a:latin typeface="+mn-lt"/>
                <a:ea typeface="+mn-ea"/>
                <a:cs typeface="+mn-cs"/>
              </a:rPr>
              <a:t>- stručný popis </a:t>
            </a:r>
            <a:r>
              <a:rPr lang="cs-CZ" sz="1200" b="true" kern="1200" dirty="false">
                <a:solidFill>
                  <a:schemeClr val="tx1"/>
                </a:solidFill>
                <a:effectLst/>
                <a:latin typeface="+mn-lt"/>
                <a:ea typeface="+mn-ea"/>
                <a:cs typeface="+mn-cs"/>
              </a:rPr>
              <a:t>způsobu stanovení výše cílových hodnot indikátorů</a:t>
            </a:r>
            <a:r>
              <a:rPr lang="cs-CZ" sz="1200" kern="1200" dirty="false">
                <a:solidFill>
                  <a:schemeClr val="tx1"/>
                </a:solidFill>
                <a:effectLst/>
                <a:latin typeface="+mn-lt"/>
                <a:ea typeface="+mn-ea"/>
                <a:cs typeface="+mn-cs"/>
              </a:rPr>
              <a:t> (výše cílových hodnot indikátorů přitom musí odpovídat rozsahu plánovaných intervencí a podpořených CS)</a:t>
            </a:r>
          </a:p>
          <a:p>
            <a:pPr marL="171450" lvl="0" indent="-171450">
              <a:buFontTx/>
              <a:buChar char="-"/>
            </a:pPr>
            <a:r>
              <a:rPr lang="cs-CZ" sz="1200" kern="1200" dirty="false">
                <a:solidFill>
                  <a:schemeClr val="tx1"/>
                </a:solidFill>
                <a:effectLst/>
                <a:latin typeface="+mn-lt"/>
                <a:ea typeface="+mn-ea"/>
                <a:cs typeface="+mn-cs"/>
              </a:rPr>
              <a:t>výčet indikátorů pro AP (základem jsou indikátory uvedené v textu OPZ+ u specifického cíle 2.1 Posílit aktivní začleňování občanů, podpořit tak jejich rovné příležitosti a aktivní účast a nabídnout jim lepší zaměstnatelnost, dále by měly být využity interní indikátory OPZ+, tj. indikátory, které budou v indikátorové soustavě OPZ+, ale nebudou uvedeny v textu OPZ+, a dále si může MAS vytvořit vlastní indikátory) </a:t>
            </a:r>
          </a:p>
          <a:p>
            <a:r>
              <a:rPr lang="cs-CZ" sz="1200" kern="1200" dirty="false">
                <a:solidFill>
                  <a:srgbClr val="FF0000"/>
                </a:solidFill>
                <a:effectLst/>
                <a:latin typeface="+mn-lt"/>
                <a:ea typeface="+mn-ea"/>
                <a:cs typeface="+mn-cs"/>
              </a:rPr>
              <a:t>Vyjádření metodiků: Ty vlastní indikátory MAS bych jim úplně nezakazoval, nicméně je vždy nutné zdůraznit, že nás jako ŘO budou zajímat pouze indikátory uvedené v textu OPZ+ u SC 2.1 a interní indikátory pro SC 2.1 (nějaký návrh interních indikátorů se nám snad podaří udělat během léta, poté ho dostanete k připomínkám). </a:t>
            </a:r>
          </a:p>
          <a:p>
            <a:r>
              <a:rPr lang="cs-CZ" sz="1200" kern="1200" dirty="false">
                <a:solidFill>
                  <a:srgbClr val="FF0000"/>
                </a:solidFill>
                <a:effectLst/>
                <a:latin typeface="+mn-lt"/>
                <a:ea typeface="+mn-ea"/>
                <a:cs typeface="+mn-cs"/>
              </a:rPr>
              <a:t>Milníky a cílové hodnoty indikátorů uvedených v programu se budou stanovovat, nicméně EK zdůrazňuje, že na rozdíl od období 14-20 nebude jejich neplnění znamenat sankce za neplnění výkonnostního rámce (výkonnostní rámec programu má být jen nástroj na sledování toho, co chceš programem dosáhnout). </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21</a:t>
            </a:fld>
            <a:endParaRPr lang="cs-CZ"/>
          </a:p>
        </p:txBody>
      </p:sp>
    </p:spTree>
    <p:extLst>
      <p:ext uri="{BB962C8B-B14F-4D97-AF65-F5344CB8AC3E}">
        <p14:creationId xmlns:p14="http://schemas.microsoft.com/office/powerpoint/2010/main" val="28436389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r>
              <a:rPr lang="cs-CZ" sz="1200" b="true" kern="1200" dirty="false">
                <a:solidFill>
                  <a:schemeClr val="tx1"/>
                </a:solidFill>
                <a:effectLst/>
                <a:latin typeface="+mn-lt"/>
                <a:ea typeface="+mn-ea"/>
                <a:cs typeface="+mn-cs"/>
              </a:rPr>
              <a:t>9. Vyhodnocení úspěšnosti realizovaného AP </a:t>
            </a:r>
          </a:p>
          <a:p>
            <a:r>
              <a:rPr lang="cs-CZ" sz="1200" i="true" kern="1200" dirty="false">
                <a:solidFill>
                  <a:schemeClr val="tx1"/>
                </a:solidFill>
                <a:effectLst/>
                <a:latin typeface="+mn-lt"/>
                <a:ea typeface="+mn-ea"/>
                <a:cs typeface="+mn-cs"/>
              </a:rPr>
              <a:t>Max. 1 strana A4</a:t>
            </a:r>
            <a:endParaRPr lang="cs-CZ" sz="1200" kern="1200" dirty="false">
              <a:solidFill>
                <a:schemeClr val="tx1"/>
              </a:solidFill>
              <a:effectLst/>
              <a:latin typeface="+mn-lt"/>
              <a:ea typeface="+mn-ea"/>
              <a:cs typeface="+mn-cs"/>
            </a:endParaRPr>
          </a:p>
          <a:p>
            <a:pPr marL="171450" lvl="0" indent="-171450">
              <a:buFontTx/>
              <a:buChar char="-"/>
            </a:pPr>
            <a:r>
              <a:rPr lang="cs-CZ" sz="1200" kern="1200" dirty="false">
                <a:solidFill>
                  <a:schemeClr val="tx1"/>
                </a:solidFill>
                <a:effectLst/>
                <a:latin typeface="+mn-lt"/>
                <a:ea typeface="+mn-ea"/>
                <a:cs typeface="+mn-cs"/>
              </a:rPr>
              <a:t>stručný popis</a:t>
            </a:r>
            <a:r>
              <a:rPr lang="cs-CZ" sz="1200" b="true" kern="1200" dirty="false">
                <a:solidFill>
                  <a:schemeClr val="tx1"/>
                </a:solidFill>
                <a:effectLst/>
                <a:latin typeface="+mn-lt"/>
                <a:ea typeface="+mn-ea"/>
                <a:cs typeface="+mn-cs"/>
              </a:rPr>
              <a:t> způsobu, jakým bude MAS ověřovat dosažení cílů stanovených v AP</a:t>
            </a:r>
            <a:r>
              <a:rPr lang="cs-CZ" sz="1200" kern="1200" dirty="false">
                <a:solidFill>
                  <a:schemeClr val="tx1"/>
                </a:solidFill>
                <a:effectLst/>
                <a:latin typeface="+mn-lt"/>
                <a:ea typeface="+mn-ea"/>
                <a:cs typeface="+mn-cs"/>
              </a:rPr>
              <a:t> (tj. jak bude provádět evaluaci úspěšnosti naplnění dílčích opatření AP v návaznosti na dosažené hodnoty indikátorů, tzn. vyhodnocení efektu a dopadu zrealizovaných projektů pro území)</a:t>
            </a:r>
          </a:p>
          <a:p>
            <a:pPr marL="171450" lvl="0" indent="-171450">
              <a:buFontTx/>
              <a:buChar char="-"/>
            </a:pPr>
            <a:r>
              <a:rPr lang="cs-CZ" sz="1200" kern="1200" dirty="false">
                <a:solidFill>
                  <a:schemeClr val="tx1"/>
                </a:solidFill>
                <a:effectLst/>
                <a:latin typeface="+mn-lt"/>
                <a:ea typeface="+mn-ea"/>
                <a:cs typeface="+mn-cs"/>
              </a:rPr>
              <a:t>Upravený AP na základě evaluace jako příloha projektu</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22</a:t>
            </a:fld>
            <a:endParaRPr lang="cs-CZ"/>
          </a:p>
        </p:txBody>
      </p:sp>
    </p:spTree>
    <p:extLst>
      <p:ext uri="{BB962C8B-B14F-4D97-AF65-F5344CB8AC3E}">
        <p14:creationId xmlns:p14="http://schemas.microsoft.com/office/powerpoint/2010/main" val="2161510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900" kern="1200" baseline="0" dirty="false">
                <a:solidFill>
                  <a:schemeClr val="tx1"/>
                </a:solidFill>
                <a:effectLst/>
                <a:latin typeface="+mn-lt"/>
                <a:ea typeface="+mn-ea"/>
                <a:cs typeface="+mn-cs"/>
              </a:rPr>
              <a:t>Projekty by měly primárně přispět ke zlepšení životní situace osob s ohledem na jejich potřeby, ke zvýšení jejich pracovních příležitostí a dostupnosti služeb v přirozeném prostředí. </a:t>
            </a:r>
          </a:p>
          <a:p>
            <a:r>
              <a:rPr lang="cs-CZ" sz="900" kern="1200" baseline="0" dirty="false">
                <a:solidFill>
                  <a:schemeClr val="tx1"/>
                </a:solidFill>
                <a:effectLst/>
                <a:latin typeface="+mn-lt"/>
                <a:ea typeface="+mn-ea"/>
                <a:cs typeface="+mn-cs"/>
              </a:rPr>
              <a:t>Veškeré intervence jsou vedeny záměrem posílit soběstačnost venkova a zapojit místní aktéry do pomoci osobám sociálně či zdravotně znevýhodněným a zvýšit tak jejich šance na plnohodnotnější uplatnění a začlenění v místě, kde žijí. Prostřednictvím CLLD tak přispíváme ke zlepšování kvality života ve venkovském prostoru a vyrovnáváme nerovnosti mezi venkovem a městy. </a:t>
            </a:r>
            <a:endParaRPr lang="cs-CZ" sz="900" baseline="0"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a:t>
            </a:fld>
            <a:endParaRPr lang="cs-CZ"/>
          </a:p>
        </p:txBody>
      </p:sp>
    </p:spTree>
    <p:extLst>
      <p:ext uri="{BB962C8B-B14F-4D97-AF65-F5344CB8AC3E}">
        <p14:creationId xmlns:p14="http://schemas.microsoft.com/office/powerpoint/2010/main" val="40448585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23</a:t>
            </a:fld>
            <a:endParaRPr lang="cs-CZ"/>
          </a:p>
        </p:txBody>
      </p:sp>
    </p:spTree>
    <p:extLst>
      <p:ext uri="{BB962C8B-B14F-4D97-AF65-F5344CB8AC3E}">
        <p14:creationId xmlns:p14="http://schemas.microsoft.com/office/powerpoint/2010/main" val="11208085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200" b="true" kern="1200" dirty="false">
                <a:solidFill>
                  <a:schemeClr val="tx1"/>
                </a:solidFill>
                <a:effectLst/>
                <a:latin typeface="+mn-lt"/>
                <a:ea typeface="+mn-ea"/>
                <a:cs typeface="+mn-cs"/>
              </a:rPr>
              <a:t>Vyhlášení 1. výzvy pro MAS (60 %)</a:t>
            </a:r>
            <a:endParaRPr lang="cs-CZ" sz="1200" kern="1200" dirty="false">
              <a:solidFill>
                <a:schemeClr val="tx1"/>
              </a:solidFill>
              <a:effectLst/>
              <a:latin typeface="+mn-lt"/>
              <a:ea typeface="+mn-ea"/>
              <a:cs typeface="+mn-cs"/>
            </a:endParaRPr>
          </a:p>
          <a:p>
            <a:r>
              <a:rPr lang="cs-CZ" sz="1200" b="true" kern="1200" dirty="false">
                <a:solidFill>
                  <a:schemeClr val="tx1"/>
                </a:solidFill>
                <a:effectLst/>
                <a:latin typeface="+mn-lt"/>
                <a:ea typeface="+mn-ea"/>
                <a:cs typeface="+mn-cs"/>
              </a:rPr>
              <a:t>1.020 000 mil. Kč</a:t>
            </a:r>
            <a:endParaRPr lang="cs-CZ" sz="1200" kern="1200" dirty="false">
              <a:solidFill>
                <a:schemeClr val="tx1"/>
              </a:solidFill>
              <a:effectLst/>
              <a:latin typeface="+mn-lt"/>
              <a:ea typeface="+mn-ea"/>
              <a:cs typeface="+mn-cs"/>
            </a:endParaRPr>
          </a:p>
          <a:p>
            <a:r>
              <a:rPr lang="cs-CZ" sz="1200" kern="1200" dirty="false">
                <a:solidFill>
                  <a:schemeClr val="tx1"/>
                </a:solidFill>
                <a:effectLst/>
                <a:latin typeface="+mn-lt"/>
                <a:ea typeface="+mn-ea"/>
                <a:cs typeface="+mn-cs"/>
              </a:rPr>
              <a:t>květen 2022 </a:t>
            </a:r>
          </a:p>
          <a:p>
            <a:r>
              <a:rPr lang="cs-CZ" sz="1200" kern="1200" dirty="false">
                <a:solidFill>
                  <a:schemeClr val="tx1"/>
                </a:solidFill>
                <a:effectLst/>
                <a:latin typeface="+mn-lt"/>
                <a:ea typeface="+mn-ea"/>
                <a:cs typeface="+mn-cs"/>
              </a:rPr>
              <a:t>Do 6 měsíců vyhodnoceno + vydán PA</a:t>
            </a:r>
          </a:p>
          <a:p>
            <a:r>
              <a:rPr lang="cs-CZ" sz="1200" kern="1200" dirty="false">
                <a:solidFill>
                  <a:schemeClr val="tx1"/>
                </a:solidFill>
                <a:effectLst/>
                <a:latin typeface="+mn-lt"/>
                <a:ea typeface="+mn-ea"/>
                <a:cs typeface="+mn-cs"/>
              </a:rPr>
              <a:t>Zahájení projektů </a:t>
            </a:r>
          </a:p>
          <a:p>
            <a:pPr lvl="0"/>
            <a:r>
              <a:rPr lang="cs-CZ" sz="1200" kern="1200" dirty="false">
                <a:solidFill>
                  <a:schemeClr val="tx1"/>
                </a:solidFill>
                <a:effectLst/>
                <a:latin typeface="+mn-lt"/>
                <a:ea typeface="+mn-ea"/>
                <a:cs typeface="+mn-cs"/>
              </a:rPr>
              <a:t>1. 2023 – </a:t>
            </a:r>
            <a:r>
              <a:rPr lang="cs-CZ" sz="1200" b="true" kern="1200" dirty="false">
                <a:solidFill>
                  <a:schemeClr val="tx1"/>
                </a:solidFill>
                <a:effectLst/>
                <a:latin typeface="+mn-lt"/>
                <a:ea typeface="+mn-ea"/>
                <a:cs typeface="+mn-cs"/>
              </a:rPr>
              <a:t>1. 7. 2023</a:t>
            </a:r>
            <a:endParaRPr lang="cs-CZ" sz="1200" kern="1200" dirty="false">
              <a:solidFill>
                <a:schemeClr val="tx1"/>
              </a:solidFill>
              <a:effectLst/>
              <a:latin typeface="+mn-lt"/>
              <a:ea typeface="+mn-ea"/>
              <a:cs typeface="+mn-cs"/>
            </a:endParaRPr>
          </a:p>
          <a:p>
            <a:r>
              <a:rPr lang="cs-CZ" sz="1200" kern="1200" dirty="false">
                <a:solidFill>
                  <a:schemeClr val="tx1"/>
                </a:solidFill>
                <a:effectLst/>
                <a:latin typeface="+mn-lt"/>
                <a:ea typeface="+mn-ea"/>
                <a:cs typeface="+mn-cs"/>
              </a:rPr>
              <a:t>3 leté projekty - 36 měsíců, 60 % alokace na AP</a:t>
            </a:r>
          </a:p>
          <a:p>
            <a:r>
              <a:rPr lang="cs-CZ" sz="1200" kern="1200" dirty="false">
                <a:solidFill>
                  <a:schemeClr val="tx1"/>
                </a:solidFill>
                <a:effectLst/>
                <a:latin typeface="+mn-lt"/>
                <a:ea typeface="+mn-ea"/>
                <a:cs typeface="+mn-cs"/>
              </a:rPr>
              <a:t>Nejzazší ukončení projektů</a:t>
            </a:r>
          </a:p>
          <a:p>
            <a:r>
              <a:rPr lang="cs-CZ" sz="1200" kern="1200" dirty="false">
                <a:solidFill>
                  <a:schemeClr val="tx1"/>
                </a:solidFill>
                <a:effectLst/>
                <a:latin typeface="+mn-lt"/>
                <a:ea typeface="+mn-ea"/>
                <a:cs typeface="+mn-cs"/>
              </a:rPr>
              <a:t>31. 12. 2025 – </a:t>
            </a:r>
            <a:r>
              <a:rPr lang="cs-CZ" sz="1200" b="true" kern="1200" dirty="false">
                <a:solidFill>
                  <a:schemeClr val="tx1"/>
                </a:solidFill>
                <a:effectLst/>
                <a:latin typeface="+mn-lt"/>
                <a:ea typeface="+mn-ea"/>
                <a:cs typeface="+mn-cs"/>
              </a:rPr>
              <a:t>30. 6. 2026</a:t>
            </a:r>
            <a:endParaRPr lang="cs-CZ" sz="1200" kern="1200" dirty="false">
              <a:solidFill>
                <a:schemeClr val="tx1"/>
              </a:solidFill>
              <a:effectLst/>
              <a:latin typeface="+mn-lt"/>
              <a:ea typeface="+mn-ea"/>
              <a:cs typeface="+mn-cs"/>
            </a:endParaRPr>
          </a:p>
          <a:p>
            <a:r>
              <a:rPr lang="cs-CZ" sz="1200" kern="1200" dirty="false">
                <a:solidFill>
                  <a:schemeClr val="tx1"/>
                </a:solidFill>
                <a:effectLst/>
                <a:latin typeface="+mn-lt"/>
                <a:ea typeface="+mn-ea"/>
                <a:cs typeface="+mn-cs"/>
              </a:rPr>
              <a:t> </a:t>
            </a:r>
          </a:p>
          <a:p>
            <a:r>
              <a:rPr lang="cs-CZ" sz="1200" kern="1200" dirty="false">
                <a:solidFill>
                  <a:schemeClr val="tx1"/>
                </a:solidFill>
                <a:effectLst/>
                <a:latin typeface="+mn-lt"/>
                <a:ea typeface="+mn-ea"/>
                <a:cs typeface="+mn-cs"/>
              </a:rPr>
              <a:t>Evaluace projektu (</a:t>
            </a:r>
            <a:r>
              <a:rPr lang="cs-CZ" sz="1200" kern="1200" dirty="false" err="true">
                <a:solidFill>
                  <a:schemeClr val="tx1"/>
                </a:solidFill>
                <a:effectLst/>
                <a:latin typeface="+mn-lt"/>
                <a:ea typeface="+mn-ea"/>
                <a:cs typeface="+mn-cs"/>
              </a:rPr>
              <a:t>mid</a:t>
            </a:r>
            <a:r>
              <a:rPr lang="cs-CZ" sz="1200" kern="1200" dirty="false">
                <a:solidFill>
                  <a:schemeClr val="tx1"/>
                </a:solidFill>
                <a:effectLst/>
                <a:latin typeface="+mn-lt"/>
                <a:ea typeface="+mn-ea"/>
                <a:cs typeface="+mn-cs"/>
              </a:rPr>
              <a:t>)</a:t>
            </a:r>
          </a:p>
          <a:p>
            <a:r>
              <a:rPr lang="cs-CZ" sz="1200" kern="1200" dirty="false">
                <a:solidFill>
                  <a:schemeClr val="tx1"/>
                </a:solidFill>
                <a:effectLst/>
                <a:latin typeface="+mn-lt"/>
                <a:ea typeface="+mn-ea"/>
                <a:cs typeface="+mn-cs"/>
              </a:rPr>
              <a:t>do poloviny 2025 max.</a:t>
            </a:r>
          </a:p>
          <a:p>
            <a:r>
              <a:rPr lang="cs-CZ" sz="1200" kern="1200" dirty="false">
                <a:solidFill>
                  <a:schemeClr val="tx1"/>
                </a:solidFill>
                <a:effectLst/>
                <a:latin typeface="+mn-lt"/>
                <a:ea typeface="+mn-ea"/>
                <a:cs typeface="+mn-cs"/>
              </a:rPr>
              <a:t>Po 18 - 24 měsících realizace projektu</a:t>
            </a:r>
          </a:p>
          <a:p>
            <a:r>
              <a:rPr lang="cs-CZ" sz="1200" b="true" kern="1200" dirty="false">
                <a:solidFill>
                  <a:schemeClr val="tx1"/>
                </a:solidFill>
                <a:effectLst/>
                <a:latin typeface="+mn-lt"/>
                <a:ea typeface="+mn-ea"/>
                <a:cs typeface="+mn-cs"/>
              </a:rPr>
              <a:t>Vyhlášení 2. výzvy pro MAS (40 %)</a:t>
            </a:r>
            <a:endParaRPr lang="cs-CZ" sz="1200" kern="1200" dirty="false">
              <a:solidFill>
                <a:schemeClr val="tx1"/>
              </a:solidFill>
              <a:effectLst/>
              <a:latin typeface="+mn-lt"/>
              <a:ea typeface="+mn-ea"/>
              <a:cs typeface="+mn-cs"/>
            </a:endParaRPr>
          </a:p>
          <a:p>
            <a:r>
              <a:rPr lang="cs-CZ" sz="1200" b="true" kern="1200" dirty="false">
                <a:solidFill>
                  <a:schemeClr val="tx1"/>
                </a:solidFill>
                <a:effectLst/>
                <a:latin typeface="+mn-lt"/>
                <a:ea typeface="+mn-ea"/>
                <a:cs typeface="+mn-cs"/>
              </a:rPr>
              <a:t>680 000 mil. Kč</a:t>
            </a:r>
            <a:endParaRPr lang="cs-CZ" sz="1200" kern="1200" dirty="false">
              <a:solidFill>
                <a:schemeClr val="tx1"/>
              </a:solidFill>
              <a:effectLst/>
              <a:latin typeface="+mn-lt"/>
              <a:ea typeface="+mn-ea"/>
              <a:cs typeface="+mn-cs"/>
            </a:endParaRPr>
          </a:p>
          <a:p>
            <a:r>
              <a:rPr lang="cs-CZ" sz="1200" kern="1200" dirty="false">
                <a:solidFill>
                  <a:schemeClr val="tx1"/>
                </a:solidFill>
                <a:effectLst/>
                <a:latin typeface="+mn-lt"/>
                <a:ea typeface="+mn-ea"/>
                <a:cs typeface="+mn-cs"/>
              </a:rPr>
              <a:t>nejpozději duben 2025</a:t>
            </a:r>
          </a:p>
          <a:p>
            <a:r>
              <a:rPr lang="cs-CZ" sz="1200" kern="1200" dirty="false">
                <a:solidFill>
                  <a:schemeClr val="tx1"/>
                </a:solidFill>
                <a:effectLst/>
                <a:latin typeface="+mn-lt"/>
                <a:ea typeface="+mn-ea"/>
                <a:cs typeface="+mn-cs"/>
              </a:rPr>
              <a:t>Upravený AP na základě evaluace jako příloha projektu, 3 leté projekty, 36 měsíců, zbylá část alokace AP + navýšení dle využití alokace</a:t>
            </a:r>
          </a:p>
          <a:p>
            <a:r>
              <a:rPr lang="cs-CZ" sz="1200" kern="1200" dirty="false">
                <a:solidFill>
                  <a:schemeClr val="tx1"/>
                </a:solidFill>
                <a:effectLst/>
                <a:latin typeface="+mn-lt"/>
                <a:ea typeface="+mn-ea"/>
                <a:cs typeface="+mn-cs"/>
              </a:rPr>
              <a:t>Zahájení projektů</a:t>
            </a:r>
          </a:p>
          <a:p>
            <a:pPr lvl="0"/>
            <a:r>
              <a:rPr lang="cs-CZ" sz="1200" kern="1200" dirty="false">
                <a:solidFill>
                  <a:schemeClr val="tx1"/>
                </a:solidFill>
                <a:effectLst/>
                <a:latin typeface="+mn-lt"/>
                <a:ea typeface="+mn-ea"/>
                <a:cs typeface="+mn-cs"/>
              </a:rPr>
              <a:t>1. 2026 – </a:t>
            </a:r>
            <a:r>
              <a:rPr lang="cs-CZ" sz="1200" b="true" kern="1200" dirty="false">
                <a:solidFill>
                  <a:schemeClr val="tx1"/>
                </a:solidFill>
                <a:effectLst/>
                <a:latin typeface="+mn-lt"/>
                <a:ea typeface="+mn-ea"/>
                <a:cs typeface="+mn-cs"/>
              </a:rPr>
              <a:t>1. 7. 2026</a:t>
            </a:r>
            <a:endParaRPr lang="cs-CZ" sz="1200" kern="1200" dirty="false">
              <a:solidFill>
                <a:schemeClr val="tx1"/>
              </a:solidFill>
              <a:effectLst/>
              <a:latin typeface="+mn-lt"/>
              <a:ea typeface="+mn-ea"/>
              <a:cs typeface="+mn-cs"/>
            </a:endParaRPr>
          </a:p>
          <a:p>
            <a:r>
              <a:rPr lang="cs-CZ" sz="1200" kern="1200" dirty="false">
                <a:solidFill>
                  <a:schemeClr val="tx1"/>
                </a:solidFill>
                <a:effectLst/>
                <a:latin typeface="+mn-lt"/>
                <a:ea typeface="+mn-ea"/>
                <a:cs typeface="+mn-cs"/>
              </a:rPr>
              <a:t>3 leté projekty - 36 měsíců, min. 40 % alokace na AP</a:t>
            </a:r>
          </a:p>
          <a:p>
            <a:r>
              <a:rPr lang="cs-CZ" sz="1200" kern="1200" dirty="false">
                <a:solidFill>
                  <a:schemeClr val="tx1"/>
                </a:solidFill>
                <a:effectLst/>
                <a:latin typeface="+mn-lt"/>
                <a:ea typeface="+mn-ea"/>
                <a:cs typeface="+mn-cs"/>
              </a:rPr>
              <a:t>Nejzazší ukončení projektů</a:t>
            </a:r>
          </a:p>
          <a:p>
            <a:r>
              <a:rPr lang="cs-CZ" sz="1200" kern="1200" dirty="false">
                <a:solidFill>
                  <a:schemeClr val="tx1"/>
                </a:solidFill>
                <a:effectLst/>
                <a:latin typeface="+mn-lt"/>
                <a:ea typeface="+mn-ea"/>
                <a:cs typeface="+mn-cs"/>
              </a:rPr>
              <a:t>31. 12. 2028 </a:t>
            </a:r>
          </a:p>
          <a:p>
            <a:r>
              <a:rPr lang="cs-CZ" sz="1200" kern="1200" dirty="false">
                <a:solidFill>
                  <a:schemeClr val="tx1"/>
                </a:solidFill>
                <a:effectLst/>
                <a:latin typeface="+mn-lt"/>
                <a:ea typeface="+mn-ea"/>
                <a:cs typeface="+mn-cs"/>
              </a:rPr>
              <a:t> </a:t>
            </a:r>
          </a:p>
          <a:p>
            <a:r>
              <a:rPr lang="cs-CZ" sz="1200" b="true" kern="1200" dirty="false">
                <a:solidFill>
                  <a:schemeClr val="tx1"/>
                </a:solidFill>
                <a:effectLst/>
                <a:latin typeface="+mn-lt"/>
                <a:ea typeface="+mn-ea"/>
                <a:cs typeface="+mn-cs"/>
              </a:rPr>
              <a:t>Průběžná výzva pro MAS </a:t>
            </a:r>
            <a:endParaRPr lang="cs-CZ" sz="1200" kern="1200" dirty="false">
              <a:solidFill>
                <a:schemeClr val="tx1"/>
              </a:solidFill>
              <a:effectLst/>
              <a:latin typeface="+mn-lt"/>
              <a:ea typeface="+mn-ea"/>
              <a:cs typeface="+mn-cs"/>
            </a:endParaRPr>
          </a:p>
          <a:p>
            <a:r>
              <a:rPr lang="cs-CZ" sz="1200" b="false" i="false" u="none" strike="noStrike" kern="1200" dirty="false">
                <a:solidFill>
                  <a:schemeClr val="tx1"/>
                </a:solidFill>
                <a:effectLst/>
                <a:latin typeface="+mn-lt"/>
                <a:ea typeface="+mn-ea"/>
                <a:cs typeface="+mn-cs"/>
              </a:rPr>
              <a:t>SC2.1</a:t>
            </a:r>
            <a:r>
              <a:rPr lang="cs-CZ" dirty="false"/>
              <a:t> </a:t>
            </a:r>
            <a:r>
              <a:rPr lang="cs-CZ" sz="1200" b="true" i="false" u="none" strike="noStrike" kern="1200" dirty="false">
                <a:solidFill>
                  <a:schemeClr val="tx1"/>
                </a:solidFill>
                <a:effectLst/>
                <a:latin typeface="+mn-lt"/>
                <a:ea typeface="+mn-ea"/>
                <a:cs typeface="+mn-cs"/>
              </a:rPr>
              <a:t>2106</a:t>
            </a:r>
            <a:r>
              <a:rPr lang="cs-CZ" dirty="false"/>
              <a:t> </a:t>
            </a:r>
            <a:r>
              <a:rPr lang="cs-CZ" sz="1200" b="false" i="false" u="none" strike="noStrike" kern="1200" dirty="false">
                <a:solidFill>
                  <a:schemeClr val="tx1"/>
                </a:solidFill>
                <a:effectLst/>
                <a:latin typeface="+mn-lt"/>
                <a:ea typeface="+mn-ea"/>
                <a:cs typeface="+mn-cs"/>
              </a:rPr>
              <a:t>Výzva pro MAS (1)</a:t>
            </a:r>
            <a:r>
              <a:rPr lang="cs-CZ" dirty="false"/>
              <a:t> </a:t>
            </a:r>
            <a:r>
              <a:rPr lang="cs-CZ" sz="1200" b="false" i="false" u="none" strike="noStrike" kern="1200" dirty="false">
                <a:solidFill>
                  <a:schemeClr val="tx1"/>
                </a:solidFill>
                <a:effectLst/>
                <a:latin typeface="+mn-lt"/>
                <a:ea typeface="+mn-ea"/>
                <a:cs typeface="+mn-cs"/>
              </a:rPr>
              <a:t>1 020 000 000</a:t>
            </a:r>
            <a:r>
              <a:rPr lang="cs-CZ" dirty="false"/>
              <a:t> </a:t>
            </a:r>
            <a:r>
              <a:rPr lang="cs-CZ" sz="1200" b="false" i="false" u="none" strike="noStrike" kern="1200" dirty="false">
                <a:solidFill>
                  <a:schemeClr val="tx1"/>
                </a:solidFill>
                <a:effectLst/>
                <a:latin typeface="+mn-lt"/>
                <a:ea typeface="+mn-ea"/>
                <a:cs typeface="+mn-cs"/>
              </a:rPr>
              <a:t>01.05.2022</a:t>
            </a:r>
            <a:r>
              <a:rPr lang="cs-CZ" dirty="false"/>
              <a:t> </a:t>
            </a:r>
            <a:r>
              <a:rPr lang="cs-CZ" sz="1200" b="false" i="false" u="none" strike="noStrike" kern="1200" dirty="false">
                <a:solidFill>
                  <a:schemeClr val="tx1"/>
                </a:solidFill>
                <a:effectLst/>
                <a:latin typeface="+mn-lt"/>
                <a:ea typeface="+mn-ea"/>
                <a:cs typeface="+mn-cs"/>
              </a:rPr>
              <a:t>30.09.2022</a:t>
            </a:r>
            <a:r>
              <a:rPr lang="cs-CZ" dirty="false"/>
              <a:t> </a:t>
            </a:r>
            <a:r>
              <a:rPr lang="cs-CZ" sz="1200" b="false" i="false" u="none" strike="noStrike" kern="1200" dirty="false">
                <a:solidFill>
                  <a:schemeClr val="tx1"/>
                </a:solidFill>
                <a:effectLst/>
                <a:latin typeface="+mn-lt"/>
                <a:ea typeface="+mn-ea"/>
                <a:cs typeface="+mn-cs"/>
              </a:rPr>
              <a:t>průběžná</a:t>
            </a:r>
            <a:r>
              <a:rPr lang="cs-CZ" dirty="false"/>
              <a:t> </a:t>
            </a:r>
            <a:r>
              <a:rPr lang="cs-CZ" sz="1200" b="false" i="false" u="none" strike="noStrike" kern="1200" dirty="false">
                <a:solidFill>
                  <a:schemeClr val="tx1"/>
                </a:solidFill>
                <a:effectLst/>
                <a:latin typeface="+mn-lt"/>
                <a:ea typeface="+mn-ea"/>
                <a:cs typeface="+mn-cs"/>
              </a:rPr>
              <a:t>100%</a:t>
            </a:r>
            <a:r>
              <a:rPr lang="cs-CZ" dirty="false"/>
              <a:t> </a:t>
            </a:r>
            <a:r>
              <a:rPr lang="cs-CZ" sz="1200" b="false" i="false" u="none" strike="noStrike" kern="1200" dirty="false">
                <a:solidFill>
                  <a:schemeClr val="tx1"/>
                </a:solidFill>
                <a:effectLst/>
                <a:latin typeface="+mn-lt"/>
                <a:ea typeface="+mn-ea"/>
                <a:cs typeface="+mn-cs"/>
              </a:rPr>
              <a:t>1%</a:t>
            </a:r>
            <a:r>
              <a:rPr lang="cs-CZ" dirty="false"/>
              <a:t> </a:t>
            </a:r>
            <a:r>
              <a:rPr lang="cs-CZ" sz="1200" b="false" i="false" u="none" strike="noStrike" kern="1200" dirty="false">
                <a:solidFill>
                  <a:schemeClr val="tx1"/>
                </a:solidFill>
                <a:effectLst/>
                <a:latin typeface="+mn-lt"/>
                <a:ea typeface="+mn-ea"/>
                <a:cs typeface="+mn-cs"/>
              </a:rPr>
              <a:t>30%</a:t>
            </a:r>
            <a:r>
              <a:rPr lang="cs-CZ" dirty="false"/>
              <a:t> </a:t>
            </a:r>
            <a:r>
              <a:rPr lang="cs-CZ" sz="1200" b="false" i="false" u="none" strike="noStrike" kern="1200" dirty="false">
                <a:solidFill>
                  <a:schemeClr val="tx1"/>
                </a:solidFill>
                <a:effectLst/>
                <a:latin typeface="+mn-lt"/>
                <a:ea typeface="+mn-ea"/>
                <a:cs typeface="+mn-cs"/>
              </a:rPr>
              <a:t>875</a:t>
            </a:r>
            <a:r>
              <a:rPr lang="cs-CZ" dirty="false"/>
              <a:t> </a:t>
            </a:r>
            <a:r>
              <a:rPr lang="cs-CZ" sz="1200" b="false" i="false" u="none" strike="noStrike" kern="1200" dirty="false">
                <a:solidFill>
                  <a:schemeClr val="tx1"/>
                </a:solidFill>
                <a:effectLst/>
                <a:latin typeface="+mn-lt"/>
                <a:ea typeface="+mn-ea"/>
                <a:cs typeface="+mn-cs"/>
              </a:rPr>
              <a:t>150</a:t>
            </a:r>
            <a:r>
              <a:rPr lang="cs-CZ" dirty="false"/>
              <a:t> </a:t>
            </a:r>
            <a:r>
              <a:rPr lang="cs-CZ" sz="1200" b="false" i="false" u="none" strike="noStrike" kern="1200" dirty="false">
                <a:solidFill>
                  <a:schemeClr val="tx1"/>
                </a:solidFill>
                <a:effectLst/>
                <a:latin typeface="+mn-lt"/>
                <a:ea typeface="+mn-ea"/>
                <a:cs typeface="+mn-cs"/>
              </a:rPr>
              <a:t>kombinace 40% paušální sazby a jednotek na mzdové příspěvky Výzva pro MAS na podporu strategií komunitně vedeného místního rozvoje (CLLD)</a:t>
            </a:r>
            <a:r>
              <a:rPr lang="cs-CZ" dirty="false"/>
              <a:t> </a:t>
            </a:r>
            <a:r>
              <a:rPr lang="cs-CZ" sz="1200" b="false" i="false" u="none" strike="noStrike" kern="1200" dirty="false">
                <a:solidFill>
                  <a:schemeClr val="tx1"/>
                </a:solidFill>
                <a:effectLst/>
                <a:latin typeface="+mn-lt"/>
                <a:ea typeface="+mn-ea"/>
                <a:cs typeface="+mn-cs"/>
              </a:rPr>
              <a:t>SC2.1</a:t>
            </a:r>
            <a:r>
              <a:rPr lang="cs-CZ" dirty="false"/>
              <a:t> </a:t>
            </a:r>
            <a:r>
              <a:rPr lang="cs-CZ" sz="1200" b="true" i="false" u="none" strike="noStrike" kern="1200" dirty="false">
                <a:solidFill>
                  <a:schemeClr val="tx1"/>
                </a:solidFill>
                <a:effectLst/>
                <a:latin typeface="+mn-lt"/>
                <a:ea typeface="+mn-ea"/>
                <a:cs typeface="+mn-cs"/>
              </a:rPr>
              <a:t>2118</a:t>
            </a:r>
            <a:r>
              <a:rPr lang="cs-CZ" dirty="false"/>
              <a:t> </a:t>
            </a:r>
            <a:r>
              <a:rPr lang="cs-CZ" sz="1200" b="false" i="false" u="none" strike="noStrike" kern="1200" dirty="false">
                <a:solidFill>
                  <a:schemeClr val="tx1"/>
                </a:solidFill>
                <a:effectLst/>
                <a:latin typeface="+mn-lt"/>
                <a:ea typeface="+mn-ea"/>
                <a:cs typeface="+mn-cs"/>
              </a:rPr>
              <a:t>Výzva pro MAS (2)</a:t>
            </a:r>
            <a:r>
              <a:rPr lang="cs-CZ" dirty="false"/>
              <a:t> </a:t>
            </a:r>
            <a:r>
              <a:rPr lang="cs-CZ" sz="1200" b="false" i="false" u="none" strike="noStrike" kern="1200" dirty="false">
                <a:solidFill>
                  <a:schemeClr val="tx1"/>
                </a:solidFill>
                <a:effectLst/>
                <a:latin typeface="+mn-lt"/>
                <a:ea typeface="+mn-ea"/>
                <a:cs typeface="+mn-cs"/>
              </a:rPr>
              <a:t>680 000 000</a:t>
            </a:r>
            <a:r>
              <a:rPr lang="cs-CZ" dirty="false"/>
              <a:t> </a:t>
            </a:r>
            <a:r>
              <a:rPr lang="cs-CZ" sz="1200" b="false" i="false" u="none" strike="noStrike" kern="1200" dirty="false">
                <a:solidFill>
                  <a:schemeClr val="tx1"/>
                </a:solidFill>
                <a:effectLst/>
                <a:latin typeface="+mn-lt"/>
                <a:ea typeface="+mn-ea"/>
                <a:cs typeface="+mn-cs"/>
              </a:rPr>
              <a:t>01.04.2025</a:t>
            </a:r>
            <a:r>
              <a:rPr lang="cs-CZ" dirty="false"/>
              <a:t> </a:t>
            </a:r>
            <a:r>
              <a:rPr lang="cs-CZ" sz="1200" b="false" i="false" u="none" strike="noStrike" kern="1200" dirty="false">
                <a:solidFill>
                  <a:schemeClr val="tx1"/>
                </a:solidFill>
                <a:effectLst/>
                <a:latin typeface="+mn-lt"/>
                <a:ea typeface="+mn-ea"/>
                <a:cs typeface="+mn-cs"/>
              </a:rPr>
              <a:t>31.07.2025</a:t>
            </a:r>
            <a:r>
              <a:rPr lang="cs-CZ" dirty="false"/>
              <a:t> </a:t>
            </a:r>
            <a:r>
              <a:rPr lang="cs-CZ" sz="1200" b="false" i="false" u="none" strike="noStrike" kern="1200" dirty="false">
                <a:solidFill>
                  <a:schemeClr val="tx1"/>
                </a:solidFill>
                <a:effectLst/>
                <a:latin typeface="+mn-lt"/>
                <a:ea typeface="+mn-ea"/>
                <a:cs typeface="+mn-cs"/>
              </a:rPr>
              <a:t>průběžná</a:t>
            </a:r>
            <a:r>
              <a:rPr lang="cs-CZ" dirty="false"/>
              <a:t> </a:t>
            </a:r>
            <a:r>
              <a:rPr lang="cs-CZ" sz="1200" b="false" i="false" u="none" strike="noStrike" kern="1200" dirty="false">
                <a:solidFill>
                  <a:schemeClr val="tx1"/>
                </a:solidFill>
                <a:effectLst/>
                <a:latin typeface="+mn-lt"/>
                <a:ea typeface="+mn-ea"/>
                <a:cs typeface="+mn-cs"/>
              </a:rPr>
              <a:t>100%</a:t>
            </a:r>
            <a:r>
              <a:rPr lang="cs-CZ" dirty="false"/>
              <a:t> </a:t>
            </a:r>
            <a:r>
              <a:rPr lang="cs-CZ" sz="1200" b="false" i="false" u="none" strike="noStrike" kern="1200" dirty="false">
                <a:solidFill>
                  <a:schemeClr val="tx1"/>
                </a:solidFill>
                <a:effectLst/>
                <a:latin typeface="+mn-lt"/>
                <a:ea typeface="+mn-ea"/>
                <a:cs typeface="+mn-cs"/>
              </a:rPr>
              <a:t>1%</a:t>
            </a:r>
            <a:r>
              <a:rPr lang="cs-CZ" dirty="false"/>
              <a:t> </a:t>
            </a:r>
            <a:r>
              <a:rPr lang="cs-CZ" sz="1200" b="false" i="false" u="none" strike="noStrike" kern="1200" dirty="false">
                <a:solidFill>
                  <a:schemeClr val="tx1"/>
                </a:solidFill>
                <a:effectLst/>
                <a:latin typeface="+mn-lt"/>
                <a:ea typeface="+mn-ea"/>
                <a:cs typeface="+mn-cs"/>
              </a:rPr>
              <a:t>30%</a:t>
            </a:r>
            <a:r>
              <a:rPr lang="cs-CZ" dirty="false"/>
              <a:t> </a:t>
            </a:r>
            <a:r>
              <a:rPr lang="cs-CZ" sz="1200" b="false" i="false" u="none" strike="noStrike" kern="1200" dirty="false">
                <a:solidFill>
                  <a:schemeClr val="tx1"/>
                </a:solidFill>
                <a:effectLst/>
                <a:latin typeface="+mn-lt"/>
                <a:ea typeface="+mn-ea"/>
                <a:cs typeface="+mn-cs"/>
              </a:rPr>
              <a:t>875</a:t>
            </a:r>
            <a:r>
              <a:rPr lang="cs-CZ" dirty="false"/>
              <a:t> </a:t>
            </a:r>
            <a:r>
              <a:rPr lang="cs-CZ" sz="1200" b="false" i="false" u="none" strike="noStrike" kern="1200" dirty="false">
                <a:solidFill>
                  <a:schemeClr val="tx1"/>
                </a:solidFill>
                <a:effectLst/>
                <a:latin typeface="+mn-lt"/>
                <a:ea typeface="+mn-ea"/>
                <a:cs typeface="+mn-cs"/>
              </a:rPr>
              <a:t>130</a:t>
            </a:r>
            <a:r>
              <a:rPr lang="cs-CZ" dirty="false"/>
              <a:t> </a:t>
            </a:r>
            <a:r>
              <a:rPr lang="cs-CZ" sz="1200" b="false" i="false" u="none" strike="noStrike" kern="1200" dirty="false">
                <a:solidFill>
                  <a:schemeClr val="tx1"/>
                </a:solidFill>
                <a:effectLst/>
                <a:latin typeface="+mn-lt"/>
                <a:ea typeface="+mn-ea"/>
                <a:cs typeface="+mn-cs"/>
              </a:rPr>
              <a:t>kombinace 40% paušální sazby a jednotek na mzdové příspěvky</a:t>
            </a:r>
            <a:r>
              <a:rPr lang="cs-CZ" dirty="false"/>
              <a:t> </a:t>
            </a:r>
            <a:r>
              <a:rPr lang="cs-CZ" sz="1200" b="false" i="false" u="none" strike="noStrike" kern="1200" dirty="false">
                <a:solidFill>
                  <a:schemeClr val="tx1"/>
                </a:solidFill>
                <a:effectLst/>
                <a:latin typeface="+mn-lt"/>
                <a:ea typeface="+mn-ea"/>
                <a:cs typeface="+mn-cs"/>
              </a:rPr>
              <a:t>Výzva pro MAS na podporu strategií komunitně vedeného místního rozvoje (CLLD)</a:t>
            </a:r>
            <a:r>
              <a:rPr lang="cs-CZ" dirty="false"/>
              <a:t> </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26</a:t>
            </a:fld>
            <a:endParaRPr lang="cs-CZ"/>
          </a:p>
        </p:txBody>
      </p:sp>
    </p:spTree>
    <p:extLst>
      <p:ext uri="{BB962C8B-B14F-4D97-AF65-F5344CB8AC3E}">
        <p14:creationId xmlns:p14="http://schemas.microsoft.com/office/powerpoint/2010/main" val="29099082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800" kern="1200" dirty="false">
                <a:solidFill>
                  <a:schemeClr val="tx1"/>
                </a:solidFill>
                <a:effectLst/>
                <a:latin typeface="+mn-lt"/>
                <a:ea typeface="+mn-ea"/>
                <a:cs typeface="+mn-cs"/>
              </a:rPr>
              <a:t>Podpora konkrétních CS (zejména rodin s dětmi, seniorů, pečujících osob, osob s nízkou mírou kvalifikace a osob obtížně (hůře) uplatnitelných na trhu práce)</a:t>
            </a: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800" kern="1200" dirty="false">
                <a:solidFill>
                  <a:schemeClr val="tx1"/>
                </a:solidFill>
                <a:effectLst/>
                <a:latin typeface="+mn-lt"/>
                <a:ea typeface="+mn-ea"/>
                <a:cs typeface="+mn-cs"/>
              </a:rPr>
              <a:t>Projekty zacílené na </a:t>
            </a:r>
            <a:r>
              <a:rPr lang="cs-CZ" sz="800" u="sng" kern="1200" dirty="false">
                <a:solidFill>
                  <a:schemeClr val="tx1"/>
                </a:solidFill>
                <a:effectLst/>
                <a:latin typeface="+mn-lt"/>
                <a:ea typeface="+mn-ea"/>
                <a:cs typeface="+mn-cs"/>
              </a:rPr>
              <a:t>konkrétní jedince v území obce či města</a:t>
            </a:r>
            <a:r>
              <a:rPr lang="cs-CZ" sz="800" u="none" kern="1200" dirty="false">
                <a:solidFill>
                  <a:schemeClr val="tx1"/>
                </a:solidFill>
                <a:effectLst/>
                <a:latin typeface="+mn-lt"/>
                <a:ea typeface="+mn-ea"/>
                <a:cs typeface="+mn-cs"/>
              </a:rPr>
              <a:t> </a:t>
            </a:r>
            <a:r>
              <a:rPr lang="cs-CZ" sz="800" kern="1200" dirty="false">
                <a:solidFill>
                  <a:schemeClr val="tx1"/>
                </a:solidFill>
                <a:effectLst/>
                <a:latin typeface="+mn-lt"/>
                <a:ea typeface="+mn-ea"/>
                <a:cs typeface="+mn-cs"/>
              </a:rPr>
              <a:t>(nikoli na anonymní klienty, které teprve po zahájení realizace příjemce vyhledává a oslovuje k účasti v projektu). </a:t>
            </a: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800" kern="1200" dirty="false">
                <a:solidFill>
                  <a:schemeClr val="tx1"/>
                </a:solidFill>
                <a:effectLst/>
                <a:latin typeface="+mn-lt"/>
                <a:ea typeface="+mn-ea"/>
                <a:cs typeface="+mn-cs"/>
              </a:rPr>
              <a:t>Projekty mají postihnout specifickou problematiku v širším území celé MAS. </a:t>
            </a: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800" kern="1200" dirty="false">
                <a:solidFill>
                  <a:schemeClr val="tx1"/>
                </a:solidFill>
                <a:effectLst/>
                <a:latin typeface="+mn-lt"/>
                <a:ea typeface="+mn-ea"/>
                <a:cs typeface="+mn-cs"/>
              </a:rPr>
              <a:t>Maximální hranice CZV je </a:t>
            </a:r>
            <a:r>
              <a:rPr lang="cs-CZ" sz="800" kern="1200" dirty="false" err="true">
                <a:solidFill>
                  <a:schemeClr val="tx1"/>
                </a:solidFill>
                <a:effectLst/>
                <a:latin typeface="+mn-lt"/>
                <a:ea typeface="+mn-ea"/>
                <a:cs typeface="+mn-cs"/>
              </a:rPr>
              <a:t>xx</a:t>
            </a:r>
            <a:r>
              <a:rPr lang="cs-CZ" sz="800" kern="1200" dirty="false">
                <a:solidFill>
                  <a:schemeClr val="tx1"/>
                </a:solidFill>
                <a:effectLst/>
                <a:latin typeface="+mn-lt"/>
                <a:ea typeface="+mn-ea"/>
                <a:cs typeface="+mn-cs"/>
              </a:rPr>
              <a:t> mil. Kč. </a:t>
            </a: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800" kern="1200" dirty="false">
                <a:solidFill>
                  <a:schemeClr val="tx1"/>
                </a:solidFill>
                <a:effectLst/>
                <a:latin typeface="+mn-lt"/>
                <a:ea typeface="+mn-ea"/>
                <a:cs typeface="+mn-cs"/>
              </a:rPr>
              <a:t>Detailní charakteristika projektů bude vymezena ve výzvě.</a:t>
            </a:r>
          </a:p>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lang="cs-CZ" sz="800" kern="1200" dirty="false">
              <a:solidFill>
                <a:schemeClr val="tx1"/>
              </a:solidFill>
              <a:effectLst/>
              <a:latin typeface="+mn-lt"/>
              <a:ea typeface="+mn-ea"/>
              <a:cs typeface="+mn-cs"/>
            </a:endParaRP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800" kern="1200" dirty="false">
                <a:solidFill>
                  <a:schemeClr val="tx1"/>
                </a:solidFill>
                <a:effectLst/>
                <a:latin typeface="+mn-lt"/>
                <a:ea typeface="+mn-ea"/>
                <a:cs typeface="+mn-cs"/>
              </a:rPr>
              <a:t>Vyjádření metodiků: CS participující členy komunit bych radši do prezentace teď nedával. CS v textu OPZ+ je uvozen spojením „jedná se zejména o osoby“ což lze vykládat tak, že daná CS může být nakonec použita i když nebude explicitně zmíněna v textu OPZ+, nicméně bude nutné si ohlídat, až Zdeněk zpracuje pro účely výzev výčet CS a jejich definice, že tam bude uvedena – dokument bude dán všem implementačním odd. k připomínkám (předpokládám, že tento dokument vznikne až před vyhlášením prvních výzev). </a:t>
            </a:r>
            <a:endParaRPr lang="cs-CZ" sz="800"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a:t>
            </a:fld>
            <a:endParaRPr lang="cs-CZ"/>
          </a:p>
        </p:txBody>
      </p:sp>
    </p:spTree>
    <p:extLst>
      <p:ext uri="{BB962C8B-B14F-4D97-AF65-F5344CB8AC3E}">
        <p14:creationId xmlns:p14="http://schemas.microsoft.com/office/powerpoint/2010/main" val="2007774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a:t>
            </a:fld>
            <a:endParaRPr lang="cs-CZ"/>
          </a:p>
        </p:txBody>
      </p:sp>
    </p:spTree>
    <p:extLst>
      <p:ext uri="{BB962C8B-B14F-4D97-AF65-F5344CB8AC3E}">
        <p14:creationId xmlns:p14="http://schemas.microsoft.com/office/powerpoint/2010/main" val="7581849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a:t>
            </a:fld>
            <a:endParaRPr lang="cs-CZ"/>
          </a:p>
        </p:txBody>
      </p:sp>
    </p:spTree>
    <p:extLst>
      <p:ext uri="{BB962C8B-B14F-4D97-AF65-F5344CB8AC3E}">
        <p14:creationId xmlns:p14="http://schemas.microsoft.com/office/powerpoint/2010/main" val="1125473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000" b="true" kern="1200" dirty="false">
                <a:solidFill>
                  <a:schemeClr val="tx1"/>
                </a:solidFill>
                <a:effectLst/>
                <a:latin typeface="+mn-lt"/>
                <a:ea typeface="+mn-ea"/>
                <a:cs typeface="+mn-cs"/>
              </a:rPr>
              <a:t>1.1</a:t>
            </a:r>
            <a:endParaRPr lang="cs-CZ" sz="1000" kern="1200" dirty="false">
              <a:solidFill>
                <a:schemeClr val="tx1"/>
              </a:solidFill>
              <a:effectLst/>
              <a:latin typeface="+mn-lt"/>
              <a:ea typeface="+mn-ea"/>
              <a:cs typeface="+mn-cs"/>
            </a:endParaRPr>
          </a:p>
          <a:p>
            <a:r>
              <a:rPr lang="cs-CZ" sz="1000" kern="1200" dirty="false">
                <a:solidFill>
                  <a:schemeClr val="tx1"/>
                </a:solidFill>
                <a:effectLst/>
                <a:latin typeface="+mn-lt"/>
                <a:ea typeface="+mn-ea"/>
                <a:cs typeface="+mn-cs"/>
              </a:rPr>
              <a:t>Programy směřující k </a:t>
            </a:r>
            <a:r>
              <a:rPr lang="cs-CZ" sz="1000" b="true" kern="1200" dirty="false">
                <a:solidFill>
                  <a:schemeClr val="tx1"/>
                </a:solidFill>
                <a:effectLst/>
                <a:latin typeface="+mn-lt"/>
                <a:ea typeface="+mn-ea"/>
                <a:cs typeface="+mn-cs"/>
              </a:rPr>
              <a:t>aktivizaci a participaci</a:t>
            </a:r>
            <a:r>
              <a:rPr lang="cs-CZ" sz="1000" kern="1200" dirty="false">
                <a:solidFill>
                  <a:schemeClr val="tx1"/>
                </a:solidFill>
                <a:effectLst/>
                <a:latin typeface="+mn-lt"/>
                <a:ea typeface="+mn-ea"/>
                <a:cs typeface="+mn-cs"/>
              </a:rPr>
              <a:t> CS a zvyšující jejich </a:t>
            </a:r>
            <a:r>
              <a:rPr lang="cs-CZ" sz="1000" b="true" kern="1200" dirty="false">
                <a:solidFill>
                  <a:schemeClr val="tx1"/>
                </a:solidFill>
                <a:effectLst/>
                <a:latin typeface="+mn-lt"/>
                <a:ea typeface="+mn-ea"/>
                <a:cs typeface="+mn-cs"/>
              </a:rPr>
              <a:t>zapojování se</a:t>
            </a:r>
            <a:r>
              <a:rPr lang="cs-CZ" sz="1000" kern="1200" dirty="false">
                <a:solidFill>
                  <a:schemeClr val="tx1"/>
                </a:solidFill>
                <a:effectLst/>
                <a:latin typeface="+mn-lt"/>
                <a:ea typeface="+mn-ea"/>
                <a:cs typeface="+mn-cs"/>
              </a:rPr>
              <a:t> do života v obci/ komunitě – posilování sebedůvěry členů komunity a jejich schopností, ochoty a motivace podílet se aktivně na správě místa, kde žijí, vytváření podmínek pro aktivní participaci lidí na věcech veřejných, pro zplnomocňování, sdílení zodpovědnosti a zapojování do plánování změn, do rozhodování a do přímé realizace opatření na úrovni sousedství, dané lokality, obce, města, mikroregionu dle individuálních schopností; podpora </a:t>
            </a:r>
            <a:r>
              <a:rPr lang="cs-CZ" sz="1000" b="true" kern="1200" dirty="false">
                <a:solidFill>
                  <a:schemeClr val="tx1"/>
                </a:solidFill>
                <a:effectLst/>
                <a:latin typeface="+mn-lt"/>
                <a:ea typeface="+mn-ea"/>
                <a:cs typeface="+mn-cs"/>
              </a:rPr>
              <a:t>komunitní (sociální) práce včetně vzniku, fungování a rozvoje komunitních center </a:t>
            </a:r>
            <a:r>
              <a:rPr lang="cs-CZ" sz="1000" kern="1200" dirty="false">
                <a:solidFill>
                  <a:schemeClr val="tx1"/>
                </a:solidFill>
                <a:effectLst/>
                <a:latin typeface="+mn-lt"/>
                <a:ea typeface="+mn-ea"/>
                <a:cs typeface="+mn-cs"/>
              </a:rPr>
              <a:t>jako neutrálního a otevřeného prostoru, který umožňuje lidem scházet se, společně vytvářet aktivity a řešit sdílené problémy (členové komunity se aktivně účastní na všech procesech v rámci KC včetně jeho řízení a zajištění běžného provozu) – je kladen důraz na </a:t>
            </a:r>
            <a:r>
              <a:rPr lang="cs-CZ" sz="1000" b="true" kern="1200" dirty="false">
                <a:solidFill>
                  <a:schemeClr val="tx1"/>
                </a:solidFill>
                <a:effectLst/>
                <a:latin typeface="+mn-lt"/>
                <a:ea typeface="+mn-ea"/>
                <a:cs typeface="+mn-cs"/>
              </a:rPr>
              <a:t>práci celého společenství,</a:t>
            </a:r>
            <a:r>
              <a:rPr lang="cs-CZ" sz="1000" kern="1200" dirty="false">
                <a:solidFill>
                  <a:schemeClr val="tx1"/>
                </a:solidFill>
                <a:effectLst/>
                <a:latin typeface="+mn-lt"/>
                <a:ea typeface="+mn-ea"/>
                <a:cs typeface="+mn-cs"/>
              </a:rPr>
              <a:t> na kterém se podílejí všichni relevantní aktéři z komunity všech věkových kategorií včetně seniorů a dětí za podpory komunitního (sociálního) pracovníka, který k tomuto účelu může využívat širokou škálu metod (motivování, zvyšování sebedůvěry, podpora vzájemné spolupráce či </a:t>
            </a:r>
            <a:r>
              <a:rPr lang="cs-CZ" sz="1000" kern="1200" dirty="false" err="true">
                <a:solidFill>
                  <a:schemeClr val="tx1"/>
                </a:solidFill>
                <a:effectLst/>
                <a:latin typeface="+mn-lt"/>
                <a:ea typeface="+mn-ea"/>
                <a:cs typeface="+mn-cs"/>
              </a:rPr>
              <a:t>samoorganizování</a:t>
            </a:r>
            <a:r>
              <a:rPr lang="cs-CZ" sz="1000" kern="1200" dirty="false">
                <a:solidFill>
                  <a:schemeClr val="tx1"/>
                </a:solidFill>
                <a:effectLst/>
                <a:latin typeface="+mn-lt"/>
                <a:ea typeface="+mn-ea"/>
                <a:cs typeface="+mn-cs"/>
              </a:rPr>
              <a:t> členů komunity a jejich zapojování do komunitního plánování rozvoje lokality či do iniciace příslušných legislativních změn)</a:t>
            </a:r>
          </a:p>
          <a:p>
            <a:r>
              <a:rPr lang="cs-CZ" sz="1000" kern="1200" dirty="false">
                <a:solidFill>
                  <a:schemeClr val="tx1"/>
                </a:solidFill>
                <a:effectLst/>
                <a:latin typeface="+mn-lt"/>
                <a:ea typeface="+mn-ea"/>
                <a:cs typeface="+mn-cs"/>
              </a:rPr>
              <a:t>Příklady aktivit:</a:t>
            </a:r>
          </a:p>
          <a:p>
            <a:pPr lvl="0"/>
            <a:r>
              <a:rPr lang="cs-CZ" sz="1000" b="true" kern="1200" dirty="false">
                <a:solidFill>
                  <a:schemeClr val="tx1"/>
                </a:solidFill>
                <a:effectLst/>
                <a:latin typeface="+mn-lt"/>
                <a:ea typeface="+mn-ea"/>
                <a:cs typeface="+mn-cs"/>
              </a:rPr>
              <a:t>- kulturní/ multikulturní aktivity</a:t>
            </a:r>
            <a:r>
              <a:rPr lang="cs-CZ" sz="1000" kern="1200" dirty="false">
                <a:solidFill>
                  <a:schemeClr val="tx1"/>
                </a:solidFill>
                <a:effectLst/>
                <a:latin typeface="+mn-lt"/>
                <a:ea typeface="+mn-ea"/>
                <a:cs typeface="+mn-cs"/>
              </a:rPr>
              <a:t> realizované „samosprávně“, tj. </a:t>
            </a:r>
            <a:r>
              <a:rPr lang="cs-CZ" sz="1000" kern="1200" dirty="false" err="true">
                <a:solidFill>
                  <a:schemeClr val="tx1"/>
                </a:solidFill>
                <a:effectLst/>
                <a:latin typeface="+mn-lt"/>
                <a:ea typeface="+mn-ea"/>
                <a:cs typeface="+mn-cs"/>
              </a:rPr>
              <a:t>sebeorganizované</a:t>
            </a:r>
            <a:r>
              <a:rPr lang="cs-CZ" sz="1000" kern="1200" dirty="false">
                <a:solidFill>
                  <a:schemeClr val="tx1"/>
                </a:solidFill>
                <a:effectLst/>
                <a:latin typeface="+mn-lt"/>
                <a:ea typeface="+mn-ea"/>
                <a:cs typeface="+mn-cs"/>
              </a:rPr>
              <a:t> členy komunity (divadelní představení či výstava fotografií místní mládeže na určitá témata, filmové kluby, specifická podpora členů komunity z pohledu kulturní identity, sebevědomí a překonávání traumat různého charakteru apod.)</a:t>
            </a:r>
          </a:p>
          <a:p>
            <a:pPr lvl="0"/>
            <a:r>
              <a:rPr lang="cs-CZ" sz="1000" b="true" kern="1200" dirty="false">
                <a:solidFill>
                  <a:schemeClr val="tx1"/>
                </a:solidFill>
                <a:effectLst/>
                <a:latin typeface="+mn-lt"/>
                <a:ea typeface="+mn-ea"/>
                <a:cs typeface="+mn-cs"/>
              </a:rPr>
              <a:t>- výchovně/ vzdělávací a edukační aktivity </a:t>
            </a:r>
            <a:r>
              <a:rPr lang="cs-CZ" sz="1000" kern="1200" dirty="false">
                <a:solidFill>
                  <a:schemeClr val="tx1"/>
                </a:solidFill>
                <a:effectLst/>
                <a:latin typeface="+mn-lt"/>
                <a:ea typeface="+mn-ea"/>
                <a:cs typeface="+mn-cs"/>
              </a:rPr>
              <a:t>pro CS a pro laickou i odbornou veřejnost s cílem posilovat vzdělávání v informační společnosti a přispívat k rozvíjení schopnosti dobře se orientovat v rychle měnícím se světě (komunitní knihovny, doučování, motivační semináře pro mládež zaměřené na budoucí uplatnění na trhu práce, výchova k občanství, podpora zvyšování dovedností pracovat s místní komunitou, přednášky a besedy s odborníky s cílem informovat o možnostech, diskutovat o účinných vylepšeních či místních inovacích, podvečerní kluby, </a:t>
            </a:r>
            <a:r>
              <a:rPr lang="cs-CZ" sz="1000" kern="1200" dirty="false" err="true">
                <a:solidFill>
                  <a:schemeClr val="tx1"/>
                </a:solidFill>
                <a:effectLst/>
                <a:latin typeface="+mn-lt"/>
                <a:ea typeface="+mn-ea"/>
                <a:cs typeface="+mn-cs"/>
              </a:rPr>
              <a:t>sdílecí</a:t>
            </a:r>
            <a:r>
              <a:rPr lang="cs-CZ" sz="1000" kern="1200" dirty="false">
                <a:solidFill>
                  <a:schemeClr val="tx1"/>
                </a:solidFill>
                <a:effectLst/>
                <a:latin typeface="+mn-lt"/>
                <a:ea typeface="+mn-ea"/>
                <a:cs typeface="+mn-cs"/>
              </a:rPr>
              <a:t> kruhy, promítání filmů, točení dokumentů apod.) </a:t>
            </a:r>
          </a:p>
          <a:p>
            <a:pPr lvl="0"/>
            <a:r>
              <a:rPr lang="cs-CZ" sz="1000" kern="1200" dirty="false">
                <a:solidFill>
                  <a:schemeClr val="tx1"/>
                </a:solidFill>
                <a:effectLst/>
                <a:latin typeface="+mn-lt"/>
                <a:ea typeface="+mn-ea"/>
                <a:cs typeface="+mn-cs"/>
              </a:rPr>
              <a:t>- aktivity neformálních skupin veřejnosti a občanských iniciativ vzniklých na základě </a:t>
            </a:r>
            <a:r>
              <a:rPr lang="cs-CZ" sz="1000" b="true" kern="1200" dirty="false">
                <a:solidFill>
                  <a:schemeClr val="tx1"/>
                </a:solidFill>
                <a:effectLst/>
                <a:latin typeface="+mn-lt"/>
                <a:ea typeface="+mn-ea"/>
                <a:cs typeface="+mn-cs"/>
              </a:rPr>
              <a:t>zplnomocňujících metod práce</a:t>
            </a:r>
            <a:r>
              <a:rPr lang="cs-CZ" sz="1000" kern="1200" dirty="false">
                <a:solidFill>
                  <a:schemeClr val="tx1"/>
                </a:solidFill>
                <a:effectLst/>
                <a:latin typeface="+mn-lt"/>
                <a:ea typeface="+mn-ea"/>
                <a:cs typeface="+mn-cs"/>
              </a:rPr>
              <a:t> směřujících k řešení místních problémů (rada starších či dospívajících přináší zastupitelstvu náměty na zlepšení kvality života v obci, občansky vedené procesy a projekty, rozvoj zájmových skupin a sítí v sousedstvích přinášející pomoc místním občanům v řešení potřeb a problémů ovlivňujících kvalitu jejich života s dopadem na sociální začleňování a vstup na trh práce, podpora místních lídrů/ autorit z řad členů komunity apod.)</a:t>
            </a:r>
          </a:p>
          <a:p>
            <a:pPr lvl="0"/>
            <a:r>
              <a:rPr lang="cs-CZ" sz="1000" b="true" kern="1200" dirty="false">
                <a:solidFill>
                  <a:schemeClr val="tx1"/>
                </a:solidFill>
                <a:effectLst/>
                <a:latin typeface="+mn-lt"/>
                <a:ea typeface="+mn-ea"/>
                <a:cs typeface="+mn-cs"/>
              </a:rPr>
              <a:t>- environmentální aktivity</a:t>
            </a:r>
            <a:r>
              <a:rPr lang="cs-CZ" sz="1000" kern="1200" dirty="false">
                <a:solidFill>
                  <a:schemeClr val="tx1"/>
                </a:solidFill>
                <a:effectLst/>
                <a:latin typeface="+mn-lt"/>
                <a:ea typeface="+mn-ea"/>
                <a:cs typeface="+mn-cs"/>
              </a:rPr>
              <a:t> a podpora jejich využití (aktivity zaměřené na zvelebování životního prostředí komunity, sběr odpadků, společná kultivace veřejných ploch, komunitní zahrada/ dílna/ doprava atd.)</a:t>
            </a:r>
          </a:p>
          <a:p>
            <a:pPr lvl="0"/>
            <a:r>
              <a:rPr lang="cs-CZ" sz="1000" b="true" kern="1200" dirty="false">
                <a:solidFill>
                  <a:schemeClr val="tx1"/>
                </a:solidFill>
                <a:effectLst/>
                <a:latin typeface="+mn-lt"/>
                <a:ea typeface="+mn-ea"/>
                <a:cs typeface="+mn-cs"/>
              </a:rPr>
              <a:t>- aktivity podporující zapojování CS do dobrovolnické činnosti</a:t>
            </a:r>
            <a:r>
              <a:rPr lang="cs-CZ" sz="1000" kern="1200" dirty="false">
                <a:solidFill>
                  <a:schemeClr val="tx1"/>
                </a:solidFill>
                <a:effectLst/>
                <a:latin typeface="+mn-lt"/>
                <a:ea typeface="+mn-ea"/>
                <a:cs typeface="+mn-cs"/>
              </a:rPr>
              <a:t> (péče potřebným spoluobčanům na bázi sousedské či generační výpomoci, podpora mezigeneračního setkávání, soužití a spolupráce, dobrovolnické komunitní kluby jako prevence sociálního vyloučení, sousedský jarmark, komunitní kavárna či sdílená kuchyň nebo jídelna, spižírna, lokální potravinová banka včetně zajištění distribuce jídla, pomůcek, potřeb pro domácnost nebo ošacení, bazar, sociální šatník a pomoc v nouzi, pořádání veřejných sbírek za účelem podpory těch nejpotřebnějších v obci atd.)</a:t>
            </a:r>
          </a:p>
          <a:p>
            <a:r>
              <a:rPr lang="cs-CZ" sz="1000" kern="1200" dirty="false">
                <a:solidFill>
                  <a:schemeClr val="tx1"/>
                </a:solidFill>
                <a:effectLst/>
                <a:latin typeface="+mn-lt"/>
                <a:ea typeface="+mn-ea"/>
                <a:cs typeface="+mn-cs"/>
              </a:rPr>
              <a:t> </a:t>
            </a:r>
          </a:p>
          <a:p>
            <a:r>
              <a:rPr lang="cs-CZ" sz="1000" b="true" kern="1200" dirty="false">
                <a:solidFill>
                  <a:schemeClr val="tx1"/>
                </a:solidFill>
                <a:effectLst/>
                <a:latin typeface="+mn-lt"/>
                <a:ea typeface="+mn-ea"/>
                <a:cs typeface="+mn-cs"/>
              </a:rPr>
              <a:t>1.2</a:t>
            </a:r>
            <a:endParaRPr lang="cs-CZ" sz="1000" kern="1200" dirty="false">
              <a:solidFill>
                <a:schemeClr val="tx1"/>
              </a:solidFill>
              <a:effectLst/>
              <a:latin typeface="+mn-lt"/>
              <a:ea typeface="+mn-ea"/>
              <a:cs typeface="+mn-cs"/>
            </a:endParaRPr>
          </a:p>
          <a:p>
            <a:r>
              <a:rPr lang="cs-CZ" sz="1000" b="true" kern="1200" dirty="false">
                <a:solidFill>
                  <a:schemeClr val="tx1"/>
                </a:solidFill>
                <a:effectLst/>
                <a:latin typeface="+mn-lt"/>
                <a:ea typeface="+mn-ea"/>
                <a:cs typeface="+mn-cs"/>
              </a:rPr>
              <a:t>Podpora sociální práce na území MAS s důrazem na </a:t>
            </a:r>
            <a:r>
              <a:rPr lang="cs-CZ" sz="1000" b="true" u="sng" kern="1200" dirty="false">
                <a:solidFill>
                  <a:schemeClr val="tx1"/>
                </a:solidFill>
                <a:effectLst/>
                <a:latin typeface="+mn-lt"/>
                <a:ea typeface="+mn-ea"/>
                <a:cs typeface="+mn-cs"/>
              </a:rPr>
              <a:t>posílení kompetencí obcí </a:t>
            </a:r>
            <a:r>
              <a:rPr lang="cs-CZ" sz="1000" u="sng" kern="1200" dirty="false">
                <a:solidFill>
                  <a:schemeClr val="tx1"/>
                </a:solidFill>
                <a:effectLst/>
                <a:latin typeface="+mn-lt"/>
                <a:ea typeface="+mn-ea"/>
                <a:cs typeface="+mn-cs"/>
              </a:rPr>
              <a:t>v přístupu k sociálně slabším a znevýhodněným občanům</a:t>
            </a:r>
            <a:r>
              <a:rPr lang="cs-CZ" sz="1000" u="none" kern="1200" dirty="false">
                <a:solidFill>
                  <a:schemeClr val="tx1"/>
                </a:solidFill>
                <a:effectLst>
                  <a:outerShdw blurRad="38100" dist="38100" dir="2700000" algn="tl">
                    <a:srgbClr val="000000">
                      <a:alpha val="43137"/>
                    </a:srgbClr>
                  </a:outerShdw>
                </a:effectLst>
                <a:latin typeface="+mn-lt"/>
                <a:ea typeface="+mn-ea"/>
                <a:cs typeface="+mn-cs"/>
              </a:rPr>
              <a:t> </a:t>
            </a:r>
            <a:r>
              <a:rPr lang="cs-CZ" sz="1000" kern="1200" dirty="false">
                <a:solidFill>
                  <a:schemeClr val="tx1"/>
                </a:solidFill>
                <a:effectLst/>
                <a:latin typeface="+mn-lt"/>
                <a:ea typeface="+mn-ea"/>
                <a:cs typeface="+mn-cs"/>
              </a:rPr>
              <a:t>a zvýšení míry zapojení a aktivní participace obcí na řešení jejich situace</a:t>
            </a:r>
          </a:p>
          <a:p>
            <a:r>
              <a:rPr lang="cs-CZ" sz="1000" kern="1200" dirty="false">
                <a:solidFill>
                  <a:schemeClr val="tx1"/>
                </a:solidFill>
                <a:effectLst/>
                <a:latin typeface="+mn-lt"/>
                <a:ea typeface="+mn-ea"/>
                <a:cs typeface="+mn-cs"/>
              </a:rPr>
              <a:t>Příklady aktivit:</a:t>
            </a:r>
          </a:p>
          <a:p>
            <a:pPr lvl="0"/>
            <a:r>
              <a:rPr lang="cs-CZ" sz="1000" kern="1200" dirty="false">
                <a:solidFill>
                  <a:schemeClr val="tx1"/>
                </a:solidFill>
                <a:effectLst/>
                <a:latin typeface="+mn-lt"/>
                <a:ea typeface="+mn-ea"/>
                <a:cs typeface="+mn-cs"/>
              </a:rPr>
              <a:t>- zavedení či posílení </a:t>
            </a:r>
            <a:r>
              <a:rPr lang="cs-CZ" sz="1000" b="true" kern="1200" dirty="false">
                <a:solidFill>
                  <a:schemeClr val="tx1"/>
                </a:solidFill>
                <a:effectLst/>
                <a:latin typeface="+mn-lt"/>
                <a:ea typeface="+mn-ea"/>
                <a:cs typeface="+mn-cs"/>
              </a:rPr>
              <a:t>sociální práce na obcích</a:t>
            </a:r>
            <a:r>
              <a:rPr lang="cs-CZ" sz="1000" kern="1200" dirty="false">
                <a:solidFill>
                  <a:schemeClr val="tx1"/>
                </a:solidFill>
                <a:effectLst/>
                <a:latin typeface="+mn-lt"/>
                <a:ea typeface="+mn-ea"/>
                <a:cs typeface="+mn-cs"/>
              </a:rPr>
              <a:t> tam, kde to situace vyžaduje, podpora spolupráce v oblasti sociální práce na území DSO či MAS, např. sdílený sociální pracovník pro více obcí, mobilní týmy zajišťující výpomoc starším a osamělým občanům apod.</a:t>
            </a:r>
          </a:p>
          <a:p>
            <a:pPr lvl="0"/>
            <a:r>
              <a:rPr lang="cs-CZ" sz="1000" kern="1200" dirty="false">
                <a:solidFill>
                  <a:schemeClr val="tx1"/>
                </a:solidFill>
                <a:effectLst/>
                <a:latin typeface="+mn-lt"/>
                <a:ea typeface="+mn-ea"/>
                <a:cs typeface="+mn-cs"/>
              </a:rPr>
              <a:t>- aktivity zaměřené na podporu </a:t>
            </a:r>
            <a:r>
              <a:rPr lang="cs-CZ" sz="1000" b="true" kern="1200" dirty="false">
                <a:solidFill>
                  <a:schemeClr val="tx1"/>
                </a:solidFill>
                <a:effectLst/>
                <a:latin typeface="+mn-lt"/>
                <a:ea typeface="+mn-ea"/>
                <a:cs typeface="+mn-cs"/>
              </a:rPr>
              <a:t>sociálního/ dostupného/ podporovaného/ prostupného bydlení nebo krizového bydlení </a:t>
            </a:r>
            <a:r>
              <a:rPr lang="cs-CZ" sz="1000" kern="1200" dirty="false">
                <a:solidFill>
                  <a:schemeClr val="tx1"/>
                </a:solidFill>
                <a:effectLst/>
                <a:latin typeface="+mn-lt"/>
                <a:ea typeface="+mn-ea"/>
                <a:cs typeface="+mn-cs"/>
              </a:rPr>
              <a:t>(ve smyslu komplexní individuálně cílené podpory pro osoby žijící v takovém typu bydlení)</a:t>
            </a:r>
          </a:p>
          <a:p>
            <a:pPr lvl="0"/>
            <a:r>
              <a:rPr lang="cs-CZ" sz="1000" kern="1200" dirty="false">
                <a:solidFill>
                  <a:schemeClr val="tx1"/>
                </a:solidFill>
                <a:effectLst/>
                <a:latin typeface="+mn-lt"/>
                <a:ea typeface="+mn-ea"/>
                <a:cs typeface="+mn-cs"/>
              </a:rPr>
              <a:t>- zvýšení míry</a:t>
            </a:r>
            <a:r>
              <a:rPr lang="cs-CZ" sz="1000" b="true" kern="1200" dirty="false">
                <a:solidFill>
                  <a:schemeClr val="tx1"/>
                </a:solidFill>
                <a:effectLst/>
                <a:latin typeface="+mn-lt"/>
                <a:ea typeface="+mn-ea"/>
                <a:cs typeface="+mn-cs"/>
              </a:rPr>
              <a:t> vzájemné spolupráce a účinné komunikace </a:t>
            </a:r>
            <a:r>
              <a:rPr lang="cs-CZ" sz="1000" kern="1200" dirty="false">
                <a:solidFill>
                  <a:schemeClr val="tx1"/>
                </a:solidFill>
                <a:effectLst/>
                <a:latin typeface="+mn-lt"/>
                <a:ea typeface="+mn-ea"/>
                <a:cs typeface="+mn-cs"/>
              </a:rPr>
              <a:t>obcí a jejich zastupitelstev s dalšími aktéry/ organizacemi/ službami v území (může se jednat o různé formy spolupráce a komunikace – založení nových pracovních skupin, platforem, případové konference, </a:t>
            </a:r>
            <a:r>
              <a:rPr lang="cs-CZ" sz="1000" kern="1200" dirty="false" err="true">
                <a:solidFill>
                  <a:schemeClr val="tx1"/>
                </a:solidFill>
                <a:effectLst/>
                <a:latin typeface="+mn-lt"/>
                <a:ea typeface="+mn-ea"/>
                <a:cs typeface="+mn-cs"/>
              </a:rPr>
              <a:t>fokusní</a:t>
            </a:r>
            <a:r>
              <a:rPr lang="cs-CZ" sz="1000" kern="1200" dirty="false">
                <a:solidFill>
                  <a:schemeClr val="tx1"/>
                </a:solidFill>
                <a:effectLst/>
                <a:latin typeface="+mn-lt"/>
                <a:ea typeface="+mn-ea"/>
                <a:cs typeface="+mn-cs"/>
              </a:rPr>
              <a:t> skupiny, či zapojení se do již existující platformy)</a:t>
            </a:r>
          </a:p>
          <a:p>
            <a:pPr lvl="0"/>
            <a:r>
              <a:rPr lang="cs-CZ" sz="1000" kern="1200" dirty="false">
                <a:solidFill>
                  <a:schemeClr val="tx1"/>
                </a:solidFill>
                <a:effectLst/>
                <a:latin typeface="+mn-lt"/>
                <a:ea typeface="+mn-ea"/>
                <a:cs typeface="+mn-cs"/>
              </a:rPr>
              <a:t>- podpora </a:t>
            </a:r>
            <a:r>
              <a:rPr lang="cs-CZ" sz="1000" b="true" kern="1200" dirty="false">
                <a:solidFill>
                  <a:schemeClr val="tx1"/>
                </a:solidFill>
                <a:effectLst/>
                <a:latin typeface="+mn-lt"/>
                <a:ea typeface="+mn-ea"/>
                <a:cs typeface="+mn-cs"/>
              </a:rPr>
              <a:t>lokální koncepční, strategické či metodické činnosti</a:t>
            </a:r>
            <a:r>
              <a:rPr lang="cs-CZ" sz="1000" kern="1200" dirty="false">
                <a:solidFill>
                  <a:schemeClr val="tx1"/>
                </a:solidFill>
                <a:effectLst/>
                <a:latin typeface="+mn-lt"/>
                <a:ea typeface="+mn-ea"/>
                <a:cs typeface="+mn-cs"/>
              </a:rPr>
              <a:t> obcí v oblasti sociálního začleňování ve spolupráci s dalšími subjekty, např. při </a:t>
            </a:r>
            <a:r>
              <a:rPr lang="cs-CZ" sz="1000" b="true" kern="1200" dirty="false">
                <a:solidFill>
                  <a:schemeClr val="tx1"/>
                </a:solidFill>
                <a:effectLst/>
                <a:latin typeface="+mn-lt"/>
                <a:ea typeface="+mn-ea"/>
                <a:cs typeface="+mn-cs"/>
              </a:rPr>
              <a:t>aktivním zjišťování potřeb</a:t>
            </a:r>
            <a:r>
              <a:rPr lang="cs-CZ" sz="1000" kern="1200" dirty="false">
                <a:solidFill>
                  <a:schemeClr val="tx1"/>
                </a:solidFill>
                <a:effectLst/>
                <a:latin typeface="+mn-lt"/>
                <a:ea typeface="+mn-ea"/>
                <a:cs typeface="+mn-cs"/>
              </a:rPr>
              <a:t> v obci (průzkumy a šetření lokálního charakteru) nebo při zavádění </a:t>
            </a:r>
            <a:r>
              <a:rPr lang="cs-CZ" sz="1000" b="true" kern="1200" dirty="false">
                <a:solidFill>
                  <a:schemeClr val="tx1"/>
                </a:solidFill>
                <a:effectLst/>
                <a:latin typeface="+mn-lt"/>
                <a:ea typeface="+mn-ea"/>
                <a:cs typeface="+mn-cs"/>
              </a:rPr>
              <a:t>koordinovaného přístupu k řešení dané problematiky v území</a:t>
            </a:r>
            <a:r>
              <a:rPr lang="cs-CZ" sz="1000" kern="1200" dirty="false">
                <a:solidFill>
                  <a:schemeClr val="tx1"/>
                </a:solidFill>
                <a:effectLst/>
                <a:latin typeface="+mn-lt"/>
                <a:ea typeface="+mn-ea"/>
                <a:cs typeface="+mn-cs"/>
              </a:rPr>
              <a:t> (koordinace a síťování), např. tvorba obecních plánů prevence rizikových sociálních jevů a krizových plánů obce pro oblast sociálního začleňování</a:t>
            </a:r>
          </a:p>
          <a:p>
            <a:endParaRPr lang="cs-CZ" sz="1000" b="true" kern="1200" dirty="false">
              <a:solidFill>
                <a:schemeClr val="tx1"/>
              </a:solidFill>
              <a:effectLst/>
              <a:latin typeface="+mn-lt"/>
              <a:ea typeface="+mn-ea"/>
              <a:cs typeface="+mn-cs"/>
            </a:endParaRPr>
          </a:p>
          <a:p>
            <a:r>
              <a:rPr lang="cs-CZ" sz="1000" b="true" kern="1200" dirty="false">
                <a:solidFill>
                  <a:schemeClr val="tx1"/>
                </a:solidFill>
                <a:effectLst/>
                <a:latin typeface="+mn-lt"/>
                <a:ea typeface="+mn-ea"/>
                <a:cs typeface="+mn-cs"/>
              </a:rPr>
              <a:t>1.3</a:t>
            </a:r>
            <a:endParaRPr lang="cs-CZ" sz="1000" kern="1200" dirty="false">
              <a:solidFill>
                <a:schemeClr val="tx1"/>
              </a:solidFill>
              <a:effectLst/>
              <a:latin typeface="+mn-lt"/>
              <a:ea typeface="+mn-ea"/>
              <a:cs typeface="+mn-cs"/>
            </a:endParaRPr>
          </a:p>
          <a:p>
            <a:r>
              <a:rPr lang="cs-CZ" sz="1000" kern="1200" dirty="false">
                <a:solidFill>
                  <a:schemeClr val="tx1"/>
                </a:solidFill>
                <a:effectLst/>
                <a:latin typeface="+mn-lt"/>
                <a:ea typeface="+mn-ea"/>
                <a:cs typeface="+mn-cs"/>
              </a:rPr>
              <a:t>Aktivity podporující rozvoj a posilování prvků </a:t>
            </a:r>
            <a:r>
              <a:rPr lang="cs-CZ" sz="1000" b="true" kern="1200" dirty="false">
                <a:solidFill>
                  <a:schemeClr val="tx1"/>
                </a:solidFill>
                <a:effectLst/>
                <a:latin typeface="+mn-lt"/>
                <a:ea typeface="+mn-ea"/>
                <a:cs typeface="+mn-cs"/>
              </a:rPr>
              <a:t>svépomoci, vzájemné pomoci, sousedské výpomoci, sdílení a výměny zkušeností, </a:t>
            </a:r>
            <a:r>
              <a:rPr lang="cs-CZ" sz="1000" kern="1200" dirty="false">
                <a:solidFill>
                  <a:schemeClr val="tx1"/>
                </a:solidFill>
                <a:effectLst/>
                <a:latin typeface="+mn-lt"/>
                <a:ea typeface="+mn-ea"/>
                <a:cs typeface="+mn-cs"/>
              </a:rPr>
              <a:t>podpora</a:t>
            </a:r>
            <a:r>
              <a:rPr lang="cs-CZ" sz="1000" b="true" kern="1200" dirty="false">
                <a:solidFill>
                  <a:schemeClr val="tx1"/>
                </a:solidFill>
                <a:effectLst/>
                <a:latin typeface="+mn-lt"/>
                <a:ea typeface="+mn-ea"/>
                <a:cs typeface="+mn-cs"/>
              </a:rPr>
              <a:t> dobrovolnictví a mezigenerační výměny a výpomoci</a:t>
            </a:r>
            <a:endParaRPr lang="cs-CZ" sz="1000" kern="1200" dirty="false">
              <a:solidFill>
                <a:schemeClr val="tx1"/>
              </a:solidFill>
              <a:effectLst/>
              <a:latin typeface="+mn-lt"/>
              <a:ea typeface="+mn-ea"/>
              <a:cs typeface="+mn-cs"/>
            </a:endParaRPr>
          </a:p>
          <a:p>
            <a:r>
              <a:rPr lang="cs-CZ" sz="1000" kern="1200" dirty="false">
                <a:solidFill>
                  <a:schemeClr val="tx1"/>
                </a:solidFill>
                <a:effectLst/>
                <a:latin typeface="+mn-lt"/>
                <a:ea typeface="+mn-ea"/>
                <a:cs typeface="+mn-cs"/>
              </a:rPr>
              <a:t>Příklady aktivit:</a:t>
            </a:r>
          </a:p>
          <a:p>
            <a:pPr lvl="0"/>
            <a:r>
              <a:rPr lang="cs-CZ" sz="1000" b="true" kern="1200" dirty="false">
                <a:solidFill>
                  <a:schemeClr val="tx1"/>
                </a:solidFill>
                <a:effectLst/>
                <a:latin typeface="+mn-lt"/>
                <a:ea typeface="+mn-ea"/>
                <a:cs typeface="+mn-cs"/>
              </a:rPr>
              <a:t>- komunitní projekty</a:t>
            </a:r>
            <a:r>
              <a:rPr lang="cs-CZ" sz="1000" kern="1200" dirty="false">
                <a:solidFill>
                  <a:schemeClr val="tx1"/>
                </a:solidFill>
                <a:effectLst/>
                <a:latin typeface="+mn-lt"/>
                <a:ea typeface="+mn-ea"/>
                <a:cs typeface="+mn-cs"/>
              </a:rPr>
              <a:t> </a:t>
            </a:r>
            <a:r>
              <a:rPr lang="cs-CZ" sz="1000" b="true" kern="1200" dirty="false">
                <a:solidFill>
                  <a:schemeClr val="tx1"/>
                </a:solidFill>
                <a:effectLst/>
                <a:latin typeface="+mn-lt"/>
                <a:ea typeface="+mn-ea"/>
                <a:cs typeface="+mn-cs"/>
              </a:rPr>
              <a:t>propojující lidi s obdobnými problémy,</a:t>
            </a:r>
            <a:r>
              <a:rPr lang="cs-CZ" sz="1000" kern="1200" dirty="false">
                <a:solidFill>
                  <a:schemeClr val="tx1"/>
                </a:solidFill>
                <a:effectLst/>
                <a:latin typeface="+mn-lt"/>
                <a:ea typeface="+mn-ea"/>
                <a:cs typeface="+mn-cs"/>
              </a:rPr>
              <a:t> např. rodiče s dětmi s hendikepem či rodiče samoživitelé, svépomocné a podpůrné skupiny rodičů, sdružení pečujících, kluby seniorů, skupinové kluby s přesahem do rozvoje kompetencí, osvojování si nových návyků a zvyklostí, rozšiřování si obzorů v různých disciplínách (projekt může zahrnovat např. vzdělávání, konzultace, facilitace, výjezdové pobyty apod.)</a:t>
            </a:r>
          </a:p>
          <a:p>
            <a:pPr lvl="0"/>
            <a:r>
              <a:rPr lang="cs-CZ" sz="1000" b="true" kern="1200" dirty="false">
                <a:solidFill>
                  <a:schemeClr val="tx1"/>
                </a:solidFill>
                <a:effectLst/>
                <a:latin typeface="+mn-lt"/>
                <a:ea typeface="+mn-ea"/>
                <a:cs typeface="+mn-cs"/>
              </a:rPr>
              <a:t>- sdílení péče formou tzv. </a:t>
            </a:r>
            <a:r>
              <a:rPr lang="cs-CZ" sz="1000" b="true" kern="1200" dirty="false" err="true">
                <a:solidFill>
                  <a:schemeClr val="tx1"/>
                </a:solidFill>
                <a:effectLst/>
                <a:latin typeface="+mn-lt"/>
                <a:ea typeface="+mn-ea"/>
                <a:cs typeface="+mn-cs"/>
              </a:rPr>
              <a:t>homesharingu</a:t>
            </a:r>
            <a:r>
              <a:rPr lang="cs-CZ" sz="1000" b="true" kern="1200" dirty="false">
                <a:solidFill>
                  <a:schemeClr val="tx1"/>
                </a:solidFill>
                <a:effectLst/>
                <a:latin typeface="+mn-lt"/>
                <a:ea typeface="+mn-ea"/>
                <a:cs typeface="+mn-cs"/>
              </a:rPr>
              <a:t>,</a:t>
            </a:r>
            <a:r>
              <a:rPr lang="cs-CZ" sz="1000" kern="1200" dirty="false">
                <a:solidFill>
                  <a:schemeClr val="tx1"/>
                </a:solidFill>
                <a:effectLst/>
                <a:latin typeface="+mn-lt"/>
                <a:ea typeface="+mn-ea"/>
                <a:cs typeface="+mn-cs"/>
              </a:rPr>
              <a:t> který podporuje integraci lidí se specifickými potřebami do většinové společnosti a zdravou separaci dětí a pečujícím dává příležitost proniknout do jejich světa a učit se vidět ho jinýma očima (projekt může zahrnovat nezbytné vzdělávání a proškolování hostitelských rodin dle individuálních potřeb podporované cílové skupiny, příspěvky hostitelským rodinám na drobné výdaje spojené s </a:t>
            </a:r>
            <a:r>
              <a:rPr lang="cs-CZ" sz="1000" kern="1200" dirty="false" err="true">
                <a:solidFill>
                  <a:schemeClr val="tx1"/>
                </a:solidFill>
                <a:effectLst/>
                <a:latin typeface="+mn-lt"/>
                <a:ea typeface="+mn-ea"/>
                <a:cs typeface="+mn-cs"/>
              </a:rPr>
              <a:t>homesharingem</a:t>
            </a:r>
            <a:r>
              <a:rPr lang="cs-CZ" sz="1000" kern="1200" dirty="false">
                <a:solidFill>
                  <a:schemeClr val="tx1"/>
                </a:solidFill>
                <a:effectLst/>
                <a:latin typeface="+mn-lt"/>
                <a:ea typeface="+mn-ea"/>
                <a:cs typeface="+mn-cs"/>
              </a:rPr>
              <a:t>, pojistné hostitelské rodiny apod.)</a:t>
            </a:r>
          </a:p>
          <a:p>
            <a:pPr marL="0" lvl="0" indent="0">
              <a:buFontTx/>
              <a:buNone/>
            </a:pPr>
            <a:r>
              <a:rPr lang="cs-CZ" sz="1000" b="true" kern="1200" dirty="false">
                <a:solidFill>
                  <a:schemeClr val="tx1"/>
                </a:solidFill>
                <a:effectLst/>
                <a:latin typeface="+mn-lt"/>
                <a:ea typeface="+mn-ea"/>
                <a:cs typeface="+mn-cs"/>
              </a:rPr>
              <a:t>- mezigenerační projekty,</a:t>
            </a:r>
            <a:r>
              <a:rPr lang="cs-CZ" sz="1000" kern="1200" dirty="false">
                <a:solidFill>
                  <a:schemeClr val="tx1"/>
                </a:solidFill>
                <a:effectLst/>
                <a:latin typeface="+mn-lt"/>
                <a:ea typeface="+mn-ea"/>
                <a:cs typeface="+mn-cs"/>
              </a:rPr>
              <a:t> např. hlídání a vyzvedávání dětí aktivními seniory nebo staršími vrstevníky dětí, navštěvování seniorů, osamělých občanů a lidí žijící v izolaci místními dobrovolníky s cílem posilování dobrých vztahů a rozšiřování pocitu sounáležitosti, programy podporující mezigenerační dialog a soužití (projekty mohou být postavené na práci koordinátora, který zajišťuje podporu pro rozvoj těchto aktivit, způsobilým výdajem může být i pojištění dobrovolníků a drobné výdaje spojené např. s dopravou apod.)</a:t>
            </a:r>
          </a:p>
          <a:p>
            <a:pPr marL="0" lvl="0" indent="0">
              <a:buFontTx/>
              <a:buNone/>
            </a:pPr>
            <a:endParaRPr lang="cs-CZ" sz="1000" kern="1200" dirty="false">
              <a:solidFill>
                <a:schemeClr val="tx1"/>
              </a:solidFill>
              <a:effectLst/>
              <a:latin typeface="+mn-lt"/>
              <a:ea typeface="+mn-ea"/>
              <a:cs typeface="+mn-cs"/>
            </a:endParaRPr>
          </a:p>
          <a:p>
            <a:r>
              <a:rPr lang="cs-CZ" sz="1000" b="true" kern="1200" dirty="false">
                <a:solidFill>
                  <a:schemeClr val="tx1"/>
                </a:solidFill>
                <a:effectLst/>
                <a:latin typeface="+mn-lt"/>
                <a:ea typeface="+mn-ea"/>
                <a:cs typeface="+mn-cs"/>
              </a:rPr>
              <a:t>1.4</a:t>
            </a:r>
            <a:endParaRPr lang="cs-CZ" sz="1000" kern="1200" dirty="false">
              <a:solidFill>
                <a:schemeClr val="tx1"/>
              </a:solidFill>
              <a:effectLst/>
              <a:latin typeface="+mn-lt"/>
              <a:ea typeface="+mn-ea"/>
              <a:cs typeface="+mn-cs"/>
            </a:endParaRPr>
          </a:p>
          <a:p>
            <a:r>
              <a:rPr lang="cs-CZ" sz="1000" kern="1200" dirty="false">
                <a:solidFill>
                  <a:schemeClr val="tx1"/>
                </a:solidFill>
                <a:effectLst/>
                <a:latin typeface="+mn-lt"/>
                <a:ea typeface="+mn-ea"/>
                <a:cs typeface="+mn-cs"/>
              </a:rPr>
              <a:t>Podpora </a:t>
            </a:r>
            <a:r>
              <a:rPr lang="cs-CZ" sz="1000" b="true" kern="1200" dirty="false">
                <a:solidFill>
                  <a:schemeClr val="tx1"/>
                </a:solidFill>
                <a:effectLst/>
                <a:latin typeface="+mn-lt"/>
                <a:ea typeface="+mn-ea"/>
                <a:cs typeface="+mn-cs"/>
              </a:rPr>
              <a:t>sdílené a neformální péče, včetně paliativní a domácí hospicové péče</a:t>
            </a:r>
            <a:r>
              <a:rPr lang="cs-CZ" sz="1000" kern="1200" dirty="false">
                <a:solidFill>
                  <a:schemeClr val="tx1"/>
                </a:solidFill>
                <a:effectLst/>
                <a:latin typeface="+mn-lt"/>
                <a:ea typeface="+mn-ea"/>
                <a:cs typeface="+mn-cs"/>
              </a:rPr>
              <a:t> a zajištění její dostupnosti i v malých obcích a v odlehlých venkovských regionech</a:t>
            </a:r>
          </a:p>
          <a:p>
            <a:r>
              <a:rPr lang="cs-CZ" sz="1000" kern="1200" dirty="false">
                <a:solidFill>
                  <a:schemeClr val="tx1"/>
                </a:solidFill>
                <a:effectLst/>
                <a:latin typeface="+mn-lt"/>
                <a:ea typeface="+mn-ea"/>
                <a:cs typeface="+mn-cs"/>
              </a:rPr>
              <a:t>Příklady aktivit:</a:t>
            </a:r>
          </a:p>
          <a:p>
            <a:pPr lvl="0"/>
            <a:r>
              <a:rPr lang="cs-CZ" sz="1000" kern="1200" dirty="false">
                <a:solidFill>
                  <a:schemeClr val="tx1"/>
                </a:solidFill>
                <a:effectLst/>
                <a:latin typeface="+mn-lt"/>
                <a:ea typeface="+mn-ea"/>
                <a:cs typeface="+mn-cs"/>
              </a:rPr>
              <a:t>- doprovázení, edukace, poradenství, terapie, asistence a spirituální podpora pro rodinné příslušníky a další blízké a pečující osoby s cílem pomoci jim porozumět situaci, stabilizovat sociální zázemí a hledat dobrý smysluplný cíl intervencí, který je v souladu s jejich hodnotovými představami </a:t>
            </a:r>
          </a:p>
          <a:p>
            <a:pPr lvl="0"/>
            <a:r>
              <a:rPr lang="cs-CZ" sz="1000" kern="1200" dirty="false">
                <a:solidFill>
                  <a:schemeClr val="tx1"/>
                </a:solidFill>
                <a:effectLst/>
                <a:latin typeface="+mn-lt"/>
                <a:ea typeface="+mn-ea"/>
                <a:cs typeface="+mn-cs"/>
              </a:rPr>
              <a:t>- zapůjčování kompenzačních a </a:t>
            </a:r>
            <a:r>
              <a:rPr lang="cs-CZ" sz="1000" kern="1200" dirty="false" err="true">
                <a:solidFill>
                  <a:schemeClr val="tx1"/>
                </a:solidFill>
                <a:effectLst/>
                <a:latin typeface="+mn-lt"/>
                <a:ea typeface="+mn-ea"/>
                <a:cs typeface="+mn-cs"/>
              </a:rPr>
              <a:t>asistivních</a:t>
            </a:r>
            <a:r>
              <a:rPr lang="cs-CZ" sz="1000" kern="1200" dirty="false">
                <a:solidFill>
                  <a:schemeClr val="tx1"/>
                </a:solidFill>
                <a:effectLst/>
                <a:latin typeface="+mn-lt"/>
                <a:ea typeface="+mn-ea"/>
                <a:cs typeface="+mn-cs"/>
              </a:rPr>
              <a:t> pomůcek usnadňujících péči v domácím prostředí </a:t>
            </a:r>
          </a:p>
          <a:p>
            <a:pPr marL="0" lvl="0" indent="0">
              <a:buFontTx/>
              <a:buNone/>
            </a:pPr>
            <a:r>
              <a:rPr lang="cs-CZ" sz="1000" kern="1200" dirty="false">
                <a:solidFill>
                  <a:schemeClr val="tx1"/>
                </a:solidFill>
                <a:effectLst/>
                <a:latin typeface="+mn-lt"/>
                <a:ea typeface="+mn-ea"/>
                <a:cs typeface="+mn-cs"/>
              </a:rPr>
              <a:t>- podpora odborných pracovníků poskytovatelů těchto služeb (supervize, vzdělávání, duševní hygiena a prevence vyhoření atd.)</a:t>
            </a:r>
          </a:p>
          <a:p>
            <a:pPr marL="0" lvl="0" indent="0">
              <a:buFontTx/>
              <a:buNone/>
            </a:pPr>
            <a:endParaRPr lang="cs-CZ" sz="1000" kern="1200" dirty="false">
              <a:solidFill>
                <a:schemeClr val="tx1"/>
              </a:solidFill>
              <a:effectLst/>
              <a:latin typeface="+mn-lt"/>
              <a:ea typeface="+mn-ea"/>
              <a:cs typeface="+mn-cs"/>
            </a:endParaRPr>
          </a:p>
          <a:p>
            <a:r>
              <a:rPr lang="cs-CZ" sz="1000" b="true" kern="1200" dirty="false">
                <a:solidFill>
                  <a:schemeClr val="tx1"/>
                </a:solidFill>
                <a:effectLst/>
                <a:latin typeface="+mn-lt"/>
                <a:ea typeface="+mn-ea"/>
                <a:cs typeface="+mn-cs"/>
              </a:rPr>
              <a:t>1.5</a:t>
            </a:r>
            <a:endParaRPr lang="cs-CZ" sz="1000" kern="1200" dirty="false">
              <a:solidFill>
                <a:schemeClr val="tx1"/>
              </a:solidFill>
              <a:effectLst/>
              <a:latin typeface="+mn-lt"/>
              <a:ea typeface="+mn-ea"/>
              <a:cs typeface="+mn-cs"/>
            </a:endParaRPr>
          </a:p>
          <a:p>
            <a:r>
              <a:rPr lang="cs-CZ" sz="1000" b="true" kern="1200" dirty="false">
                <a:solidFill>
                  <a:schemeClr val="tx1"/>
                </a:solidFill>
                <a:effectLst/>
                <a:latin typeface="+mn-lt"/>
                <a:ea typeface="+mn-ea"/>
                <a:cs typeface="+mn-cs"/>
              </a:rPr>
              <a:t>Zaměstnanostní programy</a:t>
            </a:r>
            <a:r>
              <a:rPr lang="cs-CZ" sz="1000" kern="1200" dirty="false">
                <a:solidFill>
                  <a:schemeClr val="tx1"/>
                </a:solidFill>
                <a:effectLst/>
                <a:latin typeface="+mn-lt"/>
                <a:ea typeface="+mn-ea"/>
                <a:cs typeface="+mn-cs"/>
              </a:rPr>
              <a:t> (s výjimkou programů aktivní politiky zaměstnanosti) s cílem </a:t>
            </a:r>
            <a:r>
              <a:rPr lang="cs-CZ" sz="1000" u="sng" kern="1200" dirty="false">
                <a:solidFill>
                  <a:schemeClr val="tx1"/>
                </a:solidFill>
                <a:effectLst/>
                <a:latin typeface="+mn-lt"/>
                <a:ea typeface="+mn-ea"/>
                <a:cs typeface="+mn-cs"/>
              </a:rPr>
              <a:t>přispět ke snížení lokální nezaměstnanosti</a:t>
            </a:r>
            <a:r>
              <a:rPr lang="cs-CZ" sz="1000" u="none" kern="1200" dirty="false">
                <a:solidFill>
                  <a:schemeClr val="tx1"/>
                </a:solidFill>
                <a:effectLst/>
                <a:latin typeface="+mn-lt"/>
                <a:ea typeface="+mn-ea"/>
                <a:cs typeface="+mn-cs"/>
              </a:rPr>
              <a:t> (zejména CS </a:t>
            </a:r>
            <a:r>
              <a:rPr lang="cs-CZ" sz="1000" kern="1200" dirty="false">
                <a:solidFill>
                  <a:schemeClr val="tx1"/>
                </a:solidFill>
                <a:effectLst/>
                <a:latin typeface="+mn-lt"/>
                <a:ea typeface="+mn-ea"/>
                <a:cs typeface="+mn-cs"/>
              </a:rPr>
              <a:t>osoby dlouhodobě či opakovaně nezaměstnané, osoby se zdravotním postižením, osoby v nebo po výkonu trestu, osoby opouštějící institucionální zařízení, osoby pečující o jiné závislé osoby, osoby pečující o malé děti, osoby ohrožené vícenásobnými riziky - příjemci příspěvku na živobytí podle zákona o hmotné nouzi, lidé mladší 30 let, kteří nejsou v zaměstnání, ve vzdělávání nebo v profesní přípravě, uchazeči a zájemci o zaměstnání a neaktivní osoby ve věku 50 a více let, žáci a studenti posledních ročníků apod.) a také </a:t>
            </a:r>
            <a:r>
              <a:rPr lang="cs-CZ" sz="1000" u="sng" kern="1200" dirty="false">
                <a:solidFill>
                  <a:schemeClr val="tx1"/>
                </a:solidFill>
                <a:effectLst/>
                <a:latin typeface="+mn-lt"/>
                <a:ea typeface="+mn-ea"/>
                <a:cs typeface="+mn-cs"/>
              </a:rPr>
              <a:t>umožnit uplatnění kreativních jedinců ve prospěch komunity</a:t>
            </a:r>
            <a:r>
              <a:rPr lang="cs-CZ" sz="1000" kern="1200" dirty="false">
                <a:solidFill>
                  <a:schemeClr val="tx1"/>
                </a:solidFill>
                <a:effectLst/>
                <a:latin typeface="+mn-lt"/>
                <a:ea typeface="+mn-ea"/>
                <a:cs typeface="+mn-cs"/>
              </a:rPr>
              <a:t> (např. koordinátoři pro oblast zaměstnanosti v rámci jednotlivých MAS); </a:t>
            </a:r>
            <a:r>
              <a:rPr lang="cs-CZ" sz="1000" u="sng" kern="1200" dirty="false">
                <a:solidFill>
                  <a:schemeClr val="tx1"/>
                </a:solidFill>
                <a:effectLst/>
                <a:latin typeface="+mn-lt"/>
                <a:ea typeface="+mn-ea"/>
                <a:cs typeface="+mn-cs"/>
              </a:rPr>
              <a:t>snaha o úzké propojení s PRV</a:t>
            </a:r>
            <a:r>
              <a:rPr lang="cs-CZ" sz="1000" kern="1200" dirty="false">
                <a:solidFill>
                  <a:schemeClr val="tx1"/>
                </a:solidFill>
                <a:effectLst/>
                <a:latin typeface="+mn-lt"/>
                <a:ea typeface="+mn-ea"/>
                <a:cs typeface="+mn-cs"/>
              </a:rPr>
              <a:t> (článek 20 - základní služby a obnova vesnic ve venkovských oblastech). Projekty musí být </a:t>
            </a:r>
            <a:r>
              <a:rPr lang="cs-CZ" sz="1000" u="sng" kern="1200" dirty="false">
                <a:solidFill>
                  <a:schemeClr val="tx1"/>
                </a:solidFill>
                <a:effectLst/>
                <a:latin typeface="+mn-lt"/>
                <a:ea typeface="+mn-ea"/>
                <a:cs typeface="+mn-cs"/>
              </a:rPr>
              <a:t>primárně zaměřeny na podporu zapojení osob z CS na trh práce, doplňkově mohou být zaměřeny také na koordinaci a síťování služeb zaměstnanosti</a:t>
            </a:r>
            <a:r>
              <a:rPr lang="cs-CZ" sz="1000" kern="1200" dirty="false">
                <a:solidFill>
                  <a:schemeClr val="tx1"/>
                </a:solidFill>
                <a:effectLst/>
                <a:latin typeface="+mn-lt"/>
                <a:ea typeface="+mn-ea"/>
                <a:cs typeface="+mn-cs"/>
              </a:rPr>
              <a:t> (propojování veřejných služeb zaměstnanosti se zaměstnavateli, NNO, obcemi a školami), </a:t>
            </a:r>
            <a:r>
              <a:rPr lang="cs-CZ" sz="1000" u="sng" kern="1200" dirty="false">
                <a:solidFill>
                  <a:schemeClr val="tx1"/>
                </a:solidFill>
                <a:effectLst/>
                <a:latin typeface="+mn-lt"/>
                <a:ea typeface="+mn-ea"/>
                <a:cs typeface="+mn-cs"/>
              </a:rPr>
              <a:t>osvětu zaměstnavatelů a vzdělávání členů RT,</a:t>
            </a:r>
            <a:r>
              <a:rPr lang="cs-CZ" sz="1000" kern="1200" dirty="false">
                <a:solidFill>
                  <a:schemeClr val="tx1"/>
                </a:solidFill>
                <a:effectLst/>
                <a:latin typeface="+mn-lt"/>
                <a:ea typeface="+mn-ea"/>
                <a:cs typeface="+mn-cs"/>
              </a:rPr>
              <a:t> a to zejména v práci s osobami z CS. </a:t>
            </a:r>
          </a:p>
          <a:p>
            <a:r>
              <a:rPr lang="cs-CZ" sz="1000" kern="1200" dirty="false">
                <a:solidFill>
                  <a:schemeClr val="tx1"/>
                </a:solidFill>
                <a:effectLst/>
                <a:latin typeface="+mn-lt"/>
                <a:ea typeface="+mn-ea"/>
                <a:cs typeface="+mn-cs"/>
              </a:rPr>
              <a:t>Příklady aktivit:</a:t>
            </a:r>
          </a:p>
          <a:p>
            <a:pPr lvl="0"/>
            <a:r>
              <a:rPr lang="cs-CZ" sz="1000" kern="1200" dirty="false">
                <a:solidFill>
                  <a:schemeClr val="tx1"/>
                </a:solidFill>
                <a:effectLst/>
                <a:latin typeface="+mn-lt"/>
                <a:ea typeface="+mn-ea"/>
                <a:cs typeface="+mn-cs"/>
              </a:rPr>
              <a:t>- komunitní projekty postavené na</a:t>
            </a:r>
            <a:r>
              <a:rPr lang="cs-CZ" sz="1000" b="true" kern="1200" dirty="false">
                <a:solidFill>
                  <a:schemeClr val="tx1"/>
                </a:solidFill>
                <a:effectLst/>
                <a:latin typeface="+mn-lt"/>
                <a:ea typeface="+mn-ea"/>
                <a:cs typeface="+mn-cs"/>
              </a:rPr>
              <a:t> sdílení pracovníků, prostor, vybavení, pomůcek</a:t>
            </a:r>
            <a:r>
              <a:rPr lang="cs-CZ" sz="1000" kern="1200" dirty="false">
                <a:solidFill>
                  <a:schemeClr val="tx1"/>
                </a:solidFill>
                <a:effectLst/>
                <a:latin typeface="+mn-lt"/>
                <a:ea typeface="+mn-ea"/>
                <a:cs typeface="+mn-cs"/>
              </a:rPr>
              <a:t> (sdílené dílny, zahrady, zpracovny ovoce, zeleniny, medu, moštárny, zajištění údržby veřejných prostranství apod.), např. projekty realizované MAS, DSO či družstvy </a:t>
            </a:r>
            <a:r>
              <a:rPr lang="cs-CZ" sz="1000" u="none" kern="1200" dirty="false">
                <a:solidFill>
                  <a:schemeClr val="tx1"/>
                </a:solidFill>
                <a:effectLst/>
                <a:latin typeface="+mn-lt"/>
                <a:ea typeface="+mn-ea"/>
                <a:cs typeface="+mn-cs"/>
              </a:rPr>
              <a:t>(</a:t>
            </a:r>
            <a:r>
              <a:rPr lang="cs-CZ" sz="1000" i="true" u="none" kern="1200" dirty="false">
                <a:solidFill>
                  <a:schemeClr val="tx1"/>
                </a:solidFill>
                <a:effectLst/>
                <a:latin typeface="+mn-lt"/>
                <a:ea typeface="+mn-ea"/>
                <a:cs typeface="+mn-cs"/>
              </a:rPr>
              <a:t>tato aktivita je totožná s aktivitou zahrnutou v části 1.1 komunitní (sociální) práce)</a:t>
            </a:r>
            <a:endParaRPr lang="cs-CZ" sz="1000" u="none" kern="1200" dirty="false">
              <a:solidFill>
                <a:schemeClr val="tx1"/>
              </a:solidFill>
              <a:effectLst/>
              <a:latin typeface="+mn-lt"/>
              <a:ea typeface="+mn-ea"/>
              <a:cs typeface="+mn-cs"/>
            </a:endParaRPr>
          </a:p>
          <a:p>
            <a:pPr lvl="0"/>
            <a:r>
              <a:rPr lang="cs-CZ" sz="1000" b="true" kern="1200" dirty="false">
                <a:solidFill>
                  <a:schemeClr val="tx1"/>
                </a:solidFill>
                <a:effectLst/>
                <a:latin typeface="+mn-lt"/>
                <a:ea typeface="+mn-ea"/>
                <a:cs typeface="+mn-cs"/>
              </a:rPr>
              <a:t>- flexibilní formy zaměstnávání</a:t>
            </a:r>
            <a:r>
              <a:rPr lang="cs-CZ" sz="1000" kern="1200" dirty="false">
                <a:solidFill>
                  <a:schemeClr val="tx1"/>
                </a:solidFill>
                <a:effectLst/>
                <a:latin typeface="+mn-lt"/>
                <a:ea typeface="+mn-ea"/>
                <a:cs typeface="+mn-cs"/>
              </a:rPr>
              <a:t> v lokálním kontextu (zkrácené úvazky, rotace na pracovním místě, sdílení pracovního místa, práce na dálku z domova – vhodné zejména pro rodiče s malými dětmi)</a:t>
            </a:r>
          </a:p>
          <a:p>
            <a:pPr lvl="0"/>
            <a:r>
              <a:rPr lang="cs-CZ" sz="1000" b="true" kern="1200" dirty="false">
                <a:solidFill>
                  <a:schemeClr val="tx1"/>
                </a:solidFill>
                <a:effectLst/>
                <a:latin typeface="+mn-lt"/>
                <a:ea typeface="+mn-ea"/>
                <a:cs typeface="+mn-cs"/>
              </a:rPr>
              <a:t>- pracovní mentoring, mezigenerační tandemy na pracovištích</a:t>
            </a:r>
            <a:r>
              <a:rPr lang="cs-CZ" sz="1000" kern="1200" dirty="false">
                <a:solidFill>
                  <a:schemeClr val="tx1"/>
                </a:solidFill>
                <a:effectLst/>
                <a:latin typeface="+mn-lt"/>
                <a:ea typeface="+mn-ea"/>
                <a:cs typeface="+mn-cs"/>
              </a:rPr>
              <a:t> (mladí se učí od pracovníků v předdůchodovém věku, nezkušení od zkušených)</a:t>
            </a:r>
          </a:p>
          <a:p>
            <a:pPr lvl="0"/>
            <a:r>
              <a:rPr lang="cs-CZ" sz="1000" kern="1200" dirty="false">
                <a:solidFill>
                  <a:schemeClr val="tx1"/>
                </a:solidFill>
                <a:effectLst/>
                <a:latin typeface="+mn-lt"/>
                <a:ea typeface="+mn-ea"/>
                <a:cs typeface="+mn-cs"/>
              </a:rPr>
              <a:t>- lokální aktivizační </a:t>
            </a:r>
            <a:r>
              <a:rPr lang="cs-CZ" sz="1000" b="true" kern="1200" dirty="false">
                <a:solidFill>
                  <a:schemeClr val="tx1"/>
                </a:solidFill>
                <a:effectLst/>
                <a:latin typeface="+mn-lt"/>
                <a:ea typeface="+mn-ea"/>
                <a:cs typeface="+mn-cs"/>
              </a:rPr>
              <a:t>tréninková pracovní místa, stáže</a:t>
            </a:r>
            <a:r>
              <a:rPr lang="cs-CZ" sz="1000" kern="1200" dirty="false">
                <a:solidFill>
                  <a:schemeClr val="tx1"/>
                </a:solidFill>
                <a:effectLst/>
                <a:latin typeface="+mn-lt"/>
                <a:ea typeface="+mn-ea"/>
                <a:cs typeface="+mn-cs"/>
              </a:rPr>
              <a:t> u zaměstnavatelů (otázka atraktivity pracovního místa a jeho společenské užitečnosti a hodnoty – cílem by mělo být oslovit a přilákat mladé lidi, aby mohli zažít pocit uspokojení, naplnění a hrdosti na to, co dělají a jak se živí), </a:t>
            </a:r>
            <a:r>
              <a:rPr lang="cs-CZ" sz="1000" u="sng" kern="1200" dirty="false">
                <a:solidFill>
                  <a:schemeClr val="tx1"/>
                </a:solidFill>
                <a:effectLst/>
                <a:latin typeface="+mn-lt"/>
                <a:ea typeface="+mn-ea"/>
                <a:cs typeface="+mn-cs"/>
              </a:rPr>
              <a:t>např. motivační a tranzitní pracovní programy pro žáky a studenty posledních ročníků, absolventy a mladé nekvalifikované neaktivní osoby (NEETS), včetně exkurzí</a:t>
            </a:r>
            <a:r>
              <a:rPr lang="cs-CZ" sz="1000" u="none" kern="1200" dirty="false">
                <a:solidFill>
                  <a:schemeClr val="tx1"/>
                </a:solidFill>
                <a:effectLst/>
                <a:latin typeface="+mn-lt"/>
                <a:ea typeface="+mn-ea"/>
                <a:cs typeface="+mn-cs"/>
              </a:rPr>
              <a:t>,</a:t>
            </a:r>
            <a:r>
              <a:rPr lang="cs-CZ" sz="1000" kern="1200" dirty="false">
                <a:solidFill>
                  <a:schemeClr val="tx1"/>
                </a:solidFill>
                <a:effectLst/>
                <a:latin typeface="+mn-lt"/>
                <a:ea typeface="+mn-ea"/>
                <a:cs typeface="+mn-cs"/>
              </a:rPr>
              <a:t> s cílem dokončení alespoň základního či středního vzdělání, případně návratu do vzdělávání, získání pracovních zkušeností a zvýšení jejich šance na následné uplatnění na trhu práce, rekvalifikace zajišťované zaměstnavateli apod.</a:t>
            </a:r>
          </a:p>
          <a:p>
            <a:r>
              <a:rPr lang="cs-CZ" sz="1000" b="true" kern="1200" dirty="false">
                <a:solidFill>
                  <a:schemeClr val="tx1"/>
                </a:solidFill>
                <a:effectLst/>
                <a:latin typeface="+mn-lt"/>
                <a:ea typeface="+mn-ea"/>
                <a:cs typeface="+mn-cs"/>
              </a:rPr>
              <a:t>- </a:t>
            </a:r>
            <a:r>
              <a:rPr lang="cs-CZ" sz="1000" b="true" u="sng" kern="1200" dirty="false">
                <a:solidFill>
                  <a:schemeClr val="tx1"/>
                </a:solidFill>
                <a:effectLst/>
                <a:latin typeface="+mn-lt"/>
                <a:ea typeface="+mn-ea"/>
                <a:cs typeface="+mn-cs"/>
              </a:rPr>
              <a:t>prostupné zaměstnávání</a:t>
            </a:r>
            <a:r>
              <a:rPr lang="cs-CZ" sz="1000" u="sng" kern="1200" dirty="false">
                <a:solidFill>
                  <a:schemeClr val="tx1"/>
                </a:solidFill>
                <a:effectLst/>
                <a:latin typeface="+mn-lt"/>
                <a:ea typeface="+mn-ea"/>
                <a:cs typeface="+mn-cs"/>
              </a:rPr>
              <a:t> s důrazem na podporu osob dlouhodobě nezaměstnaných</a:t>
            </a:r>
            <a:r>
              <a:rPr lang="cs-CZ" sz="1000" u="none" kern="1200" dirty="false">
                <a:solidFill>
                  <a:schemeClr val="tx1"/>
                </a:solidFill>
                <a:effectLst/>
                <a:latin typeface="+mn-lt"/>
                <a:ea typeface="+mn-ea"/>
                <a:cs typeface="+mn-cs"/>
              </a:rPr>
              <a:t> v obci, </a:t>
            </a:r>
            <a:r>
              <a:rPr lang="cs-CZ" sz="1000" kern="1200" dirty="false">
                <a:solidFill>
                  <a:schemeClr val="tx1"/>
                </a:solidFill>
                <a:effectLst/>
                <a:latin typeface="+mn-lt"/>
                <a:ea typeface="+mn-ea"/>
                <a:cs typeface="+mn-cs"/>
              </a:rPr>
              <a:t>na území svazku obcí či MAS (s vazbou na řešení dalších rodinných a komunitních problémů) </a:t>
            </a:r>
            <a:r>
              <a:rPr lang="cs-CZ" sz="1000" u="sng" kern="1200" dirty="false">
                <a:solidFill>
                  <a:schemeClr val="tx1"/>
                </a:solidFill>
                <a:effectLst/>
                <a:latin typeface="+mn-lt"/>
                <a:ea typeface="+mn-ea"/>
                <a:cs typeface="+mn-cs"/>
              </a:rPr>
              <a:t>a s důrazem na zapojení veřejně/komunitně prospěšných zaměstnavatelů</a:t>
            </a:r>
            <a:r>
              <a:rPr lang="cs-CZ" sz="1000" kern="1200" dirty="false">
                <a:solidFill>
                  <a:schemeClr val="tx1"/>
                </a:solidFill>
                <a:effectLst/>
                <a:latin typeface="+mn-lt"/>
                <a:ea typeface="+mn-ea"/>
                <a:cs typeface="+mn-cs"/>
              </a:rPr>
              <a:t> (obce, NNO, MAS, DSO) – </a:t>
            </a:r>
            <a:r>
              <a:rPr lang="cs-CZ" sz="1000" u="sng" kern="1200" dirty="false">
                <a:solidFill>
                  <a:schemeClr val="tx1"/>
                </a:solidFill>
                <a:effectLst/>
                <a:latin typeface="+mn-lt"/>
                <a:ea typeface="+mn-ea"/>
                <a:cs typeface="+mn-cs"/>
              </a:rPr>
              <a:t>zácvik/ trénink pracovních dovedností a návyků pod dohledem mentora a psychosociálního pracovníka a následně zapojení soukromé sféry</a:t>
            </a:r>
            <a:r>
              <a:rPr lang="cs-CZ" sz="1000" kern="1200" dirty="false">
                <a:solidFill>
                  <a:schemeClr val="tx1"/>
                </a:solidFill>
                <a:effectLst/>
                <a:latin typeface="+mn-lt"/>
                <a:ea typeface="+mn-ea"/>
                <a:cs typeface="+mn-cs"/>
              </a:rPr>
              <a:t> (udržitelná pracovní místa na volném/otevřeném trhu práce) – </a:t>
            </a:r>
            <a:r>
              <a:rPr lang="cs-CZ" sz="1000" u="sng" kern="1200" dirty="false">
                <a:solidFill>
                  <a:schemeClr val="tx1"/>
                </a:solidFill>
                <a:effectLst/>
                <a:latin typeface="+mn-lt"/>
                <a:ea typeface="+mn-ea"/>
                <a:cs typeface="+mn-cs"/>
              </a:rPr>
              <a:t>podpůrné aktivity zajistí MAS nebo NNO</a:t>
            </a:r>
            <a:r>
              <a:rPr lang="cs-CZ" sz="1000" kern="1200" dirty="false">
                <a:solidFill>
                  <a:schemeClr val="tx1"/>
                </a:solidFill>
                <a:effectLst/>
                <a:latin typeface="+mn-lt"/>
                <a:ea typeface="+mn-ea"/>
                <a:cs typeface="+mn-cs"/>
              </a:rPr>
              <a:t>, které umí pracovat s osobami z CS, nutná spolupráce s aktéry v území (tj. </a:t>
            </a:r>
            <a:r>
              <a:rPr lang="cs-CZ" sz="1000" u="sng" kern="1200" dirty="false">
                <a:solidFill>
                  <a:schemeClr val="tx1"/>
                </a:solidFill>
                <a:effectLst/>
                <a:latin typeface="+mn-lt"/>
                <a:ea typeface="+mn-ea"/>
                <a:cs typeface="+mn-cs"/>
              </a:rPr>
              <a:t>komplexnější projekty se zapojením řady subjektů</a:t>
            </a:r>
            <a:r>
              <a:rPr lang="cs-CZ" sz="1000" kern="1200" dirty="false">
                <a:solidFill>
                  <a:schemeClr val="tx1"/>
                </a:solidFill>
                <a:effectLst/>
                <a:latin typeface="+mn-lt"/>
                <a:ea typeface="+mn-ea"/>
                <a:cs typeface="+mn-cs"/>
              </a:rPr>
              <a:t>, síť soukromých zaměstnavatelů, NNO, veřejně prospěšní zaměstnavatelé, poskytovatelé rekvalifikací, nezbytné služby – dluhové poradenství včetně oddlužení, sociální bydlení, psychosociální podpora apod.)</a:t>
            </a:r>
          </a:p>
          <a:p>
            <a:r>
              <a:rPr lang="cs-CZ" sz="1000" b="true" kern="1200" dirty="false">
                <a:solidFill>
                  <a:schemeClr val="tx1"/>
                </a:solidFill>
                <a:effectLst/>
                <a:latin typeface="+mn-lt"/>
                <a:ea typeface="+mn-ea"/>
                <a:cs typeface="+mn-cs"/>
              </a:rPr>
              <a:t>- komunitně prospěšné zaměstnávání</a:t>
            </a:r>
            <a:r>
              <a:rPr lang="cs-CZ" sz="1000" kern="1200" dirty="false">
                <a:solidFill>
                  <a:schemeClr val="tx1"/>
                </a:solidFill>
                <a:effectLst/>
                <a:latin typeface="+mn-lt"/>
                <a:ea typeface="+mn-ea"/>
                <a:cs typeface="+mn-cs"/>
              </a:rPr>
              <a:t> s</a:t>
            </a:r>
            <a:r>
              <a:rPr lang="cs-CZ" sz="1000" u="sng" kern="1200" dirty="false">
                <a:solidFill>
                  <a:schemeClr val="tx1"/>
                </a:solidFill>
                <a:effectLst/>
                <a:latin typeface="+mn-lt"/>
                <a:ea typeface="+mn-ea"/>
                <a:cs typeface="+mn-cs"/>
              </a:rPr>
              <a:t> důrazem na podporu místních veřejně prospěšných zaměstnavatelů, kteří primárně uspokojují místní poptávku, nabízejí lokální výrobky a služby a zaměstnávají znevýhodněné CS zejména na malých obcích</a:t>
            </a:r>
            <a:r>
              <a:rPr lang="cs-CZ" sz="1000" kern="1200" dirty="false">
                <a:solidFill>
                  <a:schemeClr val="tx1"/>
                </a:solidFill>
                <a:effectLst/>
                <a:latin typeface="+mn-lt"/>
                <a:ea typeface="+mn-ea"/>
                <a:cs typeface="+mn-cs"/>
              </a:rPr>
              <a:t> (s cílem např. zachování místního obchodu, zajištění provozu pojízdné prodejny apod.); </a:t>
            </a:r>
            <a:r>
              <a:rPr lang="cs-CZ" sz="1000" i="false" kern="1200" dirty="false">
                <a:solidFill>
                  <a:schemeClr val="tx1"/>
                </a:solidFill>
                <a:effectLst/>
                <a:latin typeface="+mn-lt"/>
                <a:ea typeface="+mn-ea"/>
                <a:cs typeface="+mn-cs"/>
              </a:rPr>
              <a:t>aktivita bude provázána s Programem rozvoje venkova, čl. 20 (investice)</a:t>
            </a:r>
            <a:r>
              <a:rPr lang="cs-CZ" sz="1000" i="true" kern="1200" dirty="false">
                <a:solidFill>
                  <a:schemeClr val="tx1"/>
                </a:solidFill>
                <a:effectLst/>
                <a:latin typeface="+mn-lt"/>
                <a:ea typeface="+mn-ea"/>
                <a:cs typeface="+mn-cs"/>
              </a:rPr>
              <a:t>. </a:t>
            </a:r>
            <a:r>
              <a:rPr lang="cs-CZ" sz="1000" kern="1200" dirty="false">
                <a:solidFill>
                  <a:schemeClr val="tx1"/>
                </a:solidFill>
                <a:effectLst/>
                <a:latin typeface="+mn-lt"/>
                <a:ea typeface="+mn-ea"/>
                <a:cs typeface="+mn-cs"/>
              </a:rPr>
              <a:t>Nedílnou součástí projektu je </a:t>
            </a:r>
            <a:r>
              <a:rPr lang="cs-CZ" sz="1000" u="sng" kern="1200" dirty="false">
                <a:solidFill>
                  <a:schemeClr val="tx1"/>
                </a:solidFill>
                <a:effectLst/>
                <a:latin typeface="+mn-lt"/>
                <a:ea typeface="+mn-ea"/>
                <a:cs typeface="+mn-cs"/>
              </a:rPr>
              <a:t>komplexní individuální práce s osobami z CS</a:t>
            </a:r>
            <a:r>
              <a:rPr lang="cs-CZ" sz="1000" kern="1200" dirty="false">
                <a:solidFill>
                  <a:schemeClr val="tx1"/>
                </a:solidFill>
                <a:effectLst/>
                <a:latin typeface="+mn-lt"/>
                <a:ea typeface="+mn-ea"/>
                <a:cs typeface="+mn-cs"/>
              </a:rPr>
              <a:t> (dluhové poradenství, rekvalifikace, mentoring, psychosociální podpora). Nelze podpořit projekt, kde nebude tato aktivita zastoupena (nemyslí se běžné zaučení na pracovišti). </a:t>
            </a:r>
            <a:r>
              <a:rPr lang="cs-CZ" sz="1000" u="sng" kern="1200" dirty="false">
                <a:solidFill>
                  <a:schemeClr val="tx1"/>
                </a:solidFill>
                <a:effectLst/>
                <a:latin typeface="+mn-lt"/>
                <a:ea typeface="+mn-ea"/>
                <a:cs typeface="+mn-cs"/>
              </a:rPr>
              <a:t>Komunitně prospěšné zaměstnávání může být chápáno jako tréninkové pracovní místo</a:t>
            </a:r>
            <a:r>
              <a:rPr lang="cs-CZ" sz="1000" kern="1200" dirty="false">
                <a:solidFill>
                  <a:schemeClr val="tx1"/>
                </a:solidFill>
                <a:effectLst/>
                <a:latin typeface="+mn-lt"/>
                <a:ea typeface="+mn-ea"/>
                <a:cs typeface="+mn-cs"/>
              </a:rPr>
              <a:t>, které umožní účastníkovi získat pracovní zkušenosti a v závěrečné fázi mu bude poskytnuta </a:t>
            </a:r>
            <a:r>
              <a:rPr lang="cs-CZ" sz="1000" u="sng" kern="1200" dirty="false">
                <a:solidFill>
                  <a:schemeClr val="tx1"/>
                </a:solidFill>
                <a:effectLst/>
                <a:latin typeface="+mn-lt"/>
                <a:ea typeface="+mn-ea"/>
                <a:cs typeface="+mn-cs"/>
              </a:rPr>
              <a:t>podpora při získávání návazného pracovního uplatnění</a:t>
            </a:r>
            <a:r>
              <a:rPr lang="cs-CZ" sz="1000" kern="1200" dirty="false">
                <a:solidFill>
                  <a:schemeClr val="tx1"/>
                </a:solidFill>
                <a:effectLst/>
                <a:latin typeface="+mn-lt"/>
                <a:ea typeface="+mn-ea"/>
                <a:cs typeface="+mn-cs"/>
              </a:rPr>
              <a:t>, stejně tak </a:t>
            </a:r>
            <a:r>
              <a:rPr lang="cs-CZ" sz="1000" u="sng" kern="1200" dirty="false">
                <a:solidFill>
                  <a:schemeClr val="tx1"/>
                </a:solidFill>
                <a:effectLst/>
                <a:latin typeface="+mn-lt"/>
                <a:ea typeface="+mn-ea"/>
                <a:cs typeface="+mn-cs"/>
              </a:rPr>
              <a:t>je však možné další uplatnění u komunitně prospěšného zaměstnavatele</a:t>
            </a:r>
            <a:r>
              <a:rPr lang="cs-CZ" sz="1000" kern="1200" dirty="false">
                <a:solidFill>
                  <a:schemeClr val="tx1"/>
                </a:solidFill>
                <a:effectLst/>
                <a:latin typeface="+mn-lt"/>
                <a:ea typeface="+mn-ea"/>
                <a:cs typeface="+mn-cs"/>
              </a:rPr>
              <a:t>, pokud se zaměstnanec se znevýhodněním osvědčí a pokud zaměstnavatel pro toto další uplatnění nalezne finanční prostředky. </a:t>
            </a:r>
          </a:p>
          <a:p>
            <a:r>
              <a:rPr lang="cs-CZ" sz="1000" b="true" kern="1200" dirty="false">
                <a:solidFill>
                  <a:schemeClr val="tx1"/>
                </a:solidFill>
                <a:effectLst/>
                <a:latin typeface="+mn-lt"/>
                <a:ea typeface="+mn-ea"/>
                <a:cs typeface="+mn-cs"/>
              </a:rPr>
              <a:t>- podnikatelské inkubátory</a:t>
            </a:r>
            <a:r>
              <a:rPr lang="cs-CZ" sz="1000" kern="1200" dirty="false">
                <a:solidFill>
                  <a:schemeClr val="tx1"/>
                </a:solidFill>
                <a:effectLst/>
                <a:latin typeface="+mn-lt"/>
                <a:ea typeface="+mn-ea"/>
                <a:cs typeface="+mn-cs"/>
              </a:rPr>
              <a:t> a podpora </a:t>
            </a:r>
            <a:r>
              <a:rPr lang="cs-CZ" sz="1000" b="true" kern="1200" dirty="false">
                <a:solidFill>
                  <a:schemeClr val="tx1"/>
                </a:solidFill>
                <a:effectLst/>
                <a:latin typeface="+mn-lt"/>
                <a:ea typeface="+mn-ea"/>
                <a:cs typeface="+mn-cs"/>
              </a:rPr>
              <a:t>podnikání na zkoušku </a:t>
            </a:r>
            <a:r>
              <a:rPr lang="cs-CZ" sz="1000" kern="1200" dirty="false">
                <a:solidFill>
                  <a:schemeClr val="tx1"/>
                </a:solidFill>
                <a:effectLst/>
                <a:latin typeface="+mn-lt"/>
                <a:ea typeface="+mn-ea"/>
                <a:cs typeface="+mn-cs"/>
              </a:rPr>
              <a:t>(např. </a:t>
            </a:r>
            <a:r>
              <a:rPr lang="cs-CZ" sz="1000" kern="1200" dirty="false" err="true">
                <a:solidFill>
                  <a:schemeClr val="tx1"/>
                </a:solidFill>
                <a:effectLst/>
                <a:latin typeface="+mn-lt"/>
                <a:ea typeface="+mn-ea"/>
                <a:cs typeface="+mn-cs"/>
              </a:rPr>
              <a:t>podnikatelsko</a:t>
            </a:r>
            <a:r>
              <a:rPr lang="cs-CZ" sz="1000" kern="1200" dirty="false">
                <a:solidFill>
                  <a:schemeClr val="tx1"/>
                </a:solidFill>
                <a:effectLst/>
                <a:latin typeface="+mn-lt"/>
                <a:ea typeface="+mn-ea"/>
                <a:cs typeface="+mn-cs"/>
              </a:rPr>
              <a:t> – zaměstnanecká družstva – realizace vlastního podnikatelského záměru s případným finančním příspěvkem družstva</a:t>
            </a:r>
            <a:r>
              <a:rPr lang="cs-CZ" sz="1000" u="none" kern="1200" dirty="false">
                <a:solidFill>
                  <a:schemeClr val="tx1"/>
                </a:solidFill>
                <a:effectLst/>
                <a:latin typeface="+mn-lt"/>
                <a:ea typeface="+mn-ea"/>
                <a:cs typeface="+mn-cs"/>
              </a:rPr>
              <a:t>);</a:t>
            </a:r>
            <a:r>
              <a:rPr lang="cs-CZ" sz="1000" u="sng" kern="1200" dirty="false">
                <a:solidFill>
                  <a:schemeClr val="tx1"/>
                </a:solidFill>
                <a:effectLst/>
                <a:latin typeface="+mn-lt"/>
                <a:ea typeface="+mn-ea"/>
                <a:cs typeface="+mn-cs"/>
              </a:rPr>
              <a:t> z projektu mohou být hrazeny prostory, drobné vybavení, vzdělávání, poradenství vč. vytvoření podnikatelského plánu, rekvalifikace, diagnostika, zaměstnání pod hlavičkou příjemce</a:t>
            </a:r>
            <a:r>
              <a:rPr lang="cs-CZ" sz="1000" kern="1200" dirty="false">
                <a:solidFill>
                  <a:schemeClr val="tx1"/>
                </a:solidFill>
                <a:effectLst/>
                <a:latin typeface="+mn-lt"/>
                <a:ea typeface="+mn-ea"/>
                <a:cs typeface="+mn-cs"/>
              </a:rPr>
              <a:t> (mzdové příspěvky – zaměstnanecká družstva), </a:t>
            </a:r>
            <a:r>
              <a:rPr lang="cs-CZ" sz="1000" u="sng" kern="1200" dirty="false">
                <a:solidFill>
                  <a:schemeClr val="tx1"/>
                </a:solidFill>
                <a:effectLst/>
                <a:latin typeface="+mn-lt"/>
                <a:ea typeface="+mn-ea"/>
                <a:cs typeface="+mn-cs"/>
              </a:rPr>
              <a:t>koordinátor zaměstnanosti, stáže, účast na veletrzích, hlídání dětí</a:t>
            </a:r>
          </a:p>
          <a:p>
            <a:r>
              <a:rPr lang="cs-CZ" sz="1000" kern="1200" dirty="false">
                <a:solidFill>
                  <a:schemeClr val="tx1"/>
                </a:solidFill>
                <a:effectLst/>
                <a:latin typeface="+mn-lt"/>
                <a:ea typeface="+mn-ea"/>
                <a:cs typeface="+mn-cs"/>
              </a:rPr>
              <a:t>- </a:t>
            </a:r>
            <a:r>
              <a:rPr lang="cs-CZ" sz="1000" u="sng" kern="1200" dirty="false">
                <a:solidFill>
                  <a:schemeClr val="tx1"/>
                </a:solidFill>
                <a:effectLst/>
                <a:latin typeface="+mn-lt"/>
                <a:ea typeface="+mn-ea"/>
                <a:cs typeface="+mn-cs"/>
              </a:rPr>
              <a:t>doplňkově koordinační aktivity a síťování v oblasti zaměstnanosti a osvěta zaměstnavatelů a vzdělávání členů RT</a:t>
            </a:r>
            <a:r>
              <a:rPr lang="cs-CZ" sz="1000" u="none" kern="1200" dirty="false">
                <a:solidFill>
                  <a:schemeClr val="tx1"/>
                </a:solidFill>
                <a:effectLst/>
                <a:latin typeface="+mn-lt"/>
                <a:ea typeface="+mn-ea"/>
                <a:cs typeface="+mn-cs"/>
              </a:rPr>
              <a:t>,</a:t>
            </a:r>
            <a:r>
              <a:rPr lang="cs-CZ" sz="1000" kern="1200" dirty="false">
                <a:solidFill>
                  <a:schemeClr val="tx1"/>
                </a:solidFill>
                <a:effectLst/>
                <a:latin typeface="+mn-lt"/>
                <a:ea typeface="+mn-ea"/>
                <a:cs typeface="+mn-cs"/>
              </a:rPr>
              <a:t> a to zejména v práci s osobami z CS (včetně supervize)</a:t>
            </a:r>
          </a:p>
          <a:p>
            <a:r>
              <a:rPr lang="cs-CZ" sz="1000" b="true" kern="1200" dirty="false">
                <a:solidFill>
                  <a:schemeClr val="tx1"/>
                </a:solidFill>
                <a:effectLst/>
                <a:latin typeface="+mn-lt"/>
                <a:ea typeface="+mn-ea"/>
                <a:cs typeface="+mn-cs"/>
              </a:rPr>
              <a:t> </a:t>
            </a:r>
            <a:endParaRPr lang="cs-CZ" sz="1000" kern="1200" dirty="false">
              <a:solidFill>
                <a:schemeClr val="tx1"/>
              </a:solidFill>
              <a:effectLst/>
              <a:latin typeface="+mn-lt"/>
              <a:ea typeface="+mn-ea"/>
              <a:cs typeface="+mn-cs"/>
            </a:endParaRPr>
          </a:p>
          <a:p>
            <a:r>
              <a:rPr lang="cs-CZ" sz="1000" b="true" u="sng" kern="1200" dirty="false">
                <a:solidFill>
                  <a:schemeClr val="tx1"/>
                </a:solidFill>
                <a:effectLst/>
                <a:latin typeface="+mn-lt"/>
                <a:ea typeface="+mn-ea"/>
                <a:cs typeface="+mn-cs"/>
              </a:rPr>
              <a:t>Nebude podporováno</a:t>
            </a:r>
            <a:r>
              <a:rPr lang="cs-CZ" sz="1000" b="true" kern="1200" dirty="false">
                <a:solidFill>
                  <a:schemeClr val="tx1"/>
                </a:solidFill>
                <a:effectLst/>
                <a:latin typeface="+mn-lt"/>
                <a:ea typeface="+mn-ea"/>
                <a:cs typeface="+mn-cs"/>
              </a:rPr>
              <a:t>:</a:t>
            </a:r>
            <a:endParaRPr lang="cs-CZ" sz="1000" kern="1200" dirty="false">
              <a:solidFill>
                <a:schemeClr val="tx1"/>
              </a:solidFill>
              <a:effectLst/>
              <a:latin typeface="+mn-lt"/>
              <a:ea typeface="+mn-ea"/>
              <a:cs typeface="+mn-cs"/>
            </a:endParaRPr>
          </a:p>
          <a:p>
            <a:pPr lvl="0"/>
            <a:r>
              <a:rPr lang="cs-CZ" sz="1000" kern="1200" dirty="false">
                <a:solidFill>
                  <a:schemeClr val="tx1"/>
                </a:solidFill>
                <a:effectLst/>
                <a:latin typeface="+mn-lt"/>
                <a:ea typeface="+mn-ea"/>
                <a:cs typeface="+mn-cs"/>
              </a:rPr>
              <a:t>- stávající zaměstnanci s výjimkou těch zaměstnanců, kteří jsou aktuálně (v řádu měsíců) ohroženi ztrátou zaměstnání </a:t>
            </a:r>
          </a:p>
          <a:p>
            <a:pPr lvl="0"/>
            <a:r>
              <a:rPr lang="cs-CZ" sz="1000" kern="1200" dirty="false">
                <a:solidFill>
                  <a:schemeClr val="tx1"/>
                </a:solidFill>
                <a:effectLst/>
                <a:latin typeface="+mn-lt"/>
                <a:ea typeface="+mn-ea"/>
                <a:cs typeface="+mn-cs"/>
              </a:rPr>
              <a:t>- tvorba pracovních míst bez komplexní podpory a individuální sociální práce s osobami z CS (komplexní podporou a individuální sociální prací není myšlen pouze mentoring a další profesní vzdělávání osob z CS)</a:t>
            </a:r>
          </a:p>
          <a:p>
            <a:pPr lvl="0"/>
            <a:r>
              <a:rPr lang="cs-CZ" sz="1000" kern="1200" dirty="false">
                <a:solidFill>
                  <a:schemeClr val="tx1"/>
                </a:solidFill>
                <a:effectLst/>
                <a:latin typeface="+mn-lt"/>
                <a:ea typeface="+mn-ea"/>
                <a:cs typeface="+mn-cs"/>
              </a:rPr>
              <a:t>- další profesní vzdělávání bez další návaznosti na uplatnění na trhu práce</a:t>
            </a:r>
          </a:p>
          <a:p>
            <a:pPr lvl="0"/>
            <a:r>
              <a:rPr lang="cs-CZ" sz="1000" kern="1200" dirty="false">
                <a:solidFill>
                  <a:schemeClr val="tx1"/>
                </a:solidFill>
                <a:effectLst/>
                <a:latin typeface="+mn-lt"/>
                <a:ea typeface="+mn-ea"/>
                <a:cs typeface="+mn-cs"/>
              </a:rPr>
              <a:t>- nehospodárný nákup vybavení a zařízení pro osoby z CS (preference sdílení vybavení a zařízení na úrovni MAS či DSO, případně nákup investic z PRV)</a:t>
            </a:r>
          </a:p>
          <a:p>
            <a:r>
              <a:rPr lang="cs-CZ" sz="1000" b="true" kern="1200" dirty="false">
                <a:solidFill>
                  <a:schemeClr val="tx1"/>
                </a:solidFill>
                <a:effectLst/>
                <a:latin typeface="+mn-lt"/>
                <a:ea typeface="+mn-ea"/>
                <a:cs typeface="+mn-cs"/>
              </a:rPr>
              <a:t> </a:t>
            </a:r>
            <a:endParaRPr lang="cs-CZ" sz="1000" kern="1200" dirty="false">
              <a:solidFill>
                <a:schemeClr val="tx1"/>
              </a:solidFill>
              <a:effectLst/>
              <a:latin typeface="+mn-lt"/>
              <a:ea typeface="+mn-ea"/>
              <a:cs typeface="+mn-cs"/>
            </a:endParaRPr>
          </a:p>
          <a:p>
            <a:r>
              <a:rPr lang="cs-CZ" sz="1000" b="true" kern="1200" dirty="false">
                <a:solidFill>
                  <a:schemeClr val="tx1"/>
                </a:solidFill>
                <a:effectLst/>
                <a:latin typeface="+mn-lt"/>
                <a:ea typeface="+mn-ea"/>
                <a:cs typeface="+mn-cs"/>
              </a:rPr>
              <a:t>1.6</a:t>
            </a:r>
            <a:endParaRPr lang="cs-CZ" sz="1000" kern="1200" dirty="false">
              <a:solidFill>
                <a:schemeClr val="tx1"/>
              </a:solidFill>
              <a:effectLst/>
              <a:latin typeface="+mn-lt"/>
              <a:ea typeface="+mn-ea"/>
              <a:cs typeface="+mn-cs"/>
            </a:endParaRPr>
          </a:p>
          <a:p>
            <a:r>
              <a:rPr lang="cs-CZ" sz="1000" b="true" kern="1200" dirty="false">
                <a:solidFill>
                  <a:schemeClr val="tx1"/>
                </a:solidFill>
                <a:effectLst/>
                <a:latin typeface="+mn-lt"/>
                <a:ea typeface="+mn-ea"/>
                <a:cs typeface="+mn-cs"/>
              </a:rPr>
              <a:t>Posilování rodinných vazeb </a:t>
            </a:r>
            <a:r>
              <a:rPr lang="cs-CZ" sz="1000" kern="1200" dirty="false">
                <a:solidFill>
                  <a:schemeClr val="tx1"/>
                </a:solidFill>
                <a:effectLst/>
                <a:latin typeface="+mn-lt"/>
                <a:ea typeface="+mn-ea"/>
                <a:cs typeface="+mn-cs"/>
              </a:rPr>
              <a:t>s cílem podpořit soudržnost a funkčnost rodiny jako uskupení, které zásadním způsobem ovlivňuje životní cestu každého jednotlivce, utváří jeho osobnost a celkově předurčuje stupeň jeho bio-psycho-sociálního zdraví a pohody po celý život  </a:t>
            </a:r>
          </a:p>
          <a:p>
            <a:r>
              <a:rPr lang="cs-CZ" sz="1000" kern="1200" dirty="false">
                <a:solidFill>
                  <a:schemeClr val="tx1"/>
                </a:solidFill>
                <a:effectLst/>
                <a:latin typeface="+mn-lt"/>
                <a:ea typeface="+mn-ea"/>
                <a:cs typeface="+mn-cs"/>
              </a:rPr>
              <a:t>Příklady aktivit:</a:t>
            </a:r>
          </a:p>
          <a:p>
            <a:pPr lvl="0"/>
            <a:r>
              <a:rPr lang="cs-CZ" sz="1000" kern="1200" dirty="false">
                <a:solidFill>
                  <a:schemeClr val="tx1"/>
                </a:solidFill>
                <a:effectLst/>
                <a:latin typeface="+mn-lt"/>
                <a:ea typeface="+mn-ea"/>
                <a:cs typeface="+mn-cs"/>
              </a:rPr>
              <a:t>- podpora sociálně či zdravotně znevýhodněných osob v rodinách včetně podpory dalších pečujících členů rodiny při naplňování jejich specifických potřeb </a:t>
            </a:r>
            <a:r>
              <a:rPr lang="cs-CZ" sz="1000" i="true" u="none" kern="1200" dirty="false">
                <a:solidFill>
                  <a:schemeClr val="tx1"/>
                </a:solidFill>
                <a:effectLst/>
                <a:latin typeface="+mn-lt"/>
                <a:ea typeface="+mn-ea"/>
                <a:cs typeface="+mn-cs"/>
              </a:rPr>
              <a:t>(viz také podpora sdílené a neformální péče, včetně paliativní a domácí hospicové péče v části 1.4)</a:t>
            </a:r>
            <a:endParaRPr lang="cs-CZ" sz="1000" u="none" kern="1200" dirty="false">
              <a:solidFill>
                <a:schemeClr val="tx1"/>
              </a:solidFill>
              <a:effectLst/>
              <a:latin typeface="+mn-lt"/>
              <a:ea typeface="+mn-ea"/>
              <a:cs typeface="+mn-cs"/>
            </a:endParaRPr>
          </a:p>
          <a:p>
            <a:pPr lvl="0"/>
            <a:r>
              <a:rPr lang="cs-CZ" sz="1000" kern="1200" dirty="false">
                <a:solidFill>
                  <a:schemeClr val="tx1"/>
                </a:solidFill>
                <a:effectLst/>
                <a:latin typeface="+mn-lt"/>
                <a:ea typeface="+mn-ea"/>
                <a:cs typeface="+mn-cs"/>
              </a:rPr>
              <a:t>- vrstevnická výpomoc a peer programy </a:t>
            </a:r>
            <a:r>
              <a:rPr lang="cs-CZ" sz="1000" u="none" kern="1200" dirty="false">
                <a:solidFill>
                  <a:schemeClr val="tx1"/>
                </a:solidFill>
                <a:effectLst/>
                <a:latin typeface="+mn-lt"/>
                <a:ea typeface="+mn-ea"/>
                <a:cs typeface="+mn-cs"/>
              </a:rPr>
              <a:t>(uznatelným nákladem je např. i pojištění dobrovolníků a drobné výdaje spojené s dopravou apod.)</a:t>
            </a:r>
          </a:p>
          <a:p>
            <a:pPr lvl="0"/>
            <a:r>
              <a:rPr lang="cs-CZ" sz="1000" kern="1200" dirty="false">
                <a:solidFill>
                  <a:schemeClr val="tx1"/>
                </a:solidFill>
                <a:effectLst/>
                <a:latin typeface="+mn-lt"/>
                <a:ea typeface="+mn-ea"/>
                <a:cs typeface="+mn-cs"/>
              </a:rPr>
              <a:t>- komunitní venkovské tábory, dětské kluby a jiné možnosti péče o děti s cílem podpořit a rozvíjet přirozené vazby v komunitě („sami sobě“) a s cílem zajistit podporu ve slaďování péče o děti s prací a výkonem své profese</a:t>
            </a:r>
          </a:p>
          <a:p>
            <a:pPr lvl="0"/>
            <a:r>
              <a:rPr lang="cs-CZ" sz="1000" kern="1200" dirty="false">
                <a:solidFill>
                  <a:schemeClr val="tx1"/>
                </a:solidFill>
                <a:effectLst/>
                <a:latin typeface="+mn-lt"/>
                <a:ea typeface="+mn-ea"/>
                <a:cs typeface="+mn-cs"/>
              </a:rPr>
              <a:t>- motivační a tranzitní programy (vč. exkurzí) pro žáky a studenty posledních ročníků základních a středních škol a mladé nekvalifikované neaktivní osoby (NEEDS) s cílem dokončení alespoň základního či středního vzdělání, případně návrat do vzdělávání a zvýšit jejich šance na uplatnění na trhu práce formou zaměstnání či zahájení podnikání včetně následné </a:t>
            </a:r>
            <a:r>
              <a:rPr lang="cs-CZ" sz="1000" u="none" kern="1200" dirty="false">
                <a:solidFill>
                  <a:schemeClr val="tx1"/>
                </a:solidFill>
                <a:effectLst/>
                <a:latin typeface="+mn-lt"/>
                <a:ea typeface="+mn-ea"/>
                <a:cs typeface="+mn-cs"/>
              </a:rPr>
              <a:t>podpory </a:t>
            </a:r>
            <a:r>
              <a:rPr lang="cs-CZ" sz="1000" i="true" u="none" kern="1200" dirty="false">
                <a:solidFill>
                  <a:schemeClr val="tx1"/>
                </a:solidFill>
                <a:effectLst/>
                <a:latin typeface="+mn-lt"/>
                <a:ea typeface="+mn-ea"/>
                <a:cs typeface="+mn-cs"/>
              </a:rPr>
              <a:t>(viz také část 1.5 Zaměstnanostní programy)</a:t>
            </a:r>
            <a:endParaRPr lang="cs-CZ" sz="1000" u="none" kern="1200" dirty="false">
              <a:solidFill>
                <a:schemeClr val="tx1"/>
              </a:solidFill>
              <a:effectLst/>
              <a:latin typeface="+mn-lt"/>
              <a:ea typeface="+mn-ea"/>
              <a:cs typeface="+mn-cs"/>
            </a:endParaRPr>
          </a:p>
          <a:p>
            <a:pPr lvl="0"/>
            <a:r>
              <a:rPr lang="cs-CZ" sz="1000" kern="1200" dirty="false">
                <a:solidFill>
                  <a:schemeClr val="tx1"/>
                </a:solidFill>
                <a:effectLst/>
                <a:latin typeface="+mn-lt"/>
                <a:ea typeface="+mn-ea"/>
                <a:cs typeface="+mn-cs"/>
              </a:rPr>
              <a:t>- podpora ve slaďování péče o děti nebo stárnoucí rodiče s prací a s výkonem své profese</a:t>
            </a:r>
          </a:p>
          <a:p>
            <a:pPr lvl="0"/>
            <a:r>
              <a:rPr lang="cs-CZ" sz="1000" kern="1200" dirty="false">
                <a:solidFill>
                  <a:schemeClr val="tx1"/>
                </a:solidFill>
                <a:effectLst/>
                <a:latin typeface="+mn-lt"/>
                <a:ea typeface="+mn-ea"/>
                <a:cs typeface="+mn-cs"/>
              </a:rPr>
              <a:t>- podpora v aktivním zapojování se seniorů do života v místní komunitě</a:t>
            </a:r>
          </a:p>
          <a:p>
            <a:pPr lvl="0"/>
            <a:r>
              <a:rPr lang="cs-CZ" sz="1000" kern="1200" dirty="false">
                <a:solidFill>
                  <a:schemeClr val="tx1"/>
                </a:solidFill>
                <a:effectLst/>
                <a:latin typeface="+mn-lt"/>
                <a:ea typeface="+mn-ea"/>
                <a:cs typeface="+mn-cs"/>
              </a:rPr>
              <a:t>- programy podporující mezigenerační dialog a soužití </a:t>
            </a:r>
            <a:r>
              <a:rPr lang="cs-CZ" sz="1000" i="true" u="none" kern="1200" dirty="false">
                <a:solidFill>
                  <a:schemeClr val="tx1"/>
                </a:solidFill>
                <a:effectLst/>
                <a:latin typeface="+mn-lt"/>
                <a:ea typeface="+mn-ea"/>
                <a:cs typeface="+mn-cs"/>
              </a:rPr>
              <a:t>(viz také část 1.3 Aktivity podporující rozvoj a posilování prvků svépomoci, vzájemné pomoci, sousedské výpomoci, sdílení a výměny zkušeností, podpora dobrovolnictví a mezigenerační výměny a výpomoci)</a:t>
            </a:r>
            <a:endParaRPr lang="cs-CZ" sz="1000" u="none" kern="1200" dirty="false">
              <a:solidFill>
                <a:schemeClr val="tx1"/>
              </a:solidFill>
              <a:effectLst/>
              <a:latin typeface="+mn-lt"/>
              <a:ea typeface="+mn-ea"/>
              <a:cs typeface="+mn-cs"/>
            </a:endParaRPr>
          </a:p>
          <a:p>
            <a:r>
              <a:rPr lang="cs-CZ" sz="1000" kern="1200" dirty="false">
                <a:solidFill>
                  <a:schemeClr val="tx1"/>
                </a:solidFill>
                <a:effectLst/>
                <a:latin typeface="+mn-lt"/>
                <a:ea typeface="+mn-ea"/>
                <a:cs typeface="+mn-cs"/>
              </a:rPr>
              <a:t> </a:t>
            </a:r>
          </a:p>
          <a:p>
            <a:r>
              <a:rPr lang="cs-CZ" sz="1000" u="sng" kern="1200" dirty="false">
                <a:solidFill>
                  <a:schemeClr val="tx1"/>
                </a:solidFill>
                <a:effectLst/>
                <a:latin typeface="+mn-lt"/>
                <a:ea typeface="+mn-ea"/>
                <a:cs typeface="+mn-cs"/>
              </a:rPr>
              <a:t>Komunitní (sociální) prác</a:t>
            </a:r>
            <a:r>
              <a:rPr lang="cs-CZ" sz="1000" kern="1200" dirty="false">
                <a:solidFill>
                  <a:schemeClr val="tx1"/>
                </a:solidFill>
                <a:effectLst/>
                <a:latin typeface="+mn-lt"/>
                <a:ea typeface="+mn-ea"/>
                <a:cs typeface="+mn-cs"/>
              </a:rPr>
              <a:t>e je založená na propojování sdílených potřeb a existujících zdrojů (lidských, materiálních, finančních či jiných) uvnitř komunity a na stanovování dosažitelných cílů na základě možností dané komunity = zplnomocňující proces, který vychází z posilování místních zdrojů; koncentruje se na silné stránky lidí a je posilován zkušeností malých společných úspěchů více lidí, který zvyšuje předpoklady pro udržitelnost výsledků a dosažených změn. V rámci CLLD bude podporována práce s komunitou v širokém slova smyslu, tedy nikoli výhradně komunitní sociální práce garantovaná kvalifikovaným sociálním pracovníkem. Pozice sociálního pracovníka jako garanta komunitní práce bude nezbytná jen v těch projektech, kde to charakter dané situace přímo vyžaduje (tzn. kde se jedná přímo o realizaci sociální práce, k jejímuž výkonu je příslušný výhradně kvalifikovaný sociální pracovník). </a:t>
            </a:r>
          </a:p>
          <a:p>
            <a:r>
              <a:rPr lang="cs-CZ" sz="1000" u="sng" kern="1200" dirty="false">
                <a:solidFill>
                  <a:schemeClr val="tx1"/>
                </a:solidFill>
                <a:effectLst/>
                <a:latin typeface="+mn-lt"/>
                <a:ea typeface="+mn-ea"/>
                <a:cs typeface="+mn-cs"/>
              </a:rPr>
              <a:t>Komunitní centra</a:t>
            </a:r>
            <a:r>
              <a:rPr lang="cs-CZ" sz="1000" kern="1200" dirty="false">
                <a:solidFill>
                  <a:schemeClr val="tx1"/>
                </a:solidFill>
                <a:effectLst/>
                <a:latin typeface="+mn-lt"/>
                <a:ea typeface="+mn-ea"/>
                <a:cs typeface="+mn-cs"/>
              </a:rPr>
              <a:t> umožňují vytvářet prostor pro mobilizaci zdrojů uvnitř komunity a pro pomoc při řešení problémů místní komunity za aktivní účasti všech stran, kterých se tyto problémy dotýkají; nejsou výhradně zaměřena na podporu a zapojování lidí s nějakým druhem znevýhodnění, ale jsou široce otevřena všem lidem, kteří žijí v dané lokalitě – dění v komunitním centru vychází z potřeb a kreativity těchto lidí a může zahrnovat široké spektrum aktivit (např. aktivity kulturní a multikulturní, výchovné a vzdělávací, environmentální či aktivity neformálních skupin veřejnosti a občanských iniciativ a dobrovolnickou činnost).</a:t>
            </a:r>
          </a:p>
          <a:p>
            <a:r>
              <a:rPr lang="cs-CZ" sz="1000" kern="1200" dirty="false">
                <a:solidFill>
                  <a:schemeClr val="tx1"/>
                </a:solidFill>
                <a:effectLst/>
                <a:latin typeface="+mn-lt"/>
                <a:ea typeface="+mn-ea"/>
                <a:cs typeface="+mn-cs"/>
              </a:rPr>
              <a:t>V případě potřeby působí v komunitním centru </a:t>
            </a:r>
            <a:r>
              <a:rPr lang="cs-CZ" sz="1000" u="sng" kern="1200" dirty="false">
                <a:solidFill>
                  <a:schemeClr val="tx1"/>
                </a:solidFill>
                <a:effectLst/>
                <a:latin typeface="+mn-lt"/>
                <a:ea typeface="+mn-ea"/>
                <a:cs typeface="+mn-cs"/>
              </a:rPr>
              <a:t>vedle komunitních pracovníků také pracovník s odbornou kvalifikací sociálního pracovníka</a:t>
            </a:r>
            <a:r>
              <a:rPr lang="cs-CZ" sz="1000" kern="1200" dirty="false">
                <a:solidFill>
                  <a:schemeClr val="tx1"/>
                </a:solidFill>
                <a:effectLst/>
                <a:latin typeface="+mn-lt"/>
                <a:ea typeface="+mn-ea"/>
                <a:cs typeface="+mn-cs"/>
              </a:rPr>
              <a:t> podle zákona č. 108/2006 Sb., o sociálních službách. Může se jednat o sociálního pracovníka obce či místní neziskové organizace s kompetencemi k činnostem vykonávaným v rámci komunitní sociální práce. </a:t>
            </a:r>
          </a:p>
          <a:p>
            <a:r>
              <a:rPr lang="cs-CZ" sz="1000" kern="1200" dirty="false">
                <a:solidFill>
                  <a:schemeClr val="tx1"/>
                </a:solidFill>
                <a:effectLst/>
                <a:latin typeface="+mn-lt"/>
                <a:ea typeface="+mn-ea"/>
                <a:cs typeface="+mn-cs"/>
              </a:rPr>
              <a:t> </a:t>
            </a:r>
          </a:p>
          <a:p>
            <a:r>
              <a:rPr lang="cs-CZ" sz="1000" u="sng" kern="1200" dirty="false">
                <a:solidFill>
                  <a:schemeClr val="tx1"/>
                </a:solidFill>
                <a:effectLst/>
                <a:latin typeface="+mn-lt"/>
                <a:ea typeface="+mn-ea"/>
                <a:cs typeface="+mn-cs"/>
              </a:rPr>
              <a:t>Odbornou veřejností se myslí</a:t>
            </a:r>
            <a:r>
              <a:rPr lang="cs-CZ" sz="1000" kern="1200" dirty="false">
                <a:solidFill>
                  <a:schemeClr val="tx1"/>
                </a:solidFill>
                <a:effectLst/>
                <a:latin typeface="+mn-lt"/>
                <a:ea typeface="+mn-ea"/>
                <a:cs typeface="+mn-cs"/>
              </a:rPr>
              <a:t> např. pracovníci obcí, místních dobrovolných spolků a NNO, zaměstnavatelů, podnikatelů atd. Cílem podpory je posilovat jejich kompetence v oblasti vzájemné spolupráce, aktivizace místních občanů, budování funkčních partnerství a vzájemné spolupráce (přednášky, workshopy, veřejné debaty, exkurze apod.).</a:t>
            </a:r>
          </a:p>
          <a:p>
            <a:endParaRPr lang="cs-CZ" sz="1000" kern="1200" dirty="false">
              <a:solidFill>
                <a:schemeClr val="tx1"/>
              </a:solidFill>
              <a:effectLst/>
              <a:latin typeface="+mn-lt"/>
              <a:ea typeface="+mn-ea"/>
              <a:cs typeface="+mn-cs"/>
            </a:endParaRPr>
          </a:p>
          <a:p>
            <a:r>
              <a:rPr lang="cs-CZ" sz="1000" u="sng" kern="1200" dirty="false">
                <a:solidFill>
                  <a:schemeClr val="tx1"/>
                </a:solidFill>
                <a:effectLst/>
                <a:latin typeface="+mn-lt"/>
                <a:ea typeface="+mn-ea"/>
                <a:cs typeface="+mn-cs"/>
              </a:rPr>
              <a:t>Lidé se něco nového dozvídají a současně se podílí na organizaci takové akce, tj. aktivně se zapojují, participují.</a:t>
            </a:r>
          </a:p>
          <a:p>
            <a:r>
              <a:rPr lang="cs-CZ" sz="1000" kern="1200" dirty="false">
                <a:solidFill>
                  <a:schemeClr val="tx1"/>
                </a:solidFill>
                <a:effectLst/>
                <a:latin typeface="+mn-lt"/>
                <a:ea typeface="+mn-ea"/>
                <a:cs typeface="+mn-cs"/>
              </a:rPr>
              <a:t> </a:t>
            </a:r>
          </a:p>
          <a:p>
            <a:r>
              <a:rPr lang="cs-CZ" sz="1000" u="sng" kern="1200" dirty="false">
                <a:solidFill>
                  <a:schemeClr val="tx1"/>
                </a:solidFill>
                <a:effectLst/>
                <a:latin typeface="+mn-lt"/>
                <a:ea typeface="+mn-ea"/>
                <a:cs typeface="+mn-cs"/>
              </a:rPr>
              <a:t>Pečující osoby</a:t>
            </a:r>
            <a:r>
              <a:rPr lang="cs-CZ" sz="1000" kern="1200" dirty="false">
                <a:solidFill>
                  <a:schemeClr val="tx1"/>
                </a:solidFill>
                <a:effectLst/>
                <a:latin typeface="+mn-lt"/>
                <a:ea typeface="+mn-ea"/>
                <a:cs typeface="+mn-cs"/>
              </a:rPr>
              <a:t> často trpí velkou izolovaností od okolní společnosti, jsou permanentně ve službě člověku, o kterého pečují, a jejich okolí to obvykle považuje za samozřejmé. Pečující však bývají velmi často vyčerpaní a vyhořelí, nemají žádný kontakt s vlastními potřebami, nemají se samy o co opírat a z čeho čerpat. Ještě výrazněji se tato izolace pečujících objevuje právě na venkově a zejména v odlehlých obcích. Pečující zde mnohdy žijí i celé roky zcela odděleně od okolního světa, často mají velmi zkreslený obraz reality a zkreslenou představu o mezilidských vztazích. </a:t>
            </a:r>
          </a:p>
          <a:p>
            <a:endParaRPr lang="cs-CZ" sz="1000" kern="1200" dirty="false">
              <a:solidFill>
                <a:schemeClr val="tx1"/>
              </a:solidFill>
              <a:effectLst/>
              <a:latin typeface="+mn-lt"/>
              <a:ea typeface="+mn-ea"/>
              <a:cs typeface="+mn-cs"/>
            </a:endParaRPr>
          </a:p>
          <a:p>
            <a:r>
              <a:rPr lang="cs-CZ" sz="1000" u="sng" kern="1200" dirty="false">
                <a:solidFill>
                  <a:schemeClr val="tx1"/>
                </a:solidFill>
                <a:effectLst/>
                <a:latin typeface="+mn-lt"/>
                <a:ea typeface="+mn-ea"/>
                <a:cs typeface="+mn-cs"/>
              </a:rPr>
              <a:t>Cílem je primárně podpora konkrétních</a:t>
            </a:r>
            <a:r>
              <a:rPr lang="cs-CZ" sz="1000" u="none" kern="1200" dirty="false">
                <a:solidFill>
                  <a:schemeClr val="tx1"/>
                </a:solidFill>
                <a:effectLst/>
                <a:latin typeface="+mn-lt"/>
                <a:ea typeface="+mn-ea"/>
                <a:cs typeface="+mn-cs"/>
              </a:rPr>
              <a:t> </a:t>
            </a:r>
            <a:r>
              <a:rPr lang="cs-CZ" sz="1000" kern="1200" dirty="false">
                <a:solidFill>
                  <a:schemeClr val="tx1"/>
                </a:solidFill>
                <a:effectLst/>
                <a:latin typeface="+mn-lt"/>
                <a:ea typeface="+mn-ea"/>
                <a:cs typeface="+mn-cs"/>
              </a:rPr>
              <a:t>znevýhodněných CS a sekundárně také zajištění dostupnosti některých veřejných služeb v území (cílem zaměstnanostních programů však není kompenzace nedostatečného systémového financování veřejných služeb).</a:t>
            </a:r>
          </a:p>
          <a:p>
            <a:endParaRPr lang="cs-CZ" sz="1000" kern="1200" dirty="false">
              <a:solidFill>
                <a:schemeClr val="tx1"/>
              </a:solidFill>
              <a:effectLst/>
              <a:latin typeface="+mn-lt"/>
              <a:ea typeface="+mn-ea"/>
              <a:cs typeface="+mn-cs"/>
            </a:endParaRPr>
          </a:p>
          <a:p>
            <a:r>
              <a:rPr lang="cs-CZ" sz="1000" u="sng" kern="1200" dirty="false">
                <a:solidFill>
                  <a:schemeClr val="tx1"/>
                </a:solidFill>
                <a:effectLst/>
                <a:latin typeface="+mn-lt"/>
                <a:ea typeface="+mn-ea"/>
                <a:cs typeface="+mn-cs"/>
              </a:rPr>
              <a:t>Podpora tvorby pracovních míst v oblasti</a:t>
            </a:r>
            <a:r>
              <a:rPr lang="cs-CZ" sz="1000" kern="1200" dirty="false">
                <a:solidFill>
                  <a:schemeClr val="tx1"/>
                </a:solidFill>
                <a:effectLst/>
                <a:latin typeface="+mn-lt"/>
                <a:ea typeface="+mn-ea"/>
                <a:cs typeface="+mn-cs"/>
              </a:rPr>
              <a:t>:</a:t>
            </a:r>
          </a:p>
          <a:p>
            <a:r>
              <a:rPr lang="cs-CZ" sz="1000" kern="1200" dirty="false">
                <a:solidFill>
                  <a:schemeClr val="tx1"/>
                </a:solidFill>
                <a:effectLst/>
                <a:latin typeface="+mn-lt"/>
                <a:ea typeface="+mn-ea"/>
                <a:cs typeface="+mn-cs"/>
              </a:rPr>
              <a:t>1) péče o vesnickou pospolitost (udržování sousedských vztahů, péče o staré občany, pomoc sociálně slabým spoluobčanům, spolková činnost, výchova a příprava pokračovatelů v samosprávě obce; průzkumy názorů občanů, kulturní a osvětová činnost, komunitní (sociální) práce, komunitní školství, koordinace dobrovolníků a neformálních pečovatelů apod.)</a:t>
            </a:r>
          </a:p>
          <a:p>
            <a:r>
              <a:rPr lang="cs-CZ" sz="1000" kern="1200" dirty="false">
                <a:solidFill>
                  <a:schemeClr val="tx1"/>
                </a:solidFill>
                <a:effectLst/>
                <a:latin typeface="+mn-lt"/>
                <a:ea typeface="+mn-ea"/>
                <a:cs typeface="+mn-cs"/>
              </a:rPr>
              <a:t>2) údržba veřejných prostranství, péče o krajinu a ochrana životního prostředí</a:t>
            </a:r>
          </a:p>
          <a:p>
            <a:r>
              <a:rPr lang="cs-CZ" sz="1000" kern="1200" dirty="false">
                <a:solidFill>
                  <a:schemeClr val="tx1"/>
                </a:solidFill>
                <a:effectLst/>
                <a:latin typeface="+mn-lt"/>
                <a:ea typeface="+mn-ea"/>
                <a:cs typeface="+mn-cs"/>
              </a:rPr>
              <a:t>3) </a:t>
            </a:r>
            <a:r>
              <a:rPr lang="cs-CZ" sz="1000" kern="1200" dirty="false" err="true">
                <a:solidFill>
                  <a:schemeClr val="tx1"/>
                </a:solidFill>
                <a:effectLst/>
                <a:latin typeface="+mn-lt"/>
                <a:ea typeface="+mn-ea"/>
                <a:cs typeface="+mn-cs"/>
              </a:rPr>
              <a:t>sdílecí</a:t>
            </a:r>
            <a:r>
              <a:rPr lang="cs-CZ" sz="1000" kern="1200" dirty="false">
                <a:solidFill>
                  <a:schemeClr val="tx1"/>
                </a:solidFill>
                <a:effectLst/>
                <a:latin typeface="+mn-lt"/>
                <a:ea typeface="+mn-ea"/>
                <a:cs typeface="+mn-cs"/>
              </a:rPr>
              <a:t> a družstevní aktivity</a:t>
            </a:r>
          </a:p>
          <a:p>
            <a:r>
              <a:rPr lang="cs-CZ" sz="1000" kern="1200" dirty="false">
                <a:solidFill>
                  <a:schemeClr val="tx1"/>
                </a:solidFill>
                <a:effectLst/>
                <a:latin typeface="+mn-lt"/>
                <a:ea typeface="+mn-ea"/>
                <a:cs typeface="+mn-cs"/>
              </a:rPr>
              <a:t>4) informační technologie za účelem zlepšení kvality života v obci</a:t>
            </a:r>
          </a:p>
          <a:p>
            <a:r>
              <a:rPr lang="cs-CZ" sz="1000" kern="1200" dirty="false">
                <a:solidFill>
                  <a:schemeClr val="tx1"/>
                </a:solidFill>
                <a:effectLst/>
                <a:latin typeface="+mn-lt"/>
                <a:ea typeface="+mn-ea"/>
                <a:cs typeface="+mn-cs"/>
              </a:rPr>
              <a:t>5) občanská vybavenost (zejména služby, např. obchody pro obce)</a:t>
            </a:r>
          </a:p>
          <a:p>
            <a:r>
              <a:rPr lang="cs-CZ" sz="1000" kern="1200" dirty="false">
                <a:solidFill>
                  <a:schemeClr val="tx1"/>
                </a:solidFill>
                <a:effectLst/>
                <a:latin typeface="+mn-lt"/>
                <a:ea typeface="+mn-ea"/>
                <a:cs typeface="+mn-cs"/>
              </a:rPr>
              <a:t>6) zemědělství (omezený limit de minimis pro prvovýrobu) </a:t>
            </a:r>
          </a:p>
          <a:p>
            <a:r>
              <a:rPr lang="cs-CZ" sz="1000" kern="1200" dirty="false">
                <a:solidFill>
                  <a:schemeClr val="tx1"/>
                </a:solidFill>
                <a:effectLst/>
                <a:latin typeface="+mn-lt"/>
                <a:ea typeface="+mn-ea"/>
                <a:cs typeface="+mn-cs"/>
              </a:rPr>
              <a:t> </a:t>
            </a:r>
          </a:p>
          <a:p>
            <a:r>
              <a:rPr lang="cs-CZ" sz="1000" kern="1200" dirty="false">
                <a:solidFill>
                  <a:schemeClr val="tx1"/>
                </a:solidFill>
                <a:effectLst/>
                <a:latin typeface="+mn-lt"/>
                <a:ea typeface="+mn-ea"/>
                <a:cs typeface="+mn-cs"/>
              </a:rPr>
              <a:t>Žáci a studenti posledních ročníků kvůli tranzitním programům. Probrat s MPSV a ÚP. Vypadli z toho zájemci o zaměstnání, propouštění zaměstnanci, nízkokvalifikované osoby, sociálně znevýhodněné osoby.</a:t>
            </a:r>
          </a:p>
          <a:p>
            <a:endParaRPr lang="cs-CZ" sz="1000" kern="1200" dirty="false">
              <a:solidFill>
                <a:schemeClr val="tx1"/>
              </a:solidFill>
              <a:effectLst/>
              <a:latin typeface="+mn-lt"/>
              <a:ea typeface="+mn-ea"/>
              <a:cs typeface="+mn-cs"/>
            </a:endParaRPr>
          </a:p>
          <a:p>
            <a:r>
              <a:rPr lang="cs-CZ" sz="1000" kern="1200" dirty="false">
                <a:solidFill>
                  <a:schemeClr val="tx1"/>
                </a:solidFill>
                <a:effectLst/>
                <a:latin typeface="+mn-lt"/>
                <a:ea typeface="+mn-ea"/>
                <a:cs typeface="+mn-cs"/>
              </a:rPr>
              <a:t>Nutné ošetřit zprostředkování zaměstnání – zda se MAS musí stát agenturami práce, aby dostály podmínkám zákona o zaměstnanosti (to by musely mít v realizačním týmu odborně způsobilou osobu) či lze zajistit prostřednictvím partnera projektu, případně zda lze ošetřit deklarovanou spoluprací s ÚP (nákupy služeb od agentur práce mají často jen formální charakter, skutečnou práci s osobami z CS vykonávají příjemci). Nutné projednat s věcnou sekcí a GŘ ÚP ČR. Dále si vyjasnit, co obnáší tzv. dočasné přidělení zaměstnance podle § 43a Zákoníku práce, zda by nebylo užitečné podporovat.</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8</a:t>
            </a:fld>
            <a:endParaRPr lang="cs-CZ"/>
          </a:p>
        </p:txBody>
      </p:sp>
    </p:spTree>
    <p:extLst>
      <p:ext uri="{BB962C8B-B14F-4D97-AF65-F5344CB8AC3E}">
        <p14:creationId xmlns:p14="http://schemas.microsoft.com/office/powerpoint/2010/main" val="4012909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200" kern="1200" dirty="false">
                <a:solidFill>
                  <a:schemeClr val="tx1"/>
                </a:solidFill>
                <a:effectLst/>
                <a:latin typeface="+mn-lt"/>
                <a:ea typeface="+mn-ea"/>
                <a:cs typeface="+mn-cs"/>
              </a:rPr>
              <a:t>Na rozdíl od současného programového období nebudou v rámci CLLD podporovány:</a:t>
            </a:r>
          </a:p>
          <a:p>
            <a:pPr lvl="0"/>
            <a:r>
              <a:rPr lang="cs-CZ" sz="1200" kern="1200" dirty="false">
                <a:solidFill>
                  <a:schemeClr val="tx1"/>
                </a:solidFill>
                <a:effectLst/>
                <a:latin typeface="+mn-lt"/>
                <a:ea typeface="+mn-ea"/>
                <a:cs typeface="+mn-cs"/>
              </a:rPr>
              <a:t>- sociální služby v rozsahu základních činností podle zákona č. 108/2006 Sb., o sociálních službách </a:t>
            </a:r>
          </a:p>
          <a:p>
            <a:pPr lvl="0"/>
            <a:r>
              <a:rPr lang="cs-CZ" sz="1200" kern="1200" dirty="false">
                <a:solidFill>
                  <a:schemeClr val="tx1"/>
                </a:solidFill>
                <a:effectLst/>
                <a:latin typeface="+mn-lt"/>
                <a:ea typeface="+mn-ea"/>
                <a:cs typeface="+mn-cs"/>
              </a:rPr>
              <a:t>- nástroje aktivní politiky zaměstnanosti podle zákona č. 435/2004 Sb., o zaměstnanosti</a:t>
            </a:r>
          </a:p>
          <a:p>
            <a:pPr lvl="0"/>
            <a:r>
              <a:rPr lang="cs-CZ" sz="1200" kern="1200" dirty="false">
                <a:solidFill>
                  <a:schemeClr val="tx1"/>
                </a:solidFill>
                <a:effectLst/>
                <a:latin typeface="+mn-lt"/>
                <a:ea typeface="+mn-ea"/>
                <a:cs typeface="+mn-cs"/>
              </a:rPr>
              <a:t>- sociální podniky ve smyslu připravovaného zákona o sociálním podnikání a ve smyslu podmínek v hlavních výzvách</a:t>
            </a:r>
          </a:p>
          <a:p>
            <a:pPr lvl="0"/>
            <a:r>
              <a:rPr lang="cs-CZ" sz="1200" kern="1200" dirty="false">
                <a:solidFill>
                  <a:schemeClr val="tx1"/>
                </a:solidFill>
                <a:effectLst/>
                <a:latin typeface="+mn-lt"/>
                <a:ea typeface="+mn-ea"/>
                <a:cs typeface="+mn-cs"/>
              </a:rPr>
              <a:t>- dětské skupiny podle zákona č. 247/2014 Sb., o poskytování služby péče o děti v dětské skupině za účelem zapojení rodičů do pracovního procesu</a:t>
            </a:r>
          </a:p>
          <a:p>
            <a:pPr lvl="0"/>
            <a:r>
              <a:rPr lang="cs-CZ" sz="1200" kern="1200" dirty="false">
                <a:solidFill>
                  <a:schemeClr val="tx1"/>
                </a:solidFill>
                <a:effectLst/>
                <a:latin typeface="+mn-lt"/>
                <a:ea typeface="+mn-ea"/>
                <a:cs typeface="+mn-cs"/>
              </a:rPr>
              <a:t>- příměstské tábory realizované za účelem slaďování rodinného a pracovního života v režimu aktivit současné 1.2 OPZ</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9</a:t>
            </a:fld>
            <a:endParaRPr lang="cs-CZ"/>
          </a:p>
        </p:txBody>
      </p:sp>
    </p:spTree>
    <p:extLst>
      <p:ext uri="{BB962C8B-B14F-4D97-AF65-F5344CB8AC3E}">
        <p14:creationId xmlns:p14="http://schemas.microsoft.com/office/powerpoint/2010/main" val="37631082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200" kern="1200" dirty="false">
                <a:solidFill>
                  <a:schemeClr val="tx1"/>
                </a:solidFill>
                <a:effectLst/>
                <a:latin typeface="+mn-lt"/>
                <a:ea typeface="+mn-ea"/>
                <a:cs typeface="+mn-cs"/>
              </a:rPr>
              <a:t>ŘO IROP počítá s přípravou AP jako součástí aktivity Příprava strategie CLLD pro programové období 2021–2027, nyní je tam nastavena časová způsobilost do konce roku 2021. </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10</a:t>
            </a:fld>
            <a:endParaRPr lang="cs-CZ"/>
          </a:p>
        </p:txBody>
      </p:sp>
    </p:spTree>
    <p:extLst>
      <p:ext uri="{BB962C8B-B14F-4D97-AF65-F5344CB8AC3E}">
        <p14:creationId xmlns:p14="http://schemas.microsoft.com/office/powerpoint/2010/main" val="28772955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kern="1200" dirty="false">
                <a:solidFill>
                  <a:schemeClr val="tx1"/>
                </a:solidFill>
                <a:effectLst/>
                <a:latin typeface="+mn-lt"/>
                <a:ea typeface="+mn-ea"/>
                <a:cs typeface="+mn-cs"/>
              </a:rPr>
              <a:t>Pro omezení výše alokace na AP jsou stanoveny 3 kategorie MAS dle celkového počtu obyvatel a to kategorie do 20 tis. obyvatel, od 20 do 40 tis. obyvatel a nad 40 tis. obyvatel.</a:t>
            </a:r>
          </a:p>
          <a:p>
            <a:r>
              <a:rPr lang="cs-CZ" sz="1200" b="true" kern="1200" dirty="false">
                <a:solidFill>
                  <a:schemeClr val="tx1"/>
                </a:solidFill>
                <a:effectLst/>
                <a:latin typeface="+mn-lt"/>
                <a:ea typeface="+mn-ea"/>
                <a:cs typeface="+mn-cs"/>
              </a:rPr>
              <a:t>Minimální alokace na AP je 6 000 000,- Kč</a:t>
            </a:r>
            <a:r>
              <a:rPr lang="cs-CZ" sz="1200" kern="1200" dirty="false">
                <a:solidFill>
                  <a:schemeClr val="tx1"/>
                </a:solidFill>
                <a:effectLst/>
                <a:latin typeface="+mn-lt"/>
                <a:ea typeface="+mn-ea"/>
                <a:cs typeface="+mn-cs"/>
              </a:rPr>
              <a:t> bez ohledu na kategorii MAS dle počtu obyvatel, maximální alokace na AP je dle kategorie MAS stanovena na </a:t>
            </a:r>
            <a:r>
              <a:rPr lang="cs-CZ" sz="1200" b="true" kern="1200" dirty="false">
                <a:solidFill>
                  <a:schemeClr val="tx1"/>
                </a:solidFill>
                <a:effectLst/>
                <a:latin typeface="+mn-lt"/>
                <a:ea typeface="+mn-ea"/>
                <a:cs typeface="+mn-cs"/>
              </a:rPr>
              <a:t>10 mil. Kč, 15 mil. Kč a 20 mil. Kč</a:t>
            </a:r>
            <a:r>
              <a:rPr lang="cs-CZ" sz="1200" kern="1200" dirty="false">
                <a:solidFill>
                  <a:schemeClr val="tx1"/>
                </a:solidFill>
                <a:effectLst/>
                <a:latin typeface="+mn-lt"/>
                <a:ea typeface="+mn-ea"/>
                <a:cs typeface="+mn-cs"/>
              </a:rPr>
              <a:t>. /viz tabulka níže/ </a:t>
            </a:r>
          </a:p>
          <a:p>
            <a:r>
              <a:rPr lang="cs-CZ" sz="1200" kern="1200" dirty="false">
                <a:solidFill>
                  <a:schemeClr val="tx1"/>
                </a:solidFill>
                <a:effectLst/>
                <a:latin typeface="+mn-lt"/>
                <a:ea typeface="+mn-ea"/>
                <a:cs typeface="+mn-cs"/>
              </a:rPr>
              <a:t> </a:t>
            </a:r>
          </a:p>
          <a:p>
            <a:r>
              <a:rPr lang="cs-CZ" sz="1200" b="true" kern="1200" dirty="false">
                <a:solidFill>
                  <a:schemeClr val="tx1"/>
                </a:solidFill>
                <a:effectLst/>
                <a:latin typeface="+mn-lt"/>
                <a:ea typeface="+mn-ea"/>
                <a:cs typeface="+mn-cs"/>
              </a:rPr>
              <a:t>Počet obyvatel v  MAS  (k datu standardizace)</a:t>
            </a:r>
            <a:endParaRPr lang="cs-CZ" sz="1200" kern="1200" dirty="false">
              <a:solidFill>
                <a:schemeClr val="tx1"/>
              </a:solidFill>
              <a:effectLst/>
              <a:latin typeface="+mn-lt"/>
              <a:ea typeface="+mn-ea"/>
              <a:cs typeface="+mn-cs"/>
            </a:endParaRPr>
          </a:p>
          <a:p>
            <a:r>
              <a:rPr lang="cs-CZ" sz="1200" b="true" kern="1200" dirty="false">
                <a:solidFill>
                  <a:schemeClr val="tx1"/>
                </a:solidFill>
                <a:effectLst/>
                <a:latin typeface="+mn-lt"/>
                <a:ea typeface="+mn-ea"/>
                <a:cs typeface="+mn-cs"/>
              </a:rPr>
              <a:t>Max. alokace</a:t>
            </a:r>
            <a:endParaRPr lang="cs-CZ" sz="1200" kern="1200" dirty="false">
              <a:solidFill>
                <a:schemeClr val="tx1"/>
              </a:solidFill>
              <a:effectLst/>
              <a:latin typeface="+mn-lt"/>
              <a:ea typeface="+mn-ea"/>
              <a:cs typeface="+mn-cs"/>
            </a:endParaRPr>
          </a:p>
          <a:p>
            <a:r>
              <a:rPr lang="cs-CZ" sz="1200" kern="1200" dirty="false">
                <a:solidFill>
                  <a:schemeClr val="tx1"/>
                </a:solidFill>
                <a:effectLst/>
                <a:latin typeface="+mn-lt"/>
                <a:ea typeface="+mn-ea"/>
                <a:cs typeface="+mn-cs"/>
              </a:rPr>
              <a:t>do 20 tis. obyv.</a:t>
            </a:r>
          </a:p>
          <a:p>
            <a:r>
              <a:rPr lang="cs-CZ" sz="1200" kern="1200" dirty="false">
                <a:solidFill>
                  <a:schemeClr val="tx1"/>
                </a:solidFill>
                <a:effectLst/>
                <a:latin typeface="+mn-lt"/>
                <a:ea typeface="+mn-ea"/>
                <a:cs typeface="+mn-cs"/>
              </a:rPr>
              <a:t>10 000 000,00 Kč</a:t>
            </a:r>
            <a:r>
              <a:rPr lang="cs-CZ" sz="1200" b="true" kern="1200" dirty="false">
                <a:solidFill>
                  <a:schemeClr val="tx1"/>
                </a:solidFill>
                <a:effectLst/>
                <a:latin typeface="+mn-lt"/>
                <a:ea typeface="+mn-ea"/>
                <a:cs typeface="+mn-cs"/>
              </a:rPr>
              <a:t> </a:t>
            </a:r>
            <a:endParaRPr lang="cs-CZ" sz="1200" kern="1200" dirty="false">
              <a:solidFill>
                <a:schemeClr val="tx1"/>
              </a:solidFill>
              <a:effectLst/>
              <a:latin typeface="+mn-lt"/>
              <a:ea typeface="+mn-ea"/>
              <a:cs typeface="+mn-cs"/>
            </a:endParaRPr>
          </a:p>
          <a:p>
            <a:r>
              <a:rPr lang="cs-CZ" sz="1200" kern="1200" dirty="false">
                <a:solidFill>
                  <a:schemeClr val="tx1"/>
                </a:solidFill>
                <a:effectLst/>
                <a:latin typeface="+mn-lt"/>
                <a:ea typeface="+mn-ea"/>
                <a:cs typeface="+mn-cs"/>
              </a:rPr>
              <a:t>20 až 40 tis. obyv.</a:t>
            </a:r>
          </a:p>
          <a:p>
            <a:r>
              <a:rPr lang="cs-CZ" sz="1200" kern="1200" dirty="false">
                <a:solidFill>
                  <a:schemeClr val="tx1"/>
                </a:solidFill>
                <a:effectLst/>
                <a:latin typeface="+mn-lt"/>
                <a:ea typeface="+mn-ea"/>
                <a:cs typeface="+mn-cs"/>
              </a:rPr>
              <a:t>15 000 000,00 Kč </a:t>
            </a:r>
          </a:p>
          <a:p>
            <a:r>
              <a:rPr lang="cs-CZ" sz="1200" kern="1200" dirty="false">
                <a:solidFill>
                  <a:schemeClr val="tx1"/>
                </a:solidFill>
                <a:effectLst/>
                <a:latin typeface="+mn-lt"/>
                <a:ea typeface="+mn-ea"/>
                <a:cs typeface="+mn-cs"/>
              </a:rPr>
              <a:t>40 tis. obyv. a více</a:t>
            </a:r>
          </a:p>
          <a:p>
            <a:r>
              <a:rPr lang="cs-CZ" sz="1200" kern="1200" dirty="false">
                <a:solidFill>
                  <a:schemeClr val="tx1"/>
                </a:solidFill>
                <a:effectLst/>
                <a:latin typeface="+mn-lt"/>
                <a:ea typeface="+mn-ea"/>
                <a:cs typeface="+mn-cs"/>
              </a:rPr>
              <a:t>20 000 000,00 Kč </a:t>
            </a:r>
          </a:p>
          <a:p>
            <a:r>
              <a:rPr lang="cs-CZ" sz="1200" kern="1200" dirty="false">
                <a:solidFill>
                  <a:schemeClr val="tx1"/>
                </a:solidFill>
                <a:effectLst/>
                <a:latin typeface="+mn-lt"/>
                <a:ea typeface="+mn-ea"/>
                <a:cs typeface="+mn-cs"/>
              </a:rPr>
              <a:t> </a:t>
            </a:r>
          </a:p>
          <a:p>
            <a:r>
              <a:rPr lang="cs-CZ" sz="1200" kern="1200" dirty="false">
                <a:solidFill>
                  <a:schemeClr val="tx1"/>
                </a:solidFill>
                <a:effectLst/>
                <a:latin typeface="+mn-lt"/>
                <a:ea typeface="+mn-ea"/>
                <a:cs typeface="+mn-cs"/>
              </a:rPr>
              <a:t>V AP je  požadavek na konkretizaci aktivit prvního projektu MAS v rozsahu min. 50, max. 70 % alokace AP. Tzn. že první projekt MAS </a:t>
            </a:r>
            <a:r>
              <a:rPr lang="cs-CZ" sz="1200" u="sng" kern="1200" dirty="false">
                <a:solidFill>
                  <a:schemeClr val="tx1"/>
                </a:solidFill>
                <a:effectLst/>
                <a:latin typeface="+mn-lt"/>
                <a:ea typeface="+mn-ea"/>
                <a:cs typeface="+mn-cs"/>
              </a:rPr>
              <a:t>musí být předložen na min. 50 % alokace AP</a:t>
            </a:r>
            <a:r>
              <a:rPr lang="cs-CZ" sz="1200" kern="1200" dirty="false">
                <a:solidFill>
                  <a:schemeClr val="tx1"/>
                </a:solidFill>
                <a:effectLst/>
                <a:latin typeface="+mn-lt"/>
                <a:ea typeface="+mn-ea"/>
                <a:cs typeface="+mn-cs"/>
              </a:rPr>
              <a:t> dle výše nastavených limitů a zároveň </a:t>
            </a:r>
            <a:r>
              <a:rPr lang="cs-CZ" sz="1200" u="sng" kern="1200" dirty="false">
                <a:solidFill>
                  <a:schemeClr val="tx1"/>
                </a:solidFill>
                <a:effectLst/>
                <a:latin typeface="+mn-lt"/>
                <a:ea typeface="+mn-ea"/>
                <a:cs typeface="+mn-cs"/>
              </a:rPr>
              <a:t>ne na více než 70 % alokace AP</a:t>
            </a:r>
            <a:r>
              <a:rPr lang="cs-CZ" sz="1200" kern="1200" dirty="false">
                <a:solidFill>
                  <a:schemeClr val="tx1"/>
                </a:solidFill>
                <a:effectLst/>
                <a:latin typeface="+mn-lt"/>
                <a:ea typeface="+mn-ea"/>
                <a:cs typeface="+mn-cs"/>
              </a:rPr>
              <a:t>.</a:t>
            </a:r>
          </a:p>
          <a:p>
            <a:r>
              <a:rPr lang="cs-CZ" sz="1200" kern="1200" dirty="false">
                <a:solidFill>
                  <a:schemeClr val="tx1"/>
                </a:solidFill>
                <a:effectLst/>
                <a:latin typeface="+mn-lt"/>
                <a:ea typeface="+mn-ea"/>
                <a:cs typeface="+mn-cs"/>
              </a:rPr>
              <a:t>Druhý projekt je vyčíslen v tabulce finančního plánu jako zbylá alokace (bez nutnosti konkretizace dílčích aktivit), v rozsahu 50-30 % alokace AP a to celkově s prvním projektem MAS do max. do limitu AP dle kategorie MAS.</a:t>
            </a:r>
          </a:p>
          <a:p>
            <a:r>
              <a:rPr lang="cs-CZ" sz="1200" kern="1200" dirty="false">
                <a:solidFill>
                  <a:schemeClr val="tx1"/>
                </a:solidFill>
                <a:effectLst/>
                <a:latin typeface="+mn-lt"/>
                <a:ea typeface="+mn-ea"/>
                <a:cs typeface="+mn-cs"/>
              </a:rPr>
              <a:t> </a:t>
            </a:r>
          </a:p>
          <a:p>
            <a:r>
              <a:rPr lang="cs-CZ" sz="1200" kern="1200" dirty="false">
                <a:solidFill>
                  <a:schemeClr val="tx1"/>
                </a:solidFill>
                <a:effectLst/>
                <a:latin typeface="+mn-lt"/>
                <a:ea typeface="+mn-ea"/>
                <a:cs typeface="+mn-cs"/>
              </a:rPr>
              <a:t>Zároveň bude výzvou ŘO OPZ stanovena minimální a maximální výše projektu. Minimální výše projektu 3 mil. Kč (CZV), maximální 12 mil. Kč (CZV).</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11</a:t>
            </a:fld>
            <a:endParaRPr lang="cs-CZ"/>
          </a:p>
        </p:txBody>
      </p:sp>
    </p:spTree>
    <p:extLst>
      <p:ext uri="{BB962C8B-B14F-4D97-AF65-F5344CB8AC3E}">
        <p14:creationId xmlns:p14="http://schemas.microsoft.com/office/powerpoint/2010/main" val="2094434341"/>
      </p:ext>
    </p:extLst>
  </p:cSld>
  <p:clrMapOvr>
    <a:masterClrMapping/>
  </p:clrMapOvr>
</p:notes>
</file>

<file path=ppt/slideLayouts/_rels/slideLayout1.xml.rels><?xml version="1.0" encoding="UTF-8" standalone="yes"?>
<Relationships xmlns="http://schemas.openxmlformats.org/package/2006/relationships">
    <Relationship Target="../media/image1.jpe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1.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dirty="false"/>
          </a:p>
        </p:txBody>
      </p:sp>
      <p:sp>
        <p:nvSpPr>
          <p:cNvPr id="7" name="Zástupný symbol pro zápatí 6"/>
          <p:cNvSpPr>
            <a:spLocks noGrp="true"/>
          </p:cNvSpPr>
          <p:nvPr>
            <p:ph type="ftr" sz="quarter" idx="11"/>
          </p:nvPr>
        </p:nvSpPr>
        <p:spPr/>
        <p:txBody>
          <a:bodyPr/>
          <a:lstStyle/>
          <a:p>
            <a:endParaRPr lang="cs-CZ" dirty="false"/>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2" name="Obrázek 1"/>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dirty="false"/>
          </a:p>
        </p:txBody>
      </p:sp>
      <p:sp>
        <p:nvSpPr>
          <p:cNvPr id="5" name="Zástupný symbol pro zápatí 4"/>
          <p:cNvSpPr>
            <a:spLocks noGrp="true"/>
          </p:cNvSpPr>
          <p:nvPr>
            <p:ph type="ftr" sz="quarter" idx="14"/>
          </p:nvPr>
        </p:nvSpPr>
        <p:spPr/>
        <p:txBody>
          <a:bodyPr/>
          <a:lstStyle/>
          <a:p>
            <a:endParaRPr lang="cs-CZ" dirty="false"/>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a:t>Kliknutím lze upravit styly předlohy textu.</a:t>
            </a:r>
          </a:p>
          <a:p>
            <a:pPr lvl="1"/>
            <a:r>
              <a:rPr lang="cs-CZ" dirty="false"/>
              <a:t>Druhá úroveň</a:t>
            </a:r>
          </a:p>
          <a:p>
            <a:pPr lvl="2"/>
            <a:r>
              <a:rPr lang="cs-CZ" dirty="false"/>
              <a:t>Třetí úroveň</a:t>
            </a:r>
          </a:p>
          <a:p>
            <a:pPr lvl="3"/>
            <a:r>
              <a:rPr lang="cs-CZ" dirty="false"/>
              <a:t>Čtvrtá úroveň</a:t>
            </a:r>
          </a:p>
          <a:p>
            <a:pPr lvl="4"/>
            <a:r>
              <a:rPr lang="cs-CZ" dirty="false"/>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dirty="false"/>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3.png" Type="http://schemas.openxmlformats.org/officeDocument/2006/relationships/image" Id="rId3"/>
    <Relationship Target="../media/image2.png" Type="http://schemas.openxmlformats.org/officeDocument/2006/relationships/image" Id="rId2"/>
    <Relationship Target="../slideLayouts/slideLayout1.xml" Type="http://schemas.openxmlformats.org/officeDocument/2006/relationships/slideLayout" Id="rId1"/>
    <Relationship Target="../media/image4.png" Type="http://schemas.openxmlformats.org/officeDocument/2006/relationships/image" Id="rId4"/>
</Relationships>

</file>

<file path=ppt/slides/_rels/slide10.xml.rels><?xml version="1.0" encoding="UTF-8" standalone="yes"?>
<Relationships xmlns="http://schemas.openxmlformats.org/package/2006/relationships">
    <Relationship Target="../notesSlides/notesSlide8.xml" Type="http://schemas.openxmlformats.org/officeDocument/2006/relationships/notesSlide" Id="rId2"/>
    <Relationship Target="../slideLayouts/slideLayout7.xml" Type="http://schemas.openxmlformats.org/officeDocument/2006/relationships/slideLayout" Id="rId1"/>
</Relationships>

</file>

<file path=ppt/slides/_rels/slide11.xml.rels><?xml version="1.0" encoding="UTF-8" standalone="yes"?>
<Relationships xmlns="http://schemas.openxmlformats.org/package/2006/relationships">
    <Relationship Target="../notesSlides/notesSlide9.xml" Type="http://schemas.openxmlformats.org/officeDocument/2006/relationships/notesSlide" Id="rId2"/>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notesSlides/notesSlide10.xml" Type="http://schemas.openxmlformats.org/officeDocument/2006/relationships/notesSlide" Id="rId2"/>
    <Relationship Target="../slideLayouts/slideLayout9.xml" Type="http://schemas.openxmlformats.org/officeDocument/2006/relationships/slideLayout" Id="rId1"/>
</Relationships>

</file>

<file path=ppt/slides/_rels/slide13.xml.rels><?xml version="1.0" encoding="UTF-8" standalone="yes"?>
<Relationships xmlns="http://schemas.openxmlformats.org/package/2006/relationships">
    <Relationship Target="../notesSlides/notesSlide11.xml" Type="http://schemas.openxmlformats.org/officeDocument/2006/relationships/notesSlide" Id="rId2"/>
    <Relationship Target="../slideLayouts/slideLayout7.xml" Type="http://schemas.openxmlformats.org/officeDocument/2006/relationships/slideLayout" Id="rId1"/>
</Relationships>

</file>

<file path=ppt/slides/_rels/slide14.xml.rels><?xml version="1.0" encoding="UTF-8" standalone="yes"?>
<Relationships xmlns="http://schemas.openxmlformats.org/package/2006/relationships">
    <Relationship Target="../notesSlides/notesSlide12.xml" Type="http://schemas.openxmlformats.org/officeDocument/2006/relationships/notesSlide" Id="rId2"/>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notesSlides/notesSlide13.xml" Type="http://schemas.openxmlformats.org/officeDocument/2006/relationships/notesSlide" Id="rId2"/>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notesSlides/notesSlide14.xml" Type="http://schemas.openxmlformats.org/officeDocument/2006/relationships/notesSlide" Id="rId2"/>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notesSlides/notesSlide15.xml" Type="http://schemas.openxmlformats.org/officeDocument/2006/relationships/notesSlide" Id="rId2"/>
    <Relationship Target="../slideLayouts/slideLayout2.xml" Type="http://schemas.openxmlformats.org/officeDocument/2006/relationships/slideLayout" Id="rId1"/>
</Relationships>

</file>

<file path=ppt/slides/_rels/slide19.xml.rels><?xml version="1.0" encoding="UTF-8" standalone="yes"?>
<Relationships xmlns="http://schemas.openxmlformats.org/package/2006/relationships">
    <Relationship Target="../notesSlides/notesSlide16.xml" Type="http://schemas.openxmlformats.org/officeDocument/2006/relationships/notesSlide" Id="rId2"/>
    <Relationship Target="../slideLayouts/slideLayout2.xml" Type="http://schemas.openxmlformats.org/officeDocument/2006/relationships/slideLayout" Id="rId1"/>
</Relationships>

</file>

<file path=ppt/slides/_rels/slide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0.xml.rels><?xml version="1.0" encoding="UTF-8" standalone="yes"?>
<Relationships xmlns="http://schemas.openxmlformats.org/package/2006/relationships">
    <Relationship Target="../notesSlides/notesSlide17.xml" Type="http://schemas.openxmlformats.org/officeDocument/2006/relationships/notesSlide" Id="rId2"/>
    <Relationship Target="../slideLayouts/slideLayout2.xml" Type="http://schemas.openxmlformats.org/officeDocument/2006/relationships/slideLayout" Id="rId1"/>
</Relationships>

</file>

<file path=ppt/slides/_rels/slide21.xml.rels><?xml version="1.0" encoding="UTF-8" standalone="yes"?>
<Relationships xmlns="http://schemas.openxmlformats.org/package/2006/relationships">
    <Relationship Target="../notesSlides/notesSlide18.xml" Type="http://schemas.openxmlformats.org/officeDocument/2006/relationships/notesSlide" Id="rId2"/>
    <Relationship Target="../slideLayouts/slideLayout2.xml" Type="http://schemas.openxmlformats.org/officeDocument/2006/relationships/slideLayout" Id="rId1"/>
</Relationships>

</file>

<file path=ppt/slides/_rels/slide22.xml.rels><?xml version="1.0" encoding="UTF-8" standalone="yes"?>
<Relationships xmlns="http://schemas.openxmlformats.org/package/2006/relationships">
    <Relationship Target="../notesSlides/notesSlide19.xml" Type="http://schemas.openxmlformats.org/officeDocument/2006/relationships/notesSlide" Id="rId2"/>
    <Relationship Target="../slideLayouts/slideLayout2.xml" Type="http://schemas.openxmlformats.org/officeDocument/2006/relationships/slideLayout" Id="rId1"/>
</Relationships>

</file>

<file path=ppt/slides/_rels/slide23.xml.rels><?xml version="1.0" encoding="UTF-8" standalone="yes"?>
<Relationships xmlns="http://schemas.openxmlformats.org/package/2006/relationships">
    <Relationship Target="../notesSlides/notesSlide20.xml" Type="http://schemas.openxmlformats.org/officeDocument/2006/relationships/notesSlide" Id="rId2"/>
    <Relationship Target="../slideLayouts/slideLayout7.xml" Type="http://schemas.openxmlformats.org/officeDocument/2006/relationships/slideLayout" Id="rId1"/>
</Relationships>

</file>

<file path=ppt/slides/_rels/slide2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6.xml.rels><?xml version="1.0" encoding="UTF-8" standalone="yes"?>
<Relationships xmlns="http://schemas.openxmlformats.org/package/2006/relationships">
    <Relationship Target="../notesSlides/notesSlide21.xml" Type="http://schemas.openxmlformats.org/officeDocument/2006/relationships/notesSlide" Id="rId2"/>
    <Relationship Target="../slideLayouts/slideLayout7.xml" Type="http://schemas.openxmlformats.org/officeDocument/2006/relationships/slideLayout" Id="rId1"/>
</Relationships>

</file>

<file path=ppt/slides/_rels/slide27.xml.rels><?xml version="1.0" encoding="UTF-8" standalone="yes"?>
<Relationships xmlns="http://schemas.openxmlformats.org/package/2006/relationships">
    <Relationship TargetMode="External" Target="mailto:gabriela.melkova@mpsv.cz" Type="http://schemas.openxmlformats.org/officeDocument/2006/relationships/hyperlink" Id="rId3"/>
    <Relationship TargetMode="External" Target="mailto:renata.kucerova@mpsv.cz" Type="http://schemas.openxmlformats.org/officeDocument/2006/relationships/hyperlink" Id="rId2"/>
    <Relationship Target="../slideLayouts/slideLayout3.xml" Type="http://schemas.openxmlformats.org/officeDocument/2006/relationships/slideLayout" Id="rId1"/>
    <Relationship TargetMode="External" Target="mailto:ivana.pychova@mpsv.cz" Type="http://schemas.openxmlformats.org/officeDocument/2006/relationships/hyperlink" Id="rId4"/>
</Relationships>

</file>

<file path=ppt/slides/_rels/slide28.xml.rels><?xml version="1.0" encoding="UTF-8" standalone="yes"?>
<Relationships xmlns="http://schemas.openxmlformats.org/package/2006/relationships">
    <Relationship Target="../slideLayouts/slideLayout7.xml" Type="http://schemas.openxmlformats.org/officeDocument/2006/relationships/slideLayout" Id="rId1"/>
</Relationships>

</file>

<file path=ppt/slides/_rels/slide3.xml.rels><?xml version="1.0" encoding="UTF-8" standalone="yes"?>
<Relationships xmlns="http://schemas.openxmlformats.org/package/2006/relationships">
    <Relationship Target="../notesSlides/notesSlide1.xml" Type="http://schemas.openxmlformats.org/officeDocument/2006/relationships/notesSlide" Id="rId2"/>
    <Relationship Target="../slideLayouts/slideLayout2.xml" Type="http://schemas.openxmlformats.org/officeDocument/2006/relationships/slideLayout" Id="rId1"/>
</Relationships>

</file>

<file path=ppt/slides/_rels/slide4.xml.rels><?xml version="1.0" encoding="UTF-8" standalone="yes"?>
<Relationships xmlns="http://schemas.openxmlformats.org/package/2006/relationships">
    <Relationship Target="../notesSlides/notesSlide2.xml" Type="http://schemas.openxmlformats.org/officeDocument/2006/relationships/notesSlide" Id="rId2"/>
    <Relationship Target="../slideLayouts/slideLayout7.xml" Type="http://schemas.openxmlformats.org/officeDocument/2006/relationships/slideLayout" Id="rId1"/>
</Relationships>

</file>

<file path=ppt/slides/_rels/slide5.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7.xml" Type="http://schemas.openxmlformats.org/officeDocument/2006/relationships/slideLayout" Id="rId1"/>
</Relationships>

</file>

<file path=ppt/slides/_rels/slide6.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7.xml" Type="http://schemas.openxmlformats.org/officeDocument/2006/relationships/slideLayout" Id="rId1"/>
</Relationships>

</file>

<file path=ppt/slides/_rels/slide7.xml.rels><?xml version="1.0" encoding="UTF-8" standalone="yes"?>
<Relationships xmlns="http://schemas.openxmlformats.org/package/2006/relationships">
    <Relationship Target="../notesSlides/notesSlide5.xml" Type="http://schemas.openxmlformats.org/officeDocument/2006/relationships/notesSlide" Id="rId2"/>
    <Relationship Target="../slideLayouts/slideLayout7.xml" Type="http://schemas.openxmlformats.org/officeDocument/2006/relationships/slideLayout" Id="rId1"/>
</Relationships>

</file>

<file path=ppt/slides/_rels/slide8.xml.rels><?xml version="1.0" encoding="UTF-8" standalone="yes"?>
<Relationships xmlns="http://schemas.openxmlformats.org/package/2006/relationships">
    <Relationship Target="../notesSlides/notesSlide6.xml" Type="http://schemas.openxmlformats.org/officeDocument/2006/relationships/notesSlide" Id="rId2"/>
    <Relationship Target="../slideLayouts/slideLayout7.xml" Type="http://schemas.openxmlformats.org/officeDocument/2006/relationships/slideLayout" Id="rId1"/>
</Relationships>

</file>

<file path=ppt/slides/_rels/slide9.xml.rels><?xml version="1.0" encoding="UTF-8" standalone="yes"?>
<Relationships xmlns="http://schemas.openxmlformats.org/package/2006/relationships">
    <Relationship Target="../notesSlides/notesSlide7.xml" Type="http://schemas.openxmlformats.org/officeDocument/2006/relationships/notesSlide" Id="rId2"/>
    <Relationship Target="../slideLayouts/slideLayout7.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a:lstStyle/>
          <a:p>
            <a:r>
              <a:rPr lang="cs-CZ" dirty="false"/>
              <a:t>CLLD v OPZ+ </a:t>
            </a:r>
            <a:br>
              <a:rPr lang="cs-CZ" dirty="false"/>
            </a:br>
            <a:endParaRPr lang="cs-CZ" dirty="false"/>
          </a:p>
        </p:txBody>
      </p:sp>
      <p:sp>
        <p:nvSpPr>
          <p:cNvPr id="6" name="Zástupný symbol pro text 5"/>
          <p:cNvSpPr>
            <a:spLocks noGrp="true"/>
          </p:cNvSpPr>
          <p:nvPr>
            <p:ph type="body" sz="quarter" idx="13"/>
          </p:nvPr>
        </p:nvSpPr>
        <p:spPr/>
        <p:txBody>
          <a:bodyPr/>
          <a:lstStyle/>
          <a:p>
            <a:r>
              <a:rPr lang="cs-CZ" dirty="false"/>
              <a:t>Odd. projektů CLLD</a:t>
            </a:r>
          </a:p>
        </p:txBody>
      </p:sp>
      <p:sp>
        <p:nvSpPr>
          <p:cNvPr id="7" name="Zástupný symbol pro text 6"/>
          <p:cNvSpPr>
            <a:spLocks noGrp="true"/>
          </p:cNvSpPr>
          <p:nvPr>
            <p:ph type="body" sz="quarter" idx="14"/>
          </p:nvPr>
        </p:nvSpPr>
        <p:spPr/>
        <p:txBody>
          <a:bodyPr/>
          <a:lstStyle/>
          <a:p>
            <a:r>
              <a:rPr lang="cs-CZ" dirty="false"/>
              <a:t>29. 6. 2021</a:t>
            </a:r>
          </a:p>
        </p:txBody>
      </p:sp>
      <p:pic>
        <p:nvPicPr>
          <p:cNvPr id="14" name="Zástupný symbol pro obrázek 13"/>
          <p:cNvPicPr>
            <a:picLocks noGrp="true" noChangeAspect="true"/>
          </p:cNvPicPr>
          <p:nvPr>
            <p:ph type="pic" sz="quarter" idx="15"/>
          </p:nvPr>
        </p:nvPicPr>
        <p:blipFill>
          <a:blip cstate="print" r:embed="rId2">
            <a:extLst>
              <a:ext uri="{28A0092B-C50C-407E-A947-70E740481C1C}">
                <a14:useLocalDpi xmlns:a14="http://schemas.microsoft.com/office/drawing/2010/main" val="0"/>
              </a:ext>
            </a:extLst>
          </a:blip>
          <a:stretch>
            <a:fillRect/>
          </a:stretch>
        </p:blipFill>
        <p:spPr>
          <a:xfrm>
            <a:off x="846000" y="2636837"/>
            <a:ext cx="540000" cy="540000"/>
          </a:xfrm>
        </p:spPr>
      </p:pic>
      <p:pic>
        <p:nvPicPr>
          <p:cNvPr id="15" name="Zástupný symbol pro obrázek 14"/>
          <p:cNvPicPr>
            <a:picLocks noGrp="true" noChangeAspect="true"/>
          </p:cNvPicPr>
          <p:nvPr>
            <p:ph type="pic" sz="quarter" idx="16"/>
          </p:nvPr>
        </p:nvPicPr>
        <p:blipFill>
          <a:blip cstate="print" r:embed="rId3">
            <a:extLst>
              <a:ext uri="{28A0092B-C50C-407E-A947-70E740481C1C}">
                <a14:useLocalDpi xmlns:a14="http://schemas.microsoft.com/office/drawing/2010/main" val="0"/>
              </a:ext>
            </a:extLst>
          </a:blip>
          <a:stretch>
            <a:fillRect/>
          </a:stretch>
        </p:blipFill>
        <p:spPr>
          <a:xfrm>
            <a:off x="846000" y="4089600"/>
            <a:ext cx="540000" cy="540000"/>
          </a:xfrm>
        </p:spPr>
      </p:pic>
      <p:pic>
        <p:nvPicPr>
          <p:cNvPr id="16" name="Zástupný symbol pro obrázek 15"/>
          <p:cNvPicPr>
            <a:picLocks noGrp="true" noChangeAspect="true"/>
          </p:cNvPicPr>
          <p:nvPr>
            <p:ph type="pic" sz="quarter" idx="17"/>
          </p:nvPr>
        </p:nvPicPr>
        <p:blipFill>
          <a:blip cstate="print" r:embed="rId4">
            <a:extLst>
              <a:ext uri="{28A0092B-C50C-407E-A947-70E740481C1C}">
                <a14:useLocalDpi xmlns:a14="http://schemas.microsoft.com/office/drawing/2010/main" val="0"/>
              </a:ext>
            </a:extLst>
          </a:blip>
          <a:stretch>
            <a:fillRect/>
          </a:stretch>
        </p:blipFill>
        <p:spPr>
          <a:xfrm>
            <a:off x="846000" y="4885200"/>
            <a:ext cx="540000" cy="540000"/>
          </a:xfrm>
        </p:spPr>
      </p:pic>
    </p:spTree>
    <p:extLst>
      <p:ext uri="{BB962C8B-B14F-4D97-AF65-F5344CB8AC3E}">
        <p14:creationId xmlns:p14="http://schemas.microsoft.com/office/powerpoint/2010/main" val="337466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D14330-1C3D-4352-A3D3-F6FAD2E02BAB}"/>
              </a:ext>
            </a:extLst>
          </p:cNvPr>
          <p:cNvSpPr>
            <a:spLocks noGrp="true"/>
          </p:cNvSpPr>
          <p:nvPr>
            <p:ph type="title"/>
          </p:nvPr>
        </p:nvSpPr>
        <p:spPr/>
        <p:txBody>
          <a:bodyPr/>
          <a:lstStyle/>
          <a:p>
            <a:r>
              <a:rPr lang="cs-CZ" dirty="false"/>
              <a:t>Akční plán SCLLD v OPZ+ </a:t>
            </a:r>
            <a:r>
              <a:rPr lang="cs-CZ" sz="2000" dirty="false"/>
              <a:t>(výchozí principy)</a:t>
            </a:r>
            <a:endParaRPr lang="cs-CZ" sz="2000" dirty="false">
              <a:solidFill>
                <a:schemeClr val="tx1">
                  <a:lumMod val="20000"/>
                  <a:lumOff val="80000"/>
                </a:schemeClr>
              </a:solidFill>
            </a:endParaRPr>
          </a:p>
        </p:txBody>
      </p:sp>
      <p:sp>
        <p:nvSpPr>
          <p:cNvPr id="3" name="Zástupný obsah 2">
            <a:extLst>
              <a:ext uri="{FF2B5EF4-FFF2-40B4-BE49-F238E27FC236}">
                <a16:creationId xmlns:a16="http://schemas.microsoft.com/office/drawing/2014/main" id="{3B73F116-61CA-4AA4-B608-7567CE39DCAC}"/>
              </a:ext>
            </a:extLst>
          </p:cNvPr>
          <p:cNvSpPr>
            <a:spLocks noGrp="true"/>
          </p:cNvSpPr>
          <p:nvPr>
            <p:ph idx="1"/>
          </p:nvPr>
        </p:nvSpPr>
        <p:spPr>
          <a:xfrm>
            <a:off x="450000" y="1610760"/>
            <a:ext cx="8424000" cy="5247240"/>
          </a:xfrm>
        </p:spPr>
        <p:txBody>
          <a:bodyPr/>
          <a:lstStyle/>
          <a:p>
            <a:pPr>
              <a:lnSpc>
                <a:spcPct val="100000"/>
              </a:lnSpc>
              <a:spcAft>
                <a:spcPts val="1000"/>
              </a:spcAft>
              <a:buFont typeface="Wingdings" panose="05000000000000000000" pitchFamily="2" charset="2"/>
              <a:buChar char="q"/>
            </a:pPr>
            <a:r>
              <a:rPr lang="cs-CZ" sz="2000" dirty="false">
                <a:latin typeface="Arial" panose="020B0604020202020204" pitchFamily="34" charset="0"/>
                <a:ea typeface="Calibri" panose="020F0502020204030204" pitchFamily="34" charset="0"/>
                <a:cs typeface="Arial" panose="020B0604020202020204" pitchFamily="34" charset="0"/>
              </a:rPr>
              <a:t>AP SCLLD jako výchozí dokument (je zpracován na celé programové období 2021-2027, ne aktualizace)</a:t>
            </a:r>
          </a:p>
          <a:p>
            <a:pPr>
              <a:lnSpc>
                <a:spcPct val="100000"/>
              </a:lnSpc>
              <a:spcAft>
                <a:spcPts val="1000"/>
              </a:spcAft>
              <a:buFont typeface="Wingdings" panose="05000000000000000000" pitchFamily="2" charset="2"/>
              <a:buChar char="q"/>
            </a:pPr>
            <a:r>
              <a:rPr lang="cs-CZ" sz="2000" dirty="false">
                <a:latin typeface="Arial" panose="020B0604020202020204" pitchFamily="34" charset="0"/>
                <a:ea typeface="Calibri" panose="020F0502020204030204" pitchFamily="34" charset="0"/>
                <a:cs typeface="Arial" panose="020B0604020202020204" pitchFamily="34" charset="0"/>
              </a:rPr>
              <a:t>AP zpracovává MAS -  jednotná struktura daná ŘO (šablona AP)</a:t>
            </a:r>
          </a:p>
          <a:p>
            <a:pPr>
              <a:lnSpc>
                <a:spcPct val="100000"/>
              </a:lnSpc>
              <a:spcAft>
                <a:spcPts val="1000"/>
              </a:spcAft>
              <a:buFont typeface="Wingdings" panose="05000000000000000000" pitchFamily="2" charset="2"/>
              <a:buChar char="q"/>
            </a:pPr>
            <a:r>
              <a:rPr lang="cs-CZ" sz="2000" dirty="false">
                <a:latin typeface="Arial" panose="020B0604020202020204" pitchFamily="34" charset="0"/>
                <a:ea typeface="Calibri" panose="020F0502020204030204" pitchFamily="34" charset="0"/>
                <a:cs typeface="Arial" panose="020B0604020202020204" pitchFamily="34" charset="0"/>
              </a:rPr>
              <a:t>ŘO nabízí konzultace v průběhu přípravy AP</a:t>
            </a:r>
          </a:p>
          <a:p>
            <a:pPr>
              <a:lnSpc>
                <a:spcPct val="100000"/>
              </a:lnSpc>
              <a:spcAft>
                <a:spcPts val="1000"/>
              </a:spcAft>
              <a:buFont typeface="Wingdings" panose="05000000000000000000" pitchFamily="2" charset="2"/>
              <a:buChar char="q"/>
            </a:pPr>
            <a:r>
              <a:rPr lang="cs-CZ" sz="2000" dirty="false">
                <a:latin typeface="Arial" panose="020B0604020202020204" pitchFamily="34" charset="0"/>
                <a:ea typeface="Calibri" panose="020F0502020204030204" pitchFamily="34" charset="0"/>
                <a:cs typeface="Arial" panose="020B0604020202020204" pitchFamily="34" charset="0"/>
              </a:rPr>
              <a:t>AP (textový dokument, cca 20 normostran max.) </a:t>
            </a:r>
          </a:p>
          <a:p>
            <a:pPr>
              <a:lnSpc>
                <a:spcPct val="100000"/>
              </a:lnSpc>
              <a:spcAft>
                <a:spcPts val="0"/>
              </a:spcAft>
              <a:buFont typeface="Wingdings" panose="05000000000000000000" pitchFamily="2" charset="2"/>
              <a:buChar char="q"/>
            </a:pPr>
            <a:r>
              <a:rPr lang="cs-CZ" sz="2000" dirty="false">
                <a:latin typeface="Arial" panose="020B0604020202020204" pitchFamily="34" charset="0"/>
                <a:ea typeface="Calibri" panose="020F0502020204030204" pitchFamily="34" charset="0"/>
                <a:cs typeface="Arial" panose="020B0604020202020204" pitchFamily="34" charset="0"/>
              </a:rPr>
              <a:t>Finanční plán (na jednotlivé roky) - ve formátu strukturovaných dat v MS,  nemění se, pouze se sleduje naplňování vzhledem k plnění n+3</a:t>
            </a:r>
            <a:r>
              <a:rPr lang="cs-CZ" sz="2000" b="true" dirty="false">
                <a:latin typeface="Arial" panose="020B0604020202020204" pitchFamily="34" charset="0"/>
                <a:ea typeface="Calibri" panose="020F0502020204030204" pitchFamily="34" charset="0"/>
                <a:cs typeface="Arial" panose="020B0604020202020204" pitchFamily="34" charset="0"/>
              </a:rPr>
              <a:t> </a:t>
            </a:r>
            <a:endParaRPr lang="cs-CZ" sz="2000" dirty="false">
              <a:latin typeface="Arial" panose="020B0604020202020204" pitchFamily="34" charset="0"/>
              <a:ea typeface="Calibri" panose="020F0502020204030204" pitchFamily="34" charset="0"/>
              <a:cs typeface="Arial" panose="020B0604020202020204" pitchFamily="34" charset="0"/>
            </a:endParaRPr>
          </a:p>
          <a:p>
            <a:pPr>
              <a:lnSpc>
                <a:spcPct val="100000"/>
              </a:lnSpc>
              <a:spcAft>
                <a:spcPts val="0"/>
              </a:spcAft>
              <a:buFont typeface="Wingdings" panose="05000000000000000000" pitchFamily="2" charset="2"/>
              <a:buChar char="q"/>
            </a:pPr>
            <a:r>
              <a:rPr lang="cs-CZ" sz="2000" dirty="false">
                <a:latin typeface="Arial" panose="020B0604020202020204" pitchFamily="34" charset="0"/>
                <a:ea typeface="Calibri" panose="020F0502020204030204" pitchFamily="34" charset="0"/>
                <a:cs typeface="Arial" panose="020B0604020202020204" pitchFamily="34" charset="0"/>
              </a:rPr>
              <a:t>Plán indikátorů - ve formátu strukturovaných dat v MS, obsahuje výčet a cílové hodnoty indikátorů </a:t>
            </a:r>
          </a:p>
          <a:p>
            <a:pPr>
              <a:lnSpc>
                <a:spcPct val="100000"/>
              </a:lnSpc>
              <a:spcAft>
                <a:spcPts val="0"/>
              </a:spcAft>
              <a:buFont typeface="Wingdings" panose="05000000000000000000" pitchFamily="2" charset="2"/>
              <a:buChar char="q"/>
            </a:pPr>
            <a:r>
              <a:rPr lang="cs-CZ" sz="2000" dirty="false">
                <a:latin typeface="Arial" panose="020B0604020202020204" pitchFamily="34" charset="0"/>
                <a:ea typeface="Calibri" panose="020F0502020204030204" pitchFamily="34" charset="0"/>
                <a:cs typeface="Arial" panose="020B0604020202020204" pitchFamily="34" charset="0"/>
              </a:rPr>
              <a:t>Tvorba AP je hrazena z IROP</a:t>
            </a:r>
          </a:p>
          <a:p>
            <a:pPr marL="0" indent="0" algn="just">
              <a:lnSpc>
                <a:spcPct val="100000"/>
              </a:lnSpc>
              <a:spcAft>
                <a:spcPts val="0"/>
              </a:spcAft>
              <a:buNone/>
            </a:pPr>
            <a:endParaRPr lang="cs-CZ" sz="2000" dirty="false">
              <a:latin typeface="Arial" panose="020B0604020202020204" pitchFamily="34" charset="0"/>
              <a:ea typeface="Calibri" panose="020F0502020204030204" pitchFamily="34" charset="0"/>
              <a:cs typeface="Arial" panose="020B0604020202020204" pitchFamily="34" charset="0"/>
            </a:endParaRPr>
          </a:p>
          <a:p>
            <a:pPr marL="0" indent="0">
              <a:buNone/>
            </a:pPr>
            <a:endParaRPr lang="cs-CZ" sz="2000" dirty="false"/>
          </a:p>
        </p:txBody>
      </p:sp>
      <p:sp>
        <p:nvSpPr>
          <p:cNvPr id="4" name="Zástupný symbol pro číslo snímku 3">
            <a:extLst>
              <a:ext uri="{FF2B5EF4-FFF2-40B4-BE49-F238E27FC236}">
                <a16:creationId xmlns:a16="http://schemas.microsoft.com/office/drawing/2014/main" id="{D12521E2-834E-4936-97C1-109166908821}"/>
              </a:ext>
            </a:extLst>
          </p:cNvPr>
          <p:cNvSpPr>
            <a:spLocks noGrp="true"/>
          </p:cNvSpPr>
          <p:nvPr>
            <p:ph type="sldNum" sz="quarter" idx="12"/>
          </p:nvPr>
        </p:nvSpPr>
        <p:spPr/>
        <p:txBody>
          <a:bodyPr/>
          <a:lstStyle/>
          <a:p>
            <a:fld id="{479BF083-4774-43B1-9AB0-5CC1AC5DD8EE}" type="slidenum">
              <a:rPr lang="cs-CZ" smtClean="false"/>
              <a:pPr/>
              <a:t>10</a:t>
            </a:fld>
            <a:endParaRPr lang="cs-CZ" dirty="false"/>
          </a:p>
        </p:txBody>
      </p:sp>
    </p:spTree>
    <p:extLst>
      <p:ext uri="{BB962C8B-B14F-4D97-AF65-F5344CB8AC3E}">
        <p14:creationId xmlns:p14="http://schemas.microsoft.com/office/powerpoint/2010/main" val="4015805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92AD8C-9176-423B-BD83-5DCC46679061}"/>
              </a:ext>
            </a:extLst>
          </p:cNvPr>
          <p:cNvSpPr>
            <a:spLocks noGrp="true"/>
          </p:cNvSpPr>
          <p:nvPr>
            <p:ph type="title"/>
          </p:nvPr>
        </p:nvSpPr>
        <p:spPr/>
        <p:txBody>
          <a:bodyPr/>
          <a:lstStyle/>
          <a:p>
            <a:r>
              <a:rPr lang="cs-CZ" dirty="false"/>
              <a:t>Alokace pro CLLD v OPZ+</a:t>
            </a:r>
          </a:p>
        </p:txBody>
      </p:sp>
      <p:sp>
        <p:nvSpPr>
          <p:cNvPr id="3" name="Zástupný obsah 2">
            <a:extLst>
              <a:ext uri="{FF2B5EF4-FFF2-40B4-BE49-F238E27FC236}">
                <a16:creationId xmlns:a16="http://schemas.microsoft.com/office/drawing/2014/main" id="{C9C6CD4D-2524-4C8B-97A6-03594247A240}"/>
              </a:ext>
            </a:extLst>
          </p:cNvPr>
          <p:cNvSpPr>
            <a:spLocks noGrp="true"/>
          </p:cNvSpPr>
          <p:nvPr>
            <p:ph idx="1"/>
          </p:nvPr>
        </p:nvSpPr>
        <p:spPr>
          <a:xfrm>
            <a:off x="540000" y="1700808"/>
            <a:ext cx="8064000" cy="4536504"/>
          </a:xfrm>
        </p:spPr>
        <p:txBody>
          <a:bodyPr/>
          <a:lstStyle/>
          <a:p>
            <a:pPr>
              <a:lnSpc>
                <a:spcPct val="100000"/>
              </a:lnSpc>
              <a:spcAft>
                <a:spcPts val="1000"/>
              </a:spcAft>
              <a:buFont typeface="Wingdings" panose="05000000000000000000" pitchFamily="2" charset="2"/>
              <a:buChar char="q"/>
            </a:pPr>
            <a:r>
              <a:rPr lang="cs-CZ" sz="2000" dirty="false">
                <a:latin typeface="Arial" panose="020B0604020202020204" pitchFamily="34" charset="0"/>
                <a:cs typeface="Arial" panose="020B0604020202020204" pitchFamily="34" charset="0"/>
              </a:rPr>
              <a:t>Alokace pro CLLD v OPZ</a:t>
            </a:r>
            <a:r>
              <a:rPr lang="cs-CZ" sz="2000" dirty="false">
                <a:solidFill>
                  <a:srgbClr val="002060"/>
                </a:solidFill>
                <a:latin typeface="Arial" panose="020B0604020202020204" pitchFamily="34" charset="0"/>
                <a:cs typeface="Arial" panose="020B0604020202020204" pitchFamily="34" charset="0"/>
              </a:rPr>
              <a:t>+ (1,7 mld. Kč)</a:t>
            </a:r>
          </a:p>
          <a:p>
            <a:pPr>
              <a:lnSpc>
                <a:spcPct val="100000"/>
              </a:lnSpc>
              <a:spcAft>
                <a:spcPts val="1000"/>
              </a:spcAft>
              <a:buFont typeface="Wingdings" panose="05000000000000000000" pitchFamily="2" charset="2"/>
              <a:buChar char="q"/>
            </a:pPr>
            <a:r>
              <a:rPr lang="cs-CZ" sz="2000" dirty="false">
                <a:latin typeface="Arial" panose="020B0604020202020204" pitchFamily="34" charset="0"/>
                <a:cs typeface="Arial" panose="020B0604020202020204" pitchFamily="34" charset="0"/>
              </a:rPr>
              <a:t>Maximální alokace na AP dle počtu obyvatel MAS</a:t>
            </a:r>
          </a:p>
          <a:p>
            <a:pPr>
              <a:lnSpc>
                <a:spcPct val="100000"/>
              </a:lnSpc>
              <a:spcAft>
                <a:spcPts val="1000"/>
              </a:spcAft>
              <a:buFont typeface="Wingdings" panose="05000000000000000000" pitchFamily="2" charset="2"/>
              <a:buChar char="q"/>
            </a:pPr>
            <a:endParaRPr lang="cs-CZ" sz="2000" dirty="false">
              <a:latin typeface="Arial" panose="020B0604020202020204" pitchFamily="34" charset="0"/>
              <a:cs typeface="Arial" panose="020B0604020202020204" pitchFamily="34" charset="0"/>
            </a:endParaRPr>
          </a:p>
          <a:p>
            <a:pPr>
              <a:lnSpc>
                <a:spcPct val="100000"/>
              </a:lnSpc>
              <a:spcAft>
                <a:spcPts val="1000"/>
              </a:spcAft>
              <a:buFont typeface="Wingdings" panose="05000000000000000000" pitchFamily="2" charset="2"/>
              <a:buChar char="q"/>
            </a:pPr>
            <a:endParaRPr lang="cs-CZ" sz="2000" dirty="false">
              <a:latin typeface="Arial" panose="020B0604020202020204" pitchFamily="34" charset="0"/>
              <a:cs typeface="Arial" panose="020B0604020202020204" pitchFamily="34" charset="0"/>
            </a:endParaRPr>
          </a:p>
          <a:p>
            <a:pPr>
              <a:lnSpc>
                <a:spcPct val="100000"/>
              </a:lnSpc>
              <a:spcAft>
                <a:spcPts val="1000"/>
              </a:spcAft>
              <a:buFont typeface="Wingdings" panose="05000000000000000000" pitchFamily="2" charset="2"/>
              <a:buChar char="q"/>
            </a:pPr>
            <a:endParaRPr lang="cs-CZ" sz="2000" dirty="false">
              <a:latin typeface="Arial" panose="020B0604020202020204" pitchFamily="34" charset="0"/>
              <a:cs typeface="Arial" panose="020B0604020202020204" pitchFamily="34" charset="0"/>
            </a:endParaRPr>
          </a:p>
          <a:p>
            <a:pPr>
              <a:lnSpc>
                <a:spcPct val="100000"/>
              </a:lnSpc>
              <a:spcAft>
                <a:spcPts val="1000"/>
              </a:spcAft>
              <a:buFont typeface="Wingdings" panose="05000000000000000000" pitchFamily="2" charset="2"/>
              <a:buChar char="q"/>
            </a:pPr>
            <a:r>
              <a:rPr lang="cs-CZ" sz="2000" dirty="false">
                <a:latin typeface="Arial" panose="020B0604020202020204" pitchFamily="34" charset="0"/>
                <a:cs typeface="Arial" panose="020B0604020202020204" pitchFamily="34" charset="0"/>
              </a:rPr>
              <a:t>Minimální alokace na AP je 6 000 000,- Kč</a:t>
            </a:r>
          </a:p>
          <a:p>
            <a:pPr>
              <a:lnSpc>
                <a:spcPct val="100000"/>
              </a:lnSpc>
              <a:spcAft>
                <a:spcPts val="1000"/>
              </a:spcAft>
              <a:buFont typeface="Wingdings" panose="05000000000000000000" pitchFamily="2" charset="2"/>
              <a:buChar char="q"/>
            </a:pPr>
            <a:r>
              <a:rPr lang="cs-CZ" sz="2000" dirty="false">
                <a:latin typeface="Arial" panose="020B0604020202020204" pitchFamily="34" charset="0"/>
                <a:cs typeface="Arial" panose="020B0604020202020204" pitchFamily="34" charset="0"/>
              </a:rPr>
              <a:t>50-70 % alokace AP = CZV prvního projektu MAS</a:t>
            </a:r>
          </a:p>
          <a:p>
            <a:pPr>
              <a:lnSpc>
                <a:spcPct val="100000"/>
              </a:lnSpc>
              <a:spcAft>
                <a:spcPts val="1000"/>
              </a:spcAft>
              <a:buFont typeface="Wingdings" panose="05000000000000000000" pitchFamily="2" charset="2"/>
              <a:buChar char="q"/>
            </a:pPr>
            <a:r>
              <a:rPr lang="cs-CZ" sz="2000" dirty="false">
                <a:latin typeface="Arial" panose="020B0604020202020204" pitchFamily="34" charset="0"/>
                <a:cs typeface="Arial" panose="020B0604020202020204" pitchFamily="34" charset="0"/>
              </a:rPr>
              <a:t>Minimální výše projektu MAS 3 mil. Kč (CZV)</a:t>
            </a:r>
          </a:p>
          <a:p>
            <a:pPr>
              <a:lnSpc>
                <a:spcPct val="100000"/>
              </a:lnSpc>
              <a:spcAft>
                <a:spcPts val="1000"/>
              </a:spcAft>
              <a:buFont typeface="Wingdings" panose="05000000000000000000" pitchFamily="2" charset="2"/>
              <a:buChar char="q"/>
            </a:pPr>
            <a:r>
              <a:rPr lang="cs-CZ" sz="2000" dirty="false">
                <a:latin typeface="Arial" panose="020B0604020202020204" pitchFamily="34" charset="0"/>
                <a:cs typeface="Arial" panose="020B0604020202020204" pitchFamily="34" charset="0"/>
              </a:rPr>
              <a:t>Maximální výše projektu MAS 12 mil. Kč (CZV)</a:t>
            </a:r>
          </a:p>
          <a:p>
            <a:pPr>
              <a:lnSpc>
                <a:spcPct val="100000"/>
              </a:lnSpc>
              <a:spcAft>
                <a:spcPts val="1000"/>
              </a:spcAft>
              <a:buFont typeface="Wingdings" panose="05000000000000000000" pitchFamily="2" charset="2"/>
              <a:buChar char="q"/>
            </a:pPr>
            <a:endParaRPr lang="cs-CZ" sz="2000" dirty="false">
              <a:latin typeface="Arial" panose="020B0604020202020204" pitchFamily="34" charset="0"/>
              <a:cs typeface="Arial" panose="020B0604020202020204" pitchFamily="34" charset="0"/>
            </a:endParaRPr>
          </a:p>
          <a:p>
            <a:pPr>
              <a:lnSpc>
                <a:spcPct val="100000"/>
              </a:lnSpc>
              <a:spcAft>
                <a:spcPts val="1000"/>
              </a:spcAft>
              <a:buFont typeface="Wingdings" panose="05000000000000000000" pitchFamily="2" charset="2"/>
              <a:buChar char="q"/>
            </a:pPr>
            <a:endParaRPr lang="cs-CZ" sz="2000" dirty="false">
              <a:latin typeface="Arial" panose="020B0604020202020204" pitchFamily="34" charset="0"/>
              <a:cs typeface="Arial" panose="020B0604020202020204" pitchFamily="34" charset="0"/>
            </a:endParaRPr>
          </a:p>
          <a:p>
            <a:pPr marL="0" indent="0" algn="just">
              <a:lnSpc>
                <a:spcPct val="100000"/>
              </a:lnSpc>
              <a:spcAft>
                <a:spcPts val="1000"/>
              </a:spcAft>
              <a:buNone/>
            </a:pPr>
            <a:r>
              <a:rPr lang="cs-CZ" dirty="false">
                <a:solidFill>
                  <a:srgbClr val="FF0000"/>
                </a:solidFill>
                <a:latin typeface="Arial" panose="020B0604020202020204" pitchFamily="34" charset="0"/>
                <a:ea typeface="Calibri" panose="020F0502020204030204" pitchFamily="34" charset="0"/>
                <a:cs typeface="Arial" panose="020B0604020202020204" pitchFamily="34" charset="0"/>
              </a:rPr>
              <a:t> </a:t>
            </a:r>
          </a:p>
          <a:p>
            <a:endParaRPr lang="cs-CZ" dirty="false"/>
          </a:p>
        </p:txBody>
      </p:sp>
      <p:sp>
        <p:nvSpPr>
          <p:cNvPr id="4" name="Zástupný symbol pro číslo snímku 3">
            <a:extLst>
              <a:ext uri="{FF2B5EF4-FFF2-40B4-BE49-F238E27FC236}">
                <a16:creationId xmlns:a16="http://schemas.microsoft.com/office/drawing/2014/main" id="{D1C45002-8A40-40D6-992F-372A519E5188}"/>
              </a:ext>
            </a:extLst>
          </p:cNvPr>
          <p:cNvSpPr>
            <a:spLocks noGrp="true"/>
          </p:cNvSpPr>
          <p:nvPr>
            <p:ph type="sldNum" sz="quarter" idx="12"/>
          </p:nvPr>
        </p:nvSpPr>
        <p:spPr/>
        <p:txBody>
          <a:bodyPr/>
          <a:lstStyle/>
          <a:p>
            <a:fld id="{479BF083-4774-43B1-9AB0-5CC1AC5DD8EE}" type="slidenum">
              <a:rPr lang="cs-CZ" smtClean="false"/>
              <a:pPr/>
              <a:t>11</a:t>
            </a:fld>
            <a:endParaRPr lang="cs-CZ" dirty="false"/>
          </a:p>
        </p:txBody>
      </p:sp>
      <p:graphicFrame>
        <p:nvGraphicFramePr>
          <p:cNvPr id="11" name="Tabulka 11">
            <a:extLst>
              <a:ext uri="{FF2B5EF4-FFF2-40B4-BE49-F238E27FC236}">
                <a16:creationId xmlns:a16="http://schemas.microsoft.com/office/drawing/2014/main" id="{066C1EFE-EEC9-4173-B54C-AE94ABD1780E}"/>
              </a:ext>
            </a:extLst>
          </p:cNvPr>
          <p:cNvGraphicFramePr>
            <a:graphicFrameLocks noGrp="true"/>
          </p:cNvGraphicFramePr>
          <p:nvPr>
            <p:extLst>
              <p:ext uri="{D42A27DB-BD31-4B8C-83A1-F6EECF244321}">
                <p14:modId xmlns:p14="http://schemas.microsoft.com/office/powerpoint/2010/main" val="224819019"/>
              </p:ext>
            </p:extLst>
          </p:nvPr>
        </p:nvGraphicFramePr>
        <p:xfrm>
          <a:off x="1259632" y="2687320"/>
          <a:ext cx="6624736" cy="1483360"/>
        </p:xfrm>
        <a:graphic>
          <a:graphicData uri="http://schemas.openxmlformats.org/drawingml/2006/table">
            <a:tbl>
              <a:tblPr firstRow="true" bandRow="true">
                <a:tableStyleId>{5C22544A-7EE6-4342-B048-85BDC9FD1C3A}</a:tableStyleId>
              </a:tblPr>
              <a:tblGrid>
                <a:gridCol w="3223710">
                  <a:extLst>
                    <a:ext uri="{9D8B030D-6E8A-4147-A177-3AD203B41FA5}">
                      <a16:colId xmlns:a16="http://schemas.microsoft.com/office/drawing/2014/main" val="944950631"/>
                    </a:ext>
                  </a:extLst>
                </a:gridCol>
                <a:gridCol w="3401026">
                  <a:extLst>
                    <a:ext uri="{9D8B030D-6E8A-4147-A177-3AD203B41FA5}">
                      <a16:colId xmlns:a16="http://schemas.microsoft.com/office/drawing/2014/main" val="4114797548"/>
                    </a:ext>
                  </a:extLst>
                </a:gridCol>
              </a:tblGrid>
              <a:tr h="370840">
                <a:tc>
                  <a:txBody>
                    <a:bodyPr/>
                    <a:lstStyle/>
                    <a:p>
                      <a:pPr algn="ctr"/>
                      <a:r>
                        <a:rPr lang="cs-CZ" dirty="false"/>
                        <a:t>Počet obyvatel v MAS</a:t>
                      </a:r>
                    </a:p>
                  </a:txBody>
                  <a:tcPr/>
                </a:tc>
                <a:tc>
                  <a:txBody>
                    <a:bodyPr/>
                    <a:lstStyle/>
                    <a:p>
                      <a:pPr algn="ctr"/>
                      <a:r>
                        <a:rPr lang="cs-CZ" dirty="false"/>
                        <a:t>Max. alokace na akční plán</a:t>
                      </a:r>
                    </a:p>
                  </a:txBody>
                  <a:tcPr/>
                </a:tc>
                <a:extLst>
                  <a:ext uri="{0D108BD9-81ED-4DB2-BD59-A6C34878D82A}">
                    <a16:rowId xmlns:a16="http://schemas.microsoft.com/office/drawing/2014/main" val="2367594860"/>
                  </a:ext>
                </a:extLst>
              </a:tr>
              <a:tr h="370840">
                <a:tc>
                  <a:txBody>
                    <a:bodyPr/>
                    <a:lstStyle/>
                    <a:p>
                      <a:r>
                        <a:rPr lang="cs-CZ" dirty="false"/>
                        <a:t>do 20 tis. obyv.</a:t>
                      </a:r>
                    </a:p>
                  </a:txBody>
                  <a:tcPr/>
                </a:tc>
                <a:tc>
                  <a:txBody>
                    <a:bodyPr/>
                    <a:lstStyle/>
                    <a:p>
                      <a:pPr algn="ctr"/>
                      <a:r>
                        <a:rPr lang="cs-CZ" dirty="false"/>
                        <a:t>10 000 000,- Kč</a:t>
                      </a:r>
                    </a:p>
                  </a:txBody>
                  <a:tcPr/>
                </a:tc>
                <a:extLst>
                  <a:ext uri="{0D108BD9-81ED-4DB2-BD59-A6C34878D82A}">
                    <a16:rowId xmlns:a16="http://schemas.microsoft.com/office/drawing/2014/main" val="1705388502"/>
                  </a:ext>
                </a:extLst>
              </a:tr>
              <a:tr h="370840">
                <a:tc>
                  <a:txBody>
                    <a:bodyPr/>
                    <a:lstStyle/>
                    <a:p>
                      <a:r>
                        <a:rPr lang="cs-CZ" dirty="false"/>
                        <a:t>20 až 40 tis. obyv.</a:t>
                      </a:r>
                    </a:p>
                  </a:txBody>
                  <a:tcPr/>
                </a:tc>
                <a:tc>
                  <a:txBody>
                    <a:bodyPr/>
                    <a:lstStyle/>
                    <a:p>
                      <a:pPr algn="ctr"/>
                      <a:r>
                        <a:rPr lang="cs-CZ" dirty="false"/>
                        <a:t>15 000 000,- Kč</a:t>
                      </a:r>
                    </a:p>
                  </a:txBody>
                  <a:tcPr/>
                </a:tc>
                <a:extLst>
                  <a:ext uri="{0D108BD9-81ED-4DB2-BD59-A6C34878D82A}">
                    <a16:rowId xmlns:a16="http://schemas.microsoft.com/office/drawing/2014/main" val="3880023301"/>
                  </a:ext>
                </a:extLst>
              </a:tr>
              <a:tr h="370840">
                <a:tc>
                  <a:txBody>
                    <a:bodyPr/>
                    <a:lstStyle/>
                    <a:p>
                      <a:r>
                        <a:rPr lang="cs-CZ" dirty="false"/>
                        <a:t>40 tis. obyv. a více</a:t>
                      </a:r>
                    </a:p>
                  </a:txBody>
                  <a:tcPr/>
                </a:tc>
                <a:tc>
                  <a:txBody>
                    <a:bodyPr/>
                    <a:lstStyle/>
                    <a:p>
                      <a:pPr algn="ctr"/>
                      <a:r>
                        <a:rPr lang="cs-CZ" dirty="false"/>
                        <a:t>20 000 000,- Kč</a:t>
                      </a:r>
                    </a:p>
                  </a:txBody>
                  <a:tcPr/>
                </a:tc>
                <a:extLst>
                  <a:ext uri="{0D108BD9-81ED-4DB2-BD59-A6C34878D82A}">
                    <a16:rowId xmlns:a16="http://schemas.microsoft.com/office/drawing/2014/main" val="3379439785"/>
                  </a:ext>
                </a:extLst>
              </a:tr>
            </a:tbl>
          </a:graphicData>
        </a:graphic>
      </p:graphicFrame>
    </p:spTree>
    <p:extLst>
      <p:ext uri="{BB962C8B-B14F-4D97-AF65-F5344CB8AC3E}">
        <p14:creationId xmlns:p14="http://schemas.microsoft.com/office/powerpoint/2010/main" val="3574468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92AD8C-9176-423B-BD83-5DCC46679061}"/>
              </a:ext>
            </a:extLst>
          </p:cNvPr>
          <p:cNvSpPr>
            <a:spLocks noGrp="true"/>
          </p:cNvSpPr>
          <p:nvPr>
            <p:ph type="title"/>
          </p:nvPr>
        </p:nvSpPr>
        <p:spPr>
          <a:xfrm>
            <a:off x="360000" y="0"/>
            <a:ext cx="8424000" cy="1080000"/>
          </a:xfrm>
        </p:spPr>
        <p:txBody>
          <a:bodyPr anchor="ctr">
            <a:normAutofit/>
          </a:bodyPr>
          <a:lstStyle/>
          <a:p>
            <a:r>
              <a:rPr lang="cs-CZ" dirty="false"/>
              <a:t>Alokace pro CLLD v OPZ+</a:t>
            </a:r>
          </a:p>
        </p:txBody>
      </p:sp>
      <p:sp>
        <p:nvSpPr>
          <p:cNvPr id="4" name="Zástupný symbol pro číslo snímku 3">
            <a:extLst>
              <a:ext uri="{FF2B5EF4-FFF2-40B4-BE49-F238E27FC236}">
                <a16:creationId xmlns:a16="http://schemas.microsoft.com/office/drawing/2014/main" id="{D1C45002-8A40-40D6-992F-372A519E5188}"/>
              </a:ext>
            </a:extLst>
          </p:cNvPr>
          <p:cNvSpPr>
            <a:spLocks noGrp="true"/>
          </p:cNvSpPr>
          <p:nvPr>
            <p:ph type="sldNum" sz="quarter" idx="12"/>
          </p:nvPr>
        </p:nvSpPr>
        <p:spPr>
          <a:xfrm>
            <a:off x="8640000" y="6516000"/>
            <a:ext cx="468000" cy="180000"/>
          </a:xfrm>
        </p:spPr>
        <p:txBody>
          <a:bodyPr anchor="ctr">
            <a:normAutofit/>
          </a:bodyPr>
          <a:lstStyle/>
          <a:p>
            <a:pPr>
              <a:spcAft>
                <a:spcPts val="600"/>
              </a:spcAft>
            </a:pPr>
            <a:fld id="{479BF083-4774-43B1-9AB0-5CC1AC5DD8EE}" type="slidenum">
              <a:rPr lang="cs-CZ" smtClean="false"/>
              <a:pPr>
                <a:spcAft>
                  <a:spcPts val="600"/>
                </a:spcAft>
              </a:pPr>
              <a:t>12</a:t>
            </a:fld>
            <a:endParaRPr lang="cs-CZ"/>
          </a:p>
        </p:txBody>
      </p:sp>
      <p:sp>
        <p:nvSpPr>
          <p:cNvPr id="3" name="Zástupný obsah 2">
            <a:extLst>
              <a:ext uri="{FF2B5EF4-FFF2-40B4-BE49-F238E27FC236}">
                <a16:creationId xmlns:a16="http://schemas.microsoft.com/office/drawing/2014/main" id="{C9C6CD4D-2524-4C8B-97A6-03594247A240}"/>
              </a:ext>
            </a:extLst>
          </p:cNvPr>
          <p:cNvSpPr>
            <a:spLocks noGrp="true"/>
          </p:cNvSpPr>
          <p:nvPr>
            <p:ph idx="13"/>
          </p:nvPr>
        </p:nvSpPr>
        <p:spPr>
          <a:xfrm>
            <a:off x="540000" y="4032000"/>
            <a:ext cx="8064000" cy="2088000"/>
          </a:xfrm>
        </p:spPr>
        <p:txBody>
          <a:bodyPr>
            <a:normAutofit/>
          </a:bodyPr>
          <a:lstStyle/>
          <a:p>
            <a:pPr>
              <a:spcAft>
                <a:spcPts val="1000"/>
              </a:spcAft>
              <a:buFont typeface="Wingdings" panose="05000000000000000000" pitchFamily="2" charset="2"/>
              <a:buChar char="q"/>
            </a:pPr>
            <a:endParaRPr lang="cs-CZ"/>
          </a:p>
          <a:p>
            <a:pPr>
              <a:spcAft>
                <a:spcPts val="1000"/>
              </a:spcAft>
              <a:buFont typeface="Wingdings" panose="05000000000000000000" pitchFamily="2" charset="2"/>
              <a:buChar char="q"/>
            </a:pPr>
            <a:endParaRPr lang="cs-CZ"/>
          </a:p>
          <a:p>
            <a:pPr marL="0" indent="0">
              <a:spcAft>
                <a:spcPts val="1000"/>
              </a:spcAft>
              <a:buNone/>
            </a:pPr>
            <a:r>
              <a:rPr lang="cs-CZ"/>
              <a:t> </a:t>
            </a:r>
          </a:p>
          <a:p>
            <a:endParaRPr lang="cs-CZ" dirty="false"/>
          </a:p>
        </p:txBody>
      </p:sp>
      <p:graphicFrame>
        <p:nvGraphicFramePr>
          <p:cNvPr id="5" name="Tabulka 4">
            <a:extLst>
              <a:ext uri="{FF2B5EF4-FFF2-40B4-BE49-F238E27FC236}">
                <a16:creationId xmlns:a16="http://schemas.microsoft.com/office/drawing/2014/main" id="{7189D211-F15C-4D3A-BE1B-533B5EC7CD7F}"/>
              </a:ext>
            </a:extLst>
          </p:cNvPr>
          <p:cNvGraphicFramePr>
            <a:graphicFrameLocks noGrp="true"/>
          </p:cNvGraphicFramePr>
          <p:nvPr>
            <p:extLst>
              <p:ext uri="{D42A27DB-BD31-4B8C-83A1-F6EECF244321}">
                <p14:modId xmlns:p14="http://schemas.microsoft.com/office/powerpoint/2010/main" val="1933856129"/>
              </p:ext>
            </p:extLst>
          </p:nvPr>
        </p:nvGraphicFramePr>
        <p:xfrm>
          <a:off x="0" y="1800001"/>
          <a:ext cx="9107999" cy="2925142"/>
        </p:xfrm>
        <a:graphic>
          <a:graphicData uri="http://schemas.openxmlformats.org/drawingml/2006/table">
            <a:tbl>
              <a:tblPr firstRow="true" firstCol="true" bandRow="true">
                <a:tableStyleId>{5C22544A-7EE6-4342-B048-85BDC9FD1C3A}</a:tableStyleId>
              </a:tblPr>
              <a:tblGrid>
                <a:gridCol w="1887336">
                  <a:extLst>
                    <a:ext uri="{9D8B030D-6E8A-4147-A177-3AD203B41FA5}">
                      <a16:colId xmlns:a16="http://schemas.microsoft.com/office/drawing/2014/main" val="2417532232"/>
                    </a:ext>
                  </a:extLst>
                </a:gridCol>
                <a:gridCol w="1741257">
                  <a:extLst>
                    <a:ext uri="{9D8B030D-6E8A-4147-A177-3AD203B41FA5}">
                      <a16:colId xmlns:a16="http://schemas.microsoft.com/office/drawing/2014/main" val="438973351"/>
                    </a:ext>
                  </a:extLst>
                </a:gridCol>
                <a:gridCol w="1738822">
                  <a:extLst>
                    <a:ext uri="{9D8B030D-6E8A-4147-A177-3AD203B41FA5}">
                      <a16:colId xmlns:a16="http://schemas.microsoft.com/office/drawing/2014/main" val="416615615"/>
                    </a:ext>
                  </a:extLst>
                </a:gridCol>
                <a:gridCol w="1826467">
                  <a:extLst>
                    <a:ext uri="{9D8B030D-6E8A-4147-A177-3AD203B41FA5}">
                      <a16:colId xmlns:a16="http://schemas.microsoft.com/office/drawing/2014/main" val="3054384674"/>
                    </a:ext>
                  </a:extLst>
                </a:gridCol>
                <a:gridCol w="1914117">
                  <a:extLst>
                    <a:ext uri="{9D8B030D-6E8A-4147-A177-3AD203B41FA5}">
                      <a16:colId xmlns:a16="http://schemas.microsoft.com/office/drawing/2014/main" val="2243334549"/>
                    </a:ext>
                  </a:extLst>
                </a:gridCol>
              </a:tblGrid>
              <a:tr h="1408771">
                <a:tc>
                  <a:txBody>
                    <a:bodyPr/>
                    <a:lstStyle/>
                    <a:p>
                      <a:pPr algn="ctr"/>
                      <a:r>
                        <a:rPr lang="cs-CZ" sz="1400" dirty="false">
                          <a:effectLst/>
                        </a:rPr>
                        <a:t>Počet obyvatel v  MAS </a:t>
                      </a:r>
                      <a:endParaRPr lang="cs-CZ" sz="1400" dirty="false">
                        <a:effectLst/>
                        <a:latin typeface="Calibri" panose="020F0502020204030204" pitchFamily="34" charset="0"/>
                        <a:ea typeface="Calibri" panose="020F0502020204030204" pitchFamily="34" charset="0"/>
                      </a:endParaRPr>
                    </a:p>
                  </a:txBody>
                  <a:tcPr marL="46991" marR="46991" marT="0" marB="0" anchor="ctr"/>
                </a:tc>
                <a:tc>
                  <a:txBody>
                    <a:bodyPr/>
                    <a:lstStyle/>
                    <a:p>
                      <a:pPr algn="ctr"/>
                      <a:r>
                        <a:rPr lang="cs-CZ" sz="1400" dirty="false">
                          <a:effectLst/>
                        </a:rPr>
                        <a:t>Min. alokace AP</a:t>
                      </a:r>
                      <a:endParaRPr lang="cs-CZ" sz="1400" dirty="false">
                        <a:effectLst/>
                        <a:latin typeface="Calibri" panose="020F0502020204030204" pitchFamily="34" charset="0"/>
                        <a:ea typeface="Calibri" panose="020F0502020204030204" pitchFamily="34" charset="0"/>
                      </a:endParaRPr>
                    </a:p>
                  </a:txBody>
                  <a:tcPr marL="46991" marR="46991" marT="0" marB="0" anchor="ctr"/>
                </a:tc>
                <a:tc>
                  <a:txBody>
                    <a:bodyPr/>
                    <a:lstStyle/>
                    <a:p>
                      <a:pPr algn="ctr"/>
                      <a:r>
                        <a:rPr lang="cs-CZ" sz="1400" dirty="false">
                          <a:effectLst/>
                        </a:rPr>
                        <a:t>Max. alokace AP</a:t>
                      </a:r>
                      <a:endParaRPr lang="cs-CZ" sz="1400" dirty="false">
                        <a:effectLst/>
                        <a:latin typeface="Calibri" panose="020F0502020204030204" pitchFamily="34" charset="0"/>
                        <a:ea typeface="Calibri" panose="020F0502020204030204" pitchFamily="34" charset="0"/>
                      </a:endParaRPr>
                    </a:p>
                  </a:txBody>
                  <a:tcPr marL="46991" marR="46991" marT="0" marB="0" anchor="ctr"/>
                </a:tc>
                <a:tc>
                  <a:txBody>
                    <a:bodyPr/>
                    <a:lstStyle/>
                    <a:p>
                      <a:pPr algn="ctr"/>
                      <a:r>
                        <a:rPr lang="cs-CZ" sz="1400" dirty="false">
                          <a:effectLst/>
                        </a:rPr>
                        <a:t>Min. výše 1. projektu MAS pro dosah na max. alokaci AP v kategorii MAS (ve výši 50 % AP)</a:t>
                      </a:r>
                      <a:endParaRPr lang="cs-CZ" sz="1400" dirty="false">
                        <a:effectLst/>
                        <a:latin typeface="Calibri" panose="020F0502020204030204" pitchFamily="34" charset="0"/>
                        <a:ea typeface="Calibri" panose="020F0502020204030204" pitchFamily="34" charset="0"/>
                      </a:endParaRPr>
                    </a:p>
                  </a:txBody>
                  <a:tcPr marL="46991" marR="46991" marT="0" marB="0" anchor="ctr"/>
                </a:tc>
                <a:tc>
                  <a:txBody>
                    <a:bodyPr/>
                    <a:lstStyle/>
                    <a:p>
                      <a:pPr algn="ctr"/>
                      <a:r>
                        <a:rPr lang="cs-CZ" sz="1400">
                          <a:effectLst/>
                        </a:rPr>
                        <a:t>Max. výše 1. projektu MAS (70 % AP, limit pro projekt z výzvy ŘO OPZ)</a:t>
                      </a:r>
                      <a:endParaRPr lang="cs-CZ" sz="1400">
                        <a:effectLst/>
                        <a:latin typeface="Calibri" panose="020F0502020204030204" pitchFamily="34" charset="0"/>
                        <a:ea typeface="Calibri" panose="020F0502020204030204" pitchFamily="34" charset="0"/>
                      </a:endParaRPr>
                    </a:p>
                  </a:txBody>
                  <a:tcPr marL="46991" marR="46991" marT="0" marB="0" anchor="ctr"/>
                </a:tc>
                <a:extLst>
                  <a:ext uri="{0D108BD9-81ED-4DB2-BD59-A6C34878D82A}">
                    <a16:rowId xmlns:a16="http://schemas.microsoft.com/office/drawing/2014/main" val="1653140246"/>
                  </a:ext>
                </a:extLst>
              </a:tr>
              <a:tr h="505457">
                <a:tc>
                  <a:txBody>
                    <a:bodyPr/>
                    <a:lstStyle/>
                    <a:p>
                      <a:pPr algn="ctr"/>
                      <a:r>
                        <a:rPr lang="cs-CZ" sz="1400">
                          <a:effectLst/>
                        </a:rPr>
                        <a:t>do 20 tis. obyv.</a:t>
                      </a:r>
                      <a:endParaRPr lang="cs-CZ" sz="1400">
                        <a:effectLst/>
                        <a:latin typeface="Calibri" panose="020F0502020204030204" pitchFamily="34" charset="0"/>
                        <a:ea typeface="Calibri" panose="020F0502020204030204" pitchFamily="34" charset="0"/>
                      </a:endParaRPr>
                    </a:p>
                  </a:txBody>
                  <a:tcPr marL="46991" marR="46991" marT="0" marB="0" anchor="b"/>
                </a:tc>
                <a:tc>
                  <a:txBody>
                    <a:bodyPr/>
                    <a:lstStyle/>
                    <a:p>
                      <a:pPr algn="ctr"/>
                      <a:r>
                        <a:rPr lang="cs-CZ" sz="1400" dirty="false">
                          <a:effectLst/>
                        </a:rPr>
                        <a:t>     6 000 000,00 Kč </a:t>
                      </a:r>
                      <a:endParaRPr lang="cs-CZ" sz="1400" dirty="false">
                        <a:effectLst/>
                        <a:latin typeface="Calibri" panose="020F0502020204030204" pitchFamily="34" charset="0"/>
                        <a:ea typeface="Calibri" panose="020F0502020204030204" pitchFamily="34" charset="0"/>
                      </a:endParaRPr>
                    </a:p>
                  </a:txBody>
                  <a:tcPr marL="46991" marR="46991" marT="0" marB="0" anchor="b"/>
                </a:tc>
                <a:tc>
                  <a:txBody>
                    <a:bodyPr/>
                    <a:lstStyle/>
                    <a:p>
                      <a:r>
                        <a:rPr lang="cs-CZ" sz="1400" dirty="false">
                          <a:effectLst/>
                        </a:rPr>
                        <a:t>    10 000 000,00 Kč </a:t>
                      </a:r>
                      <a:endParaRPr lang="cs-CZ" sz="1400" dirty="false">
                        <a:effectLst/>
                        <a:latin typeface="Calibri" panose="020F0502020204030204" pitchFamily="34" charset="0"/>
                        <a:ea typeface="Calibri" panose="020F0502020204030204" pitchFamily="34" charset="0"/>
                      </a:endParaRPr>
                    </a:p>
                  </a:txBody>
                  <a:tcPr marL="46991" marR="46991" marT="0" marB="0" anchor="b"/>
                </a:tc>
                <a:tc>
                  <a:txBody>
                    <a:bodyPr/>
                    <a:lstStyle/>
                    <a:p>
                      <a:r>
                        <a:rPr lang="cs-CZ" sz="1400" dirty="false">
                          <a:effectLst/>
                        </a:rPr>
                        <a:t>        5 000 000,00 Kč </a:t>
                      </a:r>
                      <a:endParaRPr lang="cs-CZ" sz="1400" dirty="false">
                        <a:effectLst/>
                        <a:latin typeface="Calibri" panose="020F0502020204030204" pitchFamily="34" charset="0"/>
                        <a:ea typeface="Calibri" panose="020F0502020204030204" pitchFamily="34" charset="0"/>
                      </a:endParaRPr>
                    </a:p>
                  </a:txBody>
                  <a:tcPr marL="46991" marR="46991" marT="0" marB="0" anchor="b"/>
                </a:tc>
                <a:tc>
                  <a:txBody>
                    <a:bodyPr/>
                    <a:lstStyle/>
                    <a:p>
                      <a:pPr algn="ctr"/>
                      <a:r>
                        <a:rPr lang="cs-CZ" sz="1400" dirty="false">
                          <a:effectLst/>
                        </a:rPr>
                        <a:t>         7 000 000,00 Kč </a:t>
                      </a:r>
                      <a:endParaRPr lang="cs-CZ" sz="1400" dirty="false">
                        <a:effectLst/>
                        <a:latin typeface="Calibri" panose="020F0502020204030204" pitchFamily="34" charset="0"/>
                        <a:ea typeface="Calibri" panose="020F0502020204030204" pitchFamily="34" charset="0"/>
                      </a:endParaRPr>
                    </a:p>
                  </a:txBody>
                  <a:tcPr marL="46991" marR="46991" marT="0" marB="0" anchor="b"/>
                </a:tc>
                <a:extLst>
                  <a:ext uri="{0D108BD9-81ED-4DB2-BD59-A6C34878D82A}">
                    <a16:rowId xmlns:a16="http://schemas.microsoft.com/office/drawing/2014/main" val="22928795"/>
                  </a:ext>
                </a:extLst>
              </a:tr>
              <a:tr h="505457">
                <a:tc>
                  <a:txBody>
                    <a:bodyPr/>
                    <a:lstStyle/>
                    <a:p>
                      <a:pPr algn="ctr"/>
                      <a:r>
                        <a:rPr lang="cs-CZ" sz="1400">
                          <a:effectLst/>
                        </a:rPr>
                        <a:t>20 až 40 tis. obyv.</a:t>
                      </a:r>
                      <a:endParaRPr lang="cs-CZ" sz="1400">
                        <a:effectLst/>
                        <a:latin typeface="Calibri" panose="020F0502020204030204" pitchFamily="34" charset="0"/>
                        <a:ea typeface="Calibri" panose="020F0502020204030204" pitchFamily="34" charset="0"/>
                      </a:endParaRPr>
                    </a:p>
                  </a:txBody>
                  <a:tcPr marL="46991" marR="46991" marT="0" marB="0" anchor="b"/>
                </a:tc>
                <a:tc>
                  <a:txBody>
                    <a:bodyPr/>
                    <a:lstStyle/>
                    <a:p>
                      <a:pPr algn="ctr"/>
                      <a:r>
                        <a:rPr lang="cs-CZ" sz="1400" dirty="false">
                          <a:effectLst/>
                        </a:rPr>
                        <a:t>     6 000 000,00 Kč </a:t>
                      </a:r>
                      <a:endParaRPr lang="cs-CZ" sz="1400" dirty="false">
                        <a:effectLst/>
                        <a:latin typeface="Calibri" panose="020F0502020204030204" pitchFamily="34" charset="0"/>
                        <a:ea typeface="Calibri" panose="020F0502020204030204" pitchFamily="34" charset="0"/>
                      </a:endParaRPr>
                    </a:p>
                  </a:txBody>
                  <a:tcPr marL="46991" marR="46991" marT="0" marB="0" anchor="b"/>
                </a:tc>
                <a:tc>
                  <a:txBody>
                    <a:bodyPr/>
                    <a:lstStyle/>
                    <a:p>
                      <a:r>
                        <a:rPr lang="cs-CZ" sz="1400" dirty="false">
                          <a:effectLst/>
                        </a:rPr>
                        <a:t>    15 000 000,00 Kč </a:t>
                      </a:r>
                      <a:endParaRPr lang="cs-CZ" sz="1400" dirty="false">
                        <a:effectLst/>
                        <a:latin typeface="Calibri" panose="020F0502020204030204" pitchFamily="34" charset="0"/>
                        <a:ea typeface="Calibri" panose="020F0502020204030204" pitchFamily="34" charset="0"/>
                      </a:endParaRPr>
                    </a:p>
                  </a:txBody>
                  <a:tcPr marL="46991" marR="46991" marT="0" marB="0" anchor="b"/>
                </a:tc>
                <a:tc>
                  <a:txBody>
                    <a:bodyPr/>
                    <a:lstStyle/>
                    <a:p>
                      <a:r>
                        <a:rPr lang="cs-CZ" sz="1400" dirty="false">
                          <a:effectLst/>
                        </a:rPr>
                        <a:t>        7 500 000,00 Kč </a:t>
                      </a:r>
                      <a:endParaRPr lang="cs-CZ" sz="1400" dirty="false">
                        <a:effectLst/>
                        <a:latin typeface="Calibri" panose="020F0502020204030204" pitchFamily="34" charset="0"/>
                        <a:ea typeface="Calibri" panose="020F0502020204030204" pitchFamily="34" charset="0"/>
                      </a:endParaRPr>
                    </a:p>
                  </a:txBody>
                  <a:tcPr marL="46991" marR="46991" marT="0" marB="0" anchor="b"/>
                </a:tc>
                <a:tc>
                  <a:txBody>
                    <a:bodyPr/>
                    <a:lstStyle/>
                    <a:p>
                      <a:pPr algn="ctr"/>
                      <a:r>
                        <a:rPr lang="cs-CZ" sz="1400" dirty="false">
                          <a:effectLst/>
                        </a:rPr>
                        <a:t>       10 500 000,00 Kč </a:t>
                      </a:r>
                      <a:endParaRPr lang="cs-CZ" sz="1400" dirty="false">
                        <a:effectLst/>
                        <a:latin typeface="Calibri" panose="020F0502020204030204" pitchFamily="34" charset="0"/>
                        <a:ea typeface="Calibri" panose="020F0502020204030204" pitchFamily="34" charset="0"/>
                      </a:endParaRPr>
                    </a:p>
                  </a:txBody>
                  <a:tcPr marL="46991" marR="46991" marT="0" marB="0" anchor="b"/>
                </a:tc>
                <a:extLst>
                  <a:ext uri="{0D108BD9-81ED-4DB2-BD59-A6C34878D82A}">
                    <a16:rowId xmlns:a16="http://schemas.microsoft.com/office/drawing/2014/main" val="3552326271"/>
                  </a:ext>
                </a:extLst>
              </a:tr>
              <a:tr h="505457">
                <a:tc>
                  <a:txBody>
                    <a:bodyPr/>
                    <a:lstStyle/>
                    <a:p>
                      <a:pPr algn="ctr"/>
                      <a:r>
                        <a:rPr lang="cs-CZ" sz="1400" dirty="false">
                          <a:effectLst/>
                        </a:rPr>
                        <a:t>40 tis. obyv. a více</a:t>
                      </a:r>
                      <a:endParaRPr lang="cs-CZ" sz="1400" dirty="false">
                        <a:effectLst/>
                        <a:latin typeface="Calibri" panose="020F0502020204030204" pitchFamily="34" charset="0"/>
                        <a:ea typeface="Calibri" panose="020F0502020204030204" pitchFamily="34" charset="0"/>
                      </a:endParaRPr>
                    </a:p>
                  </a:txBody>
                  <a:tcPr marL="46991" marR="46991" marT="0" marB="0" anchor="b"/>
                </a:tc>
                <a:tc>
                  <a:txBody>
                    <a:bodyPr/>
                    <a:lstStyle/>
                    <a:p>
                      <a:pPr algn="ctr"/>
                      <a:r>
                        <a:rPr lang="cs-CZ" sz="1400" dirty="false">
                          <a:effectLst/>
                        </a:rPr>
                        <a:t>     6 000 000,00 Kč </a:t>
                      </a:r>
                      <a:endParaRPr lang="cs-CZ" sz="1400" dirty="false">
                        <a:effectLst/>
                        <a:latin typeface="Calibri" panose="020F0502020204030204" pitchFamily="34" charset="0"/>
                        <a:ea typeface="Calibri" panose="020F0502020204030204" pitchFamily="34" charset="0"/>
                      </a:endParaRPr>
                    </a:p>
                  </a:txBody>
                  <a:tcPr marL="46991" marR="46991" marT="0" marB="0" anchor="b"/>
                </a:tc>
                <a:tc>
                  <a:txBody>
                    <a:bodyPr/>
                    <a:lstStyle/>
                    <a:p>
                      <a:r>
                        <a:rPr lang="cs-CZ" sz="1400" dirty="false">
                          <a:effectLst/>
                        </a:rPr>
                        <a:t>    20 000 000,00 Kč </a:t>
                      </a:r>
                      <a:endParaRPr lang="cs-CZ" sz="1400" dirty="false">
                        <a:effectLst/>
                        <a:latin typeface="Calibri" panose="020F0502020204030204" pitchFamily="34" charset="0"/>
                        <a:ea typeface="Calibri" panose="020F0502020204030204" pitchFamily="34" charset="0"/>
                      </a:endParaRPr>
                    </a:p>
                  </a:txBody>
                  <a:tcPr marL="46991" marR="46991" marT="0" marB="0" anchor="b"/>
                </a:tc>
                <a:tc>
                  <a:txBody>
                    <a:bodyPr/>
                    <a:lstStyle/>
                    <a:p>
                      <a:r>
                        <a:rPr lang="cs-CZ" sz="1400" dirty="false">
                          <a:effectLst/>
                        </a:rPr>
                        <a:t>      10 000 000,00 Kč </a:t>
                      </a:r>
                      <a:endParaRPr lang="cs-CZ" sz="1400" dirty="false">
                        <a:effectLst/>
                        <a:latin typeface="Calibri" panose="020F0502020204030204" pitchFamily="34" charset="0"/>
                        <a:ea typeface="Calibri" panose="020F0502020204030204" pitchFamily="34" charset="0"/>
                      </a:endParaRPr>
                    </a:p>
                  </a:txBody>
                  <a:tcPr marL="46991" marR="46991" marT="0" marB="0" anchor="b"/>
                </a:tc>
                <a:tc>
                  <a:txBody>
                    <a:bodyPr/>
                    <a:lstStyle/>
                    <a:p>
                      <a:r>
                        <a:rPr lang="cs-CZ" sz="1400" dirty="false">
                          <a:effectLst/>
                        </a:rPr>
                        <a:t>        12 000 000,00 Kč </a:t>
                      </a:r>
                      <a:endParaRPr lang="cs-CZ" sz="1400" dirty="false">
                        <a:effectLst/>
                        <a:latin typeface="Calibri" panose="020F0502020204030204" pitchFamily="34" charset="0"/>
                        <a:ea typeface="Calibri" panose="020F0502020204030204" pitchFamily="34" charset="0"/>
                      </a:endParaRPr>
                    </a:p>
                  </a:txBody>
                  <a:tcPr marL="46991" marR="46991" marT="0" marB="0" anchor="b"/>
                </a:tc>
                <a:extLst>
                  <a:ext uri="{0D108BD9-81ED-4DB2-BD59-A6C34878D82A}">
                    <a16:rowId xmlns:a16="http://schemas.microsoft.com/office/drawing/2014/main" val="2544566423"/>
                  </a:ext>
                </a:extLst>
              </a:tr>
            </a:tbl>
          </a:graphicData>
        </a:graphic>
      </p:graphicFrame>
    </p:spTree>
    <p:extLst>
      <p:ext uri="{BB962C8B-B14F-4D97-AF65-F5344CB8AC3E}">
        <p14:creationId xmlns:p14="http://schemas.microsoft.com/office/powerpoint/2010/main" val="3738330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D8005F-7D2F-47BA-A71E-1F0287A281E6}"/>
              </a:ext>
            </a:extLst>
          </p:cNvPr>
          <p:cNvSpPr>
            <a:spLocks noGrp="true"/>
          </p:cNvSpPr>
          <p:nvPr>
            <p:ph type="title"/>
          </p:nvPr>
        </p:nvSpPr>
        <p:spPr/>
        <p:txBody>
          <a:bodyPr/>
          <a:lstStyle/>
          <a:p>
            <a:r>
              <a:rPr lang="cs-CZ" dirty="false"/>
              <a:t>Akční plán SCLLD </a:t>
            </a:r>
            <a:r>
              <a:rPr lang="cs-CZ" sz="2000" dirty="false"/>
              <a:t>(online FORMULÁŘ)</a:t>
            </a:r>
            <a:r>
              <a:rPr lang="cs-CZ" sz="2000" dirty="false">
                <a:solidFill>
                  <a:schemeClr val="tx1">
                    <a:lumMod val="20000"/>
                    <a:lumOff val="80000"/>
                  </a:schemeClr>
                </a:solidFill>
              </a:rPr>
              <a:t> </a:t>
            </a:r>
            <a:endParaRPr lang="cs-CZ" sz="2000" dirty="false"/>
          </a:p>
        </p:txBody>
      </p:sp>
      <p:sp>
        <p:nvSpPr>
          <p:cNvPr id="3" name="Zástupný obsah 2">
            <a:extLst>
              <a:ext uri="{FF2B5EF4-FFF2-40B4-BE49-F238E27FC236}">
                <a16:creationId xmlns:a16="http://schemas.microsoft.com/office/drawing/2014/main" id="{09B1675A-F747-4961-9E80-A5E60E69C551}"/>
              </a:ext>
            </a:extLst>
          </p:cNvPr>
          <p:cNvSpPr>
            <a:spLocks noGrp="true"/>
          </p:cNvSpPr>
          <p:nvPr>
            <p:ph idx="1"/>
          </p:nvPr>
        </p:nvSpPr>
        <p:spPr>
          <a:xfrm>
            <a:off x="467544" y="1700808"/>
            <a:ext cx="8136456" cy="4419192"/>
          </a:xfrm>
        </p:spPr>
        <p:txBody>
          <a:bodyPr/>
          <a:lstStyle/>
          <a:p>
            <a:pPr lvl="0">
              <a:lnSpc>
                <a:spcPct val="100000"/>
              </a:lnSpc>
              <a:buFont typeface="Wingdings" panose="05000000000000000000" pitchFamily="2" charset="2"/>
              <a:buChar char="q"/>
            </a:pPr>
            <a:r>
              <a:rPr lang="cs-CZ" sz="4000" dirty="false"/>
              <a:t>V přípravě je online formulář dostupný pro přihlášené uživatele</a:t>
            </a:r>
          </a:p>
          <a:p>
            <a:pPr lvl="0">
              <a:lnSpc>
                <a:spcPct val="100000"/>
              </a:lnSpc>
              <a:buFont typeface="Wingdings" panose="05000000000000000000" pitchFamily="2" charset="2"/>
              <a:buChar char="q"/>
            </a:pPr>
            <a:r>
              <a:rPr lang="cs-CZ" sz="4000" dirty="false"/>
              <a:t>Hlídání struktury, rozsahu, přehlednosti</a:t>
            </a:r>
          </a:p>
          <a:p>
            <a:pPr lvl="0">
              <a:lnSpc>
                <a:spcPct val="100000"/>
              </a:lnSpc>
              <a:buFont typeface="Wingdings" panose="05000000000000000000" pitchFamily="2" charset="2"/>
              <a:buChar char="q"/>
            </a:pPr>
            <a:r>
              <a:rPr lang="cs-CZ" sz="4000" dirty="false"/>
              <a:t>Exportovaný výstup (PDF) vložit do společné části v MS pro SCLLD</a:t>
            </a:r>
          </a:p>
          <a:p>
            <a:pPr marL="0" lvl="0" indent="0">
              <a:lnSpc>
                <a:spcPct val="100000"/>
              </a:lnSpc>
              <a:buNone/>
            </a:pPr>
            <a:endParaRPr lang="cs-CZ" sz="1800" dirty="false"/>
          </a:p>
          <a:p>
            <a:pPr marL="0" lvl="0" indent="0">
              <a:lnSpc>
                <a:spcPct val="100000"/>
              </a:lnSpc>
              <a:buNone/>
            </a:pPr>
            <a:endParaRPr lang="cs-CZ" sz="1800" dirty="false"/>
          </a:p>
          <a:p>
            <a:pPr marL="0" lvl="0" indent="0">
              <a:lnSpc>
                <a:spcPct val="100000"/>
              </a:lnSpc>
              <a:buNone/>
            </a:pPr>
            <a:endParaRPr lang="cs-CZ" sz="1800" dirty="false"/>
          </a:p>
          <a:p>
            <a:pPr lvl="0">
              <a:lnSpc>
                <a:spcPct val="100000"/>
              </a:lnSpc>
              <a:buFont typeface="Wingdings" panose="05000000000000000000" pitchFamily="2" charset="2"/>
              <a:buChar char="q"/>
            </a:pPr>
            <a:endParaRPr lang="cs-CZ" sz="1800" dirty="false"/>
          </a:p>
          <a:p>
            <a:pPr marL="0" indent="0">
              <a:buNone/>
            </a:pPr>
            <a:endParaRPr lang="cs-CZ" dirty="false"/>
          </a:p>
        </p:txBody>
      </p:sp>
      <p:sp>
        <p:nvSpPr>
          <p:cNvPr id="4" name="Zástupný symbol pro číslo snímku 3">
            <a:extLst>
              <a:ext uri="{FF2B5EF4-FFF2-40B4-BE49-F238E27FC236}">
                <a16:creationId xmlns:a16="http://schemas.microsoft.com/office/drawing/2014/main" id="{E464BB42-0320-4D57-AA8E-2EC8CAB8D38B}"/>
              </a:ext>
            </a:extLst>
          </p:cNvPr>
          <p:cNvSpPr>
            <a:spLocks noGrp="true"/>
          </p:cNvSpPr>
          <p:nvPr>
            <p:ph type="sldNum" sz="quarter" idx="12"/>
          </p:nvPr>
        </p:nvSpPr>
        <p:spPr/>
        <p:txBody>
          <a:bodyPr/>
          <a:lstStyle/>
          <a:p>
            <a:fld id="{479BF083-4774-43B1-9AB0-5CC1AC5DD8EE}" type="slidenum">
              <a:rPr lang="cs-CZ" smtClean="false"/>
              <a:pPr/>
              <a:t>13</a:t>
            </a:fld>
            <a:endParaRPr lang="cs-CZ" dirty="false"/>
          </a:p>
        </p:txBody>
      </p:sp>
    </p:spTree>
    <p:extLst>
      <p:ext uri="{BB962C8B-B14F-4D97-AF65-F5344CB8AC3E}">
        <p14:creationId xmlns:p14="http://schemas.microsoft.com/office/powerpoint/2010/main" val="4116864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DF99A4-772B-4737-B181-F60A6770C0DC}"/>
              </a:ext>
            </a:extLst>
          </p:cNvPr>
          <p:cNvSpPr>
            <a:spLocks noGrp="true"/>
          </p:cNvSpPr>
          <p:nvPr>
            <p:ph type="title"/>
          </p:nvPr>
        </p:nvSpPr>
        <p:spPr/>
        <p:txBody>
          <a:bodyPr/>
          <a:lstStyle/>
          <a:p>
            <a:r>
              <a:rPr lang="cs-CZ" dirty="false"/>
              <a:t>Akční plán SCLLD </a:t>
            </a:r>
            <a:r>
              <a:rPr lang="cs-CZ" sz="2000" dirty="false"/>
              <a:t>(předložení – hodnocení - schvalování)</a:t>
            </a:r>
            <a:r>
              <a:rPr lang="cs-CZ" sz="2000" dirty="false">
                <a:solidFill>
                  <a:schemeClr val="tx1">
                    <a:lumMod val="20000"/>
                    <a:lumOff val="80000"/>
                  </a:schemeClr>
                </a:solidFill>
              </a:rPr>
              <a:t> </a:t>
            </a:r>
            <a:endParaRPr lang="cs-CZ" dirty="false"/>
          </a:p>
        </p:txBody>
      </p:sp>
      <p:sp>
        <p:nvSpPr>
          <p:cNvPr id="3" name="Zástupný obsah 2">
            <a:extLst>
              <a:ext uri="{FF2B5EF4-FFF2-40B4-BE49-F238E27FC236}">
                <a16:creationId xmlns:a16="http://schemas.microsoft.com/office/drawing/2014/main" id="{798CFA59-1678-47E0-B718-E438693869A0}"/>
              </a:ext>
            </a:extLst>
          </p:cNvPr>
          <p:cNvSpPr>
            <a:spLocks noGrp="true"/>
          </p:cNvSpPr>
          <p:nvPr>
            <p:ph idx="1"/>
          </p:nvPr>
        </p:nvSpPr>
        <p:spPr>
          <a:xfrm>
            <a:off x="576000" y="1844824"/>
            <a:ext cx="8064000" cy="4320000"/>
          </a:xfrm>
        </p:spPr>
        <p:txBody>
          <a:bodyPr/>
          <a:lstStyle/>
          <a:p>
            <a:pPr>
              <a:lnSpc>
                <a:spcPct val="100000"/>
              </a:lnSpc>
              <a:buFont typeface="Wingdings" panose="05000000000000000000" pitchFamily="2" charset="2"/>
              <a:buChar char="q"/>
            </a:pPr>
            <a:r>
              <a:rPr lang="cs-CZ" dirty="false">
                <a:latin typeface="Arial" panose="020B0604020202020204" pitchFamily="34" charset="0"/>
                <a:ea typeface="Calibri" panose="020F0502020204030204" pitchFamily="34" charset="0"/>
              </a:rPr>
              <a:t>AP jsou samostatně hodnocené a schvalované jednotlivými ŘO v návaznosti na koncepční část SCLLD hodnocenou MMR (v OPZ</a:t>
            </a:r>
            <a:r>
              <a:rPr lang="cs-CZ" dirty="false"/>
              <a:t>+ specifický postup)</a:t>
            </a:r>
            <a:endParaRPr lang="cs-CZ" dirty="false">
              <a:latin typeface="Calibri" panose="020F0502020204030204" pitchFamily="34" charset="0"/>
              <a:ea typeface="Calibri" panose="020F0502020204030204" pitchFamily="34" charset="0"/>
            </a:endParaRPr>
          </a:p>
          <a:p>
            <a:pPr>
              <a:lnSpc>
                <a:spcPct val="100000"/>
              </a:lnSpc>
              <a:buFont typeface="Wingdings" panose="05000000000000000000" pitchFamily="2" charset="2"/>
              <a:buChar char="q"/>
            </a:pPr>
            <a:r>
              <a:rPr lang="cs-CZ" dirty="false"/>
              <a:t>MAS předkládá AP spolu s předložením projektové žádosti do výzvy ŘO (AP jako povinná příloha projektu)</a:t>
            </a:r>
          </a:p>
          <a:p>
            <a:pPr>
              <a:lnSpc>
                <a:spcPct val="100000"/>
              </a:lnSpc>
              <a:buFont typeface="Wingdings" panose="05000000000000000000" pitchFamily="2" charset="2"/>
              <a:buChar char="q"/>
            </a:pPr>
            <a:r>
              <a:rPr lang="cs-CZ" dirty="false"/>
              <a:t>AP je hodnocen společně s předloženou projektovou žádostí (nebude vůbec hodnocen, pokud MAS nepodá projektovou žádost)</a:t>
            </a:r>
          </a:p>
          <a:p>
            <a:pPr>
              <a:lnSpc>
                <a:spcPct val="100000"/>
              </a:lnSpc>
              <a:buFont typeface="Wingdings" panose="05000000000000000000" pitchFamily="2" charset="2"/>
              <a:buChar char="q"/>
            </a:pPr>
            <a:r>
              <a:rPr lang="cs-CZ" dirty="false"/>
              <a:t>Ve společné části v MS jen potvrdíme, že AP splnil podmínky a přepneme stav (ne akceptační dopisy)</a:t>
            </a:r>
          </a:p>
          <a:p>
            <a:pPr>
              <a:lnSpc>
                <a:spcPct val="100000"/>
              </a:lnSpc>
              <a:buFont typeface="Wingdings" panose="05000000000000000000" pitchFamily="2" charset="2"/>
              <a:buChar char="q"/>
            </a:pPr>
            <a:endParaRPr lang="cs-CZ" dirty="false"/>
          </a:p>
          <a:p>
            <a:pPr marL="0" lvl="0" indent="0">
              <a:lnSpc>
                <a:spcPct val="100000"/>
              </a:lnSpc>
              <a:buNone/>
            </a:pPr>
            <a:endParaRPr lang="cs-CZ" dirty="false"/>
          </a:p>
        </p:txBody>
      </p:sp>
      <p:sp>
        <p:nvSpPr>
          <p:cNvPr id="4" name="Zástupný symbol pro číslo snímku 3">
            <a:extLst>
              <a:ext uri="{FF2B5EF4-FFF2-40B4-BE49-F238E27FC236}">
                <a16:creationId xmlns:a16="http://schemas.microsoft.com/office/drawing/2014/main" id="{46D586D5-0E8A-4DBF-BBDE-48D81770A26C}"/>
              </a:ext>
            </a:extLst>
          </p:cNvPr>
          <p:cNvSpPr>
            <a:spLocks noGrp="true"/>
          </p:cNvSpPr>
          <p:nvPr>
            <p:ph type="sldNum" sz="quarter" idx="12"/>
          </p:nvPr>
        </p:nvSpPr>
        <p:spPr/>
        <p:txBody>
          <a:bodyPr/>
          <a:lstStyle/>
          <a:p>
            <a:fld id="{479BF083-4774-43B1-9AB0-5CC1AC5DD8EE}" type="slidenum">
              <a:rPr lang="cs-CZ" smtClean="false"/>
              <a:pPr/>
              <a:t>14</a:t>
            </a:fld>
            <a:endParaRPr lang="cs-CZ" dirty="false"/>
          </a:p>
        </p:txBody>
      </p:sp>
    </p:spTree>
    <p:extLst>
      <p:ext uri="{BB962C8B-B14F-4D97-AF65-F5344CB8AC3E}">
        <p14:creationId xmlns:p14="http://schemas.microsoft.com/office/powerpoint/2010/main" val="36073854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BF36EE-2E72-403D-8B32-452836CAC341}"/>
              </a:ext>
            </a:extLst>
          </p:cNvPr>
          <p:cNvSpPr>
            <a:spLocks noGrp="true"/>
          </p:cNvSpPr>
          <p:nvPr>
            <p:ph type="title"/>
          </p:nvPr>
        </p:nvSpPr>
        <p:spPr/>
        <p:txBody>
          <a:bodyPr/>
          <a:lstStyle/>
          <a:p>
            <a:r>
              <a:rPr lang="cs-CZ" dirty="false"/>
              <a:t>Akční plán SCLLD </a:t>
            </a:r>
            <a:r>
              <a:rPr lang="cs-CZ" sz="2000" dirty="false"/>
              <a:t>(Struktura)</a:t>
            </a:r>
            <a:r>
              <a:rPr lang="cs-CZ" sz="2000" dirty="false">
                <a:solidFill>
                  <a:schemeClr val="tx1">
                    <a:lumMod val="20000"/>
                    <a:lumOff val="80000"/>
                  </a:schemeClr>
                </a:solidFill>
              </a:rPr>
              <a:t> </a:t>
            </a:r>
            <a:endParaRPr lang="cs-CZ" sz="2000" dirty="false"/>
          </a:p>
        </p:txBody>
      </p:sp>
      <p:sp>
        <p:nvSpPr>
          <p:cNvPr id="3" name="Zástupný obsah 2">
            <a:extLst>
              <a:ext uri="{FF2B5EF4-FFF2-40B4-BE49-F238E27FC236}">
                <a16:creationId xmlns:a16="http://schemas.microsoft.com/office/drawing/2014/main" id="{209A64FC-DC91-4A05-8A69-631C8BD7BF4D}"/>
              </a:ext>
            </a:extLst>
          </p:cNvPr>
          <p:cNvSpPr>
            <a:spLocks noGrp="true"/>
          </p:cNvSpPr>
          <p:nvPr>
            <p:ph idx="1"/>
          </p:nvPr>
        </p:nvSpPr>
        <p:spPr/>
        <p:txBody>
          <a:bodyPr/>
          <a:lstStyle/>
          <a:p>
            <a:pPr marL="0" lvl="0" indent="0">
              <a:buNone/>
            </a:pPr>
            <a:r>
              <a:rPr lang="cs-CZ" b="true" dirty="false"/>
              <a:t>1. CS a jejich problémy a potřeby v oblasti aktivního začleňování, na jejichž řešení se chce MAS v rámci realizace AP </a:t>
            </a:r>
            <a:r>
              <a:rPr lang="cs-CZ" i="true" dirty="false"/>
              <a:t>(max. 4 strany)</a:t>
            </a:r>
          </a:p>
          <a:p>
            <a:pPr>
              <a:buFont typeface="Wingdings" panose="05000000000000000000" pitchFamily="2" charset="2"/>
              <a:buChar char="q"/>
            </a:pPr>
            <a:r>
              <a:rPr lang="cs-CZ" dirty="false"/>
              <a:t>Označení </a:t>
            </a:r>
            <a:r>
              <a:rPr lang="cs-CZ" b="true" dirty="false"/>
              <a:t>CS </a:t>
            </a:r>
            <a:r>
              <a:rPr lang="cs-CZ" dirty="false"/>
              <a:t>(velikost ve vazbě na indikátory)</a:t>
            </a:r>
          </a:p>
          <a:p>
            <a:pPr lvl="0">
              <a:buFont typeface="Wingdings" panose="05000000000000000000" pitchFamily="2" charset="2"/>
              <a:buChar char="q"/>
            </a:pPr>
            <a:r>
              <a:rPr lang="cs-CZ" b="true" dirty="false"/>
              <a:t>Konkrétní problémy a zjištěné potřeby</a:t>
            </a:r>
            <a:r>
              <a:rPr lang="cs-CZ" dirty="false"/>
              <a:t> CS (podloženo místní analýzou provedenou MAS) </a:t>
            </a:r>
          </a:p>
          <a:p>
            <a:pPr>
              <a:buFont typeface="Wingdings" panose="05000000000000000000" pitchFamily="2" charset="2"/>
              <a:buChar char="q"/>
            </a:pPr>
            <a:r>
              <a:rPr lang="cs-CZ" b="true" dirty="false"/>
              <a:t>Bariéry</a:t>
            </a:r>
            <a:r>
              <a:rPr lang="cs-CZ" dirty="false"/>
              <a:t> bránící CS účinně řešit dané problémy a naplňovat svoje potřeby (proč to dosud nešlo)</a:t>
            </a:r>
          </a:p>
          <a:p>
            <a:pPr>
              <a:buFont typeface="Wingdings" panose="05000000000000000000" pitchFamily="2" charset="2"/>
              <a:buChar char="q"/>
            </a:pPr>
            <a:r>
              <a:rPr lang="cs-CZ" b="true" dirty="false"/>
              <a:t>Dosavadní způsoby řešení </a:t>
            </a:r>
            <a:r>
              <a:rPr lang="cs-CZ" dirty="false"/>
              <a:t>daných problémů a jejich účinnost a efektivita </a:t>
            </a:r>
          </a:p>
          <a:p>
            <a:pPr marL="0" indent="0">
              <a:buNone/>
            </a:pPr>
            <a:r>
              <a:rPr lang="cs-CZ" b="true" dirty="false"/>
              <a:t> </a:t>
            </a:r>
            <a:endParaRPr lang="cs-CZ" dirty="false"/>
          </a:p>
          <a:p>
            <a:pPr marL="0" indent="0">
              <a:buNone/>
            </a:pPr>
            <a:endParaRPr lang="cs-CZ" dirty="false"/>
          </a:p>
        </p:txBody>
      </p:sp>
      <p:sp>
        <p:nvSpPr>
          <p:cNvPr id="4" name="Zástupný symbol pro číslo snímku 3">
            <a:extLst>
              <a:ext uri="{FF2B5EF4-FFF2-40B4-BE49-F238E27FC236}">
                <a16:creationId xmlns:a16="http://schemas.microsoft.com/office/drawing/2014/main" id="{553CAB62-CCC0-4C2E-B346-9FE85EF62DF1}"/>
              </a:ext>
            </a:extLst>
          </p:cNvPr>
          <p:cNvSpPr>
            <a:spLocks noGrp="true"/>
          </p:cNvSpPr>
          <p:nvPr>
            <p:ph type="sldNum" sz="quarter" idx="12"/>
          </p:nvPr>
        </p:nvSpPr>
        <p:spPr/>
        <p:txBody>
          <a:bodyPr/>
          <a:lstStyle/>
          <a:p>
            <a:fld id="{479BF083-4774-43B1-9AB0-5CC1AC5DD8EE}" type="slidenum">
              <a:rPr lang="cs-CZ" smtClean="false"/>
              <a:pPr/>
              <a:t>15</a:t>
            </a:fld>
            <a:endParaRPr lang="cs-CZ" dirty="false"/>
          </a:p>
        </p:txBody>
      </p:sp>
    </p:spTree>
    <p:extLst>
      <p:ext uri="{BB962C8B-B14F-4D97-AF65-F5344CB8AC3E}">
        <p14:creationId xmlns:p14="http://schemas.microsoft.com/office/powerpoint/2010/main" val="9992998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831EA6-1C79-4028-BB31-6C6133FA3F87}"/>
              </a:ext>
            </a:extLst>
          </p:cNvPr>
          <p:cNvSpPr>
            <a:spLocks noGrp="true"/>
          </p:cNvSpPr>
          <p:nvPr>
            <p:ph type="title"/>
          </p:nvPr>
        </p:nvSpPr>
        <p:spPr/>
        <p:txBody>
          <a:bodyPr/>
          <a:lstStyle/>
          <a:p>
            <a:r>
              <a:rPr lang="cs-CZ" dirty="false"/>
              <a:t>Akční plán SCLLD </a:t>
            </a:r>
            <a:r>
              <a:rPr lang="cs-CZ" sz="2000" dirty="false"/>
              <a:t>(Struktura)</a:t>
            </a:r>
            <a:r>
              <a:rPr lang="cs-CZ" sz="2000" dirty="false">
                <a:solidFill>
                  <a:schemeClr val="tx1">
                    <a:lumMod val="20000"/>
                    <a:lumOff val="80000"/>
                  </a:schemeClr>
                </a:solidFill>
              </a:rPr>
              <a:t> </a:t>
            </a:r>
            <a:endParaRPr lang="cs-CZ" dirty="false"/>
          </a:p>
        </p:txBody>
      </p:sp>
      <p:sp>
        <p:nvSpPr>
          <p:cNvPr id="3" name="Zástupný obsah 2">
            <a:extLst>
              <a:ext uri="{FF2B5EF4-FFF2-40B4-BE49-F238E27FC236}">
                <a16:creationId xmlns:a16="http://schemas.microsoft.com/office/drawing/2014/main" id="{7991C0FE-3D1C-44A7-94E3-F8F8D13C3488}"/>
              </a:ext>
            </a:extLst>
          </p:cNvPr>
          <p:cNvSpPr>
            <a:spLocks noGrp="true"/>
          </p:cNvSpPr>
          <p:nvPr>
            <p:ph idx="1"/>
          </p:nvPr>
        </p:nvSpPr>
        <p:spPr/>
        <p:txBody>
          <a:bodyPr/>
          <a:lstStyle/>
          <a:p>
            <a:pPr lvl="0">
              <a:buFont typeface="Wingdings" panose="05000000000000000000" pitchFamily="2" charset="2"/>
              <a:buChar char="q"/>
            </a:pPr>
            <a:r>
              <a:rPr lang="cs-CZ" b="true" dirty="false"/>
              <a:t>Rizika </a:t>
            </a:r>
            <a:r>
              <a:rPr lang="cs-CZ" dirty="false"/>
              <a:t>(pokud se nepodaří najít a realizovat vhodná řešení daných problémů)</a:t>
            </a:r>
            <a:r>
              <a:rPr lang="cs-CZ" b="true" dirty="false"/>
              <a:t> </a:t>
            </a:r>
            <a:endParaRPr lang="cs-CZ" dirty="false"/>
          </a:p>
          <a:p>
            <a:pPr lvl="0">
              <a:buFont typeface="Wingdings" panose="05000000000000000000" pitchFamily="2" charset="2"/>
              <a:buChar char="q"/>
            </a:pPr>
            <a:r>
              <a:rPr lang="cs-CZ" b="true" dirty="false"/>
              <a:t>Zdroje, silné stránky a potenciál území </a:t>
            </a:r>
            <a:r>
              <a:rPr lang="cs-CZ" dirty="false"/>
              <a:t>k řešení identifikovaných problémů a potřeb CS </a:t>
            </a:r>
          </a:p>
          <a:p>
            <a:pPr lvl="0">
              <a:buFont typeface="Wingdings" panose="05000000000000000000" pitchFamily="2" charset="2"/>
              <a:buChar char="q"/>
            </a:pPr>
            <a:r>
              <a:rPr lang="cs-CZ" dirty="false"/>
              <a:t>Konkrétní </a:t>
            </a:r>
            <a:r>
              <a:rPr lang="cs-CZ" b="true" dirty="false"/>
              <a:t>opatření AP</a:t>
            </a:r>
            <a:r>
              <a:rPr lang="cs-CZ" dirty="false"/>
              <a:t> reagující na řešení jednotlivých problémů CS</a:t>
            </a:r>
          </a:p>
          <a:p>
            <a:pPr>
              <a:buFont typeface="Wingdings" panose="05000000000000000000" pitchFamily="2" charset="2"/>
              <a:buChar char="q"/>
            </a:pPr>
            <a:r>
              <a:rPr lang="cs-CZ" b="true" dirty="false"/>
              <a:t>Cílový stav </a:t>
            </a:r>
            <a:r>
              <a:rPr lang="cs-CZ" dirty="false"/>
              <a:t>(změna, které má být dosaženo, přínos pro CS)</a:t>
            </a:r>
          </a:p>
          <a:p>
            <a:pPr marL="0" indent="0">
              <a:buNone/>
            </a:pPr>
            <a:r>
              <a:rPr lang="cs-CZ" dirty="false"/>
              <a:t>Pro každou CS popsat jednotlivé body</a:t>
            </a:r>
          </a:p>
          <a:p>
            <a:pPr marL="0" indent="0">
              <a:buNone/>
            </a:pPr>
            <a:endParaRPr lang="cs-CZ" dirty="false"/>
          </a:p>
        </p:txBody>
      </p:sp>
      <p:sp>
        <p:nvSpPr>
          <p:cNvPr id="4" name="Zástupný symbol pro číslo snímku 3">
            <a:extLst>
              <a:ext uri="{FF2B5EF4-FFF2-40B4-BE49-F238E27FC236}">
                <a16:creationId xmlns:a16="http://schemas.microsoft.com/office/drawing/2014/main" id="{9AD9F544-5019-47B6-81EB-E98053F6FEDA}"/>
              </a:ext>
            </a:extLst>
          </p:cNvPr>
          <p:cNvSpPr>
            <a:spLocks noGrp="true"/>
          </p:cNvSpPr>
          <p:nvPr>
            <p:ph type="sldNum" sz="quarter" idx="12"/>
          </p:nvPr>
        </p:nvSpPr>
        <p:spPr/>
        <p:txBody>
          <a:bodyPr/>
          <a:lstStyle/>
          <a:p>
            <a:fld id="{479BF083-4774-43B1-9AB0-5CC1AC5DD8EE}" type="slidenum">
              <a:rPr lang="cs-CZ" smtClean="false"/>
              <a:pPr/>
              <a:t>16</a:t>
            </a:fld>
            <a:endParaRPr lang="cs-CZ" dirty="false"/>
          </a:p>
        </p:txBody>
      </p:sp>
    </p:spTree>
    <p:extLst>
      <p:ext uri="{BB962C8B-B14F-4D97-AF65-F5344CB8AC3E}">
        <p14:creationId xmlns:p14="http://schemas.microsoft.com/office/powerpoint/2010/main" val="26519268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BF900E-2F51-4501-BB76-A55E097C90C8}"/>
              </a:ext>
            </a:extLst>
          </p:cNvPr>
          <p:cNvSpPr>
            <a:spLocks noGrp="true"/>
          </p:cNvSpPr>
          <p:nvPr>
            <p:ph type="title"/>
          </p:nvPr>
        </p:nvSpPr>
        <p:spPr/>
        <p:txBody>
          <a:bodyPr/>
          <a:lstStyle/>
          <a:p>
            <a:r>
              <a:rPr lang="cs-CZ" dirty="false"/>
              <a:t>Akční plán SCLLD </a:t>
            </a:r>
            <a:r>
              <a:rPr lang="cs-CZ" sz="2000" dirty="false"/>
              <a:t>(Struktura)</a:t>
            </a:r>
            <a:r>
              <a:rPr lang="cs-CZ" sz="2000" dirty="false">
                <a:solidFill>
                  <a:schemeClr val="tx1">
                    <a:lumMod val="20000"/>
                    <a:lumOff val="80000"/>
                  </a:schemeClr>
                </a:solidFill>
              </a:rPr>
              <a:t> </a:t>
            </a:r>
            <a:endParaRPr lang="cs-CZ" dirty="false"/>
          </a:p>
        </p:txBody>
      </p:sp>
      <p:sp>
        <p:nvSpPr>
          <p:cNvPr id="3" name="Zástupný obsah 2">
            <a:extLst>
              <a:ext uri="{FF2B5EF4-FFF2-40B4-BE49-F238E27FC236}">
                <a16:creationId xmlns:a16="http://schemas.microsoft.com/office/drawing/2014/main" id="{86A9D452-5D47-4BD1-AD8F-7CE1893FE798}"/>
              </a:ext>
            </a:extLst>
          </p:cNvPr>
          <p:cNvSpPr>
            <a:spLocks noGrp="true"/>
          </p:cNvSpPr>
          <p:nvPr>
            <p:ph idx="1"/>
          </p:nvPr>
        </p:nvSpPr>
        <p:spPr/>
        <p:txBody>
          <a:bodyPr/>
          <a:lstStyle/>
          <a:p>
            <a:pPr marL="0" indent="0">
              <a:buNone/>
            </a:pPr>
            <a:r>
              <a:rPr lang="cs-CZ" sz="2000" b="true" dirty="false"/>
              <a:t>2. Aktivity realizované v rámci AP v přímé vazbě na zjištěné potřeby CS </a:t>
            </a:r>
            <a:r>
              <a:rPr lang="cs-CZ" sz="2000" i="true" dirty="false"/>
              <a:t>(max. 1 strana-1 aktivita)</a:t>
            </a:r>
            <a:endParaRPr lang="cs-CZ" sz="2000" dirty="false"/>
          </a:p>
          <a:p>
            <a:pPr marL="0" indent="0">
              <a:buNone/>
            </a:pPr>
            <a:r>
              <a:rPr lang="cs-CZ" sz="1800" dirty="false"/>
              <a:t>Popis do výše </a:t>
            </a:r>
            <a:r>
              <a:rPr lang="cs-CZ" sz="1800" b="true" dirty="false"/>
              <a:t>min. 50% a max. 70% alokace</a:t>
            </a:r>
            <a:r>
              <a:rPr lang="cs-CZ" sz="1800" dirty="false"/>
              <a:t> na AP</a:t>
            </a:r>
          </a:p>
          <a:p>
            <a:pPr lvl="0">
              <a:buFont typeface="Wingdings" panose="05000000000000000000" pitchFamily="2" charset="2"/>
              <a:buChar char="q"/>
            </a:pPr>
            <a:r>
              <a:rPr lang="cs-CZ" sz="1600" b="true" dirty="false"/>
              <a:t>Jednotlivé aktivity</a:t>
            </a:r>
            <a:r>
              <a:rPr lang="cs-CZ" sz="1600" dirty="false"/>
              <a:t> (vazba na výzvu ŘO, vazba mezi aktivitami, návaznost na jiné OP) </a:t>
            </a:r>
          </a:p>
          <a:p>
            <a:pPr lvl="0">
              <a:buFont typeface="Wingdings" panose="05000000000000000000" pitchFamily="2" charset="2"/>
              <a:buChar char="q"/>
            </a:pPr>
            <a:r>
              <a:rPr lang="cs-CZ" sz="1600" b="true" dirty="false"/>
              <a:t>Časový rámec </a:t>
            </a:r>
            <a:r>
              <a:rPr lang="cs-CZ" sz="1600" dirty="false"/>
              <a:t>realizace a </a:t>
            </a:r>
            <a:r>
              <a:rPr lang="cs-CZ" sz="1600" b="true" dirty="false"/>
              <a:t>finanční nákladovost</a:t>
            </a:r>
            <a:r>
              <a:rPr lang="cs-CZ" sz="1600" dirty="false"/>
              <a:t> řešení (částka CZV)</a:t>
            </a:r>
          </a:p>
          <a:p>
            <a:pPr lvl="0">
              <a:buFont typeface="Wingdings" panose="05000000000000000000" pitchFamily="2" charset="2"/>
              <a:buChar char="q"/>
            </a:pPr>
            <a:r>
              <a:rPr lang="cs-CZ" sz="1600" b="true" dirty="false"/>
              <a:t>Způsob realizace a zajištění</a:t>
            </a:r>
            <a:r>
              <a:rPr lang="cs-CZ" sz="1600" dirty="false"/>
              <a:t> jednotlivých aktivit: projektové aktivity realizuje MAS sama x dodavatel (VZ) x MAS v partnerství s finanční účastí</a:t>
            </a:r>
          </a:p>
          <a:p>
            <a:pPr marL="0" lvl="0" indent="0">
              <a:buNone/>
            </a:pPr>
            <a:r>
              <a:rPr lang="cs-CZ" sz="1600" b="true" dirty="false"/>
              <a:t>Náhradní řešení</a:t>
            </a:r>
            <a:endParaRPr lang="cs-CZ" sz="1600" dirty="false"/>
          </a:p>
          <a:p>
            <a:pPr marL="0" indent="0">
              <a:buNone/>
            </a:pPr>
            <a:endParaRPr lang="cs-CZ" b="true" dirty="false"/>
          </a:p>
          <a:p>
            <a:endParaRPr lang="cs-CZ" dirty="false"/>
          </a:p>
        </p:txBody>
      </p:sp>
      <p:sp>
        <p:nvSpPr>
          <p:cNvPr id="4" name="Zástupný symbol pro číslo snímku 3">
            <a:extLst>
              <a:ext uri="{FF2B5EF4-FFF2-40B4-BE49-F238E27FC236}">
                <a16:creationId xmlns:a16="http://schemas.microsoft.com/office/drawing/2014/main" id="{06403BA5-ED40-4309-864B-022D494E87F1}"/>
              </a:ext>
            </a:extLst>
          </p:cNvPr>
          <p:cNvSpPr>
            <a:spLocks noGrp="true"/>
          </p:cNvSpPr>
          <p:nvPr>
            <p:ph type="sldNum" sz="quarter" idx="12"/>
          </p:nvPr>
        </p:nvSpPr>
        <p:spPr/>
        <p:txBody>
          <a:bodyPr/>
          <a:lstStyle/>
          <a:p>
            <a:fld id="{479BF083-4774-43B1-9AB0-5CC1AC5DD8EE}" type="slidenum">
              <a:rPr lang="cs-CZ" smtClean="false"/>
              <a:pPr/>
              <a:t>17</a:t>
            </a:fld>
            <a:endParaRPr lang="cs-CZ" dirty="false"/>
          </a:p>
        </p:txBody>
      </p:sp>
    </p:spTree>
    <p:extLst>
      <p:ext uri="{BB962C8B-B14F-4D97-AF65-F5344CB8AC3E}">
        <p14:creationId xmlns:p14="http://schemas.microsoft.com/office/powerpoint/2010/main" val="42412344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E8EF0C-A877-4F72-A851-5C69E66EA05C}"/>
              </a:ext>
            </a:extLst>
          </p:cNvPr>
          <p:cNvSpPr>
            <a:spLocks noGrp="true"/>
          </p:cNvSpPr>
          <p:nvPr>
            <p:ph type="title"/>
          </p:nvPr>
        </p:nvSpPr>
        <p:spPr/>
        <p:txBody>
          <a:bodyPr/>
          <a:lstStyle/>
          <a:p>
            <a:r>
              <a:rPr lang="cs-CZ" dirty="false"/>
              <a:t>Akční plán SCLLD </a:t>
            </a:r>
            <a:r>
              <a:rPr lang="cs-CZ" sz="2000" dirty="false"/>
              <a:t>(Struktura)</a:t>
            </a:r>
            <a:r>
              <a:rPr lang="cs-CZ" sz="2000" dirty="false">
                <a:solidFill>
                  <a:schemeClr val="tx1">
                    <a:lumMod val="20000"/>
                    <a:lumOff val="80000"/>
                  </a:schemeClr>
                </a:solidFill>
              </a:rPr>
              <a:t> </a:t>
            </a:r>
            <a:endParaRPr lang="cs-CZ" dirty="false"/>
          </a:p>
        </p:txBody>
      </p:sp>
      <p:sp>
        <p:nvSpPr>
          <p:cNvPr id="3" name="Zástupný obsah 2">
            <a:extLst>
              <a:ext uri="{FF2B5EF4-FFF2-40B4-BE49-F238E27FC236}">
                <a16:creationId xmlns:a16="http://schemas.microsoft.com/office/drawing/2014/main" id="{B05D76AD-8EAD-4664-A7D5-F5DAAD96E0CE}"/>
              </a:ext>
            </a:extLst>
          </p:cNvPr>
          <p:cNvSpPr>
            <a:spLocks noGrp="true"/>
          </p:cNvSpPr>
          <p:nvPr>
            <p:ph idx="1"/>
          </p:nvPr>
        </p:nvSpPr>
        <p:spPr/>
        <p:txBody>
          <a:bodyPr/>
          <a:lstStyle/>
          <a:p>
            <a:pPr marL="0" indent="0">
              <a:buNone/>
            </a:pPr>
            <a:r>
              <a:rPr lang="cs-CZ" b="true" dirty="false"/>
              <a:t>3. Další klíčová témata a problémy CS; nebudou primárně řešeny v rámci realizace AP</a:t>
            </a:r>
            <a:r>
              <a:rPr lang="cs-CZ" i="true" dirty="false"/>
              <a:t>(max. 2 strany)</a:t>
            </a:r>
          </a:p>
          <a:p>
            <a:pPr marL="0" indent="0">
              <a:buNone/>
            </a:pPr>
            <a:endParaRPr lang="cs-CZ" i="true" dirty="false"/>
          </a:p>
          <a:p>
            <a:pPr marL="0" indent="0">
              <a:buNone/>
            </a:pPr>
            <a:r>
              <a:rPr lang="cs-CZ" b="true" dirty="false"/>
              <a:t>4. Příprava AP z hlediska procesů a připravenost území na jeho realizaci </a:t>
            </a:r>
            <a:r>
              <a:rPr lang="cs-CZ" i="true" dirty="false"/>
              <a:t>(max. 2 strany)</a:t>
            </a:r>
          </a:p>
          <a:p>
            <a:pPr>
              <a:buFont typeface="Wingdings" panose="05000000000000000000" pitchFamily="2" charset="2"/>
              <a:buChar char="q"/>
            </a:pPr>
            <a:r>
              <a:rPr lang="cs-CZ" b="true" dirty="false"/>
              <a:t>Způsob přípravy AP z hlediska procesů,</a:t>
            </a:r>
            <a:r>
              <a:rPr lang="cs-CZ" dirty="false"/>
              <a:t> které probíhaly v území </a:t>
            </a:r>
          </a:p>
          <a:p>
            <a:pPr>
              <a:buFont typeface="Wingdings" panose="05000000000000000000" pitchFamily="2" charset="2"/>
              <a:buChar char="q"/>
            </a:pPr>
            <a:r>
              <a:rPr lang="cs-CZ" b="true" dirty="false"/>
              <a:t>Připravenost MAS k realizaci animační činnosti </a:t>
            </a:r>
            <a:r>
              <a:rPr lang="cs-CZ" dirty="false"/>
              <a:t>po celé období realizace AP </a:t>
            </a:r>
            <a:endParaRPr lang="cs-CZ" i="true" dirty="false"/>
          </a:p>
          <a:p>
            <a:pPr marL="0" indent="0">
              <a:buNone/>
            </a:pPr>
            <a:endParaRPr lang="cs-CZ" dirty="false"/>
          </a:p>
        </p:txBody>
      </p:sp>
      <p:sp>
        <p:nvSpPr>
          <p:cNvPr id="4" name="Zástupný symbol pro číslo snímku 3">
            <a:extLst>
              <a:ext uri="{FF2B5EF4-FFF2-40B4-BE49-F238E27FC236}">
                <a16:creationId xmlns:a16="http://schemas.microsoft.com/office/drawing/2014/main" id="{184CEE47-B4DE-4BDF-9C8B-563BC49122C7}"/>
              </a:ext>
            </a:extLst>
          </p:cNvPr>
          <p:cNvSpPr>
            <a:spLocks noGrp="true"/>
          </p:cNvSpPr>
          <p:nvPr>
            <p:ph type="sldNum" sz="quarter" idx="12"/>
          </p:nvPr>
        </p:nvSpPr>
        <p:spPr/>
        <p:txBody>
          <a:bodyPr/>
          <a:lstStyle/>
          <a:p>
            <a:fld id="{479BF083-4774-43B1-9AB0-5CC1AC5DD8EE}" type="slidenum">
              <a:rPr lang="cs-CZ" smtClean="false"/>
              <a:pPr/>
              <a:t>18</a:t>
            </a:fld>
            <a:endParaRPr lang="cs-CZ" dirty="false"/>
          </a:p>
        </p:txBody>
      </p:sp>
    </p:spTree>
    <p:extLst>
      <p:ext uri="{BB962C8B-B14F-4D97-AF65-F5344CB8AC3E}">
        <p14:creationId xmlns:p14="http://schemas.microsoft.com/office/powerpoint/2010/main" val="9363207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B39EF9-3867-49A0-A776-EC3DD94CC715}"/>
              </a:ext>
            </a:extLst>
          </p:cNvPr>
          <p:cNvSpPr>
            <a:spLocks noGrp="true"/>
          </p:cNvSpPr>
          <p:nvPr>
            <p:ph type="title"/>
          </p:nvPr>
        </p:nvSpPr>
        <p:spPr/>
        <p:txBody>
          <a:bodyPr/>
          <a:lstStyle/>
          <a:p>
            <a:r>
              <a:rPr lang="cs-CZ" dirty="false"/>
              <a:t>Akční plán SCLLD </a:t>
            </a:r>
            <a:r>
              <a:rPr lang="cs-CZ" sz="2000" dirty="false"/>
              <a:t>(Struktura)</a:t>
            </a:r>
            <a:r>
              <a:rPr lang="cs-CZ" sz="2000" dirty="false">
                <a:solidFill>
                  <a:schemeClr val="tx1">
                    <a:lumMod val="20000"/>
                    <a:lumOff val="80000"/>
                  </a:schemeClr>
                </a:solidFill>
              </a:rPr>
              <a:t> </a:t>
            </a:r>
            <a:endParaRPr lang="cs-CZ" dirty="false"/>
          </a:p>
        </p:txBody>
      </p:sp>
      <p:sp>
        <p:nvSpPr>
          <p:cNvPr id="3" name="Zástupný obsah 2">
            <a:extLst>
              <a:ext uri="{FF2B5EF4-FFF2-40B4-BE49-F238E27FC236}">
                <a16:creationId xmlns:a16="http://schemas.microsoft.com/office/drawing/2014/main" id="{4208F04F-52F0-45FB-A869-61B7EFE197A9}"/>
              </a:ext>
            </a:extLst>
          </p:cNvPr>
          <p:cNvSpPr>
            <a:spLocks noGrp="true"/>
          </p:cNvSpPr>
          <p:nvPr>
            <p:ph idx="1"/>
          </p:nvPr>
        </p:nvSpPr>
        <p:spPr>
          <a:xfrm>
            <a:off x="540000" y="1772816"/>
            <a:ext cx="8064000" cy="4320000"/>
          </a:xfrm>
        </p:spPr>
        <p:txBody>
          <a:bodyPr/>
          <a:lstStyle/>
          <a:p>
            <a:pPr marL="0" lvl="0" indent="0">
              <a:buNone/>
            </a:pPr>
            <a:r>
              <a:rPr lang="cs-CZ" b="true" dirty="false"/>
              <a:t>5. Příprava projektu MAS </a:t>
            </a:r>
            <a:r>
              <a:rPr lang="cs-CZ" i="true" dirty="false"/>
              <a:t>(max. 2 strany)</a:t>
            </a:r>
          </a:p>
          <a:p>
            <a:pPr lvl="0">
              <a:buFont typeface="Wingdings" panose="05000000000000000000" pitchFamily="2" charset="2"/>
              <a:buChar char="q"/>
            </a:pPr>
            <a:r>
              <a:rPr lang="cs-CZ" dirty="false"/>
              <a:t>Způsob přípravy projektu MAS</a:t>
            </a:r>
          </a:p>
          <a:p>
            <a:pPr lvl="0">
              <a:buFont typeface="Wingdings" panose="05000000000000000000" pitchFamily="2" charset="2"/>
              <a:buChar char="q"/>
            </a:pPr>
            <a:r>
              <a:rPr lang="cs-CZ" dirty="false"/>
              <a:t>Zdůvodnění výběru způsobu zajištění/realizace jednotlivých aktivit v rámci projektu MAS </a:t>
            </a:r>
          </a:p>
          <a:p>
            <a:pPr lvl="0">
              <a:buFont typeface="Wingdings" panose="05000000000000000000" pitchFamily="2" charset="2"/>
              <a:buChar char="q"/>
            </a:pPr>
            <a:r>
              <a:rPr lang="cs-CZ" dirty="false"/>
              <a:t>Metoda výběru a kritéria výběru partnerů s finanční účastí</a:t>
            </a:r>
          </a:p>
          <a:p>
            <a:pPr marL="0" lvl="0" indent="0">
              <a:buNone/>
            </a:pPr>
            <a:r>
              <a:rPr lang="cs-CZ" b="true" dirty="false"/>
              <a:t>6. Příprava, projednávání a schvalování zbývajících max. 50% alokace </a:t>
            </a:r>
            <a:r>
              <a:rPr lang="cs-CZ" i="true" dirty="false"/>
              <a:t>(max. 1 strana)</a:t>
            </a:r>
            <a:endParaRPr lang="cs-CZ" dirty="false"/>
          </a:p>
          <a:p>
            <a:pPr lvl="0">
              <a:buFont typeface="Wingdings" panose="05000000000000000000" pitchFamily="2" charset="2"/>
              <a:buChar char="q"/>
            </a:pPr>
            <a:r>
              <a:rPr lang="cs-CZ" dirty="false"/>
              <a:t>Způsob přípravy, projednávání a schvalování zbývajících 30 - 50% alokace</a:t>
            </a:r>
          </a:p>
          <a:p>
            <a:endParaRPr lang="cs-CZ" dirty="false"/>
          </a:p>
        </p:txBody>
      </p:sp>
      <p:sp>
        <p:nvSpPr>
          <p:cNvPr id="4" name="Zástupný symbol pro číslo snímku 3">
            <a:extLst>
              <a:ext uri="{FF2B5EF4-FFF2-40B4-BE49-F238E27FC236}">
                <a16:creationId xmlns:a16="http://schemas.microsoft.com/office/drawing/2014/main" id="{CA3F0740-140B-41D0-9D6D-90267D3AACCA}"/>
              </a:ext>
            </a:extLst>
          </p:cNvPr>
          <p:cNvSpPr>
            <a:spLocks noGrp="true"/>
          </p:cNvSpPr>
          <p:nvPr>
            <p:ph type="sldNum" sz="quarter" idx="12"/>
          </p:nvPr>
        </p:nvSpPr>
        <p:spPr/>
        <p:txBody>
          <a:bodyPr/>
          <a:lstStyle/>
          <a:p>
            <a:fld id="{479BF083-4774-43B1-9AB0-5CC1AC5DD8EE}" type="slidenum">
              <a:rPr lang="cs-CZ" smtClean="false"/>
              <a:pPr/>
              <a:t>19</a:t>
            </a:fld>
            <a:endParaRPr lang="cs-CZ" dirty="false"/>
          </a:p>
        </p:txBody>
      </p:sp>
    </p:spTree>
    <p:extLst>
      <p:ext uri="{BB962C8B-B14F-4D97-AF65-F5344CB8AC3E}">
        <p14:creationId xmlns:p14="http://schemas.microsoft.com/office/powerpoint/2010/main" val="1629764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Obsah</a:t>
            </a:r>
          </a:p>
        </p:txBody>
      </p:sp>
      <p:sp>
        <p:nvSpPr>
          <p:cNvPr id="3" name="Zástupný symbol pro obsah 2"/>
          <p:cNvSpPr>
            <a:spLocks noGrp="true"/>
          </p:cNvSpPr>
          <p:nvPr>
            <p:ph idx="1"/>
          </p:nvPr>
        </p:nvSpPr>
        <p:spPr>
          <a:xfrm>
            <a:off x="467544" y="1800000"/>
            <a:ext cx="8064000" cy="4320000"/>
          </a:xfrm>
        </p:spPr>
        <p:txBody>
          <a:bodyPr/>
          <a:lstStyle/>
          <a:p>
            <a:pPr marL="0" indent="0">
              <a:buNone/>
            </a:pPr>
            <a:endParaRPr lang="cs-CZ" dirty="false">
              <a:solidFill>
                <a:schemeClr val="accent1"/>
              </a:solidFill>
            </a:endParaRPr>
          </a:p>
          <a:p>
            <a:pPr>
              <a:buFont typeface="Wingdings" panose="05000000000000000000" pitchFamily="2" charset="2"/>
              <a:buChar char="q"/>
            </a:pPr>
            <a:r>
              <a:rPr lang="cs-CZ" sz="4000" dirty="false">
                <a:solidFill>
                  <a:schemeClr val="accent1"/>
                </a:solidFill>
              </a:rPr>
              <a:t>Obecný rámec</a:t>
            </a:r>
          </a:p>
          <a:p>
            <a:pPr>
              <a:buFont typeface="Wingdings" panose="05000000000000000000" pitchFamily="2" charset="2"/>
              <a:buChar char="q"/>
            </a:pPr>
            <a:r>
              <a:rPr lang="cs-CZ" sz="4000" dirty="false">
                <a:solidFill>
                  <a:schemeClr val="accent1"/>
                </a:solidFill>
              </a:rPr>
              <a:t>Podporované aktivity </a:t>
            </a:r>
          </a:p>
          <a:p>
            <a:pPr>
              <a:buFont typeface="Wingdings" panose="05000000000000000000" pitchFamily="2" charset="2"/>
              <a:buChar char="q"/>
            </a:pPr>
            <a:r>
              <a:rPr lang="cs-CZ" sz="4000" dirty="false">
                <a:solidFill>
                  <a:schemeClr val="accent1"/>
                </a:solidFill>
              </a:rPr>
              <a:t>Akční plán SCLLD </a:t>
            </a:r>
          </a:p>
          <a:p>
            <a:pPr>
              <a:buFont typeface="Wingdings" panose="05000000000000000000" pitchFamily="2" charset="2"/>
              <a:buChar char="q"/>
            </a:pPr>
            <a:r>
              <a:rPr lang="cs-CZ" sz="4000" dirty="false">
                <a:solidFill>
                  <a:schemeClr val="accent1"/>
                </a:solidFill>
              </a:rPr>
              <a:t>Alokace pro MAS v OPZ</a:t>
            </a:r>
            <a:r>
              <a:rPr lang="en-GB" sz="4000" dirty="false">
                <a:solidFill>
                  <a:schemeClr val="accent1"/>
                </a:solidFill>
              </a:rPr>
              <a:t>+</a:t>
            </a:r>
            <a:endParaRPr lang="cs-CZ" sz="4000" dirty="false">
              <a:solidFill>
                <a:schemeClr val="accent1"/>
              </a:solidFill>
            </a:endParaRPr>
          </a:p>
          <a:p>
            <a:pPr>
              <a:buFont typeface="Wingdings" panose="05000000000000000000" pitchFamily="2" charset="2"/>
              <a:buChar char="q"/>
            </a:pPr>
            <a:r>
              <a:rPr lang="cs-CZ" sz="4000" dirty="false">
                <a:solidFill>
                  <a:schemeClr val="accent1"/>
                </a:solidFill>
              </a:rPr>
              <a:t>Časový harmonogram</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a:t>
            </a:fld>
            <a:endParaRPr lang="cs-CZ" dirty="false"/>
          </a:p>
        </p:txBody>
      </p:sp>
    </p:spTree>
    <p:extLst>
      <p:ext uri="{BB962C8B-B14F-4D97-AF65-F5344CB8AC3E}">
        <p14:creationId xmlns:p14="http://schemas.microsoft.com/office/powerpoint/2010/main" val="4357432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8AB930-E24E-4393-B818-DC2820C890AD}"/>
              </a:ext>
            </a:extLst>
          </p:cNvPr>
          <p:cNvSpPr>
            <a:spLocks noGrp="true"/>
          </p:cNvSpPr>
          <p:nvPr>
            <p:ph type="title"/>
          </p:nvPr>
        </p:nvSpPr>
        <p:spPr/>
        <p:txBody>
          <a:bodyPr/>
          <a:lstStyle/>
          <a:p>
            <a:r>
              <a:rPr lang="cs-CZ" dirty="false"/>
              <a:t>Akční plán SCLLD </a:t>
            </a:r>
            <a:r>
              <a:rPr lang="cs-CZ" sz="2000" dirty="false"/>
              <a:t>(Struktura)</a:t>
            </a:r>
            <a:r>
              <a:rPr lang="cs-CZ" sz="2000" dirty="false">
                <a:solidFill>
                  <a:schemeClr val="tx1">
                    <a:lumMod val="20000"/>
                    <a:lumOff val="80000"/>
                  </a:schemeClr>
                </a:solidFill>
              </a:rPr>
              <a:t> </a:t>
            </a:r>
            <a:endParaRPr lang="cs-CZ" dirty="false"/>
          </a:p>
        </p:txBody>
      </p:sp>
      <p:sp>
        <p:nvSpPr>
          <p:cNvPr id="3" name="Zástupný obsah 2">
            <a:extLst>
              <a:ext uri="{FF2B5EF4-FFF2-40B4-BE49-F238E27FC236}">
                <a16:creationId xmlns:a16="http://schemas.microsoft.com/office/drawing/2014/main" id="{61AEFCFF-3CAF-4339-AA2F-814B768784F7}"/>
              </a:ext>
            </a:extLst>
          </p:cNvPr>
          <p:cNvSpPr>
            <a:spLocks noGrp="true"/>
          </p:cNvSpPr>
          <p:nvPr>
            <p:ph idx="1"/>
          </p:nvPr>
        </p:nvSpPr>
        <p:spPr/>
        <p:txBody>
          <a:bodyPr/>
          <a:lstStyle/>
          <a:p>
            <a:pPr marL="0" lvl="0" indent="0">
              <a:buNone/>
            </a:pPr>
            <a:r>
              <a:rPr lang="cs-CZ" b="true" dirty="false"/>
              <a:t>7. Komplexní vyčíslení nákladů na realizaci AP </a:t>
            </a:r>
            <a:r>
              <a:rPr lang="cs-CZ" sz="1800" i="true" dirty="false"/>
              <a:t>(max. 1 strana)</a:t>
            </a:r>
            <a:endParaRPr lang="cs-CZ" sz="1800" dirty="false"/>
          </a:p>
          <a:p>
            <a:pPr marL="0" indent="0">
              <a:buNone/>
            </a:pPr>
            <a:r>
              <a:rPr lang="cs-CZ" sz="1800" i="true" dirty="false"/>
              <a:t>Tabulka – náklady na AP v detailu jednotlivých projektů MAS ve vazbě na finanční plán SCLLD</a:t>
            </a:r>
            <a:endParaRPr lang="cs-CZ" dirty="false"/>
          </a:p>
        </p:txBody>
      </p:sp>
      <p:sp>
        <p:nvSpPr>
          <p:cNvPr id="4" name="Zástupný symbol pro číslo snímku 3">
            <a:extLst>
              <a:ext uri="{FF2B5EF4-FFF2-40B4-BE49-F238E27FC236}">
                <a16:creationId xmlns:a16="http://schemas.microsoft.com/office/drawing/2014/main" id="{DB6F226C-4CF6-419D-81C5-60A987FC6689}"/>
              </a:ext>
            </a:extLst>
          </p:cNvPr>
          <p:cNvSpPr>
            <a:spLocks noGrp="true"/>
          </p:cNvSpPr>
          <p:nvPr>
            <p:ph type="sldNum" sz="quarter" idx="12"/>
          </p:nvPr>
        </p:nvSpPr>
        <p:spPr/>
        <p:txBody>
          <a:bodyPr/>
          <a:lstStyle/>
          <a:p>
            <a:fld id="{479BF083-4774-43B1-9AB0-5CC1AC5DD8EE}" type="slidenum">
              <a:rPr lang="cs-CZ" smtClean="false"/>
              <a:pPr/>
              <a:t>20</a:t>
            </a:fld>
            <a:endParaRPr lang="cs-CZ" dirty="false"/>
          </a:p>
        </p:txBody>
      </p:sp>
      <p:sp>
        <p:nvSpPr>
          <p:cNvPr id="9" name="Rectangle 2">
            <a:extLst>
              <a:ext uri="{FF2B5EF4-FFF2-40B4-BE49-F238E27FC236}">
                <a16:creationId xmlns:a16="http://schemas.microsoft.com/office/drawing/2014/main" id="{E476AC40-C2E1-425A-91AF-CC75073D9632}"/>
              </a:ext>
            </a:extLst>
          </p:cNvPr>
          <p:cNvSpPr>
            <a:spLocks noChangeArrowheads="true"/>
          </p:cNvSpPr>
          <p:nvPr/>
        </p:nvSpPr>
        <p:spPr bwMode="auto">
          <a:xfrm>
            <a:off x="467544" y="4130473"/>
            <a:ext cx="784887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squar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endParaRPr kumimoji="false" lang="cs-CZ" altLang="cs-CZ" sz="1200" b="true" i="false" u="none" strike="noStrike" cap="none" normalizeH="false" baseline="0" dirty="false">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false" eaLnBrk="false" fontAlgn="base" latinLnBrk="false" hangingPunct="false">
              <a:lnSpc>
                <a:spcPct val="100000"/>
              </a:lnSpc>
              <a:spcBef>
                <a:spcPct val="0"/>
              </a:spcBef>
              <a:spcAft>
                <a:spcPct val="0"/>
              </a:spcAft>
              <a:buClrTx/>
              <a:buSzTx/>
              <a:buFontTx/>
              <a:buNone/>
              <a:tabLst/>
            </a:pPr>
            <a:endParaRPr lang="cs-CZ" altLang="cs-CZ" sz="1200" b="true" dirty="false">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false" eaLnBrk="false" fontAlgn="base" latinLnBrk="false" hangingPunct="false">
              <a:lnSpc>
                <a:spcPct val="100000"/>
              </a:lnSpc>
              <a:spcBef>
                <a:spcPct val="0"/>
              </a:spcBef>
              <a:spcAft>
                <a:spcPct val="0"/>
              </a:spcAft>
              <a:buClrTx/>
              <a:buSzTx/>
              <a:buFontTx/>
              <a:buNone/>
              <a:tabLst/>
            </a:pPr>
            <a:endParaRPr kumimoji="false" lang="cs-CZ" altLang="cs-CZ" sz="1200" b="true" i="false" u="none" strike="noStrike" cap="none" normalizeH="false" baseline="0" dirty="false">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false" eaLnBrk="false" fontAlgn="base" latinLnBrk="false" hangingPunct="false">
              <a:lnSpc>
                <a:spcPct val="100000"/>
              </a:lnSpc>
              <a:spcBef>
                <a:spcPct val="0"/>
              </a:spcBef>
              <a:spcAft>
                <a:spcPct val="0"/>
              </a:spcAft>
              <a:buClrTx/>
              <a:buSzTx/>
              <a:buFontTx/>
              <a:buNone/>
              <a:tabLst/>
            </a:pPr>
            <a:endParaRPr lang="cs-CZ" altLang="cs-CZ" sz="1200" b="true" dirty="false">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false" eaLnBrk="false" fontAlgn="base" latinLnBrk="false" hangingPunct="false">
              <a:lnSpc>
                <a:spcPct val="100000"/>
              </a:lnSpc>
              <a:spcBef>
                <a:spcPct val="0"/>
              </a:spcBef>
              <a:spcAft>
                <a:spcPct val="0"/>
              </a:spcAft>
              <a:buClrTx/>
              <a:buSzTx/>
              <a:buFontTx/>
              <a:buNone/>
              <a:tabLst/>
            </a:pPr>
            <a:endParaRPr kumimoji="false" lang="cs-CZ" altLang="cs-CZ" sz="1200" b="true" i="false" u="none" strike="noStrike" cap="none" normalizeH="false" baseline="0" dirty="false">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false" eaLnBrk="false" fontAlgn="base" latinLnBrk="false" hangingPunct="false">
              <a:lnSpc>
                <a:spcPct val="100000"/>
              </a:lnSpc>
              <a:spcBef>
                <a:spcPct val="0"/>
              </a:spcBef>
              <a:spcAft>
                <a:spcPct val="0"/>
              </a:spcAft>
              <a:buClrTx/>
              <a:buSzTx/>
              <a:buFontTx/>
              <a:buNone/>
              <a:tabLst/>
            </a:pPr>
            <a:endParaRPr lang="cs-CZ" altLang="cs-CZ" sz="1200" b="true" dirty="false">
              <a:latin typeface="Arial" panose="020B0604020202020204" pitchFamily="34" charset="0"/>
              <a:ea typeface="Calibri" panose="020F0502020204030204" pitchFamily="34" charset="0"/>
              <a:cs typeface="Arial" panose="020B0604020202020204" pitchFamily="34" charset="0"/>
            </a:endParaRPr>
          </a:p>
        </p:txBody>
      </p:sp>
      <p:graphicFrame>
        <p:nvGraphicFramePr>
          <p:cNvPr id="5" name="Tabulka 4">
            <a:extLst>
              <a:ext uri="{FF2B5EF4-FFF2-40B4-BE49-F238E27FC236}">
                <a16:creationId xmlns:a16="http://schemas.microsoft.com/office/drawing/2014/main" id="{6AEBE062-80A4-47E7-9F60-4C8C807CB847}"/>
              </a:ext>
            </a:extLst>
          </p:cNvPr>
          <p:cNvGraphicFramePr>
            <a:graphicFrameLocks noGrp="true"/>
          </p:cNvGraphicFramePr>
          <p:nvPr>
            <p:extLst>
              <p:ext uri="{D42A27DB-BD31-4B8C-83A1-F6EECF244321}">
                <p14:modId xmlns:p14="http://schemas.microsoft.com/office/powerpoint/2010/main" val="3329123455"/>
              </p:ext>
            </p:extLst>
          </p:nvPr>
        </p:nvGraphicFramePr>
        <p:xfrm>
          <a:off x="1476375" y="3717032"/>
          <a:ext cx="6191250" cy="2304255"/>
        </p:xfrm>
        <a:graphic>
          <a:graphicData uri="http://schemas.openxmlformats.org/drawingml/2006/table">
            <a:tbl>
              <a:tblPr firstRow="true" firstCol="true" bandRow="true">
                <a:tableStyleId>{5C22544A-7EE6-4342-B048-85BDC9FD1C3A}</a:tableStyleId>
              </a:tblPr>
              <a:tblGrid>
                <a:gridCol w="1869380">
                  <a:extLst>
                    <a:ext uri="{9D8B030D-6E8A-4147-A177-3AD203B41FA5}">
                      <a16:colId xmlns:a16="http://schemas.microsoft.com/office/drawing/2014/main" val="1240590476"/>
                    </a:ext>
                  </a:extLst>
                </a:gridCol>
                <a:gridCol w="2251133">
                  <a:extLst>
                    <a:ext uri="{9D8B030D-6E8A-4147-A177-3AD203B41FA5}">
                      <a16:colId xmlns:a16="http://schemas.microsoft.com/office/drawing/2014/main" val="1889285972"/>
                    </a:ext>
                  </a:extLst>
                </a:gridCol>
                <a:gridCol w="2070737">
                  <a:extLst>
                    <a:ext uri="{9D8B030D-6E8A-4147-A177-3AD203B41FA5}">
                      <a16:colId xmlns:a16="http://schemas.microsoft.com/office/drawing/2014/main" val="2470158549"/>
                    </a:ext>
                  </a:extLst>
                </a:gridCol>
              </a:tblGrid>
              <a:tr h="1012395">
                <a:tc>
                  <a:txBody>
                    <a:bodyPr/>
                    <a:lstStyle/>
                    <a:p>
                      <a:pPr algn="ctr"/>
                      <a:r>
                        <a:rPr lang="cs-CZ" sz="1000" dirty="false">
                          <a:effectLst/>
                        </a:rPr>
                        <a:t>NÁZEV PROJEKTU MAS</a:t>
                      </a:r>
                      <a:endParaRPr lang="cs-CZ" sz="1100" dirty="false">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cs-CZ" sz="1000" dirty="false">
                          <a:effectLst/>
                        </a:rPr>
                        <a:t>CELKEM CZV PROJEKTU MAS </a:t>
                      </a:r>
                      <a:endParaRPr lang="cs-CZ" sz="1100" dirty="false">
                        <a:effectLst/>
                      </a:endParaRPr>
                    </a:p>
                    <a:p>
                      <a:pPr algn="ctr"/>
                      <a:r>
                        <a:rPr lang="cs-CZ" sz="1000" dirty="false">
                          <a:effectLst/>
                        </a:rPr>
                        <a:t>(v KČ)</a:t>
                      </a:r>
                      <a:endParaRPr lang="cs-CZ" sz="1100" dirty="false">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cs-CZ" sz="1000">
                          <a:effectLst/>
                        </a:rPr>
                        <a:t>PROCENTUÁLNÍ PODÍL PROJEKTU MAS NA CELKOVÉ ALOKACI  NA  AP </a:t>
                      </a:r>
                      <a:endParaRPr lang="cs-CZ" sz="1100">
                        <a:effectLst/>
                      </a:endParaRPr>
                    </a:p>
                    <a:p>
                      <a:pPr algn="ctr"/>
                      <a:r>
                        <a:rPr lang="cs-CZ" sz="1000">
                          <a:effectLst/>
                        </a:rPr>
                        <a:t>(v %)</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08404250"/>
                  </a:ext>
                </a:extLst>
              </a:tr>
              <a:tr h="462959">
                <a:tc>
                  <a:txBody>
                    <a:bodyPr/>
                    <a:lstStyle/>
                    <a:p>
                      <a:r>
                        <a:rPr lang="cs-CZ" sz="1000">
                          <a:effectLst/>
                        </a:rPr>
                        <a:t>projekt MAS č. 1:</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cs-CZ" sz="1000" dirty="false">
                          <a:effectLst/>
                        </a:rPr>
                        <a:t> </a:t>
                      </a:r>
                      <a:endParaRPr lang="cs-CZ" sz="1100" dirty="false">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cs-CZ" sz="1000">
                          <a:effectLst/>
                        </a:rPr>
                        <a:t> </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38282166"/>
                  </a:ext>
                </a:extLst>
              </a:tr>
              <a:tr h="575801">
                <a:tc>
                  <a:txBody>
                    <a:bodyPr/>
                    <a:lstStyle/>
                    <a:p>
                      <a:r>
                        <a:rPr lang="cs-CZ" sz="1000">
                          <a:effectLst/>
                        </a:rPr>
                        <a:t>projekt MAS č. 2:</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cs-CZ" sz="1000">
                          <a:effectLst/>
                        </a:rPr>
                        <a:t> </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cs-CZ" sz="1000">
                          <a:effectLst/>
                        </a:rPr>
                        <a:t> </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29941124"/>
                  </a:ext>
                </a:extLst>
              </a:tr>
              <a:tr h="253100">
                <a:tc>
                  <a:txBody>
                    <a:bodyPr/>
                    <a:lstStyle/>
                    <a:p>
                      <a:r>
                        <a:rPr lang="cs-CZ" sz="1000">
                          <a:effectLst/>
                        </a:rPr>
                        <a:t>CELKEM ALOKACE NA AP</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cs-CZ" sz="1000">
                          <a:effectLst/>
                        </a:rPr>
                        <a:t> </a:t>
                      </a:r>
                      <a:endParaRPr lang="cs-CZ"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cs-CZ" sz="1000" dirty="false">
                          <a:effectLst/>
                        </a:rPr>
                        <a:t>X</a:t>
                      </a:r>
                      <a:r>
                        <a:rPr lang="cs-CZ" sz="800" dirty="false">
                          <a:effectLst/>
                        </a:rPr>
                        <a:t>  </a:t>
                      </a:r>
                      <a:endParaRPr lang="cs-CZ" sz="1100" dirty="false">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58698636"/>
                  </a:ext>
                </a:extLst>
              </a:tr>
            </a:tbl>
          </a:graphicData>
        </a:graphic>
      </p:graphicFrame>
    </p:spTree>
    <p:extLst>
      <p:ext uri="{BB962C8B-B14F-4D97-AF65-F5344CB8AC3E}">
        <p14:creationId xmlns:p14="http://schemas.microsoft.com/office/powerpoint/2010/main" val="21529899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7EE693-E068-44FE-BAE6-87CFE59B8030}"/>
              </a:ext>
            </a:extLst>
          </p:cNvPr>
          <p:cNvSpPr>
            <a:spLocks noGrp="true"/>
          </p:cNvSpPr>
          <p:nvPr>
            <p:ph type="title"/>
          </p:nvPr>
        </p:nvSpPr>
        <p:spPr/>
        <p:txBody>
          <a:bodyPr/>
          <a:lstStyle/>
          <a:p>
            <a:endParaRPr lang="cs-CZ"/>
          </a:p>
        </p:txBody>
      </p:sp>
      <p:sp>
        <p:nvSpPr>
          <p:cNvPr id="3" name="Zástupný obsah 2">
            <a:extLst>
              <a:ext uri="{FF2B5EF4-FFF2-40B4-BE49-F238E27FC236}">
                <a16:creationId xmlns:a16="http://schemas.microsoft.com/office/drawing/2014/main" id="{C81E4C21-6AEE-4D35-968F-BCBEB85FFF86}"/>
              </a:ext>
            </a:extLst>
          </p:cNvPr>
          <p:cNvSpPr>
            <a:spLocks noGrp="true"/>
          </p:cNvSpPr>
          <p:nvPr>
            <p:ph idx="1"/>
          </p:nvPr>
        </p:nvSpPr>
        <p:spPr/>
        <p:txBody>
          <a:bodyPr/>
          <a:lstStyle/>
          <a:p>
            <a:pPr marL="0" indent="0">
              <a:buNone/>
            </a:pPr>
            <a:r>
              <a:rPr lang="cs-CZ" b="true" dirty="false"/>
              <a:t>8</a:t>
            </a:r>
            <a:r>
              <a:rPr lang="cs-CZ" sz="2800" b="true" dirty="false"/>
              <a:t>. Indikátory AP </a:t>
            </a:r>
            <a:r>
              <a:rPr lang="cs-CZ" sz="2800" i="true" dirty="false"/>
              <a:t>(max. 1 strana)</a:t>
            </a:r>
          </a:p>
          <a:p>
            <a:pPr>
              <a:buFont typeface="Wingdings" panose="05000000000000000000" pitchFamily="2" charset="2"/>
              <a:buChar char="q"/>
            </a:pPr>
            <a:r>
              <a:rPr lang="cs-CZ" sz="2800" b="true" dirty="false"/>
              <a:t>Způsob stanovení výše cílových hodnot indikátorů</a:t>
            </a:r>
            <a:r>
              <a:rPr lang="cs-CZ" sz="2800" dirty="false"/>
              <a:t> (odpovídá rozsahu plánovaných intervencí a podpořených CS)</a:t>
            </a:r>
          </a:p>
          <a:p>
            <a:pPr>
              <a:buFont typeface="Wingdings" panose="05000000000000000000" pitchFamily="2" charset="2"/>
              <a:buChar char="q"/>
            </a:pPr>
            <a:r>
              <a:rPr lang="cs-CZ" sz="2800" dirty="false"/>
              <a:t>Výčet indikátorů pro AP (indikátory uvedené v textu OPZ+ u specifického cíle 2.1, dále interní indikátory OPZ+, které budou v indikátorové soustavě OPZ+, ale nebudou uvedeny v textu OPZ+, a dále si může MAS vytvořit vlastní indikátory)</a:t>
            </a:r>
          </a:p>
          <a:p>
            <a:pPr marL="0" indent="0">
              <a:buNone/>
            </a:pPr>
            <a:endParaRPr lang="cs-CZ" sz="1800" dirty="false"/>
          </a:p>
          <a:p>
            <a:pPr marL="0" indent="0">
              <a:buNone/>
            </a:pPr>
            <a:endParaRPr lang="cs-CZ" sz="1800" i="true" dirty="false"/>
          </a:p>
          <a:p>
            <a:pPr marL="0" indent="0">
              <a:buNone/>
            </a:pPr>
            <a:endParaRPr lang="cs-CZ" sz="1800" i="true" dirty="false"/>
          </a:p>
          <a:p>
            <a:endParaRPr lang="cs-CZ" dirty="false"/>
          </a:p>
        </p:txBody>
      </p:sp>
      <p:sp>
        <p:nvSpPr>
          <p:cNvPr id="4" name="Zástupný symbol pro číslo snímku 3">
            <a:extLst>
              <a:ext uri="{FF2B5EF4-FFF2-40B4-BE49-F238E27FC236}">
                <a16:creationId xmlns:a16="http://schemas.microsoft.com/office/drawing/2014/main" id="{0EE76BE2-61AC-4DAF-90D1-DCE192303453}"/>
              </a:ext>
            </a:extLst>
          </p:cNvPr>
          <p:cNvSpPr>
            <a:spLocks noGrp="true"/>
          </p:cNvSpPr>
          <p:nvPr>
            <p:ph type="sldNum" sz="quarter" idx="12"/>
          </p:nvPr>
        </p:nvSpPr>
        <p:spPr/>
        <p:txBody>
          <a:bodyPr/>
          <a:lstStyle/>
          <a:p>
            <a:fld id="{479BF083-4774-43B1-9AB0-5CC1AC5DD8EE}" type="slidenum">
              <a:rPr lang="cs-CZ" smtClean="false"/>
              <a:pPr/>
              <a:t>21</a:t>
            </a:fld>
            <a:endParaRPr lang="cs-CZ" dirty="false"/>
          </a:p>
        </p:txBody>
      </p:sp>
    </p:spTree>
    <p:extLst>
      <p:ext uri="{BB962C8B-B14F-4D97-AF65-F5344CB8AC3E}">
        <p14:creationId xmlns:p14="http://schemas.microsoft.com/office/powerpoint/2010/main" val="30452877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D16017-D9D3-4F06-845C-3E90B4BB21D8}"/>
              </a:ext>
            </a:extLst>
          </p:cNvPr>
          <p:cNvSpPr>
            <a:spLocks noGrp="true"/>
          </p:cNvSpPr>
          <p:nvPr>
            <p:ph type="title"/>
          </p:nvPr>
        </p:nvSpPr>
        <p:spPr/>
        <p:txBody>
          <a:bodyPr/>
          <a:lstStyle/>
          <a:p>
            <a:r>
              <a:rPr lang="cs-CZ" dirty="false"/>
              <a:t>Akční plán SCLLD </a:t>
            </a:r>
            <a:r>
              <a:rPr lang="cs-CZ" sz="2000" dirty="false"/>
              <a:t>(Struktura)</a:t>
            </a:r>
            <a:r>
              <a:rPr lang="cs-CZ" sz="2000" dirty="false">
                <a:solidFill>
                  <a:schemeClr val="tx1">
                    <a:lumMod val="20000"/>
                    <a:lumOff val="80000"/>
                  </a:schemeClr>
                </a:solidFill>
              </a:rPr>
              <a:t> </a:t>
            </a:r>
            <a:endParaRPr lang="cs-CZ" dirty="false"/>
          </a:p>
        </p:txBody>
      </p:sp>
      <p:sp>
        <p:nvSpPr>
          <p:cNvPr id="3" name="Zástupný obsah 2">
            <a:extLst>
              <a:ext uri="{FF2B5EF4-FFF2-40B4-BE49-F238E27FC236}">
                <a16:creationId xmlns:a16="http://schemas.microsoft.com/office/drawing/2014/main" id="{AC927EA1-9803-48CB-A0B8-1F5FD2FB8DF7}"/>
              </a:ext>
            </a:extLst>
          </p:cNvPr>
          <p:cNvSpPr>
            <a:spLocks noGrp="true"/>
          </p:cNvSpPr>
          <p:nvPr>
            <p:ph idx="1"/>
          </p:nvPr>
        </p:nvSpPr>
        <p:spPr/>
        <p:txBody>
          <a:bodyPr/>
          <a:lstStyle/>
          <a:p>
            <a:pPr marL="0" lvl="0" indent="0">
              <a:buNone/>
            </a:pPr>
            <a:r>
              <a:rPr lang="cs-CZ" b="true" dirty="false"/>
              <a:t>9. Vyhodnocení úspěšnosti realizovaného AP </a:t>
            </a:r>
            <a:r>
              <a:rPr lang="cs-CZ" i="true" dirty="false"/>
              <a:t>(max. 1 strana)</a:t>
            </a:r>
          </a:p>
          <a:p>
            <a:pPr lvl="0">
              <a:buFont typeface="Wingdings" panose="05000000000000000000" pitchFamily="2" charset="2"/>
              <a:buChar char="q"/>
            </a:pPr>
            <a:r>
              <a:rPr lang="cs-CZ" b="true" dirty="false"/>
              <a:t>Způsob, jakým bude MAS ověřovat dosažení cílů stanovených v AP</a:t>
            </a:r>
            <a:r>
              <a:rPr lang="cs-CZ" dirty="false"/>
              <a:t> (jak bude provádět evaluaci úspěšnosti naplnění dílčích opatření AP v návaznosti na dosažené hodnoty indikátorů - vyhodnocení efektu a dopadu zrealizovaných projektů pro území)</a:t>
            </a:r>
          </a:p>
          <a:p>
            <a:pPr lvl="0">
              <a:buFont typeface="Wingdings" panose="05000000000000000000" pitchFamily="2" charset="2"/>
              <a:buChar char="q"/>
            </a:pPr>
            <a:r>
              <a:rPr lang="cs-CZ" dirty="false"/>
              <a:t>Evaluace prvního období realizace AP/1.projektu MAS = podmínka pro schválení dalšího projektu MAS v následující části programového období</a:t>
            </a:r>
          </a:p>
          <a:p>
            <a:pPr lvl="0">
              <a:buFont typeface="Wingdings" panose="05000000000000000000" pitchFamily="2" charset="2"/>
              <a:buChar char="q"/>
            </a:pPr>
            <a:r>
              <a:rPr lang="cs-CZ" dirty="false"/>
              <a:t>Konec programového období - závěrečná evaluace (vyhodnocení celkového dopadu realizace AP)</a:t>
            </a:r>
          </a:p>
        </p:txBody>
      </p:sp>
      <p:sp>
        <p:nvSpPr>
          <p:cNvPr id="4" name="Zástupný symbol pro číslo snímku 3">
            <a:extLst>
              <a:ext uri="{FF2B5EF4-FFF2-40B4-BE49-F238E27FC236}">
                <a16:creationId xmlns:a16="http://schemas.microsoft.com/office/drawing/2014/main" id="{5F07F9A3-1155-4A07-A53E-14A148EC3FC6}"/>
              </a:ext>
            </a:extLst>
          </p:cNvPr>
          <p:cNvSpPr>
            <a:spLocks noGrp="true"/>
          </p:cNvSpPr>
          <p:nvPr>
            <p:ph type="sldNum" sz="quarter" idx="12"/>
          </p:nvPr>
        </p:nvSpPr>
        <p:spPr/>
        <p:txBody>
          <a:bodyPr/>
          <a:lstStyle/>
          <a:p>
            <a:fld id="{479BF083-4774-43B1-9AB0-5CC1AC5DD8EE}" type="slidenum">
              <a:rPr lang="cs-CZ" smtClean="false"/>
              <a:pPr/>
              <a:t>22</a:t>
            </a:fld>
            <a:endParaRPr lang="cs-CZ" dirty="false"/>
          </a:p>
        </p:txBody>
      </p:sp>
    </p:spTree>
    <p:extLst>
      <p:ext uri="{BB962C8B-B14F-4D97-AF65-F5344CB8AC3E}">
        <p14:creationId xmlns:p14="http://schemas.microsoft.com/office/powerpoint/2010/main" val="5298842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722843-CFC8-4300-A3E7-452AB47F0789}"/>
              </a:ext>
            </a:extLst>
          </p:cNvPr>
          <p:cNvSpPr>
            <a:spLocks noGrp="true"/>
          </p:cNvSpPr>
          <p:nvPr>
            <p:ph type="title"/>
          </p:nvPr>
        </p:nvSpPr>
        <p:spPr/>
        <p:txBody>
          <a:bodyPr/>
          <a:lstStyle/>
          <a:p>
            <a:r>
              <a:rPr lang="cs-CZ" dirty="false"/>
              <a:t>Hodnocení AP SCLLD V OPZ</a:t>
            </a:r>
            <a:r>
              <a:rPr lang="cs-CZ" dirty="false">
                <a:solidFill>
                  <a:schemeClr val="tx1">
                    <a:lumMod val="20000"/>
                    <a:lumOff val="80000"/>
                  </a:schemeClr>
                </a:solidFill>
              </a:rPr>
              <a:t>+ </a:t>
            </a:r>
            <a:endParaRPr lang="cs-CZ" dirty="false"/>
          </a:p>
        </p:txBody>
      </p:sp>
      <p:sp>
        <p:nvSpPr>
          <p:cNvPr id="3" name="Zástupný obsah 2">
            <a:extLst>
              <a:ext uri="{FF2B5EF4-FFF2-40B4-BE49-F238E27FC236}">
                <a16:creationId xmlns:a16="http://schemas.microsoft.com/office/drawing/2014/main" id="{0B950E8B-41EF-4682-8D2B-7885C8EB2CA0}"/>
              </a:ext>
            </a:extLst>
          </p:cNvPr>
          <p:cNvSpPr>
            <a:spLocks noGrp="true"/>
          </p:cNvSpPr>
          <p:nvPr>
            <p:ph idx="1"/>
          </p:nvPr>
        </p:nvSpPr>
        <p:spPr>
          <a:xfrm>
            <a:off x="577754" y="1772816"/>
            <a:ext cx="8064000" cy="4320000"/>
          </a:xfrm>
        </p:spPr>
        <p:txBody>
          <a:bodyPr/>
          <a:lstStyle/>
          <a:p>
            <a:pPr>
              <a:buFont typeface="Wingdings" panose="05000000000000000000" pitchFamily="2" charset="2"/>
              <a:buChar char="q"/>
            </a:pPr>
            <a:r>
              <a:rPr lang="cs-CZ" dirty="false"/>
              <a:t>Ve fázi hodnocení projektové žádosti </a:t>
            </a:r>
          </a:p>
          <a:p>
            <a:pPr>
              <a:buFont typeface="Wingdings" panose="05000000000000000000" pitchFamily="2" charset="2"/>
              <a:buChar char="q"/>
            </a:pPr>
            <a:r>
              <a:rPr lang="cs-CZ" dirty="false"/>
              <a:t>Provádí ŘO (hodnoticí komise, využití externích hodnotitelů)</a:t>
            </a:r>
          </a:p>
          <a:p>
            <a:pPr>
              <a:buFont typeface="Wingdings" panose="05000000000000000000" pitchFamily="2" charset="2"/>
              <a:buChar char="q"/>
            </a:pPr>
            <a:r>
              <a:rPr lang="cs-CZ" dirty="false"/>
              <a:t>Transparentní jednotná předem známá hodnoticí kritéria</a:t>
            </a:r>
          </a:p>
          <a:p>
            <a:pPr>
              <a:buFont typeface="Wingdings" panose="05000000000000000000" pitchFamily="2" charset="2"/>
              <a:buChar char="q"/>
            </a:pPr>
            <a:r>
              <a:rPr lang="cs-CZ" dirty="false"/>
              <a:t>Dvě fáze - HFN a věcné hodnocení</a:t>
            </a:r>
          </a:p>
          <a:p>
            <a:pPr>
              <a:buFont typeface="Wingdings" panose="05000000000000000000" pitchFamily="2" charset="2"/>
              <a:buChar char="q"/>
            </a:pPr>
            <a:r>
              <a:rPr lang="cs-CZ" b="true" dirty="false"/>
              <a:t>HFN </a:t>
            </a:r>
            <a:r>
              <a:rPr lang="cs-CZ" dirty="false"/>
              <a:t>(úplnost a forma AP, podpis AP)</a:t>
            </a:r>
          </a:p>
          <a:p>
            <a:pPr>
              <a:buFont typeface="Wingdings" panose="05000000000000000000" pitchFamily="2" charset="2"/>
              <a:buChar char="q"/>
            </a:pPr>
            <a:r>
              <a:rPr lang="cs-CZ" b="true" dirty="false"/>
              <a:t>VH </a:t>
            </a:r>
            <a:r>
              <a:rPr lang="cs-CZ" dirty="false"/>
              <a:t>(finanční plán ve vztahu k plánovaným intervencím, věcné zaměření AP, hodnoty indikátorů ve vztahu k plánovaným intervencím a finančním prostředkům, způsob přípravy AP, připravenost území na jeho realizaci a jeho vyhodnocení) </a:t>
            </a:r>
          </a:p>
          <a:p>
            <a:pPr marL="0" indent="0">
              <a:buNone/>
            </a:pPr>
            <a:endParaRPr lang="cs-CZ" dirty="false"/>
          </a:p>
          <a:p>
            <a:pPr marL="0" indent="0">
              <a:buNone/>
            </a:pPr>
            <a:endParaRPr lang="cs-CZ" dirty="false"/>
          </a:p>
          <a:p>
            <a:pPr marL="0" indent="0">
              <a:buNone/>
            </a:pPr>
            <a:endParaRPr lang="cs-CZ" dirty="false"/>
          </a:p>
          <a:p>
            <a:pPr marL="0" indent="0">
              <a:buNone/>
            </a:pPr>
            <a:endParaRPr lang="cs-CZ" dirty="false"/>
          </a:p>
          <a:p>
            <a:pPr marL="0" indent="0">
              <a:buNone/>
            </a:pPr>
            <a:endParaRPr lang="cs-CZ" dirty="false"/>
          </a:p>
        </p:txBody>
      </p:sp>
      <p:sp>
        <p:nvSpPr>
          <p:cNvPr id="4" name="Zástupný symbol pro číslo snímku 3">
            <a:extLst>
              <a:ext uri="{FF2B5EF4-FFF2-40B4-BE49-F238E27FC236}">
                <a16:creationId xmlns:a16="http://schemas.microsoft.com/office/drawing/2014/main" id="{B4109590-2CBA-4020-95C7-5C135E8D9503}"/>
              </a:ext>
            </a:extLst>
          </p:cNvPr>
          <p:cNvSpPr>
            <a:spLocks noGrp="true"/>
          </p:cNvSpPr>
          <p:nvPr>
            <p:ph type="sldNum" sz="quarter" idx="12"/>
          </p:nvPr>
        </p:nvSpPr>
        <p:spPr/>
        <p:txBody>
          <a:bodyPr/>
          <a:lstStyle/>
          <a:p>
            <a:fld id="{479BF083-4774-43B1-9AB0-5CC1AC5DD8EE}" type="slidenum">
              <a:rPr lang="cs-CZ" smtClean="false"/>
              <a:pPr/>
              <a:t>23</a:t>
            </a:fld>
            <a:endParaRPr lang="cs-CZ" dirty="false"/>
          </a:p>
        </p:txBody>
      </p:sp>
    </p:spTree>
    <p:extLst>
      <p:ext uri="{BB962C8B-B14F-4D97-AF65-F5344CB8AC3E}">
        <p14:creationId xmlns:p14="http://schemas.microsoft.com/office/powerpoint/2010/main" val="30576493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097A3A-BB5D-49C3-9296-6D102D497418}"/>
              </a:ext>
            </a:extLst>
          </p:cNvPr>
          <p:cNvSpPr>
            <a:spLocks noGrp="true"/>
          </p:cNvSpPr>
          <p:nvPr>
            <p:ph type="title"/>
          </p:nvPr>
        </p:nvSpPr>
        <p:spPr/>
        <p:txBody>
          <a:bodyPr/>
          <a:lstStyle/>
          <a:p>
            <a:r>
              <a:rPr lang="cs-CZ" dirty="false"/>
              <a:t>Zjednodušení procesů pro OPZ+</a:t>
            </a:r>
          </a:p>
        </p:txBody>
      </p:sp>
      <p:sp>
        <p:nvSpPr>
          <p:cNvPr id="3" name="Zástupný obsah 2">
            <a:extLst>
              <a:ext uri="{FF2B5EF4-FFF2-40B4-BE49-F238E27FC236}">
                <a16:creationId xmlns:a16="http://schemas.microsoft.com/office/drawing/2014/main" id="{21DE2ABF-57F0-48B6-8AD4-451DF1372212}"/>
              </a:ext>
            </a:extLst>
          </p:cNvPr>
          <p:cNvSpPr>
            <a:spLocks noGrp="true"/>
          </p:cNvSpPr>
          <p:nvPr>
            <p:ph idx="1"/>
          </p:nvPr>
        </p:nvSpPr>
        <p:spPr/>
        <p:txBody>
          <a:bodyPr/>
          <a:lstStyle/>
          <a:p>
            <a:pPr marL="0" indent="0">
              <a:buNone/>
            </a:pPr>
            <a:r>
              <a:rPr lang="cs-CZ" sz="3200" b="true" dirty="false"/>
              <a:t>Kompetence MAS</a:t>
            </a:r>
          </a:p>
          <a:p>
            <a:pPr lvl="0">
              <a:buFont typeface="Wingdings" panose="05000000000000000000" pitchFamily="2" charset="2"/>
              <a:buChar char="q"/>
            </a:pPr>
            <a:r>
              <a:rPr lang="cs-CZ" sz="2800" dirty="false"/>
              <a:t>Tvorba AP (dle šablony pro AP)</a:t>
            </a:r>
          </a:p>
          <a:p>
            <a:pPr lvl="0">
              <a:buFont typeface="Wingdings" panose="05000000000000000000" pitchFamily="2" charset="2"/>
              <a:buChar char="q"/>
            </a:pPr>
            <a:r>
              <a:rPr lang="cs-CZ" sz="2800" dirty="false"/>
              <a:t>Příprava projektové žádosti v návaznosti na AP</a:t>
            </a:r>
          </a:p>
          <a:p>
            <a:pPr lvl="0">
              <a:buFont typeface="Wingdings" panose="05000000000000000000" pitchFamily="2" charset="2"/>
              <a:buChar char="q"/>
            </a:pPr>
            <a:r>
              <a:rPr lang="cs-CZ" sz="2800" dirty="false"/>
              <a:t>Transparentní výběr partnerů s finančním příspěvkem (viz popis v AP), výběr dodavatelů (administrace VZ)</a:t>
            </a:r>
          </a:p>
          <a:p>
            <a:pPr lvl="0">
              <a:buFont typeface="Wingdings" panose="05000000000000000000" pitchFamily="2" charset="2"/>
              <a:buChar char="q"/>
            </a:pPr>
            <a:r>
              <a:rPr lang="cs-CZ" sz="2800" dirty="false"/>
              <a:t>Řízení a koordinace projektu v průběhu jeho realizace</a:t>
            </a:r>
          </a:p>
          <a:p>
            <a:pPr lvl="0">
              <a:buFont typeface="Wingdings" panose="05000000000000000000" pitchFamily="2" charset="2"/>
              <a:buChar char="q"/>
            </a:pPr>
            <a:r>
              <a:rPr lang="cs-CZ" sz="2800" dirty="false"/>
              <a:t>Evaluace AP a evaluace projektu </a:t>
            </a:r>
          </a:p>
          <a:p>
            <a:pPr marL="0" indent="0">
              <a:buNone/>
            </a:pPr>
            <a:endParaRPr lang="cs-CZ" dirty="false"/>
          </a:p>
        </p:txBody>
      </p:sp>
      <p:sp>
        <p:nvSpPr>
          <p:cNvPr id="4" name="Zástupný symbol pro číslo snímku 3">
            <a:extLst>
              <a:ext uri="{FF2B5EF4-FFF2-40B4-BE49-F238E27FC236}">
                <a16:creationId xmlns:a16="http://schemas.microsoft.com/office/drawing/2014/main" id="{ABA0E850-61C5-400A-9A55-35B0A6B3B497}"/>
              </a:ext>
            </a:extLst>
          </p:cNvPr>
          <p:cNvSpPr>
            <a:spLocks noGrp="true"/>
          </p:cNvSpPr>
          <p:nvPr>
            <p:ph type="sldNum" sz="quarter" idx="12"/>
          </p:nvPr>
        </p:nvSpPr>
        <p:spPr/>
        <p:txBody>
          <a:bodyPr/>
          <a:lstStyle/>
          <a:p>
            <a:fld id="{479BF083-4774-43B1-9AB0-5CC1AC5DD8EE}" type="slidenum">
              <a:rPr lang="cs-CZ" smtClean="false"/>
              <a:pPr/>
              <a:t>24</a:t>
            </a:fld>
            <a:endParaRPr lang="cs-CZ" dirty="false"/>
          </a:p>
        </p:txBody>
      </p:sp>
    </p:spTree>
    <p:extLst>
      <p:ext uri="{BB962C8B-B14F-4D97-AF65-F5344CB8AC3E}">
        <p14:creationId xmlns:p14="http://schemas.microsoft.com/office/powerpoint/2010/main" val="13194110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E41A53F-D8ED-4B69-A630-2497307B1DEA}"/>
              </a:ext>
            </a:extLst>
          </p:cNvPr>
          <p:cNvSpPr>
            <a:spLocks noGrp="true"/>
          </p:cNvSpPr>
          <p:nvPr>
            <p:ph type="title"/>
          </p:nvPr>
        </p:nvSpPr>
        <p:spPr/>
        <p:txBody>
          <a:bodyPr/>
          <a:lstStyle/>
          <a:p>
            <a:r>
              <a:rPr lang="cs-CZ" dirty="false"/>
              <a:t>Zjednodušení procesů pro OPZ+</a:t>
            </a:r>
          </a:p>
        </p:txBody>
      </p:sp>
      <p:sp>
        <p:nvSpPr>
          <p:cNvPr id="3" name="Zástupný obsah 2">
            <a:extLst>
              <a:ext uri="{FF2B5EF4-FFF2-40B4-BE49-F238E27FC236}">
                <a16:creationId xmlns:a16="http://schemas.microsoft.com/office/drawing/2014/main" id="{25C0C2AC-435B-4201-95D5-DBD3C26E15F3}"/>
              </a:ext>
            </a:extLst>
          </p:cNvPr>
          <p:cNvSpPr>
            <a:spLocks noGrp="true"/>
          </p:cNvSpPr>
          <p:nvPr>
            <p:ph idx="1"/>
          </p:nvPr>
        </p:nvSpPr>
        <p:spPr/>
        <p:txBody>
          <a:bodyPr/>
          <a:lstStyle/>
          <a:p>
            <a:pPr marL="0" indent="0">
              <a:buNone/>
            </a:pPr>
            <a:r>
              <a:rPr lang="cs-CZ" sz="3600" b="true" dirty="false"/>
              <a:t>Co odpadá (oproti OPZ)</a:t>
            </a:r>
          </a:p>
          <a:p>
            <a:pPr>
              <a:buFont typeface="Wingdings" panose="05000000000000000000" pitchFamily="2" charset="2"/>
              <a:buChar char="q"/>
            </a:pPr>
            <a:r>
              <a:rPr lang="cs-CZ" sz="3200" dirty="false"/>
              <a:t>MAS nevypracovávají kritéria pro výběr projektů, nevyhlašují výzvy pro předkládání projektů, nehodnotí a nevybírají projekty</a:t>
            </a:r>
          </a:p>
          <a:p>
            <a:pPr lvl="0">
              <a:buFont typeface="Wingdings" panose="05000000000000000000" pitchFamily="2" charset="2"/>
              <a:buChar char="q"/>
            </a:pPr>
            <a:r>
              <a:rPr lang="cs-CZ" sz="3200" dirty="false"/>
              <a:t>ŘO nevydává akceptační dopisy, neschvaluje výzvy MAS, neprovádí závěrečné ověření způsobilosti</a:t>
            </a:r>
          </a:p>
          <a:p>
            <a:endParaRPr lang="cs-CZ" dirty="false"/>
          </a:p>
        </p:txBody>
      </p:sp>
      <p:sp>
        <p:nvSpPr>
          <p:cNvPr id="4" name="Zástupný symbol pro číslo snímku 3">
            <a:extLst>
              <a:ext uri="{FF2B5EF4-FFF2-40B4-BE49-F238E27FC236}">
                <a16:creationId xmlns:a16="http://schemas.microsoft.com/office/drawing/2014/main" id="{5DAE8C92-085B-4A3F-83FD-B5A8E5D0A4BC}"/>
              </a:ext>
            </a:extLst>
          </p:cNvPr>
          <p:cNvSpPr>
            <a:spLocks noGrp="true"/>
          </p:cNvSpPr>
          <p:nvPr>
            <p:ph type="sldNum" sz="quarter" idx="12"/>
          </p:nvPr>
        </p:nvSpPr>
        <p:spPr/>
        <p:txBody>
          <a:bodyPr/>
          <a:lstStyle/>
          <a:p>
            <a:fld id="{479BF083-4774-43B1-9AB0-5CC1AC5DD8EE}" type="slidenum">
              <a:rPr lang="cs-CZ" smtClean="false"/>
              <a:pPr/>
              <a:t>25</a:t>
            </a:fld>
            <a:endParaRPr lang="cs-CZ" dirty="false"/>
          </a:p>
        </p:txBody>
      </p:sp>
    </p:spTree>
    <p:extLst>
      <p:ext uri="{BB962C8B-B14F-4D97-AF65-F5344CB8AC3E}">
        <p14:creationId xmlns:p14="http://schemas.microsoft.com/office/powerpoint/2010/main" val="7495581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9E2E9E-3C18-4F7E-9487-395F1CF42852}"/>
              </a:ext>
            </a:extLst>
          </p:cNvPr>
          <p:cNvSpPr>
            <a:spLocks noGrp="true"/>
          </p:cNvSpPr>
          <p:nvPr>
            <p:ph type="title"/>
          </p:nvPr>
        </p:nvSpPr>
        <p:spPr/>
        <p:txBody>
          <a:bodyPr/>
          <a:lstStyle/>
          <a:p>
            <a:r>
              <a:rPr lang="cs-CZ" dirty="false"/>
              <a:t>Časový rámec CLLD v </a:t>
            </a:r>
            <a:r>
              <a:rPr lang="cs-CZ" dirty="false" err="true"/>
              <a:t>opz</a:t>
            </a:r>
            <a:r>
              <a:rPr lang="en-GB" dirty="false"/>
              <a:t>+</a:t>
            </a:r>
            <a:endParaRPr lang="cs-CZ" dirty="false"/>
          </a:p>
        </p:txBody>
      </p:sp>
      <p:sp>
        <p:nvSpPr>
          <p:cNvPr id="3" name="Zástupný obsah 2">
            <a:extLst>
              <a:ext uri="{FF2B5EF4-FFF2-40B4-BE49-F238E27FC236}">
                <a16:creationId xmlns:a16="http://schemas.microsoft.com/office/drawing/2014/main" id="{E55590A5-9A01-4645-9683-FD0F1CACD08C}"/>
              </a:ext>
            </a:extLst>
          </p:cNvPr>
          <p:cNvSpPr>
            <a:spLocks noGrp="true"/>
          </p:cNvSpPr>
          <p:nvPr>
            <p:ph idx="1"/>
          </p:nvPr>
        </p:nvSpPr>
        <p:spPr>
          <a:xfrm>
            <a:off x="540000" y="1800000"/>
            <a:ext cx="8064000" cy="4221288"/>
          </a:xfrm>
        </p:spPr>
        <p:txBody>
          <a:bodyPr/>
          <a:lstStyle/>
          <a:p>
            <a:pPr>
              <a:buFont typeface="Wingdings" panose="05000000000000000000" pitchFamily="2" charset="2"/>
              <a:buChar char="q"/>
            </a:pPr>
            <a:r>
              <a:rPr lang="cs-CZ" dirty="false"/>
              <a:t>Příprava AP (červenec 2021 – duben 2022)</a:t>
            </a:r>
          </a:p>
          <a:p>
            <a:pPr>
              <a:buFont typeface="Wingdings" panose="05000000000000000000" pitchFamily="2" charset="2"/>
              <a:buChar char="q"/>
            </a:pPr>
            <a:r>
              <a:rPr lang="cs-CZ" dirty="false"/>
              <a:t>Vyhlášení první výzvy ŘO pro předkládání projektů MAS (cca pol. roku 2022, ukončení příjmu žádostí září 2022) – MAS předkládá 1 projekt</a:t>
            </a:r>
          </a:p>
          <a:p>
            <a:pPr>
              <a:buFont typeface="Wingdings" panose="05000000000000000000" pitchFamily="2" charset="2"/>
              <a:buChar char="q"/>
            </a:pPr>
            <a:r>
              <a:rPr lang="cs-CZ" dirty="false"/>
              <a:t>Vyhlášení druhé výzvy ŘO pro předkládání projektů MAS (na zbylou část alokace, plus případně nedočerpané prostředky z první výzvy) - předpoklad pol. roku 2025</a:t>
            </a:r>
          </a:p>
          <a:p>
            <a:pPr>
              <a:buFont typeface="Wingdings" panose="05000000000000000000" pitchFamily="2" charset="2"/>
              <a:buChar char="q"/>
            </a:pPr>
            <a:r>
              <a:rPr lang="cs-CZ" dirty="false"/>
              <a:t>Výzvy jsou soutěžní </a:t>
            </a:r>
          </a:p>
          <a:p>
            <a:pPr>
              <a:buFont typeface="Wingdings" panose="05000000000000000000" pitchFamily="2" charset="2"/>
              <a:buChar char="q"/>
            </a:pPr>
            <a:r>
              <a:rPr lang="cs-CZ" dirty="false"/>
              <a:t>Předpoklad data zahájení projektů – leden 2023</a:t>
            </a:r>
          </a:p>
          <a:p>
            <a:pPr marL="0" indent="0">
              <a:buNone/>
            </a:pPr>
            <a:endParaRPr lang="cs-CZ" sz="2000" dirty="false">
              <a:ea typeface="Calibri" panose="020F0502020204030204" pitchFamily="34" charset="0"/>
            </a:endParaRPr>
          </a:p>
          <a:p>
            <a:pPr marL="0" indent="0">
              <a:buNone/>
            </a:pPr>
            <a:endParaRPr lang="cs-CZ" dirty="false"/>
          </a:p>
        </p:txBody>
      </p:sp>
      <p:sp>
        <p:nvSpPr>
          <p:cNvPr id="4" name="Zástupný symbol pro číslo snímku 3">
            <a:extLst>
              <a:ext uri="{FF2B5EF4-FFF2-40B4-BE49-F238E27FC236}">
                <a16:creationId xmlns:a16="http://schemas.microsoft.com/office/drawing/2014/main" id="{7FE25C1F-42AA-4092-AADA-DFF6CF2CEC8E}"/>
              </a:ext>
            </a:extLst>
          </p:cNvPr>
          <p:cNvSpPr>
            <a:spLocks noGrp="true"/>
          </p:cNvSpPr>
          <p:nvPr>
            <p:ph type="sldNum" sz="quarter" idx="12"/>
          </p:nvPr>
        </p:nvSpPr>
        <p:spPr/>
        <p:txBody>
          <a:bodyPr/>
          <a:lstStyle/>
          <a:p>
            <a:fld id="{479BF083-4774-43B1-9AB0-5CC1AC5DD8EE}" type="slidenum">
              <a:rPr lang="cs-CZ" smtClean="false"/>
              <a:pPr/>
              <a:t>26</a:t>
            </a:fld>
            <a:endParaRPr lang="cs-CZ" dirty="false"/>
          </a:p>
        </p:txBody>
      </p:sp>
    </p:spTree>
    <p:extLst>
      <p:ext uri="{BB962C8B-B14F-4D97-AF65-F5344CB8AC3E}">
        <p14:creationId xmlns:p14="http://schemas.microsoft.com/office/powerpoint/2010/main" val="23468169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35F8D7B-1EF4-4DBC-A94D-7630E8C62003}"/>
              </a:ext>
            </a:extLst>
          </p:cNvPr>
          <p:cNvSpPr>
            <a:spLocks noGrp="true"/>
          </p:cNvSpPr>
          <p:nvPr>
            <p:ph type="title"/>
          </p:nvPr>
        </p:nvSpPr>
        <p:spPr/>
        <p:txBody>
          <a:bodyPr/>
          <a:lstStyle/>
          <a:p>
            <a:r>
              <a:rPr lang="cs-CZ" dirty="false"/>
              <a:t>Kontakty na ŘO</a:t>
            </a:r>
          </a:p>
        </p:txBody>
      </p:sp>
      <p:sp>
        <p:nvSpPr>
          <p:cNvPr id="3" name="Zástupný obsah 2">
            <a:extLst>
              <a:ext uri="{FF2B5EF4-FFF2-40B4-BE49-F238E27FC236}">
                <a16:creationId xmlns:a16="http://schemas.microsoft.com/office/drawing/2014/main" id="{106BE7D3-5A8F-4872-AF1C-97E3415841E0}"/>
              </a:ext>
            </a:extLst>
          </p:cNvPr>
          <p:cNvSpPr>
            <a:spLocks noGrp="true"/>
          </p:cNvSpPr>
          <p:nvPr>
            <p:ph idx="1"/>
          </p:nvPr>
        </p:nvSpPr>
        <p:spPr/>
        <p:txBody>
          <a:bodyPr/>
          <a:lstStyle/>
          <a:p>
            <a:pPr marL="0" indent="0">
              <a:buNone/>
            </a:pPr>
            <a:r>
              <a:rPr lang="cs-CZ" dirty="false"/>
              <a:t>Vedoucí oddělení</a:t>
            </a:r>
          </a:p>
          <a:p>
            <a:pPr marL="0" indent="0">
              <a:buNone/>
            </a:pPr>
            <a:r>
              <a:rPr lang="cs-CZ" dirty="false">
                <a:hlinkClick r:id="rId2"/>
              </a:rPr>
              <a:t>renata.kucerova@mpsv.cz</a:t>
            </a:r>
            <a:endParaRPr lang="cs-CZ" dirty="false"/>
          </a:p>
          <a:p>
            <a:endParaRPr lang="cs-CZ" dirty="false"/>
          </a:p>
          <a:p>
            <a:endParaRPr lang="cs-CZ" dirty="false"/>
          </a:p>
        </p:txBody>
      </p:sp>
      <p:sp>
        <p:nvSpPr>
          <p:cNvPr id="4" name="Zástupný obsah 3">
            <a:extLst>
              <a:ext uri="{FF2B5EF4-FFF2-40B4-BE49-F238E27FC236}">
                <a16:creationId xmlns:a16="http://schemas.microsoft.com/office/drawing/2014/main" id="{6AA356EE-64C6-4097-B9B4-15E58BDE87AA}"/>
              </a:ext>
            </a:extLst>
          </p:cNvPr>
          <p:cNvSpPr>
            <a:spLocks noGrp="true"/>
          </p:cNvSpPr>
          <p:nvPr>
            <p:ph idx="10"/>
          </p:nvPr>
        </p:nvSpPr>
        <p:spPr/>
        <p:txBody>
          <a:bodyPr/>
          <a:lstStyle/>
          <a:p>
            <a:pPr marL="0" indent="0">
              <a:buNone/>
            </a:pPr>
            <a:r>
              <a:rPr lang="cs-CZ" dirty="false"/>
              <a:t>Zaměstnanost</a:t>
            </a:r>
          </a:p>
          <a:p>
            <a:pPr marL="0" indent="0">
              <a:buNone/>
            </a:pPr>
            <a:r>
              <a:rPr lang="cs-CZ" dirty="false">
                <a:hlinkClick r:id="rId3"/>
              </a:rPr>
              <a:t>gabriela.melkova@mpsv.cz</a:t>
            </a:r>
            <a:endParaRPr lang="cs-CZ" dirty="false"/>
          </a:p>
          <a:p>
            <a:endParaRPr lang="cs-CZ" dirty="false"/>
          </a:p>
          <a:p>
            <a:pPr marL="0" indent="0">
              <a:buNone/>
            </a:pPr>
            <a:r>
              <a:rPr lang="cs-CZ" dirty="false"/>
              <a:t>Sociální začleňování a komunitní práce</a:t>
            </a:r>
          </a:p>
          <a:p>
            <a:pPr marL="0" indent="0">
              <a:buNone/>
            </a:pPr>
            <a:r>
              <a:rPr lang="cs-CZ" dirty="false">
                <a:hlinkClick r:id="rId4"/>
              </a:rPr>
              <a:t>ivana.pychova@mpsv.cz</a:t>
            </a:r>
            <a:endParaRPr lang="cs-CZ" dirty="false"/>
          </a:p>
          <a:p>
            <a:endParaRPr lang="cs-CZ" dirty="false"/>
          </a:p>
          <a:p>
            <a:pPr marL="0" indent="0">
              <a:buNone/>
            </a:pPr>
            <a:r>
              <a:rPr lang="cs-CZ" dirty="false"/>
              <a:t>Podpora rodiny, finanční otázky</a:t>
            </a:r>
          </a:p>
          <a:p>
            <a:pPr marL="0" indent="0">
              <a:buNone/>
            </a:pPr>
            <a:r>
              <a:rPr lang="cs-CZ" u="sng" dirty="false"/>
              <a:t>lucie.truneckova@mpsv.cz</a:t>
            </a:r>
          </a:p>
          <a:p>
            <a:endParaRPr lang="cs-CZ" dirty="false"/>
          </a:p>
        </p:txBody>
      </p:sp>
      <p:sp>
        <p:nvSpPr>
          <p:cNvPr id="5" name="Zástupný symbol pro číslo snímku 4">
            <a:extLst>
              <a:ext uri="{FF2B5EF4-FFF2-40B4-BE49-F238E27FC236}">
                <a16:creationId xmlns:a16="http://schemas.microsoft.com/office/drawing/2014/main" id="{832780D3-BF82-4539-8ED1-93C898138D4E}"/>
              </a:ext>
            </a:extLst>
          </p:cNvPr>
          <p:cNvSpPr>
            <a:spLocks noGrp="true"/>
          </p:cNvSpPr>
          <p:nvPr>
            <p:ph type="sldNum" sz="quarter" idx="13"/>
          </p:nvPr>
        </p:nvSpPr>
        <p:spPr/>
        <p:txBody>
          <a:bodyPr/>
          <a:lstStyle/>
          <a:p>
            <a:fld id="{479BF083-4774-43B1-9AB0-5CC1AC5DD8EE}" type="slidenum">
              <a:rPr lang="cs-CZ" smtClean="false"/>
              <a:pPr/>
              <a:t>27</a:t>
            </a:fld>
            <a:endParaRPr lang="cs-CZ" dirty="false"/>
          </a:p>
        </p:txBody>
      </p:sp>
    </p:spTree>
    <p:extLst>
      <p:ext uri="{BB962C8B-B14F-4D97-AF65-F5344CB8AC3E}">
        <p14:creationId xmlns:p14="http://schemas.microsoft.com/office/powerpoint/2010/main" val="39678744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0DF5BE-936C-4520-8A46-5A25859320E8}"/>
              </a:ext>
            </a:extLst>
          </p:cNvPr>
          <p:cNvSpPr>
            <a:spLocks noGrp="true"/>
          </p:cNvSpPr>
          <p:nvPr>
            <p:ph type="title"/>
          </p:nvPr>
        </p:nvSpPr>
        <p:spPr/>
        <p:txBody>
          <a:bodyPr/>
          <a:lstStyle/>
          <a:p>
            <a:endParaRPr lang="cs-CZ"/>
          </a:p>
        </p:txBody>
      </p:sp>
      <p:sp>
        <p:nvSpPr>
          <p:cNvPr id="3" name="Zástupný obsah 2">
            <a:extLst>
              <a:ext uri="{FF2B5EF4-FFF2-40B4-BE49-F238E27FC236}">
                <a16:creationId xmlns:a16="http://schemas.microsoft.com/office/drawing/2014/main" id="{3200FF12-5437-4023-92C3-311E92C4EFDB}"/>
              </a:ext>
            </a:extLst>
          </p:cNvPr>
          <p:cNvSpPr>
            <a:spLocks noGrp="true"/>
          </p:cNvSpPr>
          <p:nvPr>
            <p:ph idx="1"/>
          </p:nvPr>
        </p:nvSpPr>
        <p:spPr/>
        <p:txBody>
          <a:bodyPr/>
          <a:lstStyle/>
          <a:p>
            <a:pPr marL="0" indent="0" algn="ctr">
              <a:buNone/>
            </a:pPr>
            <a:endParaRPr lang="cs-CZ" b="true" dirty="false"/>
          </a:p>
          <a:p>
            <a:pPr marL="0" indent="0" algn="ctr">
              <a:buNone/>
            </a:pPr>
            <a:endParaRPr lang="cs-CZ" b="true" dirty="false">
              <a:solidFill>
                <a:schemeClr val="accent1"/>
              </a:solidFill>
            </a:endParaRPr>
          </a:p>
          <a:p>
            <a:pPr marL="0" indent="0" algn="ctr">
              <a:buNone/>
            </a:pPr>
            <a:endParaRPr lang="cs-CZ" b="true" dirty="false">
              <a:solidFill>
                <a:schemeClr val="accent1"/>
              </a:solidFill>
            </a:endParaRPr>
          </a:p>
          <a:p>
            <a:pPr marL="0" indent="0" algn="ctr">
              <a:buNone/>
            </a:pPr>
            <a:r>
              <a:rPr lang="cs-CZ" b="true" dirty="false">
                <a:solidFill>
                  <a:schemeClr val="accent1"/>
                </a:solidFill>
              </a:rPr>
              <a:t>DĚKUJEME ZA POZORNOST</a:t>
            </a:r>
          </a:p>
          <a:p>
            <a:pPr marL="0" indent="0" algn="ctr">
              <a:buNone/>
            </a:pPr>
            <a:r>
              <a:rPr lang="cs-CZ" b="true" dirty="false">
                <a:solidFill>
                  <a:schemeClr val="accent1"/>
                </a:solidFill>
              </a:rPr>
              <a:t>a těšíme se na spolupráci</a:t>
            </a:r>
            <a:endParaRPr lang="cs-CZ" dirty="false">
              <a:solidFill>
                <a:schemeClr val="accent1"/>
              </a:solidFill>
            </a:endParaRPr>
          </a:p>
        </p:txBody>
      </p:sp>
      <p:sp>
        <p:nvSpPr>
          <p:cNvPr id="4" name="Zástupný symbol pro číslo snímku 3">
            <a:extLst>
              <a:ext uri="{FF2B5EF4-FFF2-40B4-BE49-F238E27FC236}">
                <a16:creationId xmlns:a16="http://schemas.microsoft.com/office/drawing/2014/main" id="{3380DF80-68E3-4F1A-861F-CEFC275DC167}"/>
              </a:ext>
            </a:extLst>
          </p:cNvPr>
          <p:cNvSpPr>
            <a:spLocks noGrp="true"/>
          </p:cNvSpPr>
          <p:nvPr>
            <p:ph type="sldNum" sz="quarter" idx="12"/>
          </p:nvPr>
        </p:nvSpPr>
        <p:spPr/>
        <p:txBody>
          <a:bodyPr/>
          <a:lstStyle/>
          <a:p>
            <a:fld id="{479BF083-4774-43B1-9AB0-5CC1AC5DD8EE}" type="slidenum">
              <a:rPr lang="cs-CZ" smtClean="false"/>
              <a:pPr/>
              <a:t>28</a:t>
            </a:fld>
            <a:endParaRPr lang="cs-CZ" dirty="false"/>
          </a:p>
        </p:txBody>
      </p:sp>
    </p:spTree>
    <p:extLst>
      <p:ext uri="{BB962C8B-B14F-4D97-AF65-F5344CB8AC3E}">
        <p14:creationId xmlns:p14="http://schemas.microsoft.com/office/powerpoint/2010/main" val="3057446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67C568-5BD5-4973-A5EC-B2331059CA00}"/>
              </a:ext>
            </a:extLst>
          </p:cNvPr>
          <p:cNvSpPr>
            <a:spLocks noGrp="true"/>
          </p:cNvSpPr>
          <p:nvPr>
            <p:ph type="title"/>
          </p:nvPr>
        </p:nvSpPr>
        <p:spPr/>
        <p:txBody>
          <a:bodyPr/>
          <a:lstStyle/>
          <a:p>
            <a:r>
              <a:rPr lang="cs-CZ" dirty="false"/>
              <a:t>Obecný rámec CLLD v </a:t>
            </a:r>
            <a:r>
              <a:rPr lang="cs-CZ" dirty="false" err="true"/>
              <a:t>opz</a:t>
            </a:r>
            <a:r>
              <a:rPr lang="en-GB" dirty="false"/>
              <a:t>+</a:t>
            </a:r>
            <a:endParaRPr lang="cs-CZ" dirty="false"/>
          </a:p>
        </p:txBody>
      </p:sp>
      <p:sp>
        <p:nvSpPr>
          <p:cNvPr id="3" name="Zástupný obsah 2">
            <a:extLst>
              <a:ext uri="{FF2B5EF4-FFF2-40B4-BE49-F238E27FC236}">
                <a16:creationId xmlns:a16="http://schemas.microsoft.com/office/drawing/2014/main" id="{D6CE300C-B618-4930-A5E2-18D5F8A82787}"/>
              </a:ext>
            </a:extLst>
          </p:cNvPr>
          <p:cNvSpPr>
            <a:spLocks noGrp="true"/>
          </p:cNvSpPr>
          <p:nvPr>
            <p:ph idx="1"/>
          </p:nvPr>
        </p:nvSpPr>
        <p:spPr>
          <a:xfrm>
            <a:off x="720000" y="1484784"/>
            <a:ext cx="8064000" cy="4680040"/>
          </a:xfrm>
        </p:spPr>
        <p:txBody>
          <a:bodyPr/>
          <a:lstStyle/>
          <a:p>
            <a:pPr>
              <a:buFont typeface="Wingdings" panose="05000000000000000000" pitchFamily="2" charset="2"/>
              <a:buChar char="q"/>
            </a:pPr>
            <a:r>
              <a:rPr lang="cs-CZ" dirty="false"/>
              <a:t>Pokračování podpory CLLD v OPZ+</a:t>
            </a:r>
          </a:p>
          <a:p>
            <a:pPr>
              <a:buFont typeface="Wingdings" panose="05000000000000000000" pitchFamily="2" charset="2"/>
              <a:buChar char="q"/>
            </a:pPr>
            <a:r>
              <a:rPr lang="cs-CZ" dirty="false"/>
              <a:t>Předběžná alokace pro CLLD+ 1,7 mld. Kč CZV (cca 3,5 % OP)</a:t>
            </a:r>
          </a:p>
          <a:p>
            <a:pPr>
              <a:buFont typeface="Wingdings" panose="05000000000000000000" pitchFamily="2" charset="2"/>
              <a:buChar char="q"/>
            </a:pPr>
            <a:r>
              <a:rPr lang="cs-CZ" b="true" dirty="false">
                <a:latin typeface="Arial" panose="020B0604020202020204" pitchFamily="34" charset="0"/>
                <a:ea typeface="Calibri" panose="020F0502020204030204" pitchFamily="34" charset="0"/>
                <a:cs typeface="Arial" panose="020B0604020202020204" pitchFamily="34" charset="0"/>
              </a:rPr>
              <a:t>Cíl: </a:t>
            </a:r>
            <a:r>
              <a:rPr lang="cs-CZ" dirty="false">
                <a:latin typeface="Arial" panose="020B0604020202020204" pitchFamily="34" charset="0"/>
                <a:ea typeface="Calibri" panose="020F0502020204030204" pitchFamily="34" charset="0"/>
                <a:cs typeface="Arial" panose="020B0604020202020204" pitchFamily="34" charset="0"/>
              </a:rPr>
              <a:t>umožnit zapojení všech MAS, které mají zájem realizovat projekty v rámci OPZ</a:t>
            </a:r>
            <a:r>
              <a:rPr lang="cs-CZ" dirty="false"/>
              <a:t>+ (p</a:t>
            </a:r>
            <a:r>
              <a:rPr lang="cs-CZ" dirty="false">
                <a:latin typeface="Arial" panose="020B0604020202020204" pitchFamily="34" charset="0"/>
                <a:ea typeface="Calibri" panose="020F0502020204030204" pitchFamily="34" charset="0"/>
                <a:cs typeface="Arial" panose="020B0604020202020204" pitchFamily="34" charset="0"/>
              </a:rPr>
              <a:t>růzkum mezi MAS - předpoklad zapojení 125 MAS)</a:t>
            </a:r>
          </a:p>
          <a:p>
            <a:pPr>
              <a:buFont typeface="Wingdings" panose="05000000000000000000" pitchFamily="2" charset="2"/>
              <a:buChar char="q"/>
            </a:pPr>
            <a:r>
              <a:rPr lang="cs-CZ" dirty="false"/>
              <a:t>Příjemci podpory pouze MAS </a:t>
            </a:r>
          </a:p>
          <a:p>
            <a:pPr>
              <a:buFont typeface="Wingdings" panose="05000000000000000000" pitchFamily="2" charset="2"/>
              <a:buChar char="q"/>
            </a:pPr>
            <a:r>
              <a:rPr lang="cs-CZ" dirty="false"/>
              <a:t>Zjednodušení procesů implementace na všech úrovních</a:t>
            </a:r>
          </a:p>
          <a:p>
            <a:pPr>
              <a:buFont typeface="Wingdings" panose="05000000000000000000" pitchFamily="2" charset="2"/>
              <a:buChar char="q"/>
            </a:pPr>
            <a:r>
              <a:rPr lang="cs-CZ" dirty="false"/>
              <a:t>Zjednodušené metody vykazování (40% paušál, jednotka na mzdové příspěvky)</a:t>
            </a:r>
          </a:p>
          <a:p>
            <a:pPr marL="0" indent="0">
              <a:buNone/>
            </a:pPr>
            <a:endParaRPr lang="cs-CZ" sz="2800" dirty="false">
              <a:solidFill>
                <a:srgbClr val="002060"/>
              </a:solidFill>
            </a:endParaRPr>
          </a:p>
          <a:p>
            <a:endParaRPr lang="cs-CZ" dirty="false"/>
          </a:p>
        </p:txBody>
      </p:sp>
      <p:sp>
        <p:nvSpPr>
          <p:cNvPr id="4" name="Zástupný symbol pro číslo snímku 3">
            <a:extLst>
              <a:ext uri="{FF2B5EF4-FFF2-40B4-BE49-F238E27FC236}">
                <a16:creationId xmlns:a16="http://schemas.microsoft.com/office/drawing/2014/main" id="{2476E10C-9C12-4FE3-A4BD-87977925E50D}"/>
              </a:ext>
            </a:extLst>
          </p:cNvPr>
          <p:cNvSpPr>
            <a:spLocks noGrp="true"/>
          </p:cNvSpPr>
          <p:nvPr>
            <p:ph type="sldNum" sz="quarter" idx="12"/>
          </p:nvPr>
        </p:nvSpPr>
        <p:spPr/>
        <p:txBody>
          <a:bodyPr/>
          <a:lstStyle/>
          <a:p>
            <a:fld id="{479BF083-4774-43B1-9AB0-5CC1AC5DD8EE}" type="slidenum">
              <a:rPr lang="cs-CZ" smtClean="false"/>
              <a:pPr/>
              <a:t>3</a:t>
            </a:fld>
            <a:endParaRPr lang="cs-CZ" dirty="false"/>
          </a:p>
        </p:txBody>
      </p:sp>
    </p:spTree>
    <p:extLst>
      <p:ext uri="{BB962C8B-B14F-4D97-AF65-F5344CB8AC3E}">
        <p14:creationId xmlns:p14="http://schemas.microsoft.com/office/powerpoint/2010/main" val="404010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3E8812-C435-449D-840C-A6821A7860DE}"/>
              </a:ext>
            </a:extLst>
          </p:cNvPr>
          <p:cNvSpPr>
            <a:spLocks noGrp="true"/>
          </p:cNvSpPr>
          <p:nvPr>
            <p:ph type="title"/>
          </p:nvPr>
        </p:nvSpPr>
        <p:spPr>
          <a:xfrm>
            <a:off x="395536" y="-40944"/>
            <a:ext cx="8388464" cy="1080000"/>
          </a:xfrm>
        </p:spPr>
        <p:txBody>
          <a:bodyPr/>
          <a:lstStyle/>
          <a:p>
            <a:r>
              <a:rPr lang="cs-CZ" dirty="false"/>
              <a:t>Podporované aktivity v OPZ+</a:t>
            </a:r>
          </a:p>
        </p:txBody>
      </p:sp>
      <p:sp>
        <p:nvSpPr>
          <p:cNvPr id="3" name="Zástupný obsah 2">
            <a:extLst>
              <a:ext uri="{FF2B5EF4-FFF2-40B4-BE49-F238E27FC236}">
                <a16:creationId xmlns:a16="http://schemas.microsoft.com/office/drawing/2014/main" id="{AE18AC2B-0000-4288-A924-3603EBA89362}"/>
              </a:ext>
            </a:extLst>
          </p:cNvPr>
          <p:cNvSpPr>
            <a:spLocks noGrp="true"/>
          </p:cNvSpPr>
          <p:nvPr>
            <p:ph idx="1"/>
          </p:nvPr>
        </p:nvSpPr>
        <p:spPr>
          <a:xfrm>
            <a:off x="179512" y="1314128"/>
            <a:ext cx="8928488" cy="5427240"/>
          </a:xfrm>
        </p:spPr>
        <p:txBody>
          <a:bodyPr/>
          <a:lstStyle/>
          <a:p>
            <a:pPr marL="0" indent="0">
              <a:buNone/>
            </a:pPr>
            <a:r>
              <a:rPr lang="cs-CZ" sz="2800" b="true" dirty="false"/>
              <a:t>Cíl: podpora a řešení problémů sociálně znevýhodněných obyvatel venkova</a:t>
            </a:r>
          </a:p>
          <a:p>
            <a:pPr>
              <a:buFont typeface="Wingdings" panose="05000000000000000000" pitchFamily="2" charset="2"/>
              <a:buChar char="q"/>
            </a:pPr>
            <a:r>
              <a:rPr lang="cs-CZ" dirty="false"/>
              <a:t>intervence směřují do oblasti soc. začleňování, zaměstnanosti a posilování rodinných vazeb (realizace v přirozeném prostředí těchto osob) </a:t>
            </a:r>
          </a:p>
          <a:p>
            <a:pPr>
              <a:buFont typeface="Wingdings" panose="05000000000000000000" pitchFamily="2" charset="2"/>
              <a:buChar char="q"/>
            </a:pPr>
            <a:r>
              <a:rPr lang="cs-CZ" dirty="false"/>
              <a:t>využití přístupů a nástrojů specifických pro venkovské prostředí s důrazem na aktivní zapojování a participace členů místních komunit, posilování a rozvoj místních zdrojů a řešení problémů specifických pro venkov</a:t>
            </a:r>
          </a:p>
          <a:p>
            <a:pPr lvl="0">
              <a:buFont typeface="Wingdings" panose="05000000000000000000" pitchFamily="2" charset="2"/>
              <a:buChar char="q"/>
            </a:pPr>
            <a:r>
              <a:rPr lang="cs-CZ" dirty="false"/>
              <a:t>intervence vedeny s cílem posílit soběstačnost venkova, zapojit místní aktéry do pomoci potřebným CS, zlepšit kvalitu života na venkově</a:t>
            </a:r>
          </a:p>
          <a:p>
            <a:pPr lvl="0"/>
            <a:endParaRPr lang="cs-CZ" sz="1800" dirty="false"/>
          </a:p>
          <a:p>
            <a:endParaRPr lang="cs-CZ" dirty="false"/>
          </a:p>
        </p:txBody>
      </p:sp>
      <p:sp>
        <p:nvSpPr>
          <p:cNvPr id="4" name="Zástupný symbol pro číslo snímku 3">
            <a:extLst>
              <a:ext uri="{FF2B5EF4-FFF2-40B4-BE49-F238E27FC236}">
                <a16:creationId xmlns:a16="http://schemas.microsoft.com/office/drawing/2014/main" id="{61802960-32E7-4E76-BD1C-D3A2082F679F}"/>
              </a:ext>
            </a:extLst>
          </p:cNvPr>
          <p:cNvSpPr>
            <a:spLocks noGrp="true"/>
          </p:cNvSpPr>
          <p:nvPr>
            <p:ph type="sldNum" sz="quarter" idx="12"/>
          </p:nvPr>
        </p:nvSpPr>
        <p:spPr/>
        <p:txBody>
          <a:bodyPr/>
          <a:lstStyle/>
          <a:p>
            <a:fld id="{479BF083-4774-43B1-9AB0-5CC1AC5DD8EE}" type="slidenum">
              <a:rPr lang="cs-CZ" smtClean="false"/>
              <a:pPr/>
              <a:t>4</a:t>
            </a:fld>
            <a:endParaRPr lang="cs-CZ" dirty="false"/>
          </a:p>
        </p:txBody>
      </p:sp>
    </p:spTree>
    <p:extLst>
      <p:ext uri="{BB962C8B-B14F-4D97-AF65-F5344CB8AC3E}">
        <p14:creationId xmlns:p14="http://schemas.microsoft.com/office/powerpoint/2010/main" val="1483143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117499-8245-4D24-964A-300AD2C215BC}"/>
              </a:ext>
            </a:extLst>
          </p:cNvPr>
          <p:cNvSpPr>
            <a:spLocks noGrp="true"/>
          </p:cNvSpPr>
          <p:nvPr>
            <p:ph type="title"/>
          </p:nvPr>
        </p:nvSpPr>
        <p:spPr/>
        <p:txBody>
          <a:bodyPr/>
          <a:lstStyle/>
          <a:p>
            <a:r>
              <a:rPr lang="cs-CZ" dirty="false"/>
              <a:t>Podporované CS v OPZ+</a:t>
            </a:r>
          </a:p>
        </p:txBody>
      </p:sp>
      <p:sp>
        <p:nvSpPr>
          <p:cNvPr id="3" name="Zástupný obsah 2">
            <a:extLst>
              <a:ext uri="{FF2B5EF4-FFF2-40B4-BE49-F238E27FC236}">
                <a16:creationId xmlns:a16="http://schemas.microsoft.com/office/drawing/2014/main" id="{B65064CB-C6AA-4442-AD2D-3B8BFF6ED67B}"/>
              </a:ext>
            </a:extLst>
          </p:cNvPr>
          <p:cNvSpPr>
            <a:spLocks noGrp="true"/>
          </p:cNvSpPr>
          <p:nvPr>
            <p:ph idx="1"/>
          </p:nvPr>
        </p:nvSpPr>
        <p:spPr>
          <a:xfrm>
            <a:off x="540000" y="1412776"/>
            <a:ext cx="8064000" cy="4707224"/>
          </a:xfrm>
        </p:spPr>
        <p:txBody>
          <a:bodyPr/>
          <a:lstStyle/>
          <a:p>
            <a:pPr>
              <a:buFont typeface="Wingdings" panose="05000000000000000000" pitchFamily="2" charset="2"/>
              <a:buChar char="q"/>
            </a:pPr>
            <a:r>
              <a:rPr lang="cs-CZ" dirty="false">
                <a:ea typeface="Calibri" panose="020F0502020204030204" pitchFamily="34" charset="0"/>
              </a:rPr>
              <a:t>rodiny s dětmi (děti a dospívající)</a:t>
            </a:r>
          </a:p>
          <a:p>
            <a:pPr>
              <a:buFont typeface="Wingdings" panose="05000000000000000000" pitchFamily="2" charset="2"/>
              <a:buChar char="q"/>
            </a:pPr>
            <a:r>
              <a:rPr lang="cs-CZ" dirty="false">
                <a:ea typeface="Calibri" panose="020F0502020204030204" pitchFamily="34" charset="0"/>
              </a:rPr>
              <a:t>dospělí se zdravotním či soc. znevýhodněním</a:t>
            </a:r>
          </a:p>
          <a:p>
            <a:pPr>
              <a:buFont typeface="Wingdings" panose="05000000000000000000" pitchFamily="2" charset="2"/>
              <a:buChar char="q"/>
            </a:pPr>
            <a:r>
              <a:rPr lang="cs-CZ" dirty="false">
                <a:ea typeface="Calibri" panose="020F0502020204030204" pitchFamily="34" charset="0"/>
              </a:rPr>
              <a:t>osoby v postproduktivním věku a senioři</a:t>
            </a:r>
          </a:p>
          <a:p>
            <a:pPr>
              <a:buFont typeface="Wingdings" panose="05000000000000000000" pitchFamily="2" charset="2"/>
              <a:buChar char="q"/>
            </a:pPr>
            <a:r>
              <a:rPr lang="cs-CZ" dirty="false">
                <a:ea typeface="Calibri" panose="020F0502020204030204" pitchFamily="34" charset="0"/>
              </a:rPr>
              <a:t>pečující osoby</a:t>
            </a:r>
          </a:p>
          <a:p>
            <a:pPr>
              <a:buFont typeface="Wingdings" panose="05000000000000000000" pitchFamily="2" charset="2"/>
              <a:buChar char="q"/>
            </a:pPr>
            <a:r>
              <a:rPr lang="cs-CZ" dirty="false">
                <a:ea typeface="Calibri" panose="020F0502020204030204" pitchFamily="34" charset="0"/>
              </a:rPr>
              <a:t>osoby s vysokou mírou chudoby nebo zadlužení</a:t>
            </a:r>
          </a:p>
          <a:p>
            <a:pPr>
              <a:buFont typeface="Wingdings" panose="05000000000000000000" pitchFamily="2" charset="2"/>
              <a:buChar char="q"/>
            </a:pPr>
            <a:r>
              <a:rPr lang="cs-CZ" dirty="false"/>
              <a:t>osoby s nízkou soc. úrovní a s vysokou mírou izolace </a:t>
            </a:r>
          </a:p>
          <a:p>
            <a:pPr>
              <a:buFont typeface="Wingdings" panose="05000000000000000000" pitchFamily="2" charset="2"/>
              <a:buChar char="q"/>
            </a:pPr>
            <a:r>
              <a:rPr lang="cs-CZ" dirty="false">
                <a:ea typeface="Calibri" panose="020F0502020204030204" pitchFamily="34" charset="0"/>
              </a:rPr>
              <a:t>nízkokvalifikované osoby a osoby hůře uplatnitelné na trhu práce </a:t>
            </a:r>
          </a:p>
          <a:p>
            <a:pPr>
              <a:buFont typeface="Wingdings" panose="05000000000000000000" pitchFamily="2" charset="2"/>
              <a:buChar char="q"/>
            </a:pPr>
            <a:r>
              <a:rPr lang="cs-CZ" dirty="false">
                <a:ea typeface="Calibri" panose="020F0502020204030204" pitchFamily="34" charset="0"/>
              </a:rPr>
              <a:t>odborní pracovníci NNO, obcí, dobrovolných spolků, zaměstnavatelů a podnikatelů</a:t>
            </a:r>
          </a:p>
          <a:p>
            <a:pPr marL="0" indent="0">
              <a:buNone/>
            </a:pPr>
            <a:endParaRPr lang="cs-CZ" dirty="false"/>
          </a:p>
        </p:txBody>
      </p:sp>
      <p:sp>
        <p:nvSpPr>
          <p:cNvPr id="4" name="Zástupný symbol pro číslo snímku 3">
            <a:extLst>
              <a:ext uri="{FF2B5EF4-FFF2-40B4-BE49-F238E27FC236}">
                <a16:creationId xmlns:a16="http://schemas.microsoft.com/office/drawing/2014/main" id="{737BF6CF-BF31-4D8C-BC01-D0341DC045E8}"/>
              </a:ext>
            </a:extLst>
          </p:cNvPr>
          <p:cNvSpPr>
            <a:spLocks noGrp="true"/>
          </p:cNvSpPr>
          <p:nvPr>
            <p:ph type="sldNum" sz="quarter" idx="12"/>
          </p:nvPr>
        </p:nvSpPr>
        <p:spPr/>
        <p:txBody>
          <a:bodyPr/>
          <a:lstStyle/>
          <a:p>
            <a:fld id="{479BF083-4774-43B1-9AB0-5CC1AC5DD8EE}" type="slidenum">
              <a:rPr lang="cs-CZ" smtClean="false"/>
              <a:pPr/>
              <a:t>5</a:t>
            </a:fld>
            <a:endParaRPr lang="cs-CZ" dirty="false"/>
          </a:p>
        </p:txBody>
      </p:sp>
    </p:spTree>
    <p:extLst>
      <p:ext uri="{BB962C8B-B14F-4D97-AF65-F5344CB8AC3E}">
        <p14:creationId xmlns:p14="http://schemas.microsoft.com/office/powerpoint/2010/main" val="1556086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r>
              <a:rPr lang="cs-CZ" dirty="false">
                <a:ea typeface="Calibri" panose="020F0502020204030204" pitchFamily="34" charset="0"/>
              </a:rPr>
              <a:t>charakter, znaky podporovaných aktivit I.</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540000" y="1340768"/>
            <a:ext cx="8244000" cy="5175232"/>
          </a:xfrm>
        </p:spPr>
        <p:txBody>
          <a:bodyPr/>
          <a:lstStyle/>
          <a:p>
            <a:pPr>
              <a:buFont typeface="Wingdings" panose="05000000000000000000" pitchFamily="2" charset="2"/>
              <a:buChar char="q"/>
            </a:pPr>
            <a:r>
              <a:rPr lang="cs-CZ" dirty="false"/>
              <a:t>Konkrétní </a:t>
            </a:r>
            <a:r>
              <a:rPr lang="cs-CZ" b="true" dirty="false"/>
              <a:t>zacílení na podporu předem identifikovaných osob</a:t>
            </a:r>
            <a:r>
              <a:rPr lang="cs-CZ" dirty="false"/>
              <a:t> (předchází detailní mapování a analýza potřeb) </a:t>
            </a:r>
          </a:p>
          <a:p>
            <a:pPr>
              <a:buFont typeface="Wingdings" panose="05000000000000000000" pitchFamily="2" charset="2"/>
              <a:buChar char="q"/>
            </a:pPr>
            <a:r>
              <a:rPr lang="cs-CZ" dirty="false"/>
              <a:t>Maximální </a:t>
            </a:r>
            <a:r>
              <a:rPr lang="cs-CZ" b="true" dirty="false"/>
              <a:t>využití místních zdrojů, lokální rozměr a dosah</a:t>
            </a:r>
            <a:r>
              <a:rPr lang="cs-CZ" dirty="false"/>
              <a:t>, přímá vazba na místní veřejné služby, zaměstnavatele a podniky</a:t>
            </a:r>
          </a:p>
          <a:p>
            <a:pPr>
              <a:buFont typeface="Wingdings" panose="05000000000000000000" pitchFamily="2" charset="2"/>
              <a:buChar char="q"/>
            </a:pPr>
            <a:r>
              <a:rPr lang="cs-CZ" b="true" dirty="false"/>
              <a:t>Komunitní rozměr, tj. podpora, posílení a rozvoj komunitních principů a komunitního života</a:t>
            </a:r>
            <a:r>
              <a:rPr lang="cs-CZ" dirty="false"/>
              <a:t> (vzájemná spolupráce, budování funkčních partnerství, aktivizace zdrojů k svépomoci, otevřená a transparentní komunikace, sdílení, společné tvoření a realizace netradičních nápadů a neobvyklých/ inovativních způsobů řešení)</a:t>
            </a:r>
          </a:p>
          <a:p>
            <a:endParaRPr lang="cs-CZ"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6</a:t>
            </a:fld>
            <a:endParaRPr lang="cs-CZ" dirty="false"/>
          </a:p>
        </p:txBody>
      </p:sp>
    </p:spTree>
    <p:extLst>
      <p:ext uri="{BB962C8B-B14F-4D97-AF65-F5344CB8AC3E}">
        <p14:creationId xmlns:p14="http://schemas.microsoft.com/office/powerpoint/2010/main" val="2596295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r>
              <a:rPr lang="cs-CZ" dirty="false">
                <a:ea typeface="Calibri" panose="020F0502020204030204" pitchFamily="34" charset="0"/>
              </a:rPr>
              <a:t>charakter, znaky podporovaných aktivit II.</a:t>
            </a: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540000" y="1340768"/>
            <a:ext cx="8064000" cy="4779232"/>
          </a:xfrm>
        </p:spPr>
        <p:txBody>
          <a:bodyPr/>
          <a:lstStyle/>
          <a:p>
            <a:pPr>
              <a:buFont typeface="Wingdings" panose="05000000000000000000" pitchFamily="2" charset="2"/>
              <a:buChar char="q"/>
            </a:pPr>
            <a:r>
              <a:rPr lang="cs-CZ" b="true" dirty="false"/>
              <a:t>Praktičnost, pragmatičnost a jednoduchost zvolených postupů a přístupů k řešení problémů </a:t>
            </a:r>
          </a:p>
          <a:p>
            <a:pPr>
              <a:buFont typeface="Wingdings" panose="05000000000000000000" pitchFamily="2" charset="2"/>
              <a:buChar char="q"/>
            </a:pPr>
            <a:r>
              <a:rPr lang="cs-CZ" b="true" dirty="false"/>
              <a:t>Aktivity s přímým dopadem na CS</a:t>
            </a:r>
            <a:r>
              <a:rPr lang="cs-CZ" dirty="false"/>
              <a:t>, tj. primárně přímá práce s CS, sekundárně podpora dílčí koncepční a metodické činnosti, vzdělávací a osvětové aktivity</a:t>
            </a:r>
          </a:p>
          <a:p>
            <a:pPr>
              <a:buFont typeface="Wingdings" panose="05000000000000000000" pitchFamily="2" charset="2"/>
              <a:buChar char="q"/>
            </a:pPr>
            <a:r>
              <a:rPr lang="cs-CZ" b="true" dirty="false"/>
              <a:t>Terénní aktivity </a:t>
            </a:r>
            <a:r>
              <a:rPr lang="cs-CZ" dirty="false"/>
              <a:t>a </a:t>
            </a:r>
            <a:r>
              <a:rPr lang="cs-CZ" b="true" dirty="false"/>
              <a:t>mobilní programy </a:t>
            </a:r>
            <a:r>
              <a:rPr lang="cs-CZ" dirty="false"/>
              <a:t>směřující k podpoře lidí v jejich přirozeném prostředí</a:t>
            </a:r>
          </a:p>
          <a:p>
            <a:pPr>
              <a:buFont typeface="Wingdings" panose="05000000000000000000" pitchFamily="2" charset="2"/>
              <a:buChar char="q"/>
            </a:pPr>
            <a:r>
              <a:rPr lang="cs-CZ" b="true" dirty="false"/>
              <a:t>Lokální ambulantní programy</a:t>
            </a:r>
            <a:r>
              <a:rPr lang="cs-CZ" dirty="false"/>
              <a:t> s dobrou místní i časovou dostupností i pro osoby závislé na pomoci svých blízkých nebo jiných pečujících osob</a:t>
            </a:r>
          </a:p>
          <a:p>
            <a:endParaRPr lang="cs-CZ" dirty="false"/>
          </a:p>
          <a:p>
            <a:endParaRPr lang="cs-CZ"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7</a:t>
            </a:fld>
            <a:endParaRPr lang="cs-CZ" dirty="false"/>
          </a:p>
        </p:txBody>
      </p:sp>
    </p:spTree>
    <p:extLst>
      <p:ext uri="{BB962C8B-B14F-4D97-AF65-F5344CB8AC3E}">
        <p14:creationId xmlns:p14="http://schemas.microsoft.com/office/powerpoint/2010/main" val="1591552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013B54-03EE-4373-9A8A-0F8D73751F67}"/>
              </a:ext>
            </a:extLst>
          </p:cNvPr>
          <p:cNvSpPr>
            <a:spLocks noGrp="true"/>
          </p:cNvSpPr>
          <p:nvPr>
            <p:ph type="title"/>
          </p:nvPr>
        </p:nvSpPr>
        <p:spPr/>
        <p:txBody>
          <a:bodyPr/>
          <a:lstStyle/>
          <a:p>
            <a:r>
              <a:rPr lang="cs-CZ" dirty="false">
                <a:latin typeface="Arial" panose="020B0604020202020204" pitchFamily="34" charset="0"/>
                <a:ea typeface="Calibri" panose="020F0502020204030204" pitchFamily="34" charset="0"/>
              </a:rPr>
              <a:t>příklady podporovaných aktivit</a:t>
            </a:r>
            <a:endParaRPr lang="cs-CZ" dirty="false"/>
          </a:p>
        </p:txBody>
      </p:sp>
      <p:sp>
        <p:nvSpPr>
          <p:cNvPr id="3" name="Zástupný obsah 2">
            <a:extLst>
              <a:ext uri="{FF2B5EF4-FFF2-40B4-BE49-F238E27FC236}">
                <a16:creationId xmlns:a16="http://schemas.microsoft.com/office/drawing/2014/main" id="{A426854A-5B61-48BB-83C0-340DDC89988B}"/>
              </a:ext>
            </a:extLst>
          </p:cNvPr>
          <p:cNvSpPr>
            <a:spLocks noGrp="true"/>
          </p:cNvSpPr>
          <p:nvPr>
            <p:ph idx="1"/>
          </p:nvPr>
        </p:nvSpPr>
        <p:spPr>
          <a:xfrm>
            <a:off x="251520" y="1251098"/>
            <a:ext cx="8856480" cy="4698182"/>
          </a:xfrm>
        </p:spPr>
        <p:txBody>
          <a:bodyPr/>
          <a:lstStyle/>
          <a:p>
            <a:pPr>
              <a:lnSpc>
                <a:spcPct val="100000"/>
              </a:lnSpc>
              <a:spcBef>
                <a:spcPts val="300"/>
              </a:spcBef>
              <a:spcAft>
                <a:spcPts val="0"/>
              </a:spcAft>
              <a:buFont typeface="Wingdings" panose="05000000000000000000" pitchFamily="2" charset="2"/>
              <a:buChar char="q"/>
            </a:pPr>
            <a:r>
              <a:rPr lang="cs-CZ" sz="2000" dirty="false">
                <a:latin typeface="Arial" panose="020B0604020202020204" pitchFamily="34" charset="0"/>
                <a:ea typeface="Calibri" panose="020F0502020204030204" pitchFamily="34" charset="0"/>
                <a:cs typeface="Arial" panose="020B0604020202020204" pitchFamily="34" charset="0"/>
              </a:rPr>
              <a:t>aktivizace, participace, zapojování se do života v obci/ komunitě; komunitní (soc.) práce, komunitní centra </a:t>
            </a:r>
          </a:p>
          <a:p>
            <a:pPr>
              <a:lnSpc>
                <a:spcPct val="100000"/>
              </a:lnSpc>
              <a:spcBef>
                <a:spcPts val="300"/>
              </a:spcBef>
              <a:spcAft>
                <a:spcPts val="0"/>
              </a:spcAft>
              <a:buFont typeface="Wingdings" panose="05000000000000000000" pitchFamily="2" charset="2"/>
              <a:buChar char="q"/>
            </a:pPr>
            <a:r>
              <a:rPr lang="cs-CZ" sz="2000" dirty="false">
                <a:latin typeface="Arial" panose="020B0604020202020204" pitchFamily="34" charset="0"/>
                <a:ea typeface="Calibri" panose="020F0502020204030204" pitchFamily="34" charset="0"/>
                <a:cs typeface="Arial" panose="020B0604020202020204" pitchFamily="34" charset="0"/>
              </a:rPr>
              <a:t>sociální práce na obcích</a:t>
            </a:r>
          </a:p>
          <a:p>
            <a:pPr>
              <a:lnSpc>
                <a:spcPct val="100000"/>
              </a:lnSpc>
              <a:spcBef>
                <a:spcPts val="300"/>
              </a:spcBef>
              <a:spcAft>
                <a:spcPts val="0"/>
              </a:spcAft>
              <a:buFont typeface="Wingdings" panose="05000000000000000000" pitchFamily="2" charset="2"/>
              <a:buChar char="q"/>
            </a:pPr>
            <a:r>
              <a:rPr lang="cs-CZ" sz="2000" dirty="false">
                <a:latin typeface="Arial" panose="020B0604020202020204" pitchFamily="34" charset="0"/>
                <a:ea typeface="Calibri" panose="020F0502020204030204" pitchFamily="34" charset="0"/>
                <a:cs typeface="Arial" panose="020B0604020202020204" pitchFamily="34" charset="0"/>
              </a:rPr>
              <a:t>sociální bydlení</a:t>
            </a:r>
          </a:p>
          <a:p>
            <a:pPr>
              <a:lnSpc>
                <a:spcPct val="100000"/>
              </a:lnSpc>
              <a:spcBef>
                <a:spcPts val="300"/>
              </a:spcBef>
              <a:spcAft>
                <a:spcPts val="0"/>
              </a:spcAft>
              <a:buFont typeface="Wingdings" panose="05000000000000000000" pitchFamily="2" charset="2"/>
              <a:buChar char="q"/>
            </a:pPr>
            <a:r>
              <a:rPr lang="cs-CZ" sz="2000" dirty="false">
                <a:latin typeface="Arial" panose="020B0604020202020204" pitchFamily="34" charset="0"/>
                <a:ea typeface="Calibri" panose="020F0502020204030204" pitchFamily="34" charset="0"/>
                <a:cs typeface="Arial" panose="020B0604020202020204" pitchFamily="34" charset="0"/>
              </a:rPr>
              <a:t>svépomoc, vzájemná pomoc, sousedská výpomoc, sdílení a výměna zkušeností, dobrovolnictví, mezigenerační výměna a výpomoc</a:t>
            </a:r>
          </a:p>
          <a:p>
            <a:pPr>
              <a:lnSpc>
                <a:spcPct val="100000"/>
              </a:lnSpc>
              <a:spcBef>
                <a:spcPts val="300"/>
              </a:spcBef>
              <a:spcAft>
                <a:spcPts val="0"/>
              </a:spcAft>
              <a:buFont typeface="Wingdings" panose="05000000000000000000" pitchFamily="2" charset="2"/>
              <a:buChar char="q"/>
            </a:pPr>
            <a:r>
              <a:rPr lang="cs-CZ" sz="2000" dirty="false">
                <a:latin typeface="Arial" panose="020B0604020202020204" pitchFamily="34" charset="0"/>
                <a:ea typeface="Calibri" panose="020F0502020204030204" pitchFamily="34" charset="0"/>
                <a:cs typeface="Arial" panose="020B0604020202020204" pitchFamily="34" charset="0"/>
              </a:rPr>
              <a:t>sdílená a neformální péče, paliativní a domácí hospicové péče </a:t>
            </a:r>
          </a:p>
          <a:p>
            <a:pPr>
              <a:lnSpc>
                <a:spcPct val="100000"/>
              </a:lnSpc>
              <a:spcBef>
                <a:spcPts val="300"/>
              </a:spcBef>
              <a:spcAft>
                <a:spcPts val="0"/>
              </a:spcAft>
              <a:buFont typeface="Wingdings" panose="05000000000000000000" pitchFamily="2" charset="2"/>
              <a:buChar char="q"/>
            </a:pPr>
            <a:r>
              <a:rPr lang="cs-CZ" sz="2000" dirty="false">
                <a:latin typeface="Arial" panose="020B0604020202020204" pitchFamily="34" charset="0"/>
                <a:ea typeface="Calibri" panose="020F0502020204030204" pitchFamily="34" charset="0"/>
                <a:cs typeface="Arial" panose="020B0604020202020204" pitchFamily="34" charset="0"/>
              </a:rPr>
              <a:t>sdílení (pracovníků, prostor, vybavení, pomůcek), flexibilní formy zaměstnávání, pracovní mentoring, lokální aktivizační tréninková pracovní místa a stáže u zaměstnavatelů, prostupné zaměstnávání, komunitně prospěšné zaměstnávání, podnikatelské inkubátory a podpora podnikání na zkoušku</a:t>
            </a:r>
          </a:p>
          <a:p>
            <a:pPr>
              <a:lnSpc>
                <a:spcPct val="100000"/>
              </a:lnSpc>
              <a:spcBef>
                <a:spcPts val="300"/>
              </a:spcBef>
              <a:spcAft>
                <a:spcPts val="0"/>
              </a:spcAft>
              <a:buFont typeface="Wingdings" panose="05000000000000000000" pitchFamily="2" charset="2"/>
              <a:buChar char="q"/>
            </a:pPr>
            <a:r>
              <a:rPr lang="cs-CZ" sz="2000" dirty="false">
                <a:latin typeface="Arial" panose="020B0604020202020204" pitchFamily="34" charset="0"/>
                <a:ea typeface="Calibri" panose="020F0502020204030204" pitchFamily="34" charset="0"/>
                <a:cs typeface="Arial" panose="020B0604020202020204" pitchFamily="34" charset="0"/>
              </a:rPr>
              <a:t>snaha o úzké propojení s PRV - podpora krátkých dodavatelských řetězců, sociální, ekologické a komunitou podporované zemědělství a farmaření</a:t>
            </a:r>
          </a:p>
          <a:p>
            <a:pPr>
              <a:lnSpc>
                <a:spcPct val="100000"/>
              </a:lnSpc>
              <a:spcBef>
                <a:spcPts val="300"/>
              </a:spcBef>
              <a:spcAft>
                <a:spcPts val="0"/>
              </a:spcAft>
              <a:buFont typeface="Wingdings" panose="05000000000000000000" pitchFamily="2" charset="2"/>
              <a:buChar char="q"/>
            </a:pPr>
            <a:r>
              <a:rPr lang="cs-CZ" sz="2000" dirty="false">
                <a:latin typeface="Arial" panose="020B0604020202020204" pitchFamily="34" charset="0"/>
                <a:ea typeface="Calibri" panose="020F0502020204030204" pitchFamily="34" charset="0"/>
                <a:cs typeface="Arial" panose="020B0604020202020204" pitchFamily="34" charset="0"/>
              </a:rPr>
              <a:t>podpora rodiny a rodinných vazeb, vrstevnická výpomoc a peer programy, komunitní venkovské tábory, dětské kluby, slaďování péče o děti a seniory s prací, participace a zapojování seniorů, mezigenerační dialog a soužití</a:t>
            </a:r>
          </a:p>
          <a:p>
            <a:pPr marL="0" indent="0" algn="just">
              <a:lnSpc>
                <a:spcPct val="100000"/>
              </a:lnSpc>
              <a:spcBef>
                <a:spcPts val="300"/>
              </a:spcBef>
              <a:spcAft>
                <a:spcPts val="0"/>
              </a:spcAft>
              <a:buNone/>
            </a:pPr>
            <a:endParaRPr lang="cs-CZ" dirty="false">
              <a:latin typeface="Arial" panose="020B0604020202020204" pitchFamily="34" charset="0"/>
              <a:ea typeface="Calibri" panose="020F0502020204030204" pitchFamily="34" charset="0"/>
              <a:cs typeface="Arial" panose="020B0604020202020204" pitchFamily="34" charset="0"/>
            </a:endParaRPr>
          </a:p>
          <a:p>
            <a:pPr marL="0" indent="0">
              <a:lnSpc>
                <a:spcPct val="100000"/>
              </a:lnSpc>
              <a:spcBef>
                <a:spcPts val="300"/>
              </a:spcBef>
              <a:spcAft>
                <a:spcPts val="0"/>
              </a:spcAft>
              <a:buNone/>
            </a:pPr>
            <a:endParaRPr lang="cs-CZ" dirty="false">
              <a:latin typeface="Arial" panose="020B0604020202020204" pitchFamily="34" charset="0"/>
              <a:cs typeface="Arial" panose="020B0604020202020204" pitchFamily="34" charset="0"/>
            </a:endParaRPr>
          </a:p>
        </p:txBody>
      </p:sp>
      <p:sp>
        <p:nvSpPr>
          <p:cNvPr id="4" name="Zástupný symbol pro číslo snímku 3">
            <a:extLst>
              <a:ext uri="{FF2B5EF4-FFF2-40B4-BE49-F238E27FC236}">
                <a16:creationId xmlns:a16="http://schemas.microsoft.com/office/drawing/2014/main" id="{F12B98EB-FB5C-4390-9083-C8AAC7F5C10C}"/>
              </a:ext>
            </a:extLst>
          </p:cNvPr>
          <p:cNvSpPr>
            <a:spLocks noGrp="true"/>
          </p:cNvSpPr>
          <p:nvPr>
            <p:ph type="sldNum" sz="quarter" idx="12"/>
          </p:nvPr>
        </p:nvSpPr>
        <p:spPr/>
        <p:txBody>
          <a:bodyPr/>
          <a:lstStyle/>
          <a:p>
            <a:fld id="{479BF083-4774-43B1-9AB0-5CC1AC5DD8EE}" type="slidenum">
              <a:rPr lang="cs-CZ" smtClean="false"/>
              <a:pPr/>
              <a:t>8</a:t>
            </a:fld>
            <a:endParaRPr lang="cs-CZ" dirty="false"/>
          </a:p>
        </p:txBody>
      </p:sp>
    </p:spTree>
    <p:extLst>
      <p:ext uri="{BB962C8B-B14F-4D97-AF65-F5344CB8AC3E}">
        <p14:creationId xmlns:p14="http://schemas.microsoft.com/office/powerpoint/2010/main" val="106292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65CC2D6-9ED6-46DF-AA15-50C5A46D482C}"/>
              </a:ext>
            </a:extLst>
          </p:cNvPr>
          <p:cNvSpPr>
            <a:spLocks noGrp="true"/>
          </p:cNvSpPr>
          <p:nvPr>
            <p:ph type="title"/>
          </p:nvPr>
        </p:nvSpPr>
        <p:spPr/>
        <p:txBody>
          <a:bodyPr/>
          <a:lstStyle/>
          <a:p>
            <a:br>
              <a:rPr lang="cs-CZ" sz="2000" dirty="false"/>
            </a:br>
            <a:r>
              <a:rPr lang="cs-CZ" dirty="false"/>
              <a:t>nebude podporováno</a:t>
            </a:r>
            <a:br>
              <a:rPr lang="cs-CZ" dirty="false"/>
            </a:br>
            <a:endParaRPr lang="cs-CZ" dirty="false"/>
          </a:p>
        </p:txBody>
      </p:sp>
      <p:sp>
        <p:nvSpPr>
          <p:cNvPr id="3" name="Zástupný obsah 2">
            <a:extLst>
              <a:ext uri="{FF2B5EF4-FFF2-40B4-BE49-F238E27FC236}">
                <a16:creationId xmlns:a16="http://schemas.microsoft.com/office/drawing/2014/main" id="{384453F6-5EEA-42C3-B6B0-848C76F02F43}"/>
              </a:ext>
            </a:extLst>
          </p:cNvPr>
          <p:cNvSpPr>
            <a:spLocks noGrp="true"/>
          </p:cNvSpPr>
          <p:nvPr>
            <p:ph idx="1"/>
          </p:nvPr>
        </p:nvSpPr>
        <p:spPr>
          <a:xfrm>
            <a:off x="540000" y="1628800"/>
            <a:ext cx="8064000" cy="4491200"/>
          </a:xfrm>
        </p:spPr>
        <p:txBody>
          <a:bodyPr/>
          <a:lstStyle/>
          <a:p>
            <a:pPr>
              <a:lnSpc>
                <a:spcPct val="150000"/>
              </a:lnSpc>
              <a:buFont typeface="Wingdings" panose="05000000000000000000" pitchFamily="2" charset="2"/>
              <a:buChar char="q"/>
            </a:pPr>
            <a:r>
              <a:rPr lang="cs-CZ" sz="3200" dirty="false"/>
              <a:t>soc. služby  </a:t>
            </a:r>
          </a:p>
          <a:p>
            <a:pPr>
              <a:lnSpc>
                <a:spcPct val="150000"/>
              </a:lnSpc>
              <a:buFont typeface="Wingdings" panose="05000000000000000000" pitchFamily="2" charset="2"/>
              <a:buChar char="q"/>
            </a:pPr>
            <a:r>
              <a:rPr lang="cs-CZ" sz="3200" dirty="false"/>
              <a:t>nástroje aktivní politiky zaměstnanosti </a:t>
            </a:r>
          </a:p>
          <a:p>
            <a:pPr>
              <a:lnSpc>
                <a:spcPct val="150000"/>
              </a:lnSpc>
              <a:buFont typeface="Wingdings" panose="05000000000000000000" pitchFamily="2" charset="2"/>
              <a:buChar char="q"/>
            </a:pPr>
            <a:r>
              <a:rPr lang="cs-CZ" sz="3200" dirty="false"/>
              <a:t>sociální podniky  </a:t>
            </a:r>
          </a:p>
          <a:p>
            <a:pPr>
              <a:lnSpc>
                <a:spcPct val="150000"/>
              </a:lnSpc>
              <a:buFont typeface="Wingdings" panose="05000000000000000000" pitchFamily="2" charset="2"/>
              <a:buChar char="q"/>
            </a:pPr>
            <a:r>
              <a:rPr lang="cs-CZ" sz="3200" dirty="false"/>
              <a:t>dětské skupiny </a:t>
            </a:r>
          </a:p>
          <a:p>
            <a:pPr>
              <a:lnSpc>
                <a:spcPct val="150000"/>
              </a:lnSpc>
              <a:buFont typeface="Wingdings" panose="05000000000000000000" pitchFamily="2" charset="2"/>
              <a:buChar char="q"/>
            </a:pPr>
            <a:r>
              <a:rPr lang="cs-CZ" sz="3200" dirty="false"/>
              <a:t>příměstské tábory</a:t>
            </a:r>
            <a:endParaRPr lang="cs-CZ" sz="3200" b="true" dirty="false">
              <a:ea typeface="Calibri" panose="020F0502020204030204" pitchFamily="34" charset="0"/>
            </a:endParaRPr>
          </a:p>
        </p:txBody>
      </p:sp>
      <p:sp>
        <p:nvSpPr>
          <p:cNvPr id="4" name="Zástupný symbol pro číslo snímku 3">
            <a:extLst>
              <a:ext uri="{FF2B5EF4-FFF2-40B4-BE49-F238E27FC236}">
                <a16:creationId xmlns:a16="http://schemas.microsoft.com/office/drawing/2014/main" id="{7B5E7F04-C5E5-4A32-A8B7-586E3A400006}"/>
              </a:ext>
            </a:extLst>
          </p:cNvPr>
          <p:cNvSpPr>
            <a:spLocks noGrp="true"/>
          </p:cNvSpPr>
          <p:nvPr>
            <p:ph type="sldNum" sz="quarter" idx="12"/>
          </p:nvPr>
        </p:nvSpPr>
        <p:spPr/>
        <p:txBody>
          <a:bodyPr/>
          <a:lstStyle/>
          <a:p>
            <a:fld id="{479BF083-4774-43B1-9AB0-5CC1AC5DD8EE}" type="slidenum">
              <a:rPr lang="cs-CZ" smtClean="false"/>
              <a:pPr/>
              <a:t>9</a:t>
            </a:fld>
            <a:endParaRPr lang="cs-CZ" dirty="false"/>
          </a:p>
        </p:txBody>
      </p:sp>
    </p:spTree>
    <p:extLst>
      <p:ext uri="{BB962C8B-B14F-4D97-AF65-F5344CB8AC3E}">
        <p14:creationId xmlns:p14="http://schemas.microsoft.com/office/powerpoint/2010/main" val="3335831069"/>
      </p:ext>
    </p:extLst>
  </p:cSld>
  <p:clrMapOvr>
    <a:masterClrMapping/>
  </p:clrMapOvr>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2.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D88155-0E86-4D14-B6AF-C6806AEE9525}">
  <ds:schemaRefs>
    <ds:schemaRef ds:uri="http://schemas.microsoft.com/office/2006/metadata/properties"/>
    <ds:schemaRef ds:uri="http://schemas.microsoft.com/office/infopath/2007/PartnerControls"/>
    <ds:schemaRef ds:uri="dfed548f-0517-4d39-90e3-3947398480c0"/>
  </ds:schemaRefs>
</ds:datastoreItem>
</file>

<file path=customXml/itemProps2.xml><?xml version="1.0" encoding="utf-8"?>
<ds:datastoreItem xmlns:ds="http://schemas.openxmlformats.org/officeDocument/2006/customXml" ds:itemID="{E6937348-7977-46A8-9818-642FB21DF6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ed548f-0517-4d39-90e3-3947398480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806EF36-2E80-4847-9151-E9C625552DBD}">
  <ds:schemaRefs>
    <ds:schemaRef ds:uri="http://schemas.microsoft.com/sharepoint/v3/contenttype/forms"/>
  </ds:schemaRefs>
</ds:datastoreItem>
</file>

<file path=docProps/app.xml><?xml version="1.0" encoding="utf-8"?>
<properties:Properties xmlns:properties="http://schemas.openxmlformats.org/officeDocument/2006/extended-properties" xmlns:vt="http://schemas.openxmlformats.org/officeDocument/2006/docPropsVTypes">
  <properties:Template>prezentace</properties:Template>
  <properties:Words>8101</properties:Words>
  <properties:PresentationFormat>Předvádění na obrazovce (4:3)</properties:PresentationFormat>
  <properties:Paragraphs>518</properties:Paragraphs>
  <properties:Slides>28</properties:Slides>
  <properties:Notes>21</properties:Notes>
  <properties:TotalTime>1611</properties:TotalTime>
  <properties:HiddenSlides>0</properties:HiddenSlides>
  <properties:MMClips>0</properties:MMClips>
  <properties:ScaleCrop>false</properties:ScaleCrop>
  <properties:HeadingPairs>
    <vt:vector baseType="variant" size="6">
      <vt:variant>
        <vt:lpstr>Použitá písma</vt:lpstr>
      </vt:variant>
      <vt:variant>
        <vt:i4>4</vt:i4>
      </vt:variant>
      <vt:variant>
        <vt:lpstr>Motiv</vt:lpstr>
      </vt:variant>
      <vt:variant>
        <vt:i4>1</vt:i4>
      </vt:variant>
      <vt:variant>
        <vt:lpstr>Nadpisy snímků</vt:lpstr>
      </vt:variant>
      <vt:variant>
        <vt:i4>28</vt:i4>
      </vt:variant>
    </vt:vector>
  </properties:HeadingPairs>
  <properties:TitlesOfParts>
    <vt:vector baseType="lpstr" size="33">
      <vt:lpstr>Arial</vt:lpstr>
      <vt:lpstr>Calibri</vt:lpstr>
      <vt:lpstr>Wingdings</vt:lpstr>
      <vt:lpstr>Wingdings 3</vt:lpstr>
      <vt:lpstr>prezentace</vt:lpstr>
      <vt:lpstr>CLLD v OPZ+  </vt:lpstr>
      <vt:lpstr>Obsah</vt:lpstr>
      <vt:lpstr>Obecný rámec CLLD v opz+</vt:lpstr>
      <vt:lpstr>Podporované aktivity v OPZ+</vt:lpstr>
      <vt:lpstr>Podporované CS v OPZ+</vt:lpstr>
      <vt:lpstr> charakter, znaky podporovaných aktivit I. </vt:lpstr>
      <vt:lpstr>charakter, znaky podporovaných aktivit II.</vt:lpstr>
      <vt:lpstr>příklady podporovaných aktivit</vt:lpstr>
      <vt:lpstr> nebude podporováno </vt:lpstr>
      <vt:lpstr>Akční plán SCLLD v OPZ+ (výchozí principy)</vt:lpstr>
      <vt:lpstr>Alokace pro CLLD v OPZ+</vt:lpstr>
      <vt:lpstr>Alokace pro CLLD v OPZ+</vt:lpstr>
      <vt:lpstr>Akční plán SCLLD (online FORMULÁŘ) </vt:lpstr>
      <vt:lpstr>Akční plán SCLLD (předložení – hodnocení - schvalování) </vt:lpstr>
      <vt:lpstr>Akční plán SCLLD (Struktura) </vt:lpstr>
      <vt:lpstr>Akční plán SCLLD (Struktura) </vt:lpstr>
      <vt:lpstr>Akční plán SCLLD (Struktura) </vt:lpstr>
      <vt:lpstr>Akční plán SCLLD (Struktura) </vt:lpstr>
      <vt:lpstr>Akční plán SCLLD (Struktura) </vt:lpstr>
      <vt:lpstr>Akční plán SCLLD (Struktura) </vt:lpstr>
      <vt:lpstr>Prezentace aplikace PowerPoint</vt:lpstr>
      <vt:lpstr>Akční plán SCLLD (Struktura) </vt:lpstr>
      <vt:lpstr>Hodnocení AP SCLLD V OPZ+ </vt:lpstr>
      <vt:lpstr>Zjednodušení procesů pro OPZ+</vt:lpstr>
      <vt:lpstr>Zjednodušení procesů pro OPZ+</vt:lpstr>
      <vt:lpstr>Časový rámec CLLD v opz+</vt:lpstr>
      <vt:lpstr>Kontakty na ŘO</vt:lpstr>
      <vt:lpstr>Prezentace aplikace PowerPoint</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dcterms:modified xmlns:xsi="http://www.w3.org/2001/XMLSchema-instance" xsi:type="dcterms:W3CDTF">2021-07-02T12:58:02Z</dcterms:modified>
  <cp:revision>171</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