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4"/>
    <p:sldMasterId id="2147483696" r:id="rId5"/>
  </p:sldMasterIdLst>
  <p:notesMasterIdLst>
    <p:notesMasterId r:id="rId84"/>
  </p:notesMasterIdLst>
  <p:handoutMasterIdLst>
    <p:handoutMasterId r:id="rId85"/>
  </p:handoutMasterIdLst>
  <p:sldIdLst>
    <p:sldId id="256" r:id="rId6"/>
    <p:sldId id="354" r:id="rId7"/>
    <p:sldId id="356" r:id="rId8"/>
    <p:sldId id="321" r:id="rId9"/>
    <p:sldId id="358" r:id="rId10"/>
    <p:sldId id="344" r:id="rId11"/>
    <p:sldId id="508" r:id="rId12"/>
    <p:sldId id="545" r:id="rId13"/>
    <p:sldId id="510" r:id="rId14"/>
    <p:sldId id="559" r:id="rId15"/>
    <p:sldId id="349" r:id="rId16"/>
    <p:sldId id="509" r:id="rId17"/>
    <p:sldId id="351" r:id="rId18"/>
    <p:sldId id="486" r:id="rId19"/>
    <p:sldId id="546" r:id="rId20"/>
    <p:sldId id="488" r:id="rId21"/>
    <p:sldId id="504" r:id="rId22"/>
    <p:sldId id="489" r:id="rId23"/>
    <p:sldId id="560" r:id="rId24"/>
    <p:sldId id="561" r:id="rId25"/>
    <p:sldId id="562" r:id="rId26"/>
    <p:sldId id="563" r:id="rId27"/>
    <p:sldId id="564" r:id="rId28"/>
    <p:sldId id="565" r:id="rId29"/>
    <p:sldId id="566" r:id="rId30"/>
    <p:sldId id="567" r:id="rId31"/>
    <p:sldId id="568" r:id="rId32"/>
    <p:sldId id="569" r:id="rId33"/>
    <p:sldId id="570" r:id="rId34"/>
    <p:sldId id="571" r:id="rId35"/>
    <p:sldId id="572" r:id="rId36"/>
    <p:sldId id="573" r:id="rId37"/>
    <p:sldId id="574" r:id="rId38"/>
    <p:sldId id="575" r:id="rId39"/>
    <p:sldId id="576" r:id="rId40"/>
    <p:sldId id="577" r:id="rId41"/>
    <p:sldId id="578" r:id="rId42"/>
    <p:sldId id="579" r:id="rId43"/>
    <p:sldId id="580" r:id="rId44"/>
    <p:sldId id="469" r:id="rId45"/>
    <p:sldId id="470" r:id="rId46"/>
    <p:sldId id="471" r:id="rId47"/>
    <p:sldId id="472" r:id="rId48"/>
    <p:sldId id="473" r:id="rId49"/>
    <p:sldId id="501" r:id="rId50"/>
    <p:sldId id="475" r:id="rId51"/>
    <p:sldId id="476" r:id="rId52"/>
    <p:sldId id="477" r:id="rId53"/>
    <p:sldId id="478" r:id="rId54"/>
    <p:sldId id="479" r:id="rId55"/>
    <p:sldId id="480" r:id="rId56"/>
    <p:sldId id="367" r:id="rId57"/>
    <p:sldId id="547" r:id="rId58"/>
    <p:sldId id="395" r:id="rId59"/>
    <p:sldId id="544" r:id="rId60"/>
    <p:sldId id="551" r:id="rId61"/>
    <p:sldId id="552" r:id="rId62"/>
    <p:sldId id="490" r:id="rId63"/>
    <p:sldId id="491" r:id="rId64"/>
    <p:sldId id="493" r:id="rId65"/>
    <p:sldId id="494" r:id="rId66"/>
    <p:sldId id="553" r:id="rId67"/>
    <p:sldId id="554" r:id="rId68"/>
    <p:sldId id="555" r:id="rId69"/>
    <p:sldId id="465" r:id="rId70"/>
    <p:sldId id="403" r:id="rId71"/>
    <p:sldId id="556" r:id="rId72"/>
    <p:sldId id="557" r:id="rId73"/>
    <p:sldId id="404" r:id="rId74"/>
    <p:sldId id="548" r:id="rId75"/>
    <p:sldId id="405" r:id="rId76"/>
    <p:sldId id="406" r:id="rId77"/>
    <p:sldId id="558" r:id="rId78"/>
    <p:sldId id="411" r:id="rId79"/>
    <p:sldId id="550" r:id="rId80"/>
    <p:sldId id="482" r:id="rId81"/>
    <p:sldId id="483" r:id="rId82"/>
    <p:sldId id="348" r:id="rId8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3983" autoAdjust="0"/>
  </p:normalViewPr>
  <p:slideViewPr>
    <p:cSldViewPr showGuides="1">
      <p:cViewPr varScale="1">
        <p:scale>
          <a:sx n="107" d="100"/>
          <a:sy n="107" d="100"/>
        </p:scale>
        <p:origin x="1332" y="108"/>
      </p:cViewPr>
      <p:guideLst>
        <p:guide orient="horz" pos="913"/>
        <p:guide orient="horz" pos="3884"/>
        <p:guide pos="5420"/>
        <p:guide pos="340"/>
      </p:guideLst>
    </p:cSldViewPr>
  </p:slideViewPr>
  <p:outlineViewPr>
    <p:cViewPr>
      <p:scale>
        <a:sx n="33" d="100"/>
        <a:sy n="33" d="100"/>
      </p:scale>
      <p:origin x="0" y="1571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62" d="100"/>
          <a:sy n="62" d="100"/>
        </p:scale>
        <p:origin x="-3240" y="-82"/>
      </p:cViewPr>
      <p:guideLst>
        <p:guide orient="horz" pos="3124"/>
        <p:guide pos="214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6135" cy="496253"/>
          </a:xfrm>
          <a:prstGeom prst="rect">
            <a:avLst/>
          </a:prstGeom>
        </p:spPr>
        <p:txBody>
          <a:bodyPr vert="horz" lIns="91312" tIns="45656" rIns="91312" bIns="45656" rtlCol="0"/>
          <a:lstStyle>
            <a:lvl1pPr algn="l">
              <a:defRPr sz="1200"/>
            </a:lvl1pPr>
          </a:lstStyle>
          <a:p>
            <a:endParaRPr lang="cs-CZ" dirty="0"/>
          </a:p>
        </p:txBody>
      </p:sp>
      <p:sp>
        <p:nvSpPr>
          <p:cNvPr id="3" name="Zástupný symbol pro datum 2"/>
          <p:cNvSpPr>
            <a:spLocks noGrp="1"/>
          </p:cNvSpPr>
          <p:nvPr>
            <p:ph type="dt" sz="quarter" idx="1"/>
          </p:nvPr>
        </p:nvSpPr>
        <p:spPr>
          <a:xfrm>
            <a:off x="3849956" y="1"/>
            <a:ext cx="2946135" cy="496253"/>
          </a:xfrm>
          <a:prstGeom prst="rect">
            <a:avLst/>
          </a:prstGeom>
        </p:spPr>
        <p:txBody>
          <a:bodyPr vert="horz" lIns="91312" tIns="45656" rIns="91312" bIns="45656" rtlCol="0"/>
          <a:lstStyle>
            <a:lvl1pPr algn="r">
              <a:defRPr sz="1200"/>
            </a:lvl1pPr>
          </a:lstStyle>
          <a:p>
            <a:fld id="{156D9930-0615-4260-AF59-BA9BCB8859A7}" type="datetimeFigureOut">
              <a:rPr lang="cs-CZ" smtClean="0"/>
              <a:pPr/>
              <a:t>12.05.2022</a:t>
            </a:fld>
            <a:endParaRPr lang="cs-CZ" dirty="0"/>
          </a:p>
        </p:txBody>
      </p:sp>
      <p:sp>
        <p:nvSpPr>
          <p:cNvPr id="4" name="Zástupný symbol pro zápatí 3"/>
          <p:cNvSpPr>
            <a:spLocks noGrp="1"/>
          </p:cNvSpPr>
          <p:nvPr>
            <p:ph type="ftr" sz="quarter" idx="2"/>
          </p:nvPr>
        </p:nvSpPr>
        <p:spPr>
          <a:xfrm>
            <a:off x="1" y="9428800"/>
            <a:ext cx="2946135" cy="496252"/>
          </a:xfrm>
          <a:prstGeom prst="rect">
            <a:avLst/>
          </a:prstGeom>
        </p:spPr>
        <p:txBody>
          <a:bodyPr vert="horz" lIns="91312" tIns="45656" rIns="91312" bIns="45656"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956" y="9428800"/>
            <a:ext cx="2946135" cy="496252"/>
          </a:xfrm>
          <a:prstGeom prst="rect">
            <a:avLst/>
          </a:prstGeom>
        </p:spPr>
        <p:txBody>
          <a:bodyPr vert="horz" lIns="91312" tIns="45656" rIns="91312" bIns="45656" rtlCol="0" anchor="b"/>
          <a:lstStyle>
            <a:lvl1pPr algn="r">
              <a:defRPr sz="1200"/>
            </a:lvl1pPr>
          </a:lstStyle>
          <a:p>
            <a:fld id="{B7482078-8306-42AB-9E9B-E6B234344B08}" type="slidenum">
              <a:rPr lang="cs-CZ" smtClean="0"/>
              <a:pPr/>
              <a:t>‹#›</a:t>
            </a:fld>
            <a:endParaRPr lang="cs-CZ" dirty="0"/>
          </a:p>
        </p:txBody>
      </p:sp>
    </p:spTree>
    <p:extLst>
      <p:ext uri="{BB962C8B-B14F-4D97-AF65-F5344CB8AC3E}">
        <p14:creationId xmlns:p14="http://schemas.microsoft.com/office/powerpoint/2010/main" val="786685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0"/>
            <a:ext cx="2945659" cy="496332"/>
          </a:xfrm>
          <a:prstGeom prst="rect">
            <a:avLst/>
          </a:prstGeom>
        </p:spPr>
        <p:txBody>
          <a:bodyPr vert="horz" lIns="91312" tIns="45656" rIns="91312" bIns="45656" rtlCol="0"/>
          <a:lstStyle>
            <a:lvl1pPr algn="l">
              <a:defRPr sz="1200"/>
            </a:lvl1pPr>
          </a:lstStyle>
          <a:p>
            <a:endParaRPr lang="cs-CZ" dirty="0"/>
          </a:p>
        </p:txBody>
      </p:sp>
      <p:sp>
        <p:nvSpPr>
          <p:cNvPr id="3" name="Zástupný symbol pro datum 2"/>
          <p:cNvSpPr>
            <a:spLocks noGrp="1"/>
          </p:cNvSpPr>
          <p:nvPr>
            <p:ph type="dt" idx="1"/>
          </p:nvPr>
        </p:nvSpPr>
        <p:spPr>
          <a:xfrm>
            <a:off x="3850444" y="0"/>
            <a:ext cx="2945659" cy="496332"/>
          </a:xfrm>
          <a:prstGeom prst="rect">
            <a:avLst/>
          </a:prstGeom>
        </p:spPr>
        <p:txBody>
          <a:bodyPr vert="horz" lIns="91312" tIns="45656" rIns="91312" bIns="45656" rtlCol="0"/>
          <a:lstStyle>
            <a:lvl1pPr algn="r">
              <a:defRPr sz="1200"/>
            </a:lvl1pPr>
          </a:lstStyle>
          <a:p>
            <a:fld id="{703916EA-B297-4F0B-851D-BD5704B201B7}" type="datetimeFigureOut">
              <a:rPr lang="cs-CZ" smtClean="0"/>
              <a:pPr/>
              <a:t>12.05.2022</a:t>
            </a:fld>
            <a:endParaRPr lang="cs-CZ" dirty="0"/>
          </a:p>
        </p:txBody>
      </p:sp>
      <p:sp>
        <p:nvSpPr>
          <p:cNvPr id="4" name="Zástupný symbol pro obrázek snímku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12" tIns="45656" rIns="91312" bIns="45656" rtlCol="0" anchor="ctr"/>
          <a:lstStyle/>
          <a:p>
            <a:endParaRPr lang="cs-CZ" dirty="0"/>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312" tIns="45656" rIns="91312" bIns="45656"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2" y="9428584"/>
            <a:ext cx="2945659" cy="496332"/>
          </a:xfrm>
          <a:prstGeom prst="rect">
            <a:avLst/>
          </a:prstGeom>
        </p:spPr>
        <p:txBody>
          <a:bodyPr vert="horz" lIns="91312" tIns="45656" rIns="91312" bIns="45656"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4" y="9428584"/>
            <a:ext cx="2945659" cy="496332"/>
          </a:xfrm>
          <a:prstGeom prst="rect">
            <a:avLst/>
          </a:prstGeom>
        </p:spPr>
        <p:txBody>
          <a:bodyPr vert="horz" lIns="91312" tIns="45656" rIns="91312" bIns="45656" rtlCol="0" anchor="b"/>
          <a:lstStyle>
            <a:lvl1pPr algn="r">
              <a:defRPr sz="1200"/>
            </a:lvl1pPr>
          </a:lstStyle>
          <a:p>
            <a:fld id="{53FB31FA-E905-4016-9D4B-970DF0C7EE08}" type="slidenum">
              <a:rPr lang="cs-CZ" smtClean="0"/>
              <a:pPr/>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a:t>
            </a:fld>
            <a:endParaRPr lang="cs-CZ" dirty="0"/>
          </a:p>
        </p:txBody>
      </p:sp>
    </p:spTree>
    <p:extLst>
      <p:ext uri="{BB962C8B-B14F-4D97-AF65-F5344CB8AC3E}">
        <p14:creationId xmlns:p14="http://schemas.microsoft.com/office/powerpoint/2010/main" val="5651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851004C-02AA-484A-9004-C9B8E98E9294}" type="slidenum">
              <a:rPr lang="cs-CZ" smtClean="0"/>
              <a:t>19</a:t>
            </a:fld>
            <a:endParaRPr lang="cs-CZ" dirty="0"/>
          </a:p>
        </p:txBody>
      </p:sp>
    </p:spTree>
    <p:extLst>
      <p:ext uri="{BB962C8B-B14F-4D97-AF65-F5344CB8AC3E}">
        <p14:creationId xmlns:p14="http://schemas.microsoft.com/office/powerpoint/2010/main" val="222145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40</a:t>
            </a:fld>
            <a:endParaRPr lang="cs-CZ" dirty="0">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42</a:t>
            </a:fld>
            <a:endParaRPr lang="cs-CZ" dirty="0"/>
          </a:p>
        </p:txBody>
      </p:sp>
    </p:spTree>
    <p:extLst>
      <p:ext uri="{BB962C8B-B14F-4D97-AF65-F5344CB8AC3E}">
        <p14:creationId xmlns:p14="http://schemas.microsoft.com/office/powerpoint/2010/main" val="325017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52</a:t>
            </a:fld>
            <a:endParaRPr lang="cs-CZ" dirty="0"/>
          </a:p>
        </p:txBody>
      </p:sp>
    </p:spTree>
    <p:extLst>
      <p:ext uri="{BB962C8B-B14F-4D97-AF65-F5344CB8AC3E}">
        <p14:creationId xmlns:p14="http://schemas.microsoft.com/office/powerpoint/2010/main" val="5651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58</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81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65</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74</a:t>
            </a:fld>
            <a:endParaRPr lang="cs-CZ" dirty="0"/>
          </a:p>
        </p:txBody>
      </p:sp>
    </p:spTree>
    <p:extLst>
      <p:ext uri="{BB962C8B-B14F-4D97-AF65-F5344CB8AC3E}">
        <p14:creationId xmlns:p14="http://schemas.microsoft.com/office/powerpoint/2010/main" val="19569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77</a:t>
            </a:fld>
            <a:endParaRPr lang="cs-CZ" dirty="0">
              <a:solidFill>
                <a:prstClr val="black"/>
              </a:solidFill>
            </a:endParaRPr>
          </a:p>
        </p:txBody>
      </p:sp>
    </p:spTree>
    <p:extLst>
      <p:ext uri="{BB962C8B-B14F-4D97-AF65-F5344CB8AC3E}">
        <p14:creationId xmlns:p14="http://schemas.microsoft.com/office/powerpoint/2010/main" val="177025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78</a:t>
            </a:fld>
            <a:endParaRPr lang="cs-CZ" dirty="0"/>
          </a:p>
        </p:txBody>
      </p:sp>
    </p:spTree>
    <p:extLst>
      <p:ext uri="{BB962C8B-B14F-4D97-AF65-F5344CB8AC3E}">
        <p14:creationId xmlns:p14="http://schemas.microsoft.com/office/powerpoint/2010/main" val="380979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3</a:t>
            </a:fld>
            <a:endParaRPr lang="cs-CZ" dirty="0">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a:t>
            </a:fld>
            <a:endParaRPr lang="cs-CZ" dirty="0"/>
          </a:p>
        </p:txBody>
      </p:sp>
    </p:spTree>
    <p:extLst>
      <p:ext uri="{BB962C8B-B14F-4D97-AF65-F5344CB8AC3E}">
        <p14:creationId xmlns:p14="http://schemas.microsoft.com/office/powerpoint/2010/main" val="380979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6</a:t>
            </a:fld>
            <a:endParaRPr lang="cs-CZ" dirty="0"/>
          </a:p>
        </p:txBody>
      </p:sp>
    </p:spTree>
    <p:extLst>
      <p:ext uri="{BB962C8B-B14F-4D97-AF65-F5344CB8AC3E}">
        <p14:creationId xmlns:p14="http://schemas.microsoft.com/office/powerpoint/2010/main" val="380979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7</a:t>
            </a:fld>
            <a:endParaRPr lang="cs-CZ" dirty="0"/>
          </a:p>
        </p:txBody>
      </p:sp>
    </p:spTree>
    <p:extLst>
      <p:ext uri="{BB962C8B-B14F-4D97-AF65-F5344CB8AC3E}">
        <p14:creationId xmlns:p14="http://schemas.microsoft.com/office/powerpoint/2010/main" val="380979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9</a:t>
            </a:fld>
            <a:endParaRPr lang="cs-CZ" dirty="0"/>
          </a:p>
        </p:txBody>
      </p:sp>
    </p:spTree>
    <p:extLst>
      <p:ext uri="{BB962C8B-B14F-4D97-AF65-F5344CB8AC3E}">
        <p14:creationId xmlns:p14="http://schemas.microsoft.com/office/powerpoint/2010/main" val="380979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12</a:t>
            </a:fld>
            <a:endParaRPr lang="cs-CZ" dirty="0"/>
          </a:p>
        </p:txBody>
      </p:sp>
    </p:spTree>
    <p:extLst>
      <p:ext uri="{BB962C8B-B14F-4D97-AF65-F5344CB8AC3E}">
        <p14:creationId xmlns:p14="http://schemas.microsoft.com/office/powerpoint/2010/main" val="380979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14</a:t>
            </a:fld>
            <a:endParaRPr lang="cs-CZ">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17</a:t>
            </a:fld>
            <a:endParaRPr lang="cs-CZ" dirty="0"/>
          </a:p>
        </p:txBody>
      </p:sp>
    </p:spTree>
    <p:extLst>
      <p:ext uri="{BB962C8B-B14F-4D97-AF65-F5344CB8AC3E}">
        <p14:creationId xmlns:p14="http://schemas.microsoft.com/office/powerpoint/2010/main" val="1846871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5FDC6AC-6B8A-4AFD-AD58-6075A96295FA}" type="datetime1">
              <a:rPr lang="cs-CZ" smtClean="0"/>
              <a:t>12.05.2022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EF29956C-866F-4493-8F9C-A5006B7E37B2}" type="slidenum">
              <a:rPr lang="cs-CZ" smtClean="0"/>
              <a:t>‹#›</a:t>
            </a:fld>
            <a:endParaRPr lang="cs-CZ" dirty="0"/>
          </a:p>
        </p:txBody>
      </p:sp>
    </p:spTree>
    <p:extLst>
      <p:ext uri="{BB962C8B-B14F-4D97-AF65-F5344CB8AC3E}">
        <p14:creationId xmlns:p14="http://schemas.microsoft.com/office/powerpoint/2010/main" val="277074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BA64D6F-5904-4832-B4E0-E4C7FC6CC42B}" type="datetime1">
              <a:rPr lang="cs-CZ" smtClean="0"/>
              <a:t>12.05.2022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EF29956C-866F-4493-8F9C-A5006B7E37B2}" type="slidenum">
              <a:rPr lang="cs-CZ" smtClean="0"/>
              <a:t>‹#›</a:t>
            </a:fld>
            <a:endParaRPr lang="cs-CZ" dirty="0"/>
          </a:p>
        </p:txBody>
      </p:sp>
    </p:spTree>
    <p:extLst>
      <p:ext uri="{BB962C8B-B14F-4D97-AF65-F5344CB8AC3E}">
        <p14:creationId xmlns:p14="http://schemas.microsoft.com/office/powerpoint/2010/main" val="299795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E82D6-0391-414A-A735-D1560D4F14BE}" type="datetime1">
              <a:rPr lang="cs-CZ" smtClean="0"/>
              <a:t>12.05.2022</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9956C-866F-4493-8F9C-A5006B7E37B2}" type="slidenum">
              <a:rPr lang="cs-CZ" smtClean="0"/>
              <a:t>‹#›</a:t>
            </a:fld>
            <a:endParaRPr lang="cs-CZ" dirty="0"/>
          </a:p>
        </p:txBody>
      </p:sp>
    </p:spTree>
    <p:extLst>
      <p:ext uri="{BB962C8B-B14F-4D97-AF65-F5344CB8AC3E}">
        <p14:creationId xmlns:p14="http://schemas.microsoft.com/office/powerpoint/2010/main" val="2082094517"/>
      </p:ext>
    </p:extLst>
  </p:cSld>
  <p:clrMap bg1="lt1" tx1="dk1" bg2="lt2" tx2="dk2" accent1="accent1" accent2="accent2" accent3="accent3" accent4="accent4" accent5="accent5" accent6="accent6" hlink="hlink" folHlink="folHlink"/>
  <p:sldLayoutIdLst>
    <p:sldLayoutId id="2147483698" r:id="rId1"/>
    <p:sldLayoutId id="214748369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mpsv.cz/detske-skupiny" TargetMode="External"/><Relationship Id="rId2" Type="http://schemas.openxmlformats.org/officeDocument/2006/relationships/hyperlink" Target="http://www.dsmpsv.cz/" TargetMode="Externa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www.dsmpsv.cz/images/ke_stazeni/Dokumenty_pro_poskytovatele/%C5%BD%C3%A1dost_o_ud%C4%9Blen%C3%AD_opr%C3%A1vn%C4%9Bn%C3%AD_tiskopis_novela.docx" TargetMode="External"/><Relationship Id="rId2" Type="http://schemas.openxmlformats.org/officeDocument/2006/relationships/hyperlink" Target="http://www.dsmpsv.cz/images/ke_stazeni/Dokumenty_pro_poskytovatele/%C5%BD%C3%A1dost_o_ud%C4%9Blen%C3%AD_opr%C3%A1vn%C4%9Bn%C3%AD_tiskopis_novela.pdf" TargetMode="External"/><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hyperlink" Target="http://evidence.mpsv.cz/eEDS/index.php"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smpsv.cz/" TargetMode="Externa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smpsv.cz/kontakty" TargetMode="Externa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hyperlink" Target="http://www.mpsv.cz/" TargetMode="External"/><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svg"/><Relationship Id="rId3" Type="http://schemas.openxmlformats.org/officeDocument/2006/relationships/image" Target="../media/image22.svg"/><Relationship Id="rId7" Type="http://schemas.openxmlformats.org/officeDocument/2006/relationships/image" Target="../media/image18.sv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16.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7.png"/></Relationships>
</file>

<file path=ppt/slides/_rels/slide6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png"/><Relationship Id="rId7" Type="http://schemas.openxmlformats.org/officeDocument/2006/relationships/image" Target="../media/image15.png"/><Relationship Id="rId12"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9.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22.svg"/><Relationship Id="rId9" Type="http://schemas.openxmlformats.org/officeDocument/2006/relationships/image" Target="../media/image1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esfcr.cz/file/971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iskp@mpsv.cz"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esfcr.cz/detske-skupin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pavlina.kozlikova@mpsv.c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inda.prokesova@mpsv.cz"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348880"/>
            <a:ext cx="6876424" cy="3240360"/>
          </a:xfrm>
        </p:spPr>
        <p:txBody>
          <a:bodyPr/>
          <a:lstStyle/>
          <a:p>
            <a:r>
              <a:rPr lang="cs-CZ" sz="3200" dirty="0"/>
              <a:t>Vytvoření kapacit nových dětských skupin v ČR mimo hl. m. Prahu / V Praze</a:t>
            </a:r>
            <a:br>
              <a:rPr lang="cs-CZ" sz="1100" dirty="0"/>
            </a:br>
            <a:r>
              <a:rPr lang="cs-CZ" sz="2400" b="0" cap="none" dirty="0"/>
              <a:t>Seminář pro žadatele</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99592" y="3501008"/>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14682-7DD1-4276-A341-8C20DA3A76B8}"/>
              </a:ext>
            </a:extLst>
          </p:cNvPr>
          <p:cNvSpPr>
            <a:spLocks noGrp="1"/>
          </p:cNvSpPr>
          <p:nvPr>
            <p:ph type="title"/>
          </p:nvPr>
        </p:nvSpPr>
        <p:spPr/>
        <p:txBody>
          <a:bodyPr/>
          <a:lstStyle/>
          <a:p>
            <a:r>
              <a:rPr lang="cs-CZ" sz="2800" dirty="0"/>
              <a:t>Představení výzev</a:t>
            </a:r>
          </a:p>
        </p:txBody>
      </p:sp>
      <p:sp>
        <p:nvSpPr>
          <p:cNvPr id="3" name="Zástupný obsah 2">
            <a:extLst>
              <a:ext uri="{FF2B5EF4-FFF2-40B4-BE49-F238E27FC236}">
                <a16:creationId xmlns:a16="http://schemas.microsoft.com/office/drawing/2014/main" id="{0779B28B-6123-4C2A-819D-A2874B8AA0A8}"/>
              </a:ext>
            </a:extLst>
          </p:cNvPr>
          <p:cNvSpPr>
            <a:spLocks noGrp="1"/>
          </p:cNvSpPr>
          <p:nvPr>
            <p:ph idx="1"/>
          </p:nvPr>
        </p:nvSpPr>
        <p:spPr/>
        <p:txBody>
          <a:bodyPr/>
          <a:lstStyle/>
          <a:p>
            <a:pPr marL="0" indent="0" algn="just">
              <a:buNone/>
            </a:pPr>
            <a:r>
              <a:rPr lang="cs-CZ" dirty="0"/>
              <a:t>Důvod: Cílená podpora – kde jsou kapacity skutečně potřeba</a:t>
            </a:r>
          </a:p>
          <a:p>
            <a:pPr marL="0" indent="0" algn="just">
              <a:buNone/>
            </a:pPr>
            <a:r>
              <a:rPr lang="cs-CZ" dirty="0"/>
              <a:t>Případné </a:t>
            </a:r>
            <a:r>
              <a:rPr lang="cs-CZ" b="1" dirty="0"/>
              <a:t>změny adresy </a:t>
            </a:r>
            <a:r>
              <a:rPr lang="cs-CZ" dirty="0"/>
              <a:t>místa realizace budou projektům povolovány pouze </a:t>
            </a:r>
            <a:r>
              <a:rPr lang="cs-CZ" b="1" dirty="0"/>
              <a:t>před podpisem právního aktu  </a:t>
            </a:r>
            <a:br>
              <a:rPr lang="cs-CZ" b="1" dirty="0"/>
            </a:br>
            <a:r>
              <a:rPr lang="cs-CZ" b="1" dirty="0"/>
              <a:t>v katastrálním území obce</a:t>
            </a:r>
            <a:r>
              <a:rPr lang="cs-CZ" dirty="0"/>
              <a:t>, která byla uvedena v žádosti o podporu. </a:t>
            </a:r>
          </a:p>
          <a:p>
            <a:pPr marL="0" indent="0" algn="just">
              <a:buNone/>
            </a:pPr>
            <a:r>
              <a:rPr lang="cs-CZ" dirty="0">
                <a:solidFill>
                  <a:srgbClr val="C00000"/>
                </a:solidFill>
              </a:rPr>
              <a:t>Změna adresy po podpisu právního aktu nebude umožněna. </a:t>
            </a:r>
          </a:p>
        </p:txBody>
      </p:sp>
      <p:sp>
        <p:nvSpPr>
          <p:cNvPr id="4" name="Zástupný symbol pro číslo snímku 3">
            <a:extLst>
              <a:ext uri="{FF2B5EF4-FFF2-40B4-BE49-F238E27FC236}">
                <a16:creationId xmlns:a16="http://schemas.microsoft.com/office/drawing/2014/main" id="{A58D7E0E-0569-477A-8D8F-8B20104BF7CD}"/>
              </a:ext>
            </a:extLst>
          </p:cNvPr>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159501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sz="2800" dirty="0"/>
              <a:t>Představení výzev</a:t>
            </a:r>
            <a:endParaRPr lang="cs-CZ" sz="2800" dirty="0"/>
          </a:p>
        </p:txBody>
      </p:sp>
      <p:sp>
        <p:nvSpPr>
          <p:cNvPr id="3" name="Zástupný symbol pro obsah 2"/>
          <p:cNvSpPr>
            <a:spLocks noGrp="1"/>
          </p:cNvSpPr>
          <p:nvPr>
            <p:ph idx="1"/>
          </p:nvPr>
        </p:nvSpPr>
        <p:spPr>
          <a:xfrm>
            <a:off x="179512" y="1390239"/>
            <a:ext cx="8064000" cy="5112568"/>
          </a:xfrm>
        </p:spPr>
        <p:txBody>
          <a:bodyPr numCol="1"/>
          <a:lstStyle/>
          <a:p>
            <a:pPr marL="414000" lvl="1" indent="0">
              <a:buNone/>
            </a:pPr>
            <a:r>
              <a:rPr lang="cs-CZ" b="1" dirty="0"/>
              <a:t>Další podmínky:</a:t>
            </a:r>
          </a:p>
          <a:p>
            <a:pPr marL="414000" lvl="1" indent="0" algn="just">
              <a:buNone/>
            </a:pPr>
            <a:r>
              <a:rPr lang="cs-CZ" dirty="0"/>
              <a:t>Součástí podkladů pro vydání právního aktu je doložení </a:t>
            </a:r>
            <a:r>
              <a:rPr lang="cs-CZ" b="1" dirty="0"/>
              <a:t>dokladu  </a:t>
            </a:r>
            <a:br>
              <a:rPr lang="cs-CZ" b="1" dirty="0"/>
            </a:br>
            <a:r>
              <a:rPr lang="cs-CZ" b="1" dirty="0"/>
              <a:t>o vlastnickém nebo jiném právu k objektu nebo prostorám</a:t>
            </a:r>
            <a:r>
              <a:rPr lang="cs-CZ" dirty="0"/>
              <a:t>,  </a:t>
            </a:r>
            <a:br>
              <a:rPr lang="cs-CZ" dirty="0"/>
            </a:br>
            <a:r>
              <a:rPr lang="cs-CZ" dirty="0"/>
              <a:t>z něhož vyplývá oprávnění tento objekt nebo prostory užívat  </a:t>
            </a:r>
            <a:br>
              <a:rPr lang="cs-CZ" dirty="0"/>
            </a:br>
            <a:r>
              <a:rPr lang="cs-CZ" dirty="0"/>
              <a:t>k poskytování služby péče o dítě. </a:t>
            </a:r>
          </a:p>
          <a:p>
            <a:pPr marL="414000" lvl="1" indent="0">
              <a:buNone/>
            </a:pPr>
            <a:endParaRPr lang="cs-CZ" dirty="0"/>
          </a:p>
          <a:p>
            <a:pPr marL="414000" lvl="1" indent="0">
              <a:buNone/>
            </a:pPr>
            <a:r>
              <a:rPr lang="cs-CZ" dirty="0"/>
              <a:t>(</a:t>
            </a:r>
            <a:r>
              <a:rPr lang="cs-CZ" b="1" dirty="0"/>
              <a:t>Sken úředně ověřené kopie </a:t>
            </a:r>
            <a:r>
              <a:rPr lang="cs-CZ" dirty="0"/>
              <a:t>smlouvy o vlastnictví, smlouvy  </a:t>
            </a:r>
            <a:br>
              <a:rPr lang="cs-CZ" dirty="0"/>
            </a:br>
            <a:r>
              <a:rPr lang="cs-CZ" dirty="0"/>
              <a:t>o nájmu, smlouvy o smlouvě budoucí…)</a:t>
            </a:r>
          </a:p>
          <a:p>
            <a:pPr marL="414000" lvl="1" indent="0">
              <a:buNone/>
            </a:pPr>
            <a:endParaRPr lang="cs-CZ" dirty="0"/>
          </a:p>
          <a:p>
            <a:pPr marL="414000" lvl="1" indent="0" algn="just">
              <a:buNone/>
            </a:pPr>
            <a:r>
              <a:rPr lang="cs-CZ" dirty="0"/>
              <a:t>Řídící orgán předpokládá </a:t>
            </a:r>
            <a:r>
              <a:rPr lang="cs-CZ" b="1" dirty="0"/>
              <a:t>doložení</a:t>
            </a:r>
            <a:r>
              <a:rPr lang="cs-CZ" dirty="0"/>
              <a:t> takového dokladu </a:t>
            </a:r>
            <a:r>
              <a:rPr lang="cs-CZ" b="1" dirty="0"/>
              <a:t>nejpozději do 40 kalendářních dnů od data podání žádosti. </a:t>
            </a:r>
            <a:r>
              <a:rPr lang="cs-CZ" dirty="0"/>
              <a:t>V případě nedodržení této lhůty bude žadatel písemně vyzván k jeho doložení pouze jednou, bez možnosti prodloužení lhůty (i v případě změny adresy před popisem právního aktu)</a:t>
            </a:r>
          </a:p>
          <a:p>
            <a:pPr marL="414000" lvl="1" indent="0">
              <a:buNone/>
            </a:pPr>
            <a:endParaRPr lang="cs-CZ" dirty="0"/>
          </a:p>
          <a:p>
            <a:pPr marL="414000" lvl="1" indent="0">
              <a:buNone/>
            </a:pPr>
            <a:endParaRPr lang="cs-CZ" dirty="0"/>
          </a:p>
          <a:p>
            <a:pPr marL="414000" lvl="1" indent="0">
              <a:buNone/>
            </a:pPr>
            <a:endParaRPr lang="cs-CZ" sz="1700" dirty="0"/>
          </a:p>
          <a:p>
            <a:pPr marL="414000" lvl="1"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318164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hangingPunct="0"/>
            <a:r>
              <a:rPr lang="pl-PL" sz="2800" dirty="0"/>
              <a:t>Představení výzev</a:t>
            </a:r>
            <a:endParaRPr lang="cs-CZ" sz="2800" dirty="0"/>
          </a:p>
        </p:txBody>
      </p:sp>
      <p:sp>
        <p:nvSpPr>
          <p:cNvPr id="3" name="Zástupný symbol pro obsah 2"/>
          <p:cNvSpPr>
            <a:spLocks noGrp="1"/>
          </p:cNvSpPr>
          <p:nvPr>
            <p:ph idx="1"/>
          </p:nvPr>
        </p:nvSpPr>
        <p:spPr>
          <a:xfrm>
            <a:off x="134634" y="1205400"/>
            <a:ext cx="8874732" cy="5400600"/>
          </a:xfrm>
        </p:spPr>
        <p:txBody>
          <a:bodyPr/>
          <a:lstStyle/>
          <a:p>
            <a:pPr marL="0" lvl="2" indent="0">
              <a:lnSpc>
                <a:spcPts val="2880"/>
              </a:lnSpc>
              <a:spcBef>
                <a:spcPts val="600"/>
              </a:spcBef>
              <a:spcAft>
                <a:spcPts val="600"/>
              </a:spcAft>
              <a:buSzPct val="100000"/>
              <a:buNone/>
            </a:pPr>
            <a:endParaRPr lang="cs-CZ" sz="2400" b="1" dirty="0">
              <a:solidFill>
                <a:srgbClr val="FF0000"/>
              </a:solidFill>
            </a:endParaRPr>
          </a:p>
          <a:p>
            <a:pPr marL="0" lvl="2" indent="0">
              <a:lnSpc>
                <a:spcPts val="2880"/>
              </a:lnSpc>
              <a:spcBef>
                <a:spcPts val="600"/>
              </a:spcBef>
              <a:spcAft>
                <a:spcPts val="600"/>
              </a:spcAft>
              <a:buSzPct val="100000"/>
              <a:buNone/>
            </a:pPr>
            <a:r>
              <a:rPr lang="cs-CZ" b="1" dirty="0">
                <a:solidFill>
                  <a:schemeClr val="accent1"/>
                </a:solidFill>
              </a:rPr>
              <a:t>Cílem výzvy není další financování nových dětských skupin provozovatelů, kterým se v minulosti nepodařilo dostát svým závazkům:</a:t>
            </a:r>
          </a:p>
          <a:p>
            <a:pPr marL="0" lvl="2" indent="0">
              <a:lnSpc>
                <a:spcPts val="2880"/>
              </a:lnSpc>
              <a:spcBef>
                <a:spcPts val="600"/>
              </a:spcBef>
              <a:spcAft>
                <a:spcPts val="600"/>
              </a:spcAft>
              <a:buSzPct val="100000"/>
              <a:buNone/>
            </a:pPr>
            <a:r>
              <a:rPr lang="cs-CZ" dirty="0">
                <a:effectLst/>
                <a:latin typeface="Arial" panose="020B0604020202020204" pitchFamily="34" charset="0"/>
                <a:ea typeface="Arial" panose="020B0604020202020204" pitchFamily="34" charset="0"/>
                <a:cs typeface="Times New Roman" panose="02020603050405020304" pitchFamily="18" charset="0"/>
              </a:rPr>
              <a:t>- </a:t>
            </a:r>
            <a:r>
              <a:rPr lang="cs-CZ" dirty="0">
                <a:latin typeface="Arial" panose="020B0604020202020204" pitchFamily="34" charset="0"/>
                <a:ea typeface="Arial" panose="020B0604020202020204" pitchFamily="34" charset="0"/>
                <a:cs typeface="Times New Roman" panose="02020603050405020304" pitchFamily="18" charset="0"/>
              </a:rPr>
              <a:t>  </a:t>
            </a:r>
            <a:r>
              <a:rPr lang="cs-CZ" dirty="0">
                <a:effectLst/>
                <a:latin typeface="Arial" panose="020B0604020202020204" pitchFamily="34" charset="0"/>
                <a:ea typeface="Arial" panose="020B0604020202020204" pitchFamily="34" charset="0"/>
                <a:cs typeface="Times New Roman" panose="02020603050405020304" pitchFamily="18" charset="0"/>
              </a:rPr>
              <a:t>předčasné ukončení projektu</a:t>
            </a:r>
          </a:p>
          <a:p>
            <a:pPr marL="0" indent="0" algn="just">
              <a:lnSpc>
                <a:spcPct val="107000"/>
              </a:lnSpc>
              <a:spcAft>
                <a:spcPts val="800"/>
              </a:spcAft>
              <a:buNone/>
            </a:pPr>
            <a:r>
              <a:rPr lang="cs-CZ" sz="2000" dirty="0">
                <a:effectLst/>
                <a:latin typeface="Arial" panose="020B0604020202020204" pitchFamily="34" charset="0"/>
                <a:ea typeface="Arial" panose="020B0604020202020204" pitchFamily="34" charset="0"/>
                <a:cs typeface="Times New Roman" panose="02020603050405020304" pitchFamily="18" charset="0"/>
              </a:rPr>
              <a:t>- nedokončení projektu, čímž se rozumí neuhrazení všech závazků  </a:t>
            </a:r>
            <a:br>
              <a:rPr lang="cs-CZ" sz="2000" dirty="0">
                <a:effectLst/>
                <a:latin typeface="Arial" panose="020B0604020202020204" pitchFamily="34" charset="0"/>
                <a:ea typeface="Arial" panose="020B0604020202020204" pitchFamily="34" charset="0"/>
                <a:cs typeface="Times New Roman" panose="02020603050405020304" pitchFamily="18" charset="0"/>
              </a:rPr>
            </a:br>
            <a:r>
              <a:rPr lang="cs-CZ" sz="2000" dirty="0">
                <a:effectLst/>
                <a:latin typeface="Arial" panose="020B0604020202020204" pitchFamily="34" charset="0"/>
                <a:ea typeface="Arial" panose="020B0604020202020204" pitchFamily="34" charset="0"/>
                <a:cs typeface="Times New Roman" panose="02020603050405020304" pitchFamily="18" charset="0"/>
              </a:rPr>
              <a:t>(nevrácení části dotace na výzvu dle § 14f rozpočtových pravidel) </a:t>
            </a:r>
          </a:p>
          <a:p>
            <a:pPr marL="0" lvl="0" indent="0" algn="just">
              <a:lnSpc>
                <a:spcPct val="107000"/>
              </a:lnSpc>
              <a:spcAft>
                <a:spcPts val="800"/>
              </a:spcAft>
              <a:buNone/>
            </a:pPr>
            <a:r>
              <a:rPr lang="cs-CZ" sz="2000" dirty="0">
                <a:effectLst/>
                <a:latin typeface="Arial" panose="020B0604020202020204" pitchFamily="34" charset="0"/>
                <a:ea typeface="Arial" panose="020B0604020202020204" pitchFamily="34" charset="0"/>
                <a:cs typeface="Times New Roman" panose="02020603050405020304" pitchFamily="18" charset="0"/>
              </a:rPr>
              <a:t>- ukončení projektu ze strany Řídicího orgánu OPZ pro neposkytnutí součinnosti či nesplnění účelu dotace.</a:t>
            </a:r>
          </a:p>
          <a:p>
            <a:pPr marL="414000" lvl="1" indent="0">
              <a:buNone/>
            </a:pPr>
            <a:endParaRPr lang="cs-CZ" dirty="0"/>
          </a:p>
          <a:p>
            <a:pPr lvl="2"/>
            <a:endParaRPr lang="cs-CZ" dirty="0"/>
          </a:p>
          <a:p>
            <a:pPr lvl="2"/>
            <a:endParaRPr lang="cs-CZ" dirty="0"/>
          </a:p>
          <a:p>
            <a:pPr marL="0" indent="0" fontAlgn="base" hangingPunct="0">
              <a:buNone/>
            </a:pPr>
            <a:endParaRPr lang="cs-CZ" sz="2000" dirty="0"/>
          </a:p>
          <a:p>
            <a:pPr marL="0" indent="0" fontAlgn="base" hangingPunct="0">
              <a:buNone/>
            </a:pPr>
            <a:r>
              <a:rPr lang="cs-CZ" sz="2000" dirty="0"/>
              <a:t> </a:t>
            </a:r>
          </a:p>
          <a:p>
            <a:pPr marL="0" indent="0" fontAlgn="base" hangingPunct="0">
              <a:buNone/>
            </a:pPr>
            <a:r>
              <a:rPr lang="cs-CZ" sz="2000" dirty="0"/>
              <a:t> </a:t>
            </a:r>
          </a:p>
          <a:p>
            <a:pPr fontAlgn="base" hangingPunct="0"/>
            <a:endParaRPr lang="cs-CZ" sz="2000" dirty="0"/>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Tree>
    <p:extLst>
      <p:ext uri="{BB962C8B-B14F-4D97-AF65-F5344CB8AC3E}">
        <p14:creationId xmlns:p14="http://schemas.microsoft.com/office/powerpoint/2010/main" val="364591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sz="2800" dirty="0"/>
              <a:t>Představení výzev</a:t>
            </a:r>
            <a:endParaRPr lang="cs-CZ" sz="2800" dirty="0"/>
          </a:p>
        </p:txBody>
      </p:sp>
      <p:sp>
        <p:nvSpPr>
          <p:cNvPr id="3" name="Zástupný symbol pro obsah 2"/>
          <p:cNvSpPr>
            <a:spLocks noGrp="1"/>
          </p:cNvSpPr>
          <p:nvPr>
            <p:ph idx="1"/>
          </p:nvPr>
        </p:nvSpPr>
        <p:spPr>
          <a:xfrm>
            <a:off x="467544" y="1412776"/>
            <a:ext cx="8352928" cy="5112568"/>
          </a:xfrm>
        </p:spPr>
        <p:txBody>
          <a:bodyPr/>
          <a:lstStyle/>
          <a:p>
            <a:pPr marL="0" indent="0" defTabSz="180000">
              <a:lnSpc>
                <a:spcPct val="100000"/>
              </a:lnSpc>
              <a:buNone/>
            </a:pPr>
            <a:r>
              <a:rPr lang="cs-CZ" b="1" dirty="0"/>
              <a:t>Počet míst v dětské skupině: </a:t>
            </a:r>
            <a:r>
              <a:rPr lang="cs-CZ" dirty="0"/>
              <a:t>			</a:t>
            </a:r>
            <a:r>
              <a:rPr lang="cs-CZ" sz="2000" dirty="0"/>
              <a:t>min. 5, max. 24</a:t>
            </a:r>
          </a:p>
          <a:p>
            <a:pPr marL="0" indent="0" defTabSz="180000">
              <a:lnSpc>
                <a:spcPct val="100000"/>
              </a:lnSpc>
              <a:buNone/>
            </a:pPr>
            <a:r>
              <a:rPr lang="cs-CZ" b="1" dirty="0"/>
              <a:t>Cílová skupina:	</a:t>
            </a:r>
            <a:r>
              <a:rPr lang="cs-CZ" dirty="0"/>
              <a:t>							</a:t>
            </a:r>
            <a:r>
              <a:rPr lang="cs-CZ" sz="2000" dirty="0"/>
              <a:t>rodiče s dětmi mladšími 15 let</a:t>
            </a:r>
          </a:p>
          <a:p>
            <a:pPr marL="0" indent="0" defTabSz="180000">
              <a:lnSpc>
                <a:spcPct val="100000"/>
              </a:lnSpc>
              <a:buNone/>
            </a:pPr>
            <a:r>
              <a:rPr lang="cs-CZ" b="1" dirty="0"/>
              <a:t>Forma financování: 	</a:t>
            </a:r>
            <a:r>
              <a:rPr lang="cs-CZ" dirty="0"/>
              <a:t>			</a:t>
            </a:r>
            <a:r>
              <a:rPr lang="cs-CZ" sz="2000" dirty="0"/>
              <a:t>ex-ante </a:t>
            </a:r>
          </a:p>
          <a:p>
            <a:pPr marL="0" indent="0" defTabSz="180000">
              <a:lnSpc>
                <a:spcPct val="100000"/>
              </a:lnSpc>
              <a:buNone/>
            </a:pPr>
            <a:endParaRPr lang="cs-CZ" sz="2000" dirty="0"/>
          </a:p>
          <a:p>
            <a:pPr marL="0" indent="0">
              <a:lnSpc>
                <a:spcPct val="100000"/>
              </a:lnSpc>
              <a:buNone/>
            </a:pPr>
            <a:r>
              <a:rPr lang="cs-CZ" b="1" dirty="0"/>
              <a:t>Režim financování	:</a:t>
            </a:r>
            <a:r>
              <a:rPr lang="cs-CZ" sz="2000" dirty="0"/>
              <a:t>		</a:t>
            </a:r>
          </a:p>
          <a:p>
            <a:pPr lvl="1"/>
            <a:r>
              <a:rPr lang="cs-CZ" dirty="0"/>
              <a:t>zjednodušené vykazování způsobilých výdajů na základě dosažených jednotek </a:t>
            </a:r>
          </a:p>
          <a:p>
            <a:pPr lvl="1"/>
            <a:r>
              <a:rPr lang="cs-CZ" dirty="0"/>
              <a:t>ŘO definoval jednotky a k nim odpovídající jednotkové náklady</a:t>
            </a:r>
          </a:p>
          <a:p>
            <a:pPr lvl="1"/>
            <a:r>
              <a:rPr lang="cs-CZ" dirty="0"/>
              <a:t>podle počtu dosažených jednotek je vypočtena výše dotace</a:t>
            </a:r>
            <a:endParaRPr lang="cs-CZ" sz="20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13</a:t>
            </a:fld>
            <a:endParaRPr lang="cs-CZ" dirty="0"/>
          </a:p>
        </p:txBody>
      </p:sp>
    </p:spTree>
    <p:extLst>
      <p:ext uri="{BB962C8B-B14F-4D97-AF65-F5344CB8AC3E}">
        <p14:creationId xmlns:p14="http://schemas.microsoft.com/office/powerpoint/2010/main" val="339793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3429000"/>
            <a:ext cx="7344816" cy="1368152"/>
          </a:xfrm>
        </p:spPr>
        <p:txBody>
          <a:bodyPr/>
          <a:lstStyle/>
          <a:p>
            <a:pPr algn="ctr"/>
            <a:r>
              <a:rPr lang="cs-CZ" dirty="0"/>
              <a:t>Hodnocení a výběr projektů</a:t>
            </a:r>
            <a:endParaRPr lang="cs-CZ" sz="2800" b="0" dirty="0"/>
          </a:p>
        </p:txBody>
      </p:sp>
    </p:spTree>
    <p:extLst>
      <p:ext uri="{BB962C8B-B14F-4D97-AF65-F5344CB8AC3E}">
        <p14:creationId xmlns:p14="http://schemas.microsoft.com/office/powerpoint/2010/main" val="333322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DEE1D-D9FF-4D83-B254-1C3FF556D21B}"/>
              </a:ext>
            </a:extLst>
          </p:cNvPr>
          <p:cNvSpPr>
            <a:spLocks noGrp="1"/>
          </p:cNvSpPr>
          <p:nvPr>
            <p:ph type="title"/>
          </p:nvPr>
        </p:nvSpPr>
        <p:spPr/>
        <p:txBody>
          <a:bodyPr/>
          <a:lstStyle/>
          <a:p>
            <a:r>
              <a:rPr lang="pl-PL" dirty="0"/>
              <a:t>Proces hodnocení a výběru projektů</a:t>
            </a:r>
            <a:endParaRPr lang="cs-CZ" dirty="0"/>
          </a:p>
        </p:txBody>
      </p:sp>
      <p:pic>
        <p:nvPicPr>
          <p:cNvPr id="5" name="Zástupný obsah 4">
            <a:extLst>
              <a:ext uri="{FF2B5EF4-FFF2-40B4-BE49-F238E27FC236}">
                <a16:creationId xmlns:a16="http://schemas.microsoft.com/office/drawing/2014/main" id="{1E3D5E14-9564-4789-B64B-EB77ADDDFC2D}"/>
              </a:ext>
            </a:extLst>
          </p:cNvPr>
          <p:cNvPicPr>
            <a:picLocks noGrp="1" noChangeAspect="1"/>
          </p:cNvPicPr>
          <p:nvPr>
            <p:ph idx="1"/>
          </p:nvPr>
        </p:nvPicPr>
        <p:blipFill>
          <a:blip r:embed="rId2"/>
          <a:stretch>
            <a:fillRect/>
          </a:stretch>
        </p:blipFill>
        <p:spPr>
          <a:xfrm>
            <a:off x="462434" y="2812891"/>
            <a:ext cx="1865538" cy="920576"/>
          </a:xfrm>
          <a:prstGeom prst="rect">
            <a:avLst/>
          </a:prstGeom>
        </p:spPr>
      </p:pic>
      <p:sp>
        <p:nvSpPr>
          <p:cNvPr id="4" name="Zástupný symbol pro číslo snímku 3">
            <a:extLst>
              <a:ext uri="{FF2B5EF4-FFF2-40B4-BE49-F238E27FC236}">
                <a16:creationId xmlns:a16="http://schemas.microsoft.com/office/drawing/2014/main" id="{51831502-D2CF-42CD-90DF-F2055F7DD631}"/>
              </a:ext>
            </a:extLst>
          </p:cNvPr>
          <p:cNvSpPr>
            <a:spLocks noGrp="1"/>
          </p:cNvSpPr>
          <p:nvPr>
            <p:ph type="sldNum" sz="quarter" idx="12"/>
          </p:nvPr>
        </p:nvSpPr>
        <p:spPr/>
        <p:txBody>
          <a:bodyPr/>
          <a:lstStyle/>
          <a:p>
            <a:fld id="{479BF083-4774-43B1-9AB0-5CC1AC5DD8EE}" type="slidenum">
              <a:rPr lang="cs-CZ" smtClean="0"/>
              <a:pPr/>
              <a:t>15</a:t>
            </a:fld>
            <a:endParaRPr lang="cs-CZ" dirty="0"/>
          </a:p>
        </p:txBody>
      </p:sp>
      <p:pic>
        <p:nvPicPr>
          <p:cNvPr id="6" name="Obrázek 5">
            <a:extLst>
              <a:ext uri="{FF2B5EF4-FFF2-40B4-BE49-F238E27FC236}">
                <a16:creationId xmlns:a16="http://schemas.microsoft.com/office/drawing/2014/main" id="{78D5E236-87EC-498E-8B61-AB6101CE2CD6}"/>
              </a:ext>
            </a:extLst>
          </p:cNvPr>
          <p:cNvPicPr>
            <a:picLocks noChangeAspect="1"/>
          </p:cNvPicPr>
          <p:nvPr/>
        </p:nvPicPr>
        <p:blipFill>
          <a:blip r:embed="rId3"/>
          <a:stretch>
            <a:fillRect/>
          </a:stretch>
        </p:blipFill>
        <p:spPr>
          <a:xfrm>
            <a:off x="2867543" y="2802265"/>
            <a:ext cx="2152075" cy="908383"/>
          </a:xfrm>
          <a:prstGeom prst="rect">
            <a:avLst/>
          </a:prstGeom>
        </p:spPr>
      </p:pic>
      <p:pic>
        <p:nvPicPr>
          <p:cNvPr id="7" name="Obrázek 6">
            <a:extLst>
              <a:ext uri="{FF2B5EF4-FFF2-40B4-BE49-F238E27FC236}">
                <a16:creationId xmlns:a16="http://schemas.microsoft.com/office/drawing/2014/main" id="{C3B827A5-C058-4746-9E9C-A48491D9EC0E}"/>
              </a:ext>
            </a:extLst>
          </p:cNvPr>
          <p:cNvPicPr>
            <a:picLocks noChangeAspect="1"/>
          </p:cNvPicPr>
          <p:nvPr/>
        </p:nvPicPr>
        <p:blipFill>
          <a:blip r:embed="rId4"/>
          <a:stretch>
            <a:fillRect/>
          </a:stretch>
        </p:blipFill>
        <p:spPr>
          <a:xfrm>
            <a:off x="5973214" y="2763967"/>
            <a:ext cx="1792379" cy="883997"/>
          </a:xfrm>
          <a:prstGeom prst="rect">
            <a:avLst/>
          </a:prstGeom>
        </p:spPr>
      </p:pic>
      <p:pic>
        <p:nvPicPr>
          <p:cNvPr id="8" name="Obrázek 7">
            <a:extLst>
              <a:ext uri="{FF2B5EF4-FFF2-40B4-BE49-F238E27FC236}">
                <a16:creationId xmlns:a16="http://schemas.microsoft.com/office/drawing/2014/main" id="{04419D8A-040D-4652-A3EE-EBA5C15ED03F}"/>
              </a:ext>
            </a:extLst>
          </p:cNvPr>
          <p:cNvPicPr>
            <a:picLocks noChangeAspect="1"/>
          </p:cNvPicPr>
          <p:nvPr/>
        </p:nvPicPr>
        <p:blipFill>
          <a:blip r:embed="rId5"/>
          <a:stretch>
            <a:fillRect/>
          </a:stretch>
        </p:blipFill>
        <p:spPr>
          <a:xfrm>
            <a:off x="2253210" y="4190025"/>
            <a:ext cx="2462997" cy="432854"/>
          </a:xfrm>
          <a:prstGeom prst="rect">
            <a:avLst/>
          </a:prstGeom>
        </p:spPr>
      </p:pic>
      <p:sp>
        <p:nvSpPr>
          <p:cNvPr id="9" name="TextovéPole 8">
            <a:extLst>
              <a:ext uri="{FF2B5EF4-FFF2-40B4-BE49-F238E27FC236}">
                <a16:creationId xmlns:a16="http://schemas.microsoft.com/office/drawing/2014/main" id="{53D4BE9D-F3B8-476A-AA33-BB9893216E6A}"/>
              </a:ext>
            </a:extLst>
          </p:cNvPr>
          <p:cNvSpPr txBox="1"/>
          <p:nvPr/>
        </p:nvSpPr>
        <p:spPr>
          <a:xfrm>
            <a:off x="5197338" y="4250981"/>
            <a:ext cx="2581036" cy="360040"/>
          </a:xfrm>
          <a:prstGeom prst="rect">
            <a:avLst/>
          </a:prstGeom>
          <a:gradFill flip="none" rotWithShape="1">
            <a:gsLst>
              <a:gs pos="0">
                <a:srgbClr val="C9CEDC"/>
              </a:gs>
              <a:gs pos="0">
                <a:schemeClr val="bg1">
                  <a:lumMod val="90000"/>
                </a:schemeClr>
              </a:gs>
              <a:gs pos="63000">
                <a:schemeClr val="accent1">
                  <a:tint val="44500"/>
                  <a:satMod val="160000"/>
                  <a:alpha val="0"/>
                  <a:lumMod val="64000"/>
                  <a:lumOff val="36000"/>
                </a:schemeClr>
              </a:gs>
              <a:gs pos="100000">
                <a:schemeClr val="accent1">
                  <a:tint val="23500"/>
                  <a:satMod val="160000"/>
                </a:schemeClr>
              </a:gs>
            </a:gsLst>
            <a:lin ang="1800000" scaled="0"/>
            <a:tileRect/>
          </a:gradFill>
        </p:spPr>
        <p:txBody>
          <a:bodyPr wrap="square" rtlCol="0">
            <a:noAutofit/>
          </a:bodyPr>
          <a:lstStyle>
            <a:defPPr>
              <a:defRPr lang="cs-CZ"/>
            </a:defPPr>
          </a:lstStyle>
          <a:p>
            <a:r>
              <a:rPr lang="cs-CZ" sz="1500" b="1" dirty="0"/>
              <a:t>Zpravidla do 3 měsíců</a:t>
            </a:r>
          </a:p>
        </p:txBody>
      </p:sp>
      <p:pic>
        <p:nvPicPr>
          <p:cNvPr id="10" name="Obrázek 9">
            <a:extLst>
              <a:ext uri="{FF2B5EF4-FFF2-40B4-BE49-F238E27FC236}">
                <a16:creationId xmlns:a16="http://schemas.microsoft.com/office/drawing/2014/main" id="{12EE4209-BE01-42B3-B258-3CAE0917F26A}"/>
              </a:ext>
            </a:extLst>
          </p:cNvPr>
          <p:cNvPicPr>
            <a:picLocks noChangeAspect="1"/>
          </p:cNvPicPr>
          <p:nvPr/>
        </p:nvPicPr>
        <p:blipFill>
          <a:blip r:embed="rId6"/>
          <a:stretch>
            <a:fillRect/>
          </a:stretch>
        </p:blipFill>
        <p:spPr>
          <a:xfrm>
            <a:off x="4919238" y="4009111"/>
            <a:ext cx="2956816" cy="158510"/>
          </a:xfrm>
          <a:prstGeom prst="rect">
            <a:avLst/>
          </a:prstGeom>
        </p:spPr>
      </p:pic>
      <p:pic>
        <p:nvPicPr>
          <p:cNvPr id="11" name="Obrázek 10">
            <a:extLst>
              <a:ext uri="{FF2B5EF4-FFF2-40B4-BE49-F238E27FC236}">
                <a16:creationId xmlns:a16="http://schemas.microsoft.com/office/drawing/2014/main" id="{388AE80F-FEE0-43D8-8D6A-6816E8770825}"/>
              </a:ext>
            </a:extLst>
          </p:cNvPr>
          <p:cNvPicPr>
            <a:picLocks noChangeAspect="1"/>
          </p:cNvPicPr>
          <p:nvPr/>
        </p:nvPicPr>
        <p:blipFill>
          <a:blip r:embed="rId6"/>
          <a:stretch>
            <a:fillRect/>
          </a:stretch>
        </p:blipFill>
        <p:spPr>
          <a:xfrm>
            <a:off x="2253210" y="3984562"/>
            <a:ext cx="2760311" cy="147976"/>
          </a:xfrm>
          <a:prstGeom prst="rect">
            <a:avLst/>
          </a:prstGeom>
        </p:spPr>
      </p:pic>
      <p:cxnSp>
        <p:nvCxnSpPr>
          <p:cNvPr id="13" name="Přímá spojnice 12">
            <a:extLst>
              <a:ext uri="{FF2B5EF4-FFF2-40B4-BE49-F238E27FC236}">
                <a16:creationId xmlns:a16="http://schemas.microsoft.com/office/drawing/2014/main" id="{10049775-8010-4B9F-AB7B-EEFF575C3DD6}"/>
              </a:ext>
            </a:extLst>
          </p:cNvPr>
          <p:cNvCxnSpPr/>
          <p:nvPr/>
        </p:nvCxnSpPr>
        <p:spPr>
          <a:xfrm>
            <a:off x="2279768" y="3256457"/>
            <a:ext cx="0" cy="806878"/>
          </a:xfrm>
          <a:prstGeom prst="line">
            <a:avLst/>
          </a:prstGeom>
          <a:ln w="63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Obrázek 13">
            <a:extLst>
              <a:ext uri="{FF2B5EF4-FFF2-40B4-BE49-F238E27FC236}">
                <a16:creationId xmlns:a16="http://schemas.microsoft.com/office/drawing/2014/main" id="{FFBF4528-C71F-4151-AAC2-E9E1B13BAAC9}"/>
              </a:ext>
            </a:extLst>
          </p:cNvPr>
          <p:cNvPicPr>
            <a:picLocks noChangeAspect="1"/>
          </p:cNvPicPr>
          <p:nvPr/>
        </p:nvPicPr>
        <p:blipFill>
          <a:blip r:embed="rId7"/>
          <a:stretch>
            <a:fillRect/>
          </a:stretch>
        </p:blipFill>
        <p:spPr>
          <a:xfrm>
            <a:off x="5002084" y="3216789"/>
            <a:ext cx="6097" cy="816935"/>
          </a:xfrm>
          <a:prstGeom prst="rect">
            <a:avLst/>
          </a:prstGeom>
        </p:spPr>
      </p:pic>
      <p:pic>
        <p:nvPicPr>
          <p:cNvPr id="15" name="Obrázek 14">
            <a:extLst>
              <a:ext uri="{FF2B5EF4-FFF2-40B4-BE49-F238E27FC236}">
                <a16:creationId xmlns:a16="http://schemas.microsoft.com/office/drawing/2014/main" id="{FE1D5BC7-A8CA-45BD-9868-1949E4E5EFD9}"/>
              </a:ext>
            </a:extLst>
          </p:cNvPr>
          <p:cNvPicPr>
            <a:picLocks noChangeAspect="1"/>
          </p:cNvPicPr>
          <p:nvPr/>
        </p:nvPicPr>
        <p:blipFill>
          <a:blip r:embed="rId7"/>
          <a:stretch>
            <a:fillRect/>
          </a:stretch>
        </p:blipFill>
        <p:spPr>
          <a:xfrm>
            <a:off x="7778374" y="3315603"/>
            <a:ext cx="6097" cy="816935"/>
          </a:xfrm>
          <a:prstGeom prst="rect">
            <a:avLst/>
          </a:prstGeom>
        </p:spPr>
      </p:pic>
    </p:spTree>
    <p:extLst>
      <p:ext uri="{BB962C8B-B14F-4D97-AF65-F5344CB8AC3E}">
        <p14:creationId xmlns:p14="http://schemas.microsoft.com/office/powerpoint/2010/main" val="297152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projektů</a:t>
            </a:r>
            <a:endParaRPr lang="cs-CZ" b="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16</a:t>
            </a:fld>
            <a:endParaRPr lang="cs-CZ" dirty="0">
              <a:solidFill>
                <a:srgbClr val="084A8B"/>
              </a:solidFill>
            </a:endParaRPr>
          </a:p>
        </p:txBody>
      </p:sp>
      <p:sp>
        <p:nvSpPr>
          <p:cNvPr id="6" name="Zástupný symbol pro obsah 2"/>
          <p:cNvSpPr>
            <a:spLocks noGrp="1"/>
          </p:cNvSpPr>
          <p:nvPr>
            <p:ph idx="1"/>
          </p:nvPr>
        </p:nvSpPr>
        <p:spPr/>
        <p:txBody>
          <a:bodyPr/>
          <a:lstStyle/>
          <a:p>
            <a:pPr marL="0" indent="0">
              <a:buNone/>
            </a:pPr>
            <a:r>
              <a:rPr lang="cs-CZ" b="1" dirty="0"/>
              <a:t>Kritéria hodnocení přijatelnosti:</a:t>
            </a:r>
            <a:endParaRPr lang="cs-CZ" dirty="0"/>
          </a:p>
          <a:p>
            <a:pPr lvl="1"/>
            <a:r>
              <a:rPr lang="cs-CZ" dirty="0"/>
              <a:t>oprávněnost žadatele</a:t>
            </a:r>
          </a:p>
          <a:p>
            <a:pPr lvl="1"/>
            <a:r>
              <a:rPr lang="cs-CZ" dirty="0"/>
              <a:t>cílové skupiny</a:t>
            </a:r>
          </a:p>
          <a:p>
            <a:pPr lvl="1"/>
            <a:r>
              <a:rPr lang="cs-CZ" dirty="0"/>
              <a:t>celkové způsobilé výdaje</a:t>
            </a:r>
          </a:p>
          <a:p>
            <a:pPr lvl="1"/>
            <a:r>
              <a:rPr lang="cs-CZ" dirty="0"/>
              <a:t>aktivity</a:t>
            </a:r>
          </a:p>
          <a:p>
            <a:pPr lvl="1"/>
            <a:r>
              <a:rPr lang="cs-CZ" dirty="0"/>
              <a:t>horizontální principy</a:t>
            </a:r>
          </a:p>
          <a:p>
            <a:pPr lvl="1"/>
            <a:r>
              <a:rPr lang="cs-CZ" dirty="0"/>
              <a:t>trestní bezúhonnost</a:t>
            </a:r>
            <a:endParaRPr lang="en-US" dirty="0"/>
          </a:p>
          <a:p>
            <a:pPr lvl="1"/>
            <a:r>
              <a:rPr lang="en-US" dirty="0"/>
              <a:t>o</a:t>
            </a:r>
            <a:r>
              <a:rPr lang="cs-CZ" dirty="0"/>
              <a:t>věření administrativní, finanční a provozní kapacity žadatele</a:t>
            </a:r>
          </a:p>
          <a:p>
            <a:pPr lvl="1"/>
            <a:endParaRPr lang="cs-CZ" dirty="0"/>
          </a:p>
          <a:p>
            <a:pPr marL="414000" lvl="1" indent="0">
              <a:buNone/>
            </a:pPr>
            <a:r>
              <a:rPr lang="cs-CZ" dirty="0"/>
              <a:t>Kritéria přijatelnosti </a:t>
            </a:r>
            <a:r>
              <a:rPr lang="cs-CZ" dirty="0">
                <a:solidFill>
                  <a:srgbClr val="FF0000"/>
                </a:solidFill>
              </a:rPr>
              <a:t>nejsou</a:t>
            </a:r>
            <a:r>
              <a:rPr lang="cs-CZ" dirty="0"/>
              <a:t> opravitelná.</a:t>
            </a:r>
          </a:p>
          <a:p>
            <a:endParaRPr lang="cs-CZ" dirty="0"/>
          </a:p>
        </p:txBody>
      </p:sp>
    </p:spTree>
    <p:extLst>
      <p:ext uri="{BB962C8B-B14F-4D97-AF65-F5344CB8AC3E}">
        <p14:creationId xmlns:p14="http://schemas.microsoft.com/office/powerpoint/2010/main" val="86566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Kapacita žadatele</a:t>
            </a:r>
          </a:p>
        </p:txBody>
      </p:sp>
      <p:sp>
        <p:nvSpPr>
          <p:cNvPr id="3" name="Zástupný symbol pro obsah 2"/>
          <p:cNvSpPr>
            <a:spLocks noGrp="1"/>
          </p:cNvSpPr>
          <p:nvPr>
            <p:ph idx="1"/>
          </p:nvPr>
        </p:nvSpPr>
        <p:spPr/>
        <p:txBody>
          <a:bodyPr/>
          <a:lstStyle/>
          <a:p>
            <a:pPr marL="0" indent="0">
              <a:buNone/>
            </a:pPr>
            <a:r>
              <a:rPr lang="cs-CZ" dirty="0"/>
              <a:t>Údaje za poslední uzavřené účetní období:</a:t>
            </a:r>
          </a:p>
          <a:p>
            <a:r>
              <a:rPr lang="cs-CZ" sz="2000" b="1" dirty="0"/>
              <a:t>Počet zaměstnanců</a:t>
            </a:r>
            <a:r>
              <a:rPr lang="cs-CZ" sz="2000" dirty="0"/>
              <a:t> (nejméně 1/5 vůči potřebnému minimálnímu zajištění realizačního týmu projektu – 0,25 úvazku)</a:t>
            </a:r>
          </a:p>
          <a:p>
            <a:r>
              <a:rPr lang="cs-CZ" sz="2000" b="1" dirty="0"/>
              <a:t>Obrat</a:t>
            </a:r>
            <a:r>
              <a:rPr lang="cs-CZ" sz="2000" dirty="0"/>
              <a:t> (nejméně 1/5 vůči celkovému rozpočtu projektu) v EUR </a:t>
            </a:r>
            <a:br>
              <a:rPr lang="cs-CZ" sz="2000" dirty="0"/>
            </a:br>
            <a:r>
              <a:rPr lang="cs-CZ" sz="2000" dirty="0"/>
              <a:t>(Pro přepočet na CZK je třeba použít kurz Evropské centrální banky platný k 31. 12. 2021, tj. 24,860 Kč)</a:t>
            </a:r>
          </a:p>
          <a:p>
            <a:r>
              <a:rPr lang="cs-CZ" sz="2000" dirty="0"/>
              <a:t>U projektů </a:t>
            </a:r>
            <a:r>
              <a:rPr lang="cs-CZ" sz="2000" b="1" dirty="0"/>
              <a:t>do 2 mil. Kč celkových způsobilých výdajů</a:t>
            </a:r>
            <a:r>
              <a:rPr lang="cs-CZ" sz="2000" dirty="0"/>
              <a:t> je vždy splněna</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113728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projektů</a:t>
            </a:r>
            <a:endParaRPr lang="cs-CZ" b="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18</a:t>
            </a:fld>
            <a:endParaRPr lang="cs-CZ" dirty="0">
              <a:solidFill>
                <a:srgbClr val="084A8B"/>
              </a:solidFill>
            </a:endParaRPr>
          </a:p>
        </p:txBody>
      </p:sp>
      <p:sp>
        <p:nvSpPr>
          <p:cNvPr id="8" name="Zástupný symbol pro obsah 2"/>
          <p:cNvSpPr txBox="1">
            <a:spLocks/>
          </p:cNvSpPr>
          <p:nvPr/>
        </p:nvSpPr>
        <p:spPr>
          <a:xfrm>
            <a:off x="539552" y="1772816"/>
            <a:ext cx="7704408" cy="350120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cs-CZ" b="1" dirty="0"/>
              <a:t>Kritéria formálních náležitostí:</a:t>
            </a:r>
            <a:endParaRPr lang="cs-CZ" dirty="0"/>
          </a:p>
          <a:p>
            <a:pPr lvl="1"/>
            <a:r>
              <a:rPr lang="cs-CZ" dirty="0"/>
              <a:t>úplnost a forma žádosti</a:t>
            </a:r>
          </a:p>
          <a:p>
            <a:pPr lvl="1"/>
            <a:r>
              <a:rPr lang="cs-CZ" dirty="0"/>
              <a:t>podpis žádosti</a:t>
            </a:r>
          </a:p>
          <a:p>
            <a:pPr marL="414000" lvl="1" indent="0">
              <a:buNone/>
            </a:pPr>
            <a:endParaRPr lang="cs-CZ" dirty="0"/>
          </a:p>
          <a:p>
            <a:pPr marL="414000" lvl="1" indent="0">
              <a:buNone/>
            </a:pPr>
            <a:r>
              <a:rPr lang="cs-CZ" dirty="0"/>
              <a:t>V případě nedostatků bude žadatel vyzván k opravě prostřednictvím IS KP. </a:t>
            </a:r>
          </a:p>
        </p:txBody>
      </p:sp>
    </p:spTree>
    <p:extLst>
      <p:ext uri="{BB962C8B-B14F-4D97-AF65-F5344CB8AC3E}">
        <p14:creationId xmlns:p14="http://schemas.microsoft.com/office/powerpoint/2010/main" val="34379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a:off x="8468218" y="2505290"/>
            <a:ext cx="1359858" cy="1152128"/>
          </a:xfrm>
          <a:prstGeom prst="chord">
            <a:avLst>
              <a:gd name="adj1" fmla="val 5384523"/>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3" name="Nadpis 2">
            <a:extLst>
              <a:ext uri="{FF2B5EF4-FFF2-40B4-BE49-F238E27FC236}">
                <a16:creationId xmlns:a16="http://schemas.microsoft.com/office/drawing/2014/main" id="{2469E1D1-79E3-4F68-9E1E-C7E366FF206D}"/>
              </a:ext>
            </a:extLst>
          </p:cNvPr>
          <p:cNvSpPr>
            <a:spLocks noGrp="1"/>
          </p:cNvSpPr>
          <p:nvPr>
            <p:ph type="ctrTitle"/>
          </p:nvPr>
        </p:nvSpPr>
        <p:spPr>
          <a:xfrm>
            <a:off x="0" y="2117090"/>
            <a:ext cx="9144000" cy="2495964"/>
          </a:xfrm>
        </p:spPr>
        <p:txBody>
          <a:bodyPr>
            <a:normAutofit fontScale="90000"/>
          </a:bodyPr>
          <a:lstStyle/>
          <a:p>
            <a:r>
              <a:rPr lang="cs-CZ" dirty="0">
                <a:solidFill>
                  <a:schemeClr val="tx2"/>
                </a:solidFill>
              </a:rPr>
              <a:t>Online seminář</a:t>
            </a:r>
            <a:br>
              <a:rPr lang="cs-CZ" dirty="0">
                <a:solidFill>
                  <a:schemeClr val="tx2"/>
                </a:solidFill>
              </a:rPr>
            </a:br>
            <a:r>
              <a:rPr lang="cs-CZ" b="1" dirty="0">
                <a:solidFill>
                  <a:schemeClr val="tx2"/>
                </a:solidFill>
              </a:rPr>
              <a:t>Dětské skupiny </a:t>
            </a:r>
            <a:br>
              <a:rPr lang="cs-CZ" b="1" dirty="0">
                <a:solidFill>
                  <a:schemeClr val="tx2"/>
                </a:solidFill>
              </a:rPr>
            </a:br>
            <a:r>
              <a:rPr lang="cs-CZ" b="1" dirty="0">
                <a:solidFill>
                  <a:schemeClr val="tx2"/>
                </a:solidFill>
              </a:rPr>
              <a:t>– zákon, zápis do evidence </a:t>
            </a:r>
            <a:br>
              <a:rPr lang="cs-CZ" dirty="0">
                <a:solidFill>
                  <a:schemeClr val="tx2"/>
                </a:solidFill>
                <a:highlight>
                  <a:srgbClr val="FFFF00"/>
                </a:highlight>
              </a:rPr>
            </a:br>
            <a:r>
              <a:rPr lang="cs-CZ" dirty="0">
                <a:solidFill>
                  <a:schemeClr val="tx2"/>
                </a:solidFill>
              </a:rPr>
              <a:t>29.04.2022</a:t>
            </a:r>
          </a:p>
        </p:txBody>
      </p:sp>
      <p:sp>
        <p:nvSpPr>
          <p:cNvPr id="23" name="Podnadpis 22"/>
          <p:cNvSpPr>
            <a:spLocks noGrp="1"/>
          </p:cNvSpPr>
          <p:nvPr>
            <p:ph type="subTitle" idx="1"/>
          </p:nvPr>
        </p:nvSpPr>
        <p:spPr>
          <a:xfrm>
            <a:off x="1371600" y="4788381"/>
            <a:ext cx="6400800" cy="1025746"/>
          </a:xfrm>
        </p:spPr>
        <p:txBody>
          <a:bodyPr>
            <a:normAutofit/>
          </a:bodyPr>
          <a:lstStyle/>
          <a:p>
            <a:r>
              <a:rPr lang="cs-CZ" sz="2200" b="1" dirty="0">
                <a:solidFill>
                  <a:srgbClr val="254061"/>
                </a:solidFill>
              </a:rPr>
              <a:t>Projekt: Podpora implementace dětských skupin</a:t>
            </a:r>
            <a:br>
              <a:rPr lang="cs-CZ" altLang="cs-CZ" sz="2200" b="1" dirty="0">
                <a:solidFill>
                  <a:srgbClr val="254061"/>
                </a:solidFill>
                <a:cs typeface="Arial" charset="0"/>
              </a:rPr>
            </a:br>
            <a:r>
              <a:rPr lang="cs-CZ" sz="2200" b="1" dirty="0">
                <a:solidFill>
                  <a:srgbClr val="254061"/>
                </a:solidFill>
                <a:latin typeface="Arial" panose="020B0604020202020204" pitchFamily="34" charset="0"/>
                <a:cs typeface="Arial" panose="020B0604020202020204" pitchFamily="34" charset="0"/>
              </a:rPr>
              <a:t>CZ.03.1.51/0.0/0.0/15_009/0002266</a:t>
            </a:r>
            <a:endParaRPr lang="cs-CZ" sz="2200" b="1" dirty="0">
              <a:solidFill>
                <a:srgbClr val="254061"/>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6" name="Ovál 5"/>
          <p:cNvSpPr/>
          <p:nvPr/>
        </p:nvSpPr>
        <p:spPr>
          <a:xfrm>
            <a:off x="8396210" y="86078"/>
            <a:ext cx="576064" cy="576064"/>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7" name="Ovál 6"/>
          <p:cNvSpPr/>
          <p:nvPr/>
        </p:nvSpPr>
        <p:spPr>
          <a:xfrm>
            <a:off x="291802" y="10356"/>
            <a:ext cx="1080120" cy="1080120"/>
          </a:xfrm>
          <a:prstGeom prst="ellipse">
            <a:avLst/>
          </a:prstGeom>
          <a:solidFill>
            <a:schemeClr val="accent5">
              <a:lumMod val="40000"/>
              <a:lumOff val="60000"/>
              <a:alpha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8" name="Ovál 7"/>
          <p:cNvSpPr/>
          <p:nvPr/>
        </p:nvSpPr>
        <p:spPr>
          <a:xfrm>
            <a:off x="8144182" y="362194"/>
            <a:ext cx="504056" cy="504056"/>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9" name="Ovál 8"/>
          <p:cNvSpPr/>
          <p:nvPr/>
        </p:nvSpPr>
        <p:spPr>
          <a:xfrm>
            <a:off x="323528" y="4725144"/>
            <a:ext cx="1440160" cy="1440160"/>
          </a:xfrm>
          <a:prstGeom prst="ellipse">
            <a:avLst/>
          </a:prstGeom>
          <a:solidFill>
            <a:srgbClr val="8FC3DD"/>
          </a:solidFill>
          <a:ln>
            <a:solidFill>
              <a:srgbClr val="8FC3DD"/>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0" name="Ovál 9"/>
          <p:cNvSpPr/>
          <p:nvPr/>
        </p:nvSpPr>
        <p:spPr>
          <a:xfrm>
            <a:off x="147786" y="1460765"/>
            <a:ext cx="1224136" cy="1224136"/>
          </a:xfrm>
          <a:prstGeom prst="ellipse">
            <a:avLst/>
          </a:prstGeom>
          <a:solidFill>
            <a:srgbClr val="8FC3DD">
              <a:alpha val="5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1" name="Tětiva 10"/>
          <p:cNvSpPr/>
          <p:nvPr/>
        </p:nvSpPr>
        <p:spPr>
          <a:xfrm rot="16200000">
            <a:off x="1426228" y="-361189"/>
            <a:ext cx="720080" cy="720080"/>
          </a:xfrm>
          <a:prstGeom prst="chord">
            <a:avLst>
              <a:gd name="adj1" fmla="val 5441031"/>
              <a:gd name="adj2" fmla="val 16200000"/>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4" name="Nadpis 1"/>
          <p:cNvSpPr txBox="1">
            <a:spLocks/>
          </p:cNvSpPr>
          <p:nvPr/>
        </p:nvSpPr>
        <p:spPr>
          <a:xfrm>
            <a:off x="-38332" y="1367228"/>
            <a:ext cx="9144000" cy="3425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4800" dirty="0">
              <a:solidFill>
                <a:srgbClr val="254061"/>
              </a:solidFill>
              <a:latin typeface="Roboto Slab" panose="020B0604020202020204" charset="0"/>
              <a:ea typeface="Roboto Slab" panose="020B0604020202020204" charset="0"/>
            </a:endParaRPr>
          </a:p>
        </p:txBody>
      </p:sp>
      <p:sp>
        <p:nvSpPr>
          <p:cNvPr id="17" name="Tětiva 16"/>
          <p:cNvSpPr/>
          <p:nvPr/>
        </p:nvSpPr>
        <p:spPr>
          <a:xfrm rot="10800000">
            <a:off x="-756592" y="3702861"/>
            <a:ext cx="1436521"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pic>
        <p:nvPicPr>
          <p:cNvPr id="18" name="Obrázek 17">
            <a:extLst>
              <a:ext uri="{FF2B5EF4-FFF2-40B4-BE49-F238E27FC236}">
                <a16:creationId xmlns:a16="http://schemas.microsoft.com/office/drawing/2014/main" id="{02927969-F3FE-4B0F-B2ED-40DD71053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694" y="548680"/>
            <a:ext cx="6000828" cy="591721"/>
          </a:xfrm>
          <a:prstGeom prst="rect">
            <a:avLst/>
          </a:prstGeom>
        </p:spPr>
      </p:pic>
    </p:spTree>
    <p:extLst>
      <p:ext uri="{BB962C8B-B14F-4D97-AF65-F5344CB8AC3E}">
        <p14:creationId xmlns:p14="http://schemas.microsoft.com/office/powerpoint/2010/main" val="35569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semináře</a:t>
            </a:r>
          </a:p>
        </p:txBody>
      </p:sp>
      <p:sp>
        <p:nvSpPr>
          <p:cNvPr id="3" name="Zástupný symbol pro obsah 2"/>
          <p:cNvSpPr>
            <a:spLocks noGrp="1"/>
          </p:cNvSpPr>
          <p:nvPr>
            <p:ph idx="1"/>
          </p:nvPr>
        </p:nvSpPr>
        <p:spPr>
          <a:xfrm>
            <a:off x="827584" y="1844824"/>
            <a:ext cx="7775968" cy="4320000"/>
          </a:xfrm>
        </p:spPr>
        <p:txBody>
          <a:bodyPr/>
          <a:lstStyle/>
          <a:p>
            <a:pPr marL="457200" indent="-457200">
              <a:spcBef>
                <a:spcPts val="0"/>
              </a:spcBef>
              <a:buFont typeface="+mj-lt"/>
              <a:buAutoNum type="arabicPeriod"/>
            </a:pPr>
            <a:r>
              <a:rPr lang="cs-CZ" dirty="0"/>
              <a:t>Představení výzev</a:t>
            </a:r>
          </a:p>
          <a:p>
            <a:pPr marL="457200" indent="-457200">
              <a:spcBef>
                <a:spcPts val="0"/>
              </a:spcBef>
              <a:buFont typeface="+mj-lt"/>
              <a:buAutoNum type="arabicPeriod"/>
            </a:pPr>
            <a:r>
              <a:rPr lang="cs-CZ" dirty="0"/>
              <a:t>Hodnocení a výběr projektů</a:t>
            </a:r>
          </a:p>
          <a:p>
            <a:pPr marL="457200" indent="-457200">
              <a:spcBef>
                <a:spcPts val="0"/>
              </a:spcBef>
              <a:buFont typeface="+mj-lt"/>
              <a:buAutoNum type="arabicPeriod"/>
            </a:pPr>
            <a:r>
              <a:rPr lang="cs-CZ" dirty="0"/>
              <a:t>Podpora implementace dětských skupin</a:t>
            </a:r>
          </a:p>
          <a:p>
            <a:pPr marL="457200" indent="-457200">
              <a:spcBef>
                <a:spcPts val="0"/>
              </a:spcBef>
              <a:buFont typeface="+mj-lt"/>
              <a:buAutoNum type="arabicPeriod"/>
            </a:pPr>
            <a:r>
              <a:rPr lang="cs-CZ" dirty="0"/>
              <a:t>Jednotky a jednotkové náklady</a:t>
            </a:r>
            <a:endParaRPr lang="cs-CZ" sz="1800" dirty="0"/>
          </a:p>
          <a:p>
            <a:pPr marL="457200" indent="-457200">
              <a:spcBef>
                <a:spcPts val="0"/>
              </a:spcBef>
              <a:buFont typeface="+mj-lt"/>
              <a:buAutoNum type="arabicPeriod"/>
            </a:pPr>
            <a:r>
              <a:rPr lang="cs-CZ" dirty="0"/>
              <a:t>Parametry dětské skupiny</a:t>
            </a:r>
          </a:p>
          <a:p>
            <a:pPr marL="457200" indent="-457200">
              <a:spcBef>
                <a:spcPts val="0"/>
              </a:spcBef>
              <a:buFont typeface="+mj-lt"/>
              <a:buAutoNum type="arabicPeriod"/>
            </a:pPr>
            <a:r>
              <a:rPr lang="cs-CZ" dirty="0"/>
              <a:t>Finanční řízení projektu</a:t>
            </a:r>
          </a:p>
          <a:p>
            <a:pPr marL="457200" indent="-457200">
              <a:spcBef>
                <a:spcPts val="0"/>
              </a:spcBef>
              <a:buFont typeface="+mj-lt"/>
              <a:buAutoNum type="arabicPeriod"/>
            </a:pPr>
            <a:r>
              <a:rPr lang="cs-CZ" dirty="0"/>
              <a:t>Informační systém ISKP14+</a:t>
            </a:r>
          </a:p>
          <a:p>
            <a:pPr marL="457200" indent="-457200">
              <a:spcBef>
                <a:spcPts val="0"/>
              </a:spcBef>
              <a:buFont typeface="+mj-lt"/>
              <a:buAutoNum type="arabicPeriod"/>
            </a:pPr>
            <a:r>
              <a:rPr lang="cs-CZ" dirty="0"/>
              <a:t>Dokumenty</a:t>
            </a:r>
          </a:p>
          <a:p>
            <a:pPr marL="457200" indent="-457200">
              <a:spcBef>
                <a:spcPts val="0"/>
              </a:spcBef>
              <a:buFont typeface="+mj-lt"/>
              <a:buAutoNum type="arabicPeriod"/>
            </a:pPr>
            <a:r>
              <a:rPr lang="cs-CZ" dirty="0"/>
              <a:t>Dotazy</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27609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3200" dirty="0">
                <a:solidFill>
                  <a:schemeClr val="accent1">
                    <a:lumMod val="50000"/>
                  </a:schemeClr>
                </a:solidFill>
              </a:rPr>
              <a:t>Projekt Podpora implementace dětských skupin</a:t>
            </a:r>
          </a:p>
        </p:txBody>
      </p:sp>
      <p:sp>
        <p:nvSpPr>
          <p:cNvPr id="15" name="Zástupný symbol pro obsah 14"/>
          <p:cNvSpPr>
            <a:spLocks noGrp="1"/>
          </p:cNvSpPr>
          <p:nvPr>
            <p:ph idx="1"/>
          </p:nvPr>
        </p:nvSpPr>
        <p:spPr>
          <a:xfrm>
            <a:off x="107504" y="1412776"/>
            <a:ext cx="8864770" cy="4608511"/>
          </a:xfrm>
        </p:spPr>
        <p:txBody>
          <a:bodyPr>
            <a:noAutofit/>
          </a:bodyPr>
          <a:lstStyle/>
          <a:p>
            <a:pPr algn="just">
              <a:buSzPct val="110000"/>
            </a:pPr>
            <a:r>
              <a:rPr lang="cs-CZ" sz="2400" dirty="0"/>
              <a:t>Operační program Zaměstnanost – prioritní osa rovnost žen a mužů</a:t>
            </a:r>
          </a:p>
          <a:p>
            <a:pPr marL="0" indent="0" algn="just">
              <a:buSzPct val="110000"/>
              <a:buNone/>
            </a:pPr>
            <a:r>
              <a:rPr lang="cs-CZ" sz="2400" b="1" dirty="0"/>
              <a:t>Cíle projektu:</a:t>
            </a:r>
          </a:p>
          <a:p>
            <a:pPr algn="just">
              <a:buSzPct val="110000"/>
            </a:pPr>
            <a:r>
              <a:rPr lang="cs-CZ" sz="2400" dirty="0"/>
              <a:t>podpora vzniku a fungování DS – komplexní poradenství </a:t>
            </a:r>
            <a:br>
              <a:rPr lang="cs-CZ" sz="2400" dirty="0"/>
            </a:br>
            <a:r>
              <a:rPr lang="cs-CZ" sz="2400" dirty="0"/>
              <a:t>a vzdělávání</a:t>
            </a:r>
          </a:p>
          <a:p>
            <a:pPr algn="just">
              <a:buSzPct val="110000"/>
            </a:pPr>
            <a:r>
              <a:rPr lang="cs-CZ" sz="2400" dirty="0"/>
              <a:t>ukotvení systému dětských skupin a zvyšování jejich kvality</a:t>
            </a:r>
          </a:p>
          <a:p>
            <a:pPr algn="just">
              <a:buSzPct val="110000"/>
            </a:pPr>
            <a:r>
              <a:rPr lang="cs-CZ" sz="2400" dirty="0"/>
              <a:t>zvýšení dostupnosti informací o dětských skupinách</a:t>
            </a:r>
          </a:p>
          <a:p>
            <a:pPr algn="just">
              <a:buSzPct val="110000"/>
            </a:pPr>
            <a:r>
              <a:rPr lang="cs-CZ" sz="2400" dirty="0"/>
              <a:t>podpora zaměstnanosti, flexibilních forem práce</a:t>
            </a:r>
          </a:p>
          <a:p>
            <a:pPr algn="just">
              <a:buSzPct val="110000"/>
            </a:pPr>
            <a:r>
              <a:rPr lang="cs-CZ" sz="2400" dirty="0"/>
              <a:t>2022 - podpora zřizování a poskytování služby péče o děti v dětské skupině, ukotvení financování z národních zdrojů a zacílení podpory specificky na obecní zřizovatele a rozvoj předškolní péče v obcích</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20</a:t>
            </a:fld>
            <a:endParaRPr lang="cs-CZ" dirty="0"/>
          </a:p>
        </p:txBody>
      </p:sp>
      <p:pic>
        <p:nvPicPr>
          <p:cNvPr id="23" name="Obrázek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4124888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3200" dirty="0">
                <a:solidFill>
                  <a:schemeClr val="accent1">
                    <a:lumMod val="50000"/>
                  </a:schemeClr>
                </a:solidFill>
              </a:rPr>
              <a:t>Projekt Podpora implementace dětských skupin</a:t>
            </a:r>
          </a:p>
        </p:txBody>
      </p:sp>
      <p:sp>
        <p:nvSpPr>
          <p:cNvPr id="15" name="Zástupný symbol pro obsah 14"/>
          <p:cNvSpPr>
            <a:spLocks noGrp="1"/>
          </p:cNvSpPr>
          <p:nvPr>
            <p:ph idx="1"/>
          </p:nvPr>
        </p:nvSpPr>
        <p:spPr>
          <a:xfrm>
            <a:off x="107504" y="1412776"/>
            <a:ext cx="8864770" cy="4608511"/>
          </a:xfrm>
        </p:spPr>
        <p:txBody>
          <a:bodyPr>
            <a:noAutofit/>
          </a:bodyPr>
          <a:lstStyle/>
          <a:p>
            <a:pPr marL="0" indent="0" algn="just">
              <a:buClr>
                <a:schemeClr val="accent5">
                  <a:lumMod val="75000"/>
                </a:schemeClr>
              </a:buClr>
              <a:buSzPct val="110000"/>
              <a:buNone/>
            </a:pPr>
            <a:r>
              <a:rPr lang="cs-CZ" sz="2400" dirty="0"/>
              <a:t>Projekt má celorepublikovou působnost (od 1. 1. 2022 kanceláře Praha a Brno).</a:t>
            </a:r>
          </a:p>
          <a:p>
            <a:pPr algn="just">
              <a:buSzPct val="110000"/>
            </a:pPr>
            <a:r>
              <a:rPr lang="cs-CZ" sz="2400" dirty="0">
                <a:cs typeface="Calibri" panose="020F0502020204030204" pitchFamily="34" charset="0"/>
              </a:rPr>
              <a:t>Praktická realizace projektu</a:t>
            </a:r>
          </a:p>
          <a:p>
            <a:pPr algn="just">
              <a:buSzPct val="110000"/>
            </a:pPr>
            <a:r>
              <a:rPr lang="cs-CZ" sz="2400" dirty="0">
                <a:cs typeface="Calibri" panose="020F0502020204030204" pitchFamily="34" charset="0"/>
              </a:rPr>
              <a:t>Znalost regionu, osobní kontakty</a:t>
            </a:r>
          </a:p>
          <a:p>
            <a:pPr algn="just">
              <a:buSzPct val="110000"/>
            </a:pPr>
            <a:r>
              <a:rPr lang="cs-CZ" sz="2400" dirty="0">
                <a:cs typeface="Calibri" panose="020F0502020204030204" pitchFamily="34" charset="0"/>
              </a:rPr>
              <a:t>Metodická podpora poskytovatelům, rodičům i veřejnosti</a:t>
            </a:r>
          </a:p>
          <a:p>
            <a:pPr algn="just">
              <a:buSzPct val="110000"/>
            </a:pPr>
            <a:r>
              <a:rPr lang="cs-CZ" sz="2400" dirty="0">
                <a:cs typeface="Calibri" panose="020F0502020204030204" pitchFamily="34" charset="0"/>
              </a:rPr>
              <a:t>Pořádání akcí pro poskytovatele, pečující osoby i rodiče </a:t>
            </a:r>
          </a:p>
          <a:p>
            <a:pPr algn="just">
              <a:buSzPct val="110000"/>
            </a:pPr>
            <a:r>
              <a:rPr lang="cs-CZ" sz="2400" dirty="0">
                <a:cs typeface="Calibri" panose="020F0502020204030204" pitchFamily="34" charset="0"/>
              </a:rPr>
              <a:t>Metodická podpora i veškeré pořádané akce jsou poskytovány zcela ZDARMA</a:t>
            </a:r>
          </a:p>
          <a:p>
            <a:pPr algn="just">
              <a:buClr>
                <a:schemeClr val="accent5">
                  <a:lumMod val="75000"/>
                </a:schemeClr>
              </a:buClr>
              <a:buSzPct val="110000"/>
            </a:pPr>
            <a:endParaRPr lang="cs-CZ" sz="2400" dirty="0">
              <a:cs typeface="Calibri" panose="020F0502020204030204" pitchFamily="34" charset="0"/>
            </a:endParaRPr>
          </a:p>
          <a:p>
            <a:pPr algn="just">
              <a:buClr>
                <a:schemeClr val="accent5">
                  <a:lumMod val="75000"/>
                </a:schemeClr>
              </a:buClr>
              <a:buSzPct val="110000"/>
            </a:pPr>
            <a:endParaRPr lang="cs-CZ" sz="24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21</a:t>
            </a:fld>
            <a:endParaRPr lang="cs-CZ" dirty="0"/>
          </a:p>
        </p:txBody>
      </p:sp>
      <p:pic>
        <p:nvPicPr>
          <p:cNvPr id="16" name="Obrázek 15">
            <a:extLst>
              <a:ext uri="{FF2B5EF4-FFF2-40B4-BE49-F238E27FC236}">
                <a16:creationId xmlns:a16="http://schemas.microsoft.com/office/drawing/2014/main" id="{DCB2E576-35DF-48CE-A7AF-71EA3B99A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260453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3200" dirty="0">
                <a:solidFill>
                  <a:schemeClr val="accent1">
                    <a:lumMod val="50000"/>
                  </a:schemeClr>
                </a:solidFill>
              </a:rPr>
              <a:t>Aktivity projektu</a:t>
            </a: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22</a:t>
            </a:fld>
            <a:endParaRPr lang="cs-CZ"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1"/>
          </p:cNvSpPr>
          <p:nvPr>
            <p:ph idx="1"/>
          </p:nvPr>
        </p:nvSpPr>
        <p:spPr>
          <a:xfrm>
            <a:off x="107504" y="1412776"/>
            <a:ext cx="8864770" cy="4608511"/>
          </a:xfrm>
        </p:spPr>
        <p:txBody>
          <a:bodyPr>
            <a:noAutofit/>
          </a:bodyPr>
          <a:lstStyle/>
          <a:p>
            <a:pPr algn="just">
              <a:spcBef>
                <a:spcPts val="300"/>
              </a:spcBef>
              <a:buSzPct val="110000"/>
            </a:pPr>
            <a:r>
              <a:rPr lang="cs-CZ" sz="2400" b="1" dirty="0"/>
              <a:t>Bezplatné poradenství a metodická podpora</a:t>
            </a:r>
          </a:p>
          <a:p>
            <a:pPr algn="just">
              <a:spcBef>
                <a:spcPts val="300"/>
              </a:spcBef>
              <a:buSzPct val="110000"/>
            </a:pPr>
            <a:r>
              <a:rPr lang="cs-CZ" sz="2400" b="1" dirty="0"/>
              <a:t>Prezenční vzdělávání a setkávání</a:t>
            </a:r>
          </a:p>
          <a:p>
            <a:pPr lvl="1" algn="just">
              <a:spcBef>
                <a:spcPts val="300"/>
              </a:spcBef>
              <a:buSzPct val="110000"/>
            </a:pPr>
            <a:r>
              <a:rPr lang="cs-CZ" sz="2000" dirty="0"/>
              <a:t>kulaté stoly pro poskytovatele i pečující osoby</a:t>
            </a:r>
          </a:p>
          <a:p>
            <a:pPr lvl="1" algn="just">
              <a:spcBef>
                <a:spcPts val="300"/>
              </a:spcBef>
              <a:buSzPct val="110000"/>
            </a:pPr>
            <a:r>
              <a:rPr lang="cs-CZ" sz="2000" dirty="0"/>
              <a:t>workshopy pro pečující osoby  </a:t>
            </a:r>
          </a:p>
          <a:p>
            <a:pPr algn="just">
              <a:spcBef>
                <a:spcPts val="300"/>
              </a:spcBef>
              <a:buSzPct val="110000"/>
            </a:pPr>
            <a:r>
              <a:rPr lang="cs-CZ" sz="2400" b="1" dirty="0"/>
              <a:t>Online podpora</a:t>
            </a:r>
          </a:p>
          <a:p>
            <a:pPr lvl="1" algn="just">
              <a:spcBef>
                <a:spcPts val="300"/>
              </a:spcBef>
              <a:buSzPct val="110000"/>
            </a:pPr>
            <a:r>
              <a:rPr lang="cs-CZ" sz="2000" dirty="0"/>
              <a:t>e-learning a metodika pro poskytovatele </a:t>
            </a:r>
          </a:p>
          <a:p>
            <a:pPr lvl="1" algn="just">
              <a:spcBef>
                <a:spcPts val="300"/>
              </a:spcBef>
              <a:buSzPct val="110000"/>
            </a:pPr>
            <a:r>
              <a:rPr lang="cs-CZ" sz="2000" dirty="0"/>
              <a:t>online workshopy pro pečující osoby i poskytovatele</a:t>
            </a:r>
          </a:p>
          <a:p>
            <a:pPr lvl="1" algn="just">
              <a:spcBef>
                <a:spcPts val="300"/>
              </a:spcBef>
              <a:buSzPct val="110000"/>
            </a:pPr>
            <a:r>
              <a:rPr lang="cs-CZ" sz="2000" dirty="0"/>
              <a:t>webové stránky s interaktivní databází DS</a:t>
            </a:r>
          </a:p>
          <a:p>
            <a:pPr lvl="1" algn="just">
              <a:spcBef>
                <a:spcPts val="300"/>
              </a:spcBef>
              <a:buSzPct val="110000"/>
            </a:pPr>
            <a:r>
              <a:rPr lang="cs-CZ" sz="2000" dirty="0"/>
              <a:t>facebookové stránky Dětské skupiny a mikrojesle, Tipy a triky</a:t>
            </a:r>
          </a:p>
          <a:p>
            <a:pPr algn="just">
              <a:spcBef>
                <a:spcPts val="300"/>
              </a:spcBef>
              <a:buSzPct val="110000"/>
            </a:pPr>
            <a:r>
              <a:rPr lang="cs-CZ" sz="2400" b="1" dirty="0"/>
              <a:t>Aktivity projektu 2022</a:t>
            </a:r>
          </a:p>
          <a:p>
            <a:pPr lvl="1" algn="just">
              <a:spcBef>
                <a:spcPts val="300"/>
              </a:spcBef>
              <a:buSzPct val="110000"/>
            </a:pPr>
            <a:r>
              <a:rPr lang="cs-CZ" sz="2000" dirty="0"/>
              <a:t>metodická podpora obcím, vzdělávání, tvorba metodických materiálů</a:t>
            </a:r>
          </a:p>
          <a:p>
            <a:pPr lvl="1" algn="just">
              <a:spcBef>
                <a:spcPts val="300"/>
              </a:spcBef>
              <a:buSzPct val="110000"/>
            </a:pPr>
            <a:r>
              <a:rPr lang="cs-CZ" sz="2000" dirty="0"/>
              <a:t>systémová podpora v souvislosti s novelou zákona o dětské skupině </a:t>
            </a:r>
            <a:br>
              <a:rPr lang="cs-CZ" sz="2000" dirty="0"/>
            </a:br>
            <a:r>
              <a:rPr lang="cs-CZ" sz="2000" dirty="0"/>
              <a:t>a vyhláškou č. 350/2021 (standardy a financování)</a:t>
            </a:r>
          </a:p>
        </p:txBody>
      </p:sp>
      <p:pic>
        <p:nvPicPr>
          <p:cNvPr id="16" name="Obrázek 15">
            <a:extLst>
              <a:ext uri="{FF2B5EF4-FFF2-40B4-BE49-F238E27FC236}">
                <a16:creationId xmlns:a16="http://schemas.microsoft.com/office/drawing/2014/main" id="{27D6D4D4-94F0-4611-96B5-421D61FBE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4492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3200" dirty="0">
                <a:solidFill>
                  <a:schemeClr val="accent1">
                    <a:lumMod val="50000"/>
                  </a:schemeClr>
                </a:solidFill>
              </a:rPr>
              <a:t>Co je dětská skupina</a:t>
            </a:r>
          </a:p>
        </p:txBody>
      </p:sp>
      <p:sp>
        <p:nvSpPr>
          <p:cNvPr id="15" name="Zástupný symbol pro obsah 14"/>
          <p:cNvSpPr>
            <a:spLocks noGrp="1"/>
          </p:cNvSpPr>
          <p:nvPr>
            <p:ph idx="1"/>
          </p:nvPr>
        </p:nvSpPr>
        <p:spPr>
          <a:xfrm>
            <a:off x="107504" y="1412776"/>
            <a:ext cx="8864770" cy="4608511"/>
          </a:xfrm>
        </p:spPr>
        <p:txBody>
          <a:bodyPr>
            <a:noAutofit/>
          </a:bodyPr>
          <a:lstStyle/>
          <a:p>
            <a:pPr algn="just"/>
            <a:r>
              <a:rPr lang="cs-CZ" sz="2400" b="1" i="0" dirty="0">
                <a:effectLst/>
                <a:cs typeface="Calibri" panose="020F0502020204030204" pitchFamily="34" charset="0"/>
              </a:rPr>
              <a:t>Služba péče o dítě předškolního věku </a:t>
            </a:r>
            <a:r>
              <a:rPr lang="cs-CZ" sz="2400" i="0" dirty="0">
                <a:effectLst/>
                <a:cs typeface="Calibri" panose="020F0502020204030204" pitchFamily="34" charset="0"/>
              </a:rPr>
              <a:t>(od 6 měsíců do zahájení povinné školní docházky, pro děti mladší 1 roku zvláštní podmínky)</a:t>
            </a:r>
          </a:p>
          <a:p>
            <a:pPr algn="just"/>
            <a:r>
              <a:rPr lang="cs-CZ" sz="2400" i="0" dirty="0">
                <a:effectLst/>
                <a:cs typeface="Calibri" panose="020F0502020204030204" pitchFamily="34" charset="0"/>
              </a:rPr>
              <a:t>Mimo domov, v kolektivu dětí, pravidelná péče</a:t>
            </a:r>
          </a:p>
          <a:p>
            <a:pPr algn="just"/>
            <a:r>
              <a:rPr lang="cs-CZ" sz="2400" b="1" i="0" dirty="0">
                <a:effectLst/>
                <a:cs typeface="Calibri" panose="020F0502020204030204" pitchFamily="34" charset="0"/>
              </a:rPr>
              <a:t>Péče zaměřena na zajištění potřeb dětí, výchovu, rozvoj schopností a dovedností, kulturních a hygienických návyků </a:t>
            </a:r>
          </a:p>
          <a:p>
            <a:pPr algn="just"/>
            <a:r>
              <a:rPr lang="cs-CZ" sz="2400" i="0" dirty="0">
                <a:effectLst/>
                <a:cs typeface="Calibri" panose="020F0502020204030204" pitchFamily="34" charset="0"/>
              </a:rPr>
              <a:t>Maximálně 24 dětí (možnost sdílení míst), nejčastěji 12 dětí</a:t>
            </a:r>
          </a:p>
          <a:p>
            <a:pPr algn="just"/>
            <a:r>
              <a:rPr lang="cs-CZ" sz="2400" i="0" dirty="0">
                <a:effectLst/>
                <a:cs typeface="Calibri" panose="020F0502020204030204" pitchFamily="34" charset="0"/>
              </a:rPr>
              <a:t>Na neziskové bázi – finančně dostupná</a:t>
            </a:r>
          </a:p>
          <a:p>
            <a:pPr algn="just"/>
            <a:r>
              <a:rPr lang="cs-CZ" sz="2400" i="0" dirty="0">
                <a:effectLst/>
                <a:cs typeface="Calibri" panose="020F0502020204030204" pitchFamily="34" charset="0"/>
              </a:rPr>
              <a:t>Kvalifikace pečujících osob a další vzdělávání – kvalitní poskytování služeb</a:t>
            </a:r>
          </a:p>
          <a:p>
            <a:pPr algn="just"/>
            <a:r>
              <a:rPr lang="cs-CZ" sz="2400" b="1" dirty="0">
                <a:cs typeface="Calibri" panose="020F0502020204030204" pitchFamily="34" charset="0"/>
              </a:rPr>
              <a:t>Standardy kvality péče o děti v DS </a:t>
            </a:r>
            <a:r>
              <a:rPr lang="cs-CZ" sz="2400" dirty="0">
                <a:cs typeface="Calibri" panose="020F0502020204030204" pitchFamily="34" charset="0"/>
              </a:rPr>
              <a:t>– za</a:t>
            </a:r>
            <a:r>
              <a:rPr lang="cs-CZ" sz="2400" dirty="0">
                <a:latin typeface="Calibri" panose="020F0502020204030204" pitchFamily="34" charset="0"/>
                <a:cs typeface="Calibri" panose="020F0502020204030204" pitchFamily="34" charset="0"/>
              </a:rPr>
              <a:t>ručení určité úrovně služeb </a:t>
            </a:r>
            <a:br>
              <a:rPr lang="cs-CZ" sz="2400" dirty="0">
                <a:latin typeface="Calibri" panose="020F0502020204030204" pitchFamily="34" charset="0"/>
                <a:cs typeface="Calibri" panose="020F0502020204030204" pitchFamily="34" charset="0"/>
              </a:rPr>
            </a:br>
            <a:r>
              <a:rPr lang="cs-CZ" sz="2400" dirty="0">
                <a:latin typeface="Calibri" panose="020F0502020204030204" pitchFamily="34" charset="0"/>
                <a:cs typeface="Calibri" panose="020F0502020204030204" pitchFamily="34" charset="0"/>
              </a:rPr>
              <a:t>a stálá snaha o zvyšování kvality služby ve všech oblastech</a:t>
            </a:r>
            <a:endParaRPr lang="cs-CZ" sz="24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23</a:t>
            </a:fld>
            <a:endParaRPr lang="cs-CZ" dirty="0"/>
          </a:p>
        </p:txBody>
      </p:sp>
      <p:pic>
        <p:nvPicPr>
          <p:cNvPr id="16" name="Obrázek 15">
            <a:extLst>
              <a:ext uri="{FF2B5EF4-FFF2-40B4-BE49-F238E27FC236}">
                <a16:creationId xmlns:a16="http://schemas.microsoft.com/office/drawing/2014/main" id="{2F305AE5-CB06-479B-86D7-C2848AC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240879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3200" dirty="0">
                <a:solidFill>
                  <a:schemeClr val="accent1">
                    <a:lumMod val="50000"/>
                  </a:schemeClr>
                </a:solidFill>
              </a:rPr>
              <a:t>Počet dětských skupin k 27. 4. 2022</a:t>
            </a:r>
          </a:p>
        </p:txBody>
      </p:sp>
      <p:sp>
        <p:nvSpPr>
          <p:cNvPr id="15" name="Zástupný symbol pro obsah 14"/>
          <p:cNvSpPr>
            <a:spLocks noGrp="1"/>
          </p:cNvSpPr>
          <p:nvPr>
            <p:ph idx="1"/>
          </p:nvPr>
        </p:nvSpPr>
        <p:spPr>
          <a:xfrm>
            <a:off x="0" y="1412777"/>
            <a:ext cx="9144000" cy="4784194"/>
          </a:xfrm>
        </p:spPr>
        <p:txBody>
          <a:bodyPr>
            <a:noAutofit/>
          </a:bodyPr>
          <a:lstStyle/>
          <a:p>
            <a:pPr>
              <a:buSzPct val="110000"/>
            </a:pPr>
            <a:r>
              <a:rPr lang="cs-CZ" sz="2800" b="1" dirty="0"/>
              <a:t>Počet DS v ČR:</a:t>
            </a:r>
            <a:r>
              <a:rPr lang="cs-CZ" dirty="0"/>
              <a:t>			 </a:t>
            </a:r>
            <a:r>
              <a:rPr lang="cs-CZ" sz="2800" dirty="0"/>
              <a:t>1 279 </a:t>
            </a:r>
          </a:p>
          <a:p>
            <a:pPr>
              <a:buSzPct val="110000"/>
            </a:pPr>
            <a:r>
              <a:rPr lang="cs-CZ" sz="2800" b="1" dirty="0"/>
              <a:t>Počet míst pro děti v ČR: </a:t>
            </a:r>
            <a:r>
              <a:rPr lang="cs-CZ" dirty="0"/>
              <a:t>	</a:t>
            </a:r>
            <a:r>
              <a:rPr lang="cs-CZ" sz="2800" dirty="0"/>
              <a:t>16 835 </a:t>
            </a:r>
          </a:p>
          <a:p>
            <a:pPr>
              <a:buClr>
                <a:schemeClr val="accent5">
                  <a:lumMod val="75000"/>
                </a:schemeClr>
              </a:buClr>
              <a:buSzPct val="110000"/>
            </a:pPr>
            <a:endParaRPr lang="cs-CZ" sz="28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9" name="Obrázek 18">
            <a:extLst>
              <a:ext uri="{FF2B5EF4-FFF2-40B4-BE49-F238E27FC236}">
                <a16:creationId xmlns:a16="http://schemas.microsoft.com/office/drawing/2014/main" id="{BD9CD3D9-73B2-49E6-90B1-267AA87C8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97" y="3118681"/>
            <a:ext cx="4035934" cy="3024000"/>
          </a:xfrm>
          <a:prstGeom prst="rect">
            <a:avLst/>
          </a:prstGeom>
          <a:ln>
            <a:noFill/>
          </a:ln>
          <a:effectLst>
            <a:softEdge rad="112500"/>
          </a:effectLst>
        </p:spPr>
      </p:pic>
      <p:pic>
        <p:nvPicPr>
          <p:cNvPr id="20" name="Obrázek 19">
            <a:extLst>
              <a:ext uri="{FF2B5EF4-FFF2-40B4-BE49-F238E27FC236}">
                <a16:creationId xmlns:a16="http://schemas.microsoft.com/office/drawing/2014/main" id="{ABB3D793-ED87-46A0-84A8-2D19E867D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728" y="3118681"/>
            <a:ext cx="4459546" cy="3024000"/>
          </a:xfrm>
          <a:prstGeom prst="rect">
            <a:avLst/>
          </a:prstGeom>
          <a:ln>
            <a:noFill/>
          </a:ln>
          <a:effectLst>
            <a:softEdge rad="112500"/>
          </a:effectLst>
        </p:spPr>
      </p:pic>
      <p:pic>
        <p:nvPicPr>
          <p:cNvPr id="22" name="Obrázek 21">
            <a:extLst>
              <a:ext uri="{FF2B5EF4-FFF2-40B4-BE49-F238E27FC236}">
                <a16:creationId xmlns:a16="http://schemas.microsoft.com/office/drawing/2014/main" id="{07611B79-D933-4934-BA53-7D42EB7EA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209691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3200" dirty="0">
                <a:solidFill>
                  <a:schemeClr val="accent1">
                    <a:lumMod val="50000"/>
                  </a:schemeClr>
                </a:solidFill>
              </a:rPr>
              <a:t>Hlavní výhody dětských skupin pro rodiče</a:t>
            </a:r>
          </a:p>
        </p:txBody>
      </p:sp>
      <p:sp>
        <p:nvSpPr>
          <p:cNvPr id="15" name="Zástupný symbol pro obsah 14"/>
          <p:cNvSpPr>
            <a:spLocks noGrp="1"/>
          </p:cNvSpPr>
          <p:nvPr>
            <p:ph idx="1"/>
          </p:nvPr>
        </p:nvSpPr>
        <p:spPr>
          <a:xfrm>
            <a:off x="107504" y="1412776"/>
            <a:ext cx="8864770" cy="4608511"/>
          </a:xfrm>
        </p:spPr>
        <p:txBody>
          <a:bodyPr>
            <a:noAutofit/>
          </a:bodyPr>
          <a:lstStyle/>
          <a:p>
            <a:pPr algn="just"/>
            <a:r>
              <a:rPr lang="cs-CZ" sz="2400" i="0" dirty="0">
                <a:effectLst/>
                <a:cs typeface="Calibri" panose="020F0502020204030204" pitchFamily="34" charset="0"/>
              </a:rPr>
              <a:t>Přispívají k lepšímu </a:t>
            </a:r>
            <a:r>
              <a:rPr lang="cs-CZ" sz="2400" b="1" i="0" dirty="0">
                <a:effectLst/>
                <a:cs typeface="Calibri" panose="020F0502020204030204" pitchFamily="34" charset="0"/>
              </a:rPr>
              <a:t>sladění pracovního a rodinného života </a:t>
            </a:r>
            <a:r>
              <a:rPr lang="cs-CZ" sz="2400" i="0" dirty="0">
                <a:effectLst/>
                <a:cs typeface="Calibri" panose="020F0502020204030204" pitchFamily="34" charset="0"/>
              </a:rPr>
              <a:t>(díky flexibilitě otevírací doby, která je přizpůsobená potřebám rodičů).</a:t>
            </a:r>
          </a:p>
          <a:p>
            <a:pPr algn="just"/>
            <a:r>
              <a:rPr lang="cs-CZ" sz="2400" b="1" i="0" dirty="0">
                <a:effectLst/>
                <a:cs typeface="Calibri" panose="020F0502020204030204" pitchFamily="34" charset="0"/>
              </a:rPr>
              <a:t>Pomáhají s postupným návratem rodičů do práce</a:t>
            </a:r>
            <a:r>
              <a:rPr lang="cs-CZ" sz="2400" i="0" dirty="0">
                <a:effectLst/>
                <a:cs typeface="Calibri" panose="020F0502020204030204" pitchFamily="34" charset="0"/>
              </a:rPr>
              <a:t>, rodič může dětskou skupinu využít jen ve dnech, kdy to skutečně potřebuje.</a:t>
            </a:r>
          </a:p>
          <a:p>
            <a:pPr algn="just"/>
            <a:r>
              <a:rPr lang="cs-CZ" sz="2400" i="0" dirty="0">
                <a:effectLst/>
                <a:cs typeface="Calibri" panose="020F0502020204030204" pitchFamily="34" charset="0"/>
              </a:rPr>
              <a:t>Díky menšímu kolektivu umožňují </a:t>
            </a:r>
            <a:r>
              <a:rPr lang="cs-CZ" sz="2400" b="1" i="0" dirty="0">
                <a:effectLst/>
                <a:cs typeface="Calibri" panose="020F0502020204030204" pitchFamily="34" charset="0"/>
              </a:rPr>
              <a:t>individuální přístup k dítěti.</a:t>
            </a:r>
          </a:p>
          <a:p>
            <a:pPr algn="just"/>
            <a:r>
              <a:rPr lang="cs-CZ" sz="2400" dirty="0">
                <a:cs typeface="Calibri" panose="020F0502020204030204" pitchFamily="34" charset="0"/>
              </a:rPr>
              <a:t>Pomáhají socializaci a rozvoji dítěte (děti se speciálními potřebami).</a:t>
            </a:r>
            <a:endParaRPr lang="cs-CZ" sz="2400" i="0" dirty="0">
              <a:effectLst/>
              <a:cs typeface="Calibri" panose="020F0502020204030204" pitchFamily="34" charset="0"/>
            </a:endParaRPr>
          </a:p>
          <a:p>
            <a:pPr algn="just"/>
            <a:r>
              <a:rPr lang="cs-CZ" sz="2400" b="1" i="0" dirty="0">
                <a:effectLst/>
                <a:cs typeface="Calibri" panose="020F0502020204030204" pitchFamily="34" charset="0"/>
              </a:rPr>
              <a:t>Usnadňují adaptaci </a:t>
            </a:r>
            <a:r>
              <a:rPr lang="cs-CZ" sz="2400" i="0" dirty="0">
                <a:effectLst/>
                <a:cs typeface="Calibri" panose="020F0502020204030204" pitchFamily="34" charset="0"/>
              </a:rPr>
              <a:t>dítěte díky rodinnému prostředí a širokému věkovému rozpětí v kolektivu.</a:t>
            </a:r>
          </a:p>
          <a:p>
            <a:pPr algn="just"/>
            <a:r>
              <a:rPr lang="cs-CZ" sz="2400" b="1" i="0" dirty="0">
                <a:effectLst/>
                <a:cs typeface="Calibri" panose="020F0502020204030204" pitchFamily="34" charset="0"/>
              </a:rPr>
              <a:t>Jsou flexibilní a finančně dostupné</a:t>
            </a:r>
            <a:r>
              <a:rPr lang="cs-CZ" sz="2400" i="0" dirty="0">
                <a:effectLst/>
                <a:cs typeface="Calibri" panose="020F0502020204030204" pitchFamily="34" charset="0"/>
              </a:rPr>
              <a:t>.</a:t>
            </a:r>
          </a:p>
          <a:p>
            <a:pPr algn="just"/>
            <a:r>
              <a:rPr lang="cs-CZ" sz="2400" i="0" dirty="0">
                <a:effectLst/>
                <a:cs typeface="Calibri" panose="020F0502020204030204" pitchFamily="34" charset="0"/>
              </a:rPr>
              <a:t>Obohacují nabídku služeb péče o děti (zejména děti 1 – 3 roky).</a:t>
            </a:r>
          </a:p>
          <a:p>
            <a:pPr algn="just"/>
            <a:r>
              <a:rPr lang="cs-CZ" sz="2400" i="0" dirty="0">
                <a:effectLst/>
                <a:cs typeface="Calibri" panose="020F0502020204030204" pitchFamily="34" charset="0"/>
              </a:rPr>
              <a:t>Rodiče mohou uhrazené školné uplatnit jako slevu na dani.</a:t>
            </a:r>
            <a:endParaRPr lang="cs-CZ" sz="24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25</a:t>
            </a:fld>
            <a:endParaRPr lang="cs-CZ" dirty="0"/>
          </a:p>
        </p:txBody>
      </p:sp>
      <p:pic>
        <p:nvPicPr>
          <p:cNvPr id="16" name="Obrázek 15">
            <a:extLst>
              <a:ext uri="{FF2B5EF4-FFF2-40B4-BE49-F238E27FC236}">
                <a16:creationId xmlns:a16="http://schemas.microsoft.com/office/drawing/2014/main" id="{3E7B54B0-6789-459D-82A8-A6CCEB7A5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186034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0" y="188640"/>
            <a:ext cx="9144000" cy="936104"/>
          </a:xfrm>
        </p:spPr>
        <p:txBody>
          <a:bodyPr>
            <a:normAutofit/>
          </a:bodyPr>
          <a:lstStyle/>
          <a:p>
            <a:r>
              <a:rPr lang="cs-CZ" sz="3200" dirty="0">
                <a:solidFill>
                  <a:schemeClr val="accent1">
                    <a:lumMod val="50000"/>
                  </a:schemeClr>
                </a:solidFill>
              </a:rPr>
              <a:t>Zákon o poskytování služby péče o dítě v DS</a:t>
            </a:r>
          </a:p>
        </p:txBody>
      </p:sp>
      <p:sp>
        <p:nvSpPr>
          <p:cNvPr id="15" name="Zástupný symbol pro obsah 14"/>
          <p:cNvSpPr>
            <a:spLocks noGrp="1"/>
          </p:cNvSpPr>
          <p:nvPr>
            <p:ph idx="1"/>
          </p:nvPr>
        </p:nvSpPr>
        <p:spPr>
          <a:xfrm>
            <a:off x="107504" y="1412776"/>
            <a:ext cx="8864770" cy="4608511"/>
          </a:xfrm>
        </p:spPr>
        <p:txBody>
          <a:bodyPr>
            <a:noAutofit/>
          </a:bodyPr>
          <a:lstStyle/>
          <a:p>
            <a:pPr marL="0" indent="0" algn="just">
              <a:spcBef>
                <a:spcPts val="200"/>
              </a:spcBef>
              <a:buNone/>
            </a:pPr>
            <a:r>
              <a:rPr lang="cs-CZ" sz="2400" b="1" i="0" dirty="0">
                <a:effectLst/>
                <a:cs typeface="Calibri" panose="020F0502020204030204" pitchFamily="34" charset="0"/>
              </a:rPr>
              <a:t>Zákon č. 247/2014 Sb</a:t>
            </a:r>
            <a:r>
              <a:rPr lang="cs-CZ" sz="2400" i="0" dirty="0">
                <a:effectLst/>
                <a:cs typeface="Calibri" panose="020F0502020204030204" pitchFamily="34" charset="0"/>
              </a:rPr>
              <a:t>. upravuje podmínky, za nichž je poskytována služba péče o dítě v DS, a podmínky pro získání oprávnění </a:t>
            </a:r>
            <a:br>
              <a:rPr lang="cs-CZ" sz="2400" i="0" dirty="0">
                <a:effectLst/>
                <a:cs typeface="Calibri" panose="020F0502020204030204" pitchFamily="34" charset="0"/>
              </a:rPr>
            </a:br>
            <a:r>
              <a:rPr lang="cs-CZ" sz="2400" i="0" dirty="0">
                <a:effectLst/>
                <a:cs typeface="Calibri" panose="020F0502020204030204" pitchFamily="34" charset="0"/>
              </a:rPr>
              <a:t>k poskytování služby</a:t>
            </a:r>
          </a:p>
          <a:p>
            <a:pPr algn="just">
              <a:spcBef>
                <a:spcPts val="200"/>
              </a:spcBef>
            </a:pPr>
            <a:r>
              <a:rPr lang="cs-CZ" sz="2400" i="0" dirty="0">
                <a:effectLst/>
                <a:cs typeface="Calibri" panose="020F0502020204030204" pitchFamily="34" charset="0"/>
              </a:rPr>
              <a:t>Poskytování služby péče o dítě v DS</a:t>
            </a:r>
          </a:p>
          <a:p>
            <a:pPr lvl="1" algn="just">
              <a:spcBef>
                <a:spcPts val="200"/>
              </a:spcBef>
            </a:pPr>
            <a:r>
              <a:rPr lang="cs-CZ" sz="2000" i="0" dirty="0">
                <a:effectLst/>
                <a:cs typeface="Calibri" panose="020F0502020204030204" pitchFamily="34" charset="0"/>
              </a:rPr>
              <a:t>poskytovatel, oprávnění, podmínky, standardy kvality péče, úhrada nákladů, počet dětí a pečujících osob, stravování, vnitřní pravidla a plán výchovy </a:t>
            </a:r>
            <a:br>
              <a:rPr lang="cs-CZ" sz="2000" i="0" dirty="0">
                <a:effectLst/>
                <a:cs typeface="Calibri" panose="020F0502020204030204" pitchFamily="34" charset="0"/>
              </a:rPr>
            </a:br>
            <a:r>
              <a:rPr lang="cs-CZ" sz="2000" i="0" dirty="0">
                <a:effectLst/>
                <a:cs typeface="Calibri" panose="020F0502020204030204" pitchFamily="34" charset="0"/>
              </a:rPr>
              <a:t>a péče, evidence dětí, pojištění, smlouva o poskytování péče, přerušení poskytování služby</a:t>
            </a:r>
          </a:p>
          <a:p>
            <a:pPr algn="just">
              <a:spcBef>
                <a:spcPts val="200"/>
              </a:spcBef>
            </a:pPr>
            <a:r>
              <a:rPr lang="cs-CZ" sz="2400" i="0" dirty="0">
                <a:effectLst/>
                <a:cs typeface="Calibri" panose="020F0502020204030204" pitchFamily="34" charset="0"/>
              </a:rPr>
              <a:t>Technické požadavky na stavby a hygienické požadavky na prostory a provoz</a:t>
            </a:r>
          </a:p>
          <a:p>
            <a:pPr algn="just">
              <a:spcBef>
                <a:spcPts val="200"/>
              </a:spcBef>
            </a:pPr>
            <a:r>
              <a:rPr lang="cs-CZ" sz="2400" i="0" dirty="0">
                <a:effectLst/>
                <a:cs typeface="Calibri" panose="020F0502020204030204" pitchFamily="34" charset="0"/>
              </a:rPr>
              <a:t>Vznik, změna a zánik oprávnění a evidence poskytovatelů  </a:t>
            </a:r>
          </a:p>
          <a:p>
            <a:pPr algn="just">
              <a:spcBef>
                <a:spcPts val="200"/>
              </a:spcBef>
            </a:pPr>
            <a:r>
              <a:rPr lang="cs-CZ" sz="2400" dirty="0">
                <a:cs typeface="Calibri" panose="020F0502020204030204" pitchFamily="34" charset="0"/>
              </a:rPr>
              <a:t>Příspěvek na provoz dětské skupiny</a:t>
            </a:r>
          </a:p>
          <a:p>
            <a:pPr algn="just">
              <a:spcBef>
                <a:spcPts val="200"/>
              </a:spcBef>
            </a:pPr>
            <a:r>
              <a:rPr lang="cs-CZ" sz="2400" i="0" dirty="0">
                <a:effectLst/>
                <a:cs typeface="Calibri" panose="020F0502020204030204" pitchFamily="34" charset="0"/>
              </a:rPr>
              <a:t>Kontrola, přestupky</a:t>
            </a:r>
          </a:p>
          <a:p>
            <a:pPr algn="just">
              <a:spcBef>
                <a:spcPts val="200"/>
              </a:spcBef>
            </a:pPr>
            <a:endParaRPr lang="cs-CZ" sz="2400" i="0" dirty="0">
              <a:effectLst/>
              <a:cs typeface="Calibri" panose="020F0502020204030204" pitchFamily="34" charset="0"/>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26</a:t>
            </a:fld>
            <a:endParaRPr lang="cs-CZ" dirty="0"/>
          </a:p>
        </p:txBody>
      </p:sp>
      <p:pic>
        <p:nvPicPr>
          <p:cNvPr id="16" name="Obrázek 15">
            <a:extLst>
              <a:ext uri="{FF2B5EF4-FFF2-40B4-BE49-F238E27FC236}">
                <a16:creationId xmlns:a16="http://schemas.microsoft.com/office/drawing/2014/main" id="{7D1EF88A-D9F4-447A-97D5-FB70E9FB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137532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27</a:t>
            </a:fld>
            <a:endParaRPr lang="cs-CZ" dirty="0"/>
          </a:p>
        </p:txBody>
      </p:sp>
      <p:pic>
        <p:nvPicPr>
          <p:cNvPr id="16" name="Obrázek 15">
            <a:extLst>
              <a:ext uri="{FF2B5EF4-FFF2-40B4-BE49-F238E27FC236}">
                <a16:creationId xmlns:a16="http://schemas.microsoft.com/office/drawing/2014/main" id="{DB83F162-4ACA-4B10-9141-BCC2CFA08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
        <p:nvSpPr>
          <p:cNvPr id="15" name="Zástupný symbol pro obsah 14"/>
          <p:cNvSpPr>
            <a:spLocks noGrp="1"/>
          </p:cNvSpPr>
          <p:nvPr>
            <p:ph idx="1"/>
          </p:nvPr>
        </p:nvSpPr>
        <p:spPr>
          <a:xfrm>
            <a:off x="251520" y="1412776"/>
            <a:ext cx="8720754" cy="4608511"/>
          </a:xfrm>
        </p:spPr>
        <p:txBody>
          <a:bodyPr>
            <a:normAutofit lnSpcReduction="10000"/>
          </a:bodyPr>
          <a:lstStyle/>
          <a:p>
            <a:pPr marL="0" indent="0" algn="just">
              <a:buNone/>
            </a:pPr>
            <a:r>
              <a:rPr lang="cs-CZ" altLang="cs-CZ" sz="2400" b="1" dirty="0"/>
              <a:t>Účinnost a přechodná období:</a:t>
            </a:r>
          </a:p>
          <a:p>
            <a:pPr algn="just"/>
            <a:r>
              <a:rPr lang="cs-CZ" altLang="cs-CZ" sz="2400" dirty="0"/>
              <a:t>01.10.2021 – účinnost novely zákona</a:t>
            </a:r>
          </a:p>
          <a:p>
            <a:pPr algn="just"/>
            <a:r>
              <a:rPr lang="cs-CZ" altLang="cs-CZ" sz="2400" b="1" dirty="0"/>
              <a:t>Poskytovatel zapsaný od 1. 10. 2021:</a:t>
            </a:r>
          </a:p>
          <a:p>
            <a:pPr lvl="1" algn="just"/>
            <a:r>
              <a:rPr lang="cs-CZ" altLang="cs-CZ" sz="2000" dirty="0"/>
              <a:t>01.07.2022 – podmínky u odborné způsobilosti</a:t>
            </a:r>
          </a:p>
          <a:p>
            <a:pPr algn="just"/>
            <a:r>
              <a:rPr lang="cs-CZ" altLang="cs-CZ" sz="2400" b="1" dirty="0"/>
              <a:t>Poskytovatel zapsaný před 30. 9. 2021:</a:t>
            </a:r>
          </a:p>
          <a:p>
            <a:pPr lvl="1" algn="just"/>
            <a:r>
              <a:rPr lang="cs-CZ" altLang="cs-CZ" sz="2000" dirty="0"/>
              <a:t>01.10.2023 – hygienické podmínky a požární bezpečnost</a:t>
            </a:r>
          </a:p>
          <a:p>
            <a:pPr lvl="1" algn="just"/>
            <a:r>
              <a:rPr lang="cs-CZ" altLang="cs-CZ" sz="2000" dirty="0"/>
              <a:t>01.10.2024 – podmínky u odborné způsobilosti</a:t>
            </a:r>
          </a:p>
          <a:p>
            <a:pPr marL="714375" lvl="1" indent="0" algn="just">
              <a:buNone/>
            </a:pPr>
            <a:r>
              <a:rPr lang="cs-CZ" altLang="cs-CZ" sz="2000" dirty="0"/>
              <a:t>(doplnění odbornosti u vyřazených kvalifikací bez maturity, 1 pečující osoba se  zdravotním vzděláním nebo novou PK Chůva pro děti v dětské skupině)</a:t>
            </a:r>
          </a:p>
          <a:p>
            <a:pPr lvl="1" algn="just"/>
            <a:r>
              <a:rPr lang="cs-CZ" altLang="cs-CZ" sz="2000" dirty="0"/>
              <a:t>01.10.2024 – doplnění „dětská skupina“ do názvu služby</a:t>
            </a:r>
          </a:p>
          <a:p>
            <a:pPr lvl="1" algn="just"/>
            <a:r>
              <a:rPr lang="cs-CZ" altLang="cs-CZ" sz="2000" dirty="0"/>
              <a:t>01.10.2026 – minimálně 20 hod. týdně pečující osoba se vzděláním </a:t>
            </a:r>
            <a:br>
              <a:rPr lang="cs-CZ" altLang="cs-CZ" sz="2000" dirty="0"/>
            </a:br>
            <a:r>
              <a:rPr lang="cs-CZ" altLang="cs-CZ" sz="2000" dirty="0"/>
              <a:t>v pedagogické oblasti v případě péče o děti starší 3 let  (s překryvem </a:t>
            </a:r>
            <a:br>
              <a:rPr lang="cs-CZ" altLang="cs-CZ" sz="2000" dirty="0"/>
            </a:br>
            <a:r>
              <a:rPr lang="cs-CZ" altLang="cs-CZ" sz="2000" dirty="0"/>
              <a:t>do 31.08.)</a:t>
            </a:r>
            <a:endParaRPr lang="cs-CZ" sz="2000" dirty="0"/>
          </a:p>
        </p:txBody>
      </p:sp>
    </p:spTree>
    <p:extLst>
      <p:ext uri="{BB962C8B-B14F-4D97-AF65-F5344CB8AC3E}">
        <p14:creationId xmlns:p14="http://schemas.microsoft.com/office/powerpoint/2010/main" val="194210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 – zásadní změny</a:t>
            </a:r>
          </a:p>
        </p:txBody>
      </p:sp>
      <p:sp>
        <p:nvSpPr>
          <p:cNvPr id="15" name="Zástupný symbol pro obsah 14"/>
          <p:cNvSpPr>
            <a:spLocks noGrp="1"/>
          </p:cNvSpPr>
          <p:nvPr>
            <p:ph idx="1"/>
          </p:nvPr>
        </p:nvSpPr>
        <p:spPr>
          <a:xfrm>
            <a:off x="251520" y="1412776"/>
            <a:ext cx="8720754" cy="4608511"/>
          </a:xfrm>
        </p:spPr>
        <p:txBody>
          <a:bodyPr>
            <a:normAutofit/>
          </a:bodyPr>
          <a:lstStyle/>
          <a:p>
            <a:pPr marL="0" indent="0">
              <a:buNone/>
            </a:pPr>
            <a:r>
              <a:rPr lang="cs-CZ" altLang="cs-CZ" sz="2400" b="1" dirty="0"/>
              <a:t>Zásadní změny:</a:t>
            </a:r>
          </a:p>
          <a:p>
            <a:r>
              <a:rPr lang="cs-CZ" altLang="cs-CZ" sz="2400" dirty="0"/>
              <a:t>název „dětská skupina“</a:t>
            </a:r>
          </a:p>
          <a:p>
            <a:r>
              <a:rPr lang="cs-CZ" altLang="cs-CZ" sz="2400" dirty="0"/>
              <a:t>věk dětí, pečující osoby a počet dětí</a:t>
            </a:r>
          </a:p>
          <a:p>
            <a:r>
              <a:rPr lang="cs-CZ" altLang="cs-CZ" sz="2400" dirty="0"/>
              <a:t>kvalifikace pečujících osob a další vzdělávání pečujících osob</a:t>
            </a:r>
          </a:p>
          <a:p>
            <a:r>
              <a:rPr lang="cs-CZ" altLang="cs-CZ" sz="2400" dirty="0"/>
              <a:t>nová vyhláška k provedení zákona</a:t>
            </a:r>
          </a:p>
          <a:p>
            <a:r>
              <a:rPr lang="cs-CZ" altLang="cs-CZ" sz="2400" dirty="0"/>
              <a:t>standardy kvality péče o děti v DS</a:t>
            </a:r>
          </a:p>
          <a:p>
            <a:r>
              <a:rPr lang="cs-CZ" altLang="cs-CZ" sz="2400" dirty="0"/>
              <a:t>příspěvky od rodičů</a:t>
            </a:r>
          </a:p>
          <a:p>
            <a:r>
              <a:rPr lang="cs-CZ" altLang="cs-CZ" sz="2400" dirty="0"/>
              <a:t>příspěvek na provoz DS</a:t>
            </a:r>
          </a:p>
          <a:p>
            <a:r>
              <a:rPr lang="cs-CZ" altLang="cs-CZ" sz="2400" dirty="0"/>
              <a:t>zápis do evidence</a:t>
            </a:r>
          </a:p>
          <a:p>
            <a:pPr marL="0" indent="0">
              <a:buNone/>
            </a:pPr>
            <a:r>
              <a:rPr lang="cs-CZ" altLang="cs-CZ" sz="2400" i="1" dirty="0"/>
              <a:t>Více informací na </a:t>
            </a:r>
            <a:r>
              <a:rPr lang="cs-CZ" altLang="cs-CZ" sz="2400" i="1" dirty="0">
                <a:hlinkClick r:id="rId2"/>
              </a:rPr>
              <a:t>www.dsmpsv.cz</a:t>
            </a:r>
            <a:r>
              <a:rPr lang="cs-CZ" altLang="cs-CZ" sz="2400" i="1" dirty="0"/>
              <a:t> a </a:t>
            </a:r>
            <a:r>
              <a:rPr lang="cs-CZ" altLang="cs-CZ" sz="2400" i="1" dirty="0">
                <a:hlinkClick r:id="rId3"/>
              </a:rPr>
              <a:t>www.mpsv.cz/detske-skupiny</a:t>
            </a:r>
            <a:r>
              <a:rPr lang="cs-CZ" altLang="cs-CZ" sz="2400" i="1" dirty="0"/>
              <a:t> </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28</a:t>
            </a:fld>
            <a:endParaRPr lang="cs-CZ" dirty="0"/>
          </a:p>
        </p:txBody>
      </p:sp>
      <p:pic>
        <p:nvPicPr>
          <p:cNvPr id="16" name="Obrázek 15">
            <a:extLst>
              <a:ext uri="{FF2B5EF4-FFF2-40B4-BE49-F238E27FC236}">
                <a16:creationId xmlns:a16="http://schemas.microsoft.com/office/drawing/2014/main" id="{20EAF7BC-010A-4F5D-A2C7-F1D491C50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124485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 – zásadní změny</a:t>
            </a:r>
          </a:p>
        </p:txBody>
      </p:sp>
      <p:sp>
        <p:nvSpPr>
          <p:cNvPr id="15" name="Zástupný symbol pro obsah 14"/>
          <p:cNvSpPr>
            <a:spLocks noGrp="1"/>
          </p:cNvSpPr>
          <p:nvPr>
            <p:ph idx="1"/>
          </p:nvPr>
        </p:nvSpPr>
        <p:spPr>
          <a:xfrm>
            <a:off x="251520" y="1429401"/>
            <a:ext cx="8784976" cy="4579018"/>
          </a:xfrm>
        </p:spPr>
        <p:txBody>
          <a:bodyPr>
            <a:normAutofit/>
          </a:bodyPr>
          <a:lstStyle/>
          <a:p>
            <a:pPr marL="0" indent="0" algn="just">
              <a:buNone/>
            </a:pPr>
            <a:r>
              <a:rPr lang="cs-CZ" altLang="cs-CZ" sz="2400" b="1" dirty="0"/>
              <a:t>Věk dětí:</a:t>
            </a:r>
          </a:p>
          <a:p>
            <a:pPr algn="just">
              <a:tabLst>
                <a:tab pos="2241550" algn="l"/>
              </a:tabLst>
            </a:pPr>
            <a:r>
              <a:rPr lang="cs-CZ" altLang="cs-CZ" sz="2400" dirty="0"/>
              <a:t>od 6 měsíců do zahájení povinné školní docházky </a:t>
            </a:r>
          </a:p>
          <a:p>
            <a:pPr lvl="1" algn="just"/>
            <a:r>
              <a:rPr lang="cs-CZ" altLang="cs-CZ" sz="2000" dirty="0"/>
              <a:t>děti do 1 roku věku pouze ve skupině 4 dětí mladších 4 let.</a:t>
            </a:r>
          </a:p>
          <a:p>
            <a:pPr algn="just"/>
            <a:r>
              <a:rPr lang="cs-CZ" altLang="cs-CZ" sz="2400" dirty="0"/>
              <a:t>věkové rozpětí pro skupinu si poskytovatel určuje sám</a:t>
            </a:r>
          </a:p>
          <a:p>
            <a:pPr algn="just"/>
            <a:r>
              <a:rPr lang="cs-CZ" altLang="cs-CZ" sz="2400" b="1" dirty="0"/>
              <a:t>Podle věku se rozlišuje: </a:t>
            </a:r>
          </a:p>
          <a:p>
            <a:pPr lvl="1" algn="just"/>
            <a:r>
              <a:rPr lang="cs-CZ" altLang="cs-CZ" sz="2000" dirty="0"/>
              <a:t>strava: do 1. narozenin pouze rodič, u starších dětí dle smlouvy</a:t>
            </a:r>
          </a:p>
          <a:p>
            <a:pPr lvl="1" algn="just"/>
            <a:r>
              <a:rPr lang="cs-CZ" altLang="cs-CZ" sz="2000" dirty="0"/>
              <a:t>financování: různá výše normativů pro děti ve věku do 31. srpna </a:t>
            </a:r>
            <a:br>
              <a:rPr lang="cs-CZ" altLang="cs-CZ" sz="2000" dirty="0"/>
            </a:br>
            <a:r>
              <a:rPr lang="cs-CZ" altLang="cs-CZ" sz="2000" dirty="0"/>
              <a:t>po 3. narozeninách a pro děti starší</a:t>
            </a:r>
          </a:p>
          <a:p>
            <a:pPr lvl="1" algn="just"/>
            <a:r>
              <a:rPr lang="cs-CZ" altLang="cs-CZ" sz="2000" dirty="0"/>
              <a:t>u normativu na stravování dětí do 3. narozenin výživové normy dle vyhlášky MPSV, po 3. narozeninách dle vyhlášky o školním stravování</a:t>
            </a:r>
          </a:p>
          <a:p>
            <a:pPr lvl="1" algn="just"/>
            <a:r>
              <a:rPr lang="cs-CZ" altLang="cs-CZ" sz="2000" dirty="0"/>
              <a:t>Osoba s pedagogických vzděláním na 20 hod týdně u dětí ve věku</a:t>
            </a:r>
            <a:br>
              <a:rPr lang="cs-CZ" altLang="cs-CZ" sz="2000" dirty="0"/>
            </a:br>
            <a:r>
              <a:rPr lang="cs-CZ" altLang="cs-CZ" sz="2000" dirty="0"/>
              <a:t>od 1. září po 3. narozeninách</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29</a:t>
            </a:fld>
            <a:endParaRPr lang="cs-CZ" dirty="0"/>
          </a:p>
        </p:txBody>
      </p:sp>
      <p:pic>
        <p:nvPicPr>
          <p:cNvPr id="16" name="Obrázek 15">
            <a:extLst>
              <a:ext uri="{FF2B5EF4-FFF2-40B4-BE49-F238E27FC236}">
                <a16:creationId xmlns:a16="http://schemas.microsoft.com/office/drawing/2014/main" id="{BC55E235-4409-4352-BD7B-A4A0EA69C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223057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3429000"/>
            <a:ext cx="7272808" cy="864096"/>
          </a:xfrm>
        </p:spPr>
        <p:txBody>
          <a:bodyPr/>
          <a:lstStyle/>
          <a:p>
            <a:pPr algn="ctr"/>
            <a:r>
              <a:rPr lang="cs-CZ" dirty="0"/>
              <a:t>PŘEDSTAVENÍ </a:t>
            </a:r>
            <a:r>
              <a:rPr lang="cs-CZ" dirty="0" err="1"/>
              <a:t>VÝZev</a:t>
            </a:r>
            <a:endParaRPr lang="cs-CZ" sz="2800" b="0" dirty="0"/>
          </a:p>
        </p:txBody>
      </p:sp>
    </p:spTree>
    <p:extLst>
      <p:ext uri="{BB962C8B-B14F-4D97-AF65-F5344CB8AC3E}">
        <p14:creationId xmlns:p14="http://schemas.microsoft.com/office/powerpoint/2010/main" val="313609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 – zásadní změny</a:t>
            </a:r>
          </a:p>
        </p:txBody>
      </p:sp>
      <p:sp>
        <p:nvSpPr>
          <p:cNvPr id="15" name="Zástupný symbol pro obsah 14"/>
          <p:cNvSpPr>
            <a:spLocks noGrp="1"/>
          </p:cNvSpPr>
          <p:nvPr>
            <p:ph idx="1"/>
          </p:nvPr>
        </p:nvSpPr>
        <p:spPr>
          <a:xfrm>
            <a:off x="251520" y="1412776"/>
            <a:ext cx="8720754" cy="4608511"/>
          </a:xfrm>
        </p:spPr>
        <p:txBody>
          <a:bodyPr>
            <a:normAutofit/>
          </a:bodyPr>
          <a:lstStyle/>
          <a:p>
            <a:pPr marL="0" indent="0" algn="just">
              <a:buNone/>
            </a:pPr>
            <a:r>
              <a:rPr lang="cs-CZ" altLang="cs-CZ" sz="2400" b="1" dirty="0"/>
              <a:t>Pečující osoby - kvalifikace:</a:t>
            </a:r>
          </a:p>
          <a:p>
            <a:pPr algn="just">
              <a:tabLst>
                <a:tab pos="2241550" algn="l"/>
              </a:tabLst>
            </a:pPr>
            <a:r>
              <a:rPr lang="cs-CZ" altLang="cs-CZ" sz="2400" b="1" dirty="0"/>
              <a:t>zůstává: </a:t>
            </a:r>
          </a:p>
          <a:p>
            <a:pPr lvl="1" algn="just">
              <a:tabLst>
                <a:tab pos="2241550" algn="l"/>
              </a:tabLst>
            </a:pPr>
            <a:r>
              <a:rPr lang="cs-CZ" altLang="cs-CZ" sz="2000" dirty="0"/>
              <a:t>oblast pedagogická, zdravotní, sociální + profesní kvalifikace Chůva </a:t>
            </a:r>
            <a:br>
              <a:rPr lang="cs-CZ" altLang="cs-CZ" sz="2000" dirty="0"/>
            </a:br>
            <a:r>
              <a:rPr lang="cs-CZ" altLang="cs-CZ" sz="2000" dirty="0"/>
              <a:t>do zahájení povinné školní docházky</a:t>
            </a:r>
          </a:p>
          <a:p>
            <a:pPr algn="just">
              <a:tabLst>
                <a:tab pos="2241550" algn="l"/>
              </a:tabLst>
            </a:pPr>
            <a:r>
              <a:rPr lang="cs-CZ" altLang="cs-CZ" sz="2400" b="1" dirty="0"/>
              <a:t>nově:</a:t>
            </a:r>
          </a:p>
          <a:p>
            <a:pPr lvl="1" algn="just">
              <a:tabLst>
                <a:tab pos="2241550" algn="l"/>
              </a:tabLst>
            </a:pPr>
            <a:r>
              <a:rPr lang="cs-CZ" altLang="cs-CZ" sz="2000" dirty="0"/>
              <a:t>vypuštěny kvalifikace bez maturity (ošetřovatel, pracovník v sociálních službách bez maturity) doplněn asistent pedagoga s maturitní zkouškou</a:t>
            </a:r>
          </a:p>
          <a:p>
            <a:pPr lvl="1" algn="just">
              <a:tabLst>
                <a:tab pos="2241550" algn="l"/>
              </a:tabLst>
            </a:pPr>
            <a:r>
              <a:rPr lang="cs-CZ" altLang="cs-CZ" sz="2000" dirty="0"/>
              <a:t>zavedena nová PK Chůva pro děti v dětské skupině</a:t>
            </a:r>
          </a:p>
          <a:p>
            <a:pPr lvl="1" algn="just">
              <a:tabLst>
                <a:tab pos="2241550" algn="l"/>
              </a:tabLst>
            </a:pPr>
            <a:r>
              <a:rPr lang="cs-CZ" altLang="cs-CZ" sz="2000" dirty="0"/>
              <a:t>při péči během provozního dne vždy alespoň 1 z pečujících osob má zdravotnické vzdělání nebo novou PK Chůva pro děti v dětské skupině</a:t>
            </a:r>
          </a:p>
          <a:p>
            <a:pPr lvl="1" algn="just">
              <a:tabLst>
                <a:tab pos="2241550" algn="l"/>
              </a:tabLst>
            </a:pPr>
            <a:r>
              <a:rPr lang="cs-CZ" altLang="cs-CZ" sz="2000" dirty="0"/>
              <a:t>je-li péče poskytována i dětem starším než 3 roky (k 1. 9.), alespoň 20 hod týdně pečuje také osoba se vzděláním v  pedagogické oblasti dle zákona</a:t>
            </a:r>
          </a:p>
          <a:p>
            <a:pPr algn="just">
              <a:tabLst>
                <a:tab pos="2241550" algn="l"/>
              </a:tabLst>
            </a:pPr>
            <a:endParaRPr lang="cs-CZ" altLang="cs-CZ" sz="24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30</a:t>
            </a:fld>
            <a:endParaRPr lang="cs-CZ" dirty="0"/>
          </a:p>
        </p:txBody>
      </p:sp>
      <p:pic>
        <p:nvPicPr>
          <p:cNvPr id="16" name="Obrázek 15">
            <a:extLst>
              <a:ext uri="{FF2B5EF4-FFF2-40B4-BE49-F238E27FC236}">
                <a16:creationId xmlns:a16="http://schemas.microsoft.com/office/drawing/2014/main" id="{14C6C90A-212F-43D0-8A21-6A8F60C27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343602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60838"/>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 – zásadní změny</a:t>
            </a:r>
          </a:p>
        </p:txBody>
      </p:sp>
      <p:sp>
        <p:nvSpPr>
          <p:cNvPr id="15" name="Zástupný symbol pro obsah 14"/>
          <p:cNvSpPr>
            <a:spLocks noGrp="1"/>
          </p:cNvSpPr>
          <p:nvPr>
            <p:ph idx="1"/>
          </p:nvPr>
        </p:nvSpPr>
        <p:spPr>
          <a:xfrm>
            <a:off x="251520" y="1412776"/>
            <a:ext cx="8720754" cy="4608511"/>
          </a:xfrm>
        </p:spPr>
        <p:txBody>
          <a:bodyPr>
            <a:normAutofit/>
          </a:bodyPr>
          <a:lstStyle/>
          <a:p>
            <a:pPr marL="0" indent="0" algn="just">
              <a:buNone/>
            </a:pPr>
            <a:r>
              <a:rPr lang="cs-CZ" altLang="cs-CZ" sz="2400" b="1" dirty="0"/>
              <a:t>Pečující osoby – další vzdělávání</a:t>
            </a:r>
          </a:p>
          <a:p>
            <a:pPr marL="0" indent="0" algn="just">
              <a:buNone/>
              <a:tabLst>
                <a:tab pos="2241550" algn="l"/>
              </a:tabLst>
            </a:pPr>
            <a:r>
              <a:rPr lang="cs-CZ" altLang="cs-CZ" sz="2400" dirty="0"/>
              <a:t>Poskytovatel je povinen zajistit pečující osobě:</a:t>
            </a:r>
          </a:p>
          <a:p>
            <a:pPr marL="342900" lvl="1" indent="-342900" algn="just">
              <a:buFont typeface="Arial" panose="020B0604020202020204" pitchFamily="34" charset="0"/>
              <a:buChar char="•"/>
              <a:tabLst>
                <a:tab pos="2241550" algn="l"/>
              </a:tabLst>
            </a:pPr>
            <a:r>
              <a:rPr lang="cs-CZ" altLang="cs-CZ" sz="2400" dirty="0"/>
              <a:t>další vzdělávání v oblasti péče o děti v rozsahu nejméně 8 hodin </a:t>
            </a:r>
            <a:br>
              <a:rPr lang="cs-CZ" altLang="cs-CZ" sz="2400" dirty="0"/>
            </a:br>
            <a:r>
              <a:rPr lang="cs-CZ" altLang="cs-CZ" sz="2400" dirty="0"/>
              <a:t>za kalendářní rok</a:t>
            </a:r>
          </a:p>
          <a:p>
            <a:pPr marL="342900" lvl="1" indent="-342900" algn="just">
              <a:buFont typeface="Arial" panose="020B0604020202020204" pitchFamily="34" charset="0"/>
              <a:buChar char="•"/>
              <a:tabLst>
                <a:tab pos="2241550" algn="l"/>
              </a:tabLst>
            </a:pPr>
            <a:r>
              <a:rPr lang="cs-CZ" altLang="cs-CZ" sz="2400" dirty="0"/>
              <a:t>z toho nejméně jednou za 2 roky kurz první pomoci zaměřený </a:t>
            </a:r>
            <a:br>
              <a:rPr lang="cs-CZ" altLang="cs-CZ" sz="2400" dirty="0"/>
            </a:br>
            <a:r>
              <a:rPr lang="cs-CZ" altLang="cs-CZ" sz="2400" dirty="0"/>
              <a:t>na dětský věk</a:t>
            </a:r>
          </a:p>
          <a:p>
            <a:pPr marL="342900" lvl="1" indent="-342900" algn="just">
              <a:buFont typeface="Arial" panose="020B0604020202020204" pitchFamily="34" charset="0"/>
              <a:buChar char="•"/>
              <a:tabLst>
                <a:tab pos="2241550" algn="l"/>
              </a:tabLst>
            </a:pPr>
            <a:r>
              <a:rPr lang="cs-CZ" altLang="cs-CZ" sz="2400" dirty="0"/>
              <a:t>kurz ve vzdělávacím zařízení nebo na pracovišti zaměstnavatele</a:t>
            </a:r>
          </a:p>
          <a:p>
            <a:pPr marL="342900" lvl="1" indent="-342900" algn="just">
              <a:buFont typeface="Arial" panose="020B0604020202020204" pitchFamily="34" charset="0"/>
              <a:buChar char="•"/>
              <a:tabLst>
                <a:tab pos="2241550" algn="l"/>
              </a:tabLst>
            </a:pPr>
            <a:r>
              <a:rPr lang="cs-CZ" altLang="cs-CZ" sz="2400" dirty="0"/>
              <a:t>odborná stáž na základě písemné smlouvy mezi poskytovatelem </a:t>
            </a:r>
            <a:br>
              <a:rPr lang="cs-CZ" altLang="cs-CZ" sz="2400" dirty="0"/>
            </a:br>
            <a:r>
              <a:rPr lang="cs-CZ" altLang="cs-CZ" sz="2400" dirty="0"/>
              <a:t>a zařízením zajišťujícím odbornou stáž</a:t>
            </a:r>
          </a:p>
          <a:p>
            <a:pPr marL="342900" lvl="1" indent="-342900" algn="just">
              <a:buFont typeface="Arial" panose="020B0604020202020204" pitchFamily="34" charset="0"/>
              <a:buChar char="•"/>
              <a:tabLst>
                <a:tab pos="2241550" algn="l"/>
              </a:tabLst>
            </a:pPr>
            <a:r>
              <a:rPr lang="cs-CZ" altLang="cs-CZ" sz="2400" dirty="0"/>
              <a:t>doklad o absolvování poskytovatel uchovává 3 roky ode dne vystavení</a:t>
            </a:r>
          </a:p>
          <a:p>
            <a:pPr marL="0" indent="0" algn="just">
              <a:buNone/>
              <a:tabLst>
                <a:tab pos="2241550" algn="l"/>
              </a:tabLst>
            </a:pPr>
            <a:endParaRPr lang="cs-CZ" altLang="cs-CZ" sz="24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31</a:t>
            </a:fld>
            <a:endParaRPr lang="cs-CZ" dirty="0"/>
          </a:p>
        </p:txBody>
      </p:sp>
      <p:pic>
        <p:nvPicPr>
          <p:cNvPr id="16" name="Obrázek 15">
            <a:extLst>
              <a:ext uri="{FF2B5EF4-FFF2-40B4-BE49-F238E27FC236}">
                <a16:creationId xmlns:a16="http://schemas.microsoft.com/office/drawing/2014/main" id="{637C8F4B-0261-404E-9E5C-4082DEFF8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2330650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 – zásadní změny</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32</a:t>
            </a:fld>
            <a:endParaRPr lang="cs-CZ" dirty="0"/>
          </a:p>
        </p:txBody>
      </p:sp>
      <p:pic>
        <p:nvPicPr>
          <p:cNvPr id="16" name="Obrázek 15">
            <a:extLst>
              <a:ext uri="{FF2B5EF4-FFF2-40B4-BE49-F238E27FC236}">
                <a16:creationId xmlns:a16="http://schemas.microsoft.com/office/drawing/2014/main" id="{BE510CC2-4A83-4E45-B6CC-7373DDD4F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
        <p:nvSpPr>
          <p:cNvPr id="15" name="Zástupný symbol pro obsah 14"/>
          <p:cNvSpPr>
            <a:spLocks noGrp="1"/>
          </p:cNvSpPr>
          <p:nvPr>
            <p:ph idx="1"/>
          </p:nvPr>
        </p:nvSpPr>
        <p:spPr>
          <a:xfrm>
            <a:off x="251520" y="1292262"/>
            <a:ext cx="8720754" cy="4608511"/>
          </a:xfrm>
        </p:spPr>
        <p:txBody>
          <a:bodyPr>
            <a:noAutofit/>
          </a:bodyPr>
          <a:lstStyle/>
          <a:p>
            <a:pPr marL="0" indent="0" algn="just">
              <a:buNone/>
            </a:pPr>
            <a:r>
              <a:rPr lang="cs-CZ" altLang="cs-CZ" sz="2400" b="1" dirty="0"/>
              <a:t>Vyhláška č. 350/2021 Sb., </a:t>
            </a:r>
            <a:r>
              <a:rPr lang="cs-CZ" altLang="cs-CZ" sz="2400" dirty="0"/>
              <a:t>o provedení některých ustanovení zákona o poskytování služby péče o dítě v dětské skupině a o změně souvisejících zákonů (§ 1 a Příloha č. 1)</a:t>
            </a:r>
          </a:p>
          <a:p>
            <a:pPr algn="just"/>
            <a:r>
              <a:rPr lang="cs-CZ" altLang="cs-CZ" sz="2400" b="1" dirty="0"/>
              <a:t>obsahuje ustanovení z hygienické vyhlášky </a:t>
            </a:r>
            <a:r>
              <a:rPr lang="cs-CZ" altLang="cs-CZ" sz="2400" dirty="0"/>
              <a:t>pro dětské skupiny </a:t>
            </a:r>
            <a:br>
              <a:rPr lang="cs-CZ" altLang="cs-CZ" sz="2400" dirty="0"/>
            </a:br>
            <a:r>
              <a:rPr lang="cs-CZ" altLang="cs-CZ" sz="2400" dirty="0"/>
              <a:t>do 12 dětí, která byla zrušena</a:t>
            </a:r>
          </a:p>
          <a:p>
            <a:pPr algn="just"/>
            <a:r>
              <a:rPr lang="cs-CZ" altLang="cs-CZ" sz="2400" dirty="0"/>
              <a:t>rozsah úklidu po činnostech mimo provozní dobu</a:t>
            </a:r>
          </a:p>
          <a:p>
            <a:pPr algn="just"/>
            <a:r>
              <a:rPr lang="cs-CZ" altLang="cs-CZ" sz="2400" dirty="0"/>
              <a:t>obsah kritérií u standardů kvality v oblastech: péče o dítě  </a:t>
            </a:r>
            <a:br>
              <a:rPr lang="cs-CZ" altLang="cs-CZ" sz="2400" dirty="0"/>
            </a:br>
            <a:r>
              <a:rPr lang="cs-CZ" altLang="cs-CZ" sz="2400" dirty="0"/>
              <a:t>a naplňování potřeb dítěte, personální zabezpečení a provozní zabezpečení</a:t>
            </a:r>
          </a:p>
          <a:p>
            <a:pPr algn="just"/>
            <a:r>
              <a:rPr lang="cs-CZ" altLang="cs-CZ" sz="2400" dirty="0"/>
              <a:t>výživové normy pro děti ve věku od 1 do 3 let, vztahují se </a:t>
            </a:r>
            <a:br>
              <a:rPr lang="cs-CZ" altLang="cs-CZ" sz="2400" dirty="0"/>
            </a:br>
            <a:r>
              <a:rPr lang="cs-CZ" altLang="cs-CZ" sz="2400" dirty="0"/>
              <a:t>na poskytovatele, který zajišťuje stravu a žádá o příspěvek</a:t>
            </a:r>
          </a:p>
          <a:p>
            <a:pPr algn="just"/>
            <a:r>
              <a:rPr lang="cs-CZ" altLang="cs-CZ" sz="2400" dirty="0"/>
              <a:t>poskytovatel může odebírat stravu od dodavatele nebo vařit sám</a:t>
            </a:r>
          </a:p>
          <a:p>
            <a:pPr marL="0" indent="0" algn="just">
              <a:buNone/>
            </a:pPr>
            <a:endParaRPr lang="cs-CZ" altLang="cs-CZ" sz="2400" dirty="0"/>
          </a:p>
          <a:p>
            <a:pPr marL="0" indent="0" algn="just">
              <a:buNone/>
              <a:tabLst>
                <a:tab pos="2241550" algn="l"/>
              </a:tabLst>
            </a:pPr>
            <a:endParaRPr lang="cs-CZ" altLang="cs-CZ" sz="2400" dirty="0"/>
          </a:p>
        </p:txBody>
      </p:sp>
    </p:spTree>
    <p:extLst>
      <p:ext uri="{BB962C8B-B14F-4D97-AF65-F5344CB8AC3E}">
        <p14:creationId xmlns:p14="http://schemas.microsoft.com/office/powerpoint/2010/main" val="99125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Novela zákona č. 247/2014 Sb. – zásadní změny</a:t>
            </a:r>
          </a:p>
        </p:txBody>
      </p:sp>
      <p:sp>
        <p:nvSpPr>
          <p:cNvPr id="15" name="Zástupný symbol pro obsah 14"/>
          <p:cNvSpPr>
            <a:spLocks noGrp="1"/>
          </p:cNvSpPr>
          <p:nvPr>
            <p:ph idx="1"/>
          </p:nvPr>
        </p:nvSpPr>
        <p:spPr>
          <a:xfrm>
            <a:off x="251520" y="1412776"/>
            <a:ext cx="8720754" cy="4608511"/>
          </a:xfrm>
        </p:spPr>
        <p:txBody>
          <a:bodyPr>
            <a:normAutofit fontScale="92500" lnSpcReduction="20000"/>
          </a:bodyPr>
          <a:lstStyle/>
          <a:p>
            <a:pPr marL="0" indent="0" algn="just">
              <a:buNone/>
            </a:pPr>
            <a:r>
              <a:rPr lang="cs-CZ" altLang="cs-CZ" sz="2600" b="1" dirty="0"/>
              <a:t>Příspěvky rodičů</a:t>
            </a:r>
          </a:p>
          <a:p>
            <a:pPr marL="0" indent="0" algn="just">
              <a:buNone/>
            </a:pPr>
            <a:r>
              <a:rPr lang="cs-CZ" altLang="cs-CZ" sz="2600" b="1" dirty="0"/>
              <a:t>Pro finanční dostupnost služby se zavádí strop úhrady  za službu rodičem: </a:t>
            </a:r>
          </a:p>
          <a:p>
            <a:pPr algn="just"/>
            <a:r>
              <a:rPr lang="cs-CZ" altLang="cs-CZ" sz="2600" dirty="0"/>
              <a:t>u dětí do 3 let (s překryvem), kde je vyšší normativ</a:t>
            </a:r>
          </a:p>
          <a:p>
            <a:pPr algn="just"/>
            <a:r>
              <a:rPr lang="cs-CZ" altLang="cs-CZ" sz="2600" dirty="0"/>
              <a:t>pouze v případě, že poskytovatel žádá o státní příspěvek na provoz dětské skupiny</a:t>
            </a:r>
          </a:p>
          <a:p>
            <a:pPr algn="just"/>
            <a:r>
              <a:rPr lang="cs-CZ" altLang="cs-CZ" sz="2600" dirty="0"/>
              <a:t>4000 Kč měsíčně </a:t>
            </a:r>
          </a:p>
          <a:p>
            <a:pPr algn="just"/>
            <a:r>
              <a:rPr lang="cs-CZ" altLang="cs-CZ" sz="2600" dirty="0"/>
              <a:t>valorizace nařízením vlády vždy k 1. lednu, pokud dojde k nárůstu úhrnného indexu spotřebitelských cen o 5 % </a:t>
            </a:r>
          </a:p>
          <a:p>
            <a:pPr marL="0" indent="0" algn="just">
              <a:buNone/>
            </a:pPr>
            <a:r>
              <a:rPr lang="cs-CZ" altLang="cs-CZ" sz="2600" b="1" dirty="0"/>
              <a:t>Úhrada rodičem není omezena:</a:t>
            </a:r>
          </a:p>
          <a:p>
            <a:pPr algn="just"/>
            <a:r>
              <a:rPr lang="cs-CZ" altLang="cs-CZ" sz="2600" dirty="0"/>
              <a:t>u dětí do zahájení povinné školní docházky, kde je nižší normativ</a:t>
            </a:r>
          </a:p>
          <a:p>
            <a:pPr algn="just"/>
            <a:r>
              <a:rPr lang="cs-CZ" altLang="cs-CZ" sz="2600" dirty="0"/>
              <a:t>v případě, že poskytovatel nežádá o státní příspěvek na provoz dětské skupiny</a:t>
            </a:r>
          </a:p>
          <a:p>
            <a:pPr marL="0" indent="0" algn="just">
              <a:buNone/>
            </a:pPr>
            <a:endParaRPr lang="cs-CZ" altLang="cs-CZ" sz="2400"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33</a:t>
            </a:fld>
            <a:endParaRPr lang="cs-CZ" dirty="0"/>
          </a:p>
        </p:txBody>
      </p:sp>
      <p:pic>
        <p:nvPicPr>
          <p:cNvPr id="16" name="Obrázek 15">
            <a:extLst>
              <a:ext uri="{FF2B5EF4-FFF2-40B4-BE49-F238E27FC236}">
                <a16:creationId xmlns:a16="http://schemas.microsoft.com/office/drawing/2014/main" id="{0286A004-DF86-49E0-9288-4FC249764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599264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ětiva 11"/>
          <p:cNvSpPr/>
          <p:nvPr/>
        </p:nvSpPr>
        <p:spPr>
          <a:xfrm>
            <a:off x="8459924" y="5260838"/>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Zápis do evidence </a:t>
            </a:r>
          </a:p>
        </p:txBody>
      </p:sp>
      <p:sp>
        <p:nvSpPr>
          <p:cNvPr id="15" name="Zástupný symbol pro obsah 14"/>
          <p:cNvSpPr>
            <a:spLocks noGrp="1"/>
          </p:cNvSpPr>
          <p:nvPr>
            <p:ph idx="1"/>
          </p:nvPr>
        </p:nvSpPr>
        <p:spPr>
          <a:xfrm>
            <a:off x="251520" y="1412776"/>
            <a:ext cx="8720754" cy="4608511"/>
          </a:xfrm>
        </p:spPr>
        <p:txBody>
          <a:bodyPr>
            <a:normAutofit lnSpcReduction="10000"/>
          </a:bodyPr>
          <a:lstStyle/>
          <a:p>
            <a:pPr marL="0" indent="0" algn="just">
              <a:buNone/>
            </a:pPr>
            <a:r>
              <a:rPr lang="cs-CZ" altLang="cs-CZ" sz="2400" b="1" dirty="0"/>
              <a:t>K žádosti o zápis je nutné přiložit, originály (ověřené kopie) nebo výstup z autorizované konverze dokumentů následujících dokladů:</a:t>
            </a:r>
          </a:p>
          <a:p>
            <a:pPr marL="457200" lvl="1" indent="-457200" algn="just">
              <a:buFont typeface="+mj-lt"/>
              <a:buAutoNum type="arabicPeriod"/>
              <a:tabLst>
                <a:tab pos="2241550" algn="l"/>
              </a:tabLst>
            </a:pPr>
            <a:r>
              <a:rPr lang="cs-CZ" altLang="cs-CZ" sz="2400" dirty="0"/>
              <a:t>doklad o vlastnickém nebo jiném právu k objektu nebo prostorám DS</a:t>
            </a:r>
          </a:p>
          <a:p>
            <a:pPr marL="457200" lvl="1" indent="-457200" algn="just">
              <a:buFont typeface="+mj-lt"/>
              <a:buAutoNum type="arabicPeriod"/>
              <a:tabLst>
                <a:tab pos="2241550" algn="l"/>
              </a:tabLst>
            </a:pPr>
            <a:r>
              <a:rPr lang="cs-CZ" altLang="cs-CZ" sz="2400" dirty="0"/>
              <a:t>doklad prokazující splnění požadavků požární ochrany</a:t>
            </a:r>
          </a:p>
          <a:p>
            <a:pPr marL="457200" lvl="1" indent="-457200" algn="just">
              <a:buFont typeface="+mj-lt"/>
              <a:buAutoNum type="arabicPeriod"/>
              <a:tabLst>
                <a:tab pos="2241550" algn="l"/>
              </a:tabLst>
            </a:pPr>
            <a:r>
              <a:rPr lang="cs-CZ" altLang="cs-CZ" sz="2400" dirty="0"/>
              <a:t>závazné stanovisko krajské hygienické stanice (KHS) o splnění hygienických požadavků na stravování, prostory a provoz</a:t>
            </a:r>
          </a:p>
          <a:p>
            <a:pPr marL="457200" lvl="1" indent="-457200" algn="just">
              <a:buFont typeface="+mj-lt"/>
              <a:buAutoNum type="arabicPeriod"/>
              <a:tabLst>
                <a:tab pos="2241550" algn="l"/>
              </a:tabLst>
            </a:pPr>
            <a:r>
              <a:rPr lang="cs-CZ" altLang="cs-CZ" sz="2400" dirty="0"/>
              <a:t>smlouva o pojištění odpovědnosti za újmu</a:t>
            </a:r>
          </a:p>
          <a:p>
            <a:pPr marL="457200" lvl="1" indent="-457200" algn="just">
              <a:buFont typeface="+mj-lt"/>
              <a:buAutoNum type="arabicPeriod"/>
              <a:tabLst>
                <a:tab pos="2241550" algn="l"/>
              </a:tabLst>
            </a:pPr>
            <a:r>
              <a:rPr lang="cs-CZ" altLang="cs-CZ" sz="2400" dirty="0"/>
              <a:t>výpis z rejstříku trestů (bezúhonnost, týká se nově statutárního orgánu)</a:t>
            </a:r>
          </a:p>
          <a:p>
            <a:pPr marL="457200" lvl="1" indent="-457200" algn="just">
              <a:buFont typeface="+mj-lt"/>
              <a:buAutoNum type="arabicPeriod"/>
              <a:tabLst>
                <a:tab pos="2241550" algn="l"/>
              </a:tabLst>
            </a:pPr>
            <a:r>
              <a:rPr lang="cs-CZ" altLang="cs-CZ" sz="2400" dirty="0"/>
              <a:t>rámcový popis majetkového zajištění a financování poskytování služby péče o dítě v dětské skupině.</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34</a:t>
            </a:fld>
            <a:endParaRPr lang="cs-CZ" dirty="0"/>
          </a:p>
        </p:txBody>
      </p:sp>
      <p:pic>
        <p:nvPicPr>
          <p:cNvPr id="16" name="Obrázek 15">
            <a:extLst>
              <a:ext uri="{FF2B5EF4-FFF2-40B4-BE49-F238E27FC236}">
                <a16:creationId xmlns:a16="http://schemas.microsoft.com/office/drawing/2014/main" id="{637C8F4B-0261-404E-9E5C-4082DEFF8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1796129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251520" y="188640"/>
            <a:ext cx="8720754" cy="936104"/>
          </a:xfrm>
        </p:spPr>
        <p:txBody>
          <a:bodyPr>
            <a:noAutofit/>
          </a:bodyPr>
          <a:lstStyle/>
          <a:p>
            <a:r>
              <a:rPr lang="cs-CZ" sz="3200" dirty="0">
                <a:solidFill>
                  <a:schemeClr val="accent1">
                    <a:lumMod val="50000"/>
                  </a:schemeClr>
                </a:solidFill>
              </a:rPr>
              <a:t>Zápis do evidence </a:t>
            </a:r>
          </a:p>
        </p:txBody>
      </p:sp>
      <p:sp>
        <p:nvSpPr>
          <p:cNvPr id="15" name="Zástupný symbol pro obsah 14"/>
          <p:cNvSpPr>
            <a:spLocks noGrp="1"/>
          </p:cNvSpPr>
          <p:nvPr>
            <p:ph idx="1"/>
          </p:nvPr>
        </p:nvSpPr>
        <p:spPr>
          <a:xfrm>
            <a:off x="251520" y="1412776"/>
            <a:ext cx="8720754" cy="4608511"/>
          </a:xfrm>
        </p:spPr>
        <p:txBody>
          <a:bodyPr>
            <a:normAutofit/>
          </a:bodyPr>
          <a:lstStyle/>
          <a:p>
            <a:pPr marL="0" indent="0" algn="just">
              <a:buNone/>
            </a:pPr>
            <a:r>
              <a:rPr lang="cs-CZ" sz="2400" dirty="0">
                <a:solidFill>
                  <a:srgbClr val="000000"/>
                </a:solidFill>
              </a:rPr>
              <a:t>Formulář Žádost o udělení oprávnění k poskytování služby péče </a:t>
            </a:r>
            <a:br>
              <a:rPr lang="cs-CZ" sz="2400" dirty="0">
                <a:solidFill>
                  <a:srgbClr val="000000"/>
                </a:solidFill>
              </a:rPr>
            </a:br>
            <a:r>
              <a:rPr lang="cs-CZ" sz="2400" dirty="0">
                <a:solidFill>
                  <a:srgbClr val="000000"/>
                </a:solidFill>
              </a:rPr>
              <a:t>o dítě v dětské skupině - </a:t>
            </a:r>
            <a:r>
              <a:rPr lang="cs-CZ" sz="2400" dirty="0">
                <a:solidFill>
                  <a:srgbClr val="0053A0"/>
                </a:solidFill>
                <a:hlinkClick r:id="rId2"/>
              </a:rPr>
              <a:t>v </a:t>
            </a:r>
            <a:r>
              <a:rPr lang="cs-CZ" sz="2400" dirty="0" err="1">
                <a:solidFill>
                  <a:srgbClr val="0053A0"/>
                </a:solidFill>
                <a:hlinkClick r:id="rId2"/>
              </a:rPr>
              <a:t>pdf</a:t>
            </a:r>
            <a:r>
              <a:rPr lang="cs-CZ" sz="2400" dirty="0">
                <a:solidFill>
                  <a:srgbClr val="000000"/>
                </a:solidFill>
              </a:rPr>
              <a:t>, </a:t>
            </a:r>
            <a:r>
              <a:rPr lang="cs-CZ" sz="2400" dirty="0">
                <a:solidFill>
                  <a:srgbClr val="0053A0"/>
                </a:solidFill>
                <a:hlinkClick r:id="rId3"/>
              </a:rPr>
              <a:t>ve </a:t>
            </a:r>
            <a:r>
              <a:rPr lang="cs-CZ" sz="2400" dirty="0" err="1">
                <a:solidFill>
                  <a:srgbClr val="0053A0"/>
                </a:solidFill>
                <a:hlinkClick r:id="rId3"/>
              </a:rPr>
              <a:t>word</a:t>
            </a:r>
            <a:endParaRPr lang="cs-CZ" altLang="cs-CZ" sz="2400" dirty="0"/>
          </a:p>
          <a:p>
            <a:pPr marL="0" indent="0" algn="just">
              <a:buNone/>
            </a:pPr>
            <a:endParaRPr lang="cs-CZ" altLang="cs-CZ" sz="2400" b="1" dirty="0"/>
          </a:p>
          <a:p>
            <a:pPr marL="0" indent="0" algn="just">
              <a:buNone/>
            </a:pPr>
            <a:r>
              <a:rPr lang="cs-CZ" altLang="cs-CZ" sz="2400" b="1" dirty="0"/>
              <a:t>Možnosti podání žádosti:</a:t>
            </a:r>
          </a:p>
          <a:p>
            <a:pPr marL="342900" lvl="1" indent="-342900" algn="just">
              <a:buFont typeface="Arial" panose="020B0604020202020204" pitchFamily="34" charset="0"/>
              <a:buChar char="•"/>
              <a:tabLst>
                <a:tab pos="2241550" algn="l"/>
              </a:tabLst>
            </a:pPr>
            <a:r>
              <a:rPr lang="cs-CZ" altLang="cs-CZ" sz="2400" dirty="0"/>
              <a:t>zaslat poštou na adresu Ministerstva práce a sociálních věcí, Evidence dětských skupin, Na Poříčním právu 1, 12801 Praha 2,</a:t>
            </a:r>
          </a:p>
          <a:p>
            <a:pPr marL="342900" lvl="1" indent="-342900" algn="just">
              <a:buFont typeface="Arial" panose="020B0604020202020204" pitchFamily="34" charset="0"/>
              <a:buChar char="•"/>
              <a:tabLst>
                <a:tab pos="2241550" algn="l"/>
              </a:tabLst>
            </a:pPr>
            <a:r>
              <a:rPr lang="cs-CZ" altLang="cs-CZ" sz="2400" dirty="0"/>
              <a:t>donést osobně na podatelnu MPSV na výše uvedenou adresu,</a:t>
            </a:r>
          </a:p>
          <a:p>
            <a:pPr marL="342900" lvl="1" indent="-342900" algn="just">
              <a:buFont typeface="Arial" panose="020B0604020202020204" pitchFamily="34" charset="0"/>
              <a:buChar char="•"/>
              <a:tabLst>
                <a:tab pos="2241550" algn="l"/>
              </a:tabLst>
            </a:pPr>
            <a:r>
              <a:rPr lang="cs-CZ" altLang="cs-CZ" sz="2400" dirty="0"/>
              <a:t>zaslat prostřednictvím datové schránky MPSV: sc9aavg </a:t>
            </a:r>
            <a:br>
              <a:rPr lang="cs-CZ" altLang="cs-CZ" sz="2400" dirty="0"/>
            </a:br>
            <a:r>
              <a:rPr lang="cs-CZ" altLang="cs-CZ" sz="2400" dirty="0"/>
              <a:t>(do poznámky uvést evidence dětských skupin),</a:t>
            </a:r>
          </a:p>
          <a:p>
            <a:pPr marL="342900" lvl="1" indent="-342900" algn="just">
              <a:buFont typeface="Arial" panose="020B0604020202020204" pitchFamily="34" charset="0"/>
              <a:buChar char="•"/>
              <a:tabLst>
                <a:tab pos="2241550" algn="l"/>
              </a:tabLst>
            </a:pPr>
            <a:r>
              <a:rPr lang="cs-CZ" altLang="cs-CZ" sz="2400" dirty="0"/>
              <a:t>nahrát dokumenty </a:t>
            </a:r>
            <a:r>
              <a:rPr lang="cs-CZ" sz="2400" u="sng" dirty="0">
                <a:solidFill>
                  <a:srgbClr val="0053A0"/>
                </a:solidFill>
                <a:hlinkClick r:id="rId4"/>
              </a:rPr>
              <a:t>do elektronické evidence dětských skupin e-EDS </a:t>
            </a:r>
            <a:endParaRPr lang="cs-CZ" sz="2400" dirty="0">
              <a:solidFill>
                <a:srgbClr val="0053A0"/>
              </a:solidFill>
            </a:endParaRPr>
          </a:p>
          <a:p>
            <a:pPr marL="342900" lvl="1" indent="-342900" algn="just">
              <a:buFont typeface="Arial" panose="020B0604020202020204" pitchFamily="34" charset="0"/>
              <a:buChar char="•"/>
              <a:tabLst>
                <a:tab pos="2241550" algn="l"/>
              </a:tabLst>
            </a:pPr>
            <a:endParaRPr lang="cs-CZ" altLang="cs-CZ" sz="2400" dirty="0">
              <a:solidFill>
                <a:srgbClr val="0053A0"/>
              </a:solidFill>
            </a:endParaRP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 name="Zástupný symbol pro číslo snímku 1"/>
          <p:cNvSpPr>
            <a:spLocks noGrp="1"/>
          </p:cNvSpPr>
          <p:nvPr>
            <p:ph type="sldNum" sz="quarter" idx="12"/>
          </p:nvPr>
        </p:nvSpPr>
        <p:spPr/>
        <p:txBody>
          <a:bodyPr/>
          <a:lstStyle/>
          <a:p>
            <a:fld id="{EF29956C-866F-4493-8F9C-A5006B7E37B2}" type="slidenum">
              <a:rPr lang="cs-CZ" smtClean="0"/>
              <a:t>35</a:t>
            </a:fld>
            <a:endParaRPr lang="cs-CZ" dirty="0"/>
          </a:p>
        </p:txBody>
      </p:sp>
      <p:pic>
        <p:nvPicPr>
          <p:cNvPr id="16" name="Obrázek 15">
            <a:extLst>
              <a:ext uri="{FF2B5EF4-FFF2-40B4-BE49-F238E27FC236}">
                <a16:creationId xmlns:a16="http://schemas.microsoft.com/office/drawing/2014/main" id="{637C8F4B-0261-404E-9E5C-4082DEFF8C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1664329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5" name="Ovál 4"/>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2" name="Tětiva 11"/>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4" name="Nadpis 13"/>
          <p:cNvSpPr>
            <a:spLocks noGrp="1"/>
          </p:cNvSpPr>
          <p:nvPr>
            <p:ph type="title"/>
          </p:nvPr>
        </p:nvSpPr>
        <p:spPr>
          <a:xfrm>
            <a:off x="457200" y="188640"/>
            <a:ext cx="8229600" cy="936104"/>
          </a:xfrm>
        </p:spPr>
        <p:txBody>
          <a:bodyPr>
            <a:normAutofit/>
          </a:bodyPr>
          <a:lstStyle/>
          <a:p>
            <a:r>
              <a:rPr lang="cs-CZ" sz="4000" dirty="0">
                <a:solidFill>
                  <a:schemeClr val="accent5">
                    <a:lumMod val="50000"/>
                  </a:schemeClr>
                </a:solidFill>
              </a:rPr>
              <a:t>Lex Ukrajina – zákon č. 66/2022 Sb.</a:t>
            </a:r>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EF29956C-866F-4493-8F9C-A5006B7E37B2}" type="slidenum">
              <a:rPr lang="cs-CZ" smtClean="0"/>
              <a:t>36</a:t>
            </a:fld>
            <a:endParaRPr lang="cs-CZ"/>
          </a:p>
        </p:txBody>
      </p:sp>
      <p:pic>
        <p:nvPicPr>
          <p:cNvPr id="19" name="Obrázek 18">
            <a:extLst>
              <a:ext uri="{FF2B5EF4-FFF2-40B4-BE49-F238E27FC236}">
                <a16:creationId xmlns:a16="http://schemas.microsoft.com/office/drawing/2014/main" id="{7C6AAE05-C8D6-46E9-86BE-83CA1A414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835" y="6149165"/>
            <a:ext cx="5275461" cy="520195"/>
          </a:xfrm>
          <a:prstGeom prst="rect">
            <a:avLst/>
          </a:prstGeom>
        </p:spPr>
      </p:pic>
      <p:sp>
        <p:nvSpPr>
          <p:cNvPr id="20" name="Zástupný symbol pro obsah 14">
            <a:extLst>
              <a:ext uri="{FF2B5EF4-FFF2-40B4-BE49-F238E27FC236}">
                <a16:creationId xmlns:a16="http://schemas.microsoft.com/office/drawing/2014/main" id="{5AEC1058-07DD-498A-97D7-5EDB861DFF91}"/>
              </a:ext>
            </a:extLst>
          </p:cNvPr>
          <p:cNvSpPr txBox="1">
            <a:spLocks/>
          </p:cNvSpPr>
          <p:nvPr/>
        </p:nvSpPr>
        <p:spPr>
          <a:xfrm>
            <a:off x="251520" y="1305268"/>
            <a:ext cx="8720754" cy="4655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SzPct val="110000"/>
            </a:pPr>
            <a:r>
              <a:rPr lang="cs-CZ" sz="1800" dirty="0">
                <a:solidFill>
                  <a:prstClr val="black"/>
                </a:solidFill>
              </a:rPr>
              <a:t>Provedení nezbytných změn v zákoně o DS – cíl je pomoci adaptovat a začlenit rodiče (cizince se zvláštní ochranou) a jejich děti</a:t>
            </a:r>
          </a:p>
          <a:p>
            <a:pPr algn="just">
              <a:buSzPct val="110000"/>
            </a:pPr>
            <a:r>
              <a:rPr lang="cs-CZ" sz="1800" dirty="0">
                <a:solidFill>
                  <a:prstClr val="black"/>
                </a:solidFill>
              </a:rPr>
              <a:t>Platnost zákona je časově omezena na 1 rok (do 31. 03. 2023)</a:t>
            </a:r>
          </a:p>
          <a:p>
            <a:pPr algn="just">
              <a:buSzPct val="110000"/>
            </a:pPr>
            <a:r>
              <a:rPr lang="cs-CZ" sz="1800" b="1" dirty="0">
                <a:solidFill>
                  <a:prstClr val="black"/>
                </a:solidFill>
              </a:rPr>
              <a:t>Úpravy:</a:t>
            </a:r>
          </a:p>
          <a:p>
            <a:pPr lvl="1" algn="just">
              <a:spcBef>
                <a:spcPts val="0"/>
              </a:spcBef>
              <a:buSzPct val="110000"/>
              <a:tabLst>
                <a:tab pos="2241550" algn="l"/>
              </a:tabLst>
            </a:pPr>
            <a:r>
              <a:rPr lang="cs-CZ" sz="1600" dirty="0"/>
              <a:t>rodič dítěte (cizince s dočasnou ochranou) nebude muset prokazovat vazbu na trh práce pro účely evidence dětí v DS, přesto bude náležet příspěvek na místo obsazené tímto dítětem</a:t>
            </a:r>
          </a:p>
          <a:p>
            <a:pPr lvl="1" algn="just">
              <a:spcBef>
                <a:spcPts val="0"/>
              </a:spcBef>
              <a:buSzPct val="110000"/>
              <a:tabLst>
                <a:tab pos="2241550" algn="l"/>
              </a:tabLst>
            </a:pPr>
            <a:r>
              <a:rPr lang="cs-CZ" sz="1600" dirty="0"/>
              <a:t>za rodiče se považuje i osoba, které bylo dítě svěřené do péče rozhodnutím příslušného orgánu nebo rodiče dítěte</a:t>
            </a:r>
          </a:p>
          <a:p>
            <a:pPr lvl="1" algn="just">
              <a:spcBef>
                <a:spcPts val="0"/>
              </a:spcBef>
              <a:buSzPct val="110000"/>
              <a:tabLst>
                <a:tab pos="2241550" algn="l"/>
              </a:tabLst>
            </a:pPr>
            <a:r>
              <a:rPr lang="cs-CZ" sz="1600" dirty="0"/>
              <a:t>možnost poskytovat služby péče o dítě v dětské skupině, aniž by poskytovatel – zaměstnavatel byl zaměstnavatelem osoby s dočasnou ochranou;</a:t>
            </a:r>
          </a:p>
          <a:p>
            <a:pPr lvl="1" algn="just">
              <a:spcBef>
                <a:spcPts val="0"/>
              </a:spcBef>
              <a:buSzPct val="110000"/>
              <a:tabLst>
                <a:tab pos="2241550" algn="l"/>
              </a:tabLst>
            </a:pPr>
            <a:r>
              <a:rPr lang="cs-CZ" sz="1600" dirty="0"/>
              <a:t>možnost cizince s dočasnou ochranou vykonávat činnost, kterou se uskutečňuje výchova </a:t>
            </a:r>
            <a:br>
              <a:rPr lang="cs-CZ" sz="1600" dirty="0"/>
            </a:br>
            <a:r>
              <a:rPr lang="cs-CZ" sz="1600" dirty="0"/>
              <a:t>a péče o dítě v dětské skupině, za podmínek doložení vzdělání, bezúhonnosti a praxe čestným prohlášením s cílem zajistit přítomnost jazykově vybavené osoby pro případ, že budou dětskou skupinu navštěvovat děti s ukrajinským mateřským jazykem; cizinec s dočasnou ochranou musí vždy pracovat společně s pečující osobou a pro účely splnění podmínky potřebného počtu pečujících osob se považuje za pečující osobu</a:t>
            </a:r>
          </a:p>
          <a:p>
            <a:pPr lvl="1" algn="just">
              <a:spcBef>
                <a:spcPts val="0"/>
              </a:spcBef>
              <a:buSzPct val="110000"/>
              <a:tabLst>
                <a:tab pos="2241550" algn="l"/>
              </a:tabLst>
            </a:pPr>
            <a:r>
              <a:rPr lang="cs-CZ" sz="1600" dirty="0"/>
              <a:t>zajištění možnosti financování – podat žádost o příspěvek kdykoli během tohoto roku</a:t>
            </a:r>
          </a:p>
        </p:txBody>
      </p:sp>
    </p:spTree>
    <p:extLst>
      <p:ext uri="{BB962C8B-B14F-4D97-AF65-F5344CB8AC3E}">
        <p14:creationId xmlns:p14="http://schemas.microsoft.com/office/powerpoint/2010/main" val="1075120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1"/>
          </p:cNvSpPr>
          <p:nvPr>
            <p:ph idx="1"/>
          </p:nvPr>
        </p:nvSpPr>
        <p:spPr>
          <a:xfrm>
            <a:off x="0" y="1412776"/>
            <a:ext cx="9144000" cy="4608511"/>
          </a:xfrm>
        </p:spPr>
        <p:txBody>
          <a:bodyPr>
            <a:normAutofit/>
          </a:bodyPr>
          <a:lstStyle/>
          <a:p>
            <a:pPr marL="0" indent="0" algn="ctr">
              <a:buNone/>
            </a:pPr>
            <a:r>
              <a:rPr lang="pl-PL" sz="3600" b="1" dirty="0">
                <a:latin typeface="Calibri" panose="020F0502020204030204" pitchFamily="34" charset="0"/>
                <a:cs typeface="Calibri" panose="020F0502020204030204" pitchFamily="34" charset="0"/>
                <a:hlinkClick r:id="rId2"/>
              </a:rPr>
              <a:t>www.dsmpsv.cz</a:t>
            </a:r>
            <a:r>
              <a:rPr lang="pl-PL" sz="3600" b="1" dirty="0">
                <a:latin typeface="Calibri" panose="020F0502020204030204" pitchFamily="34" charset="0"/>
                <a:cs typeface="Calibri" panose="020F0502020204030204" pitchFamily="34" charset="0"/>
              </a:rPr>
              <a:t> </a:t>
            </a: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buNone/>
            </a:pPr>
            <a:endParaRPr lang="cs-CZ"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4" name="Obrázek 13">
            <a:extLst>
              <a:ext uri="{FF2B5EF4-FFF2-40B4-BE49-F238E27FC236}">
                <a16:creationId xmlns:a16="http://schemas.microsoft.com/office/drawing/2014/main" id="{4A08DBB5-F96B-459D-B860-5AC5AFFAD2FC}"/>
              </a:ext>
            </a:extLst>
          </p:cNvPr>
          <p:cNvPicPr>
            <a:picLocks noChangeAspect="1"/>
          </p:cNvPicPr>
          <p:nvPr/>
        </p:nvPicPr>
        <p:blipFill>
          <a:blip r:embed="rId3"/>
          <a:stretch>
            <a:fillRect/>
          </a:stretch>
        </p:blipFill>
        <p:spPr>
          <a:xfrm>
            <a:off x="1138798" y="2173201"/>
            <a:ext cx="6840000" cy="3252256"/>
          </a:xfrm>
          <a:prstGeom prst="rect">
            <a:avLst/>
          </a:prstGeom>
        </p:spPr>
      </p:pic>
      <p:sp>
        <p:nvSpPr>
          <p:cNvPr id="19" name="Nadpis 13">
            <a:extLst>
              <a:ext uri="{FF2B5EF4-FFF2-40B4-BE49-F238E27FC236}">
                <a16:creationId xmlns:a16="http://schemas.microsoft.com/office/drawing/2014/main" id="{4C88F6B9-FABC-4AD3-B200-BD17443C3C5F}"/>
              </a:ext>
            </a:extLst>
          </p:cNvPr>
          <p:cNvSpPr>
            <a:spLocks noGrp="1"/>
          </p:cNvSpPr>
          <p:nvPr>
            <p:ph type="title"/>
          </p:nvPr>
        </p:nvSpPr>
        <p:spPr>
          <a:xfrm>
            <a:off x="0" y="188640"/>
            <a:ext cx="9144000" cy="936104"/>
          </a:xfrm>
        </p:spPr>
        <p:txBody>
          <a:bodyPr>
            <a:normAutofit/>
          </a:bodyPr>
          <a:lstStyle/>
          <a:p>
            <a:r>
              <a:rPr lang="cs-CZ" sz="3200" dirty="0">
                <a:solidFill>
                  <a:schemeClr val="accent1">
                    <a:lumMod val="50000"/>
                  </a:schemeClr>
                </a:solidFill>
              </a:rPr>
              <a:t>Webové stránky projektu</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23" name="Obrázek 22">
            <a:extLst>
              <a:ext uri="{FF2B5EF4-FFF2-40B4-BE49-F238E27FC236}">
                <a16:creationId xmlns:a16="http://schemas.microsoft.com/office/drawing/2014/main" id="{64A66E8C-6A8B-481C-9B84-8CD463DA7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4196671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1"/>
          </p:cNvSpPr>
          <p:nvPr>
            <p:ph idx="1"/>
          </p:nvPr>
        </p:nvSpPr>
        <p:spPr>
          <a:xfrm>
            <a:off x="0" y="1412776"/>
            <a:ext cx="9144000" cy="4608511"/>
          </a:xfrm>
        </p:spPr>
        <p:txBody>
          <a:bodyPr>
            <a:normAutofit/>
          </a:bodyPr>
          <a:lstStyle/>
          <a:p>
            <a:pPr marL="0" indent="0" algn="ctr">
              <a:buNone/>
            </a:pPr>
            <a:r>
              <a:rPr lang="pl-PL" sz="3600" b="1" dirty="0">
                <a:latin typeface="Calibri" panose="020F0502020204030204" pitchFamily="34" charset="0"/>
                <a:cs typeface="Calibri" panose="020F0502020204030204" pitchFamily="34" charset="0"/>
                <a:hlinkClick r:id="rId2"/>
              </a:rPr>
              <a:t>www.dsmpsv.cz/kontakty</a:t>
            </a:r>
            <a:r>
              <a:rPr lang="pl-PL" sz="3600" b="1" dirty="0">
                <a:latin typeface="Calibri" panose="020F0502020204030204" pitchFamily="34" charset="0"/>
                <a:cs typeface="Calibri" panose="020F0502020204030204" pitchFamily="34" charset="0"/>
              </a:rPr>
              <a:t> </a:t>
            </a: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buNone/>
            </a:pPr>
            <a:endParaRPr lang="cs-CZ" dirty="0"/>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1"/>
          </p:cNvSpPr>
          <p:nvPr>
            <p:ph type="title"/>
          </p:nvPr>
        </p:nvSpPr>
        <p:spPr>
          <a:xfrm>
            <a:off x="0" y="188640"/>
            <a:ext cx="9167620" cy="936104"/>
          </a:xfrm>
        </p:spPr>
        <p:txBody>
          <a:bodyPr>
            <a:normAutofit/>
          </a:bodyPr>
          <a:lstStyle/>
          <a:p>
            <a:r>
              <a:rPr lang="cs-CZ" sz="3200" dirty="0">
                <a:solidFill>
                  <a:schemeClr val="accent1">
                    <a:lumMod val="50000"/>
                  </a:schemeClr>
                </a:solidFill>
              </a:rPr>
              <a:t>Rozcestník kontaktů</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pic>
        <p:nvPicPr>
          <p:cNvPr id="3" name="Obrázek 2">
            <a:extLst>
              <a:ext uri="{FF2B5EF4-FFF2-40B4-BE49-F238E27FC236}">
                <a16:creationId xmlns:a16="http://schemas.microsoft.com/office/drawing/2014/main" id="{5C936C0C-C473-4463-A733-3047DEAFDAF1}"/>
              </a:ext>
            </a:extLst>
          </p:cNvPr>
          <p:cNvPicPr>
            <a:picLocks noChangeAspect="1"/>
          </p:cNvPicPr>
          <p:nvPr/>
        </p:nvPicPr>
        <p:blipFill rotWithShape="1">
          <a:blip r:embed="rId3"/>
          <a:srcRect l="19288" t="33201" r="19288" b="21036"/>
          <a:stretch/>
        </p:blipFill>
        <p:spPr>
          <a:xfrm>
            <a:off x="-23621" y="2051856"/>
            <a:ext cx="9191241" cy="3852000"/>
          </a:xfrm>
          <a:prstGeom prst="rect">
            <a:avLst/>
          </a:prstGeom>
        </p:spPr>
      </p:pic>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4" name="Obrázek 13">
            <a:extLst>
              <a:ext uri="{FF2B5EF4-FFF2-40B4-BE49-F238E27FC236}">
                <a16:creationId xmlns:a16="http://schemas.microsoft.com/office/drawing/2014/main" id="{88213A96-9133-419C-9BD5-4E1870C9B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467157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A8370A2-EF27-40D0-B91D-A22E82E1BB38}"/>
              </a:ext>
            </a:extLst>
          </p:cNvPr>
          <p:cNvPicPr>
            <a:picLocks noChangeAspect="1"/>
          </p:cNvPicPr>
          <p:nvPr/>
        </p:nvPicPr>
        <p:blipFill rotWithShape="1">
          <a:blip r:embed="rId2"/>
          <a:srcRect l="10001" t="10232" r="12154" b="18261"/>
          <a:stretch/>
        </p:blipFill>
        <p:spPr>
          <a:xfrm>
            <a:off x="995146" y="2179450"/>
            <a:ext cx="6967205" cy="3600000"/>
          </a:xfrm>
          <a:prstGeom prst="rect">
            <a:avLst/>
          </a:prstGeom>
        </p:spPr>
      </p:pic>
      <p:sp>
        <p:nvSpPr>
          <p:cNvPr id="13" name="Tětiva 12"/>
          <p:cNvSpPr/>
          <p:nvPr/>
        </p:nvSpPr>
        <p:spPr>
          <a:xfrm rot="10800000">
            <a:off x="-679929" y="3702861"/>
            <a:ext cx="1359858" cy="1152128"/>
          </a:xfrm>
          <a:prstGeom prst="chord">
            <a:avLst>
              <a:gd name="adj1" fmla="val 5384523"/>
              <a:gd name="adj2" fmla="val 16200000"/>
            </a:avLst>
          </a:prstGeom>
          <a:solidFill>
            <a:schemeClr val="accent5">
              <a:lumMod val="40000"/>
              <a:lumOff val="60000"/>
              <a:alpha val="6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5" name="Zástupný symbol pro obsah 14"/>
          <p:cNvSpPr>
            <a:spLocks noGrp="1"/>
          </p:cNvSpPr>
          <p:nvPr>
            <p:ph idx="1"/>
          </p:nvPr>
        </p:nvSpPr>
        <p:spPr>
          <a:xfrm>
            <a:off x="-10542" y="1445746"/>
            <a:ext cx="9144000" cy="4608511"/>
          </a:xfrm>
        </p:spPr>
        <p:txBody>
          <a:bodyPr>
            <a:normAutofit/>
          </a:bodyPr>
          <a:lstStyle/>
          <a:p>
            <a:pPr marL="0" indent="0" algn="ctr">
              <a:buNone/>
            </a:pPr>
            <a:r>
              <a:rPr lang="pl-PL" sz="3600" b="1" dirty="0">
                <a:latin typeface="Calibri" panose="020F0502020204030204" pitchFamily="34" charset="0"/>
                <a:cs typeface="Calibri" panose="020F0502020204030204" pitchFamily="34" charset="0"/>
                <a:hlinkClick r:id="rId3"/>
              </a:rPr>
              <a:t>www.mpsv.cz/detske-skupiny</a:t>
            </a:r>
            <a:r>
              <a:rPr lang="pl-PL" sz="3600" b="1" dirty="0">
                <a:latin typeface="Calibri" panose="020F0502020204030204" pitchFamily="34" charset="0"/>
                <a:cs typeface="Calibri" panose="020F0502020204030204" pitchFamily="34" charset="0"/>
              </a:rPr>
              <a:t> </a:t>
            </a: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lgn="ctr">
              <a:buNone/>
            </a:pPr>
            <a:endParaRPr lang="pl-PL" b="1" dirty="0">
              <a:latin typeface="Calibri Light" panose="020F0302020204030204" pitchFamily="34" charset="0"/>
            </a:endParaRPr>
          </a:p>
          <a:p>
            <a:pPr marL="0" indent="0">
              <a:buNone/>
            </a:pPr>
            <a:endParaRPr lang="cs-CZ" dirty="0"/>
          </a:p>
        </p:txBody>
      </p:sp>
      <p:sp>
        <p:nvSpPr>
          <p:cNvPr id="4" name="Ovál 3"/>
          <p:cNvSpPr/>
          <p:nvPr/>
        </p:nvSpPr>
        <p:spPr>
          <a:xfrm>
            <a:off x="7711134" y="5628032"/>
            <a:ext cx="1080120" cy="1080120"/>
          </a:xfrm>
          <a:prstGeom prst="ellipse">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21" name="Tětiva 20"/>
          <p:cNvSpPr/>
          <p:nvPr/>
        </p:nvSpPr>
        <p:spPr>
          <a:xfrm rot="10800000">
            <a:off x="-561399" y="3140968"/>
            <a:ext cx="1122798" cy="1122798"/>
          </a:xfrm>
          <a:prstGeom prst="chord">
            <a:avLst>
              <a:gd name="adj1" fmla="val 5441031"/>
              <a:gd name="adj2" fmla="val 16200000"/>
            </a:avLst>
          </a:prstGeom>
          <a:solidFill>
            <a:srgbClr val="A7D8F9">
              <a:alpha val="29000"/>
            </a:srgbClr>
          </a:solidFill>
          <a:ln>
            <a:noFill/>
          </a:ln>
          <a:effectLst>
            <a:outerShdw blurRad="50800" dist="50800" dir="5400000" algn="ctr" rotWithShape="0">
              <a:srgbClr val="000000">
                <a:alpha val="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cxnSp>
        <p:nvCxnSpPr>
          <p:cNvPr id="17" name="Přímá spojnice 16"/>
          <p:cNvCxnSpPr/>
          <p:nvPr/>
        </p:nvCxnSpPr>
        <p:spPr>
          <a:xfrm>
            <a:off x="0" y="1196752"/>
            <a:ext cx="9144000" cy="0"/>
          </a:xfrm>
          <a:prstGeom prst="line">
            <a:avLst/>
          </a:prstGeom>
          <a:ln w="19050">
            <a:solidFill>
              <a:srgbClr val="8FC3DD"/>
            </a:solidFill>
          </a:ln>
        </p:spPr>
        <p:style>
          <a:lnRef idx="1">
            <a:schemeClr val="accent1"/>
          </a:lnRef>
          <a:fillRef idx="0">
            <a:schemeClr val="accent1"/>
          </a:fillRef>
          <a:effectRef idx="0">
            <a:schemeClr val="accent1"/>
          </a:effectRef>
          <a:fontRef idx="minor">
            <a:schemeClr val="tx1"/>
          </a:fontRef>
        </p:style>
      </p:cxnSp>
      <p:sp>
        <p:nvSpPr>
          <p:cNvPr id="18" name="Výseč 17"/>
          <p:cNvSpPr/>
          <p:nvPr/>
        </p:nvSpPr>
        <p:spPr>
          <a:xfrm rot="16200000">
            <a:off x="8137178" y="-966296"/>
            <a:ext cx="2024590" cy="1924402"/>
          </a:xfrm>
          <a:prstGeom prst="pie">
            <a:avLst>
              <a:gd name="adj1" fmla="val 10805790"/>
              <a:gd name="adj2" fmla="val 16202347"/>
            </a:avLst>
          </a:prstGeom>
          <a:solidFill>
            <a:srgbClr val="8FC3DD">
              <a:alpha val="51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sp>
        <p:nvSpPr>
          <p:cNvPr id="19" name="Nadpis 13">
            <a:extLst>
              <a:ext uri="{FF2B5EF4-FFF2-40B4-BE49-F238E27FC236}">
                <a16:creationId xmlns:a16="http://schemas.microsoft.com/office/drawing/2014/main" id="{4C88F6B9-FABC-4AD3-B200-BD17443C3C5F}"/>
              </a:ext>
            </a:extLst>
          </p:cNvPr>
          <p:cNvSpPr>
            <a:spLocks noGrp="1"/>
          </p:cNvSpPr>
          <p:nvPr>
            <p:ph type="title"/>
          </p:nvPr>
        </p:nvSpPr>
        <p:spPr>
          <a:xfrm>
            <a:off x="457200" y="188640"/>
            <a:ext cx="8229600" cy="936104"/>
          </a:xfrm>
        </p:spPr>
        <p:txBody>
          <a:bodyPr/>
          <a:lstStyle/>
          <a:p>
            <a:r>
              <a:rPr lang="cs-CZ" sz="3200" dirty="0">
                <a:solidFill>
                  <a:schemeClr val="accent1">
                    <a:lumMod val="50000"/>
                  </a:schemeClr>
                </a:solidFill>
              </a:rPr>
              <a:t>Děkujeme za pozornost</a:t>
            </a:r>
          </a:p>
        </p:txBody>
      </p:sp>
      <p:sp>
        <p:nvSpPr>
          <p:cNvPr id="20" name="Ovál 19">
            <a:extLst>
              <a:ext uri="{FF2B5EF4-FFF2-40B4-BE49-F238E27FC236}">
                <a16:creationId xmlns:a16="http://schemas.microsoft.com/office/drawing/2014/main" id="{2014A2BB-A0DA-4E32-A7FC-71700CD4C6A4}"/>
              </a:ext>
            </a:extLst>
          </p:cNvPr>
          <p:cNvSpPr/>
          <p:nvPr/>
        </p:nvSpPr>
        <p:spPr>
          <a:xfrm>
            <a:off x="7604122" y="4522756"/>
            <a:ext cx="1368152" cy="1368152"/>
          </a:xfrm>
          <a:prstGeom prst="ellipse">
            <a:avLst/>
          </a:prstGeom>
          <a:solidFill>
            <a:schemeClr val="accent5">
              <a:lumMod val="40000"/>
              <a:lumOff val="60000"/>
            </a:schemeClr>
          </a:solidFill>
          <a:ln>
            <a:solidFill>
              <a:schemeClr val="accent5">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n>
                <a:solidFill>
                  <a:schemeClr val="accent5">
                    <a:lumMod val="40000"/>
                    <a:lumOff val="60000"/>
                  </a:schemeClr>
                </a:solidFill>
              </a:ln>
              <a:solidFill>
                <a:schemeClr val="accent5">
                  <a:lumMod val="40000"/>
                  <a:lumOff val="60000"/>
                </a:schemeClr>
              </a:solidFill>
            </a:endParaRPr>
          </a:p>
        </p:txBody>
      </p:sp>
      <p:sp>
        <p:nvSpPr>
          <p:cNvPr id="22" name="Tětiva 21">
            <a:extLst>
              <a:ext uri="{FF2B5EF4-FFF2-40B4-BE49-F238E27FC236}">
                <a16:creationId xmlns:a16="http://schemas.microsoft.com/office/drawing/2014/main" id="{703D00C9-9198-4509-BBB8-A961B2100EB3}"/>
              </a:ext>
            </a:extLst>
          </p:cNvPr>
          <p:cNvSpPr/>
          <p:nvPr/>
        </p:nvSpPr>
        <p:spPr>
          <a:xfrm>
            <a:off x="8459924" y="5206832"/>
            <a:ext cx="1368152" cy="1260140"/>
          </a:xfrm>
          <a:prstGeom prst="chord">
            <a:avLst>
              <a:gd name="adj1" fmla="val 5441031"/>
              <a:gd name="adj2" fmla="val 16200000"/>
            </a:avLst>
          </a:prstGeom>
          <a:solidFill>
            <a:srgbClr val="A7D8F9"/>
          </a:solidFill>
          <a:ln>
            <a:solidFill>
              <a:srgbClr val="A7D8F9"/>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accent5">
                    <a:lumMod val="40000"/>
                    <a:lumOff val="60000"/>
                  </a:schemeClr>
                </a:solidFill>
              </a:ln>
              <a:solidFill>
                <a:schemeClr val="accent5">
                  <a:lumMod val="40000"/>
                  <a:lumOff val="60000"/>
                </a:schemeClr>
              </a:solidFill>
            </a:endParaRPr>
          </a:p>
        </p:txBody>
      </p:sp>
      <p:pic>
        <p:nvPicPr>
          <p:cNvPr id="14" name="Obrázek 13">
            <a:extLst>
              <a:ext uri="{FF2B5EF4-FFF2-40B4-BE49-F238E27FC236}">
                <a16:creationId xmlns:a16="http://schemas.microsoft.com/office/drawing/2014/main" id="{4334890B-B9A3-47D5-A07C-BDC48729C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50" y="6196972"/>
            <a:ext cx="5476299" cy="540000"/>
          </a:xfrm>
          <a:prstGeom prst="rect">
            <a:avLst/>
          </a:prstGeom>
        </p:spPr>
      </p:pic>
    </p:spTree>
    <p:extLst>
      <p:ext uri="{BB962C8B-B14F-4D97-AF65-F5344CB8AC3E}">
        <p14:creationId xmlns:p14="http://schemas.microsoft.com/office/powerpoint/2010/main" val="408519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hangingPunct="0"/>
            <a:r>
              <a:rPr lang="pl-PL" sz="2800" dirty="0"/>
              <a:t>Představení výzev</a:t>
            </a:r>
            <a:endParaRPr lang="cs-CZ" sz="2800" dirty="0"/>
          </a:p>
        </p:txBody>
      </p:sp>
      <p:sp>
        <p:nvSpPr>
          <p:cNvPr id="3" name="Zástupný symbol pro obsah 2"/>
          <p:cNvSpPr>
            <a:spLocks noGrp="1"/>
          </p:cNvSpPr>
          <p:nvPr>
            <p:ph idx="1"/>
          </p:nvPr>
        </p:nvSpPr>
        <p:spPr>
          <a:xfrm>
            <a:off x="421252" y="980728"/>
            <a:ext cx="8208912" cy="5400600"/>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endParaRPr lang="cs-CZ" sz="2400" b="1" dirty="0"/>
          </a:p>
          <a:p>
            <a:pPr marL="432000" lvl="2" indent="-432000">
              <a:lnSpc>
                <a:spcPts val="2880"/>
              </a:lnSpc>
              <a:spcBef>
                <a:spcPts val="600"/>
              </a:spcBef>
              <a:spcAft>
                <a:spcPts val="600"/>
              </a:spcAft>
              <a:buSzPct val="100000"/>
              <a:buFont typeface="Wingdings" panose="05000000000000000000" pitchFamily="2" charset="2"/>
              <a:buChar char=""/>
            </a:pPr>
            <a:r>
              <a:rPr lang="cs-CZ" sz="2800" dirty="0"/>
              <a:t>Vytvoření kapacit nových dětských skupin v ČR mimo hl. m. Prahu / v Praze</a:t>
            </a:r>
            <a:br>
              <a:rPr lang="cs-CZ" sz="2400" b="1" dirty="0"/>
            </a:br>
            <a:br>
              <a:rPr lang="cs-CZ" sz="2400" b="1" dirty="0">
                <a:solidFill>
                  <a:schemeClr val="accent3">
                    <a:lumMod val="50000"/>
                  </a:schemeClr>
                </a:solidFill>
              </a:rPr>
            </a:br>
            <a:r>
              <a:rPr lang="cs-CZ" dirty="0"/>
              <a:t>Číslo výzvy: </a:t>
            </a:r>
            <a:r>
              <a:rPr lang="cs-CZ" dirty="0">
                <a:solidFill>
                  <a:srgbClr val="FF0000"/>
                </a:solidFill>
              </a:rPr>
              <a:t>03_22_141 / 03_22_142</a:t>
            </a:r>
            <a:br>
              <a:rPr lang="cs-CZ" dirty="0"/>
            </a:br>
            <a:r>
              <a:rPr lang="cs-CZ" dirty="0"/>
              <a:t>Alokace: </a:t>
            </a:r>
            <a:r>
              <a:rPr lang="cs-CZ" dirty="0">
                <a:solidFill>
                  <a:srgbClr val="FF0000"/>
                </a:solidFill>
              </a:rPr>
              <a:t>349 480 000 Kč (celá ČR mimo Prahu) / 50 520 000 Kč (Praha)</a:t>
            </a:r>
          </a:p>
          <a:p>
            <a:pPr marL="0" indent="0">
              <a:buNone/>
            </a:pPr>
            <a:r>
              <a:rPr lang="cs-CZ" sz="2000" b="1" dirty="0"/>
              <a:t>Prioritní osa 1: </a:t>
            </a:r>
            <a:r>
              <a:rPr lang="cs-CZ" sz="2000" dirty="0"/>
              <a:t>Podpora zaměstnanosti a adaptability pracovní síly.</a:t>
            </a:r>
          </a:p>
          <a:p>
            <a:pPr marL="0" indent="0">
              <a:buNone/>
            </a:pPr>
            <a:r>
              <a:rPr lang="cs-CZ" sz="2000" b="1" dirty="0"/>
              <a:t>Investiční priorita 1.2: </a:t>
            </a:r>
            <a:r>
              <a:rPr lang="cs-CZ" sz="2000" dirty="0"/>
              <a:t>Rovnost žen a mužů ve všech oblastech, a to  </a:t>
            </a:r>
            <a:br>
              <a:rPr lang="cs-CZ" sz="2000" dirty="0"/>
            </a:br>
            <a:r>
              <a:rPr lang="cs-CZ" sz="2000" dirty="0"/>
              <a:t>i pokud jde o přístup k zaměstnání a kariérní postup, sladění pracovního a soukromého života a podpora stejné odměny za stejnou práci.</a:t>
            </a:r>
          </a:p>
          <a:p>
            <a:pPr marL="0" indent="0">
              <a:buNone/>
            </a:pPr>
            <a:r>
              <a:rPr lang="cs-CZ" sz="2000" b="1" dirty="0"/>
              <a:t>Vyhlašovatel výzvy: </a:t>
            </a:r>
            <a:r>
              <a:rPr lang="cs-CZ" sz="2000" dirty="0"/>
              <a:t>MPSV, Odbor realizace programů ESF – veřejná správa, sociální inovace a rovné příležitosti</a:t>
            </a:r>
          </a:p>
          <a:p>
            <a:pPr marL="0" lvl="2" indent="0">
              <a:lnSpc>
                <a:spcPts val="2880"/>
              </a:lnSpc>
              <a:spcBef>
                <a:spcPts val="600"/>
              </a:spcBef>
              <a:spcAft>
                <a:spcPts val="600"/>
              </a:spcAft>
              <a:buSzPct val="100000"/>
              <a:buNone/>
            </a:pPr>
            <a:endParaRPr lang="cs-CZ" dirty="0"/>
          </a:p>
          <a:p>
            <a:pPr marL="0" indent="0" fontAlgn="base" hangingPunct="0">
              <a:buNone/>
            </a:pPr>
            <a:endParaRPr lang="cs-CZ" sz="2000" dirty="0"/>
          </a:p>
          <a:p>
            <a:pPr marL="0" indent="0" fontAlgn="base" hangingPunct="0">
              <a:buNone/>
            </a:pPr>
            <a:r>
              <a:rPr lang="cs-CZ" sz="2000" dirty="0"/>
              <a:t> </a:t>
            </a:r>
          </a:p>
          <a:p>
            <a:pPr marL="0" indent="0" fontAlgn="base" hangingPunct="0">
              <a:buNone/>
            </a:pPr>
            <a:r>
              <a:rPr lang="cs-CZ" sz="2000" dirty="0"/>
              <a:t> </a:t>
            </a:r>
          </a:p>
          <a:p>
            <a:pPr fontAlgn="base" hangingPunct="0"/>
            <a:endParaRPr lang="cs-CZ" sz="2000" dirty="0"/>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1990791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3429000"/>
            <a:ext cx="7344816" cy="1440160"/>
          </a:xfrm>
        </p:spPr>
        <p:txBody>
          <a:bodyPr/>
          <a:lstStyle/>
          <a:p>
            <a:pPr algn="ctr"/>
            <a:r>
              <a:rPr lang="cs-CZ" dirty="0"/>
              <a:t>Jednotky a jednotkové náklady</a:t>
            </a:r>
            <a:endParaRPr lang="cs-CZ" sz="2800" b="0" dirty="0"/>
          </a:p>
        </p:txBody>
      </p:sp>
    </p:spTree>
    <p:extLst>
      <p:ext uri="{BB962C8B-B14F-4D97-AF65-F5344CB8AC3E}">
        <p14:creationId xmlns:p14="http://schemas.microsoft.com/office/powerpoint/2010/main" val="1009680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0" dirty="0"/>
              <a:t>Jednotky a jednotkové náklady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41</a:t>
            </a:fld>
            <a:endParaRPr lang="cs-CZ" dirty="0">
              <a:solidFill>
                <a:srgbClr val="084A8B"/>
              </a:solidFill>
            </a:endParaRPr>
          </a:p>
        </p:txBody>
      </p:sp>
      <p:sp>
        <p:nvSpPr>
          <p:cNvPr id="7" name="Obdélník 6"/>
          <p:cNvSpPr/>
          <p:nvPr/>
        </p:nvSpPr>
        <p:spPr>
          <a:xfrm>
            <a:off x="323528" y="1268760"/>
            <a:ext cx="8496944" cy="523220"/>
          </a:xfrm>
          <a:prstGeom prst="rect">
            <a:avLst/>
          </a:prstGeom>
        </p:spPr>
        <p:txBody>
          <a:bodyPr wrap="square">
            <a:spAutoFit/>
          </a:bodyPr>
          <a:lstStyle/>
          <a:p>
            <a:pPr algn="ctr"/>
            <a:r>
              <a:rPr lang="cs-CZ" sz="2800" b="1" dirty="0">
                <a:solidFill>
                  <a:srgbClr val="084A8B"/>
                </a:solidFill>
              </a:rPr>
              <a:t>Přehled jednotek na podporu zařízení péče o děti</a:t>
            </a:r>
          </a:p>
        </p:txBody>
      </p:sp>
      <p:graphicFrame>
        <p:nvGraphicFramePr>
          <p:cNvPr id="8" name="Tabulka 7"/>
          <p:cNvGraphicFramePr>
            <a:graphicFrameLocks noGrp="1"/>
          </p:cNvGraphicFramePr>
          <p:nvPr>
            <p:extLst>
              <p:ext uri="{D42A27DB-BD31-4B8C-83A1-F6EECF244321}">
                <p14:modId xmlns:p14="http://schemas.microsoft.com/office/powerpoint/2010/main" val="1968511072"/>
              </p:ext>
            </p:extLst>
          </p:nvPr>
        </p:nvGraphicFramePr>
        <p:xfrm>
          <a:off x="514417" y="2222867"/>
          <a:ext cx="8115166" cy="4158464"/>
        </p:xfrm>
        <a:graphic>
          <a:graphicData uri="http://schemas.openxmlformats.org/drawingml/2006/table">
            <a:tbl>
              <a:tblPr firstRow="1" firstCol="1" bandRow="1">
                <a:tableStyleId>{5C22544A-7EE6-4342-B048-85BDC9FD1C3A}</a:tableStyleId>
              </a:tblPr>
              <a:tblGrid>
                <a:gridCol w="624295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519808">
                <a:tc>
                  <a:txBody>
                    <a:bodyPr/>
                    <a:lstStyle/>
                    <a:p>
                      <a:pPr marL="36195" marR="36195" algn="ctr">
                        <a:spcBef>
                          <a:spcPts val="300"/>
                        </a:spcBef>
                        <a:spcAft>
                          <a:spcPts val="300"/>
                        </a:spcAft>
                      </a:pPr>
                      <a:r>
                        <a:rPr lang="cs-CZ" sz="1800" dirty="0">
                          <a:effectLst/>
                        </a:rPr>
                        <a:t>Název jednotky</a:t>
                      </a:r>
                      <a:endParaRPr lang="cs-CZ" sz="2400" dirty="0">
                        <a:effectLst/>
                        <a:latin typeface="Arial"/>
                        <a:ea typeface="Arial"/>
                        <a:cs typeface="Times New Roman"/>
                      </a:endParaRPr>
                    </a:p>
                  </a:txBody>
                  <a:tcPr marL="68580" marR="68580" marT="0" marB="0"/>
                </a:tc>
                <a:tc>
                  <a:txBody>
                    <a:bodyPr/>
                    <a:lstStyle/>
                    <a:p>
                      <a:pPr marL="36195" marR="36195" algn="ctr">
                        <a:spcBef>
                          <a:spcPts val="300"/>
                        </a:spcBef>
                        <a:spcAft>
                          <a:spcPts val="300"/>
                        </a:spcAft>
                      </a:pPr>
                      <a:r>
                        <a:rPr lang="cs-CZ" sz="1800" dirty="0">
                          <a:effectLst/>
                        </a:rPr>
                        <a:t>Fáze projektu</a:t>
                      </a:r>
                      <a:endParaRPr lang="cs-CZ" sz="2400" dirty="0">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519808">
                <a:tc>
                  <a:txBody>
                    <a:bodyPr/>
                    <a:lstStyle/>
                    <a:p>
                      <a:pPr algn="l">
                        <a:spcBef>
                          <a:spcPts val="300"/>
                        </a:spcBef>
                        <a:spcAft>
                          <a:spcPts val="300"/>
                        </a:spcAft>
                      </a:pPr>
                      <a:r>
                        <a:rPr lang="cs-CZ" sz="1600" dirty="0">
                          <a:effectLst/>
                        </a:rPr>
                        <a:t>Vytvořené místo v zařízení péče o děti</a:t>
                      </a:r>
                      <a:endParaRPr lang="cs-CZ" sz="2000" dirty="0">
                        <a:effectLst/>
                        <a:latin typeface="Arial"/>
                        <a:ea typeface="Arial"/>
                        <a:cs typeface="Times New Roman"/>
                      </a:endParaRPr>
                    </a:p>
                  </a:txBody>
                  <a:tcPr marL="68580" marR="68580" marT="0" marB="0" anchor="ctr"/>
                </a:tc>
                <a:tc rowSpan="2">
                  <a:txBody>
                    <a:bodyPr/>
                    <a:lstStyle/>
                    <a:p>
                      <a:pPr algn="ctr">
                        <a:spcBef>
                          <a:spcPts val="300"/>
                        </a:spcBef>
                        <a:spcAft>
                          <a:spcPts val="300"/>
                        </a:spcAft>
                      </a:pPr>
                      <a:r>
                        <a:rPr lang="cs-CZ" sz="1800" b="1" dirty="0">
                          <a:effectLst/>
                        </a:rPr>
                        <a:t>Vybudování</a:t>
                      </a:r>
                      <a:endParaRPr lang="cs-CZ" sz="2400" b="1"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519808">
                <a:tc>
                  <a:txBody>
                    <a:bodyPr/>
                    <a:lstStyle/>
                    <a:p>
                      <a:pPr algn="l">
                        <a:spcBef>
                          <a:spcPts val="300"/>
                        </a:spcBef>
                        <a:spcAft>
                          <a:spcPts val="300"/>
                        </a:spcAft>
                      </a:pPr>
                      <a:endParaRPr lang="cs-CZ" sz="2000" dirty="0">
                        <a:solidFill>
                          <a:srgbClr val="FF0000"/>
                        </a:solidFill>
                        <a:effectLst/>
                        <a:latin typeface="Arial"/>
                        <a:ea typeface="Arial"/>
                        <a:cs typeface="Times New Roman"/>
                      </a:endParaRPr>
                    </a:p>
                  </a:txBody>
                  <a:tcPr marL="68580" marR="68580" marT="0" marB="0" anchor="ctr"/>
                </a:tc>
                <a:tc vMerge="1">
                  <a:txBody>
                    <a:bodyPr/>
                    <a:lstStyle/>
                    <a:p>
                      <a:endParaRPr lang="cs-CZ"/>
                    </a:p>
                  </a:txBody>
                  <a:tcPr/>
                </a:tc>
                <a:extLst>
                  <a:ext uri="{0D108BD9-81ED-4DB2-BD59-A6C34878D82A}">
                    <a16:rowId xmlns:a16="http://schemas.microsoft.com/office/drawing/2014/main" val="10002"/>
                  </a:ext>
                </a:extLst>
              </a:tr>
              <a:tr h="519808">
                <a:tc>
                  <a:txBody>
                    <a:bodyPr/>
                    <a:lstStyle/>
                    <a:p>
                      <a:pPr algn="l">
                        <a:spcBef>
                          <a:spcPts val="300"/>
                        </a:spcBef>
                        <a:spcAft>
                          <a:spcPts val="300"/>
                        </a:spcAft>
                      </a:pPr>
                      <a:r>
                        <a:rPr lang="cs-CZ" sz="1600" dirty="0">
                          <a:effectLst/>
                        </a:rPr>
                        <a:t>Transformované místo v dětské skupině</a:t>
                      </a:r>
                      <a:endParaRPr lang="cs-CZ" sz="2000" dirty="0">
                        <a:effectLst/>
                        <a:latin typeface="Arial"/>
                        <a:ea typeface="Arial"/>
                        <a:cs typeface="Times New Roman"/>
                      </a:endParaRPr>
                    </a:p>
                  </a:txBody>
                  <a:tcPr marL="68580" marR="68580" marT="0" marB="0" anchor="ctr"/>
                </a:tc>
                <a:tc rowSpan="2">
                  <a:txBody>
                    <a:bodyPr/>
                    <a:lstStyle/>
                    <a:p>
                      <a:pPr algn="ctr">
                        <a:spcBef>
                          <a:spcPts val="300"/>
                        </a:spcBef>
                        <a:spcAft>
                          <a:spcPts val="300"/>
                        </a:spcAft>
                      </a:pPr>
                      <a:r>
                        <a:rPr lang="cs-CZ" sz="1800" b="1" dirty="0">
                          <a:effectLst/>
                        </a:rPr>
                        <a:t>Transformace</a:t>
                      </a:r>
                      <a:endParaRPr lang="cs-CZ" sz="2400" b="1"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519808">
                <a:tc>
                  <a:txBody>
                    <a:bodyPr/>
                    <a:lstStyle/>
                    <a:p>
                      <a:pPr algn="l">
                        <a:spcBef>
                          <a:spcPts val="300"/>
                        </a:spcBef>
                        <a:spcAft>
                          <a:spcPts val="300"/>
                        </a:spcAft>
                      </a:pPr>
                      <a:endParaRPr lang="cs-CZ" sz="2000" dirty="0">
                        <a:solidFill>
                          <a:srgbClr val="FF0000"/>
                        </a:solidFill>
                        <a:effectLst/>
                        <a:latin typeface="Arial"/>
                        <a:ea typeface="Arial"/>
                        <a:cs typeface="Times New Roman"/>
                      </a:endParaRPr>
                    </a:p>
                  </a:txBody>
                  <a:tcPr marL="68580" marR="68580" marT="0" marB="0" anchor="ctr"/>
                </a:tc>
                <a:tc vMerge="1">
                  <a:txBody>
                    <a:bodyPr/>
                    <a:lstStyle/>
                    <a:p>
                      <a:endParaRPr lang="cs-CZ"/>
                    </a:p>
                  </a:txBody>
                  <a:tcPr/>
                </a:tc>
                <a:extLst>
                  <a:ext uri="{0D108BD9-81ED-4DB2-BD59-A6C34878D82A}">
                    <a16:rowId xmlns:a16="http://schemas.microsoft.com/office/drawing/2014/main" val="10004"/>
                  </a:ext>
                </a:extLst>
              </a:tr>
              <a:tr h="519808">
                <a:tc>
                  <a:txBody>
                    <a:bodyPr/>
                    <a:lstStyle/>
                    <a:p>
                      <a:pPr algn="l">
                        <a:spcBef>
                          <a:spcPts val="300"/>
                        </a:spcBef>
                        <a:spcAft>
                          <a:spcPts val="300"/>
                        </a:spcAft>
                      </a:pPr>
                      <a:r>
                        <a:rPr lang="cs-CZ" sz="1600" dirty="0">
                          <a:effectLst/>
                        </a:rPr>
                        <a:t>Obsazenost zařízení péče o děti</a:t>
                      </a:r>
                      <a:endParaRPr lang="cs-CZ" sz="2000" dirty="0">
                        <a:effectLst/>
                        <a:latin typeface="Arial"/>
                        <a:ea typeface="Arial"/>
                        <a:cs typeface="Times New Roman"/>
                      </a:endParaRPr>
                    </a:p>
                  </a:txBody>
                  <a:tcPr marL="68580" marR="68580" marT="0" marB="0" anchor="ctr"/>
                </a:tc>
                <a:tc rowSpan="3">
                  <a:txBody>
                    <a:bodyPr/>
                    <a:lstStyle/>
                    <a:p>
                      <a:pPr algn="ctr">
                        <a:spcBef>
                          <a:spcPts val="300"/>
                        </a:spcBef>
                        <a:spcAft>
                          <a:spcPts val="300"/>
                        </a:spcAft>
                      </a:pPr>
                      <a:r>
                        <a:rPr lang="cs-CZ" sz="1800" b="1" dirty="0">
                          <a:effectLst/>
                        </a:rPr>
                        <a:t>Provoz</a:t>
                      </a:r>
                      <a:endParaRPr lang="cs-CZ" sz="2400" b="1"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519808">
                <a:tc>
                  <a:txBody>
                    <a:bodyPr/>
                    <a:lstStyle/>
                    <a:p>
                      <a:pPr algn="l">
                        <a:spcBef>
                          <a:spcPts val="300"/>
                        </a:spcBef>
                        <a:spcAft>
                          <a:spcPts val="300"/>
                        </a:spcAft>
                      </a:pPr>
                      <a:r>
                        <a:rPr lang="cs-CZ" sz="1600" dirty="0">
                          <a:effectLst/>
                        </a:rPr>
                        <a:t>Kvalifikovaná pečující osoba	</a:t>
                      </a:r>
                      <a:endParaRPr lang="cs-CZ" sz="2000" dirty="0">
                        <a:effectLst/>
                        <a:latin typeface="Arial"/>
                        <a:ea typeface="Arial"/>
                        <a:cs typeface="Times New Roman"/>
                      </a:endParaRPr>
                    </a:p>
                  </a:txBody>
                  <a:tcPr marL="68580" marR="68580" marT="0" marB="0" anchor="ctr"/>
                </a:tc>
                <a:tc vMerge="1">
                  <a:txBody>
                    <a:bodyPr/>
                    <a:lstStyle/>
                    <a:p>
                      <a:endParaRPr lang="cs-CZ"/>
                    </a:p>
                  </a:txBody>
                  <a:tcPr/>
                </a:tc>
                <a:extLst>
                  <a:ext uri="{0D108BD9-81ED-4DB2-BD59-A6C34878D82A}">
                    <a16:rowId xmlns:a16="http://schemas.microsoft.com/office/drawing/2014/main" val="10006"/>
                  </a:ext>
                </a:extLst>
              </a:tr>
              <a:tr h="519808">
                <a:tc>
                  <a:txBody>
                    <a:bodyPr/>
                    <a:lstStyle/>
                    <a:p>
                      <a:pPr algn="l">
                        <a:spcBef>
                          <a:spcPts val="300"/>
                        </a:spcBef>
                        <a:spcAft>
                          <a:spcPts val="300"/>
                        </a:spcAft>
                      </a:pPr>
                      <a:r>
                        <a:rPr lang="cs-CZ" sz="1600" dirty="0">
                          <a:effectLst/>
                        </a:rPr>
                        <a:t>Nájemné prostor dětské skupiny</a:t>
                      </a:r>
                      <a:endParaRPr lang="cs-CZ" sz="2000" dirty="0">
                        <a:effectLst/>
                        <a:latin typeface="Arial"/>
                        <a:ea typeface="Arial"/>
                        <a:cs typeface="Times New Roman"/>
                      </a:endParaRPr>
                    </a:p>
                  </a:txBody>
                  <a:tcPr marL="68580" marR="68580" marT="0" marB="0" anchor="ctr"/>
                </a:tc>
                <a:tc vMerge="1">
                  <a:txBody>
                    <a:bodyPr/>
                    <a:lstStyle/>
                    <a:p>
                      <a:endParaRPr lang="cs-CZ"/>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744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0" dirty="0"/>
              <a:t>Jednotky a jednotkové náklady</a:t>
            </a:r>
            <a:endParaRPr lang="cs-CZ" sz="2800" dirty="0"/>
          </a:p>
        </p:txBody>
      </p:sp>
      <p:sp>
        <p:nvSpPr>
          <p:cNvPr id="3" name="Zástupný symbol pro obsah 2"/>
          <p:cNvSpPr>
            <a:spLocks noGrp="1"/>
          </p:cNvSpPr>
          <p:nvPr>
            <p:ph idx="1"/>
          </p:nvPr>
        </p:nvSpPr>
        <p:spPr>
          <a:xfrm>
            <a:off x="539552" y="1412776"/>
            <a:ext cx="8064000" cy="5040560"/>
          </a:xfrm>
        </p:spPr>
        <p:txBody>
          <a:bodyPr/>
          <a:lstStyle/>
          <a:p>
            <a:r>
              <a:rPr lang="cs-CZ" b="1" dirty="0"/>
              <a:t>Vytvořené místo v zařízení péče o děti (DS)</a:t>
            </a:r>
          </a:p>
          <a:p>
            <a:pPr lvl="1" algn="just">
              <a:lnSpc>
                <a:spcPct val="100000"/>
              </a:lnSpc>
              <a:spcBef>
                <a:spcPts val="0"/>
              </a:spcBef>
              <a:buFont typeface="Courier New" panose="02070309020205020404" pitchFamily="49" charset="0"/>
              <a:buChar char="o"/>
            </a:pPr>
            <a:r>
              <a:rPr lang="cs-CZ" sz="2400" dirty="0"/>
              <a:t>pouze na vybudování nové DS tam, kde zatím žádná služba péče o děti provozována nebyla</a:t>
            </a:r>
          </a:p>
          <a:p>
            <a:pPr lvl="1" algn="just">
              <a:lnSpc>
                <a:spcPct val="100000"/>
              </a:lnSpc>
              <a:spcBef>
                <a:spcPts val="0"/>
              </a:spcBef>
              <a:buFont typeface="Courier New" panose="02070309020205020404" pitchFamily="49" charset="0"/>
              <a:buChar char="o"/>
            </a:pPr>
            <a:r>
              <a:rPr lang="cs-CZ" sz="2400" dirty="0"/>
              <a:t>doba vybudování se předpokládá v délce maximálně  </a:t>
            </a:r>
            <a:br>
              <a:rPr lang="cs-CZ" sz="2400" dirty="0"/>
            </a:br>
            <a:r>
              <a:rPr lang="cs-CZ" sz="2400" dirty="0"/>
              <a:t>4 měsíců (více vzhledem k harmonogramu nebude možné, méně je možné)</a:t>
            </a:r>
          </a:p>
          <a:p>
            <a:pPr lvl="1" algn="just">
              <a:lnSpc>
                <a:spcPct val="100000"/>
              </a:lnSpc>
              <a:spcBef>
                <a:spcPts val="0"/>
              </a:spcBef>
              <a:buFont typeface="Courier New" panose="02070309020205020404" pitchFamily="49" charset="0"/>
              <a:buChar char="o"/>
            </a:pPr>
            <a:r>
              <a:rPr lang="cs-CZ" sz="2400" dirty="0"/>
              <a:t>vytvořená místa tvoří kapacitu dětské skupiny </a:t>
            </a:r>
          </a:p>
          <a:p>
            <a:pPr marL="0" indent="0">
              <a:lnSpc>
                <a:spcPct val="100000"/>
              </a:lnSpc>
              <a:spcBef>
                <a:spcPts val="0"/>
              </a:spcBef>
              <a:buNone/>
            </a:pPr>
            <a:endParaRPr lang="cs-CZ" dirty="0"/>
          </a:p>
          <a:p>
            <a:r>
              <a:rPr lang="cs-CZ" b="1" dirty="0"/>
              <a:t>Na tuto fázi projektu jsou navázány jednotky:</a:t>
            </a:r>
          </a:p>
          <a:p>
            <a:pPr lvl="1">
              <a:lnSpc>
                <a:spcPct val="100000"/>
              </a:lnSpc>
              <a:spcBef>
                <a:spcPts val="0"/>
              </a:spcBef>
              <a:buFont typeface="Courier New" panose="02070309020205020404" pitchFamily="49" charset="0"/>
              <a:buChar char="o"/>
            </a:pPr>
            <a:r>
              <a:rPr lang="cs-CZ" sz="2400" dirty="0"/>
              <a:t>„Vytvořené místo v zařízení péče o děti“</a:t>
            </a:r>
          </a:p>
          <a:p>
            <a:pPr marL="414000" lvl="1" indent="0">
              <a:lnSpc>
                <a:spcPct val="100000"/>
              </a:lnSpc>
              <a:spcBef>
                <a:spcPts val="0"/>
              </a:spcBef>
              <a:buNone/>
            </a:pPr>
            <a:br>
              <a:rPr lang="cs-CZ" sz="2400" dirty="0"/>
            </a:br>
            <a:endParaRPr lang="cs-CZ" sz="2400" dirty="0"/>
          </a:p>
          <a:p>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42</a:t>
            </a:fld>
            <a:endParaRPr lang="cs-CZ" dirty="0">
              <a:solidFill>
                <a:srgbClr val="084A8B"/>
              </a:solidFill>
            </a:endParaRPr>
          </a:p>
        </p:txBody>
      </p:sp>
    </p:spTree>
    <p:extLst>
      <p:ext uri="{BB962C8B-B14F-4D97-AF65-F5344CB8AC3E}">
        <p14:creationId xmlns:p14="http://schemas.microsoft.com/office/powerpoint/2010/main" val="2691906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0" dirty="0"/>
              <a:t>Jednotky a jednotkové náklady</a:t>
            </a:r>
            <a:endParaRPr lang="cs-CZ" sz="2800" dirty="0"/>
          </a:p>
        </p:txBody>
      </p:sp>
      <p:sp>
        <p:nvSpPr>
          <p:cNvPr id="3" name="Zástupný symbol pro obsah 2"/>
          <p:cNvSpPr>
            <a:spLocks noGrp="1"/>
          </p:cNvSpPr>
          <p:nvPr>
            <p:ph idx="1"/>
          </p:nvPr>
        </p:nvSpPr>
        <p:spPr>
          <a:xfrm>
            <a:off x="539552" y="1340768"/>
            <a:ext cx="8208912" cy="5184576"/>
          </a:xfrm>
        </p:spPr>
        <p:txBody>
          <a:bodyPr>
            <a:normAutofit/>
          </a:bodyPr>
          <a:lstStyle/>
          <a:p>
            <a:r>
              <a:rPr lang="cs-CZ" b="1" dirty="0"/>
              <a:t>V jednotce je zahrnut příspěvek na:</a:t>
            </a:r>
          </a:p>
          <a:p>
            <a:pPr lvl="1">
              <a:lnSpc>
                <a:spcPct val="100000"/>
              </a:lnSpc>
              <a:spcBef>
                <a:spcPts val="0"/>
              </a:spcBef>
              <a:buFont typeface="Courier New" panose="02070309020205020404" pitchFamily="49" charset="0"/>
              <a:buChar char="o"/>
            </a:pPr>
            <a:r>
              <a:rPr lang="cs-CZ" sz="1600" dirty="0"/>
              <a:t>náklady na stavební úpravy prostor</a:t>
            </a:r>
          </a:p>
          <a:p>
            <a:pPr lvl="1">
              <a:lnSpc>
                <a:spcPct val="100000"/>
              </a:lnSpc>
              <a:spcBef>
                <a:spcPts val="0"/>
              </a:spcBef>
              <a:buFont typeface="Courier New" panose="02070309020205020404" pitchFamily="49" charset="0"/>
              <a:buChar char="o"/>
            </a:pPr>
            <a:r>
              <a:rPr lang="cs-CZ" sz="1600" dirty="0"/>
              <a:t>pořízení vybavení</a:t>
            </a:r>
          </a:p>
          <a:p>
            <a:pPr lvl="1">
              <a:lnSpc>
                <a:spcPct val="100000"/>
              </a:lnSpc>
              <a:spcBef>
                <a:spcPts val="0"/>
              </a:spcBef>
              <a:buFont typeface="Courier New" panose="02070309020205020404" pitchFamily="49" charset="0"/>
              <a:buChar char="o"/>
            </a:pPr>
            <a:r>
              <a:rPr lang="cs-CZ" sz="1600" dirty="0"/>
              <a:t>pořízení výukových pomůcek</a:t>
            </a:r>
          </a:p>
          <a:p>
            <a:pPr lvl="1">
              <a:lnSpc>
                <a:spcPct val="100000"/>
              </a:lnSpc>
              <a:spcBef>
                <a:spcPts val="0"/>
              </a:spcBef>
              <a:buFont typeface="Courier New" panose="02070309020205020404" pitchFamily="49" charset="0"/>
              <a:buChar char="o"/>
            </a:pPr>
            <a:r>
              <a:rPr lang="cs-CZ" sz="1600" dirty="0"/>
              <a:t>řízení projektové fáze zaměřené na vybudování dětské skupiny</a:t>
            </a:r>
          </a:p>
          <a:p>
            <a:pPr lvl="1">
              <a:lnSpc>
                <a:spcPct val="100000"/>
              </a:lnSpc>
              <a:spcBef>
                <a:spcPts val="0"/>
              </a:spcBef>
              <a:buFont typeface="Courier New" panose="02070309020205020404" pitchFamily="49" charset="0"/>
              <a:buChar char="o"/>
            </a:pPr>
            <a:endParaRPr lang="cs-CZ" dirty="0"/>
          </a:p>
          <a:p>
            <a:r>
              <a:rPr lang="cs-CZ" dirty="0">
                <a:solidFill>
                  <a:srgbClr val="FF0000"/>
                </a:solidFill>
              </a:rPr>
              <a:t>Po skončení fáze vybudování je ověřován:</a:t>
            </a:r>
          </a:p>
          <a:p>
            <a:pPr lvl="1">
              <a:lnSpc>
                <a:spcPct val="100000"/>
              </a:lnSpc>
              <a:spcBef>
                <a:spcPts val="0"/>
              </a:spcBef>
              <a:buFont typeface="Courier New" panose="02070309020205020404" pitchFamily="49" charset="0"/>
              <a:buChar char="o"/>
            </a:pPr>
            <a:r>
              <a:rPr lang="cs-CZ" sz="1600" dirty="0"/>
              <a:t>zápis do evidence poskytovatelů služby péče o dítě v dětské skupině dle zákona </a:t>
            </a:r>
            <a:br>
              <a:rPr lang="cs-CZ" sz="1600" dirty="0"/>
            </a:br>
            <a:r>
              <a:rPr lang="cs-CZ" sz="1600" dirty="0"/>
              <a:t>č. 247/2014 Sb., o poskytování služby péče o děti v dětské skupině</a:t>
            </a:r>
          </a:p>
          <a:p>
            <a:pPr>
              <a:lnSpc>
                <a:spcPct val="100000"/>
              </a:lnSpc>
              <a:spcBef>
                <a:spcPts val="0"/>
              </a:spcBef>
              <a:buFont typeface="Courier New" panose="02070309020205020404" pitchFamily="49" charset="0"/>
              <a:buChar char="o"/>
            </a:pPr>
            <a:endParaRPr lang="cs-CZ" sz="1600" dirty="0"/>
          </a:p>
          <a:p>
            <a:pPr marL="0" indent="0">
              <a:lnSpc>
                <a:spcPct val="100000"/>
              </a:lnSpc>
              <a:spcBef>
                <a:spcPts val="0"/>
              </a:spcBef>
              <a:buNone/>
            </a:pPr>
            <a:r>
              <a:rPr lang="cs-CZ" sz="1800" dirty="0"/>
              <a:t>Pro každé místo musí existovat </a:t>
            </a:r>
            <a:r>
              <a:rPr lang="cs-CZ" sz="1800" dirty="0">
                <a:solidFill>
                  <a:schemeClr val="accent3">
                    <a:lumMod val="50000"/>
                  </a:schemeClr>
                </a:solidFill>
              </a:rPr>
              <a:t>židle, prostor pro práci u stolu, postel/lehátko</a:t>
            </a:r>
            <a:r>
              <a:rPr lang="cs-CZ" sz="1800" dirty="0"/>
              <a:t>.</a:t>
            </a:r>
          </a:p>
          <a:p>
            <a:pPr marL="0" indent="0">
              <a:lnSpc>
                <a:spcPct val="100000"/>
              </a:lnSpc>
              <a:spcBef>
                <a:spcPts val="0"/>
              </a:spcBef>
              <a:buNone/>
            </a:pPr>
            <a:r>
              <a:rPr lang="cs-CZ" sz="1800" dirty="0"/>
              <a:t>Kapacita uvedená v žádosti by měla odpovídat kapacitě uvedené v evidenci dětských skupin.</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43</a:t>
            </a:fld>
            <a:endParaRPr lang="cs-CZ" dirty="0">
              <a:solidFill>
                <a:srgbClr val="084A8B"/>
              </a:solidFill>
            </a:endParaRPr>
          </a:p>
        </p:txBody>
      </p:sp>
    </p:spTree>
    <p:extLst>
      <p:ext uri="{BB962C8B-B14F-4D97-AF65-F5344CB8AC3E}">
        <p14:creationId xmlns:p14="http://schemas.microsoft.com/office/powerpoint/2010/main" val="1622809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539552" y="1484784"/>
            <a:ext cx="8064000" cy="4581328"/>
          </a:xfrm>
        </p:spPr>
        <p:txBody>
          <a:bodyPr>
            <a:normAutofit lnSpcReduction="10000"/>
          </a:bodyPr>
          <a:lstStyle/>
          <a:p>
            <a:pPr marL="432000" lvl="2" indent="-432000">
              <a:lnSpc>
                <a:spcPts val="2880"/>
              </a:lnSpc>
              <a:spcBef>
                <a:spcPts val="600"/>
              </a:spcBef>
              <a:spcAft>
                <a:spcPts val="600"/>
              </a:spcAft>
              <a:buSzPct val="100000"/>
              <a:buFont typeface="Wingdings" panose="05000000000000000000" pitchFamily="2" charset="2"/>
              <a:buChar char=""/>
            </a:pPr>
            <a:r>
              <a:rPr lang="cs-CZ" b="1" dirty="0"/>
              <a:t>Transformované místo v dětské skupině (DS)</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pro provozovatele zařízení, které není registrovanou dětskou skupinou dle zákona č. 247/2014 Sb., o poskytování služby péče o děti v dětské skupině (bez ohledu na stávající kapacitu) na změnu na DS</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doba transformace se předpokládá v délce 4 měsíců </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transformovaná místa tvoří kapacitu zařízení </a:t>
            </a:r>
          </a:p>
          <a:p>
            <a:pPr marL="936000" lvl="4" indent="-432000" algn="just">
              <a:lnSpc>
                <a:spcPct val="100000"/>
              </a:lnSpc>
              <a:spcBef>
                <a:spcPts val="0"/>
              </a:spcBef>
              <a:spcAft>
                <a:spcPts val="600"/>
              </a:spcAft>
              <a:buSzPct val="100000"/>
              <a:buFont typeface="Courier New" panose="02070309020205020404" pitchFamily="49" charset="0"/>
              <a:buChar char="o"/>
            </a:pPr>
            <a:r>
              <a:rPr lang="cs-CZ" dirty="0"/>
              <a:t>transformovat se nemohou zařízení, jejichž vznik byl podpořen z OPLZZ, ani dětská skupina již zapsaná v EDS, ani zařízení péče o děti provozované na základě živnostenského oprávnění, ani mateřská škola zapsaná ve školském rejstříku</a:t>
            </a:r>
          </a:p>
          <a:p>
            <a:pPr marL="432000" lvl="2" indent="-432000">
              <a:lnSpc>
                <a:spcPts val="2880"/>
              </a:lnSpc>
              <a:spcBef>
                <a:spcPts val="600"/>
              </a:spcBef>
              <a:spcAft>
                <a:spcPts val="600"/>
              </a:spcAft>
              <a:buSzPct val="100000"/>
              <a:buFont typeface="Wingdings" panose="05000000000000000000" pitchFamily="2" charset="2"/>
              <a:buChar char=""/>
            </a:pPr>
            <a:r>
              <a:rPr lang="cs-CZ" b="1" dirty="0"/>
              <a:t>Na tuto fázi projektu jsou navázány jednotky:</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„Transformované místo v dětské skupině“</a:t>
            </a:r>
          </a:p>
          <a:p>
            <a:pPr marL="0" lvl="2" indent="0">
              <a:lnSpc>
                <a:spcPct val="100000"/>
              </a:lnSpc>
              <a:spcBef>
                <a:spcPts val="0"/>
              </a:spcBef>
              <a:spcAft>
                <a:spcPts val="600"/>
              </a:spcAft>
              <a:buSzPct val="100000"/>
              <a:buNone/>
            </a:pPr>
            <a:endParaRPr lang="cs-CZ" sz="2400" b="1"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44</a:t>
            </a:fld>
            <a:endParaRPr lang="cs-CZ" dirty="0">
              <a:solidFill>
                <a:srgbClr val="084A8B"/>
              </a:solidFill>
            </a:endParaRPr>
          </a:p>
        </p:txBody>
      </p:sp>
    </p:spTree>
    <p:extLst>
      <p:ext uri="{BB962C8B-B14F-4D97-AF65-F5344CB8AC3E}">
        <p14:creationId xmlns:p14="http://schemas.microsoft.com/office/powerpoint/2010/main" val="2202376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539552" y="1412776"/>
            <a:ext cx="8424936" cy="5112568"/>
          </a:xfrm>
        </p:spPr>
        <p:txBody>
          <a:bodyPr>
            <a:normAutofit/>
          </a:bodyPr>
          <a:lstStyle/>
          <a:p>
            <a:r>
              <a:rPr lang="cs-CZ" b="1" dirty="0"/>
              <a:t>V jednotce jsou zahrnuty výdaje na:</a:t>
            </a:r>
          </a:p>
          <a:p>
            <a:pPr lvl="2">
              <a:lnSpc>
                <a:spcPct val="100000"/>
              </a:lnSpc>
              <a:spcBef>
                <a:spcPts val="0"/>
              </a:spcBef>
              <a:buFont typeface="Courier New" panose="02070309020205020404" pitchFamily="49" charset="0"/>
              <a:buChar char="o"/>
            </a:pPr>
            <a:r>
              <a:rPr lang="cs-CZ" sz="1900" dirty="0"/>
              <a:t>náklady na stavební úpravy prostor</a:t>
            </a:r>
          </a:p>
          <a:p>
            <a:pPr lvl="2">
              <a:lnSpc>
                <a:spcPct val="100000"/>
              </a:lnSpc>
              <a:spcBef>
                <a:spcPts val="0"/>
              </a:spcBef>
              <a:buFont typeface="Courier New" panose="02070309020205020404" pitchFamily="49" charset="0"/>
              <a:buChar char="o"/>
            </a:pPr>
            <a:r>
              <a:rPr lang="cs-CZ" sz="1900" dirty="0"/>
              <a:t>pořízení vybavení</a:t>
            </a:r>
          </a:p>
          <a:p>
            <a:pPr lvl="2">
              <a:lnSpc>
                <a:spcPct val="100000"/>
              </a:lnSpc>
              <a:spcBef>
                <a:spcPts val="0"/>
              </a:spcBef>
              <a:buFont typeface="Courier New" panose="02070309020205020404" pitchFamily="49" charset="0"/>
              <a:buChar char="o"/>
            </a:pPr>
            <a:r>
              <a:rPr lang="cs-CZ" sz="1900" dirty="0"/>
              <a:t>pořízení výukových pomůcek</a:t>
            </a:r>
          </a:p>
          <a:p>
            <a:pPr lvl="2">
              <a:lnSpc>
                <a:spcPct val="100000"/>
              </a:lnSpc>
              <a:spcBef>
                <a:spcPts val="0"/>
              </a:spcBef>
              <a:buFont typeface="Courier New" panose="02070309020205020404" pitchFamily="49" charset="0"/>
              <a:buChar char="o"/>
            </a:pPr>
            <a:r>
              <a:rPr lang="cs-CZ" sz="1900" dirty="0"/>
              <a:t>řízení projektové fáze zaměřené na transformaci zařízení</a:t>
            </a:r>
            <a:endParaRPr lang="cs-CZ" sz="3200" dirty="0"/>
          </a:p>
          <a:p>
            <a:r>
              <a:rPr lang="cs-CZ" dirty="0">
                <a:solidFill>
                  <a:srgbClr val="FF0000"/>
                </a:solidFill>
              </a:rPr>
              <a:t>Po skončení fáze transformace je ověřován:</a:t>
            </a:r>
          </a:p>
          <a:p>
            <a:pPr lvl="2">
              <a:lnSpc>
                <a:spcPct val="100000"/>
              </a:lnSpc>
              <a:spcBef>
                <a:spcPts val="0"/>
              </a:spcBef>
              <a:buFont typeface="Courier New" panose="02070309020205020404" pitchFamily="49" charset="0"/>
              <a:buChar char="o"/>
            </a:pPr>
            <a:r>
              <a:rPr lang="cs-CZ" sz="1900" dirty="0"/>
              <a:t>zápis do evidence poskytovatelů služby péče o dítě v dětské skupině dle zákona č. 247/2014 Sb., o poskytování služby péče o děti  </a:t>
            </a:r>
            <a:br>
              <a:rPr lang="cs-CZ" sz="1900" dirty="0"/>
            </a:br>
            <a:r>
              <a:rPr lang="cs-CZ" sz="1900" dirty="0"/>
              <a:t>v dětské skupině</a:t>
            </a:r>
          </a:p>
          <a:p>
            <a:pPr lvl="2">
              <a:lnSpc>
                <a:spcPct val="100000"/>
              </a:lnSpc>
              <a:spcBef>
                <a:spcPts val="0"/>
              </a:spcBef>
              <a:buFont typeface="Courier New" panose="02070309020205020404" pitchFamily="49" charset="0"/>
              <a:buChar char="o"/>
            </a:pPr>
            <a:endParaRPr lang="cs-CZ" sz="1900" dirty="0"/>
          </a:p>
          <a:p>
            <a:pPr marL="0" indent="0">
              <a:lnSpc>
                <a:spcPct val="100000"/>
              </a:lnSpc>
              <a:spcBef>
                <a:spcPts val="0"/>
              </a:spcBef>
              <a:buNone/>
            </a:pPr>
            <a:r>
              <a:rPr lang="cs-CZ" sz="1900" dirty="0"/>
              <a:t>Pro každé místo musí existovat </a:t>
            </a:r>
            <a:r>
              <a:rPr lang="cs-CZ" sz="1900" dirty="0">
                <a:solidFill>
                  <a:schemeClr val="accent3">
                    <a:lumMod val="50000"/>
                  </a:schemeClr>
                </a:solidFill>
              </a:rPr>
              <a:t>židle, prostor pro práci u stolu, postel/lehátko</a:t>
            </a:r>
            <a:r>
              <a:rPr lang="cs-CZ" sz="1900" dirty="0"/>
              <a:t>.</a:t>
            </a:r>
          </a:p>
          <a:p>
            <a:pPr marL="0" indent="0">
              <a:lnSpc>
                <a:spcPct val="100000"/>
              </a:lnSpc>
              <a:spcBef>
                <a:spcPts val="0"/>
              </a:spcBef>
              <a:buNone/>
            </a:pPr>
            <a:r>
              <a:rPr lang="cs-CZ" sz="1900" dirty="0"/>
              <a:t>Kapacita uvedená v žádosti by měla odpovídat kapacitě uvedené v evidenci dětských skupin. </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45</a:t>
            </a:fld>
            <a:endParaRPr lang="cs-CZ" dirty="0">
              <a:solidFill>
                <a:srgbClr val="084A8B"/>
              </a:solidFill>
            </a:endParaRPr>
          </a:p>
        </p:txBody>
      </p:sp>
    </p:spTree>
    <p:extLst>
      <p:ext uri="{BB962C8B-B14F-4D97-AF65-F5344CB8AC3E}">
        <p14:creationId xmlns:p14="http://schemas.microsoft.com/office/powerpoint/2010/main" val="2623507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395536" y="1340768"/>
            <a:ext cx="8208016" cy="5112568"/>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b="1" dirty="0"/>
              <a:t>Obsazenost zařízení péče o děti</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 každá  fáze provozu  trvá 6 měsíců</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obsazenost je kalkulována na úrovni dětské skupiny jako celku (výpočet dle kapacity dětské skupiny)</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obsazenost je</a:t>
            </a:r>
            <a:r>
              <a:rPr lang="cs-CZ" dirty="0">
                <a:solidFill>
                  <a:srgbClr val="FF0000"/>
                </a:solidFill>
              </a:rPr>
              <a:t> </a:t>
            </a:r>
            <a:r>
              <a:rPr lang="cs-CZ" dirty="0"/>
              <a:t>počítána za celou projektovou fázi, tj. 6 měsíců</a:t>
            </a:r>
          </a:p>
          <a:p>
            <a:pPr marL="936000" lvl="4" indent="-432000">
              <a:lnSpc>
                <a:spcPct val="100000"/>
              </a:lnSpc>
              <a:spcBef>
                <a:spcPts val="0"/>
              </a:spcBef>
              <a:spcAft>
                <a:spcPts val="600"/>
              </a:spcAft>
              <a:buSzPct val="100000"/>
              <a:buFont typeface="Courier New" panose="02070309020205020404" pitchFamily="49" charset="0"/>
              <a:buChar char="o"/>
            </a:pPr>
            <a:r>
              <a:rPr lang="cs-CZ" b="1" dirty="0"/>
              <a:t>povinnost vést řádné záznamy o přesné docházce dětí v konkrétní dny v elektronickém docházkovém systému</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jako obvyklá míra docházky byla stanovena hranice 75 %</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pokud bude zařízení využito z min. 75 % své kapacity je považováno za plně obsazené</a:t>
            </a:r>
          </a:p>
          <a:p>
            <a:pPr marL="936000" lvl="4" indent="-432000">
              <a:lnSpc>
                <a:spcPct val="100000"/>
              </a:lnSpc>
              <a:spcBef>
                <a:spcPts val="0"/>
              </a:spcBef>
              <a:spcAft>
                <a:spcPts val="600"/>
              </a:spcAft>
              <a:buSzPct val="100000"/>
              <a:buFont typeface="Courier New" panose="02070309020205020404" pitchFamily="49" charset="0"/>
              <a:buChar char="o"/>
            </a:pPr>
            <a:r>
              <a:rPr lang="cs-CZ" dirty="0"/>
              <a:t>v případě, že obsazenost zařízení nebude využita alespoň  </a:t>
            </a:r>
            <a:br>
              <a:rPr lang="cs-CZ" dirty="0"/>
            </a:br>
            <a:r>
              <a:rPr lang="cs-CZ" dirty="0"/>
              <a:t>z 20 % - není nárok na jednotkový náklad</a:t>
            </a:r>
          </a:p>
          <a:p>
            <a:pPr marL="936000" lvl="4" indent="-432000">
              <a:lnSpc>
                <a:spcPct val="100000"/>
              </a:lnSpc>
              <a:spcBef>
                <a:spcPts val="0"/>
              </a:spcBef>
              <a:spcAft>
                <a:spcPts val="600"/>
              </a:spcAft>
              <a:buSzPct val="100000"/>
              <a:buFont typeface="Courier New" panose="02070309020205020404" pitchFamily="49" charset="0"/>
              <a:buChar char="o"/>
            </a:pPr>
            <a:endParaRPr lang="cs-CZ" sz="1600" dirty="0"/>
          </a:p>
          <a:p>
            <a:pPr marL="504000" lvl="4" indent="0">
              <a:lnSpc>
                <a:spcPct val="100000"/>
              </a:lnSpc>
              <a:spcBef>
                <a:spcPts val="0"/>
              </a:spcBef>
              <a:spcAft>
                <a:spcPts val="600"/>
              </a:spcAft>
              <a:buSzPct val="100000"/>
              <a:buNone/>
            </a:pPr>
            <a:endParaRPr lang="cs-CZ" sz="16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46</a:t>
            </a:fld>
            <a:endParaRPr lang="cs-CZ" dirty="0">
              <a:solidFill>
                <a:srgbClr val="084A8B"/>
              </a:solidFill>
            </a:endParaRPr>
          </a:p>
        </p:txBody>
      </p:sp>
    </p:spTree>
    <p:extLst>
      <p:ext uri="{BB962C8B-B14F-4D97-AF65-F5344CB8AC3E}">
        <p14:creationId xmlns:p14="http://schemas.microsoft.com/office/powerpoint/2010/main" val="4200227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251520" y="1340768"/>
            <a:ext cx="8784976" cy="5328592"/>
          </a:xfrm>
        </p:spPr>
        <p:txBody>
          <a:bodyPr numCol="2"/>
          <a:lstStyle/>
          <a:p>
            <a:pPr marL="432000" lvl="2" indent="-432000">
              <a:lnSpc>
                <a:spcPts val="2880"/>
              </a:lnSpc>
              <a:spcBef>
                <a:spcPts val="600"/>
              </a:spcBef>
              <a:spcAft>
                <a:spcPts val="600"/>
              </a:spcAft>
              <a:buSzPct val="100000"/>
              <a:buFont typeface="Wingdings" panose="05000000000000000000" pitchFamily="2" charset="2"/>
              <a:buChar char=""/>
            </a:pPr>
            <a:r>
              <a:rPr lang="cs-CZ" sz="1800" b="1" dirty="0"/>
              <a:t>Výpočet tzv. půldnů</a:t>
            </a:r>
          </a:p>
          <a:p>
            <a:pPr marL="936000" lvl="4" indent="-432000">
              <a:lnSpc>
                <a:spcPct val="100000"/>
              </a:lnSpc>
              <a:spcBef>
                <a:spcPts val="0"/>
              </a:spcBef>
              <a:spcAft>
                <a:spcPts val="600"/>
              </a:spcAft>
              <a:buSzPct val="100000"/>
              <a:buFont typeface="Courier New" panose="02070309020205020404" pitchFamily="49" charset="0"/>
              <a:buChar char="o"/>
            </a:pPr>
            <a:r>
              <a:rPr lang="cs-CZ" sz="1400" dirty="0"/>
              <a:t>zohledňují se „půldny“ </a:t>
            </a:r>
          </a:p>
          <a:p>
            <a:pPr marL="936000" lvl="4" indent="-432000">
              <a:lnSpc>
                <a:spcPct val="100000"/>
              </a:lnSpc>
              <a:spcBef>
                <a:spcPts val="0"/>
              </a:spcBef>
              <a:spcAft>
                <a:spcPts val="600"/>
              </a:spcAft>
              <a:buSzPct val="100000"/>
              <a:buFont typeface="Courier New" panose="02070309020205020404" pitchFamily="49" charset="0"/>
              <a:buChar char="o"/>
            </a:pPr>
            <a:r>
              <a:rPr lang="cs-CZ" sz="1400" dirty="0"/>
              <a:t>1 půlden = dítě je v DS přítomné</a:t>
            </a:r>
            <a:br>
              <a:rPr lang="cs-CZ" sz="1400" dirty="0"/>
            </a:br>
            <a:r>
              <a:rPr lang="cs-CZ" sz="1400" dirty="0"/>
              <a:t>alespoň 3 hodiny, ale méně než 6 hodin</a:t>
            </a:r>
          </a:p>
          <a:p>
            <a:pPr marL="936000" lvl="4" indent="-432000">
              <a:lnSpc>
                <a:spcPct val="100000"/>
              </a:lnSpc>
              <a:spcBef>
                <a:spcPts val="0"/>
              </a:spcBef>
              <a:spcAft>
                <a:spcPts val="600"/>
              </a:spcAft>
              <a:buSzPct val="100000"/>
              <a:buFont typeface="Courier New" panose="02070309020205020404" pitchFamily="49" charset="0"/>
              <a:buChar char="o"/>
            </a:pPr>
            <a:r>
              <a:rPr lang="cs-CZ" sz="1400" dirty="0"/>
              <a:t>2 půldny = dítě je v DS hlídané alespoň 6 hodin </a:t>
            </a:r>
            <a:br>
              <a:rPr lang="cs-CZ" sz="1400" dirty="0"/>
            </a:br>
            <a:r>
              <a:rPr lang="cs-CZ" sz="1400" dirty="0"/>
              <a:t>každý pracovní den znamená 2 půldny</a:t>
            </a:r>
          </a:p>
          <a:p>
            <a:pPr marL="0" lvl="2" indent="0">
              <a:lnSpc>
                <a:spcPct val="100000"/>
              </a:lnSpc>
              <a:spcBef>
                <a:spcPts val="0"/>
              </a:spcBef>
              <a:spcAft>
                <a:spcPts val="600"/>
              </a:spcAft>
              <a:buSzPct val="100000"/>
              <a:buNone/>
            </a:pPr>
            <a:endParaRPr lang="cs-CZ" sz="1600" dirty="0"/>
          </a:p>
          <a:p>
            <a:pPr marL="432000" lvl="2" indent="-432000">
              <a:lnSpc>
                <a:spcPts val="2880"/>
              </a:lnSpc>
              <a:spcBef>
                <a:spcPts val="600"/>
              </a:spcBef>
              <a:spcAft>
                <a:spcPts val="600"/>
              </a:spcAft>
              <a:buSzPct val="100000"/>
              <a:buFont typeface="Wingdings" panose="05000000000000000000" pitchFamily="2" charset="2"/>
              <a:buChar char=""/>
            </a:pPr>
            <a:r>
              <a:rPr lang="cs-CZ" sz="1800" b="1" dirty="0"/>
              <a:t>Výpočet hodnoty jednotky „Obsazenost zařízení péče o děti“ </a:t>
            </a:r>
          </a:p>
          <a:p>
            <a:pPr marL="504000" lvl="4" indent="0">
              <a:lnSpc>
                <a:spcPct val="100000"/>
              </a:lnSpc>
              <a:spcBef>
                <a:spcPts val="0"/>
              </a:spcBef>
              <a:spcAft>
                <a:spcPts val="600"/>
              </a:spcAft>
              <a:buSzPct val="100000"/>
              <a:buNone/>
            </a:pPr>
            <a:r>
              <a:rPr lang="cs-CZ" sz="1400" dirty="0"/>
              <a:t>Obsazenost se vypočte jako poměr půldenních přítomností dětí v DS a celkového počtu půldnů            </a:t>
            </a:r>
            <a:br>
              <a:rPr lang="cs-CZ" sz="1400" dirty="0"/>
            </a:br>
            <a:r>
              <a:rPr lang="cs-CZ" sz="1400" dirty="0"/>
              <a:t>v pracovní dny násobených kapacitou zařízení (oboje stanoveno za vymezené období   6 kalendářních měsíců), který se dále násobí 100. </a:t>
            </a:r>
          </a:p>
          <a:p>
            <a:pPr marL="0" lvl="2" indent="0">
              <a:lnSpc>
                <a:spcPct val="100000"/>
              </a:lnSpc>
              <a:spcBef>
                <a:spcPts val="0"/>
              </a:spcBef>
              <a:spcAft>
                <a:spcPts val="600"/>
              </a:spcAft>
              <a:buSzPct val="100000"/>
              <a:buNone/>
            </a:pPr>
            <a:br>
              <a:rPr lang="cs-CZ" sz="1400" dirty="0"/>
            </a:br>
            <a:br>
              <a:rPr lang="cs-CZ" sz="1400" dirty="0"/>
            </a:br>
            <a:endParaRPr lang="cs-CZ" sz="1400" dirty="0"/>
          </a:p>
          <a:p>
            <a:pPr marL="0" lvl="2" indent="0">
              <a:lnSpc>
                <a:spcPct val="100000"/>
              </a:lnSpc>
              <a:spcBef>
                <a:spcPts val="0"/>
              </a:spcBef>
              <a:spcAft>
                <a:spcPts val="600"/>
              </a:spcAft>
              <a:buSzPct val="100000"/>
              <a:buNone/>
            </a:pPr>
            <a:endParaRPr lang="cs-CZ" sz="1400" b="1" dirty="0"/>
          </a:p>
          <a:p>
            <a:pPr marL="0" lvl="2" indent="0">
              <a:lnSpc>
                <a:spcPct val="100000"/>
              </a:lnSpc>
              <a:spcBef>
                <a:spcPts val="0"/>
              </a:spcBef>
              <a:spcAft>
                <a:spcPts val="600"/>
              </a:spcAft>
              <a:buSzPct val="100000"/>
              <a:buNone/>
            </a:pPr>
            <a:endParaRPr lang="cs-CZ" sz="1400" b="1" dirty="0"/>
          </a:p>
          <a:p>
            <a:pPr marL="0" lvl="2" indent="0">
              <a:lnSpc>
                <a:spcPct val="100000"/>
              </a:lnSpc>
              <a:spcBef>
                <a:spcPts val="0"/>
              </a:spcBef>
              <a:spcAft>
                <a:spcPts val="600"/>
              </a:spcAft>
              <a:buSzPct val="100000"/>
              <a:buNone/>
            </a:pPr>
            <a:r>
              <a:rPr lang="cs-CZ" sz="1400" b="1" dirty="0"/>
              <a:t>Obsazenost zařízení péče o děti se tedy vypočítá podle následujícího vzorce:</a:t>
            </a:r>
          </a:p>
          <a:p>
            <a:pPr marL="0" lvl="2" indent="0">
              <a:lnSpc>
                <a:spcPct val="100000"/>
              </a:lnSpc>
              <a:spcBef>
                <a:spcPts val="0"/>
              </a:spcBef>
              <a:spcAft>
                <a:spcPts val="600"/>
              </a:spcAft>
              <a:buSzPct val="100000"/>
              <a:buNone/>
            </a:pPr>
            <a:r>
              <a:rPr lang="cs-CZ" sz="1600" b="1" dirty="0">
                <a:solidFill>
                  <a:schemeClr val="accent3">
                    <a:lumMod val="50000"/>
                  </a:schemeClr>
                </a:solidFill>
              </a:rPr>
              <a:t>             </a:t>
            </a:r>
            <a:r>
              <a:rPr lang="cs-CZ" b="1" dirty="0">
                <a:solidFill>
                  <a:schemeClr val="accent3">
                    <a:lumMod val="50000"/>
                  </a:schemeClr>
                </a:solidFill>
              </a:rPr>
              <a:t>A</a:t>
            </a:r>
          </a:p>
          <a:p>
            <a:pPr marL="0" lvl="2" indent="0">
              <a:lnSpc>
                <a:spcPct val="100000"/>
              </a:lnSpc>
              <a:spcBef>
                <a:spcPts val="0"/>
              </a:spcBef>
              <a:spcAft>
                <a:spcPts val="600"/>
              </a:spcAft>
              <a:buSzPct val="100000"/>
              <a:buNone/>
            </a:pPr>
            <a:r>
              <a:rPr lang="cs-CZ" b="1" dirty="0">
                <a:solidFill>
                  <a:schemeClr val="accent3">
                    <a:lumMod val="50000"/>
                  </a:schemeClr>
                </a:solidFill>
              </a:rPr>
              <a:t>O =  ---------------- x 100</a:t>
            </a:r>
          </a:p>
          <a:p>
            <a:pPr marL="0" lvl="2" indent="0">
              <a:lnSpc>
                <a:spcPct val="100000"/>
              </a:lnSpc>
              <a:spcBef>
                <a:spcPts val="0"/>
              </a:spcBef>
              <a:spcAft>
                <a:spcPts val="600"/>
              </a:spcAft>
              <a:buSzPct val="100000"/>
              <a:buNone/>
            </a:pPr>
            <a:r>
              <a:rPr lang="cs-CZ" b="1" dirty="0">
                <a:solidFill>
                  <a:schemeClr val="accent3">
                    <a:lumMod val="50000"/>
                  </a:schemeClr>
                </a:solidFill>
              </a:rPr>
              <a:t>      (B x 2 )  x C</a:t>
            </a:r>
          </a:p>
          <a:p>
            <a:pPr marL="0" lvl="2" indent="0">
              <a:lnSpc>
                <a:spcPct val="100000"/>
              </a:lnSpc>
              <a:spcBef>
                <a:spcPts val="0"/>
              </a:spcBef>
              <a:spcAft>
                <a:spcPts val="600"/>
              </a:spcAft>
              <a:buSzPct val="100000"/>
              <a:buNone/>
            </a:pPr>
            <a:r>
              <a:rPr lang="cs-CZ" sz="1400" dirty="0"/>
              <a:t> </a:t>
            </a:r>
          </a:p>
          <a:p>
            <a:pPr marL="0" lvl="2" indent="0">
              <a:lnSpc>
                <a:spcPct val="100000"/>
              </a:lnSpc>
              <a:spcBef>
                <a:spcPts val="0"/>
              </a:spcBef>
              <a:spcAft>
                <a:spcPts val="600"/>
              </a:spcAft>
              <a:buSzPct val="100000"/>
              <a:buNone/>
            </a:pPr>
            <a:r>
              <a:rPr lang="cs-CZ" sz="1600" b="1" dirty="0"/>
              <a:t>O….obsazenost</a:t>
            </a:r>
          </a:p>
          <a:p>
            <a:pPr marL="0" lvl="2" indent="0">
              <a:lnSpc>
                <a:spcPct val="100000"/>
              </a:lnSpc>
              <a:spcBef>
                <a:spcPts val="0"/>
              </a:spcBef>
              <a:spcAft>
                <a:spcPts val="600"/>
              </a:spcAft>
              <a:buSzPct val="100000"/>
              <a:buNone/>
            </a:pPr>
            <a:r>
              <a:rPr lang="cs-CZ" sz="1600" b="1" dirty="0"/>
              <a:t>A…..počet dosažených půldnů všech přítomných dětí za 6 měsíců provozu zařízení</a:t>
            </a:r>
          </a:p>
          <a:p>
            <a:pPr marL="0" lvl="2" indent="0">
              <a:lnSpc>
                <a:spcPct val="100000"/>
              </a:lnSpc>
              <a:spcBef>
                <a:spcPts val="0"/>
              </a:spcBef>
              <a:spcAft>
                <a:spcPts val="600"/>
              </a:spcAft>
              <a:buSzPct val="100000"/>
              <a:buNone/>
            </a:pPr>
            <a:r>
              <a:rPr lang="cs-CZ" sz="1600" b="1" dirty="0"/>
              <a:t>B…..počet pracovních dní za 6 měsíců provozu zařízení</a:t>
            </a:r>
          </a:p>
          <a:p>
            <a:pPr marL="0" lvl="2" indent="0">
              <a:lnSpc>
                <a:spcPct val="100000"/>
              </a:lnSpc>
              <a:spcBef>
                <a:spcPts val="0"/>
              </a:spcBef>
              <a:spcAft>
                <a:spcPts val="600"/>
              </a:spcAft>
              <a:buSzPct val="100000"/>
              <a:buNone/>
            </a:pPr>
            <a:r>
              <a:rPr lang="cs-CZ" sz="1600" b="1" dirty="0"/>
              <a:t>C…..kapacita zařízení</a:t>
            </a:r>
          </a:p>
          <a:p>
            <a:pPr marL="0" lvl="2" indent="0">
              <a:lnSpc>
                <a:spcPct val="100000"/>
              </a:lnSpc>
              <a:spcBef>
                <a:spcPts val="0"/>
              </a:spcBef>
              <a:spcAft>
                <a:spcPts val="600"/>
              </a:spcAft>
              <a:buSzPct val="100000"/>
              <a:buNone/>
            </a:pPr>
            <a:r>
              <a:rPr lang="cs-CZ" sz="1400" dirty="0"/>
              <a:t> </a:t>
            </a:r>
          </a:p>
          <a:p>
            <a:pPr marL="0" lvl="2" indent="0">
              <a:lnSpc>
                <a:spcPct val="100000"/>
              </a:lnSpc>
              <a:spcBef>
                <a:spcPts val="0"/>
              </a:spcBef>
              <a:spcAft>
                <a:spcPts val="600"/>
              </a:spcAft>
              <a:buSzPct val="100000"/>
              <a:buNone/>
            </a:pPr>
            <a:r>
              <a:rPr lang="cs-CZ" sz="1400" dirty="0"/>
              <a:t>Výše podpory za jednotku „Obsazenost zařízení péče o děti“ za jednu fázi provozu se vypočítá následovně:</a:t>
            </a:r>
          </a:p>
          <a:p>
            <a:pPr marL="0" lvl="2" indent="0">
              <a:lnSpc>
                <a:spcPct val="100000"/>
              </a:lnSpc>
              <a:spcBef>
                <a:spcPts val="0"/>
              </a:spcBef>
              <a:spcAft>
                <a:spcPts val="600"/>
              </a:spcAft>
              <a:buSzPct val="100000"/>
              <a:buNone/>
            </a:pPr>
            <a:r>
              <a:rPr lang="cs-CZ" sz="1400" b="1" dirty="0">
                <a:solidFill>
                  <a:schemeClr val="accent3">
                    <a:lumMod val="50000"/>
                  </a:schemeClr>
                </a:solidFill>
              </a:rPr>
              <a:t>počet míst v zařízení x dosažená obsazenost zařízení péče o děti x jednotka</a:t>
            </a:r>
          </a:p>
          <a:p>
            <a:pPr marL="0" lvl="2" indent="0">
              <a:lnSpc>
                <a:spcPct val="100000"/>
              </a:lnSpc>
              <a:spcBef>
                <a:spcPts val="0"/>
              </a:spcBef>
              <a:spcAft>
                <a:spcPts val="600"/>
              </a:spcAft>
              <a:buSzPct val="100000"/>
              <a:buNone/>
            </a:pPr>
            <a:endParaRPr lang="cs-CZ" sz="1400" dirty="0"/>
          </a:p>
          <a:p>
            <a:pPr marL="0" lvl="2" indent="0">
              <a:lnSpc>
                <a:spcPct val="100000"/>
              </a:lnSpc>
              <a:spcBef>
                <a:spcPts val="0"/>
              </a:spcBef>
              <a:spcAft>
                <a:spcPts val="600"/>
              </a:spcAft>
              <a:buSzPct val="100000"/>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47</a:t>
            </a:fld>
            <a:endParaRPr lang="cs-CZ" dirty="0">
              <a:solidFill>
                <a:srgbClr val="084A8B"/>
              </a:solidFill>
            </a:endParaRPr>
          </a:p>
        </p:txBody>
      </p:sp>
    </p:spTree>
    <p:extLst>
      <p:ext uri="{BB962C8B-B14F-4D97-AF65-F5344CB8AC3E}">
        <p14:creationId xmlns:p14="http://schemas.microsoft.com/office/powerpoint/2010/main" val="1202114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539552" y="1556792"/>
            <a:ext cx="8064000" cy="4725344"/>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sz="2400" b="1" dirty="0"/>
              <a:t>Kvalifikovaná pečující osoba</a:t>
            </a:r>
          </a:p>
          <a:p>
            <a:pPr marL="936000" lvl="4" indent="-432000">
              <a:lnSpc>
                <a:spcPct val="100000"/>
              </a:lnSpc>
              <a:spcBef>
                <a:spcPts val="1800"/>
              </a:spcBef>
              <a:spcAft>
                <a:spcPts val="600"/>
              </a:spcAft>
              <a:buSzPct val="100000"/>
              <a:buFont typeface="Courier New" panose="02070309020205020404" pitchFamily="49" charset="0"/>
              <a:buChar char="o"/>
            </a:pPr>
            <a:r>
              <a:rPr lang="cs-CZ" sz="1800" dirty="0"/>
              <a:t>určeno pro pečující osoby, které před svým zapojením do projektu nesplňují požadavky na kvalifikaci pečující osoby dle zákona  </a:t>
            </a:r>
            <a:br>
              <a:rPr lang="cs-CZ" sz="1800" dirty="0"/>
            </a:br>
            <a:r>
              <a:rPr lang="cs-CZ" sz="1800" dirty="0"/>
              <a:t>č. 247/2014 Sb. v platném znění.</a:t>
            </a:r>
          </a:p>
          <a:p>
            <a:pPr marL="936000" lvl="4" indent="-432000">
              <a:lnSpc>
                <a:spcPct val="100000"/>
              </a:lnSpc>
              <a:spcBef>
                <a:spcPts val="1800"/>
              </a:spcBef>
              <a:spcAft>
                <a:spcPts val="600"/>
              </a:spcAft>
              <a:buSzPct val="100000"/>
              <a:buFont typeface="Courier New" panose="02070309020205020404" pitchFamily="49" charset="0"/>
              <a:buChar char="o"/>
            </a:pPr>
            <a:r>
              <a:rPr lang="cs-CZ" sz="1800" dirty="0"/>
              <a:t>požadavky na kvalifikaci musí pečující osoba splnit v den zahájení činnosti v DS</a:t>
            </a:r>
          </a:p>
          <a:p>
            <a:pPr marL="936000" lvl="4" indent="-432000">
              <a:lnSpc>
                <a:spcPct val="100000"/>
              </a:lnSpc>
              <a:spcBef>
                <a:spcPts val="1800"/>
              </a:spcBef>
              <a:spcAft>
                <a:spcPts val="600"/>
              </a:spcAft>
              <a:buSzPct val="100000"/>
              <a:buFont typeface="Courier New" panose="02070309020205020404" pitchFamily="49" charset="0"/>
              <a:buChar char="o"/>
            </a:pPr>
            <a:r>
              <a:rPr lang="cs-CZ" sz="1800" dirty="0"/>
              <a:t>jednotkový náklad zahrnuje </a:t>
            </a:r>
            <a:r>
              <a:rPr lang="cs-CZ" sz="1800" dirty="0">
                <a:solidFill>
                  <a:schemeClr val="accent3">
                    <a:lumMod val="50000"/>
                  </a:schemeClr>
                </a:solidFill>
              </a:rPr>
              <a:t>náklady na kurz</a:t>
            </a:r>
            <a:r>
              <a:rPr lang="cs-CZ" sz="1800" dirty="0"/>
              <a:t> a</a:t>
            </a:r>
            <a:r>
              <a:rPr lang="cs-CZ" sz="1800" dirty="0">
                <a:solidFill>
                  <a:schemeClr val="accent3">
                    <a:lumMod val="50000"/>
                  </a:schemeClr>
                </a:solidFill>
              </a:rPr>
              <a:t> zkoušku </a:t>
            </a:r>
            <a:r>
              <a:rPr lang="cs-CZ" sz="1800" dirty="0"/>
              <a:t>pro získání</a:t>
            </a:r>
            <a:r>
              <a:rPr lang="cs-CZ" sz="1800" dirty="0">
                <a:solidFill>
                  <a:srgbClr val="FF0000"/>
                </a:solidFill>
              </a:rPr>
              <a:t> </a:t>
            </a:r>
            <a:r>
              <a:rPr lang="cs-CZ" sz="1800" dirty="0"/>
              <a:t>kvalifikace chůvy pro děti do zahájení povinné školní docházky</a:t>
            </a:r>
          </a:p>
          <a:p>
            <a:pPr marL="936000" lvl="4" indent="-432000">
              <a:lnSpc>
                <a:spcPct val="100000"/>
              </a:lnSpc>
              <a:spcBef>
                <a:spcPts val="1800"/>
              </a:spcBef>
              <a:spcAft>
                <a:spcPts val="600"/>
              </a:spcAft>
              <a:buSzPct val="100000"/>
              <a:buFont typeface="Courier New" panose="02070309020205020404" pitchFamily="49" charset="0"/>
              <a:buChar char="o"/>
            </a:pPr>
            <a:r>
              <a:rPr lang="cs-CZ" sz="1800" dirty="0"/>
              <a:t>žadatel má nárok na tolik jednotek, kolik je minimální počet potřebných pečujících osob dle kapacity zařízení (tj. jedna, dvě či tři)</a:t>
            </a:r>
          </a:p>
          <a:p>
            <a:pPr marL="936000" lvl="4" indent="-432000">
              <a:lnSpc>
                <a:spcPct val="100000"/>
              </a:lnSpc>
              <a:spcBef>
                <a:spcPts val="1800"/>
              </a:spcBef>
              <a:spcAft>
                <a:spcPts val="600"/>
              </a:spcAft>
              <a:buSzPct val="100000"/>
              <a:buFont typeface="Courier New" panose="02070309020205020404" pitchFamily="49" charset="0"/>
              <a:buChar char="o"/>
            </a:pPr>
            <a:r>
              <a:rPr lang="cs-CZ" sz="1800" dirty="0"/>
              <a:t>Pozor – nevztahuje se na Chůvu v dětské skupině podle novely zákona!</a:t>
            </a:r>
          </a:p>
          <a:p>
            <a:pPr marL="432000" lvl="2" indent="-432000">
              <a:lnSpc>
                <a:spcPct val="100000"/>
              </a:lnSpc>
              <a:spcBef>
                <a:spcPts val="0"/>
              </a:spcBef>
              <a:spcAft>
                <a:spcPts val="600"/>
              </a:spcAft>
              <a:buSzPct val="100000"/>
              <a:buFont typeface="Courier New" panose="02070309020205020404" pitchFamily="49" charset="0"/>
              <a:buChar char="o"/>
            </a:pP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48</a:t>
            </a:fld>
            <a:endParaRPr lang="cs-CZ" dirty="0">
              <a:solidFill>
                <a:srgbClr val="084A8B"/>
              </a:solidFill>
            </a:endParaRPr>
          </a:p>
        </p:txBody>
      </p:sp>
    </p:spTree>
    <p:extLst>
      <p:ext uri="{BB962C8B-B14F-4D97-AF65-F5344CB8AC3E}">
        <p14:creationId xmlns:p14="http://schemas.microsoft.com/office/powerpoint/2010/main" val="4127012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368965" y="1412776"/>
            <a:ext cx="8064000" cy="5040560"/>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sz="2400" b="1" dirty="0"/>
              <a:t>Pro splnění jednotky je potřeba doložit:</a:t>
            </a:r>
          </a:p>
          <a:p>
            <a:pPr marL="936000" lvl="4" indent="-432000">
              <a:lnSpc>
                <a:spcPct val="100000"/>
              </a:lnSpc>
              <a:spcBef>
                <a:spcPts val="600"/>
              </a:spcBef>
              <a:spcAft>
                <a:spcPts val="600"/>
              </a:spcAft>
              <a:buSzPct val="100000"/>
              <a:buFont typeface="Courier New" panose="02070309020205020404" pitchFamily="49" charset="0"/>
              <a:buChar char="o"/>
            </a:pPr>
            <a:r>
              <a:rPr lang="cs-CZ" dirty="0"/>
              <a:t>osvědčení pečující osoby o získání profesní kvalifikace chůvy získané v době realizace projektu</a:t>
            </a:r>
          </a:p>
          <a:p>
            <a:pPr marL="936000" lvl="4" indent="-432000">
              <a:lnSpc>
                <a:spcPct val="100000"/>
              </a:lnSpc>
              <a:spcBef>
                <a:spcPts val="600"/>
              </a:spcBef>
              <a:spcAft>
                <a:spcPts val="600"/>
              </a:spcAft>
              <a:buSzPct val="100000"/>
              <a:buFont typeface="Courier New" panose="02070309020205020404" pitchFamily="49" charset="0"/>
              <a:buChar char="o"/>
            </a:pPr>
            <a:r>
              <a:rPr lang="cs-CZ" dirty="0"/>
              <a:t>doložení pracovněprávního vztahu pečující osoby s provozovatelem dětské skupiny alespoň na dobu  </a:t>
            </a:r>
            <a:br>
              <a:rPr lang="cs-CZ" dirty="0"/>
            </a:br>
            <a:r>
              <a:rPr lang="cs-CZ" dirty="0"/>
              <a:t>6 měsíců </a:t>
            </a:r>
          </a:p>
          <a:p>
            <a:pPr marL="936000" lvl="4" indent="-432000">
              <a:lnSpc>
                <a:spcPct val="100000"/>
              </a:lnSpc>
              <a:spcBef>
                <a:spcPts val="600"/>
              </a:spcBef>
              <a:spcAft>
                <a:spcPts val="600"/>
              </a:spcAft>
              <a:buSzPct val="100000"/>
              <a:buFont typeface="Courier New" panose="02070309020205020404" pitchFamily="49" charset="0"/>
              <a:buChar char="o"/>
            </a:pPr>
            <a:r>
              <a:rPr lang="cs-CZ" dirty="0"/>
              <a:t>údaj z elektronického docházkového systému – </a:t>
            </a:r>
            <a:r>
              <a:rPr lang="cs-CZ" b="1" dirty="0"/>
              <a:t>nutno prokázat šestiměsíční pracovní  působení v dětské skupině (125 odpracovaných dní)</a:t>
            </a:r>
          </a:p>
          <a:p>
            <a:pPr marL="2485800" lvl="6" indent="-432000">
              <a:lnSpc>
                <a:spcPct val="100000"/>
              </a:lnSpc>
              <a:spcBef>
                <a:spcPts val="600"/>
              </a:spcBef>
              <a:spcAft>
                <a:spcPts val="600"/>
              </a:spcAft>
              <a:buSzPct val="100000"/>
              <a:buFont typeface="Courier New" panose="02070309020205020404" pitchFamily="49" charset="0"/>
              <a:buChar char="o"/>
            </a:pPr>
            <a:r>
              <a:rPr lang="cs-CZ" dirty="0"/>
              <a:t>do 6 měsíců fyzické přítomnosti se započítává doba nemoci, která nepřesáhne 5 po sobě jdoucích dní</a:t>
            </a:r>
          </a:p>
          <a:p>
            <a:pPr marL="2485800" lvl="6" indent="-432000">
              <a:lnSpc>
                <a:spcPct val="100000"/>
              </a:lnSpc>
              <a:spcBef>
                <a:spcPts val="600"/>
              </a:spcBef>
              <a:spcAft>
                <a:spcPts val="600"/>
              </a:spcAft>
              <a:buSzPct val="100000"/>
              <a:buFont typeface="Courier New" panose="02070309020205020404" pitchFamily="49" charset="0"/>
              <a:buChar char="o"/>
            </a:pPr>
            <a:r>
              <a:rPr lang="cs-CZ" dirty="0"/>
              <a:t>započítává se také doba zákonného nároku na dovolenou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49</a:t>
            </a:fld>
            <a:endParaRPr lang="cs-CZ" dirty="0">
              <a:solidFill>
                <a:srgbClr val="084A8B"/>
              </a:solidFill>
            </a:endParaRPr>
          </a:p>
        </p:txBody>
      </p:sp>
    </p:spTree>
    <p:extLst>
      <p:ext uri="{BB962C8B-B14F-4D97-AF65-F5344CB8AC3E}">
        <p14:creationId xmlns:p14="http://schemas.microsoft.com/office/powerpoint/2010/main" val="179531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964488" cy="1080000"/>
          </a:xfrm>
        </p:spPr>
        <p:txBody>
          <a:bodyPr/>
          <a:lstStyle/>
          <a:p>
            <a:r>
              <a:rPr lang="pl-PL" sz="2800" dirty="0"/>
              <a:t>Představení výzev</a:t>
            </a:r>
            <a:endParaRPr lang="cs-CZ" sz="2800" cap="none" dirty="0"/>
          </a:p>
        </p:txBody>
      </p:sp>
      <p:sp>
        <p:nvSpPr>
          <p:cNvPr id="3" name="Zástupný symbol pro obsah 2"/>
          <p:cNvSpPr>
            <a:spLocks noGrp="1"/>
          </p:cNvSpPr>
          <p:nvPr>
            <p:ph idx="1"/>
          </p:nvPr>
        </p:nvSpPr>
        <p:spPr>
          <a:xfrm>
            <a:off x="395536" y="1196752"/>
            <a:ext cx="8352928" cy="5544616"/>
          </a:xfrm>
        </p:spPr>
        <p:txBody>
          <a:bodyPr/>
          <a:lstStyle/>
          <a:p>
            <a:pPr marL="0" indent="0">
              <a:buNone/>
            </a:pPr>
            <a:r>
              <a:rPr lang="cs-CZ" sz="2000" b="1" dirty="0"/>
              <a:t>Vyhlášení výzvy: </a:t>
            </a:r>
            <a:r>
              <a:rPr lang="cs-CZ" sz="2000" b="1" dirty="0">
                <a:solidFill>
                  <a:srgbClr val="FF0000"/>
                </a:solidFill>
              </a:rPr>
              <a:t>29. dubna 2022</a:t>
            </a:r>
          </a:p>
          <a:p>
            <a:pPr marL="0" indent="0">
              <a:buNone/>
            </a:pPr>
            <a:r>
              <a:rPr lang="cs-CZ" sz="2000" b="1" dirty="0"/>
              <a:t>Příjem projektových žádostí od:</a:t>
            </a:r>
            <a:r>
              <a:rPr lang="cs-CZ" sz="2000" dirty="0"/>
              <a:t> </a:t>
            </a:r>
            <a:r>
              <a:rPr lang="cs-CZ" sz="2000" b="1" dirty="0">
                <a:solidFill>
                  <a:srgbClr val="FF0000"/>
                </a:solidFill>
              </a:rPr>
              <a:t>29. dubna 2022</a:t>
            </a:r>
          </a:p>
          <a:p>
            <a:pPr marL="0" indent="0">
              <a:buNone/>
            </a:pPr>
            <a:r>
              <a:rPr lang="cs-CZ" sz="2000" b="1" dirty="0"/>
              <a:t>Ukončení příjmu projektových žádostí:</a:t>
            </a:r>
            <a:r>
              <a:rPr lang="cs-CZ" sz="2000" dirty="0"/>
              <a:t> </a:t>
            </a:r>
            <a:r>
              <a:rPr lang="cs-CZ" sz="2000" b="1" dirty="0">
                <a:solidFill>
                  <a:srgbClr val="FF0000"/>
                </a:solidFill>
              </a:rPr>
              <a:t>8. června 2022 </a:t>
            </a:r>
          </a:p>
          <a:p>
            <a:pPr marL="0" indent="0">
              <a:buNone/>
            </a:pPr>
            <a:r>
              <a:rPr lang="cs-CZ" sz="2000" b="1" dirty="0"/>
              <a:t>Ukončení fáze budování: </a:t>
            </a:r>
            <a:r>
              <a:rPr lang="cs-CZ" sz="2000" b="1" dirty="0">
                <a:solidFill>
                  <a:srgbClr val="FF0000"/>
                </a:solidFill>
              </a:rPr>
              <a:t>30. září 2022</a:t>
            </a:r>
          </a:p>
          <a:p>
            <a:pPr marL="0" indent="0">
              <a:buNone/>
            </a:pPr>
            <a:r>
              <a:rPr lang="cs-CZ" sz="2000" b="1" dirty="0"/>
              <a:t>Zaevidování do EDS:</a:t>
            </a:r>
            <a:r>
              <a:rPr lang="cs-CZ" sz="2000" b="1" dirty="0">
                <a:solidFill>
                  <a:schemeClr val="accent6">
                    <a:lumMod val="60000"/>
                    <a:lumOff val="40000"/>
                  </a:schemeClr>
                </a:solidFill>
              </a:rPr>
              <a:t> </a:t>
            </a:r>
            <a:r>
              <a:rPr lang="cs-CZ" sz="2000" b="1" dirty="0">
                <a:solidFill>
                  <a:srgbClr val="FF0000"/>
                </a:solidFill>
              </a:rPr>
              <a:t>31. října 2022 </a:t>
            </a:r>
          </a:p>
          <a:p>
            <a:pPr marL="0" indent="0" fontAlgn="base">
              <a:buNone/>
            </a:pPr>
            <a:r>
              <a:rPr lang="cs-CZ" sz="2000" b="1" dirty="0"/>
              <a:t>Maximální délka, na kterou je žadatel oprávněn projekt naplánovat: </a:t>
            </a:r>
            <a:r>
              <a:rPr lang="cs-CZ" sz="2000" b="1" dirty="0">
                <a:solidFill>
                  <a:srgbClr val="FF0000"/>
                </a:solidFill>
              </a:rPr>
              <a:t>16 měsíců (vybudování/transformace: max. 4 měsíce + 2 fáze provozu: 2 x 6 měsíců) </a:t>
            </a:r>
            <a:r>
              <a:rPr lang="cs-CZ" sz="2000" b="1" dirty="0"/>
              <a:t>– fáze na sebe musí navazovat</a:t>
            </a:r>
          </a:p>
          <a:p>
            <a:pPr marL="0" indent="0" fontAlgn="base">
              <a:buNone/>
            </a:pPr>
            <a:r>
              <a:rPr lang="cs-CZ" sz="2000" b="1" dirty="0"/>
              <a:t>! Předčasné ukončení není povoleno !</a:t>
            </a:r>
          </a:p>
          <a:p>
            <a:pPr marL="0" indent="0" fontAlgn="base">
              <a:buNone/>
            </a:pPr>
            <a:r>
              <a:rPr lang="cs-CZ" sz="2000" b="1" dirty="0"/>
              <a:t>Nejzazší datum pro ukončení fyzické realizace projektu: </a:t>
            </a:r>
            <a:r>
              <a:rPr lang="cs-CZ" sz="2000" b="1" dirty="0">
                <a:solidFill>
                  <a:srgbClr val="FF0000"/>
                </a:solidFill>
              </a:rPr>
              <a:t>30. září 2023</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5</a:t>
            </a:fld>
            <a:endParaRPr lang="cs-CZ" dirty="0">
              <a:solidFill>
                <a:srgbClr val="084A8B"/>
              </a:solidFill>
            </a:endParaRPr>
          </a:p>
        </p:txBody>
      </p:sp>
    </p:spTree>
    <p:extLst>
      <p:ext uri="{BB962C8B-B14F-4D97-AF65-F5344CB8AC3E}">
        <p14:creationId xmlns:p14="http://schemas.microsoft.com/office/powerpoint/2010/main" val="2572305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endParaRPr lang="cs-CZ" dirty="0"/>
          </a:p>
        </p:txBody>
      </p:sp>
      <p:sp>
        <p:nvSpPr>
          <p:cNvPr id="3" name="Zástupný symbol pro obsah 2"/>
          <p:cNvSpPr>
            <a:spLocks noGrp="1"/>
          </p:cNvSpPr>
          <p:nvPr>
            <p:ph idx="1"/>
          </p:nvPr>
        </p:nvSpPr>
        <p:spPr>
          <a:xfrm>
            <a:off x="539552" y="1563890"/>
            <a:ext cx="8064000" cy="4745430"/>
          </a:xfrm>
        </p:spPr>
        <p:txBody>
          <a:bodyPr/>
          <a:lstStyle/>
          <a:p>
            <a:pPr lvl="0"/>
            <a:r>
              <a:rPr lang="cs-CZ" sz="2400" b="1" dirty="0"/>
              <a:t>Nájemné zařízení péče o děti</a:t>
            </a:r>
          </a:p>
          <a:p>
            <a:pPr lvl="2"/>
            <a:r>
              <a:rPr lang="cs-CZ" sz="1800" dirty="0"/>
              <a:t>počet jednotek je navázán na obsazenost dětské skupiny za období 6 měsíců </a:t>
            </a:r>
          </a:p>
          <a:p>
            <a:pPr marL="666000" lvl="2" indent="0">
              <a:buNone/>
            </a:pPr>
            <a:endParaRPr lang="cs-CZ" sz="1400" b="1" dirty="0"/>
          </a:p>
          <a:p>
            <a:pPr lvl="0"/>
            <a:r>
              <a:rPr lang="cs-CZ" sz="2200" b="1" dirty="0"/>
              <a:t>Možno získat pouze za splnění těchto podmínek:</a:t>
            </a:r>
          </a:p>
          <a:p>
            <a:pPr lvl="2">
              <a:spcBef>
                <a:spcPts val="1200"/>
              </a:spcBef>
            </a:pPr>
            <a:r>
              <a:rPr lang="cs-CZ" sz="1800" dirty="0"/>
              <a:t>prostory DS jsou</a:t>
            </a:r>
            <a:r>
              <a:rPr lang="cs-CZ" sz="1800" dirty="0">
                <a:solidFill>
                  <a:srgbClr val="FF0000"/>
                </a:solidFill>
              </a:rPr>
              <a:t> </a:t>
            </a:r>
            <a:r>
              <a:rPr lang="cs-CZ" sz="1800" dirty="0"/>
              <a:t>pronajímány za úplatu</a:t>
            </a:r>
          </a:p>
          <a:p>
            <a:pPr lvl="2">
              <a:spcBef>
                <a:spcPts val="1200"/>
              </a:spcBef>
            </a:pPr>
            <a:r>
              <a:rPr lang="cs-CZ" sz="1800" dirty="0"/>
              <a:t>za šestiměsíční fázi provozu dosáhla obsazenost alespoň 20 % </a:t>
            </a:r>
          </a:p>
          <a:p>
            <a:pPr lvl="2">
              <a:spcBef>
                <a:spcPts val="1200"/>
              </a:spcBef>
            </a:pPr>
            <a:r>
              <a:rPr lang="cs-CZ" sz="1800" dirty="0"/>
              <a:t>nutno doložit nájemní smlouvu a dokumentaci pro jednotku obsazenosti</a:t>
            </a:r>
          </a:p>
          <a:p>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50</a:t>
            </a:fld>
            <a:endParaRPr lang="cs-CZ" dirty="0">
              <a:solidFill>
                <a:srgbClr val="084A8B"/>
              </a:solidFill>
            </a:endParaRPr>
          </a:p>
        </p:txBody>
      </p:sp>
    </p:spTree>
    <p:extLst>
      <p:ext uri="{BB962C8B-B14F-4D97-AF65-F5344CB8AC3E}">
        <p14:creationId xmlns:p14="http://schemas.microsoft.com/office/powerpoint/2010/main" val="21364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Jednotky a jednotkové náklady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51</a:t>
            </a:fld>
            <a:endParaRPr lang="cs-CZ" dirty="0">
              <a:solidFill>
                <a:srgbClr val="084A8B"/>
              </a:solidFill>
            </a:endParaRPr>
          </a:p>
        </p:txBody>
      </p:sp>
      <p:sp>
        <p:nvSpPr>
          <p:cNvPr id="5" name="Obdélník 4"/>
          <p:cNvSpPr/>
          <p:nvPr/>
        </p:nvSpPr>
        <p:spPr>
          <a:xfrm>
            <a:off x="809660" y="1340768"/>
            <a:ext cx="7416824" cy="523220"/>
          </a:xfrm>
          <a:prstGeom prst="rect">
            <a:avLst/>
          </a:prstGeom>
        </p:spPr>
        <p:txBody>
          <a:bodyPr wrap="square">
            <a:spAutoFit/>
          </a:bodyPr>
          <a:lstStyle/>
          <a:p>
            <a:pPr algn="ctr"/>
            <a:r>
              <a:rPr lang="cs-CZ" sz="2800" b="1" dirty="0">
                <a:solidFill>
                  <a:srgbClr val="084A8B"/>
                </a:solidFill>
              </a:rPr>
              <a:t>Přehled výše jednotkových nákladů</a:t>
            </a:r>
            <a:endParaRPr lang="cs-CZ" sz="2800" dirty="0">
              <a:solidFill>
                <a:srgbClr val="084A8B"/>
              </a:solidFill>
            </a:endParaRPr>
          </a:p>
        </p:txBody>
      </p:sp>
      <p:graphicFrame>
        <p:nvGraphicFramePr>
          <p:cNvPr id="14" name="Tabulka 13"/>
          <p:cNvGraphicFramePr>
            <a:graphicFrameLocks noGrp="1"/>
          </p:cNvGraphicFramePr>
          <p:nvPr>
            <p:extLst>
              <p:ext uri="{D42A27DB-BD31-4B8C-83A1-F6EECF244321}">
                <p14:modId xmlns:p14="http://schemas.microsoft.com/office/powerpoint/2010/main" val="3335966091"/>
              </p:ext>
            </p:extLst>
          </p:nvPr>
        </p:nvGraphicFramePr>
        <p:xfrm>
          <a:off x="413538" y="2204864"/>
          <a:ext cx="8244916" cy="4248473"/>
        </p:xfrm>
        <a:graphic>
          <a:graphicData uri="http://schemas.openxmlformats.org/drawingml/2006/table">
            <a:tbl>
              <a:tblPr firstRow="1" firstCol="1" bandRow="1">
                <a:tableStyleId>{5C22544A-7EE6-4342-B048-85BDC9FD1C3A}</a:tableStyleId>
              </a:tblPr>
              <a:tblGrid>
                <a:gridCol w="3093547">
                  <a:extLst>
                    <a:ext uri="{9D8B030D-6E8A-4147-A177-3AD203B41FA5}">
                      <a16:colId xmlns:a16="http://schemas.microsoft.com/office/drawing/2014/main" val="20000"/>
                    </a:ext>
                  </a:extLst>
                </a:gridCol>
                <a:gridCol w="2436679">
                  <a:extLst>
                    <a:ext uri="{9D8B030D-6E8A-4147-A177-3AD203B41FA5}">
                      <a16:colId xmlns:a16="http://schemas.microsoft.com/office/drawing/2014/main" val="20001"/>
                    </a:ext>
                  </a:extLst>
                </a:gridCol>
                <a:gridCol w="2714690">
                  <a:extLst>
                    <a:ext uri="{9D8B030D-6E8A-4147-A177-3AD203B41FA5}">
                      <a16:colId xmlns:a16="http://schemas.microsoft.com/office/drawing/2014/main" val="20002"/>
                    </a:ext>
                  </a:extLst>
                </a:gridCol>
              </a:tblGrid>
              <a:tr h="653611">
                <a:tc>
                  <a:txBody>
                    <a:bodyPr/>
                    <a:lstStyle/>
                    <a:p>
                      <a:pPr algn="ctr">
                        <a:spcBef>
                          <a:spcPts val="300"/>
                        </a:spcBef>
                        <a:spcAft>
                          <a:spcPts val="300"/>
                        </a:spcAft>
                      </a:pPr>
                      <a:r>
                        <a:rPr lang="cs-CZ" sz="1600" dirty="0">
                          <a:effectLst/>
                        </a:rPr>
                        <a:t>Jednotka</a:t>
                      </a:r>
                      <a:endParaRPr lang="cs-CZ" sz="2000" dirty="0">
                        <a:effectLst/>
                        <a:latin typeface="Arial"/>
                        <a:ea typeface="Arial"/>
                        <a:cs typeface="Times New Roman"/>
                      </a:endParaRPr>
                    </a:p>
                  </a:txBody>
                  <a:tcPr marL="68580" marR="68580" marT="0" marB="0"/>
                </a:tc>
                <a:tc gridSpan="2">
                  <a:txBody>
                    <a:bodyPr/>
                    <a:lstStyle/>
                    <a:p>
                      <a:pPr algn="ctr">
                        <a:spcBef>
                          <a:spcPts val="300"/>
                        </a:spcBef>
                        <a:spcAft>
                          <a:spcPts val="300"/>
                        </a:spcAft>
                      </a:pPr>
                      <a:r>
                        <a:rPr lang="cs-CZ" sz="1600" dirty="0">
                          <a:effectLst/>
                        </a:rPr>
                        <a:t>Výše jednotkového nákladu </a:t>
                      </a:r>
                    </a:p>
                    <a:p>
                      <a:pPr algn="ctr">
                        <a:spcBef>
                          <a:spcPts val="300"/>
                        </a:spcBef>
                        <a:spcAft>
                          <a:spcPts val="300"/>
                        </a:spcAft>
                      </a:pPr>
                      <a:r>
                        <a:rPr lang="cs-CZ" sz="1600" dirty="0">
                          <a:effectLst/>
                        </a:rPr>
                        <a:t>(na jedno místo v zařízení péče o děti)</a:t>
                      </a:r>
                      <a:endParaRPr lang="cs-CZ" sz="2000" dirty="0">
                        <a:effectLst/>
                        <a:latin typeface="Arial"/>
                        <a:ea typeface="Arial"/>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0"/>
                  </a:ext>
                </a:extLst>
              </a:tr>
              <a:tr h="653611">
                <a:tc>
                  <a:txBody>
                    <a:bodyPr/>
                    <a:lstStyle/>
                    <a:p>
                      <a:pPr algn="l">
                        <a:spcBef>
                          <a:spcPts val="300"/>
                        </a:spcBef>
                        <a:spcAft>
                          <a:spcPts val="300"/>
                        </a:spcAft>
                      </a:pPr>
                      <a:r>
                        <a:rPr lang="cs-CZ" sz="1400" dirty="0">
                          <a:effectLst/>
                        </a:rPr>
                        <a:t>Vytvořené místo v zařízení péče o děti</a:t>
                      </a:r>
                      <a:endParaRPr lang="cs-CZ" sz="1800" dirty="0">
                        <a:effectLst/>
                        <a:latin typeface="Arial"/>
                        <a:ea typeface="Arial"/>
                        <a:cs typeface="Times New Roman"/>
                      </a:endParaRPr>
                    </a:p>
                  </a:txBody>
                  <a:tcPr marL="68580" marR="68580" marT="0" marB="0" anchor="ctr"/>
                </a:tc>
                <a:tc>
                  <a:txBody>
                    <a:bodyPr/>
                    <a:lstStyle/>
                    <a:p>
                      <a:pPr algn="ctr">
                        <a:spcBef>
                          <a:spcPts val="300"/>
                        </a:spcBef>
                        <a:spcAft>
                          <a:spcPts val="300"/>
                        </a:spcAft>
                      </a:pPr>
                      <a:r>
                        <a:rPr lang="cs-CZ" sz="1400" b="1" dirty="0">
                          <a:effectLst/>
                        </a:rPr>
                        <a:t>17 451 Kč bez DPH</a:t>
                      </a:r>
                      <a:endParaRPr lang="cs-CZ" sz="1800" b="1" dirty="0">
                        <a:effectLst/>
                        <a:latin typeface="Arial"/>
                        <a:ea typeface="Arial"/>
                        <a:cs typeface="Times New Roman"/>
                      </a:endParaRPr>
                    </a:p>
                  </a:txBody>
                  <a:tcPr marL="68580" marR="68580" marT="0" marB="0" anchor="ctr"/>
                </a:tc>
                <a:tc>
                  <a:txBody>
                    <a:bodyPr/>
                    <a:lstStyle/>
                    <a:p>
                      <a:pPr algn="ctr">
                        <a:spcBef>
                          <a:spcPts val="300"/>
                        </a:spcBef>
                        <a:spcAft>
                          <a:spcPts val="300"/>
                        </a:spcAft>
                      </a:pPr>
                      <a:r>
                        <a:rPr lang="cs-CZ" sz="1400" b="1" dirty="0">
                          <a:effectLst/>
                        </a:rPr>
                        <a:t> 20 544 Kč vč. DPH</a:t>
                      </a:r>
                      <a:endParaRPr lang="cs-CZ" sz="1800" b="1" dirty="0">
                        <a:effectLst/>
                        <a:latin typeface="Arial"/>
                        <a:ea typeface="Arial"/>
                        <a:cs typeface="Times New Roman"/>
                      </a:endParaRPr>
                    </a:p>
                  </a:txBody>
                  <a:tcPr marL="68580" marR="68580" marT="0" marB="0" anchor="ctr"/>
                </a:tc>
                <a:extLst>
                  <a:ext uri="{0D108BD9-81ED-4DB2-BD59-A6C34878D82A}">
                    <a16:rowId xmlns:a16="http://schemas.microsoft.com/office/drawing/2014/main" val="10001"/>
                  </a:ext>
                </a:extLst>
              </a:tr>
              <a:tr h="653611">
                <a:tc>
                  <a:txBody>
                    <a:bodyPr/>
                    <a:lstStyle/>
                    <a:p>
                      <a:pPr algn="l">
                        <a:spcBef>
                          <a:spcPts val="300"/>
                        </a:spcBef>
                        <a:spcAft>
                          <a:spcPts val="300"/>
                        </a:spcAft>
                      </a:pPr>
                      <a:endParaRPr lang="cs-CZ" sz="1800" dirty="0">
                        <a:solidFill>
                          <a:srgbClr val="FF0000"/>
                        </a:solidFill>
                        <a:effectLst/>
                        <a:latin typeface="Arial"/>
                        <a:ea typeface="Arial"/>
                        <a:cs typeface="Times New Roman"/>
                      </a:endParaRPr>
                    </a:p>
                  </a:txBody>
                  <a:tcPr marL="68580" marR="68580" marT="0" marB="0" anchor="ctr"/>
                </a:tc>
                <a:tc gridSpan="2">
                  <a:txBody>
                    <a:bodyPr/>
                    <a:lstStyle/>
                    <a:p>
                      <a:pPr algn="ctr">
                        <a:spcBef>
                          <a:spcPts val="300"/>
                        </a:spcBef>
                        <a:spcAft>
                          <a:spcPts val="300"/>
                        </a:spcAft>
                      </a:pPr>
                      <a:endParaRPr lang="cs-CZ" sz="1800" b="1" dirty="0">
                        <a:solidFill>
                          <a:srgbClr val="FF0000"/>
                        </a:solidFill>
                        <a:effectLst/>
                        <a:latin typeface="Arial"/>
                        <a:ea typeface="Arial"/>
                        <a:cs typeface="Times New Roman"/>
                      </a:endParaRPr>
                    </a:p>
                  </a:txBody>
                  <a:tcPr marL="68580" marR="68580" marT="0" marB="0" anchor="ctr"/>
                </a:tc>
                <a:tc hMerge="1">
                  <a:txBody>
                    <a:bodyPr/>
                    <a:lstStyle/>
                    <a:p>
                      <a:endParaRPr lang="cs-CZ"/>
                    </a:p>
                  </a:txBody>
                  <a:tcPr/>
                </a:tc>
                <a:extLst>
                  <a:ext uri="{0D108BD9-81ED-4DB2-BD59-A6C34878D82A}">
                    <a16:rowId xmlns:a16="http://schemas.microsoft.com/office/drawing/2014/main" val="10002"/>
                  </a:ext>
                </a:extLst>
              </a:tr>
              <a:tr h="653611">
                <a:tc>
                  <a:txBody>
                    <a:bodyPr/>
                    <a:lstStyle/>
                    <a:p>
                      <a:pPr algn="l">
                        <a:spcBef>
                          <a:spcPts val="300"/>
                        </a:spcBef>
                        <a:spcAft>
                          <a:spcPts val="300"/>
                        </a:spcAft>
                      </a:pPr>
                      <a:r>
                        <a:rPr lang="cs-CZ" sz="1400" dirty="0">
                          <a:effectLst/>
                        </a:rPr>
                        <a:t>Transformované místo v dětské skupině</a:t>
                      </a:r>
                      <a:endParaRPr lang="cs-CZ" sz="1800" dirty="0">
                        <a:effectLst/>
                        <a:latin typeface="Arial"/>
                        <a:ea typeface="Arial"/>
                        <a:cs typeface="Times New Roman"/>
                      </a:endParaRPr>
                    </a:p>
                  </a:txBody>
                  <a:tcPr marL="68580" marR="68580" marT="0" marB="0" anchor="ctr"/>
                </a:tc>
                <a:tc>
                  <a:txBody>
                    <a:bodyPr/>
                    <a:lstStyle/>
                    <a:p>
                      <a:pPr algn="ctr">
                        <a:spcBef>
                          <a:spcPts val="300"/>
                        </a:spcBef>
                        <a:spcAft>
                          <a:spcPts val="300"/>
                        </a:spcAft>
                      </a:pPr>
                      <a:r>
                        <a:rPr lang="cs-CZ" sz="1400" b="1" dirty="0">
                          <a:effectLst/>
                        </a:rPr>
                        <a:t>8 642 Kč bez DPH</a:t>
                      </a:r>
                      <a:endParaRPr lang="cs-CZ" sz="1800" b="1" dirty="0">
                        <a:effectLst/>
                        <a:latin typeface="Arial"/>
                        <a:ea typeface="Arial"/>
                        <a:cs typeface="Times New Roman"/>
                      </a:endParaRPr>
                    </a:p>
                  </a:txBody>
                  <a:tcPr marL="68580" marR="68580" marT="0" marB="0" anchor="ctr"/>
                </a:tc>
                <a:tc>
                  <a:txBody>
                    <a:bodyPr/>
                    <a:lstStyle/>
                    <a:p>
                      <a:pPr algn="ctr">
                        <a:spcBef>
                          <a:spcPts val="300"/>
                        </a:spcBef>
                        <a:spcAft>
                          <a:spcPts val="300"/>
                        </a:spcAft>
                      </a:pPr>
                      <a:r>
                        <a:rPr lang="cs-CZ" sz="1400" b="1" dirty="0">
                          <a:effectLst/>
                        </a:rPr>
                        <a:t>9 891  Kč vč. DPH</a:t>
                      </a:r>
                      <a:endParaRPr lang="cs-CZ" sz="1800" b="1" dirty="0">
                        <a:effectLst/>
                        <a:latin typeface="Arial"/>
                        <a:ea typeface="Arial"/>
                        <a:cs typeface="Times New Roman"/>
                      </a:endParaRPr>
                    </a:p>
                  </a:txBody>
                  <a:tcPr marL="68580" marR="68580" marT="0" marB="0" anchor="ctr"/>
                </a:tc>
                <a:extLst>
                  <a:ext uri="{0D108BD9-81ED-4DB2-BD59-A6C34878D82A}">
                    <a16:rowId xmlns:a16="http://schemas.microsoft.com/office/drawing/2014/main" val="10003"/>
                  </a:ext>
                </a:extLst>
              </a:tr>
              <a:tr h="653611">
                <a:tc>
                  <a:txBody>
                    <a:bodyPr/>
                    <a:lstStyle/>
                    <a:p>
                      <a:pPr algn="l">
                        <a:spcBef>
                          <a:spcPts val="300"/>
                        </a:spcBef>
                        <a:spcAft>
                          <a:spcPts val="300"/>
                        </a:spcAft>
                      </a:pPr>
                      <a:endParaRPr lang="cs-CZ" sz="1800" dirty="0">
                        <a:solidFill>
                          <a:srgbClr val="FF0000"/>
                        </a:solidFill>
                        <a:effectLst/>
                        <a:latin typeface="Arial"/>
                        <a:ea typeface="Arial"/>
                        <a:cs typeface="Times New Roman"/>
                      </a:endParaRPr>
                    </a:p>
                  </a:txBody>
                  <a:tcPr marL="68580" marR="68580" marT="0" marB="0" anchor="ctr"/>
                </a:tc>
                <a:tc gridSpan="2">
                  <a:txBody>
                    <a:bodyPr/>
                    <a:lstStyle/>
                    <a:p>
                      <a:pPr algn="ctr">
                        <a:spcBef>
                          <a:spcPts val="300"/>
                        </a:spcBef>
                        <a:spcAft>
                          <a:spcPts val="300"/>
                        </a:spcAft>
                      </a:pPr>
                      <a:endParaRPr lang="cs-CZ" sz="1800" b="1" dirty="0">
                        <a:solidFill>
                          <a:srgbClr val="FF0000"/>
                        </a:solidFill>
                        <a:effectLst/>
                        <a:latin typeface="Arial"/>
                        <a:ea typeface="Arial"/>
                        <a:cs typeface="Times New Roman"/>
                      </a:endParaRPr>
                    </a:p>
                  </a:txBody>
                  <a:tcPr marL="68580" marR="68580" marT="0" marB="0" anchor="ctr"/>
                </a:tc>
                <a:tc hMerge="1">
                  <a:txBody>
                    <a:bodyPr/>
                    <a:lstStyle/>
                    <a:p>
                      <a:endParaRPr lang="cs-CZ"/>
                    </a:p>
                  </a:txBody>
                  <a:tcPr/>
                </a:tc>
                <a:extLst>
                  <a:ext uri="{0D108BD9-81ED-4DB2-BD59-A6C34878D82A}">
                    <a16:rowId xmlns:a16="http://schemas.microsoft.com/office/drawing/2014/main" val="10004"/>
                  </a:ext>
                </a:extLst>
              </a:tr>
              <a:tr h="326806">
                <a:tc>
                  <a:txBody>
                    <a:bodyPr/>
                    <a:lstStyle/>
                    <a:p>
                      <a:pPr algn="l">
                        <a:spcBef>
                          <a:spcPts val="300"/>
                        </a:spcBef>
                        <a:spcAft>
                          <a:spcPts val="300"/>
                        </a:spcAft>
                      </a:pPr>
                      <a:r>
                        <a:rPr lang="cs-CZ" sz="1400" dirty="0">
                          <a:effectLst/>
                        </a:rPr>
                        <a:t>Obsazenost zařízení péče o děti</a:t>
                      </a:r>
                      <a:endParaRPr lang="cs-CZ" sz="1800" dirty="0">
                        <a:effectLst/>
                        <a:latin typeface="Arial"/>
                        <a:ea typeface="Arial"/>
                        <a:cs typeface="Times New Roman"/>
                      </a:endParaRPr>
                    </a:p>
                  </a:txBody>
                  <a:tcPr marL="68580" marR="68580" marT="0" marB="0" anchor="ctr"/>
                </a:tc>
                <a:tc gridSpan="2">
                  <a:txBody>
                    <a:bodyPr/>
                    <a:lstStyle/>
                    <a:p>
                      <a:pPr algn="ctr">
                        <a:spcBef>
                          <a:spcPts val="300"/>
                        </a:spcBef>
                        <a:spcAft>
                          <a:spcPts val="300"/>
                        </a:spcAft>
                      </a:pPr>
                      <a:r>
                        <a:rPr lang="cs-CZ" sz="1400" b="1" dirty="0">
                          <a:effectLst/>
                        </a:rPr>
                        <a:t>730 Kč</a:t>
                      </a:r>
                      <a:endParaRPr lang="cs-CZ" sz="1800" b="1" dirty="0">
                        <a:effectLst/>
                        <a:latin typeface="Arial"/>
                        <a:ea typeface="Arial"/>
                        <a:cs typeface="Times New Roman"/>
                      </a:endParaRPr>
                    </a:p>
                  </a:txBody>
                  <a:tcPr marL="68580" marR="68580" marT="0" marB="0" anchor="ctr"/>
                </a:tc>
                <a:tc hMerge="1">
                  <a:txBody>
                    <a:bodyPr/>
                    <a:lstStyle/>
                    <a:p>
                      <a:endParaRPr lang="cs-CZ"/>
                    </a:p>
                  </a:txBody>
                  <a:tcPr/>
                </a:tc>
                <a:extLst>
                  <a:ext uri="{0D108BD9-81ED-4DB2-BD59-A6C34878D82A}">
                    <a16:rowId xmlns:a16="http://schemas.microsoft.com/office/drawing/2014/main" val="10005"/>
                  </a:ext>
                </a:extLst>
              </a:tr>
              <a:tr h="326806">
                <a:tc>
                  <a:txBody>
                    <a:bodyPr/>
                    <a:lstStyle/>
                    <a:p>
                      <a:pPr algn="l">
                        <a:spcBef>
                          <a:spcPts val="300"/>
                        </a:spcBef>
                        <a:spcAft>
                          <a:spcPts val="300"/>
                        </a:spcAft>
                      </a:pPr>
                      <a:r>
                        <a:rPr lang="cs-CZ" sz="1400" dirty="0">
                          <a:effectLst/>
                        </a:rPr>
                        <a:t>Kvalifikovaná pečující osoba</a:t>
                      </a:r>
                      <a:endParaRPr lang="cs-CZ" sz="1800" dirty="0">
                        <a:effectLst/>
                        <a:latin typeface="Arial"/>
                        <a:ea typeface="Arial"/>
                        <a:cs typeface="Times New Roman"/>
                      </a:endParaRPr>
                    </a:p>
                  </a:txBody>
                  <a:tcPr marL="68580" marR="68580" marT="0" marB="0" anchor="ctr"/>
                </a:tc>
                <a:tc gridSpan="2">
                  <a:txBody>
                    <a:bodyPr/>
                    <a:lstStyle/>
                    <a:p>
                      <a:pPr algn="ctr">
                        <a:spcBef>
                          <a:spcPts val="300"/>
                        </a:spcBef>
                        <a:spcAft>
                          <a:spcPts val="300"/>
                        </a:spcAft>
                      </a:pPr>
                      <a:r>
                        <a:rPr lang="cs-CZ" sz="1400" b="1" dirty="0">
                          <a:effectLst/>
                        </a:rPr>
                        <a:t>14 760 Kč</a:t>
                      </a:r>
                      <a:endParaRPr lang="cs-CZ" sz="1800" b="1" dirty="0">
                        <a:effectLst/>
                        <a:latin typeface="Arial"/>
                        <a:ea typeface="Arial"/>
                        <a:cs typeface="Times New Roman"/>
                      </a:endParaRPr>
                    </a:p>
                  </a:txBody>
                  <a:tcPr marL="68580" marR="68580" marT="0" marB="0" anchor="ctr"/>
                </a:tc>
                <a:tc hMerge="1">
                  <a:txBody>
                    <a:bodyPr/>
                    <a:lstStyle/>
                    <a:p>
                      <a:endParaRPr lang="cs-CZ"/>
                    </a:p>
                  </a:txBody>
                  <a:tcPr/>
                </a:tc>
                <a:extLst>
                  <a:ext uri="{0D108BD9-81ED-4DB2-BD59-A6C34878D82A}">
                    <a16:rowId xmlns:a16="http://schemas.microsoft.com/office/drawing/2014/main" val="10006"/>
                  </a:ext>
                </a:extLst>
              </a:tr>
              <a:tr h="326806">
                <a:tc>
                  <a:txBody>
                    <a:bodyPr/>
                    <a:lstStyle/>
                    <a:p>
                      <a:pPr algn="l">
                        <a:spcBef>
                          <a:spcPts val="300"/>
                        </a:spcBef>
                        <a:spcAft>
                          <a:spcPts val="300"/>
                        </a:spcAft>
                      </a:pPr>
                      <a:r>
                        <a:rPr lang="cs-CZ" sz="1400" dirty="0">
                          <a:effectLst/>
                        </a:rPr>
                        <a:t>Nájemné zařízení péče o děti</a:t>
                      </a:r>
                      <a:r>
                        <a:rPr lang="cs-CZ" sz="1400" dirty="0">
                          <a:effectLst/>
                          <a:highlight>
                            <a:srgbClr val="FFFF00"/>
                          </a:highlight>
                        </a:rPr>
                        <a:t> </a:t>
                      </a:r>
                      <a:endParaRPr lang="cs-CZ" sz="1800" dirty="0">
                        <a:effectLst/>
                        <a:latin typeface="Arial"/>
                        <a:ea typeface="Arial"/>
                        <a:cs typeface="Times New Roman"/>
                      </a:endParaRPr>
                    </a:p>
                  </a:txBody>
                  <a:tcPr marL="68580" marR="68580" marT="0" marB="0" anchor="ctr"/>
                </a:tc>
                <a:tc gridSpan="2">
                  <a:txBody>
                    <a:bodyPr/>
                    <a:lstStyle/>
                    <a:p>
                      <a:pPr algn="ctr">
                        <a:spcBef>
                          <a:spcPts val="300"/>
                        </a:spcBef>
                        <a:spcAft>
                          <a:spcPts val="300"/>
                        </a:spcAft>
                      </a:pPr>
                      <a:r>
                        <a:rPr lang="cs-CZ" sz="1400" b="1" kern="1200" dirty="0">
                          <a:solidFill>
                            <a:schemeClr val="dk1"/>
                          </a:solidFill>
                          <a:effectLst/>
                          <a:latin typeface="+mn-lt"/>
                          <a:ea typeface="+mn-ea"/>
                          <a:cs typeface="+mn-cs"/>
                        </a:rPr>
                        <a:t>64 Kč</a:t>
                      </a:r>
                    </a:p>
                  </a:txBody>
                  <a:tcPr marL="68580" marR="68580" marT="0" marB="0" anchor="ctr"/>
                </a:tc>
                <a:tc hMerge="1">
                  <a:txBody>
                    <a:bodyPr/>
                    <a:lstStyle/>
                    <a:p>
                      <a:endParaRPr lang="cs-CZ"/>
                    </a:p>
                  </a:txBody>
                  <a:tcPr/>
                </a:tc>
                <a:extLst>
                  <a:ext uri="{0D108BD9-81ED-4DB2-BD59-A6C34878D82A}">
                    <a16:rowId xmlns:a16="http://schemas.microsoft.com/office/drawing/2014/main" val="10007"/>
                  </a:ext>
                </a:extLst>
              </a:tr>
            </a:tbl>
          </a:graphicData>
        </a:graphic>
      </p:graphicFrame>
      <p:sp>
        <p:nvSpPr>
          <p:cNvPr id="15" name="Rectangle 9"/>
          <p:cNvSpPr>
            <a:spLocks noChangeArrowheads="1"/>
          </p:cNvSpPr>
          <p:nvPr/>
        </p:nvSpPr>
        <p:spPr bwMode="auto">
          <a:xfrm>
            <a:off x="1690688" y="297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cs-CZ" altLang="cs-CZ" dirty="0">
                <a:solidFill>
                  <a:srgbClr val="084A8B"/>
                </a:solidFill>
                <a:cs typeface="Arial" pitchFamily="34" charset="0"/>
              </a:rPr>
            </a:br>
            <a:endParaRPr lang="cs-CZ" altLang="cs-CZ" dirty="0">
              <a:solidFill>
                <a:srgbClr val="084A8B"/>
              </a:solidFill>
              <a:cs typeface="Arial" pitchFamily="34" charset="0"/>
            </a:endParaRPr>
          </a:p>
        </p:txBody>
      </p:sp>
    </p:spTree>
    <p:extLst>
      <p:ext uri="{BB962C8B-B14F-4D97-AF65-F5344CB8AC3E}">
        <p14:creationId xmlns:p14="http://schemas.microsoft.com/office/powerpoint/2010/main" val="3217091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55576" y="2780928"/>
            <a:ext cx="7632040" cy="2592288"/>
          </a:xfrm>
        </p:spPr>
        <p:txBody>
          <a:bodyPr/>
          <a:lstStyle/>
          <a:p>
            <a:pPr algn="ctr"/>
            <a:r>
              <a:rPr lang="cs-CZ" dirty="0"/>
              <a:t>Parametry</a:t>
            </a:r>
            <a:r>
              <a:rPr lang="cs-CZ" baseline="0" dirty="0"/>
              <a:t> </a:t>
            </a:r>
            <a:r>
              <a:rPr lang="cs-CZ" dirty="0"/>
              <a:t>dětských skupin</a:t>
            </a:r>
            <a:r>
              <a:rPr lang="cs-CZ" baseline="0" dirty="0"/>
              <a:t> podpořených  </a:t>
            </a:r>
            <a:br>
              <a:rPr lang="cs-CZ" baseline="0" dirty="0"/>
            </a:br>
            <a:r>
              <a:rPr lang="cs-CZ" baseline="0" dirty="0"/>
              <a:t>z </a:t>
            </a:r>
            <a:r>
              <a:rPr lang="cs-CZ" baseline="0" dirty="0" err="1"/>
              <a:t>opz</a:t>
            </a:r>
            <a:r>
              <a:rPr lang="cs-CZ" baseline="0" dirty="0"/>
              <a:t> </a:t>
            </a:r>
            <a:br>
              <a:rPr lang="cs-CZ" baseline="0" dirty="0"/>
            </a:br>
            <a:br>
              <a:rPr lang="cs-CZ" b="0" baseline="0" dirty="0"/>
            </a:br>
            <a:endParaRPr lang="cs-CZ" sz="3200" b="0" cap="none" dirty="0"/>
          </a:p>
        </p:txBody>
      </p:sp>
    </p:spTree>
    <p:extLst>
      <p:ext uri="{BB962C8B-B14F-4D97-AF65-F5344CB8AC3E}">
        <p14:creationId xmlns:p14="http://schemas.microsoft.com/office/powerpoint/2010/main" val="2947980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CD195-513F-443E-B5E3-1B5209F2EFB4}"/>
              </a:ext>
            </a:extLst>
          </p:cNvPr>
          <p:cNvSpPr>
            <a:spLocks noGrp="1"/>
          </p:cNvSpPr>
          <p:nvPr>
            <p:ph type="title"/>
          </p:nvPr>
        </p:nvSpPr>
        <p:spPr/>
        <p:txBody>
          <a:bodyPr/>
          <a:lstStyle/>
          <a:p>
            <a:r>
              <a:rPr lang="cs-CZ" dirty="0"/>
              <a:t>Vymezení služby hlídání a péče o dítě</a:t>
            </a:r>
          </a:p>
        </p:txBody>
      </p:sp>
      <p:sp>
        <p:nvSpPr>
          <p:cNvPr id="3" name="Zástupný obsah 2">
            <a:extLst>
              <a:ext uri="{FF2B5EF4-FFF2-40B4-BE49-F238E27FC236}">
                <a16:creationId xmlns:a16="http://schemas.microsoft.com/office/drawing/2014/main" id="{51950D9C-EAEA-4DA6-8562-2AC3434916F0}"/>
              </a:ext>
            </a:extLst>
          </p:cNvPr>
          <p:cNvSpPr>
            <a:spLocks noGrp="1"/>
          </p:cNvSpPr>
          <p:nvPr>
            <p:ph idx="1"/>
          </p:nvPr>
        </p:nvSpPr>
        <p:spPr>
          <a:xfrm>
            <a:off x="390822" y="1484784"/>
            <a:ext cx="8064000" cy="4320000"/>
          </a:xfrm>
        </p:spPr>
        <p:txBody>
          <a:bodyPr/>
          <a:lstStyle/>
          <a:p>
            <a:r>
              <a:rPr lang="cs-CZ" dirty="0"/>
              <a:t>Vymezení služby hlídání a péče o dítě</a:t>
            </a:r>
          </a:p>
          <a:p>
            <a:r>
              <a:rPr lang="cs-CZ" dirty="0"/>
              <a:t>Pečující osoba</a:t>
            </a:r>
          </a:p>
          <a:p>
            <a:r>
              <a:rPr lang="cs-CZ" dirty="0"/>
              <a:t>Hygienické požadavky na prostor a provoz, Stravování</a:t>
            </a:r>
          </a:p>
          <a:p>
            <a:r>
              <a:rPr lang="cs-CZ" dirty="0"/>
              <a:t>Evidence dětí</a:t>
            </a:r>
          </a:p>
          <a:p>
            <a:r>
              <a:rPr lang="cs-CZ" dirty="0"/>
              <a:t>Omezení týkající se rodičů</a:t>
            </a:r>
          </a:p>
          <a:p>
            <a:r>
              <a:rPr lang="cs-CZ" dirty="0"/>
              <a:t>Kapacita dětské skupiny, vnitřní pravidla zařízení a plán výchovy a péče</a:t>
            </a:r>
          </a:p>
          <a:p>
            <a:pPr algn="just"/>
            <a:r>
              <a:rPr lang="cs-CZ" dirty="0"/>
              <a:t>Vše je uvedeno ve „</a:t>
            </a:r>
            <a:r>
              <a:rPr lang="cs-CZ" b="1" dirty="0"/>
              <a:t>Specifické části pravidel pro žadatele a příjemce v rámci OPZ pro projekty   </a:t>
            </a:r>
            <a:br>
              <a:rPr lang="cs-CZ" b="1" dirty="0"/>
            </a:br>
            <a:r>
              <a:rPr lang="cs-CZ" b="1" dirty="0"/>
              <a:t>s jednotkovými náklady zaměřené na podporu zařízení péče o děti předškolního věku</a:t>
            </a:r>
            <a:r>
              <a:rPr lang="cs-CZ" dirty="0"/>
              <a:t>.“</a:t>
            </a:r>
          </a:p>
          <a:p>
            <a:endParaRPr lang="cs-CZ" dirty="0"/>
          </a:p>
        </p:txBody>
      </p:sp>
      <p:sp>
        <p:nvSpPr>
          <p:cNvPr id="4" name="Zástupný symbol pro číslo snímku 3">
            <a:extLst>
              <a:ext uri="{FF2B5EF4-FFF2-40B4-BE49-F238E27FC236}">
                <a16:creationId xmlns:a16="http://schemas.microsoft.com/office/drawing/2014/main" id="{9169CB27-22A7-4FCD-BC72-285341F49F0F}"/>
              </a:ext>
            </a:extLst>
          </p:cNvPr>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807311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služby hlídání a péče o dítě</a:t>
            </a:r>
          </a:p>
        </p:txBody>
      </p:sp>
      <p:sp>
        <p:nvSpPr>
          <p:cNvPr id="3" name="Zástupný symbol pro obsah 2"/>
          <p:cNvSpPr>
            <a:spLocks noGrp="1"/>
          </p:cNvSpPr>
          <p:nvPr>
            <p:ph idx="1"/>
          </p:nvPr>
        </p:nvSpPr>
        <p:spPr/>
        <p:txBody>
          <a:bodyPr/>
          <a:lstStyle/>
          <a:p>
            <a:r>
              <a:rPr lang="cs-CZ" b="1" dirty="0"/>
              <a:t>Do DS smí docházet pouze děti, jejichž rodičům umístění dítěte do podpořené dětské skupiny pomůže s jejich uplatněním na trhu práce.</a:t>
            </a:r>
          </a:p>
          <a:p>
            <a:pPr lvl="1"/>
            <a:r>
              <a:rPr lang="cs-CZ" dirty="0"/>
              <a:t>Minimálně jeden z rodičů je zaměstnán, nebo vykonává podnikatelskou činnost, nebo studuje, nebo pokud je nezaměstnaný, tak si zaměstnání hledá (registrace na ÚP). </a:t>
            </a:r>
          </a:p>
          <a:p>
            <a:r>
              <a:rPr lang="cs-CZ" b="1" dirty="0"/>
              <a:t>Podmínka musí být splněna po celou dobu docházky dítěte do dětské skupiny. </a:t>
            </a:r>
          </a:p>
          <a:p>
            <a:r>
              <a:rPr lang="cs-CZ" b="1" dirty="0"/>
              <a:t>Podmínku lze naplnit i tak, že je rodič registrován na ÚP –  </a:t>
            </a:r>
            <a:r>
              <a:rPr lang="cs-CZ" b="1" dirty="0">
                <a:solidFill>
                  <a:srgbClr val="C00000"/>
                </a:solidFill>
              </a:rPr>
              <a:t>týká se i dětí uprchlíků z Ukrajiny </a:t>
            </a:r>
            <a:r>
              <a:rPr lang="cs-CZ" b="1" dirty="0"/>
              <a:t>(neuplatňuje se Lex Ukrajina) </a:t>
            </a:r>
            <a:r>
              <a:rPr lang="cs-CZ" b="1" dirty="0">
                <a:solidFill>
                  <a:srgbClr val="C00000"/>
                </a:solidFill>
              </a:rPr>
              <a:t>!</a:t>
            </a:r>
            <a:r>
              <a:rPr lang="cs-CZ" b="1"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3603889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služby hlídání a péče o dítě</a:t>
            </a:r>
          </a:p>
        </p:txBody>
      </p:sp>
      <p:sp>
        <p:nvSpPr>
          <p:cNvPr id="3" name="Zástupný symbol pro obsah 2"/>
          <p:cNvSpPr>
            <a:spLocks noGrp="1"/>
          </p:cNvSpPr>
          <p:nvPr>
            <p:ph idx="1"/>
          </p:nvPr>
        </p:nvSpPr>
        <p:spPr>
          <a:xfrm>
            <a:off x="576000" y="1484784"/>
            <a:ext cx="8064000" cy="4320000"/>
          </a:xfrm>
        </p:spPr>
        <p:txBody>
          <a:bodyPr/>
          <a:lstStyle/>
          <a:p>
            <a:pPr marL="0" indent="0" algn="just">
              <a:buNone/>
            </a:pPr>
            <a:r>
              <a:rPr lang="cs-CZ" sz="1800" b="1" dirty="0"/>
              <a:t>Zákon č. 66/2022 Sb., o opatřeních v oblasti zaměstnanosti  </a:t>
            </a:r>
            <a:br>
              <a:rPr lang="cs-CZ" sz="1800" b="1" dirty="0"/>
            </a:br>
            <a:r>
              <a:rPr lang="cs-CZ" sz="1800" b="1" dirty="0"/>
              <a:t>a oblasti sociálního zabezpečení v souvislosti s ozbrojeným konfliktem na území Ukrajiny vyvolaným invazí vojsk Ruské federace</a:t>
            </a:r>
            <a:r>
              <a:rPr lang="cs-CZ" sz="2000" dirty="0"/>
              <a:t>:</a:t>
            </a:r>
          </a:p>
          <a:p>
            <a:pPr marL="0" indent="0" algn="just">
              <a:buNone/>
            </a:pPr>
            <a:r>
              <a:rPr lang="cs-CZ" sz="2000" b="1" dirty="0">
                <a:solidFill>
                  <a:srgbClr val="FF0000"/>
                </a:solidFill>
              </a:rPr>
              <a:t>Výjimka I: </a:t>
            </a:r>
          </a:p>
          <a:p>
            <a:pPr marL="0" indent="0" algn="just">
              <a:buNone/>
            </a:pPr>
            <a:r>
              <a:rPr lang="cs-CZ" sz="2000" dirty="0"/>
              <a:t>Není-li dítě, které je cizincem s dočasnou ochranou, v péči rodičů nebo jiné osoby, které bylo rozhodnutím příslušného orgánu svěřeno do péče nahrazující péči rodičů, považuje se za rodiče též osoba, které bylo toto dítě jeho rodičem svěřeno do péče; nemá-li tato osoba o této skutečnosti písemný doklad podepsaný rodičem dítěte, dokládá tuto skutečnost a důvod, pro který nelze předložit tento doklad, písemným čestným prohlášením.</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2985651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služby hlídání a péče o dítě</a:t>
            </a:r>
          </a:p>
        </p:txBody>
      </p:sp>
      <p:sp>
        <p:nvSpPr>
          <p:cNvPr id="3" name="Zástupný symbol pro obsah 2"/>
          <p:cNvSpPr>
            <a:spLocks noGrp="1"/>
          </p:cNvSpPr>
          <p:nvPr>
            <p:ph idx="1"/>
          </p:nvPr>
        </p:nvSpPr>
        <p:spPr>
          <a:xfrm>
            <a:off x="467544" y="1269000"/>
            <a:ext cx="8064000" cy="4320000"/>
          </a:xfrm>
        </p:spPr>
        <p:txBody>
          <a:bodyPr/>
          <a:lstStyle/>
          <a:p>
            <a:pPr marL="0" indent="0" algn="just">
              <a:buNone/>
            </a:pPr>
            <a:r>
              <a:rPr lang="cs-CZ" sz="2000" b="1" dirty="0">
                <a:solidFill>
                  <a:srgbClr val="FF0000"/>
                </a:solidFill>
              </a:rPr>
              <a:t>Výjimka II:</a:t>
            </a:r>
          </a:p>
          <a:p>
            <a:pPr marL="0" indent="0" algn="just">
              <a:buNone/>
            </a:pPr>
            <a:r>
              <a:rPr lang="cs-CZ" sz="2000" dirty="0"/>
              <a:t>Cizinec s dočasnou ochranou může vykonávat činnost služby péče o dítě v DS, za podmínky, že je zletilou a svéprávnou osobou, má pedagogické, sociální nebo zdravotní vzdělání anebo má střední vzdělání s maturitní zkouškou, získal-li praxi v oblasti péče o dítě ve věku od 6 měsíců do zahájení povinné školní docházky v délce minimálně 5 let, je-li bezúhonnou osobou a činnost vykonává jen v přítomnosti pečující osoby.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054601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služby hlídání a péče o dítě</a:t>
            </a:r>
          </a:p>
        </p:txBody>
      </p:sp>
      <p:sp>
        <p:nvSpPr>
          <p:cNvPr id="3" name="Zástupný symbol pro obsah 2"/>
          <p:cNvSpPr>
            <a:spLocks noGrp="1"/>
          </p:cNvSpPr>
          <p:nvPr>
            <p:ph idx="1"/>
          </p:nvPr>
        </p:nvSpPr>
        <p:spPr>
          <a:xfrm>
            <a:off x="576000" y="1484784"/>
            <a:ext cx="8064000" cy="4320000"/>
          </a:xfrm>
        </p:spPr>
        <p:txBody>
          <a:bodyPr/>
          <a:lstStyle/>
          <a:p>
            <a:pPr marL="0" indent="0" algn="just">
              <a:buNone/>
            </a:pPr>
            <a:r>
              <a:rPr lang="cs-CZ" sz="2000" dirty="0"/>
              <a:t>Dosaženou praxi a vzdělání může cizinec s dočasnou ochranou doložit po dobu prvních 6 měsíců ode dne udělení dočasné ochrany čestným prohlášením. Po uplynutí této doby je možné doložit dosaženou praxi čestným prohlášením, jen nelze-li ji prokázat řádným způsobem; cizinec s udělenou dočasnou ochranou zároveň uvede důvod, pro který nelze prokázat dosaženou praxi řádným způsobem.</a:t>
            </a:r>
          </a:p>
          <a:p>
            <a:pPr marL="0" indent="0" algn="just">
              <a:buNone/>
            </a:pPr>
            <a:r>
              <a:rPr lang="cs-CZ" sz="2000" dirty="0"/>
              <a:t>Bezúhonnost může doložit po dobu prvních 6 měsíců ode dne udělení dočasné ochrany čestným prohlášením; poté je povinen doložit bezúhonnost výpisem z evidence Rejstříků trestů za dobu jeho pobytu na území České republiky na základě udělené dočasné ochrany.</a:t>
            </a:r>
          </a:p>
          <a:p>
            <a:pPr marL="0" indent="0" algn="just">
              <a:buNone/>
            </a:pPr>
            <a:r>
              <a:rPr lang="cs-CZ" sz="2000" dirty="0"/>
              <a:t>(</a:t>
            </a:r>
            <a:r>
              <a:rPr lang="cs-CZ" sz="2000" dirty="0">
                <a:solidFill>
                  <a:srgbClr val="C00000"/>
                </a:solidFill>
              </a:rPr>
              <a:t>Podmínky dokládání zdravotní způsobilosti se nemění</a:t>
            </a:r>
            <a:r>
              <a:rPr lang="cs-CZ" sz="2000" dirty="0"/>
              <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1968336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3429000"/>
            <a:ext cx="7272808" cy="864096"/>
          </a:xfrm>
        </p:spPr>
        <p:txBody>
          <a:bodyPr/>
          <a:lstStyle/>
          <a:p>
            <a:pPr algn="ctr"/>
            <a:r>
              <a:rPr lang="cs-CZ" dirty="0"/>
              <a:t>Finanční řízení projektů</a:t>
            </a:r>
            <a:endParaRPr lang="cs-CZ" sz="2800" b="0" dirty="0"/>
          </a:p>
        </p:txBody>
      </p:sp>
    </p:spTree>
    <p:extLst>
      <p:ext uri="{BB962C8B-B14F-4D97-AF65-F5344CB8AC3E}">
        <p14:creationId xmlns:p14="http://schemas.microsoft.com/office/powerpoint/2010/main" val="4179716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jednotkových cen a  Účetnictví projektu </a:t>
            </a:r>
          </a:p>
        </p:txBody>
      </p:sp>
      <p:sp>
        <p:nvSpPr>
          <p:cNvPr id="3" name="Zástupný symbol pro obsah 2"/>
          <p:cNvSpPr>
            <a:spLocks noGrp="1"/>
          </p:cNvSpPr>
          <p:nvPr>
            <p:ph idx="1"/>
          </p:nvPr>
        </p:nvSpPr>
        <p:spPr>
          <a:xfrm>
            <a:off x="539552" y="1628800"/>
            <a:ext cx="8064000" cy="4680520"/>
          </a:xfrm>
        </p:spPr>
        <p:txBody>
          <a:bodyPr/>
          <a:lstStyle/>
          <a:p>
            <a:r>
              <a:rPr lang="cs-CZ" dirty="0"/>
              <a:t>Způsobilé výdaje </a:t>
            </a:r>
            <a:r>
              <a:rPr lang="cs-CZ" b="1" dirty="0"/>
              <a:t>nejsou</a:t>
            </a:r>
            <a:r>
              <a:rPr lang="cs-CZ" dirty="0"/>
              <a:t> dokladovány účetními doklady.</a:t>
            </a:r>
          </a:p>
          <a:p>
            <a:r>
              <a:rPr lang="cs-CZ" dirty="0"/>
              <a:t>Avšak v účetnictví pro DS dle zákona musí být jednoznačná vazba výdajů na projekt.</a:t>
            </a:r>
          </a:p>
          <a:p>
            <a:r>
              <a:rPr lang="cs-CZ" dirty="0"/>
              <a:t>Není potřeba samostatného bankovního účtu.</a:t>
            </a:r>
          </a:p>
          <a:p>
            <a:r>
              <a:rPr lang="cs-CZ" dirty="0"/>
              <a:t>Výše způsobilých výdajů se počítá na základě počtu dosažených jednotek a k nim stanovených jednotkových nákladů.</a:t>
            </a:r>
          </a:p>
          <a:p>
            <a:r>
              <a:rPr lang="cs-CZ" dirty="0"/>
              <a:t>Pokud bylo jednotek dosaženo v době realizace projektu, má se za to, že také výdaje jsou z hlediska času způsobilé.</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149963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hangingPunct="0"/>
            <a:r>
              <a:rPr lang="pl-PL" sz="2800" dirty="0"/>
              <a:t>Představení výzeV</a:t>
            </a:r>
            <a:endParaRPr lang="cs-CZ" sz="2800" dirty="0"/>
          </a:p>
        </p:txBody>
      </p:sp>
      <p:sp>
        <p:nvSpPr>
          <p:cNvPr id="3" name="Zástupný symbol pro obsah 2"/>
          <p:cNvSpPr>
            <a:spLocks noGrp="1"/>
          </p:cNvSpPr>
          <p:nvPr>
            <p:ph idx="1"/>
          </p:nvPr>
        </p:nvSpPr>
        <p:spPr>
          <a:xfrm>
            <a:off x="108234" y="1282207"/>
            <a:ext cx="8964488" cy="5400600"/>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endParaRPr lang="cs-CZ" sz="2400" b="1" dirty="0"/>
          </a:p>
          <a:p>
            <a:pPr marL="432000" lvl="2" indent="-432000">
              <a:lnSpc>
                <a:spcPts val="2880"/>
              </a:lnSpc>
              <a:spcBef>
                <a:spcPts val="600"/>
              </a:spcBef>
              <a:spcAft>
                <a:spcPts val="600"/>
              </a:spcAft>
              <a:buSzPct val="100000"/>
              <a:buFont typeface="Wingdings" panose="05000000000000000000" pitchFamily="2" charset="2"/>
              <a:buChar char=""/>
            </a:pPr>
            <a:r>
              <a:rPr lang="cs-CZ" sz="2400" b="1" dirty="0"/>
              <a:t>Základní vymezení služby hlídání a péče o dítě</a:t>
            </a:r>
          </a:p>
          <a:p>
            <a:pPr marL="414000" lvl="1" indent="0">
              <a:buNone/>
            </a:pPr>
            <a:r>
              <a:rPr lang="cs-CZ" dirty="0"/>
              <a:t>Vznik a provoz dětské skupiny poskytujících pravidelnou péči o dítě od 6 měsíců věku do zahájení povinné školní docházky za účelem zapojení rodičů do pracovního procesu dle </a:t>
            </a:r>
            <a:r>
              <a:rPr lang="cs-CZ" b="1" dirty="0"/>
              <a:t>Zákona č.247/2014 Sb., </a:t>
            </a:r>
            <a:br>
              <a:rPr lang="cs-CZ" dirty="0"/>
            </a:br>
            <a:r>
              <a:rPr lang="cs-CZ" dirty="0"/>
              <a:t>Zákon o poskytování služby péče o dítě v dětské skupině a o změně souvisejících zákonů (v novelizovaném znění)</a:t>
            </a:r>
          </a:p>
          <a:p>
            <a:pPr lvl="1"/>
            <a:endParaRPr lang="cs-CZ" dirty="0"/>
          </a:p>
          <a:p>
            <a:pPr marL="432000" lvl="2" indent="-432000">
              <a:lnSpc>
                <a:spcPts val="2880"/>
              </a:lnSpc>
              <a:spcBef>
                <a:spcPts val="600"/>
              </a:spcBef>
              <a:spcAft>
                <a:spcPts val="600"/>
              </a:spcAft>
              <a:buSzPct val="100000"/>
              <a:buFont typeface="Wingdings" panose="05000000000000000000" pitchFamily="2" charset="2"/>
              <a:buChar char=""/>
            </a:pPr>
            <a:r>
              <a:rPr lang="cs-CZ" sz="2400" b="1" dirty="0"/>
              <a:t>Podporovány budou dětské skupiny </a:t>
            </a:r>
            <a:r>
              <a:rPr lang="cs-CZ" sz="2400" b="1" dirty="0">
                <a:solidFill>
                  <a:srgbClr val="C00000"/>
                </a:solidFill>
              </a:rPr>
              <a:t>pro veřejnost</a:t>
            </a:r>
          </a:p>
          <a:p>
            <a:pPr marL="414000" lvl="1" indent="0">
              <a:buNone/>
            </a:pPr>
            <a:endParaRPr lang="cs-CZ" dirty="0"/>
          </a:p>
          <a:p>
            <a:pPr lvl="2"/>
            <a:endParaRPr lang="cs-CZ" dirty="0"/>
          </a:p>
          <a:p>
            <a:pPr lvl="2"/>
            <a:endParaRPr lang="cs-CZ" dirty="0"/>
          </a:p>
          <a:p>
            <a:pPr marL="0" indent="0" fontAlgn="base" hangingPunct="0">
              <a:buNone/>
            </a:pPr>
            <a:endParaRPr lang="cs-CZ" sz="2000" dirty="0"/>
          </a:p>
          <a:p>
            <a:pPr marL="0" indent="0" fontAlgn="base" hangingPunct="0">
              <a:buNone/>
            </a:pPr>
            <a:r>
              <a:rPr lang="cs-CZ" sz="2000" dirty="0"/>
              <a:t> </a:t>
            </a:r>
          </a:p>
          <a:p>
            <a:pPr marL="0" indent="0" fontAlgn="base" hangingPunct="0">
              <a:buNone/>
            </a:pPr>
            <a:r>
              <a:rPr lang="cs-CZ" sz="2000" dirty="0"/>
              <a:t> </a:t>
            </a:r>
          </a:p>
          <a:p>
            <a:pPr fontAlgn="base" hangingPunct="0"/>
            <a:endParaRPr lang="cs-CZ" sz="2000" dirty="0"/>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2593416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příjmy</a:t>
            </a:r>
          </a:p>
        </p:txBody>
      </p:sp>
      <p:sp>
        <p:nvSpPr>
          <p:cNvPr id="3" name="Zástupný symbol pro obsah 2"/>
          <p:cNvSpPr>
            <a:spLocks noGrp="1"/>
          </p:cNvSpPr>
          <p:nvPr>
            <p:ph idx="1"/>
          </p:nvPr>
        </p:nvSpPr>
        <p:spPr>
          <a:xfrm>
            <a:off x="539552" y="2204864"/>
            <a:ext cx="8064000" cy="3384376"/>
          </a:xfrm>
        </p:spPr>
        <p:txBody>
          <a:bodyPr/>
          <a:lstStyle/>
          <a:p>
            <a:r>
              <a:rPr lang="cs-CZ" b="1" dirty="0"/>
              <a:t>Příjmy nesnižují podporu z OPZ.</a:t>
            </a:r>
          </a:p>
          <a:p>
            <a:r>
              <a:rPr lang="cs-CZ" dirty="0"/>
              <a:t>Byly zohledněny předem při kalkulaci jednotkových cen.</a:t>
            </a:r>
          </a:p>
          <a:p>
            <a:r>
              <a:rPr lang="cs-CZ" dirty="0"/>
              <a:t>Nejsou sledovány, příjemce je nedokladuje. </a:t>
            </a:r>
          </a:p>
          <a:p>
            <a:r>
              <a:rPr lang="cs-CZ" dirty="0"/>
              <a:t>V účetnictví nemusí být vedeny s jednoznačnou vazbou na projekt.</a:t>
            </a:r>
          </a:p>
          <a:p>
            <a:r>
              <a:rPr lang="cs-CZ" dirty="0"/>
              <a:t>Dětská skupina nesmí dle zákona</a:t>
            </a:r>
            <a:r>
              <a:rPr lang="cs-CZ" dirty="0">
                <a:solidFill>
                  <a:srgbClr val="92D050"/>
                </a:solidFill>
              </a:rPr>
              <a:t> </a:t>
            </a:r>
            <a:r>
              <a:rPr lang="cs-CZ" dirty="0"/>
              <a:t>tvořit zisk.</a:t>
            </a:r>
            <a:endParaRPr lang="cs-CZ" dirty="0">
              <a:solidFill>
                <a:srgbClr val="FF000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2422703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Zálohové financování (ex ante)</a:t>
            </a:r>
          </a:p>
        </p:txBody>
      </p:sp>
      <p:sp>
        <p:nvSpPr>
          <p:cNvPr id="3" name="Zástupný symbol pro obsah 2"/>
          <p:cNvSpPr>
            <a:spLocks noGrp="1"/>
          </p:cNvSpPr>
          <p:nvPr>
            <p:ph idx="1"/>
          </p:nvPr>
        </p:nvSpPr>
        <p:spPr>
          <a:xfrm>
            <a:off x="539552" y="1844824"/>
            <a:ext cx="8064000" cy="3744416"/>
          </a:xfrm>
        </p:spPr>
        <p:txBody>
          <a:bodyPr/>
          <a:lstStyle/>
          <a:p>
            <a:r>
              <a:rPr lang="cs-CZ" dirty="0"/>
              <a:t>Vypláceny dle dále uvedeného harmonogramu.</a:t>
            </a:r>
          </a:p>
          <a:p>
            <a:r>
              <a:rPr lang="cs-CZ" b="1" dirty="0"/>
              <a:t>Nelze vyplácet mimořádné platby.</a:t>
            </a:r>
          </a:p>
          <a:p>
            <a:r>
              <a:rPr lang="cs-CZ" dirty="0"/>
              <a:t>Až do výše 100 % podpory z OPZ.</a:t>
            </a:r>
          </a:p>
          <a:p>
            <a:r>
              <a:rPr lang="cs-CZ" dirty="0"/>
              <a:t>Výše zálohových plateb vychází z počtu jednotek a příslušné jednotkové ceny po odečtení spolufinancování.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2229713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Použité symboly</a:t>
            </a:r>
          </a:p>
        </p:txBody>
      </p:sp>
      <p:sp>
        <p:nvSpPr>
          <p:cNvPr id="4" name="Zástupný symbol pro číslo snímku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050"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cs-CZ" sz="1050" b="1" i="0" u="none" strike="noStrike" kern="1200" cap="none" spc="0" normalizeH="0" baseline="0" noProof="0" dirty="0">
              <a:ln>
                <a:noFill/>
              </a:ln>
              <a:solidFill>
                <a:srgbClr val="084A8B"/>
              </a:solidFill>
              <a:effectLst/>
              <a:uLnTx/>
              <a:uFillTx/>
              <a:latin typeface="Arial"/>
              <a:ea typeface="+mn-ea"/>
              <a:cs typeface="+mn-cs"/>
            </a:endParaRPr>
          </a:p>
        </p:txBody>
      </p:sp>
      <p:grpSp>
        <p:nvGrpSpPr>
          <p:cNvPr id="17" name="Skupina 16">
            <a:extLst>
              <a:ext uri="{FF2B5EF4-FFF2-40B4-BE49-F238E27FC236}">
                <a16:creationId xmlns:a16="http://schemas.microsoft.com/office/drawing/2014/main" id="{738F683A-FA4D-473E-998C-CB3EC922ECE3}"/>
              </a:ext>
            </a:extLst>
          </p:cNvPr>
          <p:cNvGrpSpPr/>
          <p:nvPr/>
        </p:nvGrpSpPr>
        <p:grpSpPr>
          <a:xfrm>
            <a:off x="971600" y="1340768"/>
            <a:ext cx="4518808" cy="3866103"/>
            <a:chOff x="941795" y="1554591"/>
            <a:chExt cx="4518808" cy="3866103"/>
          </a:xfrm>
        </p:grpSpPr>
        <p:sp>
          <p:nvSpPr>
            <p:cNvPr id="7" name="TextovéPole 6"/>
            <p:cNvSpPr txBox="1"/>
            <p:nvPr/>
          </p:nvSpPr>
          <p:spPr>
            <a:xfrm>
              <a:off x="2051720" y="1805618"/>
              <a:ext cx="29523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84A8B"/>
                  </a:solidFill>
                  <a:effectLst/>
                  <a:uLnTx/>
                  <a:uFillTx/>
                  <a:latin typeface="Arial"/>
                  <a:ea typeface="+mn-ea"/>
                  <a:cs typeface="+mn-cs"/>
                </a:rPr>
                <a:t>Vybudování / transformace</a:t>
              </a:r>
            </a:p>
          </p:txBody>
        </p:sp>
        <p:sp>
          <p:nvSpPr>
            <p:cNvPr id="19" name="TextovéPole 18"/>
            <p:cNvSpPr txBox="1"/>
            <p:nvPr/>
          </p:nvSpPr>
          <p:spPr>
            <a:xfrm>
              <a:off x="2027212" y="2825905"/>
              <a:ext cx="34088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84A8B"/>
                  </a:solidFill>
                  <a:effectLst/>
                  <a:uLnTx/>
                  <a:uFillTx/>
                  <a:latin typeface="Arial"/>
                  <a:ea typeface="+mn-ea"/>
                  <a:cs typeface="+mn-cs"/>
                </a:rPr>
                <a:t>Provoz (obsazenost dětské skupiny)</a:t>
              </a:r>
            </a:p>
          </p:txBody>
        </p:sp>
        <p:sp>
          <p:nvSpPr>
            <p:cNvPr id="20" name="TextovéPole 19"/>
            <p:cNvSpPr txBox="1"/>
            <p:nvPr/>
          </p:nvSpPr>
          <p:spPr>
            <a:xfrm>
              <a:off x="2051720" y="3849572"/>
              <a:ext cx="3408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84A8B"/>
                  </a:solidFill>
                  <a:effectLst/>
                  <a:uLnTx/>
                  <a:uFillTx/>
                  <a:latin typeface="Arial"/>
                  <a:ea typeface="+mn-ea"/>
                  <a:cs typeface="+mn-cs"/>
                </a:rPr>
                <a:t>Nájem</a:t>
              </a:r>
            </a:p>
          </p:txBody>
        </p:sp>
        <p:sp>
          <p:nvSpPr>
            <p:cNvPr id="21" name="TextovéPole 20"/>
            <p:cNvSpPr txBox="1"/>
            <p:nvPr/>
          </p:nvSpPr>
          <p:spPr>
            <a:xfrm>
              <a:off x="2051720" y="4829954"/>
              <a:ext cx="3408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84A8B"/>
                  </a:solidFill>
                  <a:effectLst/>
                  <a:uLnTx/>
                  <a:uFillTx/>
                  <a:latin typeface="Arial"/>
                  <a:ea typeface="+mn-ea"/>
                  <a:cs typeface="+mn-cs"/>
                </a:rPr>
                <a:t>Kvalifikovaná pečující osoba</a:t>
              </a:r>
            </a:p>
          </p:txBody>
        </p:sp>
        <p:pic>
          <p:nvPicPr>
            <p:cNvPr id="10" name="Grafický objekt 9" descr="Miminko se souvislou výplní">
              <a:extLst>
                <a:ext uri="{FF2B5EF4-FFF2-40B4-BE49-F238E27FC236}">
                  <a16:creationId xmlns:a16="http://schemas.microsoft.com/office/drawing/2014/main" id="{A460233F-29FA-4184-ADC4-AB22122BE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795" y="2623526"/>
              <a:ext cx="812148" cy="812148"/>
            </a:xfrm>
            <a:prstGeom prst="rect">
              <a:avLst/>
            </a:prstGeom>
          </p:spPr>
        </p:pic>
        <p:pic>
          <p:nvPicPr>
            <p:cNvPr id="12" name="Grafický objekt 11" descr="Mince se souvislou výplní">
              <a:extLst>
                <a:ext uri="{FF2B5EF4-FFF2-40B4-BE49-F238E27FC236}">
                  <a16:creationId xmlns:a16="http://schemas.microsoft.com/office/drawing/2014/main" id="{6393F6A0-9764-4C7B-80A4-865CFAA41A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385" y="3657289"/>
              <a:ext cx="722968" cy="722968"/>
            </a:xfrm>
            <a:prstGeom prst="rect">
              <a:avLst/>
            </a:prstGeom>
          </p:spPr>
        </p:pic>
        <p:pic>
          <p:nvPicPr>
            <p:cNvPr id="14" name="Grafický objekt 13" descr="Promoční čepice se souvislou výplní">
              <a:extLst>
                <a:ext uri="{FF2B5EF4-FFF2-40B4-BE49-F238E27FC236}">
                  <a16:creationId xmlns:a16="http://schemas.microsoft.com/office/drawing/2014/main" id="{BEBC9EA5-4A04-4FC7-9A41-8FBFD9C97B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794" y="4608546"/>
              <a:ext cx="812148" cy="812148"/>
            </a:xfrm>
            <a:prstGeom prst="rect">
              <a:avLst/>
            </a:prstGeom>
          </p:spPr>
        </p:pic>
        <p:pic>
          <p:nvPicPr>
            <p:cNvPr id="16" name="Grafický objekt 15" descr="Dům se souvislou výplní">
              <a:extLst>
                <a:ext uri="{FF2B5EF4-FFF2-40B4-BE49-F238E27FC236}">
                  <a16:creationId xmlns:a16="http://schemas.microsoft.com/office/drawing/2014/main" id="{77C93873-BB36-4AAF-B79B-010BF038E8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315" y="1554591"/>
              <a:ext cx="812148" cy="812148"/>
            </a:xfrm>
            <a:prstGeom prst="rect">
              <a:avLst/>
            </a:prstGeom>
          </p:spPr>
        </p:pic>
      </p:grpSp>
      <p:pic>
        <p:nvPicPr>
          <p:cNvPr id="22" name="Grafický objekt 21" descr="Peníze obrys">
            <a:extLst>
              <a:ext uri="{FF2B5EF4-FFF2-40B4-BE49-F238E27FC236}">
                <a16:creationId xmlns:a16="http://schemas.microsoft.com/office/drawing/2014/main" id="{5B7445D0-C727-43A8-9FB4-1A991646A4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190" y="5353370"/>
            <a:ext cx="812148" cy="812148"/>
          </a:xfrm>
          <a:prstGeom prst="rect">
            <a:avLst/>
          </a:prstGeom>
        </p:spPr>
      </p:pic>
      <p:sp>
        <p:nvSpPr>
          <p:cNvPr id="27" name="TextovéPole 26">
            <a:extLst>
              <a:ext uri="{FF2B5EF4-FFF2-40B4-BE49-F238E27FC236}">
                <a16:creationId xmlns:a16="http://schemas.microsoft.com/office/drawing/2014/main" id="{8B2C69F9-EE82-490C-B776-BD0B7AA01185}"/>
              </a:ext>
            </a:extLst>
          </p:cNvPr>
          <p:cNvSpPr txBox="1"/>
          <p:nvPr/>
        </p:nvSpPr>
        <p:spPr>
          <a:xfrm>
            <a:off x="2057016" y="5661248"/>
            <a:ext cx="3408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84A8B"/>
                </a:solidFill>
                <a:effectLst/>
                <a:uLnTx/>
                <a:uFillTx/>
                <a:latin typeface="Arial"/>
                <a:ea typeface="+mn-ea"/>
                <a:cs typeface="+mn-cs"/>
              </a:rPr>
              <a:t>Zálohová platba</a:t>
            </a:r>
          </a:p>
        </p:txBody>
      </p:sp>
    </p:spTree>
    <p:extLst>
      <p:ext uri="{BB962C8B-B14F-4D97-AF65-F5344CB8AC3E}">
        <p14:creationId xmlns:p14="http://schemas.microsoft.com/office/powerpoint/2010/main" val="1511963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„vybudování / transformace“</a:t>
            </a:r>
          </a:p>
        </p:txBody>
      </p:sp>
      <p:sp>
        <p:nvSpPr>
          <p:cNvPr id="4" name="Zástupný symbol pro číslo snímku 3"/>
          <p:cNvSpPr>
            <a:spLocks noGrp="1"/>
          </p:cNvSpPr>
          <p:nvPr>
            <p:ph type="sldNum" sz="quarter" idx="12"/>
          </p:nvPr>
        </p:nvSpPr>
        <p:spPr>
          <a:xfrm>
            <a:off x="8566755" y="6460707"/>
            <a:ext cx="468000" cy="215444"/>
          </a:xfrm>
          <a:solidFill>
            <a:schemeClr val="tx2">
              <a:alpha val="59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400" b="1" i="0" u="none" strike="noStrike" kern="1200" cap="none" spc="0" normalizeH="0" baseline="0" noProof="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cs-CZ" sz="1400" b="1" i="0" u="none" strike="noStrike" kern="1200" cap="none" spc="0" normalizeH="0" baseline="0" noProof="0" dirty="0">
              <a:ln>
                <a:noFill/>
              </a:ln>
              <a:solidFill>
                <a:srgbClr val="084A8B"/>
              </a:solidFill>
              <a:effectLst/>
              <a:uLnTx/>
              <a:uFillTx/>
              <a:latin typeface="Arial"/>
              <a:ea typeface="+mn-ea"/>
              <a:cs typeface="+mn-cs"/>
            </a:endParaRPr>
          </a:p>
        </p:txBody>
      </p:sp>
      <p:sp>
        <p:nvSpPr>
          <p:cNvPr id="13" name="Ovál 12">
            <a:extLst>
              <a:ext uri="{FF2B5EF4-FFF2-40B4-BE49-F238E27FC236}">
                <a16:creationId xmlns:a16="http://schemas.microsoft.com/office/drawing/2014/main" id="{59AF45F5-F0CB-43C6-B50E-62F74E6B8956}"/>
              </a:ext>
            </a:extLst>
          </p:cNvPr>
          <p:cNvSpPr/>
          <p:nvPr/>
        </p:nvSpPr>
        <p:spPr>
          <a:xfrm>
            <a:off x="1489191" y="2017958"/>
            <a:ext cx="1440000" cy="1440000"/>
          </a:xfrm>
          <a:prstGeom prst="ellipse">
            <a:avLst/>
          </a:prstGeom>
          <a:solidFill>
            <a:schemeClr val="accent3"/>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sp>
        <p:nvSpPr>
          <p:cNvPr id="37" name="Ovál 36">
            <a:extLst>
              <a:ext uri="{FF2B5EF4-FFF2-40B4-BE49-F238E27FC236}">
                <a16:creationId xmlns:a16="http://schemas.microsoft.com/office/drawing/2014/main" id="{A43CF196-9B32-499F-BDB4-7005E75B4BC7}"/>
              </a:ext>
            </a:extLst>
          </p:cNvPr>
          <p:cNvSpPr/>
          <p:nvPr/>
        </p:nvSpPr>
        <p:spPr>
          <a:xfrm>
            <a:off x="3937383" y="2030104"/>
            <a:ext cx="1440000" cy="1440000"/>
          </a:xfrm>
          <a:prstGeom prst="ellipse">
            <a:avLst/>
          </a:prstGeom>
          <a:solidFill>
            <a:srgbClr val="CCFFCC"/>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sp>
        <p:nvSpPr>
          <p:cNvPr id="39" name="Ovál 38">
            <a:extLst>
              <a:ext uri="{FF2B5EF4-FFF2-40B4-BE49-F238E27FC236}">
                <a16:creationId xmlns:a16="http://schemas.microsoft.com/office/drawing/2014/main" id="{281AB30C-F6D0-4930-A634-FF1B76716FF1}"/>
              </a:ext>
            </a:extLst>
          </p:cNvPr>
          <p:cNvSpPr/>
          <p:nvPr/>
        </p:nvSpPr>
        <p:spPr>
          <a:xfrm>
            <a:off x="6372200" y="2030104"/>
            <a:ext cx="1440000" cy="1440000"/>
          </a:xfrm>
          <a:prstGeom prst="ellipse">
            <a:avLst/>
          </a:prstGeom>
          <a:solidFill>
            <a:schemeClr val="accent4">
              <a:lumMod val="20000"/>
              <a:lumOff val="8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pic>
        <p:nvPicPr>
          <p:cNvPr id="41" name="Grafický objekt 40" descr="Dům se souvislou výplní">
            <a:extLst>
              <a:ext uri="{FF2B5EF4-FFF2-40B4-BE49-F238E27FC236}">
                <a16:creationId xmlns:a16="http://schemas.microsoft.com/office/drawing/2014/main" id="{41D1838A-7F9F-4951-9EBC-51DDEB3531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3117" y="2331884"/>
            <a:ext cx="812148" cy="812148"/>
          </a:xfrm>
          <a:prstGeom prst="rect">
            <a:avLst/>
          </a:prstGeom>
        </p:spPr>
      </p:pic>
      <p:pic>
        <p:nvPicPr>
          <p:cNvPr id="42" name="Grafický objekt 41" descr="Miminko se souvislou výplní">
            <a:extLst>
              <a:ext uri="{FF2B5EF4-FFF2-40B4-BE49-F238E27FC236}">
                <a16:creationId xmlns:a16="http://schemas.microsoft.com/office/drawing/2014/main" id="{6EE1ADAB-F3E0-482D-AC86-9EF6B256A4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9143" y="2324726"/>
            <a:ext cx="812148" cy="812148"/>
          </a:xfrm>
          <a:prstGeom prst="rect">
            <a:avLst/>
          </a:prstGeom>
        </p:spPr>
      </p:pic>
      <p:pic>
        <p:nvPicPr>
          <p:cNvPr id="45" name="Grafický objekt 44" descr="Mince se souvislou výplní">
            <a:extLst>
              <a:ext uri="{FF2B5EF4-FFF2-40B4-BE49-F238E27FC236}">
                <a16:creationId xmlns:a16="http://schemas.microsoft.com/office/drawing/2014/main" id="{DBA41880-D208-4E66-ACAE-8806F054D2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515" y="2557138"/>
            <a:ext cx="491791" cy="491791"/>
          </a:xfrm>
          <a:prstGeom prst="rect">
            <a:avLst/>
          </a:prstGeom>
        </p:spPr>
      </p:pic>
      <p:pic>
        <p:nvPicPr>
          <p:cNvPr id="46" name="Grafický objekt 45" descr="Promoční čepice se souvislou výplní">
            <a:extLst>
              <a:ext uri="{FF2B5EF4-FFF2-40B4-BE49-F238E27FC236}">
                <a16:creationId xmlns:a16="http://schemas.microsoft.com/office/drawing/2014/main" id="{9BAFA5D0-0068-4DEF-8766-29137D5925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78334" y="2719829"/>
            <a:ext cx="576064" cy="576064"/>
          </a:xfrm>
          <a:prstGeom prst="rect">
            <a:avLst/>
          </a:prstGeom>
        </p:spPr>
      </p:pic>
      <p:pic>
        <p:nvPicPr>
          <p:cNvPr id="47" name="Grafický objekt 46" descr="Miminko se souvislou výplní">
            <a:extLst>
              <a:ext uri="{FF2B5EF4-FFF2-40B4-BE49-F238E27FC236}">
                <a16:creationId xmlns:a16="http://schemas.microsoft.com/office/drawing/2014/main" id="{6A92FD57-C6FD-45AF-9854-B7F539A915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1879" y="2377958"/>
            <a:ext cx="812148" cy="812148"/>
          </a:xfrm>
          <a:prstGeom prst="rect">
            <a:avLst/>
          </a:prstGeom>
        </p:spPr>
      </p:pic>
      <p:pic>
        <p:nvPicPr>
          <p:cNvPr id="48" name="Grafický objekt 47" descr="Mince se souvislou výplní">
            <a:extLst>
              <a:ext uri="{FF2B5EF4-FFF2-40B4-BE49-F238E27FC236}">
                <a16:creationId xmlns:a16="http://schemas.microsoft.com/office/drawing/2014/main" id="{15881FD5-A09C-454A-A390-D8ADE4EAE5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5150" y="2323559"/>
            <a:ext cx="491791" cy="491791"/>
          </a:xfrm>
          <a:prstGeom prst="rect">
            <a:avLst/>
          </a:prstGeom>
        </p:spPr>
      </p:pic>
      <p:pic>
        <p:nvPicPr>
          <p:cNvPr id="16" name="Grafický objekt 15" descr="Peníze obrys">
            <a:extLst>
              <a:ext uri="{FF2B5EF4-FFF2-40B4-BE49-F238E27FC236}">
                <a16:creationId xmlns:a16="http://schemas.microsoft.com/office/drawing/2014/main" id="{40603C07-A684-478A-8B5D-6702367C44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2504" y="3314702"/>
            <a:ext cx="504056" cy="504056"/>
          </a:xfrm>
          <a:prstGeom prst="rect">
            <a:avLst/>
          </a:prstGeom>
        </p:spPr>
      </p:pic>
      <p:sp>
        <p:nvSpPr>
          <p:cNvPr id="59" name="TextovéPole 58">
            <a:extLst>
              <a:ext uri="{FF2B5EF4-FFF2-40B4-BE49-F238E27FC236}">
                <a16:creationId xmlns:a16="http://schemas.microsoft.com/office/drawing/2014/main" id="{FB931627-8961-4BDD-8702-0C14E160D1FF}"/>
              </a:ext>
            </a:extLst>
          </p:cNvPr>
          <p:cNvSpPr txBox="1"/>
          <p:nvPr/>
        </p:nvSpPr>
        <p:spPr>
          <a:xfrm>
            <a:off x="863043" y="1482462"/>
            <a:ext cx="2646174" cy="323165"/>
          </a:xfrm>
          <a:prstGeom prst="rect">
            <a:avLst/>
          </a:prstGeom>
          <a:solidFill>
            <a:srgbClr val="D7EEFC"/>
          </a:solidFill>
          <a:ln>
            <a:solidFill>
              <a:schemeClr val="bg1">
                <a:lumMod val="1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srgbClr val="084A8B"/>
                </a:solidFill>
                <a:effectLst/>
                <a:uLnTx/>
                <a:uFillTx/>
                <a:latin typeface="Arial"/>
                <a:ea typeface="+mn-ea"/>
                <a:cs typeface="+mn-cs"/>
              </a:rPr>
              <a:t>Vybudování / transformace</a:t>
            </a:r>
          </a:p>
        </p:txBody>
      </p:sp>
      <p:sp>
        <p:nvSpPr>
          <p:cNvPr id="62" name="TextovéPole 61">
            <a:extLst>
              <a:ext uri="{FF2B5EF4-FFF2-40B4-BE49-F238E27FC236}">
                <a16:creationId xmlns:a16="http://schemas.microsoft.com/office/drawing/2014/main" id="{BE8774C9-B04E-4E32-8C3C-D59173FB2213}"/>
              </a:ext>
            </a:extLst>
          </p:cNvPr>
          <p:cNvSpPr txBox="1"/>
          <p:nvPr/>
        </p:nvSpPr>
        <p:spPr>
          <a:xfrm>
            <a:off x="4164299" y="1482462"/>
            <a:ext cx="986167" cy="323165"/>
          </a:xfrm>
          <a:prstGeom prst="rect">
            <a:avLst/>
          </a:prstGeom>
          <a:solidFill>
            <a:srgbClr val="CCFFCC"/>
          </a:solidFill>
          <a:ln>
            <a:solidFill>
              <a:schemeClr val="bg1">
                <a:lumMod val="1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srgbClr val="084A8B"/>
                </a:solidFill>
                <a:effectLst/>
                <a:uLnTx/>
                <a:uFillTx/>
                <a:latin typeface="Arial"/>
                <a:ea typeface="+mn-ea"/>
                <a:cs typeface="+mn-cs"/>
              </a:rPr>
              <a:t>Provoz 1</a:t>
            </a:r>
          </a:p>
        </p:txBody>
      </p:sp>
      <p:sp>
        <p:nvSpPr>
          <p:cNvPr id="63" name="TextovéPole 62">
            <a:extLst>
              <a:ext uri="{FF2B5EF4-FFF2-40B4-BE49-F238E27FC236}">
                <a16:creationId xmlns:a16="http://schemas.microsoft.com/office/drawing/2014/main" id="{A36245EF-0723-486F-AF35-70D6340EBCC6}"/>
              </a:ext>
            </a:extLst>
          </p:cNvPr>
          <p:cNvSpPr txBox="1"/>
          <p:nvPr/>
        </p:nvSpPr>
        <p:spPr>
          <a:xfrm>
            <a:off x="6599116" y="1482462"/>
            <a:ext cx="986167" cy="323165"/>
          </a:xfrm>
          <a:prstGeom prst="rect">
            <a:avLst/>
          </a:prstGeom>
          <a:solidFill>
            <a:srgbClr val="FFF5CC"/>
          </a:solidFill>
          <a:ln>
            <a:solidFill>
              <a:schemeClr val="bg1">
                <a:lumMod val="1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srgbClr val="084A8B"/>
                </a:solidFill>
                <a:effectLst/>
                <a:uLnTx/>
                <a:uFillTx/>
                <a:latin typeface="Arial"/>
                <a:ea typeface="+mn-ea"/>
                <a:cs typeface="+mn-cs"/>
              </a:rPr>
              <a:t>Provoz 2</a:t>
            </a:r>
          </a:p>
        </p:txBody>
      </p:sp>
      <p:pic>
        <p:nvPicPr>
          <p:cNvPr id="64" name="Grafický objekt 63" descr="Peníze obrys">
            <a:extLst>
              <a:ext uri="{FF2B5EF4-FFF2-40B4-BE49-F238E27FC236}">
                <a16:creationId xmlns:a16="http://schemas.microsoft.com/office/drawing/2014/main" id="{304F117B-8C57-4B1A-8B32-BA694D2C93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72209" y="3190106"/>
            <a:ext cx="504056" cy="504056"/>
          </a:xfrm>
          <a:prstGeom prst="rect">
            <a:avLst/>
          </a:prstGeom>
        </p:spPr>
      </p:pic>
      <p:pic>
        <p:nvPicPr>
          <p:cNvPr id="65" name="Grafický objekt 64" descr="Peníze obrys">
            <a:extLst>
              <a:ext uri="{FF2B5EF4-FFF2-40B4-BE49-F238E27FC236}">
                <a16:creationId xmlns:a16="http://schemas.microsoft.com/office/drawing/2014/main" id="{DD963148-9B9B-4B3A-AE39-A5C1E38B8DE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63985" y="3357181"/>
            <a:ext cx="384964" cy="384964"/>
          </a:xfrm>
          <a:prstGeom prst="rect">
            <a:avLst/>
          </a:prstGeom>
        </p:spPr>
      </p:pic>
      <p:pic>
        <p:nvPicPr>
          <p:cNvPr id="55" name="Grafický objekt 54" descr="Zpět se souvislou výplní">
            <a:extLst>
              <a:ext uri="{FF2B5EF4-FFF2-40B4-BE49-F238E27FC236}">
                <a16:creationId xmlns:a16="http://schemas.microsoft.com/office/drawing/2014/main" id="{5962057D-CA5F-4DDD-9B49-574DDC4BF1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78853" y="3096339"/>
            <a:ext cx="443803" cy="443803"/>
          </a:xfrm>
          <a:prstGeom prst="rect">
            <a:avLst/>
          </a:prstGeom>
        </p:spPr>
      </p:pic>
      <p:grpSp>
        <p:nvGrpSpPr>
          <p:cNvPr id="69" name="Skupina 68">
            <a:extLst>
              <a:ext uri="{FF2B5EF4-FFF2-40B4-BE49-F238E27FC236}">
                <a16:creationId xmlns:a16="http://schemas.microsoft.com/office/drawing/2014/main" id="{7F3573D2-F477-4C0D-8C24-34C3EEC0FA6C}"/>
              </a:ext>
            </a:extLst>
          </p:cNvPr>
          <p:cNvGrpSpPr/>
          <p:nvPr/>
        </p:nvGrpSpPr>
        <p:grpSpPr>
          <a:xfrm>
            <a:off x="2770965" y="3000132"/>
            <a:ext cx="914399" cy="839718"/>
            <a:chOff x="3780826" y="3674022"/>
            <a:chExt cx="914400" cy="914400"/>
          </a:xfrm>
        </p:grpSpPr>
        <p:pic>
          <p:nvPicPr>
            <p:cNvPr id="67" name="Grafický objekt 66" descr="Papír obrys">
              <a:extLst>
                <a:ext uri="{FF2B5EF4-FFF2-40B4-BE49-F238E27FC236}">
                  <a16:creationId xmlns:a16="http://schemas.microsoft.com/office/drawing/2014/main" id="{B1CD4986-2EAD-401A-89AC-3C176EF1059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80826" y="3674022"/>
              <a:ext cx="914400" cy="914400"/>
            </a:xfrm>
            <a:prstGeom prst="rect">
              <a:avLst/>
            </a:prstGeom>
          </p:spPr>
        </p:pic>
        <p:sp>
          <p:nvSpPr>
            <p:cNvPr id="68" name="TextovéPole 67">
              <a:extLst>
                <a:ext uri="{FF2B5EF4-FFF2-40B4-BE49-F238E27FC236}">
                  <a16:creationId xmlns:a16="http://schemas.microsoft.com/office/drawing/2014/main" id="{24C878F5-1CFE-4C11-BBED-19BC91904F10}"/>
                </a:ext>
              </a:extLst>
            </p:cNvPr>
            <p:cNvSpPr txBox="1"/>
            <p:nvPr/>
          </p:nvSpPr>
          <p:spPr>
            <a:xfrm>
              <a:off x="3972542" y="3933056"/>
              <a:ext cx="5291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ZoR</a:t>
              </a:r>
              <a:b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b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1</a:t>
              </a:r>
            </a:p>
          </p:txBody>
        </p:sp>
      </p:grpSp>
      <p:grpSp>
        <p:nvGrpSpPr>
          <p:cNvPr id="85" name="Skupina 84">
            <a:extLst>
              <a:ext uri="{FF2B5EF4-FFF2-40B4-BE49-F238E27FC236}">
                <a16:creationId xmlns:a16="http://schemas.microsoft.com/office/drawing/2014/main" id="{5D765C92-3689-4D27-9D88-50661C8DF31F}"/>
              </a:ext>
            </a:extLst>
          </p:cNvPr>
          <p:cNvGrpSpPr/>
          <p:nvPr/>
        </p:nvGrpSpPr>
        <p:grpSpPr>
          <a:xfrm>
            <a:off x="5465212" y="3004361"/>
            <a:ext cx="914399" cy="839718"/>
            <a:chOff x="3769289" y="3686482"/>
            <a:chExt cx="914400" cy="914400"/>
          </a:xfrm>
        </p:grpSpPr>
        <p:pic>
          <p:nvPicPr>
            <p:cNvPr id="86" name="Grafický objekt 85" descr="Papír obrys">
              <a:extLst>
                <a:ext uri="{FF2B5EF4-FFF2-40B4-BE49-F238E27FC236}">
                  <a16:creationId xmlns:a16="http://schemas.microsoft.com/office/drawing/2014/main" id="{B63BC952-928C-45F1-90B1-525827FF66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69289" y="3686482"/>
              <a:ext cx="914400" cy="914400"/>
            </a:xfrm>
            <a:prstGeom prst="rect">
              <a:avLst/>
            </a:prstGeom>
          </p:spPr>
        </p:pic>
        <p:sp>
          <p:nvSpPr>
            <p:cNvPr id="87" name="TextovéPole 86">
              <a:extLst>
                <a:ext uri="{FF2B5EF4-FFF2-40B4-BE49-F238E27FC236}">
                  <a16:creationId xmlns:a16="http://schemas.microsoft.com/office/drawing/2014/main" id="{75E41B50-0FC9-4F76-A60E-FF98A5DA753B}"/>
                </a:ext>
              </a:extLst>
            </p:cNvPr>
            <p:cNvSpPr txBox="1"/>
            <p:nvPr/>
          </p:nvSpPr>
          <p:spPr>
            <a:xfrm>
              <a:off x="3972542" y="3933056"/>
              <a:ext cx="529139" cy="569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ZoR</a:t>
              </a:r>
              <a:b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b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2</a:t>
              </a:r>
            </a:p>
          </p:txBody>
        </p:sp>
      </p:grpSp>
      <p:grpSp>
        <p:nvGrpSpPr>
          <p:cNvPr id="88" name="Skupina 87">
            <a:extLst>
              <a:ext uri="{FF2B5EF4-FFF2-40B4-BE49-F238E27FC236}">
                <a16:creationId xmlns:a16="http://schemas.microsoft.com/office/drawing/2014/main" id="{567DC533-D67A-46B3-A9F0-29782252F783}"/>
              </a:ext>
            </a:extLst>
          </p:cNvPr>
          <p:cNvGrpSpPr/>
          <p:nvPr/>
        </p:nvGrpSpPr>
        <p:grpSpPr>
          <a:xfrm>
            <a:off x="7702259" y="3000132"/>
            <a:ext cx="914399" cy="839718"/>
            <a:chOff x="3642040" y="5045622"/>
            <a:chExt cx="914400" cy="914400"/>
          </a:xfrm>
        </p:grpSpPr>
        <p:pic>
          <p:nvPicPr>
            <p:cNvPr id="89" name="Grafický objekt 88" descr="Papír obrys">
              <a:extLst>
                <a:ext uri="{FF2B5EF4-FFF2-40B4-BE49-F238E27FC236}">
                  <a16:creationId xmlns:a16="http://schemas.microsoft.com/office/drawing/2014/main" id="{ADCBC093-3A0D-4692-BE82-64E4940DA1C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42040" y="5045622"/>
              <a:ext cx="914400" cy="914400"/>
            </a:xfrm>
            <a:prstGeom prst="rect">
              <a:avLst/>
            </a:prstGeom>
          </p:spPr>
        </p:pic>
        <p:sp>
          <p:nvSpPr>
            <p:cNvPr id="90" name="TextovéPole 89">
              <a:extLst>
                <a:ext uri="{FF2B5EF4-FFF2-40B4-BE49-F238E27FC236}">
                  <a16:creationId xmlns:a16="http://schemas.microsoft.com/office/drawing/2014/main" id="{6A9C3353-E796-4976-A90F-A8F342FA254C}"/>
                </a:ext>
              </a:extLst>
            </p:cNvPr>
            <p:cNvSpPr txBox="1"/>
            <p:nvPr/>
          </p:nvSpPr>
          <p:spPr>
            <a:xfrm>
              <a:off x="3781849" y="5310617"/>
              <a:ext cx="643696" cy="569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ZZoR</a:t>
              </a:r>
              <a:b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b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3</a:t>
              </a:r>
            </a:p>
          </p:txBody>
        </p:sp>
      </p:grpSp>
      <p:sp>
        <p:nvSpPr>
          <p:cNvPr id="92" name="Šipka: dvojitá 91">
            <a:extLst>
              <a:ext uri="{FF2B5EF4-FFF2-40B4-BE49-F238E27FC236}">
                <a16:creationId xmlns:a16="http://schemas.microsoft.com/office/drawing/2014/main" id="{8AB8257B-9ABA-4D6D-AD00-C0301E3A22FB}"/>
              </a:ext>
            </a:extLst>
          </p:cNvPr>
          <p:cNvSpPr/>
          <p:nvPr/>
        </p:nvSpPr>
        <p:spPr>
          <a:xfrm>
            <a:off x="3196383" y="2600376"/>
            <a:ext cx="545729" cy="275163"/>
          </a:xfrm>
          <a:prstGeom prst="chevron">
            <a:avLst/>
          </a:prstGeom>
          <a:solidFill>
            <a:schemeClr val="bg2">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84A8B"/>
              </a:solidFill>
              <a:effectLst/>
              <a:uLnTx/>
              <a:uFillTx/>
              <a:latin typeface="Arial"/>
              <a:ea typeface="+mn-ea"/>
              <a:cs typeface="+mn-cs"/>
            </a:endParaRPr>
          </a:p>
        </p:txBody>
      </p:sp>
      <p:sp>
        <p:nvSpPr>
          <p:cNvPr id="93" name="Šipka: dvojitá 92">
            <a:extLst>
              <a:ext uri="{FF2B5EF4-FFF2-40B4-BE49-F238E27FC236}">
                <a16:creationId xmlns:a16="http://schemas.microsoft.com/office/drawing/2014/main" id="{CF62DDFA-3ABB-47C8-9F7B-B26C052E1F22}"/>
              </a:ext>
            </a:extLst>
          </p:cNvPr>
          <p:cNvSpPr/>
          <p:nvPr/>
        </p:nvSpPr>
        <p:spPr>
          <a:xfrm>
            <a:off x="851675" y="2584181"/>
            <a:ext cx="545729" cy="284934"/>
          </a:xfrm>
          <a:prstGeom prst="chevron">
            <a:avLst/>
          </a:prstGeom>
          <a:solidFill>
            <a:schemeClr val="bg2">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84A8B"/>
              </a:solidFill>
              <a:effectLst/>
              <a:uLnTx/>
              <a:uFillTx/>
              <a:latin typeface="Arial"/>
              <a:ea typeface="+mn-ea"/>
              <a:cs typeface="+mn-cs"/>
            </a:endParaRPr>
          </a:p>
        </p:txBody>
      </p:sp>
      <p:sp>
        <p:nvSpPr>
          <p:cNvPr id="94" name="Šipka: dvojitá 93">
            <a:extLst>
              <a:ext uri="{FF2B5EF4-FFF2-40B4-BE49-F238E27FC236}">
                <a16:creationId xmlns:a16="http://schemas.microsoft.com/office/drawing/2014/main" id="{39C829E3-B921-4E08-82A5-BEB548E1E4B0}"/>
              </a:ext>
            </a:extLst>
          </p:cNvPr>
          <p:cNvSpPr/>
          <p:nvPr/>
        </p:nvSpPr>
        <p:spPr>
          <a:xfrm>
            <a:off x="5604042" y="2600376"/>
            <a:ext cx="545729" cy="284934"/>
          </a:xfrm>
          <a:prstGeom prst="chevron">
            <a:avLst/>
          </a:prstGeom>
          <a:solidFill>
            <a:schemeClr val="bg2">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84A8B"/>
              </a:solidFill>
              <a:effectLst/>
              <a:uLnTx/>
              <a:uFillTx/>
              <a:latin typeface="Arial"/>
              <a:ea typeface="+mn-ea"/>
              <a:cs typeface="+mn-cs"/>
            </a:endParaRPr>
          </a:p>
        </p:txBody>
      </p:sp>
      <p:grpSp>
        <p:nvGrpSpPr>
          <p:cNvPr id="96" name="Skupina 95">
            <a:extLst>
              <a:ext uri="{FF2B5EF4-FFF2-40B4-BE49-F238E27FC236}">
                <a16:creationId xmlns:a16="http://schemas.microsoft.com/office/drawing/2014/main" id="{6C7B3728-F780-4812-BCDE-560C7C624DA5}"/>
              </a:ext>
            </a:extLst>
          </p:cNvPr>
          <p:cNvGrpSpPr/>
          <p:nvPr/>
        </p:nvGrpSpPr>
        <p:grpSpPr>
          <a:xfrm>
            <a:off x="-47872" y="2250775"/>
            <a:ext cx="914399" cy="839718"/>
            <a:chOff x="3780826" y="3674022"/>
            <a:chExt cx="914400" cy="914400"/>
          </a:xfrm>
        </p:grpSpPr>
        <p:pic>
          <p:nvPicPr>
            <p:cNvPr id="97" name="Grafický objekt 96" descr="Papír obrys">
              <a:extLst>
                <a:ext uri="{FF2B5EF4-FFF2-40B4-BE49-F238E27FC236}">
                  <a16:creationId xmlns:a16="http://schemas.microsoft.com/office/drawing/2014/main" id="{AC09C207-3363-4DCF-AEB3-45DF462DA1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80826" y="3674022"/>
              <a:ext cx="914400" cy="914400"/>
            </a:xfrm>
            <a:prstGeom prst="rect">
              <a:avLst/>
            </a:prstGeom>
          </p:spPr>
        </p:pic>
        <p:sp>
          <p:nvSpPr>
            <p:cNvPr id="98" name="TextovéPole 97">
              <a:extLst>
                <a:ext uri="{FF2B5EF4-FFF2-40B4-BE49-F238E27FC236}">
                  <a16:creationId xmlns:a16="http://schemas.microsoft.com/office/drawing/2014/main" id="{C07B20FE-A55F-476C-9A5C-7391D81C8BF4}"/>
                </a:ext>
              </a:extLst>
            </p:cNvPr>
            <p:cNvSpPr txBox="1"/>
            <p:nvPr/>
          </p:nvSpPr>
          <p:spPr>
            <a:xfrm>
              <a:off x="3956601" y="3963647"/>
              <a:ext cx="552781" cy="3351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5F5F5">
                      <a:lumMod val="10000"/>
                    </a:srgbClr>
                  </a:solidFill>
                  <a:effectLst/>
                  <a:uLnTx/>
                  <a:uFillTx/>
                  <a:latin typeface="Arial"/>
                  <a:ea typeface="+mn-ea"/>
                  <a:cs typeface="+mn-cs"/>
                </a:rPr>
                <a:t>RoD</a:t>
              </a:r>
            </a:p>
          </p:txBody>
        </p:sp>
      </p:grpSp>
      <p:pic>
        <p:nvPicPr>
          <p:cNvPr id="101" name="Grafický objekt 100" descr="Peníze obrys">
            <a:extLst>
              <a:ext uri="{FF2B5EF4-FFF2-40B4-BE49-F238E27FC236}">
                <a16:creationId xmlns:a16="http://schemas.microsoft.com/office/drawing/2014/main" id="{6EEB0CA9-B5BB-43B2-A398-26A29DE991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176" y="3095816"/>
            <a:ext cx="437772" cy="437772"/>
          </a:xfrm>
          <a:prstGeom prst="rect">
            <a:avLst/>
          </a:prstGeom>
        </p:spPr>
      </p:pic>
      <p:sp>
        <p:nvSpPr>
          <p:cNvPr id="102" name="TextovéPole 101">
            <a:extLst>
              <a:ext uri="{FF2B5EF4-FFF2-40B4-BE49-F238E27FC236}">
                <a16:creationId xmlns:a16="http://schemas.microsoft.com/office/drawing/2014/main" id="{DD9DD716-23C2-419A-9BFD-497341DC737D}"/>
              </a:ext>
            </a:extLst>
          </p:cNvPr>
          <p:cNvSpPr txBox="1"/>
          <p:nvPr/>
        </p:nvSpPr>
        <p:spPr>
          <a:xfrm>
            <a:off x="45767" y="4853941"/>
            <a:ext cx="2283853" cy="1384995"/>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84A8B"/>
                </a:solidFill>
                <a:effectLst/>
                <a:uLnTx/>
                <a:uFillTx/>
                <a:latin typeface="Arial"/>
                <a:ea typeface="+mn-ea"/>
                <a:cs typeface="+mn-cs"/>
              </a:rPr>
              <a:t>Záloha:</a:t>
            </a:r>
            <a:br>
              <a:rPr kumimoji="0" lang="cs-CZ" sz="1400" b="0" i="0" u="none" strike="noStrike" kern="1200" cap="none" spc="0" normalizeH="0" baseline="0" noProof="0" dirty="0">
                <a:ln>
                  <a:noFill/>
                </a:ln>
                <a:solidFill>
                  <a:srgbClr val="084A8B"/>
                </a:solidFill>
                <a:effectLst/>
                <a:uLnTx/>
                <a:uFillTx/>
                <a:latin typeface="Arial"/>
                <a:ea typeface="+mn-ea"/>
                <a:cs typeface="+mn-cs"/>
              </a:rPr>
            </a:br>
            <a:r>
              <a:rPr kumimoji="0" lang="cs-CZ" sz="1400" b="0" i="0" u="none" strike="noStrike" kern="1200" cap="none" spc="0" normalizeH="0" baseline="0" noProof="0" dirty="0">
                <a:ln>
                  <a:noFill/>
                </a:ln>
                <a:solidFill>
                  <a:srgbClr val="084A8B"/>
                </a:solidFill>
                <a:effectLst/>
                <a:uLnTx/>
                <a:uFillTx/>
                <a:latin typeface="Arial"/>
                <a:ea typeface="+mn-ea"/>
                <a:cs typeface="+mn-cs"/>
              </a:rPr>
              <a:t>vybudování / transformace</a:t>
            </a:r>
            <a:br>
              <a:rPr kumimoji="0" lang="cs-CZ" sz="1400" b="0" i="0" u="none" strike="noStrike" kern="1200" cap="none" spc="0" normalizeH="0" baseline="0" noProof="0" dirty="0">
                <a:ln>
                  <a:noFill/>
                </a:ln>
                <a:solidFill>
                  <a:srgbClr val="084A8B"/>
                </a:solidFill>
                <a:effectLst/>
                <a:uLnTx/>
                <a:uFillTx/>
                <a:latin typeface="Arial"/>
                <a:ea typeface="+mn-ea"/>
                <a:cs typeface="+mn-cs"/>
              </a:rPr>
            </a:br>
            <a:r>
              <a:rPr kumimoji="0" lang="cs-CZ" sz="1400" b="0" i="0" u="none" strike="noStrike" kern="1200" cap="none" spc="0" normalizeH="0" baseline="0" noProof="0" dirty="0">
                <a:ln>
                  <a:noFill/>
                </a:ln>
                <a:solidFill>
                  <a:srgbClr val="084A8B"/>
                </a:solidFill>
                <a:effectLst/>
                <a:uLnTx/>
                <a:uFillTx/>
                <a:latin typeface="Arial"/>
                <a:ea typeface="+mn-ea"/>
                <a:cs typeface="+mn-cs"/>
              </a:rPr>
              <a:t> + 1. provoz</a:t>
            </a:r>
            <a:br>
              <a:rPr kumimoji="0" lang="cs-CZ" sz="1400" b="0" i="0" u="none" strike="noStrike" kern="1200" cap="none" spc="0" normalizeH="0" baseline="0" noProof="0" dirty="0">
                <a:ln>
                  <a:noFill/>
                </a:ln>
                <a:solidFill>
                  <a:srgbClr val="084A8B"/>
                </a:solidFill>
                <a:effectLst/>
                <a:uLnTx/>
                <a:uFillTx/>
                <a:latin typeface="Arial"/>
                <a:ea typeface="+mn-ea"/>
                <a:cs typeface="+mn-cs"/>
              </a:rPr>
            </a:br>
            <a:r>
              <a:rPr kumimoji="0" lang="cs-CZ" sz="1400" b="0" i="0" u="none" strike="noStrike" kern="1200" cap="none" spc="0" normalizeH="0" baseline="0" noProof="0" dirty="0">
                <a:ln>
                  <a:noFill/>
                </a:ln>
                <a:solidFill>
                  <a:srgbClr val="084A8B"/>
                </a:solidFill>
                <a:effectLst/>
                <a:uLnTx/>
                <a:uFillTx/>
                <a:latin typeface="Arial"/>
                <a:ea typeface="+mn-ea"/>
                <a:cs typeface="+mn-cs"/>
              </a:rPr>
              <a:t>+ kvalifikovaná PO</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cs-CZ" sz="1400" b="0" i="1" u="none" strike="noStrike" kern="1200" cap="none" spc="0" normalizeH="0" baseline="0" noProof="0" dirty="0">
                <a:ln>
                  <a:noFill/>
                </a:ln>
                <a:solidFill>
                  <a:srgbClr val="084A8B"/>
                </a:solidFill>
                <a:effectLst/>
                <a:uLnTx/>
                <a:uFillTx/>
                <a:latin typeface="Arial"/>
                <a:ea typeface="+mn-ea"/>
                <a:cs typeface="+mn-cs"/>
              </a:rPr>
            </a:br>
            <a:r>
              <a:rPr kumimoji="0" lang="cs-CZ" sz="1400" b="0" i="1" u="none" strike="noStrike" kern="1200" cap="none" spc="0" normalizeH="0" baseline="0" noProof="0" dirty="0">
                <a:ln>
                  <a:noFill/>
                </a:ln>
                <a:solidFill>
                  <a:srgbClr val="084A8B"/>
                </a:solidFill>
                <a:effectLst/>
                <a:uLnTx/>
                <a:uFillTx/>
                <a:latin typeface="Arial"/>
                <a:ea typeface="+mn-ea"/>
                <a:cs typeface="+mn-cs"/>
              </a:rPr>
              <a:t>(po vydání Rozhodnutí)</a:t>
            </a:r>
          </a:p>
        </p:txBody>
      </p:sp>
      <p:cxnSp>
        <p:nvCxnSpPr>
          <p:cNvPr id="104" name="Přímá spojnice se šipkou 103">
            <a:extLst>
              <a:ext uri="{FF2B5EF4-FFF2-40B4-BE49-F238E27FC236}">
                <a16:creationId xmlns:a16="http://schemas.microsoft.com/office/drawing/2014/main" id="{93A1C67A-672D-4903-9819-7F169F49AD77}"/>
              </a:ext>
            </a:extLst>
          </p:cNvPr>
          <p:cNvCxnSpPr>
            <a:cxnSpLocks/>
          </p:cNvCxnSpPr>
          <p:nvPr/>
        </p:nvCxnSpPr>
        <p:spPr>
          <a:xfrm flipV="1">
            <a:off x="1151223" y="3933056"/>
            <a:ext cx="0" cy="736682"/>
          </a:xfrm>
          <a:prstGeom prst="straightConnector1">
            <a:avLst/>
          </a:prstGeom>
          <a:ln w="1270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ovéPole 104">
            <a:extLst>
              <a:ext uri="{FF2B5EF4-FFF2-40B4-BE49-F238E27FC236}">
                <a16:creationId xmlns:a16="http://schemas.microsoft.com/office/drawing/2014/main" id="{C6185DAF-5D28-4946-909A-3FA72678AFA8}"/>
              </a:ext>
            </a:extLst>
          </p:cNvPr>
          <p:cNvSpPr txBox="1"/>
          <p:nvPr/>
        </p:nvSpPr>
        <p:spPr>
          <a:xfrm>
            <a:off x="2601560" y="4842126"/>
            <a:ext cx="1941298" cy="954107"/>
          </a:xfrm>
          <a:prstGeom prst="rect">
            <a:avLst/>
          </a:prstGeom>
          <a:solidFill>
            <a:schemeClr val="bg1">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84A8B"/>
                </a:solidFill>
                <a:effectLst/>
                <a:uLnTx/>
                <a:uFillTx/>
                <a:latin typeface="Arial"/>
                <a:ea typeface="+mn-ea"/>
                <a:cs typeface="+mn-cs"/>
              </a:rPr>
              <a:t>Záloha:</a:t>
            </a:r>
            <a:br>
              <a:rPr kumimoji="0" lang="cs-CZ" sz="1400" b="0" i="0" u="none" strike="noStrike" kern="1200" cap="none" spc="0" normalizeH="0" baseline="0" noProof="0" dirty="0">
                <a:ln>
                  <a:noFill/>
                </a:ln>
                <a:solidFill>
                  <a:srgbClr val="084A8B"/>
                </a:solidFill>
                <a:effectLst/>
                <a:uLnTx/>
                <a:uFillTx/>
                <a:latin typeface="Arial"/>
                <a:ea typeface="+mn-ea"/>
                <a:cs typeface="+mn-cs"/>
              </a:rPr>
            </a:br>
            <a:r>
              <a:rPr kumimoji="0" lang="cs-CZ" sz="1400" b="0" i="0" u="none" strike="noStrike" kern="1200" cap="none" spc="0" normalizeH="0" baseline="0" noProof="0" dirty="0">
                <a:ln>
                  <a:noFill/>
                </a:ln>
                <a:solidFill>
                  <a:srgbClr val="084A8B"/>
                </a:solidFill>
                <a:effectLst/>
                <a:uLnTx/>
                <a:uFillTx/>
                <a:latin typeface="Arial"/>
                <a:ea typeface="+mn-ea"/>
                <a:cs typeface="+mn-cs"/>
              </a:rPr>
              <a:t> doplatek na 2. provoz</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cs-CZ" sz="1400" b="0" i="1" u="none" strike="noStrike" kern="1200" cap="none" spc="0" normalizeH="0" baseline="0" noProof="0" dirty="0">
                <a:ln>
                  <a:noFill/>
                </a:ln>
                <a:solidFill>
                  <a:srgbClr val="084A8B"/>
                </a:solidFill>
                <a:effectLst/>
                <a:uLnTx/>
                <a:uFillTx/>
                <a:latin typeface="Arial"/>
                <a:ea typeface="+mn-ea"/>
                <a:cs typeface="+mn-cs"/>
              </a:rPr>
            </a:br>
            <a:r>
              <a:rPr kumimoji="0" lang="cs-CZ" sz="1400" b="0" i="1" u="none" strike="noStrike" kern="1200" cap="none" spc="0" normalizeH="0" baseline="0" noProof="0" dirty="0">
                <a:ln>
                  <a:noFill/>
                </a:ln>
                <a:solidFill>
                  <a:srgbClr val="084A8B"/>
                </a:solidFill>
                <a:effectLst/>
                <a:uLnTx/>
                <a:uFillTx/>
                <a:latin typeface="Arial"/>
                <a:ea typeface="+mn-ea"/>
                <a:cs typeface="+mn-cs"/>
              </a:rPr>
              <a:t>(po schválení ZoR 1)</a:t>
            </a:r>
          </a:p>
        </p:txBody>
      </p:sp>
      <p:cxnSp>
        <p:nvCxnSpPr>
          <p:cNvPr id="106" name="Přímá spojnice se šipkou 105">
            <a:extLst>
              <a:ext uri="{FF2B5EF4-FFF2-40B4-BE49-F238E27FC236}">
                <a16:creationId xmlns:a16="http://schemas.microsoft.com/office/drawing/2014/main" id="{592B873C-47CE-4A85-BD1C-EF9F200F6A41}"/>
              </a:ext>
            </a:extLst>
          </p:cNvPr>
          <p:cNvCxnSpPr>
            <a:cxnSpLocks/>
          </p:cNvCxnSpPr>
          <p:nvPr/>
        </p:nvCxnSpPr>
        <p:spPr>
          <a:xfrm flipV="1">
            <a:off x="3599508" y="3839850"/>
            <a:ext cx="172835" cy="829888"/>
          </a:xfrm>
          <a:prstGeom prst="straightConnector1">
            <a:avLst/>
          </a:prstGeom>
          <a:ln w="1270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ovéPole 106">
            <a:extLst>
              <a:ext uri="{FF2B5EF4-FFF2-40B4-BE49-F238E27FC236}">
                <a16:creationId xmlns:a16="http://schemas.microsoft.com/office/drawing/2014/main" id="{67EAA63C-939C-4E8C-B624-B3D566905893}"/>
              </a:ext>
            </a:extLst>
          </p:cNvPr>
          <p:cNvSpPr txBox="1"/>
          <p:nvPr/>
        </p:nvSpPr>
        <p:spPr>
          <a:xfrm>
            <a:off x="5202411" y="4851431"/>
            <a:ext cx="1440000" cy="307777"/>
          </a:xfrm>
          <a:prstGeom prst="rect">
            <a:avLst/>
          </a:prstGeom>
          <a:solidFill>
            <a:schemeClr val="bg1">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84A8B"/>
                </a:solidFill>
                <a:effectLst/>
                <a:uLnTx/>
                <a:uFillTx/>
                <a:latin typeface="Arial"/>
                <a:ea typeface="+mn-ea"/>
                <a:cs typeface="+mn-cs"/>
              </a:rPr>
              <a:t>Bez zálohy</a:t>
            </a:r>
          </a:p>
        </p:txBody>
      </p:sp>
      <p:cxnSp>
        <p:nvCxnSpPr>
          <p:cNvPr id="108" name="Přímá spojnice se šipkou 107">
            <a:extLst>
              <a:ext uri="{FF2B5EF4-FFF2-40B4-BE49-F238E27FC236}">
                <a16:creationId xmlns:a16="http://schemas.microsoft.com/office/drawing/2014/main" id="{084C59BA-EEB5-4D14-9B8B-808FD11254FD}"/>
              </a:ext>
            </a:extLst>
          </p:cNvPr>
          <p:cNvCxnSpPr>
            <a:cxnSpLocks/>
          </p:cNvCxnSpPr>
          <p:nvPr/>
        </p:nvCxnSpPr>
        <p:spPr>
          <a:xfrm flipV="1">
            <a:off x="5922411" y="3933056"/>
            <a:ext cx="0" cy="744130"/>
          </a:xfrm>
          <a:prstGeom prst="straightConnector1">
            <a:avLst/>
          </a:prstGeom>
          <a:ln w="1270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TextovéPole 108">
            <a:extLst>
              <a:ext uri="{FF2B5EF4-FFF2-40B4-BE49-F238E27FC236}">
                <a16:creationId xmlns:a16="http://schemas.microsoft.com/office/drawing/2014/main" id="{CFF115AE-3BA5-4649-9036-01D774A113A8}"/>
              </a:ext>
            </a:extLst>
          </p:cNvPr>
          <p:cNvSpPr txBox="1"/>
          <p:nvPr/>
        </p:nvSpPr>
        <p:spPr>
          <a:xfrm>
            <a:off x="7105150" y="4851431"/>
            <a:ext cx="1989248" cy="954107"/>
          </a:xfrm>
          <a:prstGeom prst="rect">
            <a:avLst/>
          </a:prstGeom>
          <a:solidFill>
            <a:schemeClr val="bg1">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84A8B"/>
                </a:solidFill>
                <a:effectLst/>
                <a:uLnTx/>
                <a:uFillTx/>
                <a:latin typeface="Arial"/>
                <a:ea typeface="+mn-ea"/>
                <a:cs typeface="+mn-cs"/>
              </a:rPr>
              <a:t>Závěrečné vyúčtování / vratka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0" i="0" u="none" strike="noStrike" kern="1200" cap="none" spc="0" normalizeH="0" baseline="0" noProof="0" dirty="0">
              <a:ln>
                <a:noFill/>
              </a:ln>
              <a:solidFill>
                <a:srgbClr val="084A8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1" u="none" strike="noStrike" kern="1200" cap="none" spc="0" normalizeH="0" baseline="0" noProof="0" dirty="0">
                <a:ln>
                  <a:noFill/>
                </a:ln>
                <a:solidFill>
                  <a:srgbClr val="084A8B"/>
                </a:solidFill>
                <a:effectLst/>
                <a:uLnTx/>
                <a:uFillTx/>
                <a:latin typeface="Arial"/>
                <a:ea typeface="+mn-ea"/>
                <a:cs typeface="+mn-cs"/>
              </a:rPr>
              <a:t>(po schválení ZZoR)</a:t>
            </a:r>
          </a:p>
        </p:txBody>
      </p:sp>
      <p:cxnSp>
        <p:nvCxnSpPr>
          <p:cNvPr id="116" name="Přímá spojnice se šipkou 115">
            <a:extLst>
              <a:ext uri="{FF2B5EF4-FFF2-40B4-BE49-F238E27FC236}">
                <a16:creationId xmlns:a16="http://schemas.microsoft.com/office/drawing/2014/main" id="{ABED76C8-24B1-43A0-AD14-394AE2035D14}"/>
              </a:ext>
            </a:extLst>
          </p:cNvPr>
          <p:cNvCxnSpPr>
            <a:cxnSpLocks/>
          </p:cNvCxnSpPr>
          <p:nvPr/>
        </p:nvCxnSpPr>
        <p:spPr>
          <a:xfrm flipV="1">
            <a:off x="8245315" y="3933056"/>
            <a:ext cx="240448" cy="736682"/>
          </a:xfrm>
          <a:prstGeom prst="straightConnector1">
            <a:avLst/>
          </a:prstGeom>
          <a:ln w="1270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76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1" name="Přímá spojnice se šipkou 180">
            <a:extLst>
              <a:ext uri="{FF2B5EF4-FFF2-40B4-BE49-F238E27FC236}">
                <a16:creationId xmlns:a16="http://schemas.microsoft.com/office/drawing/2014/main" id="{F2B1E00A-7E7B-41BD-A7F4-1587230227A7}"/>
              </a:ext>
            </a:extLst>
          </p:cNvPr>
          <p:cNvCxnSpPr>
            <a:cxnSpLocks/>
            <a:stCxn id="54" idx="4"/>
            <a:endCxn id="179" idx="0"/>
          </p:cNvCxnSpPr>
          <p:nvPr/>
        </p:nvCxnSpPr>
        <p:spPr>
          <a:xfrm flipH="1">
            <a:off x="6551402" y="3451811"/>
            <a:ext cx="203543" cy="2304671"/>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3" name="Šipka: pětiúhelník 172">
            <a:extLst>
              <a:ext uri="{FF2B5EF4-FFF2-40B4-BE49-F238E27FC236}">
                <a16:creationId xmlns:a16="http://schemas.microsoft.com/office/drawing/2014/main" id="{8621BFCE-2E08-41FD-B723-4BBD05EBA2F9}"/>
              </a:ext>
            </a:extLst>
          </p:cNvPr>
          <p:cNvSpPr/>
          <p:nvPr/>
        </p:nvSpPr>
        <p:spPr>
          <a:xfrm>
            <a:off x="158946" y="2486795"/>
            <a:ext cx="543899" cy="276796"/>
          </a:xfrm>
          <a:prstGeom prst="homePlate">
            <a:avLst/>
          </a:prstGeom>
          <a:solidFill>
            <a:schemeClr val="bg1">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sp>
        <p:nvSpPr>
          <p:cNvPr id="2" name="Nadpis 1"/>
          <p:cNvSpPr>
            <a:spLocks noGrp="1"/>
          </p:cNvSpPr>
          <p:nvPr>
            <p:ph type="title"/>
          </p:nvPr>
        </p:nvSpPr>
        <p:spPr/>
        <p:txBody>
          <a:bodyPr/>
          <a:lstStyle/>
          <a:p>
            <a:r>
              <a:rPr lang="cs-CZ" dirty="0"/>
              <a:t>Příklad (vybudování, 5 míst)</a:t>
            </a:r>
          </a:p>
        </p:txBody>
      </p:sp>
      <p:sp>
        <p:nvSpPr>
          <p:cNvPr id="4" name="Zástupný symbol pro číslo snímku 3"/>
          <p:cNvSpPr>
            <a:spLocks noGrp="1"/>
          </p:cNvSpPr>
          <p:nvPr>
            <p:ph type="sldNum" sz="quarter" idx="12"/>
          </p:nvPr>
        </p:nvSpPr>
        <p:spPr>
          <a:xfrm>
            <a:off x="8566755" y="6460707"/>
            <a:ext cx="468000" cy="215444"/>
          </a:xfrm>
          <a:solidFill>
            <a:schemeClr val="tx2">
              <a:alpha val="59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1400" b="1" i="0" u="none" strike="noStrike" kern="1200" cap="none" spc="0" normalizeH="0" baseline="0" noProof="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cs-CZ" sz="1400" b="1" i="0" u="none" strike="noStrike" kern="1200" cap="none" spc="0" normalizeH="0" baseline="0" noProof="0" dirty="0">
              <a:ln>
                <a:noFill/>
              </a:ln>
              <a:solidFill>
                <a:srgbClr val="084A8B"/>
              </a:solidFill>
              <a:effectLst/>
              <a:uLnTx/>
              <a:uFillTx/>
              <a:latin typeface="Arial"/>
              <a:ea typeface="+mn-ea"/>
              <a:cs typeface="+mn-cs"/>
            </a:endParaRPr>
          </a:p>
        </p:txBody>
      </p:sp>
      <p:sp>
        <p:nvSpPr>
          <p:cNvPr id="52" name="Ovál 51">
            <a:extLst>
              <a:ext uri="{FF2B5EF4-FFF2-40B4-BE49-F238E27FC236}">
                <a16:creationId xmlns:a16="http://schemas.microsoft.com/office/drawing/2014/main" id="{0FE8BC16-2470-4693-A0CC-CA0FE87B5813}"/>
              </a:ext>
            </a:extLst>
          </p:cNvPr>
          <p:cNvSpPr/>
          <p:nvPr/>
        </p:nvSpPr>
        <p:spPr>
          <a:xfrm>
            <a:off x="834062" y="1813046"/>
            <a:ext cx="1620000" cy="1620000"/>
          </a:xfrm>
          <a:prstGeom prst="ellipse">
            <a:avLst/>
          </a:prstGeom>
          <a:solidFill>
            <a:schemeClr val="accent3"/>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5F5F5"/>
              </a:solidFill>
              <a:effectLst/>
              <a:uLnTx/>
              <a:uFillTx/>
              <a:latin typeface="Arial"/>
              <a:ea typeface="+mn-ea"/>
              <a:cs typeface="+mn-cs"/>
            </a:endParaRPr>
          </a:p>
        </p:txBody>
      </p:sp>
      <p:sp>
        <p:nvSpPr>
          <p:cNvPr id="53" name="Ovál 52">
            <a:extLst>
              <a:ext uri="{FF2B5EF4-FFF2-40B4-BE49-F238E27FC236}">
                <a16:creationId xmlns:a16="http://schemas.microsoft.com/office/drawing/2014/main" id="{0A32F99B-29FE-4954-A876-BD459A40A82C}"/>
              </a:ext>
            </a:extLst>
          </p:cNvPr>
          <p:cNvSpPr/>
          <p:nvPr/>
        </p:nvSpPr>
        <p:spPr>
          <a:xfrm>
            <a:off x="3389503" y="1831811"/>
            <a:ext cx="1620000" cy="1620000"/>
          </a:xfrm>
          <a:prstGeom prst="ellipse">
            <a:avLst/>
          </a:prstGeom>
          <a:solidFill>
            <a:srgbClr val="CCFFCC"/>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sp>
        <p:nvSpPr>
          <p:cNvPr id="54" name="Ovál 53">
            <a:extLst>
              <a:ext uri="{FF2B5EF4-FFF2-40B4-BE49-F238E27FC236}">
                <a16:creationId xmlns:a16="http://schemas.microsoft.com/office/drawing/2014/main" id="{4939C1D2-C1BE-4EF2-A582-C47259C0729F}"/>
              </a:ext>
            </a:extLst>
          </p:cNvPr>
          <p:cNvSpPr/>
          <p:nvPr/>
        </p:nvSpPr>
        <p:spPr>
          <a:xfrm>
            <a:off x="5944945" y="1831811"/>
            <a:ext cx="1620000" cy="1620000"/>
          </a:xfrm>
          <a:prstGeom prst="ellipse">
            <a:avLst/>
          </a:prstGeom>
          <a:solidFill>
            <a:schemeClr val="accent4">
              <a:lumMod val="20000"/>
              <a:lumOff val="8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pic>
        <p:nvPicPr>
          <p:cNvPr id="55" name="Grafický objekt 54" descr="Dům se souvislou výplní">
            <a:extLst>
              <a:ext uri="{FF2B5EF4-FFF2-40B4-BE49-F238E27FC236}">
                <a16:creationId xmlns:a16="http://schemas.microsoft.com/office/drawing/2014/main" id="{FB49EA74-28AC-44C6-940D-D070F22350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7047" y="2256378"/>
            <a:ext cx="595676" cy="595676"/>
          </a:xfrm>
          <a:prstGeom prst="rect">
            <a:avLst/>
          </a:prstGeom>
        </p:spPr>
      </p:pic>
      <p:pic>
        <p:nvPicPr>
          <p:cNvPr id="58" name="Grafický objekt 57" descr="Promoční čepice se souvislou výplní">
            <a:extLst>
              <a:ext uri="{FF2B5EF4-FFF2-40B4-BE49-F238E27FC236}">
                <a16:creationId xmlns:a16="http://schemas.microsoft.com/office/drawing/2014/main" id="{DA52BB8D-31D6-43FD-88E2-BB1EB95348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8728" y="2873892"/>
            <a:ext cx="519196" cy="519196"/>
          </a:xfrm>
          <a:prstGeom prst="rect">
            <a:avLst/>
          </a:prstGeom>
        </p:spPr>
      </p:pic>
      <p:pic>
        <p:nvPicPr>
          <p:cNvPr id="59" name="Grafický objekt 58" descr="Miminko se souvislou výplní">
            <a:extLst>
              <a:ext uri="{FF2B5EF4-FFF2-40B4-BE49-F238E27FC236}">
                <a16:creationId xmlns:a16="http://schemas.microsoft.com/office/drawing/2014/main" id="{9EDAD64E-421B-4F1D-A51D-C6B30E3EB6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3649" y="2055932"/>
            <a:ext cx="597847" cy="597847"/>
          </a:xfrm>
          <a:prstGeom prst="rect">
            <a:avLst/>
          </a:prstGeom>
        </p:spPr>
      </p:pic>
      <p:pic>
        <p:nvPicPr>
          <p:cNvPr id="61" name="Grafický objekt 60" descr="Mince se souvislou výplní">
            <a:extLst>
              <a:ext uri="{FF2B5EF4-FFF2-40B4-BE49-F238E27FC236}">
                <a16:creationId xmlns:a16="http://schemas.microsoft.com/office/drawing/2014/main" id="{574578B9-40BD-4051-ABB0-B85BBC93A0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4342" y="2708251"/>
            <a:ext cx="438368" cy="438368"/>
          </a:xfrm>
          <a:prstGeom prst="rect">
            <a:avLst/>
          </a:prstGeom>
        </p:spPr>
      </p:pic>
      <p:sp>
        <p:nvSpPr>
          <p:cNvPr id="63" name="TextovéPole 62">
            <a:extLst>
              <a:ext uri="{FF2B5EF4-FFF2-40B4-BE49-F238E27FC236}">
                <a16:creationId xmlns:a16="http://schemas.microsoft.com/office/drawing/2014/main" id="{E9669246-AAD6-47A3-B959-88894F26B2EC}"/>
              </a:ext>
            </a:extLst>
          </p:cNvPr>
          <p:cNvSpPr txBox="1"/>
          <p:nvPr/>
        </p:nvSpPr>
        <p:spPr>
          <a:xfrm>
            <a:off x="1013612" y="1382679"/>
            <a:ext cx="1260685" cy="323165"/>
          </a:xfrm>
          <a:prstGeom prst="rect">
            <a:avLst/>
          </a:prstGeom>
          <a:solidFill>
            <a:srgbClr val="D7EEFC"/>
          </a:solidFill>
          <a:ln>
            <a:solidFill>
              <a:schemeClr val="bg1">
                <a:lumMod val="1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srgbClr val="084A8B"/>
                </a:solidFill>
                <a:effectLst/>
                <a:uLnTx/>
                <a:uFillTx/>
                <a:latin typeface="Arial"/>
                <a:ea typeface="+mn-ea"/>
                <a:cs typeface="+mn-cs"/>
              </a:rPr>
              <a:t>Vybudování</a:t>
            </a:r>
          </a:p>
        </p:txBody>
      </p:sp>
      <p:sp>
        <p:nvSpPr>
          <p:cNvPr id="65" name="TextovéPole 64">
            <a:extLst>
              <a:ext uri="{FF2B5EF4-FFF2-40B4-BE49-F238E27FC236}">
                <a16:creationId xmlns:a16="http://schemas.microsoft.com/office/drawing/2014/main" id="{364BBC0E-9679-41D4-A249-88F0BD8F5A69}"/>
              </a:ext>
            </a:extLst>
          </p:cNvPr>
          <p:cNvSpPr txBox="1"/>
          <p:nvPr/>
        </p:nvSpPr>
        <p:spPr>
          <a:xfrm>
            <a:off x="3678212" y="1382679"/>
            <a:ext cx="986167" cy="323165"/>
          </a:xfrm>
          <a:prstGeom prst="rect">
            <a:avLst/>
          </a:prstGeom>
          <a:solidFill>
            <a:srgbClr val="CCFFCC"/>
          </a:solidFill>
          <a:ln>
            <a:solidFill>
              <a:schemeClr val="bg1">
                <a:lumMod val="1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srgbClr val="084A8B"/>
                </a:solidFill>
                <a:effectLst/>
                <a:uLnTx/>
                <a:uFillTx/>
                <a:latin typeface="Arial"/>
                <a:ea typeface="+mn-ea"/>
                <a:cs typeface="+mn-cs"/>
              </a:rPr>
              <a:t>Provoz 1</a:t>
            </a:r>
          </a:p>
        </p:txBody>
      </p:sp>
      <p:sp>
        <p:nvSpPr>
          <p:cNvPr id="66" name="TextovéPole 65">
            <a:extLst>
              <a:ext uri="{FF2B5EF4-FFF2-40B4-BE49-F238E27FC236}">
                <a16:creationId xmlns:a16="http://schemas.microsoft.com/office/drawing/2014/main" id="{506323D7-B531-4F38-AF3E-F3EB8F4216C1}"/>
              </a:ext>
            </a:extLst>
          </p:cNvPr>
          <p:cNvSpPr txBox="1"/>
          <p:nvPr/>
        </p:nvSpPr>
        <p:spPr>
          <a:xfrm>
            <a:off x="6261862" y="1382679"/>
            <a:ext cx="986167" cy="323165"/>
          </a:xfrm>
          <a:prstGeom prst="rect">
            <a:avLst/>
          </a:prstGeom>
          <a:solidFill>
            <a:srgbClr val="FFF5CC"/>
          </a:solidFill>
          <a:ln>
            <a:solidFill>
              <a:schemeClr val="bg1">
                <a:lumMod val="1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srgbClr val="084A8B"/>
                </a:solidFill>
                <a:effectLst/>
                <a:uLnTx/>
                <a:uFillTx/>
                <a:latin typeface="Arial"/>
                <a:ea typeface="+mn-ea"/>
                <a:cs typeface="+mn-cs"/>
              </a:rPr>
              <a:t>Provoz 2</a:t>
            </a:r>
          </a:p>
        </p:txBody>
      </p:sp>
      <p:sp>
        <p:nvSpPr>
          <p:cNvPr id="79" name="Šipka: dvojitá 78">
            <a:extLst>
              <a:ext uri="{FF2B5EF4-FFF2-40B4-BE49-F238E27FC236}">
                <a16:creationId xmlns:a16="http://schemas.microsoft.com/office/drawing/2014/main" id="{9618E759-724C-4A97-895A-E16FDAA866E5}"/>
              </a:ext>
            </a:extLst>
          </p:cNvPr>
          <p:cNvSpPr/>
          <p:nvPr/>
        </p:nvSpPr>
        <p:spPr>
          <a:xfrm>
            <a:off x="2648918" y="2504063"/>
            <a:ext cx="545729" cy="275163"/>
          </a:xfrm>
          <a:prstGeom prst="chevron">
            <a:avLst/>
          </a:prstGeom>
          <a:solidFill>
            <a:schemeClr val="bg2">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84A8B"/>
              </a:solidFill>
              <a:effectLst/>
              <a:uLnTx/>
              <a:uFillTx/>
              <a:latin typeface="Arial"/>
              <a:ea typeface="+mn-ea"/>
              <a:cs typeface="+mn-cs"/>
            </a:endParaRPr>
          </a:p>
        </p:txBody>
      </p:sp>
      <p:sp>
        <p:nvSpPr>
          <p:cNvPr id="81" name="Šipka: dvojitá 80">
            <a:extLst>
              <a:ext uri="{FF2B5EF4-FFF2-40B4-BE49-F238E27FC236}">
                <a16:creationId xmlns:a16="http://schemas.microsoft.com/office/drawing/2014/main" id="{CBF60A23-87FC-413B-9929-B9A950530440}"/>
              </a:ext>
            </a:extLst>
          </p:cNvPr>
          <p:cNvSpPr/>
          <p:nvPr/>
        </p:nvSpPr>
        <p:spPr>
          <a:xfrm>
            <a:off x="5202777" y="2511312"/>
            <a:ext cx="545729" cy="284934"/>
          </a:xfrm>
          <a:prstGeom prst="chevron">
            <a:avLst/>
          </a:prstGeom>
          <a:solidFill>
            <a:schemeClr val="bg2">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84A8B"/>
              </a:solidFill>
              <a:effectLst/>
              <a:uLnTx/>
              <a:uFillTx/>
              <a:latin typeface="Arial"/>
              <a:ea typeface="+mn-ea"/>
              <a:cs typeface="+mn-cs"/>
            </a:endParaRPr>
          </a:p>
        </p:txBody>
      </p:sp>
      <p:sp>
        <p:nvSpPr>
          <p:cNvPr id="3" name="TextovéPole 2">
            <a:extLst>
              <a:ext uri="{FF2B5EF4-FFF2-40B4-BE49-F238E27FC236}">
                <a16:creationId xmlns:a16="http://schemas.microsoft.com/office/drawing/2014/main" id="{71F71461-5EA1-45B3-B518-6C0E15864B3F}"/>
              </a:ext>
            </a:extLst>
          </p:cNvPr>
          <p:cNvSpPr txBox="1"/>
          <p:nvPr/>
        </p:nvSpPr>
        <p:spPr>
          <a:xfrm>
            <a:off x="1049374" y="2372266"/>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5F5F5">
                    <a:lumMod val="10000"/>
                  </a:srgbClr>
                </a:solidFill>
                <a:effectLst/>
                <a:uLnTx/>
                <a:uFillTx/>
                <a:latin typeface="Arial"/>
                <a:ea typeface="+mn-ea"/>
                <a:cs typeface="+mn-cs"/>
              </a:rPr>
              <a:t>5 x</a:t>
            </a:r>
          </a:p>
        </p:txBody>
      </p:sp>
      <p:sp>
        <p:nvSpPr>
          <p:cNvPr id="124" name="TextovéPole 123">
            <a:extLst>
              <a:ext uri="{FF2B5EF4-FFF2-40B4-BE49-F238E27FC236}">
                <a16:creationId xmlns:a16="http://schemas.microsoft.com/office/drawing/2014/main" id="{42EC8E72-D7D4-4911-A005-3F39B7EB3836}"/>
              </a:ext>
            </a:extLst>
          </p:cNvPr>
          <p:cNvSpPr txBox="1"/>
          <p:nvPr/>
        </p:nvSpPr>
        <p:spPr>
          <a:xfrm>
            <a:off x="3662970" y="2145435"/>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5F5F5">
                    <a:lumMod val="10000"/>
                  </a:srgbClr>
                </a:solidFill>
                <a:effectLst/>
                <a:uLnTx/>
                <a:uFillTx/>
                <a:latin typeface="Arial"/>
                <a:ea typeface="+mn-ea"/>
                <a:cs typeface="+mn-cs"/>
              </a:rPr>
              <a:t>5 x</a:t>
            </a:r>
          </a:p>
        </p:txBody>
      </p:sp>
      <p:sp>
        <p:nvSpPr>
          <p:cNvPr id="125" name="TextovéPole 124">
            <a:extLst>
              <a:ext uri="{FF2B5EF4-FFF2-40B4-BE49-F238E27FC236}">
                <a16:creationId xmlns:a16="http://schemas.microsoft.com/office/drawing/2014/main" id="{D929F7F2-C8D1-420E-98DD-526E72217205}"/>
              </a:ext>
            </a:extLst>
          </p:cNvPr>
          <p:cNvSpPr txBox="1"/>
          <p:nvPr/>
        </p:nvSpPr>
        <p:spPr>
          <a:xfrm>
            <a:off x="3662970" y="2696603"/>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5F5F5">
                    <a:lumMod val="10000"/>
                  </a:srgbClr>
                </a:solidFill>
                <a:effectLst/>
                <a:uLnTx/>
                <a:uFillTx/>
                <a:latin typeface="Arial"/>
                <a:ea typeface="+mn-ea"/>
                <a:cs typeface="+mn-cs"/>
              </a:rPr>
              <a:t>5 x</a:t>
            </a:r>
          </a:p>
        </p:txBody>
      </p:sp>
      <p:sp>
        <p:nvSpPr>
          <p:cNvPr id="126" name="TextovéPole 125">
            <a:extLst>
              <a:ext uri="{FF2B5EF4-FFF2-40B4-BE49-F238E27FC236}">
                <a16:creationId xmlns:a16="http://schemas.microsoft.com/office/drawing/2014/main" id="{B6AA60D9-BEB1-49C5-95CE-21A239F8CFEC}"/>
              </a:ext>
            </a:extLst>
          </p:cNvPr>
          <p:cNvSpPr txBox="1"/>
          <p:nvPr/>
        </p:nvSpPr>
        <p:spPr>
          <a:xfrm>
            <a:off x="6245068" y="2885759"/>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5F5F5">
                    <a:lumMod val="10000"/>
                  </a:srgbClr>
                </a:solidFill>
                <a:effectLst/>
                <a:uLnTx/>
                <a:uFillTx/>
                <a:latin typeface="Arial"/>
                <a:ea typeface="+mn-ea"/>
                <a:cs typeface="+mn-cs"/>
              </a:rPr>
              <a:t>1 x</a:t>
            </a:r>
          </a:p>
        </p:txBody>
      </p:sp>
      <p:pic>
        <p:nvPicPr>
          <p:cNvPr id="132" name="Grafický objekt 131" descr="Miminko se souvislou výplní">
            <a:extLst>
              <a:ext uri="{FF2B5EF4-FFF2-40B4-BE49-F238E27FC236}">
                <a16:creationId xmlns:a16="http://schemas.microsoft.com/office/drawing/2014/main" id="{9DDED89E-1BB0-46D9-A2F0-EF1A4CB92E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4984" y="1888948"/>
            <a:ext cx="597847" cy="597847"/>
          </a:xfrm>
          <a:prstGeom prst="rect">
            <a:avLst/>
          </a:prstGeom>
        </p:spPr>
      </p:pic>
      <p:sp>
        <p:nvSpPr>
          <p:cNvPr id="133" name="TextovéPole 132">
            <a:extLst>
              <a:ext uri="{FF2B5EF4-FFF2-40B4-BE49-F238E27FC236}">
                <a16:creationId xmlns:a16="http://schemas.microsoft.com/office/drawing/2014/main" id="{1856E1BE-8718-4846-A876-E4CC9F484B64}"/>
              </a:ext>
            </a:extLst>
          </p:cNvPr>
          <p:cNvSpPr txBox="1"/>
          <p:nvPr/>
        </p:nvSpPr>
        <p:spPr>
          <a:xfrm>
            <a:off x="6245068" y="1988014"/>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5F5F5">
                    <a:lumMod val="10000"/>
                  </a:srgbClr>
                </a:solidFill>
                <a:effectLst/>
                <a:uLnTx/>
                <a:uFillTx/>
                <a:latin typeface="Arial"/>
                <a:ea typeface="+mn-ea"/>
                <a:cs typeface="+mn-cs"/>
              </a:rPr>
              <a:t>5 x</a:t>
            </a:r>
          </a:p>
        </p:txBody>
      </p:sp>
      <p:pic>
        <p:nvPicPr>
          <p:cNvPr id="134" name="Grafický objekt 133" descr="Mince se souvislou výplní">
            <a:extLst>
              <a:ext uri="{FF2B5EF4-FFF2-40B4-BE49-F238E27FC236}">
                <a16:creationId xmlns:a16="http://schemas.microsoft.com/office/drawing/2014/main" id="{29DAF639-84E2-4429-A8D8-A0D2F5C623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9661" y="2464067"/>
            <a:ext cx="438368" cy="438368"/>
          </a:xfrm>
          <a:prstGeom prst="rect">
            <a:avLst/>
          </a:prstGeom>
        </p:spPr>
      </p:pic>
      <p:sp>
        <p:nvSpPr>
          <p:cNvPr id="135" name="TextovéPole 134">
            <a:extLst>
              <a:ext uri="{FF2B5EF4-FFF2-40B4-BE49-F238E27FC236}">
                <a16:creationId xmlns:a16="http://schemas.microsoft.com/office/drawing/2014/main" id="{28E898C6-2C97-4285-B665-159ED8C11E0F}"/>
              </a:ext>
            </a:extLst>
          </p:cNvPr>
          <p:cNvSpPr txBox="1"/>
          <p:nvPr/>
        </p:nvSpPr>
        <p:spPr>
          <a:xfrm>
            <a:off x="6245068" y="2457655"/>
            <a:ext cx="612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5F5F5">
                    <a:lumMod val="10000"/>
                  </a:srgbClr>
                </a:solidFill>
                <a:effectLst/>
                <a:uLnTx/>
                <a:uFillTx/>
                <a:latin typeface="Arial"/>
                <a:ea typeface="+mn-ea"/>
                <a:cs typeface="+mn-cs"/>
              </a:rPr>
              <a:t>5 x</a:t>
            </a:r>
          </a:p>
        </p:txBody>
      </p:sp>
      <p:sp>
        <p:nvSpPr>
          <p:cNvPr id="5" name="TextovéPole 4">
            <a:extLst>
              <a:ext uri="{FF2B5EF4-FFF2-40B4-BE49-F238E27FC236}">
                <a16:creationId xmlns:a16="http://schemas.microsoft.com/office/drawing/2014/main" id="{608B6951-424D-42F1-959A-65CBA66939EC}"/>
              </a:ext>
            </a:extLst>
          </p:cNvPr>
          <p:cNvSpPr txBox="1"/>
          <p:nvPr/>
        </p:nvSpPr>
        <p:spPr>
          <a:xfrm>
            <a:off x="82533" y="3845703"/>
            <a:ext cx="1152128" cy="661720"/>
          </a:xfrm>
          <a:prstGeom prst="rect">
            <a:avLst/>
          </a:prstGeom>
          <a:solidFill>
            <a:srgbClr val="D7EEF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a:t>
            </a:r>
            <a:r>
              <a:rPr kumimoji="0" lang="cs-CZ" sz="1300" b="0" i="0" u="none" strike="noStrike" kern="1200" cap="none" spc="0" normalizeH="0" baseline="0" noProof="0" dirty="0">
                <a:ln>
                  <a:noFill/>
                </a:ln>
                <a:solidFill>
                  <a:srgbClr val="FF0000"/>
                </a:solidFill>
                <a:effectLst/>
                <a:uLnTx/>
                <a:uFillTx/>
                <a:latin typeface="Arial"/>
                <a:ea typeface="+mn-ea"/>
                <a:cs typeface="+mn-cs"/>
              </a:rPr>
              <a:t>20 544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84A8B"/>
                </a:solidFill>
                <a:effectLst/>
                <a:uLnTx/>
                <a:uFillTx/>
                <a:latin typeface="Arial"/>
                <a:ea typeface="+mn-ea"/>
                <a:cs typeface="+mn-cs"/>
              </a:rPr>
              <a:t>(neplátce DPH)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 </a:t>
            </a:r>
            <a:r>
              <a:rPr kumimoji="0" lang="cs-CZ" sz="1300" b="1" i="0" u="none" strike="noStrike" kern="1200" cap="none" spc="0" normalizeH="0" baseline="0" noProof="0" dirty="0">
                <a:ln>
                  <a:noFill/>
                </a:ln>
                <a:solidFill>
                  <a:srgbClr val="084A8B"/>
                </a:solidFill>
                <a:effectLst/>
                <a:uLnTx/>
                <a:uFillTx/>
                <a:latin typeface="Arial"/>
                <a:ea typeface="+mn-ea"/>
                <a:cs typeface="+mn-cs"/>
              </a:rPr>
              <a:t>102 720</a:t>
            </a:r>
          </a:p>
        </p:txBody>
      </p:sp>
      <p:sp>
        <p:nvSpPr>
          <p:cNvPr id="136" name="TextovéPole 135">
            <a:extLst>
              <a:ext uri="{FF2B5EF4-FFF2-40B4-BE49-F238E27FC236}">
                <a16:creationId xmlns:a16="http://schemas.microsoft.com/office/drawing/2014/main" id="{3D3D140A-CAAF-416B-95CC-41D1C33EFD49}"/>
              </a:ext>
            </a:extLst>
          </p:cNvPr>
          <p:cNvSpPr txBox="1"/>
          <p:nvPr/>
        </p:nvSpPr>
        <p:spPr>
          <a:xfrm>
            <a:off x="84894" y="4582773"/>
            <a:ext cx="1239442" cy="892552"/>
          </a:xfrm>
          <a:prstGeom prst="rect">
            <a:avLst/>
          </a:prstGeom>
          <a:solidFill>
            <a:srgbClr val="CCFF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75 x </a:t>
            </a:r>
            <a:r>
              <a:rPr kumimoji="0" lang="cs-CZ" sz="1300" b="0" i="0" u="none" strike="noStrike" kern="1200" cap="none" spc="0" normalizeH="0" baseline="0" noProof="0" dirty="0">
                <a:ln>
                  <a:noFill/>
                </a:ln>
                <a:solidFill>
                  <a:srgbClr val="FF0000"/>
                </a:solidFill>
                <a:effectLst/>
                <a:uLnTx/>
                <a:uFillTx/>
                <a:latin typeface="Arial"/>
                <a:ea typeface="+mn-ea"/>
                <a:cs typeface="+mn-cs"/>
              </a:rPr>
              <a:t>730</a:t>
            </a:r>
            <a:r>
              <a:rPr kumimoji="0" lang="cs-CZ" sz="1300" b="0" i="0" u="none" strike="noStrike" kern="1200" cap="none" spc="0" normalizeH="0" baseline="0" noProof="0" dirty="0">
                <a:ln>
                  <a:noFill/>
                </a:ln>
                <a:solidFill>
                  <a:srgbClr val="084A8B"/>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75 x </a:t>
            </a:r>
            <a:r>
              <a:rPr kumimoji="0" lang="cs-CZ" sz="1300" b="0" i="0" u="none" strike="noStrike" kern="1200" cap="none" spc="0" normalizeH="0" baseline="0" noProof="0" dirty="0">
                <a:ln>
                  <a:noFill/>
                </a:ln>
                <a:solidFill>
                  <a:srgbClr val="FF0000"/>
                </a:solidFill>
                <a:effectLst/>
                <a:uLnTx/>
                <a:uFillTx/>
                <a:latin typeface="Arial"/>
                <a:ea typeface="+mn-ea"/>
                <a:cs typeface="+mn-cs"/>
              </a:rPr>
              <a:t>64</a:t>
            </a:r>
            <a:r>
              <a:rPr kumimoji="0" lang="cs-CZ" sz="1300" b="0" i="0" u="none" strike="noStrike" kern="1200" cap="none" spc="0" normalizeH="0" baseline="0" noProof="0" dirty="0">
                <a:ln>
                  <a:noFill/>
                </a:ln>
                <a:solidFill>
                  <a:srgbClr val="084A8B"/>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1 x </a:t>
            </a:r>
            <a:r>
              <a:rPr kumimoji="0" lang="cs-CZ" sz="1300" b="0" i="0" u="none" strike="noStrike" kern="1200" cap="none" spc="0" normalizeH="0" baseline="0" noProof="0" dirty="0">
                <a:ln>
                  <a:noFill/>
                </a:ln>
                <a:solidFill>
                  <a:srgbClr val="FF0000"/>
                </a:solidFill>
                <a:effectLst/>
                <a:uLnTx/>
                <a:uFillTx/>
                <a:latin typeface="Arial"/>
                <a:ea typeface="+mn-ea"/>
                <a:cs typeface="+mn-cs"/>
              </a:rPr>
              <a:t>14 760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 </a:t>
            </a:r>
            <a:r>
              <a:rPr kumimoji="0" lang="cs-CZ" sz="1300" b="1" i="0" u="none" strike="noStrike" kern="1200" cap="none" spc="0" normalizeH="0" baseline="0" noProof="0" dirty="0">
                <a:ln>
                  <a:noFill/>
                </a:ln>
                <a:solidFill>
                  <a:srgbClr val="084A8B"/>
                </a:solidFill>
                <a:effectLst/>
                <a:uLnTx/>
                <a:uFillTx/>
                <a:latin typeface="Arial"/>
                <a:ea typeface="+mn-ea"/>
                <a:cs typeface="+mn-cs"/>
              </a:rPr>
              <a:t>312 510</a:t>
            </a:r>
          </a:p>
        </p:txBody>
      </p:sp>
      <p:sp>
        <p:nvSpPr>
          <p:cNvPr id="143" name="TextovéPole 142">
            <a:extLst>
              <a:ext uri="{FF2B5EF4-FFF2-40B4-BE49-F238E27FC236}">
                <a16:creationId xmlns:a16="http://schemas.microsoft.com/office/drawing/2014/main" id="{439CA0A3-44EC-4F60-8679-2D531CA750CC}"/>
              </a:ext>
            </a:extLst>
          </p:cNvPr>
          <p:cNvSpPr txBox="1"/>
          <p:nvPr/>
        </p:nvSpPr>
        <p:spPr>
          <a:xfrm>
            <a:off x="2200652" y="3845703"/>
            <a:ext cx="1239442" cy="692497"/>
          </a:xfrm>
          <a:prstGeom prst="rect">
            <a:avLst/>
          </a:prstGeom>
          <a:solidFill>
            <a:srgbClr val="FFF5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75 x </a:t>
            </a:r>
            <a:r>
              <a:rPr kumimoji="0" lang="cs-CZ" sz="1300" b="0" i="0" u="none" strike="noStrike" kern="1200" cap="none" spc="0" normalizeH="0" baseline="0" noProof="0" dirty="0">
                <a:ln>
                  <a:noFill/>
                </a:ln>
                <a:solidFill>
                  <a:srgbClr val="FF0000"/>
                </a:solidFill>
                <a:effectLst/>
                <a:uLnTx/>
                <a:uFillTx/>
                <a:latin typeface="Arial"/>
                <a:ea typeface="+mn-ea"/>
                <a:cs typeface="+mn-cs"/>
              </a:rPr>
              <a:t>730</a:t>
            </a:r>
            <a:r>
              <a:rPr kumimoji="0" lang="cs-CZ" sz="1300" b="0" i="0" u="none" strike="noStrike" kern="1200" cap="none" spc="0" normalizeH="0" baseline="0" noProof="0" dirty="0">
                <a:ln>
                  <a:noFill/>
                </a:ln>
                <a:solidFill>
                  <a:srgbClr val="084A8B"/>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75 x </a:t>
            </a:r>
            <a:r>
              <a:rPr kumimoji="0" lang="cs-CZ" sz="1300" b="0" i="0" u="none" strike="noStrike" kern="1200" cap="none" spc="0" normalizeH="0" baseline="0" noProof="0" dirty="0">
                <a:ln>
                  <a:noFill/>
                </a:ln>
                <a:solidFill>
                  <a:srgbClr val="FF0000"/>
                </a:solidFill>
                <a:effectLst/>
                <a:uLnTx/>
                <a:uFillTx/>
                <a:latin typeface="Arial"/>
                <a:ea typeface="+mn-ea"/>
                <a:cs typeface="+mn-cs"/>
              </a:rPr>
              <a:t>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 </a:t>
            </a:r>
            <a:r>
              <a:rPr kumimoji="0" lang="cs-CZ" sz="1300" b="1" i="0" u="none" strike="noStrike" kern="1200" cap="none" spc="0" normalizeH="0" baseline="0" noProof="0" dirty="0">
                <a:ln>
                  <a:noFill/>
                </a:ln>
                <a:solidFill>
                  <a:srgbClr val="084A8B"/>
                </a:solidFill>
                <a:effectLst/>
                <a:uLnTx/>
                <a:uFillTx/>
                <a:latin typeface="Arial"/>
                <a:ea typeface="+mn-ea"/>
                <a:cs typeface="+mn-cs"/>
              </a:rPr>
              <a:t>297 750</a:t>
            </a:r>
          </a:p>
        </p:txBody>
      </p:sp>
      <p:sp>
        <p:nvSpPr>
          <p:cNvPr id="7" name="TextovéPole 6">
            <a:extLst>
              <a:ext uri="{FF2B5EF4-FFF2-40B4-BE49-F238E27FC236}">
                <a16:creationId xmlns:a16="http://schemas.microsoft.com/office/drawing/2014/main" id="{FE0E1E18-9A7E-4DD5-BE88-6848EF0B6B40}"/>
              </a:ext>
            </a:extLst>
          </p:cNvPr>
          <p:cNvSpPr txBox="1"/>
          <p:nvPr/>
        </p:nvSpPr>
        <p:spPr>
          <a:xfrm>
            <a:off x="-11935" y="3476077"/>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84A8B"/>
                </a:solidFill>
                <a:effectLst/>
                <a:uLnTx/>
                <a:uFillTx/>
                <a:latin typeface="Arial"/>
                <a:ea typeface="+mn-ea"/>
                <a:cs typeface="+mn-cs"/>
              </a:rPr>
              <a:t>Zálohy</a:t>
            </a:r>
          </a:p>
        </p:txBody>
      </p:sp>
      <p:sp>
        <p:nvSpPr>
          <p:cNvPr id="144" name="TextovéPole 143">
            <a:extLst>
              <a:ext uri="{FF2B5EF4-FFF2-40B4-BE49-F238E27FC236}">
                <a16:creationId xmlns:a16="http://schemas.microsoft.com/office/drawing/2014/main" id="{CA9182AB-BEDE-4C26-BC1D-3A3B04061B59}"/>
              </a:ext>
            </a:extLst>
          </p:cNvPr>
          <p:cNvSpPr txBox="1"/>
          <p:nvPr/>
        </p:nvSpPr>
        <p:spPr>
          <a:xfrm>
            <a:off x="-15810" y="5664002"/>
            <a:ext cx="127028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84A8B"/>
                </a:solidFill>
                <a:effectLst/>
                <a:uLnTx/>
                <a:uFillTx/>
                <a:latin typeface="Arial"/>
                <a:ea typeface="+mn-ea"/>
                <a:cs typeface="+mn-cs"/>
              </a:rPr>
              <a:t>Vyúčtování</a:t>
            </a:r>
          </a:p>
        </p:txBody>
      </p:sp>
      <p:sp>
        <p:nvSpPr>
          <p:cNvPr id="43" name="Volný tvar: obrazec 42">
            <a:extLst>
              <a:ext uri="{FF2B5EF4-FFF2-40B4-BE49-F238E27FC236}">
                <a16:creationId xmlns:a16="http://schemas.microsoft.com/office/drawing/2014/main" id="{FA428658-3D09-4352-9848-40968A428535}"/>
              </a:ext>
            </a:extLst>
          </p:cNvPr>
          <p:cNvSpPr/>
          <p:nvPr/>
        </p:nvSpPr>
        <p:spPr>
          <a:xfrm>
            <a:off x="410649" y="2852053"/>
            <a:ext cx="1193683" cy="2210615"/>
          </a:xfrm>
          <a:custGeom>
            <a:avLst/>
            <a:gdLst>
              <a:gd name="connsiteX0" fmla="*/ 726141 w 941469"/>
              <a:gd name="connsiteY0" fmla="*/ 2321859 h 2321859"/>
              <a:gd name="connsiteX1" fmla="*/ 896470 w 941469"/>
              <a:gd name="connsiteY1" fmla="*/ 1299882 h 2321859"/>
              <a:gd name="connsiteX2" fmla="*/ 0 w 941469"/>
              <a:gd name="connsiteY2" fmla="*/ 0 h 2321859"/>
              <a:gd name="connsiteX3" fmla="*/ 0 w 941469"/>
              <a:gd name="connsiteY3" fmla="*/ 0 h 2321859"/>
            </a:gdLst>
            <a:ahLst/>
            <a:cxnLst>
              <a:cxn ang="0">
                <a:pos x="connsiteX0" y="connsiteY0"/>
              </a:cxn>
              <a:cxn ang="0">
                <a:pos x="connsiteX1" y="connsiteY1"/>
              </a:cxn>
              <a:cxn ang="0">
                <a:pos x="connsiteX2" y="connsiteY2"/>
              </a:cxn>
              <a:cxn ang="0">
                <a:pos x="connsiteX3" y="connsiteY3"/>
              </a:cxn>
            </a:cxnLst>
            <a:rect l="l" t="t" r="r" b="b"/>
            <a:pathLst>
              <a:path w="941469" h="2321859">
                <a:moveTo>
                  <a:pt x="726141" y="2321859"/>
                </a:moveTo>
                <a:cubicBezTo>
                  <a:pt x="871817" y="2004358"/>
                  <a:pt x="1017493" y="1686858"/>
                  <a:pt x="896470" y="1299882"/>
                </a:cubicBezTo>
                <a:cubicBezTo>
                  <a:pt x="775447" y="912906"/>
                  <a:pt x="0" y="0"/>
                  <a:pt x="0" y="0"/>
                </a:cubicBezTo>
                <a:lnTo>
                  <a:pt x="0" y="0"/>
                </a:lnTo>
              </a:path>
            </a:pathLst>
          </a:custGeom>
          <a:noFill/>
          <a:ln w="15875">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5F5F5"/>
              </a:solidFill>
              <a:effectLst/>
              <a:uLnTx/>
              <a:uFillTx/>
              <a:latin typeface="Arial"/>
              <a:ea typeface="+mn-ea"/>
              <a:cs typeface="+mn-cs"/>
            </a:endParaRPr>
          </a:p>
        </p:txBody>
      </p:sp>
      <p:cxnSp>
        <p:nvCxnSpPr>
          <p:cNvPr id="51" name="Přímá spojnice se šipkou 50">
            <a:extLst>
              <a:ext uri="{FF2B5EF4-FFF2-40B4-BE49-F238E27FC236}">
                <a16:creationId xmlns:a16="http://schemas.microsoft.com/office/drawing/2014/main" id="{55E29C87-8420-4C87-B18B-38585EC21EFD}"/>
              </a:ext>
            </a:extLst>
          </p:cNvPr>
          <p:cNvCxnSpPr>
            <a:cxnSpLocks/>
            <a:endCxn id="173" idx="2"/>
          </p:cNvCxnSpPr>
          <p:nvPr/>
        </p:nvCxnSpPr>
        <p:spPr>
          <a:xfrm flipH="1" flipV="1">
            <a:off x="361697" y="2763591"/>
            <a:ext cx="549788" cy="1057598"/>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Přímá spojnice se šipkou 151">
            <a:extLst>
              <a:ext uri="{FF2B5EF4-FFF2-40B4-BE49-F238E27FC236}">
                <a16:creationId xmlns:a16="http://schemas.microsoft.com/office/drawing/2014/main" id="{C29D4F4E-A558-4FC9-B4C7-0A4F2AAA27B5}"/>
              </a:ext>
            </a:extLst>
          </p:cNvPr>
          <p:cNvCxnSpPr>
            <a:cxnSpLocks/>
            <a:stCxn id="143" idx="0"/>
            <a:endCxn id="79" idx="2"/>
          </p:cNvCxnSpPr>
          <p:nvPr/>
        </p:nvCxnSpPr>
        <p:spPr>
          <a:xfrm flipV="1">
            <a:off x="2820373" y="2779226"/>
            <a:ext cx="32619" cy="1066477"/>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6" name="TextovéPole 155">
            <a:extLst>
              <a:ext uri="{FF2B5EF4-FFF2-40B4-BE49-F238E27FC236}">
                <a16:creationId xmlns:a16="http://schemas.microsoft.com/office/drawing/2014/main" id="{606D948A-65ED-4ECC-8CA9-993C5D988E01}"/>
              </a:ext>
            </a:extLst>
          </p:cNvPr>
          <p:cNvSpPr txBox="1"/>
          <p:nvPr/>
        </p:nvSpPr>
        <p:spPr>
          <a:xfrm>
            <a:off x="1397900" y="5956535"/>
            <a:ext cx="1152128" cy="692497"/>
          </a:xfrm>
          <a:prstGeom prst="rect">
            <a:avLst/>
          </a:prstGeom>
          <a:solidFill>
            <a:srgbClr val="D7EEF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a:t>
            </a:r>
            <a:r>
              <a:rPr lang="cs-CZ" sz="1300" dirty="0">
                <a:solidFill>
                  <a:srgbClr val="084A8B"/>
                </a:solidFill>
                <a:latin typeface="Arial"/>
              </a:rPr>
              <a:t>20 544</a:t>
            </a:r>
            <a:endParaRPr kumimoji="0" lang="cs-CZ" sz="1300" b="0" i="0" u="none" strike="noStrike" kern="1200" cap="none" spc="0" normalizeH="0" baseline="0" noProof="0" dirty="0">
              <a:ln>
                <a:noFill/>
              </a:ln>
              <a:solidFill>
                <a:srgbClr val="084A8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a:t>
            </a:r>
            <a:r>
              <a:rPr kumimoji="0" lang="cs-CZ" sz="1300" b="1" i="0" u="none" strike="noStrike" kern="1200" cap="none" spc="0" normalizeH="0" baseline="0" noProof="0" dirty="0">
                <a:ln>
                  <a:noFill/>
                </a:ln>
                <a:solidFill>
                  <a:srgbClr val="084A8B"/>
                </a:solidFill>
                <a:effectLst/>
                <a:uLnTx/>
                <a:uFillTx/>
                <a:latin typeface="Arial"/>
                <a:ea typeface="+mn-ea"/>
                <a:cs typeface="+mn-cs"/>
              </a:rPr>
              <a:t> 102 720 Kč</a:t>
            </a:r>
          </a:p>
        </p:txBody>
      </p:sp>
      <p:cxnSp>
        <p:nvCxnSpPr>
          <p:cNvPr id="157" name="Přímá spojnice se šipkou 156">
            <a:extLst>
              <a:ext uri="{FF2B5EF4-FFF2-40B4-BE49-F238E27FC236}">
                <a16:creationId xmlns:a16="http://schemas.microsoft.com/office/drawing/2014/main" id="{E743F03D-F09D-48C2-8BCC-57062D7B8364}"/>
              </a:ext>
            </a:extLst>
          </p:cNvPr>
          <p:cNvCxnSpPr>
            <a:cxnSpLocks/>
            <a:stCxn id="52" idx="4"/>
            <a:endCxn id="156" idx="0"/>
          </p:cNvCxnSpPr>
          <p:nvPr/>
        </p:nvCxnSpPr>
        <p:spPr>
          <a:xfrm>
            <a:off x="1644062" y="3433046"/>
            <a:ext cx="329902" cy="2523489"/>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2" name="TextovéPole 161">
            <a:extLst>
              <a:ext uri="{FF2B5EF4-FFF2-40B4-BE49-F238E27FC236}">
                <a16:creationId xmlns:a16="http://schemas.microsoft.com/office/drawing/2014/main" id="{C849EA6A-EA6F-4610-BDB5-0BAA252B7047}"/>
              </a:ext>
            </a:extLst>
          </p:cNvPr>
          <p:cNvSpPr txBox="1"/>
          <p:nvPr/>
        </p:nvSpPr>
        <p:spPr>
          <a:xfrm>
            <a:off x="3514494" y="5856509"/>
            <a:ext cx="1414267" cy="692497"/>
          </a:xfrm>
          <a:prstGeom prst="rect">
            <a:avLst/>
          </a:prstGeom>
          <a:solidFill>
            <a:srgbClr val="CCFF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70 x 730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70 x 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a:t>
            </a:r>
            <a:r>
              <a:rPr kumimoji="0" lang="cs-CZ" sz="1300" b="1" i="0" u="none" strike="noStrike" kern="1200" cap="none" spc="0" normalizeH="0" baseline="0" noProof="0" dirty="0">
                <a:ln>
                  <a:noFill/>
                </a:ln>
                <a:solidFill>
                  <a:srgbClr val="084A8B"/>
                </a:solidFill>
                <a:effectLst/>
                <a:uLnTx/>
                <a:uFillTx/>
                <a:latin typeface="Arial"/>
                <a:ea typeface="+mn-ea"/>
                <a:cs typeface="+mn-cs"/>
              </a:rPr>
              <a:t> 277 900 Kč</a:t>
            </a:r>
          </a:p>
        </p:txBody>
      </p:sp>
      <p:cxnSp>
        <p:nvCxnSpPr>
          <p:cNvPr id="163" name="Přímá spojnice se šipkou 162">
            <a:extLst>
              <a:ext uri="{FF2B5EF4-FFF2-40B4-BE49-F238E27FC236}">
                <a16:creationId xmlns:a16="http://schemas.microsoft.com/office/drawing/2014/main" id="{9F5A6FA1-153C-441B-B71E-1F8B15A614C2}"/>
              </a:ext>
            </a:extLst>
          </p:cNvPr>
          <p:cNvCxnSpPr>
            <a:cxnSpLocks/>
            <a:stCxn id="53" idx="4"/>
            <a:endCxn id="162" idx="0"/>
          </p:cNvCxnSpPr>
          <p:nvPr/>
        </p:nvCxnSpPr>
        <p:spPr>
          <a:xfrm>
            <a:off x="4199503" y="3451811"/>
            <a:ext cx="22125" cy="2404698"/>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9" name="TextovéPole 168">
            <a:extLst>
              <a:ext uri="{FF2B5EF4-FFF2-40B4-BE49-F238E27FC236}">
                <a16:creationId xmlns:a16="http://schemas.microsoft.com/office/drawing/2014/main" id="{E2B4204F-306C-47C9-8F45-084E6F514BBE}"/>
              </a:ext>
            </a:extLst>
          </p:cNvPr>
          <p:cNvSpPr txBox="1"/>
          <p:nvPr/>
        </p:nvSpPr>
        <p:spPr>
          <a:xfrm>
            <a:off x="3572448" y="3477965"/>
            <a:ext cx="1328641" cy="276999"/>
          </a:xfrm>
          <a:prstGeom prst="rect">
            <a:avLst/>
          </a:prstGeom>
          <a:solidFill>
            <a:srgbClr val="CCFF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84A8B"/>
                </a:solidFill>
                <a:effectLst/>
                <a:uLnTx/>
                <a:uFillTx/>
                <a:latin typeface="Arial"/>
                <a:ea typeface="+mn-ea"/>
                <a:cs typeface="+mn-cs"/>
              </a:rPr>
              <a:t>Docházka 70%</a:t>
            </a:r>
          </a:p>
        </p:txBody>
      </p:sp>
      <p:sp>
        <p:nvSpPr>
          <p:cNvPr id="179" name="TextovéPole 178">
            <a:extLst>
              <a:ext uri="{FF2B5EF4-FFF2-40B4-BE49-F238E27FC236}">
                <a16:creationId xmlns:a16="http://schemas.microsoft.com/office/drawing/2014/main" id="{6C303AB0-E750-4B2E-9BA1-6B07202CDB28}"/>
              </a:ext>
            </a:extLst>
          </p:cNvPr>
          <p:cNvSpPr txBox="1"/>
          <p:nvPr/>
        </p:nvSpPr>
        <p:spPr>
          <a:xfrm>
            <a:off x="5875261" y="5756482"/>
            <a:ext cx="1352281" cy="892552"/>
          </a:xfrm>
          <a:prstGeom prst="rect">
            <a:avLst/>
          </a:prstGeom>
          <a:solidFill>
            <a:srgbClr val="FFF5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75 x 730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5 x 75 x 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1 x 14 760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a:t>
            </a:r>
            <a:r>
              <a:rPr kumimoji="0" lang="cs-CZ" sz="1300" b="1" i="0" u="none" strike="noStrike" kern="1200" cap="none" spc="0" normalizeH="0" baseline="0" noProof="0" dirty="0">
                <a:ln>
                  <a:noFill/>
                </a:ln>
                <a:solidFill>
                  <a:srgbClr val="084A8B"/>
                </a:solidFill>
                <a:effectLst/>
                <a:uLnTx/>
                <a:uFillTx/>
                <a:latin typeface="Arial"/>
                <a:ea typeface="+mn-ea"/>
                <a:cs typeface="+mn-cs"/>
              </a:rPr>
              <a:t> 312 510 Kč</a:t>
            </a:r>
          </a:p>
        </p:txBody>
      </p:sp>
      <p:sp>
        <p:nvSpPr>
          <p:cNvPr id="180" name="TextovéPole 179">
            <a:extLst>
              <a:ext uri="{FF2B5EF4-FFF2-40B4-BE49-F238E27FC236}">
                <a16:creationId xmlns:a16="http://schemas.microsoft.com/office/drawing/2014/main" id="{E34D965E-337C-4D05-9131-E0E3C9197A7C}"/>
              </a:ext>
            </a:extLst>
          </p:cNvPr>
          <p:cNvSpPr txBox="1"/>
          <p:nvPr/>
        </p:nvSpPr>
        <p:spPr>
          <a:xfrm>
            <a:off x="6050663" y="3490651"/>
            <a:ext cx="1328641" cy="276999"/>
          </a:xfrm>
          <a:prstGeom prst="rect">
            <a:avLst/>
          </a:prstGeom>
          <a:solidFill>
            <a:srgbClr val="FFF5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84A8B"/>
                </a:solidFill>
                <a:effectLst/>
                <a:uLnTx/>
                <a:uFillTx/>
                <a:latin typeface="Arial"/>
                <a:ea typeface="+mn-ea"/>
                <a:cs typeface="+mn-cs"/>
              </a:rPr>
              <a:t>Docházka 75%</a:t>
            </a:r>
          </a:p>
        </p:txBody>
      </p:sp>
      <p:sp>
        <p:nvSpPr>
          <p:cNvPr id="199" name="TextovéPole 198">
            <a:extLst>
              <a:ext uri="{FF2B5EF4-FFF2-40B4-BE49-F238E27FC236}">
                <a16:creationId xmlns:a16="http://schemas.microsoft.com/office/drawing/2014/main" id="{097F1A8F-308D-4652-A600-25741B656739}"/>
              </a:ext>
            </a:extLst>
          </p:cNvPr>
          <p:cNvSpPr txBox="1"/>
          <p:nvPr/>
        </p:nvSpPr>
        <p:spPr>
          <a:xfrm>
            <a:off x="6960828" y="3961384"/>
            <a:ext cx="2082342" cy="1292662"/>
          </a:xfrm>
          <a:prstGeom prst="rect">
            <a:avLst/>
          </a:prstGeom>
          <a:solidFill>
            <a:srgbClr val="FFCCCC"/>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zálohy celkem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(712 980)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1" i="0" u="none" strike="noStrike" kern="1200" cap="none" spc="0" normalizeH="0" baseline="0" noProof="0" dirty="0">
                <a:ln>
                  <a:noFill/>
                </a:ln>
                <a:solidFill>
                  <a:srgbClr val="084A8B"/>
                </a:solidFill>
                <a:effectLst/>
                <a:uLnTx/>
                <a:uFillTx/>
                <a:latin typeface="Arial"/>
                <a:ea typeface="+mn-ea"/>
                <a:cs typeface="+mn-cs"/>
              </a:rPr>
              <a:t>-</a:t>
            </a:r>
            <a:br>
              <a:rPr kumimoji="0" lang="cs-CZ" sz="1300" b="0" i="0" u="none" strike="noStrike" kern="1200" cap="none" spc="0" normalizeH="0" baseline="0" noProof="0" dirty="0">
                <a:ln>
                  <a:noFill/>
                </a:ln>
                <a:solidFill>
                  <a:srgbClr val="084A8B"/>
                </a:solidFill>
                <a:effectLst/>
                <a:uLnTx/>
                <a:uFillTx/>
                <a:latin typeface="Arial"/>
                <a:ea typeface="+mn-ea"/>
                <a:cs typeface="+mn-cs"/>
              </a:rPr>
            </a:br>
            <a:r>
              <a:rPr kumimoji="0" lang="cs-CZ" sz="1300" b="0" i="0" u="none" strike="noStrike" kern="1200" cap="none" spc="0" normalizeH="0" baseline="0" noProof="0" dirty="0">
                <a:ln>
                  <a:noFill/>
                </a:ln>
                <a:solidFill>
                  <a:srgbClr val="084A8B"/>
                </a:solidFill>
                <a:effectLst/>
                <a:uLnTx/>
                <a:uFillTx/>
                <a:latin typeface="Arial"/>
                <a:ea typeface="+mn-ea"/>
                <a:cs typeface="+mn-cs"/>
              </a:rPr>
              <a:t>vyúčtování celkem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(693 130)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0" i="0" u="none" strike="noStrike" kern="1200" cap="none" spc="0" normalizeH="0" baseline="0" noProof="0" dirty="0">
                <a:ln>
                  <a:noFill/>
                </a:ln>
                <a:solidFill>
                  <a:srgbClr val="084A8B"/>
                </a:solidFill>
                <a:effectLst/>
                <a:uLnTx/>
                <a:uFillTx/>
                <a:latin typeface="Arial"/>
                <a:ea typeface="+mn-ea"/>
                <a:cs typeface="+mn-cs"/>
              </a:rPr>
              <a:t>=</a:t>
            </a:r>
            <a:r>
              <a:rPr kumimoji="0" lang="cs-CZ" sz="1300" b="1" i="0" u="none" strike="noStrike" kern="1200" cap="none" spc="0" normalizeH="0" baseline="0" noProof="0" dirty="0">
                <a:ln>
                  <a:noFill/>
                </a:ln>
                <a:solidFill>
                  <a:srgbClr val="084A8B"/>
                </a:solidFill>
                <a:effectLst/>
                <a:uLnTx/>
                <a:uFillTx/>
                <a:latin typeface="Arial"/>
                <a:ea typeface="+mn-ea"/>
                <a:cs typeface="+mn-cs"/>
              </a:rPr>
              <a:t> </a:t>
            </a:r>
            <a:r>
              <a:rPr kumimoji="0" lang="cs-CZ" sz="1300" b="1" i="0" u="none" strike="noStrike" kern="1200" cap="none" spc="0" normalizeH="0" baseline="0" noProof="0" dirty="0">
                <a:ln>
                  <a:noFill/>
                </a:ln>
                <a:solidFill>
                  <a:srgbClr val="FF0000"/>
                </a:solidFill>
                <a:effectLst/>
                <a:uLnTx/>
                <a:uFillTx/>
                <a:latin typeface="Arial"/>
                <a:ea typeface="+mn-ea"/>
                <a:cs typeface="+mn-cs"/>
              </a:rPr>
              <a:t>19 850 Kč</a:t>
            </a:r>
          </a:p>
        </p:txBody>
      </p:sp>
      <p:cxnSp>
        <p:nvCxnSpPr>
          <p:cNvPr id="200" name="Přímá spojnice se šipkou 199">
            <a:extLst>
              <a:ext uri="{FF2B5EF4-FFF2-40B4-BE49-F238E27FC236}">
                <a16:creationId xmlns:a16="http://schemas.microsoft.com/office/drawing/2014/main" id="{D193BC86-6513-4C7B-A3AA-8B223FDA87C2}"/>
              </a:ext>
            </a:extLst>
          </p:cNvPr>
          <p:cNvCxnSpPr>
            <a:cxnSpLocks/>
            <a:stCxn id="205" idx="2"/>
            <a:endCxn id="199" idx="0"/>
          </p:cNvCxnSpPr>
          <p:nvPr/>
        </p:nvCxnSpPr>
        <p:spPr>
          <a:xfrm>
            <a:off x="7951343" y="2797156"/>
            <a:ext cx="50656" cy="1164228"/>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05" name="Šipka: dvojitá 204">
            <a:extLst>
              <a:ext uri="{FF2B5EF4-FFF2-40B4-BE49-F238E27FC236}">
                <a16:creationId xmlns:a16="http://schemas.microsoft.com/office/drawing/2014/main" id="{D3AE7388-F1FD-4E04-BCB2-DB109B8C0CAD}"/>
              </a:ext>
            </a:extLst>
          </p:cNvPr>
          <p:cNvSpPr/>
          <p:nvPr/>
        </p:nvSpPr>
        <p:spPr>
          <a:xfrm>
            <a:off x="7749712" y="2512222"/>
            <a:ext cx="545729" cy="284934"/>
          </a:xfrm>
          <a:prstGeom prst="chevron">
            <a:avLst/>
          </a:prstGeom>
          <a:solidFill>
            <a:schemeClr val="bg2">
              <a:lumMod val="90000"/>
            </a:schemeClr>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84A8B"/>
              </a:solidFill>
              <a:effectLst/>
              <a:uLnTx/>
              <a:uFillTx/>
              <a:latin typeface="Arial"/>
              <a:ea typeface="+mn-ea"/>
              <a:cs typeface="+mn-cs"/>
            </a:endParaRPr>
          </a:p>
        </p:txBody>
      </p:sp>
      <p:sp>
        <p:nvSpPr>
          <p:cNvPr id="216" name="TextovéPole 215">
            <a:extLst>
              <a:ext uri="{FF2B5EF4-FFF2-40B4-BE49-F238E27FC236}">
                <a16:creationId xmlns:a16="http://schemas.microsoft.com/office/drawing/2014/main" id="{E644C262-84B8-4D0E-BE77-2A89EAFACD4E}"/>
              </a:ext>
            </a:extLst>
          </p:cNvPr>
          <p:cNvSpPr txBox="1"/>
          <p:nvPr/>
        </p:nvSpPr>
        <p:spPr>
          <a:xfrm>
            <a:off x="8012558" y="3132989"/>
            <a:ext cx="8000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84A8B"/>
                </a:solidFill>
                <a:effectLst/>
                <a:uLnTx/>
                <a:uFillTx/>
                <a:latin typeface="Arial"/>
                <a:ea typeface="+mn-ea"/>
                <a:cs typeface="+mn-cs"/>
              </a:rPr>
              <a:t>Vratka</a:t>
            </a:r>
          </a:p>
        </p:txBody>
      </p:sp>
      <p:cxnSp>
        <p:nvCxnSpPr>
          <p:cNvPr id="225" name="Přímá spojnice 224">
            <a:extLst>
              <a:ext uri="{FF2B5EF4-FFF2-40B4-BE49-F238E27FC236}">
                <a16:creationId xmlns:a16="http://schemas.microsoft.com/office/drawing/2014/main" id="{2E0C4706-A750-4EEC-B399-758CC85999DF}"/>
              </a:ext>
            </a:extLst>
          </p:cNvPr>
          <p:cNvCxnSpPr/>
          <p:nvPr/>
        </p:nvCxnSpPr>
        <p:spPr>
          <a:xfrm>
            <a:off x="54622" y="5589240"/>
            <a:ext cx="9034755" cy="0"/>
          </a:xfrm>
          <a:prstGeom prst="line">
            <a:avLst/>
          </a:prstGeom>
          <a:ln>
            <a:solidFill>
              <a:schemeClr val="bg1">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233" name="TextovéPole 232">
            <a:extLst>
              <a:ext uri="{FF2B5EF4-FFF2-40B4-BE49-F238E27FC236}">
                <a16:creationId xmlns:a16="http://schemas.microsoft.com/office/drawing/2014/main" id="{693C7F4C-FB81-46D2-BF5C-1D3CDFF72F49}"/>
              </a:ext>
            </a:extLst>
          </p:cNvPr>
          <p:cNvSpPr txBox="1"/>
          <p:nvPr/>
        </p:nvSpPr>
        <p:spPr>
          <a:xfrm>
            <a:off x="5321798" y="3845703"/>
            <a:ext cx="331969" cy="292388"/>
          </a:xfrm>
          <a:prstGeom prst="rect">
            <a:avLst/>
          </a:prstGeom>
          <a:solidFill>
            <a:schemeClr val="bg1">
              <a:lumMod val="90000"/>
            </a:schemeClr>
          </a:solidFill>
          <a:ln>
            <a:solidFill>
              <a:schemeClr val="bg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00" b="1" i="0" u="none" strike="noStrike" kern="1200" cap="none" spc="0" normalizeH="0" baseline="0" noProof="0" dirty="0">
                <a:ln>
                  <a:noFill/>
                </a:ln>
                <a:solidFill>
                  <a:srgbClr val="084A8B"/>
                </a:solidFill>
                <a:effectLst/>
                <a:uLnTx/>
                <a:uFillTx/>
                <a:latin typeface="Arial"/>
                <a:ea typeface="+mn-ea"/>
                <a:cs typeface="+mn-cs"/>
              </a:rPr>
              <a:t>0</a:t>
            </a:r>
          </a:p>
        </p:txBody>
      </p:sp>
      <p:cxnSp>
        <p:nvCxnSpPr>
          <p:cNvPr id="234" name="Přímá spojnice se šipkou 233">
            <a:extLst>
              <a:ext uri="{FF2B5EF4-FFF2-40B4-BE49-F238E27FC236}">
                <a16:creationId xmlns:a16="http://schemas.microsoft.com/office/drawing/2014/main" id="{D3D82277-CEA8-4F2A-B91C-777F137AE8DC}"/>
              </a:ext>
            </a:extLst>
          </p:cNvPr>
          <p:cNvCxnSpPr>
            <a:cxnSpLocks/>
            <a:stCxn id="233" idx="0"/>
            <a:endCxn id="81" idx="2"/>
          </p:cNvCxnSpPr>
          <p:nvPr/>
        </p:nvCxnSpPr>
        <p:spPr>
          <a:xfrm flipH="1" flipV="1">
            <a:off x="5404408" y="2796246"/>
            <a:ext cx="83375" cy="1049457"/>
          </a:xfrm>
          <a:prstGeom prst="straightConnector1">
            <a:avLst/>
          </a:prstGeom>
          <a:ln w="15875">
            <a:solidFill>
              <a:schemeClr val="bg1">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8" name="Grafický objekt 7" descr="Závodní vlajka se souvislou výplní">
            <a:extLst>
              <a:ext uri="{FF2B5EF4-FFF2-40B4-BE49-F238E27FC236}">
                <a16:creationId xmlns:a16="http://schemas.microsoft.com/office/drawing/2014/main" id="{F69F55B0-E49B-4372-8E99-AD483E41EA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3193" y="2333494"/>
            <a:ext cx="616300" cy="616300"/>
          </a:xfrm>
          <a:prstGeom prst="rect">
            <a:avLst/>
          </a:prstGeom>
        </p:spPr>
      </p:pic>
    </p:spTree>
    <p:extLst>
      <p:ext uri="{BB962C8B-B14F-4D97-AF65-F5344CB8AC3E}">
        <p14:creationId xmlns:p14="http://schemas.microsoft.com/office/powerpoint/2010/main" val="2234315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3429000"/>
            <a:ext cx="7272808" cy="1440160"/>
          </a:xfrm>
        </p:spPr>
        <p:txBody>
          <a:bodyPr/>
          <a:lstStyle/>
          <a:p>
            <a:pPr algn="ctr"/>
            <a:r>
              <a:rPr lang="cs-CZ" dirty="0"/>
              <a:t>Informační systém konečného příjemce</a:t>
            </a:r>
            <a:endParaRPr lang="cs-CZ" sz="2800" b="0" dirty="0"/>
          </a:p>
        </p:txBody>
      </p:sp>
    </p:spTree>
    <p:extLst>
      <p:ext uri="{BB962C8B-B14F-4D97-AF65-F5344CB8AC3E}">
        <p14:creationId xmlns:p14="http://schemas.microsoft.com/office/powerpoint/2010/main" val="1533642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při podávání žádosti</a:t>
            </a:r>
          </a:p>
        </p:txBody>
      </p:sp>
      <p:sp>
        <p:nvSpPr>
          <p:cNvPr id="3" name="Zástupný symbol pro obsah 2"/>
          <p:cNvSpPr>
            <a:spLocks noGrp="1"/>
          </p:cNvSpPr>
          <p:nvPr>
            <p:ph idx="1"/>
          </p:nvPr>
        </p:nvSpPr>
        <p:spPr/>
        <p:txBody>
          <a:bodyPr/>
          <a:lstStyle/>
          <a:p>
            <a:r>
              <a:rPr lang="cs-CZ" dirty="0"/>
              <a:t>Zřízení elektronického podpisu a datové schránky</a:t>
            </a:r>
          </a:p>
          <a:p>
            <a:r>
              <a:rPr lang="cs-CZ" dirty="0"/>
              <a:t>Registrace do systému IS KP2014+ </a:t>
            </a:r>
            <a:r>
              <a:rPr lang="cs-CZ" dirty="0">
                <a:hlinkClick r:id="rId2"/>
              </a:rPr>
              <a:t>https://mseu.mssf.cz/</a:t>
            </a:r>
            <a:endParaRPr lang="cs-CZ" dirty="0"/>
          </a:p>
          <a:p>
            <a:r>
              <a:rPr lang="cs-CZ" dirty="0"/>
              <a:t>Vyplnění elektronické verze žádosti </a:t>
            </a:r>
          </a:p>
          <a:p>
            <a:r>
              <a:rPr lang="cs-CZ" dirty="0"/>
              <a:t>Finalizace elektronické verze žádosti</a:t>
            </a:r>
          </a:p>
          <a:p>
            <a:r>
              <a:rPr lang="cs-CZ" dirty="0"/>
              <a:t>Odeslání elektronické verze žádosti</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spTree>
    <p:extLst>
      <p:ext uri="{BB962C8B-B14F-4D97-AF65-F5344CB8AC3E}">
        <p14:creationId xmlns:p14="http://schemas.microsoft.com/office/powerpoint/2010/main" val="2714473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4B5F2-23D6-419F-A430-D140EA5F4F5A}"/>
              </a:ext>
            </a:extLst>
          </p:cNvPr>
          <p:cNvSpPr>
            <a:spLocks noGrp="1"/>
          </p:cNvSpPr>
          <p:nvPr>
            <p:ph type="title"/>
          </p:nvPr>
        </p:nvSpPr>
        <p:spPr/>
        <p:txBody>
          <a:bodyPr/>
          <a:lstStyle/>
          <a:p>
            <a:r>
              <a:rPr lang="cs-CZ" dirty="0"/>
              <a:t>Postup při podávání žádosti</a:t>
            </a:r>
          </a:p>
        </p:txBody>
      </p:sp>
      <p:sp>
        <p:nvSpPr>
          <p:cNvPr id="3" name="Zástupný obsah 2">
            <a:extLst>
              <a:ext uri="{FF2B5EF4-FFF2-40B4-BE49-F238E27FC236}">
                <a16:creationId xmlns:a16="http://schemas.microsoft.com/office/drawing/2014/main" id="{A1DA058B-3F04-494D-8B63-A6E4DB50E6B7}"/>
              </a:ext>
            </a:extLst>
          </p:cNvPr>
          <p:cNvSpPr>
            <a:spLocks noGrp="1"/>
          </p:cNvSpPr>
          <p:nvPr>
            <p:ph idx="1"/>
          </p:nvPr>
        </p:nvSpPr>
        <p:spPr>
          <a:xfrm>
            <a:off x="395568" y="1412776"/>
            <a:ext cx="8064000" cy="4320000"/>
          </a:xfrm>
        </p:spPr>
        <p:txBody>
          <a:bodyPr/>
          <a:lstStyle/>
          <a:p>
            <a:pPr marL="0" indent="0">
              <a:buNone/>
            </a:pPr>
            <a:r>
              <a:rPr lang="cs-CZ" b="1" dirty="0"/>
              <a:t>Šablona žádosti v ISKP14+ – </a:t>
            </a:r>
            <a:r>
              <a:rPr lang="cs-CZ" dirty="0"/>
              <a:t>Částečně předvyplněná </a:t>
            </a:r>
            <a:endParaRPr lang="cs-CZ" b="1" dirty="0"/>
          </a:p>
          <a:p>
            <a:r>
              <a:rPr lang="cs-CZ" b="1" dirty="0"/>
              <a:t>záložka Projekt</a:t>
            </a:r>
            <a:r>
              <a:rPr lang="cs-CZ" dirty="0"/>
              <a:t> – je nutné doplnit anotaci a základní informace</a:t>
            </a:r>
          </a:p>
          <a:p>
            <a:r>
              <a:rPr lang="cs-CZ" b="1" dirty="0"/>
              <a:t>záložka Popis projektu </a:t>
            </a:r>
            <a:r>
              <a:rPr lang="cs-CZ" dirty="0"/>
              <a:t>– část se plní automaticky, část musí žadatel doplnit (tam, kde je to relevantní) </a:t>
            </a:r>
          </a:p>
          <a:p>
            <a:r>
              <a:rPr lang="cs-CZ" dirty="0"/>
              <a:t>Podle návodu vyplnit všechny relevantní záložky</a:t>
            </a:r>
          </a:p>
        </p:txBody>
      </p:sp>
      <p:sp>
        <p:nvSpPr>
          <p:cNvPr id="4" name="Zástupný symbol pro číslo snímku 3">
            <a:extLst>
              <a:ext uri="{FF2B5EF4-FFF2-40B4-BE49-F238E27FC236}">
                <a16:creationId xmlns:a16="http://schemas.microsoft.com/office/drawing/2014/main" id="{DD4B6F20-827F-49B5-8153-20113BB039FA}"/>
              </a:ext>
            </a:extLst>
          </p:cNvPr>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3747363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F136A6-DF56-4BBB-B297-D76B2E6DB88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0F3E557-E243-42EF-A4CF-607E6EE9F82F}"/>
              </a:ext>
            </a:extLst>
          </p:cNvPr>
          <p:cNvSpPr>
            <a:spLocks noGrp="1"/>
          </p:cNvSpPr>
          <p:nvPr>
            <p:ph idx="1"/>
          </p:nvPr>
        </p:nvSpPr>
        <p:spPr/>
        <p:txBody>
          <a:bodyPr/>
          <a:lstStyle/>
          <a:p>
            <a:pPr marL="0" indent="0">
              <a:buNone/>
            </a:pPr>
            <a:r>
              <a:rPr lang="cs-CZ" b="1" dirty="0">
                <a:solidFill>
                  <a:srgbClr val="C00000"/>
                </a:solidFill>
              </a:rPr>
              <a:t>Nezapomenout přílohy! :</a:t>
            </a:r>
          </a:p>
          <a:p>
            <a:pPr marL="0" indent="0">
              <a:buNone/>
            </a:pPr>
            <a:r>
              <a:rPr lang="cs-CZ" dirty="0"/>
              <a:t>podle typu žadatele – viz </a:t>
            </a:r>
            <a:r>
              <a:rPr lang="cs-CZ" b="1" dirty="0"/>
              <a:t>Výzva kap. 7.1</a:t>
            </a:r>
            <a:r>
              <a:rPr lang="cs-CZ" dirty="0"/>
              <a:t>.: </a:t>
            </a:r>
          </a:p>
          <a:p>
            <a:pPr marL="457200" indent="-457200">
              <a:buAutoNum type="arabicParenR"/>
            </a:pPr>
            <a:r>
              <a:rPr lang="cs-CZ" dirty="0"/>
              <a:t>Identifikace skutečného majitele </a:t>
            </a:r>
          </a:p>
          <a:p>
            <a:pPr marL="457200" indent="-457200">
              <a:buAutoNum type="arabicParenR"/>
            </a:pPr>
            <a:r>
              <a:rPr lang="cs-CZ" dirty="0"/>
              <a:t>Statut svěřenského fondu </a:t>
            </a:r>
          </a:p>
          <a:p>
            <a:pPr marL="457200" indent="-457200">
              <a:buAutoNum type="arabicParenR"/>
            </a:pPr>
            <a:r>
              <a:rPr lang="cs-CZ" dirty="0"/>
              <a:t>Prohlášení obce </a:t>
            </a:r>
          </a:p>
          <a:p>
            <a:pPr marL="0" indent="0">
              <a:buNone/>
            </a:pPr>
            <a:r>
              <a:rPr lang="cs-CZ" dirty="0"/>
              <a:t>	</a:t>
            </a:r>
          </a:p>
          <a:p>
            <a:endParaRPr lang="cs-CZ" dirty="0"/>
          </a:p>
        </p:txBody>
      </p:sp>
      <p:sp>
        <p:nvSpPr>
          <p:cNvPr id="4" name="Zástupný symbol pro číslo snímku 3">
            <a:extLst>
              <a:ext uri="{FF2B5EF4-FFF2-40B4-BE49-F238E27FC236}">
                <a16:creationId xmlns:a16="http://schemas.microsoft.com/office/drawing/2014/main" id="{BA3B7363-CB62-4F0C-9AB1-AF7E33AEE5FA}"/>
              </a:ext>
            </a:extLst>
          </p:cNvPr>
          <p:cNvSpPr>
            <a:spLocks noGrp="1"/>
          </p:cNvSpPr>
          <p:nvPr>
            <p:ph type="sldNum" sz="quarter" idx="12"/>
          </p:nvPr>
        </p:nvSpPr>
        <p:spPr/>
        <p:txBody>
          <a:bodyPr/>
          <a:lstStyle/>
          <a:p>
            <a:fld id="{479BF083-4774-43B1-9AB0-5CC1AC5DD8EE}" type="slidenum">
              <a:rPr lang="cs-CZ" smtClean="0"/>
              <a:pPr/>
              <a:t>68</a:t>
            </a:fld>
            <a:endParaRPr lang="cs-CZ" dirty="0"/>
          </a:p>
        </p:txBody>
      </p:sp>
    </p:spTree>
    <p:extLst>
      <p:ext uri="{BB962C8B-B14F-4D97-AF65-F5344CB8AC3E}">
        <p14:creationId xmlns:p14="http://schemas.microsoft.com/office/powerpoint/2010/main" val="4127538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při podávání žádosti</a:t>
            </a:r>
          </a:p>
        </p:txBody>
      </p:sp>
      <p:sp>
        <p:nvSpPr>
          <p:cNvPr id="3" name="Zástupný symbol pro obsah 2"/>
          <p:cNvSpPr>
            <a:spLocks noGrp="1"/>
          </p:cNvSpPr>
          <p:nvPr>
            <p:ph idx="1"/>
          </p:nvPr>
        </p:nvSpPr>
        <p:spPr/>
        <p:txBody>
          <a:bodyPr/>
          <a:lstStyle/>
          <a:p>
            <a:r>
              <a:rPr lang="cs-CZ" dirty="0"/>
              <a:t>POZOR! Veškeré žádosti se zasílají jen v elektronické podobě prostřednictvím IS KP2014+</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pic>
        <p:nvPicPr>
          <p:cNvPr id="5" name="Obrázek 4"/>
          <p:cNvPicPr>
            <a:picLocks noChangeAspect="1"/>
          </p:cNvPicPr>
          <p:nvPr/>
        </p:nvPicPr>
        <p:blipFill>
          <a:blip r:embed="rId2" cstate="print">
            <a:extLst>
              <a:ext uri="{BEBA8EAE-BF5A-486C-A8C5-ECC9F3942E4B}">
                <a14:imgProps xmlns:a14="http://schemas.microsoft.com/office/drawing/2010/main">
                  <a14:imgLayer r:embed="rId3">
                    <a14:imgEffect>
                      <a14:backgroundRemoval t="167" b="98833" l="10000" r="90000"/>
                    </a14:imgEffect>
                  </a14:imgLayer>
                </a14:imgProps>
              </a:ext>
              <a:ext uri="{28A0092B-C50C-407E-A947-70E740481C1C}">
                <a14:useLocalDpi xmlns:a14="http://schemas.microsoft.com/office/drawing/2010/main" val="0"/>
              </a:ext>
            </a:extLst>
          </a:blip>
          <a:stretch>
            <a:fillRect/>
          </a:stretch>
        </p:blipFill>
        <p:spPr>
          <a:xfrm>
            <a:off x="3059832" y="2924944"/>
            <a:ext cx="3366120" cy="3366120"/>
          </a:xfrm>
          <a:prstGeom prst="rect">
            <a:avLst/>
          </a:prstGeom>
        </p:spPr>
      </p:pic>
    </p:spTree>
    <p:extLst>
      <p:ext uri="{BB962C8B-B14F-4D97-AF65-F5344CB8AC3E}">
        <p14:creationId xmlns:p14="http://schemas.microsoft.com/office/powerpoint/2010/main" val="345936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hangingPunct="0"/>
            <a:r>
              <a:rPr lang="pl-PL" sz="2800" dirty="0"/>
              <a:t>Představení výzeV</a:t>
            </a:r>
            <a:endParaRPr lang="cs-CZ" sz="2800" dirty="0"/>
          </a:p>
        </p:txBody>
      </p:sp>
      <p:sp>
        <p:nvSpPr>
          <p:cNvPr id="3" name="Zástupný symbol pro obsah 2"/>
          <p:cNvSpPr>
            <a:spLocks noGrp="1"/>
          </p:cNvSpPr>
          <p:nvPr>
            <p:ph idx="1"/>
          </p:nvPr>
        </p:nvSpPr>
        <p:spPr>
          <a:xfrm>
            <a:off x="179512" y="1268760"/>
            <a:ext cx="8964488" cy="5400600"/>
          </a:xfrm>
        </p:spPr>
        <p:txBody>
          <a:bodyPr/>
          <a:lstStyle/>
          <a:p>
            <a:pPr marL="0" lvl="2" indent="0">
              <a:lnSpc>
                <a:spcPts val="2880"/>
              </a:lnSpc>
              <a:spcBef>
                <a:spcPts val="600"/>
              </a:spcBef>
              <a:spcAft>
                <a:spcPts val="600"/>
              </a:spcAft>
              <a:buSzPct val="100000"/>
              <a:buNone/>
            </a:pPr>
            <a:r>
              <a:rPr lang="cs-CZ" b="1" dirty="0">
                <a:solidFill>
                  <a:srgbClr val="C00000"/>
                </a:solidFill>
              </a:rPr>
              <a:t>Oprávněnými žadateli </a:t>
            </a:r>
            <a:r>
              <a:rPr lang="cs-CZ" b="1" dirty="0"/>
              <a:t>o podporu dětské skupiny pro veřejnost  jsou</a:t>
            </a:r>
            <a:r>
              <a:rPr lang="cs-CZ" dirty="0"/>
              <a:t>:</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kraje, obce a jimi zřizované organizace (v případě Prahy i městské části  </a:t>
            </a:r>
            <a:br>
              <a:rPr lang="cs-CZ" sz="2000" dirty="0">
                <a:effectLst/>
                <a:latin typeface="Arial" panose="020B0604020202020204" pitchFamily="34" charset="0"/>
                <a:ea typeface="Arial" panose="020B0604020202020204" pitchFamily="34" charset="0"/>
                <a:cs typeface="Times New Roman" panose="02020603050405020304" pitchFamily="18" charset="0"/>
              </a:rPr>
            </a:br>
            <a:r>
              <a:rPr lang="cs-CZ" sz="2000" dirty="0">
                <a:effectLst/>
                <a:latin typeface="Arial" panose="020B0604020202020204" pitchFamily="34" charset="0"/>
                <a:ea typeface="Arial" panose="020B0604020202020204" pitchFamily="34" charset="0"/>
                <a:cs typeface="Times New Roman" panose="02020603050405020304" pitchFamily="18" charset="0"/>
              </a:rPr>
              <a:t>a jejich příspěvkové organizace)</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dobrovolné svazky obcí </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poradenské a vzdělávací instituce </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nestátní neziskové organizace</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vysoké školy</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církve a náboženské společnosti</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nadace a nadační fondy</a:t>
            </a:r>
          </a:p>
          <a:p>
            <a:pPr marL="342900" lvl="0" indent="-342900" algn="l">
              <a:lnSpc>
                <a:spcPct val="107000"/>
              </a:lnSpc>
              <a:spcAft>
                <a:spcPts val="800"/>
              </a:spcAft>
              <a:buFont typeface="Symbol" panose="05050102010706020507" pitchFamily="18" charset="2"/>
              <a:buChar char=""/>
            </a:pPr>
            <a:r>
              <a:rPr lang="cs-CZ" sz="2000" dirty="0">
                <a:effectLst/>
                <a:latin typeface="Arial" panose="020B0604020202020204" pitchFamily="34" charset="0"/>
                <a:ea typeface="Arial" panose="020B0604020202020204" pitchFamily="34" charset="0"/>
                <a:cs typeface="Times New Roman" panose="02020603050405020304" pitchFamily="18" charset="0"/>
              </a:rPr>
              <a:t>Veřejné výzkumné instituce</a:t>
            </a:r>
            <a:endParaRPr lang="cs-CZ" dirty="0">
              <a:solidFill>
                <a:srgbClr val="FF0000"/>
              </a:solidFill>
            </a:endParaRPr>
          </a:p>
          <a:p>
            <a:pPr marL="414000" lvl="1" indent="0">
              <a:buNone/>
            </a:pPr>
            <a:endParaRPr lang="cs-CZ" dirty="0"/>
          </a:p>
          <a:p>
            <a:pPr lvl="2"/>
            <a:endParaRPr lang="cs-CZ" dirty="0"/>
          </a:p>
          <a:p>
            <a:pPr lvl="2"/>
            <a:endParaRPr lang="cs-CZ" dirty="0"/>
          </a:p>
          <a:p>
            <a:pPr marL="0" indent="0" fontAlgn="base" hangingPunct="0">
              <a:buNone/>
            </a:pPr>
            <a:endParaRPr lang="cs-CZ" sz="2000" dirty="0"/>
          </a:p>
          <a:p>
            <a:pPr marL="0" indent="0" fontAlgn="base" hangingPunct="0">
              <a:buNone/>
            </a:pPr>
            <a:r>
              <a:rPr lang="cs-CZ" sz="2000" dirty="0"/>
              <a:t> </a:t>
            </a:r>
          </a:p>
          <a:p>
            <a:pPr marL="0" indent="0" fontAlgn="base" hangingPunct="0">
              <a:buNone/>
            </a:pPr>
            <a:r>
              <a:rPr lang="cs-CZ" sz="2000" dirty="0"/>
              <a:t> </a:t>
            </a:r>
          </a:p>
          <a:p>
            <a:pPr fontAlgn="base" hangingPunct="0"/>
            <a:endParaRPr lang="cs-CZ" sz="2000" dirty="0"/>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1903062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60C826-C713-41C7-8F4B-4A4E173F4AC5}"/>
              </a:ext>
            </a:extLst>
          </p:cNvPr>
          <p:cNvSpPr>
            <a:spLocks noGrp="1"/>
          </p:cNvSpPr>
          <p:nvPr>
            <p:ph type="title"/>
          </p:nvPr>
        </p:nvSpPr>
        <p:spPr/>
        <p:txBody>
          <a:bodyPr/>
          <a:lstStyle/>
          <a:p>
            <a:r>
              <a:rPr lang="cs-CZ" dirty="0"/>
              <a:t>Postup při podávání žádosti</a:t>
            </a:r>
          </a:p>
        </p:txBody>
      </p:sp>
      <p:sp>
        <p:nvSpPr>
          <p:cNvPr id="3" name="Zástupný obsah 2">
            <a:extLst>
              <a:ext uri="{FF2B5EF4-FFF2-40B4-BE49-F238E27FC236}">
                <a16:creationId xmlns:a16="http://schemas.microsoft.com/office/drawing/2014/main" id="{E226EB9A-6CD6-4756-9A88-14AF01AC401A}"/>
              </a:ext>
            </a:extLst>
          </p:cNvPr>
          <p:cNvSpPr>
            <a:spLocks noGrp="1"/>
          </p:cNvSpPr>
          <p:nvPr>
            <p:ph idx="1"/>
          </p:nvPr>
        </p:nvSpPr>
        <p:spPr/>
        <p:txBody>
          <a:bodyPr/>
          <a:lstStyle/>
          <a:p>
            <a:r>
              <a:rPr lang="pl-PL" dirty="0"/>
              <a:t>Jak poznáte, že žádost je podána na ŘO?</a:t>
            </a:r>
          </a:p>
          <a:p>
            <a:r>
              <a:rPr lang="cs-CZ" dirty="0"/>
              <a:t>Stav žádosti je zaregistrovaná</a:t>
            </a:r>
          </a:p>
          <a:p>
            <a:r>
              <a:rPr lang="cs-CZ" dirty="0"/>
              <a:t>Je přiděleno registrační číslo projektu CZ.03.1.51/0.0/0.0/22_141/0001234</a:t>
            </a:r>
          </a:p>
          <a:p>
            <a:r>
              <a:rPr lang="cs-CZ" dirty="0"/>
              <a:t>Podepsaná žádost </a:t>
            </a:r>
          </a:p>
          <a:p>
            <a:endParaRPr lang="cs-CZ" dirty="0"/>
          </a:p>
        </p:txBody>
      </p:sp>
      <p:sp>
        <p:nvSpPr>
          <p:cNvPr id="4" name="Zástupný symbol pro číslo snímku 3">
            <a:extLst>
              <a:ext uri="{FF2B5EF4-FFF2-40B4-BE49-F238E27FC236}">
                <a16:creationId xmlns:a16="http://schemas.microsoft.com/office/drawing/2014/main" id="{351E2262-7A92-4A78-B7E2-59B38B328CA2}"/>
              </a:ext>
            </a:extLst>
          </p:cNvPr>
          <p:cNvSpPr>
            <a:spLocks noGrp="1"/>
          </p:cNvSpPr>
          <p:nvPr>
            <p:ph type="sldNum" sz="quarter" idx="12"/>
          </p:nvPr>
        </p:nvSpPr>
        <p:spPr/>
        <p:txBody>
          <a:bodyPr/>
          <a:lstStyle/>
          <a:p>
            <a:fld id="{479BF083-4774-43B1-9AB0-5CC1AC5DD8EE}" type="slidenum">
              <a:rPr lang="cs-CZ" smtClean="0"/>
              <a:pPr/>
              <a:t>70</a:t>
            </a:fld>
            <a:endParaRPr lang="cs-CZ" dirty="0"/>
          </a:p>
        </p:txBody>
      </p:sp>
      <p:pic>
        <p:nvPicPr>
          <p:cNvPr id="5" name="Obrázek 4">
            <a:extLst>
              <a:ext uri="{FF2B5EF4-FFF2-40B4-BE49-F238E27FC236}">
                <a16:creationId xmlns:a16="http://schemas.microsoft.com/office/drawing/2014/main" id="{135CF6C4-42D3-4C55-9C1D-BA130FB7983B}"/>
              </a:ext>
            </a:extLst>
          </p:cNvPr>
          <p:cNvPicPr>
            <a:picLocks noChangeAspect="1"/>
          </p:cNvPicPr>
          <p:nvPr/>
        </p:nvPicPr>
        <p:blipFill>
          <a:blip r:embed="rId2"/>
          <a:stretch>
            <a:fillRect/>
          </a:stretch>
        </p:blipFill>
        <p:spPr>
          <a:xfrm>
            <a:off x="3635896" y="3743573"/>
            <a:ext cx="304826" cy="432854"/>
          </a:xfrm>
          <a:prstGeom prst="rect">
            <a:avLst/>
          </a:prstGeom>
        </p:spPr>
      </p:pic>
    </p:spTree>
    <p:extLst>
      <p:ext uri="{BB962C8B-B14F-4D97-AF65-F5344CB8AC3E}">
        <p14:creationId xmlns:p14="http://schemas.microsoft.com/office/powerpoint/2010/main" val="20660258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Elektronický podpis</a:t>
            </a:r>
          </a:p>
        </p:txBody>
      </p:sp>
      <p:sp>
        <p:nvSpPr>
          <p:cNvPr id="3" name="Zástupný symbol pro obsah 2"/>
          <p:cNvSpPr>
            <a:spLocks noGrp="1"/>
          </p:cNvSpPr>
          <p:nvPr>
            <p:ph idx="1"/>
          </p:nvPr>
        </p:nvSpPr>
        <p:spPr/>
        <p:txBody>
          <a:bodyPr/>
          <a:lstStyle/>
          <a:p>
            <a:r>
              <a:rPr lang="cs-CZ" dirty="0"/>
              <a:t>Elektronický podpis pro účely MPSV = kvalifikovaný certifikát</a:t>
            </a:r>
          </a:p>
          <a:p>
            <a:r>
              <a:rPr lang="cs-CZ" dirty="0"/>
              <a:t>Platnost 1 rok</a:t>
            </a:r>
          </a:p>
          <a:p>
            <a:r>
              <a:rPr lang="cs-CZ" dirty="0"/>
              <a:t>Poskytovatelé:</a:t>
            </a:r>
          </a:p>
          <a:p>
            <a:pPr lvl="1"/>
            <a:r>
              <a:rPr lang="cs-CZ" dirty="0" err="1"/>
              <a:t>PostSignum</a:t>
            </a:r>
            <a:r>
              <a:rPr lang="cs-CZ" dirty="0"/>
              <a:t> České pošty (Czech Point)</a:t>
            </a:r>
          </a:p>
          <a:p>
            <a:pPr lvl="1"/>
            <a:r>
              <a:rPr lang="cs-CZ" dirty="0"/>
              <a:t>První certifikační autorita</a:t>
            </a:r>
          </a:p>
          <a:p>
            <a:pPr lvl="1"/>
            <a:r>
              <a:rPr lang="cs-CZ" dirty="0" err="1"/>
              <a:t>eIdentity</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1874705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Elektronický podpis</a:t>
            </a:r>
          </a:p>
        </p:txBody>
      </p:sp>
      <p:sp>
        <p:nvSpPr>
          <p:cNvPr id="3" name="Zástupný symbol pro obsah 2"/>
          <p:cNvSpPr>
            <a:spLocks noGrp="1"/>
          </p:cNvSpPr>
          <p:nvPr>
            <p:ph idx="1"/>
          </p:nvPr>
        </p:nvSpPr>
        <p:spPr>
          <a:xfrm>
            <a:off x="540000" y="1845304"/>
            <a:ext cx="8064000" cy="4320000"/>
          </a:xfrm>
        </p:spPr>
        <p:txBody>
          <a:bodyPr/>
          <a:lstStyle/>
          <a:p>
            <a:r>
              <a:rPr lang="cs-CZ" dirty="0"/>
              <a:t>Co mám požadovat?</a:t>
            </a:r>
          </a:p>
          <a:p>
            <a:pPr lvl="1"/>
            <a:r>
              <a:rPr lang="cs-CZ" dirty="0"/>
              <a:t>Kvalifikovaný osobní certifikát:</a:t>
            </a:r>
          </a:p>
          <a:p>
            <a:pPr lvl="2"/>
            <a:r>
              <a:rPr lang="cs-CZ" dirty="0"/>
              <a:t>Slouží zejména pro komunikaci se státní správou.</a:t>
            </a:r>
          </a:p>
          <a:p>
            <a:pPr lvl="1"/>
            <a:r>
              <a:rPr lang="cs-CZ" dirty="0"/>
              <a:t>Identifikátor klienta MPSV:</a:t>
            </a:r>
          </a:p>
          <a:p>
            <a:pPr lvl="2"/>
            <a:r>
              <a:rPr lang="cs-CZ" dirty="0"/>
              <a:t>Jedná se o číslo přidělované MPSV, které jednoznačně identifikuje osobu.</a:t>
            </a:r>
          </a:p>
          <a:p>
            <a:pPr lvl="1"/>
            <a:r>
              <a:rPr lang="cs-CZ" dirty="0"/>
              <a:t>Zveřejnění certifikátu:</a:t>
            </a:r>
          </a:p>
          <a:p>
            <a:pPr lvl="2"/>
            <a:r>
              <a:rPr lang="cs-CZ" dirty="0"/>
              <a:t>Veřejná část certifikátu bude přístupná uživatelům ke stažení ze stránek </a:t>
            </a:r>
            <a:r>
              <a:rPr lang="cs-CZ" dirty="0" err="1"/>
              <a:t>PostSignum</a:t>
            </a:r>
            <a:r>
              <a:rPr lang="cs-CZ" dirty="0"/>
              <a:t>, např. z důvodu ověření.</a:t>
            </a:r>
          </a:p>
          <a:p>
            <a:pPr lvl="1"/>
            <a:r>
              <a:rPr lang="cs-CZ" dirty="0"/>
              <a:t>Uzavření na dobu neurčitou:</a:t>
            </a:r>
          </a:p>
          <a:p>
            <a:pPr lvl="2"/>
            <a:r>
              <a:rPr lang="cs-CZ" dirty="0"/>
              <a:t>Certifikát bude třeba i při komunikaci s MPSV z pozice příjemce dotace.</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spTree>
    <p:extLst>
      <p:ext uri="{BB962C8B-B14F-4D97-AF65-F5344CB8AC3E}">
        <p14:creationId xmlns:p14="http://schemas.microsoft.com/office/powerpoint/2010/main" val="1628891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07D72-96AC-4283-8957-9584251641FE}"/>
              </a:ext>
            </a:extLst>
          </p:cNvPr>
          <p:cNvSpPr>
            <a:spLocks noGrp="1"/>
          </p:cNvSpPr>
          <p:nvPr>
            <p:ph type="title"/>
          </p:nvPr>
        </p:nvSpPr>
        <p:spPr/>
        <p:txBody>
          <a:bodyPr/>
          <a:lstStyle/>
          <a:p>
            <a:r>
              <a:rPr lang="cs-CZ" dirty="0"/>
              <a:t>Plná moc</a:t>
            </a:r>
          </a:p>
        </p:txBody>
      </p:sp>
      <p:sp>
        <p:nvSpPr>
          <p:cNvPr id="3" name="Zástupný obsah 2">
            <a:extLst>
              <a:ext uri="{FF2B5EF4-FFF2-40B4-BE49-F238E27FC236}">
                <a16:creationId xmlns:a16="http://schemas.microsoft.com/office/drawing/2014/main" id="{926D8094-B568-43AC-9CB8-EFF1F17753E4}"/>
              </a:ext>
            </a:extLst>
          </p:cNvPr>
          <p:cNvSpPr>
            <a:spLocks noGrp="1"/>
          </p:cNvSpPr>
          <p:nvPr>
            <p:ph idx="1"/>
          </p:nvPr>
        </p:nvSpPr>
        <p:spPr>
          <a:xfrm>
            <a:off x="251520" y="1484784"/>
            <a:ext cx="8064000" cy="4320000"/>
          </a:xfrm>
        </p:spPr>
        <p:txBody>
          <a:bodyPr/>
          <a:lstStyle/>
          <a:p>
            <a:pPr marL="0" indent="0">
              <a:buNone/>
            </a:pPr>
            <a:r>
              <a:rPr lang="cs-CZ" dirty="0"/>
              <a:t>Podepisovat žádost může i </a:t>
            </a:r>
            <a:r>
              <a:rPr lang="cs-CZ" b="1" dirty="0"/>
              <a:t>zplnomocněná osoba</a:t>
            </a:r>
            <a:r>
              <a:rPr lang="cs-CZ" dirty="0"/>
              <a:t>:</a:t>
            </a:r>
          </a:p>
          <a:p>
            <a:pPr algn="just"/>
            <a:r>
              <a:rPr lang="cs-CZ" b="1" dirty="0">
                <a:solidFill>
                  <a:srgbClr val="C00000"/>
                </a:solidFill>
              </a:rPr>
              <a:t>Elektronická plná moc </a:t>
            </a:r>
            <a:r>
              <a:rPr lang="cs-CZ" dirty="0"/>
              <a:t>- zmocnitel podepíše plnou moc přímo v aplikaci IS KP14+ a zmocněnec přímo  </a:t>
            </a:r>
            <a:br>
              <a:rPr lang="cs-CZ" dirty="0"/>
            </a:br>
            <a:r>
              <a:rPr lang="cs-CZ" dirty="0"/>
              <a:t>v IS KP14+ potvrdí svým elektronickým podpisem přijetí této plné moci. Podpisy se připojují k souboru, který je třeba vložit do IS KP14+.</a:t>
            </a:r>
          </a:p>
          <a:p>
            <a:pPr algn="just"/>
            <a:r>
              <a:rPr lang="cs-CZ" b="1" dirty="0">
                <a:solidFill>
                  <a:srgbClr val="C00000"/>
                </a:solidFill>
              </a:rPr>
              <a:t>Papírová plná moc </a:t>
            </a:r>
            <a:r>
              <a:rPr lang="cs-CZ" dirty="0"/>
              <a:t>– sken s úředně ověřeným podpisem zmocnitele se přiloží k žádosti do ISKP14+ a zmocněnec elektronickým podpisem potvrdí přijetí plné moci.</a:t>
            </a:r>
          </a:p>
        </p:txBody>
      </p:sp>
      <p:sp>
        <p:nvSpPr>
          <p:cNvPr id="4" name="Zástupný symbol pro číslo snímku 3">
            <a:extLst>
              <a:ext uri="{FF2B5EF4-FFF2-40B4-BE49-F238E27FC236}">
                <a16:creationId xmlns:a16="http://schemas.microsoft.com/office/drawing/2014/main" id="{4A2FB4B5-3119-4167-A27E-8FA2311E3668}"/>
              </a:ext>
            </a:extLst>
          </p:cNvPr>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590767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Podpora uživatelů ms2014+</a:t>
            </a:r>
          </a:p>
        </p:txBody>
      </p:sp>
      <p:sp>
        <p:nvSpPr>
          <p:cNvPr id="3" name="Zástupný symbol pro obsah 2"/>
          <p:cNvSpPr>
            <a:spLocks noGrp="1"/>
          </p:cNvSpPr>
          <p:nvPr>
            <p:ph idx="1"/>
          </p:nvPr>
        </p:nvSpPr>
        <p:spPr>
          <a:xfrm>
            <a:off x="251520" y="1475440"/>
            <a:ext cx="8136456" cy="5040560"/>
          </a:xfrm>
        </p:spPr>
        <p:txBody>
          <a:bodyPr>
            <a:normAutofit/>
          </a:bodyPr>
          <a:lstStyle/>
          <a:p>
            <a:r>
              <a:rPr lang="cs-CZ" sz="2000" dirty="0"/>
              <a:t>Žadatel/příjemce: </a:t>
            </a:r>
            <a:r>
              <a:rPr lang="cs-CZ" sz="2000" i="1" dirty="0">
                <a:hlinkClick r:id="rId3"/>
              </a:rPr>
              <a:t>Pokyny k vyplnění žádosti </a:t>
            </a:r>
            <a:r>
              <a:rPr lang="cs-CZ" sz="2000" dirty="0"/>
              <a:t>– pod odkazem je  </a:t>
            </a:r>
            <a:br>
              <a:rPr lang="cs-CZ" sz="2000" dirty="0"/>
            </a:br>
            <a:r>
              <a:rPr lang="cs-CZ" sz="2000" dirty="0"/>
              <a:t>k dispozici dokument s návody</a:t>
            </a:r>
          </a:p>
          <a:p>
            <a:pPr lvl="1"/>
            <a:r>
              <a:rPr lang="cs-CZ" dirty="0"/>
              <a:t>Podpora při registraci: zajišťuje MMR skrze webový formulář na registrační stránce IS KP14+ </a:t>
            </a:r>
          </a:p>
          <a:p>
            <a:pPr lvl="1"/>
            <a:r>
              <a:rPr lang="cs-CZ" dirty="0"/>
              <a:t>Podpora při práci s formuláři navázanými na výzvy OPZ: </a:t>
            </a:r>
            <a:r>
              <a:rPr lang="cs-CZ" dirty="0" err="1"/>
              <a:t>hotline</a:t>
            </a:r>
            <a:r>
              <a:rPr lang="cs-CZ" dirty="0"/>
              <a:t> </a:t>
            </a:r>
            <a:r>
              <a:rPr lang="cs-CZ" dirty="0">
                <a:solidFill>
                  <a:srgbClr val="FF0000"/>
                </a:solidFill>
                <a:hlinkClick r:id="rId4"/>
              </a:rPr>
              <a:t>iskp@mpsv.cz</a:t>
            </a:r>
            <a:r>
              <a:rPr lang="cs-CZ" dirty="0">
                <a:solidFill>
                  <a:srgbClr val="FF0000"/>
                </a:solidFill>
              </a:rPr>
              <a:t> (dotazy k rozpracovaným žádostem identifikovat s využitím tzv. HASH </a:t>
            </a:r>
            <a:r>
              <a:rPr lang="cs-CZ" dirty="0"/>
              <a:t>kódu, který je na záložce Identifikace operace)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32338850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89D6784-9E65-427D-BF17-32EF71E96D64}"/>
              </a:ext>
            </a:extLst>
          </p:cNvPr>
          <p:cNvSpPr>
            <a:spLocks noGrp="1"/>
          </p:cNvSpPr>
          <p:nvPr>
            <p:ph type="sldNum" sz="quarter" idx="12"/>
          </p:nvPr>
        </p:nvSpPr>
        <p:spPr/>
        <p:txBody>
          <a:bodyPr/>
          <a:lstStyle/>
          <a:p>
            <a:fld id="{479BF083-4774-43B1-9AB0-5CC1AC5DD8EE}" type="slidenum">
              <a:rPr lang="cs-CZ" smtClean="0"/>
              <a:pPr/>
              <a:t>75</a:t>
            </a:fld>
            <a:endParaRPr lang="cs-CZ" dirty="0"/>
          </a:p>
        </p:txBody>
      </p:sp>
      <p:sp>
        <p:nvSpPr>
          <p:cNvPr id="8" name="Nadpis 7">
            <a:extLst>
              <a:ext uri="{FF2B5EF4-FFF2-40B4-BE49-F238E27FC236}">
                <a16:creationId xmlns:a16="http://schemas.microsoft.com/office/drawing/2014/main" id="{BAFDBAE1-EA3C-49AE-894D-C5972E2B042D}"/>
              </a:ext>
            </a:extLst>
          </p:cNvPr>
          <p:cNvSpPr>
            <a:spLocks noGrp="1"/>
          </p:cNvSpPr>
          <p:nvPr>
            <p:ph type="title"/>
          </p:nvPr>
        </p:nvSpPr>
        <p:spPr>
          <a:xfrm>
            <a:off x="755576" y="2636912"/>
            <a:ext cx="7272000" cy="1224000"/>
          </a:xfrm>
        </p:spPr>
        <p:txBody>
          <a:bodyPr/>
          <a:lstStyle/>
          <a:p>
            <a:pPr algn="ctr"/>
            <a:r>
              <a:rPr lang="cs-CZ" dirty="0"/>
              <a:t>Dokumenty</a:t>
            </a:r>
          </a:p>
        </p:txBody>
      </p:sp>
    </p:spTree>
    <p:extLst>
      <p:ext uri="{BB962C8B-B14F-4D97-AF65-F5344CB8AC3E}">
        <p14:creationId xmlns:p14="http://schemas.microsoft.com/office/powerpoint/2010/main" val="1141003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0" dirty="0"/>
              <a:t>pravidla pro žadatele / příjemce</a:t>
            </a:r>
          </a:p>
        </p:txBody>
      </p:sp>
      <p:sp>
        <p:nvSpPr>
          <p:cNvPr id="3" name="Zástupný symbol pro obsah 2"/>
          <p:cNvSpPr>
            <a:spLocks noGrp="1"/>
          </p:cNvSpPr>
          <p:nvPr>
            <p:ph idx="1"/>
          </p:nvPr>
        </p:nvSpPr>
        <p:spPr/>
        <p:txBody>
          <a:bodyPr/>
          <a:lstStyle/>
          <a:p>
            <a:endParaRPr lang="cs-CZ" dirty="0"/>
          </a:p>
          <a:p>
            <a:r>
              <a:rPr lang="cs-CZ" b="1" dirty="0"/>
              <a:t>Obecná část pravidel pro žadatele a příjemce v OPZ</a:t>
            </a:r>
          </a:p>
          <a:p>
            <a:pPr marL="0" indent="0">
              <a:buNone/>
            </a:pPr>
            <a:endParaRPr lang="cs-CZ" dirty="0"/>
          </a:p>
          <a:p>
            <a:r>
              <a:rPr lang="cs-CZ" b="1" dirty="0"/>
              <a:t>Specifická část pravidel pro žadatele a příjemce </a:t>
            </a:r>
            <a:r>
              <a:rPr lang="cs-CZ" dirty="0"/>
              <a:t>v rámci OPZ pro projekty s jednotkovými náklady zaměřené na podporu zařízení péče o děti předškolního věku</a:t>
            </a:r>
          </a:p>
          <a:p>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76</a:t>
            </a:fld>
            <a:endParaRPr lang="cs-CZ" dirty="0">
              <a:solidFill>
                <a:srgbClr val="084A8B"/>
              </a:solidFill>
            </a:endParaRPr>
          </a:p>
        </p:txBody>
      </p:sp>
    </p:spTree>
    <p:extLst>
      <p:ext uri="{BB962C8B-B14F-4D97-AF65-F5344CB8AC3E}">
        <p14:creationId xmlns:p14="http://schemas.microsoft.com/office/powerpoint/2010/main" val="846634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0" dirty="0"/>
              <a:t>ESF Fórum</a:t>
            </a:r>
          </a:p>
        </p:txBody>
      </p:sp>
      <p:sp>
        <p:nvSpPr>
          <p:cNvPr id="3" name="Zástupný symbol pro obsah 2"/>
          <p:cNvSpPr>
            <a:spLocks noGrp="1"/>
          </p:cNvSpPr>
          <p:nvPr>
            <p:ph idx="1"/>
          </p:nvPr>
        </p:nvSpPr>
        <p:spPr>
          <a:xfrm>
            <a:off x="611560" y="1800000"/>
            <a:ext cx="7992440" cy="4320000"/>
          </a:xfrm>
        </p:spPr>
        <p:txBody>
          <a:bodyPr/>
          <a:lstStyle/>
          <a:p>
            <a:pPr marL="0" indent="0">
              <a:buNone/>
            </a:pPr>
            <a:r>
              <a:rPr lang="cs-CZ" b="1" dirty="0"/>
              <a:t>ESF Fórum je určeno pro :</a:t>
            </a:r>
          </a:p>
          <a:p>
            <a:pPr marL="0" indent="0">
              <a:buNone/>
            </a:pPr>
            <a:r>
              <a:rPr lang="cs-CZ" dirty="0"/>
              <a:t>: dotazy + diskusi</a:t>
            </a:r>
          </a:p>
          <a:p>
            <a:pPr marL="0" indent="0">
              <a:buNone/>
            </a:pPr>
            <a:r>
              <a:rPr lang="cs-CZ" dirty="0"/>
              <a:t>: FAQ, typové situace</a:t>
            </a:r>
          </a:p>
          <a:p>
            <a:pPr marL="0" indent="0">
              <a:buNone/>
            </a:pPr>
            <a:r>
              <a:rPr lang="cs-CZ" dirty="0"/>
              <a:t>: kalkulačka projektu, prezentace ze seminářů apod.</a:t>
            </a:r>
          </a:p>
          <a:p>
            <a:pPr marL="0" indent="0">
              <a:buNone/>
            </a:pPr>
            <a:endParaRPr lang="cs-CZ" dirty="0"/>
          </a:p>
          <a:p>
            <a:pPr marL="0" indent="0" algn="ctr">
              <a:buNone/>
            </a:pPr>
            <a:r>
              <a:rPr lang="cs-CZ" dirty="0">
                <a:hlinkClick r:id="rId3"/>
              </a:rPr>
              <a:t>Dětské skupiny - www.esfcr.cz</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77</a:t>
            </a:fld>
            <a:endParaRPr lang="cs-CZ" dirty="0">
              <a:solidFill>
                <a:srgbClr val="084A8B"/>
              </a:solidFill>
            </a:endParaRPr>
          </a:p>
        </p:txBody>
      </p:sp>
    </p:spTree>
    <p:extLst>
      <p:ext uri="{BB962C8B-B14F-4D97-AF65-F5344CB8AC3E}">
        <p14:creationId xmlns:p14="http://schemas.microsoft.com/office/powerpoint/2010/main" val="2558511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hangingPunct="0"/>
            <a:r>
              <a:rPr lang="cs-CZ" sz="2800" b="0" dirty="0"/>
              <a:t>kontakt</a:t>
            </a:r>
          </a:p>
        </p:txBody>
      </p:sp>
      <p:sp>
        <p:nvSpPr>
          <p:cNvPr id="3" name="Zástupný symbol pro obsah 2"/>
          <p:cNvSpPr>
            <a:spLocks noGrp="1"/>
          </p:cNvSpPr>
          <p:nvPr>
            <p:ph idx="1"/>
          </p:nvPr>
        </p:nvSpPr>
        <p:spPr>
          <a:xfrm>
            <a:off x="361412" y="1241716"/>
            <a:ext cx="8784976" cy="5112568"/>
          </a:xfrm>
        </p:spPr>
        <p:txBody>
          <a:bodyPr/>
          <a:lstStyle/>
          <a:p>
            <a:pPr marL="0" indent="0" fontAlgn="base" hangingPunct="0">
              <a:buNone/>
            </a:pPr>
            <a:endParaRPr lang="cs-CZ" sz="2000" dirty="0"/>
          </a:p>
          <a:p>
            <a:pPr marL="0" indent="0" fontAlgn="base" hangingPunct="0">
              <a:buNone/>
            </a:pPr>
            <a:r>
              <a:rPr lang="cs-CZ" dirty="0"/>
              <a:t>Mgr. Iva Sotolářová	       		</a:t>
            </a:r>
            <a:r>
              <a:rPr lang="cs-CZ" u="sng" dirty="0"/>
              <a:t>iva.sotolarova@mpsv.c</a:t>
            </a:r>
            <a:r>
              <a:rPr lang="cs-CZ" dirty="0"/>
              <a:t>z </a:t>
            </a:r>
          </a:p>
          <a:p>
            <a:pPr marL="0" indent="0" fontAlgn="base" hangingPunct="0">
              <a:buNone/>
            </a:pPr>
            <a:r>
              <a:rPr lang="cs-CZ" dirty="0"/>
              <a:t>Mgr. Pavlína Kozlíková 	    	</a:t>
            </a:r>
            <a:r>
              <a:rPr lang="cs-CZ" u="sng" dirty="0">
                <a:hlinkClick r:id="rId3"/>
              </a:rPr>
              <a:t>pavlina.kozlikova@mpsv.cz</a:t>
            </a:r>
            <a:r>
              <a:rPr lang="cs-CZ" u="sng" dirty="0"/>
              <a:t> </a:t>
            </a:r>
          </a:p>
          <a:p>
            <a:pPr marL="0" indent="0" fontAlgn="base" hangingPunct="0">
              <a:buNone/>
            </a:pPr>
            <a:r>
              <a:rPr lang="cs-CZ" dirty="0"/>
              <a:t>Ing. Michaela Frázová		</a:t>
            </a:r>
            <a:r>
              <a:rPr lang="cs-CZ" u="sng" dirty="0"/>
              <a:t>michaela.frazova@mpsv.cz</a:t>
            </a:r>
            <a:endParaRPr lang="cs-CZ" dirty="0"/>
          </a:p>
          <a:p>
            <a:pPr marL="0" indent="0" fontAlgn="base" hangingPunct="0">
              <a:buNone/>
            </a:pPr>
            <a:r>
              <a:rPr lang="cs-CZ" dirty="0"/>
              <a:t>Mgr. Linda Prokešová 		</a:t>
            </a:r>
            <a:r>
              <a:rPr lang="cs-CZ" dirty="0">
                <a:hlinkClick r:id="rId4"/>
              </a:rPr>
              <a:t>linda.prokesova@mpsv.cz</a:t>
            </a:r>
            <a:endParaRPr lang="cs-CZ" dirty="0"/>
          </a:p>
          <a:p>
            <a:pPr marL="0" indent="0" fontAlgn="base" hangingPunct="0">
              <a:buNone/>
            </a:pPr>
            <a:r>
              <a:rPr lang="cs-CZ" sz="2800" dirty="0"/>
              <a:t>		</a:t>
            </a:r>
            <a:r>
              <a:rPr lang="cs-CZ" dirty="0"/>
              <a:t>	</a:t>
            </a:r>
            <a:r>
              <a:rPr lang="cs-CZ" sz="2800" dirty="0"/>
              <a:t>					</a:t>
            </a:r>
          </a:p>
          <a:p>
            <a:pPr marL="0" indent="0" algn="ctr" fontAlgn="base" hangingPunct="0">
              <a:buNone/>
            </a:pPr>
            <a:r>
              <a:rPr lang="cs-CZ" sz="2800" dirty="0"/>
              <a:t>Děkujeme Vám za pozornost a těšíme se</a:t>
            </a:r>
            <a:br>
              <a:rPr lang="cs-CZ" sz="2800" dirty="0"/>
            </a:br>
            <a:r>
              <a:rPr lang="cs-CZ" sz="2800" dirty="0"/>
              <a:t>na spolupráci</a:t>
            </a:r>
          </a:p>
          <a:p>
            <a:pPr fontAlgn="base" hangingPunct="0"/>
            <a:endParaRPr lang="cs-CZ" sz="2000" dirty="0"/>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pic>
        <p:nvPicPr>
          <p:cNvPr id="5" name="Zástupný symbol pro obrázek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28218" y="5373216"/>
            <a:ext cx="540000" cy="540000"/>
          </a:xfrm>
          <a:prstGeom prst="rect">
            <a:avLst/>
          </a:prstGeom>
        </p:spPr>
      </p:pic>
    </p:spTree>
    <p:extLst>
      <p:ext uri="{BB962C8B-B14F-4D97-AF65-F5344CB8AC3E}">
        <p14:creationId xmlns:p14="http://schemas.microsoft.com/office/powerpoint/2010/main" val="377924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sz="2800" dirty="0"/>
              <a:t>Představení výzev</a:t>
            </a:r>
            <a:endParaRPr lang="cs-CZ" sz="2800" dirty="0"/>
          </a:p>
        </p:txBody>
      </p:sp>
      <p:sp>
        <p:nvSpPr>
          <p:cNvPr id="3" name="Zástupný symbol pro obsah 2"/>
          <p:cNvSpPr>
            <a:spLocks noGrp="1"/>
          </p:cNvSpPr>
          <p:nvPr>
            <p:ph idx="1"/>
          </p:nvPr>
        </p:nvSpPr>
        <p:spPr/>
        <p:txBody>
          <a:bodyPr/>
          <a:lstStyle/>
          <a:p>
            <a:pPr marL="0" indent="0">
              <a:buNone/>
            </a:pPr>
            <a:r>
              <a:rPr lang="cs-CZ" dirty="0"/>
              <a:t>Žadatelem</a:t>
            </a:r>
            <a:r>
              <a:rPr lang="cs-CZ" baseline="0" dirty="0"/>
              <a:t> o podporu z OPZ může být POUZE ten, kdo bude dětskou skupinu přímo provozovat.</a:t>
            </a:r>
          </a:p>
          <a:p>
            <a:pPr algn="just"/>
            <a:r>
              <a:rPr lang="cs-CZ" baseline="0" dirty="0"/>
              <a:t>osoba (právnická nebo fyzická), která je registrovaným subjektem v ČR, tj. osoba, která má vlastní identifikační číslo (tzv. IČO někdy také IČ); </a:t>
            </a:r>
          </a:p>
          <a:p>
            <a:pPr algn="just"/>
            <a:r>
              <a:rPr lang="cs-CZ" baseline="0" dirty="0"/>
              <a:t>osoba, která má aktivní datovou schránku; </a:t>
            </a:r>
          </a:p>
          <a:p>
            <a:pPr algn="just"/>
            <a:r>
              <a:rPr lang="cs-CZ" baseline="0" dirty="0"/>
              <a:t>osoba, která nepatří mezi subjekty, které se nemohou výzvy účastnit z důvodů insolvence, pokut, dluhu atp. </a:t>
            </a:r>
          </a:p>
          <a:p>
            <a:endParaRPr lang="cs-CZ" baseline="0" dirty="0"/>
          </a:p>
          <a:p>
            <a:pPr lvl="6"/>
            <a:endParaRPr lang="cs-CZ" baseline="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137776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hangingPunct="0"/>
            <a:r>
              <a:rPr lang="pl-PL" sz="2800" dirty="0"/>
              <a:t>Představení výzev</a:t>
            </a:r>
            <a:endParaRPr lang="cs-CZ" sz="2800" dirty="0"/>
          </a:p>
        </p:txBody>
      </p:sp>
      <p:sp>
        <p:nvSpPr>
          <p:cNvPr id="3" name="Zástupný symbol pro obsah 2"/>
          <p:cNvSpPr>
            <a:spLocks noGrp="1"/>
          </p:cNvSpPr>
          <p:nvPr>
            <p:ph idx="1"/>
          </p:nvPr>
        </p:nvSpPr>
        <p:spPr>
          <a:xfrm>
            <a:off x="-90488" y="1205400"/>
            <a:ext cx="8964488" cy="5400600"/>
          </a:xfrm>
        </p:spPr>
        <p:txBody>
          <a:bodyPr/>
          <a:lstStyle/>
          <a:p>
            <a:pPr marL="414000" lvl="1" indent="0">
              <a:buNone/>
            </a:pPr>
            <a:endParaRPr lang="cs-CZ" dirty="0">
              <a:solidFill>
                <a:srgbClr val="FF0000"/>
              </a:solidFill>
            </a:endParaRPr>
          </a:p>
          <a:p>
            <a:pPr marL="414000" lvl="1" indent="0">
              <a:buNone/>
            </a:pPr>
            <a:r>
              <a:rPr lang="cs-CZ" b="1" dirty="0"/>
              <a:t>Upřesnění oprávněných žadatelů o podporu: </a:t>
            </a:r>
          </a:p>
          <a:p>
            <a:pPr marL="414000" lvl="1" indent="0" algn="just">
              <a:buNone/>
            </a:pPr>
            <a:r>
              <a:rPr lang="cs-CZ" dirty="0"/>
              <a:t>Žadatel je oprávněn se </a:t>
            </a:r>
            <a:r>
              <a:rPr lang="cs-CZ" b="1" dirty="0"/>
              <a:t>v rámci jedné žádosti </a:t>
            </a:r>
            <a:r>
              <a:rPr lang="cs-CZ" dirty="0"/>
              <a:t>ucházet o </a:t>
            </a:r>
            <a:r>
              <a:rPr lang="cs-CZ" b="1" dirty="0"/>
              <a:t>podporu pouze jedné dětské skupiny.</a:t>
            </a:r>
          </a:p>
          <a:p>
            <a:pPr marL="414000" lvl="1" indent="0" algn="just">
              <a:buNone/>
            </a:pPr>
            <a:endParaRPr lang="cs-CZ" b="1" dirty="0"/>
          </a:p>
          <a:p>
            <a:pPr marL="414000" lvl="1" indent="0" algn="just">
              <a:buNone/>
            </a:pPr>
            <a:r>
              <a:rPr lang="cs-CZ" dirty="0"/>
              <a:t>Oprávněný žadatel  (vyjma obce nebo kraje včetně jimi zřizovaných organizací nebo dobrovolného svazku obcí) je pouze ten, kdo doloží</a:t>
            </a:r>
          </a:p>
          <a:p>
            <a:pPr marL="414000" lvl="1" indent="0" algn="just">
              <a:buNone/>
            </a:pPr>
            <a:r>
              <a:rPr lang="cs-CZ" b="1" dirty="0">
                <a:solidFill>
                  <a:srgbClr val="FF0000"/>
                </a:solidFill>
              </a:rPr>
              <a:t>prohlášení obce</a:t>
            </a:r>
            <a:r>
              <a:rPr lang="cs-CZ" dirty="0"/>
              <a:t>, ve které je plánováno místo realizace  </a:t>
            </a:r>
            <a:br>
              <a:rPr lang="cs-CZ" dirty="0"/>
            </a:br>
            <a:r>
              <a:rPr lang="cs-CZ" dirty="0"/>
              <a:t>(tj. umístění dětské skupiny), o potřebě v oblasti zlepšení dostupnosti péče  </a:t>
            </a:r>
            <a:br>
              <a:rPr lang="cs-CZ" dirty="0"/>
            </a:br>
            <a:r>
              <a:rPr lang="cs-CZ" dirty="0"/>
              <a:t>o děti před zahájením školní docházky. </a:t>
            </a:r>
          </a:p>
          <a:p>
            <a:pPr marL="414000" lvl="1" indent="0" algn="just">
              <a:buNone/>
            </a:pPr>
            <a:r>
              <a:rPr lang="cs-CZ" dirty="0"/>
              <a:t>Dokument Prohlášení obce o podpoře navýšení kapacit služeb péče o děti je </a:t>
            </a:r>
            <a:r>
              <a:rPr lang="cs-CZ" b="1" dirty="0">
                <a:solidFill>
                  <a:srgbClr val="FF0000"/>
                </a:solidFill>
              </a:rPr>
              <a:t>povinnou přílohou žádosti o podporu</a:t>
            </a:r>
            <a:r>
              <a:rPr lang="cs-CZ" dirty="0"/>
              <a:t>, kterou je bezpodmínečně nutné doložit </a:t>
            </a:r>
            <a:r>
              <a:rPr lang="cs-CZ" b="1" dirty="0">
                <a:solidFill>
                  <a:srgbClr val="FF0000"/>
                </a:solidFill>
              </a:rPr>
              <a:t>s prvním podáním žádosti o podporu</a:t>
            </a:r>
            <a:r>
              <a:rPr lang="cs-CZ" dirty="0"/>
              <a:t>. Pozdější doložení nebude umožněno, a žádosti, které ho nebudou obsahovat, budou vyřazeny.</a:t>
            </a:r>
          </a:p>
          <a:p>
            <a:pPr marL="414000" lvl="1" indent="0" algn="just">
              <a:buNone/>
            </a:pPr>
            <a:endParaRPr lang="cs-CZ" dirty="0"/>
          </a:p>
          <a:p>
            <a:pPr marL="414000" lvl="1" indent="0" algn="just">
              <a:buNone/>
            </a:pPr>
            <a:endParaRPr lang="cs-CZ" dirty="0"/>
          </a:p>
          <a:p>
            <a:pPr marL="414000" lvl="1" indent="0">
              <a:buNone/>
            </a:pPr>
            <a:endParaRPr lang="cs-CZ" dirty="0"/>
          </a:p>
          <a:p>
            <a:pPr lvl="2"/>
            <a:endParaRPr lang="cs-CZ" dirty="0"/>
          </a:p>
          <a:p>
            <a:pPr lvl="2"/>
            <a:endParaRPr lang="cs-CZ" dirty="0"/>
          </a:p>
          <a:p>
            <a:pPr marL="0" indent="0" fontAlgn="base" hangingPunct="0">
              <a:buNone/>
            </a:pPr>
            <a:endParaRPr lang="cs-CZ" sz="2000" dirty="0"/>
          </a:p>
          <a:p>
            <a:pPr marL="0" indent="0" fontAlgn="base" hangingPunct="0">
              <a:buNone/>
            </a:pPr>
            <a:r>
              <a:rPr lang="cs-CZ" sz="2000" dirty="0"/>
              <a:t> </a:t>
            </a:r>
          </a:p>
          <a:p>
            <a:pPr marL="0" indent="0" fontAlgn="base" hangingPunct="0">
              <a:buNone/>
            </a:pPr>
            <a:r>
              <a:rPr lang="cs-CZ" sz="2000" dirty="0"/>
              <a:t> </a:t>
            </a:r>
          </a:p>
          <a:p>
            <a:pPr fontAlgn="base" hangingPunct="0"/>
            <a:endParaRPr lang="cs-CZ" sz="2000" dirty="0"/>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367450483"/>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_OriginalFileName xmlns="7c48c8a8-2045-474d-b0fb-3ee17ecadba0">U:\1_2_ROVNOST_ŽEN_A_MUŽŮ\Nová struktura W\VÝZVA 132\02 Semináře\01 Seminář pro žadatele\Prezentace pro žadatele_dětské skupiny.pptx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91D2CAF791D449809C1371BC5FAF2A" ma:contentTypeVersion="1" ma:contentTypeDescription="Vytvoří nový dokument" ma:contentTypeScope="" ma:versionID="26fd20a5b6d8decbe06b7f1b12531c89">
  <xsd:schema xmlns:xsd="http://www.w3.org/2001/XMLSchema" xmlns:xs="http://www.w3.org/2001/XMLSchema" xmlns:p="http://schemas.microsoft.com/office/2006/metadata/properties" xmlns:ns2="7c48c8a8-2045-474d-b0fb-3ee17ecadba0" targetNamespace="http://schemas.microsoft.com/office/2006/metadata/properties" ma:root="true" ma:fieldsID="ff450026467c3fdb36efcce3adb619a7" ns2:_="">
    <xsd:import namespace="7c48c8a8-2045-474d-b0fb-3ee17ecadba0"/>
    <xsd:element name="properties">
      <xsd:complexType>
        <xsd:sequence>
          <xsd:element name="documentManagement">
            <xsd:complexType>
              <xsd:all>
                <xsd:element ref="ns2:AC_OriginalFil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8c8a8-2045-474d-b0fb-3ee17ecadba0" elementFormDefault="qualified">
    <xsd:import namespace="http://schemas.microsoft.com/office/2006/documentManagement/types"/>
    <xsd:import namespace="http://schemas.microsoft.com/office/infopath/2007/PartnerControls"/>
    <xsd:element name="AC_OriginalFileName" ma:index="8" nillable="true" ma:displayName="Original File Name" ma:internalName="AC_OriginalFile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C42F5-B675-4650-8149-E974E20E5EB9}">
  <ds:schemaRefs>
    <ds:schemaRef ds:uri="http://schemas.microsoft.com/sharepoint/v3/contenttype/forms"/>
  </ds:schemaRefs>
</ds:datastoreItem>
</file>

<file path=customXml/itemProps2.xml><?xml version="1.0" encoding="utf-8"?>
<ds:datastoreItem xmlns:ds="http://schemas.openxmlformats.org/officeDocument/2006/customXml" ds:itemID="{B9DE78A6-FD5F-48AF-B39B-04CD3FC26AD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c48c8a8-2045-474d-b0fb-3ee17ecadba0"/>
    <ds:schemaRef ds:uri="http://www.w3.org/XML/1998/namespace"/>
  </ds:schemaRefs>
</ds:datastoreItem>
</file>

<file path=customXml/itemProps3.xml><?xml version="1.0" encoding="utf-8"?>
<ds:datastoreItem xmlns:ds="http://schemas.openxmlformats.org/officeDocument/2006/customXml" ds:itemID="{68696541-4363-4ED3-B093-3ABD44CEF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Template>
  <TotalTime>0</TotalTime>
  <Words>5387</Words>
  <Application>Microsoft Office PowerPoint</Application>
  <PresentationFormat>Předvádění na obrazovce (4:3)</PresentationFormat>
  <Paragraphs>705</Paragraphs>
  <Slides>78</Slides>
  <Notes>19</Notes>
  <HiddenSlides>0</HiddenSlides>
  <MMClips>0</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78</vt:i4>
      </vt:variant>
    </vt:vector>
  </HeadingPairs>
  <TitlesOfParts>
    <vt:vector size="88" baseType="lpstr">
      <vt:lpstr>Arial</vt:lpstr>
      <vt:lpstr>Calibri</vt:lpstr>
      <vt:lpstr>Calibri Light</vt:lpstr>
      <vt:lpstr>Courier New</vt:lpstr>
      <vt:lpstr>Roboto Slab</vt:lpstr>
      <vt:lpstr>Symbol</vt:lpstr>
      <vt:lpstr>Wingdings</vt:lpstr>
      <vt:lpstr>Wingdings 3</vt:lpstr>
      <vt:lpstr>prezentace</vt:lpstr>
      <vt:lpstr>Motiv systému Office</vt:lpstr>
      <vt:lpstr>Vytvoření kapacit nových dětských skupin v ČR mimo hl. m. Prahu / V Praze Seminář pro žadatele</vt:lpstr>
      <vt:lpstr>Program semináře</vt:lpstr>
      <vt:lpstr>PŘEDSTAVENÍ VÝZev</vt:lpstr>
      <vt:lpstr>Představení výzev</vt:lpstr>
      <vt:lpstr>Představení výzev</vt:lpstr>
      <vt:lpstr>Představení výzeV</vt:lpstr>
      <vt:lpstr>Představení výzeV</vt:lpstr>
      <vt:lpstr>Představení výzev</vt:lpstr>
      <vt:lpstr>Představení výzev</vt:lpstr>
      <vt:lpstr>Představení výzev</vt:lpstr>
      <vt:lpstr>Představení výzev</vt:lpstr>
      <vt:lpstr>Představení výzev</vt:lpstr>
      <vt:lpstr>Představení výzev</vt:lpstr>
      <vt:lpstr>Hodnocení a výběr projektů</vt:lpstr>
      <vt:lpstr>Proces hodnocení a výběru projektů</vt:lpstr>
      <vt:lpstr>Proces hodnocení a výběru projektů</vt:lpstr>
      <vt:lpstr>Kapacita žadatele</vt:lpstr>
      <vt:lpstr>Proces hodnocení a výběru projektů</vt:lpstr>
      <vt:lpstr>Online seminář Dětské skupiny  – zákon, zápis do evidence  29.04.2022</vt:lpstr>
      <vt:lpstr>Projekt Podpora implementace dětských skupin</vt:lpstr>
      <vt:lpstr>Projekt Podpora implementace dětských skupin</vt:lpstr>
      <vt:lpstr>Aktivity projektu</vt:lpstr>
      <vt:lpstr>Co je dětská skupina</vt:lpstr>
      <vt:lpstr>Počet dětských skupin k 27. 4. 2022</vt:lpstr>
      <vt:lpstr>Hlavní výhody dětských skupin pro rodiče</vt:lpstr>
      <vt:lpstr>Zákon o poskytování služby péče o dítě v DS</vt:lpstr>
      <vt:lpstr>Novela zákona č. 247/2014 Sb.</vt:lpstr>
      <vt:lpstr>Novela zákona č. 247/2014 Sb. – zásadní změny</vt:lpstr>
      <vt:lpstr>Novela zákona č. 247/2014 Sb. – zásadní změny</vt:lpstr>
      <vt:lpstr>Novela zákona č. 247/2014 Sb. – zásadní změny</vt:lpstr>
      <vt:lpstr>Novela zákona č. 247/2014 Sb. – zásadní změny</vt:lpstr>
      <vt:lpstr>Novela zákona č. 247/2014 Sb. – zásadní změny</vt:lpstr>
      <vt:lpstr>Novela zákona č. 247/2014 Sb. – zásadní změny</vt:lpstr>
      <vt:lpstr>Zápis do evidence </vt:lpstr>
      <vt:lpstr>Zápis do evidence </vt:lpstr>
      <vt:lpstr>Lex Ukrajina – zákon č. 66/2022 Sb.</vt:lpstr>
      <vt:lpstr>Webové stránky projektu</vt:lpstr>
      <vt:lpstr>Rozcestník kontaktů</vt:lpstr>
      <vt:lpstr>Děkujeme za pozornost</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Jednotky a jednotkové náklady</vt:lpstr>
      <vt:lpstr>Parametry dětských skupin podpořených   z opz   </vt:lpstr>
      <vt:lpstr>Vymezení služby hlídání a péče o dítě</vt:lpstr>
      <vt:lpstr>Vymezení služby hlídání a péče o dítě</vt:lpstr>
      <vt:lpstr>Vymezení služby hlídání a péče o dítě</vt:lpstr>
      <vt:lpstr>Vymezení služby hlídání a péče o dítě</vt:lpstr>
      <vt:lpstr>Vymezení služby hlídání a péče o dítě</vt:lpstr>
      <vt:lpstr>Finanční řízení projektů</vt:lpstr>
      <vt:lpstr>princip jednotkových cen a  Účetnictví projektu </vt:lpstr>
      <vt:lpstr>příjmy</vt:lpstr>
      <vt:lpstr>Zálohové financování (ex ante)</vt:lpstr>
      <vt:lpstr>Použité symboly</vt:lpstr>
      <vt:lpstr>„vybudování / transformace“</vt:lpstr>
      <vt:lpstr>Příklad (vybudování, 5 míst)</vt:lpstr>
      <vt:lpstr>Informační systém konečného příjemce</vt:lpstr>
      <vt:lpstr>Postup při podávání žádosti</vt:lpstr>
      <vt:lpstr>Postup při podávání žádosti</vt:lpstr>
      <vt:lpstr>Prezentace aplikace PowerPoint</vt:lpstr>
      <vt:lpstr>Postup při podávání žádosti</vt:lpstr>
      <vt:lpstr>Postup při podávání žádosti</vt:lpstr>
      <vt:lpstr>Elektronický podpis</vt:lpstr>
      <vt:lpstr>Elektronický podpis</vt:lpstr>
      <vt:lpstr>Plná moc</vt:lpstr>
      <vt:lpstr>Podpora uživatelů ms2014+</vt:lpstr>
      <vt:lpstr>Dokumenty</vt:lpstr>
      <vt:lpstr>pravidla pro žadatele / příjemce</vt:lpstr>
      <vt:lpstr>ESF Fórum</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2015-02-20T08:23:15Z</dcterms:created>
  <dcterms:modified xsi:type="dcterms:W3CDTF">2022-05-12T13:02:37Z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0x010100F291D2CAF791D449809C1371BC5FAF2A</vt:lpwstr>
  </property>
</Properties>
</file>