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p:sldMasterIdLst>
    <p:sldMasterId id="2147483671" r:id="rId4"/>
  </p:sldMasterIdLst>
  <p:notesMasterIdLst>
    <p:notesMasterId r:id="rId58"/>
  </p:notesMasterIdLst>
  <p:handoutMasterIdLst>
    <p:handoutMasterId r:id="rId59"/>
  </p:handoutMasterIdLst>
  <p:sldIdLst>
    <p:sldId id="256" r:id="rId5"/>
    <p:sldId id="481" r:id="rId6"/>
    <p:sldId id="382" r:id="rId7"/>
    <p:sldId id="484" r:id="rId8"/>
    <p:sldId id="384" r:id="rId9"/>
    <p:sldId id="470" r:id="rId10"/>
    <p:sldId id="341" r:id="rId11"/>
    <p:sldId id="476" r:id="rId12"/>
    <p:sldId id="477" r:id="rId13"/>
    <p:sldId id="452" r:id="rId14"/>
    <p:sldId id="461" r:id="rId15"/>
    <p:sldId id="340" r:id="rId16"/>
    <p:sldId id="462" r:id="rId17"/>
    <p:sldId id="478" r:id="rId18"/>
    <p:sldId id="472" r:id="rId19"/>
    <p:sldId id="473" r:id="rId20"/>
    <p:sldId id="399" r:id="rId21"/>
    <p:sldId id="385" r:id="rId22"/>
    <p:sldId id="387" r:id="rId23"/>
    <p:sldId id="388" r:id="rId24"/>
    <p:sldId id="389" r:id="rId25"/>
    <p:sldId id="500" r:id="rId26"/>
    <p:sldId id="390" r:id="rId27"/>
    <p:sldId id="391" r:id="rId28"/>
    <p:sldId id="483" r:id="rId29"/>
    <p:sldId id="393" r:id="rId30"/>
    <p:sldId id="394" r:id="rId31"/>
    <p:sldId id="395" r:id="rId32"/>
    <p:sldId id="396" r:id="rId33"/>
    <p:sldId id="397" r:id="rId34"/>
    <p:sldId id="400" r:id="rId35"/>
    <p:sldId id="416" r:id="rId36"/>
    <p:sldId id="417" r:id="rId37"/>
    <p:sldId id="435" r:id="rId38"/>
    <p:sldId id="345" r:id="rId39"/>
    <p:sldId id="380" r:id="rId40"/>
    <p:sldId id="337" r:id="rId41"/>
    <p:sldId id="418" r:id="rId42"/>
    <p:sldId id="383" r:id="rId43"/>
    <p:sldId id="501" r:id="rId44"/>
    <p:sldId id="419" r:id="rId45"/>
    <p:sldId id="420" r:id="rId46"/>
    <p:sldId id="421" r:id="rId47"/>
    <p:sldId id="436" r:id="rId48"/>
    <p:sldId id="422" r:id="rId49"/>
    <p:sldId id="423" r:id="rId50"/>
    <p:sldId id="372" r:id="rId51"/>
    <p:sldId id="498" r:id="rId52"/>
    <p:sldId id="499" r:id="rId53"/>
    <p:sldId id="328" r:id="rId54"/>
    <p:sldId id="460" r:id="rId55"/>
    <p:sldId id="494" r:id="rId56"/>
    <p:sldId id="381" r:id="rId57"/>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22262" autoAdjust="false"/>
    <p:restoredTop sz="89170" autoAdjust="false"/>
  </p:normalViewPr>
  <p:slideViewPr>
    <p:cSldViewPr showGuides="true">
      <p:cViewPr varScale="true">
        <p:scale>
          <a:sx n="48" d="100"/>
          <a:sy n="48" d="100"/>
        </p:scale>
        <p:origin x="1253" y="43"/>
      </p:cViewPr>
      <p:guideLst>
        <p:guide orient="horz" pos="913"/>
        <p:guide orient="horz" pos="3884"/>
        <p:guide pos="5420"/>
        <p:guide pos="340"/>
      </p:guideLst>
    </p:cSldViewPr>
  </p:slideViewPr>
  <p:outlineViewPr>
    <p:cViewPr>
      <p:scale>
        <a:sx n="33" d="100"/>
        <a:sy n="33" d="100"/>
      </p:scale>
      <p:origin x="72" y="107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slides/slide51.xml" Type="http://schemas.openxmlformats.org/officeDocument/2006/relationships/slide" Id="rId55"/>
    <Relationship Target="tableStyles.xml" Type="http://schemas.openxmlformats.org/officeDocument/2006/relationships/tableStyles" Id="rId63"/>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notesMasters/notesMaster1.xml" Type="http://schemas.openxmlformats.org/officeDocument/2006/relationships/notesMaster" Id="rId58"/>
    <Relationship Target="slides/slide1.xml" Type="http://schemas.openxmlformats.org/officeDocument/2006/relationships/slide" Id="rId5"/>
    <Relationship Target="viewProps.xml" Type="http://schemas.openxmlformats.org/officeDocument/2006/relationships/viewProps"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handoutMasters/handoutMaster1.xml" Type="http://schemas.openxmlformats.org/officeDocument/2006/relationships/handoutMaster" Id="rId59"/>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theme/theme1.xml" Type="http://schemas.openxmlformats.org/officeDocument/2006/relationships/theme" Id="rId62"/>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presProps.xml" Type="http://schemas.openxmlformats.org/officeDocument/2006/relationships/presProps" Id="rId60"/>
    <Relationship Target="slideMasters/slideMaster1.xml" Type="http://schemas.openxmlformats.org/officeDocument/2006/relationships/slideMaster" Id="rId4"/>
    <Relationship Target="slides/slide5.xml" Type="http://schemas.openxmlformats.org/officeDocument/2006/relationships/slide" Id="rId9"/>
</Relationships>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sz="quarter" idx="1"/>
          </p:nvPr>
        </p:nvSpPr>
        <p:spPr>
          <a:xfrm>
            <a:off x="3884613" y="0"/>
            <a:ext cx="2971800" cy="457200"/>
          </a:xfrm>
          <a:prstGeom prst="rect">
            <a:avLst/>
          </a:prstGeom>
        </p:spPr>
        <p:txBody>
          <a:bodyPr vert="horz" lIns="91440" tIns="45720" rIns="91440" bIns="45720" rtlCol="false"/>
          <a:lstStyle>
            <a:lvl1pPr algn="r">
              <a:defRPr sz="1200"/>
            </a:lvl1pPr>
          </a:lstStyle>
          <a:p>
            <a:fld id="{35C1D9A9-5B88-49CC-B5F7-CC21222E79AA}" type="datetimeFigureOut">
              <a:rPr lang="cs-CZ" smtClean="false"/>
              <a:t>28.02.2023</a:t>
            </a:fld>
            <a:endParaRPr lang="cs-CZ"/>
          </a:p>
        </p:txBody>
      </p:sp>
      <p:sp>
        <p:nvSpPr>
          <p:cNvPr id="4" name="Zástupný symbol pro zápatí 3"/>
          <p:cNvSpPr>
            <a:spLocks noGrp="true"/>
          </p:cNvSpPr>
          <p:nvPr>
            <p:ph type="ftr" sz="quarter" idx="2"/>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5" name="Zástupný symbol pro číslo snímku 4"/>
          <p:cNvSpPr>
            <a:spLocks noGrp="true"/>
          </p:cNvSpPr>
          <p:nvPr>
            <p:ph type="sldNum" sz="quarter" idx="3"/>
          </p:nvPr>
        </p:nvSpPr>
        <p:spPr>
          <a:xfrm>
            <a:off x="3884613" y="8685213"/>
            <a:ext cx="2971800" cy="457200"/>
          </a:xfrm>
          <a:prstGeom prst="rect">
            <a:avLst/>
          </a:prstGeom>
        </p:spPr>
        <p:txBody>
          <a:bodyPr vert="horz" lIns="91440" tIns="45720" rIns="91440" bIns="45720" rtlCol="false" anchor="b"/>
          <a:lstStyle>
            <a:lvl1pPr algn="r">
              <a:defRPr sz="1200"/>
            </a:lvl1pPr>
          </a:lstStyle>
          <a:p>
            <a:fld id="{F355E747-88E9-4AC1-88BC-14EF76242C72}" type="slidenum">
              <a:rPr lang="cs-CZ" smtClean="false"/>
              <a:t>‹#›</a:t>
            </a:fld>
            <a:endParaRPr lang="cs-CZ"/>
          </a:p>
        </p:txBody>
      </p:sp>
    </p:spTree>
    <p:extLst>
      <p:ext uri="{BB962C8B-B14F-4D97-AF65-F5344CB8AC3E}">
        <p14:creationId xmlns:p14="http://schemas.microsoft.com/office/powerpoint/2010/main" val="318782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28.02.2023</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415244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27</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31</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2401626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165014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Pozor na úhradu mezd </a:t>
            </a:r>
            <a:r>
              <a:rPr lang="cs-CZ" dirty="false"/>
              <a:t>– vždy jen</a:t>
            </a:r>
            <a:r>
              <a:rPr lang="cs-CZ" baseline="0" dirty="false"/>
              <a:t> ty měsíce, které spadají do MO, nikoli úhrada v měsíci, který slouží k odevzdání MZ, tedy následující měsíc po ukončeném MO, tzn. pokud je MO do konce ledna, proplatíme pouze prosincové mzdy, protože jsou uhrazené v lednu. Lednové mzdy se neproplatí, protože jsou uhrazeny až v únoru a to už není MO.</a:t>
            </a:r>
            <a:endParaRPr lang="cs-CZ" dirty="false"/>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3495299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Výdaje hrazené z paušálu nebudou v rámci zpráv o realizaci a kontrol projektů na místě ze strany ŘO kontrolovány, obdobně jako dříve nepřímé náklady.</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Podrobnější informace k přímým a paušálním výdajům jsou uvedené v příručce „Specifická část pravidel pro žadatele a příjemce v rámci OPZ pro projekty financované s využitím 40% paušální sazby“.</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162308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marR="0" lvl="1"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sz="1100" dirty="false"/>
              <a:t>U DPP se můžou vyskytnout odvody SP a ZP jako samostatná položka</a:t>
            </a:r>
            <a:r>
              <a:rPr lang="cs-CZ" sz="1100" baseline="0" dirty="false"/>
              <a:t> (při měsíční mzdě vyšší než 10 </a:t>
            </a:r>
            <a:r>
              <a:rPr lang="cs-CZ" sz="1100" baseline="0" dirty="false" err="true"/>
              <a:t>tis.Kč</a:t>
            </a:r>
            <a:r>
              <a:rPr lang="cs-CZ" sz="1100" baseline="0" dirty="false"/>
              <a:t>).</a:t>
            </a:r>
            <a:endParaRPr lang="cs-CZ" sz="1100"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168805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altLang="cs-CZ" dirty="false"/>
              <a:t>Stanovení výše hodinové sazby:</a:t>
            </a:r>
          </a:p>
          <a:p>
            <a:r>
              <a:rPr lang="cs-CZ" altLang="cs-CZ" dirty="false"/>
              <a:t>Při stanovení výše hodinové sazby za práci pro projekt u osob, které vykonávají stejnou či obdobnou práci i mimo realizaci projektu, je příjemce povinen brát v úvahu výši sazeb těchto zaměstnanců za činnosti mimo projekt. Pokud zaměstnanec zajišťuje v projektu stejnou či obdobnou činnost, jakou vykonává mimo projekt, pak se výše sazby za práci pro projekt a za stejnou či obdobnou práci bez vazby na projekt nemohou lišit. Vyšší hodinová sazba za práci pro projekt může být stanovena pouze v odůvodněných případech a s ohledem na charakter vykonávané činnosti s projektem nesouvisející.</a:t>
            </a:r>
          </a:p>
          <a:p>
            <a:r>
              <a:rPr lang="cs-CZ" sz="1200" kern="1200" dirty="false">
                <a:solidFill>
                  <a:schemeClr val="tx1"/>
                </a:solidFill>
                <a:effectLst/>
                <a:latin typeface="+mn-lt"/>
                <a:ea typeface="+mn-ea"/>
                <a:cs typeface="+mn-cs"/>
              </a:rPr>
              <a:t>Zaměstnavatel vždy může do způsobilých výdajů projektu uplatnit pouze část osobních nákladů za daného zaměstnance.</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Dojde-li k </a:t>
            </a:r>
            <a:r>
              <a:rPr lang="cs-CZ" sz="1200" b="true" kern="1200" dirty="false">
                <a:solidFill>
                  <a:schemeClr val="tx1"/>
                </a:solidFill>
                <a:effectLst/>
                <a:latin typeface="+mn-lt"/>
                <a:ea typeface="+mn-ea"/>
                <a:cs typeface="+mn-cs"/>
              </a:rPr>
              <a:t>překrytí pracovních poměrů dvou zaměstnanců </a:t>
            </a:r>
            <a:r>
              <a:rPr lang="cs-CZ" sz="1200" kern="1200" dirty="false">
                <a:solidFill>
                  <a:schemeClr val="tx1"/>
                </a:solidFill>
                <a:effectLst/>
                <a:latin typeface="+mn-lt"/>
                <a:ea typeface="+mn-ea"/>
                <a:cs typeface="+mn-cs"/>
              </a:rPr>
              <a:t>podílejících se na realizaci projektu za účelem nahrazení jednoho druhým, lze osobní náklady obou těchto zaměstnanců považovat za způsobilé do maximální doby </a:t>
            </a:r>
            <a:r>
              <a:rPr lang="cs-CZ" sz="1200" b="true" kern="1200" dirty="false">
                <a:solidFill>
                  <a:schemeClr val="tx1"/>
                </a:solidFill>
                <a:effectLst/>
                <a:latin typeface="+mn-lt"/>
                <a:ea typeface="+mn-ea"/>
                <a:cs typeface="+mn-cs"/>
              </a:rPr>
              <a:t>2 měsíců.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293064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39</a:t>
            </a:fld>
            <a:endParaRPr lang="cs-CZ"/>
          </a:p>
        </p:txBody>
      </p:sp>
    </p:spTree>
    <p:extLst>
      <p:ext uri="{BB962C8B-B14F-4D97-AF65-F5344CB8AC3E}">
        <p14:creationId xmlns:p14="http://schemas.microsoft.com/office/powerpoint/2010/main" val="1446243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40</a:t>
            </a:fld>
            <a:endParaRPr lang="cs-CZ"/>
          </a:p>
        </p:txBody>
      </p:sp>
    </p:spTree>
    <p:extLst>
      <p:ext uri="{BB962C8B-B14F-4D97-AF65-F5344CB8AC3E}">
        <p14:creationId xmlns:p14="http://schemas.microsoft.com/office/powerpoint/2010/main" val="3970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1934737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Zaměstnání</a:t>
            </a:r>
            <a:r>
              <a:rPr lang="cs-CZ" b="true" baseline="0" dirty="false"/>
              <a:t> malého rozsahu</a:t>
            </a:r>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baseline="0" dirty="false"/>
              <a:t>Sjednaná měsíční mzda je menší než 3 000 Kč (PS a DPČ)</a:t>
            </a:r>
            <a:r>
              <a:rPr lang="cs-CZ" sz="1200" dirty="false"/>
              <a:t> – se nehradí odvody na zdravotní a sociální pojištění.</a:t>
            </a:r>
            <a:endParaRPr lang="cs-CZ" baseline="0" dirty="false"/>
          </a:p>
          <a:p>
            <a:pPr marL="171450" indent="-171450">
              <a:buFont typeface="Arial" panose="020B0604020202020204" pitchFamily="34" charset="0"/>
              <a:buChar char="•"/>
            </a:pPr>
            <a:r>
              <a:rPr lang="cs-CZ" baseline="0" dirty="false"/>
              <a:t>Příjem není sjednán vůbec (pouze DPČ) – např. rozsah práce nepřesáhne 20h týdně</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1699985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r>
              <a:rPr lang="cs-CZ" sz="1200" b="true" kern="1200" dirty="false">
                <a:solidFill>
                  <a:schemeClr val="tx1"/>
                </a:solidFill>
                <a:effectLst/>
                <a:latin typeface="+mn-lt"/>
                <a:ea typeface="+mn-ea"/>
                <a:cs typeface="+mn-cs"/>
              </a:rPr>
              <a:t>Pracovní smlouvy a dohody o pracích konaných mimo pracovní poměr musí být uzavřeny v souladu se zákoníkem práce. </a:t>
            </a: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Tx/>
              <a:buNone/>
            </a:pPr>
            <a:r>
              <a:rPr lang="cs-CZ" baseline="0" dirty="false">
                <a:solidFill>
                  <a:srgbClr val="FF0000"/>
                </a:solidFill>
              </a:rPr>
              <a:t>Odvody SP – rozhodné je, zda se jedná o zaměstnání malého rozsahu – pokud není ZMR, odvádí se vždy (i když je mzda míň než 3000 Kč); pokud je ZMR, neplatí se SP (platilo by se pouze v případě, když by mzda přesáhla 3000 Kč).</a:t>
            </a:r>
          </a:p>
          <a:p>
            <a:pPr marL="0" indent="0">
              <a:buFontTx/>
              <a:buNone/>
            </a:pPr>
            <a:r>
              <a:rPr lang="cs-CZ" baseline="0" dirty="false">
                <a:solidFill>
                  <a:srgbClr val="FF0000"/>
                </a:solidFill>
              </a:rPr>
              <a:t>Odvody ZP – rozhodná je částka 3000 Kč bez ohledu na to, zda se jedná o ZMR – do 3000 Kč se neplatí odvody, nad 3000 Kč ano.</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altLang="cs-CZ" sz="1200" dirty="false"/>
              <a:t>Pokud má zaměstnanec více DPČ u jednoho zaměstnavatele pod 3000,- a součet zúčtovaných příjmů z těchto dohod přesáhne v měsíci 3.000,- Kč, pak se hradí odvody na zdravotní </a:t>
            </a:r>
            <a:r>
              <a:rPr lang="cs-CZ" sz="1200" dirty="false"/>
              <a:t>a sociální </a:t>
            </a:r>
            <a:r>
              <a:rPr lang="cs-CZ" altLang="cs-CZ" sz="1200" dirty="false"/>
              <a:t>pojištění. </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Odvody od 1. 7. 2019:</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Odvody SP – </a:t>
            </a:r>
            <a:r>
              <a:rPr lang="cs-CZ" sz="1200" b="true" kern="1200" dirty="false">
                <a:solidFill>
                  <a:schemeClr val="tx1"/>
                </a:solidFill>
                <a:effectLst/>
                <a:latin typeface="+mn-lt"/>
                <a:ea typeface="+mn-ea"/>
                <a:cs typeface="+mn-cs"/>
              </a:rPr>
              <a:t>24,8 % zaměstnavatel</a:t>
            </a:r>
            <a:r>
              <a:rPr lang="cs-CZ" sz="1200" kern="1200" dirty="false">
                <a:solidFill>
                  <a:schemeClr val="tx1"/>
                </a:solidFill>
                <a:effectLst/>
                <a:latin typeface="+mn-lt"/>
                <a:ea typeface="+mn-ea"/>
                <a:cs typeface="+mn-cs"/>
              </a:rPr>
              <a:t>; 6,5</a:t>
            </a:r>
            <a:r>
              <a:rPr lang="cs-CZ" sz="1200" kern="1200" baseline="0" dirty="false">
                <a:solidFill>
                  <a:schemeClr val="tx1"/>
                </a:solidFill>
                <a:effectLst/>
                <a:latin typeface="+mn-lt"/>
                <a:ea typeface="+mn-ea"/>
                <a:cs typeface="+mn-cs"/>
              </a:rPr>
              <a:t> % zaměstnanec (24,8 % =2,1 % na nemocenské poj., 21,5 % na důchodové poj. a 1,2 % na státní politiku zaměstnanosti)</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baseline="0" dirty="false">
                <a:solidFill>
                  <a:schemeClr val="tx1"/>
                </a:solidFill>
                <a:effectLst/>
                <a:latin typeface="+mn-lt"/>
                <a:ea typeface="+mn-ea"/>
                <a:cs typeface="+mn-cs"/>
              </a:rPr>
              <a:t>Odvody ZP – </a:t>
            </a:r>
            <a:r>
              <a:rPr lang="cs-CZ" sz="1200" b="true" kern="1200" baseline="0" dirty="false">
                <a:solidFill>
                  <a:schemeClr val="tx1"/>
                </a:solidFill>
                <a:effectLst/>
                <a:latin typeface="+mn-lt"/>
                <a:ea typeface="+mn-ea"/>
                <a:cs typeface="+mn-cs"/>
              </a:rPr>
              <a:t>9 % zaměstnavatel</a:t>
            </a:r>
            <a:r>
              <a:rPr lang="cs-CZ" sz="1200" kern="1200" baseline="0" dirty="false">
                <a:solidFill>
                  <a:schemeClr val="tx1"/>
                </a:solidFill>
                <a:effectLst/>
                <a:latin typeface="+mn-lt"/>
                <a:ea typeface="+mn-ea"/>
                <a:cs typeface="+mn-cs"/>
              </a:rPr>
              <a:t>; 4,5 % zaměstnanec</a:t>
            </a:r>
            <a:endParaRPr lang="cs-CZ" sz="1200" kern="1200" dirty="false">
              <a:solidFill>
                <a:schemeClr val="tx1"/>
              </a:solidFill>
              <a:effectLst/>
              <a:latin typeface="+mn-lt"/>
              <a:ea typeface="+mn-ea"/>
              <a:cs typeface="+mn-cs"/>
            </a:endParaRP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1774585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V případě zaměstnanců, jejichž základní </a:t>
            </a:r>
            <a:r>
              <a:rPr lang="cs-CZ" sz="1200" b="true" kern="1200" dirty="false">
                <a:solidFill>
                  <a:schemeClr val="tx1"/>
                </a:solidFill>
                <a:effectLst/>
                <a:latin typeface="+mn-lt"/>
                <a:ea typeface="+mn-ea"/>
                <a:cs typeface="+mn-cs"/>
              </a:rPr>
              <a:t>plat nebo mzda jsou hrazeny z rozpočtu projektu</a:t>
            </a:r>
            <a:r>
              <a:rPr lang="cs-CZ" sz="1200" kern="1200" dirty="false">
                <a:solidFill>
                  <a:schemeClr val="tx1"/>
                </a:solidFill>
                <a:effectLst/>
                <a:latin typeface="+mn-lt"/>
                <a:ea typeface="+mn-ea"/>
                <a:cs typeface="+mn-cs"/>
              </a:rPr>
              <a:t>, se </a:t>
            </a:r>
            <a:r>
              <a:rPr lang="cs-CZ" sz="1200" b="true" kern="1200" dirty="false">
                <a:solidFill>
                  <a:schemeClr val="tx1"/>
                </a:solidFill>
                <a:effectLst/>
                <a:latin typeface="+mn-lt"/>
                <a:ea typeface="+mn-ea"/>
                <a:cs typeface="+mn-cs"/>
              </a:rPr>
              <a:t>při stanovení maximální možné odměny zohledňuje délka a výše úvazku zaměstnance na realizaci projektu. </a:t>
            </a:r>
          </a:p>
          <a:p>
            <a:r>
              <a:rPr lang="cs-CZ" sz="1200" b="false" i="false" u="none" strike="noStrike" kern="1200" baseline="0" dirty="false">
                <a:solidFill>
                  <a:schemeClr val="tx1"/>
                </a:solidFill>
                <a:latin typeface="+mn-lt"/>
                <a:ea typeface="+mn-ea"/>
                <a:cs typeface="+mn-cs"/>
              </a:rPr>
              <a:t> </a:t>
            </a:r>
            <a:r>
              <a:rPr lang="cs-CZ" sz="1200" b="true" i="false" u="none" strike="noStrike" kern="1200" baseline="0" dirty="false">
                <a:solidFill>
                  <a:schemeClr val="tx1"/>
                </a:solidFill>
                <a:latin typeface="+mn-lt"/>
                <a:ea typeface="+mn-ea"/>
                <a:cs typeface="+mn-cs"/>
              </a:rPr>
              <a:t>Plat </a:t>
            </a:r>
            <a:r>
              <a:rPr lang="cs-CZ" sz="1200" b="false" i="false" u="none" strike="noStrike" kern="1200" baseline="0" dirty="false">
                <a:solidFill>
                  <a:schemeClr val="tx1"/>
                </a:solidFill>
                <a:latin typeface="+mn-lt"/>
                <a:ea typeface="+mn-ea"/>
                <a:cs typeface="+mn-cs"/>
              </a:rPr>
              <a:t>– mají zaměstnanci státu, územních správních celků (krajů a obcí), státních fondů a příspěvkových organizací (školských právnických osob a veřejných neziskových ústavních zdravotnických zařízení). </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226529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Dovolená –</a:t>
            </a:r>
            <a:r>
              <a:rPr lang="cs-CZ" b="true" baseline="0" dirty="false"/>
              <a:t> </a:t>
            </a:r>
            <a:r>
              <a:rPr lang="cs-CZ" b="false" baseline="0" dirty="false"/>
              <a:t>zaměstnanec se zapojí do projektu v září, nicméně u zaměstnavatele pracuje celý rok od ledna. Má pak nárok na celou dovolenou (20/25 dní), protože je nárok ze zákona.</a:t>
            </a:r>
            <a:endParaRPr lang="cs-CZ" b="true" dirty="false"/>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b="true" dirty="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Tvorba</a:t>
            </a:r>
            <a:r>
              <a:rPr lang="cs-CZ" dirty="false"/>
              <a:t> </a:t>
            </a:r>
            <a:r>
              <a:rPr lang="cs-CZ" b="true" dirty="false"/>
              <a:t>FKSP</a:t>
            </a:r>
            <a:r>
              <a:rPr lang="cs-CZ" dirty="false"/>
              <a:t> – zaměstnavatel, který má ze zákona povinnost nějakým procentem vytvořit fond FKSP, pak se jedná o uznatelný</a:t>
            </a:r>
            <a:r>
              <a:rPr lang="cs-CZ" baseline="0" dirty="false"/>
              <a:t> náklad. Ale již není uznatelné vlastní čerpání FKSP ve smyslu, že nám budou lidi z RT dokazovat, že jeli na dovolenou a předloží nám fakturu za tuto dovolenou k proplacení, nebo např. lístky do divadla atp. – to je nezpůsobilé. To si řeší zaměstnavatel sám u sebe.</a:t>
            </a:r>
            <a:r>
              <a:rPr lang="cs-CZ" dirty="false"/>
              <a:t> </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b="true" i="false" u="none" strike="noStrike" kern="1200" baseline="0" dirty="false">
                <a:solidFill>
                  <a:schemeClr val="tx1"/>
                </a:solidFill>
                <a:latin typeface="+mn-lt"/>
                <a:ea typeface="+mn-ea"/>
                <a:cs typeface="+mn-cs"/>
              </a:rPr>
              <a:t>Povinnost tvořit FKSP mají </a:t>
            </a:r>
            <a:r>
              <a:rPr lang="cs-CZ" sz="1200" b="false" i="false" u="none" strike="noStrike" kern="1200" baseline="0" dirty="false">
                <a:solidFill>
                  <a:schemeClr val="tx1"/>
                </a:solidFill>
                <a:latin typeface="+mn-lt"/>
                <a:ea typeface="+mn-ea"/>
                <a:cs typeface="+mn-cs"/>
              </a:rPr>
              <a:t>organizační složky státu, příspěvkové organizace (státních i zřizovaných ÚSC), školské právnické osoby zřízené ministerstvem, krajem, obcí nebo svazkem obcí a státní podniky.</a:t>
            </a:r>
            <a:r>
              <a:rPr lang="cs-CZ" sz="1200" b="true" i="false" u="none" strike="noStrike" kern="1200" baseline="0" dirty="false">
                <a:solidFill>
                  <a:schemeClr val="tx1"/>
                </a:solidFill>
                <a:latin typeface="+mn-lt"/>
                <a:ea typeface="+mn-ea"/>
                <a:cs typeface="+mn-cs"/>
              </a:rPr>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372944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47</a:t>
            </a:fld>
            <a:endParaRPr lang="cs-CZ"/>
          </a:p>
        </p:txBody>
      </p:sp>
    </p:spTree>
    <p:extLst>
      <p:ext uri="{BB962C8B-B14F-4D97-AF65-F5344CB8AC3E}">
        <p14:creationId xmlns:p14="http://schemas.microsoft.com/office/powerpoint/2010/main" val="3958881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48</a:t>
            </a:fld>
            <a:endParaRPr lang="cs-CZ"/>
          </a:p>
        </p:txBody>
      </p:sp>
    </p:spTree>
    <p:extLst>
      <p:ext uri="{BB962C8B-B14F-4D97-AF65-F5344CB8AC3E}">
        <p14:creationId xmlns:p14="http://schemas.microsoft.com/office/powerpoint/2010/main" val="1069521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49</a:t>
            </a:fld>
            <a:endParaRPr lang="cs-CZ"/>
          </a:p>
        </p:txBody>
      </p:sp>
    </p:spTree>
    <p:extLst>
      <p:ext uri="{BB962C8B-B14F-4D97-AF65-F5344CB8AC3E}">
        <p14:creationId xmlns:p14="http://schemas.microsoft.com/office/powerpoint/2010/main" val="1932200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false" dirty="false"/>
              <a:t>Povinnost dělat výběrové řízení u zakázek s hodnotou od 400 tis. – veřejní, dotovaní zadavatelé, 500</a:t>
            </a:r>
            <a:r>
              <a:rPr lang="cs-CZ" b="false" baseline="0" dirty="false"/>
              <a:t> tis. – dotace nižší než 50 %</a:t>
            </a:r>
            <a:endParaRPr lang="cs-CZ" b="fals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a:p>
        </p:txBody>
      </p:sp>
    </p:spTree>
    <p:extLst>
      <p:ext uri="{BB962C8B-B14F-4D97-AF65-F5344CB8AC3E}">
        <p14:creationId xmlns:p14="http://schemas.microsoft.com/office/powerpoint/2010/main" val="246764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r>
              <a:rPr lang="cs-CZ" dirty="false"/>
              <a:t>Příjemce by</a:t>
            </a:r>
            <a:r>
              <a:rPr lang="cs-CZ" baseline="0" dirty="false"/>
              <a:t> měl řádně účtovat o veškerých příjmech a výdajích, resp. nákladech a výnosech. Vést účetnictví v souladu se zákonem o účetnictví, popř. daňovou evidenci podle zákona o dani z příjmů.</a:t>
            </a:r>
          </a:p>
          <a:p>
            <a:pPr marL="171450" indent="-171450">
              <a:buFont typeface="Arial" panose="020B0604020202020204" pitchFamily="34" charset="0"/>
              <a:buChar char="•"/>
            </a:pPr>
            <a:r>
              <a:rPr lang="cs-CZ" sz="1200" b="false" i="false" u="none" strike="noStrike" kern="1200" baseline="0" dirty="false">
                <a:solidFill>
                  <a:schemeClr val="tx1"/>
                </a:solidFill>
                <a:latin typeface="+mn-lt"/>
                <a:ea typeface="+mn-ea"/>
                <a:cs typeface="+mn-cs"/>
              </a:rPr>
              <a:t>Dále je nutné vést své příjmy a výdaje (výnosy a náklady) transparentně s jednoznačnou vazbou ke konkrétní sociální službě v rámci projektu – identifikátoru služby (zejména účetní střediska, zakázky). Je-li dotace vyplácena v režimu vyrovnávací platby za službu obecného hospodářského zájmu, má příjemce povinnost vést příjmy a výdaje (výnosy a náklady) spojené s poskytováním příslušné služby ve svém účetnictví odděleně od příjmů a výdajů (výnosů a nákladů) spojených s jinými službami či činnostmi organizace. Povinnost odděleného účtování se vztahuje na veškeré položky související se sociální službou v režimu služeb obecného hospodářského zájmu (nikoli pouze výdaje financované prostředky vyrovnávací platby na příslušnou sociální službu). </a:t>
            </a:r>
          </a:p>
          <a:p>
            <a:pPr marL="171450" indent="-171450">
              <a:buFont typeface="Arial" panose="020B0604020202020204" pitchFamily="34" charset="0"/>
              <a:buChar char="•"/>
            </a:pPr>
            <a:r>
              <a:rPr lang="cs-CZ" sz="1200" kern="1200" baseline="0" dirty="false">
                <a:solidFill>
                  <a:schemeClr val="tx1"/>
                </a:solidFill>
                <a:effectLst/>
                <a:latin typeface="+mn-lt"/>
                <a:ea typeface="+mn-ea"/>
                <a:cs typeface="+mn-cs"/>
              </a:rPr>
              <a:t> Je také nutná </a:t>
            </a:r>
            <a:r>
              <a:rPr lang="cs-CZ" sz="1200" kern="1200" dirty="false">
                <a:solidFill>
                  <a:schemeClr val="tx1"/>
                </a:solidFill>
                <a:effectLst/>
                <a:latin typeface="+mn-lt"/>
                <a:ea typeface="+mn-ea"/>
                <a:cs typeface="+mn-cs"/>
              </a:rPr>
              <a:t>archivace dokumentů (může a nemusí být samostatná směrnice pro projekt).</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17</a:t>
            </a:fld>
            <a:endParaRPr lang="cs-CZ" dirty="false"/>
          </a:p>
        </p:txBody>
      </p:sp>
    </p:spTree>
    <p:extLst>
      <p:ext uri="{BB962C8B-B14F-4D97-AF65-F5344CB8AC3E}">
        <p14:creationId xmlns:p14="http://schemas.microsoft.com/office/powerpoint/2010/main" val="56512204"/>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ode="External" Target="https://www.esfcr.cz/formulare-z-oblasti-verejne-podpory-a-podpory-de-minimis-opz-plus" Type="http://schemas.openxmlformats.org/officeDocument/2006/relationships/hyperlink" Id="rId8"/>
    <Relationship TargetMode="External" Target="https://www.esfcr.cz/pravidla-pro-zadatele-a-prijemce-opz-plus/-/dokument/18400695" Type="http://schemas.openxmlformats.org/officeDocument/2006/relationships/hyperlink" Id="rId3"/>
    <Relationship TargetMode="External" Target="https://www.esfcr.cz/sablony-a-vzory-pro-vizualni-identitu-opz-plus" Type="http://schemas.openxmlformats.org/officeDocument/2006/relationships/hyperlink" Id="rId7"/>
    <Relationship Target="../notesSlides/notesSlide8.xml" Type="http://schemas.openxmlformats.org/officeDocument/2006/relationships/notesSlide" Id="rId2"/>
    <Relationship Target="../slideLayouts/slideLayout2.xml" Type="http://schemas.openxmlformats.org/officeDocument/2006/relationships/slideLayout" Id="rId1"/>
    <Relationship TargetMode="External" Target="https://www.esfcr.cz/formulare-a-pokyny-ke-zprave-o-realizaci-projektu-zadosti-o-platbu-a-zadosti-o-zmenu-opz-plus" Type="http://schemas.openxmlformats.org/officeDocument/2006/relationships/hyperlink" Id="rId6"/>
    <Relationship TargetMode="External" Target="https://www.esfcr.cz/monitorovani-podporenych-osob-opz-plus" Type="http://schemas.openxmlformats.org/officeDocument/2006/relationships/hyperlink" Id="rId5"/>
    <Relationship TargetMode="External" Target="http://www.esfcr.cz/" Type="http://schemas.openxmlformats.org/officeDocument/2006/relationships/hyperlink" Id="rId4"/>
</Relationships>

</file>

<file path=ppt/slides/_rels/slide15.xml.rels><?xml version="1.0" encoding="UTF-8" standalone="yes"?>
<Relationships xmlns="http://schemas.openxmlformats.org/package/2006/relationships">
    <Relationship Target="../media/image12.png" Type="http://schemas.openxmlformats.org/officeDocument/2006/relationships/image" Id="rId2"/>
    <Relationship Target="../slideLayouts/slideLayout1.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1.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4.png" Type="http://schemas.openxmlformats.org/officeDocument/2006/relationships/image" Id="rId3"/>
    <Relationship Target="../notesSlides/notesSlide10.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19.xml.rels><?xml version="1.0" encoding="UTF-8" standalone="yes"?>
<Relationships xmlns="http://schemas.openxmlformats.org/package/2006/relationships">
    <Relationship Target="../media/image15.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16.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17.png" Type="http://schemas.openxmlformats.org/officeDocument/2006/relationships/image"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18.jpe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19.png" Type="http://schemas.openxmlformats.org/officeDocument/2006/relationships/image" Id="rId3"/>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20.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14.pn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26.xml.rels><?xml version="1.0" encoding="UTF-8" standalone="yes"?>
<Relationships xmlns="http://schemas.openxmlformats.org/package/2006/relationships">
    <Relationship Target="../media/image14.png" Type="http://schemas.openxmlformats.org/officeDocument/2006/relationships/image"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image21.png" Type="http://schemas.openxmlformats.org/officeDocument/2006/relationships/image" Id="rId5"/>
    <Relationship Target="../media/hdphoto1.wdp" Type="http://schemas.microsoft.com/office/2007/relationships/hdphoto" Id="rId4"/>
</Relationships>

</file>

<file path=ppt/slides/_rels/slide27.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1.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22.png" Type="http://schemas.openxmlformats.org/officeDocument/2006/relationships/image"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4.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1.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7.xml" Type="http://schemas.openxmlformats.org/officeDocument/2006/relationships/slideLayout" Id="rId1"/>
</Relationships>

</file>

<file path=ppt/slides/_rels/slide4.xml.rels><?xml version="1.0" encoding="UTF-8" standalone="yes"?>
<Relationships xmlns="http://schemas.openxmlformats.org/package/2006/relationships">
    <Relationship Target="#B6_P&#345;echod_do_bydlen&#237;_p&#345;i_odchodu_z_inst" Type="http://schemas.openxmlformats.org/officeDocument/2006/relationships/hyperlink" Id="rId8"/>
    <Relationship Target="#B1_Kontaktn&#237;_m&#237;sto_pro_bydlen&#237;" Type="http://schemas.openxmlformats.org/officeDocument/2006/relationships/hyperlink" Id="rId3"/>
    <Relationship Target="#B5_Strategick&#233;_a_koordina&#269;n&#237;_aktivity" Type="http://schemas.openxmlformats.org/officeDocument/2006/relationships/hyperlink" Id="rId7"/>
    <Relationship Target="../notesSlides/notesSlide3.xml" Type="http://schemas.openxmlformats.org/officeDocument/2006/relationships/notesSlide" Id="rId2"/>
    <Relationship Target="../slideLayouts/slideLayout2.xml" Type="http://schemas.openxmlformats.org/officeDocument/2006/relationships/slideLayout" Id="rId1"/>
    <Relationship Target="#B4_Podpora_multidisciplin&#225;rn&#237;ch_t&#253;m&#367;_p&#345;i" Type="http://schemas.openxmlformats.org/officeDocument/2006/relationships/hyperlink" Id="rId6"/>
    <Relationship Target="#B9_Facilitace_vz&#225;jemn&#233;_podpory_v_bydlen&#237;" Type="http://schemas.openxmlformats.org/officeDocument/2006/relationships/hyperlink" Id="rId11"/>
    <Relationship Target="#B3_Pos&#237;len&#237;_prevence_ztr&#225;ty_bydlen&#237;" Type="http://schemas.openxmlformats.org/officeDocument/2006/relationships/hyperlink" Id="rId5"/>
    <Relationship Target="#B8_Prevence_a_&#345;e&#353;en&#237;_diskriminace_v_bydl" Type="http://schemas.openxmlformats.org/officeDocument/2006/relationships/hyperlink" Id="rId10"/>
    <Relationship Target="#B2_Soci&#225;ln&#237;_realitn&#237;_agentura" Type="http://schemas.openxmlformats.org/officeDocument/2006/relationships/hyperlink" Id="rId4"/>
    <Relationship Target="#B7_N&#225;stroje_pro_podporu_sousedsk&#233;ho" Type="http://schemas.openxmlformats.org/officeDocument/2006/relationships/hyperlink" Id="rId9"/>
</Relationships>

</file>

<file path=ppt/slides/_rels/slide40.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7.xml" Type="http://schemas.openxmlformats.org/officeDocument/2006/relationships/slideLayout" Id="rId1"/>
</Relationships>

</file>

<file path=ppt/slides/_rels/slide41.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7.xml" Type="http://schemas.openxmlformats.org/officeDocument/2006/relationships/slideLayout" Id="rId1"/>
</Relationships>

</file>

<file path=ppt/slides/_rels/slide48.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7.xml" Type="http://schemas.openxmlformats.org/officeDocument/2006/relationships/slideLayout" Id="rId1"/>
</Relationships>

</file>

<file path=ppt/slides/_rels/slide49.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7.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5.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23.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media/image12.png" Type="http://schemas.openxmlformats.org/officeDocument/2006/relationships/image" Id="rId2"/>
    <Relationship Target="../slideLayouts/slideLayout1.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4.png" Type="http://schemas.openxmlformats.org/officeDocument/2006/relationships/image" Id="rId3"/>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6.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7.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971600" y="1556792"/>
            <a:ext cx="7272000" cy="3528392"/>
          </a:xfrm>
        </p:spPr>
        <p:txBody>
          <a:bodyPr/>
          <a:lstStyle/>
          <a:p>
            <a:pPr algn="ctr"/>
            <a:r>
              <a:rPr lang="cs-CZ" dirty="false"/>
              <a:t>seminář pro příjemce</a:t>
            </a:r>
            <a:br>
              <a:rPr lang="cs-CZ" dirty="false"/>
            </a:br>
            <a:r>
              <a:rPr lang="cs-CZ" dirty="false"/>
              <a:t>Výzva č. 03_22_007</a:t>
            </a:r>
            <a:br>
              <a:rPr lang="cs-CZ" dirty="false"/>
            </a:br>
            <a:br>
              <a:rPr lang="cs-CZ" dirty="false"/>
            </a:br>
            <a:r>
              <a:rPr lang="cs-CZ" u="sng" dirty="false"/>
              <a:t>1. podmínky a pravidla realizace projektů</a:t>
            </a:r>
            <a:br>
              <a:rPr lang="cs-CZ" dirty="false"/>
            </a:br>
            <a:endParaRPr lang="cs-CZ" dirty="false"/>
          </a:p>
        </p:txBody>
      </p:sp>
      <p:sp>
        <p:nvSpPr>
          <p:cNvPr id="6" name="Zástupný symbol pro text 5"/>
          <p:cNvSpPr>
            <a:spLocks noGrp="true"/>
          </p:cNvSpPr>
          <p:nvPr>
            <p:ph type="body" sz="quarter" idx="13"/>
          </p:nvPr>
        </p:nvSpPr>
        <p:spPr>
          <a:xfrm>
            <a:off x="1475656" y="5013176"/>
            <a:ext cx="7272000" cy="540000"/>
          </a:xfrm>
        </p:spPr>
        <p:txBody>
          <a:bodyPr/>
          <a:lstStyle/>
          <a:p>
            <a:r>
              <a:rPr lang="cs-CZ" sz="2400" dirty="false"/>
              <a:t>Oddělení projektů sociálního začleňování (872)</a:t>
            </a:r>
          </a:p>
        </p:txBody>
      </p:sp>
      <p:sp>
        <p:nvSpPr>
          <p:cNvPr id="7" name="Zástupný symbol pro text 6"/>
          <p:cNvSpPr>
            <a:spLocks noGrp="true"/>
          </p:cNvSpPr>
          <p:nvPr>
            <p:ph type="body" sz="quarter" idx="14"/>
          </p:nvPr>
        </p:nvSpPr>
        <p:spPr>
          <a:xfrm>
            <a:off x="1547664" y="5877272"/>
            <a:ext cx="7272000" cy="540000"/>
          </a:xfrm>
        </p:spPr>
        <p:txBody>
          <a:bodyPr/>
          <a:lstStyle/>
          <a:p>
            <a:r>
              <a:rPr lang="cs-CZ" dirty="false"/>
              <a:t>8. března 2023</a:t>
            </a:r>
          </a:p>
        </p:txBody>
      </p:sp>
      <p:pic>
        <p:nvPicPr>
          <p:cNvPr id="16" name="Zástupný symbol pro obrázek 15"/>
          <p:cNvPicPr>
            <a:picLocks noGrp="true" noChangeAspect="true"/>
          </p:cNvPicPr>
          <p:nvPr>
            <p:ph type="pic" sz="quarter" idx="17"/>
          </p:nvPr>
        </p:nvPicPr>
        <p:blipFill>
          <a:blip cstate="print" r:embed="rId2">
            <a:extLst>
              <a:ext uri="{28A0092B-C50C-407E-A947-70E740481C1C}">
                <a14:useLocalDpi xmlns:a14="http://schemas.microsoft.com/office/drawing/2010/main" val="0"/>
              </a:ext>
            </a:extLst>
          </a:blip>
          <a:stretch>
            <a:fillRect/>
          </a:stretch>
        </p:blipFill>
        <p:spPr>
          <a:xfrm>
            <a:off x="755576" y="5877272"/>
            <a:ext cx="540000" cy="540000"/>
          </a:xfrm>
        </p:spPr>
      </p:pic>
      <p:pic>
        <p:nvPicPr>
          <p:cNvPr id="9"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rcRect/>
          <a:stretch>
            <a:fillRect/>
          </a:stretch>
        </p:blipFill>
        <p:spPr>
          <a:xfrm>
            <a:off x="755576" y="5085184"/>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143508" y="5615999"/>
            <a:ext cx="8856984" cy="1276301"/>
          </a:xfrm>
        </p:spPr>
        <p:txBody>
          <a:bodyPr/>
          <a:lstStyle/>
          <a:p>
            <a:pPr>
              <a:spcAft>
                <a:spcPts val="0"/>
              </a:spcAft>
            </a:pPr>
            <a:r>
              <a:rPr lang="cs-CZ" sz="2100" dirty="false"/>
              <a:t>Rozcestník do více online aplikací (formuláře, databáze produktů, ESF fórum, IS ESF) =&gt; </a:t>
            </a:r>
            <a:r>
              <a:rPr lang="cs-CZ" sz="1700" dirty="false"/>
              <a:t>Jeden uživatelský účet</a:t>
            </a:r>
          </a:p>
          <a:p>
            <a:pPr lvl="1">
              <a:spcAft>
                <a:spcPts val="0"/>
              </a:spcAft>
            </a:pPr>
            <a:r>
              <a:rPr lang="cs-CZ" sz="1700" dirty="false"/>
              <a:t>Sledování novinek ve vybraných sekcích, možnost vyhledávání</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1027" name="Picture 3"/>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388988" y="152321"/>
            <a:ext cx="8611504" cy="521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1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sp>
        <p:nvSpPr>
          <p:cNvPr id="3" name="Zástupný symbol pro obsah 2"/>
          <p:cNvSpPr>
            <a:spLocks noGrp="true"/>
          </p:cNvSpPr>
          <p:nvPr>
            <p:ph idx="1"/>
          </p:nvPr>
        </p:nvSpPr>
        <p:spPr/>
        <p:txBody>
          <a:bodyPr/>
          <a:lstStyle/>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6" name="Obrázek 5">
            <a:extLst>
              <a:ext uri="{FF2B5EF4-FFF2-40B4-BE49-F238E27FC236}">
                <a16:creationId xmlns:a16="http://schemas.microsoft.com/office/drawing/2014/main" id="{24DD1393-91BD-4D2C-B863-84CEAD20AD5B}"/>
              </a:ext>
            </a:extLst>
          </p:cNvPr>
          <p:cNvPicPr>
            <a:picLocks noChangeAspect="true"/>
          </p:cNvPicPr>
          <p:nvPr/>
        </p:nvPicPr>
        <p:blipFill>
          <a:blip r:embed="rId2"/>
          <a:stretch>
            <a:fillRect/>
          </a:stretch>
        </p:blipFill>
        <p:spPr>
          <a:xfrm>
            <a:off x="0" y="246619"/>
            <a:ext cx="9144000" cy="6364761"/>
          </a:xfrm>
          <a:prstGeom prst="rect">
            <a:avLst/>
          </a:prstGeom>
        </p:spPr>
      </p:pic>
    </p:spTree>
    <p:extLst>
      <p:ext uri="{BB962C8B-B14F-4D97-AF65-F5344CB8AC3E}">
        <p14:creationId xmlns:p14="http://schemas.microsoft.com/office/powerpoint/2010/main" val="17710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Obecná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600" b="true" dirty="false"/>
              <a:t>https://www.esfcr.cz/pravidla-pro-zadatele-a-prijemce-opz-plus</a:t>
            </a:r>
            <a:br>
              <a:rPr lang="cs-CZ" sz="1600" b="true" dirty="false"/>
            </a:br>
            <a:endParaRPr lang="cs-CZ" sz="1600" b="true" dirty="false"/>
          </a:p>
          <a:p>
            <a:pPr lvl="1" indent="-360000">
              <a:lnSpc>
                <a:spcPct val="100000"/>
              </a:lnSpc>
            </a:pPr>
            <a:r>
              <a:rPr lang="cs-CZ" sz="1800" dirty="false"/>
              <a:t>Upravuje mj.:</a:t>
            </a:r>
          </a:p>
          <a:p>
            <a:pPr lvl="2" indent="-360000" algn="just">
              <a:lnSpc>
                <a:spcPct val="100000"/>
              </a:lnSpc>
            </a:pPr>
            <a:r>
              <a:rPr lang="cs-CZ" sz="1800" dirty="false"/>
              <a:t>územní způsobilost projektů,</a:t>
            </a:r>
          </a:p>
          <a:p>
            <a:pPr lvl="2" indent="-360000" algn="just">
              <a:lnSpc>
                <a:spcPct val="100000"/>
              </a:lnSpc>
            </a:pPr>
            <a:r>
              <a:rPr lang="cs-CZ" sz="1800" dirty="false">
                <a:solidFill>
                  <a:schemeClr val="accent1"/>
                </a:solidFill>
              </a:rPr>
              <a:t>monitorování na úrovni projektu, včetně monitorovacích indikátorů </a:t>
            </a:r>
            <a:br>
              <a:rPr lang="cs-CZ" sz="1800" dirty="false">
                <a:solidFill>
                  <a:schemeClr val="accent1"/>
                </a:solidFill>
              </a:rPr>
            </a:br>
            <a:r>
              <a:rPr lang="cs-CZ" sz="1800" dirty="false">
                <a:solidFill>
                  <a:schemeClr val="accent1"/>
                </a:solidFill>
              </a:rPr>
              <a:t>         a vymezení bagatelní podpory účastníka projektu,</a:t>
            </a:r>
          </a:p>
          <a:p>
            <a:pPr lvl="2" indent="-360000" algn="just">
              <a:lnSpc>
                <a:spcPct val="100000"/>
              </a:lnSpc>
            </a:pPr>
            <a:r>
              <a:rPr lang="cs-CZ" sz="1800" dirty="false">
                <a:solidFill>
                  <a:schemeClr val="accent1"/>
                </a:solidFill>
              </a:rPr>
              <a:t>zadávání zakázek,</a:t>
            </a:r>
          </a:p>
          <a:p>
            <a:pPr lvl="2" indent="-360000" algn="just">
              <a:lnSpc>
                <a:spcPct val="100000"/>
              </a:lnSpc>
            </a:pPr>
            <a:r>
              <a:rPr lang="cs-CZ" sz="1800" dirty="false">
                <a:solidFill>
                  <a:schemeClr val="accent1"/>
                </a:solidFill>
              </a:rPr>
              <a:t>horizontální principy,</a:t>
            </a:r>
          </a:p>
          <a:p>
            <a:pPr lvl="2" indent="-360000" algn="just">
              <a:lnSpc>
                <a:spcPct val="100000"/>
              </a:lnSpc>
            </a:pPr>
            <a:r>
              <a:rPr lang="cs-CZ" sz="1800" dirty="false">
                <a:solidFill>
                  <a:schemeClr val="accent1"/>
                </a:solidFill>
              </a:rPr>
              <a:t>šíření výstupů projektu,</a:t>
            </a:r>
          </a:p>
          <a:p>
            <a:pPr lvl="2" indent="-360000" algn="just">
              <a:lnSpc>
                <a:spcPct val="100000"/>
              </a:lnSpc>
            </a:pPr>
            <a:r>
              <a:rPr lang="cs-CZ" sz="1800" dirty="false">
                <a:solidFill>
                  <a:schemeClr val="accent1"/>
                </a:solidFill>
              </a:rPr>
              <a:t>evaluace výsledků projektu,</a:t>
            </a:r>
          </a:p>
          <a:p>
            <a:pPr lvl="2" indent="-360000" algn="just">
              <a:lnSpc>
                <a:spcPct val="100000"/>
              </a:lnSpc>
            </a:pPr>
            <a:r>
              <a:rPr lang="cs-CZ" sz="1800" dirty="false">
                <a:solidFill>
                  <a:schemeClr val="accent1"/>
                </a:solidFill>
              </a:rPr>
              <a:t>povinnosti příjemců v oblasti informování a komunikace, včetně        povinných prvků vizuální identity OPZ+ </a:t>
            </a:r>
            <a:r>
              <a:rPr lang="cs-CZ" sz="1800" b="true" dirty="false">
                <a:solidFill>
                  <a:schemeClr val="accent1"/>
                </a:solidFill>
              </a:rPr>
              <a:t>- prozatím nefunkční generátor publicity (kontaktujte přiděleného manažera projektu v nutnosti generování povinného plakátu)</a:t>
            </a:r>
          </a:p>
          <a:p>
            <a:pPr lvl="2" indent="-360000" algn="just">
              <a:lnSpc>
                <a:spcPct val="100000"/>
              </a:lnSpc>
            </a:pPr>
            <a:r>
              <a:rPr lang="cs-CZ" sz="1800" dirty="false">
                <a:solidFill>
                  <a:schemeClr val="accent1"/>
                </a:solidFill>
              </a:rPr>
              <a:t>veřejnou podporu a podporu de minimis,</a:t>
            </a:r>
          </a:p>
          <a:p>
            <a:pPr lvl="2" indent="-360000">
              <a:lnSpc>
                <a:spcPct val="100000"/>
              </a:lnSpc>
            </a:pPr>
            <a:r>
              <a:rPr lang="cs-CZ" sz="1800" dirty="false"/>
              <a:t>ukončení realizace projektu (včetně předčasného).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379016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600" b="true" dirty="false"/>
              <a:t>https://www.esfcr.cz/pravidla-pro-zadatele-a-prijemce-opz-plus</a:t>
            </a:r>
            <a:br>
              <a:rPr lang="cs-CZ" sz="1600" b="true" dirty="false"/>
            </a:br>
            <a:br>
              <a:rPr lang="cs-CZ" sz="1600" b="true" dirty="false"/>
            </a:br>
            <a:endParaRPr lang="cs-CZ" sz="1600" b="true" dirty="false"/>
          </a:p>
          <a:p>
            <a:pPr indent="-360000" algn="just">
              <a:lnSpc>
                <a:spcPct val="100000"/>
              </a:lnSpc>
            </a:pPr>
            <a:r>
              <a:rPr lang="cs-CZ" sz="1800" dirty="false"/>
              <a:t>Pro výzvu č. 007 je závazná </a:t>
            </a:r>
            <a:r>
              <a:rPr lang="cs-CZ" sz="1800" b="true" dirty="false"/>
              <a:t>Specifická část pravidel pro žadatele a příjemce v rámci OPZ+ pro projekty s přímými a nepřímými náklady a pro projekty financované s využitím paušálních sazeb </a:t>
            </a:r>
          </a:p>
          <a:p>
            <a:pPr indent="-360000" algn="just">
              <a:lnSpc>
                <a:spcPct val="100000"/>
              </a:lnSpc>
            </a:pPr>
            <a:r>
              <a:rPr lang="cs-CZ" sz="1800" dirty="false"/>
              <a:t>: </a:t>
            </a:r>
            <a:r>
              <a:rPr lang="cs-CZ" sz="1600" dirty="false"/>
              <a:t>Existují i další verze Specifických pravidel pro jiné typy projektů.</a:t>
            </a:r>
          </a:p>
          <a:p>
            <a:pPr lvl="2" indent="-360000">
              <a:lnSpc>
                <a:spcPct val="100000"/>
              </a:lnSpc>
            </a:pPr>
            <a:endParaRPr lang="cs-CZ" sz="1400" dirty="false"/>
          </a:p>
          <a:p>
            <a:pPr marL="558000" lvl="2" indent="0">
              <a:lnSpc>
                <a:spcPct val="100000"/>
              </a:lnSpc>
              <a:buNone/>
            </a:pPr>
            <a:endParaRPr lang="cs-CZ" sz="1400" dirty="false"/>
          </a:p>
          <a:p>
            <a:pPr indent="-360000">
              <a:lnSpc>
                <a:spcPct val="100000"/>
              </a:lnSpc>
            </a:pPr>
            <a:r>
              <a:rPr lang="cs-CZ" sz="1800" dirty="false"/>
              <a:t>Upravuje:</a:t>
            </a:r>
          </a:p>
          <a:p>
            <a:pPr lvl="1"/>
            <a:r>
              <a:rPr lang="cs-CZ" sz="1800" dirty="false"/>
              <a:t>změny projektu,</a:t>
            </a:r>
          </a:p>
          <a:p>
            <a:pPr lvl="1"/>
            <a:r>
              <a:rPr lang="cs-CZ" sz="1800" dirty="false">
                <a:solidFill>
                  <a:schemeClr val="accent1"/>
                </a:solidFill>
              </a:rPr>
              <a:t>způsobilé výdaje, včetně jejich dokladování,</a:t>
            </a:r>
          </a:p>
          <a:p>
            <a:pPr lvl="1"/>
            <a:r>
              <a:rPr lang="cs-CZ" sz="1800" dirty="false"/>
              <a:t>finanční řízení projektu, včetně finančních toků.  </a:t>
            </a:r>
          </a:p>
          <a:p>
            <a:pPr indent="-360000">
              <a:lnSpc>
                <a:spcPct val="100000"/>
              </a:lnSpc>
            </a:pP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127223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a:t>
            </a:r>
          </a:p>
        </p:txBody>
      </p:sp>
      <p:sp>
        <p:nvSpPr>
          <p:cNvPr id="3" name="Zástupný symbol pro obsah 2"/>
          <p:cNvSpPr>
            <a:spLocks noGrp="true"/>
          </p:cNvSpPr>
          <p:nvPr>
            <p:ph idx="1"/>
          </p:nvPr>
        </p:nvSpPr>
        <p:spPr>
          <a:xfrm>
            <a:off x="251520" y="1340768"/>
            <a:ext cx="8604448" cy="5733256"/>
          </a:xfrm>
        </p:spPr>
        <p:txBody>
          <a:bodyPr/>
          <a:lstStyle/>
          <a:p>
            <a:pPr indent="-360000">
              <a:lnSpc>
                <a:spcPct val="100000"/>
              </a:lnSpc>
            </a:pPr>
            <a:r>
              <a:rPr lang="cs-CZ" sz="1800" dirty="false"/>
              <a:t>Tabulka obvyklých cen a mezd:</a:t>
            </a:r>
          </a:p>
          <a:p>
            <a:pPr lvl="2" indent="-360000">
              <a:lnSpc>
                <a:spcPct val="100000"/>
              </a:lnSpc>
              <a:spcAft>
                <a:spcPts val="1200"/>
              </a:spcAft>
            </a:pPr>
            <a:r>
              <a:rPr lang="it-IT" sz="1200" dirty="false">
                <a:hlinkClick r:id="rId3"/>
              </a:rPr>
              <a:t>Pravidla pro žadatele a příjemce - </a:t>
            </a:r>
            <a:r>
              <a:rPr lang="it-IT" sz="1200" dirty="false">
                <a:hlinkClick r:id="rId4"/>
              </a:rPr>
              <a:t>www.esfcr.cz</a:t>
            </a:r>
            <a:endParaRPr lang="cs-CZ" sz="1200" dirty="false"/>
          </a:p>
          <a:p>
            <a:pPr lvl="2" indent="-360000">
              <a:lnSpc>
                <a:spcPct val="100000"/>
              </a:lnSpc>
              <a:spcAft>
                <a:spcPts val="1200"/>
              </a:spcAft>
            </a:pPr>
            <a:r>
              <a:rPr lang="cs-CZ" sz="1800" dirty="false"/>
              <a:t>Pokyny k evidenci podpory poskytnuté účastníkům projektu: </a:t>
            </a:r>
          </a:p>
          <a:p>
            <a:pPr lvl="2" indent="-360000">
              <a:lnSpc>
                <a:spcPct val="100000"/>
              </a:lnSpc>
              <a:spcAft>
                <a:spcPts val="1200"/>
              </a:spcAft>
            </a:pPr>
            <a:r>
              <a:rPr lang="cs-CZ" sz="1200" dirty="false">
                <a:hlinkClick r:id="rId5"/>
              </a:rPr>
              <a:t>Monitorování podpořených osob - </a:t>
            </a:r>
            <a:r>
              <a:rPr lang="cs-CZ" sz="1200" dirty="false">
                <a:hlinkClick r:id="rId4"/>
              </a:rPr>
              <a:t>www.esfcr.cz</a:t>
            </a:r>
            <a:endParaRPr lang="cs-CZ" sz="1200" dirty="false"/>
          </a:p>
          <a:p>
            <a:pPr lvl="2" indent="-360000">
              <a:lnSpc>
                <a:spcPct val="100000"/>
              </a:lnSpc>
              <a:spcAft>
                <a:spcPts val="1200"/>
              </a:spcAft>
            </a:pPr>
            <a:r>
              <a:rPr lang="cs-CZ" sz="1800" dirty="false"/>
              <a:t>Pokyny k vyplnění zprávy o realizaci a žádosti o platbu: </a:t>
            </a:r>
          </a:p>
          <a:p>
            <a:pPr lvl="2" indent="-360000">
              <a:lnSpc>
                <a:spcPct val="100000"/>
              </a:lnSpc>
              <a:spcAft>
                <a:spcPts val="1200"/>
              </a:spcAft>
            </a:pPr>
            <a:r>
              <a:rPr lang="cs-CZ" sz="1200" dirty="false">
                <a:hlinkClick r:id="rId6"/>
              </a:rPr>
              <a:t>Formuláře a pokyny ke zprávě o realizaci projektu, žádosti o platbu a žádosti o změnu - </a:t>
            </a:r>
            <a:r>
              <a:rPr lang="cs-CZ" sz="1200" dirty="false">
                <a:hlinkClick r:id="rId4"/>
              </a:rPr>
              <a:t>www.esfcr.cz</a:t>
            </a:r>
            <a:endParaRPr lang="cs-CZ" sz="1200" dirty="false"/>
          </a:p>
          <a:p>
            <a:pPr lvl="2" indent="-360000">
              <a:lnSpc>
                <a:spcPct val="100000"/>
              </a:lnSpc>
              <a:spcAft>
                <a:spcPts val="1200"/>
              </a:spcAft>
            </a:pPr>
            <a:r>
              <a:rPr lang="cs-CZ" sz="1800" dirty="false"/>
              <a:t>Pokyny ke zpracování žádosti o změnu: </a:t>
            </a:r>
          </a:p>
          <a:p>
            <a:pPr lvl="2" indent="-360000">
              <a:lnSpc>
                <a:spcPct val="100000"/>
              </a:lnSpc>
              <a:spcAft>
                <a:spcPts val="1200"/>
              </a:spcAft>
            </a:pPr>
            <a:r>
              <a:rPr lang="cs-CZ" sz="1200" dirty="false">
                <a:hlinkClick r:id="rId6"/>
              </a:rPr>
              <a:t>Formuláře a pokyny ke zprávě o realizaci projektu, žádosti o platbu a žádosti o změnu - </a:t>
            </a:r>
            <a:r>
              <a:rPr lang="cs-CZ" sz="1200" dirty="false">
                <a:hlinkClick r:id="rId4"/>
              </a:rPr>
              <a:t>www.esfcr.cz</a:t>
            </a:r>
            <a:endParaRPr lang="cs-CZ" sz="1200" dirty="false"/>
          </a:p>
          <a:p>
            <a:pPr lvl="2" indent="-360000">
              <a:lnSpc>
                <a:spcPct val="100000"/>
              </a:lnSpc>
              <a:spcAft>
                <a:spcPts val="1200"/>
              </a:spcAft>
            </a:pPr>
            <a:r>
              <a:rPr lang="cs-CZ" sz="1800" dirty="false"/>
              <a:t>Šablony a vzory pro vizuální identitu: </a:t>
            </a:r>
          </a:p>
          <a:p>
            <a:pPr lvl="2" indent="-360000">
              <a:lnSpc>
                <a:spcPct val="100000"/>
              </a:lnSpc>
              <a:spcAft>
                <a:spcPts val="1200"/>
              </a:spcAft>
            </a:pPr>
            <a:r>
              <a:rPr lang="cs-CZ" sz="1200" dirty="false">
                <a:hlinkClick r:id="rId7"/>
              </a:rPr>
              <a:t>Šablony a vzory pro vizuální identitu - </a:t>
            </a:r>
            <a:r>
              <a:rPr lang="cs-CZ" sz="1200" dirty="false">
                <a:hlinkClick r:id="rId4"/>
              </a:rPr>
              <a:t>www.esfcr.cz</a:t>
            </a:r>
            <a:endParaRPr lang="cs-CZ" sz="1200" dirty="false"/>
          </a:p>
          <a:p>
            <a:pPr lvl="2" indent="-360000">
              <a:lnSpc>
                <a:spcPct val="100000"/>
              </a:lnSpc>
              <a:spcAft>
                <a:spcPts val="1200"/>
              </a:spcAft>
            </a:pPr>
            <a:r>
              <a:rPr lang="cs-CZ" sz="1800" dirty="false"/>
              <a:t>Formuláře z oblasti veřejné podpory a podpory de minimis:</a:t>
            </a:r>
          </a:p>
          <a:p>
            <a:pPr lvl="2" indent="-360000">
              <a:lnSpc>
                <a:spcPct val="100000"/>
              </a:lnSpc>
            </a:pPr>
            <a:r>
              <a:rPr lang="pl-PL" sz="1200" dirty="false">
                <a:hlinkClick r:id="rId8"/>
              </a:rPr>
              <a:t>Formuláře z oblasti veřejné podpory a podpory de minimis - www.esfcr.cz</a:t>
            </a: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39208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kontroly na místě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3407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KONTROLY NA MÍSTĚ</a:t>
            </a:r>
          </a:p>
        </p:txBody>
      </p:sp>
      <p:sp>
        <p:nvSpPr>
          <p:cNvPr id="3" name="Zástupný symbol pro obsah 2"/>
          <p:cNvSpPr>
            <a:spLocks noGrp="true"/>
          </p:cNvSpPr>
          <p:nvPr>
            <p:ph idx="1"/>
          </p:nvPr>
        </p:nvSpPr>
        <p:spPr>
          <a:xfrm>
            <a:off x="540000" y="1412776"/>
            <a:ext cx="8064000" cy="5184576"/>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sz="1800" dirty="false"/>
              <a:t>Příjemce je povinen umožnit ověření skutečností, které popisuje v žádosti </a:t>
            </a:r>
            <a:br>
              <a:rPr lang="cs-CZ" sz="1800" dirty="false"/>
            </a:br>
            <a:r>
              <a:rPr lang="cs-CZ" sz="1800" dirty="false"/>
              <a:t>o podporu a zprávách o realizaci projektu či dalších dokumentech.</a:t>
            </a:r>
          </a:p>
          <a:p>
            <a:pPr marL="342900" lvl="1" indent="-342900" algn="just">
              <a:lnSpc>
                <a:spcPct val="100000"/>
              </a:lnSpc>
              <a:spcBef>
                <a:spcPts val="0"/>
              </a:spcBef>
              <a:spcAft>
                <a:spcPts val="0"/>
              </a:spcAft>
              <a:buSzPct val="100000"/>
              <a:buFont typeface="+mj-lt"/>
              <a:buAutoNum type="arabicPeriod"/>
            </a:pPr>
            <a:r>
              <a:rPr lang="cs-CZ" sz="1800" b="true" dirty="false"/>
              <a:t>Ohlášená kontrola </a:t>
            </a:r>
            <a:r>
              <a:rPr lang="cs-CZ" sz="1800" dirty="false"/>
              <a:t>-  Příjemce je dopředu informován</a:t>
            </a:r>
          </a:p>
          <a:p>
            <a:pPr marL="809625" lvl="1" indent="0" algn="just">
              <a:lnSpc>
                <a:spcPct val="100000"/>
              </a:lnSpc>
              <a:spcBef>
                <a:spcPts val="0"/>
              </a:spcBef>
              <a:spcAft>
                <a:spcPts val="0"/>
              </a:spcAft>
              <a:buSzPct val="100000"/>
              <a:buNone/>
            </a:pPr>
            <a:r>
              <a:rPr lang="cs-CZ" sz="1800" dirty="false"/>
              <a:t>o připravované kontrole, je mu poskytnut seznam </a:t>
            </a:r>
          </a:p>
          <a:p>
            <a:pPr marL="809625" lvl="1" indent="0" algn="just">
              <a:lnSpc>
                <a:spcPct val="100000"/>
              </a:lnSpc>
              <a:spcBef>
                <a:spcPts val="0"/>
              </a:spcBef>
              <a:spcAft>
                <a:spcPts val="0"/>
              </a:spcAft>
              <a:buSzPct val="100000"/>
              <a:buNone/>
            </a:pPr>
            <a:r>
              <a:rPr lang="cs-CZ" sz="1800" dirty="false"/>
              <a:t>potřebné dokumentace a časový </a:t>
            </a:r>
          </a:p>
          <a:p>
            <a:pPr marL="809625" lvl="1" indent="0" algn="just">
              <a:lnSpc>
                <a:spcPct val="100000"/>
              </a:lnSpc>
              <a:spcBef>
                <a:spcPts val="0"/>
              </a:spcBef>
              <a:spcAft>
                <a:spcPts val="1800"/>
              </a:spcAft>
              <a:buSzPct val="100000"/>
              <a:buNone/>
            </a:pPr>
            <a:r>
              <a:rPr lang="cs-CZ" sz="1800" dirty="false"/>
              <a:t>harmonogram kontroly.</a:t>
            </a:r>
          </a:p>
          <a:p>
            <a:pPr marL="342900" lvl="1" indent="-342900" algn="just">
              <a:lnSpc>
                <a:spcPct val="100000"/>
              </a:lnSpc>
              <a:spcBef>
                <a:spcPts val="600"/>
              </a:spcBef>
              <a:spcAft>
                <a:spcPts val="600"/>
              </a:spcAft>
              <a:buSzPct val="100000"/>
              <a:buFont typeface="+mj-lt"/>
              <a:buAutoNum type="arabicPeriod" startAt="2"/>
            </a:pPr>
            <a:r>
              <a:rPr lang="cs-CZ" sz="1800" b="true" dirty="false"/>
              <a:t>Neohlášená kontrola</a:t>
            </a:r>
            <a:r>
              <a:rPr lang="cs-CZ" sz="1800" dirty="false"/>
              <a:t> – zejména při ověřování</a:t>
            </a:r>
          </a:p>
          <a:p>
            <a:pPr marL="809625" lvl="1" indent="0" algn="just">
              <a:lnSpc>
                <a:spcPct val="100000"/>
              </a:lnSpc>
              <a:spcBef>
                <a:spcPts val="0"/>
              </a:spcBef>
              <a:spcAft>
                <a:spcPts val="1800"/>
              </a:spcAft>
              <a:buSzPct val="100000"/>
              <a:buNone/>
            </a:pPr>
            <a:r>
              <a:rPr lang="cs-CZ" sz="1800" dirty="false"/>
              <a:t>reálnosti probíhajících aktivit.</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b="true" dirty="false"/>
              <a:t>Příjemce musí umožnit vstup </a:t>
            </a:r>
            <a:r>
              <a:rPr lang="cs-CZ" sz="1800" dirty="false"/>
              <a:t>kontrolou pověřeným osobám, včetně přístupu k veškeré dokumentaci týkající se projektu, a během realizace projektu, ale také po celou dobu, po kterou je povinen uchovávat dokumentaci projektu.</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dirty="false"/>
              <a:t>K provádění kontrol na místě či auditů oprávněno také Ministerstvo financí, orgány finanční správy, Evropská komise nebo Evropský účetní </a:t>
            </a:r>
            <a:r>
              <a:rPr lang="cs-CZ" sz="1800"/>
              <a:t>dvůr </a:t>
            </a:r>
            <a:br>
              <a:rPr lang="cs-CZ" sz="1800"/>
            </a:br>
            <a:r>
              <a:rPr lang="cs-CZ" sz="1800"/>
              <a:t>a </a:t>
            </a:r>
            <a:r>
              <a:rPr lang="cs-CZ" sz="1800" dirty="false"/>
              <a:t>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16</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77408" y="227687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8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br>
              <a:rPr lang="cs-CZ" dirty="false"/>
            </a:br>
            <a:r>
              <a:rPr lang="cs-CZ" dirty="false"/>
              <a:t>změny projektu</a:t>
            </a:r>
            <a:br>
              <a:rPr lang="cs-CZ" dirty="false"/>
            </a:br>
            <a:br>
              <a:rPr lang="cs-CZ" b="false" baseline="0" dirty="false"/>
            </a:br>
            <a:endParaRPr lang="cs-CZ" sz="3200" b="false" cap="none" dirty="false"/>
          </a:p>
        </p:txBody>
      </p:sp>
    </p:spTree>
    <p:extLst>
      <p:ext uri="{BB962C8B-B14F-4D97-AF65-F5344CB8AC3E}">
        <p14:creationId xmlns:p14="http://schemas.microsoft.com/office/powerpoint/2010/main" val="123203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465550" y="1268760"/>
            <a:ext cx="8064000" cy="3986287"/>
          </a:xfrm>
        </p:spPr>
        <p:txBody>
          <a:bodyPr>
            <a:noAutofit/>
          </a:bodyPr>
          <a:lstStyle/>
          <a:p>
            <a:r>
              <a:rPr lang="cs-CZ" b="true" dirty="false"/>
              <a:t>Nepodstatné změny:</a:t>
            </a:r>
          </a:p>
          <a:p>
            <a:pPr lvl="1">
              <a:spcAft>
                <a:spcPts val="1200"/>
              </a:spcAft>
            </a:pPr>
            <a:r>
              <a:rPr lang="cs-CZ" dirty="false"/>
              <a:t>nepodléhají předchozímu souhlasu ŘO</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r>
              <a:rPr lang="cs-CZ" dirty="false"/>
              <a:t>před jejich provedením nezbytný souhlas ŘO</a:t>
            </a:r>
          </a:p>
          <a:p>
            <a:pPr lvl="1"/>
            <a:r>
              <a:rPr lang="cs-CZ" dirty="false"/>
              <a:t>mají vliv na charakter projektu, na splnění cílů projektu či dobu realizace projektu</a:t>
            </a:r>
          </a:p>
          <a:p>
            <a:pPr lvl="1"/>
            <a:r>
              <a:rPr lang="cs-CZ" dirty="false"/>
              <a:t>v některých případech vyžadují vydání Změnového právního aktu</a:t>
            </a:r>
            <a:br>
              <a:rPr lang="cs-CZ" dirty="false"/>
            </a:br>
            <a:endParaRPr lang="cs-CZ" dirty="false"/>
          </a:p>
          <a:p>
            <a:pPr marL="252000" lvl="2" indent="0" algn="just">
              <a:lnSpc>
                <a:spcPct val="100000"/>
              </a:lnSpc>
              <a:spcBef>
                <a:spcPts val="600"/>
              </a:spcBef>
              <a:spcAft>
                <a:spcPts val="600"/>
              </a:spcAft>
              <a:buSzPct val="100000"/>
              <a:buNone/>
            </a:pPr>
            <a:r>
              <a:rPr lang="cs-CZ" dirty="false">
                <a:solidFill>
                  <a:srgbClr val="FF0000"/>
                </a:solidFill>
              </a:rPr>
              <a:t>POZOR: </a:t>
            </a:r>
            <a:r>
              <a:rPr lang="cs-CZ" dirty="false"/>
              <a:t>Rozlišení, zda se jedná o podstatnou či nepodstatnou změnu, může být někdy problematické. V případě nejistoty konzultovat plánovanou změnu v dostatečném časovém předstihu </a:t>
            </a:r>
            <a:br>
              <a:rPr lang="cs-CZ" dirty="false"/>
            </a:br>
            <a:r>
              <a:rPr lang="cs-CZ" dirty="false"/>
              <a:t>s projektovým manažerem projektu!</a:t>
            </a:r>
          </a:p>
          <a:p>
            <a:pPr marL="252000" lvl="2" indent="0" algn="just">
              <a:lnSpc>
                <a:spcPct val="100000"/>
              </a:lnSpc>
              <a:spcBef>
                <a:spcPts val="600"/>
              </a:spcBef>
              <a:spcAft>
                <a:spcPts val="600"/>
              </a:spcAft>
              <a:buSzPct val="100000"/>
              <a:buNone/>
            </a:pPr>
            <a:r>
              <a:rPr lang="cs-CZ" dirty="false">
                <a:solidFill>
                  <a:srgbClr val="FF0000"/>
                </a:solidFill>
              </a:rPr>
              <a:t>POZOR: </a:t>
            </a:r>
            <a:r>
              <a:rPr lang="cs-CZ" dirty="false"/>
              <a:t>To, že nepodstatná změna nevyžaduje schválení ŘO, neznamená, 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516216" y="1268760"/>
            <a:ext cx="1944216" cy="1944216"/>
          </a:xfrm>
          <a:prstGeom prst="rect">
            <a:avLst/>
          </a:prstGeom>
        </p:spPr>
      </p:pic>
    </p:spTree>
    <p:extLst>
      <p:ext uri="{BB962C8B-B14F-4D97-AF65-F5344CB8AC3E}">
        <p14:creationId xmlns:p14="http://schemas.microsoft.com/office/powerpoint/2010/main" val="116497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179512" y="1700808"/>
            <a:ext cx="8712968" cy="4419192"/>
          </a:xfrm>
        </p:spPr>
        <p:txBody>
          <a:bodyPr/>
          <a:lstStyle/>
          <a:p>
            <a:r>
              <a:rPr lang="cs-CZ" dirty="false"/>
              <a:t>Nepodléhají předchozímu </a:t>
            </a:r>
            <a:br>
              <a:rPr lang="cs-CZ" dirty="false"/>
            </a:br>
            <a:r>
              <a:rPr lang="cs-CZ" dirty="false"/>
              <a:t>souhlasu, ale informace </a:t>
            </a:r>
            <a:br>
              <a:rPr lang="cs-CZ" dirty="false"/>
            </a:br>
            <a:r>
              <a:rPr lang="cs-CZ" dirty="false"/>
              <a:t>o změně se podává </a:t>
            </a:r>
            <a:br>
              <a:rPr lang="cs-CZ" dirty="false"/>
            </a:br>
            <a:r>
              <a:rPr lang="cs-CZ" b="true" dirty="false"/>
              <a:t>neprodleně</a:t>
            </a:r>
            <a:r>
              <a:rPr lang="cs-CZ" dirty="false"/>
              <a:t>:</a:t>
            </a:r>
            <a:br>
              <a:rPr lang="cs-CZ" dirty="false"/>
            </a:br>
            <a:endParaRPr lang="cs-CZ" dirty="false"/>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a:t>
            </a:r>
            <a:r>
              <a:rPr lang="cs-CZ" sz="1800" dirty="false"/>
              <a:t>(blíže viz kap. 5.1.3 Specifických pravidel =&gt; </a:t>
            </a:r>
            <a:br>
              <a:rPr lang="cs-CZ" sz="1800" dirty="false"/>
            </a:br>
            <a:r>
              <a:rPr lang="cs-CZ" sz="1600" dirty="false"/>
              <a:t>někdy se jedná o podstatnou změnu, např.: fúze, rozdělení nebo převodu jmění na společníka atd.)</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74478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nás dnes čeká – </a:t>
            </a:r>
            <a:r>
              <a:rPr lang="cs-CZ" dirty="false">
                <a:solidFill>
                  <a:schemeClr val="tx2">
                    <a:lumMod val="75000"/>
                  </a:schemeClr>
                </a:solidFill>
              </a:rPr>
              <a:t>dva semináře </a:t>
            </a:r>
            <a:r>
              <a:rPr lang="cs-CZ" dirty="false">
                <a:solidFill>
                  <a:schemeClr val="tx2">
                    <a:lumMod val="75000"/>
                  </a:schemeClr>
                </a:solidFill>
                <a:sym typeface="Wingdings" panose="05000000000000000000" pitchFamily="2" charset="2"/>
              </a:rPr>
              <a:t></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395536" y="1472977"/>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Je povinností ŘO zrealizovat ke každé vyhlášené otevřené výzvě alespoň dva typy seminářů pro příjemce: </a:t>
            </a:r>
          </a:p>
          <a:p>
            <a:pPr marL="457200" indent="-457200" algn="just">
              <a:spcAft>
                <a:spcPts val="1800"/>
              </a:spcAft>
              <a:buClr>
                <a:schemeClr val="accent1"/>
              </a:buClr>
              <a:buFont typeface="+mj-lt"/>
              <a:buAutoNum type="arabicPeriod"/>
            </a:pPr>
            <a:r>
              <a:rPr lang="cs-CZ" sz="2000" dirty="false"/>
              <a:t>Seminář s návazností na vydávání právních aktů na projekty vybrané k podpoře; </a:t>
            </a:r>
            <a:r>
              <a:rPr lang="cs-CZ" sz="2000" b="true" dirty="false"/>
              <a:t>účelem semináře je seznámit příjemce </a:t>
            </a:r>
            <a:br>
              <a:rPr lang="cs-CZ" sz="2000" b="true" dirty="false"/>
            </a:br>
            <a:r>
              <a:rPr lang="cs-CZ" sz="2000" b="true" dirty="false"/>
              <a:t>s podmínkami a pravidly OPZ+ stanovenými pro realizaci projektů</a:t>
            </a:r>
            <a:r>
              <a:rPr lang="cs-CZ" sz="2000" dirty="false"/>
              <a:t>, ovšem zpravidla bez prezentace konkrétního obsahu a rozsahu monitoringu projektů; </a:t>
            </a:r>
          </a:p>
          <a:p>
            <a:pPr marL="457200" indent="-457200" algn="just">
              <a:buClr>
                <a:schemeClr val="tx1"/>
              </a:buClr>
              <a:buFont typeface="+mj-lt"/>
              <a:buAutoNum type="arabicPeriod"/>
            </a:pPr>
            <a:r>
              <a:rPr lang="cs-CZ" sz="2000" dirty="false"/>
              <a:t>Seminář s návaznosti na povinnost předložit první zprávu </a:t>
            </a:r>
            <a:br>
              <a:rPr lang="cs-CZ" sz="2000" dirty="false"/>
            </a:br>
            <a:r>
              <a:rPr lang="cs-CZ" sz="2000" dirty="false"/>
              <a:t>o realizaci a žádost o platbu týkající se projektu; účelem semináře je poskytnout příjemcům návod, </a:t>
            </a:r>
            <a:r>
              <a:rPr lang="cs-CZ" sz="2000" b="true" dirty="false"/>
              <a:t>jak zpracovat vše potřebné pro předkládání zpráv o realizaci projektu a žádostí o platbu. </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60000" y="1700808"/>
            <a:ext cx="8532480" cy="4707224"/>
          </a:xfrm>
        </p:spPr>
        <p:txBody>
          <a:bodyPr/>
          <a:lstStyle/>
          <a:p>
            <a:r>
              <a:rPr lang="cs-CZ" dirty="false"/>
              <a:t>Nepodléhají předchozímu</a:t>
            </a:r>
            <a:br>
              <a:rPr lang="cs-CZ" dirty="false"/>
            </a:br>
            <a:r>
              <a:rPr lang="cs-CZ" dirty="false"/>
              <a:t>souhlasu, ale informace </a:t>
            </a:r>
            <a:br>
              <a:rPr lang="cs-CZ" dirty="false"/>
            </a:br>
            <a:r>
              <a:rPr lang="cs-CZ" dirty="false"/>
              <a:t>o změně se podává </a:t>
            </a:r>
            <a:br>
              <a:rPr lang="cs-CZ" dirty="false"/>
            </a:br>
            <a:r>
              <a:rPr lang="cs-CZ" b="true" dirty="false"/>
              <a:t>nejpozději 10 pracovních</a:t>
            </a:r>
            <a:br>
              <a:rPr lang="cs-CZ" b="true" dirty="false"/>
            </a:br>
            <a:r>
              <a:rPr lang="cs-CZ" b="true" dirty="false"/>
              <a:t>dní před termínem podání</a:t>
            </a:r>
            <a:br>
              <a:rPr lang="cs-CZ" b="true" dirty="false"/>
            </a:br>
            <a:r>
              <a:rPr lang="cs-CZ" b="true" dirty="false"/>
              <a:t>nejbližší Zprávy o realizaci:</a:t>
            </a:r>
            <a:br>
              <a:rPr lang="cs-CZ" dirty="false"/>
            </a:br>
            <a:endParaRPr lang="cs-CZ" dirty="false"/>
          </a:p>
          <a:p>
            <a:r>
              <a:rPr lang="cs-CZ" sz="2000" dirty="false"/>
              <a:t>změna rozpočtu projektu (přesun prostředků mezi položkami, vytváření nových položek) v rámci jedné kapitoly rozpočtu; </a:t>
            </a:r>
          </a:p>
          <a:p>
            <a:r>
              <a:rPr lang="cs-CZ" sz="2000" dirty="false"/>
              <a:t>přesun prostředků mezi jednotlivými kapitolami rozpočtu (s výjimkou položek na „Mzdové příspěvky“ financovaných s využitím jednotkových nákladů) do výše 25 % celkových přímých nákladů projektu</a:t>
            </a:r>
          </a:p>
          <a:p>
            <a:endParaRPr lang="cs-CZ" sz="19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18506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13916"/>
            <a:ext cx="8496944" cy="5743476"/>
          </a:xfrm>
        </p:spPr>
        <p:txBody>
          <a:bodyPr/>
          <a:lstStyle/>
          <a:p>
            <a:pPr>
              <a:spcAft>
                <a:spcPts val="1200"/>
              </a:spcAft>
            </a:pPr>
            <a:r>
              <a:rPr lang="cs-CZ" dirty="false"/>
              <a:t>Nepodléhají předchozímu souhlasu, </a:t>
            </a:r>
            <a:br>
              <a:rPr lang="cs-CZ" dirty="false"/>
            </a:br>
            <a:r>
              <a:rPr lang="cs-CZ" dirty="false"/>
              <a:t>ale informace o změně se podává </a:t>
            </a:r>
            <a:br>
              <a:rPr lang="cs-CZ" dirty="false"/>
            </a:br>
            <a:r>
              <a:rPr lang="cs-CZ" b="true" dirty="false"/>
              <a:t>spolu s nejbližší </a:t>
            </a:r>
            <a:r>
              <a:rPr lang="cs-CZ" b="true" dirty="false" err="true"/>
              <a:t>ZoR</a:t>
            </a:r>
            <a:r>
              <a:rPr lang="cs-CZ" b="true" dirty="false"/>
              <a:t>:</a:t>
            </a:r>
            <a:endParaRPr lang="cs-CZ" dirty="false"/>
          </a:p>
          <a:p>
            <a:pPr marL="814388" lvl="1" indent="-306388">
              <a:spcBef>
                <a:spcPts val="600"/>
              </a:spcBef>
            </a:pPr>
            <a:r>
              <a:rPr lang="cs-CZ" sz="1900" dirty="false"/>
              <a:t>změna místa realizace </a:t>
            </a:r>
          </a:p>
          <a:p>
            <a:pPr marL="508000" lvl="1" indent="0">
              <a:spcBef>
                <a:spcPts val="600"/>
              </a:spcBef>
              <a:buNone/>
            </a:pPr>
            <a:endParaRPr lang="cs-CZ" sz="1900" dirty="false"/>
          </a:p>
          <a:p>
            <a:pPr marL="814388" lvl="1" indent="-306388">
              <a:spcBef>
                <a:spcPts val="600"/>
              </a:spcBef>
            </a:pPr>
            <a:r>
              <a:rPr lang="cs-CZ" sz="1900" dirty="false"/>
              <a:t>navýšení počtu osob z cílové skupiny, které jsou do projektu zapojeny; </a:t>
            </a:r>
          </a:p>
          <a:p>
            <a:pPr marL="814388" lvl="1" indent="-306388" algn="just"/>
            <a:r>
              <a:rPr lang="cs-CZ" sz="1900" dirty="false">
                <a:solidFill>
                  <a:srgbClr val="FF0000"/>
                </a:solidFill>
              </a:rPr>
              <a:t>změna ve způsobu provádění klíčových aktivit, která nemá negativní dopad na plnění cílů projektu</a:t>
            </a:r>
          </a:p>
          <a:p>
            <a:pPr marL="814388" lvl="1" indent="-306388" algn="just"/>
            <a:r>
              <a:rPr lang="cs-CZ" sz="1900" dirty="false"/>
              <a:t>změny smluv o partnerství</a:t>
            </a:r>
          </a:p>
          <a:p>
            <a:pPr marL="814388" lvl="1" indent="-306388" algn="just"/>
            <a:r>
              <a:rPr lang="cs-CZ" sz="1900" dirty="false"/>
              <a:t>vypuštění partnera z realizace projektu, pokud tato změna nevyžaduje navýšení částky veřejné podpory přidělené v právním aktu příjemci nebo nějakému z partnerů;</a:t>
            </a:r>
          </a:p>
          <a:p>
            <a:pPr marL="814388" lvl="1" indent="-306388" algn="just"/>
            <a:r>
              <a:rPr lang="cs-CZ" sz="1900" dirty="false"/>
              <a:t>změna týkající se plátcovství daně z přidané hodnoty příjemce či partnera s finančním příspěvkem</a:t>
            </a:r>
          </a:p>
          <a:p>
            <a:pPr marL="414000" lvl="1" indent="0" algn="just">
              <a:buNone/>
            </a:pPr>
            <a:r>
              <a:rPr lang="cs-CZ" sz="2800" dirty="false"/>
              <a:t>*</a:t>
            </a:r>
            <a:r>
              <a:rPr lang="cs-CZ" sz="1800" dirty="false"/>
              <a:t> </a:t>
            </a:r>
            <a:r>
              <a:rPr lang="cs-CZ" sz="1400" dirty="false"/>
              <a:t>K </a:t>
            </a:r>
            <a:r>
              <a:rPr lang="cs-CZ" sz="1400" dirty="false" err="true"/>
              <a:t>ŽoZ</a:t>
            </a:r>
            <a:r>
              <a:rPr lang="cs-CZ" sz="1400" dirty="false"/>
              <a:t> je vhodné přiložit dokument s navrhovaným zněním aktivit – například v režimu změn</a:t>
            </a: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254339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IV</a:t>
            </a:r>
          </a:p>
        </p:txBody>
      </p:sp>
      <p:sp>
        <p:nvSpPr>
          <p:cNvPr id="3" name="Zástupný symbol pro obsah 2"/>
          <p:cNvSpPr>
            <a:spLocks noGrp="true"/>
          </p:cNvSpPr>
          <p:nvPr>
            <p:ph idx="1"/>
          </p:nvPr>
        </p:nvSpPr>
        <p:spPr>
          <a:xfrm>
            <a:off x="323528" y="1628800"/>
            <a:ext cx="8496944" cy="5328592"/>
          </a:xfrm>
        </p:spPr>
        <p:txBody>
          <a:bodyPr/>
          <a:lstStyle/>
          <a:p>
            <a:pPr marL="0" indent="0" algn="ctr">
              <a:lnSpc>
                <a:spcPct val="100000"/>
              </a:lnSpc>
              <a:spcAft>
                <a:spcPts val="2400"/>
              </a:spcAft>
              <a:buNone/>
            </a:pPr>
            <a:r>
              <a:rPr lang="cs-CZ" sz="2800"/>
              <a:t>Ať už se jedná o jakýkoliv typ nepodstatné </a:t>
            </a:r>
            <a:br>
              <a:rPr lang="cs-CZ" sz="2800"/>
            </a:br>
            <a:r>
              <a:rPr lang="cs-CZ" sz="2800"/>
              <a:t>(ale i podstatné změny), nejlepší je s dostatečným časovým předstihem před jejím provedením kontaktovat projektového manažera Vašeho projektu a domluvit se na podání a schválení změny.</a:t>
            </a:r>
            <a:endParaRPr lang="cs-CZ" sz="2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pic>
        <p:nvPicPr>
          <p:cNvPr id="1026" name="Picture 2">
            <a:extLst>
              <a:ext uri="{FF2B5EF4-FFF2-40B4-BE49-F238E27FC236}">
                <a16:creationId xmlns:a16="http://schemas.microsoft.com/office/drawing/2014/main" id="{03B2AC10-1C69-455A-82E4-32C1F8D07DFB}"/>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1590675" y="3789040"/>
            <a:ext cx="596265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8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38441" y="1195602"/>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95995" y="1193440"/>
            <a:ext cx="8208912" cy="5664560"/>
          </a:xfrm>
          <a:ln>
            <a:noFill/>
          </a:ln>
        </p:spPr>
        <p:txBody>
          <a:bodyPr/>
          <a:lstStyle/>
          <a:p>
            <a:r>
              <a:rPr lang="cs-CZ" dirty="false"/>
              <a:t>Podléhají předchozímu souhlasu ŘO, ale </a:t>
            </a:r>
            <a:br>
              <a:rPr lang="cs-CZ" dirty="false"/>
            </a:br>
            <a:r>
              <a:rPr lang="cs-CZ" dirty="false"/>
              <a:t>nevyžadují vydání změnového práv. aktu:</a:t>
            </a:r>
          </a:p>
          <a:p>
            <a:endParaRPr lang="cs-CZ" sz="1800" b="false" i="false" u="none" strike="noStrike" baseline="0" dirty="false">
              <a:solidFill>
                <a:srgbClr val="000000"/>
              </a:solidFill>
              <a:latin typeface="Arial" panose="020B0604020202020204" pitchFamily="34" charset="0"/>
            </a:endParaRPr>
          </a:p>
          <a:p>
            <a:endParaRPr lang="cs-CZ" sz="1800" dirty="false">
              <a:solidFill>
                <a:srgbClr val="000000"/>
              </a:solidFill>
              <a:latin typeface="Arial" panose="020B0604020202020204" pitchFamily="34" charset="0"/>
            </a:endParaRPr>
          </a:p>
          <a:p>
            <a:r>
              <a:rPr lang="cs-CZ" sz="1800" dirty="false"/>
              <a:t>Podstatné změny projektu jsou takové změny, které mají vliv na charakter projektu, na splnění cílů projektu či dobu realizace projektu. Z toho důvodu si ŘO vyhrazuje právo tyto změny schvalovat </a:t>
            </a:r>
          </a:p>
          <a:p>
            <a:pPr marL="540000" lvl="1">
              <a:lnSpc>
                <a:spcPct val="100000"/>
              </a:lnSpc>
              <a:spcBef>
                <a:spcPts val="0"/>
              </a:spcBef>
              <a:spcAft>
                <a:spcPts val="600"/>
              </a:spcAft>
            </a:pPr>
            <a:r>
              <a:rPr lang="cs-CZ" sz="1300" dirty="false"/>
              <a:t>změny v klíčových aktivitách, kdy se nejedná o technické aspekty spadající do nepodstatných změn; mezi podstatné změny kromě jiného vždy patří zrušení klíčové aktivity nebo přidání zcela nové klíčové aktivity;</a:t>
            </a:r>
          </a:p>
          <a:p>
            <a:pPr marL="540000" lvl="1">
              <a:lnSpc>
                <a:spcPct val="100000"/>
              </a:lnSpc>
              <a:spcBef>
                <a:spcPts val="0"/>
              </a:spcBef>
              <a:spcAft>
                <a:spcPts val="600"/>
              </a:spcAft>
            </a:pPr>
            <a:r>
              <a:rPr lang="cs-CZ" sz="1300" dirty="false"/>
              <a:t>zahrnutí nové cílové skupiny, tj. rozšíření projektu i na osoby, na které projekt původně zaměřen nebyl;</a:t>
            </a:r>
          </a:p>
          <a:p>
            <a:pPr marL="540000" lvl="1">
              <a:lnSpc>
                <a:spcPct val="100000"/>
              </a:lnSpc>
              <a:spcBef>
                <a:spcPts val="0"/>
              </a:spcBef>
              <a:spcAft>
                <a:spcPts val="600"/>
              </a:spcAft>
            </a:pPr>
            <a:r>
              <a:rPr lang="cs-CZ" sz="1300" dirty="false"/>
              <a:t>přesun prostředků mezi jednotlivými kapitolami rozpočtu (s výjimkou položek na „Mzdové příspěvky“ financovaných s využitím jednotkových nákladů) vyšší než 25 %;</a:t>
            </a:r>
          </a:p>
          <a:p>
            <a:pPr marL="540000" lvl="1">
              <a:lnSpc>
                <a:spcPct val="100000"/>
              </a:lnSpc>
              <a:spcBef>
                <a:spcPts val="0"/>
              </a:spcBef>
              <a:spcAft>
                <a:spcPts val="600"/>
              </a:spcAft>
            </a:pPr>
            <a:r>
              <a:rPr lang="cs-CZ" sz="1300" dirty="false"/>
              <a:t>přesun v rozpočtu mezi položkami na neinvestiční a investiční výdaje; </a:t>
            </a:r>
          </a:p>
          <a:p>
            <a:pPr marL="540000" lvl="1">
              <a:lnSpc>
                <a:spcPct val="100000"/>
              </a:lnSpc>
              <a:spcBef>
                <a:spcPts val="0"/>
              </a:spcBef>
              <a:spcAft>
                <a:spcPts val="600"/>
              </a:spcAft>
            </a:pPr>
            <a:r>
              <a:rPr lang="cs-CZ" sz="1300" dirty="false"/>
              <a:t> změna bankovního účtu projektu doložená dokladem/potvrzením o vlastnictví účtu;</a:t>
            </a:r>
          </a:p>
          <a:p>
            <a:pPr marL="540000" lvl="1">
              <a:lnSpc>
                <a:spcPct val="100000"/>
              </a:lnSpc>
              <a:spcBef>
                <a:spcPts val="0"/>
              </a:spcBef>
              <a:spcAft>
                <a:spcPts val="600"/>
              </a:spcAft>
            </a:pPr>
            <a:r>
              <a:rPr lang="cs-CZ" sz="1300" dirty="false"/>
              <a:t>změna ve vymezení sledovaných období (pokud se nemění termín ukončení realizace projektu a další</a:t>
            </a:r>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98834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351578" y="1348367"/>
            <a:ext cx="8064000" cy="4536024"/>
          </a:xfrm>
        </p:spPr>
        <p:txBody>
          <a:bodyPr/>
          <a:lstStyle/>
          <a:p>
            <a:r>
              <a:rPr lang="cs-CZ" dirty="false"/>
              <a:t>Podléhají předchozímu souhlasu </a:t>
            </a:r>
            <a:br>
              <a:rPr lang="cs-CZ" dirty="false"/>
            </a:br>
            <a:r>
              <a:rPr lang="cs-CZ" dirty="false"/>
              <a:t>ŘO a vyžadují vydání změnového</a:t>
            </a:r>
            <a:br>
              <a:rPr lang="cs-CZ" dirty="false"/>
            </a:br>
            <a:r>
              <a:rPr lang="cs-CZ" dirty="false"/>
              <a:t>právního aktu:</a:t>
            </a:r>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marL="180000" indent="0" algn="just">
              <a:buNone/>
            </a:pPr>
            <a:r>
              <a:rPr lang="cs-CZ" sz="2000" dirty="false"/>
              <a:t>Výčet změn projektu je uveden ve </a:t>
            </a:r>
            <a:r>
              <a:rPr lang="cs-CZ" sz="2000" dirty="false">
                <a:solidFill>
                  <a:srgbClr val="FF0000"/>
                </a:solidFill>
              </a:rPr>
              <a:t>Specifické části pravidel pro žadatele a příjemce v rámci OPZ+ pro projekty s přímými a nepřímými náklady a pro projekty financované s využitím paušálních sazeb</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884465" y="1196752"/>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51520" y="6036006"/>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r>
              <a:rPr lang="cs-CZ" sz="1600" dirty="false">
                <a:solidFill>
                  <a:srgbClr val="FF0000"/>
                </a:solidFill>
              </a:rPr>
              <a:t>Změny v osobě příjemce </a:t>
            </a:r>
            <a:r>
              <a:rPr lang="cs-CZ" sz="1600" dirty="false"/>
              <a:t>– řešeno podrobně ve </a:t>
            </a:r>
            <a:r>
              <a:rPr lang="cs-CZ" sz="1600" dirty="false" err="true"/>
              <a:t>Specif</a:t>
            </a:r>
            <a:r>
              <a:rPr lang="cs-CZ" sz="1600" dirty="false"/>
              <a:t>. pravidlech – může se jednat jak o podstatnou x nepodstatnou změnu.</a:t>
            </a:r>
          </a:p>
        </p:txBody>
      </p:sp>
    </p:spTree>
    <p:extLst>
      <p:ext uri="{BB962C8B-B14F-4D97-AF65-F5344CB8AC3E}">
        <p14:creationId xmlns:p14="http://schemas.microsoft.com/office/powerpoint/2010/main" val="2694517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a:t>
            </a:r>
          </a:p>
        </p:txBody>
      </p:sp>
      <p:sp>
        <p:nvSpPr>
          <p:cNvPr id="3" name="Zástupný symbol pro obsah 2"/>
          <p:cNvSpPr>
            <a:spLocks noGrp="true"/>
          </p:cNvSpPr>
          <p:nvPr>
            <p:ph idx="1"/>
          </p:nvPr>
        </p:nvSpPr>
        <p:spPr>
          <a:xfrm>
            <a:off x="286408" y="1196632"/>
            <a:ext cx="8571184" cy="4320000"/>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lgn="just">
              <a:spcAft>
                <a:spcPts val="600"/>
              </a:spcAft>
            </a:pPr>
            <a:r>
              <a:rPr lang="cs-CZ" sz="1800" dirty="false"/>
              <a:t>v případě žádostí o nepodstatnou změnu potvrdit (vzít na vědomí) nebo vrátit </a:t>
            </a:r>
            <a:br>
              <a:rPr lang="cs-CZ" sz="1800" dirty="false"/>
            </a:br>
            <a:r>
              <a:rPr lang="cs-CZ" sz="1800" dirty="false"/>
              <a:t>k přepracování;</a:t>
            </a:r>
          </a:p>
          <a:p>
            <a:pPr lvl="1" algn="just">
              <a:spcAft>
                <a:spcPts val="600"/>
              </a:spcAft>
            </a:pPr>
            <a:r>
              <a:rPr lang="cs-CZ" sz="1800" dirty="false"/>
              <a:t>v případě žádostí o podstatnou změnu schválit, zamítnout nebo vrátit </a:t>
            </a:r>
            <a:br>
              <a:rPr lang="cs-CZ" sz="1800" dirty="false"/>
            </a:br>
            <a:r>
              <a:rPr lang="cs-CZ" sz="1800" dirty="false"/>
              <a:t>k přepracování;</a:t>
            </a:r>
          </a:p>
          <a:p>
            <a:pPr algn="just">
              <a:lnSpc>
                <a:spcPct val="100000"/>
              </a:lnSpc>
            </a:pPr>
            <a:r>
              <a:rPr lang="cs-CZ" sz="2100" b="true" dirty="false"/>
              <a:t>Lhůty: </a:t>
            </a:r>
            <a:r>
              <a:rPr lang="cs-CZ" sz="2100" dirty="false"/>
              <a:t>ŘO má na posouzení podstatné změny 20 pracovních dnů, na kontrolu nepodstatné změny 5 pracovní dní</a:t>
            </a:r>
            <a:r>
              <a:rPr lang="cs-CZ" sz="2100" b="true" dirty="false"/>
              <a:t> </a:t>
            </a:r>
            <a:br>
              <a:rPr lang="cs-CZ" sz="2100" b="true" dirty="false"/>
            </a:br>
            <a:r>
              <a:rPr lang="cs-CZ" sz="2100" dirty="false"/>
              <a:t>(od předložení žádosti o změnu). Lhůta se zastavuje na dopracování žádosti.</a:t>
            </a:r>
          </a:p>
          <a:p>
            <a:pPr algn="just"/>
            <a:r>
              <a:rPr lang="cs-CZ" sz="2000" dirty="false"/>
              <a:t>Schválení žádosti o změnu rozpočtu není možné chápat jako souhlas se všemi výdaji, které příjemce do nově vytvořených či navýšených řádků rozpočtu bude následně nárokovat ke schválení. Posuzování způsobilosti výdaje probíhá vždy nad konkrétním nárokovaným výdajem v každé </a:t>
            </a:r>
            <a:r>
              <a:rPr lang="cs-CZ" sz="2000" dirty="false" err="true"/>
              <a:t>ŽoP</a:t>
            </a:r>
            <a:r>
              <a:rPr lang="cs-CZ" sz="2000" dirty="false"/>
              <a:t>. </a:t>
            </a:r>
            <a:r>
              <a:rPr lang="cs-CZ" sz="2000" b="true" dirty="false">
                <a:solidFill>
                  <a:srgbClr val="FF0000"/>
                </a:solidFill>
              </a:rPr>
              <a:t>Schválení rozpočtových změn tedy způsobilost nezaručuje. </a:t>
            </a:r>
            <a:endParaRPr lang="cs-CZ" sz="1600" b="true" dirty="false">
              <a:solidFill>
                <a:srgbClr val="FF0000"/>
              </a:solidFill>
            </a:endParaRPr>
          </a:p>
          <a:p>
            <a:pPr lvl="1" algn="just">
              <a:spcAft>
                <a:spcPts val="600"/>
              </a:spcAft>
            </a:pPr>
            <a:endParaRPr lang="cs-CZ" sz="18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58401" y="404664"/>
            <a:ext cx="1080120" cy="1080120"/>
          </a:xfrm>
          <a:prstGeom prst="rect">
            <a:avLst/>
          </a:prstGeom>
        </p:spPr>
      </p:pic>
    </p:spTree>
    <p:extLst>
      <p:ext uri="{BB962C8B-B14F-4D97-AF65-F5344CB8AC3E}">
        <p14:creationId xmlns:p14="http://schemas.microsoft.com/office/powerpoint/2010/main" val="415781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II.</a:t>
            </a:r>
          </a:p>
        </p:txBody>
      </p:sp>
      <p:sp>
        <p:nvSpPr>
          <p:cNvPr id="3" name="Zástupný symbol pro obsah 2"/>
          <p:cNvSpPr>
            <a:spLocks noGrp="true"/>
          </p:cNvSpPr>
          <p:nvPr>
            <p:ph idx="1"/>
          </p:nvPr>
        </p:nvSpPr>
        <p:spPr>
          <a:xfrm>
            <a:off x="359480" y="1628800"/>
            <a:ext cx="7995172" cy="4320000"/>
          </a:xfrm>
        </p:spPr>
        <p:txBody>
          <a:bodyPr/>
          <a:lstStyle/>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a:t>Žádosti o změnu podané na ŘO, u nichž ještě nebyla administrace ukončena, mohou, pokud platnost změny zasahuje do monitorovacího období, za které má být předložena zpráva </a:t>
            </a:r>
            <a:br>
              <a:rPr lang="cs-CZ" dirty="false"/>
            </a:br>
            <a:r>
              <a:rPr lang="cs-CZ" dirty="false"/>
              <a:t>o realizaci (či žádost o platbu), mít dopad na povinnosti příjemce týkající se předkládání zpráv o realizaci (a žádostí o platbu). </a:t>
            </a:r>
          </a:p>
          <a:p>
            <a:pPr marL="432000" lvl="1" indent="-432000" algn="just">
              <a:lnSpc>
                <a:spcPct val="100000"/>
              </a:lnSpc>
              <a:spcBef>
                <a:spcPts val="600"/>
              </a:spcBef>
              <a:spcAft>
                <a:spcPts val="2400"/>
              </a:spcAft>
              <a:buSzPct val="100000"/>
              <a:buFont typeface="Wingdings" panose="05000000000000000000" pitchFamily="2" charset="2"/>
              <a:buChar char=""/>
            </a:pPr>
            <a:r>
              <a:rPr lang="cs-CZ" dirty="false"/>
              <a:t>Tyto souvislosti jsou uvedeny v Obecné části pravidel pro žadatele </a:t>
            </a:r>
            <a:br>
              <a:rPr lang="cs-CZ" dirty="false"/>
            </a:br>
            <a:r>
              <a:rPr lang="cs-CZ" dirty="false"/>
              <a:t>a příjemce v rámci OPZ+, v části věnované zprávám o realizaci projektu.</a:t>
            </a:r>
          </a:p>
          <a:p>
            <a:pPr marL="432000" lvl="1" indent="-432000" algn="just">
              <a:lnSpc>
                <a:spcPct val="100000"/>
              </a:lnSpc>
              <a:spcBef>
                <a:spcPts val="600"/>
              </a:spcBef>
              <a:spcAft>
                <a:spcPts val="0"/>
              </a:spcAft>
              <a:buSzPct val="100000"/>
              <a:buFont typeface="Wingdings" panose="05000000000000000000" pitchFamily="2" charset="2"/>
              <a:buChar char=""/>
            </a:pPr>
            <a:r>
              <a:rPr lang="cs-CZ" dirty="false"/>
              <a:t>Projektový manažer Vašeho projektu </a:t>
            </a:r>
          </a:p>
          <a:p>
            <a:pPr marL="0" lvl="1" indent="0" algn="just">
              <a:lnSpc>
                <a:spcPct val="100000"/>
              </a:lnSpc>
              <a:spcBef>
                <a:spcPts val="600"/>
              </a:spcBef>
              <a:spcAft>
                <a:spcPts val="0"/>
              </a:spcAft>
              <a:buSzPct val="100000"/>
              <a:buNone/>
            </a:pPr>
            <a:r>
              <a:rPr lang="cs-CZ" dirty="false"/>
              <a:t>      rád poradí, jak a kdy plánovanou</a:t>
            </a:r>
          </a:p>
          <a:p>
            <a:pPr marL="0" lvl="1" indent="0" algn="just">
              <a:lnSpc>
                <a:spcPct val="100000"/>
              </a:lnSpc>
              <a:spcBef>
                <a:spcPts val="600"/>
              </a:spcBef>
              <a:spcAft>
                <a:spcPts val="0"/>
              </a:spcAft>
              <a:buSzPct val="100000"/>
              <a:buNone/>
            </a:pPr>
            <a:r>
              <a:rPr lang="cs-CZ" dirty="false"/>
              <a:t>      změnu </a:t>
            </a:r>
            <a:r>
              <a:rPr lang="cs-CZ" dirty="false" err="true"/>
              <a:t>zadministrovat</a:t>
            </a:r>
            <a:r>
              <a:rPr lang="cs-CZ" dirty="false">
                <a:sym typeface="Wingdings" panose="05000000000000000000" pitchFamily="2" charset="2"/>
              </a:rPr>
              <a:t>.</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a:extLst>
              <a:ext uri="{FF2B5EF4-FFF2-40B4-BE49-F238E27FC236}">
                <a16:creationId xmlns:a16="http://schemas.microsoft.com/office/drawing/2014/main" id="{59C81D2F-0FBC-43BC-8FD6-F07038DED405}"/>
              </a:ext>
            </a:extLst>
          </p:cNvPr>
          <p:cNvPicPr>
            <a:picLocks noChangeAspect="true"/>
          </p:cNvPicPr>
          <p:nvPr/>
        </p:nvPicPr>
        <p:blipFill>
          <a:blip r:embed="rId5"/>
          <a:stretch>
            <a:fillRect/>
          </a:stretch>
        </p:blipFill>
        <p:spPr>
          <a:xfrm>
            <a:off x="5076056" y="4005064"/>
            <a:ext cx="3123632" cy="2955200"/>
          </a:xfrm>
          <a:prstGeom prst="rect">
            <a:avLst/>
          </a:prstGeom>
        </p:spPr>
      </p:pic>
    </p:spTree>
    <p:extLst>
      <p:ext uri="{BB962C8B-B14F-4D97-AF65-F5344CB8AC3E}">
        <p14:creationId xmlns:p14="http://schemas.microsoft.com/office/powerpoint/2010/main" val="153614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br>
              <a:rPr lang="cs-CZ" dirty="false"/>
            </a:br>
            <a:r>
              <a:rPr lang="cs-CZ" dirty="false"/>
              <a:t>Změnové řízení v Iskp21+</a:t>
            </a:r>
            <a:br>
              <a:rPr lang="cs-CZ" dirty="false"/>
            </a:br>
            <a:br>
              <a:rPr lang="cs-CZ" b="false" baseline="0" dirty="false"/>
            </a:br>
            <a:endParaRPr lang="cs-CZ" sz="3200" b="false" cap="none" dirty="false"/>
          </a:p>
        </p:txBody>
      </p:sp>
    </p:spTree>
    <p:extLst>
      <p:ext uri="{BB962C8B-B14F-4D97-AF65-F5344CB8AC3E}">
        <p14:creationId xmlns:p14="http://schemas.microsoft.com/office/powerpoint/2010/main" val="3255577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4459472" y="1895776"/>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a:t>
            </a:r>
            <a:br>
              <a:rPr lang="cs-CZ" dirty="false"/>
            </a:br>
            <a:r>
              <a:rPr lang="cs-CZ" dirty="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a:t>
            </a:r>
            <a:r>
              <a:rPr lang="cs-CZ" dirty="false" err="true"/>
              <a:t>ŽoZ</a:t>
            </a:r>
            <a:r>
              <a:rPr lang="cs-CZ" dirty="false"/>
              <a:t> a Uložit</a:t>
            </a:r>
            <a:br>
              <a:rPr lang="cs-CZ" dirty="false"/>
            </a:b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t>Vybírat jen obrazovky které chcete vyplnit - nelze rozpracovat dvě </a:t>
            </a:r>
            <a:r>
              <a:rPr lang="cs-CZ" sz="2200" dirty="false" err="true"/>
              <a:t>ŽoZ</a:t>
            </a:r>
            <a:r>
              <a:rPr lang="cs-CZ" sz="2200" dirty="false"/>
              <a:t>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solidFill>
                  <a:srgbClr val="FF0000"/>
                </a:solidFill>
              </a:rPr>
              <a:t>POZOR: finanční obrazovky (rozpočet + rozpad financování + finanční plán) jsou provázané! Aktivují se všechny dohromady. I při změně pouze v rozpočtu musí být proveden i rozpad financování!</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Zaslání na ŘO</a:t>
            </a:r>
          </a:p>
          <a:p>
            <a:pPr marL="684000" lvl="3" indent="-432000" algn="just">
              <a:spcBef>
                <a:spcPts val="0"/>
              </a:spcBef>
              <a:spcAft>
                <a:spcPts val="2400"/>
              </a:spcAft>
              <a:buSzPct val="100000"/>
              <a:buFont typeface="Wingdings" panose="05000000000000000000" pitchFamily="2" charset="2"/>
              <a:buChar char=""/>
            </a:pPr>
            <a:r>
              <a:rPr lang="cs-CZ" sz="1700" dirty="false"/>
              <a:t>Kontrola – finalizace – podpis </a:t>
            </a:r>
            <a:r>
              <a:rPr lang="cs-CZ" sz="1700" dirty="false" err="true"/>
              <a:t>ŽoZ</a:t>
            </a:r>
            <a:r>
              <a:rPr lang="cs-CZ" sz="1700" dirty="false"/>
              <a:t> =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200" dirty="false">
                <a:hlinkClick r:id="rId2"/>
              </a:rPr>
              <a:t>Formuláře a pokyny ke zprávě o realizaci projektu, žádosti o platbu a žádosti o změnu - www.esfcr.cz</a:t>
            </a:r>
            <a:endParaRPr lang="cs-CZ" sz="1400" dirty="false">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210044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nás dnes čeká</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1200"/>
              </a:spcAft>
            </a:pPr>
            <a:r>
              <a:rPr lang="cs-CZ" sz="2200" b="true" dirty="false"/>
              <a:t>Věcná část:</a:t>
            </a:r>
          </a:p>
          <a:p>
            <a:pPr marL="1438275" lvl="2" indent="-285750">
              <a:spcBef>
                <a:spcPts val="0"/>
              </a:spcBef>
              <a:spcAft>
                <a:spcPts val="1200"/>
              </a:spcAft>
              <a:defRPr/>
            </a:pPr>
            <a:r>
              <a:rPr lang="cs-CZ" sz="1800" b="true" dirty="false"/>
              <a:t>Základní informace (výzva č. 007, rozhodnutí,..)</a:t>
            </a:r>
          </a:p>
          <a:p>
            <a:pPr marL="1438275" lvl="2" indent="-285750">
              <a:spcBef>
                <a:spcPts val="0"/>
              </a:spcBef>
              <a:spcAft>
                <a:spcPts val="1200"/>
              </a:spcAft>
              <a:defRPr/>
            </a:pPr>
            <a:r>
              <a:rPr lang="cs-CZ" sz="1800" b="true" dirty="false"/>
              <a:t>Informační systémy, kde hledat informace</a:t>
            </a:r>
          </a:p>
          <a:p>
            <a:pPr marL="1438275" lvl="2" indent="-285750">
              <a:spcBef>
                <a:spcPts val="0"/>
              </a:spcBef>
              <a:spcAft>
                <a:spcPts val="1200"/>
              </a:spcAft>
              <a:defRPr/>
            </a:pPr>
            <a:r>
              <a:rPr lang="cs-CZ" sz="1800" b="true" dirty="false"/>
              <a:t>Změny v projektu</a:t>
            </a:r>
          </a:p>
          <a:p>
            <a:pPr marL="1438275" lvl="2" indent="-285750">
              <a:spcBef>
                <a:spcPts val="0"/>
              </a:spcBef>
              <a:spcAft>
                <a:spcPts val="1200"/>
              </a:spcAft>
              <a:defRPr/>
            </a:pPr>
            <a:r>
              <a:rPr lang="cs-CZ" sz="1800" b="true" dirty="false"/>
              <a:t>Kontroly projektu</a:t>
            </a:r>
          </a:p>
          <a:p>
            <a:pPr marL="1438275" lvl="2" indent="-285750">
              <a:spcBef>
                <a:spcPts val="0"/>
              </a:spcBef>
              <a:spcAft>
                <a:spcPts val="1200"/>
              </a:spcAft>
              <a:defRPr/>
            </a:pPr>
            <a:r>
              <a:rPr lang="cs-CZ" sz="1800" b="true" dirty="false"/>
              <a:t>Plán aktivit projektu</a:t>
            </a:r>
          </a:p>
          <a:p>
            <a:pPr marL="54925" indent="-285750">
              <a:spcAft>
                <a:spcPts val="1200"/>
              </a:spcAft>
              <a:defRPr/>
            </a:pPr>
            <a:r>
              <a:rPr lang="cs-CZ" sz="2200" b="true" dirty="false"/>
              <a:t>  Finanční část:</a:t>
            </a:r>
          </a:p>
          <a:p>
            <a:pPr marL="1438275" lvl="2" indent="-285750">
              <a:spcBef>
                <a:spcPts val="0"/>
              </a:spcBef>
              <a:spcAft>
                <a:spcPts val="1200"/>
              </a:spcAft>
              <a:defRPr/>
            </a:pPr>
            <a:r>
              <a:rPr lang="cs-CZ" sz="1800" b="true" dirty="false"/>
              <a:t>Způsobilé a nezpůsobilé výdaje</a:t>
            </a:r>
          </a:p>
          <a:p>
            <a:pPr marL="1438275" lvl="2" indent="-285750">
              <a:spcBef>
                <a:spcPts val="0"/>
              </a:spcBef>
              <a:spcAft>
                <a:spcPts val="1200"/>
              </a:spcAft>
              <a:defRPr/>
            </a:pPr>
            <a:r>
              <a:rPr lang="cs-CZ" altLang="cs-CZ" sz="1800" b="true" dirty="false">
                <a:solidFill>
                  <a:srgbClr val="14407E"/>
                </a:solidFill>
              </a:rPr>
              <a:t>Přímé náklady, paušál</a:t>
            </a:r>
          </a:p>
          <a:p>
            <a:pPr marL="19050" indent="-19050">
              <a:spcAft>
                <a:spcPts val="1200"/>
              </a:spcAft>
              <a:defRPr/>
            </a:pPr>
            <a:r>
              <a:rPr lang="cs-CZ" altLang="cs-CZ" sz="2200" b="true" dirty="false">
                <a:solidFill>
                  <a:srgbClr val="14407E"/>
                </a:solidFill>
              </a:rPr>
              <a:t>   2. seminář – Zpráva o realizaci a žádost o platbu</a:t>
            </a:r>
          </a:p>
          <a:p>
            <a:pPr marL="19050" indent="-19050">
              <a:spcAft>
                <a:spcPts val="1200"/>
              </a:spcAft>
              <a:defRPr/>
            </a:pPr>
            <a:r>
              <a:rPr lang="cs-CZ" altLang="cs-CZ" sz="2200" b="true" dirty="false">
                <a:solidFill>
                  <a:srgbClr val="14407E"/>
                </a:solidFill>
              </a:rPr>
              <a:t>   Prostor pro Vaše dotazy</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230523" y="2636912"/>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Schvalovací proces</a:t>
            </a:r>
          </a:p>
        </p:txBody>
      </p:sp>
      <p:sp>
        <p:nvSpPr>
          <p:cNvPr id="3" name="Zástupný symbol pro obsah 2"/>
          <p:cNvSpPr>
            <a:spLocks noGrp="true"/>
          </p:cNvSpPr>
          <p:nvPr>
            <p:ph idx="1"/>
          </p:nvPr>
        </p:nvSpPr>
        <p:spPr>
          <a:xfrm>
            <a:off x="683568" y="1484784"/>
            <a:ext cx="8064896" cy="504056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ŘO po doručení žádosti o změnu určí druh změny (podstatná se změnou právního aktu, bez změny právního aktu, nepodstatná změna). </a:t>
            </a:r>
          </a:p>
          <a:p>
            <a:pPr marL="936000" lvl="4" indent="-432000" algn="just">
              <a:spcBef>
                <a:spcPts val="1200"/>
              </a:spcBef>
              <a:spcAft>
                <a:spcPts val="600"/>
              </a:spcAft>
              <a:buSzPct val="100000"/>
              <a:buFont typeface="Courier New" panose="02070309020205020404" pitchFamily="49" charset="0"/>
              <a:buChar char="o"/>
            </a:pPr>
            <a:r>
              <a:rPr lang="cs-CZ" sz="2400" dirty="false"/>
              <a:t>Příjemce totiž při založení </a:t>
            </a:r>
            <a:r>
              <a:rPr lang="cs-CZ" sz="2400" dirty="false" err="true"/>
              <a:t>ŽoZ</a:t>
            </a:r>
            <a:r>
              <a:rPr lang="cs-CZ" sz="2400" dirty="false"/>
              <a:t> v IS KP21+ nemá možnost editovat pole Typ závažnosti 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V závislosti na druhu změny probíhá schvalovací proces.</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Je-li třeba opravy </a:t>
            </a:r>
            <a:r>
              <a:rPr lang="cs-CZ" sz="2400" dirty="false" err="true"/>
              <a:t>ŽoZ</a:t>
            </a:r>
            <a:r>
              <a:rPr lang="cs-CZ" sz="2400" dirty="false"/>
              <a:t>, ŘO vrátí k dopracování, jinak bude </a:t>
            </a:r>
            <a:r>
              <a:rPr lang="cs-CZ" sz="2400" dirty="false" err="true"/>
              <a:t>ŽoZ</a:t>
            </a:r>
            <a:r>
              <a:rPr lang="cs-CZ" sz="2400" dirty="false"/>
              <a:t> buď akceptována, schválena, nebo neschválena.</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210675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27584" y="2852936"/>
            <a:ext cx="7632040" cy="2088232"/>
          </a:xfrm>
        </p:spPr>
        <p:txBody>
          <a:bodyPr/>
          <a:lstStyle/>
          <a:p>
            <a:pPr algn="ctr"/>
            <a:br>
              <a:rPr lang="cs-CZ" dirty="false"/>
            </a:br>
            <a:r>
              <a:rPr lang="cs-CZ" dirty="false"/>
              <a:t>(ne)způsobilé výdaje</a:t>
            </a:r>
            <a:br>
              <a:rPr lang="cs-CZ" dirty="false"/>
            </a:br>
            <a:br>
              <a:rPr lang="cs-CZ" dirty="false"/>
            </a:br>
            <a:endParaRPr lang="cs-CZ" sz="3200" b="false" i="true" cap="none" dirty="false"/>
          </a:p>
        </p:txBody>
      </p:sp>
    </p:spTree>
    <p:extLst>
      <p:ext uri="{BB962C8B-B14F-4D97-AF65-F5344CB8AC3E}">
        <p14:creationId xmlns:p14="http://schemas.microsoft.com/office/powerpoint/2010/main" val="107903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Charakteristika</a:t>
            </a:r>
            <a:r>
              <a:rPr lang="cs-CZ" dirty="false"/>
              <a:t> </a:t>
            </a:r>
            <a:r>
              <a:rPr lang="cs-CZ" sz="2800" dirty="false"/>
              <a:t>způsobilého výdaje I.</a:t>
            </a:r>
          </a:p>
        </p:txBody>
      </p:sp>
      <p:sp>
        <p:nvSpPr>
          <p:cNvPr id="3" name="Zástupný symbol pro obsah 2"/>
          <p:cNvSpPr>
            <a:spLocks noGrp="true"/>
          </p:cNvSpPr>
          <p:nvPr>
            <p:ph idx="1"/>
          </p:nvPr>
        </p:nvSpPr>
        <p:spPr>
          <a:xfrm>
            <a:off x="539552" y="1844824"/>
            <a:ext cx="8064000" cy="4320480"/>
          </a:xfrm>
        </p:spPr>
        <p:txBody>
          <a:bodyPr/>
          <a:lstStyle/>
          <a:p>
            <a:pPr algn="just">
              <a:lnSpc>
                <a:spcPct val="100000"/>
              </a:lnSpc>
            </a:pPr>
            <a:r>
              <a:rPr lang="cs-CZ" sz="2000" dirty="false"/>
              <a:t>Podpora z OPZ+ je určena výhradně na způsobilé výdaje. Řídící orgán je oprávněn vyžádat si od příjemce jakýkoliv dokument nezbytný pro ověření způsobilosti výdajů v rámci projektu (může jít </a:t>
            </a:r>
            <a:br>
              <a:rPr lang="cs-CZ" sz="2000" dirty="false"/>
            </a:br>
            <a:r>
              <a:rPr lang="cs-CZ" sz="2000" dirty="false"/>
              <a:t>i o dokument, který vznikl v době před zahájením realizace projektu).</a:t>
            </a:r>
            <a:endParaRPr lang="cs-CZ" sz="2000" b="true" u="sng" dirty="false"/>
          </a:p>
          <a:p>
            <a:pPr algn="just">
              <a:lnSpc>
                <a:spcPct val="100000"/>
              </a:lnSpc>
            </a:pPr>
            <a:r>
              <a:rPr lang="cs-CZ" sz="2000" dirty="false"/>
              <a:t>Způsobilý výdaj musí být v souladu s právními předpisy, v souladu </a:t>
            </a:r>
            <a:br>
              <a:rPr lang="cs-CZ" sz="2000" dirty="false"/>
            </a:br>
            <a:r>
              <a:rPr lang="cs-CZ" sz="2000" dirty="false"/>
              <a:t>s pravidly programu OPZ+ a s podmínkami poskytnutí podpory, musí být přiměřený, vzniknul v době realizace, splňuje podmínky územní způsobilosti, je řádně identifikovaný, prokazatelný a doložitelný, je nezbytný pro dosažení cílů projektu. </a:t>
            </a:r>
            <a:r>
              <a:rPr lang="cs-CZ" sz="2000" b="true" dirty="false"/>
              <a:t>Tyto podmínky musí být splněny zároveň.</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31008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Charakteristika </a:t>
            </a:r>
            <a:r>
              <a:rPr lang="cs-CZ" sz="2800" dirty="false" err="true"/>
              <a:t>ZpůsobiléHO</a:t>
            </a:r>
            <a:r>
              <a:rPr lang="cs-CZ" sz="2800" dirty="false"/>
              <a:t> výdaje II.</a:t>
            </a:r>
          </a:p>
        </p:txBody>
      </p:sp>
      <p:sp>
        <p:nvSpPr>
          <p:cNvPr id="3" name="Zástupný symbol pro obsah 2"/>
          <p:cNvSpPr>
            <a:spLocks noGrp="true"/>
          </p:cNvSpPr>
          <p:nvPr>
            <p:ph idx="1"/>
          </p:nvPr>
        </p:nvSpPr>
        <p:spPr>
          <a:xfrm>
            <a:off x="539552" y="1412776"/>
            <a:ext cx="8064000" cy="4779232"/>
          </a:xfrm>
        </p:spPr>
        <p:txBody>
          <a:bodyPr/>
          <a:lstStyle/>
          <a:p>
            <a:pPr marL="447675" indent="0">
              <a:lnSpc>
                <a:spcPct val="100000"/>
              </a:lnSpc>
              <a:spcAft>
                <a:spcPts val="0"/>
              </a:spcAft>
              <a:buNone/>
              <a:defRPr/>
            </a:pPr>
            <a:endParaRPr lang="cs-CZ" altLang="cs-CZ" sz="800" dirty="false"/>
          </a:p>
          <a:p>
            <a:pPr marL="447675" indent="0">
              <a:lnSpc>
                <a:spcPct val="100000"/>
              </a:lnSpc>
              <a:spcAft>
                <a:spcPts val="0"/>
              </a:spcAft>
              <a:buNone/>
              <a:defRPr/>
            </a:pPr>
            <a:endParaRPr lang="cs-CZ" altLang="cs-CZ" sz="800" dirty="false"/>
          </a:p>
          <a:p>
            <a:pPr marL="0" indent="0" algn="just">
              <a:lnSpc>
                <a:spcPct val="100000"/>
              </a:lnSpc>
              <a:spcAft>
                <a:spcPts val="0"/>
              </a:spcAft>
              <a:buNone/>
              <a:defRPr/>
            </a:pPr>
            <a:r>
              <a:rPr lang="cs-CZ" altLang="cs-CZ" sz="2000" b="true" dirty="false"/>
              <a:t>Přiměřenost výdaje </a:t>
            </a:r>
            <a:r>
              <a:rPr lang="cs-CZ" altLang="cs-CZ" sz="2000" dirty="false"/>
              <a:t>znamená dosažení optimálního vztahu mezi:</a:t>
            </a:r>
          </a:p>
          <a:p>
            <a:pPr marL="0" indent="0" algn="just">
              <a:lnSpc>
                <a:spcPct val="100000"/>
              </a:lnSpc>
              <a:spcAft>
                <a:spcPts val="0"/>
              </a:spcAft>
              <a:buNone/>
              <a:defRPr/>
            </a:pPr>
            <a:endParaRPr lang="cs-CZ" altLang="cs-CZ" sz="800" dirty="false"/>
          </a:p>
          <a:p>
            <a:pPr algn="just">
              <a:lnSpc>
                <a:spcPct val="100000"/>
              </a:lnSpc>
              <a:spcAft>
                <a:spcPts val="0"/>
              </a:spcAft>
              <a:defRPr/>
            </a:pPr>
            <a:r>
              <a:rPr lang="cs-CZ" altLang="cs-CZ" sz="2000" b="true" dirty="false"/>
              <a:t>Hospodárností,</a:t>
            </a:r>
            <a:r>
              <a:rPr lang="cs-CZ" altLang="cs-CZ" sz="2000" dirty="false"/>
              <a:t> tj. zajištěním kvalitně dosažených úkolů s co nejnižším vynaložením veřejných prostředků.</a:t>
            </a:r>
            <a:endParaRPr lang="cs-CZ" altLang="cs-CZ" sz="2000" b="true" dirty="false"/>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Účelností, </a:t>
            </a:r>
            <a:r>
              <a:rPr lang="cs-CZ" altLang="cs-CZ" sz="2000" dirty="false"/>
              <a:t>tj. využitím veřejných prostředků k zajištění optimální míry dosažení cílů.</a:t>
            </a:r>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Efektivností, </a:t>
            </a:r>
            <a:r>
              <a:rPr lang="cs-CZ" altLang="cs-CZ" sz="2000" dirty="false"/>
              <a:t>tj. vynaložením veřejných prostředků tak, aby se ve srovnání s jejich objemem dosáhlo maximálního rozsahu, kvality </a:t>
            </a:r>
            <a:br>
              <a:rPr lang="cs-CZ" altLang="cs-CZ" sz="2000" dirty="false"/>
            </a:br>
            <a:r>
              <a:rPr lang="cs-CZ" altLang="cs-CZ" sz="2000" dirty="false"/>
              <a:t>a přínosu.</a:t>
            </a:r>
          </a:p>
          <a:p>
            <a:pPr algn="just">
              <a:lnSpc>
                <a:spcPct val="100000"/>
              </a:lnSpc>
              <a:spcBef>
                <a:spcPts val="0"/>
              </a:spcBef>
              <a:spcAft>
                <a:spcPts val="0"/>
              </a:spcAft>
              <a:defRPr/>
            </a:pPr>
            <a:endParaRPr lang="cs-CZ" altLang="cs-CZ" sz="2000" dirty="false"/>
          </a:p>
          <a:p>
            <a:pPr algn="just">
              <a:lnSpc>
                <a:spcPct val="100000"/>
              </a:lnSpc>
              <a:spcBef>
                <a:spcPts val="0"/>
              </a:spcBef>
              <a:spcAft>
                <a:spcPts val="0"/>
              </a:spcAft>
              <a:defRPr/>
            </a:pPr>
            <a:r>
              <a:rPr lang="cs-CZ" altLang="cs-CZ" sz="2000" dirty="false"/>
              <a:t>Pokud výdaje vykazované příjemcem nejsou přiměřené, ŘO je oprávněn výdaj jako způsobilý neschválit, nebo jej schválit pouze do určité výše.</a:t>
            </a:r>
          </a:p>
          <a:p>
            <a:pPr algn="just">
              <a:lnSpc>
                <a:spcPct val="100000"/>
              </a:lnSpc>
              <a:spcBef>
                <a:spcPts val="0"/>
              </a:spcBef>
              <a:spcAft>
                <a:spcPts val="0"/>
              </a:spcAft>
              <a:defRPr/>
            </a:pPr>
            <a:endParaRPr lang="cs-CZ" sz="2000" b="true" u="sng" dirty="false"/>
          </a:p>
          <a:p>
            <a:pPr algn="just">
              <a:lnSpc>
                <a:spcPct val="100000"/>
              </a:lnSpc>
              <a:spcAft>
                <a:spcPts val="0"/>
              </a:spcAft>
              <a:defRPr/>
            </a:pPr>
            <a:endParaRPr lang="cs-CZ" sz="1800" dirty="false"/>
          </a:p>
          <a:p>
            <a:pPr marL="0" indent="0">
              <a:buNone/>
            </a:pPr>
            <a:endParaRPr lang="cs-CZ" sz="2000"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400570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Charakteristika </a:t>
            </a:r>
            <a:r>
              <a:rPr lang="cs-CZ" sz="2800" dirty="false" err="true"/>
              <a:t>ZpůsobiléHO</a:t>
            </a:r>
            <a:r>
              <a:rPr lang="cs-CZ" sz="2800" dirty="false"/>
              <a:t> výdaje III.</a:t>
            </a:r>
          </a:p>
        </p:txBody>
      </p:sp>
      <p:sp>
        <p:nvSpPr>
          <p:cNvPr id="3" name="Zástupný symbol pro obsah 2"/>
          <p:cNvSpPr>
            <a:spLocks noGrp="true"/>
          </p:cNvSpPr>
          <p:nvPr>
            <p:ph idx="1"/>
          </p:nvPr>
        </p:nvSpPr>
        <p:spPr/>
        <p:txBody>
          <a:bodyPr/>
          <a:lstStyle/>
          <a:p>
            <a:pPr marL="0" indent="0" algn="just">
              <a:lnSpc>
                <a:spcPct val="100000"/>
              </a:lnSpc>
              <a:spcBef>
                <a:spcPts val="1200"/>
              </a:spcBef>
              <a:spcAft>
                <a:spcPts val="0"/>
              </a:spcAft>
              <a:buNone/>
              <a:defRPr/>
            </a:pPr>
            <a:r>
              <a:rPr lang="cs-CZ" sz="2000" b="true" u="sng" dirty="false"/>
              <a:t>Časová způsobilost výdaje</a:t>
            </a:r>
          </a:p>
          <a:p>
            <a:pPr algn="just">
              <a:lnSpc>
                <a:spcPct val="100000"/>
              </a:lnSpc>
              <a:spcBef>
                <a:spcPts val="1200"/>
              </a:spcBef>
              <a:spcAft>
                <a:spcPts val="1200"/>
              </a:spcAft>
              <a:defRPr/>
            </a:pPr>
            <a:r>
              <a:rPr lang="cs-CZ" sz="2000" dirty="false"/>
              <a:t>Výdaj vznikl v době realizace projektu. U osobních nákladů se jedná o identifikaci měsíce, ke kterému se osobní náklad vztahuje. Tato podmínka musí být ověřitelná. U osobních nákladů např. výplatními páskami nebo mzdovými listy, u nákupů služeb nebo zařízení a vybavení v rámci paušálu např. datem vzniku nákladu na příslušném účetním dokladu.</a:t>
            </a:r>
          </a:p>
          <a:p>
            <a:pPr marL="0" indent="0" algn="just">
              <a:lnSpc>
                <a:spcPct val="100000"/>
              </a:lnSpc>
              <a:spcBef>
                <a:spcPts val="1200"/>
              </a:spcBef>
              <a:spcAft>
                <a:spcPts val="1200"/>
              </a:spcAft>
              <a:buNone/>
              <a:defRPr/>
            </a:pPr>
            <a:r>
              <a:rPr lang="cs-CZ" sz="2000" b="true" u="sng" dirty="false"/>
              <a:t>Úhrada výdaje</a:t>
            </a:r>
          </a:p>
          <a:p>
            <a:pPr algn="just">
              <a:lnSpc>
                <a:spcPct val="100000"/>
              </a:lnSpc>
              <a:spcAft>
                <a:spcPts val="0"/>
              </a:spcAft>
              <a:defRPr/>
            </a:pPr>
            <a:r>
              <a:rPr lang="cs-CZ" sz="2000" dirty="false"/>
              <a:t>Podmínkou způsobilosti je, že výdaj musí být ze strany příjemce, příp. jeho partnerů s </a:t>
            </a:r>
            <a:r>
              <a:rPr lang="cs-CZ" sz="2000" dirty="false" err="true"/>
              <a:t>fin</a:t>
            </a:r>
            <a:r>
              <a:rPr lang="cs-CZ" sz="2000" dirty="false"/>
              <a:t>. příspěvkem, skutečně zaplacen, tj. úhrada musí být doložena bankovními výpisy či výdajovými pokladními doklady. </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12372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Rozpočet projektu – paušál 40 % </a:t>
            </a:r>
          </a:p>
        </p:txBody>
      </p:sp>
      <p:sp>
        <p:nvSpPr>
          <p:cNvPr id="3" name="Zástupný symbol pro obsah 2"/>
          <p:cNvSpPr>
            <a:spLocks noGrp="true"/>
          </p:cNvSpPr>
          <p:nvPr>
            <p:ph idx="1"/>
          </p:nvPr>
        </p:nvSpPr>
        <p:spPr>
          <a:xfrm>
            <a:off x="360000" y="1405029"/>
            <a:ext cx="8604488" cy="4779232"/>
          </a:xfrm>
        </p:spPr>
        <p:txBody>
          <a:bodyPr/>
          <a:lstStyle/>
          <a:p>
            <a:pPr marL="0" indent="0" algn="just">
              <a:lnSpc>
                <a:spcPct val="110000"/>
              </a:lnSpc>
              <a:buNone/>
            </a:pPr>
            <a:r>
              <a:rPr lang="cs-CZ" sz="1800" b="true" dirty="false"/>
              <a:t>V projektech financovaných s využitím 40 % paušální sazby je podpora 	určena na 2 kategorie výdajů </a:t>
            </a:r>
          </a:p>
          <a:p>
            <a:pPr marL="1447200" lvl="4" indent="-457200">
              <a:lnSpc>
                <a:spcPct val="110000"/>
              </a:lnSpc>
              <a:buAutoNum type="arabicPeriod"/>
            </a:pPr>
            <a:r>
              <a:rPr lang="cs-CZ" sz="1800" b="true" dirty="false"/>
              <a:t>přímé náklady na zaměstnance (dále jen jako „Osobní náklady“) a </a:t>
            </a:r>
          </a:p>
          <a:p>
            <a:pPr marL="1447200" lvl="4" indent="-457200">
              <a:lnSpc>
                <a:spcPct val="110000"/>
              </a:lnSpc>
              <a:spcAft>
                <a:spcPts val="1800"/>
              </a:spcAft>
              <a:buAutoNum type="arabicPeriod"/>
            </a:pPr>
            <a:r>
              <a:rPr lang="cs-CZ" sz="1800" b="true" dirty="false"/>
              <a:t>veškeré ostatní výdaje projektu </a:t>
            </a:r>
          </a:p>
          <a:p>
            <a:pPr algn="just">
              <a:lnSpc>
                <a:spcPct val="114000"/>
              </a:lnSpc>
              <a:spcBef>
                <a:spcPts val="0"/>
              </a:spcBef>
              <a:spcAft>
                <a:spcPts val="1200"/>
              </a:spcAft>
            </a:pPr>
            <a:r>
              <a:rPr lang="cs-CZ" sz="1800" dirty="false"/>
              <a:t>Pro výdaje spadající do Osobních nákladů (resp. pozice uvedené v příloze č. 2 Pomůcka pro stanovení osobních nákladů) se v projektech uplatňuje úplné vykazování, tzn. je třeba doložit skutečný vznik a skutečnou úhradu daného výdaje. </a:t>
            </a:r>
          </a:p>
          <a:p>
            <a:pPr algn="just">
              <a:lnSpc>
                <a:spcPct val="114000"/>
              </a:lnSpc>
              <a:spcBef>
                <a:spcPts val="0"/>
              </a:spcBef>
              <a:spcAft>
                <a:spcPts val="1200"/>
              </a:spcAft>
            </a:pPr>
            <a:r>
              <a:rPr lang="cs-CZ" sz="1800" dirty="false"/>
              <a:t>Všechny ostatní výdaje projektu (jiné pozice, než výše uvedené, </a:t>
            </a:r>
            <a:br>
              <a:rPr lang="cs-CZ" sz="1800" dirty="false"/>
            </a:br>
            <a:r>
              <a:rPr lang="cs-CZ" sz="1800" dirty="false"/>
              <a:t>z kapitoly Osobní náklady, Cestovné, Zařízení a vybavení, Nákup služeb, Přímá podpora, dřívější Nepřímé náklady) se stanovují dopočtem z částky Osobních nákladů ve výši 40 % (paušál). Jejich vznik ani úhradu příjemce nedokládá.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39535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sz="2800" dirty="false"/>
              <a:t>Rozpočet projektu – struktura</a:t>
            </a:r>
            <a:r>
              <a:rPr lang="cs-CZ" dirty="false"/>
              <a:t> </a:t>
            </a:r>
          </a:p>
        </p:txBody>
      </p:sp>
      <p:sp>
        <p:nvSpPr>
          <p:cNvPr id="3" name="Zástupný symbol pro obsah 2"/>
          <p:cNvSpPr>
            <a:spLocks noGrp="true"/>
          </p:cNvSpPr>
          <p:nvPr>
            <p:ph idx="1"/>
          </p:nvPr>
        </p:nvSpPr>
        <p:spPr>
          <a:xfrm>
            <a:off x="408893" y="1456043"/>
            <a:ext cx="8064448" cy="5040560"/>
          </a:xfrm>
        </p:spPr>
        <p:txBody>
          <a:bodyPr/>
          <a:lstStyle/>
          <a:p>
            <a:pPr algn="just">
              <a:lnSpc>
                <a:spcPct val="114000"/>
              </a:lnSpc>
              <a:spcBef>
                <a:spcPts val="0"/>
              </a:spcBef>
              <a:spcAft>
                <a:spcPts val="1200"/>
              </a:spcAft>
            </a:pPr>
            <a:r>
              <a:rPr lang="cs-CZ" sz="1800" dirty="false"/>
              <a:t>Výdaje hrazené z paušálu nebudou v rámci zpráv o realizaci a kontrol projektů na místě ze strany ŘO kontrolovány, obdobně jako v jiných výzvách nepřímé náklady.</a:t>
            </a:r>
          </a:p>
          <a:p>
            <a:pPr algn="just">
              <a:lnSpc>
                <a:spcPct val="114000"/>
              </a:lnSpc>
              <a:spcBef>
                <a:spcPts val="0"/>
              </a:spcBef>
              <a:spcAft>
                <a:spcPts val="1200"/>
              </a:spcAft>
            </a:pPr>
            <a:r>
              <a:rPr lang="cs-CZ" sz="1800" dirty="false"/>
              <a:t>V celkových způsobilých nákladech projektu je obsažena i případná spoluúčast žadatele.</a:t>
            </a:r>
          </a:p>
          <a:p>
            <a:pPr algn="just">
              <a:lnSpc>
                <a:spcPct val="114000"/>
              </a:lnSpc>
              <a:spcBef>
                <a:spcPts val="0"/>
              </a:spcBef>
              <a:spcAft>
                <a:spcPts val="1200"/>
              </a:spcAft>
            </a:pPr>
            <a:r>
              <a:rPr lang="cs-CZ" sz="1800" dirty="false"/>
              <a:t>ŘO je oprávněn si od příjemce vyžádat jakýkoli dokument, který je nezbytný pro ověření způsobilosti výdajů v rámci projektu (a může se jednat i o dokument, který vznikl v době před zahájením realizace projektu).</a:t>
            </a:r>
          </a:p>
          <a:p>
            <a:pPr algn="just">
              <a:lnSpc>
                <a:spcPct val="120000"/>
              </a:lnSpc>
              <a:spcBef>
                <a:spcPts val="0"/>
              </a:spcBef>
              <a:spcAft>
                <a:spcPts val="1200"/>
              </a:spcAft>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209156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Přímé náklady – Osobní náklady</a:t>
            </a:r>
          </a:p>
        </p:txBody>
      </p:sp>
      <p:sp>
        <p:nvSpPr>
          <p:cNvPr id="3" name="Zástupný symbol pro obsah 2"/>
          <p:cNvSpPr>
            <a:spLocks noGrp="true"/>
          </p:cNvSpPr>
          <p:nvPr>
            <p:ph idx="1"/>
          </p:nvPr>
        </p:nvSpPr>
        <p:spPr>
          <a:xfrm>
            <a:off x="539552" y="1268760"/>
            <a:ext cx="8064000" cy="4896064"/>
          </a:xfrm>
        </p:spPr>
        <p:txBody>
          <a:bodyPr/>
          <a:lstStyle/>
          <a:p>
            <a:pPr marL="0" indent="0">
              <a:lnSpc>
                <a:spcPct val="120000"/>
              </a:lnSpc>
              <a:spcAft>
                <a:spcPts val="1200"/>
              </a:spcAft>
              <a:buNone/>
            </a:pPr>
            <a:r>
              <a:rPr lang="cs-CZ" sz="1800" dirty="false"/>
              <a:t>   </a:t>
            </a:r>
            <a:r>
              <a:rPr lang="cs-CZ" sz="2000" u="sng" dirty="false"/>
              <a:t>Způsobilými osobními náklady jsou:</a:t>
            </a:r>
            <a:endParaRPr lang="cs-CZ" sz="2000" b="true" u="sng" dirty="false"/>
          </a:p>
          <a:p>
            <a:pPr marL="431800" indent="-250825" algn="just">
              <a:lnSpc>
                <a:spcPct val="120000"/>
              </a:lnSpc>
              <a:spcBef>
                <a:spcPts val="0"/>
              </a:spcBef>
            </a:pPr>
            <a:r>
              <a:rPr lang="cs-CZ" sz="1800" b="true" dirty="false"/>
              <a:t>Mzdy a platy pracovníků (členů RT) zastávajících pracovní pozice uvedené v příloze č. 2 a další pozice, které byly schváleny HK:</a:t>
            </a:r>
          </a:p>
          <a:p>
            <a:pPr marL="431800" indent="-250825" algn="just">
              <a:lnSpc>
                <a:spcPct val="120000"/>
              </a:lnSpc>
            </a:pPr>
            <a:r>
              <a:rPr lang="cs-CZ" sz="1800" dirty="false"/>
              <a:t>Mzdy pracovníků v kapitole osobní náklady představují (super)hrubou mzdu.</a:t>
            </a:r>
          </a:p>
          <a:p>
            <a:pPr marL="431800" indent="-250825" algn="just">
              <a:lnSpc>
                <a:spcPct val="120000"/>
              </a:lnSpc>
            </a:pPr>
            <a:r>
              <a:rPr lang="cs-CZ" sz="1800" dirty="false"/>
              <a:t>Tyto výdaje nesmí přesáhnout obvyklou výši v daném místě, čase a oboru (viz tabulka Obvyklých cen a mezd: </a:t>
            </a:r>
            <a:r>
              <a:rPr lang="it-IT" sz="1050" dirty="false">
                <a:hlinkClick r:id="rId3"/>
              </a:rPr>
              <a:t>Pravidla pro žadatele a příjemce - www.esfcr.cz</a:t>
            </a:r>
            <a:r>
              <a:rPr lang="cs-CZ" sz="1600" dirty="false"/>
              <a:t>)</a:t>
            </a:r>
            <a:r>
              <a:rPr lang="cs-CZ" sz="1200" dirty="false"/>
              <a:t>. </a:t>
            </a:r>
            <a:r>
              <a:rPr lang="cs-CZ" sz="1200" dirty="false">
                <a:solidFill>
                  <a:srgbClr val="FF0000"/>
                </a:solidFill>
              </a:rPr>
              <a:t>    </a:t>
            </a:r>
            <a:endParaRPr lang="cs-CZ" sz="1800" dirty="false">
              <a:solidFill>
                <a:srgbClr val="FF0000"/>
              </a:solidFill>
            </a:endParaRPr>
          </a:p>
          <a:p>
            <a:pPr marL="431800" indent="-250825">
              <a:lnSpc>
                <a:spcPct val="120000"/>
              </a:lnSpc>
            </a:pPr>
            <a:endParaRPr lang="cs-CZ" sz="1800" dirty="false"/>
          </a:p>
          <a:p>
            <a:pPr marL="414000" lvl="1" indent="0">
              <a:lnSpc>
                <a:spcPct val="120000"/>
              </a:lnSpc>
              <a:buSzPct val="150000"/>
              <a:buNone/>
            </a:pPr>
            <a:endParaRPr lang="cs-CZ" dirty="false"/>
          </a:p>
          <a:p>
            <a:pPr lvl="1">
              <a:lnSpc>
                <a:spcPct val="120000"/>
              </a:lnSpc>
              <a:buFont typeface="Wingdings" panose="05000000000000000000" pitchFamily="2" charset="2"/>
              <a:buChar char="Ø"/>
            </a:pPr>
            <a:endParaRPr lang="cs-CZ" sz="2400" dirty="false"/>
          </a:p>
          <a:p>
            <a:pPr>
              <a:lnSpc>
                <a:spcPct val="12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4148818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a:t>
            </a:r>
          </a:p>
        </p:txBody>
      </p:sp>
      <p:sp>
        <p:nvSpPr>
          <p:cNvPr id="3" name="Zástupný symbol pro obsah 2"/>
          <p:cNvSpPr>
            <a:spLocks noGrp="true"/>
          </p:cNvSpPr>
          <p:nvPr>
            <p:ph idx="1"/>
          </p:nvPr>
        </p:nvSpPr>
        <p:spPr>
          <a:xfrm>
            <a:off x="539552" y="1484784"/>
            <a:ext cx="8064000" cy="4779232"/>
          </a:xfrm>
        </p:spPr>
        <p:txBody>
          <a:bodyPr/>
          <a:lstStyle/>
          <a:p>
            <a:pPr marL="0" indent="0">
              <a:spcAft>
                <a:spcPts val="0"/>
              </a:spcAft>
              <a:buNone/>
            </a:pPr>
            <a:r>
              <a:rPr lang="cs-CZ" altLang="cs-CZ" sz="2000" b="true" u="sng" dirty="false"/>
              <a:t>Osobní náklady členů RT:</a:t>
            </a:r>
            <a:r>
              <a:rPr lang="cs-CZ" altLang="cs-CZ" sz="2000" b="true" dirty="false"/>
              <a:t> </a:t>
            </a:r>
            <a:endParaRPr lang="cs-CZ" altLang="cs-CZ" sz="800" b="true" dirty="false"/>
          </a:p>
          <a:p>
            <a:pPr algn="just">
              <a:lnSpc>
                <a:spcPct val="100000"/>
              </a:lnSpc>
            </a:pPr>
            <a:r>
              <a:rPr lang="cs-CZ" altLang="cs-CZ" sz="2000" dirty="false"/>
              <a:t>Mzdy a platy zaměstnanců příjemce nebo partnera s finančním příspěvkem pracujících výhradně pro projekt.</a:t>
            </a:r>
          </a:p>
          <a:p>
            <a:pPr algn="just">
              <a:lnSpc>
                <a:spcPct val="100000"/>
              </a:lnSpc>
            </a:pPr>
            <a:r>
              <a:rPr lang="cs-CZ" altLang="cs-CZ" sz="2000" dirty="false"/>
              <a:t>Příslušná část mezd nebo platů zaměstnanců příjemce nebo partnera s finančním příspěvkem podílejících se na projektu pouze částí svého úvazku.</a:t>
            </a:r>
          </a:p>
          <a:p>
            <a:pPr algn="just">
              <a:lnSpc>
                <a:spcPct val="100000"/>
              </a:lnSpc>
            </a:pPr>
            <a:r>
              <a:rPr lang="cs-CZ" altLang="cs-CZ" sz="2000" dirty="false"/>
              <a:t>Odměny zaměstnanců příjemce nebo partnera s finančním příspěvkem zaměstnaných na  dohodu o pracovní činnosti anebo dohodu o provedení práce.</a:t>
            </a:r>
          </a:p>
          <a:p>
            <a:pPr algn="just">
              <a:lnSpc>
                <a:spcPct val="100000"/>
              </a:lnSpc>
            </a:pPr>
            <a:r>
              <a:rPr lang="cs-CZ" sz="2000" dirty="false">
                <a:solidFill>
                  <a:srgbClr val="FF0000"/>
                </a:solidFill>
              </a:rPr>
              <a:t>Výčet činností vyloučených z osobních nákladů – viz kap. 6.2.2 Odměňování vyloučené z Osobních nákladů (Specifická část pravidel, 40% paušál), </a:t>
            </a:r>
            <a:r>
              <a:rPr lang="cs-CZ" sz="2000" b="true" dirty="false"/>
              <a:t>viz další snímek</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2940500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Odměňování vyloučené z Osob. nákladů </a:t>
            </a:r>
          </a:p>
        </p:txBody>
      </p:sp>
      <p:sp>
        <p:nvSpPr>
          <p:cNvPr id="3" name="Zástupný symbol pro obsah 2"/>
          <p:cNvSpPr>
            <a:spLocks noGrp="true"/>
          </p:cNvSpPr>
          <p:nvPr>
            <p:ph idx="1"/>
          </p:nvPr>
        </p:nvSpPr>
        <p:spPr>
          <a:xfrm>
            <a:off x="540000" y="1412776"/>
            <a:ext cx="8064000" cy="4968552"/>
          </a:xfrm>
        </p:spPr>
        <p:txBody>
          <a:bodyPr/>
          <a:lstStyle/>
          <a:p>
            <a:pPr marL="0" indent="0">
              <a:buNone/>
            </a:pPr>
            <a:r>
              <a:rPr lang="cs-CZ" dirty="false"/>
              <a:t>V Osobních nákladech nemohou být zahrnuty náklady na odměňování osob, které zajišťují: </a:t>
            </a:r>
          </a:p>
          <a:p>
            <a:pPr lvl="1">
              <a:buClr>
                <a:schemeClr val="tx1">
                  <a:lumMod val="75000"/>
                </a:schemeClr>
              </a:buClr>
              <a:buSzPct val="100000"/>
              <a:buFont typeface="Symbol" panose="05050102010706020507" pitchFamily="18" charset="2"/>
              <a:buChar char=""/>
            </a:pPr>
            <a:r>
              <a:rPr lang="cs-CZ" sz="1800" dirty="false"/>
              <a:t>účetnictví a vedení mezd pracovníků, agendu rozpočtování a agendu bankovních transferů a hotovostní pokladny; </a:t>
            </a:r>
          </a:p>
          <a:p>
            <a:pPr lvl="1">
              <a:buClr>
                <a:schemeClr val="tx1">
                  <a:lumMod val="75000"/>
                </a:schemeClr>
              </a:buClr>
              <a:buSzPct val="100000"/>
              <a:buFont typeface="Symbol" panose="05050102010706020507" pitchFamily="18" charset="2"/>
              <a:buChar char=""/>
            </a:pPr>
            <a:r>
              <a:rPr lang="cs-CZ" sz="1800" dirty="false"/>
              <a:t>personalistiku (včetně případných výběrových řízení na budoucí zaměstnance příjemce či partnera), mimo personalistiky spojené </a:t>
            </a:r>
            <a:br>
              <a:rPr lang="cs-CZ" sz="1800" dirty="false"/>
            </a:br>
            <a:r>
              <a:rPr lang="cs-CZ" sz="1800" dirty="false"/>
              <a:t>s pracovním uplatněním cílové skupiny; </a:t>
            </a:r>
          </a:p>
          <a:p>
            <a:pPr lvl="1">
              <a:buClr>
                <a:schemeClr val="tx1">
                  <a:lumMod val="75000"/>
                </a:schemeClr>
              </a:buClr>
              <a:buSzPct val="100000"/>
              <a:buFont typeface="Symbol" panose="05050102010706020507" pitchFamily="18" charset="2"/>
              <a:buChar char=""/>
            </a:pPr>
            <a:r>
              <a:rPr lang="cs-CZ" sz="1800" dirty="false"/>
              <a:t>vstupní lékařské prohlídky pro osoby mimo cílovou skupinu projektu; </a:t>
            </a:r>
          </a:p>
          <a:p>
            <a:pPr lvl="1">
              <a:buClr>
                <a:schemeClr val="tx1">
                  <a:lumMod val="75000"/>
                </a:schemeClr>
              </a:buClr>
              <a:buSzPct val="100000"/>
              <a:buFont typeface="Symbol" panose="05050102010706020507" pitchFamily="18" charset="2"/>
              <a:buChar char=""/>
            </a:pPr>
            <a:r>
              <a:rPr lang="cs-CZ" sz="1800" dirty="false"/>
              <a:t>školení bezpečnosti a ochrany zdraví při práci v režimu stanoveném právními předpisy ČR pro osoby mimo cílovou skupinu projektu; </a:t>
            </a:r>
          </a:p>
          <a:p>
            <a:pPr lvl="1">
              <a:buClr>
                <a:schemeClr val="tx1">
                  <a:lumMod val="75000"/>
                </a:schemeClr>
              </a:buClr>
              <a:buSzPct val="100000"/>
              <a:buFont typeface="Symbol" panose="05050102010706020507" pitchFamily="18" charset="2"/>
              <a:buChar char=""/>
            </a:pPr>
            <a:r>
              <a:rPr lang="cs-CZ" sz="1800" dirty="false"/>
              <a:t>opravu a údržbu zařízení, vybavení a využívaných nemovitostí; </a:t>
            </a:r>
          </a:p>
          <a:p>
            <a:pPr lvl="1">
              <a:buClr>
                <a:schemeClr val="tx1">
                  <a:lumMod val="75000"/>
                </a:schemeClr>
              </a:buClr>
              <a:buSzPct val="100000"/>
              <a:buFont typeface="Symbol" panose="05050102010706020507" pitchFamily="18" charset="2"/>
              <a:buChar char=""/>
            </a:pPr>
            <a:r>
              <a:rPr lang="cs-CZ" sz="1800" dirty="false"/>
              <a:t>úklid a čištění; </a:t>
            </a:r>
          </a:p>
          <a:p>
            <a:pPr lvl="1">
              <a:buClr>
                <a:schemeClr val="tx1">
                  <a:lumMod val="75000"/>
                </a:schemeClr>
              </a:buClr>
              <a:buSzPct val="100000"/>
              <a:buFont typeface="Symbol" panose="05050102010706020507" pitchFamily="18" charset="2"/>
              <a:buChar char=""/>
            </a:pPr>
            <a:r>
              <a:rPr lang="cs-CZ" sz="1800" dirty="false"/>
              <a:t>ostrahu.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419942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680532" y="143020"/>
            <a:ext cx="8424000" cy="1080000"/>
          </a:xfrm>
        </p:spPr>
        <p:txBody>
          <a:bodyPr/>
          <a:lstStyle/>
          <a:p>
            <a:r>
              <a:rPr lang="cs-CZ" dirty="false"/>
              <a:t>Výzva 007 – Podporované aktivity</a:t>
            </a:r>
          </a:p>
        </p:txBody>
      </p:sp>
      <p:sp>
        <p:nvSpPr>
          <p:cNvPr id="3" name="Zástupný symbol pro obsah 2"/>
          <p:cNvSpPr>
            <a:spLocks noGrp="true"/>
          </p:cNvSpPr>
          <p:nvPr>
            <p:ph idx="1"/>
          </p:nvPr>
        </p:nvSpPr>
        <p:spPr>
          <a:xfrm>
            <a:off x="179512" y="1268760"/>
            <a:ext cx="8604488" cy="5427240"/>
          </a:xfrm>
          <a:noFill/>
        </p:spPr>
        <p:txBody>
          <a:bodyPr numCol="1"/>
          <a:lstStyle/>
          <a:p>
            <a:pPr marL="0" lvl="0" indent="0" algn="just">
              <a:lnSpc>
                <a:spcPct val="100000"/>
              </a:lnSpc>
              <a:spcAft>
                <a:spcPts val="1200"/>
              </a:spcAft>
              <a:buNone/>
            </a:pPr>
            <a:r>
              <a:rPr lang="cs-CZ" sz="2000" b="true" dirty="false"/>
              <a:t>Výzva je zaměřena na podporu sociálního začleňování osob a skupin osob sociálně vyloučených či sociálním vyloučením ohrožených prostřednictvím podpory a rozvoje uvedených aktivit a nástrojů: </a:t>
            </a:r>
          </a:p>
          <a:p>
            <a:pPr marL="342900" lvl="0" indent="-342900" algn="just">
              <a:spcBef>
                <a:spcPts val="600"/>
              </a:spcBef>
              <a:spcAft>
                <a:spcPts val="600"/>
              </a:spcAft>
              <a:buFont typeface="+mj-lt"/>
              <a:buAutoNum type="alphaUcParenR"/>
            </a:pPr>
            <a:r>
              <a:rPr lang="cs-CZ" sz="1800" dirty="false">
                <a:effectLst/>
                <a:latin typeface="Arial" panose="020B0604020202020204" pitchFamily="34" charset="0"/>
                <a:ea typeface="Calibri" panose="020F0502020204030204" pitchFamily="34" charset="0"/>
                <a:cs typeface="Times New Roman" panose="02020603050405020304" pitchFamily="18" charset="0"/>
              </a:rPr>
              <a:t>Podpora zabydlování a podpora bydlení – povinná aktivita</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mj-lt"/>
              <a:buAutoNum type="alphaUcParenR"/>
            </a:pPr>
            <a:r>
              <a:rPr lang="cs-CZ" sz="1800" dirty="false">
                <a:effectLst/>
                <a:latin typeface="Arial" panose="020B0604020202020204" pitchFamily="34" charset="0"/>
                <a:ea typeface="Calibri" panose="020F0502020204030204" pitchFamily="34" charset="0"/>
                <a:cs typeface="Times New Roman" panose="02020603050405020304" pitchFamily="18" charset="0"/>
              </a:rPr>
              <a:t>Podpora integrovaného řešení – volitelné aktivity:</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3" action="ppaction://hlinkfile"/>
              </a:rPr>
              <a:t>B1. Kontaktní místo pro bydlení </a:t>
            </a:r>
            <a:endParaRPr lang="cs-CZ" sz="1100" b="true" u="sng" dirty="false">
              <a:solidFill>
                <a:srgbClr val="0000FF"/>
              </a:solidFill>
              <a:effectLst/>
              <a:latin typeface="Arial" panose="020B0604020202020204" pitchFamily="34" charset="0"/>
              <a:ea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4" action="ppaction://hlinkfile"/>
              </a:rPr>
              <a:t>B2. Sociální realitní agentura/ garantované bydlení </a:t>
            </a:r>
            <a:endParaRPr lang="cs-CZ" sz="1100" b="true" dirty="false">
              <a:effectLst/>
              <a:latin typeface="Arial" panose="020B0604020202020204" pitchFamily="34" charset="0"/>
              <a:ea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5" action="ppaction://hlinkfile"/>
              </a:rPr>
              <a:t>B3. Posílení prevence ztráty bydlení </a:t>
            </a:r>
            <a:endParaRPr lang="cs-CZ" sz="1100" b="true" dirty="false">
              <a:effectLst/>
              <a:latin typeface="Arial" panose="020B0604020202020204" pitchFamily="34" charset="0"/>
              <a:ea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6" action="ppaction://hlinkfile"/>
              </a:rPr>
              <a:t>B4. 	Podpora multidisciplinárních týmů při řešení bytové situace, case managementu, vytváření podpůrných sítí služeb </a:t>
            </a:r>
            <a:endParaRPr lang="cs-CZ" sz="1100" b="true" dirty="false">
              <a:effectLst/>
              <a:latin typeface="Arial" panose="020B0604020202020204" pitchFamily="34" charset="0"/>
              <a:ea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7" action="ppaction://hlinkfile"/>
              </a:rPr>
              <a:t>B5. 	Strategické a koordinační aktivity na území obce nebo širším území (aktivita pouze pro žadatele typu „obec“)</a:t>
            </a:r>
            <a:endParaRPr lang="cs-CZ" sz="1100" b="true" dirty="false">
              <a:effectLst/>
              <a:latin typeface="Arial" panose="020B0604020202020204" pitchFamily="34" charset="0"/>
              <a:ea typeface="Times New Roman" panose="02020603050405020304" pitchFamily="18" charset="0"/>
            </a:endParaRPr>
          </a:p>
          <a:p>
            <a:pPr marL="0" indent="0">
              <a:lnSpc>
                <a:spcPct val="100000"/>
              </a:lnSpc>
              <a:spcBef>
                <a:spcPts val="1200"/>
              </a:spcBef>
              <a:spcAft>
                <a:spcPts val="600"/>
              </a:spcAft>
              <a:buNone/>
              <a:tabLst>
                <a:tab pos="279400" algn="l"/>
                <a:tab pos="5754370" algn="r"/>
              </a:tabLst>
            </a:pPr>
            <a:r>
              <a:rPr lang="cs-CZ" sz="1100" b="true" u="sng" dirty="false">
                <a:solidFill>
                  <a:srgbClr val="0000FF"/>
                </a:solidFill>
                <a:effectLst/>
                <a:latin typeface="Arial" panose="020B0604020202020204" pitchFamily="34" charset="0"/>
                <a:ea typeface="Times New Roman" panose="02020603050405020304" pitchFamily="18" charset="0"/>
                <a:hlinkClick r:id="rId8" action="ppaction://hlinkfile"/>
              </a:rPr>
              <a:t>B6. 	Přechod do bydlení při odchodech z institucí </a:t>
            </a:r>
            <a:endParaRPr lang="cs-CZ" sz="1100" b="true" dirty="false">
              <a:effectLst/>
              <a:latin typeface="Arial" panose="020B0604020202020204" pitchFamily="34" charset="0"/>
              <a:ea typeface="Times New Roman" panose="02020603050405020304" pitchFamily="18" charset="0"/>
            </a:endParaRPr>
          </a:p>
          <a:p>
            <a:pPr marL="0" indent="0" algn="just">
              <a:lnSpc>
                <a:spcPct val="100000"/>
              </a:lnSpc>
              <a:buNone/>
            </a:pPr>
            <a:r>
              <a:rPr lang="cs-CZ" sz="1100" b="true" u="sng" dirty="fals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ction="ppaction://hlinkfile"/>
              </a:rPr>
              <a:t>B7. Nástroje pro podporu sousedského soužití (domovník)</a:t>
            </a:r>
            <a:r>
              <a:rPr lang="cs-CZ" sz="1100" b="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1100" dirty="false">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cs-CZ" sz="1100" b="true" u="sng" dirty="fals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ction="ppaction://hlinkfile"/>
              </a:rPr>
              <a:t>B8.  Prevence a řešení diskriminace v oblasti bydlení</a:t>
            </a:r>
            <a:r>
              <a:rPr lang="cs-CZ" sz="1100" b="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1100" dirty="false">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cs-CZ" sz="1100" b="true" u="sng" dirty="fals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1" action="ppaction://hlinkfile"/>
              </a:rPr>
              <a:t>B9.  Facilitace vzájemné podpory, svépomoci a dalších participativních forem podpory bydlení</a:t>
            </a:r>
            <a:endParaRPr lang="cs-CZ" sz="11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Bef>
                <a:spcPts val="600"/>
              </a:spcBef>
              <a:spcAft>
                <a:spcPts val="600"/>
              </a:spcAft>
              <a:buNone/>
            </a:pPr>
            <a:endParaRPr lang="cs-CZ" altLang="cs-CZ" sz="1900" dirty="false">
              <a:solidFill>
                <a:srgbClr val="14407E"/>
              </a:solidFill>
            </a:endParaRPr>
          </a:p>
          <a:p>
            <a:pPr marL="0" lvl="1" indent="0">
              <a:lnSpc>
                <a:spcPts val="2880"/>
              </a:lnSpc>
              <a:spcBef>
                <a:spcPts val="600"/>
              </a:spcBef>
              <a:spcAft>
                <a:spcPts val="0"/>
              </a:spcAft>
              <a:buSzPct val="100000"/>
              <a:buNone/>
              <a:defRPr/>
            </a:pPr>
            <a:endParaRPr lang="cs-CZ" altLang="cs-CZ" sz="1900" dirty="false">
              <a:solidFill>
                <a:srgbClr val="14407E"/>
              </a:solidFill>
            </a:endParaRPr>
          </a:p>
          <a:p>
            <a:pPr marL="414000" lvl="1" indent="0">
              <a:spcAft>
                <a:spcPts val="0"/>
              </a:spcAft>
              <a:buNone/>
              <a:defRPr/>
            </a:pPr>
            <a:endParaRPr lang="cs-CZ" altLang="cs-CZ" sz="18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1154111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268760"/>
            <a:ext cx="8604000" cy="5112568"/>
          </a:xfrm>
        </p:spPr>
        <p:txBody>
          <a:bodyPr/>
          <a:lstStyle/>
          <a:p>
            <a:pPr marL="0" indent="0" algn="just">
              <a:lnSpc>
                <a:spcPct val="100000"/>
              </a:lnSpc>
              <a:buNone/>
            </a:pPr>
            <a:r>
              <a:rPr lang="cs-CZ" b="true" dirty="false">
                <a:solidFill>
                  <a:srgbClr val="FF0000"/>
                </a:solidFill>
                <a:latin typeface="+mj-lt"/>
              </a:rPr>
              <a:t>Pozor na střet zájmů: </a:t>
            </a:r>
            <a:r>
              <a:rPr lang="cs-CZ" sz="1800" dirty="false">
                <a:latin typeface="+mj-lt"/>
              </a:rPr>
              <a:t>Střet zájmů upravuje Obecná část pravidel, </a:t>
            </a:r>
            <a:br>
              <a:rPr lang="cs-CZ" sz="1800" dirty="false">
                <a:latin typeface="+mj-lt"/>
              </a:rPr>
            </a:br>
            <a:r>
              <a:rPr lang="cs-CZ" sz="1800" dirty="false">
                <a:latin typeface="+mj-lt"/>
              </a:rPr>
              <a:t>                                                           kapitola 20 Pravidla pro zadávání zakázek</a:t>
            </a:r>
          </a:p>
          <a:p>
            <a:pPr algn="just">
              <a:lnSpc>
                <a:spcPct val="100000"/>
              </a:lnSpc>
            </a:pPr>
            <a:r>
              <a:rPr lang="cs-CZ" sz="1800" dirty="false">
                <a:latin typeface="+mj-lt"/>
              </a:rPr>
              <a:t>Mějte prosím na paměti, že z uvedené definice střetu zájmů plyne,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Jak je uvedeno ve výčtu kap. 20.1 odst. 4 Obecné části pravidel OPZ+, střet zájmů se vztahuje nejen na členy realizačního týmu, ale na všechny zaměstnance zadavatele, tj. zaměstnance příjemce. Těmito zaměstnanci jsou myšleni všichni zaměstnanci příjemce bez ohledu na druh zaměstnaneckého poměru vůči zadavateli (PP, DPČ, DPP) a nezáleží ani na tom, že by nefigurovali v realizačním týmu projektu, v němž by byli dodavatelem. </a:t>
            </a:r>
            <a:r>
              <a:rPr lang="cs-CZ" sz="1800" b="true" u="sng" dirty="false">
                <a:latin typeface="+mj-lt"/>
              </a:rPr>
              <a:t>Žádný zaměstnanec příjemce nesmí být jeho dodavatelem</a:t>
            </a:r>
            <a:r>
              <a:rPr lang="cs-CZ" sz="1800" u="sng" dirty="false">
                <a:latin typeface="+mj-lt"/>
              </a:rPr>
              <a:t>.</a:t>
            </a:r>
            <a:endParaRPr lang="cs-CZ" sz="1800" dirty="false">
              <a:latin typeface="+mj-lt"/>
            </a:endParaRPr>
          </a:p>
          <a:p>
            <a:pPr algn="just">
              <a:lnSpc>
                <a:spcPct val="100000"/>
              </a:lnSpc>
            </a:pPr>
            <a:r>
              <a:rPr lang="cs-CZ" sz="18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269920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II.</a:t>
            </a:r>
          </a:p>
        </p:txBody>
      </p:sp>
      <p:sp>
        <p:nvSpPr>
          <p:cNvPr id="3" name="Zástupný symbol pro obsah 2"/>
          <p:cNvSpPr>
            <a:spLocks noGrp="true"/>
          </p:cNvSpPr>
          <p:nvPr>
            <p:ph idx="1"/>
          </p:nvPr>
        </p:nvSpPr>
        <p:spPr>
          <a:xfrm>
            <a:off x="540000" y="1556792"/>
            <a:ext cx="8064000" cy="4563208"/>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odvodů na sociální a zdravotní pojištění 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endParaRPr lang="cs-CZ" altLang="cs-CZ" sz="2000" dirty="false"/>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nSpc>
                <a:spcPct val="100000"/>
              </a:lnSpc>
              <a:buNone/>
              <a:defRPr/>
            </a:pPr>
            <a:r>
              <a:rPr lang="cs-CZ" altLang="cs-CZ" dirty="false"/>
              <a:t>Informace k obvyklých mzdám a platům na www.esfcr.cz:   </a:t>
            </a:r>
          </a:p>
          <a:p>
            <a:pPr marL="486000" lvl="2" indent="0">
              <a:lnSpc>
                <a:spcPct val="100000"/>
              </a:lnSpc>
              <a:buNone/>
              <a:defRPr/>
            </a:pPr>
            <a:r>
              <a:rPr lang="it-IT" dirty="false">
                <a:hlinkClick r:id="rId3"/>
              </a:rPr>
              <a:t>Pravidla pro žadatele a příjemce - www.esfcr.cz</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29594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340768"/>
            <a:ext cx="8064000" cy="4779232"/>
          </a:xfrm>
        </p:spPr>
        <p:txBody>
          <a:bodyPr/>
          <a:lstStyle/>
          <a:p>
            <a:pPr marL="0" indent="0">
              <a:lnSpc>
                <a:spcPct val="100000"/>
              </a:lnSpc>
              <a:buNone/>
            </a:pPr>
            <a:r>
              <a:rPr lang="cs-CZ" altLang="cs-CZ" sz="1800" dirty="false"/>
              <a:t>Pracovní smlouvy a dohody o pracích konaných mimo pracovní poměr (DPP/DPČ) musí být v souladu se zákoníkem práce.</a:t>
            </a:r>
            <a:endParaRPr lang="cs-CZ" sz="1800" dirty="false"/>
          </a:p>
          <a:p>
            <a:pPr algn="just">
              <a:lnSpc>
                <a:spcPct val="100000"/>
              </a:lnSpc>
              <a:defRPr/>
            </a:pPr>
            <a:r>
              <a:rPr lang="cs-CZ" sz="1800" b="true" dirty="false"/>
              <a:t>Výše úvazku: </a:t>
            </a:r>
            <a:r>
              <a:rPr lang="cs-CZ" altLang="cs-CZ" sz="1800" dirty="false"/>
              <a:t>Úvazek pracovníka zapojeného do realizace projektu OPZ+ může být maximálně 1,0 (tj. součet všech úvazků pracovníka včetně příp. DPČ a DPP) u zaměstnavatele a partnera zapojených do daného projektu, </a:t>
            </a:r>
            <a:br>
              <a:rPr lang="cs-CZ" altLang="cs-CZ" sz="1800" dirty="false"/>
            </a:br>
            <a:r>
              <a:rPr lang="cs-CZ" altLang="cs-CZ" sz="1800" dirty="false"/>
              <a:t>a to po celou dobu zapojení daného pracovníka do realizace projektu OPZ+.</a:t>
            </a:r>
          </a:p>
          <a:p>
            <a:pPr marL="0" lvl="0" indent="0">
              <a:lnSpc>
                <a:spcPct val="100000"/>
              </a:lnSpc>
              <a:buNone/>
            </a:pPr>
            <a:r>
              <a:rPr lang="cs-CZ" sz="1800" b="true" dirty="false"/>
              <a:t>Výpočet úvazku pro projekt: </a:t>
            </a:r>
            <a:br>
              <a:rPr lang="cs-CZ" sz="1800" b="true" dirty="false"/>
            </a:br>
            <a:r>
              <a:rPr lang="cs-CZ" sz="1800" dirty="false"/>
              <a:t>Úvazek 1,0 - neprojektové úvazky = projektový úvazek</a:t>
            </a:r>
          </a:p>
          <a:p>
            <a:pPr marL="0" lvl="0" indent="0">
              <a:lnSpc>
                <a:spcPct val="100000"/>
              </a:lnSpc>
              <a:buNone/>
            </a:pPr>
            <a:r>
              <a:rPr lang="cs-CZ" sz="1800" b="true" dirty="false"/>
              <a:t>Příklad:</a:t>
            </a:r>
            <a:r>
              <a:rPr lang="cs-CZ" sz="1800" dirty="false"/>
              <a:t> Pracovník má pracovní smlouvu s úvazkem 0,8 mimo projekt, maximální úvazek pro projekt je možný ve výši 0,2. </a:t>
            </a:r>
          </a:p>
          <a:p>
            <a:pPr marL="0" indent="0" algn="just">
              <a:lnSpc>
                <a:spcPct val="100000"/>
              </a:lnSpc>
              <a:buNone/>
              <a:defRPr/>
            </a:pPr>
            <a:r>
              <a:rPr lang="cs-CZ" altLang="cs-CZ" sz="1800" dirty="false"/>
              <a:t> </a:t>
            </a:r>
            <a:endParaRPr lang="cs-CZ" sz="1800" dirty="false"/>
          </a:p>
          <a:p>
            <a:pPr algn="just">
              <a:lnSpc>
                <a:spcPct val="100000"/>
              </a:lnSpc>
              <a:defRPr/>
            </a:pPr>
            <a:endParaRPr lang="cs-CZ" sz="1800" dirty="false"/>
          </a:p>
          <a:p>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301253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IV.</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a:t>
            </a:r>
          </a:p>
          <a:p>
            <a:pPr algn="just">
              <a:lnSpc>
                <a:spcPct val="100000"/>
              </a:lnSpc>
            </a:pPr>
            <a:r>
              <a:rPr lang="cs-CZ" sz="2000" dirty="false"/>
              <a:t>další zákonem stanovené náležitosti: </a:t>
            </a:r>
          </a:p>
          <a:p>
            <a:pPr algn="just">
              <a:lnSpc>
                <a:spcPct val="100000"/>
              </a:lnSpc>
              <a:buFont typeface="Wingdings" panose="05000000000000000000" pitchFamily="2" charset="2"/>
              <a:buChar char="Ø"/>
            </a:pPr>
            <a:r>
              <a:rPr lang="cs-CZ" sz="2000" b="true" u="sng" dirty="false"/>
              <a:t>u pracovní smlouvy </a:t>
            </a:r>
            <a:r>
              <a:rPr lang="cs-CZ" sz="2000" dirty="false"/>
              <a:t>místo výkonu práce a den nástupu do práce, </a:t>
            </a:r>
          </a:p>
          <a:p>
            <a:pPr algn="just">
              <a:lnSpc>
                <a:spcPct val="100000"/>
              </a:lnSpc>
              <a:buFont typeface="Wingdings" panose="05000000000000000000" pitchFamily="2" charset="2"/>
              <a:buChar char="Ø"/>
            </a:pPr>
            <a:r>
              <a:rPr lang="cs-CZ" sz="2000" b="true" u="sng" dirty="false"/>
              <a:t>u dohody o pracovní činnosti </a:t>
            </a:r>
            <a:r>
              <a:rPr lang="cs-CZ" sz="2000" dirty="false"/>
              <a:t>doba, na kterou se dohoda uzavírá, </a:t>
            </a:r>
            <a:br>
              <a:rPr lang="cs-CZ" sz="2000" dirty="false"/>
            </a:br>
            <a:r>
              <a:rPr lang="cs-CZ" sz="2000" dirty="false"/>
              <a:t>a sjednaný rozsah pracovní doby, </a:t>
            </a:r>
          </a:p>
          <a:p>
            <a:pPr algn="just">
              <a:lnSpc>
                <a:spcPct val="100000"/>
              </a:lnSpc>
              <a:buFont typeface="Wingdings" panose="05000000000000000000" pitchFamily="2" charset="2"/>
              <a:buChar char="Ø"/>
            </a:pPr>
            <a:r>
              <a:rPr lang="cs-CZ" sz="2000" b="true" u="sng" dirty="false"/>
              <a:t>u dohody o provedení práce </a:t>
            </a:r>
            <a:r>
              <a:rPr lang="cs-CZ" sz="2000" dirty="false"/>
              <a:t>doba, na kterou se dohoda uzavírá.</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1487911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a:t>
            </a:r>
          </a:p>
        </p:txBody>
      </p:sp>
      <p:sp>
        <p:nvSpPr>
          <p:cNvPr id="3" name="Zástupný symbol pro obsah 2"/>
          <p:cNvSpPr>
            <a:spLocks noGrp="true"/>
          </p:cNvSpPr>
          <p:nvPr>
            <p:ph idx="1"/>
          </p:nvPr>
        </p:nvSpPr>
        <p:spPr/>
        <p:txBody>
          <a:bodyPr/>
          <a:lstStyle/>
          <a:p>
            <a:pPr marL="0" indent="0">
              <a:lnSpc>
                <a:spcPct val="100000"/>
              </a:lnSpc>
              <a:buNone/>
            </a:pPr>
            <a:r>
              <a:rPr lang="cs-CZ" sz="2000" b="true" u="sng" dirty="false"/>
              <a:t>Odvody zaměstnavatele na sociální a zdravotní pojištění</a:t>
            </a:r>
            <a:r>
              <a:rPr lang="cs-CZ" sz="2000" b="true" dirty="false"/>
              <a:t> </a:t>
            </a:r>
          </a:p>
          <a:p>
            <a:pPr algn="just">
              <a:lnSpc>
                <a:spcPct val="100000"/>
              </a:lnSpc>
            </a:pPr>
            <a:r>
              <a:rPr lang="cs-CZ" sz="2000" dirty="false"/>
              <a:t>Způsobilé jsou odvody na sociální a zdravotní pojištění</a:t>
            </a:r>
            <a:r>
              <a:rPr lang="cs-CZ" sz="2000" b="true" dirty="false"/>
              <a:t> </a:t>
            </a:r>
            <a:r>
              <a:rPr lang="cs-CZ" sz="2000" dirty="false"/>
              <a:t>spojené se zaměstnancem hrazené zaměstnavatelem povinně na základě právních předpisů.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2404031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VI.</a:t>
            </a:r>
          </a:p>
        </p:txBody>
      </p:sp>
      <p:sp>
        <p:nvSpPr>
          <p:cNvPr id="3" name="Zástupný symbol pro obsah 2"/>
          <p:cNvSpPr>
            <a:spLocks noGrp="true"/>
          </p:cNvSpPr>
          <p:nvPr>
            <p:ph idx="1"/>
          </p:nvPr>
        </p:nvSpPr>
        <p:spPr>
          <a:xfrm>
            <a:off x="540000" y="1340768"/>
            <a:ext cx="8064000" cy="4779232"/>
          </a:xfrm>
        </p:spPr>
        <p:txBody>
          <a:bodyPr/>
          <a:lstStyle/>
          <a:p>
            <a:pPr algn="just">
              <a:lnSpc>
                <a:spcPct val="100000"/>
              </a:lnSpc>
            </a:pPr>
            <a:endParaRPr lang="cs-CZ" sz="2000" dirty="false"/>
          </a:p>
          <a:p>
            <a:pPr marL="0" indent="0" algn="just">
              <a:buNone/>
            </a:pPr>
            <a:r>
              <a:rPr lang="cs-CZ" sz="2000" b="true" u="sng" dirty="false"/>
              <a:t>Odměny</a:t>
            </a:r>
          </a:p>
          <a:p>
            <a:pPr algn="just">
              <a:lnSpc>
                <a:spcPct val="100000"/>
              </a:lnSpc>
            </a:pPr>
            <a:r>
              <a:rPr lang="cs-CZ" altLang="cs-CZ" sz="2000" dirty="false"/>
              <a:t>Způsobilé jsou odměny za splnění mimořádného nebo zvlášť významného úkolu apod. </a:t>
            </a:r>
            <a:r>
              <a:rPr lang="cs-CZ" sz="2000" dirty="false"/>
              <a:t>Zdůvodnění vyplacených odměn je nezbytnou podmínkou jejich způsobilosti. </a:t>
            </a:r>
            <a:r>
              <a:rPr lang="cs-CZ" altLang="cs-CZ" sz="2000" dirty="false"/>
              <a:t>Příjemce stanoví kritéria, při jejichž splnění lze odměny zaměstnanci poskytnout. </a:t>
            </a:r>
          </a:p>
          <a:p>
            <a:pPr algn="just">
              <a:lnSpc>
                <a:spcPct val="100000"/>
              </a:lnSpc>
            </a:pPr>
            <a:r>
              <a:rPr lang="cs-CZ" altLang="cs-CZ" sz="2000" dirty="false"/>
              <a:t>Způsobilé jsou odměny, které nepřekročí 25 % ročního úhrnu nejvyššího platového tarifu a nejvýše přípustného osobního příplatku v příslušné platové třídě, nebo roční mzdy/odměny </a:t>
            </a:r>
            <a:br>
              <a:rPr lang="cs-CZ" altLang="cs-CZ" sz="2000" dirty="false"/>
            </a:br>
            <a:r>
              <a:rPr lang="cs-CZ" altLang="cs-CZ" sz="2000" dirty="false"/>
              <a:t>z dohody, kdy se vychází z částky dle poslední platné verze pracovní smlouvy/dohody o pracovní činnosti/dohody o provedení práce.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766667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VII.</a:t>
            </a:r>
          </a:p>
        </p:txBody>
      </p:sp>
      <p:sp>
        <p:nvSpPr>
          <p:cNvPr id="3" name="Zástupný symbol pro obsah 2"/>
          <p:cNvSpPr>
            <a:spLocks noGrp="true"/>
          </p:cNvSpPr>
          <p:nvPr>
            <p:ph idx="1"/>
          </p:nvPr>
        </p:nvSpPr>
        <p:spPr>
          <a:xfrm>
            <a:off x="540000" y="1484784"/>
            <a:ext cx="8064000" cy="4896544"/>
          </a:xfrm>
        </p:spPr>
        <p:txBody>
          <a:bodyPr/>
          <a:lstStyle/>
          <a:p>
            <a:pPr marL="0" lvl="0" indent="0" algn="just">
              <a:lnSpc>
                <a:spcPct val="100000"/>
              </a:lnSpc>
              <a:buNone/>
            </a:pPr>
            <a:r>
              <a:rPr lang="cs-CZ" sz="2000" b="true" u="sng" dirty="false"/>
              <a:t>Náhrady za dovolenou </a:t>
            </a:r>
          </a:p>
          <a:p>
            <a:pPr algn="just">
              <a:lnSpc>
                <a:spcPct val="100000"/>
              </a:lnSpc>
            </a:pPr>
            <a:r>
              <a:rPr lang="cs-CZ" altLang="cs-CZ" sz="2000" dirty="false"/>
              <a:t>Náhrady za dovolenou jsou způsobilé pouze v rozsahu, v jakém odpovídají míře zapojení zaměstnance do realizace projektu </a:t>
            </a:r>
            <a:br>
              <a:rPr lang="cs-CZ" altLang="cs-CZ" sz="2000" dirty="false"/>
            </a:br>
            <a:r>
              <a:rPr lang="cs-CZ" altLang="cs-CZ" sz="2000" dirty="false"/>
              <a:t>v měsíci, v němž je dovolená čerpána (= úvazek dle pracovní smlouvy, DPČ nebo DPP v projektu).</a:t>
            </a:r>
          </a:p>
          <a:p>
            <a:pPr algn="just">
              <a:lnSpc>
                <a:spcPct val="100000"/>
              </a:lnSpc>
            </a:pPr>
            <a:r>
              <a:rPr lang="cs-CZ" altLang="cs-CZ" sz="2000" dirty="false"/>
              <a:t>Způsobilým výdajem je náhrada mzdy nebo platu za dovolenou </a:t>
            </a:r>
            <a:br>
              <a:rPr lang="cs-CZ" altLang="cs-CZ" sz="2000" dirty="false"/>
            </a:br>
            <a:r>
              <a:rPr lang="cs-CZ" altLang="cs-CZ" sz="2000" dirty="false"/>
              <a:t>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2000" b="true" u="sng" dirty="false"/>
              <a:t>F</a:t>
            </a:r>
            <a:r>
              <a:rPr lang="pt-BR" altLang="cs-CZ" sz="2000" b="true" u="sng" dirty="false"/>
              <a:t>ond kulturních a sociálních potřeb</a:t>
            </a:r>
            <a:endParaRPr lang="cs-CZ" sz="2000" b="true" u="sng" dirty="false"/>
          </a:p>
          <a:p>
            <a:pPr algn="just">
              <a:lnSpc>
                <a:spcPct val="100000"/>
              </a:lnSpc>
            </a:pPr>
            <a:r>
              <a:rPr lang="cs-CZ" sz="2000" dirty="false"/>
              <a:t>FKSP je způsobilým nákladem u organizací, které musí povinně tvořit FKSP dle zákona.</a:t>
            </a:r>
          </a:p>
          <a:p>
            <a:pPr algn="just">
              <a:lnSpc>
                <a:spcPct val="100000"/>
              </a:lnSpc>
            </a:pPr>
            <a:r>
              <a:rPr lang="cs-CZ" sz="2000" dirty="false"/>
              <a:t>Způsobilé jsou náklady na tvorbu, ne na čerpání FKSP!</a:t>
            </a:r>
          </a:p>
          <a:p>
            <a:pPr algn="just">
              <a:lnSpc>
                <a:spcPct val="100000"/>
              </a:lnSpc>
            </a:pPr>
            <a:endParaRPr lang="cs-CZ" altLang="cs-CZ" sz="1800" dirty="false"/>
          </a:p>
          <a:p>
            <a:pPr algn="just">
              <a:lnSpc>
                <a:spcPct val="100000"/>
              </a:lnSpc>
            </a:pPr>
            <a:endParaRPr lang="cs-CZ" altLang="cs-CZ" sz="1800" dirty="false"/>
          </a:p>
          <a:p>
            <a:pPr algn="just">
              <a:lnSpc>
                <a:spcPct val="10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2157639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Výdaje financované paušální sazbou </a:t>
            </a:r>
          </a:p>
        </p:txBody>
      </p:sp>
      <p:sp>
        <p:nvSpPr>
          <p:cNvPr id="3" name="Zástupný symbol pro obsah 2"/>
          <p:cNvSpPr>
            <a:spLocks noGrp="true"/>
          </p:cNvSpPr>
          <p:nvPr>
            <p:ph idx="1"/>
          </p:nvPr>
        </p:nvSpPr>
        <p:spPr>
          <a:xfrm>
            <a:off x="540000" y="1412776"/>
            <a:ext cx="8064000" cy="4968552"/>
          </a:xfrm>
        </p:spPr>
        <p:txBody>
          <a:bodyPr/>
          <a:lstStyle/>
          <a:p>
            <a:pPr algn="just">
              <a:lnSpc>
                <a:spcPts val="2500"/>
              </a:lnSpc>
              <a:buFont typeface="Wingdings" panose="05000000000000000000" pitchFamily="2" charset="2"/>
              <a:buChar char="l"/>
            </a:pPr>
            <a:r>
              <a:rPr lang="cs-CZ" sz="1800" dirty="false"/>
              <a:t>Výdaje financované paušální sazbou příjemce prokazuje dopočtem ze skutečně vynaložených Osobních nákladů, a to v rámci zprávy o realizaci projektu, resp. spolu s ní předložené žádosti o platbu. </a:t>
            </a:r>
          </a:p>
          <a:p>
            <a:pPr algn="just">
              <a:lnSpc>
                <a:spcPts val="2500"/>
              </a:lnSpc>
              <a:buFont typeface="Wingdings" panose="05000000000000000000" pitchFamily="2" charset="2"/>
              <a:buChar char="l"/>
            </a:pPr>
            <a:r>
              <a:rPr lang="cs-CZ" sz="1800" b="true" dirty="false"/>
              <a:t>Prostředky na výdaje financované paušální sazbou jsou poskytovány průběžně</a:t>
            </a:r>
            <a:r>
              <a:rPr lang="cs-CZ" sz="1800" dirty="false"/>
              <a:t>, vždy spolu s prostředky na Osobní náklady. Každá platba příjemci tak v sobě zahrnuje prostředky na obě skupiny výdajů, </a:t>
            </a:r>
            <a:br>
              <a:rPr lang="cs-CZ" sz="1800" dirty="false"/>
            </a:br>
            <a:r>
              <a:rPr lang="cs-CZ" sz="1800" dirty="false"/>
              <a:t>a to </a:t>
            </a:r>
            <a:r>
              <a:rPr lang="cs-CZ" sz="1800" b="true" dirty="false"/>
              <a:t>v poměru 1 ku 0,4</a:t>
            </a:r>
            <a:r>
              <a:rPr lang="cs-CZ" sz="1800" dirty="false"/>
              <a:t>. Výše paušální sazby je fixní. </a:t>
            </a:r>
          </a:p>
          <a:p>
            <a:pPr algn="just">
              <a:lnSpc>
                <a:spcPts val="2500"/>
              </a:lnSpc>
              <a:buFont typeface="Wingdings" panose="05000000000000000000" pitchFamily="2" charset="2"/>
              <a:buChar char="l"/>
            </a:pPr>
            <a:r>
              <a:rPr lang="cs-CZ" sz="1800" dirty="false"/>
              <a:t>V případě jakéhokoli snížení částky Osobních nákladů dojde </a:t>
            </a:r>
            <a:br>
              <a:rPr lang="cs-CZ" sz="1800" dirty="false"/>
            </a:br>
            <a:r>
              <a:rPr lang="cs-CZ" sz="1800" dirty="false"/>
              <a:t>k adekvátnímu snížení částky výdajů financovaných paušální sazbou tak, aby byla zachována výše paušální sazby. </a:t>
            </a:r>
          </a:p>
          <a:p>
            <a:pPr algn="just">
              <a:lnSpc>
                <a:spcPts val="2500"/>
              </a:lnSpc>
              <a:buFont typeface="Wingdings" panose="05000000000000000000" pitchFamily="2" charset="2"/>
              <a:buChar char="l"/>
            </a:pPr>
            <a:r>
              <a:rPr lang="cs-CZ" sz="1800" dirty="false"/>
              <a:t>Pro projekty financované s využitím 40% paušální sazby nejsou vymezeny žádné kategorie výdajů, které by byly vždy nezpůsobilé. Musí být ovšem splněny podmínky způsobilosti, tj. soulad s předpisy, časová a územní způsobilost atd.</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3343422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dokladování výdajů</a:t>
            </a:r>
          </a:p>
        </p:txBody>
      </p:sp>
      <p:sp>
        <p:nvSpPr>
          <p:cNvPr id="3" name="Zástupný symbol pro obsah 2"/>
          <p:cNvSpPr>
            <a:spLocks noGrp="true"/>
          </p:cNvSpPr>
          <p:nvPr>
            <p:ph idx="1"/>
          </p:nvPr>
        </p:nvSpPr>
        <p:spPr>
          <a:xfrm>
            <a:off x="540000" y="1412776"/>
            <a:ext cx="8064000" cy="4968552"/>
          </a:xfrm>
        </p:spPr>
        <p:txBody>
          <a:bodyPr/>
          <a:lstStyle/>
          <a:p>
            <a:pPr algn="just">
              <a:lnSpc>
                <a:spcPct val="100000"/>
              </a:lnSpc>
              <a:defRPr/>
            </a:pPr>
            <a:r>
              <a:rPr lang="cs-CZ" altLang="cs-CZ" sz="2000" b="true" dirty="false"/>
              <a:t>Všechny způsobilé výdaje spadající do přímých nákladů musí být příjemce schopný doložit. </a:t>
            </a:r>
          </a:p>
          <a:p>
            <a:pPr algn="just">
              <a:lnSpc>
                <a:spcPct val="100000"/>
              </a:lnSpc>
              <a:defRPr/>
            </a:pPr>
            <a:endParaRPr lang="cs-CZ" altLang="cs-CZ" sz="2000" dirty="false"/>
          </a:p>
          <a:p>
            <a:pPr algn="just">
              <a:lnSpc>
                <a:spcPct val="100000"/>
              </a:lnSpc>
              <a:defRPr/>
            </a:pPr>
            <a:r>
              <a:rPr lang="cs-CZ" altLang="cs-CZ" sz="2000" dirty="false"/>
              <a:t>Na Řídící orgán se dokládají skeny dokladů prostřednictvím systému IS KP21+, originály archivuje příjemce. </a:t>
            </a:r>
          </a:p>
          <a:p>
            <a:pPr algn="just">
              <a:lnSpc>
                <a:spcPct val="100000"/>
              </a:lnSpc>
              <a:defRPr/>
            </a:pPr>
            <a:endParaRPr lang="cs-CZ" altLang="cs-CZ" sz="2000" dirty="false"/>
          </a:p>
          <a:p>
            <a:pPr algn="just">
              <a:lnSpc>
                <a:spcPct val="100000"/>
              </a:lnSpc>
              <a:defRPr/>
            </a:pPr>
            <a:r>
              <a:rPr lang="cs-CZ" sz="2000" b="true" dirty="false"/>
              <a:t>V případě projektů výzvy č. 007, kde jsou prokazovány pouze osobní</a:t>
            </a:r>
            <a:r>
              <a:rPr lang="cs-CZ" sz="2000" b="true" dirty="false">
                <a:solidFill>
                  <a:srgbClr val="FF0000"/>
                </a:solidFill>
              </a:rPr>
              <a:t> </a:t>
            </a:r>
            <a:r>
              <a:rPr lang="cs-CZ" sz="2000" b="true" dirty="false"/>
              <a:t>náklady, se bude jednat zejména o výpisy z účtu, příp. výdajový pokladní doklad, pracovní smlouvy, dohody o provedení práce nebo dohody o pracovní činnost a případně i pracovní výkazy </a:t>
            </a:r>
            <a:r>
              <a:rPr lang="cs-CZ" sz="1600" dirty="false"/>
              <a:t>(viz následující snímek)</a:t>
            </a:r>
            <a:endParaRPr lang="cs-CZ" sz="2000" dirty="false">
              <a:solidFill>
                <a:srgbClr val="FF0000"/>
              </a:solidFill>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411919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pracovní výkazy</a:t>
            </a:r>
          </a:p>
        </p:txBody>
      </p:sp>
      <p:sp>
        <p:nvSpPr>
          <p:cNvPr id="3" name="Zástupný symbol pro obsah 2"/>
          <p:cNvSpPr>
            <a:spLocks noGrp="true"/>
          </p:cNvSpPr>
          <p:nvPr>
            <p:ph idx="1"/>
          </p:nvPr>
        </p:nvSpPr>
        <p:spPr>
          <a:xfrm>
            <a:off x="540000" y="1412776"/>
            <a:ext cx="8064000" cy="5184576"/>
          </a:xfrm>
        </p:spPr>
        <p:txBody>
          <a:bodyPr/>
          <a:lstStyle/>
          <a:p>
            <a:pPr marL="0" indent="0" algn="just">
              <a:buNone/>
            </a:pPr>
            <a:r>
              <a:rPr lang="cs-CZ" dirty="false"/>
              <a:t>Pracovní výkazy jsou u zaměstnance příjemce nebo partnera s finančním příspěvkem vyžadovány </a:t>
            </a:r>
            <a:r>
              <a:rPr lang="cs-CZ" b="true" dirty="false"/>
              <a:t>jen </a:t>
            </a:r>
            <a:br>
              <a:rPr lang="cs-CZ" b="true" dirty="false"/>
            </a:br>
            <a:r>
              <a:rPr lang="cs-CZ" b="true" dirty="false"/>
              <a:t>v případech, kdy se: </a:t>
            </a:r>
          </a:p>
          <a:p>
            <a:pPr algn="just">
              <a:lnSpc>
                <a:spcPct val="120000"/>
              </a:lnSpc>
            </a:pPr>
            <a:r>
              <a:rPr lang="cs-CZ" sz="1800" dirty="false"/>
              <a:t>jedná se o pracovníka, který v rámci daného pracovněprávního vztahu vykonává činnosti pro projekt i mimo projekt;</a:t>
            </a:r>
          </a:p>
          <a:p>
            <a:pPr algn="just">
              <a:lnSpc>
                <a:spcPct val="120000"/>
              </a:lnSpc>
            </a:pPr>
            <a:r>
              <a:rPr lang="cs-CZ" sz="1800" dirty="false"/>
              <a:t>jedná se o pracovníka, který v rámci daného pracovněprávního vztahu vykonává činnosti pouze pro projekt, nicméně tyto činnosti spadají do vymezení více pracovních pozic a práce v rámci těchto pozic je odlišně odměňována;</a:t>
            </a:r>
          </a:p>
          <a:p>
            <a:pPr algn="just">
              <a:lnSpc>
                <a:spcPct val="120000"/>
              </a:lnSpc>
            </a:pPr>
            <a:r>
              <a:rPr lang="cs-CZ" sz="1800" dirty="false"/>
              <a:t>jedná se o projekt, ve kterém se využívají nepřímé náklady/resp. 40% paušální sazba, a popis pracovní činnosti u dané pracovní pozice obsahuje činnosti spadající jak do přímých, tak do nepřímých nákladů, resp. do výčtu činností vyloučených z přímých osobních nákladů </a:t>
            </a:r>
            <a:r>
              <a:rPr lang="cs-CZ" sz="1800" dirty="false">
                <a:solidFill>
                  <a:srgbClr val="FF0000"/>
                </a:solidFill>
              </a:rPr>
              <a:t>(tzn. je zde riziko dvojího financování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105422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 JAKÉ FÁZI JSOU NYNÍ PROJEKTY</a:t>
            </a:r>
          </a:p>
        </p:txBody>
      </p:sp>
      <p:sp>
        <p:nvSpPr>
          <p:cNvPr id="3" name="Zástupný symbol pro obsah 2"/>
          <p:cNvSpPr>
            <a:spLocks noGrp="true"/>
          </p:cNvSpPr>
          <p:nvPr>
            <p:ph idx="1"/>
          </p:nvPr>
        </p:nvSpPr>
        <p:spPr>
          <a:xfrm>
            <a:off x="155575" y="1484784"/>
            <a:ext cx="8592890" cy="5085184"/>
          </a:xfrm>
          <a:noFill/>
        </p:spPr>
        <p:txBody>
          <a:bodyPr numCol="1"/>
          <a:lstStyle/>
          <a:p>
            <a:pPr marL="808038" lvl="1" indent="-393700" algn="just">
              <a:spcAft>
                <a:spcPts val="1200"/>
              </a:spcAft>
              <a:defRPr/>
            </a:pPr>
            <a:r>
              <a:rPr lang="cs-CZ" sz="1900" dirty="false"/>
              <a:t>Proběhly celkem 4 Hodnoticí komise (poslední 31. 1.  2023) doporučila k financování 30 projektů v celkové hodnotě přes 570 milionů Kč </a:t>
            </a:r>
            <a:br>
              <a:rPr lang="cs-CZ" sz="1900" dirty="false"/>
            </a:br>
            <a:r>
              <a:rPr lang="cs-CZ" sz="1900" dirty="false"/>
              <a:t>(alokace výzvy 580 milionů Kč)</a:t>
            </a:r>
          </a:p>
          <a:p>
            <a:pPr marL="808038" lvl="1" indent="-393700" algn="just">
              <a:spcAft>
                <a:spcPts val="1200"/>
              </a:spcAft>
              <a:defRPr/>
            </a:pPr>
            <a:r>
              <a:rPr lang="cs-CZ" sz="1900" dirty="false"/>
              <a:t>Poštou se Rozhodnutí nedoručuje, je k dispozici v elektronické podobě </a:t>
            </a:r>
            <a:br>
              <a:rPr lang="cs-CZ" sz="1900" dirty="false"/>
            </a:br>
            <a:r>
              <a:rPr lang="cs-CZ" sz="1900" dirty="false"/>
              <a:t>v informačním systému ISKP21+;</a:t>
            </a:r>
          </a:p>
          <a:p>
            <a:pPr marL="808038" lvl="1" indent="-393700">
              <a:spcAft>
                <a:spcPts val="1200"/>
              </a:spcAft>
              <a:defRPr/>
            </a:pPr>
            <a:r>
              <a:rPr lang="cs-CZ" sz="1900" dirty="false"/>
              <a:t>Projektům byly vyplaceny zálohové platby  (40 % částky dotace);</a:t>
            </a:r>
          </a:p>
          <a:p>
            <a:pPr marL="808038" lvl="1" indent="-393700">
              <a:spcAft>
                <a:spcPts val="1200"/>
              </a:spcAft>
              <a:defRPr/>
            </a:pPr>
            <a:r>
              <a:rPr lang="cs-CZ" sz="1900" dirty="false"/>
              <a:t>V realizaci nyní 13 projektů.</a:t>
            </a: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609114"/>
            <a:ext cx="2470026" cy="207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Veřejné zakázky</a:t>
            </a:r>
          </a:p>
        </p:txBody>
      </p:sp>
      <p:sp>
        <p:nvSpPr>
          <p:cNvPr id="3" name="Zástupný symbol pro obsah 2"/>
          <p:cNvSpPr>
            <a:spLocks noGrp="true"/>
          </p:cNvSpPr>
          <p:nvPr>
            <p:ph idx="1"/>
          </p:nvPr>
        </p:nvSpPr>
        <p:spPr>
          <a:xfrm>
            <a:off x="540000" y="1340768"/>
            <a:ext cx="8064000" cy="4779232"/>
          </a:xfrm>
        </p:spPr>
        <p:txBody>
          <a:bodyPr/>
          <a:lstStyle/>
          <a:p>
            <a:pPr lvl="0" algn="just">
              <a:lnSpc>
                <a:spcPct val="100000"/>
              </a:lnSpc>
            </a:pPr>
            <a:endParaRPr lang="cs-CZ" sz="1800" dirty="false"/>
          </a:p>
          <a:p>
            <a:pPr lvl="0" algn="just">
              <a:lnSpc>
                <a:spcPct val="100000"/>
              </a:lnSpc>
            </a:pPr>
            <a:r>
              <a:rPr lang="cs-CZ" dirty="false"/>
              <a:t>Vzhledem k financování nákupu zařízení a vybavení </a:t>
            </a:r>
            <a:br>
              <a:rPr lang="cs-CZ" dirty="false"/>
            </a:br>
            <a:r>
              <a:rPr lang="cs-CZ" dirty="false"/>
              <a:t>a nákupu služeb s využitím 40% paušálu, ŘO nebude kontrolovat výběrová řízení.</a:t>
            </a:r>
          </a:p>
          <a:p>
            <a:pPr lvl="0" algn="just">
              <a:lnSpc>
                <a:spcPct val="100000"/>
              </a:lnSpc>
            </a:pPr>
            <a:r>
              <a:rPr lang="cs-CZ" dirty="false"/>
              <a:t>Přesto pro příjemce platí povinnost řídit se pravidly uvedenými v kapitole 20 Obecná část pravidel.</a:t>
            </a:r>
          </a:p>
          <a:p>
            <a:pPr lvl="0">
              <a:lnSpc>
                <a:spcPct val="100000"/>
              </a:lnSpc>
            </a:pPr>
            <a:r>
              <a:rPr lang="cs-CZ" dirty="false">
                <a:solidFill>
                  <a:srgbClr val="FF0000"/>
                </a:solidFill>
              </a:rPr>
              <a:t>Pokud máte jakékoliv dotazy </a:t>
            </a:r>
            <a:br>
              <a:rPr lang="cs-CZ" dirty="false">
                <a:solidFill>
                  <a:srgbClr val="FF0000"/>
                </a:solidFill>
              </a:rPr>
            </a:br>
            <a:r>
              <a:rPr lang="cs-CZ" dirty="false">
                <a:solidFill>
                  <a:srgbClr val="FF0000"/>
                </a:solidFill>
              </a:rPr>
              <a:t>či pochybnosti, neváhejte se</a:t>
            </a:r>
            <a:br>
              <a:rPr lang="cs-CZ" dirty="false">
                <a:solidFill>
                  <a:srgbClr val="FF0000"/>
                </a:solidFill>
              </a:rPr>
            </a:br>
            <a:r>
              <a:rPr lang="cs-CZ" dirty="false">
                <a:solidFill>
                  <a:srgbClr val="FF0000"/>
                </a:solidFill>
              </a:rPr>
              <a:t>obrátit na projekt. manažera</a:t>
            </a:r>
            <a:br>
              <a:rPr lang="cs-CZ" dirty="false">
                <a:solidFill>
                  <a:srgbClr val="FF0000"/>
                </a:solidFill>
              </a:rPr>
            </a:br>
            <a:r>
              <a:rPr lang="cs-CZ" dirty="false">
                <a:solidFill>
                  <a:srgbClr val="FF0000"/>
                </a:solidFill>
              </a:rPr>
              <a:t>Vašeho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pic>
        <p:nvPicPr>
          <p:cNvPr id="5" name="Obrázek 4">
            <a:extLst>
              <a:ext uri="{FF2B5EF4-FFF2-40B4-BE49-F238E27FC236}">
                <a16:creationId xmlns:a16="http://schemas.microsoft.com/office/drawing/2014/main" id="{4C6DE1A3-8E38-444B-8F16-C1F6443BB277}"/>
              </a:ext>
            </a:extLst>
          </p:cNvPr>
          <p:cNvPicPr>
            <a:picLocks noChangeAspect="true"/>
          </p:cNvPicPr>
          <p:nvPr/>
        </p:nvPicPr>
        <p:blipFill>
          <a:blip r:embed="rId3"/>
          <a:stretch>
            <a:fillRect/>
          </a:stretch>
        </p:blipFill>
        <p:spPr>
          <a:xfrm>
            <a:off x="5004048" y="3736672"/>
            <a:ext cx="3528392" cy="2461901"/>
          </a:xfrm>
          <a:prstGeom prst="rect">
            <a:avLst/>
          </a:prstGeom>
        </p:spPr>
      </p:pic>
    </p:spTree>
    <p:extLst>
      <p:ext uri="{BB962C8B-B14F-4D97-AF65-F5344CB8AC3E}">
        <p14:creationId xmlns:p14="http://schemas.microsoft.com/office/powerpoint/2010/main" val="265612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971600" y="2636912"/>
            <a:ext cx="7272000" cy="1224000"/>
          </a:xfrm>
        </p:spPr>
        <p:txBody>
          <a:bodyPr/>
          <a:lstStyle/>
          <a:p>
            <a:pPr algn="ctr"/>
            <a:r>
              <a:rPr lang="cs-CZ" dirty="false"/>
              <a:t>Vedení účetnictví </a:t>
            </a:r>
            <a:br>
              <a:rPr lang="cs-CZ" dirty="false"/>
            </a:br>
            <a:br>
              <a:rPr lang="cs-CZ" dirty="false"/>
            </a:br>
            <a:r>
              <a:rPr lang="cs-CZ" dirty="false"/>
              <a:t>a </a:t>
            </a:r>
            <a:br>
              <a:rPr lang="cs-CZ" dirty="false"/>
            </a:br>
            <a:br>
              <a:rPr lang="cs-CZ" dirty="false"/>
            </a:br>
            <a:r>
              <a:rPr lang="cs-CZ" dirty="false"/>
              <a:t>dokladování výdajů</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2012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628800"/>
            <a:ext cx="8064000" cy="5067200"/>
          </a:xfrm>
        </p:spPr>
        <p:txBody>
          <a:bodyPr/>
          <a:lstStyle/>
          <a:p>
            <a:pPr algn="just">
              <a:lnSpc>
                <a:spcPct val="100000"/>
              </a:lnSpc>
              <a:spcBef>
                <a:spcPts val="300"/>
              </a:spcBef>
              <a:spcAft>
                <a:spcPts val="1200"/>
              </a:spcAft>
            </a:pPr>
            <a:r>
              <a:rPr lang="cs-CZ" sz="1800" dirty="false"/>
              <a:t>Příjemci jsou povinni vést účetnictví nebo daňovou evidenci v souladu        s předpisy ČR. Příjemci, kteří vedou účetnictví v plném nebo zjednodušeném rozsahu podle zákona č. 563/1991 Sb., o účetnictví, vedou účetnictví způsobem, který zajistí </a:t>
            </a:r>
            <a:r>
              <a:rPr lang="cs-CZ" sz="1800" b="true" dirty="false"/>
              <a:t>jednoznačné přiřazení účetních položek spadajících do přímých nákladů ke konkrétnímu projektu</a:t>
            </a:r>
            <a:r>
              <a:rPr lang="cs-CZ" sz="1800" dirty="false"/>
              <a:t>,</a:t>
            </a:r>
            <a:br>
              <a:rPr lang="cs-CZ" sz="1800" dirty="false"/>
            </a:br>
            <a:r>
              <a:rPr lang="cs-CZ" sz="1800" dirty="false"/>
              <a:t> tj. zejména výnosů a nákladů a zařazení do evidence majetku.</a:t>
            </a:r>
          </a:p>
          <a:p>
            <a:pPr>
              <a:lnSpc>
                <a:spcPct val="100000"/>
              </a:lnSpc>
              <a:spcBef>
                <a:spcPts val="300"/>
              </a:spcBef>
              <a:spcAft>
                <a:spcPts val="1200"/>
              </a:spcAft>
            </a:pPr>
            <a:r>
              <a:rPr lang="cs-CZ" sz="1800" dirty="false"/>
              <a:t>Je také nutná archivace dokumentů</a:t>
            </a:r>
            <a:br>
              <a:rPr lang="cs-CZ" sz="1800" dirty="false"/>
            </a:br>
            <a:r>
              <a:rPr lang="cs-CZ" sz="1800" dirty="false"/>
              <a:t>(samostatná směrnice pro projekt </a:t>
            </a:r>
            <a:br>
              <a:rPr lang="cs-CZ" sz="1800" dirty="false"/>
            </a:br>
            <a:r>
              <a:rPr lang="cs-CZ" sz="1800" dirty="false"/>
              <a:t>může být, nemusí).</a:t>
            </a:r>
          </a:p>
          <a:p>
            <a:pPr algn="just">
              <a:lnSpc>
                <a:spcPct val="100000"/>
              </a:lnSpc>
              <a:spcBef>
                <a:spcPts val="300"/>
              </a:spcBef>
              <a:spcAft>
                <a:spcPts val="300"/>
              </a:spcAft>
            </a:pPr>
            <a:endParaRPr lang="cs-CZ" sz="1800" dirty="false"/>
          </a:p>
          <a:p>
            <a:pPr>
              <a:lnSpc>
                <a:spcPct val="100000"/>
              </a:lnSpc>
              <a:spcBef>
                <a:spcPts val="300"/>
              </a:spcBef>
              <a:spcAft>
                <a:spcPts val="300"/>
              </a:spcAft>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8" name="Obrázek 7">
            <a:extLst>
              <a:ext uri="{FF2B5EF4-FFF2-40B4-BE49-F238E27FC236}">
                <a16:creationId xmlns:a16="http://schemas.microsoft.com/office/drawing/2014/main" id="{273438BF-1BFE-43BB-8C0A-B592DE7F2E03}"/>
              </a:ext>
            </a:extLst>
          </p:cNvPr>
          <p:cNvPicPr>
            <a:picLocks noChangeAspect="true"/>
          </p:cNvPicPr>
          <p:nvPr/>
        </p:nvPicPr>
        <p:blipFill>
          <a:blip r:embed="rId3"/>
          <a:stretch>
            <a:fillRect/>
          </a:stretch>
        </p:blipFill>
        <p:spPr>
          <a:xfrm>
            <a:off x="4585591" y="3287927"/>
            <a:ext cx="3441749" cy="3408073"/>
          </a:xfrm>
          <a:prstGeom prst="rect">
            <a:avLst/>
          </a:prstGeom>
        </p:spPr>
      </p:pic>
    </p:spTree>
    <p:extLst>
      <p:ext uri="{BB962C8B-B14F-4D97-AF65-F5344CB8AC3E}">
        <p14:creationId xmlns:p14="http://schemas.microsoft.com/office/powerpoint/2010/main" val="1996831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539552" y="1556792"/>
            <a:ext cx="4608064" cy="3168352"/>
          </a:xfrm>
        </p:spPr>
        <p:txBody>
          <a:bodyPr/>
          <a:lstStyle/>
          <a:p>
            <a:pPr marL="0" indent="0" algn="ctr">
              <a:lnSpc>
                <a:spcPct val="100000"/>
              </a:lnSpc>
              <a:buNone/>
            </a:pPr>
            <a:r>
              <a:rPr lang="cs-CZ" sz="4000" b="true" kern="0" dirty="false"/>
              <a:t>Pokračujeme návazným seminářem:</a:t>
            </a:r>
            <a:br>
              <a:rPr lang="cs-CZ" sz="4000" b="true" kern="0" dirty="false"/>
            </a:br>
            <a:endParaRPr lang="cs-CZ" sz="4000" b="true" kern="0" dirty="false"/>
          </a:p>
          <a:p>
            <a:pPr marL="0" indent="0" algn="ctr">
              <a:lnSpc>
                <a:spcPct val="100000"/>
              </a:lnSpc>
              <a:buNone/>
            </a:pPr>
            <a:r>
              <a:rPr lang="cs-CZ" sz="4000" b="true" kern="0" dirty="false"/>
              <a:t>Předkládání ZoR </a:t>
            </a:r>
            <a:br>
              <a:rPr lang="cs-CZ" sz="4000" b="true" kern="0" dirty="false"/>
            </a:br>
            <a:r>
              <a:rPr lang="cs-CZ" sz="4000" b="true" kern="0" dirty="false"/>
              <a:t>a ŽoP</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82332"/>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ástupný symbol pro obsah 2"/>
          <p:cNvSpPr txBox="true">
            <a:spLocks/>
          </p:cNvSpPr>
          <p:nvPr/>
        </p:nvSpPr>
        <p:spPr>
          <a:xfrm>
            <a:off x="415724" y="5827476"/>
            <a:ext cx="8116716" cy="4098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2" indent="0">
              <a:spcBef>
                <a:spcPts val="1800"/>
              </a:spcBef>
              <a:spcAft>
                <a:spcPts val="600"/>
              </a:spcAft>
              <a:buNone/>
            </a:pPr>
            <a:r>
              <a:rPr lang="cs-CZ" sz="1800" b="true" dirty="false"/>
              <a:t>Mgr Iveta Marcinová, Mgr. Lenka Bořecká</a:t>
            </a:r>
          </a:p>
          <a:p>
            <a:pPr marL="179388" lvl="2" indent="0">
              <a:spcBef>
                <a:spcPts val="1800"/>
              </a:spcBef>
              <a:spcAft>
                <a:spcPts val="600"/>
              </a:spcAft>
              <a:buNone/>
            </a:pPr>
            <a:r>
              <a:rPr lang="cs-CZ" sz="1800" b="true" dirty="false"/>
              <a:t> </a:t>
            </a:r>
            <a:endParaRPr lang="cs-CZ" sz="1800" dirty="false"/>
          </a:p>
          <a:p>
            <a:pPr marL="0" indent="0">
              <a:buFont typeface="Wingdings" panose="05000000000000000000" pitchFamily="2" charset="2"/>
              <a:buNone/>
            </a:pPr>
            <a:endParaRPr lang="cs-CZ" dirty="false"/>
          </a:p>
        </p:txBody>
      </p:sp>
    </p:spTree>
    <p:extLst>
      <p:ext uri="{BB962C8B-B14F-4D97-AF65-F5344CB8AC3E}">
        <p14:creationId xmlns:p14="http://schemas.microsoft.com/office/powerpoint/2010/main" val="26080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26" name="Picture 2"/>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b="7201"/>
          <a:stretch/>
        </p:blipFill>
        <p:spPr bwMode="auto">
          <a:xfrm rot="1796534">
            <a:off x="6052900" y="1648040"/>
            <a:ext cx="3885916" cy="237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5706875" cy="2304256"/>
          </a:xfrm>
        </p:spPr>
        <p:txBody>
          <a:bodyPr/>
          <a:lstStyle/>
          <a:p>
            <a:pPr algn="just">
              <a:lnSpc>
                <a:spcPct val="100000"/>
              </a:lnSpc>
              <a:spcAft>
                <a:spcPts val="1200"/>
              </a:spcAft>
            </a:pPr>
            <a:r>
              <a:rPr lang="cs-CZ" sz="1900" dirty="false"/>
              <a:t>Po podpisu textu právního aktu (PA) o poskytnutí podpory (Rozhodnutí o poskytnutí dotace) ředitelkou odboru 87 byl příjemce depeší informován o tom, že má právní akt k dispozici. </a:t>
            </a:r>
          </a:p>
          <a:p>
            <a:pPr algn="just">
              <a:lnSpc>
                <a:spcPct val="100000"/>
              </a:lnSpc>
              <a:spcAft>
                <a:spcPts val="1200"/>
              </a:spcAft>
            </a:pPr>
            <a:r>
              <a:rPr lang="cs-CZ" sz="1900" dirty="false"/>
              <a:t>V okamžiku odpovědi statutárního zástupce (jeho zmocněnce) se žadatel stal příjemcem podpory. S textem PA je potřeba se seznámit.</a:t>
            </a:r>
          </a:p>
          <a:p>
            <a:pPr algn="just">
              <a:lnSpc>
                <a:spcPct val="100000"/>
              </a:lnSpc>
              <a:spcAft>
                <a:spcPts val="1200"/>
              </a:spcAft>
            </a:pPr>
            <a:endParaRPr lang="cs-CZ" sz="1900" dirty="false"/>
          </a:p>
          <a:p>
            <a:pPr marL="0" indent="0" algn="just">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6" name="Zástupný symbol pro obsah 2"/>
          <p:cNvSpPr txBox="true">
            <a:spLocks/>
          </p:cNvSpPr>
          <p:nvPr/>
        </p:nvSpPr>
        <p:spPr>
          <a:xfrm>
            <a:off x="296491" y="4005064"/>
            <a:ext cx="8064000" cy="458132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a:t>RoD</a:t>
            </a:r>
            <a:r>
              <a:rPr lang="cs-CZ" sz="1900" b="true" dirty="false"/>
              <a:t> obsahuje</a:t>
            </a:r>
            <a:r>
              <a:rPr lang="cs-CZ" sz="1900" dirty="false"/>
              <a:t>: účel dotace, data zahájení a ukončení realizace, finanční rámec a platební podmínky, povinnosti příjemce a sankce. </a:t>
            </a:r>
          </a:p>
          <a:p>
            <a:pPr algn="just">
              <a:lnSpc>
                <a:spcPct val="100000"/>
              </a:lnSpc>
              <a:spcAft>
                <a:spcPts val="1200"/>
              </a:spcAft>
            </a:pPr>
            <a:r>
              <a:rPr lang="cs-CZ" sz="1900" dirty="false"/>
              <a:t>Součástí Rozhodnutí o poskytnutí dotace je i </a:t>
            </a:r>
            <a:r>
              <a:rPr lang="cs-CZ" sz="1900" b="true" dirty="false"/>
              <a:t>příloha „Informace </a:t>
            </a:r>
            <a:br>
              <a:rPr lang="cs-CZ" sz="1900" b="true" dirty="false"/>
            </a:br>
            <a:r>
              <a:rPr lang="cs-CZ" sz="1900" b="true" dirty="false"/>
              <a:t>o projektu“ </a:t>
            </a:r>
            <a:r>
              <a:rPr lang="cs-CZ" sz="1900" dirty="false"/>
              <a:t>s obsahem klíčových aktivit, cílovými hodnotami monitorovacích indikátorů, přehledem cílových skupin, finální podobou schváleného rozpočtu a finančním plánem projektu.</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p>
          <a:p>
            <a:pPr lvl="3">
              <a:lnSpc>
                <a:spcPct val="100000"/>
              </a:lnSpc>
            </a:pPr>
            <a:r>
              <a:rPr lang="cs-CZ" sz="1700" dirty="false"/>
              <a:t>Informační systém konečného příjemce</a:t>
            </a:r>
          </a:p>
          <a:p>
            <a:pPr lvl="3">
              <a:lnSpc>
                <a:spcPct val="100000"/>
              </a:lnSpc>
            </a:pPr>
            <a:r>
              <a:rPr lang="cs-CZ" sz="1700" dirty="false"/>
              <a:t>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Řešení technických požadavků </a:t>
            </a:r>
          </a:p>
          <a:p>
            <a:pPr marL="2286000" lvl="5" indent="0">
              <a:buNone/>
            </a:pPr>
            <a:r>
              <a:rPr lang="cs-CZ" sz="1800" dirty="false"/>
              <a:t>=&gt; </a:t>
            </a:r>
            <a:r>
              <a:rPr lang="cs-CZ" sz="1800" b="true" dirty="false" err="true"/>
              <a:t>Service</a:t>
            </a:r>
            <a:r>
              <a:rPr lang="cs-CZ" sz="1800" b="true" dirty="false"/>
              <a:t> </a:t>
            </a:r>
            <a:r>
              <a:rPr lang="cs-CZ" sz="1800" b="true" dirty="false" err="true"/>
              <a:t>desk</a:t>
            </a:r>
            <a:r>
              <a:rPr lang="cs-CZ" sz="1800" b="true" dirty="false"/>
              <a:t>: nově přes web </a:t>
            </a:r>
            <a:r>
              <a:rPr lang="cs-CZ" sz="1800" b="true" dirty="false">
                <a:hlinkClick r:id="rId2"/>
              </a:rPr>
              <a:t>www.esfcr.cz</a:t>
            </a:r>
            <a:r>
              <a:rPr lang="cs-CZ" sz="1800" b="true" dirty="false"/>
              <a:t> </a:t>
            </a:r>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8" name="Obrázek 7">
            <a:extLst>
              <a:ext uri="{FF2B5EF4-FFF2-40B4-BE49-F238E27FC236}">
                <a16:creationId xmlns:a16="http://schemas.microsoft.com/office/drawing/2014/main" id="{282BC433-01D6-4399-B530-844E5F68C490}"/>
              </a:ext>
            </a:extLst>
          </p:cNvPr>
          <p:cNvPicPr>
            <a:picLocks noChangeAspect="true"/>
          </p:cNvPicPr>
          <p:nvPr/>
        </p:nvPicPr>
        <p:blipFill>
          <a:blip r:embed="rId3"/>
          <a:stretch>
            <a:fillRect/>
          </a:stretch>
        </p:blipFill>
        <p:spPr>
          <a:xfrm>
            <a:off x="27724" y="3476593"/>
            <a:ext cx="9144000" cy="2945027"/>
          </a:xfrm>
          <a:prstGeom prst="rect">
            <a:avLst/>
          </a:prstGeom>
        </p:spPr>
      </p:pic>
    </p:spTree>
    <p:extLst>
      <p:ext uri="{BB962C8B-B14F-4D97-AF65-F5344CB8AC3E}">
        <p14:creationId xmlns:p14="http://schemas.microsoft.com/office/powerpoint/2010/main" val="278437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II.</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a:t>MS2021+</a:t>
            </a:r>
          </a:p>
          <a:p>
            <a:pPr lvl="3">
              <a:lnSpc>
                <a:spcPct val="100000"/>
              </a:lnSpc>
            </a:pPr>
            <a:r>
              <a:rPr lang="cs-CZ" sz="1700" dirty="false"/>
              <a:t>zaměstnanci Řídícího orgánu</a:t>
            </a:r>
          </a:p>
          <a:p>
            <a:pPr lvl="3">
              <a:lnSpc>
                <a:spcPct val="100000"/>
              </a:lnSpc>
            </a:pPr>
            <a:r>
              <a:rPr lang="cs-CZ" sz="1700" dirty="false"/>
              <a:t>data mezi IS KP21+ a MS2021+ se přenášejí</a:t>
            </a:r>
            <a:br>
              <a:rPr lang="cs-CZ" sz="1800" dirty="false"/>
            </a:b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6" name="Obrázek 5">
            <a:extLst>
              <a:ext uri="{FF2B5EF4-FFF2-40B4-BE49-F238E27FC236}">
                <a16:creationId xmlns:a16="http://schemas.microsoft.com/office/drawing/2014/main" id="{29AC9FA6-F7DC-49DA-8002-9D2CDC88ED4B}"/>
              </a:ext>
            </a:extLst>
          </p:cNvPr>
          <p:cNvPicPr>
            <a:picLocks noChangeAspect="true"/>
          </p:cNvPicPr>
          <p:nvPr/>
        </p:nvPicPr>
        <p:blipFill>
          <a:blip r:embed="rId2"/>
          <a:stretch>
            <a:fillRect/>
          </a:stretch>
        </p:blipFill>
        <p:spPr>
          <a:xfrm>
            <a:off x="0" y="3212976"/>
            <a:ext cx="9108000" cy="3312368"/>
          </a:xfrm>
          <a:prstGeom prst="rect">
            <a:avLst/>
          </a:prstGeom>
        </p:spPr>
      </p:pic>
    </p:spTree>
    <p:extLst>
      <p:ext uri="{BB962C8B-B14F-4D97-AF65-F5344CB8AC3E}">
        <p14:creationId xmlns:p14="http://schemas.microsoft.com/office/powerpoint/2010/main" val="86858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III.</a:t>
            </a:r>
          </a:p>
        </p:txBody>
      </p:sp>
      <p:sp>
        <p:nvSpPr>
          <p:cNvPr id="3" name="Zástupný symbol pro obsah 2"/>
          <p:cNvSpPr>
            <a:spLocks noGrp="true"/>
          </p:cNvSpPr>
          <p:nvPr>
            <p:ph idx="1"/>
          </p:nvPr>
        </p:nvSpPr>
        <p:spPr>
          <a:xfrm>
            <a:off x="179511" y="1268760"/>
            <a:ext cx="9143999" cy="5256584"/>
          </a:xfrm>
        </p:spPr>
        <p:txBody>
          <a:bodyPr/>
          <a:lstStyle/>
          <a:p>
            <a:pPr>
              <a:lnSpc>
                <a:spcPct val="100000"/>
              </a:lnSpc>
            </a:pPr>
            <a:r>
              <a:rPr lang="cs-CZ" b="true" dirty="false"/>
              <a:t>IS ESF</a:t>
            </a:r>
          </a:p>
          <a:p>
            <a:pPr lvl="3">
              <a:lnSpc>
                <a:spcPct val="100000"/>
              </a:lnSpc>
            </a:pPr>
            <a:r>
              <a:rPr lang="cs-CZ" sz="1700" dirty="false"/>
              <a:t>monitorování podpořených osob </a:t>
            </a:r>
          </a:p>
          <a:p>
            <a:pPr lvl="3">
              <a:lnSpc>
                <a:spcPct val="100000"/>
              </a:lnSpc>
            </a:pPr>
            <a:r>
              <a:rPr lang="cs-CZ" sz="1700" dirty="false"/>
              <a:t>přes </a:t>
            </a:r>
            <a:r>
              <a:rPr lang="cs-CZ" sz="1700" dirty="false">
                <a:hlinkClick r:id="rId2"/>
              </a:rPr>
              <a:t>www.esfcr.cz</a:t>
            </a:r>
            <a:r>
              <a:rPr lang="cs-CZ" sz="1700" dirty="false"/>
              <a:t> </a:t>
            </a:r>
            <a:r>
              <a:rPr lang="cs-CZ" sz="1200" dirty="false"/>
              <a:t>(viz dále)</a:t>
            </a:r>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marL="918000" lvl="3" indent="0">
              <a:lnSpc>
                <a:spcPct val="100000"/>
              </a:lnSpc>
              <a:buNone/>
            </a:pPr>
            <a:endParaRPr lang="cs-CZ" sz="1800" b="true" dirty="false"/>
          </a:p>
          <a:p>
            <a:pPr marL="918000" lvl="3" indent="0">
              <a:lnSpc>
                <a:spcPct val="100000"/>
              </a:lnSpc>
              <a:buNone/>
            </a:pPr>
            <a:endParaRPr lang="cs-CZ" sz="1800" b="true" dirty="false"/>
          </a:p>
          <a:p>
            <a:pPr>
              <a:lnSpc>
                <a:spcPct val="100000"/>
              </a:lnSpc>
            </a:pPr>
            <a:r>
              <a:rPr lang="cs-CZ" b="true" dirty="false">
                <a:hlinkClick r:id="rId2"/>
              </a:rPr>
              <a:t>www.esfcr.cz</a:t>
            </a:r>
            <a:r>
              <a:rPr lang="cs-CZ" b="true" dirty="false"/>
              <a:t> =&gt; Databáze produktů </a:t>
            </a:r>
            <a:r>
              <a:rPr lang="cs-CZ" sz="1400" b="true" dirty="false"/>
              <a:t>(pro výzvu 137 nebude relevantní)</a:t>
            </a:r>
            <a:endParaRPr lang="cs-CZ" b="true"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2052" name="Picture 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W:\INTERNÍ\ODD_874\SC 2.2.1\výzva_NNO střešní -03_15_041\08_Semináře\3. Seminář pro příjemce\1. Seminář pro příjemce_výzva č. 41.pptx</AC_OriginalFile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9F97B-64BD-49C6-8721-21465F9F9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666A9-5E9E-48DA-8429-33655BE50653}">
  <ds:schemaRefs>
    <ds:schemaRef ds:uri="http://www.w3.org/XML/1998/namespace"/>
    <ds:schemaRef ds:uri="dfed548f-0517-4d39-90e3-3947398480c0"/>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5024B3C-103B-4B2F-9C39-EF5AC350959F}">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5493</properties:Words>
  <properties:PresentationFormat>Předvádění na obrazovce (4:3)</properties:PresentationFormat>
  <properties:Paragraphs>485</properties:Paragraphs>
  <properties:Slides>53</properties:Slides>
  <properties:Notes>40</properties:Notes>
  <properties:TotalTime>16558</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53</vt:i4>
      </vt:variant>
    </vt:vector>
  </properties:HeadingPairs>
  <properties:TitlesOfParts>
    <vt:vector baseType="lpstr" size="60">
      <vt:lpstr>Arial</vt:lpstr>
      <vt:lpstr>Calibri</vt:lpstr>
      <vt:lpstr>Courier New</vt:lpstr>
      <vt:lpstr>Symbol</vt:lpstr>
      <vt:lpstr>Wingdings</vt:lpstr>
      <vt:lpstr>Wingdings 3</vt:lpstr>
      <vt:lpstr>prezentace</vt:lpstr>
      <vt:lpstr>seminář pro příjemce Výzva č. 03_22_007  1. podmínky a pravidla realizace projektů </vt:lpstr>
      <vt:lpstr>Co nás dnes čeká – dva semináře </vt:lpstr>
      <vt:lpstr>Co nás dnes čeká</vt:lpstr>
      <vt:lpstr>Výzva 007 – Podporované aktivity</vt:lpstr>
      <vt:lpstr>V JAKÉ FÁZI JSOU NYNÍ PROJEKTY</vt:lpstr>
      <vt:lpstr>ROZHODNUTÍ O POSKYTNUTÍ DOTACE</vt:lpstr>
      <vt:lpstr>V JAKÝCH SYSTÉMECH PRACUJEME I.</vt:lpstr>
      <vt:lpstr>V JAKÝCH SYSTÉMECH PRACUJEME II.</vt:lpstr>
      <vt:lpstr>V JAKÝCH SYSTÉMECH PRACUJEME III.</vt:lpstr>
      <vt:lpstr>Prezentace aplikace PowerPoint</vt:lpstr>
      <vt:lpstr>Prezentace aplikace PowerPoint</vt:lpstr>
      <vt:lpstr>Obecná část pravidel pro příjemce</vt:lpstr>
      <vt:lpstr>Specifická část pravidel pro příjemce</vt:lpstr>
      <vt:lpstr>další příručky</vt:lpstr>
      <vt:lpstr>kontroly na místě</vt:lpstr>
      <vt:lpstr>KONTROLY NA MÍSTĚ</vt:lpstr>
      <vt:lpstr> změny projektu  </vt:lpstr>
      <vt:lpstr>Podstatné a Nepodstatné změny</vt:lpstr>
      <vt:lpstr>Nepodstatné změny I</vt:lpstr>
      <vt:lpstr>Nepodstatné změny II</vt:lpstr>
      <vt:lpstr>Nepodstatné změny III</vt:lpstr>
      <vt:lpstr>Nepodstatné změny IV</vt:lpstr>
      <vt:lpstr>Podstatné změny I</vt:lpstr>
      <vt:lpstr>Podstatné změny II</vt:lpstr>
      <vt:lpstr>Změny projektu – závěrem I.</vt:lpstr>
      <vt:lpstr>Změny projektu – závěrem II.</vt:lpstr>
      <vt:lpstr> Změnové řízení v Iskp21+  </vt:lpstr>
      <vt:lpstr>Změny vyžádané příjemcem – IS KP14+</vt:lpstr>
      <vt:lpstr>Změny vyžádané příjemcem – IS KP14+</vt:lpstr>
      <vt:lpstr>Schvalovací proces</vt:lpstr>
      <vt:lpstr> (ne)způsobilé výdaje  </vt:lpstr>
      <vt:lpstr>Charakteristika způsobilého výdaje I.</vt:lpstr>
      <vt:lpstr>Charakteristika ZpůsobiléHO výdaje II.</vt:lpstr>
      <vt:lpstr>Charakteristika ZpůsobiléHO výdaje III.</vt:lpstr>
      <vt:lpstr>Rozpočet projektu – paušál 40 % </vt:lpstr>
      <vt:lpstr>Rozpočet projektu – struktura </vt:lpstr>
      <vt:lpstr>Přímé náklady – Osobní náklady</vt:lpstr>
      <vt:lpstr>Způsobilé výdaje – osobní náklady I.</vt:lpstr>
      <vt:lpstr>Odměňování vyloučené z Osob. nákladů </vt:lpstr>
      <vt:lpstr>Zaměstnanec  x  dodavatel</vt:lpstr>
      <vt:lpstr>Způsobilé výdaje – osobní náklady II.</vt:lpstr>
      <vt:lpstr>Způsobilé výdaje – osobní náklady III.</vt:lpstr>
      <vt:lpstr>Způsobilé výdaje – osobní náklady IV.</vt:lpstr>
      <vt:lpstr>Způsobilé výdaje – osobní náklady V.</vt:lpstr>
      <vt:lpstr>Způsobilé výdaje – osobní náklady VI.</vt:lpstr>
      <vt:lpstr>Způsobilé výdaje – osobní náklady VII.</vt:lpstr>
      <vt:lpstr>Výdaje financované paušální sazbou </vt:lpstr>
      <vt:lpstr>dokladování výdajů</vt:lpstr>
      <vt:lpstr>pracovní výkazy</vt:lpstr>
      <vt:lpstr>Veřejné zakázky</vt:lpstr>
      <vt:lpstr>Vedení účetnictví   a   dokladování výdajů</vt:lpstr>
      <vt:lpstr>Vedení účetnictví</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2023-02-28T14:10:53Z</dcterms:modified>
  <cp:revision>474</cp:revision>
  <dc:title>ROZLOŽENÍ SNÍMKŮ A TISK PREZENTACÍ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