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60"/>
  </p:notesMasterIdLst>
  <p:sldIdLst>
    <p:sldId id="256" r:id="rId5"/>
    <p:sldId id="309" r:id="rId6"/>
    <p:sldId id="315" r:id="rId7"/>
    <p:sldId id="271" r:id="rId8"/>
    <p:sldId id="272" r:id="rId9"/>
    <p:sldId id="1149" r:id="rId10"/>
    <p:sldId id="349" r:id="rId11"/>
    <p:sldId id="1166" r:id="rId12"/>
    <p:sldId id="1147" r:id="rId13"/>
    <p:sldId id="1148" r:id="rId14"/>
    <p:sldId id="1146" r:id="rId15"/>
    <p:sldId id="1192" r:id="rId16"/>
    <p:sldId id="1167" r:id="rId17"/>
    <p:sldId id="1168" r:id="rId18"/>
    <p:sldId id="1169" r:id="rId19"/>
    <p:sldId id="1172" r:id="rId20"/>
    <p:sldId id="383" r:id="rId21"/>
    <p:sldId id="1156" r:id="rId22"/>
    <p:sldId id="1157" r:id="rId23"/>
    <p:sldId id="1175" r:id="rId24"/>
    <p:sldId id="1176" r:id="rId25"/>
    <p:sldId id="1177" r:id="rId26"/>
    <p:sldId id="1171" r:id="rId27"/>
    <p:sldId id="1170" r:id="rId28"/>
    <p:sldId id="1193" r:id="rId29"/>
    <p:sldId id="1185" r:id="rId30"/>
    <p:sldId id="1173" r:id="rId31"/>
    <p:sldId id="1165" r:id="rId32"/>
    <p:sldId id="355" r:id="rId33"/>
    <p:sldId id="1191" r:id="rId34"/>
    <p:sldId id="312" r:id="rId35"/>
    <p:sldId id="289" r:id="rId36"/>
    <p:sldId id="290" r:id="rId37"/>
    <p:sldId id="292" r:id="rId38"/>
    <p:sldId id="1158" r:id="rId39"/>
    <p:sldId id="1159" r:id="rId40"/>
    <p:sldId id="1186" r:id="rId41"/>
    <p:sldId id="1187" r:id="rId42"/>
    <p:sldId id="386" r:id="rId43"/>
    <p:sldId id="1164" r:id="rId44"/>
    <p:sldId id="1190" r:id="rId45"/>
    <p:sldId id="1152" r:id="rId46"/>
    <p:sldId id="1153" r:id="rId47"/>
    <p:sldId id="1155" r:id="rId48"/>
    <p:sldId id="1161" r:id="rId49"/>
    <p:sldId id="1160" r:id="rId50"/>
    <p:sldId id="1179" r:id="rId51"/>
    <p:sldId id="1180" r:id="rId52"/>
    <p:sldId id="1188" r:id="rId53"/>
    <p:sldId id="1181" r:id="rId54"/>
    <p:sldId id="1182" r:id="rId55"/>
    <p:sldId id="1183" r:id="rId56"/>
    <p:sldId id="1178" r:id="rId57"/>
    <p:sldId id="1184" r:id="rId58"/>
    <p:sldId id="302" r:id="rId59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7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Sogelová Adéla Ing. (MPSV)" initials="SAI(" lastIdx="2" clrIdx="0">
    <p:extLst>
      <p:ext uri="{19B8F6BF-5375-455C-9EA6-DF929625EA0E}">
        <p15:presenceInfo xmlns:p15="http://schemas.microsoft.com/office/powerpoint/2012/main" providerId="AD" userId="S::adela.sogelova@mpsv.cz::0cc913ad-974d-4e89-99f8-0442c936bd61"/>
      </p:ext>
    </p:extLst>
  </p:cmAuthor>
  <p:cmAuthor id="2" name="Bořecká Lenka Mgr. (MPSV)" initials="BLM(" lastIdx="1" clrIdx="1">
    <p:extLst>
      <p:ext uri="{19B8F6BF-5375-455C-9EA6-DF929625EA0E}">
        <p15:presenceInfo xmlns:p15="http://schemas.microsoft.com/office/powerpoint/2012/main" providerId="AD" userId="S::lenka.borecka@mpsv.cz::3d3d03b6-7331-4d2b-a6cb-ed2575c5b078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22884" autoAdjust="false"/>
    <p:restoredTop sz="83905" autoAdjust="false"/>
  </p:normalViewPr>
  <p:slideViewPr>
    <p:cSldViewPr showGuides="true">
      <p:cViewPr varScale="true">
        <p:scale>
          <a:sx n="76" d="100"/>
          <a:sy n="76" d="100"/>
        </p:scale>
        <p:origin x="1128" y="62"/>
      </p:cViewPr>
      <p:guideLst>
        <p:guide orient="horz" pos="913"/>
        <p:guide orient="horz" pos="3884"/>
        <p:guide pos="5420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44"/>
    </p:cViewPr>
  </p:sorter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22.xml" Type="http://schemas.openxmlformats.org/officeDocument/2006/relationships/slide" Id="rId26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slides/slide51.xml" Type="http://schemas.openxmlformats.org/officeDocument/2006/relationships/slide" Id="rId55"/>
    <Relationship Target="viewProps.xml" Type="http://schemas.openxmlformats.org/officeDocument/2006/relationships/viewProps" Id="rId63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slides/slide49.xml" Type="http://schemas.openxmlformats.org/officeDocument/2006/relationships/slide" Id="rId53"/>
    <Relationship Target="slides/slide54.xml" Type="http://schemas.openxmlformats.org/officeDocument/2006/relationships/slide" Id="rId58"/>
    <Relationship Target="slides/slide1.xml" Type="http://schemas.openxmlformats.org/officeDocument/2006/relationships/slide" Id="rId5"/>
    <Relationship Target="commentAuthors.xml" Type="http://schemas.openxmlformats.org/officeDocument/2006/relationships/commentAuthors" Id="rId61"/>
    <Relationship Target="slides/slide15.xml" Type="http://schemas.openxmlformats.org/officeDocument/2006/relationships/slide" Id="rId1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52.xml" Type="http://schemas.openxmlformats.org/officeDocument/2006/relationships/slide" Id="rId56"/>
    <Relationship Target="theme/theme1.xml" Type="http://schemas.openxmlformats.org/officeDocument/2006/relationships/theme" Id="rId64"/>
    <Relationship Target="slides/slide4.xml" Type="http://schemas.openxmlformats.org/officeDocument/2006/relationships/slide" Id="rId8"/>
    <Relationship Target="slides/slide47.xml" Type="http://schemas.openxmlformats.org/officeDocument/2006/relationships/slide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slides/slide55.xml" Type="http://schemas.openxmlformats.org/officeDocument/2006/relationships/slide" Id="rId59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slides/slide50.xml" Type="http://schemas.openxmlformats.org/officeDocument/2006/relationships/slide" Id="rId54"/>
    <Relationship Target="presProps.xml" Type="http://schemas.openxmlformats.org/officeDocument/2006/relationships/presProps" Id="rId62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slides/slide53.xml" Type="http://schemas.openxmlformats.org/officeDocument/2006/relationships/slide" Id="rId57"/>
    <Relationship Target="slides/slide6.xml" Type="http://schemas.openxmlformats.org/officeDocument/2006/relationships/slide" Id="rId10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slides/slide48.xml" Type="http://schemas.openxmlformats.org/officeDocument/2006/relationships/slide" Id="rId52"/>
    <Relationship Target="notesMasters/notesMaster1.xml" Type="http://schemas.openxmlformats.org/officeDocument/2006/relationships/notesMaster" Id="rId60"/>
    <Relationship Target="tableStyles.xml" Type="http://schemas.openxmlformats.org/officeDocument/2006/relationships/tableStyles" Id="rId65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35.xml" Type="http://schemas.openxmlformats.org/officeDocument/2006/relationships/slide" Id="rId39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04.07.2022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Mode="External" Target="https://migraceonline.cz/doc/metodika_identifikace_lokalit_segregace_dvoustrany.pdf" Type="http://schemas.openxmlformats.org/officeDocument/2006/relationships/hyperlink" Id="rId3"/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Mode="External" Target="http://www.ispv.cz/" Type="http://schemas.openxmlformats.org/officeDocument/2006/relationships/hyperlink" Id="rId3"/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5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5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28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817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Výjimku lze řešit v případě zajištění nebo zprostředkování </a:t>
            </a:r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bydlení na základě podnájemní smlouvy (není obecně doporučováno a podnájemní smlouvy by neměly tvořit více než 20 % z celkových smluv) za podmínek uvedených dále níže v textu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60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Organizační složky státu, ačkoli nejsou samostatnými právnickými osobami, jsou pro tento účel nahlíženy jako osoby, které mají obdobné postavení jako právnické osoby, a patří mezi oprávněné žadatele.</a:t>
            </a:r>
            <a:endParaRPr lang="cs-CZ" sz="14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zákona č. 300/2008 Sb., o elektronických úkonech a autorizované konverzi dokumentů.</a:t>
            </a:r>
            <a:endParaRPr lang="cs-CZ" sz="14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3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8612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Organizační složky státu, ačkoli nejsou samostatnými právnickými osobami, jsou pro tento účel nahlíženy jako osoby, které mají obdobné postavení jako právnické osoby, a patří mezi oprávněné žadatele.</a:t>
            </a:r>
            <a:endParaRPr lang="cs-CZ" sz="14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zákona č. 300/2008 Sb., o elektronických úkonech a autorizované konverzi dokumentů.</a:t>
            </a:r>
            <a:endParaRPr lang="cs-CZ" sz="14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3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6905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2228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i="true" dirty="false">
                <a:solidFill>
                  <a:schemeClr val="bg1">
                    <a:lumMod val="10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V případě přechodu nájemní smlouvy na jiného člena rodiny bude nutné ověřit potřebnost práce s cílovou skupinou a postupovat dle individuálních potřeb cílové skupiny. Např. do projektu bude zařazena rodina (matka s dítětem, k ní se přistěhuje partner, spolu se starají o dítě, ale matka náhle zemře, v bytě zůstává partner s dítětem, nájemní smlouva je na matku, přechází na partnera). </a:t>
            </a:r>
            <a:endParaRPr lang="cs-CZ" sz="12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79819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9213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9598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0217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Například při délce trvání projektu 36 měsíců je maximální délka trvání přípravné fáze v rámci projektu 6 měsíců</a:t>
            </a:r>
          </a:p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975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30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Například v projektu je plánováno pronajmout celkem 10 bytů. Z toho za prvních 15 měsíců realizační fáze byl 1 byt obsazen 13 měsíců, 4 byty byly obsazeny 10 měsíců, 1 byt byl obsazen 8 měsíců, 2 byty 7 měsíců, 1 byt 4 měsíce a 1 byt se nepodařilo sehnat/nebyl vůbec obsazen. Celková obsazenost v tomto příkladu je 51% (výpočet - 1byt*13měsíců + 4byty*10měsíců + 1byt*80měsíců +2byty*7měsíců + 1byt*4měsíce + 0)/10bytů*15měsíců).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Výjimku z plnění nastavené obsazenosti je možné uznat jen v případě předčasného ukončení nájemní smlouvy za nepředvídatelných okolností např. z důvodu úmrtí klienta, poškození bytu a jeho neobyvatelnost z důvodu nenadálé události, odstěhování klienta za vlastní rodinou nebo do zdravotního/sociálního zařízení, převod nájmu bytu na rodinného příslušníka v bytě evidovaného.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1385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0747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Například v projektu je plánováno pronajmout celkem 10 bytů. Z toho za prvních 18 měsíců realizační fáze byl 1 byt obsazen 16 měsíců, 4 byty byly obsazeny 12 měsíců, 1 byt byl obsazen 10 měsíců, 2 byty 7 měsíců, 1 byt 4 měsíce a 1 byt se nepodařilo sehnat/nebyl vůbec obsazen.  Celková obsazenost v tomto příkladu je 51% (výpočet - 1byt*16měsíců + 4byty*12měsíců + 1byt*10měsíců +2byty*7měsíců + 1byt*4měsíce + 0)/10bytů*18měsíců).</a:t>
            </a:r>
            <a:endParaRPr lang="cs-CZ" sz="1800" dirty="false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0313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Seznam </a:t>
            </a:r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lokalit rezidenční segregace bude vycházet z Metodiky identifikace lokalit rezidenční segregace (</a:t>
            </a: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odkaz na metodiku: </a:t>
            </a:r>
            <a:r>
              <a:rPr lang="cs-CZ" sz="18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metodika1_blok.indd (migraceonline.cz)</a:t>
            </a:r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Výjimku v tomto případě lze řešit v domě s více než 100 byty (101 a více bytů), kde obsazenost bytů pro osoby s komplexní podporou může být max. 4 bytové jednotky. Tuto výjimku je nutné odůvodnit a řádně popsat při realizaci.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800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sz="18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48185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98724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8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Potřeba komplexní podpory</a:t>
            </a:r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pro účely této výzvy doložena u domácností v bytové nouzi, v nichž alespoň jeden člen získá nejméně 4 body: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-226695" algn="just"/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	dlouhodobá zkušenost se závažnou bytovou nouzí bezprostředně před zařazením do projektu: min. 3 roky za posledních 5 let bez střechy nebo bez bytu (2 body), nebo min. 1 rok z posledních 2 let bez bytu (1 bod),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-226695" algn="just"/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	zkušenost s institucionální péčí (1 bod): po dobu min. tří let v dětském domově, pěstounské péči výchovném nebo diagnostickém ústavu nebo, v posledních pěti letech po dobu min. 1/2 roku hospitalizace v psychiatrické nemocnici nebo, v posledních pěti letech po dobu min. dvou let ve výkonu trestu odnětí svobody,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-226695" algn="just"/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	problematické užívání návykových látek – přiznaná, doložená zdravotní dokumentací nebo spoluprací s </a:t>
            </a:r>
            <a:r>
              <a:rPr lang="cs-CZ" sz="1800" i="true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adiktologickou</a:t>
            </a:r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službou (1 bod),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-226695" algn="just"/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	vážné dlouhodobé zdravotní problémy komplikující běžné zařazení do společnosti – doložené zdravotní dokumentací (1 bod),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1800" i="true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duševní onemocnění – přiznané, doložené zdravotní dokumentací, nebo spolupráce s psychiatrem (1 bod),</a:t>
            </a:r>
            <a:endParaRPr lang="cs-CZ" sz="18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1800" i="true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opakované ukončení poskytování sociální služby pro osoby bez domova (1 bod): nejméně 2x v posledním roce nebo 3x v posledních 2 letech ukončen pobyt v azylovém domě z důvodu</a:t>
            </a:r>
            <a:r>
              <a:rPr lang="cs-CZ" sz="18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i="true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neplnění pravidel azylového domu nebo, nejméně 2x v posledním roce nebo 3x v posledních 2 letech ukončena spolupráce s jinou sociální službou z důvodu nespolupráce klienta/neplnění individuálního plánu,  </a:t>
            </a:r>
            <a:endParaRPr lang="cs-CZ" sz="18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cs-CZ" sz="1800" i="true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naléhavá potřeba terapeutické práce (viktimizace, následky živelných katastrof apod.) (1 bod).</a:t>
            </a:r>
            <a:endParaRPr lang="cs-CZ" sz="18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800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Výjimku v tomto případě lze řešit v domě s více než 80 a více byty, kde obsazenost bytů pro osoby s komplexní/intenzivní podporou může být max. 4 bytové jednotky. </a:t>
            </a:r>
            <a:r>
              <a:rPr lang="cs-CZ" sz="1800" b="true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Tuto výjimku je nutné odůvodnit a řádně popsat při realizaci. </a:t>
            </a:r>
            <a:endParaRPr lang="cs-CZ" sz="1800" b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6733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Například v projektu je plánováno pronajmout celkem 10 bytů. Z toho za prvních 18 měsíců realizační fáze byl 1 byt obsazen 16 měsíců, 4 byty byly obsazeny 12 měsíců, 1 byt byl obsazen 10 měsíců, 2 byty 7 měsíců, 1 byt 4 měsíce a 1 byt se nepodařilo sehnat/nebyl vůbec obsazen.  Celková obsazenost v tomto příkladu je 51% (výpočet - 1byt*16měsíců + 4byty*12měsíců + 1byt*10měsíců +2byty*7měsíců + 1byt*4měsíce + 0)/10bytů*18měsíců).</a:t>
            </a:r>
            <a:endParaRPr lang="cs-CZ" sz="1800" dirty="false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9462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297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cs-CZ" dirty="false"/>
              <a:t>Indikátor je nástroj pro měření cíle/plánu, postupu či dosažených efektů jednotlivých úrovní implementace programu.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false"/>
              <a:t>Definice pouze říct, ať hledají -  v Obecných pravidlech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false"/>
              <a:t>674012 – jedná se o aktivity/programy, lze tedy v případě projektu s A, B1 a B3 říct, že se indikátor plní jako 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01720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V OPZ+ není území dopadu, jen místo realizace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Rozsah poskytovaných dat bude individuálně nastaven ze strany poskytovatele dotace podle typu podpory. Příjemce zajistí sběr dat formou dotazníkového šetření (papírovou formou i elektronicky) a přepis dat z dotazníků v papírové podobě do webové aplikace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3783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Rozsah poskytovaných dat bude individuálně nastaven ze strany poskytovatele dotace podle typu podpory. Příjemce zajistí sběr dat formou dotazníkového šetření (papírovou formou i elektronicky) a přepis dat z dotazníků v papírové podobě do webové aplikace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99160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Rozsah poskytovaných dat bude individuálně nastaven ze strany poskytovatele dotace podle typu podpory. Příjemce zajistí sběr dat formou dotazníkového šetření (papírovou formou i elektronicky) a přepis dat z dotazníků v papírové podobě do webové aplikace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4149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7289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1261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98912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1968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744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29490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On-line konzultace v případě většího počtu předložených „návrhů projektů“ ve stanoveném období</a:t>
            </a:r>
            <a:r>
              <a:rPr lang="cs-CZ" sz="1200" baseline="30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proběhne pouze za situace, kdy návrh vykazuje výrazné nedostatky ve zpracování (nesoulad s výzvou – věcné zaměření). Možnost odmítnout on-line konzultaci ze strany ŘO OPZ+ bude i v případě, že se jedná o příjemce z výzev 03_16_052, 03_19_108 a 03_16_128 či dalších výzev v OPZ, kteří ve svých projektech již řešili téma bydlení (např. zabydlování cílové skupiny do bytů, kontaktní místo pro bydlení apod.), žadatel obdrží pouze zpětnou reakci e-mailem, která může obsahovat i doporučení k dopracování/úpravě/zamyšlení. </a:t>
            </a: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Konzultace s žadatelem nebude uskutečněna i v případě, že „návrh projektu“ je předložen v pořádku, bez zásadních nedostatků, je v souladu s výzvou, žadatel obdrží pouze zpětnou reakci e-mailem, která může obsahovat i doporučení k dopracování/úpravě/zamyšlení.  </a:t>
            </a: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26012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Evidující osobou je právnická osoba, která má skutečného majitele, nebo svěřenský správce nebo osoba v obdobném postavení u zahraničního svěřenského fondu.</a:t>
            </a: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výpis nesmí být starší než 3 měsíce před datem předložení žádosti o podporu.  </a:t>
            </a: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případě, že je žadatel zahraniční právnickou osobou, doloží údaje o svém skutečném majiteli buď výpisem ze zahraniční evidence obdobné evidenci skutečných majitelů, nebo pokud taková zahraniční evidence neexistuje, sdělí identifikační údaje všech osob, které jsou skutečným majitelem zahraniční právnické osoby, a předloží doklady, z nichž vyplývá vztah všech osob k zahraniční právnické osobě, zejména výpis ze zahraniční evidence obdobné obchodnímu rejstříku, seznam akcionářů, rozhodnutí statutárního orgánu o vyplacení podílu na zisku, společenská smlouva, zakladatelská listina nebo stanovy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7464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58102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4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Obvyklé ceny</a:t>
            </a:r>
            <a:r>
              <a: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12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 stanovení mzdy/platu ostatních, zde neuvedených pracovních pozic, doporučujeme použít Informační systém o průměrném výdělku, který je dostupný na stránkách </a:t>
            </a:r>
            <a:r>
              <a:rPr lang="cs-CZ" sz="1200" i="true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www.ispv.cz</a:t>
            </a:r>
            <a:r>
              <a:rPr lang="cs-CZ" sz="12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přičemž dolní hranici doporučujeme určovat jako průměr 1. decilů hodnot vykázaných u dané pracovní pozice ve mzdové a platové sféře a </a:t>
            </a:r>
            <a:r>
              <a:rPr lang="cs-CZ" sz="1200" i="true" dirty="false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horní hranice jako vyšší hodnota průměru</a:t>
            </a:r>
            <a:r>
              <a:rPr lang="cs-CZ" sz="12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vykázaná u dané pracovní pozice ve mzdové a platové sféře.</a:t>
            </a: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51546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 OPZ+ bude možné zadávat v DNS</a:t>
            </a:r>
            <a:r>
              <a:rPr lang="cs-CZ" sz="1800" dirty="false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(případně přes rámcovou dohodu či centrálním zadáváním v souladu se ZZVZ) a nepoužijí se pak Pravidla OPZ+, ale pouze ustanovení daná zákonem o zadávání veřejných zakázek. Vysloveně to v Pravidlech OPZ+ uvedeno není, ale počítá se s tím v příští revizi, aby toto bylo všem příjemcům jasné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59284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důsledku toho je možné, že projekt nebude z veřejných zdrojů podpořen v maximálním rozsahu vyplývajícím z vymezení v části 3.5 této výzvy (Míra podpory – rozpad zdrojů financování).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466263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30644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24881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669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posouzení velikosti obce je rozhodný počet obyvatel k poslednímu dni roku předcházejícího podání žádosti o podporu.</a:t>
            </a: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posouzení velikosti obce je rozhodný počet obyvatel k poslednímu dni roku předcházejícího podání žádosti o podpor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5452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11502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04833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762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Organizační složky státu, ačkoli nejsou samostatnými právnickými osobami, jsou pro tento účel nahlíženy jako osoby, které mají obdobné postavení jako právnické osoby, a patří mezi oprávněné žadatele.</a:t>
            </a:r>
            <a:endParaRPr lang="cs-CZ" sz="14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zákona č. 300/2008 Sb., o elektronických úkonech a autorizované konverzi dokumentů.</a:t>
            </a:r>
            <a:endParaRPr lang="cs-CZ" sz="14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3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9051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682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výše uvedenou zkušenost prokáže tím, že v rámci samostatné přílohy k žádosti o podporu (viz příloha č. 4 k výzvě) popíše svou konkrétní praxi/zkušenost s oblastí sociálního bydlení, zabydlování klientů, sociální prací (například uvede služby, které poskytuje, uvede projekty, které realizoval).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 podání žádosti o podporu žadatelem, který je registrovaný poskytovatel sociální služby podle § 78 zákona č. 108/2006 Sb., o sociálních službách, ve znění pozdějších předpisů, bude zkušenost prokázána poskytováním příslušné služby sociální prevence (§53 až 70) alespoň po dobu 24 měsíců do dne podání žádosti o podporu. </a:t>
            </a: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Bude-li projekt realizován v partnerství, bude zkušenost žadatelů v oblasti zabydlování cílové skupiny prokazována primárně u žadatele, nebude možné praxi prokazovat pouze prostřednictvím partnera.</a:t>
            </a:r>
            <a:r>
              <a:rPr lang="cs-CZ" sz="1200" dirty="false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cs-CZ" sz="12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275466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media/image3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Mode="External" Target="https://lokality.page.link/segregace_op" Type="http://schemas.openxmlformats.org/officeDocument/2006/relationships/hyperlink" Id="rId3"/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pravidla-pro-zadatele-a-prijemce-opz-plus" Type="http://schemas.openxmlformats.org/officeDocument/2006/relationships/hyperlink" Id="rId5"/>
    <Relationship TargetMode="External" Target="https://www.esfcr.cz/vyzva-007-podpora-socialniho-bydleni" Type="http://schemas.openxmlformats.org/officeDocument/2006/relationships/hyperlink" Id="rId4"/>
</Relationships>

</file>

<file path=ppt/slides/_rels/slide3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Mode="External" Target="https://www.esfcr.cz/monitorovani-podporenych-osob-opz-plus" Type="http://schemas.openxmlformats.org/officeDocument/2006/relationships/hyperlink" Id="rId3"/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Mode="External" Target="https://iskp21.mssf.cz/" Type="http://schemas.openxmlformats.org/officeDocument/2006/relationships/hyperlink" Id="rId3"/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formulare-a-pokyny-potrebne-v-ramci-pripravy-zadosti-o-podporu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18398070" Type="http://schemas.openxmlformats.org/officeDocument/2006/relationships/hyperlink" Id="rId6"/>
    <Relationship TargetMode="External" Target="https://www.esfcr.cz/formulare-a-pokyny-potrebne-v-ramci-pripravy-zadosti-o-podporu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18398047" Type="http://schemas.openxmlformats.org/officeDocument/2006/relationships/hyperlink" Id="rId5"/>
    <Relationship TargetMode="External" Target="https://www.esfcr.cz/formulare-a-pokyny-potrebne-v-ramci-pripravy-zadosti-o-podporu-opz-plus/-/dokument/18398046" Type="http://schemas.openxmlformats.org/officeDocument/2006/relationships/hyperlink" Id="rId4"/>
</Relationships>

</file>

<file path=ppt/slides/_rels/slide41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Mode="External" Target="mailto:lenka.borecka@mpsv.cz" Type="http://schemas.openxmlformats.org/officeDocument/2006/relationships/hyperlink" Id="rId3"/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Mode="External" Target="https://www.esfcr.cz/pravidla-pro-zadatele-a-prijemce-opz-plus" Type="http://schemas.openxmlformats.org/officeDocument/2006/relationships/hyperlink" Id="rId3"/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3"/>
    <Relationship Target="../notesSlides/notesSlide49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7.png" Type="http://schemas.openxmlformats.org/officeDocument/2006/relationships/image" Id="rId4"/>
</Relationships>

</file>

<file path=ppt/slides/_rels/slide5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5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="../notesSlides/notesSlide5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5.xml.rels><?xml version="1.0" encoding="UTF-8" standalone="yes"?>
<Relationships xmlns="http://schemas.openxmlformats.org/package/2006/relationships">
    <Relationship Target="../media/image8.jpeg" Type="http://schemas.openxmlformats.org/officeDocument/2006/relationships/image" Id="rId3"/>
    <Relationship Target="../notesSlides/notesSlide5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Seminář pro žadatele </a:t>
            </a:r>
            <a:br>
              <a:rPr lang="cs-CZ" sz="4000" b="false" kern="1200" cap="none" dirty="false">
                <a:latin typeface="+mn-lt"/>
                <a:ea typeface="+mn-ea"/>
                <a:cs typeface="+mn-cs"/>
              </a:rPr>
            </a:br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výzva č.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b="false" kern="1200" cap="none" dirty="false">
                <a:latin typeface="+mn-lt"/>
                <a:ea typeface="+mn-ea"/>
                <a:cs typeface="+mn-cs"/>
              </a:rPr>
              <a:t>03_22_007  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65836" y="5155200"/>
            <a:ext cx="7164328" cy="540000"/>
          </a:xfrm>
        </p:spPr>
        <p:txBody>
          <a:bodyPr/>
          <a:lstStyle/>
          <a:p>
            <a:r>
              <a:rPr lang="cs-CZ" sz="2000" dirty="false"/>
              <a:t>14. 7. 2022, Praha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97" y="5132232"/>
            <a:ext cx="540000" cy="540000"/>
          </a:xfrm>
        </p:spPr>
      </p:pic>
      <p:pic>
        <p:nvPicPr>
          <p:cNvPr id="6" name="Zástupný symbol pro obrázek 14">
            <a:extLst>
              <a:ext uri="{FF2B5EF4-FFF2-40B4-BE49-F238E27FC236}">
                <a16:creationId xmlns:a16="http://schemas.microsoft.com/office/drawing/2014/main" id="{A09DDA7F-D4B2-4106-AA2D-AE5D2963AF66}"/>
              </a:ext>
            </a:extLst>
          </p:cNvPr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8057913-AD93-47CE-97D1-D182B0D8C21C}"/>
              </a:ext>
            </a:extLst>
          </p:cNvPr>
          <p:cNvSpPr txBox="true"/>
          <p:nvPr/>
        </p:nvSpPr>
        <p:spPr>
          <a:xfrm>
            <a:off x="1512000" y="4174934"/>
            <a:ext cx="4860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false"/>
              <a:t>Šárka Müllerová, Iveta Marcinová,                      Lenka Bořecká, Jiřina Kreidlová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816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aktivitu B5. Strategické a koordinační aktivity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území obce nebo širším území je oprávněným žadatelem jen typ žadatele pod písmeny b), c), d), f) a g).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nestátních neziskových organizací a organizací zřizovaných obcemi/kraji/městskými částmi hlavního města Prahy/hlavním městem Prahou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(příspěvkových organizací) bude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povinné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⮚"/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prokázat zkušenost </a:t>
            </a: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v oblasti prevence ztráty bydlení či v sociální práci v oblasti podpory bydlení v posledních 24 měsících před podáním žádosti o podporu,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⮚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detailně </a:t>
            </a: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popsat komunikaci a spolupráci s obcí</a:t>
            </a: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, na jejímž území bude organizace projekt realizovat (případně lze doložit oslovení obce/městské části ke spolupráci, stanovisko obce/městské části ke spolupráci v projektu </a:t>
            </a:r>
            <a:b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či obec/městská </a:t>
            </a:r>
          </a:p>
          <a:p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162624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PARTNERSTVÍ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tuto výzvu jsou oprávněnými partnery s finančním příspěvkem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všechny subjekty uvedené v kap. 3.3 této výzvy a dále Obchodní korporace vymezené zákonem č. 90/2012 Sb., o obchodních korporacích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Všechny podporované aktivity mohou být realizovány prostřednictvím partnerů s finančním příspěvkem.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 v projektu realizovaném v partnerství s partnerem/y s finančním příspěvkem </a:t>
            </a:r>
            <a:r>
              <a:rPr lang="cs-CZ" sz="18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musí vlastními silami zajistit realizaci minimálně 30 % aktivit/rozpočtu projektu. </a:t>
            </a:r>
            <a:endParaRPr lang="cs-CZ" sz="1800" b="true" i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Příspěvkové organizace územně samosprávného celku nemohou mít za partnera s finančním příspěvkem svého zřizovatele</a:t>
            </a:r>
            <a:endParaRPr lang="cs-CZ" sz="1800" b="true" i="true" u="sng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Povinnost zapojení partnera typu b), c) a g) v projektu platí pro žadatele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typu d) a f) (viz vymezení žadatelů dle části 3.3 této výzvy) při realizaci aktivity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B5. Strategické a koordinační aktivity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na území obce nebo širším území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1565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43508" y="1318022"/>
            <a:ext cx="8856984" cy="5470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b="true" u="sng" dirty="false"/>
              <a:t>Obecné principy </a:t>
            </a:r>
          </a:p>
          <a:p>
            <a:pPr marL="285750" indent="-285750">
              <a:buFontTx/>
              <a:buChar char="-"/>
            </a:pPr>
            <a:r>
              <a:rPr lang="cs-CZ" sz="1600" dirty="false"/>
              <a:t>Bydlení musí být zajištěno ve standartních nájemních bytech</a:t>
            </a:r>
          </a:p>
          <a:p>
            <a:pPr marL="285750" indent="-285750">
              <a:buFontTx/>
              <a:buChar char="-"/>
            </a:pPr>
            <a:r>
              <a:rPr lang="cs-CZ" sz="1600" dirty="false"/>
              <a:t>Bydlení musí být nesegregované, nekoncentrované</a:t>
            </a:r>
          </a:p>
          <a:p>
            <a:pPr marL="285750" indent="-285750">
              <a:buFontTx/>
              <a:buChar char="-"/>
            </a:pPr>
            <a:r>
              <a:rPr lang="cs-CZ" sz="1600" dirty="false"/>
              <a:t>Musí se jednat o samostatné bydlení</a:t>
            </a:r>
          </a:p>
          <a:p>
            <a:pPr marL="285750" indent="-285750">
              <a:buFontTx/>
              <a:buChar char="-"/>
            </a:pPr>
            <a:r>
              <a:rPr lang="cs-CZ" sz="1600" dirty="false"/>
              <a:t>Musí být nastavena adekvátně individuální podpora pro zvolenou cílovou skupinu</a:t>
            </a:r>
          </a:p>
          <a:p>
            <a:endParaRPr lang="cs-CZ" sz="1600" dirty="false"/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Tzv. </a:t>
            </a:r>
            <a:r>
              <a:rPr lang="cs-CZ" sz="1800" b="true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housing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-led přístup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může mít více podob (např.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Housing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Rapid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rehousing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Critical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intervention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Floating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support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aj.), které mají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společné některé prvky, jenž je povinen žadatel v projektu naplnit: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rychlé zabydlení do standardních bytů (tedy zabydlení bez tréninkové fáze, bez zkušební krátkodobé smlouvy, a to v řádu jednotek měsíců dle možností příjemce a lokálních podmínek),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dlouhodobé bydlení bez předpokladu, že se domácnost bude po čase stěhovat jinam v jiných případech, než je neplnění nájemní smlouvy,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podpora dle individuálních potřeb cílové skupiny v přirozeném prostředí domácnosti,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bez mezistupňů a podmínek abstinence, léčby či přípravného programu (např. tréninkového bydlení),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oddělení podpory nájemníků od správy bytového fondu, 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byty nejsou koncentrovány v 1 domě či vyloučené lokalitě</a:t>
            </a:r>
          </a:p>
          <a:p>
            <a:pPr lvl="0" algn="just"/>
            <a:endParaRPr lang="cs-CZ" sz="1600" dirty="false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0" algn="just"/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Realizace projektů podle principů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Housing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First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</a:rPr>
              <a:t> je možná – viz. příloha č.6 výzvy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528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0" y="1484784"/>
            <a:ext cx="8856984" cy="57708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>
              <a:buNone/>
            </a:pPr>
            <a:r>
              <a:rPr lang="cs-CZ" sz="1600" dirty="false"/>
              <a:t>Žadatel vytvoří v rámci projektu program HF, který bude vycházet ze </a:t>
            </a:r>
            <a:r>
              <a:rPr lang="cs-CZ" sz="1600" b="true" u="sng" dirty="false"/>
              <a:t>základních definičních znaků přístupu HF (8 principů)</a:t>
            </a:r>
            <a:r>
              <a:rPr lang="cs-CZ" sz="1600" b="true" dirty="false"/>
              <a:t>,</a:t>
            </a:r>
            <a:r>
              <a:rPr lang="cs-CZ" sz="1600" dirty="false"/>
              <a:t> které jsou </a:t>
            </a:r>
            <a:r>
              <a:rPr lang="cs-CZ" sz="1600" u="sng" dirty="false"/>
              <a:t>vodítkem</a:t>
            </a:r>
            <a:r>
              <a:rPr lang="cs-CZ" sz="1600" dirty="false"/>
              <a:t> pro žadatele/příjemce při vytvoření programu HF:</a:t>
            </a:r>
          </a:p>
          <a:p>
            <a:pPr marL="0" lvl="0" indent="0" algn="just">
              <a:buNone/>
            </a:pPr>
            <a:endParaRPr lang="cs-CZ" sz="1600" dirty="false"/>
          </a:p>
          <a:p>
            <a:pPr lvl="0" algn="just">
              <a:buFont typeface="+mj-lt"/>
              <a:buAutoNum type="arabicPeriod"/>
            </a:pPr>
            <a:r>
              <a:rPr lang="cs-CZ" sz="1500" b="true" dirty="false"/>
              <a:t>Rychlý přístup ke standardnímu bydlení bez přípravy - </a:t>
            </a:r>
            <a:r>
              <a:rPr lang="cs-CZ" sz="1500" i="true" dirty="false"/>
              <a:t>k</a:t>
            </a:r>
            <a:r>
              <a:rPr lang="cs-CZ" sz="15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aždý může bydlet samostatně, když se mu poskytne adekvátní a flexibilní podpora, dle individuálních potřeb, a nepotřebuje se na bydlení specificky připravovat</a:t>
            </a:r>
          </a:p>
          <a:p>
            <a:pPr lvl="0" algn="just">
              <a:buFont typeface="+mj-lt"/>
              <a:buAutoNum type="arabicPeriod"/>
            </a:pPr>
            <a:endParaRPr lang="cs-CZ" sz="1500" i="true" dirty="false"/>
          </a:p>
          <a:p>
            <a:pPr lvl="0" algn="just">
              <a:buFont typeface="+mj-lt"/>
              <a:buAutoNum type="arabicPeriod"/>
            </a:pPr>
            <a:r>
              <a:rPr lang="cs-CZ" sz="1500" b="true" dirty="false"/>
              <a:t>Možnost volby a kontroly pro uživatele služeb - </a:t>
            </a:r>
            <a:r>
              <a:rPr lang="cs-CZ" sz="1500" i="true" dirty="false">
                <a:latin typeface="Arial" panose="020B0604020202020204" pitchFamily="34" charset="0"/>
              </a:rPr>
              <a:t>Poskytovatelé sociální služby přistupují </a:t>
            </a:r>
            <a:br>
              <a:rPr lang="cs-CZ" sz="1500" i="true" dirty="false">
                <a:latin typeface="Arial" panose="020B0604020202020204" pitchFamily="34" charset="0"/>
              </a:rPr>
            </a:br>
            <a:r>
              <a:rPr lang="cs-CZ" sz="1500" i="true" dirty="false">
                <a:latin typeface="Arial" panose="020B0604020202020204" pitchFamily="34" charset="0"/>
              </a:rPr>
              <a:t>k uživateli služby s respektem a vřelostí. O cílech a aktivitách podpory rozhoduje uživatel služby</a:t>
            </a:r>
          </a:p>
          <a:p>
            <a:pPr lvl="0" algn="just">
              <a:buFont typeface="+mj-lt"/>
              <a:buAutoNum type="arabicPeriod"/>
            </a:pPr>
            <a:endParaRPr lang="cs-CZ" sz="1500" b="true" i="true" dirty="false"/>
          </a:p>
          <a:p>
            <a:pPr algn="just">
              <a:buFont typeface="+mj-lt"/>
              <a:buAutoNum type="arabicPeriod"/>
            </a:pPr>
            <a:r>
              <a:rPr lang="cs-CZ" sz="1500" b="true" dirty="false"/>
              <a:t>Oddělení bydlení a podpory – </a:t>
            </a:r>
            <a:r>
              <a:rPr lang="cs-CZ" sz="1500" i="true" dirty="false">
                <a:latin typeface="Arial" panose="020B0604020202020204" pitchFamily="34" charset="0"/>
              </a:rPr>
              <a:t>HF uplatňuje princip oddělení podpory od bydlení. To znamená, že bydlení uživatelů programu HF není podmíněno plněním plánu podpory, musí být ovšem akceptována každotýdenní návštěva sociálního pracovníka v domácnosti při vstupu účastníka do projektu, pokud tomu situačně nebrání závažné důvody. Program HF garantuje nabídku podpory i v případě, že uživatel poruší podmínky nájemní smlouvy a musí být vystěhován.</a:t>
            </a:r>
          </a:p>
          <a:p>
            <a:pPr algn="just">
              <a:buFont typeface="+mj-lt"/>
              <a:buAutoNum type="arabicPeriod"/>
            </a:pPr>
            <a:endParaRPr lang="cs-CZ" sz="1500" i="true" dirty="false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cs-CZ" sz="1500" b="true" dirty="false"/>
              <a:t> Zaměření na zotavení (vč. komunitní integrace a </a:t>
            </a:r>
            <a:r>
              <a:rPr lang="cs-CZ" sz="1500" b="true" dirty="false" err="true"/>
              <a:t>desegregace</a:t>
            </a:r>
            <a:r>
              <a:rPr lang="cs-CZ" sz="1500" b="true" dirty="false"/>
              <a:t>) – </a:t>
            </a:r>
            <a:r>
              <a:rPr lang="cs-CZ" sz="1500" i="true" dirty="false"/>
              <a:t>HF </a:t>
            </a:r>
            <a:r>
              <a:rPr lang="cs-CZ" sz="15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orientuje na celkovou kvalitu života (</a:t>
            </a:r>
            <a:r>
              <a:rPr lang="cs-CZ" sz="1500" i="true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well-being</a:t>
            </a:r>
            <a:r>
              <a:rPr lang="cs-CZ" sz="15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uživatele programu. To zahrnuje jeho fyzické i duševní zdraví, vztahy s partnerem, rodinou či přáteli, zapojení do komunity a společenského dění. Bydlení je poskytováno rozptýleně, v oblastech s dostupnou základní infrastrukturou.</a:t>
            </a:r>
            <a:endParaRPr lang="cs-CZ" sz="1500" i="true" dirty="false"/>
          </a:p>
          <a:p>
            <a:pPr algn="just">
              <a:buFont typeface="+mj-lt"/>
              <a:buAutoNum type="arabicPeriod"/>
            </a:pPr>
            <a:endParaRPr lang="cs-CZ" sz="1600" i="true" dirty="false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+mj-lt"/>
              <a:buAutoNum type="arabicPeriod"/>
            </a:pPr>
            <a:endParaRPr lang="cs-CZ" sz="1600" b="true" i="true" dirty="false"/>
          </a:p>
          <a:p>
            <a:pPr lvl="0"/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3600076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b="true" u="sng" dirty="false"/>
              <a:t>základní definiční znaky přístupu HF (8 principů)</a:t>
            </a:r>
          </a:p>
          <a:p>
            <a:endParaRPr lang="cs-CZ" sz="1600" dirty="false"/>
          </a:p>
          <a:p>
            <a:pPr algn="just"/>
            <a:r>
              <a:rPr lang="cs-CZ" sz="1600" b="true" dirty="false"/>
              <a:t>5. </a:t>
            </a:r>
            <a:r>
              <a:rPr lang="cs-CZ" sz="1600" b="true" dirty="false" err="true"/>
              <a:t>Harm</a:t>
            </a:r>
            <a:r>
              <a:rPr lang="cs-CZ" sz="1600" b="true" dirty="false"/>
              <a:t> </a:t>
            </a:r>
            <a:r>
              <a:rPr lang="cs-CZ" sz="1600" b="true" dirty="false" err="true"/>
              <a:t>reduction</a:t>
            </a:r>
            <a:r>
              <a:rPr lang="cs-CZ" sz="1600" b="true" dirty="false"/>
              <a:t> - </a:t>
            </a:r>
            <a:r>
              <a:rPr lang="cs-CZ" sz="1600" i="true" dirty="false">
                <a:cs typeface="Times New Roman" panose="02020603050405020304" pitchFamily="18" charset="0"/>
              </a:rPr>
              <a:t>činnosti snižování rizik spojených s užíváním návykových, omamných </a:t>
            </a:r>
            <a:br>
              <a:rPr lang="cs-CZ" sz="1600" i="true" dirty="false">
                <a:cs typeface="Times New Roman" panose="02020603050405020304" pitchFamily="18" charset="0"/>
              </a:rPr>
            </a:br>
            <a:r>
              <a:rPr lang="cs-CZ" sz="1600" i="true" dirty="false">
                <a:cs typeface="Times New Roman" panose="02020603050405020304" pitchFamily="18" charset="0"/>
              </a:rPr>
              <a:t>a psychotropních látek či snižování poškození souvisejících s jejich užíváním u osob, které je v současnosti užívají a nejsou prozatím motivovány k tomu, aby užívání zanechaly, nebo nemohou přestat návykové, omamné a psychotropní látky užívat)</a:t>
            </a:r>
          </a:p>
          <a:p>
            <a:pPr algn="just"/>
            <a:endParaRPr lang="cs-CZ" sz="1600" dirty="false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cs-CZ" sz="1600" b="true" dirty="false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cs-CZ" sz="1600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Robustní podpora a aktivní zapojení bez donucení -</a:t>
            </a:r>
            <a:r>
              <a:rPr lang="cs-CZ" sz="16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poskytuje síť podpory dle individuálních potřeb. Sociální práce musí primárně plnit podpůrnou a konzultační úlohu, nikoli sloužit ke kontrole nájemníků</a:t>
            </a:r>
          </a:p>
          <a:p>
            <a:pPr lvl="0"/>
            <a:endParaRPr lang="cs-CZ" sz="1600" b="true" dirty="false"/>
          </a:p>
          <a:p>
            <a:r>
              <a:rPr lang="cs-CZ" sz="1600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Flexibilní podpora tak dlouho jak je potřeba - </a:t>
            </a:r>
            <a:r>
              <a:rPr lang="cs-CZ" sz="16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Délka trvání spolupráce, aktivity podpory </a:t>
            </a:r>
            <a:br>
              <a:rPr lang="cs-CZ" sz="16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její intenzita bude adekvátně reagovat na individuální potřeby uživatele</a:t>
            </a:r>
          </a:p>
          <a:p>
            <a:pPr algn="just"/>
            <a:endParaRPr lang="cs-CZ" sz="1600" b="true" i="true" dirty="false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600" b="true" dirty="false"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cs-CZ" sz="1600" b="true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Housing</a:t>
            </a:r>
            <a:r>
              <a:rPr lang="cs-CZ" sz="1600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true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cs-CZ" sz="1600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je určeno pro ty nejohroženější, přednostně pro ty s potřebou komplexní podpory - </a:t>
            </a:r>
            <a:r>
              <a:rPr lang="cs-CZ" sz="1600" i="true" dirty="false">
                <a:cs typeface="Times New Roman" panose="02020603050405020304" pitchFamily="18" charset="0"/>
              </a:rPr>
              <a:t>Komplexní podpora programu </a:t>
            </a:r>
            <a:r>
              <a:rPr lang="cs-CZ" sz="1600" i="true" dirty="false" err="true">
                <a:cs typeface="Times New Roman" panose="02020603050405020304" pitchFamily="18" charset="0"/>
              </a:rPr>
              <a:t>Housing</a:t>
            </a:r>
            <a:r>
              <a:rPr lang="cs-CZ" sz="1600" i="true" dirty="false">
                <a:cs typeface="Times New Roman" panose="02020603050405020304" pitchFamily="18" charset="0"/>
              </a:rPr>
              <a:t> </a:t>
            </a:r>
            <a:r>
              <a:rPr lang="cs-CZ" sz="1600" i="true" dirty="false" err="true">
                <a:cs typeface="Times New Roman" panose="02020603050405020304" pitchFamily="18" charset="0"/>
              </a:rPr>
              <a:t>First</a:t>
            </a:r>
            <a:r>
              <a:rPr lang="cs-CZ" sz="1600" i="true" dirty="false">
                <a:cs typeface="Times New Roman" panose="02020603050405020304" pitchFamily="18" charset="0"/>
              </a:rPr>
              <a:t> je určena pro účastníky, kteří z jiných programů a služeb vypadávali a čelí vícero bariérám. Kritéria pro definici cílové skupiny jsou obsažena v textu výzvy. Organizace umí rozeznat účastníky s komplexními potřebami, takové účastníky do programu </a:t>
            </a:r>
            <a:r>
              <a:rPr lang="cs-CZ" sz="1600" i="true" dirty="false" err="true">
                <a:cs typeface="Times New Roman" panose="02020603050405020304" pitchFamily="18" charset="0"/>
              </a:rPr>
              <a:t>Housing</a:t>
            </a:r>
            <a:r>
              <a:rPr lang="cs-CZ" sz="1600" i="true" dirty="false">
                <a:cs typeface="Times New Roman" panose="02020603050405020304" pitchFamily="18" charset="0"/>
              </a:rPr>
              <a:t> </a:t>
            </a:r>
            <a:r>
              <a:rPr lang="cs-CZ" sz="1600" i="true" dirty="false" err="true">
                <a:cs typeface="Times New Roman" panose="02020603050405020304" pitchFamily="18" charset="0"/>
              </a:rPr>
              <a:t>First</a:t>
            </a:r>
            <a:r>
              <a:rPr lang="cs-CZ" sz="1600" i="true" dirty="false">
                <a:cs typeface="Times New Roman" panose="02020603050405020304" pitchFamily="18" charset="0"/>
              </a:rPr>
              <a:t> </a:t>
            </a:r>
            <a:r>
              <a:rPr lang="cs-CZ" sz="1600" i="true" dirty="false" err="true">
                <a:cs typeface="Times New Roman" panose="02020603050405020304" pitchFamily="18" charset="0"/>
              </a:rPr>
              <a:t>prioritizuje</a:t>
            </a:r>
            <a:r>
              <a:rPr lang="cs-CZ" sz="1600" i="true" dirty="false">
                <a:cs typeface="Times New Roman" panose="02020603050405020304" pitchFamily="18" charset="0"/>
              </a:rPr>
              <a:t> a umí jim nabídnout individuální podporu, která reaguje na jejich specifika.</a:t>
            </a:r>
          </a:p>
          <a:p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algn="just"/>
            <a:endParaRPr lang="cs-CZ" sz="1600" b="true" i="true" dirty="false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01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389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cs-CZ" sz="1600" dirty="false">
              <a:cs typeface="Times New Roman" panose="02020603050405020304" pitchFamily="18" charset="0"/>
            </a:endParaRPr>
          </a:p>
          <a:p>
            <a:pPr lvl="0"/>
            <a:r>
              <a:rPr lang="cs-CZ" sz="1600" dirty="false">
                <a:cs typeface="Times New Roman" panose="02020603050405020304" pitchFamily="18" charset="0"/>
              </a:rPr>
              <a:t>Zařazení do programu </a:t>
            </a:r>
            <a:r>
              <a:rPr lang="cs-CZ" sz="1600" u="sng" dirty="false">
                <a:cs typeface="Times New Roman" panose="02020603050405020304" pitchFamily="18" charset="0"/>
              </a:rPr>
              <a:t>není podmíněno </a:t>
            </a:r>
            <a:r>
              <a:rPr lang="cs-CZ" sz="1600" dirty="false">
                <a:cs typeface="Times New Roman" panose="02020603050405020304" pitchFamily="18" charset="0"/>
              </a:rPr>
              <a:t>předchozí spoluprací se sociálním pracovníkem/sociální službou.</a:t>
            </a:r>
          </a:p>
          <a:p>
            <a:pPr lvl="0"/>
            <a:endParaRPr lang="cs-CZ" sz="1600" dirty="false"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cs typeface="Times New Roman" panose="02020603050405020304" pitchFamily="18" charset="0"/>
              </a:rPr>
              <a:t>Rychlé zabydlení (tj. bez „tréninku“ či mezistupňů) CS do standardních bytů je </a:t>
            </a:r>
            <a:r>
              <a:rPr lang="cs-CZ" sz="1600" b="true" dirty="false">
                <a:cs typeface="Times New Roman" panose="02020603050405020304" pitchFamily="18" charset="0"/>
              </a:rPr>
              <a:t>s nájemní smlouvou na min. 12 měsíců</a:t>
            </a:r>
            <a:r>
              <a:rPr lang="cs-CZ" sz="1600" dirty="false">
                <a:cs typeface="Times New Roman" panose="02020603050405020304" pitchFamily="18" charset="0"/>
              </a:rPr>
              <a:t> a s nabídkou podpory dle individuálních potřeb. Pouze v odůvodněných případech lze první nájemní smlouvu uzavřít i na kratší dobu, minimálně však na dobu 6 měsíců. Uzavření smlouvy s klientem na kratší dobu může nastat jen v individuálních případech jednotlivých nájemníků pouze dvakrát za sebou nebo pouze dvakrát za dobu realizace projektu a alespoň jedna smlouva za dobu realizace musí být uzavřena na 12 měsíců (v případě projektu s dobou trvání kratší než 24 měsíců), tuto výjimku nelze v projektu využívat plošně.</a:t>
            </a:r>
          </a:p>
          <a:p>
            <a:pPr lvl="0"/>
            <a:endParaRPr lang="cs-CZ" sz="1600" i="true" dirty="false">
              <a:cs typeface="Times New Roman" panose="02020603050405020304" pitchFamily="18" charset="0"/>
            </a:endParaRPr>
          </a:p>
          <a:p>
            <a:pPr algn="just"/>
            <a:r>
              <a:rPr lang="cs-CZ" sz="1600" i="true" dirty="false">
                <a:cs typeface="Times New Roman" panose="02020603050405020304" pitchFamily="18" charset="0"/>
              </a:rPr>
              <a:t>V případě přechodu nájemní smlouvy na jiného člena rodiny bude nutné ověřit potřebnost práce s cílovou skupinou a postupovat dle individuálních potřeb cílové skupiny. Např. do projektu bude zařazena rodina (matka s dítětem, k ní se přistěhuje partner, spolu se starají o dítě, ale matka náhle zemře, v bytě zůstává partner s dítětem, nájemní smlouva je na matku, přechází na partnera). </a:t>
            </a:r>
          </a:p>
          <a:p>
            <a:pPr lvl="0"/>
            <a:endParaRPr lang="cs-CZ" sz="1600" dirty="false">
              <a:solidFill>
                <a:schemeClr val="accent2"/>
              </a:solidFill>
            </a:endParaRPr>
          </a:p>
          <a:p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255172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cs-CZ" sz="1600" dirty="false">
                <a:solidFill>
                  <a:schemeClr val="bg1">
                    <a:lumMod val="10000"/>
                  </a:schemeClr>
                </a:solidFill>
              </a:rPr>
              <a:t>V </a:t>
            </a:r>
            <a:r>
              <a:rPr lang="cs-CZ" sz="1600" dirty="false">
                <a:cs typeface="Times New Roman" panose="02020603050405020304" pitchFamily="18" charset="0"/>
              </a:rPr>
              <a:t>rámci těchto principů je žadatel/příjemce </a:t>
            </a:r>
            <a:r>
              <a:rPr lang="cs-CZ" sz="1600" b="true" u="sng" dirty="false">
                <a:cs typeface="Times New Roman" panose="02020603050405020304" pitchFamily="18" charset="0"/>
              </a:rPr>
              <a:t>povinen vždy naplnit tato kritéria:</a:t>
            </a:r>
          </a:p>
          <a:p>
            <a:pPr lvl="0" algn="just"/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  <a:p>
            <a:pPr lvl="0" algn="just"/>
            <a:r>
              <a:rPr lang="cs-CZ" sz="1600" dirty="false">
                <a:cs typeface="Times New Roman" panose="02020603050405020304" pitchFamily="18" charset="0"/>
              </a:rPr>
              <a:t>Podmínky, které uživatel musí splnit před přijetím do programu/podpisu smlouvy nepřesahují rámec prokázání bytové nouze v kombinaci s vícerými závažnými problémy a akceptace osobních návštěv sociálního pracovníka (zpravidla) 1x týdně při vstupu do programu.</a:t>
            </a:r>
          </a:p>
          <a:p>
            <a:pPr lvl="0" algn="just"/>
            <a:endParaRPr lang="cs-CZ" sz="1600" dirty="false">
              <a:cs typeface="Times New Roman" panose="02020603050405020304" pitchFamily="18" charset="0"/>
            </a:endParaRPr>
          </a:p>
          <a:p>
            <a:pPr lvl="0" algn="just"/>
            <a:r>
              <a:rPr lang="cs-CZ" sz="1600" dirty="false">
                <a:cs typeface="Times New Roman" panose="02020603050405020304" pitchFamily="18" charset="0"/>
              </a:rPr>
              <a:t>Byt splňuje parametry standardního bytu s potřebným vybavením.</a:t>
            </a:r>
          </a:p>
          <a:p>
            <a:pPr lvl="0" algn="just"/>
            <a:endParaRPr lang="cs-CZ" sz="1600" dirty="false">
              <a:cs typeface="Times New Roman" panose="02020603050405020304" pitchFamily="18" charset="0"/>
            </a:endParaRPr>
          </a:p>
          <a:p>
            <a:pPr lvl="0" algn="just"/>
            <a:r>
              <a:rPr lang="cs-CZ" sz="1600" dirty="false">
                <a:cs typeface="Times New Roman" panose="02020603050405020304" pitchFamily="18" charset="0"/>
              </a:rPr>
              <a:t>Program zajistí praktické oddělení podpory (sociální práce a další podpory) od správy bytového fondu a komunikace ze strany majitele bytu tak, aby nedocházelo ke konfliktu rolí mezi poskytováním podpory a správou nájemního vztahu</a:t>
            </a:r>
          </a:p>
          <a:p>
            <a:pPr lvl="0" algn="just"/>
            <a:endParaRPr lang="cs-CZ" sz="1600" dirty="false">
              <a:cs typeface="Times New Roman" panose="02020603050405020304" pitchFamily="18" charset="0"/>
            </a:endParaRPr>
          </a:p>
          <a:p>
            <a:pPr algn="just"/>
            <a:r>
              <a:rPr lang="cs-CZ" sz="1600" dirty="false">
                <a:cs typeface="Times New Roman" panose="02020603050405020304" pitchFamily="18" charset="0"/>
              </a:rPr>
              <a:t>Nájemní smlouva není podmíněná plněním individuálního plánu podpory (nevypoví se, pokud uživatel nepotřebuje či nechce spolupracovat se službou). </a:t>
            </a:r>
          </a:p>
          <a:p>
            <a:pPr lvl="0" algn="just"/>
            <a:endParaRPr lang="cs-CZ" sz="1600" dirty="false">
              <a:cs typeface="Times New Roman" panose="02020603050405020304" pitchFamily="18" charset="0"/>
            </a:endParaRPr>
          </a:p>
          <a:p>
            <a:pPr lvl="0" algn="just"/>
            <a:r>
              <a:rPr lang="cs-CZ" sz="1600" dirty="false">
                <a:cs typeface="Times New Roman" panose="02020603050405020304" pitchFamily="18" charset="0"/>
              </a:rPr>
              <a:t>Pro vstup do bydlení se nevyžaduje abstinence ani účast v léčebném, odvykacím </a:t>
            </a:r>
            <a:br>
              <a:rPr lang="cs-CZ" sz="1600" dirty="false">
                <a:cs typeface="Times New Roman" panose="02020603050405020304" pitchFamily="18" charset="0"/>
              </a:rPr>
            </a:br>
            <a:r>
              <a:rPr lang="cs-CZ" sz="1600" dirty="false">
                <a:cs typeface="Times New Roman" panose="02020603050405020304" pitchFamily="18" charset="0"/>
              </a:rPr>
              <a:t>či terapeutickém programu</a:t>
            </a:r>
          </a:p>
          <a:p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627170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Věcné zaměření výzvy č. 007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Hlavním cílem aktivit této výzvy je zajistit podporu sociálního začleňování osob v bytové nouzi a bytovou nouzí ohrožených spočívající v přímé podpoře cílové skupiny zejména v podpoře zabydlování do bytů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podporou sociální práce a v podpoře integrovaného řešení bytové nouze včetně systémového ukotvení.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Výzvou jsou podporovány zejména aktivity, které </a:t>
            </a:r>
            <a:r>
              <a:rPr lang="cs-CZ" sz="1800" b="true" dirty="false">
                <a:effectLst/>
                <a:ea typeface="Calibri" panose="020F0502020204030204" pitchFamily="34" charset="0"/>
              </a:rPr>
              <a:t>mají přímý dopad na cílovou skupinu</a:t>
            </a:r>
            <a:r>
              <a:rPr lang="cs-CZ" sz="1800" dirty="false">
                <a:effectLst/>
                <a:ea typeface="Calibri" panose="020F0502020204030204" pitchFamily="34" charset="0"/>
              </a:rPr>
              <a:t>, tj. aktivity zaměřené na příčiny problémů cílové skupiny, které spočívající především v přímé práci s cílovou skupinou. V projektech je možné spolu s aktivitami souvisejícími s přímou prací s cílovou skupinou podpořit i aktivity zaměřené na vzdělávání pro cílovou skupinu zaměstnanců příjemce.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b="true" dirty="false"/>
              <a:t>Aktivita A je pro všechny žadatele o podporu povinná, </a:t>
            </a:r>
            <a:r>
              <a:rPr lang="cs-CZ" sz="1800" dirty="false"/>
              <a:t>ostatní B aktivity jsou volitelné a je možné je v jednom projektu vzájemně kombinovat tak</a:t>
            </a:r>
            <a:r>
              <a:rPr lang="cs-CZ" sz="1800" b="true" dirty="false"/>
              <a:t>, </a:t>
            </a:r>
            <a:r>
              <a:rPr lang="cs-CZ" sz="1800" dirty="false">
                <a:effectLst/>
                <a:ea typeface="Calibri" panose="020F0502020204030204" pitchFamily="34" charset="0"/>
              </a:rPr>
              <a:t>aby odpovídaly potřebám cílové skupiny, které musí být v projektu zmapovány</a:t>
            </a: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32516148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  <p:sp>
        <p:nvSpPr>
          <p:cNvPr id="15" name="Zástupný obsah 14">
            <a:extLst>
              <a:ext uri="{FF2B5EF4-FFF2-40B4-BE49-F238E27FC236}">
                <a16:creationId xmlns:a16="http://schemas.microsoft.com/office/drawing/2014/main" id="{81DC96EC-1589-40E2-9B95-90892B21422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268760"/>
            <a:ext cx="8244000" cy="5589240"/>
          </a:xfrm>
        </p:spPr>
        <p:txBody>
          <a:bodyPr/>
          <a:lstStyle/>
          <a:p>
            <a:endParaRPr lang="cs-CZ" dirty="false"/>
          </a:p>
          <a:p>
            <a:endParaRPr lang="cs-CZ" dirty="false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AB2D2371-79E5-4CC4-9255-EAFB6E5209BE}"/>
              </a:ext>
            </a:extLst>
          </p:cNvPr>
          <p:cNvSpPr txBox="true"/>
          <p:nvPr/>
        </p:nvSpPr>
        <p:spPr>
          <a:xfrm>
            <a:off x="180000" y="1295180"/>
            <a:ext cx="8424000" cy="5401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true" u="sng" dirty="false">
                <a:latin typeface="Arial" panose="020B0604020202020204" pitchFamily="34" charset="0"/>
                <a:cs typeface="Times New Roman" panose="02020603050405020304" pitchFamily="18" charset="0"/>
              </a:rPr>
              <a:t>Podporované aktivity: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UcParenR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zabydlování a podpora bydlení – povinná aktivita</a:t>
            </a: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lphaUcParenR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integrovaného řešení – volitelné aktivity: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B1. Kontaktní místo pro bydlení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B2. Sociální realitní agentura/garantované bydlení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B3. Posílení prevence ztráty bydlení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B4. Podpora multidisciplinárních týmů při řešení bytové situace, case   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      managementu, vytváření podpůrných služeb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B5. Strategické a koordinační aktivity na území obce nebo širším území (aktivita pouze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      pro žadatele typu b))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B6. Přechod do bydlení při odchodech z institucí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B7. Nástroje na podporu sousedského soužití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B8. Prevence a řešení diskriminace v oblasti bydlení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B9. Facilitace vzájemné podpory, svépomocí a dalších participativních forem podpory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     bydlení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8348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podporovaných aktivit je uveden v příloze č. 1 Popis aktivit (doplnění bodu 4.1 výzvy).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Výdaje na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zajištění vzdělávání a supervize realizačního týmu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hradí příjemce z paušálu.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případě, že žadatel plánuje realizovat vzdělávání a supervizi realizačního týmu,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žadatel povinen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toto vzdělávání a supervizi realizačního týmu detailně popsat v žádosti o podporu v samostatné klíčové aktivitě a zároveň je povinen nastavit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vzhledem k této aktivitě odpovídající indikátory a jejich hodnoty (viz bod 4.2 výzvy).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Propojení na veřejnou podporu – podporu de minimis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5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OBSAH SEMINÁŘE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077272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altLang="cs-CZ" sz="1400" dirty="false"/>
          </a:p>
          <a:p>
            <a:pPr>
              <a:lnSpc>
                <a:spcPct val="100000"/>
              </a:lnSpc>
            </a:pPr>
            <a:r>
              <a:rPr lang="cs-CZ" altLang="cs-CZ" sz="1800" dirty="false"/>
              <a:t>Výzva č. 007– žadatelé, vymezení…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Kde hledat informace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Věcné zaměření výzvy – aktivity, fáze projektu…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Cílové skupiny (indikátory)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Udržitelnost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Žádost o podporu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Hodnocení a výběr projektů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Kontakty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Fáze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179512" y="1370309"/>
            <a:ext cx="8784040" cy="5778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může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být rozdělen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dvou fází –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přípravné a realizační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dirty="false">
              <a:highlight>
                <a:srgbClr val="FFFF00"/>
              </a:highlight>
            </a:endParaRPr>
          </a:p>
          <a:p>
            <a:pPr marL="228600" indent="-228600" algn="just">
              <a:spcBef>
                <a:spcPts val="300"/>
              </a:spcBef>
              <a:spcAft>
                <a:spcPts val="3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Přípravná fáze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Délka přípravné fáze v měsících může být maximálně 1/6 doby realizace projektu.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přípravné fázi lze podpořit tyto aktivity: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zajištění disponibilních bytů, úpravy a vybavení bytů určených pro/s účastníky projektu (vč. vyhodnocení absorpční kapacity lokality a vyhodnocení maximálního počtu sociálních bytů na vchod),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výběr/upřesnění cílové skupiny a účastníků programu,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mapování individuálních potřeb podpory (tvorba nástroje/metodiky pro vyhodnocení potřeb), výběr a příprava projektového týmu, včetně vzdělávání týmu (po celou dobu trvání přípravné fáze je možno hradit náklady práce zpravidla nejvýše 1,5 úvazku,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náklady na práci celého týmu je podporovaná nejvýše v délce 2 měsíců přípravné fáze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vytvoření podpůrné spolupracující sítě (vyjednávání a nastavení procesů spolupráce).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Nezařazení přípravné fáze do žádosti o podporu není bráno jako nesplnění podmínek výzvy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892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Fáze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179512" y="1370309"/>
            <a:ext cx="8784040" cy="4809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just">
              <a:spcBef>
                <a:spcPts val="300"/>
              </a:spcBef>
              <a:spcAft>
                <a:spcPts val="300"/>
              </a:spcAft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Realizační fáze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Délka realizační fáze je nastavena minimálně na 5/6 doby realizace projektu.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polovině realizační fáze musí být obsazenost bytů minimálně 50 % (součet všech měsíců, kdy byly jednotlivé byty obsazeny, v poměru k součinu x měsíců a plánovaného počtu bytů). Zároveň při realizaci projektu platí povinnost, že 100 % plánovaného počtu bytů musí být obsazeno klienty po dobu min.1 roku a v závěru projektu musí být obsazeny všechny plánované počty bytů, resp. příjemce bude mít v evidenci 100 % počtu nájemních smluv. 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realizační fázi lze podpořit tyto aktivity: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příprava účastníků na změnu bydlení,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zabydlování účastníka,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při bydlení,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zajištění dalších bytů (volitelná činnost, pokud bude zajištění bytů řešeno v přípravné fázi),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mapování (a aktualizace) osob v bytové nouzi, 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průběžná spolupráce s majiteli bytů a členy sítě podpory v území.</a:t>
            </a:r>
          </a:p>
          <a:p>
            <a:pPr lvl="0" algn="just">
              <a:spcAft>
                <a:spcPts val="300"/>
              </a:spcAft>
            </a:pPr>
            <a:endParaRPr lang="cs-CZ" sz="1600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V realizační fázi lze podpořit celý realizační tým projektu.</a:t>
            </a:r>
          </a:p>
        </p:txBody>
      </p:sp>
    </p:spTree>
    <p:extLst>
      <p:ext uri="{BB962C8B-B14F-4D97-AF65-F5344CB8AC3E}">
        <p14:creationId xmlns:p14="http://schemas.microsoft.com/office/powerpoint/2010/main" val="1207497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Fáze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251520" y="1370309"/>
            <a:ext cx="8712032" cy="5086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cs-CZ" sz="1800" u="sng" dirty="false"/>
              <a:t> </a:t>
            </a:r>
            <a:r>
              <a:rPr lang="cs-CZ" b="true" u="sng" dirty="false">
                <a:latin typeface="Arial" panose="020B0604020202020204" pitchFamily="34" charset="0"/>
              </a:rPr>
              <a:t>Realizační fáze - Specifikace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povinných činností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– vyhledávání bytu,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nastěhování,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zajišťování stavu bytu ve spolupráci s klientem, 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zajištěním drobných oprav v bytě,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navazování a udržování dobrých sousedských vztahů (či jejich napravování),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plánování a hospodaření v domácnosti, finanční plánování,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řešení problémů souvisejících s neplacením, kontrola a správa plateb,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hájení zájmů klienta na úřadech, před exekutory, před majiteli bytů apod.,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hledání zaměstnání a      při výkonu zaměstnání,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pomoc s orientací v okolí bytu (kde je obchod, kde je pošta, kde je zastávka autobusu, kde je poliklinika, kde je knihovna apod. podle potřeb),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orientaci a zařizování sociálních dávek a dokladů v souvislosti s přechodem do bytu,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kontaktu s rodinou, obnovení vztahů, doprovod při kontaktu s rodinou,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řešení krizových situací,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motivační rozhovory (evidence-</a:t>
            </a:r>
            <a:r>
              <a:rPr lang="cs-CZ" sz="1600" dirty="false" err="true">
                <a:latin typeface="Arial" panose="020B0604020202020204" pitchFamily="34" charset="0"/>
              </a:rPr>
              <a:t>based</a:t>
            </a:r>
            <a:r>
              <a:rPr lang="cs-CZ" sz="1600" dirty="false">
                <a:latin typeface="Arial" panose="020B0604020202020204" pitchFamily="34" charset="0"/>
              </a:rPr>
              <a:t> technika vedení rozhovoru podporující klientovu vnitřní motivaci). </a:t>
            </a:r>
          </a:p>
          <a:p>
            <a:pPr marL="0" indent="0" algn="just">
              <a:buNone/>
            </a:pPr>
            <a:r>
              <a:rPr lang="cs-CZ" sz="1600" dirty="false"/>
              <a:t>A </a:t>
            </a:r>
            <a:r>
              <a:rPr lang="cs-CZ" sz="1600" b="true" dirty="false"/>
              <a:t>nepovinné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druhy činností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(podle zvolené cílové skupiny klientů se nepovinná oblast podpory může stát povinnou)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744739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OBSAZENOST bytů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600" dirty="false"/>
          </a:p>
          <a:p>
            <a:endParaRPr lang="cs-CZ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sz="18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sz="1600" dirty="false">
              <a:cs typeface="Times New Roman" panose="02020603050405020304" pitchFamily="18" charset="0"/>
            </a:endParaRPr>
          </a:p>
          <a:p>
            <a:pPr algn="just"/>
            <a:r>
              <a:rPr lang="cs-CZ" sz="1600" b="true" dirty="false">
                <a:cs typeface="Times New Roman" panose="02020603050405020304" pitchFamily="18" charset="0"/>
              </a:rPr>
              <a:t>Minimální počet domácností/bytů zapojených do jednoho projektu je 10 </a:t>
            </a:r>
            <a:r>
              <a:rPr lang="cs-CZ" sz="1600" dirty="false">
                <a:cs typeface="Times New Roman" panose="02020603050405020304" pitchFamily="18" charset="0"/>
              </a:rPr>
              <a:t>s výjimkou, kdy se projekt řeší na území obce do 10 tisíc obyvatel, kde je nastaven minimální počet domácností/bytů na 5</a:t>
            </a:r>
          </a:p>
          <a:p>
            <a:pPr algn="just"/>
            <a:endParaRPr lang="cs-CZ" sz="1600" dirty="false">
              <a:cs typeface="Times New Roman" panose="02020603050405020304" pitchFamily="18" charset="0"/>
            </a:endParaRPr>
          </a:p>
          <a:p>
            <a:pPr algn="just"/>
            <a:r>
              <a:rPr lang="cs-CZ" sz="1600" u="sng" dirty="false">
                <a:cs typeface="Times New Roman" panose="02020603050405020304" pitchFamily="18" charset="0"/>
              </a:rPr>
              <a:t>Za prvních 18 měsíců od zahájení realizační fáze musí být obsazenost bytů minimálně 50% </a:t>
            </a:r>
            <a:r>
              <a:rPr lang="cs-CZ" sz="1600" dirty="false">
                <a:cs typeface="Times New Roman" panose="02020603050405020304" pitchFamily="18" charset="0"/>
              </a:rPr>
              <a:t>(součet všech měsíců, kdy byly jednotlivé byty obsazeny, v poměru k součinu 18 měsíců </a:t>
            </a:r>
            <a:br>
              <a:rPr lang="cs-CZ" sz="1600" dirty="false">
                <a:cs typeface="Times New Roman" panose="02020603050405020304" pitchFamily="18" charset="0"/>
              </a:rPr>
            </a:br>
            <a:r>
              <a:rPr lang="cs-CZ" sz="1600" dirty="false">
                <a:cs typeface="Times New Roman" panose="02020603050405020304" pitchFamily="18" charset="0"/>
              </a:rPr>
              <a:t>a plánovaného počtu bytů). V závěru projektu musí být obsazeny všechny plánované počty bytů s tím, že obsazenost bytů musí být provedena min 70% dle výpočtu výše</a:t>
            </a:r>
          </a:p>
          <a:p>
            <a:endParaRPr lang="cs-CZ" sz="1600" dirty="false">
              <a:solidFill>
                <a:schemeClr val="bg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endParaRPr lang="cs-CZ" sz="1600" dirty="false">
              <a:solidFill>
                <a:schemeClr val="bg1">
                  <a:lumMod val="10000"/>
                </a:schemeClr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30" name="Rectangle 26">
            <a:extLst>
              <a:ext uri="{FF2B5EF4-FFF2-40B4-BE49-F238E27FC236}">
                <a16:creationId xmlns:a16="http://schemas.microsoft.com/office/drawing/2014/main" id="{DC30784A-20F9-4DED-8B2E-23BAE51FBBEE}"/>
              </a:ext>
            </a:extLst>
          </p:cNvPr>
          <p:cNvSpPr>
            <a:spLocks noChangeArrowheads="true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100" b="true" i="false" u="none" strike="noStrike" cap="none" normalizeH="false" baseline="0" dirty="false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Minimální počet domácností/bytů </a:t>
            </a:r>
            <a:r>
              <a:rPr kumimoji="false" lang="cs-CZ" altLang="cs-CZ" sz="1100" b="false" i="false" u="none" strike="noStrike" cap="none" normalizeH="false" baseline="0" dirty="false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zapojených do jednoho projektu je 10 s výjimkou, kdy se projekt řeší na území obce do 10 tisíc obyvatel, kde je nastaven minimální počet domácností/bytů na 5</a:t>
            </a:r>
            <a:r>
              <a:rPr kumimoji="false" lang="cs-CZ" altLang="cs-CZ" sz="600" b="false" i="false" u="none" strike="noStrike" cap="none" normalizeH="false" baseline="0" dirty="false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false" lang="cs-CZ" altLang="cs-CZ" sz="18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108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Segregace bytů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800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r>
              <a:rPr lang="cs-CZ" sz="1600" dirty="false"/>
              <a:t>Žadatel/příjemce povinen vždy </a:t>
            </a:r>
            <a:r>
              <a:rPr lang="cs-CZ" sz="1600" u="sng" dirty="false"/>
              <a:t>naplnit </a:t>
            </a:r>
            <a:r>
              <a:rPr lang="cs-CZ" sz="1600" b="true" u="sng" dirty="false"/>
              <a:t>tato kritéria: </a:t>
            </a:r>
            <a:endParaRPr lang="cs-CZ" sz="1600" b="true" u="sng" dirty="false">
              <a:latin typeface="Arial" panose="020B0604020202020204" pitchFamily="34" charset="0"/>
            </a:endParaRPr>
          </a:p>
          <a:p>
            <a:pPr algn="just"/>
            <a:endParaRPr lang="cs-CZ" sz="1600" b="true" u="sng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Byt je umístěný v místě s dostupnou veřejnou dopravou a občanským vybavením (pro vzdělávání, výchovu, sociální služby a péči o rodinu, zdravotní služby, kulturu, veřejnou správu </a:t>
            </a:r>
            <a:b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 ochranu obyvatelstva).</a:t>
            </a:r>
          </a:p>
          <a:p>
            <a:pPr algn="just"/>
            <a:endParaRPr lang="cs-CZ" sz="1600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r>
              <a:rPr lang="cs-CZ" sz="1600" dirty="false">
                <a:latin typeface="Arial" panose="020B0604020202020204" pitchFamily="34" charset="0"/>
              </a:rPr>
              <a:t>Musí být dodržena podmínka, aby nedocházelo k překročení limitu segregace bytů (červená, oranžová a žlutá zóna) v lokalitě (pozn. bytů, v nichž je realizována aktivita zabydlování, se jich nesmí v lokalitě se zvýšenou mírou rezidenční segregace nacházet více než 30 %) přitom v červené zóně nesmí být zabydlen žádný byt, v oranžové zóně nesmí být více jak 10 %</a:t>
            </a:r>
          </a:p>
          <a:p>
            <a:pPr algn="just"/>
            <a:endParaRPr lang="cs-CZ" sz="16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koncentrace bytů v 1 objektu: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domě nebo vchodu bytového domu se samostatným číslem popisným s počtem bytů 1-3 (včetně) může být zabydleny všechny byty.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domě nebo vchodu bytového domu se samostatným číslem popisným s počtem bytů 4-16 (včetně) může být zabydleno 50 % bytů (viz. tabulka). 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domě nebo vchodu bytového domu se samostatným číslem popisným s počtem více než 17 bytů počet zabydlených bytů z projektu nesmí překročit 30 % s tím, že k zabydlení osob z CS s komplexní potřebou mohou být z celkového počtu bytů využity max. 2 byty.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4642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Segregace bytů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323528" y="1412776"/>
            <a:ext cx="8856984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800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2000" dirty="false">
                <a:latin typeface="Arial" panose="020B0604020202020204" pitchFamily="34" charset="0"/>
              </a:rPr>
              <a:t>odkaz na mapu „Lokality sociálního vyloučení a segregace“ </a:t>
            </a:r>
            <a:br>
              <a:rPr lang="cs-CZ" sz="2000" dirty="false">
                <a:latin typeface="Arial" panose="020B0604020202020204" pitchFamily="34" charset="0"/>
              </a:rPr>
            </a:br>
            <a:r>
              <a:rPr lang="cs-CZ" sz="2000" dirty="false">
                <a:latin typeface="Arial" panose="020B0604020202020204" pitchFamily="34" charset="0"/>
              </a:rPr>
              <a:t>(</a:t>
            </a:r>
            <a:r>
              <a:rPr lang="cs-CZ" i="true" dirty="false">
                <a:latin typeface="Arial" panose="020B0604020202020204" pitchFamily="34" charset="0"/>
              </a:rPr>
              <a:t>Prof. RNDr. Luděk Sýkora, Ph.D.) </a:t>
            </a:r>
          </a:p>
          <a:p>
            <a:r>
              <a:rPr lang="cs-CZ" sz="2000" dirty="false">
                <a:latin typeface="Arial" panose="020B0604020202020204" pitchFamily="34" charset="0"/>
              </a:rPr>
              <a:t> </a:t>
            </a:r>
          </a:p>
          <a:p>
            <a:endParaRPr lang="cs-CZ" sz="2000" dirty="false">
              <a:latin typeface="Arial" panose="020B0604020202020204" pitchFamily="34" charset="0"/>
            </a:endParaRPr>
          </a:p>
          <a:p>
            <a:r>
              <a:rPr lang="cs-CZ" sz="2000" dirty="false"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https://lokality.page.link/segregace_op</a:t>
            </a:r>
            <a:endParaRPr lang="cs-CZ" sz="2000" dirty="false">
              <a:latin typeface="Arial" panose="020B0604020202020204" pitchFamily="34" charset="0"/>
            </a:endParaRPr>
          </a:p>
          <a:p>
            <a:endParaRPr lang="cs-CZ" sz="2000" dirty="false">
              <a:latin typeface="Arial" panose="020B0604020202020204" pitchFamily="34" charset="0"/>
            </a:endParaRPr>
          </a:p>
          <a:p>
            <a:endParaRPr lang="cs-CZ" sz="2000" dirty="false">
              <a:latin typeface="Arial" panose="020B0604020202020204" pitchFamily="34" charset="0"/>
            </a:endParaRPr>
          </a:p>
          <a:p>
            <a:endParaRPr lang="cs-CZ" sz="2000" dirty="false">
              <a:latin typeface="Arial" panose="020B0604020202020204" pitchFamily="34" charset="0"/>
            </a:endParaRPr>
          </a:p>
          <a:p>
            <a:endParaRPr lang="cs-CZ" sz="2000" dirty="false">
              <a:latin typeface="Arial" panose="020B0604020202020204" pitchFamily="34" charset="0"/>
            </a:endParaRPr>
          </a:p>
          <a:p>
            <a:r>
              <a:rPr lang="cs-CZ" sz="1600" i="true" dirty="false">
                <a:latin typeface="Arial" panose="020B0604020202020204" pitchFamily="34" charset="0"/>
              </a:rPr>
              <a:t>Při aktualizaci mapy budou žadatelé/příjemci o tomto informováni</a:t>
            </a:r>
          </a:p>
          <a:p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2124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Segregace bytů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5"/>
            <a:ext cx="871296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800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Při zabydlení osob z CS s komplexní/intenzivní potřebou mohou být z celkové počtu bytů v domě využity k zabydlení max. počty bytů, které jsou uvedené v následující tabulce</a:t>
            </a:r>
          </a:p>
          <a:p>
            <a:pPr algn="just"/>
            <a:endParaRPr lang="cs-CZ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pPr algn="just"/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62CA0E40-6885-411C-88D7-8D06C3F2938C}"/>
              </a:ext>
            </a:extLst>
          </p:cNvPr>
          <p:cNvGraphicFramePr>
            <a:graphicFrameLocks noGrp="true"/>
          </p:cNvGraphicFramePr>
          <p:nvPr/>
        </p:nvGraphicFramePr>
        <p:xfrm>
          <a:off x="107504" y="2204864"/>
          <a:ext cx="8856986" cy="404914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113260">
                  <a:extLst>
                    <a:ext uri="{9D8B030D-6E8A-4147-A177-3AD203B41FA5}">
                      <a16:colId xmlns:a16="http://schemas.microsoft.com/office/drawing/2014/main" val="165862855"/>
                    </a:ext>
                  </a:extLst>
                </a:gridCol>
                <a:gridCol w="3117890">
                  <a:extLst>
                    <a:ext uri="{9D8B030D-6E8A-4147-A177-3AD203B41FA5}">
                      <a16:colId xmlns:a16="http://schemas.microsoft.com/office/drawing/2014/main" val="3085626285"/>
                    </a:ext>
                  </a:extLst>
                </a:gridCol>
                <a:gridCol w="2625836">
                  <a:extLst>
                    <a:ext uri="{9D8B030D-6E8A-4147-A177-3AD203B41FA5}">
                      <a16:colId xmlns:a16="http://schemas.microsoft.com/office/drawing/2014/main" val="1227779353"/>
                    </a:ext>
                  </a:extLst>
                </a:gridCol>
              </a:tblGrid>
              <a:tr h="429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Počet bytů v 1 domě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Max. počet sociálních bytů k zabydlení v 1 domě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Max. počet sociálních bytů k zabydlení v 1 domě pro CS s komplexní/intenzivní potřebou 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ctr"/>
                </a:tc>
                <a:extLst>
                  <a:ext uri="{0D108BD9-81ED-4DB2-BD59-A6C34878D82A}">
                    <a16:rowId xmlns:a16="http://schemas.microsoft.com/office/drawing/2014/main" val="774498993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654965925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872526726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689228137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4-6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936655485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7-8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730002021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9-10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5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743102286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11-12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6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63115939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13-14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639639979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15-28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46582845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29-31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596008224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32-34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37836267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35-38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41546465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39-41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295895157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42-44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364437702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45-48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804302171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49-51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15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997776989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52-54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16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7487608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55-58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17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654074022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59-61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28627076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62-64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19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645355090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65-68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59108124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69-71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67207616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72-74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895100790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75-78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188184816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79-81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9651595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82-84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25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902466727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85-88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26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240669813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89-91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27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525846874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92-94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44602193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95-98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29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809260130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99-100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808413154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101-200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30%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008141151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201-300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30%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 dirty="false">
                          <a:effectLst/>
                        </a:rPr>
                        <a:t>6</a:t>
                      </a:r>
                      <a:endParaRPr lang="cs-CZ" sz="7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896367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98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POŽADAVKY NA BYTY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600" dirty="false"/>
          </a:p>
          <a:p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minimální kritéria bytu zařazeného do projektu</a:t>
            </a:r>
            <a:endParaRPr lang="cs-CZ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sz="18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je uzavíratelný a uzamykatelný, nechybí dveře, okna.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Podlahová plocha jednotlivých obytných místností nesmí být menší než 8 m2; pokud byt tvoří jedna (samostatná) obytná místnost, musí mít podlahovou plochu nejméně 16 m2; </a:t>
            </a:r>
            <a:br>
              <a:rPr lang="cs-CZ" sz="1600" dirty="false">
                <a:latin typeface="Arial" panose="020B0604020202020204" pitchFamily="34" charset="0"/>
              </a:rPr>
            </a:br>
            <a:r>
              <a:rPr lang="cs-CZ" sz="1600" dirty="false">
                <a:latin typeface="Arial" panose="020B0604020202020204" pitchFamily="34" charset="0"/>
              </a:rPr>
              <a:t>u místností se šikmými stropy se do plochy obytné místnosti nezapočítává plocha se světlou výškou menší než 1,2 m.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je vybaven funkčním hygienickým zařízením, včetně WC.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má vyčleněný funkční prostor na vaření a přípravu jídla.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musí být napojen na funkční distribuční síť pitné vody (vodovod) nebo musí být zajištěn neomezený přímý přístup k pitné vodě.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V bytě je možný odběr elektrické energie.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musí mít funkční vytápění s možností regulace tepla, tak aby bylo v bytě možné i v zimě udržovat teplotu v přijatelném rozmezí.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V bytě nejsou závady ohrožující život nebo zdraví osob, např. trhliny v nosných konstrukcích (stěny, sloupy, stropy atd.), poškozené rozvody elektřiny nebo plynu atd.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V bytě jsou splněny základní požadavky požární bezpečnosti.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je bez plísní, vlhkých skvrn na omítce apod.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V bytě jsou řádně prováděna případná nařízená protiepidemiologická opatření (dezinfekce, dezinsekce, deratizace).</a:t>
            </a:r>
          </a:p>
          <a:p>
            <a:pPr lvl="0"/>
            <a:endParaRPr lang="cs-CZ" sz="1600" dirty="false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242958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DOPORUČENÍ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800" dirty="false"/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realizační tým – pro tvorbu RT je vhodné využít </a:t>
            </a:r>
            <a:r>
              <a:rPr lang="cs-CZ" sz="1800" b="true" dirty="false"/>
              <a:t>přílohu č. 2 Pomůcka pro stanovení osobních nákladů</a:t>
            </a:r>
          </a:p>
          <a:p>
            <a:pPr algn="just"/>
            <a:r>
              <a:rPr lang="cs-CZ" sz="1800" dirty="false"/>
              <a:t>při psaní projektu doporučujeme využít </a:t>
            </a:r>
            <a:r>
              <a:rPr lang="cs-CZ" sz="1800" b="true" dirty="false"/>
              <a:t>přílohu č. 1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podporovaných aktivit (doplnění bodu 4.1 výzvy)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častý problém při hodnocení - špatně nastavené cíle – často záměna cílů za aktivity, často absence ověření naplnění cíle</a:t>
            </a:r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dodržování obvyklých mezd – na </a:t>
            </a:r>
            <a:r>
              <a:rPr lang="cs-CZ" sz="1800" dirty="false">
                <a:hlinkClick r:id="rId3"/>
              </a:rPr>
              <a:t>www.esfcr.cz</a:t>
            </a:r>
            <a:endParaRPr lang="cs-CZ" sz="1800" dirty="false"/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nepovinné přílohy – pokud pole v žádosti nestačí, lze dát do přílohy (důraz na srozumitelnost, jasnost a relevanci informací)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67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121419079"/>
              </p:ext>
            </p:extLst>
          </p:nvPr>
        </p:nvGraphicFramePr>
        <p:xfrm>
          <a:off x="119176" y="1306473"/>
          <a:ext cx="8532480" cy="53273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89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0202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Osoby sociálně vyloučené </a:t>
                      </a:r>
                      <a:br>
                        <a:rPr lang="cs-CZ" sz="1400" dirty="false">
                          <a:effectLst/>
                        </a:rPr>
                      </a:br>
                      <a:r>
                        <a:rPr lang="cs-CZ" sz="1400" dirty="false">
                          <a:effectLst/>
                        </a:rPr>
                        <a:t>a osoby sociálním vyloučením ohrožené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Osoby vyčleněné nebo ohrožené vyčleněním mimo běžný život společnosti, které se do něj v důsledku nepříznivé sociální situace nemohou zapojit.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0145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Osoby bez přístřeší nebo osoby žijící v nejistém nebo nevyhovujícím bydlení 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dirty="false">
                          <a:effectLst/>
                        </a:rPr>
                        <a:t>   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b="true" dirty="false">
                          <a:effectLst/>
                        </a:rPr>
                        <a:t>Dle typologie ETHOS: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Cílovou skupinou jsou domácnosti (jednotlivci či rodiny) v bytové nouzi s potřebou podpory (primární cílová skupina).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Primární CS (může se jednat například o osoby se zdravotním postižením, romskou menšinu, osoby ohrožené domácím násilím, osoby ohrožené závislostí, oběti trestné činnosti, osoby v a po výkonu trestu, osoby ohrožené předlužeností, osoby dlouhodobě či opakovaně nezaměstnané, migranty a azylanty, seniory, osoby opouštějící ústavní výchovu, osoby opouštějící psychiatrická zařízení, osoby ohrožené diskriminací/vystavené diskriminaci) musí naplňovat typologii ETHOS a bude na ni pohlíženo právě z pohledu této definice. Více ve výzvě.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877516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Kde hledat informace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Webový portál ESF v ČR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- </a:t>
            </a:r>
            <a:r>
              <a:rPr lang="cs-CZ" sz="1800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03_22_007 Podpora sociálního bydlení - </a:t>
            </a:r>
            <a:r>
              <a:rPr lang="cs-CZ" sz="1800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odkazy na příručky a další dokumenty ve výzvě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ESF Fórum – klub výzvy č. 007: 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/>
              </a:rPr>
              <a:t>https://www.esfcr.cz/vyzva-007-podpora-socialniho-bydleni </a:t>
            </a:r>
            <a:endParaRPr lang="cs-CZ" sz="1800" u="sng" dirty="false">
              <a:solidFill>
                <a:srgbClr val="0000FF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cs-CZ" sz="1800" dirty="false"/>
              <a:t>Obecná část pravidel pro žadatele a příjemce v rámci Operačního programu Zaměstnanost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Specifická část pravidel pro žadatele a příjemce pro projekty se skutečně vzniklými výdaji a případně také s nepřímými náklady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1800" dirty="false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Pravidla pro žadatele a příjemce - www.esfcr.cz</a:t>
            </a:r>
            <a:endParaRPr lang="cs-CZ" altLang="cs-CZ" sz="18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ransition spd="slow">
    <p:wheel spokes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4131199895"/>
              </p:ext>
            </p:extLst>
          </p:nvPr>
        </p:nvGraphicFramePr>
        <p:xfrm>
          <a:off x="132656" y="1268760"/>
          <a:ext cx="8759824" cy="524724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63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6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75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1559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Poskytovatelé a zadavatelé sociálních služeb, služeb pro rodiny a děti a dalších služeb na podporu sociálního začleňování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3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300" dirty="false">
                          <a:effectLst/>
                        </a:rPr>
                        <a:t>Pracovníci obecních úřadů/úřadu hl. m. Prahy, kteří působí v oblasti sociálních služeb a sociálního začleňování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300" dirty="false">
                          <a:effectLst/>
                        </a:rPr>
                        <a:t>Zaměstnanci poskytovatelů služeb a dalších organizací působící </a:t>
                      </a:r>
                      <a:br>
                        <a:rPr lang="cs-CZ" sz="1300" dirty="false">
                          <a:effectLst/>
                        </a:rPr>
                      </a:br>
                      <a:r>
                        <a:rPr lang="cs-CZ" sz="1300" dirty="false">
                          <a:effectLst/>
                        </a:rPr>
                        <a:t>v oblasti podpory sociálního začleňování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300" dirty="false">
                          <a:effectLst/>
                        </a:rPr>
                        <a:t>Jedná se o osoby, které jsou v pracovněprávním nebo obdobném vztahu nebo služebním poměru k organizaci (pracovníci realizačního týmu).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300" dirty="false">
                          <a:effectLst/>
                        </a:rPr>
                        <a:t>Mezi další (sekundární) cílovou skupinu budou zejména patřit: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⮚sociální pracovníci,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⮚pracovníci v sociálních službách,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⮚další pracovníci věnující se CS – pracovníci veřejné správy, probační </a:t>
                      </a:r>
                      <a:br>
                        <a:rPr lang="cs-CZ" sz="1300" dirty="false">
                          <a:effectLst/>
                        </a:rPr>
                      </a:br>
                      <a:r>
                        <a:rPr lang="cs-CZ" sz="1300" dirty="false">
                          <a:effectLst/>
                        </a:rPr>
                        <a:t>a mediační služby, vězeňské služby, zařízení VTOS, kurátoři pro dospělé, lékaři, pracovníci poskytovatelů sociálních služeb, právníci, 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⮚místní samospráva, 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⮚výzkumníci, lidskoprávní organizace.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8165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Veřejnost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   Pro účely této výzvy se uvedenou CS rozumí: 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300" dirty="false">
                          <a:effectLst/>
                        </a:rPr>
                        <a:t>Občané ČR a osoby žijící na území ČR.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300" dirty="false">
                          <a:effectLst/>
                        </a:rPr>
                        <a:t>Do této cílové skupiny s ohledem na zaměření podporovaných aktivit spadají zejména (sekundární cílová skupina):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⮚sousedi, rodinní příslušníci, pečující osoby, opatrovníci, 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⮚pronajímatelé bytů,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⮚veřejnost.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cs-CZ" sz="1300" dirty="false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7827089"/>
      </p:ext>
    </p:extLst>
  </p:cSld>
  <p:clrMapOvr>
    <a:masterClrMapping/>
  </p:clrMapOvr>
  <p:transition spd="slow">
    <p:wheel spokes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- obecně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5040560"/>
          </a:xfrm>
        </p:spPr>
        <p:txBody>
          <a:bodyPr/>
          <a:lstStyle/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dvě místa pro evidenci/zápis indikátorů </a:t>
            </a:r>
            <a:r>
              <a:rPr lang="cs-CZ" sz="1400" dirty="false"/>
              <a:t>- IS ESF 2021+ a v rámci zprávy o realizaci projektu </a:t>
            </a:r>
            <a:br>
              <a:rPr lang="cs-CZ" sz="1400" dirty="false"/>
            </a:br>
            <a:r>
              <a:rPr lang="cs-CZ" sz="1400" dirty="false"/>
              <a:t>v          IS KP21+. 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/>
              <a:t>postup registrace a návod pro práci v systému IS ESF je v Pokynech pro evidenci podpory poskytnuté účastníkům projektů, </a:t>
            </a:r>
            <a:r>
              <a:rPr lang="cs-CZ" sz="1400" dirty="false">
                <a:hlinkClick r:id="rId3"/>
              </a:rPr>
              <a:t>https://www.esfcr.cz/</a:t>
            </a:r>
            <a:r>
              <a:rPr lang="cs-CZ" sz="1400" dirty="false" err="true">
                <a:hlinkClick r:id="rId3"/>
              </a:rPr>
              <a:t>monitorovani</a:t>
            </a:r>
            <a:r>
              <a:rPr lang="cs-CZ" sz="1400" dirty="false">
                <a:hlinkClick r:id="rId3"/>
              </a:rPr>
              <a:t>-</a:t>
            </a:r>
            <a:r>
              <a:rPr lang="cs-CZ" sz="1400" dirty="false" err="true">
                <a:hlinkClick r:id="rId3"/>
              </a:rPr>
              <a:t>podporenych</a:t>
            </a:r>
            <a:r>
              <a:rPr lang="cs-CZ" sz="1400" dirty="false">
                <a:hlinkClick r:id="rId3"/>
              </a:rPr>
              <a:t>-osob-</a:t>
            </a:r>
            <a:r>
              <a:rPr lang="cs-CZ" sz="1400" dirty="false" err="true">
                <a:hlinkClick r:id="rId3"/>
              </a:rPr>
              <a:t>opz</a:t>
            </a:r>
            <a:r>
              <a:rPr lang="cs-CZ" sz="1400" dirty="false">
                <a:hlinkClick r:id="rId3"/>
              </a:rPr>
              <a:t>-plus</a:t>
            </a:r>
            <a:r>
              <a:rPr lang="cs-CZ" sz="1400" dirty="false"/>
              <a:t>. 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/>
              <a:t>podrobnější evidence podpořených osob – </a:t>
            </a:r>
            <a:r>
              <a:rPr lang="cs-CZ" sz="1400" b="true" dirty="false"/>
              <a:t>Monitorovací list </a:t>
            </a:r>
            <a:r>
              <a:rPr lang="cs-CZ" sz="1400" dirty="false"/>
              <a:t>(pohlaví; postavení na trhu práce; vzdělání; znevýhodnění; přístup k bydlení; sektor ekonomiky, kde osoba působí; specifikace působení ve veřejném sektoru; situace po ukončení účasti v projektu – např. získali kvalifikace atd.) 	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bagatelní podpora účastníka projektu </a:t>
            </a:r>
            <a:r>
              <a:rPr lang="cs-CZ" sz="1400" dirty="false"/>
              <a:t>- účastníkem/podpořenou osobou je pouze osoba, která: 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získala v daném projektu podporu v rozsahu </a:t>
            </a:r>
            <a:r>
              <a:rPr lang="cs-CZ" sz="1400" b="true" dirty="false"/>
              <a:t>minimálně 40 hodin </a:t>
            </a:r>
            <a:r>
              <a:rPr lang="cs-CZ" sz="1400" dirty="false"/>
              <a:t>(bez ohledu na počet dílčích podpor, tj. počet dílčích zapojení do projektu) 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zabydlená osoba – měsíc zabydlení=15 hodin podpory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podrobné informace viz Obecná část pravidel pro žadatele a příjemce v rámci OPZ PLUS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ransition spd="slow">
    <p:wheel spokes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se závazkem – přehled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dirty="false"/>
              <a:t>V žádosti o podporu žadatel uvede </a:t>
            </a:r>
            <a:r>
              <a:rPr lang="cs-CZ" sz="1600" b="true" dirty="false"/>
              <a:t>cílovou hodnotu </a:t>
            </a:r>
            <a:r>
              <a:rPr lang="cs-CZ" sz="1600" dirty="false"/>
              <a:t>(tj. hodnotu, která se chápe jako </a:t>
            </a:r>
            <a:r>
              <a:rPr lang="cs-CZ" sz="1600" b="true" dirty="false"/>
              <a:t>závazek</a:t>
            </a:r>
            <a:r>
              <a:rPr lang="cs-CZ" sz="1600" dirty="false"/>
              <a:t> žadatele, kterého má dosáhnout díky realizaci projektu uvedeného v žádosti o podporu) k následujícím indikátorům:</a:t>
            </a:r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571447693"/>
              </p:ext>
            </p:extLst>
          </p:nvPr>
        </p:nvGraphicFramePr>
        <p:xfrm>
          <a:off x="827584" y="2996952"/>
          <a:ext cx="7704856" cy="296891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10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9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 600 000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 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Účastníci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 – místa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14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 – úvazky pracovníků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Úvazky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7818527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Využívání podpořených služeb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934579"/>
                  </a:ext>
                </a:extLst>
              </a:tr>
              <a:tr h="48214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674 012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Nové nebo inovované služby týkající se bydlení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Služby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6198288"/>
                  </a:ext>
                </a:extLst>
              </a:tr>
              <a:tr h="544755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805 000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napsaných a zveřejněných analytických a strategických dokumentů (vč. evaluačních)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Dokumenty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7619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ransition spd="slow">
    <p:wheel spokes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ostatní – přehled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39248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V případě, že projekt podporu získá, bude mít žadatel povinnost kromě indikátorů se závazkem vykazovat dosažené hodnoty také pro: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a)	všechny indikátory, které se týkají účastníků stanovené v Obecné části pravidel pro žadatele a příjemce v rámci OPZ+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b)	indikátory z následující tabulky: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98397737"/>
              </p:ext>
            </p:extLst>
          </p:nvPr>
        </p:nvGraphicFramePr>
        <p:xfrm>
          <a:off x="1135266" y="3459956"/>
          <a:ext cx="7488831" cy="1819721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92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3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9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343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Kód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Název indikátoru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Měrná jednotka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indikátoru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298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679 001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podpořených Romů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4"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622 002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podporovaných orgánů veřejné správy nebo veřejných služeb na celostátní, regionální a místní úrovni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Subjekty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487040"/>
      </p:ext>
    </p:extLst>
  </p:cSld>
  <p:clrMapOvr>
    <a:masterClrMapping/>
  </p:clrMapOvr>
  <p:transition spd="slow">
    <p:wheel spokes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Územní způsobilost 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>
              <a:solidFill>
                <a:srgbClr val="FF0000"/>
              </a:solidFill>
            </a:endParaRPr>
          </a:p>
          <a:p>
            <a:pPr algn="just"/>
            <a:r>
              <a:rPr lang="cs-CZ" sz="1600" dirty="false"/>
              <a:t>Místo realizace: celá ČR a EU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dirty="false"/>
              <a:t>Definice místa realizace je k dispozici v Obecné části pravidel pro žadatele a příjemce v rámci Operačního programu Zaměstnanost plus (konkrétní odkaz na elektronickou verzi tohoto dokumentu viz část 10.2 této výzvy). </a:t>
            </a: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ransition spd="slow">
    <p:wheel spokes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POVINNOSTI PŘÍJEMCE - EVALUACE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360000" y="1370309"/>
            <a:ext cx="8603552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Příjemci budou mít povinnost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spolupracovat s poskytovatelem dotace na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monitoringu a evaluaci projektu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formou poskytnutí vybraných dat.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Spolupráce bude spočívat zejména v následujícím: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Dotazníkové šetření s účastníky projektu (se zástupci domácností) zpravidla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rozsahu 30 minut až 1 hod., které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proběhne zpravidla 2x za dobu realizace projektu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(před nastěhováním domácnosti do bytu – vyplňuje se zpravidla 7-21 dní před nastěhováním, následně po 12 měsících po nastěhování domácnosti do bytu). V případě ukončení bydlení domácnosti bude dále vyplňován dotazník při ukončení bydlení. Dotazníkové šetření bude probíhat prostřednictvím tištěných dotazníků, které budou následně převáděny do elektronické podoby.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Dotazníkové šetření u klíčových pracovníků/podpůrných pracovníků spolupracujících se zabydlenou domácností (předpokládá se elektronická forma vyplňování). Dotazování bude probíhat v obdobný čas jako vyplňování dotazníků se zástupci domácností.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8822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POVINNOSTI PŘÍJEMCE - EVALUACE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Příjemci dotace budou dále spolupracovat s evaluačním oddělením MPSV (případně vysoutěženými dodavateli v rámci veřejné zakázky na evaluaci/sběr dat) na vytvoření případových studií a na dalších evaluačních výstupech zaměřených na realizaci a výsledky projektu.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Příjemci budou mít dále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povinnost spolupracovat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poskytovatelem dotace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metodické podpoře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 strany MPSV/Řídicího orgánu OPZ+ (např. v režimu monitorovacích návštěv).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430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UDRŽITELNOST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5301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Záměrem je zohlednit možnosti pokračování a udržitelnost aktivit po skončení projektu tak, aby klientům nehrozila ztráta bydlení či podpory.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Žadatelé z řad obcí, které nemají analyticky zpracovánu oblast bytové politiky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zohledňující potřeby sociálně ohrožených cílových skupin a jejich podporu ve své lokalitě nebo pravidla přidělování bytů,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se ve svých projektech měli na toto zaměřit, např. volbou aktivity B5.</a:t>
            </a:r>
            <a:endParaRPr lang="cs-CZ" sz="1600" u="sng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Každý žadatel přiloží k žádosti o podporu </a:t>
            </a:r>
            <a:r>
              <a:rPr lang="cs-CZ" sz="16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 udržitelnosti po skončení projektu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(vzor, viz příloha č. 5 k výzvě), který bude obsahovat popis 3 prvků, s jejichž pomocí by žadatel chtěl zajistit podporu sociálního bydlení po konci realizace projektu: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plánované zajištění podpory klientům prostřednictvím </a:t>
            </a:r>
            <a:r>
              <a:rPr lang="cs-CZ" sz="1600" u="sng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práce</a:t>
            </a: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(plánované financování, počty sociálních pracovníků, druhy, možnosti a kapacity sociálních služeb, dobrovolnictví apod.),</a:t>
            </a:r>
            <a:endParaRPr lang="cs-CZ" sz="16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plánované zajištění </a:t>
            </a:r>
            <a:r>
              <a:rPr lang="cs-CZ" sz="1600" u="sng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bytového fondu</a:t>
            </a: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 nájemníky sociálních bytů (např. memoranda </a:t>
            </a:r>
            <a:b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poskytování bytů pro sociální účely, ukotvení ve strategických dokumentech, koncepcích, dlouhodobé nájemní smlouvy apod.),</a:t>
            </a:r>
            <a:endParaRPr lang="cs-CZ" sz="16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plánované ukotvení a standardizace nastavených </a:t>
            </a:r>
            <a:r>
              <a:rPr lang="cs-CZ" sz="1600" u="sng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postupů a procesů</a:t>
            </a: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(např. pravidla přidělování sociálních bytů, výběr klientů, mapování, metodiky sociální práce, síťování, spolupráce aktérů v území, implementace dobré praxe na systémové úrovni, pravidelná vyhodnocování apod.).</a:t>
            </a:r>
            <a:endParaRPr lang="cs-CZ" sz="16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4706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UDRŽITELNOST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5963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Již v průběhu realizace projektu se každý příjemce zaměří na nastavování procesů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mechanismů, které budou funkční i po konci projektu.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případě, kdy je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žadatelem obec či sdružení obcí,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nutné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nejpozději před koncem projektu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nastavit pravidla pro přidělování bytů pro sociální účely, pro procesy zabydlování, případně širší bytovou politiku pro sociálně ohrožené cílové skupiny na úrovni obce.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případě, kdy je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žadatelem NNO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(obdobně příspěvková organizace), je nutné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průběhu projektu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nastavit spolupráci s obcí (popř. vyvinout maximální úsilí k nastavení spolupráce s obcí), v níž klienti bydlí tak, aby klienti nebyli ohroženi ztrátou bydlení a v závěru projektu byla nastavena udržitelnost a systémovost. Výsledek spolupráce by se měl opírat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sepsaná pravidla/strategie/koncepce, které bude možné zahrnout do stávajících komunitních plánů, strategií obce apod. Systémové řešení nemusí následně převzít pro realizaci jen obec, ale může být zajištěno následníkem či samotnou NNO.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Nejpozději 3 měsíce před koncem projektu každý z realizátorů odevzdá revidovaný dokument </a:t>
            </a:r>
            <a:r>
              <a:rPr lang="cs-CZ" sz="16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 udržitelnosti po skončení projektu 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(popis obsahu dokumentu a jeho vzor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viz příloha č. 5 k výzvě), ve kterém popíše mechanismy zajištění pokračování podpory a systému sociálního bydlení, financování a další parametry uvedené výše. Zároveň příjemce stručně vyhodnotí učiněné kroky pro zajištění udržitelnosti během realizace projektu i svůj původní záměr z 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Plánu udržitelnosti po skončení projektu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popíše odchylky a změny. Dokument by měl být konsensuálním výstupem komunikace lokálních aktérů, evaluace a měl by se zaměřovat min. na období 3 let po konci projektu.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7033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sz="4400" b="true" dirty="false"/>
              <a:t>Žádost o podporu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364710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br>
              <a:rPr lang="cs-CZ" dirty="false"/>
            </a:br>
            <a:r>
              <a:rPr lang="cs-CZ" dirty="false"/>
              <a:t>Časové nastavení VÝZVY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875571986"/>
              </p:ext>
            </p:extLst>
          </p:nvPr>
        </p:nvGraphicFramePr>
        <p:xfrm>
          <a:off x="899592" y="1556792"/>
          <a:ext cx="7211511" cy="482453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35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8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604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30. června </a:t>
                      </a:r>
                      <a:r>
                        <a:rPr lang="cs-CZ" sz="1400" baseline="0" dirty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7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30. června 2022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4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 06. 2022, 10:00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617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 05. 2023, 12:00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7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36 měsíců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4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31. 12. 2025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ransition spd="slow">
    <p:wheel spokes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o podporu z OPZ+ se zpracovává v elektronickém formuláři v IS KP21+. Přístup do elektronických formulářů žádostí o podporu naleznete na adrese </a:t>
            </a:r>
            <a:r>
              <a:rPr lang="cs-CZ" sz="18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https://iskp21.mssf.cz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orientujte se podle Operačního programu Zaměstnanost plus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identifikace, která je v části 1. výzvy.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Největší změnou pro žadatele je </a:t>
            </a: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registrace do IS KP21+ </a:t>
            </a:r>
            <a:r>
              <a:rPr lang="cs-CZ" sz="1400" i="true" dirty="false">
                <a:latin typeface="Arial" panose="020B0604020202020204" pitchFamily="34" charset="0"/>
                <a:cs typeface="Times New Roman" panose="02020603050405020304" pitchFamily="18" charset="0"/>
              </a:rPr>
              <a:t>(jinak se nic zásadního nezměnilo)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ESF zveřejněny Obecné pokyny OPZ+ viz odkaz: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Formuláře a pokyny potřebné v rámci přípravy žádosti o podporu - www.esfcr.cz</a:t>
            </a:r>
            <a:endParaRPr lang="cs-CZ" b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false" i="fals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5"/>
              </a:rPr>
              <a:t>-</a:t>
            </a:r>
            <a:r>
              <a:rPr lang="cs-CZ" sz="1400" b="false" i="tru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5"/>
              </a:rPr>
              <a:t>Obecné pokyny k ovládání IS KP21+ a ke komunikaci s technickou podporou (verze 1)</a:t>
            </a:r>
            <a:endParaRPr lang="cs-CZ" sz="1400" i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true" dirty="false">
                <a:latin typeface="Arial" panose="020B0604020202020204" pitchFamily="34" charset="0"/>
                <a:cs typeface="Times New Roman" panose="02020603050405020304" pitchFamily="18" charset="0"/>
              </a:rPr>
              <a:t>-</a:t>
            </a:r>
            <a:r>
              <a:rPr lang="cs-CZ" sz="1400" b="false" i="tru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6"/>
              </a:rPr>
              <a:t>Pokyny k vyplnění žádosti o podporu v IS KP21+ pro projekty s přímými a nepřímými náklady a pro projekty s paušálními sazbami (verze A1)</a:t>
            </a:r>
            <a:endParaRPr lang="cs-CZ" sz="1400" i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Žádost o podporu zpracovávejte v českém jazyce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556113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 podáním je nutné žádost opatřit podpisem statutárního zástupce žadatele, případně odpovědnou osobou, kterou k takovému úkonu statutární zástupce zmocnil; v tomto případě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je nutné založit (resp. poskytnout k dispozici) v IS KP21+ dokument zakládající toto oprávnění. (elektronická plná moc, úředně/notářsky ověřená papírová plná moc  - </a:t>
            </a:r>
            <a:r>
              <a:rPr lang="cs-CZ" sz="1800" dirty="false" err="tru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scen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vložen do IS KP21+.)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Podpis musí být k žádosti připojen přímo v IS KP21+, proto musí být statutární zástupce/ osoba oprávněná k podpisu žádosti registrovaným uživatelem této aplikace.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Dále musí tato osoba disponovat kvalifikovaným elektronickým podpisem.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se podává pouze elektronicky a pouze prostřednictvím IS KP21+. Nezasílejte žádost </a:t>
            </a:r>
            <a:r>
              <a:rPr lang="cs-CZ" sz="1800" b="true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listinně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ani prostřednictvím jiné formy doručování.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Podání žádosti o podporu předchází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povinná konzultace (viz bod 7.3 výzvy)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912645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POVINNÁ KONZULTACE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buNone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Podání žádosti o podporu předchází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povinná konzultace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účely konzultace zpracuje žadatel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návrh realizace projektu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(dále jen „návrh projektu“) ve stanové struktuře. Vzor návrhu je uveden v příloze výzvy č. 3 viz. kap. 11 výzvy.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zašle zpracovaný návrh ke konzultaci v elektronické podobě na e-mailovou adresu: vyzvabydleni@mpsv.cz. </a:t>
            </a:r>
            <a:endParaRPr lang="cs-CZ" sz="1600" u="sng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Pracovník Řídicího orgánu OPZ+ provede formální kontrolu formy a úplnosti předložených dokumentů. V případě nedostatků bude žadateli e-mailem zaslán požadavek k doplnění a stanovena lhůta, do kdy má nedostatky doplnit. Žadatel má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možnost napravit nedostatky maximálně dvakrát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Následně bude sjednán termín konzultace</a:t>
            </a:r>
          </a:p>
          <a:p>
            <a:endParaRPr lang="cs-CZ" sz="16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808353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POVINNÁ KONZULTACE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algn="just">
              <a:lnSpc>
                <a:spcPct val="105000"/>
              </a:lnSpc>
            </a:pPr>
            <a:r>
              <a:rPr lang="cs-CZ" sz="1600" dirty="false">
                <a:latin typeface="Arial" panose="020B0604020202020204" pitchFamily="34" charset="0"/>
              </a:rPr>
              <a:t>Konzultace s žadatelem nebude uskutečněna i v případě, že „návrh projektu“ je předložen v pořádku, bez zásadních nedostatků, je v souladu s výzvou, žadatel obdrží pouze zpětnou reakci e-mailem, která může obsahovat i doporučení k dopracování/úpravě/zamyšlení.  </a:t>
            </a: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Výstupem konzultace bude zpracovaný tzv. Kontrolní list – Záznam o konzultaci. Záznam o konzultaci musí být podepsán konzultantem.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Kopii záznamu žadatel přiloží jako povinnou přílohu k žádosti o podporu. </a:t>
            </a:r>
            <a:endParaRPr lang="cs-CZ" sz="1600" u="sng" dirty="false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 na vyhlašovatele výzvy:</a:t>
            </a:r>
            <a:r>
              <a:rPr lang="cs-CZ" sz="1600" b="true" baseline="30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Adresa vyhlašovatele: MPSV ČR, Na Poříčním právu 1, 120 01 Praha 2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Kontaktní místo:          Kartouzská 4, 150 00 Praha 5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Spojení na vyhlašovatele (e-mail,): Mgr. Iveta Marcinová, iveta.marcinova@mpsv.cz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Mgr. Lenka Bořecká,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lenka.borecka@mpsv.cz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Ing. Jiřina Kreidlová, jirina.kreidlova@mpsv.cz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857269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POVINNÁ KONZULTACE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080000"/>
            <a:ext cx="8424000" cy="5467604"/>
          </a:xfrm>
        </p:spPr>
        <p:txBody>
          <a:bodyPr/>
          <a:lstStyle/>
          <a:p>
            <a:pPr marL="0" indent="0" algn="just">
              <a:buNone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Samotná konzultace návrhu projektu proběhne on-line konzultantem – odborným expertem,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to do 30 kalendářních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dnů od předložení dokumentů (v případě, kdy je žadatel vyzván k doplnění, pak do 30 dnů od předložení doplnění).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Žadatel je povinen zúčastnit se právě jedné konzultace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, tj. žádost o podporu přepracovaná na základě výstupu z konzultace již není předmětem další konzultace. Výstupem konzultace bude záznam zpracovaný konzultantem.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Záznam pak bude povinnou přílohou žádosti o podporu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. Doložení této přílohy bude kontrolováno v rámci fáze „hodnocení přijatelnosti a formálních náležitostí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Konzultace se neposkytují v situaci, kdy projekt neprošel věcným hodnocením (hodnotící komisí) a je do výzvy předkládán opakovaně (v tomto případě budou nedostatky popsány v hodnocení). Žadatel bude povinen zpracovat nový „návrh projektu“ jako přílohu žádosti. Zároveň popíše v předložené žádosti o podporu, že se jedná o znovu podaný projekt a označí v popisu původní název a číslo projektu, který neprošel věcným hodnocením</a:t>
            </a:r>
            <a:endParaRPr lang="cs-CZ" sz="1600" i="true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42076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POVINNÉ PŘÍLOHY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E5626C1-2F07-4663-B6F4-C0005FD042CD}"/>
              </a:ext>
            </a:extLst>
          </p:cNvPr>
          <p:cNvSpPr txBox="true"/>
          <p:nvPr/>
        </p:nvSpPr>
        <p:spPr>
          <a:xfrm>
            <a:off x="609206" y="1268760"/>
            <a:ext cx="8244000" cy="57528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o podporu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který je evidující osobou podle zákona č. 37/2021 Sb.,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evidenci skutečných majitelů, musí dodat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údaje o svém skutečném majiteli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to ve formě úplného výpisu platných údajů a údajů, které byly vymazány bez náhrady nebo s nahrazením novými údaji, který přiloží k žádosti o podporu</a:t>
            </a:r>
            <a:r>
              <a:rPr lang="cs-CZ" sz="1600" baseline="30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výchozího stavu a zkušenosti žadatele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viz vzor příloha č. 4 této výzvy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Návrh realizace projektu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vzor příloha č. 3 (případy, kdy je doložení této přílohy povinné, jsou uvedeny v bodě 7.3 této výzvy)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Záznam o konzultaci zpracovaný konzultantem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viz vzor příloha č. 3 této výzvy (případy, kdy je doložení této přílohy povinné, jsou uvedeny v bodě 7.3 této výzvy)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100"/>
              </a:spcAft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 udržitelnosti po skončení projektu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viz vzor příloha č. 5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této výzvy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Žadatel a partneři v projektu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– vzorový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formulář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je zveřejněn na adrese</a:t>
            </a:r>
            <a:r>
              <a:rPr lang="cs-CZ" sz="16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https://www.esfcr.cz/pravidla-pro-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zadatele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-a-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prijemce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opz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-plus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Přílohu dokládají žadatelé o podporu, jejichž projekt bude realizován na základě principu partnerství s partnerem/y s finančním příspěvkem.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1968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Finanční část – ROZPOČET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dirty="false"/>
              <a:t>Celkové způsobilé náklady projektu = přímé náklady + paušální sazba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sz="1800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b="true" dirty="false"/>
              <a:t>          I. Přímé náklady</a:t>
            </a:r>
            <a:r>
              <a:rPr lang="cs-CZ" altLang="cs-CZ" sz="1800" dirty="false"/>
              <a:t>		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dirty="false"/>
              <a:t>          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cs-CZ" altLang="cs-CZ" sz="1800" dirty="false"/>
          </a:p>
          <a:p>
            <a:pPr marL="0" indent="0" algn="just">
              <a:buNone/>
            </a:pPr>
            <a:r>
              <a:rPr lang="cs-CZ" sz="1800" b="true" dirty="false"/>
              <a:t>          II. Paušální sazba 40 %  </a:t>
            </a:r>
          </a:p>
          <a:p>
            <a:pPr marL="414000" lvl="1" indent="0" algn="just">
              <a:buNone/>
            </a:pPr>
            <a:r>
              <a:rPr lang="cs-CZ" sz="1800" dirty="false"/>
              <a:t>    40 % objemu z </a:t>
            </a:r>
            <a:r>
              <a:rPr lang="cs-CZ" altLang="cs-CZ" sz="1800" dirty="false"/>
              <a:t>přímých způsobilých nákladů projektu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363296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OSOBNÍ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1600" dirty="false"/>
              <a:t>realizační tým projektu – pozice uvedené v příloze č. 2 Pomůcka pro stanovení osobních nákladů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1600" dirty="false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1600" dirty="false"/>
              <a:t>obvyklé ceny a mzdy – www.esfcr.cz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1600" dirty="false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sz="1600" dirty="false"/>
              <a:t>úvazek osoby, u které je odměňování i jen částečně hrazeno z prostředků projektu OPZ, může být maximálně 1,0 dohromady u všech subjektů (příjemce a partneři </a:t>
            </a:r>
            <a:r>
              <a:rPr lang="cs-CZ" altLang="cs-CZ" sz="1600" dirty="false"/>
              <a:t> </a:t>
            </a:r>
            <a:r>
              <a:rPr lang="cs-CZ" sz="1600" dirty="false"/>
              <a:t>zapojených do daného projektu (tj. součet veškerých úvazků zaměstnance u zaměstnavatele/ů včetně případných DPP a DPČ nesmí překročit jeden pracovní úvazek), a to po celou dobu zapojení daného pracovníka do realizace projektu OPZ</a:t>
            </a:r>
            <a:endParaRPr lang="cs-CZ" altLang="cs-CZ" sz="16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058395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r>
              <a:rPr lang="cs-CZ" altLang="cs-CZ" sz="1600" dirty="false"/>
              <a:t>Povinnost příjemce – ex-ante kontrola u veřejných zakázek nad 400 tisíc Kč</a:t>
            </a:r>
          </a:p>
          <a:p>
            <a:endParaRPr lang="cs-CZ" altLang="cs-CZ" sz="1600" dirty="false"/>
          </a:p>
          <a:p>
            <a:r>
              <a:rPr lang="cs-CZ" altLang="cs-CZ" sz="1600" dirty="false"/>
              <a:t>Příjemce je povinen zaslat ke kontrole materiály týkající se zadávacího řízení před vyhlášením zadávacího řízení, dále materiály před podpisem smlouvy, případně před podpisem dodatku. </a:t>
            </a:r>
            <a:endParaRPr lang="cs-CZ" sz="16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192798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veřejná 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Informace o veřejné podpoře (včetně podpory de minimis) jsou k dispozici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 Obecné části pravidel pro žadatele a příjemce v rámci Operačního programu Zaměstnanost plus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1800" dirty="false">
              <a:latin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 projektů, u nichž bude poskytnutí podpory z OPZ+ zakládat veřejnou podporu nebo podporu de minimis, budou – pokud to bude relevantní – aplikovány předpisy EU stanovující horní hranici financování takového projektu z veřejných zdrojů (tzv. intenzitu veřejné podpory). Výše této hranice se odvíjí od typu podpořené aktivity, subjektu příjemce a v některých případech také od specifik cílové skupiny projektu. Pro podporu de minimis je limitem objem podpory pro jeden podnik a vymezené období.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38328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Alokace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endParaRPr lang="cs-CZ" dirty="false"/>
          </a:p>
          <a:p>
            <a:pPr algn="just"/>
            <a:r>
              <a:rPr lang="cs-CZ" dirty="false"/>
              <a:t>Finanční alokace výzvy (rozhodná pro výběr projektů </a:t>
            </a:r>
            <a:br>
              <a:rPr lang="cs-CZ" dirty="false"/>
            </a:br>
            <a:r>
              <a:rPr lang="cs-CZ" dirty="false"/>
              <a:t>k financování): </a:t>
            </a:r>
            <a:r>
              <a:rPr lang="cs-CZ" b="true" dirty="false"/>
              <a:t>500 000 000 CZK </a:t>
            </a:r>
            <a:r>
              <a:rPr lang="cs-CZ" dirty="false"/>
              <a:t>– včetně vlastních zdrojů</a:t>
            </a:r>
          </a:p>
          <a:p>
            <a:pPr lvl="0" algn="just"/>
            <a:endParaRPr lang="cs-CZ" dirty="false"/>
          </a:p>
          <a:p>
            <a:pPr lvl="0" algn="just"/>
            <a:r>
              <a:rPr lang="pt-BR" dirty="false"/>
              <a:t>383 675 000 CZK EU podíl</a:t>
            </a:r>
          </a:p>
          <a:p>
            <a:pPr lvl="0" algn="just"/>
            <a:r>
              <a:rPr lang="pt-BR" dirty="false"/>
              <a:t>116 325 000 CZK národní spolufinancování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ransition spd="slow">
    <p:wheel spokes="1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/>
            <a:r>
              <a:rPr lang="cs-CZ" sz="1800" dirty="false"/>
              <a:t>Vkládat na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projekt, aktivity projektu pro veřejnost, veřejné zakázky, produkty (on-line formuláře)</a:t>
            </a:r>
          </a:p>
          <a:p>
            <a:pPr algn="just"/>
            <a:r>
              <a:rPr lang="cs-CZ" sz="1800" dirty="false"/>
              <a:t>Vložit informace o projektu na web příjemce – logo musí být barevné </a:t>
            </a:r>
            <a:br>
              <a:rPr lang="cs-CZ" sz="1800" dirty="false"/>
            </a:br>
            <a:r>
              <a:rPr lang="cs-CZ" sz="1800" dirty="false"/>
              <a:t>a viditelné bez nutnosti rolovat dolů, první v pořadí</a:t>
            </a:r>
          </a:p>
          <a:p>
            <a:pPr algn="just"/>
            <a:r>
              <a:rPr lang="cs-CZ" sz="1800" dirty="false"/>
              <a:t>Informovat partnery a účastníky projektu o financování  z ESF/OPZ+ (vizuální identita, příp. ústní informace)</a:t>
            </a:r>
          </a:p>
          <a:p>
            <a:pPr algn="just"/>
            <a:r>
              <a:rPr lang="cs-CZ" sz="1800" dirty="false"/>
              <a:t>Součinnost při realizaci komunikačních aktivit ŘO</a:t>
            </a:r>
          </a:p>
          <a:p>
            <a:pPr algn="just"/>
            <a:r>
              <a:rPr lang="cs-CZ" sz="1800" dirty="false"/>
              <a:t>Vyvěšení povinného plakátu (příp. i desky, billboardu)</a:t>
            </a:r>
          </a:p>
          <a:p>
            <a:pPr lvl="1" algn="just"/>
            <a:r>
              <a:rPr lang="cs-CZ" sz="1800" dirty="false"/>
              <a:t>Deska, billboard: projekty s křížovým financováním na stavební práce nebo infrastrukturu za více než 500.000 € z veř. zdrojů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1224272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povinná 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/>
            <a:r>
              <a:rPr lang="cs-CZ" sz="1600" dirty="false"/>
              <a:t>Alespoň 1 povinný plakát min. A3 s informacemi o projektu – využít je třeba el. šablonu z </a:t>
            </a:r>
            <a:r>
              <a:rPr lang="cs-CZ" sz="1600" dirty="false">
                <a:hlinkClick r:id="rId3"/>
              </a:rPr>
              <a:t>www.esfcr.cz</a:t>
            </a:r>
            <a:r>
              <a:rPr lang="cs-CZ" sz="1600" dirty="false"/>
              <a:t> </a:t>
            </a:r>
          </a:p>
          <a:p>
            <a:pPr algn="just"/>
            <a:r>
              <a:rPr lang="cs-CZ" sz="1600" dirty="false"/>
              <a:t>Platné po celou dobu realizace projektu</a:t>
            </a:r>
          </a:p>
          <a:p>
            <a:pPr algn="just"/>
            <a:r>
              <a:rPr lang="cs-CZ" sz="1600" dirty="false"/>
              <a:t>V místě realizace projektu snadno viditelném pro veřejnost, jako jsou vstupní prostory budovy</a:t>
            </a:r>
          </a:p>
          <a:p>
            <a:pPr lvl="1" algn="just"/>
            <a:r>
              <a:rPr lang="cs-CZ" sz="1600" dirty="false"/>
              <a:t>Pokud je projekt realizován na více místech, bude umístěn na všech těchto místech</a:t>
            </a:r>
          </a:p>
          <a:p>
            <a:pPr lvl="1" algn="just"/>
            <a:r>
              <a:rPr lang="cs-CZ" sz="1600" dirty="false"/>
              <a:t>Pokud nelze umístit plakát v místě realizace projektu, bude umístěn v sídle příjemce</a:t>
            </a:r>
          </a:p>
          <a:p>
            <a:pPr lvl="1" algn="just"/>
            <a:r>
              <a:rPr lang="cs-CZ" sz="1600" dirty="false"/>
              <a:t>Pokud příjemce realizuje více projektů OPZ v jednom místě, je možné pro všechny tyto projekty umístit pouze jeden plakát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65460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br>
              <a:rPr lang="cs-CZ" sz="1800" dirty="false"/>
            </a:br>
            <a:r>
              <a:rPr lang="cs-CZ" dirty="false"/>
              <a:t>VIZUÁLNÍ IDENTITA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3473928" cy="5211216"/>
          </a:xfrm>
        </p:spPr>
        <p:txBody>
          <a:bodyPr/>
          <a:lstStyle/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povinný plakát, dočasná/stála deska nebo billboard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weby, microsity, sociální média projektu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propagační tiskoviny (brožury, letáky, plakáty, publikace, školicí materiály) a propagační předměty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propagační audiovizuální materiály (reklamní spoty,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placement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sponzorské vzkazy, reportáže, pořady)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inzerce (internet, tisk,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outdoor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soutěže (s výjimkou cen do soutěží)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komunikační akce (semináře, workshopy, konference, tiskové konference, výstavy, veletrhy)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 výstupy při jejich distribuci (tiskové zprávy, informace pro média)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dokumenty pro veřejnost či cílové skupiny (vstupní, výstupní/závěrečné zprávy, analýzy, certifikáty, prezenční listiny apod.)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výzva k podání nabídek/zadávací dokumentace zakázek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52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24D49E4-0039-4749-BCE2-495F285F1B9D}"/>
              </a:ext>
            </a:extLst>
          </p:cNvPr>
          <p:cNvSpPr txBox="true"/>
          <p:nvPr/>
        </p:nvSpPr>
        <p:spPr>
          <a:xfrm>
            <a:off x="4122000" y="1988840"/>
            <a:ext cx="4572000" cy="2970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interní dokumenty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archivační šanony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elektronická i listinná komunikace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pracovní smlouvy, smlouvy s dodavateli, dalšími příjemci, partnery apod.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účetní doklady vztahující se k výdajům projektu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vybavení pořízené z prostředků projektu (s výjimkou propagačních předmětů)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neplacené PR články a převzaté PR výstupy (např. médii)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ceny do soutěží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výstupy, kde to není technicky možné (např. strojově generované objednávky, faktury</a:t>
            </a:r>
            <a:r>
              <a:rPr kumimoji="false" lang="cs-CZ" sz="15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FE96F02-04FF-4742-9300-BFC29963D6F0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772569" y="1122444"/>
            <a:ext cx="1414395" cy="49991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C162BC7-7A89-40CE-B28D-80FAF11BBD7E}"/>
              </a:ext>
            </a:extLst>
          </p:cNvPr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4509828" y="1237874"/>
            <a:ext cx="1420491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8019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Způsob 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Fáze hodnocení:</a:t>
            </a: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hodnocení přijatelnosti a formálních náležitostí  (max. do 30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 od podání žádosti/ v případě příjmu nad 250 projektů + 10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dní)</a:t>
            </a: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věcné hodnocení bude zajištěno s využitím hodnotící komise (max. do 80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 od podání žádosti/ v případě příjmu nad 250 projektů + 20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dní)</a:t>
            </a: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příprava a vydání právního aktu o poskytnutí podpory 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Specifická část pravidel pro žadatele a příjemce z OPZ+ pro projekty s přímými a nepřímými náklady nebo projekty financované s využitím paušálních sazeb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 </a:t>
            </a:r>
            <a:r>
              <a:rPr kumimoji="false" lang="cs-CZ" sz="1800" b="false" i="false" u="sng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www.esfcr.cz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Příručka pro hodnotitele OPZ+ –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www.esfcr.cz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912648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KONTAKTNÍ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 algn="just">
              <a:buNone/>
            </a:pPr>
            <a:endParaRPr lang="cs-CZ" sz="2400" dirty="false"/>
          </a:p>
          <a:p>
            <a:pPr marL="0" indent="0" algn="just">
              <a:buNone/>
            </a:pPr>
            <a:endParaRPr lang="cs-CZ" dirty="false"/>
          </a:p>
          <a:p>
            <a:pPr marL="0" indent="0">
              <a:buNone/>
            </a:pPr>
            <a:r>
              <a:rPr lang="cs-CZ" sz="2400" dirty="false"/>
              <a:t>Šárka Müllerová,  sarka.mullerova@mpsv.cz</a:t>
            </a:r>
          </a:p>
          <a:p>
            <a:pPr marL="0" indent="0">
              <a:buNone/>
            </a:pPr>
            <a:r>
              <a:rPr lang="cs-CZ" sz="2400" dirty="false"/>
              <a:t>Iveta Marcinová,   </a:t>
            </a:r>
            <a:r>
              <a:rPr lang="cs-CZ" sz="2400" dirty="false" err="true"/>
              <a:t>iveta,marcinova</a:t>
            </a:r>
            <a:r>
              <a:rPr lang="cs-CZ" sz="2400" dirty="false"/>
              <a:t> @mpsv.cz                   </a:t>
            </a:r>
          </a:p>
          <a:p>
            <a:pPr marL="0" indent="0">
              <a:buNone/>
            </a:pPr>
            <a:r>
              <a:rPr lang="cs-CZ" sz="2400" dirty="false"/>
              <a:t>Lenka Bořecká,    </a:t>
            </a:r>
            <a:r>
              <a:rPr lang="cs-CZ" sz="2400" dirty="false" err="true"/>
              <a:t>lenka.borecka</a:t>
            </a:r>
            <a:r>
              <a:rPr lang="cs-CZ" sz="2400" dirty="false"/>
              <a:t> @mpsv.cz</a:t>
            </a:r>
          </a:p>
          <a:p>
            <a:pPr marL="0" indent="0">
              <a:buNone/>
            </a:pPr>
            <a:r>
              <a:rPr lang="cs-CZ" sz="2400" dirty="false"/>
              <a:t>Jiřina Kreidlová,   </a:t>
            </a:r>
            <a:r>
              <a:rPr lang="cs-CZ" sz="2400" dirty="false" err="true"/>
              <a:t>jirina.kreidlova</a:t>
            </a:r>
            <a:r>
              <a:rPr lang="cs-CZ" sz="2400" dirty="false"/>
              <a:t> @mpsv.cz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11815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2800" b="true" dirty="false"/>
              <a:t>DĚKUJEME ZA POZORNOST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55</a:t>
            </a:fld>
            <a:endParaRPr lang="cs-CZ" dirty="false"/>
          </a:p>
        </p:txBody>
      </p:sp>
      <p:pic>
        <p:nvPicPr>
          <p:cNvPr id="1027" name="Picture 3" descr="C:\Users\monika.ljubkova\Desktop\005185.jpg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6872"/>
            <a:ext cx="4176464" cy="334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Míra podpory – </a:t>
            </a:r>
            <a:b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rozpad zdrojů financování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E2A081B-E2A2-4D8B-B575-BB8411C3EFDD}"/>
              </a:ext>
            </a:extLst>
          </p:cNvPr>
          <p:cNvSpPr txBox="true"/>
          <p:nvPr/>
        </p:nvSpPr>
        <p:spPr>
          <a:xfrm>
            <a:off x="683568" y="1492240"/>
            <a:ext cx="7272808" cy="4957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1100"/>
              </a:spcBef>
              <a:spcAft>
                <a:spcPts val="0"/>
              </a:spcAft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Míra podpory: 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800" u="sng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NNO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EU 76,735 %, státní rozpočet 23,265 %, žadatel 0 %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800" u="sng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obce, dobrovolné svazky obcí a jimi zřizované organizace do 3 000 obyv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.: EU 76,735 %, státní rozpočet 18,265 %, žadatel 5 %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800" u="sng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obce, dobrovolné svazky obcí a jimi zřizované organizace nad 3 000 obyv., organizace zřizované kraji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EU 76,735 %, státní rozpočet 13,265 %, žadatel 10 % 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800" u="sng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městské části hl. m. Prahy/hlavní město Prahu a jimi zřizované organizace: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 76,735 %, státní rozpočet 0 %, žadatel 23,265 %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31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marL="0" lvl="1" indent="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800" b="true" cap="all" dirty="false">
                <a:solidFill>
                  <a:schemeClr val="tx2"/>
                </a:solidFill>
                <a:latin typeface="+mj-lt"/>
              </a:rPr>
              <a:t>Maximální a minimální výše celkových způsobilých výdajů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false"/>
          </a:p>
          <a:p>
            <a:pPr lvl="0" algn="just"/>
            <a:r>
              <a:rPr lang="cs-CZ" dirty="false"/>
              <a:t>minimální výše celkových způsobilých výdajů projektu: </a:t>
            </a:r>
          </a:p>
          <a:p>
            <a:pPr marL="0" lvl="0" indent="0" algn="ctr">
              <a:buNone/>
            </a:pPr>
            <a:r>
              <a:rPr lang="cs-CZ" b="true" dirty="false"/>
              <a:t>1 000 000 CZK</a:t>
            </a:r>
          </a:p>
          <a:p>
            <a:pPr marL="0" lvl="0" indent="0" algn="just">
              <a:buNone/>
            </a:pPr>
            <a:endParaRPr lang="cs-CZ" dirty="false"/>
          </a:p>
          <a:p>
            <a:pPr lvl="0" algn="just"/>
            <a:r>
              <a:rPr lang="cs-CZ" dirty="false"/>
              <a:t>maximální výše celkových způsobilých výdajů projektu: </a:t>
            </a:r>
          </a:p>
          <a:p>
            <a:pPr marL="0" lvl="0" indent="0" algn="ctr">
              <a:buNone/>
            </a:pPr>
            <a:r>
              <a:rPr lang="cs-CZ" b="true" dirty="false"/>
              <a:t>25 000 000  CZK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37000536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cs-CZ" b="true" u="sng" dirty="false"/>
              <a:t>Oprávnění žadatelé: </a:t>
            </a:r>
          </a:p>
          <a:p>
            <a:pPr marL="0" indent="0">
              <a:buNone/>
            </a:pPr>
            <a:endParaRPr lang="cs-CZ" sz="1800" b="true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Obecně může dle pravidel Operačního programu Zaměstnanost plus oprávněným žadatelem být:</a:t>
            </a:r>
          </a:p>
          <a:p>
            <a:pPr marL="0" indent="0">
              <a:buNone/>
            </a:pP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 (právnická nebo fyzická), která je registrovaným subjektem v ČR, tj. osoba, která má vlastní identifikační číslo (tzv. IČO někdy také IČ),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osoba, která má aktivní datovou schránku,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osoba, která nepatří mezi subjekty, které se nemohou výzvy účastnit z důvodů insolvence, pokut, dluhu aj. dle následujícího odstavce.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false"/>
          </a:p>
          <a:p>
            <a:pPr algn="just"/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Podmínky oprávněnosti žadatele jsou posuzovány během hodnocení a výběru projektů a musí být splněny k datu podání žádosti o podporu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Jestliže je zjištěno, že k datu podání žádosti nebyly splněny podmínky vymezené výzvou (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bod 3.3. výzvy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), může být přidělení podpory danému subjektu zrušeno. K otázce, zda splňují oprávněnost, se žadatelé vyjadřují v rámci čestného prohlášení v žádosti o podporu, přičemž splnění potvrzují jak za sebe, tak za případné partnery s finančním příspěvkem.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79337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cs-CZ" b="true" u="sng" dirty="false"/>
              <a:t>Oprávnění žadatelé: </a:t>
            </a:r>
          </a:p>
          <a:p>
            <a:pPr marL="0" indent="0" algn="just">
              <a:buNone/>
            </a:pPr>
            <a:endParaRPr lang="cs-CZ" b="true" u="sng" dirty="false"/>
          </a:p>
          <a:p>
            <a:pPr marL="342900" indent="-342900" algn="just">
              <a:buFont typeface="+mj-lt"/>
              <a:buAutoNum type="alphaLcParenR"/>
            </a:pPr>
            <a:r>
              <a:rPr lang="cs-CZ" dirty="false"/>
              <a:t>neziskové organizace, (o.p.s, církevní </a:t>
            </a:r>
            <a:r>
              <a:rPr lang="cs-CZ" dirty="false" err="true"/>
              <a:t>p.o</a:t>
            </a:r>
            <a:r>
              <a:rPr lang="cs-CZ" dirty="false"/>
              <a:t>, spolky, ústavy, nadace)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cs-CZ" dirty="false"/>
              <a:t>obce,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městské části hl. m. Prahy,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cs-CZ" dirty="false"/>
              <a:t>organizace zřizované obcemi </a:t>
            </a:r>
            <a:r>
              <a:rPr lang="cs-CZ" dirty="false">
                <a:effectLst/>
                <a:ea typeface="Calibri" panose="020F0502020204030204" pitchFamily="34" charset="0"/>
              </a:rPr>
              <a:t>a hlavním městem Prahou </a:t>
            </a:r>
            <a:r>
              <a:rPr lang="cs-CZ" dirty="false"/>
              <a:t> (příspěvkové    </a:t>
            </a:r>
          </a:p>
          <a:p>
            <a:pPr algn="just"/>
            <a:r>
              <a:rPr lang="cs-CZ" dirty="false"/>
              <a:t>     organizace) působící v sociální oblasti,</a:t>
            </a:r>
          </a:p>
          <a:p>
            <a:pPr algn="just"/>
            <a:r>
              <a:rPr lang="cs-CZ" dirty="false"/>
              <a:t>e)  o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rganizace zřizované kraji (příspěvkové organizace) působící v sociální oblasti</a:t>
            </a:r>
            <a:endParaRPr lang="cs-CZ" dirty="false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f)</a:t>
            </a:r>
            <a:r>
              <a:rPr lang="cs-CZ" dirty="false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organizace zřizované městskými částmi hlavního města Prahy (příspěvkové     </a:t>
            </a:r>
          </a:p>
          <a:p>
            <a:pPr algn="just"/>
            <a:r>
              <a:rPr lang="cs-CZ" dirty="false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organizace) působící v sociální oblasti,</a:t>
            </a:r>
            <a:r>
              <a:rPr lang="cs-CZ" dirty="false"/>
              <a:t> </a:t>
            </a:r>
          </a:p>
          <a:p>
            <a:pPr algn="just"/>
            <a:r>
              <a:rPr lang="cs-CZ" dirty="false"/>
              <a:t>g) dobrovolné svazky obcí,</a:t>
            </a:r>
            <a:r>
              <a:rPr lang="cs-CZ" dirty="false">
                <a:effectLst/>
                <a:ea typeface="Calibri" panose="020F0502020204030204" pitchFamily="34" charset="0"/>
              </a:rPr>
              <a:t> </a:t>
            </a:r>
            <a:endParaRPr lang="cs-CZ" dirty="false">
              <a:ea typeface="Calibri" panose="020F0502020204030204" pitchFamily="34" charset="0"/>
            </a:endParaRPr>
          </a:p>
          <a:p>
            <a:pPr algn="just"/>
            <a:r>
              <a:rPr lang="cs-CZ" dirty="false">
                <a:effectLst/>
                <a:ea typeface="Calibri" panose="020F0502020204030204" pitchFamily="34" charset="0"/>
              </a:rPr>
              <a:t>h) poskytovatelé sociálních služeb zapsaní v registru poskytovatelů sociálních         </a:t>
            </a:r>
          </a:p>
          <a:p>
            <a:pPr algn="just"/>
            <a:r>
              <a:rPr lang="cs-CZ" dirty="false">
                <a:ea typeface="Calibri" panose="020F0502020204030204" pitchFamily="34" charset="0"/>
              </a:rPr>
              <a:t>    </a:t>
            </a:r>
            <a:r>
              <a:rPr lang="cs-CZ" dirty="false">
                <a:effectLst/>
                <a:ea typeface="Calibri" panose="020F0502020204030204" pitchFamily="34" charset="0"/>
              </a:rPr>
              <a:t>služeb</a:t>
            </a:r>
            <a:r>
              <a:rPr lang="cs-CZ" sz="1800" dirty="false">
                <a:effectLst/>
                <a:ea typeface="Calibri" panose="020F0502020204030204" pitchFamily="34" charset="0"/>
              </a:rPr>
              <a:t>.</a:t>
            </a:r>
            <a:r>
              <a:rPr lang="cs-CZ" sz="1800" dirty="false"/>
              <a:t> 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cs-CZ" sz="1800" dirty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Žadatel, který je neziskovkou nebo organizací zřizovanou obcemi, musí být v době podání žádosti o podporu registrovaným poskytovatelem soc. služby sociální prevence podle § 78 zákona č.108/2006 Sb. a příslušnou službu sociální prevence (§53 až § 70) poskytuje alespoň 24 měsíců. </a:t>
            </a:r>
          </a:p>
        </p:txBody>
      </p:sp>
    </p:spTree>
    <p:extLst>
      <p:ext uri="{BB962C8B-B14F-4D97-AF65-F5344CB8AC3E}">
        <p14:creationId xmlns:p14="http://schemas.microsoft.com/office/powerpoint/2010/main" val="527040716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Props1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D88155-0E86-4D14-B6AF-C6806AEE9525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dfed548f-0517-4d39-90e3-3947398480c0"/>
    <ds:schemaRef ds:uri="http://schemas.microsoft.com/office/2006/metadata/propertie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9523</properties:Words>
  <properties:PresentationFormat>Předvádění na obrazovce (4:3)</properties:PresentationFormat>
  <properties:Paragraphs>803</properties:Paragraphs>
  <properties:Slides>55</properties:Slides>
  <properties:Notes>52</properties:Notes>
  <properties:TotalTime>6368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55</vt:i4>
      </vt:variant>
    </vt:vector>
  </properties:HeadingPairs>
  <properties:TitlesOfParts>
    <vt:vector baseType="lpstr" size="64">
      <vt:lpstr>Arial</vt:lpstr>
      <vt:lpstr>Calibri</vt:lpstr>
      <vt:lpstr>Cambria</vt:lpstr>
      <vt:lpstr>Courier New</vt:lpstr>
      <vt:lpstr>Symbol</vt:lpstr>
      <vt:lpstr>Trebuchet MS</vt:lpstr>
      <vt:lpstr>Wingdings</vt:lpstr>
      <vt:lpstr>Wingdings 3</vt:lpstr>
      <vt:lpstr>prezentace</vt:lpstr>
      <vt:lpstr>Seminář pro žadatele  výzva č. 03_22_007  </vt:lpstr>
      <vt:lpstr>OBSAH SEMINÁŘE</vt:lpstr>
      <vt:lpstr>Kde hledat informace</vt:lpstr>
      <vt:lpstr> Časové nastavení VÝZVY </vt:lpstr>
      <vt:lpstr>Alokace výzvy</vt:lpstr>
      <vt:lpstr>Míra podpory –  rozpad zdrojů financování</vt:lpstr>
      <vt:lpstr>Maximální a minimální výše celkových způsobilých výdajů </vt:lpstr>
      <vt:lpstr>Žadatelé</vt:lpstr>
      <vt:lpstr>Žadatelé</vt:lpstr>
      <vt:lpstr>Žadatelé</vt:lpstr>
      <vt:lpstr>PARTNERSTVÍ</vt:lpstr>
      <vt:lpstr>Závazné podmínky pro žadatele </vt:lpstr>
      <vt:lpstr>Závazné podmínky pro žadatele </vt:lpstr>
      <vt:lpstr>Závazné podmínky pro žadatele </vt:lpstr>
      <vt:lpstr>Závazné podmínky pro žadatele </vt:lpstr>
      <vt:lpstr>Závazné podmínky pro žadatele </vt:lpstr>
      <vt:lpstr>Věcné zaměření výzvy č. 007</vt:lpstr>
      <vt:lpstr>Podporované aktivity</vt:lpstr>
      <vt:lpstr>Podporované aktivity</vt:lpstr>
      <vt:lpstr>Fáze projektu</vt:lpstr>
      <vt:lpstr>Fáze projektu</vt:lpstr>
      <vt:lpstr>Fáze projektu</vt:lpstr>
      <vt:lpstr>OBSAZENOST bytů</vt:lpstr>
      <vt:lpstr>Segregace bytů</vt:lpstr>
      <vt:lpstr>Segregace bytů</vt:lpstr>
      <vt:lpstr>Segregace bytů</vt:lpstr>
      <vt:lpstr>POŽADAVKY NA BYTY</vt:lpstr>
      <vt:lpstr>DOPORUČENÍ</vt:lpstr>
      <vt:lpstr>Cílové skupiny – I. </vt:lpstr>
      <vt:lpstr>Cílové skupiny – II. </vt:lpstr>
      <vt:lpstr>Indikátory - obecně</vt:lpstr>
      <vt:lpstr>Indikátory se závazkem – přehled </vt:lpstr>
      <vt:lpstr>Indikátory ostatní – přehled </vt:lpstr>
      <vt:lpstr>Územní způsobilost  </vt:lpstr>
      <vt:lpstr>POVINNOSTI PŘÍJEMCE - EVALUACE</vt:lpstr>
      <vt:lpstr>POVINNOSTI PŘÍJEMCE - EVALUACE</vt:lpstr>
      <vt:lpstr>UDRŽITELNOST PROJEKTU</vt:lpstr>
      <vt:lpstr>UDRŽITELNOST PROJEKTU</vt:lpstr>
      <vt:lpstr> </vt:lpstr>
      <vt:lpstr>Podání ŽÁDOSTI</vt:lpstr>
      <vt:lpstr>Podání ŽÁDOSTI</vt:lpstr>
      <vt:lpstr>POVINNÁ KONZULTACE</vt:lpstr>
      <vt:lpstr>POVINNÁ KONZULTACE</vt:lpstr>
      <vt:lpstr>POVINNÁ KONZULTACE</vt:lpstr>
      <vt:lpstr>POVINNÉ PŘÍLOHY ŽÁDOSTI</vt:lpstr>
      <vt:lpstr> Finanční část – ROZPOČET PROJEKTU</vt:lpstr>
      <vt:lpstr> OSOBNÍ NÁKLADY</vt:lpstr>
      <vt:lpstr> povinnosti příjemce</vt:lpstr>
      <vt:lpstr> veřejná podpora</vt:lpstr>
      <vt:lpstr> povinnosti příjemce</vt:lpstr>
      <vt:lpstr> povinná publicita</vt:lpstr>
      <vt:lpstr> VIZUÁLNÍ IDENTITA</vt:lpstr>
      <vt:lpstr> Způsob hodnocení a výběr projektů</vt:lpstr>
      <vt:lpstr> KONTAKTNÍ OSOBY</vt:lpstr>
      <vt:lpstr>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2022-07-07T07:31:18Z</dcterms:modified>
  <cp:revision>233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