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ms-powerpoint.comments+xml" PartName="/ppt/comments/modernComment_1CA_23A96987.xml"/>
  <Override ContentType="application/vnd.ms-powerpoint.comments+xml" PartName="/ppt/comments/modernComment_1D1_E5A5AAF2.xml"/>
  <Override ContentType="application/vnd.ms-powerpoint.comments+xml" PartName="/ppt/comments/modernComment_1D3_DBA84D02.xml"/>
  <Override ContentType="application/vnd.ms-powerpoint.comments+xml" PartName="/ppt/comments/modernComment_200_65CBBBBC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60"/>
  </p:notesMasterIdLst>
  <p:sldIdLst>
    <p:sldId id="504" r:id="rId5"/>
    <p:sldId id="547" r:id="rId6"/>
    <p:sldId id="505" r:id="rId7"/>
    <p:sldId id="453" r:id="rId8"/>
    <p:sldId id="454" r:id="rId9"/>
    <p:sldId id="546" r:id="rId10"/>
    <p:sldId id="456" r:id="rId11"/>
    <p:sldId id="563" r:id="rId12"/>
    <p:sldId id="552" r:id="rId13"/>
    <p:sldId id="516" r:id="rId14"/>
    <p:sldId id="458" r:id="rId15"/>
    <p:sldId id="560" r:id="rId16"/>
    <p:sldId id="559" r:id="rId17"/>
    <p:sldId id="507" r:id="rId18"/>
    <p:sldId id="508" r:id="rId19"/>
    <p:sldId id="510" r:id="rId20"/>
    <p:sldId id="511" r:id="rId21"/>
    <p:sldId id="512" r:id="rId22"/>
    <p:sldId id="513" r:id="rId23"/>
    <p:sldId id="514" r:id="rId24"/>
    <p:sldId id="515" r:id="rId25"/>
    <p:sldId id="523" r:id="rId26"/>
    <p:sldId id="524" r:id="rId27"/>
    <p:sldId id="544" r:id="rId28"/>
    <p:sldId id="545" r:id="rId29"/>
    <p:sldId id="464" r:id="rId30"/>
    <p:sldId id="465" r:id="rId31"/>
    <p:sldId id="467" r:id="rId32"/>
    <p:sldId id="468" r:id="rId33"/>
    <p:sldId id="469" r:id="rId34"/>
    <p:sldId id="470" r:id="rId35"/>
    <p:sldId id="474" r:id="rId36"/>
    <p:sldId id="475" r:id="rId37"/>
    <p:sldId id="476" r:id="rId38"/>
    <p:sldId id="477" r:id="rId39"/>
    <p:sldId id="539" r:id="rId40"/>
    <p:sldId id="540" r:id="rId41"/>
    <p:sldId id="478" r:id="rId42"/>
    <p:sldId id="526" r:id="rId43"/>
    <p:sldId id="481" r:id="rId44"/>
    <p:sldId id="482" r:id="rId45"/>
    <p:sldId id="541" r:id="rId46"/>
    <p:sldId id="543" r:id="rId47"/>
    <p:sldId id="532" r:id="rId48"/>
    <p:sldId id="561" r:id="rId49"/>
    <p:sldId id="562" r:id="rId50"/>
    <p:sldId id="494" r:id="rId51"/>
    <p:sldId id="535" r:id="rId52"/>
    <p:sldId id="495" r:id="rId53"/>
    <p:sldId id="496" r:id="rId54"/>
    <p:sldId id="498" r:id="rId55"/>
    <p:sldId id="499" r:id="rId56"/>
    <p:sldId id="500" r:id="rId57"/>
    <p:sldId id="501" r:id="rId58"/>
    <p:sldId id="553" r:id="rId59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B90363FD-03E0-E307-C3C6-6855CFA59C28}" initials="MIM(" name="Marcinová Iveta Mgr. (MPSV)" providerId="AD" userId="S::iveta.marcinova@mpsv.cz::56aea18f-81e1-44cc-9be5-3a589aea286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8339" autoAdjust="false"/>
    <p:restoredTop sz="95533" autoAdjust="false"/>
  </p:normalViewPr>
  <p:slideViewPr>
    <p:cSldViewPr showGuides="true">
      <p:cViewPr varScale="true">
        <p:scale>
          <a:sx n="50" d="100"/>
          <a:sy n="50" d="100"/>
        </p:scale>
        <p:origin x="1315" y="29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551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theme/theme1.xml" Type="http://schemas.openxmlformats.org/officeDocument/2006/relationships/theme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1.xml" Type="http://schemas.openxmlformats.org/officeDocument/2006/relationships/slide" Id="rId5"/>
    <Relationship Target="presProps.xml" Type="http://schemas.openxmlformats.org/officeDocument/2006/relationships/presProps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tableStyles.xml" Type="http://schemas.openxmlformats.org/officeDocument/2006/relationships/tableStyles" Id="rId64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viewProps.xml" Type="http://schemas.openxmlformats.org/officeDocument/2006/relationships/viewProps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notesMasters/notesMaster1.xml" Type="http://schemas.openxmlformats.org/officeDocument/2006/relationships/notesMaster" Id="rId60"/>
    <Relationship Target="authors.xml" Type="http://schemas.microsoft.com/office/2018/10/relationships/authors" Id="rId65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</Relationships>

</file>

<file path=ppt/comments/modernComment_1CA_23A96987.xml><?xml version="1.0" encoding="utf-8"?>
<p188:cmLst xmlns:p188="http://schemas.microsoft.com/office/powerpoint/2018/8/main" xmlns:a="http://schemas.openxmlformats.org/drawingml/2006/main" xmlns:r="http://schemas.openxmlformats.org/officeDocument/2006/relationships">
  <p188:cm authorId="{B90363FD-03E0-E307-C3C6-6855CFA59C28}" created="2023-01-18T10:03:20.013" id="{CD03BF5D-9736-4B1B-AEC6-0C7B3E09D702}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98305159" sldId="458"/>
      <ac:spMk creationId="{00000000-0000-0000-0000-000000000000}" id="3"/>
    </ac:deMkLst>
    <p188:txBody>
      <a:bodyPr/>
      <a:lstStyle/>
      <a:p>
        <a:r>
          <a:rPr lang="cs-CZ"/>
          <a:t>ještě nefunguje odkaz pro OPZ+</a:t>
        </a:r>
      </a:p>
    </p188:txBody>
  </p188:cm>
</p188:cmLst>
</file>

<file path=ppt/comments/modernComment_1D1_E5A5AAF2.xml><?xml version="1.0" encoding="utf-8"?>
<p188:cmLst xmlns:p188="http://schemas.microsoft.com/office/powerpoint/2018/8/main" xmlns:a="http://schemas.openxmlformats.org/drawingml/2006/main" xmlns:r="http://schemas.openxmlformats.org/officeDocument/2006/relationships">
  <p188:cm authorId="{B90363FD-03E0-E307-C3C6-6855CFA59C28}" created="2023-01-18T10:31:09.792" id="{ABA1FCBD-8375-4AA3-B179-5BED3002F12F}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52839666" sldId="465"/>
      <ac:spMk creationId="{00000000-0000-0000-0000-000000000000}" id="9"/>
    </ac:deMkLst>
    <p188:txBody>
      <a:bodyPr/>
      <a:lstStyle/>
      <a:p>
        <a:r>
          <a:rPr lang="cs-CZ"/>
          <a:t>ještě není IS ESF21+</a:t>
        </a:r>
      </a:p>
    </p188:txBody>
  </p188:cm>
</p188:cmLst>
</file>

<file path=ppt/comments/modernComment_1D3_DBA84D02.xml><?xml version="1.0" encoding="utf-8"?>
<p188:cmLst xmlns:p188="http://schemas.microsoft.com/office/powerpoint/2018/8/main" xmlns:a="http://schemas.openxmlformats.org/drawingml/2006/main" xmlns:r="http://schemas.openxmlformats.org/officeDocument/2006/relationships">
  <p188:cm authorId="{B90363FD-03E0-E307-C3C6-6855CFA59C28}" created="2023-01-18T10:31:46.443" id="{A0BFA2EF-DA4A-463C-B9BF-918DE3DA7649}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85240066" sldId="467"/>
      <ac:spMk creationId="{00000000-0000-0000-0000-000000000000}" id="3"/>
      <ac:txMk cp="186" len="42">
        <ac:context hash="2877977606" len="463"/>
      </ac:txMk>
    </ac:txMkLst>
    <p188:pos x="6627848" y="2269531"/>
    <p188:txBody>
      <a:bodyPr/>
      <a:lstStyle/>
      <a:p>
        <a:r>
          <a:rPr lang="cs-CZ"/>
          <a:t>ještě není 21+</a:t>
        </a:r>
      </a:p>
    </p188:txBody>
  </p188:cm>
</p188:cmLst>
</file>

<file path=ppt/comments/modernComment_200_65CBBBBC.xml><?xml version="1.0" encoding="utf-8"?>
<p188:cmLst xmlns:p188="http://schemas.microsoft.com/office/powerpoint/2018/8/main" xmlns:a="http://schemas.openxmlformats.org/drawingml/2006/main" xmlns:r="http://schemas.openxmlformats.org/officeDocument/2006/relationships">
  <p188:cm authorId="{B90363FD-03E0-E307-C3C6-6855CFA59C28}" created="2023-01-18T10:16:47.745" id="{04F3FD30-F456-40FD-96E3-034B2D541169}">
    <pc:sldMkLst xmlns:pc="http://schemas.microsoft.com/office/powerpoint/2013/main/command">
      <pc:docMk/>
      <pc:sldMk cId="1707850684" sldId="512"/>
    </pc:sldMkLst>
    <p188:txBody>
      <a:bodyPr/>
      <a:lstStyle/>
      <a:p>
        <a:r>
          <a:rPr lang="cs-CZ"/>
          <a:t>ještě nefunguje pro OPZ+</a:t>
        </a:r>
      </a:p>
    </p188:txBody>
  </p188:cm>
</p188:cmLst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28.02.2023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0275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2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Změna</a:t>
            </a:r>
            <a:r>
              <a:rPr lang="cs-CZ" baseline="0" dirty="false"/>
              <a:t> cílových hodnot indikátorů vyžaduje vydání změnového právního aktu.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false"/>
              <a:t>Překročení či nedosažení stanovené cílové hodnoty I nevyvolává nutnost žádat o změnu, změna pouze ve výjimečných a velmi dobře zdůvodněných případech.</a:t>
            </a:r>
            <a:r>
              <a:rPr lang="cs-CZ" dirty="false"/>
              <a:t> 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Stručně</a:t>
            </a:r>
            <a:r>
              <a:rPr lang="cs-CZ" baseline="0" dirty="false"/>
              <a:t> popsat, jak se jednotlivé indikátory vykazují a plní.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false"/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false"/>
              <a:t>6 70 01 – využívání p. služeb – účastníky, u nichž je jistota nepřekročení hranice bagatelní podpory, není třeba zapisovat do IS ESF. Nicméně příjemce si o nich musí vést průkaznou evidenci, jako podklad pro plnění tohoto indikátoru, např. </a:t>
            </a:r>
            <a:r>
              <a:rPr lang="cs-CZ" baseline="0" dirty="false" err="true"/>
              <a:t>excelovou</a:t>
            </a:r>
            <a:r>
              <a:rPr lang="cs-CZ" baseline="0" dirty="false"/>
              <a:t> tabulku.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684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975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dirty="false"/>
              <a:t>Pokud prodlení v</a:t>
            </a:r>
            <a:r>
              <a:rPr lang="cs-CZ" b="false" baseline="0" dirty="false"/>
              <a:t> předložení zor trvá víc jak 7 kalendářních dní, sankce 0,5% z dotace.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084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7243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Jedná-li se o průtokovou</a:t>
            </a:r>
            <a:r>
              <a:rPr lang="cs-CZ" baseline="0" dirty="false"/>
              <a:t> dotaci, vyplní i účet zřizovatele.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59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dirty="false"/>
              <a:t>Ukázat</a:t>
            </a:r>
            <a:r>
              <a:rPr lang="cs-CZ" baseline="0" dirty="false"/>
              <a:t> pracovní výkaz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aseline="0" dirty="false"/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false"/>
              <a:t>PV se přikládají k </a:t>
            </a:r>
            <a:r>
              <a:rPr lang="cs-CZ" baseline="0" dirty="false" err="true"/>
              <a:t>žop</a:t>
            </a:r>
            <a:r>
              <a:rPr lang="cs-CZ" baseline="0" dirty="false"/>
              <a:t> naskenované včetně podpisů v PDF formátu, nikoliv v </a:t>
            </a:r>
            <a:r>
              <a:rPr lang="cs-CZ" baseline="0" dirty="false" err="true"/>
              <a:t>excelu</a:t>
            </a:r>
            <a:r>
              <a:rPr lang="cs-CZ" baseline="0" dirty="false"/>
              <a:t>. Případné opravy se provádí stejně, jako opravy v účetních dokladech – škrtnout, opravit, doplnit datum opravy a jméno osoby </a:t>
            </a:r>
            <a:r>
              <a:rPr lang="cs-CZ" baseline="0"/>
              <a:t>provádějící opravu.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77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PŘÍJMY</a:t>
            </a:r>
          </a:p>
          <a:p>
            <a:r>
              <a:rPr lang="cs-CZ" dirty="false"/>
              <a:t>V</a:t>
            </a:r>
            <a:r>
              <a:rPr lang="cs-CZ" baseline="0" dirty="false"/>
              <a:t> případě, že v projektu vzniknou čisté příjmy, vyplní se do pole ČISTÉ JINÉ PENĚŽNÍ PŘÍJMY částka odpovídající uvedeným příjmům v soupisce příjmů na </a:t>
            </a:r>
            <a:r>
              <a:rPr lang="cs-CZ" baseline="0" dirty="false" err="true"/>
              <a:t>žop</a:t>
            </a:r>
            <a:r>
              <a:rPr lang="cs-CZ" baseline="0" dirty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5"/>
    <Relationship Target="../media/image3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comments/modernComment_1CA_23A96987.xml" Type="http://schemas.microsoft.com/office/2018/10/relationships/comments" Id="rId3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5.jpeg" Type="http://schemas.openxmlformats.org/officeDocument/2006/relationships/image" Id="rId8"/>
    <Relationship Target="../media/image10.jpeg" Type="http://schemas.openxmlformats.org/officeDocument/2006/relationships/image" Id="rId3"/>
    <Relationship Target="../media/image14.jpeg" Type="http://schemas.openxmlformats.org/officeDocument/2006/relationships/image" Id="rId7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3.jpeg" Type="http://schemas.openxmlformats.org/officeDocument/2006/relationships/image" Id="rId6"/>
    <Relationship Target="../media/image12.jpeg" Type="http://schemas.openxmlformats.org/officeDocument/2006/relationships/image" Id="rId5"/>
    <Relationship Target="../media/image11.jpeg" Type="http://schemas.openxmlformats.org/officeDocument/2006/relationships/image" Id="rId4"/>
    <Relationship Target="../media/image16.jpeg" Type="http://schemas.openxmlformats.org/officeDocument/2006/relationships/image" Id="rId9"/>
</Relationships>

</file>

<file path=ppt/slides/_rels/slide15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mailto:esf@mpsv.cz" Type="http://schemas.openxmlformats.org/officeDocument/2006/relationships/hyperlink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2.wdp" Type="http://schemas.microsoft.com/office/2007/relationships/hdphoto" Id="rId5"/>
    <Relationship Target="../media/image17.png" Type="http://schemas.openxmlformats.org/officeDocument/2006/relationships/image" Id="rId4"/>
</Relationships>

</file>

<file path=ppt/slides/_rels/slide18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comments/modernComment_200_65CBBBBC.xml" Type="http://schemas.microsoft.com/office/2018/10/relationships/comments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media/image2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Mode="External" Target="https://www.esfcr.cz/monitorovani-podporenych-osob-opz-plus" Type="http://schemas.openxmlformats.org/officeDocument/2006/relationships/hyperlink" Id="rId3"/>
    <Relationship Target="../comments/modernComment_1D1_E5A5AAF2.xml" Type="http://schemas.microsoft.com/office/2018/10/relationships/comments" Id="rId2"/>
    <Relationship Target="../slideLayouts/slideLayout2.xml" Type="http://schemas.openxmlformats.org/officeDocument/2006/relationships/slideLayout" Id="rId1"/>
    <Relationship TargetMode="External" Target="https://www.esfcr.cz/" Type="http://schemas.openxmlformats.org/officeDocument/2006/relationships/hyperlink" Id="rId5"/>
    <Relationship Target="../media/image27.png" Type="http://schemas.openxmlformats.org/officeDocument/2006/relationships/image" Id="rId4"/>
</Relationships>

</file>

<file path=ppt/slides/_rels/slide28.xml.rels><?xml version="1.0" encoding="UTF-8" standalone="yes"?>
<Relationships xmlns="http://schemas.openxmlformats.org/package/2006/relationships">
    <Relationship TargetMode="External" Target="https://www.esfcr.cz/technicka_podpora_opz" Type="http://schemas.openxmlformats.org/officeDocument/2006/relationships/hyperlink" Id="rId3"/>
    <Relationship Target="../comments/modernComment_1D3_DBA84D02.xml" Type="http://schemas.microsoft.com/office/2018/10/relationships/comments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6"/>
    <Relationship TargetMode="External" Target="https://www.esfcr.cz/pokyny-k-vyplneni-zpravy-o-realizaci-zadosti-o-platbu-a-zadosti-o-zmenu-opz/-/dokument/809712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9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41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1.png" Type="http://schemas.openxmlformats.org/officeDocument/2006/relationships/image" Id="rId4"/>
</Relationships>

</file>

<file path=ppt/slides/_rels/slide42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3"/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" Type="http://schemas.openxmlformats.org/officeDocument/2006/relationships/hyperlink" Id="rId4"/>
</Relationships>

</file>

<file path=ppt/slides/_rels/slide47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39.emf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3"/>
    <Relationship Target="../media/image43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6.png" Type="http://schemas.openxmlformats.org/officeDocument/2006/relationships/image" Id="rId5"/>
    <Relationship Target="../media/image45.png" Type="http://schemas.openxmlformats.org/officeDocument/2006/relationships/image" Id="rId4"/>
</Relationships>

</file>

<file path=ppt/slides/_rels/slide5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media/image4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pruzkumy.esfcr.cz/index.php/984218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6.png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700808"/>
            <a:ext cx="7884368" cy="2565240"/>
          </a:xfrm>
        </p:spPr>
        <p:txBody>
          <a:bodyPr/>
          <a:lstStyle/>
          <a:p>
            <a:pPr algn="ctr"/>
            <a:r>
              <a:rPr lang="cs-CZ" dirty="false"/>
              <a:t>seminář pro příjemce</a:t>
            </a:r>
            <a:br>
              <a:rPr lang="cs-CZ" dirty="false"/>
            </a:br>
            <a:r>
              <a:rPr lang="cs-CZ" dirty="false"/>
              <a:t>Výzva č. 03_22_007</a:t>
            </a:r>
            <a:br>
              <a:rPr lang="cs-CZ" dirty="false"/>
            </a:br>
            <a:br>
              <a:rPr lang="cs-CZ" dirty="false"/>
            </a:br>
            <a:r>
              <a:rPr lang="cs-CZ" u="sng" dirty="false"/>
              <a:t>Zpráva o realizaci projektu 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941168"/>
            <a:ext cx="7272000" cy="540000"/>
          </a:xfrm>
        </p:spPr>
        <p:txBody>
          <a:bodyPr/>
          <a:lstStyle/>
          <a:p>
            <a:r>
              <a:rPr lang="cs-CZ" sz="2400" dirty="false"/>
              <a:t>Oddělení projektů sociálního začleňování (872)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475656" y="5949280"/>
            <a:ext cx="7416016" cy="540000"/>
          </a:xfrm>
        </p:spPr>
        <p:txBody>
          <a:bodyPr/>
          <a:lstStyle/>
          <a:p>
            <a:r>
              <a:rPr lang="cs-CZ" sz="2400" dirty="false"/>
              <a:t>9. března 2023 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9280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94116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4067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" y="1080000"/>
            <a:ext cx="9072000" cy="5778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zveřejnit na své internetové stránce</a:t>
            </a:r>
            <a:r>
              <a:rPr lang="cs-CZ" sz="1700" dirty="false"/>
              <a:t>, pokud taková stránka existuje, </a:t>
            </a:r>
            <a:r>
              <a:rPr lang="cs-CZ" sz="1700" b="true" dirty="false">
                <a:solidFill>
                  <a:srgbClr val="FF0000"/>
                </a:solidFill>
              </a:rPr>
              <a:t>stručný popis projektu </a:t>
            </a:r>
            <a:r>
              <a:rPr lang="cs-CZ" sz="1700" dirty="false"/>
              <a:t>úměrný míře podpory včetně jeho cílů </a:t>
            </a:r>
            <a:br>
              <a:rPr lang="cs-CZ" sz="1700" dirty="false"/>
            </a:br>
            <a:r>
              <a:rPr lang="cs-CZ" sz="1700" dirty="false"/>
              <a:t>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spravovat prezentaci projektu na portálu www.esfcr.cz</a:t>
            </a:r>
            <a:r>
              <a:rPr lang="cs-CZ" sz="1700" dirty="false"/>
              <a:t>. Základní obsah prezentace (tj. popisu projektu) je na portál přenesen </a:t>
            </a:r>
            <a:br>
              <a:rPr lang="cs-CZ" sz="1700" dirty="false"/>
            </a:br>
            <a:r>
              <a:rPr lang="cs-CZ" sz="1700" dirty="false"/>
              <a:t>z MS2014+ z obsahu žádosti o podporu, příjemce ji následně dle potřeby aktualizuje.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umístit alespoň 1 povinný plakát velikosti minimálně A3 </a:t>
            </a:r>
            <a:br>
              <a:rPr lang="cs-CZ" sz="1700" b="true" dirty="false"/>
            </a:br>
            <a:r>
              <a:rPr lang="cs-CZ" sz="1700" dirty="false"/>
              <a:t>s informacemi o projektu v místě realizace projektu snadno viditelném pro veřejnost, jako jsou vstupní prostory budovy.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dirty="false"/>
              <a:t>Online Generátor nástrojů povinné publicity na tvorbu plakátu není v tuto chvíli k dispozici. V případě, že již realizujete projekt a potřebujete povinný plakát A3 vytvořit, zašlete požadavek na adresu esf@mpsv.cz obsahující: </a:t>
            </a:r>
          </a:p>
          <a:p>
            <a:pPr marL="0" indent="0" algn="l">
              <a:buNone/>
            </a:pPr>
            <a:r>
              <a:rPr lang="cs-CZ" sz="1700" dirty="false"/>
              <a:t>Přesný název projektu (uvádět číslo projektu je volitelné), hlavní cíl projektu (na závěr textu doporučujeme uvést informaci, že je projekt financován z Operačního programu Zaměstnanost plus), specifikujte, zda požadujete formát A3 na výšku či na šířku </a:t>
            </a:r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dirty="false"/>
              <a:t>znak EU a odkaz „Evropská unie“ = logotyp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odkaz „Evropský sociální fond“</a:t>
            </a:r>
          </a:p>
          <a:p>
            <a:pPr>
              <a:lnSpc>
                <a:spcPct val="100000"/>
              </a:lnSpc>
            </a:pPr>
            <a:r>
              <a:rPr lang="pl-PL" sz="1800" dirty="false"/>
              <a:t>odkaz „Operační program Zaměstnanost“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false"/>
              <a:t>Technické parametry – viz. Obecná část pravidel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51C322A-707D-483F-B371-FEB904F840A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75" y="2780928"/>
            <a:ext cx="5107250" cy="31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Barevnost loga EU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solidFill>
                  <a:srgbClr val="FF0000"/>
                </a:solidFill>
              </a:rPr>
              <a:t>Na webových stránkách příjemce povinně barevné logo</a:t>
            </a:r>
            <a:r>
              <a:rPr lang="cs-CZ" sz="1600" dirty="false"/>
              <a:t>. V ostatních případech se barevné provedení použije, kdykoli je to možné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Jednobarevnou verzi lze použít jen v odůvodněných případech (tisk na běžných tiskárnách, kdy je barevná verze nehospodárná, neekologická či neestetická)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Pořízení černobílé kopie barevného originálu se nepovažuje za nedodržení pravidel publicity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Velikost loga EU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Znak EU a povinné odkazy musí být umístěn tak, aby byl zřetelně viditelný, velikost musí být úměrná rozměrům použitého materiálu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Jsou-li kromě logotypu EU zobrazena další loga, </a:t>
            </a:r>
            <a:r>
              <a:rPr lang="cs-CZ" sz="1600" dirty="false">
                <a:solidFill>
                  <a:srgbClr val="FF0000"/>
                </a:solidFill>
              </a:rPr>
              <a:t>musí mít znak EU nejméně stejnou velikost</a:t>
            </a:r>
            <a:r>
              <a:rPr lang="cs-CZ" sz="1600" dirty="false"/>
              <a:t> (měřeno na výšku nebo šířku) </a:t>
            </a:r>
            <a:r>
              <a:rPr lang="cs-CZ" sz="1600" dirty="false">
                <a:solidFill>
                  <a:srgbClr val="FF0000"/>
                </a:solidFill>
              </a:rPr>
              <a:t>jako největší z těchto dalších použitých log</a:t>
            </a:r>
            <a:r>
              <a:rPr lang="cs-CZ" sz="1600" dirty="false"/>
              <a:t>.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V případě použití dalších log bude </a:t>
            </a:r>
            <a:r>
              <a:rPr lang="cs-CZ" sz="1600" dirty="false">
                <a:solidFill>
                  <a:srgbClr val="FF0000"/>
                </a:solidFill>
              </a:rPr>
              <a:t>logotyp EU vždy na první pozici, ať už v horizontálním či vertikálním řazení. </a:t>
            </a:r>
            <a:endParaRPr lang="cs-CZ" sz="1600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/>
              <a:t> </a:t>
            </a:r>
            <a:r>
              <a:rPr lang="cs-CZ" sz="1600" b="true" dirty="false"/>
              <a:t>Umístění</a:t>
            </a:r>
          </a:p>
          <a:p>
            <a:pPr marL="665163" lvl="1" indent="-398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true" dirty="false">
                <a:solidFill>
                  <a:srgbClr val="FF0000"/>
                </a:solidFill>
              </a:rPr>
              <a:t>Na internetové stránce musí být logotyp EU umístěn tak, aby bylo viditelné při otevření stránky na digitálním zařízení bez nutnosti přesunu na spodní část stránky.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r>
              <a:rPr lang="cs-CZ" dirty="false"/>
              <a:t>Další loga použít lze </a:t>
            </a:r>
            <a:r>
              <a:rPr lang="cs-CZ" sz="1800" dirty="false">
                <a:solidFill>
                  <a:srgbClr val="FF0000"/>
                </a:solidFill>
              </a:rPr>
              <a:t>(pro názornost bylo použito logo MPSV)</a:t>
            </a:r>
            <a:r>
              <a:rPr lang="cs-CZ" dirty="false"/>
              <a:t>,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br>
              <a:rPr lang="cs-CZ" sz="1800" dirty="false">
                <a:solidFill>
                  <a:srgbClr val="FF0000"/>
                </a:solidFill>
              </a:rPr>
            </a:br>
            <a:r>
              <a:rPr lang="cs-CZ" dirty="false"/>
              <a:t>ale nesmí být větší ani první.</a:t>
            </a:r>
          </a:p>
          <a:p>
            <a:pPr lvl="1"/>
            <a:r>
              <a:rPr lang="cs-CZ" dirty="false"/>
              <a:t>Lze použít logo příjemce či projektu apod.</a:t>
            </a:r>
          </a:p>
          <a:p>
            <a:pPr lvl="1"/>
            <a:r>
              <a:rPr lang="cs-CZ" dirty="false"/>
              <a:t>Výjimku tvoří povinný plakát, dočasná/stálá deska/billboard (viz dále), pro které jsou povinné elektronické šablony z webu.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1026" name="Picture 2" descr="C:\Users\michala.trlicikova\Desktop\logo_spatne_01.jp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2" y="484663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3357608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a.trlicikova\Desktop\loga_dobre.jp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" y="5517232"/>
            <a:ext cx="4007391" cy="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0" y="4077072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true" noChangeArrowheads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91600"/>
            <a:ext cx="3256209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true" noChangeArrowheads="true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2165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true" noChangeArrowheads="true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6" y="3314757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dirty="false"/>
              <a:t>Alespoň 1 povinný plakát min. A3 s informacemi </a:t>
            </a:r>
            <a:br>
              <a:rPr lang="cs-CZ" sz="2200" dirty="false"/>
            </a:br>
            <a:r>
              <a:rPr lang="cs-CZ" sz="2200" dirty="false"/>
              <a:t>o projektu.</a:t>
            </a:r>
          </a:p>
          <a:p>
            <a:pPr algn="just"/>
            <a:r>
              <a:rPr lang="cs-CZ" sz="2200" dirty="false"/>
              <a:t>Po celou dobu realizace projektu.</a:t>
            </a:r>
          </a:p>
          <a:p>
            <a:pPr algn="just"/>
            <a:r>
              <a:rPr lang="cs-CZ" sz="2200" dirty="false"/>
              <a:t>V místě realizace projektu snadno viditelném pro veřejnost, jako jsou vstupní prostory budovy.</a:t>
            </a:r>
          </a:p>
          <a:p>
            <a:pPr marL="809625" lvl="1" indent="-395288" algn="just"/>
            <a:r>
              <a:rPr lang="cs-CZ" dirty="false"/>
              <a:t>Pokud je projekt realizován na více místech, bude umístěn na všech těchto místech.</a:t>
            </a:r>
          </a:p>
          <a:p>
            <a:pPr marL="809625" lvl="1" indent="-395288" algn="just"/>
            <a:r>
              <a:rPr lang="cs-CZ" dirty="false"/>
              <a:t>Pokud nelze umístit plakát v místě realizace projektu, bude umístěn v sídle příjemce.</a:t>
            </a:r>
          </a:p>
          <a:p>
            <a:pPr marL="809625" lvl="1" indent="-395288" algn="just"/>
            <a:r>
              <a:rPr lang="cs-CZ" dirty="false"/>
              <a:t>Pokud příjemce realizuje více projektů OPZ+ v jednom místě, je možné pro všechny tyto projekty umístit pouze jeden plakát.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859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II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pPr algn="just"/>
            <a:r>
              <a:rPr lang="cs-CZ" dirty="false"/>
              <a:t>Pro vytvoření je třeba emailovou adresu: </a:t>
            </a:r>
            <a:r>
              <a:rPr lang="cs-CZ" b="true" i="false" dirty="false">
                <a:solidFill>
                  <a:srgbClr val="FF0000"/>
                </a:solidFill>
                <a:effectLst/>
                <a:latin typeface="Trebuchet MS" panose="020B0603020202020204" pitchFamily="34" charset="0"/>
                <a:hlinkClick r:id="rId3"/>
              </a:rPr>
              <a:t>esf@mpsv.cz</a:t>
            </a:r>
            <a:endParaRPr lang="cs-CZ" b="true" i="false" dirty="false"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cs-CZ" b="true" dirty="false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cs-CZ" b="false" i="false" dirty="false">
                <a:solidFill>
                  <a:schemeClr val="bg1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Online Generátor nástrojů povinné publicity na tvorbu plakátu není v tuto chvíli k dispozici)</a:t>
            </a:r>
          </a:p>
          <a:p>
            <a:pPr marL="0" indent="0" algn="just">
              <a:buNone/>
            </a:pPr>
            <a:r>
              <a:rPr lang="cs-CZ" dirty="false">
                <a:solidFill>
                  <a:schemeClr val="bg1">
                    <a:lumMod val="10000"/>
                  </a:schemeClr>
                </a:solidFill>
                <a:latin typeface="Trebuchet MS" panose="020B0603020202020204" pitchFamily="34" charset="0"/>
              </a:rPr>
              <a:t>Následující slidy popisují postup při již fungujícím generátoru publicity</a:t>
            </a: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234000" lvl="1" indent="0" algn="just">
              <a:buNone/>
            </a:pPr>
            <a:endParaRPr lang="cs-CZ" u="sng" dirty="false"/>
          </a:p>
          <a:p>
            <a:r>
              <a:rPr lang="cs-CZ" dirty="false"/>
              <a:t>Na plakátu může být </a:t>
            </a:r>
            <a:r>
              <a:rPr lang="cs-CZ" b="true" dirty="false"/>
              <a:t>jen</a:t>
            </a:r>
            <a:r>
              <a:rPr lang="cs-CZ" dirty="false"/>
              <a:t> logo operačního programu </a:t>
            </a:r>
            <a:br>
              <a:rPr lang="cs-CZ" dirty="false"/>
            </a:br>
            <a:r>
              <a:rPr lang="cs-CZ" dirty="false"/>
              <a:t>a logo MPSV </a:t>
            </a:r>
            <a:r>
              <a:rPr lang="cs-CZ" dirty="false">
                <a:solidFill>
                  <a:srgbClr val="FF0000"/>
                </a:solidFill>
              </a:rPr>
              <a:t>(nikoliv logo projektu).</a:t>
            </a:r>
          </a:p>
          <a:p>
            <a:r>
              <a:rPr lang="cs-CZ" dirty="false"/>
              <a:t>Na plakátu uvést: </a:t>
            </a:r>
          </a:p>
          <a:p>
            <a:pPr lvl="1"/>
            <a:r>
              <a:rPr lang="cs-CZ" dirty="false"/>
              <a:t>1) název projektu; </a:t>
            </a:r>
          </a:p>
          <a:p>
            <a:pPr lvl="1"/>
            <a:r>
              <a:rPr lang="cs-CZ" dirty="false"/>
              <a:t>2) cíle projektu (např. „Cílem projektu </a:t>
            </a:r>
            <a:br>
              <a:rPr lang="cs-CZ" dirty="false"/>
            </a:br>
            <a:r>
              <a:rPr lang="cs-CZ" dirty="false"/>
              <a:t>      je profesionalizace organizace“).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883892"/>
            <a:ext cx="1633339" cy="16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7" name="Obrázek 6"/>
          <p:cNvPicPr/>
          <p:nvPr/>
        </p:nvPicPr>
        <p:blipFill rotWithShape="true">
          <a:blip r:embed="rId3"/>
          <a:srcRect l="33003" t="11757" r="21777" b="22093"/>
          <a:stretch/>
        </p:blipFill>
        <p:spPr bwMode="auto">
          <a:xfrm>
            <a:off x="251520" y="116632"/>
            <a:ext cx="8388480" cy="648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8506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III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 t="20307" r="38196" b="9862"/>
          <a:stretch/>
        </p:blipFill>
        <p:spPr bwMode="auto">
          <a:xfrm>
            <a:off x="31651" y="1196752"/>
            <a:ext cx="3886201" cy="57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12" y="2636912"/>
            <a:ext cx="51888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3923928" y="1196752"/>
            <a:ext cx="0" cy="5904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Zpráva o realizaci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OPZ+, informování o projektu</a:t>
            </a:r>
          </a:p>
          <a:p>
            <a:pPr>
              <a:lnSpc>
                <a:spcPct val="100000"/>
              </a:lnSpc>
            </a:pPr>
            <a:r>
              <a:rPr lang="cs-CZ" dirty="false"/>
              <a:t>Veřejné zakázky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Pracovní výkaz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Veřejná podpora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</a:t>
            </a:r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– návod IV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18082" r="19115" b="23548"/>
          <a:stretch/>
        </p:blipFill>
        <p:spPr bwMode="auto">
          <a:xfrm>
            <a:off x="0" y="1052737"/>
            <a:ext cx="6084168" cy="377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0" y="3356243"/>
            <a:ext cx="4536504" cy="3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4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sankce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3054"/>
            <a:ext cx="8496944" cy="5472329"/>
          </a:xfrm>
        </p:spPr>
        <p:txBody>
          <a:bodyPr/>
          <a:lstStyle/>
          <a:p>
            <a:pPr algn="just"/>
            <a:r>
              <a:rPr lang="cs-CZ" dirty="false"/>
              <a:t>Při nedodržení pravidel publicity na povinných </a:t>
            </a:r>
            <a:br>
              <a:rPr lang="cs-CZ" dirty="false"/>
            </a:br>
            <a:r>
              <a:rPr lang="cs-CZ" dirty="false"/>
              <a:t>i nepovinných nástrojích mohou být uděleny sankce: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sz="1600" dirty="false"/>
              <a:t>Více informací k Pravidlům pro informování a komunikaci OPZ+ a užívání loga EU naleznete v Obecné části pravidel pro žadatele a příjemce v rámci OPZ+.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4602CE-CFC9-42E3-AF2C-C486F17A50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17" y="2173048"/>
            <a:ext cx="7597798" cy="22176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105CCF-4FB2-49D6-BA69-CCCB85E60B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" y="4395853"/>
            <a:ext cx="7605419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3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výzva č. 007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268760"/>
            <a:ext cx="8064448" cy="5614417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Závazné indikátory k naplnění ve výzvě č. 007:</a:t>
            </a:r>
            <a:br>
              <a:rPr lang="cs-CZ" sz="2000" b="true" dirty="false"/>
            </a:br>
            <a:endParaRPr lang="cs-CZ" sz="2000" b="true" dirty="false"/>
          </a:p>
          <a:p>
            <a:pPr marL="0" indent="0">
              <a:buNone/>
            </a:pPr>
            <a:br>
              <a:rPr lang="cs-CZ" b="true" dirty="false"/>
            </a:br>
            <a:r>
              <a:rPr lang="cs-CZ" b="true" dirty="false"/>
              <a:t>	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3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600" b="true" dirty="false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600" b="true" dirty="false">
                <a:solidFill>
                  <a:srgbClr val="FF0000"/>
                </a:solidFill>
              </a:rPr>
              <a:t>Cílové hodnoty závazné, změnit lze jen podstatnou změnou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Na portálu www.esfcr.cz je k dispozici návrh formuláře (Monitorovací list podpořené osoby), který je možné využít při sběru údajů od jednotlivých klientů.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4198378-316B-4EDF-A7F7-17ECB14CF9C1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278803350"/>
              </p:ext>
            </p:extLst>
          </p:nvPr>
        </p:nvGraphicFramePr>
        <p:xfrm>
          <a:off x="1187624" y="1945325"/>
          <a:ext cx="6624737" cy="2967349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8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02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Kód</a:t>
                      </a:r>
                      <a:endParaRPr lang="cs-CZ" sz="14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Název indikátoru</a:t>
                      </a:r>
                      <a:endParaRPr lang="cs-CZ" sz="14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Měrná jednotka</a:t>
                      </a:r>
                      <a:endParaRPr lang="cs-CZ" sz="14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Typ indikátoru</a:t>
                      </a:r>
                      <a:endParaRPr lang="cs-CZ" sz="1400" b="tru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8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false">
                          <a:effectLst/>
                        </a:rPr>
                        <a:t> 600 000</a:t>
                      </a:r>
                      <a:endParaRPr lang="cs-CZ" sz="1400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dirty="false">
                          <a:effectLst/>
                        </a:rPr>
                        <a:t> Celkový počet účastníků</a:t>
                      </a:r>
                      <a:endParaRPr lang="cs-CZ" sz="1400" b="tru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dirty="false">
                          <a:effectLst/>
                        </a:rPr>
                        <a:t>Účastníci</a:t>
                      </a:r>
                      <a:endParaRPr lang="cs-CZ" sz="1400" b="fals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dirty="false">
                          <a:effectLst/>
                        </a:rPr>
                        <a:t>Výstup</a:t>
                      </a:r>
                      <a:endParaRPr lang="cs-CZ" sz="1400" b="false" dirty="false">
                        <a:solidFill>
                          <a:srgbClr val="080808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81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podpořených služeb – místa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53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670 031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Kapacita podpořených služeb – úvazky pracovníků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Úvazky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818527"/>
                  </a:ext>
                </a:extLst>
              </a:tr>
              <a:tr h="327681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670 102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Využívání podpořených služeb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934579"/>
                  </a:ext>
                </a:extLst>
              </a:tr>
              <a:tr h="458753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674 012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Nové nebo inovované služby týkající se bydlení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198288"/>
                  </a:ext>
                </a:extLst>
              </a:tr>
              <a:tr h="518330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tru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61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4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600" b="true" dirty="false"/>
              <a:t>Sankce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Výše odvodu v procentech z dotace podle míry nenaplnění všech povinných indikátorů (průměr)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true" i="true" dirty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 (překročí limit 40 hodin podpory).“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true" dirty="false"/>
              <a:t>Podpořenou osobou je pouze osoba, která: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získala v daném projektu podporu v rozsahu minimálně 40 hodin (á 60 minut) </a:t>
            </a:r>
            <a:br>
              <a:rPr lang="cs-CZ" sz="1600" dirty="false"/>
            </a:br>
            <a:r>
              <a:rPr lang="cs-CZ" sz="1600" dirty="false"/>
              <a:t>(bez ohledu na počet dílčích zapojení do projektu) a zároveň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alespoň 20 hodin z této podpory, kterou osoba v daném projektu získala, nemá charakter elektronického vzdělávání (tj. vzdělávání pomocí PC a sítí).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Osoba, která toto nesplňuje, patří do tzv. bagatelní podpory: eviduje se, nicméně do hodnoty indikátoru se nezapočítává.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E08DB6-2FC4-4BA5-B023-E873957A59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79" y="1916832"/>
            <a:ext cx="5547841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44477"/>
            <a:ext cx="8064448" cy="5400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</a:t>
            </a:r>
            <a:r>
              <a:rPr lang="cs-CZ" sz="1800" b="true" dirty="false"/>
              <a:t>zápis poskytnuté podpory vytvořen v okamžiku, kdy lze využívání této konkrétní podpory daným člověkem považovat za ukončené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realizace projektu, tj. v době zpracovávání závěrečné </a:t>
            </a:r>
            <a:r>
              <a:rPr lang="cs-CZ" sz="1800" dirty="false" err="true"/>
              <a:t>ZoR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b="true" i="true" dirty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 (překročí limit 40 hodin podpory).“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7842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64160" y="1316612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 nebo editací hodnoty přímo ve Zprávě o realizaci, kterou příjemce zpracovává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789040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U indikátoru 6 00 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 do zprávy o realizaci (viz dále).</a:t>
            </a:r>
          </a:p>
        </p:txBody>
      </p:sp>
      <p:pic>
        <p:nvPicPr>
          <p:cNvPr id="9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45A89CCA-14EC-427B-834B-2DE56C731782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95" y="4088618"/>
            <a:ext cx="2578745" cy="1284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BD89DDD4-4443-4FA6-AED5-7CADA86B412E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55" y="5373837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91407B45-6854-419F-9A86-78129DEA2085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7" y="5361364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– Indikátory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824536"/>
          </a:xfrm>
        </p:spPr>
        <p:txBody>
          <a:bodyPr/>
          <a:lstStyle/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pPr>
              <a:spcAft>
                <a:spcPts val="0"/>
              </a:spcAft>
            </a:pPr>
            <a:r>
              <a:rPr lang="cs-CZ" sz="1800" b="true" dirty="false"/>
              <a:t>Pokyny pro práci v IS ESF a Monitorovací list podpořené osoby: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false">
                <a:hlinkClick r:id="rId3"/>
              </a:rPr>
              <a:t>Monitorování podpořených osob - www.esfcr.cz</a:t>
            </a:r>
            <a:endParaRPr lang="cs-CZ" sz="1600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4" y="1628800"/>
            <a:ext cx="789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4211960" y="3234730"/>
            <a:ext cx="4824536" cy="18288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false"/>
              <a:t>Přístup on-line přes portál ESF </a:t>
            </a:r>
            <a:r>
              <a:rPr lang="cs-CZ" sz="1800" u="sng" dirty="false">
                <a:hlinkClick r:id="rId5"/>
              </a:rPr>
              <a:t>https://www.esfcr.cz/</a:t>
            </a:r>
            <a:endParaRPr lang="cs-CZ" sz="1800" u="sng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Fungování aplikace v prohlížečích Internet Explorer od verze 10 a novější, Google Chrome, </a:t>
            </a:r>
            <a:r>
              <a:rPr lang="cs-CZ" sz="1800" dirty="false" err="true"/>
              <a:t>Mozilla</a:t>
            </a:r>
            <a:r>
              <a:rPr lang="cs-CZ" sz="1800" dirty="false"/>
              <a:t> </a:t>
            </a:r>
            <a:r>
              <a:rPr lang="cs-CZ" sz="1800" dirty="false" err="true"/>
              <a:t>Firefox</a:t>
            </a:r>
            <a:r>
              <a:rPr lang="cs-CZ" sz="1800" dirty="false"/>
              <a:t> a Safari, a to vždy </a:t>
            </a:r>
            <a:br>
              <a:rPr lang="cs-CZ" sz="1800" dirty="false"/>
            </a:br>
            <a:r>
              <a:rPr lang="cs-CZ" sz="1800" dirty="false"/>
              <a:t>v aktuální verzi nebo nejbližší předchozí verzi.</a:t>
            </a:r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 rot="2286811">
            <a:off x="1176591" y="1300272"/>
            <a:ext cx="553998" cy="3002540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r>
              <a:rPr lang="cs-CZ" sz="2400" dirty="false">
                <a:solidFill>
                  <a:srgbClr val="FF0000"/>
                </a:solidFill>
              </a:rPr>
              <a:t>IS ESF </a:t>
            </a:r>
          </a:p>
        </p:txBody>
      </p:sp>
      <p:sp>
        <p:nvSpPr>
          <p:cNvPr id="8" name="TextovéPole 7"/>
          <p:cNvSpPr txBox="true"/>
          <p:nvPr/>
        </p:nvSpPr>
        <p:spPr>
          <a:xfrm rot="5400000">
            <a:off x="4076423" y="-3121035"/>
            <a:ext cx="615553" cy="9048692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pPr algn="ctr"/>
            <a:r>
              <a:rPr lang="cs-CZ" sz="2800" b="true" dirty="false">
                <a:solidFill>
                  <a:srgbClr val="FF0000"/>
                </a:solidFill>
              </a:rPr>
              <a:t>Vykázání hodnot indikátoru 6 00 00</a:t>
            </a:r>
          </a:p>
        </p:txBody>
      </p:sp>
    </p:spTree>
    <p:extLst>
      <p:ext uri="{BB962C8B-B14F-4D97-AF65-F5344CB8AC3E}">
        <p14:creationId xmlns:p14="http://schemas.microsoft.com/office/powerpoint/2010/main" val="38528396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52112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true" dirty="false"/>
              <a:t>Registrace </a:t>
            </a:r>
            <a:r>
              <a:rPr lang="cs-CZ" sz="2000" dirty="false"/>
              <a:t>- každý uživatel musí být v systému registrován.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Hlavní kontaktní osoba projektu spravuje přístupy ostatním uživatelům.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Technická podpora - online diskusní klub dostupný na: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000" dirty="false">
                <a:hlinkClick r:id="rId3"/>
              </a:rPr>
              <a:t>https://www.esfcr.cz/technicka_podpora_opz</a:t>
            </a:r>
            <a:endParaRPr lang="cs-CZ" sz="20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Technické nedostatky řešeny průběžně (nezobrazování relevantních indikátorů…) – automatická oprava v IS KP21+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/>
              <a:t>V současnosti ještě není spuštěn systém IS ESF21+, pro zaznamenání indikátorů doporučuje konzultaci s manažerem projektu.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52400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208464" cy="4635216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Rozsah sledovaných údajů pro každého účastníka</a:t>
            </a:r>
            <a:r>
              <a:rPr lang="cs-CZ" sz="1900" dirty="false"/>
              <a:t>: pohlaví, postavení na trhu práce, nejvyšší dosažené vzdělání, typ znevýhodnění, přístup k bydlení, s</a:t>
            </a:r>
            <a:r>
              <a:rPr lang="pt-BR" sz="1900" dirty="false"/>
              <a:t>ituace osob sdílejících stejnou domácnost</a:t>
            </a:r>
            <a:r>
              <a:rPr lang="cs-CZ" sz="1900" dirty="false"/>
              <a:t>, sektor ekonomiky, v němž je osoba ekonomicky aktivní, specifikace působení ve veřejném sektoru….viz Obecná pravidla pro žadatele a příjemce.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Monitorovací list podpořené osoby </a:t>
            </a:r>
            <a:r>
              <a:rPr lang="cs-CZ" sz="1900" dirty="false"/>
              <a:t>– formulář není závazný – data mohou být podložena jinou evidencí, formulář může být upraven.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automaticky hlídá u jednotlivých osob limit </a:t>
            </a:r>
            <a:r>
              <a:rPr lang="cs-CZ" sz="1900" b="true" dirty="false"/>
              <a:t>bagatelní podpory </a:t>
            </a:r>
            <a:br>
              <a:rPr lang="cs-CZ" sz="1900" b="true" dirty="false"/>
            </a:br>
            <a:r>
              <a:rPr lang="cs-CZ" sz="1900" dirty="false"/>
              <a:t>(40 hodin v délce 60 minut ). Systém výhledově bude 45 min. hodiny přepočítávat. Do té doby provede přepočet příjemce.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z vyplněných údajů generuje hodnoty pro všechny indikátory týkající se účastníků a </a:t>
            </a:r>
            <a:r>
              <a:rPr lang="cs-CZ" sz="1900" b="true" dirty="false"/>
              <a:t>přenáší sám hodnoty do IS KP21+</a:t>
            </a:r>
            <a:r>
              <a:rPr lang="cs-CZ" sz="1900" dirty="false"/>
              <a:t>.</a:t>
            </a:r>
            <a:endParaRPr lang="cs-CZ" sz="1900" b="true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6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algn="ctr">
              <a:lnSpc>
                <a:spcPct val="100000"/>
              </a:lnSpc>
            </a:pPr>
            <a:r>
              <a:rPr lang="cs-CZ" sz="1400" dirty="false">
                <a:hlinkClick r:id="rId3"/>
              </a:rPr>
              <a:t>Formuláře a pokyny ke zprávě o realizaci projektu, žádosti o platbu a žádosti o změnu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5"/>
            </a:endParaRPr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true" dirty="false"/>
              <a:t>       Část III., bod 2.2</a:t>
            </a:r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měsíců, </a:t>
            </a:r>
            <a:br>
              <a:rPr lang="cs-CZ" sz="1800" b="true" dirty="false"/>
            </a:br>
            <a:r>
              <a:rPr lang="cs-CZ" sz="1800" b="true" dirty="false"/>
              <a:t>následující měsíc na zpracování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Odevzdává 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=&gt; sankce dle Rozhodnutí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5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C49D3B-B1AA-4F86-B2F2-91877B3D9FA1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5355296"/>
            <a:ext cx="4268188" cy="12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-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IS ESF slouží pro záznamy s vazbou na indikátory projektu týkající se </a:t>
            </a:r>
            <a:r>
              <a:rPr lang="cs-CZ" sz="2000" b="true" dirty="false"/>
              <a:t>účastníků projektu</a:t>
            </a:r>
            <a:r>
              <a:rPr lang="cs-CZ" sz="2000" dirty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2000" dirty="false">
                <a:solidFill>
                  <a:srgbClr val="FF0000"/>
                </a:solidFill>
              </a:rPr>
              <a:t>U osob, u kterých není plánováno zapojení do projektu v takovém rozsahu nebo typu, aby jimi využitá podpora </a:t>
            </a:r>
            <a:r>
              <a:rPr lang="cs-CZ" sz="2000" b="true" dirty="false">
                <a:solidFill>
                  <a:srgbClr val="FF0000"/>
                </a:solidFill>
              </a:rPr>
              <a:t>přesáhla limit bagatelní podpory</a:t>
            </a:r>
            <a:r>
              <a:rPr lang="cs-CZ" sz="2000" dirty="false">
                <a:solidFill>
                  <a:srgbClr val="FF0000"/>
                </a:solidFill>
              </a:rPr>
              <a:t> (tj. příjemce neplánuje je započítat do hodnot indikátorů týkajících se účastníků), </a:t>
            </a:r>
            <a:r>
              <a:rPr lang="cs-CZ" sz="2000" b="true" dirty="false">
                <a:solidFill>
                  <a:srgbClr val="FF0000"/>
                </a:solidFill>
              </a:rPr>
              <a:t>není potřeba údaje o dané osobě do IS ESF zapisovat</a:t>
            </a:r>
            <a:r>
              <a:rPr lang="cs-CZ" sz="2000" dirty="false">
                <a:solidFill>
                  <a:srgbClr val="FF0000"/>
                </a:solidFill>
              </a:rPr>
              <a:t>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Příjemce musí mít k dispozici průkazné záznamy i o zapojení těchto osob do projektu.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Nejsou ovšem třeba všechny charakteristiky vymezené pro účastníky projektů</a:t>
            </a:r>
            <a:r>
              <a:rPr lang="cs-CZ" sz="1600" dirty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76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IV.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Každý účastník (podpořená osoba) se zapisuje do systému s využitím: 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jména a příjmení,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bydliště,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data narození.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Osoby, které nejsou identifikovány do této míry detailu</a:t>
            </a:r>
            <a:r>
              <a:rPr lang="cs-CZ" sz="2000" b="true" dirty="false"/>
              <a:t>, nemohou </a:t>
            </a:r>
            <a:r>
              <a:rPr lang="cs-CZ" sz="2000" dirty="false"/>
              <a:t>být započteny mezi účastníky projektu.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Každá osoba se eviduje </a:t>
            </a:r>
            <a:r>
              <a:rPr lang="cs-CZ" sz="2000" b="true" dirty="false"/>
              <a:t>pouze jednou </a:t>
            </a:r>
            <a:r>
              <a:rPr lang="cs-CZ" sz="2000" dirty="false"/>
              <a:t>bez ohledu na počet obdržených podpor.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Validace na Registr obyvatel, zda osoba existuje (</a:t>
            </a:r>
            <a:r>
              <a:rPr lang="cs-CZ" sz="2000" b="true" dirty="false"/>
              <a:t>ztotožnění osoby</a:t>
            </a:r>
            <a:r>
              <a:rPr lang="cs-CZ" sz="2000" dirty="false"/>
              <a:t>).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zakládá každou podpořenou osobu jednotlivě a údaje o ní edituje.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341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- 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1072" y="1268760"/>
            <a:ext cx="8352928" cy="3024336"/>
          </a:xfrm>
        </p:spPr>
        <p:txBody>
          <a:bodyPr numCol="2"/>
          <a:lstStyle/>
          <a:p>
            <a:pPr marL="0" indent="0">
              <a:buNone/>
            </a:pPr>
            <a:r>
              <a:rPr lang="cs-CZ" sz="1800" b="true" u="sng" dirty="false"/>
              <a:t>Typy podpory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1. Vzdělávání</a:t>
            </a:r>
            <a:endParaRPr lang="cs-CZ" sz="1200" i="true" dirty="false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2. Podpora základních kompetencí pro nalezení pracovního uplatnění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3. Kariérové poradenství a diagnostika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false"/>
              <a:t>4. Podpora zajištění péče o děti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5. Podpora pracovního uplatnění (získání zaměstnání nebo stáž)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6. Podpora bydlení (získání nájemní či podnájemní smlouvy) </a:t>
            </a:r>
            <a:br>
              <a:rPr lang="cs-CZ" sz="1600" dirty="false"/>
            </a:br>
            <a:endParaRPr lang="cs-CZ" sz="1600" dirty="false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7. Krizové, azylové a „přechodové“ ubytování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8. Ambulantní služby (mimo podpory zdraví, včetně duševního)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9. Terénní služby (mimo podpory zdraví, včetně duševního)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10. Podpora zajištění péče o znevýhodněn. (tělesně postiženého, seniora apod.)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11. Podpora zdraví, včetně duševního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12. Jiné: nelze zařadit pod žádný předešlý typ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474736" y="5085184"/>
            <a:ext cx="8389400" cy="15824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sz="1800" b="true" dirty="false"/>
              <a:t>Možné typy podpor ve výzvě 007: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sz="100" dirty="false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typ podpory „vzdělávání“, specificky „jiné vzdělávání“,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Případně: typ podpory „Jiné“.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367923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VI.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/>
              <a:t>Výpočet indikátorů </a:t>
            </a:r>
            <a:endParaRPr lang="cs-CZ" sz="2000" dirty="false"/>
          </a:p>
          <a:p>
            <a:r>
              <a:rPr lang="cs-CZ" sz="2000" dirty="false"/>
              <a:t>za účelem zpracování zprávy o realizaci,</a:t>
            </a:r>
          </a:p>
          <a:p>
            <a:r>
              <a:rPr lang="cs-CZ" sz="2000" dirty="false"/>
              <a:t>k vybranému datu.</a:t>
            </a:r>
          </a:p>
          <a:p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Před spuštěním výpočtu je třeba zkontrolovat, zda:</a:t>
            </a:r>
          </a:p>
          <a:p>
            <a:r>
              <a:rPr lang="cs-CZ" sz="2000" dirty="false"/>
              <a:t>jsou vyplněny údaje o podpořených osobách za sledované období,</a:t>
            </a:r>
          </a:p>
          <a:p>
            <a:r>
              <a:rPr lang="cs-CZ" sz="2000" dirty="false"/>
              <a:t>je schválen seznam podpořených osob.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Indikátory se vypočítávají pro osoby, které jsou uvedeny ve </a:t>
            </a:r>
            <a:r>
              <a:rPr lang="cs-CZ" sz="1800" b="true" dirty="false"/>
              <a:t>schváleném seznamu podpořených osob</a:t>
            </a:r>
            <a:r>
              <a:rPr lang="cs-CZ" sz="1800" dirty="false"/>
              <a:t>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Příjemce tím systému sděluje, že údaje může použít pro výpočet.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5013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- VII.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Jakmile je zpráva o realizaci projektu předložena ŘO ke kontrole, </a:t>
            </a:r>
            <a:br>
              <a:rPr lang="cs-CZ" sz="2000" dirty="false"/>
            </a:br>
            <a:r>
              <a:rPr lang="cs-CZ" sz="2000" dirty="false"/>
              <a:t>IS ESF </a:t>
            </a:r>
            <a:r>
              <a:rPr lang="cs-CZ" sz="2000" b="true" dirty="false"/>
              <a:t>automaticky zamkne možnost schvalovat seznam podpořených osob</a:t>
            </a:r>
            <a:r>
              <a:rPr lang="cs-CZ" sz="2000" dirty="false"/>
              <a:t> a otevře ji znovu až při případném vrácení zprávy o realizaci projektu k opravě nebo po jejím schválení. </a:t>
            </a:r>
          </a:p>
          <a:p>
            <a:pPr algn="just"/>
            <a:r>
              <a:rPr lang="cs-CZ" sz="2000" dirty="false"/>
              <a:t>Po schválení zprávy o realizaci projektu se do systému zapíše datum schválení a uloží schválené hodnoty indikátorů. Příjemce může dále editovat údaje o podpořených osobách pro následující zprávu o realizaci projektu.</a:t>
            </a:r>
          </a:p>
          <a:p>
            <a:pPr marL="0" indent="0" algn="just">
              <a:buNone/>
            </a:pPr>
            <a:endParaRPr lang="cs-CZ" sz="2000" dirty="false"/>
          </a:p>
          <a:p>
            <a:pPr algn="just"/>
            <a:r>
              <a:rPr lang="cs-CZ" sz="2000" b="true" dirty="false"/>
              <a:t>Akce projektu </a:t>
            </a:r>
            <a:r>
              <a:rPr lang="cs-CZ" sz="2000" dirty="false"/>
              <a:t>– veřejné / neveřejné – editovány na </a:t>
            </a:r>
            <a:r>
              <a:rPr lang="cs-CZ" sz="2000" dirty="false">
                <a:hlinkClick r:id="rId3"/>
              </a:rPr>
              <a:t>www.esfcr.cz</a:t>
            </a:r>
            <a:r>
              <a:rPr lang="cs-CZ" sz="20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7332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projektu,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termín a čas zahájení a ukončení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jméno lektora a jeho podpis,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jména účastníků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podpisy účastníků stvrzující jejich účast,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všechny prvky povinného minima publicity OPZ+.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 případě několikadenních vzdělávacích aktivit je třeba podpisem potvrdit každý den, kdy se účastník vzdělávací aktivity zúčastnil.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– informace depeší (buď celá </a:t>
            </a:r>
            <a:r>
              <a:rPr lang="cs-CZ" dirty="false" err="true"/>
              <a:t>ZoR</a:t>
            </a:r>
            <a:r>
              <a:rPr lang="cs-CZ" dirty="false"/>
              <a:t> nebo  konkrétní obrazovky).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sankce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rgbClr val="FF0000"/>
                </a:solidFill>
              </a:rPr>
              <a:t>Žádost o platbu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556792"/>
            <a:ext cx="8352928" cy="468052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o prodloužení lhůty pro předložení </a:t>
            </a:r>
            <a:r>
              <a:rPr lang="cs-CZ" sz="1800" b="true" dirty="false" err="true"/>
              <a:t>ZoR</a:t>
            </a:r>
            <a:r>
              <a:rPr lang="cs-CZ" sz="1800" dirty="false"/>
              <a:t>. Žádost s odůvodněním se předkládá prostřednictvím IS KP21+. Žádost musí být předložena před uplynutím lhůty pro předložení zprávy, které se odložení termínu týká. Žádost formou depeše </a:t>
            </a:r>
            <a:r>
              <a:rPr lang="cs-CZ" sz="1600" dirty="false"/>
              <a:t>– nejedná se o změnu oznamovanou skrze změnové řízení.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Ve výjimečných případech může příjemce předložit zprávu o realizaci projektu mimo termíny vyplývající z právního aktu. Tuto zprávu může příjemce předložit v situaci, kdy dosud poskytnuté části dotace nevystačí na financování realizace projektu až do doby, kdy lze očekávat vyplacení další části dotace ve vazbě na zprávu o realizaci projektu předloženou v nejbližším řádném termínu. </a:t>
            </a:r>
            <a:r>
              <a:rPr lang="cs-CZ" sz="1800" b="true" dirty="false"/>
              <a:t>Změna ve vymezení monitorovacích období je podstatná změna bez změny </a:t>
            </a:r>
            <a:r>
              <a:rPr lang="cs-CZ" sz="1800" b="true" dirty="false" err="true"/>
              <a:t>RoD</a:t>
            </a:r>
            <a:r>
              <a:rPr lang="cs-CZ" sz="1800" b="true" dirty="false"/>
              <a:t>. </a:t>
            </a:r>
            <a:r>
              <a:rPr lang="cs-CZ" sz="1800" b="true" dirty="false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do </a:t>
            </a:r>
            <a:r>
              <a:rPr lang="cs-CZ" sz="1800" b="true" dirty="false"/>
              <a:t>40 pracovních dní</a:t>
            </a:r>
            <a:r>
              <a:rPr lang="cs-CZ" sz="1800" dirty="false"/>
              <a:t>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</a:t>
            </a:r>
            <a:r>
              <a:rPr lang="cs-CZ" sz="1800" dirty="false" err="true"/>
              <a:t>ZoR</a:t>
            </a:r>
            <a:r>
              <a:rPr lang="cs-CZ" sz="1800" dirty="false"/>
              <a:t> je následující zpráva předkládána i za období, které příjemce popisoval v předcházející neschválené zprávě.</a:t>
            </a: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</a:t>
            </a:r>
            <a:r>
              <a:rPr lang="cs-CZ" sz="2000" dirty="false" err="true">
                <a:solidFill>
                  <a:srgbClr val="FF0000"/>
                </a:solidFill>
              </a:rPr>
              <a:t>finalizovaná</a:t>
            </a:r>
            <a:r>
              <a:rPr lang="cs-CZ" sz="2000" dirty="false">
                <a:solidFill>
                  <a:srgbClr val="FF0000"/>
                </a:solidFill>
              </a:rPr>
              <a:t> a podepsaná před finalizací Zprávy 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ISKP21+ je k dispozici na www.esfcr.cz.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3"/>
              </a:rPr>
              <a:t>Formuláře a pokyny ke zprávě o realizaci projektu, žádosti o platbu a žádosti o změnu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SD-2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>
                <a:solidFill>
                  <a:srgbClr val="FF0000"/>
                </a:solidFill>
              </a:rPr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>
                <a:solidFill>
                  <a:srgbClr val="FF0000"/>
                </a:solidFill>
              </a:rPr>
              <a:t>Pro výzvu 007 je </a:t>
            </a:r>
            <a:r>
              <a:rPr lang="cs-CZ" sz="2200" b="true" dirty="false">
                <a:solidFill>
                  <a:srgbClr val="FF0000"/>
                </a:solidFill>
              </a:rPr>
              <a:t>relevantní</a:t>
            </a:r>
            <a:r>
              <a:rPr lang="cs-CZ" sz="2200" dirty="false">
                <a:solidFill>
                  <a:srgbClr val="FF0000"/>
                </a:solidFill>
              </a:rPr>
              <a:t> </a:t>
            </a:r>
            <a:r>
              <a:rPr lang="cs-CZ" sz="2200" b="true" dirty="false">
                <a:solidFill>
                  <a:srgbClr val="FF0000"/>
                </a:solidFill>
              </a:rPr>
              <a:t>pouze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true" dirty="false">
                <a:solidFill>
                  <a:srgbClr val="FF0000"/>
                </a:solidFill>
              </a:rPr>
              <a:t>vyplnění soupisky SD-2  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436096" y="4206110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5031066" y="4439450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6746" y="4807827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88498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Záložka SOUHRNNÁ SOUPISKA se naplní finančními daty poté, co příjemce vyplní dílčí soupisky dokladů (pro výzvu 007 soupisku SD-2).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100" dirty="false">
                <a:hlinkClick r:id="rId3"/>
              </a:rPr>
              <a:t>Formuláře a pokyny ke zprávě o realizaci projektu, žádosti o platbu a žádosti o změnu - www.esfcr.cz</a:t>
            </a:r>
            <a:r>
              <a:rPr lang="cs-CZ" sz="1200" dirty="false"/>
              <a:t>. 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Vyplňují se údaje, které se vztahují ke konkrétnímu pracovněprávnímu vztahu, na základě kterého je pracovník zapojen do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Osobní náklady – pracovní smlouvy (včetně OSVČ), DPP, DPČ.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Ke způsobilým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 (je-li zpracování </a:t>
            </a:r>
            <a:r>
              <a:rPr lang="cs-CZ" sz="1800" dirty="false" err="true"/>
              <a:t>prac</a:t>
            </a:r>
            <a:r>
              <a:rPr lang="cs-CZ" sz="1800" dirty="false"/>
              <a:t>. výkazů relevantní). Povinně se přikládá pracovní výkaz u výdaje, pokud uplatňovaná část osobních nákladů v projektu převyšuje 10.000,-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Po vyplnění údajů na soupisce SD-2 LIDSKÉ ZDROJE je vhodné soupisku vyexportovat ve formátu *.</a:t>
            </a:r>
            <a:r>
              <a:rPr lang="cs-CZ" sz="1800" dirty="false" err="true"/>
              <a:t>xlsx</a:t>
            </a:r>
            <a:r>
              <a:rPr lang="cs-CZ" sz="1800" dirty="false"/>
              <a:t> a přiložit jako přílohu žádosti o platbu na záložce Dokumenty.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3149"/>
            <a:ext cx="7992888" cy="2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3"/>
          <a:stretch/>
        </p:blipFill>
        <p:spPr bwMode="auto">
          <a:xfrm>
            <a:off x="7249152" y="3869546"/>
            <a:ext cx="1821802" cy="12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108012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dirty="false"/>
              <a:t>Pracovní výkazy jsou u pracovníků projektu (ve výzvě č. 007) vyžadovány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jen při výskytu alespoň jedné z následujících </a:t>
            </a:r>
            <a:b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</a:b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3 okolností: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vislý svitek 5"/>
          <p:cNvSpPr/>
          <p:nvPr/>
        </p:nvSpPr>
        <p:spPr>
          <a:xfrm>
            <a:off x="7313178" y="2473887"/>
            <a:ext cx="1830822" cy="1008112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1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smlouva</a:t>
            </a:r>
            <a:br>
              <a:rPr kumimoji="false" lang="cs-CZ" sz="1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false" lang="cs-CZ" sz="1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(vč. dodatku) pro projekt </a:t>
            </a:r>
            <a:br>
              <a:rPr kumimoji="false" lang="cs-CZ" sz="1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false" lang="cs-CZ" sz="14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mimo projekt</a:t>
            </a:r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251520" y="2348880"/>
            <a:ext cx="8064000" cy="53285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388978" y="2473887"/>
            <a:ext cx="6775310" cy="361940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false" lang="cs-CZ" sz="2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pracovníka, který v rámci jednoho pracovněprávního vztahu  vykonává </a:t>
            </a:r>
            <a:r>
              <a:rPr kumimoji="false" lang="cs-CZ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činnosti pro projekt i mimo projekt</a:t>
            </a:r>
            <a:r>
              <a:rPr kumimoji="false" lang="cs-CZ" sz="2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457200" marR="0" lvl="0" indent="-457200" algn="just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false" lang="cs-CZ" sz="2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pracovníka, který v rámci jednoho pracovněprávního vztahu vykonává činnosti pouze pro projekt, nicméně tyto činnosti spadají do vymezení </a:t>
            </a:r>
            <a:r>
              <a:rPr kumimoji="false" lang="cs-CZ" sz="20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více pracovních pozic </a:t>
            </a:r>
            <a:r>
              <a:rPr kumimoji="false" lang="cs-CZ" sz="2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různou odměnou;</a:t>
            </a:r>
          </a:p>
          <a:p>
            <a:pPr marL="457200" lvl="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>
                <a:solidFill>
                  <a:srgbClr val="FF0000"/>
                </a:solidFill>
                <a:latin typeface="Arial"/>
              </a:rPr>
              <a:t>jedná se o pracovníka, který v rámci daného pracovněprávního vztahu vykonává také činnosti spadající </a:t>
            </a:r>
            <a:r>
              <a:rPr lang="cs-CZ" sz="2000" b="true" dirty="false">
                <a:solidFill>
                  <a:srgbClr val="FF0000"/>
                </a:solidFill>
                <a:latin typeface="Arial"/>
              </a:rPr>
              <a:t>do výčtu činností vyloučených z Osobních nákladů</a:t>
            </a:r>
            <a:r>
              <a:rPr lang="cs-CZ" sz="2000" dirty="false">
                <a:solidFill>
                  <a:srgbClr val="FF0000"/>
                </a:solidFill>
                <a:latin typeface="Arial"/>
              </a:rPr>
              <a:t> (tzn. je zde riziko dvojího financování). </a:t>
            </a:r>
          </a:p>
        </p:txBody>
      </p:sp>
      <p:sp>
        <p:nvSpPr>
          <p:cNvPr id="10" name="Zástupný symbol pro obsah 2"/>
          <p:cNvSpPr txBox="true">
            <a:spLocks/>
          </p:cNvSpPr>
          <p:nvPr/>
        </p:nvSpPr>
        <p:spPr>
          <a:xfrm>
            <a:off x="285453" y="5434955"/>
            <a:ext cx="8064000" cy="14401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F0100">
                  <a:lumMod val="75000"/>
                </a:srgbClr>
              </a:buClr>
              <a:buSzPct val="100000"/>
              <a:buNone/>
              <a:tabLst/>
              <a:defRPr/>
            </a:pPr>
            <a:endParaRPr kumimoji="false" lang="cs-CZ" sz="2000" b="false" i="false" u="none" strike="noStrike" kern="1200" cap="none" spc="0" normalizeH="false" baseline="0" noProof="false" dirty="fals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28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981">
            <a:off x="3886585" y="2192862"/>
            <a:ext cx="6064218" cy="38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-612576" y="0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3959992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Zpracovávají se </a:t>
            </a:r>
            <a:r>
              <a:rPr lang="cs-CZ" altLang="cs-CZ" sz="2000" b="true" dirty="false"/>
              <a:t>měsíčně.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K </a:t>
            </a:r>
            <a:r>
              <a:rPr lang="cs-CZ" altLang="cs-CZ" sz="2000" b="true" dirty="false" err="true"/>
              <a:t>ŽoP</a:t>
            </a:r>
            <a:r>
              <a:rPr lang="cs-CZ" altLang="cs-CZ" sz="2000" b="true" dirty="false"/>
              <a:t> </a:t>
            </a:r>
            <a:r>
              <a:rPr lang="cs-CZ" altLang="cs-CZ" sz="2000" dirty="false"/>
              <a:t>se dokládají pouze pracovní výkazy, v rámci kterých je nárokována částka</a:t>
            </a:r>
            <a:r>
              <a:rPr lang="cs-CZ" altLang="cs-CZ" sz="2000" b="true" dirty="false"/>
              <a:t> nad 20 tisíc korun.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Uvádí se pouze </a:t>
            </a:r>
            <a:br>
              <a:rPr lang="cs-CZ" altLang="cs-CZ" sz="2000" dirty="false"/>
            </a:br>
            <a:r>
              <a:rPr lang="cs-CZ" altLang="cs-CZ" sz="2000" b="true" dirty="false"/>
              <a:t>skupiny činností:</a:t>
            </a:r>
            <a:br>
              <a:rPr lang="cs-CZ" altLang="cs-CZ" sz="2000" b="true" dirty="false"/>
            </a:br>
            <a:r>
              <a:rPr lang="cs-CZ" altLang="cs-CZ" sz="2000" dirty="false"/>
              <a:t>kolik času na dané činnosti pracovník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Pracovní výkaz a Příklady vykonávaných činností: </a:t>
            </a:r>
            <a:r>
              <a:rPr lang="cs-CZ" sz="1600" dirty="false">
                <a:hlinkClick r:id="rId4"/>
              </a:rPr>
              <a:t>Formuláře a pokyny ke zprávě o realizaci projektu, žádosti o platbu a žádosti o změnu - www.esfcr.cz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43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Záložka SOUPISKA PŘÍJMŮ se vyplňuje pouze v případě nahodilých příjmů (řešilo by se individuálně - projekty ve výzvě </a:t>
            </a:r>
            <a:br>
              <a:rPr lang="cs-CZ" sz="2000" dirty="false"/>
            </a:br>
            <a:r>
              <a:rPr lang="cs-CZ" sz="2000" dirty="false"/>
              <a:t>č. 007 nevytvářejí příjmy).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9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15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nezpůsobilé výdaje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136456" cy="4608512"/>
          </a:xfrm>
        </p:spPr>
        <p:txBody>
          <a:bodyPr/>
          <a:lstStyle/>
          <a:p>
            <a:pPr algn="just"/>
            <a:r>
              <a:rPr lang="cs-CZ" dirty="false"/>
              <a:t>Záložku příjemce nevyplňuje.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dirty="false"/>
              <a:t>Doufáme, že záložka Nezpůsobilé výdaje zůstane </a:t>
            </a:r>
            <a:br>
              <a:rPr lang="cs-CZ" dirty="false"/>
            </a:br>
            <a:r>
              <a:rPr lang="cs-CZ" dirty="false"/>
              <a:t>u všech projektů nevyplněná </a:t>
            </a:r>
            <a:r>
              <a:rPr lang="cs-CZ" dirty="false">
                <a:sym typeface="Wingdings" panose="05000000000000000000" pitchFamily="2" charset="2"/>
              </a:rPr>
              <a:t></a:t>
            </a:r>
            <a:endParaRPr lang="cs-CZ" dirty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2861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Na záložce DOKUMENTY je možnost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/>
              <a:t>      vkládat přílohy  k žádosti o platbu.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Jedná se o přílohy, které nejsou zařazené jako přílohy </a:t>
            </a:r>
            <a:br>
              <a:rPr lang="cs-CZ" sz="2200" dirty="false"/>
            </a:br>
            <a:r>
              <a:rPr lang="cs-CZ" sz="2200" dirty="false"/>
              <a:t>k výdajům v dílčích soupiskách, např. bankovní výpisy, pokladní doklady, prezenční listiny apod.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Do ISKP21+ lze vložit dokument o velikosti maximálně </a:t>
            </a:r>
            <a:br>
              <a:rPr lang="cs-CZ" sz="2200" dirty="false"/>
            </a:br>
            <a:r>
              <a:rPr lang="cs-CZ" sz="2200" dirty="false"/>
              <a:t>100 MB.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5013176"/>
            <a:ext cx="9175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ISKP21+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dříve podaných zpráv o realizaci projektu </a:t>
            </a:r>
            <a:br>
              <a:rPr lang="cs-CZ" sz="1700" dirty="false"/>
            </a:br>
            <a:r>
              <a:rPr lang="cs-CZ" sz="1700" dirty="false"/>
              <a:t>a 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zahájených změnových řízení </a:t>
            </a:r>
            <a:r>
              <a:rPr lang="cs-CZ" sz="1700" dirty="false"/>
              <a:t>(tj. žádostí </a:t>
            </a:r>
            <a:br>
              <a:rPr lang="cs-CZ" sz="1700" dirty="false"/>
            </a:br>
            <a:r>
              <a:rPr lang="cs-CZ" sz="1700" dirty="false"/>
              <a:t>o změnu) </a:t>
            </a:r>
            <a:r>
              <a:rPr lang="cs-CZ" sz="1700" dirty="false">
                <a:solidFill>
                  <a:srgbClr val="FF0000"/>
                </a:solidFill>
              </a:rPr>
              <a:t>týkajících se rozpočtu nebo finančního plánu</a:t>
            </a:r>
            <a:r>
              <a:rPr lang="cs-CZ" sz="1700" dirty="false"/>
              <a:t>, u kterých datum změny platnosti spadá do monitorovacího období, za které by měla být podána zpráva </a:t>
            </a:r>
            <a:br>
              <a:rPr lang="cs-CZ" sz="1700" dirty="false"/>
            </a:br>
            <a:r>
              <a:rPr lang="cs-CZ" sz="1700" dirty="false"/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změnových řízení </a:t>
            </a:r>
            <a:r>
              <a:rPr lang="cs-CZ" sz="1700" dirty="false"/>
              <a:t>(tj. žádostí o změnu) </a:t>
            </a:r>
            <a:r>
              <a:rPr lang="cs-CZ" sz="1700" dirty="false">
                <a:solidFill>
                  <a:srgbClr val="FF0000"/>
                </a:solidFill>
              </a:rPr>
              <a:t>týkajících se jakékoli podstatné změny projektu</a:t>
            </a:r>
            <a:r>
              <a:rPr lang="cs-CZ" sz="1700" dirty="false"/>
              <a:t>, u níž datum platnosti spadá do monitorovacího období, za které by měla být podána zpráva o realizaci projektu či žádost o platbu.</a:t>
            </a:r>
          </a:p>
          <a:p>
            <a:pPr algn="just">
              <a:lnSpc>
                <a:spcPct val="100000"/>
              </a:lnSpc>
            </a:pP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>
                <a:ea typeface="Arial"/>
                <a:cs typeface="Times New Roman"/>
              </a:rPr>
              <a:t>Po vyplnění dílčí soupisky (</a:t>
            </a:r>
            <a:r>
              <a:rPr lang="cs-CZ" sz="1900" dirty="false"/>
              <a:t>SD-2 Lidské zdroje) </a:t>
            </a:r>
            <a:r>
              <a:rPr lang="cs-CZ" sz="1900" dirty="false">
                <a:cs typeface="Times New Roman"/>
              </a:rPr>
              <a:t>se v záložce Souhrnná soupiska zvolí volba „</a:t>
            </a:r>
            <a:r>
              <a:rPr lang="cs-CZ" sz="1900" b="true" dirty="false">
                <a:ea typeface="Arial"/>
                <a:cs typeface="Times New Roman"/>
              </a:rPr>
              <a:t>Naplnit data z dokladů soupisky“ </a:t>
            </a:r>
            <a:r>
              <a:rPr lang="cs-CZ" sz="1900" dirty="false">
                <a:ea typeface="Arial"/>
                <a:cs typeface="Times New Roman"/>
              </a:rPr>
              <a:t>a systém automaticky doplní všechna pole v této záložce s výjimkou </a:t>
            </a:r>
            <a:r>
              <a:rPr lang="cs-CZ" sz="2000" dirty="false">
                <a:ea typeface="Arial"/>
                <a:cs typeface="Times New Roman"/>
              </a:rPr>
              <a:t>pole „Prokazované další výdaje stanovené sazbou či paušálem</a:t>
            </a:r>
            <a:r>
              <a:rPr lang="cs-CZ" sz="1900" dirty="false">
                <a:ea typeface="Arial"/>
                <a:cs typeface="Times New Roman"/>
              </a:rPr>
              <a:t>“.</a:t>
            </a:r>
          </a:p>
          <a:p>
            <a:pPr algn="just"/>
            <a:r>
              <a:rPr lang="cs-CZ" sz="1900" dirty="false">
                <a:solidFill>
                  <a:schemeClr val="accent1"/>
                </a:solidFill>
              </a:rPr>
              <a:t>Pole „Prokazovaná výše nepřímých/paušálních nákladů“ se automatický výpočte procentem (40 %) z pole Prokazované způsobilé výdaje přímé.</a:t>
            </a:r>
            <a:endParaRPr lang="cs-CZ" sz="1900" dirty="false">
              <a:solidFill>
                <a:schemeClr val="accent1"/>
              </a:solidFill>
              <a:ea typeface="Arial"/>
              <a:cs typeface="Times New Roman"/>
            </a:endParaRPr>
          </a:p>
          <a:p>
            <a:pPr algn="just"/>
            <a:r>
              <a:rPr lang="cs-CZ" sz="1900" dirty="false"/>
              <a:t>Po vyplnění částky paušálních nákladů v poli „Prokazované další výdaje stanovené sazbou či paušálem“ je nutné znovu zvolit volbu </a:t>
            </a:r>
            <a:r>
              <a:rPr lang="cs-CZ" sz="1900" b="true" dirty="false"/>
              <a:t>„Naplnit data z dokladů soupisky“.</a:t>
            </a:r>
            <a:r>
              <a:rPr lang="cs-CZ" sz="1900" dirty="false"/>
              <a:t> </a:t>
            </a: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cs-CZ" sz="1100" dirty="false">
              <a:ea typeface="Arial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false">
              <a:ea typeface="Arial"/>
              <a:cs typeface="Times New Roman"/>
            </a:endParaRPr>
          </a:p>
          <a:p>
            <a:pPr marL="0" indent="0">
              <a:buNone/>
            </a:pPr>
            <a:r>
              <a:rPr lang="cs-CZ" sz="32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6" name="Obrázek 5"/>
          <p:cNvPicPr>
            <a:picLocks noChangeAspect="true"/>
          </p:cNvPicPr>
          <p:nvPr/>
        </p:nvPicPr>
        <p:blipFill rotWithShape="true">
          <a:blip r:embed="rId2"/>
          <a:srcRect b="24066"/>
          <a:stretch/>
        </p:blipFill>
        <p:spPr>
          <a:xfrm>
            <a:off x="2293384" y="4877355"/>
            <a:ext cx="6346616" cy="17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5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3950" y="1552941"/>
            <a:ext cx="8064448" cy="101581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true" dirty="false"/>
              <a:t>Část </a:t>
            </a:r>
            <a:r>
              <a:rPr lang="cs-CZ" sz="2000" b="true" cap="all" dirty="false"/>
              <a:t>Způsobilé výdaje – Požadováno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Po naplnění souhrnné soupisky systém automaticky naplní pole v části </a:t>
            </a:r>
            <a:r>
              <a:rPr lang="cs-CZ" sz="1800" cap="all" dirty="false"/>
              <a:t>Způsobilé výdaje – Požadováno.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5" y="2420888"/>
            <a:ext cx="2921187" cy="30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2420888"/>
            <a:ext cx="5688632" cy="426657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sz="2000" b="true" dirty="false"/>
              <a:t>Část ČÁSTKA NA KRYTÍ VÝDAJŮ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V části ČÁSTKA NA KRYTÍ VÝDAJŮ je nutné vyplnit pole „Částka na krytí výdajů investiční“ </a:t>
            </a:r>
            <a:br>
              <a:rPr lang="cs-CZ" sz="1800" dirty="false"/>
            </a:br>
            <a:r>
              <a:rPr lang="cs-CZ" sz="1800" dirty="false"/>
              <a:t>a pole „Částka na krytí výdajů neinvestiční“.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Částka na krytí výdajů ve většině případů odpovídá výši prokazovaných způsobilých výdajů. Výjimkou je situace, kdy by vyplacením částky v této výši došlo k překročení celkové dotace na projekt.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Další pole v části ČÁSTKA NA KRYTÍ VÝDAJŮ dopočítá systém.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1314114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80920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 záložce Čestná prohlášení je nutno vybrat jedno ze dvou předdefinovaných čestných prohlášení.</a:t>
            </a:r>
            <a:r>
              <a:rPr lang="cs-CZ" i="true" dirty="false"/>
              <a:t>	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Nabídka čestných prohlášení se zobrazí po stisku ikony SEZNAMU.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Příjemce stiskne řádek s relevantním čestným </a:t>
            </a:r>
            <a:r>
              <a:rPr lang="cs-CZ" sz="2000"/>
              <a:t>prohlášením. </a:t>
            </a:r>
            <a:endParaRPr lang="cs-CZ" sz="20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cs-CZ" sz="2000" dirty="false"/>
              <a:t>Systém zobrazí text čestného prohlášení. Po přečtení čestného prohlášení potvrdí příjemce pravdivost zatržením fajfky v poli SOUHLASÍM S ČESTNÝM PROHLÁŠENÍM a stiskne tlačítko ULOŽIT.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1558" cy="10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8" y="5301208"/>
            <a:ext cx="6565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DC5A95C-E03C-4EFB-9CA5-C87FBB84FDE5}"/>
              </a:ext>
            </a:extLst>
          </p:cNvPr>
          <p:cNvSpPr txBox="true">
            <a:spLocks/>
          </p:cNvSpPr>
          <p:nvPr/>
        </p:nvSpPr>
        <p:spPr>
          <a:xfrm>
            <a:off x="611560" y="5593948"/>
            <a:ext cx="8116716" cy="9138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sz="1800" b="true" dirty="false"/>
              <a:t>Mgr. Iveta Marcinová, Mgr. Lenka Bořecká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700808"/>
            <a:ext cx="8424936" cy="49685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/>
              <a:t>Povinnou přílohou závěrečné </a:t>
            </a:r>
            <a:r>
              <a:rPr lang="cs-CZ" sz="1700" dirty="false" err="true"/>
              <a:t>ZoR</a:t>
            </a:r>
            <a:r>
              <a:rPr lang="cs-CZ" sz="1700" dirty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dotazník zaměřený na výsledky projektu 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rámec indikátorů) a případné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700" dirty="false"/>
              <a:t>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Tento dotazník sestavuje ŘO, přičemž k získání údajů od příjemce využívá </a:t>
            </a:r>
            <a:r>
              <a:rPr lang="cs-CZ" sz="1700" b="true" dirty="false"/>
              <a:t>aplikaci umožňující vyplnění údajů prostřednictvím internetového prohlížeče: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b="true" dirty="false">
                <a:hlinkClick r:id="rId3"/>
              </a:rPr>
              <a:t>https://pruzkumy.esfcr.cz/index.php/984218</a:t>
            </a:r>
            <a:endParaRPr lang="cs-CZ" sz="1600" b="true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Dotazník nebude anonymní, aby bylo možné získané údaje propojit s daty, která jsou obsažena ve </a:t>
            </a:r>
            <a:r>
              <a:rPr lang="cs-CZ" sz="1700" dirty="false" err="true"/>
              <a:t>ZoR</a:t>
            </a:r>
            <a:r>
              <a:rPr lang="cs-CZ" sz="1700" dirty="false"/>
              <a:t> a zejména s údaji o dosažených hodnotách indikátorů.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Protože aplikace pro sběr odpovědí na otázky v dotazníku není propojena na údaje v ISKP21+, </a:t>
            </a:r>
            <a:r>
              <a:rPr lang="cs-CZ" sz="1700" b="true" dirty="false"/>
              <a:t>příjemce po zpracování dotazníku vygeneruje v elektronické podobě sestavu ve formátu *.</a:t>
            </a:r>
            <a:r>
              <a:rPr lang="cs-CZ" sz="1700" b="true" dirty="false" err="true"/>
              <a:t>pdf</a:t>
            </a:r>
            <a:r>
              <a:rPr lang="cs-CZ" sz="1700" b="true" dirty="false"/>
              <a:t>, a tu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00" y="11663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103635"/>
            <a:ext cx="83756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267744" y="1412776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Indikátory  	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Veřejné zakázky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Veřejná podpora </a:t>
            </a:r>
            <a:r>
              <a:rPr lang="cs-CZ" sz="1600" i="true" dirty="false"/>
              <a:t>(není pro výzvu č. 007 relevantní)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Povinná publicita 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Přílohy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36947" y="1052736"/>
            <a:ext cx="19008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628800"/>
            <a:ext cx="8496064" cy="5112568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Realizace, provoz/údržba výstupu </a:t>
            </a:r>
            <a:r>
              <a:rPr lang="cs-CZ" sz="1800" dirty="false"/>
              <a:t>– nevyplňuje se.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Příjmy</a:t>
            </a:r>
            <a:r>
              <a:rPr lang="cs-CZ" sz="1800" dirty="false"/>
              <a:t> – vyplní se 0,00 (projekt negeneruje příjmy).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- pouze „Cílené zaměření“ a „Pozitivní vlivy“ (neutrální vliv není potřebné vyplňovat) - v rámci </a:t>
            </a:r>
            <a:r>
              <a:rPr lang="cs-CZ" sz="1800" dirty="false" err="true"/>
              <a:t>ZoR</a:t>
            </a:r>
            <a:r>
              <a:rPr lang="cs-CZ" sz="1800" dirty="false"/>
              <a:t>, ve které HP byly naplňovány.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zatrhnout souhlas.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příjemce\2. ZoR a ŽoP_výzva č. 41.pptx</AC_OriginalFileName>
  </documentManagement>
</p:properties>
</file>

<file path=customXml/itemProps1.xml><?xml version="1.0" encoding="utf-8"?>
<ds:datastoreItem xmlns:ds="http://schemas.openxmlformats.org/officeDocument/2006/customXml" ds:itemID="{AFA76A90-E3EC-48D0-9B99-1288D096A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654AD-82DE-4D39-8719-B1E7BC352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6902F-4D3D-4B3F-B562-17AF3676417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fed548f-0517-4d39-90e3-3947398480c0"/>
    <ds:schemaRef ds:uri="http://www.w3.org/XML/1998/namespace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4796</properties:Words>
  <properties:PresentationFormat>Předvádění na obrazovce (4:3)</properties:PresentationFormat>
  <properties:Paragraphs>537</properties:Paragraphs>
  <properties:Slides>55</properties:Slides>
  <properties:Notes>29</properties:Notes>
  <properties:TotalTime>17138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properties:HeadingPairs>
  <properties:TitlesOfParts>
    <vt:vector baseType="lpstr" size="61">
      <vt:lpstr>Arial</vt:lpstr>
      <vt:lpstr>Calibri</vt:lpstr>
      <vt:lpstr>Trebuchet MS</vt:lpstr>
      <vt:lpstr>Wingdings</vt:lpstr>
      <vt:lpstr>Wingdings 3</vt:lpstr>
      <vt:lpstr>prezentace</vt:lpstr>
      <vt:lpstr>seminář pro příjemce Výzva č. 03_22_007  Zpráva o realizaci projektu </vt:lpstr>
      <vt:lpstr>Obsah semináře</vt:lpstr>
      <vt:lpstr>ZPRÁVA O REALIZACI PROJEKTU   </vt:lpstr>
      <vt:lpstr>ZPRÁVA O REALIZACI PROJEKTU – Úvod I.   </vt:lpstr>
      <vt:lpstr>ZPRÁVA O REALIZACI PROJEKTU – Úvod II. </vt:lpstr>
      <vt:lpstr>Závěrečná zpráva o realizaci</vt:lpstr>
      <vt:lpstr>Zpráva o realizaci projektu – ZÁLOŽKY I. </vt:lpstr>
      <vt:lpstr>Zpráva o realizaci projektu – ZÁLOŽKY II.  </vt:lpstr>
      <vt:lpstr>Zpráva o realizaci projektu – ZÁLOŽKY III. </vt:lpstr>
      <vt:lpstr>PUBLICITA</vt:lpstr>
      <vt:lpstr>Povinnosti příjemců v oblasti informování a komunikace </vt:lpstr>
      <vt:lpstr>Povinné prvky vizuální identity OPZ</vt:lpstr>
      <vt:lpstr>Vizuální identita</vt:lpstr>
      <vt:lpstr>Vizuální identita</vt:lpstr>
      <vt:lpstr>VIZUÁLNÍ IDENTITA - použití</vt:lpstr>
      <vt:lpstr>Povinný plakát I</vt:lpstr>
      <vt:lpstr>Povinný plakát II</vt:lpstr>
      <vt:lpstr>Prezentace aplikace PowerPoint</vt:lpstr>
      <vt:lpstr>Povinný plakát – návod III</vt:lpstr>
      <vt:lpstr>Povinný plakát – návod IV</vt:lpstr>
      <vt:lpstr>sankce</vt:lpstr>
      <vt:lpstr>Indikátory</vt:lpstr>
      <vt:lpstr> Indikátory – výzva č. 007</vt:lpstr>
      <vt:lpstr> Indikátory – obecně I.</vt:lpstr>
      <vt:lpstr> Indikátory – obecně II.</vt:lpstr>
      <vt:lpstr>Zpráva o realizaci - Indikátory I.</vt:lpstr>
      <vt:lpstr>Zpráva o realizaci – Indikátory II. </vt:lpstr>
      <vt:lpstr>indikátory sledované prostřednictvím IS ESF I. </vt:lpstr>
      <vt:lpstr>indikátory sledované prostřednictvím IS ESF - II. </vt:lpstr>
      <vt:lpstr>indikátory sledované prostřednictvím IS ESF - III. </vt:lpstr>
      <vt:lpstr>indikátory sledované prostřednictvím IS ESF - IV. </vt:lpstr>
      <vt:lpstr>indikátory sledované prostřednictvím IS ESF - V. </vt:lpstr>
      <vt:lpstr>indikátory sledované prostřednictvím IS ESF - VI. </vt:lpstr>
      <vt:lpstr>indikátory sledované prostřednictvím IS ESF - VII. </vt:lpstr>
      <vt:lpstr>PREZENČNÍ LISTINA</vt:lpstr>
      <vt:lpstr>dokumenty</vt:lpstr>
      <vt:lpstr>Zpráva o realizaci projektu - dokumenty</vt:lpstr>
      <vt:lpstr>Zpráva o realizaci projektu – dokončení   </vt:lpstr>
      <vt:lpstr>Žádost o platbu</vt:lpstr>
      <vt:lpstr>ŽÁDOST O PLATBU</vt:lpstr>
      <vt:lpstr>Záložky Identifikační údaje  a Souhrnná soupiska</vt:lpstr>
      <vt:lpstr>Souhrnná soupiska</vt:lpstr>
      <vt:lpstr>SD-2 LIDSKÉ ZDROJE I.</vt:lpstr>
      <vt:lpstr>SD-2 LIDSKÉ ZDROJE II.</vt:lpstr>
      <vt:lpstr>pracovní výkazy</vt:lpstr>
      <vt:lpstr>pracovní výkazy</vt:lpstr>
      <vt:lpstr>záložka SOUPISKA PŘÍJMŮ</vt:lpstr>
      <vt:lpstr>záložka nezpůsobilé výdaje </vt:lpstr>
      <vt:lpstr>záložka  Dokumenty</vt:lpstr>
      <vt:lpstr>záložka souhrnná soupiska</vt:lpstr>
      <vt:lpstr>Žádost o platbu </vt:lpstr>
      <vt:lpstr>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2023-02-28T14:17:39Z</dcterms:modified>
  <cp:revision>507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