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7.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8.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71" r:id="rId4"/>
    <p:sldMasterId id="2147483683" r:id="rId5"/>
    <p:sldMasterId id="2147483694" r:id="rId6"/>
    <p:sldMasterId id="2147483705" r:id="rId7"/>
    <p:sldMasterId id="2147483716" r:id="rId8"/>
    <p:sldMasterId id="2147483727" r:id="rId9"/>
    <p:sldMasterId id="2147483740" r:id="rId10"/>
    <p:sldMasterId id="2147483751" r:id="rId11"/>
    <p:sldMasterId id="2147483773" r:id="rId12"/>
  </p:sldMasterIdLst>
  <p:notesMasterIdLst>
    <p:notesMasterId r:id="rId84"/>
  </p:notesMasterIdLst>
  <p:handoutMasterIdLst>
    <p:handoutMasterId r:id="rId85"/>
  </p:handoutMasterIdLst>
  <p:sldIdLst>
    <p:sldId id="1761" r:id="rId13"/>
    <p:sldId id="257" r:id="rId14"/>
    <p:sldId id="379" r:id="rId15"/>
    <p:sldId id="262" r:id="rId16"/>
    <p:sldId id="331" r:id="rId17"/>
    <p:sldId id="332" r:id="rId18"/>
    <p:sldId id="335" r:id="rId19"/>
    <p:sldId id="336" r:id="rId20"/>
    <p:sldId id="337" r:id="rId21"/>
    <p:sldId id="344" r:id="rId22"/>
    <p:sldId id="349" r:id="rId23"/>
    <p:sldId id="342" r:id="rId24"/>
    <p:sldId id="347" r:id="rId25"/>
    <p:sldId id="350" r:id="rId26"/>
    <p:sldId id="351" r:id="rId27"/>
    <p:sldId id="352" r:id="rId28"/>
    <p:sldId id="1768" r:id="rId29"/>
    <p:sldId id="359" r:id="rId30"/>
    <p:sldId id="369" r:id="rId31"/>
    <p:sldId id="360" r:id="rId32"/>
    <p:sldId id="361" r:id="rId33"/>
    <p:sldId id="362" r:id="rId34"/>
    <p:sldId id="320" r:id="rId35"/>
    <p:sldId id="367" r:id="rId36"/>
    <p:sldId id="383" r:id="rId37"/>
    <p:sldId id="364" r:id="rId38"/>
    <p:sldId id="365" r:id="rId39"/>
    <p:sldId id="366" r:id="rId40"/>
    <p:sldId id="1763" r:id="rId41"/>
    <p:sldId id="1792" r:id="rId42"/>
    <p:sldId id="1793" r:id="rId43"/>
    <p:sldId id="1794" r:id="rId44"/>
    <p:sldId id="319" r:id="rId45"/>
    <p:sldId id="1764" r:id="rId46"/>
    <p:sldId id="370" r:id="rId47"/>
    <p:sldId id="371" r:id="rId48"/>
    <p:sldId id="372" r:id="rId49"/>
    <p:sldId id="373" r:id="rId50"/>
    <p:sldId id="1795" r:id="rId51"/>
    <p:sldId id="375" r:id="rId52"/>
    <p:sldId id="1765" r:id="rId53"/>
    <p:sldId id="1796" r:id="rId54"/>
    <p:sldId id="377" r:id="rId55"/>
    <p:sldId id="269" r:id="rId56"/>
    <p:sldId id="1769" r:id="rId57"/>
    <p:sldId id="270" r:id="rId58"/>
    <p:sldId id="323" r:id="rId59"/>
    <p:sldId id="1762" r:id="rId60"/>
    <p:sldId id="1766" r:id="rId61"/>
    <p:sldId id="1770" r:id="rId62"/>
    <p:sldId id="1798" r:id="rId63"/>
    <p:sldId id="1797" r:id="rId64"/>
    <p:sldId id="1771" r:id="rId65"/>
    <p:sldId id="1772" r:id="rId66"/>
    <p:sldId id="1773" r:id="rId67"/>
    <p:sldId id="1774" r:id="rId68"/>
    <p:sldId id="1775" r:id="rId69"/>
    <p:sldId id="1776" r:id="rId70"/>
    <p:sldId id="1777" r:id="rId71"/>
    <p:sldId id="1778" r:id="rId72"/>
    <p:sldId id="1781" r:id="rId73"/>
    <p:sldId id="1782" r:id="rId74"/>
    <p:sldId id="1783" r:id="rId75"/>
    <p:sldId id="1784" r:id="rId76"/>
    <p:sldId id="1785" r:id="rId77"/>
    <p:sldId id="1786" r:id="rId78"/>
    <p:sldId id="1787" r:id="rId79"/>
    <p:sldId id="1788" r:id="rId80"/>
    <p:sldId id="1789" r:id="rId81"/>
    <p:sldId id="1790" r:id="rId82"/>
    <p:sldId id="1791" r:id="rId83"/>
  </p:sldIdLst>
  <p:sldSz cx="9144000" cy="6858000" type="screen4x3"/>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ýchozí oddíl" id="{33500706-CD35-4560-8542-A1ED2584CBE6}">
          <p14:sldIdLst>
            <p14:sldId id="1761"/>
            <p14:sldId id="257"/>
            <p14:sldId id="379"/>
            <p14:sldId id="262"/>
            <p14:sldId id="331"/>
            <p14:sldId id="332"/>
            <p14:sldId id="335"/>
            <p14:sldId id="336"/>
            <p14:sldId id="337"/>
            <p14:sldId id="344"/>
            <p14:sldId id="349"/>
            <p14:sldId id="342"/>
            <p14:sldId id="347"/>
            <p14:sldId id="350"/>
            <p14:sldId id="351"/>
            <p14:sldId id="352"/>
            <p14:sldId id="1768"/>
            <p14:sldId id="359"/>
            <p14:sldId id="369"/>
            <p14:sldId id="360"/>
            <p14:sldId id="361"/>
            <p14:sldId id="362"/>
            <p14:sldId id="320"/>
            <p14:sldId id="367"/>
            <p14:sldId id="383"/>
            <p14:sldId id="364"/>
            <p14:sldId id="365"/>
            <p14:sldId id="366"/>
            <p14:sldId id="1763"/>
            <p14:sldId id="1792"/>
            <p14:sldId id="1793"/>
            <p14:sldId id="1794"/>
            <p14:sldId id="319"/>
            <p14:sldId id="1764"/>
            <p14:sldId id="370"/>
            <p14:sldId id="371"/>
            <p14:sldId id="372"/>
            <p14:sldId id="373"/>
            <p14:sldId id="1795"/>
            <p14:sldId id="375"/>
            <p14:sldId id="1765"/>
            <p14:sldId id="1796"/>
            <p14:sldId id="377"/>
            <p14:sldId id="269"/>
            <p14:sldId id="1769"/>
            <p14:sldId id="270"/>
            <p14:sldId id="323"/>
            <p14:sldId id="1762"/>
            <p14:sldId id="1766"/>
            <p14:sldId id="1770"/>
            <p14:sldId id="1798"/>
            <p14:sldId id="1797"/>
            <p14:sldId id="1771"/>
            <p14:sldId id="1772"/>
            <p14:sldId id="1773"/>
            <p14:sldId id="1774"/>
            <p14:sldId id="1775"/>
            <p14:sldId id="1776"/>
            <p14:sldId id="1777"/>
            <p14:sldId id="1778"/>
            <p14:sldId id="1781"/>
            <p14:sldId id="1782"/>
            <p14:sldId id="1783"/>
            <p14:sldId id="1784"/>
            <p14:sldId id="1785"/>
            <p14:sldId id="1786"/>
            <p14:sldId id="1787"/>
            <p14:sldId id="1788"/>
            <p14:sldId id="1789"/>
            <p14:sldId id="1790"/>
            <p14:sldId id="1791"/>
          </p14:sldIdLst>
        </p14:section>
      </p14:sectionLst>
    </p:ext>
    <p:ext uri="{EFAFB233-063F-42B5-8137-9DF3F51BA10A}">
      <p15:sldGuideLst xmlns:p15="http://schemas.microsoft.com/office/powerpoint/2012/main">
        <p15:guide id="1" orient="horz" pos="913">
          <p15:clr>
            <a:srgbClr val="A4A3A4"/>
          </p15:clr>
        </p15:guide>
        <p15:guide id="2" orient="horz" pos="3884">
          <p15:clr>
            <a:srgbClr val="A4A3A4"/>
          </p15:clr>
        </p15:guide>
        <p15:guide id="3" pos="5420">
          <p15:clr>
            <a:srgbClr val="A4A3A4"/>
          </p15:clr>
        </p15:guide>
        <p15:guide id="4" pos="3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or" initials="R"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or" initials="A" lastIdx="10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1818"/>
    <a:srgbClr val="AFDDFA"/>
    <a:srgbClr val="FFCC00"/>
    <a:srgbClr val="164088"/>
    <a:srgbClr val="5FBBF5"/>
    <a:srgbClr val="D2E7FB"/>
    <a:srgbClr val="084A8B"/>
    <a:srgbClr val="E8E8E8"/>
    <a:srgbClr val="CCD0DA"/>
    <a:srgbClr val="E7E9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Tmavý styl 1 – zvýraznění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Střední styl 1 – zvýraznění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Světlý styl 2 – zvýraznění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82" autoAdjust="0"/>
    <p:restoredTop sz="72874" autoAdjust="0"/>
  </p:normalViewPr>
  <p:slideViewPr>
    <p:cSldViewPr showGuides="1">
      <p:cViewPr varScale="1">
        <p:scale>
          <a:sx n="62" d="100"/>
          <a:sy n="62" d="100"/>
        </p:scale>
        <p:origin x="1771" y="62"/>
      </p:cViewPr>
      <p:guideLst>
        <p:guide orient="horz" pos="913"/>
        <p:guide orient="horz" pos="3884"/>
        <p:guide pos="5420"/>
        <p:guide pos="3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notesMaster" Target="notesMasters/notesMaster1.xml"/><Relationship Id="rId89" Type="http://schemas.openxmlformats.org/officeDocument/2006/relationships/theme" Target="theme/theme1.xml"/><Relationship Id="rId16" Type="http://schemas.openxmlformats.org/officeDocument/2006/relationships/slide" Target="slides/slide4.xml"/><Relationship Id="rId11" Type="http://schemas.openxmlformats.org/officeDocument/2006/relationships/slideMaster" Target="slideMasters/slideMaster8.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slide" Target="slides/slide46.xml"/><Relationship Id="rId74" Type="http://schemas.openxmlformats.org/officeDocument/2006/relationships/slide" Target="slides/slide62.xml"/><Relationship Id="rId79" Type="http://schemas.openxmlformats.org/officeDocument/2006/relationships/slide" Target="slides/slide67.xml"/><Relationship Id="rId5" Type="http://schemas.openxmlformats.org/officeDocument/2006/relationships/slideMaster" Target="slideMasters/slideMaster2.xml"/><Relationship Id="rId90" Type="http://schemas.openxmlformats.org/officeDocument/2006/relationships/tableStyles" Target="tableStyles.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8" Type="http://schemas.openxmlformats.org/officeDocument/2006/relationships/slideMaster" Target="slideMasters/slideMaster5.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viewProps" Target="viewProps.xml"/><Relationship Id="rId9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7" Type="http://schemas.openxmlformats.org/officeDocument/2006/relationships/slideMaster" Target="slideMasters/slideMaster4.xml"/><Relationship Id="rId71" Type="http://schemas.openxmlformats.org/officeDocument/2006/relationships/slide" Target="slides/slide59.xml"/><Relationship Id="rId2" Type="http://schemas.openxmlformats.org/officeDocument/2006/relationships/customXml" Target="../customXml/item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 Id="rId87" Type="http://schemas.openxmlformats.org/officeDocument/2006/relationships/presProps" Target="presProps.xml"/><Relationship Id="rId61" Type="http://schemas.openxmlformats.org/officeDocument/2006/relationships/slide" Target="slides/slide49.xml"/><Relationship Id="rId82" Type="http://schemas.openxmlformats.org/officeDocument/2006/relationships/slide" Target="slides/slide70.xml"/><Relationship Id="rId1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2"/>
            <a:ext cx="2946400" cy="496889"/>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49689" y="2"/>
            <a:ext cx="2946400" cy="496889"/>
          </a:xfrm>
          <a:prstGeom prst="rect">
            <a:avLst/>
          </a:prstGeom>
        </p:spPr>
        <p:txBody>
          <a:bodyPr vert="horz" lIns="91440" tIns="45720" rIns="91440" bIns="45720" rtlCol="0"/>
          <a:lstStyle>
            <a:lvl1pPr algn="r">
              <a:defRPr sz="1200"/>
            </a:lvl1pPr>
          </a:lstStyle>
          <a:p>
            <a:fld id="{0160B359-50B4-4BC9-880E-98F18A6C7756}" type="datetimeFigureOut">
              <a:rPr lang="cs-CZ" smtClean="0"/>
              <a:pPr/>
              <a:t>28.04.2023</a:t>
            </a:fld>
            <a:endParaRPr lang="cs-CZ"/>
          </a:p>
        </p:txBody>
      </p:sp>
      <p:sp>
        <p:nvSpPr>
          <p:cNvPr id="4" name="Zástupný symbol pro zápatí 3"/>
          <p:cNvSpPr>
            <a:spLocks noGrp="1"/>
          </p:cNvSpPr>
          <p:nvPr>
            <p:ph type="ftr" sz="quarter" idx="2"/>
          </p:nvPr>
        </p:nvSpPr>
        <p:spPr>
          <a:xfrm>
            <a:off x="1" y="9428164"/>
            <a:ext cx="2946400" cy="496887"/>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49689" y="9428164"/>
            <a:ext cx="2946400" cy="496887"/>
          </a:xfrm>
          <a:prstGeom prst="rect">
            <a:avLst/>
          </a:prstGeom>
        </p:spPr>
        <p:txBody>
          <a:bodyPr vert="horz" lIns="91440" tIns="45720" rIns="91440" bIns="45720" rtlCol="0" anchor="b"/>
          <a:lstStyle>
            <a:lvl1pPr algn="r">
              <a:defRPr sz="1200"/>
            </a:lvl1pPr>
          </a:lstStyle>
          <a:p>
            <a:fld id="{6C58E3B5-F936-41C1-A2B7-9998FE680AA1}" type="slidenum">
              <a:rPr lang="cs-CZ" smtClean="0"/>
              <a:pPr/>
              <a:t>‹#›</a:t>
            </a:fld>
            <a:endParaRPr lang="cs-CZ"/>
          </a:p>
        </p:txBody>
      </p:sp>
    </p:spTree>
    <p:extLst>
      <p:ext uri="{BB962C8B-B14F-4D97-AF65-F5344CB8AC3E}">
        <p14:creationId xmlns:p14="http://schemas.microsoft.com/office/powerpoint/2010/main" val="24116577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703916EA-B297-4F0B-851D-BD5704B201B7}" type="datetimeFigureOut">
              <a:rPr lang="cs-CZ" smtClean="0"/>
              <a:pPr/>
              <a:t>28.04.2023</a:t>
            </a:fld>
            <a:endParaRPr lang="cs-CZ"/>
          </a:p>
        </p:txBody>
      </p:sp>
      <p:sp>
        <p:nvSpPr>
          <p:cNvPr id="4" name="Zástupný symbol pro obrázek snímk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15155"/>
            <a:ext cx="5438140" cy="4466987"/>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1" y="9428584"/>
            <a:ext cx="2945659" cy="496332"/>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4" y="9428584"/>
            <a:ext cx="2945659" cy="496332"/>
          </a:xfrm>
          <a:prstGeom prst="rect">
            <a:avLst/>
          </a:prstGeom>
        </p:spPr>
        <p:txBody>
          <a:bodyPr vert="horz" lIns="91440" tIns="45720" rIns="91440" bIns="45720" rtlCol="0" anchor="b"/>
          <a:lstStyle>
            <a:lvl1pPr algn="r">
              <a:defRPr sz="1200"/>
            </a:lvl1pPr>
          </a:lstStyle>
          <a:p>
            <a:fld id="{53FB31FA-E905-4016-9D4B-970DF0C7EE08}" type="slidenum">
              <a:rPr lang="cs-CZ" smtClean="0"/>
              <a:pPr/>
              <a:t>‹#›</a:t>
            </a:fld>
            <a:endParaRPr lang="cs-CZ"/>
          </a:p>
        </p:txBody>
      </p:sp>
    </p:spTree>
    <p:extLst>
      <p:ext uri="{BB962C8B-B14F-4D97-AF65-F5344CB8AC3E}">
        <p14:creationId xmlns:p14="http://schemas.microsoft.com/office/powerpoint/2010/main" val="2861834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esfcr.cz/monitorovani-podporenych-osob-opz-plu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www.zakonyprolidi.cz/cs/2016-134#f5807548"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s://komunitniprace.msk.cz/wp-content/uploads/2020/05/Jak-zmapovat-potreby-komunity.pdf" TargetMode="External"/><Relationship Id="rId2" Type="http://schemas.openxmlformats.org/officeDocument/2006/relationships/slide" Target="../slides/slide64.xml"/><Relationship Id="rId1" Type="http://schemas.openxmlformats.org/officeDocument/2006/relationships/notesMaster" Target="../notesMasters/notesMaster1.xml"/><Relationship Id="rId6" Type="http://schemas.openxmlformats.org/officeDocument/2006/relationships/hyperlink" Target="https://www.socialni-zaclenovani.cz/dokument/metodika-komunitni-prace/" TargetMode="External"/><Relationship Id="rId5" Type="http://schemas.openxmlformats.org/officeDocument/2006/relationships/hyperlink" Target="https://www.socialni-zaclenovani.cz/dokument/metodika-socialni-participace/" TargetMode="External"/><Relationship Id="rId4" Type="http://schemas.openxmlformats.org/officeDocument/2006/relationships/hyperlink" Target="https://komunitniprace.msk.cz/wp-content/uploads/2020/09/Organizace-setkani-akcni-skupiny.pdf" TargetMode="Externa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komunitniprace.msk.cz/wp-content/uploads/2020/05/Jak-zmapovat-potreby-komunity.pdf" TargetMode="External"/><Relationship Id="rId2" Type="http://schemas.openxmlformats.org/officeDocument/2006/relationships/slide" Target="../slides/slide65.xml"/><Relationship Id="rId1" Type="http://schemas.openxmlformats.org/officeDocument/2006/relationships/notesMaster" Target="../notesMasters/notesMaster1.xml"/><Relationship Id="rId6" Type="http://schemas.openxmlformats.org/officeDocument/2006/relationships/hyperlink" Target="https://www.socialni-zaclenovani.cz/dokument/metodika-komunitni-prace/" TargetMode="External"/><Relationship Id="rId5" Type="http://schemas.openxmlformats.org/officeDocument/2006/relationships/hyperlink" Target="https://www.socialni-zaclenovani.cz/dokument/metodika-socialni-participace/" TargetMode="External"/><Relationship Id="rId4" Type="http://schemas.openxmlformats.org/officeDocument/2006/relationships/hyperlink" Target="https://komunitniprace.msk.cz/wp-content/uploads/2020/09/Organizace-setkani-akcni-skupiny.pdf" TargetMode="Externa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s://komunitniprace.msk.cz/wp-content/uploads/2020/05/Jak-zmapovat-potreby-komunity.pdf" TargetMode="External"/><Relationship Id="rId2" Type="http://schemas.openxmlformats.org/officeDocument/2006/relationships/slide" Target="../slides/slide66.xml"/><Relationship Id="rId1" Type="http://schemas.openxmlformats.org/officeDocument/2006/relationships/notesMaster" Target="../notesMasters/notesMaster1.xml"/><Relationship Id="rId6" Type="http://schemas.openxmlformats.org/officeDocument/2006/relationships/hyperlink" Target="https://www.socialni-zaclenovani.cz/dokument/metodika-komunitni-prace/" TargetMode="External"/><Relationship Id="rId5" Type="http://schemas.openxmlformats.org/officeDocument/2006/relationships/hyperlink" Target="https://www.socialni-zaclenovani.cz/dokument/metodika-socialni-participace/" TargetMode="External"/><Relationship Id="rId4" Type="http://schemas.openxmlformats.org/officeDocument/2006/relationships/hyperlink" Target="https://komunitniprace.msk.cz/wp-content/uploads/2020/09/Organizace-setkani-akcni-skupiny.pdf" TargetMode="Externa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5FF7E96-72C8-433C-9E2A-BB6A57D1E243}" type="slidenum">
              <a:rPr lang="cs-CZ" smtClean="0"/>
              <a:t>1</a:t>
            </a:fld>
            <a:endParaRPr lang="cs-CZ"/>
          </a:p>
        </p:txBody>
      </p:sp>
    </p:spTree>
    <p:extLst>
      <p:ext uri="{BB962C8B-B14F-4D97-AF65-F5344CB8AC3E}">
        <p14:creationId xmlns:p14="http://schemas.microsoft.com/office/powerpoint/2010/main" val="32714051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IS ESF bude zprovozněno nejdříve v 2. čtvrtletí 2023. </a:t>
            </a:r>
          </a:p>
          <a:p>
            <a:endParaRPr lang="cs-CZ" dirty="0"/>
          </a:p>
          <a:p>
            <a:endParaRPr lang="cs-CZ" dirty="0"/>
          </a:p>
        </p:txBody>
      </p:sp>
      <p:sp>
        <p:nvSpPr>
          <p:cNvPr id="4" name="Zástupný symbol pro číslo snímku 3"/>
          <p:cNvSpPr>
            <a:spLocks noGrp="1"/>
          </p:cNvSpPr>
          <p:nvPr>
            <p:ph type="sldNum" sz="quarter" idx="10"/>
          </p:nvPr>
        </p:nvSpPr>
        <p:spPr/>
        <p:txBody>
          <a:bodyPr/>
          <a:lstStyle/>
          <a:p>
            <a:fld id="{65FF7E96-72C8-433C-9E2A-BB6A57D1E243}" type="slidenum">
              <a:rPr lang="cs-CZ" smtClean="0"/>
              <a:t>10</a:t>
            </a:fld>
            <a:endParaRPr lang="cs-CZ"/>
          </a:p>
        </p:txBody>
      </p:sp>
    </p:spTree>
    <p:extLst>
      <p:ext uri="{BB962C8B-B14F-4D97-AF65-F5344CB8AC3E}">
        <p14:creationId xmlns:p14="http://schemas.microsoft.com/office/powerpoint/2010/main" val="27881250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1200" dirty="0"/>
              <a:t>IS ESF 2021+ slouží pro záznamy s vazbou na indikátory projektu týkající se účastníků projektu. U osob, u kterých není plánováno zapojení do projektu v takovém rozsahu nebo typu, aby jimi využitá podpora přesáhla limit bagatelní podpory (tj. příjemce neplánuje je započítat do hodnot indikátorů týkajících se účastníků), není nutné údaje o dané osobě do IS ESF 2021+ zapisovat (evaluátoři ovšem doporučují zapisovat i tyto podpory - je to důležité pro evaluaci výzvy). Každopádně příjemce musí mít k dispozici průkazné záznamy i o zapojení těchto osob do projektu.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1200" dirty="0"/>
              <a:t>Specifické datové položky – kapitola 18.3 Obecná část pravidel pro žadatele a příjemce v rámci OPZ+ - Počet podpořených osob původem z Ukrajiny; Celkový počet podpořených osob</a:t>
            </a:r>
          </a:p>
          <a:p>
            <a:endParaRPr lang="cs-CZ" dirty="0"/>
          </a:p>
        </p:txBody>
      </p:sp>
      <p:sp>
        <p:nvSpPr>
          <p:cNvPr id="4" name="Zástupný symbol pro číslo snímku 3"/>
          <p:cNvSpPr>
            <a:spLocks noGrp="1"/>
          </p:cNvSpPr>
          <p:nvPr>
            <p:ph type="sldNum" sz="quarter" idx="10"/>
          </p:nvPr>
        </p:nvSpPr>
        <p:spPr/>
        <p:txBody>
          <a:bodyPr/>
          <a:lstStyle/>
          <a:p>
            <a:fld id="{65FF7E96-72C8-433C-9E2A-BB6A57D1E243}" type="slidenum">
              <a:rPr lang="cs-CZ" smtClean="0"/>
              <a:t>11</a:t>
            </a:fld>
            <a:endParaRPr lang="cs-CZ"/>
          </a:p>
        </p:txBody>
      </p:sp>
    </p:spTree>
    <p:extLst>
      <p:ext uri="{BB962C8B-B14F-4D97-AF65-F5344CB8AC3E}">
        <p14:creationId xmlns:p14="http://schemas.microsoft.com/office/powerpoint/2010/main" val="40275342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nSpc>
                <a:spcPct val="100000"/>
              </a:lnSpc>
            </a:pPr>
            <a:r>
              <a:rPr lang="cs-CZ" sz="1200" b="1" dirty="0"/>
              <a:t>Každý účastník projektu (podpořená osoba) se do systému zapisuje s využitím </a:t>
            </a:r>
            <a:r>
              <a:rPr lang="cs-CZ" sz="1200" b="1" dirty="0">
                <a:solidFill>
                  <a:srgbClr val="FF0000"/>
                </a:solidFill>
              </a:rPr>
              <a:t>osobních údajů, jinak nelze zahrnout do indikátorů  (s výjimkou anonymních klientů</a:t>
            </a:r>
            <a:r>
              <a:rPr lang="cs-CZ" sz="1200" b="1" baseline="0" dirty="0">
                <a:solidFill>
                  <a:srgbClr val="FF0000"/>
                </a:solidFill>
              </a:rPr>
              <a:t> sociálních služeb)</a:t>
            </a:r>
            <a:endParaRPr lang="cs-CZ" sz="1200" b="1" dirty="0">
              <a:solidFill>
                <a:srgbClr val="FF0000"/>
              </a:solidFill>
            </a:endParaRPr>
          </a:p>
          <a:p>
            <a:pPr>
              <a:lnSpc>
                <a:spcPct val="100000"/>
              </a:lnSpc>
            </a:pPr>
            <a:r>
              <a:rPr lang="cs-CZ" sz="1200" dirty="0"/>
              <a:t>Každá osoba se pro daný projekt eviduje právě jednou, bez ohledu na počet podpor, které v rámci projektu využila, </a:t>
            </a:r>
            <a:r>
              <a:rPr lang="cs-CZ" sz="1200" dirty="0">
                <a:solidFill>
                  <a:srgbClr val="FF0000"/>
                </a:solidFill>
              </a:rPr>
              <a:t>pro každý projekt zvlášť.</a:t>
            </a:r>
          </a:p>
          <a:p>
            <a:r>
              <a:rPr lang="cs-CZ" dirty="0"/>
              <a:t>Monitorovací list podpořených osob </a:t>
            </a:r>
            <a:r>
              <a:rPr lang="cs-CZ" dirty="0">
                <a:hlinkClick r:id="rId3"/>
              </a:rPr>
              <a:t>Monitorování podpořených osob - www.esfcr.cz</a:t>
            </a:r>
            <a:endParaRPr lang="cs-CZ" dirty="0"/>
          </a:p>
          <a:p>
            <a:endParaRPr lang="cs-CZ" dirty="0"/>
          </a:p>
          <a:p>
            <a:r>
              <a:rPr lang="cs-CZ" dirty="0"/>
              <a:t>600 000 – účastníci z řad CS s podporou nad 40 hodin </a:t>
            </a:r>
          </a:p>
          <a:p>
            <a:r>
              <a:rPr lang="cs-CZ" dirty="0"/>
              <a:t>670 102 – účastníci z řad CS s podporou do 40 hodin, případně anonymní účastníci (pokud je to součástí aktivit projektu)</a:t>
            </a:r>
          </a:p>
          <a:p>
            <a:r>
              <a:rPr lang="cs-CZ" dirty="0"/>
              <a:t>670 021 - </a:t>
            </a:r>
            <a:r>
              <a:rPr lang="cs-CZ" sz="1800" dirty="0">
                <a:effectLst/>
                <a:latin typeface="Calibri" panose="020F0502020204030204" pitchFamily="34" charset="0"/>
                <a:ea typeface="Calibri" panose="020F0502020204030204" pitchFamily="34" charset="0"/>
              </a:rPr>
              <a:t>zahrnují se tábory, kluby, komunitní centra, resp. komunitní akce</a:t>
            </a:r>
          </a:p>
          <a:p>
            <a:r>
              <a:rPr lang="cs-CZ" sz="1800" dirty="0">
                <a:effectLst/>
                <a:latin typeface="Calibri" panose="020F0502020204030204" pitchFamily="34" charset="0"/>
              </a:rPr>
              <a:t>670 031 – </a:t>
            </a:r>
            <a:r>
              <a:rPr lang="cs-CZ" sz="1800" dirty="0">
                <a:effectLst/>
                <a:latin typeface="Calibri" panose="020F0502020204030204" pitchFamily="34" charset="0"/>
                <a:ea typeface="Calibri" panose="020F0502020204030204" pitchFamily="34" charset="0"/>
              </a:rPr>
              <a:t>zde se započítá ten, kdo pracuje přímo s cílovou skupinou, </a:t>
            </a:r>
            <a:r>
              <a:rPr lang="cs-CZ" sz="1800" u="sng" dirty="0">
                <a:effectLst/>
                <a:latin typeface="Calibri" panose="020F0502020204030204" pitchFamily="34" charset="0"/>
                <a:ea typeface="Calibri" panose="020F0502020204030204" pitchFamily="34" charset="0"/>
              </a:rPr>
              <a:t>kromě pečujících osob na táborech a klubech (u táboru a klubů se vykazuje pouze indikátor kapacita – místa</a:t>
            </a:r>
          </a:p>
          <a:p>
            <a:r>
              <a:rPr lang="cs-CZ" sz="1800" u="sng" dirty="0">
                <a:effectLst/>
                <a:latin typeface="Calibri" panose="020F0502020204030204" pitchFamily="34" charset="0"/>
              </a:rPr>
              <a:t>672 001 – </a:t>
            </a:r>
            <a:r>
              <a:rPr lang="cs-CZ" sz="2800" dirty="0"/>
              <a:t>Počet osob, které jsou při vstupu do projektu identifikovány jako znevýhodněné, tj. např. osoby se zdravotním postižením, národnostní menšiny (včetně </a:t>
            </a:r>
            <a:r>
              <a:rPr lang="cs-CZ" sz="2800" dirty="0" err="1"/>
              <a:t>marginalizovaných</a:t>
            </a:r>
            <a:r>
              <a:rPr lang="cs-CZ" sz="2800" dirty="0"/>
              <a:t> komunit jako jsou Romové), státní příslušníci třetích zemí, osoby bez domova apod. Konkrétní výčet znevýhodněných osob (cílových skupin) bude definován v příslušné výzvě. Sledují se osoby umístěné na pracovních místech podpořených z projektu. Minimální úvazek pro zaměstnance z cílových skupin na pracovním místě může být definován příslušnou výzvou. Dokladem o umístění dané osoby na pracovní místo je pracovní smlouva nebo dohoda o pracovní činnosti (dohodu o provedení práce není možné pro zaměstnance z cílových skupin využít).</a:t>
            </a:r>
            <a:endParaRPr lang="cs-CZ" sz="1800" u="sng" dirty="0">
              <a:effectLst/>
              <a:latin typeface="Calibri" panose="020F0502020204030204" pitchFamily="34" charset="0"/>
            </a:endParaRPr>
          </a:p>
          <a:p>
            <a:r>
              <a:rPr lang="cs-CZ" sz="1800" u="sng" dirty="0">
                <a:effectLst/>
                <a:latin typeface="Calibri" panose="020F0502020204030204" pitchFamily="34" charset="0"/>
              </a:rPr>
              <a:t>805 000 – vytvořené analytické, strategické, metodické dokumenty. Nezapočítávají se povinné evaluace vyplývající z výzvy č. 008</a:t>
            </a:r>
            <a:r>
              <a:rPr lang="cs-CZ" sz="1800" dirty="0">
                <a:effectLst/>
                <a:latin typeface="Calibri" panose="020F0502020204030204" pitchFamily="34" charset="0"/>
              </a:rPr>
              <a:t> </a:t>
            </a:r>
            <a:endParaRPr lang="cs-CZ" dirty="0"/>
          </a:p>
          <a:p>
            <a:endParaRPr lang="cs-CZ" dirty="0"/>
          </a:p>
        </p:txBody>
      </p:sp>
      <p:sp>
        <p:nvSpPr>
          <p:cNvPr id="4" name="Zástupný symbol pro číslo snímku 3"/>
          <p:cNvSpPr>
            <a:spLocks noGrp="1"/>
          </p:cNvSpPr>
          <p:nvPr>
            <p:ph type="sldNum" sz="quarter" idx="10"/>
          </p:nvPr>
        </p:nvSpPr>
        <p:spPr/>
        <p:txBody>
          <a:bodyPr/>
          <a:lstStyle/>
          <a:p>
            <a:fld id="{65FF7E96-72C8-433C-9E2A-BB6A57D1E243}" type="slidenum">
              <a:rPr lang="cs-CZ" smtClean="0"/>
              <a:t>12</a:t>
            </a:fld>
            <a:endParaRPr lang="cs-CZ"/>
          </a:p>
        </p:txBody>
      </p:sp>
    </p:spTree>
    <p:extLst>
      <p:ext uri="{BB962C8B-B14F-4D97-AF65-F5344CB8AC3E}">
        <p14:creationId xmlns:p14="http://schemas.microsoft.com/office/powerpoint/2010/main" val="41996491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551 022 - </a:t>
            </a:r>
            <a:r>
              <a:rPr lang="cs-CZ" sz="1800" b="1" dirty="0">
                <a:effectLst/>
                <a:latin typeface="Calibri" panose="020F0502020204030204" pitchFamily="34" charset="0"/>
                <a:ea typeface="Calibri" panose="020F0502020204030204" pitchFamily="34" charset="0"/>
              </a:rPr>
              <a:t>zahrnují se zde komunitní tábory jako jeden typ akce (případně lze započít  i více táborů pokud by probíhaly na různých místech), další typ kluby, další typ komunitní centrum/ komunitní aktivity dle toho jak bude rozepsáno na jednotlivé typy akcí. pro aktivity sociální práce na obcích, neformální péče, </a:t>
            </a:r>
            <a:r>
              <a:rPr lang="cs-CZ" sz="1800" b="1" dirty="0" err="1">
                <a:effectLst/>
                <a:latin typeface="Calibri" panose="020F0502020204030204" pitchFamily="34" charset="0"/>
                <a:ea typeface="Calibri" panose="020F0502020204030204" pitchFamily="34" charset="0"/>
              </a:rPr>
              <a:t>homesharing</a:t>
            </a:r>
            <a:r>
              <a:rPr lang="cs-CZ" sz="1800" b="1" dirty="0">
                <a:effectLst/>
                <a:latin typeface="Calibri" panose="020F0502020204030204" pitchFamily="34" charset="0"/>
                <a:ea typeface="Calibri" panose="020F0502020204030204" pitchFamily="34" charset="0"/>
              </a:rPr>
              <a:t>, zaměstnanostní programy, dluhové poradenství - indikátor nerelevantní.</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800" b="1" dirty="0">
                <a:effectLst/>
                <a:latin typeface="Calibri" panose="020F0502020204030204" pitchFamily="34" charset="0"/>
                <a:ea typeface="Calibri" panose="020F0502020204030204" pitchFamily="34" charset="0"/>
              </a:rPr>
              <a:t>674 012 - </a:t>
            </a:r>
            <a:r>
              <a:rPr lang="cs-CZ" sz="2800" dirty="0"/>
              <a:t>Aktivity/programy zaměřené na zabydlování osob v bytové nouzi do bytů s podporou sociální práce a další podpůrné aktivity, které nově vznikly, nebo zkvalitnily svou stávající činnost v souběhu s řešením potřeb bydlení svých uživatelů. </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2800" b="1" dirty="0">
                <a:effectLst/>
                <a:latin typeface="Calibri" panose="020F0502020204030204" pitchFamily="34" charset="0"/>
                <a:ea typeface="Calibri" panose="020F0502020204030204" pitchFamily="34" charset="0"/>
              </a:rPr>
              <a:t>679 001 - </a:t>
            </a:r>
            <a:r>
              <a:rPr lang="cs-CZ" sz="2800" dirty="0"/>
              <a:t>Počet osob z romské menšiny, kterým byla v rámci projektu poskytnuta podpora. Každá osoba může být započítána pouze jednou. Počtem osob se rozumí odhadovaný počet podpořených osob z řad romské menšiny. Tento odhad provede příjemce na základě jemu dostupných informací. Při sběru monitorovacích dat bude důsledně respektována ochrana osobních údajů. Údaje o tom, která konkrétní osoba byla započítána, nebude příjemce nikam předávat, vykazovat bude pouze souhrnný údaj za projekt. Podporou se rozumí jakákoliv aktivita financovaná z rozpočtu projektu, ze které měla osoba z romské menšiny prospěch.</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2800" b="1" dirty="0">
                <a:effectLst/>
                <a:latin typeface="Calibri" panose="020F0502020204030204" pitchFamily="34" charset="0"/>
                <a:ea typeface="Calibri" panose="020F0502020204030204" pitchFamily="34" charset="0"/>
              </a:rPr>
              <a:t>673 102 - </a:t>
            </a:r>
            <a:r>
              <a:rPr lang="cs-CZ" sz="2800" dirty="0"/>
              <a:t>Počet účastníků, kterým jsou poskytovány intervence sociální práce, mají uzavřen individuální plán a jeho kladné vyhodnocení svědčí o kvalitativní změně v životě. Příjemce provede do jednoho měsíce po ukončení podpory na základě uzavřeného individuálního plánu vyhodnocení splnění cílů stanovených v individuálním plánu zaměřených na řešení klientovy nepříznivé sociální situace.</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2800" b="1" dirty="0">
                <a:effectLst/>
                <a:latin typeface="Calibri" panose="020F0502020204030204" pitchFamily="34" charset="0"/>
                <a:ea typeface="Calibri" panose="020F0502020204030204" pitchFamily="34" charset="0"/>
              </a:rPr>
              <a:t>622 022 - </a:t>
            </a:r>
            <a:r>
              <a:rPr lang="cs-CZ" sz="2800" dirty="0"/>
              <a:t>Veřejnou správou se rozumí: výkonná a zákonodárná správa ústředních, regionálních a místních orgánů; správa a dohled nad fiskálními záležitostmi (provozování daňových schémat; výběr daní/daní ze zboží a vyšetřování porušení daňových předpisů; celní správa); plnění rozpočtu a správa veřejných prostředků a veřejného dluhu (získávání a přijímání peněz a kontrola jejich vyplácení); správa celkové (civilní) politiky výzkumu a vývoje a souvisejících fondů; správa a provoz celkového ekonomického a sociálního plánování a statistických služeb na různých úrovních správy. Veřejnými službami se rozumí jakýkoli veřejný nebo soukromý subjekt, který poskytuje služby veřejnosti. Soukromý prvek této definice je relevantní pro případy, kdy jsou některé služby zadávány státem velkým soukromým nebo částečně soukromým poskytovatelům, tj. soukromým subjektům s veřejnou funkcí.</a:t>
            </a:r>
            <a:endParaRPr lang="cs-CZ" sz="1800" b="1"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800" b="1"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800" dirty="0">
              <a:effectLst/>
              <a:latin typeface="Times New Roman" panose="02020603050405020304" pitchFamily="18" charset="0"/>
              <a:ea typeface="Calibri" panose="020F0502020204030204" pitchFamily="34" charset="0"/>
            </a:endParaRPr>
          </a:p>
          <a:p>
            <a:endParaRPr lang="cs-CZ" dirty="0"/>
          </a:p>
        </p:txBody>
      </p:sp>
      <p:sp>
        <p:nvSpPr>
          <p:cNvPr id="4" name="Zástupný symbol pro číslo snímku 3"/>
          <p:cNvSpPr>
            <a:spLocks noGrp="1"/>
          </p:cNvSpPr>
          <p:nvPr>
            <p:ph type="sldNum" sz="quarter" idx="10"/>
          </p:nvPr>
        </p:nvSpPr>
        <p:spPr/>
        <p:txBody>
          <a:bodyPr/>
          <a:lstStyle/>
          <a:p>
            <a:fld id="{65FF7E96-72C8-433C-9E2A-BB6A57D1E243}" type="slidenum">
              <a:rPr lang="cs-CZ" smtClean="0"/>
              <a:t>13</a:t>
            </a:fld>
            <a:endParaRPr lang="cs-CZ"/>
          </a:p>
        </p:txBody>
      </p:sp>
    </p:spTree>
    <p:extLst>
      <p:ext uri="{BB962C8B-B14F-4D97-AF65-F5344CB8AC3E}">
        <p14:creationId xmlns:p14="http://schemas.microsoft.com/office/powerpoint/2010/main" val="16517424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pPr/>
              <a:t>14</a:t>
            </a:fld>
            <a:endParaRPr lang="cs-CZ" dirty="0"/>
          </a:p>
        </p:txBody>
      </p:sp>
    </p:spTree>
    <p:extLst>
      <p:ext uri="{BB962C8B-B14F-4D97-AF65-F5344CB8AC3E}">
        <p14:creationId xmlns:p14="http://schemas.microsoft.com/office/powerpoint/2010/main" val="565122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solidFill>
                  <a:prstClr val="black"/>
                </a:solidFill>
              </a:rPr>
              <a:pPr/>
              <a:t>15</a:t>
            </a:fld>
            <a:endParaRPr lang="cs-CZ" dirty="0">
              <a:solidFill>
                <a:prstClr val="black"/>
              </a:solidFill>
            </a:endParaRPr>
          </a:p>
        </p:txBody>
      </p:sp>
    </p:spTree>
    <p:extLst>
      <p:ext uri="{BB962C8B-B14F-4D97-AF65-F5344CB8AC3E}">
        <p14:creationId xmlns:p14="http://schemas.microsoft.com/office/powerpoint/2010/main" val="16565620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Veškeré informace jsou k nalezení v Obecné části pravidel v kap. 19</a:t>
            </a:r>
          </a:p>
        </p:txBody>
      </p:sp>
      <p:sp>
        <p:nvSpPr>
          <p:cNvPr id="4" name="Zástupný symbol pro číslo snímku 3"/>
          <p:cNvSpPr>
            <a:spLocks noGrp="1"/>
          </p:cNvSpPr>
          <p:nvPr>
            <p:ph type="sldNum" sz="quarter" idx="10"/>
          </p:nvPr>
        </p:nvSpPr>
        <p:spPr/>
        <p:txBody>
          <a:bodyPr/>
          <a:lstStyle/>
          <a:p>
            <a:fld id="{65FF7E96-72C8-433C-9E2A-BB6A57D1E243}" type="slidenum">
              <a:rPr lang="cs-CZ" smtClean="0"/>
              <a:t>16</a:t>
            </a:fld>
            <a:endParaRPr lang="cs-CZ"/>
          </a:p>
        </p:txBody>
      </p:sp>
    </p:spTree>
    <p:extLst>
      <p:ext uri="{BB962C8B-B14F-4D97-AF65-F5344CB8AC3E}">
        <p14:creationId xmlns:p14="http://schemas.microsoft.com/office/powerpoint/2010/main" val="12247826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pPr/>
              <a:t>18</a:t>
            </a:fld>
            <a:endParaRPr lang="cs-CZ"/>
          </a:p>
        </p:txBody>
      </p:sp>
    </p:spTree>
    <p:extLst>
      <p:ext uri="{BB962C8B-B14F-4D97-AF65-F5344CB8AC3E}">
        <p14:creationId xmlns:p14="http://schemas.microsoft.com/office/powerpoint/2010/main" val="39222697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a:r>
              <a:rPr lang="cs-CZ" b="1" dirty="0"/>
              <a:t>Zasílána po vydání PA, resp. zadána měsíc před zahájením realizace projektu</a:t>
            </a:r>
          </a:p>
        </p:txBody>
      </p:sp>
      <p:sp>
        <p:nvSpPr>
          <p:cNvPr id="4" name="Zástupný symbol pro číslo snímku 3"/>
          <p:cNvSpPr>
            <a:spLocks noGrp="1"/>
          </p:cNvSpPr>
          <p:nvPr>
            <p:ph type="sldNum" sz="quarter" idx="10"/>
          </p:nvPr>
        </p:nvSpPr>
        <p:spPr/>
        <p:txBody>
          <a:bodyPr/>
          <a:lstStyle/>
          <a:p>
            <a:fld id="{65FF7E96-72C8-433C-9E2A-BB6A57D1E243}" type="slidenum">
              <a:rPr lang="cs-CZ" smtClean="0"/>
              <a:t>19</a:t>
            </a:fld>
            <a:endParaRPr lang="cs-CZ"/>
          </a:p>
        </p:txBody>
      </p:sp>
    </p:spTree>
    <p:extLst>
      <p:ext uri="{BB962C8B-B14F-4D97-AF65-F5344CB8AC3E}">
        <p14:creationId xmlns:p14="http://schemas.microsoft.com/office/powerpoint/2010/main" val="21491644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cs-CZ" sz="1200" b="1" u="none" dirty="0"/>
              <a:t>Způsobilý výdaj musí být (</a:t>
            </a:r>
            <a:r>
              <a:rPr lang="cs-CZ" sz="1200" b="1" u="none" baseline="0" dirty="0"/>
              <a:t>t</a:t>
            </a:r>
            <a:r>
              <a:rPr lang="cs-CZ" sz="1200" b="1" dirty="0"/>
              <a:t>yto podmínky musí být splněny zároveň)</a:t>
            </a:r>
            <a:r>
              <a:rPr lang="cs-CZ" sz="1200" b="1" u="none" dirty="0"/>
              <a:t>: </a:t>
            </a:r>
          </a:p>
          <a:p>
            <a:pPr algn="just">
              <a:lnSpc>
                <a:spcPct val="100000"/>
              </a:lnSpc>
              <a:buFont typeface="Courier New" panose="02070309020205020404" pitchFamily="49" charset="0"/>
              <a:buChar char="o"/>
            </a:pPr>
            <a:r>
              <a:rPr lang="cs-CZ" sz="1200" dirty="0"/>
              <a:t> v souladu s právními předpisy </a:t>
            </a:r>
            <a:r>
              <a:rPr lang="cs-CZ" dirty="0"/>
              <a:t>(zejména legislativou EU a ČR)</a:t>
            </a:r>
            <a:r>
              <a:rPr lang="cs-CZ" sz="1200" dirty="0"/>
              <a:t>, </a:t>
            </a:r>
          </a:p>
          <a:p>
            <a:pPr algn="just">
              <a:lnSpc>
                <a:spcPct val="100000"/>
              </a:lnSpc>
              <a:buFont typeface="Courier New" panose="02070309020205020404" pitchFamily="49" charset="0"/>
              <a:buChar char="o"/>
            </a:pPr>
            <a:r>
              <a:rPr lang="cs-CZ" sz="1200" dirty="0"/>
              <a:t> v souladu s pravidly programu a s podmínkami poskytnutí podpory, </a:t>
            </a:r>
          </a:p>
          <a:p>
            <a:pPr algn="just">
              <a:lnSpc>
                <a:spcPct val="100000"/>
              </a:lnSpc>
              <a:buFont typeface="Courier New" panose="02070309020205020404" pitchFamily="49" charset="0"/>
              <a:buChar char="o"/>
            </a:pPr>
            <a:r>
              <a:rPr lang="cs-CZ" sz="1200" dirty="0"/>
              <a:t> musí být přiměřený </a:t>
            </a:r>
            <a:r>
              <a:rPr lang="it-IT" sz="1200" dirty="0"/>
              <a:t>(viz kapitola 6.1 Specifické části pravidel pro žadatele</a:t>
            </a:r>
            <a:r>
              <a:rPr lang="cs-CZ" sz="1200" baseline="0" dirty="0"/>
              <a:t> </a:t>
            </a:r>
            <a:r>
              <a:rPr lang="it-IT" sz="1200" dirty="0"/>
              <a:t>a příjemce)</a:t>
            </a:r>
            <a:r>
              <a:rPr lang="cs-CZ" sz="1200" dirty="0"/>
              <a:t> = dosažení optimálního vztahu mezi jeho hospodárností</a:t>
            </a:r>
            <a:r>
              <a:rPr lang="cs-CZ" sz="1200" baseline="0" dirty="0"/>
              <a:t>, účelností a efektivností. V případě, že výše výdaje </a:t>
            </a:r>
          </a:p>
          <a:p>
            <a:pPr algn="just">
              <a:lnSpc>
                <a:spcPct val="100000"/>
              </a:lnSpc>
              <a:buFont typeface="Courier New" panose="02070309020205020404" pitchFamily="49" charset="0"/>
              <a:buNone/>
            </a:pPr>
            <a:r>
              <a:rPr lang="cs-CZ" sz="1200" baseline="0" dirty="0"/>
              <a:t>   vykázaná příjemcem nesplňuje požadavek souladu s principem přiměřenosti výdaje, je ŘO oprávněn výdaj jako způsobilý neschválit, příp. schválit výdaj jen do určité výše.</a:t>
            </a:r>
            <a:endParaRPr lang="it-IT" sz="1200" dirty="0"/>
          </a:p>
          <a:p>
            <a:pPr algn="just">
              <a:lnSpc>
                <a:spcPct val="100000"/>
              </a:lnSpc>
              <a:buFont typeface="Courier New" panose="02070309020205020404" pitchFamily="49" charset="0"/>
              <a:buChar char="o"/>
            </a:pPr>
            <a:r>
              <a:rPr lang="cs-CZ" sz="1200" dirty="0"/>
              <a:t> vznikl v době realizace, </a:t>
            </a:r>
          </a:p>
          <a:p>
            <a:pPr algn="just">
              <a:lnSpc>
                <a:spcPct val="100000"/>
              </a:lnSpc>
              <a:buFont typeface="Courier New" panose="02070309020205020404" pitchFamily="49" charset="0"/>
              <a:buChar char="o"/>
            </a:pPr>
            <a:r>
              <a:rPr lang="cs-CZ" sz="1200" dirty="0"/>
              <a:t> splňuje podmínky územní způsobilosti, </a:t>
            </a:r>
          </a:p>
          <a:p>
            <a:pPr algn="just">
              <a:lnSpc>
                <a:spcPct val="100000"/>
              </a:lnSpc>
              <a:buFont typeface="Courier New" panose="02070309020205020404" pitchFamily="49" charset="0"/>
              <a:buChar char="o"/>
            </a:pPr>
            <a:r>
              <a:rPr lang="cs-CZ" sz="1200" dirty="0"/>
              <a:t> je řádně identifikovaný, prokazatelný a doložitelný, </a:t>
            </a:r>
          </a:p>
          <a:p>
            <a:pPr algn="just">
              <a:lnSpc>
                <a:spcPct val="100000"/>
              </a:lnSpc>
              <a:buFont typeface="Courier New" panose="02070309020205020404" pitchFamily="49" charset="0"/>
              <a:buChar char="o"/>
            </a:pPr>
            <a:r>
              <a:rPr lang="cs-CZ" sz="1200" dirty="0"/>
              <a:t> je nezbytný pro dosažení cílů projektu. </a:t>
            </a:r>
          </a:p>
          <a:p>
            <a:pPr algn="just">
              <a:lnSpc>
                <a:spcPct val="100000"/>
              </a:lnSpc>
              <a:buFont typeface="Courier New" panose="02070309020205020404" pitchFamily="49" charset="0"/>
              <a:buNone/>
            </a:pPr>
            <a:endParaRPr lang="cs-CZ" sz="1200" b="1" dirty="0"/>
          </a:p>
          <a:p>
            <a:pPr marL="171450" indent="-171450" algn="just">
              <a:lnSpc>
                <a:spcPct val="100000"/>
              </a:lnSpc>
              <a:buFontTx/>
              <a:buChar char="-"/>
            </a:pPr>
            <a:r>
              <a:rPr lang="cs-CZ" sz="1200" dirty="0"/>
              <a:t>Příjemci jsou </a:t>
            </a:r>
            <a:r>
              <a:rPr lang="cs-CZ" sz="1200" b="1" dirty="0"/>
              <a:t>povinni vést účetnictví </a:t>
            </a:r>
            <a:r>
              <a:rPr lang="cs-CZ" sz="1200" dirty="0"/>
              <a:t>nebo </a:t>
            </a:r>
            <a:r>
              <a:rPr lang="cs-CZ" sz="1200" b="1" dirty="0"/>
              <a:t>daňovou evidenci</a:t>
            </a:r>
            <a:r>
              <a:rPr lang="cs-CZ" sz="1200" dirty="0"/>
              <a:t> v souladu s předpisy ČR. </a:t>
            </a:r>
          </a:p>
          <a:p>
            <a:pPr marL="171450" indent="-171450" algn="just">
              <a:lnSpc>
                <a:spcPct val="100000"/>
              </a:lnSpc>
              <a:buFontTx/>
              <a:buChar char="-"/>
            </a:pPr>
            <a:r>
              <a:rPr lang="cs-CZ" sz="1200" dirty="0"/>
              <a:t>Příjemci, kteří vedou účetnictví v plném nebo zjednodušeném rozsahu podle zákona č. 563/1991 Sb., o účetnictví, </a:t>
            </a:r>
            <a:r>
              <a:rPr lang="cs-CZ" sz="1200" b="1" dirty="0"/>
              <a:t>vedou účetnictví způsobem, který zajistí jednoznačné přiřazení účetních položek spadajících do přímých nákladů ke konkrétnímu projektu</a:t>
            </a:r>
            <a:r>
              <a:rPr lang="cs-CZ" sz="1200" dirty="0"/>
              <a:t>, tj. zejména výnosů a nákladů a zařazení do evidence majetku (u příjemců postupujících podle § 38a zákona o účetnictví = </a:t>
            </a:r>
            <a:r>
              <a:rPr lang="cs-CZ" sz="1200" b="0" i="0" kern="1200" dirty="0">
                <a:solidFill>
                  <a:schemeClr val="tx1"/>
                </a:solidFill>
                <a:effectLst/>
                <a:latin typeface="+mn-lt"/>
                <a:ea typeface="+mn-ea"/>
                <a:cs typeface="+mn-cs"/>
              </a:rPr>
              <a:t>účtování v soustavě jednoduchého účetnictví;</a:t>
            </a:r>
            <a:r>
              <a:rPr lang="cs-CZ" sz="1200" dirty="0"/>
              <a:t> se jedná o přiřazení zejména příjmů a výdajů a zařazení do evidence majetku). </a:t>
            </a:r>
          </a:p>
          <a:p>
            <a:pPr marL="171450" indent="-171450" algn="just">
              <a:lnSpc>
                <a:spcPct val="100000"/>
              </a:lnSpc>
              <a:buFontTx/>
              <a:buChar char="-"/>
            </a:pPr>
            <a:r>
              <a:rPr lang="cs-CZ" sz="1200" dirty="0"/>
              <a:t>V případě zaměření aktivit projektu na podporu soc. služby dle zákona č. 108/2006 Sb., o sociálních službách, ve znění pozdějších předpisů, je příjemce povinen vést své příjmy a výdaje (výnosy a náklady) transparentně</a:t>
            </a:r>
            <a:r>
              <a:rPr lang="cs-CZ" sz="1200" baseline="0" dirty="0"/>
              <a:t> </a:t>
            </a:r>
            <a:r>
              <a:rPr lang="cs-CZ" sz="1200" b="1" dirty="0"/>
              <a:t>s jednoznačnou vazbou ke konkrétní soc. službě v rámci projektu</a:t>
            </a:r>
            <a:r>
              <a:rPr lang="cs-CZ" sz="1200" dirty="0"/>
              <a:t> – identifikátoru služby (zejména účetní střediska, zakázky). </a:t>
            </a:r>
          </a:p>
          <a:p>
            <a:pPr marL="171450" indent="-171450" algn="just">
              <a:lnSpc>
                <a:spcPct val="100000"/>
              </a:lnSpc>
              <a:buFontTx/>
              <a:buChar char="-"/>
            </a:pPr>
            <a:r>
              <a:rPr lang="cs-CZ" sz="1200" dirty="0"/>
              <a:t>Je-li podpora vyplácena v režimu vyrovnávací platby za službu obecného hospodářského zájmu, má příjemce </a:t>
            </a:r>
            <a:r>
              <a:rPr lang="cs-CZ" sz="1200" b="1" dirty="0"/>
              <a:t>povinnost vést příjmy a výdaje (výnosy a náklady) spojené s poskytováním příslušné služby ve svém účetnictví odděleně </a:t>
            </a:r>
            <a:r>
              <a:rPr lang="cs-CZ" sz="1200" dirty="0"/>
              <a:t>od příjmů a výdajů (výnosů a nákladů) spojených s jinými službami či činnostmi organizace. </a:t>
            </a:r>
          </a:p>
          <a:p>
            <a:endParaRPr lang="cs-CZ" dirty="0"/>
          </a:p>
        </p:txBody>
      </p:sp>
      <p:sp>
        <p:nvSpPr>
          <p:cNvPr id="4" name="Zástupný symbol pro číslo snímku 3"/>
          <p:cNvSpPr>
            <a:spLocks noGrp="1"/>
          </p:cNvSpPr>
          <p:nvPr>
            <p:ph type="sldNum" sz="quarter" idx="10"/>
          </p:nvPr>
        </p:nvSpPr>
        <p:spPr/>
        <p:txBody>
          <a:bodyPr/>
          <a:lstStyle/>
          <a:p>
            <a:fld id="{65FF7E96-72C8-433C-9E2A-BB6A57D1E243}" type="slidenum">
              <a:rPr lang="cs-CZ" smtClean="0"/>
              <a:t>20</a:t>
            </a:fld>
            <a:endParaRPr lang="cs-CZ"/>
          </a:p>
        </p:txBody>
      </p:sp>
    </p:spTree>
    <p:extLst>
      <p:ext uri="{BB962C8B-B14F-4D97-AF65-F5344CB8AC3E}">
        <p14:creationId xmlns:p14="http://schemas.microsoft.com/office/powerpoint/2010/main" val="4246106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5FF7E96-72C8-433C-9E2A-BB6A57D1E243}" type="slidenum">
              <a:rPr lang="cs-CZ" smtClean="0"/>
              <a:t>2</a:t>
            </a:fld>
            <a:endParaRPr lang="cs-CZ"/>
          </a:p>
        </p:txBody>
      </p:sp>
    </p:spTree>
    <p:extLst>
      <p:ext uri="{BB962C8B-B14F-4D97-AF65-F5344CB8AC3E}">
        <p14:creationId xmlns:p14="http://schemas.microsoft.com/office/powerpoint/2010/main" val="18302005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a:lnSpc>
                <a:spcPct val="100000"/>
              </a:lnSpc>
              <a:buFont typeface="Courier New" panose="02070309020205020404" pitchFamily="49" charset="0"/>
              <a:buNone/>
            </a:pPr>
            <a:endParaRPr lang="cs-CZ" sz="1200" b="0" dirty="0"/>
          </a:p>
          <a:p>
            <a:pPr algn="just"/>
            <a:endParaRPr lang="cs-CZ" dirty="0"/>
          </a:p>
        </p:txBody>
      </p:sp>
      <p:sp>
        <p:nvSpPr>
          <p:cNvPr id="4" name="Zástupný symbol pro číslo snímku 3"/>
          <p:cNvSpPr>
            <a:spLocks noGrp="1"/>
          </p:cNvSpPr>
          <p:nvPr>
            <p:ph type="sldNum" sz="quarter" idx="10"/>
          </p:nvPr>
        </p:nvSpPr>
        <p:spPr/>
        <p:txBody>
          <a:bodyPr/>
          <a:lstStyle/>
          <a:p>
            <a:fld id="{65FF7E96-72C8-433C-9E2A-BB6A57D1E243}" type="slidenum">
              <a:rPr lang="cs-CZ" smtClean="0"/>
              <a:t>21</a:t>
            </a:fld>
            <a:endParaRPr lang="cs-CZ"/>
          </a:p>
        </p:txBody>
      </p:sp>
    </p:spTree>
    <p:extLst>
      <p:ext uri="{BB962C8B-B14F-4D97-AF65-F5344CB8AC3E}">
        <p14:creationId xmlns:p14="http://schemas.microsoft.com/office/powerpoint/2010/main" val="2046794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a:r>
              <a:rPr lang="cs-CZ" sz="1200" b="1" i="0" u="none" strike="noStrike" kern="1200" baseline="0" dirty="0">
                <a:solidFill>
                  <a:schemeClr val="tx1"/>
                </a:solidFill>
                <a:latin typeface="+mn-lt"/>
                <a:ea typeface="+mn-ea"/>
                <a:cs typeface="+mn-cs"/>
              </a:rPr>
              <a:t>Originály dokladů (smluv atd) </a:t>
            </a:r>
            <a:r>
              <a:rPr lang="cs-CZ" sz="1200" b="0" i="0" u="none" strike="noStrike" kern="1200" baseline="0" dirty="0">
                <a:solidFill>
                  <a:schemeClr val="tx1"/>
                </a:solidFill>
                <a:latin typeface="+mn-lt"/>
                <a:ea typeface="+mn-ea"/>
                <a:cs typeface="+mn-cs"/>
              </a:rPr>
              <a:t>jsou archivovány u toho subjektu (příjemce či partnera), u kterého výdaje vznikly. </a:t>
            </a:r>
          </a:p>
          <a:p>
            <a:pPr algn="just"/>
            <a:r>
              <a:rPr lang="cs-CZ" sz="1200" b="1" i="0" u="none" strike="noStrike" kern="1200" baseline="0" dirty="0">
                <a:solidFill>
                  <a:schemeClr val="tx1"/>
                </a:solidFill>
                <a:latin typeface="+mn-lt"/>
                <a:ea typeface="+mn-ea"/>
                <a:cs typeface="+mn-cs"/>
              </a:rPr>
              <a:t>Kopie</a:t>
            </a:r>
            <a:r>
              <a:rPr lang="cs-CZ" sz="1200" b="0" i="0" u="none" strike="noStrike" kern="1200" baseline="0" dirty="0">
                <a:solidFill>
                  <a:schemeClr val="tx1"/>
                </a:solidFill>
                <a:latin typeface="+mn-lt"/>
                <a:ea typeface="+mn-ea"/>
                <a:cs typeface="+mn-cs"/>
              </a:rPr>
              <a:t> (příp. </a:t>
            </a:r>
            <a:r>
              <a:rPr lang="cs-CZ" sz="1200" b="0" i="0" u="none" strike="noStrike" kern="1200" baseline="0" dirty="0" err="1">
                <a:solidFill>
                  <a:schemeClr val="tx1"/>
                </a:solidFill>
                <a:latin typeface="+mn-lt"/>
                <a:ea typeface="+mn-ea"/>
                <a:cs typeface="+mn-cs"/>
              </a:rPr>
              <a:t>skeny</a:t>
            </a:r>
            <a:r>
              <a:rPr lang="cs-CZ" sz="1200" b="0" i="0" u="none" strike="noStrike" kern="1200" baseline="0" dirty="0">
                <a:solidFill>
                  <a:schemeClr val="tx1"/>
                </a:solidFill>
                <a:latin typeface="+mn-lt"/>
                <a:ea typeface="+mn-ea"/>
                <a:cs typeface="+mn-cs"/>
              </a:rPr>
              <a:t>) musí být k dispozici ŘO, přičemž některé je třeba přiložit k žádosti o platbu, jiné předloží příjemce v případě kontroly projektu na místě. </a:t>
            </a:r>
          </a:p>
          <a:p>
            <a:pPr marL="0" marR="0" indent="0" algn="just" defTabSz="914400" rtl="0" eaLnBrk="1" fontAlgn="auto" latinLnBrk="0" hangingPunct="1">
              <a:lnSpc>
                <a:spcPct val="100000"/>
              </a:lnSpc>
              <a:spcBef>
                <a:spcPts val="0"/>
              </a:spcBef>
              <a:spcAft>
                <a:spcPts val="0"/>
              </a:spcAft>
              <a:buClrTx/>
              <a:buSzTx/>
              <a:buFontTx/>
              <a:buNone/>
              <a:tabLst/>
              <a:defRPr/>
            </a:pPr>
            <a:endParaRPr lang="cs-CZ" sz="1200" b="1" i="0" u="none" strike="noStrike" kern="1200" baseline="0" dirty="0">
              <a:solidFill>
                <a:schemeClr val="tx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cs-CZ" sz="1200" b="1" i="0" u="none" strike="noStrike" kern="1200" baseline="0" dirty="0">
                <a:solidFill>
                  <a:schemeClr val="tx1"/>
                </a:solidFill>
                <a:latin typeface="+mn-lt"/>
                <a:ea typeface="+mn-ea"/>
                <a:cs typeface="+mn-cs"/>
              </a:rPr>
              <a:t>Tab. č. 8: Pravidla pro dokladování výdajů </a:t>
            </a:r>
            <a:r>
              <a:rPr lang="cs-CZ" sz="1200" b="0" i="0" u="none" strike="noStrike" kern="1200" baseline="0" dirty="0">
                <a:solidFill>
                  <a:schemeClr val="tx1"/>
                </a:solidFill>
                <a:latin typeface="+mn-lt"/>
                <a:ea typeface="+mn-ea"/>
                <a:cs typeface="+mn-cs"/>
              </a:rPr>
              <a:t>(Specifická část pravidel pro žadatele a příjemce v rámci OPZ+ pro projekty s využitím paušálních sazeb, str. 68-71)</a:t>
            </a:r>
          </a:p>
          <a:p>
            <a:pPr algn="just"/>
            <a:endParaRPr lang="cs-CZ" sz="1200" dirty="0"/>
          </a:p>
          <a:p>
            <a:pPr algn="just"/>
            <a:endParaRPr lang="cs-CZ" dirty="0"/>
          </a:p>
        </p:txBody>
      </p:sp>
      <p:sp>
        <p:nvSpPr>
          <p:cNvPr id="4" name="Zástupný symbol pro číslo snímku 3"/>
          <p:cNvSpPr>
            <a:spLocks noGrp="1"/>
          </p:cNvSpPr>
          <p:nvPr>
            <p:ph type="sldNum" sz="quarter" idx="10"/>
          </p:nvPr>
        </p:nvSpPr>
        <p:spPr/>
        <p:txBody>
          <a:bodyPr/>
          <a:lstStyle/>
          <a:p>
            <a:fld id="{65FF7E96-72C8-433C-9E2A-BB6A57D1E243}" type="slidenum">
              <a:rPr lang="cs-CZ" smtClean="0"/>
              <a:t>22</a:t>
            </a:fld>
            <a:endParaRPr lang="cs-CZ"/>
          </a:p>
        </p:txBody>
      </p:sp>
    </p:spTree>
    <p:extLst>
      <p:ext uri="{BB962C8B-B14F-4D97-AF65-F5344CB8AC3E}">
        <p14:creationId xmlns:p14="http://schemas.microsoft.com/office/powerpoint/2010/main" val="38513411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lnSpc>
                <a:spcPct val="100000"/>
              </a:lnSpc>
              <a:buNone/>
            </a:pPr>
            <a:endParaRPr lang="cs-CZ" sz="1200" dirty="0"/>
          </a:p>
        </p:txBody>
      </p:sp>
      <p:sp>
        <p:nvSpPr>
          <p:cNvPr id="4" name="Zástupný symbol pro číslo snímku 3"/>
          <p:cNvSpPr>
            <a:spLocks noGrp="1"/>
          </p:cNvSpPr>
          <p:nvPr>
            <p:ph type="sldNum" sz="quarter" idx="10"/>
          </p:nvPr>
        </p:nvSpPr>
        <p:spPr/>
        <p:txBody>
          <a:bodyPr/>
          <a:lstStyle/>
          <a:p>
            <a:fld id="{65FF7E96-72C8-433C-9E2A-BB6A57D1E243}" type="slidenum">
              <a:rPr lang="cs-CZ" smtClean="0"/>
              <a:t>23</a:t>
            </a:fld>
            <a:endParaRPr lang="cs-CZ"/>
          </a:p>
        </p:txBody>
      </p:sp>
    </p:spTree>
    <p:extLst>
      <p:ext uri="{BB962C8B-B14F-4D97-AF65-F5344CB8AC3E}">
        <p14:creationId xmlns:p14="http://schemas.microsoft.com/office/powerpoint/2010/main" val="31198317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5FF7E96-72C8-433C-9E2A-BB6A57D1E243}" type="slidenum">
              <a:rPr lang="cs-CZ" smtClean="0"/>
              <a:t>24</a:t>
            </a:fld>
            <a:endParaRPr lang="cs-CZ"/>
          </a:p>
        </p:txBody>
      </p:sp>
    </p:spTree>
    <p:extLst>
      <p:ext uri="{BB962C8B-B14F-4D97-AF65-F5344CB8AC3E}">
        <p14:creationId xmlns:p14="http://schemas.microsoft.com/office/powerpoint/2010/main" val="4229046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a:r>
              <a:rPr lang="cs-CZ" b="1" dirty="0"/>
              <a:t>Pravidlo úvazku 1,0</a:t>
            </a:r>
          </a:p>
          <a:p>
            <a:pPr algn="just"/>
            <a:r>
              <a:rPr lang="cs-CZ" dirty="0"/>
              <a:t>Kontrola probíhá</a:t>
            </a:r>
            <a:r>
              <a:rPr lang="cs-CZ" baseline="0" dirty="0"/>
              <a:t> na základě mzdového listu zaměstnance = kontrolují se pracovně-právní vztahy u zaměstnavatele.</a:t>
            </a:r>
          </a:p>
          <a:p>
            <a:pPr algn="just"/>
            <a:r>
              <a:rPr lang="cs-CZ" baseline="0" dirty="0"/>
              <a:t>Úvazek u zaměstnavatele lze po dobu zapojení do projektu snížit na základě dodatku k PS.</a:t>
            </a:r>
          </a:p>
          <a:p>
            <a:pPr algn="just"/>
            <a:r>
              <a:rPr lang="cs-CZ" baseline="0" dirty="0"/>
              <a:t>Nekontroluje se na počtu skutečně odpracovaných hodin -&gt; může pracovat nad rámec sjednané pracovní doby (mzdový list x pracovní smlouva).</a:t>
            </a:r>
          </a:p>
          <a:p>
            <a:pPr algn="just"/>
            <a:endParaRPr lang="cs-CZ" baseline="0" dirty="0"/>
          </a:p>
          <a:p>
            <a:pPr algn="just" eaLnBrk="1" hangingPunct="1">
              <a:defRPr/>
            </a:pPr>
            <a:r>
              <a:rPr lang="cs-CZ" altLang="cs-CZ" sz="1200" b="1" dirty="0"/>
              <a:t>Způsobilost odměn</a:t>
            </a:r>
          </a:p>
          <a:p>
            <a:pPr algn="just" eaLnBrk="1" hangingPunct="1">
              <a:defRPr/>
            </a:pPr>
            <a:r>
              <a:rPr lang="cs-CZ" altLang="cs-CZ" sz="1200" dirty="0"/>
              <a:t>Způsobilé při udělení za splnění mimořádného nebo zvlášť významného úkolu apod., je nezbytné zdůvodnění. Způsobilé jsou rovněž cílové odměny. </a:t>
            </a:r>
          </a:p>
          <a:p>
            <a:pPr algn="just" eaLnBrk="1" hangingPunct="1">
              <a:defRPr/>
            </a:pPr>
            <a:r>
              <a:rPr lang="cs-CZ" altLang="cs-CZ" sz="1200" dirty="0"/>
              <a:t>Příjemce stanoví kritéria, při jejichž splnění lze odměny zaměstnanci poskytnout (vnitřní</a:t>
            </a:r>
            <a:r>
              <a:rPr lang="cs-CZ" altLang="cs-CZ" sz="1200" baseline="0" dirty="0"/>
              <a:t> předpis, kolektivní smlouva)</a:t>
            </a:r>
            <a:r>
              <a:rPr lang="cs-CZ" altLang="cs-CZ" sz="1200" dirty="0"/>
              <a:t>. </a:t>
            </a:r>
          </a:p>
          <a:p>
            <a:pPr algn="just" eaLnBrk="1" hangingPunct="1">
              <a:defRPr/>
            </a:pPr>
            <a:endParaRPr lang="cs-CZ" altLang="cs-CZ" sz="1200" b="1" dirty="0"/>
          </a:p>
          <a:p>
            <a:pPr algn="just" eaLnBrk="1" hangingPunct="1">
              <a:defRPr/>
            </a:pPr>
            <a:r>
              <a:rPr lang="cs-CZ" altLang="cs-CZ" sz="1200" b="1" dirty="0"/>
              <a:t>Způsobilé jsou odměny, které nepřekročí 25 %: </a:t>
            </a:r>
          </a:p>
          <a:p>
            <a:pPr algn="just" eaLnBrk="1" hangingPunct="1">
              <a:lnSpc>
                <a:spcPts val="2500"/>
              </a:lnSpc>
              <a:spcBef>
                <a:spcPct val="0"/>
              </a:spcBef>
              <a:spcAft>
                <a:spcPct val="0"/>
              </a:spcAft>
              <a:buFont typeface="Courier New" pitchFamily="49" charset="0"/>
              <a:buChar char="o"/>
              <a:defRPr/>
            </a:pPr>
            <a:r>
              <a:rPr lang="cs-CZ" altLang="cs-CZ" sz="1200" dirty="0"/>
              <a:t> ročního úhrnu nejvyššího platového tarifu a nejvýše přípustného osobního příplatku v příslušné platové třídě a v případě představeného též příplatku za vedení, který lze tomuto zaměstnanci jako </a:t>
            </a:r>
          </a:p>
          <a:p>
            <a:pPr algn="just" eaLnBrk="1" hangingPunct="1">
              <a:lnSpc>
                <a:spcPts val="2500"/>
              </a:lnSpc>
              <a:spcBef>
                <a:spcPct val="0"/>
              </a:spcBef>
              <a:spcAft>
                <a:spcPct val="0"/>
              </a:spcAft>
              <a:buFont typeface="Courier New" pitchFamily="49" charset="0"/>
              <a:buNone/>
              <a:defRPr/>
            </a:pPr>
            <a:r>
              <a:rPr lang="cs-CZ" altLang="cs-CZ" sz="1200" baseline="0" dirty="0"/>
              <a:t>   </a:t>
            </a:r>
            <a:r>
              <a:rPr lang="cs-CZ" altLang="cs-CZ" sz="1200" dirty="0"/>
              <a:t>nejvýše přípustný přiznat, nebo</a:t>
            </a:r>
          </a:p>
          <a:p>
            <a:pPr algn="just" eaLnBrk="1" hangingPunct="1">
              <a:lnSpc>
                <a:spcPts val="2500"/>
              </a:lnSpc>
              <a:spcBef>
                <a:spcPts val="300"/>
              </a:spcBef>
              <a:spcAft>
                <a:spcPts val="300"/>
              </a:spcAft>
              <a:buFont typeface="Courier New" pitchFamily="49" charset="0"/>
              <a:buChar char="o"/>
              <a:defRPr/>
            </a:pPr>
            <a:r>
              <a:rPr lang="cs-CZ" altLang="cs-CZ" sz="1200" dirty="0"/>
              <a:t> roční mzdy/odměny z dohody, kdy se vychází z částky dle poslední platné verze pracovní smlouvy/dohody o pracovní činnosti/dohody o provedení práce.</a:t>
            </a:r>
          </a:p>
          <a:p>
            <a:pPr marL="0" indent="0" algn="just" eaLnBrk="1" hangingPunct="1">
              <a:lnSpc>
                <a:spcPts val="2500"/>
              </a:lnSpc>
              <a:spcBef>
                <a:spcPts val="300"/>
              </a:spcBef>
              <a:spcAft>
                <a:spcPts val="300"/>
              </a:spcAft>
              <a:buFont typeface="Wingdings" pitchFamily="2" charset="2"/>
              <a:buNone/>
              <a:defRPr/>
            </a:pPr>
            <a:r>
              <a:rPr lang="cs-CZ" altLang="cs-CZ" sz="1200" b="1" dirty="0"/>
              <a:t>Zohledňuje se délka a výše úvazku zaměstnance na projektu.  </a:t>
            </a:r>
          </a:p>
          <a:p>
            <a:pPr algn="just"/>
            <a:endParaRPr lang="cs-CZ" dirty="0"/>
          </a:p>
        </p:txBody>
      </p:sp>
      <p:sp>
        <p:nvSpPr>
          <p:cNvPr id="4" name="Zástupný symbol pro číslo snímku 3"/>
          <p:cNvSpPr>
            <a:spLocks noGrp="1"/>
          </p:cNvSpPr>
          <p:nvPr>
            <p:ph type="sldNum" sz="quarter" idx="10"/>
          </p:nvPr>
        </p:nvSpPr>
        <p:spPr/>
        <p:txBody>
          <a:bodyPr/>
          <a:lstStyle/>
          <a:p>
            <a:fld id="{65FF7E96-72C8-433C-9E2A-BB6A57D1E243}" type="slidenum">
              <a:rPr lang="cs-CZ" smtClean="0"/>
              <a:t>25</a:t>
            </a:fld>
            <a:endParaRPr lang="cs-CZ"/>
          </a:p>
        </p:txBody>
      </p:sp>
    </p:spTree>
    <p:extLst>
      <p:ext uri="{BB962C8B-B14F-4D97-AF65-F5344CB8AC3E}">
        <p14:creationId xmlns:p14="http://schemas.microsoft.com/office/powerpoint/2010/main" val="29041179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432000" indent="-432000" algn="just" eaLnBrk="1" fontAlgn="auto" hangingPunct="1">
              <a:lnSpc>
                <a:spcPts val="2880"/>
              </a:lnSpc>
              <a:defRPr/>
            </a:pPr>
            <a:endParaRPr lang="cs-CZ" altLang="cs-CZ" sz="1200" dirty="0"/>
          </a:p>
          <a:p>
            <a:pPr eaLnBrk="1" hangingPunct="1">
              <a:buFont typeface="Courier New" pitchFamily="49" charset="0"/>
              <a:buNone/>
            </a:pPr>
            <a:endParaRPr lang="cs-CZ" altLang="cs-CZ" sz="1200" dirty="0"/>
          </a:p>
          <a:p>
            <a:pPr>
              <a:lnSpc>
                <a:spcPct val="100000"/>
              </a:lnSpc>
            </a:pPr>
            <a:endParaRPr lang="cs-CZ" sz="1200" dirty="0"/>
          </a:p>
        </p:txBody>
      </p:sp>
      <p:sp>
        <p:nvSpPr>
          <p:cNvPr id="4" name="Zástupný symbol pro číslo snímku 3"/>
          <p:cNvSpPr>
            <a:spLocks noGrp="1"/>
          </p:cNvSpPr>
          <p:nvPr>
            <p:ph type="sldNum" sz="quarter" idx="10"/>
          </p:nvPr>
        </p:nvSpPr>
        <p:spPr/>
        <p:txBody>
          <a:bodyPr/>
          <a:lstStyle/>
          <a:p>
            <a:fld id="{65FF7E96-72C8-433C-9E2A-BB6A57D1E243}" type="slidenum">
              <a:rPr lang="cs-CZ" smtClean="0"/>
              <a:t>26</a:t>
            </a:fld>
            <a:endParaRPr lang="cs-CZ"/>
          </a:p>
        </p:txBody>
      </p:sp>
    </p:spTree>
    <p:extLst>
      <p:ext uri="{BB962C8B-B14F-4D97-AF65-F5344CB8AC3E}">
        <p14:creationId xmlns:p14="http://schemas.microsoft.com/office/powerpoint/2010/main" val="30069012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a:r>
              <a:rPr lang="cs-CZ" sz="1200" b="1" dirty="0"/>
              <a:t>PS: </a:t>
            </a:r>
            <a:r>
              <a:rPr lang="cs-CZ" sz="1200" dirty="0"/>
              <a:t>par. 34 ZP (zákoníku práce), údaj</a:t>
            </a:r>
            <a:r>
              <a:rPr lang="cs-CZ" sz="1200" baseline="0" dirty="0"/>
              <a:t> o týdenní pracovní době, dovolené, výpovědní době může být součástí jiných dokumentů </a:t>
            </a:r>
            <a:endParaRPr lang="cs-CZ" sz="1200" dirty="0"/>
          </a:p>
          <a:p>
            <a:pPr algn="just"/>
            <a:r>
              <a:rPr lang="cs-CZ" sz="1200" b="1" dirty="0"/>
              <a:t>DPČ: </a:t>
            </a:r>
            <a:r>
              <a:rPr lang="cs-CZ" sz="1200" dirty="0"/>
              <a:t>úprava v par. 76 a 77 ZP, lze vykonávat práce v rozsahu nepřekračujícím</a:t>
            </a:r>
            <a:r>
              <a:rPr lang="cs-CZ" sz="1200" baseline="0" dirty="0"/>
              <a:t> v průměru polovinu stanovené týdenní pracovní doby -&gt; sledováno po dobu, na </a:t>
            </a:r>
            <a:r>
              <a:rPr lang="cs-CZ" sz="1200" baseline="0" dirty="0" err="1"/>
              <a:t>kt</a:t>
            </a:r>
            <a:r>
              <a:rPr lang="cs-CZ" sz="1200" baseline="0" dirty="0"/>
              <a:t>. byla DPČ uzavřena</a:t>
            </a:r>
            <a:endParaRPr lang="cs-CZ" sz="1200" dirty="0"/>
          </a:p>
          <a:p>
            <a:pPr algn="just"/>
            <a:r>
              <a:rPr lang="cs-CZ" sz="1200" b="1" dirty="0"/>
              <a:t>DPP: </a:t>
            </a:r>
            <a:r>
              <a:rPr lang="cs-CZ" sz="1200" dirty="0"/>
              <a:t>úprava v par. 75 a 77 ZP, uzavírá se max. na 300 hodin</a:t>
            </a:r>
            <a:r>
              <a:rPr lang="cs-CZ" sz="1200" baseline="0" dirty="0"/>
              <a:t> za rok u 1 zaměstnavatele</a:t>
            </a:r>
          </a:p>
          <a:p>
            <a:pPr marL="0" marR="0" lvl="1" indent="0" algn="just" defTabSz="914400" rtl="0" eaLnBrk="1" fontAlgn="auto" latinLnBrk="0" hangingPunct="1">
              <a:lnSpc>
                <a:spcPct val="100000"/>
              </a:lnSpc>
              <a:spcBef>
                <a:spcPts val="0"/>
              </a:spcBef>
              <a:spcAft>
                <a:spcPts val="0"/>
              </a:spcAft>
              <a:buClrTx/>
              <a:buSzTx/>
              <a:buFontTx/>
              <a:buNone/>
              <a:tabLst/>
              <a:defRPr/>
            </a:pPr>
            <a:r>
              <a:rPr lang="cs-CZ" sz="1200" b="1" dirty="0"/>
              <a:t>Soupiska lidských zdrojů = </a:t>
            </a:r>
            <a:r>
              <a:rPr lang="cs-CZ" sz="1200" dirty="0"/>
              <a:t>příjemce</a:t>
            </a:r>
            <a:r>
              <a:rPr lang="cs-CZ" sz="1200" baseline="0" dirty="0"/>
              <a:t> přikládá ve formátu </a:t>
            </a:r>
            <a:r>
              <a:rPr lang="cs-CZ" sz="1200" baseline="0" dirty="0" err="1"/>
              <a:t>xls</a:t>
            </a:r>
            <a:r>
              <a:rPr lang="cs-CZ" sz="1200" baseline="0" dirty="0"/>
              <a:t>. jako samostatnou přílohu k </a:t>
            </a:r>
            <a:r>
              <a:rPr lang="cs-CZ" sz="1200" baseline="0" dirty="0" err="1"/>
              <a:t>ŽoP</a:t>
            </a:r>
            <a:endParaRPr lang="cs-CZ" sz="1200" baseline="0" dirty="0"/>
          </a:p>
          <a:p>
            <a:pPr marL="0" marR="0" lvl="1" indent="0" algn="just" defTabSz="914400" rtl="0" eaLnBrk="1" fontAlgn="auto" latinLnBrk="0" hangingPunct="1">
              <a:lnSpc>
                <a:spcPct val="100000"/>
              </a:lnSpc>
              <a:spcBef>
                <a:spcPts val="0"/>
              </a:spcBef>
              <a:spcAft>
                <a:spcPts val="0"/>
              </a:spcAft>
              <a:buClrTx/>
              <a:buSzTx/>
              <a:buFontTx/>
              <a:buNone/>
              <a:tabLst/>
              <a:defRPr/>
            </a:pPr>
            <a:r>
              <a:rPr lang="cs-CZ" sz="1200" b="1" dirty="0"/>
              <a:t>Kopie výpisů z BÚ</a:t>
            </a:r>
            <a:r>
              <a:rPr lang="cs-CZ" sz="1200" dirty="0"/>
              <a:t>, případně </a:t>
            </a:r>
            <a:r>
              <a:rPr lang="cs-CZ" sz="1200" b="1" dirty="0"/>
              <a:t>kopie VPD = </a:t>
            </a:r>
            <a:r>
              <a:rPr lang="cs-CZ" sz="1200" b="0" dirty="0"/>
              <a:t>pro kontrolu úhrady čisté mzdy zaměstnanci</a:t>
            </a:r>
            <a:endParaRPr lang="cs-CZ" sz="1200" b="0" baseline="0" dirty="0"/>
          </a:p>
          <a:p>
            <a:pPr marL="0" marR="0" lvl="1" indent="0" algn="l" defTabSz="914400" rtl="0" eaLnBrk="1" fontAlgn="auto" latinLnBrk="0" hangingPunct="1">
              <a:lnSpc>
                <a:spcPct val="100000"/>
              </a:lnSpc>
              <a:spcBef>
                <a:spcPts val="0"/>
              </a:spcBef>
              <a:spcAft>
                <a:spcPts val="0"/>
              </a:spcAft>
              <a:buClrTx/>
              <a:buSzTx/>
              <a:buFontTx/>
              <a:buNone/>
              <a:tabLst/>
              <a:defRPr/>
            </a:pPr>
            <a:endParaRPr lang="cs-CZ" sz="1200" dirty="0"/>
          </a:p>
          <a:p>
            <a:pPr marL="0" marR="0" lvl="1" indent="0" algn="l" defTabSz="914400" rtl="0" eaLnBrk="1" fontAlgn="auto" latinLnBrk="0" hangingPunct="1">
              <a:lnSpc>
                <a:spcPct val="100000"/>
              </a:lnSpc>
              <a:spcBef>
                <a:spcPts val="0"/>
              </a:spcBef>
              <a:spcAft>
                <a:spcPts val="0"/>
              </a:spcAft>
              <a:buClrTx/>
              <a:buSzTx/>
              <a:buFontTx/>
              <a:buNone/>
              <a:tabLst/>
              <a:defRPr/>
            </a:pPr>
            <a:endParaRPr lang="cs-CZ" sz="1900" dirty="0"/>
          </a:p>
          <a:p>
            <a:endParaRPr lang="cs-CZ" dirty="0"/>
          </a:p>
        </p:txBody>
      </p:sp>
      <p:sp>
        <p:nvSpPr>
          <p:cNvPr id="4" name="Zástupný symbol pro číslo snímku 3"/>
          <p:cNvSpPr>
            <a:spLocks noGrp="1"/>
          </p:cNvSpPr>
          <p:nvPr>
            <p:ph type="sldNum" sz="quarter" idx="10"/>
          </p:nvPr>
        </p:nvSpPr>
        <p:spPr/>
        <p:txBody>
          <a:bodyPr/>
          <a:lstStyle/>
          <a:p>
            <a:fld id="{65FF7E96-72C8-433C-9E2A-BB6A57D1E243}" type="slidenum">
              <a:rPr lang="cs-CZ" smtClean="0"/>
              <a:t>27</a:t>
            </a:fld>
            <a:endParaRPr lang="cs-CZ"/>
          </a:p>
        </p:txBody>
      </p:sp>
    </p:spTree>
    <p:extLst>
      <p:ext uri="{BB962C8B-B14F-4D97-AF65-F5344CB8AC3E}">
        <p14:creationId xmlns:p14="http://schemas.microsoft.com/office/powerpoint/2010/main" val="41704590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dirty="0"/>
              <a:t>Vyplněný pracovní výkaz musí souhlasit se</a:t>
            </a:r>
            <a:r>
              <a:rPr lang="cs-CZ" sz="1200" baseline="0" dirty="0"/>
              <a:t> soupiskou lidských zdrojů (SD -2), údaje se vyplňují zvlášť pro každého zaměstnance zapojeného do projektu</a:t>
            </a:r>
            <a:r>
              <a:rPr lang="cs-CZ" sz="1200" dirty="0"/>
              <a:t>.</a:t>
            </a:r>
          </a:p>
          <a:p>
            <a:endParaRPr lang="cs-CZ" dirty="0"/>
          </a:p>
        </p:txBody>
      </p:sp>
      <p:sp>
        <p:nvSpPr>
          <p:cNvPr id="4" name="Zástupný symbol pro číslo snímku 3"/>
          <p:cNvSpPr>
            <a:spLocks noGrp="1"/>
          </p:cNvSpPr>
          <p:nvPr>
            <p:ph type="sldNum" sz="quarter" idx="10"/>
          </p:nvPr>
        </p:nvSpPr>
        <p:spPr/>
        <p:txBody>
          <a:bodyPr/>
          <a:lstStyle/>
          <a:p>
            <a:fld id="{65FF7E96-72C8-433C-9E2A-BB6A57D1E243}" type="slidenum">
              <a:rPr lang="cs-CZ" smtClean="0"/>
              <a:t>28</a:t>
            </a:fld>
            <a:endParaRPr lang="cs-CZ"/>
          </a:p>
        </p:txBody>
      </p:sp>
    </p:spTree>
    <p:extLst>
      <p:ext uri="{BB962C8B-B14F-4D97-AF65-F5344CB8AC3E}">
        <p14:creationId xmlns:p14="http://schemas.microsoft.com/office/powerpoint/2010/main" val="12816520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800" b="0" i="0" u="none" strike="noStrike" baseline="0" dirty="0">
                <a:solidFill>
                  <a:srgbClr val="000000"/>
                </a:solidFill>
                <a:latin typeface="Arial" panose="020B0604020202020204" pitchFamily="34" charset="0"/>
              </a:rPr>
              <a:t>V projektu mohou být způsobilými výdaji také výdaje související s umístěním osoby z cílové skupiny projektu na trh práce nebo v souvislosti s programem udržení takové osoby na trhu práce. Na úhradu těchto nákladů je určena jednotka „Mzdový příspěvek na pracovní místo“. </a:t>
            </a:r>
          </a:p>
          <a:p>
            <a:endParaRPr lang="cs-CZ" sz="1800" b="0" i="0" u="none" strike="noStrike" baseline="0" dirty="0">
              <a:solidFill>
                <a:srgbClr val="000000"/>
              </a:solidFill>
              <a:latin typeface="Arial" panose="020B0604020202020204" pitchFamily="34" charset="0"/>
            </a:endParaRPr>
          </a:p>
          <a:p>
            <a:r>
              <a:rPr lang="cs-CZ" sz="1800" b="1" i="0" u="none" strike="noStrike" baseline="0" dirty="0">
                <a:solidFill>
                  <a:srgbClr val="000000"/>
                </a:solidFill>
                <a:latin typeface="Arial" panose="020B0604020202020204" pitchFamily="34" charset="0"/>
              </a:rPr>
              <a:t>Definice jednotky „Mzdový příspěvek na pracovní místo“: </a:t>
            </a:r>
            <a:endParaRPr lang="cs-CZ" sz="1800" b="0" i="0" u="none" strike="noStrike" baseline="0" dirty="0">
              <a:solidFill>
                <a:srgbClr val="000000"/>
              </a:solidFill>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800" b="0" i="0" u="none" strike="noStrike" baseline="0" dirty="0">
                <a:solidFill>
                  <a:srgbClr val="000000"/>
                </a:solidFill>
                <a:latin typeface="Arial" panose="020B0604020202020204" pitchFamily="34" charset="0"/>
              </a:rPr>
              <a:t>Jednotkou „Mzdový příspěvek na pracovní místo“ je příspěvek na 0,05 úvazku na osobní náklady zaměstnance na podpořeném pracovním místě za měsíc. </a:t>
            </a:r>
            <a:r>
              <a:rPr lang="cs-CZ" sz="1800" b="1" i="0" u="none" strike="noStrike" baseline="0" dirty="0">
                <a:solidFill>
                  <a:srgbClr val="000000"/>
                </a:solidFill>
                <a:latin typeface="Arial" panose="020B0604020202020204" pitchFamily="34" charset="0"/>
              </a:rPr>
              <a:t>Splnění jednotky se dokládá sjednaným pracovněprávním vztahem</a:t>
            </a:r>
            <a:r>
              <a:rPr lang="cs-CZ" sz="1800" b="0" i="0" u="none" strike="noStrike" baseline="0" dirty="0">
                <a:solidFill>
                  <a:srgbClr val="000000"/>
                </a:solidFill>
                <a:latin typeface="Arial" panose="020B0604020202020204" pitchFamily="34" charset="0"/>
              </a:rPr>
              <a:t>, který zakládá účast zaměstnance na sociálním zabezpečení (pracovní smlouvou nebo dohodou o pracovní činnosti), smlouvou/dohodou o poskytnutí mzdových příspěvků zaměstnavateli (pokud není zaměstnavatel příjemce nebo partner) a přehledem o čerpání mzdových příspěvků. Dosažení jednotky je vyhodnocováno za kalendářní měsíc.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800" b="0" i="0" u="none" strike="noStrike" baseline="0" dirty="0">
              <a:solidFill>
                <a:srgbClr val="000000"/>
              </a:solidFill>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800" b="1" i="0" u="none" strike="noStrike" baseline="0" dirty="0">
                <a:solidFill>
                  <a:srgbClr val="000000"/>
                </a:solidFill>
                <a:latin typeface="Arial" panose="020B0604020202020204" pitchFamily="34" charset="0"/>
              </a:rPr>
              <a:t>Úvazek podpořené osoby</a:t>
            </a:r>
            <a:r>
              <a:rPr lang="cs-CZ" sz="1800" b="0" i="0" u="none" strike="noStrike" baseline="0" dirty="0">
                <a:solidFill>
                  <a:srgbClr val="000000"/>
                </a:solidFill>
                <a:latin typeface="Arial" panose="020B0604020202020204" pitchFamily="34" charset="0"/>
              </a:rPr>
              <a:t>, která je </a:t>
            </a:r>
            <a:r>
              <a:rPr lang="cs-CZ" sz="1800" b="1" i="0" u="none" strike="noStrike" baseline="0" dirty="0">
                <a:solidFill>
                  <a:srgbClr val="000000"/>
                </a:solidFill>
                <a:latin typeface="Arial" panose="020B0604020202020204" pitchFamily="34" charset="0"/>
              </a:rPr>
              <a:t>zaměstnancem příjemce nebo partnera</a:t>
            </a:r>
            <a:r>
              <a:rPr lang="cs-CZ" sz="1800" b="0" i="0" u="none" strike="noStrike" baseline="0" dirty="0">
                <a:solidFill>
                  <a:srgbClr val="000000"/>
                </a:solidFill>
                <a:latin typeface="Arial" panose="020B0604020202020204" pitchFamily="34" charset="0"/>
              </a:rPr>
              <a:t>, u které je odměňování i jen částečně hrazeno z prostředků projektu OPZ+, </a:t>
            </a:r>
            <a:r>
              <a:rPr lang="cs-CZ" sz="1800" b="1" i="0" u="none" strike="noStrike" baseline="0" dirty="0">
                <a:solidFill>
                  <a:srgbClr val="000000"/>
                </a:solidFill>
                <a:latin typeface="Arial" panose="020B0604020202020204" pitchFamily="34" charset="0"/>
              </a:rPr>
              <a:t>může být maximálně 1,0 dohromady u všech subjektů </a:t>
            </a:r>
            <a:r>
              <a:rPr lang="cs-CZ" sz="1800" b="0" i="0" u="none" strike="noStrike" baseline="0" dirty="0">
                <a:solidFill>
                  <a:srgbClr val="000000"/>
                </a:solidFill>
                <a:latin typeface="Arial" panose="020B0604020202020204" pitchFamily="34" charset="0"/>
              </a:rPr>
              <a:t>(tj. příjemce a partneři) zapojených do daného projektu (tj. součet veškerých úvazků zaměstnance u zaměstnavatele/ů včetně případných DPP a DPČ nesmí překročit jeden pracovní úvazek), a to po celou dobu, po kterou jsou nárokovány mzdové příspěvky na danou osobu z OPZ+. Pro </a:t>
            </a:r>
            <a:r>
              <a:rPr lang="cs-CZ" sz="1800" b="1" i="0" u="none" strike="noStrike" baseline="0" dirty="0">
                <a:solidFill>
                  <a:srgbClr val="000000"/>
                </a:solidFill>
                <a:latin typeface="Arial" panose="020B0604020202020204" pitchFamily="34" charset="0"/>
              </a:rPr>
              <a:t>úvazek podpořené osoby</a:t>
            </a:r>
            <a:r>
              <a:rPr lang="cs-CZ" sz="1800" b="0" i="0" u="none" strike="noStrike" baseline="0" dirty="0">
                <a:solidFill>
                  <a:srgbClr val="000000"/>
                </a:solidFill>
                <a:latin typeface="Arial" panose="020B0604020202020204" pitchFamily="34" charset="0"/>
              </a:rPr>
              <a:t>, kterou zaměstnává </a:t>
            </a:r>
            <a:r>
              <a:rPr lang="cs-CZ" sz="1800" b="1" i="0" u="none" strike="noStrike" baseline="0" dirty="0">
                <a:solidFill>
                  <a:srgbClr val="000000"/>
                </a:solidFill>
                <a:latin typeface="Arial" panose="020B0604020202020204" pitchFamily="34" charset="0"/>
              </a:rPr>
              <a:t>subjekt odlišný od příjemce nebo partnera </a:t>
            </a:r>
            <a:r>
              <a:rPr lang="cs-CZ" sz="1800" b="0" i="0" u="none" strike="noStrike" baseline="0" dirty="0">
                <a:solidFill>
                  <a:srgbClr val="000000"/>
                </a:solidFill>
                <a:latin typeface="Arial" panose="020B0604020202020204" pitchFamily="34" charset="0"/>
              </a:rPr>
              <a:t>platí, že může být </a:t>
            </a:r>
            <a:r>
              <a:rPr lang="cs-CZ" sz="1800" b="1" i="0" u="none" strike="noStrike" baseline="0" dirty="0">
                <a:solidFill>
                  <a:srgbClr val="000000"/>
                </a:solidFill>
                <a:latin typeface="Arial" panose="020B0604020202020204" pitchFamily="34" charset="0"/>
              </a:rPr>
              <a:t>maximálně 1,0 </a:t>
            </a:r>
            <a:r>
              <a:rPr lang="cs-CZ" sz="1800" b="0" i="0" u="none" strike="noStrike" baseline="0" dirty="0">
                <a:solidFill>
                  <a:srgbClr val="000000"/>
                </a:solidFill>
                <a:latin typeface="Arial" panose="020B0604020202020204" pitchFamily="34" charset="0"/>
              </a:rPr>
              <a:t>u tohoto subjektu (tj. součet veškerých úvazků zaměstnance u zaměstnavatele včetně případných DPP a DPČ nesmí překročit jeden pracovní úvazek), a to po celou dobu, po kterou jsou nárokovány mzdové příspěvky na danou osobu z OPZ+. Při ověřování dodržení tohoto pravidla se vychází z textů všech pracovněprávních vztahů platných v době realizace projektu, včetně těch, které byly uzavřeny před zahájením realizace projektu. </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800" b="0" i="0" u="none" strike="noStrike" baseline="0" dirty="0">
              <a:solidFill>
                <a:srgbClr val="000000"/>
              </a:solidFill>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800" b="0" i="0" u="none" strike="noStrike" baseline="0" dirty="0">
                <a:solidFill>
                  <a:srgbClr val="000000"/>
                </a:solidFill>
                <a:latin typeface="Arial" panose="020B0604020202020204" pitchFamily="34" charset="0"/>
              </a:rPr>
              <a:t>Proplacení jednotek je realizováno na základě počtu prokázaných „0,05 </a:t>
            </a:r>
            <a:r>
              <a:rPr lang="cs-CZ" sz="1800" b="0" i="0" u="none" strike="noStrike" baseline="0" dirty="0" err="1">
                <a:solidFill>
                  <a:srgbClr val="000000"/>
                </a:solidFill>
                <a:latin typeface="Arial" panose="020B0604020202020204" pitchFamily="34" charset="0"/>
              </a:rPr>
              <a:t>úvazkoměsíců</a:t>
            </a:r>
            <a:r>
              <a:rPr lang="cs-CZ" sz="1800" b="0" i="0" u="none" strike="noStrike" baseline="0" dirty="0">
                <a:solidFill>
                  <a:srgbClr val="000000"/>
                </a:solidFill>
                <a:latin typeface="Arial" panose="020B0604020202020204" pitchFamily="34" charset="0"/>
              </a:rPr>
              <a:t>“ za sledované období. Výpočet počtu jednotek za měsíc je vztažen k základní jednotce 0,05 úvazku/měsíc a příjemce může nárokovat pouze takový počet jednotek, který odpovídá násobku 0,05 úvazku až do výše odpovídající sjednanému úvazku u zaměstnavatele v daném měsíci. Dosažený počet jednotek se při výpočtu zaokrouhluje na celé jednotky dolů. </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800" b="0" i="0" u="none" strike="noStrike" baseline="0" dirty="0">
              <a:solidFill>
                <a:srgbClr val="000000"/>
              </a:solidFill>
              <a:latin typeface="Arial" panose="020B0604020202020204" pitchFamily="34" charset="0"/>
            </a:endParaRPr>
          </a:p>
          <a:p>
            <a:endParaRPr lang="cs-CZ" sz="1800" b="0" i="0" u="none" strike="noStrike" baseline="0" dirty="0">
              <a:solidFill>
                <a:srgbClr val="000000"/>
              </a:solidFill>
              <a:latin typeface="Arial" panose="020B0604020202020204" pitchFamily="34" charset="0"/>
            </a:endParaRPr>
          </a:p>
          <a:p>
            <a:r>
              <a:rPr lang="cs-CZ" sz="1800" b="0" i="0" u="none" strike="noStrike" baseline="0" dirty="0">
                <a:solidFill>
                  <a:srgbClr val="000000"/>
                </a:solidFill>
                <a:latin typeface="Arial" panose="020B0604020202020204" pitchFamily="34" charset="0"/>
              </a:rPr>
              <a:t>Jednotkové náklady se hradí </a:t>
            </a:r>
            <a:r>
              <a:rPr lang="cs-CZ" sz="1800" b="1" i="0" u="none" strike="noStrike" baseline="0" dirty="0">
                <a:solidFill>
                  <a:srgbClr val="000000"/>
                </a:solidFill>
                <a:latin typeface="Arial" panose="020B0604020202020204" pitchFamily="34" charset="0"/>
              </a:rPr>
              <a:t>poměrnou částkou </a:t>
            </a:r>
            <a:r>
              <a:rPr lang="cs-CZ" sz="1800" b="0" i="0" u="none" strike="noStrike" baseline="0" dirty="0">
                <a:solidFill>
                  <a:srgbClr val="000000"/>
                </a:solidFill>
                <a:latin typeface="Arial" panose="020B0604020202020204" pitchFamily="34" charset="0"/>
              </a:rPr>
              <a:t>v </a:t>
            </a:r>
            <a:r>
              <a:rPr lang="cs-CZ" sz="1800" b="1" i="0" u="none" strike="noStrike" baseline="0" dirty="0">
                <a:solidFill>
                  <a:srgbClr val="000000"/>
                </a:solidFill>
                <a:latin typeface="Arial" panose="020B0604020202020204" pitchFamily="34" charset="0"/>
              </a:rPr>
              <a:t>případě začátku/ukončení </a:t>
            </a:r>
            <a:r>
              <a:rPr lang="cs-CZ" sz="1800" b="0" i="0" u="none" strike="noStrike" baseline="0" dirty="0">
                <a:solidFill>
                  <a:srgbClr val="000000"/>
                </a:solidFill>
                <a:latin typeface="Arial" panose="020B0604020202020204" pitchFamily="34" charset="0"/>
              </a:rPr>
              <a:t>pracovního poměru nebo dohody o pracovní činnosti </a:t>
            </a:r>
            <a:r>
              <a:rPr lang="cs-CZ" sz="1800" b="1" i="0" u="none" strike="noStrike" baseline="0" dirty="0">
                <a:solidFill>
                  <a:srgbClr val="000000"/>
                </a:solidFill>
                <a:latin typeface="Arial" panose="020B0604020202020204" pitchFamily="34" charset="0"/>
              </a:rPr>
              <a:t>k jinému datu než k prvnímu/poslednímu dni v měsíci </a:t>
            </a:r>
            <a:r>
              <a:rPr lang="cs-CZ" sz="1800" b="0" i="0" u="none" strike="noStrike" baseline="0" dirty="0">
                <a:solidFill>
                  <a:srgbClr val="000000"/>
                </a:solidFill>
                <a:latin typeface="Arial" panose="020B0604020202020204" pitchFamily="34" charset="0"/>
              </a:rPr>
              <a:t>a také </a:t>
            </a:r>
            <a:r>
              <a:rPr lang="cs-CZ" sz="1800" b="1" i="0" u="none" strike="noStrike" baseline="0" dirty="0">
                <a:solidFill>
                  <a:srgbClr val="000000"/>
                </a:solidFill>
                <a:latin typeface="Arial" panose="020B0604020202020204" pitchFamily="34" charset="0"/>
              </a:rPr>
              <a:t>v případě čerpání těchto dávek nemocenského pojištění</a:t>
            </a:r>
            <a:r>
              <a:rPr lang="cs-CZ" sz="1800" b="0" i="0" u="none" strike="noStrike" baseline="0" dirty="0">
                <a:solidFill>
                  <a:srgbClr val="000000"/>
                </a:solidFill>
                <a:latin typeface="Arial" panose="020B0604020202020204" pitchFamily="34" charset="0"/>
              </a:rPr>
              <a:t>: </a:t>
            </a:r>
            <a:r>
              <a:rPr lang="cs-CZ" sz="1800" b="0" i="0" u="none" strike="noStrike" baseline="0" dirty="0">
                <a:solidFill>
                  <a:srgbClr val="08498A"/>
                </a:solidFill>
                <a:latin typeface="Symbol" panose="05050102010706020507" pitchFamily="18" charset="2"/>
              </a:rPr>
              <a:t>• nemocenské (v případě pracovní neschopnosti delší než 14 dnů),  ošetřovné,  dlouhodobé ošetřovné, nebo </a:t>
            </a:r>
            <a:r>
              <a:rPr lang="cs-CZ" sz="1800" b="0" i="0" u="none" strike="noStrike" baseline="0" dirty="0">
                <a:solidFill>
                  <a:srgbClr val="000000"/>
                </a:solidFill>
                <a:latin typeface="Arial" panose="020B0604020202020204" pitchFamily="34" charset="0"/>
              </a:rPr>
              <a:t> peněžitá pomoc v mateřství</a:t>
            </a:r>
          </a:p>
          <a:p>
            <a:pPr marL="285750" indent="-285750">
              <a:buFont typeface="Symbol" panose="05050102010706020507" pitchFamily="18" charset="2"/>
              <a:buChar char="•"/>
            </a:pPr>
            <a:endParaRPr lang="cs-CZ" sz="1800" b="0" i="0" u="none" strike="noStrike" baseline="0" dirty="0">
              <a:solidFill>
                <a:srgbClr val="000000"/>
              </a:solidFill>
              <a:latin typeface="Arial" panose="020B0604020202020204" pitchFamily="34" charset="0"/>
            </a:endParaRPr>
          </a:p>
          <a:p>
            <a:pPr marL="0" indent="0">
              <a:buFont typeface="Symbol" panose="05050102010706020507" pitchFamily="18" charset="2"/>
              <a:buNone/>
            </a:pPr>
            <a:r>
              <a:rPr lang="cs-CZ" sz="1800" b="0" i="0" u="none" strike="noStrike" baseline="0" dirty="0">
                <a:solidFill>
                  <a:srgbClr val="000000"/>
                </a:solidFill>
                <a:latin typeface="Arial" panose="020B0604020202020204" pitchFamily="34" charset="0"/>
              </a:rPr>
              <a:t>Při výpočtu poměrné části jednotkového nákladu se vychází z fondu pracovní doby pro měsíc, ve kterém zaměstnanec odpracuje nižší počet dnů, než je stanoven fondem pracovní doby pro daný měsíc (obvykle v případě začátku/ukončení pracovního poměru k jinému datu než k prvnímu/poslednímu dni v měsíci). Výpočet se vztahuje k základní jednotce 0,05 úvazku/měsíc a příjemce si může nárokovat pouze takový počet jednotek, který odpovídá násobku 0,05 úvazku až do výše odpovídající odpracovanému úvazku u zaměstnavatele v daném měsíci. Dosažený počet jednotek se při výpočtu zaokrouhluje na celé jednotky dolů. </a:t>
            </a:r>
          </a:p>
          <a:p>
            <a:endParaRPr lang="cs-CZ" sz="1800" b="0" i="0" u="none" strike="noStrike" baseline="0" dirty="0">
              <a:solidFill>
                <a:srgbClr val="000000"/>
              </a:solidFill>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800" b="1" i="0" u="none" strike="noStrike" baseline="0" dirty="0">
                <a:solidFill>
                  <a:srgbClr val="000000"/>
                </a:solidFill>
                <a:latin typeface="Arial" panose="020B0604020202020204" pitchFamily="34" charset="0"/>
              </a:rPr>
              <a:t>Mzdové příspěvky na pracovní místo (bez ohledu na výši částky uplatněné v projektu) – financované s využitím jednotkových nákladů</a:t>
            </a:r>
            <a:r>
              <a:rPr lang="cs-CZ" sz="1800" b="0" i="0" u="none" strike="noStrike" baseline="0" dirty="0">
                <a:solidFill>
                  <a:srgbClr val="000000"/>
                </a:solidFill>
                <a:latin typeface="Arial" panose="020B0604020202020204" pitchFamily="34" charset="0"/>
              </a:rPr>
              <a:t>: sken pracovní smlouvy/dohody o pracovní činnosti k podpořenému pracovnímu místu, případně také další dokumenty, ve kterých je stanovena výše úvazku (sjednaná týdenní pracovní doba) zaměstnance a období, na které je pracovní smlouva/ dohoda o pracovní činnosti uzavřena, dále sken smlouvy/dohody o poskytnutí mzdových příspěvků na náklady zaměstnavatele na pracovní místo, pokud zaměstnavatel není současně příjemcem či partnerem s finančním příspěvkem podpořeným z OPZ+ a přehledová tabulka ve formátu *</a:t>
            </a:r>
            <a:r>
              <a:rPr lang="cs-CZ" sz="1800" b="0" i="0" u="none" strike="noStrike" baseline="0" dirty="0" err="1">
                <a:solidFill>
                  <a:srgbClr val="000000"/>
                </a:solidFill>
                <a:latin typeface="Arial" panose="020B0604020202020204" pitchFamily="34" charset="0"/>
              </a:rPr>
              <a:t>xls</a:t>
            </a:r>
            <a:r>
              <a:rPr lang="cs-CZ" sz="1800" b="0" i="0" u="none" strike="noStrike" baseline="0" dirty="0">
                <a:solidFill>
                  <a:srgbClr val="000000"/>
                </a:solidFill>
                <a:latin typeface="Arial" panose="020B0604020202020204" pitchFamily="34" charset="0"/>
              </a:rPr>
              <a:t> nebo *</a:t>
            </a:r>
            <a:r>
              <a:rPr lang="cs-CZ" sz="1800" b="0" i="0" u="none" strike="noStrike" baseline="0" dirty="0" err="1">
                <a:solidFill>
                  <a:srgbClr val="000000"/>
                </a:solidFill>
                <a:latin typeface="Arial" panose="020B0604020202020204" pitchFamily="34" charset="0"/>
              </a:rPr>
              <a:t>xlsx</a:t>
            </a:r>
            <a:r>
              <a:rPr lang="cs-CZ" sz="1800" b="0" i="0" u="none" strike="noStrike" baseline="0" dirty="0">
                <a:solidFill>
                  <a:srgbClr val="000000"/>
                </a:solidFill>
                <a:latin typeface="Arial" panose="020B0604020202020204" pitchFamily="34" charset="0"/>
              </a:rPr>
              <a:t> minimálně s těmito údaji: název a IČO zaměstnavatele, identifikace podpořené osoby, typ pracovněprávního vztahu, výše sjednaného úvazku, období, na které byl úvazek sjednán (od – do) a sjednaný druh práce. 	</a:t>
            </a:r>
          </a:p>
          <a:p>
            <a:r>
              <a:rPr lang="cs-CZ" sz="1800" b="0" i="0" u="none" strike="noStrike" baseline="0" dirty="0">
                <a:solidFill>
                  <a:srgbClr val="000000"/>
                </a:solidFill>
                <a:latin typeface="Arial" panose="020B0604020202020204" pitchFamily="34" charset="0"/>
              </a:rPr>
              <a:t>Dokládá se v rámci žádosti o platbu, ve které je poprvé nárokována podpora z OPZ+ na mzdový příspěvek podpořené osoby, a dále v případě změny údajů v pracovněprávním dokumentu, a to zejména v případě změny doby, na kterou je pracovněprávní vztah uzavřen či úpravy úvazku (sjednané týdenní pracovní doby).  ŘO na webovém portálu OPZ+ stanovuje minimální rozsah údajů, které musí být ve smlouvě/ </a:t>
            </a:r>
          </a:p>
          <a:p>
            <a:endParaRPr lang="cs-CZ" sz="1800" b="0" i="0" u="none" strike="noStrike" baseline="0" dirty="0">
              <a:solidFill>
                <a:srgbClr val="000000"/>
              </a:solidFill>
              <a:latin typeface="Arial" panose="020B0604020202020204" pitchFamily="34" charset="0"/>
            </a:endParaRPr>
          </a:p>
          <a:p>
            <a:r>
              <a:rPr lang="cs-CZ" b="1" dirty="0"/>
              <a:t>1 391,75 Kč na každých 0,05 úvazku za měsíc</a:t>
            </a:r>
          </a:p>
          <a:p>
            <a:r>
              <a:rPr lang="cs-CZ" sz="1800" b="0" i="0" u="none" strike="noStrike" baseline="0" dirty="0">
                <a:solidFill>
                  <a:srgbClr val="000000"/>
                </a:solidFill>
                <a:latin typeface="Arial" panose="020B0604020202020204" pitchFamily="34" charset="0"/>
              </a:rPr>
              <a:t>Výše jednotkového nákladu je stanovena ve výzvě jako fixní a je platná pro všechny projekty podpořené v dané výzvě. </a:t>
            </a:r>
          </a:p>
          <a:p>
            <a:r>
              <a:rPr lang="cs-CZ" sz="1800" b="0" i="0" u="none" strike="noStrike" baseline="0" dirty="0">
                <a:solidFill>
                  <a:srgbClr val="000000"/>
                </a:solidFill>
                <a:latin typeface="Arial" panose="020B0604020202020204" pitchFamily="34" charset="0"/>
              </a:rPr>
              <a:t>Způsobilé výdaje se stanoví jako součin počtu dosažených jednotek (tj. počtu prokázaných „0,05 </a:t>
            </a:r>
            <a:r>
              <a:rPr lang="cs-CZ" sz="1800" b="0" i="0" u="none" strike="noStrike" baseline="0" dirty="0" err="1">
                <a:solidFill>
                  <a:srgbClr val="000000"/>
                </a:solidFill>
                <a:latin typeface="Arial" panose="020B0604020202020204" pitchFamily="34" charset="0"/>
              </a:rPr>
              <a:t>úvazkoměsíců</a:t>
            </a:r>
            <a:r>
              <a:rPr lang="cs-CZ" sz="1800" b="0" i="0" u="none" strike="noStrike" baseline="0" dirty="0">
                <a:solidFill>
                  <a:srgbClr val="000000"/>
                </a:solidFill>
                <a:latin typeface="Arial" panose="020B0604020202020204" pitchFamily="34" charset="0"/>
              </a:rPr>
              <a:t>“) a jednotkového nákladu. </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800" dirty="0">
                <a:effectLst/>
                <a:latin typeface="Calibri" panose="020F0502020204030204" pitchFamily="34" charset="0"/>
                <a:ea typeface="Calibri" panose="020F0502020204030204" pitchFamily="34" charset="0"/>
              </a:rPr>
              <a:t>Byla stanovena nějaká sazba k velikosti úvazku a ta je vyplácena právě dle prokázaného úvazku. To kolik ve skutečnosti dostane zaměstnanec, na kterého byl mzdový příspěvek vyplacen už není předmětem našeho ověřování.</a:t>
            </a:r>
          </a:p>
          <a:p>
            <a:endParaRPr lang="cs-CZ" sz="1800" b="0" i="0" u="none" strike="noStrike" baseline="0" dirty="0">
              <a:solidFill>
                <a:srgbClr val="000000"/>
              </a:solidFill>
              <a:latin typeface="Arial" panose="020B0604020202020204" pitchFamily="34" charset="0"/>
            </a:endParaRPr>
          </a:p>
          <a:p>
            <a:endParaRPr lang="cs-CZ" b="0" dirty="0"/>
          </a:p>
          <a:p>
            <a:r>
              <a:rPr lang="cs-CZ" dirty="0"/>
              <a:t>Úvazek/0,05 </a:t>
            </a:r>
            <a:r>
              <a:rPr lang="cs-CZ" dirty="0" err="1"/>
              <a:t>úvazko</a:t>
            </a:r>
            <a:r>
              <a:rPr lang="cs-CZ" dirty="0"/>
              <a:t> měsíc =  počet jednotek – zaokrouhlení na celé jednotky dolů</a:t>
            </a:r>
          </a:p>
          <a:p>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Úvazek/0,05 </a:t>
            </a:r>
            <a:r>
              <a:rPr lang="cs-CZ" dirty="0" err="1"/>
              <a:t>úvazko</a:t>
            </a:r>
            <a:r>
              <a:rPr lang="cs-CZ" dirty="0"/>
              <a:t> měsíc  x počet měsíců = celkový počet jednotek</a:t>
            </a:r>
          </a:p>
          <a:p>
            <a:endParaRPr lang="cs-CZ" dirty="0"/>
          </a:p>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FB31FA-E905-4016-9D4B-970DF0C7EE08}"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90419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800" b="0" i="0" u="none" strike="noStrike" baseline="0" dirty="0">
                <a:solidFill>
                  <a:srgbClr val="000000"/>
                </a:solidFill>
                <a:latin typeface="Arial" panose="020B0604020202020204" pitchFamily="34" charset="0"/>
              </a:rPr>
              <a:t>V projektu mohou být způsobilými výdaji také výdaje související s umístěním osoby z cílové skupiny projektu na trh práce nebo v souvislosti s programem udržení takové osoby na trhu práce. Na úhradu těchto nákladů je určena jednotka „Mzdový příspěvek na pracovní místo“. </a:t>
            </a:r>
          </a:p>
          <a:p>
            <a:endParaRPr lang="cs-CZ" sz="1800" b="0" i="0" u="none" strike="noStrike" baseline="0" dirty="0">
              <a:solidFill>
                <a:srgbClr val="000000"/>
              </a:solidFill>
              <a:latin typeface="Arial" panose="020B0604020202020204" pitchFamily="34" charset="0"/>
            </a:endParaRPr>
          </a:p>
          <a:p>
            <a:r>
              <a:rPr lang="cs-CZ" sz="1800" b="1" i="0" u="none" strike="noStrike" baseline="0" dirty="0">
                <a:solidFill>
                  <a:srgbClr val="000000"/>
                </a:solidFill>
                <a:latin typeface="Arial" panose="020B0604020202020204" pitchFamily="34" charset="0"/>
              </a:rPr>
              <a:t>Definice jednotky „Mzdový příspěvek na pracovní místo“: </a:t>
            </a:r>
            <a:endParaRPr lang="cs-CZ" sz="1800" b="0" i="0" u="none" strike="noStrike" baseline="0" dirty="0">
              <a:solidFill>
                <a:srgbClr val="000000"/>
              </a:solidFill>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800" b="0" i="0" u="none" strike="noStrike" baseline="0" dirty="0">
                <a:solidFill>
                  <a:srgbClr val="000000"/>
                </a:solidFill>
                <a:latin typeface="Arial" panose="020B0604020202020204" pitchFamily="34" charset="0"/>
              </a:rPr>
              <a:t>Jednotkou „Mzdový příspěvek na pracovní místo“ je příspěvek na 0,05 úvazku na osobní náklady zaměstnance na podpořeném pracovním místě za měsíc. </a:t>
            </a:r>
            <a:r>
              <a:rPr lang="cs-CZ" sz="1800" b="1" i="0" u="none" strike="noStrike" baseline="0" dirty="0">
                <a:solidFill>
                  <a:srgbClr val="000000"/>
                </a:solidFill>
                <a:latin typeface="Arial" panose="020B0604020202020204" pitchFamily="34" charset="0"/>
              </a:rPr>
              <a:t>Splnění jednotky se dokládá sjednaným pracovněprávním vztahem</a:t>
            </a:r>
            <a:r>
              <a:rPr lang="cs-CZ" sz="1800" b="0" i="0" u="none" strike="noStrike" baseline="0" dirty="0">
                <a:solidFill>
                  <a:srgbClr val="000000"/>
                </a:solidFill>
                <a:latin typeface="Arial" panose="020B0604020202020204" pitchFamily="34" charset="0"/>
              </a:rPr>
              <a:t>, který zakládá účast zaměstnance na sociálním zabezpečení (pracovní smlouvou nebo dohodou o pracovní činnosti), smlouvou/dohodou o poskytnutí mzdových příspěvků zaměstnavateli (pokud není zaměstnavatel příjemce nebo partner) a přehledem o čerpání mzdových příspěvků. Dosažení jednotky je vyhodnocováno za kalendářní měsíc.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800" b="0" i="0" u="none" strike="noStrike" baseline="0" dirty="0">
              <a:solidFill>
                <a:srgbClr val="000000"/>
              </a:solidFill>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800" b="1" i="0" u="none" strike="noStrike" baseline="0" dirty="0">
                <a:solidFill>
                  <a:srgbClr val="000000"/>
                </a:solidFill>
                <a:latin typeface="Arial" panose="020B0604020202020204" pitchFamily="34" charset="0"/>
              </a:rPr>
              <a:t>Úvazek podpořené osoby</a:t>
            </a:r>
            <a:r>
              <a:rPr lang="cs-CZ" sz="1800" b="0" i="0" u="none" strike="noStrike" baseline="0" dirty="0">
                <a:solidFill>
                  <a:srgbClr val="000000"/>
                </a:solidFill>
                <a:latin typeface="Arial" panose="020B0604020202020204" pitchFamily="34" charset="0"/>
              </a:rPr>
              <a:t>, která je </a:t>
            </a:r>
            <a:r>
              <a:rPr lang="cs-CZ" sz="1800" b="1" i="0" u="none" strike="noStrike" baseline="0" dirty="0">
                <a:solidFill>
                  <a:srgbClr val="000000"/>
                </a:solidFill>
                <a:latin typeface="Arial" panose="020B0604020202020204" pitchFamily="34" charset="0"/>
              </a:rPr>
              <a:t>zaměstnancem příjemce nebo partnera</a:t>
            </a:r>
            <a:r>
              <a:rPr lang="cs-CZ" sz="1800" b="0" i="0" u="none" strike="noStrike" baseline="0" dirty="0">
                <a:solidFill>
                  <a:srgbClr val="000000"/>
                </a:solidFill>
                <a:latin typeface="Arial" panose="020B0604020202020204" pitchFamily="34" charset="0"/>
              </a:rPr>
              <a:t>, u které je odměňování i jen částečně hrazeno z prostředků projektu OPZ+, </a:t>
            </a:r>
            <a:r>
              <a:rPr lang="cs-CZ" sz="1800" b="1" i="0" u="none" strike="noStrike" baseline="0" dirty="0">
                <a:solidFill>
                  <a:srgbClr val="000000"/>
                </a:solidFill>
                <a:latin typeface="Arial" panose="020B0604020202020204" pitchFamily="34" charset="0"/>
              </a:rPr>
              <a:t>může být maximálně 1,0 dohromady u všech subjektů </a:t>
            </a:r>
            <a:r>
              <a:rPr lang="cs-CZ" sz="1800" b="0" i="0" u="none" strike="noStrike" baseline="0" dirty="0">
                <a:solidFill>
                  <a:srgbClr val="000000"/>
                </a:solidFill>
                <a:latin typeface="Arial" panose="020B0604020202020204" pitchFamily="34" charset="0"/>
              </a:rPr>
              <a:t>(tj. příjemce a partneři) zapojených do daného projektu (tj. součet veškerých úvazků zaměstnance u zaměstnavatele/ů včetně případných DPP a DPČ nesmí překročit jeden pracovní úvazek), a to po celou dobu, po kterou jsou nárokovány mzdové příspěvky na danou osobu z OPZ+. Pro </a:t>
            </a:r>
            <a:r>
              <a:rPr lang="cs-CZ" sz="1800" b="1" i="0" u="none" strike="noStrike" baseline="0" dirty="0">
                <a:solidFill>
                  <a:srgbClr val="000000"/>
                </a:solidFill>
                <a:latin typeface="Arial" panose="020B0604020202020204" pitchFamily="34" charset="0"/>
              </a:rPr>
              <a:t>úvazek podpořené osoby</a:t>
            </a:r>
            <a:r>
              <a:rPr lang="cs-CZ" sz="1800" b="0" i="0" u="none" strike="noStrike" baseline="0" dirty="0">
                <a:solidFill>
                  <a:srgbClr val="000000"/>
                </a:solidFill>
                <a:latin typeface="Arial" panose="020B0604020202020204" pitchFamily="34" charset="0"/>
              </a:rPr>
              <a:t>, kterou zaměstnává </a:t>
            </a:r>
            <a:r>
              <a:rPr lang="cs-CZ" sz="1800" b="1" i="0" u="none" strike="noStrike" baseline="0" dirty="0">
                <a:solidFill>
                  <a:srgbClr val="000000"/>
                </a:solidFill>
                <a:latin typeface="Arial" panose="020B0604020202020204" pitchFamily="34" charset="0"/>
              </a:rPr>
              <a:t>subjekt odlišný od příjemce nebo partnera </a:t>
            </a:r>
            <a:r>
              <a:rPr lang="cs-CZ" sz="1800" b="0" i="0" u="none" strike="noStrike" baseline="0" dirty="0">
                <a:solidFill>
                  <a:srgbClr val="000000"/>
                </a:solidFill>
                <a:latin typeface="Arial" panose="020B0604020202020204" pitchFamily="34" charset="0"/>
              </a:rPr>
              <a:t>platí, že může být </a:t>
            </a:r>
            <a:r>
              <a:rPr lang="cs-CZ" sz="1800" b="1" i="0" u="none" strike="noStrike" baseline="0" dirty="0">
                <a:solidFill>
                  <a:srgbClr val="000000"/>
                </a:solidFill>
                <a:latin typeface="Arial" panose="020B0604020202020204" pitchFamily="34" charset="0"/>
              </a:rPr>
              <a:t>maximálně 1,0 </a:t>
            </a:r>
            <a:r>
              <a:rPr lang="cs-CZ" sz="1800" b="0" i="0" u="none" strike="noStrike" baseline="0" dirty="0">
                <a:solidFill>
                  <a:srgbClr val="000000"/>
                </a:solidFill>
                <a:latin typeface="Arial" panose="020B0604020202020204" pitchFamily="34" charset="0"/>
              </a:rPr>
              <a:t>u tohoto subjektu (tj. součet veškerých úvazků zaměstnance u zaměstnavatele včetně případných DPP a DPČ nesmí překročit jeden pracovní úvazek), a to po celou dobu, po kterou jsou nárokovány mzdové příspěvky na danou osobu z OPZ+. Při ověřování dodržení tohoto pravidla se vychází z textů všech pracovněprávních vztahů platných v době realizace projektu, včetně těch, které byly uzavřeny před zahájením realizace projektu. </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800" b="0" i="0" u="none" strike="noStrike" baseline="0" dirty="0">
              <a:solidFill>
                <a:srgbClr val="000000"/>
              </a:solidFill>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800" b="0" i="0" u="none" strike="noStrike" baseline="0" dirty="0">
                <a:solidFill>
                  <a:srgbClr val="000000"/>
                </a:solidFill>
                <a:latin typeface="Arial" panose="020B0604020202020204" pitchFamily="34" charset="0"/>
              </a:rPr>
              <a:t>Proplacení jednotek je realizováno na základě počtu prokázaných „0,05 </a:t>
            </a:r>
            <a:r>
              <a:rPr lang="cs-CZ" sz="1800" b="0" i="0" u="none" strike="noStrike" baseline="0" dirty="0" err="1">
                <a:solidFill>
                  <a:srgbClr val="000000"/>
                </a:solidFill>
                <a:latin typeface="Arial" panose="020B0604020202020204" pitchFamily="34" charset="0"/>
              </a:rPr>
              <a:t>úvazkoměsíců</a:t>
            </a:r>
            <a:r>
              <a:rPr lang="cs-CZ" sz="1800" b="0" i="0" u="none" strike="noStrike" baseline="0" dirty="0">
                <a:solidFill>
                  <a:srgbClr val="000000"/>
                </a:solidFill>
                <a:latin typeface="Arial" panose="020B0604020202020204" pitchFamily="34" charset="0"/>
              </a:rPr>
              <a:t>“ za sledované období. Výpočet počtu jednotek za měsíc je vztažen k základní jednotce 0,05 úvazku/měsíc a příjemce může nárokovat pouze takový počet jednotek, který odpovídá násobku 0,05 úvazku až do výše odpovídající sjednanému úvazku u zaměstnavatele v daném měsíci. Dosažený počet jednotek se při výpočtu zaokrouhluje na celé jednotky dolů. </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800" b="0" i="0" u="none" strike="noStrike" baseline="0" dirty="0">
              <a:solidFill>
                <a:srgbClr val="000000"/>
              </a:solidFill>
              <a:latin typeface="Arial" panose="020B0604020202020204" pitchFamily="34" charset="0"/>
            </a:endParaRPr>
          </a:p>
          <a:p>
            <a:endParaRPr lang="cs-CZ" sz="1800" b="0" i="0" u="none" strike="noStrike" baseline="0" dirty="0">
              <a:solidFill>
                <a:srgbClr val="000000"/>
              </a:solidFill>
              <a:latin typeface="Arial" panose="020B0604020202020204" pitchFamily="34" charset="0"/>
            </a:endParaRPr>
          </a:p>
          <a:p>
            <a:r>
              <a:rPr lang="cs-CZ" sz="1800" b="0" i="0" u="none" strike="noStrike" baseline="0" dirty="0">
                <a:solidFill>
                  <a:srgbClr val="000000"/>
                </a:solidFill>
                <a:latin typeface="Arial" panose="020B0604020202020204" pitchFamily="34" charset="0"/>
              </a:rPr>
              <a:t>Jednotkové náklady se hradí </a:t>
            </a:r>
            <a:r>
              <a:rPr lang="cs-CZ" sz="1800" b="1" i="0" u="none" strike="noStrike" baseline="0" dirty="0">
                <a:solidFill>
                  <a:srgbClr val="000000"/>
                </a:solidFill>
                <a:latin typeface="Arial" panose="020B0604020202020204" pitchFamily="34" charset="0"/>
              </a:rPr>
              <a:t>poměrnou částkou </a:t>
            </a:r>
            <a:r>
              <a:rPr lang="cs-CZ" sz="1800" b="0" i="0" u="none" strike="noStrike" baseline="0" dirty="0">
                <a:solidFill>
                  <a:srgbClr val="000000"/>
                </a:solidFill>
                <a:latin typeface="Arial" panose="020B0604020202020204" pitchFamily="34" charset="0"/>
              </a:rPr>
              <a:t>v </a:t>
            </a:r>
            <a:r>
              <a:rPr lang="cs-CZ" sz="1800" b="1" i="0" u="none" strike="noStrike" baseline="0" dirty="0">
                <a:solidFill>
                  <a:srgbClr val="000000"/>
                </a:solidFill>
                <a:latin typeface="Arial" panose="020B0604020202020204" pitchFamily="34" charset="0"/>
              </a:rPr>
              <a:t>případě začátku/ukončení </a:t>
            </a:r>
            <a:r>
              <a:rPr lang="cs-CZ" sz="1800" b="0" i="0" u="none" strike="noStrike" baseline="0" dirty="0">
                <a:solidFill>
                  <a:srgbClr val="000000"/>
                </a:solidFill>
                <a:latin typeface="Arial" panose="020B0604020202020204" pitchFamily="34" charset="0"/>
              </a:rPr>
              <a:t>pracovního poměru nebo dohody o pracovní činnosti </a:t>
            </a:r>
            <a:r>
              <a:rPr lang="cs-CZ" sz="1800" b="1" i="0" u="none" strike="noStrike" baseline="0" dirty="0">
                <a:solidFill>
                  <a:srgbClr val="000000"/>
                </a:solidFill>
                <a:latin typeface="Arial" panose="020B0604020202020204" pitchFamily="34" charset="0"/>
              </a:rPr>
              <a:t>k jinému datu než k prvnímu/poslednímu dni v měsíci </a:t>
            </a:r>
            <a:r>
              <a:rPr lang="cs-CZ" sz="1800" b="0" i="0" u="none" strike="noStrike" baseline="0" dirty="0">
                <a:solidFill>
                  <a:srgbClr val="000000"/>
                </a:solidFill>
                <a:latin typeface="Arial" panose="020B0604020202020204" pitchFamily="34" charset="0"/>
              </a:rPr>
              <a:t>a také </a:t>
            </a:r>
            <a:r>
              <a:rPr lang="cs-CZ" sz="1800" b="1" i="0" u="none" strike="noStrike" baseline="0" dirty="0">
                <a:solidFill>
                  <a:srgbClr val="000000"/>
                </a:solidFill>
                <a:latin typeface="Arial" panose="020B0604020202020204" pitchFamily="34" charset="0"/>
              </a:rPr>
              <a:t>v případě čerpání těchto dávek nemocenského pojištění</a:t>
            </a:r>
            <a:r>
              <a:rPr lang="cs-CZ" sz="1800" b="0" i="0" u="none" strike="noStrike" baseline="0" dirty="0">
                <a:solidFill>
                  <a:srgbClr val="000000"/>
                </a:solidFill>
                <a:latin typeface="Arial" panose="020B0604020202020204" pitchFamily="34" charset="0"/>
              </a:rPr>
              <a:t>: </a:t>
            </a:r>
            <a:r>
              <a:rPr lang="cs-CZ" sz="1800" b="0" i="0" u="none" strike="noStrike" baseline="0" dirty="0">
                <a:solidFill>
                  <a:srgbClr val="08498A"/>
                </a:solidFill>
                <a:latin typeface="Symbol" panose="05050102010706020507" pitchFamily="18" charset="2"/>
              </a:rPr>
              <a:t>• nemocenské (v případě pracovní neschopnosti delší než 14 dnů),  ošetřovné,  dlouhodobé ošetřovné, nebo </a:t>
            </a:r>
            <a:r>
              <a:rPr lang="cs-CZ" sz="1800" b="0" i="0" u="none" strike="noStrike" baseline="0" dirty="0">
                <a:solidFill>
                  <a:srgbClr val="000000"/>
                </a:solidFill>
                <a:latin typeface="Arial" panose="020B0604020202020204" pitchFamily="34" charset="0"/>
              </a:rPr>
              <a:t> peněžitá pomoc v mateřství</a:t>
            </a:r>
          </a:p>
          <a:p>
            <a:pPr marL="285750" indent="-285750">
              <a:buFont typeface="Symbol" panose="05050102010706020507" pitchFamily="18" charset="2"/>
              <a:buChar char="•"/>
            </a:pPr>
            <a:endParaRPr lang="cs-CZ" sz="1800" b="0" i="0" u="none" strike="noStrike" baseline="0" dirty="0">
              <a:solidFill>
                <a:srgbClr val="000000"/>
              </a:solidFill>
              <a:latin typeface="Arial" panose="020B0604020202020204" pitchFamily="34" charset="0"/>
            </a:endParaRPr>
          </a:p>
          <a:p>
            <a:pPr marL="0" indent="0">
              <a:buFont typeface="Symbol" panose="05050102010706020507" pitchFamily="18" charset="2"/>
              <a:buNone/>
            </a:pPr>
            <a:r>
              <a:rPr lang="cs-CZ" sz="1800" b="0" i="0" u="none" strike="noStrike" baseline="0" dirty="0">
                <a:solidFill>
                  <a:srgbClr val="000000"/>
                </a:solidFill>
                <a:latin typeface="Arial" panose="020B0604020202020204" pitchFamily="34" charset="0"/>
              </a:rPr>
              <a:t>Při výpočtu poměrné části jednotkového nákladu se vychází z fondu pracovní doby pro měsíc, ve kterém zaměstnanec odpracuje nižší počet dnů, než je stanoven fondem pracovní doby pro daný měsíc (obvykle v případě začátku/ukončení pracovního poměru k jinému datu než k prvnímu/poslednímu dni v měsíci). Výpočet se vztahuje k základní jednotce 0,05 úvazku/měsíc a příjemce si může nárokovat pouze takový počet jednotek, který odpovídá násobku 0,05 úvazku až do výše odpovídající odpracovanému úvazku u zaměstnavatele v daném měsíci. Dosažený počet jednotek se při výpočtu zaokrouhluje na celé jednotky dolů. </a:t>
            </a:r>
          </a:p>
          <a:p>
            <a:endParaRPr lang="cs-CZ" sz="1800" b="0" i="0" u="none" strike="noStrike" baseline="0" dirty="0">
              <a:solidFill>
                <a:srgbClr val="000000"/>
              </a:solidFill>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800" b="1" i="0" u="none" strike="noStrike" baseline="0" dirty="0">
                <a:solidFill>
                  <a:srgbClr val="000000"/>
                </a:solidFill>
                <a:latin typeface="Arial" panose="020B0604020202020204" pitchFamily="34" charset="0"/>
              </a:rPr>
              <a:t>Mzdové příspěvky na pracovní místo (bez ohledu na výši částky uplatněné v projektu) – financované s využitím jednotkových nákladů</a:t>
            </a:r>
            <a:r>
              <a:rPr lang="cs-CZ" sz="1800" b="0" i="0" u="none" strike="noStrike" baseline="0" dirty="0">
                <a:solidFill>
                  <a:srgbClr val="000000"/>
                </a:solidFill>
                <a:latin typeface="Arial" panose="020B0604020202020204" pitchFamily="34" charset="0"/>
              </a:rPr>
              <a:t>: sken pracovní smlouvy/dohody o pracovní činnosti k podpořenému pracovnímu místu, případně také další dokumenty, ve kterých je stanovena výše úvazku (sjednaná týdenní pracovní doba) zaměstnance a období, na které je pracovní smlouva/ dohoda o pracovní činnosti uzavřena, dále sken smlouvy/dohody o poskytnutí mzdových příspěvků na náklady zaměstnavatele na pracovní místo, pokud zaměstnavatel není současně příjemcem či partnerem s finančním příspěvkem podpořeným z OPZ+ a přehledová tabulka ve formátu *</a:t>
            </a:r>
            <a:r>
              <a:rPr lang="cs-CZ" sz="1800" b="0" i="0" u="none" strike="noStrike" baseline="0" dirty="0" err="1">
                <a:solidFill>
                  <a:srgbClr val="000000"/>
                </a:solidFill>
                <a:latin typeface="Arial" panose="020B0604020202020204" pitchFamily="34" charset="0"/>
              </a:rPr>
              <a:t>xls</a:t>
            </a:r>
            <a:r>
              <a:rPr lang="cs-CZ" sz="1800" b="0" i="0" u="none" strike="noStrike" baseline="0" dirty="0">
                <a:solidFill>
                  <a:srgbClr val="000000"/>
                </a:solidFill>
                <a:latin typeface="Arial" panose="020B0604020202020204" pitchFamily="34" charset="0"/>
              </a:rPr>
              <a:t> nebo *</a:t>
            </a:r>
            <a:r>
              <a:rPr lang="cs-CZ" sz="1800" b="0" i="0" u="none" strike="noStrike" baseline="0" dirty="0" err="1">
                <a:solidFill>
                  <a:srgbClr val="000000"/>
                </a:solidFill>
                <a:latin typeface="Arial" panose="020B0604020202020204" pitchFamily="34" charset="0"/>
              </a:rPr>
              <a:t>xlsx</a:t>
            </a:r>
            <a:r>
              <a:rPr lang="cs-CZ" sz="1800" b="0" i="0" u="none" strike="noStrike" baseline="0" dirty="0">
                <a:solidFill>
                  <a:srgbClr val="000000"/>
                </a:solidFill>
                <a:latin typeface="Arial" panose="020B0604020202020204" pitchFamily="34" charset="0"/>
              </a:rPr>
              <a:t> minimálně s těmito údaji: název a IČO zaměstnavatele, identifikace podpořené osoby, typ pracovněprávního vztahu, výše sjednaného úvazku, období, na které byl úvazek sjednán (od – do) a sjednaný druh práce. 	</a:t>
            </a:r>
          </a:p>
          <a:p>
            <a:r>
              <a:rPr lang="cs-CZ" sz="1800" b="0" i="0" u="none" strike="noStrike" baseline="0" dirty="0">
                <a:solidFill>
                  <a:srgbClr val="000000"/>
                </a:solidFill>
                <a:latin typeface="Arial" panose="020B0604020202020204" pitchFamily="34" charset="0"/>
              </a:rPr>
              <a:t>Dokládá se v rámci žádosti o platbu, ve které je poprvé nárokována podpora z OPZ+ na mzdový příspěvek podpořené osoby, a dále v případě změny údajů v pracovněprávním dokumentu, a to zejména v případě změny doby, na kterou je pracovněprávní vztah uzavřen či úpravy úvazku (sjednané týdenní pracovní doby).  ŘO na webovém portálu OPZ+ stanovuje minimální rozsah údajů, které musí být ve smlouvě/ </a:t>
            </a:r>
          </a:p>
          <a:p>
            <a:endParaRPr lang="cs-CZ" sz="1800" b="0" i="0" u="none" strike="noStrike" baseline="0" dirty="0">
              <a:solidFill>
                <a:srgbClr val="000000"/>
              </a:solidFill>
              <a:latin typeface="Arial" panose="020B0604020202020204" pitchFamily="34" charset="0"/>
            </a:endParaRPr>
          </a:p>
          <a:p>
            <a:r>
              <a:rPr lang="cs-CZ" b="1" dirty="0"/>
              <a:t>1 391,75 Kč na každých 0,05 úvazku za měsíc</a:t>
            </a:r>
          </a:p>
          <a:p>
            <a:r>
              <a:rPr lang="cs-CZ" sz="1800" b="0" i="0" u="none" strike="noStrike" baseline="0" dirty="0">
                <a:solidFill>
                  <a:srgbClr val="000000"/>
                </a:solidFill>
                <a:latin typeface="Arial" panose="020B0604020202020204" pitchFamily="34" charset="0"/>
              </a:rPr>
              <a:t>Výše jednotkového nákladu je stanovena ve výzvě jako fixní a je platná pro všechny projekty podpořené v dané výzvě. </a:t>
            </a:r>
          </a:p>
          <a:p>
            <a:r>
              <a:rPr lang="cs-CZ" sz="1800" b="0" i="0" u="none" strike="noStrike" baseline="0" dirty="0">
                <a:solidFill>
                  <a:srgbClr val="000000"/>
                </a:solidFill>
                <a:latin typeface="Arial" panose="020B0604020202020204" pitchFamily="34" charset="0"/>
              </a:rPr>
              <a:t>Způsobilé výdaje se stanoví jako součin počtu dosažených jednotek (tj. počtu prokázaných „0,05 </a:t>
            </a:r>
            <a:r>
              <a:rPr lang="cs-CZ" sz="1800" b="0" i="0" u="none" strike="noStrike" baseline="0" dirty="0" err="1">
                <a:solidFill>
                  <a:srgbClr val="000000"/>
                </a:solidFill>
                <a:latin typeface="Arial" panose="020B0604020202020204" pitchFamily="34" charset="0"/>
              </a:rPr>
              <a:t>úvazkoměsíců</a:t>
            </a:r>
            <a:r>
              <a:rPr lang="cs-CZ" sz="1800" b="0" i="0" u="none" strike="noStrike" baseline="0" dirty="0">
                <a:solidFill>
                  <a:srgbClr val="000000"/>
                </a:solidFill>
                <a:latin typeface="Arial" panose="020B0604020202020204" pitchFamily="34" charset="0"/>
              </a:rPr>
              <a:t>“) a jednotkového nákladu. </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800" dirty="0">
                <a:effectLst/>
                <a:latin typeface="Calibri" panose="020F0502020204030204" pitchFamily="34" charset="0"/>
                <a:ea typeface="Calibri" panose="020F0502020204030204" pitchFamily="34" charset="0"/>
              </a:rPr>
              <a:t>Byla stanovena nějaká sazba k velikosti úvazku a ta je vyplácena právě dle prokázaného úvazku. To kolik ve skutečnosti dostane zaměstnanec, na kterého byl mzdový příspěvek vyplacen už není předmětem našeho ověřování.</a:t>
            </a:r>
          </a:p>
          <a:p>
            <a:endParaRPr lang="cs-CZ" sz="1800" b="0" i="0" u="none" strike="noStrike" baseline="0" dirty="0">
              <a:solidFill>
                <a:srgbClr val="000000"/>
              </a:solidFill>
              <a:latin typeface="Arial" panose="020B0604020202020204" pitchFamily="34" charset="0"/>
            </a:endParaRPr>
          </a:p>
          <a:p>
            <a:endParaRPr lang="cs-CZ" b="0" dirty="0"/>
          </a:p>
          <a:p>
            <a:r>
              <a:rPr lang="cs-CZ" dirty="0"/>
              <a:t>Úvazek/0,05 </a:t>
            </a:r>
            <a:r>
              <a:rPr lang="cs-CZ" dirty="0" err="1"/>
              <a:t>úvazko</a:t>
            </a:r>
            <a:r>
              <a:rPr lang="cs-CZ" dirty="0"/>
              <a:t> měsíc =  počet jednotek – zaokrouhlení na celé jednotky dolů</a:t>
            </a:r>
          </a:p>
          <a:p>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Úvazek/0,05 </a:t>
            </a:r>
            <a:r>
              <a:rPr lang="cs-CZ" dirty="0" err="1"/>
              <a:t>úvazko</a:t>
            </a:r>
            <a:r>
              <a:rPr lang="cs-CZ" dirty="0"/>
              <a:t> měsíc  x počet měsíců = celkový počet jednotek</a:t>
            </a:r>
          </a:p>
          <a:p>
            <a:endParaRPr lang="cs-CZ" dirty="0"/>
          </a:p>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FB31FA-E905-4016-9D4B-970DF0C7EE08}"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7659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pPr/>
              <a:t>3</a:t>
            </a:fld>
            <a:endParaRPr lang="cs-CZ" dirty="0"/>
          </a:p>
        </p:txBody>
      </p:sp>
    </p:spTree>
    <p:extLst>
      <p:ext uri="{BB962C8B-B14F-4D97-AF65-F5344CB8AC3E}">
        <p14:creationId xmlns:p14="http://schemas.microsoft.com/office/powerpoint/2010/main" val="565122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800" b="0" i="0" u="none" strike="noStrike" baseline="0" dirty="0">
                <a:solidFill>
                  <a:srgbClr val="000000"/>
                </a:solidFill>
                <a:latin typeface="Arial" panose="020B0604020202020204" pitchFamily="34" charset="0"/>
              </a:rPr>
              <a:t>V projektu mohou být způsobilými výdaji také výdaje související s umístěním osoby z cílové skupiny projektu na trh práce nebo v souvislosti s programem udržení takové osoby na trhu práce. Na úhradu těchto nákladů je určena jednotka „Mzdový příspěvek na pracovní místo“. </a:t>
            </a:r>
          </a:p>
          <a:p>
            <a:endParaRPr lang="cs-CZ" sz="1800" b="0" i="0" u="none" strike="noStrike" baseline="0" dirty="0">
              <a:solidFill>
                <a:srgbClr val="000000"/>
              </a:solidFill>
              <a:latin typeface="Arial" panose="020B0604020202020204" pitchFamily="34" charset="0"/>
            </a:endParaRPr>
          </a:p>
          <a:p>
            <a:r>
              <a:rPr lang="cs-CZ" sz="1800" b="1" i="0" u="none" strike="noStrike" baseline="0" dirty="0">
                <a:solidFill>
                  <a:srgbClr val="000000"/>
                </a:solidFill>
                <a:latin typeface="Arial" panose="020B0604020202020204" pitchFamily="34" charset="0"/>
              </a:rPr>
              <a:t>Definice jednotky „Mzdový příspěvek na pracovní místo“: </a:t>
            </a:r>
            <a:endParaRPr lang="cs-CZ" sz="1800" b="0" i="0" u="none" strike="noStrike" baseline="0" dirty="0">
              <a:solidFill>
                <a:srgbClr val="000000"/>
              </a:solidFill>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800" b="0" i="0" u="none" strike="noStrike" baseline="0" dirty="0">
                <a:solidFill>
                  <a:srgbClr val="000000"/>
                </a:solidFill>
                <a:latin typeface="Arial" panose="020B0604020202020204" pitchFamily="34" charset="0"/>
              </a:rPr>
              <a:t>Jednotkou „Mzdový příspěvek na pracovní místo“ je příspěvek na 0,05 úvazku na osobní náklady zaměstnance na podpořeném pracovním místě za měsíc. </a:t>
            </a:r>
            <a:r>
              <a:rPr lang="cs-CZ" sz="1800" b="1" i="0" u="none" strike="noStrike" baseline="0" dirty="0">
                <a:solidFill>
                  <a:srgbClr val="000000"/>
                </a:solidFill>
                <a:latin typeface="Arial" panose="020B0604020202020204" pitchFamily="34" charset="0"/>
              </a:rPr>
              <a:t>Splnění jednotky se dokládá sjednaným pracovněprávním vztahem</a:t>
            </a:r>
            <a:r>
              <a:rPr lang="cs-CZ" sz="1800" b="0" i="0" u="none" strike="noStrike" baseline="0" dirty="0">
                <a:solidFill>
                  <a:srgbClr val="000000"/>
                </a:solidFill>
                <a:latin typeface="Arial" panose="020B0604020202020204" pitchFamily="34" charset="0"/>
              </a:rPr>
              <a:t>, který zakládá účast zaměstnance na sociálním zabezpečení (pracovní smlouvou nebo dohodou o pracovní činnosti), smlouvou/dohodou o poskytnutí mzdových příspěvků zaměstnavateli (pokud není zaměstnavatel příjemce nebo partner) a přehledem o čerpání mzdových příspěvků. Dosažení jednotky je vyhodnocováno za kalendářní měsíc.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800" b="0" i="0" u="none" strike="noStrike" baseline="0" dirty="0">
              <a:solidFill>
                <a:srgbClr val="000000"/>
              </a:solidFill>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800" b="1" i="0" u="none" strike="noStrike" baseline="0" dirty="0">
                <a:solidFill>
                  <a:srgbClr val="000000"/>
                </a:solidFill>
                <a:latin typeface="Arial" panose="020B0604020202020204" pitchFamily="34" charset="0"/>
              </a:rPr>
              <a:t>Úvazek podpořené osoby</a:t>
            </a:r>
            <a:r>
              <a:rPr lang="cs-CZ" sz="1800" b="0" i="0" u="none" strike="noStrike" baseline="0" dirty="0">
                <a:solidFill>
                  <a:srgbClr val="000000"/>
                </a:solidFill>
                <a:latin typeface="Arial" panose="020B0604020202020204" pitchFamily="34" charset="0"/>
              </a:rPr>
              <a:t>, která je </a:t>
            </a:r>
            <a:r>
              <a:rPr lang="cs-CZ" sz="1800" b="1" i="0" u="none" strike="noStrike" baseline="0" dirty="0">
                <a:solidFill>
                  <a:srgbClr val="000000"/>
                </a:solidFill>
                <a:latin typeface="Arial" panose="020B0604020202020204" pitchFamily="34" charset="0"/>
              </a:rPr>
              <a:t>zaměstnancem příjemce nebo partnera</a:t>
            </a:r>
            <a:r>
              <a:rPr lang="cs-CZ" sz="1800" b="0" i="0" u="none" strike="noStrike" baseline="0" dirty="0">
                <a:solidFill>
                  <a:srgbClr val="000000"/>
                </a:solidFill>
                <a:latin typeface="Arial" panose="020B0604020202020204" pitchFamily="34" charset="0"/>
              </a:rPr>
              <a:t>, u které je odměňování i jen částečně hrazeno z prostředků projektu OPZ+, </a:t>
            </a:r>
            <a:r>
              <a:rPr lang="cs-CZ" sz="1800" b="1" i="0" u="none" strike="noStrike" baseline="0" dirty="0">
                <a:solidFill>
                  <a:srgbClr val="000000"/>
                </a:solidFill>
                <a:latin typeface="Arial" panose="020B0604020202020204" pitchFamily="34" charset="0"/>
              </a:rPr>
              <a:t>může být maximálně 1,0 dohromady u všech subjektů </a:t>
            </a:r>
            <a:r>
              <a:rPr lang="cs-CZ" sz="1800" b="0" i="0" u="none" strike="noStrike" baseline="0" dirty="0">
                <a:solidFill>
                  <a:srgbClr val="000000"/>
                </a:solidFill>
                <a:latin typeface="Arial" panose="020B0604020202020204" pitchFamily="34" charset="0"/>
              </a:rPr>
              <a:t>(tj. příjemce a partneři) zapojených do daného projektu (tj. součet veškerých úvazků zaměstnance u zaměstnavatele/ů včetně případných DPP a DPČ nesmí překročit jeden pracovní úvazek), a to po celou dobu, po kterou jsou nárokovány mzdové příspěvky na danou osobu z OPZ+. Pro </a:t>
            </a:r>
            <a:r>
              <a:rPr lang="cs-CZ" sz="1800" b="1" i="0" u="none" strike="noStrike" baseline="0" dirty="0">
                <a:solidFill>
                  <a:srgbClr val="000000"/>
                </a:solidFill>
                <a:latin typeface="Arial" panose="020B0604020202020204" pitchFamily="34" charset="0"/>
              </a:rPr>
              <a:t>úvazek podpořené osoby</a:t>
            </a:r>
            <a:r>
              <a:rPr lang="cs-CZ" sz="1800" b="0" i="0" u="none" strike="noStrike" baseline="0" dirty="0">
                <a:solidFill>
                  <a:srgbClr val="000000"/>
                </a:solidFill>
                <a:latin typeface="Arial" panose="020B0604020202020204" pitchFamily="34" charset="0"/>
              </a:rPr>
              <a:t>, kterou zaměstnává </a:t>
            </a:r>
            <a:r>
              <a:rPr lang="cs-CZ" sz="1800" b="1" i="0" u="none" strike="noStrike" baseline="0" dirty="0">
                <a:solidFill>
                  <a:srgbClr val="000000"/>
                </a:solidFill>
                <a:latin typeface="Arial" panose="020B0604020202020204" pitchFamily="34" charset="0"/>
              </a:rPr>
              <a:t>subjekt odlišný od příjemce nebo partnera </a:t>
            </a:r>
            <a:r>
              <a:rPr lang="cs-CZ" sz="1800" b="0" i="0" u="none" strike="noStrike" baseline="0" dirty="0">
                <a:solidFill>
                  <a:srgbClr val="000000"/>
                </a:solidFill>
                <a:latin typeface="Arial" panose="020B0604020202020204" pitchFamily="34" charset="0"/>
              </a:rPr>
              <a:t>platí, že může být </a:t>
            </a:r>
            <a:r>
              <a:rPr lang="cs-CZ" sz="1800" b="1" i="0" u="none" strike="noStrike" baseline="0" dirty="0">
                <a:solidFill>
                  <a:srgbClr val="000000"/>
                </a:solidFill>
                <a:latin typeface="Arial" panose="020B0604020202020204" pitchFamily="34" charset="0"/>
              </a:rPr>
              <a:t>maximálně 1,0 </a:t>
            </a:r>
            <a:r>
              <a:rPr lang="cs-CZ" sz="1800" b="0" i="0" u="none" strike="noStrike" baseline="0" dirty="0">
                <a:solidFill>
                  <a:srgbClr val="000000"/>
                </a:solidFill>
                <a:latin typeface="Arial" panose="020B0604020202020204" pitchFamily="34" charset="0"/>
              </a:rPr>
              <a:t>u tohoto subjektu (tj. součet veškerých úvazků zaměstnance u zaměstnavatele včetně případných DPP a DPČ nesmí překročit jeden pracovní úvazek), a to po celou dobu, po kterou jsou nárokovány mzdové příspěvky na danou osobu z OPZ+. Při ověřování dodržení tohoto pravidla se vychází z textů všech pracovněprávních vztahů platných v době realizace projektu, včetně těch, které byly uzavřeny před zahájením realizace projektu. </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800" b="0" i="0" u="none" strike="noStrike" baseline="0" dirty="0">
              <a:solidFill>
                <a:srgbClr val="000000"/>
              </a:solidFill>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800" b="0" i="0" u="none" strike="noStrike" baseline="0" dirty="0">
                <a:solidFill>
                  <a:srgbClr val="000000"/>
                </a:solidFill>
                <a:latin typeface="Arial" panose="020B0604020202020204" pitchFamily="34" charset="0"/>
              </a:rPr>
              <a:t>Proplacení jednotek je realizováno na základě počtu prokázaných „0,05 </a:t>
            </a:r>
            <a:r>
              <a:rPr lang="cs-CZ" sz="1800" b="0" i="0" u="none" strike="noStrike" baseline="0" dirty="0" err="1">
                <a:solidFill>
                  <a:srgbClr val="000000"/>
                </a:solidFill>
                <a:latin typeface="Arial" panose="020B0604020202020204" pitchFamily="34" charset="0"/>
              </a:rPr>
              <a:t>úvazkoměsíců</a:t>
            </a:r>
            <a:r>
              <a:rPr lang="cs-CZ" sz="1800" b="0" i="0" u="none" strike="noStrike" baseline="0" dirty="0">
                <a:solidFill>
                  <a:srgbClr val="000000"/>
                </a:solidFill>
                <a:latin typeface="Arial" panose="020B0604020202020204" pitchFamily="34" charset="0"/>
              </a:rPr>
              <a:t>“ za sledované období. Výpočet počtu jednotek za měsíc je vztažen k základní jednotce 0,05 úvazku/měsíc a příjemce může nárokovat pouze takový počet jednotek, který odpovídá násobku 0,05 úvazku až do výše odpovídající sjednanému úvazku u zaměstnavatele v daném měsíci. Dosažený počet jednotek se při výpočtu zaokrouhluje na celé jednotky dolů. </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800" b="0" i="0" u="none" strike="noStrike" baseline="0" dirty="0">
              <a:solidFill>
                <a:srgbClr val="000000"/>
              </a:solidFill>
              <a:latin typeface="Arial" panose="020B0604020202020204" pitchFamily="34" charset="0"/>
            </a:endParaRPr>
          </a:p>
          <a:p>
            <a:endParaRPr lang="cs-CZ" sz="1800" b="0" i="0" u="none" strike="noStrike" baseline="0" dirty="0">
              <a:solidFill>
                <a:srgbClr val="000000"/>
              </a:solidFill>
              <a:latin typeface="Arial" panose="020B0604020202020204" pitchFamily="34" charset="0"/>
            </a:endParaRPr>
          </a:p>
          <a:p>
            <a:r>
              <a:rPr lang="cs-CZ" sz="1800" b="0" i="0" u="none" strike="noStrike" baseline="0" dirty="0">
                <a:solidFill>
                  <a:srgbClr val="000000"/>
                </a:solidFill>
                <a:latin typeface="Arial" panose="020B0604020202020204" pitchFamily="34" charset="0"/>
              </a:rPr>
              <a:t>Jednotkové náklady se hradí </a:t>
            </a:r>
            <a:r>
              <a:rPr lang="cs-CZ" sz="1800" b="1" i="0" u="none" strike="noStrike" baseline="0" dirty="0">
                <a:solidFill>
                  <a:srgbClr val="000000"/>
                </a:solidFill>
                <a:latin typeface="Arial" panose="020B0604020202020204" pitchFamily="34" charset="0"/>
              </a:rPr>
              <a:t>poměrnou částkou </a:t>
            </a:r>
            <a:r>
              <a:rPr lang="cs-CZ" sz="1800" b="0" i="0" u="none" strike="noStrike" baseline="0" dirty="0">
                <a:solidFill>
                  <a:srgbClr val="000000"/>
                </a:solidFill>
                <a:latin typeface="Arial" panose="020B0604020202020204" pitchFamily="34" charset="0"/>
              </a:rPr>
              <a:t>v </a:t>
            </a:r>
            <a:r>
              <a:rPr lang="cs-CZ" sz="1800" b="1" i="0" u="none" strike="noStrike" baseline="0" dirty="0">
                <a:solidFill>
                  <a:srgbClr val="000000"/>
                </a:solidFill>
                <a:latin typeface="Arial" panose="020B0604020202020204" pitchFamily="34" charset="0"/>
              </a:rPr>
              <a:t>případě začátku/ukončení </a:t>
            </a:r>
            <a:r>
              <a:rPr lang="cs-CZ" sz="1800" b="0" i="0" u="none" strike="noStrike" baseline="0" dirty="0">
                <a:solidFill>
                  <a:srgbClr val="000000"/>
                </a:solidFill>
                <a:latin typeface="Arial" panose="020B0604020202020204" pitchFamily="34" charset="0"/>
              </a:rPr>
              <a:t>pracovního poměru nebo dohody o pracovní činnosti </a:t>
            </a:r>
            <a:r>
              <a:rPr lang="cs-CZ" sz="1800" b="1" i="0" u="none" strike="noStrike" baseline="0" dirty="0">
                <a:solidFill>
                  <a:srgbClr val="000000"/>
                </a:solidFill>
                <a:latin typeface="Arial" panose="020B0604020202020204" pitchFamily="34" charset="0"/>
              </a:rPr>
              <a:t>k jinému datu než k prvnímu/poslednímu dni v měsíci </a:t>
            </a:r>
            <a:r>
              <a:rPr lang="cs-CZ" sz="1800" b="0" i="0" u="none" strike="noStrike" baseline="0" dirty="0">
                <a:solidFill>
                  <a:srgbClr val="000000"/>
                </a:solidFill>
                <a:latin typeface="Arial" panose="020B0604020202020204" pitchFamily="34" charset="0"/>
              </a:rPr>
              <a:t>a také </a:t>
            </a:r>
            <a:r>
              <a:rPr lang="cs-CZ" sz="1800" b="1" i="0" u="none" strike="noStrike" baseline="0" dirty="0">
                <a:solidFill>
                  <a:srgbClr val="000000"/>
                </a:solidFill>
                <a:latin typeface="Arial" panose="020B0604020202020204" pitchFamily="34" charset="0"/>
              </a:rPr>
              <a:t>v případě čerpání těchto dávek nemocenského pojištění</a:t>
            </a:r>
            <a:r>
              <a:rPr lang="cs-CZ" sz="1800" b="0" i="0" u="none" strike="noStrike" baseline="0" dirty="0">
                <a:solidFill>
                  <a:srgbClr val="000000"/>
                </a:solidFill>
                <a:latin typeface="Arial" panose="020B0604020202020204" pitchFamily="34" charset="0"/>
              </a:rPr>
              <a:t>: </a:t>
            </a:r>
            <a:r>
              <a:rPr lang="cs-CZ" sz="1800" b="0" i="0" u="none" strike="noStrike" baseline="0" dirty="0">
                <a:solidFill>
                  <a:srgbClr val="08498A"/>
                </a:solidFill>
                <a:latin typeface="Symbol" panose="05050102010706020507" pitchFamily="18" charset="2"/>
              </a:rPr>
              <a:t>• nemocenské (v případě pracovní neschopnosti delší než 14 dnů),  ošetřovné,  dlouhodobé ošetřovné, nebo </a:t>
            </a:r>
            <a:r>
              <a:rPr lang="cs-CZ" sz="1800" b="0" i="0" u="none" strike="noStrike" baseline="0" dirty="0">
                <a:solidFill>
                  <a:srgbClr val="000000"/>
                </a:solidFill>
                <a:latin typeface="Arial" panose="020B0604020202020204" pitchFamily="34" charset="0"/>
              </a:rPr>
              <a:t> peněžitá pomoc v mateřství</a:t>
            </a:r>
          </a:p>
          <a:p>
            <a:pPr marL="285750" indent="-285750">
              <a:buFont typeface="Symbol" panose="05050102010706020507" pitchFamily="18" charset="2"/>
              <a:buChar char="•"/>
            </a:pPr>
            <a:endParaRPr lang="cs-CZ" sz="1800" b="0" i="0" u="none" strike="noStrike" baseline="0" dirty="0">
              <a:solidFill>
                <a:srgbClr val="000000"/>
              </a:solidFill>
              <a:latin typeface="Arial" panose="020B0604020202020204" pitchFamily="34" charset="0"/>
            </a:endParaRPr>
          </a:p>
          <a:p>
            <a:pPr marL="0" indent="0">
              <a:buFont typeface="Symbol" panose="05050102010706020507" pitchFamily="18" charset="2"/>
              <a:buNone/>
            </a:pPr>
            <a:r>
              <a:rPr lang="cs-CZ" sz="1800" b="0" i="0" u="none" strike="noStrike" baseline="0" dirty="0">
                <a:solidFill>
                  <a:srgbClr val="000000"/>
                </a:solidFill>
                <a:latin typeface="Arial" panose="020B0604020202020204" pitchFamily="34" charset="0"/>
              </a:rPr>
              <a:t>Při výpočtu poměrné části jednotkového nákladu se vychází z fondu pracovní doby pro měsíc, ve kterém zaměstnanec odpracuje nižší počet dnů, než je stanoven fondem pracovní doby pro daný měsíc (obvykle v případě začátku/ukončení pracovního poměru k jinému datu než k prvnímu/poslednímu dni v měsíci). Výpočet se vztahuje k základní jednotce 0,05 úvazku/měsíc a příjemce si může nárokovat pouze takový počet jednotek, který odpovídá násobku 0,05 úvazku až do výše odpovídající odpracovanému úvazku u zaměstnavatele v daném měsíci. Dosažený počet jednotek se při výpočtu zaokrouhluje na celé jednotky dolů. </a:t>
            </a:r>
          </a:p>
          <a:p>
            <a:endParaRPr lang="cs-CZ" sz="1800" b="0" i="0" u="none" strike="noStrike" baseline="0" dirty="0">
              <a:solidFill>
                <a:srgbClr val="000000"/>
              </a:solidFill>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800" b="1" i="0" u="none" strike="noStrike" baseline="0" dirty="0">
                <a:solidFill>
                  <a:srgbClr val="000000"/>
                </a:solidFill>
                <a:latin typeface="Arial" panose="020B0604020202020204" pitchFamily="34" charset="0"/>
              </a:rPr>
              <a:t>Mzdové příspěvky na pracovní místo (bez ohledu na výši částky uplatněné v projektu) – financované s využitím jednotkových nákladů</a:t>
            </a:r>
            <a:r>
              <a:rPr lang="cs-CZ" sz="1800" b="0" i="0" u="none" strike="noStrike" baseline="0" dirty="0">
                <a:solidFill>
                  <a:srgbClr val="000000"/>
                </a:solidFill>
                <a:latin typeface="Arial" panose="020B0604020202020204" pitchFamily="34" charset="0"/>
              </a:rPr>
              <a:t>: sken pracovní smlouvy/dohody o pracovní činnosti k podpořenému pracovnímu místu, případně také další dokumenty, ve kterých je stanovena výše úvazku (sjednaná týdenní pracovní doba) zaměstnance a období, na které je pracovní smlouva/ dohoda o pracovní činnosti uzavřena, dále sken smlouvy/dohody o poskytnutí mzdových příspěvků na náklady zaměstnavatele na pracovní místo, pokud zaměstnavatel není současně příjemcem či partnerem s finančním příspěvkem podpořeným z OPZ+ a přehledová tabulka ve formátu *</a:t>
            </a:r>
            <a:r>
              <a:rPr lang="cs-CZ" sz="1800" b="0" i="0" u="none" strike="noStrike" baseline="0" dirty="0" err="1">
                <a:solidFill>
                  <a:srgbClr val="000000"/>
                </a:solidFill>
                <a:latin typeface="Arial" panose="020B0604020202020204" pitchFamily="34" charset="0"/>
              </a:rPr>
              <a:t>xls</a:t>
            </a:r>
            <a:r>
              <a:rPr lang="cs-CZ" sz="1800" b="0" i="0" u="none" strike="noStrike" baseline="0" dirty="0">
                <a:solidFill>
                  <a:srgbClr val="000000"/>
                </a:solidFill>
                <a:latin typeface="Arial" panose="020B0604020202020204" pitchFamily="34" charset="0"/>
              </a:rPr>
              <a:t> nebo *</a:t>
            </a:r>
            <a:r>
              <a:rPr lang="cs-CZ" sz="1800" b="0" i="0" u="none" strike="noStrike" baseline="0" dirty="0" err="1">
                <a:solidFill>
                  <a:srgbClr val="000000"/>
                </a:solidFill>
                <a:latin typeface="Arial" panose="020B0604020202020204" pitchFamily="34" charset="0"/>
              </a:rPr>
              <a:t>xlsx</a:t>
            </a:r>
            <a:r>
              <a:rPr lang="cs-CZ" sz="1800" b="0" i="0" u="none" strike="noStrike" baseline="0" dirty="0">
                <a:solidFill>
                  <a:srgbClr val="000000"/>
                </a:solidFill>
                <a:latin typeface="Arial" panose="020B0604020202020204" pitchFamily="34" charset="0"/>
              </a:rPr>
              <a:t> minimálně s těmito údaji: název a IČO zaměstnavatele, identifikace podpořené osoby, typ pracovněprávního vztahu, výše sjednaného úvazku, období, na které byl úvazek sjednán (od – do) a sjednaný druh práce. 	</a:t>
            </a:r>
          </a:p>
          <a:p>
            <a:r>
              <a:rPr lang="cs-CZ" sz="1800" b="0" i="0" u="none" strike="noStrike" baseline="0" dirty="0">
                <a:solidFill>
                  <a:srgbClr val="000000"/>
                </a:solidFill>
                <a:latin typeface="Arial" panose="020B0604020202020204" pitchFamily="34" charset="0"/>
              </a:rPr>
              <a:t>Dokládá se v rámci žádosti o platbu, ve které je poprvé nárokována podpora z OPZ+ na mzdový příspěvek podpořené osoby, a dále v případě změny údajů v pracovněprávním dokumentu, a to zejména v případě změny doby, na kterou je pracovněprávní vztah uzavřen či úpravy úvazku (sjednané týdenní pracovní doby).  ŘO na webovém portálu OPZ+ stanovuje minimální rozsah údajů, které musí být ve smlouvě/ </a:t>
            </a:r>
          </a:p>
          <a:p>
            <a:endParaRPr lang="cs-CZ" sz="1800" b="0" i="0" u="none" strike="noStrike" baseline="0" dirty="0">
              <a:solidFill>
                <a:srgbClr val="000000"/>
              </a:solidFill>
              <a:latin typeface="Arial" panose="020B0604020202020204" pitchFamily="34" charset="0"/>
            </a:endParaRPr>
          </a:p>
          <a:p>
            <a:r>
              <a:rPr lang="cs-CZ" b="1" dirty="0"/>
              <a:t>1 391,75 Kč na každých 0,05 úvazku za měsíc</a:t>
            </a:r>
          </a:p>
          <a:p>
            <a:r>
              <a:rPr lang="cs-CZ" sz="1800" b="0" i="0" u="none" strike="noStrike" baseline="0" dirty="0">
                <a:solidFill>
                  <a:srgbClr val="000000"/>
                </a:solidFill>
                <a:latin typeface="Arial" panose="020B0604020202020204" pitchFamily="34" charset="0"/>
              </a:rPr>
              <a:t>Výše jednotkového nákladu je stanovena ve výzvě jako fixní a je platná pro všechny projekty podpořené v dané výzvě. </a:t>
            </a:r>
          </a:p>
          <a:p>
            <a:r>
              <a:rPr lang="cs-CZ" sz="1800" b="0" i="0" u="none" strike="noStrike" baseline="0" dirty="0">
                <a:solidFill>
                  <a:srgbClr val="000000"/>
                </a:solidFill>
                <a:latin typeface="Arial" panose="020B0604020202020204" pitchFamily="34" charset="0"/>
              </a:rPr>
              <a:t>Způsobilé výdaje se stanoví jako součin počtu dosažených jednotek (tj. počtu prokázaných „0,05 </a:t>
            </a:r>
            <a:r>
              <a:rPr lang="cs-CZ" sz="1800" b="0" i="0" u="none" strike="noStrike" baseline="0" dirty="0" err="1">
                <a:solidFill>
                  <a:srgbClr val="000000"/>
                </a:solidFill>
                <a:latin typeface="Arial" panose="020B0604020202020204" pitchFamily="34" charset="0"/>
              </a:rPr>
              <a:t>úvazkoměsíců</a:t>
            </a:r>
            <a:r>
              <a:rPr lang="cs-CZ" sz="1800" b="0" i="0" u="none" strike="noStrike" baseline="0" dirty="0">
                <a:solidFill>
                  <a:srgbClr val="000000"/>
                </a:solidFill>
                <a:latin typeface="Arial" panose="020B0604020202020204" pitchFamily="34" charset="0"/>
              </a:rPr>
              <a:t>“) a jednotkového nákladu. </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800" dirty="0">
                <a:effectLst/>
                <a:latin typeface="Calibri" panose="020F0502020204030204" pitchFamily="34" charset="0"/>
                <a:ea typeface="Calibri" panose="020F0502020204030204" pitchFamily="34" charset="0"/>
              </a:rPr>
              <a:t>Byla stanovena nějaká sazba k velikosti úvazku a ta je vyplácena právě dle prokázaného úvazku. To kolik ve skutečnosti dostane zaměstnanec, na kterého byl mzdový příspěvek vyplacen už není předmětem našeho ověřování.</a:t>
            </a:r>
          </a:p>
          <a:p>
            <a:endParaRPr lang="cs-CZ" sz="1800" b="0" i="0" u="none" strike="noStrike" baseline="0" dirty="0">
              <a:solidFill>
                <a:srgbClr val="000000"/>
              </a:solidFill>
              <a:latin typeface="Arial" panose="020B0604020202020204" pitchFamily="34" charset="0"/>
            </a:endParaRPr>
          </a:p>
          <a:p>
            <a:endParaRPr lang="cs-CZ" b="0" dirty="0"/>
          </a:p>
          <a:p>
            <a:r>
              <a:rPr lang="cs-CZ" dirty="0"/>
              <a:t>Úvazek/0,05 </a:t>
            </a:r>
            <a:r>
              <a:rPr lang="cs-CZ" dirty="0" err="1"/>
              <a:t>úvazko</a:t>
            </a:r>
            <a:r>
              <a:rPr lang="cs-CZ" dirty="0"/>
              <a:t> měsíc =  počet jednotek – zaokrouhlení na celé jednotky dolů</a:t>
            </a:r>
          </a:p>
          <a:p>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Úvazek/0,05 </a:t>
            </a:r>
            <a:r>
              <a:rPr lang="cs-CZ" dirty="0" err="1"/>
              <a:t>úvazko</a:t>
            </a:r>
            <a:r>
              <a:rPr lang="cs-CZ" dirty="0"/>
              <a:t> měsíc  x počet měsíců = celkový počet jednotek</a:t>
            </a:r>
          </a:p>
          <a:p>
            <a:endParaRPr lang="cs-CZ" dirty="0"/>
          </a:p>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FB31FA-E905-4016-9D4B-970DF0C7EE08}"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919469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a:lnSpc>
                <a:spcPct val="100000"/>
              </a:lnSpc>
              <a:spcBef>
                <a:spcPts val="0"/>
              </a:spcBef>
            </a:pPr>
            <a:r>
              <a:rPr lang="cs-CZ" sz="1200" b="1" dirty="0"/>
              <a:t>Příjmem projektu se rozumí </a:t>
            </a:r>
            <a:r>
              <a:rPr lang="cs-CZ" sz="1200" dirty="0"/>
              <a:t>příjmy vygenerované projektem v době realizace projektu. </a:t>
            </a:r>
          </a:p>
          <a:p>
            <a:pPr algn="just">
              <a:lnSpc>
                <a:spcPct val="100000"/>
              </a:lnSpc>
              <a:spcBef>
                <a:spcPts val="0"/>
              </a:spcBef>
            </a:pPr>
            <a:endParaRPr lang="cs-CZ" sz="1200" dirty="0"/>
          </a:p>
          <a:p>
            <a:pPr algn="just">
              <a:lnSpc>
                <a:spcPct val="100000"/>
              </a:lnSpc>
              <a:spcBef>
                <a:spcPts val="0"/>
              </a:spcBef>
            </a:pPr>
            <a:endParaRPr lang="cs-CZ" sz="1200" b="1" dirty="0"/>
          </a:p>
          <a:p>
            <a:pPr algn="just">
              <a:lnSpc>
                <a:spcPct val="100000"/>
              </a:lnSpc>
              <a:spcBef>
                <a:spcPts val="0"/>
              </a:spcBef>
            </a:pPr>
            <a:r>
              <a:rPr lang="cs-CZ" sz="1200" b="1" dirty="0"/>
              <a:t>Čistým příjmem </a:t>
            </a:r>
            <a:r>
              <a:rPr lang="cs-CZ" sz="1200" dirty="0"/>
              <a:t>je ta částka příjmů, která převyšuje částku vlastního financování způsobilých výdajů projektu ze zdrojů příjemce (pokud příjemce má vlastní financování viz povinná míra spolufinancování).</a:t>
            </a:r>
          </a:p>
          <a:p>
            <a:pPr algn="just">
              <a:lnSpc>
                <a:spcPct val="100000"/>
              </a:lnSpc>
              <a:spcBef>
                <a:spcPts val="0"/>
              </a:spcBef>
            </a:pPr>
            <a:endParaRPr lang="cs-CZ" sz="1200" b="1" dirty="0"/>
          </a:p>
          <a:p>
            <a:pPr algn="just">
              <a:lnSpc>
                <a:spcPct val="100000"/>
              </a:lnSpc>
              <a:spcBef>
                <a:spcPts val="0"/>
              </a:spcBef>
            </a:pPr>
            <a:r>
              <a:rPr lang="cs-CZ" sz="1200" b="1" dirty="0"/>
              <a:t>Nepředpokládané i předpokládané čisté příjmy </a:t>
            </a:r>
            <a:r>
              <a:rPr lang="cs-CZ" sz="1200" dirty="0"/>
              <a:t>se budou reportovat průběžně ve Zprávách o realizaci projektu (</a:t>
            </a:r>
            <a:r>
              <a:rPr lang="cs-CZ" sz="1200" dirty="0" err="1"/>
              <a:t>ZoR</a:t>
            </a:r>
            <a:r>
              <a:rPr lang="cs-CZ" sz="1200" dirty="0"/>
              <a:t>).</a:t>
            </a:r>
          </a:p>
          <a:p>
            <a:endParaRPr lang="cs-CZ" dirty="0"/>
          </a:p>
        </p:txBody>
      </p:sp>
      <p:sp>
        <p:nvSpPr>
          <p:cNvPr id="4" name="Zástupný symbol pro číslo snímku 3"/>
          <p:cNvSpPr>
            <a:spLocks noGrp="1"/>
          </p:cNvSpPr>
          <p:nvPr>
            <p:ph type="sldNum" sz="quarter" idx="10"/>
          </p:nvPr>
        </p:nvSpPr>
        <p:spPr/>
        <p:txBody>
          <a:bodyPr/>
          <a:lstStyle/>
          <a:p>
            <a:fld id="{65FF7E96-72C8-433C-9E2A-BB6A57D1E243}" type="slidenum">
              <a:rPr lang="cs-CZ" smtClean="0"/>
              <a:t>33</a:t>
            </a:fld>
            <a:endParaRPr lang="cs-CZ"/>
          </a:p>
        </p:txBody>
      </p:sp>
    </p:spTree>
    <p:extLst>
      <p:ext uri="{BB962C8B-B14F-4D97-AF65-F5344CB8AC3E}">
        <p14:creationId xmlns:p14="http://schemas.microsoft.com/office/powerpoint/2010/main" val="24006372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a:endParaRPr lang="cs-CZ" sz="1200" b="0" i="0" u="none" strike="noStrike" kern="1200" baseline="0" dirty="0">
              <a:solidFill>
                <a:schemeClr val="tx1"/>
              </a:solidFill>
              <a:latin typeface="+mn-lt"/>
              <a:ea typeface="+mn-ea"/>
              <a:cs typeface="+mn-cs"/>
            </a:endParaRPr>
          </a:p>
          <a:p>
            <a:endParaRPr lang="cs-CZ" b="0" dirty="0"/>
          </a:p>
        </p:txBody>
      </p:sp>
      <p:sp>
        <p:nvSpPr>
          <p:cNvPr id="4" name="Zástupný symbol pro číslo snímku 3"/>
          <p:cNvSpPr>
            <a:spLocks noGrp="1"/>
          </p:cNvSpPr>
          <p:nvPr>
            <p:ph type="sldNum" sz="quarter" idx="10"/>
          </p:nvPr>
        </p:nvSpPr>
        <p:spPr/>
        <p:txBody>
          <a:bodyPr/>
          <a:lstStyle/>
          <a:p>
            <a:fld id="{65FF7E96-72C8-433C-9E2A-BB6A57D1E243}" type="slidenum">
              <a:rPr lang="cs-CZ" smtClean="0"/>
              <a:t>35</a:t>
            </a:fld>
            <a:endParaRPr lang="cs-CZ"/>
          </a:p>
        </p:txBody>
      </p:sp>
    </p:spTree>
    <p:extLst>
      <p:ext uri="{BB962C8B-B14F-4D97-AF65-F5344CB8AC3E}">
        <p14:creationId xmlns:p14="http://schemas.microsoft.com/office/powerpoint/2010/main" val="36858191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pPr/>
              <a:t>36</a:t>
            </a:fld>
            <a:endParaRPr lang="cs-CZ" dirty="0"/>
          </a:p>
        </p:txBody>
      </p:sp>
    </p:spTree>
    <p:extLst>
      <p:ext uri="{BB962C8B-B14F-4D97-AF65-F5344CB8AC3E}">
        <p14:creationId xmlns:p14="http://schemas.microsoft.com/office/powerpoint/2010/main" val="565122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a:lnSpc>
                <a:spcPct val="100000"/>
              </a:lnSpc>
            </a:pPr>
            <a:r>
              <a:rPr lang="cs-CZ" sz="1200" dirty="0"/>
              <a:t>Všechny změny jsou administrovány v MS2021+ (ISKP2021+) prostřednictvím formuláře žádosti o změnu (elektronicky s elektronickým podpisem oprávněné osoby), změnu zadává příjemce v systému ISKP2021+.</a:t>
            </a:r>
          </a:p>
          <a:p>
            <a:pPr algn="just">
              <a:lnSpc>
                <a:spcPct val="100000"/>
              </a:lnSpc>
            </a:pPr>
            <a:r>
              <a:rPr lang="cs-CZ" sz="1200" dirty="0"/>
              <a:t>V případě, že se změna týká období </a:t>
            </a:r>
            <a:r>
              <a:rPr lang="cs-CZ" sz="1200" dirty="0" err="1"/>
              <a:t>ZoR</a:t>
            </a:r>
            <a:r>
              <a:rPr lang="cs-CZ" sz="1200" dirty="0"/>
              <a:t>, musí být schválena před vytvořením </a:t>
            </a:r>
            <a:r>
              <a:rPr lang="cs-CZ" sz="1200" dirty="0" err="1"/>
              <a:t>ZoR</a:t>
            </a:r>
            <a:r>
              <a:rPr lang="cs-CZ" sz="1200" dirty="0"/>
              <a:t>, jinak nelze </a:t>
            </a:r>
            <a:r>
              <a:rPr lang="cs-CZ" sz="1200" dirty="0" err="1"/>
              <a:t>ZoR</a:t>
            </a:r>
            <a:r>
              <a:rPr lang="cs-CZ" sz="1200" dirty="0"/>
              <a:t> vytvořit. Do doby ukončení procesu schvalování </a:t>
            </a:r>
            <a:r>
              <a:rPr lang="cs-CZ" sz="1200" dirty="0" err="1"/>
              <a:t>ZoR</a:t>
            </a:r>
            <a:r>
              <a:rPr lang="cs-CZ" sz="1200" dirty="0"/>
              <a:t> pak není možné podat žádost o změnu. </a:t>
            </a:r>
          </a:p>
          <a:p>
            <a:pPr algn="just">
              <a:lnSpc>
                <a:spcPct val="100000"/>
              </a:lnSpc>
            </a:pPr>
            <a:endParaRPr lang="cs-CZ" sz="1200" b="1" dirty="0"/>
          </a:p>
          <a:p>
            <a:pPr marL="0" marR="0" indent="0" algn="just" defTabSz="914400" rtl="0" eaLnBrk="1" fontAlgn="auto" latinLnBrk="0" hangingPunct="1">
              <a:lnSpc>
                <a:spcPct val="100000"/>
              </a:lnSpc>
              <a:spcBef>
                <a:spcPts val="0"/>
              </a:spcBef>
              <a:spcAft>
                <a:spcPts val="0"/>
              </a:spcAft>
              <a:buClrTx/>
              <a:buSzTx/>
              <a:buFontTx/>
              <a:buNone/>
              <a:tabLst/>
              <a:defRPr/>
            </a:pPr>
            <a:r>
              <a:rPr lang="cs-CZ" sz="1200" b="1" dirty="0"/>
              <a:t>Podstatné změny nesmí být provedeny dříve než bude schváleno ze strany ŘO.</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pPr/>
              <a:t>37</a:t>
            </a:fld>
            <a:endParaRPr lang="cs-CZ" dirty="0"/>
          </a:p>
        </p:txBody>
      </p:sp>
    </p:spTree>
    <p:extLst>
      <p:ext uri="{BB962C8B-B14F-4D97-AF65-F5344CB8AC3E}">
        <p14:creationId xmlns:p14="http://schemas.microsoft.com/office/powerpoint/2010/main" val="2863875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pPr/>
              <a:t>38</a:t>
            </a:fld>
            <a:endParaRPr lang="cs-CZ" dirty="0"/>
          </a:p>
        </p:txBody>
      </p:sp>
    </p:spTree>
    <p:extLst>
      <p:ext uri="{BB962C8B-B14F-4D97-AF65-F5344CB8AC3E}">
        <p14:creationId xmlns:p14="http://schemas.microsoft.com/office/powerpoint/2010/main" val="2863875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nSpc>
                <a:spcPct val="100000"/>
              </a:lnSpc>
            </a:pPr>
            <a:r>
              <a:rPr lang="cs-CZ" sz="1200" b="1" dirty="0"/>
              <a:t>nepodstatné změny (neovlivní charakter projektu a nebude mít vliv na splnění cíle)</a:t>
            </a:r>
            <a:r>
              <a:rPr lang="cs-CZ" sz="1200" dirty="0"/>
              <a:t> : </a:t>
            </a:r>
          </a:p>
          <a:p>
            <a:pPr>
              <a:lnSpc>
                <a:spcPct val="100000"/>
              </a:lnSpc>
            </a:pPr>
            <a:r>
              <a:rPr lang="cs-CZ" sz="1200" dirty="0"/>
              <a:t>změna kontaktní osoby, sídla příjemce, názvu příjemce </a:t>
            </a:r>
          </a:p>
          <a:p>
            <a:pPr>
              <a:lnSpc>
                <a:spcPct val="100000"/>
              </a:lnSpc>
            </a:pPr>
            <a:r>
              <a:rPr lang="cs-CZ" sz="1200" dirty="0"/>
              <a:t>změna rozpočtu v rámci jedné kapitoly (přesun prostředků mezi položkami, vytváření nových položek)</a:t>
            </a:r>
          </a:p>
          <a:p>
            <a:pPr>
              <a:lnSpc>
                <a:spcPct val="100000"/>
              </a:lnSpc>
            </a:pPr>
            <a:r>
              <a:rPr lang="cs-CZ" sz="1200" dirty="0"/>
              <a:t>změna místa realizace nebo území dopad, které nemají dopad na způsobilost výdajů, změna ve způsobu provádění klíčových aktivit</a:t>
            </a:r>
          </a:p>
          <a:p>
            <a:pPr>
              <a:lnSpc>
                <a:spcPct val="100000"/>
              </a:lnSpc>
            </a:pPr>
            <a:endParaRPr lang="cs-CZ" sz="1200" dirty="0">
              <a:solidFill>
                <a:srgbClr val="FF0000"/>
              </a:solidFill>
            </a:endParaRPr>
          </a:p>
          <a:p>
            <a:pPr>
              <a:lnSpc>
                <a:spcPct val="100000"/>
              </a:lnSpc>
            </a:pPr>
            <a:r>
              <a:rPr lang="cs-CZ" sz="1800" b="1" dirty="0">
                <a:effectLst/>
                <a:latin typeface="Calibri" panose="020F0502020204030204" pitchFamily="34" charset="0"/>
                <a:ea typeface="Calibri" panose="020F0502020204030204" pitchFamily="34" charset="0"/>
              </a:rPr>
              <a:t>Možné jsou tedy pouze přesuny mezi položkami, případně vznik nové položky, a tam žádné limity nejsou.</a:t>
            </a:r>
            <a:endParaRPr lang="cs-CZ" sz="1200" b="1" dirty="0">
              <a:solidFill>
                <a:srgbClr val="FF0000"/>
              </a:solidFill>
            </a:endParaRPr>
          </a:p>
          <a:p>
            <a:endParaRPr lang="cs-CZ" dirty="0"/>
          </a:p>
        </p:txBody>
      </p:sp>
      <p:sp>
        <p:nvSpPr>
          <p:cNvPr id="4" name="Zástupný symbol pro číslo snímku 3"/>
          <p:cNvSpPr>
            <a:spLocks noGrp="1"/>
          </p:cNvSpPr>
          <p:nvPr>
            <p:ph type="sldNum" sz="quarter" idx="10"/>
          </p:nvPr>
        </p:nvSpPr>
        <p:spPr/>
        <p:txBody>
          <a:bodyPr/>
          <a:lstStyle/>
          <a:p>
            <a:fld id="{65FF7E96-72C8-433C-9E2A-BB6A57D1E243}" type="slidenum">
              <a:rPr lang="cs-CZ" smtClean="0"/>
              <a:t>39</a:t>
            </a:fld>
            <a:endParaRPr lang="cs-CZ"/>
          </a:p>
        </p:txBody>
      </p:sp>
    </p:spTree>
    <p:extLst>
      <p:ext uri="{BB962C8B-B14F-4D97-AF65-F5344CB8AC3E}">
        <p14:creationId xmlns:p14="http://schemas.microsoft.com/office/powerpoint/2010/main" val="25340708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5FF7E96-72C8-433C-9E2A-BB6A57D1E243}" type="slidenum">
              <a:rPr lang="cs-CZ" smtClean="0"/>
              <a:t>40</a:t>
            </a:fld>
            <a:endParaRPr lang="cs-CZ"/>
          </a:p>
        </p:txBody>
      </p:sp>
    </p:spTree>
    <p:extLst>
      <p:ext uri="{BB962C8B-B14F-4D97-AF65-F5344CB8AC3E}">
        <p14:creationId xmlns:p14="http://schemas.microsoft.com/office/powerpoint/2010/main" val="30345034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nSpc>
                <a:spcPct val="100000"/>
              </a:lnSpc>
            </a:pPr>
            <a:r>
              <a:rPr lang="cs-CZ" sz="1600" b="1" dirty="0"/>
              <a:t>podstatné změny (ovlivní charakter projektu a bude mít vliv na splnění cíle</a:t>
            </a:r>
            <a:r>
              <a:rPr lang="cs-CZ" sz="1600" dirty="0"/>
              <a:t>) : </a:t>
            </a:r>
          </a:p>
          <a:p>
            <a:pPr lvl="1">
              <a:lnSpc>
                <a:spcPct val="100000"/>
              </a:lnSpc>
              <a:buFont typeface="Courier New" panose="02070309020205020404" pitchFamily="49" charset="0"/>
              <a:buChar char="o"/>
            </a:pPr>
            <a:r>
              <a:rPr lang="cs-CZ" sz="1600" u="sng" dirty="0"/>
              <a:t>nevyžadují změnu právního aktu </a:t>
            </a:r>
            <a:r>
              <a:rPr lang="cs-CZ" sz="1600" dirty="0"/>
              <a:t>: změny klíčových aktivit kdy se nejedná o technické aspekty, zahrnutí nové cílové skupiny, přesun prostředků mezi kapitolami vyšší než 20 % (kumulativně), navýšení celkového rozpočtu kapitoly Křížové financování, přesun mezi položkami na neinvestiční a investiční, změna bankovního účtu, změna vymezení monitorovacích období (pokud se nemění termín ukončení projektů), změna v termínech, kdy má být dosaženo stanoveného kroku</a:t>
            </a:r>
          </a:p>
          <a:p>
            <a:endParaRPr lang="cs-CZ" dirty="0"/>
          </a:p>
          <a:p>
            <a:pPr marL="0" marR="0" indent="0" algn="l" defTabSz="914400" rtl="0" eaLnBrk="1" fontAlgn="auto" latinLnBrk="0" hangingPunct="1">
              <a:lnSpc>
                <a:spcPct val="100000"/>
              </a:lnSpc>
              <a:spcBef>
                <a:spcPts val="0"/>
              </a:spcBef>
              <a:spcAft>
                <a:spcPts val="0"/>
              </a:spcAft>
              <a:buClrTx/>
              <a:buSzTx/>
              <a:buFontTx/>
              <a:buNone/>
              <a:tabLst/>
              <a:defRPr/>
            </a:pPr>
            <a:r>
              <a:rPr lang="cs-CZ" sz="1200" b="1" dirty="0"/>
              <a:t>Podstatné změny nesmí být provedeny dříve než bude schváleno ze strany ŘO.</a:t>
            </a:r>
          </a:p>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F7E96-72C8-433C-9E2A-BB6A57D1E243}"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676212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cs-CZ" sz="1600" u="sng" dirty="0"/>
              <a:t>vyžadují změnu právního aktu </a:t>
            </a:r>
            <a:r>
              <a:rPr lang="cs-CZ" sz="1600" dirty="0"/>
              <a:t>: změny plánovaných výstupů a výsledků projektu (cílových hodnot indikátorů), změna termínu ukončení realizace projektu, nahrazení partnera projektu jiným subjektem, navýšení celkového rozpočtu projektu, vypuštění partnera z realizace z důvodu jeho zániku (pokud tato změna vyžaduje navýšení částky veřejné podpory příjemci), </a:t>
            </a:r>
          </a:p>
          <a:p>
            <a:pPr marL="0" marR="0" lvl="1" indent="0" algn="l" defTabSz="914400" rtl="0" eaLnBrk="1" fontAlgn="auto" latinLnBrk="0" hangingPunct="1">
              <a:lnSpc>
                <a:spcPct val="100000"/>
              </a:lnSpc>
              <a:spcBef>
                <a:spcPts val="0"/>
              </a:spcBef>
              <a:spcAft>
                <a:spcPts val="0"/>
              </a:spcAft>
              <a:buClrTx/>
              <a:buSzTx/>
              <a:buFontTx/>
              <a:buNone/>
              <a:tabLst/>
              <a:defRPr/>
            </a:pPr>
            <a:endParaRPr lang="cs-CZ" sz="1600" dirty="0"/>
          </a:p>
          <a:p>
            <a:pPr marL="0" marR="0" lvl="1" indent="0" algn="l" defTabSz="914400" rtl="0" eaLnBrk="1" fontAlgn="auto" latinLnBrk="0" hangingPunct="1">
              <a:lnSpc>
                <a:spcPct val="100000"/>
              </a:lnSpc>
              <a:spcBef>
                <a:spcPts val="0"/>
              </a:spcBef>
              <a:spcAft>
                <a:spcPts val="0"/>
              </a:spcAft>
              <a:buClrTx/>
              <a:buSzTx/>
              <a:buFontTx/>
              <a:buNone/>
              <a:tabLst/>
              <a:defRPr/>
            </a:pPr>
            <a:r>
              <a:rPr lang="cs-CZ" sz="2400" b="1" dirty="0"/>
              <a:t>Výměna partnera by měla nastat pouze ve výjimečných, individuálně posuzovaných a odůvodněných případech. Standardním řešením situace, kdy partner z realizace projektu vystoupí (příp. zanikne apod.), je převzetí jeho závazku příjemcem nebo ostatními partnery. Teprve pokud není možné, aby odstoupení partnera vyřešilo zapojení příjemce či ostatních partnerů, lze výjimečně přikročit k nahrazení odstupujícího partnera novým partnerem či novými partnery. </a:t>
            </a:r>
            <a:endParaRPr lang="cs-CZ" sz="1600" b="1" dirty="0"/>
          </a:p>
          <a:p>
            <a:endParaRPr lang="cs-CZ" dirty="0"/>
          </a:p>
        </p:txBody>
      </p:sp>
      <p:sp>
        <p:nvSpPr>
          <p:cNvPr id="4" name="Zástupný symbol pro číslo snímku 3"/>
          <p:cNvSpPr>
            <a:spLocks noGrp="1"/>
          </p:cNvSpPr>
          <p:nvPr>
            <p:ph type="sldNum" sz="quarter" idx="10"/>
          </p:nvPr>
        </p:nvSpPr>
        <p:spPr/>
        <p:txBody>
          <a:bodyPr/>
          <a:lstStyle/>
          <a:p>
            <a:fld id="{65FF7E96-72C8-433C-9E2A-BB6A57D1E243}" type="slidenum">
              <a:rPr lang="cs-CZ" smtClean="0"/>
              <a:t>43</a:t>
            </a:fld>
            <a:endParaRPr lang="cs-CZ"/>
          </a:p>
        </p:txBody>
      </p:sp>
    </p:spTree>
    <p:extLst>
      <p:ext uri="{BB962C8B-B14F-4D97-AF65-F5344CB8AC3E}">
        <p14:creationId xmlns:p14="http://schemas.microsoft.com/office/powerpoint/2010/main" val="1454174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5FF7E96-72C8-433C-9E2A-BB6A57D1E243}" type="slidenum">
              <a:rPr lang="cs-CZ" smtClean="0"/>
              <a:t>4</a:t>
            </a:fld>
            <a:endParaRPr lang="cs-CZ"/>
          </a:p>
        </p:txBody>
      </p:sp>
    </p:spTree>
    <p:extLst>
      <p:ext uri="{BB962C8B-B14F-4D97-AF65-F5344CB8AC3E}">
        <p14:creationId xmlns:p14="http://schemas.microsoft.com/office/powerpoint/2010/main" val="17153507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65FF7E96-72C8-433C-9E2A-BB6A57D1E243}" type="slidenum">
              <a:rPr lang="cs-CZ" smtClean="0"/>
              <a:t>44</a:t>
            </a:fld>
            <a:endParaRPr lang="cs-CZ"/>
          </a:p>
        </p:txBody>
      </p:sp>
    </p:spTree>
    <p:extLst>
      <p:ext uri="{BB962C8B-B14F-4D97-AF65-F5344CB8AC3E}">
        <p14:creationId xmlns:p14="http://schemas.microsoft.com/office/powerpoint/2010/main" val="25555222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
        <p:nvSpPr>
          <p:cNvPr id="4" name="Zástupný symbol pro číslo snímku 3"/>
          <p:cNvSpPr>
            <a:spLocks noGrp="1"/>
          </p:cNvSpPr>
          <p:nvPr>
            <p:ph type="sldNum" sz="quarter" idx="5"/>
          </p:nvPr>
        </p:nvSpPr>
        <p:spPr/>
        <p:txBody>
          <a:bodyPr/>
          <a:lstStyle/>
          <a:p>
            <a:fld id="{53FB31FA-E905-4016-9D4B-970DF0C7EE08}" type="slidenum">
              <a:rPr lang="cs-CZ" smtClean="0"/>
              <a:pPr/>
              <a:t>45</a:t>
            </a:fld>
            <a:endParaRPr lang="cs-CZ"/>
          </a:p>
        </p:txBody>
      </p:sp>
    </p:spTree>
    <p:extLst>
      <p:ext uri="{BB962C8B-B14F-4D97-AF65-F5344CB8AC3E}">
        <p14:creationId xmlns:p14="http://schemas.microsoft.com/office/powerpoint/2010/main" val="34949351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l"/>
            <a:r>
              <a:rPr lang="cs-CZ" dirty="0"/>
              <a:t>Příjemci jsou povinni postupy upravenými v tomto MP zadávat zakázky, které nezadají v některém ze zadávacích řízení dle § 3 ZZVZ.  S výjimkou těch, které splňují podmínky pro použití výjimky stanovené v § 29, § 30 ZZVZ, a které splňují podmínky pro jejich zadání v jednacím řízení bez uveřejnění podle § 63 odst. 3 a 5, § 64 až 66 a 158 až 160 ZZVZ. Postupy upravenými v tomto MP nejsou příjemci povinni zadávat zakázky také v případě, pokud podstatně nezměnili zadávací podmínky oproti předchozímu výběrovému řízení zadávanému v otevřené výzvě, v němž nebyly podány žádné nabídky, podané nabídky nesplňovaly požadavky zadavatele na předmět zakázky nebo účastníci výběrového řízení nesplnili podmínky účasti.</a:t>
            </a:r>
            <a:endParaRPr lang="cs-CZ" b="0" i="0" dirty="0">
              <a:solidFill>
                <a:srgbClr val="333333"/>
              </a:solidFill>
              <a:effectLst/>
              <a:latin typeface="Trebuchet MS" panose="020B0603020202020204" pitchFamily="34" charset="0"/>
            </a:endParaRPr>
          </a:p>
          <a:p>
            <a:pPr algn="l"/>
            <a:endParaRPr lang="cs-CZ" b="0" i="0" dirty="0">
              <a:solidFill>
                <a:srgbClr val="333333"/>
              </a:solidFill>
              <a:effectLst/>
              <a:latin typeface="Trebuchet MS" panose="020B0603020202020204" pitchFamily="34" charset="0"/>
            </a:endParaRPr>
          </a:p>
          <a:p>
            <a:pPr algn="l"/>
            <a:r>
              <a:rPr lang="cs-CZ" dirty="0"/>
              <a:t>Příjemci nejsou povinni postupy upravenými v tomto MP zadávat zakázky malého rozsahu, jejichž předpokládaná hodnota je rovna nebo nižší než: a) 500 000,- Kč bez DPH nebo b) 2 000 000,- Kč bez DPH v případě zakázky na dodávky a/nebo služby nebo 6 000 000 Kč bez DPH v případě zakázky na stavební práce, pokud je zakázka zadávána příjemcem, který není zadavatelem podle § 4 odst. 1 až 3 ZZVZ a zároveň dotace poskytovaná na takovou zakázku není vyšší než 50 % peněžních prostředků, poskytnutých z i. rozpočtu veřejného zadavatele, </a:t>
            </a:r>
            <a:r>
              <a:rPr lang="cs-CZ" dirty="0" err="1"/>
              <a:t>ii</a:t>
            </a:r>
            <a:r>
              <a:rPr lang="cs-CZ" dirty="0"/>
              <a:t>. rozpočtu Evropské unie nebo veřejného rozpočtu cizího státu s výjimkou případů, kdy je zakázka plněna mimo území Evropské unie. </a:t>
            </a:r>
          </a:p>
          <a:p>
            <a:pPr algn="l"/>
            <a:endParaRPr lang="cs-CZ" b="0" i="0" dirty="0">
              <a:solidFill>
                <a:srgbClr val="333333"/>
              </a:solidFill>
              <a:effectLst/>
              <a:latin typeface="Trebuchet MS" panose="020B0603020202020204" pitchFamily="34" charset="0"/>
            </a:endParaRPr>
          </a:p>
          <a:p>
            <a:pPr algn="l"/>
            <a:r>
              <a:rPr lang="cs-CZ" sz="1800" b="1" i="0" dirty="0">
                <a:solidFill>
                  <a:srgbClr val="08A8F8"/>
                </a:solidFill>
                <a:effectLst/>
                <a:latin typeface="Arial" panose="020B0604020202020204" pitchFamily="34" charset="0"/>
              </a:rPr>
              <a:t>Zadavatel</a:t>
            </a:r>
          </a:p>
          <a:p>
            <a:pPr algn="just"/>
            <a:r>
              <a:rPr lang="cs-CZ" b="1" i="0" dirty="0">
                <a:solidFill>
                  <a:srgbClr val="000000"/>
                </a:solidFill>
                <a:effectLst/>
                <a:latin typeface="Arial" panose="020B0604020202020204" pitchFamily="34" charset="0"/>
              </a:rPr>
              <a:t>(1)</a:t>
            </a:r>
            <a:r>
              <a:rPr lang="cs-CZ" b="0" i="0" dirty="0">
                <a:solidFill>
                  <a:srgbClr val="000000"/>
                </a:solidFill>
                <a:effectLst/>
                <a:latin typeface="Arial" panose="020B0604020202020204" pitchFamily="34" charset="0"/>
              </a:rPr>
              <a:t> Veřejným zadavatelem je</a:t>
            </a:r>
          </a:p>
          <a:p>
            <a:pPr algn="just"/>
            <a:r>
              <a:rPr lang="cs-CZ" b="1" i="0" dirty="0">
                <a:solidFill>
                  <a:srgbClr val="000000"/>
                </a:solidFill>
                <a:effectLst/>
                <a:latin typeface="Arial" panose="020B0604020202020204" pitchFamily="34" charset="0"/>
              </a:rPr>
              <a:t>a)</a:t>
            </a:r>
            <a:r>
              <a:rPr lang="cs-CZ" b="0" i="0" dirty="0">
                <a:solidFill>
                  <a:srgbClr val="000000"/>
                </a:solidFill>
                <a:effectLst/>
                <a:latin typeface="Arial" panose="020B0604020202020204" pitchFamily="34" charset="0"/>
              </a:rPr>
              <a:t> Česká republika; v případě České republiky se organizační složky státu</a:t>
            </a:r>
            <a:r>
              <a:rPr lang="cs-CZ" b="1" i="0" u="none" strike="noStrike" baseline="30000" dirty="0">
                <a:solidFill>
                  <a:srgbClr val="15679C"/>
                </a:solidFill>
                <a:effectLst/>
                <a:latin typeface="Arial" panose="020B0604020202020204" pitchFamily="34" charset="0"/>
                <a:hlinkClick r:id="rId3"/>
              </a:rPr>
              <a:t>2</a:t>
            </a:r>
            <a:r>
              <a:rPr lang="cs-CZ" b="1" i="0" u="none" strike="noStrike" dirty="0">
                <a:solidFill>
                  <a:srgbClr val="15679C"/>
                </a:solidFill>
                <a:effectLst/>
                <a:latin typeface="Arial" panose="020B0604020202020204" pitchFamily="34" charset="0"/>
                <a:hlinkClick r:id="rId3"/>
              </a:rPr>
              <a:t>)</a:t>
            </a:r>
            <a:r>
              <a:rPr lang="cs-CZ" b="0" i="0" dirty="0">
                <a:solidFill>
                  <a:srgbClr val="000000"/>
                </a:solidFill>
                <a:effectLst/>
                <a:latin typeface="Arial" panose="020B0604020202020204" pitchFamily="34" charset="0"/>
              </a:rPr>
              <a:t> považují za samostatné zadavatele,</a:t>
            </a:r>
          </a:p>
          <a:p>
            <a:pPr algn="just"/>
            <a:r>
              <a:rPr lang="cs-CZ" b="1" i="0" dirty="0">
                <a:solidFill>
                  <a:srgbClr val="000000"/>
                </a:solidFill>
                <a:effectLst/>
                <a:latin typeface="Arial" panose="020B0604020202020204" pitchFamily="34" charset="0"/>
              </a:rPr>
              <a:t>b)</a:t>
            </a:r>
            <a:r>
              <a:rPr lang="cs-CZ" b="0" i="0" dirty="0">
                <a:solidFill>
                  <a:srgbClr val="000000"/>
                </a:solidFill>
                <a:effectLst/>
                <a:latin typeface="Arial" panose="020B0604020202020204" pitchFamily="34" charset="0"/>
              </a:rPr>
              <a:t> Česká národní banka,</a:t>
            </a:r>
          </a:p>
          <a:p>
            <a:pPr algn="just"/>
            <a:r>
              <a:rPr lang="cs-CZ" b="1" i="0" dirty="0">
                <a:solidFill>
                  <a:srgbClr val="000000"/>
                </a:solidFill>
                <a:effectLst/>
                <a:latin typeface="Arial" panose="020B0604020202020204" pitchFamily="34" charset="0"/>
              </a:rPr>
              <a:t>c)</a:t>
            </a:r>
            <a:r>
              <a:rPr lang="cs-CZ" b="0" i="0" dirty="0">
                <a:solidFill>
                  <a:srgbClr val="000000"/>
                </a:solidFill>
                <a:effectLst/>
                <a:latin typeface="Arial" panose="020B0604020202020204" pitchFamily="34" charset="0"/>
              </a:rPr>
              <a:t> státní příspěvková organizace,</a:t>
            </a:r>
          </a:p>
          <a:p>
            <a:pPr algn="just"/>
            <a:r>
              <a:rPr lang="cs-CZ" b="1" i="0" dirty="0">
                <a:solidFill>
                  <a:srgbClr val="000000"/>
                </a:solidFill>
                <a:effectLst/>
                <a:latin typeface="Arial" panose="020B0604020202020204" pitchFamily="34" charset="0"/>
              </a:rPr>
              <a:t>d)</a:t>
            </a:r>
            <a:r>
              <a:rPr lang="cs-CZ" b="0" i="0" dirty="0">
                <a:solidFill>
                  <a:srgbClr val="000000"/>
                </a:solidFill>
                <a:effectLst/>
                <a:latin typeface="Arial" panose="020B0604020202020204" pitchFamily="34" charset="0"/>
              </a:rPr>
              <a:t> územní samosprávný celek nebo jeho příspěvková organizace,</a:t>
            </a:r>
          </a:p>
          <a:p>
            <a:pPr algn="just"/>
            <a:r>
              <a:rPr lang="cs-CZ" b="1" i="0" dirty="0">
                <a:solidFill>
                  <a:srgbClr val="000000"/>
                </a:solidFill>
                <a:effectLst/>
                <a:latin typeface="Arial" panose="020B0604020202020204" pitchFamily="34" charset="0"/>
              </a:rPr>
              <a:t>e)</a:t>
            </a:r>
            <a:r>
              <a:rPr lang="cs-CZ" b="0" i="0" dirty="0">
                <a:solidFill>
                  <a:srgbClr val="000000"/>
                </a:solidFill>
                <a:effectLst/>
                <a:latin typeface="Arial" panose="020B0604020202020204" pitchFamily="34" charset="0"/>
              </a:rPr>
              <a:t> jiná právnická osoba, pokud</a:t>
            </a:r>
          </a:p>
          <a:p>
            <a:pPr algn="just"/>
            <a:r>
              <a:rPr lang="cs-CZ" b="1" i="0" dirty="0">
                <a:solidFill>
                  <a:srgbClr val="000000"/>
                </a:solidFill>
                <a:effectLst/>
                <a:latin typeface="Arial" panose="020B0604020202020204" pitchFamily="34" charset="0"/>
              </a:rPr>
              <a:t>1.</a:t>
            </a:r>
            <a:r>
              <a:rPr lang="cs-CZ" b="0" i="0" dirty="0">
                <a:solidFill>
                  <a:srgbClr val="000000"/>
                </a:solidFill>
                <a:effectLst/>
                <a:latin typeface="Arial" panose="020B0604020202020204" pitchFamily="34" charset="0"/>
              </a:rPr>
              <a:t> byla založena nebo zřízena za účelem uspokojování potřeb veřejného zájmu, které nemají průmyslovou nebo obchodní povahu, a</a:t>
            </a:r>
          </a:p>
          <a:p>
            <a:pPr algn="just"/>
            <a:r>
              <a:rPr lang="cs-CZ" b="1" i="0" dirty="0">
                <a:solidFill>
                  <a:srgbClr val="000000"/>
                </a:solidFill>
                <a:effectLst/>
                <a:latin typeface="Arial" panose="020B0604020202020204" pitchFamily="34" charset="0"/>
              </a:rPr>
              <a:t>2.</a:t>
            </a:r>
            <a:r>
              <a:rPr lang="cs-CZ" b="0" i="0" dirty="0">
                <a:solidFill>
                  <a:srgbClr val="000000"/>
                </a:solidFill>
                <a:effectLst/>
                <a:latin typeface="Arial" panose="020B0604020202020204" pitchFamily="34" charset="0"/>
              </a:rPr>
              <a:t> jiný veřejný zadavatel ji převážně financuje, může v ní uplatňovat rozhodující vliv nebo jmenuje nebo volí více než polovinu členů v jejím statutárním nebo kontrolním orgánu.</a:t>
            </a:r>
          </a:p>
          <a:p>
            <a:pPr algn="just"/>
            <a:r>
              <a:rPr lang="cs-CZ" b="1" i="0" dirty="0">
                <a:solidFill>
                  <a:srgbClr val="000000"/>
                </a:solidFill>
                <a:effectLst/>
                <a:latin typeface="Arial" panose="020B0604020202020204" pitchFamily="34" charset="0"/>
              </a:rPr>
              <a:t>(2)</a:t>
            </a:r>
            <a:r>
              <a:rPr lang="cs-CZ" b="0" i="0" dirty="0">
                <a:solidFill>
                  <a:srgbClr val="000000"/>
                </a:solidFill>
                <a:effectLst/>
                <a:latin typeface="Arial" panose="020B0604020202020204" pitchFamily="34" charset="0"/>
              </a:rPr>
              <a:t> Zadavatelem je osoba, která k úhradě nadlimitní nebo podlimitní veřejné zakázky použije více než 200000000 Kč, nebo více než 50 % peněžních prostředků, poskytnutých z</a:t>
            </a:r>
          </a:p>
          <a:p>
            <a:pPr algn="just"/>
            <a:r>
              <a:rPr lang="cs-CZ" b="1" i="0" dirty="0">
                <a:solidFill>
                  <a:srgbClr val="000000"/>
                </a:solidFill>
                <a:effectLst/>
                <a:latin typeface="Arial" panose="020B0604020202020204" pitchFamily="34" charset="0"/>
              </a:rPr>
              <a:t>a)</a:t>
            </a:r>
            <a:r>
              <a:rPr lang="cs-CZ" b="0" i="0" dirty="0">
                <a:solidFill>
                  <a:srgbClr val="000000"/>
                </a:solidFill>
                <a:effectLst/>
                <a:latin typeface="Arial" panose="020B0604020202020204" pitchFamily="34" charset="0"/>
              </a:rPr>
              <a:t> rozpočtu veřejného zadavatele,</a:t>
            </a:r>
          </a:p>
          <a:p>
            <a:pPr algn="just"/>
            <a:r>
              <a:rPr lang="cs-CZ" b="1" i="0" dirty="0">
                <a:solidFill>
                  <a:srgbClr val="000000"/>
                </a:solidFill>
                <a:effectLst/>
                <a:latin typeface="Arial" panose="020B0604020202020204" pitchFamily="34" charset="0"/>
              </a:rPr>
              <a:t>b)</a:t>
            </a:r>
            <a:r>
              <a:rPr lang="cs-CZ" b="0" i="0" dirty="0">
                <a:solidFill>
                  <a:srgbClr val="000000"/>
                </a:solidFill>
                <a:effectLst/>
                <a:latin typeface="Arial" panose="020B0604020202020204" pitchFamily="34" charset="0"/>
              </a:rPr>
              <a:t> rozpočtu Evropské unie nebo veřejného rozpočtu cizího státu s výjimkou případů, kdy je veřejná zakázka plněna mimo území Evropské unie.</a:t>
            </a:r>
          </a:p>
          <a:p>
            <a:pPr algn="just"/>
            <a:r>
              <a:rPr lang="cs-CZ" b="1" i="0" dirty="0">
                <a:solidFill>
                  <a:srgbClr val="000000"/>
                </a:solidFill>
                <a:effectLst/>
                <a:latin typeface="Arial" panose="020B0604020202020204" pitchFamily="34" charset="0"/>
              </a:rPr>
              <a:t>(3)</a:t>
            </a:r>
            <a:r>
              <a:rPr lang="cs-CZ" b="0" i="0" dirty="0">
                <a:solidFill>
                  <a:srgbClr val="000000"/>
                </a:solidFill>
                <a:effectLst/>
                <a:latin typeface="Arial" panose="020B0604020202020204" pitchFamily="34" charset="0"/>
              </a:rPr>
              <a:t> Při zadávání sektorových veřejných zakázek podle § 151, včetně sektorových koncesí podle § 176 odst. 3, je zadavatelem také osoba uvedená v § 151 odst. 2.</a:t>
            </a:r>
          </a:p>
          <a:p>
            <a:pPr algn="l"/>
            <a:endParaRPr lang="cs-CZ" b="0" i="0" dirty="0">
              <a:solidFill>
                <a:srgbClr val="333333"/>
              </a:solidFill>
              <a:effectLst/>
              <a:latin typeface="Trebuchet MS" panose="020B0603020202020204" pitchFamily="34" charset="0"/>
            </a:endParaRPr>
          </a:p>
          <a:p>
            <a:pPr algn="l"/>
            <a:r>
              <a:rPr lang="cs-CZ" b="0" i="0" dirty="0">
                <a:solidFill>
                  <a:srgbClr val="333333"/>
                </a:solidFill>
                <a:effectLst/>
                <a:latin typeface="Trebuchet MS" panose="020B0603020202020204" pitchFamily="34" charset="0"/>
              </a:rPr>
              <a:t>Pro lepší představu tomuto odpovídá kapitola 20.5.1 Pravidel OPZ, konkrétně: „Postupuje-li zadavatel v souladu se zásadou transparentnosti, rovného zacházení a zákazu diskriminace a současně respektuje ceny v místě a čase obvyklé, nemusí u zakázek s přepokládanou hodnotou nižší než 2.000.000 Kč bez DPH v případě zakázky na dodávky a služby nebo 6.000.000 Kč bez DPH v případě zakázky na stavební práce, jejichž financování je plně hrazeno z prostředků poskytnutých na projekt v některém z režimů zjednodušeného vykazování výdajů, tj. jsou hrazeny z prostředků na nepřímé náklady, na výdaje hrazené z 40% paušální sazby, anebo na standardní stupnice jednotkových nákladů (tzv. jednotkové náklady) provádět výběrové/zadávací řízení. I v případě zadávání zakázky v režimu dle této kapitoly je zadavatel povinen zachovat zásady dle kap. 20.2.“</a:t>
            </a:r>
          </a:p>
          <a:p>
            <a:endParaRPr lang="cs-CZ" dirty="0"/>
          </a:p>
        </p:txBody>
      </p:sp>
      <p:sp>
        <p:nvSpPr>
          <p:cNvPr id="4" name="Zástupný symbol pro číslo snímku 3"/>
          <p:cNvSpPr>
            <a:spLocks noGrp="1"/>
          </p:cNvSpPr>
          <p:nvPr>
            <p:ph type="sldNum" sz="quarter" idx="10"/>
          </p:nvPr>
        </p:nvSpPr>
        <p:spPr/>
        <p:txBody>
          <a:bodyPr/>
          <a:lstStyle/>
          <a:p>
            <a:fld id="{65FF7E96-72C8-433C-9E2A-BB6A57D1E243}" type="slidenum">
              <a:rPr lang="cs-CZ" smtClean="0"/>
              <a:t>46</a:t>
            </a:fld>
            <a:endParaRPr lang="cs-CZ"/>
          </a:p>
        </p:txBody>
      </p:sp>
    </p:spTree>
    <p:extLst>
      <p:ext uri="{BB962C8B-B14F-4D97-AF65-F5344CB8AC3E}">
        <p14:creationId xmlns:p14="http://schemas.microsoft.com/office/powerpoint/2010/main" val="39866613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Zadáváním se rozumí jakýkoli postup pro výběr dodavatele. Doplňujeme, že v návaznosti na obsah Metodického pokynu pro oblast zadávání zakázek pro programové období 2021-2027 se zadáváním rozumí zadávací řízení (které vymezený metodický pokyn definuje jako postup zadávání dle zákona č. 134/2016 Sb., o zadávání veřejných zakázek), výběrové řízení (které vymezený metodický pokyn definuje jako postup zadávání mimo zákon č. 134/2016 Sb., o zadávání veřejných zakázek) i přímé zadání bez provedení výběrového řízení. 147 Zadáváním je míněno také zadání na základě výjimek, přímého zadání apod.</a:t>
            </a:r>
          </a:p>
        </p:txBody>
      </p:sp>
      <p:sp>
        <p:nvSpPr>
          <p:cNvPr id="4" name="Zástupný symbol pro číslo snímku 3"/>
          <p:cNvSpPr>
            <a:spLocks noGrp="1"/>
          </p:cNvSpPr>
          <p:nvPr>
            <p:ph type="sldNum" sz="quarter" idx="10"/>
          </p:nvPr>
        </p:nvSpPr>
        <p:spPr/>
        <p:txBody>
          <a:bodyPr/>
          <a:lstStyle/>
          <a:p>
            <a:fld id="{65FF7E96-72C8-433C-9E2A-BB6A57D1E243}" type="slidenum">
              <a:rPr lang="cs-CZ" smtClean="0"/>
              <a:t>47</a:t>
            </a:fld>
            <a:endParaRPr lang="cs-CZ"/>
          </a:p>
        </p:txBody>
      </p:sp>
    </p:spTree>
    <p:extLst>
      <p:ext uri="{BB962C8B-B14F-4D97-AF65-F5344CB8AC3E}">
        <p14:creationId xmlns:p14="http://schemas.microsoft.com/office/powerpoint/2010/main" val="13457302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342900" lvl="0" indent="-342900">
              <a:lnSpc>
                <a:spcPct val="107000"/>
              </a:lnSpc>
              <a:spcAft>
                <a:spcPts val="800"/>
              </a:spcAft>
              <a:buFont typeface="Wingdings 3" panose="05040102010807070707" pitchFamily="18" charset="2"/>
              <a:buChar char=""/>
              <a:tabLst>
                <a:tab pos="457200" algn="l"/>
              </a:tabLst>
            </a:pP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
        <p:nvSpPr>
          <p:cNvPr id="4" name="Zástupný symbol pro číslo snímku 3"/>
          <p:cNvSpPr>
            <a:spLocks noGrp="1"/>
          </p:cNvSpPr>
          <p:nvPr>
            <p:ph type="sldNum" sz="quarter" idx="5"/>
          </p:nvPr>
        </p:nvSpPr>
        <p:spPr/>
        <p:txBody>
          <a:bodyPr/>
          <a:lstStyle/>
          <a:p>
            <a:fld id="{53FB31FA-E905-4016-9D4B-970DF0C7EE08}" type="slidenum">
              <a:rPr lang="cs-CZ" smtClean="0"/>
              <a:pPr/>
              <a:t>48</a:t>
            </a:fld>
            <a:endParaRPr lang="cs-CZ"/>
          </a:p>
        </p:txBody>
      </p:sp>
    </p:spTree>
    <p:extLst>
      <p:ext uri="{BB962C8B-B14F-4D97-AF65-F5344CB8AC3E}">
        <p14:creationId xmlns:p14="http://schemas.microsoft.com/office/powerpoint/2010/main" val="36788398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53FB31FA-E905-4016-9D4B-970DF0C7EE08}" type="slidenum">
              <a:rPr lang="cs-CZ" smtClean="0"/>
              <a:pPr/>
              <a:t>49</a:t>
            </a:fld>
            <a:endParaRPr lang="cs-CZ"/>
          </a:p>
        </p:txBody>
      </p:sp>
    </p:spTree>
    <p:extLst>
      <p:ext uri="{BB962C8B-B14F-4D97-AF65-F5344CB8AC3E}">
        <p14:creationId xmlns:p14="http://schemas.microsoft.com/office/powerpoint/2010/main" val="1604216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pPr/>
              <a:t>50</a:t>
            </a:fld>
            <a:endParaRPr lang="cs-CZ" dirty="0"/>
          </a:p>
        </p:txBody>
      </p:sp>
    </p:spTree>
    <p:extLst>
      <p:ext uri="{BB962C8B-B14F-4D97-AF65-F5344CB8AC3E}">
        <p14:creationId xmlns:p14="http://schemas.microsoft.com/office/powerpoint/2010/main" val="40455013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lvl="0" indent="0">
              <a:lnSpc>
                <a:spcPct val="107000"/>
              </a:lnSpc>
              <a:buClr>
                <a:srgbClr val="2F5496"/>
              </a:buClr>
              <a:buSzPts val="1000"/>
              <a:buFont typeface="Symbol" panose="05050102010706020507" pitchFamily="18" charset="2"/>
              <a:buNone/>
            </a:pPr>
            <a:r>
              <a:rPr lang="cs-CZ" sz="18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a:t>
            </a:r>
            <a:r>
              <a:rPr lang="cs-CZ" sz="1800" b="1" dirty="0" err="1">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xls</a:t>
            </a:r>
            <a:r>
              <a:rPr lang="cs-CZ" sz="1800" b="1"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 soubor Průběžný monitoring projektů CLLD </a:t>
            </a:r>
            <a:r>
              <a:rPr lang="cs-CZ" sz="18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 předkládat s každou ZOR do Dokumentů ZOR aktualizovaný</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Clr>
                <a:srgbClr val="2F5496"/>
              </a:buClr>
              <a:buSzPts val="1000"/>
              <a:buFont typeface="Symbol" panose="05050102010706020507" pitchFamily="18" charset="2"/>
              <a:buNone/>
            </a:pPr>
            <a:r>
              <a:rPr lang="cs-CZ" sz="18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vyjít ze  situační analýzy  a evaluačního plánu v rámci Akčního plánu a žádosti o podporu 1. projektu MAS, případně z jejich aktualizované verze</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cs-CZ" sz="1800" b="1"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**Vyhodnocení Akčního plánu</a:t>
            </a:r>
            <a:r>
              <a:rPr lang="cs-CZ" sz="18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 na základě monitorovacích ukazatelů v rámci ZOR/ZOP (povinná příloha Žádosti o podporu na 2.</a:t>
            </a:r>
            <a:r>
              <a:rPr lang="cs-CZ" sz="1800" b="1"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navazující projekt MAS) </a:t>
            </a:r>
            <a:r>
              <a:rPr lang="cs-CZ" sz="1800" dirty="0">
                <a:effectLst/>
                <a:latin typeface="Calibri" panose="020F0502020204030204" pitchFamily="34" charset="0"/>
                <a:ea typeface="Times New Roman" panose="02020603050405020304" pitchFamily="18" charset="0"/>
              </a:rPr>
              <a:t>a na základě kvalitativního vyhodnocení realizace aktivit v rámci předložených </a:t>
            </a:r>
            <a:r>
              <a:rPr lang="cs-CZ" sz="1800" dirty="0" err="1">
                <a:effectLst/>
                <a:latin typeface="Calibri" panose="020F0502020204030204" pitchFamily="34" charset="0"/>
                <a:ea typeface="Times New Roman" panose="02020603050405020304" pitchFamily="18" charset="0"/>
              </a:rPr>
              <a:t>ZoR</a:t>
            </a:r>
            <a:r>
              <a:rPr lang="cs-CZ" sz="1800" dirty="0">
                <a:effectLst/>
                <a:latin typeface="Calibri" panose="020F0502020204030204" pitchFamily="34" charset="0"/>
                <a:ea typeface="Times New Roman" panose="02020603050405020304" pitchFamily="18" charset="0"/>
              </a:rPr>
              <a:t> (obrazovka Klíčové aktivity, případně Dokumenty </a:t>
            </a:r>
            <a:r>
              <a:rPr lang="cs-CZ" sz="1800" dirty="0" err="1">
                <a:effectLst/>
                <a:latin typeface="Calibri" panose="020F0502020204030204" pitchFamily="34" charset="0"/>
                <a:ea typeface="Times New Roman" panose="02020603050405020304" pitchFamily="18" charset="0"/>
              </a:rPr>
              <a:t>ZoR</a:t>
            </a:r>
            <a:r>
              <a:rPr lang="cs-CZ" sz="1800" dirty="0">
                <a:effectLst/>
                <a:latin typeface="Calibri" panose="020F0502020204030204" pitchFamily="34" charset="0"/>
                <a:ea typeface="Times New Roman" panose="02020603050405020304" pitchFamily="18" charset="0"/>
              </a:rPr>
              <a:t>)</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
        <p:nvSpPr>
          <p:cNvPr id="4" name="Zástupný symbol pro číslo snímku 3"/>
          <p:cNvSpPr>
            <a:spLocks noGrp="1"/>
          </p:cNvSpPr>
          <p:nvPr>
            <p:ph type="sldNum" sz="quarter" idx="5"/>
          </p:nvPr>
        </p:nvSpPr>
        <p:spPr/>
        <p:txBody>
          <a:bodyPr/>
          <a:lstStyle/>
          <a:p>
            <a:fld id="{53FB31FA-E905-4016-9D4B-970DF0C7EE08}" type="slidenum">
              <a:rPr lang="cs-CZ" smtClean="0"/>
              <a:pPr/>
              <a:t>52</a:t>
            </a:fld>
            <a:endParaRPr lang="cs-CZ"/>
          </a:p>
        </p:txBody>
      </p:sp>
    </p:spTree>
    <p:extLst>
      <p:ext uri="{BB962C8B-B14F-4D97-AF65-F5344CB8AC3E}">
        <p14:creationId xmlns:p14="http://schemas.microsoft.com/office/powerpoint/2010/main" val="264105885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53FB31FA-E905-4016-9D4B-970DF0C7EE08}" type="slidenum">
              <a:rPr lang="cs-CZ" smtClean="0"/>
              <a:pPr/>
              <a:t>61</a:t>
            </a:fld>
            <a:endParaRPr lang="cs-CZ"/>
          </a:p>
        </p:txBody>
      </p:sp>
    </p:spTree>
    <p:extLst>
      <p:ext uri="{BB962C8B-B14F-4D97-AF65-F5344CB8AC3E}">
        <p14:creationId xmlns:p14="http://schemas.microsoft.com/office/powerpoint/2010/main" val="25645162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800" dirty="0">
                <a:effectLst/>
                <a:latin typeface="Calibri" panose="020F0502020204030204" pitchFamily="34" charset="0"/>
                <a:ea typeface="Calibri" panose="020F0502020204030204" pitchFamily="34" charset="0"/>
                <a:cs typeface="Times New Roman" panose="02020603050405020304" pitchFamily="18" charset="0"/>
              </a:rPr>
              <a:t>Evidencí se myslí např. záznamy o každém klientovi, prezenční listiny kurzů apod., tzn., že vykazované hodnoty musí být prokazatelné a ověřitelné případnou kontrolou (tj. příjemce si dokumenty uchovává u sebe, ke zprávě o realizaci projektu je nedokládá).</a:t>
            </a:r>
            <a:endParaRPr lang="cs-CZ" dirty="0"/>
          </a:p>
        </p:txBody>
      </p:sp>
      <p:sp>
        <p:nvSpPr>
          <p:cNvPr id="4" name="Zástupný symbol pro číslo snímku 3"/>
          <p:cNvSpPr>
            <a:spLocks noGrp="1"/>
          </p:cNvSpPr>
          <p:nvPr>
            <p:ph type="sldNum" sz="quarter" idx="5"/>
          </p:nvPr>
        </p:nvSpPr>
        <p:spPr/>
        <p:txBody>
          <a:bodyPr/>
          <a:lstStyle/>
          <a:p>
            <a:fld id="{53FB31FA-E905-4016-9D4B-970DF0C7EE08}" type="slidenum">
              <a:rPr lang="cs-CZ" smtClean="0"/>
              <a:pPr/>
              <a:t>62</a:t>
            </a:fld>
            <a:endParaRPr lang="cs-CZ"/>
          </a:p>
        </p:txBody>
      </p:sp>
    </p:spTree>
    <p:extLst>
      <p:ext uri="{BB962C8B-B14F-4D97-AF65-F5344CB8AC3E}">
        <p14:creationId xmlns:p14="http://schemas.microsoft.com/office/powerpoint/2010/main" val="628651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5FF7E96-72C8-433C-9E2A-BB6A57D1E243}" type="slidenum">
              <a:rPr lang="cs-CZ" smtClean="0"/>
              <a:t>5</a:t>
            </a:fld>
            <a:endParaRPr lang="cs-CZ"/>
          </a:p>
        </p:txBody>
      </p:sp>
    </p:spTree>
    <p:extLst>
      <p:ext uri="{BB962C8B-B14F-4D97-AF65-F5344CB8AC3E}">
        <p14:creationId xmlns:p14="http://schemas.microsoft.com/office/powerpoint/2010/main" val="28173555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Vložené údaje se propíšou do dalších listů k jednotlivým oblastem aktivit</a:t>
            </a:r>
          </a:p>
        </p:txBody>
      </p:sp>
      <p:sp>
        <p:nvSpPr>
          <p:cNvPr id="4" name="Zástupný symbol pro číslo snímku 3"/>
          <p:cNvSpPr>
            <a:spLocks noGrp="1"/>
          </p:cNvSpPr>
          <p:nvPr>
            <p:ph type="sldNum" sz="quarter" idx="5"/>
          </p:nvPr>
        </p:nvSpPr>
        <p:spPr/>
        <p:txBody>
          <a:bodyPr/>
          <a:lstStyle/>
          <a:p>
            <a:fld id="{53FB31FA-E905-4016-9D4B-970DF0C7EE08}" type="slidenum">
              <a:rPr lang="cs-CZ" smtClean="0"/>
              <a:pPr/>
              <a:t>63</a:t>
            </a:fld>
            <a:endParaRPr lang="cs-CZ"/>
          </a:p>
        </p:txBody>
      </p:sp>
    </p:spTree>
    <p:extLst>
      <p:ext uri="{BB962C8B-B14F-4D97-AF65-F5344CB8AC3E}">
        <p14:creationId xmlns:p14="http://schemas.microsoft.com/office/powerpoint/2010/main" val="140970933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Vpravo nahoře se propíše název MAS, projektu a číslo projektu z prvního listu „Identifikační údaje projektu“ (světle modré pole)</a:t>
            </a:r>
          </a:p>
          <a:p>
            <a:endParaRPr lang="cs-CZ" dirty="0"/>
          </a:p>
          <a:p>
            <a:r>
              <a:rPr lang="cs-CZ" dirty="0"/>
              <a:t>Pod jednotlivé ZOR se propíše sledované období rovněž z prvního listu „Identifikační údaje projektu“ (světle modré pole)</a:t>
            </a:r>
          </a:p>
          <a:p>
            <a:endParaRPr lang="cs-CZ" dirty="0"/>
          </a:p>
          <a:p>
            <a:r>
              <a:rPr lang="cs-CZ" dirty="0"/>
              <a:t>V jednotlivých listech se vyplňují jen světle šedá pole, sloupec s dosaženou hodnotou se načítá automaticky z uvedených přírůstků u jednotlivých sledovaných období</a:t>
            </a:r>
          </a:p>
          <a:p>
            <a:endParaRPr lang="cs-CZ" dirty="0"/>
          </a:p>
          <a:p>
            <a:r>
              <a:rPr lang="cs-CZ" dirty="0"/>
              <a:t>MAS vyplňuje jen listy s aktivitami relevantními pro projekt (1.1 Podpora komunitní práce, 1.2 Podpora sociální práce, 1.3 Podpora sdílené a neformální péče, 1.4. Podpora zaměstnanosti osob, 1.5 Podpora rodin, 1.6. Podpora řešení dluhů).</a:t>
            </a:r>
          </a:p>
          <a:p>
            <a:endParaRPr lang="cs-CZ" dirty="0"/>
          </a:p>
          <a:p>
            <a:pPr algn="just">
              <a:lnSpc>
                <a:spcPct val="115000"/>
              </a:lnSpc>
              <a:spcAft>
                <a:spcPts val="1000"/>
              </a:spcAft>
            </a:pPr>
            <a:r>
              <a:rPr lang="cs-CZ" sz="1800" b="1" dirty="0">
                <a:effectLst/>
                <a:latin typeface="Calibri" panose="020F0502020204030204" pitchFamily="34" charset="0"/>
                <a:ea typeface="Calibri" panose="020F0502020204030204" pitchFamily="34" charset="0"/>
                <a:cs typeface="Times New Roman" panose="02020603050405020304" pitchFamily="18" charset="0"/>
              </a:rPr>
              <a:t>Počet podpořených komunitních aktivit </a:t>
            </a:r>
          </a:p>
          <a:p>
            <a:pPr marL="0" marR="0" lvl="0" indent="0" algn="just" defTabSz="914400" rtl="0" eaLnBrk="1" fontAlgn="auto" latinLnBrk="0" hangingPunct="1">
              <a:lnSpc>
                <a:spcPct val="115000"/>
              </a:lnSpc>
              <a:spcBef>
                <a:spcPts val="0"/>
              </a:spcBef>
              <a:spcAft>
                <a:spcPts val="1000"/>
              </a:spcAft>
              <a:buClrTx/>
              <a:buSzTx/>
              <a:buFontTx/>
              <a:buNone/>
              <a:tabLst/>
              <a:defRPr/>
            </a:pPr>
            <a:r>
              <a:rPr lang="cs-CZ" sz="1800" dirty="0">
                <a:effectLst/>
                <a:latin typeface="Calibri" panose="020F0502020204030204" pitchFamily="34" charset="0"/>
                <a:ea typeface="Calibri" panose="020F0502020204030204" pitchFamily="34" charset="0"/>
                <a:cs typeface="Times New Roman" panose="02020603050405020304" pitchFamily="18" charset="0"/>
              </a:rPr>
              <a:t>Nejde o nový indikátor - MAS si v případě podpory komunitních aktivit ve své Žádosti o podporu zvolila cílovou hodnotu u indikátoru</a:t>
            </a:r>
            <a:r>
              <a:rPr lang="cs-CZ" sz="1800" b="1" dirty="0">
                <a:effectLst/>
                <a:latin typeface="Calibri" panose="020F0502020204030204" pitchFamily="34" charset="0"/>
                <a:ea typeface="Calibri" panose="020F0502020204030204" pitchFamily="34" charset="0"/>
                <a:cs typeface="Times New Roman" panose="02020603050405020304" pitchFamily="18" charset="0"/>
              </a:rPr>
              <a:t> 551 022 Počet podpořených komunitních aktivit. </a:t>
            </a:r>
            <a:r>
              <a:rPr lang="cs-CZ" sz="1800" dirty="0">
                <a:effectLst/>
                <a:latin typeface="Calibri" panose="020F0502020204030204" pitchFamily="34" charset="0"/>
                <a:ea typeface="Calibri" panose="020F0502020204030204" pitchFamily="34" charset="0"/>
                <a:cs typeface="Times New Roman" panose="02020603050405020304" pitchFamily="18" charset="0"/>
              </a:rPr>
              <a:t>Pokud si cílovou hodnotu u indikátoru nezvolila nebo zvolila neadekvátní cílovou hodnotu a indikátor je pro projekt relevantní, tak to učiní v rámci první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ZoR</a:t>
            </a:r>
            <a:r>
              <a:rPr lang="cs-CZ" sz="1800" dirty="0">
                <a:effectLst/>
                <a:latin typeface="Calibri" panose="020F0502020204030204" pitchFamily="34" charset="0"/>
                <a:ea typeface="Calibri" panose="020F0502020204030204" pitchFamily="34" charset="0"/>
                <a:cs typeface="Times New Roman" panose="02020603050405020304" pitchFamily="18" charset="0"/>
              </a:rPr>
              <a:t>.</a:t>
            </a:r>
            <a:r>
              <a:rPr lang="cs-CZ" sz="1800" b="1" dirty="0">
                <a:effectLst/>
                <a:latin typeface="Calibri" panose="020F0502020204030204" pitchFamily="34" charset="0"/>
                <a:ea typeface="Calibri" panose="020F0502020204030204" pitchFamily="34" charset="0"/>
                <a:cs typeface="Times New Roman" panose="02020603050405020304" pitchFamily="18" charset="0"/>
              </a:rPr>
              <a:t> V každé zprávě o realizaci má MAS povinnost sledovat plnění tohoto indikátoru, pokud je pro projekt relevantní. </a:t>
            </a:r>
            <a:r>
              <a:rPr lang="cs-CZ" sz="1800" dirty="0">
                <a:effectLst/>
                <a:latin typeface="Calibri" panose="020F0502020204030204" pitchFamily="34" charset="0"/>
                <a:ea typeface="Calibri" panose="020F0502020204030204" pitchFamily="34" charset="0"/>
                <a:cs typeface="Times New Roman" panose="02020603050405020304" pitchFamily="18" charset="0"/>
              </a:rPr>
              <a:t>Zde se jedná o upřesnění, na co se má MAS zaměřit při sledování dosažení cílové hodnoty existujícího indikátoru 551 022</a:t>
            </a:r>
            <a:r>
              <a:rPr lang="cs-CZ" sz="1800" b="1" dirty="0">
                <a:effectLst/>
                <a:latin typeface="Calibri" panose="020F0502020204030204" pitchFamily="34" charset="0"/>
                <a:ea typeface="Calibri" panose="020F0502020204030204" pitchFamily="34" charset="0"/>
                <a:cs typeface="Times New Roman" panose="02020603050405020304" pitchFamily="18" charset="0"/>
              </a:rPr>
              <a:t> </a:t>
            </a:r>
            <a:r>
              <a:rPr lang="cs-CZ" sz="1800" dirty="0">
                <a:effectLst/>
                <a:latin typeface="Calibri" panose="020F0502020204030204" pitchFamily="34" charset="0"/>
                <a:ea typeface="Calibri" panose="020F0502020204030204" pitchFamily="34" charset="0"/>
                <a:cs typeface="Times New Roman" panose="02020603050405020304" pitchFamily="18" charset="0"/>
              </a:rPr>
              <a:t>v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ZoR</a:t>
            </a:r>
            <a:r>
              <a:rPr lang="cs-CZ" sz="1800" dirty="0">
                <a:effectLst/>
                <a:latin typeface="Calibri" panose="020F0502020204030204" pitchFamily="34" charset="0"/>
                <a:ea typeface="Calibri" panose="020F0502020204030204" pitchFamily="34" charset="0"/>
                <a:cs typeface="Times New Roman" panose="02020603050405020304" pitchFamily="18" charset="0"/>
              </a:rPr>
              <a:t>. Plnění indikátoru se eviduje v ISKP, nikoli v příloze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ZoR</a:t>
            </a:r>
            <a:r>
              <a:rPr lang="cs-CZ" sz="1800" dirty="0">
                <a:effectLst/>
                <a:latin typeface="Calibri" panose="020F0502020204030204" pitchFamily="34" charset="0"/>
                <a:ea typeface="Calibri" panose="020F0502020204030204" pitchFamily="34" charset="0"/>
                <a:cs typeface="Times New Roman" panose="02020603050405020304" pitchFamily="18" charset="0"/>
              </a:rPr>
              <a:t> – průběžný monitoring.</a:t>
            </a:r>
          </a:p>
          <a:p>
            <a:pPr algn="just">
              <a:lnSpc>
                <a:spcPct val="115000"/>
              </a:lnSpc>
              <a:spcAft>
                <a:spcPts val="1000"/>
              </a:spcAft>
            </a:pP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1800" b="1" dirty="0">
                <a:effectLst/>
                <a:latin typeface="Calibri" panose="020F0502020204030204" pitchFamily="34" charset="0"/>
                <a:ea typeface="Calibri" panose="020F0502020204030204" pitchFamily="34" charset="0"/>
                <a:cs typeface="Times New Roman" panose="02020603050405020304" pitchFamily="18" charset="0"/>
              </a:rPr>
              <a:t>Příklady zdrojů dat pro vyhodnocení plnění indikátoru: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V rámci realizace KA zaznamenávat použité metody pro mapování potřeb komunity, včetně jejich frekvence (pracovní skupiny, individuální rozhovory, veřejná setkání, záznamy ze společných pracovních jednání lokálních aktérů apod.)</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Pořizovat písemné, či audio záznamy z realizovaných aktivit na jejichž základě budete schopni popsat řešené problémy.</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Je možné vést jakousi kroniku Komunitního centra, kde bude v průběhu času zaznamenáváno, co tam probíhalo. Z toho bude možné vyčíst jak aktivity, tak témata a problémy, které byly řešeny a kdo se na jejich řešení podílel. Dá se pojmout i vizuálně atraktivně s fotkami, mohou do ní přispívat i samotní aktéři a cílové skupiny.</a:t>
            </a:r>
          </a:p>
          <a:p>
            <a:pPr algn="just">
              <a:lnSpc>
                <a:spcPct val="115000"/>
              </a:lnSpc>
              <a:spcAft>
                <a:spcPts val="10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Je možné realizovat evaluaci i z pohledu více aktérů – zástupci obcí, partneři, jak oni nahlížejí fungování KC, co jim přináší.</a:t>
            </a:r>
          </a:p>
          <a:p>
            <a:pPr algn="just">
              <a:lnSpc>
                <a:spcPct val="115000"/>
              </a:lnSpc>
              <a:spcAft>
                <a:spcPts val="10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V rámci popisu realizace klíčových aktivit v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ZoR</a:t>
            </a:r>
            <a:r>
              <a:rPr lang="cs-CZ" sz="1800" dirty="0">
                <a:effectLst/>
                <a:latin typeface="Calibri" panose="020F0502020204030204" pitchFamily="34" charset="0"/>
                <a:ea typeface="Calibri" panose="020F0502020204030204" pitchFamily="34" charset="0"/>
                <a:cs typeface="Times New Roman" panose="02020603050405020304" pitchFamily="18" charset="0"/>
              </a:rPr>
              <a:t> (obrazovka Klíčové aktivity) může MAS využít následující návodné otázky, pokud jsou relevantní ve vztahu k realizovaným aktivitám:</a:t>
            </a:r>
          </a:p>
          <a:p>
            <a:pPr marL="342900" lvl="0" indent="-342900" algn="l">
              <a:lnSpc>
                <a:spcPct val="107000"/>
              </a:lnSpc>
              <a:spcAft>
                <a:spcPts val="800"/>
              </a:spcAft>
              <a:buFont typeface="Symbol" panose="05050102010706020507" pitchFamily="18" charset="2"/>
              <a:buChar char=""/>
              <a:tabLst>
                <a:tab pos="457200" algn="l"/>
              </a:tabLst>
            </a:pPr>
            <a:r>
              <a:rPr lang="cs-CZ" sz="1800" dirty="0">
                <a:effectLst/>
                <a:latin typeface="Calibri" panose="020F0502020204030204" pitchFamily="34" charset="0"/>
                <a:ea typeface="Calibri" panose="020F0502020204030204" pitchFamily="34" charset="0"/>
                <a:cs typeface="Times New Roman" panose="02020603050405020304" pitchFamily="18" charset="0"/>
              </a:rPr>
              <a:t>Jakým způsobem mapujete potřeby komunity? </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Informační zdroje: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https://komunitniprace.msk.cz/wp-content/uploads/2020/05/Jak-zmapovat-potreby-komunity.pdf</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https://komunitniprace.msk.cz/wp-content/uploads/2020/09/Organizace-setkani-akcni-skupiny.pdf</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https://www.socialni-zaclenovani.cz/dokument/metodika-socialni-participace/</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800"/>
              </a:spcAft>
              <a:buFont typeface="Symbol" panose="05050102010706020507" pitchFamily="18" charset="2"/>
              <a:buChar char=""/>
              <a:tabLst>
                <a:tab pos="457200" algn="l"/>
              </a:tabLst>
            </a:pPr>
            <a:r>
              <a:rPr lang="cs-CZ" sz="1800" dirty="0">
                <a:effectLst/>
                <a:latin typeface="Calibri" panose="020F0502020204030204" pitchFamily="34" charset="0"/>
                <a:ea typeface="Calibri" panose="020F0502020204030204" pitchFamily="34" charset="0"/>
                <a:cs typeface="Times New Roman" panose="02020603050405020304" pitchFamily="18" charset="0"/>
              </a:rPr>
              <a:t>Jaké participativní metody jste použili při plánování aktivit (řešených témat)? </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Obdobně jako výše. Zamyslet se i nad tím, zda použité metody a následné aktivity vycházely z identifikovaných potřeb. Popsat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provazbu</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mezi potřebami, zvolenými metodami a realizovanými aktivitami atd.</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800"/>
              </a:spcAft>
              <a:buFont typeface="Symbol" panose="05050102010706020507" pitchFamily="18" charset="2"/>
              <a:buChar char=""/>
              <a:tabLst>
                <a:tab pos="457200" algn="l"/>
              </a:tabLst>
            </a:pPr>
            <a:r>
              <a:rPr lang="cs-CZ" sz="1800" dirty="0">
                <a:effectLst/>
                <a:latin typeface="Calibri" panose="020F0502020204030204" pitchFamily="34" charset="0"/>
                <a:ea typeface="Calibri" panose="020F0502020204030204" pitchFamily="34" charset="0"/>
                <a:cs typeface="Times New Roman" panose="02020603050405020304" pitchFamily="18" charset="0"/>
              </a:rPr>
              <a:t>Jaké aktivity jste realizovali a jaké problémy komunity (témata) jste zde řešili? </a:t>
            </a:r>
          </a:p>
          <a:p>
            <a:pPr algn="just">
              <a:lnSpc>
                <a:spcPct val="115000"/>
              </a:lnSpc>
              <a:spcAft>
                <a:spcPts val="1000"/>
              </a:spcAft>
            </a:pPr>
            <a:r>
              <a:rPr lang="cs-CZ"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1800" b="1" dirty="0">
                <a:effectLst/>
                <a:latin typeface="Calibri" panose="020F0502020204030204" pitchFamily="34" charset="0"/>
                <a:ea typeface="Calibri" panose="020F0502020204030204" pitchFamily="34" charset="0"/>
                <a:cs typeface="Times New Roman" panose="02020603050405020304" pitchFamily="18" charset="0"/>
              </a:rPr>
              <a:t>Počet osob, které se aktivně zapojily do řešení problému komunity </a:t>
            </a:r>
            <a:r>
              <a:rPr lang="cs-CZ" sz="1800" dirty="0">
                <a:effectLst/>
                <a:latin typeface="Calibri" panose="020F0502020204030204" pitchFamily="34" charset="0"/>
                <a:ea typeface="Calibri" panose="020F0502020204030204" pitchFamily="34" charset="0"/>
                <a:cs typeface="Times New Roman" panose="02020603050405020304" pitchFamily="18" charset="0"/>
              </a:rPr>
              <a:t>(jedná se osoby, které jsou současně vykazované v indikátorech 600 000 Celkový počet účastníků nebo případně 670 102 Využívání podpořených služeb).</a:t>
            </a:r>
          </a:p>
          <a:p>
            <a:pPr algn="just">
              <a:lnSpc>
                <a:spcPct val="115000"/>
              </a:lnSpc>
              <a:spcAft>
                <a:spcPts val="1000"/>
              </a:spcAft>
            </a:pPr>
            <a:r>
              <a:rPr lang="cs-CZ" sz="1800" b="1" dirty="0">
                <a:effectLst/>
                <a:latin typeface="Calibri" panose="020F0502020204030204" pitchFamily="34" charset="0"/>
                <a:ea typeface="Calibri" panose="020F0502020204030204" pitchFamily="34" charset="0"/>
                <a:cs typeface="Times New Roman" panose="02020603050405020304" pitchFamily="18" charset="0"/>
              </a:rPr>
              <a:t>Příklady zdrojů dat pro vyhodnocení plnění indikátoru: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Pořizovat zápisy z jednání (setkání) členů komunity, ze kterých bude vyplývat kdo co v rámci projektu dělá a jak se tato činnost průběžně vyvíjí. </a:t>
            </a:r>
            <a:r>
              <a:rPr lang="cs-CZ" sz="1800"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Je možné tyto osoby oslovit, aby ony samy popsaly, jaká byla jejich cesta ke komunitní práci, jak se ke spolupráci dostaly.</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V rámci popisu realizace klíčových aktivit v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ZoR</a:t>
            </a:r>
            <a:r>
              <a:rPr lang="cs-CZ" sz="1800" dirty="0">
                <a:effectLst/>
                <a:latin typeface="Calibri" panose="020F0502020204030204" pitchFamily="34" charset="0"/>
                <a:ea typeface="Calibri" panose="020F0502020204030204" pitchFamily="34" charset="0"/>
                <a:cs typeface="Times New Roman" panose="02020603050405020304" pitchFamily="18" charset="0"/>
              </a:rPr>
              <a:t> (obrazovka Klíčové aktivity) může MAS využít následující návodné otázky, pokud jsou relevantní ve vztahu k realizovaným aktivitám:</a:t>
            </a:r>
          </a:p>
          <a:p>
            <a:pPr marL="342900" lvl="0" indent="-342900" algn="l">
              <a:lnSpc>
                <a:spcPct val="107000"/>
              </a:lnSpc>
              <a:spcAft>
                <a:spcPts val="800"/>
              </a:spcAft>
              <a:buFont typeface="Symbol" panose="05050102010706020507" pitchFamily="18" charset="2"/>
              <a:buChar char=""/>
              <a:tabLst>
                <a:tab pos="457200" algn="l"/>
              </a:tabLst>
            </a:pPr>
            <a:r>
              <a:rPr lang="cs-CZ" sz="1800" dirty="0">
                <a:effectLst/>
                <a:latin typeface="Calibri" panose="020F0502020204030204" pitchFamily="34" charset="0"/>
                <a:ea typeface="Calibri" panose="020F0502020204030204" pitchFamily="34" charset="0"/>
                <a:cs typeface="Times New Roman" panose="02020603050405020304" pitchFamily="18" charset="0"/>
              </a:rPr>
              <a:t>Jak probíhala aktivizace členů komunity? </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Seznámit se s odbornými podklady například: </a:t>
            </a:r>
            <a:r>
              <a:rPr lang="cs-CZ"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Metodika komunitní práce – 2021 – Agentura pro </a:t>
            </a:r>
            <a:r>
              <a:rPr lang="cs-CZ" sz="1800" u="sng"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socialni</a:t>
            </a:r>
            <a:r>
              <a:rPr lang="cs-CZ"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 </a:t>
            </a:r>
            <a:r>
              <a:rPr lang="cs-CZ" sz="1800" u="sng"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zaclenovani</a:t>
            </a:r>
            <a:r>
              <a:rPr lang="cs-CZ"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 (socialni-zaclenovani.cz)</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 popsat, jak konkrétně to probíhalo u vás. Záznamy dělat průběžně, jedenkrát za tři měsíce, max. za půl roku v rámci sledovaného období.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800"/>
              </a:spcAft>
              <a:buFont typeface="Symbol" panose="05050102010706020507" pitchFamily="18" charset="2"/>
              <a:buChar char=""/>
              <a:tabLst>
                <a:tab pos="457200" algn="l"/>
              </a:tabLst>
            </a:pPr>
            <a:r>
              <a:rPr lang="cs-CZ" sz="1800" dirty="0">
                <a:effectLst/>
                <a:latin typeface="Calibri" panose="020F0502020204030204" pitchFamily="34" charset="0"/>
                <a:ea typeface="Calibri" panose="020F0502020204030204" pitchFamily="34" charset="0"/>
                <a:cs typeface="Times New Roman" panose="02020603050405020304" pitchFamily="18" charset="0"/>
              </a:rPr>
              <a:t>Jak probíhalo vyhledávání přirozených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leadrů</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gn="l">
              <a:lnSpc>
                <a:spcPct val="107000"/>
              </a:lnSpc>
              <a:spcAft>
                <a:spcPts val="800"/>
              </a:spcAft>
              <a:buFont typeface="Symbol" panose="05050102010706020507" pitchFamily="18" charset="2"/>
              <a:buChar char=""/>
              <a:tabLst>
                <a:tab pos="457200" algn="l"/>
              </a:tabLst>
            </a:pPr>
            <a:r>
              <a:rPr lang="cs-CZ" sz="1800" dirty="0">
                <a:effectLst/>
                <a:latin typeface="Calibri" panose="020F0502020204030204" pitchFamily="34" charset="0"/>
                <a:ea typeface="Calibri" panose="020F0502020204030204" pitchFamily="34" charset="0"/>
                <a:cs typeface="Times New Roman" panose="02020603050405020304" pitchFamily="18" charset="0"/>
              </a:rPr>
              <a:t>Jak probíhala spolupráce aktivních členů komunity se členy realizačního týmu při plánování/realizaci aktivit projektu? </a:t>
            </a:r>
          </a:p>
          <a:p>
            <a:pPr algn="just">
              <a:lnSpc>
                <a:spcPct val="115000"/>
              </a:lnSpc>
              <a:spcAft>
                <a:spcPts val="1000"/>
              </a:spcAft>
            </a:pPr>
            <a:r>
              <a:rPr lang="cs-CZ" sz="1800" b="1" dirty="0">
                <a:effectLst/>
                <a:latin typeface="Calibri" panose="020F0502020204030204" pitchFamily="34" charset="0"/>
                <a:ea typeface="Calibri" panose="020F0502020204030204" pitchFamily="34" charset="0"/>
                <a:cs typeface="Times New Roman" panose="02020603050405020304" pitchFamily="18" charset="0"/>
              </a:rPr>
              <a:t>Počet osob, u kterých došlo ke stabilizaci či zlepšení životní situace díky jejich zapojení do komunitních aktivit </a:t>
            </a:r>
            <a:r>
              <a:rPr lang="cs-CZ" sz="1800" dirty="0">
                <a:effectLst/>
                <a:latin typeface="Calibri" panose="020F0502020204030204" pitchFamily="34" charset="0"/>
                <a:ea typeface="Calibri" panose="020F0502020204030204" pitchFamily="34" charset="0"/>
                <a:cs typeface="Times New Roman" panose="02020603050405020304" pitchFamily="18" charset="0"/>
              </a:rPr>
              <a:t>(může se jednat o stejné osoby, které jsou vykazovány i v indikátoru výše)</a:t>
            </a:r>
          </a:p>
          <a:p>
            <a:pPr algn="just">
              <a:lnSpc>
                <a:spcPct val="115000"/>
              </a:lnSpc>
              <a:spcAft>
                <a:spcPts val="1000"/>
              </a:spcAft>
            </a:pPr>
            <a:r>
              <a:rPr lang="cs-CZ" sz="1800" b="1" dirty="0">
                <a:effectLst/>
                <a:latin typeface="Calibri" panose="020F0502020204030204" pitchFamily="34" charset="0"/>
                <a:ea typeface="Calibri" panose="020F0502020204030204" pitchFamily="34" charset="0"/>
                <a:cs typeface="Times New Roman" panose="02020603050405020304" pitchFamily="18" charset="0"/>
              </a:rPr>
              <a:t>Příklady zdrojů dat pro vyhodnocení plnění indikátoru: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cs-CZ" sz="1800"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Je možné použít výběr vzorku osob z cílové skupiny, s nimi realizovat strukturovaný dotazník s možnostmi hodnotit jednotlivé aktivity (formou bodování, škály, výběru z hodnot apod.) a celkový přínos ke zlepšení situace (volné slovní hodnocení).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Nebo opět se vzorkem cílové skupiny udělat vstupní pohovor mapující jejich situaci a ten zopakovat před ukončením jejich účasti v projektu se zaměřením se na popis případné změny z jejich strany v souvislosti s realizovanými aktivitami.</a:t>
            </a:r>
          </a:p>
          <a:p>
            <a:pPr algn="just">
              <a:lnSpc>
                <a:spcPct val="115000"/>
              </a:lnSpc>
              <a:spcAft>
                <a:spcPts val="10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Nebo formou ankety zmapovat u většího počtu návštěvníků KC jak vnímají jeho přínos např. po prvním roce projektu, jaké by navrhovali případné změny ve fungování.</a:t>
            </a:r>
          </a:p>
          <a:p>
            <a:pPr algn="just">
              <a:lnSpc>
                <a:spcPct val="115000"/>
              </a:lnSpc>
              <a:spcAft>
                <a:spcPts val="10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Zpracovávat anonymizované kauzy, příběhy, komu komunitní centrum pomohlo a ty pak i komunikovat na venek.</a:t>
            </a:r>
          </a:p>
          <a:p>
            <a:pPr algn="just">
              <a:lnSpc>
                <a:spcPct val="115000"/>
              </a:lnSpc>
              <a:spcAft>
                <a:spcPts val="10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V rámci popisu realizace klíčových aktivit v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ZoR</a:t>
            </a:r>
            <a:r>
              <a:rPr lang="cs-CZ" sz="1800" dirty="0">
                <a:effectLst/>
                <a:latin typeface="Calibri" panose="020F0502020204030204" pitchFamily="34" charset="0"/>
                <a:ea typeface="Calibri" panose="020F0502020204030204" pitchFamily="34" charset="0"/>
                <a:cs typeface="Times New Roman" panose="02020603050405020304" pitchFamily="18" charset="0"/>
              </a:rPr>
              <a:t> (obrazovka Klíčové aktivity) může MAS využít následující návodné otázky, pokud jsou relevantní ve vztahu k realizovaným aktivitám:</a:t>
            </a:r>
          </a:p>
          <a:p>
            <a:pPr marL="342900" lvl="0" indent="-342900" algn="l">
              <a:lnSpc>
                <a:spcPct val="107000"/>
              </a:lnSpc>
              <a:spcAft>
                <a:spcPts val="800"/>
              </a:spcAft>
              <a:buFont typeface="Symbol" panose="05050102010706020507" pitchFamily="18" charset="2"/>
              <a:buChar char=""/>
              <a:tabLst>
                <a:tab pos="457200" algn="l"/>
              </a:tabLst>
            </a:pPr>
            <a:r>
              <a:rPr lang="cs-CZ" sz="1800" dirty="0">
                <a:effectLst/>
                <a:latin typeface="Calibri" panose="020F0502020204030204" pitchFamily="34" charset="0"/>
                <a:ea typeface="Calibri" panose="020F0502020204030204" pitchFamily="34" charset="0"/>
                <a:cs typeface="Times New Roman" panose="02020603050405020304" pitchFamily="18" charset="0"/>
              </a:rPr>
              <a:t>Jaký vliv měly aktivity projektu na situaci osob z CS?</a:t>
            </a:r>
          </a:p>
          <a:p>
            <a:pPr marL="342900" lvl="0" indent="-342900" algn="l">
              <a:lnSpc>
                <a:spcPct val="107000"/>
              </a:lnSpc>
              <a:spcAft>
                <a:spcPts val="800"/>
              </a:spcAft>
              <a:buFont typeface="Symbol" panose="05050102010706020507" pitchFamily="18" charset="2"/>
              <a:buChar char=""/>
              <a:tabLst>
                <a:tab pos="457200" algn="l"/>
              </a:tabLst>
            </a:pPr>
            <a:r>
              <a:rPr lang="cs-CZ" sz="1800" dirty="0">
                <a:effectLst/>
                <a:latin typeface="Calibri" panose="020F0502020204030204" pitchFamily="34" charset="0"/>
                <a:ea typeface="Calibri" panose="020F0502020204030204" pitchFamily="34" charset="0"/>
                <a:cs typeface="Times New Roman" panose="02020603050405020304" pitchFamily="18" charset="0"/>
              </a:rPr>
              <a:t>V jakých oblastech došlo ke zlepšení situace osob z CS? </a:t>
            </a:r>
          </a:p>
          <a:p>
            <a:pPr marL="342900" lvl="0" indent="-342900">
              <a:spcAft>
                <a:spcPts val="800"/>
              </a:spcAft>
              <a:buFont typeface="Symbol" panose="05050102010706020507" pitchFamily="18" charset="2"/>
              <a:buChar char=""/>
              <a:tabLst>
                <a:tab pos="457200" algn="l"/>
              </a:tabLst>
            </a:pPr>
            <a:r>
              <a:rPr lang="cs-CZ" sz="1800" dirty="0">
                <a:effectLst/>
                <a:latin typeface="Calibri" panose="020F0502020204030204" pitchFamily="34" charset="0"/>
                <a:ea typeface="Calibri" panose="020F0502020204030204" pitchFamily="34" charset="0"/>
                <a:cs typeface="Times New Roman" panose="02020603050405020304" pitchFamily="18" charset="0"/>
              </a:rPr>
              <a:t>Jak jste tyto informace zjišťovali? </a:t>
            </a:r>
          </a:p>
          <a:p>
            <a:pPr marL="342900" lvl="0" indent="-342900">
              <a:lnSpc>
                <a:spcPct val="107000"/>
              </a:lnSpc>
              <a:spcAft>
                <a:spcPts val="800"/>
              </a:spcAft>
              <a:buFont typeface="Symbol" panose="05050102010706020507" pitchFamily="18" charset="2"/>
              <a:buChar char=""/>
              <a:tabLst>
                <a:tab pos="457200" algn="l"/>
              </a:tabLst>
            </a:pPr>
            <a:r>
              <a:rPr lang="cs-CZ" sz="1800" dirty="0">
                <a:effectLst/>
                <a:latin typeface="Calibri" panose="020F0502020204030204" pitchFamily="34" charset="0"/>
                <a:ea typeface="Calibri" panose="020F0502020204030204" pitchFamily="34" charset="0"/>
                <a:cs typeface="Times New Roman" panose="02020603050405020304" pitchFamily="18" charset="0"/>
              </a:rPr>
              <a:t>Dochází k propojení cílových skupin s obdobnými problémy? </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Popište konkrétní aktivity, v rámci kterých k tomuto dochází, a pokud nedochází, tak popište proč.</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800"/>
              </a:spcAft>
              <a:buFont typeface="Symbol" panose="05050102010706020507" pitchFamily="18" charset="2"/>
              <a:buChar char=""/>
              <a:tabLst>
                <a:tab pos="457200" algn="l"/>
              </a:tabLst>
            </a:pPr>
            <a:r>
              <a:rPr lang="cs-CZ" sz="1800" dirty="0">
                <a:effectLst/>
                <a:latin typeface="Calibri" panose="020F0502020204030204" pitchFamily="34" charset="0"/>
                <a:ea typeface="Calibri" panose="020F0502020204030204" pitchFamily="34" charset="0"/>
                <a:cs typeface="Times New Roman" panose="02020603050405020304" pitchFamily="18" charset="0"/>
              </a:rPr>
              <a:t>Jsou vytvářeny podmínky pro vznik svépomocných skupin? </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Zaměřuje se projekt na podporu svépomocných skupin? Pokud ano tak jak –např. poskytujete prostory pro jejich setkávání, organizujete hlídání dětí či osob vyžadující péči v průběhu setkání těchto skupin, nabízíte specifickou podporu, vzdělávání? Popište konkrétně.</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800"/>
              </a:spcAft>
              <a:buFont typeface="Symbol" panose="05050102010706020507" pitchFamily="18" charset="2"/>
              <a:buChar char=""/>
              <a:tabLst>
                <a:tab pos="457200" algn="l"/>
              </a:tabLst>
            </a:pPr>
            <a:r>
              <a:rPr lang="cs-CZ" sz="1800" dirty="0">
                <a:effectLst/>
                <a:latin typeface="Calibri" panose="020F0502020204030204" pitchFamily="34" charset="0"/>
                <a:ea typeface="Calibri" panose="020F0502020204030204" pitchFamily="34" charset="0"/>
                <a:cs typeface="Times New Roman" panose="02020603050405020304" pitchFamily="18" charset="0"/>
              </a:rPr>
              <a:t>Jaký měly tyto aktivity vliv na rozvoj pomoci, sousedské výpomoci, sdílení a výměně zkušeností, podpoře dobrovolnictví nebo mezigenerační výměně a výpomoci? </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Popište konkrétní aktivity v rámci kterých k tomuto dochází, a pokud nedochází, tak popište proč, popište vstupní situaci a jak projekt přispívá k rozvoji svépomoci a vzájemné pomoci v komunitě. </a:t>
            </a:r>
            <a:r>
              <a:rPr lang="cs-CZ" sz="1800"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Uvedeno popisem vstupní situace a výčtem realizovaných aktivit, případně volné slovní hodnocení, které přiřadí k jednotlivým kategoriím relevantní aktivity.</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15000"/>
              </a:lnSpc>
              <a:spcAft>
                <a:spcPts val="10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p>
          <a:p>
            <a:pPr algn="l">
              <a:lnSpc>
                <a:spcPct val="107000"/>
              </a:lnSpc>
              <a:spcAft>
                <a:spcPts val="800"/>
              </a:spcAft>
            </a:pPr>
            <a:br>
              <a:rPr lang="cs-CZ" dirty="0">
                <a:effectLst/>
              </a:rPr>
            </a:b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cs-CZ" dirty="0"/>
          </a:p>
        </p:txBody>
      </p:sp>
      <p:sp>
        <p:nvSpPr>
          <p:cNvPr id="4" name="Zástupný symbol pro číslo snímku 3"/>
          <p:cNvSpPr>
            <a:spLocks noGrp="1"/>
          </p:cNvSpPr>
          <p:nvPr>
            <p:ph type="sldNum" sz="quarter" idx="5"/>
          </p:nvPr>
        </p:nvSpPr>
        <p:spPr/>
        <p:txBody>
          <a:bodyPr/>
          <a:lstStyle/>
          <a:p>
            <a:fld id="{53FB31FA-E905-4016-9D4B-970DF0C7EE08}" type="slidenum">
              <a:rPr lang="cs-CZ" smtClean="0"/>
              <a:pPr/>
              <a:t>64</a:t>
            </a:fld>
            <a:endParaRPr lang="cs-CZ"/>
          </a:p>
        </p:txBody>
      </p:sp>
    </p:spTree>
    <p:extLst>
      <p:ext uri="{BB962C8B-B14F-4D97-AF65-F5344CB8AC3E}">
        <p14:creationId xmlns:p14="http://schemas.microsoft.com/office/powerpoint/2010/main" val="16335855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a:lnSpc>
                <a:spcPct val="115000"/>
              </a:lnSpc>
              <a:spcAft>
                <a:spcPts val="1000"/>
              </a:spcAft>
            </a:pPr>
            <a:r>
              <a:rPr lang="cs-CZ" sz="1800" b="1" dirty="0">
                <a:effectLst/>
                <a:latin typeface="Calibri" panose="020F0502020204030204" pitchFamily="34" charset="0"/>
                <a:ea typeface="Calibri" panose="020F0502020204030204" pitchFamily="34" charset="0"/>
                <a:cs typeface="Times New Roman" panose="02020603050405020304" pitchFamily="18" charset="0"/>
              </a:rPr>
              <a:t>Počet podpořených komunitních aktivit </a:t>
            </a:r>
          </a:p>
          <a:p>
            <a:pPr marL="0" marR="0" lvl="0" indent="0" algn="just" defTabSz="914400" rtl="0" eaLnBrk="1" fontAlgn="auto" latinLnBrk="0" hangingPunct="1">
              <a:lnSpc>
                <a:spcPct val="115000"/>
              </a:lnSpc>
              <a:spcBef>
                <a:spcPts val="0"/>
              </a:spcBef>
              <a:spcAft>
                <a:spcPts val="1000"/>
              </a:spcAft>
              <a:buClrTx/>
              <a:buSzTx/>
              <a:buFontTx/>
              <a:buNone/>
              <a:tabLst/>
              <a:defRPr/>
            </a:pPr>
            <a:r>
              <a:rPr lang="cs-CZ" sz="1800" dirty="0">
                <a:effectLst/>
                <a:latin typeface="Calibri" panose="020F0502020204030204" pitchFamily="34" charset="0"/>
                <a:ea typeface="Calibri" panose="020F0502020204030204" pitchFamily="34" charset="0"/>
                <a:cs typeface="Times New Roman" panose="02020603050405020304" pitchFamily="18" charset="0"/>
              </a:rPr>
              <a:t>Nejde o nový indikátor - MAS si v případě podpory komunitních aktivit ve své Žádosti o podporu zvolila cílovou hodnotu u indikátoru</a:t>
            </a:r>
            <a:r>
              <a:rPr lang="cs-CZ" sz="1800" b="1" dirty="0">
                <a:effectLst/>
                <a:latin typeface="Calibri" panose="020F0502020204030204" pitchFamily="34" charset="0"/>
                <a:ea typeface="Calibri" panose="020F0502020204030204" pitchFamily="34" charset="0"/>
                <a:cs typeface="Times New Roman" panose="02020603050405020304" pitchFamily="18" charset="0"/>
              </a:rPr>
              <a:t> 551 022 Počet podpořených komunitních aktivit. </a:t>
            </a:r>
            <a:r>
              <a:rPr lang="cs-CZ" sz="1800" dirty="0">
                <a:effectLst/>
                <a:latin typeface="Calibri" panose="020F0502020204030204" pitchFamily="34" charset="0"/>
                <a:ea typeface="Calibri" panose="020F0502020204030204" pitchFamily="34" charset="0"/>
                <a:cs typeface="Times New Roman" panose="02020603050405020304" pitchFamily="18" charset="0"/>
              </a:rPr>
              <a:t>Pokud si cílovou hodnotu u indikátoru nezvolila nebo zvolila neadekvátní cílovou hodnotu a indikátor je pro projekt relevantní, tak to učiní v rámci první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ZoR</a:t>
            </a:r>
            <a:r>
              <a:rPr lang="cs-CZ" sz="1800" dirty="0">
                <a:effectLst/>
                <a:latin typeface="Calibri" panose="020F0502020204030204" pitchFamily="34" charset="0"/>
                <a:ea typeface="Calibri" panose="020F0502020204030204" pitchFamily="34" charset="0"/>
                <a:cs typeface="Times New Roman" panose="02020603050405020304" pitchFamily="18" charset="0"/>
              </a:rPr>
              <a:t>.</a:t>
            </a:r>
            <a:r>
              <a:rPr lang="cs-CZ" sz="1800" b="1" dirty="0">
                <a:effectLst/>
                <a:latin typeface="Calibri" panose="020F0502020204030204" pitchFamily="34" charset="0"/>
                <a:ea typeface="Calibri" panose="020F0502020204030204" pitchFamily="34" charset="0"/>
                <a:cs typeface="Times New Roman" panose="02020603050405020304" pitchFamily="18" charset="0"/>
              </a:rPr>
              <a:t> V každé zprávě o realizaci má MAS povinnost sledovat plnění tohoto indikátoru, pokud je pro projekt relevantní. </a:t>
            </a:r>
            <a:r>
              <a:rPr lang="cs-CZ" sz="1800" dirty="0">
                <a:effectLst/>
                <a:latin typeface="Calibri" panose="020F0502020204030204" pitchFamily="34" charset="0"/>
                <a:ea typeface="Calibri" panose="020F0502020204030204" pitchFamily="34" charset="0"/>
                <a:cs typeface="Times New Roman" panose="02020603050405020304" pitchFamily="18" charset="0"/>
              </a:rPr>
              <a:t>Zde se jedná o upřesnění, na co se má MAS zaměřit při sledování dosažení cílové hodnoty existujícího indikátoru 551 022</a:t>
            </a:r>
            <a:r>
              <a:rPr lang="cs-CZ" sz="1800" b="1" dirty="0">
                <a:effectLst/>
                <a:latin typeface="Calibri" panose="020F0502020204030204" pitchFamily="34" charset="0"/>
                <a:ea typeface="Calibri" panose="020F0502020204030204" pitchFamily="34" charset="0"/>
                <a:cs typeface="Times New Roman" panose="02020603050405020304" pitchFamily="18" charset="0"/>
              </a:rPr>
              <a:t> </a:t>
            </a:r>
            <a:r>
              <a:rPr lang="cs-CZ" sz="1800" dirty="0">
                <a:effectLst/>
                <a:latin typeface="Calibri" panose="020F0502020204030204" pitchFamily="34" charset="0"/>
                <a:ea typeface="Calibri" panose="020F0502020204030204" pitchFamily="34" charset="0"/>
                <a:cs typeface="Times New Roman" panose="02020603050405020304" pitchFamily="18" charset="0"/>
              </a:rPr>
              <a:t>v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ZoR</a:t>
            </a:r>
            <a:r>
              <a:rPr lang="cs-CZ" sz="1800" dirty="0">
                <a:effectLst/>
                <a:latin typeface="Calibri" panose="020F0502020204030204" pitchFamily="34" charset="0"/>
                <a:ea typeface="Calibri" panose="020F0502020204030204" pitchFamily="34" charset="0"/>
                <a:cs typeface="Times New Roman" panose="02020603050405020304" pitchFamily="18" charset="0"/>
              </a:rPr>
              <a:t>. Plnění indikátoru se eviduje v ISKP, nikoli v příloze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ZoR</a:t>
            </a:r>
            <a:r>
              <a:rPr lang="cs-CZ" sz="1800" dirty="0">
                <a:effectLst/>
                <a:latin typeface="Calibri" panose="020F0502020204030204" pitchFamily="34" charset="0"/>
                <a:ea typeface="Calibri" panose="020F0502020204030204" pitchFamily="34" charset="0"/>
                <a:cs typeface="Times New Roman" panose="02020603050405020304" pitchFamily="18" charset="0"/>
              </a:rPr>
              <a:t> – průběžný monitoring.</a:t>
            </a:r>
          </a:p>
          <a:p>
            <a:pPr algn="just">
              <a:lnSpc>
                <a:spcPct val="115000"/>
              </a:lnSpc>
              <a:spcAft>
                <a:spcPts val="1000"/>
              </a:spcAft>
            </a:pP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1800" b="1" dirty="0">
                <a:effectLst/>
                <a:latin typeface="Calibri" panose="020F0502020204030204" pitchFamily="34" charset="0"/>
                <a:ea typeface="Calibri" panose="020F0502020204030204" pitchFamily="34" charset="0"/>
                <a:cs typeface="Times New Roman" panose="02020603050405020304" pitchFamily="18" charset="0"/>
              </a:rPr>
              <a:t>Příklady zdrojů dat pro vyhodnocení plnění indikátoru: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V rámci realizace KA zaznamenávat použité metody pro mapování potřeb komunity, včetně jejich frekvence (pracovní skupiny, individuální rozhovory, veřejná setkání, záznamy ze společných pracovních jednání lokálních aktérů apod.)</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Pořizovat písemné, či audio záznamy z realizovaných aktivit na jejichž základě budete schopni popsat řešené problémy.</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Je možné vést jakousi kroniku Komunitního centra, kde bude v průběhu času zaznamenáváno, co tam probíhalo. Z toho bude možné vyčíst jak aktivity, tak témata a problémy, které byly řešeny a kdo se na jejich řešení podílel. Dá se pojmout i vizuálně atraktivně s fotkami, mohou do ní přispívat i samotní aktéři a cílové skupiny.</a:t>
            </a:r>
          </a:p>
          <a:p>
            <a:pPr algn="just">
              <a:lnSpc>
                <a:spcPct val="115000"/>
              </a:lnSpc>
              <a:spcAft>
                <a:spcPts val="10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Je možné realizovat evaluaci i z pohledu více aktérů – zástupci obcí, partneři, jak oni nahlížejí fungování KC, co jim přináší.</a:t>
            </a:r>
          </a:p>
          <a:p>
            <a:pPr algn="just">
              <a:lnSpc>
                <a:spcPct val="115000"/>
              </a:lnSpc>
              <a:spcAft>
                <a:spcPts val="10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V rámci popisu realizace klíčových aktivit v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ZoR</a:t>
            </a:r>
            <a:r>
              <a:rPr lang="cs-CZ" sz="1800" dirty="0">
                <a:effectLst/>
                <a:latin typeface="Calibri" panose="020F0502020204030204" pitchFamily="34" charset="0"/>
                <a:ea typeface="Calibri" panose="020F0502020204030204" pitchFamily="34" charset="0"/>
                <a:cs typeface="Times New Roman" panose="02020603050405020304" pitchFamily="18" charset="0"/>
              </a:rPr>
              <a:t> (obrazovka Klíčové aktivity) může MAS využít následující návodné otázky, pokud jsou relevantní ve vztahu k realizovaným aktivitám:</a:t>
            </a:r>
          </a:p>
          <a:p>
            <a:pPr marL="342900" lvl="0" indent="-342900" algn="l">
              <a:lnSpc>
                <a:spcPct val="107000"/>
              </a:lnSpc>
              <a:spcAft>
                <a:spcPts val="800"/>
              </a:spcAft>
              <a:buFont typeface="Symbol" panose="05050102010706020507" pitchFamily="18" charset="2"/>
              <a:buChar char=""/>
              <a:tabLst>
                <a:tab pos="457200" algn="l"/>
              </a:tabLst>
            </a:pPr>
            <a:r>
              <a:rPr lang="cs-CZ" sz="1800" dirty="0">
                <a:effectLst/>
                <a:latin typeface="Calibri" panose="020F0502020204030204" pitchFamily="34" charset="0"/>
                <a:ea typeface="Calibri" panose="020F0502020204030204" pitchFamily="34" charset="0"/>
                <a:cs typeface="Times New Roman" panose="02020603050405020304" pitchFamily="18" charset="0"/>
              </a:rPr>
              <a:t>Jakým způsobem mapujete potřeby komunity? </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Informační zdroje: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https://komunitniprace.msk.cz/wp-content/uploads/2020/05/Jak-zmapovat-potreby-komunity.pdf</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https://komunitniprace.msk.cz/wp-content/uploads/2020/09/Organizace-setkani-akcni-skupiny.pdf</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https://www.socialni-zaclenovani.cz/dokument/metodika-socialni-participace/</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800"/>
              </a:spcAft>
              <a:buFont typeface="Symbol" panose="05050102010706020507" pitchFamily="18" charset="2"/>
              <a:buChar char=""/>
              <a:tabLst>
                <a:tab pos="457200" algn="l"/>
              </a:tabLst>
            </a:pPr>
            <a:r>
              <a:rPr lang="cs-CZ" sz="1800" dirty="0">
                <a:effectLst/>
                <a:latin typeface="Calibri" panose="020F0502020204030204" pitchFamily="34" charset="0"/>
                <a:ea typeface="Calibri" panose="020F0502020204030204" pitchFamily="34" charset="0"/>
                <a:cs typeface="Times New Roman" panose="02020603050405020304" pitchFamily="18" charset="0"/>
              </a:rPr>
              <a:t>Jaké participativní metody jste použili při plánování aktivit (řešených témat)? </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Obdobně jako výše. Zamyslet se i nad tím, zda použité metody a následné aktivity vycházely z identifikovaných potřeb. Popsat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provazbu</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mezi potřebami, zvolenými metodami a realizovanými aktivitami atd.</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800"/>
              </a:spcAft>
              <a:buFont typeface="Symbol" panose="05050102010706020507" pitchFamily="18" charset="2"/>
              <a:buChar char=""/>
              <a:tabLst>
                <a:tab pos="457200" algn="l"/>
              </a:tabLst>
            </a:pPr>
            <a:r>
              <a:rPr lang="cs-CZ" sz="1800" dirty="0">
                <a:effectLst/>
                <a:latin typeface="Calibri" panose="020F0502020204030204" pitchFamily="34" charset="0"/>
                <a:ea typeface="Calibri" panose="020F0502020204030204" pitchFamily="34" charset="0"/>
                <a:cs typeface="Times New Roman" panose="02020603050405020304" pitchFamily="18" charset="0"/>
              </a:rPr>
              <a:t>Jaké aktivity jste realizovali a jaké problémy komunity (témata) jste zde řešili? </a:t>
            </a:r>
          </a:p>
          <a:p>
            <a:pPr algn="just">
              <a:lnSpc>
                <a:spcPct val="115000"/>
              </a:lnSpc>
              <a:spcAft>
                <a:spcPts val="1000"/>
              </a:spcAft>
            </a:pPr>
            <a:r>
              <a:rPr lang="cs-CZ"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1800" b="1" dirty="0">
                <a:effectLst/>
                <a:latin typeface="Calibri" panose="020F0502020204030204" pitchFamily="34" charset="0"/>
                <a:ea typeface="Calibri" panose="020F0502020204030204" pitchFamily="34" charset="0"/>
                <a:cs typeface="Times New Roman" panose="02020603050405020304" pitchFamily="18" charset="0"/>
              </a:rPr>
              <a:t>Počet osob, které se aktivně zapojily do řešení problému komunity </a:t>
            </a:r>
            <a:r>
              <a:rPr lang="cs-CZ" sz="1800" dirty="0">
                <a:effectLst/>
                <a:latin typeface="Calibri" panose="020F0502020204030204" pitchFamily="34" charset="0"/>
                <a:ea typeface="Calibri" panose="020F0502020204030204" pitchFamily="34" charset="0"/>
                <a:cs typeface="Times New Roman" panose="02020603050405020304" pitchFamily="18" charset="0"/>
              </a:rPr>
              <a:t>(jedná se osoby, které jsou současně vykazované v indikátorech 600 000 Celkový počet účastníků nebo případně 670 102 Využívání podpořených služeb).</a:t>
            </a:r>
          </a:p>
          <a:p>
            <a:pPr algn="just">
              <a:lnSpc>
                <a:spcPct val="115000"/>
              </a:lnSpc>
              <a:spcAft>
                <a:spcPts val="1000"/>
              </a:spcAft>
            </a:pPr>
            <a:r>
              <a:rPr lang="cs-CZ" sz="1800" b="1" dirty="0">
                <a:effectLst/>
                <a:latin typeface="Calibri" panose="020F0502020204030204" pitchFamily="34" charset="0"/>
                <a:ea typeface="Calibri" panose="020F0502020204030204" pitchFamily="34" charset="0"/>
                <a:cs typeface="Times New Roman" panose="02020603050405020304" pitchFamily="18" charset="0"/>
              </a:rPr>
              <a:t>Příklady zdrojů dat pro vyhodnocení plnění indikátoru: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Pořizovat zápisy z jednání (setkání) členů komunity, ze kterých bude vyplývat kdo co v rámci projektu dělá a jak se tato činnost průběžně vyvíjí. </a:t>
            </a:r>
            <a:r>
              <a:rPr lang="cs-CZ" sz="1800"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Je možné tyto osoby oslovit, aby ony samy popsaly, jaká byla jejich cesta ke komunitní práci, jak se ke spolupráci dostaly.</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V rámci popisu realizace klíčových aktivit v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ZoR</a:t>
            </a:r>
            <a:r>
              <a:rPr lang="cs-CZ" sz="1800" dirty="0">
                <a:effectLst/>
                <a:latin typeface="Calibri" panose="020F0502020204030204" pitchFamily="34" charset="0"/>
                <a:ea typeface="Calibri" panose="020F0502020204030204" pitchFamily="34" charset="0"/>
                <a:cs typeface="Times New Roman" panose="02020603050405020304" pitchFamily="18" charset="0"/>
              </a:rPr>
              <a:t> (obrazovka Klíčové aktivity) může MAS využít následující návodné otázky, pokud jsou relevantní ve vztahu k realizovaným aktivitám:</a:t>
            </a:r>
          </a:p>
          <a:p>
            <a:pPr marL="342900" lvl="0" indent="-342900" algn="l">
              <a:lnSpc>
                <a:spcPct val="107000"/>
              </a:lnSpc>
              <a:spcAft>
                <a:spcPts val="800"/>
              </a:spcAft>
              <a:buFont typeface="Symbol" panose="05050102010706020507" pitchFamily="18" charset="2"/>
              <a:buChar char=""/>
              <a:tabLst>
                <a:tab pos="457200" algn="l"/>
              </a:tabLst>
            </a:pPr>
            <a:r>
              <a:rPr lang="cs-CZ" sz="1800" dirty="0">
                <a:effectLst/>
                <a:latin typeface="Calibri" panose="020F0502020204030204" pitchFamily="34" charset="0"/>
                <a:ea typeface="Calibri" panose="020F0502020204030204" pitchFamily="34" charset="0"/>
                <a:cs typeface="Times New Roman" panose="02020603050405020304" pitchFamily="18" charset="0"/>
              </a:rPr>
              <a:t>Jak probíhala aktivizace členů komunity? </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Seznámit se s odbornými podklady například: </a:t>
            </a:r>
            <a:r>
              <a:rPr lang="cs-CZ"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Metodika komunitní práce – 2021 – Agentura pro </a:t>
            </a:r>
            <a:r>
              <a:rPr lang="cs-CZ" sz="1800" u="sng"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socialni</a:t>
            </a:r>
            <a:r>
              <a:rPr lang="cs-CZ"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 </a:t>
            </a:r>
            <a:r>
              <a:rPr lang="cs-CZ" sz="1800" u="sng"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zaclenovani</a:t>
            </a:r>
            <a:r>
              <a:rPr lang="cs-CZ"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 (socialni-zaclenovani.cz)</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 popsat, jak konkrétně to probíhalo u vás. Záznamy dělat průběžně, jedenkrát za tři měsíce, max. za půl roku v rámci sledovaného období.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800"/>
              </a:spcAft>
              <a:buFont typeface="Symbol" panose="05050102010706020507" pitchFamily="18" charset="2"/>
              <a:buChar char=""/>
              <a:tabLst>
                <a:tab pos="457200" algn="l"/>
              </a:tabLst>
            </a:pPr>
            <a:r>
              <a:rPr lang="cs-CZ" sz="1800" dirty="0">
                <a:effectLst/>
                <a:latin typeface="Calibri" panose="020F0502020204030204" pitchFamily="34" charset="0"/>
                <a:ea typeface="Calibri" panose="020F0502020204030204" pitchFamily="34" charset="0"/>
                <a:cs typeface="Times New Roman" panose="02020603050405020304" pitchFamily="18" charset="0"/>
              </a:rPr>
              <a:t>Jak probíhalo vyhledávání přirozených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leadrů</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gn="l">
              <a:lnSpc>
                <a:spcPct val="107000"/>
              </a:lnSpc>
              <a:spcAft>
                <a:spcPts val="800"/>
              </a:spcAft>
              <a:buFont typeface="Symbol" panose="05050102010706020507" pitchFamily="18" charset="2"/>
              <a:buChar char=""/>
              <a:tabLst>
                <a:tab pos="457200" algn="l"/>
              </a:tabLst>
            </a:pPr>
            <a:r>
              <a:rPr lang="cs-CZ" sz="1800" dirty="0">
                <a:effectLst/>
                <a:latin typeface="Calibri" panose="020F0502020204030204" pitchFamily="34" charset="0"/>
                <a:ea typeface="Calibri" panose="020F0502020204030204" pitchFamily="34" charset="0"/>
                <a:cs typeface="Times New Roman" panose="02020603050405020304" pitchFamily="18" charset="0"/>
              </a:rPr>
              <a:t>Jak probíhala spolupráce aktivních členů komunity se členy realizačního týmu při plánování/realizaci aktivit projektu? </a:t>
            </a:r>
          </a:p>
          <a:p>
            <a:pPr algn="just">
              <a:lnSpc>
                <a:spcPct val="115000"/>
              </a:lnSpc>
              <a:spcAft>
                <a:spcPts val="1000"/>
              </a:spcAft>
            </a:pPr>
            <a:r>
              <a:rPr lang="cs-CZ" sz="1800" b="1" dirty="0">
                <a:effectLst/>
                <a:latin typeface="Calibri" panose="020F0502020204030204" pitchFamily="34" charset="0"/>
                <a:ea typeface="Calibri" panose="020F0502020204030204" pitchFamily="34" charset="0"/>
                <a:cs typeface="Times New Roman" panose="02020603050405020304" pitchFamily="18" charset="0"/>
              </a:rPr>
              <a:t>Počet osob, u kterých došlo ke stabilizaci či zlepšení životní situace díky jejich zapojení do komunitních aktivit </a:t>
            </a:r>
            <a:r>
              <a:rPr lang="cs-CZ" sz="1800" dirty="0">
                <a:effectLst/>
                <a:latin typeface="Calibri" panose="020F0502020204030204" pitchFamily="34" charset="0"/>
                <a:ea typeface="Calibri" panose="020F0502020204030204" pitchFamily="34" charset="0"/>
                <a:cs typeface="Times New Roman" panose="02020603050405020304" pitchFamily="18" charset="0"/>
              </a:rPr>
              <a:t>(může se jednat o stejné osoby, které jsou vykazovány i v indikátoru výše)</a:t>
            </a:r>
          </a:p>
          <a:p>
            <a:pPr algn="just">
              <a:lnSpc>
                <a:spcPct val="115000"/>
              </a:lnSpc>
              <a:spcAft>
                <a:spcPts val="1000"/>
              </a:spcAft>
            </a:pPr>
            <a:r>
              <a:rPr lang="cs-CZ" sz="1800" b="1" dirty="0">
                <a:effectLst/>
                <a:latin typeface="Calibri" panose="020F0502020204030204" pitchFamily="34" charset="0"/>
                <a:ea typeface="Calibri" panose="020F0502020204030204" pitchFamily="34" charset="0"/>
                <a:cs typeface="Times New Roman" panose="02020603050405020304" pitchFamily="18" charset="0"/>
              </a:rPr>
              <a:t>Příklady zdrojů dat pro vyhodnocení plnění indikátoru: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cs-CZ" sz="1800"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Je možné použít výběr vzorku osob z cílové skupiny, s nimi realizovat strukturovaný dotazník s možnostmi hodnotit jednotlivé aktivity (formou bodování, škály, výběru z hodnot apod.) a celkový přínos ke zlepšení situace (volné slovní hodnocení).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Nebo opět se vzorkem cílové skupiny udělat vstupní pohovor mapující jejich situaci a ten zopakovat před ukončením jejich účasti v projektu se zaměřením se na popis případné změny z jejich strany v souvislosti s realizovanými aktivitami.</a:t>
            </a:r>
          </a:p>
          <a:p>
            <a:pPr algn="just">
              <a:lnSpc>
                <a:spcPct val="115000"/>
              </a:lnSpc>
              <a:spcAft>
                <a:spcPts val="10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Nebo formou ankety zmapovat u většího počtu návštěvníků KC jak vnímají jeho přínos např. po prvním roce projektu, jaké by navrhovali případné změny ve fungování.</a:t>
            </a:r>
          </a:p>
          <a:p>
            <a:pPr algn="just">
              <a:lnSpc>
                <a:spcPct val="115000"/>
              </a:lnSpc>
              <a:spcAft>
                <a:spcPts val="10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Zpracovávat anonymizované kauzy, příběhy, komu komunitní centrum pomohlo a ty pak i komunikovat na venek.</a:t>
            </a:r>
          </a:p>
          <a:p>
            <a:pPr algn="just">
              <a:lnSpc>
                <a:spcPct val="115000"/>
              </a:lnSpc>
              <a:spcAft>
                <a:spcPts val="10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V rámci popisu realizace klíčových aktivit v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ZoR</a:t>
            </a:r>
            <a:r>
              <a:rPr lang="cs-CZ" sz="1800" dirty="0">
                <a:effectLst/>
                <a:latin typeface="Calibri" panose="020F0502020204030204" pitchFamily="34" charset="0"/>
                <a:ea typeface="Calibri" panose="020F0502020204030204" pitchFamily="34" charset="0"/>
                <a:cs typeface="Times New Roman" panose="02020603050405020304" pitchFamily="18" charset="0"/>
              </a:rPr>
              <a:t> (obrazovka Klíčové aktivity) může MAS využít následující návodné otázky, pokud jsou relevantní ve vztahu k realizovaným aktivitám:</a:t>
            </a:r>
          </a:p>
          <a:p>
            <a:pPr marL="342900" lvl="0" indent="-342900" algn="l">
              <a:lnSpc>
                <a:spcPct val="107000"/>
              </a:lnSpc>
              <a:spcAft>
                <a:spcPts val="800"/>
              </a:spcAft>
              <a:buFont typeface="Symbol" panose="05050102010706020507" pitchFamily="18" charset="2"/>
              <a:buChar char=""/>
              <a:tabLst>
                <a:tab pos="457200" algn="l"/>
              </a:tabLst>
            </a:pPr>
            <a:r>
              <a:rPr lang="cs-CZ" sz="1800" dirty="0">
                <a:effectLst/>
                <a:latin typeface="Calibri" panose="020F0502020204030204" pitchFamily="34" charset="0"/>
                <a:ea typeface="Calibri" panose="020F0502020204030204" pitchFamily="34" charset="0"/>
                <a:cs typeface="Times New Roman" panose="02020603050405020304" pitchFamily="18" charset="0"/>
              </a:rPr>
              <a:t>Jaký vliv měly aktivity projektu na situaci osob z CS?</a:t>
            </a:r>
          </a:p>
          <a:p>
            <a:pPr marL="342900" lvl="0" indent="-342900" algn="l">
              <a:lnSpc>
                <a:spcPct val="107000"/>
              </a:lnSpc>
              <a:spcAft>
                <a:spcPts val="800"/>
              </a:spcAft>
              <a:buFont typeface="Symbol" panose="05050102010706020507" pitchFamily="18" charset="2"/>
              <a:buChar char=""/>
              <a:tabLst>
                <a:tab pos="457200" algn="l"/>
              </a:tabLst>
            </a:pPr>
            <a:r>
              <a:rPr lang="cs-CZ" sz="1800" dirty="0">
                <a:effectLst/>
                <a:latin typeface="Calibri" panose="020F0502020204030204" pitchFamily="34" charset="0"/>
                <a:ea typeface="Calibri" panose="020F0502020204030204" pitchFamily="34" charset="0"/>
                <a:cs typeface="Times New Roman" panose="02020603050405020304" pitchFamily="18" charset="0"/>
              </a:rPr>
              <a:t>V jakých oblastech došlo ke zlepšení situace osob z CS? </a:t>
            </a:r>
          </a:p>
          <a:p>
            <a:pPr marL="342900" lvl="0" indent="-342900">
              <a:spcAft>
                <a:spcPts val="800"/>
              </a:spcAft>
              <a:buFont typeface="Symbol" panose="05050102010706020507" pitchFamily="18" charset="2"/>
              <a:buChar char=""/>
              <a:tabLst>
                <a:tab pos="457200" algn="l"/>
              </a:tabLst>
            </a:pPr>
            <a:r>
              <a:rPr lang="cs-CZ" sz="1800" dirty="0">
                <a:effectLst/>
                <a:latin typeface="Calibri" panose="020F0502020204030204" pitchFamily="34" charset="0"/>
                <a:ea typeface="Calibri" panose="020F0502020204030204" pitchFamily="34" charset="0"/>
                <a:cs typeface="Times New Roman" panose="02020603050405020304" pitchFamily="18" charset="0"/>
              </a:rPr>
              <a:t>Jak jste tyto informace zjišťovali? </a:t>
            </a:r>
          </a:p>
          <a:p>
            <a:pPr marL="342900" lvl="0" indent="-342900">
              <a:lnSpc>
                <a:spcPct val="107000"/>
              </a:lnSpc>
              <a:spcAft>
                <a:spcPts val="800"/>
              </a:spcAft>
              <a:buFont typeface="Symbol" panose="05050102010706020507" pitchFamily="18" charset="2"/>
              <a:buChar char=""/>
              <a:tabLst>
                <a:tab pos="457200" algn="l"/>
              </a:tabLst>
            </a:pPr>
            <a:r>
              <a:rPr lang="cs-CZ" sz="1800" dirty="0">
                <a:effectLst/>
                <a:latin typeface="Calibri" panose="020F0502020204030204" pitchFamily="34" charset="0"/>
                <a:ea typeface="Calibri" panose="020F0502020204030204" pitchFamily="34" charset="0"/>
                <a:cs typeface="Times New Roman" panose="02020603050405020304" pitchFamily="18" charset="0"/>
              </a:rPr>
              <a:t>Dochází k propojení cílových skupin s obdobnými problémy? </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Popište konkrétní aktivity, v rámci kterých k tomuto dochází, a pokud nedochází, tak popište proč.</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800"/>
              </a:spcAft>
              <a:buFont typeface="Symbol" panose="05050102010706020507" pitchFamily="18" charset="2"/>
              <a:buChar char=""/>
              <a:tabLst>
                <a:tab pos="457200" algn="l"/>
              </a:tabLst>
            </a:pPr>
            <a:r>
              <a:rPr lang="cs-CZ" sz="1800" dirty="0">
                <a:effectLst/>
                <a:latin typeface="Calibri" panose="020F0502020204030204" pitchFamily="34" charset="0"/>
                <a:ea typeface="Calibri" panose="020F0502020204030204" pitchFamily="34" charset="0"/>
                <a:cs typeface="Times New Roman" panose="02020603050405020304" pitchFamily="18" charset="0"/>
              </a:rPr>
              <a:t>Jsou vytvářeny podmínky pro vznik svépomocných skupin? </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Zaměřuje se projekt na podporu svépomocných skupin? Pokud ano tak jak –např. poskytujete prostory pro jejich setkávání, organizujete hlídání dětí či osob vyžadující péči v průběhu setkání těchto skupin, nabízíte specifickou podporu, vzdělávání? Popište konkrétně.</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800"/>
              </a:spcAft>
              <a:buFont typeface="Symbol" panose="05050102010706020507" pitchFamily="18" charset="2"/>
              <a:buChar char=""/>
              <a:tabLst>
                <a:tab pos="457200" algn="l"/>
              </a:tabLst>
            </a:pPr>
            <a:r>
              <a:rPr lang="cs-CZ" sz="1800" dirty="0">
                <a:effectLst/>
                <a:latin typeface="Calibri" panose="020F0502020204030204" pitchFamily="34" charset="0"/>
                <a:ea typeface="Calibri" panose="020F0502020204030204" pitchFamily="34" charset="0"/>
                <a:cs typeface="Times New Roman" panose="02020603050405020304" pitchFamily="18" charset="0"/>
              </a:rPr>
              <a:t>Jaký měly tyto aktivity vliv na rozvoj pomoci, sousedské výpomoci, sdílení a výměně zkušeností, podpoře dobrovolnictví nebo mezigenerační výměně a výpomoci? </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Popište konkrétní aktivity v rámci kterých k tomuto dochází, a pokud nedochází, tak popište proč, popište vstupní situaci a jak projekt přispívá k rozvoji svépomoci a vzájemné pomoci v komunitě. </a:t>
            </a:r>
            <a:r>
              <a:rPr lang="cs-CZ" sz="1800"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Uvedeno popisem vstupní situace a výčtem realizovaných aktivit, případně volné slovní hodnocení, které přiřadí k jednotlivým kategoriím relevantní aktivity.</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15000"/>
              </a:lnSpc>
              <a:spcAft>
                <a:spcPts val="10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p>
          <a:p>
            <a:pPr algn="l">
              <a:lnSpc>
                <a:spcPct val="107000"/>
              </a:lnSpc>
              <a:spcAft>
                <a:spcPts val="800"/>
              </a:spcAft>
            </a:pPr>
            <a:br>
              <a:rPr lang="cs-CZ" sz="1800" dirty="0">
                <a:effectLst/>
              </a:rPr>
            </a:b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cs-CZ" sz="1800" b="1" i="0" u="none" strike="noStrike" dirty="0">
              <a:solidFill>
                <a:srgbClr val="000000"/>
              </a:solidFill>
              <a:effectLst/>
              <a:latin typeface="Arial" panose="020B0604020202020204" pitchFamily="34" charset="0"/>
            </a:endParaRPr>
          </a:p>
          <a:p>
            <a:endParaRPr lang="cs-CZ" sz="1800" b="1" i="0" u="none" strike="noStrike" dirty="0">
              <a:solidFill>
                <a:srgbClr val="000000"/>
              </a:solidFill>
              <a:effectLst/>
              <a:latin typeface="Arial" panose="020B0604020202020204" pitchFamily="34" charset="0"/>
            </a:endParaRPr>
          </a:p>
          <a:p>
            <a:endParaRPr lang="cs-CZ" sz="1800" b="1" i="0" u="none" strike="noStrike" dirty="0">
              <a:solidFill>
                <a:srgbClr val="000000"/>
              </a:solidFill>
              <a:effectLst/>
              <a:latin typeface="Arial" panose="020B0604020202020204" pitchFamily="34" charset="0"/>
            </a:endParaRPr>
          </a:p>
          <a:p>
            <a:r>
              <a:rPr lang="cs-CZ" sz="1800" b="1" i="0" u="none" strike="noStrike" dirty="0">
                <a:solidFill>
                  <a:srgbClr val="000000"/>
                </a:solidFill>
                <a:effectLst/>
                <a:latin typeface="Arial" panose="020B0604020202020204" pitchFamily="34" charset="0"/>
              </a:rPr>
              <a:t>Obecným cílem podpory komunitní práce je </a:t>
            </a:r>
            <a:r>
              <a:rPr lang="cs-CZ" sz="1800" b="0" i="0" u="none" strike="noStrike" dirty="0">
                <a:solidFill>
                  <a:srgbClr val="000000"/>
                </a:solidFill>
                <a:effectLst/>
                <a:latin typeface="Arial" panose="020B0604020202020204" pitchFamily="34" charset="0"/>
              </a:rPr>
              <a:t>posílení rozhodování a participace na místní úrovni a zlepšení sociálního kapitálu v území (mj. zlepšení svépomoci, vzájemné pomoci, sousedské výpomoci, sdílení a výměny zkušeností, dobrovolnictví a mezigenerační výměny a výpomoci), tj. rozvoj sebe-organizace a aktivizace komunity, což vede k řešení sdílených problémů komunity, dílčímu zlepšení fyzického a estetického stavu lokality a okolí, zplnomocňování členů komunity nebo udržitelnosti aktivit po skončení projektu.</a:t>
            </a:r>
            <a:r>
              <a:rPr lang="cs-CZ" dirty="0"/>
              <a:t> </a:t>
            </a:r>
          </a:p>
          <a:p>
            <a:endParaRPr lang="cs-CZ" dirty="0"/>
          </a:p>
          <a:p>
            <a:r>
              <a:rPr lang="cs-CZ" sz="1800" b="1" i="0" u="none" strike="noStrike" dirty="0">
                <a:solidFill>
                  <a:srgbClr val="305496"/>
                </a:solidFill>
                <a:effectLst/>
                <a:latin typeface="Arial" panose="020B0604020202020204" pitchFamily="34" charset="0"/>
              </a:rPr>
              <a:t>Cílový / žádoucí stav, tj. jaké konkrétní (měřitelné) změny očekáváte u jednotlivých cílových skupin k dané klíčové aktivitě</a:t>
            </a:r>
            <a:r>
              <a:rPr lang="cs-CZ" dirty="0"/>
              <a:t> </a:t>
            </a:r>
          </a:p>
          <a:p>
            <a:r>
              <a:rPr lang="cs-CZ" sz="1800" b="0" i="0" u="none" strike="noStrike" dirty="0">
                <a:solidFill>
                  <a:srgbClr val="000000"/>
                </a:solidFill>
                <a:effectLst/>
                <a:latin typeface="Arial" panose="020B0604020202020204" pitchFamily="34" charset="0"/>
              </a:rPr>
              <a:t>Cíle musí být stanoveny SMART, tj. konkrétní, měřitelné (tedy zvýšení/snížení a o kolik), dosažitelné aktivitami projektu, realistické (např. s ohledem na velikost RT), časově vymezené.</a:t>
            </a:r>
            <a:br>
              <a:rPr lang="cs-CZ" sz="1800" b="0" i="0" u="none" strike="noStrike" dirty="0">
                <a:solidFill>
                  <a:srgbClr val="000000"/>
                </a:solidFill>
                <a:effectLst/>
                <a:latin typeface="Arial" panose="020B0604020202020204" pitchFamily="34" charset="0"/>
              </a:rPr>
            </a:br>
            <a:r>
              <a:rPr lang="cs-CZ" sz="1800" b="0" i="0" u="none" strike="noStrike" dirty="0">
                <a:solidFill>
                  <a:srgbClr val="000000"/>
                </a:solidFill>
                <a:effectLst/>
                <a:latin typeface="Arial" panose="020B0604020202020204" pitchFamily="34" charset="0"/>
              </a:rPr>
              <a:t>Příklad: V rámci projektu bude realizována komunitní sociální práce v obci. Komunitní pracovník bude mapovat potřeby komunity, vznikne jádrová skupina lídrů (10 osob), kteří se aktivně zapojí do řešení problémů komunity, budou iniciovat realizaci komunitních aktivit, kde bude aktivizována komunita, vzniknou svépomocné skupiny. Vlivem projektu dojde ke zlepšení nepříznivé situace z důvodu sociální izolace a péče o malé děti u 100 osob z komunity. 50 osob znevýhodněných z důvodu věku se zapojí do mezigenerační výpomoci, např. vyzvedávání dětí, hlídání. 20 z nich bude absolvovat vzdělávání v oblasti péče o děti, které bude zajištěno členy komunity se zkušenostmi a vzděláním v této oblasti. U 50  osob pečujících o malé děti dojde díky tomu ke zlepšení postavení na trhu práce, tj. 30 osob bude moci setrvat v dosavadním zaměstnání a 20 osob si bude moci najít vhodné zaměstnání.  Způsob doložení: zápisy z jednání jádrové skupiny, zápisy z veřejného projednávání, prezenční listiny, dotazníky/rozhovory, pracovní smlouvy, potvrzení od ÚP</a:t>
            </a:r>
            <a:r>
              <a:rPr lang="cs-CZ" dirty="0"/>
              <a:t> </a:t>
            </a:r>
            <a:r>
              <a:rPr lang="cs-CZ" sz="1800" b="0" i="0" u="none" strike="noStrike" dirty="0">
                <a:solidFill>
                  <a:srgbClr val="2F75B5"/>
                </a:solidFill>
                <a:effectLst/>
                <a:latin typeface="Arial" panose="020B0604020202020204" pitchFamily="34" charset="0"/>
              </a:rPr>
              <a:t> </a:t>
            </a:r>
            <a:r>
              <a:rPr lang="cs-CZ" dirty="0"/>
              <a:t> </a:t>
            </a:r>
            <a:r>
              <a:rPr lang="cs-CZ" sz="1800" b="0" i="0" u="none" strike="noStrike" dirty="0">
                <a:solidFill>
                  <a:srgbClr val="2F75B5"/>
                </a:solidFill>
                <a:effectLst/>
                <a:latin typeface="Arial" panose="020B0604020202020204" pitchFamily="34" charset="0"/>
              </a:rPr>
              <a:t> </a:t>
            </a:r>
            <a:r>
              <a:rPr lang="cs-CZ" dirty="0"/>
              <a:t> </a:t>
            </a:r>
            <a:r>
              <a:rPr lang="cs-CZ" sz="1800" b="0" i="0" u="none" strike="noStrike" dirty="0">
                <a:solidFill>
                  <a:srgbClr val="2F75B5"/>
                </a:solidFill>
                <a:effectLst/>
                <a:latin typeface="Arial" panose="020B0604020202020204" pitchFamily="34" charset="0"/>
              </a:rPr>
              <a:t> </a:t>
            </a:r>
            <a:r>
              <a:rPr lang="cs-CZ" dirty="0"/>
              <a:t> </a:t>
            </a:r>
            <a:r>
              <a:rPr lang="cs-CZ" sz="1800" b="0" i="0" u="none" strike="noStrike" dirty="0">
                <a:solidFill>
                  <a:srgbClr val="2F75B5"/>
                </a:solidFill>
                <a:effectLst/>
                <a:latin typeface="Arial" panose="020B0604020202020204" pitchFamily="34" charset="0"/>
              </a:rPr>
              <a:t> </a:t>
            </a:r>
            <a:r>
              <a:rPr lang="cs-CZ" dirty="0"/>
              <a:t> </a:t>
            </a:r>
          </a:p>
        </p:txBody>
      </p:sp>
      <p:sp>
        <p:nvSpPr>
          <p:cNvPr id="4" name="Zástupný symbol pro číslo snímku 3"/>
          <p:cNvSpPr>
            <a:spLocks noGrp="1"/>
          </p:cNvSpPr>
          <p:nvPr>
            <p:ph type="sldNum" sz="quarter" idx="5"/>
          </p:nvPr>
        </p:nvSpPr>
        <p:spPr/>
        <p:txBody>
          <a:bodyPr/>
          <a:lstStyle/>
          <a:p>
            <a:fld id="{53FB31FA-E905-4016-9D4B-970DF0C7EE08}" type="slidenum">
              <a:rPr lang="cs-CZ" smtClean="0"/>
              <a:pPr/>
              <a:t>65</a:t>
            </a:fld>
            <a:endParaRPr lang="cs-CZ"/>
          </a:p>
        </p:txBody>
      </p:sp>
    </p:spTree>
    <p:extLst>
      <p:ext uri="{BB962C8B-B14F-4D97-AF65-F5344CB8AC3E}">
        <p14:creationId xmlns:p14="http://schemas.microsoft.com/office/powerpoint/2010/main" val="316683616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a:lnSpc>
                <a:spcPct val="115000"/>
              </a:lnSpc>
              <a:spcAft>
                <a:spcPts val="1000"/>
              </a:spcAft>
            </a:pPr>
            <a:r>
              <a:rPr lang="cs-CZ" sz="1200" b="1" dirty="0">
                <a:effectLst/>
                <a:latin typeface="Calibri" panose="020F0502020204030204" pitchFamily="34" charset="0"/>
                <a:ea typeface="Calibri" panose="020F0502020204030204" pitchFamily="34" charset="0"/>
                <a:cs typeface="Times New Roman" panose="02020603050405020304" pitchFamily="18" charset="0"/>
              </a:rPr>
              <a:t>Počet podpořených komunitních aktivit </a:t>
            </a:r>
          </a:p>
          <a:p>
            <a:pPr marL="0" marR="0" lvl="0" indent="0" algn="just" defTabSz="914400" rtl="0" eaLnBrk="1" fontAlgn="auto" latinLnBrk="0" hangingPunct="1">
              <a:lnSpc>
                <a:spcPct val="115000"/>
              </a:lnSpc>
              <a:spcBef>
                <a:spcPts val="0"/>
              </a:spcBef>
              <a:spcAft>
                <a:spcPts val="1000"/>
              </a:spcAft>
              <a:buClrTx/>
              <a:buSzTx/>
              <a:buFontTx/>
              <a:buNone/>
              <a:tabLst/>
              <a:defRPr/>
            </a:pPr>
            <a:r>
              <a:rPr lang="cs-CZ" sz="1200" dirty="0">
                <a:effectLst/>
                <a:latin typeface="Calibri" panose="020F0502020204030204" pitchFamily="34" charset="0"/>
                <a:ea typeface="Calibri" panose="020F0502020204030204" pitchFamily="34" charset="0"/>
                <a:cs typeface="Times New Roman" panose="02020603050405020304" pitchFamily="18" charset="0"/>
              </a:rPr>
              <a:t>Nejde o nový indikátor - MAS si v případě podpory komunitních aktivit ve své Žádosti o podporu zvolila cílovou hodnotu u indikátoru</a:t>
            </a:r>
            <a:r>
              <a:rPr lang="cs-CZ" sz="1200" b="1" dirty="0">
                <a:effectLst/>
                <a:latin typeface="Calibri" panose="020F0502020204030204" pitchFamily="34" charset="0"/>
                <a:ea typeface="Calibri" panose="020F0502020204030204" pitchFamily="34" charset="0"/>
                <a:cs typeface="Times New Roman" panose="02020603050405020304" pitchFamily="18" charset="0"/>
              </a:rPr>
              <a:t> 551 022 Počet podpořených komunitních aktivit. </a:t>
            </a:r>
            <a:r>
              <a:rPr lang="cs-CZ" sz="1200" dirty="0">
                <a:effectLst/>
                <a:latin typeface="Calibri" panose="020F0502020204030204" pitchFamily="34" charset="0"/>
                <a:ea typeface="Calibri" panose="020F0502020204030204" pitchFamily="34" charset="0"/>
                <a:cs typeface="Times New Roman" panose="02020603050405020304" pitchFamily="18" charset="0"/>
              </a:rPr>
              <a:t>Pokud si cílovou hodnotu u indikátoru nezvolila nebo zvolila neadekvátní cílovou hodnotu a indikátor je pro projekt relevantní, tak to učiní v rámci první </a:t>
            </a:r>
            <a:r>
              <a:rPr lang="cs-CZ" sz="1200" dirty="0" err="1">
                <a:effectLst/>
                <a:latin typeface="Calibri" panose="020F0502020204030204" pitchFamily="34" charset="0"/>
                <a:ea typeface="Calibri" panose="020F0502020204030204" pitchFamily="34" charset="0"/>
                <a:cs typeface="Times New Roman" panose="02020603050405020304" pitchFamily="18" charset="0"/>
              </a:rPr>
              <a:t>ZoR</a:t>
            </a:r>
            <a:r>
              <a:rPr lang="cs-CZ" sz="1200" dirty="0">
                <a:effectLst/>
                <a:latin typeface="Calibri" panose="020F0502020204030204" pitchFamily="34" charset="0"/>
                <a:ea typeface="Calibri" panose="020F0502020204030204" pitchFamily="34" charset="0"/>
                <a:cs typeface="Times New Roman" panose="02020603050405020304" pitchFamily="18" charset="0"/>
              </a:rPr>
              <a:t>.</a:t>
            </a:r>
            <a:r>
              <a:rPr lang="cs-CZ" sz="1200" b="1" dirty="0">
                <a:effectLst/>
                <a:latin typeface="Calibri" panose="020F0502020204030204" pitchFamily="34" charset="0"/>
                <a:ea typeface="Calibri" panose="020F0502020204030204" pitchFamily="34" charset="0"/>
                <a:cs typeface="Times New Roman" panose="02020603050405020304" pitchFamily="18" charset="0"/>
              </a:rPr>
              <a:t> V každé zprávě o realizaci má MAS povinnost sledovat plnění tohoto indikátoru, pokud je pro projekt relevantní. </a:t>
            </a:r>
            <a:r>
              <a:rPr lang="cs-CZ" sz="1200" dirty="0">
                <a:effectLst/>
                <a:latin typeface="Calibri" panose="020F0502020204030204" pitchFamily="34" charset="0"/>
                <a:ea typeface="Calibri" panose="020F0502020204030204" pitchFamily="34" charset="0"/>
                <a:cs typeface="Times New Roman" panose="02020603050405020304" pitchFamily="18" charset="0"/>
              </a:rPr>
              <a:t>Zde se jedná o upřesnění, na co se má MAS zaměřit při sledování dosažení cílové hodnoty existujícího indikátoru 551 022</a:t>
            </a:r>
            <a:r>
              <a:rPr lang="cs-CZ" sz="1200" b="1" dirty="0">
                <a:effectLst/>
                <a:latin typeface="Calibri" panose="020F0502020204030204" pitchFamily="34" charset="0"/>
                <a:ea typeface="Calibri" panose="020F0502020204030204" pitchFamily="34" charset="0"/>
                <a:cs typeface="Times New Roman" panose="02020603050405020304" pitchFamily="18" charset="0"/>
              </a:rPr>
              <a:t> </a:t>
            </a:r>
            <a:r>
              <a:rPr lang="cs-CZ" sz="1200" dirty="0">
                <a:effectLst/>
                <a:latin typeface="Calibri" panose="020F0502020204030204" pitchFamily="34" charset="0"/>
                <a:ea typeface="Calibri" panose="020F0502020204030204" pitchFamily="34" charset="0"/>
                <a:cs typeface="Times New Roman" panose="02020603050405020304" pitchFamily="18" charset="0"/>
              </a:rPr>
              <a:t>v </a:t>
            </a:r>
            <a:r>
              <a:rPr lang="cs-CZ" sz="1200" dirty="0" err="1">
                <a:effectLst/>
                <a:latin typeface="Calibri" panose="020F0502020204030204" pitchFamily="34" charset="0"/>
                <a:ea typeface="Calibri" panose="020F0502020204030204" pitchFamily="34" charset="0"/>
                <a:cs typeface="Times New Roman" panose="02020603050405020304" pitchFamily="18" charset="0"/>
              </a:rPr>
              <a:t>ZoR</a:t>
            </a:r>
            <a:r>
              <a:rPr lang="cs-CZ" sz="1200" dirty="0">
                <a:effectLst/>
                <a:latin typeface="Calibri" panose="020F0502020204030204" pitchFamily="34" charset="0"/>
                <a:ea typeface="Calibri" panose="020F0502020204030204" pitchFamily="34" charset="0"/>
                <a:cs typeface="Times New Roman" panose="02020603050405020304" pitchFamily="18" charset="0"/>
              </a:rPr>
              <a:t>. Plnění indikátoru se eviduje v ISKP, nikoli v příloze </a:t>
            </a:r>
            <a:r>
              <a:rPr lang="cs-CZ" sz="1200" dirty="0" err="1">
                <a:effectLst/>
                <a:latin typeface="Calibri" panose="020F0502020204030204" pitchFamily="34" charset="0"/>
                <a:ea typeface="Calibri" panose="020F0502020204030204" pitchFamily="34" charset="0"/>
                <a:cs typeface="Times New Roman" panose="02020603050405020304" pitchFamily="18" charset="0"/>
              </a:rPr>
              <a:t>ZoR</a:t>
            </a:r>
            <a:r>
              <a:rPr lang="cs-CZ" sz="1200" dirty="0">
                <a:effectLst/>
                <a:latin typeface="Calibri" panose="020F0502020204030204" pitchFamily="34" charset="0"/>
                <a:ea typeface="Calibri" panose="020F0502020204030204" pitchFamily="34" charset="0"/>
                <a:cs typeface="Times New Roman" panose="02020603050405020304" pitchFamily="18" charset="0"/>
              </a:rPr>
              <a:t> – průběžný monitoring.</a:t>
            </a:r>
          </a:p>
          <a:p>
            <a:pPr algn="just">
              <a:lnSpc>
                <a:spcPct val="115000"/>
              </a:lnSpc>
              <a:spcAft>
                <a:spcPts val="1000"/>
              </a:spcAft>
            </a:pP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1200" b="1" dirty="0">
                <a:effectLst/>
                <a:latin typeface="Calibri" panose="020F0502020204030204" pitchFamily="34" charset="0"/>
                <a:ea typeface="Calibri" panose="020F0502020204030204" pitchFamily="34" charset="0"/>
                <a:cs typeface="Times New Roman" panose="02020603050405020304" pitchFamily="18" charset="0"/>
              </a:rPr>
              <a:t>Příklady zdrojů dat pro vyhodnocení plnění indikátoru: </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1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V rámci realizace KA zaznamenávat použité metody pro mapování potřeb komunity, včetně jejich frekvence (pracovní skupiny, individuální rozhovory, veřejná setkání, záznamy ze společných pracovních jednání lokálních aktérů apod.)</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1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Pořizovat písemné, či audio záznamy z realizovaných aktivit na jejichž základě budete schopni popsat řešené problémy.</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1200" dirty="0">
                <a:effectLst/>
                <a:latin typeface="Calibri" panose="020F0502020204030204" pitchFamily="34" charset="0"/>
                <a:ea typeface="Calibri" panose="020F0502020204030204" pitchFamily="34" charset="0"/>
                <a:cs typeface="Times New Roman" panose="02020603050405020304" pitchFamily="18" charset="0"/>
              </a:rPr>
              <a:t>Je možné vést jakousi kroniku Komunitního centra, kde bude v průběhu času zaznamenáváno, co tam probíhalo. Z toho bude možné vyčíst jak aktivity, tak témata a problémy, které byly řešeny a kdo se na jejich řešení podílel. Dá se pojmout i vizuálně atraktivně s fotkami, mohou do ní přispívat i samotní aktéři a cílové skupiny.</a:t>
            </a:r>
          </a:p>
          <a:p>
            <a:pPr algn="just">
              <a:lnSpc>
                <a:spcPct val="115000"/>
              </a:lnSpc>
              <a:spcAft>
                <a:spcPts val="1000"/>
              </a:spcAft>
            </a:pPr>
            <a:r>
              <a:rPr lang="cs-CZ" sz="1200" dirty="0">
                <a:effectLst/>
                <a:latin typeface="Calibri" panose="020F0502020204030204" pitchFamily="34" charset="0"/>
                <a:ea typeface="Calibri" panose="020F0502020204030204" pitchFamily="34" charset="0"/>
                <a:cs typeface="Times New Roman" panose="02020603050405020304" pitchFamily="18" charset="0"/>
              </a:rPr>
              <a:t>Je možné realizovat evaluaci i z pohledu více aktérů – zástupci obcí, partneři, jak oni nahlížejí fungování KC, co jim přináší.</a:t>
            </a:r>
          </a:p>
          <a:p>
            <a:pPr algn="just">
              <a:lnSpc>
                <a:spcPct val="115000"/>
              </a:lnSpc>
              <a:spcAft>
                <a:spcPts val="1000"/>
              </a:spcAft>
            </a:pPr>
            <a:r>
              <a:rPr lang="cs-CZ" sz="1200" dirty="0">
                <a:effectLst/>
                <a:latin typeface="Calibri" panose="020F0502020204030204" pitchFamily="34" charset="0"/>
                <a:ea typeface="Calibri" panose="020F0502020204030204" pitchFamily="34" charset="0"/>
                <a:cs typeface="Times New Roman" panose="02020603050405020304" pitchFamily="18" charset="0"/>
              </a:rPr>
              <a:t>V rámci popisu realizace klíčových aktivit v </a:t>
            </a:r>
            <a:r>
              <a:rPr lang="cs-CZ" sz="1200" dirty="0" err="1">
                <a:effectLst/>
                <a:latin typeface="Calibri" panose="020F0502020204030204" pitchFamily="34" charset="0"/>
                <a:ea typeface="Calibri" panose="020F0502020204030204" pitchFamily="34" charset="0"/>
                <a:cs typeface="Times New Roman" panose="02020603050405020304" pitchFamily="18" charset="0"/>
              </a:rPr>
              <a:t>ZoR</a:t>
            </a:r>
            <a:r>
              <a:rPr lang="cs-CZ" sz="1200" dirty="0">
                <a:effectLst/>
                <a:latin typeface="Calibri" panose="020F0502020204030204" pitchFamily="34" charset="0"/>
                <a:ea typeface="Calibri" panose="020F0502020204030204" pitchFamily="34" charset="0"/>
                <a:cs typeface="Times New Roman" panose="02020603050405020304" pitchFamily="18" charset="0"/>
              </a:rPr>
              <a:t> (obrazovka Klíčové aktivity) může MAS využít následující návodné otázky, pokud jsou relevantní ve vztahu k realizovaným aktivitám:</a:t>
            </a:r>
          </a:p>
          <a:p>
            <a:pPr marL="342900" lvl="0" indent="-342900" algn="l">
              <a:lnSpc>
                <a:spcPct val="107000"/>
              </a:lnSpc>
              <a:spcAft>
                <a:spcPts val="800"/>
              </a:spcAft>
              <a:buFont typeface="Symbol" panose="05050102010706020507" pitchFamily="18" charset="2"/>
              <a:buChar char=""/>
              <a:tabLst>
                <a:tab pos="457200" algn="l"/>
              </a:tabLst>
            </a:pPr>
            <a:r>
              <a:rPr lang="cs-CZ" sz="1200" dirty="0">
                <a:effectLst/>
                <a:latin typeface="Calibri" panose="020F0502020204030204" pitchFamily="34" charset="0"/>
                <a:ea typeface="Calibri" panose="020F0502020204030204" pitchFamily="34" charset="0"/>
                <a:cs typeface="Times New Roman" panose="02020603050405020304" pitchFamily="18" charset="0"/>
              </a:rPr>
              <a:t>Jakým způsobem mapujete potřeby komunity? </a:t>
            </a:r>
            <a:r>
              <a:rPr lang="cs-CZ" sz="1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Informační zdroje: </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https://komunitniprace.msk.cz/wp-content/uploads/2020/05/Jak-zmapovat-potreby-komunity.pdf</a:t>
            </a:r>
            <a:r>
              <a:rPr lang="cs-CZ" sz="1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https://komunitniprace.msk.cz/wp-content/uploads/2020/09/Organizace-setkani-akcni-skupiny.pdf</a:t>
            </a:r>
            <a:r>
              <a:rPr lang="cs-CZ" sz="1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 </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https://www.socialni-zaclenovani.cz/dokument/metodika-socialni-participace/</a:t>
            </a:r>
            <a:r>
              <a:rPr lang="cs-CZ" sz="1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800"/>
              </a:spcAft>
              <a:buFont typeface="Symbol" panose="05050102010706020507" pitchFamily="18" charset="2"/>
              <a:buChar char=""/>
              <a:tabLst>
                <a:tab pos="457200" algn="l"/>
              </a:tabLst>
            </a:pPr>
            <a:r>
              <a:rPr lang="cs-CZ" sz="1200" dirty="0">
                <a:effectLst/>
                <a:latin typeface="Calibri" panose="020F0502020204030204" pitchFamily="34" charset="0"/>
                <a:ea typeface="Calibri" panose="020F0502020204030204" pitchFamily="34" charset="0"/>
                <a:cs typeface="Times New Roman" panose="02020603050405020304" pitchFamily="18" charset="0"/>
              </a:rPr>
              <a:t>Jaké participativní metody jste použili při plánování aktivit (řešených témat)? </a:t>
            </a:r>
            <a:r>
              <a:rPr lang="cs-CZ" sz="1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Obdobně jako výše. Zamyslet se i nad tím, zda použité metody a následné aktivity vycházely z identifikovaných potřeb. Popsat </a:t>
            </a:r>
            <a:r>
              <a:rPr lang="cs-CZ" sz="12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provazbu</a:t>
            </a:r>
            <a:r>
              <a:rPr lang="cs-CZ" sz="1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mezi potřebami, zvolenými metodami a realizovanými aktivitami atd.</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800"/>
              </a:spcAft>
              <a:buFont typeface="Symbol" panose="05050102010706020507" pitchFamily="18" charset="2"/>
              <a:buChar char=""/>
              <a:tabLst>
                <a:tab pos="457200" algn="l"/>
              </a:tabLst>
            </a:pPr>
            <a:r>
              <a:rPr lang="cs-CZ" sz="1200" dirty="0">
                <a:effectLst/>
                <a:latin typeface="Calibri" panose="020F0502020204030204" pitchFamily="34" charset="0"/>
                <a:ea typeface="Calibri" panose="020F0502020204030204" pitchFamily="34" charset="0"/>
                <a:cs typeface="Times New Roman" panose="02020603050405020304" pitchFamily="18" charset="0"/>
              </a:rPr>
              <a:t>Jaké aktivity jste realizovali a jaké problémy komunity (témata) jste zde řešili? </a:t>
            </a:r>
          </a:p>
          <a:p>
            <a:pPr algn="just">
              <a:lnSpc>
                <a:spcPct val="115000"/>
              </a:lnSpc>
              <a:spcAft>
                <a:spcPts val="1000"/>
              </a:spcAft>
            </a:pPr>
            <a:r>
              <a:rPr lang="cs-CZ"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1200" b="1" dirty="0">
                <a:effectLst/>
                <a:latin typeface="Calibri" panose="020F0502020204030204" pitchFamily="34" charset="0"/>
                <a:ea typeface="Calibri" panose="020F0502020204030204" pitchFamily="34" charset="0"/>
                <a:cs typeface="Times New Roman" panose="02020603050405020304" pitchFamily="18" charset="0"/>
              </a:rPr>
              <a:t>Počet osob, které se aktivně zapojily do řešení problému komunity </a:t>
            </a:r>
            <a:r>
              <a:rPr lang="cs-CZ" sz="1200" dirty="0">
                <a:effectLst/>
                <a:latin typeface="Calibri" panose="020F0502020204030204" pitchFamily="34" charset="0"/>
                <a:ea typeface="Calibri" panose="020F0502020204030204" pitchFamily="34" charset="0"/>
                <a:cs typeface="Times New Roman" panose="02020603050405020304" pitchFamily="18" charset="0"/>
              </a:rPr>
              <a:t>(jedná se osoby, které jsou současně vykazované v indikátorech 600 000 Celkový počet účastníků nebo případně 670 102 Využívání podpořených služeb).</a:t>
            </a:r>
          </a:p>
          <a:p>
            <a:pPr algn="just">
              <a:lnSpc>
                <a:spcPct val="115000"/>
              </a:lnSpc>
              <a:spcAft>
                <a:spcPts val="1000"/>
              </a:spcAft>
            </a:pPr>
            <a:r>
              <a:rPr lang="cs-CZ" sz="1200" b="1" dirty="0">
                <a:effectLst/>
                <a:latin typeface="Calibri" panose="020F0502020204030204" pitchFamily="34" charset="0"/>
                <a:ea typeface="Calibri" panose="020F0502020204030204" pitchFamily="34" charset="0"/>
                <a:cs typeface="Times New Roman" panose="02020603050405020304" pitchFamily="18" charset="0"/>
              </a:rPr>
              <a:t>Příklady zdrojů dat pro vyhodnocení plnění indikátoru: </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1200" dirty="0">
                <a:effectLst/>
                <a:latin typeface="Calibri" panose="020F0502020204030204" pitchFamily="34" charset="0"/>
                <a:ea typeface="Calibri" panose="020F0502020204030204" pitchFamily="34" charset="0"/>
                <a:cs typeface="Times New Roman" panose="02020603050405020304" pitchFamily="18" charset="0"/>
              </a:rPr>
              <a:t>Pořizovat zápisy z jednání (setkání) členů komunity, ze kterých bude vyplývat kdo co v rámci projektu dělá a jak se tato činnost průběžně vyvíjí. </a:t>
            </a:r>
            <a:r>
              <a:rPr lang="cs-CZ" sz="1200"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Je možné tyto osoby oslovit, aby ony samy popsaly, jaká byla jejich cesta ke komunitní práci, jak se ke spolupráci dostaly.</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1200" dirty="0">
                <a:effectLst/>
                <a:latin typeface="Calibri" panose="020F0502020204030204" pitchFamily="34" charset="0"/>
                <a:ea typeface="Calibri" panose="020F0502020204030204" pitchFamily="34" charset="0"/>
                <a:cs typeface="Times New Roman" panose="02020603050405020304" pitchFamily="18" charset="0"/>
              </a:rPr>
              <a:t>V rámci popisu realizace klíčových aktivit v </a:t>
            </a:r>
            <a:r>
              <a:rPr lang="cs-CZ" sz="1200" dirty="0" err="1">
                <a:effectLst/>
                <a:latin typeface="Calibri" panose="020F0502020204030204" pitchFamily="34" charset="0"/>
                <a:ea typeface="Calibri" panose="020F0502020204030204" pitchFamily="34" charset="0"/>
                <a:cs typeface="Times New Roman" panose="02020603050405020304" pitchFamily="18" charset="0"/>
              </a:rPr>
              <a:t>ZoR</a:t>
            </a:r>
            <a:r>
              <a:rPr lang="cs-CZ" sz="1200" dirty="0">
                <a:effectLst/>
                <a:latin typeface="Calibri" panose="020F0502020204030204" pitchFamily="34" charset="0"/>
                <a:ea typeface="Calibri" panose="020F0502020204030204" pitchFamily="34" charset="0"/>
                <a:cs typeface="Times New Roman" panose="02020603050405020304" pitchFamily="18" charset="0"/>
              </a:rPr>
              <a:t> (obrazovka Klíčové aktivity) může MAS využít následující návodné otázky, pokud jsou relevantní ve vztahu k realizovaným aktivitám:</a:t>
            </a:r>
          </a:p>
          <a:p>
            <a:pPr marL="342900" lvl="0" indent="-342900" algn="l">
              <a:lnSpc>
                <a:spcPct val="107000"/>
              </a:lnSpc>
              <a:spcAft>
                <a:spcPts val="800"/>
              </a:spcAft>
              <a:buFont typeface="Symbol" panose="05050102010706020507" pitchFamily="18" charset="2"/>
              <a:buChar char=""/>
              <a:tabLst>
                <a:tab pos="457200" algn="l"/>
              </a:tabLst>
            </a:pPr>
            <a:r>
              <a:rPr lang="cs-CZ" sz="1200" dirty="0">
                <a:effectLst/>
                <a:latin typeface="Calibri" panose="020F0502020204030204" pitchFamily="34" charset="0"/>
                <a:ea typeface="Calibri" panose="020F0502020204030204" pitchFamily="34" charset="0"/>
                <a:cs typeface="Times New Roman" panose="02020603050405020304" pitchFamily="18" charset="0"/>
              </a:rPr>
              <a:t>Jak probíhala aktivizace členů komunity? </a:t>
            </a:r>
            <a:r>
              <a:rPr lang="cs-CZ" sz="1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Seznámit se s odbornými podklady například: </a:t>
            </a:r>
            <a:r>
              <a:rPr lang="cs-CZ"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Metodika komunitní práce – 2021 – Agentura pro </a:t>
            </a:r>
            <a:r>
              <a:rPr lang="cs-CZ" sz="1200" u="sng"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socialni</a:t>
            </a:r>
            <a:r>
              <a:rPr lang="cs-CZ"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 </a:t>
            </a:r>
            <a:r>
              <a:rPr lang="cs-CZ" sz="1200" u="sng"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zaclenovani</a:t>
            </a:r>
            <a:r>
              <a:rPr lang="cs-CZ"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 (socialni-zaclenovani.cz)</a:t>
            </a:r>
            <a:r>
              <a:rPr lang="cs-CZ" sz="1200" dirty="0">
                <a:effectLst/>
                <a:latin typeface="Calibri" panose="020F0502020204030204" pitchFamily="34" charset="0"/>
                <a:ea typeface="Calibri" panose="020F0502020204030204" pitchFamily="34" charset="0"/>
                <a:cs typeface="Times New Roman" panose="02020603050405020304" pitchFamily="18" charset="0"/>
              </a:rPr>
              <a:t> </a:t>
            </a:r>
            <a:r>
              <a:rPr lang="cs-CZ" sz="1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 popsat, jak konkrétně to probíhalo u vás. Záznamy dělat průběžně, jedenkrát za tři měsíce, max. za půl roku v rámci sledovaného období. </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800"/>
              </a:spcAft>
              <a:buFont typeface="Symbol" panose="05050102010706020507" pitchFamily="18" charset="2"/>
              <a:buChar char=""/>
              <a:tabLst>
                <a:tab pos="457200" algn="l"/>
              </a:tabLst>
            </a:pPr>
            <a:r>
              <a:rPr lang="cs-CZ" sz="1200" dirty="0">
                <a:effectLst/>
                <a:latin typeface="Calibri" panose="020F0502020204030204" pitchFamily="34" charset="0"/>
                <a:ea typeface="Calibri" panose="020F0502020204030204" pitchFamily="34" charset="0"/>
                <a:cs typeface="Times New Roman" panose="02020603050405020304" pitchFamily="18" charset="0"/>
              </a:rPr>
              <a:t>Jak probíhalo vyhledávání přirozených </a:t>
            </a:r>
            <a:r>
              <a:rPr lang="cs-CZ" sz="1200" dirty="0" err="1">
                <a:effectLst/>
                <a:latin typeface="Calibri" panose="020F0502020204030204" pitchFamily="34" charset="0"/>
                <a:ea typeface="Calibri" panose="020F0502020204030204" pitchFamily="34" charset="0"/>
                <a:cs typeface="Times New Roman" panose="02020603050405020304" pitchFamily="18" charset="0"/>
              </a:rPr>
              <a:t>leadrů</a:t>
            </a:r>
            <a:r>
              <a:rPr lang="cs-CZ" sz="12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gn="l">
              <a:lnSpc>
                <a:spcPct val="107000"/>
              </a:lnSpc>
              <a:spcAft>
                <a:spcPts val="800"/>
              </a:spcAft>
              <a:buFont typeface="Symbol" panose="05050102010706020507" pitchFamily="18" charset="2"/>
              <a:buChar char=""/>
              <a:tabLst>
                <a:tab pos="457200" algn="l"/>
              </a:tabLst>
            </a:pPr>
            <a:r>
              <a:rPr lang="cs-CZ" sz="1200" dirty="0">
                <a:effectLst/>
                <a:latin typeface="Calibri" panose="020F0502020204030204" pitchFamily="34" charset="0"/>
                <a:ea typeface="Calibri" panose="020F0502020204030204" pitchFamily="34" charset="0"/>
                <a:cs typeface="Times New Roman" panose="02020603050405020304" pitchFamily="18" charset="0"/>
              </a:rPr>
              <a:t>Jak probíhala spolupráce aktivních členů komunity se členy realizačního týmu při plánování/realizaci aktivit projektu? </a:t>
            </a:r>
          </a:p>
          <a:p>
            <a:pPr algn="just">
              <a:lnSpc>
                <a:spcPct val="115000"/>
              </a:lnSpc>
              <a:spcAft>
                <a:spcPts val="1000"/>
              </a:spcAft>
            </a:pPr>
            <a:r>
              <a:rPr lang="cs-CZ" sz="1200" b="1" dirty="0">
                <a:effectLst/>
                <a:latin typeface="Calibri" panose="020F0502020204030204" pitchFamily="34" charset="0"/>
                <a:ea typeface="Calibri" panose="020F0502020204030204" pitchFamily="34" charset="0"/>
                <a:cs typeface="Times New Roman" panose="02020603050405020304" pitchFamily="18" charset="0"/>
              </a:rPr>
              <a:t>Počet osob, u kterých došlo ke stabilizaci či zlepšení životní situace díky jejich zapojení do komunitních aktivit </a:t>
            </a:r>
            <a:r>
              <a:rPr lang="cs-CZ" sz="1200" dirty="0">
                <a:effectLst/>
                <a:latin typeface="Calibri" panose="020F0502020204030204" pitchFamily="34" charset="0"/>
                <a:ea typeface="Calibri" panose="020F0502020204030204" pitchFamily="34" charset="0"/>
                <a:cs typeface="Times New Roman" panose="02020603050405020304" pitchFamily="18" charset="0"/>
              </a:rPr>
              <a:t>(může se jednat o stejné osoby, které jsou vykazovány i v indikátoru výše)</a:t>
            </a:r>
          </a:p>
          <a:p>
            <a:pPr algn="just">
              <a:lnSpc>
                <a:spcPct val="115000"/>
              </a:lnSpc>
              <a:spcAft>
                <a:spcPts val="1000"/>
              </a:spcAft>
            </a:pPr>
            <a:r>
              <a:rPr lang="cs-CZ" sz="1200" b="1" dirty="0">
                <a:effectLst/>
                <a:latin typeface="Calibri" panose="020F0502020204030204" pitchFamily="34" charset="0"/>
                <a:ea typeface="Calibri" panose="020F0502020204030204" pitchFamily="34" charset="0"/>
                <a:cs typeface="Times New Roman" panose="02020603050405020304" pitchFamily="18" charset="0"/>
              </a:rPr>
              <a:t>Příklady zdrojů dat pro vyhodnocení plnění indikátoru: </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cs-CZ" sz="1200"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Je možné použít výběr vzorku osob z cílové skupiny, s nimi realizovat strukturovaný dotazník s možnostmi hodnotit jednotlivé aktivity (formou bodování, škály, výběru z hodnot apod.) a celkový přínos ke zlepšení situace (volné slovní hodnocení). </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1200" dirty="0">
                <a:effectLst/>
                <a:latin typeface="Calibri" panose="020F0502020204030204" pitchFamily="34" charset="0"/>
                <a:ea typeface="Calibri" panose="020F0502020204030204" pitchFamily="34" charset="0"/>
                <a:cs typeface="Times New Roman" panose="02020603050405020304" pitchFamily="18" charset="0"/>
              </a:rPr>
              <a:t>Nebo opět se vzorkem cílové skupiny udělat vstupní pohovor mapující jejich situaci a ten zopakovat před ukončením jejich účasti v projektu se zaměřením se na popis případné změny z jejich strany v souvislosti s realizovanými aktivitami.</a:t>
            </a:r>
          </a:p>
          <a:p>
            <a:pPr algn="just">
              <a:lnSpc>
                <a:spcPct val="115000"/>
              </a:lnSpc>
              <a:spcAft>
                <a:spcPts val="1000"/>
              </a:spcAft>
            </a:pPr>
            <a:r>
              <a:rPr lang="cs-CZ" sz="1200" dirty="0">
                <a:effectLst/>
                <a:latin typeface="Calibri" panose="020F0502020204030204" pitchFamily="34" charset="0"/>
                <a:ea typeface="Calibri" panose="020F0502020204030204" pitchFamily="34" charset="0"/>
                <a:cs typeface="Times New Roman" panose="02020603050405020304" pitchFamily="18" charset="0"/>
              </a:rPr>
              <a:t>Nebo formou ankety zmapovat u většího počtu návštěvníků KC jak vnímají jeho přínos např. po prvním roce projektu, jaké by navrhovali případné změny ve fungování.</a:t>
            </a:r>
          </a:p>
          <a:p>
            <a:pPr algn="just">
              <a:lnSpc>
                <a:spcPct val="115000"/>
              </a:lnSpc>
              <a:spcAft>
                <a:spcPts val="1000"/>
              </a:spcAft>
            </a:pPr>
            <a:r>
              <a:rPr lang="cs-CZ" sz="1200" dirty="0">
                <a:effectLst/>
                <a:latin typeface="Calibri" panose="020F0502020204030204" pitchFamily="34" charset="0"/>
                <a:ea typeface="Calibri" panose="020F0502020204030204" pitchFamily="34" charset="0"/>
                <a:cs typeface="Times New Roman" panose="02020603050405020304" pitchFamily="18" charset="0"/>
              </a:rPr>
              <a:t>Zpracovávat anonymizované kauzy, příběhy, komu komunitní centrum pomohlo a ty pak i komunikovat na venek.</a:t>
            </a:r>
          </a:p>
          <a:p>
            <a:pPr algn="just">
              <a:lnSpc>
                <a:spcPct val="115000"/>
              </a:lnSpc>
              <a:spcAft>
                <a:spcPts val="1000"/>
              </a:spcAft>
            </a:pPr>
            <a:r>
              <a:rPr lang="cs-CZ" sz="1200" dirty="0">
                <a:effectLst/>
                <a:latin typeface="Calibri" panose="020F0502020204030204" pitchFamily="34" charset="0"/>
                <a:ea typeface="Calibri" panose="020F0502020204030204" pitchFamily="34" charset="0"/>
                <a:cs typeface="Times New Roman" panose="02020603050405020304" pitchFamily="18" charset="0"/>
              </a:rPr>
              <a:t>V rámci popisu realizace klíčových aktivit v </a:t>
            </a:r>
            <a:r>
              <a:rPr lang="cs-CZ" sz="1200" dirty="0" err="1">
                <a:effectLst/>
                <a:latin typeface="Calibri" panose="020F0502020204030204" pitchFamily="34" charset="0"/>
                <a:ea typeface="Calibri" panose="020F0502020204030204" pitchFamily="34" charset="0"/>
                <a:cs typeface="Times New Roman" panose="02020603050405020304" pitchFamily="18" charset="0"/>
              </a:rPr>
              <a:t>ZoR</a:t>
            </a:r>
            <a:r>
              <a:rPr lang="cs-CZ" sz="1200" dirty="0">
                <a:effectLst/>
                <a:latin typeface="Calibri" panose="020F0502020204030204" pitchFamily="34" charset="0"/>
                <a:ea typeface="Calibri" panose="020F0502020204030204" pitchFamily="34" charset="0"/>
                <a:cs typeface="Times New Roman" panose="02020603050405020304" pitchFamily="18" charset="0"/>
              </a:rPr>
              <a:t> (obrazovka Klíčové aktivity) může MAS využít následující návodné otázky, pokud jsou relevantní ve vztahu k realizovaným aktivitám:</a:t>
            </a:r>
          </a:p>
          <a:p>
            <a:pPr marL="342900" lvl="0" indent="-342900" algn="l">
              <a:lnSpc>
                <a:spcPct val="107000"/>
              </a:lnSpc>
              <a:spcAft>
                <a:spcPts val="800"/>
              </a:spcAft>
              <a:buFont typeface="Symbol" panose="05050102010706020507" pitchFamily="18" charset="2"/>
              <a:buChar char=""/>
              <a:tabLst>
                <a:tab pos="457200" algn="l"/>
              </a:tabLst>
            </a:pPr>
            <a:r>
              <a:rPr lang="cs-CZ" sz="1200" dirty="0">
                <a:effectLst/>
                <a:latin typeface="Calibri" panose="020F0502020204030204" pitchFamily="34" charset="0"/>
                <a:ea typeface="Calibri" panose="020F0502020204030204" pitchFamily="34" charset="0"/>
                <a:cs typeface="Times New Roman" panose="02020603050405020304" pitchFamily="18" charset="0"/>
              </a:rPr>
              <a:t>Jaký vliv měly aktivity projektu na situaci osob z CS?</a:t>
            </a:r>
          </a:p>
          <a:p>
            <a:pPr marL="342900" lvl="0" indent="-342900" algn="l">
              <a:lnSpc>
                <a:spcPct val="107000"/>
              </a:lnSpc>
              <a:spcAft>
                <a:spcPts val="800"/>
              </a:spcAft>
              <a:buFont typeface="Symbol" panose="05050102010706020507" pitchFamily="18" charset="2"/>
              <a:buChar char=""/>
              <a:tabLst>
                <a:tab pos="457200" algn="l"/>
              </a:tabLst>
            </a:pPr>
            <a:r>
              <a:rPr lang="cs-CZ" sz="1200" dirty="0">
                <a:effectLst/>
                <a:latin typeface="Calibri" panose="020F0502020204030204" pitchFamily="34" charset="0"/>
                <a:ea typeface="Calibri" panose="020F0502020204030204" pitchFamily="34" charset="0"/>
                <a:cs typeface="Times New Roman" panose="02020603050405020304" pitchFamily="18" charset="0"/>
              </a:rPr>
              <a:t>V jakých oblastech došlo ke zlepšení situace osob z CS? </a:t>
            </a:r>
          </a:p>
          <a:p>
            <a:pPr marL="342900" lvl="0" indent="-342900">
              <a:spcAft>
                <a:spcPts val="800"/>
              </a:spcAft>
              <a:buFont typeface="Symbol" panose="05050102010706020507" pitchFamily="18" charset="2"/>
              <a:buChar char=""/>
              <a:tabLst>
                <a:tab pos="457200" algn="l"/>
              </a:tabLst>
            </a:pPr>
            <a:r>
              <a:rPr lang="cs-CZ" sz="1200" dirty="0">
                <a:effectLst/>
                <a:latin typeface="Calibri" panose="020F0502020204030204" pitchFamily="34" charset="0"/>
                <a:ea typeface="Calibri" panose="020F0502020204030204" pitchFamily="34" charset="0"/>
                <a:cs typeface="Times New Roman" panose="02020603050405020304" pitchFamily="18" charset="0"/>
              </a:rPr>
              <a:t>Jak jste tyto informace zjišťovali? </a:t>
            </a:r>
          </a:p>
          <a:p>
            <a:pPr marL="342900" lvl="0" indent="-342900">
              <a:lnSpc>
                <a:spcPct val="107000"/>
              </a:lnSpc>
              <a:spcAft>
                <a:spcPts val="800"/>
              </a:spcAft>
              <a:buFont typeface="Symbol" panose="05050102010706020507" pitchFamily="18" charset="2"/>
              <a:buChar char=""/>
              <a:tabLst>
                <a:tab pos="457200" algn="l"/>
              </a:tabLst>
            </a:pPr>
            <a:r>
              <a:rPr lang="cs-CZ" sz="1200" dirty="0">
                <a:effectLst/>
                <a:latin typeface="Calibri" panose="020F0502020204030204" pitchFamily="34" charset="0"/>
                <a:ea typeface="Calibri" panose="020F0502020204030204" pitchFamily="34" charset="0"/>
                <a:cs typeface="Times New Roman" panose="02020603050405020304" pitchFamily="18" charset="0"/>
              </a:rPr>
              <a:t>Dochází k propojení cílových skupin s obdobnými problémy? </a:t>
            </a:r>
            <a:r>
              <a:rPr lang="cs-CZ" sz="1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Popište konkrétní aktivity, v rámci kterých k tomuto dochází, a pokud nedochází, tak popište proč.</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800"/>
              </a:spcAft>
              <a:buFont typeface="Symbol" panose="05050102010706020507" pitchFamily="18" charset="2"/>
              <a:buChar char=""/>
              <a:tabLst>
                <a:tab pos="457200" algn="l"/>
              </a:tabLst>
            </a:pPr>
            <a:r>
              <a:rPr lang="cs-CZ" sz="1200" dirty="0">
                <a:effectLst/>
                <a:latin typeface="Calibri" panose="020F0502020204030204" pitchFamily="34" charset="0"/>
                <a:ea typeface="Calibri" panose="020F0502020204030204" pitchFamily="34" charset="0"/>
                <a:cs typeface="Times New Roman" panose="02020603050405020304" pitchFamily="18" charset="0"/>
              </a:rPr>
              <a:t>Jsou vytvářeny podmínky pro vznik svépomocných skupin? </a:t>
            </a:r>
            <a:r>
              <a:rPr lang="cs-CZ" sz="1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Zaměřuje se projekt na podporu svépomocných skupin? Pokud ano tak jak –např. poskytujete prostory pro jejich setkávání, organizujete hlídání dětí či osob vyžadující péči v průběhu setkání těchto skupin, nabízíte specifickou podporu, vzdělávání? Popište konkrétně.</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800"/>
              </a:spcAft>
              <a:buFont typeface="Symbol" panose="05050102010706020507" pitchFamily="18" charset="2"/>
              <a:buChar char=""/>
              <a:tabLst>
                <a:tab pos="457200" algn="l"/>
              </a:tabLst>
            </a:pPr>
            <a:r>
              <a:rPr lang="cs-CZ" sz="1200" dirty="0">
                <a:effectLst/>
                <a:latin typeface="Calibri" panose="020F0502020204030204" pitchFamily="34" charset="0"/>
                <a:ea typeface="Calibri" panose="020F0502020204030204" pitchFamily="34" charset="0"/>
                <a:cs typeface="Times New Roman" panose="02020603050405020304" pitchFamily="18" charset="0"/>
              </a:rPr>
              <a:t>Jaký měly tyto aktivity vliv na rozvoj pomoci, sousedské výpomoci, sdílení a výměně zkušeností, podpoře dobrovolnictví nebo mezigenerační výměně a výpomoci? </a:t>
            </a:r>
            <a:r>
              <a:rPr lang="cs-CZ" sz="1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Popište konkrétní aktivity v rámci kterých k tomuto dochází, a pokud nedochází, tak popište proč, popište vstupní situaci a jak projekt přispívá k rozvoji svépomoci a vzájemné pomoci v komunitě. </a:t>
            </a:r>
            <a:r>
              <a:rPr lang="cs-CZ" sz="1200"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Uvedeno popisem vstupní situace a výčtem realizovaných aktivit, případně volné slovní hodnocení, které přiřadí k jednotlivým kategoriím relevantní aktivity.</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12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15000"/>
              </a:lnSpc>
              <a:spcAft>
                <a:spcPts val="1000"/>
              </a:spcAft>
            </a:pPr>
            <a:r>
              <a:rPr lang="cs-CZ" sz="1200" dirty="0">
                <a:effectLst/>
                <a:latin typeface="Calibri" panose="020F0502020204030204" pitchFamily="34" charset="0"/>
                <a:ea typeface="Calibri" panose="020F0502020204030204" pitchFamily="34" charset="0"/>
                <a:cs typeface="Times New Roman" panose="02020603050405020304" pitchFamily="18" charset="0"/>
              </a:rPr>
              <a:t> </a:t>
            </a:r>
          </a:p>
          <a:p>
            <a:pPr algn="l">
              <a:lnSpc>
                <a:spcPct val="107000"/>
              </a:lnSpc>
              <a:spcAft>
                <a:spcPts val="800"/>
              </a:spcAft>
            </a:pPr>
            <a:br>
              <a:rPr lang="cs-CZ" dirty="0">
                <a:effectLst/>
              </a:rPr>
            </a:br>
            <a:r>
              <a:rPr lang="cs-CZ" sz="1200" dirty="0">
                <a:effectLst/>
                <a:latin typeface="Calibri" panose="020F0502020204030204" pitchFamily="34" charset="0"/>
                <a:ea typeface="Calibri" panose="020F0502020204030204" pitchFamily="34" charset="0"/>
                <a:cs typeface="Times New Roman" panose="02020603050405020304" pitchFamily="18" charset="0"/>
              </a:rPr>
              <a:t> </a:t>
            </a:r>
          </a:p>
          <a:p>
            <a:endParaRPr lang="cs-CZ" dirty="0"/>
          </a:p>
        </p:txBody>
      </p:sp>
      <p:sp>
        <p:nvSpPr>
          <p:cNvPr id="4" name="Zástupný symbol pro číslo snímku 3"/>
          <p:cNvSpPr>
            <a:spLocks noGrp="1"/>
          </p:cNvSpPr>
          <p:nvPr>
            <p:ph type="sldNum" sz="quarter" idx="5"/>
          </p:nvPr>
        </p:nvSpPr>
        <p:spPr/>
        <p:txBody>
          <a:bodyPr/>
          <a:lstStyle/>
          <a:p>
            <a:fld id="{53FB31FA-E905-4016-9D4B-970DF0C7EE08}" type="slidenum">
              <a:rPr lang="cs-CZ" smtClean="0"/>
              <a:pPr/>
              <a:t>66</a:t>
            </a:fld>
            <a:endParaRPr lang="cs-CZ"/>
          </a:p>
        </p:txBody>
      </p:sp>
    </p:spTree>
    <p:extLst>
      <p:ext uri="{BB962C8B-B14F-4D97-AF65-F5344CB8AC3E}">
        <p14:creationId xmlns:p14="http://schemas.microsoft.com/office/powerpoint/2010/main" val="173348136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a:lnSpc>
                <a:spcPct val="115000"/>
              </a:lnSpc>
              <a:spcAft>
                <a:spcPts val="1000"/>
              </a:spcAft>
            </a:pPr>
            <a:r>
              <a:rPr lang="cs-CZ" sz="1800" b="1" dirty="0">
                <a:effectLst/>
                <a:latin typeface="Calibri" panose="020F0502020204030204" pitchFamily="34" charset="0"/>
                <a:ea typeface="Calibri" panose="020F0502020204030204" pitchFamily="34" charset="0"/>
                <a:cs typeface="Times New Roman" panose="02020603050405020304" pitchFamily="18" charset="0"/>
              </a:rPr>
              <a:t>Počet osob, které díky podpoře služby získaly informace o možnostech řešení nepříznivé sociální situace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(zde se předpokládá, že tyto osoby zpravidla nepřekročí hranici pro nebagatelní podporu</a:t>
            </a:r>
            <a:r>
              <a:rPr lang="cs-CZ" sz="1800" b="1" dirty="0">
                <a:effectLst/>
                <a:latin typeface="Calibri" panose="020F0502020204030204" pitchFamily="34" charset="0"/>
                <a:ea typeface="Calibri" panose="020F0502020204030204" pitchFamily="34" charset="0"/>
                <a:cs typeface="Times New Roman" panose="02020603050405020304" pitchFamily="18" charset="0"/>
              </a:rPr>
              <a:t> </a:t>
            </a:r>
            <a:r>
              <a:rPr lang="cs-CZ" sz="1800" dirty="0">
                <a:effectLst/>
                <a:latin typeface="Calibri" panose="020F0502020204030204" pitchFamily="34" charset="0"/>
                <a:ea typeface="Calibri" panose="020F0502020204030204" pitchFamily="34" charset="0"/>
                <a:cs typeface="Times New Roman" panose="02020603050405020304" pitchFamily="18" charset="0"/>
              </a:rPr>
              <a:t>a</a:t>
            </a:r>
            <a:r>
              <a:rPr lang="cs-CZ" sz="1800" b="1" dirty="0">
                <a:effectLst/>
                <a:latin typeface="Calibri" panose="020F0502020204030204" pitchFamily="34" charset="0"/>
                <a:ea typeface="Calibri" panose="020F0502020204030204" pitchFamily="34" charset="0"/>
                <a:cs typeface="Times New Roman" panose="02020603050405020304" pitchFamily="18" charset="0"/>
              </a:rPr>
              <a:t> </a:t>
            </a:r>
            <a:r>
              <a:rPr lang="cs-CZ" sz="1800" dirty="0">
                <a:effectLst/>
                <a:latin typeface="Calibri" panose="020F0502020204030204" pitchFamily="34" charset="0"/>
                <a:ea typeface="Calibri" panose="020F0502020204030204" pitchFamily="34" charset="0"/>
                <a:cs typeface="Times New Roman" panose="02020603050405020304" pitchFamily="18" charset="0"/>
              </a:rPr>
              <a:t>budou vykazovány pouze v indikátoru 670 102 Využívání podpořených služeb)</a:t>
            </a:r>
          </a:p>
          <a:p>
            <a:pPr algn="just">
              <a:lnSpc>
                <a:spcPct val="115000"/>
              </a:lnSpc>
              <a:spcAft>
                <a:spcPts val="1000"/>
              </a:spcAft>
            </a:pPr>
            <a:r>
              <a:rPr lang="cs-CZ" sz="1800" b="1" dirty="0">
                <a:effectLst/>
                <a:latin typeface="Calibri" panose="020F0502020204030204" pitchFamily="34" charset="0"/>
                <a:ea typeface="Calibri" panose="020F0502020204030204" pitchFamily="34" charset="0"/>
                <a:cs typeface="Times New Roman" panose="02020603050405020304" pitchFamily="18" charset="0"/>
              </a:rPr>
              <a:t>Příklady zdrojů dat pro vyhodnocení plnění indikátoru: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1800"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Prezenční listiny z informačních setkání, záznamy z individuálních konzultací vždy s uvedeným časovým rozsahem, atp. (příjemce si tyto podklady zpracovává průběžně a archivuje u sebe, ve zprávě o realizaci pouze popíše, nedokládá).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1800"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1800" b="1" dirty="0">
                <a:effectLst/>
                <a:latin typeface="Calibri" panose="020F0502020204030204" pitchFamily="34" charset="0"/>
                <a:ea typeface="Calibri" panose="020F0502020204030204" pitchFamily="34" charset="0"/>
                <a:cs typeface="Times New Roman" panose="02020603050405020304" pitchFamily="18" charset="0"/>
              </a:rPr>
              <a:t>Počet osob, u nichž se zvýšila schopnost samostatně řešit nepříznivou situaci </a:t>
            </a:r>
            <a:r>
              <a:rPr lang="cs-CZ" sz="1800" dirty="0">
                <a:effectLst/>
                <a:latin typeface="Calibri" panose="020F0502020204030204" pitchFamily="34" charset="0"/>
                <a:ea typeface="Calibri" panose="020F0502020204030204" pitchFamily="34" charset="0"/>
                <a:cs typeface="Times New Roman" panose="02020603050405020304" pitchFamily="18" charset="0"/>
              </a:rPr>
              <a:t>(schopnost samostatného řešení situace je reflektována např. v podobě snížení frekvence poskytované služby, rozsahu poskytovaných úkonů, změně způsobu poskytování služby) a </a:t>
            </a:r>
            <a:r>
              <a:rPr lang="cs-CZ" sz="1800" b="1" dirty="0">
                <a:effectLst/>
                <a:latin typeface="Calibri" panose="020F0502020204030204" pitchFamily="34" charset="0"/>
                <a:ea typeface="Calibri" panose="020F0502020204030204" pitchFamily="34" charset="0"/>
                <a:cs typeface="Times New Roman" panose="02020603050405020304" pitchFamily="18" charset="0"/>
              </a:rPr>
              <a:t>u kterých došlo k pozitivní kvalitativní změně v životě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(zde budou buď účastníci, kteří jsou sledováni v indikátoru 673 102 Účastníci projektů, u nichž intervence formou sociální práce naplnila svůj účel, nebo účastníci, kteří ještě z projektu nevystoupili, nebo osoby, které jsou vykazované v indikátoru 670 102 Využívání podpořených služeb a zároveň u nich sociální práce naplnila svůj účel   (tj. úspěšně opustily projekt a zároveň jim byla poskytnuta podpora méně než 40 hodin nebo se jednalo o anonymní osoby) nebo jejich podpora z projektu ještě pokračuje, tj. ještě projekt neopustily a zároveň se předpokládá, že nedosáhnout na podporu 40 hodin nebo se jedná o anonymní osoby)  .</a:t>
            </a:r>
          </a:p>
          <a:p>
            <a:pPr algn="just">
              <a:lnSpc>
                <a:spcPct val="115000"/>
              </a:lnSpc>
              <a:spcAft>
                <a:spcPts val="1000"/>
              </a:spcAft>
            </a:pPr>
            <a:r>
              <a:rPr lang="cs-CZ" sz="1800" b="1" dirty="0">
                <a:effectLst/>
                <a:latin typeface="Calibri" panose="020F0502020204030204" pitchFamily="34" charset="0"/>
                <a:ea typeface="Calibri" panose="020F0502020204030204" pitchFamily="34" charset="0"/>
                <a:cs typeface="Times New Roman" panose="02020603050405020304" pitchFamily="18" charset="0"/>
              </a:rPr>
              <a:t>Příklady zdrojů dat pro vyhodnocení plnění indikátoru: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1000"/>
              </a:spcAft>
            </a:pPr>
            <a:r>
              <a:rPr lang="cs-CZ" sz="1800"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Vytvořit individuální plán intervence (podpory), odsouhlasený klientem na začátku i při ukončení, který se průběžně reviduje a vyhodnocuje, tj. dochází k vyhodnocení splnění cílů stanovených v individuálním plánu zaměřených na řešení klientovy nepříznivé sociální situace. Příklady oblastí, ve kterých může docházet ke zlepšení jsou např. situace uživatele na trhu práce, v oblasti bydlení, péče o děti a další rodinné příslušníky, dluhová oblast, znevýhodnění ze zdravotních či sociálních důvodů atd.) Zde je možné zpracovat pro každé téma anonymizovanou kauzu/příběh a ty následně veřejně prezentovat jako dopad naší činnosti.</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1000"/>
              </a:spcAft>
            </a:pPr>
            <a:r>
              <a:rPr lang="cs-CZ" sz="1800"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 Pokud bude využívána případová práce, je možné realizovat společné hodnocení situace klienta na základě realizace případové konference, </a:t>
            </a:r>
            <a:r>
              <a:rPr lang="cs-CZ" sz="1800" dirty="0" err="1">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fokusní</a:t>
            </a:r>
            <a:r>
              <a:rPr lang="cs-CZ" sz="1800"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 skupiny nebo písemným hodnocením situace klienta ze strany zapojených aktérů. Je možné hodnotit i z pohledu sociálního pracovníka prostřednictvím například hodnotící škály (zlepšení, mírné zlepšení, stejný stav. Sociální pracovníci mají možnost průběžně konzultovat nejistoty v hodnocení s ostatními v týmu, tak, aby bylo hodnocení co nejvíce objektivní.</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1800"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V rámci popisu realizace klíčových aktivit v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ZoR</a:t>
            </a:r>
            <a:r>
              <a:rPr lang="cs-CZ" sz="1800" dirty="0">
                <a:effectLst/>
                <a:latin typeface="Calibri" panose="020F0502020204030204" pitchFamily="34" charset="0"/>
                <a:ea typeface="Calibri" panose="020F0502020204030204" pitchFamily="34" charset="0"/>
                <a:cs typeface="Times New Roman" panose="02020603050405020304" pitchFamily="18" charset="0"/>
              </a:rPr>
              <a:t> (obrazovka Klíčové aktivity) může MAS využít následující návodné otázky, pokud jsou relevantní ve vztahu k realizovaným aktivitám:</a:t>
            </a:r>
          </a:p>
          <a:p>
            <a:pPr algn="just">
              <a:lnSpc>
                <a:spcPct val="115000"/>
              </a:lnSpc>
              <a:spcAft>
                <a:spcPts val="10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Platí obecně pro všechny ukazatele výše:</a:t>
            </a:r>
          </a:p>
          <a:p>
            <a:pPr marL="342900" lvl="0" indent="-342900" algn="just">
              <a:lnSpc>
                <a:spcPct val="107000"/>
              </a:lnSpc>
              <a:spcAft>
                <a:spcPts val="800"/>
              </a:spcAft>
              <a:buFont typeface="Symbol" panose="05050102010706020507" pitchFamily="18" charset="2"/>
              <a:buChar char=""/>
              <a:tabLst>
                <a:tab pos="457200" algn="l"/>
              </a:tabLst>
            </a:pPr>
            <a:r>
              <a:rPr lang="cs-CZ" sz="1800" dirty="0">
                <a:effectLst/>
                <a:latin typeface="Calibri" panose="020F0502020204030204" pitchFamily="34" charset="0"/>
                <a:ea typeface="Calibri" panose="020F0502020204030204" pitchFamily="34" charset="0"/>
                <a:cs typeface="Times New Roman" panose="02020603050405020304" pitchFamily="18" charset="0"/>
              </a:rPr>
              <a:t>Jakým způsobem byla prováděna depistáž osob z CS?</a:t>
            </a:r>
          </a:p>
          <a:p>
            <a:pPr marL="342900" lvl="0" indent="-342900" algn="just">
              <a:lnSpc>
                <a:spcPct val="107000"/>
              </a:lnSpc>
              <a:spcAft>
                <a:spcPts val="800"/>
              </a:spcAft>
              <a:buFont typeface="Symbol" panose="05050102010706020507" pitchFamily="18" charset="2"/>
              <a:buChar char=""/>
              <a:tabLst>
                <a:tab pos="457200" algn="l"/>
              </a:tabLst>
            </a:pPr>
            <a:r>
              <a:rPr lang="cs-CZ" sz="1800" dirty="0">
                <a:effectLst/>
                <a:latin typeface="Calibri" panose="020F0502020204030204" pitchFamily="34" charset="0"/>
                <a:ea typeface="Calibri" panose="020F0502020204030204" pitchFamily="34" charset="0"/>
                <a:cs typeface="Times New Roman" panose="02020603050405020304" pitchFamily="18" charset="0"/>
              </a:rPr>
              <a:t>Jaké problémy (témata) CS byly řešeny? Možný způsob evidence: </a:t>
            </a:r>
          </a:p>
          <a:p>
            <a:pPr marL="342900" lvl="0" indent="-342900" algn="just">
              <a:lnSpc>
                <a:spcPct val="107000"/>
              </a:lnSpc>
              <a:spcAft>
                <a:spcPts val="800"/>
              </a:spcAft>
              <a:buFont typeface="Symbol" panose="05050102010706020507" pitchFamily="18" charset="2"/>
              <a:buChar char=""/>
              <a:tabLst>
                <a:tab pos="457200" algn="l"/>
              </a:tabLst>
            </a:pPr>
            <a:r>
              <a:rPr lang="cs-CZ" sz="1800" dirty="0">
                <a:effectLst/>
                <a:latin typeface="Calibri" panose="020F0502020204030204" pitchFamily="34" charset="0"/>
                <a:ea typeface="Calibri" panose="020F0502020204030204" pitchFamily="34" charset="0"/>
                <a:cs typeface="Times New Roman" panose="02020603050405020304" pitchFamily="18" charset="0"/>
              </a:rPr>
              <a:t>Jaké typy intervencí byly využity? Možný způsob evidence: </a:t>
            </a:r>
            <a:r>
              <a:rPr lang="cs-CZ" sz="1800"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Existují programy např. </a:t>
            </a:r>
            <a:r>
              <a:rPr lang="cs-CZ" sz="1800" dirty="0" err="1">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Cygnus</a:t>
            </a:r>
            <a:r>
              <a:rPr lang="cs-CZ" sz="1800"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 ve kterých se toto dá sledovat.</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tabLst>
                <a:tab pos="457200" algn="l"/>
              </a:tabLst>
            </a:pPr>
            <a:r>
              <a:rPr lang="cs-CZ" sz="1800" dirty="0">
                <a:effectLst/>
                <a:latin typeface="Calibri" panose="020F0502020204030204" pitchFamily="34" charset="0"/>
                <a:ea typeface="Calibri" panose="020F0502020204030204" pitchFamily="34" charset="0"/>
                <a:cs typeface="Times New Roman" panose="02020603050405020304" pitchFamily="18" charset="0"/>
              </a:rPr>
              <a:t>Jaký měly tyto intervence dopad na situaci osob z CS? Možný způsob evidence: </a:t>
            </a:r>
            <a:r>
              <a:rPr lang="cs-CZ" sz="1800"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individuální plány, popř. tam, kde nejsou možné, rozhovor s objednatelem služby</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tabLst>
                <a:tab pos="457200" algn="l"/>
              </a:tabLst>
            </a:pPr>
            <a:r>
              <a:rPr lang="cs-CZ" sz="1800" dirty="0">
                <a:effectLst/>
                <a:latin typeface="Calibri" panose="020F0502020204030204" pitchFamily="34" charset="0"/>
                <a:ea typeface="Calibri" panose="020F0502020204030204" pitchFamily="34" charset="0"/>
                <a:cs typeface="Times New Roman" panose="02020603050405020304" pitchFamily="18" charset="0"/>
              </a:rPr>
              <a:t>V jakých oblastech došlo ke zlepšení situace osob z CS? </a:t>
            </a:r>
          </a:p>
          <a:p>
            <a:pPr marL="342900" lvl="0" indent="-342900" algn="just">
              <a:lnSpc>
                <a:spcPct val="107000"/>
              </a:lnSpc>
              <a:spcAft>
                <a:spcPts val="800"/>
              </a:spcAft>
              <a:buFont typeface="Symbol" panose="05050102010706020507" pitchFamily="18" charset="2"/>
              <a:buChar char=""/>
              <a:tabLst>
                <a:tab pos="457200" algn="l"/>
              </a:tabLst>
            </a:pPr>
            <a:r>
              <a:rPr lang="cs-CZ" sz="1800" dirty="0">
                <a:effectLst/>
                <a:latin typeface="Calibri" panose="020F0502020204030204" pitchFamily="34" charset="0"/>
                <a:ea typeface="Calibri" panose="020F0502020204030204" pitchFamily="34" charset="0"/>
                <a:cs typeface="Times New Roman" panose="02020603050405020304" pitchFamily="18" charset="0"/>
              </a:rPr>
              <a:t>Jak jste tyto informace zjišťovali?</a:t>
            </a:r>
          </a:p>
          <a:p>
            <a:pPr marL="342900" lvl="0" indent="-342900" algn="just">
              <a:lnSpc>
                <a:spcPct val="107000"/>
              </a:lnSpc>
              <a:spcAft>
                <a:spcPts val="800"/>
              </a:spcAft>
              <a:buFont typeface="Symbol" panose="05050102010706020507" pitchFamily="18" charset="2"/>
              <a:buChar char=""/>
              <a:tabLst>
                <a:tab pos="457200" algn="l"/>
              </a:tabLst>
            </a:pPr>
            <a:r>
              <a:rPr lang="cs-CZ" sz="1800" dirty="0">
                <a:effectLst/>
                <a:latin typeface="Calibri" panose="020F0502020204030204" pitchFamily="34" charset="0"/>
                <a:ea typeface="Calibri" panose="020F0502020204030204" pitchFamily="34" charset="0"/>
                <a:cs typeface="Times New Roman" panose="02020603050405020304" pitchFamily="18" charset="0"/>
              </a:rPr>
              <a:t>Jaké další spolupracující organizace byly do řešení problémů CS zapojeny a jakým způsobem? Možný způsob evidence: </a:t>
            </a:r>
            <a:r>
              <a:rPr lang="cs-CZ" sz="1800"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Můžeme požádat spolupracující organizace o jejich vlastní hodnocení spolupráce.</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tabLst>
                <a:tab pos="457200" algn="l"/>
              </a:tabLst>
            </a:pPr>
            <a:r>
              <a:rPr lang="cs-CZ" sz="1800" dirty="0">
                <a:effectLst/>
                <a:latin typeface="Calibri" panose="020F0502020204030204" pitchFamily="34" charset="0"/>
                <a:ea typeface="Calibri" panose="020F0502020204030204" pitchFamily="34" charset="0"/>
                <a:cs typeface="Times New Roman" panose="02020603050405020304" pitchFamily="18" charset="0"/>
              </a:rPr>
              <a:t>Byly v rámci projektu využívány případové konference?</a:t>
            </a:r>
          </a:p>
          <a:p>
            <a:pPr marL="342900" lvl="0" indent="-342900" algn="just">
              <a:lnSpc>
                <a:spcPct val="107000"/>
              </a:lnSpc>
              <a:spcAft>
                <a:spcPts val="800"/>
              </a:spcAft>
              <a:buFont typeface="Symbol" panose="05050102010706020507" pitchFamily="18" charset="2"/>
              <a:buChar char=""/>
              <a:tabLst>
                <a:tab pos="457200" algn="l"/>
              </a:tabLst>
            </a:pPr>
            <a:r>
              <a:rPr lang="cs-CZ" sz="1800" dirty="0">
                <a:effectLst/>
                <a:latin typeface="Calibri" panose="020F0502020204030204" pitchFamily="34" charset="0"/>
                <a:ea typeface="Calibri" panose="020F0502020204030204" pitchFamily="34" charset="0"/>
                <a:cs typeface="Times New Roman" panose="02020603050405020304" pitchFamily="18" charset="0"/>
              </a:rPr>
              <a:t>Došlo ke zvýšení míry vzájemné spolupráce a komunikace obcí s dalšími aktéry v území? Možný způsob evidence: </a:t>
            </a:r>
            <a:r>
              <a:rPr lang="cs-CZ" sz="1800"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Možné ověřit realizací </a:t>
            </a:r>
            <a:r>
              <a:rPr lang="cs-CZ" sz="1800" dirty="0" err="1">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fokusní</a:t>
            </a:r>
            <a:r>
              <a:rPr lang="cs-CZ" sz="1800"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 skupiny, případně oslovit aktéry k jejich zhodnocení do jaké míry se komunikace zvýšila –dotazník, škála/výběr z hodnot a slovní komentář.</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tabLst>
                <a:tab pos="457200" algn="l"/>
              </a:tabLst>
            </a:pPr>
            <a:r>
              <a:rPr lang="cs-CZ" sz="1800" dirty="0">
                <a:effectLst/>
                <a:latin typeface="Calibri" panose="020F0502020204030204" pitchFamily="34" charset="0"/>
                <a:ea typeface="Calibri" panose="020F0502020204030204" pitchFamily="34" charset="0"/>
                <a:cs typeface="Times New Roman" panose="02020603050405020304" pitchFamily="18" charset="0"/>
              </a:rPr>
              <a:t>Byly nově zavedeny či rozvíjeny koncepční, strategické či metodické činnosti obcí v oblasti sociálního začleňování ve spolupráci s dalšími subjekty?</a:t>
            </a:r>
          </a:p>
          <a:p>
            <a:pPr algn="just">
              <a:lnSpc>
                <a:spcPct val="115000"/>
              </a:lnSpc>
              <a:spcAft>
                <a:spcPts val="1000"/>
              </a:spcAft>
            </a:pPr>
            <a:r>
              <a:rPr lang="cs-CZ"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
        <p:nvSpPr>
          <p:cNvPr id="4" name="Zástupný symbol pro číslo snímku 3"/>
          <p:cNvSpPr>
            <a:spLocks noGrp="1"/>
          </p:cNvSpPr>
          <p:nvPr>
            <p:ph type="sldNum" sz="quarter" idx="5"/>
          </p:nvPr>
        </p:nvSpPr>
        <p:spPr/>
        <p:txBody>
          <a:bodyPr/>
          <a:lstStyle/>
          <a:p>
            <a:fld id="{53FB31FA-E905-4016-9D4B-970DF0C7EE08}" type="slidenum">
              <a:rPr lang="cs-CZ" smtClean="0"/>
              <a:pPr/>
              <a:t>67</a:t>
            </a:fld>
            <a:endParaRPr lang="cs-CZ"/>
          </a:p>
        </p:txBody>
      </p:sp>
    </p:spTree>
    <p:extLst>
      <p:ext uri="{BB962C8B-B14F-4D97-AF65-F5344CB8AC3E}">
        <p14:creationId xmlns:p14="http://schemas.microsoft.com/office/powerpoint/2010/main" val="134109473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a:lnSpc>
                <a:spcPct val="115000"/>
              </a:lnSpc>
              <a:spcAft>
                <a:spcPts val="1000"/>
              </a:spcAft>
            </a:pPr>
            <a:r>
              <a:rPr lang="cs-CZ" sz="1800" b="1" dirty="0">
                <a:effectLst/>
                <a:latin typeface="Calibri" panose="020F0502020204030204" pitchFamily="34" charset="0"/>
                <a:ea typeface="Calibri" panose="020F0502020204030204" pitchFamily="34" charset="0"/>
                <a:cs typeface="Times New Roman" panose="02020603050405020304" pitchFamily="18" charset="0"/>
              </a:rPr>
              <a:t>Počet osob, které získaly či zlepšily své kompetence ve sdílené a/nebo neformální péči</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(zde se předpokládá, že tyto osoby zpravidla překročí hranici pro nebagatelní podporu</a:t>
            </a:r>
            <a:r>
              <a:rPr lang="cs-CZ" sz="1800" b="1" dirty="0">
                <a:effectLst/>
                <a:latin typeface="Calibri" panose="020F0502020204030204" pitchFamily="34" charset="0"/>
                <a:ea typeface="Calibri" panose="020F0502020204030204" pitchFamily="34" charset="0"/>
                <a:cs typeface="Times New Roman" panose="02020603050405020304" pitchFamily="18" charset="0"/>
              </a:rPr>
              <a:t> </a:t>
            </a:r>
            <a:r>
              <a:rPr lang="cs-CZ" sz="1800" dirty="0">
                <a:effectLst/>
                <a:latin typeface="Calibri" panose="020F0502020204030204" pitchFamily="34" charset="0"/>
                <a:ea typeface="Calibri" panose="020F0502020204030204" pitchFamily="34" charset="0"/>
                <a:cs typeface="Times New Roman" panose="02020603050405020304" pitchFamily="18" charset="0"/>
              </a:rPr>
              <a:t>a</a:t>
            </a:r>
            <a:r>
              <a:rPr lang="cs-CZ" sz="1800" b="1" dirty="0">
                <a:effectLst/>
                <a:latin typeface="Calibri" panose="020F0502020204030204" pitchFamily="34" charset="0"/>
                <a:ea typeface="Calibri" panose="020F0502020204030204" pitchFamily="34" charset="0"/>
                <a:cs typeface="Times New Roman" panose="02020603050405020304" pitchFamily="18" charset="0"/>
              </a:rPr>
              <a:t> </a:t>
            </a:r>
            <a:r>
              <a:rPr lang="cs-CZ" sz="1800" dirty="0">
                <a:effectLst/>
                <a:latin typeface="Calibri" panose="020F0502020204030204" pitchFamily="34" charset="0"/>
                <a:ea typeface="Calibri" panose="020F0502020204030204" pitchFamily="34" charset="0"/>
                <a:cs typeface="Times New Roman" panose="02020603050405020304" pitchFamily="18" charset="0"/>
              </a:rPr>
              <a:t>budou vykazovány pouze v indikátoru 600000 Celkový počet účastníků, případně v indikátoru 670 120 Využívání podpořených služeb)</a:t>
            </a:r>
          </a:p>
          <a:p>
            <a:pPr algn="just">
              <a:lnSpc>
                <a:spcPct val="115000"/>
              </a:lnSpc>
              <a:spcAft>
                <a:spcPts val="1000"/>
              </a:spcAft>
            </a:pPr>
            <a:r>
              <a:rPr lang="cs-CZ"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V rámci popisu realizace klíčových aktivit v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ZoR</a:t>
            </a:r>
            <a:r>
              <a:rPr lang="cs-CZ" sz="1800" dirty="0">
                <a:effectLst/>
                <a:latin typeface="Calibri" panose="020F0502020204030204" pitchFamily="34" charset="0"/>
                <a:ea typeface="Calibri" panose="020F0502020204030204" pitchFamily="34" charset="0"/>
                <a:cs typeface="Times New Roman" panose="02020603050405020304" pitchFamily="18" charset="0"/>
              </a:rPr>
              <a:t> (obrazovka Klíčové aktivity) by si MAS měla odpovědět na následující otázky, pokud jsou relevantní ve vztahu k realizovaným aktivitám:</a:t>
            </a:r>
          </a:p>
          <a:p>
            <a:pPr marL="342900" lvl="0" indent="-342900" algn="l">
              <a:lnSpc>
                <a:spcPct val="107000"/>
              </a:lnSpc>
              <a:spcAft>
                <a:spcPts val="800"/>
              </a:spcAft>
              <a:buFont typeface="Symbol" panose="05050102010706020507" pitchFamily="18" charset="2"/>
              <a:buChar char=""/>
              <a:tabLst>
                <a:tab pos="457200" algn="l"/>
              </a:tabLst>
            </a:pPr>
            <a:r>
              <a:rPr lang="cs-CZ" sz="1800" dirty="0">
                <a:effectLst/>
                <a:latin typeface="Calibri" panose="020F0502020204030204" pitchFamily="34" charset="0"/>
                <a:ea typeface="Calibri" panose="020F0502020204030204" pitchFamily="34" charset="0"/>
                <a:cs typeface="Times New Roman" panose="02020603050405020304" pitchFamily="18" charset="0"/>
              </a:rPr>
              <a:t>V jakých oblastech si pečující osoby zlepšily své kompetence týkající se péče o osobu závislou?</a:t>
            </a:r>
          </a:p>
          <a:p>
            <a:pPr marL="342900" lvl="0" indent="-342900">
              <a:spcAft>
                <a:spcPts val="800"/>
              </a:spcAft>
              <a:buFont typeface="Symbol" panose="05050102010706020507" pitchFamily="18" charset="2"/>
              <a:buChar char=""/>
              <a:tabLst>
                <a:tab pos="457200" algn="l"/>
              </a:tabLst>
            </a:pPr>
            <a:r>
              <a:rPr lang="cs-CZ" sz="1800" dirty="0">
                <a:effectLst/>
                <a:latin typeface="Calibri" panose="020F0502020204030204" pitchFamily="34" charset="0"/>
                <a:ea typeface="Calibri" panose="020F0502020204030204" pitchFamily="34" charset="0"/>
                <a:cs typeface="Times New Roman" panose="02020603050405020304" pitchFamily="18" charset="0"/>
              </a:rPr>
              <a:t>Jaký vliv měla tato podpora na zlepšení kvality poskytované péče? </a:t>
            </a:r>
          </a:p>
          <a:p>
            <a:pPr marL="457200">
              <a:spcAft>
                <a:spcPts val="8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Zdroj dat: </a:t>
            </a:r>
            <a:r>
              <a:rPr lang="cs-CZ" sz="1800"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Dotazník pro klienta/pečovatele (např. škála, výběr z hodnot) s možností volného komentáře s odůvodněním.</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1800" b="1" dirty="0">
                <a:effectLst/>
                <a:latin typeface="Calibri" panose="020F0502020204030204" pitchFamily="34" charset="0"/>
                <a:ea typeface="Calibri" panose="020F0502020204030204" pitchFamily="34" charset="0"/>
                <a:cs typeface="Times New Roman" panose="02020603050405020304" pitchFamily="18" charset="0"/>
              </a:rPr>
              <a:t>Počet osob, které využily při péči o druhou osobu paliativní, domácí hospicovou péči, </a:t>
            </a:r>
            <a:r>
              <a:rPr lang="cs-CZ" sz="1800" b="1" dirty="0" err="1">
                <a:effectLst/>
                <a:latin typeface="Calibri" panose="020F0502020204030204" pitchFamily="34" charset="0"/>
                <a:ea typeface="Calibri" panose="020F0502020204030204" pitchFamily="34" charset="0"/>
                <a:cs typeface="Times New Roman" panose="02020603050405020304" pitchFamily="18" charset="0"/>
              </a:rPr>
              <a:t>homesharing</a:t>
            </a:r>
            <a:r>
              <a:rPr lang="cs-CZ" sz="1800" b="1" dirty="0">
                <a:effectLst/>
                <a:latin typeface="Calibri" panose="020F0502020204030204" pitchFamily="34" charset="0"/>
                <a:ea typeface="Calibri" panose="020F0502020204030204" pitchFamily="34" charset="0"/>
                <a:cs typeface="Times New Roman" panose="02020603050405020304" pitchFamily="18" charset="0"/>
              </a:rPr>
              <a:t> nebo jinou formu sdílené péče</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1800" b="1" dirty="0">
                <a:effectLst/>
                <a:latin typeface="Calibri" panose="020F0502020204030204" pitchFamily="34" charset="0"/>
                <a:ea typeface="Calibri" panose="020F0502020204030204" pitchFamily="34" charset="0"/>
                <a:cs typeface="Times New Roman" panose="02020603050405020304" pitchFamily="18" charset="0"/>
              </a:rPr>
              <a:t>Počet osob závislých na péči, které díky podpoře mohly setrvat ve svém přirozeném prostředí</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1800" b="1" dirty="0">
                <a:effectLst/>
                <a:latin typeface="Calibri" panose="020F0502020204030204" pitchFamily="34" charset="0"/>
                <a:ea typeface="Calibri" panose="020F0502020204030204" pitchFamily="34" charset="0"/>
                <a:cs typeface="Times New Roman" panose="02020603050405020304" pitchFamily="18" charset="0"/>
              </a:rPr>
              <a:t>Počet pečujících osob, u kterých došlo ke zlepšení saturace jejich potřeb v oblasti sociálního začlenění a přístupu na trh práce</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V rámci popisu realizace klíčových aktivit v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ZoR</a:t>
            </a:r>
            <a:r>
              <a:rPr lang="cs-CZ" sz="1800" dirty="0">
                <a:effectLst/>
                <a:latin typeface="Calibri" panose="020F0502020204030204" pitchFamily="34" charset="0"/>
                <a:ea typeface="Calibri" panose="020F0502020204030204" pitchFamily="34" charset="0"/>
                <a:cs typeface="Times New Roman" panose="02020603050405020304" pitchFamily="18" charset="0"/>
              </a:rPr>
              <a:t> (obrazovka Klíčové aktivity) by si MAS měla odpovědět na následující otázky, pokud jsou relevantní ve vztahu k realizovaným aktivitám:</a:t>
            </a:r>
          </a:p>
          <a:p>
            <a:pPr algn="just">
              <a:lnSpc>
                <a:spcPct val="115000"/>
              </a:lnSpc>
              <a:spcAft>
                <a:spcPts val="1000"/>
              </a:spcAft>
            </a:pPr>
            <a:r>
              <a:rPr lang="cs-CZ"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800"/>
              </a:spcAft>
              <a:buFont typeface="Symbol" panose="05050102010706020507" pitchFamily="18" charset="2"/>
              <a:buChar char=""/>
              <a:tabLst>
                <a:tab pos="457200" algn="l"/>
              </a:tabLst>
            </a:pPr>
            <a:r>
              <a:rPr lang="cs-CZ" sz="1800" dirty="0">
                <a:effectLst/>
                <a:latin typeface="Calibri" panose="020F0502020204030204" pitchFamily="34" charset="0"/>
                <a:ea typeface="Calibri" panose="020F0502020204030204" pitchFamily="34" charset="0"/>
                <a:cs typeface="Times New Roman" panose="02020603050405020304" pitchFamily="18" charset="0"/>
              </a:rPr>
              <a:t>Jaký vliv měla poskytnutá podpora na zlepšení sociální situace rodiny a zvýšení zaměstnanosti pečující osob? </a:t>
            </a:r>
          </a:p>
          <a:p>
            <a:pPr marL="342900" lvl="0" indent="-342900" algn="l">
              <a:lnSpc>
                <a:spcPct val="107000"/>
              </a:lnSpc>
              <a:spcAft>
                <a:spcPts val="800"/>
              </a:spcAft>
              <a:buFont typeface="Symbol" panose="05050102010706020507" pitchFamily="18" charset="2"/>
              <a:buChar char=""/>
              <a:tabLst>
                <a:tab pos="457200" algn="l"/>
              </a:tabLst>
            </a:pPr>
            <a:r>
              <a:rPr lang="cs-CZ" sz="1800" dirty="0">
                <a:effectLst/>
                <a:latin typeface="Calibri" panose="020F0502020204030204" pitchFamily="34" charset="0"/>
                <a:ea typeface="Calibri" panose="020F0502020204030204" pitchFamily="34" charset="0"/>
                <a:cs typeface="Times New Roman" panose="02020603050405020304" pitchFamily="18" charset="0"/>
              </a:rPr>
              <a:t>Byli do podpory zapojeni i další rodinní příslušníci osob z CS?</a:t>
            </a:r>
          </a:p>
          <a:p>
            <a:pPr marL="457200" algn="l">
              <a:lnSpc>
                <a:spcPct val="107000"/>
              </a:lnSpc>
              <a:spcAft>
                <a:spcPts val="800"/>
              </a:spcAft>
            </a:pPr>
            <a:r>
              <a:rPr lang="cs-CZ" sz="1800"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Zdroj dat: realizovat individuální plán, případně případovou studii u vybraného vzorku.</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15000"/>
              </a:lnSpc>
              <a:spcAft>
                <a:spcPts val="10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15000"/>
              </a:lnSpc>
              <a:spcAft>
                <a:spcPts val="1000"/>
              </a:spcAft>
            </a:pPr>
            <a:r>
              <a:rPr lang="cs-CZ"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br>
              <a:rPr lang="cs-CZ"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br>
            <a:endParaRPr lang="cs-CZ" dirty="0"/>
          </a:p>
        </p:txBody>
      </p:sp>
      <p:sp>
        <p:nvSpPr>
          <p:cNvPr id="4" name="Zástupný symbol pro číslo snímku 3"/>
          <p:cNvSpPr>
            <a:spLocks noGrp="1"/>
          </p:cNvSpPr>
          <p:nvPr>
            <p:ph type="sldNum" sz="quarter" idx="5"/>
          </p:nvPr>
        </p:nvSpPr>
        <p:spPr/>
        <p:txBody>
          <a:bodyPr/>
          <a:lstStyle/>
          <a:p>
            <a:fld id="{53FB31FA-E905-4016-9D4B-970DF0C7EE08}" type="slidenum">
              <a:rPr lang="cs-CZ" smtClean="0"/>
              <a:pPr/>
              <a:t>68</a:t>
            </a:fld>
            <a:endParaRPr lang="cs-CZ"/>
          </a:p>
        </p:txBody>
      </p:sp>
    </p:spTree>
    <p:extLst>
      <p:ext uri="{BB962C8B-B14F-4D97-AF65-F5344CB8AC3E}">
        <p14:creationId xmlns:p14="http://schemas.microsoft.com/office/powerpoint/2010/main" val="216084500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a:lnSpc>
                <a:spcPct val="115000"/>
              </a:lnSpc>
              <a:spcAft>
                <a:spcPts val="10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Jedná se indikátory, které jsou podmnožinou indikátoru 600000 Celkový počet účastníků, případně 670120 Využívání podpořených služeb, podle toho, jaký rozsah podpory osoba obdržela.</a:t>
            </a:r>
          </a:p>
          <a:p>
            <a:pPr algn="just">
              <a:lnSpc>
                <a:spcPct val="115000"/>
              </a:lnSpc>
              <a:spcAft>
                <a:spcPts val="1000"/>
              </a:spcAft>
            </a:pP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1800" b="1" dirty="0">
                <a:effectLst/>
                <a:latin typeface="Calibri" panose="020F0502020204030204" pitchFamily="34" charset="0"/>
                <a:ea typeface="Calibri" panose="020F0502020204030204" pitchFamily="34" charset="0"/>
                <a:cs typeface="Times New Roman" panose="02020603050405020304" pitchFamily="18" charset="0"/>
              </a:rPr>
              <a:t>Počet osob, které absolvovaly základní pracovní poradenství</a:t>
            </a:r>
            <a:r>
              <a:rPr lang="cs-CZ" sz="1800" dirty="0">
                <a:effectLst/>
                <a:latin typeface="Calibri" panose="020F0502020204030204" pitchFamily="34" charset="0"/>
                <a:ea typeface="Calibri" panose="020F0502020204030204" pitchFamily="34" charset="0"/>
                <a:cs typeface="Times New Roman" panose="02020603050405020304" pitchFamily="18" charset="0"/>
              </a:rPr>
              <a:t>, tj. mají zmapované postavení na trhu práce, osobní anamnézu (analýzu celkové situace) a mají uzavřen plán osobního rozvoje.</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Zdroj dat: prezenční listiny z poradenství včetně přesného času doby jeho trvání, vytvořit anamnézu a plán osobního rozvoje dle dobrého vzoru, archivovat.</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Aft>
                <a:spcPts val="10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15000"/>
              </a:lnSpc>
              <a:spcAft>
                <a:spcPts val="1000"/>
              </a:spcAft>
            </a:pPr>
            <a:r>
              <a:rPr lang="cs-CZ" sz="1800" b="1" dirty="0">
                <a:effectLst/>
                <a:latin typeface="Calibri" panose="020F0502020204030204" pitchFamily="34" charset="0"/>
                <a:ea typeface="Calibri" panose="020F0502020204030204" pitchFamily="34" charset="0"/>
                <a:cs typeface="Times New Roman" panose="02020603050405020304" pitchFamily="18" charset="0"/>
              </a:rPr>
              <a:t>Počet osob, které při vstupu do projektu nebyly v evidenci Úřadu práce a znovu se zaevidovaly</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b="1" dirty="0">
                <a:effectLst/>
                <a:latin typeface="Calibri" panose="020F0502020204030204" pitchFamily="34" charset="0"/>
                <a:ea typeface="Calibri" panose="020F0502020204030204" pitchFamily="34" charset="0"/>
                <a:cs typeface="Times New Roman" panose="02020603050405020304" pitchFamily="18" charset="0"/>
              </a:rPr>
              <a:t> na Úřad práce</a:t>
            </a:r>
          </a:p>
          <a:p>
            <a:pPr algn="just">
              <a:lnSpc>
                <a:spcPct val="115000"/>
              </a:lnSpc>
              <a:spcAft>
                <a:spcPts val="1000"/>
              </a:spcAft>
            </a:pP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1800" b="1" dirty="0">
                <a:effectLst/>
                <a:latin typeface="Calibri" panose="020F0502020204030204" pitchFamily="34" charset="0"/>
                <a:ea typeface="Calibri" panose="020F0502020204030204" pitchFamily="34" charset="0"/>
                <a:cs typeface="Times New Roman" panose="02020603050405020304" pitchFamily="18" charset="0"/>
              </a:rPr>
              <a:t>Počet osob, které v rámci projektu absolvovaly rekvalifikaci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V rámci popisu realizace klíčových aktivit v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ZoR</a:t>
            </a:r>
            <a:r>
              <a:rPr lang="cs-CZ" sz="1800" dirty="0">
                <a:effectLst/>
                <a:latin typeface="Calibri" panose="020F0502020204030204" pitchFamily="34" charset="0"/>
                <a:ea typeface="Calibri" panose="020F0502020204030204" pitchFamily="34" charset="0"/>
                <a:cs typeface="Times New Roman" panose="02020603050405020304" pitchFamily="18" charset="0"/>
              </a:rPr>
              <a:t> (obrazovka Klíčové aktivity) by si MAS měla odpovědět na následující otázky, pokud jsou relevantní ve vztahu k realizovaným aktivitám:</a:t>
            </a:r>
          </a:p>
          <a:p>
            <a:pPr marL="342900" lvl="0" indent="-342900" algn="l">
              <a:lnSpc>
                <a:spcPct val="107000"/>
              </a:lnSpc>
              <a:spcAft>
                <a:spcPts val="800"/>
              </a:spcAft>
              <a:buFont typeface="Symbol" panose="05050102010706020507" pitchFamily="18" charset="2"/>
              <a:buChar char=""/>
              <a:tabLst>
                <a:tab pos="457200" algn="l"/>
              </a:tabLst>
            </a:pPr>
            <a:r>
              <a:rPr lang="cs-CZ" sz="1800" dirty="0">
                <a:effectLst/>
                <a:latin typeface="Calibri" panose="020F0502020204030204" pitchFamily="34" charset="0"/>
                <a:ea typeface="Calibri" panose="020F0502020204030204" pitchFamily="34" charset="0"/>
                <a:cs typeface="Times New Roman" panose="02020603050405020304" pitchFamily="18" charset="0"/>
              </a:rPr>
              <a:t>Jakým způsobem byly voleny rekvalifikace? Hrály při výběru rekvalifikací požadavky budoucích zaměstnavatelů? </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Popište, jak jste tyto požadavky získali (kontaktováním zaměstnavatelů, s vědomím, že se jedná o převažující činnost podniku v regionu apod., archivujte případnou komunikaci telefonickou krátkým záznamem).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800"/>
              </a:spcAft>
              <a:buFont typeface="Symbol" panose="05050102010706020507" pitchFamily="18" charset="2"/>
              <a:buChar char=""/>
              <a:tabLst>
                <a:tab pos="457200" algn="l"/>
              </a:tabLst>
            </a:pPr>
            <a:r>
              <a:rPr lang="cs-CZ" sz="1800" dirty="0">
                <a:effectLst/>
                <a:latin typeface="Calibri" panose="020F0502020204030204" pitchFamily="34" charset="0"/>
                <a:ea typeface="Calibri" panose="020F0502020204030204" pitchFamily="34" charset="0"/>
                <a:cs typeface="Times New Roman" panose="02020603050405020304" pitchFamily="18" charset="0"/>
              </a:rPr>
              <a:t>Byly rekvalifikace zajišťovány před nástupem nebo po nástupu na pracovní místa? </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Archivovat kopie rekvalifikačních certifikátů se souhlasem klienta.</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800"/>
              </a:spcAft>
              <a:buFont typeface="Symbol" panose="05050102010706020507" pitchFamily="18" charset="2"/>
              <a:buChar char=""/>
              <a:tabLst>
                <a:tab pos="457200" algn="l"/>
              </a:tabLst>
            </a:pPr>
            <a:r>
              <a:rPr lang="cs-CZ" sz="1800" dirty="0">
                <a:effectLst/>
                <a:latin typeface="Calibri" panose="020F0502020204030204" pitchFamily="34" charset="0"/>
                <a:ea typeface="Calibri" panose="020F0502020204030204" pitchFamily="34" charset="0"/>
                <a:cs typeface="Times New Roman" panose="02020603050405020304" pitchFamily="18" charset="0"/>
              </a:rPr>
              <a:t>Jaký subjekt rekvalifikace zajišťoval?</a:t>
            </a:r>
          </a:p>
          <a:p>
            <a:pPr marL="342900" lvl="0" indent="-342900" algn="l">
              <a:lnSpc>
                <a:spcPct val="107000"/>
              </a:lnSpc>
              <a:spcAft>
                <a:spcPts val="800"/>
              </a:spcAft>
              <a:buFont typeface="Symbol" panose="05050102010706020507" pitchFamily="18" charset="2"/>
              <a:buChar char=""/>
              <a:tabLst>
                <a:tab pos="457200" algn="l"/>
              </a:tabLst>
            </a:pPr>
            <a:r>
              <a:rPr lang="cs-CZ" sz="1800" dirty="0">
                <a:effectLst/>
                <a:latin typeface="Calibri" panose="020F0502020204030204" pitchFamily="34" charset="0"/>
                <a:ea typeface="Calibri" panose="020F0502020204030204" pitchFamily="34" charset="0"/>
                <a:cs typeface="Times New Roman" panose="02020603050405020304" pitchFamily="18" charset="0"/>
              </a:rPr>
              <a:t>Pobíraly osoby z CS příspěvek při rekvalifikaci z ÚP ČR? Pokud ne, co jim v tom bránilo? </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Komunikace jak s účastníkem, tak s pracovníkem Úřadu práce (ověření informací).</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800"/>
              </a:spcAft>
              <a:buFont typeface="Symbol" panose="05050102010706020507" pitchFamily="18" charset="2"/>
              <a:buChar char=""/>
              <a:tabLst>
                <a:tab pos="457200" algn="l"/>
              </a:tabLst>
            </a:pPr>
            <a:r>
              <a:rPr lang="cs-CZ" sz="1800" dirty="0">
                <a:effectLst/>
                <a:latin typeface="Calibri" panose="020F0502020204030204" pitchFamily="34" charset="0"/>
                <a:ea typeface="Calibri" panose="020F0502020204030204" pitchFamily="34" charset="0"/>
                <a:cs typeface="Times New Roman" panose="02020603050405020304" pitchFamily="18" charset="0"/>
              </a:rPr>
              <a:t>V jakém časovém rozmezí se podařilo osobám z CS nalézt pracovní uplatnění po absolvování rekvalifikace? </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Udržovat kontakt s účastníkem rekvalifikace po dobu realizace projektu, domluvit se s účastníkem, aby toto nahlásil, pokud se dlouho neozývá kontaktovat.</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Aft>
                <a:spcPts val="10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Odpovídalo zaměření rekvalifikací následnému pracovnímu uplatnění osob z CS? </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Popsat ve vztahu k pracovnímu uplatnění realizovanému v rámci, či v průběhu realizace projektu (v případě, že si účastník na základě realizace rekvalifikace nalezl zaměstnání bez vazby na projekt). Lze použít to co je uvedeno níže:</a:t>
            </a:r>
            <a:r>
              <a:rPr lang="cs-CZ" sz="1800" i="1" dirty="0">
                <a:effectLst/>
                <a:latin typeface="Calibri" panose="020F0502020204030204" pitchFamily="34" charset="0"/>
                <a:ea typeface="Calibri" panose="020F0502020204030204" pitchFamily="34" charset="0"/>
                <a:cs typeface="Times New Roman" panose="02020603050405020304" pitchFamily="18" charset="0"/>
              </a:rPr>
              <a:t> Je nutné nastavit způsob budoucí komunikace s klientem na počátku kontraktu. Vyžádat si svolení pro pracovního poradce, zjistit informaci telefonicky/e-mailem poté, co klient opustí zaměstnanecký projekt. Realizátor zjišťuje daný stav nejdéle do ukončení projektu (např. zda si osoba udržela zaměstnání na volném trhu práce).  Udržení zaměstnání osoby po dobu 6 měsíců lze doložit např. záznamem o rozhovoru s osobou.</a:t>
            </a:r>
            <a:r>
              <a:rPr lang="cs-CZ"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1800" b="1" dirty="0">
                <a:effectLst/>
                <a:latin typeface="Calibri" panose="020F0502020204030204" pitchFamily="34" charset="0"/>
                <a:ea typeface="Calibri" panose="020F0502020204030204" pitchFamily="34" charset="0"/>
                <a:cs typeface="Times New Roman" panose="02020603050405020304" pitchFamily="18" charset="0"/>
              </a:rPr>
              <a:t>Počet znevýhodněných osob umístěných na pracovních místech </a:t>
            </a:r>
          </a:p>
          <a:p>
            <a:pPr marL="0" marR="0" lvl="0" indent="0" algn="just" defTabSz="914400" rtl="0" eaLnBrk="1" fontAlgn="auto" latinLnBrk="0" hangingPunct="1">
              <a:lnSpc>
                <a:spcPct val="115000"/>
              </a:lnSpc>
              <a:spcBef>
                <a:spcPts val="0"/>
              </a:spcBef>
              <a:spcAft>
                <a:spcPts val="1000"/>
              </a:spcAft>
              <a:buClrTx/>
              <a:buSzTx/>
              <a:buFontTx/>
              <a:buNone/>
              <a:tabLst/>
              <a:defRPr/>
            </a:pPr>
            <a:r>
              <a:rPr lang="cs-CZ" sz="1800" dirty="0">
                <a:effectLst/>
                <a:latin typeface="Calibri" panose="020F0502020204030204" pitchFamily="34" charset="0"/>
                <a:ea typeface="Calibri" panose="020F0502020204030204" pitchFamily="34" charset="0"/>
                <a:cs typeface="Times New Roman" panose="02020603050405020304" pitchFamily="18" charset="0"/>
              </a:rPr>
              <a:t>Nejde o nový indikátor - MAS má povinnost v projektu stanovit cílovou hodnotu indikátoru 672 001 Počet znevýhodněných osob umístěných na pracovních místech, pokud je pro projekt relevantní. Zde se jedná o upřesnění,   na co se má MAS zaměřit při sledování dosažení cílové hodnoty existujícího indikátoru 672 001 v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ZoR</a:t>
            </a:r>
            <a:r>
              <a:rPr lang="cs-CZ" sz="1800" dirty="0">
                <a:effectLst/>
                <a:latin typeface="Calibri" panose="020F0502020204030204" pitchFamily="34" charset="0"/>
                <a:ea typeface="Calibri" panose="020F0502020204030204" pitchFamily="34" charset="0"/>
                <a:cs typeface="Times New Roman" panose="02020603050405020304" pitchFamily="18" charset="0"/>
              </a:rPr>
              <a:t>. Plnění indikátoru se eviduje v IS ESF, nikoli v příloze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ZoR</a:t>
            </a:r>
            <a:r>
              <a:rPr lang="cs-CZ" sz="1800" dirty="0">
                <a:effectLst/>
                <a:latin typeface="Calibri" panose="020F0502020204030204" pitchFamily="34" charset="0"/>
                <a:ea typeface="Calibri" panose="020F0502020204030204" pitchFamily="34" charset="0"/>
                <a:cs typeface="Times New Roman" panose="02020603050405020304" pitchFamily="18" charset="0"/>
              </a:rPr>
              <a:t> – průběžný monitoring.</a:t>
            </a:r>
          </a:p>
          <a:p>
            <a:pPr algn="just">
              <a:lnSpc>
                <a:spcPct val="115000"/>
              </a:lnSpc>
              <a:spcAft>
                <a:spcPts val="1000"/>
              </a:spcAft>
            </a:pP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V rámci popisu realizace klíčových aktivit v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ZoR</a:t>
            </a:r>
            <a:r>
              <a:rPr lang="cs-CZ" sz="1800" dirty="0">
                <a:effectLst/>
                <a:latin typeface="Calibri" panose="020F0502020204030204" pitchFamily="34" charset="0"/>
                <a:ea typeface="Calibri" panose="020F0502020204030204" pitchFamily="34" charset="0"/>
                <a:cs typeface="Times New Roman" panose="02020603050405020304" pitchFamily="18" charset="0"/>
              </a:rPr>
              <a:t> (obrazovka Klíčové aktivity) by si MAS měla odpovědět na následující otázky, pokud jsou relevantní ve vztahu k realizovaným aktivitám:</a:t>
            </a:r>
          </a:p>
          <a:p>
            <a:pPr marL="342900" lvl="0" indent="-342900" algn="l">
              <a:lnSpc>
                <a:spcPct val="107000"/>
              </a:lnSpc>
              <a:spcAft>
                <a:spcPts val="800"/>
              </a:spcAft>
              <a:buFont typeface="Symbol" panose="05050102010706020507" pitchFamily="18" charset="2"/>
              <a:buChar char=""/>
              <a:tabLst>
                <a:tab pos="457200" algn="l"/>
              </a:tabLst>
            </a:pPr>
            <a:r>
              <a:rPr lang="cs-CZ" sz="1800" dirty="0">
                <a:effectLst/>
                <a:latin typeface="Calibri" panose="020F0502020204030204" pitchFamily="34" charset="0"/>
                <a:ea typeface="Calibri" panose="020F0502020204030204" pitchFamily="34" charset="0"/>
                <a:cs typeface="Times New Roman" panose="02020603050405020304" pitchFamily="18" charset="0"/>
              </a:rPr>
              <a:t>Byl v rámci projektu vytvořen systém prostupného zaměstnávání? </a:t>
            </a:r>
          </a:p>
          <a:p>
            <a:pPr marL="342900" lvl="0" indent="-342900" algn="l">
              <a:lnSpc>
                <a:spcPct val="107000"/>
              </a:lnSpc>
              <a:spcAft>
                <a:spcPts val="800"/>
              </a:spcAft>
              <a:buFont typeface="Symbol" panose="05050102010706020507" pitchFamily="18" charset="2"/>
              <a:buChar char=""/>
              <a:tabLst>
                <a:tab pos="457200" algn="l"/>
              </a:tabLst>
            </a:pPr>
            <a:r>
              <a:rPr lang="cs-CZ" sz="1800" dirty="0">
                <a:effectLst/>
                <a:latin typeface="Calibri" panose="020F0502020204030204" pitchFamily="34" charset="0"/>
                <a:ea typeface="Calibri" panose="020F0502020204030204" pitchFamily="34" charset="0"/>
                <a:cs typeface="Times New Roman" panose="02020603050405020304" pitchFamily="18" charset="0"/>
              </a:rPr>
              <a:t>Které subjekty se do systému zapojily, jakým způsobem? </a:t>
            </a:r>
          </a:p>
          <a:p>
            <a:pPr marL="342900" lvl="0" indent="-342900" algn="l">
              <a:lnSpc>
                <a:spcPct val="107000"/>
              </a:lnSpc>
              <a:spcAft>
                <a:spcPts val="800"/>
              </a:spcAft>
              <a:buFont typeface="Symbol" panose="05050102010706020507" pitchFamily="18" charset="2"/>
              <a:buChar char=""/>
              <a:tabLst>
                <a:tab pos="457200" algn="l"/>
              </a:tabLst>
            </a:pPr>
            <a:r>
              <a:rPr lang="cs-CZ" sz="1800" dirty="0">
                <a:effectLst/>
                <a:latin typeface="Calibri" panose="020F0502020204030204" pitchFamily="34" charset="0"/>
                <a:ea typeface="Calibri" panose="020F0502020204030204" pitchFamily="34" charset="0"/>
                <a:cs typeface="Times New Roman" panose="02020603050405020304" pitchFamily="18" charset="0"/>
              </a:rPr>
              <a:t>Probíhalo jednání se zaměstnavateli o vstupních podmínkách na pracovních místech, byla nabízena a realizována podpora zaměstnavatelům (např. práce s exekučními srážkami, přijetí osob s trestním rejstříkem, přijetí osob se zdravotním postižením, přijetí osob dlouhodobě nezaměstnaných, slaďování rodinného a pracovního života – zajištění péče o děti či osoby blízké, zajištění dopravy do zaměstnání, dojednání pracovní asistence apod.)?</a:t>
            </a:r>
          </a:p>
          <a:p>
            <a:pPr marL="342900" lvl="0" indent="-342900" algn="l">
              <a:lnSpc>
                <a:spcPct val="107000"/>
              </a:lnSpc>
              <a:spcAft>
                <a:spcPts val="800"/>
              </a:spcAft>
              <a:buFont typeface="Symbol" panose="05050102010706020507" pitchFamily="18" charset="2"/>
              <a:buChar char=""/>
              <a:tabLst>
                <a:tab pos="457200" algn="l"/>
              </a:tabLst>
            </a:pPr>
            <a:r>
              <a:rPr lang="cs-CZ" sz="1800" dirty="0">
                <a:effectLst/>
                <a:latin typeface="Calibri" panose="020F0502020204030204" pitchFamily="34" charset="0"/>
                <a:ea typeface="Calibri" panose="020F0502020204030204" pitchFamily="34" charset="0"/>
                <a:cs typeface="Times New Roman" panose="02020603050405020304" pitchFamily="18" charset="0"/>
              </a:rPr>
              <a:t>Bylo v rámci projektu využito alternativní odměňování (jiná než měsíční frekvence výplat apod.)?</a:t>
            </a:r>
          </a:p>
          <a:p>
            <a:pPr marL="457200" algn="just">
              <a:lnSpc>
                <a:spcPct val="115000"/>
              </a:lnSpc>
            </a:pPr>
            <a:r>
              <a:rPr lang="cs-CZ"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pPr>
            <a:r>
              <a:rPr lang="cs-CZ" sz="1800" b="1" dirty="0">
                <a:effectLst/>
                <a:latin typeface="Calibri" panose="020F0502020204030204" pitchFamily="34" charset="0"/>
                <a:ea typeface="Calibri" panose="020F0502020204030204" pitchFamily="34" charset="0"/>
                <a:cs typeface="Times New Roman" panose="02020603050405020304" pitchFamily="18" charset="0"/>
              </a:rPr>
              <a:t>Počet osob, které úspěšně absolvovaly tréninkové pracovní místo (jedná se o podmnožinu indikátoru 672001 v případě, že byly podpořené osoby umístěny na tréninková pracovní místa)</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tabLst>
                <a:tab pos="457200" algn="l"/>
              </a:tabLst>
            </a:pPr>
            <a:r>
              <a:rPr lang="cs-CZ" sz="1800" i="1" dirty="0">
                <a:effectLst/>
                <a:latin typeface="Calibri" panose="020F0502020204030204" pitchFamily="34" charset="0"/>
                <a:ea typeface="Calibri" panose="020F0502020204030204" pitchFamily="34" charset="0"/>
                <a:cs typeface="Times New Roman" panose="02020603050405020304" pitchFamily="18" charset="0"/>
              </a:rPr>
              <a:t>Úspěšné absolvování znamená min. 70% účast na tréninkovém pracovním místě.  Tréninková pracovní místa nejsou chápána jako řádné zaměstnání, ale jako způsob práce s cílovou skupinou v rámci zaměstnaneckých programů OPZ+ se zvýšenou podporou sociální práce a se zaměřením na komplexní podporu klienta s cílem jeho aktivizace a zvýšením jeho zaměstnatelnosti na trhu práce.</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l">
              <a:lnSpc>
                <a:spcPct val="107000"/>
              </a:lnSpc>
              <a:spcAft>
                <a:spcPts val="8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p>
          <a:p>
            <a:pPr marL="457200" algn="just">
              <a:lnSpc>
                <a:spcPct val="115000"/>
              </a:lnSpc>
              <a:spcAft>
                <a:spcPts val="10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15000"/>
              </a:lnSpc>
              <a:spcAft>
                <a:spcPts val="1000"/>
              </a:spcAft>
            </a:pPr>
            <a:r>
              <a:rPr lang="cs-CZ" sz="1800" b="1" dirty="0">
                <a:effectLst/>
                <a:latin typeface="Calibri" panose="020F0502020204030204" pitchFamily="34" charset="0"/>
                <a:ea typeface="Calibri" panose="020F0502020204030204" pitchFamily="34" charset="0"/>
                <a:cs typeface="Times New Roman" panose="02020603050405020304" pitchFamily="18" charset="0"/>
              </a:rPr>
              <a:t>Počet osob, které úspěšně absolvovaly motivační kurz</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pPr>
            <a:r>
              <a:rPr lang="cs-CZ"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pPr>
            <a:r>
              <a:rPr lang="cs-CZ" sz="1800" i="1" dirty="0">
                <a:effectLst/>
                <a:latin typeface="Calibri" panose="020F0502020204030204" pitchFamily="34" charset="0"/>
                <a:ea typeface="Calibri" panose="020F0502020204030204" pitchFamily="34" charset="0"/>
                <a:cs typeface="Times New Roman" panose="02020603050405020304" pitchFamily="18" charset="0"/>
              </a:rPr>
              <a:t>Absolvovaly = splní docházku v rozsahu min. 80 % a mají připravený životopis a motivační dopis. Motivační kurz = motivační kurz jako nástroj aktivní politiky v oblasti poradenských služeb ÚP nebo motivační kurz neziskové organizace apod. Individuální i skupinové aktivity (práce s životním příběhem klienta, práce se vzorem – využití peer pracovníka, čl. s podobnou životní zkušeností). Cílem pro dlouhodobě nezaměstnané z hlediska komplexu sociálních účinků je aktivace účastníků (nalezení osobní motivace k intenzivnímu hledání práce, natrénování nových sociálních a praktických dovedností za účelem jejich využití v praxi). Zlepšením komunikativnosti, samostatnosti, sociálních dovedností, zvýšením sebevědomí podpořit individuální aktivitu uchazeče a tím snižovat riziko jeho sociální exkluze.</a:t>
            </a:r>
            <a:r>
              <a:rPr lang="cs-CZ"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pPr>
            <a:r>
              <a:rPr lang="cs-CZ"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pPr>
            <a:r>
              <a:rPr lang="cs-CZ" sz="1800" i="1" dirty="0">
                <a:effectLst/>
                <a:latin typeface="Calibri" panose="020F0502020204030204" pitchFamily="34" charset="0"/>
                <a:ea typeface="Calibri" panose="020F0502020204030204" pitchFamily="34" charset="0"/>
                <a:cs typeface="Times New Roman" panose="02020603050405020304" pitchFamily="18" charset="0"/>
              </a:rPr>
              <a:t>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Aft>
                <a:spcPts val="10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15000"/>
              </a:lnSpc>
              <a:spcAft>
                <a:spcPts val="1000"/>
              </a:spcAft>
            </a:pPr>
            <a:r>
              <a:rPr lang="cs-CZ" sz="1800" b="1" dirty="0">
                <a:effectLst/>
                <a:latin typeface="Calibri" panose="020F0502020204030204" pitchFamily="34" charset="0"/>
                <a:ea typeface="Calibri" panose="020F0502020204030204" pitchFamily="34" charset="0"/>
                <a:cs typeface="Times New Roman" panose="02020603050405020304" pitchFamily="18" charset="0"/>
              </a:rPr>
              <a:t>Počet osob, které využily podporu na pracovišti (pracovní asistence, mentoring apod.)</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V rámci popisu realizace klíčových aktivit v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ZoR</a:t>
            </a:r>
            <a:r>
              <a:rPr lang="cs-CZ" sz="1800" dirty="0">
                <a:effectLst/>
                <a:latin typeface="Calibri" panose="020F0502020204030204" pitchFamily="34" charset="0"/>
                <a:ea typeface="Calibri" panose="020F0502020204030204" pitchFamily="34" charset="0"/>
                <a:cs typeface="Times New Roman" panose="02020603050405020304" pitchFamily="18" charset="0"/>
              </a:rPr>
              <a:t> (obrazovka Klíčové aktivity) by si MAS měla odpovědět na následující otázky, pokud jsou relevantní ve vztahu k realizovaným aktivitám:</a:t>
            </a:r>
          </a:p>
          <a:p>
            <a:pPr marL="342900" lvl="0" indent="-342900" algn="l">
              <a:lnSpc>
                <a:spcPct val="107000"/>
              </a:lnSpc>
              <a:spcAft>
                <a:spcPts val="800"/>
              </a:spcAft>
              <a:buFont typeface="Symbol" panose="05050102010706020507" pitchFamily="18" charset="2"/>
              <a:buChar char=""/>
              <a:tabLst>
                <a:tab pos="457200" algn="l"/>
              </a:tabLst>
            </a:pPr>
            <a:r>
              <a:rPr lang="cs-CZ" sz="1800" dirty="0">
                <a:effectLst/>
                <a:latin typeface="Calibri" panose="020F0502020204030204" pitchFamily="34" charset="0"/>
                <a:ea typeface="Calibri" panose="020F0502020204030204" pitchFamily="34" charset="0"/>
                <a:cs typeface="Times New Roman" panose="02020603050405020304" pitchFamily="18" charset="0"/>
              </a:rPr>
              <a:t>Jaké subjekty pracovní asistenci či mentoring prováděly?</a:t>
            </a:r>
          </a:p>
          <a:p>
            <a:pPr marL="342900" lvl="0" indent="-342900" algn="l">
              <a:lnSpc>
                <a:spcPct val="107000"/>
              </a:lnSpc>
              <a:spcAft>
                <a:spcPts val="800"/>
              </a:spcAft>
              <a:buFont typeface="Symbol" panose="05050102010706020507" pitchFamily="18" charset="2"/>
              <a:buChar char=""/>
              <a:tabLst>
                <a:tab pos="457200" algn="l"/>
              </a:tabLst>
            </a:pPr>
            <a:r>
              <a:rPr lang="cs-CZ" sz="1800" dirty="0">
                <a:effectLst/>
                <a:latin typeface="Calibri" panose="020F0502020204030204" pitchFamily="34" charset="0"/>
                <a:ea typeface="Calibri" panose="020F0502020204030204" pitchFamily="34" charset="0"/>
                <a:cs typeface="Times New Roman" panose="02020603050405020304" pitchFamily="18" charset="0"/>
              </a:rPr>
              <a:t>Jaká byla intenzita a délka pracovní asistence či mentoringu? </a:t>
            </a:r>
          </a:p>
          <a:p>
            <a:pPr marL="342900" lvl="0" indent="-342900" algn="l">
              <a:lnSpc>
                <a:spcPct val="107000"/>
              </a:lnSpc>
              <a:spcAft>
                <a:spcPts val="800"/>
              </a:spcAft>
              <a:buFont typeface="Symbol" panose="05050102010706020507" pitchFamily="18" charset="2"/>
              <a:buChar char=""/>
              <a:tabLst>
                <a:tab pos="457200" algn="l"/>
              </a:tabLst>
            </a:pPr>
            <a:r>
              <a:rPr lang="cs-CZ" sz="1800" dirty="0">
                <a:effectLst/>
                <a:latin typeface="Calibri" panose="020F0502020204030204" pitchFamily="34" charset="0"/>
                <a:ea typeface="Calibri" panose="020F0502020204030204" pitchFamily="34" charset="0"/>
                <a:cs typeface="Times New Roman" panose="02020603050405020304" pitchFamily="18" charset="0"/>
              </a:rPr>
              <a:t>Jaké problémy byly nejčastěji řešeny a jakým způsobem?</a:t>
            </a:r>
          </a:p>
          <a:p>
            <a:pPr marL="457200" algn="just">
              <a:lnSpc>
                <a:spcPct val="115000"/>
              </a:lnSpc>
            </a:pPr>
            <a:r>
              <a:rPr lang="cs-CZ" sz="1800" i="1" dirty="0">
                <a:effectLst/>
                <a:latin typeface="Calibri" panose="020F0502020204030204" pitchFamily="34" charset="0"/>
                <a:ea typeface="Calibri" panose="020F0502020204030204" pitchFamily="34" charset="0"/>
                <a:cs typeface="Times New Roman" panose="02020603050405020304" pitchFamily="18" charset="0"/>
              </a:rPr>
              <a:t>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Aft>
                <a:spcPts val="1000"/>
              </a:spcAft>
            </a:pPr>
            <a:r>
              <a:rPr lang="cs-CZ" sz="1800" i="1" dirty="0">
                <a:effectLst/>
                <a:latin typeface="Calibri" panose="020F0502020204030204" pitchFamily="34" charset="0"/>
                <a:ea typeface="Calibri" panose="020F0502020204030204" pitchFamily="34" charset="0"/>
                <a:cs typeface="Times New Roman" panose="02020603050405020304" pitchFamily="18" charset="0"/>
              </a:rPr>
              <a:t>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1800" b="1" dirty="0">
                <a:effectLst/>
                <a:latin typeface="Calibri" panose="020F0502020204030204" pitchFamily="34" charset="0"/>
                <a:ea typeface="Calibri" panose="020F0502020204030204" pitchFamily="34" charset="0"/>
                <a:cs typeface="Times New Roman" panose="02020603050405020304" pitchFamily="18" charset="0"/>
              </a:rPr>
              <a:t>Počet osob, které zahájily výkon pracovní činnosti</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pPr>
            <a:r>
              <a:rPr lang="cs-CZ"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pPr>
            <a:r>
              <a:rPr lang="cs-CZ" sz="1800" i="1" dirty="0">
                <a:effectLst/>
                <a:latin typeface="Calibri" panose="020F0502020204030204" pitchFamily="34" charset="0"/>
                <a:ea typeface="Calibri" panose="020F0502020204030204" pitchFamily="34" charset="0"/>
                <a:cs typeface="Times New Roman" panose="02020603050405020304" pitchFamily="18" charset="0"/>
              </a:rPr>
              <a:t>Započítává se pouze výkon práce na hlavní pracovní poměr, dohodu o pracovní činnosti, výkon samostatné výdělečné činnosti (OSVČ). Započítat lze pouze osoby, u nichž je rozsah výkonu práce v takové míře, že je kolidující pro vedení osoby v evidenci uchazečů o zaměstnání Úřadu práce.</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Aft>
                <a:spcPts val="1000"/>
              </a:spcAft>
            </a:pPr>
            <a:r>
              <a:rPr lang="cs-CZ" sz="1800" i="1" dirty="0">
                <a:effectLst/>
                <a:latin typeface="Calibri" panose="020F0502020204030204" pitchFamily="34" charset="0"/>
                <a:ea typeface="Calibri" panose="020F0502020204030204" pitchFamily="34" charset="0"/>
                <a:cs typeface="Times New Roman" panose="02020603050405020304" pitchFamily="18" charset="0"/>
              </a:rPr>
              <a:t>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1800" b="1" dirty="0">
                <a:effectLst/>
                <a:latin typeface="Calibri" panose="020F0502020204030204" pitchFamily="34" charset="0"/>
                <a:ea typeface="Calibri" panose="020F0502020204030204" pitchFamily="34" charset="0"/>
                <a:cs typeface="Times New Roman" panose="02020603050405020304" pitchFamily="18" charset="0"/>
              </a:rPr>
              <a:t>Počet osob, které si zaměstnání udržely 6 měsíců</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pPr>
            <a:r>
              <a:rPr lang="cs-CZ"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pPr>
            <a:r>
              <a:rPr lang="cs-CZ" sz="1800" i="1" dirty="0">
                <a:effectLst/>
                <a:latin typeface="Calibri" panose="020F0502020204030204" pitchFamily="34" charset="0"/>
                <a:ea typeface="Calibri" panose="020F0502020204030204" pitchFamily="34" charset="0"/>
                <a:cs typeface="Times New Roman" panose="02020603050405020304" pitchFamily="18" charset="0"/>
              </a:rPr>
              <a:t>Je nutné nastavit způsob budoucí komunikace s klientem na počátku kontraktu. Vyžádat si svolení pro pracovního poradce, zjistit informaci telefonicky/e-mailem poté, co klient opustí zaměstnanecký projekt. Realizátor zjišťuje daný stav nejdéle do ukončení projektu (např. zda si osoba udržela zaměstnání na volném trhu práce).  Udržení zaměstnání osoby po dobu 6 měsíců lze doložit např. záznamem o rozhovoru s osobou.</a:t>
            </a:r>
            <a:r>
              <a:rPr lang="cs-CZ"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Aft>
                <a:spcPts val="1000"/>
              </a:spcAft>
            </a:pPr>
            <a:r>
              <a:rPr lang="cs-CZ"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1800" b="1" dirty="0">
                <a:effectLst/>
                <a:latin typeface="Calibri" panose="020F0502020204030204" pitchFamily="34" charset="0"/>
                <a:ea typeface="Calibri" panose="020F0502020204030204" pitchFamily="34" charset="0"/>
                <a:cs typeface="Times New Roman" panose="02020603050405020304" pitchFamily="18" charset="0"/>
              </a:rPr>
              <a:t>Počet osob, které absolvovaly podpůrné aktivity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V rámci popisu realizace klíčových aktivit v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ZoR</a:t>
            </a:r>
            <a:r>
              <a:rPr lang="cs-CZ" sz="1800" dirty="0">
                <a:effectLst/>
                <a:latin typeface="Calibri" panose="020F0502020204030204" pitchFamily="34" charset="0"/>
                <a:ea typeface="Calibri" panose="020F0502020204030204" pitchFamily="34" charset="0"/>
                <a:cs typeface="Times New Roman" panose="02020603050405020304" pitchFamily="18" charset="0"/>
              </a:rPr>
              <a:t> (obrazovka Klíčové aktivity) by si MAS měla odpovědět na následující otázky, pokud jsou relevantní ve vztahu k realizovaným aktivitám:</a:t>
            </a:r>
          </a:p>
          <a:p>
            <a:pPr marL="342900" lvl="0" indent="-342900" algn="l">
              <a:lnSpc>
                <a:spcPct val="107000"/>
              </a:lnSpc>
              <a:spcAft>
                <a:spcPts val="800"/>
              </a:spcAft>
              <a:buFont typeface="Symbol" panose="05050102010706020507" pitchFamily="18" charset="2"/>
              <a:buChar char=""/>
              <a:tabLst>
                <a:tab pos="457200" algn="l"/>
              </a:tabLst>
            </a:pPr>
            <a:r>
              <a:rPr lang="cs-CZ" sz="1800" dirty="0">
                <a:effectLst/>
                <a:latin typeface="Calibri" panose="020F0502020204030204" pitchFamily="34" charset="0"/>
                <a:ea typeface="Calibri" panose="020F0502020204030204" pitchFamily="34" charset="0"/>
                <a:cs typeface="Times New Roman" panose="02020603050405020304" pitchFamily="18" charset="0"/>
              </a:rPr>
              <a:t>Byla v rámci podpory zaměstnanosti využívány metody sociální práce?</a:t>
            </a:r>
          </a:p>
          <a:p>
            <a:pPr marL="342900" lvl="0" indent="-342900" algn="l">
              <a:lnSpc>
                <a:spcPct val="107000"/>
              </a:lnSpc>
              <a:spcAft>
                <a:spcPts val="800"/>
              </a:spcAft>
              <a:buFont typeface="Symbol" panose="05050102010706020507" pitchFamily="18" charset="2"/>
              <a:buChar char=""/>
              <a:tabLst>
                <a:tab pos="457200" algn="l"/>
              </a:tabLst>
            </a:pPr>
            <a:r>
              <a:rPr lang="cs-CZ" sz="1800" dirty="0">
                <a:effectLst/>
                <a:latin typeface="Calibri" panose="020F0502020204030204" pitchFamily="34" charset="0"/>
                <a:ea typeface="Calibri" panose="020F0502020204030204" pitchFamily="34" charset="0"/>
                <a:cs typeface="Times New Roman" panose="02020603050405020304" pitchFamily="18" charset="0"/>
              </a:rPr>
              <a:t>Byly v rámci podpory zaměstnanosti využívány případové konference? </a:t>
            </a:r>
          </a:p>
          <a:p>
            <a:pPr marL="342900" lvl="0" indent="-342900" algn="l">
              <a:lnSpc>
                <a:spcPct val="107000"/>
              </a:lnSpc>
              <a:spcAft>
                <a:spcPts val="800"/>
              </a:spcAft>
              <a:buFont typeface="Symbol" panose="05050102010706020507" pitchFamily="18" charset="2"/>
              <a:buChar char=""/>
              <a:tabLst>
                <a:tab pos="457200" algn="l"/>
              </a:tabLst>
            </a:pPr>
            <a:r>
              <a:rPr lang="cs-CZ" sz="1800" dirty="0">
                <a:effectLst/>
                <a:latin typeface="Calibri" panose="020F0502020204030204" pitchFamily="34" charset="0"/>
                <a:ea typeface="Calibri" panose="020F0502020204030204" pitchFamily="34" charset="0"/>
                <a:cs typeface="Times New Roman" panose="02020603050405020304" pitchFamily="18" charset="0"/>
              </a:rPr>
              <a:t>Bylo v rámci podpory zaměstnanosti poskytováno dluhové poradenství?</a:t>
            </a:r>
          </a:p>
          <a:p>
            <a:pPr marL="342900" lvl="0" indent="-342900" algn="l">
              <a:lnSpc>
                <a:spcPct val="107000"/>
              </a:lnSpc>
              <a:spcAft>
                <a:spcPts val="800"/>
              </a:spcAft>
              <a:buFont typeface="Symbol" panose="05050102010706020507" pitchFamily="18" charset="2"/>
              <a:buChar char=""/>
              <a:tabLst>
                <a:tab pos="457200" algn="l"/>
              </a:tabLst>
            </a:pPr>
            <a:r>
              <a:rPr lang="cs-CZ" sz="1800" dirty="0">
                <a:effectLst/>
                <a:latin typeface="Calibri" panose="020F0502020204030204" pitchFamily="34" charset="0"/>
                <a:ea typeface="Calibri" panose="020F0502020204030204" pitchFamily="34" charset="0"/>
                <a:cs typeface="Times New Roman" panose="02020603050405020304" pitchFamily="18" charset="0"/>
              </a:rPr>
              <a:t>Byla v rámci podpory zaměstnanosti řešena problematika bydlení?</a:t>
            </a:r>
          </a:p>
          <a:p>
            <a:pPr marL="342900" lvl="0" indent="-342900" algn="l">
              <a:lnSpc>
                <a:spcPct val="107000"/>
              </a:lnSpc>
              <a:spcAft>
                <a:spcPts val="800"/>
              </a:spcAft>
              <a:buFont typeface="Symbol" panose="05050102010706020507" pitchFamily="18" charset="2"/>
              <a:buChar char=""/>
              <a:tabLst>
                <a:tab pos="457200" algn="l"/>
              </a:tabLst>
            </a:pPr>
            <a:r>
              <a:rPr lang="cs-CZ" sz="1800" dirty="0">
                <a:effectLst/>
                <a:latin typeface="Calibri" panose="020F0502020204030204" pitchFamily="34" charset="0"/>
                <a:ea typeface="Calibri" panose="020F0502020204030204" pitchFamily="34" charset="0"/>
                <a:cs typeface="Times New Roman" panose="02020603050405020304" pitchFamily="18" charset="0"/>
              </a:rPr>
              <a:t>Bylo v rámci podpory zaměstnanosti poskytováno psychologické poradenství nebo psychoterapeutické služby?</a:t>
            </a:r>
          </a:p>
          <a:p>
            <a:pPr marL="342900" lvl="0" indent="-342900" algn="l">
              <a:lnSpc>
                <a:spcPct val="107000"/>
              </a:lnSpc>
              <a:spcAft>
                <a:spcPts val="800"/>
              </a:spcAft>
              <a:buFont typeface="Symbol" panose="05050102010706020507" pitchFamily="18" charset="2"/>
              <a:buChar char=""/>
              <a:tabLst>
                <a:tab pos="457200" algn="l"/>
              </a:tabLst>
            </a:pPr>
            <a:r>
              <a:rPr lang="cs-CZ" sz="1800" dirty="0">
                <a:effectLst/>
                <a:latin typeface="Calibri" panose="020F0502020204030204" pitchFamily="34" charset="0"/>
                <a:ea typeface="Calibri" panose="020F0502020204030204" pitchFamily="34" charset="0"/>
                <a:cs typeface="Times New Roman" panose="02020603050405020304" pitchFamily="18" charset="0"/>
              </a:rPr>
              <a:t>Došlo ke zvýšení míry vzájemné spolupráce a komunikace obcí, zaměstnavatelů neziskového sektoru a veřejných služeb zaměstnanosti?</a:t>
            </a:r>
          </a:p>
          <a:p>
            <a:pPr marL="342900" lvl="0" indent="-342900" algn="l">
              <a:lnSpc>
                <a:spcPct val="107000"/>
              </a:lnSpc>
              <a:spcAft>
                <a:spcPts val="800"/>
              </a:spcAft>
              <a:buFont typeface="Symbol" panose="05050102010706020507" pitchFamily="18" charset="2"/>
              <a:buChar char=""/>
              <a:tabLst>
                <a:tab pos="457200" algn="l"/>
              </a:tabLst>
            </a:pPr>
            <a:r>
              <a:rPr lang="cs-CZ" sz="1800" dirty="0">
                <a:effectLst/>
                <a:latin typeface="Calibri" panose="020F0502020204030204" pitchFamily="34" charset="0"/>
                <a:ea typeface="Calibri" panose="020F0502020204030204" pitchFamily="34" charset="0"/>
                <a:cs typeface="Times New Roman" panose="02020603050405020304" pitchFamily="18" charset="0"/>
              </a:rPr>
              <a:t>Byli do podpory zapojeni i rodinní příslušníci osob z CS?</a:t>
            </a:r>
          </a:p>
          <a:p>
            <a:pPr marL="457200" algn="just">
              <a:lnSpc>
                <a:spcPct val="115000"/>
              </a:lnSpc>
              <a:spcAft>
                <a:spcPts val="1000"/>
              </a:spcAft>
            </a:pPr>
            <a:r>
              <a:rPr lang="cs-CZ"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1800" b="1" dirty="0">
                <a:effectLst/>
                <a:latin typeface="Calibri" panose="020F0502020204030204" pitchFamily="34" charset="0"/>
                <a:ea typeface="Calibri" panose="020F0502020204030204" pitchFamily="34" charset="0"/>
                <a:cs typeface="Times New Roman" panose="02020603050405020304" pitchFamily="18" charset="0"/>
              </a:rPr>
              <a:t>Počet osob, které předčasně opustily aktivity projektu</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V rámci popisu realizace klíčových aktivit v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ZoR</a:t>
            </a:r>
            <a:r>
              <a:rPr lang="cs-CZ" sz="1800" dirty="0">
                <a:effectLst/>
                <a:latin typeface="Calibri" panose="020F0502020204030204" pitchFamily="34" charset="0"/>
                <a:ea typeface="Calibri" panose="020F0502020204030204" pitchFamily="34" charset="0"/>
                <a:cs typeface="Times New Roman" panose="02020603050405020304" pitchFamily="18" charset="0"/>
              </a:rPr>
              <a:t> (obrazovka Klíčové aktivity) by si MAS měla odpovědět na následující otázky, pokud jsou relevantní ve vztahu k realizovaným aktivitám:</a:t>
            </a:r>
          </a:p>
          <a:p>
            <a:pPr marL="342900" lvl="0" indent="-342900" algn="l">
              <a:lnSpc>
                <a:spcPct val="107000"/>
              </a:lnSpc>
              <a:spcAft>
                <a:spcPts val="800"/>
              </a:spcAft>
              <a:buFont typeface="Symbol" panose="05050102010706020507" pitchFamily="18" charset="2"/>
              <a:buChar char=""/>
              <a:tabLst>
                <a:tab pos="457200" algn="l"/>
              </a:tabLst>
            </a:pPr>
            <a:r>
              <a:rPr lang="cs-CZ" sz="1800" dirty="0">
                <a:effectLst/>
                <a:latin typeface="Calibri" panose="020F0502020204030204" pitchFamily="34" charset="0"/>
                <a:ea typeface="Calibri" panose="020F0502020204030204" pitchFamily="34" charset="0"/>
                <a:cs typeface="Times New Roman" panose="02020603050405020304" pitchFamily="18" charset="0"/>
              </a:rPr>
              <a:t>Jaké byly příčiny předčasného opuštění projektu?</a:t>
            </a:r>
          </a:p>
          <a:p>
            <a:pPr marL="342900" lvl="0" indent="-342900" algn="l">
              <a:lnSpc>
                <a:spcPct val="107000"/>
              </a:lnSpc>
              <a:spcAft>
                <a:spcPts val="800"/>
              </a:spcAft>
              <a:buFont typeface="Symbol" panose="05050102010706020507" pitchFamily="18" charset="2"/>
              <a:buChar char=""/>
              <a:tabLst>
                <a:tab pos="457200" algn="l"/>
              </a:tabLst>
            </a:pPr>
            <a:r>
              <a:rPr lang="cs-CZ" sz="1800" dirty="0">
                <a:effectLst/>
                <a:latin typeface="Calibri" panose="020F0502020204030204" pitchFamily="34" charset="0"/>
                <a:ea typeface="Calibri" panose="020F0502020204030204" pitchFamily="34" charset="0"/>
                <a:cs typeface="Times New Roman" panose="02020603050405020304" pitchFamily="18" charset="0"/>
              </a:rPr>
              <a:t>Jaká opatření byla realizována, aby bylo takovým situacím předcházeno či zabráněno? </a:t>
            </a:r>
          </a:p>
          <a:p>
            <a:pPr algn="just">
              <a:lnSpc>
                <a:spcPct val="115000"/>
              </a:lnSpc>
              <a:spcAft>
                <a:spcPts val="10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15000"/>
              </a:lnSpc>
              <a:spcAft>
                <a:spcPts val="10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p>
          <a:p>
            <a:pPr algn="l">
              <a:lnSpc>
                <a:spcPct val="107000"/>
              </a:lnSpc>
              <a:spcAft>
                <a:spcPts val="800"/>
              </a:spcAft>
            </a:pPr>
            <a:br>
              <a:rPr lang="cs-CZ" dirty="0">
                <a:effectLst/>
              </a:rPr>
            </a:b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p>
          <a:p>
            <a:r>
              <a:rPr lang="cs-CZ" sz="1800" dirty="0">
                <a:effectLst/>
                <a:latin typeface="Calibri" panose="020F0502020204030204" pitchFamily="34" charset="0"/>
                <a:ea typeface="Calibri" panose="020F0502020204030204" pitchFamily="34" charset="0"/>
                <a:cs typeface="Times New Roman" panose="02020603050405020304" pitchFamily="18" charset="0"/>
              </a:rPr>
              <a:t> </a:t>
            </a:r>
          </a:p>
          <a:p>
            <a:pPr>
              <a:spcAft>
                <a:spcPts val="10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endParaRPr lang="cs-CZ" dirty="0"/>
          </a:p>
        </p:txBody>
      </p:sp>
      <p:sp>
        <p:nvSpPr>
          <p:cNvPr id="4" name="Zástupný symbol pro číslo snímku 3"/>
          <p:cNvSpPr>
            <a:spLocks noGrp="1"/>
          </p:cNvSpPr>
          <p:nvPr>
            <p:ph type="sldNum" sz="quarter" idx="5"/>
          </p:nvPr>
        </p:nvSpPr>
        <p:spPr/>
        <p:txBody>
          <a:bodyPr/>
          <a:lstStyle/>
          <a:p>
            <a:fld id="{53FB31FA-E905-4016-9D4B-970DF0C7EE08}" type="slidenum">
              <a:rPr lang="cs-CZ" smtClean="0"/>
              <a:pPr/>
              <a:t>69</a:t>
            </a:fld>
            <a:endParaRPr lang="cs-CZ"/>
          </a:p>
        </p:txBody>
      </p:sp>
    </p:spTree>
    <p:extLst>
      <p:ext uri="{BB962C8B-B14F-4D97-AF65-F5344CB8AC3E}">
        <p14:creationId xmlns:p14="http://schemas.microsoft.com/office/powerpoint/2010/main" val="191095564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a:lnSpc>
                <a:spcPct val="115000"/>
              </a:lnSpc>
              <a:spcAft>
                <a:spcPts val="1000"/>
              </a:spcAft>
            </a:pPr>
            <a:r>
              <a:rPr lang="cs-CZ" sz="1800" b="1" dirty="0">
                <a:effectLst/>
                <a:latin typeface="Calibri" panose="020F0502020204030204" pitchFamily="34" charset="0"/>
                <a:ea typeface="Calibri" panose="020F0502020204030204" pitchFamily="34" charset="0"/>
                <a:cs typeface="Times New Roman" panose="02020603050405020304" pitchFamily="18" charset="0"/>
              </a:rPr>
              <a:t>Počet rodin, u kterých došlo k pozitivní změně v oblasti životních návyků a způsobu života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300"/>
              </a:spcAft>
            </a:pPr>
            <a:r>
              <a:rPr lang="cs-CZ" sz="1800"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Na základě realizovaného individuálního plánu podpory popsat jaké konkrétní nevhodné návyky se podařilo změnit (může být i zaškrtávací varianta s uvedením nevhodných návyků, aby to bylo nějak sjednoceno) s možností slovního hodnocení např. jakou to má vazbu na jejich životní strategie. Individuální plán by měl být průběžně hodnocen ve frekvenci 1x 6 měsíců.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1800"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V případě například významného posunu u rodiny k lepšímu by mělo cenu udělat případovou studii k hlubšímu porozumění souvislostí mezi realizovanými aktivitami a následným pozitivním dopadem. Pokud bude využita případová práce, pak realizovat společné hodnocení posunu z pohledu zapojených aktérů (případová konference, </a:t>
            </a:r>
            <a:r>
              <a:rPr lang="cs-CZ" sz="1800" dirty="0" err="1">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fokusní</a:t>
            </a:r>
            <a:r>
              <a:rPr lang="cs-CZ" sz="1800"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 skupina, písemné hodnocení na základě předem definovaných otázek).</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1800" b="1" dirty="0">
                <a:effectLst/>
                <a:latin typeface="Calibri" panose="020F0502020204030204" pitchFamily="34" charset="0"/>
                <a:ea typeface="Calibri" panose="020F0502020204030204" pitchFamily="34" charset="0"/>
                <a:cs typeface="Times New Roman" panose="02020603050405020304" pitchFamily="18" charset="0"/>
              </a:rPr>
              <a:t> </a:t>
            </a:r>
            <a:r>
              <a:rPr lang="cs-CZ" sz="1800" dirty="0">
                <a:effectLst/>
                <a:latin typeface="Calibri" panose="020F0502020204030204" pitchFamily="34" charset="0"/>
                <a:ea typeface="Calibri" panose="020F0502020204030204" pitchFamily="34" charset="0"/>
                <a:cs typeface="Times New Roman" panose="02020603050405020304" pitchFamily="18" charset="0"/>
              </a:rPr>
              <a:t>(došlo k zplnomocňování rodičů, aby byli schopni reagovat na potřeby svých dětí, snížila se míra konfliktů v rodině apod.)</a:t>
            </a:r>
          </a:p>
          <a:p>
            <a:pPr algn="just">
              <a:lnSpc>
                <a:spcPct val="115000"/>
              </a:lnSpc>
              <a:spcAft>
                <a:spcPts val="1000"/>
              </a:spcAft>
            </a:pPr>
            <a:r>
              <a:rPr lang="cs-CZ" sz="1800"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Obdobně jako výše nějaký výčet + možnost popisu, informace získat z individuálního plánu a v případě významného posunu možno zpracovat případovou studii. Společné hodnocení zapojených aktérů v rámci případové práce (případová konference, </a:t>
            </a:r>
            <a:r>
              <a:rPr lang="cs-CZ" sz="1800" dirty="0" err="1">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fokusní</a:t>
            </a:r>
            <a:r>
              <a:rPr lang="cs-CZ" sz="1800"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 skupina, písemné hodnocení).</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15000"/>
              </a:lnSpc>
              <a:spcAft>
                <a:spcPts val="1000"/>
              </a:spcAft>
            </a:pPr>
            <a:r>
              <a:rPr lang="cs-CZ" sz="1800" b="1" dirty="0">
                <a:effectLst/>
                <a:latin typeface="Calibri" panose="020F0502020204030204" pitchFamily="34" charset="0"/>
                <a:ea typeface="Calibri" panose="020F0502020204030204" pitchFamily="34" charset="0"/>
                <a:cs typeface="Times New Roman" panose="02020603050405020304" pitchFamily="18" charset="0"/>
              </a:rPr>
              <a:t>Počet dětí/mladých, u kterých došlo k pozitivnímu posunu v oblasti chování</a:t>
            </a:r>
            <a:r>
              <a:rPr lang="cs-CZ" sz="1800" dirty="0">
                <a:effectLst/>
                <a:latin typeface="Calibri" panose="020F0502020204030204" pitchFamily="34" charset="0"/>
                <a:ea typeface="Calibri" panose="020F0502020204030204" pitchFamily="34" charset="0"/>
                <a:cs typeface="Times New Roman" panose="02020603050405020304" pitchFamily="18" charset="0"/>
              </a:rPr>
              <a:t> (snížení projevů rizikového chování, změna postoje k rizikovému chování, schopnost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sebenáhledu</a:t>
            </a:r>
            <a:r>
              <a:rPr lang="cs-CZ" sz="1800" dirty="0">
                <a:effectLst/>
                <a:latin typeface="Calibri" panose="020F0502020204030204" pitchFamily="34" charset="0"/>
                <a:ea typeface="Calibri" panose="020F0502020204030204" pitchFamily="34" charset="0"/>
                <a:cs typeface="Times New Roman" panose="02020603050405020304" pitchFamily="18" charset="0"/>
              </a:rPr>
              <a:t>, schopnost spolupráce apod.)</a:t>
            </a:r>
          </a:p>
          <a:p>
            <a:pPr>
              <a:spcAft>
                <a:spcPts val="1000"/>
              </a:spcAft>
            </a:pPr>
            <a:r>
              <a:rPr lang="cs-CZ" sz="1800"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Vstupní šetření a průběžné pozorování na základě strukturovaného rozhovoru s klientem, pokud je realizovaná případová práce s dětským klientem při zapojení dalších aktérů, realizovat společné hodnocení posunu např. ve frekvenci 1x za 6 měsíců. Je možné realizovat společným setkáním, nebo písemným hodnocením zapojených aktérů (toto je možné i častěji).</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1800" b="1" dirty="0">
                <a:effectLst/>
                <a:latin typeface="Calibri" panose="020F0502020204030204" pitchFamily="34" charset="0"/>
                <a:ea typeface="Calibri" panose="020F0502020204030204" pitchFamily="34" charset="0"/>
                <a:cs typeface="Times New Roman" panose="02020603050405020304" pitchFamily="18" charset="0"/>
              </a:rPr>
              <a:t>Počet osob, které díky podpoře získaly informace ohledně řešení nepříznivé sociální situace</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1800"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Prezenční listiny z informačních setkání, záznamy z individuálních konzultací vždy s uvedeným časovým rozsahem.</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V rámci popisu realizace klíčových aktivit v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ZoR</a:t>
            </a:r>
            <a:r>
              <a:rPr lang="cs-CZ" sz="1800" dirty="0">
                <a:effectLst/>
                <a:latin typeface="Calibri" panose="020F0502020204030204" pitchFamily="34" charset="0"/>
                <a:ea typeface="Calibri" panose="020F0502020204030204" pitchFamily="34" charset="0"/>
                <a:cs typeface="Times New Roman" panose="02020603050405020304" pitchFamily="18" charset="0"/>
              </a:rPr>
              <a:t> (obrazovka Klíčové aktivity) by si MAS měla odpovědět na následující otázky, pokud jsou relevantní ve vztahu k realizovaným aktivitám:</a:t>
            </a:r>
          </a:p>
          <a:p>
            <a:pPr algn="just">
              <a:lnSpc>
                <a:spcPct val="115000"/>
              </a:lnSpc>
              <a:spcAft>
                <a:spcPts val="10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Platí obecně pro všechny ukazatele výše:</a:t>
            </a:r>
          </a:p>
          <a:p>
            <a:pPr marL="342900" lvl="0" indent="-342900" algn="l">
              <a:lnSpc>
                <a:spcPct val="107000"/>
              </a:lnSpc>
              <a:spcAft>
                <a:spcPts val="800"/>
              </a:spcAft>
              <a:buFont typeface="Symbol" panose="05050102010706020507" pitchFamily="18" charset="2"/>
              <a:buChar char=""/>
              <a:tabLst>
                <a:tab pos="457200" algn="l"/>
              </a:tabLst>
            </a:pPr>
            <a:r>
              <a:rPr lang="cs-CZ" sz="1800" dirty="0">
                <a:effectLst/>
                <a:latin typeface="Calibri" panose="020F0502020204030204" pitchFamily="34" charset="0"/>
                <a:ea typeface="Calibri" panose="020F0502020204030204" pitchFamily="34" charset="0"/>
                <a:cs typeface="Times New Roman" panose="02020603050405020304" pitchFamily="18" charset="0"/>
              </a:rPr>
              <a:t>Jaké problémy byly řešeny?</a:t>
            </a:r>
          </a:p>
          <a:p>
            <a:pPr marL="342900" lvl="0" indent="-342900" algn="l">
              <a:lnSpc>
                <a:spcPct val="107000"/>
              </a:lnSpc>
              <a:spcAft>
                <a:spcPts val="800"/>
              </a:spcAft>
              <a:buFont typeface="Symbol" panose="05050102010706020507" pitchFamily="18" charset="2"/>
              <a:buChar char=""/>
              <a:tabLst>
                <a:tab pos="457200" algn="l"/>
              </a:tabLst>
            </a:pPr>
            <a:r>
              <a:rPr lang="cs-CZ" sz="1800" dirty="0">
                <a:effectLst/>
                <a:latin typeface="Calibri" panose="020F0502020204030204" pitchFamily="34" charset="0"/>
                <a:ea typeface="Calibri" panose="020F0502020204030204" pitchFamily="34" charset="0"/>
                <a:cs typeface="Times New Roman" panose="02020603050405020304" pitchFamily="18" charset="0"/>
              </a:rPr>
              <a:t>Jaké typy intervencí byly využity?</a:t>
            </a:r>
          </a:p>
          <a:p>
            <a:pPr marL="342900" lvl="0" indent="-342900" algn="l">
              <a:lnSpc>
                <a:spcPct val="107000"/>
              </a:lnSpc>
              <a:spcAft>
                <a:spcPts val="800"/>
              </a:spcAft>
              <a:buFont typeface="Symbol" panose="05050102010706020507" pitchFamily="18" charset="2"/>
              <a:buChar char=""/>
              <a:tabLst>
                <a:tab pos="457200" algn="l"/>
              </a:tabLst>
            </a:pPr>
            <a:r>
              <a:rPr lang="cs-CZ" sz="1800" dirty="0">
                <a:effectLst/>
                <a:latin typeface="Calibri" panose="020F0502020204030204" pitchFamily="34" charset="0"/>
                <a:ea typeface="Calibri" panose="020F0502020204030204" pitchFamily="34" charset="0"/>
                <a:cs typeface="Times New Roman" panose="02020603050405020304" pitchFamily="18" charset="0"/>
              </a:rPr>
              <a:t>Jaký měly tyto intervence dopad na situaci osob z CS?</a:t>
            </a:r>
          </a:p>
          <a:p>
            <a:pPr marL="342900" lvl="0" indent="-342900" algn="l">
              <a:lnSpc>
                <a:spcPct val="107000"/>
              </a:lnSpc>
              <a:spcAft>
                <a:spcPts val="800"/>
              </a:spcAft>
              <a:buFont typeface="Symbol" panose="05050102010706020507" pitchFamily="18" charset="2"/>
              <a:buChar char=""/>
              <a:tabLst>
                <a:tab pos="457200" algn="l"/>
              </a:tabLst>
            </a:pPr>
            <a:r>
              <a:rPr lang="cs-CZ" sz="1800" dirty="0">
                <a:effectLst/>
                <a:latin typeface="Calibri" panose="020F0502020204030204" pitchFamily="34" charset="0"/>
                <a:ea typeface="Calibri" panose="020F0502020204030204" pitchFamily="34" charset="0"/>
                <a:cs typeface="Times New Roman" panose="02020603050405020304" pitchFamily="18" charset="0"/>
              </a:rPr>
              <a:t>V jakých oblastech došlo ke zlepšení situace osob z CS? </a:t>
            </a:r>
          </a:p>
          <a:p>
            <a:pPr marL="342900" lvl="0" indent="-342900" algn="l">
              <a:lnSpc>
                <a:spcPct val="107000"/>
              </a:lnSpc>
              <a:spcAft>
                <a:spcPts val="800"/>
              </a:spcAft>
              <a:buFont typeface="Symbol" panose="05050102010706020507" pitchFamily="18" charset="2"/>
              <a:buChar char=""/>
              <a:tabLst>
                <a:tab pos="457200" algn="l"/>
              </a:tabLst>
            </a:pPr>
            <a:r>
              <a:rPr lang="cs-CZ" sz="1800" dirty="0">
                <a:effectLst/>
                <a:latin typeface="Calibri" panose="020F0502020204030204" pitchFamily="34" charset="0"/>
                <a:ea typeface="Calibri" panose="020F0502020204030204" pitchFamily="34" charset="0"/>
                <a:cs typeface="Times New Roman" panose="02020603050405020304" pitchFamily="18" charset="0"/>
              </a:rPr>
              <a:t>Jak jste tyto informace zjišťovali?</a:t>
            </a:r>
          </a:p>
          <a:p>
            <a:pPr marL="342900" lvl="0" indent="-342900" algn="l">
              <a:lnSpc>
                <a:spcPct val="107000"/>
              </a:lnSpc>
              <a:spcAft>
                <a:spcPts val="800"/>
              </a:spcAft>
              <a:buFont typeface="Symbol" panose="05050102010706020507" pitchFamily="18" charset="2"/>
              <a:buChar char=""/>
              <a:tabLst>
                <a:tab pos="457200" algn="l"/>
              </a:tabLst>
            </a:pPr>
            <a:r>
              <a:rPr lang="cs-CZ" sz="1800" dirty="0">
                <a:effectLst/>
                <a:latin typeface="Calibri" panose="020F0502020204030204" pitchFamily="34" charset="0"/>
                <a:ea typeface="Calibri" panose="020F0502020204030204" pitchFamily="34" charset="0"/>
                <a:cs typeface="Times New Roman" panose="02020603050405020304" pitchFamily="18" charset="0"/>
              </a:rPr>
              <a:t>Jaké další spolupracující organizace byly do řešení problémů CS zapojeny a jakým způsobem?</a:t>
            </a:r>
          </a:p>
          <a:p>
            <a:pPr algn="just">
              <a:lnSpc>
                <a:spcPct val="115000"/>
              </a:lnSpc>
              <a:spcAft>
                <a:spcPts val="1000"/>
              </a:spcAft>
            </a:pPr>
            <a:r>
              <a:rPr lang="cs-CZ"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1800" b="1" dirty="0">
                <a:effectLst/>
                <a:latin typeface="Calibri" panose="020F0502020204030204" pitchFamily="34" charset="0"/>
                <a:ea typeface="Calibri" panose="020F0502020204030204" pitchFamily="34" charset="0"/>
                <a:cs typeface="Times New Roman" panose="02020603050405020304" pitchFamily="18" charset="0"/>
              </a:rPr>
              <a:t>Počet aktivit směřujících k rozvoji přirozených vazeb v komunitě (vrstevnické, peer programy, , , mezigenerační výpomoc, dobrovolnictví)</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V rámci popisu realizace klíčových aktivit v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ZoR</a:t>
            </a:r>
            <a:r>
              <a:rPr lang="cs-CZ" sz="1800" dirty="0">
                <a:effectLst/>
                <a:latin typeface="Calibri" panose="020F0502020204030204" pitchFamily="34" charset="0"/>
                <a:ea typeface="Calibri" panose="020F0502020204030204" pitchFamily="34" charset="0"/>
                <a:cs typeface="Times New Roman" panose="02020603050405020304" pitchFamily="18" charset="0"/>
              </a:rPr>
              <a:t> (obrazovka Klíčové aktivity) by si MAS měla odpovědět na následující otázky, pokud jsou relevantní ve vztahu k realizovaným aktivitám:</a:t>
            </a:r>
          </a:p>
          <a:p>
            <a:pPr marL="342900" lvl="0" indent="-342900" algn="l">
              <a:lnSpc>
                <a:spcPct val="107000"/>
              </a:lnSpc>
              <a:spcAft>
                <a:spcPts val="800"/>
              </a:spcAft>
              <a:buFont typeface="Symbol" panose="05050102010706020507" pitchFamily="18" charset="2"/>
              <a:buChar char=""/>
              <a:tabLst>
                <a:tab pos="457200" algn="l"/>
              </a:tabLst>
            </a:pPr>
            <a:r>
              <a:rPr lang="cs-CZ" sz="1800" dirty="0">
                <a:effectLst/>
                <a:latin typeface="Calibri" panose="020F0502020204030204" pitchFamily="34" charset="0"/>
                <a:ea typeface="Calibri" panose="020F0502020204030204" pitchFamily="34" charset="0"/>
                <a:cs typeface="Times New Roman" panose="02020603050405020304" pitchFamily="18" charset="0"/>
              </a:rPr>
              <a:t>Jaké typy aktivit jste realizovali?</a:t>
            </a:r>
          </a:p>
          <a:p>
            <a:pPr marL="342900" lvl="0" indent="-342900" algn="l">
              <a:lnSpc>
                <a:spcPct val="107000"/>
              </a:lnSpc>
              <a:spcAft>
                <a:spcPts val="800"/>
              </a:spcAft>
              <a:buFont typeface="Symbol" panose="05050102010706020507" pitchFamily="18" charset="2"/>
              <a:buChar char=""/>
              <a:tabLst>
                <a:tab pos="457200" algn="l"/>
              </a:tabLst>
            </a:pPr>
            <a:r>
              <a:rPr lang="cs-CZ" sz="1800" dirty="0">
                <a:effectLst/>
                <a:latin typeface="Calibri" panose="020F0502020204030204" pitchFamily="34" charset="0"/>
                <a:ea typeface="Calibri" panose="020F0502020204030204" pitchFamily="34" charset="0"/>
                <a:cs typeface="Times New Roman" panose="02020603050405020304" pitchFamily="18" charset="0"/>
              </a:rPr>
              <a:t>Jaké problémy (témata) jste v rámci aktivit řešili?</a:t>
            </a:r>
          </a:p>
          <a:p>
            <a:pPr marL="342900" lvl="0" indent="-342900" algn="l">
              <a:lnSpc>
                <a:spcPct val="107000"/>
              </a:lnSpc>
              <a:spcAft>
                <a:spcPts val="800"/>
              </a:spcAft>
              <a:buFont typeface="Symbol" panose="05050102010706020507" pitchFamily="18" charset="2"/>
              <a:buChar char=""/>
              <a:tabLst>
                <a:tab pos="457200" algn="l"/>
              </a:tabLst>
            </a:pPr>
            <a:r>
              <a:rPr lang="cs-CZ" sz="1800" dirty="0">
                <a:effectLst/>
                <a:latin typeface="Calibri" panose="020F0502020204030204" pitchFamily="34" charset="0"/>
                <a:ea typeface="Calibri" panose="020F0502020204030204" pitchFamily="34" charset="0"/>
                <a:cs typeface="Times New Roman" panose="02020603050405020304" pitchFamily="18" charset="0"/>
              </a:rPr>
              <a:t>Jaký měly tyto aktivity dopad na situaci osob z CS?</a:t>
            </a:r>
          </a:p>
          <a:p>
            <a:pPr marL="342900" lvl="0" indent="-342900" algn="l">
              <a:lnSpc>
                <a:spcPct val="107000"/>
              </a:lnSpc>
              <a:spcAft>
                <a:spcPts val="800"/>
              </a:spcAft>
              <a:buFont typeface="Symbol" panose="05050102010706020507" pitchFamily="18" charset="2"/>
              <a:buChar char=""/>
              <a:tabLst>
                <a:tab pos="457200" algn="l"/>
              </a:tabLst>
            </a:pPr>
            <a:r>
              <a:rPr lang="cs-CZ" sz="1800" dirty="0">
                <a:effectLst/>
                <a:latin typeface="Calibri" panose="020F0502020204030204" pitchFamily="34" charset="0"/>
                <a:ea typeface="Calibri" panose="020F0502020204030204" pitchFamily="34" charset="0"/>
                <a:cs typeface="Times New Roman" panose="02020603050405020304" pitchFamily="18" charset="0"/>
              </a:rPr>
              <a:t>V jakých oblastech došlo ke zlepšení situace osob z CS? </a:t>
            </a:r>
          </a:p>
          <a:p>
            <a:pPr marL="342900" lvl="0" indent="-342900" algn="l">
              <a:lnSpc>
                <a:spcPct val="107000"/>
              </a:lnSpc>
              <a:spcAft>
                <a:spcPts val="800"/>
              </a:spcAft>
              <a:buFont typeface="Symbol" panose="05050102010706020507" pitchFamily="18" charset="2"/>
              <a:buChar char=""/>
              <a:tabLst>
                <a:tab pos="457200" algn="l"/>
              </a:tabLst>
            </a:pPr>
            <a:r>
              <a:rPr lang="cs-CZ" sz="1800" dirty="0">
                <a:effectLst/>
                <a:latin typeface="Calibri" panose="020F0502020204030204" pitchFamily="34" charset="0"/>
                <a:ea typeface="Calibri" panose="020F0502020204030204" pitchFamily="34" charset="0"/>
                <a:cs typeface="Times New Roman" panose="02020603050405020304" pitchFamily="18" charset="0"/>
              </a:rPr>
              <a:t>Jak jste tyto informace zjišťovali?</a:t>
            </a:r>
          </a:p>
          <a:p>
            <a:pPr marL="342900" lvl="0" indent="-342900" algn="l">
              <a:lnSpc>
                <a:spcPct val="107000"/>
              </a:lnSpc>
              <a:spcAft>
                <a:spcPts val="800"/>
              </a:spcAft>
              <a:buFont typeface="Symbol" panose="05050102010706020507" pitchFamily="18" charset="2"/>
              <a:buChar char=""/>
              <a:tabLst>
                <a:tab pos="457200" algn="l"/>
              </a:tabLst>
            </a:pPr>
            <a:r>
              <a:rPr lang="cs-CZ" sz="1800" dirty="0">
                <a:effectLst/>
                <a:latin typeface="Calibri" panose="020F0502020204030204" pitchFamily="34" charset="0"/>
                <a:ea typeface="Calibri" panose="020F0502020204030204" pitchFamily="34" charset="0"/>
                <a:cs typeface="Times New Roman" panose="02020603050405020304" pitchFamily="18" charset="0"/>
              </a:rPr>
              <a:t>Podpořil projekt rozvoj přirozených vazeb v komunitě? Jak konkrétně? </a:t>
            </a:r>
          </a:p>
          <a:p>
            <a:pPr algn="l">
              <a:lnSpc>
                <a:spcPct val="107000"/>
              </a:lnSpc>
              <a:spcAft>
                <a:spcPts val="800"/>
              </a:spcAft>
            </a:pPr>
            <a:r>
              <a:rPr lang="cs-CZ" sz="1800" dirty="0">
                <a:solidFill>
                  <a:srgbClr val="5B9BD5"/>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br>
              <a:rPr lang="cs-CZ" sz="1800" b="1" dirty="0">
                <a:effectLst/>
                <a:latin typeface="Calibri" panose="020F0502020204030204" pitchFamily="34" charset="0"/>
                <a:ea typeface="Calibri" panose="020F0502020204030204" pitchFamily="34" charset="0"/>
                <a:cs typeface="Times New Roman" panose="02020603050405020304" pitchFamily="18" charset="0"/>
              </a:rPr>
            </a:br>
            <a:r>
              <a:rPr lang="cs-CZ"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cs-CZ" sz="1800" b="1" dirty="0">
                <a:effectLst/>
                <a:latin typeface="Calibri" panose="020F0502020204030204" pitchFamily="34" charset="0"/>
                <a:ea typeface="Calibri" panose="020F0502020204030204" pitchFamily="34" charset="0"/>
                <a:cs typeface="Times New Roman" panose="02020603050405020304" pitchFamily="18" charset="0"/>
              </a:rPr>
              <a:t>Počet aktivit, díky kterým je zajištěna péče o děti v komunitě </a:t>
            </a:r>
            <a:r>
              <a:rPr lang="cs-CZ" sz="1800" dirty="0">
                <a:effectLst/>
                <a:latin typeface="Calibri" panose="020F0502020204030204" pitchFamily="34" charset="0"/>
                <a:ea typeface="Calibri" panose="020F0502020204030204" pitchFamily="34" charset="0"/>
                <a:cs typeface="Times New Roman" panose="02020603050405020304" pitchFamily="18" charset="0"/>
              </a:rPr>
              <a:t>(jedná se o počet realizovaných venkovských komunitních táborů, klubů a jiných podobných aktivit)</a:t>
            </a:r>
          </a:p>
          <a:p>
            <a:pPr algn="just">
              <a:lnSpc>
                <a:spcPct val="115000"/>
              </a:lnSpc>
              <a:spcAft>
                <a:spcPts val="10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V rámci popisu realizace klíčových aktivit v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ZoR</a:t>
            </a:r>
            <a:r>
              <a:rPr lang="cs-CZ" sz="1800" dirty="0">
                <a:effectLst/>
                <a:latin typeface="Calibri" panose="020F0502020204030204" pitchFamily="34" charset="0"/>
                <a:ea typeface="Calibri" panose="020F0502020204030204" pitchFamily="34" charset="0"/>
                <a:cs typeface="Times New Roman" panose="02020603050405020304" pitchFamily="18" charset="0"/>
              </a:rPr>
              <a:t> (obrazovka Klíčové aktivity) by si MAS měla odpovědět na následující otázky, pokud jsou relevantní ve vztahu k realizovaným aktivitám:</a:t>
            </a:r>
          </a:p>
          <a:p>
            <a:pPr algn="l">
              <a:lnSpc>
                <a:spcPct val="107000"/>
              </a:lnSpc>
              <a:spcAft>
                <a:spcPts val="8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gn="l">
              <a:lnSpc>
                <a:spcPct val="107000"/>
              </a:lnSpc>
              <a:spcAft>
                <a:spcPts val="800"/>
              </a:spcAft>
              <a:buFont typeface="Symbol" panose="05050102010706020507" pitchFamily="18" charset="2"/>
              <a:buChar char=""/>
            </a:pPr>
            <a:r>
              <a:rPr lang="cs-CZ" sz="1800" dirty="0">
                <a:effectLst/>
                <a:latin typeface="Calibri" panose="020F0502020204030204" pitchFamily="34" charset="0"/>
                <a:ea typeface="Calibri" panose="020F0502020204030204" pitchFamily="34" charset="0"/>
                <a:cs typeface="Times New Roman" panose="02020603050405020304" pitchFamily="18" charset="0"/>
              </a:rPr>
              <a:t>Mají realizované aktivity komunitní rozměr? Jsou vyústěním komunitní práce a reagují na potřeby komunity? Popište, jakým způsobem docházelo k zapojení místní komunity při plánování a realizaci aktivit.</a:t>
            </a:r>
          </a:p>
          <a:p>
            <a:pPr marL="342900" lvl="0" indent="-342900" algn="l">
              <a:lnSpc>
                <a:spcPct val="107000"/>
              </a:lnSpc>
              <a:spcAft>
                <a:spcPts val="800"/>
              </a:spcAft>
              <a:buFont typeface="Symbol" panose="05050102010706020507" pitchFamily="18" charset="2"/>
              <a:buChar char=""/>
            </a:pPr>
            <a:r>
              <a:rPr lang="cs-CZ" sz="1800" dirty="0">
                <a:effectLst/>
                <a:latin typeface="Calibri" panose="020F0502020204030204" pitchFamily="34" charset="0"/>
                <a:ea typeface="Calibri" panose="020F0502020204030204" pitchFamily="34" charset="0"/>
                <a:cs typeface="Times New Roman" panose="02020603050405020304" pitchFamily="18" charset="0"/>
              </a:rPr>
              <a:t>Jak jste zjišťovali potřeby místní komunity týkající se péče o děti?</a:t>
            </a:r>
          </a:p>
          <a:p>
            <a:pPr marL="342900" lvl="0" indent="-342900" algn="l">
              <a:lnSpc>
                <a:spcPct val="107000"/>
              </a:lnSpc>
              <a:spcAft>
                <a:spcPts val="800"/>
              </a:spcAft>
              <a:buFont typeface="Symbol" panose="05050102010706020507" pitchFamily="18" charset="2"/>
              <a:buChar char=""/>
            </a:pPr>
            <a:r>
              <a:rPr lang="cs-CZ" sz="1800" dirty="0">
                <a:effectLst/>
                <a:latin typeface="Calibri" panose="020F0502020204030204" pitchFamily="34" charset="0"/>
                <a:ea typeface="Calibri" panose="020F0502020204030204" pitchFamily="34" charset="0"/>
                <a:cs typeface="Times New Roman" panose="02020603050405020304" pitchFamily="18" charset="0"/>
              </a:rPr>
              <a:t>Docházelo při plánování a realizaci aktivit k zapojení místních organizací? Popište, jak to probíhalo.</a:t>
            </a:r>
          </a:p>
          <a:p>
            <a:pPr marL="342900" lvl="0" indent="-342900" algn="l">
              <a:lnSpc>
                <a:spcPct val="107000"/>
              </a:lnSpc>
              <a:spcAft>
                <a:spcPts val="800"/>
              </a:spcAft>
              <a:buFont typeface="Symbol" panose="05050102010706020507" pitchFamily="18" charset="2"/>
              <a:buChar char=""/>
            </a:pPr>
            <a:r>
              <a:rPr lang="cs-CZ" sz="1800" dirty="0">
                <a:effectLst/>
                <a:latin typeface="Calibri" panose="020F0502020204030204" pitchFamily="34" charset="0"/>
                <a:ea typeface="Calibri" panose="020F0502020204030204" pitchFamily="34" charset="0"/>
                <a:cs typeface="Times New Roman" panose="02020603050405020304" pitchFamily="18" charset="0"/>
              </a:rPr>
              <a:t>Jaký měla realizace aktivit vliv na slaďování pracovního a rodinného života rodičů? </a:t>
            </a:r>
          </a:p>
          <a:p>
            <a:endParaRPr lang="cs-CZ" dirty="0"/>
          </a:p>
        </p:txBody>
      </p:sp>
      <p:sp>
        <p:nvSpPr>
          <p:cNvPr id="4" name="Zástupný symbol pro číslo snímku 3"/>
          <p:cNvSpPr>
            <a:spLocks noGrp="1"/>
          </p:cNvSpPr>
          <p:nvPr>
            <p:ph type="sldNum" sz="quarter" idx="5"/>
          </p:nvPr>
        </p:nvSpPr>
        <p:spPr/>
        <p:txBody>
          <a:bodyPr/>
          <a:lstStyle/>
          <a:p>
            <a:fld id="{53FB31FA-E905-4016-9D4B-970DF0C7EE08}" type="slidenum">
              <a:rPr lang="cs-CZ" smtClean="0"/>
              <a:pPr/>
              <a:t>70</a:t>
            </a:fld>
            <a:endParaRPr lang="cs-CZ"/>
          </a:p>
        </p:txBody>
      </p:sp>
    </p:spTree>
    <p:extLst>
      <p:ext uri="{BB962C8B-B14F-4D97-AF65-F5344CB8AC3E}">
        <p14:creationId xmlns:p14="http://schemas.microsoft.com/office/powerpoint/2010/main" val="177681206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a:lnSpc>
                <a:spcPct val="107000"/>
              </a:lnSpc>
              <a:spcBef>
                <a:spcPts val="600"/>
              </a:spcBef>
              <a:spcAft>
                <a:spcPts val="600"/>
              </a:spcAft>
            </a:pPr>
            <a:r>
              <a:rPr lang="cs-CZ" sz="1800" i="1" dirty="0">
                <a:solidFill>
                  <a:srgbClr val="C45911"/>
                </a:solidFill>
                <a:effectLst/>
                <a:latin typeface="Calibri" panose="020F0502020204030204" pitchFamily="34" charset="0"/>
                <a:ea typeface="Calibri" panose="020F0502020204030204" pitchFamily="34" charset="0"/>
                <a:cs typeface="Times New Roman" panose="02020603050405020304" pitchFamily="18" charset="0"/>
              </a:rPr>
              <a:t>Jedna podpořená osoba může být započítána do plnění více různých indikátorů. Výjimkou jsou indikátory 1 až 3, zde platí, že jedna podpořená osoba může být zahrnuta výlučně jen do jednoho z těchto indikátorů.</a:t>
            </a:r>
          </a:p>
          <a:p>
            <a:pPr algn="just">
              <a:lnSpc>
                <a:spcPct val="107000"/>
              </a:lnSpc>
              <a:spcBef>
                <a:spcPts val="600"/>
              </a:spcBef>
              <a:spcAft>
                <a:spcPts val="600"/>
              </a:spcAft>
            </a:pP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1800" b="1" dirty="0">
                <a:effectLst/>
                <a:latin typeface="Calibri" panose="020F0502020204030204" pitchFamily="34" charset="0"/>
                <a:ea typeface="Calibri" panose="020F0502020204030204" pitchFamily="34" charset="0"/>
                <a:cs typeface="Times New Roman" panose="02020603050405020304" pitchFamily="18" charset="0"/>
              </a:rPr>
              <a:t>(1) Počet osob, u kterých byla zmapována jejich dluhová situace </a:t>
            </a:r>
            <a:r>
              <a:rPr lang="cs-CZ" sz="1800" dirty="0">
                <a:effectLst/>
                <a:latin typeface="Calibri" panose="020F0502020204030204" pitchFamily="34" charset="0"/>
                <a:ea typeface="Calibri" panose="020F0502020204030204" pitchFamily="34" charset="0"/>
                <a:cs typeface="Times New Roman" panose="02020603050405020304" pitchFamily="18" charset="0"/>
              </a:rPr>
              <a:t>(byl sestaven přehled všech v daném čase známých závazků  )</a:t>
            </a:r>
          </a:p>
          <a:p>
            <a:pPr algn="just">
              <a:lnSpc>
                <a:spcPct val="115000"/>
              </a:lnSpc>
              <a:spcAft>
                <a:spcPts val="1000"/>
              </a:spcAft>
            </a:pPr>
            <a:r>
              <a:rPr lang="cs-CZ" sz="1800" b="1" dirty="0">
                <a:effectLst/>
                <a:latin typeface="Calibri" panose="020F0502020204030204" pitchFamily="34" charset="0"/>
                <a:ea typeface="Calibri" panose="020F0502020204030204" pitchFamily="34" charset="0"/>
                <a:cs typeface="Times New Roman" panose="02020603050405020304" pitchFamily="18" charset="0"/>
              </a:rPr>
              <a:t>(2) Počet osob, u kterých byla zmapována dluhová situace s cílem podání návrhu na povolení oddlužení</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Písemné záznamy z jednání s klientem, tvorba fotokopií souvisejících podkladů na základě souhlasu klienta</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1800" b="1" dirty="0">
                <a:effectLst/>
                <a:latin typeface="Calibri" panose="020F0502020204030204" pitchFamily="34" charset="0"/>
                <a:ea typeface="Calibri" panose="020F0502020204030204" pitchFamily="34" charset="0"/>
                <a:cs typeface="Times New Roman" panose="02020603050405020304" pitchFamily="18" charset="0"/>
              </a:rPr>
              <a:t>(3) Počet osob, u kterých byla zmapována dluhová situace s cílem podání návrhu na povolení oddlužení zpracovaného jiným subjektem </a:t>
            </a:r>
            <a:r>
              <a:rPr lang="cs-CZ" sz="1800" dirty="0">
                <a:effectLst/>
                <a:latin typeface="Calibri" panose="020F0502020204030204" pitchFamily="34" charset="0"/>
                <a:ea typeface="Calibri" panose="020F0502020204030204" pitchFamily="34" charset="0"/>
                <a:cs typeface="Times New Roman" panose="02020603050405020304" pitchFamily="18" charset="0"/>
              </a:rPr>
              <a:t>(příprava podkladů pro podání návrhu na povolení oddlužení advokátem, jinou NNO v případě, že příjemce nemá sám akreditaci)</a:t>
            </a:r>
          </a:p>
          <a:p>
            <a:pPr algn="just">
              <a:lnSpc>
                <a:spcPct val="115000"/>
              </a:lnSpc>
              <a:spcAft>
                <a:spcPts val="1000"/>
              </a:spcAft>
            </a:pP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Písemné záznamy z jednání s klientem, tvorba fotokopií souvisejících podkladů na základě souhlasu klienta, záznamy o komunikaci (včetně telefonické krátkým záznamem) se spolupracujícími subjekty, archivace veškerých podkladů.</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1800" b="1" dirty="0">
                <a:effectLst/>
                <a:latin typeface="Calibri" panose="020F0502020204030204" pitchFamily="34" charset="0"/>
                <a:ea typeface="Calibri" panose="020F0502020204030204" pitchFamily="34" charset="0"/>
                <a:cs typeface="Times New Roman" panose="02020603050405020304" pitchFamily="18" charset="0"/>
              </a:rPr>
              <a:t>(4) Celkový počet úspěšně schválených návrhů na povolení oddlužení</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1800" b="1" dirty="0">
                <a:effectLst/>
                <a:latin typeface="Calibri" panose="020F0502020204030204" pitchFamily="34" charset="0"/>
                <a:ea typeface="Calibri" panose="020F0502020204030204" pitchFamily="34" charset="0"/>
                <a:cs typeface="Times New Roman" panose="02020603050405020304" pitchFamily="18" charset="0"/>
              </a:rPr>
              <a:t>(5) Celkový počet exekucí, které se podařilo z jakéhokoli důvodu zastavit, a to i částečně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Sledovat počet a přidat slovní popis o co konkrétně šlo na základě archivace dokumentace (záznamy ze setkání s klientem, komunikace s věřiteli, úřady k jednotlivým exekucím, vše pečlivě archivovat).</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1800" b="1" dirty="0">
                <a:effectLst/>
                <a:latin typeface="Calibri" panose="020F0502020204030204" pitchFamily="34" charset="0"/>
                <a:ea typeface="Calibri" panose="020F0502020204030204" pitchFamily="34" charset="0"/>
                <a:cs typeface="Times New Roman" panose="02020603050405020304" pitchFamily="18" charset="0"/>
              </a:rPr>
              <a:t>(6) Počet osob, u kterých se podařilo z jakéhokoli důvodu zastavit exekuci, a to i částečně </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viz výše</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1800" b="1" dirty="0">
                <a:effectLst/>
                <a:latin typeface="Calibri" panose="020F0502020204030204" pitchFamily="34" charset="0"/>
                <a:ea typeface="Calibri" panose="020F0502020204030204" pitchFamily="34" charset="0"/>
                <a:cs typeface="Times New Roman" panose="02020603050405020304" pitchFamily="18" charset="0"/>
              </a:rPr>
              <a:t>(7) Celkový počet dohodnutých splátkových kalendářů, které jsou pravidelně plněny </a:t>
            </a:r>
            <a:r>
              <a:rPr lang="cs-CZ" sz="1800" dirty="0">
                <a:effectLst/>
                <a:latin typeface="Calibri" panose="020F0502020204030204" pitchFamily="34" charset="0"/>
                <a:ea typeface="Calibri" panose="020F0502020204030204" pitchFamily="34" charset="0"/>
                <a:cs typeface="Times New Roman" panose="02020603050405020304" pitchFamily="18" charset="0"/>
              </a:rPr>
              <a:t>(hrazené po dobu minimálně 6 měsíců)</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Doporučujeme vždy ověřit ambici dlužníka splácet s reálnou výší jeho příjmů a přesvědčit pro to, co je skutečně reálné. Někdy je dobré mít možnost určité flexibility tzn. někdy zaplatit méně, ale alespoň něco, když to jde pak více. Domluvit se s účastníkem na prokazování platby (okopíruji si útržek složenky, společně s účastníkem zkontroluji platbu na účtu a udělám záznam, který archivuji).</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1800" b="1" dirty="0">
                <a:effectLst/>
                <a:latin typeface="Calibri" panose="020F0502020204030204" pitchFamily="34" charset="0"/>
                <a:ea typeface="Calibri" panose="020F0502020204030204" pitchFamily="34" charset="0"/>
                <a:cs typeface="Times New Roman" panose="02020603050405020304" pitchFamily="18" charset="0"/>
              </a:rPr>
              <a:t>(8) Počet osob, kterým byla poskytnuta podpora v mimosoudním řešení sporů </a:t>
            </a:r>
            <a:r>
              <a:rPr lang="cs-CZ" sz="1800" dirty="0">
                <a:effectLst/>
                <a:latin typeface="Calibri" panose="020F0502020204030204" pitchFamily="34" charset="0"/>
                <a:ea typeface="Calibri" panose="020F0502020204030204" pitchFamily="34" charset="0"/>
                <a:cs typeface="Times New Roman" panose="02020603050405020304" pitchFamily="18" charset="0"/>
              </a:rPr>
              <a:t>(např. jednání s věřitelem, inkasní agenturou, návrh k finančnímu arbitrovi) </a:t>
            </a:r>
          </a:p>
          <a:p>
            <a:pPr indent="635" algn="just">
              <a:lnSpc>
                <a:spcPct val="115000"/>
              </a:lnSpc>
              <a:spcAft>
                <a:spcPts val="1000"/>
              </a:spcAft>
            </a:pP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Vést písemné záznamy o těchto jednáních, archivovat příslušnou emailovou i tel. komunikaci.</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1800" b="1" dirty="0">
                <a:effectLst/>
                <a:latin typeface="Calibri" panose="020F0502020204030204" pitchFamily="34" charset="0"/>
                <a:ea typeface="Calibri" panose="020F0502020204030204" pitchFamily="34" charset="0"/>
                <a:cs typeface="Times New Roman" panose="02020603050405020304" pitchFamily="18" charset="0"/>
              </a:rPr>
              <a:t>(9) Počet osob, kterým byla poskytnuta podpora v nalézacím řízení </a:t>
            </a:r>
            <a:r>
              <a:rPr lang="cs-CZ" sz="1800" dirty="0">
                <a:effectLst/>
                <a:latin typeface="Calibri" panose="020F0502020204030204" pitchFamily="34" charset="0"/>
                <a:ea typeface="Calibri" panose="020F0502020204030204" pitchFamily="34" charset="0"/>
                <a:cs typeface="Times New Roman" panose="02020603050405020304" pitchFamily="18" charset="0"/>
              </a:rPr>
              <a:t>(např. sepsání vyjádření k soudu, podání opravného prostředku proti platebnímu rozkazu a rozsudku, pomoc s podáním žaloby na vydání bezdůvodného obohacení (po zastavení protiprávních exekucí), dohoda v rámci řízení).</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Archivace veškeré související dokumentace na jejímž základě to budete moci vyhodnotit.</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  V rámci popisu realizace klíčových aktivit v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ZoR</a:t>
            </a:r>
            <a:r>
              <a:rPr lang="cs-CZ" sz="1800" dirty="0">
                <a:effectLst/>
                <a:latin typeface="Calibri" panose="020F0502020204030204" pitchFamily="34" charset="0"/>
                <a:ea typeface="Calibri" panose="020F0502020204030204" pitchFamily="34" charset="0"/>
                <a:cs typeface="Times New Roman" panose="02020603050405020304" pitchFamily="18" charset="0"/>
              </a:rPr>
              <a:t> (obrazovka Klíčové aktivity) by si MAS měla odpovědět na následující otázky, pokud jsou relevantní ve vztahu k realizovaným aktivitám:</a:t>
            </a:r>
          </a:p>
          <a:p>
            <a:pPr marL="342900" lvl="0" indent="-342900" algn="l">
              <a:lnSpc>
                <a:spcPct val="107000"/>
              </a:lnSpc>
              <a:spcAft>
                <a:spcPts val="800"/>
              </a:spcAft>
              <a:buFont typeface="Symbol" panose="05050102010706020507" pitchFamily="18" charset="2"/>
              <a:buChar char=""/>
              <a:tabLst>
                <a:tab pos="457200" algn="l"/>
              </a:tabLst>
            </a:pPr>
            <a:r>
              <a:rPr lang="cs-CZ" sz="1800" dirty="0">
                <a:effectLst/>
                <a:latin typeface="Calibri" panose="020F0502020204030204" pitchFamily="34" charset="0"/>
                <a:ea typeface="Calibri" panose="020F0502020204030204" pitchFamily="34" charset="0"/>
                <a:cs typeface="Times New Roman" panose="02020603050405020304" pitchFamily="18" charset="0"/>
              </a:rPr>
              <a:t>Jaké další spolupracující organizace byly do řešení problémů CS zapojeny a jakým způsobem? </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Archivovat komunikaci s těmito organizacemi, vést písemné záznamy o realizovaných jednáních. Ptát se klienta, zda a s kým dalším na řešení dluhu spolupracuje.</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800"/>
              </a:spcAft>
              <a:buFont typeface="Symbol" panose="05050102010706020507" pitchFamily="18" charset="2"/>
              <a:buChar char=""/>
              <a:tabLst>
                <a:tab pos="457200" algn="l"/>
              </a:tabLst>
            </a:pPr>
            <a:r>
              <a:rPr lang="cs-CZ" sz="1800" dirty="0">
                <a:effectLst/>
                <a:latin typeface="Calibri" panose="020F0502020204030204" pitchFamily="34" charset="0"/>
                <a:ea typeface="Calibri" panose="020F0502020204030204" pitchFamily="34" charset="0"/>
                <a:cs typeface="Times New Roman" panose="02020603050405020304" pitchFamily="18" charset="0"/>
              </a:rPr>
              <a:t>Byli do podpory zapojeni i rodinní příslušníci osob z CS? </a:t>
            </a:r>
          </a:p>
          <a:p>
            <a:pPr marL="457200" algn="just">
              <a:lnSpc>
                <a:spcPct val="115000"/>
              </a:lnSpc>
              <a:spcAft>
                <a:spcPts val="1000"/>
              </a:spcAft>
            </a:pP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Vést záznamy o případných setkáních, archivovat komunikaci s nimi, udělat písemný záznam (stačí velice krátký) i z telefonního hovoru.</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p>
          <a:p>
            <a:pPr marL="449580" indent="-449580">
              <a:spcAft>
                <a:spcPts val="10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endParaRPr lang="cs-CZ" dirty="0"/>
          </a:p>
        </p:txBody>
      </p:sp>
      <p:sp>
        <p:nvSpPr>
          <p:cNvPr id="4" name="Zástupný symbol pro číslo snímku 3"/>
          <p:cNvSpPr>
            <a:spLocks noGrp="1"/>
          </p:cNvSpPr>
          <p:nvPr>
            <p:ph type="sldNum" sz="quarter" idx="5"/>
          </p:nvPr>
        </p:nvSpPr>
        <p:spPr/>
        <p:txBody>
          <a:bodyPr/>
          <a:lstStyle/>
          <a:p>
            <a:fld id="{53FB31FA-E905-4016-9D4B-970DF0C7EE08}" type="slidenum">
              <a:rPr lang="cs-CZ" smtClean="0"/>
              <a:pPr/>
              <a:t>71</a:t>
            </a:fld>
            <a:endParaRPr lang="cs-CZ"/>
          </a:p>
        </p:txBody>
      </p:sp>
    </p:spTree>
    <p:extLst>
      <p:ext uri="{BB962C8B-B14F-4D97-AF65-F5344CB8AC3E}">
        <p14:creationId xmlns:p14="http://schemas.microsoft.com/office/powerpoint/2010/main" val="2797092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432000" lvl="2" indent="-432000">
              <a:lnSpc>
                <a:spcPct val="100000"/>
              </a:lnSpc>
              <a:spcBef>
                <a:spcPts val="600"/>
              </a:spcBef>
              <a:spcAft>
                <a:spcPts val="600"/>
              </a:spcAft>
              <a:buSzPct val="100000"/>
              <a:buFont typeface="Wingdings" panose="05000000000000000000" pitchFamily="2" charset="2"/>
              <a:buChar char=""/>
            </a:pPr>
            <a:r>
              <a:rPr lang="cs-CZ" sz="1600" b="1" dirty="0">
                <a:solidFill>
                  <a:srgbClr val="FF0000"/>
                </a:solidFill>
              </a:rPr>
              <a:t>Upozorňujeme, že žadatel není oprávněn v žádosti o podporu provádět jiné změny, než jsou požadovaná doplnění specifikovaná ve Vyrozumění</a:t>
            </a:r>
          </a:p>
          <a:p>
            <a:pPr marL="432000" lvl="2" indent="-432000">
              <a:lnSpc>
                <a:spcPct val="100000"/>
              </a:lnSpc>
              <a:spcBef>
                <a:spcPts val="600"/>
              </a:spcBef>
              <a:spcAft>
                <a:spcPts val="600"/>
              </a:spcAft>
              <a:buSzPct val="100000"/>
              <a:buFont typeface="Wingdings" panose="05000000000000000000" pitchFamily="2" charset="2"/>
              <a:buChar char=""/>
            </a:pPr>
            <a:r>
              <a:rPr lang="cs-CZ" sz="1600" b="1" dirty="0">
                <a:solidFill>
                  <a:srgbClr val="FF0000"/>
                </a:solidFill>
              </a:rPr>
              <a:t>V případě, že jsou z objektivních a žadatelem nezaviněných příčin nutné další změny (např. partner odstoupí od realizace projektu), požádá žadatel prostřednictvím zprávy v </a:t>
            </a:r>
            <a:r>
              <a:rPr lang="cs-CZ" sz="1600" b="1">
                <a:solidFill>
                  <a:srgbClr val="FF0000"/>
                </a:solidFill>
              </a:rPr>
              <a:t>IS KP21+ </a:t>
            </a:r>
            <a:r>
              <a:rPr lang="cs-CZ" sz="1600" b="1" dirty="0">
                <a:solidFill>
                  <a:srgbClr val="FF0000"/>
                </a:solidFill>
              </a:rPr>
              <a:t>o možnost provedení příslušných úprav projektu</a:t>
            </a:r>
          </a:p>
          <a:p>
            <a:pPr marL="0" lvl="2" indent="0">
              <a:lnSpc>
                <a:spcPct val="100000"/>
              </a:lnSpc>
              <a:spcBef>
                <a:spcPts val="600"/>
              </a:spcBef>
              <a:spcAft>
                <a:spcPts val="600"/>
              </a:spcAft>
              <a:buSzPct val="100000"/>
              <a:buFont typeface="Wingdings" panose="05000000000000000000" pitchFamily="2" charset="2"/>
              <a:buNone/>
            </a:pPr>
            <a:endParaRPr lang="cs-CZ" sz="1600" b="1" dirty="0">
              <a:solidFill>
                <a:srgbClr val="FF0000"/>
              </a:solidFill>
            </a:endParaRPr>
          </a:p>
          <a:p>
            <a:pPr marL="432000" lvl="2" indent="-432000">
              <a:lnSpc>
                <a:spcPct val="100000"/>
              </a:lnSpc>
              <a:spcBef>
                <a:spcPts val="600"/>
              </a:spcBef>
              <a:spcAft>
                <a:spcPts val="600"/>
              </a:spcAft>
              <a:buSzPct val="100000"/>
              <a:buFont typeface="Wingdings" panose="05000000000000000000" pitchFamily="2" charset="2"/>
              <a:buChar char=""/>
            </a:pPr>
            <a:r>
              <a:rPr lang="cs-CZ" sz="1600" dirty="0"/>
              <a:t>Vše se doplňuje v systému ISKP2021+. </a:t>
            </a:r>
            <a:endParaRPr lang="cs-CZ" sz="1600" dirty="0">
              <a:solidFill>
                <a:srgbClr val="FF0000"/>
              </a:solidFill>
            </a:endParaRPr>
          </a:p>
          <a:p>
            <a:endParaRPr lang="cs-CZ" dirty="0"/>
          </a:p>
        </p:txBody>
      </p:sp>
      <p:sp>
        <p:nvSpPr>
          <p:cNvPr id="4" name="Zástupný symbol pro číslo snímku 3"/>
          <p:cNvSpPr>
            <a:spLocks noGrp="1"/>
          </p:cNvSpPr>
          <p:nvPr>
            <p:ph type="sldNum" sz="quarter" idx="10"/>
          </p:nvPr>
        </p:nvSpPr>
        <p:spPr/>
        <p:txBody>
          <a:bodyPr/>
          <a:lstStyle/>
          <a:p>
            <a:fld id="{65FF7E96-72C8-433C-9E2A-BB6A57D1E243}" type="slidenum">
              <a:rPr lang="cs-CZ" smtClean="0"/>
              <a:t>6</a:t>
            </a:fld>
            <a:endParaRPr lang="cs-CZ"/>
          </a:p>
        </p:txBody>
      </p:sp>
    </p:spTree>
    <p:extLst>
      <p:ext uri="{BB962C8B-B14F-4D97-AF65-F5344CB8AC3E}">
        <p14:creationId xmlns:p14="http://schemas.microsoft.com/office/powerpoint/2010/main" val="2057456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pPr/>
              <a:t>7</a:t>
            </a:fld>
            <a:endParaRPr lang="cs-CZ" dirty="0"/>
          </a:p>
        </p:txBody>
      </p:sp>
    </p:spTree>
    <p:extLst>
      <p:ext uri="{BB962C8B-B14F-4D97-AF65-F5344CB8AC3E}">
        <p14:creationId xmlns:p14="http://schemas.microsoft.com/office/powerpoint/2010/main" val="56512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65FF7E96-72C8-433C-9E2A-BB6A57D1E243}" type="slidenum">
              <a:rPr lang="cs-CZ" smtClean="0"/>
              <a:t>8</a:t>
            </a:fld>
            <a:endParaRPr lang="cs-CZ"/>
          </a:p>
        </p:txBody>
      </p:sp>
    </p:spTree>
    <p:extLst>
      <p:ext uri="{BB962C8B-B14F-4D97-AF65-F5344CB8AC3E}">
        <p14:creationId xmlns:p14="http://schemas.microsoft.com/office/powerpoint/2010/main" val="295682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Pokrok v realizaci KA – detailně popsat pokrok v realizaci KA za vykazované monitorovací období. Popsat každou klíčovou aktivitu uvedenou v PA. Pokud by se v nějaké KA nic nekonalo, tak i to zmínit. Popis KA musí korespondovat s prokazovanými výdaji v soupisce výdajů (SD Lidské zdroje)</a:t>
            </a:r>
          </a:p>
          <a:p>
            <a:endParaRPr lang="cs-CZ" dirty="0"/>
          </a:p>
          <a:p>
            <a:r>
              <a:rPr lang="cs-CZ" dirty="0"/>
              <a:t>Plnění indikátorů – momentálně je nefunkční prostředí pro vykazování podpořených osob s </a:t>
            </a:r>
            <a:r>
              <a:rPr lang="cs-CZ" dirty="0" err="1"/>
              <a:t>nadbagatelní</a:t>
            </a:r>
            <a:r>
              <a:rPr lang="cs-CZ" dirty="0"/>
              <a:t> podporou IS ESF21+. Je nutné si teď všechny údaje vést mimo systém. Monitorovací listy jsou již zveřejněny a musí být od podpořených osob vyplněny (neanonymních). Indikátory mimo IS ESF21+ budou vykazovány samostatně v ISKP21+.</a:t>
            </a:r>
          </a:p>
          <a:p>
            <a:endParaRPr lang="cs-CZ" dirty="0"/>
          </a:p>
          <a:p>
            <a:r>
              <a:rPr lang="cs-CZ" dirty="0"/>
              <a:t>Horizontální principy – musí se vykazovat za každé monitorovací období. HP Rovné příležitosti a nediskriminace a HP Rovné příležitosti mužů a žen. Když je neutrální nevykazuje se.</a:t>
            </a:r>
          </a:p>
          <a:p>
            <a:endParaRPr lang="cs-CZ" dirty="0"/>
          </a:p>
          <a:p>
            <a:r>
              <a:rPr lang="cs-CZ" dirty="0"/>
              <a:t>Publicita – v 1. ZOR je nutné ji vykázat. Z povinných prvků je povinné vykázat plakát a z povinných nástrojů Publicita na webu a Publicita na soc. sítích. Více kap. 19.1. Obecné části pravidel</a:t>
            </a:r>
          </a:p>
          <a:p>
            <a:endParaRPr lang="cs-CZ" dirty="0"/>
          </a:p>
          <a:p>
            <a:r>
              <a:rPr lang="cs-CZ" dirty="0"/>
              <a:t>Informace o příjmech – popsáno ve slidu</a:t>
            </a:r>
          </a:p>
          <a:p>
            <a:endParaRPr lang="cs-CZ" dirty="0"/>
          </a:p>
          <a:p>
            <a:r>
              <a:rPr lang="cs-CZ" dirty="0"/>
              <a:t>Problémy během realizace – nově obrazovka Popis realizace – zde uvést problémy během realizace</a:t>
            </a:r>
          </a:p>
          <a:p>
            <a:endParaRPr lang="cs-CZ" dirty="0"/>
          </a:p>
          <a:p>
            <a:r>
              <a:rPr lang="cs-CZ" dirty="0"/>
              <a:t>Čestné prohlášení – přečíst, zvolit </a:t>
            </a:r>
            <a:r>
              <a:rPr lang="cs-CZ" dirty="0" err="1"/>
              <a:t>check</a:t>
            </a:r>
            <a:r>
              <a:rPr lang="cs-CZ" dirty="0"/>
              <a:t>. Kompletní znění uvedeno. Znění uvedeno v Obecné části pravidel kap. 18.5.1.1 (stvrzují, že jsou všechny údaje pravdivé atd.)</a:t>
            </a:r>
          </a:p>
          <a:p>
            <a:endParaRPr lang="cs-CZ" dirty="0"/>
          </a:p>
          <a:p>
            <a:r>
              <a:rPr lang="cs-CZ" dirty="0"/>
              <a:t>Dokumenty zprávy – dokumenty související se Zprávou o realizaci. Např. evaluační dokumenty, prezenční listiny atp. </a:t>
            </a:r>
          </a:p>
        </p:txBody>
      </p:sp>
      <p:sp>
        <p:nvSpPr>
          <p:cNvPr id="4" name="Zástupný symbol pro číslo snímku 3"/>
          <p:cNvSpPr>
            <a:spLocks noGrp="1"/>
          </p:cNvSpPr>
          <p:nvPr>
            <p:ph type="sldNum" sz="quarter" idx="10"/>
          </p:nvPr>
        </p:nvSpPr>
        <p:spPr/>
        <p:txBody>
          <a:bodyPr/>
          <a:lstStyle/>
          <a:p>
            <a:fld id="{65FF7E96-72C8-433C-9E2A-BB6A57D1E243}" type="slidenum">
              <a:rPr lang="cs-CZ" smtClean="0"/>
              <a:t>9</a:t>
            </a:fld>
            <a:endParaRPr lang="cs-CZ"/>
          </a:p>
        </p:txBody>
      </p:sp>
    </p:spTree>
    <p:extLst>
      <p:ext uri="{BB962C8B-B14F-4D97-AF65-F5344CB8AC3E}">
        <p14:creationId xmlns:p14="http://schemas.microsoft.com/office/powerpoint/2010/main" val="41192192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sp>
        <p:nvSpPr>
          <p:cNvPr id="6" name="Zástupný symbol pro datum 5"/>
          <p:cNvSpPr>
            <a:spLocks noGrp="1"/>
          </p:cNvSpPr>
          <p:nvPr>
            <p:ph type="dt" sz="half" idx="10"/>
          </p:nvPr>
        </p:nvSpPr>
        <p:spPr/>
        <p:txBody>
          <a:bodyPr/>
          <a:lstStyle/>
          <a:p>
            <a:endParaRPr lang="cs-CZ" dirty="0"/>
          </a:p>
        </p:txBody>
      </p:sp>
      <p:sp>
        <p:nvSpPr>
          <p:cNvPr id="7" name="Zástupný symbol pro zápatí 6"/>
          <p:cNvSpPr>
            <a:spLocks noGrp="1"/>
          </p:cNvSpPr>
          <p:nvPr>
            <p:ph type="ftr" sz="quarter" idx="11"/>
          </p:nvPr>
        </p:nvSpPr>
        <p:spPr/>
        <p:txBody>
          <a:bodyPr/>
          <a:lstStyle/>
          <a:p>
            <a:endParaRPr lang="cs-CZ" dirty="0"/>
          </a:p>
        </p:txBody>
      </p:sp>
      <p:sp>
        <p:nvSpPr>
          <p:cNvPr id="8" name="Zástupný symbol pro číslo snímku 7"/>
          <p:cNvSpPr>
            <a:spLocks noGrp="1"/>
          </p:cNvSpPr>
          <p:nvPr>
            <p:ph type="sldNum" sz="quarter" idx="12"/>
          </p:nvPr>
        </p:nvSpPr>
        <p:spPr/>
        <p:txBody>
          <a:bodyPr/>
          <a:lstStyle/>
          <a:p>
            <a:fld id="{479BF083-4774-43B1-9AB0-5CC1AC5DD8EE}" type="slidenum">
              <a:rPr lang="cs-CZ" smtClean="0"/>
              <a:pPr/>
              <a:t>‹#›</a:t>
            </a:fld>
            <a:endParaRPr lang="cs-CZ" dirty="0"/>
          </a:p>
        </p:txBody>
      </p:sp>
      <p:sp>
        <p:nvSpPr>
          <p:cNvPr id="10" name="Obdélník 9"/>
          <p:cNvSpPr/>
          <p:nvPr userDrawn="1"/>
        </p:nvSpPr>
        <p:spPr>
          <a:xfrm>
            <a:off x="0" y="0"/>
            <a:ext cx="9144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Nadpis 10"/>
          <p:cNvSpPr>
            <a:spLocks noGrp="1"/>
          </p:cNvSpPr>
          <p:nvPr>
            <p:ph type="title"/>
          </p:nvPr>
        </p:nvSpPr>
        <p:spPr>
          <a:xfrm>
            <a:off x="1512000" y="2610000"/>
            <a:ext cx="7272000" cy="1224000"/>
          </a:xfrm>
        </p:spPr>
        <p:txBody>
          <a:bodyPr anchor="t" anchorCtr="0"/>
          <a:lstStyle>
            <a:lvl1pPr>
              <a:defRPr sz="4000">
                <a:solidFill>
                  <a:schemeClr val="accent1"/>
                </a:solidFill>
              </a:defRPr>
            </a:lvl1pPr>
          </a:lstStyle>
          <a:p>
            <a:r>
              <a:rPr lang="cs-CZ"/>
              <a:t>Kliknutím lze upravit styl.</a:t>
            </a:r>
            <a:endParaRPr lang="cs-CZ" dirty="0"/>
          </a:p>
        </p:txBody>
      </p:sp>
      <p:sp>
        <p:nvSpPr>
          <p:cNvPr id="13" name="Zástupný symbol pro text 12"/>
          <p:cNvSpPr>
            <a:spLocks noGrp="1"/>
          </p:cNvSpPr>
          <p:nvPr>
            <p:ph type="body" sz="quarter" idx="13" hasCustomPrompt="1"/>
          </p:nvPr>
        </p:nvSpPr>
        <p:spPr>
          <a:xfrm>
            <a:off x="1511299" y="4089600"/>
            <a:ext cx="7272000" cy="540000"/>
          </a:xfrm>
        </p:spPr>
        <p:txBody>
          <a:bodyPr lIns="36000" tIns="0" rIns="36000" bIns="0" anchor="ctr" anchorCtr="0"/>
          <a:lstStyle>
            <a:lvl1pPr marL="0" indent="0">
              <a:lnSpc>
                <a:spcPct val="100000"/>
              </a:lnSpc>
              <a:spcBef>
                <a:spcPts val="0"/>
              </a:spcBef>
              <a:spcAft>
                <a:spcPts val="0"/>
              </a:spcAft>
              <a:buFontTx/>
              <a:buNone/>
              <a:defRPr sz="3200" baseline="0">
                <a:solidFill>
                  <a:schemeClr val="accent1"/>
                </a:solidFill>
              </a:defRPr>
            </a:lvl1pPr>
          </a:lstStyle>
          <a:p>
            <a:pPr lvl="0"/>
            <a:r>
              <a:rPr lang="cs-CZ" dirty="0"/>
              <a:t>Kliknutím vložíte jméno</a:t>
            </a:r>
          </a:p>
        </p:txBody>
      </p:sp>
      <p:sp>
        <p:nvSpPr>
          <p:cNvPr id="15" name="Zástupný symbol pro text 14"/>
          <p:cNvSpPr>
            <a:spLocks noGrp="1"/>
          </p:cNvSpPr>
          <p:nvPr>
            <p:ph type="body" sz="quarter" idx="14" hasCustomPrompt="1"/>
          </p:nvPr>
        </p:nvSpPr>
        <p:spPr>
          <a:xfrm>
            <a:off x="1512000" y="4885200"/>
            <a:ext cx="7272000" cy="540000"/>
          </a:xfrm>
        </p:spPr>
        <p:txBody>
          <a:bodyPr lIns="36000" tIns="0" rIns="36000" bIns="0" anchor="ctr" anchorCtr="0"/>
          <a:lstStyle>
            <a:lvl1pPr marL="0" indent="0">
              <a:lnSpc>
                <a:spcPct val="100000"/>
              </a:lnSpc>
              <a:spcBef>
                <a:spcPts val="0"/>
              </a:spcBef>
              <a:spcAft>
                <a:spcPts val="0"/>
              </a:spcAft>
              <a:buFontTx/>
              <a:buNone/>
              <a:defRPr sz="3200" baseline="0">
                <a:solidFill>
                  <a:schemeClr val="accent1"/>
                </a:solidFill>
              </a:defRPr>
            </a:lvl1pPr>
          </a:lstStyle>
          <a:p>
            <a:pPr lvl="0"/>
            <a:r>
              <a:rPr lang="cs-CZ" dirty="0"/>
              <a:t>Kliknutím vložíte datum a místo</a:t>
            </a:r>
          </a:p>
        </p:txBody>
      </p:sp>
      <p:sp>
        <p:nvSpPr>
          <p:cNvPr id="5" name="Zástupný symbol pro obrázek 4"/>
          <p:cNvSpPr>
            <a:spLocks noGrp="1" noChangeAspect="1"/>
          </p:cNvSpPr>
          <p:nvPr>
            <p:ph type="pic" sz="quarter" idx="15"/>
          </p:nvPr>
        </p:nvSpPr>
        <p:spPr>
          <a:xfrm>
            <a:off x="846000" y="2636837"/>
            <a:ext cx="540000" cy="540000"/>
          </a:xfrm>
        </p:spPr>
        <p:txBody>
          <a:bodyPr wrap="none" anchor="ctr" anchorCtr="1"/>
          <a:lstStyle>
            <a:lvl1pPr marL="0" indent="0">
              <a:buFontTx/>
              <a:buNone/>
              <a:defRPr sz="600"/>
            </a:lvl1pPr>
          </a:lstStyle>
          <a:p>
            <a:r>
              <a:rPr lang="cs-CZ"/>
              <a:t>Kliknutím na ikonu přidáte obrázek.</a:t>
            </a:r>
            <a:endParaRPr lang="cs-CZ" dirty="0"/>
          </a:p>
        </p:txBody>
      </p:sp>
      <p:sp>
        <p:nvSpPr>
          <p:cNvPr id="14" name="Zástupný symbol pro obrázek 4"/>
          <p:cNvSpPr>
            <a:spLocks noGrp="1" noChangeAspect="1"/>
          </p:cNvSpPr>
          <p:nvPr>
            <p:ph type="pic" sz="quarter" idx="16"/>
          </p:nvPr>
        </p:nvSpPr>
        <p:spPr>
          <a:xfrm>
            <a:off x="846000" y="4089600"/>
            <a:ext cx="540000" cy="540000"/>
          </a:xfrm>
        </p:spPr>
        <p:txBody>
          <a:bodyPr wrap="none" anchor="ctr" anchorCtr="1"/>
          <a:lstStyle>
            <a:lvl1pPr marL="0" indent="0">
              <a:buFontTx/>
              <a:buNone/>
              <a:defRPr sz="600"/>
            </a:lvl1pPr>
          </a:lstStyle>
          <a:p>
            <a:r>
              <a:rPr lang="cs-CZ"/>
              <a:t>Kliknutím na ikonu přidáte obrázek.</a:t>
            </a:r>
            <a:endParaRPr lang="cs-CZ" dirty="0"/>
          </a:p>
        </p:txBody>
      </p:sp>
      <p:sp>
        <p:nvSpPr>
          <p:cNvPr id="16" name="Zástupný symbol pro obrázek 4"/>
          <p:cNvSpPr>
            <a:spLocks noGrp="1" noChangeAspect="1"/>
          </p:cNvSpPr>
          <p:nvPr>
            <p:ph type="pic" sz="quarter" idx="17"/>
          </p:nvPr>
        </p:nvSpPr>
        <p:spPr>
          <a:xfrm>
            <a:off x="846000" y="4885200"/>
            <a:ext cx="540000" cy="540000"/>
          </a:xfrm>
        </p:spPr>
        <p:txBody>
          <a:bodyPr wrap="none" anchor="ctr" anchorCtr="1"/>
          <a:lstStyle>
            <a:lvl1pPr marL="0" indent="0">
              <a:buFontTx/>
              <a:buNone/>
              <a:defRPr sz="600"/>
            </a:lvl1pPr>
          </a:lstStyle>
          <a:p>
            <a:r>
              <a:rPr lang="cs-CZ"/>
              <a:t>Kliknutím na ikonu přidáte obrázek.</a:t>
            </a:r>
            <a:endParaRPr lang="cs-CZ" dirty="0"/>
          </a:p>
        </p:txBody>
      </p:sp>
      <p:sp>
        <p:nvSpPr>
          <p:cNvPr id="20" name="Obdélník 19"/>
          <p:cNvSpPr/>
          <p:nvPr userDrawn="1"/>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 name="Obrázek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395536" y="202406"/>
            <a:ext cx="3952627" cy="792957"/>
          </a:xfrm>
          <a:prstGeom prst="rect">
            <a:avLst/>
          </a:prstGeom>
        </p:spPr>
      </p:pic>
      <p:cxnSp>
        <p:nvCxnSpPr>
          <p:cNvPr id="18" name="Přímá spojnice 17"/>
          <p:cNvCxnSpPr/>
          <p:nvPr userDrawn="1"/>
        </p:nvCxnSpPr>
        <p:spPr>
          <a:xfrm>
            <a:off x="395536" y="1137600"/>
            <a:ext cx="83529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8818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ulka nebo graf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2412000"/>
            <a:ext cx="8064000" cy="3744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
        <p:nvSpPr>
          <p:cNvPr id="7" name="Zástupný symbol pro text 5"/>
          <p:cNvSpPr>
            <a:spLocks noGrp="1"/>
          </p:cNvSpPr>
          <p:nvPr>
            <p:ph type="body" sz="quarter" idx="13"/>
          </p:nvPr>
        </p:nvSpPr>
        <p:spPr>
          <a:xfrm>
            <a:off x="540000" y="1440000"/>
            <a:ext cx="8064000" cy="360000"/>
          </a:xfrm>
        </p:spPr>
        <p:txBody>
          <a:bodyPr/>
          <a:lstStyle>
            <a:lvl1pPr marL="0" indent="0">
              <a:buFontTx/>
              <a:buNone/>
              <a:defRPr b="1">
                <a:solidFill>
                  <a:schemeClr val="accent2"/>
                </a:solidFill>
              </a:defRPr>
            </a:lvl1pPr>
          </a:lstStyle>
          <a:p>
            <a:pPr lvl="0"/>
            <a:r>
              <a:rPr lang="cs-CZ"/>
              <a:t>Kliknutím lze upravit styly předlohy textu.</a:t>
            </a:r>
          </a:p>
        </p:txBody>
      </p:sp>
      <p:sp>
        <p:nvSpPr>
          <p:cNvPr id="8" name="Zástupný symbol pro text 5"/>
          <p:cNvSpPr>
            <a:spLocks noGrp="1"/>
          </p:cNvSpPr>
          <p:nvPr>
            <p:ph type="body" sz="quarter" idx="14"/>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a:t>Kliknutím lze upravit styly předlohy textu.</a:t>
            </a:r>
          </a:p>
        </p:txBody>
      </p:sp>
    </p:spTree>
    <p:extLst>
      <p:ext uri="{BB962C8B-B14F-4D97-AF65-F5344CB8AC3E}">
        <p14:creationId xmlns:p14="http://schemas.microsoft.com/office/powerpoint/2010/main" val="1479379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sp>
        <p:nvSpPr>
          <p:cNvPr id="6" name="Zástupný symbol pro datum 5"/>
          <p:cNvSpPr>
            <a:spLocks noGrp="1"/>
          </p:cNvSpPr>
          <p:nvPr>
            <p:ph type="dt" sz="half" idx="10"/>
          </p:nvPr>
        </p:nvSpPr>
        <p:spPr/>
        <p:txBody>
          <a:bodyPr/>
          <a:lstStyle/>
          <a:p>
            <a:endParaRPr lang="cs-CZ" dirty="0"/>
          </a:p>
        </p:txBody>
      </p:sp>
      <p:sp>
        <p:nvSpPr>
          <p:cNvPr id="7" name="Zástupný symbol pro zápatí 6"/>
          <p:cNvSpPr>
            <a:spLocks noGrp="1"/>
          </p:cNvSpPr>
          <p:nvPr>
            <p:ph type="ftr" sz="quarter" idx="11"/>
          </p:nvPr>
        </p:nvSpPr>
        <p:spPr/>
        <p:txBody>
          <a:bodyPr/>
          <a:lstStyle/>
          <a:p>
            <a:endParaRPr lang="cs-CZ" dirty="0"/>
          </a:p>
        </p:txBody>
      </p:sp>
      <p:sp>
        <p:nvSpPr>
          <p:cNvPr id="8" name="Zástupný symbol pro číslo snímku 7"/>
          <p:cNvSpPr>
            <a:spLocks noGrp="1"/>
          </p:cNvSpPr>
          <p:nvPr>
            <p:ph type="sldNum" sz="quarter" idx="12"/>
          </p:nvPr>
        </p:nvSpPr>
        <p:spPr/>
        <p:txBody>
          <a:bodyPr/>
          <a:lstStyle/>
          <a:p>
            <a:fld id="{479BF083-4774-43B1-9AB0-5CC1AC5DD8EE}" type="slidenum">
              <a:rPr lang="cs-CZ" smtClean="0"/>
              <a:pPr/>
              <a:t>‹#›</a:t>
            </a:fld>
            <a:endParaRPr lang="cs-CZ" dirty="0"/>
          </a:p>
        </p:txBody>
      </p:sp>
      <p:sp>
        <p:nvSpPr>
          <p:cNvPr id="10" name="Obdélník 9"/>
          <p:cNvSpPr/>
          <p:nvPr userDrawn="1"/>
        </p:nvSpPr>
        <p:spPr>
          <a:xfrm>
            <a:off x="0" y="0"/>
            <a:ext cx="9144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Nadpis 10"/>
          <p:cNvSpPr>
            <a:spLocks noGrp="1"/>
          </p:cNvSpPr>
          <p:nvPr>
            <p:ph type="title"/>
          </p:nvPr>
        </p:nvSpPr>
        <p:spPr>
          <a:xfrm>
            <a:off x="1512000" y="2610000"/>
            <a:ext cx="7272000" cy="1224000"/>
          </a:xfrm>
        </p:spPr>
        <p:txBody>
          <a:bodyPr anchor="t" anchorCtr="0"/>
          <a:lstStyle>
            <a:lvl1pPr>
              <a:defRPr sz="4000">
                <a:solidFill>
                  <a:schemeClr val="accent1"/>
                </a:solidFill>
              </a:defRPr>
            </a:lvl1pPr>
          </a:lstStyle>
          <a:p>
            <a:r>
              <a:rPr lang="cs-CZ"/>
              <a:t>Kliknutím lze upravit styl.</a:t>
            </a:r>
            <a:endParaRPr lang="cs-CZ" dirty="0"/>
          </a:p>
        </p:txBody>
      </p:sp>
      <p:sp>
        <p:nvSpPr>
          <p:cNvPr id="13" name="Zástupný symbol pro text 12"/>
          <p:cNvSpPr>
            <a:spLocks noGrp="1"/>
          </p:cNvSpPr>
          <p:nvPr>
            <p:ph type="body" sz="quarter" idx="13" hasCustomPrompt="1"/>
          </p:nvPr>
        </p:nvSpPr>
        <p:spPr>
          <a:xfrm>
            <a:off x="1511299" y="4089600"/>
            <a:ext cx="7272000" cy="540000"/>
          </a:xfrm>
        </p:spPr>
        <p:txBody>
          <a:bodyPr lIns="36000" tIns="0" rIns="36000" bIns="0" anchor="ctr" anchorCtr="0"/>
          <a:lstStyle>
            <a:lvl1pPr marL="0" indent="0">
              <a:lnSpc>
                <a:spcPct val="100000"/>
              </a:lnSpc>
              <a:spcBef>
                <a:spcPts val="0"/>
              </a:spcBef>
              <a:spcAft>
                <a:spcPts val="0"/>
              </a:spcAft>
              <a:buFontTx/>
              <a:buNone/>
              <a:defRPr sz="3200" baseline="0">
                <a:solidFill>
                  <a:schemeClr val="accent1"/>
                </a:solidFill>
              </a:defRPr>
            </a:lvl1pPr>
          </a:lstStyle>
          <a:p>
            <a:pPr lvl="0"/>
            <a:r>
              <a:rPr lang="cs-CZ" dirty="0"/>
              <a:t>Kliknutím vložíte jméno</a:t>
            </a:r>
          </a:p>
        </p:txBody>
      </p:sp>
      <p:sp>
        <p:nvSpPr>
          <p:cNvPr id="15" name="Zástupný symbol pro text 14"/>
          <p:cNvSpPr>
            <a:spLocks noGrp="1"/>
          </p:cNvSpPr>
          <p:nvPr>
            <p:ph type="body" sz="quarter" idx="14" hasCustomPrompt="1"/>
          </p:nvPr>
        </p:nvSpPr>
        <p:spPr>
          <a:xfrm>
            <a:off x="1512000" y="4885200"/>
            <a:ext cx="7272000" cy="540000"/>
          </a:xfrm>
        </p:spPr>
        <p:txBody>
          <a:bodyPr lIns="36000" tIns="0" rIns="36000" bIns="0" anchor="ctr" anchorCtr="0"/>
          <a:lstStyle>
            <a:lvl1pPr marL="0" indent="0">
              <a:lnSpc>
                <a:spcPct val="100000"/>
              </a:lnSpc>
              <a:spcBef>
                <a:spcPts val="0"/>
              </a:spcBef>
              <a:spcAft>
                <a:spcPts val="0"/>
              </a:spcAft>
              <a:buFontTx/>
              <a:buNone/>
              <a:defRPr sz="3200" baseline="0">
                <a:solidFill>
                  <a:schemeClr val="accent1"/>
                </a:solidFill>
              </a:defRPr>
            </a:lvl1pPr>
          </a:lstStyle>
          <a:p>
            <a:pPr lvl="0"/>
            <a:r>
              <a:rPr lang="cs-CZ" dirty="0"/>
              <a:t>Kliknutím vložíte datum a místo</a:t>
            </a:r>
          </a:p>
        </p:txBody>
      </p:sp>
      <p:sp>
        <p:nvSpPr>
          <p:cNvPr id="5" name="Zástupný symbol pro obrázek 4"/>
          <p:cNvSpPr>
            <a:spLocks noGrp="1" noChangeAspect="1"/>
          </p:cNvSpPr>
          <p:nvPr>
            <p:ph type="pic" sz="quarter" idx="15"/>
          </p:nvPr>
        </p:nvSpPr>
        <p:spPr>
          <a:xfrm>
            <a:off x="846000" y="2636837"/>
            <a:ext cx="540000" cy="540000"/>
          </a:xfrm>
        </p:spPr>
        <p:txBody>
          <a:bodyPr wrap="none" anchor="ctr" anchorCtr="1"/>
          <a:lstStyle>
            <a:lvl1pPr marL="0" indent="0">
              <a:buFontTx/>
              <a:buNone/>
              <a:defRPr sz="600"/>
            </a:lvl1pPr>
          </a:lstStyle>
          <a:p>
            <a:r>
              <a:rPr lang="cs-CZ"/>
              <a:t>Kliknutím na ikonu přidáte obrázek.</a:t>
            </a:r>
            <a:endParaRPr lang="cs-CZ" dirty="0"/>
          </a:p>
        </p:txBody>
      </p:sp>
      <p:sp>
        <p:nvSpPr>
          <p:cNvPr id="14" name="Zástupný symbol pro obrázek 4"/>
          <p:cNvSpPr>
            <a:spLocks noGrp="1" noChangeAspect="1"/>
          </p:cNvSpPr>
          <p:nvPr>
            <p:ph type="pic" sz="quarter" idx="16"/>
          </p:nvPr>
        </p:nvSpPr>
        <p:spPr>
          <a:xfrm>
            <a:off x="846000" y="4089600"/>
            <a:ext cx="540000" cy="540000"/>
          </a:xfrm>
        </p:spPr>
        <p:txBody>
          <a:bodyPr wrap="none" anchor="ctr" anchorCtr="1"/>
          <a:lstStyle>
            <a:lvl1pPr marL="0" indent="0">
              <a:buFontTx/>
              <a:buNone/>
              <a:defRPr sz="600"/>
            </a:lvl1pPr>
          </a:lstStyle>
          <a:p>
            <a:r>
              <a:rPr lang="cs-CZ"/>
              <a:t>Kliknutím na ikonu přidáte obrázek.</a:t>
            </a:r>
            <a:endParaRPr lang="cs-CZ" dirty="0"/>
          </a:p>
        </p:txBody>
      </p:sp>
      <p:sp>
        <p:nvSpPr>
          <p:cNvPr id="16" name="Zástupný symbol pro obrázek 4"/>
          <p:cNvSpPr>
            <a:spLocks noGrp="1" noChangeAspect="1"/>
          </p:cNvSpPr>
          <p:nvPr>
            <p:ph type="pic" sz="quarter" idx="17"/>
          </p:nvPr>
        </p:nvSpPr>
        <p:spPr>
          <a:xfrm>
            <a:off x="846000" y="4885200"/>
            <a:ext cx="540000" cy="540000"/>
          </a:xfrm>
        </p:spPr>
        <p:txBody>
          <a:bodyPr wrap="none" anchor="ctr" anchorCtr="1"/>
          <a:lstStyle>
            <a:lvl1pPr marL="0" indent="0">
              <a:buFontTx/>
              <a:buNone/>
              <a:defRPr sz="600"/>
            </a:lvl1pPr>
          </a:lstStyle>
          <a:p>
            <a:r>
              <a:rPr lang="cs-CZ"/>
              <a:t>Kliknutím na ikonu přidáte obrázek.</a:t>
            </a:r>
            <a:endParaRPr lang="cs-CZ" dirty="0"/>
          </a:p>
        </p:txBody>
      </p:sp>
      <p:sp>
        <p:nvSpPr>
          <p:cNvPr id="20" name="Obdélník 19"/>
          <p:cNvSpPr/>
          <p:nvPr userDrawn="1"/>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 name="Obrázek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395536" y="202406"/>
            <a:ext cx="3952627" cy="792957"/>
          </a:xfrm>
          <a:prstGeom prst="rect">
            <a:avLst/>
          </a:prstGeom>
        </p:spPr>
      </p:pic>
      <p:cxnSp>
        <p:nvCxnSpPr>
          <p:cNvPr id="18" name="Přímá spojnice 17"/>
          <p:cNvCxnSpPr/>
          <p:nvPr userDrawn="1"/>
        </p:nvCxnSpPr>
        <p:spPr>
          <a:xfrm>
            <a:off x="395536" y="1137600"/>
            <a:ext cx="83529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6517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Jeden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26395527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1800000"/>
            <a:ext cx="3960000" cy="4320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obsah 2"/>
          <p:cNvSpPr>
            <a:spLocks noGrp="1"/>
          </p:cNvSpPr>
          <p:nvPr>
            <p:ph idx="10"/>
          </p:nvPr>
        </p:nvSpPr>
        <p:spPr>
          <a:xfrm>
            <a:off x="4644000" y="1800000"/>
            <a:ext cx="3960000" cy="4320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1"/>
          </p:nvPr>
        </p:nvSpPr>
        <p:spPr/>
        <p:txBody>
          <a:bodyPr/>
          <a:lstStyle/>
          <a:p>
            <a:endParaRPr lang="cs-CZ" dirty="0"/>
          </a:p>
        </p:txBody>
      </p:sp>
      <p:sp>
        <p:nvSpPr>
          <p:cNvPr id="6" name="Zástupný symbol pro zápatí 5"/>
          <p:cNvSpPr>
            <a:spLocks noGrp="1"/>
          </p:cNvSpPr>
          <p:nvPr>
            <p:ph type="ftr" sz="quarter" idx="12"/>
          </p:nvPr>
        </p:nvSpPr>
        <p:spPr/>
        <p:txBody>
          <a:bodyPr/>
          <a:lstStyle/>
          <a:p>
            <a:endParaRPr lang="cs-CZ" dirty="0"/>
          </a:p>
        </p:txBody>
      </p:sp>
      <p:sp>
        <p:nvSpPr>
          <p:cNvPr id="7" name="Zástupný symbol pro číslo snímku 6"/>
          <p:cNvSpPr>
            <a:spLocks noGrp="1"/>
          </p:cNvSpPr>
          <p:nvPr>
            <p:ph type="sldNum" sz="quarter" idx="13"/>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40835022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va obsahy nad sebou">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1800000"/>
            <a:ext cx="8064000" cy="2088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2"/>
          <p:cNvSpPr>
            <a:spLocks noGrp="1"/>
          </p:cNvSpPr>
          <p:nvPr>
            <p:ph idx="10"/>
          </p:nvPr>
        </p:nvSpPr>
        <p:spPr>
          <a:xfrm>
            <a:off x="540000" y="4032000"/>
            <a:ext cx="8064000" cy="2088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1"/>
          </p:nvPr>
        </p:nvSpPr>
        <p:spPr/>
        <p:txBody>
          <a:bodyPr/>
          <a:lstStyle/>
          <a:p>
            <a:endParaRPr lang="cs-CZ" dirty="0"/>
          </a:p>
        </p:txBody>
      </p:sp>
      <p:sp>
        <p:nvSpPr>
          <p:cNvPr id="6" name="Zástupný symbol pro zápatí 5"/>
          <p:cNvSpPr>
            <a:spLocks noGrp="1"/>
          </p:cNvSpPr>
          <p:nvPr>
            <p:ph type="ftr" sz="quarter" idx="12"/>
          </p:nvPr>
        </p:nvSpPr>
        <p:spPr/>
        <p:txBody>
          <a:bodyPr/>
          <a:lstStyle/>
          <a:p>
            <a:endParaRPr lang="cs-CZ" dirty="0"/>
          </a:p>
        </p:txBody>
      </p:sp>
      <p:sp>
        <p:nvSpPr>
          <p:cNvPr id="7" name="Zástupný symbol pro číslo snímku 6"/>
          <p:cNvSpPr>
            <a:spLocks noGrp="1"/>
          </p:cNvSpPr>
          <p:nvPr>
            <p:ph type="sldNum" sz="quarter" idx="13"/>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33787630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ulka nebo graf">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4" name="Zástupný symbol pro obsah 2"/>
          <p:cNvSpPr>
            <a:spLocks noGrp="1"/>
          </p:cNvSpPr>
          <p:nvPr>
            <p:ph idx="10"/>
          </p:nvPr>
        </p:nvSpPr>
        <p:spPr>
          <a:xfrm>
            <a:off x="540000" y="2412000"/>
            <a:ext cx="8064000" cy="3744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text 5"/>
          <p:cNvSpPr>
            <a:spLocks noGrp="1"/>
          </p:cNvSpPr>
          <p:nvPr>
            <p:ph type="body" sz="quarter" idx="11"/>
          </p:nvPr>
        </p:nvSpPr>
        <p:spPr>
          <a:xfrm>
            <a:off x="540000" y="1440000"/>
            <a:ext cx="8064000" cy="360000"/>
          </a:xfrm>
        </p:spPr>
        <p:txBody>
          <a:bodyPr/>
          <a:lstStyle>
            <a:lvl1pPr marL="0" indent="0">
              <a:buFontTx/>
              <a:buNone/>
              <a:defRPr b="1">
                <a:solidFill>
                  <a:schemeClr val="accent2"/>
                </a:solidFill>
              </a:defRPr>
            </a:lvl1pPr>
          </a:lstStyle>
          <a:p>
            <a:pPr lvl="0"/>
            <a:r>
              <a:rPr lang="cs-CZ"/>
              <a:t>Kliknutím lze upravit styly předlohy textu.</a:t>
            </a:r>
          </a:p>
        </p:txBody>
      </p:sp>
      <p:sp>
        <p:nvSpPr>
          <p:cNvPr id="7" name="Zástupný symbol pro text 5"/>
          <p:cNvSpPr>
            <a:spLocks noGrp="1"/>
          </p:cNvSpPr>
          <p:nvPr>
            <p:ph type="body" sz="quarter" idx="12"/>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a:t>Kliknutím lze upravit styly předlohy textu.</a:t>
            </a:r>
          </a:p>
        </p:txBody>
      </p:sp>
      <p:sp>
        <p:nvSpPr>
          <p:cNvPr id="3" name="Zástupný symbol pro datum 2"/>
          <p:cNvSpPr>
            <a:spLocks noGrp="1"/>
          </p:cNvSpPr>
          <p:nvPr>
            <p:ph type="dt" sz="half" idx="13"/>
          </p:nvPr>
        </p:nvSpPr>
        <p:spPr/>
        <p:txBody>
          <a:bodyPr/>
          <a:lstStyle/>
          <a:p>
            <a:endParaRPr lang="cs-CZ" dirty="0"/>
          </a:p>
        </p:txBody>
      </p:sp>
      <p:sp>
        <p:nvSpPr>
          <p:cNvPr id="5" name="Zástupný symbol pro zápatí 4"/>
          <p:cNvSpPr>
            <a:spLocks noGrp="1"/>
          </p:cNvSpPr>
          <p:nvPr>
            <p:ph type="ftr" sz="quarter" idx="14"/>
          </p:nvPr>
        </p:nvSpPr>
        <p:spPr/>
        <p:txBody>
          <a:bodyPr/>
          <a:lstStyle/>
          <a:p>
            <a:endParaRPr lang="cs-CZ" dirty="0"/>
          </a:p>
        </p:txBody>
      </p:sp>
      <p:sp>
        <p:nvSpPr>
          <p:cNvPr id="8" name="Zástupný symbol pro číslo snímku 7"/>
          <p:cNvSpPr>
            <a:spLocks noGrp="1"/>
          </p:cNvSpPr>
          <p:nvPr>
            <p:ph type="sldNum" sz="quarter" idx="15"/>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12513708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ředěl">
    <p:spTree>
      <p:nvGrpSpPr>
        <p:cNvPr id="1" name=""/>
        <p:cNvGrpSpPr/>
        <p:nvPr/>
      </p:nvGrpSpPr>
      <p:grpSpPr>
        <a:xfrm>
          <a:off x="0" y="0"/>
          <a:ext cx="0" cy="0"/>
          <a:chOff x="0" y="0"/>
          <a:chExt cx="0" cy="0"/>
        </a:xfrm>
      </p:grpSpPr>
      <p:sp>
        <p:nvSpPr>
          <p:cNvPr id="10" name="Obdélník 9"/>
          <p:cNvSpPr/>
          <p:nvPr userDrawn="1"/>
        </p:nvSpPr>
        <p:spPr>
          <a:xfrm>
            <a:off x="0" y="0"/>
            <a:ext cx="9144000" cy="67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Nadpis 10"/>
          <p:cNvSpPr>
            <a:spLocks noGrp="1"/>
          </p:cNvSpPr>
          <p:nvPr>
            <p:ph type="title"/>
          </p:nvPr>
        </p:nvSpPr>
        <p:spPr>
          <a:xfrm>
            <a:off x="1512000" y="2610000"/>
            <a:ext cx="7272000" cy="3240000"/>
          </a:xfrm>
        </p:spPr>
        <p:txBody>
          <a:bodyPr anchor="t" anchorCtr="0"/>
          <a:lstStyle>
            <a:lvl1pPr>
              <a:defRPr sz="4000">
                <a:solidFill>
                  <a:schemeClr val="accent1"/>
                </a:solidFill>
              </a:defRPr>
            </a:lvl1pPr>
          </a:lstStyle>
          <a:p>
            <a:r>
              <a:rPr lang="cs-CZ"/>
              <a:t>Kliknutím lze upravit styl.</a:t>
            </a:r>
            <a:endParaRPr lang="cs-CZ" dirty="0"/>
          </a:p>
        </p:txBody>
      </p:sp>
      <p:sp>
        <p:nvSpPr>
          <p:cNvPr id="9" name="Zástupný symbol pro obrázek 4"/>
          <p:cNvSpPr>
            <a:spLocks noGrp="1" noChangeAspect="1"/>
          </p:cNvSpPr>
          <p:nvPr>
            <p:ph type="pic" sz="quarter" idx="15"/>
          </p:nvPr>
        </p:nvSpPr>
        <p:spPr>
          <a:xfrm>
            <a:off x="846000" y="2636837"/>
            <a:ext cx="540000" cy="540000"/>
          </a:xfrm>
        </p:spPr>
        <p:txBody>
          <a:bodyPr wrap="none" anchor="ctr" anchorCtr="1"/>
          <a:lstStyle>
            <a:lvl1pPr marL="0" indent="0">
              <a:buFontTx/>
              <a:buNone/>
              <a:defRPr sz="600"/>
            </a:lvl1pPr>
          </a:lstStyle>
          <a:p>
            <a:r>
              <a:rPr lang="cs-CZ"/>
              <a:t>Kliknutím na ikonu přidáte obrázek.</a:t>
            </a:r>
            <a:endParaRPr lang="cs-CZ" dirty="0"/>
          </a:p>
        </p:txBody>
      </p:sp>
      <p:sp>
        <p:nvSpPr>
          <p:cNvPr id="7" name="Obdélník 6"/>
          <p:cNvSpPr/>
          <p:nvPr userDrawn="1"/>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8" name="Obrázek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395536" y="202406"/>
            <a:ext cx="3952627" cy="792957"/>
          </a:xfrm>
          <a:prstGeom prst="rect">
            <a:avLst/>
          </a:prstGeom>
        </p:spPr>
      </p:pic>
      <p:cxnSp>
        <p:nvCxnSpPr>
          <p:cNvPr id="12" name="Přímá spojnice 11"/>
          <p:cNvCxnSpPr/>
          <p:nvPr userDrawn="1"/>
        </p:nvCxnSpPr>
        <p:spPr>
          <a:xfrm>
            <a:off x="395536" y="1137600"/>
            <a:ext cx="83529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43019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Jeden obsah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34624001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va obsahy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
        <p:nvSpPr>
          <p:cNvPr id="7" name="Zástupný symbol pro obsah 2"/>
          <p:cNvSpPr>
            <a:spLocks noGrp="1"/>
          </p:cNvSpPr>
          <p:nvPr>
            <p:ph idx="13"/>
          </p:nvPr>
        </p:nvSpPr>
        <p:spPr>
          <a:xfrm>
            <a:off x="4644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29597798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va obsahy nad sebou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1800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
        <p:nvSpPr>
          <p:cNvPr id="8" name="Zástupný symbol pro obsah 2"/>
          <p:cNvSpPr>
            <a:spLocks noGrp="1"/>
          </p:cNvSpPr>
          <p:nvPr>
            <p:ph idx="13"/>
          </p:nvPr>
        </p:nvSpPr>
        <p:spPr>
          <a:xfrm>
            <a:off x="540000" y="4032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232506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Jeden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18128557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ulka nebo graf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2412000"/>
            <a:ext cx="8064000" cy="3744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
        <p:nvSpPr>
          <p:cNvPr id="7" name="Zástupný symbol pro text 5"/>
          <p:cNvSpPr>
            <a:spLocks noGrp="1"/>
          </p:cNvSpPr>
          <p:nvPr>
            <p:ph type="body" sz="quarter" idx="13"/>
          </p:nvPr>
        </p:nvSpPr>
        <p:spPr>
          <a:xfrm>
            <a:off x="540000" y="1440000"/>
            <a:ext cx="8064000" cy="360000"/>
          </a:xfrm>
        </p:spPr>
        <p:txBody>
          <a:bodyPr/>
          <a:lstStyle>
            <a:lvl1pPr marL="0" indent="0">
              <a:buFontTx/>
              <a:buNone/>
              <a:defRPr b="1">
                <a:solidFill>
                  <a:schemeClr val="accent2"/>
                </a:solidFill>
              </a:defRPr>
            </a:lvl1pPr>
          </a:lstStyle>
          <a:p>
            <a:pPr lvl="0"/>
            <a:r>
              <a:rPr lang="cs-CZ"/>
              <a:t>Kliknutím lze upravit styly předlohy textu.</a:t>
            </a:r>
          </a:p>
        </p:txBody>
      </p:sp>
      <p:sp>
        <p:nvSpPr>
          <p:cNvPr id="8" name="Zástupný symbol pro text 5"/>
          <p:cNvSpPr>
            <a:spLocks noGrp="1"/>
          </p:cNvSpPr>
          <p:nvPr>
            <p:ph type="body" sz="quarter" idx="14"/>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a:t>Kliknutím lze upravit styly předlohy textu.</a:t>
            </a:r>
          </a:p>
        </p:txBody>
      </p:sp>
    </p:spTree>
    <p:extLst>
      <p:ext uri="{BB962C8B-B14F-4D97-AF65-F5344CB8AC3E}">
        <p14:creationId xmlns:p14="http://schemas.microsoft.com/office/powerpoint/2010/main" val="13073043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sp>
        <p:nvSpPr>
          <p:cNvPr id="6" name="Zástupný symbol pro datum 5"/>
          <p:cNvSpPr>
            <a:spLocks noGrp="1"/>
          </p:cNvSpPr>
          <p:nvPr>
            <p:ph type="dt" sz="half" idx="10"/>
          </p:nvPr>
        </p:nvSpPr>
        <p:spPr/>
        <p:txBody>
          <a:bodyPr/>
          <a:lstStyle/>
          <a:p>
            <a:endParaRPr lang="cs-CZ" dirty="0"/>
          </a:p>
        </p:txBody>
      </p:sp>
      <p:sp>
        <p:nvSpPr>
          <p:cNvPr id="7" name="Zástupný symbol pro zápatí 6"/>
          <p:cNvSpPr>
            <a:spLocks noGrp="1"/>
          </p:cNvSpPr>
          <p:nvPr>
            <p:ph type="ftr" sz="quarter" idx="11"/>
          </p:nvPr>
        </p:nvSpPr>
        <p:spPr/>
        <p:txBody>
          <a:bodyPr/>
          <a:lstStyle/>
          <a:p>
            <a:endParaRPr lang="cs-CZ" dirty="0"/>
          </a:p>
        </p:txBody>
      </p:sp>
      <p:sp>
        <p:nvSpPr>
          <p:cNvPr id="8" name="Zástupný symbol pro číslo snímku 7"/>
          <p:cNvSpPr>
            <a:spLocks noGrp="1"/>
          </p:cNvSpPr>
          <p:nvPr>
            <p:ph type="sldNum" sz="quarter" idx="12"/>
          </p:nvPr>
        </p:nvSpPr>
        <p:spPr/>
        <p:txBody>
          <a:bodyPr/>
          <a:lstStyle/>
          <a:p>
            <a:fld id="{479BF083-4774-43B1-9AB0-5CC1AC5DD8EE}" type="slidenum">
              <a:rPr lang="cs-CZ" smtClean="0"/>
              <a:pPr/>
              <a:t>‹#›</a:t>
            </a:fld>
            <a:endParaRPr lang="cs-CZ" dirty="0"/>
          </a:p>
        </p:txBody>
      </p:sp>
      <p:sp>
        <p:nvSpPr>
          <p:cNvPr id="10" name="Obdélník 9"/>
          <p:cNvSpPr/>
          <p:nvPr userDrawn="1"/>
        </p:nvSpPr>
        <p:spPr>
          <a:xfrm>
            <a:off x="0" y="0"/>
            <a:ext cx="9144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1" name="Nadpis 10"/>
          <p:cNvSpPr>
            <a:spLocks noGrp="1"/>
          </p:cNvSpPr>
          <p:nvPr>
            <p:ph type="title"/>
          </p:nvPr>
        </p:nvSpPr>
        <p:spPr>
          <a:xfrm>
            <a:off x="1512000" y="2610000"/>
            <a:ext cx="7272000" cy="1224000"/>
          </a:xfrm>
        </p:spPr>
        <p:txBody>
          <a:bodyPr anchor="t" anchorCtr="0"/>
          <a:lstStyle>
            <a:lvl1pPr>
              <a:defRPr sz="4000">
                <a:solidFill>
                  <a:schemeClr val="accent1"/>
                </a:solidFill>
              </a:defRPr>
            </a:lvl1pPr>
          </a:lstStyle>
          <a:p>
            <a:r>
              <a:rPr lang="cs-CZ"/>
              <a:t>Kliknutím lze upravit styl.</a:t>
            </a:r>
            <a:endParaRPr lang="cs-CZ" dirty="0"/>
          </a:p>
        </p:txBody>
      </p:sp>
      <p:sp>
        <p:nvSpPr>
          <p:cNvPr id="13" name="Zástupný symbol pro text 12"/>
          <p:cNvSpPr>
            <a:spLocks noGrp="1"/>
          </p:cNvSpPr>
          <p:nvPr>
            <p:ph type="body" sz="quarter" idx="13" hasCustomPrompt="1"/>
          </p:nvPr>
        </p:nvSpPr>
        <p:spPr>
          <a:xfrm>
            <a:off x="1511299" y="4089600"/>
            <a:ext cx="7272000" cy="540000"/>
          </a:xfrm>
        </p:spPr>
        <p:txBody>
          <a:bodyPr lIns="36000" tIns="0" rIns="36000" bIns="0" anchor="ctr" anchorCtr="0"/>
          <a:lstStyle>
            <a:lvl1pPr marL="0" indent="0">
              <a:lnSpc>
                <a:spcPct val="100000"/>
              </a:lnSpc>
              <a:spcBef>
                <a:spcPts val="0"/>
              </a:spcBef>
              <a:spcAft>
                <a:spcPts val="0"/>
              </a:spcAft>
              <a:buFontTx/>
              <a:buNone/>
              <a:defRPr sz="3200" baseline="0">
                <a:solidFill>
                  <a:schemeClr val="accent1"/>
                </a:solidFill>
              </a:defRPr>
            </a:lvl1pPr>
          </a:lstStyle>
          <a:p>
            <a:pPr lvl="0"/>
            <a:r>
              <a:rPr lang="cs-CZ" dirty="0"/>
              <a:t>Kliknutím vložíte jméno</a:t>
            </a:r>
          </a:p>
        </p:txBody>
      </p:sp>
      <p:sp>
        <p:nvSpPr>
          <p:cNvPr id="15" name="Zástupný symbol pro text 14"/>
          <p:cNvSpPr>
            <a:spLocks noGrp="1"/>
          </p:cNvSpPr>
          <p:nvPr>
            <p:ph type="body" sz="quarter" idx="14" hasCustomPrompt="1"/>
          </p:nvPr>
        </p:nvSpPr>
        <p:spPr>
          <a:xfrm>
            <a:off x="1512000" y="4885200"/>
            <a:ext cx="7272000" cy="540000"/>
          </a:xfrm>
        </p:spPr>
        <p:txBody>
          <a:bodyPr lIns="36000" tIns="0" rIns="36000" bIns="0" anchor="ctr" anchorCtr="0"/>
          <a:lstStyle>
            <a:lvl1pPr marL="0" indent="0">
              <a:lnSpc>
                <a:spcPct val="100000"/>
              </a:lnSpc>
              <a:spcBef>
                <a:spcPts val="0"/>
              </a:spcBef>
              <a:spcAft>
                <a:spcPts val="0"/>
              </a:spcAft>
              <a:buFontTx/>
              <a:buNone/>
              <a:defRPr sz="3200" baseline="0">
                <a:solidFill>
                  <a:schemeClr val="accent1"/>
                </a:solidFill>
              </a:defRPr>
            </a:lvl1pPr>
          </a:lstStyle>
          <a:p>
            <a:pPr lvl="0"/>
            <a:r>
              <a:rPr lang="cs-CZ" dirty="0"/>
              <a:t>Kliknutím vložíte datum a místo</a:t>
            </a:r>
          </a:p>
        </p:txBody>
      </p:sp>
      <p:sp>
        <p:nvSpPr>
          <p:cNvPr id="5" name="Zástupný symbol pro obrázek 4"/>
          <p:cNvSpPr>
            <a:spLocks noGrp="1" noChangeAspect="1"/>
          </p:cNvSpPr>
          <p:nvPr>
            <p:ph type="pic" sz="quarter" idx="15"/>
          </p:nvPr>
        </p:nvSpPr>
        <p:spPr>
          <a:xfrm>
            <a:off x="846000" y="2636837"/>
            <a:ext cx="540000" cy="540000"/>
          </a:xfrm>
        </p:spPr>
        <p:txBody>
          <a:bodyPr wrap="none" anchor="ctr" anchorCtr="1"/>
          <a:lstStyle>
            <a:lvl1pPr marL="0" indent="0">
              <a:buFontTx/>
              <a:buNone/>
              <a:defRPr sz="600"/>
            </a:lvl1pPr>
          </a:lstStyle>
          <a:p>
            <a:r>
              <a:rPr lang="cs-CZ" dirty="0"/>
              <a:t>Kliknutím na ikonu přidáte obrázek.</a:t>
            </a:r>
          </a:p>
        </p:txBody>
      </p:sp>
      <p:sp>
        <p:nvSpPr>
          <p:cNvPr id="14" name="Zástupný symbol pro obrázek 4"/>
          <p:cNvSpPr>
            <a:spLocks noGrp="1" noChangeAspect="1"/>
          </p:cNvSpPr>
          <p:nvPr>
            <p:ph type="pic" sz="quarter" idx="16"/>
          </p:nvPr>
        </p:nvSpPr>
        <p:spPr>
          <a:xfrm>
            <a:off x="846000" y="4089600"/>
            <a:ext cx="540000" cy="540000"/>
          </a:xfrm>
        </p:spPr>
        <p:txBody>
          <a:bodyPr wrap="none" anchor="ctr" anchorCtr="1"/>
          <a:lstStyle>
            <a:lvl1pPr marL="0" indent="0">
              <a:buFontTx/>
              <a:buNone/>
              <a:defRPr sz="600"/>
            </a:lvl1pPr>
          </a:lstStyle>
          <a:p>
            <a:r>
              <a:rPr lang="cs-CZ" dirty="0"/>
              <a:t>Kliknutím na ikonu přidáte obrázek.</a:t>
            </a:r>
          </a:p>
        </p:txBody>
      </p:sp>
      <p:sp>
        <p:nvSpPr>
          <p:cNvPr id="16" name="Zástupný symbol pro obrázek 4"/>
          <p:cNvSpPr>
            <a:spLocks noGrp="1" noChangeAspect="1"/>
          </p:cNvSpPr>
          <p:nvPr>
            <p:ph type="pic" sz="quarter" idx="17"/>
          </p:nvPr>
        </p:nvSpPr>
        <p:spPr>
          <a:xfrm>
            <a:off x="846000" y="4885200"/>
            <a:ext cx="540000" cy="540000"/>
          </a:xfrm>
        </p:spPr>
        <p:txBody>
          <a:bodyPr wrap="none" anchor="ctr" anchorCtr="1"/>
          <a:lstStyle>
            <a:lvl1pPr marL="0" indent="0">
              <a:buFontTx/>
              <a:buNone/>
              <a:defRPr sz="600"/>
            </a:lvl1pPr>
          </a:lstStyle>
          <a:p>
            <a:r>
              <a:rPr lang="cs-CZ" dirty="0"/>
              <a:t>Kliknutím na ikonu přidáte obrázek.</a:t>
            </a:r>
          </a:p>
        </p:txBody>
      </p:sp>
      <p:sp>
        <p:nvSpPr>
          <p:cNvPr id="20" name="Obdélník 19"/>
          <p:cNvSpPr/>
          <p:nvPr userDrawn="1"/>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2" name="Obrázek 1"/>
          <p:cNvPicPr>
            <a:picLocks noChangeAspect="1"/>
          </p:cNvPicPr>
          <p:nvPr userDrawn="1"/>
        </p:nvPicPr>
        <p:blipFill rotWithShape="1">
          <a:blip cstate="print">
            <a:extLst>
              <a:ext uri="{28A0092B-C50C-407E-A947-70E740481C1C}">
                <a14:useLocalDpi xmlns:a14="http://schemas.microsoft.com/office/drawing/2010/main" val="0"/>
              </a:ext>
            </a:extLst>
          </a:blip>
          <a:srcRect/>
          <a:stretch/>
        </p:blipFill>
        <p:spPr>
          <a:xfrm>
            <a:off x="395536" y="202406"/>
            <a:ext cx="3952627" cy="792957"/>
          </a:xfrm>
          <a:prstGeom prst="rect">
            <a:avLst/>
          </a:prstGeom>
        </p:spPr>
      </p:pic>
      <p:cxnSp>
        <p:nvCxnSpPr>
          <p:cNvPr id="18" name="Přímá spojnice 17"/>
          <p:cNvCxnSpPr/>
          <p:nvPr userDrawn="1"/>
        </p:nvCxnSpPr>
        <p:spPr>
          <a:xfrm>
            <a:off x="395536" y="1137600"/>
            <a:ext cx="83529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16410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Jeden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5719398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1800000"/>
            <a:ext cx="3960000" cy="4320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obsah 2"/>
          <p:cNvSpPr>
            <a:spLocks noGrp="1"/>
          </p:cNvSpPr>
          <p:nvPr>
            <p:ph idx="10"/>
          </p:nvPr>
        </p:nvSpPr>
        <p:spPr>
          <a:xfrm>
            <a:off x="4644000" y="1800000"/>
            <a:ext cx="3960000" cy="4320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1"/>
          </p:nvPr>
        </p:nvSpPr>
        <p:spPr/>
        <p:txBody>
          <a:bodyPr/>
          <a:lstStyle/>
          <a:p>
            <a:endParaRPr lang="cs-CZ" dirty="0"/>
          </a:p>
        </p:txBody>
      </p:sp>
      <p:sp>
        <p:nvSpPr>
          <p:cNvPr id="6" name="Zástupný symbol pro zápatí 5"/>
          <p:cNvSpPr>
            <a:spLocks noGrp="1"/>
          </p:cNvSpPr>
          <p:nvPr>
            <p:ph type="ftr" sz="quarter" idx="12"/>
          </p:nvPr>
        </p:nvSpPr>
        <p:spPr/>
        <p:txBody>
          <a:bodyPr/>
          <a:lstStyle/>
          <a:p>
            <a:endParaRPr lang="cs-CZ" dirty="0"/>
          </a:p>
        </p:txBody>
      </p:sp>
      <p:sp>
        <p:nvSpPr>
          <p:cNvPr id="7" name="Zástupný symbol pro číslo snímku 6"/>
          <p:cNvSpPr>
            <a:spLocks noGrp="1"/>
          </p:cNvSpPr>
          <p:nvPr>
            <p:ph type="sldNum" sz="quarter" idx="13"/>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38922570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va obsahy nad sebou">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1800000"/>
            <a:ext cx="8064000" cy="2088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2"/>
          <p:cNvSpPr>
            <a:spLocks noGrp="1"/>
          </p:cNvSpPr>
          <p:nvPr>
            <p:ph idx="10"/>
          </p:nvPr>
        </p:nvSpPr>
        <p:spPr>
          <a:xfrm>
            <a:off x="540000" y="4032000"/>
            <a:ext cx="8064000" cy="2088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1"/>
          </p:nvPr>
        </p:nvSpPr>
        <p:spPr/>
        <p:txBody>
          <a:bodyPr/>
          <a:lstStyle/>
          <a:p>
            <a:endParaRPr lang="cs-CZ" dirty="0"/>
          </a:p>
        </p:txBody>
      </p:sp>
      <p:sp>
        <p:nvSpPr>
          <p:cNvPr id="6" name="Zástupný symbol pro zápatí 5"/>
          <p:cNvSpPr>
            <a:spLocks noGrp="1"/>
          </p:cNvSpPr>
          <p:nvPr>
            <p:ph type="ftr" sz="quarter" idx="12"/>
          </p:nvPr>
        </p:nvSpPr>
        <p:spPr/>
        <p:txBody>
          <a:bodyPr/>
          <a:lstStyle/>
          <a:p>
            <a:endParaRPr lang="cs-CZ" dirty="0"/>
          </a:p>
        </p:txBody>
      </p:sp>
      <p:sp>
        <p:nvSpPr>
          <p:cNvPr id="7" name="Zástupný symbol pro číslo snímku 6"/>
          <p:cNvSpPr>
            <a:spLocks noGrp="1"/>
          </p:cNvSpPr>
          <p:nvPr>
            <p:ph type="sldNum" sz="quarter" idx="13"/>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41610661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abulka nebo graf">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4" name="Zástupný symbol pro obsah 2"/>
          <p:cNvSpPr>
            <a:spLocks noGrp="1"/>
          </p:cNvSpPr>
          <p:nvPr>
            <p:ph idx="10"/>
          </p:nvPr>
        </p:nvSpPr>
        <p:spPr>
          <a:xfrm>
            <a:off x="540000" y="2412000"/>
            <a:ext cx="8064000" cy="3744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text 5"/>
          <p:cNvSpPr>
            <a:spLocks noGrp="1"/>
          </p:cNvSpPr>
          <p:nvPr>
            <p:ph type="body" sz="quarter" idx="11"/>
          </p:nvPr>
        </p:nvSpPr>
        <p:spPr>
          <a:xfrm>
            <a:off x="540000" y="1440000"/>
            <a:ext cx="8064000" cy="360000"/>
          </a:xfrm>
        </p:spPr>
        <p:txBody>
          <a:bodyPr/>
          <a:lstStyle>
            <a:lvl1pPr marL="0" indent="0">
              <a:buFontTx/>
              <a:buNone/>
              <a:defRPr b="1">
                <a:solidFill>
                  <a:schemeClr val="accent2"/>
                </a:solidFill>
              </a:defRPr>
            </a:lvl1pPr>
          </a:lstStyle>
          <a:p>
            <a:pPr lvl="0"/>
            <a:r>
              <a:rPr lang="cs-CZ"/>
              <a:t>Kliknutím lze upravit styly předlohy textu.</a:t>
            </a:r>
          </a:p>
        </p:txBody>
      </p:sp>
      <p:sp>
        <p:nvSpPr>
          <p:cNvPr id="7" name="Zástupný symbol pro text 5"/>
          <p:cNvSpPr>
            <a:spLocks noGrp="1"/>
          </p:cNvSpPr>
          <p:nvPr>
            <p:ph type="body" sz="quarter" idx="12"/>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a:t>Kliknutím lze upravit styly předlohy textu.</a:t>
            </a:r>
          </a:p>
        </p:txBody>
      </p:sp>
      <p:sp>
        <p:nvSpPr>
          <p:cNvPr id="3" name="Zástupný symbol pro datum 2"/>
          <p:cNvSpPr>
            <a:spLocks noGrp="1"/>
          </p:cNvSpPr>
          <p:nvPr>
            <p:ph type="dt" sz="half" idx="13"/>
          </p:nvPr>
        </p:nvSpPr>
        <p:spPr/>
        <p:txBody>
          <a:bodyPr/>
          <a:lstStyle/>
          <a:p>
            <a:endParaRPr lang="cs-CZ" dirty="0"/>
          </a:p>
        </p:txBody>
      </p:sp>
      <p:sp>
        <p:nvSpPr>
          <p:cNvPr id="5" name="Zástupný symbol pro zápatí 4"/>
          <p:cNvSpPr>
            <a:spLocks noGrp="1"/>
          </p:cNvSpPr>
          <p:nvPr>
            <p:ph type="ftr" sz="quarter" idx="14"/>
          </p:nvPr>
        </p:nvSpPr>
        <p:spPr/>
        <p:txBody>
          <a:bodyPr/>
          <a:lstStyle/>
          <a:p>
            <a:endParaRPr lang="cs-CZ" dirty="0"/>
          </a:p>
        </p:txBody>
      </p:sp>
      <p:sp>
        <p:nvSpPr>
          <p:cNvPr id="8" name="Zástupný symbol pro číslo snímku 7"/>
          <p:cNvSpPr>
            <a:spLocks noGrp="1"/>
          </p:cNvSpPr>
          <p:nvPr>
            <p:ph type="sldNum" sz="quarter" idx="15"/>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4319736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ředěl">
    <p:spTree>
      <p:nvGrpSpPr>
        <p:cNvPr id="1" name=""/>
        <p:cNvGrpSpPr/>
        <p:nvPr/>
      </p:nvGrpSpPr>
      <p:grpSpPr>
        <a:xfrm>
          <a:off x="0" y="0"/>
          <a:ext cx="0" cy="0"/>
          <a:chOff x="0" y="0"/>
          <a:chExt cx="0" cy="0"/>
        </a:xfrm>
      </p:grpSpPr>
      <p:sp>
        <p:nvSpPr>
          <p:cNvPr id="10" name="Obdélník 9"/>
          <p:cNvSpPr/>
          <p:nvPr userDrawn="1"/>
        </p:nvSpPr>
        <p:spPr>
          <a:xfrm>
            <a:off x="0" y="0"/>
            <a:ext cx="9144000" cy="67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1" name="Nadpis 10"/>
          <p:cNvSpPr>
            <a:spLocks noGrp="1"/>
          </p:cNvSpPr>
          <p:nvPr>
            <p:ph type="title"/>
          </p:nvPr>
        </p:nvSpPr>
        <p:spPr>
          <a:xfrm>
            <a:off x="1512000" y="2610000"/>
            <a:ext cx="7272000" cy="3240000"/>
          </a:xfrm>
        </p:spPr>
        <p:txBody>
          <a:bodyPr anchor="t" anchorCtr="0"/>
          <a:lstStyle>
            <a:lvl1pPr>
              <a:defRPr sz="4000">
                <a:solidFill>
                  <a:schemeClr val="accent1"/>
                </a:solidFill>
              </a:defRPr>
            </a:lvl1pPr>
          </a:lstStyle>
          <a:p>
            <a:r>
              <a:rPr lang="cs-CZ"/>
              <a:t>Kliknutím lze upravit styl.</a:t>
            </a:r>
            <a:endParaRPr lang="cs-CZ" dirty="0"/>
          </a:p>
        </p:txBody>
      </p:sp>
      <p:sp>
        <p:nvSpPr>
          <p:cNvPr id="9" name="Zástupný symbol pro obrázek 4"/>
          <p:cNvSpPr>
            <a:spLocks noGrp="1" noChangeAspect="1"/>
          </p:cNvSpPr>
          <p:nvPr>
            <p:ph type="pic" sz="quarter" idx="15"/>
          </p:nvPr>
        </p:nvSpPr>
        <p:spPr>
          <a:xfrm>
            <a:off x="846000" y="2636837"/>
            <a:ext cx="540000" cy="540000"/>
          </a:xfrm>
        </p:spPr>
        <p:txBody>
          <a:bodyPr wrap="none" anchor="ctr" anchorCtr="1"/>
          <a:lstStyle>
            <a:lvl1pPr marL="0" indent="0">
              <a:buFontTx/>
              <a:buNone/>
              <a:defRPr sz="600"/>
            </a:lvl1pPr>
          </a:lstStyle>
          <a:p>
            <a:r>
              <a:rPr lang="cs-CZ" dirty="0"/>
              <a:t>Kliknutím na ikonu přidáte obrázek.</a:t>
            </a:r>
          </a:p>
        </p:txBody>
      </p:sp>
      <p:sp>
        <p:nvSpPr>
          <p:cNvPr id="7" name="Obdélník 6"/>
          <p:cNvSpPr/>
          <p:nvPr userDrawn="1"/>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8" name="Obrázek 7"/>
          <p:cNvPicPr>
            <a:picLocks noChangeAspect="1"/>
          </p:cNvPicPr>
          <p:nvPr userDrawn="1"/>
        </p:nvPicPr>
        <p:blipFill rotWithShape="1">
          <a:blip cstate="print">
            <a:extLst>
              <a:ext uri="{28A0092B-C50C-407E-A947-70E740481C1C}">
                <a14:useLocalDpi xmlns:a14="http://schemas.microsoft.com/office/drawing/2010/main" val="0"/>
              </a:ext>
            </a:extLst>
          </a:blip>
          <a:srcRect/>
          <a:stretch/>
        </p:blipFill>
        <p:spPr>
          <a:xfrm>
            <a:off x="395536" y="202406"/>
            <a:ext cx="3952627" cy="792957"/>
          </a:xfrm>
          <a:prstGeom prst="rect">
            <a:avLst/>
          </a:prstGeom>
        </p:spPr>
      </p:pic>
      <p:cxnSp>
        <p:nvCxnSpPr>
          <p:cNvPr id="12" name="Přímá spojnice 11"/>
          <p:cNvCxnSpPr/>
          <p:nvPr userDrawn="1"/>
        </p:nvCxnSpPr>
        <p:spPr>
          <a:xfrm>
            <a:off x="395536" y="1137600"/>
            <a:ext cx="83529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5723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Jeden obsah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42521482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va obsahy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
        <p:nvSpPr>
          <p:cNvPr id="7" name="Zástupný symbol pro obsah 2"/>
          <p:cNvSpPr>
            <a:spLocks noGrp="1"/>
          </p:cNvSpPr>
          <p:nvPr>
            <p:ph idx="13"/>
          </p:nvPr>
        </p:nvSpPr>
        <p:spPr>
          <a:xfrm>
            <a:off x="4644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16065274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va obsahy nad sebou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1800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
        <p:nvSpPr>
          <p:cNvPr id="8" name="Zástupný symbol pro obsah 2"/>
          <p:cNvSpPr>
            <a:spLocks noGrp="1"/>
          </p:cNvSpPr>
          <p:nvPr>
            <p:ph idx="13"/>
          </p:nvPr>
        </p:nvSpPr>
        <p:spPr>
          <a:xfrm>
            <a:off x="540000" y="4032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3965817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1800000"/>
            <a:ext cx="3960000" cy="4320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obsah 2"/>
          <p:cNvSpPr>
            <a:spLocks noGrp="1"/>
          </p:cNvSpPr>
          <p:nvPr>
            <p:ph idx="10"/>
          </p:nvPr>
        </p:nvSpPr>
        <p:spPr>
          <a:xfrm>
            <a:off x="4644000" y="1800000"/>
            <a:ext cx="3960000" cy="4320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1"/>
          </p:nvPr>
        </p:nvSpPr>
        <p:spPr/>
        <p:txBody>
          <a:bodyPr/>
          <a:lstStyle/>
          <a:p>
            <a:endParaRPr lang="cs-CZ" dirty="0"/>
          </a:p>
        </p:txBody>
      </p:sp>
      <p:sp>
        <p:nvSpPr>
          <p:cNvPr id="6" name="Zástupný symbol pro zápatí 5"/>
          <p:cNvSpPr>
            <a:spLocks noGrp="1"/>
          </p:cNvSpPr>
          <p:nvPr>
            <p:ph type="ftr" sz="quarter" idx="12"/>
          </p:nvPr>
        </p:nvSpPr>
        <p:spPr/>
        <p:txBody>
          <a:bodyPr/>
          <a:lstStyle/>
          <a:p>
            <a:endParaRPr lang="cs-CZ" dirty="0"/>
          </a:p>
        </p:txBody>
      </p:sp>
      <p:sp>
        <p:nvSpPr>
          <p:cNvPr id="7" name="Zástupný symbol pro číslo snímku 6"/>
          <p:cNvSpPr>
            <a:spLocks noGrp="1"/>
          </p:cNvSpPr>
          <p:nvPr>
            <p:ph type="sldNum" sz="quarter" idx="13"/>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14136218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abulka nebo graf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2412000"/>
            <a:ext cx="8064000" cy="3744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
        <p:nvSpPr>
          <p:cNvPr id="7" name="Zástupný symbol pro text 5"/>
          <p:cNvSpPr>
            <a:spLocks noGrp="1"/>
          </p:cNvSpPr>
          <p:nvPr>
            <p:ph type="body" sz="quarter" idx="13"/>
          </p:nvPr>
        </p:nvSpPr>
        <p:spPr>
          <a:xfrm>
            <a:off x="540000" y="1440000"/>
            <a:ext cx="8064000" cy="360000"/>
          </a:xfrm>
        </p:spPr>
        <p:txBody>
          <a:bodyPr/>
          <a:lstStyle>
            <a:lvl1pPr marL="0" indent="0">
              <a:buFontTx/>
              <a:buNone/>
              <a:defRPr b="1">
                <a:solidFill>
                  <a:schemeClr val="accent2"/>
                </a:solidFill>
              </a:defRPr>
            </a:lvl1pPr>
          </a:lstStyle>
          <a:p>
            <a:pPr lvl="0"/>
            <a:r>
              <a:rPr lang="cs-CZ"/>
              <a:t>Kliknutím lze upravit styly předlohy textu.</a:t>
            </a:r>
          </a:p>
        </p:txBody>
      </p:sp>
      <p:sp>
        <p:nvSpPr>
          <p:cNvPr id="8" name="Zástupný symbol pro text 5"/>
          <p:cNvSpPr>
            <a:spLocks noGrp="1"/>
          </p:cNvSpPr>
          <p:nvPr>
            <p:ph type="body" sz="quarter" idx="14"/>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a:t>Kliknutím lze upravit styly předlohy textu.</a:t>
            </a:r>
          </a:p>
        </p:txBody>
      </p:sp>
    </p:spTree>
    <p:extLst>
      <p:ext uri="{BB962C8B-B14F-4D97-AF65-F5344CB8AC3E}">
        <p14:creationId xmlns:p14="http://schemas.microsoft.com/office/powerpoint/2010/main" val="10852254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sp>
        <p:nvSpPr>
          <p:cNvPr id="8" name="Obdélník 7">
            <a:extLst>
              <a:ext uri="{FF2B5EF4-FFF2-40B4-BE49-F238E27FC236}">
                <a16:creationId xmlns:a16="http://schemas.microsoft.com/office/drawing/2014/main" id="{5440A850-5689-4D55-9BAB-31BFA4EFCDA9}"/>
              </a:ext>
            </a:extLst>
          </p:cNvPr>
          <p:cNvSpPr/>
          <p:nvPr userDrawn="1"/>
        </p:nvSpPr>
        <p:spPr>
          <a:xfrm>
            <a:off x="0" y="0"/>
            <a:ext cx="9144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cs-CZ">
              <a:solidFill>
                <a:srgbClr val="F5F5F5"/>
              </a:solidFill>
            </a:endParaRPr>
          </a:p>
        </p:txBody>
      </p:sp>
      <p:sp>
        <p:nvSpPr>
          <p:cNvPr id="9" name="Obdélník 8">
            <a:extLst>
              <a:ext uri="{FF2B5EF4-FFF2-40B4-BE49-F238E27FC236}">
                <a16:creationId xmlns:a16="http://schemas.microsoft.com/office/drawing/2014/main" id="{4B814B96-F626-44A0-A553-EAB5E9D402FD}"/>
              </a:ext>
            </a:extLst>
          </p:cNvPr>
          <p:cNvSpPr/>
          <p:nvPr userDrawn="1"/>
        </p:nvSpPr>
        <p:spPr>
          <a:xfrm>
            <a:off x="0" y="0"/>
            <a:ext cx="9144000" cy="1335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cs-CZ">
              <a:solidFill>
                <a:srgbClr val="F5F5F5"/>
              </a:solidFill>
            </a:endParaRPr>
          </a:p>
        </p:txBody>
      </p:sp>
      <p:pic>
        <p:nvPicPr>
          <p:cNvPr id="10" name="Obrázek 11">
            <a:extLst>
              <a:ext uri="{FF2B5EF4-FFF2-40B4-BE49-F238E27FC236}">
                <a16:creationId xmlns:a16="http://schemas.microsoft.com/office/drawing/2014/main" id="{7CEA8BD9-4EDC-478A-B1D7-B89C5968F4F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288" y="201613"/>
            <a:ext cx="3952875"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Přímá spojnice 11">
            <a:extLst>
              <a:ext uri="{FF2B5EF4-FFF2-40B4-BE49-F238E27FC236}">
                <a16:creationId xmlns:a16="http://schemas.microsoft.com/office/drawing/2014/main" id="{8A311705-EB00-4AD0-A6F1-3F48833DB4AD}"/>
              </a:ext>
            </a:extLst>
          </p:cNvPr>
          <p:cNvCxnSpPr/>
          <p:nvPr userDrawn="1"/>
        </p:nvCxnSpPr>
        <p:spPr>
          <a:xfrm>
            <a:off x="395288" y="1138238"/>
            <a:ext cx="835342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Nadpis 10"/>
          <p:cNvSpPr>
            <a:spLocks noGrp="1"/>
          </p:cNvSpPr>
          <p:nvPr>
            <p:ph type="title"/>
          </p:nvPr>
        </p:nvSpPr>
        <p:spPr>
          <a:xfrm>
            <a:off x="1512000" y="2610000"/>
            <a:ext cx="7272000" cy="1224000"/>
          </a:xfrm>
        </p:spPr>
        <p:txBody>
          <a:bodyPr anchor="t"/>
          <a:lstStyle>
            <a:lvl1pPr>
              <a:defRPr sz="4000">
                <a:solidFill>
                  <a:schemeClr val="accent1"/>
                </a:solidFill>
              </a:defRPr>
            </a:lvl1pPr>
          </a:lstStyle>
          <a:p>
            <a:r>
              <a:rPr lang="cs-CZ"/>
              <a:t>Kliknutím lze upravit styl.</a:t>
            </a:r>
            <a:endParaRPr lang="cs-CZ" dirty="0"/>
          </a:p>
        </p:txBody>
      </p:sp>
      <p:sp>
        <p:nvSpPr>
          <p:cNvPr id="13" name="Zástupný symbol pro text 12"/>
          <p:cNvSpPr>
            <a:spLocks noGrp="1"/>
          </p:cNvSpPr>
          <p:nvPr>
            <p:ph type="body" sz="quarter" idx="13"/>
          </p:nvPr>
        </p:nvSpPr>
        <p:spPr>
          <a:xfrm>
            <a:off x="1511299" y="4089600"/>
            <a:ext cx="7272000" cy="540000"/>
          </a:xfrm>
        </p:spPr>
        <p:txBody>
          <a:bodyPr lIns="36000" rIns="36000" anchor="ctr"/>
          <a:lstStyle>
            <a:lvl1pPr marL="0" indent="0">
              <a:lnSpc>
                <a:spcPct val="100000"/>
              </a:lnSpc>
              <a:spcBef>
                <a:spcPts val="0"/>
              </a:spcBef>
              <a:spcAft>
                <a:spcPts val="0"/>
              </a:spcAft>
              <a:buFontTx/>
              <a:buNone/>
              <a:defRPr sz="3200" baseline="0">
                <a:solidFill>
                  <a:schemeClr val="accent1"/>
                </a:solidFill>
              </a:defRPr>
            </a:lvl1pPr>
          </a:lstStyle>
          <a:p>
            <a:pPr lvl="0"/>
            <a:r>
              <a:rPr lang="cs-CZ"/>
              <a:t>Kliknutím lze upravit styly předlohy textu.</a:t>
            </a:r>
          </a:p>
        </p:txBody>
      </p:sp>
      <p:sp>
        <p:nvSpPr>
          <p:cNvPr id="15" name="Zástupný symbol pro text 14"/>
          <p:cNvSpPr>
            <a:spLocks noGrp="1"/>
          </p:cNvSpPr>
          <p:nvPr>
            <p:ph type="body" sz="quarter" idx="14"/>
          </p:nvPr>
        </p:nvSpPr>
        <p:spPr>
          <a:xfrm>
            <a:off x="1512000" y="4885200"/>
            <a:ext cx="7272000" cy="540000"/>
          </a:xfrm>
        </p:spPr>
        <p:txBody>
          <a:bodyPr lIns="36000" rIns="36000" anchor="ctr"/>
          <a:lstStyle>
            <a:lvl1pPr marL="0" indent="0">
              <a:lnSpc>
                <a:spcPct val="100000"/>
              </a:lnSpc>
              <a:spcBef>
                <a:spcPts val="0"/>
              </a:spcBef>
              <a:spcAft>
                <a:spcPts val="0"/>
              </a:spcAft>
              <a:buFontTx/>
              <a:buNone/>
              <a:defRPr sz="3200" baseline="0">
                <a:solidFill>
                  <a:schemeClr val="accent1"/>
                </a:solidFill>
              </a:defRPr>
            </a:lvl1pPr>
          </a:lstStyle>
          <a:p>
            <a:pPr lvl="0"/>
            <a:r>
              <a:rPr lang="cs-CZ"/>
              <a:t>Kliknutím lze upravit styly předlohy textu.</a:t>
            </a:r>
          </a:p>
        </p:txBody>
      </p:sp>
      <p:sp>
        <p:nvSpPr>
          <p:cNvPr id="5" name="Zástupný symbol pro obrázek 4"/>
          <p:cNvSpPr>
            <a:spLocks noGrp="1" noChangeAspect="1"/>
          </p:cNvSpPr>
          <p:nvPr>
            <p:ph type="pic" sz="quarter" idx="15"/>
          </p:nvPr>
        </p:nvSpPr>
        <p:spPr>
          <a:xfrm>
            <a:off x="846000" y="2636837"/>
            <a:ext cx="540000" cy="540000"/>
          </a:xfrm>
        </p:spPr>
        <p:txBody>
          <a:bodyPr wrap="none" rtlCol="0" anchor="ctr" anchorCtr="1">
            <a:noAutofit/>
          </a:bodyPr>
          <a:lstStyle>
            <a:lvl1pPr marL="0" indent="0">
              <a:buFontTx/>
              <a:buNone/>
              <a:defRPr sz="600"/>
            </a:lvl1pPr>
          </a:lstStyle>
          <a:p>
            <a:pPr lvl="0"/>
            <a:r>
              <a:rPr lang="cs-CZ" noProof="0"/>
              <a:t>Kliknutím na ikonu přidáte obrázek.</a:t>
            </a:r>
            <a:endParaRPr lang="cs-CZ" noProof="0" dirty="0"/>
          </a:p>
        </p:txBody>
      </p:sp>
      <p:sp>
        <p:nvSpPr>
          <p:cNvPr id="14" name="Zástupný symbol pro obrázek 4"/>
          <p:cNvSpPr>
            <a:spLocks noGrp="1" noChangeAspect="1"/>
          </p:cNvSpPr>
          <p:nvPr>
            <p:ph type="pic" sz="quarter" idx="16"/>
          </p:nvPr>
        </p:nvSpPr>
        <p:spPr>
          <a:xfrm>
            <a:off x="846000" y="4089600"/>
            <a:ext cx="540000" cy="540000"/>
          </a:xfrm>
        </p:spPr>
        <p:txBody>
          <a:bodyPr wrap="none" rtlCol="0" anchor="ctr" anchorCtr="1">
            <a:noAutofit/>
          </a:bodyPr>
          <a:lstStyle>
            <a:lvl1pPr marL="0" indent="0">
              <a:buFontTx/>
              <a:buNone/>
              <a:defRPr sz="600"/>
            </a:lvl1pPr>
          </a:lstStyle>
          <a:p>
            <a:pPr lvl="0"/>
            <a:r>
              <a:rPr lang="cs-CZ" noProof="0"/>
              <a:t>Kliknutím na ikonu přidáte obrázek.</a:t>
            </a:r>
            <a:endParaRPr lang="cs-CZ" noProof="0" dirty="0"/>
          </a:p>
        </p:txBody>
      </p:sp>
      <p:sp>
        <p:nvSpPr>
          <p:cNvPr id="16" name="Zástupný symbol pro obrázek 4"/>
          <p:cNvSpPr>
            <a:spLocks noGrp="1" noChangeAspect="1"/>
          </p:cNvSpPr>
          <p:nvPr>
            <p:ph type="pic" sz="quarter" idx="17"/>
          </p:nvPr>
        </p:nvSpPr>
        <p:spPr>
          <a:xfrm>
            <a:off x="846000" y="4885200"/>
            <a:ext cx="540000" cy="540000"/>
          </a:xfrm>
        </p:spPr>
        <p:txBody>
          <a:bodyPr wrap="none" rtlCol="0" anchor="ctr" anchorCtr="1">
            <a:noAutofit/>
          </a:bodyPr>
          <a:lstStyle>
            <a:lvl1pPr marL="0" indent="0">
              <a:buFontTx/>
              <a:buNone/>
              <a:defRPr sz="600"/>
            </a:lvl1pPr>
          </a:lstStyle>
          <a:p>
            <a:pPr lvl="0"/>
            <a:r>
              <a:rPr lang="cs-CZ" noProof="0"/>
              <a:t>Kliknutím na ikonu přidáte obrázek.</a:t>
            </a:r>
            <a:endParaRPr lang="cs-CZ" noProof="0" dirty="0"/>
          </a:p>
        </p:txBody>
      </p:sp>
      <p:sp>
        <p:nvSpPr>
          <p:cNvPr id="17" name="Zástupný symbol pro datum 5">
            <a:extLst>
              <a:ext uri="{FF2B5EF4-FFF2-40B4-BE49-F238E27FC236}">
                <a16:creationId xmlns:a16="http://schemas.microsoft.com/office/drawing/2014/main" id="{E860E2F5-4232-4044-A31B-028BE8AF0C31}"/>
              </a:ext>
            </a:extLst>
          </p:cNvPr>
          <p:cNvSpPr>
            <a:spLocks noGrp="1"/>
          </p:cNvSpPr>
          <p:nvPr>
            <p:ph type="dt" sz="half" idx="18"/>
          </p:nvPr>
        </p:nvSpPr>
        <p:spPr/>
        <p:txBody>
          <a:bodyPr/>
          <a:lstStyle>
            <a:lvl1pPr>
              <a:defRPr/>
            </a:lvl1pPr>
          </a:lstStyle>
          <a:p>
            <a:pPr>
              <a:defRPr/>
            </a:pPr>
            <a:endParaRPr lang="cs-CZ"/>
          </a:p>
        </p:txBody>
      </p:sp>
      <p:sp>
        <p:nvSpPr>
          <p:cNvPr id="18" name="Zástupný symbol pro zápatí 6">
            <a:extLst>
              <a:ext uri="{FF2B5EF4-FFF2-40B4-BE49-F238E27FC236}">
                <a16:creationId xmlns:a16="http://schemas.microsoft.com/office/drawing/2014/main" id="{F0D50276-9955-4298-8C27-4506AADEEF91}"/>
              </a:ext>
            </a:extLst>
          </p:cNvPr>
          <p:cNvSpPr>
            <a:spLocks noGrp="1"/>
          </p:cNvSpPr>
          <p:nvPr>
            <p:ph type="ftr" sz="quarter" idx="19"/>
          </p:nvPr>
        </p:nvSpPr>
        <p:spPr/>
        <p:txBody>
          <a:bodyPr/>
          <a:lstStyle>
            <a:lvl1pPr>
              <a:defRPr/>
            </a:lvl1pPr>
          </a:lstStyle>
          <a:p>
            <a:pPr>
              <a:defRPr/>
            </a:pPr>
            <a:endParaRPr lang="cs-CZ"/>
          </a:p>
        </p:txBody>
      </p:sp>
      <p:sp>
        <p:nvSpPr>
          <p:cNvPr id="19" name="Zástupný symbol pro číslo snímku 7">
            <a:extLst>
              <a:ext uri="{FF2B5EF4-FFF2-40B4-BE49-F238E27FC236}">
                <a16:creationId xmlns:a16="http://schemas.microsoft.com/office/drawing/2014/main" id="{589A2650-EAC2-4DD4-92D9-3F99D1EE2DC2}"/>
              </a:ext>
            </a:extLst>
          </p:cNvPr>
          <p:cNvSpPr>
            <a:spLocks noGrp="1"/>
          </p:cNvSpPr>
          <p:nvPr>
            <p:ph type="sldNum" sz="quarter" idx="20"/>
          </p:nvPr>
        </p:nvSpPr>
        <p:spPr/>
        <p:txBody>
          <a:bodyPr/>
          <a:lstStyle>
            <a:lvl1pPr>
              <a:defRPr/>
            </a:lvl1pPr>
          </a:lstStyle>
          <a:p>
            <a:fld id="{0198550F-A8AA-4E13-B468-7356DC5D9E56}" type="slidenum">
              <a:rPr lang="cs-CZ" altLang="cs-CZ"/>
              <a:pPr/>
              <a:t>‹#›</a:t>
            </a:fld>
            <a:endParaRPr lang="cs-CZ" altLang="cs-CZ"/>
          </a:p>
        </p:txBody>
      </p:sp>
    </p:spTree>
    <p:extLst>
      <p:ext uri="{BB962C8B-B14F-4D97-AF65-F5344CB8AC3E}">
        <p14:creationId xmlns:p14="http://schemas.microsoft.com/office/powerpoint/2010/main" val="35536796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Jeden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EB62F3F9-7728-4A40-BFD0-86F3D90A4D8B}"/>
              </a:ext>
            </a:extLst>
          </p:cNvPr>
          <p:cNvSpPr>
            <a:spLocks noGrp="1"/>
          </p:cNvSpPr>
          <p:nvPr>
            <p:ph type="dt" sz="half" idx="10"/>
          </p:nvPr>
        </p:nvSpPr>
        <p:spPr/>
        <p:txBody>
          <a:bodyPr/>
          <a:lstStyle>
            <a:lvl1pPr>
              <a:defRPr/>
            </a:lvl1pPr>
          </a:lstStyle>
          <a:p>
            <a:pPr>
              <a:defRPr/>
            </a:pPr>
            <a:endParaRPr lang="cs-CZ"/>
          </a:p>
        </p:txBody>
      </p:sp>
      <p:sp>
        <p:nvSpPr>
          <p:cNvPr id="5" name="Zástupný symbol pro zápatí 4">
            <a:extLst>
              <a:ext uri="{FF2B5EF4-FFF2-40B4-BE49-F238E27FC236}">
                <a16:creationId xmlns:a16="http://schemas.microsoft.com/office/drawing/2014/main" id="{B86E5722-98BF-4FC1-8533-479D288E265C}"/>
              </a:ext>
            </a:extLst>
          </p:cNvPr>
          <p:cNvSpPr>
            <a:spLocks noGrp="1"/>
          </p:cNvSpPr>
          <p:nvPr>
            <p:ph type="ftr" sz="quarter" idx="11"/>
          </p:nvPr>
        </p:nvSpPr>
        <p:spPr/>
        <p:txBody>
          <a:bodyPr/>
          <a:lstStyle>
            <a:lvl1pPr>
              <a:defRPr/>
            </a:lvl1pPr>
          </a:lstStyle>
          <a:p>
            <a:pPr>
              <a:defRPr/>
            </a:pPr>
            <a:endParaRPr lang="cs-CZ"/>
          </a:p>
        </p:txBody>
      </p:sp>
      <p:sp>
        <p:nvSpPr>
          <p:cNvPr id="6" name="Zástupný symbol pro číslo snímku 5">
            <a:extLst>
              <a:ext uri="{FF2B5EF4-FFF2-40B4-BE49-F238E27FC236}">
                <a16:creationId xmlns:a16="http://schemas.microsoft.com/office/drawing/2014/main" id="{477DB3E2-E5AB-4868-98AC-686C3A7847F0}"/>
              </a:ext>
            </a:extLst>
          </p:cNvPr>
          <p:cNvSpPr>
            <a:spLocks noGrp="1"/>
          </p:cNvSpPr>
          <p:nvPr>
            <p:ph type="sldNum" sz="quarter" idx="12"/>
          </p:nvPr>
        </p:nvSpPr>
        <p:spPr/>
        <p:txBody>
          <a:bodyPr/>
          <a:lstStyle>
            <a:lvl1pPr>
              <a:defRPr/>
            </a:lvl1pPr>
          </a:lstStyle>
          <a:p>
            <a:fld id="{0D9160E5-A7C5-4D93-8B85-0AD34E46981E}" type="slidenum">
              <a:rPr lang="cs-CZ" altLang="cs-CZ"/>
              <a:pPr/>
              <a:t>‹#›</a:t>
            </a:fld>
            <a:endParaRPr lang="cs-CZ" altLang="cs-CZ"/>
          </a:p>
        </p:txBody>
      </p:sp>
    </p:spTree>
    <p:extLst>
      <p:ext uri="{BB962C8B-B14F-4D97-AF65-F5344CB8AC3E}">
        <p14:creationId xmlns:p14="http://schemas.microsoft.com/office/powerpoint/2010/main" val="2732411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1800000"/>
            <a:ext cx="3960000" cy="4320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obsah 2"/>
          <p:cNvSpPr>
            <a:spLocks noGrp="1"/>
          </p:cNvSpPr>
          <p:nvPr>
            <p:ph idx="10"/>
          </p:nvPr>
        </p:nvSpPr>
        <p:spPr>
          <a:xfrm>
            <a:off x="4644000" y="1800000"/>
            <a:ext cx="3960000" cy="4320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3">
            <a:extLst>
              <a:ext uri="{FF2B5EF4-FFF2-40B4-BE49-F238E27FC236}">
                <a16:creationId xmlns:a16="http://schemas.microsoft.com/office/drawing/2014/main" id="{88491D62-F952-4535-AFD5-C0B825A8EFED}"/>
              </a:ext>
            </a:extLst>
          </p:cNvPr>
          <p:cNvSpPr>
            <a:spLocks noGrp="1"/>
          </p:cNvSpPr>
          <p:nvPr>
            <p:ph type="dt" sz="half" idx="11"/>
          </p:nvPr>
        </p:nvSpPr>
        <p:spPr/>
        <p:txBody>
          <a:bodyPr/>
          <a:lstStyle>
            <a:lvl1pPr>
              <a:defRPr/>
            </a:lvl1pPr>
          </a:lstStyle>
          <a:p>
            <a:pPr>
              <a:defRPr/>
            </a:pPr>
            <a:endParaRPr lang="cs-CZ"/>
          </a:p>
        </p:txBody>
      </p:sp>
      <p:sp>
        <p:nvSpPr>
          <p:cNvPr id="6" name="Zástupný symbol pro zápatí 4">
            <a:extLst>
              <a:ext uri="{FF2B5EF4-FFF2-40B4-BE49-F238E27FC236}">
                <a16:creationId xmlns:a16="http://schemas.microsoft.com/office/drawing/2014/main" id="{472D71E1-3C46-47B2-86DB-D0DEC7DAEA6A}"/>
              </a:ext>
            </a:extLst>
          </p:cNvPr>
          <p:cNvSpPr>
            <a:spLocks noGrp="1"/>
          </p:cNvSpPr>
          <p:nvPr>
            <p:ph type="ftr" sz="quarter" idx="12"/>
          </p:nvPr>
        </p:nvSpPr>
        <p:spPr/>
        <p:txBody>
          <a:bodyPr/>
          <a:lstStyle>
            <a:lvl1pPr>
              <a:defRPr/>
            </a:lvl1pPr>
          </a:lstStyle>
          <a:p>
            <a:pPr>
              <a:defRPr/>
            </a:pPr>
            <a:endParaRPr lang="cs-CZ"/>
          </a:p>
        </p:txBody>
      </p:sp>
      <p:sp>
        <p:nvSpPr>
          <p:cNvPr id="7" name="Zástupný symbol pro číslo snímku 5">
            <a:extLst>
              <a:ext uri="{FF2B5EF4-FFF2-40B4-BE49-F238E27FC236}">
                <a16:creationId xmlns:a16="http://schemas.microsoft.com/office/drawing/2014/main" id="{8EE68A16-8084-47D9-892B-3EAA47ECA196}"/>
              </a:ext>
            </a:extLst>
          </p:cNvPr>
          <p:cNvSpPr>
            <a:spLocks noGrp="1"/>
          </p:cNvSpPr>
          <p:nvPr>
            <p:ph type="sldNum" sz="quarter" idx="13"/>
          </p:nvPr>
        </p:nvSpPr>
        <p:spPr/>
        <p:txBody>
          <a:bodyPr/>
          <a:lstStyle>
            <a:lvl1pPr>
              <a:defRPr/>
            </a:lvl1pPr>
          </a:lstStyle>
          <a:p>
            <a:fld id="{E5065F35-218B-4D88-9A23-FA27793490C1}" type="slidenum">
              <a:rPr lang="cs-CZ" altLang="cs-CZ"/>
              <a:pPr/>
              <a:t>‹#›</a:t>
            </a:fld>
            <a:endParaRPr lang="cs-CZ" altLang="cs-CZ"/>
          </a:p>
        </p:txBody>
      </p:sp>
    </p:spTree>
    <p:extLst>
      <p:ext uri="{BB962C8B-B14F-4D97-AF65-F5344CB8AC3E}">
        <p14:creationId xmlns:p14="http://schemas.microsoft.com/office/powerpoint/2010/main" val="11416505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va obsahy nad sebou">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1800000"/>
            <a:ext cx="8064000" cy="2088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2"/>
          <p:cNvSpPr>
            <a:spLocks noGrp="1"/>
          </p:cNvSpPr>
          <p:nvPr>
            <p:ph idx="10"/>
          </p:nvPr>
        </p:nvSpPr>
        <p:spPr>
          <a:xfrm>
            <a:off x="540000" y="4032000"/>
            <a:ext cx="8064000" cy="2088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3">
            <a:extLst>
              <a:ext uri="{FF2B5EF4-FFF2-40B4-BE49-F238E27FC236}">
                <a16:creationId xmlns:a16="http://schemas.microsoft.com/office/drawing/2014/main" id="{3A402E1C-C993-47A9-A9A2-DDFF65285015}"/>
              </a:ext>
            </a:extLst>
          </p:cNvPr>
          <p:cNvSpPr>
            <a:spLocks noGrp="1"/>
          </p:cNvSpPr>
          <p:nvPr>
            <p:ph type="dt" sz="half" idx="11"/>
          </p:nvPr>
        </p:nvSpPr>
        <p:spPr/>
        <p:txBody>
          <a:bodyPr/>
          <a:lstStyle>
            <a:lvl1pPr>
              <a:defRPr/>
            </a:lvl1pPr>
          </a:lstStyle>
          <a:p>
            <a:pPr>
              <a:defRPr/>
            </a:pPr>
            <a:endParaRPr lang="cs-CZ"/>
          </a:p>
        </p:txBody>
      </p:sp>
      <p:sp>
        <p:nvSpPr>
          <p:cNvPr id="6" name="Zástupný symbol pro zápatí 4">
            <a:extLst>
              <a:ext uri="{FF2B5EF4-FFF2-40B4-BE49-F238E27FC236}">
                <a16:creationId xmlns:a16="http://schemas.microsoft.com/office/drawing/2014/main" id="{14A21021-001E-40FE-B89D-E35555B17A51}"/>
              </a:ext>
            </a:extLst>
          </p:cNvPr>
          <p:cNvSpPr>
            <a:spLocks noGrp="1"/>
          </p:cNvSpPr>
          <p:nvPr>
            <p:ph type="ftr" sz="quarter" idx="12"/>
          </p:nvPr>
        </p:nvSpPr>
        <p:spPr/>
        <p:txBody>
          <a:bodyPr/>
          <a:lstStyle>
            <a:lvl1pPr>
              <a:defRPr/>
            </a:lvl1pPr>
          </a:lstStyle>
          <a:p>
            <a:pPr>
              <a:defRPr/>
            </a:pPr>
            <a:endParaRPr lang="cs-CZ"/>
          </a:p>
        </p:txBody>
      </p:sp>
      <p:sp>
        <p:nvSpPr>
          <p:cNvPr id="7" name="Zástupný symbol pro číslo snímku 5">
            <a:extLst>
              <a:ext uri="{FF2B5EF4-FFF2-40B4-BE49-F238E27FC236}">
                <a16:creationId xmlns:a16="http://schemas.microsoft.com/office/drawing/2014/main" id="{6BAAC3A9-4A7A-4BDF-A626-833DCDECE648}"/>
              </a:ext>
            </a:extLst>
          </p:cNvPr>
          <p:cNvSpPr>
            <a:spLocks noGrp="1"/>
          </p:cNvSpPr>
          <p:nvPr>
            <p:ph type="sldNum" sz="quarter" idx="13"/>
          </p:nvPr>
        </p:nvSpPr>
        <p:spPr/>
        <p:txBody>
          <a:bodyPr/>
          <a:lstStyle>
            <a:lvl1pPr>
              <a:defRPr/>
            </a:lvl1pPr>
          </a:lstStyle>
          <a:p>
            <a:fld id="{50B05C27-446C-4A85-9C37-DA7E52797172}" type="slidenum">
              <a:rPr lang="cs-CZ" altLang="cs-CZ"/>
              <a:pPr/>
              <a:t>‹#›</a:t>
            </a:fld>
            <a:endParaRPr lang="cs-CZ" altLang="cs-CZ"/>
          </a:p>
        </p:txBody>
      </p:sp>
    </p:spTree>
    <p:extLst>
      <p:ext uri="{BB962C8B-B14F-4D97-AF65-F5344CB8AC3E}">
        <p14:creationId xmlns:p14="http://schemas.microsoft.com/office/powerpoint/2010/main" val="10977708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abulka nebo graf">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4" name="Zástupný symbol pro obsah 2"/>
          <p:cNvSpPr>
            <a:spLocks noGrp="1"/>
          </p:cNvSpPr>
          <p:nvPr>
            <p:ph idx="10"/>
          </p:nvPr>
        </p:nvSpPr>
        <p:spPr>
          <a:xfrm>
            <a:off x="540000" y="2412000"/>
            <a:ext cx="8064000" cy="3744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text 5"/>
          <p:cNvSpPr>
            <a:spLocks noGrp="1"/>
          </p:cNvSpPr>
          <p:nvPr>
            <p:ph type="body" sz="quarter" idx="11"/>
          </p:nvPr>
        </p:nvSpPr>
        <p:spPr>
          <a:xfrm>
            <a:off x="540000" y="1440000"/>
            <a:ext cx="8064000" cy="360000"/>
          </a:xfrm>
        </p:spPr>
        <p:txBody>
          <a:bodyPr/>
          <a:lstStyle>
            <a:lvl1pPr marL="0" indent="0">
              <a:buFontTx/>
              <a:buNone/>
              <a:defRPr b="1">
                <a:solidFill>
                  <a:schemeClr val="accent2"/>
                </a:solidFill>
              </a:defRPr>
            </a:lvl1pPr>
          </a:lstStyle>
          <a:p>
            <a:pPr lvl="0"/>
            <a:r>
              <a:rPr lang="cs-CZ"/>
              <a:t>Kliknutím lze upravit styly předlohy textu.</a:t>
            </a:r>
          </a:p>
        </p:txBody>
      </p:sp>
      <p:sp>
        <p:nvSpPr>
          <p:cNvPr id="7" name="Zástupný symbol pro text 5"/>
          <p:cNvSpPr>
            <a:spLocks noGrp="1"/>
          </p:cNvSpPr>
          <p:nvPr>
            <p:ph type="body" sz="quarter" idx="12"/>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a:t>Kliknutím lze upravit styly předlohy textu.</a:t>
            </a:r>
          </a:p>
        </p:txBody>
      </p:sp>
      <p:sp>
        <p:nvSpPr>
          <p:cNvPr id="8" name="Zástupný symbol pro datum 3">
            <a:extLst>
              <a:ext uri="{FF2B5EF4-FFF2-40B4-BE49-F238E27FC236}">
                <a16:creationId xmlns:a16="http://schemas.microsoft.com/office/drawing/2014/main" id="{20014ACF-8830-4491-879B-5E3EDC96EC7A}"/>
              </a:ext>
            </a:extLst>
          </p:cNvPr>
          <p:cNvSpPr>
            <a:spLocks noGrp="1"/>
          </p:cNvSpPr>
          <p:nvPr>
            <p:ph type="dt" sz="half" idx="13"/>
          </p:nvPr>
        </p:nvSpPr>
        <p:spPr/>
        <p:txBody>
          <a:bodyPr/>
          <a:lstStyle>
            <a:lvl1pPr>
              <a:defRPr/>
            </a:lvl1pPr>
          </a:lstStyle>
          <a:p>
            <a:pPr>
              <a:defRPr/>
            </a:pPr>
            <a:endParaRPr lang="cs-CZ"/>
          </a:p>
        </p:txBody>
      </p:sp>
      <p:sp>
        <p:nvSpPr>
          <p:cNvPr id="9" name="Zástupný symbol pro zápatí 4">
            <a:extLst>
              <a:ext uri="{FF2B5EF4-FFF2-40B4-BE49-F238E27FC236}">
                <a16:creationId xmlns:a16="http://schemas.microsoft.com/office/drawing/2014/main" id="{83053E07-1DA1-4714-8C6D-D6E135DA6132}"/>
              </a:ext>
            </a:extLst>
          </p:cNvPr>
          <p:cNvSpPr>
            <a:spLocks noGrp="1"/>
          </p:cNvSpPr>
          <p:nvPr>
            <p:ph type="ftr" sz="quarter" idx="14"/>
          </p:nvPr>
        </p:nvSpPr>
        <p:spPr/>
        <p:txBody>
          <a:bodyPr/>
          <a:lstStyle>
            <a:lvl1pPr>
              <a:defRPr/>
            </a:lvl1pPr>
          </a:lstStyle>
          <a:p>
            <a:pPr>
              <a:defRPr/>
            </a:pPr>
            <a:endParaRPr lang="cs-CZ"/>
          </a:p>
        </p:txBody>
      </p:sp>
      <p:sp>
        <p:nvSpPr>
          <p:cNvPr id="10" name="Zástupný symbol pro číslo snímku 5">
            <a:extLst>
              <a:ext uri="{FF2B5EF4-FFF2-40B4-BE49-F238E27FC236}">
                <a16:creationId xmlns:a16="http://schemas.microsoft.com/office/drawing/2014/main" id="{58961FE1-CAB4-4ADE-9A33-883ED94D0761}"/>
              </a:ext>
            </a:extLst>
          </p:cNvPr>
          <p:cNvSpPr>
            <a:spLocks noGrp="1"/>
          </p:cNvSpPr>
          <p:nvPr>
            <p:ph type="sldNum" sz="quarter" idx="15"/>
          </p:nvPr>
        </p:nvSpPr>
        <p:spPr/>
        <p:txBody>
          <a:bodyPr/>
          <a:lstStyle>
            <a:lvl1pPr>
              <a:defRPr/>
            </a:lvl1pPr>
          </a:lstStyle>
          <a:p>
            <a:fld id="{2F379236-ECBE-4A93-B643-3EF311D18166}" type="slidenum">
              <a:rPr lang="cs-CZ" altLang="cs-CZ"/>
              <a:pPr/>
              <a:t>‹#›</a:t>
            </a:fld>
            <a:endParaRPr lang="cs-CZ" altLang="cs-CZ"/>
          </a:p>
        </p:txBody>
      </p:sp>
    </p:spTree>
    <p:extLst>
      <p:ext uri="{BB962C8B-B14F-4D97-AF65-F5344CB8AC3E}">
        <p14:creationId xmlns:p14="http://schemas.microsoft.com/office/powerpoint/2010/main" val="13563400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ředěl">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9103466A-AFD6-49BF-9F95-B491C8DCA065}"/>
              </a:ext>
            </a:extLst>
          </p:cNvPr>
          <p:cNvSpPr/>
          <p:nvPr userDrawn="1"/>
        </p:nvSpPr>
        <p:spPr>
          <a:xfrm>
            <a:off x="0" y="0"/>
            <a:ext cx="9144000" cy="6732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cs-CZ">
              <a:solidFill>
                <a:srgbClr val="F5F5F5"/>
              </a:solidFill>
            </a:endParaRPr>
          </a:p>
        </p:txBody>
      </p:sp>
      <p:sp>
        <p:nvSpPr>
          <p:cNvPr id="5" name="Obdélník 4">
            <a:extLst>
              <a:ext uri="{FF2B5EF4-FFF2-40B4-BE49-F238E27FC236}">
                <a16:creationId xmlns:a16="http://schemas.microsoft.com/office/drawing/2014/main" id="{CAD72209-6EF4-40C9-8CC7-F21F3CE8F0ED}"/>
              </a:ext>
            </a:extLst>
          </p:cNvPr>
          <p:cNvSpPr/>
          <p:nvPr userDrawn="1"/>
        </p:nvSpPr>
        <p:spPr>
          <a:xfrm>
            <a:off x="0" y="0"/>
            <a:ext cx="9144000" cy="1335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cs-CZ">
              <a:solidFill>
                <a:srgbClr val="F5F5F5"/>
              </a:solidFill>
            </a:endParaRPr>
          </a:p>
        </p:txBody>
      </p:sp>
      <p:pic>
        <p:nvPicPr>
          <p:cNvPr id="6" name="Obrázek 11">
            <a:extLst>
              <a:ext uri="{FF2B5EF4-FFF2-40B4-BE49-F238E27FC236}">
                <a16:creationId xmlns:a16="http://schemas.microsoft.com/office/drawing/2014/main" id="{60960804-DBEC-4486-B904-D33D68982FB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288" y="201613"/>
            <a:ext cx="3952875"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Přímá spojnice 6">
            <a:extLst>
              <a:ext uri="{FF2B5EF4-FFF2-40B4-BE49-F238E27FC236}">
                <a16:creationId xmlns:a16="http://schemas.microsoft.com/office/drawing/2014/main" id="{F2E4AEA2-E2BC-4509-9D83-259913DAFCD8}"/>
              </a:ext>
            </a:extLst>
          </p:cNvPr>
          <p:cNvCxnSpPr/>
          <p:nvPr userDrawn="1"/>
        </p:nvCxnSpPr>
        <p:spPr>
          <a:xfrm>
            <a:off x="395288" y="1138238"/>
            <a:ext cx="835342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Nadpis 10"/>
          <p:cNvSpPr>
            <a:spLocks noGrp="1"/>
          </p:cNvSpPr>
          <p:nvPr>
            <p:ph type="title"/>
          </p:nvPr>
        </p:nvSpPr>
        <p:spPr>
          <a:xfrm>
            <a:off x="1512000" y="2610000"/>
            <a:ext cx="7272000" cy="3240000"/>
          </a:xfrm>
        </p:spPr>
        <p:txBody>
          <a:bodyPr anchor="t"/>
          <a:lstStyle>
            <a:lvl1pPr>
              <a:defRPr sz="4000">
                <a:solidFill>
                  <a:schemeClr val="accent1"/>
                </a:solidFill>
              </a:defRPr>
            </a:lvl1pPr>
          </a:lstStyle>
          <a:p>
            <a:r>
              <a:rPr lang="cs-CZ"/>
              <a:t>Kliknutím lze upravit styl.</a:t>
            </a:r>
            <a:endParaRPr lang="cs-CZ" dirty="0"/>
          </a:p>
        </p:txBody>
      </p:sp>
      <p:sp>
        <p:nvSpPr>
          <p:cNvPr id="9" name="Zástupný symbol pro obrázek 4"/>
          <p:cNvSpPr>
            <a:spLocks noGrp="1" noChangeAspect="1"/>
          </p:cNvSpPr>
          <p:nvPr>
            <p:ph type="pic" sz="quarter" idx="15"/>
          </p:nvPr>
        </p:nvSpPr>
        <p:spPr>
          <a:xfrm>
            <a:off x="846000" y="2636837"/>
            <a:ext cx="540000" cy="540000"/>
          </a:xfrm>
        </p:spPr>
        <p:txBody>
          <a:bodyPr wrap="none" rtlCol="0" anchor="ctr" anchorCtr="1">
            <a:noAutofit/>
          </a:bodyPr>
          <a:lstStyle>
            <a:lvl1pPr marL="0" indent="0">
              <a:buFontTx/>
              <a:buNone/>
              <a:defRPr sz="600"/>
            </a:lvl1pPr>
          </a:lstStyle>
          <a:p>
            <a:pPr lvl="0"/>
            <a:r>
              <a:rPr lang="cs-CZ" noProof="0"/>
              <a:t>Kliknutím na ikonu přidáte obrázek.</a:t>
            </a:r>
            <a:endParaRPr lang="cs-CZ" noProof="0" dirty="0"/>
          </a:p>
        </p:txBody>
      </p:sp>
    </p:spTree>
    <p:extLst>
      <p:ext uri="{BB962C8B-B14F-4D97-AF65-F5344CB8AC3E}">
        <p14:creationId xmlns:p14="http://schemas.microsoft.com/office/powerpoint/2010/main" val="22569631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Jeden obsah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a:extLst>
              <a:ext uri="{FF2B5EF4-FFF2-40B4-BE49-F238E27FC236}">
                <a16:creationId xmlns:a16="http://schemas.microsoft.com/office/drawing/2014/main" id="{144875B2-35B6-4F44-8AE5-7B01E9F41DDF}"/>
              </a:ext>
            </a:extLst>
          </p:cNvPr>
          <p:cNvSpPr>
            <a:spLocks noGrp="1"/>
          </p:cNvSpPr>
          <p:nvPr>
            <p:ph type="dt" sz="half" idx="10"/>
          </p:nvPr>
        </p:nvSpPr>
        <p:spPr/>
        <p:txBody>
          <a:bodyPr/>
          <a:lstStyle>
            <a:lvl1pPr>
              <a:defRPr/>
            </a:lvl1pPr>
          </a:lstStyle>
          <a:p>
            <a:pPr>
              <a:defRPr/>
            </a:pPr>
            <a:endParaRPr lang="cs-CZ"/>
          </a:p>
        </p:txBody>
      </p:sp>
      <p:sp>
        <p:nvSpPr>
          <p:cNvPr id="5" name="Zástupný symbol pro zápatí 4">
            <a:extLst>
              <a:ext uri="{FF2B5EF4-FFF2-40B4-BE49-F238E27FC236}">
                <a16:creationId xmlns:a16="http://schemas.microsoft.com/office/drawing/2014/main" id="{7263332D-16FA-4FB8-9D58-A8245641845E}"/>
              </a:ext>
            </a:extLst>
          </p:cNvPr>
          <p:cNvSpPr>
            <a:spLocks noGrp="1"/>
          </p:cNvSpPr>
          <p:nvPr>
            <p:ph type="ftr" sz="quarter" idx="11"/>
          </p:nvPr>
        </p:nvSpPr>
        <p:spPr/>
        <p:txBody>
          <a:bodyPr/>
          <a:lstStyle>
            <a:lvl1pPr>
              <a:defRPr/>
            </a:lvl1pPr>
          </a:lstStyle>
          <a:p>
            <a:pPr>
              <a:defRPr/>
            </a:pPr>
            <a:endParaRPr lang="cs-CZ"/>
          </a:p>
        </p:txBody>
      </p:sp>
      <p:sp>
        <p:nvSpPr>
          <p:cNvPr id="6" name="Zástupný symbol pro číslo snímku 5">
            <a:extLst>
              <a:ext uri="{FF2B5EF4-FFF2-40B4-BE49-F238E27FC236}">
                <a16:creationId xmlns:a16="http://schemas.microsoft.com/office/drawing/2014/main" id="{0819E384-A268-40BE-9882-E734EC743D3D}"/>
              </a:ext>
            </a:extLst>
          </p:cNvPr>
          <p:cNvSpPr>
            <a:spLocks noGrp="1"/>
          </p:cNvSpPr>
          <p:nvPr>
            <p:ph type="sldNum" sz="quarter" idx="12"/>
          </p:nvPr>
        </p:nvSpPr>
        <p:spPr/>
        <p:txBody>
          <a:bodyPr/>
          <a:lstStyle>
            <a:lvl1pPr>
              <a:defRPr/>
            </a:lvl1pPr>
          </a:lstStyle>
          <a:p>
            <a:fld id="{B1A92EA3-1B42-4F82-87E4-17C6485D0395}" type="slidenum">
              <a:rPr lang="cs-CZ" altLang="cs-CZ"/>
              <a:pPr/>
              <a:t>‹#›</a:t>
            </a:fld>
            <a:endParaRPr lang="cs-CZ" altLang="cs-CZ"/>
          </a:p>
        </p:txBody>
      </p:sp>
    </p:spTree>
    <p:extLst>
      <p:ext uri="{BB962C8B-B14F-4D97-AF65-F5344CB8AC3E}">
        <p14:creationId xmlns:p14="http://schemas.microsoft.com/office/powerpoint/2010/main" val="39027615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va obsahy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7" name="Zástupný symbol pro obsah 2"/>
          <p:cNvSpPr>
            <a:spLocks noGrp="1"/>
          </p:cNvSpPr>
          <p:nvPr>
            <p:ph idx="13"/>
          </p:nvPr>
        </p:nvSpPr>
        <p:spPr>
          <a:xfrm>
            <a:off x="4644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5" name="Zástupný symbol pro datum 3">
            <a:extLst>
              <a:ext uri="{FF2B5EF4-FFF2-40B4-BE49-F238E27FC236}">
                <a16:creationId xmlns:a16="http://schemas.microsoft.com/office/drawing/2014/main" id="{4DCAC432-B6EF-4F90-BE16-B6589FE163C0}"/>
              </a:ext>
            </a:extLst>
          </p:cNvPr>
          <p:cNvSpPr>
            <a:spLocks noGrp="1"/>
          </p:cNvSpPr>
          <p:nvPr>
            <p:ph type="dt" sz="half" idx="14"/>
          </p:nvPr>
        </p:nvSpPr>
        <p:spPr/>
        <p:txBody>
          <a:bodyPr/>
          <a:lstStyle>
            <a:lvl1pPr>
              <a:defRPr/>
            </a:lvl1pPr>
          </a:lstStyle>
          <a:p>
            <a:pPr>
              <a:defRPr/>
            </a:pPr>
            <a:endParaRPr lang="cs-CZ"/>
          </a:p>
        </p:txBody>
      </p:sp>
      <p:sp>
        <p:nvSpPr>
          <p:cNvPr id="6" name="Zástupný symbol pro zápatí 4">
            <a:extLst>
              <a:ext uri="{FF2B5EF4-FFF2-40B4-BE49-F238E27FC236}">
                <a16:creationId xmlns:a16="http://schemas.microsoft.com/office/drawing/2014/main" id="{DA8EA4FE-02AA-4170-BBC5-3B30B971992D}"/>
              </a:ext>
            </a:extLst>
          </p:cNvPr>
          <p:cNvSpPr>
            <a:spLocks noGrp="1"/>
          </p:cNvSpPr>
          <p:nvPr>
            <p:ph type="ftr" sz="quarter" idx="15"/>
          </p:nvPr>
        </p:nvSpPr>
        <p:spPr/>
        <p:txBody>
          <a:bodyPr/>
          <a:lstStyle>
            <a:lvl1pPr>
              <a:defRPr/>
            </a:lvl1pPr>
          </a:lstStyle>
          <a:p>
            <a:pPr>
              <a:defRPr/>
            </a:pPr>
            <a:endParaRPr lang="cs-CZ"/>
          </a:p>
        </p:txBody>
      </p:sp>
      <p:sp>
        <p:nvSpPr>
          <p:cNvPr id="8" name="Zástupný symbol pro číslo snímku 5">
            <a:extLst>
              <a:ext uri="{FF2B5EF4-FFF2-40B4-BE49-F238E27FC236}">
                <a16:creationId xmlns:a16="http://schemas.microsoft.com/office/drawing/2014/main" id="{C816C8A6-2A9B-4C38-B7FD-4B42A6806D5A}"/>
              </a:ext>
            </a:extLst>
          </p:cNvPr>
          <p:cNvSpPr>
            <a:spLocks noGrp="1"/>
          </p:cNvSpPr>
          <p:nvPr>
            <p:ph type="sldNum" sz="quarter" idx="16"/>
          </p:nvPr>
        </p:nvSpPr>
        <p:spPr/>
        <p:txBody>
          <a:bodyPr/>
          <a:lstStyle>
            <a:lvl1pPr>
              <a:defRPr/>
            </a:lvl1pPr>
          </a:lstStyle>
          <a:p>
            <a:fld id="{041D46E7-777A-4B31-91D1-6BAC074F3F45}" type="slidenum">
              <a:rPr lang="cs-CZ" altLang="cs-CZ"/>
              <a:pPr/>
              <a:t>‹#›</a:t>
            </a:fld>
            <a:endParaRPr lang="cs-CZ" altLang="cs-CZ"/>
          </a:p>
        </p:txBody>
      </p:sp>
    </p:spTree>
    <p:extLst>
      <p:ext uri="{BB962C8B-B14F-4D97-AF65-F5344CB8AC3E}">
        <p14:creationId xmlns:p14="http://schemas.microsoft.com/office/powerpoint/2010/main" val="40005755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va obsahy nad sebou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1800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8" name="Zástupný symbol pro obsah 2"/>
          <p:cNvSpPr>
            <a:spLocks noGrp="1"/>
          </p:cNvSpPr>
          <p:nvPr>
            <p:ph idx="13"/>
          </p:nvPr>
        </p:nvSpPr>
        <p:spPr>
          <a:xfrm>
            <a:off x="540000" y="4032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5" name="Zástupný symbol pro datum 3">
            <a:extLst>
              <a:ext uri="{FF2B5EF4-FFF2-40B4-BE49-F238E27FC236}">
                <a16:creationId xmlns:a16="http://schemas.microsoft.com/office/drawing/2014/main" id="{41A5FD0E-4C77-4AB1-8C24-B538E3595466}"/>
              </a:ext>
            </a:extLst>
          </p:cNvPr>
          <p:cNvSpPr>
            <a:spLocks noGrp="1"/>
          </p:cNvSpPr>
          <p:nvPr>
            <p:ph type="dt" sz="half" idx="14"/>
          </p:nvPr>
        </p:nvSpPr>
        <p:spPr/>
        <p:txBody>
          <a:bodyPr/>
          <a:lstStyle>
            <a:lvl1pPr>
              <a:defRPr/>
            </a:lvl1pPr>
          </a:lstStyle>
          <a:p>
            <a:pPr>
              <a:defRPr/>
            </a:pPr>
            <a:endParaRPr lang="cs-CZ"/>
          </a:p>
        </p:txBody>
      </p:sp>
      <p:sp>
        <p:nvSpPr>
          <p:cNvPr id="6" name="Zástupný symbol pro zápatí 4">
            <a:extLst>
              <a:ext uri="{FF2B5EF4-FFF2-40B4-BE49-F238E27FC236}">
                <a16:creationId xmlns:a16="http://schemas.microsoft.com/office/drawing/2014/main" id="{7F1B0D53-65EC-4182-9C84-586995D97961}"/>
              </a:ext>
            </a:extLst>
          </p:cNvPr>
          <p:cNvSpPr>
            <a:spLocks noGrp="1"/>
          </p:cNvSpPr>
          <p:nvPr>
            <p:ph type="ftr" sz="quarter" idx="15"/>
          </p:nvPr>
        </p:nvSpPr>
        <p:spPr/>
        <p:txBody>
          <a:bodyPr/>
          <a:lstStyle>
            <a:lvl1pPr>
              <a:defRPr/>
            </a:lvl1pPr>
          </a:lstStyle>
          <a:p>
            <a:pPr>
              <a:defRPr/>
            </a:pPr>
            <a:endParaRPr lang="cs-CZ"/>
          </a:p>
        </p:txBody>
      </p:sp>
      <p:sp>
        <p:nvSpPr>
          <p:cNvPr id="7" name="Zástupný symbol pro číslo snímku 5">
            <a:extLst>
              <a:ext uri="{FF2B5EF4-FFF2-40B4-BE49-F238E27FC236}">
                <a16:creationId xmlns:a16="http://schemas.microsoft.com/office/drawing/2014/main" id="{9A32A76A-7911-4237-A277-EDD706146567}"/>
              </a:ext>
            </a:extLst>
          </p:cNvPr>
          <p:cNvSpPr>
            <a:spLocks noGrp="1"/>
          </p:cNvSpPr>
          <p:nvPr>
            <p:ph type="sldNum" sz="quarter" idx="16"/>
          </p:nvPr>
        </p:nvSpPr>
        <p:spPr/>
        <p:txBody>
          <a:bodyPr/>
          <a:lstStyle>
            <a:lvl1pPr>
              <a:defRPr/>
            </a:lvl1pPr>
          </a:lstStyle>
          <a:p>
            <a:fld id="{6ED6F8FF-31CC-4B87-82D9-260C2CBB7CFD}" type="slidenum">
              <a:rPr lang="cs-CZ" altLang="cs-CZ"/>
              <a:pPr/>
              <a:t>‹#›</a:t>
            </a:fld>
            <a:endParaRPr lang="cs-CZ" altLang="cs-CZ"/>
          </a:p>
        </p:txBody>
      </p:sp>
    </p:spTree>
    <p:extLst>
      <p:ext uri="{BB962C8B-B14F-4D97-AF65-F5344CB8AC3E}">
        <p14:creationId xmlns:p14="http://schemas.microsoft.com/office/powerpoint/2010/main" val="1683419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va obsahy nad sebou">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1800000"/>
            <a:ext cx="8064000" cy="2088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2"/>
          <p:cNvSpPr>
            <a:spLocks noGrp="1"/>
          </p:cNvSpPr>
          <p:nvPr>
            <p:ph idx="10"/>
          </p:nvPr>
        </p:nvSpPr>
        <p:spPr>
          <a:xfrm>
            <a:off x="540000" y="4032000"/>
            <a:ext cx="8064000" cy="2088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1"/>
          </p:nvPr>
        </p:nvSpPr>
        <p:spPr/>
        <p:txBody>
          <a:bodyPr/>
          <a:lstStyle/>
          <a:p>
            <a:endParaRPr lang="cs-CZ" dirty="0"/>
          </a:p>
        </p:txBody>
      </p:sp>
      <p:sp>
        <p:nvSpPr>
          <p:cNvPr id="6" name="Zástupný symbol pro zápatí 5"/>
          <p:cNvSpPr>
            <a:spLocks noGrp="1"/>
          </p:cNvSpPr>
          <p:nvPr>
            <p:ph type="ftr" sz="quarter" idx="12"/>
          </p:nvPr>
        </p:nvSpPr>
        <p:spPr/>
        <p:txBody>
          <a:bodyPr/>
          <a:lstStyle/>
          <a:p>
            <a:endParaRPr lang="cs-CZ" dirty="0"/>
          </a:p>
        </p:txBody>
      </p:sp>
      <p:sp>
        <p:nvSpPr>
          <p:cNvPr id="7" name="Zástupný symbol pro číslo snímku 6"/>
          <p:cNvSpPr>
            <a:spLocks noGrp="1"/>
          </p:cNvSpPr>
          <p:nvPr>
            <p:ph type="sldNum" sz="quarter" idx="13"/>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6930276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abulka nebo graf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2412000"/>
            <a:ext cx="8064000" cy="3744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7" name="Zástupný symbol pro text 5"/>
          <p:cNvSpPr>
            <a:spLocks noGrp="1"/>
          </p:cNvSpPr>
          <p:nvPr>
            <p:ph type="body" sz="quarter" idx="13"/>
          </p:nvPr>
        </p:nvSpPr>
        <p:spPr>
          <a:xfrm>
            <a:off x="540000" y="1440000"/>
            <a:ext cx="8064000" cy="360000"/>
          </a:xfrm>
        </p:spPr>
        <p:txBody>
          <a:bodyPr/>
          <a:lstStyle>
            <a:lvl1pPr marL="0" indent="0">
              <a:buFontTx/>
              <a:buNone/>
              <a:defRPr b="1">
                <a:solidFill>
                  <a:schemeClr val="accent2"/>
                </a:solidFill>
              </a:defRPr>
            </a:lvl1pPr>
          </a:lstStyle>
          <a:p>
            <a:pPr lvl="0"/>
            <a:r>
              <a:rPr lang="cs-CZ"/>
              <a:t>Kliknutím lze upravit styly předlohy textu.</a:t>
            </a:r>
          </a:p>
        </p:txBody>
      </p:sp>
      <p:sp>
        <p:nvSpPr>
          <p:cNvPr id="8" name="Zástupný symbol pro text 5"/>
          <p:cNvSpPr>
            <a:spLocks noGrp="1"/>
          </p:cNvSpPr>
          <p:nvPr>
            <p:ph type="body" sz="quarter" idx="14"/>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a:t>Kliknutím lze upravit styly předlohy textu.</a:t>
            </a:r>
          </a:p>
        </p:txBody>
      </p:sp>
      <p:sp>
        <p:nvSpPr>
          <p:cNvPr id="6" name="Zástupný symbol pro datum 3">
            <a:extLst>
              <a:ext uri="{FF2B5EF4-FFF2-40B4-BE49-F238E27FC236}">
                <a16:creationId xmlns:a16="http://schemas.microsoft.com/office/drawing/2014/main" id="{02585D64-3693-4B90-9D33-158C02C2C218}"/>
              </a:ext>
            </a:extLst>
          </p:cNvPr>
          <p:cNvSpPr>
            <a:spLocks noGrp="1"/>
          </p:cNvSpPr>
          <p:nvPr>
            <p:ph type="dt" sz="half" idx="15"/>
          </p:nvPr>
        </p:nvSpPr>
        <p:spPr/>
        <p:txBody>
          <a:bodyPr/>
          <a:lstStyle>
            <a:lvl1pPr>
              <a:defRPr/>
            </a:lvl1pPr>
          </a:lstStyle>
          <a:p>
            <a:pPr>
              <a:defRPr/>
            </a:pPr>
            <a:endParaRPr lang="cs-CZ"/>
          </a:p>
        </p:txBody>
      </p:sp>
      <p:sp>
        <p:nvSpPr>
          <p:cNvPr id="9" name="Zástupný symbol pro zápatí 4">
            <a:extLst>
              <a:ext uri="{FF2B5EF4-FFF2-40B4-BE49-F238E27FC236}">
                <a16:creationId xmlns:a16="http://schemas.microsoft.com/office/drawing/2014/main" id="{49B78728-FEEA-4D61-8ADC-6067FAAB642F}"/>
              </a:ext>
            </a:extLst>
          </p:cNvPr>
          <p:cNvSpPr>
            <a:spLocks noGrp="1"/>
          </p:cNvSpPr>
          <p:nvPr>
            <p:ph type="ftr" sz="quarter" idx="16"/>
          </p:nvPr>
        </p:nvSpPr>
        <p:spPr/>
        <p:txBody>
          <a:bodyPr/>
          <a:lstStyle>
            <a:lvl1pPr>
              <a:defRPr/>
            </a:lvl1pPr>
          </a:lstStyle>
          <a:p>
            <a:pPr>
              <a:defRPr/>
            </a:pPr>
            <a:endParaRPr lang="cs-CZ"/>
          </a:p>
        </p:txBody>
      </p:sp>
      <p:sp>
        <p:nvSpPr>
          <p:cNvPr id="10" name="Zástupný symbol pro číslo snímku 5">
            <a:extLst>
              <a:ext uri="{FF2B5EF4-FFF2-40B4-BE49-F238E27FC236}">
                <a16:creationId xmlns:a16="http://schemas.microsoft.com/office/drawing/2014/main" id="{EEE07B07-EB06-4CA5-9611-83DC965B9127}"/>
              </a:ext>
            </a:extLst>
          </p:cNvPr>
          <p:cNvSpPr>
            <a:spLocks noGrp="1"/>
          </p:cNvSpPr>
          <p:nvPr>
            <p:ph type="sldNum" sz="quarter" idx="17"/>
          </p:nvPr>
        </p:nvSpPr>
        <p:spPr/>
        <p:txBody>
          <a:bodyPr/>
          <a:lstStyle>
            <a:lvl1pPr>
              <a:defRPr/>
            </a:lvl1pPr>
          </a:lstStyle>
          <a:p>
            <a:fld id="{44D291B7-B4C8-43E2-8D5A-7FE37CE2B527}" type="slidenum">
              <a:rPr lang="cs-CZ" altLang="cs-CZ"/>
              <a:pPr/>
              <a:t>‹#›</a:t>
            </a:fld>
            <a:endParaRPr lang="cs-CZ" altLang="cs-CZ"/>
          </a:p>
        </p:txBody>
      </p:sp>
    </p:spTree>
    <p:extLst>
      <p:ext uri="{BB962C8B-B14F-4D97-AF65-F5344CB8AC3E}">
        <p14:creationId xmlns:p14="http://schemas.microsoft.com/office/powerpoint/2010/main" val="14391587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sp>
        <p:nvSpPr>
          <p:cNvPr id="6" name="Zástupný symbol pro datum 5"/>
          <p:cNvSpPr>
            <a:spLocks noGrp="1"/>
          </p:cNvSpPr>
          <p:nvPr>
            <p:ph type="dt" sz="half" idx="10"/>
          </p:nvPr>
        </p:nvSpPr>
        <p:spPr/>
        <p:txBody>
          <a:bodyPr/>
          <a:lstStyle/>
          <a:p>
            <a:endParaRPr lang="cs-CZ" dirty="0"/>
          </a:p>
        </p:txBody>
      </p:sp>
      <p:sp>
        <p:nvSpPr>
          <p:cNvPr id="7" name="Zástupný symbol pro zápatí 6"/>
          <p:cNvSpPr>
            <a:spLocks noGrp="1"/>
          </p:cNvSpPr>
          <p:nvPr>
            <p:ph type="ftr" sz="quarter" idx="11"/>
          </p:nvPr>
        </p:nvSpPr>
        <p:spPr/>
        <p:txBody>
          <a:bodyPr/>
          <a:lstStyle/>
          <a:p>
            <a:endParaRPr lang="cs-CZ" dirty="0"/>
          </a:p>
        </p:txBody>
      </p:sp>
      <p:sp>
        <p:nvSpPr>
          <p:cNvPr id="8" name="Zástupný symbol pro číslo snímku 7"/>
          <p:cNvSpPr>
            <a:spLocks noGrp="1"/>
          </p:cNvSpPr>
          <p:nvPr>
            <p:ph type="sldNum" sz="quarter" idx="12"/>
          </p:nvPr>
        </p:nvSpPr>
        <p:spPr/>
        <p:txBody>
          <a:bodyPr/>
          <a:lstStyle/>
          <a:p>
            <a:fld id="{479BF083-4774-43B1-9AB0-5CC1AC5DD8EE}" type="slidenum">
              <a:rPr lang="cs-CZ" smtClean="0"/>
              <a:pPr/>
              <a:t>‹#›</a:t>
            </a:fld>
            <a:endParaRPr lang="cs-CZ" dirty="0"/>
          </a:p>
        </p:txBody>
      </p:sp>
      <p:sp>
        <p:nvSpPr>
          <p:cNvPr id="10" name="Obdélník 9"/>
          <p:cNvSpPr/>
          <p:nvPr userDrawn="1"/>
        </p:nvSpPr>
        <p:spPr>
          <a:xfrm>
            <a:off x="0" y="0"/>
            <a:ext cx="9144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Nadpis 10"/>
          <p:cNvSpPr>
            <a:spLocks noGrp="1"/>
          </p:cNvSpPr>
          <p:nvPr>
            <p:ph type="title"/>
          </p:nvPr>
        </p:nvSpPr>
        <p:spPr>
          <a:xfrm>
            <a:off x="1512000" y="2610000"/>
            <a:ext cx="7272000" cy="1224000"/>
          </a:xfrm>
        </p:spPr>
        <p:txBody>
          <a:bodyPr anchor="t" anchorCtr="0"/>
          <a:lstStyle>
            <a:lvl1pPr>
              <a:defRPr sz="4000">
                <a:solidFill>
                  <a:schemeClr val="accent1"/>
                </a:solidFill>
              </a:defRPr>
            </a:lvl1pPr>
          </a:lstStyle>
          <a:p>
            <a:r>
              <a:rPr lang="cs-CZ"/>
              <a:t>Kliknutím lze upravit styl.</a:t>
            </a:r>
            <a:endParaRPr lang="cs-CZ" dirty="0"/>
          </a:p>
        </p:txBody>
      </p:sp>
      <p:sp>
        <p:nvSpPr>
          <p:cNvPr id="13" name="Zástupný symbol pro text 12"/>
          <p:cNvSpPr>
            <a:spLocks noGrp="1"/>
          </p:cNvSpPr>
          <p:nvPr>
            <p:ph type="body" sz="quarter" idx="13" hasCustomPrompt="1"/>
          </p:nvPr>
        </p:nvSpPr>
        <p:spPr>
          <a:xfrm>
            <a:off x="1511299" y="4089600"/>
            <a:ext cx="7272000" cy="540000"/>
          </a:xfrm>
        </p:spPr>
        <p:txBody>
          <a:bodyPr lIns="36000" tIns="0" rIns="36000" bIns="0" anchor="ctr" anchorCtr="0"/>
          <a:lstStyle>
            <a:lvl1pPr marL="0" indent="0">
              <a:lnSpc>
                <a:spcPct val="100000"/>
              </a:lnSpc>
              <a:spcBef>
                <a:spcPts val="0"/>
              </a:spcBef>
              <a:spcAft>
                <a:spcPts val="0"/>
              </a:spcAft>
              <a:buFontTx/>
              <a:buNone/>
              <a:defRPr sz="3200" baseline="0">
                <a:solidFill>
                  <a:schemeClr val="accent1"/>
                </a:solidFill>
              </a:defRPr>
            </a:lvl1pPr>
          </a:lstStyle>
          <a:p>
            <a:pPr lvl="0"/>
            <a:r>
              <a:rPr lang="cs-CZ" dirty="0"/>
              <a:t>Kliknutím vložíte jméno</a:t>
            </a:r>
          </a:p>
        </p:txBody>
      </p:sp>
      <p:sp>
        <p:nvSpPr>
          <p:cNvPr id="15" name="Zástupný symbol pro text 14"/>
          <p:cNvSpPr>
            <a:spLocks noGrp="1"/>
          </p:cNvSpPr>
          <p:nvPr>
            <p:ph type="body" sz="quarter" idx="14" hasCustomPrompt="1"/>
          </p:nvPr>
        </p:nvSpPr>
        <p:spPr>
          <a:xfrm>
            <a:off x="1512000" y="4885200"/>
            <a:ext cx="7272000" cy="540000"/>
          </a:xfrm>
        </p:spPr>
        <p:txBody>
          <a:bodyPr lIns="36000" tIns="0" rIns="36000" bIns="0" anchor="ctr" anchorCtr="0"/>
          <a:lstStyle>
            <a:lvl1pPr marL="0" indent="0">
              <a:lnSpc>
                <a:spcPct val="100000"/>
              </a:lnSpc>
              <a:spcBef>
                <a:spcPts val="0"/>
              </a:spcBef>
              <a:spcAft>
                <a:spcPts val="0"/>
              </a:spcAft>
              <a:buFontTx/>
              <a:buNone/>
              <a:defRPr sz="3200" baseline="0">
                <a:solidFill>
                  <a:schemeClr val="accent1"/>
                </a:solidFill>
              </a:defRPr>
            </a:lvl1pPr>
          </a:lstStyle>
          <a:p>
            <a:pPr lvl="0"/>
            <a:r>
              <a:rPr lang="cs-CZ" dirty="0"/>
              <a:t>Kliknutím vložíte datum a místo</a:t>
            </a:r>
          </a:p>
        </p:txBody>
      </p:sp>
      <p:sp>
        <p:nvSpPr>
          <p:cNvPr id="5" name="Zástupný symbol pro obrázek 4"/>
          <p:cNvSpPr>
            <a:spLocks noGrp="1" noChangeAspect="1"/>
          </p:cNvSpPr>
          <p:nvPr>
            <p:ph type="pic" sz="quarter" idx="15"/>
          </p:nvPr>
        </p:nvSpPr>
        <p:spPr>
          <a:xfrm>
            <a:off x="846000" y="2636837"/>
            <a:ext cx="540000" cy="540000"/>
          </a:xfrm>
        </p:spPr>
        <p:txBody>
          <a:bodyPr wrap="none" anchor="ctr" anchorCtr="1"/>
          <a:lstStyle>
            <a:lvl1pPr marL="0" indent="0">
              <a:buFontTx/>
              <a:buNone/>
              <a:defRPr sz="600"/>
            </a:lvl1pPr>
          </a:lstStyle>
          <a:p>
            <a:r>
              <a:rPr lang="cs-CZ"/>
              <a:t>Kliknutím na ikonu přidáte obrázek.</a:t>
            </a:r>
            <a:endParaRPr lang="cs-CZ" dirty="0"/>
          </a:p>
        </p:txBody>
      </p:sp>
      <p:sp>
        <p:nvSpPr>
          <p:cNvPr id="14" name="Zástupný symbol pro obrázek 4"/>
          <p:cNvSpPr>
            <a:spLocks noGrp="1" noChangeAspect="1"/>
          </p:cNvSpPr>
          <p:nvPr>
            <p:ph type="pic" sz="quarter" idx="16"/>
          </p:nvPr>
        </p:nvSpPr>
        <p:spPr>
          <a:xfrm>
            <a:off x="846000" y="4089600"/>
            <a:ext cx="540000" cy="540000"/>
          </a:xfrm>
        </p:spPr>
        <p:txBody>
          <a:bodyPr wrap="none" anchor="ctr" anchorCtr="1"/>
          <a:lstStyle>
            <a:lvl1pPr marL="0" indent="0">
              <a:buFontTx/>
              <a:buNone/>
              <a:defRPr sz="600"/>
            </a:lvl1pPr>
          </a:lstStyle>
          <a:p>
            <a:r>
              <a:rPr lang="cs-CZ"/>
              <a:t>Kliknutím na ikonu přidáte obrázek.</a:t>
            </a:r>
            <a:endParaRPr lang="cs-CZ" dirty="0"/>
          </a:p>
        </p:txBody>
      </p:sp>
      <p:sp>
        <p:nvSpPr>
          <p:cNvPr id="16" name="Zástupný symbol pro obrázek 4"/>
          <p:cNvSpPr>
            <a:spLocks noGrp="1" noChangeAspect="1"/>
          </p:cNvSpPr>
          <p:nvPr>
            <p:ph type="pic" sz="quarter" idx="17"/>
          </p:nvPr>
        </p:nvSpPr>
        <p:spPr>
          <a:xfrm>
            <a:off x="846000" y="4885200"/>
            <a:ext cx="540000" cy="540000"/>
          </a:xfrm>
        </p:spPr>
        <p:txBody>
          <a:bodyPr wrap="none" anchor="ctr" anchorCtr="1"/>
          <a:lstStyle>
            <a:lvl1pPr marL="0" indent="0">
              <a:buFontTx/>
              <a:buNone/>
              <a:defRPr sz="600"/>
            </a:lvl1pPr>
          </a:lstStyle>
          <a:p>
            <a:r>
              <a:rPr lang="cs-CZ"/>
              <a:t>Kliknutím na ikonu přidáte obrázek.</a:t>
            </a:r>
            <a:endParaRPr lang="cs-CZ" dirty="0"/>
          </a:p>
        </p:txBody>
      </p:sp>
      <p:sp>
        <p:nvSpPr>
          <p:cNvPr id="20" name="Obdélník 19"/>
          <p:cNvSpPr/>
          <p:nvPr userDrawn="1"/>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 name="Obrázek 1"/>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31162" y="260648"/>
            <a:ext cx="2649675" cy="792956"/>
          </a:xfrm>
          <a:prstGeom prst="rect">
            <a:avLst/>
          </a:prstGeom>
        </p:spPr>
      </p:pic>
      <p:sp>
        <p:nvSpPr>
          <p:cNvPr id="9" name="Text Box 2">
            <a:extLst>
              <a:ext uri="{FF2B5EF4-FFF2-40B4-BE49-F238E27FC236}">
                <a16:creationId xmlns:a16="http://schemas.microsoft.com/office/drawing/2014/main" id="{EA794073-6EBC-4E80-BAF9-686DF825B211}"/>
              </a:ext>
            </a:extLst>
          </p:cNvPr>
          <p:cNvSpPr txBox="1">
            <a:spLocks noChangeArrowheads="1"/>
          </p:cNvSpPr>
          <p:nvPr userDrawn="1"/>
        </p:nvSpPr>
        <p:spPr bwMode="auto">
          <a:xfrm>
            <a:off x="4012457" y="595991"/>
            <a:ext cx="4770842" cy="4811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cs-CZ" altLang="cs-CZ" sz="1800" b="0" i="0" u="none" strike="noStrike" cap="none" normalizeH="0" baseline="0" dirty="0">
                <a:ln>
                  <a:noFill/>
                </a:ln>
                <a:solidFill>
                  <a:srgbClr val="FFFFFF"/>
                </a:solidFill>
                <a:effectLst/>
                <a:latin typeface="Trebuchet MS" panose="020B0603020202020204" pitchFamily="34" charset="0"/>
              </a:rPr>
              <a:t>Operační program </a:t>
            </a:r>
            <a:r>
              <a:rPr kumimoji="0" lang="cs-CZ" altLang="cs-CZ" sz="1800" b="1" i="0" u="none" strike="noStrike" cap="none" normalizeH="0" baseline="0" dirty="0">
                <a:ln>
                  <a:noFill/>
                </a:ln>
                <a:solidFill>
                  <a:srgbClr val="5FBBF5"/>
                </a:solidFill>
                <a:effectLst/>
                <a:latin typeface="Trebuchet MS" panose="020B0603020202020204" pitchFamily="34" charset="0"/>
              </a:rPr>
              <a:t>Zaměstnanost plus</a:t>
            </a:r>
            <a:endParaRPr kumimoji="0" lang="cs-CZ" altLang="cs-CZ" sz="2400" b="1" i="0" u="none" strike="noStrike" cap="none" normalizeH="0" baseline="0" dirty="0">
              <a:ln>
                <a:noFill/>
              </a:ln>
              <a:solidFill>
                <a:schemeClr val="tx1"/>
              </a:solidFill>
              <a:effectLst/>
              <a:latin typeface="Arial" panose="020B0604020202020204" pitchFamily="34" charset="0"/>
            </a:endParaRPr>
          </a:p>
        </p:txBody>
      </p:sp>
      <p:cxnSp>
        <p:nvCxnSpPr>
          <p:cNvPr id="18" name="Přímá spojnice 17"/>
          <p:cNvCxnSpPr>
            <a:cxnSpLocks/>
          </p:cNvCxnSpPr>
          <p:nvPr userDrawn="1"/>
        </p:nvCxnSpPr>
        <p:spPr>
          <a:xfrm flipV="1">
            <a:off x="378869" y="1129768"/>
            <a:ext cx="8280920" cy="1285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Přímá spojnice 18">
            <a:extLst>
              <a:ext uri="{FF2B5EF4-FFF2-40B4-BE49-F238E27FC236}">
                <a16:creationId xmlns:a16="http://schemas.microsoft.com/office/drawing/2014/main" id="{E3BF7380-7E68-4D81-99BF-138B5C97049D}"/>
              </a:ext>
            </a:extLst>
          </p:cNvPr>
          <p:cNvCxnSpPr>
            <a:cxnSpLocks/>
          </p:cNvCxnSpPr>
          <p:nvPr userDrawn="1"/>
        </p:nvCxnSpPr>
        <p:spPr>
          <a:xfrm>
            <a:off x="6774150" y="1119982"/>
            <a:ext cx="195764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1479558"/>
      </p:ext>
    </p:extLst>
  </p:cSld>
  <p:clrMapOvr>
    <a:masterClrMapping/>
  </p:clrMapOvr>
  <p:extLst>
    <p:ext uri="{DCECCB84-F9BA-43D5-87BE-67443E8EF086}">
      <p15:sldGuideLst xmlns:p15="http://schemas.microsoft.com/office/powerpoint/2012/main">
        <p15:guide id="1" orient="horz" pos="482">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Jeden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21505833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1800000"/>
            <a:ext cx="3960000" cy="4320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obsah 2"/>
          <p:cNvSpPr>
            <a:spLocks noGrp="1"/>
          </p:cNvSpPr>
          <p:nvPr>
            <p:ph idx="10"/>
          </p:nvPr>
        </p:nvSpPr>
        <p:spPr>
          <a:xfrm>
            <a:off x="4644000" y="1800000"/>
            <a:ext cx="3960000" cy="4320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1"/>
          </p:nvPr>
        </p:nvSpPr>
        <p:spPr/>
        <p:txBody>
          <a:bodyPr/>
          <a:lstStyle/>
          <a:p>
            <a:endParaRPr lang="cs-CZ" dirty="0"/>
          </a:p>
        </p:txBody>
      </p:sp>
      <p:sp>
        <p:nvSpPr>
          <p:cNvPr id="6" name="Zástupný symbol pro zápatí 5"/>
          <p:cNvSpPr>
            <a:spLocks noGrp="1"/>
          </p:cNvSpPr>
          <p:nvPr>
            <p:ph type="ftr" sz="quarter" idx="12"/>
          </p:nvPr>
        </p:nvSpPr>
        <p:spPr/>
        <p:txBody>
          <a:bodyPr/>
          <a:lstStyle/>
          <a:p>
            <a:endParaRPr lang="cs-CZ" dirty="0"/>
          </a:p>
        </p:txBody>
      </p:sp>
      <p:sp>
        <p:nvSpPr>
          <p:cNvPr id="7" name="Zástupný symbol pro číslo snímku 6"/>
          <p:cNvSpPr>
            <a:spLocks noGrp="1"/>
          </p:cNvSpPr>
          <p:nvPr>
            <p:ph type="sldNum" sz="quarter" idx="13"/>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5205851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va obsahy nad sebou">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1800000"/>
            <a:ext cx="8064000" cy="2088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2"/>
          <p:cNvSpPr>
            <a:spLocks noGrp="1"/>
          </p:cNvSpPr>
          <p:nvPr>
            <p:ph idx="10"/>
          </p:nvPr>
        </p:nvSpPr>
        <p:spPr>
          <a:xfrm>
            <a:off x="540000" y="4032000"/>
            <a:ext cx="8064000" cy="2088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1"/>
          </p:nvPr>
        </p:nvSpPr>
        <p:spPr/>
        <p:txBody>
          <a:bodyPr/>
          <a:lstStyle/>
          <a:p>
            <a:endParaRPr lang="cs-CZ" dirty="0"/>
          </a:p>
        </p:txBody>
      </p:sp>
      <p:sp>
        <p:nvSpPr>
          <p:cNvPr id="6" name="Zástupný symbol pro zápatí 5"/>
          <p:cNvSpPr>
            <a:spLocks noGrp="1"/>
          </p:cNvSpPr>
          <p:nvPr>
            <p:ph type="ftr" sz="quarter" idx="12"/>
          </p:nvPr>
        </p:nvSpPr>
        <p:spPr/>
        <p:txBody>
          <a:bodyPr/>
          <a:lstStyle/>
          <a:p>
            <a:endParaRPr lang="cs-CZ" dirty="0"/>
          </a:p>
        </p:txBody>
      </p:sp>
      <p:sp>
        <p:nvSpPr>
          <p:cNvPr id="7" name="Zástupný symbol pro číslo snímku 6"/>
          <p:cNvSpPr>
            <a:spLocks noGrp="1"/>
          </p:cNvSpPr>
          <p:nvPr>
            <p:ph type="sldNum" sz="quarter" idx="13"/>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14292609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abulka nebo graf">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4" name="Zástupný symbol pro obsah 2"/>
          <p:cNvSpPr>
            <a:spLocks noGrp="1"/>
          </p:cNvSpPr>
          <p:nvPr>
            <p:ph idx="10"/>
          </p:nvPr>
        </p:nvSpPr>
        <p:spPr>
          <a:xfrm>
            <a:off x="540000" y="2412000"/>
            <a:ext cx="8064000" cy="3744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text 5"/>
          <p:cNvSpPr>
            <a:spLocks noGrp="1"/>
          </p:cNvSpPr>
          <p:nvPr>
            <p:ph type="body" sz="quarter" idx="11"/>
          </p:nvPr>
        </p:nvSpPr>
        <p:spPr>
          <a:xfrm>
            <a:off x="540000" y="1440000"/>
            <a:ext cx="8064000" cy="360000"/>
          </a:xfrm>
        </p:spPr>
        <p:txBody>
          <a:bodyPr/>
          <a:lstStyle>
            <a:lvl1pPr marL="0" indent="0">
              <a:buFontTx/>
              <a:buNone/>
              <a:defRPr b="1">
                <a:solidFill>
                  <a:schemeClr val="accent2"/>
                </a:solidFill>
              </a:defRPr>
            </a:lvl1pPr>
          </a:lstStyle>
          <a:p>
            <a:pPr lvl="0"/>
            <a:r>
              <a:rPr lang="cs-CZ"/>
              <a:t>Kliknutím lze upravit styly předlohy textu.</a:t>
            </a:r>
          </a:p>
        </p:txBody>
      </p:sp>
      <p:sp>
        <p:nvSpPr>
          <p:cNvPr id="7" name="Zástupný symbol pro text 5"/>
          <p:cNvSpPr>
            <a:spLocks noGrp="1"/>
          </p:cNvSpPr>
          <p:nvPr>
            <p:ph type="body" sz="quarter" idx="12"/>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a:t>Kliknutím lze upravit styly předlohy textu.</a:t>
            </a:r>
          </a:p>
        </p:txBody>
      </p:sp>
      <p:sp>
        <p:nvSpPr>
          <p:cNvPr id="3" name="Zástupný symbol pro datum 2"/>
          <p:cNvSpPr>
            <a:spLocks noGrp="1"/>
          </p:cNvSpPr>
          <p:nvPr>
            <p:ph type="dt" sz="half" idx="13"/>
          </p:nvPr>
        </p:nvSpPr>
        <p:spPr/>
        <p:txBody>
          <a:bodyPr/>
          <a:lstStyle/>
          <a:p>
            <a:endParaRPr lang="cs-CZ" dirty="0"/>
          </a:p>
        </p:txBody>
      </p:sp>
      <p:sp>
        <p:nvSpPr>
          <p:cNvPr id="5" name="Zástupný symbol pro zápatí 4"/>
          <p:cNvSpPr>
            <a:spLocks noGrp="1"/>
          </p:cNvSpPr>
          <p:nvPr>
            <p:ph type="ftr" sz="quarter" idx="14"/>
          </p:nvPr>
        </p:nvSpPr>
        <p:spPr/>
        <p:txBody>
          <a:bodyPr/>
          <a:lstStyle/>
          <a:p>
            <a:endParaRPr lang="cs-CZ" dirty="0"/>
          </a:p>
        </p:txBody>
      </p:sp>
      <p:sp>
        <p:nvSpPr>
          <p:cNvPr id="8" name="Zástupný symbol pro číslo snímku 7"/>
          <p:cNvSpPr>
            <a:spLocks noGrp="1"/>
          </p:cNvSpPr>
          <p:nvPr>
            <p:ph type="sldNum" sz="quarter" idx="15"/>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11308039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ředěl">
    <p:spTree>
      <p:nvGrpSpPr>
        <p:cNvPr id="1" name=""/>
        <p:cNvGrpSpPr/>
        <p:nvPr/>
      </p:nvGrpSpPr>
      <p:grpSpPr>
        <a:xfrm>
          <a:off x="0" y="0"/>
          <a:ext cx="0" cy="0"/>
          <a:chOff x="0" y="0"/>
          <a:chExt cx="0" cy="0"/>
        </a:xfrm>
      </p:grpSpPr>
      <p:sp>
        <p:nvSpPr>
          <p:cNvPr id="10" name="Obdélník 9"/>
          <p:cNvSpPr/>
          <p:nvPr userDrawn="1"/>
        </p:nvSpPr>
        <p:spPr>
          <a:xfrm>
            <a:off x="0" y="0"/>
            <a:ext cx="9144000" cy="67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Nadpis 10"/>
          <p:cNvSpPr>
            <a:spLocks noGrp="1"/>
          </p:cNvSpPr>
          <p:nvPr>
            <p:ph type="title"/>
          </p:nvPr>
        </p:nvSpPr>
        <p:spPr>
          <a:xfrm>
            <a:off x="1512000" y="2610000"/>
            <a:ext cx="7272000" cy="3240000"/>
          </a:xfrm>
        </p:spPr>
        <p:txBody>
          <a:bodyPr anchor="t" anchorCtr="0"/>
          <a:lstStyle>
            <a:lvl1pPr>
              <a:defRPr sz="4000">
                <a:solidFill>
                  <a:schemeClr val="accent1"/>
                </a:solidFill>
              </a:defRPr>
            </a:lvl1pPr>
          </a:lstStyle>
          <a:p>
            <a:r>
              <a:rPr lang="cs-CZ"/>
              <a:t>Kliknutím lze upravit styl.</a:t>
            </a:r>
            <a:endParaRPr lang="cs-CZ" dirty="0"/>
          </a:p>
        </p:txBody>
      </p:sp>
      <p:sp>
        <p:nvSpPr>
          <p:cNvPr id="9" name="Zástupný symbol pro obrázek 4"/>
          <p:cNvSpPr>
            <a:spLocks noGrp="1" noChangeAspect="1"/>
          </p:cNvSpPr>
          <p:nvPr>
            <p:ph type="pic" sz="quarter" idx="15"/>
          </p:nvPr>
        </p:nvSpPr>
        <p:spPr>
          <a:xfrm>
            <a:off x="846000" y="2636837"/>
            <a:ext cx="540000" cy="540000"/>
          </a:xfrm>
        </p:spPr>
        <p:txBody>
          <a:bodyPr wrap="none" anchor="ctr" anchorCtr="1"/>
          <a:lstStyle>
            <a:lvl1pPr marL="0" indent="0">
              <a:buFontTx/>
              <a:buNone/>
              <a:defRPr sz="600"/>
            </a:lvl1pPr>
          </a:lstStyle>
          <a:p>
            <a:r>
              <a:rPr lang="cs-CZ"/>
              <a:t>Kliknutím na ikonu přidáte obrázek.</a:t>
            </a:r>
            <a:endParaRPr lang="cs-CZ" dirty="0"/>
          </a:p>
        </p:txBody>
      </p:sp>
      <p:sp>
        <p:nvSpPr>
          <p:cNvPr id="7" name="Obdélník 6"/>
          <p:cNvSpPr/>
          <p:nvPr userDrawn="1"/>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8" name="Obrázek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395536" y="202406"/>
            <a:ext cx="3952627" cy="792957"/>
          </a:xfrm>
          <a:prstGeom prst="rect">
            <a:avLst/>
          </a:prstGeom>
        </p:spPr>
      </p:pic>
      <p:cxnSp>
        <p:nvCxnSpPr>
          <p:cNvPr id="12" name="Přímá spojnice 11"/>
          <p:cNvCxnSpPr/>
          <p:nvPr userDrawn="1"/>
        </p:nvCxnSpPr>
        <p:spPr>
          <a:xfrm>
            <a:off x="395536" y="1137600"/>
            <a:ext cx="83529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53524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Jeden obsah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24660197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va obsahy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
        <p:nvSpPr>
          <p:cNvPr id="7" name="Zástupný symbol pro obsah 2"/>
          <p:cNvSpPr>
            <a:spLocks noGrp="1"/>
          </p:cNvSpPr>
          <p:nvPr>
            <p:ph idx="13"/>
          </p:nvPr>
        </p:nvSpPr>
        <p:spPr>
          <a:xfrm>
            <a:off x="4644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10202549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va obsahy nad sebou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1800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
        <p:nvSpPr>
          <p:cNvPr id="8" name="Zástupný symbol pro obsah 2"/>
          <p:cNvSpPr>
            <a:spLocks noGrp="1"/>
          </p:cNvSpPr>
          <p:nvPr>
            <p:ph idx="13"/>
          </p:nvPr>
        </p:nvSpPr>
        <p:spPr>
          <a:xfrm>
            <a:off x="540000" y="4032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2113904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ulka nebo graf">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4" name="Zástupný symbol pro obsah 2"/>
          <p:cNvSpPr>
            <a:spLocks noGrp="1"/>
          </p:cNvSpPr>
          <p:nvPr>
            <p:ph idx="10"/>
          </p:nvPr>
        </p:nvSpPr>
        <p:spPr>
          <a:xfrm>
            <a:off x="540000" y="2412000"/>
            <a:ext cx="8064000" cy="3744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text 5"/>
          <p:cNvSpPr>
            <a:spLocks noGrp="1"/>
          </p:cNvSpPr>
          <p:nvPr>
            <p:ph type="body" sz="quarter" idx="11"/>
          </p:nvPr>
        </p:nvSpPr>
        <p:spPr>
          <a:xfrm>
            <a:off x="540000" y="1440000"/>
            <a:ext cx="8064000" cy="360000"/>
          </a:xfrm>
        </p:spPr>
        <p:txBody>
          <a:bodyPr/>
          <a:lstStyle>
            <a:lvl1pPr marL="0" indent="0">
              <a:buFontTx/>
              <a:buNone/>
              <a:defRPr b="1">
                <a:solidFill>
                  <a:schemeClr val="accent2"/>
                </a:solidFill>
              </a:defRPr>
            </a:lvl1pPr>
          </a:lstStyle>
          <a:p>
            <a:pPr lvl="0"/>
            <a:r>
              <a:rPr lang="cs-CZ"/>
              <a:t>Kliknutím lze upravit styly předlohy textu.</a:t>
            </a:r>
          </a:p>
        </p:txBody>
      </p:sp>
      <p:sp>
        <p:nvSpPr>
          <p:cNvPr id="7" name="Zástupný symbol pro text 5"/>
          <p:cNvSpPr>
            <a:spLocks noGrp="1"/>
          </p:cNvSpPr>
          <p:nvPr>
            <p:ph type="body" sz="quarter" idx="12"/>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a:t>Kliknutím lze upravit styly předlohy textu.</a:t>
            </a:r>
          </a:p>
        </p:txBody>
      </p:sp>
      <p:sp>
        <p:nvSpPr>
          <p:cNvPr id="3" name="Zástupný symbol pro datum 2"/>
          <p:cNvSpPr>
            <a:spLocks noGrp="1"/>
          </p:cNvSpPr>
          <p:nvPr>
            <p:ph type="dt" sz="half" idx="13"/>
          </p:nvPr>
        </p:nvSpPr>
        <p:spPr/>
        <p:txBody>
          <a:bodyPr/>
          <a:lstStyle/>
          <a:p>
            <a:endParaRPr lang="cs-CZ" dirty="0"/>
          </a:p>
        </p:txBody>
      </p:sp>
      <p:sp>
        <p:nvSpPr>
          <p:cNvPr id="5" name="Zástupný symbol pro zápatí 4"/>
          <p:cNvSpPr>
            <a:spLocks noGrp="1"/>
          </p:cNvSpPr>
          <p:nvPr>
            <p:ph type="ftr" sz="quarter" idx="14"/>
          </p:nvPr>
        </p:nvSpPr>
        <p:spPr/>
        <p:txBody>
          <a:bodyPr/>
          <a:lstStyle/>
          <a:p>
            <a:endParaRPr lang="cs-CZ" dirty="0"/>
          </a:p>
        </p:txBody>
      </p:sp>
      <p:sp>
        <p:nvSpPr>
          <p:cNvPr id="8" name="Zástupný symbol pro číslo snímku 7"/>
          <p:cNvSpPr>
            <a:spLocks noGrp="1"/>
          </p:cNvSpPr>
          <p:nvPr>
            <p:ph type="sldNum" sz="quarter" idx="15"/>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34498799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abulka nebo graf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2412000"/>
            <a:ext cx="8064000" cy="3744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
        <p:nvSpPr>
          <p:cNvPr id="7" name="Zástupný symbol pro text 5"/>
          <p:cNvSpPr>
            <a:spLocks noGrp="1"/>
          </p:cNvSpPr>
          <p:nvPr>
            <p:ph type="body" sz="quarter" idx="13"/>
          </p:nvPr>
        </p:nvSpPr>
        <p:spPr>
          <a:xfrm>
            <a:off x="540000" y="1440000"/>
            <a:ext cx="8064000" cy="360000"/>
          </a:xfrm>
        </p:spPr>
        <p:txBody>
          <a:bodyPr/>
          <a:lstStyle>
            <a:lvl1pPr marL="0" indent="0">
              <a:buFontTx/>
              <a:buNone/>
              <a:defRPr b="1">
                <a:solidFill>
                  <a:schemeClr val="accent2"/>
                </a:solidFill>
              </a:defRPr>
            </a:lvl1pPr>
          </a:lstStyle>
          <a:p>
            <a:pPr lvl="0"/>
            <a:r>
              <a:rPr lang="cs-CZ"/>
              <a:t>Kliknutím lze upravit styly předlohy textu.</a:t>
            </a:r>
          </a:p>
        </p:txBody>
      </p:sp>
      <p:sp>
        <p:nvSpPr>
          <p:cNvPr id="8" name="Zástupný symbol pro text 5"/>
          <p:cNvSpPr>
            <a:spLocks noGrp="1"/>
          </p:cNvSpPr>
          <p:nvPr>
            <p:ph type="body" sz="quarter" idx="14"/>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a:t>Kliknutím lze upravit styly předlohy textu.</a:t>
            </a:r>
          </a:p>
        </p:txBody>
      </p:sp>
    </p:spTree>
    <p:extLst>
      <p:ext uri="{BB962C8B-B14F-4D97-AF65-F5344CB8AC3E}">
        <p14:creationId xmlns:p14="http://schemas.microsoft.com/office/powerpoint/2010/main" val="44500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sp>
        <p:nvSpPr>
          <p:cNvPr id="6" name="Zástupný symbol pro datum 5"/>
          <p:cNvSpPr>
            <a:spLocks noGrp="1"/>
          </p:cNvSpPr>
          <p:nvPr>
            <p:ph type="dt" sz="half" idx="10"/>
          </p:nvPr>
        </p:nvSpPr>
        <p:spPr/>
        <p:txBody>
          <a:bodyPr/>
          <a:lstStyle/>
          <a:p>
            <a:endParaRPr lang="cs-CZ" dirty="0">
              <a:solidFill>
                <a:srgbClr val="084A8B"/>
              </a:solidFill>
            </a:endParaRPr>
          </a:p>
        </p:txBody>
      </p:sp>
      <p:sp>
        <p:nvSpPr>
          <p:cNvPr id="7" name="Zástupný symbol pro zápatí 6"/>
          <p:cNvSpPr>
            <a:spLocks noGrp="1"/>
          </p:cNvSpPr>
          <p:nvPr>
            <p:ph type="ftr" sz="quarter" idx="11"/>
          </p:nvPr>
        </p:nvSpPr>
        <p:spPr/>
        <p:txBody>
          <a:bodyPr/>
          <a:lstStyle/>
          <a:p>
            <a:endParaRPr lang="cs-CZ" dirty="0">
              <a:solidFill>
                <a:srgbClr val="084A8B"/>
              </a:solidFill>
            </a:endParaRPr>
          </a:p>
        </p:txBody>
      </p:sp>
      <p:sp>
        <p:nvSpPr>
          <p:cNvPr id="8" name="Zástupný symbol pro číslo snímku 7"/>
          <p:cNvSpPr>
            <a:spLocks noGrp="1"/>
          </p:cNvSpPr>
          <p:nvPr>
            <p:ph type="sldNum" sz="quarter" idx="12"/>
          </p:nvPr>
        </p:nvSpPr>
        <p:spPr/>
        <p:txBody>
          <a:bodyPr/>
          <a:lstStyle/>
          <a:p>
            <a:fld id="{479BF083-4774-43B1-9AB0-5CC1AC5DD8EE}" type="slidenum">
              <a:rPr lang="cs-CZ" smtClean="0">
                <a:solidFill>
                  <a:srgbClr val="084A8B"/>
                </a:solidFill>
              </a:rPr>
              <a:pPr/>
              <a:t>‹#›</a:t>
            </a:fld>
            <a:endParaRPr lang="cs-CZ" dirty="0">
              <a:solidFill>
                <a:srgbClr val="084A8B"/>
              </a:solidFill>
            </a:endParaRPr>
          </a:p>
        </p:txBody>
      </p:sp>
      <p:sp>
        <p:nvSpPr>
          <p:cNvPr id="10" name="Obdélník 9"/>
          <p:cNvSpPr/>
          <p:nvPr userDrawn="1"/>
        </p:nvSpPr>
        <p:spPr>
          <a:xfrm>
            <a:off x="0" y="0"/>
            <a:ext cx="9144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rgbClr val="F5F5F5"/>
              </a:solidFill>
            </a:endParaRPr>
          </a:p>
        </p:txBody>
      </p:sp>
      <p:sp>
        <p:nvSpPr>
          <p:cNvPr id="11" name="Nadpis 10"/>
          <p:cNvSpPr>
            <a:spLocks noGrp="1"/>
          </p:cNvSpPr>
          <p:nvPr>
            <p:ph type="title"/>
          </p:nvPr>
        </p:nvSpPr>
        <p:spPr>
          <a:xfrm>
            <a:off x="1512000" y="2610000"/>
            <a:ext cx="7272000" cy="1224000"/>
          </a:xfrm>
        </p:spPr>
        <p:txBody>
          <a:bodyPr anchor="t" anchorCtr="0"/>
          <a:lstStyle>
            <a:lvl1pPr>
              <a:defRPr sz="4000">
                <a:solidFill>
                  <a:schemeClr val="accent1"/>
                </a:solidFill>
              </a:defRPr>
            </a:lvl1pPr>
          </a:lstStyle>
          <a:p>
            <a:r>
              <a:rPr lang="cs-CZ"/>
              <a:t>Kliknutím lze upravit styl.</a:t>
            </a:r>
            <a:endParaRPr lang="cs-CZ" dirty="0"/>
          </a:p>
        </p:txBody>
      </p:sp>
      <p:sp>
        <p:nvSpPr>
          <p:cNvPr id="13" name="Zástupný symbol pro text 12"/>
          <p:cNvSpPr>
            <a:spLocks noGrp="1"/>
          </p:cNvSpPr>
          <p:nvPr>
            <p:ph type="body" sz="quarter" idx="13" hasCustomPrompt="1"/>
          </p:nvPr>
        </p:nvSpPr>
        <p:spPr>
          <a:xfrm>
            <a:off x="1511299" y="4089600"/>
            <a:ext cx="7272000" cy="540000"/>
          </a:xfrm>
        </p:spPr>
        <p:txBody>
          <a:bodyPr lIns="36000" tIns="0" rIns="36000" bIns="0" anchor="ctr" anchorCtr="0"/>
          <a:lstStyle>
            <a:lvl1pPr marL="0" indent="0">
              <a:lnSpc>
                <a:spcPct val="100000"/>
              </a:lnSpc>
              <a:spcBef>
                <a:spcPts val="0"/>
              </a:spcBef>
              <a:spcAft>
                <a:spcPts val="0"/>
              </a:spcAft>
              <a:buFontTx/>
              <a:buNone/>
              <a:defRPr sz="3200" baseline="0">
                <a:solidFill>
                  <a:schemeClr val="accent1"/>
                </a:solidFill>
              </a:defRPr>
            </a:lvl1pPr>
          </a:lstStyle>
          <a:p>
            <a:pPr lvl="0"/>
            <a:r>
              <a:rPr lang="cs-CZ" dirty="0"/>
              <a:t>Kliknutím vložíte jméno</a:t>
            </a:r>
          </a:p>
        </p:txBody>
      </p:sp>
      <p:sp>
        <p:nvSpPr>
          <p:cNvPr id="15" name="Zástupný symbol pro text 14"/>
          <p:cNvSpPr>
            <a:spLocks noGrp="1"/>
          </p:cNvSpPr>
          <p:nvPr>
            <p:ph type="body" sz="quarter" idx="14" hasCustomPrompt="1"/>
          </p:nvPr>
        </p:nvSpPr>
        <p:spPr>
          <a:xfrm>
            <a:off x="1512000" y="4885200"/>
            <a:ext cx="7272000" cy="540000"/>
          </a:xfrm>
        </p:spPr>
        <p:txBody>
          <a:bodyPr lIns="36000" tIns="0" rIns="36000" bIns="0" anchor="ctr" anchorCtr="0"/>
          <a:lstStyle>
            <a:lvl1pPr marL="0" indent="0">
              <a:lnSpc>
                <a:spcPct val="100000"/>
              </a:lnSpc>
              <a:spcBef>
                <a:spcPts val="0"/>
              </a:spcBef>
              <a:spcAft>
                <a:spcPts val="0"/>
              </a:spcAft>
              <a:buFontTx/>
              <a:buNone/>
              <a:defRPr sz="3200" baseline="0">
                <a:solidFill>
                  <a:schemeClr val="accent1"/>
                </a:solidFill>
              </a:defRPr>
            </a:lvl1pPr>
          </a:lstStyle>
          <a:p>
            <a:pPr lvl="0"/>
            <a:r>
              <a:rPr lang="cs-CZ" dirty="0"/>
              <a:t>Kliknutím vložíte datum a místo</a:t>
            </a:r>
          </a:p>
        </p:txBody>
      </p:sp>
      <p:sp>
        <p:nvSpPr>
          <p:cNvPr id="5" name="Zástupný symbol pro obrázek 4"/>
          <p:cNvSpPr>
            <a:spLocks noGrp="1" noChangeAspect="1"/>
          </p:cNvSpPr>
          <p:nvPr>
            <p:ph type="pic" sz="quarter" idx="15"/>
          </p:nvPr>
        </p:nvSpPr>
        <p:spPr>
          <a:xfrm>
            <a:off x="846000" y="2636837"/>
            <a:ext cx="540000" cy="540000"/>
          </a:xfrm>
        </p:spPr>
        <p:txBody>
          <a:bodyPr wrap="none" anchor="ctr" anchorCtr="1"/>
          <a:lstStyle>
            <a:lvl1pPr marL="0" indent="0">
              <a:buFontTx/>
              <a:buNone/>
              <a:defRPr sz="600"/>
            </a:lvl1pPr>
          </a:lstStyle>
          <a:p>
            <a:r>
              <a:rPr lang="cs-CZ" dirty="0"/>
              <a:t>Kliknutím na ikonu přidáte obrázek.</a:t>
            </a:r>
          </a:p>
        </p:txBody>
      </p:sp>
      <p:sp>
        <p:nvSpPr>
          <p:cNvPr id="14" name="Zástupný symbol pro obrázek 4"/>
          <p:cNvSpPr>
            <a:spLocks noGrp="1" noChangeAspect="1"/>
          </p:cNvSpPr>
          <p:nvPr>
            <p:ph type="pic" sz="quarter" idx="16"/>
          </p:nvPr>
        </p:nvSpPr>
        <p:spPr>
          <a:xfrm>
            <a:off x="846000" y="4089600"/>
            <a:ext cx="540000" cy="540000"/>
          </a:xfrm>
        </p:spPr>
        <p:txBody>
          <a:bodyPr wrap="none" anchor="ctr" anchorCtr="1"/>
          <a:lstStyle>
            <a:lvl1pPr marL="0" indent="0">
              <a:buFontTx/>
              <a:buNone/>
              <a:defRPr sz="600"/>
            </a:lvl1pPr>
          </a:lstStyle>
          <a:p>
            <a:r>
              <a:rPr lang="cs-CZ" dirty="0"/>
              <a:t>Kliknutím na ikonu přidáte obrázek.</a:t>
            </a:r>
          </a:p>
        </p:txBody>
      </p:sp>
      <p:sp>
        <p:nvSpPr>
          <p:cNvPr id="16" name="Zástupný symbol pro obrázek 4"/>
          <p:cNvSpPr>
            <a:spLocks noGrp="1" noChangeAspect="1"/>
          </p:cNvSpPr>
          <p:nvPr>
            <p:ph type="pic" sz="quarter" idx="17"/>
          </p:nvPr>
        </p:nvSpPr>
        <p:spPr>
          <a:xfrm>
            <a:off x="846000" y="4885200"/>
            <a:ext cx="540000" cy="540000"/>
          </a:xfrm>
        </p:spPr>
        <p:txBody>
          <a:bodyPr wrap="none" anchor="ctr" anchorCtr="1"/>
          <a:lstStyle>
            <a:lvl1pPr marL="0" indent="0">
              <a:buFontTx/>
              <a:buNone/>
              <a:defRPr sz="600"/>
            </a:lvl1pPr>
          </a:lstStyle>
          <a:p>
            <a:r>
              <a:rPr lang="cs-CZ" dirty="0"/>
              <a:t>Kliknutím na ikonu přidáte obrázek.</a:t>
            </a:r>
          </a:p>
        </p:txBody>
      </p:sp>
      <p:sp>
        <p:nvSpPr>
          <p:cNvPr id="20" name="Obdélník 19"/>
          <p:cNvSpPr/>
          <p:nvPr userDrawn="1"/>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rgbClr val="F5F5F5"/>
              </a:solidFill>
            </a:endParaRPr>
          </a:p>
        </p:txBody>
      </p:sp>
      <p:pic>
        <p:nvPicPr>
          <p:cNvPr id="2" name="Obrázek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395536" y="202406"/>
            <a:ext cx="3952627" cy="792957"/>
          </a:xfrm>
          <a:prstGeom prst="rect">
            <a:avLst/>
          </a:prstGeom>
        </p:spPr>
      </p:pic>
      <p:cxnSp>
        <p:nvCxnSpPr>
          <p:cNvPr id="18" name="Přímá spojnice 17"/>
          <p:cNvCxnSpPr/>
          <p:nvPr userDrawn="1"/>
        </p:nvCxnSpPr>
        <p:spPr>
          <a:xfrm>
            <a:off x="395536" y="1137600"/>
            <a:ext cx="83529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91018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Úvodní snímek">
    <p:spTree>
      <p:nvGrpSpPr>
        <p:cNvPr id="1" name=""/>
        <p:cNvGrpSpPr/>
        <p:nvPr/>
      </p:nvGrpSpPr>
      <p:grpSpPr>
        <a:xfrm>
          <a:off x="0" y="0"/>
          <a:ext cx="0" cy="0"/>
          <a:chOff x="0" y="0"/>
          <a:chExt cx="0" cy="0"/>
        </a:xfrm>
      </p:grpSpPr>
      <p:sp>
        <p:nvSpPr>
          <p:cNvPr id="6" name="Zástupný symbol pro datum 5"/>
          <p:cNvSpPr>
            <a:spLocks noGrp="1"/>
          </p:cNvSpPr>
          <p:nvPr>
            <p:ph type="dt" sz="half" idx="10"/>
          </p:nvPr>
        </p:nvSpPr>
        <p:spPr/>
        <p:txBody>
          <a:bodyPr/>
          <a:lstStyle/>
          <a:p>
            <a:endParaRPr lang="cs-CZ" dirty="0">
              <a:solidFill>
                <a:srgbClr val="084A8B"/>
              </a:solidFill>
            </a:endParaRPr>
          </a:p>
        </p:txBody>
      </p:sp>
      <p:sp>
        <p:nvSpPr>
          <p:cNvPr id="7" name="Zástupný symbol pro zápatí 6"/>
          <p:cNvSpPr>
            <a:spLocks noGrp="1"/>
          </p:cNvSpPr>
          <p:nvPr>
            <p:ph type="ftr" sz="quarter" idx="11"/>
          </p:nvPr>
        </p:nvSpPr>
        <p:spPr/>
        <p:txBody>
          <a:bodyPr/>
          <a:lstStyle/>
          <a:p>
            <a:endParaRPr lang="cs-CZ" dirty="0">
              <a:solidFill>
                <a:srgbClr val="084A8B"/>
              </a:solidFill>
            </a:endParaRPr>
          </a:p>
        </p:txBody>
      </p:sp>
      <p:sp>
        <p:nvSpPr>
          <p:cNvPr id="8" name="Zástupný symbol pro číslo snímku 7"/>
          <p:cNvSpPr>
            <a:spLocks noGrp="1"/>
          </p:cNvSpPr>
          <p:nvPr>
            <p:ph type="sldNum" sz="quarter" idx="12"/>
          </p:nvPr>
        </p:nvSpPr>
        <p:spPr/>
        <p:txBody>
          <a:bodyPr/>
          <a:lstStyle/>
          <a:p>
            <a:fld id="{479BF083-4774-43B1-9AB0-5CC1AC5DD8EE}" type="slidenum">
              <a:rPr lang="cs-CZ" smtClean="0">
                <a:solidFill>
                  <a:srgbClr val="084A8B"/>
                </a:solidFill>
              </a:rPr>
              <a:pPr/>
              <a:t>‹#›</a:t>
            </a:fld>
            <a:endParaRPr lang="cs-CZ" dirty="0">
              <a:solidFill>
                <a:srgbClr val="084A8B"/>
              </a:solidFill>
            </a:endParaRPr>
          </a:p>
        </p:txBody>
      </p:sp>
      <p:sp>
        <p:nvSpPr>
          <p:cNvPr id="10" name="Obdélník 9"/>
          <p:cNvSpPr/>
          <p:nvPr userDrawn="1"/>
        </p:nvSpPr>
        <p:spPr>
          <a:xfrm>
            <a:off x="0" y="0"/>
            <a:ext cx="9144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rgbClr val="F5F5F5"/>
              </a:solidFill>
            </a:endParaRPr>
          </a:p>
        </p:txBody>
      </p:sp>
      <p:sp>
        <p:nvSpPr>
          <p:cNvPr id="11" name="Nadpis 10"/>
          <p:cNvSpPr>
            <a:spLocks noGrp="1"/>
          </p:cNvSpPr>
          <p:nvPr>
            <p:ph type="title"/>
          </p:nvPr>
        </p:nvSpPr>
        <p:spPr>
          <a:xfrm>
            <a:off x="1512000" y="2610000"/>
            <a:ext cx="7272000" cy="1224000"/>
          </a:xfrm>
        </p:spPr>
        <p:txBody>
          <a:bodyPr anchor="t" anchorCtr="0"/>
          <a:lstStyle>
            <a:lvl1pPr>
              <a:defRPr sz="4000">
                <a:solidFill>
                  <a:schemeClr val="accent1"/>
                </a:solidFill>
              </a:defRPr>
            </a:lvl1pPr>
          </a:lstStyle>
          <a:p>
            <a:r>
              <a:rPr lang="cs-CZ"/>
              <a:t>Kliknutím lze upravit styl.</a:t>
            </a:r>
            <a:endParaRPr lang="cs-CZ" dirty="0"/>
          </a:p>
        </p:txBody>
      </p:sp>
      <p:sp>
        <p:nvSpPr>
          <p:cNvPr id="13" name="Zástupný symbol pro text 12"/>
          <p:cNvSpPr>
            <a:spLocks noGrp="1"/>
          </p:cNvSpPr>
          <p:nvPr>
            <p:ph type="body" sz="quarter" idx="13" hasCustomPrompt="1"/>
          </p:nvPr>
        </p:nvSpPr>
        <p:spPr>
          <a:xfrm>
            <a:off x="1511299" y="4089600"/>
            <a:ext cx="7272000" cy="540000"/>
          </a:xfrm>
        </p:spPr>
        <p:txBody>
          <a:bodyPr lIns="36000" tIns="0" rIns="36000" bIns="0" anchor="ctr" anchorCtr="0"/>
          <a:lstStyle>
            <a:lvl1pPr marL="0" indent="0">
              <a:lnSpc>
                <a:spcPct val="100000"/>
              </a:lnSpc>
              <a:spcBef>
                <a:spcPts val="0"/>
              </a:spcBef>
              <a:spcAft>
                <a:spcPts val="0"/>
              </a:spcAft>
              <a:buFontTx/>
              <a:buNone/>
              <a:defRPr sz="3200" baseline="0">
                <a:solidFill>
                  <a:schemeClr val="accent1"/>
                </a:solidFill>
              </a:defRPr>
            </a:lvl1pPr>
          </a:lstStyle>
          <a:p>
            <a:pPr lvl="0"/>
            <a:r>
              <a:rPr lang="cs-CZ" dirty="0"/>
              <a:t>Kliknutím vložíte jméno</a:t>
            </a:r>
          </a:p>
        </p:txBody>
      </p:sp>
      <p:sp>
        <p:nvSpPr>
          <p:cNvPr id="15" name="Zástupný symbol pro text 14"/>
          <p:cNvSpPr>
            <a:spLocks noGrp="1"/>
          </p:cNvSpPr>
          <p:nvPr>
            <p:ph type="body" sz="quarter" idx="14" hasCustomPrompt="1"/>
          </p:nvPr>
        </p:nvSpPr>
        <p:spPr>
          <a:xfrm>
            <a:off x="1512000" y="4885200"/>
            <a:ext cx="7272000" cy="540000"/>
          </a:xfrm>
        </p:spPr>
        <p:txBody>
          <a:bodyPr lIns="36000" tIns="0" rIns="36000" bIns="0" anchor="ctr" anchorCtr="0"/>
          <a:lstStyle>
            <a:lvl1pPr marL="0" indent="0">
              <a:lnSpc>
                <a:spcPct val="100000"/>
              </a:lnSpc>
              <a:spcBef>
                <a:spcPts val="0"/>
              </a:spcBef>
              <a:spcAft>
                <a:spcPts val="0"/>
              </a:spcAft>
              <a:buFontTx/>
              <a:buNone/>
              <a:defRPr sz="3200" baseline="0">
                <a:solidFill>
                  <a:schemeClr val="accent1"/>
                </a:solidFill>
              </a:defRPr>
            </a:lvl1pPr>
          </a:lstStyle>
          <a:p>
            <a:pPr lvl="0"/>
            <a:r>
              <a:rPr lang="cs-CZ" dirty="0"/>
              <a:t>Kliknutím vložíte datum a místo</a:t>
            </a:r>
          </a:p>
        </p:txBody>
      </p:sp>
      <p:sp>
        <p:nvSpPr>
          <p:cNvPr id="5" name="Zástupný symbol pro obrázek 4"/>
          <p:cNvSpPr>
            <a:spLocks noGrp="1" noChangeAspect="1"/>
          </p:cNvSpPr>
          <p:nvPr>
            <p:ph type="pic" sz="quarter" idx="15"/>
          </p:nvPr>
        </p:nvSpPr>
        <p:spPr>
          <a:xfrm>
            <a:off x="846000" y="2636837"/>
            <a:ext cx="540000" cy="540000"/>
          </a:xfrm>
        </p:spPr>
        <p:txBody>
          <a:bodyPr wrap="none" anchor="ctr" anchorCtr="1"/>
          <a:lstStyle>
            <a:lvl1pPr marL="0" indent="0">
              <a:buFontTx/>
              <a:buNone/>
              <a:defRPr sz="600"/>
            </a:lvl1pPr>
          </a:lstStyle>
          <a:p>
            <a:r>
              <a:rPr lang="cs-CZ" dirty="0"/>
              <a:t>Kliknutím na ikonu přidáte obrázek.</a:t>
            </a:r>
          </a:p>
        </p:txBody>
      </p:sp>
      <p:sp>
        <p:nvSpPr>
          <p:cNvPr id="14" name="Zástupný symbol pro obrázek 4"/>
          <p:cNvSpPr>
            <a:spLocks noGrp="1" noChangeAspect="1"/>
          </p:cNvSpPr>
          <p:nvPr>
            <p:ph type="pic" sz="quarter" idx="16"/>
          </p:nvPr>
        </p:nvSpPr>
        <p:spPr>
          <a:xfrm>
            <a:off x="846000" y="4089600"/>
            <a:ext cx="540000" cy="540000"/>
          </a:xfrm>
        </p:spPr>
        <p:txBody>
          <a:bodyPr wrap="none" anchor="ctr" anchorCtr="1"/>
          <a:lstStyle>
            <a:lvl1pPr marL="0" indent="0">
              <a:buFontTx/>
              <a:buNone/>
              <a:defRPr sz="600"/>
            </a:lvl1pPr>
          </a:lstStyle>
          <a:p>
            <a:r>
              <a:rPr lang="cs-CZ" dirty="0"/>
              <a:t>Kliknutím na ikonu přidáte obrázek.</a:t>
            </a:r>
          </a:p>
        </p:txBody>
      </p:sp>
      <p:sp>
        <p:nvSpPr>
          <p:cNvPr id="16" name="Zástupný symbol pro obrázek 4"/>
          <p:cNvSpPr>
            <a:spLocks noGrp="1" noChangeAspect="1"/>
          </p:cNvSpPr>
          <p:nvPr>
            <p:ph type="pic" sz="quarter" idx="17"/>
          </p:nvPr>
        </p:nvSpPr>
        <p:spPr>
          <a:xfrm>
            <a:off x="846000" y="4885200"/>
            <a:ext cx="540000" cy="540000"/>
          </a:xfrm>
        </p:spPr>
        <p:txBody>
          <a:bodyPr wrap="none" anchor="ctr" anchorCtr="1"/>
          <a:lstStyle>
            <a:lvl1pPr marL="0" indent="0">
              <a:buFontTx/>
              <a:buNone/>
              <a:defRPr sz="600"/>
            </a:lvl1pPr>
          </a:lstStyle>
          <a:p>
            <a:r>
              <a:rPr lang="cs-CZ" dirty="0"/>
              <a:t>Kliknutím na ikonu přidáte obrázek.</a:t>
            </a:r>
          </a:p>
        </p:txBody>
      </p:sp>
      <p:sp>
        <p:nvSpPr>
          <p:cNvPr id="20" name="Obdélník 19"/>
          <p:cNvSpPr/>
          <p:nvPr userDrawn="1"/>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rgbClr val="F5F5F5"/>
              </a:solidFill>
            </a:endParaRPr>
          </a:p>
        </p:txBody>
      </p:sp>
      <p:pic>
        <p:nvPicPr>
          <p:cNvPr id="2" name="Obrázek 1"/>
          <p:cNvPicPr>
            <a:picLocks noChangeAspect="1"/>
          </p:cNvPicPr>
          <p:nvPr userDrawn="1"/>
        </p:nvPicPr>
        <p:blipFill rotWithShape="1">
          <a:blip cstate="print">
            <a:extLst>
              <a:ext uri="{28A0092B-C50C-407E-A947-70E740481C1C}">
                <a14:useLocalDpi xmlns:a14="http://schemas.microsoft.com/office/drawing/2010/main" val="0"/>
              </a:ext>
            </a:extLst>
          </a:blip>
          <a:srcRect/>
          <a:stretch/>
        </p:blipFill>
        <p:spPr>
          <a:xfrm>
            <a:off x="395536" y="202406"/>
            <a:ext cx="3952627" cy="792957"/>
          </a:xfrm>
          <a:prstGeom prst="rect">
            <a:avLst/>
          </a:prstGeom>
        </p:spPr>
      </p:pic>
      <p:cxnSp>
        <p:nvCxnSpPr>
          <p:cNvPr id="18" name="Přímá spojnice 17"/>
          <p:cNvCxnSpPr/>
          <p:nvPr userDrawn="1"/>
        </p:nvCxnSpPr>
        <p:spPr>
          <a:xfrm>
            <a:off x="395536" y="1137600"/>
            <a:ext cx="83529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40088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Jeden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endParaRPr lang="cs-CZ" dirty="0">
              <a:solidFill>
                <a:srgbClr val="084A8B"/>
              </a:solidFill>
            </a:endParaRPr>
          </a:p>
        </p:txBody>
      </p:sp>
      <p:sp>
        <p:nvSpPr>
          <p:cNvPr id="5" name="Zástupný symbol pro zápatí 4"/>
          <p:cNvSpPr>
            <a:spLocks noGrp="1"/>
          </p:cNvSpPr>
          <p:nvPr>
            <p:ph type="ftr" sz="quarter" idx="11"/>
          </p:nvPr>
        </p:nvSpPr>
        <p:spPr/>
        <p:txBody>
          <a:bodyPr/>
          <a:lstStyle/>
          <a:p>
            <a:endParaRPr lang="cs-CZ" dirty="0">
              <a:solidFill>
                <a:srgbClr val="084A8B"/>
              </a:solidFill>
            </a:endParaRPr>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solidFill>
                  <a:srgbClr val="084A8B"/>
                </a:solidFill>
              </a:rPr>
              <a:pPr/>
              <a:t>‹#›</a:t>
            </a:fld>
            <a:endParaRPr lang="cs-CZ" dirty="0">
              <a:solidFill>
                <a:srgbClr val="084A8B"/>
              </a:solidFill>
            </a:endParaRPr>
          </a:p>
        </p:txBody>
      </p:sp>
    </p:spTree>
    <p:extLst>
      <p:ext uri="{BB962C8B-B14F-4D97-AF65-F5344CB8AC3E}">
        <p14:creationId xmlns:p14="http://schemas.microsoft.com/office/powerpoint/2010/main" val="33924328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1800000"/>
            <a:ext cx="3960000" cy="4320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obsah 2"/>
          <p:cNvSpPr>
            <a:spLocks noGrp="1"/>
          </p:cNvSpPr>
          <p:nvPr>
            <p:ph idx="10"/>
          </p:nvPr>
        </p:nvSpPr>
        <p:spPr>
          <a:xfrm>
            <a:off x="4644000" y="1800000"/>
            <a:ext cx="3960000" cy="4320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1"/>
          </p:nvPr>
        </p:nvSpPr>
        <p:spPr/>
        <p:txBody>
          <a:bodyPr/>
          <a:lstStyle/>
          <a:p>
            <a:endParaRPr lang="cs-CZ" dirty="0">
              <a:solidFill>
                <a:srgbClr val="084A8B"/>
              </a:solidFill>
            </a:endParaRPr>
          </a:p>
        </p:txBody>
      </p:sp>
      <p:sp>
        <p:nvSpPr>
          <p:cNvPr id="6" name="Zástupný symbol pro zápatí 5"/>
          <p:cNvSpPr>
            <a:spLocks noGrp="1"/>
          </p:cNvSpPr>
          <p:nvPr>
            <p:ph type="ftr" sz="quarter" idx="12"/>
          </p:nvPr>
        </p:nvSpPr>
        <p:spPr/>
        <p:txBody>
          <a:bodyPr/>
          <a:lstStyle/>
          <a:p>
            <a:endParaRPr lang="cs-CZ" dirty="0">
              <a:solidFill>
                <a:srgbClr val="084A8B"/>
              </a:solidFill>
            </a:endParaRPr>
          </a:p>
        </p:txBody>
      </p:sp>
      <p:sp>
        <p:nvSpPr>
          <p:cNvPr id="7" name="Zástupný symbol pro číslo snímku 6"/>
          <p:cNvSpPr>
            <a:spLocks noGrp="1"/>
          </p:cNvSpPr>
          <p:nvPr>
            <p:ph type="sldNum" sz="quarter" idx="13"/>
          </p:nvPr>
        </p:nvSpPr>
        <p:spPr/>
        <p:txBody>
          <a:bodyPr/>
          <a:lstStyle/>
          <a:p>
            <a:fld id="{479BF083-4774-43B1-9AB0-5CC1AC5DD8EE}" type="slidenum">
              <a:rPr lang="cs-CZ" smtClean="0">
                <a:solidFill>
                  <a:srgbClr val="084A8B"/>
                </a:solidFill>
              </a:rPr>
              <a:pPr/>
              <a:t>‹#›</a:t>
            </a:fld>
            <a:endParaRPr lang="cs-CZ" dirty="0">
              <a:solidFill>
                <a:srgbClr val="084A8B"/>
              </a:solidFill>
            </a:endParaRPr>
          </a:p>
        </p:txBody>
      </p:sp>
    </p:spTree>
    <p:extLst>
      <p:ext uri="{BB962C8B-B14F-4D97-AF65-F5344CB8AC3E}">
        <p14:creationId xmlns:p14="http://schemas.microsoft.com/office/powerpoint/2010/main" val="15458419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va obsahy nad sebou">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1800000"/>
            <a:ext cx="8064000" cy="2088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2"/>
          <p:cNvSpPr>
            <a:spLocks noGrp="1"/>
          </p:cNvSpPr>
          <p:nvPr>
            <p:ph idx="10"/>
          </p:nvPr>
        </p:nvSpPr>
        <p:spPr>
          <a:xfrm>
            <a:off x="540000" y="4032000"/>
            <a:ext cx="8064000" cy="2088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1"/>
          </p:nvPr>
        </p:nvSpPr>
        <p:spPr/>
        <p:txBody>
          <a:bodyPr/>
          <a:lstStyle/>
          <a:p>
            <a:endParaRPr lang="cs-CZ" dirty="0">
              <a:solidFill>
                <a:srgbClr val="084A8B"/>
              </a:solidFill>
            </a:endParaRPr>
          </a:p>
        </p:txBody>
      </p:sp>
      <p:sp>
        <p:nvSpPr>
          <p:cNvPr id="6" name="Zástupný symbol pro zápatí 5"/>
          <p:cNvSpPr>
            <a:spLocks noGrp="1"/>
          </p:cNvSpPr>
          <p:nvPr>
            <p:ph type="ftr" sz="quarter" idx="12"/>
          </p:nvPr>
        </p:nvSpPr>
        <p:spPr/>
        <p:txBody>
          <a:bodyPr/>
          <a:lstStyle/>
          <a:p>
            <a:endParaRPr lang="cs-CZ" dirty="0">
              <a:solidFill>
                <a:srgbClr val="084A8B"/>
              </a:solidFill>
            </a:endParaRPr>
          </a:p>
        </p:txBody>
      </p:sp>
      <p:sp>
        <p:nvSpPr>
          <p:cNvPr id="7" name="Zástupný symbol pro číslo snímku 6"/>
          <p:cNvSpPr>
            <a:spLocks noGrp="1"/>
          </p:cNvSpPr>
          <p:nvPr>
            <p:ph type="sldNum" sz="quarter" idx="13"/>
          </p:nvPr>
        </p:nvSpPr>
        <p:spPr/>
        <p:txBody>
          <a:bodyPr/>
          <a:lstStyle/>
          <a:p>
            <a:fld id="{479BF083-4774-43B1-9AB0-5CC1AC5DD8EE}" type="slidenum">
              <a:rPr lang="cs-CZ" smtClean="0">
                <a:solidFill>
                  <a:srgbClr val="084A8B"/>
                </a:solidFill>
              </a:rPr>
              <a:pPr/>
              <a:t>‹#›</a:t>
            </a:fld>
            <a:endParaRPr lang="cs-CZ" dirty="0">
              <a:solidFill>
                <a:srgbClr val="084A8B"/>
              </a:solidFill>
            </a:endParaRPr>
          </a:p>
        </p:txBody>
      </p:sp>
    </p:spTree>
    <p:extLst>
      <p:ext uri="{BB962C8B-B14F-4D97-AF65-F5344CB8AC3E}">
        <p14:creationId xmlns:p14="http://schemas.microsoft.com/office/powerpoint/2010/main" val="20452382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abulka nebo graf">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4" name="Zástupný symbol pro obsah 2"/>
          <p:cNvSpPr>
            <a:spLocks noGrp="1"/>
          </p:cNvSpPr>
          <p:nvPr>
            <p:ph idx="10"/>
          </p:nvPr>
        </p:nvSpPr>
        <p:spPr>
          <a:xfrm>
            <a:off x="540000" y="2412000"/>
            <a:ext cx="8064000" cy="3744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text 5"/>
          <p:cNvSpPr>
            <a:spLocks noGrp="1"/>
          </p:cNvSpPr>
          <p:nvPr>
            <p:ph type="body" sz="quarter" idx="11"/>
          </p:nvPr>
        </p:nvSpPr>
        <p:spPr>
          <a:xfrm>
            <a:off x="540000" y="1440000"/>
            <a:ext cx="8064000" cy="360000"/>
          </a:xfrm>
        </p:spPr>
        <p:txBody>
          <a:bodyPr/>
          <a:lstStyle>
            <a:lvl1pPr marL="0" indent="0">
              <a:buFontTx/>
              <a:buNone/>
              <a:defRPr b="1">
                <a:solidFill>
                  <a:schemeClr val="accent2"/>
                </a:solidFill>
              </a:defRPr>
            </a:lvl1pPr>
          </a:lstStyle>
          <a:p>
            <a:pPr lvl="0"/>
            <a:r>
              <a:rPr lang="cs-CZ"/>
              <a:t>Kliknutím lze upravit styly předlohy textu.</a:t>
            </a:r>
          </a:p>
        </p:txBody>
      </p:sp>
      <p:sp>
        <p:nvSpPr>
          <p:cNvPr id="7" name="Zástupný symbol pro text 5"/>
          <p:cNvSpPr>
            <a:spLocks noGrp="1"/>
          </p:cNvSpPr>
          <p:nvPr>
            <p:ph type="body" sz="quarter" idx="12"/>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a:t>Kliknutím lze upravit styly předlohy textu.</a:t>
            </a:r>
          </a:p>
        </p:txBody>
      </p:sp>
      <p:sp>
        <p:nvSpPr>
          <p:cNvPr id="3" name="Zástupný symbol pro datum 2"/>
          <p:cNvSpPr>
            <a:spLocks noGrp="1"/>
          </p:cNvSpPr>
          <p:nvPr>
            <p:ph type="dt" sz="half" idx="13"/>
          </p:nvPr>
        </p:nvSpPr>
        <p:spPr/>
        <p:txBody>
          <a:bodyPr/>
          <a:lstStyle/>
          <a:p>
            <a:endParaRPr lang="cs-CZ" dirty="0">
              <a:solidFill>
                <a:srgbClr val="084A8B"/>
              </a:solidFill>
            </a:endParaRPr>
          </a:p>
        </p:txBody>
      </p:sp>
      <p:sp>
        <p:nvSpPr>
          <p:cNvPr id="5" name="Zástupný symbol pro zápatí 4"/>
          <p:cNvSpPr>
            <a:spLocks noGrp="1"/>
          </p:cNvSpPr>
          <p:nvPr>
            <p:ph type="ftr" sz="quarter" idx="14"/>
          </p:nvPr>
        </p:nvSpPr>
        <p:spPr/>
        <p:txBody>
          <a:bodyPr/>
          <a:lstStyle/>
          <a:p>
            <a:endParaRPr lang="cs-CZ" dirty="0">
              <a:solidFill>
                <a:srgbClr val="084A8B"/>
              </a:solidFill>
            </a:endParaRPr>
          </a:p>
        </p:txBody>
      </p:sp>
      <p:sp>
        <p:nvSpPr>
          <p:cNvPr id="8" name="Zástupný symbol pro číslo snímku 7"/>
          <p:cNvSpPr>
            <a:spLocks noGrp="1"/>
          </p:cNvSpPr>
          <p:nvPr>
            <p:ph type="sldNum" sz="quarter" idx="15"/>
          </p:nvPr>
        </p:nvSpPr>
        <p:spPr/>
        <p:txBody>
          <a:bodyPr/>
          <a:lstStyle/>
          <a:p>
            <a:fld id="{479BF083-4774-43B1-9AB0-5CC1AC5DD8EE}" type="slidenum">
              <a:rPr lang="cs-CZ" smtClean="0">
                <a:solidFill>
                  <a:srgbClr val="084A8B"/>
                </a:solidFill>
              </a:rPr>
              <a:pPr/>
              <a:t>‹#›</a:t>
            </a:fld>
            <a:endParaRPr lang="cs-CZ" dirty="0">
              <a:solidFill>
                <a:srgbClr val="084A8B"/>
              </a:solidFill>
            </a:endParaRPr>
          </a:p>
        </p:txBody>
      </p:sp>
    </p:spTree>
    <p:extLst>
      <p:ext uri="{BB962C8B-B14F-4D97-AF65-F5344CB8AC3E}">
        <p14:creationId xmlns:p14="http://schemas.microsoft.com/office/powerpoint/2010/main" val="43582346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ředěl">
    <p:spTree>
      <p:nvGrpSpPr>
        <p:cNvPr id="1" name=""/>
        <p:cNvGrpSpPr/>
        <p:nvPr/>
      </p:nvGrpSpPr>
      <p:grpSpPr>
        <a:xfrm>
          <a:off x="0" y="0"/>
          <a:ext cx="0" cy="0"/>
          <a:chOff x="0" y="0"/>
          <a:chExt cx="0" cy="0"/>
        </a:xfrm>
      </p:grpSpPr>
      <p:sp>
        <p:nvSpPr>
          <p:cNvPr id="10" name="Obdélník 9"/>
          <p:cNvSpPr/>
          <p:nvPr userDrawn="1"/>
        </p:nvSpPr>
        <p:spPr>
          <a:xfrm>
            <a:off x="0" y="0"/>
            <a:ext cx="9144000" cy="67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rgbClr val="F5F5F5"/>
              </a:solidFill>
            </a:endParaRPr>
          </a:p>
        </p:txBody>
      </p:sp>
      <p:sp>
        <p:nvSpPr>
          <p:cNvPr id="11" name="Nadpis 10"/>
          <p:cNvSpPr>
            <a:spLocks noGrp="1"/>
          </p:cNvSpPr>
          <p:nvPr>
            <p:ph type="title"/>
          </p:nvPr>
        </p:nvSpPr>
        <p:spPr>
          <a:xfrm>
            <a:off x="1512000" y="2610000"/>
            <a:ext cx="7272000" cy="3240000"/>
          </a:xfrm>
        </p:spPr>
        <p:txBody>
          <a:bodyPr anchor="t" anchorCtr="0"/>
          <a:lstStyle>
            <a:lvl1pPr>
              <a:defRPr sz="4000">
                <a:solidFill>
                  <a:schemeClr val="accent1"/>
                </a:solidFill>
              </a:defRPr>
            </a:lvl1pPr>
          </a:lstStyle>
          <a:p>
            <a:r>
              <a:rPr lang="cs-CZ"/>
              <a:t>Kliknutím lze upravit styl.</a:t>
            </a:r>
            <a:endParaRPr lang="cs-CZ" dirty="0"/>
          </a:p>
        </p:txBody>
      </p:sp>
      <p:sp>
        <p:nvSpPr>
          <p:cNvPr id="9" name="Zástupný symbol pro obrázek 4"/>
          <p:cNvSpPr>
            <a:spLocks noGrp="1" noChangeAspect="1"/>
          </p:cNvSpPr>
          <p:nvPr>
            <p:ph type="pic" sz="quarter" idx="15"/>
          </p:nvPr>
        </p:nvSpPr>
        <p:spPr>
          <a:xfrm>
            <a:off x="846000" y="2636837"/>
            <a:ext cx="540000" cy="540000"/>
          </a:xfrm>
        </p:spPr>
        <p:txBody>
          <a:bodyPr wrap="none" anchor="ctr" anchorCtr="1"/>
          <a:lstStyle>
            <a:lvl1pPr marL="0" indent="0">
              <a:buFontTx/>
              <a:buNone/>
              <a:defRPr sz="600"/>
            </a:lvl1pPr>
          </a:lstStyle>
          <a:p>
            <a:r>
              <a:rPr lang="cs-CZ" dirty="0"/>
              <a:t>Kliknutím na ikonu přidáte obrázek.</a:t>
            </a:r>
          </a:p>
        </p:txBody>
      </p:sp>
      <p:sp>
        <p:nvSpPr>
          <p:cNvPr id="7" name="Obdélník 6"/>
          <p:cNvSpPr/>
          <p:nvPr userDrawn="1"/>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rgbClr val="F5F5F5"/>
              </a:solidFill>
            </a:endParaRPr>
          </a:p>
        </p:txBody>
      </p:sp>
      <p:pic>
        <p:nvPicPr>
          <p:cNvPr id="8" name="Obrázek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395536" y="202406"/>
            <a:ext cx="3952627" cy="792957"/>
          </a:xfrm>
          <a:prstGeom prst="rect">
            <a:avLst/>
          </a:prstGeom>
        </p:spPr>
      </p:pic>
      <p:cxnSp>
        <p:nvCxnSpPr>
          <p:cNvPr id="12" name="Přímá spojnice 11"/>
          <p:cNvCxnSpPr/>
          <p:nvPr userDrawn="1"/>
        </p:nvCxnSpPr>
        <p:spPr>
          <a:xfrm>
            <a:off x="395536" y="1137600"/>
            <a:ext cx="83529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948490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Předěl">
    <p:spTree>
      <p:nvGrpSpPr>
        <p:cNvPr id="1" name=""/>
        <p:cNvGrpSpPr/>
        <p:nvPr/>
      </p:nvGrpSpPr>
      <p:grpSpPr>
        <a:xfrm>
          <a:off x="0" y="0"/>
          <a:ext cx="0" cy="0"/>
          <a:chOff x="0" y="0"/>
          <a:chExt cx="0" cy="0"/>
        </a:xfrm>
      </p:grpSpPr>
      <p:sp>
        <p:nvSpPr>
          <p:cNvPr id="10" name="Obdélník 9"/>
          <p:cNvSpPr/>
          <p:nvPr userDrawn="1"/>
        </p:nvSpPr>
        <p:spPr>
          <a:xfrm>
            <a:off x="0" y="0"/>
            <a:ext cx="9144000" cy="67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rgbClr val="F5F5F5"/>
              </a:solidFill>
            </a:endParaRPr>
          </a:p>
        </p:txBody>
      </p:sp>
      <p:sp>
        <p:nvSpPr>
          <p:cNvPr id="11" name="Nadpis 10"/>
          <p:cNvSpPr>
            <a:spLocks noGrp="1"/>
          </p:cNvSpPr>
          <p:nvPr>
            <p:ph type="title"/>
          </p:nvPr>
        </p:nvSpPr>
        <p:spPr>
          <a:xfrm>
            <a:off x="1512000" y="2610000"/>
            <a:ext cx="7272000" cy="3240000"/>
          </a:xfrm>
        </p:spPr>
        <p:txBody>
          <a:bodyPr anchor="t" anchorCtr="0"/>
          <a:lstStyle>
            <a:lvl1pPr>
              <a:defRPr sz="4000">
                <a:solidFill>
                  <a:schemeClr val="accent1"/>
                </a:solidFill>
              </a:defRPr>
            </a:lvl1pPr>
          </a:lstStyle>
          <a:p>
            <a:r>
              <a:rPr lang="cs-CZ"/>
              <a:t>Kliknutím lze upravit styl.</a:t>
            </a:r>
            <a:endParaRPr lang="cs-CZ" dirty="0"/>
          </a:p>
        </p:txBody>
      </p:sp>
      <p:sp>
        <p:nvSpPr>
          <p:cNvPr id="9" name="Zástupný symbol pro obrázek 4"/>
          <p:cNvSpPr>
            <a:spLocks noGrp="1" noChangeAspect="1"/>
          </p:cNvSpPr>
          <p:nvPr>
            <p:ph type="pic" sz="quarter" idx="15"/>
          </p:nvPr>
        </p:nvSpPr>
        <p:spPr>
          <a:xfrm>
            <a:off x="846000" y="2636837"/>
            <a:ext cx="540000" cy="540000"/>
          </a:xfrm>
        </p:spPr>
        <p:txBody>
          <a:bodyPr wrap="none" anchor="ctr" anchorCtr="1"/>
          <a:lstStyle>
            <a:lvl1pPr marL="0" indent="0">
              <a:buFontTx/>
              <a:buNone/>
              <a:defRPr sz="600"/>
            </a:lvl1pPr>
          </a:lstStyle>
          <a:p>
            <a:r>
              <a:rPr lang="cs-CZ" dirty="0"/>
              <a:t>Kliknutím na ikonu přidáte obrázek.</a:t>
            </a:r>
          </a:p>
        </p:txBody>
      </p:sp>
      <p:sp>
        <p:nvSpPr>
          <p:cNvPr id="7" name="Obdélník 6"/>
          <p:cNvSpPr/>
          <p:nvPr userDrawn="1"/>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rgbClr val="F5F5F5"/>
              </a:solidFill>
            </a:endParaRPr>
          </a:p>
        </p:txBody>
      </p:sp>
      <p:pic>
        <p:nvPicPr>
          <p:cNvPr id="8" name="Obrázek 7"/>
          <p:cNvPicPr>
            <a:picLocks noChangeAspect="1"/>
          </p:cNvPicPr>
          <p:nvPr userDrawn="1"/>
        </p:nvPicPr>
        <p:blipFill rotWithShape="1">
          <a:blip cstate="print">
            <a:extLst>
              <a:ext uri="{28A0092B-C50C-407E-A947-70E740481C1C}">
                <a14:useLocalDpi xmlns:a14="http://schemas.microsoft.com/office/drawing/2010/main" val="0"/>
              </a:ext>
            </a:extLst>
          </a:blip>
          <a:srcRect/>
          <a:stretch/>
        </p:blipFill>
        <p:spPr>
          <a:xfrm>
            <a:off x="395536" y="202406"/>
            <a:ext cx="3952627" cy="792957"/>
          </a:xfrm>
          <a:prstGeom prst="rect">
            <a:avLst/>
          </a:prstGeom>
        </p:spPr>
      </p:pic>
      <p:cxnSp>
        <p:nvCxnSpPr>
          <p:cNvPr id="12" name="Přímá spojnice 11"/>
          <p:cNvCxnSpPr/>
          <p:nvPr userDrawn="1"/>
        </p:nvCxnSpPr>
        <p:spPr>
          <a:xfrm>
            <a:off x="395536" y="1137600"/>
            <a:ext cx="83529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354449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Jeden obsah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p>
            <a:endParaRPr lang="cs-CZ" dirty="0">
              <a:solidFill>
                <a:srgbClr val="084A8B"/>
              </a:solidFill>
            </a:endParaRPr>
          </a:p>
        </p:txBody>
      </p:sp>
      <p:sp>
        <p:nvSpPr>
          <p:cNvPr id="5" name="Zástupný symbol pro zápatí 4"/>
          <p:cNvSpPr>
            <a:spLocks noGrp="1"/>
          </p:cNvSpPr>
          <p:nvPr>
            <p:ph type="ftr" sz="quarter" idx="11"/>
          </p:nvPr>
        </p:nvSpPr>
        <p:spPr/>
        <p:txBody>
          <a:bodyPr/>
          <a:lstStyle/>
          <a:p>
            <a:endParaRPr lang="cs-CZ" dirty="0">
              <a:solidFill>
                <a:srgbClr val="084A8B"/>
              </a:solidFill>
            </a:endParaRPr>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solidFill>
                  <a:srgbClr val="084A8B"/>
                </a:solidFill>
              </a:rPr>
              <a:pPr/>
              <a:t>‹#›</a:t>
            </a:fld>
            <a:endParaRPr lang="cs-CZ" dirty="0">
              <a:solidFill>
                <a:srgbClr val="084A8B"/>
              </a:solidFill>
            </a:endParaRPr>
          </a:p>
        </p:txBody>
      </p:sp>
    </p:spTree>
    <p:extLst>
      <p:ext uri="{BB962C8B-B14F-4D97-AF65-F5344CB8AC3E}">
        <p14:creationId xmlns:p14="http://schemas.microsoft.com/office/powerpoint/2010/main" val="2832529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ředěl">
    <p:spTree>
      <p:nvGrpSpPr>
        <p:cNvPr id="1" name=""/>
        <p:cNvGrpSpPr/>
        <p:nvPr/>
      </p:nvGrpSpPr>
      <p:grpSpPr>
        <a:xfrm>
          <a:off x="0" y="0"/>
          <a:ext cx="0" cy="0"/>
          <a:chOff x="0" y="0"/>
          <a:chExt cx="0" cy="0"/>
        </a:xfrm>
      </p:grpSpPr>
      <p:sp>
        <p:nvSpPr>
          <p:cNvPr id="10" name="Obdélník 9"/>
          <p:cNvSpPr/>
          <p:nvPr userDrawn="1"/>
        </p:nvSpPr>
        <p:spPr>
          <a:xfrm>
            <a:off x="0" y="0"/>
            <a:ext cx="9144000" cy="67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Nadpis 10"/>
          <p:cNvSpPr>
            <a:spLocks noGrp="1"/>
          </p:cNvSpPr>
          <p:nvPr>
            <p:ph type="title"/>
          </p:nvPr>
        </p:nvSpPr>
        <p:spPr>
          <a:xfrm>
            <a:off x="1512000" y="2610000"/>
            <a:ext cx="7272000" cy="3240000"/>
          </a:xfrm>
        </p:spPr>
        <p:txBody>
          <a:bodyPr anchor="t" anchorCtr="0"/>
          <a:lstStyle>
            <a:lvl1pPr>
              <a:defRPr sz="4000">
                <a:solidFill>
                  <a:schemeClr val="accent1"/>
                </a:solidFill>
              </a:defRPr>
            </a:lvl1pPr>
          </a:lstStyle>
          <a:p>
            <a:r>
              <a:rPr lang="cs-CZ"/>
              <a:t>Kliknutím lze upravit styl.</a:t>
            </a:r>
            <a:endParaRPr lang="cs-CZ" dirty="0"/>
          </a:p>
        </p:txBody>
      </p:sp>
      <p:sp>
        <p:nvSpPr>
          <p:cNvPr id="9" name="Zástupný symbol pro obrázek 4"/>
          <p:cNvSpPr>
            <a:spLocks noGrp="1" noChangeAspect="1"/>
          </p:cNvSpPr>
          <p:nvPr>
            <p:ph type="pic" sz="quarter" idx="15"/>
          </p:nvPr>
        </p:nvSpPr>
        <p:spPr>
          <a:xfrm>
            <a:off x="846000" y="2636837"/>
            <a:ext cx="540000" cy="540000"/>
          </a:xfrm>
        </p:spPr>
        <p:txBody>
          <a:bodyPr wrap="none" anchor="ctr" anchorCtr="1"/>
          <a:lstStyle>
            <a:lvl1pPr marL="0" indent="0">
              <a:buFontTx/>
              <a:buNone/>
              <a:defRPr sz="600"/>
            </a:lvl1pPr>
          </a:lstStyle>
          <a:p>
            <a:r>
              <a:rPr lang="cs-CZ"/>
              <a:t>Kliknutím na ikonu přidáte obrázek.</a:t>
            </a:r>
            <a:endParaRPr lang="cs-CZ" dirty="0"/>
          </a:p>
        </p:txBody>
      </p:sp>
      <p:sp>
        <p:nvSpPr>
          <p:cNvPr id="7" name="Obdélník 6"/>
          <p:cNvSpPr/>
          <p:nvPr userDrawn="1"/>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8" name="Obrázek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395536" y="202406"/>
            <a:ext cx="3952627" cy="792957"/>
          </a:xfrm>
          <a:prstGeom prst="rect">
            <a:avLst/>
          </a:prstGeom>
        </p:spPr>
      </p:pic>
      <p:cxnSp>
        <p:nvCxnSpPr>
          <p:cNvPr id="12" name="Přímá spojnice 11"/>
          <p:cNvCxnSpPr/>
          <p:nvPr userDrawn="1"/>
        </p:nvCxnSpPr>
        <p:spPr>
          <a:xfrm>
            <a:off x="395536" y="1137600"/>
            <a:ext cx="83529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525313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va obsahy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p>
            <a:endParaRPr lang="cs-CZ" dirty="0">
              <a:solidFill>
                <a:srgbClr val="084A8B"/>
              </a:solidFill>
            </a:endParaRPr>
          </a:p>
        </p:txBody>
      </p:sp>
      <p:sp>
        <p:nvSpPr>
          <p:cNvPr id="5" name="Zástupný symbol pro zápatí 4"/>
          <p:cNvSpPr>
            <a:spLocks noGrp="1"/>
          </p:cNvSpPr>
          <p:nvPr>
            <p:ph type="ftr" sz="quarter" idx="11"/>
          </p:nvPr>
        </p:nvSpPr>
        <p:spPr/>
        <p:txBody>
          <a:bodyPr/>
          <a:lstStyle/>
          <a:p>
            <a:endParaRPr lang="cs-CZ" dirty="0">
              <a:solidFill>
                <a:srgbClr val="084A8B"/>
              </a:solidFill>
            </a:endParaRPr>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solidFill>
                  <a:srgbClr val="084A8B"/>
                </a:solidFill>
              </a:rPr>
              <a:pPr/>
              <a:t>‹#›</a:t>
            </a:fld>
            <a:endParaRPr lang="cs-CZ" dirty="0">
              <a:solidFill>
                <a:srgbClr val="084A8B"/>
              </a:solidFill>
            </a:endParaRPr>
          </a:p>
        </p:txBody>
      </p:sp>
      <p:sp>
        <p:nvSpPr>
          <p:cNvPr id="7" name="Zástupný symbol pro obsah 2"/>
          <p:cNvSpPr>
            <a:spLocks noGrp="1"/>
          </p:cNvSpPr>
          <p:nvPr>
            <p:ph idx="13"/>
          </p:nvPr>
        </p:nvSpPr>
        <p:spPr>
          <a:xfrm>
            <a:off x="4644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216713512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Dva obsahy nad sebou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1800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p>
            <a:endParaRPr lang="cs-CZ" dirty="0">
              <a:solidFill>
                <a:srgbClr val="084A8B"/>
              </a:solidFill>
            </a:endParaRPr>
          </a:p>
        </p:txBody>
      </p:sp>
      <p:sp>
        <p:nvSpPr>
          <p:cNvPr id="5" name="Zástupný symbol pro zápatí 4"/>
          <p:cNvSpPr>
            <a:spLocks noGrp="1"/>
          </p:cNvSpPr>
          <p:nvPr>
            <p:ph type="ftr" sz="quarter" idx="11"/>
          </p:nvPr>
        </p:nvSpPr>
        <p:spPr/>
        <p:txBody>
          <a:bodyPr/>
          <a:lstStyle/>
          <a:p>
            <a:endParaRPr lang="cs-CZ" dirty="0">
              <a:solidFill>
                <a:srgbClr val="084A8B"/>
              </a:solidFill>
            </a:endParaRPr>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solidFill>
                  <a:srgbClr val="084A8B"/>
                </a:solidFill>
              </a:rPr>
              <a:pPr/>
              <a:t>‹#›</a:t>
            </a:fld>
            <a:endParaRPr lang="cs-CZ" dirty="0">
              <a:solidFill>
                <a:srgbClr val="084A8B"/>
              </a:solidFill>
            </a:endParaRPr>
          </a:p>
        </p:txBody>
      </p:sp>
      <p:sp>
        <p:nvSpPr>
          <p:cNvPr id="8" name="Zástupný symbol pro obsah 2"/>
          <p:cNvSpPr>
            <a:spLocks noGrp="1"/>
          </p:cNvSpPr>
          <p:nvPr>
            <p:ph idx="13"/>
          </p:nvPr>
        </p:nvSpPr>
        <p:spPr>
          <a:xfrm>
            <a:off x="540000" y="4032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235228920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abulka nebo graf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2412000"/>
            <a:ext cx="8064000" cy="3744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p>
            <a:endParaRPr lang="cs-CZ" dirty="0">
              <a:solidFill>
                <a:srgbClr val="084A8B"/>
              </a:solidFill>
            </a:endParaRPr>
          </a:p>
        </p:txBody>
      </p:sp>
      <p:sp>
        <p:nvSpPr>
          <p:cNvPr id="5" name="Zástupný symbol pro zápatí 4"/>
          <p:cNvSpPr>
            <a:spLocks noGrp="1"/>
          </p:cNvSpPr>
          <p:nvPr>
            <p:ph type="ftr" sz="quarter" idx="11"/>
          </p:nvPr>
        </p:nvSpPr>
        <p:spPr/>
        <p:txBody>
          <a:bodyPr/>
          <a:lstStyle/>
          <a:p>
            <a:endParaRPr lang="cs-CZ" dirty="0">
              <a:solidFill>
                <a:srgbClr val="084A8B"/>
              </a:solidFill>
            </a:endParaRPr>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solidFill>
                  <a:srgbClr val="084A8B"/>
                </a:solidFill>
              </a:rPr>
              <a:pPr/>
              <a:t>‹#›</a:t>
            </a:fld>
            <a:endParaRPr lang="cs-CZ" dirty="0">
              <a:solidFill>
                <a:srgbClr val="084A8B"/>
              </a:solidFill>
            </a:endParaRPr>
          </a:p>
        </p:txBody>
      </p:sp>
      <p:sp>
        <p:nvSpPr>
          <p:cNvPr id="7" name="Zástupný symbol pro text 5"/>
          <p:cNvSpPr>
            <a:spLocks noGrp="1"/>
          </p:cNvSpPr>
          <p:nvPr>
            <p:ph type="body" sz="quarter" idx="13"/>
          </p:nvPr>
        </p:nvSpPr>
        <p:spPr>
          <a:xfrm>
            <a:off x="540000" y="1440000"/>
            <a:ext cx="8064000" cy="360000"/>
          </a:xfrm>
        </p:spPr>
        <p:txBody>
          <a:bodyPr/>
          <a:lstStyle>
            <a:lvl1pPr marL="0" indent="0">
              <a:buFontTx/>
              <a:buNone/>
              <a:defRPr b="1">
                <a:solidFill>
                  <a:schemeClr val="accent2"/>
                </a:solidFill>
              </a:defRPr>
            </a:lvl1pPr>
          </a:lstStyle>
          <a:p>
            <a:pPr lvl="0"/>
            <a:r>
              <a:rPr lang="cs-CZ"/>
              <a:t>Kliknutím lze upravit styly předlohy textu.</a:t>
            </a:r>
          </a:p>
        </p:txBody>
      </p:sp>
      <p:sp>
        <p:nvSpPr>
          <p:cNvPr id="8" name="Zástupný symbol pro text 5"/>
          <p:cNvSpPr>
            <a:spLocks noGrp="1"/>
          </p:cNvSpPr>
          <p:nvPr>
            <p:ph type="body" sz="quarter" idx="14"/>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a:t>Kliknutím lze upravit styly předlohy textu.</a:t>
            </a:r>
          </a:p>
        </p:txBody>
      </p:sp>
    </p:spTree>
    <p:extLst>
      <p:ext uri="{BB962C8B-B14F-4D97-AF65-F5344CB8AC3E}">
        <p14:creationId xmlns:p14="http://schemas.microsoft.com/office/powerpoint/2010/main" val="33129823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sp>
        <p:nvSpPr>
          <p:cNvPr id="6" name="Zástupný symbol pro datum 5"/>
          <p:cNvSpPr>
            <a:spLocks noGrp="1"/>
          </p:cNvSpPr>
          <p:nvPr>
            <p:ph type="dt" sz="half" idx="10"/>
          </p:nvPr>
        </p:nvSpPr>
        <p:spPr/>
        <p:txBody>
          <a:bodyPr/>
          <a:lstStyle/>
          <a:p>
            <a:endParaRPr lang="cs-CZ" dirty="0"/>
          </a:p>
        </p:txBody>
      </p:sp>
      <p:sp>
        <p:nvSpPr>
          <p:cNvPr id="7" name="Zástupný symbol pro zápatí 6"/>
          <p:cNvSpPr>
            <a:spLocks noGrp="1"/>
          </p:cNvSpPr>
          <p:nvPr>
            <p:ph type="ftr" sz="quarter" idx="11"/>
          </p:nvPr>
        </p:nvSpPr>
        <p:spPr/>
        <p:txBody>
          <a:bodyPr/>
          <a:lstStyle/>
          <a:p>
            <a:endParaRPr lang="cs-CZ" dirty="0"/>
          </a:p>
        </p:txBody>
      </p:sp>
      <p:sp>
        <p:nvSpPr>
          <p:cNvPr id="8" name="Zástupný symbol pro číslo snímku 7"/>
          <p:cNvSpPr>
            <a:spLocks noGrp="1"/>
          </p:cNvSpPr>
          <p:nvPr>
            <p:ph type="sldNum" sz="quarter" idx="12"/>
          </p:nvPr>
        </p:nvSpPr>
        <p:spPr/>
        <p:txBody>
          <a:bodyPr/>
          <a:lstStyle/>
          <a:p>
            <a:fld id="{479BF083-4774-43B1-9AB0-5CC1AC5DD8EE}" type="slidenum">
              <a:rPr lang="cs-CZ" smtClean="0"/>
              <a:pPr/>
              <a:t>‹#›</a:t>
            </a:fld>
            <a:endParaRPr lang="cs-CZ" dirty="0"/>
          </a:p>
        </p:txBody>
      </p:sp>
      <p:sp>
        <p:nvSpPr>
          <p:cNvPr id="10" name="Obdélník 9"/>
          <p:cNvSpPr/>
          <p:nvPr userDrawn="1"/>
        </p:nvSpPr>
        <p:spPr>
          <a:xfrm>
            <a:off x="0" y="0"/>
            <a:ext cx="9144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Nadpis 10"/>
          <p:cNvSpPr>
            <a:spLocks noGrp="1"/>
          </p:cNvSpPr>
          <p:nvPr>
            <p:ph type="title"/>
          </p:nvPr>
        </p:nvSpPr>
        <p:spPr>
          <a:xfrm>
            <a:off x="1512000" y="2610000"/>
            <a:ext cx="7272000" cy="1224000"/>
          </a:xfrm>
        </p:spPr>
        <p:txBody>
          <a:bodyPr anchor="t" anchorCtr="0"/>
          <a:lstStyle>
            <a:lvl1pPr>
              <a:defRPr sz="4000">
                <a:solidFill>
                  <a:schemeClr val="accent1"/>
                </a:solidFill>
              </a:defRPr>
            </a:lvl1pPr>
          </a:lstStyle>
          <a:p>
            <a:r>
              <a:rPr lang="cs-CZ"/>
              <a:t>Kliknutím lze upravit styl.</a:t>
            </a:r>
            <a:endParaRPr lang="cs-CZ" dirty="0"/>
          </a:p>
        </p:txBody>
      </p:sp>
      <p:sp>
        <p:nvSpPr>
          <p:cNvPr id="13" name="Zástupný symbol pro text 12"/>
          <p:cNvSpPr>
            <a:spLocks noGrp="1"/>
          </p:cNvSpPr>
          <p:nvPr>
            <p:ph type="body" sz="quarter" idx="13" hasCustomPrompt="1"/>
          </p:nvPr>
        </p:nvSpPr>
        <p:spPr>
          <a:xfrm>
            <a:off x="1511299" y="4089600"/>
            <a:ext cx="7272000" cy="540000"/>
          </a:xfrm>
        </p:spPr>
        <p:txBody>
          <a:bodyPr lIns="36000" tIns="0" rIns="36000" bIns="0" anchor="ctr" anchorCtr="0"/>
          <a:lstStyle>
            <a:lvl1pPr marL="0" indent="0">
              <a:lnSpc>
                <a:spcPct val="100000"/>
              </a:lnSpc>
              <a:spcBef>
                <a:spcPts val="0"/>
              </a:spcBef>
              <a:spcAft>
                <a:spcPts val="0"/>
              </a:spcAft>
              <a:buFontTx/>
              <a:buNone/>
              <a:defRPr sz="3200" baseline="0">
                <a:solidFill>
                  <a:schemeClr val="accent1"/>
                </a:solidFill>
              </a:defRPr>
            </a:lvl1pPr>
          </a:lstStyle>
          <a:p>
            <a:pPr lvl="0"/>
            <a:r>
              <a:rPr lang="cs-CZ" dirty="0"/>
              <a:t>Kliknutím vložíte jméno</a:t>
            </a:r>
          </a:p>
        </p:txBody>
      </p:sp>
      <p:sp>
        <p:nvSpPr>
          <p:cNvPr id="15" name="Zástupný symbol pro text 14"/>
          <p:cNvSpPr>
            <a:spLocks noGrp="1"/>
          </p:cNvSpPr>
          <p:nvPr>
            <p:ph type="body" sz="quarter" idx="14" hasCustomPrompt="1"/>
          </p:nvPr>
        </p:nvSpPr>
        <p:spPr>
          <a:xfrm>
            <a:off x="1512000" y="4885200"/>
            <a:ext cx="7272000" cy="540000"/>
          </a:xfrm>
        </p:spPr>
        <p:txBody>
          <a:bodyPr lIns="36000" tIns="0" rIns="36000" bIns="0" anchor="ctr" anchorCtr="0"/>
          <a:lstStyle>
            <a:lvl1pPr marL="0" indent="0">
              <a:lnSpc>
                <a:spcPct val="100000"/>
              </a:lnSpc>
              <a:spcBef>
                <a:spcPts val="0"/>
              </a:spcBef>
              <a:spcAft>
                <a:spcPts val="0"/>
              </a:spcAft>
              <a:buFontTx/>
              <a:buNone/>
              <a:defRPr sz="3200" baseline="0">
                <a:solidFill>
                  <a:schemeClr val="accent1"/>
                </a:solidFill>
              </a:defRPr>
            </a:lvl1pPr>
          </a:lstStyle>
          <a:p>
            <a:pPr lvl="0"/>
            <a:r>
              <a:rPr lang="cs-CZ" dirty="0"/>
              <a:t>Kliknutím vložíte datum a místo</a:t>
            </a:r>
          </a:p>
        </p:txBody>
      </p:sp>
      <p:sp>
        <p:nvSpPr>
          <p:cNvPr id="5" name="Zástupný symbol pro obrázek 4"/>
          <p:cNvSpPr>
            <a:spLocks noGrp="1" noChangeAspect="1"/>
          </p:cNvSpPr>
          <p:nvPr>
            <p:ph type="pic" sz="quarter" idx="15"/>
          </p:nvPr>
        </p:nvSpPr>
        <p:spPr>
          <a:xfrm>
            <a:off x="846000" y="2636837"/>
            <a:ext cx="540000" cy="540000"/>
          </a:xfrm>
        </p:spPr>
        <p:txBody>
          <a:bodyPr wrap="none" anchor="ctr" anchorCtr="1"/>
          <a:lstStyle>
            <a:lvl1pPr marL="0" indent="0">
              <a:buFontTx/>
              <a:buNone/>
              <a:defRPr sz="600"/>
            </a:lvl1pPr>
          </a:lstStyle>
          <a:p>
            <a:r>
              <a:rPr lang="cs-CZ"/>
              <a:t>Kliknutím na ikonu přidáte obrázek.</a:t>
            </a:r>
            <a:endParaRPr lang="cs-CZ" dirty="0"/>
          </a:p>
        </p:txBody>
      </p:sp>
      <p:sp>
        <p:nvSpPr>
          <p:cNvPr id="14" name="Zástupný symbol pro obrázek 4"/>
          <p:cNvSpPr>
            <a:spLocks noGrp="1" noChangeAspect="1"/>
          </p:cNvSpPr>
          <p:nvPr>
            <p:ph type="pic" sz="quarter" idx="16"/>
          </p:nvPr>
        </p:nvSpPr>
        <p:spPr>
          <a:xfrm>
            <a:off x="846000" y="4089600"/>
            <a:ext cx="540000" cy="540000"/>
          </a:xfrm>
        </p:spPr>
        <p:txBody>
          <a:bodyPr wrap="none" anchor="ctr" anchorCtr="1"/>
          <a:lstStyle>
            <a:lvl1pPr marL="0" indent="0">
              <a:buFontTx/>
              <a:buNone/>
              <a:defRPr sz="600"/>
            </a:lvl1pPr>
          </a:lstStyle>
          <a:p>
            <a:r>
              <a:rPr lang="cs-CZ"/>
              <a:t>Kliknutím na ikonu přidáte obrázek.</a:t>
            </a:r>
            <a:endParaRPr lang="cs-CZ" dirty="0"/>
          </a:p>
        </p:txBody>
      </p:sp>
      <p:sp>
        <p:nvSpPr>
          <p:cNvPr id="16" name="Zástupný symbol pro obrázek 4"/>
          <p:cNvSpPr>
            <a:spLocks noGrp="1" noChangeAspect="1"/>
          </p:cNvSpPr>
          <p:nvPr>
            <p:ph type="pic" sz="quarter" idx="17"/>
          </p:nvPr>
        </p:nvSpPr>
        <p:spPr>
          <a:xfrm>
            <a:off x="846000" y="4885200"/>
            <a:ext cx="540000" cy="540000"/>
          </a:xfrm>
        </p:spPr>
        <p:txBody>
          <a:bodyPr wrap="none" anchor="ctr" anchorCtr="1"/>
          <a:lstStyle>
            <a:lvl1pPr marL="0" indent="0">
              <a:buFontTx/>
              <a:buNone/>
              <a:defRPr sz="600"/>
            </a:lvl1pPr>
          </a:lstStyle>
          <a:p>
            <a:r>
              <a:rPr lang="cs-CZ"/>
              <a:t>Kliknutím na ikonu přidáte obrázek.</a:t>
            </a:r>
            <a:endParaRPr lang="cs-CZ" dirty="0"/>
          </a:p>
        </p:txBody>
      </p:sp>
      <p:sp>
        <p:nvSpPr>
          <p:cNvPr id="20" name="Obdélník 19"/>
          <p:cNvSpPr/>
          <p:nvPr userDrawn="1"/>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 name="Obrázek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395536" y="202406"/>
            <a:ext cx="3952627" cy="792957"/>
          </a:xfrm>
          <a:prstGeom prst="rect">
            <a:avLst/>
          </a:prstGeom>
        </p:spPr>
      </p:pic>
      <p:cxnSp>
        <p:nvCxnSpPr>
          <p:cNvPr id="18" name="Přímá spojnice 17"/>
          <p:cNvCxnSpPr/>
          <p:nvPr userDrawn="1"/>
        </p:nvCxnSpPr>
        <p:spPr>
          <a:xfrm>
            <a:off x="395536" y="1137600"/>
            <a:ext cx="83529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336801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Jeden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lvl2pPr marL="666000" indent="-252000">
              <a:buSzPct val="150000"/>
              <a:buFont typeface="Arial" panose="020B0604020202020204" pitchFamily="34" charset="0"/>
              <a:buChar char="•"/>
              <a:defRPr/>
            </a:lvl2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374191933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1800000"/>
            <a:ext cx="3960000" cy="4320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obsah 2"/>
          <p:cNvSpPr>
            <a:spLocks noGrp="1"/>
          </p:cNvSpPr>
          <p:nvPr>
            <p:ph idx="10"/>
          </p:nvPr>
        </p:nvSpPr>
        <p:spPr>
          <a:xfrm>
            <a:off x="4644000" y="1800000"/>
            <a:ext cx="3960000" cy="4320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1"/>
          </p:nvPr>
        </p:nvSpPr>
        <p:spPr/>
        <p:txBody>
          <a:bodyPr/>
          <a:lstStyle/>
          <a:p>
            <a:endParaRPr lang="cs-CZ" dirty="0"/>
          </a:p>
        </p:txBody>
      </p:sp>
      <p:sp>
        <p:nvSpPr>
          <p:cNvPr id="6" name="Zástupný symbol pro zápatí 5"/>
          <p:cNvSpPr>
            <a:spLocks noGrp="1"/>
          </p:cNvSpPr>
          <p:nvPr>
            <p:ph type="ftr" sz="quarter" idx="12"/>
          </p:nvPr>
        </p:nvSpPr>
        <p:spPr/>
        <p:txBody>
          <a:bodyPr/>
          <a:lstStyle/>
          <a:p>
            <a:endParaRPr lang="cs-CZ" dirty="0"/>
          </a:p>
        </p:txBody>
      </p:sp>
      <p:sp>
        <p:nvSpPr>
          <p:cNvPr id="7" name="Zástupný symbol pro číslo snímku 6"/>
          <p:cNvSpPr>
            <a:spLocks noGrp="1"/>
          </p:cNvSpPr>
          <p:nvPr>
            <p:ph type="sldNum" sz="quarter" idx="13"/>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416617312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Dva obsahy nad sebou">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1800000"/>
            <a:ext cx="8064000" cy="2088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2"/>
          <p:cNvSpPr>
            <a:spLocks noGrp="1"/>
          </p:cNvSpPr>
          <p:nvPr>
            <p:ph idx="10"/>
          </p:nvPr>
        </p:nvSpPr>
        <p:spPr>
          <a:xfrm>
            <a:off x="540000" y="4032000"/>
            <a:ext cx="8064000" cy="2088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1"/>
          </p:nvPr>
        </p:nvSpPr>
        <p:spPr/>
        <p:txBody>
          <a:bodyPr/>
          <a:lstStyle/>
          <a:p>
            <a:endParaRPr lang="cs-CZ" dirty="0"/>
          </a:p>
        </p:txBody>
      </p:sp>
      <p:sp>
        <p:nvSpPr>
          <p:cNvPr id="6" name="Zástupný symbol pro zápatí 5"/>
          <p:cNvSpPr>
            <a:spLocks noGrp="1"/>
          </p:cNvSpPr>
          <p:nvPr>
            <p:ph type="ftr" sz="quarter" idx="12"/>
          </p:nvPr>
        </p:nvSpPr>
        <p:spPr/>
        <p:txBody>
          <a:bodyPr/>
          <a:lstStyle/>
          <a:p>
            <a:endParaRPr lang="cs-CZ" dirty="0"/>
          </a:p>
        </p:txBody>
      </p:sp>
      <p:sp>
        <p:nvSpPr>
          <p:cNvPr id="7" name="Zástupný symbol pro číslo snímku 6"/>
          <p:cNvSpPr>
            <a:spLocks noGrp="1"/>
          </p:cNvSpPr>
          <p:nvPr>
            <p:ph type="sldNum" sz="quarter" idx="13"/>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373938206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abulka nebo graf">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4" name="Zástupný symbol pro obsah 2"/>
          <p:cNvSpPr>
            <a:spLocks noGrp="1"/>
          </p:cNvSpPr>
          <p:nvPr>
            <p:ph idx="10"/>
          </p:nvPr>
        </p:nvSpPr>
        <p:spPr>
          <a:xfrm>
            <a:off x="540000" y="2412000"/>
            <a:ext cx="8064000" cy="3744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text 5"/>
          <p:cNvSpPr>
            <a:spLocks noGrp="1"/>
          </p:cNvSpPr>
          <p:nvPr>
            <p:ph type="body" sz="quarter" idx="11"/>
          </p:nvPr>
        </p:nvSpPr>
        <p:spPr>
          <a:xfrm>
            <a:off x="540000" y="1440000"/>
            <a:ext cx="8064000" cy="360000"/>
          </a:xfrm>
        </p:spPr>
        <p:txBody>
          <a:bodyPr/>
          <a:lstStyle>
            <a:lvl1pPr marL="0" indent="0">
              <a:buFontTx/>
              <a:buNone/>
              <a:defRPr b="1">
                <a:solidFill>
                  <a:schemeClr val="accent2"/>
                </a:solidFill>
              </a:defRPr>
            </a:lvl1pPr>
          </a:lstStyle>
          <a:p>
            <a:pPr lvl="0"/>
            <a:r>
              <a:rPr lang="cs-CZ"/>
              <a:t>Kliknutím lze upravit styly předlohy textu.</a:t>
            </a:r>
          </a:p>
        </p:txBody>
      </p:sp>
      <p:sp>
        <p:nvSpPr>
          <p:cNvPr id="7" name="Zástupný symbol pro text 5"/>
          <p:cNvSpPr>
            <a:spLocks noGrp="1"/>
          </p:cNvSpPr>
          <p:nvPr>
            <p:ph type="body" sz="quarter" idx="12"/>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a:t>Kliknutím lze upravit styly předlohy textu.</a:t>
            </a:r>
          </a:p>
        </p:txBody>
      </p:sp>
      <p:sp>
        <p:nvSpPr>
          <p:cNvPr id="3" name="Zástupný symbol pro datum 2"/>
          <p:cNvSpPr>
            <a:spLocks noGrp="1"/>
          </p:cNvSpPr>
          <p:nvPr>
            <p:ph type="dt" sz="half" idx="13"/>
          </p:nvPr>
        </p:nvSpPr>
        <p:spPr/>
        <p:txBody>
          <a:bodyPr/>
          <a:lstStyle/>
          <a:p>
            <a:endParaRPr lang="cs-CZ" dirty="0"/>
          </a:p>
        </p:txBody>
      </p:sp>
      <p:sp>
        <p:nvSpPr>
          <p:cNvPr id="5" name="Zástupný symbol pro zápatí 4"/>
          <p:cNvSpPr>
            <a:spLocks noGrp="1"/>
          </p:cNvSpPr>
          <p:nvPr>
            <p:ph type="ftr" sz="quarter" idx="14"/>
          </p:nvPr>
        </p:nvSpPr>
        <p:spPr/>
        <p:txBody>
          <a:bodyPr/>
          <a:lstStyle/>
          <a:p>
            <a:endParaRPr lang="cs-CZ" dirty="0"/>
          </a:p>
        </p:txBody>
      </p:sp>
      <p:sp>
        <p:nvSpPr>
          <p:cNvPr id="8" name="Zástupný symbol pro číslo snímku 7"/>
          <p:cNvSpPr>
            <a:spLocks noGrp="1"/>
          </p:cNvSpPr>
          <p:nvPr>
            <p:ph type="sldNum" sz="quarter" idx="15"/>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118271036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ředěl">
    <p:spTree>
      <p:nvGrpSpPr>
        <p:cNvPr id="1" name=""/>
        <p:cNvGrpSpPr/>
        <p:nvPr/>
      </p:nvGrpSpPr>
      <p:grpSpPr>
        <a:xfrm>
          <a:off x="0" y="0"/>
          <a:ext cx="0" cy="0"/>
          <a:chOff x="0" y="0"/>
          <a:chExt cx="0" cy="0"/>
        </a:xfrm>
      </p:grpSpPr>
      <p:sp>
        <p:nvSpPr>
          <p:cNvPr id="10" name="Obdélník 9"/>
          <p:cNvSpPr/>
          <p:nvPr userDrawn="1"/>
        </p:nvSpPr>
        <p:spPr>
          <a:xfrm>
            <a:off x="0" y="0"/>
            <a:ext cx="9144000" cy="67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Nadpis 10"/>
          <p:cNvSpPr>
            <a:spLocks noGrp="1"/>
          </p:cNvSpPr>
          <p:nvPr>
            <p:ph type="title"/>
          </p:nvPr>
        </p:nvSpPr>
        <p:spPr>
          <a:xfrm>
            <a:off x="1512000" y="2610000"/>
            <a:ext cx="7272000" cy="3240000"/>
          </a:xfrm>
        </p:spPr>
        <p:txBody>
          <a:bodyPr anchor="t" anchorCtr="0"/>
          <a:lstStyle>
            <a:lvl1pPr>
              <a:defRPr sz="4000">
                <a:solidFill>
                  <a:schemeClr val="accent1"/>
                </a:solidFill>
              </a:defRPr>
            </a:lvl1pPr>
          </a:lstStyle>
          <a:p>
            <a:r>
              <a:rPr lang="cs-CZ"/>
              <a:t>Kliknutím lze upravit styl.</a:t>
            </a:r>
            <a:endParaRPr lang="cs-CZ" dirty="0"/>
          </a:p>
        </p:txBody>
      </p:sp>
      <p:sp>
        <p:nvSpPr>
          <p:cNvPr id="9" name="Zástupný symbol pro obrázek 4"/>
          <p:cNvSpPr>
            <a:spLocks noGrp="1" noChangeAspect="1"/>
          </p:cNvSpPr>
          <p:nvPr>
            <p:ph type="pic" sz="quarter" idx="15"/>
          </p:nvPr>
        </p:nvSpPr>
        <p:spPr>
          <a:xfrm>
            <a:off x="846000" y="2636837"/>
            <a:ext cx="540000" cy="540000"/>
          </a:xfrm>
        </p:spPr>
        <p:txBody>
          <a:bodyPr wrap="none" anchor="ctr" anchorCtr="1"/>
          <a:lstStyle>
            <a:lvl1pPr marL="0" indent="0">
              <a:buFontTx/>
              <a:buNone/>
              <a:defRPr sz="600"/>
            </a:lvl1pPr>
          </a:lstStyle>
          <a:p>
            <a:r>
              <a:rPr lang="cs-CZ"/>
              <a:t>Kliknutím na ikonu přidáte obrázek.</a:t>
            </a:r>
            <a:endParaRPr lang="cs-CZ" dirty="0"/>
          </a:p>
        </p:txBody>
      </p:sp>
      <p:sp>
        <p:nvSpPr>
          <p:cNvPr id="7" name="Obdélník 6"/>
          <p:cNvSpPr/>
          <p:nvPr userDrawn="1"/>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8" name="Obrázek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395536" y="202406"/>
            <a:ext cx="3952627" cy="792957"/>
          </a:xfrm>
          <a:prstGeom prst="rect">
            <a:avLst/>
          </a:prstGeom>
        </p:spPr>
      </p:pic>
      <p:cxnSp>
        <p:nvCxnSpPr>
          <p:cNvPr id="12" name="Přímá spojnice 11"/>
          <p:cNvCxnSpPr/>
          <p:nvPr userDrawn="1"/>
        </p:nvCxnSpPr>
        <p:spPr>
          <a:xfrm>
            <a:off x="395536" y="1137600"/>
            <a:ext cx="83529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796038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Jeden obsah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1310069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Jeden obsah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145385318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Dva obsahy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
        <p:nvSpPr>
          <p:cNvPr id="7" name="Zástupný symbol pro obsah 2"/>
          <p:cNvSpPr>
            <a:spLocks noGrp="1"/>
          </p:cNvSpPr>
          <p:nvPr>
            <p:ph idx="13"/>
          </p:nvPr>
        </p:nvSpPr>
        <p:spPr>
          <a:xfrm>
            <a:off x="4644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143587735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Dva obsahy nad sebou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1800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
        <p:nvSpPr>
          <p:cNvPr id="8" name="Zástupný symbol pro obsah 2"/>
          <p:cNvSpPr>
            <a:spLocks noGrp="1"/>
          </p:cNvSpPr>
          <p:nvPr>
            <p:ph idx="13"/>
          </p:nvPr>
        </p:nvSpPr>
        <p:spPr>
          <a:xfrm>
            <a:off x="540000" y="4032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308301429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abulka nebo graf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2412000"/>
            <a:ext cx="8064000" cy="3744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
        <p:nvSpPr>
          <p:cNvPr id="7" name="Zástupný symbol pro text 5"/>
          <p:cNvSpPr>
            <a:spLocks noGrp="1"/>
          </p:cNvSpPr>
          <p:nvPr>
            <p:ph type="body" sz="quarter" idx="13"/>
          </p:nvPr>
        </p:nvSpPr>
        <p:spPr>
          <a:xfrm>
            <a:off x="540000" y="1440000"/>
            <a:ext cx="8064000" cy="360000"/>
          </a:xfrm>
        </p:spPr>
        <p:txBody>
          <a:bodyPr/>
          <a:lstStyle>
            <a:lvl1pPr marL="0" indent="0">
              <a:buFontTx/>
              <a:buNone/>
              <a:defRPr b="1">
                <a:solidFill>
                  <a:schemeClr val="accent2"/>
                </a:solidFill>
              </a:defRPr>
            </a:lvl1pPr>
          </a:lstStyle>
          <a:p>
            <a:pPr lvl="0"/>
            <a:r>
              <a:rPr lang="cs-CZ"/>
              <a:t>Kliknutím lze upravit styly předlohy textu.</a:t>
            </a:r>
          </a:p>
        </p:txBody>
      </p:sp>
      <p:sp>
        <p:nvSpPr>
          <p:cNvPr id="8" name="Zástupný symbol pro text 5"/>
          <p:cNvSpPr>
            <a:spLocks noGrp="1"/>
          </p:cNvSpPr>
          <p:nvPr>
            <p:ph type="body" sz="quarter" idx="14"/>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a:t>Kliknutím lze upravit styly předlohy textu.</a:t>
            </a:r>
          </a:p>
        </p:txBody>
      </p:sp>
    </p:spTree>
    <p:extLst>
      <p:ext uri="{BB962C8B-B14F-4D97-AF65-F5344CB8AC3E}">
        <p14:creationId xmlns:p14="http://schemas.microsoft.com/office/powerpoint/2010/main" val="424074455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Úvodní snímek">
    <p:spTree>
      <p:nvGrpSpPr>
        <p:cNvPr id="1" name=""/>
        <p:cNvGrpSpPr/>
        <p:nvPr/>
      </p:nvGrpSpPr>
      <p:grpSpPr>
        <a:xfrm>
          <a:off x="0" y="0"/>
          <a:ext cx="0" cy="0"/>
          <a:chOff x="0" y="0"/>
          <a:chExt cx="0" cy="0"/>
        </a:xfrm>
      </p:grpSpPr>
      <p:sp>
        <p:nvSpPr>
          <p:cNvPr id="6" name="Zástupný symbol pro datum 5"/>
          <p:cNvSpPr>
            <a:spLocks noGrp="1"/>
          </p:cNvSpPr>
          <p:nvPr>
            <p:ph type="dt" sz="half" idx="10"/>
          </p:nvPr>
        </p:nvSpPr>
        <p:spPr/>
        <p:txBody>
          <a:bodyPr/>
          <a:lstStyle/>
          <a:p>
            <a:endParaRPr lang="cs-CZ" dirty="0">
              <a:solidFill>
                <a:srgbClr val="084A8B"/>
              </a:solidFill>
            </a:endParaRPr>
          </a:p>
        </p:txBody>
      </p:sp>
      <p:sp>
        <p:nvSpPr>
          <p:cNvPr id="7" name="Zástupný symbol pro zápatí 6"/>
          <p:cNvSpPr>
            <a:spLocks noGrp="1"/>
          </p:cNvSpPr>
          <p:nvPr>
            <p:ph type="ftr" sz="quarter" idx="11"/>
          </p:nvPr>
        </p:nvSpPr>
        <p:spPr/>
        <p:txBody>
          <a:bodyPr/>
          <a:lstStyle/>
          <a:p>
            <a:endParaRPr lang="cs-CZ" dirty="0">
              <a:solidFill>
                <a:srgbClr val="084A8B"/>
              </a:solidFill>
            </a:endParaRPr>
          </a:p>
        </p:txBody>
      </p:sp>
      <p:sp>
        <p:nvSpPr>
          <p:cNvPr id="8" name="Zástupný symbol pro číslo snímku 7"/>
          <p:cNvSpPr>
            <a:spLocks noGrp="1"/>
          </p:cNvSpPr>
          <p:nvPr>
            <p:ph type="sldNum" sz="quarter" idx="12"/>
          </p:nvPr>
        </p:nvSpPr>
        <p:spPr/>
        <p:txBody>
          <a:bodyPr/>
          <a:lstStyle/>
          <a:p>
            <a:fld id="{479BF083-4774-43B1-9AB0-5CC1AC5DD8EE}" type="slidenum">
              <a:rPr lang="cs-CZ" smtClean="0">
                <a:solidFill>
                  <a:srgbClr val="084A8B"/>
                </a:solidFill>
              </a:rPr>
              <a:pPr/>
              <a:t>‹#›</a:t>
            </a:fld>
            <a:endParaRPr lang="cs-CZ" dirty="0">
              <a:solidFill>
                <a:srgbClr val="084A8B"/>
              </a:solidFill>
            </a:endParaRPr>
          </a:p>
        </p:txBody>
      </p:sp>
      <p:sp>
        <p:nvSpPr>
          <p:cNvPr id="10" name="Obdélník 9"/>
          <p:cNvSpPr/>
          <p:nvPr/>
        </p:nvSpPr>
        <p:spPr>
          <a:xfrm>
            <a:off x="0" y="0"/>
            <a:ext cx="9144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rgbClr val="F5F5F5"/>
              </a:solidFill>
            </a:endParaRPr>
          </a:p>
        </p:txBody>
      </p:sp>
      <p:sp>
        <p:nvSpPr>
          <p:cNvPr id="11" name="Nadpis 10"/>
          <p:cNvSpPr>
            <a:spLocks noGrp="1"/>
          </p:cNvSpPr>
          <p:nvPr>
            <p:ph type="title"/>
          </p:nvPr>
        </p:nvSpPr>
        <p:spPr>
          <a:xfrm>
            <a:off x="1512000" y="2610000"/>
            <a:ext cx="7272000" cy="1224000"/>
          </a:xfrm>
        </p:spPr>
        <p:txBody>
          <a:bodyPr anchor="t" anchorCtr="0"/>
          <a:lstStyle>
            <a:lvl1pPr>
              <a:defRPr sz="4000">
                <a:solidFill>
                  <a:schemeClr val="accent1"/>
                </a:solidFill>
              </a:defRPr>
            </a:lvl1pPr>
          </a:lstStyle>
          <a:p>
            <a:r>
              <a:rPr lang="cs-CZ"/>
              <a:t>Kliknutím lze upravit styl.</a:t>
            </a:r>
            <a:endParaRPr lang="cs-CZ" dirty="0"/>
          </a:p>
        </p:txBody>
      </p:sp>
      <p:sp>
        <p:nvSpPr>
          <p:cNvPr id="13" name="Zástupný symbol pro text 12"/>
          <p:cNvSpPr>
            <a:spLocks noGrp="1"/>
          </p:cNvSpPr>
          <p:nvPr>
            <p:ph type="body" sz="quarter" idx="13" hasCustomPrompt="1"/>
          </p:nvPr>
        </p:nvSpPr>
        <p:spPr>
          <a:xfrm>
            <a:off x="1511299" y="4089600"/>
            <a:ext cx="7272000" cy="540000"/>
          </a:xfrm>
        </p:spPr>
        <p:txBody>
          <a:bodyPr lIns="36000" tIns="0" rIns="36000" bIns="0" anchor="ctr" anchorCtr="0"/>
          <a:lstStyle>
            <a:lvl1pPr marL="0" indent="0">
              <a:lnSpc>
                <a:spcPct val="100000"/>
              </a:lnSpc>
              <a:spcBef>
                <a:spcPts val="0"/>
              </a:spcBef>
              <a:spcAft>
                <a:spcPts val="0"/>
              </a:spcAft>
              <a:buFontTx/>
              <a:buNone/>
              <a:defRPr sz="3200" baseline="0">
                <a:solidFill>
                  <a:schemeClr val="accent1"/>
                </a:solidFill>
              </a:defRPr>
            </a:lvl1pPr>
          </a:lstStyle>
          <a:p>
            <a:pPr lvl="0"/>
            <a:r>
              <a:rPr lang="cs-CZ" dirty="0"/>
              <a:t>Kliknutím vložíte jméno</a:t>
            </a:r>
          </a:p>
        </p:txBody>
      </p:sp>
      <p:sp>
        <p:nvSpPr>
          <p:cNvPr id="15" name="Zástupný symbol pro text 14"/>
          <p:cNvSpPr>
            <a:spLocks noGrp="1"/>
          </p:cNvSpPr>
          <p:nvPr>
            <p:ph type="body" sz="quarter" idx="14" hasCustomPrompt="1"/>
          </p:nvPr>
        </p:nvSpPr>
        <p:spPr>
          <a:xfrm>
            <a:off x="1512000" y="4885200"/>
            <a:ext cx="7272000" cy="540000"/>
          </a:xfrm>
        </p:spPr>
        <p:txBody>
          <a:bodyPr lIns="36000" tIns="0" rIns="36000" bIns="0" anchor="ctr" anchorCtr="0"/>
          <a:lstStyle>
            <a:lvl1pPr marL="0" indent="0">
              <a:lnSpc>
                <a:spcPct val="100000"/>
              </a:lnSpc>
              <a:spcBef>
                <a:spcPts val="0"/>
              </a:spcBef>
              <a:spcAft>
                <a:spcPts val="0"/>
              </a:spcAft>
              <a:buFontTx/>
              <a:buNone/>
              <a:defRPr sz="3200" baseline="0">
                <a:solidFill>
                  <a:schemeClr val="accent1"/>
                </a:solidFill>
              </a:defRPr>
            </a:lvl1pPr>
          </a:lstStyle>
          <a:p>
            <a:pPr lvl="0"/>
            <a:r>
              <a:rPr lang="cs-CZ" dirty="0"/>
              <a:t>Kliknutím vložíte datum a místo</a:t>
            </a:r>
          </a:p>
        </p:txBody>
      </p:sp>
      <p:sp>
        <p:nvSpPr>
          <p:cNvPr id="5" name="Zástupný symbol pro obrázek 4"/>
          <p:cNvSpPr>
            <a:spLocks noGrp="1" noChangeAspect="1"/>
          </p:cNvSpPr>
          <p:nvPr>
            <p:ph type="pic" sz="quarter" idx="15"/>
          </p:nvPr>
        </p:nvSpPr>
        <p:spPr>
          <a:xfrm>
            <a:off x="846000" y="2636837"/>
            <a:ext cx="540000" cy="540000"/>
          </a:xfrm>
        </p:spPr>
        <p:txBody>
          <a:bodyPr wrap="none" anchor="ctr" anchorCtr="1"/>
          <a:lstStyle>
            <a:lvl1pPr marL="0" indent="0">
              <a:buFontTx/>
              <a:buNone/>
              <a:defRPr sz="600"/>
            </a:lvl1pPr>
          </a:lstStyle>
          <a:p>
            <a:r>
              <a:rPr lang="cs-CZ"/>
              <a:t>Kliknutím na ikonu přidáte obrázek.</a:t>
            </a:r>
            <a:endParaRPr lang="cs-CZ" dirty="0"/>
          </a:p>
        </p:txBody>
      </p:sp>
      <p:sp>
        <p:nvSpPr>
          <p:cNvPr id="14" name="Zástupný symbol pro obrázek 4"/>
          <p:cNvSpPr>
            <a:spLocks noGrp="1" noChangeAspect="1"/>
          </p:cNvSpPr>
          <p:nvPr>
            <p:ph type="pic" sz="quarter" idx="16"/>
          </p:nvPr>
        </p:nvSpPr>
        <p:spPr>
          <a:xfrm>
            <a:off x="846000" y="4089600"/>
            <a:ext cx="540000" cy="540000"/>
          </a:xfrm>
        </p:spPr>
        <p:txBody>
          <a:bodyPr wrap="none" anchor="ctr" anchorCtr="1"/>
          <a:lstStyle>
            <a:lvl1pPr marL="0" indent="0">
              <a:buFontTx/>
              <a:buNone/>
              <a:defRPr sz="600"/>
            </a:lvl1pPr>
          </a:lstStyle>
          <a:p>
            <a:r>
              <a:rPr lang="cs-CZ"/>
              <a:t>Kliknutím na ikonu přidáte obrázek.</a:t>
            </a:r>
            <a:endParaRPr lang="cs-CZ" dirty="0"/>
          </a:p>
        </p:txBody>
      </p:sp>
      <p:sp>
        <p:nvSpPr>
          <p:cNvPr id="16" name="Zástupný symbol pro obrázek 4"/>
          <p:cNvSpPr>
            <a:spLocks noGrp="1" noChangeAspect="1"/>
          </p:cNvSpPr>
          <p:nvPr>
            <p:ph type="pic" sz="quarter" idx="17"/>
          </p:nvPr>
        </p:nvSpPr>
        <p:spPr>
          <a:xfrm>
            <a:off x="846000" y="4885200"/>
            <a:ext cx="540000" cy="540000"/>
          </a:xfrm>
        </p:spPr>
        <p:txBody>
          <a:bodyPr wrap="none" anchor="ctr" anchorCtr="1"/>
          <a:lstStyle>
            <a:lvl1pPr marL="0" indent="0">
              <a:buFontTx/>
              <a:buNone/>
              <a:defRPr sz="600"/>
            </a:lvl1pPr>
          </a:lstStyle>
          <a:p>
            <a:r>
              <a:rPr lang="cs-CZ"/>
              <a:t>Kliknutím na ikonu přidáte obrázek.</a:t>
            </a:r>
            <a:endParaRPr lang="cs-CZ" dirty="0"/>
          </a:p>
        </p:txBody>
      </p:sp>
      <p:sp>
        <p:nvSpPr>
          <p:cNvPr id="20" name="Obdélník 19"/>
          <p:cNvSpPr/>
          <p:nvPr/>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rgbClr val="F5F5F5"/>
              </a:solidFill>
            </a:endParaRPr>
          </a:p>
        </p:txBody>
      </p:sp>
      <p:pic>
        <p:nvPicPr>
          <p:cNvPr id="2" name="Obrázek 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95536" y="202406"/>
            <a:ext cx="3952627" cy="792957"/>
          </a:xfrm>
          <a:prstGeom prst="rect">
            <a:avLst/>
          </a:prstGeom>
        </p:spPr>
      </p:pic>
      <p:cxnSp>
        <p:nvCxnSpPr>
          <p:cNvPr id="18" name="Přímá spojnice 17"/>
          <p:cNvCxnSpPr/>
          <p:nvPr/>
        </p:nvCxnSpPr>
        <p:spPr>
          <a:xfrm>
            <a:off x="395536" y="1137600"/>
            <a:ext cx="83529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7576140"/>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Jeden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endParaRPr lang="cs-CZ" dirty="0">
              <a:solidFill>
                <a:srgbClr val="084A8B"/>
              </a:solidFill>
            </a:endParaRPr>
          </a:p>
        </p:txBody>
      </p:sp>
      <p:sp>
        <p:nvSpPr>
          <p:cNvPr id="5" name="Zástupný symbol pro zápatí 4"/>
          <p:cNvSpPr>
            <a:spLocks noGrp="1"/>
          </p:cNvSpPr>
          <p:nvPr>
            <p:ph type="ftr" sz="quarter" idx="11"/>
          </p:nvPr>
        </p:nvSpPr>
        <p:spPr/>
        <p:txBody>
          <a:bodyPr/>
          <a:lstStyle/>
          <a:p>
            <a:endParaRPr lang="cs-CZ" dirty="0">
              <a:solidFill>
                <a:srgbClr val="084A8B"/>
              </a:solidFill>
            </a:endParaRPr>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solidFill>
                  <a:srgbClr val="084A8B"/>
                </a:solidFill>
              </a:rPr>
              <a:pPr/>
              <a:t>‹#›</a:t>
            </a:fld>
            <a:endParaRPr lang="cs-CZ" dirty="0">
              <a:solidFill>
                <a:srgbClr val="084A8B"/>
              </a:solidFill>
            </a:endParaRPr>
          </a:p>
        </p:txBody>
      </p:sp>
    </p:spTree>
    <p:extLst>
      <p:ext uri="{BB962C8B-B14F-4D97-AF65-F5344CB8AC3E}">
        <p14:creationId xmlns:p14="http://schemas.microsoft.com/office/powerpoint/2010/main" val="2708140178"/>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1800000"/>
            <a:ext cx="3960000" cy="4320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obsah 2"/>
          <p:cNvSpPr>
            <a:spLocks noGrp="1"/>
          </p:cNvSpPr>
          <p:nvPr>
            <p:ph idx="10"/>
          </p:nvPr>
        </p:nvSpPr>
        <p:spPr>
          <a:xfrm>
            <a:off x="4644000" y="1800000"/>
            <a:ext cx="3960000" cy="4320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1"/>
          </p:nvPr>
        </p:nvSpPr>
        <p:spPr/>
        <p:txBody>
          <a:bodyPr/>
          <a:lstStyle/>
          <a:p>
            <a:endParaRPr lang="cs-CZ" dirty="0">
              <a:solidFill>
                <a:srgbClr val="084A8B"/>
              </a:solidFill>
            </a:endParaRPr>
          </a:p>
        </p:txBody>
      </p:sp>
      <p:sp>
        <p:nvSpPr>
          <p:cNvPr id="6" name="Zástupný symbol pro zápatí 5"/>
          <p:cNvSpPr>
            <a:spLocks noGrp="1"/>
          </p:cNvSpPr>
          <p:nvPr>
            <p:ph type="ftr" sz="quarter" idx="12"/>
          </p:nvPr>
        </p:nvSpPr>
        <p:spPr/>
        <p:txBody>
          <a:bodyPr/>
          <a:lstStyle/>
          <a:p>
            <a:endParaRPr lang="cs-CZ" dirty="0">
              <a:solidFill>
                <a:srgbClr val="084A8B"/>
              </a:solidFill>
            </a:endParaRPr>
          </a:p>
        </p:txBody>
      </p:sp>
      <p:sp>
        <p:nvSpPr>
          <p:cNvPr id="7" name="Zástupný symbol pro číslo snímku 6"/>
          <p:cNvSpPr>
            <a:spLocks noGrp="1"/>
          </p:cNvSpPr>
          <p:nvPr>
            <p:ph type="sldNum" sz="quarter" idx="13"/>
          </p:nvPr>
        </p:nvSpPr>
        <p:spPr/>
        <p:txBody>
          <a:bodyPr/>
          <a:lstStyle/>
          <a:p>
            <a:fld id="{479BF083-4774-43B1-9AB0-5CC1AC5DD8EE}" type="slidenum">
              <a:rPr lang="cs-CZ" smtClean="0">
                <a:solidFill>
                  <a:srgbClr val="084A8B"/>
                </a:solidFill>
              </a:rPr>
              <a:pPr/>
              <a:t>‹#›</a:t>
            </a:fld>
            <a:endParaRPr lang="cs-CZ" dirty="0">
              <a:solidFill>
                <a:srgbClr val="084A8B"/>
              </a:solidFill>
            </a:endParaRPr>
          </a:p>
        </p:txBody>
      </p:sp>
    </p:spTree>
    <p:extLst>
      <p:ext uri="{BB962C8B-B14F-4D97-AF65-F5344CB8AC3E}">
        <p14:creationId xmlns:p14="http://schemas.microsoft.com/office/powerpoint/2010/main" val="1876669925"/>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Dva obsahy nad sebou">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1800000"/>
            <a:ext cx="8064000" cy="2088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2"/>
          <p:cNvSpPr>
            <a:spLocks noGrp="1"/>
          </p:cNvSpPr>
          <p:nvPr>
            <p:ph idx="10"/>
          </p:nvPr>
        </p:nvSpPr>
        <p:spPr>
          <a:xfrm>
            <a:off x="540000" y="4032000"/>
            <a:ext cx="8064000" cy="2088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1"/>
          </p:nvPr>
        </p:nvSpPr>
        <p:spPr/>
        <p:txBody>
          <a:bodyPr/>
          <a:lstStyle/>
          <a:p>
            <a:endParaRPr lang="cs-CZ" dirty="0">
              <a:solidFill>
                <a:srgbClr val="084A8B"/>
              </a:solidFill>
            </a:endParaRPr>
          </a:p>
        </p:txBody>
      </p:sp>
      <p:sp>
        <p:nvSpPr>
          <p:cNvPr id="6" name="Zástupný symbol pro zápatí 5"/>
          <p:cNvSpPr>
            <a:spLocks noGrp="1"/>
          </p:cNvSpPr>
          <p:nvPr>
            <p:ph type="ftr" sz="quarter" idx="12"/>
          </p:nvPr>
        </p:nvSpPr>
        <p:spPr/>
        <p:txBody>
          <a:bodyPr/>
          <a:lstStyle/>
          <a:p>
            <a:endParaRPr lang="cs-CZ" dirty="0">
              <a:solidFill>
                <a:srgbClr val="084A8B"/>
              </a:solidFill>
            </a:endParaRPr>
          </a:p>
        </p:txBody>
      </p:sp>
      <p:sp>
        <p:nvSpPr>
          <p:cNvPr id="7" name="Zástupný symbol pro číslo snímku 6"/>
          <p:cNvSpPr>
            <a:spLocks noGrp="1"/>
          </p:cNvSpPr>
          <p:nvPr>
            <p:ph type="sldNum" sz="quarter" idx="13"/>
          </p:nvPr>
        </p:nvSpPr>
        <p:spPr/>
        <p:txBody>
          <a:bodyPr/>
          <a:lstStyle/>
          <a:p>
            <a:fld id="{479BF083-4774-43B1-9AB0-5CC1AC5DD8EE}" type="slidenum">
              <a:rPr lang="cs-CZ" smtClean="0">
                <a:solidFill>
                  <a:srgbClr val="084A8B"/>
                </a:solidFill>
              </a:rPr>
              <a:pPr/>
              <a:t>‹#›</a:t>
            </a:fld>
            <a:endParaRPr lang="cs-CZ" dirty="0">
              <a:solidFill>
                <a:srgbClr val="084A8B"/>
              </a:solidFill>
            </a:endParaRPr>
          </a:p>
        </p:txBody>
      </p:sp>
    </p:spTree>
    <p:extLst>
      <p:ext uri="{BB962C8B-B14F-4D97-AF65-F5344CB8AC3E}">
        <p14:creationId xmlns:p14="http://schemas.microsoft.com/office/powerpoint/2010/main" val="4205285806"/>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abulka nebo graf">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4" name="Zástupný symbol pro obsah 2"/>
          <p:cNvSpPr>
            <a:spLocks noGrp="1"/>
          </p:cNvSpPr>
          <p:nvPr>
            <p:ph idx="10"/>
          </p:nvPr>
        </p:nvSpPr>
        <p:spPr>
          <a:xfrm>
            <a:off x="540000" y="2412000"/>
            <a:ext cx="8064000" cy="3744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text 5"/>
          <p:cNvSpPr>
            <a:spLocks noGrp="1"/>
          </p:cNvSpPr>
          <p:nvPr>
            <p:ph type="body" sz="quarter" idx="11"/>
          </p:nvPr>
        </p:nvSpPr>
        <p:spPr>
          <a:xfrm>
            <a:off x="540000" y="1440000"/>
            <a:ext cx="8064000" cy="360000"/>
          </a:xfrm>
        </p:spPr>
        <p:txBody>
          <a:bodyPr/>
          <a:lstStyle>
            <a:lvl1pPr marL="0" indent="0">
              <a:buFontTx/>
              <a:buNone/>
              <a:defRPr b="1">
                <a:solidFill>
                  <a:schemeClr val="accent2"/>
                </a:solidFill>
              </a:defRPr>
            </a:lvl1pPr>
          </a:lstStyle>
          <a:p>
            <a:pPr lvl="0"/>
            <a:r>
              <a:rPr lang="cs-CZ"/>
              <a:t>Kliknutím lze upravit styly předlohy textu.</a:t>
            </a:r>
          </a:p>
        </p:txBody>
      </p:sp>
      <p:sp>
        <p:nvSpPr>
          <p:cNvPr id="7" name="Zástupný symbol pro text 5"/>
          <p:cNvSpPr>
            <a:spLocks noGrp="1"/>
          </p:cNvSpPr>
          <p:nvPr>
            <p:ph type="body" sz="quarter" idx="12"/>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a:t>Kliknutím lze upravit styly předlohy textu.</a:t>
            </a:r>
          </a:p>
        </p:txBody>
      </p:sp>
      <p:sp>
        <p:nvSpPr>
          <p:cNvPr id="3" name="Zástupný symbol pro datum 2"/>
          <p:cNvSpPr>
            <a:spLocks noGrp="1"/>
          </p:cNvSpPr>
          <p:nvPr>
            <p:ph type="dt" sz="half" idx="13"/>
          </p:nvPr>
        </p:nvSpPr>
        <p:spPr/>
        <p:txBody>
          <a:bodyPr/>
          <a:lstStyle/>
          <a:p>
            <a:endParaRPr lang="cs-CZ" dirty="0">
              <a:solidFill>
                <a:srgbClr val="084A8B"/>
              </a:solidFill>
            </a:endParaRPr>
          </a:p>
        </p:txBody>
      </p:sp>
      <p:sp>
        <p:nvSpPr>
          <p:cNvPr id="5" name="Zástupný symbol pro zápatí 4"/>
          <p:cNvSpPr>
            <a:spLocks noGrp="1"/>
          </p:cNvSpPr>
          <p:nvPr>
            <p:ph type="ftr" sz="quarter" idx="14"/>
          </p:nvPr>
        </p:nvSpPr>
        <p:spPr/>
        <p:txBody>
          <a:bodyPr/>
          <a:lstStyle/>
          <a:p>
            <a:endParaRPr lang="cs-CZ" dirty="0">
              <a:solidFill>
                <a:srgbClr val="084A8B"/>
              </a:solidFill>
            </a:endParaRPr>
          </a:p>
        </p:txBody>
      </p:sp>
      <p:sp>
        <p:nvSpPr>
          <p:cNvPr id="8" name="Zástupný symbol pro číslo snímku 7"/>
          <p:cNvSpPr>
            <a:spLocks noGrp="1"/>
          </p:cNvSpPr>
          <p:nvPr>
            <p:ph type="sldNum" sz="quarter" idx="15"/>
          </p:nvPr>
        </p:nvSpPr>
        <p:spPr/>
        <p:txBody>
          <a:bodyPr/>
          <a:lstStyle/>
          <a:p>
            <a:fld id="{479BF083-4774-43B1-9AB0-5CC1AC5DD8EE}" type="slidenum">
              <a:rPr lang="cs-CZ" smtClean="0">
                <a:solidFill>
                  <a:srgbClr val="084A8B"/>
                </a:solidFill>
              </a:rPr>
              <a:pPr/>
              <a:t>‹#›</a:t>
            </a:fld>
            <a:endParaRPr lang="cs-CZ" dirty="0">
              <a:solidFill>
                <a:srgbClr val="084A8B"/>
              </a:solidFill>
            </a:endParaRPr>
          </a:p>
        </p:txBody>
      </p:sp>
    </p:spTree>
    <p:extLst>
      <p:ext uri="{BB962C8B-B14F-4D97-AF65-F5344CB8AC3E}">
        <p14:creationId xmlns:p14="http://schemas.microsoft.com/office/powerpoint/2010/main" val="1003798466"/>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Předěl">
    <p:spTree>
      <p:nvGrpSpPr>
        <p:cNvPr id="1" name=""/>
        <p:cNvGrpSpPr/>
        <p:nvPr/>
      </p:nvGrpSpPr>
      <p:grpSpPr>
        <a:xfrm>
          <a:off x="0" y="0"/>
          <a:ext cx="0" cy="0"/>
          <a:chOff x="0" y="0"/>
          <a:chExt cx="0" cy="0"/>
        </a:xfrm>
      </p:grpSpPr>
      <p:sp>
        <p:nvSpPr>
          <p:cNvPr id="10" name="Obdélník 9"/>
          <p:cNvSpPr/>
          <p:nvPr/>
        </p:nvSpPr>
        <p:spPr>
          <a:xfrm>
            <a:off x="0" y="0"/>
            <a:ext cx="9144000" cy="67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rgbClr val="F5F5F5"/>
              </a:solidFill>
            </a:endParaRPr>
          </a:p>
        </p:txBody>
      </p:sp>
      <p:sp>
        <p:nvSpPr>
          <p:cNvPr id="11" name="Nadpis 10"/>
          <p:cNvSpPr>
            <a:spLocks noGrp="1"/>
          </p:cNvSpPr>
          <p:nvPr>
            <p:ph type="title"/>
          </p:nvPr>
        </p:nvSpPr>
        <p:spPr>
          <a:xfrm>
            <a:off x="1512000" y="2610000"/>
            <a:ext cx="7272000" cy="3240000"/>
          </a:xfrm>
        </p:spPr>
        <p:txBody>
          <a:bodyPr anchor="t" anchorCtr="0"/>
          <a:lstStyle>
            <a:lvl1pPr>
              <a:defRPr sz="4000">
                <a:solidFill>
                  <a:schemeClr val="accent1"/>
                </a:solidFill>
              </a:defRPr>
            </a:lvl1pPr>
          </a:lstStyle>
          <a:p>
            <a:r>
              <a:rPr lang="cs-CZ"/>
              <a:t>Kliknutím lze upravit styl.</a:t>
            </a:r>
            <a:endParaRPr lang="cs-CZ" dirty="0"/>
          </a:p>
        </p:txBody>
      </p:sp>
      <p:sp>
        <p:nvSpPr>
          <p:cNvPr id="9" name="Zástupný symbol pro obrázek 4"/>
          <p:cNvSpPr>
            <a:spLocks noGrp="1" noChangeAspect="1"/>
          </p:cNvSpPr>
          <p:nvPr>
            <p:ph type="pic" sz="quarter" idx="15"/>
          </p:nvPr>
        </p:nvSpPr>
        <p:spPr>
          <a:xfrm>
            <a:off x="846000" y="2636837"/>
            <a:ext cx="540000" cy="540000"/>
          </a:xfrm>
        </p:spPr>
        <p:txBody>
          <a:bodyPr wrap="none" anchor="ctr" anchorCtr="1"/>
          <a:lstStyle>
            <a:lvl1pPr marL="0" indent="0">
              <a:buFontTx/>
              <a:buNone/>
              <a:defRPr sz="600"/>
            </a:lvl1pPr>
          </a:lstStyle>
          <a:p>
            <a:r>
              <a:rPr lang="cs-CZ"/>
              <a:t>Kliknutím na ikonu přidáte obrázek.</a:t>
            </a:r>
            <a:endParaRPr lang="cs-CZ" dirty="0"/>
          </a:p>
        </p:txBody>
      </p:sp>
      <p:sp>
        <p:nvSpPr>
          <p:cNvPr id="7" name="Obdélník 6"/>
          <p:cNvSpPr/>
          <p:nvPr/>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rgbClr val="F5F5F5"/>
              </a:solidFill>
            </a:endParaRPr>
          </a:p>
        </p:txBody>
      </p:sp>
      <p:pic>
        <p:nvPicPr>
          <p:cNvPr id="8" name="Obrázek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95536" y="202406"/>
            <a:ext cx="3952627" cy="792957"/>
          </a:xfrm>
          <a:prstGeom prst="rect">
            <a:avLst/>
          </a:prstGeom>
        </p:spPr>
      </p:pic>
      <p:cxnSp>
        <p:nvCxnSpPr>
          <p:cNvPr id="12" name="Přímá spojnice 11"/>
          <p:cNvCxnSpPr/>
          <p:nvPr/>
        </p:nvCxnSpPr>
        <p:spPr>
          <a:xfrm>
            <a:off x="395536" y="1137600"/>
            <a:ext cx="83529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9190804"/>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Jeden obsah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p>
            <a:endParaRPr lang="cs-CZ" dirty="0">
              <a:solidFill>
                <a:srgbClr val="084A8B"/>
              </a:solidFill>
            </a:endParaRPr>
          </a:p>
        </p:txBody>
      </p:sp>
      <p:sp>
        <p:nvSpPr>
          <p:cNvPr id="5" name="Zástupný symbol pro zápatí 4"/>
          <p:cNvSpPr>
            <a:spLocks noGrp="1"/>
          </p:cNvSpPr>
          <p:nvPr>
            <p:ph type="ftr" sz="quarter" idx="11"/>
          </p:nvPr>
        </p:nvSpPr>
        <p:spPr/>
        <p:txBody>
          <a:bodyPr/>
          <a:lstStyle/>
          <a:p>
            <a:endParaRPr lang="cs-CZ" dirty="0">
              <a:solidFill>
                <a:srgbClr val="084A8B"/>
              </a:solidFill>
            </a:endParaRPr>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solidFill>
                  <a:srgbClr val="084A8B"/>
                </a:solidFill>
              </a:rPr>
              <a:pPr/>
              <a:t>‹#›</a:t>
            </a:fld>
            <a:endParaRPr lang="cs-CZ" dirty="0">
              <a:solidFill>
                <a:srgbClr val="084A8B"/>
              </a:solidFill>
            </a:endParaRPr>
          </a:p>
        </p:txBody>
      </p:sp>
    </p:spTree>
    <p:extLst>
      <p:ext uri="{BB962C8B-B14F-4D97-AF65-F5344CB8AC3E}">
        <p14:creationId xmlns:p14="http://schemas.microsoft.com/office/powerpoint/2010/main" val="1753740364"/>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va obsahy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
        <p:nvSpPr>
          <p:cNvPr id="7" name="Zástupný symbol pro obsah 2"/>
          <p:cNvSpPr>
            <a:spLocks noGrp="1"/>
          </p:cNvSpPr>
          <p:nvPr>
            <p:ph idx="13"/>
          </p:nvPr>
        </p:nvSpPr>
        <p:spPr>
          <a:xfrm>
            <a:off x="4644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290134685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Dva obsahy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p>
            <a:endParaRPr lang="cs-CZ" dirty="0">
              <a:solidFill>
                <a:srgbClr val="084A8B"/>
              </a:solidFill>
            </a:endParaRPr>
          </a:p>
        </p:txBody>
      </p:sp>
      <p:sp>
        <p:nvSpPr>
          <p:cNvPr id="5" name="Zástupný symbol pro zápatí 4"/>
          <p:cNvSpPr>
            <a:spLocks noGrp="1"/>
          </p:cNvSpPr>
          <p:nvPr>
            <p:ph type="ftr" sz="quarter" idx="11"/>
          </p:nvPr>
        </p:nvSpPr>
        <p:spPr/>
        <p:txBody>
          <a:bodyPr/>
          <a:lstStyle/>
          <a:p>
            <a:endParaRPr lang="cs-CZ" dirty="0">
              <a:solidFill>
                <a:srgbClr val="084A8B"/>
              </a:solidFill>
            </a:endParaRPr>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solidFill>
                  <a:srgbClr val="084A8B"/>
                </a:solidFill>
              </a:rPr>
              <a:pPr/>
              <a:t>‹#›</a:t>
            </a:fld>
            <a:endParaRPr lang="cs-CZ" dirty="0">
              <a:solidFill>
                <a:srgbClr val="084A8B"/>
              </a:solidFill>
            </a:endParaRPr>
          </a:p>
        </p:txBody>
      </p:sp>
      <p:sp>
        <p:nvSpPr>
          <p:cNvPr id="7" name="Zástupný symbol pro obsah 2"/>
          <p:cNvSpPr>
            <a:spLocks noGrp="1"/>
          </p:cNvSpPr>
          <p:nvPr>
            <p:ph idx="13"/>
          </p:nvPr>
        </p:nvSpPr>
        <p:spPr>
          <a:xfrm>
            <a:off x="4644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2090515769"/>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Dva obsahy nad sebou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1800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p>
            <a:endParaRPr lang="cs-CZ" dirty="0">
              <a:solidFill>
                <a:srgbClr val="084A8B"/>
              </a:solidFill>
            </a:endParaRPr>
          </a:p>
        </p:txBody>
      </p:sp>
      <p:sp>
        <p:nvSpPr>
          <p:cNvPr id="5" name="Zástupný symbol pro zápatí 4"/>
          <p:cNvSpPr>
            <a:spLocks noGrp="1"/>
          </p:cNvSpPr>
          <p:nvPr>
            <p:ph type="ftr" sz="quarter" idx="11"/>
          </p:nvPr>
        </p:nvSpPr>
        <p:spPr/>
        <p:txBody>
          <a:bodyPr/>
          <a:lstStyle/>
          <a:p>
            <a:endParaRPr lang="cs-CZ" dirty="0">
              <a:solidFill>
                <a:srgbClr val="084A8B"/>
              </a:solidFill>
            </a:endParaRPr>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solidFill>
                  <a:srgbClr val="084A8B"/>
                </a:solidFill>
              </a:rPr>
              <a:pPr/>
              <a:t>‹#›</a:t>
            </a:fld>
            <a:endParaRPr lang="cs-CZ" dirty="0">
              <a:solidFill>
                <a:srgbClr val="084A8B"/>
              </a:solidFill>
            </a:endParaRPr>
          </a:p>
        </p:txBody>
      </p:sp>
      <p:sp>
        <p:nvSpPr>
          <p:cNvPr id="8" name="Zástupný symbol pro obsah 2"/>
          <p:cNvSpPr>
            <a:spLocks noGrp="1"/>
          </p:cNvSpPr>
          <p:nvPr>
            <p:ph idx="13"/>
          </p:nvPr>
        </p:nvSpPr>
        <p:spPr>
          <a:xfrm>
            <a:off x="540000" y="4032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3435158641"/>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Tabulka nebo graf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2412000"/>
            <a:ext cx="8064000" cy="3744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p>
            <a:endParaRPr lang="cs-CZ" dirty="0">
              <a:solidFill>
                <a:srgbClr val="084A8B"/>
              </a:solidFill>
            </a:endParaRPr>
          </a:p>
        </p:txBody>
      </p:sp>
      <p:sp>
        <p:nvSpPr>
          <p:cNvPr id="5" name="Zástupný symbol pro zápatí 4"/>
          <p:cNvSpPr>
            <a:spLocks noGrp="1"/>
          </p:cNvSpPr>
          <p:nvPr>
            <p:ph type="ftr" sz="quarter" idx="11"/>
          </p:nvPr>
        </p:nvSpPr>
        <p:spPr/>
        <p:txBody>
          <a:bodyPr/>
          <a:lstStyle/>
          <a:p>
            <a:endParaRPr lang="cs-CZ" dirty="0">
              <a:solidFill>
                <a:srgbClr val="084A8B"/>
              </a:solidFill>
            </a:endParaRPr>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solidFill>
                  <a:srgbClr val="084A8B"/>
                </a:solidFill>
              </a:rPr>
              <a:pPr/>
              <a:t>‹#›</a:t>
            </a:fld>
            <a:endParaRPr lang="cs-CZ" dirty="0">
              <a:solidFill>
                <a:srgbClr val="084A8B"/>
              </a:solidFill>
            </a:endParaRPr>
          </a:p>
        </p:txBody>
      </p:sp>
      <p:sp>
        <p:nvSpPr>
          <p:cNvPr id="7" name="Zástupný symbol pro text 5"/>
          <p:cNvSpPr>
            <a:spLocks noGrp="1"/>
          </p:cNvSpPr>
          <p:nvPr>
            <p:ph type="body" sz="quarter" idx="13"/>
          </p:nvPr>
        </p:nvSpPr>
        <p:spPr>
          <a:xfrm>
            <a:off x="540000" y="1440000"/>
            <a:ext cx="8064000" cy="360000"/>
          </a:xfrm>
        </p:spPr>
        <p:txBody>
          <a:bodyPr/>
          <a:lstStyle>
            <a:lvl1pPr marL="0" indent="0">
              <a:buFontTx/>
              <a:buNone/>
              <a:defRPr b="1">
                <a:solidFill>
                  <a:schemeClr val="accent2"/>
                </a:solidFill>
              </a:defRPr>
            </a:lvl1pPr>
          </a:lstStyle>
          <a:p>
            <a:pPr lvl="0"/>
            <a:r>
              <a:rPr lang="cs-CZ"/>
              <a:t>Kliknutím lze upravit styly předlohy textu.</a:t>
            </a:r>
          </a:p>
        </p:txBody>
      </p:sp>
      <p:sp>
        <p:nvSpPr>
          <p:cNvPr id="8" name="Zástupný symbol pro text 5"/>
          <p:cNvSpPr>
            <a:spLocks noGrp="1"/>
          </p:cNvSpPr>
          <p:nvPr>
            <p:ph type="body" sz="quarter" idx="14"/>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a:t>Kliknutím lze upravit styly předlohy textu.</a:t>
            </a:r>
          </a:p>
        </p:txBody>
      </p:sp>
    </p:spTree>
    <p:extLst>
      <p:ext uri="{BB962C8B-B14F-4D97-AF65-F5344CB8AC3E}">
        <p14:creationId xmlns:p14="http://schemas.microsoft.com/office/powerpoint/2010/main" val="2446764703"/>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sp>
        <p:nvSpPr>
          <p:cNvPr id="6" name="Zástupný symbol pro datum 5"/>
          <p:cNvSpPr>
            <a:spLocks noGrp="1"/>
          </p:cNvSpPr>
          <p:nvPr>
            <p:ph type="dt" sz="half" idx="10"/>
          </p:nvPr>
        </p:nvSpPr>
        <p:spPr/>
        <p:txBody>
          <a:bodyPr/>
          <a:lstStyle/>
          <a:p>
            <a:endParaRPr lang="cs-CZ" dirty="0"/>
          </a:p>
        </p:txBody>
      </p:sp>
      <p:sp>
        <p:nvSpPr>
          <p:cNvPr id="7" name="Zástupný symbol pro zápatí 6"/>
          <p:cNvSpPr>
            <a:spLocks noGrp="1"/>
          </p:cNvSpPr>
          <p:nvPr>
            <p:ph type="ftr" sz="quarter" idx="11"/>
          </p:nvPr>
        </p:nvSpPr>
        <p:spPr/>
        <p:txBody>
          <a:bodyPr/>
          <a:lstStyle/>
          <a:p>
            <a:endParaRPr lang="cs-CZ" dirty="0"/>
          </a:p>
        </p:txBody>
      </p:sp>
      <p:sp>
        <p:nvSpPr>
          <p:cNvPr id="8" name="Zástupný symbol pro číslo snímku 7"/>
          <p:cNvSpPr>
            <a:spLocks noGrp="1"/>
          </p:cNvSpPr>
          <p:nvPr>
            <p:ph type="sldNum" sz="quarter" idx="12"/>
          </p:nvPr>
        </p:nvSpPr>
        <p:spPr/>
        <p:txBody>
          <a:bodyPr/>
          <a:lstStyle/>
          <a:p>
            <a:fld id="{479BF083-4774-43B1-9AB0-5CC1AC5DD8EE}" type="slidenum">
              <a:rPr lang="cs-CZ" smtClean="0"/>
              <a:pPr/>
              <a:t>‹#›</a:t>
            </a:fld>
            <a:endParaRPr lang="cs-CZ" dirty="0"/>
          </a:p>
        </p:txBody>
      </p:sp>
      <p:sp>
        <p:nvSpPr>
          <p:cNvPr id="10" name="Obdélník 9"/>
          <p:cNvSpPr/>
          <p:nvPr userDrawn="1"/>
        </p:nvSpPr>
        <p:spPr>
          <a:xfrm>
            <a:off x="0" y="0"/>
            <a:ext cx="9144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1" name="Nadpis 10"/>
          <p:cNvSpPr>
            <a:spLocks noGrp="1"/>
          </p:cNvSpPr>
          <p:nvPr>
            <p:ph type="title"/>
          </p:nvPr>
        </p:nvSpPr>
        <p:spPr>
          <a:xfrm>
            <a:off x="1512000" y="2610000"/>
            <a:ext cx="7272000" cy="1224000"/>
          </a:xfrm>
        </p:spPr>
        <p:txBody>
          <a:bodyPr anchor="t" anchorCtr="0"/>
          <a:lstStyle>
            <a:lvl1pPr>
              <a:defRPr sz="3000">
                <a:solidFill>
                  <a:schemeClr val="accent1"/>
                </a:solidFill>
              </a:defRPr>
            </a:lvl1pPr>
          </a:lstStyle>
          <a:p>
            <a:r>
              <a:rPr lang="cs-CZ"/>
              <a:t>Kliknutím lze upravit styl.</a:t>
            </a:r>
            <a:endParaRPr lang="cs-CZ" dirty="0"/>
          </a:p>
        </p:txBody>
      </p:sp>
      <p:sp>
        <p:nvSpPr>
          <p:cNvPr id="13" name="Zástupný symbol pro text 12"/>
          <p:cNvSpPr>
            <a:spLocks noGrp="1"/>
          </p:cNvSpPr>
          <p:nvPr>
            <p:ph type="body" sz="quarter" idx="13" hasCustomPrompt="1"/>
          </p:nvPr>
        </p:nvSpPr>
        <p:spPr>
          <a:xfrm>
            <a:off x="1511299" y="4089600"/>
            <a:ext cx="7272000" cy="540000"/>
          </a:xfrm>
        </p:spPr>
        <p:txBody>
          <a:bodyPr lIns="36000" tIns="0" rIns="36000" bIns="0" anchor="ctr" anchorCtr="0"/>
          <a:lstStyle>
            <a:lvl1pPr marL="0" indent="0">
              <a:lnSpc>
                <a:spcPct val="100000"/>
              </a:lnSpc>
              <a:spcBef>
                <a:spcPts val="0"/>
              </a:spcBef>
              <a:spcAft>
                <a:spcPts val="0"/>
              </a:spcAft>
              <a:buFontTx/>
              <a:buNone/>
              <a:defRPr sz="2400" baseline="0">
                <a:solidFill>
                  <a:schemeClr val="accent1"/>
                </a:solidFill>
              </a:defRPr>
            </a:lvl1pPr>
          </a:lstStyle>
          <a:p>
            <a:pPr lvl="0"/>
            <a:r>
              <a:rPr lang="cs-CZ" dirty="0"/>
              <a:t>Kliknutím vložíte jméno</a:t>
            </a:r>
          </a:p>
        </p:txBody>
      </p:sp>
      <p:sp>
        <p:nvSpPr>
          <p:cNvPr id="15" name="Zástupný symbol pro text 14"/>
          <p:cNvSpPr>
            <a:spLocks noGrp="1"/>
          </p:cNvSpPr>
          <p:nvPr>
            <p:ph type="body" sz="quarter" idx="14" hasCustomPrompt="1"/>
          </p:nvPr>
        </p:nvSpPr>
        <p:spPr>
          <a:xfrm>
            <a:off x="1512000" y="4885200"/>
            <a:ext cx="7272000" cy="540000"/>
          </a:xfrm>
        </p:spPr>
        <p:txBody>
          <a:bodyPr lIns="36000" tIns="0" rIns="36000" bIns="0" anchor="ctr" anchorCtr="0"/>
          <a:lstStyle>
            <a:lvl1pPr marL="0" indent="0">
              <a:lnSpc>
                <a:spcPct val="100000"/>
              </a:lnSpc>
              <a:spcBef>
                <a:spcPts val="0"/>
              </a:spcBef>
              <a:spcAft>
                <a:spcPts val="0"/>
              </a:spcAft>
              <a:buFontTx/>
              <a:buNone/>
              <a:defRPr sz="2400" baseline="0">
                <a:solidFill>
                  <a:schemeClr val="accent1"/>
                </a:solidFill>
              </a:defRPr>
            </a:lvl1pPr>
          </a:lstStyle>
          <a:p>
            <a:pPr lvl="0"/>
            <a:r>
              <a:rPr lang="cs-CZ" dirty="0"/>
              <a:t>Kliknutím vložíte datum a místo</a:t>
            </a:r>
          </a:p>
        </p:txBody>
      </p:sp>
      <p:sp>
        <p:nvSpPr>
          <p:cNvPr id="5" name="Zástupný symbol pro obrázek 4"/>
          <p:cNvSpPr>
            <a:spLocks noGrp="1" noChangeAspect="1"/>
          </p:cNvSpPr>
          <p:nvPr>
            <p:ph type="pic" sz="quarter" idx="15"/>
          </p:nvPr>
        </p:nvSpPr>
        <p:spPr>
          <a:xfrm>
            <a:off x="846000" y="2636837"/>
            <a:ext cx="540000" cy="540000"/>
          </a:xfrm>
        </p:spPr>
        <p:txBody>
          <a:bodyPr wrap="none" anchor="ctr" anchorCtr="1"/>
          <a:lstStyle>
            <a:lvl1pPr marL="0" indent="0">
              <a:buFontTx/>
              <a:buNone/>
              <a:defRPr sz="450"/>
            </a:lvl1pPr>
          </a:lstStyle>
          <a:p>
            <a:r>
              <a:rPr lang="cs-CZ"/>
              <a:t>Kliknutím na ikonu přidáte obrázek.</a:t>
            </a:r>
            <a:endParaRPr lang="cs-CZ" dirty="0"/>
          </a:p>
        </p:txBody>
      </p:sp>
      <p:sp>
        <p:nvSpPr>
          <p:cNvPr id="14" name="Zástupný symbol pro obrázek 4"/>
          <p:cNvSpPr>
            <a:spLocks noGrp="1" noChangeAspect="1"/>
          </p:cNvSpPr>
          <p:nvPr>
            <p:ph type="pic" sz="quarter" idx="16"/>
          </p:nvPr>
        </p:nvSpPr>
        <p:spPr>
          <a:xfrm>
            <a:off x="846000" y="4089600"/>
            <a:ext cx="540000" cy="540000"/>
          </a:xfrm>
        </p:spPr>
        <p:txBody>
          <a:bodyPr wrap="none" anchor="ctr" anchorCtr="1"/>
          <a:lstStyle>
            <a:lvl1pPr marL="0" indent="0">
              <a:buFontTx/>
              <a:buNone/>
              <a:defRPr sz="450"/>
            </a:lvl1pPr>
          </a:lstStyle>
          <a:p>
            <a:r>
              <a:rPr lang="cs-CZ"/>
              <a:t>Kliknutím na ikonu přidáte obrázek.</a:t>
            </a:r>
            <a:endParaRPr lang="cs-CZ" dirty="0"/>
          </a:p>
        </p:txBody>
      </p:sp>
      <p:sp>
        <p:nvSpPr>
          <p:cNvPr id="16" name="Zástupný symbol pro obrázek 4"/>
          <p:cNvSpPr>
            <a:spLocks noGrp="1" noChangeAspect="1"/>
          </p:cNvSpPr>
          <p:nvPr>
            <p:ph type="pic" sz="quarter" idx="17"/>
          </p:nvPr>
        </p:nvSpPr>
        <p:spPr>
          <a:xfrm>
            <a:off x="846000" y="4885200"/>
            <a:ext cx="540000" cy="540000"/>
          </a:xfrm>
        </p:spPr>
        <p:txBody>
          <a:bodyPr wrap="none" anchor="ctr" anchorCtr="1"/>
          <a:lstStyle>
            <a:lvl1pPr marL="0" indent="0">
              <a:buFontTx/>
              <a:buNone/>
              <a:defRPr sz="450"/>
            </a:lvl1pPr>
          </a:lstStyle>
          <a:p>
            <a:r>
              <a:rPr lang="cs-CZ"/>
              <a:t>Kliknutím na ikonu přidáte obrázek.</a:t>
            </a:r>
            <a:endParaRPr lang="cs-CZ" dirty="0"/>
          </a:p>
        </p:txBody>
      </p:sp>
      <p:sp>
        <p:nvSpPr>
          <p:cNvPr id="20" name="Obdélník 19"/>
          <p:cNvSpPr/>
          <p:nvPr userDrawn="1"/>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pic>
        <p:nvPicPr>
          <p:cNvPr id="2" name="Obrázek 1"/>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31163" y="260648"/>
            <a:ext cx="2649675" cy="792956"/>
          </a:xfrm>
          <a:prstGeom prst="rect">
            <a:avLst/>
          </a:prstGeom>
        </p:spPr>
      </p:pic>
      <p:sp>
        <p:nvSpPr>
          <p:cNvPr id="9" name="Text Box 2">
            <a:extLst>
              <a:ext uri="{FF2B5EF4-FFF2-40B4-BE49-F238E27FC236}">
                <a16:creationId xmlns:a16="http://schemas.microsoft.com/office/drawing/2014/main" id="{EA794073-6EBC-4E80-BAF9-686DF825B211}"/>
              </a:ext>
            </a:extLst>
          </p:cNvPr>
          <p:cNvSpPr txBox="1">
            <a:spLocks noChangeArrowheads="1"/>
          </p:cNvSpPr>
          <p:nvPr userDrawn="1"/>
        </p:nvSpPr>
        <p:spPr bwMode="auto">
          <a:xfrm>
            <a:off x="4012458" y="595991"/>
            <a:ext cx="4770842" cy="4811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pPr>
            <a:r>
              <a:rPr kumimoji="0" lang="cs-CZ" altLang="cs-CZ" sz="1350" b="0" i="0" u="none" strike="noStrike" cap="none" normalizeH="0" baseline="0" dirty="0">
                <a:ln>
                  <a:noFill/>
                </a:ln>
                <a:solidFill>
                  <a:srgbClr val="FFFFFF"/>
                </a:solidFill>
                <a:effectLst/>
                <a:latin typeface="Trebuchet MS" panose="020B0603020202020204" pitchFamily="34" charset="0"/>
              </a:rPr>
              <a:t>Operační program </a:t>
            </a:r>
            <a:r>
              <a:rPr kumimoji="0" lang="cs-CZ" altLang="cs-CZ" sz="1350" b="1" i="0" u="none" strike="noStrike" cap="none" normalizeH="0" baseline="0" dirty="0">
                <a:ln>
                  <a:noFill/>
                </a:ln>
                <a:solidFill>
                  <a:srgbClr val="5FBBF5"/>
                </a:solidFill>
                <a:effectLst/>
                <a:latin typeface="Trebuchet MS" panose="020B0603020202020204" pitchFamily="34" charset="0"/>
              </a:rPr>
              <a:t>Zaměstnanost plus</a:t>
            </a:r>
            <a:endParaRPr kumimoji="0" lang="cs-CZ" altLang="cs-CZ" sz="1800" b="1" i="0" u="none" strike="noStrike" cap="none" normalizeH="0" baseline="0" dirty="0">
              <a:ln>
                <a:noFill/>
              </a:ln>
              <a:solidFill>
                <a:schemeClr val="tx1"/>
              </a:solidFill>
              <a:effectLst/>
              <a:latin typeface="Arial" panose="020B0604020202020204" pitchFamily="34" charset="0"/>
            </a:endParaRPr>
          </a:p>
        </p:txBody>
      </p:sp>
      <p:cxnSp>
        <p:nvCxnSpPr>
          <p:cNvPr id="18" name="Přímá spojnice 17"/>
          <p:cNvCxnSpPr>
            <a:cxnSpLocks/>
          </p:cNvCxnSpPr>
          <p:nvPr userDrawn="1"/>
        </p:nvCxnSpPr>
        <p:spPr>
          <a:xfrm flipV="1">
            <a:off x="378870" y="1129768"/>
            <a:ext cx="8280920" cy="1285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Přímá spojnice 18">
            <a:extLst>
              <a:ext uri="{FF2B5EF4-FFF2-40B4-BE49-F238E27FC236}">
                <a16:creationId xmlns:a16="http://schemas.microsoft.com/office/drawing/2014/main" id="{E3BF7380-7E68-4D81-99BF-138B5C97049D}"/>
              </a:ext>
            </a:extLst>
          </p:cNvPr>
          <p:cNvCxnSpPr>
            <a:cxnSpLocks/>
          </p:cNvCxnSpPr>
          <p:nvPr userDrawn="1"/>
        </p:nvCxnSpPr>
        <p:spPr>
          <a:xfrm>
            <a:off x="6774151" y="1119982"/>
            <a:ext cx="195764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4175888"/>
      </p:ext>
    </p:extLst>
  </p:cSld>
  <p:clrMapOvr>
    <a:masterClrMapping/>
  </p:clrMapOvr>
  <p:extLst>
    <p:ext uri="{DCECCB84-F9BA-43D5-87BE-67443E8EF086}">
      <p15:sldGuideLst xmlns:p15="http://schemas.microsoft.com/office/powerpoint/2012/main">
        <p15:guide id="1" orient="horz" pos="482">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Jeden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375197214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1800000"/>
            <a:ext cx="3960000" cy="4320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obsah 2"/>
          <p:cNvSpPr>
            <a:spLocks noGrp="1"/>
          </p:cNvSpPr>
          <p:nvPr>
            <p:ph idx="10"/>
          </p:nvPr>
        </p:nvSpPr>
        <p:spPr>
          <a:xfrm>
            <a:off x="4644000" y="1800000"/>
            <a:ext cx="3960000" cy="4320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1"/>
          </p:nvPr>
        </p:nvSpPr>
        <p:spPr/>
        <p:txBody>
          <a:bodyPr/>
          <a:lstStyle/>
          <a:p>
            <a:endParaRPr lang="cs-CZ" dirty="0"/>
          </a:p>
        </p:txBody>
      </p:sp>
      <p:sp>
        <p:nvSpPr>
          <p:cNvPr id="6" name="Zástupný symbol pro zápatí 5"/>
          <p:cNvSpPr>
            <a:spLocks noGrp="1"/>
          </p:cNvSpPr>
          <p:nvPr>
            <p:ph type="ftr" sz="quarter" idx="12"/>
          </p:nvPr>
        </p:nvSpPr>
        <p:spPr/>
        <p:txBody>
          <a:bodyPr/>
          <a:lstStyle/>
          <a:p>
            <a:endParaRPr lang="cs-CZ" dirty="0"/>
          </a:p>
        </p:txBody>
      </p:sp>
      <p:sp>
        <p:nvSpPr>
          <p:cNvPr id="7" name="Zástupný symbol pro číslo snímku 6"/>
          <p:cNvSpPr>
            <a:spLocks noGrp="1"/>
          </p:cNvSpPr>
          <p:nvPr>
            <p:ph type="sldNum" sz="quarter" idx="13"/>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222810765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Dva obsahy nad sebou">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1800000"/>
            <a:ext cx="8064000" cy="2088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2"/>
          <p:cNvSpPr>
            <a:spLocks noGrp="1"/>
          </p:cNvSpPr>
          <p:nvPr>
            <p:ph idx="10"/>
          </p:nvPr>
        </p:nvSpPr>
        <p:spPr>
          <a:xfrm>
            <a:off x="540000" y="4032000"/>
            <a:ext cx="8064000" cy="2088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1"/>
          </p:nvPr>
        </p:nvSpPr>
        <p:spPr/>
        <p:txBody>
          <a:bodyPr/>
          <a:lstStyle/>
          <a:p>
            <a:endParaRPr lang="cs-CZ" dirty="0"/>
          </a:p>
        </p:txBody>
      </p:sp>
      <p:sp>
        <p:nvSpPr>
          <p:cNvPr id="6" name="Zástupný symbol pro zápatí 5"/>
          <p:cNvSpPr>
            <a:spLocks noGrp="1"/>
          </p:cNvSpPr>
          <p:nvPr>
            <p:ph type="ftr" sz="quarter" idx="12"/>
          </p:nvPr>
        </p:nvSpPr>
        <p:spPr/>
        <p:txBody>
          <a:bodyPr/>
          <a:lstStyle/>
          <a:p>
            <a:endParaRPr lang="cs-CZ" dirty="0"/>
          </a:p>
        </p:txBody>
      </p:sp>
      <p:sp>
        <p:nvSpPr>
          <p:cNvPr id="7" name="Zástupný symbol pro číslo snímku 6"/>
          <p:cNvSpPr>
            <a:spLocks noGrp="1"/>
          </p:cNvSpPr>
          <p:nvPr>
            <p:ph type="sldNum" sz="quarter" idx="13"/>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173411176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abulka nebo graf">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4" name="Zástupný symbol pro obsah 2"/>
          <p:cNvSpPr>
            <a:spLocks noGrp="1"/>
          </p:cNvSpPr>
          <p:nvPr>
            <p:ph idx="10"/>
          </p:nvPr>
        </p:nvSpPr>
        <p:spPr>
          <a:xfrm>
            <a:off x="540000" y="2412000"/>
            <a:ext cx="8064000" cy="3744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text 5"/>
          <p:cNvSpPr>
            <a:spLocks noGrp="1"/>
          </p:cNvSpPr>
          <p:nvPr>
            <p:ph type="body" sz="quarter" idx="11"/>
          </p:nvPr>
        </p:nvSpPr>
        <p:spPr>
          <a:xfrm>
            <a:off x="540000" y="1440000"/>
            <a:ext cx="8064000" cy="360000"/>
          </a:xfrm>
        </p:spPr>
        <p:txBody>
          <a:bodyPr/>
          <a:lstStyle>
            <a:lvl1pPr marL="0" indent="0">
              <a:buFontTx/>
              <a:buNone/>
              <a:defRPr b="1">
                <a:solidFill>
                  <a:schemeClr val="accent2"/>
                </a:solidFill>
              </a:defRPr>
            </a:lvl1pPr>
          </a:lstStyle>
          <a:p>
            <a:pPr lvl="0"/>
            <a:r>
              <a:rPr lang="cs-CZ"/>
              <a:t>Kliknutím lze upravit styly předlohy textu.</a:t>
            </a:r>
          </a:p>
        </p:txBody>
      </p:sp>
      <p:sp>
        <p:nvSpPr>
          <p:cNvPr id="7" name="Zástupný symbol pro text 5"/>
          <p:cNvSpPr>
            <a:spLocks noGrp="1"/>
          </p:cNvSpPr>
          <p:nvPr>
            <p:ph type="body" sz="quarter" idx="12"/>
          </p:nvPr>
        </p:nvSpPr>
        <p:spPr>
          <a:xfrm>
            <a:off x="540000" y="1836000"/>
            <a:ext cx="8064000" cy="432000"/>
          </a:xfrm>
        </p:spPr>
        <p:txBody>
          <a:bodyPr/>
          <a:lstStyle>
            <a:lvl1pPr marL="0" indent="0">
              <a:lnSpc>
                <a:spcPts val="1200"/>
              </a:lnSpc>
              <a:spcBef>
                <a:spcPts val="0"/>
              </a:spcBef>
              <a:spcAft>
                <a:spcPts val="0"/>
              </a:spcAft>
              <a:buFontTx/>
              <a:buNone/>
              <a:defRPr sz="1050">
                <a:solidFill>
                  <a:schemeClr val="accent1"/>
                </a:solidFill>
              </a:defRPr>
            </a:lvl1pPr>
          </a:lstStyle>
          <a:p>
            <a:pPr lvl="0"/>
            <a:r>
              <a:rPr lang="cs-CZ"/>
              <a:t>Kliknutím lze upravit styly předlohy textu.</a:t>
            </a:r>
          </a:p>
        </p:txBody>
      </p:sp>
      <p:sp>
        <p:nvSpPr>
          <p:cNvPr id="3" name="Zástupný symbol pro datum 2"/>
          <p:cNvSpPr>
            <a:spLocks noGrp="1"/>
          </p:cNvSpPr>
          <p:nvPr>
            <p:ph type="dt" sz="half" idx="13"/>
          </p:nvPr>
        </p:nvSpPr>
        <p:spPr/>
        <p:txBody>
          <a:bodyPr/>
          <a:lstStyle/>
          <a:p>
            <a:endParaRPr lang="cs-CZ" dirty="0"/>
          </a:p>
        </p:txBody>
      </p:sp>
      <p:sp>
        <p:nvSpPr>
          <p:cNvPr id="5" name="Zástupný symbol pro zápatí 4"/>
          <p:cNvSpPr>
            <a:spLocks noGrp="1"/>
          </p:cNvSpPr>
          <p:nvPr>
            <p:ph type="ftr" sz="quarter" idx="14"/>
          </p:nvPr>
        </p:nvSpPr>
        <p:spPr/>
        <p:txBody>
          <a:bodyPr/>
          <a:lstStyle/>
          <a:p>
            <a:endParaRPr lang="cs-CZ" dirty="0"/>
          </a:p>
        </p:txBody>
      </p:sp>
      <p:sp>
        <p:nvSpPr>
          <p:cNvPr id="8" name="Zástupný symbol pro číslo snímku 7"/>
          <p:cNvSpPr>
            <a:spLocks noGrp="1"/>
          </p:cNvSpPr>
          <p:nvPr>
            <p:ph type="sldNum" sz="quarter" idx="15"/>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424260768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Předěl">
    <p:spTree>
      <p:nvGrpSpPr>
        <p:cNvPr id="1" name=""/>
        <p:cNvGrpSpPr/>
        <p:nvPr/>
      </p:nvGrpSpPr>
      <p:grpSpPr>
        <a:xfrm>
          <a:off x="0" y="0"/>
          <a:ext cx="0" cy="0"/>
          <a:chOff x="0" y="0"/>
          <a:chExt cx="0" cy="0"/>
        </a:xfrm>
      </p:grpSpPr>
      <p:sp>
        <p:nvSpPr>
          <p:cNvPr id="10" name="Obdélník 9"/>
          <p:cNvSpPr/>
          <p:nvPr userDrawn="1"/>
        </p:nvSpPr>
        <p:spPr>
          <a:xfrm>
            <a:off x="0" y="0"/>
            <a:ext cx="9144000" cy="67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1" name="Nadpis 10"/>
          <p:cNvSpPr>
            <a:spLocks noGrp="1"/>
          </p:cNvSpPr>
          <p:nvPr>
            <p:ph type="title"/>
          </p:nvPr>
        </p:nvSpPr>
        <p:spPr>
          <a:xfrm>
            <a:off x="1512000" y="2610000"/>
            <a:ext cx="7272000" cy="3240000"/>
          </a:xfrm>
        </p:spPr>
        <p:txBody>
          <a:bodyPr anchor="t" anchorCtr="0"/>
          <a:lstStyle>
            <a:lvl1pPr>
              <a:defRPr sz="3000">
                <a:solidFill>
                  <a:schemeClr val="accent1"/>
                </a:solidFill>
              </a:defRPr>
            </a:lvl1pPr>
          </a:lstStyle>
          <a:p>
            <a:r>
              <a:rPr lang="cs-CZ"/>
              <a:t>Kliknutím lze upravit styl.</a:t>
            </a:r>
            <a:endParaRPr lang="cs-CZ" dirty="0"/>
          </a:p>
        </p:txBody>
      </p:sp>
      <p:sp>
        <p:nvSpPr>
          <p:cNvPr id="9" name="Zástupný symbol pro obrázek 4"/>
          <p:cNvSpPr>
            <a:spLocks noGrp="1" noChangeAspect="1"/>
          </p:cNvSpPr>
          <p:nvPr>
            <p:ph type="pic" sz="quarter" idx="15"/>
          </p:nvPr>
        </p:nvSpPr>
        <p:spPr>
          <a:xfrm>
            <a:off x="846000" y="2636837"/>
            <a:ext cx="540000" cy="540000"/>
          </a:xfrm>
        </p:spPr>
        <p:txBody>
          <a:bodyPr wrap="none" anchor="ctr" anchorCtr="1"/>
          <a:lstStyle>
            <a:lvl1pPr marL="0" indent="0">
              <a:buFontTx/>
              <a:buNone/>
              <a:defRPr sz="450"/>
            </a:lvl1pPr>
          </a:lstStyle>
          <a:p>
            <a:r>
              <a:rPr lang="cs-CZ"/>
              <a:t>Kliknutím na ikonu přidáte obrázek.</a:t>
            </a:r>
            <a:endParaRPr lang="cs-CZ" dirty="0"/>
          </a:p>
        </p:txBody>
      </p:sp>
      <p:sp>
        <p:nvSpPr>
          <p:cNvPr id="7" name="Obdélník 6"/>
          <p:cNvSpPr/>
          <p:nvPr userDrawn="1"/>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pic>
        <p:nvPicPr>
          <p:cNvPr id="8" name="Obrázek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395537" y="202408"/>
            <a:ext cx="3952627" cy="792957"/>
          </a:xfrm>
          <a:prstGeom prst="rect">
            <a:avLst/>
          </a:prstGeom>
        </p:spPr>
      </p:pic>
      <p:cxnSp>
        <p:nvCxnSpPr>
          <p:cNvPr id="12" name="Přímá spojnice 11"/>
          <p:cNvCxnSpPr/>
          <p:nvPr userDrawn="1"/>
        </p:nvCxnSpPr>
        <p:spPr>
          <a:xfrm>
            <a:off x="395537" y="1137600"/>
            <a:ext cx="83529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090528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Jeden obsah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lvl1pPr marL="324000" indent="-324000">
              <a:buFont typeface="Wingdings 3" panose="05040102010807070707" pitchFamily="18" charset="2"/>
              <a:buChar char=""/>
              <a:defRPr/>
            </a:lvl1pPr>
            <a:lvl2pPr marL="499500" indent="-189000">
              <a:buFont typeface="Wingdings 3" panose="05040102010807070707" pitchFamily="18" charset="2"/>
              <a:buChar char=""/>
              <a:defRPr/>
            </a:lvl2pPr>
            <a:lvl3pPr marL="688500" indent="-189000">
              <a:buFont typeface="Wingdings 3" panose="05040102010807070707" pitchFamily="18" charset="2"/>
              <a:buChar char=""/>
              <a:defRPr/>
            </a:lvl3pPr>
            <a:lvl4pPr marL="877500" indent="-189000">
              <a:buFont typeface="Wingdings 3" panose="05040102010807070707" pitchFamily="18" charset="2"/>
              <a:buChar char=""/>
              <a:defRPr/>
            </a:lvl4pPr>
            <a:lvl5pPr marL="1066500" indent="-189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4073173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va obsahy nad sebou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1800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
        <p:nvSpPr>
          <p:cNvPr id="8" name="Zástupný symbol pro obsah 2"/>
          <p:cNvSpPr>
            <a:spLocks noGrp="1"/>
          </p:cNvSpPr>
          <p:nvPr>
            <p:ph idx="13"/>
          </p:nvPr>
        </p:nvSpPr>
        <p:spPr>
          <a:xfrm>
            <a:off x="540000" y="4032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286141569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Dva obsahy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1800000"/>
            <a:ext cx="3960000" cy="4320000"/>
          </a:xfrm>
        </p:spPr>
        <p:txBody>
          <a:bodyPr/>
          <a:lstStyle>
            <a:lvl1pPr marL="324000" indent="-324000">
              <a:buFont typeface="Wingdings 3" panose="05040102010807070707" pitchFamily="18" charset="2"/>
              <a:buChar char=""/>
              <a:defRPr/>
            </a:lvl1pPr>
            <a:lvl2pPr marL="499500" indent="-189000">
              <a:buFont typeface="Wingdings 3" panose="05040102010807070707" pitchFamily="18" charset="2"/>
              <a:buChar char=""/>
              <a:defRPr/>
            </a:lvl2pPr>
            <a:lvl3pPr marL="688500" indent="-189000">
              <a:buFont typeface="Wingdings 3" panose="05040102010807070707" pitchFamily="18" charset="2"/>
              <a:buChar char=""/>
              <a:defRPr/>
            </a:lvl3pPr>
            <a:lvl4pPr marL="877500" indent="-189000">
              <a:buFont typeface="Wingdings 3" panose="05040102010807070707" pitchFamily="18" charset="2"/>
              <a:buChar char=""/>
              <a:defRPr/>
            </a:lvl4pPr>
            <a:lvl5pPr marL="1066500" indent="-189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
        <p:nvSpPr>
          <p:cNvPr id="7" name="Zástupný symbol pro obsah 2"/>
          <p:cNvSpPr>
            <a:spLocks noGrp="1"/>
          </p:cNvSpPr>
          <p:nvPr>
            <p:ph idx="13"/>
          </p:nvPr>
        </p:nvSpPr>
        <p:spPr>
          <a:xfrm>
            <a:off x="4644000" y="1800000"/>
            <a:ext cx="3960000" cy="4320000"/>
          </a:xfrm>
        </p:spPr>
        <p:txBody>
          <a:bodyPr/>
          <a:lstStyle>
            <a:lvl1pPr marL="324000" indent="-324000">
              <a:buFont typeface="Wingdings 3" panose="05040102010807070707" pitchFamily="18" charset="2"/>
              <a:buChar char=""/>
              <a:defRPr/>
            </a:lvl1pPr>
            <a:lvl2pPr marL="499500" indent="-189000">
              <a:buFont typeface="Wingdings 3" panose="05040102010807070707" pitchFamily="18" charset="2"/>
              <a:buChar char=""/>
              <a:defRPr/>
            </a:lvl2pPr>
            <a:lvl3pPr marL="688500" indent="-189000">
              <a:buFont typeface="Wingdings 3" panose="05040102010807070707" pitchFamily="18" charset="2"/>
              <a:buChar char=""/>
              <a:defRPr/>
            </a:lvl3pPr>
            <a:lvl4pPr marL="877500" indent="-189000">
              <a:buFont typeface="Wingdings 3" panose="05040102010807070707" pitchFamily="18" charset="2"/>
              <a:buChar char=""/>
              <a:defRPr/>
            </a:lvl4pPr>
            <a:lvl5pPr marL="1066500" indent="-189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122030592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Dva obsahy nad sebou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1800000"/>
            <a:ext cx="8064000" cy="2088000"/>
          </a:xfrm>
        </p:spPr>
        <p:txBody>
          <a:bodyPr/>
          <a:lstStyle>
            <a:lvl1pPr marL="324000" indent="-324000">
              <a:buFont typeface="Wingdings 3" panose="05040102010807070707" pitchFamily="18" charset="2"/>
              <a:buChar char=""/>
              <a:defRPr/>
            </a:lvl1pPr>
            <a:lvl2pPr marL="499500" indent="-189000">
              <a:buFont typeface="Wingdings 3" panose="05040102010807070707" pitchFamily="18" charset="2"/>
              <a:buChar char=""/>
              <a:defRPr/>
            </a:lvl2pPr>
            <a:lvl3pPr marL="688500" indent="-189000">
              <a:buFont typeface="Wingdings 3" panose="05040102010807070707" pitchFamily="18" charset="2"/>
              <a:buChar char=""/>
              <a:defRPr/>
            </a:lvl3pPr>
            <a:lvl4pPr marL="877500" indent="-189000">
              <a:buFont typeface="Wingdings 3" panose="05040102010807070707" pitchFamily="18" charset="2"/>
              <a:buChar char=""/>
              <a:defRPr/>
            </a:lvl4pPr>
            <a:lvl5pPr marL="1066500" indent="-189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
        <p:nvSpPr>
          <p:cNvPr id="8" name="Zástupný symbol pro obsah 2"/>
          <p:cNvSpPr>
            <a:spLocks noGrp="1"/>
          </p:cNvSpPr>
          <p:nvPr>
            <p:ph idx="13"/>
          </p:nvPr>
        </p:nvSpPr>
        <p:spPr>
          <a:xfrm>
            <a:off x="540000" y="4032000"/>
            <a:ext cx="8064000" cy="2088000"/>
          </a:xfrm>
        </p:spPr>
        <p:txBody>
          <a:bodyPr/>
          <a:lstStyle>
            <a:lvl1pPr marL="324000" indent="-324000">
              <a:buFont typeface="Wingdings 3" panose="05040102010807070707" pitchFamily="18" charset="2"/>
              <a:buChar char=""/>
              <a:defRPr/>
            </a:lvl1pPr>
            <a:lvl2pPr marL="499500" indent="-189000">
              <a:buFont typeface="Wingdings 3" panose="05040102010807070707" pitchFamily="18" charset="2"/>
              <a:buChar char=""/>
              <a:defRPr/>
            </a:lvl2pPr>
            <a:lvl3pPr marL="688500" indent="-189000">
              <a:buFont typeface="Wingdings 3" panose="05040102010807070707" pitchFamily="18" charset="2"/>
              <a:buChar char=""/>
              <a:defRPr/>
            </a:lvl3pPr>
            <a:lvl4pPr marL="877500" indent="-189000">
              <a:buFont typeface="Wingdings 3" panose="05040102010807070707" pitchFamily="18" charset="2"/>
              <a:buChar char=""/>
              <a:defRPr/>
            </a:lvl4pPr>
            <a:lvl5pPr marL="1066500" indent="-189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370138688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abulka nebo graf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2412000"/>
            <a:ext cx="8064000" cy="3744000"/>
          </a:xfrm>
        </p:spPr>
        <p:txBody>
          <a:bodyPr/>
          <a:lstStyle>
            <a:lvl1pPr marL="324000" indent="-324000">
              <a:buFont typeface="Wingdings 3" panose="05040102010807070707" pitchFamily="18" charset="2"/>
              <a:buChar char=""/>
              <a:defRPr/>
            </a:lvl1pPr>
            <a:lvl2pPr marL="499500" indent="-189000">
              <a:buFont typeface="Wingdings 3" panose="05040102010807070707" pitchFamily="18" charset="2"/>
              <a:buChar char=""/>
              <a:defRPr/>
            </a:lvl2pPr>
            <a:lvl3pPr marL="688500" indent="-189000">
              <a:buFont typeface="Wingdings 3" panose="05040102010807070707" pitchFamily="18" charset="2"/>
              <a:buChar char=""/>
              <a:defRPr/>
            </a:lvl3pPr>
            <a:lvl4pPr marL="877500" indent="-189000">
              <a:buFont typeface="Wingdings 3" panose="05040102010807070707" pitchFamily="18" charset="2"/>
              <a:buChar char=""/>
              <a:defRPr/>
            </a:lvl4pPr>
            <a:lvl5pPr marL="1066500" indent="-189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
        <p:nvSpPr>
          <p:cNvPr id="7" name="Zástupný symbol pro text 5"/>
          <p:cNvSpPr>
            <a:spLocks noGrp="1"/>
          </p:cNvSpPr>
          <p:nvPr>
            <p:ph type="body" sz="quarter" idx="13"/>
          </p:nvPr>
        </p:nvSpPr>
        <p:spPr>
          <a:xfrm>
            <a:off x="540000" y="1440000"/>
            <a:ext cx="8064000" cy="360000"/>
          </a:xfrm>
        </p:spPr>
        <p:txBody>
          <a:bodyPr/>
          <a:lstStyle>
            <a:lvl1pPr marL="0" indent="0">
              <a:buFontTx/>
              <a:buNone/>
              <a:defRPr b="1">
                <a:solidFill>
                  <a:schemeClr val="accent2"/>
                </a:solidFill>
              </a:defRPr>
            </a:lvl1pPr>
          </a:lstStyle>
          <a:p>
            <a:pPr lvl="0"/>
            <a:r>
              <a:rPr lang="cs-CZ"/>
              <a:t>Kliknutím lze upravit styly předlohy textu.</a:t>
            </a:r>
          </a:p>
        </p:txBody>
      </p:sp>
      <p:sp>
        <p:nvSpPr>
          <p:cNvPr id="8" name="Zástupný symbol pro text 5"/>
          <p:cNvSpPr>
            <a:spLocks noGrp="1"/>
          </p:cNvSpPr>
          <p:nvPr>
            <p:ph type="body" sz="quarter" idx="14"/>
          </p:nvPr>
        </p:nvSpPr>
        <p:spPr>
          <a:xfrm>
            <a:off x="540000" y="1836000"/>
            <a:ext cx="8064000" cy="432000"/>
          </a:xfrm>
        </p:spPr>
        <p:txBody>
          <a:bodyPr/>
          <a:lstStyle>
            <a:lvl1pPr marL="0" indent="0">
              <a:lnSpc>
                <a:spcPts val="1200"/>
              </a:lnSpc>
              <a:spcBef>
                <a:spcPts val="0"/>
              </a:spcBef>
              <a:spcAft>
                <a:spcPts val="0"/>
              </a:spcAft>
              <a:buFontTx/>
              <a:buNone/>
              <a:defRPr sz="1050">
                <a:solidFill>
                  <a:schemeClr val="accent1"/>
                </a:solidFill>
              </a:defRPr>
            </a:lvl1pPr>
          </a:lstStyle>
          <a:p>
            <a:pPr lvl="0"/>
            <a:r>
              <a:rPr lang="cs-CZ"/>
              <a:t>Kliknutím lze upravit styly předlohy textu.</a:t>
            </a:r>
          </a:p>
        </p:txBody>
      </p:sp>
    </p:spTree>
    <p:extLst>
      <p:ext uri="{BB962C8B-B14F-4D97-AF65-F5344CB8AC3E}">
        <p14:creationId xmlns:p14="http://schemas.microsoft.com/office/powerpoint/2010/main" val="3508004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theme" Target="../theme/theme4.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theme" Target="../theme/theme5.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theme" Target="../theme/theme6.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theme" Target="../theme/theme7.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theme" Target="../theme/theme8.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theme" Target="../theme/theme9.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Obdélník 14"/>
          <p:cNvSpPr/>
          <p:nvPr/>
        </p:nvSpPr>
        <p:spPr>
          <a:xfrm>
            <a:off x="0" y="1080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2"/>
              </a:solidFill>
            </a:endParaRPr>
          </a:p>
        </p:txBody>
      </p:sp>
      <p:sp>
        <p:nvSpPr>
          <p:cNvPr id="7" name="Obdélník 6"/>
          <p:cNvSpPr/>
          <p:nvPr/>
        </p:nvSpPr>
        <p:spPr>
          <a:xfrm>
            <a:off x="0" y="0"/>
            <a:ext cx="9144000"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Zástupný symbol pro nadpis 1"/>
          <p:cNvSpPr>
            <a:spLocks noGrp="1"/>
          </p:cNvSpPr>
          <p:nvPr>
            <p:ph type="title"/>
          </p:nvPr>
        </p:nvSpPr>
        <p:spPr>
          <a:xfrm>
            <a:off x="360000" y="0"/>
            <a:ext cx="8424000" cy="1080000"/>
          </a:xfrm>
          <a:prstGeom prst="rect">
            <a:avLst/>
          </a:prstGeom>
        </p:spPr>
        <p:txBody>
          <a:bodyPr vert="horz" lIns="36000" tIns="0" rIns="36000" bIns="0" rtlCol="0" anchor="ctr" anchorCtr="0">
            <a:noAutofit/>
          </a:bodyPr>
          <a:lstStyle/>
          <a:p>
            <a:r>
              <a:rPr lang="cs-CZ" dirty="0"/>
              <a:t>Kliknutím lze upravit styl.</a:t>
            </a:r>
          </a:p>
        </p:txBody>
      </p:sp>
      <p:sp>
        <p:nvSpPr>
          <p:cNvPr id="3" name="Zástupný symbol pro text 2"/>
          <p:cNvSpPr>
            <a:spLocks noGrp="1"/>
          </p:cNvSpPr>
          <p:nvPr>
            <p:ph type="body" idx="1"/>
          </p:nvPr>
        </p:nvSpPr>
        <p:spPr>
          <a:xfrm>
            <a:off x="540000" y="1800000"/>
            <a:ext cx="8064000" cy="4320000"/>
          </a:xfrm>
          <a:prstGeom prst="rect">
            <a:avLst/>
          </a:prstGeom>
        </p:spPr>
        <p:txBody>
          <a:bodyPr vert="horz" lIns="0" tIns="0" rIns="0" bIns="0" rtlCol="0">
            <a:noAutofit/>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p:cNvSpPr>
            <a:spLocks noGrp="1"/>
          </p:cNvSpPr>
          <p:nvPr>
            <p:ph type="dt" sz="half" idx="2"/>
          </p:nvPr>
        </p:nvSpPr>
        <p:spPr>
          <a:xfrm>
            <a:off x="540000" y="6516000"/>
            <a:ext cx="1116000" cy="180000"/>
          </a:xfrm>
          <a:prstGeom prst="rect">
            <a:avLst/>
          </a:prstGeom>
        </p:spPr>
        <p:txBody>
          <a:bodyPr vert="horz" lIns="0" tIns="0" rIns="0" bIns="0" rtlCol="0" anchor="ctr"/>
          <a:lstStyle>
            <a:lvl1pPr algn="l">
              <a:defRPr sz="1050">
                <a:solidFill>
                  <a:schemeClr val="tx1"/>
                </a:solidFill>
              </a:defRPr>
            </a:lvl1pPr>
          </a:lstStyle>
          <a:p>
            <a:endParaRPr lang="cs-CZ" dirty="0"/>
          </a:p>
        </p:txBody>
      </p:sp>
      <p:sp>
        <p:nvSpPr>
          <p:cNvPr id="5" name="Zástupný symbol pro zápatí 4"/>
          <p:cNvSpPr>
            <a:spLocks noGrp="1"/>
          </p:cNvSpPr>
          <p:nvPr>
            <p:ph type="ftr" sz="quarter" idx="3"/>
          </p:nvPr>
        </p:nvSpPr>
        <p:spPr>
          <a:xfrm>
            <a:off x="1692000" y="6516000"/>
            <a:ext cx="6912000" cy="180000"/>
          </a:xfrm>
          <a:prstGeom prst="rect">
            <a:avLst/>
          </a:prstGeom>
        </p:spPr>
        <p:txBody>
          <a:bodyPr vert="horz" lIns="0" tIns="0" rIns="0" bIns="0" rtlCol="0" anchor="ctr"/>
          <a:lstStyle>
            <a:lvl1pPr algn="l">
              <a:defRPr sz="1050">
                <a:solidFill>
                  <a:schemeClr val="tx1"/>
                </a:solidFill>
              </a:defRPr>
            </a:lvl1pPr>
          </a:lstStyle>
          <a:p>
            <a:endParaRPr lang="cs-CZ" dirty="0"/>
          </a:p>
        </p:txBody>
      </p:sp>
      <p:sp>
        <p:nvSpPr>
          <p:cNvPr id="6" name="Zástupný symbol pro číslo snímku 5"/>
          <p:cNvSpPr>
            <a:spLocks noGrp="1"/>
          </p:cNvSpPr>
          <p:nvPr>
            <p:ph type="sldNum" sz="quarter" idx="4"/>
          </p:nvPr>
        </p:nvSpPr>
        <p:spPr>
          <a:xfrm>
            <a:off x="8640000" y="6516000"/>
            <a:ext cx="468000" cy="180000"/>
          </a:xfrm>
          <a:prstGeom prst="rect">
            <a:avLst/>
          </a:prstGeom>
        </p:spPr>
        <p:txBody>
          <a:bodyPr vert="horz" lIns="0" tIns="0" rIns="0" bIns="0" rtlCol="0" anchor="ctr"/>
          <a:lstStyle>
            <a:lvl1pPr algn="ctr">
              <a:defRPr sz="1050" b="1">
                <a:solidFill>
                  <a:schemeClr val="tx1"/>
                </a:solidFill>
              </a:defRPr>
            </a:lvl1pPr>
          </a:lstStyle>
          <a:p>
            <a:fld id="{479BF083-4774-43B1-9AB0-5CC1AC5DD8EE}" type="slidenum">
              <a:rPr lang="cs-CZ" smtClean="0"/>
              <a:pPr/>
              <a:t>‹#›</a:t>
            </a:fld>
            <a:endParaRPr lang="cs-CZ" dirty="0"/>
          </a:p>
        </p:txBody>
      </p:sp>
      <p:sp>
        <p:nvSpPr>
          <p:cNvPr id="18" name="Obdélník 17"/>
          <p:cNvSpPr/>
          <p:nvPr/>
        </p:nvSpPr>
        <p:spPr>
          <a:xfrm>
            <a:off x="0" y="6732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4257727"/>
      </p:ext>
    </p:extLst>
  </p:cSld>
  <p:clrMap bg1="lt1" tx1="dk1" bg2="lt2" tx2="dk2" accent1="accent1" accent2="accent2" accent3="accent3" accent4="accent4" accent5="accent5" accent6="accent6" hlink="hlink" folHlink="folHlink"/>
  <p:sldLayoutIdLst>
    <p:sldLayoutId id="2147483672" r:id="rId1"/>
    <p:sldLayoutId id="2147483675" r:id="rId2"/>
    <p:sldLayoutId id="2147483676" r:id="rId3"/>
    <p:sldLayoutId id="2147483677" r:id="rId4"/>
    <p:sldLayoutId id="2147483678" r:id="rId5"/>
    <p:sldLayoutId id="2147483673" r:id="rId6"/>
    <p:sldLayoutId id="2147483679" r:id="rId7"/>
    <p:sldLayoutId id="2147483680" r:id="rId8"/>
    <p:sldLayoutId id="2147483681" r:id="rId9"/>
    <p:sldLayoutId id="2147483682" r:id="rId10"/>
  </p:sldLayoutIdLst>
  <p:hf hdr="0" ftr="0" dt="0"/>
  <p:txStyles>
    <p:titleStyle>
      <a:lvl1pPr algn="l" defTabSz="914400" rtl="0" eaLnBrk="1" latinLnBrk="0" hangingPunct="1">
        <a:lnSpc>
          <a:spcPct val="100000"/>
        </a:lnSpc>
        <a:spcBef>
          <a:spcPct val="0"/>
        </a:spcBef>
        <a:buNone/>
        <a:defRPr sz="3200" b="1" kern="0" cap="all" baseline="0">
          <a:solidFill>
            <a:schemeClr val="tx2"/>
          </a:solidFill>
          <a:latin typeface="+mj-lt"/>
          <a:ea typeface="+mj-ea"/>
          <a:cs typeface="+mj-cs"/>
        </a:defRPr>
      </a:lvl1pPr>
    </p:titleStyle>
    <p:bodyStyle>
      <a:lvl1pPr marL="432000" indent="-432000" algn="l" defTabSz="914400" rtl="0" eaLnBrk="1" latinLnBrk="0" hangingPunct="1">
        <a:lnSpc>
          <a:spcPts val="2880"/>
        </a:lnSpc>
        <a:spcBef>
          <a:spcPts val="600"/>
        </a:spcBef>
        <a:spcAft>
          <a:spcPts val="600"/>
        </a:spcAft>
        <a:buClr>
          <a:schemeClr val="accent2"/>
        </a:buClr>
        <a:buSzPct val="100000"/>
        <a:buFont typeface="Wingdings" panose="05000000000000000000" pitchFamily="2" charset="2"/>
        <a:buChar char=""/>
        <a:defRPr sz="2400" b="0" kern="1200">
          <a:solidFill>
            <a:schemeClr val="tx1"/>
          </a:solidFill>
          <a:latin typeface="+mn-lt"/>
          <a:ea typeface="+mn-ea"/>
          <a:cs typeface="+mn-cs"/>
        </a:defRPr>
      </a:lvl1pPr>
      <a:lvl2pPr marL="666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lang="cs-CZ" sz="2000" kern="1200" dirty="0" smtClean="0">
          <a:solidFill>
            <a:schemeClr val="tx1"/>
          </a:solidFill>
          <a:latin typeface="+mn-lt"/>
          <a:ea typeface="+mn-ea"/>
          <a:cs typeface="+mn-cs"/>
        </a:defRPr>
      </a:lvl4pPr>
      <a:lvl5pPr marL="1422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Obdélník 14"/>
          <p:cNvSpPr/>
          <p:nvPr/>
        </p:nvSpPr>
        <p:spPr>
          <a:xfrm>
            <a:off x="0" y="1080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2"/>
              </a:solidFill>
            </a:endParaRPr>
          </a:p>
        </p:txBody>
      </p:sp>
      <p:sp>
        <p:nvSpPr>
          <p:cNvPr id="7" name="Obdélník 6"/>
          <p:cNvSpPr/>
          <p:nvPr/>
        </p:nvSpPr>
        <p:spPr>
          <a:xfrm>
            <a:off x="0" y="0"/>
            <a:ext cx="9144000"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Zástupný symbol pro nadpis 1"/>
          <p:cNvSpPr>
            <a:spLocks noGrp="1"/>
          </p:cNvSpPr>
          <p:nvPr>
            <p:ph type="title"/>
          </p:nvPr>
        </p:nvSpPr>
        <p:spPr>
          <a:xfrm>
            <a:off x="360000" y="0"/>
            <a:ext cx="8424000" cy="1080000"/>
          </a:xfrm>
          <a:prstGeom prst="rect">
            <a:avLst/>
          </a:prstGeom>
        </p:spPr>
        <p:txBody>
          <a:bodyPr vert="horz" lIns="36000" tIns="0" rIns="36000" bIns="0" rtlCol="0" anchor="ctr" anchorCtr="0">
            <a:noAutofit/>
          </a:bodyPr>
          <a:lstStyle/>
          <a:p>
            <a:r>
              <a:rPr lang="cs-CZ" dirty="0"/>
              <a:t>Kliknutím lze upravit styl.</a:t>
            </a:r>
          </a:p>
        </p:txBody>
      </p:sp>
      <p:sp>
        <p:nvSpPr>
          <p:cNvPr id="3" name="Zástupný symbol pro text 2"/>
          <p:cNvSpPr>
            <a:spLocks noGrp="1"/>
          </p:cNvSpPr>
          <p:nvPr>
            <p:ph type="body" idx="1"/>
          </p:nvPr>
        </p:nvSpPr>
        <p:spPr>
          <a:xfrm>
            <a:off x="540000" y="1800000"/>
            <a:ext cx="8064000" cy="4320000"/>
          </a:xfrm>
          <a:prstGeom prst="rect">
            <a:avLst/>
          </a:prstGeom>
        </p:spPr>
        <p:txBody>
          <a:bodyPr vert="horz" lIns="0" tIns="0" rIns="0" bIns="0" rtlCol="0">
            <a:noAutofit/>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p:cNvSpPr>
            <a:spLocks noGrp="1"/>
          </p:cNvSpPr>
          <p:nvPr>
            <p:ph type="dt" sz="half" idx="2"/>
          </p:nvPr>
        </p:nvSpPr>
        <p:spPr>
          <a:xfrm>
            <a:off x="540000" y="6516000"/>
            <a:ext cx="1116000" cy="180000"/>
          </a:xfrm>
          <a:prstGeom prst="rect">
            <a:avLst/>
          </a:prstGeom>
        </p:spPr>
        <p:txBody>
          <a:bodyPr vert="horz" lIns="0" tIns="0" rIns="0" bIns="0" rtlCol="0" anchor="ctr"/>
          <a:lstStyle>
            <a:lvl1pPr algn="l">
              <a:defRPr sz="1050">
                <a:solidFill>
                  <a:schemeClr val="tx1"/>
                </a:solidFill>
              </a:defRPr>
            </a:lvl1pPr>
          </a:lstStyle>
          <a:p>
            <a:endParaRPr lang="cs-CZ" dirty="0"/>
          </a:p>
        </p:txBody>
      </p:sp>
      <p:sp>
        <p:nvSpPr>
          <p:cNvPr id="5" name="Zástupný symbol pro zápatí 4"/>
          <p:cNvSpPr>
            <a:spLocks noGrp="1"/>
          </p:cNvSpPr>
          <p:nvPr>
            <p:ph type="ftr" sz="quarter" idx="3"/>
          </p:nvPr>
        </p:nvSpPr>
        <p:spPr>
          <a:xfrm>
            <a:off x="1692000" y="6516000"/>
            <a:ext cx="6912000" cy="180000"/>
          </a:xfrm>
          <a:prstGeom prst="rect">
            <a:avLst/>
          </a:prstGeom>
        </p:spPr>
        <p:txBody>
          <a:bodyPr vert="horz" lIns="0" tIns="0" rIns="0" bIns="0" rtlCol="0" anchor="ctr"/>
          <a:lstStyle>
            <a:lvl1pPr algn="l">
              <a:defRPr sz="1050">
                <a:solidFill>
                  <a:schemeClr val="tx1"/>
                </a:solidFill>
              </a:defRPr>
            </a:lvl1pPr>
          </a:lstStyle>
          <a:p>
            <a:endParaRPr lang="cs-CZ" dirty="0"/>
          </a:p>
        </p:txBody>
      </p:sp>
      <p:sp>
        <p:nvSpPr>
          <p:cNvPr id="6" name="Zástupný symbol pro číslo snímku 5"/>
          <p:cNvSpPr>
            <a:spLocks noGrp="1"/>
          </p:cNvSpPr>
          <p:nvPr>
            <p:ph type="sldNum" sz="quarter" idx="4"/>
          </p:nvPr>
        </p:nvSpPr>
        <p:spPr>
          <a:xfrm>
            <a:off x="8640000" y="6516000"/>
            <a:ext cx="468000" cy="180000"/>
          </a:xfrm>
          <a:prstGeom prst="rect">
            <a:avLst/>
          </a:prstGeom>
        </p:spPr>
        <p:txBody>
          <a:bodyPr vert="horz" lIns="0" tIns="0" rIns="0" bIns="0" rtlCol="0" anchor="ctr"/>
          <a:lstStyle>
            <a:lvl1pPr algn="ctr">
              <a:defRPr sz="1050" b="1">
                <a:solidFill>
                  <a:schemeClr val="tx1"/>
                </a:solidFill>
              </a:defRPr>
            </a:lvl1pPr>
          </a:lstStyle>
          <a:p>
            <a:fld id="{479BF083-4774-43B1-9AB0-5CC1AC5DD8EE}" type="slidenum">
              <a:rPr lang="cs-CZ" smtClean="0"/>
              <a:pPr/>
              <a:t>‹#›</a:t>
            </a:fld>
            <a:endParaRPr lang="cs-CZ" dirty="0"/>
          </a:p>
        </p:txBody>
      </p:sp>
      <p:sp>
        <p:nvSpPr>
          <p:cNvPr id="18" name="Obdélník 17"/>
          <p:cNvSpPr/>
          <p:nvPr/>
        </p:nvSpPr>
        <p:spPr>
          <a:xfrm>
            <a:off x="0" y="6732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227622780"/>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Lst>
  <p:hf hdr="0" ftr="0" dt="0"/>
  <p:txStyles>
    <p:titleStyle>
      <a:lvl1pPr algn="l" defTabSz="914400" rtl="0" eaLnBrk="1" latinLnBrk="0" hangingPunct="1">
        <a:lnSpc>
          <a:spcPct val="100000"/>
        </a:lnSpc>
        <a:spcBef>
          <a:spcPct val="0"/>
        </a:spcBef>
        <a:buNone/>
        <a:defRPr sz="3200" b="1" kern="0" cap="all" baseline="0">
          <a:solidFill>
            <a:schemeClr val="tx2"/>
          </a:solidFill>
          <a:latin typeface="+mj-lt"/>
          <a:ea typeface="+mj-ea"/>
          <a:cs typeface="+mj-cs"/>
        </a:defRPr>
      </a:lvl1pPr>
    </p:titleStyle>
    <p:bodyStyle>
      <a:lvl1pPr marL="432000" indent="-432000" algn="l" defTabSz="914400" rtl="0" eaLnBrk="1" latinLnBrk="0" hangingPunct="1">
        <a:lnSpc>
          <a:spcPts val="2880"/>
        </a:lnSpc>
        <a:spcBef>
          <a:spcPts val="600"/>
        </a:spcBef>
        <a:spcAft>
          <a:spcPts val="600"/>
        </a:spcAft>
        <a:buClr>
          <a:schemeClr val="accent2"/>
        </a:buClr>
        <a:buSzPct val="100000"/>
        <a:buFont typeface="Wingdings" panose="05000000000000000000" pitchFamily="2" charset="2"/>
        <a:buChar char=""/>
        <a:defRPr sz="2400" b="0" kern="1200">
          <a:solidFill>
            <a:schemeClr val="tx1"/>
          </a:solidFill>
          <a:latin typeface="+mn-lt"/>
          <a:ea typeface="+mn-ea"/>
          <a:cs typeface="+mn-cs"/>
        </a:defRPr>
      </a:lvl1pPr>
      <a:lvl2pPr marL="666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lang="cs-CZ" sz="2000" kern="1200" dirty="0" smtClean="0">
          <a:solidFill>
            <a:schemeClr val="tx1"/>
          </a:solidFill>
          <a:latin typeface="+mn-lt"/>
          <a:ea typeface="+mn-ea"/>
          <a:cs typeface="+mn-cs"/>
        </a:defRPr>
      </a:lvl4pPr>
      <a:lvl5pPr marL="1422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Obdélník 14"/>
          <p:cNvSpPr/>
          <p:nvPr/>
        </p:nvSpPr>
        <p:spPr>
          <a:xfrm>
            <a:off x="0" y="1080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chemeClr val="tx2"/>
              </a:solidFill>
            </a:endParaRPr>
          </a:p>
        </p:txBody>
      </p:sp>
      <p:sp>
        <p:nvSpPr>
          <p:cNvPr id="7" name="Obdélník 6"/>
          <p:cNvSpPr/>
          <p:nvPr/>
        </p:nvSpPr>
        <p:spPr>
          <a:xfrm>
            <a:off x="0" y="0"/>
            <a:ext cx="9144000"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 name="Zástupný symbol pro nadpis 1"/>
          <p:cNvSpPr>
            <a:spLocks noGrp="1"/>
          </p:cNvSpPr>
          <p:nvPr>
            <p:ph type="title"/>
          </p:nvPr>
        </p:nvSpPr>
        <p:spPr>
          <a:xfrm>
            <a:off x="360000" y="0"/>
            <a:ext cx="8424000" cy="1080000"/>
          </a:xfrm>
          <a:prstGeom prst="rect">
            <a:avLst/>
          </a:prstGeom>
        </p:spPr>
        <p:txBody>
          <a:bodyPr vert="horz" lIns="36000" tIns="0" rIns="36000" bIns="0" rtlCol="0" anchor="ctr" anchorCtr="0">
            <a:noAutofit/>
          </a:bodyPr>
          <a:lstStyle/>
          <a:p>
            <a:r>
              <a:rPr lang="cs-CZ" dirty="0"/>
              <a:t>Kliknutím lze upravit styl.</a:t>
            </a:r>
          </a:p>
        </p:txBody>
      </p:sp>
      <p:sp>
        <p:nvSpPr>
          <p:cNvPr id="3" name="Zástupný symbol pro text 2"/>
          <p:cNvSpPr>
            <a:spLocks noGrp="1"/>
          </p:cNvSpPr>
          <p:nvPr>
            <p:ph type="body" idx="1"/>
          </p:nvPr>
        </p:nvSpPr>
        <p:spPr>
          <a:xfrm>
            <a:off x="540000" y="1800000"/>
            <a:ext cx="8064000" cy="4320000"/>
          </a:xfrm>
          <a:prstGeom prst="rect">
            <a:avLst/>
          </a:prstGeom>
        </p:spPr>
        <p:txBody>
          <a:bodyPr vert="horz" lIns="0" tIns="0" rIns="0" bIns="0" rtlCol="0">
            <a:noAutofit/>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p:cNvSpPr>
            <a:spLocks noGrp="1"/>
          </p:cNvSpPr>
          <p:nvPr>
            <p:ph type="dt" sz="half" idx="2"/>
          </p:nvPr>
        </p:nvSpPr>
        <p:spPr>
          <a:xfrm>
            <a:off x="540000" y="6516000"/>
            <a:ext cx="1116000" cy="180000"/>
          </a:xfrm>
          <a:prstGeom prst="rect">
            <a:avLst/>
          </a:prstGeom>
        </p:spPr>
        <p:txBody>
          <a:bodyPr vert="horz" lIns="0" tIns="0" rIns="0" bIns="0" rtlCol="0" anchor="ctr"/>
          <a:lstStyle>
            <a:lvl1pPr algn="l">
              <a:defRPr sz="1050">
                <a:solidFill>
                  <a:schemeClr val="tx1"/>
                </a:solidFill>
              </a:defRPr>
            </a:lvl1pPr>
          </a:lstStyle>
          <a:p>
            <a:endParaRPr lang="cs-CZ" dirty="0"/>
          </a:p>
        </p:txBody>
      </p:sp>
      <p:sp>
        <p:nvSpPr>
          <p:cNvPr id="5" name="Zástupný symbol pro zápatí 4"/>
          <p:cNvSpPr>
            <a:spLocks noGrp="1"/>
          </p:cNvSpPr>
          <p:nvPr>
            <p:ph type="ftr" sz="quarter" idx="3"/>
          </p:nvPr>
        </p:nvSpPr>
        <p:spPr>
          <a:xfrm>
            <a:off x="1692000" y="6516000"/>
            <a:ext cx="6912000" cy="180000"/>
          </a:xfrm>
          <a:prstGeom prst="rect">
            <a:avLst/>
          </a:prstGeom>
        </p:spPr>
        <p:txBody>
          <a:bodyPr vert="horz" lIns="0" tIns="0" rIns="0" bIns="0" rtlCol="0" anchor="ctr"/>
          <a:lstStyle>
            <a:lvl1pPr algn="l">
              <a:defRPr sz="1050">
                <a:solidFill>
                  <a:schemeClr val="tx1"/>
                </a:solidFill>
              </a:defRPr>
            </a:lvl1pPr>
          </a:lstStyle>
          <a:p>
            <a:endParaRPr lang="cs-CZ" dirty="0"/>
          </a:p>
        </p:txBody>
      </p:sp>
      <p:sp>
        <p:nvSpPr>
          <p:cNvPr id="6" name="Zástupný symbol pro číslo snímku 5"/>
          <p:cNvSpPr>
            <a:spLocks noGrp="1"/>
          </p:cNvSpPr>
          <p:nvPr>
            <p:ph type="sldNum" sz="quarter" idx="4"/>
          </p:nvPr>
        </p:nvSpPr>
        <p:spPr>
          <a:xfrm>
            <a:off x="8640000" y="6516000"/>
            <a:ext cx="468000" cy="180000"/>
          </a:xfrm>
          <a:prstGeom prst="rect">
            <a:avLst/>
          </a:prstGeom>
        </p:spPr>
        <p:txBody>
          <a:bodyPr vert="horz" lIns="0" tIns="0" rIns="0" bIns="0" rtlCol="0" anchor="ctr"/>
          <a:lstStyle>
            <a:lvl1pPr algn="ctr">
              <a:defRPr sz="1050" b="1">
                <a:solidFill>
                  <a:schemeClr val="tx1"/>
                </a:solidFill>
              </a:defRPr>
            </a:lvl1pPr>
          </a:lstStyle>
          <a:p>
            <a:fld id="{479BF083-4774-43B1-9AB0-5CC1AC5DD8EE}" type="slidenum">
              <a:rPr lang="cs-CZ" smtClean="0"/>
              <a:pPr/>
              <a:t>‹#›</a:t>
            </a:fld>
            <a:endParaRPr lang="cs-CZ" dirty="0"/>
          </a:p>
        </p:txBody>
      </p:sp>
      <p:sp>
        <p:nvSpPr>
          <p:cNvPr id="18" name="Obdélník 17"/>
          <p:cNvSpPr/>
          <p:nvPr/>
        </p:nvSpPr>
        <p:spPr>
          <a:xfrm>
            <a:off x="0" y="6732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Tree>
    <p:extLst>
      <p:ext uri="{BB962C8B-B14F-4D97-AF65-F5344CB8AC3E}">
        <p14:creationId xmlns:p14="http://schemas.microsoft.com/office/powerpoint/2010/main" val="83614779"/>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Lst>
  <p:hf hdr="0" ftr="0" dt="0"/>
  <p:txStyles>
    <p:titleStyle>
      <a:lvl1pPr algn="l" defTabSz="914400" rtl="0" eaLnBrk="1" latinLnBrk="0" hangingPunct="1">
        <a:lnSpc>
          <a:spcPct val="100000"/>
        </a:lnSpc>
        <a:spcBef>
          <a:spcPct val="0"/>
        </a:spcBef>
        <a:buNone/>
        <a:defRPr sz="3200" b="1" kern="0" cap="all" baseline="0">
          <a:solidFill>
            <a:schemeClr val="tx2"/>
          </a:solidFill>
          <a:latin typeface="+mj-lt"/>
          <a:ea typeface="+mj-ea"/>
          <a:cs typeface="+mj-cs"/>
        </a:defRPr>
      </a:lvl1pPr>
    </p:titleStyle>
    <p:bodyStyle>
      <a:lvl1pPr marL="432000" indent="-432000" algn="l" defTabSz="914400" rtl="0" eaLnBrk="1" latinLnBrk="0" hangingPunct="1">
        <a:lnSpc>
          <a:spcPts val="2880"/>
        </a:lnSpc>
        <a:spcBef>
          <a:spcPts val="600"/>
        </a:spcBef>
        <a:spcAft>
          <a:spcPts val="600"/>
        </a:spcAft>
        <a:buClr>
          <a:schemeClr val="accent2"/>
        </a:buClr>
        <a:buSzPct val="100000"/>
        <a:buFont typeface="Wingdings" panose="05000000000000000000" pitchFamily="2" charset="2"/>
        <a:buChar char=""/>
        <a:defRPr sz="2400" b="0" kern="1200">
          <a:solidFill>
            <a:schemeClr val="tx1"/>
          </a:solidFill>
          <a:latin typeface="+mn-lt"/>
          <a:ea typeface="+mn-ea"/>
          <a:cs typeface="+mn-cs"/>
        </a:defRPr>
      </a:lvl1pPr>
      <a:lvl2pPr marL="666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lang="cs-CZ" sz="2000" kern="1200" dirty="0" smtClean="0">
          <a:solidFill>
            <a:schemeClr val="tx1"/>
          </a:solidFill>
          <a:latin typeface="+mn-lt"/>
          <a:ea typeface="+mn-ea"/>
          <a:cs typeface="+mn-cs"/>
        </a:defRPr>
      </a:lvl4pPr>
      <a:lvl5pPr marL="1422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Obdélník 14">
            <a:extLst>
              <a:ext uri="{FF2B5EF4-FFF2-40B4-BE49-F238E27FC236}">
                <a16:creationId xmlns:a16="http://schemas.microsoft.com/office/drawing/2014/main" id="{0A03292F-4635-4ABE-B42F-5EA4FD4C6DFA}"/>
              </a:ext>
            </a:extLst>
          </p:cNvPr>
          <p:cNvSpPr/>
          <p:nvPr/>
        </p:nvSpPr>
        <p:spPr>
          <a:xfrm>
            <a:off x="0" y="1079500"/>
            <a:ext cx="9144000" cy="127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cs-CZ">
              <a:solidFill>
                <a:srgbClr val="AFDDFA"/>
              </a:solidFill>
            </a:endParaRPr>
          </a:p>
        </p:txBody>
      </p:sp>
      <p:sp>
        <p:nvSpPr>
          <p:cNvPr id="7" name="Obdélník 6">
            <a:extLst>
              <a:ext uri="{FF2B5EF4-FFF2-40B4-BE49-F238E27FC236}">
                <a16:creationId xmlns:a16="http://schemas.microsoft.com/office/drawing/2014/main" id="{B17DD378-830C-4F32-A903-1BEE825305A1}"/>
              </a:ext>
            </a:extLst>
          </p:cNvPr>
          <p:cNvSpPr/>
          <p:nvPr/>
        </p:nvSpPr>
        <p:spPr>
          <a:xfrm>
            <a:off x="0" y="0"/>
            <a:ext cx="9144000" cy="1079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cs-CZ">
              <a:solidFill>
                <a:srgbClr val="F5F5F5"/>
              </a:solidFill>
            </a:endParaRPr>
          </a:p>
        </p:txBody>
      </p:sp>
      <p:sp>
        <p:nvSpPr>
          <p:cNvPr id="2" name="Zástupný symbol pro nadpis 1">
            <a:extLst>
              <a:ext uri="{FF2B5EF4-FFF2-40B4-BE49-F238E27FC236}">
                <a16:creationId xmlns:a16="http://schemas.microsoft.com/office/drawing/2014/main" id="{DC93CE9F-D56C-4231-98A3-F43313230D86}"/>
              </a:ext>
            </a:extLst>
          </p:cNvPr>
          <p:cNvSpPr>
            <a:spLocks noGrp="1"/>
          </p:cNvSpPr>
          <p:nvPr>
            <p:ph type="title"/>
          </p:nvPr>
        </p:nvSpPr>
        <p:spPr>
          <a:xfrm>
            <a:off x="360363" y="0"/>
            <a:ext cx="8423275" cy="1079500"/>
          </a:xfrm>
          <a:prstGeom prst="rect">
            <a:avLst/>
          </a:prstGeom>
        </p:spPr>
        <p:txBody>
          <a:bodyPr vert="horz" lIns="36000" tIns="0" rIns="36000" bIns="0" rtlCol="0" anchor="ctr" anchorCtr="0">
            <a:noAutofit/>
          </a:bodyPr>
          <a:lstStyle/>
          <a:p>
            <a:r>
              <a:rPr lang="cs-CZ" dirty="0"/>
              <a:t>Kliknutím lze upravit styl.</a:t>
            </a:r>
          </a:p>
        </p:txBody>
      </p:sp>
      <p:sp>
        <p:nvSpPr>
          <p:cNvPr id="4101" name="Zástupný symbol pro text 2">
            <a:extLst>
              <a:ext uri="{FF2B5EF4-FFF2-40B4-BE49-F238E27FC236}">
                <a16:creationId xmlns:a16="http://schemas.microsoft.com/office/drawing/2014/main" id="{94032CBD-7494-42A7-B15D-23CAF1FE2CAC}"/>
              </a:ext>
            </a:extLst>
          </p:cNvPr>
          <p:cNvSpPr>
            <a:spLocks noGrp="1"/>
          </p:cNvSpPr>
          <p:nvPr>
            <p:ph type="body" idx="1"/>
          </p:nvPr>
        </p:nvSpPr>
        <p:spPr bwMode="auto">
          <a:xfrm>
            <a:off x="539750" y="1800225"/>
            <a:ext cx="8064500" cy="431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cs-CZ" altLang="cs-CZ"/>
              <a:t>Kliknutím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4" name="Zástupný symbol pro datum 3">
            <a:extLst>
              <a:ext uri="{FF2B5EF4-FFF2-40B4-BE49-F238E27FC236}">
                <a16:creationId xmlns:a16="http://schemas.microsoft.com/office/drawing/2014/main" id="{7AB1BAD0-8C20-4B6E-A8AF-AE32A6933D0C}"/>
              </a:ext>
            </a:extLst>
          </p:cNvPr>
          <p:cNvSpPr>
            <a:spLocks noGrp="1"/>
          </p:cNvSpPr>
          <p:nvPr>
            <p:ph type="dt" sz="half" idx="2"/>
          </p:nvPr>
        </p:nvSpPr>
        <p:spPr>
          <a:xfrm>
            <a:off x="539750" y="6516688"/>
            <a:ext cx="1116013" cy="179387"/>
          </a:xfrm>
          <a:prstGeom prst="rect">
            <a:avLst/>
          </a:prstGeom>
        </p:spPr>
        <p:txBody>
          <a:bodyPr vert="horz" lIns="0" tIns="0" rIns="0" bIns="0" rtlCol="0" anchor="ctr"/>
          <a:lstStyle>
            <a:lvl1pPr algn="l" eaLnBrk="1" fontAlgn="auto" hangingPunct="1">
              <a:spcBef>
                <a:spcPts val="0"/>
              </a:spcBef>
              <a:spcAft>
                <a:spcPts val="0"/>
              </a:spcAft>
              <a:defRPr sz="1050">
                <a:solidFill>
                  <a:srgbClr val="084A8B"/>
                </a:solidFill>
                <a:latin typeface="+mn-lt"/>
                <a:cs typeface="+mn-cs"/>
              </a:defRPr>
            </a:lvl1pPr>
          </a:lstStyle>
          <a:p>
            <a:pPr>
              <a:defRPr/>
            </a:pPr>
            <a:endParaRPr lang="cs-CZ"/>
          </a:p>
        </p:txBody>
      </p:sp>
      <p:sp>
        <p:nvSpPr>
          <p:cNvPr id="5" name="Zástupný symbol pro zápatí 4">
            <a:extLst>
              <a:ext uri="{FF2B5EF4-FFF2-40B4-BE49-F238E27FC236}">
                <a16:creationId xmlns:a16="http://schemas.microsoft.com/office/drawing/2014/main" id="{500538B4-F697-46DC-BB98-598A6943B4D8}"/>
              </a:ext>
            </a:extLst>
          </p:cNvPr>
          <p:cNvSpPr>
            <a:spLocks noGrp="1"/>
          </p:cNvSpPr>
          <p:nvPr>
            <p:ph type="ftr" sz="quarter" idx="3"/>
          </p:nvPr>
        </p:nvSpPr>
        <p:spPr>
          <a:xfrm>
            <a:off x="1692275" y="6516688"/>
            <a:ext cx="6911975" cy="179387"/>
          </a:xfrm>
          <a:prstGeom prst="rect">
            <a:avLst/>
          </a:prstGeom>
        </p:spPr>
        <p:txBody>
          <a:bodyPr vert="horz" lIns="0" tIns="0" rIns="0" bIns="0" rtlCol="0" anchor="ctr"/>
          <a:lstStyle>
            <a:lvl1pPr algn="l" eaLnBrk="1" fontAlgn="auto" hangingPunct="1">
              <a:spcBef>
                <a:spcPts val="0"/>
              </a:spcBef>
              <a:spcAft>
                <a:spcPts val="0"/>
              </a:spcAft>
              <a:defRPr sz="1050">
                <a:solidFill>
                  <a:srgbClr val="084A8B"/>
                </a:solidFill>
                <a:latin typeface="+mn-lt"/>
                <a:cs typeface="+mn-cs"/>
              </a:defRPr>
            </a:lvl1pPr>
          </a:lstStyle>
          <a:p>
            <a:pPr>
              <a:defRPr/>
            </a:pPr>
            <a:endParaRPr lang="cs-CZ"/>
          </a:p>
        </p:txBody>
      </p:sp>
      <p:sp>
        <p:nvSpPr>
          <p:cNvPr id="6" name="Zástupný symbol pro číslo snímku 5">
            <a:extLst>
              <a:ext uri="{FF2B5EF4-FFF2-40B4-BE49-F238E27FC236}">
                <a16:creationId xmlns:a16="http://schemas.microsoft.com/office/drawing/2014/main" id="{C7D777D8-25AB-4309-A356-113DD0C5B502}"/>
              </a:ext>
            </a:extLst>
          </p:cNvPr>
          <p:cNvSpPr>
            <a:spLocks noGrp="1"/>
          </p:cNvSpPr>
          <p:nvPr>
            <p:ph type="sldNum" sz="quarter" idx="4"/>
          </p:nvPr>
        </p:nvSpPr>
        <p:spPr>
          <a:xfrm>
            <a:off x="8640763" y="6516688"/>
            <a:ext cx="466725" cy="179387"/>
          </a:xfrm>
          <a:prstGeom prst="rect">
            <a:avLst/>
          </a:prstGeom>
        </p:spPr>
        <p:txBody>
          <a:bodyPr vert="horz" wrap="square" lIns="0" tIns="0" rIns="0" bIns="0" numCol="1" anchor="ctr" anchorCtr="0" compatLnSpc="1">
            <a:prstTxWarp prst="textNoShape">
              <a:avLst/>
            </a:prstTxWarp>
          </a:bodyPr>
          <a:lstStyle>
            <a:lvl1pPr algn="ctr" eaLnBrk="1" hangingPunct="1">
              <a:defRPr sz="1000" b="1">
                <a:solidFill>
                  <a:srgbClr val="084A8B"/>
                </a:solidFill>
              </a:defRPr>
            </a:lvl1pPr>
          </a:lstStyle>
          <a:p>
            <a:fld id="{89716E8A-C4AB-4BAA-B339-C790383B6FBC}" type="slidenum">
              <a:rPr lang="cs-CZ" altLang="cs-CZ"/>
              <a:pPr/>
              <a:t>‹#›</a:t>
            </a:fld>
            <a:endParaRPr lang="cs-CZ" altLang="cs-CZ"/>
          </a:p>
        </p:txBody>
      </p:sp>
      <p:sp>
        <p:nvSpPr>
          <p:cNvPr id="18" name="Obdélník 17">
            <a:extLst>
              <a:ext uri="{FF2B5EF4-FFF2-40B4-BE49-F238E27FC236}">
                <a16:creationId xmlns:a16="http://schemas.microsoft.com/office/drawing/2014/main" id="{C977BCA9-3D50-4E67-8EEE-3CB0D75F7659}"/>
              </a:ext>
            </a:extLst>
          </p:cNvPr>
          <p:cNvSpPr/>
          <p:nvPr/>
        </p:nvSpPr>
        <p:spPr>
          <a:xfrm>
            <a:off x="0" y="6732588"/>
            <a:ext cx="9144000" cy="1254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cs-CZ">
              <a:solidFill>
                <a:srgbClr val="F5F5F5"/>
              </a:solidFill>
            </a:endParaRPr>
          </a:p>
        </p:txBody>
      </p:sp>
    </p:spTree>
    <p:extLst>
      <p:ext uri="{BB962C8B-B14F-4D97-AF65-F5344CB8AC3E}">
        <p14:creationId xmlns:p14="http://schemas.microsoft.com/office/powerpoint/2010/main" val="1139906767"/>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Lst>
  <p:hf hdr="0" ftr="0" dt="0"/>
  <p:txStyles>
    <p:titleStyle>
      <a:lvl1pPr algn="l" rtl="0" eaLnBrk="0" fontAlgn="base" hangingPunct="0">
        <a:spcBef>
          <a:spcPct val="0"/>
        </a:spcBef>
        <a:spcAft>
          <a:spcPct val="0"/>
        </a:spcAft>
        <a:defRPr sz="3200" b="1" cap="all">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defRPr>
      </a:lvl2pPr>
      <a:lvl3pPr algn="l" rtl="0" eaLnBrk="0" fontAlgn="base" hangingPunct="0">
        <a:spcBef>
          <a:spcPct val="0"/>
        </a:spcBef>
        <a:spcAft>
          <a:spcPct val="0"/>
        </a:spcAft>
        <a:defRPr sz="3200" b="1">
          <a:solidFill>
            <a:schemeClr val="tx2"/>
          </a:solidFill>
          <a:latin typeface="Arial" charset="0"/>
        </a:defRPr>
      </a:lvl3pPr>
      <a:lvl4pPr algn="l" rtl="0" eaLnBrk="0" fontAlgn="base" hangingPunct="0">
        <a:spcBef>
          <a:spcPct val="0"/>
        </a:spcBef>
        <a:spcAft>
          <a:spcPct val="0"/>
        </a:spcAft>
        <a:defRPr sz="3200" b="1">
          <a:solidFill>
            <a:schemeClr val="tx2"/>
          </a:solidFill>
          <a:latin typeface="Arial" charset="0"/>
        </a:defRPr>
      </a:lvl4pPr>
      <a:lvl5pPr algn="l" rtl="0" eaLnBrk="0" fontAlgn="base" hangingPunct="0">
        <a:spcBef>
          <a:spcPct val="0"/>
        </a:spcBef>
        <a:spcAft>
          <a:spcPct val="0"/>
        </a:spcAft>
        <a:defRPr sz="3200" b="1">
          <a:solidFill>
            <a:schemeClr val="tx2"/>
          </a:solidFill>
          <a:latin typeface="Arial" charset="0"/>
        </a:defRPr>
      </a:lvl5pPr>
      <a:lvl6pPr marL="457200" algn="l" rtl="0" fontAlgn="base">
        <a:spcBef>
          <a:spcPct val="0"/>
        </a:spcBef>
        <a:spcAft>
          <a:spcPct val="0"/>
        </a:spcAft>
        <a:defRPr sz="3200" b="1">
          <a:solidFill>
            <a:schemeClr val="tx2"/>
          </a:solidFill>
          <a:latin typeface="Arial" charset="0"/>
        </a:defRPr>
      </a:lvl6pPr>
      <a:lvl7pPr marL="914400" algn="l" rtl="0" fontAlgn="base">
        <a:spcBef>
          <a:spcPct val="0"/>
        </a:spcBef>
        <a:spcAft>
          <a:spcPct val="0"/>
        </a:spcAft>
        <a:defRPr sz="3200" b="1">
          <a:solidFill>
            <a:schemeClr val="tx2"/>
          </a:solidFill>
          <a:latin typeface="Arial" charset="0"/>
        </a:defRPr>
      </a:lvl7pPr>
      <a:lvl8pPr marL="1371600" algn="l" rtl="0" fontAlgn="base">
        <a:spcBef>
          <a:spcPct val="0"/>
        </a:spcBef>
        <a:spcAft>
          <a:spcPct val="0"/>
        </a:spcAft>
        <a:defRPr sz="3200" b="1">
          <a:solidFill>
            <a:schemeClr val="tx2"/>
          </a:solidFill>
          <a:latin typeface="Arial" charset="0"/>
        </a:defRPr>
      </a:lvl8pPr>
      <a:lvl9pPr marL="1828800" algn="l" rtl="0" fontAlgn="base">
        <a:spcBef>
          <a:spcPct val="0"/>
        </a:spcBef>
        <a:spcAft>
          <a:spcPct val="0"/>
        </a:spcAft>
        <a:defRPr sz="3200" b="1">
          <a:solidFill>
            <a:schemeClr val="tx2"/>
          </a:solidFill>
          <a:latin typeface="Arial" charset="0"/>
        </a:defRPr>
      </a:lvl9pPr>
    </p:titleStyle>
    <p:bodyStyle>
      <a:lvl1pPr marL="431800" indent="-431800" algn="l" rtl="0" eaLnBrk="0" fontAlgn="base" hangingPunct="0">
        <a:lnSpc>
          <a:spcPts val="2875"/>
        </a:lnSpc>
        <a:spcBef>
          <a:spcPts val="600"/>
        </a:spcBef>
        <a:spcAft>
          <a:spcPts val="600"/>
        </a:spcAft>
        <a:buClr>
          <a:schemeClr val="accent2"/>
        </a:buClr>
        <a:buSzPct val="100000"/>
        <a:buFont typeface="Wingdings" panose="05000000000000000000" pitchFamily="2" charset="2"/>
        <a:buChar char=""/>
        <a:defRPr sz="2400" kern="1200">
          <a:solidFill>
            <a:schemeClr val="tx1"/>
          </a:solidFill>
          <a:latin typeface="+mn-lt"/>
          <a:ea typeface="+mn-ea"/>
          <a:cs typeface="+mn-cs"/>
        </a:defRPr>
      </a:lvl1pPr>
      <a:lvl2pPr marL="665163" indent="-250825" algn="l" rtl="0" eaLnBrk="0" fontAlgn="base" hangingPunct="0">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7575" indent="-250825" algn="l" rtl="0" eaLnBrk="0" fontAlgn="base" hangingPunct="0">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69988" indent="-250825" algn="l" rtl="0" eaLnBrk="0" fontAlgn="base" hangingPunct="0">
        <a:lnSpc>
          <a:spcPts val="2400"/>
        </a:lnSpc>
        <a:spcBef>
          <a:spcPts val="300"/>
        </a:spcBef>
        <a:spcAft>
          <a:spcPts val="300"/>
        </a:spcAft>
        <a:buClr>
          <a:schemeClr val="accent2"/>
        </a:buClr>
        <a:buSzPct val="80000"/>
        <a:buFont typeface="Wingdings" panose="05000000000000000000" pitchFamily="2" charset="2"/>
        <a:buChar char=""/>
        <a:defRPr lang="cs-CZ" sz="2000" kern="1200" dirty="0">
          <a:solidFill>
            <a:schemeClr val="tx1"/>
          </a:solidFill>
          <a:latin typeface="+mn-lt"/>
          <a:ea typeface="+mn-ea"/>
          <a:cs typeface="+mn-cs"/>
        </a:defRPr>
      </a:lvl4pPr>
      <a:lvl5pPr marL="1420813" indent="-250825" algn="l" rtl="0" eaLnBrk="0" fontAlgn="base" hangingPunct="0">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Obdélník 14"/>
          <p:cNvSpPr/>
          <p:nvPr/>
        </p:nvSpPr>
        <p:spPr>
          <a:xfrm>
            <a:off x="0" y="1080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2"/>
              </a:solidFill>
            </a:endParaRPr>
          </a:p>
        </p:txBody>
      </p:sp>
      <p:sp>
        <p:nvSpPr>
          <p:cNvPr id="7" name="Obdélník 6"/>
          <p:cNvSpPr/>
          <p:nvPr/>
        </p:nvSpPr>
        <p:spPr>
          <a:xfrm>
            <a:off x="0" y="0"/>
            <a:ext cx="9144000"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Zástupný symbol pro nadpis 1"/>
          <p:cNvSpPr>
            <a:spLocks noGrp="1"/>
          </p:cNvSpPr>
          <p:nvPr>
            <p:ph type="title"/>
          </p:nvPr>
        </p:nvSpPr>
        <p:spPr>
          <a:xfrm>
            <a:off x="360000" y="0"/>
            <a:ext cx="8424000" cy="1080000"/>
          </a:xfrm>
          <a:prstGeom prst="rect">
            <a:avLst/>
          </a:prstGeom>
        </p:spPr>
        <p:txBody>
          <a:bodyPr vert="horz" lIns="36000" tIns="0" rIns="36000" bIns="0" rtlCol="0" anchor="ctr" anchorCtr="0">
            <a:noAutofit/>
          </a:bodyPr>
          <a:lstStyle/>
          <a:p>
            <a:r>
              <a:rPr lang="cs-CZ" dirty="0"/>
              <a:t>Kliknutím lze upravit styl.</a:t>
            </a:r>
          </a:p>
        </p:txBody>
      </p:sp>
      <p:sp>
        <p:nvSpPr>
          <p:cNvPr id="3" name="Zástupný symbol pro text 2"/>
          <p:cNvSpPr>
            <a:spLocks noGrp="1"/>
          </p:cNvSpPr>
          <p:nvPr>
            <p:ph type="body" idx="1"/>
          </p:nvPr>
        </p:nvSpPr>
        <p:spPr>
          <a:xfrm>
            <a:off x="540000" y="1800000"/>
            <a:ext cx="8064000" cy="4320000"/>
          </a:xfrm>
          <a:prstGeom prst="rect">
            <a:avLst/>
          </a:prstGeom>
        </p:spPr>
        <p:txBody>
          <a:bodyPr vert="horz" lIns="0" tIns="0" rIns="0" bIns="0" rtlCol="0">
            <a:noAutofit/>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p:cNvSpPr>
            <a:spLocks noGrp="1"/>
          </p:cNvSpPr>
          <p:nvPr>
            <p:ph type="dt" sz="half" idx="2"/>
          </p:nvPr>
        </p:nvSpPr>
        <p:spPr>
          <a:xfrm>
            <a:off x="540000" y="6516000"/>
            <a:ext cx="1116000" cy="180000"/>
          </a:xfrm>
          <a:prstGeom prst="rect">
            <a:avLst/>
          </a:prstGeom>
        </p:spPr>
        <p:txBody>
          <a:bodyPr vert="horz" lIns="0" tIns="0" rIns="0" bIns="0" rtlCol="0" anchor="ctr"/>
          <a:lstStyle>
            <a:lvl1pPr algn="l">
              <a:defRPr sz="1050">
                <a:solidFill>
                  <a:schemeClr val="tx1"/>
                </a:solidFill>
              </a:defRPr>
            </a:lvl1pPr>
          </a:lstStyle>
          <a:p>
            <a:endParaRPr lang="cs-CZ" dirty="0"/>
          </a:p>
        </p:txBody>
      </p:sp>
      <p:sp>
        <p:nvSpPr>
          <p:cNvPr id="5" name="Zástupný symbol pro zápatí 4"/>
          <p:cNvSpPr>
            <a:spLocks noGrp="1"/>
          </p:cNvSpPr>
          <p:nvPr>
            <p:ph type="ftr" sz="quarter" idx="3"/>
          </p:nvPr>
        </p:nvSpPr>
        <p:spPr>
          <a:xfrm>
            <a:off x="1692000" y="6516000"/>
            <a:ext cx="6912000" cy="180000"/>
          </a:xfrm>
          <a:prstGeom prst="rect">
            <a:avLst/>
          </a:prstGeom>
        </p:spPr>
        <p:txBody>
          <a:bodyPr vert="horz" lIns="0" tIns="0" rIns="0" bIns="0" rtlCol="0" anchor="ctr"/>
          <a:lstStyle>
            <a:lvl1pPr algn="l">
              <a:defRPr sz="1050">
                <a:solidFill>
                  <a:schemeClr val="tx1"/>
                </a:solidFill>
              </a:defRPr>
            </a:lvl1pPr>
          </a:lstStyle>
          <a:p>
            <a:endParaRPr lang="cs-CZ" dirty="0"/>
          </a:p>
        </p:txBody>
      </p:sp>
      <p:sp>
        <p:nvSpPr>
          <p:cNvPr id="6" name="Zástupný symbol pro číslo snímku 5"/>
          <p:cNvSpPr>
            <a:spLocks noGrp="1"/>
          </p:cNvSpPr>
          <p:nvPr>
            <p:ph type="sldNum" sz="quarter" idx="4"/>
          </p:nvPr>
        </p:nvSpPr>
        <p:spPr>
          <a:xfrm>
            <a:off x="8640000" y="6516000"/>
            <a:ext cx="468000" cy="180000"/>
          </a:xfrm>
          <a:prstGeom prst="rect">
            <a:avLst/>
          </a:prstGeom>
        </p:spPr>
        <p:txBody>
          <a:bodyPr vert="horz" lIns="0" tIns="0" rIns="0" bIns="0" rtlCol="0" anchor="ctr"/>
          <a:lstStyle>
            <a:lvl1pPr algn="ctr">
              <a:defRPr sz="1050" b="1">
                <a:solidFill>
                  <a:schemeClr val="tx1"/>
                </a:solidFill>
              </a:defRPr>
            </a:lvl1pPr>
          </a:lstStyle>
          <a:p>
            <a:fld id="{479BF083-4774-43B1-9AB0-5CC1AC5DD8EE}" type="slidenum">
              <a:rPr lang="cs-CZ" smtClean="0"/>
              <a:pPr/>
              <a:t>‹#›</a:t>
            </a:fld>
            <a:endParaRPr lang="cs-CZ" dirty="0"/>
          </a:p>
        </p:txBody>
      </p:sp>
      <p:sp>
        <p:nvSpPr>
          <p:cNvPr id="18" name="Obdélník 17"/>
          <p:cNvSpPr/>
          <p:nvPr/>
        </p:nvSpPr>
        <p:spPr>
          <a:xfrm>
            <a:off x="0" y="6732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647857504"/>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Lst>
  <p:hf hdr="0" ftr="0" dt="0"/>
  <p:txStyles>
    <p:titleStyle>
      <a:lvl1pPr algn="l" defTabSz="914400" rtl="0" eaLnBrk="1" latinLnBrk="0" hangingPunct="1">
        <a:lnSpc>
          <a:spcPct val="100000"/>
        </a:lnSpc>
        <a:spcBef>
          <a:spcPct val="0"/>
        </a:spcBef>
        <a:buNone/>
        <a:defRPr sz="3200" b="1" kern="0" cap="all" baseline="0">
          <a:solidFill>
            <a:schemeClr val="tx2"/>
          </a:solidFill>
          <a:latin typeface="+mj-lt"/>
          <a:ea typeface="+mj-ea"/>
          <a:cs typeface="+mj-cs"/>
        </a:defRPr>
      </a:lvl1pPr>
    </p:titleStyle>
    <p:bodyStyle>
      <a:lvl1pPr marL="432000" indent="-432000" algn="l" defTabSz="914400" rtl="0" eaLnBrk="1" latinLnBrk="0" hangingPunct="1">
        <a:lnSpc>
          <a:spcPts val="2880"/>
        </a:lnSpc>
        <a:spcBef>
          <a:spcPts val="600"/>
        </a:spcBef>
        <a:spcAft>
          <a:spcPts val="600"/>
        </a:spcAft>
        <a:buClr>
          <a:schemeClr val="accent2"/>
        </a:buClr>
        <a:buSzPct val="100000"/>
        <a:buFont typeface="Wingdings" panose="05000000000000000000" pitchFamily="2" charset="2"/>
        <a:buChar char=""/>
        <a:defRPr sz="2400" b="0" kern="1200">
          <a:solidFill>
            <a:schemeClr val="tx1"/>
          </a:solidFill>
          <a:latin typeface="+mn-lt"/>
          <a:ea typeface="+mn-ea"/>
          <a:cs typeface="+mn-cs"/>
        </a:defRPr>
      </a:lvl1pPr>
      <a:lvl2pPr marL="666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lang="cs-CZ" sz="2000" kern="1200" dirty="0" smtClean="0">
          <a:solidFill>
            <a:schemeClr val="tx1"/>
          </a:solidFill>
          <a:latin typeface="+mn-lt"/>
          <a:ea typeface="+mn-ea"/>
          <a:cs typeface="+mn-cs"/>
        </a:defRPr>
      </a:lvl4pPr>
      <a:lvl5pPr marL="1422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Obdélník 14"/>
          <p:cNvSpPr/>
          <p:nvPr/>
        </p:nvSpPr>
        <p:spPr>
          <a:xfrm>
            <a:off x="0" y="1080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rgbClr val="AFDDFA"/>
              </a:solidFill>
            </a:endParaRPr>
          </a:p>
        </p:txBody>
      </p:sp>
      <p:sp>
        <p:nvSpPr>
          <p:cNvPr id="7" name="Obdélník 6"/>
          <p:cNvSpPr/>
          <p:nvPr/>
        </p:nvSpPr>
        <p:spPr>
          <a:xfrm>
            <a:off x="0" y="0"/>
            <a:ext cx="9144000"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rgbClr val="F5F5F5"/>
              </a:solidFill>
            </a:endParaRPr>
          </a:p>
        </p:txBody>
      </p:sp>
      <p:sp>
        <p:nvSpPr>
          <p:cNvPr id="2" name="Zástupný symbol pro nadpis 1"/>
          <p:cNvSpPr>
            <a:spLocks noGrp="1"/>
          </p:cNvSpPr>
          <p:nvPr>
            <p:ph type="title"/>
          </p:nvPr>
        </p:nvSpPr>
        <p:spPr>
          <a:xfrm>
            <a:off x="360000" y="0"/>
            <a:ext cx="8424000" cy="1080000"/>
          </a:xfrm>
          <a:prstGeom prst="rect">
            <a:avLst/>
          </a:prstGeom>
        </p:spPr>
        <p:txBody>
          <a:bodyPr vert="horz" lIns="36000" tIns="0" rIns="36000" bIns="0" rtlCol="0" anchor="ctr" anchorCtr="0">
            <a:noAutofit/>
          </a:bodyPr>
          <a:lstStyle/>
          <a:p>
            <a:r>
              <a:rPr lang="cs-CZ" dirty="0"/>
              <a:t>Kliknutím lze upravit styl.</a:t>
            </a:r>
          </a:p>
        </p:txBody>
      </p:sp>
      <p:sp>
        <p:nvSpPr>
          <p:cNvPr id="3" name="Zástupný symbol pro text 2"/>
          <p:cNvSpPr>
            <a:spLocks noGrp="1"/>
          </p:cNvSpPr>
          <p:nvPr>
            <p:ph type="body" idx="1"/>
          </p:nvPr>
        </p:nvSpPr>
        <p:spPr>
          <a:xfrm>
            <a:off x="540000" y="1800000"/>
            <a:ext cx="8064000" cy="4320000"/>
          </a:xfrm>
          <a:prstGeom prst="rect">
            <a:avLst/>
          </a:prstGeom>
        </p:spPr>
        <p:txBody>
          <a:bodyPr vert="horz" lIns="0" tIns="0" rIns="0" bIns="0" rtlCol="0">
            <a:noAutofit/>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p:cNvSpPr>
            <a:spLocks noGrp="1"/>
          </p:cNvSpPr>
          <p:nvPr>
            <p:ph type="dt" sz="half" idx="2"/>
          </p:nvPr>
        </p:nvSpPr>
        <p:spPr>
          <a:xfrm>
            <a:off x="540000" y="6516000"/>
            <a:ext cx="1116000" cy="180000"/>
          </a:xfrm>
          <a:prstGeom prst="rect">
            <a:avLst/>
          </a:prstGeom>
        </p:spPr>
        <p:txBody>
          <a:bodyPr vert="horz" lIns="0" tIns="0" rIns="0" bIns="0" rtlCol="0" anchor="ctr"/>
          <a:lstStyle>
            <a:lvl1pPr algn="l">
              <a:defRPr sz="1050">
                <a:solidFill>
                  <a:schemeClr val="tx1"/>
                </a:solidFill>
              </a:defRPr>
            </a:lvl1pPr>
          </a:lstStyle>
          <a:p>
            <a:endParaRPr lang="cs-CZ" dirty="0">
              <a:solidFill>
                <a:srgbClr val="084A8B"/>
              </a:solidFill>
            </a:endParaRPr>
          </a:p>
        </p:txBody>
      </p:sp>
      <p:sp>
        <p:nvSpPr>
          <p:cNvPr id="5" name="Zástupný symbol pro zápatí 4"/>
          <p:cNvSpPr>
            <a:spLocks noGrp="1"/>
          </p:cNvSpPr>
          <p:nvPr>
            <p:ph type="ftr" sz="quarter" idx="3"/>
          </p:nvPr>
        </p:nvSpPr>
        <p:spPr>
          <a:xfrm>
            <a:off x="1692000" y="6516000"/>
            <a:ext cx="6912000" cy="180000"/>
          </a:xfrm>
          <a:prstGeom prst="rect">
            <a:avLst/>
          </a:prstGeom>
        </p:spPr>
        <p:txBody>
          <a:bodyPr vert="horz" lIns="0" tIns="0" rIns="0" bIns="0" rtlCol="0" anchor="ctr"/>
          <a:lstStyle>
            <a:lvl1pPr algn="l">
              <a:defRPr sz="1050">
                <a:solidFill>
                  <a:schemeClr val="tx1"/>
                </a:solidFill>
              </a:defRPr>
            </a:lvl1pPr>
          </a:lstStyle>
          <a:p>
            <a:endParaRPr lang="cs-CZ" dirty="0">
              <a:solidFill>
                <a:srgbClr val="084A8B"/>
              </a:solidFill>
            </a:endParaRPr>
          </a:p>
        </p:txBody>
      </p:sp>
      <p:sp>
        <p:nvSpPr>
          <p:cNvPr id="6" name="Zástupný symbol pro číslo snímku 5"/>
          <p:cNvSpPr>
            <a:spLocks noGrp="1"/>
          </p:cNvSpPr>
          <p:nvPr>
            <p:ph type="sldNum" sz="quarter" idx="4"/>
          </p:nvPr>
        </p:nvSpPr>
        <p:spPr>
          <a:xfrm>
            <a:off x="8640000" y="6516000"/>
            <a:ext cx="468000" cy="180000"/>
          </a:xfrm>
          <a:prstGeom prst="rect">
            <a:avLst/>
          </a:prstGeom>
        </p:spPr>
        <p:txBody>
          <a:bodyPr vert="horz" lIns="0" tIns="0" rIns="0" bIns="0" rtlCol="0" anchor="ctr"/>
          <a:lstStyle>
            <a:lvl1pPr algn="ctr">
              <a:defRPr sz="1050" b="1">
                <a:solidFill>
                  <a:schemeClr val="tx1"/>
                </a:solidFill>
              </a:defRPr>
            </a:lvl1pPr>
          </a:lstStyle>
          <a:p>
            <a:fld id="{479BF083-4774-43B1-9AB0-5CC1AC5DD8EE}" type="slidenum">
              <a:rPr lang="cs-CZ" smtClean="0">
                <a:solidFill>
                  <a:srgbClr val="084A8B"/>
                </a:solidFill>
              </a:rPr>
              <a:pPr/>
              <a:t>‹#›</a:t>
            </a:fld>
            <a:endParaRPr lang="cs-CZ" dirty="0">
              <a:solidFill>
                <a:srgbClr val="084A8B"/>
              </a:solidFill>
            </a:endParaRPr>
          </a:p>
        </p:txBody>
      </p:sp>
      <p:sp>
        <p:nvSpPr>
          <p:cNvPr id="18" name="Obdélník 17"/>
          <p:cNvSpPr/>
          <p:nvPr/>
        </p:nvSpPr>
        <p:spPr>
          <a:xfrm>
            <a:off x="0" y="6732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rgbClr val="F5F5F5"/>
              </a:solidFill>
            </a:endParaRPr>
          </a:p>
        </p:txBody>
      </p:sp>
    </p:spTree>
    <p:extLst>
      <p:ext uri="{BB962C8B-B14F-4D97-AF65-F5344CB8AC3E}">
        <p14:creationId xmlns:p14="http://schemas.microsoft.com/office/powerpoint/2010/main" val="542044367"/>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Lst>
  <p:hf hdr="0" ftr="0" dt="0"/>
  <p:txStyles>
    <p:titleStyle>
      <a:lvl1pPr algn="l" defTabSz="914400" rtl="0" eaLnBrk="1" latinLnBrk="0" hangingPunct="1">
        <a:lnSpc>
          <a:spcPct val="100000"/>
        </a:lnSpc>
        <a:spcBef>
          <a:spcPct val="0"/>
        </a:spcBef>
        <a:buNone/>
        <a:defRPr sz="3200" b="1" kern="0" cap="all" baseline="0">
          <a:solidFill>
            <a:schemeClr val="tx2"/>
          </a:solidFill>
          <a:latin typeface="+mj-lt"/>
          <a:ea typeface="+mj-ea"/>
          <a:cs typeface="+mj-cs"/>
        </a:defRPr>
      </a:lvl1pPr>
    </p:titleStyle>
    <p:bodyStyle>
      <a:lvl1pPr marL="432000" indent="-432000" algn="l" defTabSz="914400" rtl="0" eaLnBrk="1" latinLnBrk="0" hangingPunct="1">
        <a:lnSpc>
          <a:spcPts val="2880"/>
        </a:lnSpc>
        <a:spcBef>
          <a:spcPts val="600"/>
        </a:spcBef>
        <a:spcAft>
          <a:spcPts val="600"/>
        </a:spcAft>
        <a:buClr>
          <a:schemeClr val="accent2"/>
        </a:buClr>
        <a:buSzPct val="100000"/>
        <a:buFont typeface="Wingdings" panose="05000000000000000000" pitchFamily="2" charset="2"/>
        <a:buChar char=""/>
        <a:defRPr sz="2400" b="0" kern="1200">
          <a:solidFill>
            <a:schemeClr val="tx1"/>
          </a:solidFill>
          <a:latin typeface="+mn-lt"/>
          <a:ea typeface="+mn-ea"/>
          <a:cs typeface="+mn-cs"/>
        </a:defRPr>
      </a:lvl1pPr>
      <a:lvl2pPr marL="666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lang="cs-CZ" sz="2000" kern="1200" dirty="0" smtClean="0">
          <a:solidFill>
            <a:schemeClr val="tx1"/>
          </a:solidFill>
          <a:latin typeface="+mn-lt"/>
          <a:ea typeface="+mn-ea"/>
          <a:cs typeface="+mn-cs"/>
        </a:defRPr>
      </a:lvl4pPr>
      <a:lvl5pPr marL="1422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Obdélník 14"/>
          <p:cNvSpPr/>
          <p:nvPr/>
        </p:nvSpPr>
        <p:spPr>
          <a:xfrm>
            <a:off x="0" y="1080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2"/>
              </a:solidFill>
            </a:endParaRPr>
          </a:p>
        </p:txBody>
      </p:sp>
      <p:sp>
        <p:nvSpPr>
          <p:cNvPr id="7" name="Obdélník 6"/>
          <p:cNvSpPr/>
          <p:nvPr/>
        </p:nvSpPr>
        <p:spPr>
          <a:xfrm>
            <a:off x="0" y="0"/>
            <a:ext cx="9144000"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Zástupný symbol pro nadpis 1"/>
          <p:cNvSpPr>
            <a:spLocks noGrp="1"/>
          </p:cNvSpPr>
          <p:nvPr>
            <p:ph type="title"/>
          </p:nvPr>
        </p:nvSpPr>
        <p:spPr>
          <a:xfrm>
            <a:off x="360000" y="0"/>
            <a:ext cx="8424000" cy="1080000"/>
          </a:xfrm>
          <a:prstGeom prst="rect">
            <a:avLst/>
          </a:prstGeom>
        </p:spPr>
        <p:txBody>
          <a:bodyPr vert="horz" lIns="36000" tIns="0" rIns="36000" bIns="0" rtlCol="0" anchor="ctr" anchorCtr="0">
            <a:noAutofit/>
          </a:bodyPr>
          <a:lstStyle/>
          <a:p>
            <a:r>
              <a:rPr lang="cs-CZ" dirty="0"/>
              <a:t>Kliknutím lze upravit styl.</a:t>
            </a:r>
          </a:p>
        </p:txBody>
      </p:sp>
      <p:sp>
        <p:nvSpPr>
          <p:cNvPr id="3" name="Zástupný symbol pro text 2"/>
          <p:cNvSpPr>
            <a:spLocks noGrp="1"/>
          </p:cNvSpPr>
          <p:nvPr>
            <p:ph type="body" idx="1"/>
          </p:nvPr>
        </p:nvSpPr>
        <p:spPr>
          <a:xfrm>
            <a:off x="540000" y="1800000"/>
            <a:ext cx="8064000" cy="4320000"/>
          </a:xfrm>
          <a:prstGeom prst="rect">
            <a:avLst/>
          </a:prstGeom>
        </p:spPr>
        <p:txBody>
          <a:bodyPr vert="horz" lIns="0" tIns="0" rIns="0" bIns="0" rtlCol="0">
            <a:noAutofit/>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p:cNvSpPr>
            <a:spLocks noGrp="1"/>
          </p:cNvSpPr>
          <p:nvPr>
            <p:ph type="dt" sz="half" idx="2"/>
          </p:nvPr>
        </p:nvSpPr>
        <p:spPr>
          <a:xfrm>
            <a:off x="540000" y="6516000"/>
            <a:ext cx="1116000" cy="180000"/>
          </a:xfrm>
          <a:prstGeom prst="rect">
            <a:avLst/>
          </a:prstGeom>
        </p:spPr>
        <p:txBody>
          <a:bodyPr vert="horz" lIns="0" tIns="0" rIns="0" bIns="0" rtlCol="0" anchor="ctr"/>
          <a:lstStyle>
            <a:lvl1pPr algn="l">
              <a:defRPr sz="1050">
                <a:solidFill>
                  <a:schemeClr val="tx1"/>
                </a:solidFill>
              </a:defRPr>
            </a:lvl1pPr>
          </a:lstStyle>
          <a:p>
            <a:endParaRPr lang="cs-CZ" dirty="0"/>
          </a:p>
        </p:txBody>
      </p:sp>
      <p:sp>
        <p:nvSpPr>
          <p:cNvPr id="5" name="Zástupný symbol pro zápatí 4"/>
          <p:cNvSpPr>
            <a:spLocks noGrp="1"/>
          </p:cNvSpPr>
          <p:nvPr>
            <p:ph type="ftr" sz="quarter" idx="3"/>
          </p:nvPr>
        </p:nvSpPr>
        <p:spPr>
          <a:xfrm>
            <a:off x="1692000" y="6516000"/>
            <a:ext cx="6912000" cy="180000"/>
          </a:xfrm>
          <a:prstGeom prst="rect">
            <a:avLst/>
          </a:prstGeom>
        </p:spPr>
        <p:txBody>
          <a:bodyPr vert="horz" lIns="0" tIns="0" rIns="0" bIns="0" rtlCol="0" anchor="ctr"/>
          <a:lstStyle>
            <a:lvl1pPr algn="l">
              <a:defRPr sz="1050">
                <a:solidFill>
                  <a:schemeClr val="tx1"/>
                </a:solidFill>
              </a:defRPr>
            </a:lvl1pPr>
          </a:lstStyle>
          <a:p>
            <a:endParaRPr lang="cs-CZ" dirty="0"/>
          </a:p>
        </p:txBody>
      </p:sp>
      <p:sp>
        <p:nvSpPr>
          <p:cNvPr id="6" name="Zástupný symbol pro číslo snímku 5"/>
          <p:cNvSpPr>
            <a:spLocks noGrp="1"/>
          </p:cNvSpPr>
          <p:nvPr>
            <p:ph type="sldNum" sz="quarter" idx="4"/>
          </p:nvPr>
        </p:nvSpPr>
        <p:spPr>
          <a:xfrm>
            <a:off x="8640000" y="6516000"/>
            <a:ext cx="468000" cy="180000"/>
          </a:xfrm>
          <a:prstGeom prst="rect">
            <a:avLst/>
          </a:prstGeom>
        </p:spPr>
        <p:txBody>
          <a:bodyPr vert="horz" lIns="0" tIns="0" rIns="0" bIns="0" rtlCol="0" anchor="ctr"/>
          <a:lstStyle>
            <a:lvl1pPr algn="ctr">
              <a:defRPr sz="1050" b="1">
                <a:solidFill>
                  <a:schemeClr val="tx1"/>
                </a:solidFill>
              </a:defRPr>
            </a:lvl1pPr>
          </a:lstStyle>
          <a:p>
            <a:fld id="{479BF083-4774-43B1-9AB0-5CC1AC5DD8EE}" type="slidenum">
              <a:rPr lang="cs-CZ" smtClean="0"/>
              <a:pPr/>
              <a:t>‹#›</a:t>
            </a:fld>
            <a:endParaRPr lang="cs-CZ" dirty="0"/>
          </a:p>
        </p:txBody>
      </p:sp>
      <p:sp>
        <p:nvSpPr>
          <p:cNvPr id="18" name="Obdélník 17"/>
          <p:cNvSpPr/>
          <p:nvPr/>
        </p:nvSpPr>
        <p:spPr>
          <a:xfrm>
            <a:off x="0" y="6732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060560649"/>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Lst>
  <p:hf hdr="0" ftr="0" dt="0"/>
  <p:txStyles>
    <p:titleStyle>
      <a:lvl1pPr algn="l" defTabSz="914400" rtl="0" eaLnBrk="1" latinLnBrk="0" hangingPunct="1">
        <a:lnSpc>
          <a:spcPct val="100000"/>
        </a:lnSpc>
        <a:spcBef>
          <a:spcPct val="0"/>
        </a:spcBef>
        <a:buNone/>
        <a:defRPr sz="3200" b="1" kern="0" cap="all" baseline="0">
          <a:solidFill>
            <a:schemeClr val="tx2"/>
          </a:solidFill>
          <a:latin typeface="+mj-lt"/>
          <a:ea typeface="+mj-ea"/>
          <a:cs typeface="+mj-cs"/>
        </a:defRPr>
      </a:lvl1pPr>
    </p:titleStyle>
    <p:bodyStyle>
      <a:lvl1pPr marL="432000" indent="-432000" algn="l" defTabSz="914400" rtl="0" eaLnBrk="1" latinLnBrk="0" hangingPunct="1">
        <a:lnSpc>
          <a:spcPts val="2880"/>
        </a:lnSpc>
        <a:spcBef>
          <a:spcPts val="600"/>
        </a:spcBef>
        <a:spcAft>
          <a:spcPts val="600"/>
        </a:spcAft>
        <a:buClr>
          <a:schemeClr val="accent2"/>
        </a:buClr>
        <a:buSzPct val="100000"/>
        <a:buFont typeface="Wingdings" panose="05000000000000000000" pitchFamily="2" charset="2"/>
        <a:buChar char=""/>
        <a:defRPr sz="2400" b="0" kern="1200">
          <a:solidFill>
            <a:schemeClr val="tx1"/>
          </a:solidFill>
          <a:latin typeface="+mn-lt"/>
          <a:ea typeface="+mn-ea"/>
          <a:cs typeface="+mn-cs"/>
        </a:defRPr>
      </a:lvl1pPr>
      <a:lvl2pPr marL="666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lang="cs-CZ" sz="2000" kern="1200" dirty="0" smtClean="0">
          <a:solidFill>
            <a:schemeClr val="tx1"/>
          </a:solidFill>
          <a:latin typeface="+mn-lt"/>
          <a:ea typeface="+mn-ea"/>
          <a:cs typeface="+mn-cs"/>
        </a:defRPr>
      </a:lvl4pPr>
      <a:lvl5pPr marL="1422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Obdélník 14"/>
          <p:cNvSpPr/>
          <p:nvPr/>
        </p:nvSpPr>
        <p:spPr>
          <a:xfrm>
            <a:off x="0" y="1080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rgbClr val="AFDDFA"/>
              </a:solidFill>
            </a:endParaRPr>
          </a:p>
        </p:txBody>
      </p:sp>
      <p:sp>
        <p:nvSpPr>
          <p:cNvPr id="7" name="Obdélník 6"/>
          <p:cNvSpPr/>
          <p:nvPr/>
        </p:nvSpPr>
        <p:spPr>
          <a:xfrm>
            <a:off x="0" y="0"/>
            <a:ext cx="9144000"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rgbClr val="F5F5F5"/>
              </a:solidFill>
            </a:endParaRPr>
          </a:p>
        </p:txBody>
      </p:sp>
      <p:sp>
        <p:nvSpPr>
          <p:cNvPr id="2" name="Zástupný symbol pro nadpis 1"/>
          <p:cNvSpPr>
            <a:spLocks noGrp="1"/>
          </p:cNvSpPr>
          <p:nvPr>
            <p:ph type="title"/>
          </p:nvPr>
        </p:nvSpPr>
        <p:spPr>
          <a:xfrm>
            <a:off x="360000" y="0"/>
            <a:ext cx="8424000" cy="1080000"/>
          </a:xfrm>
          <a:prstGeom prst="rect">
            <a:avLst/>
          </a:prstGeom>
        </p:spPr>
        <p:txBody>
          <a:bodyPr vert="horz" lIns="36000" tIns="0" rIns="36000" bIns="0" rtlCol="0" anchor="ctr" anchorCtr="0">
            <a:noAutofit/>
          </a:bodyPr>
          <a:lstStyle/>
          <a:p>
            <a:r>
              <a:rPr lang="cs-CZ" dirty="0"/>
              <a:t>Kliknutím lze upravit styl.</a:t>
            </a:r>
          </a:p>
        </p:txBody>
      </p:sp>
      <p:sp>
        <p:nvSpPr>
          <p:cNvPr id="3" name="Zástupný symbol pro text 2"/>
          <p:cNvSpPr>
            <a:spLocks noGrp="1"/>
          </p:cNvSpPr>
          <p:nvPr>
            <p:ph type="body" idx="1"/>
          </p:nvPr>
        </p:nvSpPr>
        <p:spPr>
          <a:xfrm>
            <a:off x="540000" y="1800000"/>
            <a:ext cx="8064000" cy="4320000"/>
          </a:xfrm>
          <a:prstGeom prst="rect">
            <a:avLst/>
          </a:prstGeom>
        </p:spPr>
        <p:txBody>
          <a:bodyPr vert="horz" lIns="0" tIns="0" rIns="0" bIns="0" rtlCol="0">
            <a:noAutofit/>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p:cNvSpPr>
            <a:spLocks noGrp="1"/>
          </p:cNvSpPr>
          <p:nvPr>
            <p:ph type="dt" sz="half" idx="2"/>
          </p:nvPr>
        </p:nvSpPr>
        <p:spPr>
          <a:xfrm>
            <a:off x="540000" y="6516000"/>
            <a:ext cx="1116000" cy="180000"/>
          </a:xfrm>
          <a:prstGeom prst="rect">
            <a:avLst/>
          </a:prstGeom>
        </p:spPr>
        <p:txBody>
          <a:bodyPr vert="horz" lIns="0" tIns="0" rIns="0" bIns="0" rtlCol="0" anchor="ctr"/>
          <a:lstStyle>
            <a:lvl1pPr algn="l">
              <a:defRPr sz="1050">
                <a:solidFill>
                  <a:schemeClr val="tx1"/>
                </a:solidFill>
              </a:defRPr>
            </a:lvl1pPr>
          </a:lstStyle>
          <a:p>
            <a:endParaRPr lang="cs-CZ" dirty="0">
              <a:solidFill>
                <a:srgbClr val="084A8B"/>
              </a:solidFill>
            </a:endParaRPr>
          </a:p>
        </p:txBody>
      </p:sp>
      <p:sp>
        <p:nvSpPr>
          <p:cNvPr id="5" name="Zástupný symbol pro zápatí 4"/>
          <p:cNvSpPr>
            <a:spLocks noGrp="1"/>
          </p:cNvSpPr>
          <p:nvPr>
            <p:ph type="ftr" sz="quarter" idx="3"/>
          </p:nvPr>
        </p:nvSpPr>
        <p:spPr>
          <a:xfrm>
            <a:off x="1692000" y="6516000"/>
            <a:ext cx="6912000" cy="180000"/>
          </a:xfrm>
          <a:prstGeom prst="rect">
            <a:avLst/>
          </a:prstGeom>
        </p:spPr>
        <p:txBody>
          <a:bodyPr vert="horz" lIns="0" tIns="0" rIns="0" bIns="0" rtlCol="0" anchor="ctr"/>
          <a:lstStyle>
            <a:lvl1pPr algn="l">
              <a:defRPr sz="1050">
                <a:solidFill>
                  <a:schemeClr val="tx1"/>
                </a:solidFill>
              </a:defRPr>
            </a:lvl1pPr>
          </a:lstStyle>
          <a:p>
            <a:endParaRPr lang="cs-CZ" dirty="0">
              <a:solidFill>
                <a:srgbClr val="084A8B"/>
              </a:solidFill>
            </a:endParaRPr>
          </a:p>
        </p:txBody>
      </p:sp>
      <p:sp>
        <p:nvSpPr>
          <p:cNvPr id="6" name="Zástupný symbol pro číslo snímku 5"/>
          <p:cNvSpPr>
            <a:spLocks noGrp="1"/>
          </p:cNvSpPr>
          <p:nvPr>
            <p:ph type="sldNum" sz="quarter" idx="4"/>
          </p:nvPr>
        </p:nvSpPr>
        <p:spPr>
          <a:xfrm>
            <a:off x="8640000" y="6516000"/>
            <a:ext cx="468000" cy="180000"/>
          </a:xfrm>
          <a:prstGeom prst="rect">
            <a:avLst/>
          </a:prstGeom>
        </p:spPr>
        <p:txBody>
          <a:bodyPr vert="horz" lIns="0" tIns="0" rIns="0" bIns="0" rtlCol="0" anchor="ctr"/>
          <a:lstStyle>
            <a:lvl1pPr algn="ctr">
              <a:defRPr sz="1050" b="1">
                <a:solidFill>
                  <a:schemeClr val="tx1"/>
                </a:solidFill>
              </a:defRPr>
            </a:lvl1pPr>
          </a:lstStyle>
          <a:p>
            <a:fld id="{479BF083-4774-43B1-9AB0-5CC1AC5DD8EE}" type="slidenum">
              <a:rPr lang="cs-CZ" smtClean="0">
                <a:solidFill>
                  <a:srgbClr val="084A8B"/>
                </a:solidFill>
              </a:rPr>
              <a:pPr/>
              <a:t>‹#›</a:t>
            </a:fld>
            <a:endParaRPr lang="cs-CZ" dirty="0">
              <a:solidFill>
                <a:srgbClr val="084A8B"/>
              </a:solidFill>
            </a:endParaRPr>
          </a:p>
        </p:txBody>
      </p:sp>
      <p:sp>
        <p:nvSpPr>
          <p:cNvPr id="18" name="Obdélník 17"/>
          <p:cNvSpPr/>
          <p:nvPr/>
        </p:nvSpPr>
        <p:spPr>
          <a:xfrm>
            <a:off x="0" y="6732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rgbClr val="F5F5F5"/>
              </a:solidFill>
            </a:endParaRPr>
          </a:p>
        </p:txBody>
      </p:sp>
    </p:spTree>
    <p:extLst>
      <p:ext uri="{BB962C8B-B14F-4D97-AF65-F5344CB8AC3E}">
        <p14:creationId xmlns:p14="http://schemas.microsoft.com/office/powerpoint/2010/main" val="3543395343"/>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Lst>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hf hdr="0" ftr="0" dt="0"/>
  <p:txStyles>
    <p:titleStyle>
      <a:lvl1pPr algn="l" defTabSz="914400" rtl="0" eaLnBrk="1" latinLnBrk="0" hangingPunct="1">
        <a:lnSpc>
          <a:spcPct val="100000"/>
        </a:lnSpc>
        <a:spcBef>
          <a:spcPct val="0"/>
        </a:spcBef>
        <a:buNone/>
        <a:defRPr sz="3200" b="1" kern="0" cap="all" baseline="0">
          <a:solidFill>
            <a:schemeClr val="tx2"/>
          </a:solidFill>
          <a:latin typeface="+mj-lt"/>
          <a:ea typeface="+mj-ea"/>
          <a:cs typeface="+mj-cs"/>
        </a:defRPr>
      </a:lvl1pPr>
    </p:titleStyle>
    <p:bodyStyle>
      <a:lvl1pPr marL="432000" indent="-432000" algn="l" defTabSz="914400" rtl="0" eaLnBrk="1" latinLnBrk="0" hangingPunct="1">
        <a:lnSpc>
          <a:spcPts val="2880"/>
        </a:lnSpc>
        <a:spcBef>
          <a:spcPts val="600"/>
        </a:spcBef>
        <a:spcAft>
          <a:spcPts val="600"/>
        </a:spcAft>
        <a:buClr>
          <a:schemeClr val="accent2"/>
        </a:buClr>
        <a:buSzPct val="100000"/>
        <a:buFont typeface="Wingdings" panose="05000000000000000000" pitchFamily="2" charset="2"/>
        <a:buChar char=""/>
        <a:defRPr sz="2400" b="0" kern="1200">
          <a:solidFill>
            <a:schemeClr val="tx1"/>
          </a:solidFill>
          <a:latin typeface="+mn-lt"/>
          <a:ea typeface="+mn-ea"/>
          <a:cs typeface="+mn-cs"/>
        </a:defRPr>
      </a:lvl1pPr>
      <a:lvl2pPr marL="666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lang="cs-CZ" sz="2000" kern="1200" dirty="0" smtClean="0">
          <a:solidFill>
            <a:schemeClr val="tx1"/>
          </a:solidFill>
          <a:latin typeface="+mn-lt"/>
          <a:ea typeface="+mn-ea"/>
          <a:cs typeface="+mn-cs"/>
        </a:defRPr>
      </a:lvl4pPr>
      <a:lvl5pPr marL="1422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Obdélník 14"/>
          <p:cNvSpPr/>
          <p:nvPr/>
        </p:nvSpPr>
        <p:spPr>
          <a:xfrm>
            <a:off x="0" y="1080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solidFill>
                <a:schemeClr val="tx2"/>
              </a:solidFill>
            </a:endParaRPr>
          </a:p>
        </p:txBody>
      </p:sp>
      <p:sp>
        <p:nvSpPr>
          <p:cNvPr id="7" name="Obdélník 6"/>
          <p:cNvSpPr/>
          <p:nvPr/>
        </p:nvSpPr>
        <p:spPr>
          <a:xfrm>
            <a:off x="0" y="0"/>
            <a:ext cx="9144000"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2" name="Zástupný symbol pro nadpis 1"/>
          <p:cNvSpPr>
            <a:spLocks noGrp="1"/>
          </p:cNvSpPr>
          <p:nvPr>
            <p:ph type="title"/>
          </p:nvPr>
        </p:nvSpPr>
        <p:spPr>
          <a:xfrm>
            <a:off x="360000" y="0"/>
            <a:ext cx="8424000" cy="1080000"/>
          </a:xfrm>
          <a:prstGeom prst="rect">
            <a:avLst/>
          </a:prstGeom>
        </p:spPr>
        <p:txBody>
          <a:bodyPr vert="horz" lIns="36000" tIns="0" rIns="36000" bIns="0" rtlCol="0" anchor="ctr" anchorCtr="0">
            <a:noAutofit/>
          </a:bodyPr>
          <a:lstStyle/>
          <a:p>
            <a:r>
              <a:rPr lang="cs-CZ" dirty="0"/>
              <a:t>Kliknutím lze upravit styl.</a:t>
            </a:r>
          </a:p>
        </p:txBody>
      </p:sp>
      <p:sp>
        <p:nvSpPr>
          <p:cNvPr id="3" name="Zástupný symbol pro text 2"/>
          <p:cNvSpPr>
            <a:spLocks noGrp="1"/>
          </p:cNvSpPr>
          <p:nvPr>
            <p:ph type="body" idx="1"/>
          </p:nvPr>
        </p:nvSpPr>
        <p:spPr>
          <a:xfrm>
            <a:off x="540000" y="1800000"/>
            <a:ext cx="8064000" cy="4320000"/>
          </a:xfrm>
          <a:prstGeom prst="rect">
            <a:avLst/>
          </a:prstGeom>
        </p:spPr>
        <p:txBody>
          <a:bodyPr vert="horz" lIns="0" tIns="0" rIns="0" bIns="0" rtlCol="0">
            <a:noAutofit/>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p:cNvSpPr>
            <a:spLocks noGrp="1"/>
          </p:cNvSpPr>
          <p:nvPr>
            <p:ph type="dt" sz="half" idx="2"/>
          </p:nvPr>
        </p:nvSpPr>
        <p:spPr>
          <a:xfrm>
            <a:off x="540000" y="6516000"/>
            <a:ext cx="1116000" cy="180000"/>
          </a:xfrm>
          <a:prstGeom prst="rect">
            <a:avLst/>
          </a:prstGeom>
        </p:spPr>
        <p:txBody>
          <a:bodyPr vert="horz" lIns="0" tIns="0" rIns="0" bIns="0" rtlCol="0" anchor="ctr"/>
          <a:lstStyle>
            <a:lvl1pPr algn="l">
              <a:defRPr sz="788">
                <a:solidFill>
                  <a:schemeClr val="tx1"/>
                </a:solidFill>
              </a:defRPr>
            </a:lvl1pPr>
          </a:lstStyle>
          <a:p>
            <a:endParaRPr lang="cs-CZ" dirty="0"/>
          </a:p>
        </p:txBody>
      </p:sp>
      <p:sp>
        <p:nvSpPr>
          <p:cNvPr id="5" name="Zástupný symbol pro zápatí 4"/>
          <p:cNvSpPr>
            <a:spLocks noGrp="1"/>
          </p:cNvSpPr>
          <p:nvPr>
            <p:ph type="ftr" sz="quarter" idx="3"/>
          </p:nvPr>
        </p:nvSpPr>
        <p:spPr>
          <a:xfrm>
            <a:off x="1692000" y="6516000"/>
            <a:ext cx="6912000" cy="180000"/>
          </a:xfrm>
          <a:prstGeom prst="rect">
            <a:avLst/>
          </a:prstGeom>
        </p:spPr>
        <p:txBody>
          <a:bodyPr vert="horz" lIns="0" tIns="0" rIns="0" bIns="0" rtlCol="0" anchor="ctr"/>
          <a:lstStyle>
            <a:lvl1pPr algn="l">
              <a:defRPr sz="788">
                <a:solidFill>
                  <a:schemeClr val="tx1"/>
                </a:solidFill>
              </a:defRPr>
            </a:lvl1pPr>
          </a:lstStyle>
          <a:p>
            <a:endParaRPr lang="cs-CZ" dirty="0"/>
          </a:p>
        </p:txBody>
      </p:sp>
      <p:sp>
        <p:nvSpPr>
          <p:cNvPr id="6" name="Zástupný symbol pro číslo snímku 5"/>
          <p:cNvSpPr>
            <a:spLocks noGrp="1"/>
          </p:cNvSpPr>
          <p:nvPr>
            <p:ph type="sldNum" sz="quarter" idx="4"/>
          </p:nvPr>
        </p:nvSpPr>
        <p:spPr>
          <a:xfrm>
            <a:off x="8640000" y="6516000"/>
            <a:ext cx="468000" cy="180000"/>
          </a:xfrm>
          <a:prstGeom prst="rect">
            <a:avLst/>
          </a:prstGeom>
        </p:spPr>
        <p:txBody>
          <a:bodyPr vert="horz" lIns="0" tIns="0" rIns="0" bIns="0" rtlCol="0" anchor="ctr"/>
          <a:lstStyle>
            <a:lvl1pPr algn="ctr">
              <a:defRPr sz="788" b="1">
                <a:solidFill>
                  <a:schemeClr val="tx1"/>
                </a:solidFill>
              </a:defRPr>
            </a:lvl1pPr>
          </a:lstStyle>
          <a:p>
            <a:fld id="{479BF083-4774-43B1-9AB0-5CC1AC5DD8EE}" type="slidenum">
              <a:rPr lang="cs-CZ" smtClean="0"/>
              <a:pPr/>
              <a:t>‹#›</a:t>
            </a:fld>
            <a:endParaRPr lang="cs-CZ" dirty="0"/>
          </a:p>
        </p:txBody>
      </p:sp>
      <p:sp>
        <p:nvSpPr>
          <p:cNvPr id="18" name="Obdélník 17"/>
          <p:cNvSpPr/>
          <p:nvPr/>
        </p:nvSpPr>
        <p:spPr>
          <a:xfrm>
            <a:off x="0" y="6732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Tree>
    <p:extLst>
      <p:ext uri="{BB962C8B-B14F-4D97-AF65-F5344CB8AC3E}">
        <p14:creationId xmlns:p14="http://schemas.microsoft.com/office/powerpoint/2010/main" val="861311856"/>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Lst>
  <p:hf hdr="0" ftr="0" dt="0"/>
  <p:txStyles>
    <p:titleStyle>
      <a:lvl1pPr algn="l" defTabSz="685800" rtl="0" eaLnBrk="1" latinLnBrk="0" hangingPunct="1">
        <a:lnSpc>
          <a:spcPct val="100000"/>
        </a:lnSpc>
        <a:spcBef>
          <a:spcPct val="0"/>
        </a:spcBef>
        <a:buNone/>
        <a:defRPr sz="2400" b="1" kern="0" cap="all" baseline="0">
          <a:solidFill>
            <a:schemeClr val="tx2"/>
          </a:solidFill>
          <a:latin typeface="+mj-lt"/>
          <a:ea typeface="+mj-ea"/>
          <a:cs typeface="+mj-cs"/>
        </a:defRPr>
      </a:lvl1pPr>
    </p:titleStyle>
    <p:bodyStyle>
      <a:lvl1pPr marL="324000" indent="-324000" algn="l" defTabSz="685800" rtl="0" eaLnBrk="1" latinLnBrk="0" hangingPunct="1">
        <a:lnSpc>
          <a:spcPts val="2160"/>
        </a:lnSpc>
        <a:spcBef>
          <a:spcPts val="450"/>
        </a:spcBef>
        <a:spcAft>
          <a:spcPts val="450"/>
        </a:spcAft>
        <a:buClr>
          <a:schemeClr val="accent2"/>
        </a:buClr>
        <a:buSzPct val="100000"/>
        <a:buFont typeface="Wingdings" panose="05000000000000000000" pitchFamily="2" charset="2"/>
        <a:buChar char=""/>
        <a:defRPr sz="1800" b="0" kern="1200">
          <a:solidFill>
            <a:schemeClr val="tx1"/>
          </a:solidFill>
          <a:latin typeface="+mn-lt"/>
          <a:ea typeface="+mn-ea"/>
          <a:cs typeface="+mn-cs"/>
        </a:defRPr>
      </a:lvl1pPr>
      <a:lvl2pPr marL="499500" indent="-189000" algn="l" defTabSz="685800" rtl="0" eaLnBrk="1" latinLnBrk="0" hangingPunct="1">
        <a:lnSpc>
          <a:spcPts val="1800"/>
        </a:lnSpc>
        <a:spcBef>
          <a:spcPts val="225"/>
        </a:spcBef>
        <a:spcAft>
          <a:spcPts val="225"/>
        </a:spcAft>
        <a:buClr>
          <a:schemeClr val="accent2"/>
        </a:buClr>
        <a:buSzPct val="80000"/>
        <a:buFont typeface="Wingdings" panose="05000000000000000000" pitchFamily="2" charset="2"/>
        <a:buChar char=""/>
        <a:defRPr sz="1500" kern="1200">
          <a:solidFill>
            <a:schemeClr val="tx1"/>
          </a:solidFill>
          <a:latin typeface="+mn-lt"/>
          <a:ea typeface="+mn-ea"/>
          <a:cs typeface="+mn-cs"/>
        </a:defRPr>
      </a:lvl2pPr>
      <a:lvl3pPr marL="688500" indent="-189000" algn="l" defTabSz="685800" rtl="0" eaLnBrk="1" latinLnBrk="0" hangingPunct="1">
        <a:lnSpc>
          <a:spcPts val="1800"/>
        </a:lnSpc>
        <a:spcBef>
          <a:spcPts val="225"/>
        </a:spcBef>
        <a:spcAft>
          <a:spcPts val="225"/>
        </a:spcAft>
        <a:buClr>
          <a:schemeClr val="accent2"/>
        </a:buClr>
        <a:buSzPct val="80000"/>
        <a:buFont typeface="Wingdings" panose="05000000000000000000" pitchFamily="2" charset="2"/>
        <a:buChar char=""/>
        <a:defRPr sz="1500" kern="1200">
          <a:solidFill>
            <a:schemeClr val="tx1"/>
          </a:solidFill>
          <a:latin typeface="+mn-lt"/>
          <a:ea typeface="+mn-ea"/>
          <a:cs typeface="+mn-cs"/>
        </a:defRPr>
      </a:lvl3pPr>
      <a:lvl4pPr marL="877500" indent="-189000" algn="l" defTabSz="685800" rtl="0" eaLnBrk="1" latinLnBrk="0" hangingPunct="1">
        <a:lnSpc>
          <a:spcPts val="1800"/>
        </a:lnSpc>
        <a:spcBef>
          <a:spcPts val="225"/>
        </a:spcBef>
        <a:spcAft>
          <a:spcPts val="225"/>
        </a:spcAft>
        <a:buClr>
          <a:schemeClr val="accent2"/>
        </a:buClr>
        <a:buSzPct val="80000"/>
        <a:buFont typeface="Wingdings" panose="05000000000000000000" pitchFamily="2" charset="2"/>
        <a:buChar char=""/>
        <a:defRPr lang="cs-CZ" sz="1500" kern="1200" dirty="0" smtClean="0">
          <a:solidFill>
            <a:schemeClr val="tx1"/>
          </a:solidFill>
          <a:latin typeface="+mn-lt"/>
          <a:ea typeface="+mn-ea"/>
          <a:cs typeface="+mn-cs"/>
        </a:defRPr>
      </a:lvl4pPr>
      <a:lvl5pPr marL="1066500" indent="-189000" algn="l" defTabSz="685800" rtl="0" eaLnBrk="1" latinLnBrk="0" hangingPunct="1">
        <a:lnSpc>
          <a:spcPts val="1800"/>
        </a:lnSpc>
        <a:spcBef>
          <a:spcPts val="225"/>
        </a:spcBef>
        <a:spcAft>
          <a:spcPts val="225"/>
        </a:spcAft>
        <a:buClr>
          <a:schemeClr val="accent2"/>
        </a:buClr>
        <a:buSzPct val="80000"/>
        <a:buFont typeface="Wingdings" panose="05000000000000000000" pitchFamily="2" charset="2"/>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cs-CZ"/>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www.esfcr.cz/" TargetMode="External"/><Relationship Id="rId2" Type="http://schemas.openxmlformats.org/officeDocument/2006/relationships/notesSlide" Target="../notesSlides/notesSlide10.xml"/><Relationship Id="rId1" Type="http://schemas.openxmlformats.org/officeDocument/2006/relationships/slideLayout" Target="../slideLayouts/slideLayout8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0.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8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4.xml"/></Relationships>
</file>

<file path=ppt/slides/_rels/slide29.xml.rels><?xml version="1.0" encoding="UTF-8" standalone="yes"?>
<Relationships xmlns="http://schemas.openxmlformats.org/package/2006/relationships"><Relationship Id="rId2" Type="http://schemas.openxmlformats.org/officeDocument/2006/relationships/hyperlink" Target="https://www.esfcr.cz/pravidla-pro-zadatele-a-prijemce-opz-plus/-/dokument/18479961" TargetMode="External"/><Relationship Id="rId1" Type="http://schemas.openxmlformats.org/officeDocument/2006/relationships/slideLayout" Target="../slideLayouts/slideLayout8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4.xml"/></Relationships>
</file>

<file path=ppt/slides/_rels/slide4.xml.rels><?xml version="1.0" encoding="UTF-8" standalone="yes"?>
<Relationships xmlns="http://schemas.openxmlformats.org/package/2006/relationships"><Relationship Id="rId3" Type="http://schemas.openxmlformats.org/officeDocument/2006/relationships/hyperlink" Target="http://www.esfcr.cz/" TargetMode="External"/><Relationship Id="rId2" Type="http://schemas.openxmlformats.org/officeDocument/2006/relationships/notesSlide" Target="../notesSlides/notesSlide4.xml"/><Relationship Id="rId1" Type="http://schemas.openxmlformats.org/officeDocument/2006/relationships/slideLayout" Target="../slideLayouts/slideLayout84.xml"/><Relationship Id="rId4" Type="http://schemas.openxmlformats.org/officeDocument/2006/relationships/hyperlink" Target="https://www.esfcr.cz/formulare-a-pokyny-ke-zprave-o-realizaci-projektu-zadosti-o-platbu-a-zadosti-o-zmenu-opz-plus"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7.xml"/><Relationship Id="rId1" Type="http://schemas.openxmlformats.org/officeDocument/2006/relationships/slideLayout" Target="../slideLayouts/slideLayout8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84.xml"/></Relationships>
</file>

<file path=ppt/slides/_rels/slide6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0.xml"/><Relationship Id="rId1" Type="http://schemas.openxmlformats.org/officeDocument/2006/relationships/slideLayout" Target="../slideLayouts/slideLayout84.xml"/><Relationship Id="rId4" Type="http://schemas.openxmlformats.org/officeDocument/2006/relationships/image" Target="../media/image8.png"/></Relationships>
</file>

<file path=ppt/slides/_rels/slide6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1.xml"/><Relationship Id="rId1" Type="http://schemas.openxmlformats.org/officeDocument/2006/relationships/slideLayout" Target="../slideLayouts/slideLayout84.xml"/></Relationships>
</file>

<file path=ppt/slides/_rels/slide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2.xml"/><Relationship Id="rId1" Type="http://schemas.openxmlformats.org/officeDocument/2006/relationships/slideLayout" Target="../slideLayouts/slideLayout84.xml"/></Relationships>
</file>

<file path=ppt/slides/_rels/slide6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3.xml"/><Relationship Id="rId1" Type="http://schemas.openxmlformats.org/officeDocument/2006/relationships/slideLayout" Target="../slideLayouts/slideLayout84.xml"/></Relationships>
</file>

<file path=ppt/slides/_rels/slide6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4.xml"/><Relationship Id="rId1" Type="http://schemas.openxmlformats.org/officeDocument/2006/relationships/slideLayout" Target="../slideLayouts/slideLayout84.xml"/></Relationships>
</file>

<file path=ppt/slides/_rels/slide6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5.xml"/><Relationship Id="rId1" Type="http://schemas.openxmlformats.org/officeDocument/2006/relationships/slideLayout" Target="../slideLayouts/slideLayout86.xml"/></Relationships>
</file>

<file path=ppt/slides/_rels/slide6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6.xml"/><Relationship Id="rId1" Type="http://schemas.openxmlformats.org/officeDocument/2006/relationships/slideLayout" Target="../slideLayouts/slideLayout8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3.xml"/></Relationships>
</file>

<file path=ppt/slides/_rels/slide7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7.xml"/><Relationship Id="rId1" Type="http://schemas.openxmlformats.org/officeDocument/2006/relationships/slideLayout" Target="../slideLayouts/slideLayout86.xml"/><Relationship Id="rId4" Type="http://schemas.openxmlformats.org/officeDocument/2006/relationships/image" Target="../media/image16.png"/></Relationships>
</file>

<file path=ppt/slides/_rels/slide7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8.xml"/><Relationship Id="rId1" Type="http://schemas.openxmlformats.org/officeDocument/2006/relationships/slideLayout" Target="../slideLayouts/slideLayout8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1403648" y="1700808"/>
            <a:ext cx="7272000" cy="693032"/>
          </a:xfrm>
        </p:spPr>
        <p:txBody>
          <a:bodyPr/>
          <a:lstStyle/>
          <a:p>
            <a:r>
              <a:rPr lang="cs-CZ" sz="2800" dirty="0"/>
              <a:t>Seminář pro příjemce</a:t>
            </a:r>
            <a:br>
              <a:rPr lang="cs-CZ" sz="2800" dirty="0"/>
            </a:br>
            <a:r>
              <a:rPr lang="cs-CZ" sz="1800" dirty="0"/>
              <a:t>Příprava a podpis právního aktu, pravidla a podmínky realizace, ZOR, ŽOP</a:t>
            </a:r>
          </a:p>
        </p:txBody>
      </p:sp>
      <p:sp>
        <p:nvSpPr>
          <p:cNvPr id="6" name="Zástupný symbol pro text 5"/>
          <p:cNvSpPr>
            <a:spLocks noGrp="1"/>
          </p:cNvSpPr>
          <p:nvPr>
            <p:ph type="body" sz="quarter" idx="13"/>
          </p:nvPr>
        </p:nvSpPr>
        <p:spPr>
          <a:xfrm>
            <a:off x="1331640" y="3501008"/>
            <a:ext cx="7272000" cy="540000"/>
          </a:xfrm>
        </p:spPr>
        <p:txBody>
          <a:bodyPr/>
          <a:lstStyle/>
          <a:p>
            <a:r>
              <a:rPr lang="cs-CZ" dirty="0"/>
              <a:t>Oddělení projektů CLLD a ITI</a:t>
            </a:r>
          </a:p>
          <a:p>
            <a:endParaRPr lang="cs-CZ" sz="2000" dirty="0"/>
          </a:p>
        </p:txBody>
      </p:sp>
      <p:sp>
        <p:nvSpPr>
          <p:cNvPr id="7" name="Zástupný symbol pro text 6"/>
          <p:cNvSpPr>
            <a:spLocks noGrp="1"/>
          </p:cNvSpPr>
          <p:nvPr>
            <p:ph type="body" sz="quarter" idx="14"/>
          </p:nvPr>
        </p:nvSpPr>
        <p:spPr>
          <a:xfrm>
            <a:off x="1403648" y="4869160"/>
            <a:ext cx="7416016" cy="540000"/>
          </a:xfrm>
        </p:spPr>
        <p:txBody>
          <a:bodyPr/>
          <a:lstStyle/>
          <a:p>
            <a:endParaRPr lang="cs-CZ" dirty="0"/>
          </a:p>
        </p:txBody>
      </p:sp>
      <p:pic>
        <p:nvPicPr>
          <p:cNvPr id="14" name="Zástupný symbol pro obrázek 13"/>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tretch>
            <a:fillRect/>
          </a:stretch>
        </p:blipFill>
        <p:spPr>
          <a:xfrm>
            <a:off x="755576" y="1844824"/>
            <a:ext cx="540000" cy="540000"/>
          </a:xfrm>
        </p:spPr>
      </p:pic>
      <p:pic>
        <p:nvPicPr>
          <p:cNvPr id="15" name="Zástupný symbol pro obrázek 14"/>
          <p:cNvPicPr>
            <a:picLocks noGrp="1" noChangeAspect="1"/>
          </p:cNvPicPr>
          <p:nvPr>
            <p:ph type="pic" sz="quarter" idx="16"/>
          </p:nvPr>
        </p:nvPicPr>
        <p:blipFill>
          <a:blip r:embed="rId4" cstate="print">
            <a:extLst>
              <a:ext uri="{28A0092B-C50C-407E-A947-70E740481C1C}">
                <a14:useLocalDpi xmlns:a14="http://schemas.microsoft.com/office/drawing/2010/main" val="0"/>
              </a:ext>
            </a:extLst>
          </a:blip>
          <a:stretch>
            <a:fillRect/>
          </a:stretch>
        </p:blipFill>
        <p:spPr>
          <a:xfrm>
            <a:off x="755576" y="3429000"/>
            <a:ext cx="540000" cy="540000"/>
          </a:xfrm>
        </p:spPr>
      </p:pic>
      <p:sp>
        <p:nvSpPr>
          <p:cNvPr id="2" name="Zástupný symbol pro číslo snímku 1"/>
          <p:cNvSpPr>
            <a:spLocks noGrp="1"/>
          </p:cNvSpPr>
          <p:nvPr>
            <p:ph type="sldNum" sz="quarter" idx="12"/>
          </p:nvPr>
        </p:nvSpPr>
        <p:spPr/>
        <p:txBody>
          <a:bodyPr/>
          <a:lstStyle/>
          <a:p>
            <a:fld id="{965E07C6-3485-413F-8C5C-39913F362B35}" type="slidenum">
              <a:rPr lang="cs-CZ" smtClean="0"/>
              <a:t>1</a:t>
            </a:fld>
            <a:endParaRPr lang="cs-CZ"/>
          </a:p>
        </p:txBody>
      </p:sp>
      <p:sp>
        <p:nvSpPr>
          <p:cNvPr id="3" name="Zástupný symbol pro obrázek 2"/>
          <p:cNvSpPr>
            <a:spLocks noGrp="1"/>
          </p:cNvSpPr>
          <p:nvPr>
            <p:ph type="pic" sz="quarter" idx="17"/>
          </p:nvPr>
        </p:nvSpPr>
        <p:spPr/>
      </p:sp>
    </p:spTree>
    <p:extLst>
      <p:ext uri="{BB962C8B-B14F-4D97-AF65-F5344CB8AC3E}">
        <p14:creationId xmlns:p14="http://schemas.microsoft.com/office/powerpoint/2010/main" val="596172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Zpráva o </a:t>
            </a:r>
            <a:r>
              <a:rPr lang="cs-CZ" dirty="0" err="1"/>
              <a:t>reAlizaci</a:t>
            </a:r>
            <a:r>
              <a:rPr lang="cs-CZ" dirty="0"/>
              <a:t> - </a:t>
            </a:r>
            <a:r>
              <a:rPr lang="cs-CZ" dirty="0" err="1"/>
              <a:t>InDIKÁTORY</a:t>
            </a:r>
            <a:endParaRPr lang="cs-CZ" dirty="0"/>
          </a:p>
        </p:txBody>
      </p:sp>
      <p:sp>
        <p:nvSpPr>
          <p:cNvPr id="3" name="Zástupný symbol pro obsah 2"/>
          <p:cNvSpPr>
            <a:spLocks noGrp="1"/>
          </p:cNvSpPr>
          <p:nvPr>
            <p:ph idx="1"/>
          </p:nvPr>
        </p:nvSpPr>
        <p:spPr>
          <a:xfrm>
            <a:off x="540000" y="1340768"/>
            <a:ext cx="8064000" cy="4968552"/>
          </a:xfrm>
        </p:spPr>
        <p:txBody>
          <a:bodyPr/>
          <a:lstStyle/>
          <a:p>
            <a:pPr algn="just"/>
            <a:r>
              <a:rPr lang="cs-CZ" sz="2000" dirty="0"/>
              <a:t>Pozor na prokazatelnost vykazovaných hodnot (záznamy </a:t>
            </a:r>
            <a:br>
              <a:rPr lang="cs-CZ" sz="2000" dirty="0"/>
            </a:br>
            <a:r>
              <a:rPr lang="cs-CZ" sz="2000" dirty="0"/>
              <a:t>o každém klientovi).</a:t>
            </a:r>
          </a:p>
          <a:p>
            <a:pPr algn="just"/>
            <a:r>
              <a:rPr lang="cs-CZ" sz="2000" dirty="0"/>
              <a:t>Počet účastníků projektu je nutno zadávat prostřednictvím systému IS ESF (</a:t>
            </a:r>
            <a:r>
              <a:rPr lang="cs-CZ" sz="2000" dirty="0">
                <a:hlinkClick r:id="rId3"/>
              </a:rPr>
              <a:t>www.esfcr.cz</a:t>
            </a:r>
            <a:r>
              <a:rPr lang="cs-CZ" sz="2000" dirty="0"/>
              <a:t>) vždy za příslušné monitorované období.</a:t>
            </a:r>
          </a:p>
          <a:p>
            <a:pPr algn="just"/>
            <a:r>
              <a:rPr lang="cs-CZ" sz="2000" dirty="0"/>
              <a:t>Podpořené osoby se uvádějí průběžně s jakoukoliv výši podpory, systém hlídá minimální hranici 40 hodin, při nižším počtu podpořenou osobu nezapočte. Průběžné sledování naplnění indikátorů (v </a:t>
            </a:r>
            <a:r>
              <a:rPr lang="cs-CZ" sz="2000" dirty="0" err="1"/>
              <a:t>ZoR</a:t>
            </a:r>
            <a:r>
              <a:rPr lang="cs-CZ" sz="2000" dirty="0"/>
              <a:t>).</a:t>
            </a:r>
          </a:p>
          <a:p>
            <a:pPr algn="just">
              <a:lnSpc>
                <a:spcPct val="100000"/>
              </a:lnSpc>
            </a:pPr>
            <a:r>
              <a:rPr lang="cs-CZ" sz="2000" dirty="0"/>
              <a:t>Ke každé osobě se zapisuje, </a:t>
            </a:r>
            <a:r>
              <a:rPr lang="cs-CZ" sz="2000" b="1" dirty="0"/>
              <a:t>jakých podpor v rámci projektu využila</a:t>
            </a:r>
            <a:r>
              <a:rPr lang="cs-CZ" sz="2000" dirty="0"/>
              <a:t> a </a:t>
            </a:r>
            <a:r>
              <a:rPr lang="cs-CZ" sz="2000" b="1" dirty="0"/>
              <a:t>v jakém rozsahu</a:t>
            </a:r>
            <a:r>
              <a:rPr lang="cs-CZ" sz="2000" dirty="0"/>
              <a:t> (v počtu hodin, příp. dnů apod., jednotka se liší podle kategorie využité podpory). U vzdělávání se dále rozlišuje, zda proběhlo elektronickou formou nebo ne.</a:t>
            </a:r>
          </a:p>
          <a:p>
            <a:pPr algn="just"/>
            <a:r>
              <a:rPr lang="cs-CZ" sz="2000" dirty="0"/>
              <a:t>Zadávají se i podpory, které účastník „nedočerpal“, když jsou nebagatelní.</a:t>
            </a:r>
          </a:p>
          <a:p>
            <a:pPr algn="just">
              <a:lnSpc>
                <a:spcPct val="100000"/>
              </a:lnSpc>
            </a:pPr>
            <a:endParaRPr lang="cs-CZ" sz="2000" dirty="0"/>
          </a:p>
          <a:p>
            <a:endParaRPr lang="cs-CZ" sz="2000" dirty="0"/>
          </a:p>
          <a:p>
            <a:endParaRPr lang="cs-CZ" sz="2000" dirty="0"/>
          </a:p>
          <a:p>
            <a:pPr marL="0" lvl="0" indent="0">
              <a:buNone/>
            </a:pP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10</a:t>
            </a:fld>
            <a:endParaRPr lang="cs-CZ" dirty="0"/>
          </a:p>
        </p:txBody>
      </p:sp>
    </p:spTree>
    <p:extLst>
      <p:ext uri="{BB962C8B-B14F-4D97-AF65-F5344CB8AC3E}">
        <p14:creationId xmlns:p14="http://schemas.microsoft.com/office/powerpoint/2010/main" val="731375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Zpráva o </a:t>
            </a:r>
            <a:r>
              <a:rPr lang="cs-CZ" dirty="0" err="1"/>
              <a:t>reAlizaci</a:t>
            </a:r>
            <a:r>
              <a:rPr lang="cs-CZ" dirty="0"/>
              <a:t> - </a:t>
            </a:r>
            <a:r>
              <a:rPr lang="cs-CZ" dirty="0" err="1"/>
              <a:t>InDIKÁTORY</a:t>
            </a:r>
            <a:endParaRPr lang="cs-CZ" dirty="0"/>
          </a:p>
        </p:txBody>
      </p:sp>
      <p:sp>
        <p:nvSpPr>
          <p:cNvPr id="3" name="Zástupný symbol pro obsah 2"/>
          <p:cNvSpPr>
            <a:spLocks noGrp="1"/>
          </p:cNvSpPr>
          <p:nvPr>
            <p:ph idx="1"/>
          </p:nvPr>
        </p:nvSpPr>
        <p:spPr>
          <a:xfrm>
            <a:off x="540000" y="1628800"/>
            <a:ext cx="8064000" cy="4680520"/>
          </a:xfrm>
        </p:spPr>
        <p:txBody>
          <a:bodyPr/>
          <a:lstStyle/>
          <a:p>
            <a:pPr algn="just"/>
            <a:r>
              <a:rPr lang="cs-CZ" sz="2000" b="1" dirty="0"/>
              <a:t>IS ESF </a:t>
            </a:r>
            <a:r>
              <a:rPr lang="cs-CZ" sz="2000" dirty="0"/>
              <a:t>– záznam indikátorů týkající se účastníků projektu</a:t>
            </a:r>
          </a:p>
          <a:p>
            <a:pPr algn="just"/>
            <a:r>
              <a:rPr lang="cs-CZ" sz="2000" b="1" dirty="0"/>
              <a:t>Údaje o podpořených osobách </a:t>
            </a:r>
            <a:r>
              <a:rPr lang="cs-CZ" sz="2000" dirty="0"/>
              <a:t>a jejich podporách zapisujte do IS ESF 2021+ průběžně tak, aby v rámci předkládaných Zpráv </a:t>
            </a:r>
            <a:br>
              <a:rPr lang="cs-CZ" sz="2000" dirty="0"/>
            </a:br>
            <a:r>
              <a:rPr lang="cs-CZ" sz="2000" dirty="0"/>
              <a:t>o realizaci byly do výpočtu indikátoru 60000 zahrnuty všechny osoby, které nejpozději ke konci sledovaného období překročily limit pro bagatelní podporu a splnily tedy podmínky pro vykazování v indikátoru. </a:t>
            </a:r>
          </a:p>
          <a:p>
            <a:pPr algn="just"/>
            <a:r>
              <a:rPr lang="cs-CZ" sz="2000" dirty="0"/>
              <a:t>Ostatní indikátory (mimo 600000) se vykazují přímo v ISKP21+</a:t>
            </a:r>
          </a:p>
          <a:p>
            <a:pPr algn="just"/>
            <a:r>
              <a:rPr lang="cs-CZ" sz="2000" dirty="0">
                <a:solidFill>
                  <a:srgbClr val="FF0000"/>
                </a:solidFill>
              </a:rPr>
              <a:t>Do zprovoznění IS ESF nebudou vykazovány indikátory s příznakem ESF (např. 600 000) – viz strana 70 pomůcky pro vyplnění </a:t>
            </a:r>
            <a:r>
              <a:rPr lang="cs-CZ" sz="2000" dirty="0" err="1">
                <a:solidFill>
                  <a:srgbClr val="FF0000"/>
                </a:solidFill>
              </a:rPr>
              <a:t>ZoR</a:t>
            </a:r>
            <a:r>
              <a:rPr lang="cs-CZ" sz="2000" dirty="0">
                <a:solidFill>
                  <a:srgbClr val="FF0000"/>
                </a:solidFill>
              </a:rPr>
              <a:t>/</a:t>
            </a:r>
            <a:r>
              <a:rPr lang="cs-CZ" sz="2000" dirty="0" err="1">
                <a:solidFill>
                  <a:srgbClr val="FF0000"/>
                </a:solidFill>
              </a:rPr>
              <a:t>ŽoP</a:t>
            </a:r>
            <a:endParaRPr lang="cs-CZ" sz="2000" dirty="0">
              <a:solidFill>
                <a:srgbClr val="FF0000"/>
              </a:solidFill>
            </a:endParaRPr>
          </a:p>
          <a:p>
            <a:pPr algn="just"/>
            <a:r>
              <a:rPr lang="cs-CZ" sz="2000" b="1" dirty="0"/>
              <a:t>Specifické datové položky </a:t>
            </a:r>
            <a:r>
              <a:rPr lang="cs-CZ" sz="2000" dirty="0"/>
              <a:t>– nástroj pro doplňkový sběr informací v MS2021+, kterým ŘO získává podrobnější informace o poskytnuté podpoře</a:t>
            </a:r>
          </a:p>
          <a:p>
            <a:pPr marL="0" indent="0">
              <a:buNone/>
            </a:pPr>
            <a:endParaRPr lang="cs-CZ" sz="2000"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11</a:t>
            </a:fld>
            <a:endParaRPr lang="cs-CZ" dirty="0"/>
          </a:p>
        </p:txBody>
      </p:sp>
    </p:spTree>
    <p:extLst>
      <p:ext uri="{BB962C8B-B14F-4D97-AF65-F5344CB8AC3E}">
        <p14:creationId xmlns:p14="http://schemas.microsoft.com/office/powerpoint/2010/main" val="2255349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InDIKÁTORY</a:t>
            </a:r>
            <a:r>
              <a:rPr lang="cs-CZ" dirty="0"/>
              <a:t> povinné k naplnění</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12</a:t>
            </a:fld>
            <a:endParaRPr lang="cs-CZ" dirty="0"/>
          </a:p>
        </p:txBody>
      </p:sp>
      <p:sp>
        <p:nvSpPr>
          <p:cNvPr id="6" name="Rectangle 1"/>
          <p:cNvSpPr>
            <a:spLocks noChangeArrowheads="1"/>
          </p:cNvSpPr>
          <p:nvPr/>
        </p:nvSpPr>
        <p:spPr bwMode="auto">
          <a:xfrm>
            <a:off x="539750" y="3092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cs-CZ" altLang="cs-CZ" sz="1800" b="0" i="0" u="none" strike="noStrike" cap="none" normalizeH="0" baseline="0">
                <a:ln>
                  <a:noFill/>
                </a:ln>
                <a:solidFill>
                  <a:schemeClr val="tx1"/>
                </a:solidFill>
                <a:effectLst/>
                <a:latin typeface="Arial" pitchFamily="34" charset="0"/>
                <a:cs typeface="Arial" pitchFamily="34" charset="0"/>
              </a:rPr>
            </a:br>
            <a:endParaRPr kumimoji="0" lang="cs-CZ" altLang="cs-CZ" sz="1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9" name="Tabulka 8"/>
          <p:cNvGraphicFramePr>
            <a:graphicFrameLocks noGrp="1"/>
          </p:cNvGraphicFramePr>
          <p:nvPr>
            <p:extLst>
              <p:ext uri="{D42A27DB-BD31-4B8C-83A1-F6EECF244321}">
                <p14:modId xmlns:p14="http://schemas.microsoft.com/office/powerpoint/2010/main" val="2809171968"/>
              </p:ext>
            </p:extLst>
          </p:nvPr>
        </p:nvGraphicFramePr>
        <p:xfrm>
          <a:off x="107504" y="1364212"/>
          <a:ext cx="8856984" cy="4729081"/>
        </p:xfrm>
        <a:graphic>
          <a:graphicData uri="http://schemas.openxmlformats.org/drawingml/2006/table">
            <a:tbl>
              <a:tblPr firstRow="1" bandRow="1">
                <a:tableStyleId>{5C22544A-7EE6-4342-B048-85BDC9FD1C3A}</a:tableStyleId>
              </a:tblPr>
              <a:tblGrid>
                <a:gridCol w="988086">
                  <a:extLst>
                    <a:ext uri="{9D8B030D-6E8A-4147-A177-3AD203B41FA5}">
                      <a16:colId xmlns:a16="http://schemas.microsoft.com/office/drawing/2014/main" val="20000"/>
                    </a:ext>
                  </a:extLst>
                </a:gridCol>
                <a:gridCol w="4375808">
                  <a:extLst>
                    <a:ext uri="{9D8B030D-6E8A-4147-A177-3AD203B41FA5}">
                      <a16:colId xmlns:a16="http://schemas.microsoft.com/office/drawing/2014/main" val="20001"/>
                    </a:ext>
                  </a:extLst>
                </a:gridCol>
                <a:gridCol w="1693861">
                  <a:extLst>
                    <a:ext uri="{9D8B030D-6E8A-4147-A177-3AD203B41FA5}">
                      <a16:colId xmlns:a16="http://schemas.microsoft.com/office/drawing/2014/main" val="20002"/>
                    </a:ext>
                  </a:extLst>
                </a:gridCol>
                <a:gridCol w="1799229">
                  <a:extLst>
                    <a:ext uri="{9D8B030D-6E8A-4147-A177-3AD203B41FA5}">
                      <a16:colId xmlns:a16="http://schemas.microsoft.com/office/drawing/2014/main" val="20003"/>
                    </a:ext>
                  </a:extLst>
                </a:gridCol>
              </a:tblGrid>
              <a:tr h="660012">
                <a:tc>
                  <a:txBody>
                    <a:bodyPr/>
                    <a:lstStyle/>
                    <a:p>
                      <a:r>
                        <a:rPr lang="cs-CZ" dirty="0"/>
                        <a:t>Kód</a:t>
                      </a:r>
                    </a:p>
                  </a:txBody>
                  <a:tcPr/>
                </a:tc>
                <a:tc>
                  <a:txBody>
                    <a:bodyPr/>
                    <a:lstStyle/>
                    <a:p>
                      <a:r>
                        <a:rPr lang="cs-CZ" dirty="0"/>
                        <a:t>Název indikátoru</a:t>
                      </a:r>
                    </a:p>
                  </a:txBody>
                  <a:tcPr/>
                </a:tc>
                <a:tc>
                  <a:txBody>
                    <a:bodyPr/>
                    <a:lstStyle/>
                    <a:p>
                      <a:r>
                        <a:rPr lang="cs-CZ" dirty="0"/>
                        <a:t>Měrná jednotka</a:t>
                      </a:r>
                    </a:p>
                  </a:txBody>
                  <a:tcPr/>
                </a:tc>
                <a:tc>
                  <a:txBody>
                    <a:bodyPr/>
                    <a:lstStyle/>
                    <a:p>
                      <a:r>
                        <a:rPr lang="cs-CZ" dirty="0"/>
                        <a:t>Typ indikátoru</a:t>
                      </a:r>
                    </a:p>
                  </a:txBody>
                  <a:tcPr/>
                </a:tc>
                <a:extLst>
                  <a:ext uri="{0D108BD9-81ED-4DB2-BD59-A6C34878D82A}">
                    <a16:rowId xmlns:a16="http://schemas.microsoft.com/office/drawing/2014/main" val="10000"/>
                  </a:ext>
                </a:extLst>
              </a:tr>
              <a:tr h="636602">
                <a:tc>
                  <a:txBody>
                    <a:bodyPr/>
                    <a:lstStyle/>
                    <a:p>
                      <a:r>
                        <a:rPr lang="cs-CZ" dirty="0"/>
                        <a:t>600 000</a:t>
                      </a:r>
                    </a:p>
                  </a:txBody>
                  <a:tcPr/>
                </a:tc>
                <a:tc>
                  <a:txBody>
                    <a:bodyPr/>
                    <a:lstStyle/>
                    <a:p>
                      <a:r>
                        <a:rPr lang="cs-CZ" dirty="0"/>
                        <a:t>Celkový počet účastníků</a:t>
                      </a:r>
                    </a:p>
                  </a:txBody>
                  <a:tcPr/>
                </a:tc>
                <a:tc>
                  <a:txBody>
                    <a:bodyPr/>
                    <a:lstStyle/>
                    <a:p>
                      <a:r>
                        <a:rPr lang="cs-CZ" dirty="0"/>
                        <a:t>Účastníci</a:t>
                      </a:r>
                    </a:p>
                  </a:txBody>
                  <a:tcPr/>
                </a:tc>
                <a:tc>
                  <a:txBody>
                    <a:bodyPr/>
                    <a:lstStyle/>
                    <a:p>
                      <a:r>
                        <a:rPr lang="cs-CZ" dirty="0"/>
                        <a:t>Výstup</a:t>
                      </a:r>
                    </a:p>
                  </a:txBody>
                  <a:tcPr/>
                </a:tc>
                <a:extLst>
                  <a:ext uri="{0D108BD9-81ED-4DB2-BD59-A6C34878D82A}">
                    <a16:rowId xmlns:a16="http://schemas.microsoft.com/office/drawing/2014/main" val="10001"/>
                  </a:ext>
                </a:extLst>
              </a:tr>
              <a:tr h="550599">
                <a:tc>
                  <a:txBody>
                    <a:bodyPr/>
                    <a:lstStyle/>
                    <a:p>
                      <a:r>
                        <a:rPr lang="cs-CZ" dirty="0"/>
                        <a:t>670 021</a:t>
                      </a:r>
                    </a:p>
                  </a:txBody>
                  <a:tcPr/>
                </a:tc>
                <a:tc>
                  <a:txBody>
                    <a:bodyPr/>
                    <a:lstStyle/>
                    <a:p>
                      <a:r>
                        <a:rPr lang="cs-CZ" dirty="0"/>
                        <a:t>Kapacita podpořených služeb - Místa</a:t>
                      </a:r>
                    </a:p>
                  </a:txBody>
                  <a:tcPr/>
                </a:tc>
                <a:tc>
                  <a:txBody>
                    <a:bodyPr/>
                    <a:lstStyle/>
                    <a:p>
                      <a:r>
                        <a:rPr lang="cs-CZ" dirty="0"/>
                        <a:t>Místa</a:t>
                      </a:r>
                    </a:p>
                  </a:txBody>
                  <a:tcPr/>
                </a:tc>
                <a:tc>
                  <a:txBody>
                    <a:bodyPr/>
                    <a:lstStyle/>
                    <a:p>
                      <a:r>
                        <a:rPr lang="cs-CZ" dirty="0"/>
                        <a:t>Výstup</a:t>
                      </a:r>
                    </a:p>
                  </a:txBody>
                  <a:tcPr/>
                </a:tc>
                <a:extLst>
                  <a:ext uri="{0D108BD9-81ED-4DB2-BD59-A6C34878D82A}">
                    <a16:rowId xmlns:a16="http://schemas.microsoft.com/office/drawing/2014/main" val="10002"/>
                  </a:ext>
                </a:extLst>
              </a:tr>
              <a:tr h="669179">
                <a:tc>
                  <a:txBody>
                    <a:bodyPr/>
                    <a:lstStyle/>
                    <a:p>
                      <a:r>
                        <a:rPr lang="cs-CZ" dirty="0"/>
                        <a:t>670</a:t>
                      </a:r>
                      <a:r>
                        <a:rPr lang="cs-CZ" baseline="0" dirty="0"/>
                        <a:t> 031</a:t>
                      </a:r>
                      <a:endParaRPr lang="cs-CZ" dirty="0"/>
                    </a:p>
                  </a:txBody>
                  <a:tcPr/>
                </a:tc>
                <a:tc>
                  <a:txBody>
                    <a:bodyPr/>
                    <a:lstStyle/>
                    <a:p>
                      <a:r>
                        <a:rPr lang="cs-CZ" dirty="0"/>
                        <a:t>Kapacita podpořených služeb - Úvazky</a:t>
                      </a:r>
                    </a:p>
                  </a:txBody>
                  <a:tcPr/>
                </a:tc>
                <a:tc>
                  <a:txBody>
                    <a:bodyPr/>
                    <a:lstStyle/>
                    <a:p>
                      <a:r>
                        <a:rPr lang="cs-CZ" dirty="0"/>
                        <a:t>Úvazky</a:t>
                      </a:r>
                    </a:p>
                  </a:txBody>
                  <a:tcPr/>
                </a:tc>
                <a:tc>
                  <a:txBody>
                    <a:bodyPr/>
                    <a:lstStyle/>
                    <a:p>
                      <a:r>
                        <a:rPr lang="cs-CZ" dirty="0"/>
                        <a:t>Výstup</a:t>
                      </a:r>
                    </a:p>
                  </a:txBody>
                  <a:tcPr/>
                </a:tc>
                <a:extLst>
                  <a:ext uri="{0D108BD9-81ED-4DB2-BD59-A6C34878D82A}">
                    <a16:rowId xmlns:a16="http://schemas.microsoft.com/office/drawing/2014/main" val="10003"/>
                  </a:ext>
                </a:extLst>
              </a:tr>
              <a:tr h="737563">
                <a:tc>
                  <a:txBody>
                    <a:bodyPr/>
                    <a:lstStyle/>
                    <a:p>
                      <a:r>
                        <a:rPr lang="cs-CZ" dirty="0"/>
                        <a:t>670 102</a:t>
                      </a:r>
                    </a:p>
                  </a:txBody>
                  <a:tcPr/>
                </a:tc>
                <a:tc>
                  <a:txBody>
                    <a:bodyPr/>
                    <a:lstStyle/>
                    <a:p>
                      <a:r>
                        <a:rPr lang="cs-CZ" dirty="0"/>
                        <a:t>Využívání podpořených služeb</a:t>
                      </a:r>
                    </a:p>
                  </a:txBody>
                  <a:tcPr/>
                </a:tc>
                <a:tc>
                  <a:txBody>
                    <a:bodyPr/>
                    <a:lstStyle/>
                    <a:p>
                      <a:r>
                        <a:rPr lang="cs-CZ" dirty="0"/>
                        <a:t>Osoby</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Výsledek</a:t>
                      </a:r>
                    </a:p>
                    <a:p>
                      <a:endParaRPr lang="cs-CZ" dirty="0"/>
                    </a:p>
                  </a:txBody>
                  <a:tcPr/>
                </a:tc>
                <a:extLst>
                  <a:ext uri="{0D108BD9-81ED-4DB2-BD59-A6C34878D82A}">
                    <a16:rowId xmlns:a16="http://schemas.microsoft.com/office/drawing/2014/main" val="10004"/>
                  </a:ext>
                </a:extLst>
              </a:tr>
              <a:tr h="737563">
                <a:tc>
                  <a:txBody>
                    <a:bodyPr/>
                    <a:lstStyle/>
                    <a:p>
                      <a:r>
                        <a:rPr lang="cs-CZ" dirty="0"/>
                        <a:t>672 001</a:t>
                      </a:r>
                    </a:p>
                  </a:txBody>
                  <a:tcPr/>
                </a:tc>
                <a:tc>
                  <a:txBody>
                    <a:bodyPr/>
                    <a:lstStyle/>
                    <a:p>
                      <a:r>
                        <a:rPr lang="cs-CZ" dirty="0"/>
                        <a:t>Počet znevýhodněných osob umístěných na pracovních místech</a:t>
                      </a:r>
                    </a:p>
                  </a:txBody>
                  <a:tcPr/>
                </a:tc>
                <a:tc>
                  <a:txBody>
                    <a:bodyPr/>
                    <a:lstStyle/>
                    <a:p>
                      <a:r>
                        <a:rPr lang="cs-CZ" dirty="0"/>
                        <a:t>Účastníci</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Výstup</a:t>
                      </a:r>
                    </a:p>
                    <a:p>
                      <a:endParaRPr lang="cs-CZ" dirty="0"/>
                    </a:p>
                  </a:txBody>
                  <a:tcPr/>
                </a:tc>
                <a:extLst>
                  <a:ext uri="{0D108BD9-81ED-4DB2-BD59-A6C34878D82A}">
                    <a16:rowId xmlns:a16="http://schemas.microsoft.com/office/drawing/2014/main" val="10005"/>
                  </a:ext>
                </a:extLst>
              </a:tr>
              <a:tr h="737563">
                <a:tc>
                  <a:txBody>
                    <a:bodyPr/>
                    <a:lstStyle/>
                    <a:p>
                      <a:r>
                        <a:rPr lang="cs-CZ" dirty="0"/>
                        <a:t>805 000</a:t>
                      </a:r>
                    </a:p>
                  </a:txBody>
                  <a:tcPr/>
                </a:tc>
                <a:tc>
                  <a:txBody>
                    <a:bodyPr/>
                    <a:lstStyle/>
                    <a:p>
                      <a:r>
                        <a:rPr lang="cs-CZ" dirty="0"/>
                        <a:t>Počet napsaných a zveřejněných analytických a strategických dokumentů (vč. evaluačních)</a:t>
                      </a:r>
                    </a:p>
                  </a:txBody>
                  <a:tcPr/>
                </a:tc>
                <a:tc>
                  <a:txBody>
                    <a:bodyPr/>
                    <a:lstStyle/>
                    <a:p>
                      <a:r>
                        <a:rPr lang="cs-CZ" dirty="0"/>
                        <a:t>Dokumenty</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Výstup</a:t>
                      </a:r>
                    </a:p>
                    <a:p>
                      <a:endParaRPr lang="cs-CZ"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290905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InDIKÁTORY</a:t>
            </a:r>
            <a:r>
              <a:rPr lang="cs-CZ" dirty="0"/>
              <a:t> povinné k vykazování</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13</a:t>
            </a:fld>
            <a:endParaRPr lang="cs-CZ" dirty="0"/>
          </a:p>
        </p:txBody>
      </p:sp>
      <p:sp>
        <p:nvSpPr>
          <p:cNvPr id="6" name="Rectangle 1"/>
          <p:cNvSpPr>
            <a:spLocks noChangeArrowheads="1"/>
          </p:cNvSpPr>
          <p:nvPr/>
        </p:nvSpPr>
        <p:spPr bwMode="auto">
          <a:xfrm>
            <a:off x="539750" y="3092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cs-CZ" altLang="cs-CZ" sz="1800" b="0" i="0" u="none" strike="noStrike" cap="none" normalizeH="0" baseline="0">
                <a:ln>
                  <a:noFill/>
                </a:ln>
                <a:solidFill>
                  <a:schemeClr val="tx1"/>
                </a:solidFill>
                <a:effectLst/>
                <a:latin typeface="Arial" pitchFamily="34" charset="0"/>
                <a:cs typeface="Arial" pitchFamily="34" charset="0"/>
              </a:rPr>
            </a:br>
            <a:endParaRPr kumimoji="0" lang="cs-CZ" altLang="cs-CZ" sz="1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9" name="Tabulka 8"/>
          <p:cNvGraphicFramePr>
            <a:graphicFrameLocks noGrp="1"/>
          </p:cNvGraphicFramePr>
          <p:nvPr>
            <p:extLst>
              <p:ext uri="{D42A27DB-BD31-4B8C-83A1-F6EECF244321}">
                <p14:modId xmlns:p14="http://schemas.microsoft.com/office/powerpoint/2010/main" val="1542403600"/>
              </p:ext>
            </p:extLst>
          </p:nvPr>
        </p:nvGraphicFramePr>
        <p:xfrm>
          <a:off x="107504" y="1281275"/>
          <a:ext cx="8784975" cy="4668004"/>
        </p:xfrm>
        <a:graphic>
          <a:graphicData uri="http://schemas.openxmlformats.org/drawingml/2006/table">
            <a:tbl>
              <a:tblPr firstRow="1" bandRow="1">
                <a:tableStyleId>{5C22544A-7EE6-4342-B048-85BDC9FD1C3A}</a:tableStyleId>
              </a:tblPr>
              <a:tblGrid>
                <a:gridCol w="1050056">
                  <a:extLst>
                    <a:ext uri="{9D8B030D-6E8A-4147-A177-3AD203B41FA5}">
                      <a16:colId xmlns:a16="http://schemas.microsoft.com/office/drawing/2014/main" val="20000"/>
                    </a:ext>
                  </a:extLst>
                </a:gridCol>
                <a:gridCol w="4270228">
                  <a:extLst>
                    <a:ext uri="{9D8B030D-6E8A-4147-A177-3AD203B41FA5}">
                      <a16:colId xmlns:a16="http://schemas.microsoft.com/office/drawing/2014/main" val="20001"/>
                    </a:ext>
                  </a:extLst>
                </a:gridCol>
                <a:gridCol w="1540082">
                  <a:extLst>
                    <a:ext uri="{9D8B030D-6E8A-4147-A177-3AD203B41FA5}">
                      <a16:colId xmlns:a16="http://schemas.microsoft.com/office/drawing/2014/main" val="20002"/>
                    </a:ext>
                  </a:extLst>
                </a:gridCol>
                <a:gridCol w="1924609">
                  <a:extLst>
                    <a:ext uri="{9D8B030D-6E8A-4147-A177-3AD203B41FA5}">
                      <a16:colId xmlns:a16="http://schemas.microsoft.com/office/drawing/2014/main" val="20003"/>
                    </a:ext>
                  </a:extLst>
                </a:gridCol>
              </a:tblGrid>
              <a:tr h="753528">
                <a:tc>
                  <a:txBody>
                    <a:bodyPr/>
                    <a:lstStyle/>
                    <a:p>
                      <a:r>
                        <a:rPr lang="cs-CZ" dirty="0"/>
                        <a:t>Kód</a:t>
                      </a:r>
                    </a:p>
                  </a:txBody>
                  <a:tcPr/>
                </a:tc>
                <a:tc>
                  <a:txBody>
                    <a:bodyPr/>
                    <a:lstStyle/>
                    <a:p>
                      <a:r>
                        <a:rPr lang="cs-CZ" dirty="0"/>
                        <a:t>Název indikátoru</a:t>
                      </a:r>
                    </a:p>
                  </a:txBody>
                  <a:tcPr/>
                </a:tc>
                <a:tc>
                  <a:txBody>
                    <a:bodyPr/>
                    <a:lstStyle/>
                    <a:p>
                      <a:r>
                        <a:rPr lang="cs-CZ" dirty="0"/>
                        <a:t>Měrná jednotka</a:t>
                      </a:r>
                    </a:p>
                  </a:txBody>
                  <a:tcPr/>
                </a:tc>
                <a:tc>
                  <a:txBody>
                    <a:bodyPr/>
                    <a:lstStyle/>
                    <a:p>
                      <a:r>
                        <a:rPr lang="cs-CZ" dirty="0"/>
                        <a:t>Typ indikátoru</a:t>
                      </a:r>
                    </a:p>
                  </a:txBody>
                  <a:tcPr/>
                </a:tc>
                <a:extLst>
                  <a:ext uri="{0D108BD9-81ED-4DB2-BD59-A6C34878D82A}">
                    <a16:rowId xmlns:a16="http://schemas.microsoft.com/office/drawing/2014/main" val="10000"/>
                  </a:ext>
                </a:extLst>
              </a:tr>
              <a:tr h="726800">
                <a:tc>
                  <a:txBody>
                    <a:bodyPr/>
                    <a:lstStyle/>
                    <a:p>
                      <a:r>
                        <a:rPr lang="cs-CZ" dirty="0"/>
                        <a:t>551 022</a:t>
                      </a:r>
                    </a:p>
                  </a:txBody>
                  <a:tcPr/>
                </a:tc>
                <a:tc>
                  <a:txBody>
                    <a:bodyPr/>
                    <a:lstStyle/>
                    <a:p>
                      <a:r>
                        <a:rPr lang="cs-CZ" dirty="0"/>
                        <a:t>Počet podpořených komunitních aktivit</a:t>
                      </a:r>
                    </a:p>
                  </a:txBody>
                  <a:tcPr/>
                </a:tc>
                <a:tc>
                  <a:txBody>
                    <a:bodyPr/>
                    <a:lstStyle/>
                    <a:p>
                      <a:r>
                        <a:rPr lang="cs-CZ" dirty="0"/>
                        <a:t>Aktivity</a:t>
                      </a:r>
                    </a:p>
                  </a:txBody>
                  <a:tcPr/>
                </a:tc>
                <a:tc>
                  <a:txBody>
                    <a:bodyPr/>
                    <a:lstStyle/>
                    <a:p>
                      <a:r>
                        <a:rPr lang="cs-CZ" dirty="0"/>
                        <a:t>Výstup</a:t>
                      </a:r>
                    </a:p>
                  </a:txBody>
                  <a:tcPr/>
                </a:tc>
                <a:extLst>
                  <a:ext uri="{0D108BD9-81ED-4DB2-BD59-A6C34878D82A}">
                    <a16:rowId xmlns:a16="http://schemas.microsoft.com/office/drawing/2014/main" val="10001"/>
                  </a:ext>
                </a:extLst>
              </a:tr>
              <a:tr h="628614">
                <a:tc>
                  <a:txBody>
                    <a:bodyPr/>
                    <a:lstStyle/>
                    <a:p>
                      <a:r>
                        <a:rPr lang="cs-CZ" dirty="0"/>
                        <a:t>674 012</a:t>
                      </a:r>
                    </a:p>
                  </a:txBody>
                  <a:tcPr/>
                </a:tc>
                <a:tc>
                  <a:txBody>
                    <a:bodyPr/>
                    <a:lstStyle/>
                    <a:p>
                      <a:r>
                        <a:rPr lang="cs-CZ" dirty="0"/>
                        <a:t>Nové nebo inovované služby týkající se bydlení</a:t>
                      </a:r>
                    </a:p>
                  </a:txBody>
                  <a:tcPr/>
                </a:tc>
                <a:tc>
                  <a:txBody>
                    <a:bodyPr/>
                    <a:lstStyle/>
                    <a:p>
                      <a:r>
                        <a:rPr lang="cs-CZ" dirty="0"/>
                        <a:t>Služby</a:t>
                      </a:r>
                    </a:p>
                  </a:txBody>
                  <a:tcPr/>
                </a:tc>
                <a:tc>
                  <a:txBody>
                    <a:bodyPr/>
                    <a:lstStyle/>
                    <a:p>
                      <a:r>
                        <a:rPr lang="cs-CZ" dirty="0"/>
                        <a:t>Výstup</a:t>
                      </a:r>
                    </a:p>
                  </a:txBody>
                  <a:tcPr/>
                </a:tc>
                <a:extLst>
                  <a:ext uri="{0D108BD9-81ED-4DB2-BD59-A6C34878D82A}">
                    <a16:rowId xmlns:a16="http://schemas.microsoft.com/office/drawing/2014/main" val="10002"/>
                  </a:ext>
                </a:extLst>
              </a:tr>
              <a:tr h="763994">
                <a:tc>
                  <a:txBody>
                    <a:bodyPr/>
                    <a:lstStyle/>
                    <a:p>
                      <a:r>
                        <a:rPr lang="cs-CZ" dirty="0"/>
                        <a:t>679 001</a:t>
                      </a:r>
                    </a:p>
                  </a:txBody>
                  <a:tcPr/>
                </a:tc>
                <a:tc>
                  <a:txBody>
                    <a:bodyPr/>
                    <a:lstStyle/>
                    <a:p>
                      <a:r>
                        <a:rPr lang="cs-CZ" dirty="0"/>
                        <a:t>Počet podpořených Romů </a:t>
                      </a:r>
                    </a:p>
                  </a:txBody>
                  <a:tcPr/>
                </a:tc>
                <a:tc>
                  <a:txBody>
                    <a:bodyPr/>
                    <a:lstStyle/>
                    <a:p>
                      <a:r>
                        <a:rPr lang="cs-CZ" dirty="0"/>
                        <a:t>Osoby</a:t>
                      </a:r>
                    </a:p>
                  </a:txBody>
                  <a:tcPr/>
                </a:tc>
                <a:tc>
                  <a:txBody>
                    <a:bodyPr/>
                    <a:lstStyle/>
                    <a:p>
                      <a:r>
                        <a:rPr lang="cs-CZ" dirty="0"/>
                        <a:t>Výstup</a:t>
                      </a:r>
                    </a:p>
                  </a:txBody>
                  <a:tcPr/>
                </a:tc>
                <a:extLst>
                  <a:ext uri="{0D108BD9-81ED-4DB2-BD59-A6C34878D82A}">
                    <a16:rowId xmlns:a16="http://schemas.microsoft.com/office/drawing/2014/main" val="10003"/>
                  </a:ext>
                </a:extLst>
              </a:tr>
              <a:tr h="763994">
                <a:tc>
                  <a:txBody>
                    <a:bodyPr/>
                    <a:lstStyle/>
                    <a:p>
                      <a:r>
                        <a:rPr lang="cs-CZ" dirty="0"/>
                        <a:t>673 102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Účastníci projektů, u nichž intervence formou sociální práce naplnila svůj účel </a:t>
                      </a:r>
                    </a:p>
                  </a:txBody>
                  <a:tcPr/>
                </a:tc>
                <a:tc>
                  <a:txBody>
                    <a:bodyPr/>
                    <a:lstStyle/>
                    <a:p>
                      <a:r>
                        <a:rPr lang="cs-CZ" dirty="0"/>
                        <a:t>Osoby</a:t>
                      </a:r>
                    </a:p>
                  </a:txBody>
                  <a:tcPr/>
                </a:tc>
                <a:tc>
                  <a:txBody>
                    <a:bodyPr/>
                    <a:lstStyle/>
                    <a:p>
                      <a:r>
                        <a:rPr lang="cs-CZ" dirty="0"/>
                        <a:t>Výsledek</a:t>
                      </a:r>
                    </a:p>
                  </a:txBody>
                  <a:tcPr/>
                </a:tc>
                <a:extLst>
                  <a:ext uri="{0D108BD9-81ED-4DB2-BD59-A6C34878D82A}">
                    <a16:rowId xmlns:a16="http://schemas.microsoft.com/office/drawing/2014/main" val="10004"/>
                  </a:ext>
                </a:extLst>
              </a:tr>
              <a:tr h="1031074">
                <a:tc>
                  <a:txBody>
                    <a:bodyPr/>
                    <a:lstStyle/>
                    <a:p>
                      <a:r>
                        <a:rPr lang="cs-CZ" dirty="0"/>
                        <a:t>622 002</a:t>
                      </a:r>
                    </a:p>
                  </a:txBody>
                  <a:tcPr/>
                </a:tc>
                <a:tc>
                  <a:txBody>
                    <a:bodyPr/>
                    <a:lstStyle/>
                    <a:p>
                      <a:r>
                        <a:rPr lang="cs-CZ" dirty="0"/>
                        <a:t>Počet podporovaných orgánů veřejné správy nebo veřejných služeb na celostátní, regionální a místní úrovni </a:t>
                      </a:r>
                    </a:p>
                  </a:txBody>
                  <a:tcPr/>
                </a:tc>
                <a:tc>
                  <a:txBody>
                    <a:bodyPr/>
                    <a:lstStyle/>
                    <a:p>
                      <a:r>
                        <a:rPr lang="cs-CZ" dirty="0"/>
                        <a:t>Subjekty</a:t>
                      </a:r>
                    </a:p>
                  </a:txBody>
                  <a:tcPr/>
                </a:tc>
                <a:tc>
                  <a:txBody>
                    <a:bodyPr/>
                    <a:lstStyle/>
                    <a:p>
                      <a:r>
                        <a:rPr lang="cs-CZ" dirty="0"/>
                        <a:t>Výstup</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197258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755576" y="2780928"/>
            <a:ext cx="7632040" cy="2088232"/>
          </a:xfrm>
        </p:spPr>
        <p:txBody>
          <a:bodyPr/>
          <a:lstStyle/>
          <a:p>
            <a:pPr marL="457200" indent="-457200" algn="ctr">
              <a:spcBef>
                <a:spcPts val="0"/>
              </a:spcBef>
            </a:pPr>
            <a:br>
              <a:rPr lang="cs-CZ" dirty="0"/>
            </a:br>
            <a:r>
              <a:rPr lang="cs-CZ" dirty="0"/>
              <a:t>Publicita</a:t>
            </a:r>
            <a:br>
              <a:rPr lang="cs-CZ" dirty="0"/>
            </a:br>
            <a:br>
              <a:rPr lang="cs-CZ" dirty="0"/>
            </a:br>
            <a:br>
              <a:rPr lang="cs-CZ" b="0" baseline="0" dirty="0"/>
            </a:br>
            <a:endParaRPr lang="cs-CZ" sz="3200" b="0" cap="none" dirty="0"/>
          </a:p>
        </p:txBody>
      </p:sp>
      <p:sp>
        <p:nvSpPr>
          <p:cNvPr id="2" name="Zástupný symbol pro číslo snímku 1"/>
          <p:cNvSpPr>
            <a:spLocks noGrp="1"/>
          </p:cNvSpPr>
          <p:nvPr>
            <p:ph type="sldNum" sz="quarter" idx="12"/>
          </p:nvPr>
        </p:nvSpPr>
        <p:spPr/>
        <p:txBody>
          <a:bodyPr/>
          <a:lstStyle/>
          <a:p>
            <a:fld id="{965E07C6-3485-413F-8C5C-39913F362B35}" type="slidenum">
              <a:rPr lang="cs-CZ" smtClean="0"/>
              <a:t>14</a:t>
            </a:fld>
            <a:endParaRPr lang="cs-CZ"/>
          </a:p>
        </p:txBody>
      </p:sp>
    </p:spTree>
    <p:extLst>
      <p:ext uri="{BB962C8B-B14F-4D97-AF65-F5344CB8AC3E}">
        <p14:creationId xmlns:p14="http://schemas.microsoft.com/office/powerpoint/2010/main" val="866353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cs-CZ" dirty="0"/>
              <a:t>VIZUÁLNÍ IDENTITA - použití</a:t>
            </a:r>
          </a:p>
        </p:txBody>
      </p:sp>
      <p:sp>
        <p:nvSpPr>
          <p:cNvPr id="6" name="Zástupný symbol pro obsah 5"/>
          <p:cNvSpPr>
            <a:spLocks noGrp="1"/>
          </p:cNvSpPr>
          <p:nvPr>
            <p:ph idx="1"/>
          </p:nvPr>
        </p:nvSpPr>
        <p:spPr>
          <a:xfrm>
            <a:off x="569708" y="1548278"/>
            <a:ext cx="4434340" cy="5193090"/>
          </a:xfrm>
        </p:spPr>
        <p:txBody>
          <a:bodyPr/>
          <a:lstStyle/>
          <a:p>
            <a:pPr lvl="0">
              <a:lnSpc>
                <a:spcPct val="100000"/>
              </a:lnSpc>
              <a:spcBef>
                <a:spcPts val="0"/>
              </a:spcBef>
              <a:buFont typeface="Courier New" panose="02070309020205020404" pitchFamily="49" charset="0"/>
              <a:buChar char="o"/>
            </a:pPr>
            <a:r>
              <a:rPr lang="cs-CZ" sz="1400" dirty="0"/>
              <a:t>Plakát, billboard, permanentní billboard nebo pamětní deska</a:t>
            </a:r>
          </a:p>
          <a:p>
            <a:pPr lvl="0">
              <a:lnSpc>
                <a:spcPct val="100000"/>
              </a:lnSpc>
              <a:spcBef>
                <a:spcPts val="0"/>
              </a:spcBef>
              <a:buFont typeface="Courier New" panose="02070309020205020404" pitchFamily="49" charset="0"/>
              <a:buChar char="o"/>
            </a:pPr>
            <a:r>
              <a:rPr lang="cs-CZ" sz="1400" dirty="0"/>
              <a:t>Webové stránky, microsity, sociální média informující o projektu</a:t>
            </a:r>
          </a:p>
          <a:p>
            <a:pPr lvl="0">
              <a:lnSpc>
                <a:spcPct val="100000"/>
              </a:lnSpc>
              <a:spcBef>
                <a:spcPts val="0"/>
              </a:spcBef>
              <a:buFont typeface="Courier New" panose="02070309020205020404" pitchFamily="49" charset="0"/>
              <a:buChar char="o"/>
            </a:pPr>
            <a:r>
              <a:rPr lang="cs-CZ" sz="1400" dirty="0"/>
              <a:t>Propagační tiskoviny</a:t>
            </a:r>
          </a:p>
          <a:p>
            <a:pPr lvl="0">
              <a:lnSpc>
                <a:spcPct val="100000"/>
              </a:lnSpc>
              <a:spcBef>
                <a:spcPts val="0"/>
              </a:spcBef>
              <a:buFont typeface="Courier New" panose="02070309020205020404" pitchFamily="49" charset="0"/>
              <a:buChar char="o"/>
            </a:pPr>
            <a:r>
              <a:rPr lang="cs-CZ" sz="1400" dirty="0"/>
              <a:t>Propagační audiovizuální materiály</a:t>
            </a:r>
          </a:p>
          <a:p>
            <a:pPr lvl="0">
              <a:lnSpc>
                <a:spcPct val="100000"/>
              </a:lnSpc>
              <a:spcBef>
                <a:spcPts val="0"/>
              </a:spcBef>
              <a:buFont typeface="Courier New" panose="02070309020205020404" pitchFamily="49" charset="0"/>
              <a:buChar char="o"/>
            </a:pPr>
            <a:r>
              <a:rPr lang="cs-CZ" sz="1400" dirty="0"/>
              <a:t>Inzerce</a:t>
            </a:r>
          </a:p>
          <a:p>
            <a:pPr lvl="0">
              <a:lnSpc>
                <a:spcPct val="100000"/>
              </a:lnSpc>
              <a:spcBef>
                <a:spcPts val="0"/>
              </a:spcBef>
              <a:buFont typeface="Courier New" panose="02070309020205020404" pitchFamily="49" charset="0"/>
              <a:buChar char="o"/>
            </a:pPr>
            <a:r>
              <a:rPr lang="cs-CZ" sz="1400" dirty="0"/>
              <a:t>Soutěže (s výjimkou cen do soutěží)</a:t>
            </a:r>
          </a:p>
          <a:p>
            <a:pPr lvl="0">
              <a:lnSpc>
                <a:spcPct val="100000"/>
              </a:lnSpc>
              <a:spcBef>
                <a:spcPts val="0"/>
              </a:spcBef>
              <a:buFont typeface="Courier New" panose="02070309020205020404" pitchFamily="49" charset="0"/>
              <a:buChar char="o"/>
            </a:pPr>
            <a:r>
              <a:rPr lang="cs-CZ" sz="1400" dirty="0"/>
              <a:t>Komunikační akce (semináře, workshopy, konference, tiskové konference, výstavy, veletrhy)</a:t>
            </a:r>
          </a:p>
          <a:p>
            <a:pPr lvl="0">
              <a:lnSpc>
                <a:spcPct val="100000"/>
              </a:lnSpc>
              <a:spcBef>
                <a:spcPts val="0"/>
              </a:spcBef>
              <a:buFont typeface="Courier New" panose="02070309020205020404" pitchFamily="49" charset="0"/>
              <a:buChar char="o"/>
            </a:pPr>
            <a:r>
              <a:rPr lang="cs-CZ" sz="1400" dirty="0"/>
              <a:t>PR výstupy při jejich distribuci</a:t>
            </a:r>
          </a:p>
          <a:p>
            <a:pPr lvl="0">
              <a:lnSpc>
                <a:spcPct val="100000"/>
              </a:lnSpc>
              <a:spcBef>
                <a:spcPts val="0"/>
              </a:spcBef>
              <a:buFont typeface="Courier New" panose="02070309020205020404" pitchFamily="49" charset="0"/>
              <a:buChar char="o"/>
            </a:pPr>
            <a:r>
              <a:rPr lang="cs-CZ" sz="1400" dirty="0"/>
              <a:t>Dokumenty určené pro veřejnost či cílové skupiny projektu (vstupní, výstupní/závěrečné zprávy, analýzy, certifikáty, prezenční listiny apod.)</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solidFill>
                  <a:srgbClr val="084A8B"/>
                </a:solidFill>
              </a:rPr>
              <a:pPr/>
              <a:t>15</a:t>
            </a:fld>
            <a:endParaRPr lang="cs-CZ" dirty="0">
              <a:solidFill>
                <a:srgbClr val="084A8B"/>
              </a:solidFill>
            </a:endParaRPr>
          </a:p>
        </p:txBody>
      </p:sp>
      <p:sp>
        <p:nvSpPr>
          <p:cNvPr id="7" name="Zástupný symbol pro obsah 6"/>
          <p:cNvSpPr>
            <a:spLocks noGrp="1"/>
          </p:cNvSpPr>
          <p:nvPr>
            <p:ph idx="13"/>
          </p:nvPr>
        </p:nvSpPr>
        <p:spPr>
          <a:xfrm>
            <a:off x="5076056" y="1569616"/>
            <a:ext cx="3743968" cy="4955728"/>
          </a:xfrm>
        </p:spPr>
        <p:txBody>
          <a:bodyPr/>
          <a:lstStyle/>
          <a:p>
            <a:pPr lvl="0">
              <a:lnSpc>
                <a:spcPct val="100000"/>
              </a:lnSpc>
              <a:spcBef>
                <a:spcPts val="0"/>
              </a:spcBef>
              <a:buFont typeface="Courier New" panose="02070309020205020404" pitchFamily="49" charset="0"/>
              <a:buChar char="o"/>
            </a:pPr>
            <a:r>
              <a:rPr lang="cs-CZ" sz="1400" dirty="0"/>
              <a:t>interní dokumenty</a:t>
            </a:r>
          </a:p>
          <a:p>
            <a:pPr lvl="0">
              <a:lnSpc>
                <a:spcPct val="100000"/>
              </a:lnSpc>
              <a:spcBef>
                <a:spcPts val="0"/>
              </a:spcBef>
              <a:buFont typeface="Courier New" panose="02070309020205020404" pitchFamily="49" charset="0"/>
              <a:buChar char="o"/>
            </a:pPr>
            <a:r>
              <a:rPr lang="cs-CZ" sz="1400" dirty="0"/>
              <a:t>archivační šanony</a:t>
            </a:r>
          </a:p>
          <a:p>
            <a:pPr lvl="0">
              <a:lnSpc>
                <a:spcPct val="100000"/>
              </a:lnSpc>
              <a:spcBef>
                <a:spcPts val="0"/>
              </a:spcBef>
              <a:buFont typeface="Courier New" panose="02070309020205020404" pitchFamily="49" charset="0"/>
              <a:buChar char="o"/>
            </a:pPr>
            <a:r>
              <a:rPr lang="cs-CZ" sz="1400" dirty="0"/>
              <a:t>elektronická i listinná komunikace</a:t>
            </a:r>
          </a:p>
          <a:p>
            <a:pPr lvl="0">
              <a:lnSpc>
                <a:spcPct val="100000"/>
              </a:lnSpc>
              <a:spcBef>
                <a:spcPts val="0"/>
              </a:spcBef>
              <a:buFont typeface="Courier New" panose="02070309020205020404" pitchFamily="49" charset="0"/>
              <a:buChar char="o"/>
            </a:pPr>
            <a:r>
              <a:rPr lang="cs-CZ" sz="1400" dirty="0"/>
              <a:t>pracovní smlouvy</a:t>
            </a:r>
          </a:p>
          <a:p>
            <a:pPr lvl="0">
              <a:lnSpc>
                <a:spcPct val="100000"/>
              </a:lnSpc>
              <a:spcBef>
                <a:spcPts val="0"/>
              </a:spcBef>
              <a:buFont typeface="Courier New" panose="02070309020205020404" pitchFamily="49" charset="0"/>
              <a:buChar char="o"/>
            </a:pPr>
            <a:r>
              <a:rPr lang="cs-CZ" sz="1400" dirty="0"/>
              <a:t>Dokumentace k zakázkám</a:t>
            </a:r>
          </a:p>
          <a:p>
            <a:pPr lvl="0">
              <a:lnSpc>
                <a:spcPct val="100000"/>
              </a:lnSpc>
              <a:spcBef>
                <a:spcPts val="0"/>
              </a:spcBef>
              <a:buFont typeface="Courier New" panose="02070309020205020404" pitchFamily="49" charset="0"/>
              <a:buChar char="o"/>
            </a:pPr>
            <a:r>
              <a:rPr lang="cs-CZ" sz="1400" dirty="0"/>
              <a:t>Veškeré smlouvy s dodavateli</a:t>
            </a:r>
          </a:p>
          <a:p>
            <a:pPr lvl="0">
              <a:lnSpc>
                <a:spcPct val="100000"/>
              </a:lnSpc>
              <a:spcBef>
                <a:spcPts val="0"/>
              </a:spcBef>
              <a:buFont typeface="Courier New" panose="02070309020205020404" pitchFamily="49" charset="0"/>
              <a:buChar char="o"/>
            </a:pPr>
            <a:r>
              <a:rPr lang="cs-CZ" sz="1400" dirty="0"/>
              <a:t>Smlouvy s příjemce či partnerem a dalším subjektem (nikoliv dodavatelem), kdy žádná ze strany není CS</a:t>
            </a:r>
          </a:p>
          <a:p>
            <a:pPr lvl="0">
              <a:lnSpc>
                <a:spcPct val="100000"/>
              </a:lnSpc>
              <a:spcBef>
                <a:spcPts val="0"/>
              </a:spcBef>
              <a:buFont typeface="Courier New" panose="02070309020205020404" pitchFamily="49" charset="0"/>
              <a:buChar char="o"/>
            </a:pPr>
            <a:r>
              <a:rPr lang="cs-CZ" sz="1400" dirty="0"/>
              <a:t>Účetní doklady vztahující se k výdajům projektu</a:t>
            </a:r>
          </a:p>
          <a:p>
            <a:pPr lvl="0">
              <a:lnSpc>
                <a:spcPct val="100000"/>
              </a:lnSpc>
              <a:spcBef>
                <a:spcPts val="0"/>
              </a:spcBef>
              <a:buFont typeface="Courier New" panose="02070309020205020404" pitchFamily="49" charset="0"/>
              <a:buChar char="o"/>
            </a:pPr>
            <a:r>
              <a:rPr lang="cs-CZ" sz="1400" dirty="0"/>
              <a:t>Vybavení pořízené z prostředků projektu (s výjimkou propagačních materiálů)</a:t>
            </a:r>
          </a:p>
          <a:p>
            <a:pPr lvl="0">
              <a:lnSpc>
                <a:spcPct val="100000"/>
              </a:lnSpc>
              <a:spcBef>
                <a:spcPts val="0"/>
              </a:spcBef>
              <a:buFont typeface="Courier New" panose="02070309020205020404" pitchFamily="49" charset="0"/>
              <a:buChar char="o"/>
            </a:pPr>
            <a:r>
              <a:rPr lang="cs-CZ" sz="1400" dirty="0"/>
              <a:t>Neplacené PR články a převzaté PR výstupy</a:t>
            </a:r>
          </a:p>
          <a:p>
            <a:pPr lvl="0">
              <a:lnSpc>
                <a:spcPct val="100000"/>
              </a:lnSpc>
              <a:spcBef>
                <a:spcPts val="0"/>
              </a:spcBef>
              <a:buFont typeface="Courier New" panose="02070309020205020404" pitchFamily="49" charset="0"/>
              <a:buChar char="o"/>
            </a:pPr>
            <a:r>
              <a:rPr lang="cs-CZ" sz="1400" dirty="0"/>
              <a:t>Ceny do soutěží</a:t>
            </a:r>
          </a:p>
          <a:p>
            <a:pPr lvl="0">
              <a:lnSpc>
                <a:spcPct val="100000"/>
              </a:lnSpc>
              <a:spcBef>
                <a:spcPts val="0"/>
              </a:spcBef>
              <a:buFont typeface="Courier New" panose="02070309020205020404" pitchFamily="49" charset="0"/>
              <a:buChar char="o"/>
            </a:pPr>
            <a:r>
              <a:rPr lang="cs-CZ" sz="1400" dirty="0"/>
              <a:t>Výstupy, kde to není technicky možné (např. strojově generované objednávky, faktury)</a:t>
            </a:r>
          </a:p>
        </p:txBody>
      </p:sp>
      <p:sp>
        <p:nvSpPr>
          <p:cNvPr id="8" name="TextovéPole 7"/>
          <p:cNvSpPr txBox="1"/>
          <p:nvPr/>
        </p:nvSpPr>
        <p:spPr>
          <a:xfrm>
            <a:off x="467544" y="1203752"/>
            <a:ext cx="1368152" cy="369332"/>
          </a:xfrm>
          <a:prstGeom prst="rect">
            <a:avLst/>
          </a:prstGeom>
          <a:noFill/>
        </p:spPr>
        <p:txBody>
          <a:bodyPr wrap="square" rtlCol="0">
            <a:spAutoFit/>
          </a:bodyPr>
          <a:lstStyle/>
          <a:p>
            <a:r>
              <a:rPr lang="cs-CZ" b="1" dirty="0">
                <a:solidFill>
                  <a:srgbClr val="084A8B"/>
                </a:solidFill>
              </a:rPr>
              <a:t>ANO</a:t>
            </a:r>
          </a:p>
        </p:txBody>
      </p:sp>
      <p:sp>
        <p:nvSpPr>
          <p:cNvPr id="9" name="TextovéPole 8"/>
          <p:cNvSpPr txBox="1"/>
          <p:nvPr/>
        </p:nvSpPr>
        <p:spPr>
          <a:xfrm>
            <a:off x="5076056" y="1216576"/>
            <a:ext cx="1368152" cy="369332"/>
          </a:xfrm>
          <a:prstGeom prst="rect">
            <a:avLst/>
          </a:prstGeom>
          <a:noFill/>
        </p:spPr>
        <p:txBody>
          <a:bodyPr wrap="square" rtlCol="0">
            <a:spAutoFit/>
          </a:bodyPr>
          <a:lstStyle/>
          <a:p>
            <a:r>
              <a:rPr lang="cs-CZ" b="1" dirty="0">
                <a:solidFill>
                  <a:srgbClr val="084A8B"/>
                </a:solidFill>
              </a:rPr>
              <a:t>NE</a:t>
            </a:r>
          </a:p>
        </p:txBody>
      </p:sp>
    </p:spTree>
    <p:extLst>
      <p:ext uri="{BB962C8B-B14F-4D97-AF65-F5344CB8AC3E}">
        <p14:creationId xmlns:p14="http://schemas.microsoft.com/office/powerpoint/2010/main" val="1408626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Povinný plakát</a:t>
            </a:r>
          </a:p>
        </p:txBody>
      </p:sp>
      <p:sp>
        <p:nvSpPr>
          <p:cNvPr id="3" name="Zástupný symbol pro obsah 2"/>
          <p:cNvSpPr>
            <a:spLocks noGrp="1"/>
          </p:cNvSpPr>
          <p:nvPr>
            <p:ph idx="1"/>
          </p:nvPr>
        </p:nvSpPr>
        <p:spPr>
          <a:xfrm>
            <a:off x="611560" y="1556792"/>
            <a:ext cx="8064000" cy="4320000"/>
          </a:xfrm>
        </p:spPr>
        <p:txBody>
          <a:bodyPr/>
          <a:lstStyle/>
          <a:p>
            <a:r>
              <a:rPr lang="cs-CZ" dirty="0"/>
              <a:t>Alespoň 1 povinný plakát min. A3 s informacemi </a:t>
            </a:r>
            <a:br>
              <a:rPr lang="cs-CZ" dirty="0"/>
            </a:br>
            <a:r>
              <a:rPr lang="cs-CZ" dirty="0"/>
              <a:t>o projektu</a:t>
            </a:r>
          </a:p>
          <a:p>
            <a:r>
              <a:rPr lang="cs-CZ" dirty="0"/>
              <a:t>Viditelný po celou dobu realizace projektu</a:t>
            </a:r>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solidFill>
                  <a:srgbClr val="084A8B"/>
                </a:solidFill>
              </a:rPr>
              <a:pPr/>
              <a:t>16</a:t>
            </a:fld>
            <a:endParaRPr lang="cs-CZ" dirty="0">
              <a:solidFill>
                <a:srgbClr val="084A8B"/>
              </a:solidFill>
            </a:endParaRPr>
          </a:p>
        </p:txBody>
      </p:sp>
      <p:pic>
        <p:nvPicPr>
          <p:cNvPr id="6" name="Obrázek 5">
            <a:extLst>
              <a:ext uri="{FF2B5EF4-FFF2-40B4-BE49-F238E27FC236}">
                <a16:creationId xmlns:a16="http://schemas.microsoft.com/office/drawing/2014/main" id="{C990B7EB-AEAE-420B-84D5-14BCB87C5A13}"/>
              </a:ext>
            </a:extLst>
          </p:cNvPr>
          <p:cNvPicPr>
            <a:picLocks noChangeAspect="1"/>
          </p:cNvPicPr>
          <p:nvPr/>
        </p:nvPicPr>
        <p:blipFill>
          <a:blip r:embed="rId3"/>
          <a:stretch>
            <a:fillRect/>
          </a:stretch>
        </p:blipFill>
        <p:spPr>
          <a:xfrm>
            <a:off x="1" y="2780928"/>
            <a:ext cx="9108000" cy="3735072"/>
          </a:xfrm>
          <a:prstGeom prst="rect">
            <a:avLst/>
          </a:prstGeom>
        </p:spPr>
      </p:pic>
    </p:spTree>
    <p:extLst>
      <p:ext uri="{BB962C8B-B14F-4D97-AF65-F5344CB8AC3E}">
        <p14:creationId xmlns:p14="http://schemas.microsoft.com/office/powerpoint/2010/main" val="6501360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B30740B-A52D-44EA-AD11-6778E6BAC65C}"/>
              </a:ext>
            </a:extLst>
          </p:cNvPr>
          <p:cNvSpPr>
            <a:spLocks noGrp="1"/>
          </p:cNvSpPr>
          <p:nvPr>
            <p:ph type="title"/>
          </p:nvPr>
        </p:nvSpPr>
        <p:spPr/>
        <p:txBody>
          <a:bodyPr/>
          <a:lstStyle/>
          <a:p>
            <a:r>
              <a:rPr lang="cs-CZ" dirty="0"/>
              <a:t>publicita</a:t>
            </a:r>
          </a:p>
        </p:txBody>
      </p:sp>
      <p:sp>
        <p:nvSpPr>
          <p:cNvPr id="3" name="Zástupný obsah 2">
            <a:extLst>
              <a:ext uri="{FF2B5EF4-FFF2-40B4-BE49-F238E27FC236}">
                <a16:creationId xmlns:a16="http://schemas.microsoft.com/office/drawing/2014/main" id="{601982C9-25F5-4543-81F6-75A59F86F66C}"/>
              </a:ext>
            </a:extLst>
          </p:cNvPr>
          <p:cNvSpPr>
            <a:spLocks noGrp="1"/>
          </p:cNvSpPr>
          <p:nvPr>
            <p:ph idx="1"/>
          </p:nvPr>
        </p:nvSpPr>
        <p:spPr/>
        <p:txBody>
          <a:bodyPr/>
          <a:lstStyle/>
          <a:p>
            <a:r>
              <a:rPr lang="cs-CZ" dirty="0"/>
              <a:t>Dle Obecné části pravidel pro žadatele a příjemce z OPZ+ kapitola 19.4 Logo EU a jeho technické parametry jsou povinnými prvky loga EU </a:t>
            </a:r>
          </a:p>
          <a:p>
            <a:pPr>
              <a:buFont typeface="Arial" panose="020B0604020202020204" pitchFamily="34" charset="0"/>
              <a:buChar char="•"/>
            </a:pPr>
            <a:r>
              <a:rPr lang="cs-CZ" dirty="0"/>
              <a:t>a) znak EU </a:t>
            </a:r>
          </a:p>
          <a:p>
            <a:pPr>
              <a:buFont typeface="Arial" panose="020B0604020202020204" pitchFamily="34" charset="0"/>
              <a:buChar char="•"/>
            </a:pPr>
            <a:r>
              <a:rPr lang="cs-CZ" dirty="0"/>
              <a:t>b) povinný text „Financováno Evropskou unií“ nebo	„Spolufinancováno Evropskou unií“, kdy text  Financováno Evropskou unií se doporučuje používat v případech, kdy je podpora ze zdrojů EU 100 %. </a:t>
            </a:r>
          </a:p>
          <a:p>
            <a:r>
              <a:rPr lang="cs-CZ" dirty="0"/>
              <a:t>V ostatních případech se používá Spolufinancováno Evropskou unií. Vzhledem k rozpadu financování na výzvě č. 008 EU podíl 76,735 % a státní rozpočet 23,265 % doporučujeme uvádět Spolufinancováno Evropskou unií. Ve vzorech, kde je použito Financováno Evropskou unií, takto prosím nechte a již neupravujte. </a:t>
            </a:r>
          </a:p>
        </p:txBody>
      </p:sp>
      <p:sp>
        <p:nvSpPr>
          <p:cNvPr id="4" name="Zástupný symbol pro číslo snímku 3">
            <a:extLst>
              <a:ext uri="{FF2B5EF4-FFF2-40B4-BE49-F238E27FC236}">
                <a16:creationId xmlns:a16="http://schemas.microsoft.com/office/drawing/2014/main" id="{01409B7D-C79E-49FB-9EB7-D71E903D2437}"/>
              </a:ext>
            </a:extLst>
          </p:cNvPr>
          <p:cNvSpPr>
            <a:spLocks noGrp="1"/>
          </p:cNvSpPr>
          <p:nvPr>
            <p:ph type="sldNum" sz="quarter" idx="12"/>
          </p:nvPr>
        </p:nvSpPr>
        <p:spPr/>
        <p:txBody>
          <a:bodyPr/>
          <a:lstStyle/>
          <a:p>
            <a:fld id="{479BF083-4774-43B1-9AB0-5CC1AC5DD8EE}" type="slidenum">
              <a:rPr lang="cs-CZ" smtClean="0"/>
              <a:pPr/>
              <a:t>17</a:t>
            </a:fld>
            <a:endParaRPr lang="cs-CZ" dirty="0"/>
          </a:p>
        </p:txBody>
      </p:sp>
    </p:spTree>
    <p:extLst>
      <p:ext uri="{BB962C8B-B14F-4D97-AF65-F5344CB8AC3E}">
        <p14:creationId xmlns:p14="http://schemas.microsoft.com/office/powerpoint/2010/main" val="31744701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71600" y="3429000"/>
            <a:ext cx="7272808" cy="864096"/>
          </a:xfrm>
        </p:spPr>
        <p:txBody>
          <a:bodyPr/>
          <a:lstStyle/>
          <a:p>
            <a:pPr algn="ctr"/>
            <a:r>
              <a:rPr lang="cs-CZ" dirty="0"/>
              <a:t>Způsobilost výdajů</a:t>
            </a:r>
            <a:endParaRPr lang="cs-CZ" sz="2800" b="0" dirty="0"/>
          </a:p>
        </p:txBody>
      </p:sp>
      <p:sp>
        <p:nvSpPr>
          <p:cNvPr id="3" name="Zástupný symbol pro číslo snímku 2"/>
          <p:cNvSpPr>
            <a:spLocks noGrp="1"/>
          </p:cNvSpPr>
          <p:nvPr>
            <p:ph type="sldNum" sz="quarter" idx="12"/>
          </p:nvPr>
        </p:nvSpPr>
        <p:spPr/>
        <p:txBody>
          <a:bodyPr/>
          <a:lstStyle/>
          <a:p>
            <a:fld id="{965E07C6-3485-413F-8C5C-39913F362B35}" type="slidenum">
              <a:rPr lang="cs-CZ" smtClean="0"/>
              <a:t>18</a:t>
            </a:fld>
            <a:endParaRPr lang="cs-CZ"/>
          </a:p>
        </p:txBody>
      </p:sp>
    </p:spTree>
    <p:extLst>
      <p:ext uri="{BB962C8B-B14F-4D97-AF65-F5344CB8AC3E}">
        <p14:creationId xmlns:p14="http://schemas.microsoft.com/office/powerpoint/2010/main" val="13264117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způsob financování</a:t>
            </a:r>
          </a:p>
        </p:txBody>
      </p:sp>
      <p:sp>
        <p:nvSpPr>
          <p:cNvPr id="3" name="Zástupný symbol pro obsah 2"/>
          <p:cNvSpPr>
            <a:spLocks noGrp="1"/>
          </p:cNvSpPr>
          <p:nvPr>
            <p:ph idx="1"/>
          </p:nvPr>
        </p:nvSpPr>
        <p:spPr>
          <a:xfrm>
            <a:off x="827584" y="1772816"/>
            <a:ext cx="7632848" cy="4320000"/>
          </a:xfrm>
        </p:spPr>
        <p:txBody>
          <a:bodyPr/>
          <a:lstStyle/>
          <a:p>
            <a:r>
              <a:rPr lang="cs-CZ" sz="1900" dirty="0"/>
              <a:t>Aplikován </a:t>
            </a:r>
            <a:r>
              <a:rPr lang="cs-CZ" sz="1900" b="1" dirty="0"/>
              <a:t>režim Ex ante</a:t>
            </a:r>
            <a:r>
              <a:rPr lang="cs-CZ" sz="1900" dirty="0"/>
              <a:t> (zálohové financování)</a:t>
            </a:r>
          </a:p>
          <a:p>
            <a:r>
              <a:rPr lang="cs-CZ" sz="1900" b="1" dirty="0"/>
              <a:t>Zálohové platby dle finančního plánu: </a:t>
            </a:r>
          </a:p>
          <a:p>
            <a:pPr lvl="1"/>
            <a:r>
              <a:rPr lang="cs-CZ" sz="1900" b="1" dirty="0"/>
              <a:t>1. zálohová platba </a:t>
            </a:r>
            <a:br>
              <a:rPr lang="cs-CZ" sz="1900" b="1" dirty="0"/>
            </a:br>
            <a:r>
              <a:rPr lang="cs-CZ" sz="1900" dirty="0"/>
              <a:t>= obvykle ve výši 30 % </a:t>
            </a:r>
          </a:p>
          <a:p>
            <a:pPr lvl="1"/>
            <a:r>
              <a:rPr lang="cs-CZ" sz="1900" b="1" dirty="0"/>
              <a:t>další zálohové platby </a:t>
            </a:r>
          </a:p>
          <a:p>
            <a:pPr marL="666000" lvl="2" indent="0">
              <a:buNone/>
            </a:pPr>
            <a:r>
              <a:rPr lang="cs-CZ" sz="1900" dirty="0"/>
              <a:t>= součet vzniklých a zároveň vyúčtovaných způsobilých výdajů</a:t>
            </a:r>
          </a:p>
          <a:p>
            <a:pPr lvl="1"/>
            <a:r>
              <a:rPr lang="cs-CZ" sz="1900" b="1" dirty="0"/>
              <a:t>závěrečná platba/vratka </a:t>
            </a:r>
            <a:r>
              <a:rPr lang="cs-CZ" sz="1900" dirty="0"/>
              <a:t>dle vyúčtování zálohových plateb </a:t>
            </a:r>
            <a:br>
              <a:rPr lang="cs-CZ" sz="1900" dirty="0"/>
            </a:br>
            <a:r>
              <a:rPr lang="cs-CZ" sz="1900" dirty="0"/>
              <a:t>a skutečně prokázaných výdajů</a:t>
            </a:r>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solidFill>
                  <a:srgbClr val="084A8B"/>
                </a:solidFill>
              </a:rPr>
              <a:pPr/>
              <a:t>19</a:t>
            </a:fld>
            <a:endParaRPr lang="cs-CZ" dirty="0">
              <a:solidFill>
                <a:srgbClr val="084A8B"/>
              </a:solidFill>
            </a:endParaRPr>
          </a:p>
        </p:txBody>
      </p:sp>
    </p:spTree>
    <p:extLst>
      <p:ext uri="{BB962C8B-B14F-4D97-AF65-F5344CB8AC3E}">
        <p14:creationId xmlns:p14="http://schemas.microsoft.com/office/powerpoint/2010/main" val="2414044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Obsah</a:t>
            </a:r>
          </a:p>
        </p:txBody>
      </p:sp>
      <p:sp>
        <p:nvSpPr>
          <p:cNvPr id="3" name="Zástupný symbol pro obsah 2"/>
          <p:cNvSpPr>
            <a:spLocks noGrp="1"/>
          </p:cNvSpPr>
          <p:nvPr>
            <p:ph idx="1"/>
          </p:nvPr>
        </p:nvSpPr>
        <p:spPr>
          <a:xfrm>
            <a:off x="576000" y="1620116"/>
            <a:ext cx="8064000" cy="4320000"/>
          </a:xfrm>
        </p:spPr>
        <p:txBody>
          <a:bodyPr/>
          <a:lstStyle/>
          <a:p>
            <a:pPr>
              <a:spcAft>
                <a:spcPts val="1800"/>
              </a:spcAft>
            </a:pPr>
            <a:r>
              <a:rPr lang="cs-CZ" dirty="0"/>
              <a:t>ROZHODNUTÍ O POSKYTNUTÍ DOTACE</a:t>
            </a:r>
          </a:p>
          <a:p>
            <a:pPr>
              <a:spcAft>
                <a:spcPts val="1800"/>
              </a:spcAft>
            </a:pPr>
            <a:r>
              <a:rPr lang="cs-CZ" dirty="0"/>
              <a:t>ZPRÁVA O REALIZACI</a:t>
            </a:r>
          </a:p>
          <a:p>
            <a:pPr>
              <a:spcAft>
                <a:spcPts val="1800"/>
              </a:spcAft>
            </a:pPr>
            <a:r>
              <a:rPr lang="cs-CZ" dirty="0"/>
              <a:t>PUBLICITA</a:t>
            </a:r>
          </a:p>
          <a:p>
            <a:pPr>
              <a:spcAft>
                <a:spcPts val="1800"/>
              </a:spcAft>
            </a:pPr>
            <a:r>
              <a:rPr lang="cs-CZ" dirty="0"/>
              <a:t>ZPŮSOBILOST VÝDAJŮ</a:t>
            </a:r>
          </a:p>
          <a:p>
            <a:pPr>
              <a:spcAft>
                <a:spcPts val="1800"/>
              </a:spcAft>
            </a:pPr>
            <a:r>
              <a:rPr lang="cs-CZ" dirty="0"/>
              <a:t>ZMĚNY PROJEKTU</a:t>
            </a:r>
          </a:p>
          <a:p>
            <a:pPr>
              <a:spcAft>
                <a:spcPts val="1800"/>
              </a:spcAft>
            </a:pPr>
            <a:r>
              <a:rPr lang="cs-CZ" dirty="0"/>
              <a:t>VEŘEJNÉ ZAKÁZKY</a:t>
            </a:r>
          </a:p>
          <a:p>
            <a:pPr>
              <a:spcAft>
                <a:spcPts val="1800"/>
              </a:spcAft>
            </a:pPr>
            <a:r>
              <a:rPr lang="cs-CZ" dirty="0"/>
              <a:t>STŘET ZÁJMŮ</a:t>
            </a:r>
          </a:p>
          <a:p>
            <a:pPr>
              <a:spcAft>
                <a:spcPts val="1800"/>
              </a:spcAft>
            </a:pPr>
            <a:r>
              <a:rPr lang="cs-CZ" dirty="0"/>
              <a:t>VYPLNĚNÍ ZOR/ŽOP V SYSTÉMU</a:t>
            </a:r>
          </a:p>
          <a:p>
            <a:pPr>
              <a:spcAft>
                <a:spcPts val="1800"/>
              </a:spcAft>
            </a:pPr>
            <a:r>
              <a:rPr lang="cs-CZ" dirty="0"/>
              <a:t>EVALUACE</a:t>
            </a:r>
          </a:p>
          <a:p>
            <a:pPr>
              <a:spcAft>
                <a:spcPts val="1800"/>
              </a:spcAft>
            </a:pPr>
            <a:endParaRPr lang="cs-CZ" dirty="0"/>
          </a:p>
        </p:txBody>
      </p:sp>
      <p:sp>
        <p:nvSpPr>
          <p:cNvPr id="4" name="Zástupný symbol pro číslo snímku 3"/>
          <p:cNvSpPr>
            <a:spLocks noGrp="1"/>
          </p:cNvSpPr>
          <p:nvPr>
            <p:ph type="sldNum" sz="quarter" idx="12"/>
          </p:nvPr>
        </p:nvSpPr>
        <p:spPr/>
        <p:txBody>
          <a:bodyPr/>
          <a:lstStyle/>
          <a:p>
            <a:fld id="{965E07C6-3485-413F-8C5C-39913F362B35}" type="slidenum">
              <a:rPr lang="cs-CZ" smtClean="0"/>
              <a:t>2</a:t>
            </a:fld>
            <a:endParaRPr lang="cs-CZ"/>
          </a:p>
        </p:txBody>
      </p:sp>
    </p:spTree>
    <p:extLst>
      <p:ext uri="{BB962C8B-B14F-4D97-AF65-F5344CB8AC3E}">
        <p14:creationId xmlns:p14="http://schemas.microsoft.com/office/powerpoint/2010/main" val="23724686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Způsobilé výdaje</a:t>
            </a:r>
          </a:p>
        </p:txBody>
      </p:sp>
      <p:sp>
        <p:nvSpPr>
          <p:cNvPr id="3" name="Zástupný symbol pro obsah 2"/>
          <p:cNvSpPr>
            <a:spLocks noGrp="1"/>
          </p:cNvSpPr>
          <p:nvPr>
            <p:ph idx="1"/>
          </p:nvPr>
        </p:nvSpPr>
        <p:spPr>
          <a:xfrm>
            <a:off x="467544" y="1844824"/>
            <a:ext cx="8136456" cy="4464496"/>
          </a:xfrm>
        </p:spPr>
        <p:txBody>
          <a:bodyPr/>
          <a:lstStyle/>
          <a:p>
            <a:pPr marL="0" indent="0">
              <a:buNone/>
            </a:pPr>
            <a:r>
              <a:rPr lang="cs-CZ" sz="1900" b="1" dirty="0"/>
              <a:t>Všechny výdaje musejí splňovat podmínku:</a:t>
            </a:r>
          </a:p>
          <a:p>
            <a:pPr lvl="1"/>
            <a:r>
              <a:rPr lang="cs-CZ" sz="1900" dirty="0"/>
              <a:t>Hospodárnosti</a:t>
            </a:r>
          </a:p>
          <a:p>
            <a:pPr lvl="1"/>
            <a:r>
              <a:rPr lang="cs-CZ" sz="1900" dirty="0"/>
              <a:t>Efektivnosti</a:t>
            </a:r>
          </a:p>
          <a:p>
            <a:pPr lvl="1"/>
            <a:r>
              <a:rPr lang="cs-CZ" sz="1900" dirty="0"/>
              <a:t>Účelnosti</a:t>
            </a:r>
          </a:p>
          <a:p>
            <a:pPr lvl="1"/>
            <a:r>
              <a:rPr lang="cs-CZ" sz="1900" dirty="0"/>
              <a:t>Vznikly v době realizace projektu</a:t>
            </a:r>
          </a:p>
          <a:p>
            <a:pPr lvl="1"/>
            <a:endParaRPr lang="cs-CZ" sz="1900" dirty="0"/>
          </a:p>
          <a:p>
            <a:pPr algn="just"/>
            <a:r>
              <a:rPr lang="cs-CZ" sz="1900" dirty="0"/>
              <a:t>Řídicí orgán (ŘO) je oprávněn si od příjemce vyžádat jakýkoli dokument, který je nezbytný pro ověření způsobilosti výdajů v rámci projektu (a může se jednat i o dokument, který vznikl v době před zahájením realizace projektu)</a:t>
            </a:r>
          </a:p>
          <a:p>
            <a:pPr algn="just"/>
            <a:r>
              <a:rPr lang="cs-CZ" sz="1900" dirty="0"/>
              <a:t>Týká se výdajů prokazovaných v soupisce i výdajů hrazených z paušálu</a:t>
            </a:r>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solidFill>
                  <a:srgbClr val="084A8B"/>
                </a:solidFill>
              </a:rPr>
              <a:pPr/>
              <a:t>20</a:t>
            </a:fld>
            <a:endParaRPr lang="cs-CZ" dirty="0">
              <a:solidFill>
                <a:srgbClr val="084A8B"/>
              </a:solidFill>
            </a:endParaRPr>
          </a:p>
        </p:txBody>
      </p:sp>
    </p:spTree>
    <p:extLst>
      <p:ext uri="{BB962C8B-B14F-4D97-AF65-F5344CB8AC3E}">
        <p14:creationId xmlns:p14="http://schemas.microsoft.com/office/powerpoint/2010/main" val="29981413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Reálné vykazování výdajů</a:t>
            </a:r>
          </a:p>
        </p:txBody>
      </p:sp>
      <p:sp>
        <p:nvSpPr>
          <p:cNvPr id="3" name="Zástupný symbol pro obsah 2"/>
          <p:cNvSpPr>
            <a:spLocks noGrp="1"/>
          </p:cNvSpPr>
          <p:nvPr>
            <p:ph idx="1"/>
          </p:nvPr>
        </p:nvSpPr>
        <p:spPr>
          <a:xfrm>
            <a:off x="540000" y="1556792"/>
            <a:ext cx="8064000" cy="4392488"/>
          </a:xfrm>
        </p:spPr>
        <p:txBody>
          <a:bodyPr/>
          <a:lstStyle/>
          <a:p>
            <a:r>
              <a:rPr lang="cs-CZ" sz="1900" b="1" dirty="0"/>
              <a:t>Režim financování projektu metodou skutečně vzniklých výdajů:</a:t>
            </a:r>
          </a:p>
          <a:p>
            <a:pPr lvl="1"/>
            <a:r>
              <a:rPr lang="cs-CZ" sz="1900" dirty="0"/>
              <a:t>stanovení způsobilosti na základě vykázání skutečně vzniklých </a:t>
            </a:r>
            <a:br>
              <a:rPr lang="cs-CZ" sz="1900" dirty="0"/>
            </a:br>
            <a:r>
              <a:rPr lang="cs-CZ" sz="1900" dirty="0"/>
              <a:t>a uhrazených výdajů;</a:t>
            </a:r>
          </a:p>
          <a:p>
            <a:pPr lvl="1"/>
            <a:r>
              <a:rPr lang="cs-CZ" sz="1900" dirty="0"/>
              <a:t>způsobilé výdaje na základě předložených dokladů</a:t>
            </a:r>
          </a:p>
          <a:p>
            <a:r>
              <a:rPr lang="cs-CZ" sz="1900" b="1" dirty="0"/>
              <a:t>Časová způsobilost </a:t>
            </a:r>
            <a:r>
              <a:rPr lang="cs-CZ" sz="1900" dirty="0"/>
              <a:t>= datum vzniku nákladu musí spadat do období realizace projektu.</a:t>
            </a:r>
          </a:p>
          <a:p>
            <a:r>
              <a:rPr lang="cs-CZ" sz="1900" b="1" dirty="0"/>
              <a:t>Úhrada výdaje </a:t>
            </a:r>
            <a:r>
              <a:rPr lang="cs-CZ" sz="1900" dirty="0"/>
              <a:t>= vždy je třeba mít doklad o úhradě výdaje.</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solidFill>
                  <a:srgbClr val="084A8B"/>
                </a:solidFill>
              </a:rPr>
              <a:pPr/>
              <a:t>21</a:t>
            </a:fld>
            <a:endParaRPr lang="cs-CZ" dirty="0">
              <a:solidFill>
                <a:srgbClr val="084A8B"/>
              </a:solidFill>
            </a:endParaRPr>
          </a:p>
        </p:txBody>
      </p:sp>
    </p:spTree>
    <p:extLst>
      <p:ext uri="{BB962C8B-B14F-4D97-AF65-F5344CB8AC3E}">
        <p14:creationId xmlns:p14="http://schemas.microsoft.com/office/powerpoint/2010/main" val="37832084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Dokladování osobních výdajů</a:t>
            </a:r>
          </a:p>
        </p:txBody>
      </p:sp>
      <p:sp>
        <p:nvSpPr>
          <p:cNvPr id="3" name="Zástupný symbol pro obsah 2"/>
          <p:cNvSpPr>
            <a:spLocks noGrp="1"/>
          </p:cNvSpPr>
          <p:nvPr>
            <p:ph idx="1"/>
          </p:nvPr>
        </p:nvSpPr>
        <p:spPr>
          <a:xfrm>
            <a:off x="540000" y="1412776"/>
            <a:ext cx="8064000" cy="4536504"/>
          </a:xfrm>
        </p:spPr>
        <p:txBody>
          <a:bodyPr/>
          <a:lstStyle/>
          <a:p>
            <a:endParaRPr lang="cs-CZ" dirty="0"/>
          </a:p>
          <a:p>
            <a:r>
              <a:rPr lang="cs-CZ" sz="1900" dirty="0"/>
              <a:t>Veškeré výdaje, které </a:t>
            </a:r>
            <a:r>
              <a:rPr lang="cs-CZ" sz="1900" b="1" dirty="0"/>
              <a:t>svojí povahou spadají do přímých osobních nákladů projektu (PN)</a:t>
            </a:r>
            <a:r>
              <a:rPr lang="cs-CZ" sz="1900" dirty="0"/>
              <a:t> musí být příjemce schopen doložit.</a:t>
            </a:r>
          </a:p>
          <a:p>
            <a:endParaRPr lang="cs-CZ" sz="1900" dirty="0"/>
          </a:p>
          <a:p>
            <a:r>
              <a:rPr lang="cs-CZ" sz="1900" dirty="0"/>
              <a:t>Výdaje pozic hrazených z paušálu se v soupisce výdajů nedokládají</a:t>
            </a:r>
          </a:p>
          <a:p>
            <a:endParaRPr lang="cs-CZ" sz="1900" dirty="0"/>
          </a:p>
          <a:p>
            <a:r>
              <a:rPr lang="cs-CZ" sz="1900" dirty="0"/>
              <a:t>Do IS KP2021+ je třeba </a:t>
            </a:r>
            <a:r>
              <a:rPr lang="cs-CZ" sz="1900" b="1" dirty="0"/>
              <a:t>naskenovat</a:t>
            </a:r>
            <a:r>
              <a:rPr lang="cs-CZ" sz="1900" dirty="0"/>
              <a:t> všechny</a:t>
            </a:r>
            <a:r>
              <a:rPr lang="cs-CZ" sz="1900" b="1" dirty="0"/>
              <a:t> doklady</a:t>
            </a:r>
            <a:r>
              <a:rPr lang="cs-CZ" sz="1900" dirty="0"/>
              <a:t>, z nichž je nárokována částka </a:t>
            </a:r>
            <a:r>
              <a:rPr lang="cs-CZ" sz="1900" b="1" dirty="0"/>
              <a:t>přesahující 20 000 Kč</a:t>
            </a:r>
            <a:r>
              <a:rPr lang="cs-CZ" sz="1900" dirty="0"/>
              <a:t>, a s nimi také doklady </a:t>
            </a:r>
            <a:br>
              <a:rPr lang="cs-CZ" sz="1900" dirty="0"/>
            </a:br>
            <a:r>
              <a:rPr lang="cs-CZ" sz="1900" dirty="0"/>
              <a:t>prokazující způsobilost (výpis z BÚ – úhrada mzdy, odvodů, kopie VPD) </a:t>
            </a:r>
          </a:p>
          <a:p>
            <a:r>
              <a:rPr lang="cs-CZ" sz="1900" dirty="0"/>
              <a:t>Pracovní výkaz</a:t>
            </a:r>
          </a:p>
          <a:p>
            <a:pPr marL="0" indent="0">
              <a:buNone/>
            </a:pPr>
            <a:endParaRPr lang="cs-CZ" sz="1900" dirty="0"/>
          </a:p>
          <a:p>
            <a:r>
              <a:rPr lang="cs-CZ" sz="1900" dirty="0"/>
              <a:t>ŘO si může nechat vyžádat jakýkoliv doklad </a:t>
            </a:r>
          </a:p>
          <a:p>
            <a:endParaRPr lang="cs-CZ" dirty="0"/>
          </a:p>
          <a:p>
            <a:endParaRPr lang="cs-CZ"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solidFill>
                  <a:srgbClr val="084A8B"/>
                </a:solidFill>
              </a:rPr>
              <a:pPr/>
              <a:t>22</a:t>
            </a:fld>
            <a:endParaRPr lang="cs-CZ" dirty="0">
              <a:solidFill>
                <a:srgbClr val="084A8B"/>
              </a:solidFill>
            </a:endParaRPr>
          </a:p>
        </p:txBody>
      </p:sp>
    </p:spTree>
    <p:extLst>
      <p:ext uri="{BB962C8B-B14F-4D97-AF65-F5344CB8AC3E}">
        <p14:creationId xmlns:p14="http://schemas.microsoft.com/office/powerpoint/2010/main" val="9755523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Kategorie způsobilých výdajů OPZ</a:t>
            </a:r>
          </a:p>
        </p:txBody>
      </p:sp>
      <p:sp>
        <p:nvSpPr>
          <p:cNvPr id="3" name="Zástupný symbol pro obsah 2"/>
          <p:cNvSpPr>
            <a:spLocks noGrp="1"/>
          </p:cNvSpPr>
          <p:nvPr>
            <p:ph idx="1"/>
          </p:nvPr>
        </p:nvSpPr>
        <p:spPr>
          <a:xfrm>
            <a:off x="1403648" y="1340768"/>
            <a:ext cx="6480720" cy="3888432"/>
          </a:xfrm>
        </p:spPr>
        <p:txBody>
          <a:bodyPr>
            <a:noAutofit/>
          </a:bodyPr>
          <a:lstStyle/>
          <a:p>
            <a:pPr marL="0" lvl="1" indent="0" algn="ctr">
              <a:lnSpc>
                <a:spcPct val="100000"/>
              </a:lnSpc>
              <a:spcBef>
                <a:spcPts val="0"/>
              </a:spcBef>
              <a:spcAft>
                <a:spcPts val="0"/>
              </a:spcAft>
              <a:buSzPct val="100000"/>
              <a:buNone/>
            </a:pPr>
            <a:endParaRPr lang="cs-CZ" b="1" dirty="0"/>
          </a:p>
          <a:p>
            <a:pPr>
              <a:lnSpc>
                <a:spcPct val="100000"/>
              </a:lnSpc>
              <a:spcBef>
                <a:spcPts val="0"/>
              </a:spcBef>
              <a:spcAft>
                <a:spcPts val="0"/>
              </a:spcAft>
              <a:defRPr/>
            </a:pPr>
            <a:r>
              <a:rPr lang="cs-CZ" altLang="cs-CZ" sz="4000" b="1" dirty="0"/>
              <a:t>Celkové způsobilé výdaje</a:t>
            </a:r>
          </a:p>
          <a:p>
            <a:pPr>
              <a:lnSpc>
                <a:spcPct val="100000"/>
              </a:lnSpc>
              <a:spcBef>
                <a:spcPts val="0"/>
              </a:spcBef>
              <a:spcAft>
                <a:spcPts val="0"/>
              </a:spcAft>
              <a:defRPr/>
            </a:pPr>
            <a:endParaRPr lang="cs-CZ" altLang="cs-CZ" sz="4000" b="1" dirty="0"/>
          </a:p>
          <a:p>
            <a:pPr lvl="1">
              <a:lnSpc>
                <a:spcPct val="100000"/>
              </a:lnSpc>
              <a:spcBef>
                <a:spcPts val="0"/>
              </a:spcBef>
              <a:spcAft>
                <a:spcPts val="0"/>
              </a:spcAft>
              <a:defRPr/>
            </a:pPr>
            <a:r>
              <a:rPr lang="cs-CZ" altLang="cs-CZ" sz="2800" b="1" dirty="0"/>
              <a:t>1.1 Přímé osobní náklady</a:t>
            </a:r>
          </a:p>
          <a:p>
            <a:pPr marL="414000" lvl="1" indent="0">
              <a:lnSpc>
                <a:spcPct val="100000"/>
              </a:lnSpc>
              <a:spcBef>
                <a:spcPts val="0"/>
              </a:spcBef>
              <a:spcAft>
                <a:spcPts val="0"/>
              </a:spcAft>
              <a:buNone/>
              <a:defRPr/>
            </a:pPr>
            <a:r>
              <a:rPr lang="cs-CZ" altLang="cs-CZ" sz="2800" dirty="0"/>
              <a:t>		</a:t>
            </a:r>
          </a:p>
          <a:p>
            <a:pPr lvl="1">
              <a:lnSpc>
                <a:spcPct val="100000"/>
              </a:lnSpc>
              <a:spcBef>
                <a:spcPts val="0"/>
              </a:spcBef>
              <a:spcAft>
                <a:spcPts val="0"/>
              </a:spcAft>
              <a:defRPr/>
            </a:pPr>
            <a:r>
              <a:rPr lang="cs-CZ" sz="2800" b="1" dirty="0"/>
              <a:t>1.2 40% paušální sazba</a:t>
            </a:r>
          </a:p>
          <a:p>
            <a:pPr marL="310500" lvl="1" indent="0">
              <a:lnSpc>
                <a:spcPct val="100000"/>
              </a:lnSpc>
              <a:spcBef>
                <a:spcPts val="0"/>
              </a:spcBef>
              <a:spcAft>
                <a:spcPts val="0"/>
              </a:spcAft>
              <a:buNone/>
              <a:defRPr/>
            </a:pPr>
            <a:endParaRPr lang="cs-CZ" sz="2800" b="1" dirty="0"/>
          </a:p>
          <a:p>
            <a:pPr lvl="1">
              <a:lnSpc>
                <a:spcPct val="100000"/>
              </a:lnSpc>
              <a:spcBef>
                <a:spcPts val="0"/>
              </a:spcBef>
              <a:spcAft>
                <a:spcPts val="0"/>
              </a:spcAft>
              <a:defRPr/>
            </a:pPr>
            <a:r>
              <a:rPr lang="cs-CZ" sz="2800" b="1" dirty="0"/>
              <a:t>1.3 Mzdové příspěvky - jednotka</a:t>
            </a:r>
            <a:endParaRPr lang="cs-CZ" sz="3600" strike="sngStrike" dirty="0"/>
          </a:p>
          <a:p>
            <a:pPr marL="0" indent="0">
              <a:lnSpc>
                <a:spcPct val="100000"/>
              </a:lnSpc>
              <a:buNone/>
            </a:pPr>
            <a:endParaRPr lang="cs-CZ" sz="1800" dirty="0"/>
          </a:p>
        </p:txBody>
      </p:sp>
      <p:sp>
        <p:nvSpPr>
          <p:cNvPr id="4" name="Zástupný symbol pro číslo snímku 3"/>
          <p:cNvSpPr>
            <a:spLocks noGrp="1"/>
          </p:cNvSpPr>
          <p:nvPr>
            <p:ph type="sldNum" sz="quarter" idx="12"/>
          </p:nvPr>
        </p:nvSpPr>
        <p:spPr/>
        <p:txBody>
          <a:bodyPr/>
          <a:lstStyle/>
          <a:p>
            <a:fld id="{965E07C6-3485-413F-8C5C-39913F362B35}" type="slidenum">
              <a:rPr lang="cs-CZ" smtClean="0"/>
              <a:t>23</a:t>
            </a:fld>
            <a:endParaRPr lang="cs-CZ"/>
          </a:p>
        </p:txBody>
      </p:sp>
    </p:spTree>
    <p:extLst>
      <p:ext uri="{BB962C8B-B14F-4D97-AF65-F5344CB8AC3E}">
        <p14:creationId xmlns:p14="http://schemas.microsoft.com/office/powerpoint/2010/main" val="13907201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22482"/>
            <a:ext cx="8424000" cy="1080000"/>
          </a:xfrm>
        </p:spPr>
        <p:txBody>
          <a:bodyPr/>
          <a:lstStyle/>
          <a:p>
            <a:r>
              <a:rPr lang="cs-CZ" dirty="0"/>
              <a:t>40% paušální sazba</a:t>
            </a:r>
          </a:p>
        </p:txBody>
      </p:sp>
      <p:sp>
        <p:nvSpPr>
          <p:cNvPr id="3" name="Zástupný symbol pro obsah 2"/>
          <p:cNvSpPr>
            <a:spLocks noGrp="1"/>
          </p:cNvSpPr>
          <p:nvPr>
            <p:ph idx="1"/>
          </p:nvPr>
        </p:nvSpPr>
        <p:spPr>
          <a:xfrm>
            <a:off x="540000" y="1628800"/>
            <a:ext cx="7704408" cy="4320480"/>
          </a:xfrm>
        </p:spPr>
        <p:txBody>
          <a:bodyPr/>
          <a:lstStyle/>
          <a:p>
            <a:r>
              <a:rPr lang="cs-CZ" sz="1800" dirty="0"/>
              <a:t>Do sazby spadají veškeré výdaje, které nespadají pod přímé osobní náklady a výdaje na mzdové příspěvky</a:t>
            </a:r>
          </a:p>
          <a:p>
            <a:r>
              <a:rPr lang="cs-CZ" sz="1900" dirty="0"/>
              <a:t>Prokazují se % poměrem vůči skutečně vynaloženým způsobilým přímým osobním nákladům v rámci </a:t>
            </a:r>
            <a:r>
              <a:rPr lang="cs-CZ" sz="1900" dirty="0" err="1"/>
              <a:t>ZoR</a:t>
            </a:r>
            <a:r>
              <a:rPr lang="cs-CZ" sz="1900" dirty="0"/>
              <a:t> s </a:t>
            </a:r>
            <a:r>
              <a:rPr lang="cs-CZ" sz="1900" dirty="0" err="1"/>
              <a:t>ŽoP</a:t>
            </a:r>
            <a:endParaRPr lang="cs-CZ" sz="1900" dirty="0"/>
          </a:p>
          <a:p>
            <a:r>
              <a:rPr lang="cs-CZ" sz="1900" dirty="0"/>
              <a:t>Každá platba příjemci v sobě zahrnuje prostředky </a:t>
            </a:r>
            <a:br>
              <a:rPr lang="cs-CZ" sz="1900" dirty="0"/>
            </a:br>
            <a:r>
              <a:rPr lang="cs-CZ" sz="1900" dirty="0"/>
              <a:t>na přímé osobní náklady a paušální výdaje dle stanoveného poměru</a:t>
            </a:r>
          </a:p>
          <a:p>
            <a:r>
              <a:rPr lang="cs-CZ" sz="1900" dirty="0"/>
              <a:t>Odpovídají 40 % z prokazovaných přímých osobních nákladů</a:t>
            </a:r>
          </a:p>
          <a:p>
            <a:endParaRPr lang="cs-CZ" dirty="0"/>
          </a:p>
          <a:p>
            <a:endParaRPr lang="cs-CZ" dirty="0"/>
          </a:p>
          <a:p>
            <a:pPr marL="0" indent="0">
              <a:buNone/>
            </a:pP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solidFill>
                  <a:srgbClr val="084A8B"/>
                </a:solidFill>
              </a:rPr>
              <a:pPr/>
              <a:t>24</a:t>
            </a:fld>
            <a:endParaRPr lang="cs-CZ" dirty="0">
              <a:solidFill>
                <a:srgbClr val="084A8B"/>
              </a:solidFill>
            </a:endParaRPr>
          </a:p>
        </p:txBody>
      </p:sp>
    </p:spTree>
    <p:extLst>
      <p:ext uri="{BB962C8B-B14F-4D97-AF65-F5344CB8AC3E}">
        <p14:creationId xmlns:p14="http://schemas.microsoft.com/office/powerpoint/2010/main" val="12302678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Osobní náklady</a:t>
            </a:r>
          </a:p>
        </p:txBody>
      </p:sp>
      <p:sp>
        <p:nvSpPr>
          <p:cNvPr id="3" name="Zástupný symbol pro obsah 2"/>
          <p:cNvSpPr>
            <a:spLocks noGrp="1"/>
          </p:cNvSpPr>
          <p:nvPr>
            <p:ph idx="1"/>
          </p:nvPr>
        </p:nvSpPr>
        <p:spPr>
          <a:xfrm>
            <a:off x="539552" y="1412776"/>
            <a:ext cx="8064000" cy="4320000"/>
          </a:xfrm>
        </p:spPr>
        <p:txBody>
          <a:bodyPr/>
          <a:lstStyle/>
          <a:p>
            <a:pPr marL="432000" lvl="1" indent="-432000" algn="just">
              <a:lnSpc>
                <a:spcPct val="100000"/>
              </a:lnSpc>
              <a:spcBef>
                <a:spcPts val="0"/>
              </a:spcBef>
              <a:spcAft>
                <a:spcPts val="0"/>
              </a:spcAft>
              <a:buSzPct val="100000"/>
              <a:buFont typeface="Wingdings" panose="05000000000000000000" pitchFamily="2" charset="2"/>
              <a:buChar char=""/>
              <a:defRPr/>
            </a:pPr>
            <a:r>
              <a:rPr lang="cs-CZ" sz="1900" b="1" dirty="0"/>
              <a:t>Pracovní úvazky </a:t>
            </a:r>
            <a:r>
              <a:rPr lang="cs-CZ" sz="1900" dirty="0"/>
              <a:t>zaměstnance se nesmí překrývat a není možné, aby byl za stejnou práci placen vícekrát.</a:t>
            </a:r>
          </a:p>
          <a:p>
            <a:pPr marL="432000" lvl="1" indent="-432000" algn="just">
              <a:lnSpc>
                <a:spcPct val="100000"/>
              </a:lnSpc>
              <a:spcBef>
                <a:spcPts val="0"/>
              </a:spcBef>
              <a:spcAft>
                <a:spcPts val="0"/>
              </a:spcAft>
              <a:buSzPct val="100000"/>
              <a:buFont typeface="Wingdings" panose="05000000000000000000" pitchFamily="2" charset="2"/>
              <a:buChar char=""/>
              <a:defRPr/>
            </a:pPr>
            <a:endParaRPr lang="cs-CZ" sz="1900" b="1" dirty="0"/>
          </a:p>
          <a:p>
            <a:pPr marL="432000" lvl="1" indent="-432000" algn="just">
              <a:lnSpc>
                <a:spcPct val="100000"/>
              </a:lnSpc>
              <a:spcBef>
                <a:spcPts val="0"/>
              </a:spcBef>
              <a:spcAft>
                <a:spcPts val="0"/>
              </a:spcAft>
              <a:buSzPct val="100000"/>
              <a:buFont typeface="Wingdings" panose="05000000000000000000" pitchFamily="2" charset="2"/>
              <a:buChar char=""/>
              <a:defRPr/>
            </a:pPr>
            <a:r>
              <a:rPr lang="cs-CZ" sz="1900" b="1" dirty="0">
                <a:solidFill>
                  <a:srgbClr val="FF0000"/>
                </a:solidFill>
              </a:rPr>
              <a:t>Výše úvazku = maximálně 1,0 </a:t>
            </a:r>
            <a:r>
              <a:rPr lang="cs-CZ" sz="1900" dirty="0">
                <a:solidFill>
                  <a:srgbClr val="FF0000"/>
                </a:solidFill>
              </a:rPr>
              <a:t>(součet veškerých úvazků zaměstnance u všech subjektů zapojených do projektu – příjemce </a:t>
            </a:r>
            <a:br>
              <a:rPr lang="cs-CZ" sz="1900" dirty="0">
                <a:solidFill>
                  <a:srgbClr val="FF0000"/>
                </a:solidFill>
              </a:rPr>
            </a:br>
            <a:r>
              <a:rPr lang="cs-CZ" sz="1900" dirty="0">
                <a:solidFill>
                  <a:srgbClr val="FF0000"/>
                </a:solidFill>
              </a:rPr>
              <a:t>i partnera projektu), a to po celou dobu zapojení daného pracovníka </a:t>
            </a:r>
            <a:br>
              <a:rPr lang="cs-CZ" sz="1900" dirty="0">
                <a:solidFill>
                  <a:srgbClr val="FF0000"/>
                </a:solidFill>
              </a:rPr>
            </a:br>
            <a:r>
              <a:rPr lang="cs-CZ" sz="1900" dirty="0">
                <a:solidFill>
                  <a:srgbClr val="FF0000"/>
                </a:solidFill>
              </a:rPr>
              <a:t>do realizace projektu.</a:t>
            </a:r>
            <a:endParaRPr lang="cs-CZ" sz="1900" b="1" dirty="0">
              <a:solidFill>
                <a:srgbClr val="FF0000"/>
              </a:solidFill>
            </a:endParaRPr>
          </a:p>
          <a:p>
            <a:pPr marL="432000" lvl="1" indent="-432000" algn="just">
              <a:lnSpc>
                <a:spcPct val="100000"/>
              </a:lnSpc>
              <a:spcBef>
                <a:spcPts val="0"/>
              </a:spcBef>
              <a:spcAft>
                <a:spcPts val="0"/>
              </a:spcAft>
              <a:buSzPct val="100000"/>
              <a:buFont typeface="Wingdings" panose="05000000000000000000" pitchFamily="2" charset="2"/>
              <a:buChar char=""/>
              <a:defRPr/>
            </a:pPr>
            <a:endParaRPr lang="cs-CZ" sz="1900" dirty="0"/>
          </a:p>
          <a:p>
            <a:pPr marL="432000" lvl="1" indent="-432000" algn="just">
              <a:lnSpc>
                <a:spcPct val="100000"/>
              </a:lnSpc>
              <a:spcBef>
                <a:spcPts val="0"/>
              </a:spcBef>
              <a:spcAft>
                <a:spcPts val="0"/>
              </a:spcAft>
              <a:buSzPct val="100000"/>
              <a:buFont typeface="Wingdings" panose="05000000000000000000" pitchFamily="2" charset="2"/>
              <a:buChar char=""/>
              <a:defRPr/>
            </a:pPr>
            <a:r>
              <a:rPr lang="cs-CZ" altLang="cs-CZ" sz="1900" b="1" dirty="0"/>
              <a:t>Realizační tým projektu (RT) = </a:t>
            </a:r>
            <a:r>
              <a:rPr lang="cs-CZ" altLang="cs-CZ" sz="1900" dirty="0"/>
              <a:t>způsobilé výdaje za pozice, které jsou uvedeny ve schváleném rozpočtu projektu</a:t>
            </a:r>
          </a:p>
          <a:p>
            <a:pPr marL="0" lvl="1" indent="0" algn="just">
              <a:lnSpc>
                <a:spcPct val="100000"/>
              </a:lnSpc>
              <a:spcBef>
                <a:spcPts val="0"/>
              </a:spcBef>
              <a:spcAft>
                <a:spcPts val="0"/>
              </a:spcAft>
              <a:buSzPct val="100000"/>
              <a:buNone/>
              <a:defRPr/>
            </a:pPr>
            <a:endParaRPr lang="cs-CZ" altLang="cs-CZ" sz="1900" dirty="0"/>
          </a:p>
          <a:p>
            <a:endParaRPr lang="cs-CZ" dirty="0"/>
          </a:p>
        </p:txBody>
      </p:sp>
      <p:sp>
        <p:nvSpPr>
          <p:cNvPr id="4" name="Zástupný symbol pro číslo snímku 3"/>
          <p:cNvSpPr>
            <a:spLocks noGrp="1"/>
          </p:cNvSpPr>
          <p:nvPr>
            <p:ph type="sldNum" sz="quarter" idx="12"/>
          </p:nvPr>
        </p:nvSpPr>
        <p:spPr/>
        <p:txBody>
          <a:bodyPr/>
          <a:lstStyle/>
          <a:p>
            <a:fld id="{965E07C6-3485-413F-8C5C-39913F362B35}" type="slidenum">
              <a:rPr lang="cs-CZ" smtClean="0"/>
              <a:t>25</a:t>
            </a:fld>
            <a:endParaRPr lang="cs-CZ"/>
          </a:p>
        </p:txBody>
      </p:sp>
    </p:spTree>
    <p:extLst>
      <p:ext uri="{BB962C8B-B14F-4D97-AF65-F5344CB8AC3E}">
        <p14:creationId xmlns:p14="http://schemas.microsoft.com/office/powerpoint/2010/main" val="12243540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22482"/>
            <a:ext cx="8424000" cy="1080000"/>
          </a:xfrm>
        </p:spPr>
        <p:txBody>
          <a:bodyPr/>
          <a:lstStyle/>
          <a:p>
            <a:r>
              <a:rPr lang="cs-CZ" dirty="0"/>
              <a:t>Osobní náklady</a:t>
            </a:r>
          </a:p>
        </p:txBody>
      </p:sp>
      <p:sp>
        <p:nvSpPr>
          <p:cNvPr id="3" name="Zástupný symbol pro obsah 2"/>
          <p:cNvSpPr>
            <a:spLocks noGrp="1"/>
          </p:cNvSpPr>
          <p:nvPr>
            <p:ph idx="1"/>
          </p:nvPr>
        </p:nvSpPr>
        <p:spPr>
          <a:xfrm>
            <a:off x="540000" y="1700808"/>
            <a:ext cx="8064000" cy="4248472"/>
          </a:xfrm>
        </p:spPr>
        <p:txBody>
          <a:bodyPr/>
          <a:lstStyle/>
          <a:p>
            <a:pPr marL="0" indent="0">
              <a:buNone/>
            </a:pPr>
            <a:endParaRPr lang="cs-CZ" dirty="0"/>
          </a:p>
          <a:p>
            <a:endParaRPr lang="cs-CZ" dirty="0"/>
          </a:p>
          <a:p>
            <a:pPr marL="0" indent="0">
              <a:buNone/>
            </a:pP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solidFill>
                  <a:srgbClr val="084A8B"/>
                </a:solidFill>
              </a:rPr>
              <a:pPr/>
              <a:t>26</a:t>
            </a:fld>
            <a:endParaRPr lang="cs-CZ" dirty="0">
              <a:solidFill>
                <a:srgbClr val="084A8B"/>
              </a:solidFill>
            </a:endParaRPr>
          </a:p>
        </p:txBody>
      </p:sp>
      <p:sp>
        <p:nvSpPr>
          <p:cNvPr id="5" name="Obdélník 4"/>
          <p:cNvSpPr/>
          <p:nvPr/>
        </p:nvSpPr>
        <p:spPr>
          <a:xfrm>
            <a:off x="483826" y="1340768"/>
            <a:ext cx="8120622" cy="5647700"/>
          </a:xfrm>
          <a:prstGeom prst="rect">
            <a:avLst/>
          </a:prstGeom>
        </p:spPr>
        <p:txBody>
          <a:bodyPr wrap="square">
            <a:spAutoFit/>
          </a:bodyPr>
          <a:lstStyle/>
          <a:p>
            <a:pPr marL="432000" lvl="0" indent="-432000" algn="just">
              <a:buClr>
                <a:srgbClr val="5FBBF5"/>
              </a:buClr>
              <a:buSzPct val="100000"/>
              <a:buFont typeface="Wingdings" panose="05000000000000000000" pitchFamily="2" charset="2"/>
              <a:buChar char=""/>
            </a:pPr>
            <a:r>
              <a:rPr lang="cs-CZ" sz="1900" b="1" dirty="0">
                <a:solidFill>
                  <a:srgbClr val="084A8B"/>
                </a:solidFill>
              </a:rPr>
              <a:t>Pracovní smlouvy, DPČ a DPP </a:t>
            </a:r>
            <a:r>
              <a:rPr lang="cs-CZ" sz="1900" dirty="0"/>
              <a:t>musí být uzavřeny v souladu se zákoníkem práce</a:t>
            </a:r>
          </a:p>
          <a:p>
            <a:pPr lvl="0" algn="just">
              <a:buClr>
                <a:srgbClr val="5FBBF5"/>
              </a:buClr>
              <a:buSzPct val="100000"/>
            </a:pPr>
            <a:endParaRPr lang="cs-CZ" sz="1900" dirty="0"/>
          </a:p>
          <a:p>
            <a:pPr marL="432000" lvl="0" indent="-432000" algn="just">
              <a:buClr>
                <a:srgbClr val="5FBBF5"/>
              </a:buClr>
              <a:buSzPct val="100000"/>
              <a:buFont typeface="Wingdings" panose="05000000000000000000" pitchFamily="2" charset="2"/>
              <a:buChar char=""/>
            </a:pPr>
            <a:r>
              <a:rPr lang="cs-CZ" altLang="cs-CZ" sz="1900" b="1" dirty="0"/>
              <a:t>Mzdové náklady</a:t>
            </a:r>
            <a:r>
              <a:rPr lang="cs-CZ" altLang="cs-CZ" sz="1900" dirty="0"/>
              <a:t> = </a:t>
            </a:r>
            <a:r>
              <a:rPr lang="cs-CZ" sz="1900" dirty="0"/>
              <a:t>hrubá mzda / plat nebo odměna (DPČ, DPP, OSVČ) </a:t>
            </a:r>
            <a:r>
              <a:rPr lang="cs-CZ" sz="1900" b="1" dirty="0"/>
              <a:t>+ odvody zaměstnavatele na SP a ZP a další poplatky </a:t>
            </a:r>
            <a:r>
              <a:rPr lang="cs-CZ" sz="1900" dirty="0"/>
              <a:t>spojené se zaměstnancem hrazené zaměstnavatelem povinně </a:t>
            </a:r>
            <a:br>
              <a:rPr lang="cs-CZ" sz="1900" dirty="0"/>
            </a:br>
            <a:r>
              <a:rPr lang="cs-CZ" sz="1900" dirty="0"/>
              <a:t>na základě právních předpisů (např. zákonné pojištění odpovědnosti zaměstnavatele za škodu při pracovním úrazu nebo nemoci </a:t>
            </a:r>
            <a:br>
              <a:rPr lang="cs-CZ" sz="1900" dirty="0"/>
            </a:br>
            <a:r>
              <a:rPr lang="cs-CZ" sz="1900" dirty="0"/>
              <a:t>z povolání)</a:t>
            </a:r>
          </a:p>
          <a:p>
            <a:pPr lvl="0" algn="just">
              <a:buClr>
                <a:srgbClr val="5FBBF5"/>
              </a:buClr>
              <a:buSzPct val="100000"/>
            </a:pPr>
            <a:endParaRPr lang="cs-CZ" sz="1900" dirty="0"/>
          </a:p>
          <a:p>
            <a:pPr marL="432000" lvl="0" indent="-432000" algn="just">
              <a:buClr>
                <a:srgbClr val="5FBBF5"/>
              </a:buClr>
              <a:buSzPct val="100000"/>
              <a:buFont typeface="Wingdings" panose="05000000000000000000" pitchFamily="2" charset="2"/>
              <a:buChar char=""/>
            </a:pPr>
            <a:r>
              <a:rPr lang="cs-CZ" sz="1900" b="1" dirty="0"/>
              <a:t>Náhrady</a:t>
            </a:r>
            <a:r>
              <a:rPr lang="cs-CZ" sz="1900" dirty="0"/>
              <a:t> </a:t>
            </a:r>
          </a:p>
          <a:p>
            <a:pPr marL="800100" lvl="1" indent="-342900" algn="just">
              <a:buClr>
                <a:srgbClr val="5FBBF5"/>
              </a:buClr>
              <a:buSzPct val="100000"/>
              <a:buFont typeface="Arial" panose="020B0604020202020204" pitchFamily="34" charset="0"/>
              <a:buChar char="•"/>
            </a:pPr>
            <a:r>
              <a:rPr lang="cs-CZ" sz="1900" b="1" dirty="0"/>
              <a:t>za dovolenou </a:t>
            </a:r>
            <a:r>
              <a:rPr lang="cs-CZ" sz="1900" dirty="0"/>
              <a:t>(4, 5 nebo 8 týdnů dovolené dle typu zaměstnavatele, viz § 213 zákona č. 262/2006 Sb., zákoník práce) - způsobilé pouze v rozsahu, v jakém odpovídají zapojení zaměstnance do realizace projektu;</a:t>
            </a:r>
          </a:p>
          <a:p>
            <a:pPr marL="800100" lvl="2" indent="-342900" algn="just">
              <a:buClr>
                <a:schemeClr val="tx1">
                  <a:lumMod val="60000"/>
                  <a:lumOff val="40000"/>
                </a:schemeClr>
              </a:buClr>
              <a:buSzPct val="100000"/>
              <a:buFont typeface="Arial" panose="020B0604020202020204" pitchFamily="34" charset="0"/>
              <a:buChar char="•"/>
              <a:defRPr/>
            </a:pPr>
            <a:r>
              <a:rPr lang="cs-CZ" sz="1900" b="1" dirty="0"/>
              <a:t>v případě překážek v práci </a:t>
            </a:r>
            <a:r>
              <a:rPr lang="cs-CZ" sz="1900" dirty="0"/>
              <a:t>(v souladu se zákoníkem práce);</a:t>
            </a:r>
          </a:p>
          <a:p>
            <a:pPr marL="800100" lvl="2" indent="-342900" algn="just">
              <a:buClr>
                <a:schemeClr val="tx1">
                  <a:lumMod val="60000"/>
                  <a:lumOff val="40000"/>
                </a:schemeClr>
              </a:buClr>
              <a:buSzPct val="100000"/>
              <a:buFont typeface="Arial" panose="020B0604020202020204" pitchFamily="34" charset="0"/>
              <a:buChar char="•"/>
              <a:defRPr/>
            </a:pPr>
            <a:r>
              <a:rPr lang="cs-CZ" sz="1900" b="1" dirty="0"/>
              <a:t>za dny dočasné pracovní neschopnosti nebo karantény </a:t>
            </a:r>
            <a:r>
              <a:rPr lang="cs-CZ" sz="1900" dirty="0"/>
              <a:t>(jejich poměrná část).</a:t>
            </a:r>
          </a:p>
          <a:p>
            <a:pPr marL="800100" lvl="2" indent="-342900" algn="just">
              <a:buClr>
                <a:schemeClr val="tx1">
                  <a:lumMod val="60000"/>
                  <a:lumOff val="40000"/>
                </a:schemeClr>
              </a:buClr>
              <a:buSzPct val="100000"/>
              <a:buFont typeface="Arial" panose="020B0604020202020204" pitchFamily="34" charset="0"/>
              <a:buChar char="•"/>
              <a:defRPr/>
            </a:pPr>
            <a:r>
              <a:rPr lang="cs-CZ" sz="1900" b="1" dirty="0"/>
              <a:t>FKSP, kooperativa </a:t>
            </a:r>
          </a:p>
        </p:txBody>
      </p:sp>
    </p:spTree>
    <p:extLst>
      <p:ext uri="{BB962C8B-B14F-4D97-AF65-F5344CB8AC3E}">
        <p14:creationId xmlns:p14="http://schemas.microsoft.com/office/powerpoint/2010/main" val="37051095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22482"/>
            <a:ext cx="8424000" cy="1080000"/>
          </a:xfrm>
        </p:spPr>
        <p:txBody>
          <a:bodyPr/>
          <a:lstStyle/>
          <a:p>
            <a:r>
              <a:rPr lang="cs-CZ" dirty="0"/>
              <a:t>Osobní náklady</a:t>
            </a:r>
          </a:p>
        </p:txBody>
      </p:sp>
      <p:sp>
        <p:nvSpPr>
          <p:cNvPr id="3" name="Zástupný symbol pro obsah 2"/>
          <p:cNvSpPr>
            <a:spLocks noGrp="1"/>
          </p:cNvSpPr>
          <p:nvPr>
            <p:ph idx="1"/>
          </p:nvPr>
        </p:nvSpPr>
        <p:spPr>
          <a:xfrm>
            <a:off x="539552" y="1556792"/>
            <a:ext cx="8208912" cy="4608512"/>
          </a:xfrm>
        </p:spPr>
        <p:txBody>
          <a:bodyPr/>
          <a:lstStyle/>
          <a:p>
            <a:pPr algn="just"/>
            <a:r>
              <a:rPr lang="cs-CZ" sz="1900" b="1" dirty="0"/>
              <a:t>Náležitosti PS, DPČ a DPP:</a:t>
            </a:r>
          </a:p>
          <a:p>
            <a:pPr lvl="1" algn="just">
              <a:lnSpc>
                <a:spcPct val="100000"/>
              </a:lnSpc>
              <a:spcBef>
                <a:spcPts val="0"/>
              </a:spcBef>
              <a:spcAft>
                <a:spcPts val="0"/>
              </a:spcAft>
            </a:pPr>
            <a:r>
              <a:rPr lang="cs-CZ" sz="1900" dirty="0"/>
              <a:t>Popis pracovní činnosti vykonávané pro projekt</a:t>
            </a:r>
          </a:p>
          <a:p>
            <a:pPr lvl="1" algn="just">
              <a:lnSpc>
                <a:spcPct val="100000"/>
              </a:lnSpc>
              <a:spcBef>
                <a:spcPts val="0"/>
              </a:spcBef>
              <a:spcAft>
                <a:spcPts val="0"/>
              </a:spcAft>
            </a:pPr>
            <a:r>
              <a:rPr lang="cs-CZ" sz="1900" dirty="0"/>
              <a:t>Identifikace projektu (název či </a:t>
            </a:r>
            <a:r>
              <a:rPr lang="cs-CZ" sz="1900" dirty="0" err="1"/>
              <a:t>reg</a:t>
            </a:r>
            <a:r>
              <a:rPr lang="cs-CZ" sz="1900" dirty="0"/>
              <a:t>. číslo)</a:t>
            </a:r>
          </a:p>
          <a:p>
            <a:pPr lvl="1" algn="just">
              <a:lnSpc>
                <a:spcPct val="100000"/>
              </a:lnSpc>
              <a:spcBef>
                <a:spcPts val="0"/>
              </a:spcBef>
              <a:spcAft>
                <a:spcPts val="0"/>
              </a:spcAft>
            </a:pPr>
            <a:r>
              <a:rPr lang="cs-CZ" sz="1900" dirty="0"/>
              <a:t>Výše úvazku či počet hodin za časovou jednotku</a:t>
            </a:r>
          </a:p>
          <a:p>
            <a:pPr lvl="1" algn="just">
              <a:lnSpc>
                <a:spcPct val="100000"/>
              </a:lnSpc>
              <a:spcBef>
                <a:spcPts val="0"/>
              </a:spcBef>
              <a:spcAft>
                <a:spcPts val="0"/>
              </a:spcAft>
            </a:pPr>
            <a:r>
              <a:rPr lang="cs-CZ" sz="1900" dirty="0"/>
              <a:t>Výše mzdy, platu, odměny</a:t>
            </a:r>
          </a:p>
          <a:p>
            <a:pPr marL="432000" lvl="1" indent="-432000" algn="just">
              <a:lnSpc>
                <a:spcPts val="2880"/>
              </a:lnSpc>
              <a:spcBef>
                <a:spcPts val="600"/>
              </a:spcBef>
              <a:spcAft>
                <a:spcPts val="600"/>
              </a:spcAft>
              <a:buSzPct val="100000"/>
              <a:buFont typeface="Wingdings" panose="05000000000000000000" pitchFamily="2" charset="2"/>
              <a:buChar char=""/>
            </a:pPr>
            <a:r>
              <a:rPr lang="cs-CZ" sz="1900" b="1" dirty="0"/>
              <a:t>Další zákonem stanovené náležitosti:</a:t>
            </a:r>
          </a:p>
          <a:p>
            <a:pPr lvl="2" algn="just">
              <a:lnSpc>
                <a:spcPct val="100000"/>
              </a:lnSpc>
              <a:spcBef>
                <a:spcPts val="0"/>
              </a:spcBef>
              <a:spcAft>
                <a:spcPts val="0"/>
              </a:spcAft>
            </a:pPr>
            <a:r>
              <a:rPr lang="cs-CZ" sz="1900" b="1" dirty="0"/>
              <a:t>PS</a:t>
            </a:r>
            <a:r>
              <a:rPr lang="cs-CZ" sz="1900" dirty="0"/>
              <a:t> (druh práce, místo výkonu, den nástupu do práce, nárok </a:t>
            </a:r>
            <a:br>
              <a:rPr lang="cs-CZ" sz="1900" dirty="0"/>
            </a:br>
            <a:r>
              <a:rPr lang="cs-CZ" sz="1900" dirty="0"/>
              <a:t>na dovolenou, způsob výpovědi apod.);</a:t>
            </a:r>
          </a:p>
          <a:p>
            <a:pPr lvl="2" algn="just">
              <a:lnSpc>
                <a:spcPct val="100000"/>
              </a:lnSpc>
              <a:spcBef>
                <a:spcPts val="0"/>
              </a:spcBef>
              <a:spcAft>
                <a:spcPts val="0"/>
              </a:spcAft>
            </a:pPr>
            <a:r>
              <a:rPr lang="cs-CZ" sz="1900" b="1" dirty="0"/>
              <a:t>DPP, DPČ </a:t>
            </a:r>
            <a:r>
              <a:rPr lang="cs-CZ" sz="1900" dirty="0"/>
              <a:t>(doba na kterou se dohoda uzavírá, musí být uzavřena písemně).</a:t>
            </a:r>
          </a:p>
          <a:p>
            <a:pPr algn="just"/>
            <a:r>
              <a:rPr lang="cs-CZ" sz="1900" b="1" dirty="0"/>
              <a:t>Vykazují se v soupisce lidských zdrojů: </a:t>
            </a:r>
            <a:r>
              <a:rPr lang="cs-CZ" sz="1900" dirty="0"/>
              <a:t>SD – 2 Lidské zdroje.</a:t>
            </a:r>
          </a:p>
          <a:p>
            <a:pPr algn="just">
              <a:lnSpc>
                <a:spcPct val="100000"/>
              </a:lnSpc>
              <a:spcBef>
                <a:spcPts val="0"/>
              </a:spcBef>
              <a:spcAft>
                <a:spcPts val="0"/>
              </a:spcAft>
            </a:pPr>
            <a:r>
              <a:rPr lang="cs-CZ" sz="1900" dirty="0"/>
              <a:t>U osobních nákladů projektu nad 20 tis. Kč příjemce dokládá </a:t>
            </a:r>
            <a:br>
              <a:rPr lang="cs-CZ" sz="1900" dirty="0"/>
            </a:br>
            <a:r>
              <a:rPr lang="cs-CZ" sz="1900" dirty="0"/>
              <a:t>ke kontrole také </a:t>
            </a:r>
            <a:r>
              <a:rPr lang="cs-CZ" sz="1900" b="1" dirty="0"/>
              <a:t>kopie výpisů z BÚ</a:t>
            </a:r>
            <a:r>
              <a:rPr lang="cs-CZ" sz="1900" dirty="0"/>
              <a:t>, případně </a:t>
            </a:r>
            <a:r>
              <a:rPr lang="cs-CZ" sz="1900" b="1" dirty="0"/>
              <a:t>kopie VPD</a:t>
            </a:r>
            <a:r>
              <a:rPr lang="cs-CZ" sz="1900" dirty="0"/>
              <a:t>.</a:t>
            </a:r>
          </a:p>
          <a:p>
            <a:pPr marL="0" indent="0">
              <a:buNone/>
            </a:pPr>
            <a:endParaRPr lang="cs-CZ" sz="1900" dirty="0"/>
          </a:p>
          <a:p>
            <a:endParaRPr lang="cs-CZ" sz="1900" dirty="0"/>
          </a:p>
          <a:p>
            <a:pPr marL="0" indent="0">
              <a:buNone/>
            </a:pPr>
            <a:endParaRPr lang="cs-CZ" sz="1900"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solidFill>
                  <a:srgbClr val="084A8B"/>
                </a:solidFill>
              </a:rPr>
              <a:pPr/>
              <a:t>27</a:t>
            </a:fld>
            <a:endParaRPr lang="cs-CZ" dirty="0">
              <a:solidFill>
                <a:srgbClr val="084A8B"/>
              </a:solidFill>
            </a:endParaRPr>
          </a:p>
        </p:txBody>
      </p:sp>
    </p:spTree>
    <p:extLst>
      <p:ext uri="{BB962C8B-B14F-4D97-AF65-F5344CB8AC3E}">
        <p14:creationId xmlns:p14="http://schemas.microsoft.com/office/powerpoint/2010/main" val="10387513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22482"/>
            <a:ext cx="8640960" cy="1080000"/>
          </a:xfrm>
        </p:spPr>
        <p:txBody>
          <a:bodyPr/>
          <a:lstStyle/>
          <a:p>
            <a:r>
              <a:rPr lang="cs-CZ" dirty="0"/>
              <a:t>Pracovní výkazy</a:t>
            </a:r>
          </a:p>
        </p:txBody>
      </p:sp>
      <p:sp>
        <p:nvSpPr>
          <p:cNvPr id="3" name="Zástupný symbol pro obsah 2"/>
          <p:cNvSpPr>
            <a:spLocks noGrp="1"/>
          </p:cNvSpPr>
          <p:nvPr>
            <p:ph idx="1"/>
          </p:nvPr>
        </p:nvSpPr>
        <p:spPr>
          <a:xfrm>
            <a:off x="503772" y="1124744"/>
            <a:ext cx="8136456" cy="5184576"/>
          </a:xfrm>
        </p:spPr>
        <p:txBody>
          <a:bodyPr/>
          <a:lstStyle/>
          <a:p>
            <a:pPr>
              <a:lnSpc>
                <a:spcPct val="100000"/>
              </a:lnSpc>
              <a:defRPr/>
            </a:pPr>
            <a:r>
              <a:rPr lang="cs-CZ" sz="1900" b="1" dirty="0"/>
              <a:t>Pracovní výkazy </a:t>
            </a:r>
            <a:r>
              <a:rPr lang="cs-CZ" sz="1900" dirty="0"/>
              <a:t>jsou u pracovníků projektu </a:t>
            </a:r>
            <a:r>
              <a:rPr lang="cs-CZ" sz="1900" b="1" dirty="0"/>
              <a:t>vyžadovány jen </a:t>
            </a:r>
            <a:br>
              <a:rPr lang="cs-CZ" sz="1900" b="1" dirty="0"/>
            </a:br>
            <a:r>
              <a:rPr lang="cs-CZ" sz="1900" b="1" dirty="0"/>
              <a:t>při výskytu alespoň jedné z následujících 3 okolností:</a:t>
            </a:r>
          </a:p>
          <a:p>
            <a:pPr marL="457200" indent="-457200">
              <a:lnSpc>
                <a:spcPct val="100000"/>
              </a:lnSpc>
              <a:buFont typeface="+mj-lt"/>
              <a:buAutoNum type="alphaLcParenR"/>
              <a:defRPr/>
            </a:pPr>
            <a:r>
              <a:rPr lang="cs-CZ" sz="1900" dirty="0"/>
              <a:t>jedná se o pracovníka, který v rámci daného pracovněprávního vztahu  vykonává činnosti pro projekt i mimo projekt;</a:t>
            </a:r>
          </a:p>
          <a:p>
            <a:pPr marL="457200" indent="-457200">
              <a:lnSpc>
                <a:spcPct val="100000"/>
              </a:lnSpc>
              <a:buFont typeface="+mj-lt"/>
              <a:buAutoNum type="alphaLcParenR"/>
              <a:defRPr/>
            </a:pPr>
            <a:r>
              <a:rPr lang="cs-CZ" dirty="0"/>
              <a:t>jedná se o pracovníka, který v rámci daného pracovněprávního vztahu vykonává činnosti pouze pro projekt, nicméně tyto činnosti spadají do vymezení více pracovních pozic a práce v rámci těchto pozic je odlišně odměňována</a:t>
            </a:r>
          </a:p>
          <a:p>
            <a:pPr marL="457200" indent="-457200">
              <a:lnSpc>
                <a:spcPct val="100000"/>
              </a:lnSpc>
              <a:buFont typeface="+mj-lt"/>
              <a:buAutoNum type="alphaLcParenR"/>
              <a:defRPr/>
            </a:pPr>
            <a:r>
              <a:rPr lang="cs-CZ" dirty="0"/>
              <a:t>jedná se o projekt, ve kterém se využívá 40% paušální sazba, a popis pracovní činnosti u dané pracovní pozice obsahuje činnosti spadající jak do přímých, tak do výčtu činností vyloučených z přímých osobních nákladů (tzn. je zde riziko dvojího financování</a:t>
            </a:r>
          </a:p>
          <a:p>
            <a:pPr algn="just">
              <a:lnSpc>
                <a:spcPct val="100000"/>
              </a:lnSpc>
            </a:pPr>
            <a:r>
              <a:rPr lang="cs-CZ" sz="1900" b="1" dirty="0"/>
              <a:t>Výkazy se zpracovávají za jednotlivé měsíce </a:t>
            </a:r>
            <a:r>
              <a:rPr lang="cs-CZ" sz="1900" dirty="0"/>
              <a:t>(ne po dnech, </a:t>
            </a:r>
            <a:br>
              <a:rPr lang="cs-CZ" sz="1900" dirty="0"/>
            </a:br>
            <a:r>
              <a:rPr lang="cs-CZ" sz="1900" dirty="0"/>
              <a:t>ale po skupinách činností).</a:t>
            </a:r>
          </a:p>
          <a:p>
            <a:pPr algn="just">
              <a:lnSpc>
                <a:spcPct val="100000"/>
              </a:lnSpc>
            </a:pPr>
            <a:r>
              <a:rPr lang="cs-CZ" sz="1900" dirty="0"/>
              <a:t>Týká se jednoho pracovněprávního vztahu (např. více úvazků na jedné smlouvě)</a:t>
            </a:r>
          </a:p>
          <a:p>
            <a:endParaRPr lang="cs-CZ" dirty="0"/>
          </a:p>
          <a:p>
            <a:pPr marL="0" indent="0">
              <a:buNone/>
            </a:pP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solidFill>
                  <a:srgbClr val="084A8B"/>
                </a:solidFill>
              </a:rPr>
              <a:pPr/>
              <a:t>28</a:t>
            </a:fld>
            <a:endParaRPr lang="cs-CZ" dirty="0">
              <a:solidFill>
                <a:srgbClr val="084A8B"/>
              </a:solidFill>
            </a:endParaRPr>
          </a:p>
        </p:txBody>
      </p:sp>
    </p:spTree>
    <p:extLst>
      <p:ext uri="{BB962C8B-B14F-4D97-AF65-F5344CB8AC3E}">
        <p14:creationId xmlns:p14="http://schemas.microsoft.com/office/powerpoint/2010/main" val="38431694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BA458B5-37DD-4DE2-A806-FB7207B01EE2}"/>
              </a:ext>
            </a:extLst>
          </p:cNvPr>
          <p:cNvSpPr>
            <a:spLocks noGrp="1"/>
          </p:cNvSpPr>
          <p:nvPr>
            <p:ph type="title"/>
          </p:nvPr>
        </p:nvSpPr>
        <p:spPr/>
        <p:txBody>
          <a:bodyPr/>
          <a:lstStyle/>
          <a:p>
            <a:r>
              <a:rPr lang="cs-CZ" dirty="0"/>
              <a:t>Pracovní výkaz</a:t>
            </a:r>
          </a:p>
        </p:txBody>
      </p:sp>
      <p:sp>
        <p:nvSpPr>
          <p:cNvPr id="3" name="Zástupný obsah 2">
            <a:extLst>
              <a:ext uri="{FF2B5EF4-FFF2-40B4-BE49-F238E27FC236}">
                <a16:creationId xmlns:a16="http://schemas.microsoft.com/office/drawing/2014/main" id="{D8F2A38C-A76B-4543-8531-3B1D6D4E3362}"/>
              </a:ext>
            </a:extLst>
          </p:cNvPr>
          <p:cNvSpPr>
            <a:spLocks noGrp="1"/>
          </p:cNvSpPr>
          <p:nvPr>
            <p:ph idx="1"/>
          </p:nvPr>
        </p:nvSpPr>
        <p:spPr/>
        <p:txBody>
          <a:bodyPr/>
          <a:lstStyle/>
          <a:p>
            <a:r>
              <a:rPr lang="cs-CZ" dirty="0"/>
              <a:t>Náležitosti uvedené v PV jsou uvedeny ve Specifické části pravidel v kap. 6.4.1</a:t>
            </a:r>
          </a:p>
          <a:p>
            <a:r>
              <a:rPr lang="cs-CZ" dirty="0"/>
              <a:t>Vzor Pracovního výkazu je k dispozici zde: </a:t>
            </a:r>
            <a:r>
              <a:rPr lang="it-IT" dirty="0">
                <a:hlinkClick r:id="rId2"/>
              </a:rPr>
              <a:t>Pravidla pro žadatele a příjemce - www.esfcr.cz</a:t>
            </a:r>
            <a:r>
              <a:rPr lang="cs-CZ" dirty="0"/>
              <a:t> </a:t>
            </a:r>
          </a:p>
        </p:txBody>
      </p:sp>
      <p:sp>
        <p:nvSpPr>
          <p:cNvPr id="4" name="Zástupný symbol pro číslo snímku 3">
            <a:extLst>
              <a:ext uri="{FF2B5EF4-FFF2-40B4-BE49-F238E27FC236}">
                <a16:creationId xmlns:a16="http://schemas.microsoft.com/office/drawing/2014/main" id="{AB6E770F-D060-4416-ACD2-B8D68D44A993}"/>
              </a:ext>
            </a:extLst>
          </p:cNvPr>
          <p:cNvSpPr>
            <a:spLocks noGrp="1"/>
          </p:cNvSpPr>
          <p:nvPr>
            <p:ph type="sldNum" sz="quarter" idx="12"/>
          </p:nvPr>
        </p:nvSpPr>
        <p:spPr/>
        <p:txBody>
          <a:bodyPr/>
          <a:lstStyle/>
          <a:p>
            <a:fld id="{479BF083-4774-43B1-9AB0-5CC1AC5DD8EE}" type="slidenum">
              <a:rPr lang="cs-CZ" smtClean="0"/>
              <a:pPr/>
              <a:t>29</a:t>
            </a:fld>
            <a:endParaRPr lang="cs-CZ" dirty="0"/>
          </a:p>
        </p:txBody>
      </p:sp>
    </p:spTree>
    <p:extLst>
      <p:ext uri="{BB962C8B-B14F-4D97-AF65-F5344CB8AC3E}">
        <p14:creationId xmlns:p14="http://schemas.microsoft.com/office/powerpoint/2010/main" val="16319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755576" y="2780928"/>
            <a:ext cx="7632040" cy="2088232"/>
          </a:xfrm>
        </p:spPr>
        <p:txBody>
          <a:bodyPr/>
          <a:lstStyle/>
          <a:p>
            <a:pPr marL="457200" indent="-457200" algn="ctr">
              <a:spcBef>
                <a:spcPts val="0"/>
              </a:spcBef>
            </a:pPr>
            <a:br>
              <a:rPr lang="cs-CZ" dirty="0"/>
            </a:br>
            <a:r>
              <a:rPr lang="cs-CZ" dirty="0"/>
              <a:t>rozhodnutí o poskytnutí dotace</a:t>
            </a:r>
            <a:br>
              <a:rPr lang="cs-CZ" dirty="0"/>
            </a:br>
            <a:br>
              <a:rPr lang="cs-CZ" b="0" baseline="0" dirty="0"/>
            </a:br>
            <a:endParaRPr lang="cs-CZ" sz="3200" b="0" cap="none" dirty="0"/>
          </a:p>
        </p:txBody>
      </p:sp>
      <p:sp>
        <p:nvSpPr>
          <p:cNvPr id="2" name="Zástupný symbol pro číslo snímku 1"/>
          <p:cNvSpPr>
            <a:spLocks noGrp="1"/>
          </p:cNvSpPr>
          <p:nvPr>
            <p:ph type="sldNum" sz="quarter" idx="12"/>
          </p:nvPr>
        </p:nvSpPr>
        <p:spPr/>
        <p:txBody>
          <a:bodyPr/>
          <a:lstStyle/>
          <a:p>
            <a:fld id="{965E07C6-3485-413F-8C5C-39913F362B35}" type="slidenum">
              <a:rPr lang="cs-CZ" smtClean="0"/>
              <a:t>3</a:t>
            </a:fld>
            <a:endParaRPr lang="cs-CZ"/>
          </a:p>
        </p:txBody>
      </p:sp>
    </p:spTree>
    <p:extLst>
      <p:ext uri="{BB962C8B-B14F-4D97-AF65-F5344CB8AC3E}">
        <p14:creationId xmlns:p14="http://schemas.microsoft.com/office/powerpoint/2010/main" val="28401555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EE68435-7B87-4ED2-BFB9-163978EC9A40}"/>
              </a:ext>
            </a:extLst>
          </p:cNvPr>
          <p:cNvSpPr>
            <a:spLocks noGrp="1"/>
          </p:cNvSpPr>
          <p:nvPr>
            <p:ph type="title"/>
          </p:nvPr>
        </p:nvSpPr>
        <p:spPr/>
        <p:txBody>
          <a:bodyPr/>
          <a:lstStyle/>
          <a:p>
            <a:r>
              <a:rPr lang="cs-CZ" dirty="0"/>
              <a:t>Mzdové příspěvky</a:t>
            </a:r>
          </a:p>
        </p:txBody>
      </p:sp>
      <p:sp>
        <p:nvSpPr>
          <p:cNvPr id="3" name="Zástupný obsah 2">
            <a:extLst>
              <a:ext uri="{FF2B5EF4-FFF2-40B4-BE49-F238E27FC236}">
                <a16:creationId xmlns:a16="http://schemas.microsoft.com/office/drawing/2014/main" id="{154AD7ED-19B5-4BED-8ADE-382840CC7788}"/>
              </a:ext>
            </a:extLst>
          </p:cNvPr>
          <p:cNvSpPr>
            <a:spLocks noGrp="1"/>
          </p:cNvSpPr>
          <p:nvPr>
            <p:ph idx="1"/>
          </p:nvPr>
        </p:nvSpPr>
        <p:spPr/>
        <p:txBody>
          <a:bodyPr/>
          <a:lstStyle/>
          <a:p>
            <a:r>
              <a:rPr lang="cs-CZ" dirty="0"/>
              <a:t>Měrnou jednotkou je 0,05 úvazek/měsíc. V jednotkovém nákladu je kalkulován příspěvek na osobní náklady zaměstnance včetně souvisejících zákonných odvodů zaměstnavatele</a:t>
            </a:r>
          </a:p>
          <a:p>
            <a:r>
              <a:rPr lang="cs-CZ" dirty="0"/>
              <a:t>Pracovní místo pro jednu osobu může být podpořeno v rozmezí 0,05 – 1,0 úvazku. Výše úvazku (stanovená týdenní pracovní doba) musí být uvedena v pracovní smlouvě/dohodě o pracovní činnosti, případně v dalších dokumentech k dotčenému pracovněprávnímu vztahu (nelze DPP)</a:t>
            </a:r>
          </a:p>
          <a:p>
            <a:r>
              <a:rPr lang="cs-CZ" dirty="0"/>
              <a:t>Mzdové příspěvky nelze nárokovat za osobu s pracovní smlouvou/dohodou o pracovní činnosti, která je podepsána stejnou osobou na jedné straně jakožto zaměstnavatelem a na druhé straně jakožto zaměstnancem</a:t>
            </a:r>
          </a:p>
          <a:p>
            <a:r>
              <a:rPr lang="cs-CZ" dirty="0"/>
              <a:t> Proplacení jednotek je realizováno na základě počtu prokázaných „0,05 </a:t>
            </a:r>
            <a:r>
              <a:rPr lang="cs-CZ" dirty="0" err="1"/>
              <a:t>úvazkoměsíců</a:t>
            </a:r>
            <a:r>
              <a:rPr lang="cs-CZ" dirty="0"/>
              <a:t>“ za sledované období</a:t>
            </a:r>
          </a:p>
        </p:txBody>
      </p:sp>
      <p:sp>
        <p:nvSpPr>
          <p:cNvPr id="4" name="Zástupný symbol pro číslo snímku 3">
            <a:extLst>
              <a:ext uri="{FF2B5EF4-FFF2-40B4-BE49-F238E27FC236}">
                <a16:creationId xmlns:a16="http://schemas.microsoft.com/office/drawing/2014/main" id="{0E04E03C-DF4B-43DA-9700-0EEA95BD2DC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79BF083-4774-43B1-9AB0-5CC1AC5DD8EE}" type="slidenum">
              <a:rPr kumimoji="0" lang="cs-CZ" sz="788" b="1" i="0" u="none" strike="noStrike" kern="1200" cap="none" spc="0" normalizeH="0" baseline="0" noProof="0" smtClean="0">
                <a:ln>
                  <a:noFill/>
                </a:ln>
                <a:solidFill>
                  <a:srgbClr val="084A8B"/>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cs-CZ" sz="788" b="1" i="0" u="none" strike="noStrike" kern="1200" cap="none" spc="0" normalizeH="0" baseline="0" noProof="0" dirty="0">
              <a:ln>
                <a:noFill/>
              </a:ln>
              <a:solidFill>
                <a:srgbClr val="084A8B"/>
              </a:solidFill>
              <a:effectLst/>
              <a:uLnTx/>
              <a:uFillTx/>
              <a:latin typeface="Arial"/>
              <a:ea typeface="+mn-ea"/>
              <a:cs typeface="+mn-cs"/>
            </a:endParaRPr>
          </a:p>
        </p:txBody>
      </p:sp>
    </p:spTree>
    <p:extLst>
      <p:ext uri="{BB962C8B-B14F-4D97-AF65-F5344CB8AC3E}">
        <p14:creationId xmlns:p14="http://schemas.microsoft.com/office/powerpoint/2010/main" val="42186565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EE68435-7B87-4ED2-BFB9-163978EC9A40}"/>
              </a:ext>
            </a:extLst>
          </p:cNvPr>
          <p:cNvSpPr>
            <a:spLocks noGrp="1"/>
          </p:cNvSpPr>
          <p:nvPr>
            <p:ph type="title"/>
          </p:nvPr>
        </p:nvSpPr>
        <p:spPr/>
        <p:txBody>
          <a:bodyPr/>
          <a:lstStyle/>
          <a:p>
            <a:r>
              <a:rPr lang="cs-CZ" dirty="0"/>
              <a:t>Mzdové příspěvky</a:t>
            </a:r>
          </a:p>
        </p:txBody>
      </p:sp>
      <p:sp>
        <p:nvSpPr>
          <p:cNvPr id="3" name="Zástupný obsah 2">
            <a:extLst>
              <a:ext uri="{FF2B5EF4-FFF2-40B4-BE49-F238E27FC236}">
                <a16:creationId xmlns:a16="http://schemas.microsoft.com/office/drawing/2014/main" id="{154AD7ED-19B5-4BED-8ADE-382840CC7788}"/>
              </a:ext>
            </a:extLst>
          </p:cNvPr>
          <p:cNvSpPr>
            <a:spLocks noGrp="1"/>
          </p:cNvSpPr>
          <p:nvPr>
            <p:ph idx="1"/>
          </p:nvPr>
        </p:nvSpPr>
        <p:spPr>
          <a:xfrm>
            <a:off x="179512" y="1628800"/>
            <a:ext cx="7991992" cy="4362184"/>
          </a:xfrm>
        </p:spPr>
        <p:txBody>
          <a:bodyPr/>
          <a:lstStyle/>
          <a:p>
            <a:r>
              <a:rPr lang="cs-CZ" sz="2000" dirty="0"/>
              <a:t>Dosažený počet jednotek se při výpočtu zaokrouhluje na celé jednotky dolů</a:t>
            </a:r>
            <a:r>
              <a:rPr lang="cs-CZ" sz="2000" b="0" i="0" u="none" strike="noStrike" baseline="0" dirty="0">
                <a:solidFill>
                  <a:srgbClr val="000000"/>
                </a:solidFill>
                <a:latin typeface="Arial" panose="020B0604020202020204" pitchFamily="34" charset="0"/>
              </a:rPr>
              <a:t> </a:t>
            </a:r>
            <a:endParaRPr lang="cs-CZ" sz="2000" dirty="0"/>
          </a:p>
          <a:p>
            <a:pPr marL="0" indent="0">
              <a:buNone/>
            </a:pPr>
            <a:endParaRPr lang="cs-CZ" sz="2000" dirty="0"/>
          </a:p>
          <a:p>
            <a:r>
              <a:rPr lang="cs-CZ" sz="2000" dirty="0"/>
              <a:t>Jednotkové náklady se hradí poměrnou částkou v případě začátku/ukončení pracovního poměru nebo dohody o pracovní činnosti k jinému datu než k prvnímu/poslednímu dni v měsíci a také v případě čerpání  dávek nemocenského pojištění (nemocenské, ošetřovné)</a:t>
            </a:r>
          </a:p>
          <a:p>
            <a:pPr marL="0" indent="0">
              <a:buNone/>
            </a:pPr>
            <a:endParaRPr lang="cs-CZ" sz="2000" b="0" i="0" u="none" strike="noStrike" baseline="0" dirty="0">
              <a:solidFill>
                <a:srgbClr val="000000"/>
              </a:solidFill>
              <a:latin typeface="Arial" panose="020B0604020202020204" pitchFamily="34" charset="0"/>
            </a:endParaRPr>
          </a:p>
          <a:p>
            <a:endParaRPr lang="cs-CZ" sz="2000" dirty="0"/>
          </a:p>
          <a:p>
            <a:r>
              <a:rPr lang="cs-CZ" sz="2000" dirty="0"/>
              <a:t>Informace jsou uvedeny v kap. 6.2.7.1.1 Specifické části pravidel pro OPZ+</a:t>
            </a:r>
          </a:p>
        </p:txBody>
      </p:sp>
      <p:sp>
        <p:nvSpPr>
          <p:cNvPr id="4" name="Zástupný symbol pro číslo snímku 3">
            <a:extLst>
              <a:ext uri="{FF2B5EF4-FFF2-40B4-BE49-F238E27FC236}">
                <a16:creationId xmlns:a16="http://schemas.microsoft.com/office/drawing/2014/main" id="{0E04E03C-DF4B-43DA-9700-0EEA95BD2DC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79BF083-4774-43B1-9AB0-5CC1AC5DD8EE}" type="slidenum">
              <a:rPr kumimoji="0" lang="cs-CZ" sz="788" b="1" i="0" u="none" strike="noStrike" kern="1200" cap="none" spc="0" normalizeH="0" baseline="0" noProof="0" smtClean="0">
                <a:ln>
                  <a:noFill/>
                </a:ln>
                <a:solidFill>
                  <a:srgbClr val="084A8B"/>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cs-CZ" sz="788" b="1" i="0" u="none" strike="noStrike" kern="1200" cap="none" spc="0" normalizeH="0" baseline="0" noProof="0" dirty="0">
              <a:ln>
                <a:noFill/>
              </a:ln>
              <a:solidFill>
                <a:srgbClr val="084A8B"/>
              </a:solidFill>
              <a:effectLst/>
              <a:uLnTx/>
              <a:uFillTx/>
              <a:latin typeface="Arial"/>
              <a:ea typeface="+mn-ea"/>
              <a:cs typeface="+mn-cs"/>
            </a:endParaRPr>
          </a:p>
        </p:txBody>
      </p:sp>
    </p:spTree>
    <p:extLst>
      <p:ext uri="{BB962C8B-B14F-4D97-AF65-F5344CB8AC3E}">
        <p14:creationId xmlns:p14="http://schemas.microsoft.com/office/powerpoint/2010/main" val="6693273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EE68435-7B87-4ED2-BFB9-163978EC9A40}"/>
              </a:ext>
            </a:extLst>
          </p:cNvPr>
          <p:cNvSpPr>
            <a:spLocks noGrp="1"/>
          </p:cNvSpPr>
          <p:nvPr>
            <p:ph type="title"/>
          </p:nvPr>
        </p:nvSpPr>
        <p:spPr/>
        <p:txBody>
          <a:bodyPr/>
          <a:lstStyle/>
          <a:p>
            <a:r>
              <a:rPr lang="cs-CZ" dirty="0"/>
              <a:t>Mzdové příspěvky</a:t>
            </a:r>
          </a:p>
        </p:txBody>
      </p:sp>
      <p:sp>
        <p:nvSpPr>
          <p:cNvPr id="3" name="Zástupný obsah 2">
            <a:extLst>
              <a:ext uri="{FF2B5EF4-FFF2-40B4-BE49-F238E27FC236}">
                <a16:creationId xmlns:a16="http://schemas.microsoft.com/office/drawing/2014/main" id="{154AD7ED-19B5-4BED-8ADE-382840CC7788}"/>
              </a:ext>
            </a:extLst>
          </p:cNvPr>
          <p:cNvSpPr>
            <a:spLocks noGrp="1"/>
          </p:cNvSpPr>
          <p:nvPr>
            <p:ph idx="1"/>
          </p:nvPr>
        </p:nvSpPr>
        <p:spPr>
          <a:xfrm>
            <a:off x="179512" y="1628800"/>
            <a:ext cx="7991992" cy="4362184"/>
          </a:xfrm>
        </p:spPr>
        <p:txBody>
          <a:bodyPr/>
          <a:lstStyle/>
          <a:p>
            <a:r>
              <a:rPr lang="cs-CZ" sz="2000" dirty="0"/>
              <a:t>Se </a:t>
            </a:r>
            <a:r>
              <a:rPr lang="cs-CZ" sz="2000" dirty="0" err="1"/>
              <a:t>ŽoP</a:t>
            </a:r>
            <a:r>
              <a:rPr lang="cs-CZ" sz="2000" dirty="0"/>
              <a:t> se předkládá:</a:t>
            </a:r>
          </a:p>
          <a:p>
            <a:pPr lvl="1"/>
            <a:r>
              <a:rPr lang="cs-CZ" sz="2000" dirty="0"/>
              <a:t>sken pracovní smlouvy/dohody o pracovní činnosti, případně další dokumenty, ve kterých je stanovena výše úvazku (sjednaná týdenní pracovní doba) zaměstnance a období, na které je pracovní smlouva/ dohoda o pracovní činnosti uzavřena</a:t>
            </a:r>
          </a:p>
          <a:p>
            <a:pPr marL="310500" lvl="1" indent="0">
              <a:buNone/>
            </a:pPr>
            <a:endParaRPr lang="cs-CZ" sz="2000" dirty="0"/>
          </a:p>
          <a:p>
            <a:pPr lvl="1"/>
            <a:r>
              <a:rPr lang="cs-CZ" sz="2000" dirty="0"/>
              <a:t>dále sken smlouvy/dohody o poskytnutí mzdových příspěvků na náklady zaměstnavatele na pracovní místo, pokud zaměstnavatel není současně příjemcem či partnerem s finančním příspěvkem podpořeným z OPZ+ </a:t>
            </a:r>
          </a:p>
          <a:p>
            <a:pPr marL="310500" lvl="1" indent="0">
              <a:buNone/>
            </a:pPr>
            <a:endParaRPr lang="cs-CZ" sz="2000" dirty="0"/>
          </a:p>
          <a:p>
            <a:pPr lvl="1"/>
            <a:r>
              <a:rPr lang="cs-CZ" sz="2000" dirty="0"/>
              <a:t>přehledová tabulka ve formátu *</a:t>
            </a:r>
            <a:r>
              <a:rPr lang="cs-CZ" sz="2000" dirty="0" err="1"/>
              <a:t>xls</a:t>
            </a:r>
            <a:r>
              <a:rPr lang="cs-CZ" sz="2000" dirty="0"/>
              <a:t> nebo *</a:t>
            </a:r>
            <a:r>
              <a:rPr lang="cs-CZ" sz="2000" dirty="0" err="1"/>
              <a:t>xlsx</a:t>
            </a:r>
            <a:r>
              <a:rPr lang="cs-CZ" sz="2000" dirty="0"/>
              <a:t> minimálně s těmito údaji: název a IČO zaměstnavatele, identifikace podpořené osoby, typ pracovněprávního vztahu, výše sjednaného úvazku, období, na které byl úvazek sjednán (od – do) a sjednaný druh práce</a:t>
            </a:r>
          </a:p>
          <a:p>
            <a:pPr marL="0" indent="0">
              <a:buNone/>
            </a:pPr>
            <a:endParaRPr lang="cs-CZ" sz="2000" dirty="0"/>
          </a:p>
        </p:txBody>
      </p:sp>
      <p:sp>
        <p:nvSpPr>
          <p:cNvPr id="4" name="Zástupný symbol pro číslo snímku 3">
            <a:extLst>
              <a:ext uri="{FF2B5EF4-FFF2-40B4-BE49-F238E27FC236}">
                <a16:creationId xmlns:a16="http://schemas.microsoft.com/office/drawing/2014/main" id="{0E04E03C-DF4B-43DA-9700-0EEA95BD2DC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79BF083-4774-43B1-9AB0-5CC1AC5DD8EE}" type="slidenum">
              <a:rPr kumimoji="0" lang="cs-CZ" sz="788" b="1" i="0" u="none" strike="noStrike" kern="1200" cap="none" spc="0" normalizeH="0" baseline="0" noProof="0" smtClean="0">
                <a:ln>
                  <a:noFill/>
                </a:ln>
                <a:solidFill>
                  <a:srgbClr val="084A8B"/>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cs-CZ" sz="788" b="1" i="0" u="none" strike="noStrike" kern="1200" cap="none" spc="0" normalizeH="0" baseline="0" noProof="0" dirty="0">
              <a:ln>
                <a:noFill/>
              </a:ln>
              <a:solidFill>
                <a:srgbClr val="084A8B"/>
              </a:solidFill>
              <a:effectLst/>
              <a:uLnTx/>
              <a:uFillTx/>
              <a:latin typeface="Arial"/>
              <a:ea typeface="+mn-ea"/>
              <a:cs typeface="+mn-cs"/>
            </a:endParaRPr>
          </a:p>
        </p:txBody>
      </p:sp>
    </p:spTree>
    <p:extLst>
      <p:ext uri="{BB962C8B-B14F-4D97-AF65-F5344CB8AC3E}">
        <p14:creationId xmlns:p14="http://schemas.microsoft.com/office/powerpoint/2010/main" val="9232218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Příjmy projektu</a:t>
            </a:r>
          </a:p>
        </p:txBody>
      </p:sp>
      <p:sp>
        <p:nvSpPr>
          <p:cNvPr id="3" name="Zástupný symbol pro obsah 2"/>
          <p:cNvSpPr>
            <a:spLocks noGrp="1"/>
          </p:cNvSpPr>
          <p:nvPr>
            <p:ph idx="1"/>
          </p:nvPr>
        </p:nvSpPr>
        <p:spPr>
          <a:xfrm>
            <a:off x="339412" y="1191772"/>
            <a:ext cx="8352928" cy="5184576"/>
          </a:xfrm>
        </p:spPr>
        <p:txBody>
          <a:bodyPr>
            <a:noAutofit/>
          </a:bodyPr>
          <a:lstStyle/>
          <a:p>
            <a:pPr algn="just">
              <a:lnSpc>
                <a:spcPct val="100000"/>
              </a:lnSpc>
            </a:pPr>
            <a:r>
              <a:rPr lang="cs-CZ" sz="2000" dirty="0"/>
              <a:t>Příjmy jsou řešeny v kapitole 7.3 Příjmy Specifické části pravidel pro žadatele a příjemce v rámci OPZ+ pro projekty s přímými a nepřímými náklady a pro projekty financované s využitím paušálních sazeb. </a:t>
            </a:r>
          </a:p>
          <a:p>
            <a:pPr algn="just">
              <a:lnSpc>
                <a:spcPct val="100000"/>
              </a:lnSpc>
            </a:pPr>
            <a:r>
              <a:rPr lang="cs-CZ" sz="2000" dirty="0"/>
              <a:t>Platí, že příjemce nevykazuje příjmy na ty aktivity, které jsou podpořené v režimu de minimis. Může se týkat např. aktivity senior taxi, půjčovny kompenzačních pomůcek, aktivit komunitních táborů, u nichž není účast dětí vyústěním celoročních aktivit s dětmi v komunitě.</a:t>
            </a:r>
          </a:p>
          <a:p>
            <a:pPr algn="just">
              <a:lnSpc>
                <a:spcPct val="100000"/>
              </a:lnSpc>
            </a:pPr>
            <a:r>
              <a:rPr lang="cs-CZ" sz="2000" dirty="0"/>
              <a:t> Příjemce musí zvážit, zda je vybírání poplatků nutné, v případech, kdy je aktivita dostatečně kryta z prostředků 40% paušálu. </a:t>
            </a:r>
          </a:p>
          <a:p>
            <a:pPr algn="just">
              <a:lnSpc>
                <a:spcPct val="100000"/>
              </a:lnSpc>
            </a:pPr>
            <a:r>
              <a:rPr lang="cs-CZ" sz="2000" dirty="0"/>
              <a:t>V případě, kdy vznikne příjem v aktivitě, která je mimo režim de minimis (bez veřejné podpory), tak příjem musí být vykázán vždy. Výběr příspěvku na stravu je i v tomto případě považován jako příjem projektu. Stravné je způsobilé v OPZ+ hradit z paušálních výdajů. </a:t>
            </a:r>
          </a:p>
          <a:p>
            <a:pPr algn="just">
              <a:lnSpc>
                <a:spcPct val="100000"/>
              </a:lnSpc>
            </a:pPr>
            <a:r>
              <a:rPr lang="cs-CZ" sz="2000" dirty="0"/>
              <a:t>Za příjem projektu by nebyly považované pouze výdaje, které by si hradily přímo děti např. vstupné na hrad, koupaliště apod. Tyto výdaje nevstupují do účetnictví příjemce. </a:t>
            </a:r>
            <a:endParaRPr lang="cs-CZ" sz="1800" dirty="0"/>
          </a:p>
          <a:p>
            <a:endParaRPr lang="cs-CZ" sz="1800" dirty="0"/>
          </a:p>
          <a:p>
            <a:pPr marL="0" indent="0">
              <a:lnSpc>
                <a:spcPct val="100000"/>
              </a:lnSpc>
              <a:buNone/>
            </a:pPr>
            <a:endParaRPr lang="cs-CZ" sz="1800" dirty="0"/>
          </a:p>
        </p:txBody>
      </p:sp>
      <p:sp>
        <p:nvSpPr>
          <p:cNvPr id="4" name="Zástupný symbol pro číslo snímku 3"/>
          <p:cNvSpPr>
            <a:spLocks noGrp="1"/>
          </p:cNvSpPr>
          <p:nvPr>
            <p:ph type="sldNum" sz="quarter" idx="12"/>
          </p:nvPr>
        </p:nvSpPr>
        <p:spPr/>
        <p:txBody>
          <a:bodyPr/>
          <a:lstStyle/>
          <a:p>
            <a:fld id="{965E07C6-3485-413F-8C5C-39913F362B35}" type="slidenum">
              <a:rPr lang="cs-CZ" smtClean="0"/>
              <a:t>33</a:t>
            </a:fld>
            <a:endParaRPr lang="cs-CZ"/>
          </a:p>
        </p:txBody>
      </p:sp>
    </p:spTree>
    <p:extLst>
      <p:ext uri="{BB962C8B-B14F-4D97-AF65-F5344CB8AC3E}">
        <p14:creationId xmlns:p14="http://schemas.microsoft.com/office/powerpoint/2010/main" val="443972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A7BCF53-B6C0-4F6C-A4EE-B722463B3547}"/>
              </a:ext>
            </a:extLst>
          </p:cNvPr>
          <p:cNvSpPr>
            <a:spLocks noGrp="1"/>
          </p:cNvSpPr>
          <p:nvPr>
            <p:ph type="title"/>
          </p:nvPr>
        </p:nvSpPr>
        <p:spPr/>
        <p:txBody>
          <a:bodyPr/>
          <a:lstStyle/>
          <a:p>
            <a:r>
              <a:rPr lang="cs-CZ" dirty="0"/>
              <a:t>Příjmy projektu</a:t>
            </a:r>
          </a:p>
        </p:txBody>
      </p:sp>
      <p:sp>
        <p:nvSpPr>
          <p:cNvPr id="3" name="Zástupný obsah 2">
            <a:extLst>
              <a:ext uri="{FF2B5EF4-FFF2-40B4-BE49-F238E27FC236}">
                <a16:creationId xmlns:a16="http://schemas.microsoft.com/office/drawing/2014/main" id="{5FB0E2F5-3CFA-4F4F-BC5B-F47A44D3668D}"/>
              </a:ext>
            </a:extLst>
          </p:cNvPr>
          <p:cNvSpPr>
            <a:spLocks noGrp="1"/>
          </p:cNvSpPr>
          <p:nvPr>
            <p:ph idx="1"/>
          </p:nvPr>
        </p:nvSpPr>
        <p:spPr/>
        <p:txBody>
          <a:bodyPr/>
          <a:lstStyle/>
          <a:p>
            <a:r>
              <a:rPr lang="cs-CZ" sz="2400" b="1" dirty="0"/>
              <a:t>Příjmem projektu nikdy nejsou: </a:t>
            </a:r>
          </a:p>
          <a:p>
            <a:r>
              <a:rPr lang="cs-CZ" dirty="0"/>
              <a:t>úroky vygenerované na bankovních účtech příjemce, na které byla poskytnuta podpora z OPZ+; </a:t>
            </a:r>
          </a:p>
          <a:p>
            <a:r>
              <a:rPr lang="cs-CZ" dirty="0"/>
              <a:t>platby, které příjemce/partner obdrží ze smluvních pokut v důsledku porušení smlouvy mezi příjemcem/partnerem a třetí osobou či osobami; </a:t>
            </a:r>
          </a:p>
          <a:p>
            <a:r>
              <a:rPr lang="cs-CZ" dirty="0"/>
              <a:t>platby, které vznikají v důsledku toho, že třetí osoba vybraná podle pravidel pro zadávání zakázek svou nabídku stáhne (peněžní jistota). </a:t>
            </a:r>
          </a:p>
        </p:txBody>
      </p:sp>
      <p:sp>
        <p:nvSpPr>
          <p:cNvPr id="4" name="Zástupný symbol pro číslo snímku 3">
            <a:extLst>
              <a:ext uri="{FF2B5EF4-FFF2-40B4-BE49-F238E27FC236}">
                <a16:creationId xmlns:a16="http://schemas.microsoft.com/office/drawing/2014/main" id="{739F8841-9D0F-43E1-9E89-8A22EA8F59F8}"/>
              </a:ext>
            </a:extLst>
          </p:cNvPr>
          <p:cNvSpPr>
            <a:spLocks noGrp="1"/>
          </p:cNvSpPr>
          <p:nvPr>
            <p:ph type="sldNum" sz="quarter" idx="12"/>
          </p:nvPr>
        </p:nvSpPr>
        <p:spPr/>
        <p:txBody>
          <a:bodyPr/>
          <a:lstStyle/>
          <a:p>
            <a:fld id="{479BF083-4774-43B1-9AB0-5CC1AC5DD8EE}" type="slidenum">
              <a:rPr lang="cs-CZ" smtClean="0"/>
              <a:pPr/>
              <a:t>34</a:t>
            </a:fld>
            <a:endParaRPr lang="cs-CZ" dirty="0"/>
          </a:p>
        </p:txBody>
      </p:sp>
    </p:spTree>
    <p:extLst>
      <p:ext uri="{BB962C8B-B14F-4D97-AF65-F5344CB8AC3E}">
        <p14:creationId xmlns:p14="http://schemas.microsoft.com/office/powerpoint/2010/main" val="37476429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Změny rozpočtu</a:t>
            </a:r>
          </a:p>
        </p:txBody>
      </p:sp>
      <p:sp>
        <p:nvSpPr>
          <p:cNvPr id="3" name="Zástupný symbol pro obsah 2"/>
          <p:cNvSpPr>
            <a:spLocks noGrp="1"/>
          </p:cNvSpPr>
          <p:nvPr>
            <p:ph idx="1"/>
          </p:nvPr>
        </p:nvSpPr>
        <p:spPr>
          <a:xfrm>
            <a:off x="360000" y="1196752"/>
            <a:ext cx="8496944" cy="4320000"/>
          </a:xfrm>
        </p:spPr>
        <p:txBody>
          <a:bodyPr/>
          <a:lstStyle/>
          <a:p>
            <a:pPr algn="just">
              <a:lnSpc>
                <a:spcPct val="100000"/>
              </a:lnSpc>
              <a:spcBef>
                <a:spcPts val="300"/>
              </a:spcBef>
              <a:spcAft>
                <a:spcPts val="300"/>
              </a:spcAft>
            </a:pPr>
            <a:r>
              <a:rPr lang="cs-CZ" sz="1900" dirty="0"/>
              <a:t>Změny rozpočtu jsou možné, </a:t>
            </a:r>
            <a:r>
              <a:rPr lang="cs-CZ" sz="1900" b="1" dirty="0"/>
              <a:t>nesmí</a:t>
            </a:r>
            <a:r>
              <a:rPr lang="cs-CZ" sz="1900" dirty="0"/>
              <a:t> ale </a:t>
            </a:r>
            <a:r>
              <a:rPr lang="cs-CZ" sz="1900" b="1" dirty="0"/>
              <a:t>narušit charakter a hlavní záměr projektu</a:t>
            </a:r>
            <a:r>
              <a:rPr lang="cs-CZ" sz="1900" dirty="0"/>
              <a:t>, musí být pro projekt nezbytné a efektivní</a:t>
            </a:r>
          </a:p>
          <a:p>
            <a:pPr algn="just">
              <a:lnSpc>
                <a:spcPct val="100000"/>
              </a:lnSpc>
              <a:spcBef>
                <a:spcPts val="300"/>
              </a:spcBef>
              <a:spcAft>
                <a:spcPts val="300"/>
              </a:spcAft>
            </a:pPr>
            <a:r>
              <a:rPr lang="cs-CZ" sz="1900" dirty="0"/>
              <a:t>Rozlišují se </a:t>
            </a:r>
            <a:r>
              <a:rPr lang="cs-CZ" sz="1900" b="1" dirty="0"/>
              <a:t>podstatné a nepodstatné změny </a:t>
            </a:r>
            <a:r>
              <a:rPr lang="cs-CZ" sz="1900" dirty="0"/>
              <a:t>(kap. 5.1 Specifické části pravidel pro žadatele a příjemce).</a:t>
            </a:r>
          </a:p>
          <a:p>
            <a:pPr algn="just">
              <a:lnSpc>
                <a:spcPct val="100000"/>
              </a:lnSpc>
              <a:spcBef>
                <a:spcPts val="300"/>
              </a:spcBef>
              <a:spcAft>
                <a:spcPts val="300"/>
              </a:spcAft>
            </a:pPr>
            <a:r>
              <a:rPr lang="cs-CZ" sz="1900" dirty="0"/>
              <a:t>Každá změna rozpočtu </a:t>
            </a:r>
            <a:r>
              <a:rPr lang="cs-CZ" sz="1900" b="1" dirty="0"/>
              <a:t>musí být odůvodněna a provádí se pouze skrz ISKP21+</a:t>
            </a:r>
            <a:endParaRPr lang="cs-CZ" sz="1900" dirty="0"/>
          </a:p>
          <a:p>
            <a:pPr algn="just">
              <a:lnSpc>
                <a:spcPct val="100000"/>
              </a:lnSpc>
              <a:spcBef>
                <a:spcPts val="300"/>
              </a:spcBef>
              <a:spcAft>
                <a:spcPts val="300"/>
              </a:spcAft>
            </a:pPr>
            <a:r>
              <a:rPr lang="cs-CZ" sz="1900" b="1" dirty="0"/>
              <a:t>Celková výše rozpočtu nemůže být navýšena</a:t>
            </a:r>
          </a:p>
          <a:p>
            <a:pPr algn="just">
              <a:lnSpc>
                <a:spcPct val="100000"/>
              </a:lnSpc>
              <a:spcBef>
                <a:spcPts val="300"/>
              </a:spcBef>
              <a:spcAft>
                <a:spcPts val="300"/>
              </a:spcAft>
            </a:pPr>
            <a:r>
              <a:rPr lang="cs-CZ" sz="1900" b="1" dirty="0"/>
              <a:t>Položky rozpočtu nemohou být přečerpány</a:t>
            </a:r>
            <a:endParaRPr lang="cs-CZ" sz="1900" dirty="0"/>
          </a:p>
          <a:p>
            <a:pPr algn="just">
              <a:lnSpc>
                <a:spcPct val="100000"/>
              </a:lnSpc>
            </a:pPr>
            <a:r>
              <a:rPr lang="cs-CZ" sz="1900" b="1" dirty="0"/>
              <a:t>Nepodstatné změny rozpočtu:</a:t>
            </a:r>
          </a:p>
          <a:p>
            <a:pPr marL="0" indent="0" algn="just">
              <a:lnSpc>
                <a:spcPct val="100000"/>
              </a:lnSpc>
              <a:spcBef>
                <a:spcPts val="0"/>
              </a:spcBef>
              <a:spcAft>
                <a:spcPts val="0"/>
              </a:spcAft>
              <a:buNone/>
            </a:pPr>
            <a:r>
              <a:rPr lang="cs-CZ" sz="1900" dirty="0"/>
              <a:t>      -</a:t>
            </a:r>
            <a:r>
              <a:rPr lang="cs-CZ" sz="1900" b="1" dirty="0"/>
              <a:t> </a:t>
            </a:r>
            <a:r>
              <a:rPr lang="cs-CZ" sz="1900" dirty="0"/>
              <a:t>změna rozpočtu projektu (přesun mezi položkami, vytváření nových </a:t>
            </a:r>
          </a:p>
          <a:p>
            <a:pPr marL="0" indent="0" algn="just">
              <a:lnSpc>
                <a:spcPct val="100000"/>
              </a:lnSpc>
              <a:spcBef>
                <a:spcPts val="0"/>
              </a:spcBef>
              <a:spcAft>
                <a:spcPts val="0"/>
              </a:spcAft>
              <a:buNone/>
            </a:pPr>
            <a:r>
              <a:rPr lang="cs-CZ" sz="1900" dirty="0"/>
              <a:t>        položek, zrušení položek) v rámci jedné kapitoly rozpočtu</a:t>
            </a:r>
          </a:p>
          <a:p>
            <a:pPr marL="0" indent="0" algn="just">
              <a:lnSpc>
                <a:spcPct val="100000"/>
              </a:lnSpc>
              <a:spcBef>
                <a:spcPts val="0"/>
              </a:spcBef>
              <a:spcAft>
                <a:spcPts val="0"/>
              </a:spcAft>
              <a:buNone/>
            </a:pPr>
            <a:endParaRPr lang="cs-CZ" sz="1900" dirty="0"/>
          </a:p>
          <a:p>
            <a:pPr algn="just">
              <a:lnSpc>
                <a:spcPct val="100000"/>
              </a:lnSpc>
            </a:pPr>
            <a:r>
              <a:rPr lang="cs-CZ" sz="1900" dirty="0"/>
              <a:t> </a:t>
            </a:r>
            <a:r>
              <a:rPr lang="cs-CZ" sz="1900" b="1" dirty="0"/>
              <a:t>Podstatné změny rozpočtu:</a:t>
            </a:r>
          </a:p>
          <a:p>
            <a:pPr marL="0" indent="0" algn="just">
              <a:lnSpc>
                <a:spcPct val="100000"/>
              </a:lnSpc>
              <a:spcBef>
                <a:spcPts val="0"/>
              </a:spcBef>
              <a:spcAft>
                <a:spcPts val="0"/>
              </a:spcAft>
              <a:buNone/>
            </a:pPr>
            <a:r>
              <a:rPr lang="cs-CZ" sz="1900" dirty="0"/>
              <a:t>           - změna výše podpory de minimis</a:t>
            </a:r>
          </a:p>
          <a:p>
            <a:pPr lvl="1"/>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solidFill>
                  <a:srgbClr val="084A8B"/>
                </a:solidFill>
              </a:rPr>
              <a:pPr/>
              <a:t>35</a:t>
            </a:fld>
            <a:endParaRPr lang="cs-CZ" dirty="0">
              <a:solidFill>
                <a:srgbClr val="084A8B"/>
              </a:solidFill>
            </a:endParaRPr>
          </a:p>
        </p:txBody>
      </p:sp>
    </p:spTree>
    <p:extLst>
      <p:ext uri="{BB962C8B-B14F-4D97-AF65-F5344CB8AC3E}">
        <p14:creationId xmlns:p14="http://schemas.microsoft.com/office/powerpoint/2010/main" val="18363104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683568" y="2348880"/>
            <a:ext cx="8136904" cy="2088232"/>
          </a:xfrm>
        </p:spPr>
        <p:txBody>
          <a:bodyPr/>
          <a:lstStyle/>
          <a:p>
            <a:pPr algn="ctr"/>
            <a:br>
              <a:rPr lang="cs-CZ" dirty="0"/>
            </a:br>
            <a:r>
              <a:rPr lang="cs-CZ" dirty="0"/>
              <a:t>Změny projektu (podstatné a nepodstatné) </a:t>
            </a:r>
            <a:br>
              <a:rPr lang="cs-CZ" dirty="0"/>
            </a:br>
            <a:br>
              <a:rPr lang="cs-CZ" b="0" baseline="0" dirty="0"/>
            </a:br>
            <a:endParaRPr lang="cs-CZ" sz="3200" b="0" cap="none" dirty="0"/>
          </a:p>
        </p:txBody>
      </p:sp>
      <p:sp>
        <p:nvSpPr>
          <p:cNvPr id="2" name="Zástupný symbol pro číslo snímku 1"/>
          <p:cNvSpPr>
            <a:spLocks noGrp="1"/>
          </p:cNvSpPr>
          <p:nvPr>
            <p:ph type="sldNum" sz="quarter" idx="12"/>
          </p:nvPr>
        </p:nvSpPr>
        <p:spPr/>
        <p:txBody>
          <a:bodyPr/>
          <a:lstStyle/>
          <a:p>
            <a:fld id="{965E07C6-3485-413F-8C5C-39913F362B35}" type="slidenum">
              <a:rPr lang="cs-CZ" smtClean="0"/>
              <a:t>36</a:t>
            </a:fld>
            <a:endParaRPr lang="cs-CZ"/>
          </a:p>
        </p:txBody>
      </p:sp>
    </p:spTree>
    <p:extLst>
      <p:ext uri="{BB962C8B-B14F-4D97-AF65-F5344CB8AC3E}">
        <p14:creationId xmlns:p14="http://schemas.microsoft.com/office/powerpoint/2010/main" val="40863477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0" dirty="0"/>
              <a:t>Změny projektu</a:t>
            </a:r>
            <a:endParaRPr lang="cs-CZ" dirty="0"/>
          </a:p>
        </p:txBody>
      </p:sp>
      <p:sp>
        <p:nvSpPr>
          <p:cNvPr id="3" name="Zástupný symbol pro obsah 2"/>
          <p:cNvSpPr>
            <a:spLocks noGrp="1"/>
          </p:cNvSpPr>
          <p:nvPr>
            <p:ph idx="1"/>
          </p:nvPr>
        </p:nvSpPr>
        <p:spPr>
          <a:xfrm>
            <a:off x="539552" y="1340768"/>
            <a:ext cx="8424936" cy="5112568"/>
          </a:xfrm>
        </p:spPr>
        <p:txBody>
          <a:bodyPr/>
          <a:lstStyle/>
          <a:p>
            <a:pPr>
              <a:spcBef>
                <a:spcPts val="0"/>
              </a:spcBef>
            </a:pPr>
            <a:endParaRPr lang="cs-CZ" b="1" dirty="0"/>
          </a:p>
          <a:p>
            <a:pPr algn="just">
              <a:spcBef>
                <a:spcPts val="0"/>
              </a:spcBef>
            </a:pPr>
            <a:r>
              <a:rPr lang="cs-CZ" b="1" dirty="0"/>
              <a:t>podstatné změny – před jejich provedením je potřeba souhlas řídícího orgánu (ŘO)</a:t>
            </a:r>
          </a:p>
          <a:p>
            <a:pPr lvl="1" algn="just">
              <a:lnSpc>
                <a:spcPct val="100000"/>
              </a:lnSpc>
              <a:spcBef>
                <a:spcPts val="600"/>
              </a:spcBef>
              <a:spcAft>
                <a:spcPts val="600"/>
              </a:spcAft>
            </a:pPr>
            <a:r>
              <a:rPr lang="cs-CZ" sz="1800" dirty="0"/>
              <a:t>změny vyžadující vydání změnového právního aktu</a:t>
            </a:r>
          </a:p>
          <a:p>
            <a:pPr lvl="1" algn="just">
              <a:lnSpc>
                <a:spcPct val="100000"/>
              </a:lnSpc>
              <a:spcBef>
                <a:spcPts val="600"/>
              </a:spcBef>
              <a:spcAft>
                <a:spcPts val="600"/>
              </a:spcAft>
            </a:pPr>
            <a:r>
              <a:rPr lang="cs-CZ" sz="1800" dirty="0"/>
              <a:t>změny nevyžadující vydání změnového právního aktu</a:t>
            </a:r>
          </a:p>
          <a:p>
            <a:pPr lvl="1" algn="just">
              <a:lnSpc>
                <a:spcPct val="100000"/>
              </a:lnSpc>
              <a:spcBef>
                <a:spcPts val="600"/>
              </a:spcBef>
              <a:spcAft>
                <a:spcPts val="600"/>
              </a:spcAft>
            </a:pPr>
            <a:r>
              <a:rPr lang="cs-CZ" dirty="0"/>
              <a:t>vliv na </a:t>
            </a:r>
            <a:r>
              <a:rPr lang="cs-CZ" b="1" dirty="0"/>
              <a:t>charakter projektu, splnění cílů </a:t>
            </a:r>
            <a:r>
              <a:rPr lang="cs-CZ" dirty="0"/>
              <a:t>nebo</a:t>
            </a:r>
            <a:r>
              <a:rPr lang="cs-CZ" b="1" dirty="0"/>
              <a:t> dobu realizace </a:t>
            </a:r>
            <a:r>
              <a:rPr lang="cs-CZ" sz="1800" b="1" dirty="0"/>
              <a:t>projektu</a:t>
            </a:r>
          </a:p>
          <a:p>
            <a:pPr lvl="1" algn="just">
              <a:lnSpc>
                <a:spcPct val="100000"/>
              </a:lnSpc>
              <a:spcBef>
                <a:spcPts val="600"/>
              </a:spcBef>
              <a:spcAft>
                <a:spcPts val="600"/>
              </a:spcAft>
            </a:pPr>
            <a:r>
              <a:rPr lang="cs-CZ" sz="1800" dirty="0"/>
              <a:t>žádost o změnu v MS 2021+</a:t>
            </a:r>
          </a:p>
          <a:p>
            <a:pPr lvl="1" algn="just">
              <a:lnSpc>
                <a:spcPct val="100000"/>
              </a:lnSpc>
              <a:spcBef>
                <a:spcPts val="600"/>
              </a:spcBef>
              <a:spcAft>
                <a:spcPts val="600"/>
              </a:spcAft>
            </a:pPr>
            <a:r>
              <a:rPr lang="cs-CZ" sz="1800" dirty="0"/>
              <a:t>ŘO má na posouzení změny </a:t>
            </a:r>
            <a:r>
              <a:rPr lang="cs-CZ" sz="1800" b="1" dirty="0"/>
              <a:t>20 pracovních dnů </a:t>
            </a:r>
            <a:r>
              <a:rPr lang="cs-CZ" sz="1800" dirty="0"/>
              <a:t>(od předložení žádosti </a:t>
            </a:r>
            <a:br>
              <a:rPr lang="cs-CZ" sz="1800" dirty="0"/>
            </a:br>
            <a:r>
              <a:rPr lang="cs-CZ" sz="1800" dirty="0"/>
              <a:t>o změnu)</a:t>
            </a:r>
          </a:p>
          <a:p>
            <a:pPr lvl="1" algn="just">
              <a:lnSpc>
                <a:spcPct val="100000"/>
              </a:lnSpc>
              <a:spcBef>
                <a:spcPts val="600"/>
              </a:spcBef>
              <a:spcAft>
                <a:spcPts val="600"/>
              </a:spcAft>
            </a:pPr>
            <a:r>
              <a:rPr lang="cs-CZ" sz="1800" dirty="0"/>
              <a:t>změna nesmí být provedena před schválením ze strany ŘO, resp. před vydáním změnového právního aktu</a:t>
            </a:r>
          </a:p>
          <a:p>
            <a:pPr lvl="1">
              <a:lnSpc>
                <a:spcPct val="100000"/>
              </a:lnSpc>
              <a:spcBef>
                <a:spcPts val="600"/>
              </a:spcBef>
              <a:spcAft>
                <a:spcPts val="600"/>
              </a:spcAft>
            </a:pPr>
            <a:endParaRPr lang="cs-CZ" b="1" dirty="0"/>
          </a:p>
          <a:p>
            <a:pPr>
              <a:spcBef>
                <a:spcPts val="0"/>
              </a:spcBef>
            </a:pPr>
            <a:endParaRPr lang="cs-CZ" b="1"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37</a:t>
            </a:fld>
            <a:endParaRPr lang="cs-CZ" dirty="0"/>
          </a:p>
        </p:txBody>
      </p:sp>
    </p:spTree>
    <p:extLst>
      <p:ext uri="{BB962C8B-B14F-4D97-AF65-F5344CB8AC3E}">
        <p14:creationId xmlns:p14="http://schemas.microsoft.com/office/powerpoint/2010/main" val="6098350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0" dirty="0"/>
              <a:t>Změny projektu</a:t>
            </a:r>
            <a:endParaRPr lang="cs-CZ" dirty="0"/>
          </a:p>
        </p:txBody>
      </p:sp>
      <p:sp>
        <p:nvSpPr>
          <p:cNvPr id="3" name="Zástupný symbol pro obsah 2"/>
          <p:cNvSpPr>
            <a:spLocks noGrp="1"/>
          </p:cNvSpPr>
          <p:nvPr>
            <p:ph idx="1"/>
          </p:nvPr>
        </p:nvSpPr>
        <p:spPr>
          <a:xfrm>
            <a:off x="539552" y="1772816"/>
            <a:ext cx="8424936" cy="4392488"/>
          </a:xfrm>
        </p:spPr>
        <p:txBody>
          <a:bodyPr/>
          <a:lstStyle/>
          <a:p>
            <a:pPr>
              <a:spcBef>
                <a:spcPts val="0"/>
              </a:spcBef>
            </a:pPr>
            <a:r>
              <a:rPr lang="cs-CZ" b="1" dirty="0"/>
              <a:t>nepodstatné změny – nevyžadují změnu právního aktu</a:t>
            </a:r>
          </a:p>
          <a:p>
            <a:pPr lvl="1">
              <a:lnSpc>
                <a:spcPct val="100000"/>
              </a:lnSpc>
              <a:spcBef>
                <a:spcPts val="600"/>
              </a:spcBef>
              <a:spcAft>
                <a:spcPts val="600"/>
              </a:spcAft>
            </a:pPr>
            <a:r>
              <a:rPr lang="cs-CZ" sz="1800" dirty="0"/>
              <a:t>změny, o kterých je potřeba informovat ŘO bez zbytečného prodlení od data provedení změny</a:t>
            </a:r>
          </a:p>
          <a:p>
            <a:pPr lvl="1">
              <a:lnSpc>
                <a:spcPct val="100000"/>
              </a:lnSpc>
              <a:spcBef>
                <a:spcPts val="600"/>
              </a:spcBef>
              <a:spcAft>
                <a:spcPts val="600"/>
              </a:spcAft>
            </a:pPr>
            <a:r>
              <a:rPr lang="cs-CZ" sz="1800" dirty="0"/>
              <a:t>změny, o kterých je potřeba informovat ŘO 10 dnů před předložením zprávy o realizaci projektu </a:t>
            </a:r>
          </a:p>
          <a:p>
            <a:pPr lvl="1">
              <a:lnSpc>
                <a:spcPct val="100000"/>
              </a:lnSpc>
              <a:spcBef>
                <a:spcPts val="600"/>
              </a:spcBef>
              <a:spcAft>
                <a:spcPts val="600"/>
              </a:spcAft>
            </a:pPr>
            <a:r>
              <a:rPr lang="cs-CZ" sz="1800" dirty="0"/>
              <a:t>změny rozpočtu, o kterých je potřeba informovat ŘO spolu se zprávou </a:t>
            </a:r>
            <a:br>
              <a:rPr lang="cs-CZ" sz="1800" dirty="0"/>
            </a:br>
            <a:r>
              <a:rPr lang="cs-CZ" sz="1800" dirty="0"/>
              <a:t>o realizaci projektu </a:t>
            </a:r>
          </a:p>
          <a:p>
            <a:pPr lvl="1">
              <a:lnSpc>
                <a:spcPct val="100000"/>
              </a:lnSpc>
              <a:spcBef>
                <a:spcPts val="600"/>
              </a:spcBef>
              <a:spcAft>
                <a:spcPts val="600"/>
              </a:spcAft>
            </a:pPr>
            <a:endParaRPr lang="cs-CZ" sz="1800" dirty="0"/>
          </a:p>
          <a:p>
            <a:pPr marL="432000" lvl="2" indent="-432000">
              <a:lnSpc>
                <a:spcPts val="2880"/>
              </a:lnSpc>
              <a:spcBef>
                <a:spcPts val="0"/>
              </a:spcBef>
              <a:spcAft>
                <a:spcPts val="600"/>
              </a:spcAft>
              <a:buSzPct val="100000"/>
              <a:buFont typeface="Wingdings" panose="05000000000000000000" pitchFamily="2" charset="2"/>
              <a:buChar char=""/>
            </a:pPr>
            <a:r>
              <a:rPr lang="cs-CZ" sz="2400" b="1" dirty="0"/>
              <a:t>změny v osobě příjemce</a:t>
            </a:r>
          </a:p>
          <a:p>
            <a:pPr marL="0" lvl="2" indent="0">
              <a:lnSpc>
                <a:spcPts val="2880"/>
              </a:lnSpc>
              <a:spcBef>
                <a:spcPts val="600"/>
              </a:spcBef>
              <a:spcAft>
                <a:spcPts val="600"/>
              </a:spcAft>
              <a:buSzPct val="100000"/>
              <a:buNone/>
            </a:pPr>
            <a:endParaRPr lang="cs-CZ" dirty="0"/>
          </a:p>
          <a:p>
            <a:pPr marL="342900" lvl="2" indent="-342900">
              <a:lnSpc>
                <a:spcPts val="2880"/>
              </a:lnSpc>
              <a:spcBef>
                <a:spcPts val="600"/>
              </a:spcBef>
              <a:spcAft>
                <a:spcPts val="600"/>
              </a:spcAft>
              <a:buSzPct val="100000"/>
              <a:buFontTx/>
              <a:buChar char="-"/>
            </a:pPr>
            <a:endParaRPr lang="cs-CZ" dirty="0"/>
          </a:p>
          <a:p>
            <a:pPr marL="0" indent="0">
              <a:buNone/>
            </a:pP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38</a:t>
            </a:fld>
            <a:endParaRPr lang="cs-CZ" dirty="0"/>
          </a:p>
        </p:txBody>
      </p:sp>
    </p:spTree>
    <p:extLst>
      <p:ext uri="{BB962C8B-B14F-4D97-AF65-F5344CB8AC3E}">
        <p14:creationId xmlns:p14="http://schemas.microsoft.com/office/powerpoint/2010/main" val="22130443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539552" y="1340768"/>
            <a:ext cx="8064000" cy="5328592"/>
          </a:xfrm>
        </p:spPr>
        <p:txBody>
          <a:bodyPr/>
          <a:lstStyle/>
          <a:p>
            <a:pPr marL="432000" lvl="2" indent="-432000">
              <a:lnSpc>
                <a:spcPts val="2880"/>
              </a:lnSpc>
              <a:spcBef>
                <a:spcPts val="600"/>
              </a:spcBef>
              <a:spcAft>
                <a:spcPts val="600"/>
              </a:spcAft>
              <a:buSzPct val="100000"/>
              <a:buFont typeface="Wingdings" panose="05000000000000000000" pitchFamily="2" charset="2"/>
              <a:buChar char=""/>
            </a:pPr>
            <a:r>
              <a:rPr lang="cs-CZ" sz="2400" b="1" dirty="0"/>
              <a:t>Informovat ŘO bez zbytečného prodlení od data provedení změny</a:t>
            </a:r>
          </a:p>
          <a:p>
            <a:pPr lvl="1"/>
            <a:r>
              <a:rPr lang="cs-CZ" sz="1800" dirty="0"/>
              <a:t>kontaktní osoby projektu (vč. kontaktních údajů, adresy pro doručení…)</a:t>
            </a:r>
          </a:p>
          <a:p>
            <a:pPr lvl="1"/>
            <a:r>
              <a:rPr lang="cs-CZ" sz="1800" dirty="0"/>
              <a:t>sídla příjemce podpory</a:t>
            </a:r>
          </a:p>
          <a:p>
            <a:pPr lvl="1"/>
            <a:r>
              <a:rPr lang="cs-CZ" sz="1800" dirty="0"/>
              <a:t>osob statutárních orgánů příjemce</a:t>
            </a:r>
          </a:p>
          <a:p>
            <a:pPr lvl="1"/>
            <a:r>
              <a:rPr lang="cs-CZ" sz="1800" dirty="0"/>
              <a:t>názvu příjemce (součástí nesmí být převod/přechod práv a povinností příjemce z právního aktu)</a:t>
            </a:r>
          </a:p>
          <a:p>
            <a:pPr lvl="1"/>
            <a:endParaRPr lang="cs-CZ" dirty="0"/>
          </a:p>
          <a:p>
            <a:pPr marL="432000" lvl="2" indent="-432000">
              <a:lnSpc>
                <a:spcPts val="2880"/>
              </a:lnSpc>
              <a:spcBef>
                <a:spcPts val="600"/>
              </a:spcBef>
              <a:spcAft>
                <a:spcPts val="600"/>
              </a:spcAft>
              <a:buSzPct val="100000"/>
              <a:buFont typeface="Wingdings" panose="05000000000000000000" pitchFamily="2" charset="2"/>
              <a:buChar char=""/>
            </a:pPr>
            <a:r>
              <a:rPr lang="cs-CZ" sz="2400" b="1" dirty="0"/>
              <a:t>Informovat ŘO 10 dnů před předložením </a:t>
            </a:r>
            <a:r>
              <a:rPr lang="cs-CZ" sz="2400" b="1" dirty="0" err="1"/>
              <a:t>ZoR</a:t>
            </a:r>
            <a:endParaRPr lang="cs-CZ" sz="2400" b="1" dirty="0"/>
          </a:p>
          <a:p>
            <a:pPr algn="l"/>
            <a:r>
              <a:rPr lang="cs-CZ" dirty="0"/>
              <a:t>změna rozpočtu projektu  (přesun prostředků mezi položkami, vytváření nových položek v rámci kapitoly Přímé osobní náklady)</a:t>
            </a:r>
          </a:p>
          <a:p>
            <a:endParaRPr lang="cs-CZ" sz="1800" b="0" i="0" u="none" strike="noStrike" baseline="0" dirty="0">
              <a:solidFill>
                <a:srgbClr val="000000"/>
              </a:solidFill>
              <a:latin typeface="Arial" panose="020B0604020202020204" pitchFamily="34" charset="0"/>
            </a:endParaRPr>
          </a:p>
          <a:p>
            <a:pPr marL="0" indent="0">
              <a:buNone/>
            </a:pPr>
            <a:endParaRPr lang="cs-CZ" sz="1800" dirty="0"/>
          </a:p>
          <a:p>
            <a:pPr marL="432000" lvl="2" indent="-432000">
              <a:lnSpc>
                <a:spcPts val="2880"/>
              </a:lnSpc>
              <a:spcBef>
                <a:spcPts val="600"/>
              </a:spcBef>
              <a:spcAft>
                <a:spcPts val="600"/>
              </a:spcAft>
              <a:buSzPct val="100000"/>
              <a:buFont typeface="Wingdings" panose="05000000000000000000" pitchFamily="2" charset="2"/>
              <a:buChar char=""/>
            </a:pPr>
            <a:endParaRPr lang="cs-CZ" sz="2400" b="1"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39</a:t>
            </a:fld>
            <a:endParaRPr lang="cs-CZ" dirty="0"/>
          </a:p>
        </p:txBody>
      </p:sp>
      <p:sp>
        <p:nvSpPr>
          <p:cNvPr id="6" name="Nadpis 5"/>
          <p:cNvSpPr>
            <a:spLocks noGrp="1"/>
          </p:cNvSpPr>
          <p:nvPr>
            <p:ph type="title"/>
          </p:nvPr>
        </p:nvSpPr>
        <p:spPr>
          <a:xfrm>
            <a:off x="323528" y="0"/>
            <a:ext cx="8424000" cy="1080000"/>
          </a:xfrm>
        </p:spPr>
        <p:txBody>
          <a:bodyPr/>
          <a:lstStyle/>
          <a:p>
            <a:r>
              <a:rPr lang="cs-CZ" b="0" dirty="0"/>
              <a:t>Nepodstatné změny</a:t>
            </a:r>
            <a:endParaRPr lang="cs-CZ" dirty="0"/>
          </a:p>
        </p:txBody>
      </p:sp>
    </p:spTree>
    <p:extLst>
      <p:ext uri="{BB962C8B-B14F-4D97-AF65-F5344CB8AC3E}">
        <p14:creationId xmlns:p14="http://schemas.microsoft.com/office/powerpoint/2010/main" val="2469484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Základní dokumenty</a:t>
            </a:r>
          </a:p>
        </p:txBody>
      </p:sp>
      <p:sp>
        <p:nvSpPr>
          <p:cNvPr id="3" name="Zástupný symbol pro obsah 2"/>
          <p:cNvSpPr>
            <a:spLocks noGrp="1"/>
          </p:cNvSpPr>
          <p:nvPr>
            <p:ph idx="1"/>
          </p:nvPr>
        </p:nvSpPr>
        <p:spPr>
          <a:xfrm>
            <a:off x="540000" y="1800000"/>
            <a:ext cx="8064000" cy="4581328"/>
          </a:xfrm>
        </p:spPr>
        <p:txBody>
          <a:bodyPr>
            <a:normAutofit/>
          </a:bodyPr>
          <a:lstStyle/>
          <a:p>
            <a:pPr>
              <a:lnSpc>
                <a:spcPct val="120000"/>
              </a:lnSpc>
            </a:pPr>
            <a:r>
              <a:rPr lang="cs-CZ" b="1" dirty="0"/>
              <a:t>Výzva č. 008 vč. příloh </a:t>
            </a:r>
          </a:p>
          <a:p>
            <a:pPr>
              <a:lnSpc>
                <a:spcPct val="120000"/>
              </a:lnSpc>
            </a:pPr>
            <a:r>
              <a:rPr lang="cs-CZ" b="1" dirty="0"/>
              <a:t>Obecná pravidla pro žadatele a příjemce v rámci operačního programu Zaměstnanost+</a:t>
            </a:r>
          </a:p>
          <a:p>
            <a:pPr>
              <a:lnSpc>
                <a:spcPct val="120000"/>
              </a:lnSpc>
            </a:pPr>
            <a:r>
              <a:rPr lang="cs-CZ" b="1" dirty="0"/>
              <a:t>Specifická část pravidel pro žadatele a příjemce v rámci OPZ+ se skutečně vzniklými výdaji a s nepřímými náklady</a:t>
            </a:r>
          </a:p>
          <a:p>
            <a:pPr>
              <a:lnSpc>
                <a:spcPct val="120000"/>
              </a:lnSpc>
            </a:pPr>
            <a:r>
              <a:rPr lang="cs-CZ" b="1" dirty="0"/>
              <a:t>K dispozici na </a:t>
            </a:r>
            <a:r>
              <a:rPr lang="cs-CZ" b="1" dirty="0">
                <a:hlinkClick r:id="rId3"/>
              </a:rPr>
              <a:t>www.esfcr.cz</a:t>
            </a:r>
            <a:endParaRPr lang="cs-CZ" b="1" dirty="0"/>
          </a:p>
          <a:p>
            <a:pPr>
              <a:lnSpc>
                <a:spcPct val="120000"/>
              </a:lnSpc>
            </a:pPr>
            <a:r>
              <a:rPr lang="cs-CZ" b="1" dirty="0"/>
              <a:t>Pokyny k vyplnění </a:t>
            </a:r>
            <a:r>
              <a:rPr lang="cs-CZ" b="1" dirty="0" err="1"/>
              <a:t>ZoR</a:t>
            </a:r>
            <a:r>
              <a:rPr lang="cs-CZ" b="1" dirty="0"/>
              <a:t> a ŽOP </a:t>
            </a:r>
            <a:r>
              <a:rPr lang="cs-CZ" dirty="0">
                <a:hlinkClick r:id="rId4"/>
              </a:rPr>
              <a:t>Formuláře a pokyny ke zprávě o realizaci projektu, žádosti o platbu a žádosti o změnu - www.esfcr.cz</a:t>
            </a:r>
            <a:endParaRPr lang="cs-CZ" b="1" dirty="0"/>
          </a:p>
          <a:p>
            <a:pPr>
              <a:lnSpc>
                <a:spcPct val="120000"/>
              </a:lnSpc>
            </a:pPr>
            <a:endParaRPr lang="cs-CZ" sz="8000" b="1" dirty="0"/>
          </a:p>
          <a:p>
            <a:pPr>
              <a:lnSpc>
                <a:spcPct val="120000"/>
              </a:lnSpc>
            </a:pPr>
            <a:endParaRPr lang="cs-CZ" dirty="0"/>
          </a:p>
        </p:txBody>
      </p:sp>
      <p:sp>
        <p:nvSpPr>
          <p:cNvPr id="4" name="Zástupný symbol pro číslo snímku 3"/>
          <p:cNvSpPr>
            <a:spLocks noGrp="1"/>
          </p:cNvSpPr>
          <p:nvPr>
            <p:ph type="sldNum" sz="quarter" idx="12"/>
          </p:nvPr>
        </p:nvSpPr>
        <p:spPr/>
        <p:txBody>
          <a:bodyPr/>
          <a:lstStyle/>
          <a:p>
            <a:fld id="{965E07C6-3485-413F-8C5C-39913F362B35}" type="slidenum">
              <a:rPr lang="cs-CZ" smtClean="0"/>
              <a:t>4</a:t>
            </a:fld>
            <a:endParaRPr lang="cs-CZ"/>
          </a:p>
        </p:txBody>
      </p:sp>
    </p:spTree>
    <p:extLst>
      <p:ext uri="{BB962C8B-B14F-4D97-AF65-F5344CB8AC3E}">
        <p14:creationId xmlns:p14="http://schemas.microsoft.com/office/powerpoint/2010/main" val="32696107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539552" y="1628800"/>
            <a:ext cx="8064000" cy="5040560"/>
          </a:xfrm>
        </p:spPr>
        <p:txBody>
          <a:bodyPr/>
          <a:lstStyle/>
          <a:p>
            <a:pPr marL="432000" lvl="2" indent="-432000" algn="just">
              <a:lnSpc>
                <a:spcPts val="2880"/>
              </a:lnSpc>
              <a:spcBef>
                <a:spcPts val="600"/>
              </a:spcBef>
              <a:spcAft>
                <a:spcPts val="600"/>
              </a:spcAft>
              <a:buSzPct val="100000"/>
              <a:buFont typeface="Wingdings" panose="05000000000000000000" pitchFamily="2" charset="2"/>
              <a:buChar char=""/>
            </a:pPr>
            <a:r>
              <a:rPr lang="cs-CZ" sz="2400" b="1" dirty="0"/>
              <a:t>Informovat ŘO spolu se zprávou o realizaci projektu</a:t>
            </a:r>
          </a:p>
          <a:p>
            <a:pPr lvl="1" algn="just"/>
            <a:r>
              <a:rPr lang="cs-CZ" sz="1800" dirty="0"/>
              <a:t>změna místa realizace nebo území dopadu (jen případy bez vlivu </a:t>
            </a:r>
            <a:br>
              <a:rPr lang="cs-CZ" sz="1800" dirty="0"/>
            </a:br>
            <a:r>
              <a:rPr lang="cs-CZ" sz="1800" dirty="0"/>
              <a:t>na způsobilost výdajů)</a:t>
            </a:r>
          </a:p>
          <a:p>
            <a:pPr lvl="1" algn="just"/>
            <a:r>
              <a:rPr lang="cs-CZ" sz="1800" dirty="0"/>
              <a:t>změna ve způsobu provádění KA bez vlivu na plnění cílů (technické aspekty – harmonogram, rozfázování aktivity, změna v počtu plánovaných činností, změna záběru v počtu účastníku, lokality)</a:t>
            </a:r>
          </a:p>
          <a:p>
            <a:pPr lvl="1" algn="just"/>
            <a:r>
              <a:rPr lang="cs-CZ" sz="1800" dirty="0"/>
              <a:t>navýšení počtu zapojených osob CS</a:t>
            </a:r>
          </a:p>
          <a:p>
            <a:pPr lvl="1" algn="just"/>
            <a:r>
              <a:rPr lang="cs-CZ" sz="1800" dirty="0"/>
              <a:t>změna složení realizačního týmu</a:t>
            </a:r>
          </a:p>
          <a:p>
            <a:pPr lvl="1" algn="just"/>
            <a:r>
              <a:rPr lang="cs-CZ" sz="1800" dirty="0"/>
              <a:t>změny smluv o partnerství (podrobněji další slide)</a:t>
            </a:r>
          </a:p>
          <a:p>
            <a:pPr lvl="1" algn="just"/>
            <a:r>
              <a:rPr lang="cs-CZ" sz="1800" dirty="0"/>
              <a:t>vypuštění partnera z realizace projektu (zánik partnerské </a:t>
            </a:r>
            <a:r>
              <a:rPr lang="cs-CZ" sz="1800" dirty="0" err="1"/>
              <a:t>org</a:t>
            </a:r>
            <a:r>
              <a:rPr lang="cs-CZ" sz="1800" dirty="0"/>
              <a:t>., bez vlivu na VP)</a:t>
            </a:r>
          </a:p>
          <a:p>
            <a:pPr lvl="1" algn="just"/>
            <a:r>
              <a:rPr lang="cs-CZ" sz="1800" dirty="0"/>
              <a:t>změna plátcovství DPH příjemce či partnera s </a:t>
            </a:r>
            <a:r>
              <a:rPr lang="cs-CZ" sz="1800" dirty="0" err="1"/>
              <a:t>fin</a:t>
            </a:r>
            <a:r>
              <a:rPr lang="cs-CZ" sz="1800" dirty="0"/>
              <a:t>. příspěvkem</a:t>
            </a:r>
          </a:p>
          <a:p>
            <a:pPr marL="0" lvl="2" indent="0">
              <a:lnSpc>
                <a:spcPts val="2880"/>
              </a:lnSpc>
              <a:spcBef>
                <a:spcPts val="600"/>
              </a:spcBef>
              <a:spcAft>
                <a:spcPts val="600"/>
              </a:spcAft>
              <a:buSzPct val="100000"/>
              <a:buNone/>
            </a:pPr>
            <a:endParaRPr lang="cs-CZ" sz="2400" b="1" dirty="0"/>
          </a:p>
          <a:p>
            <a:pPr marL="0" lvl="2" indent="0">
              <a:lnSpc>
                <a:spcPts val="2880"/>
              </a:lnSpc>
              <a:spcBef>
                <a:spcPts val="600"/>
              </a:spcBef>
              <a:spcAft>
                <a:spcPts val="600"/>
              </a:spcAft>
              <a:buSzPct val="100000"/>
              <a:buNone/>
            </a:pPr>
            <a:endParaRPr lang="cs-CZ" sz="2400" b="1"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40</a:t>
            </a:fld>
            <a:endParaRPr lang="cs-CZ" dirty="0"/>
          </a:p>
        </p:txBody>
      </p:sp>
      <p:sp>
        <p:nvSpPr>
          <p:cNvPr id="6" name="Nadpis 5"/>
          <p:cNvSpPr>
            <a:spLocks noGrp="1"/>
          </p:cNvSpPr>
          <p:nvPr>
            <p:ph type="title"/>
          </p:nvPr>
        </p:nvSpPr>
        <p:spPr>
          <a:xfrm>
            <a:off x="323528" y="0"/>
            <a:ext cx="8424000" cy="1080000"/>
          </a:xfrm>
        </p:spPr>
        <p:txBody>
          <a:bodyPr/>
          <a:lstStyle/>
          <a:p>
            <a:r>
              <a:rPr lang="cs-CZ" b="0" dirty="0"/>
              <a:t>Nepodstatné změny</a:t>
            </a:r>
            <a:endParaRPr lang="cs-CZ" dirty="0"/>
          </a:p>
        </p:txBody>
      </p:sp>
    </p:spTree>
    <p:extLst>
      <p:ext uri="{BB962C8B-B14F-4D97-AF65-F5344CB8AC3E}">
        <p14:creationId xmlns:p14="http://schemas.microsoft.com/office/powerpoint/2010/main" val="1028662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4D04B4F-342F-4CE5-916A-88D6B830DA81}"/>
              </a:ext>
            </a:extLst>
          </p:cNvPr>
          <p:cNvSpPr>
            <a:spLocks noGrp="1"/>
          </p:cNvSpPr>
          <p:nvPr>
            <p:ph type="title"/>
          </p:nvPr>
        </p:nvSpPr>
        <p:spPr/>
        <p:txBody>
          <a:bodyPr/>
          <a:lstStyle/>
          <a:p>
            <a:r>
              <a:rPr lang="cs-CZ" dirty="0"/>
              <a:t>Změny v osobě partnera</a:t>
            </a:r>
          </a:p>
        </p:txBody>
      </p:sp>
      <p:sp>
        <p:nvSpPr>
          <p:cNvPr id="3" name="Zástupný obsah 2">
            <a:extLst>
              <a:ext uri="{FF2B5EF4-FFF2-40B4-BE49-F238E27FC236}">
                <a16:creationId xmlns:a16="http://schemas.microsoft.com/office/drawing/2014/main" id="{E3116B8E-7F86-482F-A28F-7AFE89BD4B5D}"/>
              </a:ext>
            </a:extLst>
          </p:cNvPr>
          <p:cNvSpPr>
            <a:spLocks noGrp="1"/>
          </p:cNvSpPr>
          <p:nvPr>
            <p:ph idx="1"/>
          </p:nvPr>
        </p:nvSpPr>
        <p:spPr/>
        <p:txBody>
          <a:bodyPr/>
          <a:lstStyle/>
          <a:p>
            <a:r>
              <a:rPr lang="cs-CZ" dirty="0"/>
              <a:t>V průběhu realizace projektu není možné uzavírat partnerské smlouvy s novými partnery, kteří nejsou uvedeni v právním aktu</a:t>
            </a:r>
          </a:p>
          <a:p>
            <a:r>
              <a:rPr lang="cs-CZ" dirty="0"/>
              <a:t>Za nepodstatnou změnu se považuje i změna partnera s finančním příspěvkem na partnera bez finančního příspěvku</a:t>
            </a:r>
          </a:p>
          <a:p>
            <a:r>
              <a:rPr lang="cs-CZ" dirty="0"/>
              <a:t>Opačná změna je podstatnou změnou, která vyžaduje vydání změnového právního aktu</a:t>
            </a:r>
          </a:p>
          <a:p>
            <a:r>
              <a:rPr lang="cs-CZ" dirty="0"/>
              <a:t>Změna u partnera bez finančního příspěvku není pro projekt relevantní a není třeba o ní vůbec informovat</a:t>
            </a:r>
          </a:p>
        </p:txBody>
      </p:sp>
      <p:sp>
        <p:nvSpPr>
          <p:cNvPr id="4" name="Zástupný symbol pro číslo snímku 3">
            <a:extLst>
              <a:ext uri="{FF2B5EF4-FFF2-40B4-BE49-F238E27FC236}">
                <a16:creationId xmlns:a16="http://schemas.microsoft.com/office/drawing/2014/main" id="{C5752E6A-3A7F-4946-897D-26806E40AEB0}"/>
              </a:ext>
            </a:extLst>
          </p:cNvPr>
          <p:cNvSpPr>
            <a:spLocks noGrp="1"/>
          </p:cNvSpPr>
          <p:nvPr>
            <p:ph type="sldNum" sz="quarter" idx="12"/>
          </p:nvPr>
        </p:nvSpPr>
        <p:spPr/>
        <p:txBody>
          <a:bodyPr/>
          <a:lstStyle/>
          <a:p>
            <a:fld id="{479BF083-4774-43B1-9AB0-5CC1AC5DD8EE}" type="slidenum">
              <a:rPr lang="cs-CZ" smtClean="0"/>
              <a:pPr/>
              <a:t>41</a:t>
            </a:fld>
            <a:endParaRPr lang="cs-CZ" dirty="0"/>
          </a:p>
        </p:txBody>
      </p:sp>
    </p:spTree>
    <p:extLst>
      <p:ext uri="{BB962C8B-B14F-4D97-AF65-F5344CB8AC3E}">
        <p14:creationId xmlns:p14="http://schemas.microsoft.com/office/powerpoint/2010/main" val="20495292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23528" y="1196752"/>
            <a:ext cx="8568952" cy="5472608"/>
          </a:xfrm>
        </p:spPr>
        <p:txBody>
          <a:bodyPr/>
          <a:lstStyle/>
          <a:p>
            <a:pPr marL="432000" lvl="2" indent="-432000">
              <a:lnSpc>
                <a:spcPct val="100000"/>
              </a:lnSpc>
              <a:spcBef>
                <a:spcPts val="0"/>
              </a:spcBef>
              <a:spcAft>
                <a:spcPts val="600"/>
              </a:spcAft>
              <a:buSzPct val="100000"/>
              <a:buFont typeface="Wingdings" panose="05000000000000000000" pitchFamily="2" charset="2"/>
              <a:buChar char=""/>
            </a:pPr>
            <a:endParaRPr lang="cs-CZ" sz="2400" b="1" dirty="0"/>
          </a:p>
          <a:p>
            <a:pPr marL="432000" lvl="2" indent="-432000" algn="just">
              <a:lnSpc>
                <a:spcPct val="100000"/>
              </a:lnSpc>
              <a:spcBef>
                <a:spcPts val="0"/>
              </a:spcBef>
              <a:spcAft>
                <a:spcPts val="600"/>
              </a:spcAft>
              <a:buSzPct val="100000"/>
              <a:buFont typeface="Wingdings" panose="05000000000000000000" pitchFamily="2" charset="2"/>
              <a:buChar char=""/>
            </a:pPr>
            <a:r>
              <a:rPr lang="cs-CZ" sz="2400" b="1" dirty="0"/>
              <a:t>Nevyžadující vydání změnového právního aktu</a:t>
            </a:r>
          </a:p>
          <a:p>
            <a:pPr lvl="1" algn="just">
              <a:lnSpc>
                <a:spcPct val="100000"/>
              </a:lnSpc>
              <a:spcBef>
                <a:spcPts val="1200"/>
              </a:spcBef>
            </a:pPr>
            <a:r>
              <a:rPr lang="cs-CZ" sz="1800" dirty="0"/>
              <a:t>změny v KA (vyjma technických aspektů), př. zrušení či přidání KA</a:t>
            </a:r>
          </a:p>
          <a:p>
            <a:pPr lvl="1" algn="just">
              <a:lnSpc>
                <a:spcPct val="100000"/>
              </a:lnSpc>
              <a:spcBef>
                <a:spcPts val="1200"/>
              </a:spcBef>
            </a:pPr>
            <a:r>
              <a:rPr lang="cs-CZ" sz="1800" dirty="0"/>
              <a:t>změna bankovního účtu projektu /projektů</a:t>
            </a:r>
          </a:p>
          <a:p>
            <a:pPr lvl="1" algn="just">
              <a:lnSpc>
                <a:spcPct val="100000"/>
              </a:lnSpc>
              <a:spcBef>
                <a:spcPts val="1200"/>
              </a:spcBef>
            </a:pPr>
            <a:r>
              <a:rPr lang="cs-CZ" sz="1800" dirty="0"/>
              <a:t>změna vymezení monitorovacích období (bez vlivu na termín konce projektu)</a:t>
            </a:r>
          </a:p>
          <a:p>
            <a:pPr lvl="1">
              <a:lnSpc>
                <a:spcPct val="100000"/>
              </a:lnSpc>
              <a:spcBef>
                <a:spcPts val="1200"/>
              </a:spcBef>
            </a:pPr>
            <a:endParaRPr lang="cs-CZ" sz="1800" dirty="0"/>
          </a:p>
          <a:p>
            <a:pPr lvl="1">
              <a:lnSpc>
                <a:spcPct val="100000"/>
              </a:lnSpc>
              <a:spcBef>
                <a:spcPts val="1200"/>
              </a:spcBef>
            </a:pPr>
            <a:endParaRPr lang="cs-CZ" dirty="0"/>
          </a:p>
          <a:p>
            <a:pPr marL="0" lvl="2" indent="0">
              <a:lnSpc>
                <a:spcPts val="2880"/>
              </a:lnSpc>
              <a:spcBef>
                <a:spcPts val="600"/>
              </a:spcBef>
              <a:spcAft>
                <a:spcPts val="600"/>
              </a:spcAft>
              <a:buSzPct val="100000"/>
              <a:buNone/>
            </a:pPr>
            <a:endParaRPr lang="cs-CZ" sz="2400" dirty="0"/>
          </a:p>
          <a:p>
            <a:pPr marL="0" indent="0">
              <a:buNone/>
            </a:pPr>
            <a:endParaRPr lang="cs-CZ" dirty="0"/>
          </a:p>
        </p:txBody>
      </p:sp>
      <p:sp>
        <p:nvSpPr>
          <p:cNvPr id="4" name="Zástupný symbol pro číslo snímku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79BF083-4774-43B1-9AB0-5CC1AC5DD8EE}" type="slidenum">
              <a:rPr kumimoji="0" lang="cs-CZ" sz="788" b="1" i="0" u="none" strike="noStrike" kern="1200" cap="none" spc="0" normalizeH="0" baseline="0" noProof="0" smtClean="0">
                <a:ln>
                  <a:noFill/>
                </a:ln>
                <a:solidFill>
                  <a:srgbClr val="084A8B"/>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42</a:t>
            </a:fld>
            <a:endParaRPr kumimoji="0" lang="cs-CZ" sz="788" b="1" i="0" u="none" strike="noStrike" kern="1200" cap="none" spc="0" normalizeH="0" baseline="0" noProof="0" dirty="0">
              <a:ln>
                <a:noFill/>
              </a:ln>
              <a:solidFill>
                <a:srgbClr val="084A8B"/>
              </a:solidFill>
              <a:effectLst/>
              <a:uLnTx/>
              <a:uFillTx/>
              <a:latin typeface="Arial"/>
              <a:ea typeface="+mn-ea"/>
              <a:cs typeface="+mn-cs"/>
            </a:endParaRPr>
          </a:p>
        </p:txBody>
      </p:sp>
      <p:sp>
        <p:nvSpPr>
          <p:cNvPr id="6" name="Nadpis 5"/>
          <p:cNvSpPr>
            <a:spLocks noGrp="1"/>
          </p:cNvSpPr>
          <p:nvPr>
            <p:ph type="title"/>
          </p:nvPr>
        </p:nvSpPr>
        <p:spPr>
          <a:xfrm>
            <a:off x="323528" y="0"/>
            <a:ext cx="8424000" cy="1080000"/>
          </a:xfrm>
        </p:spPr>
        <p:txBody>
          <a:bodyPr/>
          <a:lstStyle/>
          <a:p>
            <a:r>
              <a:rPr lang="cs-CZ" b="0" dirty="0"/>
              <a:t>Podstatné Změny</a:t>
            </a:r>
            <a:endParaRPr lang="cs-CZ" dirty="0"/>
          </a:p>
        </p:txBody>
      </p:sp>
    </p:spTree>
    <p:extLst>
      <p:ext uri="{BB962C8B-B14F-4D97-AF65-F5344CB8AC3E}">
        <p14:creationId xmlns:p14="http://schemas.microsoft.com/office/powerpoint/2010/main" val="34011409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23528" y="1196752"/>
            <a:ext cx="8568952" cy="5472608"/>
          </a:xfrm>
        </p:spPr>
        <p:txBody>
          <a:bodyPr/>
          <a:lstStyle/>
          <a:p>
            <a:pPr marL="432000" lvl="2" indent="-432000" algn="just">
              <a:lnSpc>
                <a:spcPct val="100000"/>
              </a:lnSpc>
              <a:spcBef>
                <a:spcPts val="1200"/>
              </a:spcBef>
              <a:spcAft>
                <a:spcPts val="600"/>
              </a:spcAft>
              <a:buSzPct val="100000"/>
              <a:buFont typeface="Wingdings" panose="05000000000000000000" pitchFamily="2" charset="2"/>
              <a:buChar char=""/>
            </a:pPr>
            <a:endParaRPr lang="cs-CZ" sz="2400" b="1" dirty="0"/>
          </a:p>
          <a:p>
            <a:pPr marL="432000" lvl="2" indent="-432000" algn="just">
              <a:lnSpc>
                <a:spcPct val="100000"/>
              </a:lnSpc>
              <a:spcBef>
                <a:spcPts val="1200"/>
              </a:spcBef>
              <a:spcAft>
                <a:spcPts val="600"/>
              </a:spcAft>
              <a:buSzPct val="100000"/>
              <a:buFont typeface="Wingdings" panose="05000000000000000000" pitchFamily="2" charset="2"/>
              <a:buChar char=""/>
            </a:pPr>
            <a:r>
              <a:rPr lang="cs-CZ" sz="2400" b="1" dirty="0"/>
              <a:t>Vyžadující vydání změnového právního aktu</a:t>
            </a:r>
          </a:p>
          <a:p>
            <a:pPr lvl="1" algn="just">
              <a:lnSpc>
                <a:spcPct val="100000"/>
              </a:lnSpc>
              <a:spcBef>
                <a:spcPts val="600"/>
              </a:spcBef>
              <a:spcAft>
                <a:spcPts val="600"/>
              </a:spcAft>
            </a:pPr>
            <a:r>
              <a:rPr lang="cs-CZ" sz="1800" dirty="0"/>
              <a:t>změna plánovaných výstupů a výsledků projektu (indikátorů);</a:t>
            </a:r>
          </a:p>
          <a:p>
            <a:pPr lvl="1" algn="just">
              <a:lnSpc>
                <a:spcPct val="100000"/>
              </a:lnSpc>
              <a:spcBef>
                <a:spcPts val="600"/>
              </a:spcBef>
              <a:spcAft>
                <a:spcPts val="600"/>
              </a:spcAft>
            </a:pPr>
            <a:r>
              <a:rPr lang="cs-CZ" sz="1800" dirty="0"/>
              <a:t>změna termínu ukončení realizace projektu;</a:t>
            </a:r>
          </a:p>
          <a:p>
            <a:pPr lvl="1" algn="just">
              <a:lnSpc>
                <a:spcPct val="100000"/>
              </a:lnSpc>
              <a:spcBef>
                <a:spcPts val="600"/>
              </a:spcBef>
              <a:spcAft>
                <a:spcPts val="600"/>
              </a:spcAft>
            </a:pPr>
            <a:r>
              <a:rPr lang="cs-CZ" sz="1800" dirty="0"/>
              <a:t>nahrazení partnera jiným subjektem/ jinými subjekty;</a:t>
            </a:r>
          </a:p>
          <a:p>
            <a:pPr lvl="1" algn="just">
              <a:lnSpc>
                <a:spcPct val="100000"/>
              </a:lnSpc>
              <a:spcBef>
                <a:spcPts val="600"/>
              </a:spcBef>
              <a:spcAft>
                <a:spcPts val="600"/>
              </a:spcAft>
            </a:pPr>
            <a:r>
              <a:rPr lang="cs-CZ" sz="1800" dirty="0"/>
              <a:t>vypuštění partnera z realizace projektu z důvodu jeho zániku (pokud dochází k navýšení veřejné podpory).</a:t>
            </a:r>
          </a:p>
          <a:p>
            <a:pPr lvl="1" algn="just">
              <a:lnSpc>
                <a:spcPct val="100000"/>
              </a:lnSpc>
              <a:spcBef>
                <a:spcPts val="600"/>
              </a:spcBef>
              <a:spcAft>
                <a:spcPts val="600"/>
              </a:spcAft>
            </a:pPr>
            <a:r>
              <a:rPr lang="cs-CZ" sz="1800" dirty="0"/>
              <a:t>Navýšení částky podpory de minimis</a:t>
            </a:r>
          </a:p>
          <a:p>
            <a:pPr marL="414000" lvl="1" indent="0" algn="just">
              <a:lnSpc>
                <a:spcPct val="100000"/>
              </a:lnSpc>
              <a:spcBef>
                <a:spcPts val="1200"/>
              </a:spcBef>
              <a:buNone/>
            </a:pPr>
            <a:r>
              <a:rPr lang="cs-CZ" sz="1800" dirty="0"/>
              <a:t>Žádost o změnu je možno stáhnout do doby jejích schválení/odmítnutí.</a:t>
            </a:r>
          </a:p>
          <a:p>
            <a:pPr lvl="1">
              <a:lnSpc>
                <a:spcPct val="100000"/>
              </a:lnSpc>
              <a:spcBef>
                <a:spcPts val="1200"/>
              </a:spcBef>
            </a:pPr>
            <a:endParaRPr lang="cs-CZ" dirty="0"/>
          </a:p>
          <a:p>
            <a:pPr marL="0" lvl="2" indent="0">
              <a:lnSpc>
                <a:spcPts val="2880"/>
              </a:lnSpc>
              <a:spcBef>
                <a:spcPts val="600"/>
              </a:spcBef>
              <a:spcAft>
                <a:spcPts val="600"/>
              </a:spcAft>
              <a:buSzPct val="100000"/>
              <a:buNone/>
            </a:pPr>
            <a:endParaRPr lang="cs-CZ" sz="2400" dirty="0"/>
          </a:p>
          <a:p>
            <a:pPr marL="0" indent="0">
              <a:buNone/>
            </a:pP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43</a:t>
            </a:fld>
            <a:endParaRPr lang="cs-CZ" dirty="0"/>
          </a:p>
        </p:txBody>
      </p:sp>
      <p:sp>
        <p:nvSpPr>
          <p:cNvPr id="6" name="Nadpis 5"/>
          <p:cNvSpPr>
            <a:spLocks noGrp="1"/>
          </p:cNvSpPr>
          <p:nvPr>
            <p:ph type="title"/>
          </p:nvPr>
        </p:nvSpPr>
        <p:spPr>
          <a:xfrm>
            <a:off x="323528" y="0"/>
            <a:ext cx="8424000" cy="1080000"/>
          </a:xfrm>
        </p:spPr>
        <p:txBody>
          <a:bodyPr/>
          <a:lstStyle/>
          <a:p>
            <a:r>
              <a:rPr lang="cs-CZ" b="0" dirty="0"/>
              <a:t>Podstatné Změny</a:t>
            </a:r>
            <a:endParaRPr lang="cs-CZ" dirty="0"/>
          </a:p>
        </p:txBody>
      </p:sp>
    </p:spTree>
    <p:extLst>
      <p:ext uri="{BB962C8B-B14F-4D97-AF65-F5344CB8AC3E}">
        <p14:creationId xmlns:p14="http://schemas.microsoft.com/office/powerpoint/2010/main" val="40382510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Kontroly</a:t>
            </a:r>
          </a:p>
        </p:txBody>
      </p:sp>
      <p:sp>
        <p:nvSpPr>
          <p:cNvPr id="3" name="Zástupný symbol pro obsah 2"/>
          <p:cNvSpPr>
            <a:spLocks noGrp="1"/>
          </p:cNvSpPr>
          <p:nvPr>
            <p:ph idx="1"/>
          </p:nvPr>
        </p:nvSpPr>
        <p:spPr>
          <a:xfrm>
            <a:off x="467544" y="1268760"/>
            <a:ext cx="8064000" cy="4968552"/>
          </a:xfrm>
        </p:spPr>
        <p:txBody>
          <a:bodyPr>
            <a:noAutofit/>
          </a:bodyPr>
          <a:lstStyle/>
          <a:p>
            <a:pPr marL="457200" lvl="1" indent="0">
              <a:buNone/>
            </a:pPr>
            <a:endParaRPr lang="cs-CZ" sz="1600" u="sng" dirty="0"/>
          </a:p>
          <a:p>
            <a:pPr marL="508950" indent="-285750" algn="just"/>
            <a:r>
              <a:rPr lang="cs-CZ" sz="2200" u="sng" dirty="0"/>
              <a:t>Kontrola administrativní a kontrola na místě</a:t>
            </a:r>
          </a:p>
          <a:p>
            <a:pPr marL="742950" lvl="1" indent="-285750" algn="just"/>
            <a:endParaRPr lang="cs-CZ" sz="1800" u="sng" dirty="0"/>
          </a:p>
          <a:p>
            <a:pPr marL="742950" lvl="1" indent="-285750" algn="just"/>
            <a:r>
              <a:rPr lang="cs-CZ" sz="1800" u="sng" dirty="0"/>
              <a:t>Kontrola administrativní </a:t>
            </a:r>
            <a:r>
              <a:rPr lang="cs-CZ" sz="1800" dirty="0"/>
              <a:t>znamená kontrolu zprávy o realizaci projektu </a:t>
            </a:r>
            <a:br>
              <a:rPr lang="cs-CZ" sz="1800" dirty="0"/>
            </a:br>
            <a:r>
              <a:rPr lang="cs-CZ" sz="1800" dirty="0"/>
              <a:t>a žádosti o platbu prostřednictvím systému MS2021+</a:t>
            </a:r>
          </a:p>
          <a:p>
            <a:pPr marL="742950" lvl="1" indent="-285750" algn="just"/>
            <a:endParaRPr lang="cs-CZ" sz="1800" u="sng" dirty="0"/>
          </a:p>
          <a:p>
            <a:pPr marL="742950" lvl="1" indent="-285750" algn="just"/>
            <a:r>
              <a:rPr lang="cs-CZ" sz="1800" u="sng" dirty="0"/>
              <a:t>Kontrola na místě </a:t>
            </a:r>
            <a:r>
              <a:rPr lang="cs-CZ" sz="1800" dirty="0"/>
              <a:t>je vykonávána na základě čl. 125 odst. 4 písm. a) </a:t>
            </a:r>
            <a:br>
              <a:rPr lang="cs-CZ" sz="1800" dirty="0"/>
            </a:br>
            <a:r>
              <a:rPr lang="cs-CZ" sz="1800" dirty="0"/>
              <a:t>a čl. 125 odst. 5 obecného nařízení a zákona č. 320/2001 Sb., </a:t>
            </a:r>
            <a:br>
              <a:rPr lang="cs-CZ" sz="1800" dirty="0"/>
            </a:br>
            <a:r>
              <a:rPr lang="cs-CZ" sz="1800" dirty="0"/>
              <a:t>o finanční kontrole ve veřejné správě a o změně některých zákonů (zákon o finanční kontrole).</a:t>
            </a:r>
          </a:p>
          <a:p>
            <a:pPr marL="742950" lvl="1" indent="-285750" algn="just">
              <a:buFontTx/>
              <a:buChar char="-"/>
            </a:pPr>
            <a:r>
              <a:rPr lang="cs-CZ" sz="1800" dirty="0"/>
              <a:t>Kontroly před vydáním právního aktu</a:t>
            </a:r>
          </a:p>
          <a:p>
            <a:pPr marL="742950" lvl="1" indent="-285750" algn="just">
              <a:buFontTx/>
              <a:buChar char="-"/>
            </a:pPr>
            <a:r>
              <a:rPr lang="cs-CZ" sz="1800" dirty="0"/>
              <a:t>Kontroly/audity po vydání právního aktu (ohlášená i neohlášená kontrola)</a:t>
            </a:r>
          </a:p>
          <a:p>
            <a:pPr marL="742950" lvl="1" indent="-285750">
              <a:buFontTx/>
              <a:buChar char="-"/>
            </a:pPr>
            <a:endParaRPr lang="cs-CZ" sz="1600" dirty="0"/>
          </a:p>
        </p:txBody>
      </p:sp>
      <p:sp>
        <p:nvSpPr>
          <p:cNvPr id="4" name="Zástupný symbol pro číslo snímku 3"/>
          <p:cNvSpPr>
            <a:spLocks noGrp="1"/>
          </p:cNvSpPr>
          <p:nvPr>
            <p:ph type="sldNum" sz="quarter" idx="12"/>
          </p:nvPr>
        </p:nvSpPr>
        <p:spPr/>
        <p:txBody>
          <a:bodyPr/>
          <a:lstStyle/>
          <a:p>
            <a:fld id="{965E07C6-3485-413F-8C5C-39913F362B35}" type="slidenum">
              <a:rPr lang="cs-CZ" smtClean="0"/>
              <a:t>44</a:t>
            </a:fld>
            <a:endParaRPr lang="cs-CZ"/>
          </a:p>
        </p:txBody>
      </p:sp>
    </p:spTree>
    <p:extLst>
      <p:ext uri="{BB962C8B-B14F-4D97-AF65-F5344CB8AC3E}">
        <p14:creationId xmlns:p14="http://schemas.microsoft.com/office/powerpoint/2010/main" val="1664242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DCECC63-63A1-45EA-B412-73458C4A7DCF}"/>
              </a:ext>
            </a:extLst>
          </p:cNvPr>
          <p:cNvSpPr>
            <a:spLocks noGrp="1"/>
          </p:cNvSpPr>
          <p:nvPr>
            <p:ph type="title"/>
          </p:nvPr>
        </p:nvSpPr>
        <p:spPr/>
        <p:txBody>
          <a:bodyPr/>
          <a:lstStyle/>
          <a:p>
            <a:r>
              <a:rPr lang="cs-CZ" dirty="0"/>
              <a:t>Veřejné zakázky</a:t>
            </a:r>
          </a:p>
        </p:txBody>
      </p:sp>
      <p:sp>
        <p:nvSpPr>
          <p:cNvPr id="3" name="Zástupný obsah 2">
            <a:extLst>
              <a:ext uri="{FF2B5EF4-FFF2-40B4-BE49-F238E27FC236}">
                <a16:creationId xmlns:a16="http://schemas.microsoft.com/office/drawing/2014/main" id="{4F44329D-AD5F-4760-A70A-528E50CD93D7}"/>
              </a:ext>
            </a:extLst>
          </p:cNvPr>
          <p:cNvSpPr>
            <a:spLocks noGrp="1"/>
          </p:cNvSpPr>
          <p:nvPr>
            <p:ph idx="1"/>
          </p:nvPr>
        </p:nvSpPr>
        <p:spPr>
          <a:xfrm>
            <a:off x="540000" y="1628800"/>
            <a:ext cx="8064000" cy="5067200"/>
          </a:xfrm>
        </p:spPr>
        <p:txBody>
          <a:bodyPr/>
          <a:lstStyle/>
          <a:p>
            <a:r>
              <a:rPr lang="cs-CZ" sz="2000" dirty="0"/>
              <a:t>Vzhledem k financování nákupu zařízení a vybavení a nákupu služeb s využitím 40% paušálu, ŘO nekontroluje výběrová řízení</a:t>
            </a:r>
          </a:p>
          <a:p>
            <a:endParaRPr lang="cs-CZ" sz="2000" dirty="0"/>
          </a:p>
          <a:p>
            <a:r>
              <a:rPr lang="cs-CZ" sz="2000" dirty="0"/>
              <a:t>Přesto pro příjemce/partnera s </a:t>
            </a:r>
            <a:r>
              <a:rPr lang="cs-CZ" sz="2000" dirty="0" err="1"/>
              <a:t>fin</a:t>
            </a:r>
            <a:r>
              <a:rPr lang="cs-CZ" sz="2000" dirty="0"/>
              <a:t>. příspěvkem platí povinnost řídit se pravidly uvedenými v </a:t>
            </a:r>
            <a:r>
              <a:rPr lang="cs-CZ" sz="2000" b="1" dirty="0"/>
              <a:t>kapitole 20 Obecná část pravidel pro žadatele a příjemce OPZ+</a:t>
            </a:r>
          </a:p>
          <a:p>
            <a:endParaRPr lang="cs-CZ" sz="2000" b="1" dirty="0"/>
          </a:p>
          <a:p>
            <a:r>
              <a:rPr lang="cs-CZ" sz="2000" dirty="0"/>
              <a:t>Povinností příjemce (vč. partnera s </a:t>
            </a:r>
            <a:r>
              <a:rPr lang="cs-CZ" sz="2000" dirty="0" err="1"/>
              <a:t>fin</a:t>
            </a:r>
            <a:r>
              <a:rPr lang="cs-CZ" sz="2000" dirty="0"/>
              <a:t>. příspěvkem) je </a:t>
            </a:r>
            <a:r>
              <a:rPr lang="cs-CZ" sz="2000" b="1" dirty="0"/>
              <a:t>postupovat v souladu se zákonem č. 134/2016 Sb., o zadávání veřejných zakázek, a s Metodickým pokynem pro oblast zadávání zakázek v programovém období 2021 – 2027. </a:t>
            </a:r>
          </a:p>
          <a:p>
            <a:pPr marL="0" indent="0">
              <a:buNone/>
            </a:pPr>
            <a:endParaRPr lang="cs-CZ" sz="2000" b="1" dirty="0"/>
          </a:p>
          <a:p>
            <a:r>
              <a:rPr lang="cs-CZ" sz="2000" dirty="0"/>
              <a:t>Metodický pokyn je přílohou č. 1 Obecné části pravidel pro žadatele a příjemce OPZ+. </a:t>
            </a:r>
          </a:p>
          <a:p>
            <a:pPr marL="0" indent="0">
              <a:buNone/>
            </a:pPr>
            <a:endParaRPr lang="cs-CZ" sz="2000" dirty="0"/>
          </a:p>
        </p:txBody>
      </p:sp>
      <p:sp>
        <p:nvSpPr>
          <p:cNvPr id="4" name="Zástupný symbol pro číslo snímku 3">
            <a:extLst>
              <a:ext uri="{FF2B5EF4-FFF2-40B4-BE49-F238E27FC236}">
                <a16:creationId xmlns:a16="http://schemas.microsoft.com/office/drawing/2014/main" id="{2B9963C6-6D73-4BF5-83A2-17855204B782}"/>
              </a:ext>
            </a:extLst>
          </p:cNvPr>
          <p:cNvSpPr>
            <a:spLocks noGrp="1"/>
          </p:cNvSpPr>
          <p:nvPr>
            <p:ph type="sldNum" sz="quarter" idx="12"/>
          </p:nvPr>
        </p:nvSpPr>
        <p:spPr/>
        <p:txBody>
          <a:bodyPr/>
          <a:lstStyle/>
          <a:p>
            <a:fld id="{479BF083-4774-43B1-9AB0-5CC1AC5DD8EE}" type="slidenum">
              <a:rPr lang="cs-CZ" smtClean="0"/>
              <a:pPr/>
              <a:t>45</a:t>
            </a:fld>
            <a:endParaRPr lang="cs-CZ" dirty="0"/>
          </a:p>
        </p:txBody>
      </p:sp>
    </p:spTree>
    <p:extLst>
      <p:ext uri="{BB962C8B-B14F-4D97-AF65-F5344CB8AC3E}">
        <p14:creationId xmlns:p14="http://schemas.microsoft.com/office/powerpoint/2010/main" val="32099434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Veřejné zakázky </a:t>
            </a:r>
          </a:p>
        </p:txBody>
      </p:sp>
      <p:sp>
        <p:nvSpPr>
          <p:cNvPr id="3" name="Zástupný symbol pro obsah 2"/>
          <p:cNvSpPr>
            <a:spLocks noGrp="1"/>
          </p:cNvSpPr>
          <p:nvPr>
            <p:ph idx="1"/>
          </p:nvPr>
        </p:nvSpPr>
        <p:spPr>
          <a:xfrm>
            <a:off x="179512" y="1412776"/>
            <a:ext cx="8568504" cy="4320000"/>
          </a:xfrm>
        </p:spPr>
        <p:txBody>
          <a:bodyPr>
            <a:noAutofit/>
          </a:bodyPr>
          <a:lstStyle/>
          <a:p>
            <a:pPr marL="414000" lvl="1" indent="0" algn="just">
              <a:lnSpc>
                <a:spcPct val="120000"/>
              </a:lnSpc>
              <a:spcBef>
                <a:spcPts val="0"/>
              </a:spcBef>
              <a:spcAft>
                <a:spcPts val="0"/>
              </a:spcAft>
              <a:buNone/>
            </a:pPr>
            <a:r>
              <a:rPr lang="cs-CZ" sz="2000" b="1" dirty="0"/>
              <a:t>Metodický pokyn pro oblast zadávání zakázek pro programové období 2021-2027</a:t>
            </a:r>
          </a:p>
          <a:p>
            <a:pPr marL="414000" lvl="1" indent="0" algn="just">
              <a:lnSpc>
                <a:spcPct val="120000"/>
              </a:lnSpc>
              <a:spcBef>
                <a:spcPts val="0"/>
              </a:spcBef>
              <a:spcAft>
                <a:spcPts val="0"/>
              </a:spcAft>
              <a:buNone/>
            </a:pPr>
            <a:endParaRPr lang="cs-CZ" sz="1600" dirty="0"/>
          </a:p>
          <a:p>
            <a:pPr marL="888750" lvl="2" indent="-285750" algn="just">
              <a:lnSpc>
                <a:spcPct val="120000"/>
              </a:lnSpc>
              <a:spcBef>
                <a:spcPts val="0"/>
              </a:spcBef>
              <a:spcAft>
                <a:spcPts val="0"/>
              </a:spcAft>
            </a:pPr>
            <a:r>
              <a:rPr lang="cs-CZ" sz="2000" dirty="0"/>
              <a:t>Bod 4.4 Příjemci nejsou povinni postupy upravenými v tomto MP zadávat zakázky na ty způsobilé výdaje, pro které bude ze strany příslušného ŘO stanoveno financování pouze metodou zjednodušeného vykazování nákladů. </a:t>
            </a:r>
          </a:p>
          <a:p>
            <a:pPr marL="603000" lvl="2" indent="0" algn="just">
              <a:lnSpc>
                <a:spcPct val="120000"/>
              </a:lnSpc>
              <a:spcBef>
                <a:spcPts val="0"/>
              </a:spcBef>
              <a:spcAft>
                <a:spcPts val="0"/>
              </a:spcAft>
              <a:buNone/>
            </a:pPr>
            <a:endParaRPr lang="cs-CZ" sz="2000" dirty="0"/>
          </a:p>
          <a:p>
            <a:pPr marL="888750" lvl="2" indent="-285750" algn="just">
              <a:lnSpc>
                <a:spcPct val="120000"/>
              </a:lnSpc>
              <a:spcBef>
                <a:spcPts val="0"/>
              </a:spcBef>
              <a:spcAft>
                <a:spcPts val="0"/>
              </a:spcAft>
            </a:pPr>
            <a:r>
              <a:rPr lang="cs-CZ" sz="2000" dirty="0"/>
              <a:t>Současně platí, že je nutné dodržovat pravidla pro zadávání veřejných zakázek. </a:t>
            </a:r>
            <a:endParaRPr lang="cs-CZ" sz="1600" dirty="0"/>
          </a:p>
        </p:txBody>
      </p:sp>
      <p:sp>
        <p:nvSpPr>
          <p:cNvPr id="4" name="Zástupný symbol pro číslo snímku 3"/>
          <p:cNvSpPr>
            <a:spLocks noGrp="1"/>
          </p:cNvSpPr>
          <p:nvPr>
            <p:ph type="sldNum" sz="quarter" idx="12"/>
          </p:nvPr>
        </p:nvSpPr>
        <p:spPr/>
        <p:txBody>
          <a:bodyPr/>
          <a:lstStyle/>
          <a:p>
            <a:fld id="{965E07C6-3485-413F-8C5C-39913F362B35}" type="slidenum">
              <a:rPr lang="cs-CZ" smtClean="0"/>
              <a:t>46</a:t>
            </a:fld>
            <a:endParaRPr lang="cs-CZ"/>
          </a:p>
        </p:txBody>
      </p:sp>
    </p:spTree>
    <p:extLst>
      <p:ext uri="{BB962C8B-B14F-4D97-AF65-F5344CB8AC3E}">
        <p14:creationId xmlns:p14="http://schemas.microsoft.com/office/powerpoint/2010/main" val="3094467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Veřejné zakázky</a:t>
            </a:r>
          </a:p>
        </p:txBody>
      </p:sp>
      <p:sp>
        <p:nvSpPr>
          <p:cNvPr id="3" name="Zástupný symbol pro obsah 2"/>
          <p:cNvSpPr>
            <a:spLocks noGrp="1"/>
          </p:cNvSpPr>
          <p:nvPr>
            <p:ph idx="1"/>
          </p:nvPr>
        </p:nvSpPr>
        <p:spPr>
          <a:xfrm>
            <a:off x="539552" y="1700808"/>
            <a:ext cx="8208464" cy="4815192"/>
          </a:xfrm>
        </p:spPr>
        <p:txBody>
          <a:bodyPr>
            <a:noAutofit/>
          </a:bodyPr>
          <a:lstStyle/>
          <a:p>
            <a:pPr marL="0" indent="0" algn="just">
              <a:lnSpc>
                <a:spcPct val="120000"/>
              </a:lnSpc>
              <a:buNone/>
            </a:pPr>
            <a:r>
              <a:rPr lang="cs-CZ" sz="2400" b="1" dirty="0"/>
              <a:t>Pravidla pro zadávání veřejných zakázek</a:t>
            </a:r>
          </a:p>
          <a:p>
            <a:pPr marL="0" indent="0" algn="just">
              <a:lnSpc>
                <a:spcPct val="120000"/>
              </a:lnSpc>
              <a:buNone/>
            </a:pPr>
            <a:r>
              <a:rPr lang="cs-CZ" sz="2000" dirty="0">
                <a:solidFill>
                  <a:srgbClr val="FF0000"/>
                </a:solidFill>
              </a:rPr>
              <a:t>Zadáváním se rozumí jakýkoli postup pro výběr dodavatele!!!</a:t>
            </a:r>
            <a:endParaRPr lang="cs-CZ" sz="1600" b="1" dirty="0"/>
          </a:p>
          <a:p>
            <a:pPr algn="just">
              <a:lnSpc>
                <a:spcPct val="120000"/>
              </a:lnSpc>
            </a:pPr>
            <a:r>
              <a:rPr lang="cs-CZ" sz="2000" dirty="0"/>
              <a:t>Zadavatel vždy postupuje tak, aby nedocházelo ke střetu zájmů  - </a:t>
            </a:r>
          </a:p>
          <a:p>
            <a:pPr marL="310500" lvl="1" indent="0" algn="just">
              <a:lnSpc>
                <a:spcPct val="120000"/>
              </a:lnSpc>
              <a:buNone/>
            </a:pPr>
            <a:r>
              <a:rPr lang="cs-CZ" sz="2000" i="1" dirty="0"/>
              <a:t>kap. 20.1  Společná ustanovení pro zadávání zakázek Obecné části pravidel</a:t>
            </a:r>
            <a:endParaRPr lang="cs-CZ" sz="2000" dirty="0"/>
          </a:p>
          <a:p>
            <a:pPr algn="just">
              <a:lnSpc>
                <a:spcPct val="120000"/>
              </a:lnSpc>
            </a:pPr>
            <a:r>
              <a:rPr lang="cs-CZ" sz="2000" dirty="0"/>
              <a:t>zadavatel vždy postupuje v souladu se zásadou transparentnosti, rovného zacházení, zákazu diskriminace a v souladu se zásadou hospodárnosti, tj. současně respektuje ceny v místě a čase obvyklé</a:t>
            </a:r>
          </a:p>
          <a:p>
            <a:pPr marL="310500" lvl="1" indent="0" algn="just">
              <a:lnSpc>
                <a:spcPct val="120000"/>
              </a:lnSpc>
              <a:buNone/>
            </a:pPr>
            <a:r>
              <a:rPr lang="cs-CZ" sz="2000" i="1" dirty="0"/>
              <a:t>kap. 6.1 Zásady postupu zadavatele - Metodický pokyn pro oblast zadávání zakázek pro programové období 2021-2027</a:t>
            </a:r>
          </a:p>
          <a:p>
            <a:pPr marL="310500" lvl="1" indent="0" algn="just">
              <a:lnSpc>
                <a:spcPct val="120000"/>
              </a:lnSpc>
              <a:buNone/>
            </a:pPr>
            <a:endParaRPr lang="cs-CZ" sz="2000" dirty="0"/>
          </a:p>
          <a:p>
            <a:pPr algn="just">
              <a:lnSpc>
                <a:spcPct val="120000"/>
              </a:lnSpc>
            </a:pPr>
            <a:endParaRPr lang="cs-CZ" sz="2300" dirty="0"/>
          </a:p>
        </p:txBody>
      </p:sp>
      <p:sp>
        <p:nvSpPr>
          <p:cNvPr id="4" name="Zástupný symbol pro číslo snímku 3"/>
          <p:cNvSpPr>
            <a:spLocks noGrp="1"/>
          </p:cNvSpPr>
          <p:nvPr>
            <p:ph type="sldNum" sz="quarter" idx="12"/>
          </p:nvPr>
        </p:nvSpPr>
        <p:spPr/>
        <p:txBody>
          <a:bodyPr/>
          <a:lstStyle/>
          <a:p>
            <a:fld id="{965E07C6-3485-413F-8C5C-39913F362B35}" type="slidenum">
              <a:rPr lang="cs-CZ" smtClean="0"/>
              <a:t>47</a:t>
            </a:fld>
            <a:endParaRPr lang="cs-CZ"/>
          </a:p>
        </p:txBody>
      </p:sp>
    </p:spTree>
    <p:extLst>
      <p:ext uri="{BB962C8B-B14F-4D97-AF65-F5344CB8AC3E}">
        <p14:creationId xmlns:p14="http://schemas.microsoft.com/office/powerpoint/2010/main" val="3394406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6A7CA4D-D2AB-4505-832B-29718AEFD229}"/>
              </a:ext>
            </a:extLst>
          </p:cNvPr>
          <p:cNvSpPr>
            <a:spLocks noGrp="1"/>
          </p:cNvSpPr>
          <p:nvPr>
            <p:ph type="title"/>
          </p:nvPr>
        </p:nvSpPr>
        <p:spPr/>
        <p:txBody>
          <a:bodyPr/>
          <a:lstStyle/>
          <a:p>
            <a:r>
              <a:rPr lang="cs-CZ" dirty="0"/>
              <a:t>Střet zájmů (paušální sazba)</a:t>
            </a:r>
          </a:p>
        </p:txBody>
      </p:sp>
      <p:sp>
        <p:nvSpPr>
          <p:cNvPr id="3" name="Zástupný obsah 2">
            <a:extLst>
              <a:ext uri="{FF2B5EF4-FFF2-40B4-BE49-F238E27FC236}">
                <a16:creationId xmlns:a16="http://schemas.microsoft.com/office/drawing/2014/main" id="{7FDE77A6-2D81-4802-99CF-CC8B5331E543}"/>
              </a:ext>
            </a:extLst>
          </p:cNvPr>
          <p:cNvSpPr>
            <a:spLocks noGrp="1"/>
          </p:cNvSpPr>
          <p:nvPr>
            <p:ph idx="1"/>
          </p:nvPr>
        </p:nvSpPr>
        <p:spPr>
          <a:xfrm>
            <a:off x="540000" y="1412776"/>
            <a:ext cx="8064000" cy="5283224"/>
          </a:xfrm>
        </p:spPr>
        <p:txBody>
          <a:bodyPr/>
          <a:lstStyle/>
          <a:p>
            <a:r>
              <a:rPr lang="cs-CZ" b="1" dirty="0"/>
              <a:t>Týká se všech výdajů v paušálu! </a:t>
            </a:r>
          </a:p>
          <a:p>
            <a:r>
              <a:rPr lang="cs-CZ" dirty="0"/>
              <a:t>za střet zájmů se považuje situace, kdy zájmy osob, které a) se podílejí na průběhu zadávání zakázky, nebo b) mají nebo by mohly mít vliv na výsledek zadávání zakázky, ohrožují jejich nestrannost nebo nezávislost v souvislosti se zadáváním zakázky</a:t>
            </a:r>
          </a:p>
          <a:p>
            <a:r>
              <a:rPr lang="cs-CZ" b="1" dirty="0"/>
              <a:t>Ve střetu zájmů se ocitají zejména</a:t>
            </a:r>
            <a:r>
              <a:rPr lang="cs-CZ" dirty="0"/>
              <a:t>: </a:t>
            </a:r>
          </a:p>
          <a:p>
            <a:r>
              <a:rPr lang="cs-CZ" dirty="0"/>
              <a:t>zaměstnanci zadavatele či členové statutárního orgánu zadavatele (resp. statutární orgán zadavatele), </a:t>
            </a:r>
          </a:p>
          <a:p>
            <a:r>
              <a:rPr lang="cs-CZ" dirty="0"/>
              <a:t>prokuristé zastupující zadavatele nebo </a:t>
            </a:r>
          </a:p>
          <a:p>
            <a:r>
              <a:rPr lang="cs-CZ" dirty="0"/>
              <a:t>členové realizačního týmu projektu a dále také </a:t>
            </a:r>
          </a:p>
          <a:p>
            <a:r>
              <a:rPr lang="cs-CZ" dirty="0"/>
              <a:t>osoby, které se ve prospěch zadavatele podílely na přípravě nebo zadávání předmětné zakázky, nebo </a:t>
            </a:r>
          </a:p>
          <a:p>
            <a:r>
              <a:rPr lang="cs-CZ" dirty="0"/>
              <a:t>osoby, které se podílely na zpracování žádosti o podporu na projekt, v němž je realizována předmětná zakázka, nebo </a:t>
            </a:r>
          </a:p>
          <a:p>
            <a:r>
              <a:rPr lang="cs-CZ" dirty="0"/>
              <a:t>další zapojené subjekty ve smyslu kap. 13.Obecné části pravidel v OPZ+</a:t>
            </a:r>
          </a:p>
          <a:p>
            <a:endParaRPr lang="cs-CZ" dirty="0"/>
          </a:p>
        </p:txBody>
      </p:sp>
      <p:sp>
        <p:nvSpPr>
          <p:cNvPr id="4" name="Zástupný symbol pro číslo snímku 3">
            <a:extLst>
              <a:ext uri="{FF2B5EF4-FFF2-40B4-BE49-F238E27FC236}">
                <a16:creationId xmlns:a16="http://schemas.microsoft.com/office/drawing/2014/main" id="{F0955006-CC31-4FCE-951A-5AE67FA25D96}"/>
              </a:ext>
            </a:extLst>
          </p:cNvPr>
          <p:cNvSpPr>
            <a:spLocks noGrp="1"/>
          </p:cNvSpPr>
          <p:nvPr>
            <p:ph type="sldNum" sz="quarter" idx="12"/>
          </p:nvPr>
        </p:nvSpPr>
        <p:spPr/>
        <p:txBody>
          <a:bodyPr/>
          <a:lstStyle/>
          <a:p>
            <a:fld id="{479BF083-4774-43B1-9AB0-5CC1AC5DD8EE}" type="slidenum">
              <a:rPr lang="cs-CZ" smtClean="0"/>
              <a:pPr/>
              <a:t>48</a:t>
            </a:fld>
            <a:endParaRPr lang="cs-CZ" dirty="0"/>
          </a:p>
        </p:txBody>
      </p:sp>
    </p:spTree>
    <p:extLst>
      <p:ext uri="{BB962C8B-B14F-4D97-AF65-F5344CB8AC3E}">
        <p14:creationId xmlns:p14="http://schemas.microsoft.com/office/powerpoint/2010/main" val="22754148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6A7CA4D-D2AB-4505-832B-29718AEFD229}"/>
              </a:ext>
            </a:extLst>
          </p:cNvPr>
          <p:cNvSpPr>
            <a:spLocks noGrp="1"/>
          </p:cNvSpPr>
          <p:nvPr>
            <p:ph type="title"/>
          </p:nvPr>
        </p:nvSpPr>
        <p:spPr/>
        <p:txBody>
          <a:bodyPr/>
          <a:lstStyle/>
          <a:p>
            <a:r>
              <a:rPr lang="cs-CZ" dirty="0"/>
              <a:t>Střet zájmů (paušální sazba)</a:t>
            </a:r>
          </a:p>
        </p:txBody>
      </p:sp>
      <p:sp>
        <p:nvSpPr>
          <p:cNvPr id="3" name="Zástupný obsah 2">
            <a:extLst>
              <a:ext uri="{FF2B5EF4-FFF2-40B4-BE49-F238E27FC236}">
                <a16:creationId xmlns:a16="http://schemas.microsoft.com/office/drawing/2014/main" id="{7FDE77A6-2D81-4802-99CF-CC8B5331E543}"/>
              </a:ext>
            </a:extLst>
          </p:cNvPr>
          <p:cNvSpPr>
            <a:spLocks noGrp="1"/>
          </p:cNvSpPr>
          <p:nvPr>
            <p:ph idx="1"/>
          </p:nvPr>
        </p:nvSpPr>
        <p:spPr/>
        <p:txBody>
          <a:bodyPr/>
          <a:lstStyle/>
          <a:p>
            <a:r>
              <a:rPr lang="cs-CZ" dirty="0"/>
              <a:t>Zájmem osob se pro tyto účely rozumí zájem získat osobní výhodu nebo snížit majetkový nebo jiný prospěch zadavatele. </a:t>
            </a:r>
            <a:r>
              <a:rPr lang="cs-CZ" b="1" dirty="0"/>
              <a:t>Dotčené osoby se zejména nesmí: </a:t>
            </a:r>
          </a:p>
          <a:p>
            <a:r>
              <a:rPr lang="cs-CZ" dirty="0"/>
              <a:t>podílet na zpracování nabídky, </a:t>
            </a:r>
          </a:p>
          <a:p>
            <a:r>
              <a:rPr lang="cs-CZ" dirty="0"/>
              <a:t>podat nabídku a být dodavatelem plnění zakázky či dodavatelem ve sdružení ani působit jako poddodavatel, </a:t>
            </a:r>
          </a:p>
          <a:p>
            <a:r>
              <a:rPr lang="cs-CZ" dirty="0"/>
              <a:t>být statutárním orgánem dodavatele, resp. jeho členem či prokuristou zastupujícím dodavatele,</a:t>
            </a:r>
          </a:p>
          <a:p>
            <a:r>
              <a:rPr lang="cs-CZ" dirty="0"/>
              <a:t>být osobou ovládající/ ovládanou ve smyslu § 74 a násl. zákona č. 90/2012 Sb., o obchodních korporacích, </a:t>
            </a:r>
          </a:p>
          <a:p>
            <a:r>
              <a:rPr lang="cs-CZ" dirty="0"/>
              <a:t>být osobou blízkou ve smyslu § 22 zákona č. 89/2012 Sb., občanský zákoník, statutárního orgánu dodavatele, resp. jeho člena či prokuristy zastupujícího dodavatele.</a:t>
            </a:r>
          </a:p>
        </p:txBody>
      </p:sp>
      <p:sp>
        <p:nvSpPr>
          <p:cNvPr id="4" name="Zástupný symbol pro číslo snímku 3">
            <a:extLst>
              <a:ext uri="{FF2B5EF4-FFF2-40B4-BE49-F238E27FC236}">
                <a16:creationId xmlns:a16="http://schemas.microsoft.com/office/drawing/2014/main" id="{F0955006-CC31-4FCE-951A-5AE67FA25D96}"/>
              </a:ext>
            </a:extLst>
          </p:cNvPr>
          <p:cNvSpPr>
            <a:spLocks noGrp="1"/>
          </p:cNvSpPr>
          <p:nvPr>
            <p:ph type="sldNum" sz="quarter" idx="12"/>
          </p:nvPr>
        </p:nvSpPr>
        <p:spPr/>
        <p:txBody>
          <a:bodyPr/>
          <a:lstStyle/>
          <a:p>
            <a:fld id="{479BF083-4774-43B1-9AB0-5CC1AC5DD8EE}" type="slidenum">
              <a:rPr lang="cs-CZ" smtClean="0"/>
              <a:pPr/>
              <a:t>49</a:t>
            </a:fld>
            <a:endParaRPr lang="cs-CZ" dirty="0"/>
          </a:p>
        </p:txBody>
      </p:sp>
    </p:spTree>
    <p:extLst>
      <p:ext uri="{BB962C8B-B14F-4D97-AF65-F5344CB8AC3E}">
        <p14:creationId xmlns:p14="http://schemas.microsoft.com/office/powerpoint/2010/main" val="127257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Rozhodnutí o poskytnutí dotace</a:t>
            </a:r>
          </a:p>
        </p:txBody>
      </p:sp>
      <p:sp>
        <p:nvSpPr>
          <p:cNvPr id="3" name="Zástupný symbol pro obsah 2"/>
          <p:cNvSpPr>
            <a:spLocks noGrp="1"/>
          </p:cNvSpPr>
          <p:nvPr>
            <p:ph idx="1"/>
          </p:nvPr>
        </p:nvSpPr>
        <p:spPr>
          <a:xfrm>
            <a:off x="540000" y="1772816"/>
            <a:ext cx="8064000" cy="4896544"/>
          </a:xfrm>
        </p:spPr>
        <p:txBody>
          <a:bodyPr/>
          <a:lstStyle/>
          <a:p>
            <a:pPr algn="just"/>
            <a:r>
              <a:rPr lang="cs-CZ" b="1" dirty="0"/>
              <a:t>Po ukončení procesu hodnocení projektů HK jsou žadatelé informováni o výsledku prostřednictvím Vyrozumění o doporučení projektu k podpoře</a:t>
            </a:r>
          </a:p>
          <a:p>
            <a:pPr algn="just"/>
            <a:endParaRPr lang="cs-CZ" b="1" dirty="0"/>
          </a:p>
          <a:p>
            <a:pPr algn="just"/>
            <a:r>
              <a:rPr lang="cs-CZ" b="1" dirty="0"/>
              <a:t>Zápis z jednotlivých fází hodnocení je zveřejněn v Dokumentech na projektu a na webu esfcr.cz</a:t>
            </a:r>
          </a:p>
          <a:p>
            <a:pPr algn="just"/>
            <a:endParaRPr lang="cs-CZ" b="1" dirty="0"/>
          </a:p>
          <a:p>
            <a:pPr algn="just"/>
            <a:r>
              <a:rPr lang="cs-CZ" b="1" dirty="0"/>
              <a:t>Součástí Vyrozumění o doporučení projektu k podpoře je také výzva k předložení dokladů k přípravě právního aktu, včetně provedení požadovaných změn projektu</a:t>
            </a:r>
          </a:p>
          <a:p>
            <a:pPr marL="414000" lvl="1" indent="0">
              <a:buNone/>
            </a:pPr>
            <a:r>
              <a:rPr lang="cs-CZ" dirty="0"/>
              <a:t>  </a:t>
            </a:r>
          </a:p>
        </p:txBody>
      </p:sp>
      <p:sp>
        <p:nvSpPr>
          <p:cNvPr id="4" name="Zástupný symbol pro číslo snímku 3"/>
          <p:cNvSpPr>
            <a:spLocks noGrp="1"/>
          </p:cNvSpPr>
          <p:nvPr>
            <p:ph type="sldNum" sz="quarter" idx="12"/>
          </p:nvPr>
        </p:nvSpPr>
        <p:spPr/>
        <p:txBody>
          <a:bodyPr/>
          <a:lstStyle/>
          <a:p>
            <a:fld id="{965E07C6-3485-413F-8C5C-39913F362B35}" type="slidenum">
              <a:rPr lang="cs-CZ" smtClean="0"/>
              <a:t>5</a:t>
            </a:fld>
            <a:endParaRPr lang="cs-CZ"/>
          </a:p>
        </p:txBody>
      </p:sp>
    </p:spTree>
    <p:extLst>
      <p:ext uri="{BB962C8B-B14F-4D97-AF65-F5344CB8AC3E}">
        <p14:creationId xmlns:p14="http://schemas.microsoft.com/office/powerpoint/2010/main" val="19432869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683568" y="2348880"/>
            <a:ext cx="8136904" cy="2088232"/>
          </a:xfrm>
        </p:spPr>
        <p:txBody>
          <a:bodyPr/>
          <a:lstStyle/>
          <a:p>
            <a:pPr algn="ctr"/>
            <a:br>
              <a:rPr lang="cs-CZ" dirty="0"/>
            </a:br>
            <a:br>
              <a:rPr lang="cs-CZ" dirty="0"/>
            </a:br>
            <a:r>
              <a:rPr lang="cs-CZ" dirty="0"/>
              <a:t>evaluace</a:t>
            </a:r>
            <a:br>
              <a:rPr lang="cs-CZ" dirty="0"/>
            </a:br>
            <a:br>
              <a:rPr lang="cs-CZ" b="0" baseline="0" dirty="0"/>
            </a:br>
            <a:endParaRPr lang="cs-CZ" sz="3200" b="0" cap="none" dirty="0"/>
          </a:p>
        </p:txBody>
      </p:sp>
      <p:sp>
        <p:nvSpPr>
          <p:cNvPr id="2" name="Zástupný symbol pro číslo snímku 1"/>
          <p:cNvSpPr>
            <a:spLocks noGrp="1"/>
          </p:cNvSpPr>
          <p:nvPr>
            <p:ph type="sldNum" sz="quarter" idx="12"/>
          </p:nvPr>
        </p:nvSpPr>
        <p:spPr/>
        <p:txBody>
          <a:bodyPr/>
          <a:lstStyle/>
          <a:p>
            <a:fld id="{965E07C6-3485-413F-8C5C-39913F362B35}" type="slidenum">
              <a:rPr lang="cs-CZ" smtClean="0"/>
              <a:t>50</a:t>
            </a:fld>
            <a:endParaRPr lang="cs-CZ"/>
          </a:p>
        </p:txBody>
      </p:sp>
    </p:spTree>
    <p:extLst>
      <p:ext uri="{BB962C8B-B14F-4D97-AF65-F5344CB8AC3E}">
        <p14:creationId xmlns:p14="http://schemas.microsoft.com/office/powerpoint/2010/main" val="21128053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6A7CA4D-D2AB-4505-832B-29718AEFD229}"/>
              </a:ext>
            </a:extLst>
          </p:cNvPr>
          <p:cNvSpPr>
            <a:spLocks noGrp="1"/>
          </p:cNvSpPr>
          <p:nvPr>
            <p:ph type="title"/>
          </p:nvPr>
        </p:nvSpPr>
        <p:spPr/>
        <p:txBody>
          <a:bodyPr/>
          <a:lstStyle/>
          <a:p>
            <a:r>
              <a:rPr lang="cs-CZ" dirty="0"/>
              <a:t>evaluace</a:t>
            </a:r>
          </a:p>
        </p:txBody>
      </p:sp>
      <p:sp>
        <p:nvSpPr>
          <p:cNvPr id="3" name="Zástupný obsah 2">
            <a:extLst>
              <a:ext uri="{FF2B5EF4-FFF2-40B4-BE49-F238E27FC236}">
                <a16:creationId xmlns:a16="http://schemas.microsoft.com/office/drawing/2014/main" id="{7FDE77A6-2D81-4802-99CF-CC8B5331E543}"/>
              </a:ext>
            </a:extLst>
          </p:cNvPr>
          <p:cNvSpPr>
            <a:spLocks noGrp="1"/>
          </p:cNvSpPr>
          <p:nvPr>
            <p:ph idx="1"/>
          </p:nvPr>
        </p:nvSpPr>
        <p:spPr>
          <a:xfrm>
            <a:off x="540000" y="1556792"/>
            <a:ext cx="8064000" cy="4563208"/>
          </a:xfrm>
        </p:spPr>
        <p:txBody>
          <a:bodyPr/>
          <a:lstStyle/>
          <a:p>
            <a:pPr marL="0" indent="0">
              <a:buNone/>
            </a:pPr>
            <a:r>
              <a:rPr lang="cs-CZ" sz="1800" dirty="0">
                <a:effectLst/>
                <a:ea typeface="Calibri" panose="020F0502020204030204" pitchFamily="34" charset="0"/>
                <a:cs typeface="Times New Roman" panose="02020603050405020304" pitchFamily="18" charset="0"/>
              </a:rPr>
              <a:t>Povinnost evaluace a průběžného monitoringu vyplývá pro MAS z </a:t>
            </a:r>
            <a:r>
              <a:rPr lang="cs-CZ" sz="1800" dirty="0" err="1">
                <a:effectLst/>
                <a:ea typeface="Calibri" panose="020F0502020204030204" pitchFamily="34" charset="0"/>
                <a:cs typeface="Times New Roman" panose="02020603050405020304" pitchFamily="18" charset="0"/>
              </a:rPr>
              <a:t>RoD</a:t>
            </a:r>
            <a:endParaRPr lang="cs-CZ" sz="1800" dirty="0">
              <a:effectLst/>
              <a:ea typeface="Calibri" panose="020F0502020204030204" pitchFamily="34" charset="0"/>
              <a:cs typeface="Times New Roman" panose="02020603050405020304" pitchFamily="18" charset="0"/>
            </a:endParaRPr>
          </a:p>
          <a:p>
            <a:pPr marL="0" indent="0">
              <a:buNone/>
            </a:pPr>
            <a:r>
              <a:rPr lang="cs-CZ" sz="1800" dirty="0">
                <a:effectLst/>
                <a:ea typeface="Calibri" panose="020F0502020204030204" pitchFamily="34" charset="0"/>
                <a:cs typeface="Times New Roman" panose="02020603050405020304" pitchFamily="18" charset="0"/>
              </a:rPr>
              <a:t>Jedná se konkrétně o:</a:t>
            </a:r>
          </a:p>
          <a:p>
            <a:r>
              <a:rPr lang="cs-CZ" dirty="0">
                <a:cs typeface="Times New Roman" panose="02020603050405020304" pitchFamily="18" charset="0"/>
              </a:rPr>
              <a:t>Zadávání jednotlivých typů podpor do IS ESF</a:t>
            </a:r>
          </a:p>
          <a:p>
            <a:r>
              <a:rPr lang="cs-CZ" dirty="0">
                <a:cs typeface="Times New Roman" panose="02020603050405020304" pitchFamily="18" charset="0"/>
              </a:rPr>
              <a:t>Monitoring – nastavení cílových hodnot ukazatelů v 1. </a:t>
            </a:r>
            <a:r>
              <a:rPr lang="cs-CZ" dirty="0" err="1">
                <a:cs typeface="Times New Roman" panose="02020603050405020304" pitchFamily="18" charset="0"/>
              </a:rPr>
              <a:t>ZoR</a:t>
            </a:r>
            <a:r>
              <a:rPr lang="cs-CZ" dirty="0">
                <a:cs typeface="Times New Roman" panose="02020603050405020304" pitchFamily="18" charset="0"/>
              </a:rPr>
              <a:t>, průběžné vykazování v předkládaných </a:t>
            </a:r>
            <a:r>
              <a:rPr lang="cs-CZ" dirty="0" err="1">
                <a:cs typeface="Times New Roman" panose="02020603050405020304" pitchFamily="18" charset="0"/>
              </a:rPr>
              <a:t>ZoR</a:t>
            </a:r>
            <a:endParaRPr lang="cs-CZ" dirty="0">
              <a:cs typeface="Times New Roman" panose="02020603050405020304" pitchFamily="18" charset="0"/>
            </a:endParaRPr>
          </a:p>
          <a:p>
            <a:r>
              <a:rPr lang="cs-CZ" dirty="0">
                <a:cs typeface="Times New Roman" panose="02020603050405020304" pitchFamily="18" charset="0"/>
              </a:rPr>
              <a:t>Vyhodnocení akčního plánu po cca 2 letech realizace</a:t>
            </a:r>
          </a:p>
          <a:p>
            <a:r>
              <a:rPr lang="cs-CZ" dirty="0">
                <a:cs typeface="Times New Roman" panose="02020603050405020304" pitchFamily="18" charset="0"/>
              </a:rPr>
              <a:t>Závěrečný dotazník po ukončení realizace 1. projektu</a:t>
            </a:r>
          </a:p>
          <a:p>
            <a:r>
              <a:rPr lang="cs-CZ" dirty="0">
                <a:cs typeface="Times New Roman" panose="02020603050405020304" pitchFamily="18" charset="0"/>
              </a:rPr>
              <a:t>Monitoring - nastavení cílových hodnot ukazatelů ve 2. projektové žádosti, průběžné vykazování v předkládaných </a:t>
            </a:r>
            <a:r>
              <a:rPr lang="cs-CZ" dirty="0" err="1">
                <a:cs typeface="Times New Roman" panose="02020603050405020304" pitchFamily="18" charset="0"/>
              </a:rPr>
              <a:t>ZoR</a:t>
            </a:r>
            <a:endParaRPr lang="cs-CZ" dirty="0">
              <a:cs typeface="Times New Roman" panose="02020603050405020304" pitchFamily="18" charset="0"/>
            </a:endParaRPr>
          </a:p>
          <a:p>
            <a:r>
              <a:rPr lang="cs-CZ" dirty="0">
                <a:cs typeface="Times New Roman" panose="02020603050405020304" pitchFamily="18" charset="0"/>
              </a:rPr>
              <a:t>Závěrečný dotazník po ukončení realizace 2. projektu </a:t>
            </a:r>
          </a:p>
          <a:p>
            <a:r>
              <a:rPr lang="cs-CZ" dirty="0">
                <a:cs typeface="Times New Roman" panose="02020603050405020304" pitchFamily="18" charset="0"/>
              </a:rPr>
              <a:t>Vyhodnocení akčního plánu </a:t>
            </a:r>
          </a:p>
          <a:p>
            <a:pPr marL="0" indent="0">
              <a:buNone/>
            </a:pPr>
            <a:endParaRPr lang="cs-CZ" dirty="0">
              <a:ea typeface="Calibri" panose="020F0502020204030204" pitchFamily="34" charset="0"/>
              <a:cs typeface="Times New Roman" panose="02020603050405020304" pitchFamily="18" charset="0"/>
            </a:endParaRPr>
          </a:p>
          <a:p>
            <a:endParaRPr lang="cs-CZ" dirty="0">
              <a:ea typeface="Calibri" panose="020F0502020204030204" pitchFamily="34" charset="0"/>
              <a:cs typeface="Times New Roman" panose="02020603050405020304" pitchFamily="18" charset="0"/>
            </a:endParaRPr>
          </a:p>
          <a:p>
            <a:endParaRPr lang="cs-CZ" dirty="0">
              <a:ea typeface="Calibri" panose="020F0502020204030204" pitchFamily="34" charset="0"/>
              <a:cs typeface="Times New Roman" panose="02020603050405020304" pitchFamily="18" charset="0"/>
            </a:endParaRPr>
          </a:p>
          <a:p>
            <a:endParaRPr lang="cs-CZ" sz="1800" dirty="0">
              <a:effectLst/>
              <a:ea typeface="Calibri" panose="020F0502020204030204" pitchFamily="34" charset="0"/>
              <a:cs typeface="Times New Roman" panose="02020603050405020304" pitchFamily="18" charset="0"/>
            </a:endParaRPr>
          </a:p>
          <a:p>
            <a:endParaRPr lang="cs-CZ" sz="1800" dirty="0">
              <a:effectLst/>
              <a:ea typeface="Calibri" panose="020F0502020204030204" pitchFamily="34" charset="0"/>
              <a:cs typeface="Times New Roman" panose="02020603050405020304" pitchFamily="18" charset="0"/>
            </a:endParaRPr>
          </a:p>
          <a:p>
            <a:pPr marL="0" indent="0">
              <a:buNone/>
            </a:pP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
        <p:nvSpPr>
          <p:cNvPr id="4" name="Zástupný symbol pro číslo snímku 3">
            <a:extLst>
              <a:ext uri="{FF2B5EF4-FFF2-40B4-BE49-F238E27FC236}">
                <a16:creationId xmlns:a16="http://schemas.microsoft.com/office/drawing/2014/main" id="{F0955006-CC31-4FCE-951A-5AE67FA25D96}"/>
              </a:ext>
            </a:extLst>
          </p:cNvPr>
          <p:cNvSpPr>
            <a:spLocks noGrp="1"/>
          </p:cNvSpPr>
          <p:nvPr>
            <p:ph type="sldNum" sz="quarter" idx="12"/>
          </p:nvPr>
        </p:nvSpPr>
        <p:spPr/>
        <p:txBody>
          <a:bodyPr/>
          <a:lstStyle/>
          <a:p>
            <a:fld id="{479BF083-4774-43B1-9AB0-5CC1AC5DD8EE}" type="slidenum">
              <a:rPr lang="cs-CZ" smtClean="0"/>
              <a:pPr/>
              <a:t>51</a:t>
            </a:fld>
            <a:endParaRPr lang="cs-CZ" dirty="0"/>
          </a:p>
        </p:txBody>
      </p:sp>
    </p:spTree>
    <p:extLst>
      <p:ext uri="{BB962C8B-B14F-4D97-AF65-F5344CB8AC3E}">
        <p14:creationId xmlns:p14="http://schemas.microsoft.com/office/powerpoint/2010/main" val="9141869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C5CF715-5DB5-58FA-0027-8A410C1DC884}"/>
              </a:ext>
            </a:extLst>
          </p:cNvPr>
          <p:cNvSpPr>
            <a:spLocks noGrp="1"/>
          </p:cNvSpPr>
          <p:nvPr>
            <p:ph type="title"/>
          </p:nvPr>
        </p:nvSpPr>
        <p:spPr/>
        <p:txBody>
          <a:bodyPr/>
          <a:lstStyle/>
          <a:p>
            <a:r>
              <a:rPr lang="cs-CZ" dirty="0"/>
              <a:t>EVALUACE</a:t>
            </a:r>
          </a:p>
        </p:txBody>
      </p:sp>
      <p:sp>
        <p:nvSpPr>
          <p:cNvPr id="4" name="Zástupný symbol pro číslo snímku 3">
            <a:extLst>
              <a:ext uri="{FF2B5EF4-FFF2-40B4-BE49-F238E27FC236}">
                <a16:creationId xmlns:a16="http://schemas.microsoft.com/office/drawing/2014/main" id="{DCB590F6-AE39-CA8B-C1F4-BC70CB6AFB6A}"/>
              </a:ext>
            </a:extLst>
          </p:cNvPr>
          <p:cNvSpPr>
            <a:spLocks noGrp="1"/>
          </p:cNvSpPr>
          <p:nvPr>
            <p:ph type="sldNum" sz="quarter" idx="12"/>
          </p:nvPr>
        </p:nvSpPr>
        <p:spPr/>
        <p:txBody>
          <a:bodyPr/>
          <a:lstStyle/>
          <a:p>
            <a:fld id="{479BF083-4774-43B1-9AB0-5CC1AC5DD8EE}" type="slidenum">
              <a:rPr lang="cs-CZ" smtClean="0"/>
              <a:pPr/>
              <a:t>52</a:t>
            </a:fld>
            <a:endParaRPr lang="cs-CZ" dirty="0"/>
          </a:p>
        </p:txBody>
      </p:sp>
      <p:pic>
        <p:nvPicPr>
          <p:cNvPr id="10" name="Obrázek 9">
            <a:extLst>
              <a:ext uri="{FF2B5EF4-FFF2-40B4-BE49-F238E27FC236}">
                <a16:creationId xmlns:a16="http://schemas.microsoft.com/office/drawing/2014/main" id="{8D41B77B-C7A4-7FAB-E865-EDA7E8B8FD59}"/>
              </a:ext>
            </a:extLst>
          </p:cNvPr>
          <p:cNvPicPr>
            <a:picLocks noChangeAspect="1"/>
          </p:cNvPicPr>
          <p:nvPr/>
        </p:nvPicPr>
        <p:blipFill>
          <a:blip r:embed="rId3"/>
          <a:stretch>
            <a:fillRect/>
          </a:stretch>
        </p:blipFill>
        <p:spPr>
          <a:xfrm>
            <a:off x="359592" y="1289545"/>
            <a:ext cx="8244408" cy="5340909"/>
          </a:xfrm>
          <a:prstGeom prst="rect">
            <a:avLst/>
          </a:prstGeom>
        </p:spPr>
      </p:pic>
    </p:spTree>
    <p:extLst>
      <p:ext uri="{BB962C8B-B14F-4D97-AF65-F5344CB8AC3E}">
        <p14:creationId xmlns:p14="http://schemas.microsoft.com/office/powerpoint/2010/main" val="27723937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6A7CA4D-D2AB-4505-832B-29718AEFD229}"/>
              </a:ext>
            </a:extLst>
          </p:cNvPr>
          <p:cNvSpPr>
            <a:spLocks noGrp="1"/>
          </p:cNvSpPr>
          <p:nvPr>
            <p:ph type="title"/>
          </p:nvPr>
        </p:nvSpPr>
        <p:spPr/>
        <p:txBody>
          <a:bodyPr/>
          <a:lstStyle/>
          <a:p>
            <a:r>
              <a:rPr lang="cs-CZ" dirty="0"/>
              <a:t>evaluace</a:t>
            </a:r>
          </a:p>
        </p:txBody>
      </p:sp>
      <p:sp>
        <p:nvSpPr>
          <p:cNvPr id="3" name="Zástupný obsah 2">
            <a:extLst>
              <a:ext uri="{FF2B5EF4-FFF2-40B4-BE49-F238E27FC236}">
                <a16:creationId xmlns:a16="http://schemas.microsoft.com/office/drawing/2014/main" id="{7FDE77A6-2D81-4802-99CF-CC8B5331E543}"/>
              </a:ext>
            </a:extLst>
          </p:cNvPr>
          <p:cNvSpPr>
            <a:spLocks noGrp="1"/>
          </p:cNvSpPr>
          <p:nvPr>
            <p:ph idx="1"/>
          </p:nvPr>
        </p:nvSpPr>
        <p:spPr>
          <a:xfrm>
            <a:off x="540000" y="1556792"/>
            <a:ext cx="8064000" cy="4563208"/>
          </a:xfrm>
        </p:spPr>
        <p:txBody>
          <a:bodyPr/>
          <a:lstStyle/>
          <a:p>
            <a:r>
              <a:rPr lang="cs-CZ" sz="1800" dirty="0">
                <a:effectLst/>
                <a:ea typeface="Calibri" panose="020F0502020204030204" pitchFamily="34" charset="0"/>
                <a:cs typeface="Times New Roman" panose="02020603050405020304" pitchFamily="18" charset="0"/>
              </a:rPr>
              <a:t>MAS mají povinnost vyhodnotit úspěšnost prvního období realizace Akčního plánu OPZ+ strategie CLLD prostřednictvím realizace projektu dle pokynů poskytovatele dotace (povinná příloha projektové žádosti pro návazný projekt).</a:t>
            </a:r>
          </a:p>
          <a:p>
            <a:r>
              <a:rPr lang="cs-CZ" sz="1800" dirty="0">
                <a:effectLst/>
                <a:ea typeface="Calibri" panose="020F0502020204030204" pitchFamily="34" charset="0"/>
                <a:cs typeface="Times New Roman" panose="02020603050405020304" pitchFamily="18" charset="0"/>
              </a:rPr>
              <a:t>Dále mají MAS povinnost zpracovat na konci projektu závěrečný dotazník zaměřený na výsledky projektu (nad rámec indikátorů) a případné vyhodnocení postupu realizace, pro které není prostor ve zprávách o realizaci projektu. </a:t>
            </a:r>
          </a:p>
          <a:p>
            <a:r>
              <a:rPr lang="cs-CZ" sz="1800" dirty="0">
                <a:effectLst/>
                <a:ea typeface="Calibri" panose="020F0502020204030204" pitchFamily="34" charset="0"/>
                <a:cs typeface="Times New Roman" panose="02020603050405020304" pitchFamily="18" charset="0"/>
              </a:rPr>
              <a:t>MAS mají také povinnost vyplňovat typologii podpor v IS ESF a realizovat průběžný monitoring projektu prostřednictvím stanovených ukazatelů.</a:t>
            </a:r>
          </a:p>
          <a:p>
            <a:r>
              <a:rPr lang="cs-CZ" sz="1800" dirty="0">
                <a:effectLst/>
                <a:ea typeface="Calibri" panose="020F0502020204030204" pitchFamily="34" charset="0"/>
                <a:cs typeface="Times New Roman" panose="02020603050405020304" pitchFamily="18" charset="0"/>
              </a:rPr>
              <a:t>Evaluace a průběžný monitoring jsou využitelné ŘO pro celkové vyhodnocení výzvy a současně mohou být využity MAS při </a:t>
            </a:r>
            <a:r>
              <a:rPr lang="cs-CZ" sz="1800" dirty="0" err="1">
                <a:effectLst/>
                <a:ea typeface="Calibri" panose="020F0502020204030204" pitchFamily="34" charset="0"/>
                <a:cs typeface="Times New Roman" panose="02020603050405020304" pitchFamily="18" charset="0"/>
              </a:rPr>
              <a:t>mid</a:t>
            </a:r>
            <a:r>
              <a:rPr lang="cs-CZ" sz="1800" dirty="0">
                <a:effectLst/>
                <a:ea typeface="Calibri" panose="020F0502020204030204" pitchFamily="34" charset="0"/>
                <a:cs typeface="Times New Roman" panose="02020603050405020304" pitchFamily="18" charset="0"/>
              </a:rPr>
              <a:t>-term evaluacích realizace strategií, při vyhodnocení akčního plánu a zpracování závěrečného dotazníku.</a:t>
            </a:r>
          </a:p>
          <a:p>
            <a:r>
              <a:rPr lang="cs-CZ" sz="1800" dirty="0">
                <a:effectLst/>
                <a:ea typeface="Calibri" panose="020F0502020204030204" pitchFamily="34" charset="0"/>
                <a:cs typeface="Times New Roman" panose="02020603050405020304" pitchFamily="18" charset="0"/>
              </a:rPr>
              <a:t>ŘO připravil doporučený postup pro průběžný monitoring projektů, aby MAS mohly kvalitně zpracovávat průběžné reporty předkládané ke každé zprávě o realizaci projektu. </a:t>
            </a:r>
          </a:p>
          <a:p>
            <a:pPr marL="0" indent="0">
              <a:buNone/>
            </a:pP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
        <p:nvSpPr>
          <p:cNvPr id="4" name="Zástupný symbol pro číslo snímku 3">
            <a:extLst>
              <a:ext uri="{FF2B5EF4-FFF2-40B4-BE49-F238E27FC236}">
                <a16:creationId xmlns:a16="http://schemas.microsoft.com/office/drawing/2014/main" id="{F0955006-CC31-4FCE-951A-5AE67FA25D96}"/>
              </a:ext>
            </a:extLst>
          </p:cNvPr>
          <p:cNvSpPr>
            <a:spLocks noGrp="1"/>
          </p:cNvSpPr>
          <p:nvPr>
            <p:ph type="sldNum" sz="quarter" idx="12"/>
          </p:nvPr>
        </p:nvSpPr>
        <p:spPr/>
        <p:txBody>
          <a:bodyPr/>
          <a:lstStyle/>
          <a:p>
            <a:fld id="{479BF083-4774-43B1-9AB0-5CC1AC5DD8EE}" type="slidenum">
              <a:rPr lang="cs-CZ" smtClean="0"/>
              <a:pPr/>
              <a:t>53</a:t>
            </a:fld>
            <a:endParaRPr lang="cs-CZ" dirty="0"/>
          </a:p>
        </p:txBody>
      </p:sp>
    </p:spTree>
    <p:extLst>
      <p:ext uri="{BB962C8B-B14F-4D97-AF65-F5344CB8AC3E}">
        <p14:creationId xmlns:p14="http://schemas.microsoft.com/office/powerpoint/2010/main" val="32955215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6A7CA4D-D2AB-4505-832B-29718AEFD229}"/>
              </a:ext>
            </a:extLst>
          </p:cNvPr>
          <p:cNvSpPr>
            <a:spLocks noGrp="1"/>
          </p:cNvSpPr>
          <p:nvPr>
            <p:ph type="title"/>
          </p:nvPr>
        </p:nvSpPr>
        <p:spPr/>
        <p:txBody>
          <a:bodyPr/>
          <a:lstStyle/>
          <a:p>
            <a:r>
              <a:rPr lang="cs-CZ" dirty="0"/>
              <a:t>evaluace</a:t>
            </a:r>
          </a:p>
        </p:txBody>
      </p:sp>
      <p:sp>
        <p:nvSpPr>
          <p:cNvPr id="3" name="Zástupný obsah 2">
            <a:extLst>
              <a:ext uri="{FF2B5EF4-FFF2-40B4-BE49-F238E27FC236}">
                <a16:creationId xmlns:a16="http://schemas.microsoft.com/office/drawing/2014/main" id="{7FDE77A6-2D81-4802-99CF-CC8B5331E543}"/>
              </a:ext>
            </a:extLst>
          </p:cNvPr>
          <p:cNvSpPr>
            <a:spLocks noGrp="1"/>
          </p:cNvSpPr>
          <p:nvPr>
            <p:ph idx="1"/>
          </p:nvPr>
        </p:nvSpPr>
        <p:spPr>
          <a:xfrm>
            <a:off x="599165" y="1080000"/>
            <a:ext cx="8064000" cy="5184016"/>
          </a:xfrm>
        </p:spPr>
        <p:txBody>
          <a:bodyPr/>
          <a:lstStyle/>
          <a:p>
            <a:pPr marL="0" indent="0">
              <a:buNone/>
            </a:pPr>
            <a:r>
              <a:rPr lang="cs-CZ" sz="1800" b="1" dirty="0">
                <a:effectLst/>
                <a:ea typeface="Calibri" panose="020F0502020204030204" pitchFamily="34" charset="0"/>
                <a:cs typeface="Calibri" panose="020F0502020204030204" pitchFamily="34" charset="0"/>
              </a:rPr>
              <a:t>Vyhodnocení prvního období realizace akčního plánu bude zpracováno v následující struktuře:</a:t>
            </a:r>
          </a:p>
          <a:p>
            <a:pPr marL="342900" lvl="0" indent="-342900" algn="just">
              <a:lnSpc>
                <a:spcPct val="107000"/>
              </a:lnSpc>
              <a:spcAft>
                <a:spcPts val="800"/>
              </a:spcAft>
              <a:buFont typeface="Courier New" panose="02070309020205020404" pitchFamily="49" charset="0"/>
              <a:buChar char="o"/>
            </a:pPr>
            <a:r>
              <a:rPr lang="cs-CZ" sz="1800" b="1" dirty="0">
                <a:effectLst/>
                <a:ea typeface="Calibri" panose="020F0502020204030204" pitchFamily="34" charset="0"/>
                <a:cs typeface="Calibri" panose="020F0502020204030204" pitchFamily="34" charset="0"/>
              </a:rPr>
              <a:t>Opatření:</a:t>
            </a:r>
            <a:r>
              <a:rPr lang="cs-CZ" sz="1800" dirty="0">
                <a:effectLst/>
                <a:ea typeface="Calibri" panose="020F0502020204030204" pitchFamily="34" charset="0"/>
                <a:cs typeface="Calibri" panose="020F0502020204030204" pitchFamily="34" charset="0"/>
              </a:rPr>
              <a:t> vyhodnocení přínosu realizovaných opatření pro každou CS (změna, která byla u CS nastartována či které bylo u CS dosaženo), a to ve vztahu k cílovému stavu uvedeném v akčním plánu </a:t>
            </a:r>
            <a:endParaRPr lang="cs-CZ" sz="1800" dirty="0">
              <a:effectLst/>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Courier New" panose="02070309020205020404" pitchFamily="49" charset="0"/>
              <a:buChar char="o"/>
            </a:pPr>
            <a:r>
              <a:rPr lang="cs-CZ" sz="1800" b="1" dirty="0">
                <a:effectLst/>
                <a:ea typeface="Calibri" panose="020F0502020204030204" pitchFamily="34" charset="0"/>
                <a:cs typeface="Calibri" panose="020F0502020204030204" pitchFamily="34" charset="0"/>
              </a:rPr>
              <a:t>Indikátory</a:t>
            </a:r>
            <a:r>
              <a:rPr lang="cs-CZ" sz="1800" dirty="0">
                <a:effectLst/>
                <a:ea typeface="Calibri" panose="020F0502020204030204" pitchFamily="34" charset="0"/>
                <a:cs typeface="Calibri" panose="020F0502020204030204" pitchFamily="34" charset="0"/>
              </a:rPr>
              <a:t>: vyhodnocení naplnění cílových hodnot indikátorů pro dané opatření</a:t>
            </a:r>
            <a:endParaRPr lang="cs-CZ" sz="1800" dirty="0">
              <a:effectLst/>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Courier New" panose="02070309020205020404" pitchFamily="49" charset="0"/>
              <a:buChar char="o"/>
            </a:pPr>
            <a:r>
              <a:rPr lang="cs-CZ" sz="1800" b="1" dirty="0">
                <a:effectLst/>
                <a:ea typeface="Calibri" panose="020F0502020204030204" pitchFamily="34" charset="0"/>
                <a:cs typeface="Calibri" panose="020F0502020204030204" pitchFamily="34" charset="0"/>
              </a:rPr>
              <a:t>Aktivity: </a:t>
            </a:r>
            <a:r>
              <a:rPr lang="cs-CZ" sz="1800" dirty="0">
                <a:effectLst/>
                <a:ea typeface="Calibri" panose="020F0502020204030204" pitchFamily="34" charset="0"/>
                <a:cs typeface="Calibri" panose="020F0502020204030204" pitchFamily="34" charset="0"/>
              </a:rPr>
              <a:t>vyhodnocení realizace jednotlivých aktivit, co se dařilo, co se nedařilo, jak je plněn harmonogram a nákladovost a jak se osvědčil způsob realizace (MAS sama jako realizátor / partner s finanční účastí / dodavatel prostřednictvím zakázky)</a:t>
            </a:r>
            <a:endParaRPr lang="cs-CZ" sz="1800" dirty="0">
              <a:effectLst/>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Courier New" panose="02070309020205020404" pitchFamily="49" charset="0"/>
              <a:buChar char="o"/>
            </a:pPr>
            <a:r>
              <a:rPr lang="cs-CZ" sz="1800" b="1" dirty="0">
                <a:effectLst/>
                <a:ea typeface="Calibri" panose="020F0502020204030204" pitchFamily="34" charset="0"/>
                <a:cs typeface="Calibri" panose="020F0502020204030204" pitchFamily="34" charset="0"/>
              </a:rPr>
              <a:t>Vyhodnocení animační činnosti MAS v průběhu realizace akčního plánu: </a:t>
            </a:r>
            <a:r>
              <a:rPr lang="cs-CZ" sz="1800" dirty="0">
                <a:effectLst/>
                <a:ea typeface="Calibri" panose="020F0502020204030204" pitchFamily="34" charset="0"/>
                <a:cs typeface="Calibri" panose="020F0502020204030204" pitchFamily="34" charset="0"/>
              </a:rPr>
              <a:t>popis a zhodnocení vč. neúspěchů a překážek dílčích animačních aktivit MAS ve vztahu ke klíčovým aktérům v území, dále ve vztahu k veřejnosti, k aktivitám a iniciativám místních obyvatel a dobrovolných spolků a ve vztahu ke krajům a institucím jako je např. Úřad práce ČR, a také ve vztahu k nositelům konkrétních aktivit realizovaných v rámci akčního plánu.</a:t>
            </a:r>
            <a:endParaRPr lang="cs-CZ" sz="1800" dirty="0">
              <a:effectLst/>
              <a:ea typeface="Calibri" panose="020F0502020204030204" pitchFamily="34" charset="0"/>
              <a:cs typeface="Times New Roman" panose="02020603050405020304" pitchFamily="18" charset="0"/>
            </a:endParaRPr>
          </a:p>
          <a:p>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
        <p:nvSpPr>
          <p:cNvPr id="4" name="Zástupný symbol pro číslo snímku 3">
            <a:extLst>
              <a:ext uri="{FF2B5EF4-FFF2-40B4-BE49-F238E27FC236}">
                <a16:creationId xmlns:a16="http://schemas.microsoft.com/office/drawing/2014/main" id="{F0955006-CC31-4FCE-951A-5AE67FA25D96}"/>
              </a:ext>
            </a:extLst>
          </p:cNvPr>
          <p:cNvSpPr>
            <a:spLocks noGrp="1"/>
          </p:cNvSpPr>
          <p:nvPr>
            <p:ph type="sldNum" sz="quarter" idx="12"/>
          </p:nvPr>
        </p:nvSpPr>
        <p:spPr/>
        <p:txBody>
          <a:bodyPr/>
          <a:lstStyle/>
          <a:p>
            <a:fld id="{479BF083-4774-43B1-9AB0-5CC1AC5DD8EE}" type="slidenum">
              <a:rPr lang="cs-CZ" smtClean="0"/>
              <a:pPr/>
              <a:t>54</a:t>
            </a:fld>
            <a:endParaRPr lang="cs-CZ" dirty="0"/>
          </a:p>
        </p:txBody>
      </p:sp>
    </p:spTree>
    <p:extLst>
      <p:ext uri="{BB962C8B-B14F-4D97-AF65-F5344CB8AC3E}">
        <p14:creationId xmlns:p14="http://schemas.microsoft.com/office/powerpoint/2010/main" val="36147160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6A7CA4D-D2AB-4505-832B-29718AEFD229}"/>
              </a:ext>
            </a:extLst>
          </p:cNvPr>
          <p:cNvSpPr>
            <a:spLocks noGrp="1"/>
          </p:cNvSpPr>
          <p:nvPr>
            <p:ph type="title"/>
          </p:nvPr>
        </p:nvSpPr>
        <p:spPr/>
        <p:txBody>
          <a:bodyPr/>
          <a:lstStyle/>
          <a:p>
            <a:r>
              <a:rPr lang="cs-CZ" dirty="0"/>
              <a:t>evaluace</a:t>
            </a:r>
          </a:p>
        </p:txBody>
      </p:sp>
      <p:sp>
        <p:nvSpPr>
          <p:cNvPr id="3" name="Zástupný obsah 2">
            <a:extLst>
              <a:ext uri="{FF2B5EF4-FFF2-40B4-BE49-F238E27FC236}">
                <a16:creationId xmlns:a16="http://schemas.microsoft.com/office/drawing/2014/main" id="{7FDE77A6-2D81-4802-99CF-CC8B5331E543}"/>
              </a:ext>
            </a:extLst>
          </p:cNvPr>
          <p:cNvSpPr>
            <a:spLocks noGrp="1"/>
          </p:cNvSpPr>
          <p:nvPr>
            <p:ph idx="1"/>
          </p:nvPr>
        </p:nvSpPr>
        <p:spPr>
          <a:xfrm>
            <a:off x="540000" y="1556792"/>
            <a:ext cx="8064000" cy="4563208"/>
          </a:xfrm>
        </p:spPr>
        <p:txBody>
          <a:bodyPr/>
          <a:lstStyle/>
          <a:p>
            <a:pPr marL="0" indent="0" algn="just">
              <a:lnSpc>
                <a:spcPct val="115000"/>
              </a:lnSpc>
              <a:spcBef>
                <a:spcPts val="1000"/>
              </a:spcBef>
              <a:spcAft>
                <a:spcPts val="600"/>
              </a:spcAft>
              <a:buNone/>
            </a:pPr>
            <a:r>
              <a:rPr lang="cs-CZ" b="1" dirty="0">
                <a:cs typeface="Calibri" panose="020F0502020204030204" pitchFamily="34" charset="0"/>
              </a:rPr>
              <a:t>Dotazník přikládaný k závěrečné zprávě o realizaci projektu (Dotazník </a:t>
            </a:r>
            <a:r>
              <a:rPr lang="cs-CZ" b="1" dirty="0" err="1">
                <a:cs typeface="Calibri" panose="020F0502020204030204" pitchFamily="34" charset="0"/>
              </a:rPr>
              <a:t>ZoR</a:t>
            </a:r>
            <a:r>
              <a:rPr lang="cs-CZ" b="1" dirty="0">
                <a:cs typeface="Calibri" panose="020F0502020204030204" pitchFamily="34" charset="0"/>
              </a:rPr>
              <a:t>):</a:t>
            </a:r>
          </a:p>
          <a:p>
            <a:pPr algn="just">
              <a:lnSpc>
                <a:spcPct val="115000"/>
              </a:lnSpc>
              <a:spcAft>
                <a:spcPts val="1800"/>
              </a:spcAft>
            </a:pPr>
            <a:r>
              <a:rPr lang="cs-CZ" dirty="0">
                <a:ea typeface="Calibri" panose="020F0502020204030204" pitchFamily="34" charset="0"/>
                <a:cs typeface="Times New Roman" panose="02020603050405020304" pitchFamily="18" charset="0"/>
              </a:rPr>
              <a:t>Zjišťují se </a:t>
            </a:r>
            <a:r>
              <a:rPr lang="cs-CZ" sz="1800" dirty="0">
                <a:effectLst/>
                <a:ea typeface="Calibri" panose="020F0502020204030204" pitchFamily="34" charset="0"/>
                <a:cs typeface="Times New Roman" panose="02020603050405020304" pitchFamily="18" charset="0"/>
              </a:rPr>
              <a:t>přínosy projektu, překážky jeho realizace, dobrá praxe a udržitelnost.</a:t>
            </a:r>
          </a:p>
          <a:p>
            <a:pPr algn="just">
              <a:lnSpc>
                <a:spcPct val="115000"/>
              </a:lnSpc>
              <a:spcAft>
                <a:spcPts val="1800"/>
              </a:spcAft>
            </a:pPr>
            <a:r>
              <a:rPr lang="cs-CZ" sz="1800" dirty="0">
                <a:effectLst/>
                <a:ea typeface="Calibri" panose="020F0502020204030204" pitchFamily="34" charset="0"/>
                <a:cs typeface="Times New Roman" panose="02020603050405020304" pitchFamily="18" charset="0"/>
              </a:rPr>
              <a:t>K vyplnění dotazníku lze využít výstupů průběžného monitoringu.</a:t>
            </a:r>
          </a:p>
          <a:p>
            <a:pPr algn="just">
              <a:lnSpc>
                <a:spcPct val="115000"/>
              </a:lnSpc>
              <a:spcAft>
                <a:spcPts val="1800"/>
              </a:spcAft>
            </a:pPr>
            <a:r>
              <a:rPr lang="cs-CZ" sz="1800" dirty="0">
                <a:effectLst/>
                <a:ea typeface="Calibri" panose="020F0502020204030204" pitchFamily="34" charset="0"/>
                <a:cs typeface="Times New Roman" panose="02020603050405020304" pitchFamily="18" charset="0"/>
              </a:rPr>
              <a:t>Dotazník </a:t>
            </a:r>
            <a:r>
              <a:rPr lang="cs-CZ" sz="1800" dirty="0" err="1">
                <a:effectLst/>
                <a:ea typeface="Calibri" panose="020F0502020204030204" pitchFamily="34" charset="0"/>
                <a:cs typeface="Times New Roman" panose="02020603050405020304" pitchFamily="18" charset="0"/>
              </a:rPr>
              <a:t>ZoR</a:t>
            </a:r>
            <a:r>
              <a:rPr lang="cs-CZ" sz="1800" dirty="0">
                <a:effectLst/>
                <a:ea typeface="Calibri" panose="020F0502020204030204" pitchFamily="34" charset="0"/>
                <a:cs typeface="Times New Roman" panose="02020603050405020304" pitchFamily="18" charset="0"/>
              </a:rPr>
              <a:t> se vyplňuje za celý projekt, všechny aktivity současně.  </a:t>
            </a:r>
          </a:p>
          <a:p>
            <a:pPr algn="just"/>
            <a:r>
              <a:rPr lang="cs-CZ" dirty="0">
                <a:cs typeface="Times New Roman" panose="02020603050405020304" pitchFamily="18" charset="0"/>
              </a:rPr>
              <a:t>Po vyplnění online formuláře je možné zapsané hodnoty exportovat jako dokument PDF, který se přikládá k závěrečné zprávě </a:t>
            </a:r>
            <a:r>
              <a:rPr lang="cs-CZ">
                <a:cs typeface="Times New Roman" panose="02020603050405020304" pitchFamily="18" charset="0"/>
              </a:rPr>
              <a:t>o realizaci.</a:t>
            </a:r>
            <a:endParaRPr lang="cs-CZ" dirty="0">
              <a:cs typeface="Times New Roman" panose="02020603050405020304" pitchFamily="18" charset="0"/>
            </a:endParaRPr>
          </a:p>
          <a:p>
            <a:pPr algn="just"/>
            <a:endParaRPr lang="cs-CZ" dirty="0">
              <a:cs typeface="Times New Roman" panose="02020603050405020304" pitchFamily="18" charset="0"/>
            </a:endParaRPr>
          </a:p>
          <a:p>
            <a:pPr marL="0" indent="0" algn="just">
              <a:lnSpc>
                <a:spcPct val="115000"/>
              </a:lnSpc>
              <a:spcBef>
                <a:spcPts val="1000"/>
              </a:spcBef>
              <a:spcAft>
                <a:spcPts val="600"/>
              </a:spcAft>
              <a:buNone/>
            </a:pPr>
            <a:endParaRPr lang="cs-CZ" b="1" dirty="0">
              <a:latin typeface="Calibri" panose="020F0502020204030204" pitchFamily="34" charset="0"/>
              <a:cs typeface="Calibri" panose="020F0502020204030204" pitchFamily="34" charset="0"/>
            </a:endParaRPr>
          </a:p>
          <a:p>
            <a:pPr marL="0" indent="0">
              <a:buNone/>
            </a:pPr>
            <a:endParaRPr lang="cs-CZ"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cs-CZ" sz="18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cs-CZ"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cs-CZ" dirty="0"/>
          </a:p>
        </p:txBody>
      </p:sp>
      <p:sp>
        <p:nvSpPr>
          <p:cNvPr id="4" name="Zástupný symbol pro číslo snímku 3">
            <a:extLst>
              <a:ext uri="{FF2B5EF4-FFF2-40B4-BE49-F238E27FC236}">
                <a16:creationId xmlns:a16="http://schemas.microsoft.com/office/drawing/2014/main" id="{F0955006-CC31-4FCE-951A-5AE67FA25D96}"/>
              </a:ext>
            </a:extLst>
          </p:cNvPr>
          <p:cNvSpPr>
            <a:spLocks noGrp="1"/>
          </p:cNvSpPr>
          <p:nvPr>
            <p:ph type="sldNum" sz="quarter" idx="12"/>
          </p:nvPr>
        </p:nvSpPr>
        <p:spPr/>
        <p:txBody>
          <a:bodyPr/>
          <a:lstStyle/>
          <a:p>
            <a:fld id="{479BF083-4774-43B1-9AB0-5CC1AC5DD8EE}" type="slidenum">
              <a:rPr lang="cs-CZ" smtClean="0"/>
              <a:pPr/>
              <a:t>55</a:t>
            </a:fld>
            <a:endParaRPr lang="cs-CZ" dirty="0"/>
          </a:p>
        </p:txBody>
      </p:sp>
    </p:spTree>
    <p:extLst>
      <p:ext uri="{BB962C8B-B14F-4D97-AF65-F5344CB8AC3E}">
        <p14:creationId xmlns:p14="http://schemas.microsoft.com/office/powerpoint/2010/main" val="27109357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6A7CA4D-D2AB-4505-832B-29718AEFD229}"/>
              </a:ext>
            </a:extLst>
          </p:cNvPr>
          <p:cNvSpPr>
            <a:spLocks noGrp="1"/>
          </p:cNvSpPr>
          <p:nvPr>
            <p:ph type="title"/>
          </p:nvPr>
        </p:nvSpPr>
        <p:spPr/>
        <p:txBody>
          <a:bodyPr/>
          <a:lstStyle/>
          <a:p>
            <a:r>
              <a:rPr lang="cs-CZ" dirty="0"/>
              <a:t>evaluace</a:t>
            </a:r>
          </a:p>
        </p:txBody>
      </p:sp>
      <p:sp>
        <p:nvSpPr>
          <p:cNvPr id="3" name="Zástupný obsah 2">
            <a:extLst>
              <a:ext uri="{FF2B5EF4-FFF2-40B4-BE49-F238E27FC236}">
                <a16:creationId xmlns:a16="http://schemas.microsoft.com/office/drawing/2014/main" id="{7FDE77A6-2D81-4802-99CF-CC8B5331E543}"/>
              </a:ext>
            </a:extLst>
          </p:cNvPr>
          <p:cNvSpPr>
            <a:spLocks noGrp="1"/>
          </p:cNvSpPr>
          <p:nvPr>
            <p:ph idx="1"/>
          </p:nvPr>
        </p:nvSpPr>
        <p:spPr>
          <a:xfrm>
            <a:off x="540000" y="1196752"/>
            <a:ext cx="8064000" cy="4923248"/>
          </a:xfrm>
        </p:spPr>
        <p:txBody>
          <a:bodyPr/>
          <a:lstStyle/>
          <a:p>
            <a:pPr marL="0" indent="0" algn="just">
              <a:lnSpc>
                <a:spcPct val="115000"/>
              </a:lnSpc>
              <a:spcBef>
                <a:spcPts val="1000"/>
              </a:spcBef>
              <a:spcAft>
                <a:spcPts val="600"/>
              </a:spcAft>
              <a:buNone/>
            </a:pPr>
            <a:r>
              <a:rPr lang="cs-CZ" b="1" dirty="0">
                <a:cs typeface="Calibri" panose="020F0502020204030204" pitchFamily="34" charset="0"/>
              </a:rPr>
              <a:t>Vyplňování typologie podpor v IS ESF:</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700" b="1" kern="0" dirty="0">
                <a:effectLst/>
                <a:ea typeface="Arial" panose="020B0604020202020204" pitchFamily="34" charset="0"/>
                <a:cs typeface="Calibri" panose="020F0502020204030204" pitchFamily="34" charset="0"/>
              </a:rPr>
              <a:t>Relevantní typy podpor: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700" b="1" kern="0" dirty="0">
              <a:effectLst/>
              <a:ea typeface="Arial" panose="020B060402020202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700" b="1" kern="0" dirty="0">
                <a:effectLst/>
                <a:ea typeface="Arial" panose="020B0604020202020204" pitchFamily="34" charset="0"/>
                <a:cs typeface="Calibri" panose="020F0502020204030204" pitchFamily="34" charset="0"/>
              </a:rPr>
              <a:t>Podpora komunitní práce včetně vzniku, fungování a rozvoje komunitních center:</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700" dirty="0">
                <a:solidFill>
                  <a:srgbClr val="000000"/>
                </a:solidFill>
                <a:effectLst/>
                <a:ea typeface="Calibri" panose="020F0502020204030204" pitchFamily="34" charset="0"/>
                <a:cs typeface="Times New Roman" panose="02020603050405020304" pitchFamily="18" charset="0"/>
              </a:rPr>
              <a:t>7.1.	Využití sociální práce (např. ambulantní, terénní činnosti)</a:t>
            </a:r>
            <a:endParaRPr lang="cs-CZ" sz="1700" dirty="0">
              <a:effectLs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700" dirty="0">
                <a:solidFill>
                  <a:srgbClr val="000000"/>
                </a:solidFill>
                <a:effectLst/>
                <a:ea typeface="Calibri" panose="020F0502020204030204" pitchFamily="34" charset="0"/>
                <a:cs typeface="Times New Roman" panose="02020603050405020304" pitchFamily="18" charset="0"/>
              </a:rPr>
              <a:t>7.3.	Využití komunitní práce při práci s komunitou  </a:t>
            </a:r>
            <a:endParaRPr lang="cs-CZ" sz="1700" dirty="0">
              <a:effectLs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700" dirty="0">
                <a:solidFill>
                  <a:srgbClr val="000000"/>
                </a:solidFill>
                <a:effectLst/>
                <a:ea typeface="Calibri" panose="020F0502020204030204" pitchFamily="34" charset="0"/>
                <a:cs typeface="Times New Roman" panose="02020603050405020304" pitchFamily="18" charset="0"/>
              </a:rPr>
              <a:t>7.10.	Využití podpory pracovníky v přímé práci s CS (poradenství, vzdělávání, supervize apod.)</a:t>
            </a:r>
            <a:endParaRPr lang="cs-CZ" sz="1700" dirty="0">
              <a:effectLs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700" b="0" kern="0" dirty="0">
                <a:solidFill>
                  <a:srgbClr val="181818"/>
                </a:solidFill>
                <a:effectLst/>
                <a:ea typeface="Arial" panose="020B0604020202020204" pitchFamily="34" charset="0"/>
                <a:cs typeface="Calibri" panose="020F0502020204030204" pitchFamily="34" charset="0"/>
              </a:rPr>
              <a:t>+ případně podpory z oblasti vzdělávání, </a:t>
            </a:r>
            <a:r>
              <a:rPr lang="cs-CZ" sz="1700" b="0" kern="0" dirty="0">
                <a:solidFill>
                  <a:srgbClr val="181818"/>
                </a:solidFill>
                <a:effectLst/>
                <a:ea typeface="Arial" panose="020B0604020202020204" pitchFamily="34" charset="0"/>
                <a:cs typeface="Times New Roman" panose="02020603050405020304" pitchFamily="18" charset="0"/>
              </a:rPr>
              <a:t>p</a:t>
            </a:r>
            <a:r>
              <a:rPr lang="cs-CZ" sz="1700" b="0" dirty="0">
                <a:solidFill>
                  <a:srgbClr val="181818"/>
                </a:solidFill>
                <a:effectLst/>
                <a:ea typeface="Calibri" panose="020F0502020204030204" pitchFamily="34" charset="0"/>
                <a:cs typeface="Times New Roman" panose="02020603050405020304" pitchFamily="18" charset="0"/>
              </a:rPr>
              <a:t>odpory základních kompetencí pro nalezení pracovního uplatnění či rekvalifikací, kariérového poradenství, diagnostiky, podpory během zaměstnání</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700" b="0" kern="0" dirty="0">
              <a:effectLst/>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700" b="1" kern="0" dirty="0">
                <a:effectLst/>
                <a:ea typeface="Arial" panose="020B0604020202020204" pitchFamily="34" charset="0"/>
                <a:cs typeface="Calibri" panose="020F0502020204030204" pitchFamily="34" charset="0"/>
              </a:rPr>
              <a:t>Podpora sociální práce na území MAS s důrazem na posílení kompetencí obcí</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700" dirty="0">
                <a:solidFill>
                  <a:srgbClr val="000000"/>
                </a:solidFill>
                <a:effectLst/>
                <a:ea typeface="Calibri" panose="020F0502020204030204" pitchFamily="34" charset="0"/>
                <a:cs typeface="Times New Roman" panose="02020603050405020304" pitchFamily="18" charset="0"/>
              </a:rPr>
              <a:t>6.1.	Poskytnutí soustavné/dlouhodobé podpory v udržení bydlení</a:t>
            </a:r>
            <a:endParaRPr lang="cs-CZ" sz="1700" dirty="0">
              <a:effectLs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700" dirty="0">
                <a:solidFill>
                  <a:srgbClr val="000000"/>
                </a:solidFill>
                <a:effectLst/>
                <a:ea typeface="Calibri" panose="020F0502020204030204" pitchFamily="34" charset="0"/>
                <a:cs typeface="Times New Roman" panose="02020603050405020304" pitchFamily="18" charset="0"/>
              </a:rPr>
              <a:t>6.4.	Poskytnutí podpory pro řešení sousedského soužití, prevence a diskriminace v oblasti bydlení, poskytnutí podpory v oblasti participace a svépomoci</a:t>
            </a:r>
            <a:endParaRPr lang="cs-CZ" sz="1700" dirty="0">
              <a:effectLs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700" dirty="0">
                <a:solidFill>
                  <a:srgbClr val="000000"/>
                </a:solidFill>
                <a:effectLst/>
                <a:ea typeface="Calibri" panose="020F0502020204030204" pitchFamily="34" charset="0"/>
                <a:cs typeface="Times New Roman" panose="02020603050405020304" pitchFamily="18" charset="0"/>
              </a:rPr>
              <a:t>7.1.	Využití sociální práce (např. ambulantní, terénní činnosti)</a:t>
            </a:r>
            <a:endParaRPr lang="cs-CZ" sz="1700" dirty="0">
              <a:effectLs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700" dirty="0">
                <a:solidFill>
                  <a:srgbClr val="000000"/>
                </a:solidFill>
                <a:effectLst/>
                <a:ea typeface="Calibri" panose="020F0502020204030204" pitchFamily="34" charset="0"/>
                <a:cs typeface="Times New Roman" panose="02020603050405020304" pitchFamily="18" charset="0"/>
              </a:rPr>
              <a:t>7.10.	Využití podpory pracovníky v přímé práci s CS (poradenství, vzdělávání, supervize apod.)</a:t>
            </a:r>
            <a:endParaRPr lang="cs-CZ" sz="1700" dirty="0">
              <a:effectLs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cs-CZ" b="0" kern="0" dirty="0">
              <a:effectLst/>
              <a:ea typeface="Arial" panose="020B0604020202020204" pitchFamily="34" charset="0"/>
              <a:cs typeface="Times New Roman" panose="02020603050405020304" pitchFamily="18" charset="0"/>
            </a:endParaRPr>
          </a:p>
          <a:p>
            <a:pPr marL="0" indent="0">
              <a:buNone/>
            </a:pPr>
            <a:endParaRPr lang="cs-CZ" dirty="0"/>
          </a:p>
        </p:txBody>
      </p:sp>
      <p:sp>
        <p:nvSpPr>
          <p:cNvPr id="4" name="Zástupný symbol pro číslo snímku 3">
            <a:extLst>
              <a:ext uri="{FF2B5EF4-FFF2-40B4-BE49-F238E27FC236}">
                <a16:creationId xmlns:a16="http://schemas.microsoft.com/office/drawing/2014/main" id="{F0955006-CC31-4FCE-951A-5AE67FA25D96}"/>
              </a:ext>
            </a:extLst>
          </p:cNvPr>
          <p:cNvSpPr>
            <a:spLocks noGrp="1"/>
          </p:cNvSpPr>
          <p:nvPr>
            <p:ph type="sldNum" sz="quarter" idx="12"/>
          </p:nvPr>
        </p:nvSpPr>
        <p:spPr/>
        <p:txBody>
          <a:bodyPr/>
          <a:lstStyle/>
          <a:p>
            <a:fld id="{479BF083-4774-43B1-9AB0-5CC1AC5DD8EE}" type="slidenum">
              <a:rPr lang="cs-CZ" smtClean="0"/>
              <a:pPr/>
              <a:t>56</a:t>
            </a:fld>
            <a:endParaRPr lang="cs-CZ" dirty="0"/>
          </a:p>
        </p:txBody>
      </p:sp>
    </p:spTree>
    <p:extLst>
      <p:ext uri="{BB962C8B-B14F-4D97-AF65-F5344CB8AC3E}">
        <p14:creationId xmlns:p14="http://schemas.microsoft.com/office/powerpoint/2010/main" val="28661232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6A7CA4D-D2AB-4505-832B-29718AEFD229}"/>
              </a:ext>
            </a:extLst>
          </p:cNvPr>
          <p:cNvSpPr>
            <a:spLocks noGrp="1"/>
          </p:cNvSpPr>
          <p:nvPr>
            <p:ph type="title"/>
          </p:nvPr>
        </p:nvSpPr>
        <p:spPr/>
        <p:txBody>
          <a:bodyPr/>
          <a:lstStyle/>
          <a:p>
            <a:r>
              <a:rPr lang="cs-CZ" dirty="0"/>
              <a:t>evaluace</a:t>
            </a:r>
          </a:p>
        </p:txBody>
      </p:sp>
      <p:sp>
        <p:nvSpPr>
          <p:cNvPr id="3" name="Zástupný obsah 2">
            <a:extLst>
              <a:ext uri="{FF2B5EF4-FFF2-40B4-BE49-F238E27FC236}">
                <a16:creationId xmlns:a16="http://schemas.microsoft.com/office/drawing/2014/main" id="{7FDE77A6-2D81-4802-99CF-CC8B5331E543}"/>
              </a:ext>
            </a:extLst>
          </p:cNvPr>
          <p:cNvSpPr>
            <a:spLocks noGrp="1"/>
          </p:cNvSpPr>
          <p:nvPr>
            <p:ph idx="1"/>
          </p:nvPr>
        </p:nvSpPr>
        <p:spPr>
          <a:xfrm>
            <a:off x="540000" y="1080000"/>
            <a:ext cx="8064000" cy="5040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b="0" kern="0" dirty="0">
              <a:effectLst/>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b="1" kern="0" dirty="0">
                <a:effectLst/>
                <a:ea typeface="Arial" panose="020B0604020202020204" pitchFamily="34" charset="0"/>
                <a:cs typeface="Calibri" panose="020F0502020204030204" pitchFamily="34" charset="0"/>
              </a:rPr>
              <a:t>Podpora sdílené a neformální péče, včetně paliativní a domácí hospicové péče, </a:t>
            </a:r>
            <a:r>
              <a:rPr lang="cs-CZ" b="1" kern="0" dirty="0" err="1">
                <a:effectLst/>
                <a:ea typeface="Arial" panose="020B0604020202020204" pitchFamily="34" charset="0"/>
                <a:cs typeface="Calibri" panose="020F0502020204030204" pitchFamily="34" charset="0"/>
              </a:rPr>
              <a:t>homesharingu</a:t>
            </a:r>
            <a:r>
              <a:rPr lang="cs-CZ" b="1" kern="0" dirty="0">
                <a:effectLst/>
                <a:ea typeface="Arial" panose="020B0604020202020204" pitchFamily="34" charset="0"/>
                <a:cs typeface="Calibri" panose="020F0502020204030204" pitchFamily="34" charset="0"/>
              </a:rPr>
              <a:t> a dalších forem sdílené péče</a:t>
            </a:r>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solidFill>
                  <a:srgbClr val="000000"/>
                </a:solidFill>
                <a:effectLst/>
                <a:ea typeface="Calibri" panose="020F0502020204030204" pitchFamily="34" charset="0"/>
                <a:cs typeface="Times New Roman" panose="02020603050405020304" pitchFamily="18" charset="0"/>
              </a:rPr>
              <a:t>7.1.	Využití sociální práce (např. ambulantní, terénní činnosti)</a:t>
            </a:r>
            <a:endParaRPr lang="cs-CZ" dirty="0">
              <a:effectLs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solidFill>
                  <a:srgbClr val="000000"/>
                </a:solidFill>
                <a:effectLst/>
                <a:ea typeface="Calibri" panose="020F0502020204030204" pitchFamily="34" charset="0"/>
                <a:cs typeface="Times New Roman" panose="02020603050405020304" pitchFamily="18" charset="0"/>
              </a:rPr>
              <a:t>7.4.	Využití služeb pro ohrožené děti </a:t>
            </a:r>
            <a:endParaRPr lang="cs-CZ" dirty="0">
              <a:effectLst/>
              <a:ea typeface="Calibri" panose="020F0502020204030204" pitchFamily="34" charset="0"/>
              <a:cs typeface="Times New Roman" panose="02020603050405020304" pitchFamily="18" charset="0"/>
            </a:endParaRPr>
          </a:p>
          <a:p>
            <a:pPr marL="0" indent="0">
              <a:buNone/>
            </a:pPr>
            <a:r>
              <a:rPr lang="cs-CZ" dirty="0">
                <a:solidFill>
                  <a:srgbClr val="000000"/>
                </a:solidFill>
                <a:effectLst/>
                <a:ea typeface="Calibri" panose="020F0502020204030204" pitchFamily="34" charset="0"/>
                <a:cs typeface="Times New Roman" panose="02020603050405020304" pitchFamily="18" charset="0"/>
              </a:rPr>
              <a:t>7.9.	</a:t>
            </a:r>
            <a:r>
              <a:rPr lang="cs-CZ" dirty="0">
                <a:solidFill>
                  <a:srgbClr val="000000"/>
                </a:solidFill>
                <a:ea typeface="Calibri" panose="020F0502020204030204" pitchFamily="34" charset="0"/>
                <a:cs typeface="Times New Roman" panose="02020603050405020304" pitchFamily="18" charset="0"/>
              </a:rPr>
              <a:t>    </a:t>
            </a:r>
            <a:r>
              <a:rPr lang="cs-CZ" dirty="0">
                <a:solidFill>
                  <a:srgbClr val="000000"/>
                </a:solidFill>
                <a:effectLst/>
                <a:ea typeface="Calibri" panose="020F0502020204030204" pitchFamily="34" charset="0"/>
                <a:cs typeface="Times New Roman" panose="02020603050405020304" pitchFamily="18" charset="0"/>
              </a:rPr>
              <a:t>Využití podpory v oblasti sdílené či neformální péče, paliativní péče</a:t>
            </a:r>
            <a:endParaRPr lang="cs-CZ" dirty="0">
              <a:effectLst/>
              <a:ea typeface="Calibri" panose="020F0502020204030204" pitchFamily="34" charset="0"/>
              <a:cs typeface="Times New Roman" panose="02020603050405020304" pitchFamily="18" charset="0"/>
            </a:endParaRPr>
          </a:p>
          <a:p>
            <a:pPr marL="0" indent="0">
              <a:buNone/>
            </a:pPr>
            <a:r>
              <a:rPr lang="cs-CZ" dirty="0">
                <a:solidFill>
                  <a:srgbClr val="000000"/>
                </a:solidFill>
                <a:effectLst/>
                <a:ea typeface="Calibri" panose="020F0502020204030204" pitchFamily="34" charset="0"/>
                <a:cs typeface="Times New Roman" panose="02020603050405020304" pitchFamily="18" charset="0"/>
              </a:rPr>
              <a:t>7.10.	    Využití podpory pracovníky v přímé práci s CS (poradenství, vzdělávání, supervize apod.)</a:t>
            </a:r>
            <a:endParaRPr lang="cs-CZ" dirty="0">
              <a:effectLs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cs-CZ" b="0" kern="0" dirty="0">
              <a:effectLst/>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b="1" kern="0" dirty="0">
                <a:effectLst/>
                <a:ea typeface="Arial" panose="020B0604020202020204" pitchFamily="34" charset="0"/>
                <a:cs typeface="Calibri" panose="020F0502020204030204" pitchFamily="34" charset="0"/>
              </a:rPr>
              <a:t>Zaměstnanostní programy (s výjimkou programů aktivní politiky zaměstnanosti) s cílem přispět ke snížení lokální nezaměstnanosti</a:t>
            </a:r>
          </a:p>
          <a:p>
            <a:pPr marL="0" indent="0">
              <a:buNone/>
            </a:pPr>
            <a:r>
              <a:rPr lang="cs-CZ" b="0" dirty="0">
                <a:effectLst/>
                <a:ea typeface="Calibri" panose="020F0502020204030204" pitchFamily="34" charset="0"/>
                <a:cs typeface="Times New Roman" panose="02020603050405020304" pitchFamily="18" charset="0"/>
              </a:rPr>
              <a:t>2.	Podpora základních kompetencí pro nalezení pracovního uplatnění</a:t>
            </a:r>
          </a:p>
          <a:p>
            <a:pPr marL="0" indent="0">
              <a:buNone/>
            </a:pPr>
            <a:r>
              <a:rPr lang="cs-CZ" dirty="0">
                <a:solidFill>
                  <a:srgbClr val="000000"/>
                </a:solidFill>
                <a:effectLst/>
                <a:ea typeface="Calibri" panose="020F0502020204030204" pitchFamily="34" charset="0"/>
                <a:cs typeface="Times New Roman" panose="02020603050405020304" pitchFamily="18" charset="0"/>
              </a:rPr>
              <a:t>2.1.	Rozvoj měkkých dovedností zvyšujících šanci na nalezení pracovního uplatnění (sebeprezentace, práce s časem, Job club, informační schůzky, motivační kurzy apod.)</a:t>
            </a:r>
            <a:endParaRPr lang="cs-CZ" dirty="0">
              <a:effectLst/>
              <a:ea typeface="Calibri" panose="020F0502020204030204" pitchFamily="34" charset="0"/>
              <a:cs typeface="Times New Roman" panose="02020603050405020304" pitchFamily="18" charset="0"/>
            </a:endParaRPr>
          </a:p>
          <a:p>
            <a:pPr marL="0" indent="0">
              <a:buNone/>
            </a:pPr>
            <a:r>
              <a:rPr lang="cs-CZ" dirty="0">
                <a:solidFill>
                  <a:srgbClr val="000000"/>
                </a:solidFill>
                <a:effectLst/>
                <a:ea typeface="Calibri" panose="020F0502020204030204" pitchFamily="34" charset="0"/>
                <a:cs typeface="Times New Roman" panose="02020603050405020304" pitchFamily="18" charset="0"/>
              </a:rPr>
              <a:t>2.2.	Posílení finanční gramotnosti, prevence zadlužení </a:t>
            </a:r>
            <a:endParaRPr lang="cs-CZ" dirty="0">
              <a:effectLst/>
              <a:ea typeface="Calibri" panose="020F0502020204030204" pitchFamily="34" charset="0"/>
              <a:cs typeface="Times New Roman" panose="02020603050405020304" pitchFamily="18" charset="0"/>
            </a:endParaRPr>
          </a:p>
          <a:p>
            <a:pPr marL="0" indent="0">
              <a:buNone/>
            </a:pPr>
            <a:r>
              <a:rPr lang="cs-CZ" dirty="0">
                <a:solidFill>
                  <a:srgbClr val="000000"/>
                </a:solidFill>
                <a:effectLst/>
                <a:ea typeface="Calibri" panose="020F0502020204030204" pitchFamily="34" charset="0"/>
                <a:cs typeface="Times New Roman" panose="02020603050405020304" pitchFamily="18" charset="0"/>
              </a:rPr>
              <a:t>2.3.	Jiné</a:t>
            </a:r>
            <a:endParaRPr lang="cs-CZ" dirty="0">
              <a:effectLst/>
              <a:ea typeface="Calibri" panose="020F0502020204030204" pitchFamily="34" charset="0"/>
              <a:cs typeface="Times New Roman" panose="02020603050405020304" pitchFamily="18" charset="0"/>
            </a:endParaRPr>
          </a:p>
          <a:p>
            <a:pPr marL="0" indent="0">
              <a:buNone/>
            </a:pPr>
            <a:endParaRPr lang="cs-CZ" dirty="0">
              <a:effectLst/>
              <a:ea typeface="Calibri" panose="020F0502020204030204" pitchFamily="34" charset="0"/>
              <a:cs typeface="Times New Roman" panose="02020603050405020304" pitchFamily="18" charset="0"/>
            </a:endParaRPr>
          </a:p>
          <a:p>
            <a:pPr marL="0" indent="0">
              <a:buNone/>
            </a:pPr>
            <a:endParaRPr lang="cs-CZ" dirty="0"/>
          </a:p>
        </p:txBody>
      </p:sp>
      <p:sp>
        <p:nvSpPr>
          <p:cNvPr id="4" name="Zástupný symbol pro číslo snímku 3">
            <a:extLst>
              <a:ext uri="{FF2B5EF4-FFF2-40B4-BE49-F238E27FC236}">
                <a16:creationId xmlns:a16="http://schemas.microsoft.com/office/drawing/2014/main" id="{F0955006-CC31-4FCE-951A-5AE67FA25D96}"/>
              </a:ext>
            </a:extLst>
          </p:cNvPr>
          <p:cNvSpPr>
            <a:spLocks noGrp="1"/>
          </p:cNvSpPr>
          <p:nvPr>
            <p:ph type="sldNum" sz="quarter" idx="12"/>
          </p:nvPr>
        </p:nvSpPr>
        <p:spPr/>
        <p:txBody>
          <a:bodyPr/>
          <a:lstStyle/>
          <a:p>
            <a:fld id="{479BF083-4774-43B1-9AB0-5CC1AC5DD8EE}" type="slidenum">
              <a:rPr lang="cs-CZ" smtClean="0"/>
              <a:pPr/>
              <a:t>57</a:t>
            </a:fld>
            <a:endParaRPr lang="cs-CZ" dirty="0"/>
          </a:p>
        </p:txBody>
      </p:sp>
    </p:spTree>
    <p:extLst>
      <p:ext uri="{BB962C8B-B14F-4D97-AF65-F5344CB8AC3E}">
        <p14:creationId xmlns:p14="http://schemas.microsoft.com/office/powerpoint/2010/main" val="42523693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6A7CA4D-D2AB-4505-832B-29718AEFD229}"/>
              </a:ext>
            </a:extLst>
          </p:cNvPr>
          <p:cNvSpPr>
            <a:spLocks noGrp="1"/>
          </p:cNvSpPr>
          <p:nvPr>
            <p:ph type="title"/>
          </p:nvPr>
        </p:nvSpPr>
        <p:spPr/>
        <p:txBody>
          <a:bodyPr/>
          <a:lstStyle/>
          <a:p>
            <a:r>
              <a:rPr lang="cs-CZ" dirty="0"/>
              <a:t>evaluace</a:t>
            </a:r>
          </a:p>
        </p:txBody>
      </p:sp>
      <p:sp>
        <p:nvSpPr>
          <p:cNvPr id="3" name="Zástupný obsah 2">
            <a:extLst>
              <a:ext uri="{FF2B5EF4-FFF2-40B4-BE49-F238E27FC236}">
                <a16:creationId xmlns:a16="http://schemas.microsoft.com/office/drawing/2014/main" id="{7FDE77A6-2D81-4802-99CF-CC8B5331E543}"/>
              </a:ext>
            </a:extLst>
          </p:cNvPr>
          <p:cNvSpPr>
            <a:spLocks noGrp="1"/>
          </p:cNvSpPr>
          <p:nvPr>
            <p:ph idx="1"/>
          </p:nvPr>
        </p:nvSpPr>
        <p:spPr>
          <a:xfrm>
            <a:off x="540000" y="548680"/>
            <a:ext cx="8064000" cy="557132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b="0" kern="0" dirty="0">
              <a:effectLst/>
              <a:ea typeface="Arial" panose="020B0604020202020204" pitchFamily="34" charset="0"/>
              <a:cs typeface="Times New Roman" panose="02020603050405020304" pitchFamily="18" charset="0"/>
            </a:endParaRPr>
          </a:p>
          <a:p>
            <a:pPr marL="0" indent="0">
              <a:buNone/>
            </a:pPr>
            <a:endParaRPr lang="cs-CZ" dirty="0">
              <a:effectLst/>
              <a:ea typeface="Calibri" panose="020F0502020204030204" pitchFamily="34" charset="0"/>
              <a:cs typeface="Times New Roman" panose="02020603050405020304" pitchFamily="18" charset="0"/>
            </a:endParaRPr>
          </a:p>
          <a:p>
            <a:pPr marL="0" indent="0">
              <a:buNone/>
            </a:pPr>
            <a:r>
              <a:rPr lang="cs-CZ" b="0" dirty="0">
                <a:effectLst/>
                <a:ea typeface="Calibri" panose="020F0502020204030204" pitchFamily="34" charset="0"/>
                <a:cs typeface="Times New Roman" panose="02020603050405020304" pitchFamily="18" charset="0"/>
              </a:rPr>
              <a:t>3.	Rekvalifikace, Kariérové poradenství, diagnostika, podpora během zaměstnání </a:t>
            </a:r>
          </a:p>
          <a:p>
            <a:pPr marL="0" indent="0">
              <a:buNone/>
            </a:pPr>
            <a:r>
              <a:rPr lang="cs-CZ" dirty="0">
                <a:solidFill>
                  <a:srgbClr val="000000"/>
                </a:solidFill>
                <a:effectLst/>
                <a:ea typeface="Calibri" panose="020F0502020204030204" pitchFamily="34" charset="0"/>
                <a:cs typeface="Times New Roman" panose="02020603050405020304" pitchFamily="18" charset="0"/>
              </a:rPr>
              <a:t>3.1.	Rekvalifikace</a:t>
            </a:r>
            <a:endParaRPr lang="cs-CZ" dirty="0">
              <a:effectLst/>
              <a:ea typeface="Calibri" panose="020F0502020204030204" pitchFamily="34" charset="0"/>
              <a:cs typeface="Times New Roman" panose="02020603050405020304" pitchFamily="18" charset="0"/>
            </a:endParaRPr>
          </a:p>
          <a:p>
            <a:pPr marL="0" indent="0">
              <a:buNone/>
            </a:pPr>
            <a:r>
              <a:rPr lang="cs-CZ" dirty="0">
                <a:solidFill>
                  <a:srgbClr val="000000"/>
                </a:solidFill>
                <a:effectLst/>
                <a:ea typeface="Calibri" panose="020F0502020204030204" pitchFamily="34" charset="0"/>
                <a:cs typeface="Times New Roman" panose="02020603050405020304" pitchFamily="18" charset="0"/>
              </a:rPr>
              <a:t>3.2.	Bilanční a pracovní diagnostika</a:t>
            </a:r>
            <a:endParaRPr lang="cs-CZ" dirty="0">
              <a:effectLst/>
              <a:ea typeface="Calibri" panose="020F0502020204030204" pitchFamily="34" charset="0"/>
              <a:cs typeface="Times New Roman" panose="02020603050405020304" pitchFamily="18" charset="0"/>
            </a:endParaRPr>
          </a:p>
          <a:p>
            <a:pPr marL="0" indent="0">
              <a:buNone/>
            </a:pPr>
            <a:r>
              <a:rPr lang="cs-CZ" dirty="0">
                <a:solidFill>
                  <a:srgbClr val="000000"/>
                </a:solidFill>
                <a:effectLst/>
                <a:ea typeface="Calibri" panose="020F0502020204030204" pitchFamily="34" charset="0"/>
                <a:cs typeface="Times New Roman" panose="02020603050405020304" pitchFamily="18" charset="0"/>
              </a:rPr>
              <a:t>3.3.	Poradenství k volbě či změně zaměstnání, sestavení rozvojového plánu</a:t>
            </a:r>
            <a:endParaRPr lang="cs-CZ" dirty="0">
              <a:effectLst/>
              <a:ea typeface="Calibri" panose="020F0502020204030204" pitchFamily="34" charset="0"/>
              <a:cs typeface="Times New Roman" panose="02020603050405020304" pitchFamily="18" charset="0"/>
            </a:endParaRPr>
          </a:p>
          <a:p>
            <a:pPr marL="0" indent="0">
              <a:buNone/>
            </a:pPr>
            <a:r>
              <a:rPr lang="cs-CZ" dirty="0">
                <a:solidFill>
                  <a:srgbClr val="000000"/>
                </a:solidFill>
                <a:effectLst/>
                <a:ea typeface="Calibri" panose="020F0502020204030204" pitchFamily="34" charset="0"/>
                <a:cs typeface="Times New Roman" panose="02020603050405020304" pitchFamily="18" charset="0"/>
              </a:rPr>
              <a:t>3.4.	Poradenství za účelem zahájení či udržení samostatně výdělečné činnosti</a:t>
            </a:r>
            <a:endParaRPr lang="cs-CZ" dirty="0">
              <a:effectLst/>
              <a:ea typeface="Calibri" panose="020F0502020204030204" pitchFamily="34" charset="0"/>
              <a:cs typeface="Times New Roman" panose="02020603050405020304" pitchFamily="18" charset="0"/>
            </a:endParaRPr>
          </a:p>
          <a:p>
            <a:pPr marL="0" indent="0">
              <a:buNone/>
            </a:pPr>
            <a:r>
              <a:rPr lang="cs-CZ" dirty="0">
                <a:solidFill>
                  <a:srgbClr val="000000"/>
                </a:solidFill>
                <a:effectLst/>
                <a:ea typeface="Calibri" panose="020F0502020204030204" pitchFamily="34" charset="0"/>
                <a:cs typeface="Times New Roman" panose="02020603050405020304" pitchFamily="18" charset="0"/>
              </a:rPr>
              <a:t>3.5.	Poradenství na pomoc s udržením zaměstnání</a:t>
            </a:r>
            <a:endParaRPr lang="cs-CZ" dirty="0">
              <a:effectLst/>
              <a:ea typeface="Calibri" panose="020F0502020204030204" pitchFamily="34" charset="0"/>
              <a:cs typeface="Times New Roman" panose="02020603050405020304" pitchFamily="18" charset="0"/>
            </a:endParaRPr>
          </a:p>
          <a:p>
            <a:pPr marL="0" indent="0">
              <a:buNone/>
            </a:pPr>
            <a:r>
              <a:rPr lang="cs-CZ" dirty="0">
                <a:solidFill>
                  <a:srgbClr val="000000"/>
                </a:solidFill>
                <a:effectLst/>
                <a:ea typeface="Calibri" panose="020F0502020204030204" pitchFamily="34" charset="0"/>
                <a:cs typeface="Times New Roman" panose="02020603050405020304" pitchFamily="18" charset="0"/>
              </a:rPr>
              <a:t>3.6.	Koučink</a:t>
            </a:r>
            <a:endParaRPr lang="cs-CZ" dirty="0">
              <a:effectLst/>
              <a:ea typeface="Calibri" panose="020F0502020204030204" pitchFamily="34" charset="0"/>
              <a:cs typeface="Times New Roman" panose="02020603050405020304" pitchFamily="18" charset="0"/>
            </a:endParaRPr>
          </a:p>
          <a:p>
            <a:pPr marL="0" indent="0">
              <a:buNone/>
            </a:pPr>
            <a:r>
              <a:rPr lang="cs-CZ" dirty="0">
                <a:solidFill>
                  <a:srgbClr val="000000"/>
                </a:solidFill>
                <a:effectLst/>
                <a:ea typeface="Calibri" panose="020F0502020204030204" pitchFamily="34" charset="0"/>
                <a:cs typeface="Times New Roman" panose="02020603050405020304" pitchFamily="18" charset="0"/>
              </a:rPr>
              <a:t>3.7.	Mentoring </a:t>
            </a:r>
            <a:endParaRPr lang="cs-CZ" dirty="0">
              <a:effectLst/>
              <a:ea typeface="Calibri" panose="020F0502020204030204" pitchFamily="34" charset="0"/>
              <a:cs typeface="Times New Roman" panose="02020603050405020304" pitchFamily="18" charset="0"/>
            </a:endParaRPr>
          </a:p>
          <a:p>
            <a:pPr marL="0" indent="0">
              <a:buNone/>
            </a:pPr>
            <a:r>
              <a:rPr lang="cs-CZ" dirty="0">
                <a:solidFill>
                  <a:srgbClr val="000000"/>
                </a:solidFill>
                <a:effectLst/>
                <a:ea typeface="Calibri" panose="020F0502020204030204" pitchFamily="34" charset="0"/>
                <a:cs typeface="Times New Roman" panose="02020603050405020304" pitchFamily="18" charset="0"/>
              </a:rPr>
              <a:t>3.8.	Pracovní asistence</a:t>
            </a:r>
            <a:endParaRPr lang="cs-CZ" dirty="0">
              <a:effectLst/>
              <a:ea typeface="Calibri" panose="020F0502020204030204" pitchFamily="34" charset="0"/>
              <a:cs typeface="Times New Roman" panose="02020603050405020304" pitchFamily="18" charset="0"/>
            </a:endParaRPr>
          </a:p>
          <a:p>
            <a:pPr marL="0" indent="0">
              <a:buNone/>
            </a:pPr>
            <a:r>
              <a:rPr lang="cs-CZ" dirty="0">
                <a:solidFill>
                  <a:srgbClr val="000000"/>
                </a:solidFill>
                <a:effectLst/>
                <a:ea typeface="Calibri" panose="020F0502020204030204" pitchFamily="34" charset="0"/>
                <a:cs typeface="Times New Roman" panose="02020603050405020304" pitchFamily="18" charset="0"/>
              </a:rPr>
              <a:t>3.9.	Psychosociální podpora </a:t>
            </a:r>
            <a:endParaRPr lang="cs-CZ" dirty="0">
              <a:effectLst/>
              <a:ea typeface="Calibri" panose="020F0502020204030204" pitchFamily="34" charset="0"/>
              <a:cs typeface="Times New Roman" panose="02020603050405020304" pitchFamily="18" charset="0"/>
            </a:endParaRPr>
          </a:p>
          <a:p>
            <a:pPr marL="0" indent="0">
              <a:buNone/>
            </a:pPr>
            <a:r>
              <a:rPr lang="cs-CZ" dirty="0">
                <a:solidFill>
                  <a:srgbClr val="000000"/>
                </a:solidFill>
                <a:effectLst/>
                <a:ea typeface="Calibri" panose="020F0502020204030204" pitchFamily="34" charset="0"/>
                <a:cs typeface="Times New Roman" panose="02020603050405020304" pitchFamily="18" charset="0"/>
              </a:rPr>
              <a:t>3.10.	Jiné</a:t>
            </a:r>
            <a:endParaRPr lang="cs-CZ" dirty="0">
              <a:effectLst/>
              <a:ea typeface="Calibri" panose="020F0502020204030204" pitchFamily="34" charset="0"/>
              <a:cs typeface="Times New Roman" panose="02020603050405020304" pitchFamily="18" charset="0"/>
            </a:endParaRPr>
          </a:p>
          <a:p>
            <a:pPr marL="0" indent="0">
              <a:buNone/>
            </a:pPr>
            <a:endParaRPr lang="cs-CZ" dirty="0">
              <a:effectLst/>
              <a:ea typeface="Calibri" panose="020F0502020204030204" pitchFamily="34" charset="0"/>
              <a:cs typeface="Times New Roman" panose="02020603050405020304" pitchFamily="18" charset="0"/>
            </a:endParaRPr>
          </a:p>
          <a:p>
            <a:pPr marL="0" indent="0">
              <a:buNone/>
            </a:pPr>
            <a:endParaRPr lang="cs-CZ" dirty="0"/>
          </a:p>
        </p:txBody>
      </p:sp>
      <p:sp>
        <p:nvSpPr>
          <p:cNvPr id="4" name="Zástupný symbol pro číslo snímku 3">
            <a:extLst>
              <a:ext uri="{FF2B5EF4-FFF2-40B4-BE49-F238E27FC236}">
                <a16:creationId xmlns:a16="http://schemas.microsoft.com/office/drawing/2014/main" id="{F0955006-CC31-4FCE-951A-5AE67FA25D96}"/>
              </a:ext>
            </a:extLst>
          </p:cNvPr>
          <p:cNvSpPr>
            <a:spLocks noGrp="1"/>
          </p:cNvSpPr>
          <p:nvPr>
            <p:ph type="sldNum" sz="quarter" idx="12"/>
          </p:nvPr>
        </p:nvSpPr>
        <p:spPr/>
        <p:txBody>
          <a:bodyPr/>
          <a:lstStyle/>
          <a:p>
            <a:fld id="{479BF083-4774-43B1-9AB0-5CC1AC5DD8EE}" type="slidenum">
              <a:rPr lang="cs-CZ" smtClean="0"/>
              <a:pPr/>
              <a:t>58</a:t>
            </a:fld>
            <a:endParaRPr lang="cs-CZ" dirty="0"/>
          </a:p>
        </p:txBody>
      </p:sp>
    </p:spTree>
    <p:extLst>
      <p:ext uri="{BB962C8B-B14F-4D97-AF65-F5344CB8AC3E}">
        <p14:creationId xmlns:p14="http://schemas.microsoft.com/office/powerpoint/2010/main" val="12826900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6A7CA4D-D2AB-4505-832B-29718AEFD229}"/>
              </a:ext>
            </a:extLst>
          </p:cNvPr>
          <p:cNvSpPr>
            <a:spLocks noGrp="1"/>
          </p:cNvSpPr>
          <p:nvPr>
            <p:ph type="title"/>
          </p:nvPr>
        </p:nvSpPr>
        <p:spPr/>
        <p:txBody>
          <a:bodyPr/>
          <a:lstStyle/>
          <a:p>
            <a:r>
              <a:rPr lang="cs-CZ" dirty="0"/>
              <a:t>evaluace</a:t>
            </a:r>
          </a:p>
        </p:txBody>
      </p:sp>
      <p:sp>
        <p:nvSpPr>
          <p:cNvPr id="3" name="Zástupný obsah 2">
            <a:extLst>
              <a:ext uri="{FF2B5EF4-FFF2-40B4-BE49-F238E27FC236}">
                <a16:creationId xmlns:a16="http://schemas.microsoft.com/office/drawing/2014/main" id="{7FDE77A6-2D81-4802-99CF-CC8B5331E543}"/>
              </a:ext>
            </a:extLst>
          </p:cNvPr>
          <p:cNvSpPr>
            <a:spLocks noGrp="1"/>
          </p:cNvSpPr>
          <p:nvPr>
            <p:ph idx="1"/>
          </p:nvPr>
        </p:nvSpPr>
        <p:spPr>
          <a:xfrm>
            <a:off x="540000" y="476672"/>
            <a:ext cx="8064000" cy="564332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b="0" kern="0" dirty="0">
              <a:effectLst/>
              <a:ea typeface="Arial" panose="020B0604020202020204" pitchFamily="34" charset="0"/>
              <a:cs typeface="Times New Roman" panose="02020603050405020304" pitchFamily="18" charset="0"/>
            </a:endParaRPr>
          </a:p>
          <a:p>
            <a:pPr marL="0" indent="0">
              <a:buNone/>
            </a:pPr>
            <a:endParaRPr lang="cs-CZ" dirty="0">
              <a:effectLst/>
              <a:ea typeface="Calibri" panose="020F0502020204030204" pitchFamily="34" charset="0"/>
              <a:cs typeface="Times New Roman" panose="02020603050405020304" pitchFamily="18" charset="0"/>
            </a:endParaRPr>
          </a:p>
          <a:p>
            <a:pPr marL="0" indent="0">
              <a:buNone/>
            </a:pPr>
            <a:r>
              <a:rPr lang="cs-CZ" b="0" dirty="0">
                <a:effectLst/>
                <a:ea typeface="Calibri" panose="020F0502020204030204" pitchFamily="34" charset="0"/>
                <a:cs typeface="Times New Roman" panose="02020603050405020304" pitchFamily="18" charset="0"/>
              </a:rPr>
              <a:t>4.	Podpora pracovního uplatnění (získání zaměstnání nebo stáž)</a:t>
            </a:r>
          </a:p>
          <a:p>
            <a:pPr marL="0" indent="0">
              <a:buNone/>
            </a:pPr>
            <a:r>
              <a:rPr lang="cs-CZ" b="0" dirty="0">
                <a:solidFill>
                  <a:srgbClr val="000000"/>
                </a:solidFill>
                <a:effectLst/>
                <a:ea typeface="Calibri" panose="020F0502020204030204" pitchFamily="34" charset="0"/>
                <a:cs typeface="Times New Roman" panose="02020603050405020304" pitchFamily="18" charset="0"/>
              </a:rPr>
              <a:t>4.1.	Zprostředkování zaměstnání (dotovaná i nedotovaná místa) </a:t>
            </a:r>
            <a:endParaRPr lang="cs-CZ" b="0" dirty="0">
              <a:effectLst/>
              <a:ea typeface="Calibri" panose="020F0502020204030204" pitchFamily="34" charset="0"/>
              <a:cs typeface="Times New Roman" panose="02020603050405020304" pitchFamily="18" charset="0"/>
            </a:endParaRPr>
          </a:p>
          <a:p>
            <a:pPr marL="0" indent="0">
              <a:buNone/>
            </a:pPr>
            <a:r>
              <a:rPr lang="cs-CZ" dirty="0">
                <a:solidFill>
                  <a:srgbClr val="000000"/>
                </a:solidFill>
                <a:effectLst/>
                <a:ea typeface="Calibri" panose="020F0502020204030204" pitchFamily="34" charset="0"/>
                <a:cs typeface="Times New Roman" panose="02020603050405020304" pitchFamily="18" charset="0"/>
              </a:rPr>
              <a:t>4.2.	Získání zaměstnání v rozsahu menším než ½ běžného úvazku, kdy místo je z projektu dotováno (mimo společensky účelných pracovních míst)</a:t>
            </a:r>
            <a:endParaRPr lang="cs-CZ" dirty="0">
              <a:effectLst/>
              <a:ea typeface="Calibri" panose="020F0502020204030204" pitchFamily="34" charset="0"/>
              <a:cs typeface="Times New Roman" panose="02020603050405020304" pitchFamily="18" charset="0"/>
            </a:endParaRPr>
          </a:p>
          <a:p>
            <a:pPr marL="0" indent="0">
              <a:buNone/>
            </a:pPr>
            <a:r>
              <a:rPr lang="cs-CZ" dirty="0">
                <a:solidFill>
                  <a:srgbClr val="000000"/>
                </a:solidFill>
                <a:effectLst/>
                <a:ea typeface="Calibri" panose="020F0502020204030204" pitchFamily="34" charset="0"/>
                <a:cs typeface="Times New Roman" panose="02020603050405020304" pitchFamily="18" charset="0"/>
              </a:rPr>
              <a:t>4.3.	Získání zaměstnání v rozsahu alespoň ½ běžného úvazku, kdy místo je z projektu dotováno (mimo společensky účelných pracovních míst)</a:t>
            </a:r>
            <a:endParaRPr lang="cs-CZ" dirty="0">
              <a:effectLst/>
              <a:ea typeface="Calibri" panose="020F0502020204030204" pitchFamily="34" charset="0"/>
              <a:cs typeface="Times New Roman" panose="02020603050405020304" pitchFamily="18" charset="0"/>
            </a:endParaRPr>
          </a:p>
          <a:p>
            <a:pPr marL="0" indent="0">
              <a:buNone/>
            </a:pPr>
            <a:r>
              <a:rPr lang="cs-CZ" dirty="0">
                <a:solidFill>
                  <a:srgbClr val="000000"/>
                </a:solidFill>
                <a:effectLst/>
                <a:ea typeface="Calibri" panose="020F0502020204030204" pitchFamily="34" charset="0"/>
                <a:cs typeface="Times New Roman" panose="02020603050405020304" pitchFamily="18" charset="0"/>
              </a:rPr>
              <a:t>4.5.	Absolvovaná stáž u zaměstnavatele</a:t>
            </a:r>
            <a:endParaRPr lang="cs-CZ" dirty="0">
              <a:effectLst/>
              <a:ea typeface="Calibri" panose="020F0502020204030204" pitchFamily="34" charset="0"/>
              <a:cs typeface="Times New Roman" panose="02020603050405020304" pitchFamily="18" charset="0"/>
            </a:endParaRPr>
          </a:p>
          <a:p>
            <a:pPr marL="0" indent="0">
              <a:buNone/>
            </a:pPr>
            <a:r>
              <a:rPr lang="cs-CZ" dirty="0">
                <a:solidFill>
                  <a:srgbClr val="000000"/>
                </a:solidFill>
                <a:effectLst/>
                <a:ea typeface="Calibri" panose="020F0502020204030204" pitchFamily="34" charset="0"/>
                <a:cs typeface="Times New Roman" panose="02020603050405020304" pitchFamily="18" charset="0"/>
              </a:rPr>
              <a:t>4.6.	Uplatnění v tréninkovém nebo chráněném zaměstnání</a:t>
            </a:r>
            <a:endParaRPr lang="cs-CZ" dirty="0">
              <a:effectLst/>
              <a:ea typeface="Calibri" panose="020F0502020204030204" pitchFamily="34" charset="0"/>
              <a:cs typeface="Times New Roman" panose="02020603050405020304" pitchFamily="18" charset="0"/>
            </a:endParaRPr>
          </a:p>
          <a:p>
            <a:pPr marL="0" indent="0">
              <a:buNone/>
            </a:pPr>
            <a:r>
              <a:rPr lang="cs-CZ" dirty="0">
                <a:solidFill>
                  <a:srgbClr val="000000"/>
                </a:solidFill>
                <a:effectLst/>
                <a:ea typeface="Calibri" panose="020F0502020204030204" pitchFamily="34" charset="0"/>
                <a:cs typeface="Times New Roman" panose="02020603050405020304" pitchFamily="18" charset="0"/>
              </a:rPr>
              <a:t>4.8.	Navýšení úvazku pracovníka minimálně pro dobu 3 měsíců díky zavedení flexibilních forem práce u zaměstnavatele</a:t>
            </a:r>
            <a:endParaRPr lang="cs-CZ" dirty="0">
              <a:effectLst/>
              <a:ea typeface="Calibri" panose="020F0502020204030204" pitchFamily="34" charset="0"/>
              <a:cs typeface="Times New Roman" panose="02020603050405020304" pitchFamily="18" charset="0"/>
            </a:endParaRPr>
          </a:p>
          <a:p>
            <a:pPr marL="0" indent="0">
              <a:buNone/>
            </a:pPr>
            <a:r>
              <a:rPr lang="cs-CZ" dirty="0">
                <a:solidFill>
                  <a:srgbClr val="000000"/>
                </a:solidFill>
                <a:effectLst/>
                <a:ea typeface="Calibri" panose="020F0502020204030204" pitchFamily="34" charset="0"/>
                <a:cs typeface="Times New Roman" panose="02020603050405020304" pitchFamily="18" charset="0"/>
              </a:rPr>
              <a:t>4.9.	Jiné</a:t>
            </a:r>
            <a:endParaRPr lang="cs-CZ" dirty="0">
              <a:effectLst/>
              <a:ea typeface="Calibri" panose="020F0502020204030204" pitchFamily="34" charset="0"/>
              <a:cs typeface="Times New Roman" panose="02020603050405020304" pitchFamily="18" charset="0"/>
            </a:endParaRPr>
          </a:p>
          <a:p>
            <a:pPr marL="0" indent="0">
              <a:buNone/>
            </a:pPr>
            <a:r>
              <a:rPr lang="cs-CZ" b="0" dirty="0">
                <a:effectLst/>
                <a:ea typeface="Calibri" panose="020F0502020204030204" pitchFamily="34" charset="0"/>
                <a:cs typeface="Times New Roman" panose="02020603050405020304" pitchFamily="18" charset="0"/>
              </a:rPr>
              <a:t>7.	Podpora v oblasti sociálního začleňování</a:t>
            </a:r>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solidFill>
                  <a:srgbClr val="000000"/>
                </a:solidFill>
                <a:effectLst/>
                <a:ea typeface="Calibri" panose="020F0502020204030204" pitchFamily="34" charset="0"/>
                <a:cs typeface="Times New Roman" panose="02020603050405020304" pitchFamily="18" charset="0"/>
              </a:rPr>
              <a:t>7.10.	Využití podpory pracovníky v přímé práci s CS (poradenství, vzdělávání, supervize apod.)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solidFill>
                <a:srgbClr val="000000"/>
              </a:solidFill>
              <a:effectLst/>
              <a:ea typeface="Calibri" panose="020F0502020204030204" pitchFamily="34" charset="0"/>
              <a:cs typeface="Times New Roman" panose="02020603050405020304" pitchFamily="18" charset="0"/>
            </a:endParaRPr>
          </a:p>
          <a:p>
            <a:pPr marL="0" indent="0">
              <a:buNone/>
            </a:pPr>
            <a:endParaRPr lang="cs-CZ" dirty="0"/>
          </a:p>
        </p:txBody>
      </p:sp>
      <p:sp>
        <p:nvSpPr>
          <p:cNvPr id="4" name="Zástupný symbol pro číslo snímku 3">
            <a:extLst>
              <a:ext uri="{FF2B5EF4-FFF2-40B4-BE49-F238E27FC236}">
                <a16:creationId xmlns:a16="http://schemas.microsoft.com/office/drawing/2014/main" id="{F0955006-CC31-4FCE-951A-5AE67FA25D96}"/>
              </a:ext>
            </a:extLst>
          </p:cNvPr>
          <p:cNvSpPr>
            <a:spLocks noGrp="1"/>
          </p:cNvSpPr>
          <p:nvPr>
            <p:ph type="sldNum" sz="quarter" idx="12"/>
          </p:nvPr>
        </p:nvSpPr>
        <p:spPr/>
        <p:txBody>
          <a:bodyPr/>
          <a:lstStyle/>
          <a:p>
            <a:fld id="{479BF083-4774-43B1-9AB0-5CC1AC5DD8EE}" type="slidenum">
              <a:rPr lang="cs-CZ" smtClean="0"/>
              <a:pPr/>
              <a:t>59</a:t>
            </a:fld>
            <a:endParaRPr lang="cs-CZ" dirty="0"/>
          </a:p>
        </p:txBody>
      </p:sp>
    </p:spTree>
    <p:extLst>
      <p:ext uri="{BB962C8B-B14F-4D97-AF65-F5344CB8AC3E}">
        <p14:creationId xmlns:p14="http://schemas.microsoft.com/office/powerpoint/2010/main" val="2170651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Rozhodnutí o poskytnutí dotace</a:t>
            </a:r>
          </a:p>
        </p:txBody>
      </p:sp>
      <p:sp>
        <p:nvSpPr>
          <p:cNvPr id="3" name="Zástupný symbol pro obsah 2"/>
          <p:cNvSpPr>
            <a:spLocks noGrp="1"/>
          </p:cNvSpPr>
          <p:nvPr>
            <p:ph idx="1"/>
          </p:nvPr>
        </p:nvSpPr>
        <p:spPr>
          <a:xfrm>
            <a:off x="540000" y="1484784"/>
            <a:ext cx="8064000" cy="5040560"/>
          </a:xfrm>
        </p:spPr>
        <p:txBody>
          <a:bodyPr/>
          <a:lstStyle/>
          <a:p>
            <a:pPr>
              <a:lnSpc>
                <a:spcPct val="100000"/>
              </a:lnSpc>
            </a:pPr>
            <a:endParaRPr lang="cs-CZ" sz="1600" dirty="0"/>
          </a:p>
          <a:p>
            <a:pPr algn="just">
              <a:lnSpc>
                <a:spcPct val="100000"/>
              </a:lnSpc>
            </a:pPr>
            <a:r>
              <a:rPr lang="cs-CZ" sz="2400" dirty="0"/>
              <a:t>Lhůta pro vydání Rozhodnutí o poskytnutí dotace je 3 měsíce od přepnutí projektu do stavu PP25 a/b</a:t>
            </a:r>
          </a:p>
          <a:p>
            <a:pPr algn="just">
              <a:lnSpc>
                <a:spcPct val="100000"/>
              </a:lnSpc>
            </a:pPr>
            <a:endParaRPr lang="cs-CZ" dirty="0"/>
          </a:p>
          <a:p>
            <a:pPr marL="432000" lvl="1" indent="-432000" algn="just">
              <a:lnSpc>
                <a:spcPct val="100000"/>
              </a:lnSpc>
              <a:spcBef>
                <a:spcPts val="600"/>
              </a:spcBef>
              <a:spcAft>
                <a:spcPts val="600"/>
              </a:spcAft>
              <a:buSzPct val="100000"/>
              <a:buFont typeface="Wingdings" panose="05000000000000000000" pitchFamily="2" charset="2"/>
              <a:buChar char=""/>
            </a:pPr>
            <a:r>
              <a:rPr lang="cs-CZ" sz="2400" dirty="0"/>
              <a:t>První platba (ex-ante) – záloha – bývá zpravidla zaslána  měsíc před zahájením realizace nebo do 20 PD </a:t>
            </a:r>
            <a:br>
              <a:rPr lang="cs-CZ" sz="2400" dirty="0"/>
            </a:br>
            <a:r>
              <a:rPr lang="cs-CZ" sz="2400" dirty="0"/>
              <a:t>od podpisu </a:t>
            </a:r>
            <a:r>
              <a:rPr lang="cs-CZ" sz="2400" dirty="0" err="1"/>
              <a:t>RoD</a:t>
            </a:r>
            <a:endParaRPr lang="cs-CZ" sz="2400" dirty="0"/>
          </a:p>
          <a:p>
            <a:pPr marL="432000" lvl="1" indent="-432000">
              <a:lnSpc>
                <a:spcPct val="100000"/>
              </a:lnSpc>
              <a:spcBef>
                <a:spcPts val="600"/>
              </a:spcBef>
              <a:spcAft>
                <a:spcPts val="600"/>
              </a:spcAft>
              <a:buSzPct val="100000"/>
              <a:buFont typeface="Wingdings" panose="05000000000000000000" pitchFamily="2" charset="2"/>
              <a:buChar char=""/>
            </a:pPr>
            <a:endParaRPr lang="cs-CZ" sz="1200" dirty="0"/>
          </a:p>
          <a:p>
            <a:pPr marL="684000" lvl="2" indent="-432000">
              <a:lnSpc>
                <a:spcPct val="100000"/>
              </a:lnSpc>
              <a:spcBef>
                <a:spcPts val="600"/>
              </a:spcBef>
              <a:spcAft>
                <a:spcPts val="600"/>
              </a:spcAft>
              <a:buSzPct val="100000"/>
              <a:buFont typeface="Wingdings" panose="05000000000000000000" pitchFamily="2" charset="2"/>
              <a:buChar char=""/>
            </a:pPr>
            <a:endParaRPr lang="cs-CZ" sz="1400" dirty="0"/>
          </a:p>
          <a:p>
            <a:pPr marL="684000" lvl="2" indent="-432000">
              <a:lnSpc>
                <a:spcPct val="100000"/>
              </a:lnSpc>
              <a:spcBef>
                <a:spcPts val="600"/>
              </a:spcBef>
              <a:spcAft>
                <a:spcPts val="600"/>
              </a:spcAft>
              <a:buSzPct val="100000"/>
              <a:buFont typeface="Wingdings" panose="05000000000000000000" pitchFamily="2" charset="2"/>
              <a:buChar char=""/>
            </a:pPr>
            <a:endParaRPr lang="cs-CZ" sz="1400" dirty="0"/>
          </a:p>
          <a:p>
            <a:pPr marL="432000" lvl="1" indent="-432000">
              <a:lnSpc>
                <a:spcPct val="100000"/>
              </a:lnSpc>
              <a:spcBef>
                <a:spcPts val="600"/>
              </a:spcBef>
              <a:spcAft>
                <a:spcPts val="600"/>
              </a:spcAft>
              <a:buSzPct val="100000"/>
              <a:buFont typeface="Wingdings" panose="05000000000000000000" pitchFamily="2" charset="2"/>
              <a:buChar char=""/>
            </a:pPr>
            <a:endParaRPr lang="cs-CZ" sz="1800" dirty="0"/>
          </a:p>
          <a:p>
            <a:pPr marL="0" indent="0">
              <a:lnSpc>
                <a:spcPct val="100000"/>
              </a:lnSpc>
              <a:buNone/>
            </a:pPr>
            <a:endParaRPr lang="cs-CZ" dirty="0"/>
          </a:p>
          <a:p>
            <a:pPr lvl="1">
              <a:lnSpc>
                <a:spcPct val="100000"/>
              </a:lnSpc>
            </a:pPr>
            <a:endParaRPr lang="cs-CZ" sz="1600" dirty="0"/>
          </a:p>
          <a:p>
            <a:endParaRPr lang="cs-CZ" dirty="0"/>
          </a:p>
        </p:txBody>
      </p:sp>
      <p:sp>
        <p:nvSpPr>
          <p:cNvPr id="4" name="Zástupný symbol pro číslo snímku 3"/>
          <p:cNvSpPr>
            <a:spLocks noGrp="1"/>
          </p:cNvSpPr>
          <p:nvPr>
            <p:ph type="sldNum" sz="quarter" idx="12"/>
          </p:nvPr>
        </p:nvSpPr>
        <p:spPr/>
        <p:txBody>
          <a:bodyPr/>
          <a:lstStyle/>
          <a:p>
            <a:fld id="{965E07C6-3485-413F-8C5C-39913F362B35}" type="slidenum">
              <a:rPr lang="cs-CZ" smtClean="0"/>
              <a:t>6</a:t>
            </a:fld>
            <a:endParaRPr lang="cs-CZ"/>
          </a:p>
        </p:txBody>
      </p:sp>
    </p:spTree>
    <p:extLst>
      <p:ext uri="{BB962C8B-B14F-4D97-AF65-F5344CB8AC3E}">
        <p14:creationId xmlns:p14="http://schemas.microsoft.com/office/powerpoint/2010/main" val="22445159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6A7CA4D-D2AB-4505-832B-29718AEFD229}"/>
              </a:ext>
            </a:extLst>
          </p:cNvPr>
          <p:cNvSpPr>
            <a:spLocks noGrp="1"/>
          </p:cNvSpPr>
          <p:nvPr>
            <p:ph type="title"/>
          </p:nvPr>
        </p:nvSpPr>
        <p:spPr/>
        <p:txBody>
          <a:bodyPr/>
          <a:lstStyle/>
          <a:p>
            <a:r>
              <a:rPr lang="cs-CZ" dirty="0"/>
              <a:t>evaluace</a:t>
            </a:r>
          </a:p>
        </p:txBody>
      </p:sp>
      <p:sp>
        <p:nvSpPr>
          <p:cNvPr id="3" name="Zástupný obsah 2">
            <a:extLst>
              <a:ext uri="{FF2B5EF4-FFF2-40B4-BE49-F238E27FC236}">
                <a16:creationId xmlns:a16="http://schemas.microsoft.com/office/drawing/2014/main" id="{7FDE77A6-2D81-4802-99CF-CC8B5331E543}"/>
              </a:ext>
            </a:extLst>
          </p:cNvPr>
          <p:cNvSpPr>
            <a:spLocks noGrp="1"/>
          </p:cNvSpPr>
          <p:nvPr>
            <p:ph idx="1"/>
          </p:nvPr>
        </p:nvSpPr>
        <p:spPr>
          <a:xfrm>
            <a:off x="540000" y="476672"/>
            <a:ext cx="8064000" cy="564332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b="0" kern="0" dirty="0">
              <a:effectLst/>
              <a:ea typeface="Arial" panose="020B0604020202020204" pitchFamily="34" charset="0"/>
              <a:cs typeface="Times New Roman" panose="02020603050405020304" pitchFamily="18" charset="0"/>
            </a:endParaRPr>
          </a:p>
          <a:p>
            <a:pPr marL="0" indent="0">
              <a:buNone/>
            </a:pPr>
            <a:endParaRPr lang="cs-CZ" dirty="0">
              <a:effectLst/>
              <a:ea typeface="Calibri" panose="020F0502020204030204" pitchFamily="34" charset="0"/>
              <a:cs typeface="Times New Roman" panose="02020603050405020304" pitchFamily="18" charset="0"/>
            </a:endParaRPr>
          </a:p>
          <a:p>
            <a:pPr marL="0" indent="0">
              <a:buNone/>
            </a:pPr>
            <a:r>
              <a:rPr lang="cs-CZ" b="1" kern="0" dirty="0">
                <a:effectLst/>
                <a:ea typeface="Arial" panose="020B0604020202020204" pitchFamily="34" charset="0"/>
                <a:cs typeface="Calibri" panose="020F0502020204030204" pitchFamily="34" charset="0"/>
              </a:rPr>
              <a:t>Podpora rodin a posilování rodinných vazeb</a:t>
            </a:r>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solidFill>
                  <a:srgbClr val="000000"/>
                </a:solidFill>
                <a:effectLst/>
                <a:ea typeface="Calibri" panose="020F0502020204030204" pitchFamily="34" charset="0"/>
                <a:cs typeface="Times New Roman" panose="02020603050405020304" pitchFamily="18" charset="0"/>
              </a:rPr>
              <a:t>7.1.	Využití sociální práce (např. ambulantní, terénní činnosti)</a:t>
            </a:r>
            <a:endParaRPr lang="cs-CZ" dirty="0">
              <a:effectLst/>
              <a:ea typeface="Calibri" panose="020F0502020204030204" pitchFamily="34" charset="0"/>
              <a:cs typeface="Times New Roman" panose="02020603050405020304" pitchFamily="18" charset="0"/>
            </a:endParaRPr>
          </a:p>
          <a:p>
            <a:pPr marL="0" indent="0">
              <a:buNone/>
            </a:pPr>
            <a:r>
              <a:rPr lang="cs-CZ" dirty="0">
                <a:solidFill>
                  <a:srgbClr val="000000"/>
                </a:solidFill>
                <a:effectLst/>
                <a:ea typeface="Calibri" panose="020F0502020204030204" pitchFamily="34" charset="0"/>
                <a:cs typeface="Times New Roman" panose="02020603050405020304" pitchFamily="18" charset="0"/>
              </a:rPr>
              <a:t>7.4.	</a:t>
            </a:r>
            <a:r>
              <a:rPr lang="cs-CZ" dirty="0">
                <a:solidFill>
                  <a:srgbClr val="000000"/>
                </a:solidFill>
                <a:ea typeface="Calibri" panose="020F0502020204030204" pitchFamily="34" charset="0"/>
                <a:cs typeface="Times New Roman" panose="02020603050405020304" pitchFamily="18" charset="0"/>
              </a:rPr>
              <a:t>    </a:t>
            </a:r>
            <a:r>
              <a:rPr lang="cs-CZ" dirty="0">
                <a:solidFill>
                  <a:srgbClr val="000000"/>
                </a:solidFill>
                <a:effectLst/>
                <a:ea typeface="Calibri" panose="020F0502020204030204" pitchFamily="34" charset="0"/>
                <a:cs typeface="Times New Roman" panose="02020603050405020304" pitchFamily="18" charset="0"/>
              </a:rPr>
              <a:t>Využití služeb pro ohrožené děti </a:t>
            </a:r>
            <a:endParaRPr lang="cs-CZ" dirty="0">
              <a:effectLst/>
              <a:ea typeface="Calibri" panose="020F0502020204030204" pitchFamily="34" charset="0"/>
              <a:cs typeface="Times New Roman" panose="02020603050405020304" pitchFamily="18" charset="0"/>
            </a:endParaRPr>
          </a:p>
          <a:p>
            <a:pPr marL="0" indent="0">
              <a:buNone/>
            </a:pPr>
            <a:r>
              <a:rPr lang="cs-CZ" dirty="0">
                <a:solidFill>
                  <a:srgbClr val="000000"/>
                </a:solidFill>
                <a:effectLst/>
                <a:ea typeface="Calibri" panose="020F0502020204030204" pitchFamily="34" charset="0"/>
                <a:cs typeface="Times New Roman" panose="02020603050405020304" pitchFamily="18" charset="0"/>
              </a:rPr>
              <a:t>7.5.	    Využití prorodinných opatření a poskytnutí podpory rodin s dětmi  </a:t>
            </a:r>
            <a:endParaRPr lang="cs-CZ" dirty="0">
              <a:effectLs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solidFill>
                  <a:srgbClr val="000000"/>
                </a:solidFill>
                <a:effectLst/>
                <a:ea typeface="Calibri" panose="020F0502020204030204" pitchFamily="34" charset="0"/>
                <a:cs typeface="Times New Roman" panose="02020603050405020304" pitchFamily="18" charset="0"/>
              </a:rPr>
              <a:t>7.10.	Využití podpory pracovníky v přímé práci s CS (poradenství, vzdělávání, supervize apod.)</a:t>
            </a:r>
            <a:endParaRPr lang="cs-CZ" dirty="0">
              <a:effectLs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solidFill>
                <a:srgbClr val="000000"/>
              </a:solidFill>
              <a:effectLs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b="1" kern="0" dirty="0">
                <a:effectLst/>
                <a:ea typeface="Arial" panose="020B0604020202020204" pitchFamily="34" charset="0"/>
                <a:cs typeface="Calibri" panose="020F0502020204030204" pitchFamily="34" charset="0"/>
              </a:rPr>
              <a:t>Dluhové poradenství jako cílená přímá podpora a pomoc osobám z cílových skupin</a:t>
            </a:r>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solidFill>
                  <a:srgbClr val="000000"/>
                </a:solidFill>
                <a:effectLst/>
                <a:ea typeface="Calibri" panose="020F0502020204030204" pitchFamily="34" charset="0"/>
                <a:cs typeface="Times New Roman" panose="02020603050405020304" pitchFamily="18" charset="0"/>
              </a:rPr>
              <a:t>7.1.	Využití sociální práce (např. ambulantní, terénní činnosti)</a:t>
            </a:r>
            <a:endParaRPr lang="cs-CZ" dirty="0">
              <a:effectLs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solidFill>
                  <a:srgbClr val="000000"/>
                </a:solidFill>
                <a:effectLst/>
                <a:ea typeface="Calibri" panose="020F0502020204030204" pitchFamily="34" charset="0"/>
                <a:cs typeface="Times New Roman" panose="02020603050405020304" pitchFamily="18" charset="0"/>
              </a:rPr>
              <a:t>7.7.	Využití aktivit k řešení zadluženosti či předluženosti</a:t>
            </a:r>
            <a:endParaRPr lang="cs-CZ" dirty="0">
              <a:effectLs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solidFill>
                  <a:srgbClr val="000000"/>
                </a:solidFill>
                <a:effectLst/>
                <a:ea typeface="Calibri" panose="020F0502020204030204" pitchFamily="34" charset="0"/>
                <a:cs typeface="Times New Roman" panose="02020603050405020304" pitchFamily="18" charset="0"/>
              </a:rPr>
              <a:t>7.10.	Využití podpory pracovníky v přímé práci s CS (poradenství, vzdělávání, supervize apod.)</a:t>
            </a:r>
            <a:endParaRPr lang="cs-CZ" dirty="0">
              <a:effectLs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effectLs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cs-CZ" b="0" kern="0" dirty="0">
              <a:effectLst/>
              <a:ea typeface="Arial" panose="020B060402020202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cs-CZ" b="0" kern="0" dirty="0">
              <a:effectLst/>
              <a:ea typeface="Arial" panose="020B0604020202020204" pitchFamily="34" charset="0"/>
              <a:cs typeface="Calibri" panose="020F0502020204030204" pitchFamily="34" charset="0"/>
            </a:endParaRPr>
          </a:p>
          <a:p>
            <a:pPr algn="just"/>
            <a:endParaRPr lang="cs-CZ" dirty="0">
              <a:cs typeface="Times New Roman" panose="02020603050405020304" pitchFamily="18" charset="0"/>
            </a:endParaRPr>
          </a:p>
          <a:p>
            <a:pPr marL="0" indent="0" algn="just">
              <a:lnSpc>
                <a:spcPct val="115000"/>
              </a:lnSpc>
              <a:spcBef>
                <a:spcPts val="1000"/>
              </a:spcBef>
              <a:spcAft>
                <a:spcPts val="600"/>
              </a:spcAft>
              <a:buNone/>
            </a:pPr>
            <a:endParaRPr lang="cs-CZ" b="1" dirty="0">
              <a:cs typeface="Calibri" panose="020F0502020204030204" pitchFamily="34" charset="0"/>
            </a:endParaRPr>
          </a:p>
          <a:p>
            <a:pPr marL="0" indent="0">
              <a:buNone/>
            </a:pPr>
            <a:endParaRPr lang="cs-CZ" dirty="0">
              <a:ea typeface="Calibri" panose="020F0502020204030204" pitchFamily="34" charset="0"/>
              <a:cs typeface="Calibri" panose="020F0502020204030204" pitchFamily="34" charset="0"/>
            </a:endParaRPr>
          </a:p>
          <a:p>
            <a:pPr marL="0" indent="0">
              <a:buNone/>
            </a:pPr>
            <a:endParaRPr lang="cs-CZ" dirty="0">
              <a:effectLst/>
              <a:ea typeface="Calibri" panose="020F0502020204030204" pitchFamily="34" charset="0"/>
              <a:cs typeface="Calibri" panose="020F0502020204030204" pitchFamily="34" charset="0"/>
            </a:endParaRPr>
          </a:p>
          <a:p>
            <a:pPr marL="0" indent="0">
              <a:buNone/>
            </a:pPr>
            <a:endParaRPr lang="cs-CZ" dirty="0">
              <a:ea typeface="Calibri" panose="020F0502020204030204" pitchFamily="34" charset="0"/>
              <a:cs typeface="Calibri" panose="020F0502020204030204" pitchFamily="34" charset="0"/>
            </a:endParaRPr>
          </a:p>
          <a:p>
            <a:pPr marL="0" indent="0">
              <a:buNone/>
            </a:pPr>
            <a:endParaRPr lang="cs-CZ" dirty="0"/>
          </a:p>
        </p:txBody>
      </p:sp>
      <p:sp>
        <p:nvSpPr>
          <p:cNvPr id="4" name="Zástupný symbol pro číslo snímku 3">
            <a:extLst>
              <a:ext uri="{FF2B5EF4-FFF2-40B4-BE49-F238E27FC236}">
                <a16:creationId xmlns:a16="http://schemas.microsoft.com/office/drawing/2014/main" id="{F0955006-CC31-4FCE-951A-5AE67FA25D96}"/>
              </a:ext>
            </a:extLst>
          </p:cNvPr>
          <p:cNvSpPr>
            <a:spLocks noGrp="1"/>
          </p:cNvSpPr>
          <p:nvPr>
            <p:ph type="sldNum" sz="quarter" idx="12"/>
          </p:nvPr>
        </p:nvSpPr>
        <p:spPr/>
        <p:txBody>
          <a:bodyPr/>
          <a:lstStyle/>
          <a:p>
            <a:fld id="{479BF083-4774-43B1-9AB0-5CC1AC5DD8EE}" type="slidenum">
              <a:rPr lang="cs-CZ" smtClean="0"/>
              <a:pPr/>
              <a:t>60</a:t>
            </a:fld>
            <a:endParaRPr lang="cs-CZ" dirty="0"/>
          </a:p>
        </p:txBody>
      </p:sp>
    </p:spTree>
    <p:extLst>
      <p:ext uri="{BB962C8B-B14F-4D97-AF65-F5344CB8AC3E}">
        <p14:creationId xmlns:p14="http://schemas.microsoft.com/office/powerpoint/2010/main" val="22024921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6A7CA4D-D2AB-4505-832B-29718AEFD229}"/>
              </a:ext>
            </a:extLst>
          </p:cNvPr>
          <p:cNvSpPr>
            <a:spLocks noGrp="1"/>
          </p:cNvSpPr>
          <p:nvPr>
            <p:ph type="title"/>
          </p:nvPr>
        </p:nvSpPr>
        <p:spPr/>
        <p:txBody>
          <a:bodyPr/>
          <a:lstStyle/>
          <a:p>
            <a:r>
              <a:rPr lang="cs-CZ" dirty="0"/>
              <a:t>evaluace</a:t>
            </a:r>
          </a:p>
        </p:txBody>
      </p:sp>
      <p:sp>
        <p:nvSpPr>
          <p:cNvPr id="3" name="Zástupný obsah 2">
            <a:extLst>
              <a:ext uri="{FF2B5EF4-FFF2-40B4-BE49-F238E27FC236}">
                <a16:creationId xmlns:a16="http://schemas.microsoft.com/office/drawing/2014/main" id="{7FDE77A6-2D81-4802-99CF-CC8B5331E543}"/>
              </a:ext>
            </a:extLst>
          </p:cNvPr>
          <p:cNvSpPr>
            <a:spLocks noGrp="1"/>
          </p:cNvSpPr>
          <p:nvPr>
            <p:ph idx="1"/>
          </p:nvPr>
        </p:nvSpPr>
        <p:spPr>
          <a:xfrm>
            <a:off x="540000" y="1196752"/>
            <a:ext cx="8064000" cy="4923248"/>
          </a:xfrm>
        </p:spPr>
        <p:txBody>
          <a:bodyPr/>
          <a:lstStyle/>
          <a:p>
            <a:pPr marL="0" indent="0" algn="just">
              <a:lnSpc>
                <a:spcPct val="115000"/>
              </a:lnSpc>
              <a:spcBef>
                <a:spcPts val="1000"/>
              </a:spcBef>
              <a:spcAft>
                <a:spcPts val="600"/>
              </a:spcAft>
              <a:buNone/>
            </a:pPr>
            <a:r>
              <a:rPr lang="cs-CZ" b="1" dirty="0">
                <a:cs typeface="Calibri" panose="020F0502020204030204" pitchFamily="34" charset="0"/>
              </a:rPr>
              <a:t>Průběžný monitoring projektu:</a:t>
            </a:r>
          </a:p>
          <a:p>
            <a:pPr>
              <a:defRPr/>
            </a:pPr>
            <a:r>
              <a:rPr lang="cs-CZ" dirty="0">
                <a:cs typeface="Times New Roman" panose="02020603050405020304" pitchFamily="18" charset="0"/>
              </a:rPr>
              <a:t>Ukazatele slouží pro průběžný monitoring projektů CLLD, jehož výstupy MAS využijí pro vyhodnocování průběhu projektu s cílem případně upravit jeho postupy.</a:t>
            </a:r>
          </a:p>
          <a:p>
            <a:pPr>
              <a:defRPr/>
            </a:pPr>
            <a:r>
              <a:rPr lang="cs-CZ" dirty="0">
                <a:cs typeface="Times New Roman" panose="02020603050405020304" pitchFamily="18" charset="0"/>
              </a:rPr>
              <a:t>Zároveň budou výstupy průběžného monitoringu i jedním z podkladů povinného vyhodnocení úspěšnosti prvního období realizace Akčního plánu OPZ+ strategie CLLD a pro vyplnění povinného dotazníku přikládaného k závěrečné zprávě o realizaci (Dotazník </a:t>
            </a:r>
            <a:r>
              <a:rPr lang="cs-CZ" dirty="0" err="1">
                <a:cs typeface="Times New Roman" panose="02020603050405020304" pitchFamily="18" charset="0"/>
              </a:rPr>
              <a:t>ZoR</a:t>
            </a:r>
            <a:r>
              <a:rPr lang="cs-CZ" dirty="0">
                <a:cs typeface="Times New Roman" panose="02020603050405020304" pitchFamily="18" charset="0"/>
              </a:rPr>
              <a:t>).</a:t>
            </a:r>
          </a:p>
          <a:p>
            <a:pPr>
              <a:defRPr/>
            </a:pPr>
            <a:r>
              <a:rPr lang="cs-CZ" sz="1800" dirty="0">
                <a:effectLst/>
                <a:ea typeface="Calibri" panose="020F0502020204030204" pitchFamily="34" charset="0"/>
                <a:cs typeface="Times New Roman" panose="02020603050405020304" pitchFamily="18" charset="0"/>
              </a:rPr>
              <a:t>Indikátory poskytují zpětnou vazbu o tom, zda podpora splnila svůj účel, tj. zda projekty/programy dosahují cílů, které žadatelé/řídicí orgán jako cíle podpory vymezili. </a:t>
            </a:r>
          </a:p>
          <a:p>
            <a:pPr>
              <a:defRPr/>
            </a:pPr>
            <a:r>
              <a:rPr lang="cs-CZ" sz="1800" dirty="0">
                <a:effectLst/>
                <a:ea typeface="Calibri" panose="020F0502020204030204" pitchFamily="34" charset="0"/>
                <a:cs typeface="Times New Roman" panose="02020603050405020304" pitchFamily="18" charset="0"/>
              </a:rPr>
              <a:t>Příjemce má povinnost pro každý ukazatel stanovit cílovou hodnotu, kterou dosáhne ke konci realizace projektu (klíčové aktivity), přičemž cílová hodnota bude stanovena v první zprávě o realizaci projektu</a:t>
            </a:r>
            <a:r>
              <a:rPr lang="cs-CZ" dirty="0">
                <a:ea typeface="Calibri" panose="020F0502020204030204" pitchFamily="34" charset="0"/>
                <a:cs typeface="Times New Roman" panose="02020603050405020304" pitchFamily="18" charset="0"/>
              </a:rPr>
              <a:t>.</a:t>
            </a:r>
          </a:p>
          <a:p>
            <a:pPr>
              <a:defRPr/>
            </a:pPr>
            <a:r>
              <a:rPr lang="cs-CZ" sz="1800" dirty="0">
                <a:effectLst/>
                <a:ea typeface="Calibri" panose="020F0502020204030204" pitchFamily="34" charset="0"/>
                <a:cs typeface="Times New Roman" panose="02020603050405020304" pitchFamily="18" charset="0"/>
              </a:rPr>
              <a:t>V první zprávě o realizaci popište pro každou klíčovou aktivitu projektu cílový / žádoucí stav, tj. jaké konkrétní (měřitelné) změny jsou očekávány u jednotlivých cílových skupin. </a:t>
            </a:r>
            <a:endParaRPr lang="cs-CZ" dirty="0">
              <a:ea typeface="Calibri" panose="020F0502020204030204" pitchFamily="34" charset="0"/>
              <a:cs typeface="Times New Roman" panose="02020603050405020304" pitchFamily="18" charset="0"/>
            </a:endParaRPr>
          </a:p>
          <a:p>
            <a:pPr marL="0" indent="0">
              <a:buNone/>
              <a:defRPr/>
            </a:pPr>
            <a:endParaRPr lang="cs-CZ" dirty="0">
              <a:cs typeface="Times New Roman" panose="02020603050405020304" pitchFamily="18" charset="0"/>
            </a:endParaRPr>
          </a:p>
          <a:p>
            <a:pPr defTabSz="914400">
              <a:lnSpc>
                <a:spcPct val="100000"/>
              </a:lnSpc>
              <a:spcBef>
                <a:spcPts val="0"/>
              </a:spcBef>
              <a:spcAft>
                <a:spcPts val="0"/>
              </a:spcAft>
              <a:buClrTx/>
              <a:buSzTx/>
              <a:defRPr/>
            </a:pPr>
            <a:endParaRPr lang="cs-CZ" b="0" kern="0" dirty="0">
              <a:effectLst/>
              <a:ea typeface="Arial" panose="020B0604020202020204" pitchFamily="34" charset="0"/>
              <a:cs typeface="Times New Roman" panose="02020603050405020304" pitchFamily="18" charset="0"/>
            </a:endParaRPr>
          </a:p>
          <a:p>
            <a:pPr marL="0" indent="0">
              <a:buNone/>
            </a:pPr>
            <a:endParaRPr lang="cs-CZ" dirty="0"/>
          </a:p>
        </p:txBody>
      </p:sp>
      <p:sp>
        <p:nvSpPr>
          <p:cNvPr id="4" name="Zástupný symbol pro číslo snímku 3">
            <a:extLst>
              <a:ext uri="{FF2B5EF4-FFF2-40B4-BE49-F238E27FC236}">
                <a16:creationId xmlns:a16="http://schemas.microsoft.com/office/drawing/2014/main" id="{F0955006-CC31-4FCE-951A-5AE67FA25D96}"/>
              </a:ext>
            </a:extLst>
          </p:cNvPr>
          <p:cNvSpPr>
            <a:spLocks noGrp="1"/>
          </p:cNvSpPr>
          <p:nvPr>
            <p:ph type="sldNum" sz="quarter" idx="12"/>
          </p:nvPr>
        </p:nvSpPr>
        <p:spPr/>
        <p:txBody>
          <a:bodyPr/>
          <a:lstStyle/>
          <a:p>
            <a:fld id="{479BF083-4774-43B1-9AB0-5CC1AC5DD8EE}" type="slidenum">
              <a:rPr lang="cs-CZ" smtClean="0"/>
              <a:pPr/>
              <a:t>61</a:t>
            </a:fld>
            <a:endParaRPr lang="cs-CZ" dirty="0"/>
          </a:p>
        </p:txBody>
      </p:sp>
    </p:spTree>
    <p:extLst>
      <p:ext uri="{BB962C8B-B14F-4D97-AF65-F5344CB8AC3E}">
        <p14:creationId xmlns:p14="http://schemas.microsoft.com/office/powerpoint/2010/main" val="36055993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6A7CA4D-D2AB-4505-832B-29718AEFD229}"/>
              </a:ext>
            </a:extLst>
          </p:cNvPr>
          <p:cNvSpPr>
            <a:spLocks noGrp="1"/>
          </p:cNvSpPr>
          <p:nvPr>
            <p:ph type="title"/>
          </p:nvPr>
        </p:nvSpPr>
        <p:spPr/>
        <p:txBody>
          <a:bodyPr/>
          <a:lstStyle/>
          <a:p>
            <a:r>
              <a:rPr lang="cs-CZ" dirty="0"/>
              <a:t>evaluace</a:t>
            </a:r>
          </a:p>
        </p:txBody>
      </p:sp>
      <p:sp>
        <p:nvSpPr>
          <p:cNvPr id="3" name="Zástupný obsah 2">
            <a:extLst>
              <a:ext uri="{FF2B5EF4-FFF2-40B4-BE49-F238E27FC236}">
                <a16:creationId xmlns:a16="http://schemas.microsoft.com/office/drawing/2014/main" id="{7FDE77A6-2D81-4802-99CF-CC8B5331E543}"/>
              </a:ext>
            </a:extLst>
          </p:cNvPr>
          <p:cNvSpPr>
            <a:spLocks noGrp="1"/>
          </p:cNvSpPr>
          <p:nvPr>
            <p:ph idx="1"/>
          </p:nvPr>
        </p:nvSpPr>
        <p:spPr>
          <a:xfrm>
            <a:off x="540000" y="1080000"/>
            <a:ext cx="8064000" cy="5040000"/>
          </a:xfrm>
        </p:spPr>
        <p:txBody>
          <a:bodyPr/>
          <a:lstStyle/>
          <a:p>
            <a:pPr marL="0" indent="0" algn="just">
              <a:lnSpc>
                <a:spcPct val="115000"/>
              </a:lnSpc>
              <a:spcBef>
                <a:spcPts val="1000"/>
              </a:spcBef>
              <a:spcAft>
                <a:spcPts val="600"/>
              </a:spcAft>
              <a:buNone/>
            </a:pPr>
            <a:r>
              <a:rPr lang="cs-CZ" b="1" dirty="0">
                <a:cs typeface="Calibri" panose="020F0502020204030204" pitchFamily="34" charset="0"/>
              </a:rPr>
              <a:t>Průběžný monitoring projektu:</a:t>
            </a:r>
          </a:p>
          <a:p>
            <a:pPr>
              <a:defRPr/>
            </a:pPr>
            <a:r>
              <a:rPr lang="cs-CZ" sz="1800" dirty="0">
                <a:effectLst/>
                <a:ea typeface="Calibri" panose="020F0502020204030204" pitchFamily="34" charset="0"/>
                <a:cs typeface="Times New Roman" panose="02020603050405020304" pitchFamily="18" charset="0"/>
              </a:rPr>
              <a:t>V průběhu realizace projektu musí příjemce průběžně sledovat naplňování ukazatelů a průběžně vykazovat dosažené hodnoty v rámci zpráv o realizaci projektu u indikátorů, které jsou relevantní pro projekt s ohledem na charakter realizovaných aktivit. </a:t>
            </a:r>
          </a:p>
          <a:p>
            <a:pPr>
              <a:defRPr/>
            </a:pPr>
            <a:r>
              <a:rPr lang="cs-CZ" sz="1800" dirty="0">
                <a:effectLst/>
                <a:ea typeface="Calibri" panose="020F0502020204030204" pitchFamily="34" charset="0"/>
                <a:cs typeface="Times New Roman" panose="02020603050405020304" pitchFamily="18" charset="0"/>
              </a:rPr>
              <a:t>V případě, že MAS bude pro potřeby evaluace chtít sledovat ještě další ukazatele, tak si tyto může nadefinovat po předchozí domluvě s ŘO. </a:t>
            </a:r>
          </a:p>
          <a:p>
            <a:pPr>
              <a:defRPr/>
            </a:pPr>
            <a:r>
              <a:rPr lang="cs-CZ" sz="1800" dirty="0">
                <a:effectLst/>
                <a:ea typeface="Calibri" panose="020F0502020204030204" pitchFamily="34" charset="0"/>
                <a:cs typeface="Times New Roman" panose="02020603050405020304" pitchFamily="18" charset="0"/>
              </a:rPr>
              <a:t>Důležité je, aby se vykazované hodnoty opíraly o průkaznou evidenci vedenou příjemcem (nebo partnerem) – ta se k </a:t>
            </a:r>
            <a:r>
              <a:rPr lang="cs-CZ" sz="1800" dirty="0" err="1">
                <a:effectLst/>
                <a:ea typeface="Calibri" panose="020F0502020204030204" pitchFamily="34" charset="0"/>
                <a:cs typeface="Times New Roman" panose="02020603050405020304" pitchFamily="18" charset="0"/>
              </a:rPr>
              <a:t>ZoR</a:t>
            </a:r>
            <a:r>
              <a:rPr lang="cs-CZ" sz="1800" dirty="0">
                <a:effectLst/>
                <a:ea typeface="Calibri" panose="020F0502020204030204" pitchFamily="34" charset="0"/>
                <a:cs typeface="Times New Roman" panose="02020603050405020304" pitchFamily="18" charset="0"/>
              </a:rPr>
              <a:t> nepřikládá. </a:t>
            </a:r>
          </a:p>
          <a:p>
            <a:pPr algn="just">
              <a:lnSpc>
                <a:spcPct val="115000"/>
              </a:lnSpc>
              <a:spcAft>
                <a:spcPts val="1000"/>
              </a:spcAft>
            </a:pPr>
            <a:r>
              <a:rPr lang="cs-CZ" sz="1800" dirty="0">
                <a:effectLst/>
                <a:ea typeface="Calibri" panose="020F0502020204030204" pitchFamily="34" charset="0"/>
                <a:cs typeface="Times New Roman" panose="02020603050405020304" pitchFamily="18" charset="0"/>
              </a:rPr>
              <a:t>Vykazování přírůstků a celkových dosažených hodnot u jednotlivých ukazatelů MAS uvádí v samostatné excelové příloze </a:t>
            </a:r>
            <a:r>
              <a:rPr lang="cs-CZ" sz="1800" dirty="0" err="1">
                <a:effectLst/>
                <a:ea typeface="Calibri" panose="020F0502020204030204" pitchFamily="34" charset="0"/>
                <a:cs typeface="Times New Roman" panose="02020603050405020304" pitchFamily="18" charset="0"/>
              </a:rPr>
              <a:t>ZoR</a:t>
            </a:r>
            <a:r>
              <a:rPr lang="cs-CZ" dirty="0">
                <a:ea typeface="Calibri" panose="020F0502020204030204" pitchFamily="34" charset="0"/>
                <a:cs typeface="Times New Roman" panose="02020603050405020304" pitchFamily="18" charset="0"/>
              </a:rPr>
              <a:t>.</a:t>
            </a:r>
            <a:r>
              <a:rPr lang="cs-CZ" sz="1800" dirty="0">
                <a:effectLst/>
                <a:ea typeface="Calibri" panose="020F0502020204030204" pitchFamily="34" charset="0"/>
                <a:cs typeface="Times New Roman" panose="02020603050405020304" pitchFamily="18" charset="0"/>
              </a:rPr>
              <a:t> Zde uvede i stručný komentář k dosažené hodnotě. Příloha je povinnou součástí </a:t>
            </a:r>
            <a:r>
              <a:rPr lang="cs-CZ" sz="1800" dirty="0" err="1">
                <a:effectLst/>
                <a:ea typeface="Calibri" panose="020F0502020204030204" pitchFamily="34" charset="0"/>
                <a:cs typeface="Times New Roman" panose="02020603050405020304" pitchFamily="18" charset="0"/>
              </a:rPr>
              <a:t>ZoR</a:t>
            </a:r>
            <a:r>
              <a:rPr lang="cs-CZ" sz="1800" dirty="0">
                <a:effectLst/>
                <a:ea typeface="Calibri" panose="020F0502020204030204" pitchFamily="34" charset="0"/>
                <a:cs typeface="Times New Roman" panose="02020603050405020304" pitchFamily="18" charset="0"/>
              </a:rPr>
              <a:t>.</a:t>
            </a:r>
          </a:p>
          <a:p>
            <a:pPr algn="just">
              <a:lnSpc>
                <a:spcPct val="115000"/>
              </a:lnSpc>
              <a:spcAft>
                <a:spcPts val="300"/>
              </a:spcAft>
            </a:pPr>
            <a:r>
              <a:rPr lang="cs-CZ" sz="1800" dirty="0">
                <a:effectLst/>
                <a:ea typeface="Calibri" panose="020F0502020204030204" pitchFamily="34" charset="0"/>
                <a:cs typeface="Times New Roman" panose="02020603050405020304" pitchFamily="18" charset="0"/>
              </a:rPr>
              <a:t> Podrobnější popis způsobu práce s CS a pokroku při realizaci KA bude uveden v popisu realizace klíčových aktivit (obrazovka Klíčové aktivity), a to mimo jiné na základě návodných otázek (</a:t>
            </a:r>
            <a:r>
              <a:rPr lang="cs-CZ" dirty="0">
                <a:cs typeface="Times New Roman" panose="02020603050405020304" pitchFamily="18" charset="0"/>
              </a:rPr>
              <a:t>viz Informace ke spolupráci na evaluaci Výzvy č. 008 OPZ+ Podpora komunitně vedeného místního rozvoje).. </a:t>
            </a:r>
          </a:p>
          <a:p>
            <a:pPr marL="0" indent="0" algn="just">
              <a:lnSpc>
                <a:spcPct val="115000"/>
              </a:lnSpc>
              <a:spcAft>
                <a:spcPts val="1000"/>
              </a:spcAft>
              <a:buNone/>
            </a:pPr>
            <a:endParaRPr lang="cs-CZ" sz="1800" dirty="0">
              <a:effectLst/>
              <a:ea typeface="Calibri" panose="020F0502020204030204" pitchFamily="34" charset="0"/>
              <a:cs typeface="Times New Roman" panose="02020603050405020304" pitchFamily="18" charset="0"/>
            </a:endParaRPr>
          </a:p>
          <a:p>
            <a:pPr marL="0" indent="0">
              <a:spcAft>
                <a:spcPts val="1000"/>
              </a:spcAft>
              <a:buNone/>
            </a:pP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defRPr/>
            </a:pPr>
            <a:endParaRPr lang="cs-CZ" dirty="0">
              <a:cs typeface="Times New Roman" panose="02020603050405020304" pitchFamily="18" charset="0"/>
            </a:endParaRPr>
          </a:p>
          <a:p>
            <a:pPr defTabSz="914400">
              <a:lnSpc>
                <a:spcPct val="100000"/>
              </a:lnSpc>
              <a:spcBef>
                <a:spcPts val="0"/>
              </a:spcBef>
              <a:spcAft>
                <a:spcPts val="0"/>
              </a:spcAft>
              <a:buClrTx/>
              <a:buSzTx/>
              <a:defRPr/>
            </a:pPr>
            <a:endParaRPr lang="cs-CZ" b="0" kern="0" dirty="0">
              <a:effectLst/>
              <a:ea typeface="Arial" panose="020B0604020202020204" pitchFamily="34" charset="0"/>
              <a:cs typeface="Times New Roman" panose="02020603050405020304" pitchFamily="18" charset="0"/>
            </a:endParaRPr>
          </a:p>
          <a:p>
            <a:pPr marL="0" indent="0">
              <a:buNone/>
            </a:pPr>
            <a:endParaRPr lang="cs-CZ" dirty="0"/>
          </a:p>
        </p:txBody>
      </p:sp>
      <p:sp>
        <p:nvSpPr>
          <p:cNvPr id="4" name="Zástupný symbol pro číslo snímku 3">
            <a:extLst>
              <a:ext uri="{FF2B5EF4-FFF2-40B4-BE49-F238E27FC236}">
                <a16:creationId xmlns:a16="http://schemas.microsoft.com/office/drawing/2014/main" id="{F0955006-CC31-4FCE-951A-5AE67FA25D96}"/>
              </a:ext>
            </a:extLst>
          </p:cNvPr>
          <p:cNvSpPr>
            <a:spLocks noGrp="1"/>
          </p:cNvSpPr>
          <p:nvPr>
            <p:ph type="sldNum" sz="quarter" idx="12"/>
          </p:nvPr>
        </p:nvSpPr>
        <p:spPr/>
        <p:txBody>
          <a:bodyPr/>
          <a:lstStyle/>
          <a:p>
            <a:fld id="{479BF083-4774-43B1-9AB0-5CC1AC5DD8EE}" type="slidenum">
              <a:rPr lang="cs-CZ" smtClean="0"/>
              <a:pPr/>
              <a:t>62</a:t>
            </a:fld>
            <a:endParaRPr lang="cs-CZ" dirty="0"/>
          </a:p>
        </p:txBody>
      </p:sp>
    </p:spTree>
    <p:extLst>
      <p:ext uri="{BB962C8B-B14F-4D97-AF65-F5344CB8AC3E}">
        <p14:creationId xmlns:p14="http://schemas.microsoft.com/office/powerpoint/2010/main" val="21703567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6A7CA4D-D2AB-4505-832B-29718AEFD229}"/>
              </a:ext>
            </a:extLst>
          </p:cNvPr>
          <p:cNvSpPr>
            <a:spLocks noGrp="1"/>
          </p:cNvSpPr>
          <p:nvPr>
            <p:ph type="title"/>
          </p:nvPr>
        </p:nvSpPr>
        <p:spPr/>
        <p:txBody>
          <a:bodyPr/>
          <a:lstStyle/>
          <a:p>
            <a:r>
              <a:rPr lang="cs-CZ" dirty="0"/>
              <a:t>Úvodní list – identifikační údaje projektu</a:t>
            </a:r>
          </a:p>
        </p:txBody>
      </p:sp>
      <p:pic>
        <p:nvPicPr>
          <p:cNvPr id="6" name="Zástupný obsah 5">
            <a:extLst>
              <a:ext uri="{FF2B5EF4-FFF2-40B4-BE49-F238E27FC236}">
                <a16:creationId xmlns:a16="http://schemas.microsoft.com/office/drawing/2014/main" id="{1EC8D55A-31C0-7EF2-E989-3179E7A62FE2}"/>
              </a:ext>
            </a:extLst>
          </p:cNvPr>
          <p:cNvPicPr>
            <a:picLocks noGrp="1" noChangeAspect="1"/>
          </p:cNvPicPr>
          <p:nvPr>
            <p:ph idx="1"/>
          </p:nvPr>
        </p:nvPicPr>
        <p:blipFill>
          <a:blip r:embed="rId3"/>
          <a:stretch>
            <a:fillRect/>
          </a:stretch>
        </p:blipFill>
        <p:spPr>
          <a:xfrm>
            <a:off x="1187624" y="1340768"/>
            <a:ext cx="6776929" cy="5232188"/>
          </a:xfrm>
        </p:spPr>
      </p:pic>
      <p:sp>
        <p:nvSpPr>
          <p:cNvPr id="4" name="Zástupný symbol pro číslo snímku 3">
            <a:extLst>
              <a:ext uri="{FF2B5EF4-FFF2-40B4-BE49-F238E27FC236}">
                <a16:creationId xmlns:a16="http://schemas.microsoft.com/office/drawing/2014/main" id="{F0955006-CC31-4FCE-951A-5AE67FA25D96}"/>
              </a:ext>
            </a:extLst>
          </p:cNvPr>
          <p:cNvSpPr>
            <a:spLocks noGrp="1"/>
          </p:cNvSpPr>
          <p:nvPr>
            <p:ph type="sldNum" sz="quarter" idx="12"/>
          </p:nvPr>
        </p:nvSpPr>
        <p:spPr/>
        <p:txBody>
          <a:bodyPr/>
          <a:lstStyle/>
          <a:p>
            <a:fld id="{479BF083-4774-43B1-9AB0-5CC1AC5DD8EE}" type="slidenum">
              <a:rPr lang="cs-CZ" smtClean="0"/>
              <a:pPr/>
              <a:t>63</a:t>
            </a:fld>
            <a:endParaRPr lang="cs-CZ" dirty="0"/>
          </a:p>
        </p:txBody>
      </p:sp>
      <p:pic>
        <p:nvPicPr>
          <p:cNvPr id="3" name="Obrázek 2">
            <a:extLst>
              <a:ext uri="{FF2B5EF4-FFF2-40B4-BE49-F238E27FC236}">
                <a16:creationId xmlns:a16="http://schemas.microsoft.com/office/drawing/2014/main" id="{A30F31BB-A7EE-4B1B-2487-9F51445E09B5}"/>
              </a:ext>
            </a:extLst>
          </p:cNvPr>
          <p:cNvPicPr>
            <a:picLocks noChangeAspect="1"/>
          </p:cNvPicPr>
          <p:nvPr/>
        </p:nvPicPr>
        <p:blipFill rotWithShape="1">
          <a:blip r:embed="rId4"/>
          <a:srcRect l="15980" t="11001" r="15980" b="41000"/>
          <a:stretch/>
        </p:blipFill>
        <p:spPr>
          <a:xfrm>
            <a:off x="8062030" y="162000"/>
            <a:ext cx="701600" cy="623644"/>
          </a:xfrm>
          <a:prstGeom prst="rect">
            <a:avLst/>
          </a:prstGeom>
        </p:spPr>
      </p:pic>
    </p:spTree>
    <p:extLst>
      <p:ext uri="{BB962C8B-B14F-4D97-AF65-F5344CB8AC3E}">
        <p14:creationId xmlns:p14="http://schemas.microsoft.com/office/powerpoint/2010/main" val="39250040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6A7CA4D-D2AB-4505-832B-29718AEFD229}"/>
              </a:ext>
            </a:extLst>
          </p:cNvPr>
          <p:cNvSpPr>
            <a:spLocks noGrp="1"/>
          </p:cNvSpPr>
          <p:nvPr>
            <p:ph type="title"/>
          </p:nvPr>
        </p:nvSpPr>
        <p:spPr/>
        <p:txBody>
          <a:bodyPr/>
          <a:lstStyle/>
          <a:p>
            <a:r>
              <a:rPr lang="cs-CZ" dirty="0"/>
              <a:t>Podpora komunitní práce</a:t>
            </a:r>
          </a:p>
        </p:txBody>
      </p:sp>
      <p:sp>
        <p:nvSpPr>
          <p:cNvPr id="4" name="Zástupný symbol pro číslo snímku 3">
            <a:extLst>
              <a:ext uri="{FF2B5EF4-FFF2-40B4-BE49-F238E27FC236}">
                <a16:creationId xmlns:a16="http://schemas.microsoft.com/office/drawing/2014/main" id="{F0955006-CC31-4FCE-951A-5AE67FA25D96}"/>
              </a:ext>
            </a:extLst>
          </p:cNvPr>
          <p:cNvSpPr>
            <a:spLocks noGrp="1"/>
          </p:cNvSpPr>
          <p:nvPr>
            <p:ph type="sldNum" sz="quarter" idx="12"/>
          </p:nvPr>
        </p:nvSpPr>
        <p:spPr/>
        <p:txBody>
          <a:bodyPr/>
          <a:lstStyle/>
          <a:p>
            <a:fld id="{479BF083-4774-43B1-9AB0-5CC1AC5DD8EE}" type="slidenum">
              <a:rPr lang="cs-CZ" smtClean="0"/>
              <a:pPr/>
              <a:t>64</a:t>
            </a:fld>
            <a:endParaRPr lang="cs-CZ" dirty="0"/>
          </a:p>
        </p:txBody>
      </p:sp>
      <p:pic>
        <p:nvPicPr>
          <p:cNvPr id="8" name="Zástupný obsah 7">
            <a:extLst>
              <a:ext uri="{FF2B5EF4-FFF2-40B4-BE49-F238E27FC236}">
                <a16:creationId xmlns:a16="http://schemas.microsoft.com/office/drawing/2014/main" id="{4A71040E-4B23-60D2-350C-77EE1E365588}"/>
              </a:ext>
            </a:extLst>
          </p:cNvPr>
          <p:cNvPicPr>
            <a:picLocks noGrp="1" noChangeAspect="1"/>
          </p:cNvPicPr>
          <p:nvPr>
            <p:ph idx="1"/>
          </p:nvPr>
        </p:nvPicPr>
        <p:blipFill>
          <a:blip r:embed="rId3"/>
          <a:stretch>
            <a:fillRect/>
          </a:stretch>
        </p:blipFill>
        <p:spPr>
          <a:xfrm>
            <a:off x="179512" y="1268760"/>
            <a:ext cx="8831403" cy="5354369"/>
          </a:xfrm>
        </p:spPr>
      </p:pic>
    </p:spTree>
    <p:extLst>
      <p:ext uri="{BB962C8B-B14F-4D97-AF65-F5344CB8AC3E}">
        <p14:creationId xmlns:p14="http://schemas.microsoft.com/office/powerpoint/2010/main" val="27989201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6A7CA4D-D2AB-4505-832B-29718AEFD229}"/>
              </a:ext>
            </a:extLst>
          </p:cNvPr>
          <p:cNvSpPr>
            <a:spLocks noGrp="1"/>
          </p:cNvSpPr>
          <p:nvPr>
            <p:ph type="title"/>
          </p:nvPr>
        </p:nvSpPr>
        <p:spPr/>
        <p:txBody>
          <a:bodyPr/>
          <a:lstStyle/>
          <a:p>
            <a:r>
              <a:rPr lang="cs-CZ" dirty="0"/>
              <a:t>Podpora komunitní práce</a:t>
            </a:r>
          </a:p>
        </p:txBody>
      </p:sp>
      <p:sp>
        <p:nvSpPr>
          <p:cNvPr id="4" name="Zástupný symbol pro číslo snímku 3">
            <a:extLst>
              <a:ext uri="{FF2B5EF4-FFF2-40B4-BE49-F238E27FC236}">
                <a16:creationId xmlns:a16="http://schemas.microsoft.com/office/drawing/2014/main" id="{F0955006-CC31-4FCE-951A-5AE67FA25D96}"/>
              </a:ext>
            </a:extLst>
          </p:cNvPr>
          <p:cNvSpPr>
            <a:spLocks noGrp="1"/>
          </p:cNvSpPr>
          <p:nvPr>
            <p:ph type="sldNum" sz="quarter" idx="12"/>
          </p:nvPr>
        </p:nvSpPr>
        <p:spPr/>
        <p:txBody>
          <a:bodyPr/>
          <a:lstStyle/>
          <a:p>
            <a:fld id="{479BF083-4774-43B1-9AB0-5CC1AC5DD8EE}" type="slidenum">
              <a:rPr lang="cs-CZ" smtClean="0"/>
              <a:pPr/>
              <a:t>65</a:t>
            </a:fld>
            <a:endParaRPr lang="cs-CZ" dirty="0"/>
          </a:p>
        </p:txBody>
      </p:sp>
      <p:pic>
        <p:nvPicPr>
          <p:cNvPr id="12" name="Zástupný obsah 11">
            <a:extLst>
              <a:ext uri="{FF2B5EF4-FFF2-40B4-BE49-F238E27FC236}">
                <a16:creationId xmlns:a16="http://schemas.microsoft.com/office/drawing/2014/main" id="{57F69309-1A80-7DCE-E711-BD5E9876D81F}"/>
              </a:ext>
            </a:extLst>
          </p:cNvPr>
          <p:cNvPicPr>
            <a:picLocks noGrp="1" noChangeAspect="1"/>
          </p:cNvPicPr>
          <p:nvPr>
            <p:ph idx="1"/>
          </p:nvPr>
        </p:nvPicPr>
        <p:blipFill>
          <a:blip r:embed="rId3"/>
          <a:stretch>
            <a:fillRect/>
          </a:stretch>
        </p:blipFill>
        <p:spPr>
          <a:xfrm>
            <a:off x="1259632" y="1250730"/>
            <a:ext cx="6885442" cy="5421450"/>
          </a:xfrm>
        </p:spPr>
      </p:pic>
    </p:spTree>
    <p:extLst>
      <p:ext uri="{BB962C8B-B14F-4D97-AF65-F5344CB8AC3E}">
        <p14:creationId xmlns:p14="http://schemas.microsoft.com/office/powerpoint/2010/main" val="214781491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6A7CA4D-D2AB-4505-832B-29718AEFD229}"/>
              </a:ext>
            </a:extLst>
          </p:cNvPr>
          <p:cNvSpPr>
            <a:spLocks noGrp="1"/>
          </p:cNvSpPr>
          <p:nvPr>
            <p:ph type="title"/>
          </p:nvPr>
        </p:nvSpPr>
        <p:spPr/>
        <p:txBody>
          <a:bodyPr/>
          <a:lstStyle/>
          <a:p>
            <a:r>
              <a:rPr lang="cs-CZ" dirty="0"/>
              <a:t>Podpora komunitní práce</a:t>
            </a:r>
          </a:p>
        </p:txBody>
      </p:sp>
      <p:sp>
        <p:nvSpPr>
          <p:cNvPr id="4" name="Zástupný symbol pro číslo snímku 3">
            <a:extLst>
              <a:ext uri="{FF2B5EF4-FFF2-40B4-BE49-F238E27FC236}">
                <a16:creationId xmlns:a16="http://schemas.microsoft.com/office/drawing/2014/main" id="{F0955006-CC31-4FCE-951A-5AE67FA25D96}"/>
              </a:ext>
            </a:extLst>
          </p:cNvPr>
          <p:cNvSpPr>
            <a:spLocks noGrp="1"/>
          </p:cNvSpPr>
          <p:nvPr>
            <p:ph type="sldNum" sz="quarter" idx="12"/>
          </p:nvPr>
        </p:nvSpPr>
        <p:spPr/>
        <p:txBody>
          <a:bodyPr/>
          <a:lstStyle/>
          <a:p>
            <a:fld id="{479BF083-4774-43B1-9AB0-5CC1AC5DD8EE}" type="slidenum">
              <a:rPr lang="cs-CZ" smtClean="0"/>
              <a:pPr/>
              <a:t>66</a:t>
            </a:fld>
            <a:endParaRPr lang="cs-CZ" dirty="0"/>
          </a:p>
        </p:txBody>
      </p:sp>
      <p:pic>
        <p:nvPicPr>
          <p:cNvPr id="10" name="Zástupný obsah 9">
            <a:extLst>
              <a:ext uri="{FF2B5EF4-FFF2-40B4-BE49-F238E27FC236}">
                <a16:creationId xmlns:a16="http://schemas.microsoft.com/office/drawing/2014/main" id="{7D7AC5E9-1403-FEB3-29C1-2995C3472DC7}"/>
              </a:ext>
            </a:extLst>
          </p:cNvPr>
          <p:cNvPicPr>
            <a:picLocks noGrp="1" noChangeAspect="1"/>
          </p:cNvPicPr>
          <p:nvPr>
            <p:ph idx="1"/>
          </p:nvPr>
        </p:nvPicPr>
        <p:blipFill>
          <a:blip r:embed="rId3"/>
          <a:stretch>
            <a:fillRect/>
          </a:stretch>
        </p:blipFill>
        <p:spPr>
          <a:xfrm>
            <a:off x="112355" y="1801639"/>
            <a:ext cx="8919290" cy="3466159"/>
          </a:xfrm>
        </p:spPr>
      </p:pic>
    </p:spTree>
    <p:extLst>
      <p:ext uri="{BB962C8B-B14F-4D97-AF65-F5344CB8AC3E}">
        <p14:creationId xmlns:p14="http://schemas.microsoft.com/office/powerpoint/2010/main" val="18999269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6A7CA4D-D2AB-4505-832B-29718AEFD229}"/>
              </a:ext>
            </a:extLst>
          </p:cNvPr>
          <p:cNvSpPr>
            <a:spLocks noGrp="1"/>
          </p:cNvSpPr>
          <p:nvPr>
            <p:ph type="title"/>
          </p:nvPr>
        </p:nvSpPr>
        <p:spPr/>
        <p:txBody>
          <a:bodyPr/>
          <a:lstStyle/>
          <a:p>
            <a:r>
              <a:rPr lang="cs-CZ" dirty="0"/>
              <a:t>Podpora sociální práce na území MAS</a:t>
            </a:r>
          </a:p>
        </p:txBody>
      </p:sp>
      <p:sp>
        <p:nvSpPr>
          <p:cNvPr id="4" name="Zástupný symbol pro číslo snímku 3">
            <a:extLst>
              <a:ext uri="{FF2B5EF4-FFF2-40B4-BE49-F238E27FC236}">
                <a16:creationId xmlns:a16="http://schemas.microsoft.com/office/drawing/2014/main" id="{F0955006-CC31-4FCE-951A-5AE67FA25D96}"/>
              </a:ext>
            </a:extLst>
          </p:cNvPr>
          <p:cNvSpPr>
            <a:spLocks noGrp="1"/>
          </p:cNvSpPr>
          <p:nvPr>
            <p:ph type="sldNum" sz="quarter" idx="12"/>
          </p:nvPr>
        </p:nvSpPr>
        <p:spPr/>
        <p:txBody>
          <a:bodyPr/>
          <a:lstStyle/>
          <a:p>
            <a:fld id="{479BF083-4774-43B1-9AB0-5CC1AC5DD8EE}" type="slidenum">
              <a:rPr lang="cs-CZ" smtClean="0"/>
              <a:pPr/>
              <a:t>67</a:t>
            </a:fld>
            <a:endParaRPr lang="cs-CZ" dirty="0"/>
          </a:p>
        </p:txBody>
      </p:sp>
      <p:pic>
        <p:nvPicPr>
          <p:cNvPr id="8" name="Obrázek 7">
            <a:extLst>
              <a:ext uri="{FF2B5EF4-FFF2-40B4-BE49-F238E27FC236}">
                <a16:creationId xmlns:a16="http://schemas.microsoft.com/office/drawing/2014/main" id="{86208843-570D-9B80-4EEA-B30826557996}"/>
              </a:ext>
            </a:extLst>
          </p:cNvPr>
          <p:cNvPicPr>
            <a:picLocks noChangeAspect="1"/>
          </p:cNvPicPr>
          <p:nvPr/>
        </p:nvPicPr>
        <p:blipFill>
          <a:blip r:embed="rId3"/>
          <a:stretch>
            <a:fillRect/>
          </a:stretch>
        </p:blipFill>
        <p:spPr>
          <a:xfrm>
            <a:off x="171182" y="1601606"/>
            <a:ext cx="8801636" cy="4045805"/>
          </a:xfrm>
          <a:prstGeom prst="rect">
            <a:avLst/>
          </a:prstGeom>
        </p:spPr>
      </p:pic>
    </p:spTree>
    <p:extLst>
      <p:ext uri="{BB962C8B-B14F-4D97-AF65-F5344CB8AC3E}">
        <p14:creationId xmlns:p14="http://schemas.microsoft.com/office/powerpoint/2010/main" val="49599057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6A7CA4D-D2AB-4505-832B-29718AEFD229}"/>
              </a:ext>
            </a:extLst>
          </p:cNvPr>
          <p:cNvSpPr>
            <a:spLocks noGrp="1"/>
          </p:cNvSpPr>
          <p:nvPr>
            <p:ph type="title"/>
          </p:nvPr>
        </p:nvSpPr>
        <p:spPr/>
        <p:txBody>
          <a:bodyPr/>
          <a:lstStyle/>
          <a:p>
            <a:r>
              <a:rPr lang="cs-CZ" dirty="0"/>
              <a:t>Podpora sdílené a neformální péče</a:t>
            </a:r>
          </a:p>
        </p:txBody>
      </p:sp>
      <p:sp>
        <p:nvSpPr>
          <p:cNvPr id="4" name="Zástupný symbol pro číslo snímku 3">
            <a:extLst>
              <a:ext uri="{FF2B5EF4-FFF2-40B4-BE49-F238E27FC236}">
                <a16:creationId xmlns:a16="http://schemas.microsoft.com/office/drawing/2014/main" id="{F0955006-CC31-4FCE-951A-5AE67FA25D96}"/>
              </a:ext>
            </a:extLst>
          </p:cNvPr>
          <p:cNvSpPr>
            <a:spLocks noGrp="1"/>
          </p:cNvSpPr>
          <p:nvPr>
            <p:ph type="sldNum" sz="quarter" idx="13"/>
          </p:nvPr>
        </p:nvSpPr>
        <p:spPr/>
        <p:txBody>
          <a:bodyPr/>
          <a:lstStyle/>
          <a:p>
            <a:fld id="{479BF083-4774-43B1-9AB0-5CC1AC5DD8EE}" type="slidenum">
              <a:rPr lang="cs-CZ" smtClean="0"/>
              <a:pPr/>
              <a:t>68</a:t>
            </a:fld>
            <a:endParaRPr lang="cs-CZ" dirty="0"/>
          </a:p>
        </p:txBody>
      </p:sp>
      <p:pic>
        <p:nvPicPr>
          <p:cNvPr id="8" name="Obrázek 7">
            <a:extLst>
              <a:ext uri="{FF2B5EF4-FFF2-40B4-BE49-F238E27FC236}">
                <a16:creationId xmlns:a16="http://schemas.microsoft.com/office/drawing/2014/main" id="{3EC25182-5BCA-357E-FC9B-9CFC7A39853A}"/>
              </a:ext>
            </a:extLst>
          </p:cNvPr>
          <p:cNvPicPr>
            <a:picLocks noChangeAspect="1"/>
          </p:cNvPicPr>
          <p:nvPr/>
        </p:nvPicPr>
        <p:blipFill>
          <a:blip r:embed="rId3"/>
          <a:stretch>
            <a:fillRect/>
          </a:stretch>
        </p:blipFill>
        <p:spPr>
          <a:xfrm>
            <a:off x="67192" y="2083174"/>
            <a:ext cx="8841642" cy="3429652"/>
          </a:xfrm>
          <a:prstGeom prst="rect">
            <a:avLst/>
          </a:prstGeom>
        </p:spPr>
      </p:pic>
    </p:spTree>
    <p:extLst>
      <p:ext uri="{BB962C8B-B14F-4D97-AF65-F5344CB8AC3E}">
        <p14:creationId xmlns:p14="http://schemas.microsoft.com/office/powerpoint/2010/main" val="345138150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6A7CA4D-D2AB-4505-832B-29718AEFD229}"/>
              </a:ext>
            </a:extLst>
          </p:cNvPr>
          <p:cNvSpPr>
            <a:spLocks noGrp="1"/>
          </p:cNvSpPr>
          <p:nvPr>
            <p:ph type="title"/>
          </p:nvPr>
        </p:nvSpPr>
        <p:spPr/>
        <p:txBody>
          <a:bodyPr/>
          <a:lstStyle/>
          <a:p>
            <a:r>
              <a:rPr lang="cs-CZ" dirty="0"/>
              <a:t>Podpora zaměstnatelnosti osob</a:t>
            </a:r>
          </a:p>
        </p:txBody>
      </p:sp>
      <p:sp>
        <p:nvSpPr>
          <p:cNvPr id="4" name="Zástupný symbol pro číslo snímku 3">
            <a:extLst>
              <a:ext uri="{FF2B5EF4-FFF2-40B4-BE49-F238E27FC236}">
                <a16:creationId xmlns:a16="http://schemas.microsoft.com/office/drawing/2014/main" id="{F0955006-CC31-4FCE-951A-5AE67FA25D96}"/>
              </a:ext>
            </a:extLst>
          </p:cNvPr>
          <p:cNvSpPr>
            <a:spLocks noGrp="1"/>
          </p:cNvSpPr>
          <p:nvPr>
            <p:ph type="sldNum" sz="quarter" idx="13"/>
          </p:nvPr>
        </p:nvSpPr>
        <p:spPr/>
        <p:txBody>
          <a:bodyPr/>
          <a:lstStyle/>
          <a:p>
            <a:fld id="{479BF083-4774-43B1-9AB0-5CC1AC5DD8EE}" type="slidenum">
              <a:rPr lang="cs-CZ" smtClean="0"/>
              <a:pPr/>
              <a:t>69</a:t>
            </a:fld>
            <a:endParaRPr lang="cs-CZ" dirty="0"/>
          </a:p>
        </p:txBody>
      </p:sp>
      <p:pic>
        <p:nvPicPr>
          <p:cNvPr id="5" name="Obrázek 4">
            <a:extLst>
              <a:ext uri="{FF2B5EF4-FFF2-40B4-BE49-F238E27FC236}">
                <a16:creationId xmlns:a16="http://schemas.microsoft.com/office/drawing/2014/main" id="{89BB0315-FE48-2531-070D-71D6BB99AEB6}"/>
              </a:ext>
            </a:extLst>
          </p:cNvPr>
          <p:cNvPicPr>
            <a:picLocks noChangeAspect="1"/>
          </p:cNvPicPr>
          <p:nvPr/>
        </p:nvPicPr>
        <p:blipFill>
          <a:blip r:embed="rId3"/>
          <a:stretch>
            <a:fillRect/>
          </a:stretch>
        </p:blipFill>
        <p:spPr>
          <a:xfrm>
            <a:off x="125760" y="1773834"/>
            <a:ext cx="8892480" cy="3777168"/>
          </a:xfrm>
          <a:prstGeom prst="rect">
            <a:avLst/>
          </a:prstGeom>
        </p:spPr>
      </p:pic>
    </p:spTree>
    <p:extLst>
      <p:ext uri="{BB962C8B-B14F-4D97-AF65-F5344CB8AC3E}">
        <p14:creationId xmlns:p14="http://schemas.microsoft.com/office/powerpoint/2010/main" val="3111477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755576" y="2780928"/>
            <a:ext cx="7632040" cy="2088232"/>
          </a:xfrm>
        </p:spPr>
        <p:txBody>
          <a:bodyPr/>
          <a:lstStyle/>
          <a:p>
            <a:pPr marL="457200" indent="-457200" algn="ctr">
              <a:spcBef>
                <a:spcPts val="0"/>
              </a:spcBef>
            </a:pPr>
            <a:br>
              <a:rPr lang="cs-CZ" dirty="0"/>
            </a:br>
            <a:r>
              <a:rPr lang="cs-CZ" dirty="0"/>
              <a:t>Zpráva o realizaci</a:t>
            </a:r>
            <a:br>
              <a:rPr lang="cs-CZ" dirty="0"/>
            </a:br>
            <a:br>
              <a:rPr lang="cs-CZ" dirty="0"/>
            </a:br>
            <a:br>
              <a:rPr lang="cs-CZ" b="0" baseline="0" dirty="0"/>
            </a:br>
            <a:endParaRPr lang="cs-CZ" sz="3200" b="0" cap="none" dirty="0"/>
          </a:p>
        </p:txBody>
      </p:sp>
      <p:sp>
        <p:nvSpPr>
          <p:cNvPr id="2" name="Zástupný symbol pro číslo snímku 1"/>
          <p:cNvSpPr>
            <a:spLocks noGrp="1"/>
          </p:cNvSpPr>
          <p:nvPr>
            <p:ph type="sldNum" sz="quarter" idx="12"/>
          </p:nvPr>
        </p:nvSpPr>
        <p:spPr/>
        <p:txBody>
          <a:bodyPr/>
          <a:lstStyle/>
          <a:p>
            <a:fld id="{965E07C6-3485-413F-8C5C-39913F362B35}" type="slidenum">
              <a:rPr lang="cs-CZ" smtClean="0"/>
              <a:t>7</a:t>
            </a:fld>
            <a:endParaRPr lang="cs-CZ"/>
          </a:p>
        </p:txBody>
      </p:sp>
    </p:spTree>
    <p:extLst>
      <p:ext uri="{BB962C8B-B14F-4D97-AF65-F5344CB8AC3E}">
        <p14:creationId xmlns:p14="http://schemas.microsoft.com/office/powerpoint/2010/main" val="39559806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6A7CA4D-D2AB-4505-832B-29718AEFD229}"/>
              </a:ext>
            </a:extLst>
          </p:cNvPr>
          <p:cNvSpPr>
            <a:spLocks noGrp="1"/>
          </p:cNvSpPr>
          <p:nvPr>
            <p:ph type="title"/>
          </p:nvPr>
        </p:nvSpPr>
        <p:spPr/>
        <p:txBody>
          <a:bodyPr/>
          <a:lstStyle/>
          <a:p>
            <a:r>
              <a:rPr lang="cs-CZ" dirty="0"/>
              <a:t>Podpora rodin a posilování rodinných vazeb</a:t>
            </a:r>
          </a:p>
        </p:txBody>
      </p:sp>
      <p:sp>
        <p:nvSpPr>
          <p:cNvPr id="4" name="Zástupný symbol pro číslo snímku 3">
            <a:extLst>
              <a:ext uri="{FF2B5EF4-FFF2-40B4-BE49-F238E27FC236}">
                <a16:creationId xmlns:a16="http://schemas.microsoft.com/office/drawing/2014/main" id="{F0955006-CC31-4FCE-951A-5AE67FA25D96}"/>
              </a:ext>
            </a:extLst>
          </p:cNvPr>
          <p:cNvSpPr>
            <a:spLocks noGrp="1"/>
          </p:cNvSpPr>
          <p:nvPr>
            <p:ph type="sldNum" sz="quarter" idx="13"/>
          </p:nvPr>
        </p:nvSpPr>
        <p:spPr/>
        <p:txBody>
          <a:bodyPr/>
          <a:lstStyle/>
          <a:p>
            <a:fld id="{479BF083-4774-43B1-9AB0-5CC1AC5DD8EE}" type="slidenum">
              <a:rPr lang="cs-CZ" smtClean="0"/>
              <a:pPr/>
              <a:t>70</a:t>
            </a:fld>
            <a:endParaRPr lang="cs-CZ" dirty="0"/>
          </a:p>
        </p:txBody>
      </p:sp>
      <p:pic>
        <p:nvPicPr>
          <p:cNvPr id="5" name="Obrázek 4">
            <a:extLst>
              <a:ext uri="{FF2B5EF4-FFF2-40B4-BE49-F238E27FC236}">
                <a16:creationId xmlns:a16="http://schemas.microsoft.com/office/drawing/2014/main" id="{ED67A06B-C752-4AA5-42EC-8F6A60AAA725}"/>
              </a:ext>
            </a:extLst>
          </p:cNvPr>
          <p:cNvPicPr>
            <a:picLocks noChangeAspect="1"/>
          </p:cNvPicPr>
          <p:nvPr/>
        </p:nvPicPr>
        <p:blipFill>
          <a:blip r:embed="rId3"/>
          <a:stretch>
            <a:fillRect/>
          </a:stretch>
        </p:blipFill>
        <p:spPr>
          <a:xfrm>
            <a:off x="365120" y="1160768"/>
            <a:ext cx="8424001" cy="3735975"/>
          </a:xfrm>
          <a:prstGeom prst="rect">
            <a:avLst/>
          </a:prstGeom>
        </p:spPr>
      </p:pic>
      <p:pic>
        <p:nvPicPr>
          <p:cNvPr id="10" name="Obrázek 9">
            <a:extLst>
              <a:ext uri="{FF2B5EF4-FFF2-40B4-BE49-F238E27FC236}">
                <a16:creationId xmlns:a16="http://schemas.microsoft.com/office/drawing/2014/main" id="{174659E3-08C9-DE1E-59BD-1A07D6EBC591}"/>
              </a:ext>
            </a:extLst>
          </p:cNvPr>
          <p:cNvPicPr>
            <a:picLocks noChangeAspect="1"/>
          </p:cNvPicPr>
          <p:nvPr/>
        </p:nvPicPr>
        <p:blipFill rotWithShape="1">
          <a:blip r:embed="rId4"/>
          <a:srcRect r="20075"/>
          <a:stretch/>
        </p:blipFill>
        <p:spPr>
          <a:xfrm>
            <a:off x="755576" y="3897073"/>
            <a:ext cx="5083963" cy="2618927"/>
          </a:xfrm>
          <a:prstGeom prst="rect">
            <a:avLst/>
          </a:prstGeom>
        </p:spPr>
      </p:pic>
    </p:spTree>
    <p:extLst>
      <p:ext uri="{BB962C8B-B14F-4D97-AF65-F5344CB8AC3E}">
        <p14:creationId xmlns:p14="http://schemas.microsoft.com/office/powerpoint/2010/main" val="18966903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6A7CA4D-D2AB-4505-832B-29718AEFD229}"/>
              </a:ext>
            </a:extLst>
          </p:cNvPr>
          <p:cNvSpPr>
            <a:spLocks noGrp="1"/>
          </p:cNvSpPr>
          <p:nvPr>
            <p:ph type="title"/>
          </p:nvPr>
        </p:nvSpPr>
        <p:spPr/>
        <p:txBody>
          <a:bodyPr/>
          <a:lstStyle/>
          <a:p>
            <a:r>
              <a:rPr lang="cs-CZ" dirty="0"/>
              <a:t>Podpora řešení dluhové problematiky</a:t>
            </a:r>
          </a:p>
        </p:txBody>
      </p:sp>
      <p:sp>
        <p:nvSpPr>
          <p:cNvPr id="4" name="Zástupný symbol pro číslo snímku 3">
            <a:extLst>
              <a:ext uri="{FF2B5EF4-FFF2-40B4-BE49-F238E27FC236}">
                <a16:creationId xmlns:a16="http://schemas.microsoft.com/office/drawing/2014/main" id="{F0955006-CC31-4FCE-951A-5AE67FA25D96}"/>
              </a:ext>
            </a:extLst>
          </p:cNvPr>
          <p:cNvSpPr>
            <a:spLocks noGrp="1"/>
          </p:cNvSpPr>
          <p:nvPr>
            <p:ph type="sldNum" sz="quarter" idx="13"/>
          </p:nvPr>
        </p:nvSpPr>
        <p:spPr/>
        <p:txBody>
          <a:bodyPr/>
          <a:lstStyle/>
          <a:p>
            <a:fld id="{479BF083-4774-43B1-9AB0-5CC1AC5DD8EE}" type="slidenum">
              <a:rPr lang="cs-CZ" smtClean="0"/>
              <a:pPr/>
              <a:t>71</a:t>
            </a:fld>
            <a:endParaRPr lang="cs-CZ" dirty="0"/>
          </a:p>
        </p:txBody>
      </p:sp>
      <p:pic>
        <p:nvPicPr>
          <p:cNvPr id="5" name="Obrázek 4">
            <a:extLst>
              <a:ext uri="{FF2B5EF4-FFF2-40B4-BE49-F238E27FC236}">
                <a16:creationId xmlns:a16="http://schemas.microsoft.com/office/drawing/2014/main" id="{34ECFA4B-06FD-3A83-7F2E-6434A2C30655}"/>
              </a:ext>
            </a:extLst>
          </p:cNvPr>
          <p:cNvPicPr>
            <a:picLocks noChangeAspect="1"/>
          </p:cNvPicPr>
          <p:nvPr/>
        </p:nvPicPr>
        <p:blipFill>
          <a:blip r:embed="rId3"/>
          <a:stretch>
            <a:fillRect/>
          </a:stretch>
        </p:blipFill>
        <p:spPr>
          <a:xfrm>
            <a:off x="189585" y="1276995"/>
            <a:ext cx="8764830" cy="5419005"/>
          </a:xfrm>
          <a:prstGeom prst="rect">
            <a:avLst/>
          </a:prstGeom>
        </p:spPr>
      </p:pic>
    </p:spTree>
    <p:extLst>
      <p:ext uri="{BB962C8B-B14F-4D97-AF65-F5344CB8AC3E}">
        <p14:creationId xmlns:p14="http://schemas.microsoft.com/office/powerpoint/2010/main" val="1585681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Zpráva o realizaci</a:t>
            </a:r>
          </a:p>
        </p:txBody>
      </p:sp>
      <p:sp>
        <p:nvSpPr>
          <p:cNvPr id="3" name="Zástupný symbol pro obsah 2"/>
          <p:cNvSpPr>
            <a:spLocks noGrp="1"/>
          </p:cNvSpPr>
          <p:nvPr>
            <p:ph idx="1"/>
          </p:nvPr>
        </p:nvSpPr>
        <p:spPr>
          <a:xfrm>
            <a:off x="539552" y="1556792"/>
            <a:ext cx="8280920" cy="4680520"/>
          </a:xfrm>
        </p:spPr>
        <p:txBody>
          <a:bodyPr/>
          <a:lstStyle/>
          <a:p>
            <a:pPr marL="0" indent="0">
              <a:buNone/>
            </a:pPr>
            <a:r>
              <a:rPr lang="cs-CZ" sz="2000" b="1" dirty="0"/>
              <a:t>Příjemce:</a:t>
            </a:r>
          </a:p>
          <a:p>
            <a:pPr>
              <a:spcBef>
                <a:spcPts val="0"/>
              </a:spcBef>
              <a:spcAft>
                <a:spcPts val="0"/>
              </a:spcAft>
            </a:pPr>
            <a:r>
              <a:rPr lang="cs-CZ" sz="2000" dirty="0"/>
              <a:t>předkládá </a:t>
            </a:r>
            <a:r>
              <a:rPr lang="cs-CZ" sz="2000" dirty="0" err="1"/>
              <a:t>ZoR</a:t>
            </a:r>
            <a:r>
              <a:rPr lang="cs-CZ" sz="2000" dirty="0"/>
              <a:t> a </a:t>
            </a:r>
            <a:r>
              <a:rPr lang="cs-CZ" sz="2000" dirty="0" err="1"/>
              <a:t>ŽoP</a:t>
            </a:r>
            <a:r>
              <a:rPr lang="cs-CZ" sz="2000" dirty="0"/>
              <a:t> prostřednictvím ISKP21+ do 30 dnů po ukončení monitorovaného období, závěrečnou </a:t>
            </a:r>
            <a:r>
              <a:rPr lang="cs-CZ" sz="2000" dirty="0" err="1"/>
              <a:t>ZoR</a:t>
            </a:r>
            <a:r>
              <a:rPr lang="cs-CZ" sz="2000" dirty="0"/>
              <a:t> do 60 dnů</a:t>
            </a:r>
          </a:p>
          <a:p>
            <a:pPr>
              <a:spcBef>
                <a:spcPts val="0"/>
              </a:spcBef>
              <a:spcAft>
                <a:spcPts val="0"/>
              </a:spcAft>
            </a:pPr>
            <a:r>
              <a:rPr lang="cs-CZ" sz="2000" dirty="0"/>
              <a:t>je možno požádat o prodloužení termínu pro předložení žádosti před vypršením 30denní lhůty (vše prostřednictvím depeše kvůli auditní stopě)</a:t>
            </a:r>
          </a:p>
          <a:p>
            <a:pPr>
              <a:spcBef>
                <a:spcPts val="0"/>
              </a:spcBef>
              <a:spcAft>
                <a:spcPts val="0"/>
              </a:spcAft>
            </a:pPr>
            <a:r>
              <a:rPr lang="cs-CZ" sz="2000" dirty="0"/>
              <a:t>je možno požádat formou změny o předložení mimořádné </a:t>
            </a:r>
            <a:r>
              <a:rPr lang="cs-CZ" sz="2000" dirty="0" err="1"/>
              <a:t>ZoR</a:t>
            </a:r>
            <a:endParaRPr lang="cs-CZ" sz="2000" dirty="0"/>
          </a:p>
          <a:p>
            <a:pPr marL="0" indent="0">
              <a:buNone/>
            </a:pPr>
            <a:br>
              <a:rPr lang="cs-CZ" sz="2000" b="1" dirty="0"/>
            </a:br>
            <a:r>
              <a:rPr lang="cs-CZ" sz="2000" b="1" dirty="0"/>
              <a:t>ŘO:</a:t>
            </a:r>
          </a:p>
          <a:p>
            <a:pPr>
              <a:spcBef>
                <a:spcPts val="0"/>
              </a:spcBef>
              <a:spcAft>
                <a:spcPts val="0"/>
              </a:spcAft>
            </a:pPr>
            <a:r>
              <a:rPr lang="cs-CZ" sz="2000" dirty="0"/>
              <a:t>celková doba administrace </a:t>
            </a:r>
            <a:r>
              <a:rPr lang="cs-CZ" sz="2000" dirty="0" err="1"/>
              <a:t>ZoR</a:t>
            </a:r>
            <a:r>
              <a:rPr lang="cs-CZ" sz="2000" dirty="0"/>
              <a:t> a </a:t>
            </a:r>
            <a:r>
              <a:rPr lang="cs-CZ" sz="2000" dirty="0" err="1"/>
              <a:t>ŽoP</a:t>
            </a:r>
            <a:r>
              <a:rPr lang="cs-CZ" sz="2000" dirty="0"/>
              <a:t> na straně ŘO nesmí přesáhnout 80 dnů (poté může dojít i k zamítnutí)</a:t>
            </a:r>
          </a:p>
          <a:p>
            <a:pPr marL="0" indent="0">
              <a:buNone/>
            </a:pPr>
            <a:br>
              <a:rPr lang="cs-CZ" sz="2000" dirty="0"/>
            </a:br>
            <a:endParaRPr lang="cs-CZ" sz="2000" dirty="0"/>
          </a:p>
          <a:p>
            <a:pPr marL="414000" lvl="1" indent="0">
              <a:buNone/>
            </a:pPr>
            <a:endParaRPr lang="cs-CZ"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8</a:t>
            </a:fld>
            <a:endParaRPr lang="cs-CZ" dirty="0"/>
          </a:p>
        </p:txBody>
      </p:sp>
    </p:spTree>
    <p:extLst>
      <p:ext uri="{BB962C8B-B14F-4D97-AF65-F5344CB8AC3E}">
        <p14:creationId xmlns:p14="http://schemas.microsoft.com/office/powerpoint/2010/main" val="297847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Zpráva o realizaci </a:t>
            </a:r>
          </a:p>
        </p:txBody>
      </p:sp>
      <p:sp>
        <p:nvSpPr>
          <p:cNvPr id="3" name="Zástupný symbol pro obsah 2"/>
          <p:cNvSpPr>
            <a:spLocks noGrp="1"/>
          </p:cNvSpPr>
          <p:nvPr>
            <p:ph idx="1"/>
          </p:nvPr>
        </p:nvSpPr>
        <p:spPr>
          <a:xfrm>
            <a:off x="395536" y="1196752"/>
            <a:ext cx="8424936" cy="5256584"/>
          </a:xfrm>
        </p:spPr>
        <p:txBody>
          <a:bodyPr/>
          <a:lstStyle/>
          <a:p>
            <a:pPr marL="0" indent="0" algn="just">
              <a:buNone/>
            </a:pPr>
            <a:r>
              <a:rPr lang="cs-CZ" sz="2000" b="1" dirty="0"/>
              <a:t>Obsah zprávy o realizaci:</a:t>
            </a:r>
          </a:p>
          <a:p>
            <a:pPr algn="just">
              <a:buFont typeface="Courier New" panose="02070309020205020404" pitchFamily="49" charset="0"/>
              <a:buChar char="o"/>
            </a:pPr>
            <a:r>
              <a:rPr lang="cs-CZ" sz="2000" dirty="0"/>
              <a:t>nedílnou součástí Zprávy o realizaci je Žádost o platbu</a:t>
            </a:r>
          </a:p>
          <a:p>
            <a:pPr algn="just">
              <a:lnSpc>
                <a:spcPct val="100000"/>
              </a:lnSpc>
              <a:buFont typeface="Courier New" panose="02070309020205020404" pitchFamily="49" charset="0"/>
              <a:buChar char="o"/>
            </a:pPr>
            <a:r>
              <a:rPr lang="cs-CZ" sz="2000" dirty="0"/>
              <a:t>Zaslaná záloha se vyúčtovává až v závěrečné zprávě o realizaci.</a:t>
            </a:r>
          </a:p>
          <a:p>
            <a:pPr algn="just">
              <a:lnSpc>
                <a:spcPct val="100000"/>
              </a:lnSpc>
              <a:buFont typeface="Courier New" panose="02070309020205020404" pitchFamily="49" charset="0"/>
              <a:buChar char="o"/>
            </a:pPr>
            <a:r>
              <a:rPr lang="cs-CZ" sz="2000" dirty="0"/>
              <a:t>Součástí 1.ZoR je i smlouva o partnerství (platí pro projekty s partnerem s finančním příspěvkem)</a:t>
            </a:r>
          </a:p>
          <a:p>
            <a:pPr algn="just">
              <a:spcAft>
                <a:spcPts val="0"/>
              </a:spcAft>
              <a:buFont typeface="Courier New" panose="02070309020205020404" pitchFamily="49" charset="0"/>
              <a:buChar char="o"/>
            </a:pPr>
            <a:r>
              <a:rPr lang="cs-CZ" sz="2000" dirty="0"/>
              <a:t>zpráva o realizaci informuje o realizaci projektu v daném období </a:t>
            </a:r>
          </a:p>
          <a:p>
            <a:pPr lvl="1" algn="just">
              <a:lnSpc>
                <a:spcPct val="150000"/>
              </a:lnSpc>
              <a:spcBef>
                <a:spcPts val="0"/>
              </a:spcBef>
              <a:spcAft>
                <a:spcPts val="0"/>
              </a:spcAft>
            </a:pPr>
            <a:r>
              <a:rPr lang="cs-CZ" sz="1200" dirty="0"/>
              <a:t>pokrok v realizaci KA (popis jak pobíhají aktivity…) </a:t>
            </a:r>
          </a:p>
          <a:p>
            <a:pPr lvl="1" algn="just">
              <a:lnSpc>
                <a:spcPct val="150000"/>
              </a:lnSpc>
              <a:spcBef>
                <a:spcPts val="0"/>
              </a:spcBef>
              <a:spcAft>
                <a:spcPts val="0"/>
              </a:spcAft>
            </a:pPr>
            <a:r>
              <a:rPr lang="cs-CZ" sz="1200" b="1" dirty="0"/>
              <a:t>plnění indikátorů </a:t>
            </a:r>
            <a:r>
              <a:rPr lang="cs-CZ" sz="1200" dirty="0"/>
              <a:t>(povinné k naplnění a povinné k vykazování) vč. Specifických datových položek</a:t>
            </a:r>
          </a:p>
          <a:p>
            <a:pPr lvl="1" algn="just">
              <a:lnSpc>
                <a:spcPct val="150000"/>
              </a:lnSpc>
              <a:spcBef>
                <a:spcPts val="0"/>
              </a:spcBef>
              <a:spcAft>
                <a:spcPts val="0"/>
              </a:spcAft>
            </a:pPr>
            <a:r>
              <a:rPr lang="cs-CZ" sz="1200" dirty="0"/>
              <a:t>horizontální principy </a:t>
            </a:r>
          </a:p>
          <a:p>
            <a:pPr lvl="1" algn="just">
              <a:lnSpc>
                <a:spcPct val="150000"/>
              </a:lnSpc>
              <a:spcBef>
                <a:spcPts val="0"/>
              </a:spcBef>
              <a:spcAft>
                <a:spcPts val="0"/>
              </a:spcAft>
            </a:pPr>
            <a:r>
              <a:rPr lang="cs-CZ" sz="1200" b="1" dirty="0"/>
              <a:t>publicita</a:t>
            </a:r>
          </a:p>
          <a:p>
            <a:pPr lvl="1" algn="just">
              <a:lnSpc>
                <a:spcPct val="150000"/>
              </a:lnSpc>
              <a:spcBef>
                <a:spcPts val="0"/>
              </a:spcBef>
              <a:spcAft>
                <a:spcPts val="0"/>
              </a:spcAft>
            </a:pPr>
            <a:r>
              <a:rPr lang="cs-CZ" sz="1200" dirty="0"/>
              <a:t>informace o příjmech (částky se vyplňují jen pokud příjmy převýší spolufinancování, je však nutné doplnit nulové hodnoty)</a:t>
            </a:r>
          </a:p>
          <a:p>
            <a:pPr lvl="1" algn="just">
              <a:lnSpc>
                <a:spcPct val="150000"/>
              </a:lnSpc>
              <a:spcBef>
                <a:spcPts val="0"/>
              </a:spcBef>
              <a:spcAft>
                <a:spcPts val="0"/>
              </a:spcAft>
            </a:pPr>
            <a:r>
              <a:rPr lang="cs-CZ" sz="1200" dirty="0"/>
              <a:t>problémy během realizace</a:t>
            </a:r>
          </a:p>
          <a:p>
            <a:pPr lvl="1" algn="just">
              <a:lnSpc>
                <a:spcPct val="150000"/>
              </a:lnSpc>
              <a:spcBef>
                <a:spcPts val="0"/>
              </a:spcBef>
              <a:spcAft>
                <a:spcPts val="0"/>
              </a:spcAft>
            </a:pPr>
            <a:r>
              <a:rPr lang="cs-CZ" sz="1200" dirty="0"/>
              <a:t>čestná prohlášení</a:t>
            </a:r>
          </a:p>
          <a:p>
            <a:pPr lvl="1" algn="just">
              <a:lnSpc>
                <a:spcPct val="150000"/>
              </a:lnSpc>
              <a:spcBef>
                <a:spcPts val="0"/>
              </a:spcBef>
              <a:spcAft>
                <a:spcPts val="0"/>
              </a:spcAft>
            </a:pPr>
            <a:r>
              <a:rPr lang="cs-CZ" sz="1200" dirty="0"/>
              <a:t>Dokumenty zprávy</a:t>
            </a:r>
          </a:p>
          <a:p>
            <a:pPr marL="414000" lvl="1" indent="0">
              <a:buNone/>
            </a:pPr>
            <a:br>
              <a:rPr lang="cs-CZ" dirty="0"/>
            </a:br>
            <a:endParaRPr lang="cs-CZ" dirty="0"/>
          </a:p>
          <a:p>
            <a:pPr marL="414000" lvl="1" indent="0">
              <a:buNone/>
            </a:pPr>
            <a:endParaRPr lang="cs-CZ"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9</a:t>
            </a:fld>
            <a:endParaRPr lang="cs-CZ" dirty="0"/>
          </a:p>
        </p:txBody>
      </p:sp>
    </p:spTree>
    <p:extLst>
      <p:ext uri="{BB962C8B-B14F-4D97-AF65-F5344CB8AC3E}">
        <p14:creationId xmlns:p14="http://schemas.microsoft.com/office/powerpoint/2010/main" val="2627227869"/>
      </p:ext>
    </p:extLst>
  </p:cSld>
  <p:clrMapOvr>
    <a:masterClrMapping/>
  </p:clrMapOvr>
</p:sld>
</file>

<file path=ppt/theme/theme1.xml><?xml version="1.0" encoding="utf-8"?>
<a:theme xmlns:a="http://schemas.openxmlformats.org/drawingml/2006/main" name="prezentace">
  <a:themeElements>
    <a:clrScheme name="MPSV">
      <a:dk1>
        <a:srgbClr val="084A8B"/>
      </a:dk1>
      <a:lt1>
        <a:srgbClr val="F5F5F5"/>
      </a:lt1>
      <a:dk2>
        <a:srgbClr val="AFDDFA"/>
      </a:dk2>
      <a:lt2>
        <a:srgbClr val="F5F5F5"/>
      </a:lt2>
      <a:accent1>
        <a:srgbClr val="084A8B"/>
      </a:accent1>
      <a:accent2>
        <a:srgbClr val="5FBBF5"/>
      </a:accent2>
      <a:accent3>
        <a:srgbClr val="D7EEFC"/>
      </a:accent3>
      <a:accent4>
        <a:srgbClr val="FFCC00"/>
      </a:accent4>
      <a:accent5>
        <a:srgbClr val="AFDDFA"/>
      </a:accent5>
      <a:accent6>
        <a:srgbClr val="AF0100"/>
      </a:accent6>
      <a:hlink>
        <a:srgbClr val="084A8B"/>
      </a:hlink>
      <a:folHlink>
        <a:srgbClr val="084A8B"/>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rezentace">
  <a:themeElements>
    <a:clrScheme name="MPSV">
      <a:dk1>
        <a:srgbClr val="084A8B"/>
      </a:dk1>
      <a:lt1>
        <a:srgbClr val="F5F5F5"/>
      </a:lt1>
      <a:dk2>
        <a:srgbClr val="AFDDFA"/>
      </a:dk2>
      <a:lt2>
        <a:srgbClr val="F5F5F5"/>
      </a:lt2>
      <a:accent1>
        <a:srgbClr val="084A8B"/>
      </a:accent1>
      <a:accent2>
        <a:srgbClr val="5FBBF5"/>
      </a:accent2>
      <a:accent3>
        <a:srgbClr val="D7EEFC"/>
      </a:accent3>
      <a:accent4>
        <a:srgbClr val="FFCC00"/>
      </a:accent4>
      <a:accent5>
        <a:srgbClr val="AFDDFA"/>
      </a:accent5>
      <a:accent6>
        <a:srgbClr val="AF0100"/>
      </a:accent6>
      <a:hlink>
        <a:srgbClr val="084A8B"/>
      </a:hlink>
      <a:folHlink>
        <a:srgbClr val="084A8B"/>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prezentace">
  <a:themeElements>
    <a:clrScheme name="šablona OPZ">
      <a:dk1>
        <a:srgbClr val="084A8B"/>
      </a:dk1>
      <a:lt1>
        <a:srgbClr val="F5F5F5"/>
      </a:lt1>
      <a:dk2>
        <a:srgbClr val="AFDDFA"/>
      </a:dk2>
      <a:lt2>
        <a:srgbClr val="F5F5F5"/>
      </a:lt2>
      <a:accent1>
        <a:srgbClr val="084A8B"/>
      </a:accent1>
      <a:accent2>
        <a:srgbClr val="5FBBF5"/>
      </a:accent2>
      <a:accent3>
        <a:srgbClr val="D7EEFC"/>
      </a:accent3>
      <a:accent4>
        <a:srgbClr val="FFCC00"/>
      </a:accent4>
      <a:accent5>
        <a:srgbClr val="AFDDFA"/>
      </a:accent5>
      <a:accent6>
        <a:srgbClr val="AF0100"/>
      </a:accent6>
      <a:hlink>
        <a:srgbClr val="084A8B"/>
      </a:hlink>
      <a:folHlink>
        <a:srgbClr val="084A8B"/>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prezentace">
  <a:themeElements>
    <a:clrScheme name="MPSV">
      <a:dk1>
        <a:srgbClr val="084A8B"/>
      </a:dk1>
      <a:lt1>
        <a:srgbClr val="F5F5F5"/>
      </a:lt1>
      <a:dk2>
        <a:srgbClr val="AFDDFA"/>
      </a:dk2>
      <a:lt2>
        <a:srgbClr val="F5F5F5"/>
      </a:lt2>
      <a:accent1>
        <a:srgbClr val="084A8B"/>
      </a:accent1>
      <a:accent2>
        <a:srgbClr val="5FBBF5"/>
      </a:accent2>
      <a:accent3>
        <a:srgbClr val="D7EEFC"/>
      </a:accent3>
      <a:accent4>
        <a:srgbClr val="FFCC00"/>
      </a:accent4>
      <a:accent5>
        <a:srgbClr val="AFDDFA"/>
      </a:accent5>
      <a:accent6>
        <a:srgbClr val="AF0100"/>
      </a:accent6>
      <a:hlink>
        <a:srgbClr val="084A8B"/>
      </a:hlink>
      <a:folHlink>
        <a:srgbClr val="084A8B"/>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prezentace">
  <a:themeElements>
    <a:clrScheme name="MPSV">
      <a:dk1>
        <a:srgbClr val="084A8B"/>
      </a:dk1>
      <a:lt1>
        <a:srgbClr val="F5F5F5"/>
      </a:lt1>
      <a:dk2>
        <a:srgbClr val="AFDDFA"/>
      </a:dk2>
      <a:lt2>
        <a:srgbClr val="F5F5F5"/>
      </a:lt2>
      <a:accent1>
        <a:srgbClr val="084A8B"/>
      </a:accent1>
      <a:accent2>
        <a:srgbClr val="5FBBF5"/>
      </a:accent2>
      <a:accent3>
        <a:srgbClr val="D7EEFC"/>
      </a:accent3>
      <a:accent4>
        <a:srgbClr val="FFCC00"/>
      </a:accent4>
      <a:accent5>
        <a:srgbClr val="AFDDFA"/>
      </a:accent5>
      <a:accent6>
        <a:srgbClr val="AF0100"/>
      </a:accent6>
      <a:hlink>
        <a:srgbClr val="084A8B"/>
      </a:hlink>
      <a:folHlink>
        <a:srgbClr val="084A8B"/>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prezentace">
  <a:themeElements>
    <a:clrScheme name="MPSV">
      <a:dk1>
        <a:srgbClr val="084A8B"/>
      </a:dk1>
      <a:lt1>
        <a:srgbClr val="F5F5F5"/>
      </a:lt1>
      <a:dk2>
        <a:srgbClr val="AFDDFA"/>
      </a:dk2>
      <a:lt2>
        <a:srgbClr val="F5F5F5"/>
      </a:lt2>
      <a:accent1>
        <a:srgbClr val="084A8B"/>
      </a:accent1>
      <a:accent2>
        <a:srgbClr val="5FBBF5"/>
      </a:accent2>
      <a:accent3>
        <a:srgbClr val="D7EEFC"/>
      </a:accent3>
      <a:accent4>
        <a:srgbClr val="FFCC00"/>
      </a:accent4>
      <a:accent5>
        <a:srgbClr val="AFDDFA"/>
      </a:accent5>
      <a:accent6>
        <a:srgbClr val="AF0100"/>
      </a:accent6>
      <a:hlink>
        <a:srgbClr val="084A8B"/>
      </a:hlink>
      <a:folHlink>
        <a:srgbClr val="084A8B"/>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prezentace">
  <a:themeElements>
    <a:clrScheme name="MPSV">
      <a:dk1>
        <a:srgbClr val="084A8B"/>
      </a:dk1>
      <a:lt1>
        <a:srgbClr val="F5F5F5"/>
      </a:lt1>
      <a:dk2>
        <a:srgbClr val="AFDDFA"/>
      </a:dk2>
      <a:lt2>
        <a:srgbClr val="F5F5F5"/>
      </a:lt2>
      <a:accent1>
        <a:srgbClr val="084A8B"/>
      </a:accent1>
      <a:accent2>
        <a:srgbClr val="5FBBF5"/>
      </a:accent2>
      <a:accent3>
        <a:srgbClr val="D7EEFC"/>
      </a:accent3>
      <a:accent4>
        <a:srgbClr val="FFCC00"/>
      </a:accent4>
      <a:accent5>
        <a:srgbClr val="AFDDFA"/>
      </a:accent5>
      <a:accent6>
        <a:srgbClr val="AF0100"/>
      </a:accent6>
      <a:hlink>
        <a:srgbClr val="084A8B"/>
      </a:hlink>
      <a:folHlink>
        <a:srgbClr val="084A8B"/>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prezentace">
  <a:themeElements>
    <a:clrScheme name="MPSV">
      <a:dk1>
        <a:srgbClr val="084A8B"/>
      </a:dk1>
      <a:lt1>
        <a:srgbClr val="F5F5F5"/>
      </a:lt1>
      <a:dk2>
        <a:srgbClr val="AFDDFA"/>
      </a:dk2>
      <a:lt2>
        <a:srgbClr val="F5F5F5"/>
      </a:lt2>
      <a:accent1>
        <a:srgbClr val="084A8B"/>
      </a:accent1>
      <a:accent2>
        <a:srgbClr val="5FBBF5"/>
      </a:accent2>
      <a:accent3>
        <a:srgbClr val="D7EEFC"/>
      </a:accent3>
      <a:accent4>
        <a:srgbClr val="FFCC00"/>
      </a:accent4>
      <a:accent5>
        <a:srgbClr val="AFDDFA"/>
      </a:accent5>
      <a:accent6>
        <a:srgbClr val="AF0100"/>
      </a:accent6>
      <a:hlink>
        <a:srgbClr val="084A8B"/>
      </a:hlink>
      <a:folHlink>
        <a:srgbClr val="084A8B"/>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prezentace">
  <a:themeElements>
    <a:clrScheme name="MPSV">
      <a:dk1>
        <a:srgbClr val="084A8B"/>
      </a:dk1>
      <a:lt1>
        <a:srgbClr val="F5F5F5"/>
      </a:lt1>
      <a:dk2>
        <a:srgbClr val="AFDDFA"/>
      </a:dk2>
      <a:lt2>
        <a:srgbClr val="F5F5F5"/>
      </a:lt2>
      <a:accent1>
        <a:srgbClr val="084A8B"/>
      </a:accent1>
      <a:accent2>
        <a:srgbClr val="5FBBF5"/>
      </a:accent2>
      <a:accent3>
        <a:srgbClr val="D7EEFC"/>
      </a:accent3>
      <a:accent4>
        <a:srgbClr val="FFCC00"/>
      </a:accent4>
      <a:accent5>
        <a:srgbClr val="AFDDFA"/>
      </a:accent5>
      <a:accent6>
        <a:srgbClr val="AF0100"/>
      </a:accent6>
      <a:hlink>
        <a:srgbClr val="084A8B"/>
      </a:hlink>
      <a:folHlink>
        <a:srgbClr val="084A8B"/>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C_OriginalFileName xmlns="7c48c8a8-2045-474d-b0fb-3ee17ecadba0">U:\1_3_POMOC_PRAC_PODNIKŮM_A_PODNIKATELŮM\VYZVA_002_SOUTEZNI\KULATÉ_STOLY\kulatý stůl_2017\Zápis\Příloha č. 1_Setkání_8.12.2017.pptx</AC_OriginalFileNam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F291D2CAF791D449809C1371BC5FAF2A" ma:contentTypeVersion="1" ma:contentTypeDescription="Vytvoří nový dokument" ma:contentTypeScope="" ma:versionID="26fd20a5b6d8decbe06b7f1b12531c89">
  <xsd:schema xmlns:xsd="http://www.w3.org/2001/XMLSchema" xmlns:xs="http://www.w3.org/2001/XMLSchema" xmlns:p="http://schemas.microsoft.com/office/2006/metadata/properties" xmlns:ns2="7c48c8a8-2045-474d-b0fb-3ee17ecadba0" targetNamespace="http://schemas.microsoft.com/office/2006/metadata/properties" ma:root="true" ma:fieldsID="ff450026467c3fdb36efcce3adb619a7" ns2:_="">
    <xsd:import namespace="7c48c8a8-2045-474d-b0fb-3ee17ecadba0"/>
    <xsd:element name="properties">
      <xsd:complexType>
        <xsd:sequence>
          <xsd:element name="documentManagement">
            <xsd:complexType>
              <xsd:all>
                <xsd:element ref="ns2:AC_OriginalFileNa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48c8a8-2045-474d-b0fb-3ee17ecadba0" elementFormDefault="qualified">
    <xsd:import namespace="http://schemas.microsoft.com/office/2006/documentManagement/types"/>
    <xsd:import namespace="http://schemas.microsoft.com/office/infopath/2007/PartnerControls"/>
    <xsd:element name="AC_OriginalFileName" ma:index="8" nillable="true" ma:displayName="Original File Name" ma:internalName="AC_OriginalFileNam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CF2D90C-C04A-47FC-8980-C9DA000B215F}">
  <ds:schemaRefs>
    <ds:schemaRef ds:uri="http://schemas.microsoft.com/sharepoint/v3/contenttype/forms"/>
  </ds:schemaRefs>
</ds:datastoreItem>
</file>

<file path=customXml/itemProps2.xml><?xml version="1.0" encoding="utf-8"?>
<ds:datastoreItem xmlns:ds="http://schemas.openxmlformats.org/officeDocument/2006/customXml" ds:itemID="{5C7581EA-A1D1-46FA-95C0-756AE194780C}">
  <ds:schemaRefs>
    <ds:schemaRef ds:uri="http://schemas.microsoft.com/office/2006/metadata/properties"/>
    <ds:schemaRef ds:uri="http://schemas.microsoft.com/office/infopath/2007/PartnerControls"/>
    <ds:schemaRef ds:uri="http://purl.org/dc/elements/1.1/"/>
    <ds:schemaRef ds:uri="http://www.w3.org/XML/1998/namespace"/>
    <ds:schemaRef ds:uri="http://purl.org/dc/dcmitype/"/>
    <ds:schemaRef ds:uri="http://schemas.microsoft.com/office/2006/documentManagement/types"/>
    <ds:schemaRef ds:uri="http://schemas.openxmlformats.org/package/2006/metadata/core-properties"/>
    <ds:schemaRef ds:uri="7c48c8a8-2045-474d-b0fb-3ee17ecadba0"/>
    <ds:schemaRef ds:uri="http://purl.org/dc/terms/"/>
  </ds:schemaRefs>
</ds:datastoreItem>
</file>

<file path=customXml/itemProps3.xml><?xml version="1.0" encoding="utf-8"?>
<ds:datastoreItem xmlns:ds="http://schemas.openxmlformats.org/officeDocument/2006/customXml" ds:itemID="{1294F5CE-A03B-44AF-809A-BD0261F206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48c8a8-2045-474d-b0fb-3ee17ecadb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18073</Words>
  <Application>Microsoft Office PowerPoint</Application>
  <PresentationFormat>Předvádění na obrazovce (4:3)</PresentationFormat>
  <Paragraphs>1181</Paragraphs>
  <Slides>71</Slides>
  <Notes>58</Notes>
  <HiddenSlides>0</HiddenSlides>
  <MMClips>0</MMClips>
  <ScaleCrop>false</ScaleCrop>
  <HeadingPairs>
    <vt:vector size="6" baseType="variant">
      <vt:variant>
        <vt:lpstr>Použitá písma</vt:lpstr>
      </vt:variant>
      <vt:variant>
        <vt:i4>8</vt:i4>
      </vt:variant>
      <vt:variant>
        <vt:lpstr>Motiv</vt:lpstr>
      </vt:variant>
      <vt:variant>
        <vt:i4>9</vt:i4>
      </vt:variant>
      <vt:variant>
        <vt:lpstr>Nadpisy snímků</vt:lpstr>
      </vt:variant>
      <vt:variant>
        <vt:i4>71</vt:i4>
      </vt:variant>
    </vt:vector>
  </HeadingPairs>
  <TitlesOfParts>
    <vt:vector size="88" baseType="lpstr">
      <vt:lpstr>Arial</vt:lpstr>
      <vt:lpstr>Calibri</vt:lpstr>
      <vt:lpstr>Courier New</vt:lpstr>
      <vt:lpstr>Symbol</vt:lpstr>
      <vt:lpstr>Times New Roman</vt:lpstr>
      <vt:lpstr>Trebuchet MS</vt:lpstr>
      <vt:lpstr>Wingdings</vt:lpstr>
      <vt:lpstr>Wingdings 3</vt:lpstr>
      <vt:lpstr>prezentace</vt:lpstr>
      <vt:lpstr>1_prezentace</vt:lpstr>
      <vt:lpstr>2_prezentace</vt:lpstr>
      <vt:lpstr>3_prezentace</vt:lpstr>
      <vt:lpstr>4_prezentace</vt:lpstr>
      <vt:lpstr>5_prezentace</vt:lpstr>
      <vt:lpstr>6_prezentace</vt:lpstr>
      <vt:lpstr>7_prezentace</vt:lpstr>
      <vt:lpstr>9_prezentace</vt:lpstr>
      <vt:lpstr>Seminář pro příjemce Příprava a podpis právního aktu, pravidla a podmínky realizace, ZOR, ŽOP</vt:lpstr>
      <vt:lpstr>Obsah</vt:lpstr>
      <vt:lpstr> rozhodnutí o poskytnutí dotace  </vt:lpstr>
      <vt:lpstr>Základní dokumenty</vt:lpstr>
      <vt:lpstr>Rozhodnutí o poskytnutí dotace</vt:lpstr>
      <vt:lpstr>Rozhodnutí o poskytnutí dotace</vt:lpstr>
      <vt:lpstr> Zpráva o realizaci   </vt:lpstr>
      <vt:lpstr>Zpráva o realizaci</vt:lpstr>
      <vt:lpstr>Zpráva o realizaci </vt:lpstr>
      <vt:lpstr>Zpráva o reAlizaci - InDIKÁTORY</vt:lpstr>
      <vt:lpstr>Zpráva o reAlizaci - InDIKÁTORY</vt:lpstr>
      <vt:lpstr>InDIKÁTORY povinné k naplnění</vt:lpstr>
      <vt:lpstr>InDIKÁTORY povinné k vykazování</vt:lpstr>
      <vt:lpstr> Publicita   </vt:lpstr>
      <vt:lpstr>VIZUÁLNÍ IDENTITA - použití</vt:lpstr>
      <vt:lpstr>Povinný plakát</vt:lpstr>
      <vt:lpstr>publicita</vt:lpstr>
      <vt:lpstr>Způsobilost výdajů</vt:lpstr>
      <vt:lpstr>způsob financování</vt:lpstr>
      <vt:lpstr>Způsobilé výdaje</vt:lpstr>
      <vt:lpstr>Reálné vykazování výdajů</vt:lpstr>
      <vt:lpstr>Dokladování osobních výdajů</vt:lpstr>
      <vt:lpstr>Kategorie způsobilých výdajů OPZ</vt:lpstr>
      <vt:lpstr>40% paušální sazba</vt:lpstr>
      <vt:lpstr>Osobní náklady</vt:lpstr>
      <vt:lpstr>Osobní náklady</vt:lpstr>
      <vt:lpstr>Osobní náklady</vt:lpstr>
      <vt:lpstr>Pracovní výkazy</vt:lpstr>
      <vt:lpstr>Pracovní výkaz</vt:lpstr>
      <vt:lpstr>Mzdové příspěvky</vt:lpstr>
      <vt:lpstr>Mzdové příspěvky</vt:lpstr>
      <vt:lpstr>Mzdové příspěvky</vt:lpstr>
      <vt:lpstr>Příjmy projektu</vt:lpstr>
      <vt:lpstr>Příjmy projektu</vt:lpstr>
      <vt:lpstr>Změny rozpočtu</vt:lpstr>
      <vt:lpstr> Změny projektu (podstatné a nepodstatné)   </vt:lpstr>
      <vt:lpstr>Změny projektu</vt:lpstr>
      <vt:lpstr>Změny projektu</vt:lpstr>
      <vt:lpstr>Nepodstatné změny</vt:lpstr>
      <vt:lpstr>Nepodstatné změny</vt:lpstr>
      <vt:lpstr>Změny v osobě partnera</vt:lpstr>
      <vt:lpstr>Podstatné Změny</vt:lpstr>
      <vt:lpstr>Podstatné Změny</vt:lpstr>
      <vt:lpstr>Kontroly</vt:lpstr>
      <vt:lpstr>Veřejné zakázky</vt:lpstr>
      <vt:lpstr>Veřejné zakázky </vt:lpstr>
      <vt:lpstr>Veřejné zakázky</vt:lpstr>
      <vt:lpstr>Střet zájmů (paušální sazba)</vt:lpstr>
      <vt:lpstr>Střet zájmů (paušální sazba)</vt:lpstr>
      <vt:lpstr>  evaluace  </vt:lpstr>
      <vt:lpstr>evaluace</vt:lpstr>
      <vt:lpstr>EVALUACE</vt:lpstr>
      <vt:lpstr>evaluace</vt:lpstr>
      <vt:lpstr>evaluace</vt:lpstr>
      <vt:lpstr>evaluace</vt:lpstr>
      <vt:lpstr>evaluace</vt:lpstr>
      <vt:lpstr>evaluace</vt:lpstr>
      <vt:lpstr>evaluace</vt:lpstr>
      <vt:lpstr>evaluace</vt:lpstr>
      <vt:lpstr>evaluace</vt:lpstr>
      <vt:lpstr>evaluace</vt:lpstr>
      <vt:lpstr>evaluace</vt:lpstr>
      <vt:lpstr>Úvodní list – identifikační údaje projektu</vt:lpstr>
      <vt:lpstr>Podpora komunitní práce</vt:lpstr>
      <vt:lpstr>Podpora komunitní práce</vt:lpstr>
      <vt:lpstr>Podpora komunitní práce</vt:lpstr>
      <vt:lpstr>Podpora sociální práce na území MAS</vt:lpstr>
      <vt:lpstr>Podpora sdílené a neformální péče</vt:lpstr>
      <vt:lpstr>Podpora zaměstnatelnosti osob</vt:lpstr>
      <vt:lpstr>Podpora rodin a posilování rodinných vazeb</vt:lpstr>
      <vt:lpstr>Podpora řešení dluhové problematiky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2015-02-20T08:23:15Z</dcterms:created>
  <dcterms:modified xsi:type="dcterms:W3CDTF">2023-04-28T12:26:23Z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0x010100F291D2CAF791D449809C1371BC5FAF2A</vt:lpwstr>
  </property>
</Properties>
</file>