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Data+xml" PartName="/ppt/diagrams/data1.xml"/>
  <Override ContentType="application/vnd.openxmlformats-officedocument.drawingml.diagramData+xml" PartName="/ppt/diagrams/data2.xml"/>
  <Override ContentType="application/vnd.ms-office.drawingml.diagramDrawing+xml" PartName="/ppt/diagrams/drawing1.xml"/>
  <Override ContentType="application/vnd.ms-office.drawingml.diagramDrawing+xml" PartName="/ppt/diagrams/drawing2.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47.xml"/>
  <Override ContentType="application/vnd.openxmlformats-officedocument.presentationml.notesSlide+xml" PartName="/ppt/notesSlides/notesSlide48.xml"/>
  <Override ContentType="application/vnd.openxmlformats-officedocument.presentationml.notesSlide+xml" PartName="/ppt/notesSlides/notesSlide49.xml"/>
  <Override ContentType="application/vnd.openxmlformats-officedocument.presentationml.notesSlide+xml" PartName="/ppt/notesSlides/notesSlide5.xml"/>
  <Override ContentType="application/vnd.openxmlformats-officedocument.presentationml.notesSlide+xml" PartName="/ppt/notesSlides/notesSlide50.xml"/>
  <Override ContentType="application/vnd.openxmlformats-officedocument.presentationml.notesSlide+xml" PartName="/ppt/notesSlides/notesSlide51.xml"/>
  <Override ContentType="application/vnd.openxmlformats-officedocument.presentationml.notesSlide+xml" PartName="/ppt/notesSlides/notesSlide52.xml"/>
  <Override ContentType="application/vnd.openxmlformats-officedocument.presentationml.notesSlide+xml" PartName="/ppt/notesSlides/notesSlide53.xml"/>
  <Override ContentType="application/vnd.openxmlformats-officedocument.presentationml.notesSlide+xml" PartName="/ppt/notesSlides/notesSlide54.xml"/>
  <Override ContentType="application/vnd.openxmlformats-officedocument.presentationml.notesSlide+xml" PartName="/ppt/notesSlides/notesSlide55.xml"/>
  <Override ContentType="application/vnd.openxmlformats-officedocument.presentationml.notesSlide+xml" PartName="/ppt/notesSlides/notesSlide56.xml"/>
  <Override ContentType="application/vnd.openxmlformats-officedocument.presentationml.notesSlide+xml" PartName="/ppt/notesSlides/notesSlide57.xml"/>
  <Override ContentType="application/vnd.openxmlformats-officedocument.presentationml.notesSlide+xml" PartName="/ppt/notesSlides/notesSlide58.xml"/>
  <Override ContentType="application/vnd.openxmlformats-officedocument.presentationml.notesSlide+xml" PartName="/ppt/notesSlides/notesSlide59.xml"/>
  <Override ContentType="application/vnd.openxmlformats-officedocument.presentationml.notesSlide+xml" PartName="/ppt/notesSlides/notesSlide6.xml"/>
  <Override ContentType="application/vnd.openxmlformats-officedocument.presentationml.notesSlide+xml" PartName="/ppt/notesSlides/notesSlide60.xml"/>
  <Override ContentType="application/vnd.openxmlformats-officedocument.presentationml.notesSlide+xml" PartName="/ppt/notesSlides/notesSlide61.xml"/>
  <Override ContentType="application/vnd.openxmlformats-officedocument.presentationml.notesSlide+xml" PartName="/ppt/notesSlides/notesSlide62.xml"/>
  <Override ContentType="application/vnd.openxmlformats-officedocument.presentationml.notesSlide+xml" PartName="/ppt/notesSlides/notesSlide63.xml"/>
  <Override ContentType="application/vnd.openxmlformats-officedocument.presentationml.notesSlide+xml" PartName="/ppt/notesSlides/notesSlide64.xml"/>
  <Override ContentType="application/vnd.openxmlformats-officedocument.presentationml.notesSlide+xml" PartName="/ppt/notesSlides/notesSlide65.xml"/>
  <Override ContentType="application/vnd.openxmlformats-officedocument.presentationml.notesSlide+xml" PartName="/ppt/notesSlides/notesSlide66.xml"/>
  <Override ContentType="application/vnd.openxmlformats-officedocument.presentationml.notesSlide+xml" PartName="/ppt/notesSlides/notesSlide67.xml"/>
  <Override ContentType="application/vnd.openxmlformats-officedocument.presentationml.notesSlide+xml" PartName="/ppt/notesSlides/notesSlide68.xml"/>
  <Override ContentType="application/vnd.openxmlformats-officedocument.presentationml.notesSlide+xml" PartName="/ppt/notesSlides/notesSlide69.xml"/>
  <Override ContentType="application/vnd.openxmlformats-officedocument.presentationml.notesSlide+xml" PartName="/ppt/notesSlides/notesSlide7.xml"/>
  <Override ContentType="application/vnd.openxmlformats-officedocument.presentationml.notesSlide+xml" PartName="/ppt/notesSlides/notesSlide70.xml"/>
  <Override ContentType="application/vnd.openxmlformats-officedocument.presentationml.notesSlide+xml" PartName="/ppt/notesSlides/notesSlide71.xml"/>
  <Override ContentType="application/vnd.openxmlformats-officedocument.presentationml.notesSlide+xml" PartName="/ppt/notesSlides/notesSlide72.xml"/>
  <Override ContentType="application/vnd.openxmlformats-officedocument.presentationml.notesSlide+xml" PartName="/ppt/notesSlides/notesSlide73.xml"/>
  <Override ContentType="application/vnd.openxmlformats-officedocument.presentationml.notesSlide+xml" PartName="/ppt/notesSlides/notesSlide74.xml"/>
  <Override ContentType="application/vnd.openxmlformats-officedocument.presentationml.notesSlide+xml" PartName="/ppt/notesSlides/notesSlide75.xml"/>
  <Override ContentType="application/vnd.openxmlformats-officedocument.presentationml.notesSlide+xml" PartName="/ppt/notesSlides/notesSlide76.xml"/>
  <Override ContentType="application/vnd.openxmlformats-officedocument.presentationml.notesSlide+xml" PartName="/ppt/notesSlides/notesSlide77.xml"/>
  <Override ContentType="application/vnd.openxmlformats-officedocument.presentationml.notesSlide+xml" PartName="/ppt/notesSlides/notesSlide78.xml"/>
  <Override ContentType="application/vnd.openxmlformats-officedocument.presentationml.notesSlide+xml" PartName="/ppt/notesSlides/notesSlide79.xml"/>
  <Override ContentType="application/vnd.openxmlformats-officedocument.presentationml.notesSlide+xml" PartName="/ppt/notesSlides/notesSlide8.xml"/>
  <Override ContentType="application/vnd.openxmlformats-officedocument.presentationml.notesSlide+xml" PartName="/ppt/notesSlides/notesSlide80.xml"/>
  <Override ContentType="application/vnd.openxmlformats-officedocument.presentationml.notesSlide+xml" PartName="/ppt/notesSlides/notesSlide81.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00.xml"/>
  <Override ContentType="application/vnd.openxmlformats-officedocument.presentationml.slide+xml" PartName="/ppt/slides/slide101.xml"/>
  <Override ContentType="application/vnd.openxmlformats-officedocument.presentationml.slide+xml" PartName="/ppt/slides/slide102.xml"/>
  <Override ContentType="application/vnd.openxmlformats-officedocument.presentationml.slide+xml" PartName="/ppt/slides/slide103.xml"/>
  <Override ContentType="application/vnd.openxmlformats-officedocument.presentationml.slide+xml" PartName="/ppt/slides/slide104.xml"/>
  <Override ContentType="application/vnd.openxmlformats-officedocument.presentationml.slide+xml" PartName="/ppt/slides/slide105.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slide+xml" PartName="/ppt/slides/slide59.xml"/>
  <Override ContentType="application/vnd.openxmlformats-officedocument.presentationml.slide+xml" PartName="/ppt/slides/slide6.xml"/>
  <Override ContentType="application/vnd.openxmlformats-officedocument.presentationml.slide+xml" PartName="/ppt/slides/slide60.xml"/>
  <Override ContentType="application/vnd.openxmlformats-officedocument.presentationml.slide+xml" PartName="/ppt/slides/slide61.xml"/>
  <Override ContentType="application/vnd.openxmlformats-officedocument.presentationml.slide+xml" PartName="/ppt/slides/slide62.xml"/>
  <Override ContentType="application/vnd.openxmlformats-officedocument.presentationml.slide+xml" PartName="/ppt/slides/slide63.xml"/>
  <Override ContentType="application/vnd.openxmlformats-officedocument.presentationml.slide+xml" PartName="/ppt/slides/slide64.xml"/>
  <Override ContentType="application/vnd.openxmlformats-officedocument.presentationml.slide+xml" PartName="/ppt/slides/slide65.xml"/>
  <Override ContentType="application/vnd.openxmlformats-officedocument.presentationml.slide+xml" PartName="/ppt/slides/slide66.xml"/>
  <Override ContentType="application/vnd.openxmlformats-officedocument.presentationml.slide+xml" PartName="/ppt/slides/slide67.xml"/>
  <Override ContentType="application/vnd.openxmlformats-officedocument.presentationml.slide+xml" PartName="/ppt/slides/slide68.xml"/>
  <Override ContentType="application/vnd.openxmlformats-officedocument.presentationml.slide+xml" PartName="/ppt/slides/slide69.xml"/>
  <Override ContentType="application/vnd.openxmlformats-officedocument.presentationml.slide+xml" PartName="/ppt/slides/slide7.xml"/>
  <Override ContentType="application/vnd.openxmlformats-officedocument.presentationml.slide+xml" PartName="/ppt/slides/slide70.xml"/>
  <Override ContentType="application/vnd.openxmlformats-officedocument.presentationml.slide+xml" PartName="/ppt/slides/slide71.xml"/>
  <Override ContentType="application/vnd.openxmlformats-officedocument.presentationml.slide+xml" PartName="/ppt/slides/slide72.xml"/>
  <Override ContentType="application/vnd.openxmlformats-officedocument.presentationml.slide+xml" PartName="/ppt/slides/slide73.xml"/>
  <Override ContentType="application/vnd.openxmlformats-officedocument.presentationml.slide+xml" PartName="/ppt/slides/slide74.xml"/>
  <Override ContentType="application/vnd.openxmlformats-officedocument.presentationml.slide+xml" PartName="/ppt/slides/slide75.xml"/>
  <Override ContentType="application/vnd.openxmlformats-officedocument.presentationml.slide+xml" PartName="/ppt/slides/slide76.xml"/>
  <Override ContentType="application/vnd.openxmlformats-officedocument.presentationml.slide+xml" PartName="/ppt/slides/slide77.xml"/>
  <Override ContentType="application/vnd.openxmlformats-officedocument.presentationml.slide+xml" PartName="/ppt/slides/slide78.xml"/>
  <Override ContentType="application/vnd.openxmlformats-officedocument.presentationml.slide+xml" PartName="/ppt/slides/slide79.xml"/>
  <Override ContentType="application/vnd.openxmlformats-officedocument.presentationml.slide+xml" PartName="/ppt/slides/slide8.xml"/>
  <Override ContentType="application/vnd.openxmlformats-officedocument.presentationml.slide+xml" PartName="/ppt/slides/slide80.xml"/>
  <Override ContentType="application/vnd.openxmlformats-officedocument.presentationml.slide+xml" PartName="/ppt/slides/slide81.xml"/>
  <Override ContentType="application/vnd.openxmlformats-officedocument.presentationml.slide+xml" PartName="/ppt/slides/slide82.xml"/>
  <Override ContentType="application/vnd.openxmlformats-officedocument.presentationml.slide+xml" PartName="/ppt/slides/slide83.xml"/>
  <Override ContentType="application/vnd.openxmlformats-officedocument.presentationml.slide+xml" PartName="/ppt/slides/slide84.xml"/>
  <Override ContentType="application/vnd.openxmlformats-officedocument.presentationml.slide+xml" PartName="/ppt/slides/slide85.xml"/>
  <Override ContentType="application/vnd.openxmlformats-officedocument.presentationml.slide+xml" PartName="/ppt/slides/slide86.xml"/>
  <Override ContentType="application/vnd.openxmlformats-officedocument.presentationml.slide+xml" PartName="/ppt/slides/slide87.xml"/>
  <Override ContentType="application/vnd.openxmlformats-officedocument.presentationml.slide+xml" PartName="/ppt/slides/slide88.xml"/>
  <Override ContentType="application/vnd.openxmlformats-officedocument.presentationml.slide+xml" PartName="/ppt/slides/slide89.xml"/>
  <Override ContentType="application/vnd.openxmlformats-officedocument.presentationml.slide+xml" PartName="/ppt/slides/slide9.xml"/>
  <Override ContentType="application/vnd.openxmlformats-officedocument.presentationml.slide+xml" PartName="/ppt/slides/slide90.xml"/>
  <Override ContentType="application/vnd.openxmlformats-officedocument.presentationml.slide+xml" PartName="/ppt/slides/slide91.xml"/>
  <Override ContentType="application/vnd.openxmlformats-officedocument.presentationml.slide+xml" PartName="/ppt/slides/slide92.xml"/>
  <Override ContentType="application/vnd.openxmlformats-officedocument.presentationml.slide+xml" PartName="/ppt/slides/slide93.xml"/>
  <Override ContentType="application/vnd.openxmlformats-officedocument.presentationml.slide+xml" PartName="/ppt/slides/slide94.xml"/>
  <Override ContentType="application/vnd.openxmlformats-officedocument.presentationml.slide+xml" PartName="/ppt/slides/slide95.xml"/>
  <Override ContentType="application/vnd.openxmlformats-officedocument.presentationml.slide+xml" PartName="/ppt/slides/slide96.xml"/>
  <Override ContentType="application/vnd.openxmlformats-officedocument.presentationml.slide+xml" PartName="/ppt/slides/slide97.xml"/>
  <Override ContentType="application/vnd.openxmlformats-officedocument.presentationml.slide+xml" PartName="/ppt/slides/slide98.xml"/>
  <Override ContentType="application/vnd.openxmlformats-officedocument.presentationml.slide+xml" PartName="/ppt/slides/slide9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Override+xml" PartName="/ppt/theme/themeOverride1.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app.xml" Type="http://schemas.openxmlformats.org/officeDocument/2006/relationships/extended-properties" Id="rId3"/>
    <Relationship Target="docProps/core.xml" Type="http://schemas.openxmlformats.org/package/2006/relationships/metadata/core-properties" Id="rId2"/>
    <Relationship Target="ppt/presentation.xml" Type="http://schemas.openxmlformats.org/officeDocument/2006/relationships/officeDocument" Id="rId1"/>
    <Relationship Target="docProps/custom.xml" Type="http://schemas.openxmlformats.org/officeDocument/2006/relationships/custom-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p:sldMasterIdLst>
    <p:sldMasterId id="2147483671" r:id="rId4"/>
  </p:sldMasterIdLst>
  <p:notesMasterIdLst>
    <p:notesMasterId r:id="rId110"/>
  </p:notesMasterIdLst>
  <p:sldIdLst>
    <p:sldId id="256" r:id="rId5"/>
    <p:sldId id="354" r:id="rId6"/>
    <p:sldId id="356" r:id="rId7"/>
    <p:sldId id="321" r:id="rId8"/>
    <p:sldId id="358" r:id="rId9"/>
    <p:sldId id="508" r:id="rId10"/>
    <p:sldId id="545" r:id="rId11"/>
    <p:sldId id="549" r:id="rId12"/>
    <p:sldId id="582" r:id="rId13"/>
    <p:sldId id="547" r:id="rId14"/>
    <p:sldId id="548" r:id="rId15"/>
    <p:sldId id="583" r:id="rId16"/>
    <p:sldId id="590" r:id="rId17"/>
    <p:sldId id="450" r:id="rId18"/>
    <p:sldId id="608" r:id="rId19"/>
    <p:sldId id="609" r:id="rId20"/>
    <p:sldId id="419" r:id="rId21"/>
    <p:sldId id="334" r:id="rId22"/>
    <p:sldId id="335" r:id="rId23"/>
    <p:sldId id="336" r:id="rId24"/>
    <p:sldId id="610" r:id="rId25"/>
    <p:sldId id="337" r:id="rId26"/>
    <p:sldId id="611" r:id="rId27"/>
    <p:sldId id="339" r:id="rId28"/>
    <p:sldId id="616" r:id="rId29"/>
    <p:sldId id="338" r:id="rId30"/>
    <p:sldId id="340" r:id="rId31"/>
    <p:sldId id="341" r:id="rId32"/>
    <p:sldId id="342" r:id="rId33"/>
    <p:sldId id="343" r:id="rId34"/>
    <p:sldId id="344" r:id="rId35"/>
    <p:sldId id="617" r:id="rId36"/>
    <p:sldId id="345" r:id="rId37"/>
    <p:sldId id="347" r:id="rId38"/>
    <p:sldId id="612" r:id="rId39"/>
    <p:sldId id="348" r:id="rId40"/>
    <p:sldId id="349" r:id="rId41"/>
    <p:sldId id="350" r:id="rId42"/>
    <p:sldId id="591" r:id="rId43"/>
    <p:sldId id="357" r:id="rId44"/>
    <p:sldId id="618" r:id="rId45"/>
    <p:sldId id="351" r:id="rId46"/>
    <p:sldId id="352" r:id="rId47"/>
    <p:sldId id="353" r:id="rId48"/>
    <p:sldId id="592" r:id="rId49"/>
    <p:sldId id="613" r:id="rId50"/>
    <p:sldId id="355" r:id="rId51"/>
    <p:sldId id="593" r:id="rId52"/>
    <p:sldId id="359" r:id="rId53"/>
    <p:sldId id="619" r:id="rId54"/>
    <p:sldId id="360" r:id="rId55"/>
    <p:sldId id="361" r:id="rId56"/>
    <p:sldId id="362" r:id="rId57"/>
    <p:sldId id="614" r:id="rId58"/>
    <p:sldId id="363" r:id="rId59"/>
    <p:sldId id="364" r:id="rId60"/>
    <p:sldId id="365" r:id="rId61"/>
    <p:sldId id="366" r:id="rId62"/>
    <p:sldId id="367" r:id="rId63"/>
    <p:sldId id="368" r:id="rId64"/>
    <p:sldId id="620" r:id="rId65"/>
    <p:sldId id="369" r:id="rId66"/>
    <p:sldId id="370" r:id="rId67"/>
    <p:sldId id="615" r:id="rId68"/>
    <p:sldId id="371" r:id="rId69"/>
    <p:sldId id="420" r:id="rId70"/>
    <p:sldId id="372" r:id="rId71"/>
    <p:sldId id="373" r:id="rId72"/>
    <p:sldId id="374" r:id="rId73"/>
    <p:sldId id="375" r:id="rId74"/>
    <p:sldId id="621" r:id="rId75"/>
    <p:sldId id="382" r:id="rId76"/>
    <p:sldId id="423" r:id="rId77"/>
    <p:sldId id="421" r:id="rId78"/>
    <p:sldId id="422" r:id="rId79"/>
    <p:sldId id="606" r:id="rId80"/>
    <p:sldId id="562" r:id="rId81"/>
    <p:sldId id="554" r:id="rId82"/>
    <p:sldId id="598" r:id="rId83"/>
    <p:sldId id="597" r:id="rId84"/>
    <p:sldId id="489" r:id="rId85"/>
    <p:sldId id="599" r:id="rId86"/>
    <p:sldId id="600" r:id="rId87"/>
    <p:sldId id="602" r:id="rId88"/>
    <p:sldId id="601" r:id="rId89"/>
    <p:sldId id="563" r:id="rId90"/>
    <p:sldId id="570" r:id="rId91"/>
    <p:sldId id="580" r:id="rId92"/>
    <p:sldId id="574" r:id="rId93"/>
    <p:sldId id="576" r:id="rId94"/>
    <p:sldId id="577" r:id="rId95"/>
    <p:sldId id="578" r:id="rId96"/>
    <p:sldId id="579" r:id="rId97"/>
    <p:sldId id="571" r:id="rId98"/>
    <p:sldId id="572" r:id="rId99"/>
    <p:sldId id="573" r:id="rId100"/>
    <p:sldId id="605" r:id="rId101"/>
    <p:sldId id="564" r:id="rId102"/>
    <p:sldId id="586" r:id="rId103"/>
    <p:sldId id="587" r:id="rId104"/>
    <p:sldId id="585" r:id="rId105"/>
    <p:sldId id="588" r:id="rId106"/>
    <p:sldId id="568" r:id="rId107"/>
    <p:sldId id="565" r:id="rId108"/>
    <p:sldId id="581" r:id="rId109"/>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Trunečková Lucie Ing. (MPSV)" initials="TLI(" lastIdx="10" clrIdx="0">
    <p:extLst>
      <p:ext uri="{19B8F6BF-5375-455C-9EA6-DF929625EA0E}">
        <p15:presenceInfo xmlns:p15="http://schemas.microsoft.com/office/powerpoint/2012/main" providerId="AD" userId="S::lucie.truneckova@mpsv.cz::aee10eeb-c880-47c4-84e3-2b8b725feac2"/>
      </p:ext>
    </p:extLst>
  </p:cmAuthor>
  <p:cmAuthor id="2" name="Ing. Aleš Novák" initials="AN" lastIdx="1" clrIdx="1">
    <p:extLst>
      <p:ext uri="{19B8F6BF-5375-455C-9EA6-DF929625EA0E}">
        <p15:presenceInfo xmlns:p15="http://schemas.microsoft.com/office/powerpoint/2012/main" providerId="None" userId="Ing. Aleš Novák"/>
      </p:ext>
    </p:extLst>
  </p:cmAuthor>
  <p:cmAuthor id="3" name="Kučerová Renáta Ing. (MPSV)" initials="KRI(" lastIdx="2" clrIdx="2">
    <p:extLst>
      <p:ext uri="{19B8F6BF-5375-455C-9EA6-DF929625EA0E}">
        <p15:presenceInfo xmlns:p15="http://schemas.microsoft.com/office/powerpoint/2012/main" providerId="AD" userId="S::renata.kucerova@mpsv.cz::0dc63b4b-12c0-4a0a-9ebe-ea65ac99b702"/>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Světlý styl 3 – zvýraznění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Světlý sty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lastView="sldThumbnailView">
  <p:normalViewPr>
    <p:restoredLeft sz="17755" autoAdjust="false"/>
    <p:restoredTop sz="78015" autoAdjust="false"/>
  </p:normalViewPr>
  <p:slideViewPr>
    <p:cSldViewPr showGuides="true">
      <p:cViewPr varScale="true">
        <p:scale>
          <a:sx n="67" d="100"/>
          <a:sy n="67" d="100"/>
        </p:scale>
        <p:origin x="1810" y="53"/>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22.xml" Type="http://schemas.openxmlformats.org/officeDocument/2006/relationships/slide" Id="rId26"/>
    <Relationship Target="slides/slide17.xml" Type="http://schemas.openxmlformats.org/officeDocument/2006/relationships/slide" Id="rId21"/>
    <Relationship Target="slides/slide38.xml" Type="http://schemas.openxmlformats.org/officeDocument/2006/relationships/slide" Id="rId42"/>
    <Relationship Target="slides/slide43.xml" Type="http://schemas.openxmlformats.org/officeDocument/2006/relationships/slide" Id="rId47"/>
    <Relationship Target="slides/slide59.xml" Type="http://schemas.openxmlformats.org/officeDocument/2006/relationships/slide" Id="rId63"/>
    <Relationship Target="slides/slide64.xml" Type="http://schemas.openxmlformats.org/officeDocument/2006/relationships/slide" Id="rId68"/>
    <Relationship Target="slides/slide80.xml" Type="http://schemas.openxmlformats.org/officeDocument/2006/relationships/slide" Id="rId84"/>
    <Relationship Target="slides/slide85.xml" Type="http://schemas.openxmlformats.org/officeDocument/2006/relationships/slide" Id="rId89"/>
    <Relationship Target="presProps.xml" Type="http://schemas.openxmlformats.org/officeDocument/2006/relationships/presProps" Id="rId112"/>
    <Relationship Target="slides/slide12.xml" Type="http://schemas.openxmlformats.org/officeDocument/2006/relationships/slide" Id="rId16"/>
    <Relationship Target="slides/slide103.xml" Type="http://schemas.openxmlformats.org/officeDocument/2006/relationships/slide" Id="rId107"/>
    <Relationship Target="slides/slide7.xml" Type="http://schemas.openxmlformats.org/officeDocument/2006/relationships/slide" Id="rId11"/>
    <Relationship Target="slides/slide28.xml" Type="http://schemas.openxmlformats.org/officeDocument/2006/relationships/slide" Id="rId32"/>
    <Relationship Target="slides/slide33.xml" Type="http://schemas.openxmlformats.org/officeDocument/2006/relationships/slide" Id="rId37"/>
    <Relationship Target="slides/slide49.xml" Type="http://schemas.openxmlformats.org/officeDocument/2006/relationships/slide" Id="rId53"/>
    <Relationship Target="slides/slide54.xml" Type="http://schemas.openxmlformats.org/officeDocument/2006/relationships/slide" Id="rId58"/>
    <Relationship Target="slides/slide70.xml" Type="http://schemas.openxmlformats.org/officeDocument/2006/relationships/slide" Id="rId74"/>
    <Relationship Target="slides/slide75.xml" Type="http://schemas.openxmlformats.org/officeDocument/2006/relationships/slide" Id="rId79"/>
    <Relationship Target="slides/slide98.xml" Type="http://schemas.openxmlformats.org/officeDocument/2006/relationships/slide" Id="rId102"/>
    <Relationship Target="slides/slide1.xml" Type="http://schemas.openxmlformats.org/officeDocument/2006/relationships/slide" Id="rId5"/>
    <Relationship Target="slides/slide86.xml" Type="http://schemas.openxmlformats.org/officeDocument/2006/relationships/slide" Id="rId90"/>
    <Relationship Target="slides/slide91.xml" Type="http://schemas.openxmlformats.org/officeDocument/2006/relationships/slide" Id="rId95"/>
    <Relationship Target="slides/slide18.xml" Type="http://schemas.openxmlformats.org/officeDocument/2006/relationships/slide" Id="rId22"/>
    <Relationship Target="slides/slide23.xml" Type="http://schemas.openxmlformats.org/officeDocument/2006/relationships/slide" Id="rId27"/>
    <Relationship Target="slides/slide39.xml" Type="http://schemas.openxmlformats.org/officeDocument/2006/relationships/slide" Id="rId43"/>
    <Relationship Target="slides/slide44.xml" Type="http://schemas.openxmlformats.org/officeDocument/2006/relationships/slide" Id="rId48"/>
    <Relationship Target="slides/slide60.xml" Type="http://schemas.openxmlformats.org/officeDocument/2006/relationships/slide" Id="rId64"/>
    <Relationship Target="slides/slide65.xml" Type="http://schemas.openxmlformats.org/officeDocument/2006/relationships/slide" Id="rId69"/>
    <Relationship Target="viewProps.xml" Type="http://schemas.openxmlformats.org/officeDocument/2006/relationships/viewProps" Id="rId113"/>
    <Relationship Target="slides/slide76.xml" Type="http://schemas.openxmlformats.org/officeDocument/2006/relationships/slide" Id="rId80"/>
    <Relationship Target="slides/slide81.xml" Type="http://schemas.openxmlformats.org/officeDocument/2006/relationships/slide" Id="rId85"/>
    <Relationship Target="slides/slide8.xml" Type="http://schemas.openxmlformats.org/officeDocument/2006/relationships/slide" Id="rId12"/>
    <Relationship Target="slides/slide13.xml" Type="http://schemas.openxmlformats.org/officeDocument/2006/relationships/slide" Id="rId17"/>
    <Relationship Target="slides/slide29.xml" Type="http://schemas.openxmlformats.org/officeDocument/2006/relationships/slide" Id="rId33"/>
    <Relationship Target="slides/slide34.xml" Type="http://schemas.openxmlformats.org/officeDocument/2006/relationships/slide" Id="rId38"/>
    <Relationship Target="slides/slide55.xml" Type="http://schemas.openxmlformats.org/officeDocument/2006/relationships/slide" Id="rId59"/>
    <Relationship Target="slides/slide99.xml" Type="http://schemas.openxmlformats.org/officeDocument/2006/relationships/slide" Id="rId103"/>
    <Relationship Target="slides/slide104.xml" Type="http://schemas.openxmlformats.org/officeDocument/2006/relationships/slide" Id="rId108"/>
    <Relationship Target="slides/slide50.xml" Type="http://schemas.openxmlformats.org/officeDocument/2006/relationships/slide" Id="rId54"/>
    <Relationship Target="slides/slide66.xml" Type="http://schemas.openxmlformats.org/officeDocument/2006/relationships/slide" Id="rId70"/>
    <Relationship Target="slides/slide71.xml" Type="http://schemas.openxmlformats.org/officeDocument/2006/relationships/slide" Id="rId75"/>
    <Relationship Target="slides/slide87.xml" Type="http://schemas.openxmlformats.org/officeDocument/2006/relationships/slide" Id="rId91"/>
    <Relationship Target="slides/slide92.xml" Type="http://schemas.openxmlformats.org/officeDocument/2006/relationships/slide" Id="rId96"/>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slides/slide45.xml" Type="http://schemas.openxmlformats.org/officeDocument/2006/relationships/slide" Id="rId49"/>
    <Relationship Target="slides/slide53.xml" Type="http://schemas.openxmlformats.org/officeDocument/2006/relationships/slide" Id="rId57"/>
    <Relationship Target="slides/slide102.xml" Type="http://schemas.openxmlformats.org/officeDocument/2006/relationships/slide" Id="rId106"/>
    <Relationship Target="theme/theme1.xml" Type="http://schemas.openxmlformats.org/officeDocument/2006/relationships/theme" Id="rId114"/>
    <Relationship Target="slides/slide6.xml" Type="http://schemas.openxmlformats.org/officeDocument/2006/relationships/slide" Id="rId10"/>
    <Relationship Target="slides/slide27.xml" Type="http://schemas.openxmlformats.org/officeDocument/2006/relationships/slide" Id="rId31"/>
    <Relationship Target="slides/slide40.xml" Type="http://schemas.openxmlformats.org/officeDocument/2006/relationships/slide" Id="rId44"/>
    <Relationship Target="slides/slide48.xml" Type="http://schemas.openxmlformats.org/officeDocument/2006/relationships/slide" Id="rId52"/>
    <Relationship Target="slides/slide56.xml" Type="http://schemas.openxmlformats.org/officeDocument/2006/relationships/slide" Id="rId60"/>
    <Relationship Target="slides/slide61.xml" Type="http://schemas.openxmlformats.org/officeDocument/2006/relationships/slide" Id="rId65"/>
    <Relationship Target="slides/slide69.xml" Type="http://schemas.openxmlformats.org/officeDocument/2006/relationships/slide" Id="rId73"/>
    <Relationship Target="slides/slide74.xml" Type="http://schemas.openxmlformats.org/officeDocument/2006/relationships/slide" Id="rId78"/>
    <Relationship Target="slides/slide77.xml" Type="http://schemas.openxmlformats.org/officeDocument/2006/relationships/slide" Id="rId81"/>
    <Relationship Target="slides/slide82.xml" Type="http://schemas.openxmlformats.org/officeDocument/2006/relationships/slide" Id="rId86"/>
    <Relationship Target="slides/slide90.xml" Type="http://schemas.openxmlformats.org/officeDocument/2006/relationships/slide" Id="rId94"/>
    <Relationship Target="slides/slide95.xml" Type="http://schemas.openxmlformats.org/officeDocument/2006/relationships/slide" Id="rId99"/>
    <Relationship Target="slides/slide97.xml" Type="http://schemas.openxmlformats.org/officeDocument/2006/relationships/slide" Id="rId101"/>
    <Relationship Target="slideMasters/slideMaster1.xml" Type="http://schemas.openxmlformats.org/officeDocument/2006/relationships/slideMaster" Id="rId4"/>
    <Relationship Target="slides/slide5.xml" Type="http://schemas.openxmlformats.org/officeDocument/2006/relationships/slide" Id="rId9"/>
    <Relationship Target="slides/slide9.xml" Type="http://schemas.openxmlformats.org/officeDocument/2006/relationships/slide" Id="rId13"/>
    <Relationship Target="slides/slide14.xml" Type="http://schemas.openxmlformats.org/officeDocument/2006/relationships/slide" Id="rId18"/>
    <Relationship Target="slides/slide35.xml" Type="http://schemas.openxmlformats.org/officeDocument/2006/relationships/slide" Id="rId39"/>
    <Relationship Target="slides/slide105.xml" Type="http://schemas.openxmlformats.org/officeDocument/2006/relationships/slide" Id="rId109"/>
    <Relationship Target="slides/slide30.xml" Type="http://schemas.openxmlformats.org/officeDocument/2006/relationships/slide" Id="rId34"/>
    <Relationship Target="slides/slide46.xml" Type="http://schemas.openxmlformats.org/officeDocument/2006/relationships/slide" Id="rId50"/>
    <Relationship Target="slides/slide51.xml" Type="http://schemas.openxmlformats.org/officeDocument/2006/relationships/slide" Id="rId55"/>
    <Relationship Target="slides/slide72.xml" Type="http://schemas.openxmlformats.org/officeDocument/2006/relationships/slide" Id="rId76"/>
    <Relationship Target="slides/slide93.xml" Type="http://schemas.openxmlformats.org/officeDocument/2006/relationships/slide" Id="rId97"/>
    <Relationship Target="slides/slide100.xml" Type="http://schemas.openxmlformats.org/officeDocument/2006/relationships/slide" Id="rId104"/>
    <Relationship Target="slides/slide3.xml" Type="http://schemas.openxmlformats.org/officeDocument/2006/relationships/slide" Id="rId7"/>
    <Relationship Target="slides/slide67.xml" Type="http://schemas.openxmlformats.org/officeDocument/2006/relationships/slide" Id="rId71"/>
    <Relationship Target="slides/slide88.xml" Type="http://schemas.openxmlformats.org/officeDocument/2006/relationships/slide" Id="rId92"/>
    <Relationship Target="../customXml/item2.xml" Type="http://schemas.openxmlformats.org/officeDocument/2006/relationships/customXml" Id="rId2"/>
    <Relationship Target="slides/slide25.xml" Type="http://schemas.openxmlformats.org/officeDocument/2006/relationships/slide" Id="rId29"/>
    <Relationship Target="slides/slide20.xml" Type="http://schemas.openxmlformats.org/officeDocument/2006/relationships/slide" Id="rId24"/>
    <Relationship Target="slides/slide36.xml" Type="http://schemas.openxmlformats.org/officeDocument/2006/relationships/slide" Id="rId40"/>
    <Relationship Target="slides/slide41.xml" Type="http://schemas.openxmlformats.org/officeDocument/2006/relationships/slide" Id="rId45"/>
    <Relationship Target="slides/slide62.xml" Type="http://schemas.openxmlformats.org/officeDocument/2006/relationships/slide" Id="rId66"/>
    <Relationship Target="slides/slide83.xml" Type="http://schemas.openxmlformats.org/officeDocument/2006/relationships/slide" Id="rId87"/>
    <Relationship Target="notesMasters/notesMaster1.xml" Type="http://schemas.openxmlformats.org/officeDocument/2006/relationships/notesMaster" Id="rId110"/>
    <Relationship Target="tableStyles.xml" Type="http://schemas.openxmlformats.org/officeDocument/2006/relationships/tableStyles" Id="rId115"/>
    <Relationship Target="slides/slide57.xml" Type="http://schemas.openxmlformats.org/officeDocument/2006/relationships/slide" Id="rId61"/>
    <Relationship Target="slides/slide78.xml" Type="http://schemas.openxmlformats.org/officeDocument/2006/relationships/slide" Id="rId82"/>
    <Relationship Target="slides/slide15.xml" Type="http://schemas.openxmlformats.org/officeDocument/2006/relationships/slide" Id="rId19"/>
    <Relationship Target="slides/slide10.xml" Type="http://schemas.openxmlformats.org/officeDocument/2006/relationships/slide" Id="rId14"/>
    <Relationship Target="slides/slide26.xml" Type="http://schemas.openxmlformats.org/officeDocument/2006/relationships/slide" Id="rId30"/>
    <Relationship Target="slides/slide31.xml" Type="http://schemas.openxmlformats.org/officeDocument/2006/relationships/slide" Id="rId35"/>
    <Relationship Target="slides/slide52.xml" Type="http://schemas.openxmlformats.org/officeDocument/2006/relationships/slide" Id="rId56"/>
    <Relationship Target="slides/slide73.xml" Type="http://schemas.openxmlformats.org/officeDocument/2006/relationships/slide" Id="rId77"/>
    <Relationship Target="slides/slide96.xml" Type="http://schemas.openxmlformats.org/officeDocument/2006/relationships/slide" Id="rId100"/>
    <Relationship Target="slides/slide101.xml" Type="http://schemas.openxmlformats.org/officeDocument/2006/relationships/slide" Id="rId105"/>
    <Relationship Target="slides/slide4.xml" Type="http://schemas.openxmlformats.org/officeDocument/2006/relationships/slide" Id="rId8"/>
    <Relationship Target="slides/slide47.xml" Type="http://schemas.openxmlformats.org/officeDocument/2006/relationships/slide" Id="rId51"/>
    <Relationship Target="slides/slide68.xml" Type="http://schemas.openxmlformats.org/officeDocument/2006/relationships/slide" Id="rId72"/>
    <Relationship Target="slides/slide89.xml" Type="http://schemas.openxmlformats.org/officeDocument/2006/relationships/slide" Id="rId93"/>
    <Relationship Target="slides/slide94.xml" Type="http://schemas.openxmlformats.org/officeDocument/2006/relationships/slide" Id="rId98"/>
    <Relationship Target="../customXml/item3.xml" Type="http://schemas.openxmlformats.org/officeDocument/2006/relationships/customXml" Id="rId3"/>
    <Relationship Target="slides/slide21.xml" Type="http://schemas.openxmlformats.org/officeDocument/2006/relationships/slide" Id="rId25"/>
    <Relationship Target="slides/slide42.xml" Type="http://schemas.openxmlformats.org/officeDocument/2006/relationships/slide" Id="rId46"/>
    <Relationship Target="slides/slide63.xml" Type="http://schemas.openxmlformats.org/officeDocument/2006/relationships/slide" Id="rId67"/>
    <Relationship Target="slides/slide16.xml" Type="http://schemas.openxmlformats.org/officeDocument/2006/relationships/slide" Id="rId20"/>
    <Relationship Target="slides/slide37.xml" Type="http://schemas.openxmlformats.org/officeDocument/2006/relationships/slide" Id="rId41"/>
    <Relationship Target="slides/slide58.xml" Type="http://schemas.openxmlformats.org/officeDocument/2006/relationships/slide" Id="rId62"/>
    <Relationship Target="slides/slide79.xml" Type="http://schemas.openxmlformats.org/officeDocument/2006/relationships/slide" Id="rId83"/>
    <Relationship Target="slides/slide84.xml" Type="http://schemas.openxmlformats.org/officeDocument/2006/relationships/slide" Id="rId88"/>
    <Relationship Target="commentAuthors.xml" Type="http://schemas.openxmlformats.org/officeDocument/2006/relationships/commentAuthors" Id="rId111"/>
</Relationships>

</file>

<file path=ppt/diagrams/colors1.xml><?xml version="1.0" encoding="utf-8"?>
<dgm:colors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gm:ptLst>
    <dgm:pt modelId="{37B5C7A5-16C1-4812-8D0F-1816B9578426}"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A1BCB1B0-FFD3-4045-85BC-C018EF7F0824}">
      <dgm:prSet/>
      <dgm:spPr/>
      <dgm:t>
        <a:bodyPr/>
        <a:lstStyle/>
        <a:p>
          <a:r>
            <a:rPr lang="cs-CZ" b="false" dirty="false"/>
            <a:t>Úplnost a forma žádosti</a:t>
          </a:r>
          <a:endParaRPr lang="en-US" dirty="false"/>
        </a:p>
      </dgm:t>
    </dgm:pt>
    <dgm:pt modelId="{C4A984C7-4D6A-4A4E-979F-B2563F6DB93E}" type="parTrans" cxnId="{289C5461-1940-48EE-A61E-58CEE969EEFE}">
      <dgm:prSet/>
      <dgm:spPr/>
      <dgm:t>
        <a:bodyPr/>
        <a:lstStyle/>
        <a:p>
          <a:endParaRPr lang="en-US"/>
        </a:p>
      </dgm:t>
    </dgm:pt>
    <dgm:pt modelId="{0BFAAB28-E22A-43E3-850B-9E216CDF9978}" type="sibTrans" cxnId="{289C5461-1940-48EE-A61E-58CEE969EEFE}">
      <dgm:prSet/>
      <dgm:spPr/>
      <dgm:t>
        <a:bodyPr/>
        <a:lstStyle/>
        <a:p>
          <a:endParaRPr lang="en-US"/>
        </a:p>
      </dgm:t>
    </dgm:pt>
    <dgm:pt modelId="{F3EA7BE5-C4EB-47E3-857B-B3473DE1C55D}">
      <dgm:prSet/>
      <dgm:spPr/>
      <dgm:t>
        <a:bodyPr/>
        <a:lstStyle/>
        <a:p>
          <a:r>
            <a:rPr lang="cs-CZ" b="false"/>
            <a:t>Podpis žádosti</a:t>
          </a:r>
          <a:endParaRPr lang="en-US"/>
        </a:p>
      </dgm:t>
    </dgm:pt>
    <dgm:pt modelId="{203E1FC1-D3C7-482A-8E80-9FE6903D718C}" type="parTrans" cxnId="{03DF65D6-9A5C-4C0A-AE87-86AD4B22E430}">
      <dgm:prSet/>
      <dgm:spPr/>
      <dgm:t>
        <a:bodyPr/>
        <a:lstStyle/>
        <a:p>
          <a:endParaRPr lang="en-US"/>
        </a:p>
      </dgm:t>
    </dgm:pt>
    <dgm:pt modelId="{E46573C8-4FB9-49EF-94D1-0C1218978DB8}" type="sibTrans" cxnId="{03DF65D6-9A5C-4C0A-AE87-86AD4B22E430}">
      <dgm:prSet/>
      <dgm:spPr/>
      <dgm:t>
        <a:bodyPr/>
        <a:lstStyle/>
        <a:p>
          <a:endParaRPr lang="en-US"/>
        </a:p>
      </dgm:t>
    </dgm:pt>
    <dgm:pt modelId="{B314DA32-C310-40B2-9AED-0B5878332A3F}">
      <dgm:prSet/>
      <dgm:spPr/>
      <dgm:t>
        <a:bodyPr/>
        <a:lstStyle/>
        <a:p>
          <a:r>
            <a:rPr lang="cs-CZ" b="false" dirty="false"/>
            <a:t>Úplnost a forma akčního plánu</a:t>
          </a:r>
          <a:endParaRPr lang="en-US" dirty="false"/>
        </a:p>
      </dgm:t>
    </dgm:pt>
    <dgm:pt modelId="{87101088-29E0-478C-88E2-8261CB0566AC}" type="parTrans" cxnId="{6D0869B0-346D-41B5-B53B-AB23EE8D1CBC}">
      <dgm:prSet/>
      <dgm:spPr/>
      <dgm:t>
        <a:bodyPr/>
        <a:lstStyle/>
        <a:p>
          <a:endParaRPr lang="en-US"/>
        </a:p>
      </dgm:t>
    </dgm:pt>
    <dgm:pt modelId="{0ABCC41D-23A9-4FD6-9D3F-11FDCF3B906C}" type="sibTrans" cxnId="{6D0869B0-346D-41B5-B53B-AB23EE8D1CBC}">
      <dgm:prSet/>
      <dgm:spPr/>
      <dgm:t>
        <a:bodyPr/>
        <a:lstStyle/>
        <a:p>
          <a:endParaRPr lang="en-US"/>
        </a:p>
      </dgm:t>
    </dgm:pt>
    <dgm:pt modelId="{F060AD29-4728-49CF-A3E8-19650928529A}">
      <dgm:prSet/>
      <dgm:spPr/>
      <dgm:t>
        <a:bodyPr/>
        <a:lstStyle/>
        <a:p>
          <a:r>
            <a:rPr lang="cs-CZ" b="false"/>
            <a:t>Podpis akčního plánu</a:t>
          </a:r>
          <a:endParaRPr lang="en-US"/>
        </a:p>
      </dgm:t>
    </dgm:pt>
    <dgm:pt modelId="{69A3A3CF-E285-46F6-B7B7-7F25600D95E3}" type="parTrans" cxnId="{436B3312-50D0-42BB-8276-9B95296796C2}">
      <dgm:prSet/>
      <dgm:spPr/>
      <dgm:t>
        <a:bodyPr/>
        <a:lstStyle/>
        <a:p>
          <a:endParaRPr lang="en-US"/>
        </a:p>
      </dgm:t>
    </dgm:pt>
    <dgm:pt modelId="{D98C066C-1093-4D7F-9388-86D92E436F9F}" type="sibTrans" cxnId="{436B3312-50D0-42BB-8276-9B95296796C2}">
      <dgm:prSet/>
      <dgm:spPr/>
      <dgm:t>
        <a:bodyPr/>
        <a:lstStyle/>
        <a:p>
          <a:endParaRPr lang="en-US"/>
        </a:p>
      </dgm:t>
    </dgm:pt>
    <dgm:pt modelId="{C1388118-44BD-487B-B547-409F7C9F3BB2}" type="pres">
      <dgm:prSet presAssocID="{37B5C7A5-16C1-4812-8D0F-1816B9578426}" presName="diagram" presStyleCnt="0">
        <dgm:presLayoutVars>
          <dgm:dir/>
          <dgm:resizeHandles val="exact"/>
        </dgm:presLayoutVars>
      </dgm:prSet>
      <dgm:spPr/>
    </dgm:pt>
    <dgm:pt modelId="{EC541E58-7B40-4794-A72D-E14921242F8A}" type="pres">
      <dgm:prSet presAssocID="{A1BCB1B0-FFD3-4045-85BC-C018EF7F0824}" presName="node" presStyleLbl="node1" presStyleIdx="0" presStyleCnt="4">
        <dgm:presLayoutVars>
          <dgm:bulletEnabled val="true"/>
        </dgm:presLayoutVars>
      </dgm:prSet>
      <dgm:spPr/>
    </dgm:pt>
    <dgm:pt modelId="{3508255B-CF54-4556-832D-10DD28526DAC}" type="pres">
      <dgm:prSet presAssocID="{0BFAAB28-E22A-43E3-850B-9E216CDF9978}" presName="sibTrans" presStyleCnt="0"/>
      <dgm:spPr/>
    </dgm:pt>
    <dgm:pt modelId="{F75CC77D-19A4-4F0D-B2CB-C6578ED9CD4B}" type="pres">
      <dgm:prSet presAssocID="{F3EA7BE5-C4EB-47E3-857B-B3473DE1C55D}" presName="node" presStyleLbl="node1" presStyleIdx="1" presStyleCnt="4">
        <dgm:presLayoutVars>
          <dgm:bulletEnabled val="true"/>
        </dgm:presLayoutVars>
      </dgm:prSet>
      <dgm:spPr/>
    </dgm:pt>
    <dgm:pt modelId="{5BF242DE-E125-42DD-9459-26D21F09F18C}" type="pres">
      <dgm:prSet presAssocID="{E46573C8-4FB9-49EF-94D1-0C1218978DB8}" presName="sibTrans" presStyleCnt="0"/>
      <dgm:spPr/>
    </dgm:pt>
    <dgm:pt modelId="{003CBB8E-9507-429B-A366-42CE24F196C7}" type="pres">
      <dgm:prSet presAssocID="{B314DA32-C310-40B2-9AED-0B5878332A3F}" presName="node" presStyleLbl="node1" presStyleIdx="2" presStyleCnt="4">
        <dgm:presLayoutVars>
          <dgm:bulletEnabled val="true"/>
        </dgm:presLayoutVars>
      </dgm:prSet>
      <dgm:spPr/>
    </dgm:pt>
    <dgm:pt modelId="{9022FD6F-A5EC-4844-9B8E-B68B11662901}" type="pres">
      <dgm:prSet presAssocID="{0ABCC41D-23A9-4FD6-9D3F-11FDCF3B906C}" presName="sibTrans" presStyleCnt="0"/>
      <dgm:spPr/>
    </dgm:pt>
    <dgm:pt modelId="{EED5087C-11CE-40A1-816E-B3107931C4E4}" type="pres">
      <dgm:prSet presAssocID="{F060AD29-4728-49CF-A3E8-19650928529A}" presName="node" presStyleLbl="node1" presStyleIdx="3" presStyleCnt="4">
        <dgm:presLayoutVars>
          <dgm:bulletEnabled val="true"/>
        </dgm:presLayoutVars>
      </dgm:prSet>
      <dgm:spPr/>
    </dgm:pt>
  </dgm:ptLst>
  <dgm:cxnLst>
    <dgm:cxn modelId="{F3915B00-0FDD-459A-A72F-E2C355D778A6}" type="presOf" srcId="{37B5C7A5-16C1-4812-8D0F-1816B9578426}" destId="{C1388118-44BD-487B-B547-409F7C9F3BB2}" srcOrd="0" destOrd="0" presId="urn:microsoft.com/office/officeart/2005/8/layout/default"/>
    <dgm:cxn modelId="{76716911-9FB5-4EB5-9F5B-B28BD6D59ECD}" type="presOf" srcId="{F3EA7BE5-C4EB-47E3-857B-B3473DE1C55D}" destId="{F75CC77D-19A4-4F0D-B2CB-C6578ED9CD4B}" srcOrd="0" destOrd="0" presId="urn:microsoft.com/office/officeart/2005/8/layout/default"/>
    <dgm:cxn modelId="{436B3312-50D0-42BB-8276-9B95296796C2}" srcId="{37B5C7A5-16C1-4812-8D0F-1816B9578426}" destId="{F060AD29-4728-49CF-A3E8-19650928529A}" srcOrd="3" destOrd="0" parTransId="{69A3A3CF-E285-46F6-B7B7-7F25600D95E3}" sibTransId="{D98C066C-1093-4D7F-9388-86D92E436F9F}"/>
    <dgm:cxn modelId="{EA225F37-2B82-4BCB-8EC4-550D533C1B09}" type="presOf" srcId="{F060AD29-4728-49CF-A3E8-19650928529A}" destId="{EED5087C-11CE-40A1-816E-B3107931C4E4}" srcOrd="0" destOrd="0" presId="urn:microsoft.com/office/officeart/2005/8/layout/default"/>
    <dgm:cxn modelId="{289C5461-1940-48EE-A61E-58CEE969EEFE}" srcId="{37B5C7A5-16C1-4812-8D0F-1816B9578426}" destId="{A1BCB1B0-FFD3-4045-85BC-C018EF7F0824}" srcOrd="0" destOrd="0" parTransId="{C4A984C7-4D6A-4A4E-979F-B2563F6DB93E}" sibTransId="{0BFAAB28-E22A-43E3-850B-9E216CDF9978}"/>
    <dgm:cxn modelId="{74392B7A-DF88-4097-BBBC-0833AAABA9F6}" type="presOf" srcId="{A1BCB1B0-FFD3-4045-85BC-C018EF7F0824}" destId="{EC541E58-7B40-4794-A72D-E14921242F8A}" srcOrd="0" destOrd="0" presId="urn:microsoft.com/office/officeart/2005/8/layout/default"/>
    <dgm:cxn modelId="{6D0869B0-346D-41B5-B53B-AB23EE8D1CBC}" srcId="{37B5C7A5-16C1-4812-8D0F-1816B9578426}" destId="{B314DA32-C310-40B2-9AED-0B5878332A3F}" srcOrd="2" destOrd="0" parTransId="{87101088-29E0-478C-88E2-8261CB0566AC}" sibTransId="{0ABCC41D-23A9-4FD6-9D3F-11FDCF3B906C}"/>
    <dgm:cxn modelId="{03DF65D6-9A5C-4C0A-AE87-86AD4B22E430}" srcId="{37B5C7A5-16C1-4812-8D0F-1816B9578426}" destId="{F3EA7BE5-C4EB-47E3-857B-B3473DE1C55D}" srcOrd="1" destOrd="0" parTransId="{203E1FC1-D3C7-482A-8E80-9FE6903D718C}" sibTransId="{E46573C8-4FB9-49EF-94D1-0C1218978DB8}"/>
    <dgm:cxn modelId="{087434F8-EDAA-400E-BF71-723E777895E5}" type="presOf" srcId="{B314DA32-C310-40B2-9AED-0B5878332A3F}" destId="{003CBB8E-9507-429B-A366-42CE24F196C7}" srcOrd="0" destOrd="0" presId="urn:microsoft.com/office/officeart/2005/8/layout/default"/>
    <dgm:cxn modelId="{F73D5A5B-00BF-4648-9683-1B8790879432}" type="presParOf" srcId="{C1388118-44BD-487B-B547-409F7C9F3BB2}" destId="{EC541E58-7B40-4794-A72D-E14921242F8A}" srcOrd="0" destOrd="0" presId="urn:microsoft.com/office/officeart/2005/8/layout/default"/>
    <dgm:cxn modelId="{58407FB6-1CDC-4DC8-8A2A-52CB77E3BEB5}" type="presParOf" srcId="{C1388118-44BD-487B-B547-409F7C9F3BB2}" destId="{3508255B-CF54-4556-832D-10DD28526DAC}" srcOrd="1" destOrd="0" presId="urn:microsoft.com/office/officeart/2005/8/layout/default"/>
    <dgm:cxn modelId="{6E7CC86D-46F5-4FC2-BC1F-261A49BA86D0}" type="presParOf" srcId="{C1388118-44BD-487B-B547-409F7C9F3BB2}" destId="{F75CC77D-19A4-4F0D-B2CB-C6578ED9CD4B}" srcOrd="2" destOrd="0" presId="urn:microsoft.com/office/officeart/2005/8/layout/default"/>
    <dgm:cxn modelId="{FBF6E9E0-6D96-4A8D-ABA2-6A02B902D778}" type="presParOf" srcId="{C1388118-44BD-487B-B547-409F7C9F3BB2}" destId="{5BF242DE-E125-42DD-9459-26D21F09F18C}" srcOrd="3" destOrd="0" presId="urn:microsoft.com/office/officeart/2005/8/layout/default"/>
    <dgm:cxn modelId="{02DA2717-6A58-4ADE-90BA-E2C5F9E0854F}" type="presParOf" srcId="{C1388118-44BD-487B-B547-409F7C9F3BB2}" destId="{003CBB8E-9507-429B-A366-42CE24F196C7}" srcOrd="4" destOrd="0" presId="urn:microsoft.com/office/officeart/2005/8/layout/default"/>
    <dgm:cxn modelId="{38EBCB33-A46E-485B-9D7B-8AD674747443}" type="presParOf" srcId="{C1388118-44BD-487B-B547-409F7C9F3BB2}" destId="{9022FD6F-A5EC-4844-9B8E-B68B11662901}" srcOrd="5" destOrd="0" presId="urn:microsoft.com/office/officeart/2005/8/layout/default"/>
    <dgm:cxn modelId="{445E5BC4-C628-4112-A6F5-11A34194633E}" type="presParOf" srcId="{C1388118-44BD-487B-B547-409F7C9F3BB2}" destId="{EED5087C-11CE-40A1-816E-B3107931C4E4}" srcOrd="6" destOrd="0" presId="urn:microsoft.com/office/officeart/2005/8/layout/default"/>
  </dgm:cxnLst>
  <dgm:bg/>
  <dgm:whole/>
  <dgm:extLst>
    <a:ext uri="http://schemas.microsoft.com/office/drawing/2008/diagram">
      <dsp:dataModelExt relId="rId7" minVer="http://schemas.openxmlformats.org/drawingml/2006/diagram"/>
    </a:ext>
  </dgm:extLst>
</dgm:dataModel>
</file>

<file path=ppt/diagrams/data2.xml><?xml version="1.0" encoding="utf-8"?>
<dgm:dataModel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gm:ptLst>
    <dgm:pt modelId="{B4F4852B-F91B-410D-B0B3-FDC98822434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EAA0AD0-5E30-4B37-A27B-A8017036C52C}">
      <dgm:prSet custT="true"/>
      <dgm:spPr/>
      <dgm:t>
        <a:bodyPr/>
        <a:lstStyle/>
        <a:p>
          <a:r>
            <a:rPr lang="cs-CZ" sz="1600" b="true" dirty="false"/>
            <a:t>Oprávněnost žadatele</a:t>
          </a:r>
          <a:endParaRPr lang="en-US" sz="1600" b="true" dirty="false"/>
        </a:p>
      </dgm:t>
    </dgm:pt>
    <dgm:pt modelId="{C7790D65-8245-4100-A316-E180878D455A}" type="parTrans" cxnId="{12E190CD-94F6-4D8E-9B66-0CD4484D8489}">
      <dgm:prSet/>
      <dgm:spPr/>
      <dgm:t>
        <a:bodyPr/>
        <a:lstStyle/>
        <a:p>
          <a:endParaRPr lang="en-US" sz="1600" b="true"/>
        </a:p>
      </dgm:t>
    </dgm:pt>
    <dgm:pt modelId="{E77A1541-E7FD-43FF-BD7C-6C4C5E03C8D2}" type="sibTrans" cxnId="{12E190CD-94F6-4D8E-9B66-0CD4484D8489}">
      <dgm:prSet/>
      <dgm:spPr/>
      <dgm:t>
        <a:bodyPr/>
        <a:lstStyle/>
        <a:p>
          <a:endParaRPr lang="en-US" sz="1600" b="true"/>
        </a:p>
      </dgm:t>
    </dgm:pt>
    <dgm:pt modelId="{D6343426-6D7D-46D0-89CA-8414CEB7654B}">
      <dgm:prSet custT="true"/>
      <dgm:spPr/>
      <dgm:t>
        <a:bodyPr/>
        <a:lstStyle/>
        <a:p>
          <a:r>
            <a:rPr lang="cs-CZ" sz="1600" b="true"/>
            <a:t>Partnerství</a:t>
          </a:r>
          <a:endParaRPr lang="en-US" sz="1600" b="true"/>
        </a:p>
      </dgm:t>
    </dgm:pt>
    <dgm:pt modelId="{58BEA3F8-C4BD-47A3-B7B7-3BD8CDC3270A}" type="parTrans" cxnId="{2BBFC909-D046-4CE6-8201-BF4C7A0E749F}">
      <dgm:prSet/>
      <dgm:spPr/>
      <dgm:t>
        <a:bodyPr/>
        <a:lstStyle/>
        <a:p>
          <a:endParaRPr lang="en-US" sz="1600" b="true"/>
        </a:p>
      </dgm:t>
    </dgm:pt>
    <dgm:pt modelId="{FEAAF9E5-9DF3-464D-A86E-43957844197A}" type="sibTrans" cxnId="{2BBFC909-D046-4CE6-8201-BF4C7A0E749F}">
      <dgm:prSet/>
      <dgm:spPr/>
      <dgm:t>
        <a:bodyPr/>
        <a:lstStyle/>
        <a:p>
          <a:endParaRPr lang="en-US" sz="1600" b="true"/>
        </a:p>
      </dgm:t>
    </dgm:pt>
    <dgm:pt modelId="{A4A902ED-4FAA-40C5-A2A4-63A04C984BFE}">
      <dgm:prSet custT="true"/>
      <dgm:spPr/>
      <dgm:t>
        <a:bodyPr/>
        <a:lstStyle/>
        <a:p>
          <a:r>
            <a:rPr lang="cs-CZ" sz="1600" b="true"/>
            <a:t>Cílové skupiny</a:t>
          </a:r>
          <a:endParaRPr lang="en-US" sz="1600" b="true"/>
        </a:p>
      </dgm:t>
    </dgm:pt>
    <dgm:pt modelId="{60607BA7-01A9-4AD1-B943-310176FD6AA2}" type="parTrans" cxnId="{4B46000A-9583-4B57-8BF0-8B132026B648}">
      <dgm:prSet/>
      <dgm:spPr/>
      <dgm:t>
        <a:bodyPr/>
        <a:lstStyle/>
        <a:p>
          <a:endParaRPr lang="en-US" sz="1600" b="true"/>
        </a:p>
      </dgm:t>
    </dgm:pt>
    <dgm:pt modelId="{804207B3-85B9-4D5C-B22B-6B9BEE343032}" type="sibTrans" cxnId="{4B46000A-9583-4B57-8BF0-8B132026B648}">
      <dgm:prSet/>
      <dgm:spPr/>
      <dgm:t>
        <a:bodyPr/>
        <a:lstStyle/>
        <a:p>
          <a:endParaRPr lang="en-US" sz="1600" b="true"/>
        </a:p>
      </dgm:t>
    </dgm:pt>
    <dgm:pt modelId="{68A1C96B-F125-44F7-AF19-2A9D3870BAD5}">
      <dgm:prSet custT="true"/>
      <dgm:spPr/>
      <dgm:t>
        <a:bodyPr/>
        <a:lstStyle/>
        <a:p>
          <a:r>
            <a:rPr lang="cs-CZ" sz="1600" b="true"/>
            <a:t>Celkové způsobilé výdaje</a:t>
          </a:r>
          <a:endParaRPr lang="en-US" sz="1600" b="true"/>
        </a:p>
      </dgm:t>
    </dgm:pt>
    <dgm:pt modelId="{545D6610-1DF8-44B3-9C67-6441B98BABF0}" type="parTrans" cxnId="{9AD92DB8-D560-458B-8D67-CBC86CCBC0A3}">
      <dgm:prSet/>
      <dgm:spPr/>
      <dgm:t>
        <a:bodyPr/>
        <a:lstStyle/>
        <a:p>
          <a:endParaRPr lang="en-US" sz="1600" b="true"/>
        </a:p>
      </dgm:t>
    </dgm:pt>
    <dgm:pt modelId="{50849650-257F-40DD-A373-E41D49716A4B}" type="sibTrans" cxnId="{9AD92DB8-D560-458B-8D67-CBC86CCBC0A3}">
      <dgm:prSet/>
      <dgm:spPr/>
      <dgm:t>
        <a:bodyPr/>
        <a:lstStyle/>
        <a:p>
          <a:endParaRPr lang="en-US" sz="1600" b="true"/>
        </a:p>
      </dgm:t>
    </dgm:pt>
    <dgm:pt modelId="{63DC3AA5-938F-438E-8682-473094F25DA4}">
      <dgm:prSet custT="true"/>
      <dgm:spPr/>
      <dgm:t>
        <a:bodyPr/>
        <a:lstStyle/>
        <a:p>
          <a:r>
            <a:rPr lang="cs-CZ" sz="1600" b="true"/>
            <a:t>Aktivity horizontální principy</a:t>
          </a:r>
          <a:endParaRPr lang="en-US" sz="1600" b="true"/>
        </a:p>
      </dgm:t>
    </dgm:pt>
    <dgm:pt modelId="{E23D7441-E546-4403-A5DE-495FCFA6335E}" type="parTrans" cxnId="{E6436FF5-2393-492A-A0F7-9515F305F5BE}">
      <dgm:prSet/>
      <dgm:spPr/>
      <dgm:t>
        <a:bodyPr/>
        <a:lstStyle/>
        <a:p>
          <a:endParaRPr lang="en-US" sz="1600" b="true"/>
        </a:p>
      </dgm:t>
    </dgm:pt>
    <dgm:pt modelId="{0383D9CB-6FB5-473E-BA28-E4510A6ABE34}" type="sibTrans" cxnId="{E6436FF5-2393-492A-A0F7-9515F305F5BE}">
      <dgm:prSet/>
      <dgm:spPr/>
      <dgm:t>
        <a:bodyPr/>
        <a:lstStyle/>
        <a:p>
          <a:endParaRPr lang="en-US" sz="1600" b="true"/>
        </a:p>
      </dgm:t>
    </dgm:pt>
    <dgm:pt modelId="{A397E364-ECB3-4B5E-A64F-8F2E92D0E54B}">
      <dgm:prSet custT="true"/>
      <dgm:spPr/>
      <dgm:t>
        <a:bodyPr/>
        <a:lstStyle/>
        <a:p>
          <a:r>
            <a:rPr lang="cs-CZ" sz="1600" b="true" dirty="false"/>
            <a:t>Trestní bezúhonnost</a:t>
          </a:r>
          <a:endParaRPr lang="en-US" sz="1600" b="true" dirty="false"/>
        </a:p>
      </dgm:t>
    </dgm:pt>
    <dgm:pt modelId="{2B5601CE-B0F8-42B6-BCF3-BDC9DF1C0BA2}" type="parTrans" cxnId="{984C9706-D945-4F4F-AB99-AF8AA75597D7}">
      <dgm:prSet/>
      <dgm:spPr/>
      <dgm:t>
        <a:bodyPr/>
        <a:lstStyle/>
        <a:p>
          <a:endParaRPr lang="en-US" sz="1600" b="true"/>
        </a:p>
      </dgm:t>
    </dgm:pt>
    <dgm:pt modelId="{DB3D099B-B761-4965-BA24-5A8CFA7F3D97}" type="sibTrans" cxnId="{984C9706-D945-4F4F-AB99-AF8AA75597D7}">
      <dgm:prSet/>
      <dgm:spPr/>
      <dgm:t>
        <a:bodyPr/>
        <a:lstStyle/>
        <a:p>
          <a:endParaRPr lang="en-US" sz="1600" b="true"/>
        </a:p>
      </dgm:t>
    </dgm:pt>
    <dgm:pt modelId="{4F1C70D5-54E4-4DFD-A64B-B3F103B0D6E9}">
      <dgm:prSet custT="true"/>
      <dgm:spPr/>
      <dgm:t>
        <a:bodyPr/>
        <a:lstStyle/>
        <a:p>
          <a:r>
            <a:rPr lang="cs-CZ" sz="1600" b="true"/>
            <a:t>Soulad projektu s CLLD</a:t>
          </a:r>
          <a:endParaRPr lang="en-US" sz="1600" b="true"/>
        </a:p>
      </dgm:t>
    </dgm:pt>
    <dgm:pt modelId="{FB8237A6-B1AD-4B30-B392-5E93BD05E957}" type="parTrans" cxnId="{88CF3163-1841-47D5-980A-F213F993F73D}">
      <dgm:prSet/>
      <dgm:spPr/>
      <dgm:t>
        <a:bodyPr/>
        <a:lstStyle/>
        <a:p>
          <a:endParaRPr lang="en-US" sz="1600" b="true"/>
        </a:p>
      </dgm:t>
    </dgm:pt>
    <dgm:pt modelId="{F3B31FFF-C47B-4FCA-A168-2B1C9E89EAF8}" type="sibTrans" cxnId="{88CF3163-1841-47D5-980A-F213F993F73D}">
      <dgm:prSet/>
      <dgm:spPr/>
      <dgm:t>
        <a:bodyPr/>
        <a:lstStyle/>
        <a:p>
          <a:endParaRPr lang="en-US" sz="1600" b="true"/>
        </a:p>
      </dgm:t>
    </dgm:pt>
    <dgm:pt modelId="{8408A87E-9832-4D76-98E4-4D451CF528C5}">
      <dgm:prSet custT="true"/>
      <dgm:spPr/>
      <dgm:t>
        <a:bodyPr/>
        <a:lstStyle/>
        <a:p>
          <a:r>
            <a:rPr lang="cs-CZ" sz="1600" b="true"/>
            <a:t>Finanční alokace</a:t>
          </a:r>
          <a:endParaRPr lang="en-US" sz="1600" b="true"/>
        </a:p>
      </dgm:t>
    </dgm:pt>
    <dgm:pt modelId="{8DBC4B09-A842-4006-B306-FA779F0E1018}" type="parTrans" cxnId="{F262BB9C-21BC-4410-AA00-FD1E37E8F5EB}">
      <dgm:prSet/>
      <dgm:spPr/>
      <dgm:t>
        <a:bodyPr/>
        <a:lstStyle/>
        <a:p>
          <a:endParaRPr lang="en-US" sz="1600" b="true"/>
        </a:p>
      </dgm:t>
    </dgm:pt>
    <dgm:pt modelId="{7E2B5EE8-BA9C-4DCC-93F9-88F6F9280692}" type="sibTrans" cxnId="{F262BB9C-21BC-4410-AA00-FD1E37E8F5EB}">
      <dgm:prSet/>
      <dgm:spPr/>
      <dgm:t>
        <a:bodyPr/>
        <a:lstStyle/>
        <a:p>
          <a:endParaRPr lang="en-US" sz="1600" b="true"/>
        </a:p>
      </dgm:t>
    </dgm:pt>
    <dgm:pt modelId="{F25313FD-235D-4E76-BCE7-E84D7D07D55E}">
      <dgm:prSet custT="true"/>
      <dgm:spPr/>
      <dgm:t>
        <a:bodyPr/>
        <a:lstStyle/>
        <a:p>
          <a:r>
            <a:rPr lang="cs-CZ" sz="1600" b="true"/>
            <a:t>Věcné zaměření akčního plánu a soulad s OPZ+</a:t>
          </a:r>
          <a:endParaRPr lang="en-US" sz="1600" b="true"/>
        </a:p>
      </dgm:t>
    </dgm:pt>
    <dgm:pt modelId="{7B987CFE-C531-4D1A-A8E0-6F600227E5DF}" type="parTrans" cxnId="{373AEC7A-66AC-4D61-AB3C-3DF9246DCD4E}">
      <dgm:prSet/>
      <dgm:spPr/>
      <dgm:t>
        <a:bodyPr/>
        <a:lstStyle/>
        <a:p>
          <a:endParaRPr lang="en-US" sz="1600" b="true"/>
        </a:p>
      </dgm:t>
    </dgm:pt>
    <dgm:pt modelId="{E6DAF711-3D40-498C-8D2E-7A56CA323C4E}" type="sibTrans" cxnId="{373AEC7A-66AC-4D61-AB3C-3DF9246DCD4E}">
      <dgm:prSet/>
      <dgm:spPr/>
      <dgm:t>
        <a:bodyPr/>
        <a:lstStyle/>
        <a:p>
          <a:endParaRPr lang="en-US" sz="1600" b="true"/>
        </a:p>
      </dgm:t>
    </dgm:pt>
    <dgm:pt modelId="{86302CFF-2D62-49B6-8BA7-10A967A51924}" type="pres">
      <dgm:prSet presAssocID="{B4F4852B-F91B-410D-B0B3-FDC988224340}" presName="linear" presStyleCnt="0">
        <dgm:presLayoutVars>
          <dgm:animLvl val="lvl"/>
          <dgm:resizeHandles val="exact"/>
        </dgm:presLayoutVars>
      </dgm:prSet>
      <dgm:spPr/>
    </dgm:pt>
    <dgm:pt modelId="{2F3715B3-2991-4FDD-9A53-DD1EF417FABF}" type="pres">
      <dgm:prSet presAssocID="{7EAA0AD0-5E30-4B37-A27B-A8017036C52C}" presName="parentText" presStyleLbl="node1" presStyleIdx="0" presStyleCnt="9">
        <dgm:presLayoutVars>
          <dgm:chMax val="0"/>
          <dgm:bulletEnabled val="true"/>
        </dgm:presLayoutVars>
      </dgm:prSet>
      <dgm:spPr/>
    </dgm:pt>
    <dgm:pt modelId="{8D96BF01-1A07-4BEC-A6F8-7BB08CC5ABE2}" type="pres">
      <dgm:prSet presAssocID="{E77A1541-E7FD-43FF-BD7C-6C4C5E03C8D2}" presName="spacer" presStyleCnt="0"/>
      <dgm:spPr/>
    </dgm:pt>
    <dgm:pt modelId="{D7484E64-AD99-493F-A53B-A2BCBF988F8C}" type="pres">
      <dgm:prSet presAssocID="{D6343426-6D7D-46D0-89CA-8414CEB7654B}" presName="parentText" presStyleLbl="node1" presStyleIdx="1" presStyleCnt="9">
        <dgm:presLayoutVars>
          <dgm:chMax val="0"/>
          <dgm:bulletEnabled val="true"/>
        </dgm:presLayoutVars>
      </dgm:prSet>
      <dgm:spPr/>
    </dgm:pt>
    <dgm:pt modelId="{611F10B5-3D68-44D9-BE8E-D324896F6B4F}" type="pres">
      <dgm:prSet presAssocID="{FEAAF9E5-9DF3-464D-A86E-43957844197A}" presName="spacer" presStyleCnt="0"/>
      <dgm:spPr/>
    </dgm:pt>
    <dgm:pt modelId="{0A92D1EE-8FBB-45E7-A57A-6506D7AECC65}" type="pres">
      <dgm:prSet presAssocID="{A4A902ED-4FAA-40C5-A2A4-63A04C984BFE}" presName="parentText" presStyleLbl="node1" presStyleIdx="2" presStyleCnt="9">
        <dgm:presLayoutVars>
          <dgm:chMax val="0"/>
          <dgm:bulletEnabled val="true"/>
        </dgm:presLayoutVars>
      </dgm:prSet>
      <dgm:spPr/>
    </dgm:pt>
    <dgm:pt modelId="{3C9A1986-8753-47BD-9A57-C7B819BEFC91}" type="pres">
      <dgm:prSet presAssocID="{804207B3-85B9-4D5C-B22B-6B9BEE343032}" presName="spacer" presStyleCnt="0"/>
      <dgm:spPr/>
    </dgm:pt>
    <dgm:pt modelId="{B6D62591-548B-49C3-944A-81211173FCAD}" type="pres">
      <dgm:prSet presAssocID="{68A1C96B-F125-44F7-AF19-2A9D3870BAD5}" presName="parentText" presStyleLbl="node1" presStyleIdx="3" presStyleCnt="9">
        <dgm:presLayoutVars>
          <dgm:chMax val="0"/>
          <dgm:bulletEnabled val="true"/>
        </dgm:presLayoutVars>
      </dgm:prSet>
      <dgm:spPr/>
    </dgm:pt>
    <dgm:pt modelId="{4D96840F-9C17-4AE4-978D-B4086E35E37E}" type="pres">
      <dgm:prSet presAssocID="{50849650-257F-40DD-A373-E41D49716A4B}" presName="spacer" presStyleCnt="0"/>
      <dgm:spPr/>
    </dgm:pt>
    <dgm:pt modelId="{F5AAAD9A-008A-4711-BA42-EFF61EDBE286}" type="pres">
      <dgm:prSet presAssocID="{63DC3AA5-938F-438E-8682-473094F25DA4}" presName="parentText" presStyleLbl="node1" presStyleIdx="4" presStyleCnt="9">
        <dgm:presLayoutVars>
          <dgm:chMax val="0"/>
          <dgm:bulletEnabled val="true"/>
        </dgm:presLayoutVars>
      </dgm:prSet>
      <dgm:spPr/>
    </dgm:pt>
    <dgm:pt modelId="{9C51873F-9FB1-4A48-9C89-174ED6349C03}" type="pres">
      <dgm:prSet presAssocID="{0383D9CB-6FB5-473E-BA28-E4510A6ABE34}" presName="spacer" presStyleCnt="0"/>
      <dgm:spPr/>
    </dgm:pt>
    <dgm:pt modelId="{0D33D06C-0A98-4DC5-B9C3-A59A5DF6B53D}" type="pres">
      <dgm:prSet presAssocID="{A397E364-ECB3-4B5E-A64F-8F2E92D0E54B}" presName="parentText" presStyleLbl="node1" presStyleIdx="5" presStyleCnt="9">
        <dgm:presLayoutVars>
          <dgm:chMax val="0"/>
          <dgm:bulletEnabled val="true"/>
        </dgm:presLayoutVars>
      </dgm:prSet>
      <dgm:spPr/>
    </dgm:pt>
    <dgm:pt modelId="{ADA6E1B1-60CF-47EA-9F57-B54402268C3B}" type="pres">
      <dgm:prSet presAssocID="{DB3D099B-B761-4965-BA24-5A8CFA7F3D97}" presName="spacer" presStyleCnt="0"/>
      <dgm:spPr/>
    </dgm:pt>
    <dgm:pt modelId="{2E32C39E-78ED-4459-A1BE-9AD5872966D8}" type="pres">
      <dgm:prSet presAssocID="{4F1C70D5-54E4-4DFD-A64B-B3F103B0D6E9}" presName="parentText" presStyleLbl="node1" presStyleIdx="6" presStyleCnt="9">
        <dgm:presLayoutVars>
          <dgm:chMax val="0"/>
          <dgm:bulletEnabled val="true"/>
        </dgm:presLayoutVars>
      </dgm:prSet>
      <dgm:spPr/>
    </dgm:pt>
    <dgm:pt modelId="{3386337C-9B5F-46D2-AE21-28B25E6E441C}" type="pres">
      <dgm:prSet presAssocID="{F3B31FFF-C47B-4FCA-A168-2B1C9E89EAF8}" presName="spacer" presStyleCnt="0"/>
      <dgm:spPr/>
    </dgm:pt>
    <dgm:pt modelId="{C996237F-F37F-4DEA-B7CF-547C40E4F806}" type="pres">
      <dgm:prSet presAssocID="{8408A87E-9832-4D76-98E4-4D451CF528C5}" presName="parentText" presStyleLbl="node1" presStyleIdx="7" presStyleCnt="9">
        <dgm:presLayoutVars>
          <dgm:chMax val="0"/>
          <dgm:bulletEnabled val="true"/>
        </dgm:presLayoutVars>
      </dgm:prSet>
      <dgm:spPr/>
    </dgm:pt>
    <dgm:pt modelId="{FF6AED46-C388-4F09-95E3-C7ABF52C2FB1}" type="pres">
      <dgm:prSet presAssocID="{7E2B5EE8-BA9C-4DCC-93F9-88F6F9280692}" presName="spacer" presStyleCnt="0"/>
      <dgm:spPr/>
    </dgm:pt>
    <dgm:pt modelId="{2F433AF8-E639-4A79-9B90-A171F9B9736A}" type="pres">
      <dgm:prSet presAssocID="{F25313FD-235D-4E76-BCE7-E84D7D07D55E}" presName="parentText" presStyleLbl="node1" presStyleIdx="8" presStyleCnt="9">
        <dgm:presLayoutVars>
          <dgm:chMax val="0"/>
          <dgm:bulletEnabled val="true"/>
        </dgm:presLayoutVars>
      </dgm:prSet>
      <dgm:spPr/>
    </dgm:pt>
  </dgm:ptLst>
  <dgm:cxnLst>
    <dgm:cxn modelId="{984C9706-D945-4F4F-AB99-AF8AA75597D7}" srcId="{B4F4852B-F91B-410D-B0B3-FDC988224340}" destId="{A397E364-ECB3-4B5E-A64F-8F2E92D0E54B}" srcOrd="5" destOrd="0" parTransId="{2B5601CE-B0F8-42B6-BCF3-BDC9DF1C0BA2}" sibTransId="{DB3D099B-B761-4965-BA24-5A8CFA7F3D97}"/>
    <dgm:cxn modelId="{2BBFC909-D046-4CE6-8201-BF4C7A0E749F}" srcId="{B4F4852B-F91B-410D-B0B3-FDC988224340}" destId="{D6343426-6D7D-46D0-89CA-8414CEB7654B}" srcOrd="1" destOrd="0" parTransId="{58BEA3F8-C4BD-47A3-B7B7-3BD8CDC3270A}" sibTransId="{FEAAF9E5-9DF3-464D-A86E-43957844197A}"/>
    <dgm:cxn modelId="{4B46000A-9583-4B57-8BF0-8B132026B648}" srcId="{B4F4852B-F91B-410D-B0B3-FDC988224340}" destId="{A4A902ED-4FAA-40C5-A2A4-63A04C984BFE}" srcOrd="2" destOrd="0" parTransId="{60607BA7-01A9-4AD1-B943-310176FD6AA2}" sibTransId="{804207B3-85B9-4D5C-B22B-6B9BEE343032}"/>
    <dgm:cxn modelId="{BDD5355B-7CBC-4040-A841-779ECEE675E1}" type="presOf" srcId="{4F1C70D5-54E4-4DFD-A64B-B3F103B0D6E9}" destId="{2E32C39E-78ED-4459-A1BE-9AD5872966D8}" srcOrd="0" destOrd="0" presId="urn:microsoft.com/office/officeart/2005/8/layout/vList2"/>
    <dgm:cxn modelId="{52045C41-7A75-4CFE-A3B2-6EDDCBE5CB8A}" type="presOf" srcId="{B4F4852B-F91B-410D-B0B3-FDC988224340}" destId="{86302CFF-2D62-49B6-8BA7-10A967A51924}" srcOrd="0" destOrd="0" presId="urn:microsoft.com/office/officeart/2005/8/layout/vList2"/>
    <dgm:cxn modelId="{88CF3163-1841-47D5-980A-F213F993F73D}" srcId="{B4F4852B-F91B-410D-B0B3-FDC988224340}" destId="{4F1C70D5-54E4-4DFD-A64B-B3F103B0D6E9}" srcOrd="6" destOrd="0" parTransId="{FB8237A6-B1AD-4B30-B392-5E93BD05E957}" sibTransId="{F3B31FFF-C47B-4FCA-A168-2B1C9E89EAF8}"/>
    <dgm:cxn modelId="{360C1765-CF14-4B84-977C-25C5731351C4}" type="presOf" srcId="{A4A902ED-4FAA-40C5-A2A4-63A04C984BFE}" destId="{0A92D1EE-8FBB-45E7-A57A-6506D7AECC65}" srcOrd="0" destOrd="0" presId="urn:microsoft.com/office/officeart/2005/8/layout/vList2"/>
    <dgm:cxn modelId="{12A9FE72-4A18-4653-BCE4-F0CD7F11BC0F}" type="presOf" srcId="{F25313FD-235D-4E76-BCE7-E84D7D07D55E}" destId="{2F433AF8-E639-4A79-9B90-A171F9B9736A}" srcOrd="0" destOrd="0" presId="urn:microsoft.com/office/officeart/2005/8/layout/vList2"/>
    <dgm:cxn modelId="{9C9A3774-96BA-44D5-91C2-DAE1329C1EC6}" type="presOf" srcId="{8408A87E-9832-4D76-98E4-4D451CF528C5}" destId="{C996237F-F37F-4DEA-B7CF-547C40E4F806}" srcOrd="0" destOrd="0" presId="urn:microsoft.com/office/officeart/2005/8/layout/vList2"/>
    <dgm:cxn modelId="{373AEC7A-66AC-4D61-AB3C-3DF9246DCD4E}" srcId="{B4F4852B-F91B-410D-B0B3-FDC988224340}" destId="{F25313FD-235D-4E76-BCE7-E84D7D07D55E}" srcOrd="8" destOrd="0" parTransId="{7B987CFE-C531-4D1A-A8E0-6F600227E5DF}" sibTransId="{E6DAF711-3D40-498C-8D2E-7A56CA323C4E}"/>
    <dgm:cxn modelId="{838DFB97-EF42-48DF-BE48-D8FD1CB2D7E2}" type="presOf" srcId="{A397E364-ECB3-4B5E-A64F-8F2E92D0E54B}" destId="{0D33D06C-0A98-4DC5-B9C3-A59A5DF6B53D}" srcOrd="0" destOrd="0" presId="urn:microsoft.com/office/officeart/2005/8/layout/vList2"/>
    <dgm:cxn modelId="{F262BB9C-21BC-4410-AA00-FD1E37E8F5EB}" srcId="{B4F4852B-F91B-410D-B0B3-FDC988224340}" destId="{8408A87E-9832-4D76-98E4-4D451CF528C5}" srcOrd="7" destOrd="0" parTransId="{8DBC4B09-A842-4006-B306-FA779F0E1018}" sibTransId="{7E2B5EE8-BA9C-4DCC-93F9-88F6F9280692}"/>
    <dgm:cxn modelId="{9B20E6A1-C52B-4704-B922-1877195018B5}" type="presOf" srcId="{D6343426-6D7D-46D0-89CA-8414CEB7654B}" destId="{D7484E64-AD99-493F-A53B-A2BCBF988F8C}" srcOrd="0" destOrd="0" presId="urn:microsoft.com/office/officeart/2005/8/layout/vList2"/>
    <dgm:cxn modelId="{9AD92DB8-D560-458B-8D67-CBC86CCBC0A3}" srcId="{B4F4852B-F91B-410D-B0B3-FDC988224340}" destId="{68A1C96B-F125-44F7-AF19-2A9D3870BAD5}" srcOrd="3" destOrd="0" parTransId="{545D6610-1DF8-44B3-9C67-6441B98BABF0}" sibTransId="{50849650-257F-40DD-A373-E41D49716A4B}"/>
    <dgm:cxn modelId="{12E190CD-94F6-4D8E-9B66-0CD4484D8489}" srcId="{B4F4852B-F91B-410D-B0B3-FDC988224340}" destId="{7EAA0AD0-5E30-4B37-A27B-A8017036C52C}" srcOrd="0" destOrd="0" parTransId="{C7790D65-8245-4100-A316-E180878D455A}" sibTransId="{E77A1541-E7FD-43FF-BD7C-6C4C5E03C8D2}"/>
    <dgm:cxn modelId="{F4C232DA-5A8A-4406-8B11-382B1A4274B2}" type="presOf" srcId="{7EAA0AD0-5E30-4B37-A27B-A8017036C52C}" destId="{2F3715B3-2991-4FDD-9A53-DD1EF417FABF}" srcOrd="0" destOrd="0" presId="urn:microsoft.com/office/officeart/2005/8/layout/vList2"/>
    <dgm:cxn modelId="{91A9CBE6-E330-401E-A8CA-56291BCCB471}" type="presOf" srcId="{63DC3AA5-938F-438E-8682-473094F25DA4}" destId="{F5AAAD9A-008A-4711-BA42-EFF61EDBE286}" srcOrd="0" destOrd="0" presId="urn:microsoft.com/office/officeart/2005/8/layout/vList2"/>
    <dgm:cxn modelId="{E6436FF5-2393-492A-A0F7-9515F305F5BE}" srcId="{B4F4852B-F91B-410D-B0B3-FDC988224340}" destId="{63DC3AA5-938F-438E-8682-473094F25DA4}" srcOrd="4" destOrd="0" parTransId="{E23D7441-E546-4403-A5DE-495FCFA6335E}" sibTransId="{0383D9CB-6FB5-473E-BA28-E4510A6ABE34}"/>
    <dgm:cxn modelId="{0DBF2DF6-BC0B-4E2C-A28E-571B4D662F10}" type="presOf" srcId="{68A1C96B-F125-44F7-AF19-2A9D3870BAD5}" destId="{B6D62591-548B-49C3-944A-81211173FCAD}" srcOrd="0" destOrd="0" presId="urn:microsoft.com/office/officeart/2005/8/layout/vList2"/>
    <dgm:cxn modelId="{2684BF2A-44BF-459A-9A60-FABF3E5295A7}" type="presParOf" srcId="{86302CFF-2D62-49B6-8BA7-10A967A51924}" destId="{2F3715B3-2991-4FDD-9A53-DD1EF417FABF}" srcOrd="0" destOrd="0" presId="urn:microsoft.com/office/officeart/2005/8/layout/vList2"/>
    <dgm:cxn modelId="{96918CCE-4A1D-46AA-880F-40BFD8C638EC}" type="presParOf" srcId="{86302CFF-2D62-49B6-8BA7-10A967A51924}" destId="{8D96BF01-1A07-4BEC-A6F8-7BB08CC5ABE2}" srcOrd="1" destOrd="0" presId="urn:microsoft.com/office/officeart/2005/8/layout/vList2"/>
    <dgm:cxn modelId="{C89ACD31-167F-481D-AF5F-4B7A0C1F9238}" type="presParOf" srcId="{86302CFF-2D62-49B6-8BA7-10A967A51924}" destId="{D7484E64-AD99-493F-A53B-A2BCBF988F8C}" srcOrd="2" destOrd="0" presId="urn:microsoft.com/office/officeart/2005/8/layout/vList2"/>
    <dgm:cxn modelId="{3A9AF752-C8E1-4A94-9804-F529A8C88989}" type="presParOf" srcId="{86302CFF-2D62-49B6-8BA7-10A967A51924}" destId="{611F10B5-3D68-44D9-BE8E-D324896F6B4F}" srcOrd="3" destOrd="0" presId="urn:microsoft.com/office/officeart/2005/8/layout/vList2"/>
    <dgm:cxn modelId="{22C90273-D5F3-4ACA-93E1-4DFAA2324C21}" type="presParOf" srcId="{86302CFF-2D62-49B6-8BA7-10A967A51924}" destId="{0A92D1EE-8FBB-45E7-A57A-6506D7AECC65}" srcOrd="4" destOrd="0" presId="urn:microsoft.com/office/officeart/2005/8/layout/vList2"/>
    <dgm:cxn modelId="{CA6B01B0-9DED-4F79-A29F-3A53E5FD4BB9}" type="presParOf" srcId="{86302CFF-2D62-49B6-8BA7-10A967A51924}" destId="{3C9A1986-8753-47BD-9A57-C7B819BEFC91}" srcOrd="5" destOrd="0" presId="urn:microsoft.com/office/officeart/2005/8/layout/vList2"/>
    <dgm:cxn modelId="{778183D1-D657-4ED2-9EC7-5D35408D8DC3}" type="presParOf" srcId="{86302CFF-2D62-49B6-8BA7-10A967A51924}" destId="{B6D62591-548B-49C3-944A-81211173FCAD}" srcOrd="6" destOrd="0" presId="urn:microsoft.com/office/officeart/2005/8/layout/vList2"/>
    <dgm:cxn modelId="{A4BA1B31-34DE-4E55-98BF-8F02CD247F8C}" type="presParOf" srcId="{86302CFF-2D62-49B6-8BA7-10A967A51924}" destId="{4D96840F-9C17-4AE4-978D-B4086E35E37E}" srcOrd="7" destOrd="0" presId="urn:microsoft.com/office/officeart/2005/8/layout/vList2"/>
    <dgm:cxn modelId="{32ADC4C8-5653-463B-9333-AB7A2FB6E00E}" type="presParOf" srcId="{86302CFF-2D62-49B6-8BA7-10A967A51924}" destId="{F5AAAD9A-008A-4711-BA42-EFF61EDBE286}" srcOrd="8" destOrd="0" presId="urn:microsoft.com/office/officeart/2005/8/layout/vList2"/>
    <dgm:cxn modelId="{98B20743-BA05-4D22-9030-ADFBA095DC84}" type="presParOf" srcId="{86302CFF-2D62-49B6-8BA7-10A967A51924}" destId="{9C51873F-9FB1-4A48-9C89-174ED6349C03}" srcOrd="9" destOrd="0" presId="urn:microsoft.com/office/officeart/2005/8/layout/vList2"/>
    <dgm:cxn modelId="{D978576A-C461-43EF-AEB4-8B3DE559F12D}" type="presParOf" srcId="{86302CFF-2D62-49B6-8BA7-10A967A51924}" destId="{0D33D06C-0A98-4DC5-B9C3-A59A5DF6B53D}" srcOrd="10" destOrd="0" presId="urn:microsoft.com/office/officeart/2005/8/layout/vList2"/>
    <dgm:cxn modelId="{2B2E4BAC-76D3-45AF-9D0D-692DC3B25EB6}" type="presParOf" srcId="{86302CFF-2D62-49B6-8BA7-10A967A51924}" destId="{ADA6E1B1-60CF-47EA-9F57-B54402268C3B}" srcOrd="11" destOrd="0" presId="urn:microsoft.com/office/officeart/2005/8/layout/vList2"/>
    <dgm:cxn modelId="{EAD1996C-7E4B-41AE-B9F9-989FC029FED9}" type="presParOf" srcId="{86302CFF-2D62-49B6-8BA7-10A967A51924}" destId="{2E32C39E-78ED-4459-A1BE-9AD5872966D8}" srcOrd="12" destOrd="0" presId="urn:microsoft.com/office/officeart/2005/8/layout/vList2"/>
    <dgm:cxn modelId="{00C6B62B-C2BE-4F82-9F29-CC88D34DBA51}" type="presParOf" srcId="{86302CFF-2D62-49B6-8BA7-10A967A51924}" destId="{3386337C-9B5F-46D2-AE21-28B25E6E441C}" srcOrd="13" destOrd="0" presId="urn:microsoft.com/office/officeart/2005/8/layout/vList2"/>
    <dgm:cxn modelId="{9529F652-9428-4E72-AD27-1844BC5039A2}" type="presParOf" srcId="{86302CFF-2D62-49B6-8BA7-10A967A51924}" destId="{C996237F-F37F-4DEA-B7CF-547C40E4F806}" srcOrd="14" destOrd="0" presId="urn:microsoft.com/office/officeart/2005/8/layout/vList2"/>
    <dgm:cxn modelId="{824C619F-3A7E-418B-885D-DE69665C3963}" type="presParOf" srcId="{86302CFF-2D62-49B6-8BA7-10A967A51924}" destId="{FF6AED46-C388-4F09-95E3-C7ABF52C2FB1}" srcOrd="15" destOrd="0" presId="urn:microsoft.com/office/officeart/2005/8/layout/vList2"/>
    <dgm:cxn modelId="{00F281AE-93B3-4E5D-BB50-D11E8011337D}" type="presParOf" srcId="{86302CFF-2D62-49B6-8BA7-10A967A51924}" destId="{2F433AF8-E639-4A79-9B90-A171F9B9736A}" srcOrd="16" destOrd="0" presId="urn:microsoft.com/office/officeart/2005/8/layout/vList2"/>
  </dgm:cxnLst>
  <dgm:bg/>
  <dgm:whole/>
  <dgm:extLst>
    <a:ext uri="http://schemas.microsoft.com/office/drawing/2008/diagram">
      <dsp:dataModelExt relId="rId7" minVer="http://schemas.openxmlformats.org/drawingml/2006/diagram"/>
    </a:ext>
  </dgm:extLst>
</dgm:dataModel>
</file>

<file path=ppt/diagrams/drawing1.xml><?xml version="1.0" encoding="utf-8"?>
<dsp:drawing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sp:spTree>
    <dsp:nvGrpSpPr>
      <dsp:cNvPr id="0" name=""/>
      <dsp:cNvGrpSpPr/>
    </dsp:nvGrpSpPr>
    <dsp:grpSpPr/>
    <dsp:sp modelId="{EC541E58-7B40-4794-A72D-E14921242F8A}">
      <dsp:nvSpPr>
        <dsp:cNvPr id="0" name=""/>
        <dsp:cNvSpPr/>
      </dsp:nvSpPr>
      <dsp:spPr>
        <a:xfrm>
          <a:off x="2362" y="481725"/>
          <a:ext cx="1874249" cy="11245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80010" tIns="80010" rIns="80010" bIns="80010" numCol="1" spcCol="1270" anchor="ctr" anchorCtr="false">
          <a:noAutofit/>
        </a:bodyPr>
        <a:lstStyle/>
        <a:p>
          <a:pPr marL="0" lvl="0" indent="0" algn="ctr" defTabSz="933450">
            <a:lnSpc>
              <a:spcPct val="90000"/>
            </a:lnSpc>
            <a:spcBef>
              <a:spcPct val="0"/>
            </a:spcBef>
            <a:spcAft>
              <a:spcPct val="35000"/>
            </a:spcAft>
            <a:buNone/>
          </a:pPr>
          <a:r>
            <a:rPr lang="cs-CZ" sz="2100" b="false" kern="1200" dirty="false"/>
            <a:t>Úplnost a forma žádosti</a:t>
          </a:r>
          <a:endParaRPr lang="en-US" sz="2100" kern="1200" dirty="false"/>
        </a:p>
      </dsp:txBody>
      <dsp:txXfrm>
        <a:off x="2362" y="481725"/>
        <a:ext cx="1874249" cy="1124550"/>
      </dsp:txXfrm>
    </dsp:sp>
    <dsp:sp modelId="{F75CC77D-19A4-4F0D-B2CB-C6578ED9CD4B}">
      <dsp:nvSpPr>
        <dsp:cNvPr id="0" name=""/>
        <dsp:cNvSpPr/>
      </dsp:nvSpPr>
      <dsp:spPr>
        <a:xfrm>
          <a:off x="2064037" y="481725"/>
          <a:ext cx="1874249" cy="11245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80010" tIns="80010" rIns="80010" bIns="80010" numCol="1" spcCol="1270" anchor="ctr" anchorCtr="false">
          <a:noAutofit/>
        </a:bodyPr>
        <a:lstStyle/>
        <a:p>
          <a:pPr marL="0" lvl="0" indent="0" algn="ctr" defTabSz="933450">
            <a:lnSpc>
              <a:spcPct val="90000"/>
            </a:lnSpc>
            <a:spcBef>
              <a:spcPct val="0"/>
            </a:spcBef>
            <a:spcAft>
              <a:spcPct val="35000"/>
            </a:spcAft>
            <a:buNone/>
          </a:pPr>
          <a:r>
            <a:rPr lang="cs-CZ" sz="2100" b="false" kern="1200"/>
            <a:t>Podpis žádosti</a:t>
          </a:r>
          <a:endParaRPr lang="en-US" sz="2100" kern="1200"/>
        </a:p>
      </dsp:txBody>
      <dsp:txXfrm>
        <a:off x="2064037" y="481725"/>
        <a:ext cx="1874249" cy="1124550"/>
      </dsp:txXfrm>
    </dsp:sp>
    <dsp:sp modelId="{003CBB8E-9507-429B-A366-42CE24F196C7}">
      <dsp:nvSpPr>
        <dsp:cNvPr id="0" name=""/>
        <dsp:cNvSpPr/>
      </dsp:nvSpPr>
      <dsp:spPr>
        <a:xfrm>
          <a:off x="4125712" y="481725"/>
          <a:ext cx="1874249" cy="11245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80010" tIns="80010" rIns="80010" bIns="80010" numCol="1" spcCol="1270" anchor="ctr" anchorCtr="false">
          <a:noAutofit/>
        </a:bodyPr>
        <a:lstStyle/>
        <a:p>
          <a:pPr marL="0" lvl="0" indent="0" algn="ctr" defTabSz="933450">
            <a:lnSpc>
              <a:spcPct val="90000"/>
            </a:lnSpc>
            <a:spcBef>
              <a:spcPct val="0"/>
            </a:spcBef>
            <a:spcAft>
              <a:spcPct val="35000"/>
            </a:spcAft>
            <a:buNone/>
          </a:pPr>
          <a:r>
            <a:rPr lang="cs-CZ" sz="2100" b="false" kern="1200" dirty="false"/>
            <a:t>Úplnost a forma akčního plánu</a:t>
          </a:r>
          <a:endParaRPr lang="en-US" sz="2100" kern="1200" dirty="false"/>
        </a:p>
      </dsp:txBody>
      <dsp:txXfrm>
        <a:off x="4125712" y="481725"/>
        <a:ext cx="1874249" cy="1124550"/>
      </dsp:txXfrm>
    </dsp:sp>
    <dsp:sp modelId="{EED5087C-11CE-40A1-816E-B3107931C4E4}">
      <dsp:nvSpPr>
        <dsp:cNvPr id="0" name=""/>
        <dsp:cNvSpPr/>
      </dsp:nvSpPr>
      <dsp:spPr>
        <a:xfrm>
          <a:off x="6187387" y="481725"/>
          <a:ext cx="1874249" cy="11245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80010" tIns="80010" rIns="80010" bIns="80010" numCol="1" spcCol="1270" anchor="ctr" anchorCtr="false">
          <a:noAutofit/>
        </a:bodyPr>
        <a:lstStyle/>
        <a:p>
          <a:pPr marL="0" lvl="0" indent="0" algn="ctr" defTabSz="933450">
            <a:lnSpc>
              <a:spcPct val="90000"/>
            </a:lnSpc>
            <a:spcBef>
              <a:spcPct val="0"/>
            </a:spcBef>
            <a:spcAft>
              <a:spcPct val="35000"/>
            </a:spcAft>
            <a:buNone/>
          </a:pPr>
          <a:r>
            <a:rPr lang="cs-CZ" sz="2100" b="false" kern="1200"/>
            <a:t>Podpis akčního plánu</a:t>
          </a:r>
          <a:endParaRPr lang="en-US" sz="2100" kern="1200"/>
        </a:p>
      </dsp:txBody>
      <dsp:txXfrm>
        <a:off x="6187387" y="481725"/>
        <a:ext cx="1874249" cy="1124550"/>
      </dsp:txXfrm>
    </dsp:sp>
  </dsp:spTree>
</dsp:drawing>
</file>

<file path=ppt/diagrams/drawing2.xml><?xml version="1.0" encoding="utf-8"?>
<dsp:drawing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sp:spTree>
    <dsp:nvGrpSpPr>
      <dsp:cNvPr id="0" name=""/>
      <dsp:cNvGrpSpPr/>
    </dsp:nvGrpSpPr>
    <dsp:grpSpPr/>
    <dsp:sp modelId="{2F3715B3-2991-4FDD-9A53-DD1EF417FABF}">
      <dsp:nvSpPr>
        <dsp:cNvPr id="0" name=""/>
        <dsp:cNvSpPr/>
      </dsp:nvSpPr>
      <dsp:spPr>
        <a:xfrm>
          <a:off x="0" y="1859"/>
          <a:ext cx="3383928" cy="5716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Oprávněnost žadatele</a:t>
          </a:r>
          <a:endParaRPr lang="en-US" sz="1600" b="true" kern="1200" dirty="false"/>
        </a:p>
      </dsp:txBody>
      <dsp:txXfrm>
        <a:off x="27906" y="29765"/>
        <a:ext cx="3328116" cy="515852"/>
      </dsp:txXfrm>
    </dsp:sp>
    <dsp:sp modelId="{D7484E64-AD99-493F-A53B-A2BCBF988F8C}">
      <dsp:nvSpPr>
        <dsp:cNvPr id="0" name=""/>
        <dsp:cNvSpPr/>
      </dsp:nvSpPr>
      <dsp:spPr>
        <a:xfrm>
          <a:off x="0" y="587009"/>
          <a:ext cx="3383928" cy="5716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Partnerství</a:t>
          </a:r>
          <a:endParaRPr lang="en-US" sz="1600" b="true" kern="1200"/>
        </a:p>
      </dsp:txBody>
      <dsp:txXfrm>
        <a:off x="27906" y="614915"/>
        <a:ext cx="3328116" cy="515852"/>
      </dsp:txXfrm>
    </dsp:sp>
    <dsp:sp modelId="{0A92D1EE-8FBB-45E7-A57A-6506D7AECC65}">
      <dsp:nvSpPr>
        <dsp:cNvPr id="0" name=""/>
        <dsp:cNvSpPr/>
      </dsp:nvSpPr>
      <dsp:spPr>
        <a:xfrm>
          <a:off x="0" y="1172159"/>
          <a:ext cx="3383928" cy="5716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Cílové skupiny</a:t>
          </a:r>
          <a:endParaRPr lang="en-US" sz="1600" b="true" kern="1200"/>
        </a:p>
      </dsp:txBody>
      <dsp:txXfrm>
        <a:off x="27906" y="1200065"/>
        <a:ext cx="3328116" cy="515852"/>
      </dsp:txXfrm>
    </dsp:sp>
    <dsp:sp modelId="{B6D62591-548B-49C3-944A-81211173FCAD}">
      <dsp:nvSpPr>
        <dsp:cNvPr id="0" name=""/>
        <dsp:cNvSpPr/>
      </dsp:nvSpPr>
      <dsp:spPr>
        <a:xfrm>
          <a:off x="0" y="1757309"/>
          <a:ext cx="3383928" cy="5716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Celkové způsobilé výdaje</a:t>
          </a:r>
          <a:endParaRPr lang="en-US" sz="1600" b="true" kern="1200"/>
        </a:p>
      </dsp:txBody>
      <dsp:txXfrm>
        <a:off x="27906" y="1785215"/>
        <a:ext cx="3328116" cy="515852"/>
      </dsp:txXfrm>
    </dsp:sp>
    <dsp:sp modelId="{F5AAAD9A-008A-4711-BA42-EFF61EDBE286}">
      <dsp:nvSpPr>
        <dsp:cNvPr id="0" name=""/>
        <dsp:cNvSpPr/>
      </dsp:nvSpPr>
      <dsp:spPr>
        <a:xfrm>
          <a:off x="0" y="2342459"/>
          <a:ext cx="3383928" cy="5716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Aktivity horizontální principy</a:t>
          </a:r>
          <a:endParaRPr lang="en-US" sz="1600" b="true" kern="1200"/>
        </a:p>
      </dsp:txBody>
      <dsp:txXfrm>
        <a:off x="27906" y="2370365"/>
        <a:ext cx="3328116" cy="515852"/>
      </dsp:txXfrm>
    </dsp:sp>
    <dsp:sp modelId="{0D33D06C-0A98-4DC5-B9C3-A59A5DF6B53D}">
      <dsp:nvSpPr>
        <dsp:cNvPr id="0" name=""/>
        <dsp:cNvSpPr/>
      </dsp:nvSpPr>
      <dsp:spPr>
        <a:xfrm>
          <a:off x="0" y="2927610"/>
          <a:ext cx="3383928" cy="5716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dirty="false"/>
            <a:t>Trestní bezúhonnost</a:t>
          </a:r>
          <a:endParaRPr lang="en-US" sz="1600" b="true" kern="1200" dirty="false"/>
        </a:p>
      </dsp:txBody>
      <dsp:txXfrm>
        <a:off x="27906" y="2955516"/>
        <a:ext cx="3328116" cy="515852"/>
      </dsp:txXfrm>
    </dsp:sp>
    <dsp:sp modelId="{2E32C39E-78ED-4459-A1BE-9AD5872966D8}">
      <dsp:nvSpPr>
        <dsp:cNvPr id="0" name=""/>
        <dsp:cNvSpPr/>
      </dsp:nvSpPr>
      <dsp:spPr>
        <a:xfrm>
          <a:off x="0" y="3512760"/>
          <a:ext cx="3383928" cy="5716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Soulad projektu s CLLD</a:t>
          </a:r>
          <a:endParaRPr lang="en-US" sz="1600" b="true" kern="1200"/>
        </a:p>
      </dsp:txBody>
      <dsp:txXfrm>
        <a:off x="27906" y="3540666"/>
        <a:ext cx="3328116" cy="515852"/>
      </dsp:txXfrm>
    </dsp:sp>
    <dsp:sp modelId="{C996237F-F37F-4DEA-B7CF-547C40E4F806}">
      <dsp:nvSpPr>
        <dsp:cNvPr id="0" name=""/>
        <dsp:cNvSpPr/>
      </dsp:nvSpPr>
      <dsp:spPr>
        <a:xfrm>
          <a:off x="0" y="4097910"/>
          <a:ext cx="3383928" cy="5716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Finanční alokace</a:t>
          </a:r>
          <a:endParaRPr lang="en-US" sz="1600" b="true" kern="1200"/>
        </a:p>
      </dsp:txBody>
      <dsp:txXfrm>
        <a:off x="27906" y="4125816"/>
        <a:ext cx="3328116" cy="515852"/>
      </dsp:txXfrm>
    </dsp:sp>
    <dsp:sp modelId="{2F433AF8-E639-4A79-9B90-A171F9B9736A}">
      <dsp:nvSpPr>
        <dsp:cNvPr id="0" name=""/>
        <dsp:cNvSpPr/>
      </dsp:nvSpPr>
      <dsp:spPr>
        <a:xfrm>
          <a:off x="0" y="4683060"/>
          <a:ext cx="3383928" cy="57166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false" vert="horz" wrap="square" lIns="60960" tIns="60960" rIns="60960" bIns="60960" numCol="1" spcCol="1270" anchor="ctr" anchorCtr="false">
          <a:noAutofit/>
        </a:bodyPr>
        <a:lstStyle/>
        <a:p>
          <a:pPr marL="0" lvl="0" indent="0" algn="l" defTabSz="711200">
            <a:lnSpc>
              <a:spcPct val="90000"/>
            </a:lnSpc>
            <a:spcBef>
              <a:spcPct val="0"/>
            </a:spcBef>
            <a:spcAft>
              <a:spcPct val="35000"/>
            </a:spcAft>
            <a:buNone/>
          </a:pPr>
          <a:r>
            <a:rPr lang="cs-CZ" sz="1600" b="true" kern="1200"/>
            <a:t>Věcné zaměření akčního plánu a soulad s OPZ+</a:t>
          </a:r>
          <a:endParaRPr lang="en-US" sz="1600" b="true" kern="1200"/>
        </a:p>
      </dsp:txBody>
      <dsp:txXfrm>
        <a:off x="27906" y="4710966"/>
        <a:ext cx="3328116" cy="515852"/>
      </dsp:txXfrm>
    </dsp:sp>
  </dsp:spTree>
</dsp:drawing>
</file>

<file path=ppt/diagrams/layout1.xml><?xml version="1.0" encoding="utf-8"?>
<dgm:layout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layout/default">
  <dgm:title val=""/>
  <dgm:desc val=""/>
  <dgm:catLst>
    <dgm:cat type="list" pri="400"/>
  </dgm:catLst>
  <dgm:sampData>
    <dgm:dataModel>
      <dgm:ptLst>
        <dgm:pt modelId="0" type="doc"/>
        <dgm:pt modelId="1">
          <dgm:prSet phldr="true"/>
        </dgm:pt>
        <dgm:pt modelId="2">
          <dgm:prSet phldr="true"/>
        </dgm:pt>
        <dgm:pt modelId="3">
          <dgm:prSet phldr="true"/>
        </dgm:pt>
        <dgm:pt modelId="4">
          <dgm:prSet phldr="true"/>
        </dgm:pt>
        <dgm:pt modelId="5">
          <dgm:prSet phldr="true"/>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axis="" ptType="" hideLastTrans="" st="" cnt="" step="">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r:blip="">
      <dgm:adjLst/>
    </dgm:shape>
    <dgm:presOf axis="" ptType="" hideLastTrans="" st="" cnt="" step=""/>
    <dgm:constrLst>
      <dgm:constr type="w" for="ch" forName="node" refType="w"/>
      <dgm:constr fact="0.6" type="h" for="ch" forName="node" refType="w" refFor="ch" refForName="node"/>
      <dgm:constr fact="0.1" type="w" for="ch" forName="sibTrans" refType="w" refFor="ch" refForName="node"/>
      <dgm:constr type="sp" refType="w" refFor="ch" refForName="sibTrans"/>
      <dgm:constr op="equ" val="65.0" type="primFontSz" for="ch" forName="node"/>
    </dgm:constrLst>
    <dgm:ruleLst/>
    <dgm:forEach name="Name3" axis="ch" ptType="node" hideLastTrans="" st="" cnt="" step="">
      <dgm:layoutNode name="node">
        <dgm:varLst>
          <dgm:bulletEnabled val="true"/>
        </dgm:varLst>
        <dgm:alg type="tx"/>
        <dgm:shape type="rect" r:blip="">
          <dgm:adjLst/>
        </dgm:shape>
        <dgm:presOf axis="desOrSelf" ptType="node" hideLastTrans="" st="" cnt="" step=""/>
        <dgm:constrLst>
          <dgm:constr fact="0.3" type="lMarg" refType="primFontSz"/>
          <dgm:constr fact="0.3" type="rMarg" refType="primFontSz"/>
          <dgm:constr fact="0.3" type="tMarg" refType="primFontSz"/>
          <dgm:constr fact="0.3" type="bMarg" refType="primFontSz"/>
        </dgm:constrLst>
        <dgm:ruleLst>
          <dgm:rule val="5.0" fact="NaN" max="NaN" type="primFontSz"/>
        </dgm:ruleLst>
      </dgm:layoutNode>
      <dgm:forEach name="Name4" axis="followSib" ptType="sibTrans" hideLastTrans="" st="" cnt="1" step="">
        <dgm:layoutNode name="sibTrans">
          <dgm:alg type="sp"/>
          <dgm:shape r:blip="">
            <dgm:adjLst/>
          </dgm:shape>
          <dgm:presOf axis="" ptType="" hideLastTrans="" st="" cnt="" step=""/>
          <dgm:constrLst/>
          <dgm:ruleLst/>
        </dgm:layoutNode>
      </dgm:forEach>
    </dgm:forEach>
  </dgm:layoutNode>
</dgm:layoutDef>
</file>

<file path=ppt/diagrams/layout2.xml><?xml version="1.0" encoding="utf-8"?>
<dgm:layout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layout/vList2">
  <dgm:title val=""/>
  <dgm:desc val=""/>
  <dgm:catLst>
    <dgm:cat type="list" pri="3000"/>
    <dgm:cat type="convert" pri="1000"/>
  </dgm:catLst>
  <dgm:sampData>
    <dgm:dataModel>
      <dgm:ptLst>
        <dgm:pt modelId="0" type="doc"/>
        <dgm:pt modelId="1">
          <dgm:prSet phldr="true"/>
        </dgm:pt>
        <dgm:pt modelId="11">
          <dgm:prSet phldr="true"/>
        </dgm:pt>
        <dgm:pt modelId="2">
          <dgm:prSet phldr="true"/>
        </dgm:pt>
        <dgm:pt modelId="21">
          <dgm:prSet phldr="true"/>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r:blip="">
      <dgm:adjLst/>
    </dgm:shape>
    <dgm:presOf axis="" ptType="" hideLastTrans="" st="" cnt="" step=""/>
    <dgm:constrLst>
      <dgm:constr type="w" for="ch" forName="parentText" refType="w"/>
      <dgm:constr fact="0.52" type="h" for="ch" forName="parentText" refType="primFontSz" refFor="ch" refForName="parentText"/>
      <dgm:constr type="w" for="ch" forName="childText" refType="w"/>
      <dgm:constr fact="0.46" type="h" for="ch" forName="childText" refType="primFontSz" refFor="ch" refForName="parentText"/>
      <dgm:constr op="equ" type="h" for="ch" forName="parentText"/>
      <dgm:constr op="equ" val="65.0" type="primFontSz" for="ch" forName="parentText"/>
      <dgm:constr op="equ" type="primFontSz" for="ch" forName="childText" refType="primFontSz" refFor="ch" refForName="parentText"/>
      <dgm:constr fact="0.08" type="h" for="ch" forName="spacer" refType="primFontSz" refFor="ch" refForName="parentText"/>
    </dgm:constrLst>
    <dgm:ruleLst>
      <dgm:rule val="5.0" fact="NaN" max="NaN" type="primFontSz" for="ch" forName="parentText"/>
    </dgm:ruleLst>
    <dgm:forEach name="Name0" axis="ch" ptType="node" hideLastTrans="" st="" cnt="" step="">
      <dgm:layoutNode name="parentText" styleLbl="node1">
        <dgm:varLst>
          <dgm:chMax val="0"/>
          <dgm:bulletEnabled val="true"/>
        </dgm:varLst>
        <dgm:alg type="tx">
          <dgm:param type="parTxLTRAlign" val="l"/>
          <dgm:param type="parTxRTLAlign" val="r"/>
        </dgm:alg>
        <dgm:shape type="roundRect" r:blip="">
          <dgm:adjLst/>
        </dgm:shape>
        <dgm:presOf axis="self" ptType="" hideLastTrans="" st="" cnt="" step=""/>
        <dgm:constrLst>
          <dgm:constr fact="0.3" type="tMarg" refType="primFontSz"/>
          <dgm:constr fact="0.3" type="bMarg" refType="primFontSz"/>
          <dgm:constr fact="0.3" type="lMarg" refType="primFontSz"/>
          <dgm:constr fact="0.3" type="rMarg" refType="primFontSz"/>
        </dgm:constrLst>
        <dgm:ruleLst>
          <dgm:rule val="INF" fact="NaN" max="NaN" type="h"/>
        </dgm:ruleLst>
      </dgm:layoutNode>
      <dgm:choose name="Name1">
        <dgm:if name="Name2" func="cnt" op="gte" val="1" axis="ch" ptType="node" hideLastTrans="" st="" cnt="" step="">
          <dgm:layoutNode name="childText" styleLbl="revTx">
            <dgm:varLst>
              <dgm:bulletEnabled val="true"/>
            </dgm:varLst>
            <dgm:alg type="tx">
              <dgm:param type="stBulletLvl" val="1"/>
              <dgm:param type="lnSpAfChP" val="20"/>
            </dgm:alg>
            <dgm:shape type="rect" r:blip="">
              <dgm:adjLst/>
            </dgm:shape>
            <dgm:presOf axis="des" ptType="node" hideLastTrans="" st="" cnt="" step=""/>
            <dgm:constrLst>
              <dgm:constr fact="0.1" type="tMarg" refType="primFontSz"/>
              <dgm:constr fact="0.1" type="bMarg" refType="primFontSz"/>
              <dgm:constr fact="0.09" type="lMarg" refType="w"/>
            </dgm:constrLst>
            <dgm:ruleLst>
              <dgm:rule val="INF" fact="NaN" max="NaN" type="h"/>
            </dgm:ruleLst>
          </dgm:layoutNode>
        </dgm:if>
        <dgm:else name="Name3">
          <dgm:choose name="Name4">
            <dgm:if name="Name5" func="cnt" op="gte" val="2" axis="par ch" ptType="doc node" hideLastTrans="" st="" cnt="" step="">
              <dgm:forEach name="Name6" axis="followSib" ptType="sibTrans" hideLastTrans="" st="" cnt="1" step="">
                <dgm:layoutNode name="spacer">
                  <dgm:alg type="sp"/>
                  <dgm:shape r:blip="">
                    <dgm:adjLst/>
                  </dgm:shape>
                  <dgm:presOf axis="" ptType="" hideLastTrans="" st="" cnt="" step=""/>
                  <dgm:constrLst/>
                  <dgm:ruleLst/>
                </dgm:layoutNode>
              </dgm:forEach>
            </dgm:if>
            <dgm:else name="Name7"/>
          </dgm:choose>
        </dgm:else>
      </dgm:choose>
    </dgm:forEach>
  </dgm:layoutNode>
</dgm:layoutDef>
</file>

<file path=ppt/diagrams/quickStyle1.xml><?xml version="1.0" encoding="utf-8"?>
<dgm:style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dirty="false"/>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15.07.2022</a:t>
            </a:fld>
            <a:endParaRPr lang="cs-CZ" dirty="false"/>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dirty="false"/>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dirty="false"/>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dirty="false"/>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9.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40.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42.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43.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44.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45.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slides/slide46.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47.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48.xml" Type="http://schemas.openxmlformats.org/officeDocument/2006/relationships/slide" Id="rId2"/>
    <Relationship Target="../notesMasters/notesMaster1.xml" Type="http://schemas.openxmlformats.org/officeDocument/2006/relationships/notesMaster" Id="rId1"/>
</Relationships>

</file>

<file path=ppt/notesSlides/_rels/notesSlide41.xml.rels><?xml version="1.0" encoding="UTF-8" standalone="yes"?>
<Relationships xmlns="http://schemas.openxmlformats.org/package/2006/relationships">
    <Relationship Target="../slides/slide49.xml" Type="http://schemas.openxmlformats.org/officeDocument/2006/relationships/slide" Id="rId2"/>
    <Relationship Target="../notesMasters/notesMaster1.xml" Type="http://schemas.openxmlformats.org/officeDocument/2006/relationships/notesMaster" Id="rId1"/>
</Relationships>

</file>

<file path=ppt/notesSlides/_rels/notesSlide42.xml.rels><?xml version="1.0" encoding="UTF-8" standalone="yes"?>
<Relationships xmlns="http://schemas.openxmlformats.org/package/2006/relationships">
    <Relationship Target="../slides/slide50.xml" Type="http://schemas.openxmlformats.org/officeDocument/2006/relationships/slide" Id="rId2"/>
    <Relationship Target="../notesMasters/notesMaster1.xml" Type="http://schemas.openxmlformats.org/officeDocument/2006/relationships/notesMaster" Id="rId1"/>
</Relationships>

</file>

<file path=ppt/notesSlides/_rels/notesSlide43.xml.rels><?xml version="1.0" encoding="UTF-8" standalone="yes"?>
<Relationships xmlns="http://schemas.openxmlformats.org/package/2006/relationships">
    <Relationship Target="../slides/slide51.xml" Type="http://schemas.openxmlformats.org/officeDocument/2006/relationships/slide" Id="rId2"/>
    <Relationship Target="../notesMasters/notesMaster1.xml" Type="http://schemas.openxmlformats.org/officeDocument/2006/relationships/notesMaster" Id="rId1"/>
</Relationships>

</file>

<file path=ppt/notesSlides/_rels/notesSlide44.xml.rels><?xml version="1.0" encoding="UTF-8" standalone="yes"?>
<Relationships xmlns="http://schemas.openxmlformats.org/package/2006/relationships">
    <Relationship Target="../slides/slide52.xml" Type="http://schemas.openxmlformats.org/officeDocument/2006/relationships/slide" Id="rId2"/>
    <Relationship Target="../notesMasters/notesMaster1.xml" Type="http://schemas.openxmlformats.org/officeDocument/2006/relationships/notesMaster" Id="rId1"/>
</Relationships>

</file>

<file path=ppt/notesSlides/_rels/notesSlide45.xml.rels><?xml version="1.0" encoding="UTF-8" standalone="yes"?>
<Relationships xmlns="http://schemas.openxmlformats.org/package/2006/relationships">
    <Relationship Target="../slides/slide53.xml" Type="http://schemas.openxmlformats.org/officeDocument/2006/relationships/slide" Id="rId2"/>
    <Relationship Target="../notesMasters/notesMaster1.xml" Type="http://schemas.openxmlformats.org/officeDocument/2006/relationships/notesMaster" Id="rId1"/>
</Relationships>

</file>

<file path=ppt/notesSlides/_rels/notesSlide46.xml.rels><?xml version="1.0" encoding="UTF-8" standalone="yes"?>
<Relationships xmlns="http://schemas.openxmlformats.org/package/2006/relationships">
    <Relationship Target="../slides/slide54.xml" Type="http://schemas.openxmlformats.org/officeDocument/2006/relationships/slide" Id="rId2"/>
    <Relationship Target="../notesMasters/notesMaster1.xml" Type="http://schemas.openxmlformats.org/officeDocument/2006/relationships/notesMaster" Id="rId1"/>
</Relationships>

</file>

<file path=ppt/notesSlides/_rels/notesSlide47.xml.rels><?xml version="1.0" encoding="UTF-8" standalone="yes"?>
<Relationships xmlns="http://schemas.openxmlformats.org/package/2006/relationships">
    <Relationship Target="../slides/slide55.xml" Type="http://schemas.openxmlformats.org/officeDocument/2006/relationships/slide" Id="rId2"/>
    <Relationship Target="../notesMasters/notesMaster1.xml" Type="http://schemas.openxmlformats.org/officeDocument/2006/relationships/notesMaster" Id="rId1"/>
</Relationships>

</file>

<file path=ppt/notesSlides/_rels/notesSlide48.xml.rels><?xml version="1.0" encoding="UTF-8" standalone="yes"?>
<Relationships xmlns="http://schemas.openxmlformats.org/package/2006/relationships">
    <Relationship Target="../slides/slide56.xml" Type="http://schemas.openxmlformats.org/officeDocument/2006/relationships/slide" Id="rId2"/>
    <Relationship Target="../notesMasters/notesMaster1.xml" Type="http://schemas.openxmlformats.org/officeDocument/2006/relationships/notesMaster" Id="rId1"/>
</Relationships>

</file>

<file path=ppt/notesSlides/_rels/notesSlide49.xml.rels><?xml version="1.0" encoding="UTF-8" standalone="yes"?>
<Relationships xmlns="http://schemas.openxmlformats.org/package/2006/relationships">
    <Relationship Target="../slides/slide57.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50.xml.rels><?xml version="1.0" encoding="UTF-8" standalone="yes"?>
<Relationships xmlns="http://schemas.openxmlformats.org/package/2006/relationships">
    <Relationship Target="../slides/slide58.xml" Type="http://schemas.openxmlformats.org/officeDocument/2006/relationships/slide" Id="rId2"/>
    <Relationship Target="../notesMasters/notesMaster1.xml" Type="http://schemas.openxmlformats.org/officeDocument/2006/relationships/notesMaster" Id="rId1"/>
</Relationships>

</file>

<file path=ppt/notesSlides/_rels/notesSlide51.xml.rels><?xml version="1.0" encoding="UTF-8" standalone="yes"?>
<Relationships xmlns="http://schemas.openxmlformats.org/package/2006/relationships">
    <Relationship Target="../slides/slide59.xml" Type="http://schemas.openxmlformats.org/officeDocument/2006/relationships/slide" Id="rId2"/>
    <Relationship Target="../notesMasters/notesMaster1.xml" Type="http://schemas.openxmlformats.org/officeDocument/2006/relationships/notesMaster" Id="rId1"/>
</Relationships>

</file>

<file path=ppt/notesSlides/_rels/notesSlide52.xml.rels><?xml version="1.0" encoding="UTF-8" standalone="yes"?>
<Relationships xmlns="http://schemas.openxmlformats.org/package/2006/relationships">
    <Relationship Target="../slides/slide60.xml" Type="http://schemas.openxmlformats.org/officeDocument/2006/relationships/slide" Id="rId2"/>
    <Relationship Target="../notesMasters/notesMaster1.xml" Type="http://schemas.openxmlformats.org/officeDocument/2006/relationships/notesMaster" Id="rId1"/>
</Relationships>

</file>

<file path=ppt/notesSlides/_rels/notesSlide53.xml.rels><?xml version="1.0" encoding="UTF-8" standalone="yes"?>
<Relationships xmlns="http://schemas.openxmlformats.org/package/2006/relationships">
    <Relationship Target="../slides/slide61.xml" Type="http://schemas.openxmlformats.org/officeDocument/2006/relationships/slide" Id="rId2"/>
    <Relationship Target="../notesMasters/notesMaster1.xml" Type="http://schemas.openxmlformats.org/officeDocument/2006/relationships/notesMaster" Id="rId1"/>
</Relationships>

</file>

<file path=ppt/notesSlides/_rels/notesSlide54.xml.rels><?xml version="1.0" encoding="UTF-8" standalone="yes"?>
<Relationships xmlns="http://schemas.openxmlformats.org/package/2006/relationships">
    <Relationship Target="../slides/slide62.xml" Type="http://schemas.openxmlformats.org/officeDocument/2006/relationships/slide" Id="rId2"/>
    <Relationship Target="../notesMasters/notesMaster1.xml" Type="http://schemas.openxmlformats.org/officeDocument/2006/relationships/notesMaster" Id="rId1"/>
</Relationships>

</file>

<file path=ppt/notesSlides/_rels/notesSlide55.xml.rels><?xml version="1.0" encoding="UTF-8" standalone="yes"?>
<Relationships xmlns="http://schemas.openxmlformats.org/package/2006/relationships">
    <Relationship Target="../slides/slide63.xml" Type="http://schemas.openxmlformats.org/officeDocument/2006/relationships/slide" Id="rId2"/>
    <Relationship Target="../notesMasters/notesMaster1.xml" Type="http://schemas.openxmlformats.org/officeDocument/2006/relationships/notesMaster" Id="rId1"/>
</Relationships>

</file>

<file path=ppt/notesSlides/_rels/notesSlide56.xml.rels><?xml version="1.0" encoding="UTF-8" standalone="yes"?>
<Relationships xmlns="http://schemas.openxmlformats.org/package/2006/relationships">
    <Relationship Target="../slides/slide64.xml" Type="http://schemas.openxmlformats.org/officeDocument/2006/relationships/slide" Id="rId2"/>
    <Relationship Target="../notesMasters/notesMaster1.xml" Type="http://schemas.openxmlformats.org/officeDocument/2006/relationships/notesMaster" Id="rId1"/>
</Relationships>

</file>

<file path=ppt/notesSlides/_rels/notesSlide57.xml.rels><?xml version="1.0" encoding="UTF-8" standalone="yes"?>
<Relationships xmlns="http://schemas.openxmlformats.org/package/2006/relationships">
    <Relationship Target="../slides/slide65.xml" Type="http://schemas.openxmlformats.org/officeDocument/2006/relationships/slide" Id="rId2"/>
    <Relationship Target="../notesMasters/notesMaster1.xml" Type="http://schemas.openxmlformats.org/officeDocument/2006/relationships/notesMaster" Id="rId1"/>
</Relationships>

</file>

<file path=ppt/notesSlides/_rels/notesSlide58.xml.rels><?xml version="1.0" encoding="UTF-8" standalone="yes"?>
<Relationships xmlns="http://schemas.openxmlformats.org/package/2006/relationships">
    <Relationship Target="../slides/slide66.xml" Type="http://schemas.openxmlformats.org/officeDocument/2006/relationships/slide" Id="rId2"/>
    <Relationship Target="../notesMasters/notesMaster1.xml" Type="http://schemas.openxmlformats.org/officeDocument/2006/relationships/notesMaster" Id="rId1"/>
</Relationships>

</file>

<file path=ppt/notesSlides/_rels/notesSlide59.xml.rels><?xml version="1.0" encoding="UTF-8" standalone="yes"?>
<Relationships xmlns="http://schemas.openxmlformats.org/package/2006/relationships">
    <Relationship Target="../slides/slide67.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60.xml.rels><?xml version="1.0" encoding="UTF-8" standalone="yes"?>
<Relationships xmlns="http://schemas.openxmlformats.org/package/2006/relationships">
    <Relationship Target="../slides/slide68.xml" Type="http://schemas.openxmlformats.org/officeDocument/2006/relationships/slide" Id="rId2"/>
    <Relationship Target="../notesMasters/notesMaster1.xml" Type="http://schemas.openxmlformats.org/officeDocument/2006/relationships/notesMaster" Id="rId1"/>
</Relationships>

</file>

<file path=ppt/notesSlides/_rels/notesSlide61.xml.rels><?xml version="1.0" encoding="UTF-8" standalone="yes"?>
<Relationships xmlns="http://schemas.openxmlformats.org/package/2006/relationships">
    <Relationship TargetMode="External" Target="http://www.esfcr.cz/" Type="http://schemas.openxmlformats.org/officeDocument/2006/relationships/hyperlink" Id="rId3"/>
    <Relationship Target="../slides/slide69.xml" Type="http://schemas.openxmlformats.org/officeDocument/2006/relationships/slide" Id="rId2"/>
    <Relationship Target="../notesMasters/notesMaster1.xml" Type="http://schemas.openxmlformats.org/officeDocument/2006/relationships/notesMaster" Id="rId1"/>
</Relationships>

</file>

<file path=ppt/notesSlides/_rels/notesSlide62.xml.rels><?xml version="1.0" encoding="UTF-8" standalone="yes"?>
<Relationships xmlns="http://schemas.openxmlformats.org/package/2006/relationships">
    <Relationship Target="../slides/slide70.xml" Type="http://schemas.openxmlformats.org/officeDocument/2006/relationships/slide" Id="rId2"/>
    <Relationship Target="../notesMasters/notesMaster1.xml" Type="http://schemas.openxmlformats.org/officeDocument/2006/relationships/notesMaster" Id="rId1"/>
</Relationships>

</file>

<file path=ppt/notesSlides/_rels/notesSlide63.xml.rels><?xml version="1.0" encoding="UTF-8" standalone="yes"?>
<Relationships xmlns="http://schemas.openxmlformats.org/package/2006/relationships">
    <Relationship Target="../slides/slide71.xml" Type="http://schemas.openxmlformats.org/officeDocument/2006/relationships/slide" Id="rId2"/>
    <Relationship Target="../notesMasters/notesMaster1.xml" Type="http://schemas.openxmlformats.org/officeDocument/2006/relationships/notesMaster" Id="rId1"/>
</Relationships>

</file>

<file path=ppt/notesSlides/_rels/notesSlide64.xml.rels><?xml version="1.0" encoding="UTF-8" standalone="yes"?>
<Relationships xmlns="http://schemas.openxmlformats.org/package/2006/relationships">
    <Relationship Target="../slides/slide72.xml" Type="http://schemas.openxmlformats.org/officeDocument/2006/relationships/slide" Id="rId2"/>
    <Relationship Target="../notesMasters/notesMaster1.xml" Type="http://schemas.openxmlformats.org/officeDocument/2006/relationships/notesMaster" Id="rId1"/>
</Relationships>

</file>

<file path=ppt/notesSlides/_rels/notesSlide65.xml.rels><?xml version="1.0" encoding="UTF-8" standalone="yes"?>
<Relationships xmlns="http://schemas.openxmlformats.org/package/2006/relationships">
    <Relationship Target="../slides/slide73.xml" Type="http://schemas.openxmlformats.org/officeDocument/2006/relationships/slide" Id="rId2"/>
    <Relationship Target="../notesMasters/notesMaster1.xml" Type="http://schemas.openxmlformats.org/officeDocument/2006/relationships/notesMaster" Id="rId1"/>
</Relationships>

</file>

<file path=ppt/notesSlides/_rels/notesSlide66.xml.rels><?xml version="1.0" encoding="UTF-8" standalone="yes"?>
<Relationships xmlns="http://schemas.openxmlformats.org/package/2006/relationships">
    <Relationship Target="../slides/slide74.xml" Type="http://schemas.openxmlformats.org/officeDocument/2006/relationships/slide" Id="rId2"/>
    <Relationship Target="../notesMasters/notesMaster1.xml" Type="http://schemas.openxmlformats.org/officeDocument/2006/relationships/notesMaster" Id="rId1"/>
</Relationships>

</file>

<file path=ppt/notesSlides/_rels/notesSlide67.xml.rels><?xml version="1.0" encoding="UTF-8" standalone="yes"?>
<Relationships xmlns="http://schemas.openxmlformats.org/package/2006/relationships">
    <Relationship Target="../slides/slide75.xml" Type="http://schemas.openxmlformats.org/officeDocument/2006/relationships/slide" Id="rId2"/>
    <Relationship Target="../notesMasters/notesMaster1.xml" Type="http://schemas.openxmlformats.org/officeDocument/2006/relationships/notesMaster" Id="rId1"/>
</Relationships>

</file>

<file path=ppt/notesSlides/_rels/notesSlide68.xml.rels><?xml version="1.0" encoding="UTF-8" standalone="yes"?>
<Relationships xmlns="http://schemas.openxmlformats.org/package/2006/relationships">
    <Relationship Target="../slides/slide76.xml" Type="http://schemas.openxmlformats.org/officeDocument/2006/relationships/slide" Id="rId2"/>
    <Relationship Target="../notesMasters/notesMaster1.xml" Type="http://schemas.openxmlformats.org/officeDocument/2006/relationships/notesMaster" Id="rId1"/>
</Relationships>

</file>

<file path=ppt/notesSlides/_rels/notesSlide69.xml.rels><?xml version="1.0" encoding="UTF-8" standalone="yes"?>
<Relationships xmlns="http://schemas.openxmlformats.org/package/2006/relationships">
    <Relationship Target="../slides/slide77.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70.xml.rels><?xml version="1.0" encoding="UTF-8" standalone="yes"?>
<Relationships xmlns="http://schemas.openxmlformats.org/package/2006/relationships">
    <Relationship Target="../slides/slide79.xml" Type="http://schemas.openxmlformats.org/officeDocument/2006/relationships/slide" Id="rId2"/>
    <Relationship Target="../notesMasters/notesMaster1.xml" Type="http://schemas.openxmlformats.org/officeDocument/2006/relationships/notesMaster" Id="rId1"/>
</Relationships>

</file>

<file path=ppt/notesSlides/_rels/notesSlide71.xml.rels><?xml version="1.0" encoding="UTF-8" standalone="yes"?>
<Relationships xmlns="http://schemas.openxmlformats.org/package/2006/relationships">
    <Relationship Target="../slides/slide80.xml" Type="http://schemas.openxmlformats.org/officeDocument/2006/relationships/slide" Id="rId2"/>
    <Relationship Target="../notesMasters/notesMaster1.xml" Type="http://schemas.openxmlformats.org/officeDocument/2006/relationships/notesMaster" Id="rId1"/>
</Relationships>

</file>

<file path=ppt/notesSlides/_rels/notesSlide72.xml.rels><?xml version="1.0" encoding="UTF-8" standalone="yes"?>
<Relationships xmlns="http://schemas.openxmlformats.org/package/2006/relationships">
    <Relationship Target="../slides/slide86.xml" Type="http://schemas.openxmlformats.org/officeDocument/2006/relationships/slide" Id="rId2"/>
    <Relationship Target="../notesMasters/notesMaster1.xml" Type="http://schemas.openxmlformats.org/officeDocument/2006/relationships/notesMaster" Id="rId1"/>
</Relationships>

</file>

<file path=ppt/notesSlides/_rels/notesSlide73.xml.rels><?xml version="1.0" encoding="UTF-8" standalone="yes"?>
<Relationships xmlns="http://schemas.openxmlformats.org/package/2006/relationships">
    <Relationship Target="../slides/slide90.xml" Type="http://schemas.openxmlformats.org/officeDocument/2006/relationships/slide" Id="rId2"/>
    <Relationship Target="../notesMasters/notesMaster1.xml" Type="http://schemas.openxmlformats.org/officeDocument/2006/relationships/notesMaster" Id="rId1"/>
</Relationships>

</file>

<file path=ppt/notesSlides/_rels/notesSlide74.xml.rels><?xml version="1.0" encoding="UTF-8" standalone="yes"?>
<Relationships xmlns="http://schemas.openxmlformats.org/package/2006/relationships">
    <Relationship Target="#_Toc103588704" Type="http://schemas.openxmlformats.org/officeDocument/2006/relationships/hyperlink" Id="rId8"/>
    <Relationship Target="#_Toc103588709" Type="http://schemas.openxmlformats.org/officeDocument/2006/relationships/hyperlink" Id="rId13"/>
    <Relationship Target="#_Toc103588714" Type="http://schemas.openxmlformats.org/officeDocument/2006/relationships/hyperlink" Id="rId18"/>
    <Relationship Target="#_Toc103588699" Type="http://schemas.openxmlformats.org/officeDocument/2006/relationships/hyperlink" Id="rId3"/>
    <Relationship Target="#_Toc103588717" Type="http://schemas.openxmlformats.org/officeDocument/2006/relationships/hyperlink" Id="rId21"/>
    <Relationship Target="#_Toc103588703" Type="http://schemas.openxmlformats.org/officeDocument/2006/relationships/hyperlink" Id="rId7"/>
    <Relationship Target="#_Toc103588708" Type="http://schemas.openxmlformats.org/officeDocument/2006/relationships/hyperlink" Id="rId12"/>
    <Relationship Target="#_Toc103588713" Type="http://schemas.openxmlformats.org/officeDocument/2006/relationships/hyperlink" Id="rId17"/>
    <Relationship Target="../slides/slide92.xml" Type="http://schemas.openxmlformats.org/officeDocument/2006/relationships/slide" Id="rId2"/>
    <Relationship Target="#_Toc103588712" Type="http://schemas.openxmlformats.org/officeDocument/2006/relationships/hyperlink" Id="rId16"/>
    <Relationship Target="#_Toc103588716" Type="http://schemas.openxmlformats.org/officeDocument/2006/relationships/hyperlink" Id="rId20"/>
    <Relationship Target="../notesMasters/notesMaster1.xml" Type="http://schemas.openxmlformats.org/officeDocument/2006/relationships/notesMaster" Id="rId1"/>
    <Relationship Target="#_Toc103588702" Type="http://schemas.openxmlformats.org/officeDocument/2006/relationships/hyperlink" Id="rId6"/>
    <Relationship Target="#_Toc103588707" Type="http://schemas.openxmlformats.org/officeDocument/2006/relationships/hyperlink" Id="rId11"/>
    <Relationship Target="#_Toc103588701" Type="http://schemas.openxmlformats.org/officeDocument/2006/relationships/hyperlink" Id="rId5"/>
    <Relationship Target="#_Toc103588711" Type="http://schemas.openxmlformats.org/officeDocument/2006/relationships/hyperlink" Id="rId15"/>
    <Relationship Target="#_Toc103588706" Type="http://schemas.openxmlformats.org/officeDocument/2006/relationships/hyperlink" Id="rId10"/>
    <Relationship Target="#_Toc103588715" Type="http://schemas.openxmlformats.org/officeDocument/2006/relationships/hyperlink" Id="rId19"/>
    <Relationship Target="#_Toc103588700" Type="http://schemas.openxmlformats.org/officeDocument/2006/relationships/hyperlink" Id="rId4"/>
    <Relationship Target="#_Toc103588705" Type="http://schemas.openxmlformats.org/officeDocument/2006/relationships/hyperlink" Id="rId9"/>
    <Relationship Target="#_Toc103588710" Type="http://schemas.openxmlformats.org/officeDocument/2006/relationships/hyperlink" Id="rId14"/>
    <Relationship Target="#_Toc103588718" Type="http://schemas.openxmlformats.org/officeDocument/2006/relationships/hyperlink" Id="rId22"/>
</Relationships>

</file>

<file path=ppt/notesSlides/_rels/notesSlide75.xml.rels><?xml version="1.0" encoding="UTF-8" standalone="yes"?>
<Relationships xmlns="http://schemas.openxmlformats.org/package/2006/relationships">
    <Relationship Target="../slides/slide96.xml" Type="http://schemas.openxmlformats.org/officeDocument/2006/relationships/slide" Id="rId2"/>
    <Relationship Target="../notesMasters/notesMaster1.xml" Type="http://schemas.openxmlformats.org/officeDocument/2006/relationships/notesMaster" Id="rId1"/>
</Relationships>

</file>

<file path=ppt/notesSlides/_rels/notesSlide76.xml.rels><?xml version="1.0" encoding="UTF-8" standalone="yes"?>
<Relationships xmlns="http://schemas.openxmlformats.org/package/2006/relationships">
    <Relationship Target="../slides/slide97.xml" Type="http://schemas.openxmlformats.org/officeDocument/2006/relationships/slide" Id="rId2"/>
    <Relationship Target="../notesMasters/notesMaster1.xml" Type="http://schemas.openxmlformats.org/officeDocument/2006/relationships/notesMaster" Id="rId1"/>
</Relationships>

</file>

<file path=ppt/notesSlides/_rels/notesSlide77.xml.rels><?xml version="1.0" encoding="UTF-8" standalone="yes"?>
<Relationships xmlns="http://schemas.openxmlformats.org/package/2006/relationships">
    <Relationship Target="../slides/slide98.xml" Type="http://schemas.openxmlformats.org/officeDocument/2006/relationships/slide" Id="rId2"/>
    <Relationship Target="../notesMasters/notesMaster1.xml" Type="http://schemas.openxmlformats.org/officeDocument/2006/relationships/notesMaster" Id="rId1"/>
</Relationships>

</file>

<file path=ppt/notesSlides/_rels/notesSlide78.xml.rels><?xml version="1.0" encoding="UTF-8" standalone="yes"?>
<Relationships xmlns="http://schemas.openxmlformats.org/package/2006/relationships">
    <Relationship Target="../slides/slide99.xml" Type="http://schemas.openxmlformats.org/officeDocument/2006/relationships/slide" Id="rId2"/>
    <Relationship Target="../notesMasters/notesMaster1.xml" Type="http://schemas.openxmlformats.org/officeDocument/2006/relationships/notesMaster" Id="rId1"/>
</Relationships>

</file>

<file path=ppt/notesSlides/_rels/notesSlide79.xml.rels><?xml version="1.0" encoding="UTF-8" standalone="yes"?>
<Relationships xmlns="http://schemas.openxmlformats.org/package/2006/relationships">
    <Relationship Target="../slides/slide100.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80.xml.rels><?xml version="1.0" encoding="UTF-8" standalone="yes"?>
<Relationships xmlns="http://schemas.openxmlformats.org/package/2006/relationships">
    <Relationship Target="../slides/slide101.xml" Type="http://schemas.openxmlformats.org/officeDocument/2006/relationships/slide" Id="rId2"/>
    <Relationship Target="../notesMasters/notesMaster1.xml" Type="http://schemas.openxmlformats.org/officeDocument/2006/relationships/notesMaster" Id="rId1"/>
</Relationships>

</file>

<file path=ppt/notesSlides/_rels/notesSlide81.xml.rels><?xml version="1.0" encoding="UTF-8" standalone="yes"?>
<Relationships xmlns="http://schemas.openxmlformats.org/package/2006/relationships">
    <Relationship Target="../slides/slide104.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3</a:t>
            </a:fld>
            <a:endParaRPr lang="cs-CZ" dirty="false">
              <a:solidFill>
                <a:prstClr val="black"/>
              </a:solidFill>
            </a:endParaRPr>
          </a:p>
        </p:txBody>
      </p:sp>
    </p:spTree>
    <p:extLst>
      <p:ext uri="{BB962C8B-B14F-4D97-AF65-F5344CB8AC3E}">
        <p14:creationId xmlns:p14="http://schemas.microsoft.com/office/powerpoint/2010/main" val="3922269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800" cap="none" dirty="false">
                <a:effectLst/>
                <a:latin typeface="Arial" panose="020B0604020202020204" pitchFamily="34" charset="0"/>
                <a:ea typeface="Calibri" panose="020F0502020204030204" pitchFamily="34" charset="0"/>
                <a:cs typeface="Times New Roman" panose="02020603050405020304" pitchFamily="18" charset="0"/>
              </a:rPr>
              <a:t>1. PODPORA KOMUNITNÍ (SOCIÁLNÍ) PRÁCE </a:t>
            </a:r>
            <a:r>
              <a:rPr lang="cs-CZ" sz="800" b="false" cap="none" dirty="false">
                <a:effectLst/>
                <a:latin typeface="Arial" panose="020B0604020202020204" pitchFamily="34" charset="0"/>
                <a:ea typeface="Calibri" panose="020F0502020204030204" pitchFamily="34" charset="0"/>
                <a:cs typeface="Times New Roman" panose="02020603050405020304" pitchFamily="18" charset="0"/>
              </a:rPr>
              <a:t>včetně vzniku, fungování a rozvoje komunitních center; programy aktivizace a participace cílových skupin a zvyšující jejich zapojování se do života v obci/ komunitě včetně aktivit podporujících rozvoj a posilování prvků svépomoci, vzájemné pomoci, sousedské výpomoci, sdílení a výměny zkušenosti, podpory dobrovolnictví a mezigenerační výměny a výpomoci</a:t>
            </a:r>
            <a:endParaRPr lang="cs-CZ" sz="80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17</a:t>
            </a:fld>
            <a:endParaRPr lang="cs-CZ" dirty="false"/>
          </a:p>
        </p:txBody>
      </p:sp>
    </p:spTree>
    <p:extLst>
      <p:ext uri="{BB962C8B-B14F-4D97-AF65-F5344CB8AC3E}">
        <p14:creationId xmlns:p14="http://schemas.microsoft.com/office/powerpoint/2010/main" val="11632600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kulturní/ multikulturní aktivity</a:t>
            </a:r>
            <a:r>
              <a:rPr lang="cs-CZ" sz="800" dirty="false">
                <a:effectLst/>
                <a:latin typeface="Arial" panose="020B0604020202020204" pitchFamily="34" charset="0"/>
                <a:ea typeface="Calibri" panose="020F0502020204030204" pitchFamily="34" charset="0"/>
                <a:cs typeface="Times New Roman" panose="02020603050405020304" pitchFamily="18" charset="0"/>
              </a:rPr>
              <a:t> realizované „samosprávně“, tj. sebeorganizované členy komunity (divadelní představení či výstava fotografií místní mládeže na určitá témata, filmové kluby, specifická podpora členů komunity z pohledu kulturní identity, sebevědomí a překonávání traumat různého charakteru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výchovně/ vzdělávací a edukační aktivity </a:t>
            </a:r>
            <a:r>
              <a:rPr lang="cs-CZ" sz="800" dirty="false">
                <a:effectLst/>
                <a:latin typeface="Arial" panose="020B0604020202020204" pitchFamily="34" charset="0"/>
                <a:ea typeface="Calibri" panose="020F0502020204030204" pitchFamily="34" charset="0"/>
                <a:cs typeface="Times New Roman" panose="02020603050405020304" pitchFamily="18" charset="0"/>
              </a:rPr>
              <a:t>pro cílové skupiny a pro laickou </a:t>
            </a:r>
            <a:br>
              <a:rPr lang="cs-CZ" sz="800" dirty="false">
                <a:effectLst/>
                <a:latin typeface="Arial" panose="020B0604020202020204" pitchFamily="34" charset="0"/>
                <a:ea typeface="Calibri" panose="020F0502020204030204" pitchFamily="34" charset="0"/>
                <a:cs typeface="Times New Roman" panose="02020603050405020304" pitchFamily="18" charset="0"/>
              </a:rPr>
            </a:br>
            <a:r>
              <a:rPr lang="cs-CZ" sz="800" dirty="false">
                <a:effectLst/>
                <a:latin typeface="Arial" panose="020B0604020202020204" pitchFamily="34" charset="0"/>
                <a:ea typeface="Calibri" panose="020F0502020204030204" pitchFamily="34" charset="0"/>
                <a:cs typeface="Times New Roman" panose="02020603050405020304" pitchFamily="18" charset="0"/>
              </a:rPr>
              <a:t>i odbornou veřejnost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s cílem posilovat vzdělávání v informační společnosti a přispívat k rozvíjení schopnosti dobře se orientovat v rychle měnícím se světě</a:t>
            </a:r>
            <a:r>
              <a:rPr lang="cs-CZ" sz="800" dirty="false">
                <a:effectLst/>
                <a:latin typeface="Arial" panose="020B0604020202020204" pitchFamily="34" charset="0"/>
                <a:ea typeface="Calibri" panose="020F0502020204030204" pitchFamily="34" charset="0"/>
                <a:cs typeface="Times New Roman" panose="02020603050405020304" pitchFamily="18" charset="0"/>
              </a:rPr>
              <a:t> (komunitní knihovny, mimoškolní doučování, motivační semináře/workshopy pro mládež zaměřené na budoucí uplatnění na trhu práce, podpora zvyšování dovedností pracovat s místní komunitou, přednášky a besedy s odborníky s cílem informovat o možnostech, diskutovat o účinných vylepšeních či místních inovacích, podvečerní kluby, sdílecí kruhy, promítání filmů, točení dokumentů apod.)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aktivity neformálních skupin veřejnosti a občanských iniciativ vzniklých na základě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zplnomocňujících metod práce</a:t>
            </a:r>
            <a:r>
              <a:rPr lang="cs-CZ" sz="800" dirty="false">
                <a:effectLst/>
                <a:latin typeface="Arial" panose="020B0604020202020204" pitchFamily="34" charset="0"/>
                <a:ea typeface="Calibri" panose="020F0502020204030204" pitchFamily="34" charset="0"/>
                <a:cs typeface="Times New Roman" panose="02020603050405020304" pitchFamily="18" charset="0"/>
              </a:rPr>
              <a:t> směřujících k řešení místních problémů (rada starších či dospívajících přináší zastupitelstvu náměty na zlepšení kvality života v obci, občansky vedené procesy a projekty, rozvoj zájmových skupin a sítí v sousedstvích přinášející pomoc místním občanům v řešení potřeb a problémů ovlivňujících kvalitu jejich života s dopadem na sociální začleňování a vstup na trh práce, podpora místních lídrů/ autorit z řad členů komunity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environmentální aktivity</a:t>
            </a:r>
            <a:r>
              <a:rPr lang="cs-CZ" sz="800" dirty="false">
                <a:effectLst/>
                <a:latin typeface="Arial" panose="020B0604020202020204" pitchFamily="34" charset="0"/>
                <a:ea typeface="Calibri" panose="020F0502020204030204" pitchFamily="34" charset="0"/>
                <a:cs typeface="Times New Roman" panose="02020603050405020304" pitchFamily="18" charset="0"/>
              </a:rPr>
              <a:t> a podpora jejich využití v rámci komunitní práce (aktivity zaměřené na zvelebování životního prostředí komunity, sběr odpadků, společná kultivace veřejných ploch, komunitní zahrada/ dílna/ doprava, obnova tradičního využívání krajiny, péče o krajinu, péče o kulturní či přírodní památky, údržba turistických tras a cyklostezek atd.)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aktivity podporující zapojování cílových skupin do dobrovolnické činnosti</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(péče potřebným spoluobčanům na bázi sousedské či generační výpomoci, podpora mezigeneračního setkávání, soužití a spolupráce, otevřené (dobrovolnické) komunitní kluby a komunitní setkávání jako prevence sociálního vyloučení, sousedský jarmark, komunitní kavárna či sdílená kuchyň nebo jídelna, spižírna, lokální potravinová banka </a:t>
            </a:r>
            <a:r>
              <a:rPr lang="cs-CZ" sz="800" dirty="false">
                <a:effectLst/>
                <a:latin typeface="Arial" panose="020B0604020202020204" pitchFamily="34" charset="0"/>
                <a:ea typeface="Calibri" panose="020F0502020204030204" pitchFamily="34" charset="0"/>
                <a:cs typeface="Times New Roman" panose="02020603050405020304" pitchFamily="18" charset="0"/>
              </a:rPr>
              <a:t>včetně zajištění distribuce jídla, pomůcek, potřeb pro domácnost nebo ošacení,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bazar, sociální šatník a pomoc v nouzi, </a:t>
            </a:r>
            <a:r>
              <a:rPr lang="cs-CZ" sz="800" dirty="false">
                <a:effectLst/>
                <a:latin typeface="Arial" panose="020B0604020202020204" pitchFamily="34" charset="0"/>
                <a:ea typeface="Calibri" panose="020F0502020204030204" pitchFamily="34" charset="0"/>
                <a:cs typeface="Times New Roman" panose="02020603050405020304" pitchFamily="18" charset="0"/>
              </a:rPr>
              <a:t>pořádání veřejných sbírek za účelem podpory těch nejpotřebnějších v obci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atd.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aktivity podporující komunitní sdílení prostor, vybavení, pomůcek</a:t>
            </a:r>
            <a:r>
              <a:rPr lang="cs-CZ" sz="800" dirty="false">
                <a:effectLst/>
                <a:latin typeface="Arial" panose="020B0604020202020204" pitchFamily="34" charset="0"/>
                <a:ea typeface="Calibri" panose="020F0502020204030204" pitchFamily="34" charset="0"/>
                <a:cs typeface="Times New Roman" panose="02020603050405020304" pitchFamily="18" charset="0"/>
              </a:rPr>
              <a:t> (např. sdílené dílny, zahrady, zpracovny ovoce, zeleniny, medu, moštárny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SzPts val="1200"/>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rPr>
              <a:t>komunitní projekty/aktivity</a:t>
            </a:r>
            <a:r>
              <a:rPr lang="cs-CZ" sz="800" dirty="false">
                <a:effectLst/>
                <a:latin typeface="Arial" panose="020B0604020202020204" pitchFamily="34" charset="0"/>
                <a:ea typeface="Times New Roman" panose="02020603050405020304" pitchFamily="18" charset="0"/>
              </a:rPr>
              <a:t> </a:t>
            </a:r>
            <a:r>
              <a:rPr lang="cs-CZ" sz="800" b="true" dirty="false">
                <a:effectLst/>
                <a:latin typeface="Arial" panose="020B0604020202020204" pitchFamily="34" charset="0"/>
                <a:ea typeface="Times New Roman" panose="02020603050405020304" pitchFamily="18" charset="0"/>
              </a:rPr>
              <a:t>propojující lidi s obdobnými problémy,</a:t>
            </a:r>
            <a:r>
              <a:rPr lang="cs-CZ" sz="800" dirty="false">
                <a:effectLst/>
                <a:latin typeface="Arial" panose="020B0604020202020204" pitchFamily="34" charset="0"/>
                <a:ea typeface="Times New Roman" panose="02020603050405020304" pitchFamily="18" charset="0"/>
              </a:rPr>
              <a:t> např. rodiče </a:t>
            </a:r>
            <a:br>
              <a:rPr lang="cs-CZ" sz="800" dirty="false">
                <a:effectLst/>
                <a:latin typeface="Arial" panose="020B0604020202020204" pitchFamily="34" charset="0"/>
                <a:ea typeface="Times New Roman" panose="02020603050405020304" pitchFamily="18" charset="0"/>
              </a:rPr>
            </a:br>
            <a:r>
              <a:rPr lang="cs-CZ" sz="800" dirty="false">
                <a:effectLst/>
                <a:latin typeface="Arial" panose="020B0604020202020204" pitchFamily="34" charset="0"/>
                <a:ea typeface="Times New Roman" panose="02020603050405020304" pitchFamily="18" charset="0"/>
              </a:rPr>
              <a:t>s dětmi s hendikepem či rodiče samoživitelé, svépomocné a podpůrné skupiny rodičů, sdružení pečujících, kluby seniorů, skupinové kluby s přesahem do rozvoje kompetencí, osvojování si nových návyků a zvyklostí, rozšiřování si obzorů v různých disciplínách (projekt může zahrnovat např. vzdělávání, konzultace, facilitace, výjezdové pobyty apod.)</a:t>
            </a:r>
          </a:p>
          <a:p>
            <a:pPr marL="342900" lvl="0" indent="-342900" algn="just">
              <a:spcBef>
                <a:spcPts val="300"/>
              </a:spcBef>
              <a:spcAft>
                <a:spcPts val="300"/>
              </a:spcAft>
              <a:buSzPts val="1200"/>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rPr>
              <a:t>mezigenerační projekty,</a:t>
            </a:r>
            <a:r>
              <a:rPr lang="cs-CZ" sz="800" dirty="false">
                <a:effectLst/>
                <a:latin typeface="Arial" panose="020B0604020202020204" pitchFamily="34" charset="0"/>
                <a:ea typeface="Calibri" panose="020F0502020204030204" pitchFamily="34" charset="0"/>
              </a:rPr>
              <a:t> např. dobrovolné hlídání a vyzvedávání dětí aktivními seniory nebo staršími vrstevníky dětí, navštěvování seniorů, osamělých občanů a lidí žijící v izolaci místními dobrovolníky s cílem posilování dobrých vztahů a rozšiřování pocitu sounáležitosti, programy podporující mezigenerační dialog a soužití (projekty mohou být postavené na práci koordinátora, který zajišťuje podporu pro rozvoj těchto aktivit, způsobilým výdajem může být i pojištění dobrovolníků a drobné výdaje spojené např. s dopravou apod.)</a:t>
            </a:r>
            <a:r>
              <a:rPr lang="cs-CZ" sz="800" dirty="false">
                <a:effectLst/>
              </a:rPr>
              <a:t> </a:t>
            </a:r>
          </a:p>
          <a:p>
            <a:pPr marL="342900" lvl="0" indent="-342900" algn="just">
              <a:spcBef>
                <a:spcPts val="300"/>
              </a:spcBef>
              <a:spcAft>
                <a:spcPts val="300"/>
              </a:spcAft>
              <a:buSzPts val="1200"/>
              <a:buFont typeface="Symbol" panose="05050102010706020507" pitchFamily="18" charset="2"/>
              <a:buChar char=""/>
            </a:pPr>
            <a:endParaRPr lang="cs-CZ" sz="800" dirty="false">
              <a:effectLst/>
              <a:latin typeface="Calibri" panose="020F0502020204030204" pitchFamily="34" charset="0"/>
              <a:ea typeface="Calibri" panose="020F0502020204030204" pitchFamily="34" charset="0"/>
              <a:cs typeface="Calibri" panose="020F0502020204030204" pitchFamily="34" charset="0"/>
            </a:endParaRPr>
          </a:p>
          <a:p>
            <a:pPr algn="just"/>
            <a:r>
              <a:rPr lang="cs-CZ" sz="800" dirty="false">
                <a:effectLst/>
                <a:latin typeface="Calibri" panose="020F0502020204030204" pitchFamily="34" charset="0"/>
                <a:ea typeface="Calibri" panose="020F0502020204030204" pitchFamily="34" charset="0"/>
                <a:cs typeface="Calibri" panose="020F0502020204030204" pitchFamily="34" charset="0"/>
              </a:rPr>
              <a:t>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18</a:t>
            </a:fld>
            <a:endParaRPr lang="cs-CZ" dirty="false"/>
          </a:p>
        </p:txBody>
      </p:sp>
    </p:spTree>
    <p:extLst>
      <p:ext uri="{BB962C8B-B14F-4D97-AF65-F5344CB8AC3E}">
        <p14:creationId xmlns:p14="http://schemas.microsoft.com/office/powerpoint/2010/main" val="1277186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200" dirty="false">
                <a:effectLst/>
                <a:latin typeface="Calibri" panose="020F0502020204030204" pitchFamily="34" charset="0"/>
                <a:ea typeface="Calibri" panose="020F0502020204030204" pitchFamily="34" charset="0"/>
                <a:cs typeface="Times New Roman" panose="02020603050405020304" pitchFamily="18" charset="0"/>
              </a:rPr>
              <a:t>Komunitní pracovník - 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p>
          <a:p>
            <a:pPr marL="0" lvl="0" indent="0" algn="just">
              <a:spcAft>
                <a:spcPts val="1100"/>
              </a:spcAft>
              <a:buFont typeface="Symbol" panose="05050102010706020507" pitchFamily="18" charset="2"/>
              <a:buNone/>
            </a:pPr>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19</a:t>
            </a:fld>
            <a:endParaRPr lang="cs-CZ" dirty="false"/>
          </a:p>
        </p:txBody>
      </p:sp>
    </p:spTree>
    <p:extLst>
      <p:ext uri="{BB962C8B-B14F-4D97-AF65-F5344CB8AC3E}">
        <p14:creationId xmlns:p14="http://schemas.microsoft.com/office/powerpoint/2010/main" val="2691204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20</a:t>
            </a:fld>
            <a:endParaRPr lang="cs-CZ" dirty="false"/>
          </a:p>
        </p:txBody>
      </p:sp>
    </p:spTree>
    <p:extLst>
      <p:ext uri="{BB962C8B-B14F-4D97-AF65-F5344CB8AC3E}">
        <p14:creationId xmlns:p14="http://schemas.microsoft.com/office/powerpoint/2010/main" val="1485080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Komunitní pracovník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komunitní práci v daném území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p>
          <a:p>
            <a:pPr marR="179705" algn="just">
              <a:lnSpc>
                <a:spcPct val="115000"/>
              </a:lnSpc>
              <a:spcBef>
                <a:spcPts val="600"/>
              </a:spcBef>
              <a:spcAft>
                <a:spcPts val="600"/>
              </a:spcAft>
            </a:pPr>
            <a:r>
              <a:rPr lang="cs-CZ" sz="800" dirty="false">
                <a:effectLst/>
                <a:latin typeface="Calibri" panose="020F0502020204030204" pitchFamily="34" charset="0"/>
                <a:ea typeface="Calibri" panose="020F0502020204030204" pitchFamily="34" charset="0"/>
                <a:cs typeface="Times New Roman" panose="02020603050405020304" pitchFamily="18" charset="0"/>
              </a:rPr>
              <a:t>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mapuje komunitu, cílové skupiny a jejich potřeby,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mapuje zdroje, sítě a vazby uvnitř komunity,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a motivuje k rozvoji sociální sítě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aktivizuje členy komunity, přirozené lídry a jádrové skupiny a podporuje jejich spolupráci při stanovování strategie a cílů komunity,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organizuje pravidelná setkání místních komunit,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napomáhá ke zlepšování interakcí mezi komunitou a dalšími aktéry dle potřeb a cílů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koordinuje činnost komunity (vč. dobrovolníků) ve směru naplňování potřeb a cílů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vykonává přímou komunitní práci s komunitou,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se sociálními pracovníky obcí a NNO, s místními zaměstnavateli a s dalšími aktéry z území,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směřuje členy komunity na příslušné služby (sociální a zdravotní služby, služby zaměstnanosti atd.) v případě řešení individuálních potřeb členů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zkušenost s metodami komunitní práce nebo sociální práce s komunitou a participativními metodami práce v kontextu sociálního začleňování, zkušenost se síťováním a facilitací, absolvování vzdělávacího kurzu se zaměřením na komunitní práci výhodou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Garant komunitní práce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garantuje výkon</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komunitní práce v daném území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komunitu, cílové skupiny a jejich potřeby, </a:t>
            </a:r>
            <a:r>
              <a:rPr lang="cs-CZ" sz="800" dirty="false">
                <a:effectLst/>
                <a:latin typeface="Arial" panose="020B0604020202020204" pitchFamily="34" charset="0"/>
                <a:ea typeface="Calibri" panose="020F0502020204030204" pitchFamily="34" charset="0"/>
                <a:cs typeface="Times New Roman" panose="02020603050405020304" pitchFamily="18" charset="0"/>
              </a:rPr>
              <a:t>zdroje, sítě a vazby uvnitř komunity,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 komunitním pracovníkem a garantuje výkon komunitní práce v rámci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spolupráci uvnitř komunity a zdravé interakce mezi komunitou a dalšími aktéry,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pravidelných setkání místních komunit,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podílí se na zajištění intervizí a supervizí projektového týmu.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Min. 2 roky </a:t>
            </a:r>
            <a:r>
              <a:rPr lang="cs-CZ" sz="800" dirty="false">
                <a:effectLst/>
                <a:latin typeface="Arial" panose="020B0604020202020204" pitchFamily="34" charset="0"/>
                <a:ea typeface="Calibri" panose="020F0502020204030204" pitchFamily="34" charset="0"/>
                <a:cs typeface="Times New Roman" panose="02020603050405020304" pitchFamily="18" charset="0"/>
              </a:rPr>
              <a:t>praxe a zkušeností: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Arial" panose="020B060402020202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 metodami komunitní práce nebo sociální práce s komunitou, popř. participativními metodami práce v kontextu sociálního začleňování,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Arial" panose="020B060402020202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se síťováním a facilitací.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Min. absolvování vzdělávacího kurzu se zaměřením na komunitní práci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gestor/garant</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Koordinátor komunitní (sociální) práce/ participativních metod práce</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koordinuje výkon</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komunitní (sociální) práce a participativních přístupů v daném území, komunitních aktivit</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komunitu, cílové skupiny a jejich potřeby, </a:t>
            </a:r>
            <a:r>
              <a:rPr lang="cs-CZ" sz="800" dirty="false">
                <a:effectLst/>
                <a:latin typeface="Arial" panose="020B0604020202020204" pitchFamily="34" charset="0"/>
                <a:ea typeface="Calibri" panose="020F0502020204030204" pitchFamily="34" charset="0"/>
                <a:cs typeface="Times New Roman" panose="02020603050405020304" pitchFamily="18" charset="0"/>
              </a:rPr>
              <a:t>zdroje, sítě a vazby uvnitř komunity,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 komunitním (sociálním) pracovníkem a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vyjednává a koordinuje sdílení informací mezi relevantními aktéry,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spolupráci uvnitř komunity a zdravé interakce mezi komunitou a dalšími aktéry,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koordinuje dobrovolníky,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pravidelných setkání místních komunit,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metodicky podporuje veřejná setkávání a uplatňuje participativní metody práce.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Min. 2 roky </a:t>
            </a:r>
            <a:r>
              <a:rPr lang="cs-CZ" sz="800" dirty="false">
                <a:effectLst/>
                <a:latin typeface="Arial" panose="020B0604020202020204" pitchFamily="34" charset="0"/>
                <a:ea typeface="Calibri" panose="020F0502020204030204" pitchFamily="34" charset="0"/>
                <a:cs typeface="Times New Roman" panose="02020603050405020304" pitchFamily="18" charset="0"/>
              </a:rPr>
              <a:t>praxe a zkušeností: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Arial" panose="020B060402020202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 metodami komunitní práce nebo sociální práce s komunitou a participativními metodami práce v kontextu sociálního začleňování (zkušenosti s prací na obci nebo v NNO se sociálním zaměřením, organizační schopnosti, dobré komunikační dovednosti, zkušenosti s pořádáním veřejných setkání, participativním plánováním),</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Arial" panose="020B060402020202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se síťováním a facilitací.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Min. absolvování vzdělávacího kurzu se zaměřením na komunitní práci a/nebo participativní metody práce v kontextu sociálního začleňování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 Sociální pracovník</a:t>
            </a:r>
          </a:p>
          <a:p>
            <a:pPr marL="0" marR="179705" lvl="0" indent="0" algn="just" defTabSz="914400" rtl="false" eaLnBrk="true" fontAlgn="auto" latinLnBrk="false" hangingPunct="true">
              <a:lnSpc>
                <a:spcPct val="115000"/>
              </a:lnSpc>
              <a:spcBef>
                <a:spcPts val="600"/>
              </a:spcBef>
              <a:spcAft>
                <a:spcPts val="600"/>
              </a:spcAft>
              <a:buClrTx/>
              <a:buSzTx/>
              <a:buFontTx/>
              <a:buNone/>
              <a:tabLst/>
              <a:defRPr/>
            </a:pPr>
            <a:r>
              <a:rPr lang="cs-CZ" sz="800" dirty="false">
                <a:effectLst/>
                <a:latin typeface="Calibri" panose="020F0502020204030204" pitchFamily="34" charset="0"/>
                <a:ea typeface="Times New Roman" panose="02020603050405020304" pitchFamily="18" charset="0"/>
              </a:rPr>
              <a:t>Může se jednat o sociálního pracovníka obce či místní neziskové organizace s kompetencemi k činnostem vykonávaným v rámci komunitní sociální práce. </a:t>
            </a:r>
            <a:endParaRPr lang="cs-CZ" sz="800" dirty="false">
              <a:effectLst/>
              <a:latin typeface="Times New Roman" panose="02020603050405020304" pitchFamily="18" charset="0"/>
              <a:ea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22</a:t>
            </a:fld>
            <a:endParaRPr lang="cs-CZ" dirty="false"/>
          </a:p>
        </p:txBody>
      </p:sp>
    </p:spTree>
    <p:extLst>
      <p:ext uri="{BB962C8B-B14F-4D97-AF65-F5344CB8AC3E}">
        <p14:creationId xmlns:p14="http://schemas.microsoft.com/office/powerpoint/2010/main" val="22552240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Komunitní pracovník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komunitní práci v daném území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p>
          <a:p>
            <a:pPr marR="179705" algn="just">
              <a:lnSpc>
                <a:spcPct val="115000"/>
              </a:lnSpc>
              <a:spcBef>
                <a:spcPts val="600"/>
              </a:spcBef>
              <a:spcAft>
                <a:spcPts val="600"/>
              </a:spcAft>
            </a:pPr>
            <a:r>
              <a:rPr lang="cs-CZ" sz="800" dirty="false">
                <a:effectLst/>
                <a:latin typeface="Calibri" panose="020F0502020204030204" pitchFamily="34" charset="0"/>
                <a:ea typeface="Calibri" panose="020F0502020204030204" pitchFamily="34" charset="0"/>
                <a:cs typeface="Times New Roman" panose="02020603050405020304" pitchFamily="18" charset="0"/>
              </a:rPr>
              <a:t>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mapuje komunitu, cílové skupiny a jejich potřeby,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mapuje zdroje, sítě a vazby uvnitř komunity,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a motivuje k rozvoji sociální sítě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aktivizuje členy komunity, přirozené lídry a jádrové skupiny a podporuje jejich spolupráci při stanovování strategie a cílů komunity,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organizuje pravidelná setkání místních komunit,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napomáhá ke zlepšování interakcí mezi komunitou a dalšími aktéry dle potřeb a cílů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koordinuje činnost komunity (vč. dobrovolníků) ve směru naplňování potřeb a cílů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vykonává přímou komunitní práci s komunitou,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se sociálními pracovníky obcí a NNO, s místními zaměstnavateli a s dalšími aktéry z území,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směřuje členy komunity na příslušné služby (sociální a zdravotní služby, služby zaměstnanosti atd.) v případě řešení individuálních potřeb členů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zkušenost s metodami komunitní práce nebo sociální práce s komunitou a participativními metodami práce v kontextu sociálního začleňování, zkušenost se síťováním a facilitací, absolvování vzdělávacího kurzu se zaměřením na komunitní práci výhodou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Garant komunitní práce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garantuje výkon</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komunitní práce v daném území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komunitu, cílové skupiny a jejich potřeby, </a:t>
            </a:r>
            <a:r>
              <a:rPr lang="cs-CZ" sz="800" dirty="false">
                <a:effectLst/>
                <a:latin typeface="Arial" panose="020B0604020202020204" pitchFamily="34" charset="0"/>
                <a:ea typeface="Calibri" panose="020F0502020204030204" pitchFamily="34" charset="0"/>
                <a:cs typeface="Times New Roman" panose="02020603050405020304" pitchFamily="18" charset="0"/>
              </a:rPr>
              <a:t>zdroje, sítě a vazby uvnitř komunity,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 komunitním pracovníkem a garantuje výkon komunitní práce v rámci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spolupráci uvnitř komunity a zdravé interakce mezi komunitou a dalšími aktéry,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pravidelných setkání místních komunit,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podílí se na zajištění intervizí a supervizí projektového týmu.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Min. 2 roky </a:t>
            </a:r>
            <a:r>
              <a:rPr lang="cs-CZ" sz="800" dirty="false">
                <a:effectLst/>
                <a:latin typeface="Arial" panose="020B0604020202020204" pitchFamily="34" charset="0"/>
                <a:ea typeface="Calibri" panose="020F0502020204030204" pitchFamily="34" charset="0"/>
                <a:cs typeface="Times New Roman" panose="02020603050405020304" pitchFamily="18" charset="0"/>
              </a:rPr>
              <a:t>praxe a zkušeností: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Arial" panose="020B060402020202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 metodami komunitní práce nebo sociální práce s komunitou, popř. participativními metodami práce v kontextu sociálního začleňování,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Arial" panose="020B060402020202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se síťováním a facilitací.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Min. absolvování vzdělávacího kurzu se zaměřením na komunitní práci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gestor/garant</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Koordinátor komunitní (sociální) práce/ participativních metod práce</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koordinuje výkon</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komunitní (sociální) práce a participativních přístupů v daném území, komunitních aktivit</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komunitu, cílové skupiny a jejich potřeby, </a:t>
            </a:r>
            <a:r>
              <a:rPr lang="cs-CZ" sz="800" dirty="false">
                <a:effectLst/>
                <a:latin typeface="Arial" panose="020B0604020202020204" pitchFamily="34" charset="0"/>
                <a:ea typeface="Calibri" panose="020F0502020204030204" pitchFamily="34" charset="0"/>
                <a:cs typeface="Times New Roman" panose="02020603050405020304" pitchFamily="18" charset="0"/>
              </a:rPr>
              <a:t>zdroje, sítě a vazby uvnitř komunity,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 komunitním (sociálním) pracovníkem a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vyjednává a koordinuje sdílení informací mezi relevantními aktéry,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spolupráci uvnitř komunity a zdravé interakce mezi komunitou a dalšími aktéry,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koordinuje dobrovolníky,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pravidelných setkání místních komunit,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metodicky podporuje veřejná setkávání a uplatňuje participativní metody práce.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Min. 2 roky </a:t>
            </a:r>
            <a:r>
              <a:rPr lang="cs-CZ" sz="800" dirty="false">
                <a:effectLst/>
                <a:latin typeface="Arial" panose="020B0604020202020204" pitchFamily="34" charset="0"/>
                <a:ea typeface="Calibri" panose="020F0502020204030204" pitchFamily="34" charset="0"/>
                <a:cs typeface="Times New Roman" panose="02020603050405020304" pitchFamily="18" charset="0"/>
              </a:rPr>
              <a:t>praxe a zkušeností: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Arial" panose="020B060402020202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 metodami komunitní práce nebo sociální práce s komunitou a participativními metodami práce v kontextu sociálního začleňování (zkušenosti s prací na obci nebo v NNO se sociálním zaměřením, organizační schopnosti, dobré komunikační dovednosti, zkušenosti s pořádáním veřejných setkání, participativním plánováním),</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Arial" panose="020B060402020202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se síťováním a facilitací.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Min. absolvování vzdělávacího kurzu se zaměřením na komunitní práci a/nebo participativní metody práce v kontextu sociálního začleňování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 Sociální pracovník</a:t>
            </a:r>
          </a:p>
          <a:p>
            <a:pPr marL="0" marR="179705" lvl="0" indent="0" algn="just" defTabSz="914400" rtl="false" eaLnBrk="true" fontAlgn="auto" latinLnBrk="false" hangingPunct="true">
              <a:lnSpc>
                <a:spcPct val="115000"/>
              </a:lnSpc>
              <a:spcBef>
                <a:spcPts val="600"/>
              </a:spcBef>
              <a:spcAft>
                <a:spcPts val="600"/>
              </a:spcAft>
              <a:buClrTx/>
              <a:buSzTx/>
              <a:buFontTx/>
              <a:buNone/>
              <a:tabLst/>
              <a:defRPr/>
            </a:pPr>
            <a:r>
              <a:rPr lang="cs-CZ" sz="800" dirty="false">
                <a:effectLst/>
                <a:latin typeface="Calibri" panose="020F0502020204030204" pitchFamily="34" charset="0"/>
                <a:ea typeface="Times New Roman" panose="02020603050405020304" pitchFamily="18" charset="0"/>
              </a:rPr>
              <a:t>Může se jednat o sociálního pracovníka obce či místní neziskové organizace s kompetencemi k činnostem vykonávaným v rámci komunitní sociální práce. </a:t>
            </a:r>
            <a:endParaRPr lang="cs-CZ" sz="800" dirty="false">
              <a:effectLst/>
              <a:latin typeface="Times New Roman" panose="02020603050405020304" pitchFamily="18" charset="0"/>
              <a:ea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23</a:t>
            </a:fld>
            <a:endParaRPr lang="cs-CZ" dirty="false"/>
          </a:p>
        </p:txBody>
      </p:sp>
    </p:spTree>
    <p:extLst>
      <p:ext uri="{BB962C8B-B14F-4D97-AF65-F5344CB8AC3E}">
        <p14:creationId xmlns:p14="http://schemas.microsoft.com/office/powerpoint/2010/main" val="31904965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36195" marR="36195" algn="l">
              <a:spcBef>
                <a:spcPts val="300"/>
              </a:spcBef>
              <a:spcAft>
                <a:spcPts val="300"/>
              </a:spcAft>
            </a:pPr>
            <a:r>
              <a:rPr lang="cs-CZ" sz="800" b="true" dirty="false">
                <a:effectLst/>
                <a:latin typeface="Calibri" panose="020F0502020204030204" pitchFamily="34" charset="0"/>
                <a:ea typeface="Times New Roman" panose="02020603050405020304" pitchFamily="18" charset="0"/>
                <a:cs typeface="Times New Roman" panose="02020603050405020304" pitchFamily="18" charset="0"/>
              </a:rPr>
              <a:t>Počet podpořených komunitních aktivit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6195">
              <a:lnSpc>
                <a:spcPct val="107000"/>
              </a:lnSpc>
              <a:spcAft>
                <a:spcPts val="800"/>
              </a:spcAft>
            </a:pPr>
            <a:r>
              <a:rPr lang="cs-CZ" sz="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Počet komunitních aktivit realizovaných v rámci komunitní (sociální) práce. Aktivity naplňují hodnoty a principy komunitní (sociální) práce, kterými jsou principy aktivizace, participace, zplnomocnění, kolektivní spolupráce, práce s místními zdroji, komplexní přístup, sdílení zodpovědnosti atd.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6195">
              <a:lnSpc>
                <a:spcPct val="107000"/>
              </a:lnSpc>
              <a:spcAft>
                <a:spcPts val="800"/>
              </a:spcAft>
            </a:pPr>
            <a:r>
              <a:rPr lang="cs-CZ" sz="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Komunitní aktivity musí mít přímou vazbu na sociální začleňování nebo prevenci sociálního vyloučení osob z cílových skupin, musí vycházet z mapování kontextu komunity a potřeb členů komunity, Konkrétní podobu a zaměření aktivit (resp. řešených témat) utváří cílová skupina podle vlastních potřeb a zájmů s cílem zlepšit sociální situaci nejen jednotlivců, ale především komunity jako celku.</a:t>
            </a:r>
            <a:r>
              <a:rPr lang="cs-CZ" sz="800" dirty="fals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r>
              <a:rPr lang="cs-CZ" sz="800" dirty="false">
                <a:effectLst/>
                <a:latin typeface="Arial" panose="020B0604020202020204" pitchFamily="34" charset="0"/>
                <a:ea typeface="Calibri" panose="020F0502020204030204" pitchFamily="34" charset="0"/>
              </a:rPr>
              <a:t>Komunitní aktivity musí být zaštítěny komunitním pracovníkem</a:t>
            </a:r>
            <a:r>
              <a:rPr lang="cs-CZ" sz="800" dirty="false">
                <a:effectLst/>
                <a:latin typeface="Calibri" panose="020F050202020403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rPr>
              <a:t>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r>
              <a:rPr lang="cs-CZ" sz="800" dirty="false">
                <a:effectLst/>
              </a:rPr>
              <a:t> </a:t>
            </a:r>
            <a:r>
              <a:rPr lang="cs-CZ" sz="800" dirty="false">
                <a:effectLst/>
                <a:latin typeface="Calibri" panose="020F0502020204030204" pitchFamily="34" charset="0"/>
                <a:ea typeface="Calibri" panose="020F0502020204030204" pitchFamily="34" charset="0"/>
                <a:cs typeface="Times New Roman" panose="02020603050405020304" pitchFamily="18" charset="0"/>
              </a:rPr>
              <a:t> </a:t>
            </a:r>
          </a:p>
          <a:p>
            <a:pPr algn="just"/>
            <a:r>
              <a:rPr lang="cs-CZ" sz="800" b="false" dirty="false">
                <a:effectLst/>
                <a:highlight>
                  <a:srgbClr val="00FFFF"/>
                </a:highlight>
                <a:latin typeface="Arial" panose="020B0604020202020204" pitchFamily="34" charset="0"/>
                <a:ea typeface="Calibri" panose="020F0502020204030204" pitchFamily="34" charset="0"/>
                <a:cs typeface="Times New Roman" panose="02020603050405020304" pitchFamily="18" charset="0"/>
              </a:rPr>
              <a:t>Indikátor „počet podpořených komunitních aktivit“ je vždy relevantní pro aktivity z této oblasti. Počet podpořených komunitních aktivit nebude zahrnovat počet jednotlivých uskutečněných akcí/aktivit, ale počet druhů/typů aktivit/akcí. Např. bude probíhat aktivita mezigenerační výměny zkušeností – formou setkání jednou měsíčně během 3 let realizace projektu – do indikátoru bude uvedena hodnota 1 = mezigenerační setkání.</a:t>
            </a:r>
            <a:r>
              <a:rPr lang="cs-CZ" sz="800" b="false" dirty="false">
                <a:effectLst/>
                <a:latin typeface="Arial" panose="020B0604020202020204" pitchFamily="34" charset="0"/>
                <a:ea typeface="Calibri" panose="020F0502020204030204" pitchFamily="34" charset="0"/>
                <a:cs typeface="Times New Roman" panose="02020603050405020304" pitchFamily="18" charset="0"/>
              </a:rPr>
              <a:t> </a:t>
            </a:r>
          </a:p>
          <a:p>
            <a:pPr algn="just"/>
            <a:r>
              <a:rPr lang="cs-CZ" sz="800" b="false" dirty="false">
                <a:effectLst/>
                <a:latin typeface="Arial" panose="020B0604020202020204" pitchFamily="34" charset="0"/>
                <a:ea typeface="Calibri" panose="020F0502020204030204" pitchFamily="34" charset="0"/>
                <a:cs typeface="Times New Roman" panose="02020603050405020304" pitchFamily="18" charset="0"/>
              </a:rPr>
              <a:t>Příjemce/MAS si definuje typy/druhy komunitních aktivit/akcí sam/a v projektové žádosti. </a:t>
            </a: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Celkový počet účastníků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false" dirty="false">
              <a:effectLst/>
              <a:latin typeface="Arial" panose="020B060402020202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Kapacita podpořených služeb – úvazky pracovníků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Využívání podpořených služeb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r>
              <a:rPr lang="cs-CZ" sz="500" b="true" dirty="false"/>
              <a:t>Účastníci projektů, u nichž intervence formou sociální práce naplnila svůj účel</a:t>
            </a:r>
            <a:endParaRPr lang="cs-CZ" sz="500" b="true"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false"/>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false">
              <a:solidFill>
                <a:schemeClr val="tx1"/>
              </a:solidFill>
              <a:effectLst/>
              <a:latin typeface="+mn-lt"/>
              <a:ea typeface="+mn-ea"/>
              <a:cs typeface="+mn-cs"/>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24</a:t>
            </a:fld>
            <a:endParaRPr lang="cs-CZ" dirty="false"/>
          </a:p>
        </p:txBody>
      </p:sp>
    </p:spTree>
    <p:extLst>
      <p:ext uri="{BB962C8B-B14F-4D97-AF65-F5344CB8AC3E}">
        <p14:creationId xmlns:p14="http://schemas.microsoft.com/office/powerpoint/2010/main" val="17523451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effectLst/>
                <a:latin typeface="Calibri" panose="020F0502020204030204" pitchFamily="34" charset="0"/>
                <a:ea typeface="Calibri" panose="020F0502020204030204" pitchFamily="34" charset="0"/>
              </a:rPr>
              <a:t>CS si definují MAS dle situace v území, </a:t>
            </a:r>
          </a:p>
          <a:p>
            <a:r>
              <a:rPr lang="cs-CZ" sz="1800" dirty="false">
                <a:effectLst/>
                <a:latin typeface="Calibri" panose="020F0502020204030204" pitchFamily="34" charset="0"/>
              </a:rPr>
              <a:t>Veřejnost - </a:t>
            </a:r>
            <a:r>
              <a:rPr lang="cs-CZ" sz="1800" dirty="false">
                <a:solidFill>
                  <a:srgbClr val="000000"/>
                </a:solidFill>
                <a:effectLst/>
                <a:latin typeface="Arial" panose="020B0604020202020204" pitchFamily="34" charset="0"/>
                <a:ea typeface="Calibri" panose="020F0502020204030204" pitchFamily="34" charset="0"/>
              </a:rPr>
              <a:t>Občané ČR a osoby žijící na území ČR</a:t>
            </a:r>
          </a:p>
          <a:p>
            <a:r>
              <a:rPr lang="cs-CZ" sz="1800" dirty="false">
                <a:solidFill>
                  <a:srgbClr val="000000"/>
                </a:solidFill>
                <a:effectLst/>
                <a:latin typeface="Arial" panose="020B0604020202020204" pitchFamily="34" charset="0"/>
              </a:rPr>
              <a:t>Senioři - </a:t>
            </a:r>
            <a:r>
              <a:rPr lang="cs-CZ" sz="1800" dirty="false">
                <a:solidFill>
                  <a:srgbClr val="000000"/>
                </a:solidFill>
                <a:effectLst/>
                <a:latin typeface="Arial" panose="020B0604020202020204" pitchFamily="34" charset="0"/>
                <a:ea typeface="Calibri" panose="020F0502020204030204" pitchFamily="34" charset="0"/>
              </a:rPr>
              <a:t>Osoby v postproduktivním věku, které jsou ohrožené sociálním vyloučením, přičemž jejich situace nevyžaduje (pravidelnou) pomoc jiné fyzické osoby</a:t>
            </a:r>
          </a:p>
          <a:p>
            <a:r>
              <a:rPr lang="cs-CZ" sz="1800" dirty="false">
                <a:solidFill>
                  <a:srgbClr val="000000"/>
                </a:solidFill>
                <a:effectLst/>
                <a:latin typeface="Arial" panose="020B0604020202020204" pitchFamily="34" charset="0"/>
              </a:rPr>
              <a:t>Cizinci - </a:t>
            </a:r>
            <a:r>
              <a:rPr lang="cs-CZ" sz="1800" dirty="false">
                <a:solidFill>
                  <a:srgbClr val="000000"/>
                </a:solidFill>
                <a:effectLst/>
                <a:latin typeface="Arial" panose="020B0604020202020204" pitchFamily="34" charset="0"/>
                <a:ea typeface="Calibri" panose="020F0502020204030204" pitchFamily="34" charset="0"/>
              </a:rPr>
              <a:t>Cizincem se rozumí fyzická osoba, která není státním občanem ČR, včetně občana Evropské unie</a:t>
            </a:r>
            <a:endParaRPr lang="cs-CZ" sz="1200" dirty="false"/>
          </a:p>
          <a:p>
            <a:endParaRPr lang="cs-CZ" sz="1200" dirty="false"/>
          </a:p>
          <a:p>
            <a:endParaRPr lang="cs-CZ" sz="1200" dirty="false"/>
          </a:p>
          <a:p>
            <a:r>
              <a:rPr lang="cs-CZ" sz="1200" dirty="false"/>
              <a:t>osoby sociálně vyloučené nebo sociálním vyloučením ohrožené, osoby sociálně slabší a znevýhodněné, které žijí v prostředí venkova</a:t>
            </a:r>
          </a:p>
          <a:p>
            <a:r>
              <a:rPr lang="cs-CZ" sz="1200" dirty="false"/>
              <a:t>CS by měly být v souladu s podporovanými aktivitami, opatření a aktivity by měly vycházet z potřeb CS</a:t>
            </a:r>
          </a:p>
          <a:p>
            <a:r>
              <a:rPr lang="cs-CZ" sz="1200" dirty="false"/>
              <a:t>příslušnost k CS se zpravidla dokládá při kontrole na místě</a:t>
            </a:r>
          </a:p>
          <a:p>
            <a:pPr marL="0" indent="0">
              <a:buNone/>
            </a:pPr>
            <a:r>
              <a:rPr lang="cs-CZ" sz="1200" dirty="false"/>
              <a:t>Kategorizace a definice jednotlivých cílových skupiny jsou uvedeny v části 4.3 výzvy</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25</a:t>
            </a:fld>
            <a:endParaRPr lang="cs-CZ" dirty="false"/>
          </a:p>
        </p:txBody>
      </p:sp>
    </p:spTree>
    <p:extLst>
      <p:ext uri="{BB962C8B-B14F-4D97-AF65-F5344CB8AC3E}">
        <p14:creationId xmlns:p14="http://schemas.microsoft.com/office/powerpoint/2010/main" val="22182139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800" cap="none" dirty="false">
                <a:latin typeface="Arial" panose="020B0604020202020204" pitchFamily="34" charset="0"/>
                <a:ea typeface="Calibri" panose="020F0502020204030204" pitchFamily="34" charset="0"/>
                <a:cs typeface="Times New Roman" panose="02020603050405020304" pitchFamily="18" charset="0"/>
              </a:rPr>
              <a:t>2</a:t>
            </a:r>
            <a:r>
              <a:rPr lang="cs-CZ" sz="800" cap="none" dirty="false">
                <a:effectLst/>
                <a:latin typeface="Arial" panose="020B0604020202020204" pitchFamily="34" charset="0"/>
                <a:ea typeface="Calibri" panose="020F0502020204030204" pitchFamily="34" charset="0"/>
                <a:cs typeface="Times New Roman" panose="02020603050405020304" pitchFamily="18" charset="0"/>
              </a:rPr>
              <a:t>. PODPORA SOCIÁLNÍ PRÁCE</a:t>
            </a:r>
            <a:r>
              <a:rPr lang="cs-CZ" sz="800" b="false" cap="none" dirty="false">
                <a:effectLst/>
                <a:latin typeface="Arial" panose="020B0604020202020204" pitchFamily="34" charset="0"/>
                <a:ea typeface="Calibri" panose="020F0502020204030204" pitchFamily="34" charset="0"/>
                <a:cs typeface="Times New Roman" panose="02020603050405020304" pitchFamily="18" charset="0"/>
              </a:rPr>
              <a:t> na území MAS s důrazem na posílení kompetencí obcí v přístupu k sociálně slabším a znevýhodněným občanům a zvýšení míry zapojení a aktivní participace obcí na řešení jejich situace</a:t>
            </a:r>
            <a:endParaRPr lang="cs-CZ" sz="80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26</a:t>
            </a:fld>
            <a:endParaRPr lang="cs-CZ" dirty="false"/>
          </a:p>
        </p:txBody>
      </p:sp>
    </p:spTree>
    <p:extLst>
      <p:ext uri="{BB962C8B-B14F-4D97-AF65-F5344CB8AC3E}">
        <p14:creationId xmlns:p14="http://schemas.microsoft.com/office/powerpoint/2010/main" val="11931145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342900" lvl="0" indent="-342900" algn="just">
              <a:spcBef>
                <a:spcPts val="300"/>
              </a:spcBef>
              <a:spcAft>
                <a:spcPts val="300"/>
              </a:spcAft>
              <a:buFont typeface="Symbol" panose="05050102010706020507" pitchFamily="18"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zavedení či posílení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sociální práce na obcích</a:t>
            </a:r>
            <a:r>
              <a:rPr lang="cs-CZ" sz="800" dirty="false">
                <a:effectLst/>
                <a:latin typeface="Arial" panose="020B0604020202020204" pitchFamily="34" charset="0"/>
                <a:ea typeface="Calibri" panose="020F0502020204030204" pitchFamily="34" charset="0"/>
                <a:cs typeface="Times New Roman" panose="02020603050405020304" pitchFamily="18" charset="0"/>
              </a:rPr>
              <a:t> tam, kde to situace vyžaduje, podpora spolupráce v oblasti sociální práce na území DSO či MAS, např. sdílený sociální pracovník pro více obcí, mobilní týmy zajišťující výpomoc starším a osamělým občanům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aktivity zaměřené na podporu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sociálního/ </a:t>
            </a:r>
            <a:r>
              <a:rPr lang="cs-CZ" sz="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dostupného/ podporovaného/ prostupného bydlení nebo krizového bydlení </a:t>
            </a:r>
            <a:r>
              <a:rPr lang="cs-CZ" sz="800" dirty="false">
                <a:effectLst/>
                <a:latin typeface="Arial" panose="020B0604020202020204" pitchFamily="34" charset="0"/>
                <a:ea typeface="Calibri" panose="020F0502020204030204" pitchFamily="34" charset="0"/>
                <a:cs typeface="Times New Roman" panose="02020603050405020304" pitchFamily="18" charset="0"/>
              </a:rPr>
              <a:t>(ve smyslu komplexní individuálně cílené podpory pro osoby žijící v takovém typu bydlení)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zvýšení míry</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 vzájemné spolupráce a účinné komunikace </a:t>
            </a:r>
            <a:r>
              <a:rPr lang="cs-CZ" sz="800" dirty="false">
                <a:effectLst/>
                <a:latin typeface="Arial" panose="020B0604020202020204" pitchFamily="34" charset="0"/>
                <a:ea typeface="Calibri" panose="020F0502020204030204" pitchFamily="34" charset="0"/>
                <a:cs typeface="Times New Roman" panose="02020603050405020304" pitchFamily="18" charset="0"/>
              </a:rPr>
              <a:t>obcí a jejich zastupitelstev s dalšími aktéry/ organizacemi/ službami v území (může se jednat o různé formy spolupráce a komunikace – založení nových pracovních skupin, platforem, případové konference, fokusní skupiny či zapojení se do již existující platformy)</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podpora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lokální koncepční, strategické či metodické činnosti</a:t>
            </a:r>
            <a:r>
              <a:rPr lang="cs-CZ" sz="800" dirty="false">
                <a:effectLst/>
                <a:latin typeface="Arial" panose="020B0604020202020204" pitchFamily="34" charset="0"/>
                <a:ea typeface="Calibri" panose="020F0502020204030204" pitchFamily="34" charset="0"/>
                <a:cs typeface="Times New Roman" panose="02020603050405020304" pitchFamily="18" charset="0"/>
              </a:rPr>
              <a:t> obcí v oblasti sociálního začleňování ve spolupráci s dalšími subjekty, např. při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aktivním zjišťování potřeb</a:t>
            </a:r>
            <a:r>
              <a:rPr lang="cs-CZ" sz="800" dirty="false">
                <a:effectLst/>
                <a:latin typeface="Arial" panose="020B0604020202020204" pitchFamily="34" charset="0"/>
                <a:ea typeface="Calibri" panose="020F0502020204030204" pitchFamily="34" charset="0"/>
                <a:cs typeface="Times New Roman" panose="02020603050405020304" pitchFamily="18" charset="0"/>
              </a:rPr>
              <a:t> v obci (průzkumy a šetření lokálního charakteru) nebo při zavádění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koordinovaného přístupu k řešení dané problematiky v území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(koordinace a síťování), např. tvorba obecních plánů prevence rizikových sociálních jevů a krizových plánů obce pro oblast sociálního začleňování</a:t>
            </a:r>
          </a:p>
          <a:p>
            <a:pPr marL="0" lvl="0" indent="0" algn="just">
              <a:spcBef>
                <a:spcPts val="300"/>
              </a:spcBef>
              <a:spcAft>
                <a:spcPts val="300"/>
              </a:spcAft>
              <a:buFont typeface="Symbol" panose="05050102010706020507" pitchFamily="18" charset="2"/>
              <a:buNone/>
            </a:pP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800" dirty="false">
                <a:effectLst/>
                <a:latin typeface="Calibri" panose="020F0502020204030204" pitchFamily="34" charset="0"/>
                <a:ea typeface="Calibri" panose="020F0502020204030204" pitchFamily="34" charset="0"/>
                <a:cs typeface="Calibri" panose="020F0502020204030204" pitchFamily="34" charset="0"/>
              </a:rPr>
              <a:t>Při zavedení sociální práce na obcích nebo sdílení sociálního pracovníka více obcemi: propojení se sociálními pracovníky ORP a PoÚ, síťování, účast na pracovních skupinách a využití dalších způsobů šíření povědomí o nabídce; toto vše za ochrany osobních a citlivých údajů klienta.</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27</a:t>
            </a:fld>
            <a:endParaRPr lang="cs-CZ" dirty="false"/>
          </a:p>
        </p:txBody>
      </p:sp>
    </p:spTree>
    <p:extLst>
      <p:ext uri="{BB962C8B-B14F-4D97-AF65-F5344CB8AC3E}">
        <p14:creationId xmlns:p14="http://schemas.microsoft.com/office/powerpoint/2010/main" val="3821550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a:t>
            </a:fld>
            <a:endParaRPr lang="cs-CZ" dirty="false"/>
          </a:p>
        </p:txBody>
      </p:sp>
    </p:spTree>
    <p:extLst>
      <p:ext uri="{BB962C8B-B14F-4D97-AF65-F5344CB8AC3E}">
        <p14:creationId xmlns:p14="http://schemas.microsoft.com/office/powerpoint/2010/main" val="38097956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28</a:t>
            </a:fld>
            <a:endParaRPr lang="cs-CZ" dirty="false"/>
          </a:p>
        </p:txBody>
      </p:sp>
    </p:spTree>
    <p:extLst>
      <p:ext uri="{BB962C8B-B14F-4D97-AF65-F5344CB8AC3E}">
        <p14:creationId xmlns:p14="http://schemas.microsoft.com/office/powerpoint/2010/main" val="42938681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29</a:t>
            </a:fld>
            <a:endParaRPr lang="cs-CZ" dirty="false"/>
          </a:p>
        </p:txBody>
      </p:sp>
    </p:spTree>
    <p:extLst>
      <p:ext uri="{BB962C8B-B14F-4D97-AF65-F5344CB8AC3E}">
        <p14:creationId xmlns:p14="http://schemas.microsoft.com/office/powerpoint/2010/main" val="27816658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Sociální pracovník/ terénní sociální pracovník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sociální práci s jedincem, skupinou či komunitou.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vyhledává jedince/ skupiny osob/ komunity ohrožené nepříznivou sociální situací v jejich přirozeném prostředí (zejména seniory, rodiny s dětmi se zdravotním znevýhodněním atd.),</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provádí sociální šetření, mapuje potřeby, vyhodnocuje situaci klienta/ skupiny/ komunity a poskytuje navazující sociální poradenství s ohledem na individuální potřeby klienta/ potřeby skupiny či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přímo pracuje s osobami z cílových skupin, popř. se skupinou či komunitou, a využívá přitom metod a technik sociální práce (s cílem podpořit </a:t>
            </a:r>
            <a:r>
              <a:rPr lang="cs-CZ" sz="800" dirty="false">
                <a:effectLst/>
                <a:latin typeface="Arial" panose="020B0604020202020204" pitchFamily="34" charset="0"/>
                <a:ea typeface="Calibri" panose="020F0502020204030204" pitchFamily="34" charset="0"/>
                <a:cs typeface="Times New Roman" panose="02020603050405020304" pitchFamily="18" charset="0"/>
              </a:rPr>
              <a:t>kompetence klienta/ skupiny či komunity nezbytné pro uskutečnění změny),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doprovází osoby z cílové skupiny při řešení jejich aktuálních potíží v každodenním životě,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zpracovává plány spolupráce s klientem/ skupinou či komunitou,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vede klientskou dokumentaci,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vyhodnocuje realizované intervence ve vztahu k osobám z cílové skupiny/ ve vztahu ke skupině či komunitě,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konzultuje rizikové situace ve spolupráci s klientem/ skupinou/ komunitou (ve spolupráci s metodikem pro práci s cílovou skupinou, popř. case managerem),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navrhuje klientovi/ skupině/ komunitě zapojení dalších odborníků pro řešení situace, podílí se na vytváření adekvátní podpůrné sítě (ve spolupráci s metodikem pro práci s cílovou skupinou, popř. case managerem),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podpůrné sítě.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r>
              <a:rPr lang="cs-CZ" sz="800" u="sng" dirty="false">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false">
                <a:effectLst/>
                <a:latin typeface="Arial" panose="020B0604020202020204" pitchFamily="34" charset="0"/>
                <a:ea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rPr>
              <a:t>: viz Obvyklé mzdy/platy www.esfcr.cz – pozice Sociální a terénní pracovníci</a:t>
            </a:r>
          </a:p>
          <a:p>
            <a:endParaRPr lang="cs-CZ" sz="800" kern="1200" dirty="false">
              <a:solidFill>
                <a:schemeClr val="tx1"/>
              </a:solidFill>
              <a:effectLst/>
              <a:latin typeface="Arial" panose="020B0604020202020204" pitchFamily="34" charset="0"/>
              <a:ea typeface="+mn-ea"/>
              <a:cs typeface="+mn-cs"/>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Pracovník v sociálních službách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 činnosti dle § 116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zákona č. 108/2006 Sb.., o sociálních službách.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přímou obslužnou péči o osoby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a:t>
            </a: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základní výchovnou nepedagogickou činnost,</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zajišťuje pečovatelskou činnost v domácnosti osob z cílové skupiny,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 dohledem sociálního pracovníka vykonává některé činnosti spadající do náplně činnosti sociálního pracovníka.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vzdělání dle zákona 108/2006 Sb.., o sociálních službách (§ 116)</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 – Pracovník v sociálních službách)</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Garant sociální práce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garantuje výkon sociální práce v rámci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cílové skupiny v území a aktivitách zaměřených na výběr účastníků projektu,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se sociálním pracovníkem a garantuje výkon sociální práce v rámci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2349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síťování všech zainteresovaných aktérů a jejich zapojení do plánování a komunikace v konkrétních případech,</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sítě,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podílí se na zajištění intervizí a supervizí projektového týmu.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gestor/garant</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Case manager - případový (sociální) pracovník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případovou (sociální) práci. </a:t>
            </a:r>
            <a:r>
              <a:rPr lang="cs-CZ" sz="800" dirty="false">
                <a:effectLst/>
                <a:latin typeface="Arial" panose="020B0604020202020204" pitchFamily="34" charset="0"/>
                <a:ea typeface="Calibri" panose="020F0502020204030204" pitchFamily="34" charset="0"/>
                <a:cs typeface="Times New Roman" panose="02020603050405020304" pitchFamily="18" charset="0"/>
              </a:rPr>
              <a:t>V oblasti zaměstnanosti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zapojení interních a externích aktérů do podpory osobám z cílové skupiny.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mapuje potřeby, cíle a plány podpory pro osoby z cílové skupiny (ve spolupráci se sociálním pracovníkem),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vytváří a koordinuje individuální podpůrné sítě (na základě osobních konzultací s klíčovými pracovníky osob z cílové skupiny a dalšími aktéry podpory a na základě znalosti potřeb cílových skupin),</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mapuje dostupné služby včetně jejich aktuální kapacity,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komunikuje s poskytovateli sociálních a zdravotních služeb, služeb zaměstnanosti a s dalšími návaznými službami, s praktickými lékaři a s dalšími odborníky s cílem zajištění koordinovaného přístupu k řešení životní situace osob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vyhodnocuje adekvátnost sítě, role jednotlivých aktérů a efektivitu jejich spolupráce, navrhuje optimalizace sítě s ohledem na priority stanovené individuálním plánem osob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Kvalifikace:</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odpovídající kvalifikace a praxe v poskytování služeb v daném oboru, </a:t>
            </a:r>
            <a:r>
              <a:rPr lang="cs-CZ" sz="800" dirty="false">
                <a:effectLst/>
                <a:latin typeface="Arial" panose="020B0604020202020204" pitchFamily="34" charset="0"/>
                <a:ea typeface="Calibri" panose="020F0502020204030204" pitchFamily="34" charset="0"/>
                <a:cs typeface="Times New Roman" panose="02020603050405020304" pitchFamily="18" charset="0"/>
              </a:rPr>
              <a:t>zkušenost s vytvářením a koordinací sítí podpory a s plánováním a vedením případových konferencí výhodou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Forma zaměstnání: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Předpokládaný úvazek:</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Metodik pro práci s cílovými skupinami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Pracovník na této pozici odpovídá za kvalitu práce pracovníků v přímé péči, za jejich vzdělávání a součinnost s partnery podpůrné sítě.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podílí se na aktivitách mapujících cílové skupiny v území a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aktivitách zaměřených na výběr účastníků projektu,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metodicky vede tým pracovníků, kteří přímo pracují s osobami z cílové skupiny a další podpory (peer pracovníci, další specialisté),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vytváří a koordinuje individuální podpůrné sítě a multidisciplinární týmy na základě znalosti potřeb účastníků,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klíčové pracovníky při tvorbě podpůrné sítě konkrétního klienta, podílí se na nastavování spolupráce s těmito organizacemi,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300"/>
              </a:spcBef>
              <a:spcAft>
                <a:spcPts val="3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vyhodnocuje efektivitu podpory a podpůrných sítí,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efektivitu používaných metod, navrhuje optimalizaci řešení s ohledem na priority stanovené individuálním plánem klienta,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ve spolupráci s koordinátorem projektu navrhuje a organizuje vzdělávací programy pro členy projektového týmu (včetně supervizí).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e: odpovídající vzdělání </a:t>
            </a:r>
            <a:r>
              <a:rPr lang="cs-CZ" sz="800" dirty="false">
                <a:effectLst/>
                <a:latin typeface="Arial" panose="020B0604020202020204" pitchFamily="34" charset="0"/>
                <a:ea typeface="Calibri" panose="020F0502020204030204" pitchFamily="34" charset="0"/>
                <a:cs typeface="Times New Roman" panose="02020603050405020304" pitchFamily="18" charset="0"/>
              </a:rPr>
              <a:t>s ohledem na zaměření aktivity, zkušenost práce s cílovými skupinami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Metodik</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Peer pracovník/ peer asistent/ pomocný pracovník z řad cílové skupiny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Pracovník na této pozici </a:t>
            </a:r>
            <a:r>
              <a:rPr lang="cs-CZ" sz="800" dirty="false">
                <a:effectLst/>
                <a:latin typeface="Arial" panose="020B0604020202020204" pitchFamily="34" charset="0"/>
                <a:ea typeface="Calibri" panose="020F0502020204030204" pitchFamily="34" charset="0"/>
                <a:cs typeface="Times New Roman" panose="02020603050405020304" pitchFamily="18" charset="0"/>
              </a:rPr>
              <a:t>je aktivně zapojen do přímé podpory osob z cílové skupiny, při kontaktu s nimi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využívá svoje vlastní zkušenosti se situacemi blízkými zkušenostem těchto osob.</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 dohledem kompetentního pracovníka je v přímém kontaktu s osobami z cílové skupiny, sdílí s nimi svoje vlastní zkušenosti z pozice klienta a podporuje tak proces sociálního začleňování těchto osob,</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 pracovníky v přímé práci, poskytuje zpětnou vazbu k používaným pracovním postupům, navrhuje cesty ke zefektivnění spolupráce.</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relevantní zkušenost odpovídající typu cílové skupiny, komunikační dovednosti, schopnost spolupracovat v týmu, schopnost pracovat se svým životním příběhem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DPČ, DPP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false">
                <a:effectLst/>
                <a:latin typeface="Arial" panose="020B0604020202020204" pitchFamily="34" charset="0"/>
                <a:ea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rPr>
              <a:t>: ISPV</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30</a:t>
            </a:fld>
            <a:endParaRPr lang="cs-CZ" dirty="false"/>
          </a:p>
        </p:txBody>
      </p:sp>
    </p:spTree>
    <p:extLst>
      <p:ext uri="{BB962C8B-B14F-4D97-AF65-F5344CB8AC3E}">
        <p14:creationId xmlns:p14="http://schemas.microsoft.com/office/powerpoint/2010/main" val="16325742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Celkový počet účastníků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false" dirty="false">
              <a:effectLst/>
              <a:latin typeface="Arial" panose="020B060402020202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Kapacita podpořených služeb – úvazky pracovníků</a:t>
            </a:r>
            <a:r>
              <a:rPr lang="cs-CZ" sz="800" dirty="false"/>
              <a:t>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Využívání podpořených služeb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b="true" dirty="false"/>
              <a:t>Nové nebo inovované služby týkající se bydlení </a:t>
            </a:r>
          </a:p>
          <a:p>
            <a:pPr marL="0" lvl="0" indent="0" algn="just">
              <a:spcAft>
                <a:spcPts val="1100"/>
              </a:spcAft>
              <a:buFont typeface="Symbol" panose="05050102010706020507" pitchFamily="18" charset="2"/>
              <a:buNone/>
            </a:pPr>
            <a:r>
              <a:rPr lang="cs-CZ" sz="800" dirty="false"/>
              <a:t>Aktivity/programy zaměřené na zabydlování osob v bytové nouzi do bytů s podporou sociální práce a další podpůrné aktivity, které nově vznikly, nebo zkvalitnily svou stávající činnost v souběhu s řešením potřeb bydlení svých uživatelů. </a:t>
            </a: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b="true" dirty="false"/>
              <a:t>Účastníci projektů, u nichž intervence formou sociální práce naplnila svůj účel</a:t>
            </a:r>
            <a:endParaRPr lang="cs-CZ" sz="800" b="true"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1050" dirty="false"/>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31</a:t>
            </a:fld>
            <a:endParaRPr lang="cs-CZ" dirty="false"/>
          </a:p>
        </p:txBody>
      </p:sp>
    </p:spTree>
    <p:extLst>
      <p:ext uri="{BB962C8B-B14F-4D97-AF65-F5344CB8AC3E}">
        <p14:creationId xmlns:p14="http://schemas.microsoft.com/office/powerpoint/2010/main" val="36908411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effectLst/>
                <a:latin typeface="Calibri" panose="020F0502020204030204" pitchFamily="34" charset="0"/>
                <a:ea typeface="Calibri" panose="020F0502020204030204" pitchFamily="34" charset="0"/>
              </a:rPr>
              <a:t>CS si definují MAS dle situace v území, </a:t>
            </a:r>
          </a:p>
          <a:p>
            <a:endParaRPr lang="cs-CZ" sz="1800" dirty="false">
              <a:effectLst/>
              <a:latin typeface="Calibri" panose="020F0502020204030204" pitchFamily="34" charset="0"/>
            </a:endParaRPr>
          </a:p>
          <a:p>
            <a:r>
              <a:rPr lang="cs-CZ" sz="1200" dirty="false"/>
              <a:t>Osoby sociálně vyloučené a osoby sociálním vyloučením ohrožené - </a:t>
            </a:r>
            <a:r>
              <a:rPr lang="cs-CZ" sz="1800" dirty="false">
                <a:effectLst/>
                <a:latin typeface="Calibri" panose="020F0502020204030204" pitchFamily="34" charset="0"/>
                <a:ea typeface="Calibri" panose="020F0502020204030204" pitchFamily="34" charset="0"/>
                <a:cs typeface="Times New Roman" panose="02020603050405020304" pitchFamily="18" charset="0"/>
              </a:rPr>
              <a:t>Osoby vyčleněné nebo ohrožené vyčleněním mimo běžný život společnosti, které se do něj v důsledku nepříznivé sociální situace nemohou zapojit</a:t>
            </a:r>
          </a:p>
          <a:p>
            <a:r>
              <a:rPr lang="cs-CZ" sz="1800" dirty="false">
                <a:effectLst/>
                <a:latin typeface="Calibri" panose="020F0502020204030204" pitchFamily="34" charset="0"/>
                <a:cs typeface="Times New Roman" panose="02020603050405020304" pitchFamily="18" charset="0"/>
              </a:rPr>
              <a:t>Senioři - </a:t>
            </a:r>
            <a:r>
              <a:rPr lang="cs-CZ" sz="1800" dirty="false">
                <a:solidFill>
                  <a:srgbClr val="000000"/>
                </a:solidFill>
                <a:effectLst/>
                <a:latin typeface="Arial" panose="020B0604020202020204" pitchFamily="34" charset="0"/>
                <a:ea typeface="Calibri" panose="020F0502020204030204" pitchFamily="34" charset="0"/>
              </a:rPr>
              <a:t>Osoby v postproduktivním věku, které jsou ohrožené sociálním vyloučením, přičemž jejich situace nevyžaduje (pravidelnou) pomoc jiné fyzické osoby</a:t>
            </a:r>
            <a:endParaRPr lang="cs-CZ" sz="1800" dirty="false">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Calibri" panose="020F0502020204030204" pitchFamily="34" charset="0"/>
                <a:cs typeface="Times New Roman" panose="02020603050405020304" pitchFamily="18" charset="0"/>
              </a:rPr>
              <a:t>Cizinci – </a:t>
            </a:r>
            <a:r>
              <a:rPr lang="cs-CZ" sz="1800" dirty="false">
                <a:solidFill>
                  <a:srgbClr val="000000"/>
                </a:solidFill>
                <a:effectLst/>
                <a:latin typeface="Arial" panose="020B0604020202020204" pitchFamily="34" charset="0"/>
                <a:ea typeface="Calibri" panose="020F0502020204030204" pitchFamily="34" charset="0"/>
              </a:rPr>
              <a:t>Cizincem se rozumí fyzická osoba, která není státním občanem ČR, včetně občana Evropské unie</a:t>
            </a:r>
            <a:endParaRPr lang="cs-CZ" sz="1800" dirty="false">
              <a:solidFill>
                <a:srgbClr val="000000"/>
              </a:solidFill>
              <a:effectLst/>
              <a:latin typeface="Calibri" panose="020F0502020204030204" pitchFamily="34" charset="0"/>
              <a:cs typeface="Times New Roman" panose="02020603050405020304" pitchFamily="18" charset="0"/>
            </a:endParaRPr>
          </a:p>
          <a:p>
            <a:pPr algn="just">
              <a:spcAft>
                <a:spcPts val="1100"/>
              </a:spcAft>
            </a:pPr>
            <a:r>
              <a:rPr lang="cs-CZ" sz="1800" dirty="false">
                <a:solidFill>
                  <a:srgbClr val="000000"/>
                </a:solidFill>
                <a:effectLst/>
                <a:latin typeface="Calibri" panose="020F0502020204030204" pitchFamily="34" charset="0"/>
                <a:cs typeface="Times New Roman" panose="02020603050405020304" pitchFamily="18" charset="0"/>
              </a:rPr>
              <a:t>Osoby bez přístřeší – </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Osoby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bez střechy (osoby přežívající venku nebo v noclehárně),</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bez bytu (osoby bydlící v ubytovnách pro bezdomovce, pobytových zařízeních pro ženy, ubytovnách pro imigranty, osoby před opuštěním instituce nebo uživatelé dlouhodobější podpory),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 nejistém bydlení (osoby žijící v nejistém bydlení, osoby ohrožené vystěhováním nebo osoby ohrožené domácím násilím),</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Arial" panose="020B0604020202020204" pitchFamily="34" charset="0"/>
                <a:ea typeface="Calibri" panose="020F0502020204030204" pitchFamily="34" charset="0"/>
              </a:rPr>
              <a:t>v nevyhovujícím bydlení (osoby žijící v provizorních nebo neobvyklých stavbách, v nevhodném bydlení nebo přelidněných bytech).</a:t>
            </a:r>
            <a:endParaRPr lang="cs-CZ" sz="1800" dirty="false">
              <a:solidFill>
                <a:srgbClr val="000000"/>
              </a:solidFill>
              <a:effectLst/>
              <a:latin typeface="Calibri" panose="020F0502020204030204" pitchFamily="34" charset="0"/>
              <a:cs typeface="Times New Roman" panose="02020603050405020304" pitchFamily="18" charset="0"/>
            </a:endParaRPr>
          </a:p>
          <a:p>
            <a:r>
              <a:rPr lang="cs-CZ" sz="1800" dirty="false">
                <a:solidFill>
                  <a:srgbClr val="000000"/>
                </a:solidFill>
                <a:effectLst/>
                <a:latin typeface="Calibri" panose="020F0502020204030204" pitchFamily="34" charset="0"/>
                <a:cs typeface="Times New Roman" panose="02020603050405020304" pitchFamily="18" charset="0"/>
              </a:rPr>
              <a:t>Osoby ohrožené předlužeností - </a:t>
            </a:r>
            <a:r>
              <a:rPr lang="cs-CZ" sz="1800" dirty="false">
                <a:effectLst/>
                <a:latin typeface="Calibri" panose="020F0502020204030204" pitchFamily="34" charset="0"/>
                <a:ea typeface="Calibri" panose="020F0502020204030204" pitchFamily="34" charset="0"/>
                <a:cs typeface="Times New Roman" panose="02020603050405020304" pitchFamily="18" charset="0"/>
              </a:rPr>
              <a:t>Osoby, které mají výdaje vyšší než příjmy a nejsou schopny plnit své finanční závazky (např. nemají uhrazenu jednu splátku úvěru</a:t>
            </a:r>
            <a:endParaRPr lang="cs-CZ" sz="1200" dirty="false"/>
          </a:p>
          <a:p>
            <a:endParaRPr lang="cs-CZ" sz="1200" dirty="false"/>
          </a:p>
          <a:p>
            <a:endParaRPr lang="cs-CZ" sz="1200" dirty="false"/>
          </a:p>
          <a:p>
            <a:r>
              <a:rPr lang="cs-CZ" sz="1200" dirty="false"/>
              <a:t>osoby sociálně vyloučené nebo sociálním vyloučením ohrožené, osoby sociálně slabší a znevýhodněné, které žijí v prostředí venkova</a:t>
            </a:r>
          </a:p>
          <a:p>
            <a:r>
              <a:rPr lang="cs-CZ" sz="1200" dirty="false"/>
              <a:t>CS by měly být v souladu s podporovanými aktivitami, opatření a aktivity by měly vycházet z potřeb CS</a:t>
            </a:r>
          </a:p>
          <a:p>
            <a:r>
              <a:rPr lang="cs-CZ" sz="1200" dirty="false"/>
              <a:t>příslušnost k CS se zpravidla dokládá při kontrole na místě</a:t>
            </a:r>
          </a:p>
          <a:p>
            <a:pPr marL="0" indent="0">
              <a:buNone/>
            </a:pPr>
            <a:r>
              <a:rPr lang="cs-CZ" sz="1200" dirty="false"/>
              <a:t>Kategorizace a definice jednotlivých cílových skupiny jsou uvedeny v části 4.3 výzvy</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dirty="false"/>
          </a:p>
        </p:txBody>
      </p:sp>
    </p:spTree>
    <p:extLst>
      <p:ext uri="{BB962C8B-B14F-4D97-AF65-F5344CB8AC3E}">
        <p14:creationId xmlns:p14="http://schemas.microsoft.com/office/powerpoint/2010/main" val="41777659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dirty="false"/>
          </a:p>
        </p:txBody>
      </p:sp>
    </p:spTree>
    <p:extLst>
      <p:ext uri="{BB962C8B-B14F-4D97-AF65-F5344CB8AC3E}">
        <p14:creationId xmlns:p14="http://schemas.microsoft.com/office/powerpoint/2010/main" val="29306544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dirty="false"/>
          </a:p>
        </p:txBody>
      </p:sp>
    </p:spTree>
    <p:extLst>
      <p:ext uri="{BB962C8B-B14F-4D97-AF65-F5344CB8AC3E}">
        <p14:creationId xmlns:p14="http://schemas.microsoft.com/office/powerpoint/2010/main" val="3501308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35</a:t>
            </a:fld>
            <a:endParaRPr lang="cs-CZ" dirty="false"/>
          </a:p>
        </p:txBody>
      </p:sp>
    </p:spTree>
    <p:extLst>
      <p:ext uri="{BB962C8B-B14F-4D97-AF65-F5344CB8AC3E}">
        <p14:creationId xmlns:p14="http://schemas.microsoft.com/office/powerpoint/2010/main" val="15744213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36</a:t>
            </a:fld>
            <a:endParaRPr lang="cs-CZ" dirty="false"/>
          </a:p>
        </p:txBody>
      </p:sp>
    </p:spTree>
    <p:extLst>
      <p:ext uri="{BB962C8B-B14F-4D97-AF65-F5344CB8AC3E}">
        <p14:creationId xmlns:p14="http://schemas.microsoft.com/office/powerpoint/2010/main" val="23011305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37</a:t>
            </a:fld>
            <a:endParaRPr lang="cs-CZ" dirty="false"/>
          </a:p>
        </p:txBody>
      </p:sp>
    </p:spTree>
    <p:extLst>
      <p:ext uri="{BB962C8B-B14F-4D97-AF65-F5344CB8AC3E}">
        <p14:creationId xmlns:p14="http://schemas.microsoft.com/office/powerpoint/2010/main" val="2103354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6</a:t>
            </a:fld>
            <a:endParaRPr lang="cs-CZ" dirty="false"/>
          </a:p>
        </p:txBody>
      </p:sp>
    </p:spTree>
    <p:extLst>
      <p:ext uri="{BB962C8B-B14F-4D97-AF65-F5344CB8AC3E}">
        <p14:creationId xmlns:p14="http://schemas.microsoft.com/office/powerpoint/2010/main" val="38097956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dirty="false"/>
          </a:p>
        </p:txBody>
      </p:sp>
    </p:spTree>
    <p:extLst>
      <p:ext uri="{BB962C8B-B14F-4D97-AF65-F5344CB8AC3E}">
        <p14:creationId xmlns:p14="http://schemas.microsoft.com/office/powerpoint/2010/main" val="14274829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Sociální pracovník/ terénní sociální pracovník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sociální práci s jedincem, skupinou či komunitou.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vyhledává jedince/ skupiny osob/ komunity ohrožené nepříznivou sociální situací v jejich přirozeném prostředí (zejména seniory, rodiny s dětmi se zdravotním znevýhodněním atd.),</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provádí sociální šetření, mapuje potřeby, vyhodnocuje situaci klienta/ skupiny/ komunity a poskytuje navazující sociální poradenství s ohledem na individuální potřeby klienta/ potřeby skupiny či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přímo pracuje s osobami z cílových skupin, popř. se skupinou či komunitou, a využívá přitom metod a technik sociální práce (s cílem podpořit </a:t>
            </a:r>
            <a:r>
              <a:rPr lang="cs-CZ" sz="800" dirty="false">
                <a:effectLst/>
                <a:latin typeface="Arial" panose="020B0604020202020204" pitchFamily="34" charset="0"/>
                <a:ea typeface="Calibri" panose="020F0502020204030204" pitchFamily="34" charset="0"/>
                <a:cs typeface="Times New Roman" panose="02020603050405020304" pitchFamily="18" charset="0"/>
              </a:rPr>
              <a:t>kompetence klienta/ skupiny či komunity nezbytné pro uskutečnění změny),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doprovází osoby z cílové skupiny při řešení jejich aktuálních potíží v každodenním životě,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zpracovává plány spolupráce s klientem/ skupinou či komunitou,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vede klientskou dokumentaci,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vyhodnocuje realizované intervence ve vztahu k osobám z cílové skupiny/ ve vztahu ke skupině či komunitě,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konzultuje rizikové situace ve spolupráci s klientem/ skupinou/ komunitou (ve spolupráci s metodikem pro práci s cílovou skupinou, popř. case managerem),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navrhuje klientovi/ skupině/ komunitě zapojení dalších odborníků pro řešení situace, podílí se na vytváření adekvátní podpůrné sítě (ve spolupráci s metodikem pro práci s cílovou skupinou, popř. case managerem),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podpůrné sítě.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r>
              <a:rPr lang="cs-CZ" sz="800" u="sng" dirty="false">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false">
                <a:effectLst/>
                <a:latin typeface="Arial" panose="020B0604020202020204" pitchFamily="34" charset="0"/>
                <a:ea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rPr>
              <a:t>: viz Obvyklé mzdy/platy www.esfcr.cz – pozice Sociální a terénní pracovníci</a:t>
            </a:r>
          </a:p>
          <a:p>
            <a:endParaRPr lang="cs-CZ" sz="800" kern="1200" dirty="false">
              <a:solidFill>
                <a:schemeClr val="tx1"/>
              </a:solidFill>
              <a:effectLst/>
              <a:latin typeface="Arial" panose="020B0604020202020204" pitchFamily="34" charset="0"/>
              <a:ea typeface="+mn-ea"/>
              <a:cs typeface="+mn-cs"/>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Pracovník v sociálních službách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 činnosti dle § 116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zákona č. 108/2006 Sb.., o sociálních službách.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přímou obslužnou péči o osoby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a:t>
            </a: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základní výchovnou nepedagogickou činnost,</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zajišťuje pečovatelskou činnost v domácnosti osob z cílové skupiny,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 dohledem sociálního pracovníka vykonává některé činnosti spadající do náplně činnosti sociálního pracovníka.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vzdělání dle zákona 108/2006 Sb.., o sociálních službách (§ 116)</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 – Pracovník v sociálních službách)</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Garant sociální práce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garantuje výkon sociální práce v rámci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cílové skupiny v území a aktivitách zaměřených na výběr účastníků projektu,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se sociálním pracovníkem a garantuje výkon sociální práce v rámci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2349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síťování všech zainteresovaných aktérů a jejich zapojení do plánování a komunikace v konkrétních případech,</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sítě,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podílí se na zajištění intervizí a supervizí projektového týmu.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gestor/garant</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Case manager - případový (sociální) pracovník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případovou (sociální) práci. </a:t>
            </a:r>
            <a:r>
              <a:rPr lang="cs-CZ" sz="800" dirty="false">
                <a:effectLst/>
                <a:latin typeface="Arial" panose="020B0604020202020204" pitchFamily="34" charset="0"/>
                <a:ea typeface="Calibri" panose="020F0502020204030204" pitchFamily="34" charset="0"/>
                <a:cs typeface="Times New Roman" panose="02020603050405020304" pitchFamily="18" charset="0"/>
              </a:rPr>
              <a:t>V oblasti zaměstnanosti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zapojení interních a externích aktérů do podpory osobám z cílové skupiny.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mapuje potřeby, cíle a plány podpory pro osoby z cílové skupiny (ve spolupráci se sociálním pracovníkem),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vytváří a koordinuje individuální podpůrné sítě (na základě osobních konzultací s klíčovými pracovníky osob z cílové skupiny a dalšími aktéry podpory a na základě znalosti potřeb cílových skupin),</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mapuje dostupné služby včetně jejich aktuální kapacity,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komunikuje s poskytovateli sociálních a zdravotních služeb, služeb zaměstnanosti a s dalšími návaznými službami, s praktickými lékaři a s dalšími odborníky s cílem zajištění koordinovaného přístupu k řešení životní situace osob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vyhodnocuje adekvátnost sítě, role jednotlivých aktérů a efektivitu jejich spolupráce, navrhuje optimalizace sítě s ohledem na priority stanovené individuálním plánem osob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Kvalifikace:</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odpovídající kvalifikace a praxe v poskytování služeb v daném oboru, </a:t>
            </a:r>
            <a:r>
              <a:rPr lang="cs-CZ" sz="800" dirty="false">
                <a:effectLst/>
                <a:latin typeface="Arial" panose="020B0604020202020204" pitchFamily="34" charset="0"/>
                <a:ea typeface="Calibri" panose="020F0502020204030204" pitchFamily="34" charset="0"/>
                <a:cs typeface="Times New Roman" panose="02020603050405020304" pitchFamily="18" charset="0"/>
              </a:rPr>
              <a:t>zkušenost s vytvářením a koordinací sítí podpory a s plánováním a vedením případových konferencí výhodou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Forma zaměstnání: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Předpokládaný úvazek:</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Metodik pro práci s cílovými skupinami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Pracovník na této pozici odpovídá za kvalitu práce pracovníků v přímé péči, za jejich vzdělávání a součinnost s partnery podpůrné sítě.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podílí se na aktivitách mapujících cílové skupiny v území a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aktivitách zaměřených na výběr účastníků projektu,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metodicky vede tým pracovníků, kteří přímo pracují s osobami z cílové skupiny a další podpory (peer pracovníci, další specialisté),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vytváří a koordinuje individuální podpůrné sítě a multidisciplinární týmy na základě znalosti potřeb účastníků,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klíčové pracovníky při tvorbě podpůrné sítě konkrétního klienta, podílí se na nastavování spolupráce s těmito organizacemi,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300"/>
              </a:spcBef>
              <a:spcAft>
                <a:spcPts val="3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vyhodnocuje efektivitu podpory a podpůrných sítí,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efektivitu používaných metod, navrhuje optimalizaci řešení s ohledem na priority stanovené individuálním plánem klienta,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ve spolupráci s koordinátorem projektu navrhuje a organizuje vzdělávací programy pro členy projektového týmu (včetně supervizí).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e: odpovídající vzdělání </a:t>
            </a:r>
            <a:r>
              <a:rPr lang="cs-CZ" sz="800" dirty="false">
                <a:effectLst/>
                <a:latin typeface="Arial" panose="020B0604020202020204" pitchFamily="34" charset="0"/>
                <a:ea typeface="Calibri" panose="020F0502020204030204" pitchFamily="34" charset="0"/>
                <a:cs typeface="Times New Roman" panose="02020603050405020304" pitchFamily="18" charset="0"/>
              </a:rPr>
              <a:t>s ohledem na zaměření aktivity, zkušenost práce s cílovými skupinami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Metodik</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Peer pracovník/ peer asistent/ pomocný pracovník z řad cílové skupiny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Pracovník na této pozici </a:t>
            </a:r>
            <a:r>
              <a:rPr lang="cs-CZ" sz="800" dirty="false">
                <a:effectLst/>
                <a:latin typeface="Arial" panose="020B0604020202020204" pitchFamily="34" charset="0"/>
                <a:ea typeface="Calibri" panose="020F0502020204030204" pitchFamily="34" charset="0"/>
                <a:cs typeface="Times New Roman" panose="02020603050405020304" pitchFamily="18" charset="0"/>
              </a:rPr>
              <a:t>je aktivně zapojen do přímé podpory osob z cílové skupiny, při kontaktu s nimi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využívá svoje vlastní zkušenosti se situacemi blízkými zkušenostem těchto osob.</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 dohledem kompetentního pracovníka je v přímém kontaktu s osobami z cílové skupiny, sdílí s nimi svoje vlastní zkušenosti z pozice klienta a podporuje tak proces sociálního začleňování těchto osob,</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 pracovníky v přímé práci, poskytuje zpětnou vazbu k používaným pracovním postupům, navrhuje cesty ke zefektivnění spolupráce.</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relevantní zkušenost odpovídající typu cílové skupiny, komunikační dovednosti, schopnost spolupracovat v týmu, schopnost pracovat se svým životním příběhem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DPČ, DPP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false">
                <a:effectLst/>
                <a:latin typeface="Arial" panose="020B0604020202020204" pitchFamily="34" charset="0"/>
                <a:ea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rPr>
              <a:t>: ISPV</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39</a:t>
            </a:fld>
            <a:endParaRPr lang="cs-CZ" dirty="false"/>
          </a:p>
        </p:txBody>
      </p:sp>
    </p:spTree>
    <p:extLst>
      <p:ext uri="{BB962C8B-B14F-4D97-AF65-F5344CB8AC3E}">
        <p14:creationId xmlns:p14="http://schemas.microsoft.com/office/powerpoint/2010/main" val="416971133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Celkový počet účastníků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false" dirty="false">
              <a:effectLst/>
              <a:latin typeface="Arial" panose="020B060402020202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Kapacita podpořených služeb – úvazky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pracovníků 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Využívání podpořených služeb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500" b="true" dirty="false"/>
              <a:t>Účastníci projektů, u nichž intervence formou sociální práce naplnila svůj účel</a:t>
            </a:r>
            <a:endParaRPr lang="cs-CZ" sz="500" b="true"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false"/>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40</a:t>
            </a:fld>
            <a:endParaRPr lang="cs-CZ" dirty="false"/>
          </a:p>
        </p:txBody>
      </p:sp>
    </p:spTree>
    <p:extLst>
      <p:ext uri="{BB962C8B-B14F-4D97-AF65-F5344CB8AC3E}">
        <p14:creationId xmlns:p14="http://schemas.microsoft.com/office/powerpoint/2010/main" val="29080210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effectLst/>
                <a:latin typeface="Calibri" panose="020F0502020204030204" pitchFamily="34" charset="0"/>
                <a:ea typeface="Calibri" panose="020F0502020204030204" pitchFamily="34" charset="0"/>
              </a:rPr>
              <a:t>CS si definují MAS dle situace v území, </a:t>
            </a:r>
          </a:p>
          <a:p>
            <a:endParaRPr lang="cs-CZ" sz="1800" dirty="false">
              <a:effectLst/>
              <a:latin typeface="Calibri" panose="020F0502020204030204" pitchFamily="34" charset="0"/>
            </a:endParaRPr>
          </a:p>
          <a:p>
            <a:r>
              <a:rPr lang="cs-CZ" sz="1200" dirty="false"/>
              <a:t>Neformální pečující - </a:t>
            </a:r>
            <a:r>
              <a:rPr lang="cs-CZ" sz="1800" dirty="false">
                <a:solidFill>
                  <a:srgbClr val="000000"/>
                </a:solidFill>
                <a:effectLst/>
                <a:latin typeface="Arial" panose="020B0604020202020204" pitchFamily="34" charset="0"/>
                <a:ea typeface="Calibri" panose="020F0502020204030204" pitchFamily="34" charset="0"/>
              </a:rPr>
              <a:t>Osoba, která poskytuje pomoc jiné osobě závislé na péči/pomoci v jejím přirozeném sociálním prostředí</a:t>
            </a:r>
            <a:endParaRPr lang="cs-CZ" sz="1200" dirty="false"/>
          </a:p>
          <a:p>
            <a:endParaRPr lang="cs-CZ" sz="1200" dirty="false"/>
          </a:p>
          <a:p>
            <a:endParaRPr lang="cs-CZ" sz="1200" dirty="false"/>
          </a:p>
          <a:p>
            <a:r>
              <a:rPr lang="cs-CZ" sz="1200" dirty="false"/>
              <a:t>osoby sociálně vyloučené nebo sociálním vyloučením ohrožené, osoby sociálně slabší a znevýhodněné, které žijí v prostředí venkova</a:t>
            </a:r>
          </a:p>
          <a:p>
            <a:r>
              <a:rPr lang="cs-CZ" sz="1200" dirty="false"/>
              <a:t>CS by měly být v souladu s podporovanými aktivitami, opatření a aktivity by měly vycházet z potřeb CS</a:t>
            </a:r>
          </a:p>
          <a:p>
            <a:r>
              <a:rPr lang="cs-CZ" sz="1200" dirty="false"/>
              <a:t>příslušnost k CS se zpravidla dokládá při kontrole na místě</a:t>
            </a:r>
          </a:p>
          <a:p>
            <a:pPr marL="0" indent="0">
              <a:buNone/>
            </a:pPr>
            <a:r>
              <a:rPr lang="cs-CZ" sz="1200" dirty="false"/>
              <a:t>Kategorizace a definice jednotlivých cílových skupiny jsou uvedeny v části 4.3 výzvy</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41</a:t>
            </a:fld>
            <a:endParaRPr lang="cs-CZ" dirty="false"/>
          </a:p>
        </p:txBody>
      </p:sp>
    </p:spTree>
    <p:extLst>
      <p:ext uri="{BB962C8B-B14F-4D97-AF65-F5344CB8AC3E}">
        <p14:creationId xmlns:p14="http://schemas.microsoft.com/office/powerpoint/2010/main" val="11455006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300"/>
              </a:spcBef>
              <a:spcAft>
                <a:spcPts val="3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Projekty budou primárně zaměřeny na podporu zapojení osob z cílových skupin na trh práce, doplňkově mohou být zaměřeny také na koordinaci a síťování služeb zaměstnanosti (propojování veřejných služeb zaměstnanosti se zaměstnavateli, nestátními neziskovými organizacemi, obcemi a školami), osvětu zaměstnavatelů a vzdělávání členů realizačního týmu, a to zejména v práci s osobami z cílových skupin.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Důraz by měl být kladen na individuální přístup k osobám z cílových skupin a na respektování jejich specifických potřeb, na logickou provázanost aktivit poskytovaných osobám z cílových skupin a na zahrnutí všech relevantních činností potřebných pro úspěšné a udržitelné zapojení osob z cílových skupin na trh práce v jasné vazbě na jejich potřeby a s ohledem na účelnost a hospodárnost vynaložených prostředků (např. využití dluhového poradenství a psychosociální podpory, zapojení pracovního poradce/konzultanta do multidisciplinárním týmu apod.).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sz="800"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42</a:t>
            </a:fld>
            <a:endParaRPr lang="cs-CZ" dirty="false"/>
          </a:p>
        </p:txBody>
      </p:sp>
    </p:spTree>
    <p:extLst>
      <p:ext uri="{BB962C8B-B14F-4D97-AF65-F5344CB8AC3E}">
        <p14:creationId xmlns:p14="http://schemas.microsoft.com/office/powerpoint/2010/main" val="3454579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sdílení pracovníků, prostor, vybavení, pomůcek</a:t>
            </a:r>
            <a:r>
              <a:rPr lang="cs-CZ" sz="800" dirty="false">
                <a:effectLst/>
                <a:latin typeface="Arial" panose="020B0604020202020204" pitchFamily="34" charset="0"/>
                <a:ea typeface="Calibri" panose="020F0502020204030204" pitchFamily="34" charset="0"/>
                <a:cs typeface="Times New Roman" panose="02020603050405020304" pitchFamily="18" charset="0"/>
              </a:rPr>
              <a:t> (např. sdílené pracovní čety na území MAS, údržba veřejných prostranství apod.)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flexibilní formy zaměstnávání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v lokálním kontextu (zkrácené úvazky, rotace na pracovním místě, sdílení pracovního místa, práce na dálku z domova – vhodné zejména pro rodiče s malými dětmi)</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pracovní mentoring, mezigenerační tandemy na pracovištích</a:t>
            </a:r>
            <a:r>
              <a:rPr lang="cs-CZ" sz="800" dirty="false">
                <a:effectLst/>
                <a:latin typeface="Arial" panose="020B0604020202020204" pitchFamily="34" charset="0"/>
                <a:ea typeface="Calibri" panose="020F0502020204030204" pitchFamily="34" charset="0"/>
                <a:cs typeface="Times New Roman" panose="02020603050405020304" pitchFamily="18" charset="0"/>
              </a:rPr>
              <a:t> (mladí se učí od pracovníků v předdůchodovém věku a naopak, nezkušení od zkušených)</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lokální aktivizační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tréninková pracovní místa, stáže</a:t>
            </a:r>
            <a:r>
              <a:rPr lang="cs-CZ" sz="800" dirty="false">
                <a:effectLst/>
                <a:latin typeface="Arial" panose="020B0604020202020204" pitchFamily="34" charset="0"/>
                <a:ea typeface="Calibri" panose="020F0502020204030204" pitchFamily="34" charset="0"/>
                <a:cs typeface="Times New Roman" panose="02020603050405020304" pitchFamily="18" charset="0"/>
              </a:rPr>
              <a:t> u zaměstnavatelů (otázka atraktivity pracovního místa a jeho společenské užitečnosti a hodnoty – cílem by mělo být oslovit a přilákat mladé lidi, aby mohli zažít pocit uspokojení, naplnění a hrdosti na to, co dělají a jak se živí), např. individualizované motivační a tranzitní pracovní programy pro absolventy a mladé nekvalifikované neaktivní osoby bez praxe, včetně individuálních exkurzí a rekvalifikací, s cílem návratu do vzdělávání či získání pracovních zkušeností a zvýšení jejich šance na následné uplatnění na trhu práce formou zaměstnání či zahájení podnikání včetně následné podpory</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prostupné zaměstnávání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s důrazem na podporu osob dlouhodobě nezaměstnaných v obci, na území svazku obcí či MAS (s vazbou na řešení dalších rodinných a komunitních problémů) a s důrazem na zapojení veřejně/komunitně prospěšných zaměstnavatelů (obce, nestátní neziskové organizace, MAS, dobrovolné svazky obcí) – trénink pracovních dovedností a návyků pod dohledem mentora a psychosociálního pracovníka a následně udržení na pracovním místě či zapojení soukromé sféry (udržitelná pracovní místa na volném/otevřeném trhu práce) – podpůrné aktivity zajistí MAS nebo NNO, které umí pracovat s osobami z cílových skupin, nutná spolupráce s aktéry v území (tj. komplexnější projekty se zapojením řady subjektů, síť soukromých zaměstnavatelů, NNO, veřejně prospěšní zaměstnavatelé, poskytovatelé rekvalifikací, nezbytné služby – dluhové poradenství včetně oddlužení, motivující mzdové ohodnocení, sociální bydlení, psychosociální podpora apod.); primárním cílem je celkový rozvoj a zlepšení situace těchto osob, nikoli jen samotné zaměstnání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komunitně prospěšné zaměstnávání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s důrazem na podporu místních veřejně prospěšných zaměstnavatelů, kteří primárně uspokojují místní poptávku, nabízejí lokální výrobky a služby a zaměstnávají znevýhodněné cílové skupiny zejména na malých obcích (s cílem např. zachování místního obchodu, zajištění provozu pojízdné prodejny apod.); nedílnou součástí projektu je komplexní individuální práce s osobami z cílových skupin (dluhové poradenství a motivující mzdové ohodnocení, rekvalifikace, mentoring, psychosociální podpora). Nelze podpořit projekt, kde nebude tato aktivita zastoupena (nemyslí se běžné zaučení na pracovišti). Komunitně prospěšné zaměstnávání může být chápáno jako tréninkové pracovní místo, které umožní účastníkovi získat pracovní zkušenosti a v závěrečné fázi mu bude poskytnuta podpora při získávání návazného pracovního uplatnění, stejně tak je však možné další uplatnění u komunitně prospěšného zaměstnavatele, pokud se zaměstnanec se znevýhodněním osvědčí a pokud zaměstnavatel pro toto další uplatnění nalezne finanční prostředky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podnikatelské inkubátory</a:t>
            </a:r>
            <a:r>
              <a:rPr lang="cs-CZ" sz="800" dirty="false">
                <a:effectLst/>
                <a:latin typeface="Arial" panose="020B0604020202020204" pitchFamily="34" charset="0"/>
                <a:ea typeface="Calibri" panose="020F0502020204030204" pitchFamily="34" charset="0"/>
                <a:cs typeface="Times New Roman" panose="02020603050405020304" pitchFamily="18" charset="0"/>
              </a:rPr>
              <a:t> a podpora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podnikání na zkoušku </a:t>
            </a:r>
            <a:r>
              <a:rPr lang="cs-CZ" sz="800" dirty="false">
                <a:effectLst/>
                <a:latin typeface="Arial" panose="020B0604020202020204" pitchFamily="34" charset="0"/>
                <a:ea typeface="Calibri" panose="020F0502020204030204" pitchFamily="34" charset="0"/>
                <a:cs typeface="Times New Roman" panose="02020603050405020304" pitchFamily="18" charset="0"/>
              </a:rPr>
              <a:t>(např. podnikatelsko – zaměstnanecká družstva – realizace vlastního podnikatelského záměru s případným finančním příspěvkem družstva); z projektu mohou být hrazeny výdaje jako nájem prostor, nákup drobného vybavení a pracovních pomůcek, vzdělávání, poradenství vč. vytvoření podnikatelského plánu, rekvalifikace, diagnostika, zaměstnání pod hlavičkou příjemce (mzdové příspěvky – zaměstnanecká družstva), specialista pro podporu podnikání, kouč, stáže, účast na veletrzích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doplňkově koordinační aktivity a síťování v oblasti zaměstnanosti, osvěta zaměstnavatelů a vzdělávání členů realizačního týmu, a to zejména v práci s osobami z cílových skupin (včetně supervize)</a:t>
            </a:r>
          </a:p>
          <a:p>
            <a:pPr marL="0" lvl="0" indent="0" algn="just">
              <a:spcBef>
                <a:spcPts val="300"/>
              </a:spcBef>
              <a:spcAft>
                <a:spcPts val="300"/>
              </a:spcAft>
              <a:buFont typeface="Symbol" panose="05050102010706020507" pitchFamily="18" charset="2"/>
              <a:buNone/>
            </a:pP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b="true" dirty="false">
                <a:effectLst/>
                <a:latin typeface="Calibri" panose="020F0502020204030204" pitchFamily="34" charset="0"/>
                <a:ea typeface="Calibri" panose="020F0502020204030204" pitchFamily="34" charset="0"/>
                <a:cs typeface="Calibri" panose="020F0502020204030204" pitchFamily="34" charset="0"/>
              </a:rPr>
              <a:t>Kom. prospěšné zam. - podpora tvorby pracovních míst v oblasti:</a:t>
            </a:r>
            <a:endParaRPr lang="cs-CZ" sz="800" b="true"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false">
                <a:effectLst/>
                <a:latin typeface="Calibri" panose="020F0502020204030204" pitchFamily="34" charset="0"/>
                <a:ea typeface="Calibri" panose="020F0502020204030204" pitchFamily="34" charset="0"/>
                <a:cs typeface="Calibri" panose="020F0502020204030204" pitchFamily="34" charset="0"/>
              </a:rPr>
              <a:t>1) péče o vesnickou pospolitost (péče o staré občany, pomoc sociálně slabým spoluobčanům, spolková činnost, výchova a příprava pokračovatelů v samosprávě obce; průzkumy názorů občanů, kulturní a osvětová činnost, komunitní (sociální) práce, komunitní školství, koordinace dobrovolníků a neformálních pečovatelů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false">
                <a:effectLst/>
                <a:latin typeface="Calibri" panose="020F0502020204030204" pitchFamily="34" charset="0"/>
                <a:ea typeface="Calibri" panose="020F0502020204030204" pitchFamily="34" charset="0"/>
                <a:cs typeface="Calibri" panose="020F0502020204030204" pitchFamily="34" charset="0"/>
              </a:rPr>
              <a:t>2) údržba veřejných prostranství, péče o krajinu a ochrana životního prostředí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false">
                <a:effectLst/>
                <a:latin typeface="Calibri" panose="020F0502020204030204" pitchFamily="34" charset="0"/>
                <a:ea typeface="Calibri" panose="020F0502020204030204" pitchFamily="34" charset="0"/>
                <a:cs typeface="Calibri" panose="020F0502020204030204" pitchFamily="34" charset="0"/>
              </a:rPr>
              <a:t>3) sdílecí a družstevní aktivity</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false">
                <a:effectLst/>
                <a:latin typeface="Calibri" panose="020F0502020204030204" pitchFamily="34" charset="0"/>
                <a:ea typeface="Calibri" panose="020F0502020204030204" pitchFamily="34" charset="0"/>
                <a:cs typeface="Calibri" panose="020F0502020204030204" pitchFamily="34" charset="0"/>
              </a:rPr>
              <a:t>4) informační technologie za účelem zlepšení kvality života v obci</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false">
                <a:effectLst/>
                <a:latin typeface="Calibri" panose="020F0502020204030204" pitchFamily="34" charset="0"/>
                <a:ea typeface="Calibri" panose="020F0502020204030204" pitchFamily="34" charset="0"/>
                <a:cs typeface="Calibri" panose="020F0502020204030204" pitchFamily="34" charset="0"/>
              </a:rPr>
              <a:t>5) občanská vybavenost (zejména služby, např. obchody pro obce)</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false">
                <a:effectLst/>
                <a:latin typeface="Calibri" panose="020F0502020204030204" pitchFamily="34" charset="0"/>
                <a:ea typeface="Calibri" panose="020F0502020204030204" pitchFamily="34" charset="0"/>
                <a:cs typeface="Calibri" panose="020F0502020204030204" pitchFamily="34" charset="0"/>
              </a:rPr>
              <a:t>6) zemědělství (omezený limit de minimis pro prvovýrobu)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r>
              <a:rPr lang="cs-CZ" sz="800" dirty="false">
                <a:effectLst/>
                <a:latin typeface="Calibri" panose="020F0502020204030204" pitchFamily="34" charset="0"/>
                <a:ea typeface="Calibri" panose="020F0502020204030204" pitchFamily="34" charset="0"/>
                <a:cs typeface="Calibri" panose="020F0502020204030204" pitchFamily="34" charset="0"/>
              </a:rPr>
              <a:t>Cílem je primárně podpora konkrétních znevýhodněných cílových skupin a sekundárně také zajištění dostupnosti některých veřejných služeb v území (cílem zaměstnanostních programů však není kompenzace nedostatečného systémového financování veřejných služeb ve smyslu záměny za veřejně prospěšné práce).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r>
              <a:rPr lang="cs-CZ" sz="800" dirty="false">
                <a:effectLst/>
                <a:latin typeface="Calibri" panose="020F0502020204030204" pitchFamily="34" charset="0"/>
                <a:ea typeface="Calibri" panose="020F0502020204030204" pitchFamily="34" charset="0"/>
                <a:cs typeface="Times New Roman" panose="02020603050405020304" pitchFamily="18" charset="0"/>
              </a:rPr>
              <a:t> </a:t>
            </a:r>
          </a:p>
          <a:p>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43</a:t>
            </a:fld>
            <a:endParaRPr lang="cs-CZ" dirty="false"/>
          </a:p>
        </p:txBody>
      </p:sp>
    </p:spTree>
    <p:extLst>
      <p:ext uri="{BB962C8B-B14F-4D97-AF65-F5344CB8AC3E}">
        <p14:creationId xmlns:p14="http://schemas.microsoft.com/office/powerpoint/2010/main" val="2956994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300"/>
              </a:spcBef>
              <a:spcAft>
                <a:spcPts val="3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Aktivity spojené se zaměstnáváním osob z cílových skupin, vzděláváním osob z cílových skupin po uzavření pracovně právního vztahu nebo vzděláváním a poradenstvím po zahájení samostatně výdělečné činnosti mohou zakládat veřejnou podporu/podporu de minimis; před vydáním právního aktu je nutné předložit ŘO OPZ vyčíslení podpory de minimis.</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Zprostředkování zaměstnání zajišťuje MAS, pokud má povolení k příslušné formě zprostředkování zaměstnání nebo partner projektu, pokud má povolení k příslušné formě zprostředkování zaměstnání a současně vykonává pro projekt i jiné činnosti, které nelze soutěžit volně na trhu, nebo lze řešit nákupem od agentury práce, která má povolení k příslušné formě zprostředkování zaměstnání, případně může MAS tuto činnost  zajistit prostřednictvím Úřadu práce ČR (ÚP ČR) po dohodě s příslušnou krajskou pobočkou ÚP ČR a zároveň za podmínky, že toto zprostředkování nebude započítáno do výstupů projektů realizovaných ÚP ČR, aby tak bylo vyloučeno duplicitní vykazování výstupů jak v soutěžním projektu, tak v projektu ÚP ČR. Tento postup je možný pouze u účastníků projektu, kteří budou zároveň registrováni na ÚP ČR jako uchazeči o zaměstnání nebo zájemci o zaměstnání. ÚP ČR není povinen na tuto formu spolupráce přistoupit.</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Pokud zprostředkování zaměstnání nezajišťuje MAS, je nutné doložit doklad o zprostředkování.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 projektech realizované aktivity by neměly nahrazovat činnosti ÚP ČR, ale naopak je doplňovat a rozšiřovat s ohledem na detailní znalost potřeb lokálního trhu práce.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Z nástrojů aktivní politiky zaměstnanosti podle zákona č. 435/2004 Sb., o zaměstnanosti, jsou podporovány pouze rekvalifikace. Další nástroje aktivní politiky zaměstnanosti nejsou ve výzvě podporovány a realizovat je bude samostatně pouze ÚP ČR. Zapojení ÚP ČR do projektů je možné pouze formou partnera bez finančního příspěvku.</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44</a:t>
            </a:fld>
            <a:endParaRPr lang="cs-CZ" dirty="false"/>
          </a:p>
        </p:txBody>
      </p:sp>
    </p:spTree>
    <p:extLst>
      <p:ext uri="{BB962C8B-B14F-4D97-AF65-F5344CB8AC3E}">
        <p14:creationId xmlns:p14="http://schemas.microsoft.com/office/powerpoint/2010/main" val="21198005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45</a:t>
            </a:fld>
            <a:endParaRPr lang="cs-CZ" dirty="false"/>
          </a:p>
        </p:txBody>
      </p:sp>
    </p:spTree>
    <p:extLst>
      <p:ext uri="{BB962C8B-B14F-4D97-AF65-F5344CB8AC3E}">
        <p14:creationId xmlns:p14="http://schemas.microsoft.com/office/powerpoint/2010/main" val="12377131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46</a:t>
            </a:fld>
            <a:endParaRPr lang="cs-CZ" dirty="false"/>
          </a:p>
        </p:txBody>
      </p:sp>
    </p:spTree>
    <p:extLst>
      <p:ext uri="{BB962C8B-B14F-4D97-AF65-F5344CB8AC3E}">
        <p14:creationId xmlns:p14="http://schemas.microsoft.com/office/powerpoint/2010/main" val="17187474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47</a:t>
            </a:fld>
            <a:endParaRPr lang="cs-CZ" dirty="false"/>
          </a:p>
        </p:txBody>
      </p:sp>
    </p:spTree>
    <p:extLst>
      <p:ext uri="{BB962C8B-B14F-4D97-AF65-F5344CB8AC3E}">
        <p14:creationId xmlns:p14="http://schemas.microsoft.com/office/powerpoint/2010/main" val="2323499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Potenciální žadatelé a jejich partneři s finančním příspěvkem3 nejsou oprávněni účastnit se výzvy nebo získat podporu, pokud:  jsou v likvidaci, v úpadku, hrozícím úpadku či je proti nim vedeno insolvenční řízení ve smyslu zákona č. 182/2006 Sb., o úpadku a způsobech jeho řešení (insolvenční zákon);  mají v evidenci daní zachyceny daňové nedoplatky nebo mají nedoplatek na pojistném nebo na penále na veřejné zdravotní pojištění nebo na sociálním zabezpečení nebo příspěvku na státní politiku zaměstnanosti4 ;  na ně byl vydán inkasní příkaz po předcházejícím rozhodnutí Evropské komise prohlašujícím, že poskytnutá podpora je protiprávní a neslučitelná se společným trhem;  jim byla v posledních 3 letech pravomocně uložena pokuta za umožnění výkonu nelegální práce podle § 5 písm. e) zákona č. 435/2004 Sb., o zaměstnanosti, ve znění pozdějších předpisů;  jsou obchodní společností, ve které veřejný funkcionář uvedený v § 2 odst. 1 písm. c) zákona č. 159/2006 Sb., o střetu zájmů, nebo jím ovládaná osoba vlastní podíl představující alespoň 25 % účasti společníka v obchodní společnosti, a to i v případě, kdy je obchodní společnost ve svěřenském fondu, jehož zakladatelem, správcem, obmyšleným nebo jinou osobou ve smyslu zákona č. 37/2021 Sb., o evidenci skutečných majitelů, je veřejný funkcionář uvedený v § 2 odst. 1 písm. c) zákona č. 159/2006 Sb., o střetu zájmů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a:t>
            </a:fld>
            <a:endParaRPr lang="cs-CZ" dirty="false"/>
          </a:p>
        </p:txBody>
      </p:sp>
    </p:spTree>
    <p:extLst>
      <p:ext uri="{BB962C8B-B14F-4D97-AF65-F5344CB8AC3E}">
        <p14:creationId xmlns:p14="http://schemas.microsoft.com/office/powerpoint/2010/main" val="18288171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Pracovní poradce/ konzultant (zaměstnanostní programy)</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poskytuje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osobám z cílové skupiny individuální či skupinovou podporu v oblasti zaměstnanosti.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poskytuje základní pracovně-právní poradenství,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doprovází osoby z cílové skupiny při řešení jejich individuálních životních okolností a situací spojených s jejich uplatněním na trhu práce (orientace na trhu práce,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získávání, obnovení a udržení pracovních a sociálních návyků před i po nástupu na pracovní místo),</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poskytuje podporu zaměstnavatelům, kteří zaměstnávají osoby z cílových skupin.</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profese pracovního poradce/ konzultanta</a:t>
            </a:r>
            <a:r>
              <a:rPr lang="cs-CZ" sz="800" dirty="false">
                <a:effectLst/>
                <a:latin typeface="Arial" panose="020B0604020202020204" pitchFamily="34" charset="0"/>
                <a:ea typeface="Calibri" panose="020F0502020204030204" pitchFamily="34" charset="0"/>
                <a:cs typeface="Times New Roman" panose="02020603050405020304" pitchFamily="18" charset="0"/>
              </a:rPr>
              <a:t>, zkušenost práce s cílovými skupinami,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dobré komunikační dovednosti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konzultant/poradce/expert/specialista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false">
              <a:solidFill>
                <a:schemeClr val="tx1"/>
              </a:solidFill>
              <a:effectLst/>
              <a:latin typeface="+mn-lt"/>
              <a:ea typeface="+mn-ea"/>
              <a:cs typeface="+mn-cs"/>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Kariérní poradce (zaměstnanostní programy)</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Pracovník na této pozici poskytuje osobám z cílové skupiny individuální nebo skupinové poradenství zaměřené na volbu vzdělávací a profesní dráhy.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poskytuje základní kariérní poradenství, pracovní a bilanční diagnostiku,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doprovází osoby z cílové skupiny při řešení jejich individuálních životních okolností a situací spojených s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volbou jejich vzdělávací a profesní dráhy, s volbou prvního zaměstnání, se změnou zaměstnání, s volbou dalšího vzdělávání (vzdělávání dospělých, celoživotní učení), s návratem do pracovního procesu, se změnou původní kvalifikace a původního povolání.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profese kariérního poradce</a:t>
            </a:r>
            <a:r>
              <a:rPr lang="cs-CZ" sz="800" dirty="false">
                <a:effectLst/>
                <a:latin typeface="Arial" panose="020B0604020202020204" pitchFamily="34" charset="0"/>
                <a:ea typeface="Calibri" panose="020F0502020204030204" pitchFamily="34" charset="0"/>
                <a:cs typeface="Times New Roman" panose="02020603050405020304" pitchFamily="18" charset="0"/>
              </a:rPr>
              <a:t>, zkušenost práce s cílovými skupinami,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dobré komunikační dovednosti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false">
                <a:effectLst/>
                <a:latin typeface="Arial" panose="020B0604020202020204" pitchFamily="34" charset="0"/>
                <a:ea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rPr>
              <a:t>: ISVP</a:t>
            </a:r>
          </a:p>
          <a:p>
            <a:endParaRPr lang="cs-CZ" sz="800" kern="1200" dirty="false">
              <a:solidFill>
                <a:schemeClr val="tx1"/>
              </a:solidFill>
              <a:effectLst/>
              <a:latin typeface="Arial" panose="020B0604020202020204" pitchFamily="34" charset="0"/>
              <a:ea typeface="+mn-ea"/>
              <a:cs typeface="+mn-cs"/>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Psychosociální pracovník (zaměstnanostní programy)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poskytuje osobám z cílové skupiny psychosociální podporu na pracovišti či mimo ně.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poskytuje psychosociální podporu osobám z cílové skupiny na pracovišti či mimo ně,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doprovází osoby z cílové skupiny při řešení jejich individuálních životních okolností a situací spojených s jejich fungováním v zaměstnání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získávání, obnovení a udržení pracovních a sociálních návyků před i po nástupu na pracovní místo),</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poskytuje podporu zaměstnavatelům, kteří zaměstnávají osoby z cílových skupin.</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457200" marR="179705" algn="just">
              <a:lnSpc>
                <a:spcPct val="115000"/>
              </a:lnSpc>
              <a:spcBef>
                <a:spcPts val="600"/>
              </a:spcBef>
              <a:spcAft>
                <a:spcPts val="6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role psychosociálního pracovníka (zpravidla se jedná o sociálního pracovníka nebo psychologa), </a:t>
            </a:r>
            <a:r>
              <a:rPr lang="cs-CZ" sz="800" dirty="false">
                <a:effectLst/>
                <a:latin typeface="Arial" panose="020B0604020202020204" pitchFamily="34" charset="0"/>
                <a:ea typeface="Calibri" panose="020F0502020204030204" pitchFamily="34" charset="0"/>
                <a:cs typeface="Times New Roman" panose="02020603050405020304" pitchFamily="18" charset="0"/>
              </a:rPr>
              <a:t>zkušenost práce s cílovými skupinami</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dobré komunikační dovednosti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Mentor (zaměstnanostní programy)</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poskytuje osobám z cílové skupiny podporu na tréninkovém pracovním místě.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předává zkušenosti a znalosti („know-how“) zájemci o mentoring (rozsah mentoringu je nastaven individuálně podle náročnosti zakázky na mentoring),</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přizpůsobuje podporu individuálním potřebám mentorovaného,</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vede záznam o spolupráci,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týmových setkání, skupinové intervize a supervize.</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role mentora</a:t>
            </a:r>
            <a:r>
              <a:rPr lang="cs-CZ" sz="800" dirty="false">
                <a:effectLst/>
                <a:latin typeface="Arial" panose="020B0604020202020204" pitchFamily="34" charset="0"/>
                <a:ea typeface="Calibri" panose="020F0502020204030204" pitchFamily="34" charset="0"/>
                <a:cs typeface="Times New Roman" panose="02020603050405020304" pitchFamily="18" charset="0"/>
              </a:rPr>
              <a:t>, zkušenost práce s cílovými skupinami a s řízením týmu,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dobré komunikační dovednosti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i="true"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a:t>
            </a:r>
            <a:r>
              <a:rPr lang="cs-CZ" sz="800" dirty="false">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entorem může být zkušená osoba z dané organizace nebo se může jednat o externího odborníka.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dirty="false">
                <a:effectLst/>
                <a:latin typeface="Calibri" panose="020F0502020204030204" pitchFamily="34" charset="0"/>
                <a:ea typeface="Times New Roman" panose="02020603050405020304" pitchFamily="18" charset="0"/>
                <a:cs typeface="Times New Roman" panose="02020603050405020304" pitchFamily="18" charset="0"/>
              </a:rPr>
              <a:t> </a:t>
            </a: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Kouč (zaměstnanostní programy)</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Pracovník na této pozici koučuje osoby z cílové skupiny v oblasti podnikání.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doprovází osoby z cílové skupiny, povzbuzuje je k dosažení konkrétního cíle a výsledku (rozsah koučování je nastaven individuálně podle náročnosti zakázky na koučování),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přizpůsobuje podporu individuálním potřebám osob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role kouče</a:t>
            </a:r>
            <a:r>
              <a:rPr lang="cs-CZ" sz="800" dirty="false">
                <a:effectLst/>
                <a:latin typeface="Arial" panose="020B0604020202020204" pitchFamily="34" charset="0"/>
                <a:ea typeface="Calibri" panose="020F0502020204030204" pitchFamily="34" charset="0"/>
                <a:cs typeface="Times New Roman" panose="02020603050405020304" pitchFamily="18" charset="0"/>
              </a:rPr>
              <a:t>, zkušenost práce s cílovými skupinami v oblasti koučinku,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dobré komunikační dovednosti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i="true"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i="true"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Specialista pro podporu podnikání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poskytuje osobám z cílové skupiny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individuální či skupinovou podporu a provázení v oblasti podnikání.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předává osobám z cílové skupiny „know-how“ v oblasti podnikání (pomoc při přípravě podnikatelského plánu apod.),</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vede osoby z cílové skupiny k získání podnikatelských kompetencí prostřednictvím vzdělávání, koučinku a mentoringu,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přizpůsobuje podporu individuálním potřebám osob z cílové skupiny, popř. potřebám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doprovází osoby z cílové skupiny při řešení jejich individuálních životních okolností a situací spojených s podnikáním.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role specialisty pro podporu podnikání, zkušenost práce s cílovými skupinami a s řízením týmu, dobré komunikační dovednosti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konzultant/poradce/expert/specialista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false">
              <a:solidFill>
                <a:schemeClr val="tx1"/>
              </a:solidFill>
              <a:effectLst/>
              <a:latin typeface="Arial" panose="020B0604020202020204" pitchFamily="34" charset="0"/>
              <a:ea typeface="+mn-ea"/>
              <a:cs typeface="+mn-cs"/>
            </a:endParaRPr>
          </a:p>
          <a:p>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48</a:t>
            </a:fld>
            <a:endParaRPr lang="cs-CZ" dirty="false"/>
          </a:p>
        </p:txBody>
      </p:sp>
    </p:spTree>
    <p:extLst>
      <p:ext uri="{BB962C8B-B14F-4D97-AF65-F5344CB8AC3E}">
        <p14:creationId xmlns:p14="http://schemas.microsoft.com/office/powerpoint/2010/main" val="1103908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Celkový počet účastníků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false" dirty="false"/>
              <a:t>C</a:t>
            </a:r>
            <a:r>
              <a:rPr lang="cs-CZ" sz="800" dirty="false"/>
              <a:t>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Arial" panose="020B060402020202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Počet znevýhodněných osob umístěných na pracovních místech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Počet osob, které jsou při vstupu do projektu identifikovány jako znevýhodněné, tj. např. osoby se zdravotním postižením, národnostní menšiny (včetně marginalizovaných komunit jako jsou Romové), státní příslušníci třetích zemí, osoby bez domova apod. Konkrétní výčet znevýhodněných osob (cílových skupin) bude definován v příslušné výzvě. Sledují se osoby umístěné na pracovních místech podpořených z projektu. Minimální úvazek pro zaměstnance z cílových skupin na pracovním místě může být definován příslušnou výzvou. Dokladem o umístění dané osoby na pracovní místo je pracovní smlouva nebo dohoda o pracovní činnosti (dohodu o provedení práce není možné pro zaměstnance z cílových skupin využít).</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Kapacita podpořených služeb – úvazky pracovníků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Využívání podpořených služeb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500" b="true" dirty="false"/>
              <a:t>Účastníci projektů, u nichž intervence formou sociální práce naplnila svůj účel</a:t>
            </a:r>
            <a:endParaRPr lang="cs-CZ" sz="500" b="true"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false"/>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49</a:t>
            </a:fld>
            <a:endParaRPr lang="cs-CZ" dirty="false"/>
          </a:p>
        </p:txBody>
      </p:sp>
    </p:spTree>
    <p:extLst>
      <p:ext uri="{BB962C8B-B14F-4D97-AF65-F5344CB8AC3E}">
        <p14:creationId xmlns:p14="http://schemas.microsoft.com/office/powerpoint/2010/main" val="34113022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effectLst/>
                <a:latin typeface="Calibri" panose="020F0502020204030204" pitchFamily="34" charset="0"/>
                <a:ea typeface="Calibri" panose="020F0502020204030204" pitchFamily="34" charset="0"/>
              </a:rPr>
              <a:t>CS si definují MAS dle situace v území, </a:t>
            </a:r>
          </a:p>
          <a:p>
            <a:pPr algn="just">
              <a:spcAft>
                <a:spcPts val="1100"/>
              </a:spcAft>
            </a:pPr>
            <a:r>
              <a:rPr lang="cs-CZ" sz="1800" dirty="false">
                <a:effectLst/>
                <a:latin typeface="Calibri" panose="020F0502020204030204" pitchFamily="34" charset="0"/>
              </a:rPr>
              <a:t>Osoby dlouhodobě či opakovaně nezaměstnané – </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 rámci této výzvy pro účely zaměstnanostních programů jsou to:</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uchazeči o zaměstnání evidovaní na ÚP ČR déle než 1 rok</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Arial" panose="020B0604020202020204" pitchFamily="34" charset="0"/>
                <a:ea typeface="Calibri" panose="020F0502020204030204" pitchFamily="34" charset="0"/>
              </a:rPr>
              <a:t>uchazeči o zaměstnání, jejichž doba evidence na ÚP ČR dosáhla v posledních 2 letech souhrnné délky 12 měsíců</a:t>
            </a:r>
            <a:endParaRPr lang="cs-CZ" sz="1800" dirty="false">
              <a:effectLst/>
              <a:latin typeface="Calibri" panose="020F0502020204030204" pitchFamily="34" charset="0"/>
            </a:endParaRPr>
          </a:p>
          <a:p>
            <a:pPr algn="just">
              <a:spcAft>
                <a:spcPts val="1100"/>
              </a:spcAft>
            </a:pPr>
            <a:r>
              <a:rPr lang="cs-CZ" sz="1800" dirty="false">
                <a:effectLst/>
                <a:latin typeface="Calibri" panose="020F0502020204030204" pitchFamily="34" charset="0"/>
              </a:rPr>
              <a:t>Zájemci o zaměstnání – </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 rámci této výzvy pro účely zaměstnanostních programů jsou to:</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Arial" panose="020B0604020202020204" pitchFamily="34" charset="0"/>
                <a:ea typeface="Calibri" panose="020F0502020204030204" pitchFamily="34" charset="0"/>
              </a:rPr>
              <a:t>Osoby zařazené Úřadem práce ČR do evidence zájemců o zaměstnání</a:t>
            </a:r>
          </a:p>
          <a:p>
            <a:pPr algn="just">
              <a:spcAft>
                <a:spcPts val="1100"/>
              </a:spcAft>
            </a:pPr>
            <a:r>
              <a:rPr lang="cs-CZ" sz="1800" dirty="false">
                <a:effectLst/>
                <a:latin typeface="Calibri" panose="020F0502020204030204" pitchFamily="34" charset="0"/>
              </a:rPr>
              <a:t>Uchazeči o zaměstnání – </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 rámci této výzvy pro účely zaměstnanostních programů jsou to:</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Arial" panose="020B0604020202020204" pitchFamily="34" charset="0"/>
                <a:ea typeface="Calibri" panose="020F0502020204030204" pitchFamily="34" charset="0"/>
              </a:rPr>
              <a:t>Osoby zařazené Úřadem práce ČR do evidence uchazečů o zaměstnání</a:t>
            </a:r>
            <a:endParaRPr lang="cs-CZ" sz="1800" dirty="false">
              <a:effectLst/>
              <a:latin typeface="Calibri" panose="020F0502020204030204" pitchFamily="34" charset="0"/>
            </a:endParaRPr>
          </a:p>
          <a:p>
            <a:pPr algn="just">
              <a:spcAft>
                <a:spcPts val="1100"/>
              </a:spcAft>
            </a:pPr>
            <a:r>
              <a:rPr lang="cs-CZ" sz="1800" dirty="false">
                <a:effectLst/>
                <a:latin typeface="Calibri" panose="020F0502020204030204" pitchFamily="34" charset="0"/>
              </a:rPr>
              <a:t>Neaktivní osoby – </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 rámci této výzvy pro účely zaměstnanostních programů jsou to:</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Arial" panose="020B0604020202020204" pitchFamily="34" charset="0"/>
                <a:ea typeface="Calibri" panose="020F0502020204030204" pitchFamily="34" charset="0"/>
              </a:rPr>
              <a:t>Osoby v produktivním věku, které nejsou ani zaměstnané (zaměstnání se pro tuto definici rozumí i výkon samostatně výdělečné) ani nezaměstnané (tj. evidované Úřadem práce ČR jako uchazeč o zaměstnání)</a:t>
            </a:r>
            <a:endParaRPr lang="cs-CZ" sz="1800" dirty="false">
              <a:effectLst/>
              <a:latin typeface="Calibri" panose="020F0502020204030204" pitchFamily="34" charset="0"/>
            </a:endParaRPr>
          </a:p>
          <a:p>
            <a:pPr algn="just">
              <a:spcAft>
                <a:spcPts val="1100"/>
              </a:spcAft>
            </a:pPr>
            <a:r>
              <a:rPr lang="cs-CZ" sz="1800" dirty="false">
                <a:effectLst/>
                <a:latin typeface="Calibri" panose="020F0502020204030204" pitchFamily="34" charset="0"/>
              </a:rPr>
              <a:t>Osoby s kumulací hendikepů - </a:t>
            </a: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 rámci této výzvy pro účely zaměstnanostních programů jsou to osoby, které splňují alespoň dvě z níže uvedených charakteristik:</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osoby vedené Úřadem práce ČR v evidenci uchazečů o zaměstnání nepřetržitě déle než 5 měsíců</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osoby mladší 25 let</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osoby ve věku 55 a více let</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osoby s nízkou úrovní kvalifikace (stupeň ISCED 0 – 2)</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osoby se zdravotním postižením nebo duševním onemocněním</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osoby pečující o dítě mladší 15 let či o osobu blízkou</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Arial" panose="020B0604020202020204" pitchFamily="34" charset="0"/>
                <a:ea typeface="Calibri" panose="020F0502020204030204" pitchFamily="34" charset="0"/>
              </a:rPr>
              <a:t>osoby z národnostních menšin a osoby z jiného sociokulturního prostředí</a:t>
            </a:r>
            <a:endParaRPr lang="cs-CZ" sz="1800" dirty="false">
              <a:effectLst/>
              <a:latin typeface="Calibri" panose="020F0502020204030204" pitchFamily="34" charset="0"/>
            </a:endParaRPr>
          </a:p>
          <a:p>
            <a:endParaRPr lang="cs-CZ" sz="1200" dirty="false"/>
          </a:p>
          <a:p>
            <a:endParaRPr lang="cs-CZ" sz="1200" dirty="false"/>
          </a:p>
          <a:p>
            <a:endParaRPr lang="cs-CZ" sz="1200" dirty="false"/>
          </a:p>
          <a:p>
            <a:r>
              <a:rPr lang="cs-CZ" sz="1200" dirty="false"/>
              <a:t>osoby sociálně vyloučené nebo sociálním vyloučením ohrožené, osoby sociálně slabší a znevýhodněné, které žijí v prostředí venkova</a:t>
            </a:r>
          </a:p>
          <a:p>
            <a:r>
              <a:rPr lang="cs-CZ" sz="1200" dirty="false"/>
              <a:t>CS by měly být v souladu s podporovanými aktivitami, opatření a aktivity by měly vycházet z potřeb CS</a:t>
            </a:r>
          </a:p>
          <a:p>
            <a:r>
              <a:rPr lang="cs-CZ" sz="1200" dirty="false"/>
              <a:t>příslušnost k CS se zpravidla dokládá při kontrole na místě</a:t>
            </a:r>
          </a:p>
          <a:p>
            <a:pPr marL="0" indent="0">
              <a:buNone/>
            </a:pPr>
            <a:r>
              <a:rPr lang="cs-CZ" sz="1200" dirty="false"/>
              <a:t>Kategorizace a definice jednotlivých cílových skupiny jsou uvedeny v části 4.3 výzvy</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50</a:t>
            </a:fld>
            <a:endParaRPr lang="cs-CZ" dirty="false"/>
          </a:p>
        </p:txBody>
      </p:sp>
    </p:spTree>
    <p:extLst>
      <p:ext uri="{BB962C8B-B14F-4D97-AF65-F5344CB8AC3E}">
        <p14:creationId xmlns:p14="http://schemas.microsoft.com/office/powerpoint/2010/main" val="32398508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51</a:t>
            </a:fld>
            <a:endParaRPr lang="cs-CZ" dirty="false"/>
          </a:p>
        </p:txBody>
      </p:sp>
    </p:spTree>
    <p:extLst>
      <p:ext uri="{BB962C8B-B14F-4D97-AF65-F5344CB8AC3E}">
        <p14:creationId xmlns:p14="http://schemas.microsoft.com/office/powerpoint/2010/main" val="175275688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300"/>
              </a:spcBef>
              <a:spcAft>
                <a:spcPts val="300"/>
              </a:spcAft>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Podpora rodin a posilování rodinných vazeb </a:t>
            </a:r>
            <a:r>
              <a:rPr lang="cs-CZ" sz="800" dirty="false">
                <a:effectLst/>
                <a:latin typeface="Arial" panose="020B0604020202020204" pitchFamily="34" charset="0"/>
                <a:ea typeface="Calibri" panose="020F0502020204030204" pitchFamily="34" charset="0"/>
                <a:cs typeface="Times New Roman" panose="02020603050405020304" pitchFamily="18" charset="0"/>
              </a:rPr>
              <a:t>s cílem podpořit soudržnost a funkčnost rodiny jako uskupení, které zásadním způsobem ovlivňuje životní cestu každého jednotlivce, utváří jeho osobnost a celkově předurčuje stupeň jeho psycho-sociálního zdraví a pohody po celý život, podpořit a rozvíjet přirozené vazby v komunitě a umožnit slaďování péče o děti nebo stárnoucí rodiče s prací a s výkonem své profese.</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457200" algn="just">
              <a:spcBef>
                <a:spcPts val="300"/>
              </a:spcBef>
              <a:spcAft>
                <a:spcPts val="3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300"/>
              </a:spcBef>
              <a:spcAft>
                <a:spcPts val="3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Příklady aktivit:</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podpora sociálně či zdravotně znevýhodněných osob v rodinách</a:t>
            </a:r>
            <a:r>
              <a:rPr lang="cs-CZ" sz="800" dirty="false">
                <a:effectLst/>
                <a:latin typeface="Arial" panose="020B0604020202020204" pitchFamily="34" charset="0"/>
                <a:ea typeface="Calibri" panose="020F0502020204030204" pitchFamily="34" charset="0"/>
                <a:cs typeface="Times New Roman" panose="02020603050405020304" pitchFamily="18" charset="0"/>
              </a:rPr>
              <a:t> včetně podpory dalších pečujících členů rodiny při naplňování jejich specifických potřeb </a:t>
            </a:r>
            <a:r>
              <a:rPr lang="cs-CZ" sz="800" i="true" dirty="false">
                <a:effectLst/>
                <a:latin typeface="Arial" panose="020B0604020202020204" pitchFamily="34" charset="0"/>
                <a:ea typeface="Calibri" panose="020F0502020204030204" pitchFamily="34" charset="0"/>
                <a:cs typeface="Times New Roman" panose="02020603050405020304" pitchFamily="18" charset="0"/>
              </a:rPr>
              <a:t>(viz také podpora sdílené a neformální péče včetně paliativní a domácí hospicové péče, homesharingu a dalších forem sdílené péče v části </a:t>
            </a:r>
            <a:r>
              <a:rPr lang="cs-CZ" sz="800" i="true" dirty="false">
                <a:solidFill>
                  <a:srgbClr val="0070C0"/>
                </a:solidFill>
                <a:effectLst/>
                <a:latin typeface="Arial" panose="020B0604020202020204" pitchFamily="34" charset="0"/>
                <a:ea typeface="Calibri" panose="020F0502020204030204" pitchFamily="34" charset="0"/>
                <a:cs typeface="Times New Roman" panose="02020603050405020304" pitchFamily="18" charset="0"/>
              </a:rPr>
              <a:t>1.3</a:t>
            </a:r>
            <a:r>
              <a:rPr lang="cs-CZ" sz="800" i="true" dirty="false">
                <a:effectLst/>
                <a:latin typeface="Arial" panose="020B0604020202020204" pitchFamily="34" charset="0"/>
                <a:ea typeface="Calibri" panose="020F0502020204030204" pitchFamily="34" charset="0"/>
                <a:cs typeface="Times New Roman" panose="02020603050405020304" pitchFamily="18" charset="0"/>
              </a:rPr>
              <a:t>)</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podpora ohrožených dětí a rodin v nepříznivé sociální situaci</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aktivity terapeutické a psychologické podpory </a:t>
            </a:r>
            <a:r>
              <a:rPr lang="cs-CZ" sz="800" dirty="false">
                <a:effectLst/>
                <a:latin typeface="Arial" panose="020B0604020202020204" pitchFamily="34" charset="0"/>
                <a:ea typeface="Calibri" panose="020F0502020204030204" pitchFamily="34" charset="0"/>
                <a:cs typeface="Times New Roman" panose="02020603050405020304" pitchFamily="18" charset="0"/>
              </a:rPr>
              <a:t>cílené na rodiny s dětmi a na děti ohrožené sociálním vyloučením a sociálně vyloučené, aktivity zaměřené na prevenci rizikového či problémového chování, </a:t>
            </a:r>
            <a:r>
              <a:rPr lang="cs-CZ" sz="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podpora vzniku a fungování rodičovských svépomocných skupin, prevence předčasných odchodů ze vzdělávání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vrstevnická výpomoc a peer programy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komunitní venkovské tábory, dětské komunitní kluby a jiné možnosti péče o děti</a:t>
            </a:r>
            <a:r>
              <a:rPr lang="cs-CZ" sz="800" dirty="false">
                <a:effectLst/>
                <a:latin typeface="Arial" panose="020B0604020202020204" pitchFamily="34" charset="0"/>
                <a:ea typeface="Calibri" panose="020F0502020204030204" pitchFamily="34" charset="0"/>
                <a:cs typeface="Times New Roman" panose="02020603050405020304" pitchFamily="18" charset="0"/>
              </a:rPr>
              <a:t> s cílem podpořit a rozvíjet přirozené vazby v komunitě („sami sobě“)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podpora v aktivním zapojování se seniorů do života v místní komunitě</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posilování rodinných a rodičovských kompetencí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rozvojem komunikačních </a:t>
            </a:r>
            <a:br>
              <a:rPr lang="cs-CZ" sz="800" dirty="false">
                <a:effectLst/>
                <a:latin typeface="Arial" panose="020B0604020202020204" pitchFamily="34" charset="0"/>
                <a:ea typeface="Calibri" panose="020F0502020204030204" pitchFamily="34" charset="0"/>
                <a:cs typeface="Times New Roman" panose="02020603050405020304" pitchFamily="18" charset="0"/>
              </a:rPr>
            </a:br>
            <a:r>
              <a:rPr lang="cs-CZ" sz="800" dirty="false">
                <a:effectLst/>
                <a:latin typeface="Arial" panose="020B0604020202020204" pitchFamily="34" charset="0"/>
                <a:ea typeface="Calibri" panose="020F0502020204030204" pitchFamily="34" charset="0"/>
                <a:cs typeface="Times New Roman" panose="02020603050405020304" pitchFamily="18" charset="0"/>
              </a:rPr>
              <a:t>a psychosociálních dovedností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programy podporující mezigenerační dialog a soužití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i="true" dirty="false">
                <a:effectLst/>
                <a:latin typeface="Arial" panose="020B0604020202020204" pitchFamily="34" charset="0"/>
                <a:ea typeface="Calibri" panose="020F0502020204030204" pitchFamily="34" charset="0"/>
                <a:cs typeface="Times New Roman" panose="02020603050405020304" pitchFamily="18" charset="0"/>
              </a:rPr>
              <a:t>(viz také část </a:t>
            </a:r>
            <a:r>
              <a:rPr lang="cs-CZ" sz="800" i="true" dirty="false">
                <a:solidFill>
                  <a:srgbClr val="0070C0"/>
                </a:solidFill>
                <a:effectLst/>
                <a:latin typeface="Arial" panose="020B0604020202020204" pitchFamily="34" charset="0"/>
                <a:ea typeface="Calibri" panose="020F0502020204030204" pitchFamily="34" charset="0"/>
                <a:cs typeface="Times New Roman" panose="02020603050405020304" pitchFamily="18" charset="0"/>
              </a:rPr>
              <a:t>1.1 </a:t>
            </a:r>
            <a:r>
              <a:rPr lang="cs-CZ" sz="800" i="true" dirty="false">
                <a:effectLst/>
                <a:latin typeface="Arial" panose="020B0604020202020204" pitchFamily="34" charset="0"/>
                <a:ea typeface="Calibri" panose="020F0502020204030204" pitchFamily="34" charset="0"/>
                <a:cs typeface="Times New Roman" panose="02020603050405020304" pitchFamily="18" charset="0"/>
              </a:rPr>
              <a:t>Aktivity podporující rozvoj a posilování prvků svépomoci, vzájemné pomoci, sousedské výpomoci, sdílení a výměny zkušeností, podpora dobrovolnictví a mezigenerační výměny a výpomoci)</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Bef>
                <a:spcPts val="300"/>
              </a:spcBef>
              <a:spcAft>
                <a:spcPts val="300"/>
              </a:spcAft>
              <a:buFont typeface="Symbol" panose="05050102010706020507" pitchFamily="18" charset="2"/>
              <a:buChar char=""/>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doplňkově osvětové akce na podporu rodiny</a:t>
            </a:r>
            <a:r>
              <a:rPr lang="cs-CZ" sz="800" dirty="false">
                <a:effectLst/>
                <a:latin typeface="Arial" panose="020B0604020202020204" pitchFamily="34" charset="0"/>
                <a:ea typeface="Calibri" panose="020F0502020204030204" pitchFamily="34" charset="0"/>
                <a:cs typeface="Times New Roman" panose="02020603050405020304" pitchFamily="18" charset="0"/>
              </a:rPr>
              <a:t> pro veřejnost a volnočasové aktivity</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52</a:t>
            </a:fld>
            <a:endParaRPr lang="cs-CZ" dirty="false"/>
          </a:p>
        </p:txBody>
      </p:sp>
    </p:spTree>
    <p:extLst>
      <p:ext uri="{BB962C8B-B14F-4D97-AF65-F5344CB8AC3E}">
        <p14:creationId xmlns:p14="http://schemas.microsoft.com/office/powerpoint/2010/main" val="218095371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300"/>
              </a:spcBef>
              <a:spcAft>
                <a:spcPts val="3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53</a:t>
            </a:fld>
            <a:endParaRPr lang="cs-CZ" dirty="false"/>
          </a:p>
        </p:txBody>
      </p:sp>
    </p:spTree>
    <p:extLst>
      <p:ext uri="{BB962C8B-B14F-4D97-AF65-F5344CB8AC3E}">
        <p14:creationId xmlns:p14="http://schemas.microsoft.com/office/powerpoint/2010/main" val="59185954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300"/>
              </a:spcBef>
              <a:spcAft>
                <a:spcPts val="3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54</a:t>
            </a:fld>
            <a:endParaRPr lang="cs-CZ" dirty="false"/>
          </a:p>
        </p:txBody>
      </p:sp>
    </p:spTree>
    <p:extLst>
      <p:ext uri="{BB962C8B-B14F-4D97-AF65-F5344CB8AC3E}">
        <p14:creationId xmlns:p14="http://schemas.microsoft.com/office/powerpoint/2010/main" val="103326180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300"/>
              </a:spcBef>
              <a:spcAft>
                <a:spcPts val="3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55</a:t>
            </a:fld>
            <a:endParaRPr lang="cs-CZ" dirty="false"/>
          </a:p>
        </p:txBody>
      </p:sp>
    </p:spTree>
    <p:extLst>
      <p:ext uri="{BB962C8B-B14F-4D97-AF65-F5344CB8AC3E}">
        <p14:creationId xmlns:p14="http://schemas.microsoft.com/office/powerpoint/2010/main" val="228028285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300"/>
              </a:spcBef>
              <a:spcAft>
                <a:spcPts val="3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56</a:t>
            </a:fld>
            <a:endParaRPr lang="cs-CZ" dirty="false"/>
          </a:p>
        </p:txBody>
      </p:sp>
    </p:spTree>
    <p:extLst>
      <p:ext uri="{BB962C8B-B14F-4D97-AF65-F5344CB8AC3E}">
        <p14:creationId xmlns:p14="http://schemas.microsoft.com/office/powerpoint/2010/main" val="299805062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300"/>
              </a:spcBef>
              <a:spcAft>
                <a:spcPts val="3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57</a:t>
            </a:fld>
            <a:endParaRPr lang="cs-CZ" dirty="false"/>
          </a:p>
        </p:txBody>
      </p:sp>
    </p:spTree>
    <p:extLst>
      <p:ext uri="{BB962C8B-B14F-4D97-AF65-F5344CB8AC3E}">
        <p14:creationId xmlns:p14="http://schemas.microsoft.com/office/powerpoint/2010/main" val="1211019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max. však 70 % z celkové alokace Akčního plánu MAS pro OPZ+ U projektu MAS musí být dále splněna podmínka minimální a maximální výše finanční alokace na realizaci Akčního plánu pro OPZ+ a podmínka závazného procenta (50–70 %) z celkové finanční alokace na realizaci Akčního plánu OPZ+ pro žádost o podporu předloženou do této výzvy (detailní podmínky viz Výzva MMR k předkládání žádostí o podporu integrovaných strategií komunitně vedeného místního rozvoje (CLLD) pro programové období 2021-2027). Kategorie MAS Počet obyvatel v MAS k datu 31. 12. 2020 Min. alokace na Akční plán Max. alokace na Akční plán 1. do 20 tis. obyv. 6 000 000 Kč 10 000 000 Kč 2. 20 až 40 tis. obyv. 6 000 000 Kč 15 000 000 Kč 3. 40 tis. obyv. a více 6 000 000 Kč 20 000 000 Kč.</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8</a:t>
            </a:fld>
            <a:endParaRPr lang="cs-CZ" dirty="false"/>
          </a:p>
        </p:txBody>
      </p:sp>
    </p:spTree>
    <p:extLst>
      <p:ext uri="{BB962C8B-B14F-4D97-AF65-F5344CB8AC3E}">
        <p14:creationId xmlns:p14="http://schemas.microsoft.com/office/powerpoint/2010/main" val="100826026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Bef>
                <a:spcPts val="300"/>
              </a:spcBef>
              <a:spcAft>
                <a:spcPts val="3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58</a:t>
            </a:fld>
            <a:endParaRPr lang="cs-CZ" dirty="false"/>
          </a:p>
        </p:txBody>
      </p:sp>
    </p:spTree>
    <p:extLst>
      <p:ext uri="{BB962C8B-B14F-4D97-AF65-F5344CB8AC3E}">
        <p14:creationId xmlns:p14="http://schemas.microsoft.com/office/powerpoint/2010/main" val="12456095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Pečující osoba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péči o děti na komunitních venkovských táborech a v komunitních klubech.</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péči o děti na komunitních venkovských táborech,</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péči o děti v komunitních klubech.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zkušenosti s prací s dětmi a/nebo mládeží v rámci sociálních služeb a/nebo volnočasových aktivit, komunikační dovednosti, schopnost spolupracovat v týmu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DPP, DPČ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kapacity komunitního venkovského tábora/ komunitního klubu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5"/>
              </a:spcAft>
              <a:buFont typeface="Calibri" panose="020F050202020403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U komunitního tábora: zpravidla 2 pečující osoby na 10 – 20 dětí, případný menší počet dětí na 1 pečující osobu je nutno náležitě odůvodnit, a to primárně specifickými potřebami dětí.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5"/>
              </a:spcAft>
              <a:buFont typeface="Calibri" panose="020F050202020403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Časová dotace na přípravu tábora bude stanovena procentuálně na základě objemu přímé práce (max. 20 %).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Calibri" panose="020F0502020204030204" pitchFamily="34" charset="0"/>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U komunitního klubu: zpravidla 1 pečující osoba na 15 dětí; </a:t>
            </a:r>
            <a:r>
              <a:rPr lang="cs-CZ" sz="800" dirty="false">
                <a:effectLst/>
                <a:latin typeface="Trebuchet MS" panose="020B0603020202020204" pitchFamily="34" charset="0"/>
                <a:ea typeface="Calibri" panose="020F0502020204030204" pitchFamily="34" charset="0"/>
                <a:cs typeface="Times New Roman" panose="02020603050405020304" pitchFamily="18" charset="0"/>
              </a:rPr>
              <a:t>v</a:t>
            </a:r>
            <a:r>
              <a:rPr lang="cs-CZ" sz="800" dirty="false">
                <a:effectLst/>
                <a:latin typeface="Arial" panose="020B0604020202020204" pitchFamily="34" charset="0"/>
                <a:ea typeface="Calibri" panose="020F0502020204030204" pitchFamily="34" charset="0"/>
                <a:cs typeface="Times New Roman" panose="02020603050405020304" pitchFamily="18" charset="0"/>
              </a:rPr>
              <a:t> odůvodněných případech lze zaměstnat 1 pečující osobu navíc pro pobyt s dětmi venku; případný menší počet dětí na 1 pečující osobu je nutno náležitě odůvodnit, a to primárně kapacitou dětského klubu, případně specifickými potřebami dětí.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 – 23594 Pedagogové volného času)</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Sociální pracovník/ terénní sociální pracovník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sociální práci s jedincem, skupinou či komunitou.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vyhledává jedince/ skupiny osob/ komunity ohrožené nepříznivou sociální situací v jejich přirozeném prostředí (zejména seniory, rodiny s dětmi se zdravotním znevýhodněním atd.),</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provádí sociální šetření, mapuje potřeby, vyhodnocuje situaci klienta/ skupiny/ komunity a poskytuje navazující sociální poradenství s ohledem na individuální potřeby klienta/ potřeby skupiny či komunity,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přímo pracuje s osobami z cílových skupin, popř. se skupinou či komunitou, a využívá přitom metod a technik sociální práce (s cílem podpořit </a:t>
            </a:r>
            <a:r>
              <a:rPr lang="cs-CZ" sz="800" dirty="false">
                <a:effectLst/>
                <a:latin typeface="Arial" panose="020B0604020202020204" pitchFamily="34" charset="0"/>
                <a:ea typeface="Calibri" panose="020F0502020204030204" pitchFamily="34" charset="0"/>
                <a:cs typeface="Times New Roman" panose="02020603050405020304" pitchFamily="18" charset="0"/>
              </a:rPr>
              <a:t>kompetence klienta/ skupiny či komunity nezbytné pro uskutečnění změny),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doprovází osoby z cílové skupiny při řešení jejich aktuálních potíží v každodenním životě,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zpracovává plány spolupráce s klientem/ skupinou či komunitou,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vede klientskou dokumentaci,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vyhodnocuje realizované intervence ve vztahu k osobám z cílové skupiny/ ve vztahu ke skupině či komunitě,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konzultuje rizikové situace ve spolupráci s klientem/ skupinou/ komunitou (ve spolupráci s metodikem pro práci s cílovou skupinou, popř. case managerem),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navrhuje klientovi/ skupině/ komunitě zapojení dalších odborníků pro řešení situace, podílí se na vytváření adekvátní podpůrné sítě (ve spolupráci s metodikem pro práci s cílovou skupinou, popř. case managerem),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podpůrné sítě.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r>
              <a:rPr lang="cs-CZ" sz="800" u="sng" dirty="false">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u="sng" dirty="false">
                <a:effectLst/>
                <a:latin typeface="Arial" panose="020B0604020202020204" pitchFamily="34" charset="0"/>
                <a:ea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rPr>
              <a:t>: viz Obvyklé mzdy/platy www.esfcr.cz – pozice Sociální a terénní pracovníci</a:t>
            </a:r>
          </a:p>
          <a:p>
            <a:endParaRPr lang="cs-CZ" sz="800" kern="1200" dirty="false">
              <a:solidFill>
                <a:schemeClr val="tx1"/>
              </a:solidFill>
              <a:effectLst/>
              <a:latin typeface="Arial" panose="020B0604020202020204" pitchFamily="34" charset="0"/>
              <a:ea typeface="+mn-ea"/>
              <a:cs typeface="+mn-cs"/>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Pracovník v sociálních službách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 činnosti dle § 116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zákona č. 108/2006 Sb.., o sociálních službách.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přímou obslužnou péči o osoby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a:t>
            </a: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základní výchovnou nepedagogickou činnost,</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zajišťuje pečovatelskou činnost v domácnosti osob z cílové skupiny,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 dohledem sociálního pracovníka vykonává některé činnosti spadající do náplně činnosti sociálního pracovníka.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vzdělání dle zákona 108/2006 Sb.., o sociálních službách (§ 116)</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 – Pracovník v sociálních službách)</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Garant sociální práce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garantuje výkon sociální práce v rámci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podílí se na aktivitách mapujících cílové skupiny v území a aktivitách zaměřených na výběr účastníků projektu,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spolupracuje se sociálním pracovníkem a garantuje výkon sociální práce v rámci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2349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síťování všech zainteresovaných aktérů a jejich zapojení do plánování a komunikace v konkrétních případech,</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účastní se případových setkání aktérů sítě,</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podílí se na zajištění intervizí a supervizí projektového týmu.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sociální pracovník s odbornou způsobilostí dle zákona 108/2006 Sb.., o sociálních službách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Odborný gestor/garant</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Case manager - případový (sociální) pracovník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Pracovník na této pozici vykonává</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případovou (sociální) práci. </a:t>
            </a:r>
            <a:r>
              <a:rPr lang="cs-CZ" sz="800" dirty="false">
                <a:effectLst/>
                <a:latin typeface="Arial" panose="020B0604020202020204" pitchFamily="34" charset="0"/>
                <a:ea typeface="Calibri" panose="020F0502020204030204" pitchFamily="34" charset="0"/>
                <a:cs typeface="Times New Roman" panose="02020603050405020304" pitchFamily="18" charset="0"/>
              </a:rPr>
              <a:t>V oblasti zaměstnanosti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zajišťuje zapojení interních a externích aktérů do podpory osobám z cílové skupiny.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mapuje potřeby, cíle a plány podpory pro osoby z cílové skupiny (ve spolupráci se sociálním pracovníkem),</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vytváří a koordinuje individuální podpůrné sítě (na základě osobních konzultací s klíčovými pracovníky osob z cílové skupiny a dalšími aktéry podpory a na základě znalosti potřeb cílových skupin),</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mapuje dostupné služby včetně jejich aktuální kapacity,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komunikuje s poskytovateli sociálních a zdravotních služeb, služeb zaměstnanosti a s dalšími návaznými službami, s praktickými lékaři a s dalšími odborníky s cílem zajištění koordinovaného přístupu k řešení životní situace osob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vyhodnocuje adekvátnost sítě, role jednotlivých aktérů a efektivitu jejich spolupráce, navrhuje optimalizace sítě s ohledem na priority stanovené individuálním plánem osob z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Kvalifikace:</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odpovídající kvalifikace a praxe v poskytování služeb v daném oboru, </a:t>
            </a:r>
            <a:r>
              <a:rPr lang="cs-CZ" sz="800" dirty="false">
                <a:effectLst/>
                <a:latin typeface="Arial" panose="020B0604020202020204" pitchFamily="34" charset="0"/>
                <a:ea typeface="Calibri" panose="020F0502020204030204" pitchFamily="34" charset="0"/>
                <a:cs typeface="Times New Roman" panose="02020603050405020304" pitchFamily="18" charset="0"/>
              </a:rPr>
              <a:t>zkušenost s vytvářením a koordinací sítí podpory a s plánováním a vedením případových konferencí výhodou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Forma zaměstnání: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HPP, DPČ, DPP</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Předpokládaný úvazek:</a:t>
            </a:r>
            <a:r>
              <a:rPr lang="cs-CZ" sz="800" dirty="false">
                <a:effectLst/>
                <a:latin typeface="Arial" panose="020B060402020202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Metodik pro práci s cílovými skupinami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Pracovník na této pozici odpovídá za kvalitu práce pracovníků v přímé péči, za jejich vzdělávání a součinnost s partnery podpůrné sítě.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podílí se na aktivitách mapujících cílové skupiny v území a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aktivitách zaměřených na výběr účastníků projektu,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metodicky vede tým pracovníků, kteří přímo pracují s osobami z cílové skupiny a další podpory (peer pracovníci, další specialisté),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vytváří a koordinuje individuální podpůrné sítě a multidisciplinární týmy na základě znalosti potřeb účastníků,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podporuje klíčové pracovníky při tvorbě podpůrné sítě konkrétního klienta, podílí se na nastavování spolupráce s těmito organizacemi,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300"/>
              </a:spcBef>
              <a:spcAft>
                <a:spcPts val="3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vyhodnocuje efektivitu podpory a podpůrných sítí, </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efektivitu používaných metod, navrhuje optimalizaci řešení s ohledem na priority stanovené individuálním plánem klienta,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ve spolupráci s koordinátorem projektu navrhuje a organizuje vzdělávací programy pro členy projektového týmu (včetně supervizí).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e: odpovídající vzdělání </a:t>
            </a:r>
            <a:r>
              <a:rPr lang="cs-CZ" sz="800" dirty="false">
                <a:effectLst/>
                <a:latin typeface="Arial" panose="020B0604020202020204" pitchFamily="34" charset="0"/>
                <a:ea typeface="Calibri" panose="020F0502020204030204" pitchFamily="34" charset="0"/>
                <a:cs typeface="Times New Roman" panose="02020603050405020304" pitchFamily="18" charset="0"/>
              </a:rPr>
              <a:t>s ohledem na zaměření aktivity, zkušenost práce s cílovými skupinami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a:t>
            </a: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www.esfcr.cz – Metodik</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59</a:t>
            </a:fld>
            <a:endParaRPr lang="cs-CZ" dirty="false"/>
          </a:p>
        </p:txBody>
      </p:sp>
    </p:spTree>
    <p:extLst>
      <p:ext uri="{BB962C8B-B14F-4D97-AF65-F5344CB8AC3E}">
        <p14:creationId xmlns:p14="http://schemas.microsoft.com/office/powerpoint/2010/main" val="337303308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Celkový počet účastníků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false" dirty="false">
              <a:effectLst/>
              <a:latin typeface="Arial" panose="020B060402020202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Kapacita podpořených služeb – úvazky pracovníků</a:t>
            </a:r>
            <a:r>
              <a:rPr lang="cs-CZ" sz="800" dirty="false"/>
              <a:t>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dirty="false"/>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050" b="true" dirty="false"/>
              <a:t>Kapacita podpořených služeb – místa</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1050" dirty="false"/>
              <a:t>Indikátor se týká služeb/programů, které mají pobytový charakter poskytování služby/programu, tj. služba/program je spojena s ubytováním či přenocováním cílové skupiny (například azylové domy, domy na půl cesty). Do tohoto indikátoru mohou spadat i služby/programy, které mají sice ambulantní charakter, tj. osoba do těchto služeb dochází nebo je doprovázen/dopravována, kapacita těchto služeb/programů je však s ohledem na nastavení služby/programu vyjádřena místem. </a:t>
            </a:r>
            <a:endParaRPr lang="cs-CZ" sz="800" b="true" dirty="false"/>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Využívání podpořených služeb</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36195" marR="36195" algn="l">
              <a:spcBef>
                <a:spcPts val="300"/>
              </a:spcBef>
              <a:spcAft>
                <a:spcPts val="300"/>
              </a:spcAft>
            </a:pPr>
            <a:r>
              <a:rPr lang="cs-CZ" sz="800" b="true" dirty="false">
                <a:effectLst/>
                <a:latin typeface="Calibri" panose="020F0502020204030204" pitchFamily="34" charset="0"/>
                <a:ea typeface="Calibri" panose="020F0502020204030204" pitchFamily="34" charset="0"/>
                <a:cs typeface="Times New Roman" panose="02020603050405020304" pitchFamily="18" charset="0"/>
              </a:rPr>
              <a:t>Počet podpořených komunitních aktivit</a:t>
            </a:r>
          </a:p>
          <a:p>
            <a:pPr marL="36195">
              <a:lnSpc>
                <a:spcPct val="107000"/>
              </a:lnSpc>
              <a:spcAft>
                <a:spcPts val="800"/>
              </a:spcAft>
            </a:pPr>
            <a:r>
              <a:rPr lang="cs-CZ" sz="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Počet komunitních aktivit realizovaných v rámci komunitní (sociální) práce. Aktivity naplňují hodnoty a principy komunitní (sociální) práce, kterými jsou principy aktivizace, participace, zplnomocnění, kolektivní spolupráce, práce s místními zdroji, komplexní přístup, sdílení zodpovědnosti atd.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6195">
              <a:lnSpc>
                <a:spcPct val="107000"/>
              </a:lnSpc>
              <a:spcAft>
                <a:spcPts val="800"/>
              </a:spcAft>
            </a:pPr>
            <a:r>
              <a:rPr lang="cs-CZ" sz="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Komunitní aktivity musí mít přímou vazbu na sociální začleňování nebo prevenci sociálního vyloučení osob z cílových skupin, musí vycházet z mapování kontextu komunity a potřeb členů komunity, Konkrétní podobu a zaměření aktivit (resp. řešených témat) utváří cílová skupina podle vlastních potřeb a zájmů s cílem zlepšit sociální situaci nejen jednotlivců, ale především komunity jako celku.</a:t>
            </a:r>
            <a:r>
              <a:rPr lang="cs-CZ" sz="800" dirty="fals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algn="just"/>
            <a:r>
              <a:rPr lang="cs-CZ" sz="800" dirty="false">
                <a:effectLst/>
                <a:latin typeface="Arial" panose="020B0604020202020204" pitchFamily="34" charset="0"/>
                <a:ea typeface="Calibri" panose="020F0502020204030204" pitchFamily="34" charset="0"/>
              </a:rPr>
              <a:t>Komunitní aktivity musí být zaštítěny komunitním pracovníkem (kromě komunitních klubů a komunitních táborů, pokud nejsou součástí komplexnější komunitní práce)</a:t>
            </a:r>
            <a:r>
              <a:rPr lang="cs-CZ" sz="800" dirty="false">
                <a:effectLst/>
                <a:latin typeface="Calibri" panose="020F0502020204030204" pitchFamily="34" charset="0"/>
                <a:ea typeface="Calibri" panose="020F0502020204030204" pitchFamily="34"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rPr>
              <a:t>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r>
              <a:rPr lang="cs-CZ" sz="800" dirty="false">
                <a:effectLst/>
              </a:rPr>
              <a:t> </a:t>
            </a:r>
            <a:r>
              <a:rPr lang="cs-CZ" sz="800" dirty="false">
                <a:effectLst/>
                <a:latin typeface="Calibri" panose="020F0502020204030204" pitchFamily="34" charset="0"/>
                <a:ea typeface="Calibri" panose="020F0502020204030204" pitchFamily="34" charset="0"/>
                <a:cs typeface="Times New Roman" panose="02020603050405020304" pitchFamily="18" charset="0"/>
              </a:rPr>
              <a:t> </a:t>
            </a:r>
          </a:p>
          <a:p>
            <a:pPr algn="just"/>
            <a:r>
              <a:rPr lang="cs-CZ" sz="800" b="false" dirty="false">
                <a:effectLst/>
                <a:highlight>
                  <a:srgbClr val="00FFFF"/>
                </a:highlight>
                <a:latin typeface="Arial" panose="020B0604020202020204" pitchFamily="34" charset="0"/>
                <a:ea typeface="Calibri" panose="020F0502020204030204" pitchFamily="34" charset="0"/>
                <a:cs typeface="Times New Roman" panose="02020603050405020304" pitchFamily="18" charset="0"/>
              </a:rPr>
              <a:t>Indikátor „počet podpořených komunitních aktivit“ je vždy relevantní pro aktivity z této oblasti. Počet podpořených komunitních aktivit nebude zahrnovat počet jednotlivých uskutečněných akcí/aktivit, ale počet druhů/typů aktivit/akcí. Např. bude probíhat aktivita mezigenerační výměny zkušeností – formou setkání jednou měsíčně během 3 let realizace projektu – do indikátoru bude uvedena hodnota 1 = mezigenerační setkání.</a:t>
            </a:r>
            <a:r>
              <a:rPr lang="cs-CZ" sz="800" b="false" dirty="false">
                <a:effectLst/>
                <a:latin typeface="Arial" panose="020B0604020202020204" pitchFamily="34" charset="0"/>
                <a:ea typeface="Calibri" panose="020F0502020204030204" pitchFamily="34" charset="0"/>
                <a:cs typeface="Times New Roman" panose="02020603050405020304" pitchFamily="18" charset="0"/>
              </a:rPr>
              <a:t> </a:t>
            </a:r>
          </a:p>
          <a:p>
            <a:pPr algn="just"/>
            <a:r>
              <a:rPr lang="cs-CZ" sz="800" b="false" dirty="false">
                <a:effectLst/>
                <a:latin typeface="Arial" panose="020B0604020202020204" pitchFamily="34" charset="0"/>
                <a:ea typeface="Calibri" panose="020F0502020204030204" pitchFamily="34" charset="0"/>
                <a:cs typeface="Times New Roman" panose="02020603050405020304" pitchFamily="18" charset="0"/>
              </a:rPr>
              <a:t>Příjemce/MAS si definuje typy/druhy komunitních aktivit/akcí sam/a v projektové žádosti. </a:t>
            </a: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500" b="true" dirty="false"/>
              <a:t>Účastníci projektů, u nichž intervence formou sociální práce naplnila svůj účel</a:t>
            </a:r>
            <a:endParaRPr lang="cs-CZ" sz="500" b="true"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false"/>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60</a:t>
            </a:fld>
            <a:endParaRPr lang="cs-CZ" dirty="false"/>
          </a:p>
        </p:txBody>
      </p:sp>
    </p:spTree>
    <p:extLst>
      <p:ext uri="{BB962C8B-B14F-4D97-AF65-F5344CB8AC3E}">
        <p14:creationId xmlns:p14="http://schemas.microsoft.com/office/powerpoint/2010/main" val="57844564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effectLst/>
                <a:latin typeface="Calibri" panose="020F0502020204030204" pitchFamily="34" charset="0"/>
                <a:ea typeface="Calibri" panose="020F0502020204030204" pitchFamily="34" charset="0"/>
              </a:rPr>
              <a:t>CS si definují MAS dle situace v území, </a:t>
            </a:r>
          </a:p>
          <a:p>
            <a:endParaRPr lang="cs-CZ" sz="1800" dirty="false">
              <a:effectLst/>
              <a:latin typeface="Calibri" panose="020F0502020204030204" pitchFamily="34" charset="0"/>
            </a:endParaRPr>
          </a:p>
          <a:p>
            <a:r>
              <a:rPr lang="cs-CZ" sz="1200" dirty="false"/>
              <a:t>Osoby pečující o malé děti – </a:t>
            </a:r>
          </a:p>
          <a:p>
            <a:pPr algn="just">
              <a:spcAft>
                <a:spcPts val="1100"/>
              </a:spcAft>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 rámci této výzvy pro účely zaměstnanostních programů a prorodinných aktivit jsou to:</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Arial" panose="020B0604020202020204" pitchFamily="34" charset="0"/>
                <a:ea typeface="Calibri" panose="020F0502020204030204" pitchFamily="34" charset="0"/>
              </a:rPr>
              <a:t>Osoby pečující o osobu mladší 15 let.</a:t>
            </a:r>
            <a:endParaRPr lang="cs-CZ" sz="1200" dirty="false"/>
          </a:p>
          <a:p>
            <a:r>
              <a:rPr lang="cs-CZ" sz="1200" dirty="false"/>
              <a:t>Rodiče, děti a mladí dospělí v nepříznivé sociální situaci – </a:t>
            </a:r>
          </a:p>
          <a:p>
            <a:pPr marL="342900" lvl="0" indent="-342900" algn="just">
              <a:spcAft>
                <a:spcPts val="1100"/>
              </a:spcAf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děti vyrůstající v prostředí biologické rodiny, které potřebují podporu v naplnění svých potřeb, zejména na úrovní preventivní,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mladí lidé do 26 let, kteří potřebují podporu v naplnění svých potřeb, zejména na úrovni preventivní,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rodiče v nepříznivé situaci a další osoby vykonávající péči o dítě (např. prarodiče, partneři rodičů); vyjma náhradních rodičů,</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Arial" panose="020B0604020202020204" pitchFamily="34" charset="0"/>
                <a:ea typeface="Calibri" panose="020F0502020204030204" pitchFamily="34" charset="0"/>
              </a:rPr>
              <a:t>rodiče, jimž bylo odebráno dítě z péče.</a:t>
            </a:r>
            <a:endParaRPr lang="cs-CZ" sz="1200" dirty="false"/>
          </a:p>
          <a:p>
            <a:r>
              <a:rPr lang="cs-CZ" sz="1200" dirty="false"/>
              <a:t>Osoby ohrožené umístěním nebo umístěné v institucionálním zařízení – </a:t>
            </a:r>
          </a:p>
          <a:p>
            <a:pPr marL="342900" lvl="0" indent="-342900" algn="just">
              <a:spcAft>
                <a:spcPts val="1100"/>
              </a:spcAf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osoby, u kterých hrozí, že budou umístěny v zařízení pro výkon ústavní nebo ochranné výchovy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1100"/>
              </a:spcAft>
              <a:buFont typeface="Symbol" panose="05050102010706020507" pitchFamily="18" charset="2"/>
              <a:buChar char=""/>
            </a:pPr>
            <a:r>
              <a:rPr lang="cs-CZ" sz="1800" dirty="false">
                <a:solidFill>
                  <a:srgbClr val="000000"/>
                </a:solidFill>
                <a:effectLst/>
                <a:latin typeface="Arial" panose="020B0604020202020204" pitchFamily="34" charset="0"/>
                <a:ea typeface="Calibri" panose="020F0502020204030204" pitchFamily="34" charset="0"/>
                <a:cs typeface="Times New Roman" panose="02020603050405020304" pitchFamily="18" charset="0"/>
              </a:rPr>
              <a:t>osoby v zařízení pro výkon ústavní nebo ochranné výchovy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dirty="false">
                <a:solidFill>
                  <a:srgbClr val="000000"/>
                </a:solidFill>
                <a:effectLst/>
                <a:latin typeface="Arial" panose="020B0604020202020204" pitchFamily="34" charset="0"/>
                <a:ea typeface="Calibri" panose="020F0502020204030204" pitchFamily="34" charset="0"/>
              </a:rPr>
              <a:t>osoby opouštějící zařízení ústavní nebo ochranné výchovy</a:t>
            </a:r>
            <a:endParaRPr lang="cs-CZ" sz="1200" dirty="false"/>
          </a:p>
          <a:p>
            <a:endParaRPr lang="cs-CZ" sz="1200" dirty="false"/>
          </a:p>
          <a:p>
            <a:endParaRPr lang="cs-CZ" sz="1200" dirty="false"/>
          </a:p>
          <a:p>
            <a:r>
              <a:rPr lang="cs-CZ" sz="1200" dirty="false"/>
              <a:t>osoby sociálně vyloučené nebo sociálním vyloučením ohrožené, osoby sociálně slabší a znevýhodněné, které žijí v prostředí venkova</a:t>
            </a:r>
          </a:p>
          <a:p>
            <a:r>
              <a:rPr lang="cs-CZ" sz="1200" dirty="false"/>
              <a:t>CS by měly být v souladu s podporovanými aktivitami, opatření a aktivity by měly vycházet z potřeb CS</a:t>
            </a:r>
          </a:p>
          <a:p>
            <a:r>
              <a:rPr lang="cs-CZ" sz="1200" dirty="false"/>
              <a:t>příslušnost k CS se zpravidla dokládá při kontrole na místě</a:t>
            </a:r>
          </a:p>
          <a:p>
            <a:pPr marL="0" indent="0">
              <a:buNone/>
            </a:pPr>
            <a:r>
              <a:rPr lang="cs-CZ" sz="1200" dirty="false"/>
              <a:t>Kategorizace a definice jednotlivých cílových skupiny jsou uvedeny v části 4.3 výzvy</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61</a:t>
            </a:fld>
            <a:endParaRPr lang="cs-CZ" dirty="false"/>
          </a:p>
        </p:txBody>
      </p:sp>
    </p:spTree>
    <p:extLst>
      <p:ext uri="{BB962C8B-B14F-4D97-AF65-F5344CB8AC3E}">
        <p14:creationId xmlns:p14="http://schemas.microsoft.com/office/powerpoint/2010/main" val="302614746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62</a:t>
            </a:fld>
            <a:endParaRPr lang="cs-CZ" dirty="false"/>
          </a:p>
        </p:txBody>
      </p:sp>
    </p:spTree>
    <p:extLst>
      <p:ext uri="{BB962C8B-B14F-4D97-AF65-F5344CB8AC3E}">
        <p14:creationId xmlns:p14="http://schemas.microsoft.com/office/powerpoint/2010/main" val="357819265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800"/>
              </a:spcAft>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Dluhové poradenství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bude podporováno výhradně jako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cílená přímá podpora a pomoc osobám z cílové skupiny</a:t>
            </a:r>
            <a:r>
              <a:rPr lang="cs-CZ" sz="800" dirty="false">
                <a:effectLst/>
                <a:latin typeface="Arial" panose="020B0604020202020204" pitchFamily="34" charset="0"/>
                <a:ea typeface="Calibri" panose="020F0502020204030204" pitchFamily="34" charset="0"/>
                <a:cs typeface="Times New Roman" panose="02020603050405020304" pitchFamily="18" charset="0"/>
              </a:rPr>
              <a:t>, podpora aktivit směřující k aktivnímu řešení zadluženosti či předluženosti, ke snížení rizika sociálního vyloučení z důvodu předluženosti; jedná se zejména o:</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zpracování a podávání insolvenčních návrhů/podání návrhů na oddlužení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proces mapování dluhů, sestavení rodinných rozpočtů</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aktivity vedoucí k řešení exekucí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(zastavování exekucí atd.)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aktivity podporující mimosoudní způsob řešení konfliktů</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aktivity směřujících k hájení práv klientů v rámci soudního řešení jejich sporů</a:t>
            </a: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zejména podpora během nalézacího řízení, sepisování vyjádření k soudu, podávání opravných prostředků proti platebnímu rozkazu a rozsudku, pomoc s podáním žaloby na vydání bezdůvodného obohacení (po zastavení protiprávních exekucí)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zvyšování kompetencí cílové skupiny v oblasti práce s dluhy, a to formou individuální přímé práce s cílovou skupinou, individuální modelace života s dluhy a bez dluhů</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(příprava pro život v jasných podmínkách hospodaření bez dluhů).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63</a:t>
            </a:fld>
            <a:endParaRPr lang="cs-CZ" dirty="false"/>
          </a:p>
        </p:txBody>
      </p:sp>
    </p:spTree>
    <p:extLst>
      <p:ext uri="{BB962C8B-B14F-4D97-AF65-F5344CB8AC3E}">
        <p14:creationId xmlns:p14="http://schemas.microsoft.com/office/powerpoint/2010/main" val="33174336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800"/>
              </a:spcAft>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Dluhové poradenství</a:t>
            </a:r>
            <a:r>
              <a:rPr lang="cs-CZ" sz="800" dirty="false">
                <a:effectLst/>
                <a:latin typeface="Arial" panose="020B0604020202020204" pitchFamily="34" charset="0"/>
                <a:ea typeface="Calibri" panose="020F0502020204030204" pitchFamily="34" charset="0"/>
                <a:cs typeface="Times New Roman" panose="02020603050405020304" pitchFamily="18" charset="0"/>
              </a:rPr>
              <a:t> bude podporováno výhradně jako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cílená přímá podpora a pomoc osobám z cílové skupiny</a:t>
            </a:r>
            <a:r>
              <a:rPr lang="cs-CZ" sz="800" dirty="false">
                <a:effectLst/>
                <a:latin typeface="Arial" panose="020B0604020202020204" pitchFamily="34" charset="0"/>
                <a:ea typeface="Calibri" panose="020F0502020204030204" pitchFamily="34" charset="0"/>
                <a:cs typeface="Times New Roman" panose="02020603050405020304" pitchFamily="18" charset="0"/>
              </a:rPr>
              <a:t>, podpora aktivit směřující k aktivnímu řešení zadluženosti či předluženosti, ke snížení rizika sociálního vyloučení z důvodu předluženosti; jedná se zejména o:</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zpracování a podávání insolvenčních návrhů/podání návrhů na oddlužení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proces mapování dluhů, sestavení rodinných rozpočtů</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aktivity vedoucí k řešení exekucí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(zastavování exekucí atd.)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aktivity podporující mimosoudní způsob řešení konfliktů</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aktivity směřujících k hájení práv klientů v rámci soudního řešení jejich sporů</a:t>
            </a: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zejména podpora během nalézacího řízení, sepisování vyjádření k soudu, podávání opravných prostředků proti platebnímu rozkazu a rozsudku, pomoc s podáním žaloby na vydání bezdůvodného obohacení (po zastavení protiprávních exekucí)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zvyšování kompetencí cílové skupiny v oblasti práce s dluhy, a to formou individuální přímé práce s cílovou skupinou, individuální modelace života s dluhy a bez dluhů</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(příprava pro život v jasných podmínkách hospodaření bez dluhů).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64</a:t>
            </a:fld>
            <a:endParaRPr lang="cs-CZ" dirty="false"/>
          </a:p>
        </p:txBody>
      </p:sp>
    </p:spTree>
    <p:extLst>
      <p:ext uri="{BB962C8B-B14F-4D97-AF65-F5344CB8AC3E}">
        <p14:creationId xmlns:p14="http://schemas.microsoft.com/office/powerpoint/2010/main" val="88065165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Výše uvedené aktivity je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nutné řešit komplexně včetně přímé práce s cílovou skupinou</a:t>
            </a:r>
            <a:r>
              <a:rPr lang="cs-CZ" sz="800" dirty="false">
                <a:effectLst/>
                <a:latin typeface="Arial" panose="020B0604020202020204" pitchFamily="34" charset="0"/>
                <a:ea typeface="Calibri" panose="020F0502020204030204" pitchFamily="34" charset="0"/>
                <a:cs typeface="Times New Roman" panose="02020603050405020304" pitchFamily="18" charset="0"/>
              </a:rPr>
              <a:t>. Zpracování a podávání insolvenčních návrhů/návrhů na oddlužení a proces mapování dluhů lze realizovat pouze v kombinaci s dalšími aktivitami.</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226695" algn="just">
              <a:spcAft>
                <a:spcPts val="1100"/>
              </a:spcAft>
            </a:pPr>
            <a:r>
              <a:rPr lang="cs-CZ" sz="800" dirty="false">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100"/>
              </a:spcAft>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Doplňkově</a:t>
            </a:r>
            <a:r>
              <a:rPr lang="cs-CZ" sz="800" dirty="false">
                <a:effectLst/>
                <a:latin typeface="Arial" panose="020B0604020202020204" pitchFamily="34" charset="0"/>
                <a:ea typeface="Calibri" panose="020F0502020204030204" pitchFamily="34" charset="0"/>
                <a:cs typeface="Times New Roman" panose="02020603050405020304" pitchFamily="18" charset="0"/>
              </a:rPr>
              <a:t> je možné podpořit v kombinaci s výše uvedenými aktivitami i aktivity zaměřené na:</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snižování specifických dluhů</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např. v souvislosti s trestnou činností, neuhrazené pokuty, dluhy na nájemném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podporu osob v průběhu procesu oddlužení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které budou mimo jiné působit preventivně proti možnému zrušení oddlužení ze strany soudu</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spolupráci partnerů na místní úrovni</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se zapojením obcí a nestátních neziskových organizací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prevenci ztráty zaměstnání z důvodů předlužení</a:t>
            </a: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podpora pracovníků s exekucemi a odbourávání specifických bariér v přirozeném prostředí klienta, např. individuální dluhové poradenství v zaměstnání, podpora v jednání se zaměstnavatelem apod. </a:t>
            </a:r>
            <a:r>
              <a:rPr lang="cs-CZ" sz="800" i="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(viz také část </a:t>
            </a:r>
            <a:r>
              <a:rPr lang="cs-CZ" sz="800" i="true" dirty="false">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1.4 </a:t>
            </a:r>
            <a:r>
              <a:rPr lang="cs-CZ" sz="800" i="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Zaměstnanostní programy)</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šíření informovanosti o dostupné terapeutické podpoře či poskytovateli konkrétní sociální služby, která by klientovi mohla být nápomocna, sestavení rodinných rozpočtů a práce s rodinnými financemi.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65</a:t>
            </a:fld>
            <a:endParaRPr lang="cs-CZ" dirty="false"/>
          </a:p>
        </p:txBody>
      </p:sp>
    </p:spTree>
    <p:extLst>
      <p:ext uri="{BB962C8B-B14F-4D97-AF65-F5344CB8AC3E}">
        <p14:creationId xmlns:p14="http://schemas.microsoft.com/office/powerpoint/2010/main" val="36807363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800" dirty="false">
                <a:effectLst/>
                <a:latin typeface="Arial" panose="020B0604020202020204" pitchFamily="34" charset="0"/>
                <a:ea typeface="Calibri" panose="020F0502020204030204" pitchFamily="34" charset="0"/>
                <a:cs typeface="Times New Roman" panose="02020603050405020304" pitchFamily="18" charset="0"/>
              </a:rPr>
              <a:t>Výše uvedené aktivity je </a:t>
            </a:r>
            <a:r>
              <a:rPr lang="cs-CZ" sz="800" b="true" dirty="false">
                <a:effectLst/>
                <a:latin typeface="Arial" panose="020B0604020202020204" pitchFamily="34" charset="0"/>
                <a:ea typeface="Calibri" panose="020F0502020204030204" pitchFamily="34" charset="0"/>
                <a:cs typeface="Times New Roman" panose="02020603050405020304" pitchFamily="18" charset="0"/>
              </a:rPr>
              <a:t>nutné řešit komplexně včetně přímé práce s cílovou skupinou</a:t>
            </a:r>
            <a:r>
              <a:rPr lang="cs-CZ" sz="800" dirty="false">
                <a:effectLst/>
                <a:latin typeface="Arial" panose="020B0604020202020204" pitchFamily="34" charset="0"/>
                <a:ea typeface="Calibri" panose="020F0502020204030204" pitchFamily="34" charset="0"/>
                <a:cs typeface="Times New Roman" panose="02020603050405020304" pitchFamily="18" charset="0"/>
              </a:rPr>
              <a:t>. Zpracování a podávání insolvenčních návrhů/návrhů na oddlužení a proces mapování dluhů lze realizovat pouze v kombinaci s dalšími aktivitami.</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226695" algn="just">
              <a:spcAft>
                <a:spcPts val="1100"/>
              </a:spcAft>
            </a:pPr>
            <a:r>
              <a:rPr lang="cs-CZ" sz="800" dirty="false">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1100"/>
              </a:spcAft>
            </a:pPr>
            <a:r>
              <a:rPr lang="cs-CZ" sz="800" b="true" dirty="false">
                <a:effectLst/>
                <a:latin typeface="Arial" panose="020B0604020202020204" pitchFamily="34" charset="0"/>
                <a:ea typeface="Calibri" panose="020F0502020204030204" pitchFamily="34" charset="0"/>
                <a:cs typeface="Times New Roman" panose="02020603050405020304" pitchFamily="18" charset="0"/>
              </a:rPr>
              <a:t>Doplňkově</a:t>
            </a:r>
            <a:r>
              <a:rPr lang="cs-CZ" sz="800" dirty="false">
                <a:effectLst/>
                <a:latin typeface="Arial" panose="020B0604020202020204" pitchFamily="34" charset="0"/>
                <a:ea typeface="Calibri" panose="020F0502020204030204" pitchFamily="34" charset="0"/>
                <a:cs typeface="Times New Roman" panose="02020603050405020304" pitchFamily="18" charset="0"/>
              </a:rPr>
              <a:t> je možné podpořit v kombinaci s výše uvedenými aktivitami i aktivity zaměřené na:</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snižování specifických dluhů</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např. v souvislosti s trestnou činností, neuhrazené pokuty, dluhy na nájemném apod.</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podporu osob v průběhu procesu oddlužení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které budou mimo jiné působit preventivně proti možnému zrušení oddlužení ze strany soudu</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spolupráci partnerů na místní úrovni</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se zapojením obcí a nestátních neziskových organizací</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prevenci ztráty zaměstnání z důvodů předlužení</a:t>
            </a:r>
            <a:r>
              <a:rPr lang="cs-CZ" sz="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podpora pracovníků s exekucemi a odbourávání specifických bariér v přirozeném prostředí klienta, např. individuální dluhové poradenství v zaměstnání, podpora v jednání se zaměstnavatelem apod. </a:t>
            </a:r>
            <a:r>
              <a:rPr lang="cs-CZ" sz="800" i="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(viz také část </a:t>
            </a:r>
            <a:r>
              <a:rPr lang="cs-CZ" sz="800" i="true" dirty="false">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1.4 </a:t>
            </a:r>
            <a:r>
              <a:rPr lang="cs-CZ" sz="800" i="true"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Zaměstnanostní programy)</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1100"/>
              </a:spcAft>
              <a:buFont typeface="Symbol" panose="05050102010706020507" pitchFamily="18" charset="2"/>
              <a:buChar char=""/>
            </a:pPr>
            <a:r>
              <a:rPr lang="cs-CZ" sz="800" b="true" dirty="false">
                <a:effectLst/>
                <a:latin typeface="Arial" panose="020B0604020202020204" pitchFamily="34" charset="0"/>
                <a:ea typeface="Times New Roman" panose="02020603050405020304" pitchFamily="18" charset="0"/>
                <a:cs typeface="Times New Roman" panose="02020603050405020304" pitchFamily="18" charset="0"/>
              </a:rPr>
              <a:t>šíření informovanosti o dostupné terapeutické podpoře či poskytovateli konkrétní sociální služby, která by klientovi mohla být nápomocna, sestavení rodinných rozpočtů a práce s rodinnými financemi. </a:t>
            </a:r>
            <a:endParaRPr lang="cs-CZ" sz="800"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66</a:t>
            </a:fld>
            <a:endParaRPr lang="cs-CZ" dirty="false"/>
          </a:p>
        </p:txBody>
      </p:sp>
    </p:spTree>
    <p:extLst>
      <p:ext uri="{BB962C8B-B14F-4D97-AF65-F5344CB8AC3E}">
        <p14:creationId xmlns:p14="http://schemas.microsoft.com/office/powerpoint/2010/main" val="22555643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67</a:t>
            </a:fld>
            <a:endParaRPr lang="cs-CZ" dirty="false"/>
          </a:p>
        </p:txBody>
      </p:sp>
    </p:spTree>
    <p:extLst>
      <p:ext uri="{BB962C8B-B14F-4D97-AF65-F5344CB8AC3E}">
        <p14:creationId xmlns:p14="http://schemas.microsoft.com/office/powerpoint/2010/main" val="1908874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dirty="false"/>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dirty="false"/>
              <a:t>Ve výjimečných a náležitě odůvodněných případech je možné připustit i partnera s kratší historií.  Jako partneři nejsou akceptovatelné nově vzniklé subjekty. - Podmínkou je prokazatelná dlouhodobá práce (min. tři roky) s cílovými skupinami, která nemá charakter jednorázového dodavatelského vztahu.</a:t>
            </a: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dirty="false"/>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dirty="false"/>
              <a:t>Při výběru partnera je nutné zohlednit jeden z hlavních principů CLLD, kterým je zaměření na lokální partnerství. Jedno z kritérií pro výběr partnerů s finančním příspěvkem se musí zaměřit na ověření, zda je daný partner z území MAS nebo je na území dané MAS aktivní. </a:t>
            </a:r>
          </a:p>
          <a:p>
            <a:endParaRPr lang="cs-CZ" dirty="false"/>
          </a:p>
          <a:p>
            <a:r>
              <a:rPr lang="cs-CZ" sz="1200" dirty="false"/>
              <a:t>Kritéria výběru:</a:t>
            </a:r>
          </a:p>
          <a:p>
            <a:endParaRPr lang="cs-CZ" sz="1200" dirty="false"/>
          </a:p>
          <a:p>
            <a:r>
              <a:rPr lang="cs-CZ" sz="1200" dirty="false"/>
              <a:t>Dle Obecných pravidel pro žadatele a příjemce povinné kritérium lokálnosti.</a:t>
            </a:r>
          </a:p>
          <a:p>
            <a:r>
              <a:rPr lang="cs-CZ" sz="1200" dirty="false"/>
              <a:t>Další kritéria mohou zohledňovat </a:t>
            </a:r>
            <a:r>
              <a:rPr lang="cs-CZ" sz="1200" dirty="false">
                <a:effectLst/>
                <a:latin typeface="Calibri" panose="020F0502020204030204" pitchFamily="34" charset="0"/>
                <a:ea typeface="Calibri" panose="020F0502020204030204" pitchFamily="34" charset="0"/>
              </a:rPr>
              <a:t>prokazatelnou práci a zkušenost s cílovou skupinou v regionu MAS, prokazatelná kvalifikovaná personální kapacita.</a:t>
            </a:r>
          </a:p>
          <a:p>
            <a:endParaRPr lang="cs-CZ" sz="1200" dirty="false">
              <a:effectLst/>
              <a:latin typeface="Calibri" panose="020F0502020204030204" pitchFamily="34" charset="0"/>
            </a:endParaRPr>
          </a:p>
          <a:p>
            <a:r>
              <a:rPr lang="cs-CZ" sz="1200" dirty="false">
                <a:effectLst/>
                <a:latin typeface="Calibri" panose="020F0502020204030204" pitchFamily="34" charset="0"/>
                <a:ea typeface="Calibri" panose="020F0502020204030204" pitchFamily="34" charset="0"/>
              </a:rPr>
              <a:t>Lze nazvat: „odborná kvalifikace a kapacita“ partnera pro realizaci projektu.</a:t>
            </a:r>
          </a:p>
          <a:p>
            <a:endParaRPr lang="cs-CZ" sz="1200" dirty="false">
              <a:effectLst/>
              <a:latin typeface="Calibri" panose="020F0502020204030204" pitchFamily="34" charset="0"/>
            </a:endParaRPr>
          </a:p>
          <a:p>
            <a:r>
              <a:rPr lang="cs-CZ" sz="1200" dirty="false">
                <a:effectLst/>
                <a:latin typeface="Calibri" panose="020F0502020204030204" pitchFamily="34" charset="0"/>
              </a:rPr>
              <a:t>Nelze akceptovat kritérium: </a:t>
            </a:r>
            <a:r>
              <a:rPr lang="cs-CZ" sz="1200" dirty="false">
                <a:effectLst/>
                <a:latin typeface="Calibri" panose="020F0502020204030204" pitchFamily="34" charset="0"/>
                <a:ea typeface="Calibri" panose="020F0502020204030204" pitchFamily="34" charset="0"/>
              </a:rPr>
              <a:t>zvýhodňující předchozí spolupráci (projekt v OPZ) nebo členství v MAS.</a:t>
            </a:r>
          </a:p>
          <a:p>
            <a:endParaRPr lang="cs-CZ" sz="1200" dirty="false">
              <a:effectLst/>
              <a:latin typeface="Calibri" panose="020F0502020204030204" pitchFamily="34" charset="0"/>
            </a:endParaRPr>
          </a:p>
          <a:p>
            <a:endParaRPr lang="cs-CZ" sz="1200" dirty="false"/>
          </a:p>
          <a:p>
            <a:endParaRPr lang="cs-CZ" dirty="false"/>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a:t>
            </a:fld>
            <a:endParaRPr lang="cs-CZ" dirty="false"/>
          </a:p>
        </p:txBody>
      </p:sp>
    </p:spTree>
    <p:extLst>
      <p:ext uri="{BB962C8B-B14F-4D97-AF65-F5344CB8AC3E}">
        <p14:creationId xmlns:p14="http://schemas.microsoft.com/office/powerpoint/2010/main" val="55394159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68</a:t>
            </a:fld>
            <a:endParaRPr lang="cs-CZ" dirty="false"/>
          </a:p>
        </p:txBody>
      </p:sp>
    </p:spTree>
    <p:extLst>
      <p:ext uri="{BB962C8B-B14F-4D97-AF65-F5344CB8AC3E}">
        <p14:creationId xmlns:p14="http://schemas.microsoft.com/office/powerpoint/2010/main" val="59425185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spcBef>
                <a:spcPts val="600"/>
              </a:spcBef>
              <a:spcAft>
                <a:spcPts val="600"/>
              </a:spcAft>
              <a:buFont typeface="+mj-lt"/>
              <a:buNone/>
            </a:pP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Dluhový poradce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Pracovník na této pozici poskytuje osobám z cílové skupiny individuální či skupinové dluhové poradenství.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mapuje dluhy, sestavuje rodinné rozpočty, podporuje finanční </a:t>
            </a:r>
            <a:r>
              <a:rPr lang="cs-CZ" sz="800" dirty="false">
                <a:effectLst/>
                <a:latin typeface="Arial" panose="020B0604020202020204" pitchFamily="34" charset="0"/>
                <a:ea typeface="Calibri" panose="020F0502020204030204" pitchFamily="34" charset="0"/>
                <a:cs typeface="Times New Roman" panose="02020603050405020304" pitchFamily="18" charset="0"/>
              </a:rPr>
              <a:t>plánování a hospodaření v domácnosti,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poskytuje poradenství v oblasti dluhové problematiky,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pomáhá osobám z cílové skupiny zvyšovat si svoje kompetence v oblasti práce s dluhy,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podporuje klienty při podávání insolvenčních návrhů na oddlužení,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doprovází klienty při řešení exekucí,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podporuje mimosoudní způsob řešení konfliktů,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hájí zájmy klienta na úřadech a jejich práva v rámci soudního řešení jejich sporů.</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none" strike="noStrike" dirty="false">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kvalifikace opravňující k výkonu profese dluhového poradce, zkušenost práce s cílovými skupinami, dobré komunikační dovednosti</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ISPV</a:t>
            </a:r>
          </a:p>
          <a:p>
            <a:pPr marR="179705" algn="just">
              <a:lnSpc>
                <a:spcPct val="115000"/>
              </a:lnSpc>
              <a:spcBef>
                <a:spcPts val="600"/>
              </a:spcBef>
              <a:spcAft>
                <a:spcPts val="600"/>
              </a:spcAft>
            </a:pPr>
            <a:endParaRPr lang="cs-CZ" sz="800" dirty="false">
              <a:effectLst/>
              <a:latin typeface="Arial" panose="020B0604020202020204" pitchFamily="34" charset="0"/>
              <a:ea typeface="Times New Roman" panose="02020603050405020304" pitchFamily="18" charset="0"/>
              <a:cs typeface="Times New Roman" panose="02020603050405020304" pitchFamily="18" charset="0"/>
            </a:endParaRPr>
          </a:p>
          <a:p>
            <a:pPr marL="0" lvl="0" indent="0">
              <a:spcBef>
                <a:spcPts val="600"/>
              </a:spcBef>
              <a:spcAft>
                <a:spcPts val="600"/>
              </a:spcAft>
              <a:buFont typeface="+mj-lt"/>
              <a:buNone/>
            </a:pPr>
            <a:r>
              <a:rPr lang="cs-CZ" sz="800" b="true" u="sng"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Expert/ specialista /odborný pracovník/ konzultant</a:t>
            </a:r>
            <a:r>
              <a:rPr lang="cs-CZ" sz="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cs-CZ" sz="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Pracovník na této pozici poskytuje expertní podporu či odborné konzultace v příslušném oboru. Specializace </a:t>
            </a:r>
            <a:r>
              <a:rPr lang="cs-CZ" sz="800" dirty="false">
                <a:effectLst/>
                <a:latin typeface="Arial" panose="020B0604020202020204" pitchFamily="34" charset="0"/>
                <a:ea typeface="Calibri" panose="020F0502020204030204" pitchFamily="34" charset="0"/>
                <a:cs typeface="Times New Roman" panose="02020603050405020304" pitchFamily="18" charset="0"/>
              </a:rPr>
              <a:t>experta se řídí potřebami osob cílové skupiny a nastavení jednotlivých aktivit. Jeho pozice a zapojení do projektu musí být řádně zdůvodněno s ohledem na specifika projektu a potřeby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Bef>
                <a:spcPts val="600"/>
              </a:spcBef>
              <a:spcAft>
                <a:spcPts val="600"/>
              </a:spcAft>
              <a:tabLst>
                <a:tab pos="4500880" algn="l"/>
              </a:tabLst>
            </a:pPr>
            <a:r>
              <a:rPr lang="cs-CZ" sz="800" u="sng" dirty="false">
                <a:effectLst/>
                <a:latin typeface="Arial" panose="020B0604020202020204" pitchFamily="34" charset="0"/>
                <a:ea typeface="Calibri" panose="020F0502020204030204" pitchFamily="34" charset="0"/>
                <a:cs typeface="Times New Roman" panose="02020603050405020304" pitchFamily="18" charset="0"/>
              </a:rPr>
              <a:t>Hlavní činnosti jsou následující:</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poskytuje expertní činnost a/nebo odborné konzultace pro tým pracovníků projektu nebo pro osoby z cílové skupiny,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L="342900" marR="179705" lvl="0" indent="-342900" algn="just">
              <a:lnSpc>
                <a:spcPct val="115000"/>
              </a:lnSpc>
              <a:spcBef>
                <a:spcPts val="600"/>
              </a:spcBef>
              <a:spcAft>
                <a:spcPts val="600"/>
              </a:spcAft>
              <a:buFont typeface="Wingdings" panose="05000000000000000000" pitchFamily="2" charset="2"/>
              <a:buChar char=""/>
            </a:pPr>
            <a:r>
              <a:rPr lang="cs-CZ" sz="800" dirty="false">
                <a:effectLst/>
                <a:latin typeface="Arial" panose="020B0604020202020204" pitchFamily="34" charset="0"/>
                <a:ea typeface="Calibri" panose="020F0502020204030204" pitchFamily="34" charset="0"/>
                <a:cs typeface="Times New Roman" panose="02020603050405020304" pitchFamily="18" charset="0"/>
              </a:rPr>
              <a:t>zaměřuje se na specializovaná témata, která nejsou pokryta jinými pozicemi v rámci projektu.</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Kvalifikace</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a:t>
            </a:r>
            <a:r>
              <a:rPr lang="cs-CZ" sz="800" dirty="false">
                <a:effectLst/>
                <a:latin typeface="Arial" panose="020B0604020202020204" pitchFamily="34" charset="0"/>
                <a:ea typeface="Calibri" panose="020F0502020204030204" pitchFamily="34" charset="0"/>
                <a:cs typeface="Times New Roman" panose="02020603050405020304" pitchFamily="18" charset="0"/>
              </a:rPr>
              <a:t>odpovídající kvalifikace a praxe v poskytování služeb v oboru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Forma zaměstnání</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HPP, DPČ, DPP </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8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Předpokládaný úvazek</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dle identifikovaných potřeb cílové skupiny</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u="sng" dirty="false">
                <a:effectLst/>
                <a:latin typeface="Arial" panose="020B0604020202020204" pitchFamily="34" charset="0"/>
                <a:ea typeface="Times New Roman" panose="02020603050405020304" pitchFamily="18" charset="0"/>
                <a:cs typeface="Times New Roman" panose="02020603050405020304" pitchFamily="18" charset="0"/>
              </a:rPr>
              <a:t>Měsíční sazba</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viz Obvyklé mzdy/platy </a:t>
            </a:r>
            <a:r>
              <a:rPr lang="cs-CZ" sz="800" u="sng" dirty="false">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rPr>
              <a:t>www.esfcr.cz</a:t>
            </a:r>
            <a:r>
              <a:rPr lang="cs-CZ" sz="800" dirty="false">
                <a:effectLst/>
                <a:latin typeface="Arial" panose="020B0604020202020204" pitchFamily="34" charset="0"/>
                <a:ea typeface="Times New Roman" panose="02020603050405020304" pitchFamily="18" charset="0"/>
                <a:cs typeface="Times New Roman" panose="02020603050405020304" pitchFamily="18" charset="0"/>
              </a:rPr>
              <a:t> – Odborný konzultant/poradce/expert/specialista</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pPr marR="179705" algn="just">
              <a:lnSpc>
                <a:spcPct val="115000"/>
              </a:lnSpc>
              <a:spcBef>
                <a:spcPts val="600"/>
              </a:spcBef>
              <a:spcAft>
                <a:spcPts val="600"/>
              </a:spcAft>
            </a:pPr>
            <a:r>
              <a:rPr lang="cs-CZ" sz="800" i="true" dirty="false">
                <a:effectLst/>
                <a:latin typeface="Arial" panose="020B0604020202020204" pitchFamily="34" charset="0"/>
                <a:ea typeface="Times New Roman" panose="02020603050405020304" pitchFamily="18" charset="0"/>
                <a:cs typeface="Times New Roman" panose="02020603050405020304" pitchFamily="18" charset="0"/>
              </a:rPr>
              <a:t>Např. terapeut (psycho, ergo, arte, drama, muziko, canis), psychiatr, krizový intervent, adiktolog, komunitní zdravotní sestra, psychiatrická sestra, lékař paliativní medicíny, paliativní sestra, speciální pedagog, sociální pedagog, manželský a rodinný poradce, duchovní, dluhový/ finanční poradce, právník, mediátor, sexuolog, wellbeing konzultant, supervizor, facilitátor, lektor, mentor, kariérní poradce, odborný garant, specialista trhu práce, zprostředkovatel zaměstnání, personalista, realizátor bilanční a pracovní diagnostiky a další odborní pracovníci v různých oborech (sociální začleňování, zemědělství, řemesla atd.)</a:t>
            </a: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r>
              <a:rPr lang="cs-CZ" sz="800" dirty="false">
                <a:effectLst/>
                <a:latin typeface="Calibri" panose="020F0502020204030204" pitchFamily="34" charset="0"/>
                <a:ea typeface="Times New Roman" panose="02020603050405020304" pitchFamily="18" charset="0"/>
                <a:cs typeface="Times New Roman" panose="02020603050405020304" pitchFamily="18" charset="0"/>
              </a:rPr>
              <a:t> </a:t>
            </a:r>
          </a:p>
          <a:p>
            <a:pPr marR="179705" algn="just">
              <a:lnSpc>
                <a:spcPct val="115000"/>
              </a:lnSpc>
              <a:spcBef>
                <a:spcPts val="600"/>
              </a:spcBef>
              <a:spcAft>
                <a:spcPts val="600"/>
              </a:spcAft>
            </a:pPr>
            <a:endParaRPr lang="cs-CZ" sz="800" dirty="false">
              <a:effectLst/>
              <a:latin typeface="Calibri" panose="020F0502020204030204" pitchFamily="34" charset="0"/>
              <a:ea typeface="Times New Roman" panose="02020603050405020304" pitchFamily="18" charset="0"/>
              <a:cs typeface="Times New Roman" panose="02020603050405020304" pitchFamily="18" charset="0"/>
            </a:endParaRPr>
          </a:p>
          <a:p>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69</a:t>
            </a:fld>
            <a:endParaRPr lang="cs-CZ" dirty="false"/>
          </a:p>
        </p:txBody>
      </p:sp>
    </p:spTree>
    <p:extLst>
      <p:ext uri="{BB962C8B-B14F-4D97-AF65-F5344CB8AC3E}">
        <p14:creationId xmlns:p14="http://schemas.microsoft.com/office/powerpoint/2010/main" val="46227623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Celkový počet účastníků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 </a:t>
            </a:r>
            <a:endParaRPr lang="cs-CZ" sz="800" b="false" dirty="false">
              <a:effectLst/>
              <a:latin typeface="Arial" panose="020B060402020202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Kapacita podpořených služeb – úvazky pracovníků</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Indikátor se týká služeb/programů, které mají ambulantní nebo terénní formu poskytování. Ambulantní forma – osoba do služby/programu dochází nebo je do ní/něj doprovázena nebo dopravována a součástí služby/programu zároveň není ubytování či přenocování. Terénní forma – služba/program je poskytován v jejím přirozeném sociálním prostředí. „Pracovníkem“ se rozumí odborní pracovníci, pracovníci v přímé péči, kteří přímo poskytují služby cílové skupině (např. sociální pracovník, pracovník v sociálních službách, zdravotnický pracovník, pedagogický pracovník).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b="true" dirty="false"/>
              <a:t>Využívání podpořených služeb </a:t>
            </a:r>
          </a:p>
          <a:p>
            <a:pPr marL="0" marR="0" lvl="0" indent="0" algn="just" defTabSz="914400" rtl="false" eaLnBrk="true" fontAlgn="auto" latinLnBrk="false" hangingPunct="true">
              <a:lnSpc>
                <a:spcPct val="100000"/>
              </a:lnSpc>
              <a:spcBef>
                <a:spcPts val="0"/>
              </a:spcBef>
              <a:spcAft>
                <a:spcPts val="1100"/>
              </a:spcAft>
              <a:buClrTx/>
              <a:buSzTx/>
              <a:buFont typeface="Symbol" panose="05050102010706020507" pitchFamily="18" charset="2"/>
              <a:buNone/>
              <a:tabLst/>
              <a:defRPr/>
            </a:pPr>
            <a:r>
              <a:rPr lang="cs-CZ" sz="800" dirty="false"/>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Osoby uvedené v tomto indikátoru nejsou účastníky ve smyslu indikátoru 600 000 Celkový počet účastníků. Jedná se o osoby, které: - nemají přímý prospěch z finanční podpory ESF+, ale prospěch nepřímý, nebo - nelze s ohledem na anonymizovanou evidenci klientů u poskytované služby/programu či specifika cílové skupiny zahrnout do indikátoru 600 000 Celkový počet účastníků (jedná se o situace, kdy služba/program je poskytována dle příslušné právní úpravy), nebo - mají přímý prospěch z finanční podpory ESF+, tato podpora však z objektivních důvodů nepřesáhne limit bagatelní podpory. "Podpořené" znamená že dostaly finanční podporu z ESF+.</a:t>
            </a:r>
            <a:endParaRPr lang="cs-CZ" sz="800" b="false" dirty="false">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500" b="true" dirty="false"/>
              <a:t>Účastníci projektů, u nichž intervence formou sociální práce naplnila svůj účel</a:t>
            </a:r>
            <a:endParaRPr lang="cs-CZ" sz="500" b="true"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r>
              <a:rPr lang="cs-CZ" sz="800" dirty="false"/>
              <a:t>Počet účastníků, kterým jsou poskytovány intervence sociální práce, mají uzavřen individuální plán a jeho kladné vyhodnocení svědčí o kvalitativní změně v životě. Příjemce provede do jednoho měsíce po ukončení podpory na základě uzavřeného individuálního plánu vyhodnocení splnění cílů stanovených v individuálním plánu zaměřených na řešení klientovy nepříznivé sociální situace.</a:t>
            </a:r>
            <a:endParaRPr lang="cs-CZ" sz="5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a:p>
            <a:pPr marL="0" lvl="0" indent="0" algn="just">
              <a:spcAft>
                <a:spcPts val="1100"/>
              </a:spcAft>
              <a:buFont typeface="Symbol" panose="05050102010706020507" pitchFamily="18" charset="2"/>
              <a:buNone/>
            </a:pPr>
            <a:endParaRPr lang="cs-CZ" sz="8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70</a:t>
            </a:fld>
            <a:endParaRPr lang="cs-CZ" dirty="false"/>
          </a:p>
        </p:txBody>
      </p:sp>
    </p:spTree>
    <p:extLst>
      <p:ext uri="{BB962C8B-B14F-4D97-AF65-F5344CB8AC3E}">
        <p14:creationId xmlns:p14="http://schemas.microsoft.com/office/powerpoint/2010/main" val="150431676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800" dirty="false">
                <a:effectLst/>
                <a:latin typeface="Calibri" panose="020F0502020204030204" pitchFamily="34" charset="0"/>
                <a:ea typeface="Calibri" panose="020F0502020204030204" pitchFamily="34" charset="0"/>
              </a:rPr>
              <a:t>CS si definují MAS dle situace v území, </a:t>
            </a:r>
          </a:p>
          <a:p>
            <a:endParaRPr lang="cs-CZ" sz="1800" dirty="false">
              <a:effectLst/>
              <a:latin typeface="Calibri" panose="020F0502020204030204" pitchFamily="34" charset="0"/>
            </a:endParaRPr>
          </a:p>
          <a:p>
            <a:r>
              <a:rPr lang="cs-CZ" sz="1200" dirty="false"/>
              <a:t>Osoby ohrožené předlužeností - </a:t>
            </a:r>
            <a:r>
              <a:rPr lang="cs-CZ" sz="1800" dirty="false">
                <a:effectLst/>
                <a:latin typeface="Calibri" panose="020F0502020204030204" pitchFamily="34" charset="0"/>
                <a:ea typeface="Calibri" panose="020F0502020204030204" pitchFamily="34" charset="0"/>
                <a:cs typeface="Times New Roman" panose="02020603050405020304" pitchFamily="18" charset="0"/>
              </a:rPr>
              <a:t>Osoby, které mají výdaje vyšší než příjmy a nejsou schopny plnit své finanční závazky (např. </a:t>
            </a:r>
            <a:r>
              <a:rPr lang="cs-CZ" sz="1800">
                <a:effectLst/>
                <a:latin typeface="Calibri" panose="020F0502020204030204" pitchFamily="34" charset="0"/>
                <a:ea typeface="Calibri" panose="020F0502020204030204" pitchFamily="34" charset="0"/>
                <a:cs typeface="Times New Roman" panose="02020603050405020304" pitchFamily="18" charset="0"/>
              </a:rPr>
              <a:t>nemají uhrazenu jednu splátku úvěru.</a:t>
            </a:r>
            <a:endParaRPr lang="cs-CZ" sz="1200" dirty="false"/>
          </a:p>
          <a:p>
            <a:endParaRPr lang="cs-CZ" sz="1200" dirty="false"/>
          </a:p>
          <a:p>
            <a:endParaRPr lang="cs-CZ" sz="1200" dirty="false"/>
          </a:p>
          <a:p>
            <a:r>
              <a:rPr lang="cs-CZ" sz="1200" dirty="false"/>
              <a:t>osoby sociálně vyloučené nebo sociálním vyloučením ohrožené, osoby sociálně slabší a znevýhodněné, které žijí v prostředí venkova</a:t>
            </a:r>
          </a:p>
          <a:p>
            <a:r>
              <a:rPr lang="cs-CZ" sz="1200" dirty="false"/>
              <a:t>CS by měly být v souladu s podporovanými aktivitami, opatření a aktivity by měly vycházet z potřeb CS</a:t>
            </a:r>
          </a:p>
          <a:p>
            <a:r>
              <a:rPr lang="cs-CZ" sz="1200" dirty="false"/>
              <a:t>příslušnost k CS se zpravidla dokládá při kontrole na místě</a:t>
            </a:r>
          </a:p>
          <a:p>
            <a:pPr marL="0" indent="0">
              <a:buNone/>
            </a:pPr>
            <a:r>
              <a:rPr lang="cs-CZ" sz="1200" dirty="false"/>
              <a:t>Kategorizace a definice jednotlivých cílových skupiny jsou uvedeny v části 4.3 výzvy</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71</a:t>
            </a:fld>
            <a:endParaRPr lang="cs-CZ" dirty="false"/>
          </a:p>
        </p:txBody>
      </p:sp>
    </p:spTree>
    <p:extLst>
      <p:ext uri="{BB962C8B-B14F-4D97-AF65-F5344CB8AC3E}">
        <p14:creationId xmlns:p14="http://schemas.microsoft.com/office/powerpoint/2010/main" val="149929158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72</a:t>
            </a:fld>
            <a:endParaRPr lang="cs-CZ" dirty="false"/>
          </a:p>
        </p:txBody>
      </p:sp>
    </p:spTree>
    <p:extLst>
      <p:ext uri="{BB962C8B-B14F-4D97-AF65-F5344CB8AC3E}">
        <p14:creationId xmlns:p14="http://schemas.microsoft.com/office/powerpoint/2010/main" val="368128255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73</a:t>
            </a:fld>
            <a:endParaRPr lang="cs-CZ" dirty="false"/>
          </a:p>
        </p:txBody>
      </p:sp>
    </p:spTree>
    <p:extLst>
      <p:ext uri="{BB962C8B-B14F-4D97-AF65-F5344CB8AC3E}">
        <p14:creationId xmlns:p14="http://schemas.microsoft.com/office/powerpoint/2010/main" val="306862703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74</a:t>
            </a:fld>
            <a:endParaRPr lang="cs-CZ" dirty="false"/>
          </a:p>
        </p:txBody>
      </p:sp>
    </p:spTree>
    <p:extLst>
      <p:ext uri="{BB962C8B-B14F-4D97-AF65-F5344CB8AC3E}">
        <p14:creationId xmlns:p14="http://schemas.microsoft.com/office/powerpoint/2010/main" val="302598001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dirty="false">
                <a:effectLst/>
                <a:latin typeface="Calibri" panose="020F0502020204030204" pitchFamily="34" charset="0"/>
                <a:ea typeface="Calibri" panose="020F0502020204030204" pitchFamily="34" charset="0"/>
              </a:rPr>
              <a:t>Pokud by si </a:t>
            </a:r>
            <a:r>
              <a:rPr lang="cs-CZ" sz="1200" dirty="false">
                <a:effectLst/>
                <a:highlight>
                  <a:srgbClr val="FFFF00"/>
                </a:highlight>
                <a:latin typeface="Calibri" panose="020F0502020204030204" pitchFamily="34" charset="0"/>
                <a:ea typeface="Calibri" panose="020F0502020204030204" pitchFamily="34" charset="0"/>
              </a:rPr>
              <a:t>MAS sama nakupovala kompenzační pomůcky s tím, že je bude zapůjčovat,</a:t>
            </a:r>
            <a:r>
              <a:rPr lang="cs-CZ" sz="1200" dirty="false">
                <a:effectLst/>
                <a:latin typeface="Calibri" panose="020F0502020204030204" pitchFamily="34" charset="0"/>
                <a:ea typeface="Calibri" panose="020F0502020204030204" pitchFamily="34" charset="0"/>
              </a:rPr>
              <a:t> měla by jejich pořízení mít financováno v de minimis. Půjčoven těchto pomůcek je dost a existuje zde trh. Cílem není, aby MASky vytěsňovaly tyto dodavatele z trhu.</a:t>
            </a:r>
          </a:p>
          <a:p>
            <a:r>
              <a:rPr lang="cs-CZ" sz="1200" dirty="false">
                <a:effectLst/>
                <a:latin typeface="Calibri" panose="020F0502020204030204" pitchFamily="34" charset="0"/>
                <a:ea typeface="Calibri" panose="020F0502020204030204" pitchFamily="34" charset="0"/>
              </a:rPr>
              <a:t>Uvedené platí také pro </a:t>
            </a:r>
            <a:r>
              <a:rPr lang="cs-CZ" sz="1200" dirty="false">
                <a:effectLst/>
                <a:highlight>
                  <a:srgbClr val="FFFF00"/>
                </a:highlight>
                <a:latin typeface="Calibri" panose="020F0502020204030204" pitchFamily="34" charset="0"/>
                <a:ea typeface="Calibri" panose="020F0502020204030204" pitchFamily="34" charset="0"/>
              </a:rPr>
              <a:t>bezplatné </a:t>
            </a:r>
            <a:r>
              <a:rPr lang="cs-CZ" sz="800" dirty="false">
                <a:effectLst/>
                <a:highlight>
                  <a:srgbClr val="FFFF00"/>
                </a:highlight>
                <a:latin typeface="Calibri" panose="020F0502020204030204" pitchFamily="34" charset="0"/>
                <a:ea typeface="Calibri" panose="020F0502020204030204" pitchFamily="34" charset="0"/>
              </a:rPr>
              <a:t>půjčování</a:t>
            </a:r>
            <a:r>
              <a:rPr lang="cs-CZ" sz="1200" dirty="false">
                <a:effectLst/>
                <a:highlight>
                  <a:srgbClr val="FFFF00"/>
                </a:highlight>
                <a:latin typeface="Calibri" panose="020F0502020204030204" pitchFamily="34" charset="0"/>
                <a:ea typeface="Calibri" panose="020F0502020204030204" pitchFamily="34" charset="0"/>
              </a:rPr>
              <a:t> kompenzačních pomůcek.</a:t>
            </a:r>
            <a:r>
              <a:rPr lang="cs-CZ" sz="1200" dirty="false">
                <a:effectLst/>
                <a:latin typeface="Calibri" panose="020F0502020204030204" pitchFamily="34" charset="0"/>
                <a:ea typeface="Calibri" panose="020F0502020204030204" pitchFamily="34" charset="0"/>
              </a:rPr>
              <a:t> Trh s půjčováním pomůcek je poměrně silný a podnikatelé jsou schopni dovést potřebnou pomůcku také do odlehlejších míst. Pokud by tedy MASka půjčovala pomůcky, hrozí ovlivnění stávajícího trhu a tato aktivita musí být označena jako VP.</a:t>
            </a:r>
          </a:p>
          <a:p>
            <a:pPr lvl="0"/>
            <a:endParaRPr lang="cs-CZ" sz="1000" u="none" kern="1200" dirty="false">
              <a:solidFill>
                <a:schemeClr val="tx1"/>
              </a:solidFill>
              <a:effectLst/>
              <a:latin typeface="+mn-lt"/>
              <a:ea typeface="+mn-ea"/>
              <a:cs typeface="+mn-cs"/>
            </a:endParaRPr>
          </a:p>
          <a:p>
            <a:pPr lvl="0"/>
            <a:endParaRPr lang="cs-CZ" sz="1000" u="none" kern="1200" dirty="false">
              <a:solidFill>
                <a:schemeClr val="tx1"/>
              </a:solidFill>
              <a:effectLst/>
              <a:latin typeface="+mn-lt"/>
              <a:ea typeface="+mn-ea"/>
              <a:cs typeface="+mn-cs"/>
            </a:endParaRPr>
          </a:p>
          <a:p>
            <a:pPr lvl="0"/>
            <a:r>
              <a:rPr lang="cs-CZ" sz="1000" u="none" kern="1200" dirty="false">
                <a:solidFill>
                  <a:schemeClr val="tx1"/>
                </a:solidFill>
                <a:effectLst/>
                <a:latin typeface="+mn-lt"/>
                <a:ea typeface="+mn-ea"/>
                <a:cs typeface="+mn-cs"/>
              </a:rPr>
              <a:t>Zaměstnanost: důležitým hlediskem je vždy zapojení podpořeného zaměstnance do činnosti soutěžního charakteru. </a:t>
            </a:r>
            <a:endParaRPr lang="cs-CZ" dirty="false"/>
          </a:p>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75</a:t>
            </a:fld>
            <a:endParaRPr lang="cs-CZ" dirty="false"/>
          </a:p>
        </p:txBody>
      </p:sp>
    </p:spTree>
    <p:extLst>
      <p:ext uri="{BB962C8B-B14F-4D97-AF65-F5344CB8AC3E}">
        <p14:creationId xmlns:p14="http://schemas.microsoft.com/office/powerpoint/2010/main" val="107099200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dirty="false">
                <a:effectLst/>
                <a:latin typeface="Calibri" panose="020F0502020204030204" pitchFamily="34" charset="0"/>
                <a:ea typeface="Calibri" panose="020F0502020204030204" pitchFamily="34" charset="0"/>
              </a:rPr>
              <a:t>Pokud by si </a:t>
            </a:r>
            <a:r>
              <a:rPr lang="cs-CZ" sz="1200" dirty="false">
                <a:effectLst/>
                <a:highlight>
                  <a:srgbClr val="FFFF00"/>
                </a:highlight>
                <a:latin typeface="Calibri" panose="020F0502020204030204" pitchFamily="34" charset="0"/>
                <a:ea typeface="Calibri" panose="020F0502020204030204" pitchFamily="34" charset="0"/>
              </a:rPr>
              <a:t>MAS sama nakupovala kompenzační pomůcky s tím, že je bude zapůjčovat,</a:t>
            </a:r>
            <a:r>
              <a:rPr lang="cs-CZ" sz="1200" dirty="false">
                <a:effectLst/>
                <a:latin typeface="Calibri" panose="020F0502020204030204" pitchFamily="34" charset="0"/>
                <a:ea typeface="Calibri" panose="020F0502020204030204" pitchFamily="34" charset="0"/>
              </a:rPr>
              <a:t> měla by jejich pořízení mít financováno v de minimis. Půjčoven těchto pomůcek je dost a existuje zde trh. Cílem není, aby MASky vytěsňovaly tyto dodavatele z trhu.</a:t>
            </a:r>
          </a:p>
          <a:p>
            <a:r>
              <a:rPr lang="cs-CZ" sz="1200" dirty="false">
                <a:effectLst/>
                <a:latin typeface="Calibri" panose="020F0502020204030204" pitchFamily="34" charset="0"/>
                <a:ea typeface="Calibri" panose="020F0502020204030204" pitchFamily="34" charset="0"/>
              </a:rPr>
              <a:t>Uvedené platí také pro </a:t>
            </a:r>
            <a:r>
              <a:rPr lang="cs-CZ" sz="1200" dirty="false">
                <a:effectLst/>
                <a:highlight>
                  <a:srgbClr val="FFFF00"/>
                </a:highlight>
                <a:latin typeface="Calibri" panose="020F0502020204030204" pitchFamily="34" charset="0"/>
                <a:ea typeface="Calibri" panose="020F0502020204030204" pitchFamily="34" charset="0"/>
              </a:rPr>
              <a:t>bezplatné </a:t>
            </a:r>
            <a:r>
              <a:rPr lang="cs-CZ" sz="800" dirty="false">
                <a:effectLst/>
                <a:highlight>
                  <a:srgbClr val="FFFF00"/>
                </a:highlight>
                <a:latin typeface="Calibri" panose="020F0502020204030204" pitchFamily="34" charset="0"/>
                <a:ea typeface="Calibri" panose="020F0502020204030204" pitchFamily="34" charset="0"/>
              </a:rPr>
              <a:t>půjčování</a:t>
            </a:r>
            <a:r>
              <a:rPr lang="cs-CZ" sz="1200" dirty="false">
                <a:effectLst/>
                <a:highlight>
                  <a:srgbClr val="FFFF00"/>
                </a:highlight>
                <a:latin typeface="Calibri" panose="020F0502020204030204" pitchFamily="34" charset="0"/>
                <a:ea typeface="Calibri" panose="020F0502020204030204" pitchFamily="34" charset="0"/>
              </a:rPr>
              <a:t> kompenzačních pomůcek.</a:t>
            </a:r>
            <a:r>
              <a:rPr lang="cs-CZ" sz="1200" dirty="false">
                <a:effectLst/>
                <a:latin typeface="Calibri" panose="020F0502020204030204" pitchFamily="34" charset="0"/>
                <a:ea typeface="Calibri" panose="020F0502020204030204" pitchFamily="34" charset="0"/>
              </a:rPr>
              <a:t> Trh s půjčováním pomůcek je poměrně silný a podnikatelé jsou schopni dovést potřebnou pomůcku také do odlehlejších míst. Pokud by tedy MASka půjčovala pomůcky, hrozí ovlivnění stávajícího trhu a tato aktivita musí být označena jako VP.</a:t>
            </a:r>
          </a:p>
          <a:p>
            <a:pPr lvl="0"/>
            <a:endParaRPr lang="cs-CZ" sz="1000" u="none" kern="1200" dirty="false">
              <a:solidFill>
                <a:schemeClr val="tx1"/>
              </a:solidFill>
              <a:effectLst/>
              <a:latin typeface="+mn-lt"/>
              <a:ea typeface="+mn-ea"/>
              <a:cs typeface="+mn-cs"/>
            </a:endParaRPr>
          </a:p>
          <a:p>
            <a:pPr lvl="0"/>
            <a:endParaRPr lang="cs-CZ" sz="1000" u="none" kern="1200" dirty="false">
              <a:solidFill>
                <a:schemeClr val="tx1"/>
              </a:solidFill>
              <a:effectLst/>
              <a:latin typeface="+mn-lt"/>
              <a:ea typeface="+mn-ea"/>
              <a:cs typeface="+mn-cs"/>
            </a:endParaRPr>
          </a:p>
          <a:p>
            <a:pPr lvl="0"/>
            <a:r>
              <a:rPr lang="cs-CZ" sz="1000" u="none" kern="1200" dirty="false">
                <a:solidFill>
                  <a:schemeClr val="tx1"/>
                </a:solidFill>
                <a:effectLst/>
                <a:latin typeface="+mn-lt"/>
                <a:ea typeface="+mn-ea"/>
                <a:cs typeface="+mn-cs"/>
              </a:rPr>
              <a:t>Zaměstnanost: důležitým hlediskem je vždy zapojení podpořeného zaměstnance do činnosti soutěžního charakteru. </a:t>
            </a:r>
            <a:endParaRPr lang="cs-CZ" dirty="false"/>
          </a:p>
          <a:p>
            <a:pPr lvl="0"/>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76</a:t>
            </a:fld>
            <a:endParaRPr lang="cs-CZ" dirty="false"/>
          </a:p>
        </p:txBody>
      </p:sp>
    </p:spTree>
    <p:extLst>
      <p:ext uri="{BB962C8B-B14F-4D97-AF65-F5344CB8AC3E}">
        <p14:creationId xmlns:p14="http://schemas.microsoft.com/office/powerpoint/2010/main" val="376120386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77</a:t>
            </a:fld>
            <a:endParaRPr lang="cs-CZ" dirty="false">
              <a:solidFill>
                <a:prstClr val="black"/>
              </a:solidFill>
            </a:endParaRPr>
          </a:p>
        </p:txBody>
      </p:sp>
    </p:spTree>
    <p:extLst>
      <p:ext uri="{BB962C8B-B14F-4D97-AF65-F5344CB8AC3E}">
        <p14:creationId xmlns:p14="http://schemas.microsoft.com/office/powerpoint/2010/main" val="3793169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Vzor partnerské smlouvy bude zveřejněn na stránce esfcr.cz </a:t>
            </a:r>
          </a:p>
          <a:p>
            <a:r>
              <a:rPr lang="cs-CZ" dirty="false"/>
              <a:t>Kap. 13.2 Obecné části pravidel Smlouva o partnerství.  Zapojení partnera s finančním příspěvkem vyžaduje, aby se tento partner zavázal k plnění povinností, jako je např. povinnost součinnosti při kontrole jeho podílu na realizaci projektu. Přesný výčet těchto povinností upravuje právní akt, na jehož základě je příjemci na projekt poskytována podpora. Závazek partnera může být zakotven buď ve smlouvě o partnerství zavřené mezi příjemcem a partnerem, nebo může mít podobu jednostranného prohlášení partnera či jinou závaznou formu (např. rozhodnutí o poskytnutí dotace směrem od příjemce k partnerovi). Dále v textu je pro všechny tyto formy používán pojem „smlouva o partnerství“. Smlouva o partnerství může dle povahy vztahu mezi příjemcem a partnerem/partnery upravovat postavení jednotlivých partnerů, jejich úlohy a odpovědnosti, způsob jejich zapojení do rozhodování o projektu, a také jejich vzájemná práva a povinnosti při realizaci projektu, včetně odpovědnosti za porušení této smlouvy. Role partnera, včetně podílu na konkrétních aktivitách projektu, popř. části prostředků podpory z OPZ+, se nesmí zásadním způsobem lišit od popisu projektu obsaženého v právním aktu o poskytnutí podpory. Pokud se na projektu podílí více partnerů, může být využito smlouvy vícestranné (mezi příjemcem a všemi jeho partnery), příp. je možné uzavřít uzavírat smlouvy dvoustranné mezi příjemcem a jeho partnerem. V případě zapojení partnera bez finančního příspěvku pravidla OPZ+ nevyžadují smluvně/prohlášením zakotvit závazky partnera týkající se realizace projektu, pokud konkrétní výzva k předkládání žádostí o podporu nestanoví jinak. </a:t>
            </a:r>
          </a:p>
          <a:p>
            <a:r>
              <a:rPr lang="cs-CZ" dirty="false"/>
              <a:t>Smlouvy, které musí být dle pravidel OPZ+ a příslušné výzvy uzavřeny v písemné podobě, má příjemce povinnost uzavřít tak, aby kopie těchto smluv mohl přiložit k první zprávě o realizaci projektu, kterou má dle právního aktu o poskytnutí podpory povinnost předložit.</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dirty="false"/>
          </a:p>
        </p:txBody>
      </p:sp>
    </p:spTree>
    <p:extLst>
      <p:ext uri="{BB962C8B-B14F-4D97-AF65-F5344CB8AC3E}">
        <p14:creationId xmlns:p14="http://schemas.microsoft.com/office/powerpoint/2010/main" val="140166684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80645">
              <a:spcBef>
                <a:spcPts val="295"/>
              </a:spcBef>
            </a:pPr>
            <a:r>
              <a:rPr lang="cs-CZ" sz="1800" dirty="false">
                <a:effectLst/>
                <a:latin typeface="Arial" panose="020B0604020202020204" pitchFamily="34" charset="0"/>
                <a:ea typeface="Arial" panose="020B0604020202020204" pitchFamily="34" charset="0"/>
              </a:rPr>
              <a:t>Kritéria</a:t>
            </a:r>
            <a:r>
              <a:rPr lang="cs-CZ" sz="1800" spc="-65" dirty="false">
                <a:solidFill>
                  <a:srgbClr val="000000"/>
                </a:solidFill>
                <a:effectLst/>
                <a:latin typeface="Arial" panose="020B0604020202020204" pitchFamily="34" charset="0"/>
                <a:ea typeface="Arial" panose="020B0604020202020204" pitchFamily="34" charset="0"/>
              </a:rPr>
              <a:t> </a:t>
            </a:r>
            <a:r>
              <a:rPr lang="cs-CZ" sz="1800" dirty="false">
                <a:solidFill>
                  <a:srgbClr val="000000"/>
                </a:solidFill>
                <a:effectLst/>
                <a:latin typeface="Arial" panose="020B0604020202020204" pitchFamily="34" charset="0"/>
                <a:ea typeface="Arial" panose="020B0604020202020204" pitchFamily="34" charset="0"/>
              </a:rPr>
              <a:t>formálních</a:t>
            </a:r>
            <a:r>
              <a:rPr lang="cs-CZ" sz="1800" spc="-55" dirty="false">
                <a:solidFill>
                  <a:srgbClr val="000000"/>
                </a:solidFill>
                <a:effectLst/>
                <a:latin typeface="Arial" panose="020B0604020202020204" pitchFamily="34" charset="0"/>
                <a:ea typeface="Arial" panose="020B0604020202020204" pitchFamily="34" charset="0"/>
              </a:rPr>
              <a:t> </a:t>
            </a:r>
            <a:r>
              <a:rPr lang="cs-CZ" sz="1800" spc="-10" dirty="false">
                <a:solidFill>
                  <a:srgbClr val="000000"/>
                </a:solidFill>
                <a:effectLst/>
                <a:latin typeface="Arial" panose="020B0604020202020204" pitchFamily="34" charset="0"/>
                <a:ea typeface="Arial" panose="020B0604020202020204" pitchFamily="34" charset="0"/>
              </a:rPr>
              <a:t>náležitostí</a:t>
            </a: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1</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Úplnost</a:t>
            </a:r>
            <a:r>
              <a:rPr lang="cs-CZ" sz="1800" spc="-6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forma </a:t>
            </a:r>
            <a:r>
              <a:rPr lang="cs-CZ" sz="1800" spc="-10" dirty="false">
                <a:effectLst/>
                <a:latin typeface="Arial" panose="020B0604020202020204" pitchFamily="34" charset="0"/>
                <a:ea typeface="Arial" panose="020B0604020202020204" pitchFamily="34" charset="0"/>
              </a:rPr>
              <a:t>žádosti</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Obsahuje</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všechny</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povinné</a:t>
            </a:r>
            <a:r>
              <a:rPr lang="cs-CZ" sz="1800" spc="-3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údaje</a:t>
            </a:r>
            <a:endParaRPr lang="cs-CZ" sz="1800" dirty="false">
              <a:effectLst/>
              <a:latin typeface="Arial" panose="020B0604020202020204" pitchFamily="34" charset="0"/>
              <a:ea typeface="Arial" panose="020B0604020202020204" pitchFamily="34" charset="0"/>
            </a:endParaRPr>
          </a:p>
          <a:p>
            <a:pPr marL="80010" marR="246380">
              <a:spcBef>
                <a:spcPts val="5"/>
              </a:spcBef>
              <a:spcAft>
                <a:spcPts val="0"/>
              </a:spcAft>
            </a:pPr>
            <a:r>
              <a:rPr lang="cs-CZ" sz="1800" dirty="false">
                <a:effectLst/>
                <a:latin typeface="Arial" panose="020B0604020202020204" pitchFamily="34" charset="0"/>
                <a:ea typeface="Arial" panose="020B0604020202020204" pitchFamily="34" charset="0"/>
              </a:rPr>
              <a:t>i</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přílohy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dle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textu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výzvy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k</a:t>
            </a:r>
            <a:r>
              <a:rPr lang="cs-CZ" sz="1800" spc="-1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předkládání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žádostí</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 a žádost i povinné přílohy byly předloženy ve formě dle textu výzvy (včetně číslování příloh)?</a:t>
            </a:r>
          </a:p>
          <a:p>
            <a:pPr marL="36195">
              <a:spcBef>
                <a:spcPts val="5"/>
              </a:spcBef>
              <a:spcAft>
                <a:spcPts val="0"/>
              </a:spcAft>
            </a:pPr>
            <a:r>
              <a:rPr lang="cs-CZ" sz="1800" dirty="false">
                <a:effectLst/>
                <a:latin typeface="Arial" panose="020B0604020202020204" pitchFamily="34" charset="0"/>
                <a:ea typeface="Arial" panose="020B0604020202020204" pitchFamily="34" charset="0"/>
              </a:rPr>
              <a:t> </a:t>
            </a: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celá žádost, včetně příloh.</a:t>
            </a: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2</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Podpis</a:t>
            </a:r>
            <a:r>
              <a:rPr lang="cs-CZ" sz="1800" spc="-2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žádosti</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Je</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podepsána</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statutárním</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zástupcem žadatele (resp. oprávněnou osobou)?</a:t>
            </a:r>
          </a:p>
          <a:p>
            <a:pPr marL="36195">
              <a:spcBef>
                <a:spcPts val="5"/>
              </a:spcBef>
              <a:spcAft>
                <a:spcPts val="0"/>
              </a:spcAft>
            </a:pPr>
            <a:r>
              <a:rPr lang="cs-CZ" sz="1800" dirty="false">
                <a:effectLst/>
                <a:latin typeface="Arial" panose="020B0604020202020204" pitchFamily="34" charset="0"/>
                <a:ea typeface="Arial" panose="020B0604020202020204" pitchFamily="34" charset="0"/>
              </a:rPr>
              <a:t> </a:t>
            </a: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podporu:</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„Subjekty</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4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podporu“.</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3</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Úplnost</a:t>
            </a:r>
            <a:r>
              <a:rPr lang="cs-CZ" sz="1800" spc="-6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forma akčního plánu</a:t>
            </a:r>
          </a:p>
          <a:p>
            <a:pPr marL="80010" marR="106045">
              <a:spcBef>
                <a:spcPts val="295"/>
              </a:spcBef>
              <a:spcAft>
                <a:spcPts val="0"/>
              </a:spcAft>
            </a:pPr>
            <a:r>
              <a:rPr lang="cs-CZ" sz="1800" dirty="false">
                <a:effectLst/>
                <a:latin typeface="Arial" panose="020B0604020202020204" pitchFamily="34" charset="0"/>
                <a:ea typeface="Arial" panose="020B0604020202020204" pitchFamily="34" charset="0"/>
              </a:rPr>
              <a:t>Obsahuje akční plán všechny povinné údaje i přílohy dle textu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výzvy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MMR</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k</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předkládání</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akčních</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plánů</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akční</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plán a jeho povinné přílohy byly předloženy ve formě dle textu výzvy MMR k předkládání akčních plánů?</a:t>
            </a:r>
          </a:p>
          <a:p>
            <a:pPr marL="36195">
              <a:spcBef>
                <a:spcPts val="15"/>
              </a:spcBef>
              <a:spcAft>
                <a:spcPts val="0"/>
              </a:spcAft>
            </a:pPr>
            <a:r>
              <a:rPr lang="cs-CZ" sz="1800" dirty="false">
                <a:effectLst/>
                <a:latin typeface="Arial" panose="020B0604020202020204" pitchFamily="34" charset="0"/>
                <a:ea typeface="Arial" panose="020B0604020202020204" pitchFamily="34" charset="0"/>
              </a:rPr>
              <a:t> </a:t>
            </a:r>
          </a:p>
          <a:p>
            <a:pPr marL="80010" marR="319405">
              <a:lnSpc>
                <a:spcPts val="1450"/>
              </a:lnSpc>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 příloha „Akční plán“.</a:t>
            </a: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4</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Podpis</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akčního </a:t>
            </a:r>
            <a:r>
              <a:rPr lang="cs-CZ" sz="1800" spc="-10" dirty="false">
                <a:effectLst/>
                <a:latin typeface="Arial" panose="020B0604020202020204" pitchFamily="34" charset="0"/>
                <a:ea typeface="Arial" panose="020B0604020202020204" pitchFamily="34" charset="0"/>
              </a:rPr>
              <a:t>plánu</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Je</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akční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plán</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podepsán</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statutárním</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zástupcem</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MAS</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(resp. oprávněnou osobou)?</a:t>
            </a:r>
          </a:p>
          <a:p>
            <a:pPr marL="36195">
              <a:spcBef>
                <a:spcPts val="5"/>
              </a:spcBef>
              <a:spcAft>
                <a:spcPts val="0"/>
              </a:spcAft>
            </a:pPr>
            <a:r>
              <a:rPr lang="cs-CZ" sz="1800" dirty="false">
                <a:effectLst/>
                <a:latin typeface="Arial" panose="020B0604020202020204" pitchFamily="34" charset="0"/>
                <a:ea typeface="Arial" panose="020B0604020202020204" pitchFamily="34" charset="0"/>
              </a:rPr>
              <a:t> </a:t>
            </a:r>
          </a:p>
          <a:p>
            <a:pPr marL="80010" marR="319405">
              <a:lnSpc>
                <a:spcPct val="125000"/>
              </a:lnSpc>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 příloha „Akční plán“.</a:t>
            </a: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79</a:t>
            </a:fld>
            <a:endParaRPr lang="cs-CZ" dirty="false"/>
          </a:p>
        </p:txBody>
      </p:sp>
    </p:spTree>
    <p:extLst>
      <p:ext uri="{BB962C8B-B14F-4D97-AF65-F5344CB8AC3E}">
        <p14:creationId xmlns:p14="http://schemas.microsoft.com/office/powerpoint/2010/main" val="282104241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83820">
              <a:spcBef>
                <a:spcPts val="345"/>
              </a:spcBef>
              <a:spcAft>
                <a:spcPts val="0"/>
              </a:spcAft>
            </a:pPr>
            <a:r>
              <a:rPr lang="cs-CZ" sz="1800" dirty="false">
                <a:solidFill>
                  <a:srgbClr val="08498A"/>
                </a:solidFill>
                <a:effectLst/>
                <a:latin typeface="Arial" panose="020B0604020202020204" pitchFamily="34" charset="0"/>
                <a:ea typeface="Arial" panose="020B0604020202020204" pitchFamily="34" charset="0"/>
              </a:rPr>
              <a:t>Název</a:t>
            </a:r>
            <a:r>
              <a:rPr lang="cs-CZ" sz="1800" spc="-45" dirty="false">
                <a:solidFill>
                  <a:srgbClr val="08498A"/>
                </a:solidFill>
                <a:effectLst/>
                <a:latin typeface="Arial" panose="020B0604020202020204" pitchFamily="34" charset="0"/>
                <a:ea typeface="Arial" panose="020B0604020202020204" pitchFamily="34" charset="0"/>
              </a:rPr>
              <a:t> </a:t>
            </a:r>
            <a:r>
              <a:rPr lang="cs-CZ" sz="1800" spc="-10" dirty="false">
                <a:solidFill>
                  <a:srgbClr val="08498A"/>
                </a:solidFill>
                <a:effectLst/>
                <a:latin typeface="Arial" panose="020B0604020202020204" pitchFamily="34" charset="0"/>
                <a:ea typeface="Arial" panose="020B0604020202020204" pitchFamily="34" charset="0"/>
              </a:rPr>
              <a:t>kritéria</a:t>
            </a:r>
            <a:endParaRPr lang="cs-CZ" sz="1800" dirty="false">
              <a:effectLst/>
              <a:latin typeface="Arial" panose="020B0604020202020204" pitchFamily="34" charset="0"/>
              <a:ea typeface="Arial" panose="020B0604020202020204" pitchFamily="34" charset="0"/>
            </a:endParaRPr>
          </a:p>
          <a:p>
            <a:pPr marL="83185">
              <a:spcBef>
                <a:spcPts val="345"/>
              </a:spcBef>
              <a:spcAft>
                <a:spcPts val="0"/>
              </a:spcAft>
            </a:pPr>
            <a:r>
              <a:rPr lang="cs-CZ" sz="1800" dirty="false">
                <a:solidFill>
                  <a:srgbClr val="08498A"/>
                </a:solidFill>
                <a:effectLst/>
                <a:latin typeface="Arial" panose="020B0604020202020204" pitchFamily="34" charset="0"/>
                <a:ea typeface="Arial" panose="020B0604020202020204" pitchFamily="34" charset="0"/>
              </a:rPr>
              <a:t>Kontrolní</a:t>
            </a:r>
            <a:r>
              <a:rPr lang="cs-CZ" sz="1800" spc="-35" dirty="false">
                <a:solidFill>
                  <a:srgbClr val="08498A"/>
                </a:solidFill>
                <a:effectLst/>
                <a:latin typeface="Arial" panose="020B0604020202020204" pitchFamily="34" charset="0"/>
                <a:ea typeface="Arial" panose="020B0604020202020204" pitchFamily="34" charset="0"/>
              </a:rPr>
              <a:t> </a:t>
            </a:r>
            <a:r>
              <a:rPr lang="cs-CZ" sz="1800" dirty="false">
                <a:solidFill>
                  <a:srgbClr val="08498A"/>
                </a:solidFill>
                <a:effectLst/>
                <a:latin typeface="Arial" panose="020B0604020202020204" pitchFamily="34" charset="0"/>
                <a:ea typeface="Arial" panose="020B0604020202020204" pitchFamily="34" charset="0"/>
              </a:rPr>
              <a:t>otázka</a:t>
            </a:r>
            <a:r>
              <a:rPr lang="cs-CZ" sz="1800" spc="-35" dirty="false">
                <a:solidFill>
                  <a:srgbClr val="08498A"/>
                </a:solidFill>
                <a:effectLst/>
                <a:latin typeface="Arial" panose="020B0604020202020204" pitchFamily="34" charset="0"/>
                <a:ea typeface="Arial" panose="020B0604020202020204" pitchFamily="34" charset="0"/>
              </a:rPr>
              <a:t> </a:t>
            </a:r>
            <a:r>
              <a:rPr lang="cs-CZ" sz="1800" dirty="false">
                <a:solidFill>
                  <a:srgbClr val="08498A"/>
                </a:solidFill>
                <a:effectLst/>
                <a:latin typeface="Arial" panose="020B0604020202020204" pitchFamily="34" charset="0"/>
                <a:ea typeface="Arial" panose="020B0604020202020204" pitchFamily="34" charset="0"/>
              </a:rPr>
              <a:t>(tj.</a:t>
            </a:r>
            <a:r>
              <a:rPr lang="cs-CZ" sz="1800" spc="-35" dirty="false">
                <a:solidFill>
                  <a:srgbClr val="08498A"/>
                </a:solidFill>
                <a:effectLst/>
                <a:latin typeface="Arial" panose="020B0604020202020204" pitchFamily="34" charset="0"/>
                <a:ea typeface="Arial" panose="020B0604020202020204" pitchFamily="34" charset="0"/>
              </a:rPr>
              <a:t> </a:t>
            </a:r>
            <a:r>
              <a:rPr lang="cs-CZ" sz="1800" dirty="false">
                <a:solidFill>
                  <a:srgbClr val="08498A"/>
                </a:solidFill>
                <a:effectLst/>
                <a:latin typeface="Arial" panose="020B0604020202020204" pitchFamily="34" charset="0"/>
                <a:ea typeface="Arial" panose="020B0604020202020204" pitchFamily="34" charset="0"/>
              </a:rPr>
              <a:t>popis</a:t>
            </a:r>
            <a:r>
              <a:rPr lang="cs-CZ" sz="1800" spc="-30" dirty="false">
                <a:solidFill>
                  <a:srgbClr val="08498A"/>
                </a:solidFill>
                <a:effectLst/>
                <a:latin typeface="Arial" panose="020B0604020202020204" pitchFamily="34" charset="0"/>
                <a:ea typeface="Arial" panose="020B0604020202020204" pitchFamily="34" charset="0"/>
              </a:rPr>
              <a:t> </a:t>
            </a:r>
            <a:r>
              <a:rPr lang="cs-CZ" sz="1800" dirty="false">
                <a:solidFill>
                  <a:srgbClr val="08498A"/>
                </a:solidFill>
                <a:effectLst/>
                <a:latin typeface="Arial" panose="020B0604020202020204" pitchFamily="34" charset="0"/>
                <a:ea typeface="Arial" panose="020B0604020202020204" pitchFamily="34" charset="0"/>
              </a:rPr>
              <a:t>hodnocení)</a:t>
            </a:r>
            <a:r>
              <a:rPr lang="cs-CZ" sz="1800" spc="-35" dirty="false">
                <a:solidFill>
                  <a:srgbClr val="08498A"/>
                </a:solidFill>
                <a:effectLst/>
                <a:latin typeface="Arial" panose="020B0604020202020204" pitchFamily="34" charset="0"/>
                <a:ea typeface="Arial" panose="020B0604020202020204" pitchFamily="34" charset="0"/>
              </a:rPr>
              <a:t> </a:t>
            </a:r>
            <a:r>
              <a:rPr lang="cs-CZ" sz="1800" dirty="false">
                <a:solidFill>
                  <a:srgbClr val="08498A"/>
                </a:solidFill>
                <a:effectLst/>
                <a:latin typeface="Arial" panose="020B0604020202020204" pitchFamily="34" charset="0"/>
                <a:ea typeface="Arial" panose="020B0604020202020204" pitchFamily="34" charset="0"/>
              </a:rPr>
              <a:t>a</a:t>
            </a:r>
            <a:r>
              <a:rPr lang="cs-CZ" sz="1800" spc="-25" dirty="false">
                <a:solidFill>
                  <a:srgbClr val="08498A"/>
                </a:solidFill>
                <a:effectLst/>
                <a:latin typeface="Arial" panose="020B0604020202020204" pitchFamily="34" charset="0"/>
                <a:ea typeface="Arial" panose="020B0604020202020204" pitchFamily="34" charset="0"/>
              </a:rPr>
              <a:t> </a:t>
            </a:r>
            <a:r>
              <a:rPr lang="cs-CZ" sz="1800" dirty="false">
                <a:solidFill>
                  <a:srgbClr val="08498A"/>
                </a:solidFill>
                <a:effectLst/>
                <a:latin typeface="Arial" panose="020B0604020202020204" pitchFamily="34" charset="0"/>
                <a:ea typeface="Arial" panose="020B0604020202020204" pitchFamily="34" charset="0"/>
              </a:rPr>
              <a:t>hlavní</a:t>
            </a:r>
            <a:r>
              <a:rPr lang="cs-CZ" sz="1800" spc="-40" dirty="false">
                <a:solidFill>
                  <a:srgbClr val="08498A"/>
                </a:solidFill>
                <a:effectLst/>
                <a:latin typeface="Arial" panose="020B0604020202020204" pitchFamily="34" charset="0"/>
                <a:ea typeface="Arial" panose="020B0604020202020204" pitchFamily="34" charset="0"/>
              </a:rPr>
              <a:t> </a:t>
            </a:r>
            <a:r>
              <a:rPr lang="cs-CZ" sz="1800" dirty="false">
                <a:solidFill>
                  <a:srgbClr val="08498A"/>
                </a:solidFill>
                <a:effectLst/>
                <a:latin typeface="Arial" panose="020B0604020202020204" pitchFamily="34" charset="0"/>
                <a:ea typeface="Arial" panose="020B0604020202020204" pitchFamily="34" charset="0"/>
              </a:rPr>
              <a:t>zdroje informací v žádosti o podporu</a:t>
            </a:r>
            <a:endParaRPr lang="cs-CZ" sz="1800" dirty="false">
              <a:effectLst/>
              <a:latin typeface="Arial" panose="020B0604020202020204" pitchFamily="34" charset="0"/>
              <a:ea typeface="Arial" panose="020B0604020202020204" pitchFamily="34" charset="0"/>
            </a:endParaRPr>
          </a:p>
          <a:p>
            <a:pPr marL="83185" marR="398145">
              <a:spcBef>
                <a:spcPts val="345"/>
              </a:spcBef>
              <a:spcAft>
                <a:spcPts val="0"/>
              </a:spcAft>
            </a:pPr>
            <a:r>
              <a:rPr lang="cs-CZ" sz="1800" spc="-10" dirty="false">
                <a:solidFill>
                  <a:srgbClr val="08498A"/>
                </a:solidFill>
                <a:effectLst/>
                <a:latin typeface="Arial" panose="020B0604020202020204" pitchFamily="34" charset="0"/>
                <a:ea typeface="Arial" panose="020B0604020202020204" pitchFamily="34" charset="0"/>
              </a:rPr>
              <a:t>Nutnost slovního komentáře</a:t>
            </a:r>
            <a:endParaRPr lang="cs-CZ" sz="1800" dirty="false">
              <a:effectLst/>
              <a:latin typeface="Arial" panose="020B0604020202020204" pitchFamily="34" charset="0"/>
              <a:ea typeface="Arial" panose="020B0604020202020204" pitchFamily="34" charset="0"/>
            </a:endParaRPr>
          </a:p>
          <a:p>
            <a:pPr marL="80645">
              <a:spcBef>
                <a:spcPts val="270"/>
              </a:spcBef>
              <a:spcAft>
                <a:spcPts val="0"/>
              </a:spcAft>
            </a:pPr>
            <a:r>
              <a:rPr lang="cs-CZ" sz="1800" b="true" dirty="false">
                <a:solidFill>
                  <a:srgbClr val="000000"/>
                </a:solidFill>
                <a:effectLst/>
                <a:latin typeface="Arial" panose="020B0604020202020204" pitchFamily="34" charset="0"/>
                <a:ea typeface="Arial" panose="020B0604020202020204" pitchFamily="34" charset="0"/>
              </a:rPr>
              <a:t>Kritéria</a:t>
            </a:r>
            <a:r>
              <a:rPr lang="cs-CZ" sz="1800" b="true" spc="-70" dirty="false">
                <a:solidFill>
                  <a:srgbClr val="000000"/>
                </a:solidFill>
                <a:effectLst/>
                <a:latin typeface="Arial" panose="020B0604020202020204" pitchFamily="34" charset="0"/>
                <a:ea typeface="Arial" panose="020B0604020202020204" pitchFamily="34" charset="0"/>
              </a:rPr>
              <a:t> </a:t>
            </a:r>
            <a:r>
              <a:rPr lang="cs-CZ" sz="1800" b="true" spc="-10" dirty="false">
                <a:solidFill>
                  <a:srgbClr val="000000"/>
                </a:solidFill>
                <a:effectLst/>
                <a:latin typeface="Arial" panose="020B0604020202020204" pitchFamily="34" charset="0"/>
                <a:ea typeface="Arial" panose="020B0604020202020204" pitchFamily="34" charset="0"/>
              </a:rPr>
              <a:t>přijatelnosti</a:t>
            </a:r>
            <a:endParaRPr lang="cs-CZ" sz="1800" dirty="false">
              <a:effectLst/>
              <a:latin typeface="Arial" panose="020B0604020202020204" pitchFamily="34" charset="0"/>
              <a:ea typeface="Arial" panose="020B0604020202020204" pitchFamily="34" charset="0"/>
            </a:endParaRPr>
          </a:p>
          <a:p>
            <a:pPr marL="80645" marR="240665">
              <a:spcBef>
                <a:spcPts val="295"/>
              </a:spcBef>
              <a:spcAft>
                <a:spcPts val="0"/>
              </a:spcAft>
            </a:pPr>
            <a:r>
              <a:rPr lang="cs-CZ" sz="1800" dirty="false">
                <a:effectLst/>
                <a:latin typeface="Arial" panose="020B0604020202020204" pitchFamily="34" charset="0"/>
                <a:ea typeface="Arial" panose="020B0604020202020204" pitchFamily="34" charset="0"/>
              </a:rPr>
              <a:t>1</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Oprávněnost </a:t>
            </a:r>
            <a:r>
              <a:rPr lang="cs-CZ" sz="1800" spc="-10" dirty="false">
                <a:effectLst/>
                <a:latin typeface="Arial" panose="020B0604020202020204" pitchFamily="34" charset="0"/>
                <a:ea typeface="Arial" panose="020B0604020202020204" pitchFamily="34" charset="0"/>
              </a:rPr>
              <a:t>žadatele</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Splňuje</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žadatel</a:t>
            </a:r>
            <a:r>
              <a:rPr lang="cs-CZ" sz="1800" spc="-5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definici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oprávněného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žadatele</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vymezeného ve výzvě k předkládání žádostí o podporu?</a:t>
            </a:r>
          </a:p>
          <a:p>
            <a:pPr marL="36195">
              <a:spcBef>
                <a:spcPts val="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1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část</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„Subjekty</a:t>
            </a:r>
            <a:r>
              <a:rPr lang="cs-CZ" sz="1800" spc="-6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projektu“.</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2</a:t>
            </a:r>
            <a:r>
              <a:rPr lang="cs-CZ" sz="1800" spc="-1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Partnerství</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Odpovídá</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partnerství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pravidlům</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OPZ+</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40" dirty="false">
                <a:effectLst/>
                <a:latin typeface="Arial" panose="020B0604020202020204" pitchFamily="34" charset="0"/>
                <a:ea typeface="Arial" panose="020B0604020202020204" pitchFamily="34" charset="0"/>
              </a:rPr>
              <a:t> </a:t>
            </a:r>
            <a:r>
              <a:rPr lang="cs-CZ" sz="1800" spc="-25" dirty="false">
                <a:effectLst/>
                <a:latin typeface="Arial" panose="020B0604020202020204" pitchFamily="34" charset="0"/>
                <a:ea typeface="Arial" panose="020B0604020202020204" pitchFamily="34" charset="0"/>
              </a:rPr>
              <a:t>je</a:t>
            </a:r>
            <a:endParaRPr lang="cs-CZ" sz="1800" dirty="false">
              <a:effectLst/>
              <a:latin typeface="Arial" panose="020B0604020202020204" pitchFamily="34" charset="0"/>
              <a:ea typeface="Arial" panose="020B0604020202020204" pitchFamily="34" charset="0"/>
            </a:endParaRPr>
          </a:p>
          <a:p>
            <a:pPr marL="80010">
              <a:spcBef>
                <a:spcPts val="5"/>
              </a:spcBef>
              <a:spcAft>
                <a:spcPts val="0"/>
              </a:spcAft>
            </a:pPr>
            <a:r>
              <a:rPr lang="cs-CZ" sz="1800" dirty="false">
                <a:effectLst/>
                <a:latin typeface="Arial" panose="020B0604020202020204" pitchFamily="34" charset="0"/>
                <a:ea typeface="Arial" panose="020B0604020202020204" pitchFamily="34" charset="0"/>
              </a:rPr>
              <a:t>v</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souladu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textem</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výzvy</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k</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předkládání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žádostí</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4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podporu?</a:t>
            </a:r>
            <a:endParaRPr lang="cs-CZ" sz="1800" dirty="false">
              <a:effectLst/>
              <a:latin typeface="Arial" panose="020B0604020202020204" pitchFamily="34" charset="0"/>
              <a:ea typeface="Arial" panose="020B0604020202020204" pitchFamily="34" charset="0"/>
            </a:endParaRPr>
          </a:p>
          <a:p>
            <a:pPr marL="36195">
              <a:spcBef>
                <a:spcPts val="29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část</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„Subjekty</a:t>
            </a:r>
            <a:r>
              <a:rPr lang="cs-CZ" sz="1800" spc="-6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projektu“.</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3</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Cílové</a:t>
            </a:r>
            <a:r>
              <a:rPr lang="cs-CZ" sz="1800" spc="-2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skupiny</a:t>
            </a:r>
            <a:endParaRPr lang="cs-CZ" sz="1800" dirty="false">
              <a:effectLst/>
              <a:latin typeface="Arial" panose="020B0604020202020204" pitchFamily="34" charset="0"/>
              <a:ea typeface="Arial" panose="020B0604020202020204" pitchFamily="34" charset="0"/>
            </a:endParaRPr>
          </a:p>
          <a:p>
            <a:pPr marL="80010" marR="319405">
              <a:spcBef>
                <a:spcPts val="295"/>
              </a:spcBef>
              <a:spcAft>
                <a:spcPts val="0"/>
              </a:spcAft>
            </a:pPr>
            <a:r>
              <a:rPr lang="cs-CZ" sz="1800" dirty="false">
                <a:effectLst/>
                <a:latin typeface="Arial" panose="020B0604020202020204" pitchFamily="34" charset="0"/>
                <a:ea typeface="Arial" panose="020B0604020202020204" pitchFamily="34" charset="0"/>
              </a:rPr>
              <a:t>Jsou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cílové</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skupiny</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zásadě</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souladu</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a:t>
            </a:r>
            <a:r>
              <a:rPr lang="cs-CZ" sz="1800" spc="-1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textem</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výzvy k předkládání žádostí o podporu?</a:t>
            </a:r>
          </a:p>
          <a:p>
            <a:pPr marL="36195">
              <a:spcBef>
                <a:spcPts val="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marR="76835">
              <a:spcBef>
                <a:spcPts val="295"/>
              </a:spcBef>
              <a:spcAft>
                <a:spcPts val="0"/>
              </a:spcAft>
            </a:pPr>
            <a:r>
              <a:rPr lang="cs-CZ" sz="1800" dirty="false">
                <a:effectLst/>
                <a:latin typeface="Arial" panose="020B0604020202020204" pitchFamily="34" charset="0"/>
                <a:ea typeface="Arial" panose="020B0604020202020204" pitchFamily="34" charset="0"/>
              </a:rPr>
              <a:t>Vysvětlení výrazu v zásadě: V případě, že není splněna podmínka</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souladu</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výzvy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část</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cílové</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skupiny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 tuto situaci je možné ošetřit podmínkou poskytnutí podpory na projekt (tj. podmínkou úpravy žádosti před vydáním právního aktu) tak, že nedojde k zásadní změně projektu, lze toto kritérium vyhodnotit jako splněné.</a:t>
            </a:r>
          </a:p>
          <a:p>
            <a:pPr marL="36195">
              <a:spcBef>
                <a:spcPts val="1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část</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„Cílová</a:t>
            </a:r>
            <a:r>
              <a:rPr lang="cs-CZ" sz="1800" spc="-6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skupina“.</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spc="-25" dirty="false">
                <a:effectLst/>
                <a:latin typeface="Arial" panose="020B0604020202020204" pitchFamily="34" charset="0"/>
                <a:ea typeface="Arial" panose="020B0604020202020204" pitchFamily="34" charset="0"/>
              </a:rPr>
              <a:t>Ano</a:t>
            </a:r>
            <a:endParaRPr lang="cs-CZ" sz="1800" dirty="false">
              <a:effectLst/>
              <a:latin typeface="Arial" panose="020B0604020202020204" pitchFamily="34" charset="0"/>
              <a:ea typeface="Arial" panose="020B0604020202020204" pitchFamily="34" charset="0"/>
            </a:endParaRPr>
          </a:p>
          <a:p>
            <a:pPr marL="80645" marR="134620">
              <a:spcBef>
                <a:spcPts val="295"/>
              </a:spcBef>
              <a:spcAft>
                <a:spcPts val="0"/>
              </a:spcAft>
            </a:pPr>
            <a:br>
              <a:rPr lang="cs-CZ" sz="1800" dirty="false">
                <a:effectLst/>
                <a:latin typeface="Arial" panose="020B0604020202020204" pitchFamily="34" charset="0"/>
                <a:ea typeface="Arial" panose="020B0604020202020204" pitchFamily="34" charset="0"/>
              </a:rPr>
            </a:br>
            <a:r>
              <a:rPr lang="cs-CZ" sz="1800" dirty="false">
                <a:effectLst/>
                <a:latin typeface="Arial" panose="020B0604020202020204" pitchFamily="34" charset="0"/>
                <a:ea typeface="Arial" panose="020B0604020202020204" pitchFamily="34" charset="0"/>
              </a:rPr>
              <a:t>4 Celkové způsobilé</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výdaje</a:t>
            </a:r>
          </a:p>
          <a:p>
            <a:pPr marL="80010">
              <a:spcBef>
                <a:spcPts val="295"/>
              </a:spcBef>
            </a:pPr>
            <a:r>
              <a:rPr lang="cs-CZ" sz="1800" dirty="false">
                <a:effectLst/>
                <a:latin typeface="Arial" panose="020B0604020202020204" pitchFamily="34" charset="0"/>
                <a:ea typeface="Arial" panose="020B0604020202020204" pitchFamily="34" charset="0"/>
              </a:rPr>
              <a:t>Jsou celkové způsobilé výdaje projektu v rozmezí stanoveném</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ve</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výzvě</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k</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předkládání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p>
          <a:p>
            <a:pPr marL="36195">
              <a:spcBef>
                <a:spcPts val="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část</a:t>
            </a:r>
            <a:endParaRPr lang="cs-CZ" sz="1800" dirty="false">
              <a:effectLst/>
              <a:latin typeface="Arial" panose="020B0604020202020204" pitchFamily="34" charset="0"/>
              <a:ea typeface="Arial" panose="020B0604020202020204" pitchFamily="34" charset="0"/>
            </a:endParaRPr>
          </a:p>
          <a:p>
            <a:pPr marL="80010">
              <a:spcBef>
                <a:spcPts val="5"/>
              </a:spcBef>
              <a:spcAft>
                <a:spcPts val="0"/>
              </a:spcAft>
            </a:pPr>
            <a:r>
              <a:rPr lang="cs-CZ" sz="1800" spc="-10" dirty="false">
                <a:effectLst/>
                <a:latin typeface="Arial" panose="020B0604020202020204" pitchFamily="34" charset="0"/>
                <a:ea typeface="Arial" panose="020B0604020202020204" pitchFamily="34" charset="0"/>
              </a:rPr>
              <a:t>„Rozpočet</a:t>
            </a:r>
            <a:r>
              <a:rPr lang="cs-CZ" sz="1800" spc="1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projektu“.</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a:spcBef>
                <a:spcPts val="295"/>
              </a:spcBef>
            </a:pPr>
            <a:r>
              <a:rPr lang="cs-CZ" sz="1800" dirty="false">
                <a:effectLst/>
                <a:latin typeface="Arial" panose="020B0604020202020204" pitchFamily="34" charset="0"/>
                <a:ea typeface="Arial" panose="020B0604020202020204" pitchFamily="34" charset="0"/>
              </a:rPr>
              <a:t>5</a:t>
            </a:r>
            <a:r>
              <a:rPr lang="cs-CZ" sz="1800" spc="-1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Aktivity</a:t>
            </a:r>
            <a:endParaRPr lang="cs-CZ" sz="1800" dirty="false">
              <a:effectLst/>
              <a:latin typeface="Arial" panose="020B0604020202020204" pitchFamily="34" charset="0"/>
              <a:ea typeface="Arial" panose="020B0604020202020204" pitchFamily="34" charset="0"/>
            </a:endParaRPr>
          </a:p>
          <a:p>
            <a:pPr marL="80010" marR="489585">
              <a:spcBef>
                <a:spcPts val="295"/>
              </a:spcBef>
              <a:spcAft>
                <a:spcPts val="0"/>
              </a:spcAft>
            </a:pPr>
            <a:r>
              <a:rPr lang="cs-CZ" sz="1800" dirty="false">
                <a:effectLst/>
                <a:latin typeface="Arial" panose="020B0604020202020204" pitchFamily="34" charset="0"/>
                <a:ea typeface="Arial" panose="020B0604020202020204" pitchFamily="34" charset="0"/>
              </a:rPr>
              <a:t>Jsou</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plánované</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aktivity</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zásadě</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souladu s textem výzvy k předkládání žádostí o podporu?</a:t>
            </a:r>
          </a:p>
          <a:p>
            <a:pPr marL="36195">
              <a:spcBef>
                <a:spcPts val="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marR="76835">
              <a:spcBef>
                <a:spcPts val="295"/>
              </a:spcBef>
              <a:spcAft>
                <a:spcPts val="0"/>
              </a:spcAft>
            </a:pPr>
            <a:r>
              <a:rPr lang="cs-CZ" sz="1800" dirty="false">
                <a:effectLst/>
                <a:latin typeface="Arial" panose="020B0604020202020204" pitchFamily="34" charset="0"/>
                <a:ea typeface="Arial" panose="020B0604020202020204" pitchFamily="34" charset="0"/>
              </a:rPr>
              <a:t>Vysvětlení výrazu v zásadě: V případě, že není splněna podmínka souladu žádosti a výzvy pro část aktivit a tuto situaci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je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možné</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ošetřit</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podmínkou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poskytnutí</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podpory</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na projekt (tj. podmínkou úpravy žádosti před vydáním právního</a:t>
            </a:r>
            <a:r>
              <a:rPr lang="cs-CZ" sz="1800" spc="-1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aktu)</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tak,</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že</a:t>
            </a:r>
            <a:r>
              <a:rPr lang="cs-CZ" sz="1800" spc="-1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nedojde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k zásadní</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změně</a:t>
            </a:r>
            <a:r>
              <a:rPr lang="cs-CZ" sz="1800" spc="-1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 lze toto kritérium vyhodnotit jako splněné.</a:t>
            </a:r>
          </a:p>
          <a:p>
            <a:pPr marL="36195">
              <a:spcBef>
                <a:spcPts val="10"/>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části</a:t>
            </a:r>
            <a:endParaRPr lang="cs-CZ" sz="1800" dirty="false">
              <a:effectLst/>
              <a:latin typeface="Arial" panose="020B0604020202020204" pitchFamily="34" charset="0"/>
              <a:ea typeface="Arial" panose="020B0604020202020204" pitchFamily="34" charset="0"/>
            </a:endParaRPr>
          </a:p>
          <a:p>
            <a:pPr marL="80010">
              <a:spcBef>
                <a:spcPts val="5"/>
              </a:spcBef>
              <a:spcAft>
                <a:spcPts val="0"/>
              </a:spcAft>
            </a:pPr>
            <a:r>
              <a:rPr lang="cs-CZ" sz="1800" dirty="false">
                <a:effectLst/>
                <a:latin typeface="Arial" panose="020B0604020202020204" pitchFamily="34" charset="0"/>
                <a:ea typeface="Arial" panose="020B0604020202020204" pitchFamily="34" charset="0"/>
              </a:rPr>
              <a:t>„Popis</a:t>
            </a:r>
            <a:r>
              <a:rPr lang="cs-CZ" sz="1800" spc="-5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5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„Cílová</a:t>
            </a:r>
            <a:r>
              <a:rPr lang="cs-CZ" sz="1800" spc="-5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skupina“,</a:t>
            </a:r>
            <a:r>
              <a:rPr lang="cs-CZ" sz="1800" spc="-5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„Klíčové</a:t>
            </a:r>
            <a:r>
              <a:rPr lang="cs-CZ" sz="1800" spc="-4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aktivity“.</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spc="-25" dirty="false">
                <a:effectLst/>
                <a:latin typeface="Arial" panose="020B0604020202020204" pitchFamily="34" charset="0"/>
                <a:ea typeface="Arial" panose="020B0604020202020204" pitchFamily="34" charset="0"/>
              </a:rPr>
              <a:t>Ano</a:t>
            </a:r>
            <a:endParaRPr lang="cs-CZ" sz="1800" dirty="false">
              <a:effectLst/>
              <a:latin typeface="Arial" panose="020B0604020202020204" pitchFamily="34" charset="0"/>
              <a:ea typeface="Arial" panose="020B0604020202020204" pitchFamily="34" charset="0"/>
            </a:endParaRPr>
          </a:p>
          <a:p>
            <a:pPr marL="80645" marR="290195">
              <a:spcBef>
                <a:spcPts val="295"/>
              </a:spcBef>
              <a:spcAft>
                <a:spcPts val="0"/>
              </a:spcAft>
            </a:pPr>
            <a:r>
              <a:rPr lang="cs-CZ" sz="1800" dirty="false">
                <a:effectLst/>
                <a:latin typeface="Arial" panose="020B0604020202020204" pitchFamily="34" charset="0"/>
                <a:ea typeface="Arial" panose="020B0604020202020204" pitchFamily="34" charset="0"/>
              </a:rPr>
              <a:t>6</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Horizontální </a:t>
            </a:r>
            <a:r>
              <a:rPr lang="cs-CZ" sz="1800" spc="-10" dirty="false">
                <a:effectLst/>
                <a:latin typeface="Arial" panose="020B0604020202020204" pitchFamily="34" charset="0"/>
                <a:ea typeface="Arial" panose="020B0604020202020204" pitchFamily="34" charset="0"/>
              </a:rPr>
              <a:t>principy</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Lze</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vyloučit</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negativní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dopad</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na</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horizontální</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principy</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OPZ+ (Rovnost</a:t>
            </a:r>
            <a:r>
              <a:rPr lang="cs-CZ" sz="1800" spc="-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žen a</a:t>
            </a:r>
            <a:r>
              <a:rPr lang="cs-CZ" sz="1800" spc="-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mužů,</a:t>
            </a:r>
            <a:r>
              <a:rPr lang="cs-CZ" sz="1800" spc="-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nediskriminace a</a:t>
            </a:r>
            <a:r>
              <a:rPr lang="cs-CZ" sz="1800" spc="-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udržitelný rozvoj)?</a:t>
            </a:r>
          </a:p>
          <a:p>
            <a:pPr marL="36195">
              <a:spcBef>
                <a:spcPts val="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části</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„Popis</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„Klíčové</a:t>
            </a:r>
            <a:r>
              <a:rPr lang="cs-CZ" sz="1800" spc="-3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aktivity“.</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marR="240665">
              <a:spcBef>
                <a:spcPts val="295"/>
              </a:spcBef>
              <a:spcAft>
                <a:spcPts val="0"/>
              </a:spcAft>
            </a:pPr>
            <a:r>
              <a:rPr lang="cs-CZ" sz="1800" dirty="false">
                <a:effectLst/>
                <a:latin typeface="Arial" panose="020B0604020202020204" pitchFamily="34" charset="0"/>
                <a:ea typeface="Arial" panose="020B0604020202020204" pitchFamily="34" charset="0"/>
              </a:rPr>
              <a:t>7 Trestní </a:t>
            </a:r>
            <a:r>
              <a:rPr lang="cs-CZ" sz="1800" spc="-10" dirty="false">
                <a:effectLst/>
                <a:latin typeface="Arial" panose="020B0604020202020204" pitchFamily="34" charset="0"/>
                <a:ea typeface="Arial" panose="020B0604020202020204" pitchFamily="34" charset="0"/>
              </a:rPr>
              <a:t>bezúhonnost</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Je</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statutární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zástupce</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žadatele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trestně</a:t>
            </a:r>
            <a:r>
              <a:rPr lang="cs-CZ" sz="1800" spc="-3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bezúhonný?</a:t>
            </a:r>
            <a:endParaRPr lang="cs-CZ" sz="1800" dirty="false">
              <a:effectLst/>
              <a:latin typeface="Arial" panose="020B0604020202020204" pitchFamily="34" charset="0"/>
              <a:ea typeface="Arial" panose="020B0604020202020204" pitchFamily="34" charset="0"/>
            </a:endParaRPr>
          </a:p>
          <a:p>
            <a:pPr marL="36195">
              <a:spcBef>
                <a:spcPts val="29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(V</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případě,</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že</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žadatel</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má</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více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statutárních</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zástupců,</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je podmínka splněna pro všechny z nich)?6</a:t>
            </a:r>
          </a:p>
          <a:p>
            <a:pPr marL="36195">
              <a:spcBef>
                <a:spcPts val="1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5"/>
              </a:spcBef>
              <a:spcAft>
                <a:spcPts val="0"/>
              </a:spcAft>
            </a:pPr>
            <a:r>
              <a:rPr lang="cs-CZ" sz="1800" dirty="false">
                <a:effectLst/>
                <a:latin typeface="Arial" panose="020B0604020202020204" pitchFamily="34" charset="0"/>
                <a:ea typeface="Arial" panose="020B0604020202020204" pitchFamily="34" charset="0"/>
              </a:rPr>
              <a:t>Určení</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část</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„Subjekty</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„Čestné</a:t>
            </a:r>
            <a:r>
              <a:rPr lang="cs-CZ" sz="1800" spc="-4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prohlášení“.</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marR="55880">
              <a:spcBef>
                <a:spcPts val="295"/>
              </a:spcBef>
              <a:spcAft>
                <a:spcPts val="0"/>
              </a:spcAft>
            </a:pPr>
            <a:r>
              <a:rPr lang="cs-CZ" sz="1800" dirty="false">
                <a:effectLst/>
                <a:latin typeface="Arial" panose="020B0604020202020204" pitchFamily="34" charset="0"/>
                <a:ea typeface="Arial" panose="020B0604020202020204" pitchFamily="34" charset="0"/>
              </a:rPr>
              <a:t>8</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Soulad</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 s CLLD</a:t>
            </a:r>
          </a:p>
          <a:p>
            <a:pPr marL="80010">
              <a:spcBef>
                <a:spcPts val="295"/>
              </a:spcBef>
            </a:pPr>
            <a:r>
              <a:rPr lang="cs-CZ" sz="1800" dirty="false">
                <a:effectLst/>
                <a:latin typeface="Arial" panose="020B0604020202020204" pitchFamily="34" charset="0"/>
                <a:ea typeface="Arial" panose="020B0604020202020204" pitchFamily="34" charset="0"/>
              </a:rPr>
              <a:t>Je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cíl</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souladu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a:t>
            </a:r>
            <a:r>
              <a:rPr lang="cs-CZ" sz="1800" spc="-1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cíli</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akčního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plánu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CLLD</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a:t>
            </a:r>
            <a:r>
              <a:rPr lang="cs-CZ" sz="1800" spc="-1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cílem příslušného opatření programového rámce OPZ+)?</a:t>
            </a:r>
          </a:p>
          <a:p>
            <a:pPr marL="36195">
              <a:spcBef>
                <a:spcPts val="3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podporu:</a:t>
            </a:r>
            <a:endParaRPr lang="cs-CZ" sz="1800" dirty="false">
              <a:effectLst/>
              <a:latin typeface="Arial" panose="020B0604020202020204" pitchFamily="34" charset="0"/>
              <a:ea typeface="Arial" panose="020B0604020202020204" pitchFamily="34" charset="0"/>
            </a:endParaRPr>
          </a:p>
          <a:p>
            <a:pPr marL="80010">
              <a:spcBef>
                <a:spcPts val="300"/>
              </a:spcBef>
              <a:spcAft>
                <a:spcPts val="0"/>
              </a:spcAft>
            </a:pPr>
            <a:r>
              <a:rPr lang="cs-CZ" sz="1800" dirty="false">
                <a:effectLst/>
                <a:latin typeface="Arial" panose="020B0604020202020204" pitchFamily="34" charset="0"/>
                <a:ea typeface="Arial" panose="020B0604020202020204" pitchFamily="34" charset="0"/>
              </a:rPr>
              <a:t>„Popis</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příloha</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„Akční</a:t>
            </a:r>
            <a:r>
              <a:rPr lang="cs-CZ" sz="1800" spc="-4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plán“</a:t>
            </a:r>
            <a:endParaRPr lang="cs-CZ" sz="1800" dirty="false">
              <a:effectLst/>
              <a:latin typeface="Arial" panose="020B0604020202020204" pitchFamily="34" charset="0"/>
              <a:ea typeface="Arial" panose="020B0604020202020204" pitchFamily="34" charset="0"/>
            </a:endParaRPr>
          </a:p>
          <a:p>
            <a:pPr marL="80010">
              <a:spcBef>
                <a:spcPts val="310"/>
              </a:spcBef>
              <a:spcAft>
                <a:spcPts val="0"/>
              </a:spcAft>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marR="480695">
              <a:spcBef>
                <a:spcPts val="295"/>
              </a:spcBef>
              <a:spcAft>
                <a:spcPts val="0"/>
              </a:spcAft>
            </a:pPr>
            <a:r>
              <a:rPr lang="cs-CZ" sz="1800" dirty="false">
                <a:effectLst/>
                <a:latin typeface="Arial" panose="020B0604020202020204" pitchFamily="34" charset="0"/>
                <a:ea typeface="Arial" panose="020B0604020202020204" pitchFamily="34" charset="0"/>
              </a:rPr>
              <a:t>9</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Finanční </a:t>
            </a:r>
            <a:r>
              <a:rPr lang="cs-CZ" sz="1800" spc="-10" dirty="false">
                <a:effectLst/>
                <a:latin typeface="Arial" panose="020B0604020202020204" pitchFamily="34" charset="0"/>
                <a:ea typeface="Arial" panose="020B0604020202020204" pitchFamily="34" charset="0"/>
              </a:rPr>
              <a:t>alokace</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dirty="false">
                <a:effectLst/>
                <a:latin typeface="Arial" panose="020B0604020202020204" pitchFamily="34" charset="0"/>
                <a:ea typeface="Arial" panose="020B0604020202020204" pitchFamily="34" charset="0"/>
              </a:rPr>
              <a:t>Je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splněna</a:t>
            </a:r>
            <a:r>
              <a:rPr lang="cs-CZ" sz="1800" spc="-2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podmínka</a:t>
            </a:r>
            <a:r>
              <a:rPr lang="cs-CZ" sz="1800" spc="-1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minimální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1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maximální</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výše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finanční alokace</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na</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realizaci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akčního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plánu</a:t>
            </a:r>
            <a:r>
              <a:rPr lang="cs-CZ" sz="1800" spc="-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podmínka</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závazného procenta (50-70 %) z celkové finanční alokace (CZV) na realizaci akčního plánu a odpovídá tomuto rozmezí i výše žádosti o podporu prvního projektu MAS?</a:t>
            </a:r>
          </a:p>
          <a:p>
            <a:pPr marL="36195">
              <a:spcBef>
                <a:spcPts val="25"/>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a:t>
            </a:r>
            <a:r>
              <a:rPr lang="cs-CZ" sz="1800" spc="-45" dirty="false">
                <a:effectLst/>
                <a:latin typeface="Arial" panose="020B0604020202020204" pitchFamily="34" charset="0"/>
                <a:ea typeface="Arial" panose="020B0604020202020204" pitchFamily="34" charset="0"/>
              </a:rPr>
              <a:t> </a:t>
            </a:r>
            <a:r>
              <a:rPr lang="cs-CZ" sz="1800" spc="-10" dirty="false">
                <a:effectLst/>
                <a:latin typeface="Arial" panose="020B0604020202020204" pitchFamily="34" charset="0"/>
                <a:ea typeface="Arial" panose="020B0604020202020204" pitchFamily="34" charset="0"/>
              </a:rPr>
              <a:t>části</a:t>
            </a:r>
            <a:endParaRPr lang="cs-CZ" sz="1800" dirty="false">
              <a:effectLst/>
              <a:latin typeface="Arial" panose="020B0604020202020204" pitchFamily="34" charset="0"/>
              <a:ea typeface="Arial" panose="020B0604020202020204" pitchFamily="34" charset="0"/>
            </a:endParaRPr>
          </a:p>
          <a:p>
            <a:pPr marL="80010">
              <a:spcBef>
                <a:spcPts val="5"/>
              </a:spcBef>
              <a:spcAft>
                <a:spcPts val="0"/>
              </a:spcAft>
            </a:pPr>
            <a:r>
              <a:rPr lang="cs-CZ" sz="1800" dirty="false">
                <a:effectLst/>
                <a:latin typeface="Arial" panose="020B0604020202020204" pitchFamily="34" charset="0"/>
                <a:ea typeface="Arial" panose="020B0604020202020204" pitchFamily="34" charset="0"/>
              </a:rPr>
              <a:t>„Rozpočet</a:t>
            </a:r>
            <a:r>
              <a:rPr lang="cs-CZ" sz="1800" spc="-5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projektu“</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příloha</a:t>
            </a:r>
            <a:r>
              <a:rPr lang="cs-CZ" sz="1800" spc="-4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„Akční</a:t>
            </a:r>
            <a:r>
              <a:rPr lang="cs-CZ" sz="1800" spc="-35" dirty="false">
                <a:effectLst/>
                <a:latin typeface="Arial" panose="020B0604020202020204" pitchFamily="34" charset="0"/>
                <a:ea typeface="Arial" panose="020B0604020202020204" pitchFamily="34" charset="0"/>
              </a:rPr>
              <a:t> </a:t>
            </a:r>
            <a:r>
              <a:rPr lang="cs-CZ" sz="1800" spc="-20" dirty="false">
                <a:effectLst/>
                <a:latin typeface="Arial" panose="020B0604020202020204" pitchFamily="34" charset="0"/>
                <a:ea typeface="Arial" panose="020B0604020202020204" pitchFamily="34" charset="0"/>
              </a:rPr>
              <a:t>plán“</a:t>
            </a:r>
            <a:endParaRPr lang="cs-CZ" sz="1800" dirty="false">
              <a:effectLst/>
              <a:latin typeface="Arial" panose="020B0604020202020204" pitchFamily="34" charset="0"/>
              <a:ea typeface="Arial" panose="020B0604020202020204" pitchFamily="34" charset="0"/>
            </a:endParaRP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pPr marL="80645" marR="134620">
              <a:spcBef>
                <a:spcPts val="295"/>
              </a:spcBef>
              <a:spcAft>
                <a:spcPts val="0"/>
              </a:spcAft>
            </a:pPr>
            <a:r>
              <a:rPr lang="cs-CZ" sz="1800" dirty="false">
                <a:effectLst/>
                <a:latin typeface="Arial" panose="020B0604020202020204" pitchFamily="34" charset="0"/>
                <a:ea typeface="Arial" panose="020B0604020202020204" pitchFamily="34" charset="0"/>
              </a:rPr>
              <a:t>10 Věcné </a:t>
            </a:r>
            <a:r>
              <a:rPr lang="cs-CZ" sz="1800" spc="-10" dirty="false">
                <a:effectLst/>
                <a:latin typeface="Arial" panose="020B0604020202020204" pitchFamily="34" charset="0"/>
                <a:ea typeface="Arial" panose="020B0604020202020204" pitchFamily="34" charset="0"/>
              </a:rPr>
              <a:t>zaměření </a:t>
            </a:r>
            <a:r>
              <a:rPr lang="cs-CZ" sz="1800" dirty="false">
                <a:effectLst/>
                <a:latin typeface="Arial" panose="020B0604020202020204" pitchFamily="34" charset="0"/>
                <a:ea typeface="Arial" panose="020B0604020202020204" pitchFamily="34" charset="0"/>
              </a:rPr>
              <a:t>akčního</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plánu</a:t>
            </a:r>
            <a:r>
              <a:rPr lang="cs-CZ" sz="1800" spc="-7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 soulad s OPZ+</a:t>
            </a:r>
          </a:p>
          <a:p>
            <a:pPr marL="80010" marR="246380">
              <a:spcBef>
                <a:spcPts val="295"/>
              </a:spcBef>
              <a:spcAft>
                <a:spcPts val="0"/>
              </a:spcAft>
            </a:pPr>
            <a:r>
              <a:rPr lang="cs-CZ" sz="1800" dirty="false">
                <a:effectLst/>
                <a:latin typeface="Arial" panose="020B0604020202020204" pitchFamily="34" charset="0"/>
                <a:ea typeface="Arial" panose="020B0604020202020204" pitchFamily="34" charset="0"/>
              </a:rPr>
              <a:t>Odpovídá</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zaměření</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akčního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plánu</a:t>
            </a:r>
            <a:r>
              <a:rPr lang="cs-CZ" sz="1800" spc="-2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pro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OPZ+,</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plánované intervence a cílové skupiny příslušným prioritám/specifickým cílům programu?</a:t>
            </a:r>
          </a:p>
          <a:p>
            <a:pPr marL="36195">
              <a:spcBef>
                <a:spcPts val="10"/>
              </a:spcBef>
              <a:spcAft>
                <a:spcPts val="0"/>
              </a:spcAft>
            </a:pPr>
            <a:r>
              <a:rPr lang="cs-CZ" sz="1800" b="true" dirty="false">
                <a:effectLst/>
                <a:latin typeface="Arial" panose="020B0604020202020204" pitchFamily="34" charset="0"/>
                <a:ea typeface="Arial" panose="020B0604020202020204" pitchFamily="34" charset="0"/>
              </a:rPr>
              <a:t> </a:t>
            </a:r>
            <a:endParaRPr lang="cs-CZ" sz="1800" dirty="false">
              <a:effectLst/>
              <a:latin typeface="Arial" panose="020B0604020202020204" pitchFamily="34" charset="0"/>
              <a:ea typeface="Arial" panose="020B0604020202020204" pitchFamily="34" charset="0"/>
            </a:endParaRPr>
          </a:p>
          <a:p>
            <a:pPr marL="80010" marR="319405">
              <a:lnSpc>
                <a:spcPct val="125000"/>
              </a:lnSpc>
              <a:spcBef>
                <a:spcPts val="295"/>
              </a:spcBef>
              <a:spcAft>
                <a:spcPts val="0"/>
              </a:spcAft>
            </a:pPr>
            <a:r>
              <a:rPr lang="cs-CZ" sz="1800" dirty="false">
                <a:effectLst/>
                <a:latin typeface="Arial" panose="020B0604020202020204" pitchFamily="34" charset="0"/>
                <a:ea typeface="Arial" panose="020B0604020202020204" pitchFamily="34" charset="0"/>
              </a:rPr>
              <a:t>Určení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hlavního</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zdroje</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informací</a:t>
            </a:r>
            <a:r>
              <a:rPr lang="cs-CZ" sz="1800" spc="-35"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v</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žádosti</a:t>
            </a:r>
            <a:r>
              <a:rPr lang="cs-CZ" sz="1800" spc="-4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o</a:t>
            </a:r>
            <a:r>
              <a:rPr lang="cs-CZ" sz="1800" spc="-30" dirty="false">
                <a:effectLst/>
                <a:latin typeface="Arial" panose="020B0604020202020204" pitchFamily="34" charset="0"/>
                <a:ea typeface="Arial" panose="020B0604020202020204" pitchFamily="34" charset="0"/>
              </a:rPr>
              <a:t> </a:t>
            </a:r>
            <a:r>
              <a:rPr lang="cs-CZ" sz="1800" dirty="false">
                <a:effectLst/>
                <a:latin typeface="Arial" panose="020B0604020202020204" pitchFamily="34" charset="0"/>
                <a:ea typeface="Arial" panose="020B0604020202020204" pitchFamily="34" charset="0"/>
              </a:rPr>
              <a:t>podporu: příloha „Akční plán“.</a:t>
            </a:r>
          </a:p>
          <a:p>
            <a:pPr marL="80010">
              <a:spcBef>
                <a:spcPts val="295"/>
              </a:spcBef>
            </a:pPr>
            <a:r>
              <a:rPr lang="cs-CZ" sz="1800" spc="-25" dirty="false">
                <a:effectLst/>
                <a:latin typeface="Arial" panose="020B0604020202020204" pitchFamily="34" charset="0"/>
                <a:ea typeface="Arial" panose="020B0604020202020204" pitchFamily="34" charset="0"/>
              </a:rPr>
              <a:t>Ne</a:t>
            </a:r>
            <a:endParaRPr lang="cs-CZ" sz="1800" dirty="false">
              <a:effectLst/>
              <a:latin typeface="Arial" panose="020B0604020202020204" pitchFamily="34" charset="0"/>
              <a:ea typeface="Arial" panose="020B060402020202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80</a:t>
            </a:fld>
            <a:endParaRPr lang="cs-CZ" dirty="false"/>
          </a:p>
        </p:txBody>
      </p:sp>
    </p:spTree>
    <p:extLst>
      <p:ext uri="{BB962C8B-B14F-4D97-AF65-F5344CB8AC3E}">
        <p14:creationId xmlns:p14="http://schemas.microsoft.com/office/powerpoint/2010/main" val="206236905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86</a:t>
            </a:fld>
            <a:endParaRPr lang="cs-CZ" dirty="false">
              <a:solidFill>
                <a:prstClr val="black"/>
              </a:solidFill>
            </a:endParaRPr>
          </a:p>
        </p:txBody>
      </p:sp>
    </p:spTree>
    <p:extLst>
      <p:ext uri="{BB962C8B-B14F-4D97-AF65-F5344CB8AC3E}">
        <p14:creationId xmlns:p14="http://schemas.microsoft.com/office/powerpoint/2010/main" val="141497242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90</a:t>
            </a:fld>
            <a:endParaRPr lang="cs-CZ" dirty="false">
              <a:solidFill>
                <a:prstClr val="black"/>
              </a:solidFill>
            </a:endParaRPr>
          </a:p>
        </p:txBody>
      </p:sp>
    </p:spTree>
    <p:extLst>
      <p:ext uri="{BB962C8B-B14F-4D97-AF65-F5344CB8AC3E}">
        <p14:creationId xmlns:p14="http://schemas.microsoft.com/office/powerpoint/2010/main" val="168817000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3" action="ppaction://hlinkfile">
                  <a:extLst>
                    <a:ext uri="{A12FA001-AC4F-418D-AE19-62706E023703}">
                      <ahyp:hlinkClr xmlns:ahyp="http://schemas.microsoft.com/office/drawing/2018/hyperlinkcolor" val="tx"/>
                    </a:ext>
                  </a:extLst>
                </a:hlinkClick>
              </a:rPr>
              <a:t>Koordinátor projektu</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4" action="ppaction://hlinkfile">
                  <a:extLst>
                    <a:ext uri="{A12FA001-AC4F-418D-AE19-62706E023703}">
                      <ahyp:hlinkClr xmlns:ahyp="http://schemas.microsoft.com/office/drawing/2018/hyperlinkcolor" val="tx"/>
                    </a:ext>
                  </a:extLst>
                </a:hlinkClick>
              </a:rPr>
              <a:t>Sociální pracovník/ terénní sociální pracovník</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5" action="ppaction://hlinkfile">
                  <a:extLst>
                    <a:ext uri="{A12FA001-AC4F-418D-AE19-62706E023703}">
                      <ahyp:hlinkClr xmlns:ahyp="http://schemas.microsoft.com/office/drawing/2018/hyperlinkcolor" val="tx"/>
                    </a:ext>
                  </a:extLst>
                </a:hlinkClick>
              </a:rPr>
              <a:t>Pracovník v sociálních službách</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extLst>
                    <a:ext uri="{A12FA001-AC4F-418D-AE19-62706E023703}">
                      <ahyp:hlinkClr xmlns:ahyp="http://schemas.microsoft.com/office/drawing/2018/hyperlinkcolor" val="tx"/>
                    </a:ext>
                  </a:extLst>
                </a:hlinkClick>
              </a:rPr>
              <a:t>Garant sociální práce</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7" action="ppaction://hlinkfile">
                  <a:extLst>
                    <a:ext uri="{A12FA001-AC4F-418D-AE19-62706E023703}">
                      <ahyp:hlinkClr xmlns:ahyp="http://schemas.microsoft.com/office/drawing/2018/hyperlinkcolor" val="tx"/>
                    </a:ext>
                  </a:extLst>
                </a:hlinkClick>
              </a:rPr>
              <a:t>Case manager - případový (sociální) pracovník</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8" action="ppaction://hlinkfile">
                  <a:extLst>
                    <a:ext uri="{A12FA001-AC4F-418D-AE19-62706E023703}">
                      <ahyp:hlinkClr xmlns:ahyp="http://schemas.microsoft.com/office/drawing/2018/hyperlinkcolor" val="tx"/>
                    </a:ext>
                  </a:extLst>
                </a:hlinkClick>
              </a:rPr>
              <a:t>Komunitní pracovník</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9" action="ppaction://hlinkfile">
                  <a:extLst>
                    <a:ext uri="{A12FA001-AC4F-418D-AE19-62706E023703}">
                      <ahyp:hlinkClr xmlns:ahyp="http://schemas.microsoft.com/office/drawing/2018/hyperlinkcolor" val="tx"/>
                    </a:ext>
                  </a:extLst>
                </a:hlinkClick>
              </a:rPr>
              <a:t>Garant komunitní práce</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0" action="ppaction://hlinkfile">
                  <a:extLst>
                    <a:ext uri="{A12FA001-AC4F-418D-AE19-62706E023703}">
                      <ahyp:hlinkClr xmlns:ahyp="http://schemas.microsoft.com/office/drawing/2018/hyperlinkcolor" val="tx"/>
                    </a:ext>
                  </a:extLst>
                </a:hlinkClick>
              </a:rPr>
              <a:t>Koordinátor komunitní (sociální) práce/ participativních metod práce</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1" action="ppaction://hlinkfile">
                  <a:extLst>
                    <a:ext uri="{A12FA001-AC4F-418D-AE19-62706E023703}">
                      <ahyp:hlinkClr xmlns:ahyp="http://schemas.microsoft.com/office/drawing/2018/hyperlinkcolor" val="tx"/>
                    </a:ext>
                  </a:extLst>
                </a:hlinkClick>
              </a:rPr>
              <a:t>Metodik pro práci s cílovými skupinami</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2" action="ppaction://hlinkfile">
                  <a:extLst>
                    <a:ext uri="{A12FA001-AC4F-418D-AE19-62706E023703}">
                      <ahyp:hlinkClr xmlns:ahyp="http://schemas.microsoft.com/office/drawing/2018/hyperlinkcolor" val="tx"/>
                    </a:ext>
                  </a:extLst>
                </a:hlinkClick>
              </a:rPr>
              <a:t>Pečující osoba</a:t>
            </a:r>
            <a:endPar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3" action="ppaction://hlinkfile">
                  <a:extLst>
                    <a:ext uri="{A12FA001-AC4F-418D-AE19-62706E023703}">
                      <ahyp:hlinkClr xmlns:ahyp="http://schemas.microsoft.com/office/drawing/2018/hyperlinkcolor" val="tx"/>
                    </a:ext>
                  </a:extLst>
                </a:hlinkClick>
              </a:rPr>
              <a:t>Pracovní poradce/ konzultant (zaměstnanostní programy)</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4" action="ppaction://hlinkfile">
                  <a:extLst>
                    <a:ext uri="{A12FA001-AC4F-418D-AE19-62706E023703}">
                      <ahyp:hlinkClr xmlns:ahyp="http://schemas.microsoft.com/office/drawing/2018/hyperlinkcolor" val="tx"/>
                    </a:ext>
                  </a:extLst>
                </a:hlinkClick>
              </a:rPr>
              <a:t>Kariérní poradce (zaměstnanostní programy)</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5" action="ppaction://hlinkfile">
                  <a:extLst>
                    <a:ext uri="{A12FA001-AC4F-418D-AE19-62706E023703}">
                      <ahyp:hlinkClr xmlns:ahyp="http://schemas.microsoft.com/office/drawing/2018/hyperlinkcolor" val="tx"/>
                    </a:ext>
                  </a:extLst>
                </a:hlinkClick>
              </a:rPr>
              <a:t>Psychosociální pracovník (zaměstnanostní programy)</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6" action="ppaction://hlinkfile">
                  <a:extLst>
                    <a:ext uri="{A12FA001-AC4F-418D-AE19-62706E023703}">
                      <ahyp:hlinkClr xmlns:ahyp="http://schemas.microsoft.com/office/drawing/2018/hyperlinkcolor" val="tx"/>
                    </a:ext>
                  </a:extLst>
                </a:hlinkClick>
              </a:rPr>
              <a:t>Mentor (zaměstnanostní programy)</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7" action="ppaction://hlinkfile">
                  <a:extLst>
                    <a:ext uri="{A12FA001-AC4F-418D-AE19-62706E023703}">
                      <ahyp:hlinkClr xmlns:ahyp="http://schemas.microsoft.com/office/drawing/2018/hyperlinkcolor" val="tx"/>
                    </a:ext>
                  </a:extLst>
                </a:hlinkClick>
              </a:rPr>
              <a:t>Kouč (zaměstnanostní programy)</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8" action="ppaction://hlinkfile">
                  <a:extLst>
                    <a:ext uri="{A12FA001-AC4F-418D-AE19-62706E023703}">
                      <ahyp:hlinkClr xmlns:ahyp="http://schemas.microsoft.com/office/drawing/2018/hyperlinkcolor" val="tx"/>
                    </a:ext>
                  </a:extLst>
                </a:hlinkClick>
              </a:rPr>
              <a:t>Specialista pro podporu podnikání</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19" action="ppaction://hlinkfile">
                  <a:extLst>
                    <a:ext uri="{A12FA001-AC4F-418D-AE19-62706E023703}">
                      <ahyp:hlinkClr xmlns:ahyp="http://schemas.microsoft.com/office/drawing/2018/hyperlinkcolor" val="tx"/>
                    </a:ext>
                  </a:extLst>
                </a:hlinkClick>
              </a:rPr>
              <a:t>Dluhový poradce</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20" action="ppaction://hlinkfile">
                  <a:extLst>
                    <a:ext uri="{A12FA001-AC4F-418D-AE19-62706E023703}">
                      <ahyp:hlinkClr xmlns:ahyp="http://schemas.microsoft.com/office/drawing/2018/hyperlinkcolor" val="tx"/>
                    </a:ext>
                  </a:extLst>
                </a:hlinkClick>
              </a:rPr>
              <a:t>Mediátor</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500"/>
              </a:spcAft>
              <a:tabLst>
                <a:tab pos="419100" algn="l"/>
                <a:tab pos="5754370" algn="r"/>
              </a:tabLst>
            </a:pPr>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21" action="ppaction://hlinkfile">
                  <a:extLst>
                    <a:ext uri="{A12FA001-AC4F-418D-AE19-62706E023703}">
                      <ahyp:hlinkClr xmlns:ahyp="http://schemas.microsoft.com/office/drawing/2018/hyperlinkcolor" val="tx"/>
                    </a:ext>
                  </a:extLst>
                </a:hlinkClick>
              </a:rPr>
              <a:t>Expert/ specialista /odborný pracovník/ konzultant</a:t>
            </a:r>
            <a:endParaRPr lang="cs-CZ" sz="1800" dirty="false">
              <a:solidFill>
                <a:schemeClr val="bg1">
                  <a:lumMod val="10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hlinkClick r:id="rId22" action="ppaction://hlinkfile">
                  <a:extLst>
                    <a:ext uri="{A12FA001-AC4F-418D-AE19-62706E023703}">
                      <ahyp:hlinkClr xmlns:ahyp="http://schemas.microsoft.com/office/drawing/2018/hyperlinkcolor" val="tx"/>
                    </a:ext>
                  </a:extLst>
                </a:hlinkClick>
              </a:rPr>
              <a:t>Peer pracovník/ peer asistent/ pomocný pracovník z řad cílové skupiny</a:t>
            </a:r>
            <a:endParaRPr lang="cs-CZ" sz="1800" b="true" u="sng" dirty="false">
              <a:solidFill>
                <a:schemeClr val="bg1">
                  <a:lumMod val="1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cs-CZ" sz="1800" b="true" u="sng" dirty="false">
              <a:solidFill>
                <a:schemeClr val="bg1">
                  <a:lumMod val="10000"/>
                </a:schemeClr>
              </a:solidFill>
              <a:effectLst/>
              <a:highlight>
                <a:srgbClr val="FFFF00"/>
              </a:highlight>
              <a:latin typeface="Arial" panose="020B0604020202020204" pitchFamily="34" charset="0"/>
              <a:cs typeface="Times New Roman" panose="02020603050405020304" pitchFamily="18" charset="0"/>
            </a:endParaRPr>
          </a:p>
          <a:p>
            <a:r>
              <a:rPr lang="cs-CZ" sz="1800" dirty="false">
                <a:solidFill>
                  <a:srgbClr val="FF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Zaměstnání duchovního je možné, pokud nejde o činnost, co poskytuje v rámci církve a je tedy financovaná státem, v takovém případě by šlo o dvojí financování. Musí jít o činnost, která je nad rámec obvyklé činnosti duchovního</a:t>
            </a:r>
            <a:endParaRPr lang="cs-CZ" dirty="false">
              <a:solidFill>
                <a:srgbClr val="FF0000"/>
              </a:solidFill>
              <a:highlight>
                <a:srgbClr val="FFFF00"/>
              </a:highlight>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92</a:t>
            </a:fld>
            <a:endParaRPr lang="cs-CZ" dirty="false"/>
          </a:p>
        </p:txBody>
      </p:sp>
    </p:spTree>
    <p:extLst>
      <p:ext uri="{BB962C8B-B14F-4D97-AF65-F5344CB8AC3E}">
        <p14:creationId xmlns:p14="http://schemas.microsoft.com/office/powerpoint/2010/main" val="120989346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96</a:t>
            </a:fld>
            <a:endParaRPr lang="cs-CZ" dirty="false"/>
          </a:p>
        </p:txBody>
      </p:sp>
    </p:spTree>
    <p:extLst>
      <p:ext uri="{BB962C8B-B14F-4D97-AF65-F5344CB8AC3E}">
        <p14:creationId xmlns:p14="http://schemas.microsoft.com/office/powerpoint/2010/main" val="65729164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Jde z paušálu, nekontrolujeme. Jen upozornění.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97</a:t>
            </a:fld>
            <a:endParaRPr lang="cs-CZ" dirty="false"/>
          </a:p>
        </p:txBody>
      </p:sp>
    </p:spTree>
    <p:extLst>
      <p:ext uri="{BB962C8B-B14F-4D97-AF65-F5344CB8AC3E}">
        <p14:creationId xmlns:p14="http://schemas.microsoft.com/office/powerpoint/2010/main" val="380462182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98</a:t>
            </a:fld>
            <a:endParaRPr lang="cs-CZ" dirty="false">
              <a:solidFill>
                <a:prstClr val="black"/>
              </a:solidFill>
            </a:endParaRPr>
          </a:p>
        </p:txBody>
      </p:sp>
    </p:spTree>
    <p:extLst>
      <p:ext uri="{BB962C8B-B14F-4D97-AF65-F5344CB8AC3E}">
        <p14:creationId xmlns:p14="http://schemas.microsoft.com/office/powerpoint/2010/main" val="426501081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Aft>
                <a:spcPts val="8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Místní akční skupina má jako příjemce povinnost vyhodnotit úspěšnost realizace Akčního plánu OPZ+ strategie CLLD.</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Vyhodnocení prvního období realizace akčního plánu (tj. projektu realizovaného na základě této výzvy) je podmínkou pro schválení dalšího projektu MAS, který bude realizován v následující části programového období. Toto vyhodnocení bude přílohou žádosti o podporu na další projekt a </a:t>
            </a:r>
            <a:r>
              <a:rPr lang="cs-CZ" sz="1800" b="true" dirty="false">
                <a:solidFill>
                  <a:srgbClr val="FF0000"/>
                </a:solidFill>
                <a:effectLst/>
                <a:highlight>
                  <a:srgbClr val="FFFF00"/>
                </a:highlight>
                <a:latin typeface="Arial" panose="020B0604020202020204" pitchFamily="34" charset="0"/>
                <a:ea typeface="Calibri" panose="020F0502020204030204" pitchFamily="34" charset="0"/>
                <a:cs typeface="Times New Roman" panose="02020603050405020304" pitchFamily="18" charset="0"/>
              </a:rPr>
              <a:t>bude </a:t>
            </a:r>
            <a:r>
              <a:rPr lang="cs-CZ" sz="1800" b="true" dirty="false">
                <a:solidFill>
                  <a:srgbClr val="FF0000"/>
                </a:solidFill>
                <a:effectLst/>
                <a:latin typeface="Arial" panose="020B0604020202020204" pitchFamily="34" charset="0"/>
                <a:ea typeface="Calibri" panose="020F0502020204030204" pitchFamily="34" charset="0"/>
                <a:cs typeface="Times New Roman" panose="02020603050405020304" pitchFamily="18" charset="0"/>
              </a:rPr>
              <a:t>sloužit jako podklad pro doložení skutečností uvedených v žádosti, zejm. zdůvodnění pokračování podpory dané cílové skupiny / opatření / aktivit, resp. podpory nové cílové skupiny / opatření / aktivit.</a:t>
            </a:r>
            <a:endParaRPr lang="cs-CZ" sz="1800" b="true" dirty="false">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Minimálním podkladem pro vyhodnocení bude zápis z uskutečněné skupinové diskuse všech členů realizačního týmu k jednotlivým požadovaným částem vyhodnocení. Možné je podklad k vyplnění vyhodnocení získat také prostřednictvím individuálních rozhovorů se členy realizačního týmu (či kombinace individuálních a skupinových rozhovorů), které povede osoba zodpovědná za zpracování vyhodnocení. Využití pokročilejších evaluačních postupů a metod je dobrovolné a není vyžadováno.</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Vyhodnocení prvního období realizace akčního plánu bude zpracováno v on-line formuláři v následující struktuře:</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Courier New" panose="02070309020205020404" pitchFamily="49" charset="0"/>
              <a:buChar char="o"/>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Opatření:</a:t>
            </a:r>
            <a:r>
              <a:rPr lang="cs-CZ" sz="1800" dirty="false">
                <a:effectLst/>
                <a:latin typeface="Arial" panose="020B0604020202020204" pitchFamily="34" charset="0"/>
                <a:ea typeface="Calibri" panose="020F0502020204030204" pitchFamily="34" charset="0"/>
                <a:cs typeface="Times New Roman" panose="02020603050405020304" pitchFamily="18" charset="0"/>
              </a:rPr>
              <a:t> vyhodnocení přínosu realizovaných opatření pro každou CS (změna, která byla u CS nastartována či které bylo u CS dosaženo), a to ve vztahu k cílovému stavu uvedeném v akčním plánu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Courier New" panose="02070309020205020404" pitchFamily="49" charset="0"/>
              <a:buChar char="o"/>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Indikátory</a:t>
            </a:r>
            <a:r>
              <a:rPr lang="cs-CZ" sz="1800" dirty="false">
                <a:effectLst/>
                <a:latin typeface="Arial" panose="020B0604020202020204" pitchFamily="34" charset="0"/>
                <a:ea typeface="Calibri" panose="020F0502020204030204" pitchFamily="34" charset="0"/>
                <a:cs typeface="Times New Roman" panose="02020603050405020304" pitchFamily="18" charset="0"/>
              </a:rPr>
              <a:t>: vyhodnocení naplnění cílových hodnot indikátorů pro dané opatření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Courier New" panose="02070309020205020404" pitchFamily="49" charset="0"/>
              <a:buChar char="o"/>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Aktivity: </a:t>
            </a:r>
            <a:r>
              <a:rPr lang="cs-CZ" sz="1800" dirty="false">
                <a:effectLst/>
                <a:latin typeface="Arial" panose="020B0604020202020204" pitchFamily="34" charset="0"/>
                <a:ea typeface="Calibri" panose="020F0502020204030204" pitchFamily="34" charset="0"/>
                <a:cs typeface="Times New Roman" panose="02020603050405020304" pitchFamily="18" charset="0"/>
              </a:rPr>
              <a:t>vyhodnocení realizace jednotlivých aktivit, co se dařilo, co se nedařilo, jak je plněn harmonogram a nákladovost a jak se osvědčil způsob realizace (MAS sama jako realizátor / partner s finanční účastí / dodavatel prostřednictvím zakázky)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r>
              <a:rPr lang="cs-CZ" sz="1800" b="true" dirty="false">
                <a:effectLst/>
                <a:latin typeface="Arial" panose="020B0604020202020204" pitchFamily="34" charset="0"/>
                <a:ea typeface="Calibri" panose="020F0502020204030204" pitchFamily="34" charset="0"/>
              </a:rPr>
              <a:t>Vyhodnocení animační činnosti MAS v průběhu realizace akčního plánu: </a:t>
            </a:r>
            <a:r>
              <a:rPr lang="cs-CZ" sz="1800" dirty="false">
                <a:effectLst/>
                <a:latin typeface="Arial" panose="020B0604020202020204" pitchFamily="34" charset="0"/>
                <a:ea typeface="Calibri" panose="020F0502020204030204" pitchFamily="34" charset="0"/>
              </a:rPr>
              <a:t>popis a zhodnocení vč. neúspěchů a překážek dílčích animačních aktivit MAS ve vztahu ke klíčovým aktérům v území, dále ve vztahu k veřejnosti, k aktivitám a iniciativám místních obyvatel a dobrovolných spolků a ve vztahu ke krajům a institucím jako je např. Úřad práce ČR, a také ve vztahu k nositelům konkrétních aktivit realizovaných v rámci akčního plánu</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99</a:t>
            </a:fld>
            <a:endParaRPr lang="cs-CZ" dirty="false"/>
          </a:p>
        </p:txBody>
      </p:sp>
    </p:spTree>
    <p:extLst>
      <p:ext uri="{BB962C8B-B14F-4D97-AF65-F5344CB8AC3E}">
        <p14:creationId xmlns:p14="http://schemas.microsoft.com/office/powerpoint/2010/main" val="24683245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Aft>
                <a:spcPts val="8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Minimálním podkladem pro vyhodnocení bude zápis z uskutečněné skupinové diskuse všech členů realizačního týmu k jednotlivým požadovaným částem vyhodnocení. Možné je podklad k vyplnění vyhodnocení získat také prostřednictvím individuálních rozhovorů se členy realizačního týmu (či kombinace individuálních a skupinových rozhovorů), které povede osoba zodpovědná za zpracování vyhodnocení. Využití pokročilejších evaluačních postupů a metod je dobrovolné a není vyžadováno.</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Vyhodnocení prvního období realizace akčního plánu bude zpracováno v on-line formuláři v následující struktuře:</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Courier New" panose="02070309020205020404" pitchFamily="49" charset="0"/>
              <a:buChar char="o"/>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Opatření:</a:t>
            </a:r>
            <a:r>
              <a:rPr lang="cs-CZ" sz="1800" dirty="false">
                <a:effectLst/>
                <a:latin typeface="Arial" panose="020B0604020202020204" pitchFamily="34" charset="0"/>
                <a:ea typeface="Calibri" panose="020F0502020204030204" pitchFamily="34" charset="0"/>
                <a:cs typeface="Times New Roman" panose="02020603050405020304" pitchFamily="18" charset="0"/>
              </a:rPr>
              <a:t> vyhodnocení přínosu realizovaných opatření pro každou CS (změna, která byla u CS nastartována či které bylo u CS dosaženo), a to ve vztahu k cílovému stavu uvedeném v akčním plánu </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Courier New" panose="02070309020205020404" pitchFamily="49" charset="0"/>
              <a:buChar char="o"/>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Indikátory</a:t>
            </a:r>
            <a:r>
              <a:rPr lang="cs-CZ" sz="1800" dirty="false">
                <a:effectLst/>
                <a:latin typeface="Arial" panose="020B0604020202020204" pitchFamily="34" charset="0"/>
                <a:ea typeface="Calibri" panose="020F0502020204030204" pitchFamily="34" charset="0"/>
                <a:cs typeface="Times New Roman" panose="02020603050405020304" pitchFamily="18" charset="0"/>
              </a:rPr>
              <a:t>: vyhodnocení naplnění cílových hodnot indikátorů pro dané opatření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Courier New" panose="02070309020205020404" pitchFamily="49" charset="0"/>
              <a:buChar char="o"/>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Aktivity: </a:t>
            </a:r>
            <a:r>
              <a:rPr lang="cs-CZ" sz="1800" dirty="false">
                <a:effectLst/>
                <a:latin typeface="Arial" panose="020B0604020202020204" pitchFamily="34" charset="0"/>
                <a:ea typeface="Calibri" panose="020F0502020204030204" pitchFamily="34" charset="0"/>
                <a:cs typeface="Times New Roman" panose="02020603050405020304" pitchFamily="18" charset="0"/>
              </a:rPr>
              <a:t>vyhodnocení realizace jednotlivých aktivit, co se dařilo, co se nedařilo, jak je plněn harmonogram a nákladovost a jak se osvědčil způsob realizace (MAS sama jako realizátor / partner s finanční účastí / dodavatel prostřednictvím zakázky)</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Courier New" panose="02070309020205020404" pitchFamily="49" charset="0"/>
              <a:buChar char="o"/>
            </a:pP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Vyhodnocení animační činnosti MAS v průběhu realizace akčního plánu: </a:t>
            </a:r>
            <a:r>
              <a:rPr lang="cs-CZ" sz="1800" dirty="false">
                <a:effectLst/>
                <a:latin typeface="Arial" panose="020B0604020202020204" pitchFamily="34" charset="0"/>
                <a:ea typeface="Calibri" panose="020F0502020204030204" pitchFamily="34" charset="0"/>
                <a:cs typeface="Times New Roman" panose="02020603050405020304" pitchFamily="18" charset="0"/>
              </a:rPr>
              <a:t>popis a zhodnocení vč. neúspěchů a překážek dílčích animačních aktivit MAS ve vztahu ke klíčovým aktérům v území, dále ve vztahu k veřejnosti, k aktivitám a iniciativám místních obyvatel a dobrovolných spolků a ve vztahu ke krajům a institucím jako je např. Úřad práce ČR, a také ve vztahu k nositelům konkrétních aktivit realizovaných v rámci akčního plánu</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100</a:t>
            </a:fld>
            <a:endParaRPr lang="cs-CZ" dirty="false"/>
          </a:p>
        </p:txBody>
      </p:sp>
    </p:spTree>
    <p:extLst>
      <p:ext uri="{BB962C8B-B14F-4D97-AF65-F5344CB8AC3E}">
        <p14:creationId xmlns:p14="http://schemas.microsoft.com/office/powerpoint/2010/main" val="293814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13</a:t>
            </a:fld>
            <a:endParaRPr lang="cs-CZ" dirty="false">
              <a:solidFill>
                <a:prstClr val="black"/>
              </a:solidFill>
            </a:endParaRPr>
          </a:p>
        </p:txBody>
      </p:sp>
    </p:spTree>
    <p:extLst>
      <p:ext uri="{BB962C8B-B14F-4D97-AF65-F5344CB8AC3E}">
        <p14:creationId xmlns:p14="http://schemas.microsoft.com/office/powerpoint/2010/main" val="633006751"/>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101</a:t>
            </a:fld>
            <a:endParaRPr lang="cs-CZ" dirty="false">
              <a:solidFill>
                <a:prstClr val="black"/>
              </a:solidFill>
            </a:endParaRPr>
          </a:p>
        </p:txBody>
      </p:sp>
    </p:spTree>
    <p:extLst>
      <p:ext uri="{BB962C8B-B14F-4D97-AF65-F5344CB8AC3E}">
        <p14:creationId xmlns:p14="http://schemas.microsoft.com/office/powerpoint/2010/main" val="99973753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104</a:t>
            </a:fld>
            <a:endParaRPr lang="cs-CZ" dirty="false">
              <a:solidFill>
                <a:prstClr val="black"/>
              </a:solidFill>
            </a:endParaRPr>
          </a:p>
        </p:txBody>
      </p:sp>
    </p:spTree>
    <p:extLst>
      <p:ext uri="{BB962C8B-B14F-4D97-AF65-F5344CB8AC3E}">
        <p14:creationId xmlns:p14="http://schemas.microsoft.com/office/powerpoint/2010/main" val="9013009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spcAft>
                <a:spcPts val="1100"/>
              </a:spcAft>
              <a:buFont typeface="Symbol" panose="05050102010706020507" pitchFamily="18" charset="2"/>
              <a:buNone/>
            </a:pPr>
            <a:r>
              <a:rPr lang="cs-CZ" sz="1200" kern="1200" dirty="false">
                <a:solidFill>
                  <a:schemeClr val="tx1"/>
                </a:solidFill>
                <a:effectLst/>
                <a:latin typeface="+mn-lt"/>
                <a:ea typeface="+mn-ea"/>
                <a:cs typeface="+mn-cs"/>
              </a:rPr>
              <a:t>Odkaz </a:t>
            </a:r>
            <a:r>
              <a:rPr lang="cs-CZ" sz="1200" kern="1200">
                <a:solidFill>
                  <a:schemeClr val="tx1"/>
                </a:solidFill>
                <a:effectLst/>
                <a:latin typeface="+mn-lt"/>
                <a:ea typeface="+mn-ea"/>
                <a:cs typeface="+mn-cs"/>
              </a:rPr>
              <a:t>na seminář pro MAS CLLD v OPZ+  z 2.6.2022</a:t>
            </a:r>
            <a:endParaRPr lang="cs-CZ" sz="1200" kern="1200" dirty="false">
              <a:solidFill>
                <a:schemeClr val="tx1"/>
              </a:solidFill>
              <a:effectLst/>
              <a:latin typeface="+mn-lt"/>
              <a:ea typeface="+mn-ea"/>
              <a:cs typeface="+mn-cs"/>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dirty="false"/>
          </a:p>
        </p:txBody>
      </p:sp>
    </p:spTree>
    <p:extLst>
      <p:ext uri="{BB962C8B-B14F-4D97-AF65-F5344CB8AC3E}">
        <p14:creationId xmlns:p14="http://schemas.microsoft.com/office/powerpoint/2010/main" val="969049771"/>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dirty="false">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4.png" Type="http://schemas.openxmlformats.org/officeDocument/2006/relationships/image" Id="rId3"/>
    <Relationship Target="../media/image3.png" Type="http://schemas.openxmlformats.org/officeDocument/2006/relationships/image" Id="rId2"/>
    <Relationship Target="../slideLayouts/slideLayout1.xml" Type="http://schemas.openxmlformats.org/officeDocument/2006/relationships/slideLayout" Id="rId1"/>
    <Relationship Target="../media/image5.png" Type="http://schemas.openxmlformats.org/officeDocument/2006/relationships/image" Id="rId4"/>
</Relationships>

</file>

<file path=ppt/slides/_rels/slide1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00.xml.rels><?xml version="1.0" encoding="UTF-8" standalone="yes"?>
<Relationships xmlns="http://schemas.openxmlformats.org/package/2006/relationships">
    <Relationship Target="../notesSlides/notesSlide79.xml" Type="http://schemas.openxmlformats.org/officeDocument/2006/relationships/notesSlide" Id="rId2"/>
    <Relationship Target="../slideLayouts/slideLayout2.xml" Type="http://schemas.openxmlformats.org/officeDocument/2006/relationships/slideLayout" Id="rId1"/>
</Relationships>

</file>

<file path=ppt/slides/_rels/slide101.xml.rels><?xml version="1.0" encoding="UTF-8" standalone="yes"?>
<Relationships xmlns="http://schemas.openxmlformats.org/package/2006/relationships">
    <Relationship Target="../notesSlides/notesSlide80.xml" Type="http://schemas.openxmlformats.org/officeDocument/2006/relationships/notesSlide" Id="rId2"/>
    <Relationship Target="../slideLayouts/slideLayout1.xml" Type="http://schemas.openxmlformats.org/officeDocument/2006/relationships/slideLayout" Id="rId1"/>
</Relationships>

</file>

<file path=ppt/slides/_rels/slide102.xml.rels><?xml version="1.0" encoding="UTF-8" standalone="yes"?>
<Relationships xmlns="http://schemas.openxmlformats.org/package/2006/relationships">
    <Relationship TargetMode="External" Target="https://iskp21.mssf.cz/" Type="http://schemas.openxmlformats.org/officeDocument/2006/relationships/hyperlink" Id="rId3"/>
    <Relationship TargetMode="External" Target="https://www.esfcr.cz/formulare-a-pokyny-potrebne-v-ramci-pripravy-zadosti-o-podporu-opz-plus/-/dokument/18398046" Type="http://schemas.openxmlformats.org/officeDocument/2006/relationships/hyperlink" Id="rId2"/>
    <Relationship Target="../slideLayouts/slideLayout2.xml" Type="http://schemas.openxmlformats.org/officeDocument/2006/relationships/slideLayout" Id="rId1"/>
</Relationships>

</file>

<file path=ppt/slides/_rels/slide103.xml.rels><?xml version="1.0" encoding="UTF-8" standalone="yes"?>
<Relationships xmlns="http://schemas.openxmlformats.org/package/2006/relationships">
    <Relationship Target="../media/image8.png" Type="http://schemas.openxmlformats.org/officeDocument/2006/relationships/image" Id="rId2"/>
    <Relationship Target="../slideLayouts/slideLayout2.xml" Type="http://schemas.openxmlformats.org/officeDocument/2006/relationships/slideLayout" Id="rId1"/>
</Relationships>

</file>

<file path=ppt/slides/_rels/slide104.xml.rels><?xml version="1.0" encoding="UTF-8" standalone="yes"?>
<Relationships xmlns="http://schemas.openxmlformats.org/package/2006/relationships">
    <Relationship Target="../notesSlides/notesSlide81.xml" Type="http://schemas.openxmlformats.org/officeDocument/2006/relationships/notesSlide" Id="rId2"/>
    <Relationship Target="../slideLayouts/slideLayout1.xml" Type="http://schemas.openxmlformats.org/officeDocument/2006/relationships/slideLayout" Id="rId1"/>
</Relationships>

</file>

<file path=ppt/slides/_rels/slide105.xml.rels><?xml version="1.0" encoding="UTF-8" standalone="yes"?>
<Relationships xmlns="http://schemas.openxmlformats.org/package/2006/relationships">
    <Relationship TargetMode="External" Target="https://www.esfcr.cz/pravidla-pro-zadatele-a-prijemce-opz-plus/-/dokument/18479961" Type="http://schemas.openxmlformats.org/officeDocument/2006/relationships/hyperlink" Id="rId8"/>
    <Relationship TargetMode="External" Target="http://www.esfcr.cz/" Type="http://schemas.openxmlformats.org/officeDocument/2006/relationships/hyperlink" Id="rId3"/>
    <Relationship TargetMode="External" Target="https://www.esfcr.cz/formulare-a-pokyny-potrebne-v-ramci-pripravy-zadosti-o-podporu-opz-plus" Type="http://schemas.openxmlformats.org/officeDocument/2006/relationships/hyperlink" Id="rId7"/>
    <Relationship TargetMode="External" Target="https://www.esfcr.cz/vyzva-008-opz-plus" Type="http://schemas.openxmlformats.org/officeDocument/2006/relationships/hyperlink" Id="rId2"/>
    <Relationship Target="../slideLayouts/slideLayout2.xml" Type="http://schemas.openxmlformats.org/officeDocument/2006/relationships/slideLayout" Id="rId1"/>
    <Relationship TargetMode="External" Target="https://www.esfcr.cz/sablony-a-vzory-pro-vizualni-identitu-opz-plus" Type="http://schemas.openxmlformats.org/officeDocument/2006/relationships/hyperlink" Id="rId6"/>
    <Relationship TargetMode="External" Target="https://www.esfcr.cz/monitorovani-podporenych-osob-opz-plus" Type="http://schemas.openxmlformats.org/officeDocument/2006/relationships/hyperlink" Id="rId5"/>
    <Relationship TargetMode="External" Target="https://www.esfcr.cz/pravidla-pro-zadatele-a-prijemce-opz-plus" Type="http://schemas.openxmlformats.org/officeDocument/2006/relationships/hyperlink" Id="rId4"/>
</Relationships>

</file>

<file path=ppt/slides/_rels/slide1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1.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7.xml" Type="http://schemas.openxmlformats.org/officeDocument/2006/relationships/slideLayout" Id="rId1"/>
</Relationships>

</file>

<file path=ppt/slides/_rels/slide1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6.xml" Type="http://schemas.openxmlformats.org/officeDocument/2006/relationships/slideLayout" Id="rId1"/>
</Relationships>

</file>

<file path=ppt/slides/_rels/slide18.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7.xml" Type="http://schemas.openxmlformats.org/officeDocument/2006/relationships/slideLayout" Id="rId1"/>
</Relationships>

</file>

<file path=ppt/slides/_rels/slide19.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7.xml" Type="http://schemas.openxmlformats.org/officeDocument/2006/relationships/slideLayout" Id="rId1"/>
</Relationships>

</file>

<file path=ppt/slides/_rels/slide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7.xml" Type="http://schemas.openxmlformats.org/officeDocument/2006/relationships/slideLayout" Id="rId1"/>
</Relationships>

</file>

<file path=ppt/slides/_rels/slide21.xml.rels><?xml version="1.0" encoding="UTF-8" standalone="yes"?>
<Relationships xmlns="http://schemas.openxmlformats.org/package/2006/relationships">
    <Relationship Target="../slideLayouts/slideLayout7.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7.xml" Type="http://schemas.openxmlformats.org/officeDocument/2006/relationships/slideLayout" Id="rId1"/>
</Relationships>

</file>

<file path=ppt/slides/_rels/slide23.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7.xml" Type="http://schemas.openxmlformats.org/officeDocument/2006/relationships/slideLayout" Id="rId1"/>
</Relationships>

</file>

<file path=ppt/slides/_rels/slide24.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7.xml" Type="http://schemas.openxmlformats.org/officeDocument/2006/relationships/slideLayout" Id="rId1"/>
</Relationships>

</file>

<file path=ppt/slides/_rels/slide25.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7.xml" Type="http://schemas.openxmlformats.org/officeDocument/2006/relationships/slideLayout" Id="rId1"/>
</Relationships>

</file>

<file path=ppt/slides/_rels/slide26.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6.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7.xml" Type="http://schemas.openxmlformats.org/officeDocument/2006/relationships/slideLayout" Id="rId1"/>
</Relationships>

</file>

<file path=ppt/slides/_rels/slide28.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7.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7.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1.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22.xml" Type="http://schemas.openxmlformats.org/officeDocument/2006/relationships/notesSlide" Id="rId2"/>
    <Relationship Target="../slideLayouts/slideLayout7.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23.xml" Type="http://schemas.openxmlformats.org/officeDocument/2006/relationships/notesSlide" Id="rId2"/>
    <Relationship Target="../slideLayouts/slideLayout7.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7.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6.xml" Type="http://schemas.openxmlformats.org/officeDocument/2006/relationships/slideLayout" Id="rId1"/>
</Relationships>

</file>

<file path=ppt/slides/_rels/slide34.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7.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7.xml" Type="http://schemas.openxmlformats.org/officeDocument/2006/relationships/slideLayout" Id="rId1"/>
</Relationships>

</file>

<file path=ppt/slides/_rels/slide36.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7.xml" Type="http://schemas.openxmlformats.org/officeDocument/2006/relationships/slideLayout" Id="rId1"/>
</Relationships>

</file>

<file path=ppt/slides/_rels/slide37.xml.rels><?xml version="1.0" encoding="UTF-8" standalone="yes"?>
<Relationships xmlns="http://schemas.openxmlformats.org/package/2006/relationships">
    <Relationship Target="../notesSlides/notesSlide29.xml" Type="http://schemas.openxmlformats.org/officeDocument/2006/relationships/notesSlide" Id="rId2"/>
    <Relationship Target="../slideLayouts/slideLayout7.xml" Type="http://schemas.openxmlformats.org/officeDocument/2006/relationships/slideLayout" Id="rId1"/>
</Relationships>

</file>

<file path=ppt/slides/_rels/slide38.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7.xml" Type="http://schemas.openxmlformats.org/officeDocument/2006/relationships/slideLayout" Id="rId1"/>
</Relationships>

</file>

<file path=ppt/slides/_rels/slide39.xml.rels><?xml version="1.0" encoding="UTF-8" standalone="yes"?>
<Relationships xmlns="http://schemas.openxmlformats.org/package/2006/relationships">
    <Relationship Target="../notesSlides/notesSlide31.xml" Type="http://schemas.openxmlformats.org/officeDocument/2006/relationships/notesSlide" Id="rId2"/>
    <Relationship Target="../slideLayouts/slideLayout7.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notesSlides/notesSlide32.xml" Type="http://schemas.openxmlformats.org/officeDocument/2006/relationships/notesSlide" Id="rId2"/>
    <Relationship Target="../slideLayouts/slideLayout7.xml" Type="http://schemas.openxmlformats.org/officeDocument/2006/relationships/slideLayout" Id="rId1"/>
</Relationships>

</file>

<file path=ppt/slides/_rels/slide41.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7.xml" Type="http://schemas.openxmlformats.org/officeDocument/2006/relationships/slideLayout" Id="rId1"/>
</Relationships>

</file>

<file path=ppt/slides/_rels/slide42.xml.rels><?xml version="1.0" encoding="UTF-8" standalone="yes"?>
<Relationships xmlns="http://schemas.openxmlformats.org/package/2006/relationships">
    <Relationship Target="../notesSlides/notesSlide34.xml" Type="http://schemas.openxmlformats.org/officeDocument/2006/relationships/notesSlide" Id="rId2"/>
    <Relationship Target="../slideLayouts/slideLayout6.xml" Type="http://schemas.openxmlformats.org/officeDocument/2006/relationships/slideLayout" Id="rId1"/>
</Relationships>

</file>

<file path=ppt/slides/_rels/slide43.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7.xml" Type="http://schemas.openxmlformats.org/officeDocument/2006/relationships/slideLayout" Id="rId1"/>
</Relationships>

</file>

<file path=ppt/slides/_rels/slide44.xml.rels><?xml version="1.0" encoding="UTF-8" standalone="yes"?>
<Relationships xmlns="http://schemas.openxmlformats.org/package/2006/relationships">
    <Relationship Target="../notesSlides/notesSlide36.xml" Type="http://schemas.openxmlformats.org/officeDocument/2006/relationships/notesSlide" Id="rId2"/>
    <Relationship Target="../slideLayouts/slideLayout7.xml" Type="http://schemas.openxmlformats.org/officeDocument/2006/relationships/slideLayout" Id="rId1"/>
</Relationships>

</file>

<file path=ppt/slides/_rels/slide45.xml.rels><?xml version="1.0" encoding="UTF-8" standalone="yes"?>
<Relationships xmlns="http://schemas.openxmlformats.org/package/2006/relationships">
    <Relationship Target="../notesSlides/notesSlide37.xml" Type="http://schemas.openxmlformats.org/officeDocument/2006/relationships/notesSlide" Id="rId2"/>
    <Relationship Target="../slideLayouts/slideLayout7.xml" Type="http://schemas.openxmlformats.org/officeDocument/2006/relationships/slideLayout" Id="rId1"/>
</Relationships>

</file>

<file path=ppt/slides/_rels/slide46.xml.rels><?xml version="1.0" encoding="UTF-8" standalone="yes"?>
<Relationships xmlns="http://schemas.openxmlformats.org/package/2006/relationships">
    <Relationship Target="../notesSlides/notesSlide38.xml" Type="http://schemas.openxmlformats.org/officeDocument/2006/relationships/notesSlide" Id="rId2"/>
    <Relationship Target="../slideLayouts/slideLayout7.xml" Type="http://schemas.openxmlformats.org/officeDocument/2006/relationships/slideLayout" Id="rId1"/>
</Relationships>

</file>

<file path=ppt/slides/_rels/slide47.xml.rels><?xml version="1.0" encoding="UTF-8" standalone="yes"?>
<Relationships xmlns="http://schemas.openxmlformats.org/package/2006/relationships">
    <Relationship Target="../notesSlides/notesSlide39.xml" Type="http://schemas.openxmlformats.org/officeDocument/2006/relationships/notesSlide" Id="rId2"/>
    <Relationship Target="../slideLayouts/slideLayout7.xml" Type="http://schemas.openxmlformats.org/officeDocument/2006/relationships/slideLayout" Id="rId1"/>
</Relationships>

</file>

<file path=ppt/slides/_rels/slide48.xml.rels><?xml version="1.0" encoding="UTF-8" standalone="yes"?>
<Relationships xmlns="http://schemas.openxmlformats.org/package/2006/relationships">
    <Relationship Target="../notesSlides/notesSlide40.xml" Type="http://schemas.openxmlformats.org/officeDocument/2006/relationships/notesSlide" Id="rId2"/>
    <Relationship Target="../slideLayouts/slideLayout7.xml" Type="http://schemas.openxmlformats.org/officeDocument/2006/relationships/slideLayout" Id="rId1"/>
</Relationships>

</file>

<file path=ppt/slides/_rels/slide49.xml.rels><?xml version="1.0" encoding="UTF-8" standalone="yes"?>
<Relationships xmlns="http://schemas.openxmlformats.org/package/2006/relationships">
    <Relationship Target="../notesSlides/notesSlide41.xml" Type="http://schemas.openxmlformats.org/officeDocument/2006/relationships/notesSlide" Id="rId2"/>
    <Relationship Target="../slideLayouts/slideLayout7.xml" Type="http://schemas.openxmlformats.org/officeDocument/2006/relationships/slideLayout" Id="rId1"/>
</Relationships>

</file>

<file path=ppt/slides/_rels/slide5.xml.rels><?xml version="1.0" encoding="UTF-8" standalone="yes"?>
<Relationships xmlns="http://schemas.openxmlformats.org/package/2006/relationships">
    <Relationship Target="../media/image6.png" Type="http://schemas.openxmlformats.org/officeDocument/2006/relationships/image" Id="rId2"/>
    <Relationship Target="../slideLayouts/slideLayout2.xml" Type="http://schemas.openxmlformats.org/officeDocument/2006/relationships/slideLayout" Id="rId1"/>
</Relationships>

</file>

<file path=ppt/slides/_rels/slide50.xml.rels><?xml version="1.0" encoding="UTF-8" standalone="yes"?>
<Relationships xmlns="http://schemas.openxmlformats.org/package/2006/relationships">
    <Relationship Target="../notesSlides/notesSlide42.xml" Type="http://schemas.openxmlformats.org/officeDocument/2006/relationships/notesSlide" Id="rId2"/>
    <Relationship Target="../slideLayouts/slideLayout7.xml" Type="http://schemas.openxmlformats.org/officeDocument/2006/relationships/slideLayout" Id="rId1"/>
</Relationships>

</file>

<file path=ppt/slides/_rels/slide51.xml.rels><?xml version="1.0" encoding="UTF-8" standalone="yes"?>
<Relationships xmlns="http://schemas.openxmlformats.org/package/2006/relationships">
    <Relationship Target="../notesSlides/notesSlide43.xml" Type="http://schemas.openxmlformats.org/officeDocument/2006/relationships/notesSlide" Id="rId2"/>
    <Relationship Target="../slideLayouts/slideLayout6.xml" Type="http://schemas.openxmlformats.org/officeDocument/2006/relationships/slideLayout" Id="rId1"/>
</Relationships>

</file>

<file path=ppt/slides/_rels/slide52.xml.rels><?xml version="1.0" encoding="UTF-8" standalone="yes"?>
<Relationships xmlns="http://schemas.openxmlformats.org/package/2006/relationships">
    <Relationship Target="../notesSlides/notesSlide44.xml" Type="http://schemas.openxmlformats.org/officeDocument/2006/relationships/notesSlide" Id="rId2"/>
    <Relationship Target="../slideLayouts/slideLayout7.xml" Type="http://schemas.openxmlformats.org/officeDocument/2006/relationships/slideLayout" Id="rId1"/>
</Relationships>

</file>

<file path=ppt/slides/_rels/slide53.xml.rels><?xml version="1.0" encoding="UTF-8" standalone="yes"?>
<Relationships xmlns="http://schemas.openxmlformats.org/package/2006/relationships">
    <Relationship Target="../notesSlides/notesSlide45.xml" Type="http://schemas.openxmlformats.org/officeDocument/2006/relationships/notesSlide" Id="rId2"/>
    <Relationship Target="../slideLayouts/slideLayout7.xml" Type="http://schemas.openxmlformats.org/officeDocument/2006/relationships/slideLayout" Id="rId1"/>
</Relationships>

</file>

<file path=ppt/slides/_rels/slide54.xml.rels><?xml version="1.0" encoding="UTF-8" standalone="yes"?>
<Relationships xmlns="http://schemas.openxmlformats.org/package/2006/relationships">
    <Relationship Target="../notesSlides/notesSlide46.xml" Type="http://schemas.openxmlformats.org/officeDocument/2006/relationships/notesSlide" Id="rId2"/>
    <Relationship Target="../slideLayouts/slideLayout7.xml" Type="http://schemas.openxmlformats.org/officeDocument/2006/relationships/slideLayout" Id="rId1"/>
</Relationships>

</file>

<file path=ppt/slides/_rels/slide55.xml.rels><?xml version="1.0" encoding="UTF-8" standalone="yes"?>
<Relationships xmlns="http://schemas.openxmlformats.org/package/2006/relationships">
    <Relationship Target="../notesSlides/notesSlide47.xml" Type="http://schemas.openxmlformats.org/officeDocument/2006/relationships/notesSlide" Id="rId2"/>
    <Relationship Target="../slideLayouts/slideLayout7.xml" Type="http://schemas.openxmlformats.org/officeDocument/2006/relationships/slideLayout" Id="rId1"/>
</Relationships>

</file>

<file path=ppt/slides/_rels/slide56.xml.rels><?xml version="1.0" encoding="UTF-8" standalone="yes"?>
<Relationships xmlns="http://schemas.openxmlformats.org/package/2006/relationships">
    <Relationship Target="../notesSlides/notesSlide48.xml" Type="http://schemas.openxmlformats.org/officeDocument/2006/relationships/notesSlide" Id="rId3"/>
    <Relationship Target="../slideLayouts/slideLayout7.xml" Type="http://schemas.openxmlformats.org/officeDocument/2006/relationships/slideLayout" Id="rId2"/>
    <Relationship Target="../theme/themeOverride1.xml" Type="http://schemas.openxmlformats.org/officeDocument/2006/relationships/themeOverride" Id="rId1"/>
</Relationships>

</file>

<file path=ppt/slides/_rels/slide57.xml.rels><?xml version="1.0" encoding="UTF-8" standalone="yes"?>
<Relationships xmlns="http://schemas.openxmlformats.org/package/2006/relationships">
    <Relationship Target="../notesSlides/notesSlide49.xml" Type="http://schemas.openxmlformats.org/officeDocument/2006/relationships/notesSlide" Id="rId2"/>
    <Relationship Target="../slideLayouts/slideLayout7.xml" Type="http://schemas.openxmlformats.org/officeDocument/2006/relationships/slideLayout" Id="rId1"/>
</Relationships>

</file>

<file path=ppt/slides/_rels/slide58.xml.rels><?xml version="1.0" encoding="UTF-8" standalone="yes"?>
<Relationships xmlns="http://schemas.openxmlformats.org/package/2006/relationships">
    <Relationship Target="../notesSlides/notesSlide50.xml" Type="http://schemas.openxmlformats.org/officeDocument/2006/relationships/notesSlide" Id="rId2"/>
    <Relationship Target="../slideLayouts/slideLayout7.xml" Type="http://schemas.openxmlformats.org/officeDocument/2006/relationships/slideLayout" Id="rId1"/>
</Relationships>

</file>

<file path=ppt/slides/_rels/slide59.xml.rels><?xml version="1.0" encoding="UTF-8" standalone="yes"?>
<Relationships xmlns="http://schemas.openxmlformats.org/package/2006/relationships">
    <Relationship Target="../notesSlides/notesSlide51.xml" Type="http://schemas.openxmlformats.org/officeDocument/2006/relationships/notesSlide" Id="rId2"/>
    <Relationship Target="../slideLayouts/slideLayout7.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60.xml.rels><?xml version="1.0" encoding="UTF-8" standalone="yes"?>
<Relationships xmlns="http://schemas.openxmlformats.org/package/2006/relationships">
    <Relationship Target="../notesSlides/notesSlide52.xml" Type="http://schemas.openxmlformats.org/officeDocument/2006/relationships/notesSlide" Id="rId2"/>
    <Relationship Target="../slideLayouts/slideLayout7.xml" Type="http://schemas.openxmlformats.org/officeDocument/2006/relationships/slideLayout" Id="rId1"/>
</Relationships>

</file>

<file path=ppt/slides/_rels/slide61.xml.rels><?xml version="1.0" encoding="UTF-8" standalone="yes"?>
<Relationships xmlns="http://schemas.openxmlformats.org/package/2006/relationships">
    <Relationship Target="../notesSlides/notesSlide53.xml" Type="http://schemas.openxmlformats.org/officeDocument/2006/relationships/notesSlide" Id="rId2"/>
    <Relationship Target="../slideLayouts/slideLayout7.xml" Type="http://schemas.openxmlformats.org/officeDocument/2006/relationships/slideLayout" Id="rId1"/>
</Relationships>

</file>

<file path=ppt/slides/_rels/slide62.xml.rels><?xml version="1.0" encoding="UTF-8" standalone="yes"?>
<Relationships xmlns="http://schemas.openxmlformats.org/package/2006/relationships">
    <Relationship Target="../notesSlides/notesSlide54.xml" Type="http://schemas.openxmlformats.org/officeDocument/2006/relationships/notesSlide" Id="rId2"/>
    <Relationship Target="../slideLayouts/slideLayout6.xml" Type="http://schemas.openxmlformats.org/officeDocument/2006/relationships/slideLayout" Id="rId1"/>
</Relationships>

</file>

<file path=ppt/slides/_rels/slide63.xml.rels><?xml version="1.0" encoding="UTF-8" standalone="yes"?>
<Relationships xmlns="http://schemas.openxmlformats.org/package/2006/relationships">
    <Relationship Target="../notesSlides/notesSlide55.xml" Type="http://schemas.openxmlformats.org/officeDocument/2006/relationships/notesSlide" Id="rId2"/>
    <Relationship Target="../slideLayouts/slideLayout7.xml" Type="http://schemas.openxmlformats.org/officeDocument/2006/relationships/slideLayout" Id="rId1"/>
</Relationships>

</file>

<file path=ppt/slides/_rels/slide64.xml.rels><?xml version="1.0" encoding="UTF-8" standalone="yes"?>
<Relationships xmlns="http://schemas.openxmlformats.org/package/2006/relationships">
    <Relationship Target="../notesSlides/notesSlide56.xml" Type="http://schemas.openxmlformats.org/officeDocument/2006/relationships/notesSlide" Id="rId2"/>
    <Relationship Target="../slideLayouts/slideLayout7.xml" Type="http://schemas.openxmlformats.org/officeDocument/2006/relationships/slideLayout" Id="rId1"/>
</Relationships>

</file>

<file path=ppt/slides/_rels/slide65.xml.rels><?xml version="1.0" encoding="UTF-8" standalone="yes"?>
<Relationships xmlns="http://schemas.openxmlformats.org/package/2006/relationships">
    <Relationship Target="../notesSlides/notesSlide57.xml" Type="http://schemas.openxmlformats.org/officeDocument/2006/relationships/notesSlide" Id="rId2"/>
    <Relationship Target="../slideLayouts/slideLayout7.xml" Type="http://schemas.openxmlformats.org/officeDocument/2006/relationships/slideLayout" Id="rId1"/>
</Relationships>

</file>

<file path=ppt/slides/_rels/slide66.xml.rels><?xml version="1.0" encoding="UTF-8" standalone="yes"?>
<Relationships xmlns="http://schemas.openxmlformats.org/package/2006/relationships">
    <Relationship Target="../notesSlides/notesSlide58.xml" Type="http://schemas.openxmlformats.org/officeDocument/2006/relationships/notesSlide" Id="rId2"/>
    <Relationship Target="../slideLayouts/slideLayout7.xml" Type="http://schemas.openxmlformats.org/officeDocument/2006/relationships/slideLayout" Id="rId1"/>
</Relationships>

</file>

<file path=ppt/slides/_rels/slide67.xml.rels><?xml version="1.0" encoding="UTF-8" standalone="yes"?>
<Relationships xmlns="http://schemas.openxmlformats.org/package/2006/relationships">
    <Relationship Target="../notesSlides/notesSlide59.xml" Type="http://schemas.openxmlformats.org/officeDocument/2006/relationships/notesSlide" Id="rId2"/>
    <Relationship Target="../slideLayouts/slideLayout7.xml" Type="http://schemas.openxmlformats.org/officeDocument/2006/relationships/slideLayout" Id="rId1"/>
</Relationships>

</file>

<file path=ppt/slides/_rels/slide68.xml.rels><?xml version="1.0" encoding="UTF-8" standalone="yes"?>
<Relationships xmlns="http://schemas.openxmlformats.org/package/2006/relationships">
    <Relationship Target="../notesSlides/notesSlide60.xml" Type="http://schemas.openxmlformats.org/officeDocument/2006/relationships/notesSlide" Id="rId2"/>
    <Relationship Target="../slideLayouts/slideLayout7.xml" Type="http://schemas.openxmlformats.org/officeDocument/2006/relationships/slideLayout" Id="rId1"/>
</Relationships>

</file>

<file path=ppt/slides/_rels/slide69.xml.rels><?xml version="1.0" encoding="UTF-8" standalone="yes"?>
<Relationships xmlns="http://schemas.openxmlformats.org/package/2006/relationships">
    <Relationship Target="../notesSlides/notesSlide61.xml" Type="http://schemas.openxmlformats.org/officeDocument/2006/relationships/notesSlide" Id="rId2"/>
    <Relationship Target="../slideLayouts/slideLayout7.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70.xml.rels><?xml version="1.0" encoding="UTF-8" standalone="yes"?>
<Relationships xmlns="http://schemas.openxmlformats.org/package/2006/relationships">
    <Relationship Target="../notesSlides/notesSlide62.xml" Type="http://schemas.openxmlformats.org/officeDocument/2006/relationships/notesSlide" Id="rId2"/>
    <Relationship Target="../slideLayouts/slideLayout7.xml" Type="http://schemas.openxmlformats.org/officeDocument/2006/relationships/slideLayout" Id="rId1"/>
</Relationships>

</file>

<file path=ppt/slides/_rels/slide71.xml.rels><?xml version="1.0" encoding="UTF-8" standalone="yes"?>
<Relationships xmlns="http://schemas.openxmlformats.org/package/2006/relationships">
    <Relationship Target="../notesSlides/notesSlide63.xml" Type="http://schemas.openxmlformats.org/officeDocument/2006/relationships/notesSlide" Id="rId2"/>
    <Relationship Target="../slideLayouts/slideLayout7.xml" Type="http://schemas.openxmlformats.org/officeDocument/2006/relationships/slideLayout" Id="rId1"/>
</Relationships>

</file>

<file path=ppt/slides/_rels/slide72.xml.rels><?xml version="1.0" encoding="UTF-8" standalone="yes"?>
<Relationships xmlns="http://schemas.openxmlformats.org/package/2006/relationships">
    <Relationship Target="../notesSlides/notesSlide64.xml" Type="http://schemas.openxmlformats.org/officeDocument/2006/relationships/notesSlide" Id="rId2"/>
    <Relationship Target="../slideLayouts/slideLayout7.xml" Type="http://schemas.openxmlformats.org/officeDocument/2006/relationships/slideLayout" Id="rId1"/>
</Relationships>

</file>

<file path=ppt/slides/_rels/slide73.xml.rels><?xml version="1.0" encoding="UTF-8" standalone="yes"?>
<Relationships xmlns="http://schemas.openxmlformats.org/package/2006/relationships">
    <Relationship Target="../notesSlides/notesSlide65.xml" Type="http://schemas.openxmlformats.org/officeDocument/2006/relationships/notesSlide" Id="rId2"/>
    <Relationship Target="../slideLayouts/slideLayout7.xml" Type="http://schemas.openxmlformats.org/officeDocument/2006/relationships/slideLayout" Id="rId1"/>
</Relationships>

</file>

<file path=ppt/slides/_rels/slide74.xml.rels><?xml version="1.0" encoding="UTF-8" standalone="yes"?>
<Relationships xmlns="http://schemas.openxmlformats.org/package/2006/relationships">
    <Relationship Target="../notesSlides/notesSlide66.xml" Type="http://schemas.openxmlformats.org/officeDocument/2006/relationships/notesSlide" Id="rId2"/>
    <Relationship Target="../slideLayouts/slideLayout7.xml" Type="http://schemas.openxmlformats.org/officeDocument/2006/relationships/slideLayout" Id="rId1"/>
</Relationships>

</file>

<file path=ppt/slides/_rels/slide75.xml.rels><?xml version="1.0" encoding="UTF-8" standalone="yes"?>
<Relationships xmlns="http://schemas.openxmlformats.org/package/2006/relationships">
    <Relationship Target="../notesSlides/notesSlide67.xml" Type="http://schemas.openxmlformats.org/officeDocument/2006/relationships/notesSlide" Id="rId2"/>
    <Relationship Target="../slideLayouts/slideLayout7.xml" Type="http://schemas.openxmlformats.org/officeDocument/2006/relationships/slideLayout" Id="rId1"/>
</Relationships>

</file>

<file path=ppt/slides/_rels/slide76.xml.rels><?xml version="1.0" encoding="UTF-8" standalone="yes"?>
<Relationships xmlns="http://schemas.openxmlformats.org/package/2006/relationships">
    <Relationship Target="../notesSlides/notesSlide68.xml" Type="http://schemas.openxmlformats.org/officeDocument/2006/relationships/notesSlide" Id="rId2"/>
    <Relationship Target="../slideLayouts/slideLayout7.xml" Type="http://schemas.openxmlformats.org/officeDocument/2006/relationships/slideLayout" Id="rId1"/>
</Relationships>

</file>

<file path=ppt/slides/_rels/slide77.xml.rels><?xml version="1.0" encoding="UTF-8" standalone="yes"?>
<Relationships xmlns="http://schemas.openxmlformats.org/package/2006/relationships">
    <Relationship Target="../notesSlides/notesSlide69.xml" Type="http://schemas.openxmlformats.org/officeDocument/2006/relationships/notesSlide" Id="rId2"/>
    <Relationship Target="../slideLayouts/slideLayout1.xml" Type="http://schemas.openxmlformats.org/officeDocument/2006/relationships/slideLayout" Id="rId1"/>
</Relationships>

</file>

<file path=ppt/slides/_rels/slide7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79.xml.rels><?xml version="1.0" encoding="UTF-8" standalone="yes"?>
<Relationships xmlns="http://schemas.openxmlformats.org/package/2006/relationships">
    <Relationship Target="../diagrams/data1.xml" Type="http://schemas.openxmlformats.org/officeDocument/2006/relationships/diagramData" Id="rId3"/>
    <Relationship Target="../diagrams/drawing1.xml" Type="http://schemas.microsoft.com/office/2007/relationships/diagramDrawing" Id="rId7"/>
    <Relationship Target="../notesSlides/notesSlide70.xml" Type="http://schemas.openxmlformats.org/officeDocument/2006/relationships/notesSlide" Id="rId2"/>
    <Relationship Target="../slideLayouts/slideLayout4.xml" Type="http://schemas.openxmlformats.org/officeDocument/2006/relationships/slideLayout" Id="rId1"/>
    <Relationship Target="../diagrams/colors1.xml" Type="http://schemas.openxmlformats.org/officeDocument/2006/relationships/diagramColors" Id="rId6"/>
    <Relationship Target="../diagrams/quickStyle1.xml" Type="http://schemas.openxmlformats.org/officeDocument/2006/relationships/diagramQuickStyle" Id="rId5"/>
    <Relationship Target="../diagrams/layout1.xml" Type="http://schemas.openxmlformats.org/officeDocument/2006/relationships/diagramLayout" Id="rId4"/>
</Relationships>

</file>

<file path=ppt/slides/_rels/slide8.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80.xml.rels><?xml version="1.0" encoding="UTF-8" standalone="yes"?>
<Relationships xmlns="http://schemas.openxmlformats.org/package/2006/relationships">
    <Relationship Target="../diagrams/data2.xml" Type="http://schemas.openxmlformats.org/officeDocument/2006/relationships/diagramData" Id="rId3"/>
    <Relationship Target="../diagrams/drawing2.xml" Type="http://schemas.microsoft.com/office/2007/relationships/diagramDrawing" Id="rId7"/>
    <Relationship Target="../notesSlides/notesSlide71.xml" Type="http://schemas.openxmlformats.org/officeDocument/2006/relationships/notesSlide" Id="rId2"/>
    <Relationship Target="../slideLayouts/slideLayout3.xml" Type="http://schemas.openxmlformats.org/officeDocument/2006/relationships/slideLayout" Id="rId1"/>
    <Relationship Target="../diagrams/colors2.xml" Type="http://schemas.openxmlformats.org/officeDocument/2006/relationships/diagramColors" Id="rId6"/>
    <Relationship Target="../diagrams/quickStyle2.xml" Type="http://schemas.openxmlformats.org/officeDocument/2006/relationships/diagramQuickStyle" Id="rId5"/>
    <Relationship Target="../diagrams/layout2.xml" Type="http://schemas.openxmlformats.org/officeDocument/2006/relationships/diagramLayout" Id="rId4"/>
</Relationships>

</file>

<file path=ppt/slides/_rels/slide8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2.xml.rels><?xml version="1.0" encoding="UTF-8" standalone="yes"?>
<Relationships xmlns="http://schemas.openxmlformats.org/package/2006/relationships">
    <Relationship TargetMode="External" Target="https://www.esfcr.cz/hodnoceni-a-vyber-projektu-opz-plus" Type="http://schemas.openxmlformats.org/officeDocument/2006/relationships/hyperlink" Id="rId2"/>
    <Relationship Target="../slideLayouts/slideLayout3.xml" Type="http://schemas.openxmlformats.org/officeDocument/2006/relationships/slideLayout" Id="rId1"/>
</Relationships>

</file>

<file path=ppt/slides/_rels/slide83.xml.rels><?xml version="1.0" encoding="UTF-8" standalone="yes"?>
<Relationships xmlns="http://schemas.openxmlformats.org/package/2006/relationships">
    <Relationship Target="../media/image7.png" Type="http://schemas.openxmlformats.org/officeDocument/2006/relationships/image" Id="rId2"/>
    <Relationship Target="../slideLayouts/slideLayout2.xml" Type="http://schemas.openxmlformats.org/officeDocument/2006/relationships/slideLayout" Id="rId1"/>
</Relationships>

</file>

<file path=ppt/slides/_rels/slide84.xml.rels><?xml version="1.0" encoding="UTF-8" standalone="yes"?>
<Relationships xmlns="http://schemas.openxmlformats.org/package/2006/relationships">
    <Relationship TargetMode="External" Target="https://www.esfcr.cz/formulare-a-pokyny-pro-uzavreni-pravniho-aktu-a-vzory-pravnich-aktu-opz-plus/-/dokument/18360447" Type="http://schemas.openxmlformats.org/officeDocument/2006/relationships/hyperlink" Id="rId2"/>
    <Relationship Target="../slideLayouts/slideLayout2.xml" Type="http://schemas.openxmlformats.org/officeDocument/2006/relationships/slideLayout" Id="rId1"/>
</Relationships>

</file>

<file path=ppt/slides/_rels/slide8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6.xml.rels><?xml version="1.0" encoding="UTF-8" standalone="yes"?>
<Relationships xmlns="http://schemas.openxmlformats.org/package/2006/relationships">
    <Relationship Target="../notesSlides/notesSlide72.xml" Type="http://schemas.openxmlformats.org/officeDocument/2006/relationships/notesSlide" Id="rId2"/>
    <Relationship Target="../slideLayouts/slideLayout1.xml" Type="http://schemas.openxmlformats.org/officeDocument/2006/relationships/slideLayout" Id="rId1"/>
</Relationships>

</file>

<file path=ppt/slides/_rels/slide8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90.xml.rels><?xml version="1.0" encoding="UTF-8" standalone="yes"?>
<Relationships xmlns="http://schemas.openxmlformats.org/package/2006/relationships">
    <Relationship Target="../notesSlides/notesSlide73.xml" Type="http://schemas.openxmlformats.org/officeDocument/2006/relationships/notesSlide" Id="rId2"/>
    <Relationship Target="../slideLayouts/slideLayout1.xml" Type="http://schemas.openxmlformats.org/officeDocument/2006/relationships/slideLayout" Id="rId1"/>
</Relationships>

</file>

<file path=ppt/slides/_rels/slide9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2.xml.rels><?xml version="1.0" encoding="UTF-8" standalone="yes"?>
<Relationships xmlns="http://schemas.openxmlformats.org/package/2006/relationships">
    <Relationship TargetMode="External" Target="https://www.esfcr.cz/pravidla-pro-zadatele-a-prijemce-opz-plus/-/dokument/18400695" Type="http://schemas.openxmlformats.org/officeDocument/2006/relationships/hyperlink" Id="rId3"/>
    <Relationship Target="../notesSlides/notesSlide74.xml" Type="http://schemas.openxmlformats.org/officeDocument/2006/relationships/notesSlide" Id="rId2"/>
    <Relationship Target="../slideLayouts/slideLayout2.xml" Type="http://schemas.openxmlformats.org/officeDocument/2006/relationships/slideLayout" Id="rId1"/>
    <Relationship TargetMode="External" Target="http://www.esfcr.cz/" Type="http://schemas.openxmlformats.org/officeDocument/2006/relationships/hyperlink" Id="rId4"/>
</Relationships>

</file>

<file path=ppt/slides/_rels/slide93.xml.rels><?xml version="1.0" encoding="UTF-8" standalone="yes"?>
<Relationships xmlns="http://schemas.openxmlformats.org/package/2006/relationships">
    <Relationship TargetMode="External" Target="https://www.esfcr.cz/pravidla-pro-zadatele-a-prijemce-opz-plus/-/dokument/18068507" Type="http://schemas.openxmlformats.org/officeDocument/2006/relationships/hyperlink" Id="rId2"/>
    <Relationship Target="../slideLayouts/slideLayout2.xml" Type="http://schemas.openxmlformats.org/officeDocument/2006/relationships/slideLayout" Id="rId1"/>
</Relationships>

</file>

<file path=ppt/slides/_rels/slide9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6.xml.rels><?xml version="1.0" encoding="UTF-8" standalone="yes"?>
<Relationships xmlns="http://schemas.openxmlformats.org/package/2006/relationships">
    <Relationship Target="../notesSlides/notesSlide75.xml" Type="http://schemas.openxmlformats.org/officeDocument/2006/relationships/notesSlide" Id="rId2"/>
    <Relationship Target="../slideLayouts/slideLayout2.xml" Type="http://schemas.openxmlformats.org/officeDocument/2006/relationships/slideLayout" Id="rId1"/>
</Relationships>

</file>

<file path=ppt/slides/_rels/slide97.xml.rels><?xml version="1.0" encoding="UTF-8" standalone="yes"?>
<Relationships xmlns="http://schemas.openxmlformats.org/package/2006/relationships">
    <Relationship Target="../notesSlides/notesSlide76.xml" Type="http://schemas.openxmlformats.org/officeDocument/2006/relationships/notesSlide" Id="rId2"/>
    <Relationship Target="../slideLayouts/slideLayout2.xml" Type="http://schemas.openxmlformats.org/officeDocument/2006/relationships/slideLayout" Id="rId1"/>
</Relationships>

</file>

<file path=ppt/slides/_rels/slide98.xml.rels><?xml version="1.0" encoding="UTF-8" standalone="yes"?>
<Relationships xmlns="http://schemas.openxmlformats.org/package/2006/relationships">
    <Relationship Target="../notesSlides/notesSlide77.xml" Type="http://schemas.openxmlformats.org/officeDocument/2006/relationships/notesSlide" Id="rId2"/>
    <Relationship Target="../slideLayouts/slideLayout1.xml" Type="http://schemas.openxmlformats.org/officeDocument/2006/relationships/slideLayout" Id="rId1"/>
</Relationships>

</file>

<file path=ppt/slides/_rels/slide99.xml.rels><?xml version="1.0" encoding="UTF-8" standalone="yes"?>
<Relationships xmlns="http://schemas.openxmlformats.org/package/2006/relationships">
    <Relationship Target="../notesSlides/notesSlide78.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9974" y="1736880"/>
            <a:ext cx="7272000" cy="1224000"/>
          </a:xfrm>
        </p:spPr>
        <p:txBody>
          <a:bodyPr/>
          <a:lstStyle/>
          <a:p>
            <a:r>
              <a:rPr lang="cs-CZ" sz="3400" dirty="false"/>
              <a:t>Seminář pro žadatele výzvy č. 03_22_008 - Podpora komunitně vedeného místního rozvoje (1)</a:t>
            </a:r>
          </a:p>
        </p:txBody>
      </p:sp>
      <p:sp>
        <p:nvSpPr>
          <p:cNvPr id="6" name="Zástupný symbol pro text 5"/>
          <p:cNvSpPr>
            <a:spLocks noGrp="true"/>
          </p:cNvSpPr>
          <p:nvPr>
            <p:ph type="body" sz="quarter" idx="13"/>
          </p:nvPr>
        </p:nvSpPr>
        <p:spPr>
          <a:xfrm>
            <a:off x="1475656" y="4509120"/>
            <a:ext cx="7272000" cy="540000"/>
          </a:xfrm>
        </p:spPr>
        <p:txBody>
          <a:bodyPr/>
          <a:lstStyle/>
          <a:p>
            <a:r>
              <a:rPr lang="cs-CZ" dirty="false"/>
              <a:t>Oddělení 875 – Oddělení projektů CLLD a ITI</a:t>
            </a:r>
          </a:p>
        </p:txBody>
      </p:sp>
      <p:sp>
        <p:nvSpPr>
          <p:cNvPr id="7" name="Zástupný symbol pro text 6"/>
          <p:cNvSpPr>
            <a:spLocks noGrp="true"/>
          </p:cNvSpPr>
          <p:nvPr>
            <p:ph type="body" sz="quarter" idx="14"/>
          </p:nvPr>
        </p:nvSpPr>
        <p:spPr>
          <a:xfrm>
            <a:off x="1543785" y="5405085"/>
            <a:ext cx="7272000" cy="540000"/>
          </a:xfrm>
        </p:spPr>
        <p:txBody>
          <a:bodyPr/>
          <a:lstStyle/>
          <a:p>
            <a:r>
              <a:rPr lang="cs-CZ" dirty="false"/>
              <a:t>14.7.2022, online </a:t>
            </a:r>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46000" y="2636837"/>
            <a:ext cx="540000" cy="540000"/>
          </a:xfrm>
        </p:spPr>
      </p:pic>
      <p:pic>
        <p:nvPicPr>
          <p:cNvPr id="15" name="Zástupný symbol pro obrázek 14"/>
          <p:cNvPicPr>
            <a:picLocks noGrp="true" noChangeAspect="true"/>
          </p:cNvPicPr>
          <p:nvPr>
            <p:ph type="pic" sz="quarter" idx="16"/>
          </p:nvPr>
        </p:nvPicPr>
        <p:blipFill>
          <a:blip cstate="print" r:embed="rId3">
            <a:extLst>
              <a:ext uri="{28A0092B-C50C-407E-A947-70E740481C1C}">
                <a14:useLocalDpi xmlns:a14="http://schemas.microsoft.com/office/drawing/2010/main" val="0"/>
              </a:ext>
            </a:extLst>
          </a:blip>
          <a:stretch>
            <a:fillRect/>
          </a:stretch>
        </p:blipFill>
        <p:spPr>
          <a:xfrm>
            <a:off x="846000" y="4401724"/>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46000" y="5405085"/>
            <a:ext cx="540000" cy="540000"/>
          </a:xfrm>
        </p:spPr>
      </p:pic>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sz="3200" dirty="false"/>
              <a:t>Partnerství</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p:txBody>
          <a:bodyPr/>
          <a:lstStyle/>
          <a:p>
            <a:pPr marL="0" indent="0" algn="just">
              <a:buNone/>
            </a:pPr>
            <a:r>
              <a:rPr lang="cs-CZ" b="true" dirty="false"/>
              <a:t>Vymezení oprávněných partnerů s finančním příspěvkem</a:t>
            </a:r>
          </a:p>
          <a:p>
            <a:pPr marL="0" indent="0" algn="just">
              <a:buNone/>
            </a:pPr>
            <a:endParaRPr lang="cs-CZ" dirty="false"/>
          </a:p>
          <a:p>
            <a:pPr algn="just"/>
            <a:r>
              <a:rPr lang="cs-CZ" sz="2000" dirty="false"/>
              <a:t>dobrovolné svazky obcí</a:t>
            </a:r>
          </a:p>
          <a:p>
            <a:pPr algn="just"/>
            <a:r>
              <a:rPr lang="cs-CZ" sz="2000" dirty="false"/>
              <a:t>n</a:t>
            </a:r>
            <a:r>
              <a:rPr lang="cs-CZ" sz="2000" baseline="0" dirty="false"/>
              <a:t>estátní neziskové organizace</a:t>
            </a:r>
          </a:p>
          <a:p>
            <a:pPr algn="just"/>
            <a:r>
              <a:rPr lang="cs-CZ" sz="2000" dirty="false"/>
              <a:t>obce</a:t>
            </a:r>
          </a:p>
          <a:p>
            <a:pPr algn="just"/>
            <a:r>
              <a:rPr lang="cs-CZ" sz="2000" dirty="false"/>
              <a:t>o</a:t>
            </a:r>
            <a:r>
              <a:rPr lang="cs-CZ" sz="2000" baseline="0" dirty="false"/>
              <a:t>bchodní korporace</a:t>
            </a:r>
          </a:p>
          <a:p>
            <a:pPr algn="just"/>
            <a:r>
              <a:rPr lang="cs-CZ" sz="2000" dirty="false"/>
              <a:t>OSVČ</a:t>
            </a:r>
          </a:p>
          <a:p>
            <a:pPr algn="just"/>
            <a:r>
              <a:rPr lang="cs-CZ" sz="2000" dirty="false"/>
              <a:t>p</a:t>
            </a:r>
            <a:r>
              <a:rPr lang="cs-CZ" sz="2000" baseline="0" dirty="false"/>
              <a:t>říspěvkové </a:t>
            </a:r>
            <a:r>
              <a:rPr lang="cs-CZ" sz="2000" baseline="0"/>
              <a:t>organizace zřízené </a:t>
            </a:r>
            <a:r>
              <a:rPr lang="cs-CZ" sz="2000" baseline="0" dirty="false"/>
              <a:t>kraji a obcemi</a:t>
            </a:r>
          </a:p>
          <a:p>
            <a:endParaRPr lang="cs-CZ" dirty="false"/>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10</a:t>
            </a:fld>
            <a:endParaRPr lang="cs-CZ" dirty="false"/>
          </a:p>
        </p:txBody>
      </p:sp>
    </p:spTree>
    <p:extLst>
      <p:ext uri="{BB962C8B-B14F-4D97-AF65-F5344CB8AC3E}">
        <p14:creationId xmlns:p14="http://schemas.microsoft.com/office/powerpoint/2010/main" val="61199064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352AD4-9158-48AB-B84C-AA7A8095C1DB}"/>
              </a:ext>
            </a:extLst>
          </p:cNvPr>
          <p:cNvSpPr>
            <a:spLocks noGrp="true"/>
          </p:cNvSpPr>
          <p:nvPr>
            <p:ph type="title"/>
          </p:nvPr>
        </p:nvSpPr>
        <p:spPr/>
        <p:txBody>
          <a:bodyPr/>
          <a:lstStyle/>
          <a:p>
            <a:r>
              <a:rPr lang="cs-CZ" dirty="false"/>
              <a:t>Vyhodnocení realizace akčního plánu</a:t>
            </a:r>
          </a:p>
        </p:txBody>
      </p:sp>
      <p:sp>
        <p:nvSpPr>
          <p:cNvPr id="3" name="Zástupný obsah 2">
            <a:extLst>
              <a:ext uri="{FF2B5EF4-FFF2-40B4-BE49-F238E27FC236}">
                <a16:creationId xmlns:a16="http://schemas.microsoft.com/office/drawing/2014/main" id="{8159432F-1982-4E6D-BD18-C1077473339E}"/>
              </a:ext>
            </a:extLst>
          </p:cNvPr>
          <p:cNvSpPr>
            <a:spLocks noGrp="true"/>
          </p:cNvSpPr>
          <p:nvPr>
            <p:ph idx="1"/>
          </p:nvPr>
        </p:nvSpPr>
        <p:spPr>
          <a:xfrm>
            <a:off x="540000" y="1412776"/>
            <a:ext cx="8064000" cy="5103224"/>
          </a:xfrm>
        </p:spPr>
        <p:txBody>
          <a:bodyPr/>
          <a:lstStyle/>
          <a:p>
            <a:r>
              <a:rPr lang="cs-CZ" sz="2000" dirty="false"/>
              <a:t>minimálním podkladem pro vyhodnocení bude zápis z uskutečnění skupinové diskuze všech členů RT</a:t>
            </a:r>
          </a:p>
          <a:p>
            <a:r>
              <a:rPr lang="cs-CZ" sz="2000" dirty="false"/>
              <a:t>využití pokročilejších evaluační postupů a metod je dobrovolné a není vyžadováno</a:t>
            </a:r>
          </a:p>
          <a:p>
            <a:r>
              <a:rPr lang="cs-CZ" sz="2000" dirty="false"/>
              <a:t>vyhodnocení prvního období realizace AP bude zpracováno v online formuláři </a:t>
            </a:r>
          </a:p>
          <a:p>
            <a:r>
              <a:rPr lang="cs-CZ" sz="2000" dirty="false"/>
              <a:t>struktura</a:t>
            </a:r>
          </a:p>
          <a:p>
            <a:pPr lvl="1">
              <a:buFont typeface="Courier New" panose="02070309020205020404" pitchFamily="49" charset="0"/>
              <a:buChar char="o"/>
            </a:pPr>
            <a:r>
              <a:rPr lang="cs-CZ" dirty="false"/>
              <a:t>Opatření</a:t>
            </a:r>
          </a:p>
          <a:p>
            <a:pPr lvl="1">
              <a:buFont typeface="Courier New" panose="02070309020205020404" pitchFamily="49" charset="0"/>
              <a:buChar char="o"/>
            </a:pPr>
            <a:r>
              <a:rPr lang="cs-CZ" dirty="false"/>
              <a:t>Indikátory</a:t>
            </a:r>
          </a:p>
          <a:p>
            <a:pPr lvl="1">
              <a:buFont typeface="Courier New" panose="02070309020205020404" pitchFamily="49" charset="0"/>
              <a:buChar char="o"/>
            </a:pPr>
            <a:r>
              <a:rPr lang="cs-CZ" dirty="false"/>
              <a:t>Aktivity</a:t>
            </a:r>
          </a:p>
          <a:p>
            <a:pPr lvl="1">
              <a:buFont typeface="Courier New" panose="02070309020205020404" pitchFamily="49" charset="0"/>
              <a:buChar char="o"/>
            </a:pPr>
            <a:r>
              <a:rPr lang="cs-CZ" dirty="false"/>
              <a:t>Vyhodnocení animační činnosti MAS v průběhu realizace akčního plánu</a:t>
            </a:r>
          </a:p>
          <a:p>
            <a:pPr>
              <a:buFont typeface="Courier New" panose="02070309020205020404" pitchFamily="49" charset="0"/>
              <a:buChar char="o"/>
            </a:pPr>
            <a:endParaRPr lang="cs-CZ" dirty="false"/>
          </a:p>
          <a:p>
            <a:endParaRPr lang="cs-CZ" dirty="false"/>
          </a:p>
        </p:txBody>
      </p:sp>
      <p:sp>
        <p:nvSpPr>
          <p:cNvPr id="4" name="Zástupný symbol pro číslo snímku 3">
            <a:extLst>
              <a:ext uri="{FF2B5EF4-FFF2-40B4-BE49-F238E27FC236}">
                <a16:creationId xmlns:a16="http://schemas.microsoft.com/office/drawing/2014/main" id="{5076647A-E4FC-432B-A9E4-DF3CD874C9FF}"/>
              </a:ext>
            </a:extLst>
          </p:cNvPr>
          <p:cNvSpPr>
            <a:spLocks noGrp="true"/>
          </p:cNvSpPr>
          <p:nvPr>
            <p:ph type="sldNum" sz="quarter" idx="12"/>
          </p:nvPr>
        </p:nvSpPr>
        <p:spPr/>
        <p:txBody>
          <a:bodyPr/>
          <a:lstStyle/>
          <a:p>
            <a:fld id="{479BF083-4774-43B1-9AB0-5CC1AC5DD8EE}" type="slidenum">
              <a:rPr lang="cs-CZ" smtClean="false"/>
              <a:pPr/>
              <a:t>100</a:t>
            </a:fld>
            <a:endParaRPr lang="cs-CZ" dirty="false"/>
          </a:p>
        </p:txBody>
      </p:sp>
    </p:spTree>
    <p:extLst>
      <p:ext uri="{BB962C8B-B14F-4D97-AF65-F5344CB8AC3E}">
        <p14:creationId xmlns:p14="http://schemas.microsoft.com/office/powerpoint/2010/main" val="407543533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2780928"/>
            <a:ext cx="7272808" cy="1512168"/>
          </a:xfrm>
        </p:spPr>
        <p:txBody>
          <a:bodyPr/>
          <a:lstStyle/>
          <a:p>
            <a:pPr algn="ctr"/>
            <a:r>
              <a:rPr lang="cs-CZ" dirty="false"/>
              <a:t>Informační systém ISKP21+ - zakládání projektové žádosti CLLD</a:t>
            </a:r>
            <a:endParaRPr lang="cs-CZ" sz="2800" b="false" dirty="false"/>
          </a:p>
        </p:txBody>
      </p:sp>
    </p:spTree>
    <p:extLst>
      <p:ext uri="{BB962C8B-B14F-4D97-AF65-F5344CB8AC3E}">
        <p14:creationId xmlns:p14="http://schemas.microsoft.com/office/powerpoint/2010/main" val="308656640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282037-236B-4B78-B34A-58DB69078FC7}"/>
              </a:ext>
            </a:extLst>
          </p:cNvPr>
          <p:cNvSpPr>
            <a:spLocks noGrp="true"/>
          </p:cNvSpPr>
          <p:nvPr>
            <p:ph type="title"/>
          </p:nvPr>
        </p:nvSpPr>
        <p:spPr/>
        <p:txBody>
          <a:bodyPr/>
          <a:lstStyle/>
          <a:p>
            <a:r>
              <a:rPr lang="cs-CZ" dirty="false"/>
              <a:t>Přístup do </a:t>
            </a:r>
            <a:r>
              <a:rPr lang="cs-CZ" dirty="false" err="true"/>
              <a:t>is</a:t>
            </a:r>
            <a:r>
              <a:rPr lang="cs-CZ" dirty="false"/>
              <a:t> kp21+</a:t>
            </a:r>
          </a:p>
        </p:txBody>
      </p:sp>
      <p:sp>
        <p:nvSpPr>
          <p:cNvPr id="3" name="Zástupný obsah 2">
            <a:extLst>
              <a:ext uri="{FF2B5EF4-FFF2-40B4-BE49-F238E27FC236}">
                <a16:creationId xmlns:a16="http://schemas.microsoft.com/office/drawing/2014/main" id="{E3C37A8A-4618-4A74-BED8-01B6BCDAEC41}"/>
              </a:ext>
            </a:extLst>
          </p:cNvPr>
          <p:cNvSpPr>
            <a:spLocks noGrp="true"/>
          </p:cNvSpPr>
          <p:nvPr>
            <p:ph idx="1"/>
          </p:nvPr>
        </p:nvSpPr>
        <p:spPr>
          <a:xfrm>
            <a:off x="540000" y="1800000"/>
            <a:ext cx="8100000" cy="4716000"/>
          </a:xfrm>
        </p:spPr>
        <p:txBody>
          <a:bodyPr/>
          <a:lstStyle/>
          <a:p>
            <a:r>
              <a:rPr lang="cs-CZ" sz="2000" dirty="false">
                <a:hlinkClick r:id="rId2"/>
              </a:rPr>
              <a:t>Obecné pokyny v ovládání IS KP21+ a ke komunikaci s technickou podporou</a:t>
            </a:r>
            <a:endParaRPr lang="cs-CZ" sz="2000" dirty="false"/>
          </a:p>
          <a:p>
            <a:r>
              <a:rPr lang="cs-CZ" sz="2000" dirty="false">
                <a:hlinkClick r:id="rId3"/>
              </a:rPr>
              <a:t>ISKP21+ (mssf.cz)</a:t>
            </a:r>
            <a:endParaRPr lang="cs-CZ" sz="2000" dirty="false"/>
          </a:p>
          <a:p>
            <a:r>
              <a:rPr lang="cs-CZ" sz="2000" dirty="false">
                <a:latin typeface="Arial" panose="020B0604020202020204" pitchFamily="34" charset="0"/>
                <a:ea typeface="Calibri" panose="020F0502020204030204" pitchFamily="34" charset="0"/>
              </a:rPr>
              <a:t>p</a:t>
            </a:r>
            <a:r>
              <a:rPr lang="cs-CZ" sz="2000" dirty="false">
                <a:effectLst/>
                <a:latin typeface="Arial" panose="020B0604020202020204" pitchFamily="34" charset="0"/>
                <a:ea typeface="Calibri" panose="020F0502020204030204" pitchFamily="34" charset="0"/>
              </a:rPr>
              <a:t>ovinnou přílohou, která je hodnocena společně s žádostí o podporu, je Akční plán pro OPZ+ (dále jen „Akční plán“). Před samotným podáním žádosti o podporu do výzvy ŘO musí být Akční plán podán v IS KP21+ prostřednictvím žádosti o podporu integrované strategie v rámci tzv. programového rámce</a:t>
            </a:r>
          </a:p>
          <a:p>
            <a:r>
              <a:rPr lang="cs-CZ" sz="2000" dirty="false">
                <a:latin typeface="Arial" panose="020B0604020202020204" pitchFamily="34" charset="0"/>
                <a:ea typeface="Calibri" panose="020F0502020204030204" pitchFamily="34" charset="0"/>
              </a:rPr>
              <a:t>v</a:t>
            </a:r>
            <a:r>
              <a:rPr lang="cs-CZ" sz="2000" dirty="false">
                <a:effectLst/>
                <a:latin typeface="Arial" panose="020B0604020202020204" pitchFamily="34" charset="0"/>
                <a:ea typeface="Calibri" panose="020F0502020204030204" pitchFamily="34" charset="0"/>
              </a:rPr>
              <a:t> MS2021+ je zabudována podmínka předložení žádosti o podporu v návaznosti na předložení Akčního plánu jakožto povinné přílohy</a:t>
            </a:r>
          </a:p>
          <a:p>
            <a:r>
              <a:rPr lang="cs-CZ" sz="2000" dirty="false">
                <a:latin typeface="Arial" panose="020B0604020202020204" pitchFamily="34" charset="0"/>
                <a:ea typeface="Calibri" panose="020F0502020204030204" pitchFamily="34" charset="0"/>
                <a:cs typeface="Times New Roman" panose="02020603050405020304" pitchFamily="18" charset="0"/>
              </a:rPr>
              <a:t>a</a:t>
            </a:r>
            <a:r>
              <a:rPr lang="cs-CZ" sz="2000" dirty="false">
                <a:effectLst/>
                <a:latin typeface="Arial" panose="020B0604020202020204" pitchFamily="34" charset="0"/>
                <a:ea typeface="Calibri" panose="020F0502020204030204" pitchFamily="34" charset="0"/>
                <a:cs typeface="Times New Roman" panose="02020603050405020304" pitchFamily="18" charset="0"/>
              </a:rPr>
              <a:t>kční plán není v samotné žádosti o podporu ve výzvě ŘO přikládán</a:t>
            </a:r>
            <a:endParaRPr lang="cs-CZ" sz="20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09F0ED60-F57B-4B1A-A83D-0E1CBE35FD2F}"/>
              </a:ext>
            </a:extLst>
          </p:cNvPr>
          <p:cNvSpPr>
            <a:spLocks noGrp="true"/>
          </p:cNvSpPr>
          <p:nvPr>
            <p:ph type="sldNum" sz="quarter" idx="12"/>
          </p:nvPr>
        </p:nvSpPr>
        <p:spPr/>
        <p:txBody>
          <a:bodyPr/>
          <a:lstStyle/>
          <a:p>
            <a:fld id="{479BF083-4774-43B1-9AB0-5CC1AC5DD8EE}" type="slidenum">
              <a:rPr lang="cs-CZ" smtClean="false"/>
              <a:pPr/>
              <a:t>102</a:t>
            </a:fld>
            <a:endParaRPr lang="cs-CZ" dirty="false"/>
          </a:p>
        </p:txBody>
      </p:sp>
    </p:spTree>
    <p:extLst>
      <p:ext uri="{BB962C8B-B14F-4D97-AF65-F5344CB8AC3E}">
        <p14:creationId xmlns:p14="http://schemas.microsoft.com/office/powerpoint/2010/main" val="355731298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pic>
        <p:nvPicPr>
          <p:cNvPr id="20" name="Zástupný obsah 19">
            <a:extLst>
              <a:ext uri="{FF2B5EF4-FFF2-40B4-BE49-F238E27FC236}">
                <a16:creationId xmlns:a16="http://schemas.microsoft.com/office/drawing/2014/main" id="{DD665B49-D024-4A08-AD24-4F2331DA8C46}"/>
              </a:ext>
            </a:extLst>
          </p:cNvPr>
          <p:cNvPicPr>
            <a:picLocks noGrp="true" noChangeAspect="true"/>
          </p:cNvPicPr>
          <p:nvPr>
            <p:ph idx="1"/>
          </p:nvPr>
        </p:nvPicPr>
        <p:blipFill>
          <a:blip r:embed="rId2"/>
          <a:stretch>
            <a:fillRect/>
          </a:stretch>
        </p:blipFill>
        <p:spPr>
          <a:xfrm>
            <a:off x="236142" y="1428465"/>
            <a:ext cx="8671716" cy="5009182"/>
          </a:xfrm>
          <a:prstGeom prst="rect">
            <a:avLst/>
          </a:prstGeom>
        </p:spPr>
      </p:pic>
      <p:sp>
        <p:nvSpPr>
          <p:cNvPr id="23" name="Obdélník: se zakulacenými rohy 22">
            <a:extLst>
              <a:ext uri="{FF2B5EF4-FFF2-40B4-BE49-F238E27FC236}">
                <a16:creationId xmlns:a16="http://schemas.microsoft.com/office/drawing/2014/main" id="{C1B3C3F0-6D28-4EE1-AA4B-F2363596918D}"/>
              </a:ext>
            </a:extLst>
          </p:cNvPr>
          <p:cNvSpPr/>
          <p:nvPr/>
        </p:nvSpPr>
        <p:spPr>
          <a:xfrm>
            <a:off x="3923928" y="2996952"/>
            <a:ext cx="1872208" cy="2808312"/>
          </a:xfrm>
          <a:prstGeom prst="roundRect">
            <a:avLst/>
          </a:prstGeom>
          <a:solidFill>
            <a:srgbClr val="FFC000">
              <a:alpha val="6000"/>
            </a:srgbClr>
          </a:solidFill>
          <a:ln w="984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2" name="Nadpis 1"/>
          <p:cNvSpPr>
            <a:spLocks noGrp="true"/>
          </p:cNvSpPr>
          <p:nvPr>
            <p:ph type="title"/>
          </p:nvPr>
        </p:nvSpPr>
        <p:spPr>
          <a:xfrm>
            <a:off x="179512" y="0"/>
            <a:ext cx="8964488" cy="1080000"/>
          </a:xfrm>
        </p:spPr>
        <p:txBody>
          <a:bodyPr/>
          <a:lstStyle/>
          <a:p>
            <a:r>
              <a:rPr lang="pl-PL" sz="2800" dirty="false"/>
              <a:t>Akční Plán - shrnutí</a:t>
            </a:r>
            <a:endParaRPr lang="cs-CZ" sz="2800" cap="none" dirty="false"/>
          </a:p>
        </p:txBody>
      </p:sp>
      <p:sp>
        <p:nvSpPr>
          <p:cNvPr id="4" name="Zástupný symbol pro číslo snímku 3"/>
          <p:cNvSpPr>
            <a:spLocks noGrp="true"/>
          </p:cNvSpPr>
          <p:nvPr>
            <p:ph type="sldNum" sz="quarter" idx="12"/>
          </p:nvPr>
        </p:nvSpPr>
        <p:spPr>
          <a:xfrm>
            <a:off x="8640001" y="6493967"/>
            <a:ext cx="468000" cy="180000"/>
          </a:xfrm>
        </p:spPr>
        <p:txBody>
          <a:bodyPr/>
          <a:lstStyle/>
          <a:p>
            <a:fld id="{479BF083-4774-43B1-9AB0-5CC1AC5DD8EE}" type="slidenum">
              <a:rPr lang="cs-CZ" smtClean="false">
                <a:solidFill>
                  <a:srgbClr val="084A8B"/>
                </a:solidFill>
              </a:rPr>
              <a:pPr/>
              <a:t>103</a:t>
            </a:fld>
            <a:endParaRPr lang="cs-CZ" dirty="false">
              <a:solidFill>
                <a:srgbClr val="084A8B"/>
              </a:solidFill>
            </a:endParaRPr>
          </a:p>
        </p:txBody>
      </p:sp>
      <p:sp>
        <p:nvSpPr>
          <p:cNvPr id="7" name="Šipka: doprava 6">
            <a:extLst>
              <a:ext uri="{FF2B5EF4-FFF2-40B4-BE49-F238E27FC236}">
                <a16:creationId xmlns:a16="http://schemas.microsoft.com/office/drawing/2014/main" id="{E4C9237E-3860-4BBE-91F9-4B15F03EA547}"/>
              </a:ext>
            </a:extLst>
          </p:cNvPr>
          <p:cNvSpPr/>
          <p:nvPr/>
        </p:nvSpPr>
        <p:spPr>
          <a:xfrm>
            <a:off x="5796136" y="3487639"/>
            <a:ext cx="1008112" cy="877906"/>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1"/>
              </a:solidFill>
            </a:endParaRPr>
          </a:p>
        </p:txBody>
      </p:sp>
      <p:sp>
        <p:nvSpPr>
          <p:cNvPr id="21" name="Obdélník: se zakulacenými rohy 20">
            <a:extLst>
              <a:ext uri="{FF2B5EF4-FFF2-40B4-BE49-F238E27FC236}">
                <a16:creationId xmlns:a16="http://schemas.microsoft.com/office/drawing/2014/main" id="{070901A3-1922-43D0-83A2-3530146B26C1}"/>
              </a:ext>
            </a:extLst>
          </p:cNvPr>
          <p:cNvSpPr/>
          <p:nvPr/>
        </p:nvSpPr>
        <p:spPr>
          <a:xfrm>
            <a:off x="539551" y="2658263"/>
            <a:ext cx="1872208" cy="2858968"/>
          </a:xfrm>
          <a:prstGeom prst="roundRect">
            <a:avLst/>
          </a:prstGeom>
          <a:solidFill>
            <a:schemeClr val="accent6">
              <a:lumMod val="20000"/>
              <a:lumOff val="80000"/>
              <a:alpha val="17000"/>
            </a:schemeClr>
          </a:solidFill>
          <a:ln w="920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6" name="Šipka: doprava 5">
            <a:extLst>
              <a:ext uri="{FF2B5EF4-FFF2-40B4-BE49-F238E27FC236}">
                <a16:creationId xmlns:a16="http://schemas.microsoft.com/office/drawing/2014/main" id="{323DF487-A0B1-42D3-8C88-00A5D786F473}"/>
              </a:ext>
            </a:extLst>
          </p:cNvPr>
          <p:cNvSpPr/>
          <p:nvPr/>
        </p:nvSpPr>
        <p:spPr>
          <a:xfrm>
            <a:off x="2401098" y="3622651"/>
            <a:ext cx="1666846" cy="958477"/>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1"/>
              </a:solidFill>
            </a:endParaRPr>
          </a:p>
        </p:txBody>
      </p:sp>
      <p:sp>
        <p:nvSpPr>
          <p:cNvPr id="24" name="Obdélník: se zakulacenými rohy 23">
            <a:extLst>
              <a:ext uri="{FF2B5EF4-FFF2-40B4-BE49-F238E27FC236}">
                <a16:creationId xmlns:a16="http://schemas.microsoft.com/office/drawing/2014/main" id="{B4EF0CF5-06D9-437D-8348-3BDA2FDE71B6}"/>
              </a:ext>
            </a:extLst>
          </p:cNvPr>
          <p:cNvSpPr/>
          <p:nvPr/>
        </p:nvSpPr>
        <p:spPr>
          <a:xfrm>
            <a:off x="6804248" y="3543959"/>
            <a:ext cx="1944216" cy="965161"/>
          </a:xfrm>
          <a:prstGeom prst="roundRect">
            <a:avLst/>
          </a:prstGeom>
          <a:solidFill>
            <a:srgbClr val="FFC000">
              <a:alpha val="9000"/>
            </a:srgbClr>
          </a:solid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22" name="Obdélník: se zakulacenými rohy 21">
            <a:extLst>
              <a:ext uri="{FF2B5EF4-FFF2-40B4-BE49-F238E27FC236}">
                <a16:creationId xmlns:a16="http://schemas.microsoft.com/office/drawing/2014/main" id="{C1810C3D-64A7-42CF-92E1-FC512738CE2F}"/>
              </a:ext>
            </a:extLst>
          </p:cNvPr>
          <p:cNvSpPr/>
          <p:nvPr/>
        </p:nvSpPr>
        <p:spPr>
          <a:xfrm>
            <a:off x="4067944" y="3789040"/>
            <a:ext cx="1656184" cy="792088"/>
          </a:xfrm>
          <a:prstGeom prst="roundRect">
            <a:avLst/>
          </a:prstGeom>
          <a:solidFill>
            <a:schemeClr val="accent6">
              <a:lumMod val="20000"/>
              <a:lumOff val="80000"/>
              <a:alpha val="25000"/>
            </a:schemeClr>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5" name="TextovéPole 24">
            <a:extLst>
              <a:ext uri="{FF2B5EF4-FFF2-40B4-BE49-F238E27FC236}">
                <a16:creationId xmlns:a16="http://schemas.microsoft.com/office/drawing/2014/main" id="{D9C1F8C0-17B1-4941-AE15-EA23D2BE6778}"/>
              </a:ext>
            </a:extLst>
          </p:cNvPr>
          <p:cNvSpPr txBox="true"/>
          <p:nvPr/>
        </p:nvSpPr>
        <p:spPr>
          <a:xfrm>
            <a:off x="236142" y="5805264"/>
            <a:ext cx="2535658" cy="307777"/>
          </a:xfrm>
          <a:prstGeom prst="rect">
            <a:avLst/>
          </a:prstGeom>
          <a:noFill/>
        </p:spPr>
        <p:txBody>
          <a:bodyPr wrap="square" rtlCol="false">
            <a:spAutoFit/>
          </a:bodyPr>
          <a:lstStyle/>
          <a:p>
            <a:pPr algn="ctr"/>
            <a:r>
              <a:rPr lang="cs-CZ" sz="1400" b="true" dirty="false">
                <a:solidFill>
                  <a:srgbClr val="C00000"/>
                </a:solidFill>
              </a:rPr>
              <a:t>Textová část Akčního plánu</a:t>
            </a:r>
          </a:p>
        </p:txBody>
      </p:sp>
      <p:sp>
        <p:nvSpPr>
          <p:cNvPr id="26" name="TextovéPole 25">
            <a:extLst>
              <a:ext uri="{FF2B5EF4-FFF2-40B4-BE49-F238E27FC236}">
                <a16:creationId xmlns:a16="http://schemas.microsoft.com/office/drawing/2014/main" id="{D3741F69-0D46-4557-9EEA-CE1C6E055A2A}"/>
              </a:ext>
            </a:extLst>
          </p:cNvPr>
          <p:cNvSpPr txBox="true"/>
          <p:nvPr/>
        </p:nvSpPr>
        <p:spPr>
          <a:xfrm>
            <a:off x="3563888" y="5949280"/>
            <a:ext cx="2664296" cy="307777"/>
          </a:xfrm>
          <a:prstGeom prst="rect">
            <a:avLst/>
          </a:prstGeom>
          <a:noFill/>
        </p:spPr>
        <p:txBody>
          <a:bodyPr wrap="square" rtlCol="false">
            <a:spAutoFit/>
          </a:bodyPr>
          <a:lstStyle/>
          <a:p>
            <a:pPr algn="ctr"/>
            <a:r>
              <a:rPr lang="cs-CZ" sz="1400" b="true" dirty="false">
                <a:solidFill>
                  <a:srgbClr val="FFC000"/>
                </a:solidFill>
              </a:rPr>
              <a:t>Akční plán pro ŘO OPZ+</a:t>
            </a:r>
          </a:p>
        </p:txBody>
      </p:sp>
      <p:sp>
        <p:nvSpPr>
          <p:cNvPr id="27" name="TextovéPole 26">
            <a:extLst>
              <a:ext uri="{FF2B5EF4-FFF2-40B4-BE49-F238E27FC236}">
                <a16:creationId xmlns:a16="http://schemas.microsoft.com/office/drawing/2014/main" id="{81E1A417-D19A-4183-91FC-8DC1D7DF767A}"/>
              </a:ext>
            </a:extLst>
          </p:cNvPr>
          <p:cNvSpPr txBox="true"/>
          <p:nvPr/>
        </p:nvSpPr>
        <p:spPr>
          <a:xfrm>
            <a:off x="6812040" y="5887725"/>
            <a:ext cx="1944216" cy="307777"/>
          </a:xfrm>
          <a:prstGeom prst="rect">
            <a:avLst/>
          </a:prstGeom>
          <a:noFill/>
        </p:spPr>
        <p:txBody>
          <a:bodyPr wrap="square" rtlCol="false">
            <a:spAutoFit/>
          </a:bodyPr>
          <a:lstStyle/>
          <a:p>
            <a:pPr algn="ctr"/>
            <a:r>
              <a:rPr lang="cs-CZ" sz="1400" b="true" dirty="false"/>
              <a:t>Projekt MAS</a:t>
            </a:r>
          </a:p>
        </p:txBody>
      </p:sp>
    </p:spTree>
    <p:extLst>
      <p:ext uri="{BB962C8B-B14F-4D97-AF65-F5344CB8AC3E}">
        <p14:creationId xmlns:p14="http://schemas.microsoft.com/office/powerpoint/2010/main" val="71888519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Dokumenty, odkazy na příručky</a:t>
            </a:r>
            <a:endParaRPr lang="cs-CZ" sz="2800" b="false" dirty="false"/>
          </a:p>
        </p:txBody>
      </p:sp>
    </p:spTree>
    <p:extLst>
      <p:ext uri="{BB962C8B-B14F-4D97-AF65-F5344CB8AC3E}">
        <p14:creationId xmlns:p14="http://schemas.microsoft.com/office/powerpoint/2010/main" val="74478656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5E0536-24DF-4E81-9C1C-7C1C58B760BA}"/>
              </a:ext>
            </a:extLst>
          </p:cNvPr>
          <p:cNvSpPr>
            <a:spLocks noGrp="true"/>
          </p:cNvSpPr>
          <p:nvPr>
            <p:ph type="title"/>
          </p:nvPr>
        </p:nvSpPr>
        <p:spPr/>
        <p:txBody>
          <a:bodyPr/>
          <a:lstStyle/>
          <a:p>
            <a:r>
              <a:rPr lang="cs-CZ" dirty="false"/>
              <a:t>Dokumenty, odkazy na příručku</a:t>
            </a:r>
          </a:p>
        </p:txBody>
      </p:sp>
      <p:sp>
        <p:nvSpPr>
          <p:cNvPr id="3" name="Zástupný obsah 2">
            <a:extLst>
              <a:ext uri="{FF2B5EF4-FFF2-40B4-BE49-F238E27FC236}">
                <a16:creationId xmlns:a16="http://schemas.microsoft.com/office/drawing/2014/main" id="{8868D244-70D0-4726-82DE-E147BD410057}"/>
              </a:ext>
            </a:extLst>
          </p:cNvPr>
          <p:cNvSpPr>
            <a:spLocks noGrp="true"/>
          </p:cNvSpPr>
          <p:nvPr>
            <p:ph idx="1"/>
          </p:nvPr>
        </p:nvSpPr>
        <p:spPr/>
        <p:txBody>
          <a:bodyPr/>
          <a:lstStyle/>
          <a:p>
            <a:r>
              <a:rPr lang="cs-CZ" dirty="false"/>
              <a:t>Výzva a přílohy: </a:t>
            </a:r>
            <a:r>
              <a:rPr lang="cs-CZ" dirty="false">
                <a:hlinkClick r:id="rId2"/>
              </a:rPr>
              <a:t>Výzva 008 OPZ+ - </a:t>
            </a:r>
            <a:r>
              <a:rPr lang="cs-CZ" dirty="false">
                <a:hlinkClick r:id="rId3"/>
              </a:rPr>
              <a:t>www.esfcr.cz</a:t>
            </a:r>
            <a:endParaRPr lang="cs-CZ" dirty="false"/>
          </a:p>
          <a:p>
            <a:r>
              <a:rPr lang="cs-CZ" dirty="false"/>
              <a:t>Pravidla a Obvyklé ceny a mzdy: </a:t>
            </a:r>
            <a:r>
              <a:rPr lang="it-IT" dirty="false">
                <a:hlinkClick r:id="rId4"/>
              </a:rPr>
              <a:t>Pravidla pro žadatele a příjemce - </a:t>
            </a:r>
            <a:r>
              <a:rPr lang="it-IT" dirty="false">
                <a:hlinkClick r:id="rId3"/>
              </a:rPr>
              <a:t>www.esfcr.cz</a:t>
            </a:r>
            <a:endParaRPr lang="cs-CZ" dirty="false"/>
          </a:p>
          <a:p>
            <a:r>
              <a:rPr lang="cs-CZ" dirty="false"/>
              <a:t>Monitorovací list PO: </a:t>
            </a:r>
            <a:r>
              <a:rPr lang="cs-CZ" dirty="false">
                <a:hlinkClick r:id="rId5"/>
              </a:rPr>
              <a:t>Monitorování podpořených osob - </a:t>
            </a:r>
            <a:r>
              <a:rPr lang="cs-CZ" dirty="false">
                <a:hlinkClick r:id="rId3"/>
              </a:rPr>
              <a:t>www.esfcr.cz</a:t>
            </a:r>
            <a:endParaRPr lang="cs-CZ" dirty="false"/>
          </a:p>
          <a:p>
            <a:r>
              <a:rPr lang="cs-CZ" dirty="false"/>
              <a:t>Publicita: </a:t>
            </a:r>
            <a:r>
              <a:rPr lang="cs-CZ" dirty="false">
                <a:hlinkClick r:id="rId6"/>
              </a:rPr>
              <a:t>Šablony a vzory pro vizuální identitu - www.esfcr.cz</a:t>
            </a:r>
            <a:endParaRPr lang="cs-CZ" dirty="false"/>
          </a:p>
          <a:p>
            <a:r>
              <a:rPr lang="cs-CZ" dirty="false"/>
              <a:t>Formuláře pro zakládání žádosti o podporu: </a:t>
            </a:r>
            <a:r>
              <a:rPr lang="cs-CZ" dirty="false">
                <a:hlinkClick r:id="rId7"/>
              </a:rPr>
              <a:t>Formuláře a pokyny potřebné v rámci přípravy žádosti o podporu - </a:t>
            </a:r>
            <a:r>
              <a:rPr lang="cs-CZ" dirty="false">
                <a:hlinkClick r:id="rId3"/>
              </a:rPr>
              <a:t>www.esfcr.cz</a:t>
            </a:r>
            <a:endParaRPr lang="cs-CZ" dirty="false"/>
          </a:p>
          <a:p>
            <a:r>
              <a:rPr lang="cs-CZ" dirty="false">
                <a:hlinkClick r:id="rId8"/>
              </a:rPr>
              <a:t>Pracovní výkaz</a:t>
            </a:r>
            <a:endParaRPr lang="cs-CZ" dirty="false"/>
          </a:p>
        </p:txBody>
      </p:sp>
      <p:sp>
        <p:nvSpPr>
          <p:cNvPr id="4" name="Zástupný symbol pro číslo snímku 3">
            <a:extLst>
              <a:ext uri="{FF2B5EF4-FFF2-40B4-BE49-F238E27FC236}">
                <a16:creationId xmlns:a16="http://schemas.microsoft.com/office/drawing/2014/main" id="{1A6EE3A1-F377-4C60-86C5-46A0A05E9CF1}"/>
              </a:ext>
            </a:extLst>
          </p:cNvPr>
          <p:cNvSpPr>
            <a:spLocks noGrp="true"/>
          </p:cNvSpPr>
          <p:nvPr>
            <p:ph type="sldNum" sz="quarter" idx="12"/>
          </p:nvPr>
        </p:nvSpPr>
        <p:spPr/>
        <p:txBody>
          <a:bodyPr/>
          <a:lstStyle/>
          <a:p>
            <a:fld id="{479BF083-4774-43B1-9AB0-5CC1AC5DD8EE}" type="slidenum">
              <a:rPr lang="cs-CZ" smtClean="false"/>
              <a:pPr/>
              <a:t>105</a:t>
            </a:fld>
            <a:endParaRPr lang="cs-CZ" dirty="false"/>
          </a:p>
        </p:txBody>
      </p:sp>
    </p:spTree>
    <p:extLst>
      <p:ext uri="{BB962C8B-B14F-4D97-AF65-F5344CB8AC3E}">
        <p14:creationId xmlns:p14="http://schemas.microsoft.com/office/powerpoint/2010/main" val="2299730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cs-CZ" dirty="false"/>
              <a:t>  </a:t>
            </a:r>
            <a:r>
              <a:rPr lang="pl-PL" sz="3200" dirty="false"/>
              <a:t>Partnerství</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p:txBody>
          <a:bodyPr/>
          <a:lstStyle/>
          <a:p>
            <a:pPr marL="0" indent="0" algn="just">
              <a:buNone/>
            </a:pPr>
            <a:r>
              <a:rPr lang="cs-CZ" b="true" dirty="false"/>
              <a:t>Oprávněnými partnery s finančním příspěvkem v rámci výzvy nemohou být</a:t>
            </a:r>
          </a:p>
          <a:p>
            <a:pPr marL="0" indent="0" algn="just">
              <a:buNone/>
            </a:pPr>
            <a:endParaRPr lang="cs-CZ" dirty="false"/>
          </a:p>
          <a:p>
            <a:pPr algn="just"/>
            <a:r>
              <a:rPr lang="cs-CZ" sz="2000" dirty="false"/>
              <a:t>organizační složky státu</a:t>
            </a:r>
          </a:p>
          <a:p>
            <a:pPr algn="just"/>
            <a:r>
              <a:rPr lang="cs-CZ" sz="2000" dirty="false"/>
              <a:t>p</a:t>
            </a:r>
            <a:r>
              <a:rPr lang="cs-CZ" sz="2000" baseline="0" dirty="false"/>
              <a:t>říspěvkové organizace zřízené </a:t>
            </a:r>
            <a:r>
              <a:rPr lang="cs-CZ" sz="2000" dirty="false"/>
              <a:t>organizačními složkami státu</a:t>
            </a:r>
          </a:p>
          <a:p>
            <a:pPr algn="just"/>
            <a:r>
              <a:rPr lang="cs-CZ" sz="2000" baseline="0" dirty="false"/>
              <a:t>kraje</a:t>
            </a:r>
          </a:p>
          <a:p>
            <a:endParaRPr lang="cs-CZ" dirty="false"/>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11</a:t>
            </a:fld>
            <a:endParaRPr lang="cs-CZ" dirty="false"/>
          </a:p>
        </p:txBody>
      </p:sp>
    </p:spTree>
    <p:extLst>
      <p:ext uri="{BB962C8B-B14F-4D97-AF65-F5344CB8AC3E}">
        <p14:creationId xmlns:p14="http://schemas.microsoft.com/office/powerpoint/2010/main" val="827289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E2E4E4-03EA-4738-8B62-AD7725985EA7}"/>
              </a:ext>
            </a:extLst>
          </p:cNvPr>
          <p:cNvSpPr>
            <a:spLocks noGrp="true"/>
          </p:cNvSpPr>
          <p:nvPr>
            <p:ph type="title"/>
          </p:nvPr>
        </p:nvSpPr>
        <p:spPr/>
        <p:txBody>
          <a:bodyPr/>
          <a:lstStyle/>
          <a:p>
            <a:r>
              <a:rPr lang="cs-CZ" dirty="false"/>
              <a:t>Partnerství </a:t>
            </a:r>
          </a:p>
        </p:txBody>
      </p:sp>
      <p:sp>
        <p:nvSpPr>
          <p:cNvPr id="3" name="Zástupný obsah 2">
            <a:extLst>
              <a:ext uri="{FF2B5EF4-FFF2-40B4-BE49-F238E27FC236}">
                <a16:creationId xmlns:a16="http://schemas.microsoft.com/office/drawing/2014/main" id="{73E135CB-CEF5-49F3-947D-5B5B7BCE4BC9}"/>
              </a:ext>
            </a:extLst>
          </p:cNvPr>
          <p:cNvSpPr>
            <a:spLocks noGrp="true"/>
          </p:cNvSpPr>
          <p:nvPr>
            <p:ph idx="1"/>
          </p:nvPr>
        </p:nvSpPr>
        <p:spPr/>
        <p:txBody>
          <a:bodyPr/>
          <a:lstStyle/>
          <a:p>
            <a:pPr algn="just"/>
            <a:r>
              <a:rPr lang="cs-CZ" sz="2000" dirty="false"/>
              <a:t>Pokud bude v projektu zapojen partner s finančním příspěvkem je povinnou přílohou žádosti o podporu </a:t>
            </a:r>
            <a:r>
              <a:rPr lang="cs-CZ" sz="2000" dirty="false">
                <a:solidFill>
                  <a:srgbClr val="FF0000"/>
                </a:solidFill>
              </a:rPr>
              <a:t>Příloha č. 3 – Žadatel a partneři s finančním příspěvkem v projektu</a:t>
            </a:r>
          </a:p>
        </p:txBody>
      </p:sp>
      <p:sp>
        <p:nvSpPr>
          <p:cNvPr id="4" name="Zástupný symbol pro číslo snímku 3">
            <a:extLst>
              <a:ext uri="{FF2B5EF4-FFF2-40B4-BE49-F238E27FC236}">
                <a16:creationId xmlns:a16="http://schemas.microsoft.com/office/drawing/2014/main" id="{BAA7728F-68F3-4505-8993-DE3FA04B1813}"/>
              </a:ext>
            </a:extLst>
          </p:cNvPr>
          <p:cNvSpPr>
            <a:spLocks noGrp="true"/>
          </p:cNvSpPr>
          <p:nvPr>
            <p:ph type="sldNum" sz="quarter" idx="12"/>
          </p:nvPr>
        </p:nvSpPr>
        <p:spPr/>
        <p:txBody>
          <a:bodyPr/>
          <a:lstStyle/>
          <a:p>
            <a:fld id="{479BF083-4774-43B1-9AB0-5CC1AC5DD8EE}" type="slidenum">
              <a:rPr lang="cs-CZ" smtClean="false"/>
              <a:pPr/>
              <a:t>12</a:t>
            </a:fld>
            <a:endParaRPr lang="cs-CZ" dirty="false"/>
          </a:p>
        </p:txBody>
      </p:sp>
    </p:spTree>
    <p:extLst>
      <p:ext uri="{BB962C8B-B14F-4D97-AF65-F5344CB8AC3E}">
        <p14:creationId xmlns:p14="http://schemas.microsoft.com/office/powerpoint/2010/main" val="1961987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827584" y="2420888"/>
            <a:ext cx="7272808" cy="864096"/>
          </a:xfrm>
        </p:spPr>
        <p:txBody>
          <a:bodyPr/>
          <a:lstStyle/>
          <a:p>
            <a:pPr algn="ctr"/>
            <a:r>
              <a:rPr lang="cs-CZ" dirty="false"/>
              <a:t>Podporované aktivity</a:t>
            </a:r>
            <a:br>
              <a:rPr lang="cs-CZ" dirty="false"/>
            </a:br>
            <a:br>
              <a:rPr lang="cs-CZ" dirty="false"/>
            </a:br>
            <a:r>
              <a:rPr lang="cs-CZ" dirty="false"/>
              <a:t>indikátory</a:t>
            </a:r>
            <a:br>
              <a:rPr lang="cs-CZ" dirty="false"/>
            </a:br>
            <a:br>
              <a:rPr lang="cs-CZ" dirty="false"/>
            </a:br>
            <a:r>
              <a:rPr lang="cs-CZ" dirty="false"/>
              <a:t>Cílové skupiny</a:t>
            </a:r>
            <a:endParaRPr lang="cs-CZ" sz="2800" b="false" dirty="false"/>
          </a:p>
        </p:txBody>
      </p:sp>
    </p:spTree>
    <p:extLst>
      <p:ext uri="{BB962C8B-B14F-4D97-AF65-F5344CB8AC3E}">
        <p14:creationId xmlns:p14="http://schemas.microsoft.com/office/powerpoint/2010/main" val="1768831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451413" y="-24771"/>
            <a:ext cx="8424000" cy="1080000"/>
          </a:xfrm>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podporované aktivity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7173" y="1340768"/>
            <a:ext cx="8244000" cy="4896544"/>
          </a:xfrm>
        </p:spPr>
        <p:txBody>
          <a:bodyPr/>
          <a:lstStyle/>
          <a:p>
            <a:pPr algn="just">
              <a:buFont typeface="Wingdings" panose="05000000000000000000" pitchFamily="2" charset="2"/>
              <a:buChar char=""/>
            </a:pPr>
            <a:r>
              <a:rPr lang="cs-CZ" sz="2000" dirty="false"/>
              <a:t>cílem je podpora a řešení problémů osob sociálně vyloučených či ohrožených sociálním vyloučením, osob sociálně slabších a znevýhodněných, které žijí v prostředí venkova a jsou předem identifikované</a:t>
            </a:r>
          </a:p>
          <a:p>
            <a:pPr algn="just">
              <a:buFont typeface="Wingdings" panose="05000000000000000000" pitchFamily="2" charset="2"/>
              <a:buChar char=""/>
            </a:pPr>
            <a:r>
              <a:rPr lang="cs-CZ" sz="2000" dirty="false"/>
              <a:t>důraz by měl být kladen na aktivní zapojování a participaci členů místních komunit, posilování a rozvoj místních zdrojů </a:t>
            </a:r>
          </a:p>
          <a:p>
            <a:pPr algn="just">
              <a:buFont typeface="Wingdings" panose="05000000000000000000" pitchFamily="2" charset="2"/>
              <a:buChar char=""/>
            </a:pPr>
            <a:r>
              <a:rPr lang="cs-CZ" sz="2000" dirty="false"/>
              <a:t>primárně bude podporována přímá práce s cílovými skupinami, sekundárně může být podpořena i dílčí koncepční a metodická činnost anebo vzdělávací a osvětové aktivity směřované k cílovým skupinám a k laické i k odborné veřejnosti</a:t>
            </a:r>
          </a:p>
          <a:p>
            <a:pPr algn="just">
              <a:buFont typeface="Wingdings" panose="05000000000000000000" pitchFamily="2" charset="2"/>
              <a:buChar char=""/>
            </a:pPr>
            <a:r>
              <a:rPr lang="cs-CZ" sz="2000" dirty="false"/>
              <a:t>podporovány budou terénní aktivity a mobilní programy směřující k podpoře lidí v jejich přirozeném prostředí, popř. lokální ambulantní programy </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14</a:t>
            </a:fld>
            <a:endParaRPr lang="cs-CZ" dirty="false"/>
          </a:p>
        </p:txBody>
      </p:sp>
    </p:spTree>
    <p:extLst>
      <p:ext uri="{BB962C8B-B14F-4D97-AF65-F5344CB8AC3E}">
        <p14:creationId xmlns:p14="http://schemas.microsoft.com/office/powerpoint/2010/main" val="1083827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B4EBEB-C421-4C67-865F-1B298AEC46F1}"/>
              </a:ext>
            </a:extLst>
          </p:cNvPr>
          <p:cNvSpPr>
            <a:spLocks noGrp="true"/>
          </p:cNvSpPr>
          <p:nvPr>
            <p:ph type="title"/>
          </p:nvPr>
        </p:nvSpPr>
        <p:spPr/>
        <p:txBody>
          <a:bodyPr/>
          <a:lstStyle/>
          <a:p>
            <a:r>
              <a:rPr lang="cs-CZ" sz="3200" dirty="false"/>
              <a:t>podporované aktivity</a:t>
            </a:r>
            <a:endParaRPr lang="cs-CZ" dirty="false"/>
          </a:p>
        </p:txBody>
      </p:sp>
      <p:sp>
        <p:nvSpPr>
          <p:cNvPr id="3" name="Zástupný obsah 2">
            <a:extLst>
              <a:ext uri="{FF2B5EF4-FFF2-40B4-BE49-F238E27FC236}">
                <a16:creationId xmlns:a16="http://schemas.microsoft.com/office/drawing/2014/main" id="{C6F58111-09A7-4CEB-B980-56CEE1554BA2}"/>
              </a:ext>
            </a:extLst>
          </p:cNvPr>
          <p:cNvSpPr>
            <a:spLocks noGrp="true"/>
          </p:cNvSpPr>
          <p:nvPr>
            <p:ph idx="1"/>
          </p:nvPr>
        </p:nvSpPr>
        <p:spPr/>
        <p:txBody>
          <a:bodyPr/>
          <a:lstStyle/>
          <a:p>
            <a:pPr marL="0" indent="0">
              <a:buNone/>
            </a:pPr>
            <a:r>
              <a:rPr lang="cs-CZ" sz="2400" cap="none" dirty="false">
                <a:effectLst/>
                <a:latin typeface="Arial" panose="020B0604020202020204" pitchFamily="34" charset="0"/>
                <a:ea typeface="Calibri" panose="020F0502020204030204" pitchFamily="34" charset="0"/>
                <a:cs typeface="Times New Roman" panose="02020603050405020304" pitchFamily="18" charset="0"/>
              </a:rPr>
              <a:t>1. </a:t>
            </a:r>
            <a:r>
              <a:rPr lang="cs-CZ" sz="2400" b="true" cap="none" dirty="false">
                <a:effectLst/>
                <a:latin typeface="Arial" panose="020B0604020202020204" pitchFamily="34" charset="0"/>
                <a:ea typeface="Calibri" panose="020F0502020204030204" pitchFamily="34" charset="0"/>
                <a:cs typeface="Times New Roman" panose="02020603050405020304" pitchFamily="18" charset="0"/>
              </a:rPr>
              <a:t>Podpora komunitní (sociální) práce </a:t>
            </a:r>
            <a:r>
              <a:rPr lang="cs-CZ" sz="2000" b="false" cap="none" dirty="false">
                <a:effectLst/>
                <a:latin typeface="Arial" panose="020B0604020202020204" pitchFamily="34" charset="0"/>
                <a:ea typeface="Calibri" panose="020F0502020204030204" pitchFamily="34" charset="0"/>
                <a:cs typeface="Times New Roman" panose="02020603050405020304" pitchFamily="18" charset="0"/>
              </a:rPr>
              <a:t>včetně vzniku, fungování a rozvoje komunitních center; programy aktivizace a participace cílových skupin a zvyšující jejich zapojování se do života v obci/ komunitě včetně aktivit podporujících rozvoj a posilování prvků svépomoci, vzájemné pomoci, sousedské výpomoci, sdílení a výměny zkušenosti, podpory dobrovolnictví a mezigenerační výměny a výpomoci</a:t>
            </a:r>
            <a:br>
              <a:rPr lang="cs-CZ" sz="2000" b="false" cap="none" dirty="false">
                <a:effectLst/>
                <a:latin typeface="Arial" panose="020B0604020202020204" pitchFamily="34" charset="0"/>
                <a:ea typeface="Calibri" panose="020F0502020204030204" pitchFamily="34" charset="0"/>
                <a:cs typeface="Times New Roman" panose="02020603050405020304" pitchFamily="18" charset="0"/>
              </a:rPr>
            </a:br>
            <a:br>
              <a:rPr lang="cs-CZ" sz="2400" b="false" cap="none" dirty="false">
                <a:effectLst/>
                <a:latin typeface="Arial" panose="020B0604020202020204" pitchFamily="34" charset="0"/>
                <a:ea typeface="Calibri" panose="020F0502020204030204" pitchFamily="34" charset="0"/>
                <a:cs typeface="Times New Roman" panose="02020603050405020304" pitchFamily="18" charset="0"/>
              </a:rPr>
            </a:br>
            <a:r>
              <a:rPr lang="cs-CZ" sz="2400" cap="none" dirty="false">
                <a:latin typeface="Arial" panose="020B0604020202020204" pitchFamily="34" charset="0"/>
                <a:ea typeface="Calibri" panose="020F0502020204030204" pitchFamily="34" charset="0"/>
                <a:cs typeface="Times New Roman" panose="02020603050405020304" pitchFamily="18" charset="0"/>
              </a:rPr>
              <a:t>2</a:t>
            </a:r>
            <a:r>
              <a:rPr lang="cs-CZ" sz="2400" cap="none" dirty="false">
                <a:effectLst/>
                <a:latin typeface="Arial" panose="020B0604020202020204" pitchFamily="34" charset="0"/>
                <a:ea typeface="Calibri" panose="020F0502020204030204" pitchFamily="34" charset="0"/>
                <a:cs typeface="Times New Roman" panose="02020603050405020304" pitchFamily="18" charset="0"/>
              </a:rPr>
              <a:t>. </a:t>
            </a:r>
            <a:r>
              <a:rPr lang="cs-CZ" sz="2400" b="true" cap="none" dirty="false">
                <a:effectLst/>
                <a:latin typeface="Arial" panose="020B0604020202020204" pitchFamily="34" charset="0"/>
                <a:ea typeface="Calibri" panose="020F0502020204030204" pitchFamily="34" charset="0"/>
                <a:cs typeface="Times New Roman" panose="02020603050405020304" pitchFamily="18" charset="0"/>
              </a:rPr>
              <a:t>Podpora sociální práce </a:t>
            </a:r>
            <a:r>
              <a:rPr lang="cs-CZ" sz="2000" b="false" cap="none" dirty="false">
                <a:effectLst/>
                <a:latin typeface="Arial" panose="020B0604020202020204" pitchFamily="34" charset="0"/>
                <a:ea typeface="Calibri" panose="020F0502020204030204" pitchFamily="34" charset="0"/>
                <a:cs typeface="Times New Roman" panose="02020603050405020304" pitchFamily="18" charset="0"/>
              </a:rPr>
              <a:t>na území MAS s důrazem na posílení kompetencí obcí v přístupu k sociálně slabším a znevýhodněným občanům a zvýšení míry zapojení a aktivní participace obcí na řešení jejich situace </a:t>
            </a:r>
            <a:br>
              <a:rPr lang="cs-CZ" sz="2000" b="false" cap="none" dirty="false">
                <a:effectLst/>
                <a:latin typeface="Arial" panose="020B0604020202020204" pitchFamily="34" charset="0"/>
                <a:ea typeface="Calibri" panose="020F0502020204030204" pitchFamily="34" charset="0"/>
                <a:cs typeface="Times New Roman" panose="02020603050405020304" pitchFamily="18" charset="0"/>
              </a:rPr>
            </a:br>
            <a:br>
              <a:rPr lang="cs-CZ" sz="2400" b="false" cap="none" dirty="false">
                <a:effectLst/>
                <a:latin typeface="Arial" panose="020B0604020202020204" pitchFamily="34" charset="0"/>
                <a:ea typeface="Calibri" panose="020F0502020204030204" pitchFamily="34" charset="0"/>
                <a:cs typeface="Times New Roman" panose="02020603050405020304" pitchFamily="18" charset="0"/>
              </a:rPr>
            </a:br>
            <a:endParaRPr lang="cs-CZ" dirty="false"/>
          </a:p>
        </p:txBody>
      </p:sp>
      <p:sp>
        <p:nvSpPr>
          <p:cNvPr id="4" name="Zástupný symbol pro číslo snímku 3">
            <a:extLst>
              <a:ext uri="{FF2B5EF4-FFF2-40B4-BE49-F238E27FC236}">
                <a16:creationId xmlns:a16="http://schemas.microsoft.com/office/drawing/2014/main" id="{A7A46509-7FF4-4776-85DE-DC5C17F2677E}"/>
              </a:ext>
            </a:extLst>
          </p:cNvPr>
          <p:cNvSpPr>
            <a:spLocks noGrp="true"/>
          </p:cNvSpPr>
          <p:nvPr>
            <p:ph type="sldNum" sz="quarter" idx="12"/>
          </p:nvPr>
        </p:nvSpPr>
        <p:spPr/>
        <p:txBody>
          <a:bodyPr/>
          <a:lstStyle/>
          <a:p>
            <a:fld id="{479BF083-4774-43B1-9AB0-5CC1AC5DD8EE}" type="slidenum">
              <a:rPr lang="cs-CZ" smtClean="false"/>
              <a:pPr/>
              <a:t>15</a:t>
            </a:fld>
            <a:endParaRPr lang="cs-CZ" dirty="false"/>
          </a:p>
        </p:txBody>
      </p:sp>
    </p:spTree>
    <p:extLst>
      <p:ext uri="{BB962C8B-B14F-4D97-AF65-F5344CB8AC3E}">
        <p14:creationId xmlns:p14="http://schemas.microsoft.com/office/powerpoint/2010/main" val="1908208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B4EBEB-C421-4C67-865F-1B298AEC46F1}"/>
              </a:ext>
            </a:extLst>
          </p:cNvPr>
          <p:cNvSpPr>
            <a:spLocks noGrp="true"/>
          </p:cNvSpPr>
          <p:nvPr>
            <p:ph type="title"/>
          </p:nvPr>
        </p:nvSpPr>
        <p:spPr/>
        <p:txBody>
          <a:bodyPr/>
          <a:lstStyle/>
          <a:p>
            <a:r>
              <a:rPr lang="cs-CZ" sz="3200" dirty="false"/>
              <a:t>podporované aktivity</a:t>
            </a:r>
            <a:endParaRPr lang="cs-CZ" dirty="false"/>
          </a:p>
        </p:txBody>
      </p:sp>
      <p:sp>
        <p:nvSpPr>
          <p:cNvPr id="3" name="Zástupný obsah 2">
            <a:extLst>
              <a:ext uri="{FF2B5EF4-FFF2-40B4-BE49-F238E27FC236}">
                <a16:creationId xmlns:a16="http://schemas.microsoft.com/office/drawing/2014/main" id="{C6F58111-09A7-4CEB-B980-56CEE1554BA2}"/>
              </a:ext>
            </a:extLst>
          </p:cNvPr>
          <p:cNvSpPr>
            <a:spLocks noGrp="true"/>
          </p:cNvSpPr>
          <p:nvPr>
            <p:ph idx="1"/>
          </p:nvPr>
        </p:nvSpPr>
        <p:spPr/>
        <p:txBody>
          <a:bodyPr/>
          <a:lstStyle/>
          <a:p>
            <a:pPr marL="0" indent="0">
              <a:buNone/>
            </a:pPr>
            <a:r>
              <a:rPr lang="cs-CZ" sz="2400" cap="none" dirty="false">
                <a:latin typeface="Arial" panose="020B0604020202020204" pitchFamily="34" charset="0"/>
                <a:ea typeface="Calibri" panose="020F0502020204030204" pitchFamily="34" charset="0"/>
                <a:cs typeface="Times New Roman" panose="02020603050405020304" pitchFamily="18" charset="0"/>
              </a:rPr>
              <a:t>3. </a:t>
            </a:r>
            <a:r>
              <a:rPr lang="cs-CZ" sz="2400" b="true" cap="none" dirty="false">
                <a:effectLst/>
                <a:latin typeface="Arial" panose="020B0604020202020204" pitchFamily="34" charset="0"/>
                <a:ea typeface="Times New Roman" panose="02020603050405020304" pitchFamily="18" charset="0"/>
              </a:rPr>
              <a:t>Podpora sdílené a neformální péče</a:t>
            </a:r>
            <a:r>
              <a:rPr lang="cs-CZ" sz="2400" cap="none" dirty="false">
                <a:effectLst/>
                <a:latin typeface="Arial" panose="020B0604020202020204" pitchFamily="34" charset="0"/>
                <a:ea typeface="Times New Roman" panose="02020603050405020304" pitchFamily="18" charset="0"/>
              </a:rPr>
              <a:t>, </a:t>
            </a:r>
            <a:r>
              <a:rPr lang="cs-CZ" sz="2000" cap="none" dirty="false">
                <a:effectLst/>
                <a:latin typeface="Arial" panose="020B0604020202020204" pitchFamily="34" charset="0"/>
                <a:ea typeface="Times New Roman" panose="02020603050405020304" pitchFamily="18" charset="0"/>
              </a:rPr>
              <a:t>včetně paliativní a domácí hospicové péče, </a:t>
            </a:r>
            <a:r>
              <a:rPr lang="cs-CZ" sz="2000" cap="none" dirty="false" err="true">
                <a:effectLst/>
                <a:latin typeface="Arial" panose="020B0604020202020204" pitchFamily="34" charset="0"/>
                <a:ea typeface="Times New Roman" panose="02020603050405020304" pitchFamily="18" charset="0"/>
              </a:rPr>
              <a:t>homesharingu</a:t>
            </a:r>
            <a:r>
              <a:rPr lang="cs-CZ" sz="2000" cap="none" dirty="false">
                <a:effectLst/>
                <a:latin typeface="Arial" panose="020B0604020202020204" pitchFamily="34" charset="0"/>
                <a:ea typeface="Times New Roman" panose="02020603050405020304" pitchFamily="18" charset="0"/>
              </a:rPr>
              <a:t> a dalších forem sdílené péče </a:t>
            </a:r>
            <a:r>
              <a:rPr lang="cs-CZ" sz="2000" b="false" cap="none" dirty="false">
                <a:effectLst/>
                <a:latin typeface="Arial" panose="020B0604020202020204" pitchFamily="34" charset="0"/>
                <a:ea typeface="Times New Roman" panose="02020603050405020304" pitchFamily="18" charset="0"/>
              </a:rPr>
              <a:t>a zajištění jejich dostupnosti i v malých obcích a v odlehlých venkovských regionech</a:t>
            </a:r>
            <a:br>
              <a:rPr lang="cs-CZ" sz="2000" b="false" cap="none" dirty="false">
                <a:effectLst/>
                <a:latin typeface="Arial" panose="020B0604020202020204" pitchFamily="34" charset="0"/>
                <a:ea typeface="Times New Roman" panose="02020603050405020304" pitchFamily="18" charset="0"/>
              </a:rPr>
            </a:br>
            <a:br>
              <a:rPr lang="cs-CZ" sz="2400" b="false" cap="none" dirty="false">
                <a:effectLst/>
                <a:latin typeface="Arial" panose="020B0604020202020204" pitchFamily="34" charset="0"/>
                <a:ea typeface="Times New Roman" panose="02020603050405020304" pitchFamily="18" charset="0"/>
              </a:rPr>
            </a:br>
            <a:r>
              <a:rPr lang="cs-CZ" sz="2400" cap="none" dirty="false">
                <a:effectLst/>
                <a:latin typeface="Arial" panose="020B0604020202020204" pitchFamily="34" charset="0"/>
                <a:ea typeface="Times New Roman" panose="02020603050405020304" pitchFamily="18" charset="0"/>
                <a:cs typeface="Times New Roman" panose="02020603050405020304" pitchFamily="18" charset="0"/>
              </a:rPr>
              <a:t>4. </a:t>
            </a:r>
            <a:r>
              <a:rPr lang="cs-CZ" sz="2400" b="true" cap="none" dirty="false">
                <a:effectLst/>
                <a:latin typeface="Arial" panose="020B0604020202020204" pitchFamily="34" charset="0"/>
                <a:ea typeface="Times New Roman" panose="02020603050405020304" pitchFamily="18" charset="0"/>
                <a:cs typeface="Times New Roman" panose="02020603050405020304" pitchFamily="18" charset="0"/>
              </a:rPr>
              <a:t>Zaměstnanostní programy</a:t>
            </a:r>
            <a:br>
              <a:rPr lang="cs-CZ" sz="2400" b="false" cap="none" dirty="false">
                <a:effectLst/>
                <a:latin typeface="Arial" panose="020B0604020202020204" pitchFamily="34" charset="0"/>
                <a:ea typeface="Times New Roman" panose="02020603050405020304" pitchFamily="18" charset="0"/>
                <a:cs typeface="Times New Roman" panose="02020603050405020304" pitchFamily="18" charset="0"/>
              </a:rPr>
            </a:br>
            <a:br>
              <a:rPr lang="cs-CZ" sz="2400" b="false" cap="none" dirty="false">
                <a:effectLst/>
                <a:latin typeface="Arial" panose="020B0604020202020204" pitchFamily="34" charset="0"/>
                <a:ea typeface="Times New Roman" panose="02020603050405020304" pitchFamily="18" charset="0"/>
                <a:cs typeface="Times New Roman" panose="02020603050405020304" pitchFamily="18" charset="0"/>
              </a:rPr>
            </a:br>
            <a:r>
              <a:rPr lang="cs-CZ" sz="2400" cap="none" dirty="false">
                <a:latin typeface="Arial" panose="020B0604020202020204" pitchFamily="34" charset="0"/>
                <a:cs typeface="Times New Roman" panose="02020603050405020304" pitchFamily="18" charset="0"/>
              </a:rPr>
              <a:t>5. </a:t>
            </a:r>
            <a:r>
              <a:rPr lang="cs-CZ" sz="2400" b="true" cap="none" dirty="false">
                <a:latin typeface="Arial" panose="020B0604020202020204" pitchFamily="34" charset="0"/>
                <a:cs typeface="Times New Roman" panose="02020603050405020304" pitchFamily="18" charset="0"/>
              </a:rPr>
              <a:t>Podpora rodin a posilování rodinných vazeb</a:t>
            </a:r>
            <a:br>
              <a:rPr lang="cs-CZ" sz="2400" b="false" cap="none" dirty="false">
                <a:latin typeface="Arial" panose="020B0604020202020204" pitchFamily="34" charset="0"/>
                <a:cs typeface="Times New Roman" panose="02020603050405020304" pitchFamily="18" charset="0"/>
              </a:rPr>
            </a:br>
            <a:br>
              <a:rPr lang="cs-CZ" sz="2400" b="true" cap="none" dirty="false">
                <a:latin typeface="Arial" panose="020B0604020202020204" pitchFamily="34" charset="0"/>
                <a:cs typeface="Times New Roman" panose="02020603050405020304" pitchFamily="18" charset="0"/>
              </a:rPr>
            </a:br>
            <a:r>
              <a:rPr lang="cs-CZ" sz="2400" cap="none" dirty="false">
                <a:latin typeface="Arial" panose="020B0604020202020204" pitchFamily="34" charset="0"/>
                <a:cs typeface="Times New Roman" panose="02020603050405020304" pitchFamily="18" charset="0"/>
              </a:rPr>
              <a:t>6</a:t>
            </a:r>
            <a:r>
              <a:rPr lang="cs-CZ" sz="2400" b="true" cap="none" dirty="false">
                <a:latin typeface="Arial" panose="020B0604020202020204" pitchFamily="34" charset="0"/>
                <a:cs typeface="Times New Roman" panose="02020603050405020304" pitchFamily="18" charset="0"/>
              </a:rPr>
              <a:t>. Dluhové  poradenství</a:t>
            </a:r>
            <a:br>
              <a:rPr lang="cs-CZ" sz="2400" b="false" cap="none" dirty="false">
                <a:effectLst/>
                <a:latin typeface="Arial" panose="020B0604020202020204" pitchFamily="34" charset="0"/>
                <a:ea typeface="Calibri" panose="020F0502020204030204" pitchFamily="34" charset="0"/>
                <a:cs typeface="Times New Roman" panose="02020603050405020304" pitchFamily="18" charset="0"/>
              </a:rPr>
            </a:br>
            <a:endParaRPr lang="cs-CZ" dirty="false"/>
          </a:p>
        </p:txBody>
      </p:sp>
      <p:sp>
        <p:nvSpPr>
          <p:cNvPr id="4" name="Zástupný symbol pro číslo snímku 3">
            <a:extLst>
              <a:ext uri="{FF2B5EF4-FFF2-40B4-BE49-F238E27FC236}">
                <a16:creationId xmlns:a16="http://schemas.microsoft.com/office/drawing/2014/main" id="{A7A46509-7FF4-4776-85DE-DC5C17F2677E}"/>
              </a:ext>
            </a:extLst>
          </p:cNvPr>
          <p:cNvSpPr>
            <a:spLocks noGrp="true"/>
          </p:cNvSpPr>
          <p:nvPr>
            <p:ph type="sldNum" sz="quarter" idx="12"/>
          </p:nvPr>
        </p:nvSpPr>
        <p:spPr/>
        <p:txBody>
          <a:bodyPr/>
          <a:lstStyle/>
          <a:p>
            <a:fld id="{479BF083-4774-43B1-9AB0-5CC1AC5DD8EE}" type="slidenum">
              <a:rPr lang="cs-CZ" smtClean="false"/>
              <a:pPr/>
              <a:t>16</a:t>
            </a:fld>
            <a:endParaRPr lang="cs-CZ" dirty="false"/>
          </a:p>
        </p:txBody>
      </p:sp>
    </p:spTree>
    <p:extLst>
      <p:ext uri="{BB962C8B-B14F-4D97-AF65-F5344CB8AC3E}">
        <p14:creationId xmlns:p14="http://schemas.microsoft.com/office/powerpoint/2010/main" val="85540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57120" y="1988840"/>
            <a:ext cx="8892480" cy="2376264"/>
          </a:xfrm>
        </p:spPr>
        <p:txBody>
          <a:bodyPr/>
          <a:lstStyle/>
          <a:p>
            <a:br>
              <a:rPr lang="cs-CZ" sz="3200" cap="none" dirty="false">
                <a:effectLst/>
                <a:latin typeface="Arial" panose="020B0604020202020204" pitchFamily="34" charset="0"/>
                <a:ea typeface="Calibri" panose="020F0502020204030204" pitchFamily="34" charset="0"/>
                <a:cs typeface="Times New Roman" panose="02020603050405020304" pitchFamily="18" charset="0"/>
              </a:rPr>
            </a:br>
            <a:br>
              <a:rPr lang="cs-CZ" sz="3200" cap="none" dirty="false">
                <a:effectLst/>
                <a:latin typeface="Arial" panose="020B0604020202020204" pitchFamily="34" charset="0"/>
                <a:ea typeface="Calibri" panose="020F0502020204030204" pitchFamily="34" charset="0"/>
                <a:cs typeface="Times New Roman" panose="02020603050405020304" pitchFamily="18" charset="0"/>
              </a:rPr>
            </a:br>
            <a:r>
              <a:rPr lang="cs-CZ" sz="3200" cap="none" dirty="false">
                <a:effectLst/>
                <a:latin typeface="Arial" panose="020B0604020202020204" pitchFamily="34" charset="0"/>
                <a:ea typeface="Calibri" panose="020F0502020204030204" pitchFamily="34" charset="0"/>
                <a:cs typeface="Times New Roman" panose="02020603050405020304" pitchFamily="18" charset="0"/>
              </a:rPr>
              <a:t>1. PODPORA KOMUNITNÍ (SOCIÁLNÍ) PRÁCE</a:t>
            </a:r>
            <a:endParaRPr lang="cs-CZ" sz="2000" dirty="false"/>
          </a:p>
        </p:txBody>
      </p:sp>
    </p:spTree>
    <p:extLst>
      <p:ext uri="{BB962C8B-B14F-4D97-AF65-F5344CB8AC3E}">
        <p14:creationId xmlns:p14="http://schemas.microsoft.com/office/powerpoint/2010/main" val="1365952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PODpora komunitní práce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67544" y="1196752"/>
            <a:ext cx="8136456" cy="5661248"/>
          </a:xfrm>
        </p:spPr>
        <p:txBody>
          <a:bodyPr/>
          <a:lstStyle/>
          <a:p>
            <a:pPr algn="just">
              <a:buFont typeface="Wingdings" panose="05000000000000000000" pitchFamily="2" charset="2"/>
              <a:buChar char=""/>
            </a:pPr>
            <a:r>
              <a:rPr lang="cs-CZ" sz="2000" dirty="false"/>
              <a:t>kulturní/ multikulturní aktivity </a:t>
            </a:r>
          </a:p>
          <a:p>
            <a:pPr algn="just">
              <a:buFont typeface="Wingdings" panose="05000000000000000000" pitchFamily="2" charset="2"/>
              <a:buChar char=""/>
            </a:pPr>
            <a:r>
              <a:rPr lang="cs-CZ" sz="2000" dirty="false"/>
              <a:t>výchovně/ vzdělávací a edukační aktivity </a:t>
            </a:r>
          </a:p>
          <a:p>
            <a:pPr algn="just">
              <a:buFont typeface="Wingdings" panose="05000000000000000000" pitchFamily="2" charset="2"/>
              <a:buChar char=""/>
            </a:pPr>
            <a:r>
              <a:rPr lang="cs-CZ" sz="2000" dirty="false"/>
              <a:t>aktivity neformálních skupin veřejnosti a občanských iniciativ vzniklých na základě zplnomocňujících metod práce směřujících k řešení místních problémů </a:t>
            </a:r>
          </a:p>
          <a:p>
            <a:pPr algn="just">
              <a:buFont typeface="Wingdings" panose="05000000000000000000" pitchFamily="2" charset="2"/>
              <a:buChar char=""/>
            </a:pPr>
            <a:r>
              <a:rPr lang="cs-CZ" sz="2000" dirty="false"/>
              <a:t>environmentální aktivity </a:t>
            </a:r>
          </a:p>
          <a:p>
            <a:pPr algn="just">
              <a:buFont typeface="Wingdings" panose="05000000000000000000" pitchFamily="2" charset="2"/>
              <a:buChar char=""/>
            </a:pPr>
            <a:r>
              <a:rPr lang="cs-CZ" sz="2000" dirty="false"/>
              <a:t>aktivity podporující zapojování cílových skupin do dobrovolnické činnosti </a:t>
            </a:r>
          </a:p>
          <a:p>
            <a:pPr algn="just">
              <a:buFont typeface="Wingdings" panose="05000000000000000000" pitchFamily="2" charset="2"/>
              <a:buChar char=""/>
            </a:pPr>
            <a:r>
              <a:rPr lang="cs-CZ" sz="2000" dirty="false"/>
              <a:t>aktivity podporující komunitní sdílení prostor, vybavení, pomůcek </a:t>
            </a:r>
          </a:p>
          <a:p>
            <a:pPr algn="just">
              <a:buFont typeface="Wingdings" panose="05000000000000000000" pitchFamily="2" charset="2"/>
              <a:buChar char=""/>
            </a:pPr>
            <a:r>
              <a:rPr lang="cs-CZ" sz="2000" dirty="false"/>
              <a:t>komunitní projekty/aktivity propojující lidi s obdobnými problémy</a:t>
            </a:r>
          </a:p>
          <a:p>
            <a:pPr algn="just">
              <a:buFont typeface="Wingdings" panose="05000000000000000000" pitchFamily="2" charset="2"/>
              <a:buChar char=""/>
            </a:pPr>
            <a:r>
              <a:rPr lang="cs-CZ" sz="2000" dirty="false"/>
              <a:t>mezigenerační projekty</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18</a:t>
            </a:fld>
            <a:endParaRPr lang="cs-CZ" dirty="false"/>
          </a:p>
        </p:txBody>
      </p:sp>
    </p:spTree>
    <p:extLst>
      <p:ext uri="{BB962C8B-B14F-4D97-AF65-F5344CB8AC3E}">
        <p14:creationId xmlns:p14="http://schemas.microsoft.com/office/powerpoint/2010/main" val="1899777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PODpora komunitní práce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268760"/>
            <a:ext cx="8244000" cy="5427240"/>
          </a:xfrm>
        </p:spPr>
        <p:txBody>
          <a:bodyPr/>
          <a:lstStyle/>
          <a:p>
            <a:pPr marL="0" indent="0" algn="just">
              <a:spcBef>
                <a:spcPts val="300"/>
              </a:spcBef>
              <a:spcAft>
                <a:spcPts val="1200"/>
              </a:spcAft>
              <a:buNone/>
            </a:pPr>
            <a:r>
              <a:rPr lang="cs-CZ" sz="2000" b="true" dirty="false"/>
              <a:t>Specifické podmínky pro komunitní práci</a:t>
            </a:r>
          </a:p>
          <a:p>
            <a:pPr lvl="0" algn="just">
              <a:buFont typeface="Wingdings" panose="05000000000000000000" pitchFamily="2" charset="2"/>
              <a:buChar char=""/>
            </a:pPr>
            <a:r>
              <a:rPr lang="cs-CZ" sz="2000" dirty="false"/>
              <a:t>komunitní aktivity musí mít přímou vazbu na sociální začleňování nebo prevenci sociálního vyloučení osob z cílových skupin, musí vycházet z mapování kontextu komunity a potřeb členů komunity; konkrétní podobu a zaměření aktivit (resp. řešených témat) utváří cílová skupina podle vlastních potřeb a zájmů s cílem zlepšit sociální situaci nejen jednotlivců, ale především komunity jako celku</a:t>
            </a:r>
          </a:p>
          <a:p>
            <a:pPr marL="0" lvl="0" indent="0" algn="just">
              <a:buNone/>
            </a:pPr>
            <a:endParaRPr lang="cs-CZ" sz="2000" dirty="false"/>
          </a:p>
          <a:p>
            <a:pPr lvl="0" algn="just">
              <a:buFont typeface="Wingdings" panose="05000000000000000000" pitchFamily="2" charset="2"/>
              <a:buChar char=""/>
            </a:pPr>
            <a:r>
              <a:rPr lang="cs-CZ" sz="2000" dirty="false"/>
              <a:t>komunitní aktivity musí být zaštítěny komunitním pracovníkem</a:t>
            </a:r>
          </a:p>
          <a:p>
            <a:pPr lvl="0" algn="just">
              <a:buFont typeface="Wingdings" panose="05000000000000000000" pitchFamily="2" charset="2"/>
              <a:buChar char=""/>
            </a:pPr>
            <a:endParaRPr lang="cs-CZ" sz="2000" dirty="false"/>
          </a:p>
          <a:p>
            <a:pPr lvl="0" algn="just">
              <a:buFont typeface="Wingdings" panose="05000000000000000000" pitchFamily="2" charset="2"/>
              <a:buChar char=""/>
            </a:pPr>
            <a:r>
              <a:rPr lang="cs-CZ" sz="2000" dirty="false"/>
              <a:t>dobrovolníci musí mít uzavřenou smlouvu o dobrovolnické činnosti (může být vyžádána při kontrole na místě)</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19</a:t>
            </a:fld>
            <a:endParaRPr lang="cs-CZ" dirty="false"/>
          </a:p>
        </p:txBody>
      </p:sp>
    </p:spTree>
    <p:extLst>
      <p:ext uri="{BB962C8B-B14F-4D97-AF65-F5344CB8AC3E}">
        <p14:creationId xmlns:p14="http://schemas.microsoft.com/office/powerpoint/2010/main" val="999317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Program semináře</a:t>
            </a:r>
          </a:p>
        </p:txBody>
      </p:sp>
      <p:sp>
        <p:nvSpPr>
          <p:cNvPr id="3" name="Zástupný symbol pro obsah 2"/>
          <p:cNvSpPr>
            <a:spLocks noGrp="true"/>
          </p:cNvSpPr>
          <p:nvPr>
            <p:ph idx="1"/>
          </p:nvPr>
        </p:nvSpPr>
        <p:spPr>
          <a:xfrm>
            <a:off x="827584" y="1844824"/>
            <a:ext cx="7775968" cy="4320000"/>
          </a:xfrm>
        </p:spPr>
        <p:txBody>
          <a:bodyPr/>
          <a:lstStyle/>
          <a:p>
            <a:pPr marL="457200" indent="-457200">
              <a:spcBef>
                <a:spcPts val="0"/>
              </a:spcBef>
              <a:buFont typeface="+mj-lt"/>
              <a:buAutoNum type="arabicPeriod"/>
            </a:pPr>
            <a:r>
              <a:rPr lang="cs-CZ" dirty="false"/>
              <a:t>Představení výzvy</a:t>
            </a:r>
          </a:p>
          <a:p>
            <a:pPr marL="457200" indent="-457200">
              <a:spcBef>
                <a:spcPts val="0"/>
              </a:spcBef>
              <a:buFont typeface="+mj-lt"/>
              <a:buAutoNum type="arabicPeriod"/>
            </a:pPr>
            <a:r>
              <a:rPr lang="cs-CZ" dirty="false"/>
              <a:t>Proces hodnocení a výběru projektů</a:t>
            </a:r>
          </a:p>
          <a:p>
            <a:pPr marL="457200" indent="-457200">
              <a:spcBef>
                <a:spcPts val="0"/>
              </a:spcBef>
              <a:buFont typeface="+mj-lt"/>
              <a:buAutoNum type="arabicPeriod"/>
            </a:pPr>
            <a:r>
              <a:rPr lang="cs-CZ" dirty="false"/>
              <a:t>Způsobilost výdajů, rozpočet projektu, veřejné zakázky</a:t>
            </a:r>
          </a:p>
          <a:p>
            <a:pPr marL="457200" indent="-457200">
              <a:spcBef>
                <a:spcPts val="0"/>
              </a:spcBef>
              <a:buFont typeface="+mj-lt"/>
              <a:buAutoNum type="arabicPeriod"/>
            </a:pPr>
            <a:r>
              <a:rPr lang="cs-CZ" dirty="false"/>
              <a:t>Vyhodnocení realizace akčního plánu</a:t>
            </a:r>
          </a:p>
          <a:p>
            <a:pPr marL="457200" indent="-457200">
              <a:spcBef>
                <a:spcPts val="0"/>
              </a:spcBef>
              <a:buFont typeface="+mj-lt"/>
              <a:buAutoNum type="arabicPeriod"/>
            </a:pPr>
            <a:r>
              <a:rPr lang="cs-CZ" dirty="false"/>
              <a:t>Informační systém ISKP21+ - zakládání projektové žádosti CLLD</a:t>
            </a:r>
          </a:p>
          <a:p>
            <a:pPr marL="457200" indent="-457200">
              <a:spcBef>
                <a:spcPts val="0"/>
              </a:spcBef>
              <a:buFont typeface="+mj-lt"/>
              <a:buAutoNum type="arabicPeriod"/>
            </a:pPr>
            <a:r>
              <a:rPr lang="cs-CZ" dirty="false"/>
              <a:t>Dokumenty, odkazy na příručky</a:t>
            </a:r>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a:t>
            </a:fld>
            <a:endParaRPr lang="cs-CZ" dirty="false"/>
          </a:p>
        </p:txBody>
      </p:sp>
    </p:spTree>
    <p:extLst>
      <p:ext uri="{BB962C8B-B14F-4D97-AF65-F5344CB8AC3E}">
        <p14:creationId xmlns:p14="http://schemas.microsoft.com/office/powerpoint/2010/main" val="276094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PODpora komunitní práce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700808"/>
            <a:ext cx="8100432" cy="4815192"/>
          </a:xfrm>
        </p:spPr>
        <p:txBody>
          <a:bodyPr/>
          <a:lstStyle/>
          <a:p>
            <a:pPr marL="0" indent="0" algn="just">
              <a:spcBef>
                <a:spcPts val="300"/>
              </a:spcBef>
              <a:spcAft>
                <a:spcPts val="300"/>
              </a:spcAft>
              <a:buNone/>
            </a:pPr>
            <a:r>
              <a:rPr lang="cs-CZ" b="true" dirty="false"/>
              <a:t>V rámci podpory komunitní práce nebude podporováno</a:t>
            </a:r>
          </a:p>
          <a:p>
            <a:pPr algn="just">
              <a:buFont typeface="Wingdings" panose="05000000000000000000" pitchFamily="2" charset="2"/>
              <a:buChar char=""/>
            </a:pPr>
            <a:r>
              <a:rPr lang="cs-CZ" sz="2000" dirty="false"/>
              <a:t>jednotlivé aktivity, pokud nebudou součástí komunitní práce </a:t>
            </a:r>
          </a:p>
          <a:p>
            <a:pPr algn="just">
              <a:buFont typeface="Wingdings" panose="05000000000000000000" pitchFamily="2" charset="2"/>
              <a:buChar char=""/>
            </a:pPr>
            <a:r>
              <a:rPr lang="cs-CZ" sz="2000" dirty="false"/>
              <a:t>sociální služby podle zákona č. 108/2006 Sb., o sociálních službách</a:t>
            </a:r>
          </a:p>
          <a:p>
            <a:pPr algn="just">
              <a:buFont typeface="Wingdings" panose="05000000000000000000" pitchFamily="2" charset="2"/>
              <a:buChar char=""/>
            </a:pPr>
            <a:r>
              <a:rPr lang="cs-CZ" sz="2000" dirty="false"/>
              <a:t>dobrovolnictví v sociálních službách, vztahující se k základním činnostem sociálních služeb</a:t>
            </a:r>
          </a:p>
          <a:p>
            <a:pPr algn="just">
              <a:buFont typeface="Wingdings" panose="05000000000000000000" pitchFamily="2" charset="2"/>
              <a:buChar char=""/>
            </a:pPr>
            <a:r>
              <a:rPr lang="cs-CZ" sz="2000" dirty="false"/>
              <a:t>komerční zpoplatněné služby zaměřené na hlídání a vyzvedávání dětí a péči o domácnost</a:t>
            </a:r>
          </a:p>
          <a:p>
            <a:pPr algn="just">
              <a:buFont typeface="Wingdings" panose="05000000000000000000" pitchFamily="2" charset="2"/>
              <a:buChar char=""/>
            </a:pPr>
            <a:r>
              <a:rPr lang="cs-CZ" sz="2000" dirty="false"/>
              <a:t>dětské skupiny podle zákona č. 247/2014 Sb., o poskytování služby péče o dítě v dětské skupině</a:t>
            </a: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20</a:t>
            </a:fld>
            <a:endParaRPr lang="cs-CZ" dirty="false"/>
          </a:p>
        </p:txBody>
      </p:sp>
    </p:spTree>
    <p:extLst>
      <p:ext uri="{BB962C8B-B14F-4D97-AF65-F5344CB8AC3E}">
        <p14:creationId xmlns:p14="http://schemas.microsoft.com/office/powerpoint/2010/main" val="2634116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8169FA-E295-49DA-9B12-88BD8EB68B0E}"/>
              </a:ext>
            </a:extLst>
          </p:cNvPr>
          <p:cNvSpPr>
            <a:spLocks noGrp="true"/>
          </p:cNvSpPr>
          <p:nvPr>
            <p:ph type="title"/>
          </p:nvPr>
        </p:nvSpPr>
        <p:spPr/>
        <p:txBody>
          <a:bodyPr/>
          <a:lstStyle/>
          <a:p>
            <a:r>
              <a:rPr lang="cs-CZ" sz="3200" dirty="false"/>
              <a:t>1. </a:t>
            </a:r>
            <a:r>
              <a:rPr lang="cs-CZ" sz="3200" dirty="false" err="true"/>
              <a:t>PODpora</a:t>
            </a:r>
            <a:r>
              <a:rPr lang="cs-CZ" sz="3200" dirty="false"/>
              <a:t> komunitní práce</a:t>
            </a:r>
            <a:endParaRPr lang="cs-CZ" dirty="false"/>
          </a:p>
        </p:txBody>
      </p:sp>
      <p:sp>
        <p:nvSpPr>
          <p:cNvPr id="3" name="Zástupný obsah 2">
            <a:extLst>
              <a:ext uri="{FF2B5EF4-FFF2-40B4-BE49-F238E27FC236}">
                <a16:creationId xmlns:a16="http://schemas.microsoft.com/office/drawing/2014/main" id="{7ADBAF0E-E70E-4D86-B8F0-ECBE83E5E24D}"/>
              </a:ext>
            </a:extLst>
          </p:cNvPr>
          <p:cNvSpPr>
            <a:spLocks noGrp="true"/>
          </p:cNvSpPr>
          <p:nvPr>
            <p:ph idx="1"/>
          </p:nvPr>
        </p:nvSpPr>
        <p:spPr/>
        <p:txBody>
          <a:bodyPr/>
          <a:lstStyle/>
          <a:p>
            <a:pPr algn="just">
              <a:buFont typeface="Wingdings" panose="05000000000000000000" pitchFamily="2" charset="2"/>
              <a:buChar char=""/>
            </a:pPr>
            <a:r>
              <a:rPr lang="cs-CZ" sz="2000" dirty="false"/>
              <a:t>aktivity realizované pro žáky a studenty na školách, a to včetně doučování a kroužků na školách (hrazeno z MŠMT)</a:t>
            </a:r>
          </a:p>
          <a:p>
            <a:pPr algn="just">
              <a:buFont typeface="Wingdings" panose="05000000000000000000" pitchFamily="2" charset="2"/>
              <a:buChar char=""/>
            </a:pPr>
            <a:r>
              <a:rPr lang="cs-CZ" sz="2000" dirty="false"/>
              <a:t>univerzity třetího věku, výchova k občanství, občanské vzdělávání (hrazeno z MŠMT)</a:t>
            </a:r>
          </a:p>
          <a:p>
            <a:endParaRPr lang="cs-CZ" dirty="false"/>
          </a:p>
        </p:txBody>
      </p:sp>
      <p:sp>
        <p:nvSpPr>
          <p:cNvPr id="4" name="Zástupný symbol pro číslo snímku 3">
            <a:extLst>
              <a:ext uri="{FF2B5EF4-FFF2-40B4-BE49-F238E27FC236}">
                <a16:creationId xmlns:a16="http://schemas.microsoft.com/office/drawing/2014/main" id="{E7FB19FF-1C51-4981-9C4F-958348FA043F}"/>
              </a:ext>
            </a:extLst>
          </p:cNvPr>
          <p:cNvSpPr>
            <a:spLocks noGrp="true"/>
          </p:cNvSpPr>
          <p:nvPr>
            <p:ph type="sldNum" sz="quarter" idx="12"/>
          </p:nvPr>
        </p:nvSpPr>
        <p:spPr/>
        <p:txBody>
          <a:bodyPr/>
          <a:lstStyle/>
          <a:p>
            <a:fld id="{479BF083-4774-43B1-9AB0-5CC1AC5DD8EE}" type="slidenum">
              <a:rPr lang="cs-CZ" smtClean="false"/>
              <a:pPr/>
              <a:t>21</a:t>
            </a:fld>
            <a:endParaRPr lang="cs-CZ" dirty="false"/>
          </a:p>
        </p:txBody>
      </p:sp>
    </p:spTree>
    <p:extLst>
      <p:ext uri="{BB962C8B-B14F-4D97-AF65-F5344CB8AC3E}">
        <p14:creationId xmlns:p14="http://schemas.microsoft.com/office/powerpoint/2010/main" val="2215755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PODpora komunitní práce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700808"/>
            <a:ext cx="8244000" cy="4815192"/>
          </a:xfrm>
        </p:spPr>
        <p:txBody>
          <a:bodyPr/>
          <a:lstStyle/>
          <a:p>
            <a:pPr marL="0" indent="0" algn="just">
              <a:spcBef>
                <a:spcPts val="300"/>
              </a:spcBef>
              <a:spcAft>
                <a:spcPts val="300"/>
              </a:spcAft>
              <a:buNone/>
            </a:pPr>
            <a:r>
              <a:rPr lang="cs-CZ" b="true" dirty="false"/>
              <a:t>Relevantní pracovní pozice (z přímých osobních nákladů)</a:t>
            </a:r>
          </a:p>
          <a:p>
            <a:pPr marR="179705" algn="just">
              <a:buFont typeface="Wingdings" panose="05000000000000000000" pitchFamily="2" charset="2"/>
              <a:buChar char=""/>
            </a:pPr>
            <a:r>
              <a:rPr lang="cs-CZ" sz="2000" b="true" dirty="false"/>
              <a:t>Komunitní pracovník </a:t>
            </a:r>
            <a:r>
              <a:rPr lang="cs-CZ" sz="2000" dirty="false"/>
              <a:t>(mapuje komunitu, cílové skupiny a jejich potřeby, mapuje zdroje, sítě a vazby uvnitř komunity, aktivizuje členy komunity, organizuje pravidelná setkání místních komunit, koordinuje činnost komunity vč. dobrovolníků ve směru naplňování potřeb a cílů komunity, spolupracuje se sociálními pracovníky obcí a NNO, směřuje členy komunity na příslušné služby)</a:t>
            </a:r>
          </a:p>
          <a:p>
            <a:pPr algn="just">
              <a:buFont typeface="Wingdings" panose="05000000000000000000" pitchFamily="2" charset="2"/>
              <a:buChar char=""/>
            </a:pPr>
            <a:r>
              <a:rPr lang="cs-CZ" sz="2000" b="true" dirty="false"/>
              <a:t>Garant komunitní práce </a:t>
            </a:r>
            <a:r>
              <a:rPr lang="cs-CZ" sz="2000" dirty="false"/>
              <a:t>(garantuje výkon komunitní práce, podílí se na zajištění intervizí a supervizí projektového týmu)</a:t>
            </a: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22</a:t>
            </a:fld>
            <a:endParaRPr lang="cs-CZ" dirty="false"/>
          </a:p>
        </p:txBody>
      </p:sp>
    </p:spTree>
    <p:extLst>
      <p:ext uri="{BB962C8B-B14F-4D97-AF65-F5344CB8AC3E}">
        <p14:creationId xmlns:p14="http://schemas.microsoft.com/office/powerpoint/2010/main" val="2098020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PODpora komunitní práce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772816"/>
            <a:ext cx="8244000" cy="4743184"/>
          </a:xfrm>
        </p:spPr>
        <p:txBody>
          <a:bodyPr/>
          <a:lstStyle/>
          <a:p>
            <a:pPr marL="0" indent="0" algn="just">
              <a:spcBef>
                <a:spcPts val="300"/>
              </a:spcBef>
              <a:spcAft>
                <a:spcPts val="300"/>
              </a:spcAft>
              <a:buNone/>
            </a:pPr>
            <a:r>
              <a:rPr lang="cs-CZ" b="true" dirty="false"/>
              <a:t>Relevantní pracovní pozice (z přímých osobních nákladů)</a:t>
            </a:r>
          </a:p>
          <a:p>
            <a:pPr algn="just">
              <a:buFont typeface="Wingdings" panose="05000000000000000000" pitchFamily="2" charset="2"/>
              <a:buChar char=""/>
            </a:pPr>
            <a:r>
              <a:rPr lang="cs-CZ" sz="2000" b="true" dirty="false"/>
              <a:t>Koordinátor komunitní práce/ participativních metod práce </a:t>
            </a:r>
            <a:r>
              <a:rPr lang="cs-CZ" sz="2000" dirty="false"/>
              <a:t>(koordinuje výkon komunitní práce a participativních přístupů v daném území, komunitních aktivit)</a:t>
            </a:r>
          </a:p>
          <a:p>
            <a:pPr algn="just">
              <a:buFont typeface="Wingdings" panose="05000000000000000000" pitchFamily="2" charset="2"/>
              <a:buChar char=""/>
            </a:pPr>
            <a:r>
              <a:rPr lang="cs-CZ" sz="2000" b="true" dirty="false"/>
              <a:t>Sociální pracovník/ terénní sociální pracovník </a:t>
            </a:r>
            <a:r>
              <a:rPr lang="cs-CZ" sz="2000" dirty="false"/>
              <a:t>(přímo pracuje s osobami z cílových skupin, popř. se skupinou či komunitou, a využívá přitom metod a technik sociální práce)</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23</a:t>
            </a:fld>
            <a:endParaRPr lang="cs-CZ" dirty="false"/>
          </a:p>
        </p:txBody>
      </p:sp>
    </p:spTree>
    <p:extLst>
      <p:ext uri="{BB962C8B-B14F-4D97-AF65-F5344CB8AC3E}">
        <p14:creationId xmlns:p14="http://schemas.microsoft.com/office/powerpoint/2010/main" val="2857403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1. PODpora komunitní práce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412776"/>
            <a:ext cx="8244000" cy="4608512"/>
          </a:xfrm>
        </p:spPr>
        <p:txBody>
          <a:bodyPr/>
          <a:lstStyle/>
          <a:p>
            <a:pPr marL="0" indent="0" algn="just">
              <a:spcBef>
                <a:spcPts val="300"/>
              </a:spcBef>
              <a:spcAft>
                <a:spcPts val="300"/>
              </a:spcAft>
              <a:buNone/>
            </a:pPr>
            <a:endParaRPr lang="cs-CZ" sz="2000" b="true" dirty="false"/>
          </a:p>
          <a:p>
            <a:pPr marL="0" indent="0" algn="just">
              <a:spcBef>
                <a:spcPts val="300"/>
              </a:spcBef>
              <a:spcAft>
                <a:spcPts val="300"/>
              </a:spcAft>
              <a:buNone/>
            </a:pPr>
            <a:r>
              <a:rPr lang="cs-CZ" b="true" dirty="false"/>
              <a:t>Relevantní indikátory </a:t>
            </a:r>
          </a:p>
          <a:p>
            <a:pPr marL="0" indent="0" algn="just">
              <a:spcBef>
                <a:spcPts val="300"/>
              </a:spcBef>
              <a:spcAft>
                <a:spcPts val="300"/>
              </a:spcAft>
              <a:buNone/>
            </a:pPr>
            <a:r>
              <a:rPr lang="cs-CZ" sz="2000" dirty="false"/>
              <a:t>Závazkové:</a:t>
            </a:r>
          </a:p>
          <a:p>
            <a:pPr algn="just">
              <a:spcAft>
                <a:spcPts val="1100"/>
              </a:spcAft>
              <a:buFont typeface="Wingdings" panose="05000000000000000000" pitchFamily="2" charset="2"/>
              <a:buChar char="Ø"/>
            </a:pPr>
            <a:r>
              <a:rPr lang="cs-CZ" sz="2000" dirty="false"/>
              <a:t>600 000 Celkový počet účastníků </a:t>
            </a:r>
          </a:p>
          <a:p>
            <a:pPr algn="just">
              <a:spcAft>
                <a:spcPts val="1100"/>
              </a:spcAft>
              <a:buFont typeface="Wingdings" panose="05000000000000000000" pitchFamily="2" charset="2"/>
              <a:buChar char="Ø"/>
            </a:pPr>
            <a:r>
              <a:rPr lang="cs-CZ" sz="2000" dirty="false"/>
              <a:t>670 031  Kapacita podpořených služeb – úvazky pracovníků</a:t>
            </a:r>
          </a:p>
          <a:p>
            <a:pPr algn="just">
              <a:spcAft>
                <a:spcPts val="1100"/>
              </a:spcAft>
              <a:buFont typeface="Wingdings" panose="05000000000000000000" pitchFamily="2" charset="2"/>
              <a:buChar char="Ø"/>
            </a:pPr>
            <a:r>
              <a:rPr lang="cs-CZ" sz="2000" dirty="false"/>
              <a:t>670 102 Využívání podpořených služeb</a:t>
            </a:r>
          </a:p>
          <a:p>
            <a:pPr marL="0" indent="0" algn="just">
              <a:spcAft>
                <a:spcPts val="1100"/>
              </a:spcAft>
              <a:buNone/>
            </a:pPr>
            <a:r>
              <a:rPr lang="cs-CZ" sz="2000" dirty="false"/>
              <a:t>Nezávazkové:</a:t>
            </a:r>
          </a:p>
          <a:p>
            <a:pPr algn="just">
              <a:spcAft>
                <a:spcPts val="1100"/>
              </a:spcAft>
              <a:buFont typeface="Wingdings" panose="05000000000000000000" pitchFamily="2" charset="2"/>
              <a:buChar char="Ø"/>
            </a:pPr>
            <a:r>
              <a:rPr lang="cs-CZ" sz="2000" dirty="false"/>
              <a:t>551 022 Počet podpořených komunitních aktivit</a:t>
            </a:r>
          </a:p>
          <a:p>
            <a:pPr algn="just">
              <a:spcAft>
                <a:spcPts val="1100"/>
              </a:spcAft>
              <a:buFont typeface="Wingdings" panose="05000000000000000000" pitchFamily="2" charset="2"/>
              <a:buChar char="Ø"/>
            </a:pPr>
            <a:r>
              <a:rPr lang="cs-CZ" sz="2000" dirty="false"/>
              <a:t>673 102 Účastníci projektů, u nichž intervence formou sociální práce naplnila svůj účel</a:t>
            </a:r>
          </a:p>
          <a:p>
            <a:pPr algn="just">
              <a:spcAft>
                <a:spcPts val="1100"/>
              </a:spcAft>
              <a:buFont typeface="Wingdings" panose="05000000000000000000" pitchFamily="2" charset="2"/>
              <a:buChar char="Ø"/>
            </a:pPr>
            <a:endParaRPr lang="cs-CZ" sz="2000" dirty="false"/>
          </a:p>
          <a:p>
            <a:pPr algn="just">
              <a:spcAft>
                <a:spcPts val="1100"/>
              </a:spcAft>
              <a:buFont typeface="Wingdings" panose="05000000000000000000" pitchFamily="2" charset="2"/>
              <a:buChar char="Ø"/>
            </a:pPr>
            <a:endParaRPr lang="cs-CZ" sz="2000" dirty="false"/>
          </a:p>
          <a:p>
            <a:pPr algn="just">
              <a:spcAft>
                <a:spcPts val="1100"/>
              </a:spcAf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24</a:t>
            </a:fld>
            <a:endParaRPr lang="cs-CZ" dirty="false"/>
          </a:p>
        </p:txBody>
      </p:sp>
    </p:spTree>
    <p:extLst>
      <p:ext uri="{BB962C8B-B14F-4D97-AF65-F5344CB8AC3E}">
        <p14:creationId xmlns:p14="http://schemas.microsoft.com/office/powerpoint/2010/main" val="6972138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BE342C-89DE-403D-A14E-DF78C1929E5F}"/>
              </a:ext>
            </a:extLst>
          </p:cNvPr>
          <p:cNvSpPr>
            <a:spLocks noGrp="true"/>
          </p:cNvSpPr>
          <p:nvPr>
            <p:ph type="title"/>
          </p:nvPr>
        </p:nvSpPr>
        <p:spPr/>
        <p:txBody>
          <a:bodyPr/>
          <a:lstStyle/>
          <a:p>
            <a:br>
              <a:rPr lang="cs-CZ" sz="2400" dirty="false">
                <a:ea typeface="Calibri" panose="020F0502020204030204" pitchFamily="34" charset="0"/>
              </a:rPr>
            </a:br>
            <a:br>
              <a:rPr lang="cs-CZ" sz="2400" dirty="false">
                <a:ea typeface="Calibri" panose="020F0502020204030204" pitchFamily="34" charset="0"/>
              </a:rPr>
            </a:br>
            <a:r>
              <a:rPr lang="cs-CZ" sz="3200" dirty="false"/>
              <a:t>1. </a:t>
            </a:r>
            <a:r>
              <a:rPr lang="cs-CZ" sz="3200" dirty="false" err="true"/>
              <a:t>PODpora</a:t>
            </a:r>
            <a:r>
              <a:rPr lang="cs-CZ" sz="3200" dirty="false"/>
              <a:t> komunitní práce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E306DD24-787E-46FB-8B48-6FFF0267B546}"/>
              </a:ext>
            </a:extLst>
          </p:cNvPr>
          <p:cNvSpPr>
            <a:spLocks noGrp="true"/>
          </p:cNvSpPr>
          <p:nvPr>
            <p:ph idx="1"/>
          </p:nvPr>
        </p:nvSpPr>
        <p:spPr/>
        <p:txBody>
          <a:bodyPr/>
          <a:lstStyle/>
          <a:p>
            <a:pPr marL="0" indent="0">
              <a:buNone/>
            </a:pPr>
            <a:r>
              <a:rPr lang="cs-CZ" b="true" dirty="false"/>
              <a:t>Relevantní cílové</a:t>
            </a:r>
            <a:r>
              <a:rPr lang="cs-CZ" dirty="false"/>
              <a:t> </a:t>
            </a:r>
            <a:r>
              <a:rPr lang="cs-CZ" b="true" dirty="false"/>
              <a:t>skupiny </a:t>
            </a:r>
          </a:p>
          <a:p>
            <a:pPr>
              <a:buFont typeface="Arial" panose="020B0604020202020204" pitchFamily="34" charset="0"/>
              <a:buChar char="•"/>
            </a:pPr>
            <a:r>
              <a:rPr lang="cs-CZ" dirty="false"/>
              <a:t>Veřejnost</a:t>
            </a:r>
          </a:p>
          <a:p>
            <a:pPr>
              <a:buFont typeface="Arial" panose="020B0604020202020204" pitchFamily="34" charset="0"/>
              <a:buChar char="•"/>
            </a:pPr>
            <a:r>
              <a:rPr lang="cs-CZ" dirty="false"/>
              <a:t>Senioři</a:t>
            </a:r>
          </a:p>
          <a:p>
            <a:pPr>
              <a:buFont typeface="Arial" panose="020B0604020202020204" pitchFamily="34" charset="0"/>
              <a:buChar char="•"/>
            </a:pPr>
            <a:r>
              <a:rPr lang="cs-CZ" dirty="false"/>
              <a:t>Cizinci</a:t>
            </a:r>
          </a:p>
          <a:p>
            <a:pPr marL="0" indent="0">
              <a:buNone/>
            </a:pPr>
            <a:endParaRPr lang="cs-CZ" b="true" dirty="false"/>
          </a:p>
        </p:txBody>
      </p:sp>
      <p:sp>
        <p:nvSpPr>
          <p:cNvPr id="4" name="Zástupný symbol pro číslo snímku 3">
            <a:extLst>
              <a:ext uri="{FF2B5EF4-FFF2-40B4-BE49-F238E27FC236}">
                <a16:creationId xmlns:a16="http://schemas.microsoft.com/office/drawing/2014/main" id="{0CAA6A79-9181-4159-A6F8-2C7F799CF72B}"/>
              </a:ext>
            </a:extLst>
          </p:cNvPr>
          <p:cNvSpPr>
            <a:spLocks noGrp="true"/>
          </p:cNvSpPr>
          <p:nvPr>
            <p:ph type="sldNum" sz="quarter" idx="12"/>
          </p:nvPr>
        </p:nvSpPr>
        <p:spPr/>
        <p:txBody>
          <a:bodyPr/>
          <a:lstStyle/>
          <a:p>
            <a:fld id="{479BF083-4774-43B1-9AB0-5CC1AC5DD8EE}" type="slidenum">
              <a:rPr lang="cs-CZ" smtClean="false"/>
              <a:pPr/>
              <a:t>25</a:t>
            </a:fld>
            <a:endParaRPr lang="cs-CZ" dirty="false"/>
          </a:p>
        </p:txBody>
      </p:sp>
    </p:spTree>
    <p:extLst>
      <p:ext uri="{BB962C8B-B14F-4D97-AF65-F5344CB8AC3E}">
        <p14:creationId xmlns:p14="http://schemas.microsoft.com/office/powerpoint/2010/main" val="20346351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143508" y="3068960"/>
            <a:ext cx="8856984" cy="2664296"/>
          </a:xfrm>
        </p:spPr>
        <p:txBody>
          <a:bodyPr/>
          <a:lstStyle/>
          <a:p>
            <a:pPr algn="ctr"/>
            <a:r>
              <a:rPr lang="cs-CZ" sz="3200" cap="none" dirty="false">
                <a:latin typeface="Arial" panose="020B0604020202020204" pitchFamily="34" charset="0"/>
                <a:ea typeface="Calibri" panose="020F0502020204030204" pitchFamily="34" charset="0"/>
                <a:cs typeface="Times New Roman" panose="02020603050405020304" pitchFamily="18" charset="0"/>
              </a:rPr>
              <a:t>2</a:t>
            </a:r>
            <a:r>
              <a:rPr lang="cs-CZ" sz="3200" cap="none" dirty="false">
                <a:effectLst/>
                <a:latin typeface="Arial" panose="020B0604020202020204" pitchFamily="34" charset="0"/>
                <a:ea typeface="Calibri" panose="020F0502020204030204" pitchFamily="34" charset="0"/>
                <a:cs typeface="Times New Roman" panose="02020603050405020304" pitchFamily="18" charset="0"/>
              </a:rPr>
              <a:t>. PODPORA SOCIÁLNÍ PRÁCE NA OBCÍCH</a:t>
            </a:r>
            <a:endParaRPr lang="cs-CZ" sz="2000" dirty="false"/>
          </a:p>
        </p:txBody>
      </p:sp>
    </p:spTree>
    <p:extLst>
      <p:ext uri="{BB962C8B-B14F-4D97-AF65-F5344CB8AC3E}">
        <p14:creationId xmlns:p14="http://schemas.microsoft.com/office/powerpoint/2010/main" val="8547509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2. Podpora sociální práce na obcích</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484784"/>
            <a:ext cx="8244000" cy="4437232"/>
          </a:xfrm>
        </p:spPr>
        <p:txBody>
          <a:bodyPr/>
          <a:lstStyle/>
          <a:p>
            <a:pPr algn="just">
              <a:spcBef>
                <a:spcPts val="300"/>
              </a:spcBef>
              <a:spcAft>
                <a:spcPts val="300"/>
              </a:spcAft>
            </a:pPr>
            <a:endParaRPr lang="cs-CZ" sz="2000" dirty="false"/>
          </a:p>
          <a:p>
            <a:pPr algn="just">
              <a:buFont typeface="Wingdings" panose="05000000000000000000" pitchFamily="2" charset="2"/>
              <a:buChar char=""/>
            </a:pPr>
            <a:r>
              <a:rPr lang="cs-CZ" sz="2000" dirty="false"/>
              <a:t>zavedení či posílení sociální práce na obcích</a:t>
            </a:r>
          </a:p>
          <a:p>
            <a:pPr algn="just">
              <a:buFont typeface="Wingdings" panose="05000000000000000000" pitchFamily="2" charset="2"/>
              <a:buChar char=""/>
            </a:pPr>
            <a:r>
              <a:rPr lang="cs-CZ" sz="2000" dirty="false"/>
              <a:t>aktivity zaměřené na podporu sociálního/ dostupného/ podporovaného/ prostupného bydlení nebo krizového bydlení </a:t>
            </a:r>
          </a:p>
          <a:p>
            <a:pPr algn="just">
              <a:buFont typeface="Wingdings" panose="05000000000000000000" pitchFamily="2" charset="2"/>
              <a:buChar char=""/>
            </a:pPr>
            <a:r>
              <a:rPr lang="cs-CZ" sz="2000" dirty="false"/>
              <a:t>zvýšení míry vzájemné spolupráce a účinné komunikace obcí a jejich zastupitelstev s dalšími aktéry/ organizacemi/ službami v území </a:t>
            </a:r>
          </a:p>
          <a:p>
            <a:pPr algn="just">
              <a:buFont typeface="Wingdings" panose="05000000000000000000" pitchFamily="2" charset="2"/>
              <a:buChar char=""/>
            </a:pPr>
            <a:r>
              <a:rPr lang="cs-CZ" sz="2000" dirty="false"/>
              <a:t>podpora lokální koncepční, strategické či metodické činnosti obcí v oblasti sociálního začleňování ve spolupráci s dalšími subjekty, např. při aktivním zjišťování potřeb v obci (průzkumy a šetření lokálního charakteru) nebo při zavádění koordinovaného přístupu k řešení dané problematiky v území </a:t>
            </a: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27</a:t>
            </a:fld>
            <a:endParaRPr lang="cs-CZ" dirty="false"/>
          </a:p>
        </p:txBody>
      </p:sp>
    </p:spTree>
    <p:extLst>
      <p:ext uri="{BB962C8B-B14F-4D97-AF65-F5344CB8AC3E}">
        <p14:creationId xmlns:p14="http://schemas.microsoft.com/office/powerpoint/2010/main" val="5192390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374198" y="0"/>
            <a:ext cx="8424000" cy="1080000"/>
          </a:xfrm>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2.</a:t>
            </a:r>
            <a:r>
              <a:rPr lang="cs-CZ" sz="2000" dirty="false">
                <a:ea typeface="Calibri" panose="020F0502020204030204" pitchFamily="34" charset="0"/>
              </a:rPr>
              <a:t> </a:t>
            </a:r>
            <a:r>
              <a:rPr lang="cs-CZ" sz="2800" dirty="false"/>
              <a:t>Podpora sociální práce na obcích</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80530" y="1844824"/>
            <a:ext cx="8244000" cy="3723968"/>
          </a:xfrm>
        </p:spPr>
        <p:txBody>
          <a:bodyPr/>
          <a:lstStyle/>
          <a:p>
            <a:pPr algn="just">
              <a:spcBef>
                <a:spcPts val="300"/>
              </a:spcBef>
              <a:spcAft>
                <a:spcPts val="300"/>
              </a:spcAft>
            </a:pPr>
            <a:endParaRPr lang="cs-CZ" sz="2000" dirty="false"/>
          </a:p>
          <a:p>
            <a:pPr marL="0" indent="0" algn="just">
              <a:spcBef>
                <a:spcPts val="300"/>
              </a:spcBef>
              <a:spcAft>
                <a:spcPts val="300"/>
              </a:spcAft>
              <a:buNone/>
            </a:pPr>
            <a:r>
              <a:rPr lang="cs-CZ" b="true" dirty="false"/>
              <a:t>Specifické podmínky pro sociální práci na obcích</a:t>
            </a:r>
          </a:p>
          <a:p>
            <a:pPr lvl="0" algn="just">
              <a:buFont typeface="Wingdings" panose="05000000000000000000" pitchFamily="2" charset="2"/>
              <a:buChar char=""/>
            </a:pPr>
            <a:r>
              <a:rPr lang="cs-CZ" sz="2000" dirty="false"/>
              <a:t>u aktivit obsahujících podporu sociální práce, jak přímo pro obec či jako podporu bydlení, je nezbytné, aby sociální pracovník navázal kontakt s ORP a krajským úřadem – metodikem sociální práce; prostřednictvím této spolupráce získá sociální pracovník potřebnou metodickou pomoc a v případě potřeby i metodické vedení</a:t>
            </a:r>
          </a:p>
          <a:p>
            <a:pPr lvl="0" algn="just">
              <a:buFont typeface="Wingdings" panose="05000000000000000000" pitchFamily="2" charset="2"/>
              <a:buChar char=""/>
            </a:pPr>
            <a:r>
              <a:rPr lang="cs-CZ" sz="2000" dirty="false"/>
              <a:t>sociální pracovník musí splňovat kvalifikaci podle zákona č. 108/2006 Sb., o sociálních službách</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28</a:t>
            </a:fld>
            <a:endParaRPr lang="cs-CZ" dirty="false"/>
          </a:p>
        </p:txBody>
      </p:sp>
    </p:spTree>
    <p:extLst>
      <p:ext uri="{BB962C8B-B14F-4D97-AF65-F5344CB8AC3E}">
        <p14:creationId xmlns:p14="http://schemas.microsoft.com/office/powerpoint/2010/main" val="32991543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2.</a:t>
            </a:r>
            <a:r>
              <a:rPr lang="cs-CZ" sz="2000" dirty="false">
                <a:ea typeface="Calibri" panose="020F0502020204030204" pitchFamily="34" charset="0"/>
              </a:rPr>
              <a:t> </a:t>
            </a:r>
            <a:r>
              <a:rPr lang="cs-CZ" sz="2800" dirty="false"/>
              <a:t>Podpora sociální práce na obcích</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50000" y="2359104"/>
            <a:ext cx="8244000" cy="2139792"/>
          </a:xfrm>
        </p:spPr>
        <p:txBody>
          <a:bodyPr/>
          <a:lstStyle/>
          <a:p>
            <a:pPr algn="just">
              <a:spcBef>
                <a:spcPts val="300"/>
              </a:spcBef>
              <a:spcAft>
                <a:spcPts val="300"/>
              </a:spcAft>
            </a:pPr>
            <a:endParaRPr lang="cs-CZ" sz="2000" dirty="false"/>
          </a:p>
          <a:p>
            <a:pPr marL="0" indent="0" algn="just">
              <a:spcBef>
                <a:spcPts val="300"/>
              </a:spcBef>
              <a:spcAft>
                <a:spcPts val="300"/>
              </a:spcAft>
              <a:buNone/>
            </a:pPr>
            <a:r>
              <a:rPr lang="cs-CZ" b="true" dirty="false"/>
              <a:t>V rámci sociální práce na obcích nebude podporováno</a:t>
            </a:r>
          </a:p>
          <a:p>
            <a:pPr algn="just">
              <a:buFont typeface="Wingdings" panose="05000000000000000000" pitchFamily="2" charset="2"/>
              <a:buChar char=""/>
            </a:pPr>
            <a:r>
              <a:rPr lang="cs-CZ" sz="2000" dirty="false"/>
              <a:t>sociální služby podle zákona č. 108/2006 Sb., o sociálních službách</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29</a:t>
            </a:fld>
            <a:endParaRPr lang="cs-CZ" dirty="false"/>
          </a:p>
        </p:txBody>
      </p:sp>
    </p:spTree>
    <p:extLst>
      <p:ext uri="{BB962C8B-B14F-4D97-AF65-F5344CB8AC3E}">
        <p14:creationId xmlns:p14="http://schemas.microsoft.com/office/powerpoint/2010/main" val="1284713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PŘEDSTAVENÍ VÝZVY</a:t>
            </a:r>
            <a:endParaRPr lang="cs-CZ" sz="2800" b="false" dirty="false"/>
          </a:p>
        </p:txBody>
      </p:sp>
    </p:spTree>
    <p:extLst>
      <p:ext uri="{BB962C8B-B14F-4D97-AF65-F5344CB8AC3E}">
        <p14:creationId xmlns:p14="http://schemas.microsoft.com/office/powerpoint/2010/main" val="31360917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404308" y="5226"/>
            <a:ext cx="8424000" cy="1080000"/>
          </a:xfrm>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2. Podpora sociální práce na obcích</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050296"/>
            <a:ext cx="8244000" cy="5305616"/>
          </a:xfrm>
        </p:spPr>
        <p:txBody>
          <a:bodyPr/>
          <a:lstStyle/>
          <a:p>
            <a:pPr algn="just">
              <a:spcBef>
                <a:spcPts val="300"/>
              </a:spcBef>
              <a:spcAft>
                <a:spcPts val="300"/>
              </a:spcAft>
            </a:pPr>
            <a:endParaRPr lang="cs-CZ" sz="2000" dirty="false"/>
          </a:p>
          <a:p>
            <a:pPr marL="0" indent="0">
              <a:buNone/>
            </a:pPr>
            <a:r>
              <a:rPr lang="cs-CZ" b="true" dirty="false"/>
              <a:t>Relevantní pracovní pozice (z přímých osobních nákladů)</a:t>
            </a:r>
          </a:p>
          <a:p>
            <a:pPr algn="just">
              <a:buFont typeface="Wingdings" panose="05000000000000000000" pitchFamily="2" charset="2"/>
              <a:buChar char=""/>
            </a:pPr>
            <a:r>
              <a:rPr lang="cs-CZ" sz="2000" dirty="false"/>
              <a:t>Sociální pracovník/ terénní sociální pracovník </a:t>
            </a:r>
          </a:p>
          <a:p>
            <a:pPr algn="just">
              <a:buFont typeface="Wingdings" panose="05000000000000000000" pitchFamily="2" charset="2"/>
              <a:buChar char=""/>
            </a:pPr>
            <a:r>
              <a:rPr lang="cs-CZ" sz="2000" dirty="false"/>
              <a:t>Pracovník v sociálních službách </a:t>
            </a:r>
          </a:p>
          <a:p>
            <a:pPr algn="just">
              <a:buFont typeface="Wingdings" panose="05000000000000000000" pitchFamily="2" charset="2"/>
              <a:buChar char=""/>
            </a:pPr>
            <a:r>
              <a:rPr lang="cs-CZ" sz="2000" dirty="false"/>
              <a:t>Garant sociální práce </a:t>
            </a:r>
          </a:p>
          <a:p>
            <a:pPr algn="just">
              <a:buFont typeface="Wingdings" panose="05000000000000000000" pitchFamily="2" charset="2"/>
              <a:buChar char=""/>
            </a:pPr>
            <a:r>
              <a:rPr lang="cs-CZ" sz="2000" dirty="false"/>
              <a:t>Case manager - případový (sociální) pracovník </a:t>
            </a:r>
          </a:p>
          <a:p>
            <a:pPr algn="just">
              <a:buFont typeface="Wingdings" panose="05000000000000000000" pitchFamily="2" charset="2"/>
              <a:buChar char=""/>
            </a:pPr>
            <a:r>
              <a:rPr lang="cs-CZ" sz="2000" dirty="false"/>
              <a:t>Metodik pro práci s cílovými skupinami </a:t>
            </a:r>
          </a:p>
          <a:p>
            <a:pPr algn="just">
              <a:buFont typeface="Wingdings" panose="05000000000000000000" pitchFamily="2" charset="2"/>
              <a:buChar char=""/>
            </a:pPr>
            <a:r>
              <a:rPr lang="cs-CZ" sz="2000" dirty="false"/>
              <a:t>Peer pracovník/ peer asistent/ pomocný pracovník z řad cílové skupiny </a:t>
            </a:r>
          </a:p>
          <a:p>
            <a:pPr marL="0" indent="0">
              <a:buNone/>
            </a:pPr>
            <a:endParaRPr lang="cs-CZ" sz="2000" dirty="false"/>
          </a:p>
          <a:p>
            <a:pPr algn="just">
              <a:spcBef>
                <a:spcPts val="300"/>
              </a:spcBef>
              <a:spcAft>
                <a:spcPts val="300"/>
              </a:spcAft>
            </a:pPr>
            <a:endParaRPr lang="cs-CZ" sz="1800" b="true" kern="0" dirty="false">
              <a:solidFill>
                <a:srgbClr val="262626"/>
              </a:solidFill>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2000" b="true" dirty="false"/>
          </a:p>
          <a:p>
            <a:pPr marL="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30</a:t>
            </a:fld>
            <a:endParaRPr lang="cs-CZ" dirty="false"/>
          </a:p>
        </p:txBody>
      </p:sp>
    </p:spTree>
    <p:extLst>
      <p:ext uri="{BB962C8B-B14F-4D97-AF65-F5344CB8AC3E}">
        <p14:creationId xmlns:p14="http://schemas.microsoft.com/office/powerpoint/2010/main" val="2116625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2. podpora sociální práce  na obcích</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080000"/>
            <a:ext cx="8244000" cy="5305616"/>
          </a:xfrm>
        </p:spPr>
        <p:txBody>
          <a:bodyPr/>
          <a:lstStyle/>
          <a:p>
            <a:pPr marL="0" indent="0" algn="just">
              <a:spcBef>
                <a:spcPts val="300"/>
              </a:spcBef>
              <a:spcAft>
                <a:spcPts val="300"/>
              </a:spcAft>
              <a:buNone/>
            </a:pPr>
            <a:endParaRPr lang="cs-CZ" sz="2000" b="true" dirty="false"/>
          </a:p>
          <a:p>
            <a:pPr marL="0" indent="0" algn="just">
              <a:spcBef>
                <a:spcPts val="300"/>
              </a:spcBef>
              <a:spcAft>
                <a:spcPts val="300"/>
              </a:spcAft>
              <a:buNone/>
            </a:pPr>
            <a:r>
              <a:rPr lang="cs-CZ" b="true" dirty="false"/>
              <a:t>Relevantní indikátory</a:t>
            </a:r>
          </a:p>
          <a:p>
            <a:pPr marL="0" indent="0" algn="just">
              <a:spcAft>
                <a:spcPts val="1100"/>
              </a:spcAft>
              <a:buNone/>
            </a:pPr>
            <a:r>
              <a:rPr lang="cs-CZ" sz="2000" dirty="false"/>
              <a:t>Závazkové:</a:t>
            </a:r>
          </a:p>
          <a:p>
            <a:pPr algn="just">
              <a:spcAft>
                <a:spcPts val="1100"/>
              </a:spcAft>
              <a:buFont typeface="Wingdings" panose="05000000000000000000" pitchFamily="2" charset="2"/>
              <a:buChar char="Ø"/>
            </a:pPr>
            <a:r>
              <a:rPr lang="cs-CZ" sz="2000" dirty="false"/>
              <a:t>600 000 Celkový počet účastníků </a:t>
            </a:r>
          </a:p>
          <a:p>
            <a:pPr algn="just">
              <a:spcAft>
                <a:spcPts val="1100"/>
              </a:spcAft>
              <a:buFont typeface="Wingdings" panose="05000000000000000000" pitchFamily="2" charset="2"/>
              <a:buChar char="Ø"/>
            </a:pPr>
            <a:r>
              <a:rPr lang="cs-CZ" sz="2000" dirty="false"/>
              <a:t>670 031  Kapacita podpořených služeb – úvazky pracovníků</a:t>
            </a:r>
          </a:p>
          <a:p>
            <a:pPr algn="just">
              <a:spcAft>
                <a:spcPts val="1100"/>
              </a:spcAft>
              <a:buFont typeface="Wingdings" panose="05000000000000000000" pitchFamily="2" charset="2"/>
              <a:buChar char="Ø"/>
            </a:pPr>
            <a:r>
              <a:rPr lang="cs-CZ" sz="2000" dirty="false"/>
              <a:t>670 102 Využívání podpořených služeb</a:t>
            </a:r>
          </a:p>
          <a:p>
            <a:pPr marL="0" indent="0" algn="just">
              <a:spcAft>
                <a:spcPts val="1100"/>
              </a:spcAft>
              <a:buNone/>
            </a:pPr>
            <a:r>
              <a:rPr lang="cs-CZ" sz="2000" dirty="false"/>
              <a:t>Nezávazkové:</a:t>
            </a:r>
          </a:p>
          <a:p>
            <a:pPr algn="just">
              <a:spcAft>
                <a:spcPts val="1100"/>
              </a:spcAft>
              <a:buFont typeface="Wingdings" panose="05000000000000000000" pitchFamily="2" charset="2"/>
              <a:buChar char="Ø"/>
            </a:pPr>
            <a:r>
              <a:rPr lang="cs-CZ" sz="2000" dirty="false"/>
              <a:t>674 012 Nové nebo inovované služby týkající se bydlení </a:t>
            </a:r>
          </a:p>
          <a:p>
            <a:pPr algn="just">
              <a:spcAft>
                <a:spcPts val="1100"/>
              </a:spcAft>
              <a:buFont typeface="Wingdings" panose="05000000000000000000" pitchFamily="2" charset="2"/>
              <a:buChar char="Ø"/>
            </a:pPr>
            <a:r>
              <a:rPr lang="cs-CZ" sz="2000" dirty="false"/>
              <a:t>673 102 Účastníci projektů, u nichž intervence formou sociální práce naplnila svůj účel</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31</a:t>
            </a:fld>
            <a:endParaRPr lang="cs-CZ" dirty="false"/>
          </a:p>
        </p:txBody>
      </p:sp>
    </p:spTree>
    <p:extLst>
      <p:ext uri="{BB962C8B-B14F-4D97-AF65-F5344CB8AC3E}">
        <p14:creationId xmlns:p14="http://schemas.microsoft.com/office/powerpoint/2010/main" val="15281939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0DF2F6-F1CC-4DC7-A134-18CE77E2565D}"/>
              </a:ext>
            </a:extLst>
          </p:cNvPr>
          <p:cNvSpPr>
            <a:spLocks noGrp="true"/>
          </p:cNvSpPr>
          <p:nvPr>
            <p:ph type="title"/>
          </p:nvPr>
        </p:nvSpPr>
        <p:spPr/>
        <p:txBody>
          <a:bodyPr/>
          <a:lstStyle/>
          <a:p>
            <a:br>
              <a:rPr lang="cs-CZ" sz="2400" dirty="false">
                <a:ea typeface="Calibri" panose="020F0502020204030204" pitchFamily="34" charset="0"/>
              </a:rPr>
            </a:br>
            <a:br>
              <a:rPr lang="cs-CZ" sz="2400" dirty="false">
                <a:ea typeface="Calibri" panose="020F0502020204030204" pitchFamily="34" charset="0"/>
              </a:rPr>
            </a:br>
            <a:r>
              <a:rPr lang="cs-CZ" sz="3200" dirty="false">
                <a:ea typeface="Calibri" panose="020F0502020204030204" pitchFamily="34" charset="0"/>
              </a:rPr>
              <a:t>2. podpora sociální práce  na obcích</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45C92CDF-9646-45E3-BF2B-E148A360BF51}"/>
              </a:ext>
            </a:extLst>
          </p:cNvPr>
          <p:cNvSpPr>
            <a:spLocks noGrp="true"/>
          </p:cNvSpPr>
          <p:nvPr>
            <p:ph idx="1"/>
          </p:nvPr>
        </p:nvSpPr>
        <p:spPr/>
        <p:txBody>
          <a:bodyPr/>
          <a:lstStyle/>
          <a:p>
            <a:pPr marL="0" indent="0">
              <a:buNone/>
            </a:pPr>
            <a:r>
              <a:rPr lang="cs-CZ" b="true" dirty="false"/>
              <a:t>Relevantní cílové</a:t>
            </a:r>
            <a:r>
              <a:rPr lang="cs-CZ" dirty="false"/>
              <a:t> </a:t>
            </a:r>
            <a:r>
              <a:rPr lang="cs-CZ" b="true" dirty="false"/>
              <a:t>skupiny </a:t>
            </a:r>
          </a:p>
          <a:p>
            <a:pPr>
              <a:buFont typeface="Arial" panose="020B0604020202020204" pitchFamily="34" charset="0"/>
              <a:buChar char="•"/>
            </a:pPr>
            <a:r>
              <a:rPr lang="cs-CZ" dirty="false"/>
              <a:t>Osoby sociálně vyloučené a osoby sociálním vyloučením ohrožené</a:t>
            </a:r>
          </a:p>
          <a:p>
            <a:pPr>
              <a:buFont typeface="Arial" panose="020B0604020202020204" pitchFamily="34" charset="0"/>
              <a:buChar char="•"/>
            </a:pPr>
            <a:r>
              <a:rPr lang="cs-CZ" dirty="false"/>
              <a:t>Senioři</a:t>
            </a:r>
          </a:p>
          <a:p>
            <a:pPr>
              <a:buFont typeface="Arial" panose="020B0604020202020204" pitchFamily="34" charset="0"/>
              <a:buChar char="•"/>
            </a:pPr>
            <a:r>
              <a:rPr lang="cs-CZ" dirty="false"/>
              <a:t>Cizinci</a:t>
            </a:r>
          </a:p>
          <a:p>
            <a:pPr>
              <a:buFont typeface="Arial" panose="020B0604020202020204" pitchFamily="34" charset="0"/>
              <a:buChar char="•"/>
            </a:pPr>
            <a:r>
              <a:rPr lang="cs-CZ" dirty="false"/>
              <a:t>Osoby bez přístřeší nebo osoby žijící v nejistém nebo nevyhovujícím bydlení</a:t>
            </a:r>
          </a:p>
          <a:p>
            <a:pPr>
              <a:buFont typeface="Arial" panose="020B0604020202020204" pitchFamily="34" charset="0"/>
              <a:buChar char="•"/>
            </a:pPr>
            <a:r>
              <a:rPr lang="cs-CZ" dirty="false"/>
              <a:t>Osoby ohrožené předlužeností</a:t>
            </a:r>
          </a:p>
          <a:p>
            <a:endParaRPr lang="cs-CZ" dirty="false"/>
          </a:p>
        </p:txBody>
      </p:sp>
      <p:sp>
        <p:nvSpPr>
          <p:cNvPr id="4" name="Zástupný symbol pro číslo snímku 3">
            <a:extLst>
              <a:ext uri="{FF2B5EF4-FFF2-40B4-BE49-F238E27FC236}">
                <a16:creationId xmlns:a16="http://schemas.microsoft.com/office/drawing/2014/main" id="{F019D72C-D85B-48F7-8A35-C125242F0CFD}"/>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Tree>
    <p:extLst>
      <p:ext uri="{BB962C8B-B14F-4D97-AF65-F5344CB8AC3E}">
        <p14:creationId xmlns:p14="http://schemas.microsoft.com/office/powerpoint/2010/main" val="28563732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395536" y="1700808"/>
            <a:ext cx="8460472" cy="4608512"/>
          </a:xfrm>
        </p:spPr>
        <p:txBody>
          <a:bodyPr/>
          <a:lstStyle/>
          <a:p>
            <a:pPr>
              <a:lnSpc>
                <a:spcPct val="150000"/>
              </a:lnSpc>
              <a:spcBef>
                <a:spcPts val="300"/>
              </a:spcBef>
              <a:spcAft>
                <a:spcPts val="300"/>
              </a:spcAft>
            </a:pPr>
            <a:r>
              <a:rPr lang="cs-CZ" sz="3200" cap="none" dirty="false">
                <a:latin typeface="Arial" panose="020B0604020202020204" pitchFamily="34" charset="0"/>
                <a:ea typeface="Calibri" panose="020F0502020204030204" pitchFamily="34" charset="0"/>
                <a:cs typeface="Times New Roman" panose="02020603050405020304" pitchFamily="18" charset="0"/>
              </a:rPr>
              <a:t>3. </a:t>
            </a:r>
            <a:r>
              <a:rPr lang="cs-CZ" sz="3200" cap="none" dirty="false">
                <a:effectLst/>
                <a:latin typeface="Arial" panose="020B0604020202020204" pitchFamily="34" charset="0"/>
                <a:ea typeface="Times New Roman" panose="02020603050405020304" pitchFamily="18" charset="0"/>
              </a:rPr>
              <a:t>PODPORA SDÍLENÉ A NEFORMÁLNÍ PÉČE, VČETNĚ PALIATIVNÍ A DOMÁCÍ HOSPICOVÉ PÉČE, HOMESHARINGU </a:t>
            </a:r>
            <a:br>
              <a:rPr lang="cs-CZ" sz="3200" cap="none" dirty="false">
                <a:effectLst/>
                <a:latin typeface="Arial" panose="020B0604020202020204" pitchFamily="34" charset="0"/>
                <a:ea typeface="Times New Roman" panose="02020603050405020304" pitchFamily="18" charset="0"/>
              </a:rPr>
            </a:br>
            <a:r>
              <a:rPr lang="cs-CZ" sz="3200" cap="none" dirty="false">
                <a:effectLst/>
                <a:latin typeface="Arial" panose="020B0604020202020204" pitchFamily="34" charset="0"/>
                <a:ea typeface="Times New Roman" panose="02020603050405020304" pitchFamily="18" charset="0"/>
              </a:rPr>
              <a:t>A DALŠÍCH FOREM SDÍLENÉ PÉČE </a:t>
            </a:r>
            <a:br>
              <a:rPr lang="cs-CZ" sz="3200" cap="none" dirty="false">
                <a:effectLst/>
                <a:latin typeface="Arial" panose="020B0604020202020204" pitchFamily="34" charset="0"/>
                <a:ea typeface="Times New Roman" panose="02020603050405020304" pitchFamily="18" charset="0"/>
              </a:rPr>
            </a:br>
            <a:r>
              <a:rPr lang="cs-CZ" sz="3200" b="false" cap="none" dirty="false">
                <a:effectLst/>
                <a:latin typeface="Arial" panose="020B0604020202020204" pitchFamily="34" charset="0"/>
                <a:ea typeface="Times New Roman" panose="02020603050405020304" pitchFamily="18" charset="0"/>
              </a:rPr>
              <a:t>a zajištění jejich dostupnosti i v malých obcích a v odlehlých venkovských regionech</a:t>
            </a:r>
            <a:br>
              <a:rPr lang="cs-CZ" sz="2000" b="false" cap="none" dirty="false">
                <a:effectLst/>
                <a:latin typeface="Times New Roman" panose="02020603050405020304" pitchFamily="18" charset="0"/>
                <a:ea typeface="Times New Roman" panose="02020603050405020304" pitchFamily="18" charset="0"/>
              </a:rPr>
            </a:br>
            <a:br>
              <a:rPr lang="cs-CZ" sz="1800" dirty="false">
                <a:effectLst/>
                <a:latin typeface="Calibri" panose="020F0502020204030204" pitchFamily="34" charset="0"/>
                <a:ea typeface="Calibri" panose="020F0502020204030204" pitchFamily="34" charset="0"/>
                <a:cs typeface="Times New Roman" panose="02020603050405020304" pitchFamily="18" charset="0"/>
              </a:rPr>
            </a:br>
            <a:endParaRPr lang="cs-CZ" sz="2000" dirty="false"/>
          </a:p>
        </p:txBody>
      </p:sp>
    </p:spTree>
    <p:extLst>
      <p:ext uri="{BB962C8B-B14F-4D97-AF65-F5344CB8AC3E}">
        <p14:creationId xmlns:p14="http://schemas.microsoft.com/office/powerpoint/2010/main" val="41944067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3. podpora sdílené a neformální péče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340768"/>
            <a:ext cx="8252398" cy="5235120"/>
          </a:xfrm>
        </p:spPr>
        <p:txBody>
          <a:bodyPr/>
          <a:lstStyle/>
          <a:p>
            <a:pPr algn="just">
              <a:spcBef>
                <a:spcPts val="300"/>
              </a:spcBef>
              <a:spcAft>
                <a:spcPts val="300"/>
              </a:spcAft>
            </a:pPr>
            <a:endParaRPr lang="cs-CZ" sz="2000" dirty="false"/>
          </a:p>
          <a:p>
            <a:pPr>
              <a:buFont typeface="Wingdings" panose="05000000000000000000" pitchFamily="2" charset="2"/>
              <a:buChar char=""/>
            </a:pPr>
            <a:r>
              <a:rPr lang="cs-CZ" sz="2000" dirty="false"/>
              <a:t>doprovázení, edukace, poradenství, terapie, asistence a spirituální podpora pro rodinné příslušníky a další blízké a pečující osoby </a:t>
            </a:r>
          </a:p>
          <a:p>
            <a:pPr>
              <a:buFont typeface="Wingdings" panose="05000000000000000000" pitchFamily="2" charset="2"/>
              <a:buChar char=""/>
            </a:pPr>
            <a:r>
              <a:rPr lang="cs-CZ" sz="2000" dirty="false"/>
              <a:t>podpora paliativní/hospicové péče v přirozeném sociálním prostředí klienta </a:t>
            </a:r>
          </a:p>
          <a:p>
            <a:pPr>
              <a:buFont typeface="Wingdings" panose="05000000000000000000" pitchFamily="2" charset="2"/>
              <a:buChar char=""/>
            </a:pPr>
            <a:r>
              <a:rPr lang="cs-CZ" sz="2000" dirty="false"/>
              <a:t>zapůjčování kompenzačních a asistivních pomůcek </a:t>
            </a:r>
          </a:p>
          <a:p>
            <a:pPr>
              <a:buFont typeface="Wingdings" panose="05000000000000000000" pitchFamily="2" charset="2"/>
              <a:buChar char=""/>
            </a:pPr>
            <a:r>
              <a:rPr lang="cs-CZ" sz="2000" dirty="false"/>
              <a:t>podpora sdílené péče prostřednictvím systému podpory rodin dětí s mentálním či kombinovaným postižením a s poruchou autistického spektra – homesharing</a:t>
            </a:r>
          </a:p>
          <a:p>
            <a:pPr marL="0" indent="0" algn="just">
              <a:spcBef>
                <a:spcPts val="300"/>
              </a:spcBef>
              <a:spcAft>
                <a:spcPts val="300"/>
              </a:spcAft>
              <a:buNone/>
            </a:pPr>
            <a:endParaRPr lang="cs-CZ" sz="1800" b="true" kern="0" dirty="false">
              <a:solidFill>
                <a:srgbClr val="262626"/>
              </a:solidFill>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2000" b="true" dirty="false"/>
          </a:p>
          <a:p>
            <a:pPr marL="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7473389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t>3. podpora sdílené a neformální péče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916832"/>
            <a:ext cx="8252398" cy="4659056"/>
          </a:xfrm>
        </p:spPr>
        <p:txBody>
          <a:bodyPr/>
          <a:lstStyle/>
          <a:p>
            <a:pPr algn="just">
              <a:spcBef>
                <a:spcPts val="300"/>
              </a:spcBef>
              <a:spcAft>
                <a:spcPts val="300"/>
              </a:spcAft>
            </a:pPr>
            <a:endParaRPr lang="cs-CZ" sz="2000" dirty="false"/>
          </a:p>
          <a:p>
            <a:pPr>
              <a:buFont typeface="Wingdings" panose="05000000000000000000" pitchFamily="2" charset="2"/>
              <a:buChar char=""/>
            </a:pPr>
            <a:r>
              <a:rPr lang="cs-CZ" sz="2000" dirty="false"/>
              <a:t>další formy sdílené péče mimo homesharing</a:t>
            </a:r>
          </a:p>
          <a:p>
            <a:pPr>
              <a:buFont typeface="Wingdings" panose="05000000000000000000" pitchFamily="2" charset="2"/>
              <a:buChar char=""/>
            </a:pPr>
            <a:r>
              <a:rPr lang="cs-CZ" sz="2000" dirty="false"/>
              <a:t>doplňkově podpora odborných pracovníků poskytovatelů těchto služeb </a:t>
            </a:r>
          </a:p>
          <a:p>
            <a:pPr>
              <a:buFont typeface="Wingdings" panose="05000000000000000000" pitchFamily="2" charset="2"/>
              <a:buChar char=""/>
            </a:pPr>
            <a:r>
              <a:rPr lang="cs-CZ" sz="2000" dirty="false"/>
              <a:t>doplňkově síťování, výměna zkušeností a přenos dobré praxe v oblasti neformální a sdílené péče, včetně paliativní a domácí hospicové péče, podpora case managementu</a:t>
            </a:r>
          </a:p>
          <a:p>
            <a:pPr algn="just">
              <a:spcBef>
                <a:spcPts val="300"/>
              </a:spcBef>
              <a:spcAft>
                <a:spcPts val="300"/>
              </a:spcAft>
            </a:pPr>
            <a:endParaRPr lang="cs-CZ" sz="1800" b="true" kern="0" dirty="false">
              <a:solidFill>
                <a:srgbClr val="262626"/>
              </a:solidFill>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true" kern="0" dirty="false">
              <a:solidFill>
                <a:srgbClr val="262626"/>
              </a:solidFill>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2000" b="true" dirty="false"/>
          </a:p>
          <a:p>
            <a:pPr marL="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35</a:t>
            </a:fld>
            <a:endParaRPr lang="cs-CZ" dirty="false"/>
          </a:p>
        </p:txBody>
      </p:sp>
    </p:spTree>
    <p:extLst>
      <p:ext uri="{BB962C8B-B14F-4D97-AF65-F5344CB8AC3E}">
        <p14:creationId xmlns:p14="http://schemas.microsoft.com/office/powerpoint/2010/main" val="31535704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450000" y="44624"/>
            <a:ext cx="8424000" cy="1080000"/>
          </a:xfrm>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3. podpora sdílené a neformální péče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50000" y="1124624"/>
            <a:ext cx="8190000" cy="5267864"/>
          </a:xfrm>
        </p:spPr>
        <p:txBody>
          <a:bodyPr/>
          <a:lstStyle/>
          <a:p>
            <a:pPr algn="just">
              <a:spcBef>
                <a:spcPts val="300"/>
              </a:spcBef>
              <a:spcAft>
                <a:spcPts val="300"/>
              </a:spcAft>
            </a:pPr>
            <a:endParaRPr lang="cs-CZ" sz="2000" dirty="false"/>
          </a:p>
          <a:p>
            <a:pPr marL="0" indent="0" algn="just">
              <a:spcBef>
                <a:spcPts val="300"/>
              </a:spcBef>
              <a:spcAft>
                <a:spcPts val="300"/>
              </a:spcAft>
              <a:buNone/>
            </a:pPr>
            <a:r>
              <a:rPr lang="cs-CZ" b="true" dirty="false"/>
              <a:t>Specifické podmínky pro sdílenou a neformální péči</a:t>
            </a:r>
          </a:p>
          <a:p>
            <a:pPr lvl="0">
              <a:buFont typeface="Wingdings" panose="05000000000000000000" pitchFamily="2" charset="2"/>
              <a:buChar char=""/>
            </a:pPr>
            <a:r>
              <a:rPr lang="cs-CZ" sz="2000" dirty="false"/>
              <a:t>cílovou skupinou jsou zejména neformální pečující</a:t>
            </a:r>
          </a:p>
          <a:p>
            <a:pPr lvl="0">
              <a:buFont typeface="Wingdings" panose="05000000000000000000" pitchFamily="2" charset="2"/>
              <a:buChar char=""/>
            </a:pPr>
            <a:r>
              <a:rPr lang="cs-CZ" sz="2000" dirty="false"/>
              <a:t>součástí zapůjčení kompenzační či asistivní pomůcky musí být zaučení manipulace s pomůckou</a:t>
            </a:r>
          </a:p>
          <a:p>
            <a:pPr lvl="0">
              <a:buFont typeface="Wingdings" panose="05000000000000000000" pitchFamily="2" charset="2"/>
              <a:buChar char=""/>
            </a:pPr>
            <a:r>
              <a:rPr lang="cs-CZ" sz="2000" dirty="false"/>
              <a:t>na zakoupení kompenzačních a asistivních pomůcek se může vztahovat veřejná podpora/podpora de minimis; před vydáním právního aktu je nutné předložit ŘO OPZ+ vyčíslení podpory de minimis</a:t>
            </a:r>
          </a:p>
          <a:p>
            <a:pPr lvl="0">
              <a:buFont typeface="Wingdings" panose="05000000000000000000" pitchFamily="2" charset="2"/>
              <a:buChar char=""/>
            </a:pPr>
            <a:r>
              <a:rPr lang="cs-CZ" sz="2000" dirty="false"/>
              <a:t>paliativní péče v zařízeních sociálních služeb může být podpořena pouze jako fakultativní činnost při poskytování sociálních služeb</a:t>
            </a:r>
          </a:p>
          <a:p>
            <a:pPr marL="0" indent="0" algn="just">
              <a:spcBef>
                <a:spcPts val="300"/>
              </a:spcBef>
              <a:spcAft>
                <a:spcPts val="300"/>
              </a:spcAft>
              <a:buNone/>
            </a:pPr>
            <a:endParaRPr lang="cs-CZ" sz="2000" dirty="false"/>
          </a:p>
          <a:p>
            <a:pPr algn="just">
              <a:spcBef>
                <a:spcPts val="300"/>
              </a:spcBef>
              <a:spcAft>
                <a:spcPts val="300"/>
              </a:spcAft>
            </a:pPr>
            <a:endParaRPr lang="cs-CZ" sz="2000" dirty="false"/>
          </a:p>
          <a:p>
            <a:pPr algn="just">
              <a:spcBef>
                <a:spcPts val="300"/>
              </a:spcBef>
              <a:spcAft>
                <a:spcPts val="300"/>
              </a:spcAft>
            </a:pPr>
            <a:endParaRPr lang="cs-CZ" sz="2000" dirty="false"/>
          </a:p>
          <a:p>
            <a:pPr algn="just">
              <a:spcBef>
                <a:spcPts val="300"/>
              </a:spcBef>
              <a:spcAft>
                <a:spcPts val="300"/>
              </a:spcAft>
            </a:pPr>
            <a:endParaRPr lang="cs-CZ" sz="2000" dirty="false"/>
          </a:p>
          <a:p>
            <a:pPr algn="just">
              <a:spcBef>
                <a:spcPts val="300"/>
              </a:spcBef>
              <a:spcAft>
                <a:spcPts val="300"/>
              </a:spcAft>
            </a:pPr>
            <a:endParaRPr lang="cs-CZ" sz="2000" dirty="false"/>
          </a:p>
          <a:p>
            <a:pPr marL="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36</a:t>
            </a:fld>
            <a:endParaRPr lang="cs-CZ" dirty="false"/>
          </a:p>
        </p:txBody>
      </p:sp>
    </p:spTree>
    <p:extLst>
      <p:ext uri="{BB962C8B-B14F-4D97-AF65-F5344CB8AC3E}">
        <p14:creationId xmlns:p14="http://schemas.microsoft.com/office/powerpoint/2010/main" val="9039812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3. podpora sdílené a neformální péče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836712"/>
            <a:ext cx="8244000" cy="5555776"/>
          </a:xfrm>
        </p:spPr>
        <p:txBody>
          <a:bodyPr/>
          <a:lstStyle/>
          <a:p>
            <a:pPr algn="just">
              <a:spcBef>
                <a:spcPts val="300"/>
              </a:spcBef>
              <a:spcAft>
                <a:spcPts val="300"/>
              </a:spcAft>
            </a:pPr>
            <a:endParaRPr lang="cs-CZ" sz="2000" dirty="false"/>
          </a:p>
          <a:p>
            <a:pPr marL="0" indent="0" algn="just">
              <a:spcBef>
                <a:spcPts val="300"/>
              </a:spcBef>
              <a:spcAft>
                <a:spcPts val="300"/>
              </a:spcAft>
              <a:buNone/>
            </a:pPr>
            <a:r>
              <a:rPr lang="cs-CZ" b="true" dirty="false"/>
              <a:t>Specifické podmínky pro sdílenou a neformální péči</a:t>
            </a:r>
          </a:p>
          <a:p>
            <a:pPr>
              <a:buFont typeface="Wingdings" panose="05000000000000000000" pitchFamily="2" charset="2"/>
              <a:buChar char=""/>
            </a:pPr>
            <a:r>
              <a:rPr lang="cs-CZ" sz="2000" dirty="false"/>
              <a:t>subjekty, které chtějí získat finanční podporu stávajícího homesharingu nebo zavádět homesharing nově v celém rozsahu, musí při realizaci projektu vždy dodržet základní principy homesharingu a vycházet z metodiky homesharingu</a:t>
            </a:r>
          </a:p>
          <a:p>
            <a:pPr>
              <a:buFont typeface="Wingdings" panose="05000000000000000000" pitchFamily="2" charset="2"/>
              <a:buChar char=""/>
            </a:pPr>
            <a:r>
              <a:rPr lang="cs-CZ" sz="2000" dirty="false"/>
              <a:t>v případě podpory dalších forem sdílené péče mimo homesharing musí být součástí projektu vždy práce s neformálním pečujícím</a:t>
            </a:r>
          </a:p>
          <a:p>
            <a:pPr>
              <a:buFont typeface="Wingdings" panose="05000000000000000000" pitchFamily="2" charset="2"/>
              <a:buChar char=""/>
            </a:pPr>
            <a:r>
              <a:rPr lang="cs-CZ" sz="2000" dirty="false"/>
              <a:t>vzdělávání pracovníků v sociálních službách může být podpořeno pouze nad rámec zákona č. 108/2006 Sb., o sociálních službách; na toto vzdělávání se může vztahovat veřejná podpora/podpora de minimis</a:t>
            </a:r>
          </a:p>
          <a:p>
            <a:pPr algn="just">
              <a:spcBef>
                <a:spcPts val="300"/>
              </a:spcBef>
              <a:spcAft>
                <a:spcPts val="300"/>
              </a:spcAft>
            </a:pPr>
            <a:endParaRPr lang="cs-CZ" sz="2000" dirty="false"/>
          </a:p>
          <a:p>
            <a:pPr algn="just">
              <a:spcBef>
                <a:spcPts val="300"/>
              </a:spcBef>
              <a:spcAft>
                <a:spcPts val="300"/>
              </a:spcAft>
            </a:pPr>
            <a:endParaRPr lang="cs-CZ" sz="2000" dirty="false"/>
          </a:p>
          <a:p>
            <a:pPr algn="just">
              <a:spcBef>
                <a:spcPts val="300"/>
              </a:spcBef>
              <a:spcAft>
                <a:spcPts val="300"/>
              </a:spcAft>
            </a:pPr>
            <a:endParaRPr lang="cs-CZ" sz="2000" dirty="false"/>
          </a:p>
          <a:p>
            <a:pPr algn="just">
              <a:spcBef>
                <a:spcPts val="300"/>
              </a:spcBef>
              <a:spcAft>
                <a:spcPts val="300"/>
              </a:spcAft>
            </a:pPr>
            <a:endParaRPr lang="cs-CZ" sz="2000" dirty="false"/>
          </a:p>
          <a:p>
            <a:pPr algn="just">
              <a:spcBef>
                <a:spcPts val="300"/>
              </a:spcBef>
              <a:spcAft>
                <a:spcPts val="300"/>
              </a:spcAft>
            </a:pPr>
            <a:endParaRPr lang="cs-CZ" sz="2000" dirty="false"/>
          </a:p>
          <a:p>
            <a:pPr marL="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37</a:t>
            </a:fld>
            <a:endParaRPr lang="cs-CZ" dirty="false"/>
          </a:p>
        </p:txBody>
      </p:sp>
    </p:spTree>
    <p:extLst>
      <p:ext uri="{BB962C8B-B14F-4D97-AF65-F5344CB8AC3E}">
        <p14:creationId xmlns:p14="http://schemas.microsoft.com/office/powerpoint/2010/main" val="11115723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3. podpora sdílené a neformální péče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484784"/>
            <a:ext cx="8244000" cy="5555776"/>
          </a:xfrm>
        </p:spPr>
        <p:txBody>
          <a:bodyPr/>
          <a:lstStyle/>
          <a:p>
            <a:pPr algn="just">
              <a:spcBef>
                <a:spcPts val="300"/>
              </a:spcBef>
              <a:spcAft>
                <a:spcPts val="300"/>
              </a:spcAft>
            </a:pPr>
            <a:endParaRPr lang="cs-CZ" sz="2000" dirty="false"/>
          </a:p>
          <a:p>
            <a:pPr marL="0" indent="0" algn="just">
              <a:spcBef>
                <a:spcPts val="300"/>
              </a:spcBef>
              <a:spcAft>
                <a:spcPts val="300"/>
              </a:spcAft>
              <a:buNone/>
            </a:pPr>
            <a:r>
              <a:rPr lang="cs-CZ" b="true" dirty="false"/>
              <a:t>V rámci podpory sdílené a neformální péče nebude podporováno</a:t>
            </a:r>
          </a:p>
          <a:p>
            <a:pPr lvl="0">
              <a:buFont typeface="Wingdings" panose="05000000000000000000" pitchFamily="2" charset="2"/>
              <a:buChar char=""/>
            </a:pPr>
            <a:r>
              <a:rPr lang="cs-CZ" sz="2000" dirty="false"/>
              <a:t>zajištění přímé péče (s výjimkou péče po dobu, kdy se pečující osoba účastní aktivit projektu) </a:t>
            </a:r>
          </a:p>
          <a:p>
            <a:pPr lvl="0">
              <a:buFont typeface="Wingdings" panose="05000000000000000000" pitchFamily="2" charset="2"/>
              <a:buChar char=""/>
            </a:pPr>
            <a:r>
              <a:rPr lang="cs-CZ" sz="2000" dirty="false"/>
              <a:t>sociální služby podle zákona č. 108/2006 Sb., o sociálních službách</a:t>
            </a:r>
          </a:p>
          <a:p>
            <a:pPr lvl="0">
              <a:buFont typeface="Wingdings" panose="05000000000000000000" pitchFamily="2" charset="2"/>
              <a:buChar char=""/>
            </a:pPr>
            <a:r>
              <a:rPr lang="cs-CZ" sz="2000" dirty="false"/>
              <a:t>činnosti hrazené zdravotními pojišťovnami</a:t>
            </a:r>
          </a:p>
          <a:p>
            <a:pPr lvl="0">
              <a:buFont typeface="Wingdings" panose="05000000000000000000" pitchFamily="2" charset="2"/>
              <a:buChar char=""/>
            </a:pPr>
            <a:r>
              <a:rPr lang="cs-CZ" sz="2000" dirty="false"/>
              <a:t>poskytování paliativní péče coby základní činnosti sociálních služeb </a:t>
            </a:r>
          </a:p>
          <a:p>
            <a:pPr lvl="0">
              <a:buFont typeface="Wingdings" panose="05000000000000000000" pitchFamily="2" charset="2"/>
              <a:buChar char=""/>
            </a:pPr>
            <a:r>
              <a:rPr lang="cs-CZ" sz="2000" dirty="false"/>
              <a:t>vzdělávání pracovníků v sociálních službách v rámci zákona č. 108/2006 Sb., o sociálních službách</a:t>
            </a:r>
          </a:p>
          <a:p>
            <a:pPr marL="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38</a:t>
            </a:fld>
            <a:endParaRPr lang="cs-CZ" dirty="false"/>
          </a:p>
        </p:txBody>
      </p:sp>
    </p:spTree>
    <p:extLst>
      <p:ext uri="{BB962C8B-B14F-4D97-AF65-F5344CB8AC3E}">
        <p14:creationId xmlns:p14="http://schemas.microsoft.com/office/powerpoint/2010/main" val="16896852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800" dirty="false">
                <a:ea typeface="Calibri" panose="020F0502020204030204" pitchFamily="34" charset="0"/>
              </a:rPr>
            </a:br>
            <a:r>
              <a:rPr lang="cs-CZ" sz="2800" dirty="false">
                <a:ea typeface="Calibri" panose="020F0502020204030204" pitchFamily="34" charset="0"/>
              </a:rPr>
              <a:t>3. podpora sdílené a neformální péče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086872"/>
            <a:ext cx="8244000" cy="5305616"/>
          </a:xfrm>
        </p:spPr>
        <p:txBody>
          <a:bodyPr/>
          <a:lstStyle/>
          <a:p>
            <a:pPr algn="just">
              <a:spcBef>
                <a:spcPts val="300"/>
              </a:spcBef>
              <a:spcAft>
                <a:spcPts val="300"/>
              </a:spcAft>
            </a:pPr>
            <a:endParaRPr lang="cs-CZ" sz="2000" dirty="false"/>
          </a:p>
          <a:p>
            <a:pPr marL="0" indent="0">
              <a:buNone/>
            </a:pPr>
            <a:r>
              <a:rPr lang="cs-CZ" b="true" dirty="false"/>
              <a:t>Relevantní pracovní pozice</a:t>
            </a:r>
          </a:p>
          <a:p>
            <a:pPr>
              <a:buFont typeface="Wingdings" panose="05000000000000000000" pitchFamily="2" charset="2"/>
              <a:buChar char=""/>
            </a:pPr>
            <a:r>
              <a:rPr lang="cs-CZ" sz="2000" dirty="false"/>
              <a:t>Sociální pracovník/ terénní sociální pracovník </a:t>
            </a:r>
          </a:p>
          <a:p>
            <a:pPr>
              <a:buFont typeface="Wingdings" panose="05000000000000000000" pitchFamily="2" charset="2"/>
              <a:buChar char=""/>
            </a:pPr>
            <a:r>
              <a:rPr lang="cs-CZ" sz="2000" dirty="false"/>
              <a:t>Pracovník v sociálních službách </a:t>
            </a:r>
          </a:p>
          <a:p>
            <a:pPr>
              <a:buFont typeface="Wingdings" panose="05000000000000000000" pitchFamily="2" charset="2"/>
              <a:buChar char=""/>
            </a:pPr>
            <a:r>
              <a:rPr lang="cs-CZ" sz="2000" dirty="false"/>
              <a:t>Garant sociální práce </a:t>
            </a:r>
          </a:p>
          <a:p>
            <a:pPr>
              <a:buFont typeface="Wingdings" panose="05000000000000000000" pitchFamily="2" charset="2"/>
              <a:buChar char=""/>
            </a:pPr>
            <a:r>
              <a:rPr lang="cs-CZ" sz="2000" dirty="false"/>
              <a:t>Case manager - případový (sociální) pracovník </a:t>
            </a:r>
          </a:p>
          <a:p>
            <a:pPr>
              <a:buFont typeface="Wingdings" panose="05000000000000000000" pitchFamily="2" charset="2"/>
              <a:buChar char=""/>
            </a:pPr>
            <a:r>
              <a:rPr lang="cs-CZ" sz="2000" dirty="false"/>
              <a:t>Metodik pro práci s cílovými skupinami </a:t>
            </a:r>
          </a:p>
          <a:p>
            <a:pPr>
              <a:buFont typeface="Wingdings" panose="05000000000000000000" pitchFamily="2" charset="2"/>
              <a:buChar char=""/>
            </a:pPr>
            <a:r>
              <a:rPr lang="cs-CZ" sz="2000" dirty="false"/>
              <a:t>Peer pracovník/ peer asistent/ pomocný pracovník z řad cílové skupiny </a:t>
            </a:r>
          </a:p>
          <a:p>
            <a:pPr marL="0" indent="0">
              <a:buNone/>
            </a:pPr>
            <a:endParaRPr lang="cs-CZ" sz="2000" dirty="false"/>
          </a:p>
          <a:p>
            <a:pPr algn="just">
              <a:spcBef>
                <a:spcPts val="300"/>
              </a:spcBef>
              <a:spcAft>
                <a:spcPts val="300"/>
              </a:spcAft>
            </a:pPr>
            <a:endParaRPr lang="cs-CZ" sz="1800" b="true" kern="0" dirty="false">
              <a:solidFill>
                <a:srgbClr val="262626"/>
              </a:solidFill>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true" kern="0" dirty="false">
              <a:solidFill>
                <a:srgbClr val="262626"/>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1800" b="true" kern="0" dirty="false">
              <a:solidFill>
                <a:srgbClr val="262626"/>
              </a:solidFill>
              <a:effectLst/>
              <a:latin typeface="Cambria" panose="02040503050406030204" pitchFamily="18" charset="0"/>
              <a:ea typeface="Times New Roman" panose="02020603050405020304" pitchFamily="18" charset="0"/>
              <a:cs typeface="Times New Roman" panose="02020603050405020304" pitchFamily="18" charset="0"/>
            </a:endParaRPr>
          </a:p>
          <a:p>
            <a:pPr algn="just">
              <a:spcBef>
                <a:spcPts val="300"/>
              </a:spcBef>
              <a:spcAft>
                <a:spcPts val="300"/>
              </a:spcAft>
            </a:pPr>
            <a:endParaRPr lang="cs-CZ" sz="2000" b="true" dirty="false"/>
          </a:p>
          <a:p>
            <a:pPr marL="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806532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fontAlgn="base" hangingPunct="false"/>
            <a:r>
              <a:rPr lang="pl-PL" sz="2800" dirty="false"/>
              <a:t>Představení výzVY</a:t>
            </a:r>
            <a:endParaRPr lang="cs-CZ" sz="2800" dirty="false"/>
          </a:p>
        </p:txBody>
      </p:sp>
      <p:sp>
        <p:nvSpPr>
          <p:cNvPr id="3" name="Zástupný symbol pro obsah 2"/>
          <p:cNvSpPr>
            <a:spLocks noGrp="true"/>
          </p:cNvSpPr>
          <p:nvPr>
            <p:ph idx="1"/>
          </p:nvPr>
        </p:nvSpPr>
        <p:spPr>
          <a:xfrm>
            <a:off x="421252" y="980728"/>
            <a:ext cx="8208912" cy="5400600"/>
          </a:xfrm>
        </p:spPr>
        <p:txBody>
          <a:bodyPr/>
          <a:lstStyle/>
          <a:p>
            <a:pPr marL="432000" lvl="2" indent="-432000">
              <a:lnSpc>
                <a:spcPts val="2880"/>
              </a:lnSpc>
              <a:spcBef>
                <a:spcPts val="600"/>
              </a:spcBef>
              <a:spcAft>
                <a:spcPts val="600"/>
              </a:spcAft>
              <a:buSzPct val="100000"/>
              <a:buFont typeface="Wingdings" panose="05000000000000000000" pitchFamily="2" charset="2"/>
              <a:buChar char=""/>
            </a:pPr>
            <a:endParaRPr lang="cs-CZ" sz="2400" b="true" dirty="false"/>
          </a:p>
          <a:p>
            <a:pPr marL="432000" lvl="2" indent="-432000">
              <a:lnSpc>
                <a:spcPts val="2880"/>
              </a:lnSpc>
              <a:spcBef>
                <a:spcPts val="600"/>
              </a:spcBef>
              <a:spcAft>
                <a:spcPts val="600"/>
              </a:spcAft>
              <a:buSzPct val="100000"/>
              <a:buFont typeface="Wingdings" panose="05000000000000000000" pitchFamily="2" charset="2"/>
              <a:buChar char=""/>
            </a:pPr>
            <a:r>
              <a:rPr lang="cs-CZ" sz="2800" dirty="false"/>
              <a:t>Podpora komunitně vedeného místního rozvoje  (1)</a:t>
            </a:r>
            <a:br>
              <a:rPr lang="cs-CZ" sz="2400" b="true" dirty="false">
                <a:solidFill>
                  <a:schemeClr val="accent3">
                    <a:lumMod val="50000"/>
                  </a:schemeClr>
                </a:solidFill>
              </a:rPr>
            </a:br>
            <a:r>
              <a:rPr lang="cs-CZ" dirty="false"/>
              <a:t>Číslo výzvy: </a:t>
            </a:r>
            <a:r>
              <a:rPr lang="cs-CZ" dirty="false">
                <a:solidFill>
                  <a:srgbClr val="FF0000"/>
                </a:solidFill>
              </a:rPr>
              <a:t>03_22_008 </a:t>
            </a:r>
            <a:br>
              <a:rPr lang="cs-CZ" dirty="false"/>
            </a:br>
            <a:r>
              <a:rPr lang="cs-CZ" dirty="false"/>
              <a:t>Alokace: </a:t>
            </a:r>
            <a:r>
              <a:rPr lang="cs-CZ" dirty="false">
                <a:solidFill>
                  <a:srgbClr val="FF0000"/>
                </a:solidFill>
              </a:rPr>
              <a:t>1 020 000 000,- Kč </a:t>
            </a:r>
          </a:p>
          <a:p>
            <a:pPr marL="2028600" lvl="5" indent="-432000">
              <a:lnSpc>
                <a:spcPts val="2880"/>
              </a:lnSpc>
              <a:spcBef>
                <a:spcPts val="600"/>
              </a:spcBef>
              <a:spcAft>
                <a:spcPts val="600"/>
              </a:spcAft>
              <a:buSzPct val="100000"/>
              <a:buFont typeface="Wingdings" panose="05000000000000000000" pitchFamily="2" charset="2"/>
              <a:buChar char=""/>
            </a:pPr>
            <a:r>
              <a:rPr lang="cs-CZ" dirty="false">
                <a:solidFill>
                  <a:srgbClr val="FF0000"/>
                </a:solidFill>
              </a:rPr>
              <a:t>EU podíl 782 697 000,- Kč, SR podíl 237 303 000,- Kč</a:t>
            </a:r>
          </a:p>
          <a:p>
            <a:pPr marL="0" indent="0">
              <a:buNone/>
            </a:pPr>
            <a:r>
              <a:rPr lang="cs-CZ" sz="2000" b="true" dirty="false"/>
              <a:t>Priorita: </a:t>
            </a:r>
            <a:r>
              <a:rPr lang="cs-CZ" sz="2000" dirty="false"/>
              <a:t>Sociální začleňování</a:t>
            </a:r>
          </a:p>
          <a:p>
            <a:pPr marL="0" indent="0">
              <a:buNone/>
            </a:pPr>
            <a:r>
              <a:rPr lang="cs-CZ" sz="2000" b="true" dirty="false"/>
              <a:t>Specifický cíl 2.1 h): </a:t>
            </a:r>
            <a:r>
              <a:rPr lang="cs-CZ" sz="2000" dirty="false"/>
              <a:t>Posilovat aktivní začleňování, a podpořit tak rovné příležitosti, nediskriminaci a aktivní účast a zlepšit zaměstnatelnost, zejména v případě znevýhodněných skupin</a:t>
            </a:r>
          </a:p>
          <a:p>
            <a:pPr marL="0" indent="0">
              <a:buNone/>
            </a:pPr>
            <a:r>
              <a:rPr lang="cs-CZ" sz="2000" b="true" dirty="false"/>
              <a:t>Vyhlašovatel výzvy: </a:t>
            </a:r>
            <a:r>
              <a:rPr lang="cs-CZ" sz="2000" dirty="false"/>
              <a:t>MPSV, Odbor realizace programů ESF - sociální začleňování</a:t>
            </a:r>
          </a:p>
          <a:p>
            <a:pPr marL="0" lvl="2" indent="0">
              <a:lnSpc>
                <a:spcPts val="2880"/>
              </a:lnSpc>
              <a:spcBef>
                <a:spcPts val="600"/>
              </a:spcBef>
              <a:spcAft>
                <a:spcPts val="600"/>
              </a:spcAft>
              <a:buSzPct val="100000"/>
              <a:buNone/>
            </a:pPr>
            <a:endParaRPr lang="cs-CZ" dirty="false"/>
          </a:p>
          <a:p>
            <a:pPr marL="0" indent="0" fontAlgn="base" hangingPunct="false">
              <a:buNone/>
            </a:pPr>
            <a:endParaRPr lang="cs-CZ" sz="2000" dirty="false"/>
          </a:p>
          <a:p>
            <a:pPr marL="0" indent="0" fontAlgn="base" hangingPunct="false">
              <a:buNone/>
            </a:pPr>
            <a:r>
              <a:rPr lang="cs-CZ" sz="2000" dirty="false"/>
              <a:t> </a:t>
            </a:r>
          </a:p>
          <a:p>
            <a:pPr marL="0" indent="0" fontAlgn="base" hangingPunct="false">
              <a:buNone/>
            </a:pPr>
            <a:r>
              <a:rPr lang="cs-CZ" sz="2000" dirty="false"/>
              <a:t> </a:t>
            </a:r>
          </a:p>
          <a:p>
            <a:pPr fontAlgn="base" hangingPunct="false"/>
            <a:endParaRPr lang="cs-CZ" sz="2000" dirty="false"/>
          </a:p>
          <a:p>
            <a:pPr marL="414000" lvl="1" indent="0">
              <a:buNone/>
            </a:pPr>
            <a:r>
              <a:rPr lang="cs-CZ"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a:t>
            </a:fld>
            <a:endParaRPr lang="cs-CZ" dirty="false"/>
          </a:p>
        </p:txBody>
      </p:sp>
    </p:spTree>
    <p:extLst>
      <p:ext uri="{BB962C8B-B14F-4D97-AF65-F5344CB8AC3E}">
        <p14:creationId xmlns:p14="http://schemas.microsoft.com/office/powerpoint/2010/main" val="19907912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3. podpora sdílené a neformální péče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080000"/>
            <a:ext cx="8244000" cy="5305616"/>
          </a:xfrm>
        </p:spPr>
        <p:txBody>
          <a:bodyPr/>
          <a:lstStyle/>
          <a:p>
            <a:pPr marL="0" indent="0" algn="just">
              <a:spcBef>
                <a:spcPts val="300"/>
              </a:spcBef>
              <a:spcAft>
                <a:spcPts val="300"/>
              </a:spcAft>
              <a:buNone/>
            </a:pPr>
            <a:endParaRPr lang="cs-CZ" sz="2000" b="true" dirty="false"/>
          </a:p>
          <a:p>
            <a:pPr marL="0" indent="0" algn="just">
              <a:spcBef>
                <a:spcPts val="300"/>
              </a:spcBef>
              <a:spcAft>
                <a:spcPts val="300"/>
              </a:spcAft>
              <a:buNone/>
            </a:pPr>
            <a:r>
              <a:rPr lang="cs-CZ" b="true" dirty="false"/>
              <a:t>Relevantní indikátory</a:t>
            </a:r>
          </a:p>
          <a:p>
            <a:pPr marL="0" indent="0" algn="just">
              <a:spcAft>
                <a:spcPts val="1100"/>
              </a:spcAft>
              <a:buNone/>
            </a:pPr>
            <a:r>
              <a:rPr lang="cs-CZ" sz="2000" dirty="false"/>
              <a:t>Závazkové:</a:t>
            </a:r>
          </a:p>
          <a:p>
            <a:pPr algn="just">
              <a:spcAft>
                <a:spcPts val="1100"/>
              </a:spcAft>
              <a:buFont typeface="Wingdings" panose="05000000000000000000" pitchFamily="2" charset="2"/>
              <a:buChar char="Ø"/>
            </a:pPr>
            <a:r>
              <a:rPr lang="cs-CZ" sz="2000" dirty="false"/>
              <a:t>600 000 Celkový počet účastníků </a:t>
            </a:r>
          </a:p>
          <a:p>
            <a:pPr algn="just">
              <a:spcAft>
                <a:spcPts val="1100"/>
              </a:spcAft>
              <a:buFont typeface="Wingdings" panose="05000000000000000000" pitchFamily="2" charset="2"/>
              <a:buChar char="Ø"/>
            </a:pPr>
            <a:r>
              <a:rPr lang="cs-CZ" sz="2000" dirty="false"/>
              <a:t>670 031  Kapacita podpořených služeb – úvazky pracovníků</a:t>
            </a:r>
          </a:p>
          <a:p>
            <a:pPr algn="just">
              <a:spcAft>
                <a:spcPts val="1100"/>
              </a:spcAft>
              <a:buFont typeface="Wingdings" panose="05000000000000000000" pitchFamily="2" charset="2"/>
              <a:buChar char="Ø"/>
            </a:pPr>
            <a:r>
              <a:rPr lang="cs-CZ" sz="2000" dirty="false"/>
              <a:t>670 102 Využívání podpořených služeb</a:t>
            </a:r>
          </a:p>
          <a:p>
            <a:pPr marL="0" indent="0" algn="just">
              <a:spcAft>
                <a:spcPts val="1100"/>
              </a:spcAft>
              <a:buNone/>
            </a:pPr>
            <a:r>
              <a:rPr lang="cs-CZ" sz="2000" dirty="false"/>
              <a:t>Nezávazkové:</a:t>
            </a:r>
          </a:p>
          <a:p>
            <a:pPr algn="just">
              <a:spcAft>
                <a:spcPts val="1100"/>
              </a:spcAft>
              <a:buFont typeface="Wingdings" panose="05000000000000000000" pitchFamily="2" charset="2"/>
              <a:buChar char="Ø"/>
            </a:pPr>
            <a:r>
              <a:rPr lang="cs-CZ" sz="2000" dirty="false"/>
              <a:t>673 102 Účastníci projektů, u nichž intervence formou sociální práce naplnila svůj účel</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40</a:t>
            </a:fld>
            <a:endParaRPr lang="cs-CZ" dirty="false"/>
          </a:p>
        </p:txBody>
      </p:sp>
    </p:spTree>
    <p:extLst>
      <p:ext uri="{BB962C8B-B14F-4D97-AF65-F5344CB8AC3E}">
        <p14:creationId xmlns:p14="http://schemas.microsoft.com/office/powerpoint/2010/main" val="11814123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F2E170-CC92-48CD-BCF8-6432484833BF}"/>
              </a:ext>
            </a:extLst>
          </p:cNvPr>
          <p:cNvSpPr>
            <a:spLocks noGrp="true"/>
          </p:cNvSpPr>
          <p:nvPr>
            <p:ph type="title"/>
          </p:nvPr>
        </p:nvSpPr>
        <p:spPr/>
        <p:txBody>
          <a:bodyPr/>
          <a:lstStyle/>
          <a:p>
            <a:br>
              <a:rPr lang="cs-CZ" sz="2400" dirty="false">
                <a:ea typeface="Calibri" panose="020F0502020204030204" pitchFamily="34" charset="0"/>
              </a:rPr>
            </a:br>
            <a:br>
              <a:rPr lang="cs-CZ" sz="2400" dirty="false">
                <a:ea typeface="Calibri" panose="020F0502020204030204" pitchFamily="34" charset="0"/>
              </a:rPr>
            </a:br>
            <a:r>
              <a:rPr lang="cs-CZ" sz="3200" dirty="false">
                <a:ea typeface="Calibri" panose="020F0502020204030204" pitchFamily="34" charset="0"/>
              </a:rPr>
              <a:t>3. podpora sdílené a neformální péče</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94699809-2298-46FB-9845-E9A6D615FE09}"/>
              </a:ext>
            </a:extLst>
          </p:cNvPr>
          <p:cNvSpPr>
            <a:spLocks noGrp="true"/>
          </p:cNvSpPr>
          <p:nvPr>
            <p:ph idx="1"/>
          </p:nvPr>
        </p:nvSpPr>
        <p:spPr/>
        <p:txBody>
          <a:bodyPr/>
          <a:lstStyle/>
          <a:p>
            <a:pPr marL="0" indent="0">
              <a:buNone/>
            </a:pPr>
            <a:r>
              <a:rPr lang="cs-CZ" b="true" dirty="false"/>
              <a:t>Relevantní cílové</a:t>
            </a:r>
            <a:r>
              <a:rPr lang="cs-CZ" dirty="false"/>
              <a:t> </a:t>
            </a:r>
            <a:r>
              <a:rPr lang="cs-CZ" b="true" dirty="false"/>
              <a:t>skupiny</a:t>
            </a:r>
          </a:p>
          <a:p>
            <a:pPr>
              <a:buFont typeface="Arial" panose="020B0604020202020204" pitchFamily="34" charset="0"/>
              <a:buChar char="•"/>
            </a:pPr>
            <a:r>
              <a:rPr lang="cs-CZ" dirty="false"/>
              <a:t>Neformální pečující</a:t>
            </a:r>
          </a:p>
        </p:txBody>
      </p:sp>
      <p:sp>
        <p:nvSpPr>
          <p:cNvPr id="4" name="Zástupný symbol pro číslo snímku 3">
            <a:extLst>
              <a:ext uri="{FF2B5EF4-FFF2-40B4-BE49-F238E27FC236}">
                <a16:creationId xmlns:a16="http://schemas.microsoft.com/office/drawing/2014/main" id="{08134E19-E512-48A6-81D7-0B3B1909DE47}"/>
              </a:ext>
            </a:extLst>
          </p:cNvPr>
          <p:cNvSpPr>
            <a:spLocks noGrp="true"/>
          </p:cNvSpPr>
          <p:nvPr>
            <p:ph type="sldNum" sz="quarter" idx="12"/>
          </p:nvPr>
        </p:nvSpPr>
        <p:spPr/>
        <p:txBody>
          <a:bodyPr/>
          <a:lstStyle/>
          <a:p>
            <a:fld id="{479BF083-4774-43B1-9AB0-5CC1AC5DD8EE}" type="slidenum">
              <a:rPr lang="cs-CZ" smtClean="false"/>
              <a:pPr/>
              <a:t>41</a:t>
            </a:fld>
            <a:endParaRPr lang="cs-CZ" dirty="false"/>
          </a:p>
        </p:txBody>
      </p:sp>
    </p:spTree>
    <p:extLst>
      <p:ext uri="{BB962C8B-B14F-4D97-AF65-F5344CB8AC3E}">
        <p14:creationId xmlns:p14="http://schemas.microsoft.com/office/powerpoint/2010/main" val="9449828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251520" y="3212976"/>
            <a:ext cx="8460472" cy="648072"/>
          </a:xfrm>
        </p:spPr>
        <p:txBody>
          <a:bodyPr/>
          <a:lstStyle/>
          <a:p>
            <a:pPr algn="ctr">
              <a:spcBef>
                <a:spcPts val="300"/>
              </a:spcBef>
              <a:spcAft>
                <a:spcPts val="300"/>
              </a:spcAft>
            </a:pPr>
            <a:r>
              <a:rPr lang="cs-CZ" sz="3200" cap="none" dirty="false">
                <a:effectLst/>
                <a:latin typeface="Arial" panose="020B0604020202020204" pitchFamily="34" charset="0"/>
                <a:ea typeface="Times New Roman" panose="02020603050405020304" pitchFamily="18" charset="0"/>
                <a:cs typeface="Times New Roman" panose="02020603050405020304" pitchFamily="18" charset="0"/>
              </a:rPr>
              <a:t>4. ZAMĚSTNANOSTNÍ PROGRAMY</a:t>
            </a:r>
            <a:br>
              <a:rPr lang="cs-CZ" sz="1800" dirty="false">
                <a:effectLst/>
                <a:latin typeface="Times New Roman" panose="02020603050405020304" pitchFamily="18" charset="0"/>
                <a:ea typeface="Times New Roman" panose="02020603050405020304" pitchFamily="18" charset="0"/>
              </a:rPr>
            </a:br>
            <a:br>
              <a:rPr lang="cs-CZ" sz="1800" dirty="false">
                <a:effectLst/>
                <a:latin typeface="Calibri" panose="020F0502020204030204" pitchFamily="34" charset="0"/>
                <a:ea typeface="Calibri" panose="020F0502020204030204" pitchFamily="34" charset="0"/>
                <a:cs typeface="Times New Roman" panose="02020603050405020304" pitchFamily="18" charset="0"/>
              </a:rPr>
            </a:br>
            <a:endParaRPr lang="cs-CZ" sz="2000" dirty="false"/>
          </a:p>
        </p:txBody>
      </p:sp>
    </p:spTree>
    <p:extLst>
      <p:ext uri="{BB962C8B-B14F-4D97-AF65-F5344CB8AC3E}">
        <p14:creationId xmlns:p14="http://schemas.microsoft.com/office/powerpoint/2010/main" val="36755597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800" dirty="false">
                <a:ea typeface="Calibri" panose="020F0502020204030204" pitchFamily="34" charset="0"/>
              </a:rPr>
            </a:br>
            <a:r>
              <a:rPr lang="cs-CZ" sz="2800" dirty="false">
                <a:ea typeface="Calibri" panose="020F0502020204030204" pitchFamily="34" charset="0"/>
              </a:rPr>
              <a:t>4. Zaměstnanostní programy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340768"/>
            <a:ext cx="8244000" cy="4824536"/>
          </a:xfrm>
        </p:spPr>
        <p:txBody>
          <a:bodyPr/>
          <a:lstStyle/>
          <a:p>
            <a:pPr marL="0" indent="0" algn="just">
              <a:spcBef>
                <a:spcPts val="300"/>
              </a:spcBef>
              <a:spcAft>
                <a:spcPts val="300"/>
              </a:spcAft>
              <a:buNone/>
            </a:pPr>
            <a:endParaRPr lang="cs-CZ" sz="2000" dirty="false"/>
          </a:p>
          <a:p>
            <a:pPr>
              <a:buFont typeface="Wingdings" panose="05000000000000000000" pitchFamily="2" charset="2"/>
              <a:buChar char=""/>
            </a:pPr>
            <a:r>
              <a:rPr lang="cs-CZ" sz="2000" dirty="false"/>
              <a:t>sdílení pracovníků, prostor, vybavení, pomůcek </a:t>
            </a:r>
          </a:p>
          <a:p>
            <a:pPr>
              <a:buFont typeface="Wingdings" panose="05000000000000000000" pitchFamily="2" charset="2"/>
              <a:buChar char=""/>
            </a:pPr>
            <a:r>
              <a:rPr lang="cs-CZ" sz="2000" dirty="false"/>
              <a:t>flexibilní formy zaměstnávání </a:t>
            </a:r>
          </a:p>
          <a:p>
            <a:pPr>
              <a:buFont typeface="Wingdings" panose="05000000000000000000" pitchFamily="2" charset="2"/>
              <a:buChar char=""/>
            </a:pPr>
            <a:r>
              <a:rPr lang="cs-CZ" sz="2000" dirty="false"/>
              <a:t>pracovní mentoring, mezigenerační tandemy na pracovištích</a:t>
            </a:r>
          </a:p>
          <a:p>
            <a:pPr>
              <a:buFont typeface="Wingdings" panose="05000000000000000000" pitchFamily="2" charset="2"/>
              <a:buChar char=""/>
            </a:pPr>
            <a:r>
              <a:rPr lang="cs-CZ" sz="2000" dirty="false"/>
              <a:t>lokální aktivizační tréninková pracovní místa, stáže u zaměstnavatelů </a:t>
            </a:r>
          </a:p>
          <a:p>
            <a:pPr>
              <a:buFont typeface="Wingdings" panose="05000000000000000000" pitchFamily="2" charset="2"/>
              <a:buChar char=""/>
            </a:pPr>
            <a:r>
              <a:rPr lang="cs-CZ" sz="2000" dirty="false"/>
              <a:t>prostupné zaměstnávání </a:t>
            </a:r>
          </a:p>
          <a:p>
            <a:pPr>
              <a:buFont typeface="Wingdings" panose="05000000000000000000" pitchFamily="2" charset="2"/>
              <a:buChar char=""/>
            </a:pPr>
            <a:r>
              <a:rPr lang="cs-CZ" sz="2000" dirty="false"/>
              <a:t>komunitně prospěšné zaměstnávání</a:t>
            </a:r>
          </a:p>
          <a:p>
            <a:pPr>
              <a:buFont typeface="Wingdings" panose="05000000000000000000" pitchFamily="2" charset="2"/>
              <a:buChar char=""/>
            </a:pPr>
            <a:r>
              <a:rPr lang="cs-CZ" sz="2000" dirty="false"/>
              <a:t>podnikatelské inkubátory a podpora podnikání na zkoušku </a:t>
            </a:r>
          </a:p>
          <a:p>
            <a:pPr>
              <a:buFont typeface="Wingdings" panose="05000000000000000000" pitchFamily="2" charset="2"/>
              <a:buChar char=""/>
            </a:pPr>
            <a:r>
              <a:rPr lang="cs-CZ" sz="2000" dirty="false"/>
              <a:t>doplňkově koordinační aktivity a síťování v oblasti zaměstnanosti, osvěta zaměstnavatelů a vzdělávání členů realizačního týmu, a to zejména v práci s osobami z cílových skupin (včetně supervize)</a:t>
            </a:r>
          </a:p>
          <a:p>
            <a:pPr algn="just">
              <a:spcBef>
                <a:spcPts val="300"/>
              </a:spcBef>
              <a:spcAft>
                <a:spcPts val="3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43</a:t>
            </a:fld>
            <a:endParaRPr lang="cs-CZ" dirty="false"/>
          </a:p>
        </p:txBody>
      </p:sp>
    </p:spTree>
    <p:extLst>
      <p:ext uri="{BB962C8B-B14F-4D97-AF65-F5344CB8AC3E}">
        <p14:creationId xmlns:p14="http://schemas.microsoft.com/office/powerpoint/2010/main" val="22027745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360000" y="-387424"/>
            <a:ext cx="8424000" cy="2232248"/>
          </a:xfrm>
        </p:spPr>
        <p:txBody>
          <a:bodyPr/>
          <a:lstStyle/>
          <a:p>
            <a:r>
              <a:rPr lang="cs-CZ" sz="2800" dirty="false">
                <a:ea typeface="Calibri" panose="020F0502020204030204" pitchFamily="34" charset="0"/>
              </a:rPr>
              <a:t>4. Zaměstnanostní programy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83482" y="1602364"/>
            <a:ext cx="8244000" cy="3986876"/>
          </a:xfrm>
        </p:spPr>
        <p:txBody>
          <a:bodyPr/>
          <a:lstStyle/>
          <a:p>
            <a:pPr marL="0" indent="0" algn="just">
              <a:spcBef>
                <a:spcPts val="300"/>
              </a:spcBef>
              <a:spcAft>
                <a:spcPts val="300"/>
              </a:spcAft>
              <a:buNone/>
            </a:pPr>
            <a:r>
              <a:rPr lang="cs-CZ" b="true" dirty="false"/>
              <a:t>Specifické podmínky pro zaměstnanostní programy</a:t>
            </a:r>
          </a:p>
          <a:p>
            <a:pPr>
              <a:buFont typeface="Wingdings" panose="05000000000000000000" pitchFamily="2" charset="2"/>
              <a:buChar char=""/>
            </a:pPr>
            <a:r>
              <a:rPr lang="cs-CZ" sz="2000" dirty="false"/>
              <a:t>možná veřejná podpora</a:t>
            </a:r>
          </a:p>
          <a:p>
            <a:pPr>
              <a:buFont typeface="Wingdings" panose="05000000000000000000" pitchFamily="2" charset="2"/>
              <a:buChar char=""/>
            </a:pPr>
            <a:r>
              <a:rPr lang="cs-CZ" sz="2000" dirty="false"/>
              <a:t>ošetřit zprostředkování zaměstnání</a:t>
            </a:r>
          </a:p>
          <a:p>
            <a:pPr>
              <a:buFont typeface="Wingdings" panose="05000000000000000000" pitchFamily="2" charset="2"/>
              <a:buChar char=""/>
            </a:pPr>
            <a:r>
              <a:rPr lang="cs-CZ" sz="2000" dirty="false"/>
              <a:t>pokud zprostředkování zaměstnání nezajišťuje MAS, je nutné doložit doklad o zprostředkování</a:t>
            </a:r>
          </a:p>
          <a:p>
            <a:pPr>
              <a:buFont typeface="Wingdings" panose="05000000000000000000" pitchFamily="2" charset="2"/>
              <a:buChar char=""/>
            </a:pPr>
            <a:r>
              <a:rPr lang="cs-CZ" sz="2000" dirty="false"/>
              <a:t>aktivity by neměly nahrazovat činnosti ÚP ČR, ale naopak je doplňovat a rozšiřovat s ohledem na detailní znalost potřeb lokálního trhu práce</a:t>
            </a:r>
          </a:p>
          <a:p>
            <a:pPr>
              <a:buFont typeface="Wingdings" panose="05000000000000000000" pitchFamily="2" charset="2"/>
              <a:buChar char=""/>
            </a:pPr>
            <a:r>
              <a:rPr lang="cs-CZ" sz="2000" dirty="false"/>
              <a:t>nástroje aktivní politiky zaměstnanosti nejsou ve výzvě podporovány</a:t>
            </a:r>
          </a:p>
          <a:p>
            <a:pPr>
              <a:buFont typeface="Wingdings" panose="05000000000000000000" pitchFamily="2" charset="2"/>
              <a:buChar char=""/>
            </a:pPr>
            <a:r>
              <a:rPr lang="cs-CZ" sz="2000" dirty="false"/>
              <a:t>zapojení ÚP ČR do projektů je možné pouze formou partnera bez finančního příspěvku</a:t>
            </a:r>
          </a:p>
          <a:p>
            <a:pPr marL="0" indent="0" algn="just">
              <a:spcBef>
                <a:spcPts val="300"/>
              </a:spcBef>
              <a:spcAft>
                <a:spcPts val="300"/>
              </a:spcAft>
              <a:buNone/>
            </a:pPr>
            <a:endParaRPr lang="cs-CZ" sz="20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44</a:t>
            </a:fld>
            <a:endParaRPr lang="cs-CZ" dirty="false"/>
          </a:p>
        </p:txBody>
      </p:sp>
    </p:spTree>
    <p:extLst>
      <p:ext uri="{BB962C8B-B14F-4D97-AF65-F5344CB8AC3E}">
        <p14:creationId xmlns:p14="http://schemas.microsoft.com/office/powerpoint/2010/main" val="16795869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360000" y="0"/>
            <a:ext cx="8424000" cy="1556792"/>
          </a:xfrm>
        </p:spPr>
        <p:txBody>
          <a:bodyPr/>
          <a:lstStyle/>
          <a:p>
            <a:r>
              <a:rPr lang="cs-CZ" sz="2800" dirty="false">
                <a:ea typeface="Calibri" panose="020F0502020204030204" pitchFamily="34" charset="0"/>
              </a:rPr>
              <a:t>4. Zaměstnanostní programy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196752"/>
            <a:ext cx="8280000" cy="5195736"/>
          </a:xfrm>
        </p:spPr>
        <p:txBody>
          <a:bodyPr/>
          <a:lstStyle/>
          <a:p>
            <a:pPr algn="just">
              <a:spcBef>
                <a:spcPts val="300"/>
              </a:spcBef>
              <a:spcAft>
                <a:spcPts val="300"/>
              </a:spcAft>
            </a:pPr>
            <a:endParaRPr lang="cs-CZ" sz="2000" dirty="false"/>
          </a:p>
          <a:p>
            <a:pPr marL="0" indent="0" algn="just">
              <a:lnSpc>
                <a:spcPct val="100000"/>
              </a:lnSpc>
              <a:spcBef>
                <a:spcPts val="300"/>
              </a:spcBef>
              <a:spcAft>
                <a:spcPts val="300"/>
              </a:spcAft>
              <a:buNone/>
            </a:pPr>
            <a:r>
              <a:rPr lang="cs-CZ" b="true" dirty="false"/>
              <a:t>V rámci zaměstnanostních programů nebude podporováno</a:t>
            </a:r>
          </a:p>
          <a:p>
            <a:pPr marL="0" indent="0" algn="just">
              <a:lnSpc>
                <a:spcPct val="100000"/>
              </a:lnSpc>
              <a:spcBef>
                <a:spcPts val="300"/>
              </a:spcBef>
              <a:spcAft>
                <a:spcPts val="300"/>
              </a:spcAft>
              <a:buNone/>
            </a:pPr>
            <a:endParaRPr lang="cs-CZ" b="true" dirty="false"/>
          </a:p>
          <a:p>
            <a:pPr lvl="0">
              <a:buFont typeface="Wingdings" panose="05000000000000000000" pitchFamily="2" charset="2"/>
              <a:buChar char=""/>
            </a:pPr>
            <a:r>
              <a:rPr lang="cs-CZ" sz="2000" dirty="false"/>
              <a:t>podpora stávajících zaměstnanců </a:t>
            </a:r>
          </a:p>
          <a:p>
            <a:pPr lvl="0">
              <a:buFont typeface="Wingdings" panose="05000000000000000000" pitchFamily="2" charset="2"/>
              <a:buChar char=""/>
            </a:pPr>
            <a:r>
              <a:rPr lang="cs-CZ" sz="2000" dirty="false"/>
              <a:t>podpora tvorby pracovních míst bez komplexní podpory a individuální sociální práce/psychosociální podpory s osobami z cílových skupin (komplexní podporou a individuální sociální prací není myšlen pouze mentoring a další profesní vzdělávání osob z cílových skupin)</a:t>
            </a:r>
          </a:p>
          <a:p>
            <a:pPr lvl="0">
              <a:buFont typeface="Wingdings" panose="05000000000000000000" pitchFamily="2" charset="2"/>
              <a:buChar char=""/>
            </a:pPr>
            <a:r>
              <a:rPr lang="cs-CZ" sz="2000" dirty="false"/>
              <a:t>rekvalifikace a další vzdělávání bez přímé uplatnitelnosti osob z cílových skupin na trhu práce </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45</a:t>
            </a:fld>
            <a:endParaRPr lang="cs-CZ" dirty="false"/>
          </a:p>
        </p:txBody>
      </p:sp>
    </p:spTree>
    <p:extLst>
      <p:ext uri="{BB962C8B-B14F-4D97-AF65-F5344CB8AC3E}">
        <p14:creationId xmlns:p14="http://schemas.microsoft.com/office/powerpoint/2010/main" val="13741569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360000" y="0"/>
            <a:ext cx="8424000" cy="1556792"/>
          </a:xfrm>
        </p:spPr>
        <p:txBody>
          <a:bodyPr/>
          <a:lstStyle/>
          <a:p>
            <a:r>
              <a:rPr lang="cs-CZ" sz="2800" dirty="false">
                <a:ea typeface="Calibri" panose="020F0502020204030204" pitchFamily="34" charset="0"/>
              </a:rPr>
              <a:t>4. Zaměstnanostní programy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196752"/>
            <a:ext cx="8280000" cy="5195736"/>
          </a:xfrm>
        </p:spPr>
        <p:txBody>
          <a:bodyPr/>
          <a:lstStyle/>
          <a:p>
            <a:pPr algn="just">
              <a:spcBef>
                <a:spcPts val="300"/>
              </a:spcBef>
              <a:spcAft>
                <a:spcPts val="300"/>
              </a:spcAft>
            </a:pPr>
            <a:endParaRPr lang="cs-CZ" sz="2000" dirty="false"/>
          </a:p>
          <a:p>
            <a:pPr marL="0" indent="0" algn="just">
              <a:lnSpc>
                <a:spcPct val="100000"/>
              </a:lnSpc>
              <a:spcBef>
                <a:spcPts val="300"/>
              </a:spcBef>
              <a:spcAft>
                <a:spcPts val="300"/>
              </a:spcAft>
              <a:buNone/>
            </a:pPr>
            <a:r>
              <a:rPr lang="cs-CZ" b="true" dirty="false"/>
              <a:t>V rámci zaměstnanostních programů nebude podporováno</a:t>
            </a:r>
          </a:p>
          <a:p>
            <a:pPr lvl="0">
              <a:buFont typeface="Wingdings" panose="05000000000000000000" pitchFamily="2" charset="2"/>
              <a:buChar char=""/>
            </a:pPr>
            <a:r>
              <a:rPr lang="cs-CZ" sz="2000" dirty="false"/>
              <a:t>nehospodárný nákup vybavení a zařízení pro osoby z cílových skupin (preference sdílení vybavení a zařízení na úrovni MAS či DSO)</a:t>
            </a:r>
          </a:p>
          <a:p>
            <a:pPr lvl="0">
              <a:buFont typeface="Wingdings" panose="05000000000000000000" pitchFamily="2" charset="2"/>
              <a:buChar char=""/>
            </a:pPr>
            <a:r>
              <a:rPr lang="cs-CZ" sz="2000" dirty="false"/>
              <a:t>nástroje aktivitní politiky zaměstnanosti s výjimkou rekvalifikací</a:t>
            </a:r>
          </a:p>
          <a:p>
            <a:pPr lvl="0">
              <a:buFont typeface="Wingdings" panose="05000000000000000000" pitchFamily="2" charset="2"/>
              <a:buChar char=""/>
            </a:pPr>
            <a:r>
              <a:rPr lang="cs-CZ" sz="2000" dirty="false"/>
              <a:t>mzdové příspěvky na vytvoření pracovních míst v sociálních službách, které jsou hrazeny z vyrovnávací platby (dle Rozhodnutí Komise č. 2012/21/EU)</a:t>
            </a:r>
          </a:p>
          <a:p>
            <a:pPr>
              <a:buFont typeface="Wingdings" panose="05000000000000000000" pitchFamily="2" charset="2"/>
              <a:buChar char=""/>
            </a:pPr>
            <a:r>
              <a:rPr lang="cs-CZ" sz="2000" dirty="false"/>
              <a:t>přijetí předchozích zaměstnanců na uvolněná pracovní místa </a:t>
            </a:r>
          </a:p>
          <a:p>
            <a:pPr>
              <a:buFont typeface="Wingdings" panose="05000000000000000000" pitchFamily="2" charset="2"/>
              <a:buChar char=""/>
            </a:pPr>
            <a:r>
              <a:rPr lang="cs-CZ" sz="2000" dirty="false"/>
              <a:t>aktivity zaměřené pouze na lokální burzy práce</a:t>
            </a:r>
          </a:p>
          <a:p>
            <a:pPr marL="0" indent="0">
              <a:buNone/>
            </a:pPr>
            <a:endParaRPr lang="cs-CZ" sz="2000" dirty="false"/>
          </a:p>
          <a:p>
            <a:pPr marL="0" lvl="0" indent="0">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46</a:t>
            </a:fld>
            <a:endParaRPr lang="cs-CZ" dirty="false"/>
          </a:p>
        </p:txBody>
      </p:sp>
    </p:spTree>
    <p:extLst>
      <p:ext uri="{BB962C8B-B14F-4D97-AF65-F5344CB8AC3E}">
        <p14:creationId xmlns:p14="http://schemas.microsoft.com/office/powerpoint/2010/main" val="30919443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360000" y="0"/>
            <a:ext cx="8424000" cy="1556792"/>
          </a:xfrm>
        </p:spPr>
        <p:txBody>
          <a:bodyPr/>
          <a:lstStyle/>
          <a:p>
            <a:r>
              <a:rPr lang="cs-CZ" sz="2800" dirty="false">
                <a:ea typeface="Calibri" panose="020F0502020204030204" pitchFamily="34" charset="0"/>
              </a:rPr>
              <a:t>4. Zaměstnanostní programy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556792"/>
            <a:ext cx="8244000" cy="4176464"/>
          </a:xfrm>
        </p:spPr>
        <p:txBody>
          <a:bodyPr/>
          <a:lstStyle/>
          <a:p>
            <a:pPr algn="just">
              <a:spcBef>
                <a:spcPts val="300"/>
              </a:spcBef>
              <a:spcAft>
                <a:spcPts val="300"/>
              </a:spcAft>
            </a:pPr>
            <a:endParaRPr lang="cs-CZ" dirty="false"/>
          </a:p>
          <a:p>
            <a:pPr marL="0" indent="0" algn="just">
              <a:spcBef>
                <a:spcPts val="300"/>
              </a:spcBef>
              <a:spcAft>
                <a:spcPts val="300"/>
              </a:spcAft>
              <a:buNone/>
            </a:pPr>
            <a:r>
              <a:rPr lang="cs-CZ" b="true" dirty="false"/>
              <a:t>V rámci zaměstnanostních programů nebude podporováno</a:t>
            </a:r>
          </a:p>
          <a:p>
            <a:pPr lvl="0">
              <a:buFont typeface="Wingdings" panose="05000000000000000000" pitchFamily="2" charset="2"/>
              <a:buChar char=""/>
            </a:pPr>
            <a:r>
              <a:rPr lang="cs-CZ" sz="2000" dirty="false"/>
              <a:t>exkurze a kariérové poradenství na školách (hrazeno z MŠMT)</a:t>
            </a:r>
          </a:p>
          <a:p>
            <a:pPr lvl="0">
              <a:buFont typeface="Wingdings" panose="05000000000000000000" pitchFamily="2" charset="2"/>
              <a:buChar char=""/>
            </a:pPr>
            <a:r>
              <a:rPr lang="cs-CZ" sz="2000" dirty="false"/>
              <a:t>polytechnické vzdělávání, neformální vzdělávání (hrazeno z MŠMT)</a:t>
            </a:r>
          </a:p>
          <a:p>
            <a:pPr lvl="0">
              <a:buFont typeface="Wingdings" panose="05000000000000000000" pitchFamily="2" charset="2"/>
              <a:buChar char=""/>
            </a:pPr>
            <a:r>
              <a:rPr lang="cs-CZ" sz="2000" dirty="false"/>
              <a:t>tranzitní a motivační programy pro žáky a studenty posledních ročníků škol realizované na školách (hrazeno z MŠMT)</a:t>
            </a:r>
          </a:p>
          <a:p>
            <a:pPr>
              <a:buFont typeface="Wingdings" panose="05000000000000000000" pitchFamily="2" charset="2"/>
              <a:buChar char=""/>
            </a:pPr>
            <a:r>
              <a:rPr lang="cs-CZ" sz="2000" dirty="false"/>
              <a:t>mzdové příspěvky na pracovní pozice na školách hrazené z MŠMT (asistenti pedagoga, speciální pedagogové, školní psychologové apod.)</a:t>
            </a:r>
          </a:p>
          <a:p>
            <a:pPr marL="0" lvl="0" indent="0" algn="just">
              <a:spcBef>
                <a:spcPts val="300"/>
              </a:spcBef>
              <a:spcAft>
                <a:spcPts val="300"/>
              </a:spcAft>
              <a:buNone/>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47</a:t>
            </a:fld>
            <a:endParaRPr lang="cs-CZ" dirty="false"/>
          </a:p>
        </p:txBody>
      </p:sp>
    </p:spTree>
    <p:extLst>
      <p:ext uri="{BB962C8B-B14F-4D97-AF65-F5344CB8AC3E}">
        <p14:creationId xmlns:p14="http://schemas.microsoft.com/office/powerpoint/2010/main" val="23891832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360000" y="0"/>
            <a:ext cx="8424000" cy="836712"/>
          </a:xfrm>
        </p:spPr>
        <p:txBody>
          <a:bodyPr/>
          <a:lstStyle/>
          <a:p>
            <a:br>
              <a:rPr lang="cs-CZ" sz="2000" dirty="false">
                <a:ea typeface="Calibri" panose="020F0502020204030204" pitchFamily="34" charset="0"/>
              </a:rPr>
            </a:br>
            <a:r>
              <a:rPr lang="cs-CZ" sz="2800" dirty="false">
                <a:ea typeface="Calibri" panose="020F0502020204030204" pitchFamily="34" charset="0"/>
              </a:rPr>
              <a:t>4. zaměstnanostní programy</a:t>
            </a:r>
            <a:endParaRPr lang="cs-CZ" sz="2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086872"/>
            <a:ext cx="8244000" cy="5305616"/>
          </a:xfrm>
        </p:spPr>
        <p:txBody>
          <a:bodyPr/>
          <a:lstStyle/>
          <a:p>
            <a:pPr algn="just">
              <a:spcBef>
                <a:spcPts val="300"/>
              </a:spcBef>
              <a:spcAft>
                <a:spcPts val="300"/>
              </a:spcAft>
            </a:pPr>
            <a:endParaRPr lang="cs-CZ" sz="2000" dirty="false"/>
          </a:p>
          <a:p>
            <a:pPr marL="0" indent="0">
              <a:buNone/>
            </a:pPr>
            <a:r>
              <a:rPr lang="cs-CZ" sz="2000" b="true" dirty="false"/>
              <a:t>Relevantní pracovní pozice (z přímých osobních nákladů)</a:t>
            </a:r>
          </a:p>
          <a:p>
            <a:pPr marL="0" indent="0">
              <a:buNone/>
            </a:pPr>
            <a:endParaRPr lang="cs-CZ" sz="2000" b="true" dirty="false"/>
          </a:p>
          <a:p>
            <a:pPr>
              <a:buFont typeface="Wingdings" panose="05000000000000000000" pitchFamily="2" charset="2"/>
              <a:buChar char=""/>
            </a:pPr>
            <a:r>
              <a:rPr lang="cs-CZ" sz="2000" dirty="false"/>
              <a:t>Pracovní poradce/ konzultant </a:t>
            </a:r>
          </a:p>
          <a:p>
            <a:pPr>
              <a:buFont typeface="Wingdings" panose="05000000000000000000" pitchFamily="2" charset="2"/>
              <a:buChar char=""/>
            </a:pPr>
            <a:r>
              <a:rPr lang="cs-CZ" sz="2000" dirty="false"/>
              <a:t>Kariérní poradce</a:t>
            </a:r>
          </a:p>
          <a:p>
            <a:pPr>
              <a:buFont typeface="Wingdings" panose="05000000000000000000" pitchFamily="2" charset="2"/>
              <a:buChar char=""/>
            </a:pPr>
            <a:r>
              <a:rPr lang="cs-CZ" sz="2000" dirty="false"/>
              <a:t>Psychosociální pracovník </a:t>
            </a:r>
          </a:p>
          <a:p>
            <a:pPr>
              <a:buFont typeface="Wingdings" panose="05000000000000000000" pitchFamily="2" charset="2"/>
              <a:buChar char=""/>
            </a:pPr>
            <a:r>
              <a:rPr lang="cs-CZ" sz="2000" dirty="false"/>
              <a:t>Mentor</a:t>
            </a:r>
          </a:p>
          <a:p>
            <a:pPr>
              <a:buFont typeface="Wingdings" panose="05000000000000000000" pitchFamily="2" charset="2"/>
              <a:buChar char=""/>
            </a:pPr>
            <a:r>
              <a:rPr lang="cs-CZ" sz="2000" dirty="false"/>
              <a:t>Kouč</a:t>
            </a:r>
          </a:p>
          <a:p>
            <a:pPr>
              <a:buFont typeface="Wingdings" panose="05000000000000000000" pitchFamily="2" charset="2"/>
              <a:buChar char=""/>
            </a:pPr>
            <a:r>
              <a:rPr lang="cs-CZ" sz="2000" dirty="false"/>
              <a:t>Specialista pro podporu podnikání</a:t>
            </a:r>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48</a:t>
            </a:fld>
            <a:endParaRPr lang="cs-CZ" dirty="false"/>
          </a:p>
        </p:txBody>
      </p:sp>
    </p:spTree>
    <p:extLst>
      <p:ext uri="{BB962C8B-B14F-4D97-AF65-F5344CB8AC3E}">
        <p14:creationId xmlns:p14="http://schemas.microsoft.com/office/powerpoint/2010/main" val="14663805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4. zaměstnanostní programy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859396"/>
            <a:ext cx="8244000" cy="5656604"/>
          </a:xfrm>
        </p:spPr>
        <p:txBody>
          <a:bodyPr/>
          <a:lstStyle/>
          <a:p>
            <a:pPr marL="0" indent="0" algn="just">
              <a:spcBef>
                <a:spcPts val="300"/>
              </a:spcBef>
              <a:spcAft>
                <a:spcPts val="300"/>
              </a:spcAft>
              <a:buNone/>
            </a:pPr>
            <a:endParaRPr lang="cs-CZ" sz="2000" b="true" dirty="false"/>
          </a:p>
          <a:p>
            <a:pPr marL="0" indent="0" algn="just">
              <a:spcBef>
                <a:spcPts val="300"/>
              </a:spcBef>
              <a:spcAft>
                <a:spcPts val="300"/>
              </a:spcAft>
              <a:buNone/>
            </a:pPr>
            <a:r>
              <a:rPr lang="cs-CZ" b="true" dirty="false"/>
              <a:t>Relevantní indikátory</a:t>
            </a:r>
          </a:p>
          <a:p>
            <a:pPr marL="0" indent="0" algn="just">
              <a:spcAft>
                <a:spcPts val="1100"/>
              </a:spcAft>
              <a:buNone/>
            </a:pPr>
            <a:r>
              <a:rPr lang="cs-CZ" sz="2000" dirty="false"/>
              <a:t>Závazkové:</a:t>
            </a:r>
          </a:p>
          <a:p>
            <a:pPr algn="just">
              <a:spcAft>
                <a:spcPts val="1100"/>
              </a:spcAft>
              <a:buFont typeface="Wingdings" panose="05000000000000000000" pitchFamily="2" charset="2"/>
              <a:buChar char="Ø"/>
            </a:pPr>
            <a:r>
              <a:rPr lang="cs-CZ" sz="2000" dirty="false"/>
              <a:t>600 000 Celkový počet účastníků </a:t>
            </a:r>
          </a:p>
          <a:p>
            <a:pPr algn="just">
              <a:spcAft>
                <a:spcPts val="1100"/>
              </a:spcAft>
              <a:buFont typeface="Wingdings" panose="05000000000000000000" pitchFamily="2" charset="2"/>
              <a:buChar char="Ø"/>
            </a:pPr>
            <a:r>
              <a:rPr lang="cs-CZ" sz="2000" dirty="false"/>
              <a:t>672 001 Počet znevýhodněných osob umístěných na pracovních místech</a:t>
            </a:r>
          </a:p>
          <a:p>
            <a:pPr algn="just">
              <a:spcAft>
                <a:spcPts val="1100"/>
              </a:spcAft>
              <a:buFont typeface="Wingdings" panose="05000000000000000000" pitchFamily="2" charset="2"/>
              <a:buChar char="Ø"/>
            </a:pPr>
            <a:r>
              <a:rPr lang="cs-CZ" sz="2000" dirty="false"/>
              <a:t>670 031  Kapacita podpořených služeb – Úvazky pracovníků</a:t>
            </a:r>
          </a:p>
          <a:p>
            <a:pPr algn="just">
              <a:spcAft>
                <a:spcPts val="1100"/>
              </a:spcAft>
              <a:buFont typeface="Wingdings" panose="05000000000000000000" pitchFamily="2" charset="2"/>
              <a:buChar char="Ø"/>
            </a:pPr>
            <a:r>
              <a:rPr lang="cs-CZ" sz="2000" dirty="false"/>
              <a:t>670 102 Využívání podpořených služeb</a:t>
            </a:r>
          </a:p>
          <a:p>
            <a:pPr marL="0" indent="0" algn="just">
              <a:spcAft>
                <a:spcPts val="1100"/>
              </a:spcAft>
              <a:buNone/>
            </a:pPr>
            <a:r>
              <a:rPr lang="cs-CZ" sz="2000" dirty="false"/>
              <a:t>Nezávazkové:</a:t>
            </a:r>
          </a:p>
          <a:p>
            <a:pPr algn="just">
              <a:spcAft>
                <a:spcPts val="1100"/>
              </a:spcAft>
              <a:buFont typeface="Wingdings" panose="05000000000000000000" pitchFamily="2" charset="2"/>
              <a:buChar char="Ø"/>
            </a:pPr>
            <a:r>
              <a:rPr lang="cs-CZ" sz="2000" dirty="false"/>
              <a:t>673 102 Účastníci projektů, u nichž intervence formou sociální práce naplnila svůj účel</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49</a:t>
            </a:fld>
            <a:endParaRPr lang="cs-CZ" dirty="false"/>
          </a:p>
        </p:txBody>
      </p:sp>
    </p:spTree>
    <p:extLst>
      <p:ext uri="{BB962C8B-B14F-4D97-AF65-F5344CB8AC3E}">
        <p14:creationId xmlns:p14="http://schemas.microsoft.com/office/powerpoint/2010/main" val="3734783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179512" y="0"/>
            <a:ext cx="8964488" cy="1080000"/>
          </a:xfrm>
        </p:spPr>
        <p:txBody>
          <a:bodyPr/>
          <a:lstStyle/>
          <a:p>
            <a:r>
              <a:rPr lang="pl-PL" sz="2800" dirty="false"/>
              <a:t>Představení výzVY</a:t>
            </a:r>
            <a:endParaRPr lang="cs-CZ" sz="2800" cap="none" dirty="false"/>
          </a:p>
        </p:txBody>
      </p:sp>
      <p:sp>
        <p:nvSpPr>
          <p:cNvPr id="3" name="Zástupný symbol pro obsah 2"/>
          <p:cNvSpPr>
            <a:spLocks noGrp="true"/>
          </p:cNvSpPr>
          <p:nvPr>
            <p:ph idx="1"/>
          </p:nvPr>
        </p:nvSpPr>
        <p:spPr>
          <a:xfrm>
            <a:off x="395536" y="1196752"/>
            <a:ext cx="8352928" cy="5544616"/>
          </a:xfrm>
        </p:spPr>
        <p:txBody>
          <a:bodyPr/>
          <a:lstStyle/>
          <a:p>
            <a:pPr marL="0" indent="0">
              <a:buNone/>
            </a:pPr>
            <a:r>
              <a:rPr lang="cs-CZ" sz="2000" b="true" dirty="false"/>
              <a:t>Vyhlášení výzvy: </a:t>
            </a:r>
            <a:r>
              <a:rPr lang="cs-CZ" sz="2000" b="true" dirty="false">
                <a:solidFill>
                  <a:srgbClr val="FF0000"/>
                </a:solidFill>
              </a:rPr>
              <a:t>1. července 2022</a:t>
            </a:r>
          </a:p>
          <a:p>
            <a:pPr marL="0" indent="0">
              <a:buNone/>
            </a:pPr>
            <a:r>
              <a:rPr lang="cs-CZ" sz="2000" b="true" dirty="false"/>
              <a:t>Příjem projektových žádostí od:</a:t>
            </a:r>
            <a:r>
              <a:rPr lang="cs-CZ" sz="2000" dirty="false"/>
              <a:t> </a:t>
            </a:r>
            <a:r>
              <a:rPr lang="cs-CZ" sz="2000" b="true" dirty="false">
                <a:solidFill>
                  <a:srgbClr val="FF0000"/>
                </a:solidFill>
              </a:rPr>
              <a:t>27. července 2022 , 9:00 hodin</a:t>
            </a:r>
          </a:p>
          <a:p>
            <a:pPr marL="0" indent="0">
              <a:buNone/>
            </a:pPr>
            <a:r>
              <a:rPr lang="cs-CZ" sz="2000" b="true" dirty="false"/>
              <a:t>Ukončení příjmu projektových žádostí:</a:t>
            </a:r>
            <a:r>
              <a:rPr lang="cs-CZ" sz="2000" dirty="false"/>
              <a:t> </a:t>
            </a:r>
            <a:r>
              <a:rPr lang="cs-CZ" sz="2000" b="true" dirty="false">
                <a:solidFill>
                  <a:srgbClr val="FF0000"/>
                </a:solidFill>
              </a:rPr>
              <a:t>15. prosince 2022,12:00 hodin </a:t>
            </a:r>
          </a:p>
          <a:p>
            <a:pPr marL="0" indent="0" fontAlgn="base">
              <a:buNone/>
            </a:pPr>
            <a:r>
              <a:rPr lang="cs-CZ" sz="2000" b="true" dirty="false"/>
              <a:t>Maximální délka, na kterou je žadatel oprávněn projekt naplánovat: </a:t>
            </a:r>
            <a:r>
              <a:rPr lang="cs-CZ" sz="2000" b="true" dirty="false">
                <a:solidFill>
                  <a:srgbClr val="FF0000"/>
                </a:solidFill>
              </a:rPr>
              <a:t>36 měsíců</a:t>
            </a:r>
          </a:p>
          <a:p>
            <a:pPr marL="0" indent="0" fontAlgn="base">
              <a:buNone/>
            </a:pPr>
            <a:r>
              <a:rPr lang="cs-CZ" sz="2000" b="true" dirty="false"/>
              <a:t>Nejzazší datum pro ukončení fyzické realizace projektu:                   </a:t>
            </a:r>
            <a:r>
              <a:rPr lang="cs-CZ" sz="2000" b="true" dirty="false">
                <a:solidFill>
                  <a:srgbClr val="FF0000"/>
                </a:solidFill>
              </a:rPr>
              <a:t>30. června 2026</a:t>
            </a:r>
          </a:p>
          <a:p>
            <a:pPr marL="0" indent="0" fontAlgn="base">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5</a:t>
            </a:fld>
            <a:endParaRPr lang="cs-CZ" dirty="false">
              <a:solidFill>
                <a:srgbClr val="084A8B"/>
              </a:solidFill>
            </a:endParaRPr>
          </a:p>
        </p:txBody>
      </p:sp>
      <p:pic>
        <p:nvPicPr>
          <p:cNvPr id="8" name="Obrázek 7">
            <a:extLst>
              <a:ext uri="{FF2B5EF4-FFF2-40B4-BE49-F238E27FC236}">
                <a16:creationId xmlns:a16="http://schemas.microsoft.com/office/drawing/2014/main" id="{35C2E977-52BA-4E66-AB98-B9FF4E38AABB}"/>
              </a:ext>
            </a:extLst>
          </p:cNvPr>
          <p:cNvPicPr>
            <a:picLocks noChangeAspect="true"/>
          </p:cNvPicPr>
          <p:nvPr/>
        </p:nvPicPr>
        <p:blipFill rotWithShape="true">
          <a:blip r:embed="rId2"/>
          <a:srcRect t="10541" b="39478"/>
          <a:stretch/>
        </p:blipFill>
        <p:spPr>
          <a:xfrm>
            <a:off x="643108" y="4437112"/>
            <a:ext cx="7857783" cy="1944216"/>
          </a:xfrm>
          <a:prstGeom prst="rect">
            <a:avLst/>
          </a:prstGeom>
        </p:spPr>
      </p:pic>
    </p:spTree>
    <p:extLst>
      <p:ext uri="{BB962C8B-B14F-4D97-AF65-F5344CB8AC3E}">
        <p14:creationId xmlns:p14="http://schemas.microsoft.com/office/powerpoint/2010/main" val="25723051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4CD073-2E9F-4481-81A1-6EF78DF2EC95}"/>
              </a:ext>
            </a:extLst>
          </p:cNvPr>
          <p:cNvSpPr>
            <a:spLocks noGrp="true"/>
          </p:cNvSpPr>
          <p:nvPr>
            <p:ph type="title"/>
          </p:nvPr>
        </p:nvSpPr>
        <p:spPr/>
        <p:txBody>
          <a:bodyPr/>
          <a:lstStyle/>
          <a:p>
            <a:br>
              <a:rPr lang="cs-CZ" sz="2400" dirty="false">
                <a:ea typeface="Calibri" panose="020F0502020204030204" pitchFamily="34" charset="0"/>
              </a:rPr>
            </a:br>
            <a:br>
              <a:rPr lang="cs-CZ" sz="2400" dirty="false">
                <a:ea typeface="Calibri" panose="020F0502020204030204" pitchFamily="34" charset="0"/>
              </a:rPr>
            </a:br>
            <a:r>
              <a:rPr lang="cs-CZ" sz="3200" dirty="false">
                <a:ea typeface="Calibri" panose="020F0502020204030204" pitchFamily="34" charset="0"/>
              </a:rPr>
              <a:t>4. zaměstnanostní programy</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34A078B8-07B0-4AB9-AFF4-D8D6107FC2D9}"/>
              </a:ext>
            </a:extLst>
          </p:cNvPr>
          <p:cNvSpPr>
            <a:spLocks noGrp="true"/>
          </p:cNvSpPr>
          <p:nvPr>
            <p:ph idx="1"/>
          </p:nvPr>
        </p:nvSpPr>
        <p:spPr/>
        <p:txBody>
          <a:bodyPr/>
          <a:lstStyle/>
          <a:p>
            <a:pPr marL="0" indent="0">
              <a:buNone/>
            </a:pPr>
            <a:r>
              <a:rPr lang="cs-CZ" b="true" dirty="false"/>
              <a:t>Relevantní cílové</a:t>
            </a:r>
            <a:r>
              <a:rPr lang="cs-CZ" dirty="false"/>
              <a:t> </a:t>
            </a:r>
            <a:r>
              <a:rPr lang="cs-CZ" b="true" dirty="false"/>
              <a:t>skupiny</a:t>
            </a:r>
          </a:p>
          <a:p>
            <a:pPr>
              <a:buFont typeface="Wingdings" panose="05000000000000000000" pitchFamily="2" charset="2"/>
              <a:buChar char="§"/>
            </a:pPr>
            <a:r>
              <a:rPr lang="cs-CZ" dirty="false"/>
              <a:t>Osoby dlouhodobě či opakovaně nezaměstnané</a:t>
            </a:r>
          </a:p>
          <a:p>
            <a:pPr>
              <a:buFont typeface="Wingdings" panose="05000000000000000000" pitchFamily="2" charset="2"/>
              <a:buChar char="§"/>
            </a:pPr>
            <a:r>
              <a:rPr lang="cs-CZ" dirty="false"/>
              <a:t>Zájemci o zaměstnání</a:t>
            </a:r>
          </a:p>
          <a:p>
            <a:pPr>
              <a:buFont typeface="Wingdings" panose="05000000000000000000" pitchFamily="2" charset="2"/>
              <a:buChar char="§"/>
            </a:pPr>
            <a:r>
              <a:rPr lang="cs-CZ" dirty="false"/>
              <a:t>Uchazeči o zaměstnání</a:t>
            </a:r>
          </a:p>
          <a:p>
            <a:pPr>
              <a:buFont typeface="Wingdings" panose="05000000000000000000" pitchFamily="2" charset="2"/>
              <a:buChar char="§"/>
            </a:pPr>
            <a:r>
              <a:rPr lang="cs-CZ" dirty="false"/>
              <a:t>Neaktivní osoby</a:t>
            </a:r>
          </a:p>
          <a:p>
            <a:pPr>
              <a:buFont typeface="Wingdings" panose="05000000000000000000" pitchFamily="2" charset="2"/>
              <a:buChar char="§"/>
            </a:pPr>
            <a:r>
              <a:rPr lang="cs-CZ" dirty="false"/>
              <a:t>Osoby s kumulací hendikepů a jiné</a:t>
            </a:r>
          </a:p>
          <a:p>
            <a:endParaRPr lang="cs-CZ" dirty="false"/>
          </a:p>
        </p:txBody>
      </p:sp>
      <p:sp>
        <p:nvSpPr>
          <p:cNvPr id="4" name="Zástupný symbol pro číslo snímku 3">
            <a:extLst>
              <a:ext uri="{FF2B5EF4-FFF2-40B4-BE49-F238E27FC236}">
                <a16:creationId xmlns:a16="http://schemas.microsoft.com/office/drawing/2014/main" id="{2E344E0C-D4BB-4BC7-B5CB-4FF342F4B059}"/>
              </a:ext>
            </a:extLst>
          </p:cNvPr>
          <p:cNvSpPr>
            <a:spLocks noGrp="true"/>
          </p:cNvSpPr>
          <p:nvPr>
            <p:ph type="sldNum" sz="quarter" idx="12"/>
          </p:nvPr>
        </p:nvSpPr>
        <p:spPr/>
        <p:txBody>
          <a:bodyPr/>
          <a:lstStyle/>
          <a:p>
            <a:fld id="{479BF083-4774-43B1-9AB0-5CC1AC5DD8EE}" type="slidenum">
              <a:rPr lang="cs-CZ" smtClean="false"/>
              <a:pPr/>
              <a:t>50</a:t>
            </a:fld>
            <a:endParaRPr lang="cs-CZ" dirty="false"/>
          </a:p>
        </p:txBody>
      </p:sp>
    </p:spTree>
    <p:extLst>
      <p:ext uri="{BB962C8B-B14F-4D97-AF65-F5344CB8AC3E}">
        <p14:creationId xmlns:p14="http://schemas.microsoft.com/office/powerpoint/2010/main" val="23241939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395536" y="3068960"/>
            <a:ext cx="8460472" cy="1656184"/>
          </a:xfrm>
        </p:spPr>
        <p:txBody>
          <a:bodyPr/>
          <a:lstStyle/>
          <a:p>
            <a:pPr algn="ctr">
              <a:spcBef>
                <a:spcPts val="300"/>
              </a:spcBef>
              <a:spcAft>
                <a:spcPts val="300"/>
              </a:spcAft>
            </a:pPr>
            <a:r>
              <a:rPr lang="cs-CZ" sz="3200" dirty="false">
                <a:effectLst/>
                <a:latin typeface="Arial" panose="020B0604020202020204" pitchFamily="34" charset="0"/>
                <a:ea typeface="Times New Roman" panose="02020603050405020304" pitchFamily="18" charset="0"/>
                <a:cs typeface="Times New Roman" panose="02020603050405020304" pitchFamily="18" charset="0"/>
              </a:rPr>
              <a:t>5. </a:t>
            </a:r>
            <a:r>
              <a:rPr lang="cs-CZ" sz="3200" b="true" dirty="false">
                <a:effectLst/>
                <a:latin typeface="Arial" panose="020B0604020202020204" pitchFamily="34" charset="0"/>
                <a:ea typeface="Calibri" panose="020F0502020204030204" pitchFamily="34" charset="0"/>
              </a:rPr>
              <a:t>Podpora rodin </a:t>
            </a:r>
            <a:br>
              <a:rPr lang="cs-CZ" sz="3200" b="true" dirty="false">
                <a:effectLst/>
                <a:latin typeface="Arial" panose="020B0604020202020204" pitchFamily="34" charset="0"/>
                <a:ea typeface="Calibri" panose="020F0502020204030204" pitchFamily="34" charset="0"/>
              </a:rPr>
            </a:br>
            <a:r>
              <a:rPr lang="cs-CZ" sz="3200" b="true" dirty="false">
                <a:effectLst/>
                <a:latin typeface="Arial" panose="020B0604020202020204" pitchFamily="34" charset="0"/>
                <a:ea typeface="Calibri" panose="020F0502020204030204" pitchFamily="34" charset="0"/>
              </a:rPr>
              <a:t>a posilování rodinných vazeb </a:t>
            </a:r>
            <a:br>
              <a:rPr lang="cs-CZ" sz="3200" dirty="false">
                <a:effectLst/>
                <a:latin typeface="Times New Roman" panose="02020603050405020304" pitchFamily="18" charset="0"/>
                <a:ea typeface="Times New Roman" panose="02020603050405020304" pitchFamily="18" charset="0"/>
              </a:rPr>
            </a:br>
            <a:br>
              <a:rPr lang="cs-CZ" sz="3200" dirty="false">
                <a:effectLst/>
                <a:latin typeface="Calibri" panose="020F0502020204030204" pitchFamily="34" charset="0"/>
                <a:ea typeface="Calibri" panose="020F0502020204030204" pitchFamily="34" charset="0"/>
                <a:cs typeface="Times New Roman" panose="02020603050405020304" pitchFamily="18" charset="0"/>
              </a:rPr>
            </a:br>
            <a:endParaRPr lang="cs-CZ" sz="3200" dirty="false"/>
          </a:p>
        </p:txBody>
      </p:sp>
    </p:spTree>
    <p:extLst>
      <p:ext uri="{BB962C8B-B14F-4D97-AF65-F5344CB8AC3E}">
        <p14:creationId xmlns:p14="http://schemas.microsoft.com/office/powerpoint/2010/main" val="8748242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5. podpora rodin a posilování rodinných vazeb</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764704"/>
            <a:ext cx="8244000" cy="5931296"/>
          </a:xfrm>
        </p:spPr>
        <p:txBody>
          <a:bodyPr/>
          <a:lstStyle/>
          <a:p>
            <a:pPr marL="0" indent="0" algn="just">
              <a:spcBef>
                <a:spcPts val="300"/>
              </a:spcBef>
              <a:spcAft>
                <a:spcPts val="300"/>
              </a:spcAft>
              <a:buNone/>
            </a:pPr>
            <a:endParaRPr lang="cs-CZ" sz="2000" b="true" dirty="false"/>
          </a:p>
          <a:p>
            <a:pPr>
              <a:buFont typeface="Wingdings" panose="05000000000000000000" pitchFamily="2" charset="2"/>
              <a:buChar char=""/>
            </a:pPr>
            <a:r>
              <a:rPr lang="cs-CZ" sz="2000" dirty="false"/>
              <a:t>podpora sociálně či zdravotně znevýhodněných osob v rodinách </a:t>
            </a:r>
          </a:p>
          <a:p>
            <a:pPr>
              <a:buFont typeface="Wingdings" panose="05000000000000000000" pitchFamily="2" charset="2"/>
              <a:buChar char=""/>
            </a:pPr>
            <a:r>
              <a:rPr lang="cs-CZ" sz="2000" dirty="false"/>
              <a:t>podpora ohrožených dětí a rodin v nepříznivé sociální situaci </a:t>
            </a:r>
          </a:p>
          <a:p>
            <a:pPr>
              <a:buFont typeface="Wingdings" panose="05000000000000000000" pitchFamily="2" charset="2"/>
              <a:buChar char=""/>
            </a:pPr>
            <a:r>
              <a:rPr lang="cs-CZ" sz="2000" dirty="false"/>
              <a:t>vrstevnická výpomoc a peer programy </a:t>
            </a:r>
          </a:p>
          <a:p>
            <a:pPr>
              <a:buFont typeface="Wingdings" panose="05000000000000000000" pitchFamily="2" charset="2"/>
              <a:buChar char=""/>
            </a:pPr>
            <a:r>
              <a:rPr lang="cs-CZ" sz="2000" dirty="false"/>
              <a:t>komunitní venkovské tábory, dětské komunitní kluby a jiné možnosti péče o děti s cílem podpořit a rozvíjet přirozené vazby v komunitě („sami sobě“) </a:t>
            </a:r>
          </a:p>
          <a:p>
            <a:pPr>
              <a:buFont typeface="Wingdings" panose="05000000000000000000" pitchFamily="2" charset="2"/>
              <a:buChar char=""/>
            </a:pPr>
            <a:r>
              <a:rPr lang="cs-CZ" sz="2000" dirty="false"/>
              <a:t>podpora v aktivním zapojování se seniorů do života v místní komunitě</a:t>
            </a:r>
          </a:p>
          <a:p>
            <a:pPr>
              <a:buFont typeface="Wingdings" panose="05000000000000000000" pitchFamily="2" charset="2"/>
              <a:buChar char=""/>
            </a:pPr>
            <a:r>
              <a:rPr lang="cs-CZ" sz="2000" dirty="false"/>
              <a:t>posilování rodinných a rodičovských kompetencí</a:t>
            </a:r>
          </a:p>
          <a:p>
            <a:pPr>
              <a:buFont typeface="Wingdings" panose="05000000000000000000" pitchFamily="2" charset="2"/>
              <a:buChar char=""/>
            </a:pPr>
            <a:r>
              <a:rPr lang="cs-CZ" sz="2000" dirty="false"/>
              <a:t>programy podporující mezigenerační dialog a soužití </a:t>
            </a:r>
          </a:p>
          <a:p>
            <a:pPr>
              <a:buFont typeface="Wingdings" panose="05000000000000000000" pitchFamily="2" charset="2"/>
              <a:buChar char=""/>
            </a:pPr>
            <a:r>
              <a:rPr lang="cs-CZ" sz="2000" dirty="false"/>
              <a:t>doplňkově osvětové akce na podporu rodiny pro veřejnost a volnočasové aktivity</a:t>
            </a:r>
          </a:p>
          <a:p>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52</a:t>
            </a:fld>
            <a:endParaRPr lang="cs-CZ" dirty="false"/>
          </a:p>
        </p:txBody>
      </p:sp>
    </p:spTree>
    <p:extLst>
      <p:ext uri="{BB962C8B-B14F-4D97-AF65-F5344CB8AC3E}">
        <p14:creationId xmlns:p14="http://schemas.microsoft.com/office/powerpoint/2010/main" val="30472901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5. podpora rodin a posilování rodinných vazeb</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340768"/>
            <a:ext cx="8244000" cy="5044848"/>
          </a:xfrm>
        </p:spPr>
        <p:txBody>
          <a:bodyPr/>
          <a:lstStyle/>
          <a:p>
            <a:pPr marL="0" indent="0" algn="just">
              <a:spcBef>
                <a:spcPts val="300"/>
              </a:spcBef>
              <a:spcAft>
                <a:spcPts val="300"/>
              </a:spcAft>
              <a:buNone/>
            </a:pPr>
            <a:endParaRPr lang="cs-CZ" sz="2000" b="true" dirty="false"/>
          </a:p>
          <a:p>
            <a:pPr marL="0" indent="0" algn="just">
              <a:lnSpc>
                <a:spcPct val="100000"/>
              </a:lnSpc>
              <a:spcBef>
                <a:spcPts val="300"/>
              </a:spcBef>
              <a:spcAft>
                <a:spcPts val="300"/>
              </a:spcAft>
              <a:buNone/>
            </a:pPr>
            <a:r>
              <a:rPr lang="cs-CZ" b="true" dirty="false"/>
              <a:t>Specifické podmínky podpory rodiny</a:t>
            </a:r>
          </a:p>
          <a:p>
            <a:pPr>
              <a:buFont typeface="Wingdings" panose="05000000000000000000" pitchFamily="2" charset="2"/>
              <a:buChar char=""/>
            </a:pPr>
            <a:r>
              <a:rPr lang="cs-CZ" sz="2000" dirty="false"/>
              <a:t>nelze podpořit projekt zaměřený pouze na realizaci venkovského komunitního tábora </a:t>
            </a:r>
          </a:p>
          <a:p>
            <a:pPr>
              <a:buFont typeface="Wingdings" panose="05000000000000000000" pitchFamily="2" charset="2"/>
              <a:buChar char=""/>
            </a:pPr>
            <a:r>
              <a:rPr lang="cs-CZ" sz="2000" dirty="false"/>
              <a:t>aktivity komunitního charakteru musí být zaštítěny komunitním pracovníkem (kromě komunitních klubů a komunitních táborů, pokud nejsou součástí komplexnější komunitní práce)</a:t>
            </a:r>
          </a:p>
          <a:p>
            <a:pPr marL="0" indent="0">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53</a:t>
            </a:fld>
            <a:endParaRPr lang="cs-CZ" dirty="false"/>
          </a:p>
        </p:txBody>
      </p:sp>
    </p:spTree>
    <p:extLst>
      <p:ext uri="{BB962C8B-B14F-4D97-AF65-F5344CB8AC3E}">
        <p14:creationId xmlns:p14="http://schemas.microsoft.com/office/powerpoint/2010/main" val="72157803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5. podpora rodin a posilování rodinných vazeb</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539552" y="1080000"/>
            <a:ext cx="8064448" cy="5305616"/>
          </a:xfrm>
        </p:spPr>
        <p:txBody>
          <a:bodyPr/>
          <a:lstStyle/>
          <a:p>
            <a:pPr marL="0" indent="0" algn="just">
              <a:spcBef>
                <a:spcPts val="300"/>
              </a:spcBef>
              <a:spcAft>
                <a:spcPts val="300"/>
              </a:spcAft>
              <a:buNone/>
            </a:pPr>
            <a:endParaRPr lang="cs-CZ" sz="2000" b="true" dirty="false"/>
          </a:p>
          <a:p>
            <a:pPr marL="0" indent="0" algn="just">
              <a:lnSpc>
                <a:spcPct val="100000"/>
              </a:lnSpc>
              <a:spcBef>
                <a:spcPts val="300"/>
              </a:spcBef>
              <a:spcAft>
                <a:spcPts val="300"/>
              </a:spcAft>
              <a:buNone/>
            </a:pPr>
            <a:r>
              <a:rPr lang="cs-CZ" b="true" dirty="false"/>
              <a:t>Specifické podmínky pro aktivitu komunitní venkovské tábory</a:t>
            </a:r>
          </a:p>
          <a:p>
            <a:pPr>
              <a:buFont typeface="Wingdings" panose="05000000000000000000" pitchFamily="2" charset="2"/>
              <a:buChar char=""/>
            </a:pPr>
            <a:r>
              <a:rPr lang="cs-CZ" sz="2000" dirty="false"/>
              <a:t>cílem je podpořit a rozvíjet přirozené vazby v komunitě zpravidla v době školních prázdnin</a:t>
            </a:r>
          </a:p>
          <a:p>
            <a:pPr>
              <a:buFont typeface="Wingdings" panose="05000000000000000000" pitchFamily="2" charset="2"/>
              <a:buChar char=""/>
            </a:pPr>
            <a:r>
              <a:rPr lang="cs-CZ" sz="2000" dirty="false"/>
              <a:t>cílovou skupinou jsou osoby pečující o malé děti (tj. zejména rodiče a náhradní rodiče), v případě dětí s nařízenou ústavní výchovou jsou cílovou skupinou děti (CS Osoby ohrožené umístěním nebo umístěné v institucionálních zařízeních) </a:t>
            </a:r>
          </a:p>
          <a:p>
            <a:pPr>
              <a:buFont typeface="Wingdings" panose="05000000000000000000" pitchFamily="2" charset="2"/>
              <a:buChar char=""/>
            </a:pPr>
            <a:r>
              <a:rPr lang="cs-CZ" sz="2000" dirty="false"/>
              <a:t>aktivita je určena pro děti od 3 do 15 let věku včetně </a:t>
            </a:r>
          </a:p>
          <a:p>
            <a:pPr>
              <a:buFont typeface="Wingdings" panose="05000000000000000000" pitchFamily="2" charset="2"/>
              <a:buChar char=""/>
            </a:pPr>
            <a:r>
              <a:rPr lang="cs-CZ" sz="2000" dirty="false"/>
              <a:t>minimální kapacita pro realizaci tábora je 10 dětí </a:t>
            </a:r>
          </a:p>
          <a:p>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54</a:t>
            </a:fld>
            <a:endParaRPr lang="cs-CZ" dirty="false"/>
          </a:p>
        </p:txBody>
      </p:sp>
    </p:spTree>
    <p:extLst>
      <p:ext uri="{BB962C8B-B14F-4D97-AF65-F5344CB8AC3E}">
        <p14:creationId xmlns:p14="http://schemas.microsoft.com/office/powerpoint/2010/main" val="18745674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5. podpora rodin a posilování rodinných vazeb</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268760"/>
            <a:ext cx="8244000" cy="5116856"/>
          </a:xfrm>
        </p:spPr>
        <p:txBody>
          <a:bodyPr/>
          <a:lstStyle/>
          <a:p>
            <a:pPr marL="0" indent="0" algn="just">
              <a:spcBef>
                <a:spcPts val="300"/>
              </a:spcBef>
              <a:spcAft>
                <a:spcPts val="300"/>
              </a:spcAft>
              <a:buNone/>
            </a:pPr>
            <a:endParaRPr lang="cs-CZ" sz="2000" b="true" dirty="false"/>
          </a:p>
          <a:p>
            <a:pPr marL="0" indent="0" algn="just">
              <a:spcBef>
                <a:spcPts val="300"/>
              </a:spcBef>
              <a:spcAft>
                <a:spcPts val="300"/>
              </a:spcAft>
              <a:buNone/>
            </a:pPr>
            <a:r>
              <a:rPr lang="cs-CZ" b="true" dirty="false"/>
              <a:t>Specifické podmínky pro aktivitu komunitní venkovské tábory</a:t>
            </a:r>
          </a:p>
          <a:p>
            <a:pPr>
              <a:buFont typeface="Wingdings" panose="05000000000000000000" pitchFamily="2" charset="2"/>
              <a:buChar char=""/>
            </a:pPr>
            <a:r>
              <a:rPr lang="cs-CZ" sz="2000" dirty="false"/>
              <a:t>s rodiči dětí musí příjemce uzavřít písemnou smlouvu o poskytování služby na dobu trvání jednotlivého turnusu, popřípadě více turnusů v daném školním roce </a:t>
            </a:r>
          </a:p>
          <a:p>
            <a:pPr>
              <a:buFont typeface="Wingdings" panose="05000000000000000000" pitchFamily="2" charset="2"/>
              <a:buChar char=""/>
            </a:pPr>
            <a:r>
              <a:rPr lang="cs-CZ" sz="2000" dirty="false"/>
              <a:t>příjemce musí vést denní evidenci (elektronicky nebo v listinné podobě) přítomných dětí, obsahující čas příchodu a odchodu dítěte (ověření při kontrole na místě)</a:t>
            </a:r>
          </a:p>
          <a:p>
            <a:pPr marL="71100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55</a:t>
            </a:fld>
            <a:endParaRPr lang="cs-CZ" dirty="false"/>
          </a:p>
        </p:txBody>
      </p:sp>
    </p:spTree>
    <p:extLst>
      <p:ext uri="{BB962C8B-B14F-4D97-AF65-F5344CB8AC3E}">
        <p14:creationId xmlns:p14="http://schemas.microsoft.com/office/powerpoint/2010/main" val="2121674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5. podpora rodin a posilování rodinných vazeb</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124744"/>
            <a:ext cx="8244000" cy="5260872"/>
          </a:xfrm>
        </p:spPr>
        <p:txBody>
          <a:bodyPr/>
          <a:lstStyle/>
          <a:p>
            <a:pPr marL="0" indent="0" algn="just">
              <a:spcBef>
                <a:spcPts val="300"/>
              </a:spcBef>
              <a:spcAft>
                <a:spcPts val="300"/>
              </a:spcAft>
              <a:buNone/>
            </a:pPr>
            <a:endParaRPr lang="cs-CZ" b="true" dirty="false"/>
          </a:p>
          <a:p>
            <a:pPr marL="0" indent="0" algn="just">
              <a:spcBef>
                <a:spcPts val="300"/>
              </a:spcBef>
              <a:spcAft>
                <a:spcPts val="300"/>
              </a:spcAft>
              <a:buNone/>
            </a:pPr>
            <a:r>
              <a:rPr lang="cs-CZ" b="true" dirty="false"/>
              <a:t>Specifické podmínky pro aktivitu dětské komunitní kluby</a:t>
            </a:r>
          </a:p>
          <a:p>
            <a:pPr>
              <a:buFont typeface="Wingdings" panose="05000000000000000000" pitchFamily="2" charset="2"/>
              <a:buChar char=""/>
            </a:pPr>
            <a:r>
              <a:rPr lang="cs-CZ" sz="2000" dirty="false"/>
              <a:t>cílem je zajištění péče o děti v době mimo školní vyučování, kdy jsou rodiče v zaměstnání (nejde o podporu mimoškolních vzdělávacích aktivit, ale o podporu a rozvoj přirozených vazeb v komunitě a prevenci sociálního vyloučení)</a:t>
            </a:r>
          </a:p>
          <a:p>
            <a:pPr>
              <a:buFont typeface="Wingdings" panose="05000000000000000000" pitchFamily="2" charset="2"/>
              <a:buChar char=""/>
            </a:pPr>
            <a:r>
              <a:rPr lang="cs-CZ" sz="2000" dirty="false"/>
              <a:t>dětské komunitní kluby doplňují chybějící kapacity stávajících zařízení školních družin a školních klubů (dětský komunitní klub nemůže nahrazovat provoz školní družiny ani školního klubu, které jsou zřizované školami)</a:t>
            </a:r>
          </a:p>
          <a:p>
            <a:pPr>
              <a:buFont typeface="Wingdings" panose="05000000000000000000" pitchFamily="2" charset="2"/>
              <a:buChar char=""/>
            </a:pPr>
            <a:r>
              <a:rPr lang="cs-CZ" sz="2000" dirty="false"/>
              <a:t>jsou určeny pro děti 1. i 2. stupně ZŠ (popř. přípravné třídy ZŠ), nikoli pro děti předškolního věku (dětský klub nemůže nahrazovat provoz dětské skupiny dle zákona č. 329/2021 Sb.) </a:t>
            </a:r>
          </a:p>
          <a:p>
            <a:pPr marL="71100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56</a:t>
            </a:fld>
            <a:endParaRPr lang="cs-CZ" dirty="false"/>
          </a:p>
        </p:txBody>
      </p:sp>
    </p:spTree>
    <p:extLst>
      <p:ext uri="{BB962C8B-B14F-4D97-AF65-F5344CB8AC3E}">
        <p14:creationId xmlns:p14="http://schemas.microsoft.com/office/powerpoint/2010/main" val="1045802568"/>
      </p:ext>
    </p:extLst>
  </p:cSld>
  <p:clrMapOvr>
    <a:overrideClrMapping bg1="lt1" tx1="dk1" bg2="lt2" tx2="dk2" accent1="accent1" accent2="accent2" accent3="accent3" accent4="accent4" accent5="accent5" accent6="accent6" hlink="hlink" folHlink="folHlink"/>
  </p:clrMapOvr>
</p:sld>
</file>

<file path=ppt/slides/slide5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5. podpora rodin a posilování rodinných vazeb</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237088"/>
            <a:ext cx="8244000" cy="5620912"/>
          </a:xfrm>
        </p:spPr>
        <p:txBody>
          <a:bodyPr/>
          <a:lstStyle/>
          <a:p>
            <a:pPr marL="0" indent="0" algn="just">
              <a:spcBef>
                <a:spcPts val="300"/>
              </a:spcBef>
              <a:spcAft>
                <a:spcPts val="300"/>
              </a:spcAft>
              <a:buNone/>
            </a:pPr>
            <a:endParaRPr lang="cs-CZ" sz="2000" b="true" dirty="false"/>
          </a:p>
          <a:p>
            <a:pPr marL="0" indent="0" algn="just">
              <a:spcBef>
                <a:spcPts val="300"/>
              </a:spcBef>
              <a:spcAft>
                <a:spcPts val="300"/>
              </a:spcAft>
              <a:buNone/>
            </a:pPr>
            <a:r>
              <a:rPr lang="cs-CZ" b="true" dirty="false"/>
              <a:t>Specifické podmínky pro aktivitu dětské komunitní kluby</a:t>
            </a:r>
          </a:p>
          <a:p>
            <a:pPr lvl="0">
              <a:buFont typeface="Wingdings" panose="05000000000000000000" pitchFamily="2" charset="2"/>
              <a:buChar char=""/>
            </a:pPr>
            <a:r>
              <a:rPr lang="cs-CZ" sz="2000" dirty="false"/>
              <a:t>cílovou skupinou jsou osoby pečující o malé děti (tj. zejména rodiče a náhradní rodiče), v případě dětí s nařízenou ústavní výchovou jsou cílovou skupinou děti (CS Osoby ohrožené umístěním nebo umístěné v institucionálních zařízeních)</a:t>
            </a:r>
          </a:p>
          <a:p>
            <a:pPr lvl="0">
              <a:buFont typeface="Wingdings" panose="05000000000000000000" pitchFamily="2" charset="2"/>
              <a:buChar char=""/>
            </a:pPr>
            <a:r>
              <a:rPr lang="cs-CZ" sz="2000" dirty="false"/>
              <a:t>s rodiči dětí musí příjemce uzavřít písemnou smlouvu o poskytování služby s aktualizací alespoň na každý školní rok </a:t>
            </a:r>
          </a:p>
          <a:p>
            <a:pPr lvl="0">
              <a:buFont typeface="Wingdings" panose="05000000000000000000" pitchFamily="2" charset="2"/>
              <a:buChar char=""/>
            </a:pPr>
            <a:r>
              <a:rPr lang="cs-CZ" sz="2000" dirty="false"/>
              <a:t>příjemce musí vést denní evidenci (elektronicky nebo v listinné podobě) přítomných dětí obsahující čas příchodu a odchodu dítěte (ověření při kontrole na místě)</a:t>
            </a:r>
          </a:p>
          <a:p>
            <a:pPr marL="0" indent="0">
              <a:spcBef>
                <a:spcPts val="300"/>
              </a:spcBef>
              <a:spcAft>
                <a:spcPts val="300"/>
              </a:spcAft>
              <a:buSzPts val="1200"/>
              <a:buNone/>
            </a:pPr>
            <a:endParaRPr lang="cs-CZ" sz="2000" dirty="false"/>
          </a:p>
          <a:p>
            <a:pPr marL="71100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57</a:t>
            </a:fld>
            <a:endParaRPr lang="cs-CZ" dirty="false"/>
          </a:p>
        </p:txBody>
      </p:sp>
    </p:spTree>
    <p:extLst>
      <p:ext uri="{BB962C8B-B14F-4D97-AF65-F5344CB8AC3E}">
        <p14:creationId xmlns:p14="http://schemas.microsoft.com/office/powerpoint/2010/main" val="119282485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5. podpora rodin a posilování rodinných vazeb</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1412776"/>
            <a:ext cx="8244000" cy="4972840"/>
          </a:xfrm>
        </p:spPr>
        <p:txBody>
          <a:bodyPr/>
          <a:lstStyle/>
          <a:p>
            <a:pPr marL="0" indent="0" algn="just">
              <a:spcBef>
                <a:spcPts val="300"/>
              </a:spcBef>
              <a:spcAft>
                <a:spcPts val="300"/>
              </a:spcAft>
              <a:buNone/>
            </a:pPr>
            <a:endParaRPr lang="cs-CZ" sz="2000" b="true" dirty="false"/>
          </a:p>
          <a:p>
            <a:pPr marL="0" indent="0" algn="just">
              <a:spcBef>
                <a:spcPts val="300"/>
              </a:spcBef>
              <a:spcAft>
                <a:spcPts val="300"/>
              </a:spcAft>
              <a:buNone/>
            </a:pPr>
            <a:r>
              <a:rPr lang="cs-CZ" b="true" dirty="false">
                <a:effectLst/>
                <a:latin typeface="Arial" panose="020B0604020202020204" pitchFamily="34" charset="0"/>
                <a:ea typeface="Calibri" panose="020F0502020204030204" pitchFamily="34" charset="0"/>
                <a:cs typeface="Times New Roman" panose="02020603050405020304" pitchFamily="18" charset="0"/>
              </a:rPr>
              <a:t>V rámci podpory rodiny nebude podporováno</a:t>
            </a:r>
            <a:endParaRPr lang="cs-CZ" dirty="false">
              <a:effectLst/>
              <a:latin typeface="Calibri" panose="020F0502020204030204" pitchFamily="34" charset="0"/>
              <a:ea typeface="Calibri" panose="020F0502020204030204" pitchFamily="34" charset="0"/>
              <a:cs typeface="Times New Roman" panose="02020603050405020304" pitchFamily="18" charset="0"/>
            </a:endParaRPr>
          </a:p>
          <a:p>
            <a:pPr lvl="0">
              <a:buFont typeface="Wingdings" panose="05000000000000000000" pitchFamily="2" charset="2"/>
              <a:buChar char=""/>
            </a:pPr>
            <a:r>
              <a:rPr lang="cs-CZ" sz="2000" dirty="false"/>
              <a:t>dětské skupiny dle zákona č. 247/2014 Sb., o poskytování služby péče o dítě v dětské skupině</a:t>
            </a:r>
          </a:p>
          <a:p>
            <a:pPr lvl="0">
              <a:buFont typeface="Wingdings" panose="05000000000000000000" pitchFamily="2" charset="2"/>
              <a:buChar char=""/>
            </a:pPr>
            <a:r>
              <a:rPr lang="cs-CZ" sz="2000" dirty="false"/>
              <a:t>kluby a družiny zřizované školami (hrazeno z MŠMT)</a:t>
            </a:r>
          </a:p>
          <a:p>
            <a:pPr lvl="0">
              <a:buFont typeface="Wingdings" panose="05000000000000000000" pitchFamily="2" charset="2"/>
              <a:buChar char=""/>
            </a:pPr>
            <a:r>
              <a:rPr lang="cs-CZ" sz="2000" dirty="false"/>
              <a:t>pracovní pozice na školách hrazené z MŠMT (asistenti pedagoga, speciální pedagogové, školní psychologové apod.)</a:t>
            </a:r>
          </a:p>
          <a:p>
            <a:pPr lvl="0">
              <a:buFont typeface="Wingdings" panose="05000000000000000000" pitchFamily="2" charset="2"/>
              <a:buChar char=""/>
            </a:pPr>
            <a:r>
              <a:rPr lang="cs-CZ" sz="2000" dirty="false"/>
              <a:t>polytechnické vzdělávání, neformální vzdělávání, doučování </a:t>
            </a:r>
            <a:br>
              <a:rPr lang="cs-CZ" sz="2000" dirty="false"/>
            </a:br>
            <a:r>
              <a:rPr lang="cs-CZ" sz="2000" dirty="false"/>
              <a:t>a kroužky na školách (hrazeno z MŠMT)</a:t>
            </a:r>
          </a:p>
          <a:p>
            <a:pPr marL="0" indent="0">
              <a:spcBef>
                <a:spcPts val="300"/>
              </a:spcBef>
              <a:spcAft>
                <a:spcPts val="300"/>
              </a:spcAft>
              <a:buSzPts val="1200"/>
              <a:buNone/>
            </a:pPr>
            <a:endParaRPr lang="cs-CZ" sz="2000" dirty="false"/>
          </a:p>
          <a:p>
            <a:pPr marL="711000" indent="0" algn="just">
              <a:spcBef>
                <a:spcPts val="300"/>
              </a:spcBef>
              <a:spcAft>
                <a:spcPts val="3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58</a:t>
            </a:fld>
            <a:endParaRPr lang="cs-CZ" dirty="false"/>
          </a:p>
        </p:txBody>
      </p:sp>
    </p:spTree>
    <p:extLst>
      <p:ext uri="{BB962C8B-B14F-4D97-AF65-F5344CB8AC3E}">
        <p14:creationId xmlns:p14="http://schemas.microsoft.com/office/powerpoint/2010/main" val="20013931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2800" dirty="false"/>
              <a:t>5. </a:t>
            </a:r>
            <a:r>
              <a:rPr lang="cs-CZ" sz="2800" dirty="false">
                <a:ea typeface="Calibri" panose="020F0502020204030204" pitchFamily="34" charset="0"/>
              </a:rPr>
              <a:t>podpora rodin a posilování rodinných vazeb</a:t>
            </a:r>
            <a:endParaRPr lang="cs-CZ" sz="2800"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556792"/>
            <a:ext cx="8244000" cy="4835696"/>
          </a:xfrm>
        </p:spPr>
        <p:txBody>
          <a:bodyPr/>
          <a:lstStyle/>
          <a:p>
            <a:pPr marL="0" indent="0">
              <a:buNone/>
            </a:pPr>
            <a:r>
              <a:rPr lang="cs-CZ" b="true" dirty="false"/>
              <a:t>Relevantní pracovní pozice</a:t>
            </a:r>
          </a:p>
          <a:p>
            <a:pPr>
              <a:buFont typeface="Wingdings" panose="05000000000000000000" pitchFamily="2" charset="2"/>
              <a:buChar char=""/>
            </a:pPr>
            <a:r>
              <a:rPr lang="cs-CZ" sz="2000" dirty="false"/>
              <a:t>Pečující osoba</a:t>
            </a:r>
          </a:p>
          <a:p>
            <a:pPr>
              <a:buFont typeface="Wingdings" panose="05000000000000000000" pitchFamily="2" charset="2"/>
              <a:buChar char=""/>
            </a:pPr>
            <a:r>
              <a:rPr lang="cs-CZ" sz="2000" dirty="false"/>
              <a:t>Sociální pracovník/ terénní sociální pracovník </a:t>
            </a:r>
          </a:p>
          <a:p>
            <a:pPr>
              <a:buFont typeface="Wingdings" panose="05000000000000000000" pitchFamily="2" charset="2"/>
              <a:buChar char=""/>
            </a:pPr>
            <a:r>
              <a:rPr lang="cs-CZ" sz="2000" dirty="false"/>
              <a:t>Pracovník v sociálních službách </a:t>
            </a:r>
          </a:p>
          <a:p>
            <a:pPr>
              <a:buFont typeface="Wingdings" panose="05000000000000000000" pitchFamily="2" charset="2"/>
              <a:buChar char=""/>
            </a:pPr>
            <a:r>
              <a:rPr lang="cs-CZ" sz="2000" dirty="false"/>
              <a:t>Garant sociální práce </a:t>
            </a:r>
          </a:p>
          <a:p>
            <a:pPr>
              <a:buFont typeface="Wingdings" panose="05000000000000000000" pitchFamily="2" charset="2"/>
              <a:buChar char=""/>
            </a:pPr>
            <a:r>
              <a:rPr lang="cs-CZ" sz="2000" dirty="false"/>
              <a:t>Case manager - případový (sociální) pracovník </a:t>
            </a:r>
          </a:p>
          <a:p>
            <a:pPr>
              <a:buFont typeface="Wingdings" panose="05000000000000000000" pitchFamily="2" charset="2"/>
              <a:buChar char=""/>
            </a:pPr>
            <a:r>
              <a:rPr lang="cs-CZ" sz="2000" dirty="false"/>
              <a:t>Metodik pro práci s cílovými skupinami </a:t>
            </a:r>
          </a:p>
          <a:p>
            <a:pPr>
              <a:buFont typeface="Wingdings" panose="05000000000000000000" pitchFamily="2" charset="2"/>
              <a:buChar char=""/>
            </a:pPr>
            <a:r>
              <a:rPr lang="cs-CZ" sz="2000" dirty="false"/>
              <a:t>Komunitní pracovník aj.</a:t>
            </a:r>
          </a:p>
          <a:p>
            <a:pPr marL="0" indent="0" algn="just">
              <a:spcBef>
                <a:spcPts val="300"/>
              </a:spcBef>
              <a:spcAft>
                <a:spcPts val="300"/>
              </a:spcAft>
              <a:buNone/>
            </a:pPr>
            <a:endParaRPr lang="cs-CZ" sz="2000" dirty="false"/>
          </a:p>
          <a:p>
            <a:pPr algn="just">
              <a:spcBef>
                <a:spcPts val="300"/>
              </a:spcBef>
              <a:spcAft>
                <a:spcPts val="3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59</a:t>
            </a:fld>
            <a:endParaRPr lang="cs-CZ" dirty="false"/>
          </a:p>
        </p:txBody>
      </p:sp>
    </p:spTree>
    <p:extLst>
      <p:ext uri="{BB962C8B-B14F-4D97-AF65-F5344CB8AC3E}">
        <p14:creationId xmlns:p14="http://schemas.microsoft.com/office/powerpoint/2010/main" val="971477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fontAlgn="base" hangingPunct="false"/>
            <a:r>
              <a:rPr lang="pl-PL" sz="2800" dirty="false"/>
              <a:t>Představení výzVy</a:t>
            </a:r>
            <a:endParaRPr lang="cs-CZ" sz="2800" dirty="false"/>
          </a:p>
        </p:txBody>
      </p:sp>
      <p:sp>
        <p:nvSpPr>
          <p:cNvPr id="3" name="Zástupný symbol pro obsah 2"/>
          <p:cNvSpPr>
            <a:spLocks noGrp="true"/>
          </p:cNvSpPr>
          <p:nvPr>
            <p:ph idx="1"/>
          </p:nvPr>
        </p:nvSpPr>
        <p:spPr>
          <a:xfrm>
            <a:off x="179512" y="1268760"/>
            <a:ext cx="8964488" cy="5400600"/>
          </a:xfrm>
        </p:spPr>
        <p:txBody>
          <a:bodyPr/>
          <a:lstStyle/>
          <a:p>
            <a:pPr marL="0" lvl="2" indent="0">
              <a:lnSpc>
                <a:spcPts val="2880"/>
              </a:lnSpc>
              <a:spcBef>
                <a:spcPts val="600"/>
              </a:spcBef>
              <a:spcAft>
                <a:spcPts val="600"/>
              </a:spcAft>
              <a:buSzPct val="100000"/>
              <a:buNone/>
            </a:pPr>
            <a:r>
              <a:rPr lang="cs-CZ" b="true" dirty="false"/>
              <a:t>Oprávněnými žadateli </a:t>
            </a:r>
            <a:r>
              <a:rPr lang="cs-CZ" dirty="false"/>
              <a:t>o podporu jsou MAS, které prošly procesem kontroly dodržování standardů MAS pro programové období 2021-2027 a byla jim ze strany MMR schválena Koncepční část SCLLD</a:t>
            </a:r>
          </a:p>
          <a:p>
            <a:pPr marL="0" lvl="2" indent="0">
              <a:lnSpc>
                <a:spcPts val="2880"/>
              </a:lnSpc>
              <a:spcBef>
                <a:spcPts val="600"/>
              </a:spcBef>
              <a:spcAft>
                <a:spcPts val="600"/>
              </a:spcAft>
              <a:buSzPct val="100000"/>
              <a:buNone/>
            </a:pPr>
            <a:endParaRPr lang="cs-CZ" dirty="false"/>
          </a:p>
          <a:p>
            <a:pPr marL="0" lvl="2" indent="0">
              <a:lnSpc>
                <a:spcPts val="2880"/>
              </a:lnSpc>
              <a:spcBef>
                <a:spcPts val="600"/>
              </a:spcBef>
              <a:spcAft>
                <a:spcPts val="600"/>
              </a:spcAft>
              <a:buSzPct val="100000"/>
              <a:buNone/>
            </a:pPr>
            <a:r>
              <a:rPr lang="cs-CZ" b="true" dirty="false"/>
              <a:t>Jednotlivé formy MAS:</a:t>
            </a:r>
          </a:p>
          <a:p>
            <a:pPr marL="342900" lvl="0" indent="-342900" algn="l">
              <a:lnSpc>
                <a:spcPct val="107000"/>
              </a:lnSpc>
              <a:spcAft>
                <a:spcPts val="800"/>
              </a:spcAft>
              <a:buFont typeface="Symbol" panose="05050102010706020507" pitchFamily="18" charset="2"/>
              <a:buChar char=""/>
            </a:pPr>
            <a:r>
              <a:rPr lang="cs-CZ" sz="2000" dirty="false">
                <a:latin typeface="Arial" panose="020B0604020202020204" pitchFamily="34" charset="0"/>
                <a:ea typeface="Arial" panose="020B0604020202020204" pitchFamily="34" charset="0"/>
                <a:cs typeface="Times New Roman" panose="02020603050405020304" pitchFamily="18" charset="0"/>
              </a:rPr>
              <a:t>obecně prospěšná společnost</a:t>
            </a:r>
            <a:endParaRPr lang="cs-CZ" sz="2000" dirty="false">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l">
              <a:lnSpc>
                <a:spcPct val="107000"/>
              </a:lnSpc>
              <a:spcAft>
                <a:spcPts val="800"/>
              </a:spcAft>
              <a:buFont typeface="Symbol" panose="05050102010706020507" pitchFamily="18" charset="2"/>
              <a:buChar char=""/>
            </a:pPr>
            <a:r>
              <a:rPr lang="cs-CZ" sz="2000" dirty="false">
                <a:effectLst/>
                <a:latin typeface="Arial" panose="020B0604020202020204" pitchFamily="34" charset="0"/>
                <a:ea typeface="Arial" panose="020B0604020202020204" pitchFamily="34" charset="0"/>
                <a:cs typeface="Times New Roman" panose="02020603050405020304" pitchFamily="18" charset="0"/>
              </a:rPr>
              <a:t>spolek</a:t>
            </a:r>
          </a:p>
          <a:p>
            <a:pPr marL="342900" lvl="0" indent="-342900" algn="l">
              <a:lnSpc>
                <a:spcPct val="107000"/>
              </a:lnSpc>
              <a:spcAft>
                <a:spcPts val="800"/>
              </a:spcAft>
              <a:buFont typeface="Symbol" panose="05050102010706020507" pitchFamily="18" charset="2"/>
              <a:buChar char=""/>
            </a:pPr>
            <a:r>
              <a:rPr lang="cs-CZ" sz="2000" dirty="false">
                <a:effectLst/>
                <a:latin typeface="Arial" panose="020B0604020202020204" pitchFamily="34" charset="0"/>
                <a:ea typeface="Arial" panose="020B0604020202020204" pitchFamily="34" charset="0"/>
                <a:cs typeface="Times New Roman" panose="02020603050405020304" pitchFamily="18" charset="0"/>
              </a:rPr>
              <a:t>ústav</a:t>
            </a:r>
          </a:p>
          <a:p>
            <a:pPr marL="342900" lvl="0" indent="-342900" algn="l">
              <a:lnSpc>
                <a:spcPct val="107000"/>
              </a:lnSpc>
              <a:spcAft>
                <a:spcPts val="800"/>
              </a:spcAft>
              <a:buFont typeface="Symbol" panose="05050102010706020507" pitchFamily="18" charset="2"/>
              <a:buChar char=""/>
            </a:pPr>
            <a:r>
              <a:rPr lang="cs-CZ" sz="2000" dirty="false">
                <a:latin typeface="Arial" panose="020B0604020202020204" pitchFamily="34" charset="0"/>
                <a:ea typeface="Arial" panose="020B0604020202020204" pitchFamily="34" charset="0"/>
                <a:cs typeface="Times New Roman" panose="02020603050405020304" pitchFamily="18" charset="0"/>
              </a:rPr>
              <a:t>z</a:t>
            </a:r>
            <a:r>
              <a:rPr lang="cs-CZ" sz="2000" dirty="false">
                <a:effectLst/>
                <a:latin typeface="Arial" panose="020B0604020202020204" pitchFamily="34" charset="0"/>
                <a:ea typeface="Arial" panose="020B0604020202020204" pitchFamily="34" charset="0"/>
                <a:cs typeface="Times New Roman" panose="02020603050405020304" pitchFamily="18" charset="0"/>
              </a:rPr>
              <a:t>ájmové sdružení právnických osob</a:t>
            </a:r>
          </a:p>
          <a:p>
            <a:pPr marL="414000" lvl="1" indent="0">
              <a:buNone/>
            </a:pPr>
            <a:endParaRPr lang="cs-CZ" dirty="false"/>
          </a:p>
          <a:p>
            <a:pPr lvl="2"/>
            <a:endParaRPr lang="cs-CZ" dirty="false"/>
          </a:p>
          <a:p>
            <a:pPr lvl="2"/>
            <a:endParaRPr lang="cs-CZ" dirty="false"/>
          </a:p>
          <a:p>
            <a:pPr marL="0" indent="0" fontAlgn="base" hangingPunct="false">
              <a:buNone/>
            </a:pPr>
            <a:endParaRPr lang="cs-CZ" sz="2000" dirty="false"/>
          </a:p>
          <a:p>
            <a:pPr marL="0" indent="0" fontAlgn="base" hangingPunct="false">
              <a:buNone/>
            </a:pPr>
            <a:r>
              <a:rPr lang="cs-CZ" sz="2000" dirty="false"/>
              <a:t> </a:t>
            </a:r>
          </a:p>
          <a:p>
            <a:pPr marL="0" indent="0" fontAlgn="base" hangingPunct="false">
              <a:buNone/>
            </a:pPr>
            <a:r>
              <a:rPr lang="cs-CZ" sz="2000" dirty="false"/>
              <a:t> </a:t>
            </a:r>
          </a:p>
          <a:p>
            <a:pPr fontAlgn="base" hangingPunct="false"/>
            <a:endParaRPr lang="cs-CZ" sz="2000" dirty="false"/>
          </a:p>
          <a:p>
            <a:pPr marL="414000" lvl="1" indent="0">
              <a:buNone/>
            </a:pPr>
            <a:r>
              <a:rPr lang="cs-CZ"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6</a:t>
            </a:fld>
            <a:endParaRPr lang="cs-CZ" dirty="false"/>
          </a:p>
        </p:txBody>
      </p:sp>
    </p:spTree>
    <p:extLst>
      <p:ext uri="{BB962C8B-B14F-4D97-AF65-F5344CB8AC3E}">
        <p14:creationId xmlns:p14="http://schemas.microsoft.com/office/powerpoint/2010/main" val="19030625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5. podpora rodin a posilování rodinných vazeb</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692696"/>
            <a:ext cx="8244000" cy="6003304"/>
          </a:xfrm>
        </p:spPr>
        <p:txBody>
          <a:bodyPr/>
          <a:lstStyle/>
          <a:p>
            <a:pPr marL="0" indent="0" algn="just">
              <a:spcBef>
                <a:spcPts val="300"/>
              </a:spcBef>
              <a:spcAft>
                <a:spcPts val="300"/>
              </a:spcAft>
              <a:buNone/>
            </a:pPr>
            <a:endParaRPr lang="cs-CZ" sz="2000" b="true" dirty="false"/>
          </a:p>
          <a:p>
            <a:pPr marL="0" indent="0" algn="just">
              <a:lnSpc>
                <a:spcPct val="100000"/>
              </a:lnSpc>
              <a:spcBef>
                <a:spcPts val="300"/>
              </a:spcBef>
              <a:spcAft>
                <a:spcPts val="300"/>
              </a:spcAft>
              <a:buNone/>
            </a:pPr>
            <a:r>
              <a:rPr lang="cs-CZ" b="true" dirty="false"/>
              <a:t>Relevantní indikátory</a:t>
            </a:r>
          </a:p>
          <a:p>
            <a:pPr marL="0" indent="0" algn="just">
              <a:lnSpc>
                <a:spcPct val="100000"/>
              </a:lnSpc>
              <a:spcAft>
                <a:spcPts val="1100"/>
              </a:spcAft>
              <a:buNone/>
            </a:pPr>
            <a:r>
              <a:rPr lang="cs-CZ" sz="2000" dirty="false"/>
              <a:t>Závazkové:</a:t>
            </a:r>
          </a:p>
          <a:p>
            <a:pPr algn="just">
              <a:lnSpc>
                <a:spcPct val="150000"/>
              </a:lnSpc>
              <a:spcBef>
                <a:spcPts val="0"/>
              </a:spcBef>
              <a:spcAft>
                <a:spcPts val="0"/>
              </a:spcAft>
              <a:buFont typeface="Wingdings" panose="05000000000000000000" pitchFamily="2" charset="2"/>
              <a:buChar char="Ø"/>
            </a:pPr>
            <a:r>
              <a:rPr lang="cs-CZ" sz="2000" dirty="false"/>
              <a:t>600 000 Celkový počet účastníků </a:t>
            </a:r>
          </a:p>
          <a:p>
            <a:pPr algn="just">
              <a:lnSpc>
                <a:spcPct val="150000"/>
              </a:lnSpc>
              <a:spcBef>
                <a:spcPts val="0"/>
              </a:spcBef>
              <a:spcAft>
                <a:spcPts val="0"/>
              </a:spcAft>
              <a:buFont typeface="Wingdings" panose="05000000000000000000" pitchFamily="2" charset="2"/>
              <a:buChar char="Ø"/>
            </a:pPr>
            <a:r>
              <a:rPr lang="cs-CZ" sz="2000" dirty="false"/>
              <a:t>672 001 Počet znevýhodněných osob umístěných na pracovních místech</a:t>
            </a:r>
          </a:p>
          <a:p>
            <a:pPr algn="just">
              <a:lnSpc>
                <a:spcPct val="150000"/>
              </a:lnSpc>
              <a:spcBef>
                <a:spcPts val="0"/>
              </a:spcBef>
              <a:spcAft>
                <a:spcPts val="0"/>
              </a:spcAft>
              <a:buFont typeface="Wingdings" panose="05000000000000000000" pitchFamily="2" charset="2"/>
              <a:buChar char="Ø"/>
            </a:pPr>
            <a:r>
              <a:rPr lang="cs-CZ" sz="2000" dirty="false"/>
              <a:t>670 031  Kapacita podpořených služeb – úvazky pracovníků</a:t>
            </a:r>
          </a:p>
          <a:p>
            <a:pPr algn="just">
              <a:lnSpc>
                <a:spcPct val="150000"/>
              </a:lnSpc>
              <a:spcBef>
                <a:spcPts val="0"/>
              </a:spcBef>
              <a:spcAft>
                <a:spcPts val="0"/>
              </a:spcAft>
              <a:buFont typeface="Wingdings" panose="05000000000000000000" pitchFamily="2" charset="2"/>
              <a:buChar char="Ø"/>
            </a:pPr>
            <a:r>
              <a:rPr lang="cs-CZ" sz="2000" dirty="false"/>
              <a:t>670 021 Kapacita podpořených služeb – místa</a:t>
            </a:r>
          </a:p>
          <a:p>
            <a:pPr algn="just">
              <a:lnSpc>
                <a:spcPct val="150000"/>
              </a:lnSpc>
              <a:spcBef>
                <a:spcPts val="0"/>
              </a:spcBef>
              <a:spcAft>
                <a:spcPts val="0"/>
              </a:spcAft>
              <a:buFont typeface="Wingdings" panose="05000000000000000000" pitchFamily="2" charset="2"/>
              <a:buChar char="Ø"/>
            </a:pPr>
            <a:r>
              <a:rPr lang="cs-CZ" sz="2000" dirty="false"/>
              <a:t>670 102 Využívání podpořených služeb</a:t>
            </a:r>
          </a:p>
          <a:p>
            <a:pPr marL="0" indent="0" algn="just">
              <a:lnSpc>
                <a:spcPct val="100000"/>
              </a:lnSpc>
              <a:spcAft>
                <a:spcPts val="1100"/>
              </a:spcAft>
              <a:buNone/>
            </a:pPr>
            <a:r>
              <a:rPr lang="cs-CZ" sz="2000" dirty="false"/>
              <a:t>Nezávazkové:</a:t>
            </a:r>
          </a:p>
          <a:p>
            <a:pPr algn="just">
              <a:lnSpc>
                <a:spcPct val="100000"/>
              </a:lnSpc>
              <a:spcBef>
                <a:spcPts val="0"/>
              </a:spcBef>
              <a:buFont typeface="Wingdings" panose="05000000000000000000" pitchFamily="2" charset="2"/>
              <a:buChar char="Ø"/>
            </a:pPr>
            <a:r>
              <a:rPr lang="cs-CZ" sz="2000" dirty="false"/>
              <a:t>673 102 Účastníci projektů, u nichž intervence formou sociální práce naplnila svůj účel</a:t>
            </a:r>
          </a:p>
          <a:p>
            <a:pPr algn="just">
              <a:lnSpc>
                <a:spcPct val="100000"/>
              </a:lnSpc>
              <a:spcBef>
                <a:spcPts val="0"/>
              </a:spcBef>
              <a:buFont typeface="Wingdings" panose="05000000000000000000" pitchFamily="2" charset="2"/>
              <a:buChar char="Ø"/>
            </a:pPr>
            <a:r>
              <a:rPr lang="cs-CZ" sz="2000" dirty="false"/>
              <a:t>551 022 Počet podpořených komunitních aktivit (pro aktivity komunitního charakteru)</a:t>
            </a:r>
          </a:p>
          <a:p>
            <a:pPr algn="just">
              <a:spcAft>
                <a:spcPts val="1100"/>
              </a:spcAft>
            </a:pPr>
            <a:endParaRPr lang="cs-CZ" sz="2000" dirty="false"/>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60</a:t>
            </a:fld>
            <a:endParaRPr lang="cs-CZ" dirty="false"/>
          </a:p>
        </p:txBody>
      </p:sp>
    </p:spTree>
    <p:extLst>
      <p:ext uri="{BB962C8B-B14F-4D97-AF65-F5344CB8AC3E}">
        <p14:creationId xmlns:p14="http://schemas.microsoft.com/office/powerpoint/2010/main" val="121158922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4A7DA1-6FE8-421F-82D6-713C3E5CDE7A}"/>
              </a:ext>
            </a:extLst>
          </p:cNvPr>
          <p:cNvSpPr>
            <a:spLocks noGrp="true"/>
          </p:cNvSpPr>
          <p:nvPr>
            <p:ph type="title"/>
          </p:nvPr>
        </p:nvSpPr>
        <p:spPr/>
        <p:txBody>
          <a:bodyPr/>
          <a:lstStyle/>
          <a:p>
            <a:br>
              <a:rPr lang="cs-CZ" sz="2400" dirty="false">
                <a:ea typeface="Calibri" panose="020F0502020204030204" pitchFamily="34" charset="0"/>
              </a:rPr>
            </a:br>
            <a:br>
              <a:rPr lang="cs-CZ" sz="2400" dirty="false">
                <a:ea typeface="Calibri" panose="020F0502020204030204" pitchFamily="34" charset="0"/>
              </a:rPr>
            </a:br>
            <a:r>
              <a:rPr lang="cs-CZ" sz="3200" dirty="false">
                <a:ea typeface="Calibri" panose="020F0502020204030204" pitchFamily="34" charset="0"/>
              </a:rPr>
              <a:t>5. podpora rodin a posilování rodinných vazeb</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F47F9597-BC64-47CA-A103-CCBE5147866D}"/>
              </a:ext>
            </a:extLst>
          </p:cNvPr>
          <p:cNvSpPr>
            <a:spLocks noGrp="true"/>
          </p:cNvSpPr>
          <p:nvPr>
            <p:ph idx="1"/>
          </p:nvPr>
        </p:nvSpPr>
        <p:spPr/>
        <p:txBody>
          <a:bodyPr/>
          <a:lstStyle/>
          <a:p>
            <a:pPr marL="0" indent="0">
              <a:buNone/>
            </a:pPr>
            <a:r>
              <a:rPr lang="cs-CZ" b="true" dirty="false"/>
              <a:t>Relevantní cílové skupiny</a:t>
            </a:r>
          </a:p>
          <a:p>
            <a:pPr>
              <a:buFont typeface="Arial" panose="020B0604020202020204" pitchFamily="34" charset="0"/>
              <a:buChar char="•"/>
            </a:pPr>
            <a:r>
              <a:rPr lang="cs-CZ" dirty="false"/>
              <a:t>Osoby pečující o malé děti</a:t>
            </a:r>
          </a:p>
          <a:p>
            <a:pPr>
              <a:buFont typeface="Arial" panose="020B0604020202020204" pitchFamily="34" charset="0"/>
              <a:buChar char="•"/>
            </a:pPr>
            <a:r>
              <a:rPr lang="cs-CZ" dirty="false"/>
              <a:t>Rodiče, děti a mladí dospělí v nepříznivé sociální situaci</a:t>
            </a:r>
          </a:p>
          <a:p>
            <a:pPr>
              <a:buFont typeface="Arial" panose="020B0604020202020204" pitchFamily="34" charset="0"/>
              <a:buChar char="•"/>
            </a:pPr>
            <a:r>
              <a:rPr lang="cs-CZ" dirty="false"/>
              <a:t>Osoby ohrožené umístěním nebo umístěné v institucionálních zařízeních </a:t>
            </a:r>
          </a:p>
          <a:p>
            <a:endParaRPr lang="cs-CZ" dirty="false"/>
          </a:p>
        </p:txBody>
      </p:sp>
      <p:sp>
        <p:nvSpPr>
          <p:cNvPr id="4" name="Zástupný symbol pro číslo snímku 3">
            <a:extLst>
              <a:ext uri="{FF2B5EF4-FFF2-40B4-BE49-F238E27FC236}">
                <a16:creationId xmlns:a16="http://schemas.microsoft.com/office/drawing/2014/main" id="{8A6F7B20-6C50-4852-81CF-B19C7FEA95E8}"/>
              </a:ext>
            </a:extLst>
          </p:cNvPr>
          <p:cNvSpPr>
            <a:spLocks noGrp="true"/>
          </p:cNvSpPr>
          <p:nvPr>
            <p:ph type="sldNum" sz="quarter" idx="12"/>
          </p:nvPr>
        </p:nvSpPr>
        <p:spPr/>
        <p:txBody>
          <a:bodyPr/>
          <a:lstStyle/>
          <a:p>
            <a:fld id="{479BF083-4774-43B1-9AB0-5CC1AC5DD8EE}" type="slidenum">
              <a:rPr lang="cs-CZ" smtClean="false"/>
              <a:pPr/>
              <a:t>61</a:t>
            </a:fld>
            <a:endParaRPr lang="cs-CZ" dirty="false"/>
          </a:p>
        </p:txBody>
      </p:sp>
    </p:spTree>
    <p:extLst>
      <p:ext uri="{BB962C8B-B14F-4D97-AF65-F5344CB8AC3E}">
        <p14:creationId xmlns:p14="http://schemas.microsoft.com/office/powerpoint/2010/main" val="35574989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5BFF3E-C161-4BD6-B973-C278D452B92D}"/>
              </a:ext>
            </a:extLst>
          </p:cNvPr>
          <p:cNvSpPr>
            <a:spLocks noGrp="true"/>
          </p:cNvSpPr>
          <p:nvPr>
            <p:ph type="title"/>
          </p:nvPr>
        </p:nvSpPr>
        <p:spPr>
          <a:xfrm>
            <a:off x="251520" y="3176972"/>
            <a:ext cx="8460472" cy="504056"/>
          </a:xfrm>
        </p:spPr>
        <p:txBody>
          <a:bodyPr/>
          <a:lstStyle/>
          <a:p>
            <a:pPr algn="ctr">
              <a:spcBef>
                <a:spcPts val="300"/>
              </a:spcBef>
              <a:spcAft>
                <a:spcPts val="300"/>
              </a:spcAft>
            </a:pPr>
            <a:r>
              <a:rPr lang="cs-CZ" sz="3200" dirty="false">
                <a:effectLst/>
                <a:latin typeface="Arial" panose="020B0604020202020204" pitchFamily="34" charset="0"/>
                <a:ea typeface="Times New Roman" panose="02020603050405020304" pitchFamily="18" charset="0"/>
                <a:cs typeface="Times New Roman" panose="02020603050405020304" pitchFamily="18" charset="0"/>
              </a:rPr>
              <a:t>6. Dluhové poradenství</a:t>
            </a:r>
            <a:endParaRPr lang="cs-CZ" sz="3200" dirty="false"/>
          </a:p>
        </p:txBody>
      </p:sp>
    </p:spTree>
    <p:extLst>
      <p:ext uri="{BB962C8B-B14F-4D97-AF65-F5344CB8AC3E}">
        <p14:creationId xmlns:p14="http://schemas.microsoft.com/office/powerpoint/2010/main" val="20330248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360000" y="0"/>
            <a:ext cx="8424000" cy="1412776"/>
          </a:xfrm>
        </p:spPr>
        <p:txBody>
          <a:bodyPr/>
          <a:lstStyle/>
          <a:p>
            <a:r>
              <a:rPr lang="cs-CZ" sz="2800" dirty="false">
                <a:ea typeface="Calibri" panose="020F0502020204030204" pitchFamily="34" charset="0"/>
              </a:rPr>
              <a:t>6. Dluhové poradenství</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180000" y="1700808"/>
            <a:ext cx="8424000" cy="4995192"/>
          </a:xfrm>
        </p:spPr>
        <p:txBody>
          <a:bodyPr/>
          <a:lstStyle/>
          <a:p>
            <a:pPr marL="0" indent="0" algn="just">
              <a:spcBef>
                <a:spcPts val="300"/>
              </a:spcBef>
              <a:spcAft>
                <a:spcPts val="300"/>
              </a:spcAft>
              <a:buNone/>
            </a:pPr>
            <a:endParaRPr lang="cs-CZ" sz="2000" b="true" dirty="false"/>
          </a:p>
          <a:p>
            <a:pPr marL="0" indent="0" algn="just">
              <a:lnSpc>
                <a:spcPct val="100000"/>
              </a:lnSpc>
              <a:spcAft>
                <a:spcPts val="800"/>
              </a:spcAft>
              <a:buNone/>
            </a:pPr>
            <a:r>
              <a:rPr lang="cs-CZ" sz="2000" dirty="false"/>
              <a:t>Dluhové poradenství bude podporováno výhradně jako cílená přímá podpora a pomoc osobám z cílové skupiny, podpora aktivit směřující </a:t>
            </a:r>
            <a:br>
              <a:rPr lang="cs-CZ" sz="2000" dirty="false"/>
            </a:br>
            <a:r>
              <a:rPr lang="cs-CZ" sz="2000" dirty="false"/>
              <a:t>k aktivnímu řešení zadluženosti či předluženosti, ke snížení rizika sociálního vyloučení z důvodu předluženosti; jedná se zejména o:</a:t>
            </a:r>
          </a:p>
          <a:p>
            <a:pPr lvl="0">
              <a:buFont typeface="Wingdings" panose="05000000000000000000" pitchFamily="2" charset="2"/>
              <a:buChar char=""/>
            </a:pPr>
            <a:r>
              <a:rPr lang="cs-CZ" sz="2000" dirty="false"/>
              <a:t>zpracování a podávání insolvenčních návrhů/podání návrhů na oddlužení</a:t>
            </a:r>
          </a:p>
          <a:p>
            <a:pPr lvl="0">
              <a:buFont typeface="Wingdings" panose="05000000000000000000" pitchFamily="2" charset="2"/>
              <a:buChar char=""/>
            </a:pPr>
            <a:r>
              <a:rPr lang="cs-CZ" sz="2000" dirty="false"/>
              <a:t>proces mapování dluhů, sestavení rodinných rozpočtů</a:t>
            </a:r>
          </a:p>
          <a:p>
            <a:pPr lvl="0">
              <a:buFont typeface="Wingdings" panose="05000000000000000000" pitchFamily="2" charset="2"/>
              <a:buChar char=""/>
            </a:pPr>
            <a:r>
              <a:rPr lang="cs-CZ" sz="2000" dirty="false"/>
              <a:t>aktivity vedoucí k řešení exekucí (zastavování exekucí atd.)</a:t>
            </a:r>
          </a:p>
          <a:p>
            <a:pPr lvl="0">
              <a:buFont typeface="Wingdings" panose="05000000000000000000" pitchFamily="2" charset="2"/>
              <a:buChar char=""/>
            </a:pPr>
            <a:r>
              <a:rPr lang="cs-CZ" sz="2000" dirty="false"/>
              <a:t>aktivity podporující mimosoudní způsob řešení konfliktů</a:t>
            </a: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63</a:t>
            </a:fld>
            <a:endParaRPr lang="cs-CZ" dirty="false"/>
          </a:p>
        </p:txBody>
      </p:sp>
    </p:spTree>
    <p:extLst>
      <p:ext uri="{BB962C8B-B14F-4D97-AF65-F5344CB8AC3E}">
        <p14:creationId xmlns:p14="http://schemas.microsoft.com/office/powerpoint/2010/main" val="38687209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a:xfrm>
            <a:off x="360000" y="0"/>
            <a:ext cx="8424000" cy="1412776"/>
          </a:xfrm>
        </p:spPr>
        <p:txBody>
          <a:bodyPr/>
          <a:lstStyle/>
          <a:p>
            <a:r>
              <a:rPr lang="cs-CZ" sz="2800" dirty="false">
                <a:ea typeface="Calibri" panose="020F0502020204030204" pitchFamily="34" charset="0"/>
              </a:rPr>
              <a:t>6. Dluhové poradenství</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67544" y="2204864"/>
            <a:ext cx="8136456" cy="4491136"/>
          </a:xfrm>
        </p:spPr>
        <p:txBody>
          <a:bodyPr/>
          <a:lstStyle/>
          <a:p>
            <a:pPr marL="0" indent="0" algn="just">
              <a:spcBef>
                <a:spcPts val="300"/>
              </a:spcBef>
              <a:spcAft>
                <a:spcPts val="300"/>
              </a:spcAft>
              <a:buNone/>
            </a:pPr>
            <a:endParaRPr lang="cs-CZ" sz="2000" b="true" dirty="false"/>
          </a:p>
          <a:p>
            <a:pPr lvl="0">
              <a:buFont typeface="Wingdings" panose="05000000000000000000" pitchFamily="2" charset="2"/>
              <a:buChar char=""/>
            </a:pPr>
            <a:r>
              <a:rPr lang="cs-CZ" sz="2000" dirty="false"/>
              <a:t>aktivity směřujících k hájení práv klientů v rámci soudního řešení jejich sporů</a:t>
            </a:r>
          </a:p>
          <a:p>
            <a:pPr lvl="0">
              <a:buFont typeface="Wingdings" panose="05000000000000000000" pitchFamily="2" charset="2"/>
              <a:buChar char=""/>
            </a:pPr>
            <a:r>
              <a:rPr lang="cs-CZ" sz="2000" dirty="false"/>
              <a:t>zvyšování kompetencí cílové skupiny v oblasti práce s dluhy, a to formou individuální přímé práce s cílovou skupinou, individuální modelace života s dluhy a bez dluhů</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64</a:t>
            </a:fld>
            <a:endParaRPr lang="cs-CZ" dirty="false"/>
          </a:p>
        </p:txBody>
      </p:sp>
    </p:spTree>
    <p:extLst>
      <p:ext uri="{BB962C8B-B14F-4D97-AF65-F5344CB8AC3E}">
        <p14:creationId xmlns:p14="http://schemas.microsoft.com/office/powerpoint/2010/main" val="183265975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r>
              <a:rPr lang="cs-CZ" sz="2800" dirty="false">
                <a:ea typeface="Calibri" panose="020F0502020204030204" pitchFamily="34" charset="0"/>
              </a:rPr>
              <a:t>6. dluhové poradenství</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60000" y="908720"/>
            <a:ext cx="8244000" cy="5476896"/>
          </a:xfrm>
        </p:spPr>
        <p:txBody>
          <a:bodyPr/>
          <a:lstStyle/>
          <a:p>
            <a:pPr marL="0" indent="0" algn="just">
              <a:spcBef>
                <a:spcPts val="300"/>
              </a:spcBef>
              <a:spcAft>
                <a:spcPts val="300"/>
              </a:spcAft>
              <a:buNone/>
            </a:pPr>
            <a:endParaRPr lang="cs-CZ" sz="2000" b="true" dirty="false"/>
          </a:p>
          <a:p>
            <a:pPr marL="0" indent="0" algn="just">
              <a:spcAft>
                <a:spcPts val="1100"/>
              </a:spcAft>
              <a:buNone/>
            </a:pPr>
            <a:r>
              <a:rPr lang="cs-CZ" sz="2000" dirty="false"/>
              <a:t>Uvedené aktivity je nutné řešit komplexně včetně přímé práce s cílovou skupinou. Zpracování a podávání insolvenčních návrhů/návrhů na oddlužení a proces mapování dluhů lze realizovat pouze v kombinaci s dalšími aktivitami.</a:t>
            </a:r>
          </a:p>
          <a:p>
            <a:pPr marL="0" indent="0" algn="just">
              <a:spcAft>
                <a:spcPts val="1100"/>
              </a:spcAft>
              <a:buNone/>
            </a:pPr>
            <a:r>
              <a:rPr lang="cs-CZ" b="true" dirty="false"/>
              <a:t>Doplňkově je možné podpořit v kombinaci s výše uvedenými aktivitami i aktivity zaměřené na</a:t>
            </a:r>
          </a:p>
          <a:p>
            <a:pPr>
              <a:buFont typeface="Wingdings" panose="05000000000000000000" pitchFamily="2" charset="2"/>
              <a:buChar char=""/>
            </a:pPr>
            <a:r>
              <a:rPr lang="cs-CZ" sz="2000" dirty="false"/>
              <a:t>snižování specifických dluhů např. v souvislosti s trestnou činností, neuhrazené pokuty, dluhy na nájemném apod.</a:t>
            </a:r>
          </a:p>
          <a:p>
            <a:pPr>
              <a:buFont typeface="Wingdings" panose="05000000000000000000" pitchFamily="2" charset="2"/>
              <a:buChar char=""/>
            </a:pPr>
            <a:r>
              <a:rPr lang="cs-CZ" sz="2000" dirty="false"/>
              <a:t>podporu osob v průběhu procesu oddlužení, které budou mimo jiné působit preventivně proti možnému zrušení oddlužení ze strany soudu</a:t>
            </a:r>
          </a:p>
          <a:p>
            <a:pPr marL="0" indent="0" algn="just">
              <a:spcAft>
                <a:spcPts val="1100"/>
              </a:spcAft>
              <a:buNone/>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65</a:t>
            </a:fld>
            <a:endParaRPr lang="cs-CZ" dirty="false"/>
          </a:p>
        </p:txBody>
      </p:sp>
    </p:spTree>
    <p:extLst>
      <p:ext uri="{BB962C8B-B14F-4D97-AF65-F5344CB8AC3E}">
        <p14:creationId xmlns:p14="http://schemas.microsoft.com/office/powerpoint/2010/main" val="4257885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r>
              <a:rPr lang="cs-CZ" sz="2800" dirty="false">
                <a:ea typeface="Calibri" panose="020F0502020204030204" pitchFamily="34" charset="0"/>
              </a:rPr>
              <a:t>6. dluhové poradenství</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23528" y="1338624"/>
            <a:ext cx="8244000" cy="4180752"/>
          </a:xfrm>
        </p:spPr>
        <p:txBody>
          <a:bodyPr/>
          <a:lstStyle/>
          <a:p>
            <a:pPr marL="0" indent="0" algn="just">
              <a:spcBef>
                <a:spcPts val="300"/>
              </a:spcBef>
              <a:spcAft>
                <a:spcPts val="300"/>
              </a:spcAft>
              <a:buNone/>
            </a:pPr>
            <a:endParaRPr lang="cs-CZ" sz="2000" b="true" dirty="false"/>
          </a:p>
          <a:p>
            <a:pPr>
              <a:buFont typeface="Wingdings" panose="05000000000000000000" pitchFamily="2" charset="2"/>
              <a:buChar char=""/>
            </a:pPr>
            <a:r>
              <a:rPr lang="cs-CZ" sz="2000" dirty="false"/>
              <a:t>spolupráci partnerů na místní úrovni, se zapojením obcí a nestátních neziskových organizací</a:t>
            </a:r>
          </a:p>
          <a:p>
            <a:pPr lvl="0">
              <a:buFont typeface="Wingdings" panose="05000000000000000000" pitchFamily="2" charset="2"/>
              <a:buChar char=""/>
            </a:pPr>
            <a:r>
              <a:rPr lang="cs-CZ" sz="2000" dirty="false"/>
              <a:t>prevenci ztráty zaměstnání z důvodů předlužení, podpora pracovníků s exekucemi a odbourávání specifických bariér v přirozeném prostředí klienta, např. individuální dluhové poradenství v zaměstnání, podpora v jednání se zaměstnavatelem apod. (viz také část 1.4 Zaměstnanostní programy)</a:t>
            </a:r>
          </a:p>
          <a:p>
            <a:pPr lvl="0">
              <a:buFont typeface="Wingdings" panose="05000000000000000000" pitchFamily="2" charset="2"/>
              <a:buChar char=""/>
            </a:pPr>
            <a:r>
              <a:rPr lang="cs-CZ" sz="2000" dirty="false"/>
              <a:t>šíření informovanosti o dostupné terapeutické podpoře či poskytovateli konkrétní sociální služby, která by klientovi mohla být nápomocna, sestavení rodinných rozpočtů a práce s rodinnými financemi</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66</a:t>
            </a:fld>
            <a:endParaRPr lang="cs-CZ" dirty="false"/>
          </a:p>
        </p:txBody>
      </p:sp>
    </p:spTree>
    <p:extLst>
      <p:ext uri="{BB962C8B-B14F-4D97-AF65-F5344CB8AC3E}">
        <p14:creationId xmlns:p14="http://schemas.microsoft.com/office/powerpoint/2010/main" val="320697076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r>
              <a:rPr lang="cs-CZ" sz="2800" dirty="false">
                <a:ea typeface="Calibri" panose="020F0502020204030204" pitchFamily="34" charset="0"/>
              </a:rPr>
              <a:t>6. dluhové poradenství</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50000" y="2420888"/>
            <a:ext cx="8244000" cy="2569936"/>
          </a:xfrm>
        </p:spPr>
        <p:txBody>
          <a:bodyPr/>
          <a:lstStyle/>
          <a:p>
            <a:pPr marL="0" indent="0" algn="just">
              <a:spcBef>
                <a:spcPts val="300"/>
              </a:spcBef>
              <a:spcAft>
                <a:spcPts val="300"/>
              </a:spcAft>
              <a:buNone/>
            </a:pPr>
            <a:r>
              <a:rPr lang="cs-CZ" b="true" dirty="false"/>
              <a:t>Specifické podmínky pro dluhové poradenství</a:t>
            </a:r>
          </a:p>
          <a:p>
            <a:pPr>
              <a:buFont typeface="Wingdings" panose="05000000000000000000" pitchFamily="2" charset="2"/>
              <a:buChar char=""/>
            </a:pPr>
            <a:r>
              <a:rPr lang="cs-CZ" sz="2000" dirty="false"/>
              <a:t>skupinové workshopy, kurzy, přednášky k tématu finanční gramotnost – možná jsou edukační skupinová setkání, a to pouze jako dílčí součást individuálního zvyšování kompetencí v dluhové oblasti; tato edukační setkání by měla sloužit zejména k předání informací </a:t>
            </a:r>
            <a:br>
              <a:rPr lang="cs-CZ" sz="2000" dirty="false"/>
            </a:br>
            <a:r>
              <a:rPr lang="cs-CZ" sz="2000" dirty="false"/>
              <a:t>o dluhové problematice cílové skupině – exekuce, úvěry, insolvence  </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67</a:t>
            </a:fld>
            <a:endParaRPr lang="cs-CZ" dirty="false"/>
          </a:p>
        </p:txBody>
      </p:sp>
    </p:spTree>
    <p:extLst>
      <p:ext uri="{BB962C8B-B14F-4D97-AF65-F5344CB8AC3E}">
        <p14:creationId xmlns:p14="http://schemas.microsoft.com/office/powerpoint/2010/main" val="402772655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r>
              <a:rPr lang="cs-CZ" sz="2800" dirty="false">
                <a:ea typeface="Calibri" panose="020F0502020204030204" pitchFamily="34" charset="0"/>
              </a:rPr>
              <a:t>6. dluhové poradenství</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547567" y="2636912"/>
            <a:ext cx="8244000" cy="1831752"/>
          </a:xfrm>
        </p:spPr>
        <p:txBody>
          <a:bodyPr/>
          <a:lstStyle/>
          <a:p>
            <a:pPr marL="0" indent="0" algn="just">
              <a:spcBef>
                <a:spcPts val="300"/>
              </a:spcBef>
              <a:spcAft>
                <a:spcPts val="300"/>
              </a:spcAft>
              <a:buNone/>
            </a:pPr>
            <a:r>
              <a:rPr lang="cs-CZ" b="true" dirty="false"/>
              <a:t>V rámci dluhového poradenství nebude podporováno</a:t>
            </a:r>
          </a:p>
          <a:p>
            <a:pPr lvl="0">
              <a:buFont typeface="Wingdings" panose="05000000000000000000" pitchFamily="2" charset="2"/>
              <a:buChar char=""/>
            </a:pPr>
            <a:r>
              <a:rPr lang="cs-CZ" sz="2000" dirty="false"/>
              <a:t>sociální služby podle zákona č. 108/2006 Sb., o sociálních službách (např. terénní dluhové poradenství, dluhové poradenství jako odborné sociální poradenství)</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68</a:t>
            </a:fld>
            <a:endParaRPr lang="cs-CZ" dirty="false"/>
          </a:p>
        </p:txBody>
      </p:sp>
    </p:spTree>
    <p:extLst>
      <p:ext uri="{BB962C8B-B14F-4D97-AF65-F5344CB8AC3E}">
        <p14:creationId xmlns:p14="http://schemas.microsoft.com/office/powerpoint/2010/main" val="29303471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r>
              <a:rPr lang="cs-CZ" sz="2800" dirty="false"/>
              <a:t>6. Dluhové poradenství</a:t>
            </a:r>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396000" y="1772816"/>
            <a:ext cx="8244000" cy="4619672"/>
          </a:xfrm>
        </p:spPr>
        <p:txBody>
          <a:bodyPr/>
          <a:lstStyle/>
          <a:p>
            <a:pPr marL="0" indent="0">
              <a:buNone/>
            </a:pPr>
            <a:r>
              <a:rPr lang="cs-CZ" b="true" dirty="false"/>
              <a:t>Relevantní pracovní pozice</a:t>
            </a:r>
          </a:p>
          <a:p>
            <a:pPr>
              <a:buFont typeface="Wingdings" panose="05000000000000000000" pitchFamily="2" charset="2"/>
              <a:buChar char=""/>
            </a:pPr>
            <a:r>
              <a:rPr lang="cs-CZ" sz="2000" dirty="false"/>
              <a:t>Dluhový poradce</a:t>
            </a:r>
          </a:p>
          <a:p>
            <a:pPr>
              <a:buFont typeface="Wingdings" panose="05000000000000000000" pitchFamily="2" charset="2"/>
              <a:buChar char=""/>
            </a:pPr>
            <a:r>
              <a:rPr lang="cs-CZ" sz="2000" dirty="false"/>
              <a:t>Expert/specialista/odborný pracovní/konzultant (např. právník)</a:t>
            </a:r>
          </a:p>
          <a:p>
            <a:pPr>
              <a:buFont typeface="Wingdings" panose="05000000000000000000" pitchFamily="2" charset="2"/>
              <a:buChar char=""/>
            </a:pPr>
            <a:r>
              <a:rPr lang="cs-CZ" sz="2000" dirty="false"/>
              <a:t>Případně sociální pracovník apod.</a:t>
            </a:r>
          </a:p>
          <a:p>
            <a:pPr algn="just">
              <a:spcBef>
                <a:spcPts val="300"/>
              </a:spcBef>
              <a:spcAft>
                <a:spcPts val="300"/>
              </a:spcAft>
              <a:buFont typeface="Wingdings" panose="05000000000000000000" pitchFamily="2" charset="2"/>
              <a:buChar char="Ø"/>
            </a:pPr>
            <a:endParaRPr lang="cs-CZ" sz="2000" dirty="false"/>
          </a:p>
          <a:p>
            <a:pPr algn="just">
              <a:spcBef>
                <a:spcPts val="300"/>
              </a:spcBef>
              <a:spcAft>
                <a:spcPts val="3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69</a:t>
            </a:fld>
            <a:endParaRPr lang="cs-CZ" dirty="false"/>
          </a:p>
        </p:txBody>
      </p:sp>
    </p:spTree>
    <p:extLst>
      <p:ext uri="{BB962C8B-B14F-4D97-AF65-F5344CB8AC3E}">
        <p14:creationId xmlns:p14="http://schemas.microsoft.com/office/powerpoint/2010/main" val="680080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sz="2800" dirty="false"/>
              <a:t>Představení výzvy</a:t>
            </a:r>
            <a:endParaRPr lang="cs-CZ" sz="2800" dirty="false"/>
          </a:p>
        </p:txBody>
      </p:sp>
      <p:sp>
        <p:nvSpPr>
          <p:cNvPr id="3" name="Zástupný symbol pro obsah 2"/>
          <p:cNvSpPr>
            <a:spLocks noGrp="true"/>
          </p:cNvSpPr>
          <p:nvPr>
            <p:ph idx="1"/>
          </p:nvPr>
        </p:nvSpPr>
        <p:spPr/>
        <p:txBody>
          <a:bodyPr/>
          <a:lstStyle/>
          <a:p>
            <a:pPr marL="0" indent="0">
              <a:buNone/>
            </a:pPr>
            <a:r>
              <a:rPr lang="cs-CZ" b="true" dirty="false"/>
              <a:t>Žadatelem</a:t>
            </a:r>
            <a:r>
              <a:rPr lang="cs-CZ" b="true" baseline="0" dirty="false"/>
              <a:t> o podporu z OPZ může být POUZE</a:t>
            </a:r>
          </a:p>
          <a:p>
            <a:pPr algn="just"/>
            <a:r>
              <a:rPr lang="cs-CZ" sz="2000" dirty="false"/>
              <a:t>osoba (právnická nebo fyzická), která je registrovaným subjektem v ČR, tj. osoba, která má vlastní identifikační číslo (tzv. IČO někdy také IČ)</a:t>
            </a:r>
          </a:p>
          <a:p>
            <a:pPr algn="just"/>
            <a:r>
              <a:rPr lang="cs-CZ" sz="2000" dirty="false"/>
              <a:t>osoba, která má aktivní datovou schránku</a:t>
            </a:r>
          </a:p>
          <a:p>
            <a:pPr algn="just"/>
            <a:r>
              <a:rPr lang="cs-CZ" sz="2000" dirty="false"/>
              <a:t>osoba, která nepatří mezi subjekty, které se nemohou výzvy účastnit z důvodů insolvence, pokut, dluhu aj. </a:t>
            </a:r>
          </a:p>
          <a:p>
            <a:endParaRPr lang="cs-CZ" baseline="0" dirty="false"/>
          </a:p>
          <a:p>
            <a:pPr lvl="6"/>
            <a:endParaRPr lang="cs-CZ" baseline="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7</a:t>
            </a:fld>
            <a:endParaRPr lang="cs-CZ" dirty="false"/>
          </a:p>
        </p:txBody>
      </p:sp>
    </p:spTree>
    <p:extLst>
      <p:ext uri="{BB962C8B-B14F-4D97-AF65-F5344CB8AC3E}">
        <p14:creationId xmlns:p14="http://schemas.microsoft.com/office/powerpoint/2010/main" val="137776209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7AAA3C-1383-4F7A-97E9-495F769DEB0F}"/>
              </a:ext>
            </a:extLst>
          </p:cNvPr>
          <p:cNvSpPr>
            <a:spLocks noGrp="true"/>
          </p:cNvSpPr>
          <p:nvPr>
            <p:ph type="title"/>
          </p:nvPr>
        </p:nvSpPr>
        <p:spPr/>
        <p:txBody>
          <a:bodyPr/>
          <a:lstStyle/>
          <a:p>
            <a:br>
              <a:rPr lang="cs-CZ" sz="2000" dirty="false">
                <a:ea typeface="Calibri" panose="020F0502020204030204" pitchFamily="34" charset="0"/>
              </a:rPr>
            </a:br>
            <a:br>
              <a:rPr lang="cs-CZ" sz="2000" dirty="false">
                <a:ea typeface="Calibri" panose="020F0502020204030204" pitchFamily="34" charset="0"/>
              </a:rPr>
            </a:br>
            <a:r>
              <a:rPr lang="cs-CZ" sz="2800" dirty="false">
                <a:ea typeface="Calibri" panose="020F0502020204030204" pitchFamily="34" charset="0"/>
              </a:rPr>
              <a:t>6. dluhové poradenství</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C5CAA4AD-4F30-40ED-AC31-499B40959EE1}"/>
              </a:ext>
            </a:extLst>
          </p:cNvPr>
          <p:cNvSpPr>
            <a:spLocks noGrp="true"/>
          </p:cNvSpPr>
          <p:nvPr>
            <p:ph idx="1"/>
          </p:nvPr>
        </p:nvSpPr>
        <p:spPr>
          <a:xfrm>
            <a:off x="467544" y="1080000"/>
            <a:ext cx="8136456" cy="5305616"/>
          </a:xfrm>
        </p:spPr>
        <p:txBody>
          <a:bodyPr/>
          <a:lstStyle/>
          <a:p>
            <a:pPr marL="0" indent="0" algn="just">
              <a:spcBef>
                <a:spcPts val="300"/>
              </a:spcBef>
              <a:spcAft>
                <a:spcPts val="300"/>
              </a:spcAft>
              <a:buNone/>
            </a:pPr>
            <a:endParaRPr lang="cs-CZ" sz="2000" b="true" dirty="false"/>
          </a:p>
          <a:p>
            <a:pPr marL="0" indent="0" algn="just">
              <a:spcBef>
                <a:spcPts val="300"/>
              </a:spcBef>
              <a:spcAft>
                <a:spcPts val="300"/>
              </a:spcAft>
              <a:buNone/>
            </a:pPr>
            <a:r>
              <a:rPr lang="cs-CZ" b="true" dirty="false"/>
              <a:t>Relevantní indikátory</a:t>
            </a:r>
          </a:p>
          <a:p>
            <a:pPr marL="0" indent="0" algn="just">
              <a:spcAft>
                <a:spcPts val="1100"/>
              </a:spcAft>
              <a:buNone/>
            </a:pPr>
            <a:r>
              <a:rPr lang="cs-CZ" sz="2000" dirty="false"/>
              <a:t>Závazkové:</a:t>
            </a:r>
          </a:p>
          <a:p>
            <a:pPr algn="just">
              <a:spcAft>
                <a:spcPts val="1100"/>
              </a:spcAft>
              <a:buFont typeface="Wingdings" panose="05000000000000000000" pitchFamily="2" charset="2"/>
              <a:buChar char="Ø"/>
            </a:pPr>
            <a:r>
              <a:rPr lang="cs-CZ" sz="2000" dirty="false"/>
              <a:t>600 000 Celkový počet účastníků </a:t>
            </a:r>
          </a:p>
          <a:p>
            <a:pPr algn="just">
              <a:spcAft>
                <a:spcPts val="1100"/>
              </a:spcAft>
              <a:buFont typeface="Wingdings" panose="05000000000000000000" pitchFamily="2" charset="2"/>
              <a:buChar char="Ø"/>
            </a:pPr>
            <a:r>
              <a:rPr lang="cs-CZ" sz="2000" dirty="false"/>
              <a:t>670 031  Kapacita podpořených služeb – Úvazky pracovníků</a:t>
            </a:r>
          </a:p>
          <a:p>
            <a:pPr algn="just">
              <a:spcAft>
                <a:spcPts val="1100"/>
              </a:spcAft>
              <a:buFont typeface="Wingdings" panose="05000000000000000000" pitchFamily="2" charset="2"/>
              <a:buChar char="Ø"/>
            </a:pPr>
            <a:r>
              <a:rPr lang="cs-CZ" sz="2000" dirty="false"/>
              <a:t>670 102 Využívání podpořených služeb</a:t>
            </a:r>
          </a:p>
          <a:p>
            <a:pPr marL="0" indent="0" algn="just">
              <a:spcAft>
                <a:spcPts val="1100"/>
              </a:spcAft>
              <a:buNone/>
            </a:pPr>
            <a:r>
              <a:rPr lang="cs-CZ" sz="2000" dirty="false"/>
              <a:t>Nezávazkové:</a:t>
            </a:r>
          </a:p>
          <a:p>
            <a:pPr algn="just">
              <a:spcAft>
                <a:spcPts val="1100"/>
              </a:spcAft>
              <a:buFont typeface="Wingdings" panose="05000000000000000000" pitchFamily="2" charset="2"/>
              <a:buChar char="Ø"/>
            </a:pPr>
            <a:r>
              <a:rPr lang="cs-CZ" sz="2000" dirty="false"/>
              <a:t>673 102 Účastníci projektů, u nichž intervence formou sociální práce naplnila svůj účel</a:t>
            </a:r>
          </a:p>
          <a:p>
            <a:pPr algn="just">
              <a:spcAft>
                <a:spcPts val="1100"/>
              </a:spcAft>
            </a:pPr>
            <a:endParaRPr lang="cs-CZ" sz="2000" dirty="false"/>
          </a:p>
        </p:txBody>
      </p:sp>
      <p:sp>
        <p:nvSpPr>
          <p:cNvPr id="4" name="Zástupný symbol pro číslo snímku 3">
            <a:extLst>
              <a:ext uri="{FF2B5EF4-FFF2-40B4-BE49-F238E27FC236}">
                <a16:creationId xmlns:a16="http://schemas.microsoft.com/office/drawing/2014/main" id="{C0CC8123-7FC6-445D-B551-E511016AB820}"/>
              </a:ext>
            </a:extLst>
          </p:cNvPr>
          <p:cNvSpPr>
            <a:spLocks noGrp="true"/>
          </p:cNvSpPr>
          <p:nvPr>
            <p:ph type="sldNum" sz="quarter" idx="12"/>
          </p:nvPr>
        </p:nvSpPr>
        <p:spPr/>
        <p:txBody>
          <a:bodyPr/>
          <a:lstStyle/>
          <a:p>
            <a:fld id="{479BF083-4774-43B1-9AB0-5CC1AC5DD8EE}" type="slidenum">
              <a:rPr lang="cs-CZ" smtClean="false"/>
              <a:pPr/>
              <a:t>70</a:t>
            </a:fld>
            <a:endParaRPr lang="cs-CZ" dirty="false"/>
          </a:p>
        </p:txBody>
      </p:sp>
    </p:spTree>
    <p:extLst>
      <p:ext uri="{BB962C8B-B14F-4D97-AF65-F5344CB8AC3E}">
        <p14:creationId xmlns:p14="http://schemas.microsoft.com/office/powerpoint/2010/main" val="345616848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62671E-0504-43CF-8FA3-8F789B909C49}"/>
              </a:ext>
            </a:extLst>
          </p:cNvPr>
          <p:cNvSpPr>
            <a:spLocks noGrp="true"/>
          </p:cNvSpPr>
          <p:nvPr>
            <p:ph type="title"/>
          </p:nvPr>
        </p:nvSpPr>
        <p:spPr/>
        <p:txBody>
          <a:bodyPr/>
          <a:lstStyle/>
          <a:p>
            <a:br>
              <a:rPr lang="cs-CZ" sz="2400" dirty="false">
                <a:ea typeface="Calibri" panose="020F0502020204030204" pitchFamily="34" charset="0"/>
              </a:rPr>
            </a:br>
            <a:br>
              <a:rPr lang="cs-CZ" sz="2400" dirty="false">
                <a:ea typeface="Calibri" panose="020F0502020204030204" pitchFamily="34" charset="0"/>
              </a:rPr>
            </a:br>
            <a:r>
              <a:rPr lang="cs-CZ" sz="3200" dirty="false">
                <a:ea typeface="Calibri" panose="020F0502020204030204" pitchFamily="34" charset="0"/>
              </a:rPr>
              <a:t>6. dluhové poradenství</a:t>
            </a:r>
            <a:br>
              <a:rPr lang="cs-CZ" dirty="false">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8915E544-3C2A-4CB1-A866-E18B1BDCFC3A}"/>
              </a:ext>
            </a:extLst>
          </p:cNvPr>
          <p:cNvSpPr>
            <a:spLocks noGrp="true"/>
          </p:cNvSpPr>
          <p:nvPr>
            <p:ph idx="1"/>
          </p:nvPr>
        </p:nvSpPr>
        <p:spPr/>
        <p:txBody>
          <a:bodyPr/>
          <a:lstStyle/>
          <a:p>
            <a:pPr marL="0" indent="0">
              <a:buNone/>
            </a:pPr>
            <a:r>
              <a:rPr lang="cs-CZ" b="true" dirty="false"/>
              <a:t>Relevantní cílové skupiny</a:t>
            </a:r>
          </a:p>
          <a:p>
            <a:pPr>
              <a:buFont typeface="Arial" panose="020B0604020202020204" pitchFamily="34" charset="0"/>
              <a:buChar char="•"/>
            </a:pPr>
            <a:r>
              <a:rPr lang="cs-CZ" dirty="false"/>
              <a:t>Osoby ohrožené předlužeností</a:t>
            </a:r>
          </a:p>
        </p:txBody>
      </p:sp>
      <p:sp>
        <p:nvSpPr>
          <p:cNvPr id="4" name="Zástupný symbol pro číslo snímku 3">
            <a:extLst>
              <a:ext uri="{FF2B5EF4-FFF2-40B4-BE49-F238E27FC236}">
                <a16:creationId xmlns:a16="http://schemas.microsoft.com/office/drawing/2014/main" id="{A3B76390-A320-4C8F-9F20-AE904089ACF9}"/>
              </a:ext>
            </a:extLst>
          </p:cNvPr>
          <p:cNvSpPr>
            <a:spLocks noGrp="true"/>
          </p:cNvSpPr>
          <p:nvPr>
            <p:ph type="sldNum" sz="quarter" idx="12"/>
          </p:nvPr>
        </p:nvSpPr>
        <p:spPr/>
        <p:txBody>
          <a:bodyPr/>
          <a:lstStyle/>
          <a:p>
            <a:fld id="{479BF083-4774-43B1-9AB0-5CC1AC5DD8EE}" type="slidenum">
              <a:rPr lang="cs-CZ" smtClean="false"/>
              <a:pPr/>
              <a:t>71</a:t>
            </a:fld>
            <a:endParaRPr lang="cs-CZ" dirty="false"/>
          </a:p>
        </p:txBody>
      </p:sp>
    </p:spTree>
    <p:extLst>
      <p:ext uri="{BB962C8B-B14F-4D97-AF65-F5344CB8AC3E}">
        <p14:creationId xmlns:p14="http://schemas.microsoft.com/office/powerpoint/2010/main" val="20514028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180000" y="-99392"/>
            <a:ext cx="8424000" cy="1080000"/>
          </a:xfrm>
        </p:spPr>
        <p:txBody>
          <a:bodyPr/>
          <a:lstStyle/>
          <a:p>
            <a:r>
              <a:rPr lang="cs-CZ" sz="2800" dirty="false"/>
              <a:t>Veřejná podpora</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196752"/>
            <a:ext cx="8064000" cy="4896544"/>
          </a:xfrm>
        </p:spPr>
        <p:txBody>
          <a:bodyPr/>
          <a:lstStyle/>
          <a:p>
            <a:pPr marL="0" indent="0" algn="just">
              <a:spcAft>
                <a:spcPts val="1100"/>
              </a:spcAft>
              <a:buNone/>
            </a:pPr>
            <a:r>
              <a:rPr lang="cs-CZ" dirty="false"/>
              <a:t>zejména v oblasti komunitních venkovských táborů, půjčování kompenzačních pomůcek, zaměstnanosti a vzdělávání</a:t>
            </a:r>
          </a:p>
          <a:p>
            <a:pPr>
              <a:buFont typeface="Wingdings" panose="05000000000000000000" pitchFamily="2" charset="2"/>
              <a:buChar char=""/>
            </a:pPr>
            <a:r>
              <a:rPr lang="cs-CZ" sz="2000" dirty="false"/>
              <a:t>veřejná podpora bude posuzována individuálně jako v OPZ</a:t>
            </a:r>
          </a:p>
          <a:p>
            <a:pPr>
              <a:buFont typeface="Wingdings" panose="05000000000000000000" pitchFamily="2" charset="2"/>
              <a:buChar char=""/>
            </a:pPr>
            <a:r>
              <a:rPr lang="cs-CZ" sz="2000" dirty="false"/>
              <a:t>posuzuje se, zda realizací projektu vzniká nějakému subjektu (příjemci, partnerovi, dalšímu subjektu) výhoda, kterou by bez dotace nezískal, tj. zda je tento subjekt díky tomu zvýhodněn na trhu</a:t>
            </a:r>
          </a:p>
          <a:p>
            <a:pPr>
              <a:buFont typeface="Wingdings" panose="05000000000000000000" pitchFamily="2" charset="2"/>
              <a:buChar char=""/>
            </a:pPr>
            <a:r>
              <a:rPr lang="cs-CZ" sz="2000" dirty="false"/>
              <a:t>dále se posuzuje, zda při realizaci aktivity hrozí zásah do stávajícího trhu s nějakou službou a zda tento zásah představuje omezení/vytěsnění běžné konkurence (př. MAS bude nabízet běžné komerční služby, které by mohly být dostupné také v odlehlejší lokalitě)</a:t>
            </a:r>
          </a:p>
          <a:p>
            <a:pPr marL="0" indent="0">
              <a:buNone/>
            </a:pPr>
            <a:endParaRPr lang="cs-CZ" dirty="false"/>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72</a:t>
            </a:fld>
            <a:endParaRPr lang="cs-CZ" dirty="false"/>
          </a:p>
        </p:txBody>
      </p:sp>
    </p:spTree>
    <p:extLst>
      <p:ext uri="{BB962C8B-B14F-4D97-AF65-F5344CB8AC3E}">
        <p14:creationId xmlns:p14="http://schemas.microsoft.com/office/powerpoint/2010/main" val="176320471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p:txBody>
          <a:bodyPr/>
          <a:lstStyle/>
          <a:p>
            <a:r>
              <a:rPr lang="cs-CZ" sz="2800" dirty="false"/>
              <a:t>Veřejná podpora</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080000"/>
            <a:ext cx="8064000" cy="5373336"/>
          </a:xfrm>
        </p:spPr>
        <p:txBody>
          <a:bodyPr/>
          <a:lstStyle/>
          <a:p>
            <a:pPr>
              <a:buFont typeface="Wingdings" panose="05000000000000000000" pitchFamily="2" charset="2"/>
              <a:buChar char=""/>
            </a:pPr>
            <a:r>
              <a:rPr lang="cs-CZ" sz="2000" dirty="false"/>
              <a:t>živnostenské oprávnění může být dobrým vodítkem v posouzení, zda je subjekt podnikem, ale definice je dle pravidel pro veřejnou podporu komplexnější</a:t>
            </a:r>
          </a:p>
          <a:p>
            <a:pPr>
              <a:buFont typeface="Wingdings" panose="05000000000000000000" pitchFamily="2" charset="2"/>
              <a:buChar char=""/>
            </a:pPr>
            <a:r>
              <a:rPr lang="cs-CZ" sz="2000" dirty="false"/>
              <a:t>výzva ŘO upozorňuje na to, které výdaje mohou zakládat veřejnou podporu (např. v zaměstnanosti, půjčování kompenzačních pomůcek, komunitní tábory)</a:t>
            </a:r>
          </a:p>
          <a:p>
            <a:pPr>
              <a:buFont typeface="Wingdings" panose="05000000000000000000" pitchFamily="2" charset="2"/>
              <a:buChar char=""/>
            </a:pPr>
            <a:r>
              <a:rPr lang="cs-CZ" sz="2000" dirty="false"/>
              <a:t>limit podpory de minimis 200 000 EUR, podniky činné v prvovýrobě zemědělských produktů 20 000 EUR  </a:t>
            </a:r>
          </a:p>
          <a:p>
            <a:pPr>
              <a:buFont typeface="Wingdings" panose="05000000000000000000" pitchFamily="2" charset="2"/>
              <a:buChar char=""/>
            </a:pPr>
            <a:r>
              <a:rPr lang="cs-CZ" sz="2000" dirty="false"/>
              <a:t>po přidělení podpory - zápis do registru de minimis</a:t>
            </a:r>
          </a:p>
          <a:p>
            <a:pPr>
              <a:buFont typeface="Wingdings" panose="05000000000000000000" pitchFamily="2" charset="2"/>
              <a:buChar char=""/>
            </a:pPr>
            <a:r>
              <a:rPr lang="cs-CZ" sz="2000" dirty="false"/>
              <a:t>VP může jít i za partnerem projektu s </a:t>
            </a:r>
            <a:r>
              <a:rPr lang="cs-CZ" sz="2000" dirty="false" err="true"/>
              <a:t>fin</a:t>
            </a:r>
            <a:r>
              <a:rPr lang="cs-CZ" sz="2000" dirty="false"/>
              <a:t>. příspěvkem nebo za dalším subjektem</a:t>
            </a:r>
          </a:p>
          <a:p>
            <a:pPr marL="0" lvl="0" indent="0">
              <a:buNone/>
            </a:pPr>
            <a:r>
              <a:rPr lang="cs-CZ" sz="2000" b="true" dirty="false"/>
              <a:t>VP x přímé náklady:</a:t>
            </a:r>
            <a:r>
              <a:rPr lang="cs-CZ" sz="2000" dirty="false"/>
              <a:t> </a:t>
            </a:r>
          </a:p>
          <a:p>
            <a:pPr lvl="0">
              <a:buFont typeface="Wingdings" panose="05000000000000000000" pitchFamily="2" charset="2"/>
              <a:buChar char=""/>
            </a:pPr>
            <a:r>
              <a:rPr lang="cs-CZ" sz="2000" dirty="false"/>
              <a:t>vyčíslí se příslušná část přímých nákladů plus 40% podíl z paušálu</a:t>
            </a:r>
          </a:p>
          <a:p>
            <a:pPr>
              <a:buFont typeface="Wingdings" panose="05000000000000000000" pitchFamily="2" charset="2"/>
              <a:buChar char=""/>
            </a:pPr>
            <a:endParaRPr lang="cs-CZ" sz="2000" dirty="false"/>
          </a:p>
          <a:p>
            <a:pPr marL="0" indent="0">
              <a:buNone/>
            </a:pPr>
            <a:endParaRPr lang="cs-CZ" dirty="false"/>
          </a:p>
          <a:p>
            <a:pPr>
              <a:buFont typeface="Wingdings" panose="05000000000000000000" pitchFamily="2" charset="2"/>
              <a:buChar char="q"/>
            </a:pPr>
            <a:endParaRPr lang="cs-CZ"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73</a:t>
            </a:fld>
            <a:endParaRPr lang="cs-CZ" dirty="false"/>
          </a:p>
        </p:txBody>
      </p:sp>
    </p:spTree>
    <p:extLst>
      <p:ext uri="{BB962C8B-B14F-4D97-AF65-F5344CB8AC3E}">
        <p14:creationId xmlns:p14="http://schemas.microsoft.com/office/powerpoint/2010/main" val="248809391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p:txBody>
          <a:bodyPr/>
          <a:lstStyle/>
          <a:p>
            <a:r>
              <a:rPr lang="cs-CZ" sz="2800" dirty="false"/>
              <a:t>Veřejná podpora</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40000" y="1196752"/>
            <a:ext cx="8064000" cy="4896544"/>
          </a:xfrm>
        </p:spPr>
        <p:txBody>
          <a:bodyPr/>
          <a:lstStyle/>
          <a:p>
            <a:pPr marL="0" indent="0" algn="just">
              <a:spcAft>
                <a:spcPts val="1100"/>
              </a:spcAft>
              <a:buNone/>
            </a:pPr>
            <a:r>
              <a:rPr lang="cs-CZ" b="true" dirty="false"/>
              <a:t>Mimo režim VP</a:t>
            </a:r>
          </a:p>
          <a:p>
            <a:pPr marL="342900" indent="-342900">
              <a:lnSpc>
                <a:spcPct val="107000"/>
              </a:lnSpc>
              <a:spcAft>
                <a:spcPts val="800"/>
              </a:spcAft>
              <a:buFont typeface="Symbol" panose="05050102010706020507" pitchFamily="18" charset="2"/>
              <a:buChar char=""/>
            </a:pPr>
            <a:r>
              <a:rPr lang="cs-CZ" sz="2000" dirty="false">
                <a:latin typeface="Arial" panose="020B0604020202020204" pitchFamily="34" charset="0"/>
                <a:cs typeface="Times New Roman" panose="02020603050405020304" pitchFamily="18" charset="0"/>
              </a:rPr>
              <a:t>tábory jako vyústění soustavné celoroční práce s dětmi</a:t>
            </a:r>
          </a:p>
          <a:p>
            <a:pPr marL="342900" indent="-342900">
              <a:lnSpc>
                <a:spcPct val="107000"/>
              </a:lnSpc>
              <a:spcAft>
                <a:spcPts val="800"/>
              </a:spcAft>
              <a:buFont typeface="Symbol" panose="05050102010706020507" pitchFamily="18" charset="2"/>
              <a:buChar char=""/>
            </a:pPr>
            <a:r>
              <a:rPr lang="cs-CZ" sz="2000" dirty="false">
                <a:latin typeface="Arial" panose="020B0604020202020204" pitchFamily="34" charset="0"/>
                <a:cs typeface="Times New Roman" panose="02020603050405020304" pitchFamily="18" charset="0"/>
              </a:rPr>
              <a:t>pracovní místa vytvářená obcemi, pokud se nejedná o hospodářskou činnost obce</a:t>
            </a:r>
          </a:p>
          <a:p>
            <a:pPr marL="342900" indent="-342900">
              <a:lnSpc>
                <a:spcPct val="107000"/>
              </a:lnSpc>
              <a:spcAft>
                <a:spcPts val="800"/>
              </a:spcAft>
              <a:buFont typeface="Symbol" panose="05050102010706020507" pitchFamily="18" charset="2"/>
              <a:buChar char=""/>
            </a:pPr>
            <a:r>
              <a:rPr lang="cs-CZ" sz="2000" dirty="false">
                <a:latin typeface="Arial" panose="020B0604020202020204" pitchFamily="34" charset="0"/>
                <a:cs typeface="Times New Roman" panose="02020603050405020304" pitchFamily="18" charset="0"/>
              </a:rPr>
              <a:t>vzdělávání, které je povinné na základě platných právních předpisů (ne ve smyslu jazykové vzdělávání apod.)</a:t>
            </a:r>
          </a:p>
          <a:p>
            <a:pPr marL="342900" indent="-342900">
              <a:lnSpc>
                <a:spcPct val="107000"/>
              </a:lnSpc>
              <a:spcAft>
                <a:spcPts val="800"/>
              </a:spcAft>
              <a:buFont typeface="Symbol" panose="05050102010706020507" pitchFamily="18" charset="2"/>
              <a:buChar char=""/>
            </a:pPr>
            <a:r>
              <a:rPr lang="cs-CZ" sz="2000" dirty="false">
                <a:latin typeface="Arial" panose="020B0604020202020204" pitchFamily="34" charset="0"/>
                <a:cs typeface="Times New Roman" panose="02020603050405020304" pitchFamily="18" charset="0"/>
              </a:rPr>
              <a:t>mzdové příspěvky na tréninková pracovní místa maximálně do pěti měsíců </a:t>
            </a:r>
          </a:p>
          <a:p>
            <a:pPr marL="342900" indent="-342900">
              <a:lnSpc>
                <a:spcPct val="107000"/>
              </a:lnSpc>
              <a:spcAft>
                <a:spcPts val="800"/>
              </a:spcAft>
              <a:buFont typeface="Symbol" panose="05050102010706020507" pitchFamily="18" charset="2"/>
              <a:buChar char=""/>
            </a:pPr>
            <a:r>
              <a:rPr lang="cs-CZ" sz="2000" dirty="false">
                <a:latin typeface="Arial" panose="020B0604020202020204" pitchFamily="34" charset="0"/>
                <a:cs typeface="Times New Roman" panose="02020603050405020304" pitchFamily="18" charset="0"/>
              </a:rPr>
              <a:t>vzdělávání / poradenství poskytované zájemcům o podnikání do okamžiku, kdy se stanou podnikateli (např. získají živnostenský list)</a:t>
            </a:r>
          </a:p>
          <a:p>
            <a:pPr marL="342900" indent="-342900">
              <a:lnSpc>
                <a:spcPct val="107000"/>
              </a:lnSpc>
              <a:spcAft>
                <a:spcPts val="800"/>
              </a:spcAft>
              <a:buFont typeface="Symbol" panose="05050102010706020507" pitchFamily="18" charset="2"/>
              <a:buChar char=""/>
            </a:pPr>
            <a:r>
              <a:rPr lang="cs-CZ" sz="2000" dirty="false">
                <a:latin typeface="Arial" panose="020B0604020202020204" pitchFamily="34" charset="0"/>
                <a:cs typeface="Times New Roman" panose="02020603050405020304" pitchFamily="18" charset="0"/>
              </a:rPr>
              <a:t>vybavení tréninkového pracoviště, pokud subjekt výstupy svého fungování na trhu za úplatu nenabízí / neposkytuje</a:t>
            </a:r>
          </a:p>
          <a:p>
            <a:pPr>
              <a:buFont typeface="Wingdings" panose="05000000000000000000" pitchFamily="2" charset="2"/>
              <a:buChar char="Ø"/>
            </a:pPr>
            <a:endParaRPr lang="cs-CZ" sz="2000" dirty="false"/>
          </a:p>
          <a:p>
            <a:pPr algn="just">
              <a:spcAft>
                <a:spcPts val="1100"/>
              </a:spcAft>
              <a:buFontTx/>
              <a:buChar char="-"/>
            </a:pPr>
            <a:endParaRPr lang="cs-CZ" sz="2000" dirty="false"/>
          </a:p>
          <a:p>
            <a:pPr algn="just">
              <a:spcAft>
                <a:spcPts val="1100"/>
              </a:spcAft>
              <a:buFontTx/>
              <a:buChar char="-"/>
            </a:pPr>
            <a:endParaRPr lang="cs-CZ" sz="2000" dirty="false"/>
          </a:p>
          <a:p>
            <a:pPr marL="0" indent="0">
              <a:buNone/>
            </a:pPr>
            <a:endParaRPr lang="cs-CZ" dirty="false"/>
          </a:p>
          <a:p>
            <a:pPr>
              <a:buFont typeface="Wingdings" panose="05000000000000000000" pitchFamily="2" charset="2"/>
              <a:buChar char="q"/>
            </a:pPr>
            <a:endParaRPr lang="cs-CZ" dirty="false"/>
          </a:p>
          <a:p>
            <a:pPr marL="0" indent="0">
              <a:buNone/>
            </a:pPr>
            <a:endParaRPr lang="cs-CZ" dirty="false"/>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74</a:t>
            </a:fld>
            <a:endParaRPr lang="cs-CZ" dirty="false"/>
          </a:p>
        </p:txBody>
      </p:sp>
    </p:spTree>
    <p:extLst>
      <p:ext uri="{BB962C8B-B14F-4D97-AF65-F5344CB8AC3E}">
        <p14:creationId xmlns:p14="http://schemas.microsoft.com/office/powerpoint/2010/main" val="404328493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216000" y="0"/>
            <a:ext cx="8424000" cy="1080000"/>
          </a:xfrm>
        </p:spPr>
        <p:txBody>
          <a:bodyPr/>
          <a:lstStyle/>
          <a:p>
            <a:r>
              <a:rPr lang="cs-CZ" sz="2800" dirty="false"/>
              <a:t>Veřejná podpora</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467544" y="1340768"/>
            <a:ext cx="8136456" cy="5544616"/>
          </a:xfrm>
        </p:spPr>
        <p:txBody>
          <a:bodyPr/>
          <a:lstStyle/>
          <a:p>
            <a:pPr marL="0" indent="0">
              <a:buNone/>
            </a:pPr>
            <a:r>
              <a:rPr lang="cs-CZ" b="true" dirty="false"/>
              <a:t>Aktivity, které mohou zakládat veřejnou podporu</a:t>
            </a:r>
          </a:p>
          <a:p>
            <a:pPr marL="0" indent="0">
              <a:buNone/>
            </a:pPr>
            <a:endParaRPr lang="cs-CZ" sz="1800" b="true" dirty="false"/>
          </a:p>
          <a:p>
            <a:pPr>
              <a:buFont typeface="Wingdings" panose="05000000000000000000" pitchFamily="2" charset="2"/>
              <a:buChar char=""/>
            </a:pPr>
            <a:r>
              <a:rPr lang="cs-CZ" sz="2000" dirty="false"/>
              <a:t>komunitní tábory jako jednorázová akce</a:t>
            </a:r>
          </a:p>
          <a:p>
            <a:pPr>
              <a:buFont typeface="Wingdings" panose="05000000000000000000" pitchFamily="2" charset="2"/>
              <a:buChar char=""/>
            </a:pPr>
            <a:r>
              <a:rPr lang="cs-CZ" sz="2000" dirty="false"/>
              <a:t>půjčovny kompenzačních pomůcek (za úplatu i bezplatné)</a:t>
            </a:r>
          </a:p>
          <a:p>
            <a:pPr>
              <a:buFont typeface="Wingdings" panose="05000000000000000000" pitchFamily="2" charset="2"/>
              <a:buChar char=""/>
            </a:pPr>
            <a:r>
              <a:rPr lang="cs-CZ" sz="2000" dirty="false"/>
              <a:t>komerční kulturní akce komunitního centra</a:t>
            </a:r>
          </a:p>
          <a:p>
            <a:pPr>
              <a:buFont typeface="Wingdings" panose="05000000000000000000" pitchFamily="2" charset="2"/>
              <a:buChar char=""/>
            </a:pPr>
            <a:r>
              <a:rPr lang="cs-CZ" sz="2000" dirty="false"/>
              <a:t>zpracovny ovoce, zeleniny, bylin, medu apod.</a:t>
            </a:r>
          </a:p>
          <a:p>
            <a:pPr>
              <a:buFont typeface="Wingdings" panose="05000000000000000000" pitchFamily="2" charset="2"/>
              <a:buChar char=""/>
            </a:pPr>
            <a:r>
              <a:rPr lang="cs-CZ" sz="2000" dirty="false"/>
              <a:t>vzdělávání / poradenství poskytované zájemcům o podnikání od okamžiku, kdy se stanou podnikateli (např. získají živnostenský list)</a:t>
            </a:r>
          </a:p>
          <a:p>
            <a:pPr>
              <a:buFont typeface="Wingdings" panose="05000000000000000000" pitchFamily="2" charset="2"/>
              <a:buChar char="Ø"/>
            </a:pPr>
            <a:endParaRPr lang="cs-CZ" sz="1800" dirty="false"/>
          </a:p>
          <a:p>
            <a:pPr>
              <a:buFont typeface="Wingdings" panose="05000000000000000000" pitchFamily="2" charset="2"/>
              <a:buChar char="Ø"/>
            </a:pPr>
            <a:endParaRPr lang="cs-CZ" sz="1800" dirty="false"/>
          </a:p>
          <a:p>
            <a:pPr algn="just">
              <a:spcAft>
                <a:spcPts val="1100"/>
              </a:spcAft>
              <a:buFontTx/>
              <a:buChar char="-"/>
            </a:pPr>
            <a:endParaRPr lang="cs-CZ" sz="1800" dirty="false"/>
          </a:p>
          <a:p>
            <a:pPr marL="0" indent="0">
              <a:buNone/>
            </a:pPr>
            <a:endParaRPr lang="cs-CZ" sz="1800" dirty="false"/>
          </a:p>
          <a:p>
            <a:pPr>
              <a:buFont typeface="Wingdings" panose="05000000000000000000" pitchFamily="2" charset="2"/>
              <a:buChar char="q"/>
            </a:pPr>
            <a:endParaRPr lang="cs-CZ" sz="1800" dirty="false"/>
          </a:p>
          <a:p>
            <a:pPr marL="0" indent="0">
              <a:buNone/>
            </a:pPr>
            <a:endParaRPr lang="cs-CZ" sz="1800" dirty="false"/>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75</a:t>
            </a:fld>
            <a:endParaRPr lang="cs-CZ" dirty="false"/>
          </a:p>
        </p:txBody>
      </p:sp>
    </p:spTree>
    <p:extLst>
      <p:ext uri="{BB962C8B-B14F-4D97-AF65-F5344CB8AC3E}">
        <p14:creationId xmlns:p14="http://schemas.microsoft.com/office/powerpoint/2010/main" val="88643055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CF006A-E9D8-4E3D-B147-E02D1429BE63}"/>
              </a:ext>
            </a:extLst>
          </p:cNvPr>
          <p:cNvSpPr>
            <a:spLocks noGrp="true"/>
          </p:cNvSpPr>
          <p:nvPr>
            <p:ph type="title"/>
          </p:nvPr>
        </p:nvSpPr>
        <p:spPr>
          <a:xfrm>
            <a:off x="216000" y="0"/>
            <a:ext cx="8424000" cy="1080000"/>
          </a:xfrm>
        </p:spPr>
        <p:txBody>
          <a:bodyPr/>
          <a:lstStyle/>
          <a:p>
            <a:r>
              <a:rPr lang="cs-CZ" sz="2800" dirty="false"/>
              <a:t>Veřejná podpora</a:t>
            </a:r>
          </a:p>
        </p:txBody>
      </p:sp>
      <p:sp>
        <p:nvSpPr>
          <p:cNvPr id="3" name="Zástupný obsah 2">
            <a:extLst>
              <a:ext uri="{FF2B5EF4-FFF2-40B4-BE49-F238E27FC236}">
                <a16:creationId xmlns:a16="http://schemas.microsoft.com/office/drawing/2014/main" id="{E2F855CD-C061-40B5-BE82-8B7B9F1E170F}"/>
              </a:ext>
            </a:extLst>
          </p:cNvPr>
          <p:cNvSpPr>
            <a:spLocks noGrp="true"/>
          </p:cNvSpPr>
          <p:nvPr>
            <p:ph idx="1"/>
          </p:nvPr>
        </p:nvSpPr>
        <p:spPr>
          <a:xfrm>
            <a:off x="539552" y="1412776"/>
            <a:ext cx="8064448" cy="5472608"/>
          </a:xfrm>
        </p:spPr>
        <p:txBody>
          <a:bodyPr/>
          <a:lstStyle/>
          <a:p>
            <a:pPr marL="0" indent="0">
              <a:buNone/>
            </a:pPr>
            <a:r>
              <a:rPr lang="cs-CZ" b="true" dirty="false"/>
              <a:t>Aktivity, které mohou zakládat veřejnou podporu</a:t>
            </a:r>
          </a:p>
          <a:p>
            <a:pPr marL="0" indent="0">
              <a:buNone/>
            </a:pPr>
            <a:endParaRPr lang="cs-CZ" sz="1800" b="true" dirty="false"/>
          </a:p>
          <a:p>
            <a:pPr>
              <a:buFont typeface="Wingdings" panose="05000000000000000000" pitchFamily="2" charset="2"/>
              <a:buChar char=""/>
            </a:pPr>
            <a:r>
              <a:rPr lang="cs-CZ" sz="2000" dirty="false"/>
              <a:t>mzdové příspěvky na pracovní místa vytvořená na 6 měsíců a déle, vybavení pracoviště, vzdělávání po nástupu na pracovní místo  - pokud je zaměstnavatel soutěžitelem na trhu </a:t>
            </a:r>
          </a:p>
          <a:p>
            <a:pPr>
              <a:buFont typeface="Wingdings" panose="05000000000000000000" pitchFamily="2" charset="2"/>
              <a:buChar char=""/>
            </a:pPr>
            <a:r>
              <a:rPr lang="cs-CZ" sz="2000" dirty="false"/>
              <a:t>vybavení tréninkového pracoviště, pokud subjekt poskytuje služby či prodává produkty za úplatu jakožto soutěžitel na trhu</a:t>
            </a:r>
          </a:p>
          <a:p>
            <a:pPr>
              <a:buFont typeface="Wingdings" panose="05000000000000000000" pitchFamily="2" charset="2"/>
              <a:buChar char=""/>
            </a:pPr>
            <a:r>
              <a:rPr lang="cs-CZ" sz="2000" dirty="false"/>
              <a:t>vzdělávání pracovníků v sociálních službách nad rámec zákona       č. 108/2006 Sb., o sociálních službách</a:t>
            </a:r>
          </a:p>
          <a:p>
            <a:pPr>
              <a:buFont typeface="Wingdings" panose="05000000000000000000" pitchFamily="2" charset="2"/>
              <a:buChar char="Ø"/>
            </a:pPr>
            <a:endParaRPr lang="cs-CZ" sz="1800" dirty="false"/>
          </a:p>
          <a:p>
            <a:pPr>
              <a:buFont typeface="Wingdings" panose="05000000000000000000" pitchFamily="2" charset="2"/>
              <a:buChar char="Ø"/>
            </a:pPr>
            <a:endParaRPr lang="cs-CZ" sz="1800" dirty="false"/>
          </a:p>
          <a:p>
            <a:pPr algn="just">
              <a:spcAft>
                <a:spcPts val="1100"/>
              </a:spcAft>
              <a:buFontTx/>
              <a:buChar char="-"/>
            </a:pPr>
            <a:endParaRPr lang="cs-CZ" sz="1800" dirty="false"/>
          </a:p>
          <a:p>
            <a:pPr marL="0" indent="0">
              <a:buNone/>
            </a:pPr>
            <a:endParaRPr lang="cs-CZ" sz="1800" dirty="false"/>
          </a:p>
          <a:p>
            <a:pPr>
              <a:buFont typeface="Wingdings" panose="05000000000000000000" pitchFamily="2" charset="2"/>
              <a:buChar char="q"/>
            </a:pPr>
            <a:endParaRPr lang="cs-CZ" sz="1800" dirty="false"/>
          </a:p>
          <a:p>
            <a:pPr marL="0" indent="0">
              <a:buNone/>
            </a:pPr>
            <a:endParaRPr lang="cs-CZ" sz="1800" dirty="false"/>
          </a:p>
        </p:txBody>
      </p:sp>
      <p:sp>
        <p:nvSpPr>
          <p:cNvPr id="4" name="Zástupný symbol pro číslo snímku 3">
            <a:extLst>
              <a:ext uri="{FF2B5EF4-FFF2-40B4-BE49-F238E27FC236}">
                <a16:creationId xmlns:a16="http://schemas.microsoft.com/office/drawing/2014/main" id="{3EB57488-F404-4567-A831-3AFBC3EF05FE}"/>
              </a:ext>
            </a:extLst>
          </p:cNvPr>
          <p:cNvSpPr>
            <a:spLocks noGrp="true"/>
          </p:cNvSpPr>
          <p:nvPr>
            <p:ph type="sldNum" sz="quarter" idx="12"/>
          </p:nvPr>
        </p:nvSpPr>
        <p:spPr/>
        <p:txBody>
          <a:bodyPr/>
          <a:lstStyle/>
          <a:p>
            <a:fld id="{479BF083-4774-43B1-9AB0-5CC1AC5DD8EE}" type="slidenum">
              <a:rPr lang="cs-CZ" smtClean="false"/>
              <a:pPr/>
              <a:t>76</a:t>
            </a:fld>
            <a:endParaRPr lang="cs-CZ" dirty="false"/>
          </a:p>
        </p:txBody>
      </p:sp>
    </p:spTree>
    <p:extLst>
      <p:ext uri="{BB962C8B-B14F-4D97-AF65-F5344CB8AC3E}">
        <p14:creationId xmlns:p14="http://schemas.microsoft.com/office/powerpoint/2010/main" val="194953728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pl-PL" dirty="false"/>
              <a:t>Proces hodnocení a výběru projektů</a:t>
            </a:r>
            <a:endParaRPr lang="cs-CZ" sz="2800" b="false" dirty="false"/>
          </a:p>
        </p:txBody>
      </p:sp>
    </p:spTree>
    <p:extLst>
      <p:ext uri="{BB962C8B-B14F-4D97-AF65-F5344CB8AC3E}">
        <p14:creationId xmlns:p14="http://schemas.microsoft.com/office/powerpoint/2010/main" val="322356079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pPr>
              <a:spcBef>
                <a:spcPts val="0"/>
              </a:spcBef>
            </a:pPr>
            <a:r>
              <a:rPr lang="pl-PL" dirty="false"/>
              <a:t>Proces hodnocení a výběru projektů</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844824"/>
            <a:ext cx="8064000" cy="4320000"/>
          </a:xfrm>
        </p:spPr>
        <p:txBody>
          <a:bodyPr/>
          <a:lstStyle/>
          <a:p>
            <a:pPr marL="0" indent="0" algn="just">
              <a:buNone/>
            </a:pPr>
            <a:r>
              <a:rPr lang="cs-CZ" b="true" dirty="false"/>
              <a:t>Fáze hodnocení a výběru projektu</a:t>
            </a:r>
          </a:p>
          <a:p>
            <a:r>
              <a:rPr lang="cs-CZ" sz="2000" dirty="false"/>
              <a:t>hodnocení přijatelnosti a formálních náležitostí</a:t>
            </a:r>
          </a:p>
          <a:p>
            <a:r>
              <a:rPr lang="cs-CZ" sz="2000" dirty="false"/>
              <a:t>věcné hodnocení</a:t>
            </a:r>
          </a:p>
          <a:p>
            <a:pPr lvl="1"/>
            <a:r>
              <a:rPr lang="cs-CZ" dirty="false"/>
              <a:t>hodnotící komise</a:t>
            </a:r>
          </a:p>
          <a:p>
            <a:r>
              <a:rPr lang="cs-CZ" sz="2000" dirty="false"/>
              <a:t>výběrová komise</a:t>
            </a:r>
          </a:p>
          <a:p>
            <a:pPr lvl="1"/>
            <a:r>
              <a:rPr lang="cs-CZ" dirty="false"/>
              <a:t>nebude do procesu zapojena</a:t>
            </a:r>
          </a:p>
          <a:p>
            <a:pPr lvl="1"/>
            <a:endParaRPr lang="cs-CZ" dirty="false">
              <a:highlight>
                <a:srgbClr val="FFFF00"/>
              </a:highlight>
            </a:endParaRPr>
          </a:p>
          <a:p>
            <a:pPr marL="432000" lvl="1" indent="-432000">
              <a:lnSpc>
                <a:spcPts val="2880"/>
              </a:lnSpc>
              <a:spcBef>
                <a:spcPts val="600"/>
              </a:spcBef>
              <a:spcAft>
                <a:spcPts val="600"/>
              </a:spcAft>
              <a:buSzPct val="100000"/>
              <a:buFont typeface="Wingdings" panose="05000000000000000000" pitchFamily="2" charset="2"/>
              <a:buChar char=""/>
            </a:pPr>
            <a:r>
              <a:rPr lang="cs-CZ" dirty="false"/>
              <a:t>příprava a vydání právního aktu o poskytnutí podpory</a:t>
            </a:r>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78</a:t>
            </a:fld>
            <a:endParaRPr lang="cs-CZ" dirty="false"/>
          </a:p>
        </p:txBody>
      </p:sp>
    </p:spTree>
    <p:extLst>
      <p:ext uri="{BB962C8B-B14F-4D97-AF65-F5344CB8AC3E}">
        <p14:creationId xmlns:p14="http://schemas.microsoft.com/office/powerpoint/2010/main" val="34212914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EFB520C-FBA8-48A1-AC04-55C120132A99}"/>
              </a:ext>
            </a:extLst>
          </p:cNvPr>
          <p:cNvSpPr>
            <a:spLocks noGrp="true"/>
          </p:cNvSpPr>
          <p:nvPr>
            <p:ph type="title"/>
          </p:nvPr>
        </p:nvSpPr>
        <p:spPr>
          <a:xfrm>
            <a:off x="360000" y="0"/>
            <a:ext cx="8424000" cy="1080000"/>
          </a:xfrm>
        </p:spPr>
        <p:txBody>
          <a:bodyPr anchor="ctr">
            <a:normAutofit/>
          </a:bodyPr>
          <a:lstStyle/>
          <a:p>
            <a:r>
              <a:rPr kumimoji="false" lang="cs-CZ" altLang="cs-CZ" b="true" i="false" u="none" strike="noStrike" cap="none" normalizeH="false" baseline="0" dirty="false">
                <a:ln>
                  <a:noFill/>
                </a:ln>
                <a:effectLst/>
              </a:rPr>
              <a:t>KRITÉRIA HODNOCENÍ FORMÁLNÍCH NÁLEŽITOSTÍ  PROJEKTŮ CLLD</a:t>
            </a:r>
            <a:endParaRPr lang="cs-CZ" cap="none" dirty="false"/>
          </a:p>
        </p:txBody>
      </p:sp>
      <p:sp>
        <p:nvSpPr>
          <p:cNvPr id="11" name="Content Placeholder 3">
            <a:extLst>
              <a:ext uri="{FF2B5EF4-FFF2-40B4-BE49-F238E27FC236}">
                <a16:creationId xmlns:a16="http://schemas.microsoft.com/office/drawing/2014/main" id="{7829918D-4D75-A2C3-09F9-C9746230ABFD}"/>
              </a:ext>
            </a:extLst>
          </p:cNvPr>
          <p:cNvSpPr>
            <a:spLocks noGrp="true"/>
          </p:cNvSpPr>
          <p:nvPr>
            <p:ph idx="10"/>
          </p:nvPr>
        </p:nvSpPr>
        <p:spPr>
          <a:xfrm>
            <a:off x="540000" y="4032000"/>
            <a:ext cx="8064000" cy="2088000"/>
          </a:xfrm>
        </p:spPr>
        <p:txBody>
          <a:bodyPr>
            <a:normAutofit/>
          </a:bodyPr>
          <a:lstStyle/>
          <a:p>
            <a:r>
              <a:rPr lang="cs-CZ" sz="2000" dirty="false"/>
              <a:t>Je možné vrátit max 2krát k opravě</a:t>
            </a:r>
          </a:p>
          <a:p>
            <a:r>
              <a:rPr lang="cs-CZ" sz="2000" dirty="false"/>
              <a:t>Hodnotí ŘO OPZ+</a:t>
            </a:r>
            <a:endParaRPr lang="en-US" sz="2000" dirty="false"/>
          </a:p>
        </p:txBody>
      </p:sp>
      <p:sp>
        <p:nvSpPr>
          <p:cNvPr id="4" name="Zástupný symbol pro číslo snímku 3">
            <a:extLst>
              <a:ext uri="{FF2B5EF4-FFF2-40B4-BE49-F238E27FC236}">
                <a16:creationId xmlns:a16="http://schemas.microsoft.com/office/drawing/2014/main" id="{28F5F3DD-A78C-4032-9507-FFFBB0135EC9}"/>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79</a:t>
            </a:fld>
            <a:endParaRPr lang="cs-CZ"/>
          </a:p>
        </p:txBody>
      </p:sp>
      <p:graphicFrame>
        <p:nvGraphicFramePr>
          <p:cNvPr id="7" name="Zástupný obsah 2">
            <a:extLst>
              <a:ext uri="{FF2B5EF4-FFF2-40B4-BE49-F238E27FC236}">
                <a16:creationId xmlns:a16="http://schemas.microsoft.com/office/drawing/2014/main" id="{2B5F130B-02A9-1D1F-8057-9BDF8D251CF1}"/>
              </a:ext>
            </a:extLst>
          </p:cNvPr>
          <p:cNvGraphicFramePr>
            <a:graphicFrameLocks noGrp="true"/>
          </p:cNvGraphicFramePr>
          <p:nvPr>
            <p:ph idx="1"/>
            <p:extLst>
              <p:ext uri="{D42A27DB-BD31-4B8C-83A1-F6EECF244321}">
                <p14:modId xmlns:p14="http://schemas.microsoft.com/office/powerpoint/2010/main" val="2781862096"/>
              </p:ext>
            </p:extLst>
          </p:nvPr>
        </p:nvGraphicFramePr>
        <p:xfrm>
          <a:off x="540000" y="1800000"/>
          <a:ext cx="8064000" cy="2088000"/>
        </p:xfrm>
        <a:graphic>
          <a:graphicData uri="http://schemas.openxmlformats.org/drawingml/2006/diagram">
            <dgm:relIds r:dm="rId3" r:lo="rId4" r:qs="rId5" r:cs="rId6"/>
          </a:graphicData>
        </a:graphic>
      </p:graphicFrame>
    </p:spTree>
    <p:extLst>
      <p:ext uri="{BB962C8B-B14F-4D97-AF65-F5344CB8AC3E}">
        <p14:creationId xmlns:p14="http://schemas.microsoft.com/office/powerpoint/2010/main" val="4134872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sz="3200" dirty="false"/>
              <a:t>Představení výzvy</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412776"/>
            <a:ext cx="8064000" cy="4707224"/>
          </a:xfrm>
        </p:spPr>
        <p:txBody>
          <a:bodyPr/>
          <a:lstStyle/>
          <a:p>
            <a:pPr marL="0" indent="0" algn="just">
              <a:buNone/>
            </a:pPr>
            <a:r>
              <a:rPr lang="cs-CZ" b="true" dirty="false"/>
              <a:t>Rozpad zdrojů financování</a:t>
            </a:r>
          </a:p>
          <a:p>
            <a:pPr algn="just"/>
            <a:r>
              <a:rPr lang="cs-CZ" sz="2000" dirty="false"/>
              <a:t>EU podíl 76,735 %</a:t>
            </a:r>
          </a:p>
          <a:p>
            <a:pPr algn="just"/>
            <a:r>
              <a:rPr lang="cs-CZ" sz="2000" dirty="false"/>
              <a:t>Státní </a:t>
            </a:r>
            <a:r>
              <a:rPr lang="cs-CZ" sz="2000"/>
              <a:t>rozpočet 23,265 </a:t>
            </a:r>
            <a:r>
              <a:rPr lang="cs-CZ" sz="2000" dirty="false"/>
              <a:t>%</a:t>
            </a:r>
          </a:p>
          <a:p>
            <a:pPr marL="0" indent="0" algn="just">
              <a:buNone/>
            </a:pPr>
            <a:endParaRPr lang="cs-CZ" dirty="false"/>
          </a:p>
          <a:p>
            <a:pPr marL="0" indent="0" algn="just">
              <a:buNone/>
            </a:pPr>
            <a:r>
              <a:rPr lang="cs-CZ" b="true" dirty="false"/>
              <a:t>Výše celkových způsobilých výdajů projektu</a:t>
            </a:r>
          </a:p>
          <a:p>
            <a:pPr algn="just"/>
            <a:r>
              <a:rPr lang="cs-CZ" sz="2000" dirty="false"/>
              <a:t>Minimální výše CZV projektu – 3 000 000 Kč</a:t>
            </a:r>
          </a:p>
          <a:p>
            <a:pPr algn="just"/>
            <a:r>
              <a:rPr lang="cs-CZ" sz="2000" dirty="false"/>
              <a:t>Maximální výše CZV projektu – 12 000 000 Kč</a:t>
            </a:r>
          </a:p>
          <a:p>
            <a:pPr marL="0" indent="0" algn="just">
              <a:buNone/>
            </a:pPr>
            <a:endParaRPr lang="cs-CZ" dirty="false"/>
          </a:p>
          <a:p>
            <a:pPr marL="0" indent="0" algn="just">
              <a:buNone/>
            </a:pPr>
            <a:r>
              <a:rPr lang="cs-CZ" b="true" dirty="false"/>
              <a:t>Forma financování</a:t>
            </a:r>
          </a:p>
          <a:p>
            <a:pPr algn="just"/>
            <a:r>
              <a:rPr lang="cs-CZ" sz="2000" dirty="false"/>
              <a:t>Ex ante</a:t>
            </a:r>
          </a:p>
          <a:p>
            <a:pPr algn="just"/>
            <a:endParaRPr lang="cs-CZ" dirty="false"/>
          </a:p>
          <a:p>
            <a:endParaRPr lang="cs-CZ" dirty="false"/>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8</a:t>
            </a:fld>
            <a:endParaRPr lang="cs-CZ" dirty="false"/>
          </a:p>
        </p:txBody>
      </p:sp>
    </p:spTree>
    <p:extLst>
      <p:ext uri="{BB962C8B-B14F-4D97-AF65-F5344CB8AC3E}">
        <p14:creationId xmlns:p14="http://schemas.microsoft.com/office/powerpoint/2010/main" val="427423491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49CF62-D017-4D0C-A349-A70A813B63C5}"/>
              </a:ext>
            </a:extLst>
          </p:cNvPr>
          <p:cNvSpPr>
            <a:spLocks noGrp="true"/>
          </p:cNvSpPr>
          <p:nvPr>
            <p:ph type="title"/>
          </p:nvPr>
        </p:nvSpPr>
        <p:spPr>
          <a:xfrm>
            <a:off x="360000" y="0"/>
            <a:ext cx="8424000" cy="1080000"/>
          </a:xfrm>
        </p:spPr>
        <p:txBody>
          <a:bodyPr anchor="ctr">
            <a:normAutofit/>
          </a:bodyPr>
          <a:lstStyle/>
          <a:p>
            <a:r>
              <a:rPr kumimoji="false" lang="cs-CZ" altLang="cs-CZ" b="true" i="false" u="none" strike="noStrike" cap="none" normalizeH="false" baseline="0" dirty="false">
                <a:ln>
                  <a:noFill/>
                </a:ln>
                <a:effectLst/>
              </a:rPr>
              <a:t>KRITÉRIA HODNOCENÍ PŘIJATELNOSTI PROJEKTŮ CLLD</a:t>
            </a:r>
            <a:endParaRPr lang="cs-CZ" cap="none" dirty="false"/>
          </a:p>
        </p:txBody>
      </p:sp>
      <p:sp>
        <p:nvSpPr>
          <p:cNvPr id="19" name="Content Placeholder 4">
            <a:extLst>
              <a:ext uri="{FF2B5EF4-FFF2-40B4-BE49-F238E27FC236}">
                <a16:creationId xmlns:a16="http://schemas.microsoft.com/office/drawing/2014/main" id="{B37AF439-76C7-71FC-513E-7B18E49A10F0}"/>
              </a:ext>
            </a:extLst>
          </p:cNvPr>
          <p:cNvSpPr>
            <a:spLocks noGrp="true"/>
          </p:cNvSpPr>
          <p:nvPr>
            <p:ph idx="10"/>
          </p:nvPr>
        </p:nvSpPr>
        <p:spPr>
          <a:xfrm>
            <a:off x="4644000" y="1800000"/>
            <a:ext cx="3960000" cy="4320000"/>
          </a:xfrm>
        </p:spPr>
        <p:txBody>
          <a:bodyPr>
            <a:normAutofit/>
          </a:bodyPr>
          <a:lstStyle/>
          <a:p>
            <a:r>
              <a:rPr lang="cs-CZ" sz="2000" dirty="false"/>
              <a:t>Jedná se o vylučovací kritéria</a:t>
            </a:r>
          </a:p>
          <a:p>
            <a:r>
              <a:rPr lang="cs-CZ" sz="2000" dirty="false"/>
              <a:t>Není možná oprava</a:t>
            </a:r>
          </a:p>
          <a:p>
            <a:r>
              <a:rPr lang="cs-CZ" sz="2000" dirty="false"/>
              <a:t>Hodnotí ŘO OPZ+</a:t>
            </a:r>
            <a:endParaRPr lang="en-US" sz="2000" dirty="false"/>
          </a:p>
        </p:txBody>
      </p:sp>
      <p:sp>
        <p:nvSpPr>
          <p:cNvPr id="5" name="Zástupný symbol pro číslo snímku 4">
            <a:extLst>
              <a:ext uri="{FF2B5EF4-FFF2-40B4-BE49-F238E27FC236}">
                <a16:creationId xmlns:a16="http://schemas.microsoft.com/office/drawing/2014/main" id="{2DDD2D7D-A0C2-4E4D-B98D-10712282F83E}"/>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80</a:t>
            </a:fld>
            <a:endParaRPr lang="cs-CZ"/>
          </a:p>
        </p:txBody>
      </p:sp>
      <p:graphicFrame>
        <p:nvGraphicFramePr>
          <p:cNvPr id="20" name="Zástupný obsah 10">
            <a:extLst>
              <a:ext uri="{FF2B5EF4-FFF2-40B4-BE49-F238E27FC236}">
                <a16:creationId xmlns:a16="http://schemas.microsoft.com/office/drawing/2014/main" id="{49C3E0F2-2F2F-D73E-88F0-FF521C13CBEB}"/>
              </a:ext>
            </a:extLst>
          </p:cNvPr>
          <p:cNvGraphicFramePr>
            <a:graphicFrameLocks noGrp="true"/>
          </p:cNvGraphicFramePr>
          <p:nvPr>
            <p:ph idx="1"/>
            <p:extLst>
              <p:ext uri="{D42A27DB-BD31-4B8C-83A1-F6EECF244321}">
                <p14:modId xmlns:p14="http://schemas.microsoft.com/office/powerpoint/2010/main" val="3624549345"/>
              </p:ext>
            </p:extLst>
          </p:nvPr>
        </p:nvGraphicFramePr>
        <p:xfrm>
          <a:off x="540000" y="1340768"/>
          <a:ext cx="3383928" cy="5256584"/>
        </p:xfrm>
        <a:graphic>
          <a:graphicData uri="http://schemas.openxmlformats.org/drawingml/2006/diagram">
            <dgm:relIds r:dm="rId3" r:lo="rId4" r:qs="rId5" r:cs="rId6"/>
          </a:graphicData>
        </a:graphic>
      </p:graphicFrame>
    </p:spTree>
    <p:extLst>
      <p:ext uri="{BB962C8B-B14F-4D97-AF65-F5344CB8AC3E}">
        <p14:creationId xmlns:p14="http://schemas.microsoft.com/office/powerpoint/2010/main" val="282777758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ltLang="cs-CZ" cap="none" dirty="false"/>
              <a:t>HO</a:t>
            </a:r>
            <a:r>
              <a:rPr kumimoji="false" lang="cs-CZ" altLang="cs-CZ" b="true" i="false" u="none" strike="noStrike" cap="none" normalizeH="false" baseline="0" dirty="false">
                <a:ln>
                  <a:noFill/>
                </a:ln>
                <a:effectLst/>
              </a:rPr>
              <a:t>DNOCENÍ HPFN PROJEKTŮ CLLD - LHŮTY</a:t>
            </a:r>
            <a:endParaRPr lang="cs-CZ" b="false" cap="non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81</a:t>
            </a:fld>
            <a:endParaRPr lang="cs-CZ" dirty="false">
              <a:solidFill>
                <a:srgbClr val="084A8B"/>
              </a:solidFill>
            </a:endParaRPr>
          </a:p>
        </p:txBody>
      </p:sp>
      <p:sp>
        <p:nvSpPr>
          <p:cNvPr id="8" name="Zástupný symbol pro obsah 2"/>
          <p:cNvSpPr txBox="true">
            <a:spLocks/>
          </p:cNvSpPr>
          <p:nvPr/>
        </p:nvSpPr>
        <p:spPr>
          <a:xfrm>
            <a:off x="539552" y="1772816"/>
            <a:ext cx="7704408" cy="3501208"/>
          </a:xfrm>
          <a:prstGeom prst="rect">
            <a:avLst/>
          </a:prstGeom>
        </p:spPr>
        <p:txBody>
          <a:bodyPr vert="horz" lIns="0" tIns="0" rIns="0" bIns="0" rtlCol="false">
            <a:noAutofit/>
          </a:bodyPr>
          <a:lst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marL="432000" lvl="1" indent="-432000">
              <a:lnSpc>
                <a:spcPts val="2880"/>
              </a:lnSpc>
              <a:spcBef>
                <a:spcPts val="600"/>
              </a:spcBef>
              <a:spcAft>
                <a:spcPts val="600"/>
              </a:spcAft>
              <a:buSzPct val="100000"/>
              <a:buFont typeface="Wingdings" panose="05000000000000000000" pitchFamily="2" charset="2"/>
              <a:buChar char=""/>
            </a:pPr>
            <a:r>
              <a:rPr lang="cs-CZ" dirty="false"/>
              <a:t>Hodnocení musí být dokončeno do 30 pracovních dnů od podání žádosti o podporu</a:t>
            </a:r>
          </a:p>
          <a:p>
            <a:pPr marL="432000" lvl="1" indent="-432000">
              <a:lnSpc>
                <a:spcPts val="2880"/>
              </a:lnSpc>
              <a:spcBef>
                <a:spcPts val="600"/>
              </a:spcBef>
              <a:spcAft>
                <a:spcPts val="600"/>
              </a:spcAft>
              <a:buSzPct val="100000"/>
              <a:buFont typeface="Wingdings" panose="05000000000000000000" pitchFamily="2" charset="2"/>
              <a:buChar char=""/>
            </a:pPr>
            <a:r>
              <a:rPr lang="cs-CZ" dirty="false"/>
              <a:t>Na formálních náležitostech může být žádost o podporu vrácena max. pouze 2krát k opravě – žádost bude vrácena v systému</a:t>
            </a:r>
          </a:p>
          <a:p>
            <a:pPr marL="432000" lvl="1" indent="-432000">
              <a:lnSpc>
                <a:spcPts val="2880"/>
              </a:lnSpc>
              <a:spcBef>
                <a:spcPts val="600"/>
              </a:spcBef>
              <a:spcAft>
                <a:spcPts val="600"/>
              </a:spcAft>
              <a:buSzPct val="100000"/>
              <a:buFont typeface="Wingdings" panose="05000000000000000000" pitchFamily="2" charset="2"/>
              <a:buChar char=""/>
            </a:pPr>
            <a:r>
              <a:rPr lang="cs-CZ" dirty="false"/>
              <a:t>Finálními centrálními stavy kontroly HPFN jsou v systému</a:t>
            </a:r>
          </a:p>
          <a:p>
            <a:pPr lvl="2">
              <a:buFont typeface="Courier New" panose="02070309020205020404" pitchFamily="49" charset="0"/>
              <a:buChar char="o"/>
            </a:pPr>
            <a:r>
              <a:rPr lang="cs-CZ" dirty="false"/>
              <a:t>Žádost o podporu splnila formální náležitosti a podmínky přijatelnosti</a:t>
            </a:r>
          </a:p>
          <a:p>
            <a:pPr lvl="2">
              <a:buFont typeface="Courier New" panose="02070309020205020404" pitchFamily="49" charset="0"/>
              <a:buChar char="o"/>
            </a:pPr>
            <a:r>
              <a:rPr lang="cs-CZ" dirty="false"/>
              <a:t>Žádost o podporu nesplnila formální náležitosti a podmínky přijatelnosti</a:t>
            </a:r>
          </a:p>
          <a:p>
            <a:pPr lvl="1"/>
            <a:endParaRPr lang="cs-CZ" dirty="false">
              <a:highlight>
                <a:srgbClr val="FFFF00"/>
              </a:highlight>
            </a:endParaRPr>
          </a:p>
        </p:txBody>
      </p:sp>
    </p:spTree>
    <p:extLst>
      <p:ext uri="{BB962C8B-B14F-4D97-AF65-F5344CB8AC3E}">
        <p14:creationId xmlns:p14="http://schemas.microsoft.com/office/powerpoint/2010/main" val="34379577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D6A136-D46E-4545-9490-41867908C9B7}"/>
              </a:ext>
            </a:extLst>
          </p:cNvPr>
          <p:cNvSpPr>
            <a:spLocks noGrp="true"/>
          </p:cNvSpPr>
          <p:nvPr>
            <p:ph type="title"/>
          </p:nvPr>
        </p:nvSpPr>
        <p:spPr>
          <a:xfrm>
            <a:off x="360000" y="0"/>
            <a:ext cx="8424000" cy="1080000"/>
          </a:xfrm>
        </p:spPr>
        <p:txBody>
          <a:bodyPr anchor="ctr">
            <a:normAutofit/>
          </a:bodyPr>
          <a:lstStyle/>
          <a:p>
            <a:r>
              <a:rPr lang="cs-CZ" dirty="false"/>
              <a:t>Věcné hodnocení – obecné informace</a:t>
            </a:r>
          </a:p>
        </p:txBody>
      </p:sp>
      <p:sp>
        <p:nvSpPr>
          <p:cNvPr id="3" name="Zástupný obsah 2">
            <a:extLst>
              <a:ext uri="{FF2B5EF4-FFF2-40B4-BE49-F238E27FC236}">
                <a16:creationId xmlns:a16="http://schemas.microsoft.com/office/drawing/2014/main" id="{AB412E29-2E1F-4B1C-84F5-1065B7BC14A9}"/>
              </a:ext>
            </a:extLst>
          </p:cNvPr>
          <p:cNvSpPr>
            <a:spLocks noGrp="true"/>
          </p:cNvSpPr>
          <p:nvPr>
            <p:ph idx="1"/>
          </p:nvPr>
        </p:nvSpPr>
        <p:spPr>
          <a:xfrm>
            <a:off x="540000" y="1800000"/>
            <a:ext cx="8100000" cy="4320000"/>
          </a:xfrm>
        </p:spPr>
        <p:txBody>
          <a:bodyPr>
            <a:normAutofit/>
          </a:bodyPr>
          <a:lstStyle/>
          <a:p>
            <a:r>
              <a:rPr lang="cs-CZ" sz="2000" dirty="false"/>
              <a:t>Bude zajištěno s využitím hodnotící komise</a:t>
            </a:r>
          </a:p>
          <a:p>
            <a:r>
              <a:rPr lang="cs-CZ" sz="2000" dirty="false"/>
              <a:t>Musí být provedeno do 80 pracovní dnů od podání projektové žádosti </a:t>
            </a:r>
          </a:p>
          <a:p>
            <a:r>
              <a:rPr lang="cs-CZ" sz="2000" dirty="false"/>
              <a:t>Finálními stavy projektových žádostí v systému: </a:t>
            </a:r>
          </a:p>
          <a:p>
            <a:pPr lvl="1">
              <a:buFont typeface="Courier New" panose="02070309020205020404" pitchFamily="49" charset="0"/>
              <a:buChar char="o"/>
            </a:pPr>
            <a:r>
              <a:rPr lang="cs-CZ" dirty="false"/>
              <a:t>Žádost o podporu splnila podmínky věcného hodnocení</a:t>
            </a:r>
          </a:p>
          <a:p>
            <a:pPr lvl="1">
              <a:buFont typeface="Courier New" panose="02070309020205020404" pitchFamily="49" charset="0"/>
              <a:buChar char="o"/>
            </a:pPr>
            <a:r>
              <a:rPr lang="cs-CZ" dirty="false"/>
              <a:t>Žádost o podporu splnila podmínky věcného hodnocení s výhradou</a:t>
            </a:r>
          </a:p>
          <a:p>
            <a:pPr lvl="1">
              <a:buFont typeface="Courier New" panose="02070309020205020404" pitchFamily="49" charset="0"/>
              <a:buChar char="o"/>
            </a:pPr>
            <a:r>
              <a:rPr lang="cs-CZ" dirty="false"/>
              <a:t>Žádost o podporu nesplnila podmínky věcného hodnocení</a:t>
            </a:r>
          </a:p>
          <a:p>
            <a:r>
              <a:rPr lang="cs-CZ" sz="2000" dirty="false"/>
              <a:t>Odkaz na příručku pro hodnotitele, kde jsou i další informace k průběhu hodnocení </a:t>
            </a:r>
            <a:r>
              <a:rPr lang="pl-PL" sz="2000" dirty="false">
                <a:hlinkClick r:id="rId2"/>
              </a:rPr>
              <a:t>Hodnocení a výběr projektů - www.esfcr.cz</a:t>
            </a:r>
            <a:endParaRPr lang="cs-CZ" sz="2000" dirty="false"/>
          </a:p>
          <a:p>
            <a:endParaRPr lang="cs-CZ" dirty="false"/>
          </a:p>
        </p:txBody>
      </p:sp>
      <p:sp>
        <p:nvSpPr>
          <p:cNvPr id="4" name="Zástupný symbol pro číslo snímku 3">
            <a:extLst>
              <a:ext uri="{FF2B5EF4-FFF2-40B4-BE49-F238E27FC236}">
                <a16:creationId xmlns:a16="http://schemas.microsoft.com/office/drawing/2014/main" id="{96C195C7-1161-4138-B476-7551732C1838}"/>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82</a:t>
            </a:fld>
            <a:endParaRPr lang="cs-CZ"/>
          </a:p>
        </p:txBody>
      </p:sp>
    </p:spTree>
    <p:extLst>
      <p:ext uri="{BB962C8B-B14F-4D97-AF65-F5344CB8AC3E}">
        <p14:creationId xmlns:p14="http://schemas.microsoft.com/office/powerpoint/2010/main" val="157642792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2311D8-EF50-4444-B0A0-1739F1037652}"/>
              </a:ext>
            </a:extLst>
          </p:cNvPr>
          <p:cNvSpPr>
            <a:spLocks noGrp="true"/>
          </p:cNvSpPr>
          <p:nvPr>
            <p:ph type="title"/>
          </p:nvPr>
        </p:nvSpPr>
        <p:spPr/>
        <p:txBody>
          <a:bodyPr/>
          <a:lstStyle/>
          <a:p>
            <a:r>
              <a:rPr lang="cs-CZ" dirty="false"/>
              <a:t>Věcné hodnocení - kritéria</a:t>
            </a:r>
          </a:p>
        </p:txBody>
      </p:sp>
      <p:pic>
        <p:nvPicPr>
          <p:cNvPr id="6" name="Zástupný obsah 5">
            <a:extLst>
              <a:ext uri="{FF2B5EF4-FFF2-40B4-BE49-F238E27FC236}">
                <a16:creationId xmlns:a16="http://schemas.microsoft.com/office/drawing/2014/main" id="{1B50F528-8DD8-4604-9432-9B3770527279}"/>
              </a:ext>
            </a:extLst>
          </p:cNvPr>
          <p:cNvPicPr>
            <a:picLocks noGrp="true" noChangeAspect="true"/>
          </p:cNvPicPr>
          <p:nvPr>
            <p:ph idx="1"/>
          </p:nvPr>
        </p:nvPicPr>
        <p:blipFill>
          <a:blip r:embed="rId2"/>
          <a:stretch>
            <a:fillRect/>
          </a:stretch>
        </p:blipFill>
        <p:spPr>
          <a:xfrm>
            <a:off x="467544" y="1268760"/>
            <a:ext cx="8172456" cy="5427240"/>
          </a:xfrm>
        </p:spPr>
      </p:pic>
      <p:sp>
        <p:nvSpPr>
          <p:cNvPr id="4" name="Zástupný symbol pro číslo snímku 3">
            <a:extLst>
              <a:ext uri="{FF2B5EF4-FFF2-40B4-BE49-F238E27FC236}">
                <a16:creationId xmlns:a16="http://schemas.microsoft.com/office/drawing/2014/main" id="{B7B17352-4AE7-47E7-B1BF-DA4BCF3B6748}"/>
              </a:ext>
            </a:extLst>
          </p:cNvPr>
          <p:cNvSpPr>
            <a:spLocks noGrp="true"/>
          </p:cNvSpPr>
          <p:nvPr>
            <p:ph type="sldNum" sz="quarter" idx="12"/>
          </p:nvPr>
        </p:nvSpPr>
        <p:spPr/>
        <p:txBody>
          <a:bodyPr/>
          <a:lstStyle/>
          <a:p>
            <a:fld id="{479BF083-4774-43B1-9AB0-5CC1AC5DD8EE}" type="slidenum">
              <a:rPr lang="cs-CZ" smtClean="false"/>
              <a:pPr/>
              <a:t>83</a:t>
            </a:fld>
            <a:endParaRPr lang="cs-CZ" dirty="false"/>
          </a:p>
        </p:txBody>
      </p:sp>
    </p:spTree>
    <p:extLst>
      <p:ext uri="{BB962C8B-B14F-4D97-AF65-F5344CB8AC3E}">
        <p14:creationId xmlns:p14="http://schemas.microsoft.com/office/powerpoint/2010/main" val="414208562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CD9F3A-4D83-4F74-86BF-D33BD77D1EC4}"/>
              </a:ext>
            </a:extLst>
          </p:cNvPr>
          <p:cNvSpPr>
            <a:spLocks noGrp="true"/>
          </p:cNvSpPr>
          <p:nvPr>
            <p:ph type="title"/>
          </p:nvPr>
        </p:nvSpPr>
        <p:spPr/>
        <p:txBody>
          <a:bodyPr/>
          <a:lstStyle/>
          <a:p>
            <a:r>
              <a:rPr lang="cs-CZ" dirty="false"/>
              <a:t>Příprava a vydání právního aktu o poskytnutí podpory</a:t>
            </a:r>
          </a:p>
        </p:txBody>
      </p:sp>
      <p:sp>
        <p:nvSpPr>
          <p:cNvPr id="3" name="Zástupný obsah 2">
            <a:extLst>
              <a:ext uri="{FF2B5EF4-FFF2-40B4-BE49-F238E27FC236}">
                <a16:creationId xmlns:a16="http://schemas.microsoft.com/office/drawing/2014/main" id="{2D53AC73-ABE7-42EE-88FE-809DB18BDECC}"/>
              </a:ext>
            </a:extLst>
          </p:cNvPr>
          <p:cNvSpPr>
            <a:spLocks noGrp="true"/>
          </p:cNvSpPr>
          <p:nvPr>
            <p:ph idx="1"/>
          </p:nvPr>
        </p:nvSpPr>
        <p:spPr>
          <a:xfrm>
            <a:off x="539552" y="1412776"/>
            <a:ext cx="8064448" cy="4707224"/>
          </a:xfrm>
        </p:spPr>
        <p:txBody>
          <a:bodyPr/>
          <a:lstStyle/>
          <a:p>
            <a:r>
              <a:rPr lang="cs-CZ" sz="2000" dirty="false"/>
              <a:t>Výzva k poskytnutí podkladů pro přípravu právního aktu (vyrozumění) – součástí je i identifikace/částka veřejné podpora</a:t>
            </a:r>
          </a:p>
          <a:p>
            <a:r>
              <a:rPr lang="cs-CZ" sz="2000" dirty="false"/>
              <a:t>Čestné prohlášení</a:t>
            </a:r>
          </a:p>
          <a:p>
            <a:r>
              <a:rPr lang="cs-CZ" sz="2000" dirty="false"/>
              <a:t>Příprava návrhu právního aktu</a:t>
            </a:r>
          </a:p>
          <a:p>
            <a:r>
              <a:rPr lang="cs-CZ" sz="2000" dirty="false"/>
              <a:t>Schválení žadatelem</a:t>
            </a:r>
          </a:p>
          <a:p>
            <a:r>
              <a:rPr lang="cs-CZ" sz="2000" dirty="false"/>
              <a:t>Podpis právního aktu</a:t>
            </a:r>
          </a:p>
          <a:p>
            <a:r>
              <a:rPr lang="cs-CZ" sz="2000" dirty="false"/>
              <a:t>Potvrzení přijetí právního aktu příjemcem</a:t>
            </a:r>
          </a:p>
          <a:p>
            <a:r>
              <a:rPr lang="cs-CZ" sz="2000" dirty="false"/>
              <a:t>Právní akt je vydán zpravidla do 3 měsíců od výběru projektové žádosti</a:t>
            </a:r>
          </a:p>
          <a:p>
            <a:r>
              <a:rPr lang="cs-CZ" sz="2000" dirty="false"/>
              <a:t>Znění PA pro seznámení: </a:t>
            </a:r>
            <a:r>
              <a:rPr lang="cs-CZ" sz="2000" dirty="false">
                <a:hlinkClick r:id="rId2"/>
              </a:rPr>
              <a:t>Formuláře a pokyny pro uzavření právního aktu a vzory právních aktů - www.esfcr.cz</a:t>
            </a:r>
            <a:endParaRPr lang="cs-CZ" sz="2000" dirty="false"/>
          </a:p>
        </p:txBody>
      </p:sp>
      <p:sp>
        <p:nvSpPr>
          <p:cNvPr id="4" name="Zástupný symbol pro číslo snímku 3">
            <a:extLst>
              <a:ext uri="{FF2B5EF4-FFF2-40B4-BE49-F238E27FC236}">
                <a16:creationId xmlns:a16="http://schemas.microsoft.com/office/drawing/2014/main" id="{5B70BB81-BDCF-48F3-96F6-AE72184A4839}"/>
              </a:ext>
            </a:extLst>
          </p:cNvPr>
          <p:cNvSpPr>
            <a:spLocks noGrp="true"/>
          </p:cNvSpPr>
          <p:nvPr>
            <p:ph type="sldNum" sz="quarter" idx="12"/>
          </p:nvPr>
        </p:nvSpPr>
        <p:spPr/>
        <p:txBody>
          <a:bodyPr/>
          <a:lstStyle/>
          <a:p>
            <a:fld id="{479BF083-4774-43B1-9AB0-5CC1AC5DD8EE}" type="slidenum">
              <a:rPr lang="cs-CZ" smtClean="false"/>
              <a:pPr/>
              <a:t>84</a:t>
            </a:fld>
            <a:endParaRPr lang="cs-CZ" dirty="false"/>
          </a:p>
        </p:txBody>
      </p:sp>
    </p:spTree>
    <p:extLst>
      <p:ext uri="{BB962C8B-B14F-4D97-AF65-F5344CB8AC3E}">
        <p14:creationId xmlns:p14="http://schemas.microsoft.com/office/powerpoint/2010/main" val="96282651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BD0A2B-E1A6-4E88-B33C-0FA10B8C4693}"/>
              </a:ext>
            </a:extLst>
          </p:cNvPr>
          <p:cNvSpPr>
            <a:spLocks noGrp="true"/>
          </p:cNvSpPr>
          <p:nvPr>
            <p:ph type="title"/>
          </p:nvPr>
        </p:nvSpPr>
        <p:spPr/>
        <p:txBody>
          <a:bodyPr/>
          <a:lstStyle/>
          <a:p>
            <a:r>
              <a:rPr lang="cs-CZ" sz="2400" dirty="false"/>
              <a:t>Informování žadatele o výsledku žádosti v jednotlivých fázích hodnocení a výběru</a:t>
            </a:r>
          </a:p>
        </p:txBody>
      </p:sp>
      <p:sp>
        <p:nvSpPr>
          <p:cNvPr id="3" name="Zástupný obsah 2">
            <a:extLst>
              <a:ext uri="{FF2B5EF4-FFF2-40B4-BE49-F238E27FC236}">
                <a16:creationId xmlns:a16="http://schemas.microsoft.com/office/drawing/2014/main" id="{BE7A5F26-5277-4C23-9D97-26DFF81271F7}"/>
              </a:ext>
            </a:extLst>
          </p:cNvPr>
          <p:cNvSpPr>
            <a:spLocks noGrp="true"/>
          </p:cNvSpPr>
          <p:nvPr>
            <p:ph idx="1"/>
          </p:nvPr>
        </p:nvSpPr>
        <p:spPr/>
        <p:txBody>
          <a:bodyPr/>
          <a:lstStyle/>
          <a:p>
            <a:r>
              <a:rPr lang="cs-CZ" sz="2000" dirty="false"/>
              <a:t>o každé změně stavu projektu je příjemce informován prostřednictvím systému</a:t>
            </a:r>
          </a:p>
          <a:p>
            <a:r>
              <a:rPr lang="cs-CZ" sz="2000" dirty="false"/>
              <a:t>za informování o výsledku hodnocení dané fáze se považuje i změna stavu projektu v systému</a:t>
            </a:r>
          </a:p>
          <a:p>
            <a:r>
              <a:rPr lang="cs-CZ" sz="2000" dirty="false"/>
              <a:t>u negativně hodnocených projektů bude žadateli do 10 pracovních dní od ukončení hodnocení zaslán výsledek obsahující odůvodnění a také možnost podat žádost o přezkum negativního hodnocení projektové žádosti</a:t>
            </a:r>
          </a:p>
        </p:txBody>
      </p:sp>
      <p:sp>
        <p:nvSpPr>
          <p:cNvPr id="4" name="Zástupný symbol pro číslo snímku 3">
            <a:extLst>
              <a:ext uri="{FF2B5EF4-FFF2-40B4-BE49-F238E27FC236}">
                <a16:creationId xmlns:a16="http://schemas.microsoft.com/office/drawing/2014/main" id="{98144394-E7EE-45DB-B1AA-E6DA04542EA9}"/>
              </a:ext>
            </a:extLst>
          </p:cNvPr>
          <p:cNvSpPr>
            <a:spLocks noGrp="true"/>
          </p:cNvSpPr>
          <p:nvPr>
            <p:ph type="sldNum" sz="quarter" idx="12"/>
          </p:nvPr>
        </p:nvSpPr>
        <p:spPr/>
        <p:txBody>
          <a:bodyPr/>
          <a:lstStyle/>
          <a:p>
            <a:fld id="{479BF083-4774-43B1-9AB0-5CC1AC5DD8EE}" type="slidenum">
              <a:rPr lang="cs-CZ" smtClean="false"/>
              <a:pPr/>
              <a:t>85</a:t>
            </a:fld>
            <a:endParaRPr lang="cs-CZ" dirty="false"/>
          </a:p>
        </p:txBody>
      </p:sp>
    </p:spTree>
    <p:extLst>
      <p:ext uri="{BB962C8B-B14F-4D97-AF65-F5344CB8AC3E}">
        <p14:creationId xmlns:p14="http://schemas.microsoft.com/office/powerpoint/2010/main" val="217932886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Způsobilost výdajů</a:t>
            </a:r>
            <a:endParaRPr lang="cs-CZ" sz="2800" b="false" dirty="false"/>
          </a:p>
        </p:txBody>
      </p:sp>
    </p:spTree>
    <p:extLst>
      <p:ext uri="{BB962C8B-B14F-4D97-AF65-F5344CB8AC3E}">
        <p14:creationId xmlns:p14="http://schemas.microsoft.com/office/powerpoint/2010/main" val="300205557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ABB0D6-A075-4894-BBAC-CDAA77248595}"/>
              </a:ext>
            </a:extLst>
          </p:cNvPr>
          <p:cNvSpPr>
            <a:spLocks noGrp="true"/>
          </p:cNvSpPr>
          <p:nvPr>
            <p:ph type="title"/>
          </p:nvPr>
        </p:nvSpPr>
        <p:spPr/>
        <p:txBody>
          <a:bodyPr/>
          <a:lstStyle/>
          <a:p>
            <a:r>
              <a:rPr lang="cs-CZ" dirty="false"/>
              <a:t>Způsobilost výdajů </a:t>
            </a:r>
          </a:p>
        </p:txBody>
      </p:sp>
      <p:sp>
        <p:nvSpPr>
          <p:cNvPr id="3" name="Zástupný obsah 2">
            <a:extLst>
              <a:ext uri="{FF2B5EF4-FFF2-40B4-BE49-F238E27FC236}">
                <a16:creationId xmlns:a16="http://schemas.microsoft.com/office/drawing/2014/main" id="{DE2143C3-C87D-4C08-BC21-EA8EF6822307}"/>
              </a:ext>
            </a:extLst>
          </p:cNvPr>
          <p:cNvSpPr>
            <a:spLocks noGrp="true"/>
          </p:cNvSpPr>
          <p:nvPr>
            <p:ph idx="1"/>
          </p:nvPr>
        </p:nvSpPr>
        <p:spPr>
          <a:xfrm>
            <a:off x="540000" y="1269000"/>
            <a:ext cx="8064000" cy="4320000"/>
          </a:xfrm>
        </p:spPr>
        <p:txBody>
          <a:bodyPr/>
          <a:lstStyle/>
          <a:p>
            <a:r>
              <a:rPr lang="cs-CZ" sz="2000" dirty="false">
                <a:effectLst/>
                <a:latin typeface="Arial" panose="020B0604020202020204" pitchFamily="34" charset="0"/>
                <a:ea typeface="Calibri" panose="020F0502020204030204" pitchFamily="34" charset="0"/>
              </a:rPr>
              <a:t>ve výzvě bude uplatněno zjednodušené vykazování - pevný 40% paušál a jednotka na „Mzdový příspěvek na pracovní místo“</a:t>
            </a:r>
          </a:p>
          <a:p>
            <a:r>
              <a:rPr lang="cs-CZ" sz="2000" dirty="false">
                <a:latin typeface="Arial" panose="020B0604020202020204" pitchFamily="34" charset="0"/>
                <a:ea typeface="Calibri" panose="020F0502020204030204" pitchFamily="34" charset="0"/>
              </a:rPr>
              <a:t>p</a:t>
            </a:r>
            <a:r>
              <a:rPr lang="cs-CZ" sz="2000" dirty="false">
                <a:effectLst/>
                <a:latin typeface="Arial" panose="020B0604020202020204" pitchFamily="34" charset="0"/>
                <a:ea typeface="Calibri" panose="020F0502020204030204" pitchFamily="34" charset="0"/>
              </a:rPr>
              <a:t>ravidla, jaké kategorie výdajů jsou způsobilé, jsou k dispozici ve Specifické části pravidel pro žadatele a příjemce v rámci OPZ+ pro projekty s přímými a nepřímými náklady a pro projekty financované s využitím paušálních sazeb</a:t>
            </a:r>
          </a:p>
          <a:p>
            <a:r>
              <a:rPr lang="cs-CZ" sz="2000" dirty="false">
                <a:latin typeface="Arial" panose="020B0604020202020204" pitchFamily="34" charset="0"/>
              </a:rPr>
              <a:t>způsobilé přímé osobní náklady v rámci této výzvy jsou pouze pozice uvedené v </a:t>
            </a:r>
            <a:r>
              <a:rPr lang="cs-CZ" sz="2000" i="true" dirty="false">
                <a:latin typeface="Arial" panose="020B0604020202020204" pitchFamily="34" charset="0"/>
              </a:rPr>
              <a:t>Příloze č. 1 Pracovní pozice způsobilé k financování z přímých nákladů projektu</a:t>
            </a:r>
          </a:p>
          <a:p>
            <a:r>
              <a:rPr lang="cs-CZ" sz="2000" dirty="false">
                <a:latin typeface="Arial" panose="020B0604020202020204" pitchFamily="34" charset="0"/>
              </a:rPr>
              <a:t>způsobilé jsou </a:t>
            </a:r>
            <a:r>
              <a:rPr lang="cs-CZ" sz="2000" dirty="false">
                <a:solidFill>
                  <a:srgbClr val="FF0000"/>
                </a:solidFill>
                <a:latin typeface="Arial" panose="020B0604020202020204" pitchFamily="34" charset="0"/>
              </a:rPr>
              <a:t>pouze </a:t>
            </a:r>
            <a:r>
              <a:rPr lang="cs-CZ" sz="2000" dirty="false" err="true">
                <a:solidFill>
                  <a:srgbClr val="FF0000"/>
                </a:solidFill>
                <a:latin typeface="Arial" panose="020B0604020202020204" pitchFamily="34" charset="0"/>
              </a:rPr>
              <a:t>neinvestice</a:t>
            </a:r>
            <a:endParaRPr lang="cs-CZ" sz="2000" dirty="false">
              <a:solidFill>
                <a:srgbClr val="FF0000"/>
              </a:solidFill>
              <a:latin typeface="Arial" panose="020B0604020202020204" pitchFamily="34" charset="0"/>
            </a:endParaRPr>
          </a:p>
          <a:p>
            <a:endParaRPr lang="cs-CZ" sz="3200" b="true" dirty="false">
              <a:solidFill>
                <a:srgbClr val="FF0000"/>
              </a:solidFill>
            </a:endParaRPr>
          </a:p>
        </p:txBody>
      </p:sp>
      <p:sp>
        <p:nvSpPr>
          <p:cNvPr id="4" name="Zástupný symbol pro číslo snímku 3">
            <a:extLst>
              <a:ext uri="{FF2B5EF4-FFF2-40B4-BE49-F238E27FC236}">
                <a16:creationId xmlns:a16="http://schemas.microsoft.com/office/drawing/2014/main" id="{D8AF9541-A823-4337-8589-50E235166AB3}"/>
              </a:ext>
            </a:extLst>
          </p:cNvPr>
          <p:cNvSpPr>
            <a:spLocks noGrp="true"/>
          </p:cNvSpPr>
          <p:nvPr>
            <p:ph type="sldNum" sz="quarter" idx="12"/>
          </p:nvPr>
        </p:nvSpPr>
        <p:spPr/>
        <p:txBody>
          <a:bodyPr/>
          <a:lstStyle/>
          <a:p>
            <a:fld id="{479BF083-4774-43B1-9AB0-5CC1AC5DD8EE}" type="slidenum">
              <a:rPr lang="cs-CZ" smtClean="false"/>
              <a:pPr/>
              <a:t>87</a:t>
            </a:fld>
            <a:endParaRPr lang="cs-CZ" dirty="false"/>
          </a:p>
        </p:txBody>
      </p:sp>
    </p:spTree>
    <p:extLst>
      <p:ext uri="{BB962C8B-B14F-4D97-AF65-F5344CB8AC3E}">
        <p14:creationId xmlns:p14="http://schemas.microsoft.com/office/powerpoint/2010/main" val="192463333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35EFE6-A962-43D2-9A7A-908915ABD252}"/>
              </a:ext>
            </a:extLst>
          </p:cNvPr>
          <p:cNvSpPr>
            <a:spLocks noGrp="true"/>
          </p:cNvSpPr>
          <p:nvPr>
            <p:ph type="title"/>
          </p:nvPr>
        </p:nvSpPr>
        <p:spPr/>
        <p:txBody>
          <a:bodyPr/>
          <a:lstStyle/>
          <a:p>
            <a:r>
              <a:rPr lang="cs-CZ" dirty="false"/>
              <a:t>Způsobilost výdajů</a:t>
            </a:r>
          </a:p>
        </p:txBody>
      </p:sp>
      <p:sp>
        <p:nvSpPr>
          <p:cNvPr id="3" name="Zástupný obsah 2">
            <a:extLst>
              <a:ext uri="{FF2B5EF4-FFF2-40B4-BE49-F238E27FC236}">
                <a16:creationId xmlns:a16="http://schemas.microsoft.com/office/drawing/2014/main" id="{E52CC5C0-A35F-4CC0-A892-A1BA7FE11B78}"/>
              </a:ext>
            </a:extLst>
          </p:cNvPr>
          <p:cNvSpPr>
            <a:spLocks noGrp="true"/>
          </p:cNvSpPr>
          <p:nvPr>
            <p:ph idx="1"/>
          </p:nvPr>
        </p:nvSpPr>
        <p:spPr/>
        <p:txBody>
          <a:bodyPr/>
          <a:lstStyle/>
          <a:p>
            <a:r>
              <a:rPr lang="cs-CZ" dirty="false"/>
              <a:t>úvazek osoby, u které je odměňování i jen částečně hrazeno z prostředků projektu OPZ+, může být maximálně 1,0 dohromady u všech subjektů (příjemce a partneři s/bez FP)</a:t>
            </a:r>
          </a:p>
        </p:txBody>
      </p:sp>
      <p:sp>
        <p:nvSpPr>
          <p:cNvPr id="4" name="Zástupný symbol pro číslo snímku 3">
            <a:extLst>
              <a:ext uri="{FF2B5EF4-FFF2-40B4-BE49-F238E27FC236}">
                <a16:creationId xmlns:a16="http://schemas.microsoft.com/office/drawing/2014/main" id="{671DC524-644A-4B10-8552-DF765273CBA5}"/>
              </a:ext>
            </a:extLst>
          </p:cNvPr>
          <p:cNvSpPr>
            <a:spLocks noGrp="true"/>
          </p:cNvSpPr>
          <p:nvPr>
            <p:ph type="sldNum" sz="quarter" idx="12"/>
          </p:nvPr>
        </p:nvSpPr>
        <p:spPr/>
        <p:txBody>
          <a:bodyPr/>
          <a:lstStyle/>
          <a:p>
            <a:fld id="{479BF083-4774-43B1-9AB0-5CC1AC5DD8EE}" type="slidenum">
              <a:rPr lang="cs-CZ" smtClean="false"/>
              <a:pPr/>
              <a:t>88</a:t>
            </a:fld>
            <a:endParaRPr lang="cs-CZ" dirty="false"/>
          </a:p>
        </p:txBody>
      </p:sp>
    </p:spTree>
    <p:extLst>
      <p:ext uri="{BB962C8B-B14F-4D97-AF65-F5344CB8AC3E}">
        <p14:creationId xmlns:p14="http://schemas.microsoft.com/office/powerpoint/2010/main" val="227736366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70B2EB6-C087-4CDD-BA06-2EDC2BC6A102}"/>
              </a:ext>
            </a:extLst>
          </p:cNvPr>
          <p:cNvSpPr>
            <a:spLocks noGrp="true"/>
          </p:cNvSpPr>
          <p:nvPr>
            <p:ph type="title"/>
          </p:nvPr>
        </p:nvSpPr>
        <p:spPr/>
        <p:txBody>
          <a:bodyPr/>
          <a:lstStyle/>
          <a:p>
            <a:r>
              <a:rPr lang="cs-CZ" dirty="false"/>
              <a:t>Časová způsobilost výdajů</a:t>
            </a:r>
          </a:p>
        </p:txBody>
      </p:sp>
      <p:sp>
        <p:nvSpPr>
          <p:cNvPr id="3" name="Zástupný obsah 2">
            <a:extLst>
              <a:ext uri="{FF2B5EF4-FFF2-40B4-BE49-F238E27FC236}">
                <a16:creationId xmlns:a16="http://schemas.microsoft.com/office/drawing/2014/main" id="{171AEE4F-2111-4043-8050-0A3AFEFF00AC}"/>
              </a:ext>
            </a:extLst>
          </p:cNvPr>
          <p:cNvSpPr>
            <a:spLocks noGrp="true"/>
          </p:cNvSpPr>
          <p:nvPr>
            <p:ph idx="1"/>
          </p:nvPr>
        </p:nvSpPr>
        <p:spPr/>
        <p:txBody>
          <a:bodyPr/>
          <a:lstStyle/>
          <a:p>
            <a:r>
              <a:rPr lang="cs-CZ" sz="2000" dirty="false">
                <a:latin typeface="Arial" panose="020B0604020202020204" pitchFamily="34" charset="0"/>
                <a:ea typeface="Calibri" panose="020F0502020204030204" pitchFamily="34" charset="0"/>
              </a:rPr>
              <a:t>č</a:t>
            </a:r>
            <a:r>
              <a:rPr lang="cs-CZ" sz="2000" dirty="false">
                <a:effectLst/>
                <a:latin typeface="Arial" panose="020B0604020202020204" pitchFamily="34" charset="0"/>
                <a:ea typeface="Calibri" panose="020F0502020204030204" pitchFamily="34" charset="0"/>
              </a:rPr>
              <a:t>asově způsobilé jsou náklady vzniklé v době realizace projektu</a:t>
            </a:r>
          </a:p>
          <a:p>
            <a:endParaRPr lang="cs-CZ" sz="2000" dirty="false">
              <a:effectLst/>
              <a:latin typeface="Arial" panose="020B0604020202020204" pitchFamily="34" charset="0"/>
              <a:ea typeface="Calibri" panose="020F0502020204030204" pitchFamily="34" charset="0"/>
            </a:endParaRPr>
          </a:p>
          <a:p>
            <a:r>
              <a:rPr lang="cs-CZ" sz="2000" dirty="false">
                <a:latin typeface="Arial" panose="020B0604020202020204" pitchFamily="34" charset="0"/>
                <a:ea typeface="Calibri" panose="020F0502020204030204" pitchFamily="34" charset="0"/>
              </a:rPr>
              <a:t>d</a:t>
            </a:r>
            <a:r>
              <a:rPr lang="cs-CZ" sz="2000" dirty="false">
                <a:effectLst/>
                <a:latin typeface="Arial" panose="020B0604020202020204" pitchFamily="34" charset="0"/>
                <a:ea typeface="Calibri" panose="020F0502020204030204" pitchFamily="34" charset="0"/>
              </a:rPr>
              <a:t>atum zahájení realizace nesmí předcházet datu vyhlášení této výzvy</a:t>
            </a:r>
            <a:r>
              <a:rPr lang="cs-CZ" sz="2000" dirty="false">
                <a:latin typeface="Arial" panose="020B0604020202020204" pitchFamily="34" charset="0"/>
                <a:ea typeface="Calibri" panose="020F0502020204030204" pitchFamily="34" charset="0"/>
              </a:rPr>
              <a:t> (1.7.2022)</a:t>
            </a:r>
            <a:endParaRPr lang="cs-CZ" sz="2800" dirty="false"/>
          </a:p>
        </p:txBody>
      </p:sp>
      <p:sp>
        <p:nvSpPr>
          <p:cNvPr id="4" name="Zástupný symbol pro číslo snímku 3">
            <a:extLst>
              <a:ext uri="{FF2B5EF4-FFF2-40B4-BE49-F238E27FC236}">
                <a16:creationId xmlns:a16="http://schemas.microsoft.com/office/drawing/2014/main" id="{FB436761-72E5-47C6-A5E7-0AD63409C767}"/>
              </a:ext>
            </a:extLst>
          </p:cNvPr>
          <p:cNvSpPr>
            <a:spLocks noGrp="true"/>
          </p:cNvSpPr>
          <p:nvPr>
            <p:ph type="sldNum" sz="quarter" idx="12"/>
          </p:nvPr>
        </p:nvSpPr>
        <p:spPr/>
        <p:txBody>
          <a:bodyPr/>
          <a:lstStyle/>
          <a:p>
            <a:fld id="{479BF083-4774-43B1-9AB0-5CC1AC5DD8EE}" type="slidenum">
              <a:rPr lang="cs-CZ" smtClean="false"/>
              <a:pPr/>
              <a:t>89</a:t>
            </a:fld>
            <a:endParaRPr lang="cs-CZ" dirty="false"/>
          </a:p>
        </p:txBody>
      </p:sp>
    </p:spTree>
    <p:extLst>
      <p:ext uri="{BB962C8B-B14F-4D97-AF65-F5344CB8AC3E}">
        <p14:creationId xmlns:p14="http://schemas.microsoft.com/office/powerpoint/2010/main" val="4093907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0BB934-BA69-413D-9989-EC00F52F1A7E}"/>
              </a:ext>
            </a:extLst>
          </p:cNvPr>
          <p:cNvSpPr>
            <a:spLocks noGrp="true"/>
          </p:cNvSpPr>
          <p:nvPr>
            <p:ph type="title"/>
          </p:nvPr>
        </p:nvSpPr>
        <p:spPr/>
        <p:txBody>
          <a:bodyPr/>
          <a:lstStyle/>
          <a:p>
            <a:r>
              <a:rPr lang="cs-CZ" dirty="false"/>
              <a:t>Partnerství</a:t>
            </a:r>
          </a:p>
        </p:txBody>
      </p:sp>
      <p:sp>
        <p:nvSpPr>
          <p:cNvPr id="3" name="Zástupný obsah 2">
            <a:extLst>
              <a:ext uri="{FF2B5EF4-FFF2-40B4-BE49-F238E27FC236}">
                <a16:creationId xmlns:a16="http://schemas.microsoft.com/office/drawing/2014/main" id="{1C6E704A-A818-425C-A707-5A9F5F302D98}"/>
              </a:ext>
            </a:extLst>
          </p:cNvPr>
          <p:cNvSpPr>
            <a:spLocks noGrp="true"/>
          </p:cNvSpPr>
          <p:nvPr>
            <p:ph idx="1"/>
          </p:nvPr>
        </p:nvSpPr>
        <p:spPr>
          <a:xfrm>
            <a:off x="360000" y="1340768"/>
            <a:ext cx="8244000" cy="4779232"/>
          </a:xfrm>
        </p:spPr>
        <p:txBody>
          <a:bodyPr/>
          <a:lstStyle/>
          <a:p>
            <a:pPr algn="just"/>
            <a:r>
              <a:rPr lang="cs-CZ" sz="2000" dirty="false"/>
              <a:t>oprávněnými partnery jsou partneři s finančním příspěvkem i partneři bez finančního příspěvku</a:t>
            </a:r>
          </a:p>
          <a:p>
            <a:pPr algn="just"/>
            <a:r>
              <a:rPr lang="cs-CZ" sz="2000" dirty="false"/>
              <a:t>transparentní výběrový proces příjemcem (předem stanovená kritéria)</a:t>
            </a:r>
          </a:p>
          <a:p>
            <a:pPr algn="just"/>
            <a:r>
              <a:rPr lang="cs-CZ" sz="2000" dirty="false"/>
              <a:t>při výběru partnera je nutné zohlednit jeden z hlavních principů CLLD, kterým je zaměření na lokální partnerství (jedno z kritérií pro výběr partnerů se musí zaměřit na ověření, zda je daný partner z území MAS nebo je na území dané MAS aktivní)</a:t>
            </a:r>
          </a:p>
          <a:p>
            <a:pPr algn="just"/>
            <a:r>
              <a:rPr lang="cs-CZ" sz="2000" dirty="false"/>
              <a:t>existence min. 3 roky před datem vyhlášení výzvy</a:t>
            </a:r>
          </a:p>
          <a:p>
            <a:pPr marL="0" indent="0" algn="just">
              <a:buNone/>
            </a:pPr>
            <a:r>
              <a:rPr lang="cs-CZ" sz="2000" dirty="false"/>
              <a:t>Příjemce musí zajistit realizaci min. 30 % přímých osobních nákladů projektu</a:t>
            </a:r>
          </a:p>
          <a:p>
            <a:pPr marL="0" indent="0">
              <a:buNone/>
            </a:pPr>
            <a:endParaRPr lang="cs-CZ" dirty="false"/>
          </a:p>
        </p:txBody>
      </p:sp>
      <p:sp>
        <p:nvSpPr>
          <p:cNvPr id="4" name="Zástupný symbol pro číslo snímku 3">
            <a:extLst>
              <a:ext uri="{FF2B5EF4-FFF2-40B4-BE49-F238E27FC236}">
                <a16:creationId xmlns:a16="http://schemas.microsoft.com/office/drawing/2014/main" id="{F5D37013-5D2F-4797-9213-8B59A27FBFF2}"/>
              </a:ext>
            </a:extLst>
          </p:cNvPr>
          <p:cNvSpPr>
            <a:spLocks noGrp="true"/>
          </p:cNvSpPr>
          <p:nvPr>
            <p:ph type="sldNum" sz="quarter" idx="12"/>
          </p:nvPr>
        </p:nvSpPr>
        <p:spPr/>
        <p:txBody>
          <a:bodyPr/>
          <a:lstStyle/>
          <a:p>
            <a:fld id="{479BF083-4774-43B1-9AB0-5CC1AC5DD8EE}" type="slidenum">
              <a:rPr lang="cs-CZ" smtClean="false"/>
              <a:pPr/>
              <a:t>9</a:t>
            </a:fld>
            <a:endParaRPr lang="cs-CZ" dirty="false"/>
          </a:p>
        </p:txBody>
      </p:sp>
    </p:spTree>
    <p:extLst>
      <p:ext uri="{BB962C8B-B14F-4D97-AF65-F5344CB8AC3E}">
        <p14:creationId xmlns:p14="http://schemas.microsoft.com/office/powerpoint/2010/main" val="28346869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Rozpočet projektu</a:t>
            </a:r>
            <a:endParaRPr lang="cs-CZ" sz="2800" b="false" dirty="false"/>
          </a:p>
        </p:txBody>
      </p:sp>
    </p:spTree>
    <p:extLst>
      <p:ext uri="{BB962C8B-B14F-4D97-AF65-F5344CB8AC3E}">
        <p14:creationId xmlns:p14="http://schemas.microsoft.com/office/powerpoint/2010/main" val="67199904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8A13DF-6927-49A7-A84A-638197CF62AC}"/>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C1E188A3-A272-4A91-BABF-E18E1C753338}"/>
              </a:ext>
            </a:extLst>
          </p:cNvPr>
          <p:cNvSpPr>
            <a:spLocks noGrp="true"/>
          </p:cNvSpPr>
          <p:nvPr>
            <p:ph idx="1"/>
          </p:nvPr>
        </p:nvSpPr>
        <p:spPr/>
        <p:txBody>
          <a:bodyPr/>
          <a:lstStyle/>
          <a:p>
            <a:r>
              <a:rPr lang="cs-CZ" sz="2000" dirty="false"/>
              <a:t>přímé náklady – osobní náklady (Příloha č. 1 Výzvy)</a:t>
            </a:r>
          </a:p>
          <a:p>
            <a:endParaRPr lang="cs-CZ" sz="2000" dirty="false"/>
          </a:p>
          <a:p>
            <a:r>
              <a:rPr lang="cs-CZ" sz="2000" dirty="false"/>
              <a:t>paušál (40 %) z  přímých nákladů projektu</a:t>
            </a:r>
          </a:p>
          <a:p>
            <a:pPr marL="0" indent="0">
              <a:buNone/>
            </a:pPr>
            <a:endParaRPr lang="cs-CZ" sz="2000" dirty="false"/>
          </a:p>
          <a:p>
            <a:r>
              <a:rPr lang="cs-CZ" sz="2000" dirty="false"/>
              <a:t>mzdové příspěvky - jednotka </a:t>
            </a:r>
          </a:p>
        </p:txBody>
      </p:sp>
      <p:sp>
        <p:nvSpPr>
          <p:cNvPr id="4" name="Zástupný symbol pro číslo snímku 3">
            <a:extLst>
              <a:ext uri="{FF2B5EF4-FFF2-40B4-BE49-F238E27FC236}">
                <a16:creationId xmlns:a16="http://schemas.microsoft.com/office/drawing/2014/main" id="{49DC6DA4-AFF4-4E11-9F0E-B455BD2F2E48}"/>
              </a:ext>
            </a:extLst>
          </p:cNvPr>
          <p:cNvSpPr>
            <a:spLocks noGrp="true"/>
          </p:cNvSpPr>
          <p:nvPr>
            <p:ph type="sldNum" sz="quarter" idx="12"/>
          </p:nvPr>
        </p:nvSpPr>
        <p:spPr/>
        <p:txBody>
          <a:bodyPr/>
          <a:lstStyle/>
          <a:p>
            <a:fld id="{479BF083-4774-43B1-9AB0-5CC1AC5DD8EE}" type="slidenum">
              <a:rPr lang="cs-CZ" smtClean="false"/>
              <a:pPr/>
              <a:t>91</a:t>
            </a:fld>
            <a:endParaRPr lang="cs-CZ" dirty="false"/>
          </a:p>
        </p:txBody>
      </p:sp>
    </p:spTree>
    <p:extLst>
      <p:ext uri="{BB962C8B-B14F-4D97-AF65-F5344CB8AC3E}">
        <p14:creationId xmlns:p14="http://schemas.microsoft.com/office/powerpoint/2010/main" val="32062335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49A1B0-8432-44E4-8C0D-8C3CF32F7634}"/>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306579D0-3BF3-4AD2-A751-2E65EB8D2F0D}"/>
              </a:ext>
            </a:extLst>
          </p:cNvPr>
          <p:cNvSpPr>
            <a:spLocks noGrp="true"/>
          </p:cNvSpPr>
          <p:nvPr>
            <p:ph idx="1"/>
          </p:nvPr>
        </p:nvSpPr>
        <p:spPr/>
        <p:txBody>
          <a:bodyPr/>
          <a:lstStyle/>
          <a:p>
            <a:pPr marL="0" indent="0">
              <a:buNone/>
            </a:pPr>
            <a:r>
              <a:rPr lang="cs-CZ" b="true" dirty="false"/>
              <a:t>Přímé osobní náklady</a:t>
            </a:r>
          </a:p>
          <a:p>
            <a:r>
              <a:rPr lang="cs-CZ" sz="2000" dirty="false"/>
              <a:t>Koordinátor</a:t>
            </a:r>
          </a:p>
          <a:p>
            <a:pPr lvl="2">
              <a:buFont typeface="Courier New" panose="02070309020205020404" pitchFamily="49" charset="0"/>
              <a:buChar char="o"/>
            </a:pPr>
            <a:r>
              <a:rPr lang="cs-CZ" dirty="false"/>
              <a:t>povinná pozice</a:t>
            </a:r>
          </a:p>
          <a:p>
            <a:pPr lvl="2">
              <a:buFont typeface="Courier New" panose="02070309020205020404" pitchFamily="49" charset="0"/>
              <a:buChar char="o"/>
            </a:pPr>
            <a:r>
              <a:rPr lang="cs-CZ" dirty="false">
                <a:effectLst/>
                <a:latin typeface="Arial" panose="020B0604020202020204" pitchFamily="34" charset="0"/>
                <a:ea typeface="Times New Roman" panose="02020603050405020304" pitchFamily="18" charset="0"/>
              </a:rPr>
              <a:t>HPP, pracovněprávní vztah uzavřený výhradně s žadatelem (MAS)</a:t>
            </a:r>
          </a:p>
          <a:p>
            <a:pPr lvl="2">
              <a:buFont typeface="Courier New" panose="02070309020205020404" pitchFamily="49" charset="0"/>
              <a:buChar char="o"/>
            </a:pPr>
            <a:r>
              <a:rPr lang="cs-CZ" dirty="false">
                <a:effectLst/>
                <a:latin typeface="Arial" panose="020B0604020202020204" pitchFamily="34" charset="0"/>
                <a:ea typeface="Times New Roman" panose="02020603050405020304" pitchFamily="18" charset="0"/>
              </a:rPr>
              <a:t> úvazek 0,5 – 1,0 podle rozsahu a náročnosti projektu</a:t>
            </a:r>
          </a:p>
          <a:p>
            <a:pPr lvl="2">
              <a:buFont typeface="Courier New" panose="02070309020205020404" pitchFamily="49" charset="0"/>
              <a:buChar char="o"/>
            </a:pPr>
            <a:r>
              <a:rPr lang="cs-CZ" u="sng" dirty="false">
                <a:effectLst/>
                <a:latin typeface="Arial" panose="020B0604020202020204" pitchFamily="34" charset="0"/>
                <a:ea typeface="Times New Roman" panose="02020603050405020304" pitchFamily="18" charset="0"/>
              </a:rPr>
              <a:t>Měsíční sazba</a:t>
            </a:r>
            <a:r>
              <a:rPr lang="cs-CZ" dirty="false">
                <a:effectLst/>
                <a:latin typeface="Arial" panose="020B0604020202020204" pitchFamily="34" charset="0"/>
                <a:ea typeface="Times New Roman" panose="02020603050405020304" pitchFamily="18" charset="0"/>
              </a:rPr>
              <a:t>: viz Obvyklé mzdy/platy – pozice Hlavní manažer/vedoucí projektu/koordinátor </a:t>
            </a:r>
            <a:r>
              <a:rPr lang="it-IT" dirty="false">
                <a:hlinkClick r:id="rId3"/>
              </a:rPr>
              <a:t>Pravidla pro žadatele a příjemce - </a:t>
            </a:r>
            <a:r>
              <a:rPr lang="it-IT" dirty="false">
                <a:hlinkClick r:id="rId4"/>
              </a:rPr>
              <a:t>www.esfcr.cz</a:t>
            </a:r>
            <a:endParaRPr lang="cs-CZ" dirty="false"/>
          </a:p>
          <a:p>
            <a:pPr marL="432000" lvl="1" indent="-432000">
              <a:lnSpc>
                <a:spcPts val="2880"/>
              </a:lnSpc>
              <a:spcBef>
                <a:spcPts val="600"/>
              </a:spcBef>
              <a:spcAft>
                <a:spcPts val="600"/>
              </a:spcAft>
              <a:buSzPct val="100000"/>
              <a:buFont typeface="Wingdings" panose="05000000000000000000" pitchFamily="2" charset="2"/>
              <a:buChar char=""/>
            </a:pPr>
            <a:r>
              <a:rPr lang="cs-CZ" dirty="false"/>
              <a:t>Další jednotlivé pozice  jsou uvedeny v příloze č. 1 výzvy </a:t>
            </a:r>
          </a:p>
        </p:txBody>
      </p:sp>
      <p:sp>
        <p:nvSpPr>
          <p:cNvPr id="4" name="Zástupný symbol pro číslo snímku 3">
            <a:extLst>
              <a:ext uri="{FF2B5EF4-FFF2-40B4-BE49-F238E27FC236}">
                <a16:creationId xmlns:a16="http://schemas.microsoft.com/office/drawing/2014/main" id="{64433F8C-3998-4F4E-88EE-8B0E0E4E88A6}"/>
              </a:ext>
            </a:extLst>
          </p:cNvPr>
          <p:cNvSpPr>
            <a:spLocks noGrp="true"/>
          </p:cNvSpPr>
          <p:nvPr>
            <p:ph type="sldNum" sz="quarter" idx="12"/>
          </p:nvPr>
        </p:nvSpPr>
        <p:spPr/>
        <p:txBody>
          <a:bodyPr/>
          <a:lstStyle/>
          <a:p>
            <a:fld id="{479BF083-4774-43B1-9AB0-5CC1AC5DD8EE}" type="slidenum">
              <a:rPr lang="cs-CZ" smtClean="false"/>
              <a:pPr/>
              <a:t>92</a:t>
            </a:fld>
            <a:endParaRPr lang="cs-CZ" dirty="false"/>
          </a:p>
        </p:txBody>
      </p:sp>
    </p:spTree>
    <p:extLst>
      <p:ext uri="{BB962C8B-B14F-4D97-AF65-F5344CB8AC3E}">
        <p14:creationId xmlns:p14="http://schemas.microsoft.com/office/powerpoint/2010/main" val="392754711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449E854-E1FA-4ED1-B722-4E43EEEBC281}"/>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CDB01D0F-02F1-45F2-93B9-C9F091E3B8E6}"/>
              </a:ext>
            </a:extLst>
          </p:cNvPr>
          <p:cNvSpPr>
            <a:spLocks noGrp="true"/>
          </p:cNvSpPr>
          <p:nvPr>
            <p:ph idx="1"/>
          </p:nvPr>
        </p:nvSpPr>
        <p:spPr/>
        <p:txBody>
          <a:bodyPr/>
          <a:lstStyle/>
          <a:p>
            <a:pPr marL="0" indent="0">
              <a:buNone/>
            </a:pPr>
            <a:r>
              <a:rPr lang="cs-CZ" b="true" dirty="false"/>
              <a:t>Pevný 40% paušál</a:t>
            </a:r>
          </a:p>
          <a:p>
            <a:r>
              <a:rPr lang="cs-CZ" sz="2000" dirty="false"/>
              <a:t>náklady na vybavení, nákup služeb </a:t>
            </a:r>
          </a:p>
          <a:p>
            <a:r>
              <a:rPr lang="cs-CZ" sz="2000" dirty="false">
                <a:hlinkClick r:id="rId2"/>
              </a:rPr>
              <a:t>6.2.14 Pravidla způsobilosti výdajů pro projekty financované s využitím 40% paušální sazby Specifické části pravidel </a:t>
            </a:r>
            <a:endParaRPr lang="cs-CZ" sz="2000" dirty="false"/>
          </a:p>
          <a:p>
            <a:pPr marL="0" indent="0">
              <a:buNone/>
            </a:pPr>
            <a:endParaRPr lang="cs-CZ" sz="2000" dirty="false"/>
          </a:p>
          <a:p>
            <a:pPr marL="0" indent="0">
              <a:buNone/>
            </a:pPr>
            <a:r>
              <a:rPr lang="cs-CZ" b="true" dirty="false"/>
              <a:t>Mzdové příspěvky – jednotka</a:t>
            </a:r>
          </a:p>
          <a:p>
            <a:r>
              <a:rPr lang="cs-CZ" sz="2000" dirty="false"/>
              <a:t>Zadává se počet jednotek a daná jednotková sazba dle výzvy</a:t>
            </a:r>
          </a:p>
        </p:txBody>
      </p:sp>
      <p:sp>
        <p:nvSpPr>
          <p:cNvPr id="4" name="Zástupný symbol pro číslo snímku 3">
            <a:extLst>
              <a:ext uri="{FF2B5EF4-FFF2-40B4-BE49-F238E27FC236}">
                <a16:creationId xmlns:a16="http://schemas.microsoft.com/office/drawing/2014/main" id="{C4365662-27F1-48E6-AB69-03487818861B}"/>
              </a:ext>
            </a:extLst>
          </p:cNvPr>
          <p:cNvSpPr>
            <a:spLocks noGrp="true"/>
          </p:cNvSpPr>
          <p:nvPr>
            <p:ph type="sldNum" sz="quarter" idx="12"/>
          </p:nvPr>
        </p:nvSpPr>
        <p:spPr/>
        <p:txBody>
          <a:bodyPr/>
          <a:lstStyle/>
          <a:p>
            <a:fld id="{479BF083-4774-43B1-9AB0-5CC1AC5DD8EE}" type="slidenum">
              <a:rPr lang="cs-CZ" smtClean="false"/>
              <a:pPr/>
              <a:t>93</a:t>
            </a:fld>
            <a:endParaRPr lang="cs-CZ" dirty="false"/>
          </a:p>
        </p:txBody>
      </p:sp>
    </p:spTree>
    <p:extLst>
      <p:ext uri="{BB962C8B-B14F-4D97-AF65-F5344CB8AC3E}">
        <p14:creationId xmlns:p14="http://schemas.microsoft.com/office/powerpoint/2010/main" val="125092780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94CB1E4-E9F7-4CB0-9A72-2926EA0816D9}"/>
              </a:ext>
            </a:extLst>
          </p:cNvPr>
          <p:cNvSpPr>
            <a:spLocks noGrp="true"/>
          </p:cNvSpPr>
          <p:nvPr>
            <p:ph type="title"/>
          </p:nvPr>
        </p:nvSpPr>
        <p:spPr/>
        <p:txBody>
          <a:bodyPr/>
          <a:lstStyle/>
          <a:p>
            <a:r>
              <a:rPr lang="cs-CZ" dirty="false"/>
              <a:t>Mzdové příspěvky</a:t>
            </a:r>
          </a:p>
        </p:txBody>
      </p:sp>
      <p:sp>
        <p:nvSpPr>
          <p:cNvPr id="3" name="Zástupný obsah 2">
            <a:extLst>
              <a:ext uri="{FF2B5EF4-FFF2-40B4-BE49-F238E27FC236}">
                <a16:creationId xmlns:a16="http://schemas.microsoft.com/office/drawing/2014/main" id="{9DA63723-2ED9-4E14-BD1B-A3111294B9EA}"/>
              </a:ext>
            </a:extLst>
          </p:cNvPr>
          <p:cNvSpPr>
            <a:spLocks noGrp="true"/>
          </p:cNvSpPr>
          <p:nvPr>
            <p:ph idx="1"/>
          </p:nvPr>
        </p:nvSpPr>
        <p:spPr/>
        <p:txBody>
          <a:bodyPr/>
          <a:lstStyle/>
          <a:p>
            <a:pPr marL="0" indent="0">
              <a:buNone/>
            </a:pPr>
            <a:r>
              <a:rPr lang="cs-CZ" sz="2000" dirty="false">
                <a:effectLst/>
                <a:latin typeface="Arial" panose="020B0604020202020204" pitchFamily="34" charset="0"/>
                <a:ea typeface="Calibri" panose="020F0502020204030204" pitchFamily="34" charset="0"/>
              </a:rPr>
              <a:t>Projekty financované s využitím 40% paušální sazby mohou do rozpočtu projektu také zařadit kategorii „Mzdové příspěvky“</a:t>
            </a:r>
          </a:p>
          <a:p>
            <a:r>
              <a:rPr lang="cs-CZ" sz="2000" dirty="false">
                <a:latin typeface="Arial" panose="020B0604020202020204" pitchFamily="34" charset="0"/>
                <a:ea typeface="Calibri" panose="020F0502020204030204" pitchFamily="34" charset="0"/>
              </a:rPr>
              <a:t>Kategorie</a:t>
            </a:r>
            <a:endParaRPr lang="cs-CZ" sz="2000" dirty="false">
              <a:effectLst/>
              <a:latin typeface="Arial" panose="020B0604020202020204" pitchFamily="34" charset="0"/>
              <a:ea typeface="Calibri" panose="020F0502020204030204" pitchFamily="34" charset="0"/>
            </a:endParaRPr>
          </a:p>
          <a:p>
            <a:pPr lvl="1"/>
            <a:r>
              <a:rPr lang="cs-CZ" sz="1600" dirty="false">
                <a:latin typeface="Arial" panose="020B0604020202020204" pitchFamily="34" charset="0"/>
              </a:rPr>
              <a:t>i</a:t>
            </a:r>
            <a:r>
              <a:rPr lang="cs-CZ" sz="1800" dirty="false">
                <a:latin typeface="Arial" panose="020B0604020202020204" pitchFamily="34" charset="0"/>
              </a:rPr>
              <a:t>) </a:t>
            </a:r>
            <a:r>
              <a:rPr lang="cs-CZ" sz="1800" dirty="false">
                <a:effectLst/>
                <a:latin typeface="Arial" panose="020B0604020202020204" pitchFamily="34" charset="0"/>
                <a:ea typeface="Calibri" panose="020F0502020204030204" pitchFamily="34" charset="0"/>
              </a:rPr>
              <a:t>mzdové příspěvky spojené s vytvořením nebo udržením pracovních míst</a:t>
            </a:r>
          </a:p>
          <a:p>
            <a:pPr lvl="1"/>
            <a:r>
              <a:rPr lang="cs-CZ" sz="1800" dirty="false" err="true">
                <a:latin typeface="Arial" panose="020B0604020202020204" pitchFamily="34" charset="0"/>
              </a:rPr>
              <a:t>ii</a:t>
            </a:r>
            <a:r>
              <a:rPr lang="cs-CZ" sz="1800" dirty="false">
                <a:latin typeface="Arial" panose="020B0604020202020204" pitchFamily="34" charset="0"/>
              </a:rPr>
              <a:t>) </a:t>
            </a:r>
            <a:r>
              <a:rPr lang="cs-CZ" sz="1800" dirty="false">
                <a:effectLst/>
                <a:latin typeface="Arial" panose="020B0604020202020204" pitchFamily="34" charset="0"/>
                <a:ea typeface="Calibri" panose="020F0502020204030204" pitchFamily="34" charset="0"/>
              </a:rPr>
              <a:t>mzdové příspěvky za účelem refundace osobních nákladů zaměstnavateli spojených s účastí zaměstnance na dalším vzdělávání</a:t>
            </a:r>
          </a:p>
          <a:p>
            <a:pPr marL="0" indent="0">
              <a:buNone/>
            </a:pPr>
            <a:r>
              <a:rPr lang="cs-CZ" sz="2000" dirty="false">
                <a:latin typeface="Arial" panose="020B0604020202020204" pitchFamily="34" charset="0"/>
              </a:rPr>
              <a:t>Mzdové příspěvky jsou financovány formou standardní stupnice jednotkových nákladů. Výši skutečně vzniklých výdajů souvisejících s dosažením jednotky příjemce poskytovateli neprokazuje</a:t>
            </a:r>
          </a:p>
          <a:p>
            <a:pPr lvl="1"/>
            <a:endParaRPr lang="cs-CZ" sz="1400" dirty="false">
              <a:effectLst/>
              <a:latin typeface="Arial" panose="020B0604020202020204" pitchFamily="34" charset="0"/>
              <a:ea typeface="Calibri" panose="020F0502020204030204" pitchFamily="34" charset="0"/>
            </a:endParaRPr>
          </a:p>
          <a:p>
            <a:pPr lvl="1"/>
            <a:endParaRPr lang="cs-CZ" sz="1400" dirty="false">
              <a:latin typeface="Arial" panose="020B0604020202020204" pitchFamily="34" charset="0"/>
              <a:ea typeface="Calibri" panose="020F0502020204030204" pitchFamily="34" charset="0"/>
            </a:endParaRPr>
          </a:p>
          <a:p>
            <a:pPr lvl="1"/>
            <a:endParaRPr lang="cs-CZ" sz="1400" dirty="false">
              <a:effectLst/>
              <a:latin typeface="Arial" panose="020B0604020202020204" pitchFamily="34" charset="0"/>
              <a:ea typeface="Calibri" panose="020F0502020204030204" pitchFamily="34" charset="0"/>
            </a:endParaRPr>
          </a:p>
          <a:p>
            <a:pPr lvl="1"/>
            <a:endParaRPr lang="cs-CZ" sz="1800" dirty="false">
              <a:latin typeface="Arial" panose="020B0604020202020204" pitchFamily="34" charset="0"/>
            </a:endParaRPr>
          </a:p>
          <a:p>
            <a:endParaRPr lang="cs-CZ" dirty="false"/>
          </a:p>
        </p:txBody>
      </p:sp>
      <p:sp>
        <p:nvSpPr>
          <p:cNvPr id="4" name="Zástupný symbol pro číslo snímku 3">
            <a:extLst>
              <a:ext uri="{FF2B5EF4-FFF2-40B4-BE49-F238E27FC236}">
                <a16:creationId xmlns:a16="http://schemas.microsoft.com/office/drawing/2014/main" id="{4233CF8E-A1FB-4634-AA5D-A0DAC315D790}"/>
              </a:ext>
            </a:extLst>
          </p:cNvPr>
          <p:cNvSpPr>
            <a:spLocks noGrp="true"/>
          </p:cNvSpPr>
          <p:nvPr>
            <p:ph type="sldNum" sz="quarter" idx="12"/>
          </p:nvPr>
        </p:nvSpPr>
        <p:spPr/>
        <p:txBody>
          <a:bodyPr/>
          <a:lstStyle/>
          <a:p>
            <a:fld id="{479BF083-4774-43B1-9AB0-5CC1AC5DD8EE}" type="slidenum">
              <a:rPr lang="cs-CZ" smtClean="false"/>
              <a:pPr/>
              <a:t>94</a:t>
            </a:fld>
            <a:endParaRPr lang="cs-CZ" dirty="false"/>
          </a:p>
        </p:txBody>
      </p:sp>
    </p:spTree>
    <p:extLst>
      <p:ext uri="{BB962C8B-B14F-4D97-AF65-F5344CB8AC3E}">
        <p14:creationId xmlns:p14="http://schemas.microsoft.com/office/powerpoint/2010/main" val="161061832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CD43DA-C837-4FF8-AA68-26959D63C069}"/>
              </a:ext>
            </a:extLst>
          </p:cNvPr>
          <p:cNvSpPr>
            <a:spLocks noGrp="true"/>
          </p:cNvSpPr>
          <p:nvPr>
            <p:ph type="title"/>
          </p:nvPr>
        </p:nvSpPr>
        <p:spPr/>
        <p:txBody>
          <a:bodyPr/>
          <a:lstStyle/>
          <a:p>
            <a:r>
              <a:rPr lang="cs-CZ" dirty="false"/>
              <a:t>Mzdové příspěvky</a:t>
            </a:r>
          </a:p>
        </p:txBody>
      </p:sp>
      <p:graphicFrame>
        <p:nvGraphicFramePr>
          <p:cNvPr id="5" name="Zástupný obsah 4">
            <a:extLst>
              <a:ext uri="{FF2B5EF4-FFF2-40B4-BE49-F238E27FC236}">
                <a16:creationId xmlns:a16="http://schemas.microsoft.com/office/drawing/2014/main" id="{FDCF07B3-2921-4D5D-9A82-F7EF0AB686CC}"/>
              </a:ext>
            </a:extLst>
          </p:cNvPr>
          <p:cNvGraphicFramePr>
            <a:graphicFrameLocks noGrp="true"/>
          </p:cNvGraphicFramePr>
          <p:nvPr>
            <p:ph idx="1"/>
            <p:extLst>
              <p:ext uri="{D42A27DB-BD31-4B8C-83A1-F6EECF244321}">
                <p14:modId xmlns:p14="http://schemas.microsoft.com/office/powerpoint/2010/main" val="2475966224"/>
              </p:ext>
            </p:extLst>
          </p:nvPr>
        </p:nvGraphicFramePr>
        <p:xfrm>
          <a:off x="251519" y="1628800"/>
          <a:ext cx="8640961" cy="3600400"/>
        </p:xfrm>
        <a:graphic>
          <a:graphicData uri="http://schemas.openxmlformats.org/drawingml/2006/table">
            <a:tbl>
              <a:tblPr firstRow="true" firstCol="true" bandRow="true" bandCol="true">
                <a:tableStyleId>{5C22544A-7EE6-4342-B048-85BDC9FD1C3A}</a:tableStyleId>
              </a:tblPr>
              <a:tblGrid>
                <a:gridCol w="4101735">
                  <a:extLst>
                    <a:ext uri="{9D8B030D-6E8A-4147-A177-3AD203B41FA5}">
                      <a16:colId xmlns:a16="http://schemas.microsoft.com/office/drawing/2014/main" val="3014597233"/>
                    </a:ext>
                  </a:extLst>
                </a:gridCol>
                <a:gridCol w="4539226">
                  <a:extLst>
                    <a:ext uri="{9D8B030D-6E8A-4147-A177-3AD203B41FA5}">
                      <a16:colId xmlns:a16="http://schemas.microsoft.com/office/drawing/2014/main" val="1212815720"/>
                    </a:ext>
                  </a:extLst>
                </a:gridCol>
              </a:tblGrid>
              <a:tr h="992614">
                <a:tc>
                  <a:txBody>
                    <a:bodyPr/>
                    <a:lstStyle/>
                    <a:p>
                      <a:pPr algn="ctr">
                        <a:lnSpc>
                          <a:spcPct val="107000"/>
                        </a:lnSpc>
                        <a:spcAft>
                          <a:spcPts val="800"/>
                        </a:spcAft>
                      </a:pPr>
                      <a:r>
                        <a:rPr lang="cs-CZ" sz="2400" dirty="false">
                          <a:effectLst/>
                        </a:rPr>
                        <a:t>Jednotka</a:t>
                      </a:r>
                      <a:endParaRPr lang="cs-CZ" sz="2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7780" marB="17780" anchor="ctr"/>
                </a:tc>
                <a:tc>
                  <a:txBody>
                    <a:bodyPr/>
                    <a:lstStyle/>
                    <a:p>
                      <a:pPr algn="ctr">
                        <a:lnSpc>
                          <a:spcPct val="107000"/>
                        </a:lnSpc>
                        <a:spcAft>
                          <a:spcPts val="800"/>
                        </a:spcAft>
                      </a:pPr>
                      <a:r>
                        <a:rPr lang="cs-CZ" sz="2400" dirty="false">
                          <a:effectLst/>
                        </a:rPr>
                        <a:t>Jednotkový náklad (v Kč)</a:t>
                      </a:r>
                      <a:endParaRPr lang="cs-CZ" sz="2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984767"/>
                  </a:ext>
                </a:extLst>
              </a:tr>
              <a:tr h="2607786">
                <a:tc>
                  <a:txBody>
                    <a:bodyPr/>
                    <a:lstStyle/>
                    <a:p>
                      <a:pPr algn="ctr">
                        <a:lnSpc>
                          <a:spcPct val="107000"/>
                        </a:lnSpc>
                        <a:spcAft>
                          <a:spcPts val="800"/>
                        </a:spcAft>
                      </a:pPr>
                      <a:r>
                        <a:rPr lang="cs-CZ" sz="2400" dirty="false">
                          <a:effectLst/>
                        </a:rPr>
                        <a:t>Mzdový příspěvek na pracovní místo </a:t>
                      </a:r>
                      <a:endParaRPr lang="cs-CZ" sz="2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7780" marB="17780" anchor="ctr"/>
                </a:tc>
                <a:tc>
                  <a:txBody>
                    <a:bodyPr/>
                    <a:lstStyle/>
                    <a:p>
                      <a:pPr algn="ctr">
                        <a:lnSpc>
                          <a:spcPct val="107000"/>
                        </a:lnSpc>
                        <a:spcAft>
                          <a:spcPts val="800"/>
                        </a:spcAft>
                      </a:pPr>
                      <a:r>
                        <a:rPr lang="cs-CZ" sz="2400" dirty="false">
                          <a:effectLst/>
                        </a:rPr>
                        <a:t>1 391,75 Kč za každých 0,05 úvazku/měsíc </a:t>
                      </a:r>
                      <a:endParaRPr lang="cs-CZ" sz="2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80716292"/>
                  </a:ext>
                </a:extLst>
              </a:tr>
            </a:tbl>
          </a:graphicData>
        </a:graphic>
      </p:graphicFrame>
      <p:sp>
        <p:nvSpPr>
          <p:cNvPr id="4" name="Zástupný symbol pro číslo snímku 3">
            <a:extLst>
              <a:ext uri="{FF2B5EF4-FFF2-40B4-BE49-F238E27FC236}">
                <a16:creationId xmlns:a16="http://schemas.microsoft.com/office/drawing/2014/main" id="{9819CF0E-9B83-420A-8C52-803D4022BD58}"/>
              </a:ext>
            </a:extLst>
          </p:cNvPr>
          <p:cNvSpPr>
            <a:spLocks noGrp="true"/>
          </p:cNvSpPr>
          <p:nvPr>
            <p:ph type="sldNum" sz="quarter" idx="12"/>
          </p:nvPr>
        </p:nvSpPr>
        <p:spPr/>
        <p:txBody>
          <a:bodyPr/>
          <a:lstStyle/>
          <a:p>
            <a:fld id="{479BF083-4774-43B1-9AB0-5CC1AC5DD8EE}" type="slidenum">
              <a:rPr lang="cs-CZ" smtClean="false"/>
              <a:pPr/>
              <a:t>95</a:t>
            </a:fld>
            <a:endParaRPr lang="cs-CZ" dirty="false"/>
          </a:p>
        </p:txBody>
      </p:sp>
    </p:spTree>
    <p:extLst>
      <p:ext uri="{BB962C8B-B14F-4D97-AF65-F5344CB8AC3E}">
        <p14:creationId xmlns:p14="http://schemas.microsoft.com/office/powerpoint/2010/main" val="5192251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32C1DE-0182-4AB2-AF37-56AB73CC4C08}"/>
              </a:ext>
            </a:extLst>
          </p:cNvPr>
          <p:cNvSpPr>
            <a:spLocks noGrp="true"/>
          </p:cNvSpPr>
          <p:nvPr>
            <p:ph type="title"/>
          </p:nvPr>
        </p:nvSpPr>
        <p:spPr/>
        <p:txBody>
          <a:bodyPr/>
          <a:lstStyle/>
          <a:p>
            <a:r>
              <a:rPr lang="cs-CZ" dirty="false"/>
              <a:t>Mzdové příspěvky</a:t>
            </a:r>
          </a:p>
        </p:txBody>
      </p:sp>
      <p:sp>
        <p:nvSpPr>
          <p:cNvPr id="3" name="Zástupný obsah 2">
            <a:extLst>
              <a:ext uri="{FF2B5EF4-FFF2-40B4-BE49-F238E27FC236}">
                <a16:creationId xmlns:a16="http://schemas.microsoft.com/office/drawing/2014/main" id="{439D4ADF-3924-446C-BDA6-A251C1986DEC}"/>
              </a:ext>
            </a:extLst>
          </p:cNvPr>
          <p:cNvSpPr>
            <a:spLocks noGrp="true"/>
          </p:cNvSpPr>
          <p:nvPr>
            <p:ph idx="1"/>
          </p:nvPr>
        </p:nvSpPr>
        <p:spPr>
          <a:xfrm>
            <a:off x="522000" y="1340768"/>
            <a:ext cx="8100000" cy="4599312"/>
          </a:xfrm>
        </p:spPr>
        <p:txBody>
          <a:bodyPr/>
          <a:lstStyle/>
          <a:p>
            <a:r>
              <a:rPr lang="cs-CZ" sz="1900" dirty="false">
                <a:effectLst/>
                <a:latin typeface="Arial" panose="020B0604020202020204" pitchFamily="34" charset="0"/>
                <a:ea typeface="Calibri" panose="020F0502020204030204" pitchFamily="34" charset="0"/>
              </a:rPr>
              <a:t>Pokud příjemce čerpá na zaměstnance příspěvek na podporu zaměstnávání osob se zdravotním postižením dle § 78 zákona č. 435/2004 Sb., o zaměstnanosti, ve znění pozdějších předpisů, nebo jiný příspěvek poskytovaný Úřadem práce ČR, jehož výše se stanoví na základě skutečně vynaložených prostředků na osobní náklady zaměstnanců, nemůže současně čerpat podporu v rámci předkládaného projektu na úhradu osobních nákladů zaměstnanců, na které žadatel pobírá tento příspěvek</a:t>
            </a:r>
          </a:p>
          <a:p>
            <a:r>
              <a:rPr lang="cs-CZ" sz="1900" dirty="false">
                <a:effectLst/>
                <a:latin typeface="Arial" panose="020B0604020202020204" pitchFamily="34" charset="0"/>
                <a:ea typeface="Calibri" panose="020F0502020204030204" pitchFamily="34" charset="0"/>
              </a:rPr>
              <a:t>Úhrada osobních nákladů nenáleží na zaměstnance za kalendářní měsíc, za který mu byl na tohoto zaměstnance poskytnut Úřadem práce příspěvek</a:t>
            </a:r>
            <a:endParaRPr lang="cs-CZ" sz="1900" dirty="false">
              <a:latin typeface="Arial" panose="020B0604020202020204" pitchFamily="34" charset="0"/>
              <a:ea typeface="Calibri" panose="020F0502020204030204" pitchFamily="34" charset="0"/>
            </a:endParaRPr>
          </a:p>
          <a:p>
            <a:r>
              <a:rPr lang="cs-CZ" sz="1900" dirty="false">
                <a:latin typeface="Arial" panose="020B0604020202020204" pitchFamily="34" charset="0"/>
              </a:rPr>
              <a:t>Týká se také partnerů s </a:t>
            </a:r>
            <a:r>
              <a:rPr lang="cs-CZ" sz="1900" dirty="false" err="true">
                <a:latin typeface="Arial" panose="020B0604020202020204" pitchFamily="34" charset="0"/>
              </a:rPr>
              <a:t>fin</a:t>
            </a:r>
            <a:r>
              <a:rPr lang="cs-CZ" sz="1900" dirty="false">
                <a:latin typeface="Arial" panose="020B0604020202020204" pitchFamily="34" charset="0"/>
              </a:rPr>
              <a:t>. příspěvkem a partnerů, kterým je mzdový příspěvek poskytnut</a:t>
            </a:r>
            <a:r>
              <a:rPr lang="cs-CZ" sz="1800" dirty="false">
                <a:latin typeface="Arial" panose="020B0604020202020204" pitchFamily="34" charset="0"/>
              </a:rPr>
              <a:t>.</a:t>
            </a:r>
            <a:endParaRPr lang="cs-CZ" dirty="false"/>
          </a:p>
        </p:txBody>
      </p:sp>
      <p:sp>
        <p:nvSpPr>
          <p:cNvPr id="4" name="Zástupný symbol pro číslo snímku 3">
            <a:extLst>
              <a:ext uri="{FF2B5EF4-FFF2-40B4-BE49-F238E27FC236}">
                <a16:creationId xmlns:a16="http://schemas.microsoft.com/office/drawing/2014/main" id="{3A3376EE-B73B-4DE3-9E0E-D7536154E3DC}"/>
              </a:ext>
            </a:extLst>
          </p:cNvPr>
          <p:cNvSpPr>
            <a:spLocks noGrp="true"/>
          </p:cNvSpPr>
          <p:nvPr>
            <p:ph type="sldNum" sz="quarter" idx="12"/>
          </p:nvPr>
        </p:nvSpPr>
        <p:spPr/>
        <p:txBody>
          <a:bodyPr/>
          <a:lstStyle/>
          <a:p>
            <a:fld id="{479BF083-4774-43B1-9AB0-5CC1AC5DD8EE}" type="slidenum">
              <a:rPr lang="cs-CZ" smtClean="false"/>
              <a:pPr/>
              <a:t>96</a:t>
            </a:fld>
            <a:endParaRPr lang="cs-CZ" dirty="false"/>
          </a:p>
        </p:txBody>
      </p:sp>
    </p:spTree>
    <p:extLst>
      <p:ext uri="{BB962C8B-B14F-4D97-AF65-F5344CB8AC3E}">
        <p14:creationId xmlns:p14="http://schemas.microsoft.com/office/powerpoint/2010/main" val="35890574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61A94D-CCDC-42B1-BA0B-834BB0B7DF52}"/>
              </a:ext>
            </a:extLst>
          </p:cNvPr>
          <p:cNvSpPr>
            <a:spLocks noGrp="true"/>
          </p:cNvSpPr>
          <p:nvPr>
            <p:ph type="title"/>
          </p:nvPr>
        </p:nvSpPr>
        <p:spPr/>
        <p:txBody>
          <a:bodyPr/>
          <a:lstStyle/>
          <a:p>
            <a:r>
              <a:rPr lang="cs-CZ" dirty="false"/>
              <a:t>Veřejné zakázky</a:t>
            </a:r>
          </a:p>
        </p:txBody>
      </p:sp>
      <p:sp>
        <p:nvSpPr>
          <p:cNvPr id="3" name="Zástupný obsah 2">
            <a:extLst>
              <a:ext uri="{FF2B5EF4-FFF2-40B4-BE49-F238E27FC236}">
                <a16:creationId xmlns:a16="http://schemas.microsoft.com/office/drawing/2014/main" id="{AB022B94-47A1-4628-BB13-5A137942F9C6}"/>
              </a:ext>
            </a:extLst>
          </p:cNvPr>
          <p:cNvSpPr>
            <a:spLocks noGrp="true"/>
          </p:cNvSpPr>
          <p:nvPr>
            <p:ph idx="1"/>
          </p:nvPr>
        </p:nvSpPr>
        <p:spPr/>
        <p:txBody>
          <a:bodyPr/>
          <a:lstStyle/>
          <a:p>
            <a:r>
              <a:rPr lang="cs-CZ" sz="2000" dirty="false"/>
              <a:t>kap. 20 Obecné části pravidel pro žadatele a příjemce v rámci OPZ+</a:t>
            </a:r>
          </a:p>
          <a:p>
            <a:r>
              <a:rPr lang="cs-CZ" sz="2000" dirty="false"/>
              <a:t>veškeré nákupy a dodávky služeb</a:t>
            </a:r>
          </a:p>
          <a:p>
            <a:r>
              <a:rPr lang="cs-CZ" sz="2000" dirty="false"/>
              <a:t>dodržovat zásady zadávání VZ, aby nedocházelo ke střetu zájmu (viz kap. 20.1 )</a:t>
            </a:r>
          </a:p>
          <a:p>
            <a:r>
              <a:rPr lang="cs-CZ" sz="2000" dirty="false"/>
              <a:t>vztahuje se také na partnery s FP</a:t>
            </a:r>
          </a:p>
          <a:p>
            <a:endParaRPr lang="cs-CZ" dirty="false"/>
          </a:p>
        </p:txBody>
      </p:sp>
      <p:sp>
        <p:nvSpPr>
          <p:cNvPr id="4" name="Zástupný symbol pro číslo snímku 3">
            <a:extLst>
              <a:ext uri="{FF2B5EF4-FFF2-40B4-BE49-F238E27FC236}">
                <a16:creationId xmlns:a16="http://schemas.microsoft.com/office/drawing/2014/main" id="{6C298D23-1B17-4CF7-A300-037308B95E86}"/>
              </a:ext>
            </a:extLst>
          </p:cNvPr>
          <p:cNvSpPr>
            <a:spLocks noGrp="true"/>
          </p:cNvSpPr>
          <p:nvPr>
            <p:ph type="sldNum" sz="quarter" idx="12"/>
          </p:nvPr>
        </p:nvSpPr>
        <p:spPr/>
        <p:txBody>
          <a:bodyPr/>
          <a:lstStyle/>
          <a:p>
            <a:fld id="{479BF083-4774-43B1-9AB0-5CC1AC5DD8EE}" type="slidenum">
              <a:rPr lang="cs-CZ" smtClean="false"/>
              <a:pPr/>
              <a:t>97</a:t>
            </a:fld>
            <a:endParaRPr lang="cs-CZ" dirty="false"/>
          </a:p>
        </p:txBody>
      </p:sp>
    </p:spTree>
    <p:extLst>
      <p:ext uri="{BB962C8B-B14F-4D97-AF65-F5344CB8AC3E}">
        <p14:creationId xmlns:p14="http://schemas.microsoft.com/office/powerpoint/2010/main" val="311655059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Vyhodnocení realizace akčního plánu</a:t>
            </a:r>
            <a:endParaRPr lang="cs-CZ" sz="2800" b="false" dirty="false"/>
          </a:p>
        </p:txBody>
      </p:sp>
    </p:spTree>
    <p:extLst>
      <p:ext uri="{BB962C8B-B14F-4D97-AF65-F5344CB8AC3E}">
        <p14:creationId xmlns:p14="http://schemas.microsoft.com/office/powerpoint/2010/main" val="5103930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FEADA5-C1F6-4164-A088-AC22749B8983}"/>
              </a:ext>
            </a:extLst>
          </p:cNvPr>
          <p:cNvSpPr>
            <a:spLocks noGrp="true"/>
          </p:cNvSpPr>
          <p:nvPr>
            <p:ph type="title"/>
          </p:nvPr>
        </p:nvSpPr>
        <p:spPr/>
        <p:txBody>
          <a:bodyPr/>
          <a:lstStyle/>
          <a:p>
            <a:r>
              <a:rPr lang="cs-CZ" dirty="false"/>
              <a:t>Vyhodnocení realizace akčního plánu</a:t>
            </a:r>
          </a:p>
        </p:txBody>
      </p:sp>
      <p:sp>
        <p:nvSpPr>
          <p:cNvPr id="3" name="Zástupný obsah 2">
            <a:extLst>
              <a:ext uri="{FF2B5EF4-FFF2-40B4-BE49-F238E27FC236}">
                <a16:creationId xmlns:a16="http://schemas.microsoft.com/office/drawing/2014/main" id="{EE1B258D-9CE6-4635-B8D2-F158989E7525}"/>
              </a:ext>
            </a:extLst>
          </p:cNvPr>
          <p:cNvSpPr>
            <a:spLocks noGrp="true"/>
          </p:cNvSpPr>
          <p:nvPr>
            <p:ph idx="1"/>
          </p:nvPr>
        </p:nvSpPr>
        <p:spPr/>
        <p:txBody>
          <a:bodyPr/>
          <a:lstStyle/>
          <a:p>
            <a:r>
              <a:rPr lang="cs-CZ" sz="2000" dirty="false"/>
              <a:t>příloha č. 2 Vyhodnocení realizace Akčního plánu pro OPZ+ strategie CLLD</a:t>
            </a:r>
          </a:p>
          <a:p>
            <a:r>
              <a:rPr lang="cs-CZ" sz="2000" dirty="false"/>
              <a:t>Místní akční skupina má jako příjemce povinnost vyhodnotit úspěšnost realizace Akčního plánu OPZ+ strategie CLLD</a:t>
            </a:r>
          </a:p>
          <a:p>
            <a:r>
              <a:rPr lang="cs-CZ" sz="2000" dirty="false"/>
              <a:t>vyhodnocení prvního období realizace akčního plánu (tj. projektu realizovaného na základě této výzvy) je podmínkou pro schválení dalšího projektu MAS, který bude realizován v následující části programového období</a:t>
            </a:r>
          </a:p>
          <a:p>
            <a:r>
              <a:rPr lang="cs-CZ" sz="2000" dirty="false"/>
              <a:t>toto vyhodnocení bude přílohou žádosti o podporu na další projekt</a:t>
            </a:r>
          </a:p>
        </p:txBody>
      </p:sp>
      <p:sp>
        <p:nvSpPr>
          <p:cNvPr id="4" name="Zástupný symbol pro číslo snímku 3">
            <a:extLst>
              <a:ext uri="{FF2B5EF4-FFF2-40B4-BE49-F238E27FC236}">
                <a16:creationId xmlns:a16="http://schemas.microsoft.com/office/drawing/2014/main" id="{7B99EDEB-768A-416E-AF7A-ECF373E5C89B}"/>
              </a:ext>
            </a:extLst>
          </p:cNvPr>
          <p:cNvSpPr>
            <a:spLocks noGrp="true"/>
          </p:cNvSpPr>
          <p:nvPr>
            <p:ph type="sldNum" sz="quarter" idx="12"/>
          </p:nvPr>
        </p:nvSpPr>
        <p:spPr/>
        <p:txBody>
          <a:bodyPr/>
          <a:lstStyle/>
          <a:p>
            <a:fld id="{479BF083-4774-43B1-9AB0-5CC1AC5DD8EE}" type="slidenum">
              <a:rPr lang="cs-CZ" smtClean="false"/>
              <a:pPr/>
              <a:t>99</a:t>
            </a:fld>
            <a:endParaRPr lang="cs-CZ" dirty="false"/>
          </a:p>
        </p:txBody>
      </p:sp>
    </p:spTree>
    <p:extLst>
      <p:ext uri="{BB962C8B-B14F-4D97-AF65-F5344CB8AC3E}">
        <p14:creationId xmlns:p14="http://schemas.microsoft.com/office/powerpoint/2010/main" val="2758969023"/>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themeOverrid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Props1.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806EF36-2E80-4847-9151-E9C625552DBD}">
  <ds:schemaRefs>
    <ds:schemaRef ds:uri="http://schemas.microsoft.com/sharepoint/v3/contenttype/forms"/>
  </ds:schemaRefs>
</ds:datastoreItem>
</file>

<file path=customXml/itemProps3.xml><?xml version="1.0" encoding="utf-8"?>
<ds:datastoreItem xmlns:ds="http://schemas.openxmlformats.org/officeDocument/2006/customXml" ds:itemID="{93D88155-0E86-4D14-B6AF-C6806AEE9525}">
  <ds:schemaRefs>
    <ds:schemaRef ds:uri="http://schemas.microsoft.com/office/2006/metadata/properties"/>
    <ds:schemaRef ds:uri="http://schemas.microsoft.com/office/infopath/2007/PartnerControls"/>
    <ds:schemaRef ds:uri="dfed548f-0517-4d39-90e3-3947398480c0"/>
  </ds:schemaRefs>
</ds:datastoreItem>
</file>

<file path=docProps/app.xml><?xml version="1.0" encoding="utf-8"?>
<properties:Properties xmlns:properties="http://schemas.openxmlformats.org/officeDocument/2006/extended-properties" xmlns:vt="http://schemas.openxmlformats.org/officeDocument/2006/docPropsVTypes">
  <properties:Template/>
  <properties:Words>21764</properties:Words>
  <properties:PresentationFormat>Předvádění na obrazovce (4:3)</properties:PresentationFormat>
  <properties:Paragraphs>1716</properties:Paragraphs>
  <properties:Slides>105</properties:Slides>
  <properties:Notes>81</properties:Notes>
  <properties:TotalTime>1699</properties:TotalTime>
  <properties:HiddenSlides>0</properties:HiddenSlides>
  <properties:MMClips>0</properties:MMClips>
  <properties:ScaleCrop>false</properties:ScaleCrop>
  <properties:HeadingPairs>
    <vt:vector baseType="variant" size="6">
      <vt:variant>
        <vt:lpstr>Použitá písma</vt:lpstr>
      </vt:variant>
      <vt:variant>
        <vt:i4>9</vt:i4>
      </vt:variant>
      <vt:variant>
        <vt:lpstr>Motiv</vt:lpstr>
      </vt:variant>
      <vt:variant>
        <vt:i4>1</vt:i4>
      </vt:variant>
      <vt:variant>
        <vt:lpstr>Nadpisy snímků</vt:lpstr>
      </vt:variant>
      <vt:variant>
        <vt:i4>105</vt:i4>
      </vt:variant>
    </vt:vector>
  </properties:HeadingPairs>
  <properties:TitlesOfParts>
    <vt:vector baseType="lpstr" size="115">
      <vt:lpstr>Arial</vt:lpstr>
      <vt:lpstr>Calibri</vt:lpstr>
      <vt:lpstr>Cambria</vt:lpstr>
      <vt:lpstr>Courier New</vt:lpstr>
      <vt:lpstr>Symbol</vt:lpstr>
      <vt:lpstr>Times New Roman</vt:lpstr>
      <vt:lpstr>Trebuchet MS</vt:lpstr>
      <vt:lpstr>Wingdings</vt:lpstr>
      <vt:lpstr>Wingdings 3</vt:lpstr>
      <vt:lpstr>prezentace</vt:lpstr>
      <vt:lpstr>Seminář pro žadatele výzvy č. 03_22_008 - Podpora komunitně vedeného místního rozvoje (1)</vt:lpstr>
      <vt:lpstr>Program semináře</vt:lpstr>
      <vt:lpstr>PŘEDSTAVENÍ VÝZVY</vt:lpstr>
      <vt:lpstr>Představení výzVY</vt:lpstr>
      <vt:lpstr>Představení výzVY</vt:lpstr>
      <vt:lpstr>Představení výzVy</vt:lpstr>
      <vt:lpstr>Představení výzvy</vt:lpstr>
      <vt:lpstr>Představení výzvy</vt:lpstr>
      <vt:lpstr>Partnerství</vt:lpstr>
      <vt:lpstr>Partnerství</vt:lpstr>
      <vt:lpstr>  Partnerství</vt:lpstr>
      <vt:lpstr>Partnerství </vt:lpstr>
      <vt:lpstr>Podporované aktivity  indikátory  Cílové skupiny</vt:lpstr>
      <vt:lpstr>  podporované aktivity </vt:lpstr>
      <vt:lpstr>podporované aktivity</vt:lpstr>
      <vt:lpstr>podporované aktivity</vt:lpstr>
      <vt:lpstr>  1. PODPORA KOMUNITNÍ (SOCIÁLNÍ) PRÁCE</vt:lpstr>
      <vt:lpstr>  1. PODpora komunitní práce </vt:lpstr>
      <vt:lpstr>  1. PODpora komunitní práce </vt:lpstr>
      <vt:lpstr>  1. PODpora komunitní práce </vt:lpstr>
      <vt:lpstr>1. PODpora komunitní práce</vt:lpstr>
      <vt:lpstr>  1. PODpora komunitní práce </vt:lpstr>
      <vt:lpstr>  1. PODpora komunitní práce </vt:lpstr>
      <vt:lpstr>  1. PODpora komunitní práce </vt:lpstr>
      <vt:lpstr>  1. PODpora komunitní práce </vt:lpstr>
      <vt:lpstr>2. PODPORA SOCIÁLNÍ PRÁCE NA OBCÍCH</vt:lpstr>
      <vt:lpstr>  2. Podpora sociální práce na obcích </vt:lpstr>
      <vt:lpstr>  2. Podpora sociální práce na obcích </vt:lpstr>
      <vt:lpstr>  2. Podpora sociální práce na obcích </vt:lpstr>
      <vt:lpstr>  2. Podpora sociální práce na obcích </vt:lpstr>
      <vt:lpstr>  2. podpora sociální práce  na obcích </vt:lpstr>
      <vt:lpstr>  2. podpora sociální práce  na obcích </vt:lpstr>
      <vt:lpstr>3. PODPORA SDÍLENÉ A NEFORMÁLNÍ PÉČE, VČETNĚ PALIATIVNÍ A DOMÁCÍ HOSPICOVÉ PÉČE, HOMESHARINGU  A DALŠÍCH FOREM SDÍLENÉ PÉČE  a zajištění jejich dostupnosti i v malých obcích a v odlehlých venkovských regionech  </vt:lpstr>
      <vt:lpstr>  3. podpora sdílené a neformální péče </vt:lpstr>
      <vt:lpstr>  3. podpora sdílené a neformální péče </vt:lpstr>
      <vt:lpstr>  3. podpora sdílené a neformální péče </vt:lpstr>
      <vt:lpstr>  3. podpora sdílené a neformální péče </vt:lpstr>
      <vt:lpstr>  3. podpora sdílené a neformální péče </vt:lpstr>
      <vt:lpstr> 3. podpora sdílené a neformální péče </vt:lpstr>
      <vt:lpstr>  3. podpora sdílené a neformální péče </vt:lpstr>
      <vt:lpstr>  3. podpora sdílené a neformální péče </vt:lpstr>
      <vt:lpstr>4. ZAMĚSTNANOSTNÍ PROGRAMY  </vt:lpstr>
      <vt:lpstr> 4. Zaměstnanostní programy </vt:lpstr>
      <vt:lpstr>4. Zaměstnanostní programy </vt:lpstr>
      <vt:lpstr>4. Zaměstnanostní programy </vt:lpstr>
      <vt:lpstr>4. Zaměstnanostní programy </vt:lpstr>
      <vt:lpstr>4. Zaměstnanostní programy </vt:lpstr>
      <vt:lpstr> 4. zaměstnanostní programy</vt:lpstr>
      <vt:lpstr>  4. zaměstnanostní programy </vt:lpstr>
      <vt:lpstr>  4. zaměstnanostní programy </vt:lpstr>
      <vt:lpstr>5. Podpora rodin  a posilování rodinných vazeb   </vt:lpstr>
      <vt:lpstr>  5. podpora rodin a posilování rodinných vazeb </vt:lpstr>
      <vt:lpstr>  5. podpora rodin a posilování rodinných vazeb </vt:lpstr>
      <vt:lpstr>  5. podpora rodin a posilování rodinných vazeb </vt:lpstr>
      <vt:lpstr>  5. podpora rodin a posilování rodinných vazeb </vt:lpstr>
      <vt:lpstr>  5. podpora rodin a posilování rodinných vazeb </vt:lpstr>
      <vt:lpstr>  5. podpora rodin a posilování rodinných vazeb </vt:lpstr>
      <vt:lpstr>  5. podpora rodin a posilování rodinných vazeb </vt:lpstr>
      <vt:lpstr>5. podpora rodin a posilování rodinných vazeb</vt:lpstr>
      <vt:lpstr>  5. podpora rodin a posilování rodinných vazeb </vt:lpstr>
      <vt:lpstr>  5. podpora rodin a posilování rodinných vazeb </vt:lpstr>
      <vt:lpstr>6. Dluhové poradenství</vt:lpstr>
      <vt:lpstr>6. Dluhové poradenství </vt:lpstr>
      <vt:lpstr>6. Dluhové poradenství </vt:lpstr>
      <vt:lpstr> 6. dluhové poradenství </vt:lpstr>
      <vt:lpstr> 6. dluhové poradenství </vt:lpstr>
      <vt:lpstr> 6. dluhové poradenství </vt:lpstr>
      <vt:lpstr> 6. dluhové poradenství </vt:lpstr>
      <vt:lpstr>6. Dluhové poradenství</vt:lpstr>
      <vt:lpstr>  6. dluhové poradenství </vt:lpstr>
      <vt:lpstr>  6. dluhové poradenství </vt:lpstr>
      <vt:lpstr>Veřejná podpora</vt:lpstr>
      <vt:lpstr>Veřejná podpora</vt:lpstr>
      <vt:lpstr>Veřejná podpora</vt:lpstr>
      <vt:lpstr>Veřejná podpora</vt:lpstr>
      <vt:lpstr>Veřejná podpora</vt:lpstr>
      <vt:lpstr>Proces hodnocení a výběru projektů</vt:lpstr>
      <vt:lpstr>Proces hodnocení a výběru projektů</vt:lpstr>
      <vt:lpstr>KRITÉRIA HODNOCENÍ FORMÁLNÍCH NÁLEŽITOSTÍ  PROJEKTŮ CLLD</vt:lpstr>
      <vt:lpstr>KRITÉRIA HODNOCENÍ PŘIJATELNOSTI PROJEKTŮ CLLD</vt:lpstr>
      <vt:lpstr>HODNOCENÍ HPFN PROJEKTŮ CLLD - LHŮTY</vt:lpstr>
      <vt:lpstr>Věcné hodnocení – obecné informace</vt:lpstr>
      <vt:lpstr>Věcné hodnocení - kritéria</vt:lpstr>
      <vt:lpstr>Příprava a vydání právního aktu o poskytnutí podpory</vt:lpstr>
      <vt:lpstr>Informování žadatele o výsledku žádosti v jednotlivých fázích hodnocení a výběru</vt:lpstr>
      <vt:lpstr>Způsobilost výdajů</vt:lpstr>
      <vt:lpstr>Způsobilost výdajů </vt:lpstr>
      <vt:lpstr>Způsobilost výdajů</vt:lpstr>
      <vt:lpstr>Časová způsobilost výdajů</vt:lpstr>
      <vt:lpstr>Rozpočet projektu</vt:lpstr>
      <vt:lpstr>Rozpočet projektu</vt:lpstr>
      <vt:lpstr>Rozpočet projektu</vt:lpstr>
      <vt:lpstr>Rozpočet projektu</vt:lpstr>
      <vt:lpstr>Mzdové příspěvky</vt:lpstr>
      <vt:lpstr>Mzdové příspěvky</vt:lpstr>
      <vt:lpstr>Mzdové příspěvky</vt:lpstr>
      <vt:lpstr>Veřejné zakázky</vt:lpstr>
      <vt:lpstr>Vyhodnocení realizace akčního plánu</vt:lpstr>
      <vt:lpstr>Vyhodnocení realizace akčního plánu</vt:lpstr>
      <vt:lpstr>Vyhodnocení realizace akčního plánu</vt:lpstr>
      <vt:lpstr>Informační systém ISKP21+ - zakládání projektové žádosti CLLD</vt:lpstr>
      <vt:lpstr>Přístup do is kp21+</vt:lpstr>
      <vt:lpstr>Akční Plán - shrnutí</vt:lpstr>
      <vt:lpstr>Dokumenty, odkazy na příručky</vt:lpstr>
      <vt:lpstr>Dokumenty, odkazy na příručku</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2022-07-15T07:24:09Z</dcterms:modified>
  <cp:revision>162</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