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app.xml" Type="http://schemas.openxmlformats.org/officeDocument/2006/relationships/extended-properties" Id="rId3"/>
    <Relationship Target="docProps/core.xml" Type="http://schemas.openxmlformats.org/package/2006/relationships/metadata/core-properties" Id="rId2"/>
    <Relationship Target="ppt/presentation.xml" Type="http://schemas.openxmlformats.org/officeDocument/2006/relationships/officeDocument" Id="rId1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trictFirstAndLastChars="false" embedTrueTypeFonts="true" saveSubsetFonts="true" autoCompressPictures="false">
  <p:sldMasterIdLst>
    <p:sldMasterId id="2147483648" r:id="rId1"/>
  </p:sldMasterIdLst>
  <p:notesMasterIdLst>
    <p:notesMasterId r:id="rId7"/>
  </p:notesMasterIdLst>
  <p:sldIdLst>
    <p:sldId id="277" r:id="rId2"/>
    <p:sldId id="280" r:id="rId3"/>
    <p:sldId id="264" r:id="rId4"/>
    <p:sldId id="266" r:id="rId5"/>
    <p:sldId id="263" r:id="rId6"/>
  </p:sldIdLst>
  <p:sldSz cx="12192000" cy="6858000"/>
  <p:notesSz cx="6858000" cy="9144000"/>
  <p:embeddedFontLst>
    <p:embeddedFont>
      <p:font typeface="Arial Black" panose="020B0A04020102020204" pitchFamily="34" charset="0"/>
      <p:regular r:id="rId8"/>
      <p:bold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 marR="0" lvl="0" algn="l" rtl="false">
      <a:lnSpc>
        <a:spcPct val="100000"/>
      </a:lnSpc>
      <a:spcBef>
        <a:spcPts val="0"/>
      </a:spcBef>
      <a:spcAft>
        <a:spcPts val="0"/>
      </a:spcAft>
    </a:defPPr>
    <a:lvl1pPr marR="0" lvl="0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911" userDrawn="1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368" userDrawn="1">
          <p15:clr>
            <a:srgbClr val="A4A3A4"/>
          </p15:clr>
        </p15:guide>
        <p15:guide id="4" pos="1164" userDrawn="1">
          <p15:clr>
            <a:srgbClr val="A4A3A4"/>
          </p15:clr>
        </p15:guide>
        <p15:guide id="5" pos="2366" userDrawn="1">
          <p15:clr>
            <a:srgbClr val="A4A3A4"/>
          </p15:clr>
        </p15:guide>
        <p15:guide id="6" pos="3953" userDrawn="1">
          <p15:clr>
            <a:srgbClr val="A4A3A4"/>
          </p15:clr>
        </p15:guide>
        <p15:guide id="7" pos="6494" userDrawn="1">
          <p15:clr>
            <a:srgbClr val="A4A3A4"/>
          </p15:clr>
        </p15:guide>
        <p15:guide id="8" pos="4112" userDrawn="1">
          <p15:clr>
            <a:srgbClr val="A4A3A4"/>
          </p15:clr>
        </p15:guide>
        <p15:guide id="9" pos="1073" userDrawn="1">
          <p15:clr>
            <a:srgbClr val="A4A3A4"/>
          </p15:clr>
        </p15:guide>
        <p15:guide id="10" orient="horz" pos="1298" userDrawn="1">
          <p15:clr>
            <a:srgbClr val="A4A3A4"/>
          </p15:clr>
        </p15:guide>
        <p15:guide id="12" orient="horz" pos="1026" userDrawn="1">
          <p15:clr>
            <a:srgbClr val="A4A3A4"/>
          </p15:clr>
        </p15:guide>
        <p15:guide id="13" pos="3568" userDrawn="1">
          <p15:clr>
            <a:srgbClr val="A4A3A4"/>
          </p15:clr>
        </p15:guide>
        <p15:guide id="14" orient="horz" pos="799" userDrawn="1">
          <p15:clr>
            <a:srgbClr val="A4A3A4"/>
          </p15:clr>
        </p15:guide>
        <p15:guide id="15" orient="horz" pos="2183" userDrawn="1">
          <p15:clr>
            <a:srgbClr val="A4A3A4"/>
          </p15:clr>
        </p15:guide>
        <p15:guide id="16" orient="horz" pos="2341" userDrawn="1">
          <p15:clr>
            <a:srgbClr val="A4A3A4"/>
          </p15:clr>
        </p15:guide>
        <p15:guide id="17" orient="horz" pos="3294" userDrawn="1">
          <p15:clr>
            <a:srgbClr val="A4A3A4"/>
          </p15:clr>
        </p15:guide>
        <p15:guide id="18" orient="horz" pos="3929" userDrawn="1">
          <p15:clr>
            <a:srgbClr val="A4A3A4"/>
          </p15:clr>
        </p15:guide>
        <p15:guide id="19" pos="3727" userDrawn="1">
          <p15:clr>
            <a:srgbClr val="A4A3A4"/>
          </p15:clr>
        </p15:guide>
        <p15:guide id="20" orient="horz" pos="3045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="" xmlns:ahyp="http://schemas.microsoft.com/office/drawing/2018/hyperlinkcolor" xmlns:com="http://schemas.openxmlformats.org/drawingml/2006/compatibility" xmlns:mv="urn:schemas-microsoft-com:mac:vml" xmlns:o="urn:schemas-microsoft-com:office:office" xmlns:p14="http://schemas.microsoft.com/office/powerpoint/2010/main" xmlns:p15="http://schemas.microsoft.com/office/powerpoint/2012/main" xmlns:pvml="urn:schemas-microsoft-com:office:powerpoint" xmlns:v="urn:schemas-microsoft-com:vml" r:id="rId31" roundtripDataSignature="AMtx7mi74eVl5lDs/5iEsLoFL2wdNyEg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E92BC0"/>
    <a:srgbClr val="6AA8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2330" autoAdjust="false"/>
    <p:restoredTop sz="92127" autoAdjust="false"/>
  </p:normalViewPr>
  <p:slideViewPr>
    <p:cSldViewPr snapToGrid="false">
      <p:cViewPr varScale="true">
        <p:scale>
          <a:sx n="105" d="100"/>
          <a:sy n="105" d="100"/>
        </p:scale>
        <p:origin x="984" y="102"/>
      </p:cViewPr>
      <p:guideLst>
        <p:guide orient="horz" pos="1911"/>
        <p:guide pos="3840"/>
        <p:guide orient="horz" pos="368"/>
        <p:guide pos="1164"/>
        <p:guide pos="2366"/>
        <p:guide pos="3953"/>
        <p:guide pos="6494"/>
        <p:guide pos="4112"/>
        <p:guide pos="1073"/>
        <p:guide orient="horz" pos="1298"/>
        <p:guide orient="horz" pos="1026"/>
        <p:guide pos="3568"/>
        <p:guide orient="horz" pos="799"/>
        <p:guide orient="horz" pos="2183"/>
        <p:guide orient="horz" pos="2341"/>
        <p:guide orient="horz" pos="3294"/>
        <p:guide orient="horz" pos="3929"/>
        <p:guide pos="3727"/>
        <p:guide orient="horz" pos="30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fonts/font1.fntdata" Type="http://schemas.openxmlformats.org/officeDocument/2006/relationships/font" Id="rId8"/>
    <Relationship Target="fonts/font6.fntdata" Type="http://schemas.openxmlformats.org/officeDocument/2006/relationships/font" Id="rId13"/>
    <Relationship Target="slides/slide2.xml" Type="http://schemas.openxmlformats.org/officeDocument/2006/relationships/slide" Id="rId3"/>
    <Relationship Target="theme/theme1.xml" Type="http://schemas.openxmlformats.org/officeDocument/2006/relationships/theme" Id="rId34"/>
    <Relationship Target="notesMasters/notesMaster1.xml" Type="http://schemas.openxmlformats.org/officeDocument/2006/relationships/notesMaster" Id="rId7"/>
    <Relationship Target="fonts/font5.fntdata" Type="http://schemas.openxmlformats.org/officeDocument/2006/relationships/font" Id="rId12"/>
    <Relationship Target="viewProps.xml" Type="http://schemas.openxmlformats.org/officeDocument/2006/relationships/viewProps" Id="rId33"/>
    <Relationship Target="slides/slide1.xml" Type="http://schemas.openxmlformats.org/officeDocument/2006/relationships/slide" Id="rId2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fonts/font4.fntdata" Type="http://schemas.openxmlformats.org/officeDocument/2006/relationships/font" Id="rId11"/>
    <Relationship Target="presProps.xml" Type="http://schemas.openxmlformats.org/officeDocument/2006/relationships/presProps" Id="rId32"/>
    <Relationship Target="slides/slide4.xml" Type="http://schemas.openxmlformats.org/officeDocument/2006/relationships/slide" Id="rId5"/>
    <Relationship Target="fonts/font3.fntdata" Type="http://schemas.openxmlformats.org/officeDocument/2006/relationships/font" Id="rId10"/>
    <Relationship Target="metadata" Type="http://customschemas.google.com/relationships/presentationmetadata" Id="rId31"/>
    <Relationship Target="slides/slide3.xml" Type="http://schemas.openxmlformats.org/officeDocument/2006/relationships/slide" Id="rId4"/>
    <Relationship Target="fonts/font2.fntdata" Type="http://schemas.openxmlformats.org/officeDocument/2006/relationships/font" Id="rId9"/>
    <Relationship Target="tableStyles.xml" Type="http://schemas.openxmlformats.org/officeDocument/2006/relationships/tableStyles" Id="rId35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true">
            <a:spLocks noGrp="true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Autofit/>
          </a:bodyPr>
          <a:lstStyle>
            <a:lvl1pPr marR="0" lvl="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true">
            <a:spLocks noGrp="true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Autofit/>
          </a:bodyPr>
          <a:lstStyle>
            <a:lvl1pPr marR="0" lvl="0" algn="r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true" noRot="true" noChangeAspect="true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false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true">
            <a:spLocks noGrp="true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Autofit/>
          </a:bodyPr>
          <a:lstStyle>
            <a:lvl1pPr marL="457200" marR="0" lvl="0" indent="-22860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true">
            <a:spLocks noGrp="true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b" anchorCtr="false">
            <a:noAutofit/>
          </a:bodyPr>
          <a:lstStyle>
            <a:lvl1pPr marR="0" lvl="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true">
            <a:spLocks noGrp="true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b" anchorCtr="false">
            <a:noAutofit/>
          </a:bodyPr>
          <a:lstStyle/>
          <a:p>
            <a:pPr marL="0" marR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false" i="false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false">
      <a:lnSpc>
        <a:spcPct val="100000"/>
      </a:lnSpc>
      <a:spcBef>
        <a:spcPts val="0"/>
      </a:spcBef>
      <a:spcAft>
        <a:spcPts val="0"/>
      </a:spcAft>
    </a:defPPr>
    <a:lvl1pPr marR="0" lvl="0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false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false" i="false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MasterSp="false" showMasterPhAnim="false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7:notes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false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6" name="Google Shape;216;p7:notes"/>
          <p:cNvSpPr txBox="true">
            <a:spLocks noGrp="true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Autofit/>
          </a:bodyPr>
          <a:lstStyle/>
          <a:p>
            <a:pPr marL="0" lvl="0" indent="0" algn="l" rtl="false">
              <a:spcBef>
                <a:spcPts val="0"/>
              </a:spcBef>
              <a:spcAft>
                <a:spcPts val="0"/>
              </a:spcAft>
              <a:buNone/>
            </a:pPr>
            <a:endParaRPr sz="1100" dirty="false"/>
          </a:p>
        </p:txBody>
      </p:sp>
      <p:sp>
        <p:nvSpPr>
          <p:cNvPr id="217" name="Google Shape;217;p7:notes"/>
          <p:cNvSpPr txBox="true">
            <a:spLocks noGrp="true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b" anchorCtr="false">
            <a:noAutofit/>
          </a:bodyPr>
          <a:lstStyle/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7951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MasterSp="false" showMasterPhAnim="false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true">
            <a:spLocks noGrp="true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true" wrap="square" lIns="91425" tIns="45700" rIns="91425" bIns="45700" anchor="t" anchorCtr="false">
            <a:noAutofit/>
          </a:bodyPr>
          <a:lstStyle/>
          <a:p>
            <a:pPr marL="0" lvl="0" indent="0" algn="l" rtl="false">
              <a:spcBef>
                <a:spcPts val="0"/>
              </a:spcBef>
              <a:spcAft>
                <a:spcPts val="0"/>
              </a:spcAft>
              <a:buNone/>
            </a:pPr>
            <a:endParaRPr sz="1100" dirty="false">
              <a:solidFill>
                <a:srgbClr val="3C4043"/>
              </a:solidFill>
              <a:highlight>
                <a:srgbClr val="FFFFFF"/>
              </a:highlight>
            </a:endParaRPr>
          </a:p>
        </p:txBody>
      </p:sp>
      <p:sp>
        <p:nvSpPr>
          <p:cNvPr id="99" name="Google Shape;99;p2:notes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false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954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MasterSp="false" showMasterPhAnim="false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:notes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false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7" name="Google Shape;227;p8:notes"/>
          <p:cNvSpPr txBox="true">
            <a:spLocks noGrp="true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Autofit/>
          </a:bodyPr>
          <a:lstStyle/>
          <a:p>
            <a:pPr marL="0" marR="0" lvl="0" indent="0" algn="l" rtl="fal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false"/>
          </a:p>
        </p:txBody>
      </p:sp>
      <p:sp>
        <p:nvSpPr>
          <p:cNvPr id="228" name="Google Shape;228;p8:notes"/>
          <p:cNvSpPr txBox="true">
            <a:spLocks noGrp="true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b" anchorCtr="false">
            <a:noAutofit/>
          </a:bodyPr>
          <a:lstStyle/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MasterSp="false" showMasterPhAnim="false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6:notes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false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3" name="Google Shape;263;p6:notes"/>
          <p:cNvSpPr txBox="true">
            <a:spLocks noGrp="true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Autofit/>
          </a:bodyPr>
          <a:lstStyle/>
          <a:p>
            <a:pPr algn="just" rtl="false">
              <a:spcBef>
                <a:spcPts val="1200"/>
              </a:spcBef>
              <a:spcAft>
                <a:spcPts val="1200"/>
              </a:spcAft>
            </a:pPr>
            <a:endParaRPr sz="1000" i="true" dirty="fals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6:notes"/>
          <p:cNvSpPr txBox="true">
            <a:spLocks noGrp="true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b" anchorCtr="false">
            <a:noAutofit/>
          </a:bodyPr>
          <a:lstStyle/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MasterSp="false" showMasterPhAnim="false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7:notes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false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6" name="Google Shape;216;p7:notes"/>
          <p:cNvSpPr txBox="true">
            <a:spLocks noGrp="true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Autofit/>
          </a:bodyPr>
          <a:lstStyle/>
          <a:p>
            <a:pPr marL="0" lvl="0" indent="0" algn="l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100" dirty="false"/>
              <a:t>Budou výzvy vyhlašovány opakovaně? Padla otázka, vhodně doplnit do dokumentu</a:t>
            </a:r>
            <a:endParaRPr sz="1100" dirty="false"/>
          </a:p>
        </p:txBody>
      </p:sp>
      <p:sp>
        <p:nvSpPr>
          <p:cNvPr id="217" name="Google Shape;217;p7:notes"/>
          <p:cNvSpPr txBox="true">
            <a:spLocks noGrp="true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b" anchorCtr="false">
            <a:noAutofit/>
          </a:bodyPr>
          <a:lstStyle/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matchingName="Nadpis a obsah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true"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true"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true">
            <a:spLocks noGrp="true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true">
            <a:spLocks noGrp="true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true">
            <a:spLocks noGrp="true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matchingName="Prázdn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true">
            <a:spLocks noGrp="true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true">
            <a:spLocks noGrp="true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true">
            <a:spLocks noGrp="true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matchingName="Obsah s titulkem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true"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b" anchorCtr="false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true">
            <a:spLocks noGrp="true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7"/>
          <p:cNvSpPr txBox="true">
            <a:spLocks noGrp="true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7"/>
          <p:cNvSpPr txBox="true">
            <a:spLocks noGrp="true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true">
            <a:spLocks noGrp="true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true">
            <a:spLocks noGrp="true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matchingName="Obrázek s titulkem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true"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b" anchorCtr="false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true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true">
            <a:spLocks noGrp="true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8"/>
          <p:cNvSpPr txBox="true">
            <a:spLocks noGrp="true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true">
            <a:spLocks noGrp="true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true">
            <a:spLocks noGrp="true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matchingName="Nadpis a svislý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true"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true">
            <a:spLocks noGrp="true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true">
            <a:spLocks noGrp="true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true">
            <a:spLocks noGrp="true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true">
            <a:spLocks noGrp="true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matchingName="Svislý nadpis a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true">
            <a:spLocks noGrp="true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true">
            <a:spLocks noGrp="true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true">
            <a:spLocks noGrp="true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true">
            <a:spLocks noGrp="true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true">
            <a:spLocks noGrp="true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3.xml" Type="http://schemas.openxmlformats.org/officeDocument/2006/relationships/slideLayout" Id="rId3"/>
    <Relationship Target="../theme/theme1.xml" Type="http://schemas.openxmlformats.org/officeDocument/2006/relationships/theme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5.xml" Type="http://schemas.openxmlformats.org/officeDocument/2006/relationships/slideLayout" Id="rId5"/>
    <Relationship Target="../slideLayouts/slideLayout4.xml" Type="http://schemas.openxmlformats.org/officeDocument/2006/relationships/slideLayout" Id="rId4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true"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rmAutofit/>
          </a:bodyPr>
          <a:lstStyle>
            <a:lvl1pPr marR="0" lvl="0" algn="l" rtl="fal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true"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t" anchorCtr="false">
            <a:normAutofit/>
          </a:bodyPr>
          <a:lstStyle>
            <a:lvl1pPr marL="457200" marR="0" lvl="0" indent="-406400" algn="l" rtl="false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false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false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false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false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false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false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false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false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true">
            <a:spLocks noGrp="true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marR="0" lvl="0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true">
            <a:spLocks noGrp="true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marR="0" lvl="0" algn="ctr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false">
              <a:spcBef>
                <a:spcPts val="0"/>
              </a:spcBef>
              <a:spcAft>
                <a:spcPts val="0"/>
              </a:spcAft>
              <a:buSzPts val="1400"/>
              <a:buNone/>
              <a:defRPr sz="1800" b="false" i="false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true">
            <a:spLocks noGrp="true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>
            <a:lvl1pPr marL="0" marR="0" lvl="0" indent="0" algn="r" rtl="false">
              <a:spcBef>
                <a:spcPts val="0"/>
              </a:spcBef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false">
              <a:spcBef>
                <a:spcPts val="0"/>
              </a:spcBef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false">
              <a:spcBef>
                <a:spcPts val="0"/>
              </a:spcBef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false">
              <a:spcBef>
                <a:spcPts val="0"/>
              </a:spcBef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false">
              <a:spcBef>
                <a:spcPts val="0"/>
              </a:spcBef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false">
              <a:spcBef>
                <a:spcPts val="0"/>
              </a:spcBef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false">
              <a:spcBef>
                <a:spcPts val="0"/>
              </a:spcBef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false">
              <a:spcBef>
                <a:spcPts val="0"/>
              </a:spcBef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false">
              <a:spcBef>
                <a:spcPts val="0"/>
              </a:spcBef>
              <a:buNone/>
              <a:defRPr sz="1200" b="false" i="false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false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hf sldNum="false" hdr="false" ftr="false" dt="false"/>
  <p:txStyles>
    <p:titleStyle>
      <a:defPPr marR="0" lvl="0" algn="l" rtl="false">
        <a:lnSpc>
          <a:spcPct val="100000"/>
        </a:lnSpc>
        <a:spcBef>
          <a:spcPts val="0"/>
        </a:spcBef>
        <a:spcAft>
          <a:spcPts val="0"/>
        </a:spcAft>
      </a:defPPr>
      <a:lvl1pPr marR="0" lvl="0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false">
        <a:lnSpc>
          <a:spcPct val="100000"/>
        </a:lnSpc>
        <a:spcBef>
          <a:spcPts val="0"/>
        </a:spcBef>
        <a:spcAft>
          <a:spcPts val="0"/>
        </a:spcAft>
      </a:defPPr>
      <a:lvl1pPr marR="0" lvl="0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false">
        <a:lnSpc>
          <a:spcPct val="100000"/>
        </a:lnSpc>
        <a:spcBef>
          <a:spcPts val="0"/>
        </a:spcBef>
        <a:spcAft>
          <a:spcPts val="0"/>
        </a:spcAft>
      </a:defPPr>
      <a:lvl1pPr marR="0" lvl="0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false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false" i="false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notesSlides/notesSlide2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2.svg" Type="http://schemas.openxmlformats.org/officeDocument/2006/relationships/image" Id="rId4"/>
</Relationships>

</file>

<file path=ppt/slides/_rels/slide3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notesSlides/notesSlide3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2.svg" Type="http://schemas.openxmlformats.org/officeDocument/2006/relationships/image" Id="rId4"/>
</Relationships>

</file>

<file path=ppt/slides/_rels/slide4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notesSlides/notesSlide4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2.svg" Type="http://schemas.openxmlformats.org/officeDocument/2006/relationships/image" Id="rId4"/>
</Relationships>

</file>

<file path=ppt/slides/_rels/slide5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media/image7.png" Type="http://schemas.openxmlformats.org/officeDocument/2006/relationships/image" Id="rId7"/>
    <Relationship Target="../notesSlides/notesSlide5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6.svg" Type="http://schemas.openxmlformats.org/officeDocument/2006/relationships/image" Id="rId6"/>
    <Relationship Target="../media/image5.png" Type="http://schemas.openxmlformats.org/officeDocument/2006/relationships/image" Id="rId5"/>
    <Relationship Target="../media/image4.svg" Type="http://schemas.openxmlformats.org/officeDocument/2006/relationships/image" Id="rId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rgbClr val="009176"/>
        </a:solid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7AC31620-F612-4B45-8036-BAE7BB46D69D}"/>
              </a:ext>
            </a:extLst>
          </p:cNvPr>
          <p:cNvSpPr txBox="true"/>
          <p:nvPr/>
        </p:nvSpPr>
        <p:spPr>
          <a:xfrm>
            <a:off x="708167" y="2239492"/>
            <a:ext cx="10800784" cy="2585323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algn="ctr"/>
            <a:r>
              <a:rPr lang="cs-CZ" sz="5400" dirty="false">
                <a:solidFill>
                  <a:schemeClr val="bg1"/>
                </a:solidFill>
                <a:latin typeface="Arial Black" panose="020B0A04020102020204" pitchFamily="34" charset="0"/>
              </a:rPr>
              <a:t>SCHÉMA VÝZEV NA PODPORU SOCIÁLNÍCH INOVACÍ V OPZ+</a:t>
            </a:r>
          </a:p>
        </p:txBody>
      </p:sp>
    </p:spTree>
    <p:extLst>
      <p:ext uri="{BB962C8B-B14F-4D97-AF65-F5344CB8AC3E}">
        <p14:creationId xmlns:p14="http://schemas.microsoft.com/office/powerpoint/2010/main" val="224064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rgbClr val="009176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7320050" y="4234274"/>
            <a:ext cx="1800000" cy="5400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algn="ctr"/>
            <a:r>
              <a:rPr lang="cs-CZ" sz="1600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ŠÍŘENÍ</a:t>
            </a:r>
            <a:endParaRPr sz="1600" b="true" dirty="false">
              <a:solidFill>
                <a:schemeClr val="lt1"/>
              </a:solidFill>
              <a:latin typeface="+mj-lt"/>
              <a:cs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3083085" y="4224656"/>
            <a:ext cx="1800000" cy="540000"/>
          </a:xfrm>
          <a:prstGeom prst="roundRect">
            <a:avLst>
              <a:gd name="adj" fmla="val 16667"/>
            </a:avLst>
          </a:prstGeom>
          <a:solidFill>
            <a:srgbClr val="E92BC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VÝVOJ ŘEŠENÍ</a:t>
            </a:r>
            <a:endParaRPr sz="1600" dirty="false">
              <a:latin typeface="+mj-lt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5252684" y="2435391"/>
            <a:ext cx="1683846" cy="168563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endParaRPr lang="cs-CZ" sz="1600" b="true" dirty="false">
              <a:solidFill>
                <a:schemeClr val="dk1"/>
              </a:solidFill>
              <a:latin typeface="+mj-lt"/>
              <a:cs typeface="Calibri"/>
              <a:sym typeface="Calibri"/>
            </a:endParaRPr>
          </a:p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>
                <a:solidFill>
                  <a:schemeClr val="dk1"/>
                </a:solidFill>
                <a:latin typeface="+mj-lt"/>
                <a:cs typeface="Calibri"/>
                <a:sym typeface="Calibri"/>
              </a:rPr>
              <a:t>SOCIÁLNÍ</a:t>
            </a:r>
          </a:p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>
                <a:solidFill>
                  <a:schemeClr val="dk1"/>
                </a:solidFill>
                <a:latin typeface="+mj-lt"/>
                <a:cs typeface="Calibri"/>
                <a:sym typeface="Calibri"/>
              </a:rPr>
              <a:t>INOVACE</a:t>
            </a:r>
          </a:p>
          <a:p>
            <a:pPr algn="ctr"/>
            <a:r>
              <a:rPr lang="cs-CZ" sz="1100" b="true" dirty="false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OPZ+</a:t>
            </a:r>
          </a:p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endParaRPr sz="900" dirty="false">
              <a:latin typeface="+mj-lt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2178474" y="4955653"/>
            <a:ext cx="1698240" cy="1079863"/>
          </a:xfrm>
          <a:prstGeom prst="roundRect">
            <a:avLst>
              <a:gd name="adj" fmla="val 16667"/>
            </a:avLst>
          </a:prstGeom>
          <a:solidFill>
            <a:srgbClr val="E92BC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i="false" u="none" strike="noStrike" cap="non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INKUBAČNÍ</a:t>
            </a:r>
          </a:p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100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FÁZE</a:t>
            </a:r>
            <a:endParaRPr sz="1200" dirty="false">
              <a:latin typeface="+mj-lt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4083145" y="4955653"/>
            <a:ext cx="1698240" cy="1079863"/>
          </a:xfrm>
          <a:prstGeom prst="roundRect">
            <a:avLst>
              <a:gd name="adj" fmla="val 16667"/>
            </a:avLst>
          </a:prstGeom>
          <a:solidFill>
            <a:srgbClr val="E92BC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i="false" u="none" strike="noStrike" cap="non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REALIZAČNÍ</a:t>
            </a:r>
          </a:p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100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FÁZE</a:t>
            </a:r>
            <a:endParaRPr sz="1200" dirty="false">
              <a:latin typeface="+mj-lt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8313209" y="4955653"/>
            <a:ext cx="1698300" cy="10800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i="false" u="none" strike="noStrike" cap="non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REALIZAČNÍ</a:t>
            </a:r>
          </a:p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100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FÁZE</a:t>
            </a:r>
            <a:endParaRPr sz="1200" dirty="false">
              <a:latin typeface="+mj-lt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6430462" y="4955653"/>
            <a:ext cx="1698240" cy="1079863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i="false" u="none" strike="noStrike" cap="non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INKUBAČNÍ</a:t>
            </a:r>
          </a:p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100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FÁZE</a:t>
            </a:r>
            <a:endParaRPr sz="1200" dirty="false">
              <a:latin typeface="+mj-lt"/>
            </a:endParaRPr>
          </a:p>
        </p:txBody>
      </p:sp>
      <p:grpSp>
        <p:nvGrpSpPr>
          <p:cNvPr id="117" name="Google Shape;117;p2"/>
          <p:cNvGrpSpPr/>
          <p:nvPr/>
        </p:nvGrpSpPr>
        <p:grpSpPr>
          <a:xfrm>
            <a:off x="3847743" y="5475643"/>
            <a:ext cx="263159" cy="55940"/>
            <a:chOff x="4144117" y="1985636"/>
            <a:chExt cx="338710" cy="72000"/>
          </a:xfrm>
        </p:grpSpPr>
        <p:cxnSp>
          <p:nvCxnSpPr>
            <p:cNvPr id="118" name="Google Shape;118;p2"/>
            <p:cNvCxnSpPr/>
            <p:nvPr/>
          </p:nvCxnSpPr>
          <p:spPr>
            <a:xfrm>
              <a:off x="4192354" y="2025077"/>
              <a:ext cx="252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19" name="Google Shape;119;p2"/>
            <p:cNvSpPr/>
            <p:nvPr/>
          </p:nvSpPr>
          <p:spPr>
            <a:xfrm>
              <a:off x="4144117" y="1985636"/>
              <a:ext cx="72000" cy="72000"/>
            </a:xfrm>
            <a:prstGeom prst="ellipse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false" i="false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4410827" y="1985636"/>
              <a:ext cx="72000" cy="72000"/>
            </a:xfrm>
            <a:prstGeom prst="ellipse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false" i="false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1" name="Google Shape;121;p2"/>
          <p:cNvGrpSpPr/>
          <p:nvPr/>
        </p:nvGrpSpPr>
        <p:grpSpPr>
          <a:xfrm>
            <a:off x="8101667" y="5451065"/>
            <a:ext cx="234000" cy="49741"/>
            <a:chOff x="4144117" y="1985636"/>
            <a:chExt cx="338710" cy="72000"/>
          </a:xfrm>
        </p:grpSpPr>
        <p:cxnSp>
          <p:nvCxnSpPr>
            <p:cNvPr id="122" name="Google Shape;122;p2"/>
            <p:cNvCxnSpPr/>
            <p:nvPr/>
          </p:nvCxnSpPr>
          <p:spPr>
            <a:xfrm>
              <a:off x="4192354" y="2025077"/>
              <a:ext cx="252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23" name="Google Shape;123;p2"/>
            <p:cNvSpPr/>
            <p:nvPr/>
          </p:nvSpPr>
          <p:spPr>
            <a:xfrm>
              <a:off x="4144117" y="1985636"/>
              <a:ext cx="72000" cy="72000"/>
            </a:xfrm>
            <a:prstGeom prst="ellipse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false" i="false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4410827" y="1985636"/>
              <a:ext cx="72000" cy="72000"/>
            </a:xfrm>
            <a:prstGeom prst="ellipse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false" i="false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" name="Skupina 47">
            <a:extLst>
              <a:ext uri="{FF2B5EF4-FFF2-40B4-BE49-F238E27FC236}">
                <a16:creationId xmlns:a16="http://schemas.microsoft.com/office/drawing/2014/main" id="{B0068BD7-FC0A-4352-ADBC-822421679743}"/>
              </a:ext>
            </a:extLst>
          </p:cNvPr>
          <p:cNvGrpSpPr/>
          <p:nvPr/>
        </p:nvGrpSpPr>
        <p:grpSpPr>
          <a:xfrm>
            <a:off x="3881084" y="3249764"/>
            <a:ext cx="1398364" cy="1012380"/>
            <a:chOff x="3882477" y="1262862"/>
            <a:chExt cx="1398364" cy="1012380"/>
          </a:xfrm>
        </p:grpSpPr>
        <p:sp>
          <p:nvSpPr>
            <p:cNvPr id="49" name="Oblouk 6">
              <a:extLst>
                <a:ext uri="{FF2B5EF4-FFF2-40B4-BE49-F238E27FC236}">
                  <a16:creationId xmlns:a16="http://schemas.microsoft.com/office/drawing/2014/main" id="{24A3D974-04BA-4C02-9EA8-A018598D7F9D}"/>
                </a:ext>
              </a:extLst>
            </p:cNvPr>
            <p:cNvSpPr/>
            <p:nvPr/>
          </p:nvSpPr>
          <p:spPr>
            <a:xfrm flipH="true">
              <a:off x="3882477" y="1300017"/>
              <a:ext cx="1371600" cy="938647"/>
            </a:xfrm>
            <a:custGeom>
              <a:avLst/>
              <a:gdLst>
                <a:gd name="connsiteX0" fmla="*/ 1371600 w 2743200"/>
                <a:gd name="connsiteY0" fmla="*/ 0 h 842819"/>
                <a:gd name="connsiteX1" fmla="*/ 2743200 w 2743200"/>
                <a:gd name="connsiteY1" fmla="*/ 421410 h 842819"/>
                <a:gd name="connsiteX2" fmla="*/ 1371600 w 2743200"/>
                <a:gd name="connsiteY2" fmla="*/ 421410 h 842819"/>
                <a:gd name="connsiteX3" fmla="*/ 1371600 w 2743200"/>
                <a:gd name="connsiteY3" fmla="*/ 0 h 842819"/>
                <a:gd name="connsiteX0" fmla="*/ 1371600 w 2743200"/>
                <a:gd name="connsiteY0" fmla="*/ 0 h 842819"/>
                <a:gd name="connsiteX1" fmla="*/ 2743200 w 2743200"/>
                <a:gd name="connsiteY1" fmla="*/ 421410 h 842819"/>
                <a:gd name="connsiteX0" fmla="*/ 0 w 1371600"/>
                <a:gd name="connsiteY0" fmla="*/ 0 h 938647"/>
                <a:gd name="connsiteX1" fmla="*/ 1371600 w 1371600"/>
                <a:gd name="connsiteY1" fmla="*/ 421410 h 938647"/>
                <a:gd name="connsiteX2" fmla="*/ 0 w 1371600"/>
                <a:gd name="connsiteY2" fmla="*/ 421410 h 938647"/>
                <a:gd name="connsiteX3" fmla="*/ 0 w 1371600"/>
                <a:gd name="connsiteY3" fmla="*/ 0 h 938647"/>
                <a:gd name="connsiteX0" fmla="*/ 0 w 1371600"/>
                <a:gd name="connsiteY0" fmla="*/ 0 h 938647"/>
                <a:gd name="connsiteX1" fmla="*/ 1260764 w 1371600"/>
                <a:gd name="connsiteY1" fmla="*/ 938647 h 93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71600" h="938647" stroke="false" extrusionOk="false">
                  <a:moveTo>
                    <a:pt x="0" y="0"/>
                  </a:moveTo>
                  <a:cubicBezTo>
                    <a:pt x="757514" y="0"/>
                    <a:pt x="1371600" y="188672"/>
                    <a:pt x="1371600" y="421410"/>
                  </a:cubicBezTo>
                  <a:lnTo>
                    <a:pt x="0" y="421410"/>
                  </a:lnTo>
                  <a:lnTo>
                    <a:pt x="0" y="0"/>
                  </a:lnTo>
                  <a:close/>
                </a:path>
                <a:path w="1371600" h="938647" fill="none">
                  <a:moveTo>
                    <a:pt x="0" y="0"/>
                  </a:moveTo>
                  <a:cubicBezTo>
                    <a:pt x="757514" y="0"/>
                    <a:pt x="1260764" y="705909"/>
                    <a:pt x="1260764" y="938647"/>
                  </a:cubicBez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  <p:sp>
          <p:nvSpPr>
            <p:cNvPr id="50" name="Ovál 49">
              <a:extLst>
                <a:ext uri="{FF2B5EF4-FFF2-40B4-BE49-F238E27FC236}">
                  <a16:creationId xmlns:a16="http://schemas.microsoft.com/office/drawing/2014/main" id="{AD55E0D1-CB7F-4CA7-8994-87FC811AF1BA}"/>
                </a:ext>
              </a:extLst>
            </p:cNvPr>
            <p:cNvSpPr>
              <a:spLocks noChangeAspect="true"/>
            </p:cNvSpPr>
            <p:nvPr/>
          </p:nvSpPr>
          <p:spPr>
            <a:xfrm>
              <a:off x="5208841" y="126286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  <p:sp>
          <p:nvSpPr>
            <p:cNvPr id="51" name="Ovál 50">
              <a:extLst>
                <a:ext uri="{FF2B5EF4-FFF2-40B4-BE49-F238E27FC236}">
                  <a16:creationId xmlns:a16="http://schemas.microsoft.com/office/drawing/2014/main" id="{2B5CFFEB-8403-4A2D-AE3C-72D4D08EB0FF}"/>
                </a:ext>
              </a:extLst>
            </p:cNvPr>
            <p:cNvSpPr>
              <a:spLocks noChangeAspect="true"/>
            </p:cNvSpPr>
            <p:nvPr/>
          </p:nvSpPr>
          <p:spPr>
            <a:xfrm>
              <a:off x="3951920" y="220324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</p:grpSp>
      <p:grpSp>
        <p:nvGrpSpPr>
          <p:cNvPr id="52" name="Skupina 51">
            <a:extLst>
              <a:ext uri="{FF2B5EF4-FFF2-40B4-BE49-F238E27FC236}">
                <a16:creationId xmlns:a16="http://schemas.microsoft.com/office/drawing/2014/main" id="{1DAFBFD4-59DC-4A4D-8113-435B8D01BB50}"/>
              </a:ext>
            </a:extLst>
          </p:cNvPr>
          <p:cNvGrpSpPr/>
          <p:nvPr/>
        </p:nvGrpSpPr>
        <p:grpSpPr>
          <a:xfrm flipH="true">
            <a:off x="6909768" y="3258473"/>
            <a:ext cx="1398364" cy="1012380"/>
            <a:chOff x="3882477" y="1262862"/>
            <a:chExt cx="1398364" cy="1012380"/>
          </a:xfrm>
        </p:grpSpPr>
        <p:sp>
          <p:nvSpPr>
            <p:cNvPr id="53" name="Oblouk 6">
              <a:extLst>
                <a:ext uri="{FF2B5EF4-FFF2-40B4-BE49-F238E27FC236}">
                  <a16:creationId xmlns:a16="http://schemas.microsoft.com/office/drawing/2014/main" id="{7DC969FD-2C1D-44A4-B738-73768158E8CD}"/>
                </a:ext>
              </a:extLst>
            </p:cNvPr>
            <p:cNvSpPr/>
            <p:nvPr/>
          </p:nvSpPr>
          <p:spPr>
            <a:xfrm flipH="true">
              <a:off x="3882477" y="1300017"/>
              <a:ext cx="1371600" cy="938647"/>
            </a:xfrm>
            <a:custGeom>
              <a:avLst/>
              <a:gdLst>
                <a:gd name="connsiteX0" fmla="*/ 1371600 w 2743200"/>
                <a:gd name="connsiteY0" fmla="*/ 0 h 842819"/>
                <a:gd name="connsiteX1" fmla="*/ 2743200 w 2743200"/>
                <a:gd name="connsiteY1" fmla="*/ 421410 h 842819"/>
                <a:gd name="connsiteX2" fmla="*/ 1371600 w 2743200"/>
                <a:gd name="connsiteY2" fmla="*/ 421410 h 842819"/>
                <a:gd name="connsiteX3" fmla="*/ 1371600 w 2743200"/>
                <a:gd name="connsiteY3" fmla="*/ 0 h 842819"/>
                <a:gd name="connsiteX0" fmla="*/ 1371600 w 2743200"/>
                <a:gd name="connsiteY0" fmla="*/ 0 h 842819"/>
                <a:gd name="connsiteX1" fmla="*/ 2743200 w 2743200"/>
                <a:gd name="connsiteY1" fmla="*/ 421410 h 842819"/>
                <a:gd name="connsiteX0" fmla="*/ 0 w 1371600"/>
                <a:gd name="connsiteY0" fmla="*/ 0 h 938647"/>
                <a:gd name="connsiteX1" fmla="*/ 1371600 w 1371600"/>
                <a:gd name="connsiteY1" fmla="*/ 421410 h 938647"/>
                <a:gd name="connsiteX2" fmla="*/ 0 w 1371600"/>
                <a:gd name="connsiteY2" fmla="*/ 421410 h 938647"/>
                <a:gd name="connsiteX3" fmla="*/ 0 w 1371600"/>
                <a:gd name="connsiteY3" fmla="*/ 0 h 938647"/>
                <a:gd name="connsiteX0" fmla="*/ 0 w 1371600"/>
                <a:gd name="connsiteY0" fmla="*/ 0 h 938647"/>
                <a:gd name="connsiteX1" fmla="*/ 1260764 w 1371600"/>
                <a:gd name="connsiteY1" fmla="*/ 938647 h 93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71600" h="938647" stroke="false" extrusionOk="false">
                  <a:moveTo>
                    <a:pt x="0" y="0"/>
                  </a:moveTo>
                  <a:cubicBezTo>
                    <a:pt x="757514" y="0"/>
                    <a:pt x="1371600" y="188672"/>
                    <a:pt x="1371600" y="421410"/>
                  </a:cubicBezTo>
                  <a:lnTo>
                    <a:pt x="0" y="421410"/>
                  </a:lnTo>
                  <a:lnTo>
                    <a:pt x="0" y="0"/>
                  </a:lnTo>
                  <a:close/>
                </a:path>
                <a:path w="1371600" h="938647" fill="none">
                  <a:moveTo>
                    <a:pt x="0" y="0"/>
                  </a:moveTo>
                  <a:cubicBezTo>
                    <a:pt x="757514" y="0"/>
                    <a:pt x="1260764" y="705909"/>
                    <a:pt x="1260764" y="938647"/>
                  </a:cubicBez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  <p:sp>
          <p:nvSpPr>
            <p:cNvPr id="54" name="Ovál 53">
              <a:extLst>
                <a:ext uri="{FF2B5EF4-FFF2-40B4-BE49-F238E27FC236}">
                  <a16:creationId xmlns:a16="http://schemas.microsoft.com/office/drawing/2014/main" id="{A2452C8D-CDBB-422C-B5B2-FBFFFE3F11E3}"/>
                </a:ext>
              </a:extLst>
            </p:cNvPr>
            <p:cNvSpPr>
              <a:spLocks noChangeAspect="true"/>
            </p:cNvSpPr>
            <p:nvPr/>
          </p:nvSpPr>
          <p:spPr>
            <a:xfrm>
              <a:off x="5208841" y="126286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  <p:sp>
          <p:nvSpPr>
            <p:cNvPr id="55" name="Ovál 54">
              <a:extLst>
                <a:ext uri="{FF2B5EF4-FFF2-40B4-BE49-F238E27FC236}">
                  <a16:creationId xmlns:a16="http://schemas.microsoft.com/office/drawing/2014/main" id="{E49C96AB-C32E-43AC-A556-7BB493151227}"/>
                </a:ext>
              </a:extLst>
            </p:cNvPr>
            <p:cNvSpPr>
              <a:spLocks noChangeAspect="true"/>
            </p:cNvSpPr>
            <p:nvPr/>
          </p:nvSpPr>
          <p:spPr>
            <a:xfrm>
              <a:off x="3951920" y="220324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</p:grpSp>
      <p:sp>
        <p:nvSpPr>
          <p:cNvPr id="30" name="Obdélník 29">
            <a:extLst>
              <a:ext uri="{FF2B5EF4-FFF2-40B4-BE49-F238E27FC236}">
                <a16:creationId xmlns:a16="http://schemas.microsoft.com/office/drawing/2014/main" id="{A96E887F-C74B-48E4-BE5A-79CB54B144ED}"/>
              </a:ext>
            </a:extLst>
          </p:cNvPr>
          <p:cNvSpPr/>
          <p:nvPr/>
        </p:nvSpPr>
        <p:spPr>
          <a:xfrm>
            <a:off x="1421081" y="441244"/>
            <a:ext cx="10067767" cy="1345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400" dirty="false">
                <a:solidFill>
                  <a:schemeClr val="bg1"/>
                </a:solidFill>
                <a:latin typeface="+mj-lt"/>
              </a:rPr>
              <a:t>Na následujících stránkách představujeme schéma výzev na podporu sociálních inovací v OPZ+ v období 2021-2027. </a:t>
            </a:r>
          </a:p>
          <a:p>
            <a:pPr>
              <a:lnSpc>
                <a:spcPct val="150000"/>
              </a:lnSpc>
            </a:pPr>
            <a:r>
              <a:rPr lang="cs-CZ" sz="1400" dirty="false">
                <a:solidFill>
                  <a:schemeClr val="bg1"/>
                </a:solidFill>
                <a:latin typeface="+mj-lt"/>
              </a:rPr>
              <a:t>Rádi bychom vás seznámili s tím, jak o podobě výzev v nadcházejícím období přemýšlíme a jaká jsou naše očekávání. </a:t>
            </a:r>
          </a:p>
          <a:p>
            <a:pPr>
              <a:lnSpc>
                <a:spcPct val="150000"/>
              </a:lnSpc>
            </a:pPr>
            <a:r>
              <a:rPr lang="cs-CZ" sz="1400" dirty="false">
                <a:solidFill>
                  <a:schemeClr val="bg1"/>
                </a:solidFill>
                <a:latin typeface="+mj-lt"/>
              </a:rPr>
              <a:t>V průběhu programového období plánujeme vyhlásit </a:t>
            </a:r>
            <a:r>
              <a:rPr lang="cs-CZ" sz="1400" dirty="false">
                <a:solidFill>
                  <a:srgbClr val="FFC000"/>
                </a:solidFill>
                <a:latin typeface="Arial Black" panose="020B0A04020102020204" pitchFamily="34" charset="0"/>
              </a:rPr>
              <a:t>2</a:t>
            </a:r>
            <a:r>
              <a:rPr lang="cs-CZ" dirty="false">
                <a:solidFill>
                  <a:srgbClr val="FFC000"/>
                </a:solidFill>
                <a:latin typeface="Arial Black" panose="020B0A04020102020204" pitchFamily="34" charset="0"/>
              </a:rPr>
              <a:t> základní typy výzev</a:t>
            </a:r>
            <a:r>
              <a:rPr lang="cs-CZ" dirty="false">
                <a:solidFill>
                  <a:schemeClr val="bg1"/>
                </a:solidFill>
                <a:latin typeface="+mj-lt"/>
              </a:rPr>
              <a:t>.</a:t>
            </a:r>
            <a:r>
              <a:rPr lang="cs-CZ" dirty="false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1400" dirty="false">
                <a:solidFill>
                  <a:schemeClr val="bg1"/>
                </a:solidFill>
              </a:rPr>
              <a:t>Tento dokument je ve fázi draftu </a:t>
            </a:r>
          </a:p>
          <a:p>
            <a:pPr>
              <a:lnSpc>
                <a:spcPct val="150000"/>
              </a:lnSpc>
            </a:pPr>
            <a:r>
              <a:rPr lang="cs-CZ" sz="1400" dirty="false">
                <a:solidFill>
                  <a:schemeClr val="bg1"/>
                </a:solidFill>
              </a:rPr>
              <a:t>a bude aktualizován a doplňován i na základě vaší zpětné vazby, aby byl co nejsrozumitelnější.</a:t>
            </a:r>
            <a:endParaRPr lang="cs-CZ" sz="1400" dirty="false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1" name="Grafický objekt 30" descr="Informace">
            <a:extLst>
              <a:ext uri="{FF2B5EF4-FFF2-40B4-BE49-F238E27FC236}">
                <a16:creationId xmlns:a16="http://schemas.microsoft.com/office/drawing/2014/main" id="{ADBA0506-7289-4E6A-BE94-B996C62A28FB}"/>
              </a:ext>
            </a:extLst>
          </p:cNvPr>
          <p:cNvPicPr>
            <a:picLocks noChangeAspect="true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4463" y="727751"/>
            <a:ext cx="792000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868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rgbClr val="009176"/>
        </a:soli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235;p8">
            <a:extLst>
              <a:ext uri="{FF2B5EF4-FFF2-40B4-BE49-F238E27FC236}">
                <a16:creationId xmlns:a16="http://schemas.microsoft.com/office/drawing/2014/main" id="{FB0864B9-8A81-49B3-B434-B56CB477FC9D}"/>
              </a:ext>
            </a:extLst>
          </p:cNvPr>
          <p:cNvSpPr>
            <a:spLocks/>
          </p:cNvSpPr>
          <p:nvPr/>
        </p:nvSpPr>
        <p:spPr>
          <a:xfrm>
            <a:off x="6270484" y="3471145"/>
            <a:ext cx="4328666" cy="2772000"/>
          </a:xfrm>
          <a:prstGeom prst="roundRect">
            <a:avLst>
              <a:gd name="adj" fmla="val 15111"/>
            </a:avLst>
          </a:prstGeom>
          <a:solidFill>
            <a:srgbClr val="E92BC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l" rtl="false">
              <a:spcBef>
                <a:spcPts val="0"/>
              </a:spcBef>
              <a:spcAft>
                <a:spcPts val="0"/>
              </a:spcAft>
              <a:buNone/>
            </a:pPr>
            <a:endParaRPr sz="1100" dirty="false">
              <a:solidFill>
                <a:schemeClr val="lt1"/>
              </a:solidFill>
            </a:endParaRPr>
          </a:p>
        </p:txBody>
      </p:sp>
      <p:sp>
        <p:nvSpPr>
          <p:cNvPr id="230" name="Google Shape;230;p8"/>
          <p:cNvSpPr/>
          <p:nvPr/>
        </p:nvSpPr>
        <p:spPr>
          <a:xfrm>
            <a:off x="4896485" y="411181"/>
            <a:ext cx="2409600" cy="540000"/>
          </a:xfrm>
          <a:prstGeom prst="roundRect">
            <a:avLst>
              <a:gd name="adj" fmla="val 16667"/>
            </a:avLst>
          </a:prstGeom>
          <a:solidFill>
            <a:srgbClr val="E92BC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VÝVOJ ŘEŠENÍ</a:t>
            </a:r>
          </a:p>
        </p:txBody>
      </p:sp>
      <p:sp>
        <p:nvSpPr>
          <p:cNvPr id="235" name="Google Shape;235;p8"/>
          <p:cNvSpPr>
            <a:spLocks/>
          </p:cNvSpPr>
          <p:nvPr/>
        </p:nvSpPr>
        <p:spPr>
          <a:xfrm>
            <a:off x="1606295" y="3469212"/>
            <a:ext cx="4328666" cy="2772000"/>
          </a:xfrm>
          <a:prstGeom prst="roundRect">
            <a:avLst>
              <a:gd name="adj" fmla="val 15111"/>
            </a:avLst>
          </a:prstGeom>
          <a:solidFill>
            <a:srgbClr val="E92BC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l" rtl="false">
              <a:spcBef>
                <a:spcPts val="0"/>
              </a:spcBef>
              <a:spcAft>
                <a:spcPts val="0"/>
              </a:spcAft>
              <a:buNone/>
            </a:pPr>
            <a:endParaRPr sz="1100" dirty="false">
              <a:solidFill>
                <a:schemeClr val="lt1"/>
              </a:solidFill>
            </a:endParaRPr>
          </a:p>
        </p:txBody>
      </p:sp>
      <p:grpSp>
        <p:nvGrpSpPr>
          <p:cNvPr id="238" name="Google Shape;238;p8"/>
          <p:cNvGrpSpPr/>
          <p:nvPr/>
        </p:nvGrpSpPr>
        <p:grpSpPr>
          <a:xfrm>
            <a:off x="5884194" y="4800438"/>
            <a:ext cx="432011" cy="108999"/>
            <a:chOff x="4144117" y="1985636"/>
            <a:chExt cx="356710" cy="90000"/>
          </a:xfrm>
        </p:grpSpPr>
        <p:cxnSp>
          <p:nvCxnSpPr>
            <p:cNvPr id="239" name="Google Shape;239;p8"/>
            <p:cNvCxnSpPr/>
            <p:nvPr/>
          </p:nvCxnSpPr>
          <p:spPr>
            <a:xfrm>
              <a:off x="4192354" y="2029993"/>
              <a:ext cx="252000" cy="0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40" name="Google Shape;240;p8"/>
            <p:cNvSpPr/>
            <p:nvPr/>
          </p:nvSpPr>
          <p:spPr>
            <a:xfrm>
              <a:off x="4144117" y="1985636"/>
              <a:ext cx="90000" cy="90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4410827" y="1985636"/>
              <a:ext cx="90000" cy="90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6" name="Google Shape;246;p8"/>
          <p:cNvGrpSpPr/>
          <p:nvPr/>
        </p:nvGrpSpPr>
        <p:grpSpPr>
          <a:xfrm>
            <a:off x="2926315" y="2416909"/>
            <a:ext cx="6356581" cy="720000"/>
            <a:chOff x="2969484" y="1553284"/>
            <a:chExt cx="6356581" cy="962137"/>
          </a:xfrm>
        </p:grpSpPr>
        <p:sp>
          <p:nvSpPr>
            <p:cNvPr id="248" name="Google Shape;248;p8"/>
            <p:cNvSpPr/>
            <p:nvPr/>
          </p:nvSpPr>
          <p:spPr>
            <a:xfrm>
              <a:off x="2969484" y="1553321"/>
              <a:ext cx="1667400" cy="962100"/>
            </a:xfrm>
            <a:prstGeom prst="roundRect">
              <a:avLst>
                <a:gd name="adj" fmla="val 16667"/>
              </a:avLst>
            </a:prstGeom>
            <a:solidFill>
              <a:srgbClr val="E92BC0"/>
            </a:solidFill>
            <a:ln>
              <a:noFill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cs-CZ" sz="1600" b="true" dirty="false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INKUBAČNÍ</a:t>
              </a:r>
              <a:endParaRPr sz="16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endParaRPr>
            </a:p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cs-CZ" sz="1100" b="true" dirty="false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FÁZE</a:t>
              </a:r>
              <a:endParaRPr sz="11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7658665" y="1553284"/>
              <a:ext cx="1667400" cy="962100"/>
            </a:xfrm>
            <a:prstGeom prst="roundRect">
              <a:avLst>
                <a:gd name="adj" fmla="val 16667"/>
              </a:avLst>
            </a:prstGeom>
            <a:solidFill>
              <a:srgbClr val="E92BC0"/>
            </a:solidFill>
            <a:ln>
              <a:noFill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cs-CZ" sz="1600" b="true" dirty="false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REALIZAČNÍ</a:t>
              </a:r>
              <a:endParaRPr sz="16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endParaRPr>
            </a:p>
            <a:p>
              <a:pPr marL="0" lvl="0" indent="0" algn="ctr" rtl="false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cs-CZ" sz="1100" b="true" dirty="false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FÁZE</a:t>
              </a:r>
              <a:endParaRPr sz="16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9581BE4E-58D0-4FD1-A7DC-E68A7343BD91}"/>
              </a:ext>
            </a:extLst>
          </p:cNvPr>
          <p:cNvGrpSpPr/>
          <p:nvPr/>
        </p:nvGrpSpPr>
        <p:grpSpPr>
          <a:xfrm>
            <a:off x="5985549" y="-544880"/>
            <a:ext cx="1398364" cy="1012380"/>
            <a:chOff x="3882477" y="1262862"/>
            <a:chExt cx="1398364" cy="1012380"/>
          </a:xfrm>
        </p:grpSpPr>
        <p:sp>
          <p:nvSpPr>
            <p:cNvPr id="23" name="Oblouk 6">
              <a:extLst>
                <a:ext uri="{FF2B5EF4-FFF2-40B4-BE49-F238E27FC236}">
                  <a16:creationId xmlns:a16="http://schemas.microsoft.com/office/drawing/2014/main" id="{26C63547-BBCC-433F-BF26-F4A16E03BDD8}"/>
                </a:ext>
              </a:extLst>
            </p:cNvPr>
            <p:cNvSpPr/>
            <p:nvPr/>
          </p:nvSpPr>
          <p:spPr>
            <a:xfrm flipH="true">
              <a:off x="3882477" y="1300017"/>
              <a:ext cx="1371600" cy="938647"/>
            </a:xfrm>
            <a:custGeom>
              <a:avLst/>
              <a:gdLst>
                <a:gd name="connsiteX0" fmla="*/ 1371600 w 2743200"/>
                <a:gd name="connsiteY0" fmla="*/ 0 h 842819"/>
                <a:gd name="connsiteX1" fmla="*/ 2743200 w 2743200"/>
                <a:gd name="connsiteY1" fmla="*/ 421410 h 842819"/>
                <a:gd name="connsiteX2" fmla="*/ 1371600 w 2743200"/>
                <a:gd name="connsiteY2" fmla="*/ 421410 h 842819"/>
                <a:gd name="connsiteX3" fmla="*/ 1371600 w 2743200"/>
                <a:gd name="connsiteY3" fmla="*/ 0 h 842819"/>
                <a:gd name="connsiteX0" fmla="*/ 1371600 w 2743200"/>
                <a:gd name="connsiteY0" fmla="*/ 0 h 842819"/>
                <a:gd name="connsiteX1" fmla="*/ 2743200 w 2743200"/>
                <a:gd name="connsiteY1" fmla="*/ 421410 h 842819"/>
                <a:gd name="connsiteX0" fmla="*/ 0 w 1371600"/>
                <a:gd name="connsiteY0" fmla="*/ 0 h 938647"/>
                <a:gd name="connsiteX1" fmla="*/ 1371600 w 1371600"/>
                <a:gd name="connsiteY1" fmla="*/ 421410 h 938647"/>
                <a:gd name="connsiteX2" fmla="*/ 0 w 1371600"/>
                <a:gd name="connsiteY2" fmla="*/ 421410 h 938647"/>
                <a:gd name="connsiteX3" fmla="*/ 0 w 1371600"/>
                <a:gd name="connsiteY3" fmla="*/ 0 h 938647"/>
                <a:gd name="connsiteX0" fmla="*/ 0 w 1371600"/>
                <a:gd name="connsiteY0" fmla="*/ 0 h 938647"/>
                <a:gd name="connsiteX1" fmla="*/ 1260764 w 1371600"/>
                <a:gd name="connsiteY1" fmla="*/ 938647 h 93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71600" h="938647" stroke="false" extrusionOk="false">
                  <a:moveTo>
                    <a:pt x="0" y="0"/>
                  </a:moveTo>
                  <a:cubicBezTo>
                    <a:pt x="757514" y="0"/>
                    <a:pt x="1371600" y="188672"/>
                    <a:pt x="1371600" y="421410"/>
                  </a:cubicBezTo>
                  <a:lnTo>
                    <a:pt x="0" y="421410"/>
                  </a:lnTo>
                  <a:lnTo>
                    <a:pt x="0" y="0"/>
                  </a:lnTo>
                  <a:close/>
                </a:path>
                <a:path w="1371600" h="938647" fill="none">
                  <a:moveTo>
                    <a:pt x="0" y="0"/>
                  </a:moveTo>
                  <a:cubicBezTo>
                    <a:pt x="757514" y="0"/>
                    <a:pt x="1260764" y="705909"/>
                    <a:pt x="1260764" y="938647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  <p:sp>
          <p:nvSpPr>
            <p:cNvPr id="24" name="Ovál 23">
              <a:extLst>
                <a:ext uri="{FF2B5EF4-FFF2-40B4-BE49-F238E27FC236}">
                  <a16:creationId xmlns:a16="http://schemas.microsoft.com/office/drawing/2014/main" id="{5E2FDC6E-62F3-40E2-BC09-83D007F46011}"/>
                </a:ext>
              </a:extLst>
            </p:cNvPr>
            <p:cNvSpPr>
              <a:spLocks noChangeAspect="true"/>
            </p:cNvSpPr>
            <p:nvPr/>
          </p:nvSpPr>
          <p:spPr>
            <a:xfrm>
              <a:off x="5208841" y="1262862"/>
              <a:ext cx="72000" cy="720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  <p:sp>
          <p:nvSpPr>
            <p:cNvPr id="25" name="Ovál 24">
              <a:extLst>
                <a:ext uri="{FF2B5EF4-FFF2-40B4-BE49-F238E27FC236}">
                  <a16:creationId xmlns:a16="http://schemas.microsoft.com/office/drawing/2014/main" id="{1959D1DE-2130-476F-A517-EDEA579CF41A}"/>
                </a:ext>
              </a:extLst>
            </p:cNvPr>
            <p:cNvSpPr>
              <a:spLocks noChangeAspect="true"/>
            </p:cNvSpPr>
            <p:nvPr/>
          </p:nvSpPr>
          <p:spPr>
            <a:xfrm>
              <a:off x="3951920" y="2203242"/>
              <a:ext cx="72000" cy="720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</p:grp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BFFF0328-5C64-4D72-BFE4-89A3DF52FA9F}"/>
              </a:ext>
            </a:extLst>
          </p:cNvPr>
          <p:cNvSpPr txBox="true"/>
          <p:nvPr/>
        </p:nvSpPr>
        <p:spPr>
          <a:xfrm>
            <a:off x="1769100" y="3587874"/>
            <a:ext cx="4003050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fal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100" dirty="false">
                <a:solidFill>
                  <a:schemeClr val="lt1"/>
                </a:solidFill>
              </a:rPr>
              <a:t>Inkubační fáze je prostor pro ponoření se do problému, porozumění jeho hlavním příčinám, získání co nejvíce informací o vašich klientech a možnosti vyzkoušet, zda se vaše řešení opravdu potkává s jejich problémy.</a:t>
            </a:r>
          </a:p>
          <a:p>
            <a:pPr rtl="false">
              <a:spcBef>
                <a:spcPts val="0"/>
              </a:spcBef>
              <a:spcAft>
                <a:spcPts val="0"/>
              </a:spcAft>
            </a:pPr>
            <a:endParaRPr lang="cs-CZ" sz="1100" dirty="false">
              <a:solidFill>
                <a:schemeClr val="lt1"/>
              </a:solidFill>
            </a:endParaRPr>
          </a:p>
          <a:p>
            <a:pPr rtl="false">
              <a:spcBef>
                <a:spcPts val="0"/>
              </a:spcBef>
              <a:spcAft>
                <a:spcPts val="0"/>
              </a:spcAft>
            </a:pPr>
            <a:r>
              <a:rPr lang="cs-CZ" sz="1100" dirty="false">
                <a:solidFill>
                  <a:schemeClr val="lt1"/>
                </a:solidFill>
              </a:rPr>
              <a:t>Co můžete v projektech např. dělat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Poznání skutečného problému a potřeb cílové skupiny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Navázání spolupráce se všemi důležitými aktéry 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Testování možných řešení problému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Vyhodnocování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Rozvoj kapacit příjemce a partnerů</a:t>
            </a:r>
            <a:endParaRPr lang="cs-CZ" sz="1100" dirty="false">
              <a:solidFill>
                <a:schemeClr val="lt1"/>
              </a:solidFill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6B1BB77-55DD-4A87-B7EF-48633691D0ED}"/>
              </a:ext>
            </a:extLst>
          </p:cNvPr>
          <p:cNvSpPr txBox="true"/>
          <p:nvPr/>
        </p:nvSpPr>
        <p:spPr>
          <a:xfrm>
            <a:off x="6436424" y="3595354"/>
            <a:ext cx="3986476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false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100" dirty="false">
                <a:solidFill>
                  <a:schemeClr val="lt1"/>
                </a:solidFill>
              </a:rPr>
              <a:t>Realizační fáze vývoje řešení bude zaměřená </a:t>
            </a:r>
            <a:br>
              <a:rPr lang="cs-CZ" sz="1100" dirty="false">
                <a:solidFill>
                  <a:schemeClr val="lt1"/>
                </a:solidFill>
              </a:rPr>
            </a:br>
            <a:r>
              <a:rPr lang="cs-CZ" sz="1100" dirty="false">
                <a:solidFill>
                  <a:schemeClr val="lt1"/>
                </a:solidFill>
              </a:rPr>
              <a:t>na dopracování a ověření řešení. Výzva vám umožní prokázat, zda vaše řešení opravdu funguje a ukázat jeho přínos.</a:t>
            </a:r>
          </a:p>
          <a:p>
            <a:pPr rtl="false">
              <a:spcBef>
                <a:spcPts val="0"/>
              </a:spcBef>
              <a:spcAft>
                <a:spcPts val="0"/>
              </a:spcAft>
            </a:pPr>
            <a:endParaRPr lang="cs-CZ" sz="1100" dirty="false">
              <a:solidFill>
                <a:schemeClr val="lt1"/>
              </a:solidFill>
            </a:endParaRPr>
          </a:p>
          <a:p>
            <a:pPr rtl="false">
              <a:spcBef>
                <a:spcPts val="0"/>
              </a:spcBef>
              <a:spcAft>
                <a:spcPts val="0"/>
              </a:spcAft>
            </a:pPr>
            <a:r>
              <a:rPr lang="cs-CZ" sz="1100" dirty="false">
                <a:solidFill>
                  <a:schemeClr val="lt1"/>
                </a:solidFill>
              </a:rPr>
              <a:t>Co můžete v projektech např. dělat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Prototypování, testování a vývoj nového řešení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Pilotování řešení na více uživatelích 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Evaluace (procesní a dopadové vyhodnocení)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Vyhodnocování</a:t>
            </a:r>
          </a:p>
          <a:p>
            <a:pPr marL="457200" marR="0" lvl="0" indent="-311150" algn="l" rtl="fal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Advokační práce</a:t>
            </a:r>
            <a:endParaRPr lang="cs-CZ" sz="1100" dirty="false">
              <a:solidFill>
                <a:schemeClr val="lt1"/>
              </a:solidFill>
            </a:endParaRP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4923665A-9E07-4721-90AB-6457BAA913B2}"/>
              </a:ext>
            </a:extLst>
          </p:cNvPr>
          <p:cNvSpPr txBox="true"/>
          <p:nvPr/>
        </p:nvSpPr>
        <p:spPr>
          <a:xfrm>
            <a:off x="1458204" y="1108375"/>
            <a:ext cx="9569460" cy="1021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fal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>
                <a:solidFill>
                  <a:schemeClr val="lt1"/>
                </a:solidFill>
                <a:latin typeface="+mj-lt"/>
                <a:cs typeface="Calibri"/>
              </a:rPr>
              <a:t>Ve výzvě hledáme organizace, které chtějí změnit tíživou situaci některé z cílových skupin. Mají nápady, které by mohly fungovat, nebo chtějí přijít na nápady nové. Chceme jim poskytnout prostor pro hluboké porozumění řešenému problému, vývoj řešení, testování a prokázání jeho přínosnosti.</a:t>
            </a:r>
            <a:endParaRPr lang="cs-CZ" dirty="false">
              <a:solidFill>
                <a:schemeClr val="lt1"/>
              </a:solidFill>
              <a:latin typeface="+mj-lt"/>
              <a:cs typeface="Calibri"/>
              <a:sym typeface="Calibri"/>
            </a:endParaRPr>
          </a:p>
        </p:txBody>
      </p:sp>
      <p:pic>
        <p:nvPicPr>
          <p:cNvPr id="29" name="Grafický objekt 28" descr="Informace">
            <a:extLst>
              <a:ext uri="{FF2B5EF4-FFF2-40B4-BE49-F238E27FC236}">
                <a16:creationId xmlns:a16="http://schemas.microsoft.com/office/drawing/2014/main" id="{CB4CAD91-D798-4B8D-98B3-61F8ECD5345D}"/>
              </a:ext>
            </a:extLst>
          </p:cNvPr>
          <p:cNvPicPr>
            <a:picLocks noChangeAspect="true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2751" y="1260815"/>
            <a:ext cx="792000" cy="792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rgbClr val="009176"/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6"/>
          <p:cNvSpPr/>
          <p:nvPr/>
        </p:nvSpPr>
        <p:spPr>
          <a:xfrm>
            <a:off x="4896485" y="411181"/>
            <a:ext cx="2409466" cy="5400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lvl="0" indent="0" algn="ctr" rtl="false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cs-CZ" sz="20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ŠÍŘENÍ</a:t>
            </a:r>
            <a:endParaRPr sz="2000" dirty="false">
              <a:latin typeface="+mj-lt"/>
            </a:endParaRPr>
          </a:p>
        </p:txBody>
      </p:sp>
      <p:grpSp>
        <p:nvGrpSpPr>
          <p:cNvPr id="15" name="Skupina 14">
            <a:extLst>
              <a:ext uri="{FF2B5EF4-FFF2-40B4-BE49-F238E27FC236}">
                <a16:creationId xmlns:a16="http://schemas.microsoft.com/office/drawing/2014/main" id="{81EF5ED5-4A45-4E60-B603-8BEB48A89085}"/>
              </a:ext>
            </a:extLst>
          </p:cNvPr>
          <p:cNvGrpSpPr/>
          <p:nvPr/>
        </p:nvGrpSpPr>
        <p:grpSpPr>
          <a:xfrm flipH="true">
            <a:off x="4795849" y="-553426"/>
            <a:ext cx="1398364" cy="1012380"/>
            <a:chOff x="3882477" y="1262862"/>
            <a:chExt cx="1398364" cy="1012380"/>
          </a:xfrm>
        </p:grpSpPr>
        <p:sp>
          <p:nvSpPr>
            <p:cNvPr id="16" name="Oblouk 6">
              <a:extLst>
                <a:ext uri="{FF2B5EF4-FFF2-40B4-BE49-F238E27FC236}">
                  <a16:creationId xmlns:a16="http://schemas.microsoft.com/office/drawing/2014/main" id="{3A3B62F6-C5BD-4063-B567-6DDDBF7B6558}"/>
                </a:ext>
              </a:extLst>
            </p:cNvPr>
            <p:cNvSpPr/>
            <p:nvPr/>
          </p:nvSpPr>
          <p:spPr>
            <a:xfrm flipH="true">
              <a:off x="3882477" y="1300017"/>
              <a:ext cx="1371600" cy="938647"/>
            </a:xfrm>
            <a:custGeom>
              <a:avLst/>
              <a:gdLst>
                <a:gd name="connsiteX0" fmla="*/ 1371600 w 2743200"/>
                <a:gd name="connsiteY0" fmla="*/ 0 h 842819"/>
                <a:gd name="connsiteX1" fmla="*/ 2743200 w 2743200"/>
                <a:gd name="connsiteY1" fmla="*/ 421410 h 842819"/>
                <a:gd name="connsiteX2" fmla="*/ 1371600 w 2743200"/>
                <a:gd name="connsiteY2" fmla="*/ 421410 h 842819"/>
                <a:gd name="connsiteX3" fmla="*/ 1371600 w 2743200"/>
                <a:gd name="connsiteY3" fmla="*/ 0 h 842819"/>
                <a:gd name="connsiteX0" fmla="*/ 1371600 w 2743200"/>
                <a:gd name="connsiteY0" fmla="*/ 0 h 842819"/>
                <a:gd name="connsiteX1" fmla="*/ 2743200 w 2743200"/>
                <a:gd name="connsiteY1" fmla="*/ 421410 h 842819"/>
                <a:gd name="connsiteX0" fmla="*/ 0 w 1371600"/>
                <a:gd name="connsiteY0" fmla="*/ 0 h 938647"/>
                <a:gd name="connsiteX1" fmla="*/ 1371600 w 1371600"/>
                <a:gd name="connsiteY1" fmla="*/ 421410 h 938647"/>
                <a:gd name="connsiteX2" fmla="*/ 0 w 1371600"/>
                <a:gd name="connsiteY2" fmla="*/ 421410 h 938647"/>
                <a:gd name="connsiteX3" fmla="*/ 0 w 1371600"/>
                <a:gd name="connsiteY3" fmla="*/ 0 h 938647"/>
                <a:gd name="connsiteX0" fmla="*/ 0 w 1371600"/>
                <a:gd name="connsiteY0" fmla="*/ 0 h 938647"/>
                <a:gd name="connsiteX1" fmla="*/ 1260764 w 1371600"/>
                <a:gd name="connsiteY1" fmla="*/ 938647 h 93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71600" h="938647" stroke="false" extrusionOk="false">
                  <a:moveTo>
                    <a:pt x="0" y="0"/>
                  </a:moveTo>
                  <a:cubicBezTo>
                    <a:pt x="757514" y="0"/>
                    <a:pt x="1371600" y="188672"/>
                    <a:pt x="1371600" y="421410"/>
                  </a:cubicBezTo>
                  <a:lnTo>
                    <a:pt x="0" y="421410"/>
                  </a:lnTo>
                  <a:lnTo>
                    <a:pt x="0" y="0"/>
                  </a:lnTo>
                  <a:close/>
                </a:path>
                <a:path w="1371600" h="938647" fill="none">
                  <a:moveTo>
                    <a:pt x="0" y="0"/>
                  </a:moveTo>
                  <a:cubicBezTo>
                    <a:pt x="757514" y="0"/>
                    <a:pt x="1260764" y="705909"/>
                    <a:pt x="1260764" y="938647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  <p:sp>
          <p:nvSpPr>
            <p:cNvPr id="17" name="Ovál 16">
              <a:extLst>
                <a:ext uri="{FF2B5EF4-FFF2-40B4-BE49-F238E27FC236}">
                  <a16:creationId xmlns:a16="http://schemas.microsoft.com/office/drawing/2014/main" id="{63A23221-E8B7-41F3-87C1-EFAC4722A246}"/>
                </a:ext>
              </a:extLst>
            </p:cNvPr>
            <p:cNvSpPr>
              <a:spLocks noChangeAspect="true"/>
            </p:cNvSpPr>
            <p:nvPr/>
          </p:nvSpPr>
          <p:spPr>
            <a:xfrm>
              <a:off x="5208841" y="1262862"/>
              <a:ext cx="72000" cy="720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  <p:sp>
          <p:nvSpPr>
            <p:cNvPr id="18" name="Ovál 17">
              <a:extLst>
                <a:ext uri="{FF2B5EF4-FFF2-40B4-BE49-F238E27FC236}">
                  <a16:creationId xmlns:a16="http://schemas.microsoft.com/office/drawing/2014/main" id="{AA4905CD-0D7C-4DB3-9D04-289D2F1D80A2}"/>
                </a:ext>
              </a:extLst>
            </p:cNvPr>
            <p:cNvSpPr>
              <a:spLocks noChangeAspect="true"/>
            </p:cNvSpPr>
            <p:nvPr/>
          </p:nvSpPr>
          <p:spPr>
            <a:xfrm>
              <a:off x="3951920" y="2203242"/>
              <a:ext cx="72000" cy="720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</p:grp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3D2058CD-E4FF-49DF-BDF1-2E0145CE6988}"/>
              </a:ext>
            </a:extLst>
          </p:cNvPr>
          <p:cNvSpPr txBox="true"/>
          <p:nvPr/>
        </p:nvSpPr>
        <p:spPr>
          <a:xfrm>
            <a:off x="1458204" y="1269143"/>
            <a:ext cx="9390771" cy="698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false" eaLnBrk="true" fontAlgn="auto" latinLnBrk="false" hangingPunct="tru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cs-CZ" dirty="false">
                <a:solidFill>
                  <a:schemeClr val="lt1"/>
                </a:solidFill>
                <a:latin typeface="+mj-lt"/>
                <a:cs typeface="Calibri"/>
              </a:rPr>
              <a:t>Ve výzvách hledáme organizace, které mají ověřené know-how, jak pomoci cílové skupině ke zlepšení kvality života, nebo jak pomoci organizacím nabízet lepší služby, a chtějí ho předávat dalším organizacím.</a:t>
            </a:r>
            <a:endParaRPr lang="cs-CZ" dirty="false">
              <a:solidFill>
                <a:schemeClr val="lt1"/>
              </a:solidFill>
              <a:latin typeface="+mj-lt"/>
              <a:cs typeface="Calibri"/>
              <a:sym typeface="Calibri"/>
            </a:endParaRPr>
          </a:p>
        </p:txBody>
      </p:sp>
      <p:sp>
        <p:nvSpPr>
          <p:cNvPr id="25" name="Google Shape;235;p8">
            <a:extLst>
              <a:ext uri="{FF2B5EF4-FFF2-40B4-BE49-F238E27FC236}">
                <a16:creationId xmlns:a16="http://schemas.microsoft.com/office/drawing/2014/main" id="{5BB93879-F0EE-4073-AB89-05AF10D3A6B1}"/>
              </a:ext>
            </a:extLst>
          </p:cNvPr>
          <p:cNvSpPr>
            <a:spLocks/>
          </p:cNvSpPr>
          <p:nvPr/>
        </p:nvSpPr>
        <p:spPr>
          <a:xfrm>
            <a:off x="1595438" y="3476181"/>
            <a:ext cx="4329336" cy="2761108"/>
          </a:xfrm>
          <a:prstGeom prst="roundRect">
            <a:avLst>
              <a:gd name="adj" fmla="val 15111"/>
            </a:avLst>
          </a:prstGeom>
          <a:solidFill>
            <a:srgbClr val="00B0F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lvl="0" indent="0" algn="just" rtl="false">
              <a:lnSpc>
                <a:spcPct val="107916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cs-CZ" sz="1100" dirty="false">
              <a:solidFill>
                <a:schemeClr val="lt1"/>
              </a:solidFill>
              <a:sym typeface="Calibri"/>
            </a:endParaRPr>
          </a:p>
        </p:txBody>
      </p:sp>
      <p:pic>
        <p:nvPicPr>
          <p:cNvPr id="27" name="Grafický objekt 26" descr="Informace">
            <a:extLst>
              <a:ext uri="{FF2B5EF4-FFF2-40B4-BE49-F238E27FC236}">
                <a16:creationId xmlns:a16="http://schemas.microsoft.com/office/drawing/2014/main" id="{C8BF8EE8-51D3-4DE3-ADFF-563203D0429E}"/>
              </a:ext>
            </a:extLst>
          </p:cNvPr>
          <p:cNvPicPr>
            <a:picLocks noChangeAspect="true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2751" y="1260815"/>
            <a:ext cx="792000" cy="792000"/>
          </a:xfrm>
          <a:prstGeom prst="rect">
            <a:avLst/>
          </a:prstGeom>
        </p:spPr>
      </p:pic>
      <p:sp>
        <p:nvSpPr>
          <p:cNvPr id="29" name="TextovéPole 28">
            <a:extLst>
              <a:ext uri="{FF2B5EF4-FFF2-40B4-BE49-F238E27FC236}">
                <a16:creationId xmlns:a16="http://schemas.microsoft.com/office/drawing/2014/main" id="{62FEE1EE-8E61-4041-B144-9AB2A2E82AF7}"/>
              </a:ext>
            </a:extLst>
          </p:cNvPr>
          <p:cNvSpPr txBox="true"/>
          <p:nvPr/>
        </p:nvSpPr>
        <p:spPr>
          <a:xfrm>
            <a:off x="1759653" y="3596759"/>
            <a:ext cx="4016972" cy="2345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false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100" dirty="false">
                <a:solidFill>
                  <a:schemeClr val="lt1"/>
                </a:solidFill>
              </a:rPr>
              <a:t>Inkubační fáze je prostor pro poznání fungování dalších organizací, zjištění potřeb jejich zaměstnanců a klientů, navázání spolupráce a pro přípravu předání know-how.</a:t>
            </a:r>
          </a:p>
          <a:p>
            <a:pPr marL="0" lvl="0" indent="0" algn="just" rtl="false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100" dirty="false">
                <a:solidFill>
                  <a:schemeClr val="lt1"/>
                </a:solidFill>
              </a:rPr>
              <a:t>Co můžete v projektech např. dělat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endParaRPr lang="cs-CZ" sz="1100" dirty="false">
              <a:solidFill>
                <a:schemeClr val="lt1"/>
              </a:solidFill>
              <a:sym typeface="Calibri"/>
            </a:endParaRP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Zjištění poptávky organizací po změně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Navázání spolupráce s organizacemi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Zjištění potřeb zaměstnanců a klientů organizací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Testování způsobu předávání know-how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Příprava vyhodnocení změn v organizacích</a:t>
            </a:r>
          </a:p>
        </p:txBody>
      </p:sp>
      <p:sp>
        <p:nvSpPr>
          <p:cNvPr id="22" name="Google Shape;235;p8">
            <a:extLst>
              <a:ext uri="{FF2B5EF4-FFF2-40B4-BE49-F238E27FC236}">
                <a16:creationId xmlns:a16="http://schemas.microsoft.com/office/drawing/2014/main" id="{27AACFB8-8AA4-40CC-9E53-47C3EC083160}"/>
              </a:ext>
            </a:extLst>
          </p:cNvPr>
          <p:cNvSpPr>
            <a:spLocks/>
          </p:cNvSpPr>
          <p:nvPr/>
        </p:nvSpPr>
        <p:spPr>
          <a:xfrm>
            <a:off x="6259559" y="3477858"/>
            <a:ext cx="4329336" cy="2761108"/>
          </a:xfrm>
          <a:prstGeom prst="roundRect">
            <a:avLst>
              <a:gd name="adj" fmla="val 15111"/>
            </a:avLst>
          </a:prstGeom>
          <a:solidFill>
            <a:srgbClr val="00B0F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lvl="0" indent="0" algn="just" rtl="false">
              <a:lnSpc>
                <a:spcPct val="107916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cs-CZ" sz="1100" dirty="false">
              <a:solidFill>
                <a:schemeClr val="lt1"/>
              </a:solidFill>
              <a:sym typeface="Calibri"/>
            </a:endParaRP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A91F8433-70BB-4E7A-BB19-A712251DB490}"/>
              </a:ext>
            </a:extLst>
          </p:cNvPr>
          <p:cNvSpPr txBox="true"/>
          <p:nvPr/>
        </p:nvSpPr>
        <p:spPr>
          <a:xfrm>
            <a:off x="6423774" y="3598436"/>
            <a:ext cx="4008573" cy="252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false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100" dirty="false">
                <a:solidFill>
                  <a:schemeClr val="lt1"/>
                </a:solidFill>
              </a:rPr>
              <a:t>Realizační fáze bude zaměřena na předávání know-how spolupracujícím organizacím a vyhodnocení přínosu zaváděných změn pro organizace a jejich klienty.</a:t>
            </a:r>
          </a:p>
          <a:p>
            <a:pPr marL="0" lvl="0" indent="0" algn="just" rtl="false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1100" dirty="false">
                <a:solidFill>
                  <a:schemeClr val="lt1"/>
                </a:solidFill>
              </a:rPr>
              <a:t>Co můžete v projektech např. dělat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endParaRPr lang="cs-CZ" sz="1100" dirty="false">
              <a:solidFill>
                <a:schemeClr val="lt1"/>
              </a:solidFill>
              <a:sym typeface="Calibri"/>
            </a:endParaRP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Předávání know-how organizacím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cs-CZ" sz="1100" dirty="false">
                <a:solidFill>
                  <a:schemeClr val="lt1"/>
                </a:solidFill>
                <a:sym typeface="Calibri"/>
              </a:rPr>
              <a:t>Průběžná úprava způsobu předávání know-how na základě potřeb organizací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pl-PL" sz="1100" dirty="false">
                <a:solidFill>
                  <a:schemeClr val="lt1"/>
                </a:solidFill>
                <a:sym typeface="Calibri"/>
              </a:rPr>
              <a:t>Vyhodnocení vlivu změn na organizace a jejich klienty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pl-PL" sz="1100" dirty="false">
                <a:solidFill>
                  <a:schemeClr val="lt1"/>
                </a:solidFill>
                <a:sym typeface="Calibri"/>
              </a:rPr>
              <a:t>Podpora spolupráce mezi organizacemi (síťování)</a:t>
            </a:r>
          </a:p>
          <a:p>
            <a:pPr marL="457200" lvl="0" indent="-311150" algn="l" rtl="false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1300"/>
              <a:buFont typeface="Arial" panose="020B0604020202020204" pitchFamily="34" charset="0"/>
              <a:buChar char="•"/>
            </a:pPr>
            <a:r>
              <a:rPr lang="pl-PL" sz="1100" dirty="false">
                <a:solidFill>
                  <a:schemeClr val="lt1"/>
                </a:solidFill>
                <a:sym typeface="Calibri"/>
              </a:rPr>
              <a:t>Nastavení udržení změn po konci projektu</a:t>
            </a:r>
            <a:endParaRPr lang="cs-CZ" sz="1100" dirty="false">
              <a:solidFill>
                <a:schemeClr val="lt1"/>
              </a:solidFill>
              <a:sym typeface="Calibri"/>
            </a:endParaRPr>
          </a:p>
        </p:txBody>
      </p:sp>
      <p:grpSp>
        <p:nvGrpSpPr>
          <p:cNvPr id="30" name="Google Shape;238;p8">
            <a:extLst>
              <a:ext uri="{FF2B5EF4-FFF2-40B4-BE49-F238E27FC236}">
                <a16:creationId xmlns:a16="http://schemas.microsoft.com/office/drawing/2014/main" id="{84EA3866-0756-4909-A278-A6A5888EED22}"/>
              </a:ext>
            </a:extLst>
          </p:cNvPr>
          <p:cNvGrpSpPr/>
          <p:nvPr/>
        </p:nvGrpSpPr>
        <p:grpSpPr>
          <a:xfrm>
            <a:off x="5884194" y="4800438"/>
            <a:ext cx="432011" cy="108999"/>
            <a:chOff x="4144117" y="1985636"/>
            <a:chExt cx="356710" cy="90000"/>
          </a:xfrm>
        </p:grpSpPr>
        <p:cxnSp>
          <p:nvCxnSpPr>
            <p:cNvPr id="31" name="Google Shape;239;p8">
              <a:extLst>
                <a:ext uri="{FF2B5EF4-FFF2-40B4-BE49-F238E27FC236}">
                  <a16:creationId xmlns:a16="http://schemas.microsoft.com/office/drawing/2014/main" id="{AD4540FB-681C-436F-8C85-81E56E9C6446}"/>
                </a:ext>
              </a:extLst>
            </p:cNvPr>
            <p:cNvCxnSpPr/>
            <p:nvPr/>
          </p:nvCxnSpPr>
          <p:spPr>
            <a:xfrm>
              <a:off x="4192354" y="2029993"/>
              <a:ext cx="252000" cy="0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2" name="Google Shape;240;p8">
              <a:extLst>
                <a:ext uri="{FF2B5EF4-FFF2-40B4-BE49-F238E27FC236}">
                  <a16:creationId xmlns:a16="http://schemas.microsoft.com/office/drawing/2014/main" id="{189FD505-2B5E-4A93-B181-10E120AFAB2E}"/>
                </a:ext>
              </a:extLst>
            </p:cNvPr>
            <p:cNvSpPr/>
            <p:nvPr/>
          </p:nvSpPr>
          <p:spPr>
            <a:xfrm>
              <a:off x="4144117" y="1985636"/>
              <a:ext cx="90000" cy="90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241;p8">
              <a:extLst>
                <a:ext uri="{FF2B5EF4-FFF2-40B4-BE49-F238E27FC236}">
                  <a16:creationId xmlns:a16="http://schemas.microsoft.com/office/drawing/2014/main" id="{3A3A93AC-AEA2-4A25-B7EF-7D66EB5CD5CD}"/>
                </a:ext>
              </a:extLst>
            </p:cNvPr>
            <p:cNvSpPr/>
            <p:nvPr/>
          </p:nvSpPr>
          <p:spPr>
            <a:xfrm>
              <a:off x="4410827" y="1985636"/>
              <a:ext cx="90000" cy="90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true" wrap="square" lIns="91425" tIns="45700" rIns="91425" bIns="45700" anchor="ctr" anchorCtr="false">
              <a:noAutofit/>
            </a:bodyPr>
            <a:lstStyle/>
            <a:p>
              <a:pPr marL="0" marR="0" lvl="0" indent="0" algn="ctr" rtl="false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" name="Google Shape;248;p8">
            <a:extLst>
              <a:ext uri="{FF2B5EF4-FFF2-40B4-BE49-F238E27FC236}">
                <a16:creationId xmlns:a16="http://schemas.microsoft.com/office/drawing/2014/main" id="{D584194D-3713-44DE-AC4E-B032A62A78B6}"/>
              </a:ext>
            </a:extLst>
          </p:cNvPr>
          <p:cNvSpPr/>
          <p:nvPr/>
        </p:nvSpPr>
        <p:spPr>
          <a:xfrm>
            <a:off x="2926315" y="2416937"/>
            <a:ext cx="1667400" cy="71997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INKUBAČNÍ</a:t>
            </a:r>
            <a:endParaRPr sz="1600" b="true" dirty="false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1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FÁZE</a:t>
            </a:r>
            <a:endParaRPr sz="1100" b="true" dirty="false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49;p8">
            <a:extLst>
              <a:ext uri="{FF2B5EF4-FFF2-40B4-BE49-F238E27FC236}">
                <a16:creationId xmlns:a16="http://schemas.microsoft.com/office/drawing/2014/main" id="{798993F8-364A-4B8B-8B40-0E3344CCB8FA}"/>
              </a:ext>
            </a:extLst>
          </p:cNvPr>
          <p:cNvSpPr/>
          <p:nvPr/>
        </p:nvSpPr>
        <p:spPr>
          <a:xfrm>
            <a:off x="7615496" y="2416909"/>
            <a:ext cx="1667400" cy="71997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>
            <a:noFill/>
          </a:ln>
        </p:spPr>
        <p:txBody>
          <a:bodyPr spcFirstLastPara="true" wrap="square" lIns="91425" tIns="45700" rIns="91425" bIns="45700" anchor="ctr" anchorCtr="false">
            <a:noAutofit/>
          </a:bodyPr>
          <a:lstStyle/>
          <a:p>
            <a:pPr marL="0" marR="0" lvl="0" indent="0" algn="ctr" rtl="false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REALIZAČNÍ</a:t>
            </a:r>
            <a:endParaRPr sz="1600" b="true" dirty="false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ctr" rtl="false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cs-CZ" sz="1100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FÁZE</a:t>
            </a:r>
            <a:endParaRPr sz="1600" b="true" dirty="false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rgbClr val="009176"/>
        </a:solid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7D31F995-C8B1-4AC4-8F09-DEF25BD5CC95}"/>
              </a:ext>
            </a:extLst>
          </p:cNvPr>
          <p:cNvGrpSpPr/>
          <p:nvPr/>
        </p:nvGrpSpPr>
        <p:grpSpPr>
          <a:xfrm>
            <a:off x="626532" y="4060349"/>
            <a:ext cx="5587690" cy="1979045"/>
            <a:chOff x="-2090423" y="2740566"/>
            <a:chExt cx="5587690" cy="1979045"/>
          </a:xfrm>
        </p:grpSpPr>
        <p:sp>
          <p:nvSpPr>
            <p:cNvPr id="3" name="Obdélník: se zakulacenými rohy 2">
              <a:extLst>
                <a:ext uri="{FF2B5EF4-FFF2-40B4-BE49-F238E27FC236}">
                  <a16:creationId xmlns:a16="http://schemas.microsoft.com/office/drawing/2014/main" id="{59259313-C319-442A-A413-1801DFAF2CF3}"/>
                </a:ext>
              </a:extLst>
            </p:cNvPr>
            <p:cNvSpPr/>
            <p:nvPr/>
          </p:nvSpPr>
          <p:spPr>
            <a:xfrm>
              <a:off x="-2090423" y="2740566"/>
              <a:ext cx="5281934" cy="1979045"/>
            </a:xfrm>
            <a:prstGeom prst="roundRect">
              <a:avLst/>
            </a:prstGeom>
            <a:solidFill>
              <a:srgbClr val="E92B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/>
            </a:p>
          </p:txBody>
        </p:sp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DDB316C8-8F25-4427-AB61-1A0B70EC97EE}"/>
                </a:ext>
              </a:extLst>
            </p:cNvPr>
            <p:cNvSpPr/>
            <p:nvPr/>
          </p:nvSpPr>
          <p:spPr>
            <a:xfrm>
              <a:off x="-1938143" y="2954596"/>
              <a:ext cx="5435410" cy="15604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cs-CZ" b="true" dirty="false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VÝZVY </a:t>
              </a:r>
              <a:r>
                <a:rPr lang="cs-CZ" b="true" dirty="false">
                  <a:solidFill>
                    <a:schemeClr val="lt1"/>
                  </a:solidFill>
                  <a:latin typeface="+mj-lt"/>
                  <a:cs typeface="Calibri"/>
                  <a:sym typeface="Calibri"/>
                </a:rPr>
                <a:t>NA VÝVOJ ŘEŠENÍ</a:t>
              </a:r>
            </a:p>
            <a:p>
              <a:pPr>
                <a:lnSpc>
                  <a:spcPct val="150000"/>
                </a:lnSpc>
              </a:pPr>
              <a:r>
                <a:rPr lang="cs-CZ" dirty="false">
                  <a:solidFill>
                    <a:schemeClr val="bg1"/>
                  </a:solidFill>
                </a:rPr>
                <a:t>Inkubační: celkem  200 mil. Kč (projekt do 2,5 mil. Kč) </a:t>
              </a:r>
            </a:p>
            <a:p>
              <a:pPr>
                <a:lnSpc>
                  <a:spcPct val="150000"/>
                </a:lnSpc>
              </a:pPr>
              <a:r>
                <a:rPr lang="cs-CZ" dirty="false">
                  <a:solidFill>
                    <a:schemeClr val="bg1"/>
                  </a:solidFill>
                </a:rPr>
                <a:t>Realizační: celkem 460 mil. Kč </a:t>
              </a:r>
            </a:p>
            <a:p>
              <a:pPr marL="285750" lvl="7" indent="-285750">
                <a:lnSpc>
                  <a:spcPct val="150000"/>
                </a:lnSpc>
                <a:buClr>
                  <a:schemeClr val="bg1"/>
                </a:buClr>
                <a:buFont typeface="Arial" panose="020B0604020202020204" pitchFamily="34" charset="0"/>
                <a:buChar char="•"/>
              </a:pPr>
              <a:r>
                <a:rPr lang="cs-CZ" dirty="false">
                  <a:solidFill>
                    <a:schemeClr val="bg1"/>
                  </a:solidFill>
                </a:rPr>
                <a:t>pro NNO (do 8 mil. Kč)</a:t>
              </a:r>
            </a:p>
            <a:p>
              <a:pPr marL="285750" lvl="3" indent="-285750">
                <a:lnSpc>
                  <a:spcPct val="150000"/>
                </a:lnSpc>
                <a:buClr>
                  <a:schemeClr val="bg1"/>
                </a:buClr>
                <a:buFont typeface="Arial" panose="020B0604020202020204" pitchFamily="34" charset="0"/>
                <a:buChar char="•"/>
              </a:pPr>
              <a:r>
                <a:rPr lang="cs-CZ" dirty="false">
                  <a:solidFill>
                    <a:schemeClr val="bg1"/>
                  </a:solidFill>
                </a:rPr>
                <a:t>pro veřejnou správu (do 20 mil. Kč) – systémové projekty</a:t>
              </a:r>
            </a:p>
          </p:txBody>
        </p:sp>
      </p:grpSp>
      <p:grpSp>
        <p:nvGrpSpPr>
          <p:cNvPr id="5" name="Skupina 4">
            <a:extLst>
              <a:ext uri="{FF2B5EF4-FFF2-40B4-BE49-F238E27FC236}">
                <a16:creationId xmlns:a16="http://schemas.microsoft.com/office/drawing/2014/main" id="{38702D46-7BE5-4CCB-B7EC-DC09B24530A4}"/>
              </a:ext>
            </a:extLst>
          </p:cNvPr>
          <p:cNvGrpSpPr/>
          <p:nvPr/>
        </p:nvGrpSpPr>
        <p:grpSpPr>
          <a:xfrm>
            <a:off x="6310718" y="4040701"/>
            <a:ext cx="5599246" cy="1979045"/>
            <a:chOff x="12095650" y="2439477"/>
            <a:chExt cx="5599246" cy="1979045"/>
          </a:xfrm>
        </p:grpSpPr>
        <p:sp>
          <p:nvSpPr>
            <p:cNvPr id="21" name="Obdélník: se zakulacenými rohy 20">
              <a:extLst>
                <a:ext uri="{FF2B5EF4-FFF2-40B4-BE49-F238E27FC236}">
                  <a16:creationId xmlns:a16="http://schemas.microsoft.com/office/drawing/2014/main" id="{728C7455-51D2-45AF-B58F-4115CFEF08D1}"/>
                </a:ext>
              </a:extLst>
            </p:cNvPr>
            <p:cNvSpPr/>
            <p:nvPr/>
          </p:nvSpPr>
          <p:spPr>
            <a:xfrm>
              <a:off x="12095650" y="2439477"/>
              <a:ext cx="5281934" cy="1979045"/>
            </a:xfrm>
            <a:prstGeom prst="round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algn="ctr"/>
              <a:endParaRPr lang="cs-CZ" dirty="false"/>
            </a:p>
          </p:txBody>
        </p:sp>
        <p:sp>
          <p:nvSpPr>
            <p:cNvPr id="22" name="Obdélník 21">
              <a:extLst>
                <a:ext uri="{FF2B5EF4-FFF2-40B4-BE49-F238E27FC236}">
                  <a16:creationId xmlns:a16="http://schemas.microsoft.com/office/drawing/2014/main" id="{265812CF-2EE0-4303-BBEA-7EE0F83B3D4D}"/>
                </a:ext>
              </a:extLst>
            </p:cNvPr>
            <p:cNvSpPr/>
            <p:nvPr/>
          </p:nvSpPr>
          <p:spPr>
            <a:xfrm>
              <a:off x="12259486" y="2638096"/>
              <a:ext cx="5435410" cy="9141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cs-CZ" b="true" dirty="false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VÝZVY </a:t>
              </a:r>
              <a:r>
                <a:rPr lang="cs-CZ" b="true" dirty="false">
                  <a:solidFill>
                    <a:schemeClr val="lt1"/>
                  </a:solidFill>
                  <a:latin typeface="+mj-lt"/>
                  <a:cs typeface="Calibri"/>
                  <a:sym typeface="Calibri"/>
                </a:rPr>
                <a:t>NA ŠÍŘENÍ</a:t>
              </a:r>
            </a:p>
            <a:p>
              <a:pPr>
                <a:lnSpc>
                  <a:spcPct val="150000"/>
                </a:lnSpc>
              </a:pPr>
              <a:r>
                <a:rPr lang="cs-CZ" dirty="false">
                  <a:solidFill>
                    <a:schemeClr val="bg1"/>
                  </a:solidFill>
                </a:rPr>
                <a:t>Inkubační: celkem 40 mil. Kč (projekt do 1 mil. Kč) </a:t>
              </a:r>
            </a:p>
            <a:p>
              <a:pPr>
                <a:lnSpc>
                  <a:spcPct val="150000"/>
                </a:lnSpc>
              </a:pPr>
              <a:r>
                <a:rPr lang="cs-CZ" dirty="false">
                  <a:solidFill>
                    <a:schemeClr val="bg1"/>
                  </a:solidFill>
                </a:rPr>
                <a:t>Realizační: celkem 150  mil. Kč  (projekt do 12,5 mil. Kč)</a:t>
              </a:r>
            </a:p>
          </p:txBody>
        </p:sp>
      </p:grpSp>
      <p:sp>
        <p:nvSpPr>
          <p:cNvPr id="23" name="Obdélník 22">
            <a:extLst>
              <a:ext uri="{FF2B5EF4-FFF2-40B4-BE49-F238E27FC236}">
                <a16:creationId xmlns:a16="http://schemas.microsoft.com/office/drawing/2014/main" id="{1EFBCCF6-E901-4FF5-8290-A6B18F89BCC2}"/>
              </a:ext>
            </a:extLst>
          </p:cNvPr>
          <p:cNvSpPr/>
          <p:nvPr/>
        </p:nvSpPr>
        <p:spPr>
          <a:xfrm>
            <a:off x="1609724" y="3535605"/>
            <a:ext cx="55481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true" dirty="false">
                <a:solidFill>
                  <a:schemeClr val="bg1"/>
                </a:solidFill>
                <a:latin typeface="Arial Black" panose="020B0A04020102020204" pitchFamily="34" charset="0"/>
                <a:cs typeface="Calibri"/>
                <a:sym typeface="Calibri"/>
              </a:rPr>
              <a:t>PŘEDPOKLÁDANÁ ALOKACE NA TYTO VÝZVY</a:t>
            </a:r>
            <a:endParaRPr lang="cs-CZ" dirty="false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26" name="Grafický objekt 25" descr="Peníze se souvislou výplní">
            <a:extLst>
              <a:ext uri="{FF2B5EF4-FFF2-40B4-BE49-F238E27FC236}">
                <a16:creationId xmlns:a16="http://schemas.microsoft.com/office/drawing/2014/main" id="{F01F2E28-765D-453F-88A4-69AB2A8C4B8A}"/>
              </a:ext>
            </a:extLst>
          </p:cNvPr>
          <p:cNvPicPr>
            <a:picLocks noChangeAspect="true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9349" y="3068378"/>
            <a:ext cx="914400" cy="914400"/>
          </a:xfrm>
          <a:prstGeom prst="rect">
            <a:avLst/>
          </a:prstGeom>
        </p:spPr>
      </p:pic>
      <p:pic>
        <p:nvPicPr>
          <p:cNvPr id="28" name="Grafický objekt 27" descr="Měsíční kalendář se souvislou výplní">
            <a:extLst>
              <a:ext uri="{FF2B5EF4-FFF2-40B4-BE49-F238E27FC236}">
                <a16:creationId xmlns:a16="http://schemas.microsoft.com/office/drawing/2014/main" id="{F790C2B2-3235-4912-BA65-AD85E34398B0}"/>
              </a:ext>
            </a:extLst>
          </p:cNvPr>
          <p:cNvPicPr>
            <a:picLocks noChangeAspect="true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5916" y="498475"/>
            <a:ext cx="914400" cy="914400"/>
          </a:xfrm>
          <a:prstGeom prst="rect">
            <a:avLst/>
          </a:prstGeom>
        </p:spPr>
      </p:pic>
      <p:sp>
        <p:nvSpPr>
          <p:cNvPr id="34" name="Obdélník: se zakulacenými rohy 33">
            <a:extLst>
              <a:ext uri="{FF2B5EF4-FFF2-40B4-BE49-F238E27FC236}">
                <a16:creationId xmlns:a16="http://schemas.microsoft.com/office/drawing/2014/main" id="{85EEAF45-7E79-4E16-B4D3-72F5DC7FEE54}"/>
              </a:ext>
            </a:extLst>
          </p:cNvPr>
          <p:cNvSpPr/>
          <p:nvPr/>
        </p:nvSpPr>
        <p:spPr>
          <a:xfrm>
            <a:off x="626532" y="1470989"/>
            <a:ext cx="5281934" cy="741208"/>
          </a:xfrm>
          <a:prstGeom prst="roundRect">
            <a:avLst/>
          </a:prstGeom>
          <a:solidFill>
            <a:srgbClr val="E92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35" name="Obdélník 34">
            <a:extLst>
              <a:ext uri="{FF2B5EF4-FFF2-40B4-BE49-F238E27FC236}">
                <a16:creationId xmlns:a16="http://schemas.microsoft.com/office/drawing/2014/main" id="{0EFF8BEE-1E8B-4BB5-B85E-EF44AA5E0008}"/>
              </a:ext>
            </a:extLst>
          </p:cNvPr>
          <p:cNvSpPr/>
          <p:nvPr/>
        </p:nvSpPr>
        <p:spPr>
          <a:xfrm>
            <a:off x="702672" y="1603576"/>
            <a:ext cx="5129654" cy="806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INKUBAČNÍ FÁZE</a:t>
            </a:r>
            <a:r>
              <a:rPr lang="cs-CZ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 VÝVOJE ŘEŠENÍ</a:t>
            </a:r>
            <a:br>
              <a:rPr lang="cs-CZ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</a:br>
            <a:r>
              <a:rPr lang="cs-CZ" dirty="false">
                <a:solidFill>
                  <a:schemeClr val="bg1"/>
                </a:solidFill>
              </a:rPr>
              <a:t>7. 9. 2022 – 7. 2. 2023, délka projektu – max.14 měsíců</a:t>
            </a:r>
          </a:p>
          <a:p>
            <a:pPr>
              <a:lnSpc>
                <a:spcPct val="150000"/>
              </a:lnSpc>
            </a:pPr>
            <a:endParaRPr lang="cs-CZ" dirty="false">
              <a:solidFill>
                <a:schemeClr val="bg1"/>
              </a:solidFill>
            </a:endParaRPr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EDC17F45-6F7B-4D2B-95E9-2DA4AF20CDC3}"/>
              </a:ext>
            </a:extLst>
          </p:cNvPr>
          <p:cNvSpPr/>
          <p:nvPr/>
        </p:nvSpPr>
        <p:spPr>
          <a:xfrm>
            <a:off x="1609724" y="774257"/>
            <a:ext cx="53086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true" dirty="false">
                <a:solidFill>
                  <a:schemeClr val="bg1"/>
                </a:solidFill>
                <a:latin typeface="Arial Black" panose="020B0A04020102020204" pitchFamily="34" charset="0"/>
                <a:cs typeface="Calibri"/>
                <a:sym typeface="Calibri"/>
              </a:rPr>
              <a:t>PŘEDPOKLÁDANÁ DOBA VYHLÁŠENÍ VÝZEV</a:t>
            </a:r>
            <a:endParaRPr lang="cs-CZ" dirty="false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7" name="Obdélník: se zakulacenými rohy 36">
            <a:extLst>
              <a:ext uri="{FF2B5EF4-FFF2-40B4-BE49-F238E27FC236}">
                <a16:creationId xmlns:a16="http://schemas.microsoft.com/office/drawing/2014/main" id="{F007B23D-9A36-45D5-9A77-A5C1A61A8C53}"/>
              </a:ext>
            </a:extLst>
          </p:cNvPr>
          <p:cNvSpPr/>
          <p:nvPr/>
        </p:nvSpPr>
        <p:spPr>
          <a:xfrm>
            <a:off x="6308378" y="1479562"/>
            <a:ext cx="5281934" cy="741208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D57DA6E7-8595-4D56-938A-9DAC61E11DE9}"/>
              </a:ext>
            </a:extLst>
          </p:cNvPr>
          <p:cNvSpPr/>
          <p:nvPr/>
        </p:nvSpPr>
        <p:spPr>
          <a:xfrm>
            <a:off x="6384518" y="1603576"/>
            <a:ext cx="51296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INKUBAČNÍ FÁZE</a:t>
            </a:r>
            <a:r>
              <a:rPr lang="cs-CZ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 ŠÍŘENÍ</a:t>
            </a:r>
            <a:br>
              <a:rPr lang="cs-CZ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</a:br>
            <a:r>
              <a:rPr lang="cs-CZ" dirty="false">
                <a:solidFill>
                  <a:schemeClr val="bg1"/>
                </a:solidFill>
              </a:rPr>
              <a:t>12. 9. 2022 – 13. 2. 2023, délka projektu – max. 14 měsíců</a:t>
            </a:r>
          </a:p>
        </p:txBody>
      </p:sp>
      <p:sp>
        <p:nvSpPr>
          <p:cNvPr id="16" name="Obdélník: se zakulacenými rohy 15">
            <a:extLst>
              <a:ext uri="{FF2B5EF4-FFF2-40B4-BE49-F238E27FC236}">
                <a16:creationId xmlns:a16="http://schemas.microsoft.com/office/drawing/2014/main" id="{DB7946DF-AA58-4D2A-94BA-82043BF5FD41}"/>
              </a:ext>
            </a:extLst>
          </p:cNvPr>
          <p:cNvSpPr/>
          <p:nvPr/>
        </p:nvSpPr>
        <p:spPr>
          <a:xfrm>
            <a:off x="599348" y="2288385"/>
            <a:ext cx="5309118" cy="741208"/>
          </a:xfrm>
          <a:prstGeom prst="roundRect">
            <a:avLst/>
          </a:prstGeom>
          <a:solidFill>
            <a:srgbClr val="E92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r>
              <a:rPr lang="cs-CZ" b="true" dirty="false"/>
              <a:t>  REALIZAČNÍ FÁZE VÝVOJE ŘEŠENÍ</a:t>
            </a:r>
          </a:p>
          <a:p>
            <a:r>
              <a:rPr lang="cs-CZ" b="true" dirty="false"/>
              <a:t>  </a:t>
            </a:r>
            <a:r>
              <a:rPr lang="cs-CZ" dirty="false"/>
              <a:t>plánovaný termín: březen 2023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A1A2DD0-C767-4838-88B5-68771A047F97}"/>
              </a:ext>
            </a:extLst>
          </p:cNvPr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>
            <a:off x="6310718" y="2289391"/>
            <a:ext cx="5279594" cy="737680"/>
          </a:xfrm>
          <a:prstGeom prst="rect">
            <a:avLst/>
          </a:prstGeom>
        </p:spPr>
      </p:pic>
      <p:sp>
        <p:nvSpPr>
          <p:cNvPr id="24" name="Obdélník 23">
            <a:extLst>
              <a:ext uri="{FF2B5EF4-FFF2-40B4-BE49-F238E27FC236}">
                <a16:creationId xmlns:a16="http://schemas.microsoft.com/office/drawing/2014/main" id="{3FA8CAA6-556D-4F2E-9F2B-FA2EAA97F083}"/>
              </a:ext>
            </a:extLst>
          </p:cNvPr>
          <p:cNvSpPr/>
          <p:nvPr/>
        </p:nvSpPr>
        <p:spPr>
          <a:xfrm>
            <a:off x="6308378" y="2391074"/>
            <a:ext cx="5067088" cy="806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true" dirty="fals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 REALIZAČNÍ FÁZE</a:t>
            </a:r>
            <a:r>
              <a:rPr lang="cs-CZ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 ŠÍŘENÍ</a:t>
            </a:r>
            <a:br>
              <a:rPr lang="cs-CZ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</a:br>
            <a:r>
              <a:rPr lang="cs-CZ" b="true" dirty="false">
                <a:solidFill>
                  <a:schemeClr val="lt1"/>
                </a:solidFill>
                <a:latin typeface="+mj-lt"/>
                <a:cs typeface="Calibri"/>
                <a:sym typeface="Calibri"/>
              </a:rPr>
              <a:t> </a:t>
            </a:r>
            <a:r>
              <a:rPr lang="cs-CZ" dirty="false">
                <a:solidFill>
                  <a:schemeClr val="bg1"/>
                </a:solidFill>
              </a:rPr>
              <a:t>plánovaný termín: únor 2023</a:t>
            </a:r>
          </a:p>
          <a:p>
            <a:pPr>
              <a:lnSpc>
                <a:spcPct val="150000"/>
              </a:lnSpc>
            </a:pPr>
            <a:endParaRPr lang="cs-CZ" dirty="false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604</properties:Words>
  <properties:PresentationFormat>Širokoúhlá obrazovka</properties:PresentationFormat>
  <properties:Paragraphs>83</properties:Paragraphs>
  <properties:Slides>5</properties:Slides>
  <properties:Notes>5</properties:Notes>
  <properties:TotalTime>8863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properties:HeadingPairs>
  <properties:TitlesOfParts>
    <vt:vector baseType="lpstr" size="9">
      <vt:lpstr>Calibri</vt:lpstr>
      <vt:lpstr>Arial Black</vt:lpstr>
      <vt:lpstr>Arial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2021-08-30T11:07:15Z</dcterms:created>
  <dc:creator/>
  <cp:lastModifiedBy/>
  <dcterms:modified xmlns:xsi="http://www.w3.org/2001/XMLSchema-instance" xsi:type="dcterms:W3CDTF">2022-05-25T12:54:07Z</dcterms:modified>
  <cp:revision>97</cp:revision>
  <dc:title>PO3+</dc:title>
</cp:coreProperties>
</file>