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authors+xml" PartName="/ppt/authors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48" r:id="rId1"/>
  </p:sldMasterIdLst>
  <p:sldIdLst>
    <p:sldId id="262" r:id="rId2"/>
    <p:sldId id="267" r:id="rId3"/>
    <p:sldId id="256" r:id="rId4"/>
    <p:sldId id="263" r:id="rId5"/>
    <p:sldId id="264" r:id="rId6"/>
    <p:sldId id="258" r:id="rId7"/>
    <p:sldId id="257" r:id="rId8"/>
    <p:sldId id="266" r:id="rId9"/>
  </p:sldIdLst>
  <p:sldSz cx="12192000" cy="6858000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0A768B3F-CAF0-7A8B-7EDC-25B71A28F89E}" initials="MK" name="Knoflíčková Marie Bc. (MPSV)" providerId="AD" userId="S::marie.knoflickova@mpsv.cz::cac6c244-0b0d-4b02-9efd-ba0ad8f1e6bf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horzBarState="maximized">
    <p:restoredLeft sz="14159" autoAdjust="false"/>
    <p:restoredTop sz="94660"/>
  </p:normalViewPr>
  <p:slideViewPr>
    <p:cSldViewPr snapToGrid="false">
      <p:cViewPr varScale="true">
        <p:scale>
          <a:sx n="113" d="100"/>
          <a:sy n="113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tableStyles.xml" Type="http://schemas.openxmlformats.org/officeDocument/2006/relationships/tableStyles" Id="rId13"/>
    <Relationship Target="slides/slide2.xml" Type="http://schemas.openxmlformats.org/officeDocument/2006/relationships/slide" Id="rId3"/>
    <Relationship Target="slides/slide6.xml" Type="http://schemas.openxmlformats.org/officeDocument/2006/relationships/slide" Id="rId7"/>
    <Relationship Target="theme/theme1.xml" Type="http://schemas.openxmlformats.org/officeDocument/2006/relationships/theme" Id="rId12"/>
    <Relationship Target="slides/slide1.xml" Type="http://schemas.openxmlformats.org/officeDocument/2006/relationships/slide" Id="rId2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viewProps.xml" Type="http://schemas.openxmlformats.org/officeDocument/2006/relationships/viewProps" Id="rId11"/>
    <Relationship Target="slides/slide4.xml" Type="http://schemas.openxmlformats.org/officeDocument/2006/relationships/slide" Id="rId5"/>
    <Relationship Target="presProps.xml" Type="http://schemas.openxmlformats.org/officeDocument/2006/relationships/presProps" Id="rId10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authors.xml" Type="http://schemas.microsoft.com/office/2018/10/relationships/authors" Id="rId14"/>
</Relationships>
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21EEF-03A0-B477-0748-6073B01443E0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30CCF1-6238-437F-073C-09749B00D5B8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80BAA7-33A3-C99F-57AB-B762257DDA7B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5EF6B0-C24C-7FDC-5559-DEAAE68E18A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2D1E31-C909-E700-CB69-319FCEEFA24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043032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B46E-8685-8558-3F6E-6F3DE9C6D3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4A7CC4-4C43-E38A-8556-95EB3AD301DB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39C1A-F597-062E-7E8C-2E5E248AB6F4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A4B39-E729-173A-173F-178466A9B73F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B751F5-D05A-B8A3-C28F-BBB7C15E945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01404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2C03B6-8CB1-1055-29E1-CB283D28D8A4}"/>
              </a:ext>
            </a:extLst>
          </p:cNvPr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CEB12E-F469-3E22-D036-6C883485105D}"/>
              </a:ext>
            </a:extLst>
          </p:cNvPr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04B89E-5063-3110-7DC4-7041539CF40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0243D-D7B7-D484-8009-39B4A1173C0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0CB05-88E0-0E38-E33D-ADBBF6D1BDE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59423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67738-6242-1A6C-B134-BE5B2778D82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F6C06-700D-2CFA-D9E6-CA2DD75B512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9B967C-D1DC-DC28-E713-1E87F812038D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68E28C-4511-996A-24FF-9F15C7963728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2F044-DEE2-FC95-21CA-60942584DB6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06489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02C2D-1241-6141-2C67-0976A03F1F3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8DC96-5FF2-A295-74B1-EF708EF40431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C25F5-E08E-62B9-D712-27ACE50E454A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429170-3794-74EC-F8FB-83E84B91F1E6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13D95-EA26-914F-C72F-D9596C02CE8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73135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87B7B-95F0-DF2B-5995-FD57B03E85A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64B3E-775E-9D1C-20B7-6386C89A70B9}"/>
              </a:ext>
            </a:extLst>
          </p:cNvPr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93893-FF50-1BFE-8C41-300696E997C2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F481D4-C5E0-A428-5288-F6E27E2E0C54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7BA7C9-DC99-28D3-51C9-84D1B7F2AB5B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CF8ED2-3AAE-1BBE-2360-05F653D09CB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294906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4A725-D2C0-0F73-C724-524E23FAC3B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F53E6E-9723-9F7F-51F2-ED5D52E39712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F303B5-5950-120C-6067-A8C5A17674A0}"/>
              </a:ext>
            </a:extLst>
          </p:cNvPr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2E94B0-91F0-CDEE-0319-50FCD02A96BB}"/>
              </a:ext>
            </a:extLst>
          </p:cNvPr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5DABB1-274B-D3B8-7B85-C07D2F74798A}"/>
              </a:ext>
            </a:extLst>
          </p:cNvPr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332DB2-7E09-5E03-CD5B-C5873BA70095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81AE85-A9C9-A4FB-81DD-274881192A88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D09285-27D3-5248-4446-AB7C7386759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8479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36BAC-60CE-501C-B2BE-493EB837559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EBD888-16BD-9523-E82D-338D98DFA16F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79412C-B506-1B2A-2B30-A8F58F6E0B6A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7FC7CF-8D14-85EC-51F0-89F3EF914FA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9757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E903F5-6E5F-168E-00C3-3F8A3157A5FA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0B01FB-2E93-EFD1-BD39-4212A4CE4614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C1A241-39DE-0923-ED73-A5B81E03CB5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97018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2FF90-1D07-4442-3E19-1520A98ED69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C6EED-5B5B-6B85-E260-2B645442367B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F90F05-408C-F19F-6816-6CDC59BDBFB6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785D85-FDC3-5151-09C5-1393B056E1EC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6D8211-A595-1F0E-511F-FF770FFF9B2E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3F193D-42D1-08F3-1D92-0A490F41574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868840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4F770-8EA2-464D-CEA9-982C723F120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89A55B-18A2-E643-D68B-72226D603F05}"/>
              </a:ext>
            </a:extLst>
          </p:cNvPr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C95DD6-32FD-80F4-0C38-926A44111ACC}"/>
              </a:ext>
            </a:extLst>
          </p:cNvPr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30FFE2-B002-506F-B355-46B949198694}"/>
              </a:ext>
            </a:extLst>
          </p:cNvPr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80EFBB-2603-0A4E-7A3A-41EDA3CAAAC3}"/>
              </a:ext>
            </a:extLst>
          </p:cNvPr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A91D82-4371-5854-2FCB-0FB05349B9A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20519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EBB408-5D58-3636-CB22-472D9A2DD09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094D23-47E3-2382-F543-C8658918A04C}"/>
              </a:ext>
            </a:extLst>
          </p:cNvPr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F1ECC3-39C3-77E3-868F-59F3A8C45495}"/>
              </a:ext>
            </a:extLst>
          </p:cNvPr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9F18-222D-4C55-A905-5356D8D203E9}" type="datetimeFigureOut">
              <a:rPr lang="cs-CZ" smtClean="false"/>
              <a:t>04.06.2025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BD4AF2-7CCC-5E3B-EBDE-DCE007367B6C}"/>
              </a:ext>
            </a:extLst>
          </p:cNvPr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A1445B-1E91-0789-51C6-07AFAF95D056}"/>
              </a:ext>
            </a:extLst>
          </p:cNvPr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D81E-91A0-4590-B434-19C01ADE522D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2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Mode="External" Target="https://www.budmeprofi.cz/" Type="http://schemas.openxmlformats.org/officeDocument/2006/relationships/hyperlink" Id="rId3"/>
    <Relationship Target="../media/image1.png" Type="http://schemas.openxmlformats.org/officeDocument/2006/relationships/image" Id="rId2"/>
    <Relationship Target="../slideLayouts/slideLayout7.xml" Type="http://schemas.openxmlformats.org/officeDocument/2006/relationships/slideLayout" Id="rId1"/>
    <Relationship TargetMode="External" Target="https://www.mpsv.cz/projekty-eu" Type="http://schemas.openxmlformats.org/officeDocument/2006/relationships/hyperlink" Id="rId6"/>
    <Relationship TargetMode="External" Target="https://www.instagram.com/budme_profi/" Type="http://schemas.openxmlformats.org/officeDocument/2006/relationships/hyperlink" Id="rId5"/>
    <Relationship TargetMode="External" Target="https://www.facebook.com/budmeprofi/?locale=cs_CZ" Type="http://schemas.openxmlformats.org/officeDocument/2006/relationships/hyperlink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DCAD20-6D45-0185-BD5F-ED72CE23E779}"/>
              </a:ext>
            </a:extLst>
          </p:cNvPr>
          <p:cNvSpPr txBox="true"/>
          <p:nvPr/>
        </p:nvSpPr>
        <p:spPr>
          <a:xfrm>
            <a:off x="67377" y="1723905"/>
            <a:ext cx="11646569" cy="286232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Informace z projektu Koordinace sociální ochrany v praxi</a:t>
            </a: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prodloužení projektu, dostupné výstupy a informace z pilotáží</a:t>
            </a: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dirty="false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Setkání pro žadatele výzvy č. 009</a:t>
            </a:r>
            <a:r>
              <a:rPr lang="cs-CZ" sz="3000" dirty="false">
                <a:solidFill>
                  <a:srgbClr val="FF0000"/>
                </a:solidFill>
                <a:latin typeface="Calibri" panose="020F0502020204030204"/>
              </a:rPr>
              <a:t> </a:t>
            </a:r>
            <a:endParaRPr kumimoji="false" lang="cs-CZ" sz="3000" b="true" i="false" u="none" strike="noStrike" kern="1200" cap="none" spc="0" normalizeH="false" baseline="0" noProof="false" dirty="fals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8DCF1D-75FF-0038-29EA-AC08BCAE87D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" y="292987"/>
            <a:ext cx="5760720" cy="9817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CB49A5-F81A-10B4-6983-68105462CD0A}"/>
              </a:ext>
            </a:extLst>
          </p:cNvPr>
          <p:cNvSpPr txBox="true"/>
          <p:nvPr/>
        </p:nvSpPr>
        <p:spPr>
          <a:xfrm>
            <a:off x="335279" y="5918682"/>
            <a:ext cx="1131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Koordinace sociální ochrany v praxi – </a:t>
            </a:r>
            <a:r>
              <a:rPr lang="cs-CZ" sz="1800" dirty="false" err="true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cs-CZ" sz="1800" dirty="false" err="tru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cs-CZ" sz="180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číslo: CZ.03.02.02/00/22_004/0001320</a:t>
            </a:r>
            <a:br>
              <a:rPr lang="cs-CZ" sz="180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DC490B-F4D2-92E2-7662-E52CFBBAF0F9}"/>
              </a:ext>
            </a:extLst>
          </p:cNvPr>
          <p:cNvSpPr txBox="true"/>
          <p:nvPr/>
        </p:nvSpPr>
        <p:spPr>
          <a:xfrm>
            <a:off x="3047999" y="5314116"/>
            <a:ext cx="6096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5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Mgr. et Mgr. Jaroslava Šibravová</a:t>
            </a:r>
            <a:br>
              <a:rPr lang="cs-CZ" sz="180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7926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DCAD20-6D45-0185-BD5F-ED72CE23E779}"/>
              </a:ext>
            </a:extLst>
          </p:cNvPr>
          <p:cNvSpPr txBox="true"/>
          <p:nvPr/>
        </p:nvSpPr>
        <p:spPr>
          <a:xfrm>
            <a:off x="272715" y="547422"/>
            <a:ext cx="11646569" cy="584775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Prodloužení projektu a jeho nabídka - </a:t>
            </a:r>
            <a:r>
              <a:rPr kumimoji="false" lang="cs-CZ" sz="32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1.7.2025 - 31.3.2026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3FD968-FBB5-D2DD-799E-4DE75C20603A}"/>
              </a:ext>
            </a:extLst>
          </p:cNvPr>
          <p:cNvSpPr txBox="true"/>
          <p:nvPr/>
        </p:nvSpPr>
        <p:spPr>
          <a:xfrm>
            <a:off x="-1" y="1394490"/>
            <a:ext cx="11646569" cy="517064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457200" marR="0" lvl="0" indent="-45720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</a:t>
            </a:r>
            <a:r>
              <a:rPr kumimoji="false" lang="cs-CZ" sz="30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etodická</a:t>
            </a: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podpora při zavádění koordinovaného přístupu – online, telefonicky, dále nabídka zapojení pro zájemců z řad 5 ORP,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3000" b="fals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kulaté stoly – komunikační platforma pro podporu změny – 4 setkání</a:t>
            </a:r>
          </a:p>
          <a:p>
            <a:pPr marR="0" lvl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zavádění koordinovaného přístupu, 2 tematizované pro práci s CS osob, jejichž způsob života může vést ke konfliktu se společností,</a:t>
            </a:r>
          </a:p>
          <a:p>
            <a:pPr marR="0" lvl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marR="0" lvl="0" indent="-45720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</a:t>
            </a:r>
            <a:r>
              <a:rPr kumimoji="false" lang="cs-CZ" sz="30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dukativní</a:t>
            </a: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akce – 4 běhy po 16 hod., 2x Praha, 2x Olomouc,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3000" b="fals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vytvoření tematizovaných </a:t>
            </a:r>
            <a:r>
              <a:rPr kumimoji="false" lang="cs-CZ" sz="30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podcastů</a:t>
            </a: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 informační brožury pro „nesociální“ pracovníky. </a:t>
            </a:r>
          </a:p>
        </p:txBody>
      </p:sp>
    </p:spTree>
    <p:extLst>
      <p:ext uri="{BB962C8B-B14F-4D97-AF65-F5344CB8AC3E}">
        <p14:creationId xmlns:p14="http://schemas.microsoft.com/office/powerpoint/2010/main" val="103721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77C7F49-A9B6-9D58-74C6-AE848BE8B57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21" y="1881200"/>
            <a:ext cx="3300681" cy="47398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Obrázek 7" descr="Obsah obrázku text, grafický design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2C6E4BC4-E7ED-DCDA-A094-A2237D3AC1D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19" y="1508200"/>
            <a:ext cx="3065750" cy="44339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Obrázek 9" descr="Obsah obrázku text, snímek obrazovky, grafický design, Tisk&#10;&#10;Obsah vygenerovaný umělou inteligencí může být nesprávný.">
            <a:extLst>
              <a:ext uri="{FF2B5EF4-FFF2-40B4-BE49-F238E27FC236}">
                <a16:creationId xmlns:a16="http://schemas.microsoft.com/office/drawing/2014/main" id="{04648D42-BBC9-A083-4A73-05CD6D8145BA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7325" r="52695" b="4803"/>
          <a:stretch/>
        </p:blipFill>
        <p:spPr>
          <a:xfrm>
            <a:off x="232254" y="1396636"/>
            <a:ext cx="3065750" cy="433378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7AD7D7-7670-E085-CEAD-25580A14B4A6}"/>
              </a:ext>
            </a:extLst>
          </p:cNvPr>
          <p:cNvSpPr txBox="true"/>
          <p:nvPr/>
        </p:nvSpPr>
        <p:spPr>
          <a:xfrm>
            <a:off x="3202355" y="513708"/>
            <a:ext cx="5941645" cy="5539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cs-CZ" sz="3000" dirty="false">
                <a:solidFill>
                  <a:schemeClr val="accent5">
                    <a:lumMod val="50000"/>
                  </a:schemeClr>
                </a:solidFill>
              </a:rPr>
              <a:t>Písemné výstupy projektu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934D05-EF9A-34B1-287F-8BABE8E00EBC}"/>
              </a:ext>
            </a:extLst>
          </p:cNvPr>
          <p:cNvSpPr txBox="true"/>
          <p:nvPr/>
        </p:nvSpPr>
        <p:spPr>
          <a:xfrm>
            <a:off x="2980267" y="10146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false">
                <a:solidFill>
                  <a:schemeClr val="accent5">
                    <a:lumMod val="50000"/>
                  </a:schemeClr>
                </a:solidFill>
              </a:rPr>
              <a:t>naleznete ke stažení na webu  </a:t>
            </a:r>
            <a:r>
              <a:rPr lang="cs-CZ" sz="1800" b="true" dirty="false">
                <a:solidFill>
                  <a:schemeClr val="accent5">
                    <a:lumMod val="50000"/>
                  </a:schemeClr>
                </a:solidFill>
              </a:rPr>
              <a:t>https://www.budmeprofi.cz/vystupy-projektu</a:t>
            </a:r>
          </a:p>
        </p:txBody>
      </p:sp>
    </p:spTree>
    <p:extLst>
      <p:ext uri="{BB962C8B-B14F-4D97-AF65-F5344CB8AC3E}">
        <p14:creationId xmlns:p14="http://schemas.microsoft.com/office/powerpoint/2010/main" val="87351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DCAD20-6D45-0185-BD5F-ED72CE23E779}"/>
              </a:ext>
            </a:extLst>
          </p:cNvPr>
          <p:cNvSpPr txBox="true"/>
          <p:nvPr/>
        </p:nvSpPr>
        <p:spPr>
          <a:xfrm>
            <a:off x="336884" y="557048"/>
            <a:ext cx="11646569" cy="5539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Nastavení projektu </a:t>
            </a:r>
            <a:endParaRPr kumimoji="false" lang="cs-CZ" sz="30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3241051-7D34-67CC-6842-C689902720D6}"/>
              </a:ext>
            </a:extLst>
          </p:cNvPr>
          <p:cNvSpPr txBox="true"/>
          <p:nvPr/>
        </p:nvSpPr>
        <p:spPr>
          <a:xfrm>
            <a:off x="72736" y="1298644"/>
            <a:ext cx="11646569" cy="477054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2500" i="false" u="none" strike="noStrike" kern="1200" cap="none" spc="0" normalizeH="false" baseline="0" noProof="false" dirty="false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realizátor projektu – MPSV			realizace – 04/2023 – 06/2025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3FD968-FBB5-D2DD-799E-4DE75C20603A}"/>
              </a:ext>
            </a:extLst>
          </p:cNvPr>
          <p:cNvSpPr txBox="true"/>
          <p:nvPr/>
        </p:nvSpPr>
        <p:spPr>
          <a:xfrm>
            <a:off x="72736" y="2314307"/>
            <a:ext cx="11646569" cy="378565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pilotovali jsme systémovou změnu zavedením koordinovaného přístupu v zapojených obcích III. typu (ORP),</a:t>
            </a:r>
          </a:p>
          <a:p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do spolupráce jsme zapojili kolegy z 16-ti ORP v 9-ti krajích (navazování spolupráce probíhalo od července 2023),</a:t>
            </a:r>
          </a:p>
          <a:p>
            <a:pPr algn="just"/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pilotáž implementace koordinovaného přístupu probíhala v období od ledna 2024 do února 2025.</a:t>
            </a:r>
          </a:p>
        </p:txBody>
      </p:sp>
    </p:spTree>
    <p:extLst>
      <p:ext uri="{BB962C8B-B14F-4D97-AF65-F5344CB8AC3E}">
        <p14:creationId xmlns:p14="http://schemas.microsoft.com/office/powerpoint/2010/main" val="306310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DCAD20-6D45-0185-BD5F-ED72CE23E779}"/>
              </a:ext>
            </a:extLst>
          </p:cNvPr>
          <p:cNvSpPr txBox="true"/>
          <p:nvPr/>
        </p:nvSpPr>
        <p:spPr>
          <a:xfrm>
            <a:off x="430018" y="481042"/>
            <a:ext cx="11646569" cy="5539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Zkušenosti z realizace projektu (a hlavně pilotáží) </a:t>
            </a:r>
            <a:endParaRPr kumimoji="false" lang="cs-CZ" sz="30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49A8FFEF-9ED0-4C7A-0DF3-A25F323236C7}"/>
              </a:ext>
            </a:extLst>
          </p:cNvPr>
          <p:cNvSpPr/>
          <p:nvPr/>
        </p:nvSpPr>
        <p:spPr>
          <a:xfrm>
            <a:off x="740831" y="1354666"/>
            <a:ext cx="2099733" cy="20743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>
                <a:solidFill>
                  <a:schemeClr val="tx1"/>
                </a:solidFill>
              </a:rPr>
              <a:t>Koordinovaný přístup zvyšuje efektivitu sociální práce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A76788E-EAFE-208D-D816-60010AC75567}"/>
              </a:ext>
            </a:extLst>
          </p:cNvPr>
          <p:cNvSpPr/>
          <p:nvPr/>
        </p:nvSpPr>
        <p:spPr>
          <a:xfrm>
            <a:off x="8226036" y="1583265"/>
            <a:ext cx="2895600" cy="16171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>
                <a:solidFill>
                  <a:schemeClr val="tx1"/>
                </a:solidFill>
                <a:latin typeface="Arial" panose="020B0604020202020204" pitchFamily="34" charset="0"/>
              </a:rPr>
              <a:t>Koordinovaný přístup je zdrojem důležitých informací o fungování terénu  </a:t>
            </a:r>
            <a:endParaRPr lang="cs-CZ" dirty="false">
              <a:solidFill>
                <a:schemeClr val="tx1"/>
              </a:solidFill>
            </a:endParaRPr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F0B4FC27-0484-3EC2-7EBF-3ED68744EBA6}"/>
              </a:ext>
            </a:extLst>
          </p:cNvPr>
          <p:cNvSpPr/>
          <p:nvPr/>
        </p:nvSpPr>
        <p:spPr>
          <a:xfrm>
            <a:off x="8322733" y="3913722"/>
            <a:ext cx="3479800" cy="262466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>
                <a:solidFill>
                  <a:schemeClr val="bg1"/>
                </a:solidFill>
              </a:rPr>
              <a:t>Zavedení koordinovaného přístupu je systémová změna</a:t>
            </a:r>
          </a:p>
        </p:txBody>
      </p:sp>
      <p:sp>
        <p:nvSpPr>
          <p:cNvPr id="10" name="Hvězda: pěticípá 9">
            <a:extLst>
              <a:ext uri="{FF2B5EF4-FFF2-40B4-BE49-F238E27FC236}">
                <a16:creationId xmlns:a16="http://schemas.microsoft.com/office/drawing/2014/main" id="{895D12CA-9D2E-B14C-1EED-39902B2EF901}"/>
              </a:ext>
            </a:extLst>
          </p:cNvPr>
          <p:cNvSpPr/>
          <p:nvPr/>
        </p:nvSpPr>
        <p:spPr>
          <a:xfrm>
            <a:off x="740831" y="3748625"/>
            <a:ext cx="3691466" cy="2819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/>
              <a:t>Identifikace aktérů změny a jejich potřeb</a:t>
            </a:r>
          </a:p>
        </p:txBody>
      </p:sp>
      <p:sp>
        <p:nvSpPr>
          <p:cNvPr id="11" name="Vlna 10">
            <a:extLst>
              <a:ext uri="{FF2B5EF4-FFF2-40B4-BE49-F238E27FC236}">
                <a16:creationId xmlns:a16="http://schemas.microsoft.com/office/drawing/2014/main" id="{B66DAE03-4F34-ECFF-74D5-36ADB2781FFE}"/>
              </a:ext>
            </a:extLst>
          </p:cNvPr>
          <p:cNvSpPr/>
          <p:nvPr/>
        </p:nvSpPr>
        <p:spPr>
          <a:xfrm>
            <a:off x="3412067" y="1508120"/>
            <a:ext cx="3691466" cy="1659466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/>
              <a:t>Klíčová je podpora vedení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4FC421D-BAE0-7099-FF3D-3CAF31339BC9}"/>
              </a:ext>
            </a:extLst>
          </p:cNvPr>
          <p:cNvSpPr/>
          <p:nvPr/>
        </p:nvSpPr>
        <p:spPr>
          <a:xfrm>
            <a:off x="4761051" y="4078825"/>
            <a:ext cx="2984502" cy="215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dirty="false">
                <a:solidFill>
                  <a:schemeClr val="tx1"/>
                </a:solidFill>
              </a:rPr>
              <a:t>Důležité je partnerství, vzájemná důvěra a pocit bezpečí zapojených aktérů</a:t>
            </a:r>
          </a:p>
        </p:txBody>
      </p:sp>
    </p:spTree>
    <p:extLst>
      <p:ext uri="{BB962C8B-B14F-4D97-AF65-F5344CB8AC3E}">
        <p14:creationId xmlns:p14="http://schemas.microsoft.com/office/powerpoint/2010/main" val="5649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ísmo, logo, kruh&#10;&#10;Obsah vygenerovaný umělou inteligencí může být nesprávný.">
            <a:extLst>
              <a:ext uri="{FF2B5EF4-FFF2-40B4-BE49-F238E27FC236}">
                <a16:creationId xmlns:a16="http://schemas.microsoft.com/office/drawing/2014/main" id="{FA96D62A-EA6A-3F1A-408E-2E6DE3E953E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5" y="1221991"/>
            <a:ext cx="4204137" cy="459102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685800" algn="ctr" rotWithShape="false">
              <a:srgbClr val="000000"/>
            </a:outerShdw>
            <a:reflection endPos="0" dist="50800" dir="5400000" sy="-100000" algn="bl" rotWithShape="false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86ED6F-6AB5-C845-1907-51B6EF2F0454}"/>
              </a:ext>
            </a:extLst>
          </p:cNvPr>
          <p:cNvSpPr txBox="true"/>
          <p:nvPr/>
        </p:nvSpPr>
        <p:spPr>
          <a:xfrm>
            <a:off x="4746660" y="886011"/>
            <a:ext cx="7212459" cy="575542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Koordinovaný přístup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26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5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Koordinovaný přístup představuje nastavení systému a procesů sociální ochrany na úrovní obcí. 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r>
              <a:rPr lang="cs-CZ" sz="25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Cílem je vytvářet a rozvíjet propojení a spolupráci.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26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32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Znamená to, že sociální odbor na obecním úřadě a další aktéři (uvnitř i vně obecního úřadu) spolupracují na řešení problémů klientů s vícečetnými problémy </a:t>
            </a:r>
            <a:r>
              <a:rPr kumimoji="false" lang="cs-CZ" sz="3200" b="true" i="false" u="sng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společně</a:t>
            </a:r>
            <a:r>
              <a:rPr kumimoji="false" lang="cs-CZ" sz="32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20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40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29E588-086B-8C36-D052-620A57A0FB06}"/>
              </a:ext>
            </a:extLst>
          </p:cNvPr>
          <p:cNvSpPr txBox="true"/>
          <p:nvPr/>
        </p:nvSpPr>
        <p:spPr>
          <a:xfrm>
            <a:off x="336884" y="557048"/>
            <a:ext cx="11646569" cy="5539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Prodloužení projektu a jeho nabídka</a:t>
            </a:r>
            <a:endParaRPr kumimoji="false" lang="cs-CZ" sz="30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A72A0E-B250-86EC-36D5-7A7A9ED113B7}"/>
              </a:ext>
            </a:extLst>
          </p:cNvPr>
          <p:cNvSpPr txBox="true"/>
          <p:nvPr/>
        </p:nvSpPr>
        <p:spPr>
          <a:xfrm>
            <a:off x="67734" y="1458929"/>
            <a:ext cx="11646569" cy="332398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metodická podpora při zavádění koordinovaného přístupu v obci,</a:t>
            </a:r>
          </a:p>
          <a:p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realizace kulatých stolů – diskuzní platforma pro podporu změny,</a:t>
            </a:r>
          </a:p>
          <a:p>
            <a:pPr algn="just"/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tematizované </a:t>
            </a:r>
            <a:r>
              <a:rPr lang="cs-CZ" sz="3000" dirty="false" err="tru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podcasty</a:t>
            </a: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</a:t>
            </a:r>
          </a:p>
          <a:p>
            <a:pPr algn="just"/>
            <a:endParaRPr lang="cs-CZ" sz="3000" dirty="false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000" dirty="false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vytvoření informační brožury pro „nesociální“ pracovníky.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EFCD82-7567-E5A9-5C21-04498715BC79}"/>
              </a:ext>
            </a:extLst>
          </p:cNvPr>
          <p:cNvSpPr txBox="true"/>
          <p:nvPr/>
        </p:nvSpPr>
        <p:spPr>
          <a:xfrm>
            <a:off x="838201" y="5206875"/>
            <a:ext cx="9152466" cy="147732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ctr"/>
            <a:r>
              <a:rPr lang="cs-CZ" sz="3000" dirty="false">
                <a:solidFill>
                  <a:srgbClr val="7030A0"/>
                </a:solidFill>
                <a:latin typeface="Calibri" panose="020F0502020204030204"/>
              </a:rPr>
              <a:t>Plánujete změnu/zavádění koordinovaného přístupu? Ocenili byste při tom metodickou podporu?</a:t>
            </a:r>
          </a:p>
          <a:p>
            <a:pPr algn="ctr"/>
            <a:r>
              <a:rPr lang="cs-CZ" sz="3000" dirty="false">
                <a:solidFill>
                  <a:srgbClr val="7030A0"/>
                </a:solidFill>
                <a:latin typeface="Calibri" panose="020F0502020204030204"/>
              </a:rPr>
              <a:t>Obraťte se na nás</a:t>
            </a:r>
          </a:p>
        </p:txBody>
      </p:sp>
      <p:pic>
        <p:nvPicPr>
          <p:cNvPr id="7" name="Obrázek 6" descr="Obsah obrázku text, snímek obrazovky, kompaktní disk&#10;&#10;Obsah vygenerovaný umělou inteligencí může být nesprávný.">
            <a:extLst>
              <a:ext uri="{FF2B5EF4-FFF2-40B4-BE49-F238E27FC236}">
                <a16:creationId xmlns:a16="http://schemas.microsoft.com/office/drawing/2014/main" id="{EB124832-70CD-8176-2F6A-04714AF2D70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3DCAD20-6D45-0185-BD5F-ED72CE23E779}"/>
              </a:ext>
            </a:extLst>
          </p:cNvPr>
          <p:cNvSpPr txBox="true"/>
          <p:nvPr/>
        </p:nvSpPr>
        <p:spPr>
          <a:xfrm>
            <a:off x="-110067" y="1643577"/>
            <a:ext cx="11646569" cy="553998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30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Děkuji za pozornost a těším se na spolupráci</a:t>
            </a:r>
            <a:endParaRPr kumimoji="false" lang="cs-CZ" sz="3000" b="true" i="false" u="none" strike="noStrike" kern="1200" cap="none" spc="0" normalizeH="false" baseline="0" noProof="false" dirty="false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8DCF1D-75FF-0038-29EA-AC08BCAE87D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" y="292987"/>
            <a:ext cx="5760720" cy="9817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DCB49A5-F81A-10B4-6983-68105462CD0A}"/>
              </a:ext>
            </a:extLst>
          </p:cNvPr>
          <p:cNvSpPr txBox="true"/>
          <p:nvPr/>
        </p:nvSpPr>
        <p:spPr>
          <a:xfrm>
            <a:off x="606213" y="6295237"/>
            <a:ext cx="113112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Koordinace sociální ochrany v praxi – </a:t>
            </a:r>
            <a:r>
              <a:rPr kumimoji="false" lang="cs-CZ" sz="16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reg</a:t>
            </a:r>
            <a:r>
              <a:rPr kumimoji="false" lang="cs-CZ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číslo: CZ.03.02.02/00/22_004/0001320</a:t>
            </a:r>
            <a:b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DC490B-F4D2-92E2-7662-E52CFBBAF0F9}"/>
              </a:ext>
            </a:extLst>
          </p:cNvPr>
          <p:cNvSpPr txBox="true"/>
          <p:nvPr/>
        </p:nvSpPr>
        <p:spPr>
          <a:xfrm>
            <a:off x="2853267" y="2754141"/>
            <a:ext cx="6096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false" lang="cs-CZ" sz="25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Mgr. et Mgr. Jaroslava Šibravová</a:t>
            </a:r>
            <a:b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1E3E08-C750-08F0-22DB-191EF32FD463}"/>
              </a:ext>
            </a:extLst>
          </p:cNvPr>
          <p:cNvSpPr txBox="true"/>
          <p:nvPr/>
        </p:nvSpPr>
        <p:spPr>
          <a:xfrm>
            <a:off x="335279" y="3680641"/>
            <a:ext cx="65870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true" cap="none" dirty="false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false">
                <a:hlinkClick r:id="rId3"/>
              </a:rPr>
              <a:t>Buďme profi!</a:t>
            </a:r>
            <a:r>
              <a:rPr lang="cs-CZ" dirty="false"/>
              <a:t> – www.budmeprofi.cz</a:t>
            </a:r>
            <a:endParaRPr lang="cs-CZ" b="true" cap="none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true" cap="none" dirty="false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false">
                <a:hlinkClick r:id="rId4"/>
              </a:rPr>
              <a:t>Buďme profi | Facebook</a:t>
            </a:r>
            <a:endParaRPr lang="cs-CZ" dirty="false"/>
          </a:p>
          <a:p>
            <a:r>
              <a:rPr lang="cs-CZ" b="true" cap="none" dirty="false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cs-CZ" dirty="false"/>
          </a:p>
          <a:p>
            <a:pPr>
              <a:buFont typeface="Wingdings" panose="05000000000000000000" pitchFamily="2" charset="2"/>
              <a:buChar char="ü"/>
            </a:pPr>
            <a:r>
              <a:rPr lang="cs-CZ" dirty="false">
                <a:hlinkClick r:id="rId5"/>
              </a:rPr>
              <a:t>Koordinace sociální ochrany v praxi (@budme_profi) • Fotky a videa na Instagramu</a:t>
            </a:r>
            <a:r>
              <a:rPr lang="cs-CZ" dirty="false"/>
              <a:t> - </a:t>
            </a:r>
            <a:r>
              <a:rPr lang="cs-CZ" b="false" i="false" dirty="false">
                <a:solidFill>
                  <a:srgbClr val="040C28"/>
                </a:solidFill>
                <a:effectLst/>
                <a:latin typeface="Google Sans"/>
              </a:rPr>
              <a:t>@budme profi</a:t>
            </a:r>
            <a:endParaRPr lang="cs-CZ" dirty="false"/>
          </a:p>
          <a:p>
            <a:r>
              <a:rPr lang="cs-CZ" b="true" cap="none" dirty="false">
                <a:latin typeface="Arial" panose="020B0604020202020204" pitchFamily="34" charset="0"/>
                <a:cs typeface="Arial" panose="020B0604020202020204" pitchFamily="34" charset="0"/>
              </a:rPr>
              <a:t>Webové stránky MPSV</a:t>
            </a:r>
            <a:endParaRPr lang="cs-CZ" dirty="false"/>
          </a:p>
          <a:p>
            <a:pPr>
              <a:buFont typeface="Wingdings" panose="05000000000000000000" pitchFamily="2" charset="2"/>
              <a:buChar char="ü"/>
            </a:pPr>
            <a:r>
              <a:rPr lang="cs-CZ" dirty="false">
                <a:hlinkClick r:id="rId6"/>
              </a:rPr>
              <a:t>Projekty EU | MPSV</a:t>
            </a:r>
            <a:r>
              <a:rPr lang="cs-CZ" dirty="false"/>
              <a:t> – www.mpsv.cz</a:t>
            </a:r>
            <a:endParaRPr lang="cs-CZ" cap="none" dirty="false"/>
          </a:p>
        </p:txBody>
      </p:sp>
    </p:spTree>
    <p:extLst>
      <p:ext uri="{BB962C8B-B14F-4D97-AF65-F5344CB8AC3E}">
        <p14:creationId xmlns:p14="http://schemas.microsoft.com/office/powerpoint/2010/main" val="149934710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Company>MPSV ČR</properties:Company>
  <properties:Words>454</properties:Words>
  <properties:PresentationFormat>Širokoúhlá obrazovka</properties:PresentationFormat>
  <properties:Paragraphs>61</properties:Paragraphs>
  <properties:Slides>8</properties:Slides>
  <properties:Notes>0</properties:Notes>
  <properties:TotalTime>453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properties:HeadingPairs>
  <properties:TitlesOfParts>
    <vt:vector baseType="lpstr" size="15">
      <vt:lpstr>Arial</vt:lpstr>
      <vt:lpstr>Calibri</vt:lpstr>
      <vt:lpstr>Calibri Light</vt:lpstr>
      <vt:lpstr>Google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2025-05-19T09:45:04Z</dcterms:created>
  <dc:creator/>
  <cp:lastModifiedBy/>
  <dcterms:modified xmlns:xsi="http://www.w3.org/2001/XMLSchema-instance" xsi:type="dcterms:W3CDTF">2025-06-04T11:40:35Z</dcterms:modified>
  <cp:revision>10</cp:revision>
  <dc:title>Prezentace aplikace PowerPoint</dc:title>
</cp:coreProperties>
</file>