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>
  <p:sldMasterIdLst>
    <p:sldMasterId id="2147483684" r:id="rId4"/>
  </p:sldMasterIdLst>
  <p:notesMasterIdLst>
    <p:notesMasterId r:id="rId10"/>
  </p:notesMasterIdLst>
  <p:handoutMasterIdLst>
    <p:handoutMasterId r:id="rId11"/>
  </p:handoutMasterIdLst>
  <p:sldIdLst>
    <p:sldId id="256" r:id="rId5"/>
    <p:sldId id="312" r:id="rId6"/>
    <p:sldId id="313" r:id="rId7"/>
    <p:sldId id="314" r:id="rId8"/>
    <p:sldId id="311" r:id="rId9"/>
  </p:sldIdLst>
  <p:sldSz cx="9144000" cy="6858000" type="screen4x3"/>
  <p:notesSz cx="6797675" cy="9926638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15653" autoAdjust="false"/>
    <p:restoredTop sz="84076" autoAdjust="false"/>
  </p:normalViewPr>
  <p:slideViewPr>
    <p:cSldViewPr>
      <p:cViewPr varScale="true">
        <p:scale>
          <a:sx n="92" d="100"/>
          <a:sy n="92" d="100"/>
        </p:scale>
        <p:origin x="207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74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4.xml" Type="http://schemas.openxmlformats.org/officeDocument/2006/relationships/slide" Id="rId8"/>
    <Relationship Target="viewProps.xml" Type="http://schemas.openxmlformats.org/officeDocument/2006/relationships/viewProps" Id="rId13"/>
    <Relationship Target="../customXml/item3.xml" Type="http://schemas.openxmlformats.org/officeDocument/2006/relationships/customXml" Id="rId3"/>
    <Relationship Target="slides/slide3.xml" Type="http://schemas.openxmlformats.org/officeDocument/2006/relationships/slide" Id="rId7"/>
    <Relationship Target="presProps.xml" Type="http://schemas.openxmlformats.org/officeDocument/2006/relationships/presProps" Id="rId12"/>
    <Relationship Target="../customXml/item2.xml" Type="http://schemas.openxmlformats.org/officeDocument/2006/relationships/customXml" Id="rId2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handoutMasters/handoutMaster1.xml" Type="http://schemas.openxmlformats.org/officeDocument/2006/relationships/handoutMaster" Id="rId11"/>
    <Relationship Target="slides/slide1.xml" Type="http://schemas.openxmlformats.org/officeDocument/2006/relationships/slide" Id="rId5"/>
    <Relationship Target="tableStyles.xml" Type="http://schemas.openxmlformats.org/officeDocument/2006/relationships/tableStyles" Id="rId15"/>
    <Relationship Target="notesMasters/notesMaster1.xml" Type="http://schemas.openxmlformats.org/officeDocument/2006/relationships/notesMaster" Id="rId10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theme/theme1.xml" Type="http://schemas.openxmlformats.org/officeDocument/2006/relationships/theme" Id="rId14"/>
</Relationships>

</file>

<file path=ppt/handoutMasters/_rels/handoutMaster1.xml.rels><?xml version="1.0" encoding="UTF-8" standalone="yes"?>
<Relationships xmlns="http://schemas.openxmlformats.org/package/2006/relationships">
    <Relationship Target="../theme/theme3.xml" Type="http://schemas.openxmlformats.org/officeDocument/2006/relationships/theme" Id="rId1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321" tIns="45661" rIns="91321" bIns="45661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321" tIns="45661" rIns="91321" bIns="45661" rtlCol="false"/>
          <a:lstStyle>
            <a:lvl1pPr algn="r">
              <a:defRPr sz="1200"/>
            </a:lvl1pPr>
          </a:lstStyle>
          <a:p>
            <a:fld id="{93A7FEF0-5CBC-4F97-9A53-1F64C072C970}" type="datetimeFigureOut">
              <a:rPr lang="cs-CZ" smtClean="false"/>
              <a:pPr/>
              <a:t>02.11.2023</a:t>
            </a:fld>
            <a:endParaRPr lang="cs-CZ"/>
          </a:p>
        </p:txBody>
      </p:sp>
      <p:sp>
        <p:nvSpPr>
          <p:cNvPr id="4" name="Zástupný symbol pro zápatí 3"/>
          <p:cNvSpPr>
            <a:spLocks noGrp="true"/>
          </p:cNvSpPr>
          <p:nvPr>
            <p:ph type="ftr" sz="quarter" idx="2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321" tIns="45661" rIns="91321" bIns="45661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true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321" tIns="45661" rIns="91321" bIns="45661" rtlCol="false" anchor="b"/>
          <a:lstStyle>
            <a:lvl1pPr algn="r">
              <a:defRPr sz="1200"/>
            </a:lvl1pPr>
          </a:lstStyle>
          <a:p>
            <a:fld id="{D19C8292-6923-4618-B899-160DC5C5BF40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8906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321" tIns="45661" rIns="91321" bIns="45661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321" tIns="45661" rIns="91321" bIns="45661" rtlCol="false"/>
          <a:lstStyle>
            <a:lvl1pPr algn="r">
              <a:defRPr sz="1200"/>
            </a:lvl1pPr>
          </a:lstStyle>
          <a:p>
            <a:fld id="{29063010-5005-4341-9E22-38096F55982E}" type="datetimeFigureOut">
              <a:rPr lang="cs-CZ" smtClean="false"/>
              <a:pPr/>
              <a:t>02.11.2023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919163" y="744538"/>
            <a:ext cx="4960937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1" tIns="45661" rIns="91321" bIns="45661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321" tIns="45661" rIns="91321" bIns="45661" rtlCol="false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321" tIns="45661" rIns="91321" bIns="45661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321" tIns="45661" rIns="91321" bIns="45661" rtlCol="false" anchor="b"/>
          <a:lstStyle>
            <a:lvl1pPr algn="r">
              <a:defRPr sz="1200"/>
            </a:lvl1pPr>
          </a:lstStyle>
          <a:p>
            <a:fld id="{FEF6189B-E22A-473F-8B25-C6D9C533ADC1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7456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>
          <a:xfrm>
            <a:off x="919163" y="744538"/>
            <a:ext cx="4960937" cy="3721100"/>
          </a:xfrm>
        </p:spPr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FEF6189B-E22A-473F-8B25-C6D9C533ADC1}" type="slidenum">
              <a:rPr lang="cs-CZ" smtClean="false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1214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FEF6189B-E22A-473F-8B25-C6D9C533ADC1}" type="slidenum">
              <a:rPr lang="cs-CZ" smtClean="false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47090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false"/>
              <a:t>Dotazník ZOR obsahuje obecné otázky (pro všechny projekty v různých výzvách) a dále specifické otázky pro výzvu č. 009. V prezentaci je uveden odkaz na specifické otázky. Obecné otázky jsou také k náhledu na stránkách výzvy.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FEF6189B-E22A-473F-8B25-C6D9C533ADC1}" type="slidenum">
              <a:rPr lang="cs-CZ" smtClean="false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543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>
          <a:xfrm>
            <a:off x="919163" y="744538"/>
            <a:ext cx="4960937" cy="3721100"/>
          </a:xfrm>
        </p:spPr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FEF6189B-E22A-473F-8B25-C6D9C533ADC1}" type="slidenum">
              <a:rPr lang="cs-CZ" smtClean="false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5752602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ctrTitle"/>
          </p:nvPr>
        </p:nvSpPr>
        <p:spPr>
          <a:xfrm>
            <a:off x="685800" y="1905006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Subtitle 2"/>
          <p:cNvSpPr>
            <a:spLocks noGrp="true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1CD17FF2-7BE3-41B7-8116-1948BCD3A11A}" type="datetime1">
              <a:rPr lang="cs-CZ" smtClean="false"/>
              <a:pPr/>
              <a:t>02.11.2023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false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x" preserve="true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15F19AB-57B1-4840-9AF6-2BB4DA181E96}" type="datetime1">
              <a:rPr lang="cs-CZ" smtClean="false"/>
              <a:pPr/>
              <a:t>02.11.2023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false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itleAndTx" preserve="true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true"/>
          </p:cNvSpPr>
          <p:nvPr>
            <p:ph type="title" orient="vert"/>
          </p:nvPr>
        </p:nvSpPr>
        <p:spPr>
          <a:xfrm>
            <a:off x="6629400" y="274644"/>
            <a:ext cx="1752600" cy="5851525"/>
          </a:xfrm>
        </p:spPr>
        <p:txBody>
          <a:bodyPr vert="eaVert" anchor="b" anchorCtr="false"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2B4D9AD-2710-41B8-B78A-70D635A185C2}" type="datetime1">
              <a:rPr lang="cs-CZ" smtClean="false"/>
              <a:pPr/>
              <a:t>02.11.2023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false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C9D113A-F5A1-48FF-9026-49784C9C7EFB}" type="datetime1">
              <a:rPr lang="cs-CZ" smtClean="false"/>
              <a:pPr/>
              <a:t>02.11.2023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false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secHead" preserve="true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722315" y="5486400"/>
            <a:ext cx="7659687" cy="1168400"/>
          </a:xfrm>
        </p:spPr>
        <p:txBody>
          <a:bodyPr anchor="t"/>
          <a:lstStyle>
            <a:lvl1pPr algn="l">
              <a:defRPr sz="3600" b="false" cap="all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722315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F9D68DC-57CC-4094-BAD8-82539161F9F2}" type="datetime1">
              <a:rPr lang="cs-CZ" smtClean="false"/>
              <a:pPr/>
              <a:t>02.11.2023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false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Obj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true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EE7C65A3-10D4-48F5-803E-CF26C9E89A3D}" type="datetime1">
              <a:rPr lang="cs-CZ" smtClean="false"/>
              <a:pPr/>
              <a:t>02.11.2023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false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TxTwoObj" preserve="true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true">
                <a:solidFill>
                  <a:schemeClr val="tx2"/>
                </a:solidFill>
              </a:defRPr>
            </a:lvl1pPr>
            <a:lvl2pPr marL="457189" indent="0">
              <a:buNone/>
              <a:defRPr sz="2000" b="true"/>
            </a:lvl2pPr>
            <a:lvl3pPr marL="914377" indent="0">
              <a:buNone/>
              <a:defRPr sz="1800" b="true"/>
            </a:lvl3pPr>
            <a:lvl4pPr marL="1371566" indent="0">
              <a:buNone/>
              <a:defRPr sz="1600" b="true"/>
            </a:lvl4pPr>
            <a:lvl5pPr marL="1828754" indent="0">
              <a:buNone/>
              <a:defRPr sz="1600" b="true"/>
            </a:lvl5pPr>
            <a:lvl6pPr marL="2285943" indent="0">
              <a:buNone/>
              <a:defRPr sz="1600" b="true"/>
            </a:lvl6pPr>
            <a:lvl7pPr marL="2743131" indent="0">
              <a:buNone/>
              <a:defRPr sz="1600" b="true"/>
            </a:lvl7pPr>
            <a:lvl8pPr marL="3200320" indent="0">
              <a:buNone/>
              <a:defRPr sz="1600" b="true"/>
            </a:lvl8pPr>
            <a:lvl9pPr marL="3657509" indent="0">
              <a:buNone/>
              <a:defRPr sz="1600" b="true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5" name="Text Placeholder 4"/>
          <p:cNvSpPr>
            <a:spLocks noGrp="true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true">
                <a:solidFill>
                  <a:schemeClr val="tx2"/>
                </a:solidFill>
              </a:defRPr>
            </a:lvl1pPr>
            <a:lvl2pPr marL="457189" indent="0">
              <a:buNone/>
              <a:defRPr sz="2000" b="true"/>
            </a:lvl2pPr>
            <a:lvl3pPr marL="914377" indent="0">
              <a:buNone/>
              <a:defRPr sz="1800" b="true"/>
            </a:lvl3pPr>
            <a:lvl4pPr marL="1371566" indent="0">
              <a:buNone/>
              <a:defRPr sz="1600" b="true"/>
            </a:lvl4pPr>
            <a:lvl5pPr marL="1828754" indent="0">
              <a:buNone/>
              <a:defRPr sz="1600" b="true"/>
            </a:lvl5pPr>
            <a:lvl6pPr marL="2285943" indent="0">
              <a:buNone/>
              <a:defRPr sz="1600" b="true"/>
            </a:lvl6pPr>
            <a:lvl7pPr marL="2743131" indent="0">
              <a:buNone/>
              <a:defRPr sz="1600" b="true"/>
            </a:lvl7pPr>
            <a:lvl8pPr marL="3200320" indent="0">
              <a:buNone/>
              <a:defRPr sz="1600" b="true"/>
            </a:lvl8pPr>
            <a:lvl9pPr marL="3657509" indent="0">
              <a:buNone/>
              <a:defRPr sz="1600" b="true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true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9618C73-41BC-4521-8254-FE4ABB735506}" type="datetime1">
              <a:rPr lang="cs-CZ" smtClean="false"/>
              <a:pPr/>
              <a:t>02.11.2023</a:t>
            </a:fld>
            <a:endParaRPr lang="cs-CZ"/>
          </a:p>
        </p:txBody>
      </p:sp>
      <p:sp>
        <p:nvSpPr>
          <p:cNvPr id="8" name="Footer Placeholder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false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Only" preserve="true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9ABEF348-C99A-40D3-B7AC-4F3B8C18CE4B}" type="datetime1">
              <a:rPr lang="cs-CZ" smtClean="false"/>
              <a:pPr/>
              <a:t>02.11.2023</a:t>
            </a:fld>
            <a:endParaRPr lang="cs-CZ"/>
          </a:p>
        </p:txBody>
      </p:sp>
      <p:sp>
        <p:nvSpPr>
          <p:cNvPr id="4" name="Footer Placeholder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false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blank" preserve="true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63A389E-216B-41CB-84D7-F00FF36B216E}" type="datetime1">
              <a:rPr lang="cs-CZ" smtClean="false"/>
              <a:pPr/>
              <a:t>02.11.2023</a:t>
            </a:fld>
            <a:endParaRPr lang="cs-CZ"/>
          </a:p>
        </p:txBody>
      </p:sp>
      <p:sp>
        <p:nvSpPr>
          <p:cNvPr id="3" name="Footer Placeholder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false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Tx" preserve="true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true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304802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85882E1-A11B-4CBF-A93C-EA1DEAEF2CC0}" type="datetime1">
              <a:rPr lang="cs-CZ" smtClean="false"/>
              <a:pPr/>
              <a:t>02.11.2023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false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true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picTx" preserve="true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true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Picture Placeholder 2"/>
          <p:cNvSpPr>
            <a:spLocks noGrp="true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false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781C655-C117-4B79-9FAC-2B9240D4D625}" type="datetime1">
              <a:rPr lang="cs-CZ" smtClean="false"/>
              <a:pPr/>
              <a:t>02.11.2023</a:t>
            </a:fld>
            <a:endParaRPr lang="cs-CZ"/>
          </a:p>
        </p:txBody>
      </p:sp>
      <p:sp>
        <p:nvSpPr>
          <p:cNvPr id="9" name="Slide Number Placeholder 8"/>
          <p:cNvSpPr>
            <a:spLocks noGrp="true"/>
          </p:cNvSpPr>
          <p:nvPr>
            <p:ph type="sldNum" sz="quarter" idx="11"/>
          </p:nvPr>
        </p:nvSpPr>
        <p:spPr/>
        <p:txBody>
          <a:bodyPr/>
          <a:lstStyle/>
          <a:p>
            <a:fld id="{AC57A5DF-1266-40EA-9282-1E66B9DE06C0}" type="slidenum">
              <a:rPr lang="cs-CZ" smtClean="false"/>
              <a:pPr/>
              <a:t>‹#›</a:t>
            </a:fld>
            <a:endParaRPr lang="cs-CZ"/>
          </a:p>
        </p:txBody>
      </p:sp>
      <p:sp>
        <p:nvSpPr>
          <p:cNvPr id="10" name="Footer Placeholder 9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theme/theme1.xml" Type="http://schemas.openxmlformats.org/officeDocument/2006/relationships/theme" Id="rId12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true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false" anchor="ctr">
            <a:noAutofit/>
          </a:bodyPr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false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false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C57A5DF-1266-40EA-9282-1E66B9DE06C0}" type="slidenum">
              <a:rPr lang="cs-CZ" smtClean="false"/>
              <a:pPr/>
              <a:t>‹#›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3"/>
          </p:nvPr>
        </p:nvSpPr>
        <p:spPr>
          <a:xfrm rot="16200000">
            <a:off x="7586913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cs-CZ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2"/>
          </p:nvPr>
        </p:nvSpPr>
        <p:spPr>
          <a:xfrm rot="16200000">
            <a:off x="7551354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C23D985-DC43-4D01-81D8-CC7409620BF0}" type="datetime1">
              <a:rPr lang="cs-CZ" smtClean="false"/>
              <a:pPr/>
              <a:t>02.11.2023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false" ftr="false" dt="false"/>
  <p:txStyles>
    <p:titleStyle>
      <a:lvl1pPr algn="l" defTabSz="914377" rtl="false" eaLnBrk="true" latinLnBrk="false" hangingPunct="true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891" indent="-228594" algn="l" defTabSz="914377" rtl="false" eaLnBrk="true" latinLnBrk="false" hangingPunct="true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64" indent="-228594" algn="l" defTabSz="914377" rtl="false" eaLnBrk="true" latinLnBrk="false" hangingPunct="true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15" indent="-228594" algn="l" defTabSz="914377" rtl="false" eaLnBrk="true" latinLnBrk="false" hangingPunct="true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28" indent="-228594" algn="l" defTabSz="914377" rtl="false" eaLnBrk="true" latinLnBrk="false" hangingPunct="true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41" indent="-228594" algn="l" defTabSz="914377" rtl="false" eaLnBrk="true" latinLnBrk="false" hangingPunct="true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17" indent="-182875" algn="l" defTabSz="914377" rtl="false" eaLnBrk="true" latinLnBrk="false" hangingPunct="true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192" indent="-182875" algn="l" defTabSz="914377" rtl="false" eaLnBrk="true" latinLnBrk="false" hangingPunct="true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067" indent="-182875" algn="l" defTabSz="914377" rtl="false" eaLnBrk="true" latinLnBrk="false" hangingPunct="true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5943" indent="-182875" algn="l" defTabSz="914377" rtl="false" eaLnBrk="true" latinLnBrk="false" hangingPunct="true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Mode="External" Target="https://pruzkumy.esfcr.cz/index.php/993167?lang=cs" Type="http://schemas.openxmlformats.org/officeDocument/2006/relationships/hyperlink" Id="rId3"/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Mode="External" Target="https://pruzkumy.esfcr.cz/index.php/993167?lang=cs" Type="http://schemas.openxmlformats.org/officeDocument/2006/relationships/hyperlink" Id="rId3"/>
    <Relationship TargetMode="External" Target="https://www.esfcr.cz/documents/21802/18495775/Textov%C3%A1+podoba+dotazn%C3%ADku+%28specifick%C3%A9+ot%C3%A1zky+pro+v%C3%BDzvu+009%29/ceaa636e-8879-473d-a98e-76208d8a383f" Type="http://schemas.openxmlformats.org/officeDocument/2006/relationships/hyperlink" Id="rId7"/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://www.esfcr.cz/" Type="http://schemas.openxmlformats.org/officeDocument/2006/relationships/hyperlink" Id="rId6"/>
    <Relationship TargetMode="External" Target="https://www.esfcr.cz/vyzva-009-opz-plus" Type="http://schemas.openxmlformats.org/officeDocument/2006/relationships/hyperlink" Id="rId5"/>
    <Relationship TargetMode="External" Target="https://pruzkumy.esfcr.cz/index.php/692975?lang=cs" Type="http://schemas.openxmlformats.org/officeDocument/2006/relationships/hyperlink" Id="rId4"/>
</Relationships>

</file>

<file path=ppt/slides/_rels/slide5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3"/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ctrTitle"/>
          </p:nvPr>
        </p:nvSpPr>
        <p:spPr>
          <a:xfrm>
            <a:off x="539552" y="1916835"/>
            <a:ext cx="7543800" cy="2353052"/>
          </a:xfrm>
        </p:spPr>
        <p:txBody>
          <a:bodyPr>
            <a:normAutofit fontScale="90000"/>
          </a:bodyPr>
          <a:lstStyle/>
          <a:p>
            <a:pPr algn="ctr"/>
            <a:r>
              <a:rPr lang="cs-CZ" sz="5300" dirty="false"/>
              <a:t>INFORMACE K EVALUACI</a:t>
            </a:r>
            <a:br>
              <a:rPr lang="cs-CZ" sz="3600" dirty="false"/>
            </a:br>
            <a:br>
              <a:rPr lang="cs-CZ" sz="4000" dirty="false"/>
            </a:br>
            <a:r>
              <a:rPr lang="cs-CZ" sz="4000" dirty="false"/>
              <a:t>Podpora sociální práce (výzva č. 009)</a:t>
            </a:r>
            <a:endParaRPr lang="cs-CZ" sz="2800" b="true" dirty="false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true"/>
          <p:nvPr/>
        </p:nvSpPr>
        <p:spPr>
          <a:xfrm>
            <a:off x="6516216" y="5620595"/>
            <a:ext cx="2016224" cy="369332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r>
              <a:rPr lang="cs-CZ" dirty="false">
                <a:solidFill>
                  <a:schemeClr val="tx2"/>
                </a:solidFill>
              </a:rPr>
              <a:t>7. listopadu 2023</a:t>
            </a:r>
          </a:p>
        </p:txBody>
      </p:sp>
      <p:grpSp>
        <p:nvGrpSpPr>
          <p:cNvPr id="16" name="Skupina 15">
            <a:extLst>
              <a:ext uri="{FF2B5EF4-FFF2-40B4-BE49-F238E27FC236}">
                <a16:creationId xmlns:a16="http://schemas.microsoft.com/office/drawing/2014/main" id="{0E6A803E-04E8-4CD1-B439-9BF7FCA32468}"/>
              </a:ext>
            </a:extLst>
          </p:cNvPr>
          <p:cNvGrpSpPr/>
          <p:nvPr/>
        </p:nvGrpSpPr>
        <p:grpSpPr>
          <a:xfrm>
            <a:off x="395541" y="404667"/>
            <a:ext cx="7687817" cy="696868"/>
            <a:chOff x="395535" y="404664"/>
            <a:chExt cx="7687817" cy="696868"/>
          </a:xfrm>
        </p:grpSpPr>
        <p:pic>
          <p:nvPicPr>
            <p:cNvPr id="12" name="Picture 5">
              <a:extLst>
                <a:ext uri="{FF2B5EF4-FFF2-40B4-BE49-F238E27FC236}">
                  <a16:creationId xmlns:a16="http://schemas.microsoft.com/office/drawing/2014/main" id="{D918CC51-F8C8-4D83-9274-F989BE312155}"/>
                </a:ext>
              </a:extLst>
            </p:cNvPr>
            <p:cNvPicPr>
              <a:picLocks noChangeAspect="true"/>
            </p:cNvPicPr>
            <p:nvPr/>
          </p:nvPicPr>
          <p:blipFill>
            <a:blip cstate="print"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5535" y="404664"/>
              <a:ext cx="2741853" cy="696868"/>
            </a:xfrm>
            <a:prstGeom prst="rect">
              <a:avLst/>
            </a:prstGeom>
            <a:noFill/>
            <a:ln>
              <a:noFill/>
            </a:ln>
            <a:effectLst/>
          </p:spPr>
        </p:pic>
        <p:cxnSp>
          <p:nvCxnSpPr>
            <p:cNvPr id="14" name="Přímá spojnice 13">
              <a:extLst>
                <a:ext uri="{FF2B5EF4-FFF2-40B4-BE49-F238E27FC236}">
                  <a16:creationId xmlns:a16="http://schemas.microsoft.com/office/drawing/2014/main" id="{050575C0-F7F8-4F58-AD87-D2AB51DC49A6}"/>
                </a:ext>
              </a:extLst>
            </p:cNvPr>
            <p:cNvCxnSpPr/>
            <p:nvPr/>
          </p:nvCxnSpPr>
          <p:spPr>
            <a:xfrm>
              <a:off x="4648002" y="1052736"/>
              <a:ext cx="3435350" cy="0"/>
            </a:xfrm>
            <a:prstGeom prst="line">
              <a:avLst/>
            </a:prstGeom>
            <a:ln w="16510">
              <a:solidFill>
                <a:srgbClr val="005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ovéPole 10">
              <a:extLst>
                <a:ext uri="{FF2B5EF4-FFF2-40B4-BE49-F238E27FC236}">
                  <a16:creationId xmlns:a16="http://schemas.microsoft.com/office/drawing/2014/main" id="{E0466409-1707-429E-A7F9-7D70C138E779}"/>
                </a:ext>
              </a:extLst>
            </p:cNvPr>
            <p:cNvSpPr txBox="true"/>
            <p:nvPr/>
          </p:nvSpPr>
          <p:spPr>
            <a:xfrm>
              <a:off x="5436096" y="424187"/>
              <a:ext cx="2647256" cy="646331"/>
            </a:xfrm>
            <a:prstGeom prst="rect">
              <a:avLst/>
            </a:prstGeom>
            <a:noFill/>
          </p:spPr>
          <p:txBody>
            <a:bodyPr wrap="square" rtlCol="false">
              <a:spAutoFit/>
            </a:bodyPr>
            <a:lstStyle/>
            <a:p>
              <a:pPr algn="r"/>
              <a:r>
                <a:rPr lang="cs-CZ" dirty="false">
                  <a:solidFill>
                    <a:srgbClr val="0050A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Operační program </a:t>
              </a:r>
              <a:br>
                <a:rPr lang="cs-CZ" dirty="false">
                  <a:solidFill>
                    <a:srgbClr val="0050A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</a:br>
              <a:r>
                <a:rPr lang="cs-CZ" b="true" dirty="false">
                  <a:solidFill>
                    <a:srgbClr val="0050A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Zaměstnanost plus</a:t>
              </a:r>
              <a:endParaRPr lang="cs-CZ" dirty="false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3767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0225CB-9D3D-658F-736A-B0597FC6853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false"/>
              <a:t>Dotazníková šetření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18D312-B27E-26ED-079F-4C5D4B434708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7200" y="1916832"/>
            <a:ext cx="7620000" cy="4483968"/>
          </a:xfrm>
        </p:spPr>
        <p:txBody>
          <a:bodyPr/>
          <a:lstStyle/>
          <a:p>
            <a:pPr marL="114297" indent="0">
              <a:buNone/>
            </a:pPr>
            <a:r>
              <a:rPr lang="cs-CZ" dirty="false"/>
              <a:t>V průběhu realizace projektu budete vyplňovat 2 dotazníky: </a:t>
            </a:r>
          </a:p>
          <a:p>
            <a:pPr marL="114297" indent="0">
              <a:buNone/>
            </a:pPr>
            <a:endParaRPr lang="cs-CZ" dirty="false"/>
          </a:p>
          <a:p>
            <a:pPr marL="114297" indent="0">
              <a:buNone/>
            </a:pPr>
            <a:r>
              <a:rPr lang="cs-CZ" b="true" dirty="false"/>
              <a:t>1. dotazník </a:t>
            </a:r>
            <a:r>
              <a:rPr lang="cs-CZ" dirty="false"/>
              <a:t>– 6 měsíců od začátku realizace projektu</a:t>
            </a:r>
          </a:p>
          <a:p>
            <a:pPr marL="114297" indent="0">
              <a:buNone/>
            </a:pPr>
            <a:endParaRPr lang="cs-CZ" dirty="false"/>
          </a:p>
          <a:p>
            <a:pPr marL="114297" indent="0">
              <a:buNone/>
            </a:pPr>
            <a:r>
              <a:rPr lang="cs-CZ" b="true" dirty="false"/>
              <a:t>2. dotazník </a:t>
            </a:r>
            <a:r>
              <a:rPr lang="cs-CZ" dirty="false"/>
              <a:t>– Závěrečný dotazník ZOR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AEBED56-7E1D-196E-9983-0DE1D75E4D15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false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391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7B45B6-501D-4B39-BF2C-0DAA35A7584E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Dotazník po 6 měsících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89C63A-9E21-0639-41ED-7C11E5C92EC8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dotazník se vyplňuje elektronicky na odkazu: </a:t>
            </a:r>
            <a:br>
              <a:rPr lang="cs-CZ" dirty="false"/>
            </a:br>
            <a:br>
              <a:rPr lang="cs-CZ" sz="800" u="none" strike="noStrike" dirty="false">
                <a:solidFill>
                  <a:srgbClr val="328637"/>
                </a:solidFill>
                <a:effectLst/>
                <a:hlinkClick r:id="rId3"/>
              </a:rPr>
            </a:br>
            <a:r>
              <a:rPr lang="cs-CZ" sz="1800" u="none" strike="noStrike" dirty="false">
                <a:solidFill>
                  <a:srgbClr val="328637"/>
                </a:solidFill>
                <a:effectLst/>
                <a:hlinkClick r:id="rId3"/>
              </a:rPr>
              <a:t>https://pruzkumy.esfcr.cz/index.php/993167</a:t>
            </a:r>
            <a:endParaRPr lang="cs-CZ" sz="1400" dirty="false">
              <a:effectLst/>
            </a:endParaRPr>
          </a:p>
          <a:p>
            <a:endParaRPr lang="cs-CZ" sz="1800" dirty="false"/>
          </a:p>
          <a:p>
            <a:r>
              <a:rPr lang="cs-CZ" dirty="false"/>
              <a:t>dotazník vyplňuje jeden zástupce projektu, který má největší přehled o aktivitách a nastavení projektu</a:t>
            </a:r>
          </a:p>
          <a:p>
            <a:endParaRPr lang="cs-CZ" sz="1800" dirty="false"/>
          </a:p>
          <a:p>
            <a:pPr marL="114297" indent="0">
              <a:buNone/>
            </a:pPr>
            <a:r>
              <a:rPr lang="cs-CZ" b="true" dirty="false"/>
              <a:t>otázky se zaměřují na: </a:t>
            </a:r>
          </a:p>
          <a:p>
            <a:r>
              <a:rPr lang="cs-CZ" dirty="false"/>
              <a:t>cíle a plánované navýšení kapacit projektu</a:t>
            </a:r>
          </a:p>
          <a:p>
            <a:r>
              <a:rPr lang="cs-CZ" dirty="false"/>
              <a:t>podmínky pro profesionalizaci sociální práce (supervize, vzdělávání)</a:t>
            </a:r>
          </a:p>
          <a:p>
            <a:r>
              <a:rPr lang="cs-CZ" dirty="false"/>
              <a:t>současný výkon sociální práce (počet klientů na 1 pracovníka, počet hodin v terénu)</a:t>
            </a:r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05238AB-5334-8E2F-CC59-4AD842D1C7BC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false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8057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7B45B6-501D-4B39-BF2C-0DAA35A7584E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Dotazník ZOR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89C63A-9E21-0639-41ED-7C11E5C92EC8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dotazník se vyplňuje elektronicky na odkazu: </a:t>
            </a:r>
            <a:br>
              <a:rPr lang="cs-CZ" dirty="false"/>
            </a:br>
            <a:br>
              <a:rPr lang="cs-CZ" sz="800" u="none" strike="noStrike" dirty="false">
                <a:solidFill>
                  <a:srgbClr val="328637"/>
                </a:solidFill>
                <a:effectLst/>
                <a:hlinkClick r:id="rId3"/>
              </a:rPr>
            </a:br>
            <a:r>
              <a:rPr lang="cs-CZ" sz="1800" u="none" strike="noStrike" dirty="false">
                <a:solidFill>
                  <a:srgbClr val="328637"/>
                </a:solidFill>
                <a:effectLst/>
                <a:hlinkClick r:id="rId4"/>
              </a:rPr>
              <a:t>https://pruzkumy.esfcr.cz/index.php/692975</a:t>
            </a:r>
            <a:endParaRPr lang="cs-CZ" sz="1800" dirty="false">
              <a:effectLst/>
            </a:endParaRPr>
          </a:p>
          <a:p>
            <a:endParaRPr lang="cs-CZ" dirty="false"/>
          </a:p>
          <a:p>
            <a:r>
              <a:rPr lang="cs-CZ" dirty="false"/>
              <a:t>dotazník vyplňuje jeden zástupce projektu, který má největší přehled o aktivitách a nastavení projektu </a:t>
            </a:r>
          </a:p>
          <a:p>
            <a:endParaRPr lang="cs-CZ" dirty="false"/>
          </a:p>
          <a:p>
            <a:r>
              <a:rPr lang="cs-CZ" dirty="false"/>
              <a:t>náhled specifických otázek v dotazníku lze zobrazit na webu výzvy: </a:t>
            </a:r>
            <a:r>
              <a:rPr lang="cs-CZ" dirty="false">
                <a:hlinkClick r:id="rId5"/>
              </a:rPr>
              <a:t>Výzva 009 OPZ+ - </a:t>
            </a:r>
            <a:r>
              <a:rPr lang="cs-CZ" dirty="false">
                <a:hlinkClick r:id="rId6"/>
              </a:rPr>
              <a:t>www.esfcr.cz</a:t>
            </a:r>
            <a:r>
              <a:rPr lang="cs-CZ" dirty="false"/>
              <a:t> nebo přímo na tomto odkazu: </a:t>
            </a:r>
            <a:r>
              <a:rPr lang="cs-CZ" dirty="false">
                <a:hlinkClick r:id="rId7"/>
              </a:rPr>
              <a:t>Náhled dotazníku</a:t>
            </a:r>
            <a:endParaRPr lang="cs-CZ" dirty="false"/>
          </a:p>
          <a:p>
            <a:pPr marL="114297" indent="0">
              <a:buNone/>
            </a:pPr>
            <a:endParaRPr lang="cs-CZ" dirty="false"/>
          </a:p>
          <a:p>
            <a:r>
              <a:rPr lang="cs-CZ" dirty="false"/>
              <a:t>vyplnění dotazníku je povinné, dotazník po vyplnění vyexportujete a přiložíte ke závěrečné zprávě o realizaci (ZOR)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05238AB-5334-8E2F-CC59-4AD842D1C7BC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false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3578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cs-CZ" sz="2500" dirty="false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500" dirty="false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500" dirty="false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500" dirty="false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500" dirty="false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500" dirty="false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false"/>
              <a:pPr/>
              <a:t>5</a:t>
            </a:fld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9D1471A2-31CC-484E-84E5-EF91853CB694}"/>
              </a:ext>
            </a:extLst>
          </p:cNvPr>
          <p:cNvSpPr txBox="true">
            <a:spLocks/>
          </p:cNvSpPr>
          <p:nvPr/>
        </p:nvSpPr>
        <p:spPr>
          <a:xfrm>
            <a:off x="539552" y="2420888"/>
            <a:ext cx="7620000" cy="1800200"/>
          </a:xfrm>
          <a:prstGeom prst="rect">
            <a:avLst/>
          </a:prstGeom>
        </p:spPr>
        <p:txBody>
          <a:bodyPr vert="horz" lIns="91440" tIns="45720" rIns="91440" bIns="45720" rtlCol="false" anchor="ctr">
            <a:noAutofit/>
          </a:bodyPr>
          <a:lstStyle>
            <a:lvl1pPr algn="l" defTabSz="914400" rtl="false" eaLnBrk="true" latinLnBrk="false" hangingPunct="true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6000" dirty="false"/>
              <a:t>DĚKUJEME </a:t>
            </a:r>
          </a:p>
          <a:p>
            <a:pPr algn="ctr"/>
            <a:r>
              <a:rPr lang="cs-CZ" sz="6000" dirty="false"/>
              <a:t>ZA SPOLUPRÁCI!</a:t>
            </a:r>
          </a:p>
        </p:txBody>
      </p:sp>
      <p:grpSp>
        <p:nvGrpSpPr>
          <p:cNvPr id="7" name="Skupina 6">
            <a:extLst>
              <a:ext uri="{FF2B5EF4-FFF2-40B4-BE49-F238E27FC236}">
                <a16:creationId xmlns:a16="http://schemas.microsoft.com/office/drawing/2014/main" id="{6C3436D5-EEF4-4105-ADB7-8CBC71008E36}"/>
              </a:ext>
            </a:extLst>
          </p:cNvPr>
          <p:cNvGrpSpPr/>
          <p:nvPr/>
        </p:nvGrpSpPr>
        <p:grpSpPr>
          <a:xfrm>
            <a:off x="395541" y="404667"/>
            <a:ext cx="7687817" cy="696868"/>
            <a:chOff x="395535" y="404664"/>
            <a:chExt cx="7687817" cy="696868"/>
          </a:xfrm>
        </p:grpSpPr>
        <p:pic>
          <p:nvPicPr>
            <p:cNvPr id="8" name="Picture 5">
              <a:extLst>
                <a:ext uri="{FF2B5EF4-FFF2-40B4-BE49-F238E27FC236}">
                  <a16:creationId xmlns:a16="http://schemas.microsoft.com/office/drawing/2014/main" id="{C5C05CF1-02D7-42F7-AED7-86B43401FDBF}"/>
                </a:ext>
              </a:extLst>
            </p:cNvPr>
            <p:cNvPicPr>
              <a:picLocks noChangeAspect="true"/>
            </p:cNvPicPr>
            <p:nvPr/>
          </p:nvPicPr>
          <p:blipFill>
            <a:blip cstate="print"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5535" y="404664"/>
              <a:ext cx="2741853" cy="696868"/>
            </a:xfrm>
            <a:prstGeom prst="rect">
              <a:avLst/>
            </a:prstGeom>
            <a:noFill/>
            <a:ln>
              <a:noFill/>
            </a:ln>
            <a:effectLst/>
          </p:spPr>
        </p:pic>
        <p:cxnSp>
          <p:nvCxnSpPr>
            <p:cNvPr id="10" name="Přímá spojnice 9">
              <a:extLst>
                <a:ext uri="{FF2B5EF4-FFF2-40B4-BE49-F238E27FC236}">
                  <a16:creationId xmlns:a16="http://schemas.microsoft.com/office/drawing/2014/main" id="{0B57BF93-4668-480E-98BD-12EFA62919EC}"/>
                </a:ext>
              </a:extLst>
            </p:cNvPr>
            <p:cNvCxnSpPr/>
            <p:nvPr/>
          </p:nvCxnSpPr>
          <p:spPr>
            <a:xfrm>
              <a:off x="4648002" y="1052736"/>
              <a:ext cx="3435350" cy="0"/>
            </a:xfrm>
            <a:prstGeom prst="line">
              <a:avLst/>
            </a:prstGeom>
            <a:ln w="16510">
              <a:solidFill>
                <a:srgbClr val="005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ovéPole 10">
              <a:extLst>
                <a:ext uri="{FF2B5EF4-FFF2-40B4-BE49-F238E27FC236}">
                  <a16:creationId xmlns:a16="http://schemas.microsoft.com/office/drawing/2014/main" id="{F961004F-BE8E-46E9-B011-68AF238CA9E2}"/>
                </a:ext>
              </a:extLst>
            </p:cNvPr>
            <p:cNvSpPr txBox="true"/>
            <p:nvPr/>
          </p:nvSpPr>
          <p:spPr>
            <a:xfrm>
              <a:off x="5436096" y="424187"/>
              <a:ext cx="2647256" cy="646331"/>
            </a:xfrm>
            <a:prstGeom prst="rect">
              <a:avLst/>
            </a:prstGeom>
            <a:noFill/>
          </p:spPr>
          <p:txBody>
            <a:bodyPr wrap="square" rtlCol="false">
              <a:spAutoFit/>
            </a:bodyPr>
            <a:lstStyle/>
            <a:p>
              <a:pPr algn="r"/>
              <a:r>
                <a:rPr lang="cs-CZ" dirty="false">
                  <a:solidFill>
                    <a:srgbClr val="0050A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Operační program </a:t>
              </a:r>
              <a:br>
                <a:rPr lang="cs-CZ" dirty="false">
                  <a:solidFill>
                    <a:srgbClr val="0050A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</a:br>
              <a:r>
                <a:rPr lang="cs-CZ" b="true" dirty="false">
                  <a:solidFill>
                    <a:srgbClr val="0050A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Zaměstnanost plus</a:t>
              </a:r>
              <a:endParaRPr lang="cs-CZ" dirty="false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8056055"/>
      </p:ext>
    </p:extLst>
  </p:cSld>
  <p:clrMapOvr>
    <a:masterClrMapping/>
  </p:clrMapOvr>
</p:sld>
</file>

<file path=ppt/theme/_rels/theme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1"/>
</Relationships>
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Sousedství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false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true">
          <a:blip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EABDB59-709D-431E-B78A-A9C86CF355F1}">
  <ds:schemaRefs>
    <ds:schemaRef ds:uri="http://schemas.microsoft.com/office/2006/metadata/properties"/>
    <ds:schemaRef ds:uri="http://schemas.microsoft.com/office/infopath/2007/PartnerControls"/>
    <ds:schemaRef ds:uri="dfed548f-0517-4d39-90e3-3947398480c0"/>
  </ds:schemaRefs>
</ds:datastoreItem>
</file>

<file path=customXml/itemProps2.xml><?xml version="1.0" encoding="utf-8"?>
<ds:datastoreItem xmlns:ds="http://schemas.openxmlformats.org/officeDocument/2006/customXml" ds:itemID="{FDA4B1C7-73C7-4856-8EB3-D4885AC8431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9AF0ED-2D22-40AA-A820-F0BEC76C67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Gallery</properties:Template>
  <properties:Words>281</properties:Words>
  <properties:PresentationFormat>Předvádění na obrazovce (4:3)</properties:PresentationFormat>
  <properties:Paragraphs>39</properties:Paragraphs>
  <properties:Slides>5</properties:Slides>
  <properties:Notes>4</properties:Notes>
  <properties:TotalTime>7836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properties:HeadingPairs>
  <properties:TitlesOfParts>
    <vt:vector baseType="lpstr" size="10">
      <vt:lpstr>Arial</vt:lpstr>
      <vt:lpstr>Calibri</vt:lpstr>
      <vt:lpstr>Cambria</vt:lpstr>
      <vt:lpstr>Times New Roman</vt:lpstr>
      <vt:lpstr>Sousedství</vt:lpstr>
      <vt:lpstr>INFORMACE K EVALUACI  Podpora sociální práce (výzva č. 009)</vt:lpstr>
      <vt:lpstr>Dotazníková šetření</vt:lpstr>
      <vt:lpstr>Dotazník po 6 měsících</vt:lpstr>
      <vt:lpstr>Dotazník ZOR</vt:lpstr>
      <vt:lpstr>      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2015-05-26T11:30:55Z</dcterms:created>
  <dc:creator/>
  <cp:lastModifiedBy/>
  <cp:lastPrinted>2016-10-10T06:15:35Z</cp:lastPrinted>
  <dcterms:modified xmlns:xsi="http://www.w3.org/2001/XMLSchema-instance" xsi:type="dcterms:W3CDTF">2023-11-02T14:23:15Z</dcterms:modified>
  <cp:revision>492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