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71" r:id="rId4"/>
  </p:sldMasterIdLst>
  <p:notesMasterIdLst>
    <p:notesMasterId r:id="rId18"/>
  </p:notesMasterIdLst>
  <p:sldIdLst>
    <p:sldId id="256" r:id="rId5"/>
    <p:sldId id="439" r:id="rId6"/>
    <p:sldId id="321" r:id="rId7"/>
    <p:sldId id="440" r:id="rId8"/>
    <p:sldId id="747" r:id="rId9"/>
    <p:sldId id="728" r:id="rId10"/>
    <p:sldId id="743" r:id="rId11"/>
    <p:sldId id="742" r:id="rId12"/>
    <p:sldId id="740" r:id="rId13"/>
    <p:sldId id="744" r:id="rId14"/>
    <p:sldId id="746" r:id="rId15"/>
    <p:sldId id="745" r:id="rId16"/>
    <p:sldId id="741" r:id="rId17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2F70DBC-3B2D-3894-866C-5A527427B9D0}" name="Hasenöhrlová Veronika Mgr. (MPSV)" initials="HVM(" userId="S::veronika.hasenohrlov@mpsv.cz::1e61399f-890d-442e-a255-4fff53df1077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ácha Pocová Zuzana Mgr. (MPSV)" initials="HPZM(" lastIdx="2" clrIdx="0">
    <p:extLst>
      <p:ext uri="{19B8F6BF-5375-455C-9EA6-DF929625EA0E}">
        <p15:presenceInfo xmlns:p15="http://schemas.microsoft.com/office/powerpoint/2012/main" userId="S::zuzana.hacha@mpsv.cz::703a2079-b707-43ff-a0ed-aa5299c0a858" providerId="AD"/>
      </p:ext>
    </p:extLst>
  </p:cmAuthor>
  <p:cmAuthor id="2" name="Koníková Barbora Mgr. (MPSV)" initials="KBM(" lastIdx="4" clrIdx="1">
    <p:extLst>
      <p:ext uri="{19B8F6BF-5375-455C-9EA6-DF929625EA0E}">
        <p15:presenceInfo xmlns:p15="http://schemas.microsoft.com/office/powerpoint/2012/main" userId="S::barbora.konikova@mpsv.cz::45b6318f-2b03-4916-8464-3a740678fdc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B900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952" autoAdjust="0"/>
    <p:restoredTop sz="84553" autoAdjust="0"/>
  </p:normalViewPr>
  <p:slideViewPr>
    <p:cSldViewPr showGuides="1">
      <p:cViewPr varScale="1">
        <p:scale>
          <a:sx n="55" d="100"/>
          <a:sy n="55" d="100"/>
        </p:scale>
        <p:origin x="1052" y="48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0"/>
              <a:t>15.05.2025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76617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8094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28681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58038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38699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1710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1162" y="260648"/>
            <a:ext cx="2649675" cy="792956"/>
          </a:xfrm>
          <a:prstGeom prst="rect">
            <a:avLst/>
          </a:prstGeom>
        </p:spPr>
      </p:pic>
      <p:sp>
        <p:nvSpPr>
          <p:cNvPr id="9" name="Text Box 2">
            <a:extLst>
              <a:ext uri="{FF2B5EF4-FFF2-40B4-BE49-F238E27FC236}">
                <a16:creationId xmlns:a16="http://schemas.microsoft.com/office/drawing/2014/main" id="{EA794073-6EBC-4E80-BAF9-686DF825B21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012457" y="595991"/>
            <a:ext cx="4770842" cy="481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Trebuchet MS" panose="020B0603020202020204" pitchFamily="34" charset="0"/>
              </a:rPr>
              <a:t>Operační program 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rgbClr val="5FBBF5"/>
                </a:solidFill>
                <a:effectLst/>
                <a:latin typeface="Trebuchet MS" panose="020B0603020202020204" pitchFamily="34" charset="0"/>
              </a:rPr>
              <a:t>Zaměstnanost plus</a:t>
            </a:r>
            <a:endParaRPr kumimoji="0" lang="cs-CZ" altLang="cs-CZ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8" name="Přímá spojnice 17"/>
          <p:cNvCxnSpPr>
            <a:cxnSpLocks/>
          </p:cNvCxnSpPr>
          <p:nvPr userDrawn="1"/>
        </p:nvCxnSpPr>
        <p:spPr>
          <a:xfrm flipV="1">
            <a:off x="378869" y="1129768"/>
            <a:ext cx="8280920" cy="12856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>
            <a:extLst>
              <a:ext uri="{FF2B5EF4-FFF2-40B4-BE49-F238E27FC236}">
                <a16:creationId xmlns:a16="http://schemas.microsoft.com/office/drawing/2014/main" id="{E3BF7380-7E68-4D81-99BF-138B5C97049D}"/>
              </a:ext>
            </a:extLst>
          </p:cNvPr>
          <p:cNvCxnSpPr>
            <a:cxnSpLocks/>
          </p:cNvCxnSpPr>
          <p:nvPr userDrawn="1"/>
        </p:nvCxnSpPr>
        <p:spPr>
          <a:xfrm>
            <a:off x="6774150" y="1119982"/>
            <a:ext cx="195764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1476346" y="1628800"/>
            <a:ext cx="7164456" cy="2232248"/>
          </a:xfrm>
        </p:spPr>
        <p:txBody>
          <a:bodyPr/>
          <a:lstStyle/>
          <a:p>
            <a:r>
              <a:rPr lang="cs-CZ" dirty="0"/>
              <a:t>Navýšení kapacit nestátních neziskových organizací v oblasti rovnosti žen a mužů</a:t>
            </a:r>
            <a:br>
              <a:rPr lang="cs-CZ" dirty="0"/>
            </a:br>
            <a:br>
              <a:rPr lang="cs-CZ" sz="1100" dirty="0"/>
            </a:br>
            <a:r>
              <a:rPr lang="cs-CZ" cap="none" dirty="0">
                <a:solidFill>
                  <a:schemeClr val="bg2"/>
                </a:solidFill>
              </a:rPr>
              <a:t>Závěrečný kulatý stůl</a:t>
            </a:r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1512000" y="4981938"/>
            <a:ext cx="7093149" cy="540000"/>
          </a:xfrm>
        </p:spPr>
        <p:txBody>
          <a:bodyPr/>
          <a:lstStyle/>
          <a:p>
            <a:r>
              <a:rPr lang="cs-CZ" sz="2800" dirty="0"/>
              <a:t>Odd. projektů rovnosti žen a mužů </a:t>
            </a:r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1512000" y="5643216"/>
            <a:ext cx="7452488" cy="540000"/>
          </a:xfrm>
        </p:spPr>
        <p:txBody>
          <a:bodyPr/>
          <a:lstStyle/>
          <a:p>
            <a:r>
              <a:rPr lang="cs-CZ" sz="2400" dirty="0"/>
              <a:t>30. 4. 2025</a:t>
            </a:r>
            <a:endParaRPr lang="cs-CZ" sz="2800" dirty="0"/>
          </a:p>
        </p:txBody>
      </p:sp>
      <p:pic>
        <p:nvPicPr>
          <p:cNvPr id="17" name="Zástupný symbol pro obrázek 13">
            <a:extLst>
              <a:ext uri="{FF2B5EF4-FFF2-40B4-BE49-F238E27FC236}">
                <a16:creationId xmlns:a16="http://schemas.microsoft.com/office/drawing/2014/main" id="{53A65761-0BF4-C3D7-BE72-F5AC52CD0AD6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715082"/>
            <a:ext cx="540000" cy="540000"/>
          </a:xfrm>
        </p:spPr>
      </p:pic>
      <p:pic>
        <p:nvPicPr>
          <p:cNvPr id="18" name="Zástupný symbol pro obrázek 14">
            <a:extLst>
              <a:ext uri="{FF2B5EF4-FFF2-40B4-BE49-F238E27FC236}">
                <a16:creationId xmlns:a16="http://schemas.microsoft.com/office/drawing/2014/main" id="{DB9BB8F2-543F-99B0-807F-D864AFFAB297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495" y="4977232"/>
            <a:ext cx="540000" cy="540000"/>
          </a:xfrm>
        </p:spPr>
      </p:pic>
      <p:pic>
        <p:nvPicPr>
          <p:cNvPr id="19" name="Zástupný symbol pro obrázek 15">
            <a:extLst>
              <a:ext uri="{FF2B5EF4-FFF2-40B4-BE49-F238E27FC236}">
                <a16:creationId xmlns:a16="http://schemas.microsoft.com/office/drawing/2014/main" id="{E3A51D05-1909-FE98-CCA3-AC604B14D8E1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5643216"/>
            <a:ext cx="540000" cy="540000"/>
          </a:xfrm>
        </p:spPr>
      </p:pic>
      <p:pic>
        <p:nvPicPr>
          <p:cNvPr id="20" name="Obrázek 19" descr="Obsah obrázku text&#10;&#10;Popis byl vytvořen automaticky">
            <a:extLst>
              <a:ext uri="{FF2B5EF4-FFF2-40B4-BE49-F238E27FC236}">
                <a16:creationId xmlns:a16="http://schemas.microsoft.com/office/drawing/2014/main" id="{172E7035-60A2-1F0F-B1F0-A75A907A8DA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04211"/>
            <a:ext cx="4076700" cy="96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Obsah obrázku text&#10;&#10;Popis byl vytvořen automaticky">
            <a:extLst>
              <a:ext uri="{FF2B5EF4-FFF2-40B4-BE49-F238E27FC236}">
                <a16:creationId xmlns:a16="http://schemas.microsoft.com/office/drawing/2014/main" id="{82EDAB34-B7C9-E634-1153-5F324233A0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04211"/>
            <a:ext cx="4076700" cy="965200"/>
          </a:xfrm>
          <a:prstGeom prst="rect">
            <a:avLst/>
          </a:prstGeom>
        </p:spPr>
      </p:pic>
      <p:sp>
        <p:nvSpPr>
          <p:cNvPr id="8" name="Zástupný obsah 2">
            <a:extLst>
              <a:ext uri="{FF2B5EF4-FFF2-40B4-BE49-F238E27FC236}">
                <a16:creationId xmlns:a16="http://schemas.microsoft.com/office/drawing/2014/main" id="{1AC1B566-C7B5-4FF6-A462-E3B7A92EC67A}"/>
              </a:ext>
            </a:extLst>
          </p:cNvPr>
          <p:cNvSpPr txBox="1">
            <a:spLocks/>
          </p:cNvSpPr>
          <p:nvPr/>
        </p:nvSpPr>
        <p:spPr>
          <a:xfrm>
            <a:off x="2415104" y="2771939"/>
            <a:ext cx="6120232" cy="1638174"/>
          </a:xfrm>
          <a:prstGeom prst="rect">
            <a:avLst/>
          </a:prstGeom>
        </p:spPr>
        <p:txBody>
          <a:bodyPr/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cs-CZ" sz="4400" b="1" dirty="0"/>
              <a:t>SEBE-EVALUACE </a:t>
            </a:r>
            <a:br>
              <a:rPr lang="cs-CZ" sz="4400" b="1" dirty="0"/>
            </a:br>
            <a:r>
              <a:rPr lang="cs-CZ" sz="4400" b="1" dirty="0"/>
              <a:t>V RÁMCI PROJEKTU</a:t>
            </a:r>
            <a:endParaRPr lang="cs-CZ" sz="1800" dirty="0"/>
          </a:p>
        </p:txBody>
      </p:sp>
      <p:pic>
        <p:nvPicPr>
          <p:cNvPr id="9" name="Grafický objekt 8" descr="Kontrolní seznam obrys">
            <a:extLst>
              <a:ext uri="{FF2B5EF4-FFF2-40B4-BE49-F238E27FC236}">
                <a16:creationId xmlns:a16="http://schemas.microsoft.com/office/drawing/2014/main" id="{E50F6A4C-5A88-4E0C-AF7B-6A4B74583C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34900" y="2600924"/>
            <a:ext cx="1980204" cy="1980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4200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Obsah obrázku text&#10;&#10;Popis byl vytvořen automaticky">
            <a:extLst>
              <a:ext uri="{FF2B5EF4-FFF2-40B4-BE49-F238E27FC236}">
                <a16:creationId xmlns:a16="http://schemas.microsoft.com/office/drawing/2014/main" id="{82EDAB34-B7C9-E634-1153-5F324233A0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04211"/>
            <a:ext cx="4076700" cy="965200"/>
          </a:xfrm>
          <a:prstGeom prst="rect">
            <a:avLst/>
          </a:prstGeom>
        </p:spPr>
      </p:pic>
      <p:sp>
        <p:nvSpPr>
          <p:cNvPr id="8" name="Zástupný obsah 2">
            <a:extLst>
              <a:ext uri="{FF2B5EF4-FFF2-40B4-BE49-F238E27FC236}">
                <a16:creationId xmlns:a16="http://schemas.microsoft.com/office/drawing/2014/main" id="{1AC1B566-C7B5-4FF6-A462-E3B7A92EC67A}"/>
              </a:ext>
            </a:extLst>
          </p:cNvPr>
          <p:cNvSpPr txBox="1">
            <a:spLocks/>
          </p:cNvSpPr>
          <p:nvPr/>
        </p:nvSpPr>
        <p:spPr>
          <a:xfrm>
            <a:off x="2415104" y="3429000"/>
            <a:ext cx="6120232" cy="965200"/>
          </a:xfrm>
          <a:prstGeom prst="rect">
            <a:avLst/>
          </a:prstGeom>
        </p:spPr>
        <p:txBody>
          <a:bodyPr/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cs-CZ" sz="4400" b="1" dirty="0"/>
              <a:t>PŘESTÁVKA</a:t>
            </a:r>
            <a:endParaRPr lang="cs-CZ" sz="1800" dirty="0"/>
          </a:p>
        </p:txBody>
      </p:sp>
      <p:pic>
        <p:nvPicPr>
          <p:cNvPr id="9" name="Grafický objekt 8" descr="Káva obrys">
            <a:extLst>
              <a:ext uri="{FF2B5EF4-FFF2-40B4-BE49-F238E27FC236}">
                <a16:creationId xmlns:a16="http://schemas.microsoft.com/office/drawing/2014/main" id="{E50F6A4C-5A88-4E0C-AF7B-6A4B74583C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434900" y="2600924"/>
            <a:ext cx="1980204" cy="1980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016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Obsah obrázku text&#10;&#10;Popis byl vytvořen automaticky">
            <a:extLst>
              <a:ext uri="{FF2B5EF4-FFF2-40B4-BE49-F238E27FC236}">
                <a16:creationId xmlns:a16="http://schemas.microsoft.com/office/drawing/2014/main" id="{82EDAB34-B7C9-E634-1153-5F324233A0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04211"/>
            <a:ext cx="4076700" cy="965200"/>
          </a:xfrm>
          <a:prstGeom prst="rect">
            <a:avLst/>
          </a:prstGeom>
        </p:spPr>
      </p:pic>
      <p:sp>
        <p:nvSpPr>
          <p:cNvPr id="8" name="Zástupný obsah 2">
            <a:extLst>
              <a:ext uri="{FF2B5EF4-FFF2-40B4-BE49-F238E27FC236}">
                <a16:creationId xmlns:a16="http://schemas.microsoft.com/office/drawing/2014/main" id="{1AC1B566-C7B5-4FF6-A462-E3B7A92EC67A}"/>
              </a:ext>
            </a:extLst>
          </p:cNvPr>
          <p:cNvSpPr txBox="1">
            <a:spLocks/>
          </p:cNvSpPr>
          <p:nvPr/>
        </p:nvSpPr>
        <p:spPr>
          <a:xfrm>
            <a:off x="2415104" y="2168876"/>
            <a:ext cx="6120232" cy="2844300"/>
          </a:xfrm>
          <a:prstGeom prst="rect">
            <a:avLst/>
          </a:prstGeom>
        </p:spPr>
        <p:txBody>
          <a:bodyPr/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cs-CZ" sz="4400" b="1" dirty="0"/>
              <a:t>REALIZACE PROJEKTŮ,</a:t>
            </a:r>
            <a:br>
              <a:rPr lang="cs-CZ" sz="4400" b="1" dirty="0"/>
            </a:br>
            <a:r>
              <a:rPr lang="cs-CZ" sz="4400" b="1" dirty="0"/>
              <a:t>SDÍLENÍ DOBRÉ PRAXE</a:t>
            </a:r>
            <a:endParaRPr lang="cs-CZ" sz="1800" dirty="0"/>
          </a:p>
        </p:txBody>
      </p:sp>
      <p:pic>
        <p:nvPicPr>
          <p:cNvPr id="9" name="Grafický objekt 8" descr="Kontrolní seznam obrys">
            <a:extLst>
              <a:ext uri="{FF2B5EF4-FFF2-40B4-BE49-F238E27FC236}">
                <a16:creationId xmlns:a16="http://schemas.microsoft.com/office/drawing/2014/main" id="{E50F6A4C-5A88-4E0C-AF7B-6A4B74583C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34900" y="2600924"/>
            <a:ext cx="1980204" cy="1980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703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8975D7-381C-4BB0-975B-840A3E7AF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3055504"/>
            <a:ext cx="7632848" cy="746992"/>
          </a:xfrm>
        </p:spPr>
        <p:txBody>
          <a:bodyPr/>
          <a:lstStyle/>
          <a:p>
            <a:pPr algn="ctr"/>
            <a:r>
              <a:rPr lang="cs-CZ" dirty="0"/>
              <a:t>Děkujeme za pozornost!</a:t>
            </a:r>
            <a:br>
              <a:rPr lang="cs-CZ" dirty="0"/>
            </a:br>
            <a:endParaRPr lang="cs-CZ" dirty="0"/>
          </a:p>
        </p:txBody>
      </p:sp>
      <p:pic>
        <p:nvPicPr>
          <p:cNvPr id="8" name="Obrázek 7" descr="Obsah obrázku text&#10;&#10;Popis byl vytvořen automaticky">
            <a:extLst>
              <a:ext uri="{FF2B5EF4-FFF2-40B4-BE49-F238E27FC236}">
                <a16:creationId xmlns:a16="http://schemas.microsoft.com/office/drawing/2014/main" id="{40CAC59D-270D-407B-9F31-1919651FEA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04211"/>
            <a:ext cx="4076700" cy="965200"/>
          </a:xfrm>
          <a:prstGeom prst="rect">
            <a:avLst/>
          </a:prstGeom>
        </p:spPr>
      </p:pic>
      <p:pic>
        <p:nvPicPr>
          <p:cNvPr id="4" name="Grafický objekt 3" descr="Obrys usmívajícího se obličeje se souvislou výplní">
            <a:extLst>
              <a:ext uri="{FF2B5EF4-FFF2-40B4-BE49-F238E27FC236}">
                <a16:creationId xmlns:a16="http://schemas.microsoft.com/office/drawing/2014/main" id="{D1B8141E-60EC-4A61-A54A-1F7E872080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114800" y="38024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9938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2A73E1-B48D-42CC-8273-99474F135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Program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423D519-14B7-4DE3-AF86-3BA071CBA8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608512"/>
          </a:xfrm>
        </p:spPr>
        <p:txBody>
          <a:bodyPr/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cs-CZ" b="1" baseline="0" dirty="0"/>
              <a:t>Uvítání hostů, úvodní slovo vedoucí oddělení 834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cs-CZ" b="1" baseline="0" dirty="0"/>
              <a:t>Prezentace řídícího orgánu na téma zpracování závěrečné zprávy o realizaci projektu a výstupního dotazníku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cs-CZ" b="1" baseline="0" dirty="0"/>
              <a:t>Prezentace Gender </a:t>
            </a:r>
            <a:r>
              <a:rPr lang="cs-CZ" b="1" baseline="0" dirty="0" err="1"/>
              <a:t>Studies</a:t>
            </a:r>
            <a:r>
              <a:rPr lang="cs-CZ" b="1" baseline="0" dirty="0"/>
              <a:t>, o.p.s. a diskuse na téma sebe-evaluace v průběhu projektu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cs-CZ" b="1" baseline="0" dirty="0"/>
              <a:t>Moderovaná diskuse nad otázkami ohledně druhé poloviny realizace projektu a sdílení dobré praxe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cs-CZ" b="1" baseline="0" dirty="0"/>
              <a:t>Různé, závěr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784938F-0A24-4B13-8D99-08973A941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0942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Obsah obrázku text&#10;&#10;Popis byl vytvořen automaticky">
            <a:extLst>
              <a:ext uri="{FF2B5EF4-FFF2-40B4-BE49-F238E27FC236}">
                <a16:creationId xmlns:a16="http://schemas.microsoft.com/office/drawing/2014/main" id="{82EDAB34-B7C9-E634-1153-5F324233A0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04211"/>
            <a:ext cx="4076700" cy="965200"/>
          </a:xfrm>
          <a:prstGeom prst="rect">
            <a:avLst/>
          </a:prstGeom>
        </p:spPr>
      </p:pic>
      <p:sp>
        <p:nvSpPr>
          <p:cNvPr id="8" name="Zástupný obsah 2">
            <a:extLst>
              <a:ext uri="{FF2B5EF4-FFF2-40B4-BE49-F238E27FC236}">
                <a16:creationId xmlns:a16="http://schemas.microsoft.com/office/drawing/2014/main" id="{1AC1B566-C7B5-4FF6-A462-E3B7A92EC67A}"/>
              </a:ext>
            </a:extLst>
          </p:cNvPr>
          <p:cNvSpPr txBox="1">
            <a:spLocks/>
          </p:cNvSpPr>
          <p:nvPr/>
        </p:nvSpPr>
        <p:spPr>
          <a:xfrm>
            <a:off x="2289870" y="2771939"/>
            <a:ext cx="6120232" cy="1638174"/>
          </a:xfrm>
          <a:prstGeom prst="rect">
            <a:avLst/>
          </a:prstGeom>
        </p:spPr>
        <p:txBody>
          <a:bodyPr/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cs-CZ" sz="4400" b="1" dirty="0"/>
              <a:t>ZÁVĚREČNÁ ZPRÁVA O REALIZACI</a:t>
            </a:r>
            <a:endParaRPr lang="cs-CZ" sz="1800" dirty="0"/>
          </a:p>
        </p:txBody>
      </p:sp>
      <p:pic>
        <p:nvPicPr>
          <p:cNvPr id="9" name="Grafický objekt 8" descr="Kontrolní seznam obrys">
            <a:extLst>
              <a:ext uri="{FF2B5EF4-FFF2-40B4-BE49-F238E27FC236}">
                <a16:creationId xmlns:a16="http://schemas.microsoft.com/office/drawing/2014/main" id="{E50F6A4C-5A88-4E0C-AF7B-6A4B74583C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34900" y="2600924"/>
            <a:ext cx="1980204" cy="1980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6371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357ED0-8A70-48FE-B034-58EB486ED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0"/>
            <a:ext cx="8748000" cy="1080000"/>
          </a:xfrm>
        </p:spPr>
        <p:txBody>
          <a:bodyPr/>
          <a:lstStyle/>
          <a:p>
            <a:br>
              <a:rPr lang="cs-CZ" dirty="0"/>
            </a:br>
            <a:r>
              <a:rPr lang="cs-CZ" dirty="0"/>
              <a:t>ZÁVĚREČNÁ ZPRÁVA O REALIZACI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F0D8588-7D6C-4A4F-99CD-1889F57D6B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764" y="1628800"/>
            <a:ext cx="8280472" cy="3600400"/>
          </a:xfrm>
        </p:spPr>
        <p:txBody>
          <a:bodyPr/>
          <a:lstStyle/>
          <a:p>
            <a:pPr lvl="1">
              <a:lnSpc>
                <a:spcPct val="150000"/>
              </a:lnSpc>
            </a:pPr>
            <a:r>
              <a:rPr lang="cs-CZ" sz="2400" b="1" u="sng" dirty="0"/>
              <a:t>VÝSTUPY PROJEKTU A DOKUMENTY</a:t>
            </a:r>
          </a:p>
          <a:p>
            <a:pPr lvl="2">
              <a:lnSpc>
                <a:spcPct val="100000"/>
              </a:lnSpc>
            </a:pPr>
            <a:r>
              <a:rPr lang="cs-CZ" sz="2400" dirty="0"/>
              <a:t>Každý dílčí cíl má v právním aktu stanovené povinné výstupy, které musí být splněny v závěrečné </a:t>
            </a:r>
            <a:r>
              <a:rPr lang="cs-CZ" sz="2400" dirty="0" err="1"/>
              <a:t>ZoR</a:t>
            </a:r>
            <a:r>
              <a:rPr lang="cs-CZ" sz="2400" dirty="0"/>
              <a:t>/</a:t>
            </a:r>
            <a:r>
              <a:rPr lang="cs-CZ" sz="2400" dirty="0" err="1"/>
              <a:t>ŽoP</a:t>
            </a:r>
            <a:endParaRPr lang="cs-CZ" sz="2400" dirty="0"/>
          </a:p>
          <a:p>
            <a:pPr lvl="2">
              <a:lnSpc>
                <a:spcPct val="100000"/>
              </a:lnSpc>
            </a:pPr>
            <a:r>
              <a:rPr lang="cs-CZ" sz="2400" dirty="0"/>
              <a:t>Je nutné splnit </a:t>
            </a:r>
            <a:r>
              <a:rPr lang="cs-CZ" sz="2400" b="1" u="sng" dirty="0"/>
              <a:t>všechny</a:t>
            </a:r>
            <a:r>
              <a:rPr lang="cs-CZ" sz="2400" dirty="0"/>
              <a:t> výstupy daného dílčího cíle</a:t>
            </a:r>
          </a:p>
          <a:p>
            <a:pPr lvl="2">
              <a:lnSpc>
                <a:spcPct val="100000"/>
              </a:lnSpc>
            </a:pPr>
            <a:r>
              <a:rPr lang="cs-CZ" sz="2400" dirty="0"/>
              <a:t>ZA NESPLNĚNÍ VÝSTUPU HROZÍ SANKCE  2 % Z ČÁSTKY DOTACE</a:t>
            </a:r>
          </a:p>
          <a:p>
            <a:pPr lvl="2">
              <a:lnSpc>
                <a:spcPct val="150000"/>
              </a:lnSpc>
            </a:pPr>
            <a:endParaRPr lang="cs-CZ" sz="24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969EAFB-F3CF-4854-9A98-7BEB0E79F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</a:t>
            </a:fld>
            <a:endParaRPr lang="cs-CZ" dirty="0"/>
          </a:p>
        </p:txBody>
      </p:sp>
      <p:pic>
        <p:nvPicPr>
          <p:cNvPr id="6" name="Grafický objekt 5" descr="Siréna se souvislou výplní">
            <a:extLst>
              <a:ext uri="{FF2B5EF4-FFF2-40B4-BE49-F238E27FC236}">
                <a16:creationId xmlns:a16="http://schemas.microsoft.com/office/drawing/2014/main" id="{BF8B25C8-D6B3-4429-8C4B-43E9C03D3C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076056" y="378904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832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357ED0-8A70-48FE-B034-58EB486ED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0"/>
            <a:ext cx="8748000" cy="1080000"/>
          </a:xfrm>
        </p:spPr>
        <p:txBody>
          <a:bodyPr/>
          <a:lstStyle/>
          <a:p>
            <a:br>
              <a:rPr lang="cs-CZ"/>
            </a:br>
            <a:r>
              <a:rPr lang="cs-CZ"/>
              <a:t>ZÁVĚREČNÁ ZPRÁVA O REALIZACI</a:t>
            </a:r>
            <a:br>
              <a:rPr lang="cs-CZ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F0D8588-7D6C-4A4F-99CD-1889F57D6B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764" y="1556792"/>
            <a:ext cx="8280472" cy="4959208"/>
          </a:xfrm>
        </p:spPr>
        <p:txBody>
          <a:bodyPr/>
          <a:lstStyle/>
          <a:p>
            <a:pPr lvl="2">
              <a:lnSpc>
                <a:spcPct val="150000"/>
              </a:lnSpc>
            </a:pPr>
            <a:r>
              <a:rPr lang="cs-CZ" sz="2400" b="1" u="sng" dirty="0"/>
              <a:t>Výstupní dotazník organizace </a:t>
            </a:r>
          </a:p>
          <a:p>
            <a:pPr lvl="3">
              <a:lnSpc>
                <a:spcPct val="100000"/>
              </a:lnSpc>
            </a:pPr>
            <a:r>
              <a:rPr lang="cs-CZ" sz="2400" dirty="0"/>
              <a:t>Vyplňuje se online, odkaz na ESF, případně v depeši</a:t>
            </a:r>
          </a:p>
          <a:p>
            <a:pPr lvl="3">
              <a:lnSpc>
                <a:spcPct val="100000"/>
              </a:lnSpc>
            </a:pPr>
            <a:r>
              <a:rPr lang="cs-CZ" sz="2400" dirty="0"/>
              <a:t>Nejdéle s podáním závěrečné </a:t>
            </a:r>
            <a:r>
              <a:rPr lang="cs-CZ" sz="2400" dirty="0" err="1"/>
              <a:t>ZoR</a:t>
            </a:r>
            <a:r>
              <a:rPr lang="cs-CZ" sz="2400" dirty="0"/>
              <a:t>/</a:t>
            </a:r>
            <a:r>
              <a:rPr lang="cs-CZ" sz="2400" dirty="0" err="1"/>
              <a:t>ŽoP</a:t>
            </a:r>
            <a:endParaRPr lang="cs-CZ" sz="2400" dirty="0"/>
          </a:p>
          <a:p>
            <a:pPr lvl="3">
              <a:lnSpc>
                <a:spcPct val="100000"/>
              </a:lnSpc>
            </a:pPr>
            <a:endParaRPr lang="cs-CZ" sz="2400" dirty="0"/>
          </a:p>
          <a:p>
            <a:pPr lvl="2">
              <a:lnSpc>
                <a:spcPct val="150000"/>
              </a:lnSpc>
            </a:pPr>
            <a:r>
              <a:rPr lang="cs-CZ" sz="2400" b="1" u="sng" dirty="0"/>
              <a:t>Závěrečný dotazník </a:t>
            </a:r>
            <a:r>
              <a:rPr lang="cs-CZ" sz="2400" b="1" u="sng" dirty="0" err="1"/>
              <a:t>ZoR</a:t>
            </a:r>
            <a:r>
              <a:rPr lang="cs-CZ" sz="2400" b="1" u="sng" dirty="0"/>
              <a:t>/</a:t>
            </a:r>
            <a:r>
              <a:rPr lang="cs-CZ" sz="2400" b="1" u="sng" dirty="0" err="1"/>
              <a:t>ŽoP</a:t>
            </a:r>
            <a:endParaRPr lang="cs-CZ" sz="2400" b="1" u="sng" dirty="0"/>
          </a:p>
          <a:p>
            <a:pPr lvl="3">
              <a:lnSpc>
                <a:spcPct val="100000"/>
              </a:lnSpc>
            </a:pPr>
            <a:r>
              <a:rPr lang="cs-CZ" sz="2400" dirty="0"/>
              <a:t>Vyplňuje se online, odkaz na stránce výzvy na ESF</a:t>
            </a:r>
          </a:p>
          <a:p>
            <a:pPr lvl="3">
              <a:lnSpc>
                <a:spcPct val="100000"/>
              </a:lnSpc>
            </a:pPr>
            <a:r>
              <a:rPr lang="cs-CZ" sz="2400" dirty="0"/>
              <a:t>Není totožný s výstupním dotazníkem</a:t>
            </a:r>
          </a:p>
          <a:p>
            <a:pPr lvl="3">
              <a:lnSpc>
                <a:spcPct val="100000"/>
              </a:lnSpc>
            </a:pPr>
            <a:r>
              <a:rPr lang="cs-CZ" sz="2400" dirty="0"/>
              <a:t>Je nutné po vyplnění vygenerovat PDF a přiložit ho k </a:t>
            </a:r>
            <a:r>
              <a:rPr lang="cs-CZ" sz="2400" dirty="0" err="1"/>
              <a:t>ZoR</a:t>
            </a:r>
            <a:r>
              <a:rPr lang="cs-CZ" sz="2400" dirty="0"/>
              <a:t>/</a:t>
            </a:r>
            <a:r>
              <a:rPr lang="cs-CZ" sz="2400" dirty="0" err="1"/>
              <a:t>ŽoP</a:t>
            </a:r>
            <a:endParaRPr lang="cs-CZ" sz="24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969EAFB-F3CF-4854-9A98-7BEB0E79F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</a:t>
            </a:fld>
            <a:endParaRPr lang="cs-CZ" dirty="0"/>
          </a:p>
        </p:txBody>
      </p:sp>
      <p:pic>
        <p:nvPicPr>
          <p:cNvPr id="6" name="Grafický objekt 5" descr="Vykřičník se souvislou výplní">
            <a:extLst>
              <a:ext uri="{FF2B5EF4-FFF2-40B4-BE49-F238E27FC236}">
                <a16:creationId xmlns:a16="http://schemas.microsoft.com/office/drawing/2014/main" id="{BF8B25C8-D6B3-4429-8C4B-43E9C03D3C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683568" y="4509120"/>
            <a:ext cx="648072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648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68742C-9928-48B9-B255-108903173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cs-CZ" dirty="0"/>
            </a:br>
            <a:r>
              <a:rPr lang="cs-CZ" dirty="0"/>
              <a:t>ZÁVĚREČNÁ ZPRÁVA O REALIZACI</a:t>
            </a:r>
            <a:br>
              <a:rPr lang="cs-CZ" dirty="0"/>
            </a:br>
            <a:endParaRPr lang="cs-CZ" dirty="0"/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8E27D596-812A-4DEB-9F62-184AD69BF1EA}"/>
              </a:ext>
            </a:extLst>
          </p:cNvPr>
          <p:cNvSpPr txBox="1">
            <a:spLocks/>
          </p:cNvSpPr>
          <p:nvPr/>
        </p:nvSpPr>
        <p:spPr>
          <a:xfrm>
            <a:off x="327064" y="1737052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dirty="0"/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7E9B04D7-C058-4B62-B4CB-7AC4F6082BC8}"/>
              </a:ext>
            </a:extLst>
          </p:cNvPr>
          <p:cNvSpPr txBox="1">
            <a:spLocks/>
          </p:cNvSpPr>
          <p:nvPr/>
        </p:nvSpPr>
        <p:spPr>
          <a:xfrm>
            <a:off x="513867" y="1521028"/>
            <a:ext cx="8064000" cy="381594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Courier New" panose="02070309020205020404" pitchFamily="49" charset="0"/>
              <a:buChar char="o"/>
            </a:pPr>
            <a:r>
              <a:rPr lang="cs-CZ" b="1" u="sng" dirty="0"/>
              <a:t>INDIKÁTORY</a:t>
            </a:r>
            <a:endParaRPr lang="cs-CZ" b="1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cs-CZ" b="1" dirty="0"/>
              <a:t>se závazkem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  <a:p>
            <a:pPr>
              <a:buFont typeface="Courier New" panose="02070309020205020404" pitchFamily="49" charset="0"/>
              <a:buChar char="o"/>
            </a:pPr>
            <a:endParaRPr lang="cs-CZ" sz="2000" b="1" dirty="0"/>
          </a:p>
          <a:p>
            <a:pPr>
              <a:buFont typeface="Courier New" panose="02070309020205020404" pitchFamily="49" charset="0"/>
              <a:buChar char="o"/>
            </a:pPr>
            <a:r>
              <a:rPr lang="cs-CZ" sz="2000" b="1" dirty="0"/>
              <a:t>bez závazku</a:t>
            </a:r>
          </a:p>
        </p:txBody>
      </p:sp>
      <p:sp>
        <p:nvSpPr>
          <p:cNvPr id="9" name="Zástupný symbol pro číslo snímku 3">
            <a:extLst>
              <a:ext uri="{FF2B5EF4-FFF2-40B4-BE49-F238E27FC236}">
                <a16:creationId xmlns:a16="http://schemas.microsoft.com/office/drawing/2014/main" id="{EAA20150-2875-4DFC-BE18-51D9B1D82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0000" y="6516000"/>
            <a:ext cx="468000" cy="180000"/>
          </a:xfrm>
        </p:spPr>
        <p:txBody>
          <a:bodyPr/>
          <a:lstStyle/>
          <a:p>
            <a:fld id="{479BF083-4774-43B1-9AB0-5CC1AC5DD8EE}" type="slidenum">
              <a:rPr lang="cs-CZ" smtClean="0"/>
              <a:pPr/>
              <a:t>6</a:t>
            </a:fld>
            <a:endParaRPr lang="cs-CZ" dirty="0"/>
          </a:p>
        </p:txBody>
      </p:sp>
      <p:graphicFrame>
        <p:nvGraphicFramePr>
          <p:cNvPr id="10" name="Tabulka 9">
            <a:extLst>
              <a:ext uri="{FF2B5EF4-FFF2-40B4-BE49-F238E27FC236}">
                <a16:creationId xmlns:a16="http://schemas.microsoft.com/office/drawing/2014/main" id="{A8EF3B0B-0786-495D-9B56-CAA9C0D809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2277887"/>
              </p:ext>
            </p:extLst>
          </p:nvPr>
        </p:nvGraphicFramePr>
        <p:xfrm>
          <a:off x="537427" y="2420447"/>
          <a:ext cx="8196607" cy="1975088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0691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77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54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42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Kód</a:t>
                      </a:r>
                      <a:endParaRPr lang="cs-CZ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Název indikátoru</a:t>
                      </a:r>
                      <a:endParaRPr lang="cs-CZ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Měrná jednotka</a:t>
                      </a:r>
                      <a:endParaRPr lang="cs-CZ" sz="18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Typ indikátoru</a:t>
                      </a:r>
                      <a:endParaRPr lang="cs-CZ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3488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600 000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Celkový počet účastníků</a:t>
                      </a:r>
                      <a:endParaRPr lang="cs-CZ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Účastníci</a:t>
                      </a:r>
                      <a:endParaRPr lang="cs-CZ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Výstup</a:t>
                      </a:r>
                      <a:endParaRPr lang="cs-CZ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6457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805 000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Počet napsaných a zveřejněných analytických a strategických dokumentů (vč. evaluačních)</a:t>
                      </a:r>
                      <a:endParaRPr lang="cs-CZ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Dokumenty</a:t>
                      </a:r>
                      <a:endParaRPr lang="cs-CZ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Výstup</a:t>
                      </a:r>
                      <a:endParaRPr lang="cs-CZ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" name="Rectangle 1">
            <a:extLst>
              <a:ext uri="{FF2B5EF4-FFF2-40B4-BE49-F238E27FC236}">
                <a16:creationId xmlns:a16="http://schemas.microsoft.com/office/drawing/2014/main" id="{27E81492-6A8B-4B92-9592-625089EFC6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5763" y="31226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30CC2557-4B81-AAFB-207B-92282C45B0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3023068"/>
              </p:ext>
            </p:extLst>
          </p:nvPr>
        </p:nvGraphicFramePr>
        <p:xfrm>
          <a:off x="568063" y="5480988"/>
          <a:ext cx="8189657" cy="432048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068216">
                  <a:extLst>
                    <a:ext uri="{9D8B030D-6E8A-4147-A177-3AD203B41FA5}">
                      <a16:colId xmlns:a16="http://schemas.microsoft.com/office/drawing/2014/main" val="2338881120"/>
                    </a:ext>
                  </a:extLst>
                </a:gridCol>
                <a:gridCol w="4344079">
                  <a:extLst>
                    <a:ext uri="{9D8B030D-6E8A-4147-A177-3AD203B41FA5}">
                      <a16:colId xmlns:a16="http://schemas.microsoft.com/office/drawing/2014/main" val="511814355"/>
                    </a:ext>
                  </a:extLst>
                </a:gridCol>
                <a:gridCol w="1321689">
                  <a:extLst>
                    <a:ext uri="{9D8B030D-6E8A-4147-A177-3AD203B41FA5}">
                      <a16:colId xmlns:a16="http://schemas.microsoft.com/office/drawing/2014/main" val="987171988"/>
                    </a:ext>
                  </a:extLst>
                </a:gridCol>
                <a:gridCol w="1455673">
                  <a:extLst>
                    <a:ext uri="{9D8B030D-6E8A-4147-A177-3AD203B41FA5}">
                      <a16:colId xmlns:a16="http://schemas.microsoft.com/office/drawing/2014/main" val="1500659765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marL="36195" marR="36195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679 001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Počet podpořených Romů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Osoby</a:t>
                      </a: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Výstup</a:t>
                      </a: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89402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443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357ED0-8A70-48FE-B034-58EB486ED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0"/>
            <a:ext cx="8748000" cy="1080000"/>
          </a:xfrm>
        </p:spPr>
        <p:txBody>
          <a:bodyPr/>
          <a:lstStyle/>
          <a:p>
            <a:br>
              <a:rPr lang="cs-CZ" dirty="0"/>
            </a:br>
            <a:r>
              <a:rPr lang="cs-CZ" dirty="0"/>
              <a:t>ZÁVĚREČNÁ ZPRÁVA O REALIZACI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F0D8588-7D6C-4A4F-99CD-1889F57D6B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62" y="1772816"/>
            <a:ext cx="8172684" cy="3816424"/>
          </a:xfrm>
        </p:spPr>
        <p:txBody>
          <a:bodyPr/>
          <a:lstStyle/>
          <a:p>
            <a:pPr lvl="2">
              <a:lnSpc>
                <a:spcPct val="100000"/>
              </a:lnSpc>
            </a:pPr>
            <a:r>
              <a:rPr lang="cs-CZ" sz="2400" dirty="0"/>
              <a:t>V závěrečné </a:t>
            </a:r>
            <a:r>
              <a:rPr lang="cs-CZ" sz="2400" dirty="0" err="1"/>
              <a:t>ZoR</a:t>
            </a:r>
            <a:r>
              <a:rPr lang="cs-CZ" sz="2400" dirty="0"/>
              <a:t>/</a:t>
            </a:r>
            <a:r>
              <a:rPr lang="cs-CZ" sz="2400" dirty="0" err="1"/>
              <a:t>ŽoP</a:t>
            </a:r>
            <a:r>
              <a:rPr lang="cs-CZ" sz="2400" dirty="0"/>
              <a:t> je nutné vyplnit oba typy indikátorů a uvést u nich komentář k dosažené hodnotě, i když je nulová.</a:t>
            </a:r>
          </a:p>
          <a:p>
            <a:pPr lvl="2">
              <a:lnSpc>
                <a:spcPct val="100000"/>
              </a:lnSpc>
            </a:pPr>
            <a:r>
              <a:rPr lang="cs-CZ" sz="2400" dirty="0"/>
              <a:t>Indikátory ohledně podpořených osob se již natahují ze systému IS ESF – podpořené osoby musí být zadány v tomto systému</a:t>
            </a:r>
          </a:p>
          <a:p>
            <a:pPr lvl="2">
              <a:lnSpc>
                <a:spcPct val="100000"/>
              </a:lnSpc>
            </a:pPr>
            <a:r>
              <a:rPr lang="cs-CZ" sz="2400" dirty="0"/>
              <a:t>Dokumenty vykazované v indikátoru 805 000 musí být zveřejněny na webu příjemce, případně v databázi produktů.</a:t>
            </a:r>
          </a:p>
          <a:p>
            <a:pPr lvl="2">
              <a:lnSpc>
                <a:spcPct val="150000"/>
              </a:lnSpc>
            </a:pPr>
            <a:endParaRPr lang="cs-CZ" sz="24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969EAFB-F3CF-4854-9A98-7BEB0E79F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709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357ED0-8A70-48FE-B034-58EB486ED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0"/>
            <a:ext cx="8748000" cy="1080000"/>
          </a:xfrm>
        </p:spPr>
        <p:txBody>
          <a:bodyPr/>
          <a:lstStyle/>
          <a:p>
            <a:br>
              <a:rPr lang="cs-CZ" dirty="0"/>
            </a:br>
            <a:r>
              <a:rPr lang="cs-CZ" dirty="0"/>
              <a:t>ZÁVĚREČNÁ ZPRÁVA O REALIZACI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F0D8588-7D6C-4A4F-99CD-1889F57D6B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882" y="1844824"/>
            <a:ext cx="8352236" cy="4032448"/>
          </a:xfrm>
        </p:spPr>
        <p:txBody>
          <a:bodyPr/>
          <a:lstStyle/>
          <a:p>
            <a:pPr lvl="1"/>
            <a:r>
              <a:rPr lang="cs-CZ" sz="2400" b="1" u="sng" dirty="0"/>
              <a:t>ZPŮSOBILÉ VÝDAJE</a:t>
            </a:r>
          </a:p>
          <a:p>
            <a:pPr lvl="2">
              <a:lnSpc>
                <a:spcPct val="100000"/>
              </a:lnSpc>
            </a:pPr>
            <a:r>
              <a:rPr lang="cs-CZ" sz="2400" dirty="0"/>
              <a:t>V závěrečné </a:t>
            </a:r>
            <a:r>
              <a:rPr lang="cs-CZ" sz="2400" dirty="0" err="1"/>
              <a:t>ŽoP</a:t>
            </a:r>
            <a:r>
              <a:rPr lang="cs-CZ" sz="2400" dirty="0"/>
              <a:t> lze vykázat výdaje proplacené do data podání první verze závěrečné </a:t>
            </a:r>
            <a:r>
              <a:rPr lang="cs-CZ" sz="2400" dirty="0" err="1"/>
              <a:t>ZoR</a:t>
            </a:r>
            <a:r>
              <a:rPr lang="cs-CZ" sz="2400" dirty="0"/>
              <a:t>/</a:t>
            </a:r>
            <a:r>
              <a:rPr lang="cs-CZ" sz="2400" dirty="0" err="1"/>
              <a:t>ŽoP</a:t>
            </a:r>
            <a:endParaRPr lang="cs-CZ" sz="2400" dirty="0"/>
          </a:p>
          <a:p>
            <a:pPr lvl="3">
              <a:lnSpc>
                <a:spcPct val="100000"/>
              </a:lnSpc>
            </a:pPr>
            <a:r>
              <a:rPr lang="cs-CZ" sz="2400" dirty="0"/>
              <a:t>Na podání závěrečné </a:t>
            </a:r>
            <a:r>
              <a:rPr lang="cs-CZ" sz="2400" dirty="0" err="1"/>
              <a:t>ZoR</a:t>
            </a:r>
            <a:r>
              <a:rPr lang="cs-CZ" sz="2400" dirty="0"/>
              <a:t>/</a:t>
            </a:r>
            <a:r>
              <a:rPr lang="cs-CZ" sz="2400" dirty="0" err="1"/>
              <a:t>ŽoP</a:t>
            </a:r>
            <a:r>
              <a:rPr lang="cs-CZ" sz="2400" dirty="0"/>
              <a:t> jsou 2 měsíce – lze zahrnout i mzdy proplacené po datu konce realizace projektu (mzdy za poslední měsíc)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969EAFB-F3CF-4854-9A98-7BEB0E79F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95160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8975D7-381C-4BB0-975B-840A3E7AF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5600" y="2610000"/>
            <a:ext cx="2752800" cy="746992"/>
          </a:xfrm>
        </p:spPr>
        <p:txBody>
          <a:bodyPr/>
          <a:lstStyle/>
          <a:p>
            <a:pPr algn="ctr"/>
            <a:br>
              <a:rPr lang="cs-CZ" dirty="0"/>
            </a:br>
            <a:r>
              <a:rPr lang="cs-CZ" dirty="0"/>
              <a:t>Dotazy</a:t>
            </a:r>
          </a:p>
        </p:txBody>
      </p:sp>
      <p:pic>
        <p:nvPicPr>
          <p:cNvPr id="8" name="Obrázek 7" descr="Obsah obrázku text&#10;&#10;Popis byl vytvořen automaticky">
            <a:extLst>
              <a:ext uri="{FF2B5EF4-FFF2-40B4-BE49-F238E27FC236}">
                <a16:creationId xmlns:a16="http://schemas.microsoft.com/office/drawing/2014/main" id="{40CAC59D-270D-407B-9F31-1919651FEA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04211"/>
            <a:ext cx="4076700" cy="965200"/>
          </a:xfrm>
          <a:prstGeom prst="rect">
            <a:avLst/>
          </a:prstGeom>
        </p:spPr>
      </p:pic>
      <p:pic>
        <p:nvPicPr>
          <p:cNvPr id="12" name="Grafický objekt 11" descr="Otázky se souvislou výplní">
            <a:extLst>
              <a:ext uri="{FF2B5EF4-FFF2-40B4-BE49-F238E27FC236}">
                <a16:creationId xmlns:a16="http://schemas.microsoft.com/office/drawing/2014/main" id="{A9675A36-5A60-487F-B824-18A2334330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11760" y="304380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380861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2FCF9BCABF3854AAB137087829D63AA" ma:contentTypeVersion="7" ma:contentTypeDescription="Vytvoří nový dokument" ma:contentTypeScope="" ma:versionID="f6f03f5b008ce72686bbcf691a7be2e8">
  <xsd:schema xmlns:xsd="http://www.w3.org/2001/XMLSchema" xmlns:xs="http://www.w3.org/2001/XMLSchema" xmlns:p="http://schemas.microsoft.com/office/2006/metadata/properties" xmlns:ns2="dfed548f-0517-4d39-90e3-3947398480c0" targetNamespace="http://schemas.microsoft.com/office/2006/metadata/properties" ma:root="true" ma:fieldsID="a9a9eb159e242e6dec8d2b5b6c497589" ns2:_="">
    <xsd:import namespace="dfed548f-0517-4d39-90e3-3947398480c0"/>
    <xsd:element name="properties">
      <xsd:complexType>
        <xsd:sequence>
          <xsd:element name="documentManagement">
            <xsd:complexType>
              <xsd:all>
                <xsd:element ref="ns2:AC_OriginalFileNa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ed548f-0517-4d39-90e3-3947398480c0" elementFormDefault="qualified">
    <xsd:import namespace="http://schemas.microsoft.com/office/2006/documentManagement/types"/>
    <xsd:import namespace="http://schemas.microsoft.com/office/infopath/2007/PartnerControls"/>
    <xsd:element name="AC_OriginalFileName" ma:index="8" nillable="true" ma:displayName="Original File Name" ma:internalName="AC_OriginalFileNam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C_OriginalFileName xmlns="dfed548f-0517-4d39-90e3-3947398480c0">W:\PUBLICITA\VIZUÁLNÍ_IDENTITA\sablony_word_ppt\prezentace.pptx</AC_OriginalFileName>
  </documentManagement>
</p:properties>
</file>

<file path=customXml/itemProps1.xml><?xml version="1.0" encoding="utf-8"?>
<ds:datastoreItem xmlns:ds="http://schemas.openxmlformats.org/officeDocument/2006/customXml" ds:itemID="{E6937348-7977-46A8-9818-642FB21DF6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ed548f-0517-4d39-90e3-3947398480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806EF36-2E80-4847-9151-E9C625552DB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3D88155-0E86-4D14-B6AF-C6806AEE9525}">
  <ds:schemaRefs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dfed548f-0517-4d39-90e3-3947398480c0"/>
    <ds:schemaRef ds:uri="http://schemas.microsoft.com/office/2006/metadata/properties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</Template>
  <TotalTime>21850</TotalTime>
  <Words>398</Words>
  <Application>Microsoft Office PowerPoint</Application>
  <PresentationFormat>Předvádění na obrazovce (4:3)</PresentationFormat>
  <Paragraphs>75</Paragraphs>
  <Slides>13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20" baseType="lpstr">
      <vt:lpstr>Arial</vt:lpstr>
      <vt:lpstr>Calibri</vt:lpstr>
      <vt:lpstr>Courier New</vt:lpstr>
      <vt:lpstr>Trebuchet MS</vt:lpstr>
      <vt:lpstr>Wingdings</vt:lpstr>
      <vt:lpstr>Wingdings 3</vt:lpstr>
      <vt:lpstr>prezentace</vt:lpstr>
      <vt:lpstr>Navýšení kapacit nestátních neziskových organizací v oblasti rovnosti žen a mužů  Závěrečný kulatý stůl</vt:lpstr>
      <vt:lpstr>Program</vt:lpstr>
      <vt:lpstr>Prezentace aplikace PowerPoint</vt:lpstr>
      <vt:lpstr> ZÁVĚREČNÁ ZPRÁVA O REALIZACI </vt:lpstr>
      <vt:lpstr> ZÁVĚREČNÁ ZPRÁVA O REALIZACI </vt:lpstr>
      <vt:lpstr> ZÁVĚREČNÁ ZPRÁVA O REALIZACI </vt:lpstr>
      <vt:lpstr> ZÁVĚREČNÁ ZPRÁVA O REALIZACI </vt:lpstr>
      <vt:lpstr> ZÁVĚREČNÁ ZPRÁVA O REALIZACI </vt:lpstr>
      <vt:lpstr> Dotazy</vt:lpstr>
      <vt:lpstr>Prezentace aplikace PowerPoint</vt:lpstr>
      <vt:lpstr>Prezentace aplikace PowerPoint</vt:lpstr>
      <vt:lpstr>Prezentace aplikace PowerPoint</vt:lpstr>
      <vt:lpstr>Děkujeme za pozornost!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Bendová Šárka Mgr. (MPSV)</dc:creator>
  <cp:lastModifiedBy>Hoffmannová Alžběta Mgr. (MPSV)</cp:lastModifiedBy>
  <cp:revision>499</cp:revision>
  <cp:lastPrinted>2022-09-19T08:53:52Z</cp:lastPrinted>
  <dcterms:created xsi:type="dcterms:W3CDTF">2015-02-20T08:23:15Z</dcterms:created>
  <dcterms:modified xsi:type="dcterms:W3CDTF">2025-05-15T07:05:10Z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0x010100A2FCF9BCABF3854AAB137087829D63AA</vt:lpwstr>
  </property>
</Properties>
</file>