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73"/>
  </p:notesMasterIdLst>
  <p:sldIdLst>
    <p:sldId id="256" r:id="rId5"/>
    <p:sldId id="481" r:id="rId6"/>
    <p:sldId id="382" r:id="rId7"/>
    <p:sldId id="338" r:id="rId8"/>
    <p:sldId id="573" r:id="rId9"/>
    <p:sldId id="574" r:id="rId10"/>
    <p:sldId id="575" r:id="rId11"/>
    <p:sldId id="576" r:id="rId12"/>
    <p:sldId id="577" r:id="rId13"/>
    <p:sldId id="578" r:id="rId14"/>
    <p:sldId id="384" r:id="rId15"/>
    <p:sldId id="470" r:id="rId16"/>
    <p:sldId id="339" r:id="rId17"/>
    <p:sldId id="341" r:id="rId18"/>
    <p:sldId id="485" r:id="rId19"/>
    <p:sldId id="372" r:id="rId20"/>
    <p:sldId id="476" r:id="rId21"/>
    <p:sldId id="477" r:id="rId22"/>
    <p:sldId id="340" r:id="rId23"/>
    <p:sldId id="343" r:id="rId24"/>
    <p:sldId id="486" r:id="rId25"/>
    <p:sldId id="462" r:id="rId26"/>
    <p:sldId id="478" r:id="rId27"/>
    <p:sldId id="399" r:id="rId28"/>
    <p:sldId id="504" r:id="rId29"/>
    <p:sldId id="387" r:id="rId30"/>
    <p:sldId id="388" r:id="rId31"/>
    <p:sldId id="389" r:id="rId32"/>
    <p:sldId id="500" r:id="rId33"/>
    <p:sldId id="390" r:id="rId34"/>
    <p:sldId id="505" r:id="rId35"/>
    <p:sldId id="391" r:id="rId36"/>
    <p:sldId id="483" r:id="rId37"/>
    <p:sldId id="393" r:id="rId38"/>
    <p:sldId id="394" r:id="rId39"/>
    <p:sldId id="395" r:id="rId40"/>
    <p:sldId id="396" r:id="rId41"/>
    <p:sldId id="397" r:id="rId42"/>
    <p:sldId id="400" r:id="rId43"/>
    <p:sldId id="362" r:id="rId44"/>
    <p:sldId id="417" r:id="rId45"/>
    <p:sldId id="435" r:id="rId46"/>
    <p:sldId id="364" r:id="rId47"/>
    <p:sldId id="506" r:id="rId48"/>
    <p:sldId id="370" r:id="rId49"/>
    <p:sldId id="366" r:id="rId50"/>
    <p:sldId id="380" r:id="rId51"/>
    <p:sldId id="369" r:id="rId52"/>
    <p:sldId id="419" r:id="rId53"/>
    <p:sldId id="420" r:id="rId54"/>
    <p:sldId id="421" r:id="rId55"/>
    <p:sldId id="422" r:id="rId56"/>
    <p:sldId id="423" r:id="rId57"/>
    <p:sldId id="570" r:id="rId58"/>
    <p:sldId id="562" r:id="rId59"/>
    <p:sldId id="501" r:id="rId60"/>
    <p:sldId id="508" r:id="rId61"/>
    <p:sldId id="360" r:id="rId62"/>
    <p:sldId id="363" r:id="rId63"/>
    <p:sldId id="509" r:id="rId64"/>
    <p:sldId id="427" r:id="rId65"/>
    <p:sldId id="503" r:id="rId66"/>
    <p:sldId id="494" r:id="rId67"/>
    <p:sldId id="472" r:id="rId68"/>
    <p:sldId id="473" r:id="rId69"/>
    <p:sldId id="571" r:id="rId70"/>
    <p:sldId id="572" r:id="rId71"/>
    <p:sldId id="381" r:id="rId72"/>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7315" autoAdjust="false"/>
    <p:restoredTop sz="84254" autoAdjust="false"/>
  </p:normalViewPr>
  <p:slideViewPr>
    <p:cSldViewPr showGuides="true">
      <p:cViewPr varScale="true">
        <p:scale>
          <a:sx n="56" d="100"/>
          <a:sy n="56" d="100"/>
        </p:scale>
        <p:origin x="1516" y="4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12.xml" Type="http://schemas.openxmlformats.org/officeDocument/2006/relationships/slide" Id="rId16"/>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commentAuthors.xml" Type="http://schemas.openxmlformats.org/officeDocument/2006/relationships/commentAuthors" Id="rId74"/>
    <Relationship Target="slides/slide1.xml" Type="http://schemas.openxmlformats.org/officeDocument/2006/relationships/slide" Id="rId5"/>
    <Relationship Target="slides/slide57.xml" Type="http://schemas.openxmlformats.org/officeDocument/2006/relationships/slid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slides/slide65.xml" Type="http://schemas.openxmlformats.org/officeDocument/2006/relationships/slide" Id="rId69"/>
    <Relationship Target="theme/theme1.xml" Type="http://schemas.openxmlformats.org/officeDocument/2006/relationships/theme" Id="rId77"/>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slides/slide66.xml" Type="http://schemas.openxmlformats.org/officeDocument/2006/relationships/slide" Id="rId70"/>
    <Relationship Target="presProps.xml" Type="http://schemas.openxmlformats.org/officeDocument/2006/relationships/presProps" Id="rId75"/>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notesMasters/notesMaster1.xml" Type="http://schemas.openxmlformats.org/officeDocument/2006/relationships/notesMaster" Id="rId73"/>
    <Relationship Target="tableStyles.xml" Type="http://schemas.openxmlformats.org/officeDocument/2006/relationships/tableStyles" Id="rId78"/>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viewProps.xml" Type="http://schemas.openxmlformats.org/officeDocument/2006/relationships/viewProps" Id="rId76"/>
    <Relationship Target="slides/slide3.xml" Type="http://schemas.openxmlformats.org/officeDocument/2006/relationships/slide" Id="rId7"/>
    <Relationship Target="slides/slide67.xml" Type="http://schemas.openxmlformats.org/officeDocument/2006/relationships/slide" Id="rId71"/>
    <Relationship Target="../customXml/item2.xml" Type="http://schemas.openxmlformats.org/officeDocument/2006/relationships/customXml" Id="rId2"/>
    <Relationship Target="slides/slide25.xml" Type="http://schemas.openxmlformats.org/officeDocument/2006/relationships/slide" Id="rId2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04.09.2023</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55.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56.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59.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209224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415244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208725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35</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47028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39</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1650141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349529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410425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47</a:t>
            </a:fld>
            <a:endParaRPr lang="cs-CZ"/>
          </a:p>
        </p:txBody>
      </p:sp>
    </p:spTree>
    <p:extLst>
      <p:ext uri="{BB962C8B-B14F-4D97-AF65-F5344CB8AC3E}">
        <p14:creationId xmlns:p14="http://schemas.microsoft.com/office/powerpoint/2010/main" val="162308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193473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endParaRPr lang="cs-CZ" baseline="0" dirty="false"/>
          </a:p>
          <a:p>
            <a:pPr marL="171450" indent="-171450">
              <a:buFont typeface="Arial" panose="020B0604020202020204" pitchFamily="34" charset="0"/>
              <a:buChar char="•"/>
            </a:pPr>
            <a:endParaRPr lang="cs-CZ" baseline="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50</a:t>
            </a:fld>
            <a:endParaRPr lang="cs-CZ" dirty="false"/>
          </a:p>
        </p:txBody>
      </p:sp>
    </p:spTree>
    <p:extLst>
      <p:ext uri="{BB962C8B-B14F-4D97-AF65-F5344CB8AC3E}">
        <p14:creationId xmlns:p14="http://schemas.microsoft.com/office/powerpoint/2010/main" val="169998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51</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226529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53</a:t>
            </a:fld>
            <a:endParaRPr lang="cs-CZ" dirty="false"/>
          </a:p>
        </p:txBody>
      </p:sp>
    </p:spTree>
    <p:extLst>
      <p:ext uri="{BB962C8B-B14F-4D97-AF65-F5344CB8AC3E}">
        <p14:creationId xmlns:p14="http://schemas.microsoft.com/office/powerpoint/2010/main" val="3729447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54</a:t>
            </a:fld>
            <a:endParaRPr lang="cs-CZ"/>
          </a:p>
        </p:txBody>
      </p:sp>
    </p:spTree>
    <p:extLst>
      <p:ext uri="{BB962C8B-B14F-4D97-AF65-F5344CB8AC3E}">
        <p14:creationId xmlns:p14="http://schemas.microsoft.com/office/powerpoint/2010/main" val="193220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55</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37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56</a:t>
            </a:fld>
            <a:endParaRPr lang="cs-CZ"/>
          </a:p>
        </p:txBody>
      </p:sp>
    </p:spTree>
    <p:extLst>
      <p:ext uri="{BB962C8B-B14F-4D97-AF65-F5344CB8AC3E}">
        <p14:creationId xmlns:p14="http://schemas.microsoft.com/office/powerpoint/2010/main" val="397047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59</a:t>
            </a:fld>
            <a:endParaRPr lang="cs-CZ" dirty="false"/>
          </a:p>
        </p:txBody>
      </p:sp>
    </p:spTree>
    <p:extLst>
      <p:ext uri="{BB962C8B-B14F-4D97-AF65-F5344CB8AC3E}">
        <p14:creationId xmlns:p14="http://schemas.microsoft.com/office/powerpoint/2010/main" val="3238278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62</a:t>
            </a:fld>
            <a:endParaRPr lang="cs-CZ"/>
          </a:p>
        </p:txBody>
      </p:sp>
    </p:spTree>
    <p:extLst>
      <p:ext uri="{BB962C8B-B14F-4D97-AF65-F5344CB8AC3E}">
        <p14:creationId xmlns:p14="http://schemas.microsoft.com/office/powerpoint/2010/main" val="2467647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16</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209526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24</a:t>
            </a:fld>
            <a:endParaRPr lang="cs-CZ" dirty="false"/>
          </a:p>
        </p:txBody>
      </p:sp>
    </p:spTree>
    <p:extLst>
      <p:ext uri="{BB962C8B-B14F-4D97-AF65-F5344CB8AC3E}">
        <p14:creationId xmlns:p14="http://schemas.microsoft.com/office/powerpoint/2010/main" val="56512204"/>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4.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5.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6.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ode="External" Target="http://www.esfcr.cz/technicka_podpora_opzplus" Type="http://schemas.openxmlformats.org/officeDocument/2006/relationships/hyperlink" Id="rId3"/>
    <Relationship Target="../notesSlides/notesSlide5.xml" Type="http://schemas.openxmlformats.org/officeDocument/2006/relationships/notesSlide" Id="rId2"/>
    <Relationship Target="../slideLayouts/slideLayout8.xml" Type="http://schemas.openxmlformats.org/officeDocument/2006/relationships/slideLayout" Id="rId1"/>
    <Relationship Target="../media/image7.png" Type="http://schemas.openxmlformats.org/officeDocument/2006/relationships/image" Id="rId4"/>
</Relationships>

</file>

<file path=ppt/slides/_rels/slide17.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4"/>
</Relationships>

</file>

<file path=ppt/slides/_rels/slide21.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11.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8.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1.wdp" Type="http://schemas.microsoft.com/office/2007/relationships/hdphoto" Id="rId9"/>
</Relationships>

</file>

<file path=ppt/slides/_rels/slide24.xml.rels><?xml version="1.0" encoding="UTF-8" standalone="yes"?>
<Relationships xmlns="http://schemas.openxmlformats.org/package/2006/relationships">
    <Relationship Target="../media/image12.png" Type="http://schemas.openxmlformats.org/officeDocument/2006/relationships/image" Id="rId3"/>
    <Relationship Target="../notesSlides/notesSlide9.xml" Type="http://schemas.openxmlformats.org/officeDocument/2006/relationships/notesSlide" Id="rId2"/>
    <Relationship Target="../slideLayouts/slideLayout1.xml" Type="http://schemas.openxmlformats.org/officeDocument/2006/relationships/slideLayout" Id="rId1"/>
    <Relationship Target="../media/hdphoto2.wdp" Type="http://schemas.microsoft.com/office/2007/relationships/hdphoto" Id="rId4"/>
</Relationships>

</file>

<file path=ppt/slides/_rels/slide25.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13.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14.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15.png" Type="http://schemas.openxmlformats.org/officeDocument/2006/relationships/image"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16.pn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 Target="../media/hdphoto4.wdp" Type="http://schemas.microsoft.com/office/2007/relationships/hdphoto" Id="rId6"/>
    <Relationship Target="../media/image17.png" Type="http://schemas.openxmlformats.org/officeDocument/2006/relationships/image" Id="rId5"/>
    <Relationship Target="../media/hdphoto3.wdp" Type="http://schemas.microsoft.com/office/2007/relationships/hdphoto" Id="rId4"/>
</Relationships>

</file>

<file path=ppt/slides/_rels/slide3.xml.rels><?xml version="1.0" encoding="UTF-8" standalone="yes"?>
<Relationships xmlns="http://schemas.openxmlformats.org/package/2006/relationships">
    <Relationship Target="../media/image3.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18.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19.pn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media/image16.png" Type="http://schemas.openxmlformats.org/officeDocument/2006/relationships/image"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image20.png" Type="http://schemas.openxmlformats.org/officeDocument/2006/relationships/image" Id="rId5"/>
    <Relationship Target="../media/hdphoto3.wdp" Type="http://schemas.microsoft.com/office/2007/relationships/hdphoto" Id="rId4"/>
</Relationships>

</file>

<file path=ppt/slides/_rels/slide34.xml.rels><?xml version="1.0" encoding="UTF-8" standalone="yes"?>
<Relationships xmlns="http://schemas.openxmlformats.org/package/2006/relationships">
    <Relationship Target="../media/image16.png" Type="http://schemas.openxmlformats.org/officeDocument/2006/relationships/image" Id="rId3"/>
    <Relationship Target="../notesSlides/notesSlide19.xml" Type="http://schemas.openxmlformats.org/officeDocument/2006/relationships/notesSlide" Id="rId2"/>
    <Relationship Target="../slideLayouts/slideLayout2.xml" Type="http://schemas.openxmlformats.org/officeDocument/2006/relationships/slideLayout" Id="rId1"/>
    <Relationship Target="../media/image21.png" Type="http://schemas.openxmlformats.org/officeDocument/2006/relationships/image" Id="rId5"/>
    <Relationship Target="../media/hdphoto3.wdp" Type="http://schemas.microsoft.com/office/2007/relationships/hdphoto" Id="rId4"/>
</Relationships>

</file>

<file path=ppt/slides/_rels/slide35.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1.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22.png" Type="http://schemas.openxmlformats.org/officeDocument/2006/relationships/image" Id="rId3"/>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23.png" Type="http://schemas.openxmlformats.org/officeDocument/2006/relationships/image" Id="rId3"/>
    <Relationship Target="../notesSlides/notesSlide22.xml" Type="http://schemas.openxmlformats.org/officeDocument/2006/relationships/notesSlide" Id="rId2"/>
    <Relationship Target="../slideLayouts/slideLayout2.xml" Type="http://schemas.openxmlformats.org/officeDocument/2006/relationships/slideLayout" Id="rId1"/>
    <Relationship Target="../media/hdphoto5.wdp" Type="http://schemas.microsoft.com/office/2007/relationships/hdphoto" Id="rId4"/>
</Relationships>

</file>

<file path=ppt/slides/_rels/slide39.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1.xml" Type="http://schemas.openxmlformats.org/officeDocument/2006/relationships/slideLayout" Id="rId1"/>
</Relationships>

</file>

<file path=ppt/slides/_rels/slide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hdphoto6.wdp" Type="http://schemas.microsoft.com/office/2007/relationships/hdphoto" Id="rId3"/>
    <Relationship Target="../media/image24.png" Type="http://schemas.openxmlformats.org/officeDocument/2006/relationships/imag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25.png" Type="http://schemas.openxmlformats.org/officeDocument/2006/relationships/image" Id="rId3"/>
    <Relationship Target="../notesSlides/notesSlide24.xml" Type="http://schemas.openxmlformats.org/officeDocument/2006/relationships/notesSlide" Id="rId2"/>
    <Relationship Target="../slideLayouts/slideLayout2.xml" Type="http://schemas.openxmlformats.org/officeDocument/2006/relationships/slideLayout" Id="rId1"/>
    <Relationship Target="../media/hdphoto7.wdp" Type="http://schemas.microsoft.com/office/2007/relationships/hdphoto" Id="rId4"/>
</Relationships>

</file>

<file path=ppt/slides/_rels/slide42.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27.png" Type="http://schemas.openxmlformats.org/officeDocument/2006/relationships/image" Id="rId3"/>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29.png" Type="http://schemas.openxmlformats.org/officeDocument/2006/relationships/image" Id="rId3"/>
    <Relationship Target="../media/image28.png" Type="http://schemas.openxmlformats.org/officeDocument/2006/relationships/image" Id="rId2"/>
    <Relationship Target="../slideLayouts/slideLayout2.xml" Type="http://schemas.openxmlformats.org/officeDocument/2006/relationships/slideLayout" Id="rId1"/>
    <Relationship Target="../media/hdphoto8.wdp" Type="http://schemas.microsoft.com/office/2007/relationships/hdphoto" Id="rId5"/>
    <Relationship Target="../media/image30.png" Type="http://schemas.openxmlformats.org/officeDocument/2006/relationships/image" Id="rId4"/>
</Relationships>

</file>

<file path=ppt/slides/_rels/slide49.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31.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 Target="../media/hdphoto10.wdp" Type="http://schemas.microsoft.com/office/2007/relationships/hdphoto" Id="rId6"/>
    <Relationship Target="../media/image32.png" Type="http://schemas.openxmlformats.org/officeDocument/2006/relationships/image" Id="rId5"/>
    <Relationship Target="../media/hdphoto9.wdp" Type="http://schemas.microsoft.com/office/2007/relationships/hdphoto" Id="rId4"/>
</Relationships>

</file>

<file path=ppt/slides/_rels/slide51.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33.png" Type="http://schemas.openxmlformats.org/officeDocument/2006/relationships/image" Id="rId3"/>
    <Relationship Target="../notesSlides/notesSlide31.xml" Type="http://schemas.openxmlformats.org/officeDocument/2006/relationships/notesSlide" Id="rId2"/>
    <Relationship Target="../slideLayouts/slideLayout2.xml" Type="http://schemas.openxmlformats.org/officeDocument/2006/relationships/slideLayout" Id="rId1"/>
    <Relationship Target="../media/hdphoto11.wdp" Type="http://schemas.microsoft.com/office/2007/relationships/hdphoto" Id="rId4"/>
</Relationships>

</file>

<file path=ppt/slides/_rels/slide53.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media/image34.png" Type="http://schemas.openxmlformats.org/officeDocument/2006/relationships/image" Id="rId3"/>
    <Relationship Target="../notesSlides/notesSlide33.xml" Type="http://schemas.openxmlformats.org/officeDocument/2006/relationships/notesSlide" Id="rId2"/>
    <Relationship Target="../slideLayouts/slideLayout7.xml" Type="http://schemas.openxmlformats.org/officeDocument/2006/relationships/slideLayout" Id="rId1"/>
    <Relationship Target="../media/image35.png" Type="http://schemas.openxmlformats.org/officeDocument/2006/relationships/image" Id="rId4"/>
</Relationships>

</file>

<file path=ppt/slides/_rels/slide55.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3"/>
    <Relationship Target="../notesSlides/notesSlide34.xml" Type="http://schemas.openxmlformats.org/officeDocument/2006/relationships/notesSlide" Id="rId2"/>
    <Relationship Target="../slideLayouts/slideLayout2.xml" Type="http://schemas.openxmlformats.org/officeDocument/2006/relationships/slideLayout" Id="rId1"/>
    <Relationship Target="../media/image36.png" Type="http://schemas.openxmlformats.org/officeDocument/2006/relationships/image" Id="rId4"/>
</Relationships>

</file>

<file path=ppt/slides/_rels/slide56.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7.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37.png" Type="http://schemas.openxmlformats.org/officeDocument/2006/relationships/imag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38.png" Type="http://schemas.openxmlformats.org/officeDocument/2006/relationships/image" Id="rId3"/>
    <Relationship Target="../notesSlides/notesSlide36.xml" Type="http://schemas.openxmlformats.org/officeDocument/2006/relationships/notesSlide" Id="rId2"/>
    <Relationship Target="../slideLayouts/slideLayout2.xml" Type="http://schemas.openxmlformats.org/officeDocument/2006/relationships/slideLayout" Id="rId1"/>
    <Relationship Target="../media/hdphoto12.wdp" Type="http://schemas.microsoft.com/office/2007/relationships/hdphoto" Id="rId4"/>
</Relationships>

</file>

<file path=ppt/slides/_rels/slide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media/image39.png" Type="http://schemas.openxmlformats.org/officeDocument/2006/relationships/image" Id="rId3"/>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40.png" Type="http://schemas.openxmlformats.org/officeDocument/2006/relationships/image" Id="rId3"/>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media/image41.png" Type="http://schemas.openxmlformats.org/officeDocument/2006/relationships/image" Id="rId2"/>
    <Relationship Target="../slideLayouts/slideLayout1.xml" Type="http://schemas.openxmlformats.org/officeDocument/2006/relationships/slideLayout" Id="rId1"/>
</Relationships>

</file>

<file path=ppt/slides/_rels/slide65.xml.rels><?xml version="1.0" encoding="UTF-8" standalone="yes"?>
<Relationships xmlns="http://schemas.openxmlformats.org/package/2006/relationships">
    <Relationship Target="../media/image42.png" Type="http://schemas.openxmlformats.org/officeDocument/2006/relationships/image"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media/image41.png" Type="http://schemas.openxmlformats.org/officeDocument/2006/relationships/image" Id="rId2"/>
    <Relationship Target="../slideLayouts/slideLayout1.xml" Type="http://schemas.openxmlformats.org/officeDocument/2006/relationships/slideLayout" Id="rId1"/>
</Relationships>

</file>

<file path=ppt/slides/_rels/slide67.xml.rels><?xml version="1.0" encoding="UTF-8" standalone="yes"?>
<Relationships xmlns="http://schemas.openxmlformats.org/package/2006/relationships">
    <Relationship TargetMode="External" Target="mailto:evaluace@mpsv.cz" Type="http://schemas.openxmlformats.org/officeDocument/2006/relationships/hyperlink" Id="rId2"/>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media/image43.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1848664"/>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3200" u="sng" dirty="false">
                <a:solidFill>
                  <a:srgbClr val="FF0000"/>
                </a:solidFill>
              </a:rPr>
              <a:t>1.  podmínky  a  pravidla  realizace</a:t>
            </a:r>
            <a:br>
              <a:rPr lang="cs-CZ" sz="3200" u="sng" dirty="false"/>
            </a:br>
            <a:endParaRPr lang="cs-CZ" sz="3200" kern="1200" dirty="false">
              <a:latin typeface="+mn-lt"/>
              <a:ea typeface="+mn-ea"/>
              <a:cs typeface="+mn-cs"/>
            </a:endParaRPr>
          </a:p>
        </p:txBody>
      </p:sp>
      <p:sp>
        <p:nvSpPr>
          <p:cNvPr id="6" name="Zástupný symbol pro text 5"/>
          <p:cNvSpPr>
            <a:spLocks noGrp="true"/>
          </p:cNvSpPr>
          <p:nvPr>
            <p:ph type="body" sz="quarter" idx="13"/>
          </p:nvPr>
        </p:nvSpPr>
        <p:spPr>
          <a:xfrm>
            <a:off x="755576" y="4077072"/>
            <a:ext cx="8280920" cy="2160240"/>
          </a:xfrm>
        </p:spPr>
        <p:txBody>
          <a:bodyPr anchor="t"/>
          <a:lstStyle/>
          <a:p>
            <a:r>
              <a:rPr lang="cs-CZ" b="true" dirty="false"/>
              <a:t>Výzva 03_22_014: Podpora pečujících osob a sdílené péče</a:t>
            </a:r>
            <a:endParaRPr lang="cs-CZ" b="true" dirty="false">
              <a:solidFill>
                <a:srgbClr val="FF0000"/>
              </a:solidFill>
            </a:endParaRPr>
          </a:p>
        </p:txBody>
      </p:sp>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539552"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12. září 2023  </a:t>
            </a: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12160"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AD486-59E0-0123-2D12-78B517F2F110}"/>
              </a:ext>
            </a:extLst>
          </p:cNvPr>
          <p:cNvSpPr>
            <a:spLocks noGrp="true"/>
          </p:cNvSpPr>
          <p:nvPr>
            <p:ph type="title"/>
          </p:nvPr>
        </p:nvSpPr>
        <p:spPr/>
        <p:txBody>
          <a:bodyPr/>
          <a:lstStyle/>
          <a:p>
            <a:r>
              <a:rPr lang="cs-CZ" b="true" dirty="false">
                <a:effectLst/>
                <a:latin typeface="Arial" panose="020B0604020202020204" pitchFamily="34" charset="0"/>
                <a:ea typeface="Arial" panose="020B0604020202020204" pitchFamily="34" charset="0"/>
                <a:cs typeface="Arial" panose="020B0604020202020204" pitchFamily="34" charset="0"/>
              </a:rPr>
              <a:t>Doplňkové aktivity výzvy</a:t>
            </a:r>
            <a:endParaRPr lang="cs-CZ" dirty="false"/>
          </a:p>
        </p:txBody>
      </p:sp>
      <p:sp>
        <p:nvSpPr>
          <p:cNvPr id="3" name="Zástupný obsah 2">
            <a:extLst>
              <a:ext uri="{FF2B5EF4-FFF2-40B4-BE49-F238E27FC236}">
                <a16:creationId xmlns:a16="http://schemas.microsoft.com/office/drawing/2014/main" id="{CF9E5BF6-A3F7-F844-CB55-B9624811B6F7}"/>
              </a:ext>
            </a:extLst>
          </p:cNvPr>
          <p:cNvSpPr>
            <a:spLocks noGrp="true"/>
          </p:cNvSpPr>
          <p:nvPr>
            <p:ph idx="1"/>
          </p:nvPr>
        </p:nvSpPr>
        <p:spPr>
          <a:xfrm>
            <a:off x="107504" y="1268760"/>
            <a:ext cx="8496496" cy="4851240"/>
          </a:xfrm>
        </p:spPr>
        <p:txBody>
          <a:bodyPr/>
          <a:lstStyle/>
          <a:p>
            <a:pPr algn="just">
              <a:buClr>
                <a:srgbClr val="00B0F0"/>
              </a:buClr>
            </a:pPr>
            <a:r>
              <a:rPr lang="cs-CZ" sz="1800" b="true" dirty="false"/>
              <a:t>Nákup </a:t>
            </a:r>
            <a:r>
              <a:rPr lang="cs-CZ" sz="1800" b="true" dirty="false" err="true"/>
              <a:t>asistivních</a:t>
            </a:r>
            <a:r>
              <a:rPr lang="cs-CZ" sz="1800" b="true" dirty="false"/>
              <a:t> technologií a asistenčních pomůcek a jejich zapůjčení. </a:t>
            </a:r>
            <a:endParaRPr lang="cs-CZ" sz="1800" dirty="false"/>
          </a:p>
          <a:p>
            <a:pPr algn="just">
              <a:buClr>
                <a:srgbClr val="00B0F0"/>
              </a:buClr>
            </a:pPr>
            <a:r>
              <a:rPr lang="cs-CZ" sz="1800" b="true" dirty="false"/>
              <a:t>Aktivity zaměřené na stmelení rodiny a rozložení rolí v rodině</a:t>
            </a:r>
          </a:p>
          <a:p>
            <a:pPr algn="just">
              <a:buClr>
                <a:srgbClr val="00B0F0"/>
              </a:buClr>
            </a:pPr>
            <a:r>
              <a:rPr lang="cs-CZ" sz="1800" b="true" dirty="false"/>
              <a:t>Vzdělávání odborných pracovníků pracujících s neformálními pečujícími, v hospicové/paliativní péči a pracovníků v oblasti sdílené péče </a:t>
            </a:r>
            <a:endParaRPr lang="cs-CZ" sz="1800" dirty="false"/>
          </a:p>
          <a:p>
            <a:pPr algn="just">
              <a:buClr>
                <a:srgbClr val="00B0F0"/>
              </a:buClr>
            </a:pPr>
            <a:r>
              <a:rPr lang="cs-CZ" sz="1800" b="true" dirty="false"/>
              <a:t>Osvěta/propagace zaměřená na změnu povědomí a postojů cílových skupin</a:t>
            </a:r>
            <a:endParaRPr lang="cs-CZ" dirty="false"/>
          </a:p>
        </p:txBody>
      </p:sp>
      <p:sp>
        <p:nvSpPr>
          <p:cNvPr id="4" name="Zástupný symbol pro číslo snímku 3">
            <a:extLst>
              <a:ext uri="{FF2B5EF4-FFF2-40B4-BE49-F238E27FC236}">
                <a16:creationId xmlns:a16="http://schemas.microsoft.com/office/drawing/2014/main" id="{9BBB1FF6-0593-E869-7B5C-79F7D8EDB2DA}"/>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357378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 JAKÉ FÁZI JSOU NYNÍ PROJEKTY</a:t>
            </a:r>
          </a:p>
        </p:txBody>
      </p:sp>
      <p:sp>
        <p:nvSpPr>
          <p:cNvPr id="3" name="Zástupný symbol pro obsah 2"/>
          <p:cNvSpPr>
            <a:spLocks noGrp="true"/>
          </p:cNvSpPr>
          <p:nvPr>
            <p:ph idx="1"/>
          </p:nvPr>
        </p:nvSpPr>
        <p:spPr>
          <a:xfrm>
            <a:off x="155575" y="1232400"/>
            <a:ext cx="8592890" cy="5337568"/>
          </a:xfrm>
          <a:noFill/>
        </p:spPr>
        <p:txBody>
          <a:bodyPr numCol="1"/>
          <a:lstStyle/>
          <a:p>
            <a:pPr marL="808038" lvl="1" indent="-393700" algn="just">
              <a:spcAft>
                <a:spcPts val="1200"/>
              </a:spcAft>
              <a:defRPr/>
            </a:pPr>
            <a:r>
              <a:rPr lang="cs-CZ" sz="1800" dirty="false"/>
              <a:t>Proběhla výběrová komise dne 23. 3. 2023.</a:t>
            </a:r>
          </a:p>
          <a:p>
            <a:pPr marL="808038" lvl="1" indent="-393700" algn="just">
              <a:spcAft>
                <a:spcPts val="1200"/>
              </a:spcAft>
              <a:defRPr/>
            </a:pPr>
            <a:r>
              <a:rPr lang="cs-CZ" sz="1800" dirty="false"/>
              <a:t>Výběrová  komise doporučila k financování 27 projektů v celkové hodnotě</a:t>
            </a:r>
            <a:r>
              <a:rPr lang="cs-CZ" sz="1800" dirty="false">
                <a:solidFill>
                  <a:srgbClr val="FF0000"/>
                </a:solidFill>
              </a:rPr>
              <a:t> </a:t>
            </a:r>
            <a:r>
              <a:rPr lang="cs-CZ" sz="1800" dirty="false"/>
              <a:t>bezmála 197 000 000 Kč (alokace výzvy 200 000 000 Kč).</a:t>
            </a:r>
          </a:p>
          <a:p>
            <a:pPr marL="808038" lvl="1" indent="-393700" algn="just">
              <a:spcAft>
                <a:spcPts val="1200"/>
              </a:spcAft>
              <a:defRPr/>
            </a:pPr>
            <a:r>
              <a:rPr lang="cs-CZ" sz="1800" dirty="false"/>
              <a:t>20 projektů zařazeno v zásobníku, který je aktivní do</a:t>
            </a:r>
            <a:r>
              <a:rPr lang="cs-CZ" sz="1800" dirty="false">
                <a:solidFill>
                  <a:srgbClr val="FF0000"/>
                </a:solidFill>
              </a:rPr>
              <a:t> </a:t>
            </a:r>
            <a:r>
              <a:rPr lang="cs-CZ" sz="1800" dirty="false">
                <a:solidFill>
                  <a:srgbClr val="FF0000"/>
                </a:solidFill>
                <a:latin typeface="Arial" panose="020B0604020202020204" pitchFamily="34" charset="0"/>
              </a:rPr>
              <a:t>8. 5.</a:t>
            </a:r>
            <a:r>
              <a:rPr lang="cs-CZ" sz="1800" dirty="false">
                <a:solidFill>
                  <a:srgbClr val="FF0000"/>
                </a:solidFill>
                <a:effectLst/>
                <a:latin typeface="Arial" panose="020B0604020202020204" pitchFamily="34" charset="0"/>
                <a:ea typeface="Calibri" panose="020F0502020204030204" pitchFamily="34" charset="0"/>
              </a:rPr>
              <a:t> 2024.</a:t>
            </a:r>
            <a:endParaRPr lang="cs-CZ" sz="1800" dirty="false">
              <a:solidFill>
                <a:srgbClr val="FF0000"/>
              </a:solidFill>
            </a:endParaRPr>
          </a:p>
          <a:p>
            <a:pPr marL="808038" lvl="1" indent="-393700" algn="just">
              <a:spcAft>
                <a:spcPts val="1200"/>
              </a:spcAft>
              <a:defRPr/>
            </a:pPr>
            <a:r>
              <a:rPr lang="cs-CZ" sz="1800" dirty="false"/>
              <a:t>Projekty se zahájením realizace v období duben - srpen mají vydané Rozhodnutí o poskytnutí dotace. </a:t>
            </a:r>
          </a:p>
          <a:p>
            <a:pPr marL="808038" lvl="1" indent="-393700" algn="just">
              <a:spcAft>
                <a:spcPts val="1200"/>
              </a:spcAft>
              <a:defRPr/>
            </a:pPr>
            <a:r>
              <a:rPr lang="cs-CZ" sz="1800" dirty="false"/>
              <a:t>Rozhodnutí se nedoručuje poštou, je k dispozici v elektronické podobě v informačním systému ISKP21+.</a:t>
            </a:r>
          </a:p>
          <a:p>
            <a:pPr marL="808038" lvl="1" indent="-393700" algn="just">
              <a:spcAft>
                <a:spcPts val="1200"/>
              </a:spcAft>
              <a:defRPr/>
            </a:pPr>
            <a:r>
              <a:rPr lang="cs-CZ" sz="1800" dirty="false"/>
              <a:t>Projektům se zahájením realizace v období duben - srpen byly vyplaceny zálohové platby  (30 % částky dotace).</a:t>
            </a:r>
          </a:p>
          <a:p>
            <a:pPr marL="808038" lvl="1" indent="-393700" algn="just">
              <a:spcAft>
                <a:spcPts val="1200"/>
              </a:spcAft>
              <a:defRPr/>
            </a:pPr>
            <a:r>
              <a:rPr lang="cs-CZ" sz="1800" dirty="false"/>
              <a:t>Na vydávání dalších rozhodnutí se průběžně pracuje.</a:t>
            </a:r>
          </a:p>
          <a:p>
            <a:pPr marL="808038" lvl="1" indent="-393700" algn="just">
              <a:spcAft>
                <a:spcPts val="1200"/>
              </a:spcAft>
              <a:defRPr/>
            </a:pPr>
            <a:r>
              <a:rPr lang="cs-CZ" sz="1800" dirty="false"/>
              <a:t>Rovněž zálohové platby jsou pravidelně vypláceny, vždy cca 2 týdny před zahájením realizace projektu.</a:t>
            </a:r>
          </a:p>
          <a:p>
            <a:pPr marL="414338" lvl="1" indent="0">
              <a:spcAft>
                <a:spcPts val="1200"/>
              </a:spcAft>
              <a:buNone/>
              <a:defRPr/>
            </a:pP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Tree>
    <p:extLst>
      <p:ext uri="{BB962C8B-B14F-4D97-AF65-F5344CB8AC3E}">
        <p14:creationId xmlns:p14="http://schemas.microsoft.com/office/powerpoint/2010/main" val="418341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700808"/>
            <a:ext cx="8424000" cy="1584176"/>
          </a:xfrm>
        </p:spPr>
        <p:txBody>
          <a:bodyPr/>
          <a:lstStyle/>
          <a:p>
            <a:pPr algn="just">
              <a:lnSpc>
                <a:spcPct val="100000"/>
              </a:lnSpc>
              <a:spcAft>
                <a:spcPts val="1200"/>
              </a:spcAft>
            </a:pPr>
            <a:r>
              <a:rPr lang="cs-CZ" sz="1800" dirty="false"/>
              <a:t>Po podpisu textu právního aktu (PA) o poskytnutí podpory (Rozhodnutí o poskytnutí dotace (</a:t>
            </a:r>
            <a:r>
              <a:rPr lang="cs-CZ" sz="1800" dirty="false" err="true"/>
              <a:t>RoD</a:t>
            </a:r>
            <a:r>
              <a:rPr lang="cs-CZ" sz="1800" dirty="false"/>
              <a:t>)) ředitelkou odboru 87 je příjemce depeší informován o tom, že má právní akt k dispozici a že je Rozhodnutí platné. </a:t>
            </a:r>
            <a:br>
              <a:rPr lang="cs-CZ" sz="1800" dirty="false"/>
            </a:br>
            <a:r>
              <a:rPr lang="cs-CZ" sz="1800" dirty="false"/>
              <a:t>V okamžiku odpovědi statutárního zástupce (jeho zmocněnce) na tuto depeši se žadatel stává příjemcem podpory.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
        <p:nvSpPr>
          <p:cNvPr id="6" name="Zástupný symbol pro obsah 2"/>
          <p:cNvSpPr txBox="true">
            <a:spLocks/>
          </p:cNvSpPr>
          <p:nvPr/>
        </p:nvSpPr>
        <p:spPr>
          <a:xfrm>
            <a:off x="296492" y="3429000"/>
            <a:ext cx="8487508" cy="3267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800" dirty="false"/>
              <a:t>S textem Rozhodnutí je potřeba se seznámit. </a:t>
            </a:r>
            <a:r>
              <a:rPr lang="cs-CZ" sz="1800" b="true" dirty="false" err="true"/>
              <a:t>RoD</a:t>
            </a:r>
            <a:r>
              <a:rPr lang="cs-CZ" sz="1800" b="true" dirty="false"/>
              <a:t> obsahuje</a:t>
            </a:r>
            <a:r>
              <a:rPr lang="cs-CZ" sz="1800" dirty="false"/>
              <a:t>: účel dotace, data zahájení a ukončení realizace, termíny pro předkládání zpráv </a:t>
            </a:r>
            <a:br>
              <a:rPr lang="cs-CZ" sz="1800" dirty="false"/>
            </a:br>
            <a:r>
              <a:rPr lang="cs-CZ" sz="1800" dirty="false"/>
              <a:t>o realizaci, finanční rámec a platební podmínky, povinnosti příjemce </a:t>
            </a:r>
            <a:br>
              <a:rPr lang="cs-CZ" sz="1800" dirty="false"/>
            </a:br>
            <a:r>
              <a:rPr lang="cs-CZ" sz="1800" dirty="false"/>
              <a:t>a finanční opravy (dřívější termín sankce).</a:t>
            </a:r>
          </a:p>
          <a:p>
            <a:pPr algn="just">
              <a:lnSpc>
                <a:spcPct val="100000"/>
              </a:lnSpc>
              <a:spcAft>
                <a:spcPts val="1200"/>
              </a:spcAft>
            </a:pPr>
            <a:r>
              <a:rPr lang="cs-CZ" sz="1800" dirty="false"/>
              <a:t>Součástí Rozhodnutí o poskytnutí dotace je i </a:t>
            </a:r>
            <a:r>
              <a:rPr lang="cs-CZ" sz="1800" b="true" dirty="false"/>
              <a:t>příloha č. 1 „Informace </a:t>
            </a:r>
            <a:br>
              <a:rPr lang="cs-CZ" sz="1800" b="true" dirty="false"/>
            </a:br>
            <a:r>
              <a:rPr lang="cs-CZ" sz="1800" b="true" dirty="false"/>
              <a:t>o projektu“, </a:t>
            </a:r>
            <a:r>
              <a:rPr lang="cs-CZ" sz="1800" dirty="false"/>
              <a:t>která obsahuje závazné znění klíčových aktivit, závazné cílové hodnoty indikátorů, přehled cílových skupin, podobu schváleného rozpočtu a finanční plán projektu, případně i údaje o partnerovi.</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17905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https://www.esfcr.cz/login</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8" name="Obrázek 7">
            <a:extLst>
              <a:ext uri="{FF2B5EF4-FFF2-40B4-BE49-F238E27FC236}">
                <a16:creationId xmlns:a16="http://schemas.microsoft.com/office/drawing/2014/main" id="{1AA8519B-0346-45CA-B77A-9D7935601D41}"/>
              </a:ext>
            </a:extLst>
          </p:cNvPr>
          <p:cNvPicPr>
            <a:picLocks noChangeAspect="true"/>
          </p:cNvPicPr>
          <p:nvPr/>
        </p:nvPicPr>
        <p:blipFill>
          <a:blip r:embed="rId2"/>
          <a:stretch>
            <a:fillRect/>
          </a:stretch>
        </p:blipFill>
        <p:spPr>
          <a:xfrm>
            <a:off x="2789" y="260649"/>
            <a:ext cx="9187586" cy="6597352"/>
          </a:xfrm>
          <a:prstGeom prst="rect">
            <a:avLst/>
          </a:prstGeom>
        </p:spPr>
      </p:pic>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11" name="TextovéPole 10">
            <a:extLst>
              <a:ext uri="{FF2B5EF4-FFF2-40B4-BE49-F238E27FC236}">
                <a16:creationId xmlns:a16="http://schemas.microsoft.com/office/drawing/2014/main" id="{98AEE347-9A45-447F-BD80-C57CF7EF7C2B}"/>
              </a:ext>
            </a:extLst>
          </p:cNvPr>
          <p:cNvSpPr txBox="true"/>
          <p:nvPr/>
        </p:nvSpPr>
        <p:spPr>
          <a:xfrm>
            <a:off x="5940152" y="2024383"/>
            <a:ext cx="2555849" cy="1200329"/>
          </a:xfrm>
          <a:prstGeom prst="rect">
            <a:avLst/>
          </a:prstGeom>
          <a:noFill/>
        </p:spPr>
        <p:txBody>
          <a:bodyPr wrap="square" rtlCol="false">
            <a:spAutoFit/>
          </a:bodyPr>
          <a:lstStyle/>
          <a:p>
            <a:pPr algn="ctr"/>
            <a:r>
              <a:rPr lang="cs-CZ" sz="2400" b="true" dirty="false"/>
              <a:t>Vpravo nahoře přihlášení </a:t>
            </a:r>
            <a:br>
              <a:rPr lang="cs-CZ" sz="2400" b="true" dirty="false"/>
            </a:br>
            <a:r>
              <a:rPr lang="cs-CZ" sz="2400" b="true" dirty="false"/>
              <a:t>a registrace</a:t>
            </a:r>
          </a:p>
        </p:txBody>
      </p:sp>
      <p:sp>
        <p:nvSpPr>
          <p:cNvPr id="12" name="Šipka: nahoru 11">
            <a:extLst>
              <a:ext uri="{FF2B5EF4-FFF2-40B4-BE49-F238E27FC236}">
                <a16:creationId xmlns:a16="http://schemas.microsoft.com/office/drawing/2014/main" id="{A0D8FD6C-13CF-4DCC-99E3-259B4DB17CB9}"/>
              </a:ext>
            </a:extLst>
          </p:cNvPr>
          <p:cNvSpPr/>
          <p:nvPr/>
        </p:nvSpPr>
        <p:spPr>
          <a:xfrm>
            <a:off x="8135945" y="2024383"/>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Šipka: nahoru 12">
            <a:extLst>
              <a:ext uri="{FF2B5EF4-FFF2-40B4-BE49-F238E27FC236}">
                <a16:creationId xmlns:a16="http://schemas.microsoft.com/office/drawing/2014/main" id="{F80F8A28-07E7-4AF8-9DC8-910163CD3E29}"/>
              </a:ext>
            </a:extLst>
          </p:cNvPr>
          <p:cNvSpPr/>
          <p:nvPr/>
        </p:nvSpPr>
        <p:spPr>
          <a:xfrm rot="10800000">
            <a:off x="5364088" y="376482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TextovéPole 13">
            <a:extLst>
              <a:ext uri="{FF2B5EF4-FFF2-40B4-BE49-F238E27FC236}">
                <a16:creationId xmlns:a16="http://schemas.microsoft.com/office/drawing/2014/main" id="{22BEFBD0-6AE4-4594-BD26-A0F5207B99A2}"/>
              </a:ext>
            </a:extLst>
          </p:cNvPr>
          <p:cNvSpPr txBox="true"/>
          <p:nvPr/>
        </p:nvSpPr>
        <p:spPr>
          <a:xfrm>
            <a:off x="313682" y="2051993"/>
            <a:ext cx="2555849" cy="461665"/>
          </a:xfrm>
          <a:prstGeom prst="rect">
            <a:avLst/>
          </a:prstGeom>
          <a:noFill/>
        </p:spPr>
        <p:txBody>
          <a:bodyPr wrap="square" rtlCol="false">
            <a:spAutoFit/>
          </a:bodyPr>
          <a:lstStyle/>
          <a:p>
            <a:pPr algn="ctr"/>
            <a:r>
              <a:rPr lang="cs-CZ" sz="2400" b="true" dirty="false"/>
              <a:t>www.esfcr.cz</a:t>
            </a:r>
          </a:p>
        </p:txBody>
      </p:sp>
    </p:spTree>
    <p:extLst>
      <p:ext uri="{BB962C8B-B14F-4D97-AF65-F5344CB8AC3E}">
        <p14:creationId xmlns:p14="http://schemas.microsoft.com/office/powerpoint/2010/main" val="80810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p>
          <a:p>
            <a:pPr lvl="3">
              <a:lnSpc>
                <a:spcPct val="100000"/>
              </a:lnSpc>
            </a:pPr>
            <a:r>
              <a:rPr lang="cs-CZ" sz="1700" dirty="false"/>
              <a:t>Informační systém konečného příjemce</a:t>
            </a:r>
          </a:p>
          <a:p>
            <a:pPr lvl="3">
              <a:lnSpc>
                <a:spcPct val="100000"/>
              </a:lnSpc>
            </a:pPr>
            <a:r>
              <a:rPr lang="cs-CZ" sz="1700" dirty="false"/>
              <a:t>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Řešení technických požadavků </a:t>
            </a:r>
          </a:p>
          <a:p>
            <a:pPr marL="2286000" lvl="5" indent="0">
              <a:buNone/>
            </a:pPr>
            <a:r>
              <a:rPr lang="cs-CZ" sz="1800" dirty="false"/>
              <a:t>=&gt; </a:t>
            </a:r>
            <a:r>
              <a:rPr lang="cs-CZ" sz="1800" b="true" dirty="false" err="true"/>
              <a:t>Service</a:t>
            </a:r>
            <a:r>
              <a:rPr lang="cs-CZ" sz="1800" b="true" dirty="false"/>
              <a:t> </a:t>
            </a:r>
            <a:r>
              <a:rPr lang="cs-CZ" sz="1800" b="true" dirty="false" err="true"/>
              <a:t>desk</a:t>
            </a:r>
            <a:r>
              <a:rPr lang="cs-CZ" sz="1800" b="true" dirty="false"/>
              <a:t>: přes web </a:t>
            </a:r>
            <a:r>
              <a:rPr lang="cs-CZ" sz="1800" b="true" dirty="false">
                <a:hlinkClick r:id="rId2"/>
              </a:rPr>
              <a:t>www.esfcr.cz</a:t>
            </a:r>
            <a:r>
              <a:rPr lang="cs-CZ" sz="1800" b="true" dirty="false"/>
              <a:t> </a:t>
            </a:r>
            <a:r>
              <a:rPr lang="cs-CZ" sz="1200" b="true" dirty="false"/>
              <a:t>– viz následující slide</a:t>
            </a:r>
            <a:endParaRPr lang="cs-CZ" sz="1800" b="true"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15</a:t>
            </a:fld>
            <a:endParaRPr lang="cs-CZ" dirty="false"/>
          </a:p>
        </p:txBody>
      </p:sp>
      <p:pic>
        <p:nvPicPr>
          <p:cNvPr id="8" name="Obrázek 7">
            <a:extLst>
              <a:ext uri="{FF2B5EF4-FFF2-40B4-BE49-F238E27FC236}">
                <a16:creationId xmlns:a16="http://schemas.microsoft.com/office/drawing/2014/main" id="{282BC433-01D6-4399-B530-844E5F68C490}"/>
              </a:ext>
            </a:extLst>
          </p:cNvPr>
          <p:cNvPicPr>
            <a:picLocks noChangeAspect="true"/>
          </p:cNvPicPr>
          <p:nvPr/>
        </p:nvPicPr>
        <p:blipFill>
          <a:blip r:embed="rId3"/>
          <a:stretch>
            <a:fillRect/>
          </a:stretch>
        </p:blipFill>
        <p:spPr>
          <a:xfrm>
            <a:off x="27724" y="3476593"/>
            <a:ext cx="9144000" cy="2945027"/>
          </a:xfrm>
          <a:prstGeom prst="rect">
            <a:avLst/>
          </a:prstGeom>
        </p:spPr>
      </p:pic>
    </p:spTree>
    <p:extLst>
      <p:ext uri="{BB962C8B-B14F-4D97-AF65-F5344CB8AC3E}">
        <p14:creationId xmlns:p14="http://schemas.microsoft.com/office/powerpoint/2010/main" val="278437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ISKP21+ </a:t>
            </a:r>
            <a:r>
              <a:rPr lang="cs-CZ" b="true" kern="0" cap="all" baseline="0" dirty="false">
                <a:solidFill>
                  <a:srgbClr val="FF0000"/>
                </a:solidFill>
                <a:latin typeface="+mj-lt"/>
                <a:ea typeface="+mj-ea"/>
                <a:cs typeface="+mj-cs"/>
              </a:rPr>
              <a:t>AKTUÁLNĚ</a:t>
            </a:r>
            <a:endParaRPr lang="cs-CZ" b="true" kern="0" cap="all" baseline="0" dirty="false">
              <a:latin typeface="+mj-lt"/>
              <a:ea typeface="+mj-ea"/>
              <a:cs typeface="+mj-cs"/>
            </a:endParaRP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16</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Vašich technických problémů v aplikacích IS ESF, IS KP21+, databáze produktů, fóra či portálu esfcr.cz u projektů </a:t>
            </a:r>
            <a:r>
              <a:rPr lang="cs-CZ" sz="7600" b="true" i="false" dirty="false">
                <a:solidFill>
                  <a:schemeClr val="accent1">
                    <a:lumMod val="75000"/>
                  </a:schemeClr>
                </a:solidFill>
                <a:effectLst/>
                <a:latin typeface="+mj-lt"/>
              </a:rPr>
              <a:t>OP Zaměstnanost plus (programové období 2021-2027) je využívání hotline </a:t>
            </a:r>
            <a:r>
              <a:rPr lang="cs-CZ" sz="7600" dirty="false">
                <a:solidFill>
                  <a:schemeClr val="accent1">
                    <a:lumMod val="75000"/>
                  </a:schemeClr>
                </a:solidFill>
                <a:latin typeface="+mj-lt"/>
              </a:rPr>
              <a:t>„Technická podpora uživatelům OPZ+“ </a:t>
            </a:r>
            <a:r>
              <a:rPr lang="cs-CZ" sz="7600" b="true" dirty="false">
                <a:solidFill>
                  <a:schemeClr val="accent1">
                    <a:lumMod val="75000"/>
                  </a:schemeClr>
                </a:solidFill>
                <a:latin typeface="+mj-lt"/>
              </a:rPr>
              <a:t>na webu www.ESFCR.cz.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3">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3"/>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13" name="Obrázek 12">
            <a:extLst>
              <a:ext uri="{FF2B5EF4-FFF2-40B4-BE49-F238E27FC236}">
                <a16:creationId xmlns:a16="http://schemas.microsoft.com/office/drawing/2014/main" id="{758CDC76-9C61-7873-B804-A427D57DFD8B}"/>
              </a:ext>
            </a:extLst>
          </p:cNvPr>
          <p:cNvPicPr>
            <a:picLocks noChangeAspect="true"/>
          </p:cNvPicPr>
          <p:nvPr/>
        </p:nvPicPr>
        <p:blipFill>
          <a:blip r:embed="rId4"/>
          <a:stretch>
            <a:fillRect/>
          </a:stretch>
        </p:blipFill>
        <p:spPr>
          <a:xfrm>
            <a:off x="986460" y="4088931"/>
            <a:ext cx="7171079" cy="2604635"/>
          </a:xfrm>
          <a:prstGeom prst="rect">
            <a:avLst/>
          </a:prstGeom>
        </p:spPr>
      </p:pic>
    </p:spTree>
    <p:extLst>
      <p:ext uri="{BB962C8B-B14F-4D97-AF65-F5344CB8AC3E}">
        <p14:creationId xmlns:p14="http://schemas.microsoft.com/office/powerpoint/2010/main" val="341065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146718"/>
            <a:ext cx="8784976" cy="1080000"/>
          </a:xfrm>
        </p:spPr>
        <p:txBody>
          <a:bodyPr/>
          <a:lstStyle/>
          <a:p>
            <a:pPr algn="ctr"/>
            <a:r>
              <a:rPr lang="cs-CZ" sz="2800" cap="none" dirty="false"/>
              <a:t>V JAKÝCH SYSTÉMECH PRACUJE ŘÍDÍCÍ ORGÁN</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a:t>Monitorovací systém MS21+: CSSF21+</a:t>
            </a:r>
          </a:p>
          <a:p>
            <a:pPr lvl="3">
              <a:lnSpc>
                <a:spcPct val="100000"/>
              </a:lnSpc>
            </a:pPr>
            <a:r>
              <a:rPr lang="cs-CZ" sz="1700" dirty="false"/>
              <a:t>data mezi IS KP21+ (příjemce) a MS2021+ (poskytovatel) se přenášejí</a:t>
            </a:r>
          </a:p>
          <a:p>
            <a:pPr marL="918000" lvl="3" indent="0">
              <a:lnSpc>
                <a:spcPct val="100000"/>
              </a:lnSpc>
              <a:buNone/>
            </a:pPr>
            <a:br>
              <a:rPr lang="cs-CZ" sz="1800" dirty="false"/>
            </a:b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pic>
        <p:nvPicPr>
          <p:cNvPr id="11" name="Obrázek 10">
            <a:extLst>
              <a:ext uri="{FF2B5EF4-FFF2-40B4-BE49-F238E27FC236}">
                <a16:creationId xmlns:a16="http://schemas.microsoft.com/office/drawing/2014/main" id="{F09C6616-B3D2-7807-A15E-FC82FF4319F5}"/>
              </a:ext>
            </a:extLst>
          </p:cNvPr>
          <p:cNvPicPr>
            <a:picLocks noChangeAspect="true"/>
          </p:cNvPicPr>
          <p:nvPr/>
        </p:nvPicPr>
        <p:blipFill>
          <a:blip r:embed="rId2"/>
          <a:stretch>
            <a:fillRect/>
          </a:stretch>
        </p:blipFill>
        <p:spPr>
          <a:xfrm>
            <a:off x="0" y="2204864"/>
            <a:ext cx="9144000" cy="4067049"/>
          </a:xfrm>
          <a:prstGeom prst="rect">
            <a:avLst/>
          </a:prstGeom>
        </p:spPr>
      </p:pic>
    </p:spTree>
    <p:extLst>
      <p:ext uri="{BB962C8B-B14F-4D97-AF65-F5344CB8AC3E}">
        <p14:creationId xmlns:p14="http://schemas.microsoft.com/office/powerpoint/2010/main" val="86858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596666" y="-30997"/>
            <a:ext cx="10369152" cy="1080000"/>
          </a:xfrm>
        </p:spPr>
        <p:txBody>
          <a:bodyPr/>
          <a:lstStyle/>
          <a:p>
            <a:pPr algn="ctr"/>
            <a:r>
              <a:rPr lang="cs-CZ" sz="2800" cap="none" dirty="false"/>
              <a:t>V JAKÝCH SYSTÉMECH TAKÉ PRACUJE ŽADATEL</a:t>
            </a:r>
          </a:p>
        </p:txBody>
      </p:sp>
      <p:sp>
        <p:nvSpPr>
          <p:cNvPr id="3" name="Zástupný symbol pro obsah 2"/>
          <p:cNvSpPr>
            <a:spLocks noGrp="true"/>
          </p:cNvSpPr>
          <p:nvPr>
            <p:ph idx="1"/>
          </p:nvPr>
        </p:nvSpPr>
        <p:spPr>
          <a:xfrm>
            <a:off x="179511" y="1268760"/>
            <a:ext cx="9143999" cy="5256584"/>
          </a:xfrm>
        </p:spPr>
        <p:txBody>
          <a:bodyPr/>
          <a:lstStyle/>
          <a:p>
            <a:pPr>
              <a:lnSpc>
                <a:spcPct val="100000"/>
              </a:lnSpc>
            </a:pPr>
            <a:r>
              <a:rPr lang="cs-CZ" b="true" dirty="false"/>
              <a:t>IS ESF+ </a:t>
            </a:r>
            <a:r>
              <a:rPr lang="cs-CZ" sz="1800" b="true" dirty="false">
                <a:solidFill>
                  <a:srgbClr val="FF0000"/>
                </a:solidFill>
              </a:rPr>
              <a:t>(zatím není pro OPZ+ v provozu)</a:t>
            </a:r>
            <a:endParaRPr lang="cs-CZ" b="true" dirty="false">
              <a:solidFill>
                <a:srgbClr val="FF0000"/>
              </a:solidFill>
            </a:endParaRPr>
          </a:p>
          <a:p>
            <a:pPr lvl="3">
              <a:lnSpc>
                <a:spcPct val="100000"/>
              </a:lnSpc>
            </a:pPr>
            <a:r>
              <a:rPr lang="cs-CZ" sz="1700" dirty="false"/>
              <a:t>monitorování podpořených osob </a:t>
            </a:r>
          </a:p>
          <a:p>
            <a:pPr lvl="3">
              <a:lnSpc>
                <a:spcPct val="100000"/>
              </a:lnSpc>
            </a:pPr>
            <a:r>
              <a:rPr lang="cs-CZ" sz="1700" dirty="false"/>
              <a:t>přes </a:t>
            </a:r>
            <a:r>
              <a:rPr lang="cs-CZ" sz="1700" dirty="false">
                <a:hlinkClick r:id="rId2"/>
              </a:rPr>
              <a:t>www.esfcr.cz</a:t>
            </a: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marL="918000" lvl="3" indent="0">
              <a:lnSpc>
                <a:spcPct val="100000"/>
              </a:lnSpc>
              <a:buNone/>
            </a:pPr>
            <a:endParaRPr lang="cs-CZ" sz="1800" b="true" dirty="false"/>
          </a:p>
          <a:p>
            <a:pPr marL="918000" lvl="3" indent="0">
              <a:lnSpc>
                <a:spcPct val="100000"/>
              </a:lnSpc>
              <a:buNone/>
            </a:pPr>
            <a:endParaRPr lang="cs-CZ" sz="1800" b="true" dirty="false"/>
          </a:p>
          <a:p>
            <a:pPr>
              <a:lnSpc>
                <a:spcPct val="100000"/>
              </a:lnSpc>
            </a:pPr>
            <a:r>
              <a:rPr lang="cs-CZ" b="true" dirty="false">
                <a:hlinkClick r:id="rId2"/>
              </a:rPr>
              <a:t>www.esfcr.cz</a:t>
            </a:r>
            <a:r>
              <a:rPr lang="cs-CZ" b="true" dirty="false"/>
              <a:t> =&gt; Databáze produktů </a:t>
            </a:r>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2052" name="Picture 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6" name="Obrázek 5">
            <a:extLst>
              <a:ext uri="{FF2B5EF4-FFF2-40B4-BE49-F238E27FC236}">
                <a16:creationId xmlns:a16="http://schemas.microsoft.com/office/drawing/2014/main" id="{131448D8-1C83-4AA7-8E80-4C821EB0C9E0}"/>
              </a:ext>
            </a:extLst>
          </p:cNvPr>
          <p:cNvPicPr>
            <a:picLocks noChangeAspect="true"/>
          </p:cNvPicPr>
          <p:nvPr/>
        </p:nvPicPr>
        <p:blipFill>
          <a:blip r:embed="rId2"/>
          <a:stretch>
            <a:fillRect/>
          </a:stretch>
        </p:blipFill>
        <p:spPr>
          <a:xfrm>
            <a:off x="-26475" y="857250"/>
            <a:ext cx="9170475" cy="6000750"/>
          </a:xfrm>
          <a:prstGeom prst="rect">
            <a:avLst/>
          </a:prstGeom>
        </p:spPr>
      </p:pic>
    </p:spTree>
    <p:extLst>
      <p:ext uri="{BB962C8B-B14F-4D97-AF65-F5344CB8AC3E}">
        <p14:creationId xmlns:p14="http://schemas.microsoft.com/office/powerpoint/2010/main" val="303649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DVĚ ČÁSTI PREZENTACE PRO PŘÍJEMCE</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431072" y="1484784"/>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Povinností Poskytovatele (Řídícího orgánu (ŘO)) je zrealizovat ke každé vyhlášené výzvě dva typy seminářů pro příjemce: </a:t>
            </a:r>
          </a:p>
          <a:p>
            <a:pPr marL="457200" indent="-457200" algn="just">
              <a:spcAft>
                <a:spcPts val="1800"/>
              </a:spcAft>
              <a:buClr>
                <a:schemeClr val="accent1"/>
              </a:buClr>
              <a:buFont typeface="+mj-lt"/>
              <a:buAutoNum type="arabicPeriod"/>
            </a:pPr>
            <a:r>
              <a:rPr lang="cs-CZ" sz="2000" dirty="false"/>
              <a:t>Seminář s návazností na vydávání právních aktů na projekty vybrané k podpoře; </a:t>
            </a:r>
            <a:r>
              <a:rPr lang="cs-CZ" sz="2000" b="true" dirty="false"/>
              <a:t>účelem semináře je seznámit příjemce s podmínkami </a:t>
            </a:r>
            <a:br>
              <a:rPr lang="cs-CZ" sz="2000" b="true" dirty="false"/>
            </a:br>
            <a:r>
              <a:rPr lang="cs-CZ" sz="2000" b="true" dirty="false"/>
              <a:t>a pravidly OPZ+ stanovenými pro realizaci projektů</a:t>
            </a:r>
            <a:r>
              <a:rPr lang="cs-CZ" sz="2000" dirty="false"/>
              <a:t>; </a:t>
            </a:r>
          </a:p>
          <a:p>
            <a:pPr marL="457200" indent="-457200" algn="just">
              <a:buClr>
                <a:schemeClr val="tx1"/>
              </a:buClr>
              <a:buFont typeface="+mj-lt"/>
              <a:buAutoNum type="arabicPeriod"/>
            </a:pPr>
            <a:r>
              <a:rPr lang="cs-CZ" sz="2000" dirty="false"/>
              <a:t>Seminář s návazností na povinnost předložit první zprávu </a:t>
            </a:r>
            <a:br>
              <a:rPr lang="cs-CZ" sz="2000" dirty="false"/>
            </a:br>
            <a:r>
              <a:rPr lang="cs-CZ" sz="2000" dirty="false"/>
              <a:t>o realizaci a žádost o platbu týkající se projektu; účelem semináře je poskytnout příjemcům návod pro oblast monitorování projektu, tj. </a:t>
            </a:r>
            <a:r>
              <a:rPr lang="cs-CZ" sz="2000" b="true" dirty="false"/>
              <a:t>jak zpracovat vše potřebné pro předkládání zpráv o realizaci projektu a žádostí o platbu. </a:t>
            </a:r>
          </a:p>
          <a:p>
            <a:pPr marL="0" indent="0" algn="just">
              <a:buClr>
                <a:schemeClr val="tx1"/>
              </a:buClr>
              <a:buNone/>
            </a:pPr>
            <a:r>
              <a:rPr lang="cs-CZ" sz="2000" dirty="false"/>
              <a:t>Oba dnes zároveň =&gt; dvě prezentace</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spcAft>
                <a:spcPts val="1100"/>
              </a:spcAft>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600"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Specifická část pravidel </a:t>
            </a:r>
            <a:r>
              <a:rPr lang="cs-CZ" sz="1800" dirty="false">
                <a:solidFill>
                  <a:srgbClr val="002060"/>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latin typeface="Arial" panose="020B0604020202020204" pitchFamily="34" charset="0"/>
                <a:cs typeface="Arial" panose="020B0604020202020204" pitchFamily="34" charset="0"/>
              </a:rPr>
              <a:t>(</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www.esfcr.cz/pravidla-pro-</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zadatele</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prijemce</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cs-CZ" sz="1600" dirty="false" err="tru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opz</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-plus/-/dokument/18068507</a:t>
            </a:r>
            <a:r>
              <a:rPr lang="cs-CZ" sz="1600" dirty="false">
                <a:solidFill>
                  <a:schemeClr val="accent1"/>
                </a:solidFill>
                <a:latin typeface="Arial" panose="020B0604020202020204" pitchFamily="34" charset="0"/>
                <a:cs typeface="Arial" panose="020B0604020202020204" pitchFamily="34" charset="0"/>
              </a:rPr>
              <a:t>) </a:t>
            </a: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Pokyny pro vyplnění zprávy o realizaci projektu a žádosti o platbu </a:t>
            </a:r>
            <a:br>
              <a:rPr lang="cs-CZ" sz="1800" b="true" dirty="false">
                <a:solidFill>
                  <a:srgbClr val="002060"/>
                </a:solidFill>
                <a:latin typeface="Arial" panose="020B0604020202020204" pitchFamily="34" charset="0"/>
                <a:cs typeface="Arial" panose="020B0604020202020204" pitchFamily="34" charset="0"/>
              </a:rPr>
            </a:br>
            <a:r>
              <a:rPr lang="cs-CZ" sz="1800" b="true" dirty="false">
                <a:solidFill>
                  <a:srgbClr val="002060"/>
                </a:solidFill>
                <a:latin typeface="Arial" panose="020B0604020202020204" pitchFamily="34" charset="0"/>
                <a:cs typeface="Arial" panose="020B0604020202020204" pitchFamily="34" charset="0"/>
              </a:rPr>
              <a:t>v IS KP21+ </a:t>
            </a:r>
            <a:r>
              <a:rPr lang="cs-CZ" sz="1800" dirty="false">
                <a:solidFill>
                  <a:srgbClr val="002060"/>
                </a:solidFill>
                <a:latin typeface="Arial" panose="020B0604020202020204" pitchFamily="34" charset="0"/>
                <a:cs typeface="Arial" panose="020B0604020202020204" pitchFamily="34" charset="0"/>
              </a:rPr>
              <a:t>pro projekty s přímými a nepřímými náklady nebo s paušálními sazbami </a:t>
            </a:r>
            <a:r>
              <a:rPr lang="cs-CZ" sz="1600" u="sng" dirty="false">
                <a:solidFill>
                  <a:schemeClr val="accent1"/>
                </a:solidFill>
                <a:latin typeface="Arial" panose="020B0604020202020204" pitchFamily="34" charset="0"/>
                <a:cs typeface="Arial" panose="020B0604020202020204" pitchFamily="34" charset="0"/>
              </a:rPr>
              <a:t>(www.esfcr.cz/formulare-a-pokyny-ke-zprave-o-realizaci-projektu-zadosti-o-platbu-a-zadosti-o-zmenu-opz-plus/-/dokument/19489509)</a:t>
            </a:r>
            <a:endParaRPr lang="cs-CZ" sz="1600" u="sng" dirty="false">
              <a:solidFill>
                <a:srgbClr val="FF0000"/>
              </a:solidFill>
              <a:latin typeface="Arial" panose="020B0604020202020204" pitchFamily="34" charset="0"/>
              <a:cs typeface="Times New Roman" panose="02020603050405020304" pitchFamily="18" charset="0"/>
            </a:endParaRP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i během realizace projektů aktualizovat. Aktuální verze těchto dokumentů jsou vždy k dispozici na: </a:t>
            </a:r>
            <a:r>
              <a:rPr lang="cs-CZ" sz="1600" dirty="false">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https://www.esfcr.cz/pravidla-pro-zadatele-a-prijemce-opz-plus</a:t>
            </a:r>
            <a:endParaRPr lang="cs-CZ" sz="1600" dirty="false">
              <a:solidFill>
                <a:schemeClr val="accent1"/>
              </a:solidFill>
              <a:latin typeface="Arial" panose="020B0604020202020204" pitchFamily="34" charset="0"/>
              <a:cs typeface="Arial" panose="020B0604020202020204" pitchFamily="34" charset="0"/>
            </a:endParaRPr>
          </a:p>
          <a:p>
            <a:pPr algn="just">
              <a:lnSpc>
                <a:spcPct val="110000"/>
              </a:lnSpc>
            </a:pPr>
            <a:r>
              <a:rPr lang="cs-CZ" sz="1800" b="true"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 a je nutné postupovat vždy podle aktuálního znění pravidel/příruček !!!</a:t>
            </a:r>
            <a:endParaRPr lang="cs-CZ" sz="1800" b="true"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336490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Obecná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marL="306000" lvl="1" indent="0">
              <a:lnSpc>
                <a:spcPct val="100000"/>
              </a:lnSpc>
              <a:spcAft>
                <a:spcPts val="600"/>
              </a:spcAft>
              <a:buNone/>
            </a:pPr>
            <a:r>
              <a:rPr lang="cs-CZ" sz="1800" b="true" dirty="false"/>
              <a:t>Upravuje například:</a:t>
            </a:r>
          </a:p>
          <a:p>
            <a:pPr marL="306000" lvl="1" indent="0">
              <a:lnSpc>
                <a:spcPct val="100000"/>
              </a:lnSpc>
              <a:spcAft>
                <a:spcPts val="600"/>
              </a:spcAft>
              <a:buNone/>
            </a:pPr>
            <a:endParaRPr lang="cs-CZ" sz="1800" dirty="false"/>
          </a:p>
          <a:p>
            <a:pPr lvl="2" indent="-360000" algn="just">
              <a:lnSpc>
                <a:spcPct val="100000"/>
              </a:lnSpc>
              <a:spcAft>
                <a:spcPts val="600"/>
              </a:spcAft>
            </a:pPr>
            <a:r>
              <a:rPr lang="cs-CZ" sz="1800" dirty="false">
                <a:solidFill>
                  <a:schemeClr val="accent1"/>
                </a:solidFill>
              </a:rPr>
              <a:t>monitorování na úrovni projektu, včetně monitorovacích indikátorů a vymezení bagatelní podpory účastníka projektu,</a:t>
            </a:r>
          </a:p>
          <a:p>
            <a:pPr lvl="2" indent="-360000" algn="just">
              <a:lnSpc>
                <a:spcPct val="100000"/>
              </a:lnSpc>
              <a:spcAft>
                <a:spcPts val="600"/>
              </a:spcAft>
            </a:pPr>
            <a:r>
              <a:rPr lang="cs-CZ" sz="1800" dirty="false">
                <a:solidFill>
                  <a:schemeClr val="accent1"/>
                </a:solidFill>
              </a:rPr>
              <a:t>zadávání zakázek,</a:t>
            </a:r>
          </a:p>
          <a:p>
            <a:pPr lvl="2" indent="-360000" algn="just">
              <a:lnSpc>
                <a:spcPct val="100000"/>
              </a:lnSpc>
              <a:spcAft>
                <a:spcPts val="600"/>
              </a:spcAft>
            </a:pPr>
            <a:r>
              <a:rPr lang="cs-CZ" sz="1800" dirty="false">
                <a:solidFill>
                  <a:schemeClr val="accent1"/>
                </a:solidFill>
              </a:rPr>
              <a:t>horizontální principy,</a:t>
            </a:r>
          </a:p>
          <a:p>
            <a:pPr lvl="2" indent="-360000" algn="just">
              <a:lnSpc>
                <a:spcPct val="100000"/>
              </a:lnSpc>
              <a:spcAft>
                <a:spcPts val="600"/>
              </a:spcAft>
            </a:pPr>
            <a:r>
              <a:rPr lang="cs-CZ" sz="1800" dirty="false">
                <a:solidFill>
                  <a:schemeClr val="accent1"/>
                </a:solidFill>
              </a:rPr>
              <a:t>šíření výstupů projektu,</a:t>
            </a:r>
          </a:p>
          <a:p>
            <a:pPr lvl="2" indent="-360000" algn="just">
              <a:lnSpc>
                <a:spcPct val="100000"/>
              </a:lnSpc>
              <a:spcAft>
                <a:spcPts val="600"/>
              </a:spcAft>
            </a:pPr>
            <a:r>
              <a:rPr lang="cs-CZ" sz="1800" dirty="false">
                <a:solidFill>
                  <a:schemeClr val="accent1"/>
                </a:solidFill>
              </a:rPr>
              <a:t>evaluace výsledků projektu,</a:t>
            </a:r>
          </a:p>
          <a:p>
            <a:pPr lvl="2" indent="-360000" algn="just">
              <a:lnSpc>
                <a:spcPct val="100000"/>
              </a:lnSpc>
              <a:spcAft>
                <a:spcPts val="600"/>
              </a:spcAft>
            </a:pPr>
            <a:r>
              <a:rPr lang="cs-CZ" sz="1800" dirty="false">
                <a:solidFill>
                  <a:schemeClr val="accent1"/>
                </a:solidFill>
              </a:rPr>
              <a:t>povinnosti příjemců v oblasti informování a komunikace, včetně        povinných prvků vizuální identity OPZ+ </a:t>
            </a:r>
          </a:p>
          <a:p>
            <a:pPr lvl="2" indent="-360000" algn="just">
              <a:lnSpc>
                <a:spcPct val="100000"/>
              </a:lnSpc>
              <a:spcAft>
                <a:spcPts val="600"/>
              </a:spcAft>
            </a:pPr>
            <a:r>
              <a:rPr lang="cs-CZ" sz="1800" dirty="false">
                <a:solidFill>
                  <a:schemeClr val="accent1"/>
                </a:solidFill>
              </a:rPr>
              <a:t>veřejnou podporu a podporu de minimis,</a:t>
            </a:r>
          </a:p>
          <a:p>
            <a:pPr lvl="2" indent="-360000">
              <a:lnSpc>
                <a:spcPct val="100000"/>
              </a:lnSpc>
              <a:spcAft>
                <a:spcPts val="600"/>
              </a:spcAft>
            </a:pPr>
            <a:r>
              <a:rPr lang="cs-CZ" sz="1800" dirty="false"/>
              <a:t>ukončení realizace projektu (včetně předčasného).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379016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marL="72000" indent="0" algn="just">
              <a:lnSpc>
                <a:spcPct val="100000"/>
              </a:lnSpc>
              <a:buNone/>
            </a:pPr>
            <a:r>
              <a:rPr lang="cs-CZ" sz="1800" dirty="false"/>
              <a:t>Pro výzvu č. 014 je závazná </a:t>
            </a:r>
            <a:r>
              <a:rPr lang="cs-CZ" sz="1800" b="true" dirty="false"/>
              <a:t>Specifická část pravidel pro žadatele </a:t>
            </a:r>
            <a:br>
              <a:rPr lang="cs-CZ" sz="1800" b="true" dirty="false"/>
            </a:br>
            <a:r>
              <a:rPr lang="cs-CZ" sz="1800" b="true" dirty="false"/>
              <a:t>a příjemce v rámci OPZ+ pro projekty s přímými a nepřímými náklady a pro projekty financované s využitím paušálních sazeb.</a:t>
            </a:r>
          </a:p>
          <a:p>
            <a:pPr marL="72000" indent="0" algn="just">
              <a:lnSpc>
                <a:spcPct val="100000"/>
              </a:lnSpc>
              <a:buNone/>
            </a:pPr>
            <a:r>
              <a:rPr lang="cs-CZ" sz="1800" dirty="false"/>
              <a:t>POZOR =&gt; Existují  i další verze Specifických pravidel pro jiné typy projektů.</a:t>
            </a:r>
          </a:p>
          <a:p>
            <a:pPr marL="72000" indent="0" algn="just">
              <a:lnSpc>
                <a:spcPct val="100000"/>
              </a:lnSpc>
              <a:buNone/>
            </a:pPr>
            <a:endParaRPr lang="cs-CZ" sz="1800" dirty="false"/>
          </a:p>
          <a:p>
            <a:pPr marL="72000" indent="0" algn="just">
              <a:lnSpc>
                <a:spcPct val="100000"/>
              </a:lnSpc>
              <a:buNone/>
            </a:pPr>
            <a:r>
              <a:rPr lang="cs-CZ" sz="1800" b="true" dirty="false"/>
              <a:t>Upravuje například:</a:t>
            </a:r>
          </a:p>
          <a:p>
            <a:pPr lvl="1" algn="just">
              <a:spcAft>
                <a:spcPts val="600"/>
              </a:spcAft>
            </a:pPr>
            <a:r>
              <a:rPr lang="cs-CZ" sz="1800" dirty="false">
                <a:solidFill>
                  <a:schemeClr val="accent1"/>
                </a:solidFill>
              </a:rPr>
              <a:t>způsobilé výdaje, včetně jejich dokladování,</a:t>
            </a:r>
          </a:p>
          <a:p>
            <a:pPr lvl="1" algn="just">
              <a:spcAft>
                <a:spcPts val="600"/>
              </a:spcAft>
            </a:pPr>
            <a:r>
              <a:rPr lang="cs-CZ" sz="1800" dirty="false"/>
              <a:t>finanční řízení projektu, včetně finančních toků,</a:t>
            </a:r>
          </a:p>
          <a:p>
            <a:pPr lvl="1" algn="just">
              <a:spcAft>
                <a:spcPts val="600"/>
              </a:spcAft>
            </a:pPr>
            <a:r>
              <a:rPr lang="cs-CZ" sz="1800" dirty="false"/>
              <a:t>změny projektu.</a:t>
            </a:r>
          </a:p>
          <a:p>
            <a:pPr lvl="1">
              <a:spcAft>
                <a:spcPts val="600"/>
              </a:spcAft>
            </a:pPr>
            <a:endParaRPr lang="cs-CZ" sz="1800" dirty="false"/>
          </a:p>
          <a:p>
            <a:pPr indent="-360000">
              <a:lnSpc>
                <a:spcPct val="100000"/>
              </a:lnSpc>
            </a:pP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127223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568643" y="1334480"/>
            <a:ext cx="14678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132856"/>
            <a:ext cx="7632040" cy="2088232"/>
          </a:xfrm>
        </p:spPr>
        <p:txBody>
          <a:bodyPr/>
          <a:lstStyle/>
          <a:p>
            <a:br>
              <a:rPr lang="cs-CZ" dirty="false"/>
            </a:br>
            <a:r>
              <a:rPr lang="cs-CZ" dirty="false"/>
              <a:t>změny projektu</a:t>
            </a:r>
            <a:br>
              <a:rPr lang="cs-CZ" dirty="false"/>
            </a:br>
            <a:br>
              <a:rPr lang="cs-CZ" b="false" baseline="0" dirty="false"/>
            </a:br>
            <a:endParaRPr lang="cs-CZ" sz="3200" b="false" cap="none" dirty="false"/>
          </a:p>
        </p:txBody>
      </p:sp>
      <p:pic>
        <p:nvPicPr>
          <p:cNvPr id="3" name="Picture 2">
            <a:extLst>
              <a:ext uri="{FF2B5EF4-FFF2-40B4-BE49-F238E27FC236}">
                <a16:creationId xmlns:a16="http://schemas.microsoft.com/office/drawing/2014/main" id="{84DCA30E-A99B-A44E-1FD3-2FDD752193ED}"/>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89916" l="9904" r="95208" t="9804">
                        <a14:foregroundMark x1="19169" x2="19169" y1="31653" y2="31653"/>
                        <a14:foregroundMark x1="16773" x2="16773" y1="28571" y2="28571"/>
                        <a14:foregroundMark x1="16613" x2="16613" y1="28291" y2="28291"/>
                        <a14:foregroundMark x1="16613" x2="15974" y1="26331" y2="46499"/>
                        <a14:foregroundMark x1="15974" x2="15655" y1="46499" y2="47339"/>
                        <a14:foregroundMark x1="52077" x2="48882" y1="76751" y2="22409"/>
                        <a14:foregroundMark x1="48882" x2="33546" y1="22409" y2="17087"/>
                        <a14:foregroundMark x1="33546" x2="26198" y1="17087" y2="38936"/>
                        <a14:foregroundMark x1="26198" x2="29233" y1="38936" y2="59944"/>
                        <a14:foregroundMark x1="29233" x2="48403" y1="59944" y2="70308"/>
                        <a14:foregroundMark x1="48403" x2="56230" y1="70308" y2="53221"/>
                        <a14:foregroundMark x1="56230" x2="54153" y1="53221" y2="30812"/>
                        <a14:foregroundMark x1="54153" x2="44089" y1="30812" y2="13165"/>
                        <a14:foregroundMark x1="44089" x2="34824" y1="13165" y2="15126"/>
                        <a14:foregroundMark x1="46486" x2="34185" y1="35574" y2="37535"/>
                        <a14:foregroundMark x1="34185" x2="32268" y1="37535" y2="57983"/>
                        <a14:foregroundMark x1="32268" x2="51597" y1="57983" y2="37815"/>
                        <a14:foregroundMark x1="51597" x2="40895" y1="37815" y2="21569"/>
                        <a14:foregroundMark x1="40895" x2="26038" y1="21569" y2="33894"/>
                        <a14:foregroundMark x1="26038" x2="21246" y1="33894" y2="44258"/>
                        <a14:foregroundMark x1="43450" x2="43450" y1="58263" y2="58263"/>
                        <a14:foregroundMark x1="50319" x2="38658" y1="41457" y2="46779"/>
                        <a14:foregroundMark x1="38658" x2="40575" y1="46779" y2="64146"/>
                        <a14:foregroundMark x1="40575" x2="55911" y1="64146" y2="66947"/>
                        <a14:foregroundMark x1="55911" x2="52716" y1="66947" y2="47059"/>
                        <a14:foregroundMark x1="52716" x2="36422" y1="47059" y2="45098"/>
                        <a14:foregroundMark x1="39936" x2="47923" y1="71709" y2="82913"/>
                        <a14:foregroundMark x1="47923" x2="33866" y1="82913" y2="73109"/>
                        <a14:foregroundMark x1="67572" x2="50639" y1="58824" y2="72549"/>
                        <a14:foregroundMark x1="50639" x2="80511" y1="72549" y2="91036"/>
                        <a14:foregroundMark x1="80511" x2="95208" y1="91036" y2="88515"/>
                        <a14:foregroundMark x1="95208" x2="83866" y1="88515" y2="35294"/>
                        <a14:foregroundMark x1="83866" x2="53834" y1="35294" y2="26331"/>
                      </a14:backgroundRemoval>
                    </a14:imgEffect>
                  </a14:imgLayer>
                </a14:imgProps>
              </a:ext>
              <a:ext uri="{28A0092B-C50C-407E-A947-70E740481C1C}">
                <a14:useLocalDpi xmlns:a14="http://schemas.microsoft.com/office/drawing/2010/main" val="0"/>
              </a:ext>
            </a:extLst>
          </a:blip>
          <a:srcRect/>
          <a:stretch>
            <a:fillRect/>
          </a:stretch>
        </p:blipFill>
        <p:spPr bwMode="auto">
          <a:xfrm>
            <a:off x="1619672" y="3350736"/>
            <a:ext cx="613902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3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251520" y="1412776"/>
            <a:ext cx="8640960" cy="5103224"/>
          </a:xfrm>
        </p:spPr>
        <p:txBody>
          <a:bodyPr>
            <a:noAutofit/>
          </a:bodyPr>
          <a:lstStyle/>
          <a:p>
            <a:pPr algn="just">
              <a:lnSpc>
                <a:spcPct val="120000"/>
              </a:lnSpc>
            </a:pPr>
            <a:r>
              <a:rPr lang="cs-CZ" sz="1800" dirty="false">
                <a:latin typeface="+mj-lt"/>
              </a:rPr>
              <a:t>Všechny změny projektu se zapisují do IS KP21+ v podobě tzv. změnových řízení. Každé změnové řízení znamená založení žádosti o změnu. </a:t>
            </a:r>
          </a:p>
          <a:p>
            <a:pPr algn="just">
              <a:lnSpc>
                <a:spcPct val="120000"/>
              </a:lnSpc>
            </a:pPr>
            <a:r>
              <a:rPr lang="cs-CZ" sz="1800" b="false" i="false" u="none" strike="noStrike" baseline="0" dirty="false">
                <a:latin typeface="+mj-lt"/>
              </a:rPr>
              <a:t>Projekt musí být realizován v souladu s vydaným právním aktem, </a:t>
            </a:r>
            <a:br>
              <a:rPr lang="cs-CZ" sz="1800" b="false" i="false" u="none" strike="noStrike" baseline="0" dirty="false">
                <a:latin typeface="+mj-lt"/>
              </a:rPr>
            </a:br>
            <a:r>
              <a:rPr lang="cs-CZ" sz="1800" b="false" i="false" u="none" strike="noStrike" baseline="0" dirty="false">
                <a:latin typeface="+mj-lt"/>
              </a:rPr>
              <a:t>příp. v souladu s právním aktem a změnami, které je příjemce oprávněn provést bez souhlasu ŘO (tj. nepodstatné změny), a změnami, které byly provedeny se souhlasem ŘO (tj. podstatné změny):</a:t>
            </a:r>
          </a:p>
          <a:p>
            <a:pPr marL="1238250" indent="-342900">
              <a:lnSpc>
                <a:spcPct val="120000"/>
              </a:lnSpc>
              <a:buClr>
                <a:schemeClr val="tx1"/>
              </a:buClr>
              <a:buFont typeface="+mj-lt"/>
              <a:buAutoNum type="arabicPeriod"/>
            </a:pPr>
            <a:r>
              <a:rPr lang="cs-CZ" sz="1800" b="true" dirty="false"/>
              <a:t>Nepodstatné změny: </a:t>
            </a:r>
            <a:r>
              <a:rPr lang="cs-CZ" sz="1800" dirty="false"/>
              <a:t>nepodléhají předchozímu souhlasu ŘO</a:t>
            </a:r>
          </a:p>
          <a:p>
            <a:pPr marL="1238250" indent="-342900">
              <a:lnSpc>
                <a:spcPct val="120000"/>
              </a:lnSpc>
              <a:buClr>
                <a:schemeClr val="tx1"/>
              </a:buClr>
              <a:buFont typeface="+mj-lt"/>
              <a:buAutoNum type="arabicPeriod"/>
            </a:pPr>
            <a:r>
              <a:rPr lang="cs-CZ" sz="1800" b="true" dirty="false"/>
              <a:t>Podstatné změny: </a:t>
            </a:r>
            <a:r>
              <a:rPr lang="cs-CZ" sz="1800" dirty="false"/>
              <a:t>před jejich provedením nezbytný souhlas ŘO </a:t>
            </a:r>
            <a:br>
              <a:rPr lang="cs-CZ" sz="1800" dirty="false"/>
            </a:br>
            <a:r>
              <a:rPr lang="cs-CZ" sz="1800" dirty="false"/>
              <a:t>a v některých případech vyžadují vydání Změnového právního aktu</a:t>
            </a:r>
          </a:p>
          <a:p>
            <a:pPr marL="0" indent="0" algn="just">
              <a:lnSpc>
                <a:spcPct val="120000"/>
              </a:lnSpc>
              <a:buNone/>
            </a:pPr>
            <a:r>
              <a:rPr lang="cs-CZ" sz="1800" dirty="false">
                <a:solidFill>
                  <a:srgbClr val="FF0000"/>
                </a:solidFill>
              </a:rPr>
              <a:t>POZOR: </a:t>
            </a:r>
            <a:r>
              <a:rPr lang="cs-CZ" sz="1800" dirty="false"/>
              <a:t>Rozlišení, zda se jedná o podstatnou či nepodstatnou změnu, </a:t>
            </a:r>
            <a:br>
              <a:rPr lang="cs-CZ" sz="1800" dirty="false"/>
            </a:br>
            <a:r>
              <a:rPr lang="cs-CZ" sz="1800" dirty="false"/>
              <a:t>může být někdy problematické. Doporučujeme konzultovat plánovanou</a:t>
            </a:r>
            <a:br>
              <a:rPr lang="cs-CZ" sz="1800" dirty="false"/>
            </a:br>
            <a:r>
              <a:rPr lang="cs-CZ" sz="1800" dirty="false"/>
              <a:t>změnu v dostatečném časovém předstihu s projektovým manažerem projektu!</a:t>
            </a:r>
          </a:p>
          <a:p>
            <a:pPr marL="0" indent="0" algn="just">
              <a:lnSpc>
                <a:spcPct val="120000"/>
              </a:lnSpc>
              <a:buNone/>
            </a:pPr>
            <a:r>
              <a:rPr lang="cs-CZ" sz="1800" dirty="false">
                <a:solidFill>
                  <a:srgbClr val="FF0000"/>
                </a:solidFill>
              </a:rPr>
              <a:t>POZOR: </a:t>
            </a:r>
            <a:r>
              <a:rPr lang="cs-CZ" sz="1800" dirty="false"/>
              <a:t>To, že nepodstatná změna nevyžaduje schválení ŘO, neznamená,</a:t>
            </a:r>
            <a:br>
              <a:rPr lang="cs-CZ" sz="1800" dirty="false"/>
            </a:br>
            <a:r>
              <a:rPr lang="cs-CZ" sz="1800" dirty="false"/>
              <a:t> že je automaticky správně</a:t>
            </a:r>
          </a:p>
          <a:p>
            <a:pPr algn="just">
              <a:lnSpc>
                <a:spcPct val="120000"/>
              </a:lnSpc>
            </a:pPr>
            <a:endParaRPr lang="cs-CZ" sz="1800" dirty="false">
              <a:latin typeface="+mj-l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184220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179512" y="1700808"/>
            <a:ext cx="8712968" cy="4680520"/>
          </a:xfrm>
        </p:spPr>
        <p:txBody>
          <a:bodyPr/>
          <a:lstStyle/>
          <a:p>
            <a:pPr marL="0" indent="0">
              <a:buNone/>
            </a:pPr>
            <a:r>
              <a:rPr lang="cs-CZ" dirty="false"/>
              <a:t>1. Změny nepodléhající předchozímu </a:t>
            </a:r>
            <a:br>
              <a:rPr lang="cs-CZ" dirty="false"/>
            </a:br>
            <a:r>
              <a:rPr lang="cs-CZ" dirty="false"/>
              <a:t>souhlasu, ale informace </a:t>
            </a:r>
            <a:br>
              <a:rPr lang="cs-CZ" dirty="false"/>
            </a:br>
            <a:r>
              <a:rPr lang="cs-CZ" dirty="false"/>
              <a:t>o změně se podává </a:t>
            </a:r>
            <a:br>
              <a:rPr lang="cs-CZ" dirty="false"/>
            </a:br>
            <a:r>
              <a:rPr lang="cs-CZ" b="true" dirty="false"/>
              <a:t>neprodleně</a:t>
            </a:r>
            <a:r>
              <a:rPr lang="cs-CZ" dirty="false"/>
              <a:t>:</a:t>
            </a:r>
            <a:br>
              <a:rPr lang="cs-CZ" dirty="false"/>
            </a:br>
            <a:endParaRPr lang="cs-CZ" dirty="false"/>
          </a:p>
          <a:p>
            <a:pPr lvl="1">
              <a:spcAft>
                <a:spcPts val="1200"/>
              </a:spcAft>
            </a:pPr>
            <a:r>
              <a:rPr lang="cs-CZ" sz="1800" dirty="false"/>
              <a:t>změna sídla příjemce podpory;</a:t>
            </a:r>
          </a:p>
          <a:p>
            <a:pPr lvl="1" algn="just">
              <a:spcAft>
                <a:spcPts val="1200"/>
              </a:spcAft>
            </a:pPr>
            <a:r>
              <a:rPr lang="cs-CZ" sz="1800" dirty="false"/>
              <a:t>změna kontaktní osoby projektu (včetně změny kontaktních údajů – telefon,     e-mail) či adresy pro doručení písemností;</a:t>
            </a:r>
          </a:p>
          <a:p>
            <a:pPr lvl="1">
              <a:spcAft>
                <a:spcPts val="1200"/>
              </a:spcAft>
            </a:pPr>
            <a:r>
              <a:rPr lang="cs-CZ" sz="1800" dirty="false"/>
              <a:t>změna v osobách vykonávajících funkci statutárního orgánu příjemce;</a:t>
            </a:r>
          </a:p>
          <a:p>
            <a:pPr lvl="1" algn="just">
              <a:spcAft>
                <a:spcPts val="1200"/>
              </a:spcAft>
            </a:pPr>
            <a:r>
              <a:rPr lang="cs-CZ" sz="1800" dirty="false"/>
              <a:t>změna názvu příjemce (blíže viz kap. 5.1.3 Specifických pravidel =&gt; </a:t>
            </a:r>
            <a:br>
              <a:rPr lang="cs-CZ" sz="1800" dirty="false"/>
            </a:br>
            <a:r>
              <a:rPr lang="cs-CZ" sz="1800" dirty="false"/>
              <a:t>někdy se jedná o podstatnou změnu, např.: fúze, rozdělení nebo převod jmění na společníka atd.)</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744784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60000" y="1484784"/>
            <a:ext cx="8532480" cy="4923248"/>
          </a:xfrm>
        </p:spPr>
        <p:txBody>
          <a:bodyPr/>
          <a:lstStyle/>
          <a:p>
            <a:pPr marL="0" indent="0">
              <a:spcBef>
                <a:spcPts val="0"/>
              </a:spcBef>
              <a:spcAft>
                <a:spcPts val="0"/>
              </a:spcAft>
              <a:buNone/>
            </a:pPr>
            <a:r>
              <a:rPr lang="cs-CZ" dirty="false"/>
              <a:t>2. Změny nepodléhající předchozímu</a:t>
            </a:r>
            <a:br>
              <a:rPr lang="cs-CZ" dirty="false"/>
            </a:br>
            <a:r>
              <a:rPr lang="cs-CZ" dirty="false"/>
              <a:t>souhlasu, ale informace </a:t>
            </a:r>
            <a:br>
              <a:rPr lang="cs-CZ" dirty="false"/>
            </a:br>
            <a:r>
              <a:rPr lang="cs-CZ" dirty="false"/>
              <a:t>o změně se podává </a:t>
            </a:r>
            <a:br>
              <a:rPr lang="cs-CZ" dirty="false"/>
            </a:br>
            <a:r>
              <a:rPr lang="cs-CZ" b="true" dirty="false"/>
              <a:t>nejpozději 10 pracovních</a:t>
            </a:r>
            <a:br>
              <a:rPr lang="cs-CZ" b="true" dirty="false"/>
            </a:br>
            <a:r>
              <a:rPr lang="cs-CZ" b="true" dirty="false"/>
              <a:t>dní před termínem podání</a:t>
            </a:r>
            <a:br>
              <a:rPr lang="cs-CZ" b="true" dirty="false"/>
            </a:br>
            <a:r>
              <a:rPr lang="cs-CZ" b="true" dirty="false"/>
              <a:t>nejbližší Zprávy o realizaci:</a:t>
            </a:r>
            <a:br>
              <a:rPr lang="cs-CZ" dirty="false"/>
            </a:br>
            <a:r>
              <a:rPr lang="cs-CZ" sz="1000" dirty="false"/>
              <a:t>   </a:t>
            </a:r>
          </a:p>
          <a:p>
            <a:r>
              <a:rPr lang="cs-CZ" sz="1800" dirty="false"/>
              <a:t>změna rozpočtu projektu (přesun prostředků mezi položkami, vytváření nových položek) v rámci jedné kapitoly rozpočtu; </a:t>
            </a:r>
          </a:p>
          <a:p>
            <a:pPr algn="just"/>
            <a:r>
              <a:rPr lang="cs-CZ" sz="1800" dirty="false"/>
              <a:t>přesun prostředků mezi jednotlivými kapitolami rozpočtu do výše 25 % celkových přímých nákladů projektu </a:t>
            </a:r>
            <a:r>
              <a:rPr lang="cs-CZ" sz="1800" dirty="false">
                <a:solidFill>
                  <a:srgbClr val="FF0000"/>
                </a:solidFill>
              </a:rPr>
              <a:t>(v OPZ bylo do 20%)</a:t>
            </a:r>
          </a:p>
          <a:p>
            <a:endParaRPr lang="cs-CZ" sz="19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218506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13916"/>
            <a:ext cx="8496944" cy="5743476"/>
          </a:xfrm>
        </p:spPr>
        <p:txBody>
          <a:bodyPr/>
          <a:lstStyle/>
          <a:p>
            <a:pPr marL="0" indent="0">
              <a:spcAft>
                <a:spcPts val="1200"/>
              </a:spcAft>
              <a:buNone/>
            </a:pPr>
            <a:r>
              <a:rPr lang="cs-CZ" dirty="false"/>
              <a:t>3. Změny nepodléhající předchozímu </a:t>
            </a:r>
            <a:br>
              <a:rPr lang="cs-CZ" dirty="false"/>
            </a:br>
            <a:r>
              <a:rPr lang="cs-CZ" dirty="false"/>
              <a:t>souhlasu, ale informace o změně se </a:t>
            </a:r>
            <a:br>
              <a:rPr lang="cs-CZ" dirty="false"/>
            </a:br>
            <a:r>
              <a:rPr lang="cs-CZ" dirty="false"/>
              <a:t>podává </a:t>
            </a:r>
            <a:r>
              <a:rPr lang="cs-CZ" b="true" dirty="false"/>
              <a:t>spolu s nejbližší ZoR:</a:t>
            </a:r>
            <a:endParaRPr lang="cs-CZ" dirty="false"/>
          </a:p>
          <a:p>
            <a:pPr marL="814388" lvl="1" indent="-306388">
              <a:spcBef>
                <a:spcPts val="600"/>
              </a:spcBef>
            </a:pPr>
            <a:r>
              <a:rPr lang="cs-CZ" sz="1800" dirty="false"/>
              <a:t>změna místa realizace </a:t>
            </a:r>
          </a:p>
          <a:p>
            <a:pPr marL="814388" lvl="1" indent="-306388">
              <a:spcBef>
                <a:spcPts val="600"/>
              </a:spcBef>
            </a:pPr>
            <a:r>
              <a:rPr lang="cs-CZ" sz="1800" dirty="false"/>
              <a:t>změny smluv o partnerství</a:t>
            </a:r>
          </a:p>
          <a:p>
            <a:pPr marL="814388" lvl="1" indent="-306388">
              <a:spcBef>
                <a:spcPts val="600"/>
              </a:spcBef>
            </a:pPr>
            <a:r>
              <a:rPr lang="cs-CZ" sz="1800" dirty="false"/>
              <a:t>navýšení počtu osob z cílové skupiny, které jsou do projektu zapojeny; </a:t>
            </a:r>
          </a:p>
          <a:p>
            <a:pPr marL="814388" lvl="1" indent="-306388" algn="just"/>
            <a:r>
              <a:rPr lang="cs-CZ" sz="1800" dirty="false"/>
              <a:t>vypuštění partnera z realizace projektu, pokud tato změna nevyžaduje navýšení částky veřejné podpory přidělené v právním aktu příjemci nebo nějakému z partnerů;</a:t>
            </a:r>
          </a:p>
          <a:p>
            <a:pPr marL="814388" lvl="1" indent="-306388" algn="just"/>
            <a:r>
              <a:rPr lang="cs-CZ" sz="1800" dirty="false"/>
              <a:t>změna týkající se plátcovství daně z přidané hodnoty příjemce či partnera s finančním příspěvkem;</a:t>
            </a:r>
          </a:p>
          <a:p>
            <a:pPr marL="814388" lvl="1" indent="-306388" algn="just"/>
            <a:r>
              <a:rPr lang="cs-CZ" sz="1800" dirty="false">
                <a:solidFill>
                  <a:srgbClr val="FF0000"/>
                </a:solidFill>
              </a:rPr>
              <a:t>změna ve způsobu provádění klíčových aktivit, která nemá negativní dopad na plnění cílů projektu =&gt; </a:t>
            </a:r>
            <a:r>
              <a:rPr lang="cs-CZ" sz="1800" b="true" dirty="false"/>
              <a:t>provádí se dle přílohy č. 1 Rozhodnutí o poskytnutí dotace. </a:t>
            </a:r>
            <a:r>
              <a:rPr lang="cs-CZ" sz="1800" dirty="false"/>
              <a:t>K </a:t>
            </a:r>
            <a:r>
              <a:rPr lang="cs-CZ" sz="1800" dirty="false" err="true"/>
              <a:t>ŽoZ</a:t>
            </a:r>
            <a:r>
              <a:rPr lang="cs-CZ" sz="1800" dirty="false"/>
              <a:t> je vhodné přiložit dokument </a:t>
            </a:r>
            <a:br>
              <a:rPr lang="cs-CZ" sz="1800" dirty="false"/>
            </a:br>
            <a:r>
              <a:rPr lang="cs-CZ" sz="18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254339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shrnutí</a:t>
            </a:r>
          </a:p>
        </p:txBody>
      </p:sp>
      <p:sp>
        <p:nvSpPr>
          <p:cNvPr id="3" name="Zástupný symbol pro obsah 2"/>
          <p:cNvSpPr>
            <a:spLocks noGrp="true"/>
          </p:cNvSpPr>
          <p:nvPr>
            <p:ph idx="1"/>
          </p:nvPr>
        </p:nvSpPr>
        <p:spPr>
          <a:xfrm>
            <a:off x="389264" y="1337824"/>
            <a:ext cx="8496944" cy="2183454"/>
          </a:xfrm>
        </p:spPr>
        <p:txBody>
          <a:bodyPr/>
          <a:lstStyle/>
          <a:p>
            <a:pPr marL="0" indent="0" algn="just">
              <a:lnSpc>
                <a:spcPct val="120000"/>
              </a:lnSpc>
              <a:spcAft>
                <a:spcPts val="1200"/>
              </a:spcAft>
              <a:buNone/>
            </a:pPr>
            <a:r>
              <a:rPr lang="cs-CZ" sz="1800" dirty="false"/>
              <a:t>ŘO žádost o změnu posuzuje a v případě potřeby si vyžádá doplňující informace, příp. přepracování změny (či jejího odůvodnění). Výsledkem tohoto procesu je schválení či zamítnutí žádosti o změnu.</a:t>
            </a:r>
          </a:p>
          <a:p>
            <a:pPr marL="0" indent="0" algn="just">
              <a:lnSpc>
                <a:spcPct val="120000"/>
              </a:lnSpc>
              <a:spcAft>
                <a:spcPts val="2400"/>
              </a:spcAft>
              <a:buNone/>
            </a:pPr>
            <a:r>
              <a:rPr lang="cs-CZ" sz="1800" dirty="false"/>
              <a:t>Ať už se jedná o jakýkoliv typ změny, v žádosti o změnu musí být změna dostatečně popsána a musí být uvedeny důvody, které k této změně vedly.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5" name="Obrázek 4">
            <a:extLst>
              <a:ext uri="{FF2B5EF4-FFF2-40B4-BE49-F238E27FC236}">
                <a16:creationId xmlns:a16="http://schemas.microsoft.com/office/drawing/2014/main" id="{D9A461C1-8107-5E84-DE83-482B97B09C7F}"/>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388320" y="3067941"/>
            <a:ext cx="1765214" cy="1765214"/>
          </a:xfrm>
          <a:prstGeom prst="rect">
            <a:avLst/>
          </a:prstGeom>
        </p:spPr>
      </p:pic>
      <p:sp>
        <p:nvSpPr>
          <p:cNvPr id="6" name="Zástupný symbol pro obsah 2">
            <a:extLst>
              <a:ext uri="{FF2B5EF4-FFF2-40B4-BE49-F238E27FC236}">
                <a16:creationId xmlns:a16="http://schemas.microsoft.com/office/drawing/2014/main" id="{7F3BBB27-8D20-E335-E5AC-77187865C0E7}"/>
              </a:ext>
            </a:extLst>
          </p:cNvPr>
          <p:cNvSpPr txBox="true">
            <a:spLocks/>
          </p:cNvSpPr>
          <p:nvPr/>
        </p:nvSpPr>
        <p:spPr>
          <a:xfrm>
            <a:off x="223390" y="3567368"/>
            <a:ext cx="7351088" cy="269879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2400"/>
              </a:spcAft>
              <a:buFont typeface="Wingdings" panose="05000000000000000000" pitchFamily="2" charset="2"/>
              <a:buNone/>
            </a:pPr>
            <a:r>
              <a:rPr lang="cs-CZ" sz="1800" b="true" dirty="false"/>
              <a:t>Schválení žádosti o změnu rozpočtu projektu není možné chápat </a:t>
            </a:r>
            <a:br>
              <a:rPr lang="cs-CZ" sz="1800" b="true" dirty="false"/>
            </a:br>
            <a:r>
              <a:rPr lang="cs-CZ" sz="1800" b="true" dirty="false"/>
              <a:t>jako souhlas se všemi výdaji, které příjemce do nově vytvořených </a:t>
            </a:r>
            <a:br>
              <a:rPr lang="cs-CZ" sz="1800" b="true" dirty="false"/>
            </a:br>
            <a:r>
              <a:rPr lang="cs-CZ" sz="1800" b="true" dirty="false"/>
              <a:t>či navýšených řádků rozpočtu bude následně nárokovat </a:t>
            </a:r>
            <a:br>
              <a:rPr lang="cs-CZ" sz="1800" b="true" dirty="false"/>
            </a:br>
            <a:r>
              <a:rPr lang="cs-CZ" sz="1800" b="true" dirty="false"/>
              <a:t>ke schválení. </a:t>
            </a:r>
          </a:p>
          <a:p>
            <a:pPr marL="0" indent="0" algn="just">
              <a:lnSpc>
                <a:spcPct val="120000"/>
              </a:lnSpc>
              <a:spcAft>
                <a:spcPts val="2400"/>
              </a:spcAft>
              <a:buFont typeface="Wingdings" panose="05000000000000000000" pitchFamily="2" charset="2"/>
              <a:buNone/>
            </a:pPr>
            <a:r>
              <a:rPr lang="cs-CZ" sz="1800" dirty="false">
                <a:solidFill>
                  <a:srgbClr val="FF0000"/>
                </a:solidFill>
              </a:rPr>
              <a:t>Nejlépe je </a:t>
            </a:r>
            <a:r>
              <a:rPr lang="cs-CZ" sz="1800" b="true" dirty="false">
                <a:solidFill>
                  <a:srgbClr val="FF0000"/>
                </a:solidFill>
              </a:rPr>
              <a:t>vždy </a:t>
            </a:r>
            <a:r>
              <a:rPr lang="cs-CZ" sz="1800" dirty="false">
                <a:solidFill>
                  <a:srgbClr val="FF0000"/>
                </a:solidFill>
              </a:rPr>
              <a:t>s dostatečným časovým předstihem před provedením změny (např. při jejím plánování) </a:t>
            </a:r>
            <a:r>
              <a:rPr lang="cs-CZ" sz="1800" b="true" dirty="false">
                <a:solidFill>
                  <a:srgbClr val="FF0000"/>
                </a:solidFill>
              </a:rPr>
              <a:t>kontaktovat projektového manažera </a:t>
            </a:r>
            <a:r>
              <a:rPr lang="cs-CZ" sz="1800" dirty="false">
                <a:solidFill>
                  <a:srgbClr val="FF0000"/>
                </a:solidFill>
              </a:rPr>
              <a:t>Vašeho projektu a domluvit se na podání a schválení změny.</a:t>
            </a:r>
          </a:p>
          <a:p>
            <a:pPr algn="just">
              <a:lnSpc>
                <a:spcPct val="120000"/>
              </a:lnSpc>
              <a:spcAft>
                <a:spcPts val="2400"/>
              </a:spcAft>
            </a:pPr>
            <a:endParaRPr lang="cs-CZ" sz="1800" dirty="false"/>
          </a:p>
        </p:txBody>
      </p:sp>
      <p:pic>
        <p:nvPicPr>
          <p:cNvPr id="7" name="Picture 4" descr="Zastírání pravdy před veřejností..">
            <a:extLst>
              <a:ext uri="{FF2B5EF4-FFF2-40B4-BE49-F238E27FC236}">
                <a16:creationId xmlns:a16="http://schemas.microsoft.com/office/drawing/2014/main" id="{DF883F20-AC3E-E5AC-9F5B-7A430818DAE5}"/>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3182" l="10000" r="90000" t="3182">
                        <a14:foregroundMark x1="40909" x2="40909" y1="11818" y2="11818"/>
                        <a14:foregroundMark x1="37727" x2="37727" y1="6818" y2="6818"/>
                        <a14:foregroundMark x1="42273" x2="42273" y1="6364" y2="6364"/>
                        <a14:foregroundMark x1="43182" x2="43182" y1="3636" y2="3636"/>
                        <a14:foregroundMark x1="46364" x2="46364" y1="3636" y2="3636"/>
                        <a14:foregroundMark x1="35455" x2="35455" y1="89545" y2="89545"/>
                        <a14:foregroundMark x1="40455" x2="40455" y1="93182" y2="93182"/>
                        <a14:backgroundMark x1="85455" x2="85455" y1="31818" y2="31818"/>
                        <a14:backgroundMark x1="75455" x2="75455" y1="38182" y2="38182"/>
                        <a14:backgroundMark x1="43182" x2="43182" y1="0" y2="0"/>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7574478" y="4865231"/>
            <a:ext cx="1809487" cy="176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8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nás dnes čeká</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2400"/>
              </a:spcAft>
            </a:pPr>
            <a:r>
              <a:rPr lang="cs-CZ" sz="2200" b="true" dirty="false"/>
              <a:t>1. prezentace – Podmínky a pravidla realizace </a:t>
            </a:r>
          </a:p>
          <a:p>
            <a:pPr lvl="3">
              <a:lnSpc>
                <a:spcPct val="100000"/>
              </a:lnSpc>
              <a:spcAft>
                <a:spcPts val="2400"/>
              </a:spcAft>
            </a:pPr>
            <a:r>
              <a:rPr lang="cs-CZ" sz="1800" b="true" dirty="false"/>
              <a:t>Základní informace (Výzva č. 014, Rozhodnutí,..)</a:t>
            </a:r>
          </a:p>
          <a:p>
            <a:pPr marL="1186275" lvl="1" indent="-285750">
              <a:lnSpc>
                <a:spcPct val="120000"/>
              </a:lnSpc>
              <a:spcBef>
                <a:spcPts val="0"/>
              </a:spcBef>
              <a:spcAft>
                <a:spcPts val="1800"/>
              </a:spcAft>
              <a:defRPr/>
            </a:pPr>
            <a:r>
              <a:rPr lang="cs-CZ" sz="1800" b="true" dirty="false"/>
              <a:t>Informační systémy, kde hledat informace</a:t>
            </a:r>
          </a:p>
          <a:p>
            <a:pPr marL="1186275" lvl="1" indent="-285750">
              <a:lnSpc>
                <a:spcPct val="120000"/>
              </a:lnSpc>
              <a:spcBef>
                <a:spcPts val="0"/>
              </a:spcBef>
              <a:spcAft>
                <a:spcPts val="1800"/>
              </a:spcAft>
              <a:defRPr/>
            </a:pPr>
            <a:r>
              <a:rPr lang="cs-CZ" sz="1800" b="true" dirty="false"/>
              <a:t>Změny v projektu</a:t>
            </a:r>
          </a:p>
          <a:p>
            <a:pPr marL="1186275" lvl="1" indent="-285750">
              <a:lnSpc>
                <a:spcPct val="120000"/>
              </a:lnSpc>
              <a:spcBef>
                <a:spcPts val="0"/>
              </a:spcBef>
              <a:spcAft>
                <a:spcPts val="1800"/>
              </a:spcAft>
              <a:defRPr/>
            </a:pPr>
            <a:r>
              <a:rPr lang="cs-CZ" sz="1800" b="true" dirty="false"/>
              <a:t>Kontroly projektu</a:t>
            </a:r>
          </a:p>
          <a:p>
            <a:pPr marL="1186275" lvl="1" indent="-285750">
              <a:lnSpc>
                <a:spcPct val="120000"/>
              </a:lnSpc>
              <a:spcBef>
                <a:spcPts val="0"/>
              </a:spcBef>
              <a:spcAft>
                <a:spcPts val="1800"/>
              </a:spcAft>
              <a:defRPr/>
            </a:pPr>
            <a:r>
              <a:rPr lang="cs-CZ" sz="1800" b="true" dirty="false"/>
              <a:t>Způsobilé a nezpůsobilé výdaje, nepřímé náklady</a:t>
            </a:r>
          </a:p>
          <a:p>
            <a:pPr marL="1186275" lvl="1" indent="-285750">
              <a:lnSpc>
                <a:spcPct val="120000"/>
              </a:lnSpc>
              <a:spcBef>
                <a:spcPts val="0"/>
              </a:spcBef>
              <a:spcAft>
                <a:spcPts val="1800"/>
              </a:spcAft>
              <a:defRPr/>
            </a:pPr>
            <a:r>
              <a:rPr lang="cs-CZ" altLang="cs-CZ" sz="1800" b="true" dirty="false">
                <a:solidFill>
                  <a:srgbClr val="14407E"/>
                </a:solidFill>
              </a:rPr>
              <a:t>Evaluace</a:t>
            </a:r>
          </a:p>
          <a:p>
            <a:pPr marL="19050" indent="-19050">
              <a:spcAft>
                <a:spcPts val="2400"/>
              </a:spcAft>
              <a:defRPr/>
            </a:pPr>
            <a:r>
              <a:rPr lang="cs-CZ" altLang="cs-CZ" sz="2200" b="true" dirty="false">
                <a:solidFill>
                  <a:srgbClr val="14407E"/>
                </a:solidFill>
              </a:rPr>
              <a:t>   2. prezentace – Zpráva o realizaci a žádost o platbu </a:t>
            </a:r>
            <a:r>
              <a:rPr lang="cs-CZ" altLang="cs-CZ" sz="1400" dirty="false">
                <a:solidFill>
                  <a:srgbClr val="14407E"/>
                </a:solidFill>
              </a:rPr>
              <a:t>(následuje)</a:t>
            </a:r>
          </a:p>
          <a:p>
            <a:pPr marL="19050" indent="-19050">
              <a:spcAft>
                <a:spcPts val="1200"/>
              </a:spcAft>
              <a:defRPr/>
            </a:pPr>
            <a:r>
              <a:rPr lang="cs-CZ" altLang="cs-CZ" sz="2200" b="true" dirty="false">
                <a:solidFill>
                  <a:srgbClr val="14407E"/>
                </a:solidFill>
              </a:rPr>
              <a:t>   Prostor pro Vaše dotazy – průběžně,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6876256" y="2038709"/>
            <a:ext cx="2231744" cy="292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a:t>
            </a:r>
          </a:p>
        </p:txBody>
      </p:sp>
      <p:sp>
        <p:nvSpPr>
          <p:cNvPr id="3" name="Zástupný symbol pro obsah 2"/>
          <p:cNvSpPr>
            <a:spLocks noGrp="true"/>
          </p:cNvSpPr>
          <p:nvPr>
            <p:ph idx="1"/>
          </p:nvPr>
        </p:nvSpPr>
        <p:spPr>
          <a:xfrm>
            <a:off x="395995" y="1193440"/>
            <a:ext cx="8208912" cy="5664560"/>
          </a:xfrm>
          <a:ln>
            <a:noFill/>
          </a:ln>
        </p:spPr>
        <p:txBody>
          <a:bodyPr/>
          <a:lstStyle/>
          <a:p>
            <a:pPr algn="just">
              <a:lnSpc>
                <a:spcPct val="120000"/>
              </a:lnSpc>
            </a:pPr>
            <a:r>
              <a:rPr lang="cs-CZ" sz="1800" b="false" i="false" u="none" strike="noStrike" baseline="0" dirty="false">
                <a:latin typeface="Arial" panose="020B0604020202020204" pitchFamily="34" charset="0"/>
              </a:rPr>
              <a:t>Podstatné změny projektu jsou takové změny, které mají vliv na charakter projektu, na splnění cílů projektu či dobu realizace projektu. Z toho důvodu si ŘO vyhrazuje právo tyto změny schvalovat. </a:t>
            </a:r>
          </a:p>
          <a:p>
            <a:pPr algn="just">
              <a:lnSpc>
                <a:spcPct val="120000"/>
              </a:lnSpc>
            </a:pPr>
            <a:r>
              <a:rPr lang="cs-CZ" sz="1800" b="false" i="false" u="none" strike="noStrike" baseline="0" dirty="false">
                <a:latin typeface="Arial" panose="020B0604020202020204" pitchFamily="34" charset="0"/>
              </a:rPr>
              <a:t>Příjemce předloží žádost o změnu společně se zdůvodněním prostřednictvím </a:t>
            </a:r>
            <a:r>
              <a:rPr lang="cs-CZ" sz="1800" dirty="false">
                <a:latin typeface="Arial" panose="020B0604020202020204" pitchFamily="34" charset="0"/>
              </a:rPr>
              <a:t>IS KP</a:t>
            </a:r>
            <a:r>
              <a:rPr lang="cs-CZ" sz="1800" b="false" i="false" u="none" strike="noStrike" baseline="0" dirty="false">
                <a:latin typeface="Arial" panose="020B0604020202020204" pitchFamily="34" charset="0"/>
              </a:rPr>
              <a:t>2021+. ŘO návrh posoudí a v případě potřeby si vyžádá doplňující informace, příp. přepracování změny (či jejího odůvodnění). Na posouzení žádosti má ŘO 20 pracovních dnů (počítáno od jejího předložení). Pokud si vyžádá doplňující informace, lhůta pro posouzení žádosti neběží až do doby předložení těchto informací.</a:t>
            </a:r>
          </a:p>
          <a:p>
            <a:pPr algn="just">
              <a:lnSpc>
                <a:spcPct val="120000"/>
              </a:lnSpc>
            </a:pPr>
            <a:r>
              <a:rPr lang="cs-CZ" sz="1800" b="true" i="false" u="none" strike="noStrike" baseline="0" dirty="false">
                <a:solidFill>
                  <a:srgbClr val="FF0000"/>
                </a:solidFill>
                <a:latin typeface="Arial" panose="020B0604020202020204" pitchFamily="34" charset="0"/>
              </a:rPr>
              <a:t>Podstatné změny projektu nesmí být příjemcem provedeny před jejich schválením ŘO, resp. před vydáním změnového právního aktu, pokud je jeho vydání nutné</a:t>
            </a:r>
            <a:r>
              <a:rPr lang="cs-CZ" sz="1800" b="true" i="false" u="none" strike="noStrike" baseline="0" dirty="false">
                <a:latin typeface="Arial" panose="020B0604020202020204" pitchFamily="34" charset="0"/>
              </a:rPr>
              <a:t>, </a:t>
            </a:r>
            <a:r>
              <a:rPr lang="cs-CZ" sz="1800" i="false" u="none" strike="noStrike" baseline="0" dirty="false">
                <a:latin typeface="Arial" panose="020B0604020202020204" pitchFamily="34" charset="0"/>
              </a:rPr>
              <a:t>viz dále.</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98834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93440"/>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95995" y="1193440"/>
            <a:ext cx="8208912" cy="5664560"/>
          </a:xfrm>
          <a:ln>
            <a:noFill/>
          </a:ln>
        </p:spPr>
        <p:txBody>
          <a:bodyPr/>
          <a:lstStyle/>
          <a:p>
            <a:pPr marL="0" indent="0">
              <a:buNone/>
            </a:pPr>
            <a:r>
              <a:rPr lang="cs-CZ" dirty="false"/>
              <a:t>1. Změny podléhají předchozímu souhlasu ŘO, </a:t>
            </a:r>
            <a:br>
              <a:rPr lang="cs-CZ" dirty="false"/>
            </a:br>
            <a:r>
              <a:rPr lang="cs-CZ" dirty="false"/>
              <a:t>ale nevyžadují vydání změnového práv. aktu:</a:t>
            </a:r>
          </a:p>
          <a:p>
            <a:pPr marL="540000" lvl="1">
              <a:lnSpc>
                <a:spcPct val="100000"/>
              </a:lnSpc>
              <a:spcBef>
                <a:spcPts val="0"/>
              </a:spcBef>
              <a:spcAft>
                <a:spcPts val="600"/>
              </a:spcAft>
            </a:pPr>
            <a:endParaRPr lang="cs-CZ" sz="1800" dirty="false"/>
          </a:p>
          <a:p>
            <a:pPr marL="540000" lvl="1">
              <a:lnSpc>
                <a:spcPct val="100000"/>
              </a:lnSpc>
              <a:spcBef>
                <a:spcPts val="0"/>
              </a:spcBef>
              <a:spcAft>
                <a:spcPts val="600"/>
              </a:spcAft>
            </a:pPr>
            <a:r>
              <a:rPr lang="cs-CZ" sz="1800" dirty="false"/>
              <a:t>změny v klíčových aktivitách, kdy se nejedná </a:t>
            </a:r>
            <a:br>
              <a:rPr lang="cs-CZ" sz="1800" dirty="false"/>
            </a:br>
            <a:r>
              <a:rPr lang="cs-CZ" sz="1800" dirty="false"/>
              <a:t>o technické aspekty spadající do nepodstatných</a:t>
            </a:r>
            <a:br>
              <a:rPr lang="cs-CZ" sz="1800" dirty="false"/>
            </a:br>
            <a:r>
              <a:rPr lang="cs-CZ" sz="1800" dirty="false"/>
              <a:t>změn; mezi podstatné změny kromě jiného vždy </a:t>
            </a:r>
            <a:br>
              <a:rPr lang="cs-CZ" sz="1800" dirty="false"/>
            </a:br>
            <a:r>
              <a:rPr lang="cs-CZ" sz="1800" dirty="false"/>
              <a:t>patří zrušení klíčové aktivity nebo </a:t>
            </a:r>
            <a:br>
              <a:rPr lang="cs-CZ" sz="1800" dirty="false"/>
            </a:br>
            <a:r>
              <a:rPr lang="cs-CZ" sz="1800" dirty="false"/>
              <a:t>přidání zcela nové klíčové aktivity;</a:t>
            </a:r>
          </a:p>
          <a:p>
            <a:pPr marL="540000" lvl="1" algn="just">
              <a:lnSpc>
                <a:spcPct val="100000"/>
              </a:lnSpc>
              <a:spcBef>
                <a:spcPts val="0"/>
              </a:spcBef>
              <a:spcAft>
                <a:spcPts val="600"/>
              </a:spcAft>
            </a:pPr>
            <a:r>
              <a:rPr lang="cs-CZ" sz="1800" dirty="false"/>
              <a:t>zahrnutí nové cílové skupiny, tj. rozšíření projektu i na osoby, na které projekt původně zaměřen nebyl;</a:t>
            </a:r>
          </a:p>
          <a:p>
            <a:pPr marL="540000" lvl="1" algn="just">
              <a:lnSpc>
                <a:spcPct val="100000"/>
              </a:lnSpc>
              <a:spcBef>
                <a:spcPts val="0"/>
              </a:spcBef>
              <a:spcAft>
                <a:spcPts val="600"/>
              </a:spcAft>
            </a:pPr>
            <a:r>
              <a:rPr lang="cs-CZ" sz="1800" dirty="false"/>
              <a:t>přesun prostředků mezi jednotlivými kapitolami rozpočtu vyšší než 25 %;</a:t>
            </a:r>
          </a:p>
          <a:p>
            <a:pPr marL="540000" lvl="1" algn="just">
              <a:lnSpc>
                <a:spcPct val="100000"/>
              </a:lnSpc>
              <a:spcBef>
                <a:spcPts val="0"/>
              </a:spcBef>
              <a:spcAft>
                <a:spcPts val="600"/>
              </a:spcAft>
            </a:pPr>
            <a:r>
              <a:rPr lang="cs-CZ" sz="1800" dirty="false"/>
              <a:t>přesun v rozpočtu mezi položkami na neinvestiční a investiční výdaje; </a:t>
            </a:r>
          </a:p>
          <a:p>
            <a:pPr marL="540000" lvl="1" algn="just">
              <a:lnSpc>
                <a:spcPct val="100000"/>
              </a:lnSpc>
              <a:spcBef>
                <a:spcPts val="0"/>
              </a:spcBef>
              <a:spcAft>
                <a:spcPts val="600"/>
              </a:spcAft>
            </a:pPr>
            <a:r>
              <a:rPr lang="cs-CZ" sz="1800" dirty="false"/>
              <a:t> změna bankovního účtu projektu doložená dokladem/potvrzením </a:t>
            </a:r>
            <a:br>
              <a:rPr lang="cs-CZ" sz="1800" dirty="false"/>
            </a:br>
            <a:r>
              <a:rPr lang="cs-CZ" sz="1800" dirty="false"/>
              <a:t>o vlastnictví účtu;</a:t>
            </a:r>
          </a:p>
          <a:p>
            <a:pPr marL="540000" lvl="1" algn="just">
              <a:lnSpc>
                <a:spcPct val="100000"/>
              </a:lnSpc>
              <a:spcBef>
                <a:spcPts val="0"/>
              </a:spcBef>
              <a:spcAft>
                <a:spcPts val="600"/>
              </a:spcAft>
            </a:pPr>
            <a:r>
              <a:rPr lang="cs-CZ" sz="1800" dirty="false"/>
              <a:t>a další, viz příručka Specifická část pravidel</a:t>
            </a:r>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85889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351578" y="1348367"/>
            <a:ext cx="8064000" cy="4536024"/>
          </a:xfrm>
        </p:spPr>
        <p:txBody>
          <a:bodyPr/>
          <a:lstStyle/>
          <a:p>
            <a:pPr marL="0" indent="0">
              <a:buNone/>
            </a:pPr>
            <a:r>
              <a:rPr lang="cs-CZ" dirty="false"/>
              <a:t>2. Změny podléhají předchozímu </a:t>
            </a:r>
            <a:r>
              <a:rPr lang="cs-CZ" dirty="false" err="true"/>
              <a:t>souhlasusu</a:t>
            </a:r>
            <a:r>
              <a:rPr lang="cs-CZ" dirty="false"/>
              <a:t> </a:t>
            </a:r>
            <a:br>
              <a:rPr lang="cs-CZ" dirty="false"/>
            </a:br>
            <a:r>
              <a:rPr lang="cs-CZ" dirty="false"/>
              <a:t>ŘO a vyžadují vydání změnového</a:t>
            </a:r>
            <a:br>
              <a:rPr lang="cs-CZ" dirty="false"/>
            </a:br>
            <a:r>
              <a:rPr lang="cs-CZ" dirty="false"/>
              <a:t>právního aktu:</a:t>
            </a:r>
          </a:p>
          <a:p>
            <a:pPr lvl="1">
              <a:spcBef>
                <a:spcPts val="600"/>
              </a:spcBef>
              <a:spcAft>
                <a:spcPts val="600"/>
              </a:spcAft>
            </a:pPr>
            <a:r>
              <a:rPr lang="cs-CZ" sz="1800" dirty="false"/>
              <a:t>změna plánovaných výstupů a výsledků</a:t>
            </a:r>
            <a:br>
              <a:rPr lang="cs-CZ" sz="1800" dirty="false"/>
            </a:br>
            <a:r>
              <a:rPr lang="cs-CZ" sz="1800" dirty="false"/>
              <a:t>projektu (tj. cílových hodnot indikátorů); </a:t>
            </a:r>
          </a:p>
          <a:p>
            <a:pPr lvl="1">
              <a:spcBef>
                <a:spcPts val="600"/>
              </a:spcBef>
              <a:spcAft>
                <a:spcPts val="600"/>
              </a:spcAft>
            </a:pPr>
            <a:r>
              <a:rPr lang="cs-CZ" sz="1800" dirty="false"/>
              <a:t>změna termínu ukončení realizace projektu;</a:t>
            </a:r>
          </a:p>
          <a:p>
            <a:pPr lvl="1">
              <a:spcBef>
                <a:spcPts val="600"/>
              </a:spcBef>
              <a:spcAft>
                <a:spcPts val="600"/>
              </a:spcAft>
            </a:pPr>
            <a:r>
              <a:rPr lang="cs-CZ" sz="1800" dirty="false"/>
              <a:t>nahrazení partnera projektu jiným subjektem/subjekty…</a:t>
            </a:r>
          </a:p>
          <a:p>
            <a:pPr lvl="1">
              <a:spcBef>
                <a:spcPts val="600"/>
              </a:spcBef>
              <a:spcAft>
                <a:spcPts val="600"/>
              </a:spcAft>
            </a:pPr>
            <a:r>
              <a:rPr lang="cs-CZ" sz="1800" dirty="false"/>
              <a:t>navýšení částky veřejné podpory nebo podpory de minimis,</a:t>
            </a:r>
          </a:p>
          <a:p>
            <a:pPr lvl="1">
              <a:spcBef>
                <a:spcPts val="600"/>
              </a:spcBef>
              <a:spcAft>
                <a:spcPts val="600"/>
              </a:spcAft>
            </a:pPr>
            <a:r>
              <a:rPr lang="cs-CZ" sz="1800" dirty="false"/>
              <a:t>Navýšení částky vyrovnávací platby.</a:t>
            </a:r>
          </a:p>
          <a:p>
            <a:pPr marL="180000" indent="0" algn="just">
              <a:buNone/>
            </a:pPr>
            <a:r>
              <a:rPr lang="cs-CZ" sz="1800" dirty="false"/>
              <a:t>Výčet všech změn projektu je uveden ve </a:t>
            </a:r>
            <a:r>
              <a:rPr lang="cs-CZ" sz="1800" dirty="false">
                <a:solidFill>
                  <a:srgbClr val="FF0000"/>
                </a:solidFill>
              </a:rPr>
              <a:t>Specifické části pravidel</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884465" y="1196752"/>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cs-CZ" sz="1600" dirty="false">
                <a:solidFill>
                  <a:srgbClr val="FF0000"/>
                </a:solidFill>
              </a:rPr>
              <a:t>Změny v osobě příjemce </a:t>
            </a:r>
            <a:r>
              <a:rPr lang="cs-CZ" sz="1600" dirty="false"/>
              <a:t>– řešeno podrobně ve </a:t>
            </a:r>
            <a:r>
              <a:rPr lang="cs-CZ" sz="1600" dirty="false" err="true"/>
              <a:t>Specif</a:t>
            </a:r>
            <a:r>
              <a:rPr lang="cs-CZ" sz="1600" dirty="false"/>
              <a:t>. pravidlech – může se jednat jak o podstatnou x nepodstatnou změnu.</a:t>
            </a:r>
          </a:p>
        </p:txBody>
      </p:sp>
    </p:spTree>
    <p:extLst>
      <p:ext uri="{BB962C8B-B14F-4D97-AF65-F5344CB8AC3E}">
        <p14:creationId xmlns:p14="http://schemas.microsoft.com/office/powerpoint/2010/main" val="2694517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a:t>
            </a:r>
          </a:p>
        </p:txBody>
      </p:sp>
      <p:sp>
        <p:nvSpPr>
          <p:cNvPr id="3" name="Zástupný symbol pro obsah 2"/>
          <p:cNvSpPr>
            <a:spLocks noGrp="true"/>
          </p:cNvSpPr>
          <p:nvPr>
            <p:ph idx="1"/>
          </p:nvPr>
        </p:nvSpPr>
        <p:spPr>
          <a:xfrm>
            <a:off x="136894" y="1264445"/>
            <a:ext cx="8678080" cy="31543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ŘO může žádost o změnu: </a:t>
            </a:r>
          </a:p>
          <a:p>
            <a:pPr lvl="1" algn="just">
              <a:spcAft>
                <a:spcPts val="600"/>
              </a:spcAft>
            </a:pPr>
            <a:r>
              <a:rPr lang="cs-CZ" sz="1800" dirty="false"/>
              <a:t>v případě žádostí o nepodstatnou změnu potvrdit (vzít na vědomí) nebo vrátit </a:t>
            </a:r>
            <a:br>
              <a:rPr lang="cs-CZ" sz="1800" dirty="false"/>
            </a:br>
            <a:r>
              <a:rPr lang="cs-CZ" sz="1800" dirty="false"/>
              <a:t>k přepracování;</a:t>
            </a:r>
          </a:p>
          <a:p>
            <a:pPr lvl="1" algn="just">
              <a:spcAft>
                <a:spcPts val="1800"/>
              </a:spcAft>
            </a:pPr>
            <a:r>
              <a:rPr lang="cs-CZ" sz="1800" dirty="false"/>
              <a:t>v případě žádostí o podstatnou změnu schválit, zamítnout nebo vrátit </a:t>
            </a:r>
            <a:br>
              <a:rPr lang="cs-CZ" sz="1800" dirty="false"/>
            </a:br>
            <a:r>
              <a:rPr lang="cs-CZ" sz="1800" dirty="false"/>
              <a:t>k přepracování.</a:t>
            </a:r>
          </a:p>
          <a:p>
            <a:pPr algn="just">
              <a:lnSpc>
                <a:spcPct val="100000"/>
              </a:lnSpc>
              <a:spcAft>
                <a:spcPts val="2400"/>
              </a:spcAft>
            </a:pPr>
            <a:r>
              <a:rPr lang="cs-CZ" sz="2000" dirty="false"/>
              <a:t>Příjemce je oprávněn žádost o změnu stáhnout do doby jejího schválení či zamítnutí.</a:t>
            </a:r>
          </a:p>
          <a:p>
            <a:pPr algn="just">
              <a:lnSpc>
                <a:spcPct val="100000"/>
              </a:lnSpc>
              <a:spcAft>
                <a:spcPts val="2400"/>
              </a:spcAft>
            </a:pPr>
            <a:r>
              <a:rPr lang="cs-CZ" sz="2000" dirty="false"/>
              <a:t> Podstatné změny lze realizovat až po jejich schválení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Picture 4">
            <a:extLst>
              <a:ext uri="{FF2B5EF4-FFF2-40B4-BE49-F238E27FC236}">
                <a16:creationId xmlns:a16="http://schemas.microsoft.com/office/drawing/2014/main" id="{1B9085C5-6A8C-376E-264A-F6F0C50C6DD6}"/>
              </a:ext>
            </a:extLst>
          </p:cNvPr>
          <p:cNvPicPr>
            <a:picLocks noChangeAspect="true" noChangeArrowheads="true"/>
          </p:cNvPicPr>
          <p:nvPr/>
        </p:nvPicPr>
        <p:blipFill>
          <a:blip r:embed="rId5">
            <a:extLst>
              <a:ext uri="{28A0092B-C50C-407E-A947-70E740481C1C}">
                <a14:useLocalDpi xmlns:a14="http://schemas.microsoft.com/office/drawing/2010/main" val="0"/>
              </a:ext>
            </a:extLst>
          </a:blip>
          <a:srcRect/>
          <a:stretch>
            <a:fillRect/>
          </a:stretch>
        </p:blipFill>
        <p:spPr bwMode="auto">
          <a:xfrm>
            <a:off x="7524328" y="4029148"/>
            <a:ext cx="1454966" cy="2136156"/>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a:extLst>
              <a:ext uri="{FF2B5EF4-FFF2-40B4-BE49-F238E27FC236}">
                <a16:creationId xmlns:a16="http://schemas.microsoft.com/office/drawing/2014/main" id="{E45E9497-1382-0226-4822-88EC243974DA}"/>
              </a:ext>
            </a:extLst>
          </p:cNvPr>
          <p:cNvSpPr txBox="true">
            <a:spLocks/>
          </p:cNvSpPr>
          <p:nvPr/>
        </p:nvSpPr>
        <p:spPr>
          <a:xfrm>
            <a:off x="138313" y="5118834"/>
            <a:ext cx="6990112" cy="315433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false"/>
              <a:t>Posuzování způsobilosti výdaje probíhá vždy nad konkrétním nárokovaným výdajem v každé ŽoP. </a:t>
            </a:r>
            <a:r>
              <a:rPr lang="cs-CZ" sz="2000" b="true" dirty="false">
                <a:solidFill>
                  <a:srgbClr val="FF0000"/>
                </a:solidFill>
              </a:rPr>
              <a:t>Schválení rozpočtových změn tedy způsobilost nezaručuje. </a:t>
            </a:r>
            <a:endParaRPr lang="cs-CZ" sz="1600" b="true" dirty="false">
              <a:solidFill>
                <a:srgbClr val="FF0000"/>
              </a:solidFill>
            </a:endParaRPr>
          </a:p>
          <a:p>
            <a:pPr lvl="1" algn="just">
              <a:spcAft>
                <a:spcPts val="600"/>
              </a:spcAft>
            </a:pPr>
            <a:endParaRPr lang="cs-CZ" sz="1800" dirty="false"/>
          </a:p>
          <a:p>
            <a:pPr lvl="1"/>
            <a:endParaRPr lang="cs-CZ" sz="1800" dirty="false"/>
          </a:p>
        </p:txBody>
      </p:sp>
    </p:spTree>
    <p:extLst>
      <p:ext uri="{BB962C8B-B14F-4D97-AF65-F5344CB8AC3E}">
        <p14:creationId xmlns:p14="http://schemas.microsoft.com/office/powerpoint/2010/main" val="4157815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II.</a:t>
            </a:r>
          </a:p>
        </p:txBody>
      </p:sp>
      <p:sp>
        <p:nvSpPr>
          <p:cNvPr id="3" name="Zástupný symbol pro obsah 2"/>
          <p:cNvSpPr>
            <a:spLocks noGrp="true"/>
          </p:cNvSpPr>
          <p:nvPr>
            <p:ph idx="1"/>
          </p:nvPr>
        </p:nvSpPr>
        <p:spPr>
          <a:xfrm>
            <a:off x="359480" y="1484784"/>
            <a:ext cx="7995172" cy="4464016"/>
          </a:xfrm>
        </p:spPr>
        <p:txBody>
          <a:bodyPr/>
          <a:lstStyle/>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a:t>Žádosti o změnu podané na ŘO, u nichž ještě nebyla administrace ukončena, mohou, pokud platnost změny zasahuje do monitorovacího období, za které má být předložena zpráva </a:t>
            </a:r>
            <a:br>
              <a:rPr lang="cs-CZ" dirty="false"/>
            </a:br>
            <a:r>
              <a:rPr lang="cs-CZ" dirty="false"/>
              <a:t>o realizaci (či žádost o platbu), mít dopad na povinnosti příjemce týkající se předkládání zpráv o realizaci (a žádostí o platbu). </a:t>
            </a:r>
          </a:p>
          <a:p>
            <a:pPr marL="432000" lvl="1" indent="-432000" algn="just">
              <a:lnSpc>
                <a:spcPct val="100000"/>
              </a:lnSpc>
              <a:spcBef>
                <a:spcPts val="600"/>
              </a:spcBef>
              <a:spcAft>
                <a:spcPts val="2400"/>
              </a:spcAft>
              <a:buSzPct val="100000"/>
              <a:buFont typeface="Wingdings" panose="05000000000000000000" pitchFamily="2" charset="2"/>
              <a:buChar char=""/>
            </a:pPr>
            <a:r>
              <a:rPr lang="cs-CZ" dirty="false"/>
              <a:t>Tyto souvislosti jsou uvedeny v Obecné části pravidel pro žadatele </a:t>
            </a:r>
            <a:br>
              <a:rPr lang="cs-CZ" dirty="false"/>
            </a:br>
            <a:r>
              <a:rPr lang="cs-CZ" dirty="false"/>
              <a:t>a příjemce v rámci OPZ+, v části věnované zprávám o realizaci projektu.</a:t>
            </a:r>
          </a:p>
          <a:p>
            <a:pPr marL="432000" lvl="1" indent="-432000">
              <a:lnSpc>
                <a:spcPct val="100000"/>
              </a:lnSpc>
              <a:spcBef>
                <a:spcPts val="600"/>
              </a:spcBef>
              <a:spcAft>
                <a:spcPts val="0"/>
              </a:spcAft>
              <a:buSzPct val="100000"/>
              <a:buFont typeface="Wingdings" panose="05000000000000000000" pitchFamily="2" charset="2"/>
              <a:buChar char=""/>
            </a:pPr>
            <a:r>
              <a:rPr lang="cs-CZ" dirty="false"/>
              <a:t>Projektový manažer Vašeho projektu</a:t>
            </a:r>
            <a:br>
              <a:rPr lang="cs-CZ" dirty="false"/>
            </a:br>
            <a:r>
              <a:rPr lang="cs-CZ" dirty="false"/>
              <a:t>rád poradí, jak a kdy plánovanou</a:t>
            </a:r>
            <a:br>
              <a:rPr lang="cs-CZ" dirty="false"/>
            </a:br>
            <a:r>
              <a:rPr lang="cs-CZ" dirty="false"/>
              <a:t>změnu </a:t>
            </a:r>
            <a:r>
              <a:rPr lang="cs-CZ" dirty="false" err="true"/>
              <a:t>zadministrovat</a:t>
            </a:r>
            <a:r>
              <a:rPr lang="cs-CZ" dirty="false">
                <a:sym typeface="Wingdings" panose="05000000000000000000" pitchFamily="2" charset="2"/>
              </a:rPr>
              <a:t>.</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a:extLst>
              <a:ext uri="{FF2B5EF4-FFF2-40B4-BE49-F238E27FC236}">
                <a16:creationId xmlns:a16="http://schemas.microsoft.com/office/drawing/2014/main" id="{59C81D2F-0FBC-43BC-8FD6-F07038DED405}"/>
              </a:ext>
            </a:extLst>
          </p:cNvPr>
          <p:cNvPicPr>
            <a:picLocks noChangeAspect="true"/>
          </p:cNvPicPr>
          <p:nvPr/>
        </p:nvPicPr>
        <p:blipFill>
          <a:blip r:embed="rId5"/>
          <a:stretch>
            <a:fillRect/>
          </a:stretch>
        </p:blipFill>
        <p:spPr>
          <a:xfrm>
            <a:off x="5076056" y="4016494"/>
            <a:ext cx="3123632" cy="2679506"/>
          </a:xfrm>
          <a:prstGeom prst="rect">
            <a:avLst/>
          </a:prstGeom>
        </p:spPr>
      </p:pic>
    </p:spTree>
    <p:extLst>
      <p:ext uri="{BB962C8B-B14F-4D97-AF65-F5344CB8AC3E}">
        <p14:creationId xmlns:p14="http://schemas.microsoft.com/office/powerpoint/2010/main" val="1536147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br>
              <a:rPr lang="cs-CZ" dirty="false"/>
            </a:br>
            <a:r>
              <a:rPr lang="cs-CZ" dirty="false"/>
              <a:t>Změnové řízení v </a:t>
            </a:r>
            <a:r>
              <a:rPr lang="cs-CZ" dirty="false" err="true"/>
              <a:t>Is</a:t>
            </a:r>
            <a:r>
              <a:rPr lang="cs-CZ" dirty="false"/>
              <a:t> kp21+</a:t>
            </a:r>
            <a:br>
              <a:rPr lang="cs-CZ" dirty="false"/>
            </a:br>
            <a:br>
              <a:rPr lang="cs-CZ" b="false" baseline="0" dirty="false"/>
            </a:br>
            <a:endParaRPr lang="cs-CZ" sz="3200" b="false" cap="none" dirty="false"/>
          </a:p>
        </p:txBody>
      </p:sp>
    </p:spTree>
    <p:extLst>
      <p:ext uri="{BB962C8B-B14F-4D97-AF65-F5344CB8AC3E}">
        <p14:creationId xmlns:p14="http://schemas.microsoft.com/office/powerpoint/2010/main" val="325557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3143223" y="2572767"/>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b="true" dirty="false"/>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b="true" dirty="false"/>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b="true" dirty="false"/>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Tlačítko SPUSTIT zcela dole na stránce </a:t>
            </a:r>
            <a:br>
              <a:rPr lang="cs-CZ" b="true" dirty="false"/>
            </a:br>
            <a:r>
              <a:rPr lang="cs-CZ" b="true" dirty="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b="true" dirty="false"/>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Vyplnit odůvodnění </a:t>
            </a:r>
            <a:r>
              <a:rPr lang="cs-CZ" b="true" dirty="false" err="true"/>
              <a:t>ŽoZ</a:t>
            </a:r>
            <a:r>
              <a:rPr lang="cs-CZ" b="true" dirty="false"/>
              <a:t> a Uložit</a:t>
            </a:r>
            <a:br>
              <a:rPr lang="cs-CZ" b="true" dirty="false"/>
            </a:br>
            <a:endParaRPr lang="cs-CZ" b="true" dirty="false"/>
          </a:p>
          <a:p>
            <a:pPr marL="684000" lvl="3" indent="-432000">
              <a:lnSpc>
                <a:spcPct val="100000"/>
              </a:lnSpc>
              <a:spcBef>
                <a:spcPts val="600"/>
              </a:spcBef>
              <a:spcAft>
                <a:spcPts val="600"/>
              </a:spcAft>
              <a:buSzPct val="100000"/>
              <a:buFont typeface="Courier New" panose="02070309020205020404" pitchFamily="49" charset="0"/>
              <a:buChar char="o"/>
            </a:pPr>
            <a:r>
              <a:rPr lang="cs-CZ" b="true"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1800" dirty="false"/>
              <a:t>Vybírat jen obrazovky, které chcete vyplnit - nelze rozpracovat dvě </a:t>
            </a:r>
            <a:r>
              <a:rPr lang="cs-CZ" sz="1800" dirty="false" err="true"/>
              <a:t>ŽoZ</a:t>
            </a:r>
            <a:r>
              <a:rPr lang="cs-CZ" sz="1800" dirty="false"/>
              <a:t>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1800" dirty="false">
                <a:solidFill>
                  <a:srgbClr val="FF0000"/>
                </a:solidFill>
              </a:rPr>
              <a:t>POZOR: finanční obrazovky (rozpočet + rozpad financování + finanční plán) jsou provázané! Aktivují se všechny dohromady. I při změně pouze v rozpočtu musí být proveden i rozpad financování!</a:t>
            </a:r>
          </a:p>
          <a:p>
            <a:pPr marL="432000" lvl="2" indent="-432000" algn="just">
              <a:lnSpc>
                <a:spcPct val="100000"/>
              </a:lnSpc>
              <a:spcBef>
                <a:spcPts val="0"/>
              </a:spcBef>
              <a:spcAft>
                <a:spcPts val="1200"/>
              </a:spcAft>
              <a:buSzPct val="100000"/>
              <a:buFont typeface="Wingdings" panose="05000000000000000000" pitchFamily="2" charset="2"/>
              <a:buChar char=""/>
            </a:pPr>
            <a:r>
              <a:rPr lang="cs-CZ" sz="1800" dirty="false"/>
              <a:t>Zaslání na ŘO: Kontrola – finalizace – podpis </a:t>
            </a:r>
            <a:r>
              <a:rPr lang="cs-CZ" sz="1800" dirty="false" err="true"/>
              <a:t>ŽoZ</a:t>
            </a:r>
            <a:r>
              <a:rPr lang="cs-CZ" sz="1800" dirty="false"/>
              <a:t> =&gt;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1800" dirty="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100" dirty="false">
                <a:hlinkClick r:id="rId2"/>
              </a:rPr>
              <a:t>https://www.esfcr.cz/formulare-a-pokyny-ke-zprave-o-realizaci-projektu-zadosti-o-platbu-a-zadosti-o-zmenu-opz-plus</a:t>
            </a:r>
            <a:endParaRPr lang="cs-CZ" sz="1400" dirty="false">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210044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Schvalovací proces</a:t>
            </a:r>
          </a:p>
        </p:txBody>
      </p:sp>
      <p:sp>
        <p:nvSpPr>
          <p:cNvPr id="3" name="Zástupný symbol pro obsah 2"/>
          <p:cNvSpPr>
            <a:spLocks noGrp="true"/>
          </p:cNvSpPr>
          <p:nvPr>
            <p:ph idx="1"/>
          </p:nvPr>
        </p:nvSpPr>
        <p:spPr>
          <a:xfrm>
            <a:off x="683568" y="1484784"/>
            <a:ext cx="8064896" cy="288032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1800" dirty="false"/>
              <a:t>ŘO po doručení žádosti o změnu určí druh změny (podstatná se změnou právního aktu, bez změny právního aktu, nepodstatná změna). Příjemce totiž při založení </a:t>
            </a:r>
            <a:r>
              <a:rPr lang="cs-CZ" sz="1800" dirty="false" err="true"/>
              <a:t>ŽoZ</a:t>
            </a:r>
            <a:r>
              <a:rPr lang="cs-CZ" sz="1800" dirty="false"/>
              <a:t> v IS KP21+ nemá možnost editovat pole Typ závažnosti 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1800" dirty="false"/>
              <a:t>V závislosti na druhu změny probíhá schvalovací proces.</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1800" dirty="false"/>
              <a:t>Je-li třeba oprava, vrátí ŘO </a:t>
            </a:r>
            <a:r>
              <a:rPr lang="cs-CZ" sz="1800" dirty="false" err="true"/>
              <a:t>ŽoZ</a:t>
            </a:r>
            <a:r>
              <a:rPr lang="cs-CZ" sz="1800" dirty="false"/>
              <a:t> příjemci  </a:t>
            </a:r>
            <a:br>
              <a:rPr lang="cs-CZ" sz="1800" dirty="false"/>
            </a:br>
            <a:r>
              <a:rPr lang="cs-CZ" sz="1800" dirty="false"/>
              <a:t>k dopracování, jinak bude </a:t>
            </a:r>
            <a:r>
              <a:rPr lang="cs-CZ" sz="1800" dirty="false" err="true"/>
              <a:t>ŽoZ</a:t>
            </a:r>
            <a:r>
              <a:rPr lang="cs-CZ" sz="1800" dirty="false"/>
              <a:t> buď akceptována, schválena, nebo neschválena.</a:t>
            </a:r>
          </a:p>
          <a:p>
            <a:pPr marL="432000" lvl="2" indent="-432000" algn="just">
              <a:lnSpc>
                <a:spcPct val="100000"/>
              </a:lnSpc>
              <a:spcBef>
                <a:spcPts val="1200"/>
              </a:spcBef>
              <a:spcAft>
                <a:spcPts val="600"/>
              </a:spcAft>
              <a:buSzPct val="100000"/>
              <a:buFont typeface="Wingdings" panose="05000000000000000000" pitchFamily="2" charset="2"/>
              <a:buChar char=""/>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pic>
        <p:nvPicPr>
          <p:cNvPr id="5122" name="Picture 2" descr="panacek-ano-ne_m">
            <a:extLst>
              <a:ext uri="{FF2B5EF4-FFF2-40B4-BE49-F238E27FC236}">
                <a16:creationId xmlns:a16="http://schemas.microsoft.com/office/drawing/2014/main" id="{D6BE619A-9F94-E268-0020-A09A3988392A}"/>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95833" l="9896" r="89063" t="4688">
                        <a14:foregroundMark x1="46354" x2="46354" y1="4688" y2="4688"/>
                        <a14:foregroundMark x1="45313" x2="45313" y1="88021" y2="88021"/>
                        <a14:foregroundMark x1="59896" x2="59896" y1="95833"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6804248" y="4389045"/>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obsah 2">
            <a:extLst>
              <a:ext uri="{FF2B5EF4-FFF2-40B4-BE49-F238E27FC236}">
                <a16:creationId xmlns:a16="http://schemas.microsoft.com/office/drawing/2014/main" id="{D9FDF751-3023-B26F-7270-647AE639E331}"/>
              </a:ext>
            </a:extLst>
          </p:cNvPr>
          <p:cNvSpPr txBox="true">
            <a:spLocks/>
          </p:cNvSpPr>
          <p:nvPr/>
        </p:nvSpPr>
        <p:spPr>
          <a:xfrm>
            <a:off x="704054" y="4769888"/>
            <a:ext cx="5884169" cy="1703883"/>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32000" lvl="2" indent="-432000" algn="just">
              <a:lnSpc>
                <a:spcPct val="100000"/>
              </a:lnSpc>
              <a:spcBef>
                <a:spcPts val="1200"/>
              </a:spcBef>
              <a:spcAft>
                <a:spcPts val="600"/>
              </a:spcAft>
              <a:buSzPct val="100000"/>
              <a:buFont typeface="Wingdings" panose="05000000000000000000" pitchFamily="2" charset="2"/>
              <a:buChar char=""/>
            </a:pPr>
            <a:endParaRPr lang="cs-CZ" sz="1800" dirty="false"/>
          </a:p>
        </p:txBody>
      </p:sp>
    </p:spTree>
    <p:extLst>
      <p:ext uri="{BB962C8B-B14F-4D97-AF65-F5344CB8AC3E}">
        <p14:creationId xmlns:p14="http://schemas.microsoft.com/office/powerpoint/2010/main" val="2106755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27584" y="2852936"/>
            <a:ext cx="7632040" cy="2088232"/>
          </a:xfrm>
        </p:spPr>
        <p:txBody>
          <a:bodyPr/>
          <a:lstStyle/>
          <a:p>
            <a:pPr algn="ctr"/>
            <a:br>
              <a:rPr lang="cs-CZ" dirty="false"/>
            </a:br>
            <a:r>
              <a:rPr lang="cs-CZ" dirty="false"/>
              <a:t>(ne)způsobilé výdaje</a:t>
            </a:r>
            <a:br>
              <a:rPr lang="cs-CZ" dirty="false"/>
            </a:br>
            <a:br>
              <a:rPr lang="cs-CZ" dirty="false"/>
            </a:br>
            <a:endParaRPr lang="cs-CZ" sz="3200" b="false" i="true" cap="none" dirty="false"/>
          </a:p>
        </p:txBody>
      </p:sp>
    </p:spTree>
    <p:extLst>
      <p:ext uri="{BB962C8B-B14F-4D97-AF65-F5344CB8AC3E}">
        <p14:creationId xmlns:p14="http://schemas.microsoft.com/office/powerpoint/2010/main" val="107903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Výzva 14 - Podporované aktivity 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6480720"/>
          </a:xfrm>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800" dirty="false"/>
          </a:p>
          <a:p>
            <a:pPr marL="0" indent="0">
              <a:buNone/>
            </a:pPr>
            <a:r>
              <a:rPr lang="cs-CZ" sz="2000" b="true" dirty="false"/>
              <a:t>I. PODPORA PEČUJÍCÍCH OSOB</a:t>
            </a:r>
          </a:p>
          <a:p>
            <a:pPr marL="0" indent="0">
              <a:buNone/>
            </a:pPr>
            <a:endParaRPr lang="cs-CZ" sz="1800" b="true" dirty="false"/>
          </a:p>
          <a:p>
            <a:pPr marL="342900" indent="-342900">
              <a:buClr>
                <a:schemeClr val="tx1"/>
              </a:buClr>
              <a:buAutoNum type="arabicPeriod"/>
            </a:pPr>
            <a:r>
              <a:rPr lang="cs-CZ" sz="1800" b="true" dirty="false"/>
              <a:t>Vzdělávání neformálních pečujících v oblasti péče o osobu závislou na péči.</a:t>
            </a:r>
          </a:p>
          <a:p>
            <a:pPr marL="342900" indent="-342900">
              <a:buClr>
                <a:schemeClr val="tx1"/>
              </a:buClr>
              <a:buAutoNum type="arabicPeriod"/>
            </a:pPr>
            <a:r>
              <a:rPr lang="cs-CZ" sz="1800" b="true" dirty="false"/>
              <a:t>Specifické poradenství neformálním pečujícím související se zajištěním péče o osobu závislou na péči</a:t>
            </a:r>
          </a:p>
          <a:p>
            <a:pPr marL="0" indent="0">
              <a:buNone/>
            </a:pPr>
            <a:r>
              <a:rPr lang="cs-CZ" sz="1800" b="true" dirty="false"/>
              <a:t>3.  Vytváření a koordinace plnění individuálního plánu při práci s pečujícím.</a:t>
            </a:r>
          </a:p>
          <a:p>
            <a:pPr marL="0" indent="0">
              <a:buClr>
                <a:schemeClr val="tx1"/>
              </a:buClr>
              <a:buNone/>
            </a:pPr>
            <a:r>
              <a:rPr lang="cs-CZ" sz="1800" b="true" dirty="false"/>
              <a:t>4.  Psychohygiena neformálních pečujících.</a:t>
            </a:r>
            <a:endParaRPr lang="cs-CZ" sz="1800" dirty="false"/>
          </a:p>
          <a:p>
            <a:pPr marL="342900" indent="-342900">
              <a:buAutoNum type="arabicPeriod"/>
            </a:pPr>
            <a:endParaRPr lang="cs-CZ" sz="1800" dirty="false"/>
          </a:p>
          <a:p>
            <a:pPr marL="342900" indent="-342900">
              <a:buAutoNum type="arabicPeriod"/>
            </a:pPr>
            <a:endParaRPr lang="cs-CZ" sz="1800" dirty="false"/>
          </a:p>
          <a:p>
            <a:pPr marL="342900" indent="-342900">
              <a:buAutoNum type="arabicPeriod"/>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endParaRPr lang="cs-CZ" sz="1800" b="true" dirty="false">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600"/>
              </a:spcAft>
              <a:buNone/>
            </a:pPr>
            <a:r>
              <a:rPr lang="cs-CZ" sz="1600" dirty="false">
                <a:latin typeface="Arial" panose="020B0604020202020204" pitchFamily="34" charset="0"/>
                <a:ea typeface="Calibri" panose="020F0502020204030204" pitchFamily="34" charset="0"/>
                <a:cs typeface="Arial" panose="020B0604020202020204" pitchFamily="34" charset="0"/>
              </a:rPr>
              <a:t>Bližší popis viz text výzvy a přílohy č. 1 výzvy na webu esfcr.cz:</a:t>
            </a:r>
            <a:endParaRPr lang="cs-CZ" sz="11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265206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9036496" cy="1080000"/>
          </a:xfrm>
        </p:spPr>
        <p:txBody>
          <a:bodyPr/>
          <a:lstStyle/>
          <a:p>
            <a:r>
              <a:rPr lang="cs-CZ" sz="3000" dirty="false"/>
              <a:t>Financování projektu, způsobilé výdaje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784976" cy="5543660"/>
          </a:xfrm>
        </p:spPr>
        <p:txBody>
          <a:bodyPr/>
          <a:lstStyle/>
          <a:p>
            <a:pPr marL="0" indent="0">
              <a:lnSpc>
                <a:spcPct val="100000"/>
              </a:lnSpc>
              <a:spcBef>
                <a:spcPts val="0"/>
              </a:spcBef>
              <a:buNone/>
            </a:pPr>
            <a:r>
              <a:rPr lang="cs-CZ" sz="1800" b="false" i="false" u="none" strike="noStrike" baseline="0" dirty="false">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latin typeface="Arial" panose="020B0604020202020204" pitchFamily="34" charset="0"/>
              </a:rPr>
              <a:t>je </a:t>
            </a:r>
            <a:r>
              <a:rPr lang="cs-CZ" sz="1800" b="false" i="false" u="sng" strike="noStrike" baseline="0" dirty="false">
                <a:latin typeface="Arial" panose="020B0604020202020204" pitchFamily="34" charset="0"/>
              </a:rPr>
              <a:t>přiměřený </a:t>
            </a:r>
            <a:r>
              <a:rPr lang="cs-CZ" sz="1200" b="false" i="false" strike="noStrike" baseline="0" dirty="false">
                <a:latin typeface="Arial" panose="020B0604020202020204" pitchFamily="34" charset="0"/>
              </a:rPr>
              <a:t>(viz dále),</a:t>
            </a:r>
            <a:endParaRPr lang="cs-CZ" sz="1800" b="false" i="false" strike="noStrike" baseline="0" dirty="false">
              <a:latin typeface="Arial" panose="020B0604020202020204" pitchFamily="34" charset="0"/>
            </a:endParaRPr>
          </a:p>
          <a:p>
            <a:pPr marL="1169988" indent="-431800">
              <a:lnSpc>
                <a:spcPct val="100000"/>
              </a:lnSpc>
              <a:spcBef>
                <a:spcPts val="0"/>
              </a:spcBef>
            </a:pPr>
            <a:r>
              <a:rPr lang="cs-CZ" sz="1800" b="false" i="false" u="none" strike="noStrike" baseline="0" dirty="false">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latin typeface="Arial" panose="020B0604020202020204" pitchFamily="34" charset="0"/>
              </a:rPr>
              <a:t>je nezbytný pro dosažení cílů projektu. </a:t>
            </a:r>
          </a:p>
          <a:p>
            <a:pPr marL="0" indent="0">
              <a:lnSpc>
                <a:spcPct val="100000"/>
              </a:lnSpc>
              <a:spcBef>
                <a:spcPts val="0"/>
              </a:spcBef>
              <a:buNone/>
            </a:pPr>
            <a:r>
              <a:rPr lang="cs-CZ" sz="1800" b="false" i="false" u="sng" strike="noStrike" baseline="0" dirty="false">
                <a:latin typeface="Arial" panose="020B0604020202020204" pitchFamily="34" charset="0"/>
              </a:rPr>
              <a:t>Uvedené podmínky musejí být naplněny všechny zároveň.</a:t>
            </a:r>
            <a:r>
              <a:rPr lang="cs-CZ" sz="1800" b="false" i="false" u="none" strike="noStrike" baseline="0" dirty="false">
                <a:latin typeface="Arial" panose="020B0604020202020204" pitchFamily="34" charset="0"/>
              </a:rPr>
              <a:t> </a:t>
            </a:r>
          </a:p>
          <a:p>
            <a:pPr marL="0" indent="0">
              <a:lnSpc>
                <a:spcPct val="100000"/>
              </a:lnSpc>
              <a:spcBef>
                <a:spcPts val="0"/>
              </a:spcBef>
              <a:buNone/>
            </a:pPr>
            <a:endParaRPr lang="cs-CZ" sz="1800" b="fals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Řídící orgán je vždy oprávněn si od příjemce vyžádat jakýkoli dokument, který je nezbytný pro ověření způsobilosti výdajů v rámci projektu (a může se jednat </a:t>
            </a:r>
            <a:br>
              <a:rPr lang="cs-CZ" sz="1800" b="false" i="false" u="none" strike="noStrike" baseline="0" dirty="false">
                <a:latin typeface="Arial" panose="020B0604020202020204" pitchFamily="34" charset="0"/>
              </a:rPr>
            </a:br>
            <a:r>
              <a:rPr lang="cs-CZ" sz="1800" b="false" i="false" u="none" strike="noStrike" baseline="0" dirty="false">
                <a:latin typeface="Arial" panose="020B0604020202020204" pitchFamily="34" charset="0"/>
              </a:rPr>
              <a:t>i o dokument, který vznikl v době před zahájením realizace projektu).</a:t>
            </a:r>
          </a:p>
          <a:p>
            <a:pPr algn="just">
              <a:lnSpc>
                <a:spcPct val="100000"/>
              </a:lnSpc>
              <a:spcBef>
                <a:spcPts val="0"/>
              </a:spcBef>
            </a:pPr>
            <a:r>
              <a:rPr lang="cs-CZ" sz="1800" b="false" i="false" u="none" strike="noStrike" baseline="0" dirty="false">
                <a:latin typeface="Arial" panose="020B0604020202020204" pitchFamily="34" charset="0"/>
              </a:rPr>
              <a:t>Podpora z OPZ+ je 3poskytována zejména na neinvestiční výdaje. Pokud to výzva k předkládání žádostí o podporu umožňuje, lze hradit také investiční výdaje. Podrobnosti v příručce Specifická část pravidel.</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7170" name="Picture 2">
            <a:extLst>
              <a:ext uri="{FF2B5EF4-FFF2-40B4-BE49-F238E27FC236}">
                <a16:creationId xmlns:a16="http://schemas.microsoft.com/office/drawing/2014/main" id="{E0237EC0-4AE0-0D69-E4C9-2F52BC7CF41D}"/>
              </a:ext>
            </a:extLst>
          </p:cNvPr>
          <p:cNvPicPr>
            <a:picLocks noChangeAspect="true" noChangeArrowheads="true"/>
          </p:cNvPicPr>
          <p:nvPr/>
        </p:nvPicPr>
        <p:blipFill rotWithShape="true">
          <a:blip r:embed="rId2">
            <a:extLst>
              <a:ext uri="{BEBA8EAE-BF5A-486C-A8C5-ECC9F3942E4B}">
                <a14:imgProps xmlns:a14="http://schemas.microsoft.com/office/drawing/2010/main">
                  <a14:imgLayer r:embed="rId3">
                    <a14:imgEffect>
                      <a14:backgroundRemoval b="94170" l="9735" r="89823" t="9865">
                        <a14:foregroundMark x1="39381" x2="39381" y1="12556" y2="15247"/>
                        <a14:foregroundMark x1="19912" x2="19912" y1="46637" y2="46637"/>
                        <a14:foregroundMark x1="19027" x2="19027" y1="46188" y2="46188"/>
                        <a14:foregroundMark x1="19912" x2="19912" y1="46637" y2="46637"/>
                        <a14:foregroundMark x1="46460" x2="46460" y1="89238" y2="89238"/>
                        <a14:foregroundMark x1="41150" x2="41150" y1="87892" y2="87892"/>
                        <a14:foregroundMark x1="41593" x2="41593" y1="89686" y2="89686"/>
                        <a14:foregroundMark x1="50442" x2="50442" y1="94170" y2="94170"/>
                        <a14:foregroundMark x1="70796" x2="70796" y1="43049" y2="43049"/>
                      </a14:backgroundRemoval>
                    </a14:imgEffect>
                  </a14:imgLayer>
                </a14:imgProps>
              </a:ext>
              <a:ext uri="{28A0092B-C50C-407E-A947-70E740481C1C}">
                <a14:useLocalDpi xmlns:a14="http://schemas.microsoft.com/office/drawing/2010/main" val="0"/>
              </a:ext>
            </a:extLst>
          </a:blip>
          <a:srcRect l="10983" t="10171" r="5390"/>
          <a:stretch/>
        </p:blipFill>
        <p:spPr bwMode="auto">
          <a:xfrm>
            <a:off x="6732240" y="2564904"/>
            <a:ext cx="2160240" cy="228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5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Charakteristika </a:t>
            </a:r>
            <a:r>
              <a:rPr lang="cs-CZ" sz="2800" dirty="false" err="true"/>
              <a:t>ZpůsobiléHO</a:t>
            </a:r>
            <a:r>
              <a:rPr lang="cs-CZ" sz="2800" dirty="false"/>
              <a:t> výdaje I.</a:t>
            </a:r>
          </a:p>
        </p:txBody>
      </p:sp>
      <p:sp>
        <p:nvSpPr>
          <p:cNvPr id="3" name="Zástupný symbol pro obsah 2"/>
          <p:cNvSpPr>
            <a:spLocks noGrp="true"/>
          </p:cNvSpPr>
          <p:nvPr>
            <p:ph idx="1"/>
          </p:nvPr>
        </p:nvSpPr>
        <p:spPr>
          <a:xfrm>
            <a:off x="539552" y="1412776"/>
            <a:ext cx="8064000" cy="3384376"/>
          </a:xfrm>
        </p:spPr>
        <p:txBody>
          <a:bodyPr/>
          <a:lstStyle/>
          <a:p>
            <a:pPr marL="447675" indent="0">
              <a:lnSpc>
                <a:spcPct val="100000"/>
              </a:lnSpc>
              <a:spcAft>
                <a:spcPts val="0"/>
              </a:spcAft>
              <a:buNone/>
              <a:defRPr/>
            </a:pPr>
            <a:endParaRPr lang="cs-CZ" altLang="cs-CZ" sz="800" dirty="false"/>
          </a:p>
          <a:p>
            <a:pPr marL="447675" indent="0">
              <a:lnSpc>
                <a:spcPct val="100000"/>
              </a:lnSpc>
              <a:spcAft>
                <a:spcPts val="0"/>
              </a:spcAft>
              <a:buNone/>
              <a:defRPr/>
            </a:pPr>
            <a:endParaRPr lang="cs-CZ" altLang="cs-CZ" sz="800" dirty="false"/>
          </a:p>
          <a:p>
            <a:pPr marL="0" indent="0" algn="just">
              <a:lnSpc>
                <a:spcPct val="100000"/>
              </a:lnSpc>
              <a:spcAft>
                <a:spcPts val="0"/>
              </a:spcAft>
              <a:buNone/>
              <a:defRPr/>
            </a:pPr>
            <a:r>
              <a:rPr lang="cs-CZ" altLang="cs-CZ" sz="2000" b="true" u="sng" dirty="false"/>
              <a:t>Přiměřenost výdaje </a:t>
            </a:r>
            <a:r>
              <a:rPr lang="cs-CZ" altLang="cs-CZ" sz="2000" dirty="false"/>
              <a:t>znamená dosažení optimálního vztahu mezi:</a:t>
            </a:r>
          </a:p>
          <a:p>
            <a:pPr marL="0" indent="0" algn="just">
              <a:lnSpc>
                <a:spcPct val="100000"/>
              </a:lnSpc>
              <a:spcAft>
                <a:spcPts val="0"/>
              </a:spcAft>
              <a:buNone/>
              <a:defRPr/>
            </a:pPr>
            <a:endParaRPr lang="cs-CZ" altLang="cs-CZ" sz="800" dirty="false"/>
          </a:p>
          <a:p>
            <a:pPr algn="just">
              <a:lnSpc>
                <a:spcPct val="100000"/>
              </a:lnSpc>
              <a:spcAft>
                <a:spcPts val="0"/>
              </a:spcAft>
              <a:defRPr/>
            </a:pPr>
            <a:r>
              <a:rPr lang="cs-CZ" altLang="cs-CZ" sz="2000" b="true" dirty="false"/>
              <a:t>Hospodárností,</a:t>
            </a:r>
            <a:r>
              <a:rPr lang="cs-CZ" altLang="cs-CZ" sz="2000" dirty="false"/>
              <a:t> tj. zajištěním kvalitně dosažených úkolů s co nejnižším vynaložením veřejných prostředků.</a:t>
            </a:r>
            <a:endParaRPr lang="cs-CZ" altLang="cs-CZ" sz="2000" b="true" dirty="false"/>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Účelností, </a:t>
            </a:r>
            <a:r>
              <a:rPr lang="cs-CZ" altLang="cs-CZ" sz="2000" dirty="false"/>
              <a:t>tj. využitím veřejných prostředků k zajištění optimální míry dosažení cílů.</a:t>
            </a:r>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Efektivností, </a:t>
            </a:r>
            <a:r>
              <a:rPr lang="cs-CZ" altLang="cs-CZ" sz="2000" dirty="false"/>
              <a:t>tj. vynaložením veřejných prostředků tak, aby se ve srovnání s jejich objemem dosáhlo maximálního rozsahu, kvality </a:t>
            </a:r>
            <a:br>
              <a:rPr lang="cs-CZ" altLang="cs-CZ" sz="2000" dirty="false"/>
            </a:br>
            <a:r>
              <a:rPr lang="cs-CZ" altLang="cs-CZ" sz="2000" dirty="false"/>
              <a:t>a přínosu.</a:t>
            </a:r>
          </a:p>
          <a:p>
            <a:pPr algn="just">
              <a:lnSpc>
                <a:spcPct val="100000"/>
              </a:lnSpc>
              <a:spcBef>
                <a:spcPts val="0"/>
              </a:spcBef>
              <a:spcAft>
                <a:spcPts val="0"/>
              </a:spcAft>
              <a:defRPr/>
            </a:pP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pic>
        <p:nvPicPr>
          <p:cNvPr id="8194" name="Picture 2">
            <a:extLst>
              <a:ext uri="{FF2B5EF4-FFF2-40B4-BE49-F238E27FC236}">
                <a16:creationId xmlns:a16="http://schemas.microsoft.com/office/drawing/2014/main" id="{E3202DC1-5314-DB84-A0A3-065613A44BD6}"/>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3814" l="18533" r="76062" t="9794">
                        <a14:foregroundMark x1="62162" x2="62162" y1="19072" y2="19072"/>
                        <a14:foregroundMark x1="55598" x2="55598" y1="18557" y2="18557"/>
                        <a14:foregroundMark x1="52896" x2="52896" y1="22680" y2="22680"/>
                        <a14:foregroundMark x1="52510" x2="52510" y1="14948" y2="14948"/>
                        <a14:foregroundMark x1="58687" x2="58687" y1="12371" y2="12371"/>
                        <a14:foregroundMark x1="57143" x2="57143" y1="10825" y2="10825"/>
                        <a14:foregroundMark x1="54826" x2="54826" y1="11340" y2="11340"/>
                        <a14:foregroundMark x1="53282" x2="62548" y1="11856" y2="18041"/>
                        <a14:foregroundMark x1="52510" x2="64093" y1="13402" y2="19588"/>
                        <a14:foregroundMark x1="76062" x2="76062" y1="39691" y2="39691"/>
                        <a14:foregroundMark x1="44402" x2="44402" y1="48454" y2="48454"/>
                        <a14:foregroundMark x1="47876" x2="47876" y1="77320" y2="77320"/>
                        <a14:foregroundMark x1="47490" x2="47490" y1="92268" y2="92268"/>
                        <a14:foregroundMark x1="61390" x2="61390" y1="93814" y2="93814"/>
                        <a14:foregroundMark x1="64479" x2="64479" y1="36598" y2="36598"/>
                        <a14:foregroundMark x1="50193" x2="65251" y1="14948" y2="21649"/>
                        <a14:foregroundMark x1="64865" x2="64865" y1="40722" y2="40722"/>
                        <a14:foregroundMark x1="41313" x2="41313" y1="58247" y2="58247"/>
                        <a14:foregroundMark x1="41313" x2="41313" y1="57732" y2="57732"/>
                      </a14:backgroundRemoval>
                    </a14:imgEffect>
                  </a14:imgLayer>
                </a14:imgProps>
              </a:ext>
              <a:ext uri="{28A0092B-C50C-407E-A947-70E740481C1C}">
                <a14:useLocalDpi xmlns:a14="http://schemas.microsoft.com/office/drawing/2010/main" val="0"/>
              </a:ext>
            </a:extLst>
          </a:blip>
          <a:srcRect l="11932" r="19493"/>
          <a:stretch/>
        </p:blipFill>
        <p:spPr bwMode="auto">
          <a:xfrm>
            <a:off x="6749115" y="4403718"/>
            <a:ext cx="2016224" cy="220228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2AB34018-96E0-9C9A-A85E-ACB339A18858}"/>
              </a:ext>
            </a:extLst>
          </p:cNvPr>
          <p:cNvSpPr txBox="true">
            <a:spLocks/>
          </p:cNvSpPr>
          <p:nvPr/>
        </p:nvSpPr>
        <p:spPr>
          <a:xfrm>
            <a:off x="576000" y="4581128"/>
            <a:ext cx="6228248" cy="202487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defRPr/>
            </a:pPr>
            <a:endParaRPr lang="cs-CZ" altLang="cs-CZ" sz="2000" dirty="false"/>
          </a:p>
          <a:p>
            <a:pPr algn="just">
              <a:lnSpc>
                <a:spcPct val="100000"/>
              </a:lnSpc>
              <a:spcBef>
                <a:spcPts val="0"/>
              </a:spcBef>
              <a:spcAft>
                <a:spcPts val="0"/>
              </a:spcAft>
              <a:defRPr/>
            </a:pPr>
            <a:r>
              <a:rPr lang="cs-CZ" altLang="cs-CZ" sz="2000" dirty="false"/>
              <a:t>Pokud výdaje vykazované příjemcem nejsou přiměřené, ŘO je oprávněn výdaj jako způsobilý neschválit, nebo jej schválit pouze do určité výše.</a:t>
            </a:r>
          </a:p>
          <a:p>
            <a:pPr algn="just">
              <a:lnSpc>
                <a:spcPct val="100000"/>
              </a:lnSpc>
              <a:spcBef>
                <a:spcPts val="0"/>
              </a:spcBef>
              <a:spcAft>
                <a:spcPts val="0"/>
              </a:spcAft>
              <a:defRPr/>
            </a:pPr>
            <a:endParaRPr lang="cs-CZ" sz="2000" b="true" u="sng" dirty="false"/>
          </a:p>
          <a:p>
            <a:pPr algn="just">
              <a:lnSpc>
                <a:spcPct val="100000"/>
              </a:lnSpc>
              <a:spcAft>
                <a:spcPts val="0"/>
              </a:spcAft>
              <a:defRPr/>
            </a:pPr>
            <a:endParaRPr lang="cs-CZ" sz="1800" dirty="false"/>
          </a:p>
          <a:p>
            <a:pPr marL="0" indent="0">
              <a:buFont typeface="Wingdings" panose="05000000000000000000" pitchFamily="2" charset="2"/>
              <a:buNone/>
            </a:pPr>
            <a:endParaRPr lang="cs-CZ" sz="2000" b="true" dirty="false"/>
          </a:p>
          <a:p>
            <a:endParaRPr lang="cs-CZ" dirty="false"/>
          </a:p>
        </p:txBody>
      </p:sp>
    </p:spTree>
    <p:extLst>
      <p:ext uri="{BB962C8B-B14F-4D97-AF65-F5344CB8AC3E}">
        <p14:creationId xmlns:p14="http://schemas.microsoft.com/office/powerpoint/2010/main" val="4005702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Charakteristika </a:t>
            </a:r>
            <a:r>
              <a:rPr lang="cs-CZ" sz="2800" dirty="false" err="true"/>
              <a:t>ZpůsobiléHO</a:t>
            </a:r>
            <a:r>
              <a:rPr lang="cs-CZ" sz="2800" dirty="false"/>
              <a:t> výdaje III.</a:t>
            </a:r>
          </a:p>
        </p:txBody>
      </p:sp>
      <p:sp>
        <p:nvSpPr>
          <p:cNvPr id="3" name="Zástupný symbol pro obsah 2"/>
          <p:cNvSpPr>
            <a:spLocks noGrp="true"/>
          </p:cNvSpPr>
          <p:nvPr>
            <p:ph idx="1"/>
          </p:nvPr>
        </p:nvSpPr>
        <p:spPr/>
        <p:txBody>
          <a:bodyPr/>
          <a:lstStyle/>
          <a:p>
            <a:pPr marL="0" indent="0" algn="just">
              <a:lnSpc>
                <a:spcPct val="100000"/>
              </a:lnSpc>
              <a:spcBef>
                <a:spcPts val="1200"/>
              </a:spcBef>
              <a:spcAft>
                <a:spcPts val="0"/>
              </a:spcAft>
              <a:buNone/>
              <a:defRPr/>
            </a:pPr>
            <a:r>
              <a:rPr lang="cs-CZ" sz="2000" b="true" u="sng" dirty="false"/>
              <a:t>Časová způsobilost výdaje</a:t>
            </a:r>
          </a:p>
          <a:p>
            <a:pPr algn="just">
              <a:lnSpc>
                <a:spcPct val="100000"/>
              </a:lnSpc>
              <a:spcBef>
                <a:spcPts val="1200"/>
              </a:spcBef>
              <a:spcAft>
                <a:spcPts val="1200"/>
              </a:spcAft>
              <a:defRPr/>
            </a:pPr>
            <a:r>
              <a:rPr lang="cs-CZ" sz="2000" dirty="false"/>
              <a:t>Výdaj vznikl v době realizace projektu. U osobních nákladů se jedná o identifikaci měsíce, ke kterému se osobní náklad vztahuje. Tato podmínka musí být ověřitelná. U osobních nákladů např. výplatními páskami nebo mzdovými listy, u nákupů služeb nebo zařízení a vybavení v rámci paušálu např. datem vzniku nákladu na příslušném účetním dokladu.</a:t>
            </a:r>
          </a:p>
          <a:p>
            <a:pPr marL="0" indent="0" algn="just">
              <a:lnSpc>
                <a:spcPct val="100000"/>
              </a:lnSpc>
              <a:spcBef>
                <a:spcPts val="1200"/>
              </a:spcBef>
              <a:spcAft>
                <a:spcPts val="1200"/>
              </a:spcAft>
              <a:buNone/>
              <a:defRPr/>
            </a:pPr>
            <a:r>
              <a:rPr lang="cs-CZ" sz="2000" b="true" u="sng" dirty="false"/>
              <a:t>Úhrada výdaje</a:t>
            </a:r>
          </a:p>
          <a:p>
            <a:pPr algn="just">
              <a:lnSpc>
                <a:spcPct val="100000"/>
              </a:lnSpc>
              <a:spcAft>
                <a:spcPts val="0"/>
              </a:spcAft>
              <a:defRPr/>
            </a:pPr>
            <a:r>
              <a:rPr lang="cs-CZ" sz="2000" dirty="false"/>
              <a:t>Podmínkou způsobilosti je, že výdaj musí být ze strany příjemce, příp. jeho partnerů s </a:t>
            </a:r>
            <a:r>
              <a:rPr lang="cs-CZ" sz="2000" dirty="false" err="true"/>
              <a:t>fin</a:t>
            </a:r>
            <a:r>
              <a:rPr lang="cs-CZ" sz="2000" dirty="false"/>
              <a:t>. příspěvkem, skutečně zaplacen, tj. úhrada musí být doložena bankovními výpisy či výdajovými pokladními doklady. </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123724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Rozdělení výdajů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59024" y="1340768"/>
            <a:ext cx="8389440" cy="5543660"/>
          </a:xfrm>
        </p:spPr>
        <p:txBody>
          <a:bodyPr/>
          <a:lstStyle/>
          <a:p>
            <a:pPr marL="0" indent="0" algn="just">
              <a:lnSpc>
                <a:spcPct val="100000"/>
              </a:lnSpc>
              <a:spcBef>
                <a:spcPts val="0"/>
              </a:spcBef>
              <a:spcAft>
                <a:spcPts val="1200"/>
              </a:spcAft>
              <a:buNone/>
            </a:pPr>
            <a:r>
              <a:rPr lang="cs-CZ" sz="1900" b="true" dirty="false">
                <a:latin typeface="+mj-lt"/>
              </a:rPr>
              <a:t>Projekty podpořené z výzev vyhlášených ve specifickém cíli 2.2 OPZ+ </a:t>
            </a:r>
            <a:br>
              <a:rPr lang="cs-CZ" sz="1900" b="true" dirty="false">
                <a:latin typeface="+mj-lt"/>
              </a:rPr>
            </a:br>
            <a:r>
              <a:rPr lang="cs-CZ" sz="1900" b="true" dirty="false">
                <a:latin typeface="+mj-lt"/>
              </a:rPr>
              <a:t>(Priorita 2 Sociální začleňování) </a:t>
            </a:r>
            <a:r>
              <a:rPr lang="cs-CZ" sz="1900" b="false" i="false" u="none" strike="noStrike" baseline="0" dirty="false">
                <a:latin typeface="+mj-lt"/>
              </a:rPr>
              <a:t>rozlišují výdaje v režimu zjednodušeného vykazování výdajů.</a:t>
            </a:r>
          </a:p>
          <a:p>
            <a:pPr marL="0" indent="0" algn="just">
              <a:lnSpc>
                <a:spcPct val="100000"/>
              </a:lnSpc>
              <a:spcBef>
                <a:spcPts val="0"/>
              </a:spcBef>
              <a:spcAft>
                <a:spcPts val="1200"/>
              </a:spcAft>
              <a:buNone/>
            </a:pPr>
            <a:r>
              <a:rPr lang="cs-CZ" sz="1900" b="false" i="false" u="none" strike="noStrike" baseline="0" dirty="false">
                <a:latin typeface="+mj-lt"/>
              </a:rPr>
              <a:t>V rámci zjednodušeného vykazování výdajů je možné financování pevnou sazbou, která se určí za použití procentního podílu. Do této kategorie patří:</a:t>
            </a:r>
          </a:p>
          <a:p>
            <a:pPr marL="1071563" indent="-431800" algn="just">
              <a:lnSpc>
                <a:spcPct val="100000"/>
              </a:lnSpc>
              <a:spcBef>
                <a:spcPts val="0"/>
              </a:spcBef>
              <a:spcAft>
                <a:spcPts val="1200"/>
              </a:spcAft>
            </a:pPr>
            <a:r>
              <a:rPr lang="cs-CZ" sz="1900" b="false" i="false" u="none" strike="noStrike" baseline="0" dirty="false">
                <a:latin typeface="+mj-lt"/>
              </a:rPr>
              <a:t>nepřímé náklady (</a:t>
            </a:r>
            <a:r>
              <a:rPr lang="cs-CZ" sz="1900" b="false" i="false" u="none" strike="noStrike" baseline="0" dirty="false">
                <a:latin typeface="Arial" panose="020B0604020202020204" pitchFamily="34" charset="0"/>
              </a:rPr>
              <a:t>mohou dosahovat maximálně 25 % přímých způsobilých nákladů projektu), nebo</a:t>
            </a:r>
          </a:p>
          <a:p>
            <a:pPr marL="1071563" indent="-431800" algn="just">
              <a:lnSpc>
                <a:spcPct val="100000"/>
              </a:lnSpc>
              <a:spcBef>
                <a:spcPts val="0"/>
              </a:spcBef>
              <a:spcAft>
                <a:spcPts val="1200"/>
              </a:spcAft>
            </a:pPr>
            <a:r>
              <a:rPr lang="cs-CZ" sz="1900" b="false" i="false" u="none" strike="noStrike" baseline="0" dirty="false">
                <a:latin typeface="+mj-lt"/>
              </a:rPr>
              <a:t>náklady financované ze 40% paušální sazby.</a:t>
            </a:r>
          </a:p>
          <a:p>
            <a:pPr marL="0" indent="0" algn="just">
              <a:lnSpc>
                <a:spcPct val="100000"/>
              </a:lnSpc>
              <a:spcBef>
                <a:spcPts val="0"/>
              </a:spcBef>
              <a:spcAft>
                <a:spcPts val="1200"/>
              </a:spcAft>
              <a:buNone/>
            </a:pPr>
            <a:r>
              <a:rPr lang="cs-CZ" sz="1900" b="false" i="false" u="none" strike="noStrike" baseline="0" dirty="false">
                <a:latin typeface="Arial" panose="020B0604020202020204" pitchFamily="34" charset="0"/>
              </a:rPr>
              <a:t>U nepřímých nákladů, resp. nákladů financovaných ze 40% paušální sazby se má za to, že tyto náklady vznikly a jsou způsobilé ve výši odvozené z podílu nepřímých nákladů/paušální sazby na přímých způsobilých nákladech projektu stanoveného v právním aktu o poskytnutí podpory. Datum vzniku nepřímých nákladů, resp. nákladů financovaných ze 40% paušální sazby je navázáno na datum vzniku přímých nákladů, resp. přímých osobních nákladů.</a:t>
            </a:r>
            <a:endParaRPr lang="cs-CZ" sz="1900" dirty="false">
              <a:effectLst/>
              <a:latin typeface="+mj-lt"/>
              <a:ea typeface="Calibri" panose="020F0502020204030204" pitchFamily="34" charset="0"/>
            </a:endParaRPr>
          </a:p>
          <a:p>
            <a:pPr marL="0" indent="0" algn="just">
              <a:lnSpc>
                <a:spcPct val="100000"/>
              </a:lnSpc>
              <a:spcBef>
                <a:spcPts val="0"/>
              </a:spcBef>
              <a:spcAft>
                <a:spcPts val="1200"/>
              </a:spcAft>
              <a:buNone/>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solidFill>
                  <a:srgbClr val="FF0000"/>
                </a:solidFill>
              </a:rPr>
              <a:t>Výzva 14 </a:t>
            </a:r>
            <a:r>
              <a:rPr lang="cs-CZ" dirty="false"/>
              <a:t>- Nepřímé náklady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268760"/>
            <a:ext cx="8424000" cy="5589240"/>
          </a:xfrm>
        </p:spPr>
        <p:txBody>
          <a:bodyPr/>
          <a:lstStyle/>
          <a:p>
            <a:pPr algn="just">
              <a:lnSpc>
                <a:spcPct val="100000"/>
              </a:lnSpc>
              <a:spcBef>
                <a:spcPts val="0"/>
              </a:spcBef>
            </a:pP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Projekty podpořené v této výzvě aplikují nepřímé náklady</a:t>
            </a:r>
            <a:r>
              <a:rPr lang="cs-CZ" sz="1800" dirty="false">
                <a:effectLst/>
                <a:latin typeface="Arial" panose="020B0604020202020204" pitchFamily="34" charset="0"/>
                <a:ea typeface="Calibri" panose="020F0502020204030204" pitchFamily="34" charset="0"/>
                <a:cs typeface="Times New Roman" panose="02020603050405020304" pitchFamily="18" charset="0"/>
              </a:rPr>
              <a:t>. Pravidla týkající se nepřímých nákladů jsou k dispozici ve </a:t>
            </a: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Specifické části pravidel pro žadatele </a:t>
            </a:r>
            <a:br>
              <a:rPr lang="cs-CZ" sz="1800" i="true" dirty="false">
                <a:effectLst/>
                <a:latin typeface="Arial" panose="020B0604020202020204" pitchFamily="34" charset="0"/>
                <a:ea typeface="Calibri" panose="020F0502020204030204" pitchFamily="34" charset="0"/>
                <a:cs typeface="Times New Roman" panose="02020603050405020304" pitchFamily="18" charset="0"/>
              </a:rPr>
            </a:b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a příjemce v rámci OPZ+ pro projekty s přímými a nepřímými náklady a pro projekty financované s využitím paušálních sazeb </a:t>
            </a: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Základní podíl </a:t>
            </a:r>
            <a:r>
              <a:rPr lang="cs-CZ" sz="1800" b="true" dirty="false">
                <a:effectLst/>
                <a:latin typeface="Arial" panose="020B0604020202020204" pitchFamily="34" charset="0"/>
                <a:ea typeface="Calibri" panose="020F0502020204030204" pitchFamily="34" charset="0"/>
                <a:cs typeface="Arial" panose="020B0604020202020204" pitchFamily="34" charset="0"/>
              </a:rPr>
              <a:t>nepřímých nákladů je stanoven na 25 %.</a:t>
            </a:r>
          </a:p>
          <a:p>
            <a:pPr algn="just">
              <a:lnSpc>
                <a:spcPct val="100000"/>
              </a:lnSpc>
              <a:spcBef>
                <a:spcPts val="0"/>
              </a:spcBef>
              <a:spcAft>
                <a:spcPts val="24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Procento nepřímých nákladů je závazné a pevně stanovené, není ho tedy možné měnit. Žadatel není oprávněn stanovit si vlastní procentní sazbu.</a:t>
            </a: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dirty="false"/>
          </a:p>
        </p:txBody>
      </p:sp>
      <p:graphicFrame>
        <p:nvGraphicFramePr>
          <p:cNvPr id="7" name="Tabulka 7">
            <a:extLst>
              <a:ext uri="{FF2B5EF4-FFF2-40B4-BE49-F238E27FC236}">
                <a16:creationId xmlns:a16="http://schemas.microsoft.com/office/drawing/2014/main" id="{2A60BD39-C6D5-41CD-BC88-2A39228D5D48}"/>
              </a:ext>
            </a:extLst>
          </p:cNvPr>
          <p:cNvGraphicFramePr>
            <a:graphicFrameLocks noGrp="true"/>
          </p:cNvGraphicFramePr>
          <p:nvPr>
            <p:extLst>
              <p:ext uri="{D42A27DB-BD31-4B8C-83A1-F6EECF244321}">
                <p14:modId xmlns:p14="http://schemas.microsoft.com/office/powerpoint/2010/main" val="4023699023"/>
              </p:ext>
            </p:extLst>
          </p:nvPr>
        </p:nvGraphicFramePr>
        <p:xfrm>
          <a:off x="611560" y="4034983"/>
          <a:ext cx="8405512" cy="1757288"/>
        </p:xfrm>
        <a:graphic>
          <a:graphicData uri="http://schemas.openxmlformats.org/drawingml/2006/table">
            <a:tbl>
              <a:tblPr firstRow="true" bandRow="true">
                <a:tableStyleId>{5C22544A-7EE6-4342-B048-85BDC9FD1C3A}</a:tableStyleId>
              </a:tblPr>
              <a:tblGrid>
                <a:gridCol w="3685166">
                  <a:extLst>
                    <a:ext uri="{9D8B030D-6E8A-4147-A177-3AD203B41FA5}">
                      <a16:colId xmlns:a16="http://schemas.microsoft.com/office/drawing/2014/main" val="3672040115"/>
                    </a:ext>
                  </a:extLst>
                </a:gridCol>
                <a:gridCol w="4720346">
                  <a:extLst>
                    <a:ext uri="{9D8B030D-6E8A-4147-A177-3AD203B41FA5}">
                      <a16:colId xmlns:a16="http://schemas.microsoft.com/office/drawing/2014/main" val="1938962596"/>
                    </a:ext>
                  </a:extLst>
                </a:gridCol>
              </a:tblGrid>
              <a:tr h="644768">
                <a:tc>
                  <a:txBody>
                    <a:bodyPr/>
                    <a:lstStyle/>
                    <a:p>
                      <a:r>
                        <a:rPr lang="cs-CZ" sz="1400" b="true" kern="1200" dirty="false">
                          <a:solidFill>
                            <a:schemeClr val="lt1"/>
                          </a:solidFill>
                          <a:effectLst/>
                          <a:latin typeface="+mn-lt"/>
                          <a:ea typeface="+mn-ea"/>
                          <a:cs typeface="+mn-cs"/>
                        </a:rPr>
                        <a:t>Podíl nákupu služeb na celkových přímých způsobilých nákladech projektu</a:t>
                      </a:r>
                      <a:endParaRPr lang="cs-CZ" sz="1400" dirty="false"/>
                    </a:p>
                  </a:txBody>
                  <a:tcPr/>
                </a:tc>
                <a:tc>
                  <a:txBody>
                    <a:bodyPr/>
                    <a:lstStyle/>
                    <a:p>
                      <a:r>
                        <a:rPr lang="cs-CZ" sz="1400" b="true" kern="1200" dirty="false">
                          <a:solidFill>
                            <a:schemeClr val="lt1"/>
                          </a:solidFill>
                          <a:effectLst/>
                          <a:latin typeface="+mn-lt"/>
                          <a:ea typeface="+mn-ea"/>
                          <a:cs typeface="+mn-cs"/>
                        </a:rPr>
                        <a:t>Snížení podílu nepřímých nákladů oproti výše uvedené tabulce</a:t>
                      </a:r>
                      <a:endParaRPr lang="cs-CZ" sz="1400" dirty="false"/>
                    </a:p>
                  </a:txBody>
                  <a:tcPr/>
                </a:tc>
                <a:extLst>
                  <a:ext uri="{0D108BD9-81ED-4DB2-BD59-A6C34878D82A}">
                    <a16:rowId xmlns:a16="http://schemas.microsoft.com/office/drawing/2014/main" val="3145175617"/>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60 % včetně</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Platí základní podíl nepřímých nákladů, tj. 25 %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562150"/>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Více než 60 % a méně než 90 %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3/5 (60 %) základního podílu, tj. 15 %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34442"/>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90 % a výše</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1/5 (20 %) základního podílu, tj. 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683356"/>
                  </a:ext>
                </a:extLst>
              </a:tr>
            </a:tbl>
          </a:graphicData>
        </a:graphic>
      </p:graphicFrame>
    </p:spTree>
    <p:extLst>
      <p:ext uri="{BB962C8B-B14F-4D97-AF65-F5344CB8AC3E}">
        <p14:creationId xmlns:p14="http://schemas.microsoft.com/office/powerpoint/2010/main" val="3384737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MasterSp="false">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2"/>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pic>
        <p:nvPicPr>
          <p:cNvPr id="5" name="Obrázek 4">
            <a:extLst>
              <a:ext uri="{FF2B5EF4-FFF2-40B4-BE49-F238E27FC236}">
                <a16:creationId xmlns:a16="http://schemas.microsoft.com/office/drawing/2014/main" id="{7866F18B-FC5E-AA23-481B-235CB16D64BD}"/>
              </a:ext>
            </a:extLst>
          </p:cNvPr>
          <p:cNvPicPr>
            <a:picLocks noChangeAspect="true"/>
          </p:cNvPicPr>
          <p:nvPr/>
        </p:nvPicPr>
        <p:blipFill>
          <a:blip r:embed="rId3"/>
          <a:stretch>
            <a:fillRect/>
          </a:stretch>
        </p:blipFill>
        <p:spPr>
          <a:xfrm>
            <a:off x="683568" y="9696"/>
            <a:ext cx="7368464" cy="6734751"/>
          </a:xfrm>
          <a:prstGeom prst="rect">
            <a:avLst/>
          </a:prstGeom>
        </p:spPr>
      </p:pic>
    </p:spTree>
    <p:extLst>
      <p:ext uri="{BB962C8B-B14F-4D97-AF65-F5344CB8AC3E}">
        <p14:creationId xmlns:p14="http://schemas.microsoft.com/office/powerpoint/2010/main" val="1361559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latin typeface="+mj-lt"/>
              </a:rPr>
              <a:t>Administrativa, řízení projektu (včetně finančního), účetnictví, personalistika komunikační a informační opatření, občerstvení a stravování a podpůrné procesy pro provoz projektu, </a:t>
            </a:r>
            <a:r>
              <a:rPr lang="cs-CZ" sz="1800" i="false" u="none" strike="noStrike" baseline="0" dirty="false">
                <a:latin typeface="+mj-lt"/>
              </a:rPr>
              <a:t>např.: </a:t>
            </a:r>
          </a:p>
          <a:p>
            <a:pPr lvl="2" algn="just">
              <a:lnSpc>
                <a:spcPct val="100000"/>
              </a:lnSpc>
              <a:spcBef>
                <a:spcPts val="0"/>
              </a:spcBef>
              <a:spcAft>
                <a:spcPts val="600"/>
              </a:spcAft>
            </a:pPr>
            <a:r>
              <a:rPr lang="pl-PL" sz="1500" b="false" i="false" u="none" strike="noStrike" baseline="0" dirty="false">
                <a:latin typeface="+mj-lt"/>
              </a:rPr>
              <a:t>Zajištění řízení chodu projektu či organizace, </a:t>
            </a:r>
          </a:p>
          <a:p>
            <a:pPr lvl="2" algn="just">
              <a:lnSpc>
                <a:spcPct val="100000"/>
              </a:lnSpc>
              <a:spcBef>
                <a:spcPts val="0"/>
              </a:spcBef>
              <a:spcAft>
                <a:spcPts val="600"/>
              </a:spcAft>
            </a:pPr>
            <a:r>
              <a:rPr lang="cs-CZ" sz="1500" dirty="false">
                <a:latin typeface="+mj-lt"/>
              </a:rPr>
              <a:t>z</a:t>
            </a:r>
            <a:r>
              <a:rPr lang="pl-PL" sz="1500" b="false" i="false" u="none" strike="noStrike" baseline="0" dirty="false">
                <a:latin typeface="+mj-lt"/>
              </a:rPr>
              <a:t>pracování zpráv o realizaci projektu a žádostí o platbu, </a:t>
            </a:r>
          </a:p>
          <a:p>
            <a:pPr lvl="2" algn="just">
              <a:lnSpc>
                <a:spcPct val="100000"/>
              </a:lnSpc>
              <a:spcBef>
                <a:spcPts val="0"/>
              </a:spcBef>
              <a:spcAft>
                <a:spcPts val="600"/>
              </a:spcAft>
            </a:pPr>
            <a:r>
              <a:rPr lang="pl-PL" sz="1500" b="false" i="false" u="none" strike="noStrike" baseline="0" dirty="false">
                <a:latin typeface="+mj-lt"/>
              </a:rPr>
              <a:t>a</a:t>
            </a:r>
            <a:r>
              <a:rPr lang="cs-CZ" sz="1500" b="false" i="false" u="none" strike="noStrike" baseline="0" dirty="false" err="true">
                <a:latin typeface="+mj-lt"/>
              </a:rPr>
              <a:t>dministrativní</a:t>
            </a:r>
            <a:r>
              <a:rPr lang="cs-CZ" sz="1500" b="false" i="false" u="none" strike="noStrike" baseline="0" dirty="false">
                <a:latin typeface="+mj-lt"/>
              </a:rPr>
              <a:t> činnosti spojené s organizačním zabezpečením aktivit projektu </a:t>
            </a:r>
            <a:br>
              <a:rPr lang="cs-CZ" sz="1500" b="false" i="false" u="none" strike="noStrike" baseline="0" dirty="false">
                <a:latin typeface="+mj-lt"/>
              </a:rPr>
            </a:br>
            <a:r>
              <a:rPr lang="cs-CZ" sz="1500" b="false" i="false" u="none" strike="noStrike" baseline="0" dirty="false">
                <a:latin typeface="+mj-lt"/>
              </a:rPr>
              <a:t>(např. rezervace prostor pro vzdělávací akci, komunikace s lektory, registrace účastníků akce probíhající před danou akcí, zajištění auditní stopy o akci, příprava prezenčních listin </a:t>
            </a:r>
            <a:br>
              <a:rPr lang="cs-CZ" sz="1500" b="false" i="false" u="none" strike="noStrike" baseline="0" dirty="false">
                <a:latin typeface="+mj-lt"/>
              </a:rPr>
            </a:br>
            <a:r>
              <a:rPr lang="cs-CZ" sz="1500" b="false" i="false" u="none" strike="noStrike" baseline="0" dirty="false">
                <a:latin typeface="+mj-lt"/>
              </a:rPr>
              <a:t>a pozvánek pro účastníky akce), vč. výběru dodavatele pro projekt,</a:t>
            </a:r>
          </a:p>
          <a:p>
            <a:pPr lvl="2" algn="just">
              <a:lnSpc>
                <a:spcPct val="100000"/>
              </a:lnSpc>
              <a:spcBef>
                <a:spcPts val="0"/>
              </a:spcBef>
              <a:spcAft>
                <a:spcPts val="600"/>
              </a:spcAft>
            </a:pPr>
            <a:r>
              <a:rPr lang="cs-CZ" sz="1500" b="false" i="false" u="none" strike="noStrike" baseline="0" dirty="false">
                <a:latin typeface="+mj-lt"/>
              </a:rPr>
              <a:t>zajištění finančního řízení projektu či organizace, včetně účetnictví, </a:t>
            </a:r>
          </a:p>
          <a:p>
            <a:pPr lvl="2" algn="just">
              <a:lnSpc>
                <a:spcPct val="100000"/>
              </a:lnSpc>
              <a:spcBef>
                <a:spcPts val="0"/>
              </a:spcBef>
              <a:spcAft>
                <a:spcPts val="600"/>
              </a:spcAft>
            </a:pPr>
            <a:r>
              <a:rPr lang="cs-CZ" sz="1400" dirty="false">
                <a:latin typeface="+mj-lt"/>
              </a:rPr>
              <a:t>zajištění občerstvení, úklidu, ostrahy, správy počítačových sítí atd.</a:t>
            </a:r>
            <a:endParaRPr lang="cs-CZ" sz="1400" b="true" i="false" u="none" strike="noStrike" baseline="0" dirty="false">
              <a:latin typeface="+mj-lt"/>
            </a:endParaRPr>
          </a:p>
          <a:p>
            <a:pPr algn="just">
              <a:lnSpc>
                <a:spcPct val="100000"/>
              </a:lnSpc>
              <a:spcBef>
                <a:spcPts val="0"/>
              </a:spcBef>
            </a:pPr>
            <a:r>
              <a:rPr lang="cs-CZ" sz="1800" b="true" i="false" u="none" strike="noStrike" baseline="0" dirty="false">
                <a:latin typeface="+mj-lt"/>
              </a:rPr>
              <a:t>Cestovní náhrady spojené s pracovními cestami realizačního týmu </a:t>
            </a:r>
            <a:endParaRPr lang="cs-CZ" sz="1800" b="false" i="false" u="none" strike="noStrike" baseline="0" dirty="false">
              <a:latin typeface="+mj-lt"/>
            </a:endParaRPr>
          </a:p>
          <a:p>
            <a:pPr algn="just">
              <a:lnSpc>
                <a:spcPct val="100000"/>
              </a:lnSpc>
              <a:spcBef>
                <a:spcPts val="0"/>
              </a:spcBef>
            </a:pPr>
            <a:r>
              <a:rPr lang="cs-CZ" sz="1800" b="true" i="false" u="none" strike="noStrike" baseline="0" dirty="false">
                <a:latin typeface="+mj-lt"/>
              </a:rPr>
              <a:t>Spotřební materiál, zařízení a vybavení </a:t>
            </a:r>
            <a:r>
              <a:rPr lang="cs-CZ" sz="1800" b="false" i="false" u="none" strike="noStrike" baseline="0" dirty="false">
                <a:latin typeface="+mj-lt"/>
              </a:rPr>
              <a:t>(kancelářský materiál, </a:t>
            </a:r>
            <a:br>
              <a:rPr lang="cs-CZ" sz="1800" b="false" i="false" u="none" strike="noStrike" baseline="0" dirty="false">
                <a:latin typeface="+mj-lt"/>
              </a:rPr>
            </a:br>
            <a:r>
              <a:rPr lang="cs-CZ" sz="1800" b="false" i="false" u="none" strike="noStrike" baseline="0" dirty="false">
                <a:latin typeface="+mj-lt"/>
              </a:rPr>
              <a:t>čistící prostředky,…)</a:t>
            </a:r>
          </a:p>
          <a:p>
            <a:pPr algn="just">
              <a:lnSpc>
                <a:spcPct val="100000"/>
              </a:lnSpc>
              <a:spcBef>
                <a:spcPts val="0"/>
              </a:spcBef>
            </a:pPr>
            <a:r>
              <a:rPr lang="cs-CZ" sz="1800" b="true" i="false" u="none" strike="noStrike" baseline="0" dirty="false">
                <a:latin typeface="+mj-lt"/>
              </a:rPr>
              <a:t>Prostory pro realizaci projektu </a:t>
            </a:r>
            <a:r>
              <a:rPr lang="cs-CZ" sz="1800" b="false" i="false" u="none" strike="noStrike" baseline="0" dirty="false">
                <a:latin typeface="+mj-lt"/>
              </a:rPr>
              <a:t>(nájemné, odpisy, energie,..)</a:t>
            </a:r>
          </a:p>
          <a:p>
            <a:pPr algn="just">
              <a:lnSpc>
                <a:spcPct val="100000"/>
              </a:lnSpc>
              <a:spcBef>
                <a:spcPts val="0"/>
              </a:spcBef>
            </a:pPr>
            <a:r>
              <a:rPr lang="cs-CZ" sz="1800" b="true" i="false" u="none" strike="noStrike" baseline="0" dirty="false">
                <a:latin typeface="+mj-lt"/>
              </a:rPr>
              <a:t>Ostatní provozní výdaje </a:t>
            </a:r>
            <a:r>
              <a:rPr lang="cs-CZ" sz="1800" i="false" u="none" strike="noStrike" baseline="0" dirty="false">
                <a:latin typeface="+mj-lt"/>
              </a:rPr>
              <a:t>(</a:t>
            </a:r>
            <a:r>
              <a:rPr lang="cs-CZ" sz="1800" b="false" i="false" u="none" strike="noStrike" baseline="0" dirty="false">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latin typeface="+mj-lt"/>
            </a:endParaRPr>
          </a:p>
          <a:p>
            <a:pPr algn="just">
              <a:lnSpc>
                <a:spcPct val="100000"/>
              </a:lnSpc>
              <a:spcBef>
                <a:spcPts val="0"/>
              </a:spcBef>
              <a:spcAft>
                <a:spcPts val="1200"/>
              </a:spcAft>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46488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sz="2800" dirty="false"/>
              <a:t>Rozpočet projektu s NN – shrnutí</a:t>
            </a:r>
            <a:endParaRPr lang="cs-CZ" dirty="false"/>
          </a:p>
        </p:txBody>
      </p:sp>
      <p:sp>
        <p:nvSpPr>
          <p:cNvPr id="3" name="Zástupný symbol pro obsah 2"/>
          <p:cNvSpPr>
            <a:spLocks noGrp="true"/>
          </p:cNvSpPr>
          <p:nvPr>
            <p:ph idx="1"/>
          </p:nvPr>
        </p:nvSpPr>
        <p:spPr>
          <a:xfrm>
            <a:off x="408892" y="1456043"/>
            <a:ext cx="8375107" cy="5040560"/>
          </a:xfrm>
        </p:spPr>
        <p:txBody>
          <a:bodyPr/>
          <a:lstStyle/>
          <a:p>
            <a:pPr algn="just">
              <a:lnSpc>
                <a:spcPct val="114000"/>
              </a:lnSpc>
              <a:spcBef>
                <a:spcPts val="0"/>
              </a:spcBef>
              <a:spcAft>
                <a:spcPts val="1200"/>
              </a:spcAft>
            </a:pPr>
            <a:r>
              <a:rPr lang="cs-CZ" sz="1800" dirty="false"/>
              <a:t>Výdaje hrazené z nepřímých nákladů (NN) nebudou v rámci zpráv o realizaci </a:t>
            </a:r>
            <a:br>
              <a:rPr lang="cs-CZ" sz="1800" dirty="false"/>
            </a:br>
            <a:r>
              <a:rPr lang="cs-CZ" sz="1800" dirty="false"/>
              <a:t>a kontrol projektů na místě ze strany ŘO kontrolovány, obdobně jako v jiných výzvách náklady hrazené z paušálu.</a:t>
            </a:r>
          </a:p>
          <a:p>
            <a:pPr algn="just">
              <a:lnSpc>
                <a:spcPct val="114000"/>
              </a:lnSpc>
              <a:spcBef>
                <a:spcPts val="0"/>
              </a:spcBef>
              <a:spcAft>
                <a:spcPts val="1200"/>
              </a:spcAft>
            </a:pPr>
            <a:r>
              <a:rPr lang="cs-CZ" sz="1800" dirty="false"/>
              <a:t>NN příjemce prokazuje procentuálním poměrem vůči skutečně vynaloženým způsobilým přímým nákladům, a to v rámci předložené zprávy o realizaci projektu s žádostí o platbu. </a:t>
            </a:r>
          </a:p>
          <a:p>
            <a:pPr algn="just">
              <a:lnSpc>
                <a:spcPct val="114000"/>
              </a:lnSpc>
              <a:spcBef>
                <a:spcPts val="0"/>
              </a:spcBef>
              <a:spcAft>
                <a:spcPts val="1200"/>
              </a:spcAft>
            </a:pPr>
            <a:r>
              <a:rPr lang="cs-CZ" sz="1800" dirty="false"/>
              <a:t>Prostředky na NN projektu jsou poskytovány průběžně, vždy spolu </a:t>
            </a:r>
            <a:br>
              <a:rPr lang="cs-CZ" sz="1800" dirty="false"/>
            </a:br>
            <a:r>
              <a:rPr lang="cs-CZ" sz="1800" dirty="false"/>
              <a:t>s prostředky na přímé náklady projektu. Každá platba příjemci tak v sobě zahrnuje prostředky na přímé i na nepřímé náklady.</a:t>
            </a:r>
          </a:p>
          <a:p>
            <a:pPr algn="just">
              <a:lnSpc>
                <a:spcPct val="114000"/>
              </a:lnSpc>
              <a:spcBef>
                <a:spcPts val="0"/>
              </a:spcBef>
              <a:spcAft>
                <a:spcPts val="1200"/>
              </a:spcAft>
            </a:pPr>
            <a:r>
              <a:rPr lang="cs-CZ" sz="1800" dirty="false"/>
              <a:t>V celkových způsobilých nákladech projektu je obsažena i případná spoluúčast žadatele.</a:t>
            </a:r>
          </a:p>
          <a:p>
            <a:pPr algn="just">
              <a:lnSpc>
                <a:spcPct val="114000"/>
              </a:lnSpc>
              <a:spcBef>
                <a:spcPts val="0"/>
              </a:spcBef>
              <a:spcAft>
                <a:spcPts val="1200"/>
              </a:spcAft>
            </a:pPr>
            <a:r>
              <a:rPr lang="cs-CZ" sz="1800" dirty="false"/>
              <a:t>ŘO je oprávněn si od příjemce vyžádat jakýkoli dokument, který je nezbytný pro ověření způsobilosti výdajů v rámci projektu (a může se jednat </a:t>
            </a:r>
            <a:br>
              <a:rPr lang="cs-CZ" sz="1800" dirty="false"/>
            </a:br>
            <a:r>
              <a:rPr lang="cs-CZ" sz="1800" dirty="false"/>
              <a:t>i o dokument, který vznikl v době před zahájením realizace projektu).</a:t>
            </a:r>
          </a:p>
          <a:p>
            <a:pPr algn="just">
              <a:lnSpc>
                <a:spcPct val="120000"/>
              </a:lnSpc>
              <a:spcBef>
                <a:spcPts val="0"/>
              </a:spcBef>
              <a:spcAft>
                <a:spcPts val="1200"/>
              </a:spcAft>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209156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7884876" cy="5615668"/>
          </a:xfrm>
        </p:spPr>
        <p:txBody>
          <a:bodyPr/>
          <a:lstStyle/>
          <a:p>
            <a:pPr algn="just">
              <a:lnSpc>
                <a:spcPct val="100000"/>
              </a:lnSpc>
              <a:spcBef>
                <a:spcPts val="0"/>
              </a:spcBef>
            </a:pPr>
            <a:r>
              <a:rPr lang="cs-CZ" sz="1800" b="false" i="false" u="none" strike="noStrike" baseline="0" dirty="false">
                <a:latin typeface="Arial" panose="020B0604020202020204" pitchFamily="34" charset="0"/>
              </a:rPr>
              <a:t>Všechny způsobilé přímé výdaje projektu, které nepatří do nepřímých nákladů, </a:t>
            </a:r>
            <a:r>
              <a:rPr lang="cs-CZ" sz="1800" b="true" i="false" u="none" strike="noStrike" baseline="0" dirty="false">
                <a:latin typeface="Arial" panose="020B0604020202020204" pitchFamily="34" charset="0"/>
              </a:rPr>
              <a:t>musí být příjemce schopen doložit. </a:t>
            </a:r>
            <a:r>
              <a:rPr lang="cs-CZ" sz="1800" b="false" i="false" u="none" strike="noStrike" baseline="0" dirty="false">
                <a:latin typeface="Arial" panose="020B0604020202020204" pitchFamily="34" charset="0"/>
              </a:rPr>
              <a:t>Originály dokladů jsou archivovány u toho subjektu (příjemce či partnera),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r>
              <a:rPr lang="cs-CZ" sz="1800" b="false" i="false" u="none" strike="noStrike" baseline="0" dirty="false">
                <a:latin typeface="Arial" panose="020B0604020202020204" pitchFamily="34" charset="0"/>
              </a:rPr>
              <a:t>Za účelem zabránění dvojímu financování je příjemce </a:t>
            </a:r>
            <a:r>
              <a:rPr lang="cs-CZ" sz="18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r>
              <a:rPr lang="cs-CZ" sz="1800" b="false" i="false" u="none" strike="noStrike" baseline="0" dirty="false">
                <a:latin typeface="Arial" panose="020B0604020202020204" pitchFamily="34" charset="0"/>
              </a:rPr>
              <a:t>Označení může provést vepsáním textu, razítkem apod. Pravidla pro zadávání zakázek nad rámec toho stanovují, že příjemce má povinnost zavázat dodavatele k tomu, aby k proplacení předkládal pouze </a:t>
            </a:r>
            <a:r>
              <a:rPr lang="cs-CZ" sz="1800" b="true" i="false" u="none" strike="noStrike" baseline="0" dirty="false">
                <a:latin typeface="Arial" panose="020B0604020202020204" pitchFamily="34" charset="0"/>
              </a:rPr>
              <a:t>faktury, které obsahují název a číslo projektu</a:t>
            </a:r>
            <a:r>
              <a:rPr lang="cs-CZ" sz="1800" b="false" i="false" u="none" strike="noStrike" baseline="0" dirty="false">
                <a:latin typeface="Arial" panose="020B0604020202020204" pitchFamily="34" charset="0"/>
              </a:rPr>
              <a:t>. </a:t>
            </a:r>
            <a:endParaRPr lang="cs-CZ" sz="1800" dirty="false">
              <a:latin typeface="Arial" panose="020B0604020202020204" pitchFamily="34" charset="0"/>
            </a:endParaRPr>
          </a:p>
          <a:p>
            <a:pPr algn="just">
              <a:lnSpc>
                <a:spcPct val="100000"/>
              </a:lnSpc>
              <a:spcBef>
                <a:spcPts val="0"/>
              </a:spcBef>
            </a:pPr>
            <a:r>
              <a:rPr lang="cs-CZ" sz="1800" b="true" i="false" u="none" strike="noStrike" baseline="0" dirty="false">
                <a:latin typeface="Arial" panose="020B0604020202020204" pitchFamily="34" charset="0"/>
              </a:rPr>
              <a:t>K žádosti o platbu je nutné do IS KP21+ naskenovat účetní doklad </a:t>
            </a:r>
            <a:br>
              <a:rPr lang="cs-CZ" sz="1800" b="true" i="false" u="none" strike="noStrike" baseline="0" dirty="false">
                <a:latin typeface="Arial" panose="020B0604020202020204" pitchFamily="34" charset="0"/>
              </a:rPr>
            </a:br>
            <a:r>
              <a:rPr lang="cs-CZ" sz="1800" b="true" i="false" u="none" strike="noStrike" baseline="0" dirty="false">
                <a:latin typeface="Arial" panose="020B0604020202020204" pitchFamily="34" charset="0"/>
              </a:rPr>
              <a:t>v tom případě, </a:t>
            </a:r>
            <a:r>
              <a:rPr lang="cs-CZ" sz="1800" b="true" dirty="false">
                <a:latin typeface="Arial" panose="020B0604020202020204" pitchFamily="34" charset="0"/>
              </a:rPr>
              <a:t>kdy</a:t>
            </a:r>
            <a:r>
              <a:rPr lang="cs-CZ" sz="1800" b="true" i="false" u="none" strike="noStrike" baseline="0" dirty="false">
                <a:latin typeface="Arial" panose="020B0604020202020204" pitchFamily="34" charset="0"/>
              </a:rPr>
              <a:t> částka, která je z něj nárokována v žádosti </a:t>
            </a:r>
            <a:br>
              <a:rPr lang="cs-CZ" sz="1800" b="true" i="false" u="none" strike="noStrike" baseline="0" dirty="false">
                <a:latin typeface="Arial" panose="020B0604020202020204" pitchFamily="34" charset="0"/>
              </a:rPr>
            </a:br>
            <a:r>
              <a:rPr lang="cs-CZ" sz="1800" b="true" i="false" u="none" strike="noStrike" baseline="0" dirty="false">
                <a:latin typeface="Arial" panose="020B0604020202020204" pitchFamily="34" charset="0"/>
              </a:rPr>
              <a:t>o platbu jakožto výdaj projektu, přesahuje 20.000 Kč. </a:t>
            </a:r>
            <a:r>
              <a:rPr lang="cs-CZ" sz="1400" b="true" i="false" u="none" strike="noStrike" baseline="0" dirty="false">
                <a:solidFill>
                  <a:srgbClr val="FF0000"/>
                </a:solidFill>
                <a:latin typeface="Arial" panose="020B0604020202020204" pitchFamily="34" charset="0"/>
              </a:rPr>
              <a:t>(změna oproti OPZ, kde byl limit 10.000 Kč)</a:t>
            </a:r>
            <a:endParaRPr lang="cs-CZ" sz="1800" b="tru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t>Pravidla pro dokladování výdajů </a:t>
            </a:r>
            <a:r>
              <a:rPr lang="cs-CZ" sz="1800" dirty="false">
                <a:latin typeface="Arial" panose="020B0604020202020204" pitchFamily="34" charset="0"/>
              </a:rPr>
              <a:t>vymezuje příručka Specifická část pravidel.</a:t>
            </a:r>
            <a:endParaRPr lang="cs-CZ" sz="1650"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7962300" y="1556792"/>
            <a:ext cx="1221988" cy="12584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101033" y="5013176"/>
            <a:ext cx="990916" cy="1338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144929" y="3070191"/>
            <a:ext cx="990916" cy="17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34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1800" b="true" dirty="false"/>
              <a:t>Způsobilé osobní náklady</a:t>
            </a:r>
            <a:r>
              <a:rPr lang="cs-CZ" sz="1800" dirty="false"/>
              <a:t> = součet hrubé mzdy/platu/odměny </a:t>
            </a:r>
            <a:br>
              <a:rPr lang="cs-CZ" sz="1800" dirty="false"/>
            </a:br>
            <a:r>
              <a:rPr lang="cs-CZ" sz="1800" dirty="false"/>
              <a:t>z dohody a odvodů na sociální a zdravotní pojištění 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1800" dirty="false"/>
            </a:br>
            <a:r>
              <a:rPr lang="cs-CZ" sz="1800" dirty="false"/>
              <a:t>z povolání apod.).</a:t>
            </a:r>
          </a:p>
          <a:p>
            <a:pPr algn="just">
              <a:lnSpc>
                <a:spcPct val="100000"/>
              </a:lnSpc>
              <a:defRPr/>
            </a:pPr>
            <a:r>
              <a:rPr lang="cs-CZ" sz="1800" dirty="false"/>
              <a:t>Způsobilé jsou </a:t>
            </a:r>
            <a:r>
              <a:rPr lang="cs-CZ" sz="1800" b="true" dirty="false"/>
              <a:t>odvody na sociální a zdravotní pojištění </a:t>
            </a:r>
            <a:r>
              <a:rPr lang="cs-CZ" sz="1800" dirty="false"/>
              <a:t>spojené se zaměstnancem hrazené zaměstnavatelem povinně na základě právních předpisů. </a:t>
            </a:r>
          </a:p>
          <a:p>
            <a:pPr algn="just">
              <a:lnSpc>
                <a:spcPct val="100000"/>
              </a:lnSpc>
              <a:defRPr/>
            </a:pPr>
            <a:r>
              <a:rPr lang="cs-CZ" altLang="cs-CZ" sz="1800" dirty="false"/>
              <a:t>Způsobilé osobní náklady by měly respektovat obvyklou výši </a:t>
            </a:r>
            <a:br>
              <a:rPr lang="cs-CZ" altLang="cs-CZ" sz="1800" dirty="false"/>
            </a:br>
            <a:r>
              <a:rPr lang="cs-CZ" altLang="cs-CZ" sz="1800" dirty="false"/>
              <a:t>v daném místě, čase a oboru. V případě nárokování vyšších mzdových sazeb - nutné odůvodnění.</a:t>
            </a:r>
          </a:p>
          <a:p>
            <a:pPr marL="1023750" lvl="3" indent="-285750" algn="just">
              <a:lnSpc>
                <a:spcPct val="100000"/>
              </a:lnSpc>
              <a:buFont typeface="Courier New" panose="02070309020205020404" pitchFamily="49" charset="0"/>
              <a:buChar char="o"/>
              <a:defRPr/>
            </a:pPr>
            <a:r>
              <a:rPr lang="cs-CZ" altLang="cs-CZ" sz="1800"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29594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521D4D-1F3E-56DC-4514-6B5DDA20D3C5}"/>
              </a:ext>
            </a:extLst>
          </p:cNvPr>
          <p:cNvSpPr>
            <a:spLocks noGrp="true"/>
          </p:cNvSpPr>
          <p:nvPr>
            <p:ph type="title"/>
          </p:nvPr>
        </p:nvSpPr>
        <p:spPr/>
        <p:txBody>
          <a:bodyPr/>
          <a:lstStyle/>
          <a:p>
            <a:r>
              <a:rPr lang="cs-CZ" dirty="false"/>
              <a:t>Výzva 14 - Podporované aktivity </a:t>
            </a:r>
            <a:r>
              <a:rPr lang="cs-CZ" dirty="false" err="true"/>
              <a:t>ii</a:t>
            </a:r>
            <a:r>
              <a:rPr lang="cs-CZ" dirty="false"/>
              <a:t>.</a:t>
            </a:r>
          </a:p>
        </p:txBody>
      </p:sp>
      <p:sp>
        <p:nvSpPr>
          <p:cNvPr id="3" name="Zástupný obsah 2">
            <a:extLst>
              <a:ext uri="{FF2B5EF4-FFF2-40B4-BE49-F238E27FC236}">
                <a16:creationId xmlns:a16="http://schemas.microsoft.com/office/drawing/2014/main" id="{B9C1F74F-DE84-AB18-4A08-728A8A4BB1EC}"/>
              </a:ext>
            </a:extLst>
          </p:cNvPr>
          <p:cNvSpPr>
            <a:spLocks noGrp="true"/>
          </p:cNvSpPr>
          <p:nvPr>
            <p:ph idx="1"/>
          </p:nvPr>
        </p:nvSpPr>
        <p:spPr>
          <a:xfrm>
            <a:off x="540000" y="1484784"/>
            <a:ext cx="8100000" cy="4536504"/>
          </a:xfrm>
        </p:spPr>
        <p:txBody>
          <a:bodyPr/>
          <a:lstStyle/>
          <a:p>
            <a:pPr marL="0" indent="0" algn="just">
              <a:buNone/>
            </a:pPr>
            <a:r>
              <a:rPr lang="cs-CZ" sz="2000" b="true" dirty="false"/>
              <a:t>II. PODPORA SDÍLENÉ PÉČE A INOVATIVNÍCH FOREM SDÍLENÉ PÉČE</a:t>
            </a:r>
          </a:p>
          <a:p>
            <a:pPr marL="0" indent="0" algn="just">
              <a:buNone/>
            </a:pPr>
            <a:r>
              <a:rPr lang="cs-CZ" sz="1800" b="true" dirty="false"/>
              <a:t>1. Podpora sdílené péče prostřednictvím systému podpory rodin dětí </a:t>
            </a:r>
            <a:br>
              <a:rPr lang="cs-CZ" sz="1800" b="true" dirty="false"/>
            </a:br>
            <a:r>
              <a:rPr lang="cs-CZ" sz="1800" b="true" dirty="false"/>
              <a:t>s mentálním či kombinovaným postižením a s poruchou autistického spektra – </a:t>
            </a:r>
            <a:r>
              <a:rPr lang="cs-CZ" sz="1800" b="true" dirty="false" err="true"/>
              <a:t>homesharing</a:t>
            </a:r>
            <a:r>
              <a:rPr lang="cs-CZ" sz="1800" b="true" dirty="false"/>
              <a:t>. </a:t>
            </a:r>
          </a:p>
          <a:p>
            <a:pPr marL="0" indent="0" algn="just">
              <a:buNone/>
            </a:pPr>
            <a:r>
              <a:rPr lang="cs-CZ" sz="1800" b="true" dirty="false"/>
              <a:t>2.  Podpora dalších inovativních forem sdílené péče</a:t>
            </a:r>
            <a:r>
              <a:rPr lang="cs-CZ" sz="1800" dirty="false"/>
              <a:t>, včetně jejich zavedení  v organizaci. V případě zavedení v organizaci je nutné </a:t>
            </a:r>
            <a:r>
              <a:rPr lang="cs-CZ" sz="1800" b="true" dirty="false"/>
              <a:t>aktivity pilotně ověřit </a:t>
            </a:r>
            <a:br>
              <a:rPr lang="cs-CZ" sz="1800" b="true" dirty="false"/>
            </a:br>
            <a:r>
              <a:rPr lang="cs-CZ" sz="1800" b="true" dirty="false"/>
              <a:t>a vyhodnotit. </a:t>
            </a:r>
            <a:r>
              <a:rPr lang="cs-CZ" sz="1800" dirty="false"/>
              <a:t>V případě této aktivity, musí být součástí projektu vždy práce </a:t>
            </a:r>
            <a:br>
              <a:rPr lang="cs-CZ" sz="1800" dirty="false"/>
            </a:br>
            <a:r>
              <a:rPr lang="cs-CZ" sz="1800" dirty="false"/>
              <a:t>s neformálním pečujícím. </a:t>
            </a:r>
          </a:p>
          <a:p>
            <a:pPr marL="457200" indent="-457200" algn="just">
              <a:buAutoNum type="arabicPeriod"/>
            </a:pPr>
            <a:endParaRPr lang="cs-CZ" sz="2400" b="true" dirty="false"/>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0D55063E-50B4-ACFD-2507-7CAEADB6AAFF}"/>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491343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a:t>
            </a:r>
          </a:p>
        </p:txBody>
      </p:sp>
      <p:sp>
        <p:nvSpPr>
          <p:cNvPr id="3" name="Zástupný symbol pro obsah 2"/>
          <p:cNvSpPr>
            <a:spLocks noGrp="true"/>
          </p:cNvSpPr>
          <p:nvPr>
            <p:ph idx="1"/>
          </p:nvPr>
        </p:nvSpPr>
        <p:spPr>
          <a:xfrm>
            <a:off x="308851" y="1412776"/>
            <a:ext cx="6454275" cy="4779232"/>
          </a:xfrm>
        </p:spPr>
        <p:txBody>
          <a:bodyPr/>
          <a:lstStyle/>
          <a:p>
            <a:pPr marL="0" indent="0">
              <a:lnSpc>
                <a:spcPct val="100000"/>
              </a:lnSpc>
              <a:buNone/>
            </a:pPr>
            <a:r>
              <a:rPr lang="cs-CZ" altLang="cs-CZ" sz="1800" dirty="false"/>
              <a:t>Pracovní smlouvy a dohody o pracích konaných mimo pracovní poměr (DPP/DPČ) musí být v souladu se zákoníkem práce.</a:t>
            </a:r>
          </a:p>
          <a:p>
            <a:pPr marL="0" indent="0" algn="just">
              <a:lnSpc>
                <a:spcPct val="100000"/>
              </a:lnSpc>
              <a:buNone/>
            </a:pPr>
            <a:r>
              <a:rPr lang="cs-CZ" sz="1800" dirty="false">
                <a:solidFill>
                  <a:srgbClr val="FF0000"/>
                </a:solidFill>
              </a:rPr>
              <a:t>Pracovní smlouva/DPČ/DPP nesmí být podepsána stejnou osobou na straně zaměstnavatele i na straně zaměstnance!</a:t>
            </a:r>
          </a:p>
          <a:p>
            <a:pPr algn="just">
              <a:lnSpc>
                <a:spcPct val="100000"/>
              </a:lnSpc>
              <a:defRPr/>
            </a:pPr>
            <a:r>
              <a:rPr lang="cs-CZ" sz="1800" b="true" dirty="false"/>
              <a:t>Výše úvazku: </a:t>
            </a:r>
            <a:r>
              <a:rPr lang="cs-CZ" altLang="cs-CZ" sz="1800" dirty="false"/>
              <a:t>Úvazek pracovníka zapojeného do realizace projektu OPZ+ může být </a:t>
            </a:r>
            <a:r>
              <a:rPr lang="cs-CZ" altLang="cs-CZ" sz="1800" b="true" dirty="false"/>
              <a:t>maximálně 1,0 </a:t>
            </a:r>
            <a:br>
              <a:rPr lang="cs-CZ" altLang="cs-CZ" sz="1800" b="true" dirty="false"/>
            </a:br>
            <a:r>
              <a:rPr lang="cs-CZ" altLang="cs-CZ" sz="1800" dirty="false"/>
              <a:t>(tj. součet všech úvazků pracovníka včetně příp. DPČ a DPP) u zaměstnavatele a partnera zapojených do daného projektu, a to po celou dobu zapojení daného pracovníka do realizace projektu OPZ+.</a:t>
            </a:r>
          </a:p>
          <a:p>
            <a:pPr marL="0" lvl="0" indent="0">
              <a:lnSpc>
                <a:spcPct val="100000"/>
              </a:lnSpc>
              <a:buNone/>
            </a:pPr>
            <a:r>
              <a:rPr lang="cs-CZ" sz="1800" dirty="false"/>
              <a:t>Úvazek 1,0 u zaměstnavatele mínus neprojektové úvazky = </a:t>
            </a:r>
            <a:r>
              <a:rPr lang="cs-CZ" sz="1800" b="true" dirty="false"/>
              <a:t>projektový úvazek</a:t>
            </a:r>
          </a:p>
          <a:p>
            <a:pPr marL="0" lvl="0" indent="0">
              <a:lnSpc>
                <a:spcPct val="100000"/>
              </a:lnSpc>
              <a:buNone/>
            </a:pPr>
            <a:r>
              <a:rPr lang="cs-CZ" sz="1800" b="true" dirty="false"/>
              <a:t>Příklad:</a:t>
            </a:r>
            <a:r>
              <a:rPr lang="cs-CZ" sz="1800" dirty="false"/>
              <a:t> Pracovník má pracovní smlouvu s úvazkem 0,8 mimo projekt, maximální úvazek pro projekt je možný ve výši 0,2. </a:t>
            </a:r>
          </a:p>
          <a:p>
            <a:pPr marL="0" indent="0" algn="just">
              <a:lnSpc>
                <a:spcPct val="100000"/>
              </a:lnSpc>
              <a:buNone/>
              <a:defRPr/>
            </a:pPr>
            <a:r>
              <a:rPr lang="cs-CZ" altLang="cs-CZ" sz="1600" dirty="false"/>
              <a:t> </a:t>
            </a:r>
            <a:endParaRPr lang="cs-CZ" sz="1600" dirty="false"/>
          </a:p>
          <a:p>
            <a:pPr algn="just">
              <a:lnSpc>
                <a:spcPct val="100000"/>
              </a:lnSpc>
              <a:defRPr/>
            </a:pPr>
            <a:endParaRPr lang="cs-CZ" sz="1600" dirty="false"/>
          </a:p>
          <a:p>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pic>
        <p:nvPicPr>
          <p:cNvPr id="11266" name="Picture 2" descr="Ti, kteří nesmyslně útočí na LEMON DALMATINY by si nejdříve měli zamést u  svého &amp;quot;Prahu přenosně genetických vad&amp;quot; omezujících pejskovi  život... :: Dalmatians &amp; Borzois">
            <a:extLst>
              <a:ext uri="{FF2B5EF4-FFF2-40B4-BE49-F238E27FC236}">
                <a16:creationId xmlns:a16="http://schemas.microsoft.com/office/drawing/2014/main" id="{E4B312F5-38EA-B43E-0728-2EC2D2CCDA6E}"/>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1364" l="9898" r="89761" t="10000">
                        <a14:foregroundMark x1="51536" x2="46758" y1="11364" y2="13636"/>
                        <a14:foregroundMark x1="65529" x2="77133" y1="91364" y2="90909"/>
                      </a14:backgroundRemoval>
                    </a14:imgEffect>
                  </a14:imgLayer>
                </a14:imgProps>
              </a:ext>
              <a:ext uri="{28A0092B-C50C-407E-A947-70E740481C1C}">
                <a14:useLocalDpi xmlns:a14="http://schemas.microsoft.com/office/drawing/2010/main" val="0"/>
              </a:ext>
            </a:extLst>
          </a:blip>
          <a:srcRect l="13167" r="11122"/>
          <a:stretch/>
        </p:blipFill>
        <p:spPr bwMode="auto">
          <a:xfrm>
            <a:off x="6857776" y="4516445"/>
            <a:ext cx="2016224" cy="199955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odívej se! III.">
            <a:extLst>
              <a:ext uri="{FF2B5EF4-FFF2-40B4-BE49-F238E27FC236}">
                <a16:creationId xmlns:a16="http://schemas.microsoft.com/office/drawing/2014/main" id="{08F5E811-FAD6-4E54-A28F-45F2E6AC7A5F}"/>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6633" l="5325" r="89941" t="337">
                        <a14:foregroundMark x1="78698" x2="74556" y1="11111" y2="47138"/>
                        <a14:foregroundMark x1="74556" x2="76331" y1="47138" y2="51178"/>
                        <a14:foregroundMark x1="60947" x2="84615" y1="1684" y2="8418"/>
                        <a14:foregroundMark x1="84615" x2="86391" y1="8418" y2="15152"/>
                        <a14:foregroundMark x1="79882" x2="82249" y1="6397" y2="1010"/>
                        <a14:foregroundMark x1="81657" x2="89941" y1="6061" y2="78788"/>
                        <a14:foregroundMark x1="89941" x2="85799" y1="78788" y2="96633"/>
                        <a14:foregroundMark x1="85799" x2="75740" y1="96633" y2="66330"/>
                        <a14:foregroundMark x1="75740" x2="82840" y1="66330" y2="55892"/>
                        <a14:foregroundMark x1="86391" x2="89349" y1="5051" y2="21212"/>
                        <a14:foregroundMark x1="89349" x2="88757" y1="21212" y2="22222"/>
                        <a14:foregroundMark x1="11243" x2="12426" y1="55219" y2="60269"/>
                        <a14:foregroundMark x1="5325" x2="14201" y1="56902" y2="56902"/>
                        <a14:foregroundMark x1="47929" x2="31953" y1="43434" y2="55892"/>
                        <a14:foregroundMark x1="31953" x2="42604" y1="55892" y2="77104"/>
                        <a14:foregroundMark x1="42604" x2="29586" y1="77104" y2="88552"/>
                        <a14:foregroundMark x1="43195" x2="47929" y1="61953" y2="72727"/>
                        <a14:foregroundMark x1="33728" x2="37278" y1="86532" y2="85522"/>
                      </a14:backgroundRemoval>
                    </a14:imgEffect>
                  </a14:imgLayer>
                </a14:imgProps>
              </a:ext>
              <a:ext uri="{28A0092B-C50C-407E-A947-70E740481C1C}">
                <a14:useLocalDpi xmlns:a14="http://schemas.microsoft.com/office/drawing/2010/main" val="0"/>
              </a:ext>
            </a:extLst>
          </a:blip>
          <a:srcRect/>
          <a:stretch>
            <a:fillRect/>
          </a:stretch>
        </p:blipFill>
        <p:spPr bwMode="auto">
          <a:xfrm>
            <a:off x="6994275" y="1568046"/>
            <a:ext cx="1789725" cy="31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53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a:t>
            </a:r>
          </a:p>
          <a:p>
            <a:pPr algn="just">
              <a:lnSpc>
                <a:spcPct val="100000"/>
              </a:lnSpc>
            </a:pPr>
            <a:r>
              <a:rPr lang="cs-CZ" sz="2000" dirty="false"/>
              <a:t>další zákonem stanovené náležitosti: </a:t>
            </a:r>
          </a:p>
          <a:p>
            <a:pPr algn="just">
              <a:lnSpc>
                <a:spcPct val="100000"/>
              </a:lnSpc>
              <a:buFont typeface="Wingdings" panose="05000000000000000000" pitchFamily="2" charset="2"/>
              <a:buChar char="Ø"/>
            </a:pPr>
            <a:r>
              <a:rPr lang="cs-CZ" sz="2000" b="true" u="sng" dirty="false"/>
              <a:t>u pracovní smlouvy </a:t>
            </a:r>
            <a:r>
              <a:rPr lang="cs-CZ" sz="2000" dirty="false"/>
              <a:t>místo výkonu práce a den nástupu do práce, </a:t>
            </a:r>
          </a:p>
          <a:p>
            <a:pPr algn="just">
              <a:lnSpc>
                <a:spcPct val="100000"/>
              </a:lnSpc>
              <a:buFont typeface="Wingdings" panose="05000000000000000000" pitchFamily="2" charset="2"/>
              <a:buChar char="Ø"/>
            </a:pPr>
            <a:r>
              <a:rPr lang="cs-CZ" sz="2000" b="true" u="sng" dirty="false"/>
              <a:t>u dohody o pracovní činnosti </a:t>
            </a:r>
            <a:r>
              <a:rPr lang="cs-CZ" sz="2000" dirty="false"/>
              <a:t>doba, na kterou se dohoda uzavírá, </a:t>
            </a:r>
            <a:br>
              <a:rPr lang="cs-CZ" sz="2000" dirty="false"/>
            </a:br>
            <a:r>
              <a:rPr lang="cs-CZ" sz="2000" dirty="false"/>
              <a:t>a sjednaný rozsah pracovní doby, </a:t>
            </a:r>
          </a:p>
          <a:p>
            <a:pPr algn="just">
              <a:lnSpc>
                <a:spcPct val="100000"/>
              </a:lnSpc>
              <a:buFont typeface="Wingdings" panose="05000000000000000000" pitchFamily="2" charset="2"/>
              <a:buChar char="Ø"/>
            </a:pPr>
            <a:r>
              <a:rPr lang="cs-CZ" sz="2000" b="true" u="sng" dirty="false"/>
              <a:t>u dohody o provedení práce </a:t>
            </a:r>
            <a:r>
              <a:rPr lang="cs-CZ" sz="2000" dirty="false"/>
              <a:t>doba, na kterou se dohoda uzavírá.</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1487911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IV.</a:t>
            </a:r>
          </a:p>
        </p:txBody>
      </p:sp>
      <p:sp>
        <p:nvSpPr>
          <p:cNvPr id="3" name="Zástupný symbol pro obsah 2"/>
          <p:cNvSpPr>
            <a:spLocks noGrp="true"/>
          </p:cNvSpPr>
          <p:nvPr>
            <p:ph idx="1"/>
          </p:nvPr>
        </p:nvSpPr>
        <p:spPr>
          <a:xfrm>
            <a:off x="251520" y="1281406"/>
            <a:ext cx="8532480" cy="4595865"/>
          </a:xfrm>
        </p:spPr>
        <p:txBody>
          <a:bodyPr/>
          <a:lstStyle/>
          <a:p>
            <a:pPr marL="0" indent="0" algn="just">
              <a:buNone/>
            </a:pPr>
            <a:r>
              <a:rPr lang="cs-CZ" sz="2000" b="true" u="sng" dirty="false"/>
              <a:t>Odměny</a:t>
            </a:r>
          </a:p>
          <a:p>
            <a:pPr algn="just">
              <a:lnSpc>
                <a:spcPct val="100000"/>
              </a:lnSpc>
            </a:pPr>
            <a:r>
              <a:rPr lang="cs-CZ" altLang="cs-CZ" sz="1800" dirty="false"/>
              <a:t>Způsobilé jsou odměny za splnění mimořádného nebo zvlášť významného úkolu apod. </a:t>
            </a:r>
            <a:r>
              <a:rPr lang="cs-CZ" sz="1800" dirty="false"/>
              <a:t>Zdůvodnění vyplacených odměn je nezbytnou podmínkou jejich způsobilosti. </a:t>
            </a:r>
            <a:r>
              <a:rPr lang="cs-CZ" altLang="cs-CZ" sz="1800" dirty="false"/>
              <a:t>Příjemce stanoví kritéria, při jejichž splnění lze odměny zaměstnanci poskytnout (vnitřní předpis apod.)</a:t>
            </a:r>
          </a:p>
          <a:p>
            <a:pPr algn="just">
              <a:lnSpc>
                <a:spcPct val="100000"/>
              </a:lnSpc>
            </a:pPr>
            <a:r>
              <a:rPr lang="cs-CZ" sz="1800" dirty="false"/>
              <a:t>Veškeré vyplacené odměny v projektu musí náležet za činnosti vykonané pro projekt a zároveň musí souviset s činnostmi uvedenými </a:t>
            </a:r>
            <a:br>
              <a:rPr lang="cs-CZ" sz="1800" dirty="false"/>
            </a:br>
            <a:r>
              <a:rPr lang="cs-CZ" sz="1800" dirty="false"/>
              <a:t>v pracovní smlouvě.</a:t>
            </a:r>
            <a:endParaRPr lang="cs-CZ" altLang="cs-CZ" sz="1800" dirty="false"/>
          </a:p>
          <a:p>
            <a:pPr algn="just">
              <a:lnSpc>
                <a:spcPct val="100000"/>
              </a:lnSpc>
            </a:pPr>
            <a:r>
              <a:rPr lang="cs-CZ" altLang="cs-CZ" sz="1800" dirty="false"/>
              <a:t>Nelze uznat odměnu za standardní, byť bezvadné, výsledky práce. </a:t>
            </a:r>
          </a:p>
          <a:p>
            <a:pPr algn="just">
              <a:lnSpc>
                <a:spcPct val="100000"/>
              </a:lnSpc>
            </a:pPr>
            <a:r>
              <a:rPr lang="cs-CZ" altLang="cs-CZ" sz="1800" dirty="false"/>
              <a:t>Způsobilé jsou odměny, které nepřekročí 25 % ročního úhrnu nejvyššího platového tarifu a nejvýše přípustného osobního příplatku v příslušné platové třídě, nebo roční mzdy/odměny z dohody, kdy se vychází z částky dle poslední platné verze pracovní smlouvy/dohody.</a:t>
            </a:r>
          </a:p>
          <a:p>
            <a:pPr marL="0" indent="0" algn="just">
              <a:lnSpc>
                <a:spcPct val="100000"/>
              </a:lnSpc>
              <a:buNone/>
            </a:pPr>
            <a:r>
              <a:rPr lang="cs-CZ" altLang="cs-CZ" sz="1800"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12290" name="Picture 2" descr="Concurenţă Afaceri Servicii - Imagine gratuită pe Pixabay">
            <a:extLst>
              <a:ext uri="{FF2B5EF4-FFF2-40B4-BE49-F238E27FC236}">
                <a16:creationId xmlns:a16="http://schemas.microsoft.com/office/drawing/2014/main" id="{44726D10-2DD3-7E68-1D95-00265B116F08}"/>
              </a:ext>
            </a:extLst>
          </p:cNvPr>
          <p:cNvPicPr>
            <a:picLocks noChangeAspect="true" noChangeArrowheads="true"/>
          </p:cNvPicPr>
          <p:nvPr/>
        </p:nvPicPr>
        <p:blipFill>
          <a:blip cstate="print" r:embed="rId3">
            <a:extLst>
              <a:ext uri="{BEBA8EAE-BF5A-486C-A8C5-ECC9F3942E4B}">
                <a14:imgProps xmlns:a14="http://schemas.microsoft.com/office/drawing/2010/main">
                  <a14:imgLayer r:embed="rId4">
                    <a14:imgEffect>
                      <a14:backgroundRemoval b="94063" l="7969" r="93438" t="6406">
                        <a14:foregroundMark x1="9688" x2="15781" y1="87188" y2="94063"/>
                        <a14:foregroundMark x1="7969" x2="9375" y1="87188" y2="92344"/>
                        <a14:foregroundMark x1="83281" x2="93438" y1="6406" y2="30312"/>
                      </a14:backgroundRemoval>
                    </a14:imgEffect>
                  </a14:imgLayer>
                </a14:imgProps>
              </a:ext>
              <a:ext uri="{28A0092B-C50C-407E-A947-70E740481C1C}">
                <a14:useLocalDpi xmlns:a14="http://schemas.microsoft.com/office/drawing/2010/main" val="0"/>
              </a:ext>
            </a:extLst>
          </a:blip>
          <a:srcRect/>
          <a:stretch>
            <a:fillRect/>
          </a:stretch>
        </p:blipFill>
        <p:spPr bwMode="auto">
          <a:xfrm>
            <a:off x="7081986" y="5085185"/>
            <a:ext cx="2003104"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1E0D386B-268C-A2ED-A3DB-056C9D654D2B}"/>
              </a:ext>
            </a:extLst>
          </p:cNvPr>
          <p:cNvSpPr txBox="true">
            <a:spLocks/>
          </p:cNvSpPr>
          <p:nvPr/>
        </p:nvSpPr>
        <p:spPr>
          <a:xfrm>
            <a:off x="251520" y="4867190"/>
            <a:ext cx="6480720" cy="168288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endParaRPr lang="cs-CZ" altLang="cs-CZ" sz="1800" dirty="false"/>
          </a:p>
        </p:txBody>
      </p:sp>
    </p:spTree>
    <p:extLst>
      <p:ext uri="{BB962C8B-B14F-4D97-AF65-F5344CB8AC3E}">
        <p14:creationId xmlns:p14="http://schemas.microsoft.com/office/powerpoint/2010/main" val="76666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a:t>
            </a:r>
          </a:p>
        </p:txBody>
      </p:sp>
      <p:sp>
        <p:nvSpPr>
          <p:cNvPr id="3" name="Zástupný symbol pro obsah 2"/>
          <p:cNvSpPr>
            <a:spLocks noGrp="true"/>
          </p:cNvSpPr>
          <p:nvPr>
            <p:ph idx="1"/>
          </p:nvPr>
        </p:nvSpPr>
        <p:spPr>
          <a:xfrm>
            <a:off x="540000" y="1484784"/>
            <a:ext cx="8064000" cy="4896544"/>
          </a:xfrm>
        </p:spPr>
        <p:txBody>
          <a:bodyPr/>
          <a:lstStyle/>
          <a:p>
            <a:pPr marL="0" lvl="0" indent="0" algn="just">
              <a:lnSpc>
                <a:spcPct val="100000"/>
              </a:lnSpc>
              <a:buNone/>
            </a:pPr>
            <a:r>
              <a:rPr lang="cs-CZ" sz="2000" b="true" u="sng" dirty="false"/>
              <a:t>Náhrady za dovolenou </a:t>
            </a:r>
          </a:p>
          <a:p>
            <a:pPr algn="just">
              <a:lnSpc>
                <a:spcPct val="100000"/>
              </a:lnSpc>
            </a:pPr>
            <a:r>
              <a:rPr lang="cs-CZ" altLang="cs-CZ" sz="1800" dirty="false"/>
              <a:t>Náhrady za dovolenou jsou způsobilé pouze v rozsahu, v jakém odpovídají míře zapojení zaměstnance do realizace projektu </a:t>
            </a:r>
            <a:br>
              <a:rPr lang="cs-CZ" altLang="cs-CZ" sz="1800" dirty="false"/>
            </a:br>
            <a:r>
              <a:rPr lang="cs-CZ" altLang="cs-CZ" sz="1800" dirty="false"/>
              <a:t>v měsíci, v němž je dovolená čerpána (= úvazek dle pracovní smlouvy, DPČ nebo DPP v projektu).</a:t>
            </a:r>
          </a:p>
          <a:p>
            <a:pPr algn="just">
              <a:lnSpc>
                <a:spcPct val="100000"/>
              </a:lnSpc>
            </a:pPr>
            <a:r>
              <a:rPr lang="cs-CZ" altLang="cs-CZ" sz="1800" dirty="false"/>
              <a:t>Způsobilým výdajem je náhrada mzdy nebo platu za dovolenou </a:t>
            </a:r>
            <a:br>
              <a:rPr lang="cs-CZ" altLang="cs-CZ" sz="1800" dirty="false"/>
            </a:br>
            <a:r>
              <a:rPr lang="cs-CZ" altLang="cs-CZ" sz="1800" dirty="false"/>
              <a:t>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2000" b="true" u="sng" dirty="false"/>
              <a:t>F</a:t>
            </a:r>
            <a:r>
              <a:rPr lang="pt-BR" altLang="cs-CZ" sz="2000" b="true" u="sng" dirty="false"/>
              <a:t>ond kulturních a sociálních potřeb</a:t>
            </a:r>
            <a:endParaRPr lang="cs-CZ" sz="2000" b="true" u="sng" dirty="false"/>
          </a:p>
          <a:p>
            <a:pPr algn="just">
              <a:lnSpc>
                <a:spcPct val="100000"/>
              </a:lnSpc>
            </a:pPr>
            <a:r>
              <a:rPr lang="cs-CZ" sz="1800" dirty="false"/>
              <a:t>FKSP je způsobilým nákladem u organizací, které musí povinně tvořit FKSP dle zákona.</a:t>
            </a:r>
          </a:p>
          <a:p>
            <a:pPr algn="just">
              <a:lnSpc>
                <a:spcPct val="100000"/>
              </a:lnSpc>
            </a:pPr>
            <a:r>
              <a:rPr lang="cs-CZ" sz="1800" dirty="false"/>
              <a:t>Způsobilé jsou náklady na tvorbu, ne na čerpání FKSP!</a:t>
            </a:r>
          </a:p>
          <a:p>
            <a:pPr algn="just">
              <a:lnSpc>
                <a:spcPct val="100000"/>
              </a:lnSpc>
            </a:pPr>
            <a:endParaRPr lang="cs-CZ" altLang="cs-CZ" sz="1800" dirty="false"/>
          </a:p>
          <a:p>
            <a:pPr algn="just">
              <a:lnSpc>
                <a:spcPct val="100000"/>
              </a:lnSpc>
            </a:pPr>
            <a:endParaRPr lang="cs-CZ" altLang="cs-CZ" sz="1800" dirty="false"/>
          </a:p>
          <a:p>
            <a:pPr algn="just">
              <a:lnSpc>
                <a:spcPct val="10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2157639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pracovní výkazy</a:t>
            </a:r>
          </a:p>
        </p:txBody>
      </p:sp>
      <p:sp>
        <p:nvSpPr>
          <p:cNvPr id="3" name="Zástupný symbol pro obsah 2"/>
          <p:cNvSpPr>
            <a:spLocks noGrp="true"/>
          </p:cNvSpPr>
          <p:nvPr>
            <p:ph idx="1"/>
          </p:nvPr>
        </p:nvSpPr>
        <p:spPr>
          <a:xfrm>
            <a:off x="360000" y="2520205"/>
            <a:ext cx="6804288" cy="4104456"/>
          </a:xfrm>
        </p:spPr>
        <p:txBody>
          <a:bodyPr/>
          <a:lstStyle/>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a:t>
            </a:r>
            <a:r>
              <a:rPr lang="cs-CZ" sz="1800" b="true" dirty="false"/>
              <a:t>pro projekt </a:t>
            </a:r>
            <a:br>
              <a:rPr lang="cs-CZ" sz="1800" b="true" dirty="false"/>
            </a:br>
            <a:r>
              <a:rPr lang="cs-CZ" sz="1800" b="true" dirty="false"/>
              <a:t>i mimo projekt;</a:t>
            </a:r>
          </a:p>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pouze </a:t>
            </a:r>
            <a:r>
              <a:rPr lang="cs-CZ" sz="1800" b="true" dirty="false"/>
              <a:t>pro projekt, nicméně tyto činnosti spadají do vymezení více pracovních pozic a práce v rámci těchto pozic je odlišně odměňována;</a:t>
            </a:r>
          </a:p>
          <a:p>
            <a:pPr algn="just">
              <a:lnSpc>
                <a:spcPct val="100000"/>
              </a:lnSpc>
              <a:spcBef>
                <a:spcPts val="0"/>
              </a:spcBef>
              <a:buFont typeface="Wingdings" panose="05000000000000000000" pitchFamily="2" charset="2"/>
              <a:buChar char="v"/>
            </a:pPr>
            <a:r>
              <a:rPr lang="cs-CZ" sz="1800" dirty="false"/>
              <a:t>jedná se o projekt, ve kterém se využívají </a:t>
            </a:r>
            <a:r>
              <a:rPr lang="cs-CZ" sz="1800" b="true" dirty="false"/>
              <a:t>nepřímé náklady/resp. 40% paušální sazba, a popis pracovní činnosti u dané pracovní pozice obsahuje činnosti spadající jak do přímých, tak do nepřímých nákladů </a:t>
            </a:r>
            <a:r>
              <a:rPr lang="cs-CZ" sz="1800" dirty="false"/>
              <a:t>(tedy je zde riziko dvojího financování)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
        <p:nvSpPr>
          <p:cNvPr id="5" name="Zástupný symbol pro obsah 2">
            <a:extLst>
              <a:ext uri="{FF2B5EF4-FFF2-40B4-BE49-F238E27FC236}">
                <a16:creationId xmlns:a16="http://schemas.microsoft.com/office/drawing/2014/main" id="{07497C53-4E85-EB01-A13B-D001D8A6FB74}"/>
              </a:ext>
            </a:extLst>
          </p:cNvPr>
          <p:cNvSpPr txBox="true">
            <a:spLocks/>
          </p:cNvSpPr>
          <p:nvPr/>
        </p:nvSpPr>
        <p:spPr>
          <a:xfrm>
            <a:off x="540000" y="1232816"/>
            <a:ext cx="8244000" cy="108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3" panose="05040102010807070707" pitchFamily="18"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lang="cs-CZ" sz="2000" kern="1200">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Wingdings 3" panose="05040102010807070707" pitchFamily="18" charset="2"/>
              <a:buNone/>
            </a:pPr>
            <a:r>
              <a:rPr lang="cs-CZ" sz="1800" dirty="false"/>
              <a:t>Pracovní výkazy jsou u zaměstnance příjemce nebo partnera </a:t>
            </a:r>
            <a:br>
              <a:rPr lang="cs-CZ" sz="1800" dirty="false"/>
            </a:br>
            <a:r>
              <a:rPr lang="cs-CZ" sz="1800" dirty="false"/>
              <a:t>s finančním příspěvkem vyžadovány jen </a:t>
            </a:r>
            <a:r>
              <a:rPr lang="cs-CZ" sz="1800" b="true" dirty="false"/>
              <a:t>při výskytu alespoň jedné </a:t>
            </a:r>
            <a:br>
              <a:rPr lang="cs-CZ" sz="1800" b="true" dirty="false"/>
            </a:br>
            <a:r>
              <a:rPr lang="cs-CZ" sz="1800" b="true" dirty="false"/>
              <a:t>z následujících 3 okolností: </a:t>
            </a:r>
          </a:p>
        </p:txBody>
      </p:sp>
      <p:pic>
        <p:nvPicPr>
          <p:cNvPr id="6" name="Picture 3">
            <a:extLst>
              <a:ext uri="{FF2B5EF4-FFF2-40B4-BE49-F238E27FC236}">
                <a16:creationId xmlns:a16="http://schemas.microsoft.com/office/drawing/2014/main" id="{81328E0F-91ED-7F7B-37BE-BBC0DDFEF639}"/>
              </a:ext>
            </a:extLst>
          </p:cNvPr>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706" t="-1312" r="1" b="1"/>
          <a:stretch/>
        </p:blipFill>
        <p:spPr bwMode="auto">
          <a:xfrm>
            <a:off x="7273342" y="4726292"/>
            <a:ext cx="1834658" cy="196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vislý svitek 5">
            <a:extLst>
              <a:ext uri="{FF2B5EF4-FFF2-40B4-BE49-F238E27FC236}">
                <a16:creationId xmlns:a16="http://schemas.microsoft.com/office/drawing/2014/main" id="{414D38C4-E923-8316-6956-BD9BB5D8FB0F}"/>
              </a:ext>
            </a:extLst>
          </p:cNvPr>
          <p:cNvSpPr/>
          <p:nvPr/>
        </p:nvSpPr>
        <p:spPr>
          <a:xfrm>
            <a:off x="7345342" y="2495187"/>
            <a:ext cx="1798658" cy="749042"/>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1 smlouva</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 (vč. dodatku) pro projekt </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i mimo projekt</a:t>
            </a:r>
          </a:p>
        </p:txBody>
      </p:sp>
      <p:pic>
        <p:nvPicPr>
          <p:cNvPr id="10" name="Obrázek 9">
            <a:extLst>
              <a:ext uri="{FF2B5EF4-FFF2-40B4-BE49-F238E27FC236}">
                <a16:creationId xmlns:a16="http://schemas.microsoft.com/office/drawing/2014/main" id="{8591A346-A436-E2F2-7918-07B487691626}"/>
              </a:ext>
            </a:extLst>
          </p:cNvPr>
          <p:cNvPicPr>
            <a:picLocks noChangeAspect="true"/>
          </p:cNvPicPr>
          <p:nvPr/>
        </p:nvPicPr>
        <p:blipFill>
          <a:blip r:embed="rId4"/>
          <a:stretch>
            <a:fillRect/>
          </a:stretch>
        </p:blipFill>
        <p:spPr>
          <a:xfrm>
            <a:off x="7415072" y="3493476"/>
            <a:ext cx="1678527" cy="943776"/>
          </a:xfrm>
          <a:prstGeom prst="rect">
            <a:avLst/>
          </a:prstGeom>
        </p:spPr>
      </p:pic>
    </p:spTree>
    <p:extLst>
      <p:ext uri="{BB962C8B-B14F-4D97-AF65-F5344CB8AC3E}">
        <p14:creationId xmlns:p14="http://schemas.microsoft.com/office/powerpoint/2010/main" val="1054220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1" y="23732"/>
            <a:ext cx="8424000" cy="1080000"/>
          </a:xfrm>
        </p:spPr>
        <p:txBody>
          <a:bodyPr/>
          <a:lstStyle/>
          <a:p>
            <a:pPr algn="ctr"/>
            <a:r>
              <a:rPr lang="cs-CZ" altLang="cs-CZ" dirty="false"/>
              <a:t>pracovní výkazy</a:t>
            </a:r>
            <a:endParaRPr lang="cs-CZ" dirty="false"/>
          </a:p>
        </p:txBody>
      </p:sp>
      <p:sp>
        <p:nvSpPr>
          <p:cNvPr id="3" name="Zástupný symbol pro obsah 2"/>
          <p:cNvSpPr>
            <a:spLocks noGrp="true"/>
          </p:cNvSpPr>
          <p:nvPr>
            <p:ph idx="1"/>
          </p:nvPr>
        </p:nvSpPr>
        <p:spPr>
          <a:xfrm>
            <a:off x="179511" y="1412776"/>
            <a:ext cx="4339925" cy="5112568"/>
          </a:xfrm>
        </p:spPr>
        <p:txBody>
          <a:bodyPr/>
          <a:lstStyle/>
          <a:p>
            <a:pPr algn="just">
              <a:lnSpc>
                <a:spcPct val="100000"/>
              </a:lnSpc>
              <a:spcAft>
                <a:spcPts val="1000"/>
              </a:spcAft>
              <a:defRPr/>
            </a:pPr>
            <a:r>
              <a:rPr lang="cs-CZ" altLang="cs-CZ" sz="1800" dirty="false"/>
              <a:t>Zpracovávají se </a:t>
            </a:r>
            <a:r>
              <a:rPr lang="cs-CZ" altLang="cs-CZ" sz="1800" b="true" dirty="false"/>
              <a:t>měsíčně </a:t>
            </a:r>
            <a:br>
              <a:rPr lang="cs-CZ" altLang="cs-CZ" sz="1800" b="true" dirty="false"/>
            </a:br>
            <a:r>
              <a:rPr lang="cs-CZ" altLang="cs-CZ" sz="1800" b="true" dirty="false"/>
              <a:t>a k ŽoP </a:t>
            </a:r>
            <a:r>
              <a:rPr lang="cs-CZ" altLang="cs-CZ" sz="1800" dirty="false"/>
              <a:t>se dokládají pracovní výkazy pouze u těch mezd, kde částka nárokovaná z projektu převyšuje       </a:t>
            </a:r>
            <a:r>
              <a:rPr lang="cs-CZ" altLang="cs-CZ" sz="1800" b="true" dirty="false"/>
              <a:t>20 tisíc korun. </a:t>
            </a:r>
          </a:p>
          <a:p>
            <a:pPr algn="just">
              <a:lnSpc>
                <a:spcPct val="100000"/>
              </a:lnSpc>
              <a:spcAft>
                <a:spcPts val="1000"/>
              </a:spcAft>
              <a:defRPr/>
            </a:pPr>
            <a:r>
              <a:rPr lang="cs-CZ" sz="1800" dirty="false"/>
              <a:t>Zaměstnanec ve výkazu</a:t>
            </a:r>
            <a:br>
              <a:rPr lang="cs-CZ" sz="1800" dirty="false"/>
            </a:br>
            <a:r>
              <a:rPr lang="cs-CZ" sz="1800" dirty="false"/>
              <a:t>uvádí několik </a:t>
            </a:r>
            <a:r>
              <a:rPr lang="cs-CZ" sz="1800" b="true" dirty="false"/>
              <a:t>odrážek skupin činností</a:t>
            </a:r>
            <a:r>
              <a:rPr lang="cs-CZ" sz="1800" dirty="false"/>
              <a:t>, které za daný měsíc vykonával, a u každé takto vymezené skupiny činností uvede, kolik času na ní strávil. </a:t>
            </a:r>
          </a:p>
          <a:p>
            <a:pPr>
              <a:lnSpc>
                <a:spcPct val="100000"/>
              </a:lnSpc>
              <a:spcAft>
                <a:spcPts val="1000"/>
              </a:spcAft>
              <a:defRPr/>
            </a:pPr>
            <a:r>
              <a:rPr lang="cs-CZ" altLang="cs-CZ" sz="1800" b="true" dirty="false"/>
              <a:t>Pracovní výkaz a Příklady vykonávaných činností: </a:t>
            </a:r>
            <a:r>
              <a:rPr lang="cs-CZ" sz="1200" dirty="false">
                <a:hlinkClick r:id="rId3"/>
              </a:rPr>
              <a:t>https://www.esfcr.cz/formulare-a-pokyny-ke-zprave-o-realizaci-projektu-zadosti-o-platbu-a-zadosti-o-zmenu-opz-plus</a:t>
            </a:r>
            <a:endParaRPr lang="cs-CZ" sz="1800" dirty="false"/>
          </a:p>
        </p:txBody>
      </p:sp>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55</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pic>
        <p:nvPicPr>
          <p:cNvPr id="6" name="Obrázek 5">
            <a:extLst>
              <a:ext uri="{FF2B5EF4-FFF2-40B4-BE49-F238E27FC236}">
                <a16:creationId xmlns:a16="http://schemas.microsoft.com/office/drawing/2014/main" id="{B511D3C4-42E5-09B2-87EA-2274B66C246E}"/>
              </a:ext>
            </a:extLst>
          </p:cNvPr>
          <p:cNvPicPr>
            <a:picLocks noChangeAspect="true"/>
          </p:cNvPicPr>
          <p:nvPr/>
        </p:nvPicPr>
        <p:blipFill>
          <a:blip r:embed="rId4"/>
          <a:stretch>
            <a:fillRect/>
          </a:stretch>
        </p:blipFill>
        <p:spPr>
          <a:xfrm>
            <a:off x="4624564" y="1192556"/>
            <a:ext cx="4163193" cy="5503444"/>
          </a:xfrm>
          <a:prstGeom prst="rect">
            <a:avLst/>
          </a:prstGeom>
        </p:spPr>
      </p:pic>
    </p:spTree>
    <p:extLst>
      <p:ext uri="{BB962C8B-B14F-4D97-AF65-F5344CB8AC3E}">
        <p14:creationId xmlns:p14="http://schemas.microsoft.com/office/powerpoint/2010/main" val="1290543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268760"/>
            <a:ext cx="8604000" cy="5427240"/>
          </a:xfrm>
        </p:spPr>
        <p:txBody>
          <a:bodyPr/>
          <a:lstStyle/>
          <a:p>
            <a:pPr marL="0" indent="0" algn="just">
              <a:lnSpc>
                <a:spcPct val="100000"/>
              </a:lnSpc>
              <a:buNone/>
            </a:pPr>
            <a:r>
              <a:rPr lang="cs-CZ" b="true" dirty="false">
                <a:solidFill>
                  <a:srgbClr val="FF0000"/>
                </a:solidFill>
                <a:latin typeface="+mj-lt"/>
              </a:rPr>
              <a:t>Pozor na střet zájmů: </a:t>
            </a:r>
            <a:r>
              <a:rPr lang="cs-CZ" sz="1800" dirty="false">
                <a:latin typeface="+mj-lt"/>
              </a:rPr>
              <a:t>Střet zájmů upravuje Obecná část pravidel, </a:t>
            </a:r>
            <a:br>
              <a:rPr lang="cs-CZ" sz="1800" dirty="false">
                <a:latin typeface="+mj-lt"/>
              </a:rPr>
            </a:br>
            <a:r>
              <a:rPr lang="cs-CZ" sz="1800" dirty="false">
                <a:latin typeface="+mj-lt"/>
              </a:rPr>
              <a:t>                                                           kapitola 20 Pravidla pro zadávání zakázek</a:t>
            </a:r>
          </a:p>
          <a:p>
            <a:pPr algn="just">
              <a:lnSpc>
                <a:spcPct val="100000"/>
              </a:lnSpc>
            </a:pPr>
            <a:r>
              <a:rPr lang="cs-CZ" sz="1800" dirty="false">
                <a:latin typeface="+mj-lt"/>
              </a:rPr>
              <a:t>Mějte prosím na paměti, že z uvedené definice střetu zájmů plyne,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Jak je uvedeno ve výčtu kap. 20.1 odst. 4 Obecné části pravidel OPZ+, střet zájmů se vztahuje nejen na členy realizačního týmu, ale na všechny zaměstnance zadavatele, tj. zaměstnance příjemce. Těmito zaměstnanci jsou myšleni všichni zaměstnanci příjemce bez ohledu na druh zaměstnaneckého poměru vůči zadavateli (PP, DPČ, DPP) a nezáleží ani na tom, že by nefigurovali v realizačním týmu projektu, v němž by byli dodavatelem. </a:t>
            </a:r>
            <a:r>
              <a:rPr lang="cs-CZ" sz="1800" b="true" u="sng" dirty="false">
                <a:latin typeface="+mj-lt"/>
              </a:rPr>
              <a:t>Žádný zaměstnanec příjemce nesmí být jeho dodavatelem</a:t>
            </a:r>
            <a:r>
              <a:rPr lang="cs-CZ" sz="1800" u="sng" dirty="false">
                <a:latin typeface="+mj-lt"/>
              </a:rPr>
              <a:t>.</a:t>
            </a:r>
            <a:endParaRPr lang="cs-CZ" sz="1800" dirty="false">
              <a:latin typeface="+mj-lt"/>
            </a:endParaRPr>
          </a:p>
          <a:p>
            <a:pPr algn="just">
              <a:lnSpc>
                <a:spcPct val="100000"/>
              </a:lnSpc>
            </a:pPr>
            <a:r>
              <a:rPr lang="cs-CZ" sz="18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sz="1800" dirty="false"/>
              <a:t> </a:t>
            </a:r>
          </a:p>
          <a:p>
            <a:pPr algn="just">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269920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Cestovné</a:t>
            </a:r>
          </a:p>
        </p:txBody>
      </p:sp>
      <p:sp>
        <p:nvSpPr>
          <p:cNvPr id="3" name="Zástupný symbol pro obsah 2"/>
          <p:cNvSpPr>
            <a:spLocks noGrp="true"/>
          </p:cNvSpPr>
          <p:nvPr>
            <p:ph idx="1"/>
          </p:nvPr>
        </p:nvSpPr>
        <p:spPr>
          <a:xfrm>
            <a:off x="540000" y="1340768"/>
            <a:ext cx="8064000" cy="4779232"/>
          </a:xfrm>
        </p:spPr>
        <p:txBody>
          <a:bodyPr/>
          <a:lstStyle/>
          <a:p>
            <a:pPr algn="just"/>
            <a:r>
              <a:rPr lang="cs-CZ" altLang="cs-CZ" sz="2000" dirty="false"/>
              <a:t>Výdaje spojené s cestami zaměstnanců (včetně DPP a DPČ) příjemce, partnerů s finančním příspěvkem při zahraničních cestách. </a:t>
            </a:r>
          </a:p>
          <a:p>
            <a:pPr algn="just"/>
            <a:r>
              <a:rPr lang="cs-CZ" altLang="cs-CZ" sz="2000" dirty="false"/>
              <a:t>Při vyúčtování pracovních cest se postupuje dle vyhlášky MPSV, pro zahraniční cesty dle vyhlášky MF.</a:t>
            </a:r>
          </a:p>
          <a:p>
            <a:pPr algn="just"/>
            <a:r>
              <a:rPr lang="cs-CZ" altLang="cs-CZ" sz="2000" dirty="false"/>
              <a:t>Způsobilé výdaje: jízdní výdaje, ubytování, stravné, nezbytné vedlejší výdaje.</a:t>
            </a:r>
          </a:p>
          <a:p>
            <a:pPr algn="just"/>
            <a:r>
              <a:rPr lang="cs-CZ" altLang="cs-CZ" sz="2000" dirty="false"/>
              <a:t>Cestovní náhrady pro zahraniční experty, v režimu per </a:t>
            </a:r>
            <a:r>
              <a:rPr lang="cs-CZ" altLang="cs-CZ" sz="2000" dirty="false" err="true"/>
              <a:t>diems</a:t>
            </a:r>
            <a:r>
              <a:rPr lang="cs-CZ" altLang="cs-CZ" sz="2000" dirty="false"/>
              <a:t>:</a:t>
            </a:r>
          </a:p>
          <a:p>
            <a:pPr lvl="1" algn="just"/>
            <a:r>
              <a:rPr lang="cs-CZ" dirty="false"/>
              <a:t>náklady na </a:t>
            </a:r>
            <a:r>
              <a:rPr lang="cs-CZ" b="true" dirty="false"/>
              <a:t>ubytování, stravné a cestovné v ČR</a:t>
            </a:r>
            <a:r>
              <a:rPr lang="cs-CZ" dirty="false"/>
              <a:t>. </a:t>
            </a:r>
          </a:p>
          <a:p>
            <a:pPr lvl="1" algn="just"/>
            <a:r>
              <a:rPr lang="cs-CZ" dirty="false"/>
              <a:t>Letenka (</a:t>
            </a:r>
            <a:r>
              <a:rPr lang="cs-CZ" dirty="false" err="true"/>
              <a:t>economy</a:t>
            </a:r>
            <a:r>
              <a:rPr lang="cs-CZ" dirty="false"/>
              <a:t>) na cesty nad 500 km, jinak ekvivalent ceny jízdenky 1. třídy.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1145121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cestovné – PN a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pic>
        <p:nvPicPr>
          <p:cNvPr id="4098" name="Picture 2"/>
          <p:cNvPicPr>
            <a:picLocks noGrp="true" noChangeAspect="true" noChangeArrowheads="true"/>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3" y="1052736"/>
            <a:ext cx="9128740" cy="56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82039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nákup zařízení a vybavení</a:t>
            </a:r>
          </a:p>
        </p:txBody>
      </p:sp>
      <p:sp>
        <p:nvSpPr>
          <p:cNvPr id="3" name="Zástupný symbol pro obsah 2"/>
          <p:cNvSpPr>
            <a:spLocks noGrp="true"/>
          </p:cNvSpPr>
          <p:nvPr>
            <p:ph idx="1"/>
          </p:nvPr>
        </p:nvSpPr>
        <p:spPr>
          <a:xfrm>
            <a:off x="540000" y="1487564"/>
            <a:ext cx="8064000" cy="2160240"/>
          </a:xfrm>
        </p:spPr>
        <p:txBody>
          <a:bodyPr/>
          <a:lstStyle/>
          <a:p>
            <a:pPr algn="just"/>
            <a:r>
              <a:rPr lang="cs-CZ" sz="1800" dirty="false"/>
              <a:t>Způsobilé jsou výdaje spojené s nákupem nového nebo použitého vybavení hmotné povahy a také výdaje na nehmotný majetek.</a:t>
            </a:r>
          </a:p>
          <a:p>
            <a:pPr algn="just"/>
            <a:r>
              <a:rPr lang="cs-CZ" altLang="cs-CZ" sz="1800" dirty="false"/>
              <a:t>Pro vybavení členů RT platí, že proplácet lze vždy </a:t>
            </a:r>
            <a:r>
              <a:rPr lang="cs-CZ" altLang="cs-CZ" sz="1800" b="true" dirty="false"/>
              <a:t>výši nákladů odpovídající zapojení do projektu, tedy součtu všech úvazků v RT</a:t>
            </a:r>
            <a:br>
              <a:rPr lang="cs-CZ" altLang="cs-CZ" sz="1800" b="true" dirty="false"/>
            </a:br>
            <a:r>
              <a:rPr lang="cs-CZ" altLang="cs-CZ" sz="1800" dirty="false"/>
              <a:t>(2 osoby x 0,5 úvazek = 1 počítač); náklady na zařízení a vybavení pro pracovníky, jejichž mzdy jsou hrazené z nepřímých nákladů, patří do nepřímých nákladů.</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sp>
        <p:nvSpPr>
          <p:cNvPr id="5" name="Zástupný symbol pro obsah 2">
            <a:extLst>
              <a:ext uri="{FF2B5EF4-FFF2-40B4-BE49-F238E27FC236}">
                <a16:creationId xmlns:a16="http://schemas.microsoft.com/office/drawing/2014/main" id="{CDCCF277-46A5-04C7-852B-63B5DAF599AF}"/>
              </a:ext>
            </a:extLst>
          </p:cNvPr>
          <p:cNvSpPr txBox="true">
            <a:spLocks/>
          </p:cNvSpPr>
          <p:nvPr/>
        </p:nvSpPr>
        <p:spPr>
          <a:xfrm>
            <a:off x="609671" y="3284984"/>
            <a:ext cx="4178353" cy="30243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altLang="cs-CZ" sz="1800" dirty="false"/>
          </a:p>
          <a:p>
            <a:pPr algn="just"/>
            <a:endParaRPr lang="cs-CZ" altLang="cs-CZ" sz="1800" dirty="false"/>
          </a:p>
          <a:p>
            <a:endParaRPr lang="cs-CZ" dirty="false"/>
          </a:p>
        </p:txBody>
      </p:sp>
      <p:pic>
        <p:nvPicPr>
          <p:cNvPr id="13316" name="Picture 4" descr="Manager Management Free content, Commercial work Stickman, white, recruiter  png | PNGEgg">
            <a:extLst>
              <a:ext uri="{FF2B5EF4-FFF2-40B4-BE49-F238E27FC236}">
                <a16:creationId xmlns:a16="http://schemas.microsoft.com/office/drawing/2014/main" id="{6507DD69-A12F-518A-3FAD-591E241E7D0F}"/>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6714" l="9483" r="89943" t="7512">
                        <a14:foregroundMark x1="34195" x2="52647" y1="14319" y2="9474"/>
                        <a14:foregroundMark x1="57806" x2="55172" y1="11267" y2="27700"/>
                        <a14:foregroundMark x1="53066" x2="37644" y1="8920" y2="8920"/>
                        <a14:foregroundMark x1="37644" x2="31322" y1="8920" y2="13146"/>
                        <a14:foregroundMark x1="44253" x2="70402" y1="89202" y2="90376"/>
                        <a14:foregroundMark x1="70402" x2="47989" y1="90376" y2="85446"/>
                        <a14:foregroundMark x1="36782" x2="50289" y1="92488" y2="94398"/>
                        <a14:foregroundMark x1="62755" x2="55460" y1="93518" y2="87559"/>
                        <a14:backgroundMark x1="47126" x2="55172" y1="97653" y2="99765"/>
                        <a14:backgroundMark x1="54310" x2="72701" y1="98122" y2="96948"/>
                        <a14:backgroundMark x1="54310" x2="66667" y1="7277" y2="6808"/>
                      </a14:backgroundRemoval>
                    </a14:imgEffect>
                  </a14:imgLayer>
                </a14:imgProps>
              </a:ext>
              <a:ext uri="{28A0092B-C50C-407E-A947-70E740481C1C}">
                <a14:useLocalDpi xmlns:a14="http://schemas.microsoft.com/office/drawing/2010/main" val="0"/>
              </a:ext>
            </a:extLst>
          </a:blip>
          <a:srcRect t="6685" b="2376"/>
          <a:stretch/>
        </p:blipFill>
        <p:spPr bwMode="auto">
          <a:xfrm>
            <a:off x="5580112" y="3870713"/>
            <a:ext cx="2376264" cy="264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9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552FE-78B9-8FC8-A9CF-EA0B4069855B}"/>
              </a:ext>
            </a:extLst>
          </p:cNvPr>
          <p:cNvSpPr>
            <a:spLocks noGrp="true"/>
          </p:cNvSpPr>
          <p:nvPr>
            <p:ph type="title"/>
          </p:nvPr>
        </p:nvSpPr>
        <p:spPr/>
        <p:txBody>
          <a:bodyPr/>
          <a:lstStyle/>
          <a:p>
            <a:r>
              <a:rPr lang="cs-CZ" dirty="false"/>
              <a:t>Výzva 14 - Podporované aktivity </a:t>
            </a:r>
            <a:r>
              <a:rPr lang="cs-CZ" dirty="false" err="true"/>
              <a:t>ii</a:t>
            </a:r>
            <a:r>
              <a:rPr lang="cs-CZ" dirty="false"/>
              <a:t>.</a:t>
            </a:r>
          </a:p>
        </p:txBody>
      </p:sp>
      <p:sp>
        <p:nvSpPr>
          <p:cNvPr id="3" name="Zástupný obsah 2">
            <a:extLst>
              <a:ext uri="{FF2B5EF4-FFF2-40B4-BE49-F238E27FC236}">
                <a16:creationId xmlns:a16="http://schemas.microsoft.com/office/drawing/2014/main" id="{EBA77E00-2163-7428-EB13-165C17EF3EBD}"/>
              </a:ext>
            </a:extLst>
          </p:cNvPr>
          <p:cNvSpPr>
            <a:spLocks noGrp="true"/>
          </p:cNvSpPr>
          <p:nvPr>
            <p:ph idx="1"/>
          </p:nvPr>
        </p:nvSpPr>
        <p:spPr/>
        <p:txBody>
          <a:bodyPr/>
          <a:lstStyle/>
          <a:p>
            <a:pPr marL="0" indent="0" algn="just">
              <a:buNone/>
            </a:pPr>
            <a:r>
              <a:rPr lang="cs-CZ" sz="1800" b="true" dirty="false"/>
              <a:t>3. Podpora sociálních služeb, </a:t>
            </a:r>
            <a:r>
              <a:rPr lang="cs-CZ" sz="1800" dirty="false"/>
              <a:t>rozvoje a prokazatelné navýšení kapacity, případně vzniku nových sociálních služeb, a to pouze odlehčovací služby dle §44 zákona o sociálních službách, pečovatelské služby dle §40 terénní formou, rané péče dle §54 terénní formou, denní stacionáře dle §46, centra denních služeb dle §45. </a:t>
            </a:r>
          </a:p>
          <a:p>
            <a:pPr marL="0" indent="0" algn="just">
              <a:buNone/>
            </a:pPr>
            <a:r>
              <a:rPr lang="cs-CZ" sz="1800" b="true" dirty="false"/>
              <a:t>4. Zavedení pozice pracovníka, který koordinuje oblast neformální péče </a:t>
            </a:r>
            <a:br>
              <a:rPr lang="cs-CZ" sz="1800" b="true" dirty="false"/>
            </a:br>
            <a:r>
              <a:rPr lang="cs-CZ" sz="1800" b="true" dirty="false"/>
              <a:t>u registrovaného poskytovatele sociální služby </a:t>
            </a:r>
            <a:r>
              <a:rPr lang="cs-CZ" sz="1800" dirty="false"/>
              <a:t>(např. koordinátor péče) </a:t>
            </a:r>
            <a:br>
              <a:rPr lang="cs-CZ" sz="1800" dirty="false"/>
            </a:br>
            <a:r>
              <a:rPr lang="cs-CZ" sz="1800" dirty="false"/>
              <a:t>a jehož činnost je vykonávána nad rámec základních činností registrované sociální služby. </a:t>
            </a:r>
            <a:endParaRPr lang="cs-CZ" dirty="false"/>
          </a:p>
        </p:txBody>
      </p:sp>
      <p:sp>
        <p:nvSpPr>
          <p:cNvPr id="4" name="Zástupný symbol pro číslo snímku 3">
            <a:extLst>
              <a:ext uri="{FF2B5EF4-FFF2-40B4-BE49-F238E27FC236}">
                <a16:creationId xmlns:a16="http://schemas.microsoft.com/office/drawing/2014/main" id="{B590EA21-BC3F-E861-9128-D19D85EC67B3}"/>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1773824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Nákup služeb, DPH</a:t>
            </a:r>
          </a:p>
        </p:txBody>
      </p:sp>
      <p:sp>
        <p:nvSpPr>
          <p:cNvPr id="3" name="Zástupný symbol pro obsah 2"/>
          <p:cNvSpPr>
            <a:spLocks noGrp="true"/>
          </p:cNvSpPr>
          <p:nvPr>
            <p:ph idx="1"/>
          </p:nvPr>
        </p:nvSpPr>
        <p:spPr>
          <a:xfrm>
            <a:off x="539552" y="1628800"/>
            <a:ext cx="8064000" cy="4779232"/>
          </a:xfrm>
        </p:spPr>
        <p:txBody>
          <a:bodyPr/>
          <a:lstStyle/>
          <a:p>
            <a:pPr algn="just">
              <a:lnSpc>
                <a:spcPct val="100000"/>
              </a:lnSpc>
              <a:spcAft>
                <a:spcPts val="1000"/>
              </a:spcAft>
              <a:defRPr/>
            </a:pPr>
            <a:r>
              <a:rPr lang="cs-CZ" sz="1800" dirty="false"/>
              <a:t>Dodání služby musí být nezbytné k realizaci projektu </a:t>
            </a:r>
            <a:br>
              <a:rPr lang="cs-CZ" sz="1800" dirty="false"/>
            </a:br>
            <a:r>
              <a:rPr lang="cs-CZ" sz="1800" dirty="false"/>
              <a:t>a musí vytvářet novou hodnotu.</a:t>
            </a:r>
          </a:p>
          <a:p>
            <a:pPr algn="just">
              <a:lnSpc>
                <a:spcPct val="100000"/>
              </a:lnSpc>
              <a:spcAft>
                <a:spcPts val="1000"/>
              </a:spcAft>
              <a:defRPr/>
            </a:pPr>
            <a:r>
              <a:rPr lang="cs-CZ" sz="1800" dirty="false"/>
              <a:t>Způsobilými výdaji nejsou výdaje na nákup lektorských služeb/školení/kurzů, na které má příjemce či partner platnou akreditaci. </a:t>
            </a:r>
          </a:p>
          <a:p>
            <a:pPr algn="just">
              <a:lnSpc>
                <a:spcPct val="100000"/>
              </a:lnSpc>
              <a:spcAft>
                <a:spcPts val="1000"/>
              </a:spcAft>
              <a:defRPr/>
            </a:pPr>
            <a:r>
              <a:rPr lang="cs-CZ" sz="1800" dirty="false"/>
              <a:t>DPH – rozdílné pro plátce a neplátce DPH</a:t>
            </a:r>
          </a:p>
          <a:p>
            <a:pPr lvl="1" algn="just">
              <a:lnSpc>
                <a:spcPct val="100000"/>
              </a:lnSpc>
              <a:spcAft>
                <a:spcPts val="1000"/>
              </a:spcAft>
              <a:defRPr/>
            </a:pPr>
            <a:r>
              <a:rPr lang="cs-CZ" sz="1800" dirty="false"/>
              <a:t>U neplátce je DPH způsobilým výdajem</a:t>
            </a:r>
          </a:p>
          <a:p>
            <a:pPr lvl="1" algn="just">
              <a:lnSpc>
                <a:spcPct val="100000"/>
              </a:lnSpc>
              <a:spcAft>
                <a:spcPts val="1000"/>
              </a:spcAft>
              <a:defRPr/>
            </a:pPr>
            <a:r>
              <a:rPr lang="cs-CZ" sz="1800" dirty="false"/>
              <a:t>U plátců je DPH způsobilým výdajem, pokud nevzniká nárok na odpočet </a:t>
            </a:r>
          </a:p>
          <a:p>
            <a:pPr lvl="1" algn="just">
              <a:lnSpc>
                <a:spcPct val="100000"/>
              </a:lnSpc>
              <a:defRPr/>
            </a:pPr>
            <a:r>
              <a:rPr lang="cs-CZ" sz="1800" dirty="false"/>
              <a:t>Akreditované kurzy – bez DPH.</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541484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Způsobilé výdaje - Přímá podpora</a:t>
            </a:r>
          </a:p>
        </p:txBody>
      </p:sp>
      <p:sp>
        <p:nvSpPr>
          <p:cNvPr id="3" name="Zástupný symbol pro obsah 2"/>
          <p:cNvSpPr>
            <a:spLocks noGrp="true"/>
          </p:cNvSpPr>
          <p:nvPr>
            <p:ph idx="1"/>
          </p:nvPr>
        </p:nvSpPr>
        <p:spPr>
          <a:xfrm>
            <a:off x="467544" y="1556792"/>
            <a:ext cx="8064000" cy="4320000"/>
          </a:xfrm>
        </p:spPr>
        <p:txBody>
          <a:bodyPr/>
          <a:lstStyle/>
          <a:p>
            <a:pPr algn="just"/>
            <a:r>
              <a:rPr lang="pl-PL" sz="1800" dirty="false"/>
              <a:t>Z rozpočtu projektu lze hradit výdaje spojené se zapojením cílové skupiny do projektu. </a:t>
            </a:r>
          </a:p>
          <a:p>
            <a:pPr algn="just"/>
            <a:r>
              <a:rPr lang="cs-CZ" sz="1800" dirty="false"/>
              <a:t>Výdaje spojené se zapojením CS do projektu – zejména se zaměstnáváním a vzděláváním CS projektu.</a:t>
            </a:r>
          </a:p>
          <a:p>
            <a:pPr algn="just"/>
            <a:r>
              <a:rPr lang="cs-CZ" sz="1800" dirty="false"/>
              <a:t>Patří sem:</a:t>
            </a:r>
          </a:p>
          <a:p>
            <a:pPr lvl="1" algn="just"/>
            <a:r>
              <a:rPr lang="cs-CZ" sz="1800" b="true" dirty="false">
                <a:solidFill>
                  <a:srgbClr val="FF0000"/>
                </a:solidFill>
              </a:rPr>
              <a:t>Mzdové příspěvky =&gt; výzva 014 ale neumožňuje hradit</a:t>
            </a:r>
          </a:p>
          <a:p>
            <a:pPr lvl="1" algn="just"/>
            <a:r>
              <a:rPr lang="cs-CZ" sz="1800" dirty="false"/>
              <a:t>Cestovní náhrady, jízdné, stravné CS</a:t>
            </a:r>
          </a:p>
          <a:p>
            <a:pPr lvl="1" algn="just"/>
            <a:r>
              <a:rPr lang="cs-CZ" sz="1800" dirty="false"/>
              <a:t>Příspěvek na péči o dítě a další závislé osoby</a:t>
            </a:r>
          </a:p>
          <a:p>
            <a:pPr lvl="1" algn="just"/>
            <a:r>
              <a:rPr lang="cs-CZ" sz="1800" dirty="false"/>
              <a:t>Jiné nezbytné náklady CS</a:t>
            </a:r>
          </a:p>
          <a:p>
            <a:pPr lvl="1" algn="just"/>
            <a:r>
              <a:rPr lang="cs-CZ" sz="1800" dirty="false"/>
              <a:t>Příspěvek na zapracování (pro výzvu 014 nerelevantní)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3065721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Veřejné zakázky</a:t>
            </a:r>
          </a:p>
        </p:txBody>
      </p:sp>
      <p:sp>
        <p:nvSpPr>
          <p:cNvPr id="3" name="Zástupný symbol pro obsah 2"/>
          <p:cNvSpPr>
            <a:spLocks noGrp="true"/>
          </p:cNvSpPr>
          <p:nvPr>
            <p:ph idx="1"/>
          </p:nvPr>
        </p:nvSpPr>
        <p:spPr>
          <a:xfrm>
            <a:off x="540000" y="1340768"/>
            <a:ext cx="8064000" cy="4779232"/>
          </a:xfrm>
        </p:spPr>
        <p:txBody>
          <a:bodyPr/>
          <a:lstStyle/>
          <a:p>
            <a:pPr lvl="0" algn="just">
              <a:lnSpc>
                <a:spcPct val="100000"/>
              </a:lnSpc>
            </a:pPr>
            <a:endParaRPr lang="cs-CZ" sz="2000" dirty="false"/>
          </a:p>
          <a:p>
            <a:pPr lvl="0" algn="just">
              <a:lnSpc>
                <a:spcPct val="100000"/>
              </a:lnSpc>
            </a:pPr>
            <a:r>
              <a:rPr lang="cs-CZ" sz="1800" dirty="false"/>
              <a:t>Pokud příjemce nebo jeho partner s finančním příspěvkem (dále jen zadavatel) nedisponuje dostatečným vybavením na realizaci projektu nebo není schopen zabezpečit veškeré činnosti spojené s realizací projektu pomocí vlastních zaměstnanců, může pořízení takového vybavení a služeb zajistit nákupem.</a:t>
            </a:r>
          </a:p>
          <a:p>
            <a:pPr algn="just">
              <a:lnSpc>
                <a:spcPct val="100000"/>
              </a:lnSpc>
            </a:pPr>
            <a:r>
              <a:rPr lang="cs-CZ" sz="1800" dirty="false"/>
              <a:t>Zadáváním se rozumí jakýkoli postup pro výběr dodavatele. Doplňujeme, že pro oblast zadávání zakázek pro programové období 2021-2027 se zadáváním rozumí zadávací řízení, výběrové řízení i přímé zadání bez provedení výběrového řízení. </a:t>
            </a:r>
          </a:p>
          <a:p>
            <a:pPr algn="just">
              <a:lnSpc>
                <a:spcPct val="100000"/>
              </a:lnSpc>
            </a:pPr>
            <a:r>
              <a:rPr lang="cs-CZ" sz="1800" dirty="false"/>
              <a:t>Zadavatel vždy postupuje tak, aby nedocházelo ke střetu zájmů. </a:t>
            </a:r>
          </a:p>
          <a:p>
            <a:pPr lvl="0">
              <a:lnSpc>
                <a:spcPct val="100000"/>
              </a:lnSpc>
            </a:pPr>
            <a:r>
              <a:rPr lang="cs-CZ" sz="1800" dirty="false"/>
              <a:t>Pro příjemce platí povinnost řídit se pravidly</a:t>
            </a:r>
            <a:br>
              <a:rPr lang="cs-CZ" sz="1800" dirty="false"/>
            </a:br>
            <a:r>
              <a:rPr lang="cs-CZ" sz="1800" dirty="false"/>
              <a:t>uvedenými v kapitole 20 Obecná část pravidel.</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pic>
        <p:nvPicPr>
          <p:cNvPr id="5" name="Obrázek 4">
            <a:extLst>
              <a:ext uri="{FF2B5EF4-FFF2-40B4-BE49-F238E27FC236}">
                <a16:creationId xmlns:a16="http://schemas.microsoft.com/office/drawing/2014/main" id="{4C6DE1A3-8E38-444B-8F16-C1F6443BB277}"/>
              </a:ext>
            </a:extLst>
          </p:cNvPr>
          <p:cNvPicPr>
            <a:picLocks noChangeAspect="true"/>
          </p:cNvPicPr>
          <p:nvPr/>
        </p:nvPicPr>
        <p:blipFill>
          <a:blip r:embed="rId3"/>
          <a:stretch>
            <a:fillRect/>
          </a:stretch>
        </p:blipFill>
        <p:spPr>
          <a:xfrm>
            <a:off x="6228184" y="5139208"/>
            <a:ext cx="2231193" cy="1556792"/>
          </a:xfrm>
          <a:prstGeom prst="rect">
            <a:avLst/>
          </a:prstGeom>
        </p:spPr>
      </p:pic>
    </p:spTree>
    <p:extLst>
      <p:ext uri="{BB962C8B-B14F-4D97-AF65-F5344CB8AC3E}">
        <p14:creationId xmlns:p14="http://schemas.microsoft.com/office/powerpoint/2010/main" val="2656127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628800"/>
            <a:ext cx="8064000" cy="5067200"/>
          </a:xfrm>
        </p:spPr>
        <p:txBody>
          <a:bodyPr/>
          <a:lstStyle/>
          <a:p>
            <a:pPr algn="just">
              <a:lnSpc>
                <a:spcPct val="100000"/>
              </a:lnSpc>
              <a:spcBef>
                <a:spcPts val="300"/>
              </a:spcBef>
              <a:spcAft>
                <a:spcPts val="1200"/>
              </a:spcAft>
            </a:pPr>
            <a:r>
              <a:rPr lang="cs-CZ" sz="1800" dirty="false"/>
              <a:t>Příjemci jsou povinni vést účetnictví nebo daňovou evidenci v souladu        s předpisy ČR. Příjemci, kteří vedou účetnictví v plném nebo zjednodušeném rozsahu podle zákona č. 563/1991 Sb., o účetnictví, vedou účetnictví způsobem, který zajistí </a:t>
            </a:r>
            <a:r>
              <a:rPr lang="cs-CZ" sz="1800" b="true" dirty="false"/>
              <a:t>jednoznačné přiřazení účetních položek spadajících do přímých nákladů ke konkrétnímu projektu</a:t>
            </a:r>
            <a:r>
              <a:rPr lang="cs-CZ" sz="1800" dirty="false"/>
              <a:t>,</a:t>
            </a:r>
            <a:br>
              <a:rPr lang="cs-CZ" sz="1800" dirty="false"/>
            </a:br>
            <a:r>
              <a:rPr lang="cs-CZ" sz="1800" dirty="false"/>
              <a:t> tj. zejména výnosů a nákladů a zařazení do evidence majetku.</a:t>
            </a:r>
          </a:p>
          <a:p>
            <a:pPr>
              <a:lnSpc>
                <a:spcPct val="100000"/>
              </a:lnSpc>
              <a:spcBef>
                <a:spcPts val="300"/>
              </a:spcBef>
              <a:spcAft>
                <a:spcPts val="1200"/>
              </a:spcAft>
            </a:pPr>
            <a:r>
              <a:rPr lang="cs-CZ" sz="1800" dirty="false"/>
              <a:t>Je také nutná archivace dokumentů</a:t>
            </a:r>
            <a:br>
              <a:rPr lang="cs-CZ" sz="1800" dirty="false"/>
            </a:br>
            <a:r>
              <a:rPr lang="cs-CZ" sz="1800" dirty="false"/>
              <a:t>(samostatná směrnice pro projekt </a:t>
            </a:r>
            <a:br>
              <a:rPr lang="cs-CZ" sz="1800" dirty="false"/>
            </a:br>
            <a:r>
              <a:rPr lang="cs-CZ" sz="1800" dirty="false"/>
              <a:t>může být, nemusí).</a:t>
            </a:r>
          </a:p>
          <a:p>
            <a:pPr algn="just">
              <a:lnSpc>
                <a:spcPct val="100000"/>
              </a:lnSpc>
              <a:spcBef>
                <a:spcPts val="300"/>
              </a:spcBef>
              <a:spcAft>
                <a:spcPts val="300"/>
              </a:spcAft>
            </a:pPr>
            <a:endParaRPr lang="cs-CZ" sz="1800" dirty="false"/>
          </a:p>
          <a:p>
            <a:pPr>
              <a:lnSpc>
                <a:spcPct val="100000"/>
              </a:lnSpc>
              <a:spcBef>
                <a:spcPts val="300"/>
              </a:spcBef>
              <a:spcAft>
                <a:spcPts val="300"/>
              </a:spcAft>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pic>
        <p:nvPicPr>
          <p:cNvPr id="8" name="Obrázek 7">
            <a:extLst>
              <a:ext uri="{FF2B5EF4-FFF2-40B4-BE49-F238E27FC236}">
                <a16:creationId xmlns:a16="http://schemas.microsoft.com/office/drawing/2014/main" id="{273438BF-1BFE-43BB-8C0A-B592DE7F2E03}"/>
              </a:ext>
            </a:extLst>
          </p:cNvPr>
          <p:cNvPicPr>
            <a:picLocks noChangeAspect="true"/>
          </p:cNvPicPr>
          <p:nvPr/>
        </p:nvPicPr>
        <p:blipFill>
          <a:blip r:embed="rId3"/>
          <a:stretch>
            <a:fillRect/>
          </a:stretch>
        </p:blipFill>
        <p:spPr>
          <a:xfrm>
            <a:off x="4585591" y="3287927"/>
            <a:ext cx="3441749" cy="3408073"/>
          </a:xfrm>
          <a:prstGeom prst="rect">
            <a:avLst/>
          </a:prstGeom>
        </p:spPr>
      </p:pic>
    </p:spTree>
    <p:extLst>
      <p:ext uri="{BB962C8B-B14F-4D97-AF65-F5344CB8AC3E}">
        <p14:creationId xmlns:p14="http://schemas.microsoft.com/office/powerpoint/2010/main" val="1996831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kontroly na místě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14243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KONTROLY NA MÍSTĚ</a:t>
            </a:r>
          </a:p>
        </p:txBody>
      </p:sp>
      <p:sp>
        <p:nvSpPr>
          <p:cNvPr id="3" name="Zástupný symbol pro obsah 2"/>
          <p:cNvSpPr>
            <a:spLocks noGrp="true"/>
          </p:cNvSpPr>
          <p:nvPr>
            <p:ph idx="1"/>
          </p:nvPr>
        </p:nvSpPr>
        <p:spPr>
          <a:xfrm>
            <a:off x="540000" y="1412776"/>
            <a:ext cx="8064000" cy="5184576"/>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sz="1800" dirty="false"/>
              <a:t>Příjemce je povinen umožnit ověření skutečností, které popisuje v žádosti </a:t>
            </a:r>
            <a:br>
              <a:rPr lang="cs-CZ" sz="1800" dirty="false"/>
            </a:br>
            <a:r>
              <a:rPr lang="cs-CZ" sz="1800" dirty="false"/>
              <a:t>o podporu a zprávách o realizaci projektu či dalších dokumentech.</a:t>
            </a:r>
          </a:p>
          <a:p>
            <a:pPr marL="342900" lvl="1" indent="-342900" algn="just">
              <a:lnSpc>
                <a:spcPct val="100000"/>
              </a:lnSpc>
              <a:spcBef>
                <a:spcPts val="0"/>
              </a:spcBef>
              <a:spcAft>
                <a:spcPts val="0"/>
              </a:spcAft>
              <a:buClr>
                <a:schemeClr val="accent1"/>
              </a:buClr>
              <a:buSzPct val="100000"/>
              <a:buFont typeface="+mj-lt"/>
              <a:buAutoNum type="arabicPeriod"/>
            </a:pPr>
            <a:r>
              <a:rPr lang="cs-CZ" sz="1800" b="true" dirty="false"/>
              <a:t>Ohlášená kontrola </a:t>
            </a:r>
            <a:r>
              <a:rPr lang="cs-CZ" sz="1800" dirty="false"/>
              <a:t>-  Příjemce je dopředu informován</a:t>
            </a:r>
          </a:p>
          <a:p>
            <a:pPr marL="809625" lvl="1" indent="0" algn="just">
              <a:lnSpc>
                <a:spcPct val="100000"/>
              </a:lnSpc>
              <a:spcBef>
                <a:spcPts val="0"/>
              </a:spcBef>
              <a:spcAft>
                <a:spcPts val="0"/>
              </a:spcAft>
              <a:buSzPct val="100000"/>
              <a:buNone/>
            </a:pPr>
            <a:r>
              <a:rPr lang="cs-CZ" sz="1800" dirty="false"/>
              <a:t>o připravované kontrole, je mu poskytnut seznam </a:t>
            </a:r>
          </a:p>
          <a:p>
            <a:pPr marL="809625" lvl="1" indent="0" algn="just">
              <a:lnSpc>
                <a:spcPct val="100000"/>
              </a:lnSpc>
              <a:spcBef>
                <a:spcPts val="0"/>
              </a:spcBef>
              <a:spcAft>
                <a:spcPts val="0"/>
              </a:spcAft>
              <a:buSzPct val="100000"/>
              <a:buNone/>
            </a:pPr>
            <a:r>
              <a:rPr lang="cs-CZ" sz="1800" dirty="false"/>
              <a:t>potřebné dokumentace a časový </a:t>
            </a:r>
          </a:p>
          <a:p>
            <a:pPr marL="809625" lvl="1" indent="0" algn="just">
              <a:lnSpc>
                <a:spcPct val="100000"/>
              </a:lnSpc>
              <a:spcBef>
                <a:spcPts val="0"/>
              </a:spcBef>
              <a:spcAft>
                <a:spcPts val="1800"/>
              </a:spcAft>
              <a:buSzPct val="100000"/>
              <a:buNone/>
            </a:pPr>
            <a:r>
              <a:rPr lang="cs-CZ" sz="1800" dirty="false"/>
              <a:t>harmonogram kontroly.</a:t>
            </a:r>
          </a:p>
          <a:p>
            <a:pPr marL="342900" lvl="1" indent="-342900" algn="just">
              <a:lnSpc>
                <a:spcPct val="100000"/>
              </a:lnSpc>
              <a:spcBef>
                <a:spcPts val="600"/>
              </a:spcBef>
              <a:spcAft>
                <a:spcPts val="600"/>
              </a:spcAft>
              <a:buClr>
                <a:schemeClr val="accent1"/>
              </a:buClr>
              <a:buSzPct val="100000"/>
              <a:buFont typeface="+mj-lt"/>
              <a:buAutoNum type="arabicPeriod" startAt="2"/>
            </a:pPr>
            <a:r>
              <a:rPr lang="cs-CZ" sz="1800" b="true" dirty="false"/>
              <a:t>Neohlášená kontrola</a:t>
            </a:r>
            <a:r>
              <a:rPr lang="cs-CZ" sz="1800" dirty="false"/>
              <a:t> – zejména při ověřování</a:t>
            </a:r>
          </a:p>
          <a:p>
            <a:pPr marL="809625" lvl="1" indent="0" algn="just">
              <a:lnSpc>
                <a:spcPct val="100000"/>
              </a:lnSpc>
              <a:spcBef>
                <a:spcPts val="0"/>
              </a:spcBef>
              <a:spcAft>
                <a:spcPts val="1800"/>
              </a:spcAft>
              <a:buSzPct val="100000"/>
              <a:buNone/>
            </a:pPr>
            <a:r>
              <a:rPr lang="cs-CZ" sz="1800" dirty="false"/>
              <a:t>reálnosti probíhajících aktivit.</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b="true" dirty="false"/>
              <a:t>Příjemce musí umožnit vstup </a:t>
            </a:r>
            <a:r>
              <a:rPr lang="cs-CZ" sz="1800" dirty="false"/>
              <a:t>kontrolou pověřeným osobám, včetně přístupu k veškeré dokumentaci týkající se projektu, během realizace projektu, ale také po celou dobu, po kterou je povinen uchovávat dokumentaci projektu.</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dirty="false"/>
              <a:t>K provádění kontrol na místě či auditů oprávněno také Ministerstvo financí, orgány finanční správy, Evropská komise nebo Evropský účetní dvůr </a:t>
            </a:r>
            <a:br>
              <a:rPr lang="cs-CZ" sz="1800" dirty="false"/>
            </a:br>
            <a:r>
              <a:rPr lang="cs-CZ" sz="1800" dirty="false"/>
              <a:t>a 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77408" y="227687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4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evaluace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40549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Evaluace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
        <p:nvSpPr>
          <p:cNvPr id="6" name="Zástupný obsah 5">
            <a:extLst>
              <a:ext uri="{FF2B5EF4-FFF2-40B4-BE49-F238E27FC236}">
                <a16:creationId xmlns:a16="http://schemas.microsoft.com/office/drawing/2014/main" id="{C4CE61C3-C400-A985-62AB-3E1FA27CEC37}"/>
              </a:ext>
            </a:extLst>
          </p:cNvPr>
          <p:cNvSpPr>
            <a:spLocks noGrp="true"/>
          </p:cNvSpPr>
          <p:nvPr>
            <p:ph idx="1"/>
          </p:nvPr>
        </p:nvSpPr>
        <p:spPr>
          <a:xfrm>
            <a:off x="179512" y="1340768"/>
            <a:ext cx="8784976" cy="5517232"/>
          </a:xfrm>
        </p:spPr>
        <p:txBody>
          <a:bodyPr/>
          <a:lstStyle/>
          <a:p>
            <a:r>
              <a:rPr lang="cs-CZ" sz="1800" dirty="false"/>
              <a:t>Pro projekty, které mají evaluaci, zůstávají v platnosti veškeré pokyny z přílohy </a:t>
            </a:r>
            <a:br>
              <a:rPr lang="cs-CZ" sz="1800" dirty="false"/>
            </a:br>
            <a:r>
              <a:rPr lang="cs-CZ" sz="1800" dirty="false"/>
              <a:t>č. 2 výzvy: </a:t>
            </a:r>
            <a:r>
              <a:rPr lang="cs-CZ" sz="1800" b="true" u="sng" dirty="false"/>
              <a:t>Podmínky pro projekty s evaluací, tj:</a:t>
            </a:r>
          </a:p>
          <a:p>
            <a:pPr marL="625475" lvl="1" indent="-250825"/>
            <a:r>
              <a:rPr lang="cs-CZ" sz="1800" dirty="false"/>
              <a:t>Samostatná KA</a:t>
            </a:r>
          </a:p>
          <a:p>
            <a:pPr marL="625475" lvl="1" indent="-250825" algn="just">
              <a:lnSpc>
                <a:spcPct val="106000"/>
              </a:lnSpc>
              <a:spcAft>
                <a:spcPts val="1200"/>
              </a:spcAft>
            </a:pPr>
            <a:r>
              <a:rPr lang="cs-CZ" sz="1800" dirty="false"/>
              <a:t>Odborná způsobilost evaluátora =&gt; v případě změny evaluátora nutné znovu doložit Formulář A (příloha výzvy: projektu splňovat alespoň jedno ze dvou kvalifikačních kritérií: Kritérium praktické zkušenosti/odborné praxe evaluátora </a:t>
            </a:r>
            <a:br>
              <a:rPr lang="cs-CZ" sz="1800" dirty="false"/>
            </a:br>
            <a:r>
              <a:rPr lang="cs-CZ" sz="1800" dirty="false"/>
              <a:t>x Kritérium odborného vzdělání evaluátora)</a:t>
            </a:r>
          </a:p>
          <a:p>
            <a:pPr marL="625475" lvl="1" indent="-250825" algn="just">
              <a:lnSpc>
                <a:spcPct val="106000"/>
              </a:lnSpc>
              <a:spcAft>
                <a:spcPts val="1200"/>
              </a:spcAft>
            </a:pPr>
            <a:r>
              <a:rPr lang="cs-CZ" sz="1800" dirty="false"/>
              <a:t>Postupovat v souladu s Evaluačním plánem =&gt; mění se v průběhu realizace</a:t>
            </a:r>
          </a:p>
          <a:p>
            <a:pPr marL="625475" lvl="1" indent="-250825" algn="just">
              <a:lnSpc>
                <a:spcPct val="106000"/>
              </a:lnSpc>
              <a:spcAft>
                <a:spcPts val="1200"/>
              </a:spcAft>
            </a:pPr>
            <a:r>
              <a:rPr lang="cs-CZ" sz="1800" dirty="false">
                <a:effectLst/>
                <a:latin typeface="Arial" panose="020B0604020202020204" pitchFamily="34" charset="0"/>
                <a:ea typeface="Calibri" panose="020F0502020204030204" pitchFamily="34" charset="0"/>
                <a:cs typeface="Times New Roman" panose="02020603050405020304" pitchFamily="18" charset="0"/>
              </a:rPr>
              <a:t>Nejpozději do 2 měsíců od začátku realizace projektu bude příjemce povinen kontaktovat poskytovatele dotace s žádostí o konzultaci nastavení evaluace </a:t>
            </a:r>
            <a:br>
              <a:rPr lang="cs-CZ" sz="1800" dirty="false">
                <a:effectLst/>
                <a:latin typeface="Arial" panose="020B0604020202020204" pitchFamily="34" charset="0"/>
                <a:ea typeface="Calibri" panose="020F0502020204030204" pitchFamily="34" charset="0"/>
                <a:cs typeface="Times New Roman" panose="02020603050405020304" pitchFamily="18" charset="0"/>
              </a:rPr>
            </a:br>
            <a:r>
              <a:rPr lang="cs-CZ" sz="1800" dirty="false">
                <a:effectLst/>
                <a:latin typeface="Arial" panose="020B0604020202020204" pitchFamily="34" charset="0"/>
                <a:ea typeface="Calibri" panose="020F0502020204030204" pitchFamily="34" charset="0"/>
                <a:cs typeface="Times New Roman" panose="02020603050405020304" pitchFamily="18" charset="0"/>
              </a:rPr>
              <a:t>a evaluačního plánu =&gt; </a:t>
            </a:r>
            <a:r>
              <a:rPr lang="cs-CZ" sz="1800" dirty="false">
                <a:effectLst/>
                <a:latin typeface="Arial" panose="020B0604020202020204" pitchFamily="34" charset="0"/>
                <a:ea typeface="Calibri" panose="020F0502020204030204" pitchFamily="34" charset="0"/>
                <a:cs typeface="Times New Roman" panose="02020603050405020304" pitchFamily="18" charset="0"/>
                <a:hlinkClick r:id="rId2"/>
              </a:rPr>
              <a:t>evaluace@mpsv.cz</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625475" lvl="1" indent="-250825" algn="just">
              <a:lnSpc>
                <a:spcPct val="106000"/>
              </a:lnSpc>
              <a:spcAft>
                <a:spcPts val="1200"/>
              </a:spcAft>
            </a:pPr>
            <a:r>
              <a:rPr lang="cs-CZ" sz="1800" dirty="false">
                <a:effectLst/>
                <a:latin typeface="Arial" panose="020B0604020202020204" pitchFamily="34" charset="0"/>
                <a:ea typeface="Calibri" panose="020F0502020204030204" pitchFamily="34" charset="0"/>
                <a:cs typeface="Times New Roman" panose="02020603050405020304" pitchFamily="18" charset="0"/>
              </a:rPr>
              <a:t>V návaznosti na proběhlé konzultace musí realizátor do nejbližší ZoR zpracovat </a:t>
            </a: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Vstupní evaluační zprávu</a:t>
            </a:r>
            <a:r>
              <a:rPr lang="cs-CZ" sz="1800" dirty="false">
                <a:effectLst/>
                <a:latin typeface="Arial" panose="020B0604020202020204" pitchFamily="34" charset="0"/>
                <a:ea typeface="Calibri" panose="020F0502020204030204" pitchFamily="34" charset="0"/>
                <a:cs typeface="Times New Roman" panose="02020603050405020304" pitchFamily="18" charset="0"/>
              </a:rPr>
              <a:t>, která je společně se </a:t>
            </a: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Závěrečnou evaluační zprávou</a:t>
            </a:r>
            <a:r>
              <a:rPr lang="cs-CZ" sz="1800" dirty="false">
                <a:effectLst/>
                <a:latin typeface="Arial" panose="020B0604020202020204" pitchFamily="34" charset="0"/>
                <a:ea typeface="Calibri" panose="020F0502020204030204" pitchFamily="34" charset="0"/>
                <a:cs typeface="Times New Roman" panose="02020603050405020304" pitchFamily="18" charset="0"/>
              </a:rPr>
              <a:t>, jež musí být odevzdána měsíc před skončením projektu,</a:t>
            </a: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 </a:t>
            </a:r>
            <a:r>
              <a:rPr lang="cs-CZ" sz="1800" dirty="false">
                <a:effectLst/>
                <a:latin typeface="Arial" panose="020B0604020202020204" pitchFamily="34" charset="0"/>
                <a:ea typeface="Calibri" panose="020F0502020204030204" pitchFamily="34" charset="0"/>
                <a:cs typeface="Times New Roman" panose="02020603050405020304" pitchFamily="18" charset="0"/>
              </a:rPr>
              <a:t>povinným výstupem projektu a bude uvedena v cílové hodnotě indikátoru 805 000. </a:t>
            </a:r>
            <a:endParaRPr lang="cs-CZ" sz="1800" dirty="false"/>
          </a:p>
        </p:txBody>
      </p:sp>
    </p:spTree>
    <p:extLst>
      <p:ext uri="{BB962C8B-B14F-4D97-AF65-F5344CB8AC3E}">
        <p14:creationId xmlns:p14="http://schemas.microsoft.com/office/powerpoint/2010/main" val="293366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539552" y="1556792"/>
            <a:ext cx="4608064" cy="3168352"/>
          </a:xfrm>
        </p:spPr>
        <p:txBody>
          <a:bodyPr/>
          <a:lstStyle/>
          <a:p>
            <a:pPr marL="0" indent="0" algn="ctr">
              <a:lnSpc>
                <a:spcPct val="100000"/>
              </a:lnSpc>
              <a:buNone/>
            </a:pPr>
            <a:r>
              <a:rPr lang="cs-CZ" sz="4000" b="true" kern="0" dirty="false"/>
              <a:t>Pokračujeme návaznou prezentací:</a:t>
            </a:r>
            <a:br>
              <a:rPr lang="cs-CZ" sz="4000" b="true" kern="0" dirty="false"/>
            </a:br>
            <a:endParaRPr lang="cs-CZ" sz="4000" b="true" kern="0" dirty="false"/>
          </a:p>
          <a:p>
            <a:pPr marL="0" indent="0" algn="ctr">
              <a:lnSpc>
                <a:spcPct val="100000"/>
              </a:lnSpc>
              <a:buNone/>
            </a:pPr>
            <a:r>
              <a:rPr lang="cs-CZ" sz="4000" b="true" kern="0" dirty="false"/>
              <a:t>Předkládání ZoR </a:t>
            </a:r>
            <a:br>
              <a:rPr lang="cs-CZ" sz="4000" b="true" kern="0" dirty="false"/>
            </a:br>
            <a:r>
              <a:rPr lang="cs-CZ" sz="4000" b="true" kern="0" dirty="false"/>
              <a:t>a ŽoP</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04508" y="1844824"/>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ástupný symbol pro obsah 2"/>
          <p:cNvSpPr txBox="true">
            <a:spLocks/>
          </p:cNvSpPr>
          <p:nvPr/>
        </p:nvSpPr>
        <p:spPr>
          <a:xfrm>
            <a:off x="539552" y="5917159"/>
            <a:ext cx="8116716" cy="4098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2" indent="0">
              <a:spcBef>
                <a:spcPts val="1800"/>
              </a:spcBef>
              <a:spcAft>
                <a:spcPts val="600"/>
              </a:spcAft>
              <a:buNone/>
            </a:pPr>
            <a:endParaRPr lang="cs-CZ" sz="1800" b="true" dirty="false"/>
          </a:p>
          <a:p>
            <a:pPr marL="179388" lvl="2" indent="0">
              <a:spcBef>
                <a:spcPts val="1800"/>
              </a:spcBef>
              <a:spcAft>
                <a:spcPts val="600"/>
              </a:spcAft>
              <a:buNone/>
            </a:pPr>
            <a:r>
              <a:rPr lang="cs-CZ" sz="1800" b="true" dirty="false"/>
              <a:t> </a:t>
            </a:r>
            <a:endParaRPr lang="cs-CZ" sz="1800" dirty="false"/>
          </a:p>
          <a:p>
            <a:pPr marL="0" indent="0">
              <a:buFont typeface="Wingdings" panose="05000000000000000000" pitchFamily="2" charset="2"/>
              <a:buNone/>
            </a:pPr>
            <a:endParaRPr lang="cs-CZ" dirty="false"/>
          </a:p>
        </p:txBody>
      </p:sp>
    </p:spTree>
    <p:extLst>
      <p:ext uri="{BB962C8B-B14F-4D97-AF65-F5344CB8AC3E}">
        <p14:creationId xmlns:p14="http://schemas.microsoft.com/office/powerpoint/2010/main" val="26080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A1B98-5C36-0C84-CED7-17A9E91A9336}"/>
              </a:ext>
            </a:extLst>
          </p:cNvPr>
          <p:cNvSpPr>
            <a:spLocks noGrp="true"/>
          </p:cNvSpPr>
          <p:nvPr>
            <p:ph type="title"/>
          </p:nvPr>
        </p:nvSpPr>
        <p:spPr/>
        <p:txBody>
          <a:bodyPr/>
          <a:lstStyle/>
          <a:p>
            <a:r>
              <a:rPr lang="cs-CZ" dirty="false"/>
              <a:t>Výzva 14 - Podporované aktivity </a:t>
            </a:r>
            <a:r>
              <a:rPr lang="cs-CZ" dirty="false" err="true"/>
              <a:t>ii</a:t>
            </a:r>
            <a:r>
              <a:rPr lang="cs-CZ" dirty="false"/>
              <a:t>.</a:t>
            </a:r>
          </a:p>
        </p:txBody>
      </p:sp>
      <p:sp>
        <p:nvSpPr>
          <p:cNvPr id="3" name="Zástupný obsah 2">
            <a:extLst>
              <a:ext uri="{FF2B5EF4-FFF2-40B4-BE49-F238E27FC236}">
                <a16:creationId xmlns:a16="http://schemas.microsoft.com/office/drawing/2014/main" id="{1F70D4E4-9E7E-DAC4-F20E-81A205C791AD}"/>
              </a:ext>
            </a:extLst>
          </p:cNvPr>
          <p:cNvSpPr>
            <a:spLocks noGrp="true"/>
          </p:cNvSpPr>
          <p:nvPr>
            <p:ph idx="1"/>
          </p:nvPr>
        </p:nvSpPr>
        <p:spPr/>
        <p:txBody>
          <a:bodyPr/>
          <a:lstStyle/>
          <a:p>
            <a:pPr marL="0" indent="0" algn="just">
              <a:buNone/>
            </a:pPr>
            <a:r>
              <a:rPr lang="cs-CZ" sz="1800" b="true" dirty="false"/>
              <a:t>5. Podpora paliativní/hospicové péče </a:t>
            </a:r>
            <a:r>
              <a:rPr lang="cs-CZ" sz="1800" dirty="false"/>
              <a:t>v přirozeném sociálním prostředí klienta. </a:t>
            </a:r>
          </a:p>
          <a:p>
            <a:pPr marL="0" indent="0" algn="just">
              <a:buNone/>
            </a:pPr>
            <a:r>
              <a:rPr lang="cs-CZ" sz="1800" b="true" dirty="false"/>
              <a:t>6. Podpora case managementu </a:t>
            </a:r>
            <a:r>
              <a:rPr lang="cs-CZ" sz="1800" dirty="false"/>
              <a:t>zaměřeného na dostupnost i koordinaci integrovaných modelů péče s účastí neformálních pečujících, sociální práce zaměřené na podporu neformálně pečujících.</a:t>
            </a:r>
          </a:p>
          <a:p>
            <a:pPr marL="0" indent="0" algn="just">
              <a:buClr>
                <a:schemeClr val="tx1"/>
              </a:buClr>
              <a:buNone/>
            </a:pPr>
            <a:r>
              <a:rPr lang="cs-CZ" sz="1800" b="true" dirty="false"/>
              <a:t>7</a:t>
            </a:r>
            <a:r>
              <a:rPr lang="cs-CZ" sz="1800" dirty="false"/>
              <a:t>. </a:t>
            </a:r>
            <a:r>
              <a:rPr lang="cs-CZ" sz="1800" b="true" dirty="false"/>
              <a:t>Zavádění programů a nástrojů mezioborové a mezirezortní spolupráce a přenos dobré praxe v oblasti neformální a sdílené péče</a:t>
            </a:r>
            <a:r>
              <a:rPr lang="cs-CZ" sz="1800" dirty="false"/>
              <a:t> (např. aktivity zaměřené na spolupůsobnost a návaznost pomáhajících intervencí neformálním pečujícím, mezioborové, multidisciplinární týmy, síťování, vytváření platforem, konferencí apod.).</a:t>
            </a:r>
          </a:p>
          <a:p>
            <a:endParaRPr lang="cs-CZ" dirty="false"/>
          </a:p>
        </p:txBody>
      </p:sp>
      <p:sp>
        <p:nvSpPr>
          <p:cNvPr id="4" name="Zástupný symbol pro číslo snímku 3">
            <a:extLst>
              <a:ext uri="{FF2B5EF4-FFF2-40B4-BE49-F238E27FC236}">
                <a16:creationId xmlns:a16="http://schemas.microsoft.com/office/drawing/2014/main" id="{AADEB2BC-9887-EC04-E105-1FE9914AFC42}"/>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274828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F9B42-BAFB-A3F7-6183-1E2B0CB1F4F5}"/>
              </a:ext>
            </a:extLst>
          </p:cNvPr>
          <p:cNvSpPr>
            <a:spLocks noGrp="true"/>
          </p:cNvSpPr>
          <p:nvPr>
            <p:ph type="title"/>
          </p:nvPr>
        </p:nvSpPr>
        <p:spPr/>
        <p:txBody>
          <a:bodyPr/>
          <a:lstStyle/>
          <a:p>
            <a:r>
              <a:rPr lang="cs-CZ" dirty="false"/>
              <a:t>Výzva 14 - Podporované aktivity </a:t>
            </a:r>
            <a:r>
              <a:rPr lang="cs-CZ" dirty="false" err="true"/>
              <a:t>iii</a:t>
            </a:r>
            <a:r>
              <a:rPr lang="cs-CZ" dirty="false"/>
              <a:t>.</a:t>
            </a:r>
          </a:p>
        </p:txBody>
      </p:sp>
      <p:sp>
        <p:nvSpPr>
          <p:cNvPr id="3" name="Zástupný obsah 2">
            <a:extLst>
              <a:ext uri="{FF2B5EF4-FFF2-40B4-BE49-F238E27FC236}">
                <a16:creationId xmlns:a16="http://schemas.microsoft.com/office/drawing/2014/main" id="{23FD198A-B1D7-85C2-3739-E7ECFBFE6738}"/>
              </a:ext>
            </a:extLst>
          </p:cNvPr>
          <p:cNvSpPr>
            <a:spLocks noGrp="true"/>
          </p:cNvSpPr>
          <p:nvPr>
            <p:ph idx="1"/>
          </p:nvPr>
        </p:nvSpPr>
        <p:spPr>
          <a:xfrm>
            <a:off x="540000" y="1412776"/>
            <a:ext cx="8064000" cy="4707224"/>
          </a:xfrm>
        </p:spPr>
        <p:txBody>
          <a:bodyPr/>
          <a:lstStyle/>
          <a:p>
            <a:pPr marL="0" indent="0">
              <a:buNone/>
            </a:pPr>
            <a:r>
              <a:rPr lang="cs-CZ" sz="2000" b="true" kern="0" cap="all" baseline="0" dirty="false">
                <a:latin typeface="+mj-lt"/>
                <a:ea typeface="+mj-ea"/>
                <a:cs typeface="+mj-cs"/>
              </a:rPr>
              <a:t>III. Aktivity zaměřené na neformální a sdílenou péči na úrovni obcí</a:t>
            </a:r>
          </a:p>
          <a:p>
            <a:pPr marL="0" indent="0" algn="just">
              <a:buClr>
                <a:srgbClr val="00B0F0"/>
              </a:buClr>
              <a:buNone/>
            </a:pPr>
            <a:r>
              <a:rPr lang="cs-CZ" sz="1800" b="true" dirty="false"/>
              <a:t>1</a:t>
            </a:r>
            <a:r>
              <a:rPr lang="cs-CZ" sz="1800" dirty="false"/>
              <a:t>. Aktivity zaměřené </a:t>
            </a:r>
            <a:r>
              <a:rPr lang="cs-CZ" sz="1800" b="true" dirty="false"/>
              <a:t>na spolupráci mezi obcí </a:t>
            </a:r>
            <a:r>
              <a:rPr lang="cs-CZ" sz="1800" dirty="false"/>
              <a:t>(případně svazkem obcí) </a:t>
            </a:r>
            <a:br>
              <a:rPr lang="cs-CZ" sz="1800" dirty="false"/>
            </a:br>
            <a:r>
              <a:rPr lang="cs-CZ" sz="1800" b="true" dirty="false"/>
              <a:t>a organizacemi </a:t>
            </a:r>
            <a:r>
              <a:rPr lang="cs-CZ" sz="1800" dirty="false"/>
              <a:t>v daném území s cílem umožnit setrvání osoby závislé na péči v přirozeném prostředí. </a:t>
            </a:r>
          </a:p>
          <a:p>
            <a:pPr marL="0" indent="0" algn="just">
              <a:buClr>
                <a:srgbClr val="00B0F0"/>
              </a:buClr>
              <a:buNone/>
            </a:pPr>
            <a:r>
              <a:rPr lang="cs-CZ" sz="1800" b="true" dirty="false"/>
              <a:t>2. Metodická podpora obcí </a:t>
            </a:r>
            <a:r>
              <a:rPr lang="cs-CZ" sz="1800" dirty="false"/>
              <a:t>v oblastech vyhledávání neformálních pečujících, síťování a navazování spolupráce aktérů v oblasti péče. </a:t>
            </a:r>
          </a:p>
          <a:p>
            <a:pPr marL="0" indent="0" algn="just">
              <a:buClr>
                <a:srgbClr val="00B0F0"/>
              </a:buClr>
              <a:buNone/>
            </a:pPr>
            <a:r>
              <a:rPr lang="cs-CZ" sz="1800" b="true" dirty="false"/>
              <a:t>3. </a:t>
            </a:r>
            <a:r>
              <a:rPr lang="cs-CZ" sz="1800" dirty="false"/>
              <a:t>Aktivity zaměřené na </a:t>
            </a:r>
            <a:r>
              <a:rPr lang="cs-CZ" sz="1800" b="true" dirty="false"/>
              <a:t>nová řešení a způsoby, jak předat informace k pečujícím</a:t>
            </a:r>
            <a:r>
              <a:rPr lang="cs-CZ" sz="1800" dirty="false"/>
              <a:t> o možnosti zajištění péče.</a:t>
            </a:r>
          </a:p>
          <a:p>
            <a:pPr algn="just"/>
            <a:endParaRPr lang="cs-CZ" sz="2000" dirty="false"/>
          </a:p>
          <a:p>
            <a:endParaRPr lang="cs-CZ" sz="2000" dirty="false"/>
          </a:p>
        </p:txBody>
      </p:sp>
      <p:sp>
        <p:nvSpPr>
          <p:cNvPr id="4" name="Zástupný symbol pro číslo snímku 3">
            <a:extLst>
              <a:ext uri="{FF2B5EF4-FFF2-40B4-BE49-F238E27FC236}">
                <a16:creationId xmlns:a16="http://schemas.microsoft.com/office/drawing/2014/main" id="{1BCAD8C8-AA7D-A3B2-A9A3-34BF0ED5144D}"/>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97506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AF5F8F-CEF3-70C4-EB63-FE3A06B02730}"/>
              </a:ext>
            </a:extLst>
          </p:cNvPr>
          <p:cNvSpPr>
            <a:spLocks noGrp="true"/>
          </p:cNvSpPr>
          <p:nvPr>
            <p:ph type="title"/>
          </p:nvPr>
        </p:nvSpPr>
        <p:spPr/>
        <p:txBody>
          <a:bodyPr/>
          <a:lstStyle/>
          <a:p>
            <a:r>
              <a:rPr lang="cs-CZ" dirty="false"/>
              <a:t>Výzva 14 - Podporované aktivity </a:t>
            </a:r>
            <a:r>
              <a:rPr lang="cs-CZ" dirty="false" err="true"/>
              <a:t>iii</a:t>
            </a:r>
            <a:r>
              <a:rPr lang="cs-CZ" dirty="false"/>
              <a:t>.</a:t>
            </a:r>
          </a:p>
        </p:txBody>
      </p:sp>
      <p:sp>
        <p:nvSpPr>
          <p:cNvPr id="3" name="Zástupný obsah 2">
            <a:extLst>
              <a:ext uri="{FF2B5EF4-FFF2-40B4-BE49-F238E27FC236}">
                <a16:creationId xmlns:a16="http://schemas.microsoft.com/office/drawing/2014/main" id="{402A13EE-53F1-FB90-0F2B-F0D777BFE96D}"/>
              </a:ext>
            </a:extLst>
          </p:cNvPr>
          <p:cNvSpPr>
            <a:spLocks noGrp="true"/>
          </p:cNvSpPr>
          <p:nvPr>
            <p:ph idx="1"/>
          </p:nvPr>
        </p:nvSpPr>
        <p:spPr/>
        <p:txBody>
          <a:bodyPr/>
          <a:lstStyle/>
          <a:p>
            <a:pPr marL="0" indent="0" algn="just">
              <a:buClr>
                <a:srgbClr val="00B0F0"/>
              </a:buClr>
              <a:buNone/>
            </a:pPr>
            <a:r>
              <a:rPr lang="cs-CZ" sz="1800" b="true" dirty="false"/>
              <a:t>4. Metodická podpora při zavádění systému při práci s pečujícími</a:t>
            </a:r>
            <a:r>
              <a:rPr lang="cs-CZ" sz="1800" dirty="false"/>
              <a:t>, zavedení case managementu či obdobných metod práce. V případě vzniku pozice pracovníka, který koordinuje oblast neformální péče na obci, je možné uhradit mzdu/plat toho zaměstnance.</a:t>
            </a:r>
          </a:p>
          <a:p>
            <a:pPr marL="0" indent="0" algn="just">
              <a:buClr>
                <a:srgbClr val="00B0F0"/>
              </a:buClr>
              <a:buNone/>
            </a:pPr>
            <a:r>
              <a:rPr lang="cs-CZ" sz="1800" b="true" dirty="false"/>
              <a:t>5. </a:t>
            </a:r>
            <a:r>
              <a:rPr lang="cs-CZ" sz="1800" dirty="false"/>
              <a:t>Zavádění programů a nástrojů </a:t>
            </a:r>
            <a:r>
              <a:rPr lang="cs-CZ" sz="1800" b="true" dirty="false"/>
              <a:t>mezioborové a mezirezortní spolupráce</a:t>
            </a:r>
            <a:r>
              <a:rPr lang="cs-CZ" sz="1800" dirty="false"/>
              <a:t>, přenos dobré praxe</a:t>
            </a:r>
            <a:r>
              <a:rPr lang="cs-CZ" sz="2400" dirty="false"/>
              <a:t>.</a:t>
            </a:r>
          </a:p>
          <a:p>
            <a:endParaRPr lang="cs-CZ" dirty="false"/>
          </a:p>
        </p:txBody>
      </p:sp>
      <p:sp>
        <p:nvSpPr>
          <p:cNvPr id="4" name="Zástupný symbol pro číslo snímku 3">
            <a:extLst>
              <a:ext uri="{FF2B5EF4-FFF2-40B4-BE49-F238E27FC236}">
                <a16:creationId xmlns:a16="http://schemas.microsoft.com/office/drawing/2014/main" id="{9A9B0BF2-4B01-7EE1-4D16-67B08B959FD5}"/>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241264287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2.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dfed548f-0517-4d39-90e3-3947398480c0"/>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6305</properties:Words>
  <properties:PresentationFormat>Předvádění na obrazovce (4:3)</properties:PresentationFormat>
  <properties:Paragraphs>588</properties:Paragraphs>
  <properties:Slides>68</properties:Slides>
  <properties:Notes>38</properties:Notes>
  <properties:TotalTime>3792</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68</vt:i4>
      </vt:variant>
    </vt:vector>
  </properties:HeadingPairs>
  <properties:TitlesOfParts>
    <vt:vector baseType="lpstr" size="75">
      <vt:lpstr>Arial</vt:lpstr>
      <vt:lpstr>Calibri</vt:lpstr>
      <vt:lpstr>Courier New</vt:lpstr>
      <vt:lpstr>Trebuchet MS</vt:lpstr>
      <vt:lpstr>Wingdings</vt:lpstr>
      <vt:lpstr>Wingdings 3</vt:lpstr>
      <vt:lpstr>prezentace</vt:lpstr>
      <vt:lpstr> seminář  pro příjemce OPZ+:   1.  podmínky  a  pravidla  realizace </vt:lpstr>
      <vt:lpstr>DVĚ ČÁSTI PREZENTACE PRO PŘÍJEMCE</vt:lpstr>
      <vt:lpstr>Co nás dnes čeká</vt:lpstr>
      <vt:lpstr>Výzva 14 - Podporované aktivity I.</vt:lpstr>
      <vt:lpstr>Výzva 14 - Podporované aktivity ii.</vt:lpstr>
      <vt:lpstr>Výzva 14 - Podporované aktivity ii.</vt:lpstr>
      <vt:lpstr>Výzva 14 - Podporované aktivity ii.</vt:lpstr>
      <vt:lpstr>Výzva 14 - Podporované aktivity iii.</vt:lpstr>
      <vt:lpstr>Výzva 14 - Podporované aktivity iii.</vt:lpstr>
      <vt:lpstr>Doplňkové aktivity výzvy</vt:lpstr>
      <vt:lpstr>V JAKÉ FÁZI JSOU NYNÍ PROJEKTY</vt:lpstr>
      <vt:lpstr>ROZHODNUTÍ O POSKYTNUTÍ DOTACE</vt:lpstr>
      <vt:lpstr>Kde čerpat informace</vt:lpstr>
      <vt:lpstr>Esfcr.cz – registrace, přihlášení</vt:lpstr>
      <vt:lpstr>V JAKÝCH SYSTÉMECH PRACUJE ŽADATEL</vt:lpstr>
      <vt:lpstr>TECHNICKÁ podpora ISKP21+ AKTUÁLNĚ</vt:lpstr>
      <vt:lpstr>V JAKÝCH SYSTÉMECH PRACUJE ŘÍDÍCÍ ORGÁN</vt:lpstr>
      <vt:lpstr>V JAKÝCH SYSTÉMECH TAKÉ PRACUJE ŽADATEL</vt:lpstr>
      <vt:lpstr>www.esfcr.cz/dokumenty-opz-plus </vt:lpstr>
      <vt:lpstr>Příručky pro žadatele a příjemce</vt:lpstr>
      <vt:lpstr>Obecná část pravidel pro příjemce</vt:lpstr>
      <vt:lpstr>Specifická část pravidel pro příjemce</vt:lpstr>
      <vt:lpstr>další příručky na webu esfcr.cz</vt:lpstr>
      <vt:lpstr> změny projektu  </vt:lpstr>
      <vt:lpstr>Změny projektu</vt:lpstr>
      <vt:lpstr>Nepodstatné změny I</vt:lpstr>
      <vt:lpstr>Nepodstatné změny II</vt:lpstr>
      <vt:lpstr>Nepodstatné změny III</vt:lpstr>
      <vt:lpstr>Nepodstatné změny shrnutí</vt:lpstr>
      <vt:lpstr>Podstatné změny </vt:lpstr>
      <vt:lpstr>Podstatné změny I</vt:lpstr>
      <vt:lpstr>Podstatné změny II</vt:lpstr>
      <vt:lpstr>Změny projektu – závěrem I.</vt:lpstr>
      <vt:lpstr>Změny projektu – závěrem II.</vt:lpstr>
      <vt:lpstr> Změnové řízení v Is kp21+  </vt:lpstr>
      <vt:lpstr>Změny vyžádané příjemcem – IS KP21+</vt:lpstr>
      <vt:lpstr>Změny vyžádané příjemcem – IS KP21+</vt:lpstr>
      <vt:lpstr>Schvalovací proces</vt:lpstr>
      <vt:lpstr> (ne)způsobilé výdaje  </vt:lpstr>
      <vt:lpstr>Financování projektu, způsobilé výdaje</vt:lpstr>
      <vt:lpstr>Charakteristika ZpůsobiléHO výdaje I.</vt:lpstr>
      <vt:lpstr>Charakteristika ZpůsobiléHO výdaje III.</vt:lpstr>
      <vt:lpstr>Rozdělení výdajů </vt:lpstr>
      <vt:lpstr>Výzva 14 - Nepřímé náklady</vt:lpstr>
      <vt:lpstr>Prezentace aplikace PowerPoint</vt:lpstr>
      <vt:lpstr>Nepřímé náklady    </vt:lpstr>
      <vt:lpstr>Rozpočet projektu s NN – shrnutí</vt:lpstr>
      <vt:lpstr>Dokladování výdajů</vt:lpstr>
      <vt:lpstr>Způsobilé výdaje – osobní náklady I.</vt:lpstr>
      <vt:lpstr>Způsobilé výdaje – osobní náklady II.</vt:lpstr>
      <vt:lpstr>Způsobilé výdaje – osobní náklady III.</vt:lpstr>
      <vt:lpstr>Způsobilé výdaje – osobní náklady IV.</vt:lpstr>
      <vt:lpstr>Způsobilé výdaje – osobní náklady V.</vt:lpstr>
      <vt:lpstr>pracovní výkazy</vt:lpstr>
      <vt:lpstr>pracovní výkazy</vt:lpstr>
      <vt:lpstr>Zaměstnanec  x  dodavatel</vt:lpstr>
      <vt:lpstr>Způsobilé výdaje – Cestovné</vt:lpstr>
      <vt:lpstr>cestovné – PN a NN</vt:lpstr>
      <vt:lpstr>nákup zařízení a vybavení</vt:lpstr>
      <vt:lpstr>Nákup služeb, DPH</vt:lpstr>
      <vt:lpstr>Způsobilé výdaje - Přímá podpora</vt:lpstr>
      <vt:lpstr>Veřejné zakázky</vt:lpstr>
      <vt:lpstr>Vedení účetnictví</vt:lpstr>
      <vt:lpstr>kontroly na místě</vt:lpstr>
      <vt:lpstr>KONTROLY NA MÍSTĚ</vt:lpstr>
      <vt:lpstr>evaluace</vt:lpstr>
      <vt:lpstr>Evaluace</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2023-09-04T09:16:28Z</dcterms:modified>
  <cp:revision>389</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