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49"/>
  </p:notesMasterIdLst>
  <p:sldIdLst>
    <p:sldId id="256" r:id="rId5"/>
    <p:sldId id="328" r:id="rId6"/>
    <p:sldId id="331" r:id="rId7"/>
    <p:sldId id="332" r:id="rId8"/>
    <p:sldId id="339" r:id="rId9"/>
    <p:sldId id="341" r:id="rId10"/>
    <p:sldId id="340" r:id="rId11"/>
    <p:sldId id="343" r:id="rId12"/>
    <p:sldId id="352" r:id="rId13"/>
    <p:sldId id="323" r:id="rId14"/>
    <p:sldId id="333" r:id="rId15"/>
    <p:sldId id="334" r:id="rId16"/>
    <p:sldId id="360" r:id="rId17"/>
    <p:sldId id="361" r:id="rId18"/>
    <p:sldId id="353" r:id="rId19"/>
    <p:sldId id="354" r:id="rId20"/>
    <p:sldId id="356" r:id="rId21"/>
    <p:sldId id="355" r:id="rId22"/>
    <p:sldId id="357" r:id="rId23"/>
    <p:sldId id="358" r:id="rId24"/>
    <p:sldId id="359" r:id="rId25"/>
    <p:sldId id="362" r:id="rId26"/>
    <p:sldId id="364" r:id="rId27"/>
    <p:sldId id="365" r:id="rId28"/>
    <p:sldId id="366" r:id="rId29"/>
    <p:sldId id="370" r:id="rId30"/>
    <p:sldId id="367" r:id="rId31"/>
    <p:sldId id="368" r:id="rId32"/>
    <p:sldId id="371" r:id="rId33"/>
    <p:sldId id="369" r:id="rId34"/>
    <p:sldId id="335" r:id="rId35"/>
    <p:sldId id="338" r:id="rId36"/>
    <p:sldId id="336" r:id="rId37"/>
    <p:sldId id="337" r:id="rId38"/>
    <p:sldId id="342" r:id="rId39"/>
    <p:sldId id="344" r:id="rId40"/>
    <p:sldId id="346" r:id="rId41"/>
    <p:sldId id="345" r:id="rId42"/>
    <p:sldId id="347" r:id="rId43"/>
    <p:sldId id="348" r:id="rId44"/>
    <p:sldId id="349" r:id="rId45"/>
    <p:sldId id="350" r:id="rId46"/>
    <p:sldId id="351" r:id="rId47"/>
    <p:sldId id="330" r:id="rId48"/>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horzBarState="maximized">
    <p:restoredLeft sz="17315" autoAdjust="false"/>
    <p:restoredTop sz="94673" autoAdjust="false"/>
  </p:normalViewPr>
  <p:slideViewPr>
    <p:cSldViewPr showGuides="true">
      <p:cViewPr varScale="true">
        <p:scale>
          <a:sx n="86" d="100"/>
          <a:sy n="86" d="100"/>
        </p:scale>
        <p:origin x="1277" y="5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commentAuthors.xml" Type="http://schemas.openxmlformats.org/officeDocument/2006/relationships/commentAuthors" Id="rId50"/>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theme/theme1.xml" Type="http://schemas.openxmlformats.org/officeDocument/2006/relationships/theme" Id="rId53"/>
    <Relationship Target="slides/slide1.xml" Type="http://schemas.openxmlformats.org/officeDocument/2006/relationships/slide" Id="rId5"/>
    <Relationship Target="slides/slide6.xml" Type="http://schemas.openxmlformats.org/officeDocument/2006/relationships/slide" Id="rId10"/>
    <Relationship Target="slides/slide15.xml" Type="http://schemas.openxmlformats.org/officeDocument/2006/relationships/slide" Id="rId19"/>
    <Relationship Target="slides/slide27.xml" Type="http://schemas.openxmlformats.org/officeDocument/2006/relationships/slide" Id="rId31"/>
    <Relationship Target="slides/slide40.xml" Type="http://schemas.openxmlformats.org/officeDocument/2006/relationships/slide" Id="rId44"/>
    <Relationship Target="viewProps.xml" Type="http://schemas.openxmlformats.org/officeDocument/2006/relationships/viewProps" Id="rId52"/>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slides/slide4.xml" Type="http://schemas.openxmlformats.org/officeDocument/2006/relationships/slide" Id="rId8"/>
    <Relationship Target="presProps.xml" Type="http://schemas.openxmlformats.org/officeDocument/2006/relationships/presProps"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16.xml" Type="http://schemas.openxmlformats.org/officeDocument/2006/relationships/slide" Id="rId20"/>
    <Relationship Target="slides/slide37.xml" Type="http://schemas.openxmlformats.org/officeDocument/2006/relationships/slide" Id="rId41"/>
    <Relationship Target="tableStyles.xml" Type="http://schemas.openxmlformats.org/officeDocument/2006/relationships/tableStyles" Id="rId54"/>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notesMasters/notesMaster1.xml" Type="http://schemas.openxmlformats.org/officeDocument/2006/relationships/notesMaster" Id="rId49"/>
</Relationships>

</file>

<file path=ppt/drawings/_rels/vmlDrawing1.vml.rels><?xml version="1.0" encoding="UTF-8" standalone="yes"?>
<Relationships xmlns="http://schemas.openxmlformats.org/package/2006/relationships">
    <Relationship Target="../media/image22.emf" Type="http://schemas.openxmlformats.org/officeDocument/2006/relationships/image" Id="rId1"/>
</Relationships>

</file>

<file path=ppt/drawings/_rels/vmlDrawing2.vml.rels><?xml version="1.0" encoding="UTF-8" standalone="yes"?>
<Relationships xmlns="http://schemas.openxmlformats.org/package/2006/relationships">
    <Relationship Target="../media/image24.emf" Type="http://schemas.openxmlformats.org/officeDocument/2006/relationships/image" Id="rId1"/>
</Relationships>

</file>

<file path=ppt/drawings/_rels/vmlDrawing3.vml.rels><?xml version="1.0" encoding="UTF-8" standalone="yes"?>
<Relationships xmlns="http://schemas.openxmlformats.org/package/2006/relationships">
    <Relationship Target="../media/image29.wmf" Type="http://schemas.openxmlformats.org/officeDocument/2006/relationships/image" Id="rId1"/>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29.08.2022</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10</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13649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4070189923"/>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4.png" Type="http://schemas.openxmlformats.org/officeDocument/2006/relationships/image" Id="rId3"/>
    <Relationship Target="../media/image3.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10.xml.rels><?xml version="1.0" encoding="UTF-8" standalone="yes"?>
<Relationships xmlns="http://schemas.openxmlformats.org/package/2006/relationships">
    <Relationship TargetMode="External" Target="https://sd21.mssf.cz/" Type="http://schemas.openxmlformats.org/officeDocument/2006/relationships/hyperlink" Id="rId3"/>
    <Relationship Target="../notesSlides/notesSlide1.xml" Type="http://schemas.openxmlformats.org/officeDocument/2006/relationships/notesSlide" Id="rId2"/>
    <Relationship Target="../slideLayouts/slideLayout8.xml" Type="http://schemas.openxmlformats.org/officeDocument/2006/relationships/slideLayout" Id="rId1"/>
    <Relationship Target="../media/image14.png" Type="http://schemas.openxmlformats.org/officeDocument/2006/relationships/image" Id="rId5"/>
    <Relationship TargetMode="External" Target="http://www.esfcr.cz/technicka_podpora_opzplus" Type="http://schemas.openxmlformats.org/officeDocument/2006/relationships/hyperlink" Id="rId4"/>
</Relationships>

</file>

<file path=ppt/slides/_rels/slide11.xml.rels><?xml version="1.0" encoding="UTF-8" standalone="yes"?>
<Relationships xmlns="http://schemas.openxmlformats.org/package/2006/relationships">
    <Relationship Target="../media/image16.png" Type="http://schemas.openxmlformats.org/officeDocument/2006/relationships/image" Id="rId3"/>
    <Relationship Target="../media/image15.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hdphoto1.wdp" Type="http://schemas.microsoft.com/office/2007/relationships/hdphoto" Id="rId3"/>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edia/hdphoto2.wdp" Type="http://schemas.microsoft.com/office/2007/relationships/hdphoto" Id="rId3"/>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20.png" Type="http://schemas.openxmlformats.org/officeDocument/2006/relationships/imag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6.png" Type="http://schemas.openxmlformats.org/officeDocument/2006/relationships/imag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21.png" Type="http://schemas.openxmlformats.org/officeDocument/2006/relationships/imag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embeddings/Microsoft_Excel_Worksheet.xlsx" Type="http://schemas.openxmlformats.org/officeDocument/2006/relationships/package" Id="rId3"/>
    <Relationship Target="../slideLayouts/slideLayout2.xml" Type="http://schemas.openxmlformats.org/officeDocument/2006/relationships/slideLayout" Id="rId2"/>
    <Relationship Target="../drawings/vmlDrawing1.vml" Type="http://schemas.openxmlformats.org/officeDocument/2006/relationships/vmlDrawing" Id="rId1"/>
    <Relationship Target="../media/image23.png" Type="http://schemas.openxmlformats.org/officeDocument/2006/relationships/image" Id="rId5"/>
    <Relationship Target="../media/image22.emf" Type="http://schemas.openxmlformats.org/officeDocument/2006/relationships/image" Id="rId4"/>
</Relationships>

</file>

<file path=ppt/slides/_rels/slide2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embeddings/Microsoft_Excel_Worksheet1.xlsx" Type="http://schemas.openxmlformats.org/officeDocument/2006/relationships/package" Id="rId3"/>
    <Relationship Target="../slideLayouts/slideLayout2.xml" Type="http://schemas.openxmlformats.org/officeDocument/2006/relationships/slideLayout" Id="rId2"/>
    <Relationship Target="../drawings/vmlDrawing2.vml" Type="http://schemas.openxmlformats.org/officeDocument/2006/relationships/vmlDrawing" Id="rId1"/>
    <Relationship Target="../media/image24.emf" Type="http://schemas.openxmlformats.org/officeDocument/2006/relationships/image" Id="rId4"/>
</Relationships>

</file>

<file path=ppt/slides/_rels/slide3.xml.rels><?xml version="1.0" encoding="UTF-8" standalone="yes"?>
<Relationships xmlns="http://schemas.openxmlformats.org/package/2006/relationships">
    <Relationship Target="../media/image7.png" Type="http://schemas.openxmlformats.org/officeDocument/2006/relationships/imag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27.png" Type="http://schemas.openxmlformats.org/officeDocument/2006/relationships/image" Id="rId3"/>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xml" Type="http://schemas.openxmlformats.org/officeDocument/2006/relationships/notesSlide" Id="rId3"/>
    <Relationship Target="../media/image29.wmf" Type="http://schemas.openxmlformats.org/officeDocument/2006/relationships/image" Id="rId7"/>
    <Relationship Target="../slideLayouts/slideLayout2.xml" Type="http://schemas.openxmlformats.org/officeDocument/2006/relationships/slideLayout" Id="rId2"/>
    <Relationship Target="../drawings/vmlDrawing3.vml" Type="http://schemas.openxmlformats.org/officeDocument/2006/relationships/vmlDrawing" Id="rId1"/>
    <Relationship Target="../embeddings/Microsoft_PowerPoint_Presentation.pptx" Type="http://schemas.openxmlformats.org/officeDocument/2006/relationships/package" Id="rId6"/>
    <Relationship TargetMode="External" Target="http://www.esfcr.cz/formulare-a-pokyny-potrebne-v-ramci-pripravy-zadosti-o-podporu-opz-plus/-/dokument/18398069" Type="http://schemas.openxmlformats.org/officeDocument/2006/relationships/hyperlink" Id="rId5"/>
    <Relationship Target="../media/image30.png" Type="http://schemas.openxmlformats.org/officeDocument/2006/relationships/image" Id="rId4"/>
</Relationships>

</file>

<file path=ppt/slides/_rels/slide35.xml.rels><?xml version="1.0" encoding="UTF-8" standalone="yes"?>
<Relationships xmlns="http://schemas.openxmlformats.org/package/2006/relationships">
    <Relationship Target="../media/image31.png" Type="http://schemas.openxmlformats.org/officeDocument/2006/relationships/imag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media/image32.png" Type="http://schemas.openxmlformats.org/officeDocument/2006/relationships/imag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media/image34.png" Type="http://schemas.openxmlformats.org/officeDocument/2006/relationships/image" Id="rId3"/>
    <Relationship Target="../media/image33.png" Type="http://schemas.openxmlformats.org/officeDocument/2006/relationships/imag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35.png" Type="http://schemas.openxmlformats.org/officeDocument/2006/relationships/imag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7.png" Type="http://schemas.openxmlformats.org/officeDocument/2006/relationships/image" Id="rId3"/>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37.png" Type="http://schemas.openxmlformats.org/officeDocument/2006/relationships/image" Id="rId3"/>
    <Relationship Target="../media/image36.png" Type="http://schemas.openxmlformats.org/officeDocument/2006/relationships/imag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media/image38.png" Type="http://schemas.openxmlformats.org/officeDocument/2006/relationships/imag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39.png" Type="http://schemas.openxmlformats.org/officeDocument/2006/relationships/imag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5"/>
    <Relationship TargetMode="External" Target="https://www.esfcr.cz/hodnoceni-a-vyber-projektu-opz-plus/-/dokument/18069370" Type="http://schemas.openxmlformats.org/officeDocument/2006/relationships/hyperlink" Id="rId4"/>
</Relationships>

</file>

<file path=ppt/slides/_rels/slide9.xml.rels><?xml version="1.0" encoding="UTF-8" standalone="yes"?>
<Relationships xmlns="http://schemas.openxmlformats.org/package/2006/relationships">
    <Relationship Target="../media/image13.png" Type="http://schemas.openxmlformats.org/officeDocument/2006/relationships/image" Id="rId3"/>
    <Relationship Target="../media/image12.png" Type="http://schemas.openxmlformats.org/officeDocument/2006/relationships/imag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08768" y="1712505"/>
            <a:ext cx="7525197" cy="1848664"/>
          </a:xfrm>
        </p:spPr>
        <p:txBody>
          <a:bodyPr/>
          <a:lstStyle/>
          <a:p>
            <a:pP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žadatele  OPZ+</a:t>
            </a:r>
          </a:p>
        </p:txBody>
      </p:sp>
      <p:sp>
        <p:nvSpPr>
          <p:cNvPr id="6" name="Zástupný symbol pro text 5"/>
          <p:cNvSpPr>
            <a:spLocks noGrp="true"/>
          </p:cNvSpPr>
          <p:nvPr>
            <p:ph type="body" sz="quarter" idx="13"/>
          </p:nvPr>
        </p:nvSpPr>
        <p:spPr>
          <a:xfrm>
            <a:off x="1514079" y="3429000"/>
            <a:ext cx="7272000" cy="2160240"/>
          </a:xfrm>
        </p:spPr>
        <p:txBody>
          <a:bodyPr anchor="t"/>
          <a:lstStyle/>
          <a:p>
            <a:r>
              <a:rPr lang="cs-CZ" b="true" dirty="false"/>
              <a:t>Výzva: </a:t>
            </a:r>
            <a:r>
              <a:rPr lang="cs-CZ" sz="3200" dirty="false">
                <a:effectLst/>
                <a:latin typeface="Arial" panose="020B0604020202020204" pitchFamily="34" charset="0"/>
                <a:ea typeface="Calibri" panose="020F0502020204030204" pitchFamily="34" charset="0"/>
              </a:rPr>
              <a:t>03_22_014</a:t>
            </a:r>
            <a:br>
              <a:rPr lang="cs-CZ" b="true" dirty="false">
                <a:solidFill>
                  <a:srgbClr val="FF0000"/>
                </a:solidFill>
              </a:rPr>
            </a:br>
            <a:br>
              <a:rPr lang="cs-CZ" b="true" dirty="false">
                <a:solidFill>
                  <a:srgbClr val="FF0000"/>
                </a:solidFill>
              </a:rPr>
            </a:br>
            <a:r>
              <a:rPr lang="cs-CZ" sz="3200" dirty="false">
                <a:effectLst/>
                <a:latin typeface="Arial" panose="020B0604020202020204" pitchFamily="34" charset="0"/>
                <a:ea typeface="Calibri" panose="020F0502020204030204" pitchFamily="34" charset="0"/>
              </a:rPr>
              <a:t>Podpora pečujících osob a sdílené péče</a:t>
            </a:r>
          </a:p>
          <a:p>
            <a:endParaRPr lang="cs-CZ" dirty="false">
              <a:latin typeface="Arial" panose="020B0604020202020204" pitchFamily="34" charset="0"/>
              <a:ea typeface="Calibri" panose="020F0502020204030204" pitchFamily="34" charset="0"/>
            </a:endParaRPr>
          </a:p>
          <a:p>
            <a:endParaRPr lang="cs-CZ" sz="3200" dirty="false">
              <a:effectLst/>
              <a:latin typeface="Arial" panose="020B0604020202020204" pitchFamily="34" charset="0"/>
              <a:ea typeface="Calibri" panose="020F0502020204030204" pitchFamily="34" charset="0"/>
            </a:endParaRPr>
          </a:p>
          <a:p>
            <a:endParaRPr lang="cs-CZ" b="true" dirty="false">
              <a:solidFill>
                <a:srgbClr val="FF0000"/>
              </a:solidFill>
              <a:latin typeface="Arial" panose="020B0604020202020204" pitchFamily="34" charset="0"/>
            </a:endParaRPr>
          </a:p>
          <a:p>
            <a:endParaRPr lang="cs-CZ" b="true" dirty="false">
              <a:solidFill>
                <a:srgbClr val="FF0000"/>
              </a:solidFill>
            </a:endParaRP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842440" y="2233249"/>
            <a:ext cx="540000" cy="540000"/>
          </a:xfrm>
        </p:spPr>
      </p:pic>
      <p:pic>
        <p:nvPicPr>
          <p:cNvPr id="15"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843079" y="3429000"/>
            <a:ext cx="540000" cy="540000"/>
          </a:xfrm>
        </p:spPr>
      </p:pic>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1494029" y="566124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false" eaLnBrk="true" fontAlgn="auto" latinLnBrk="false" hangingPunct="true">
              <a:lnSpc>
                <a:spcPct val="100000"/>
              </a:lnSpc>
              <a:spcBef>
                <a:spcPts val="0"/>
              </a:spcBef>
              <a:spcAft>
                <a:spcPts val="0"/>
              </a:spcAft>
              <a:buClr>
                <a:srgbClr val="5FBBF5"/>
              </a:buClr>
              <a:buSzPct val="100000"/>
              <a:buFontTx/>
              <a:buNone/>
              <a:tabLst/>
              <a:defRPr/>
            </a:pPr>
            <a:endParaRPr lang="cs-CZ" sz="2400" b="true" dirty="false">
              <a:solidFill>
                <a:srgbClr val="084A8B"/>
              </a:solidFill>
              <a:latin typeface="Arial"/>
            </a:endParaRPr>
          </a:p>
          <a:p>
            <a:pPr>
              <a:buClr>
                <a:srgbClr val="5FBBF5"/>
              </a:buClr>
              <a:defRPr/>
            </a:pPr>
            <a:r>
              <a:rPr lang="cs-CZ" sz="2400" b="true" dirty="false"/>
              <a:t>Termín: </a:t>
            </a:r>
            <a:endParaRPr kumimoji="false" lang="cs-CZ" sz="2400" b="true" i="false" u="none" strike="noStrike" kern="1200" cap="none" spc="0" normalizeH="false" baseline="0" noProof="false" dirty="false">
              <a:ln>
                <a:noFill/>
              </a:ln>
              <a:solidFill>
                <a:srgbClr val="084A8B"/>
              </a:solidFill>
              <a:effectLst/>
              <a:uLnTx/>
              <a:uFillTx/>
              <a:latin typeface="Arial"/>
              <a:ea typeface="+mn-ea"/>
              <a:cs typeface="+mn-cs"/>
            </a:endParaRPr>
          </a:p>
          <a:p>
            <a:pPr marL="0" marR="0" lvl="0" indent="0" defTabSz="914400" rtl="false" eaLnBrk="true" fontAlgn="auto" latinLnBrk="false" hangingPunct="true">
              <a:lnSpc>
                <a:spcPct val="100000"/>
              </a:lnSpc>
              <a:spcBef>
                <a:spcPts val="0"/>
              </a:spcBef>
              <a:spcAft>
                <a:spcPts val="0"/>
              </a:spcAft>
              <a:buClr>
                <a:srgbClr val="5FBBF5"/>
              </a:buClr>
              <a:buSzPct val="100000"/>
              <a:buFontTx/>
              <a:buNone/>
              <a:tabLst/>
              <a:defRPr/>
            </a:pPr>
            <a:r>
              <a:rPr lang="cs-CZ" sz="2400" dirty="false">
                <a:solidFill>
                  <a:srgbClr val="084A8B"/>
                </a:solidFill>
                <a:latin typeface="Arial"/>
              </a:rPr>
              <a:t>20. září 2022 a 4. října 2022</a:t>
            </a:r>
          </a:p>
          <a:p>
            <a:r>
              <a:rPr lang="cs-CZ" sz="2400" b="true" dirty="false"/>
              <a:t> </a:t>
            </a:r>
          </a:p>
        </p:txBody>
      </p:sp>
      <p:pic>
        <p:nvPicPr>
          <p:cNvPr id="9" name="Zástupný symbol pro obrázek 15">
            <a:extLst>
              <a:ext uri="{FF2B5EF4-FFF2-40B4-BE49-F238E27FC236}">
                <a16:creationId xmlns:a16="http://schemas.microsoft.com/office/drawing/2014/main" id="{D6F3D9D0-2903-4ECB-AC02-7643FF3A2220}"/>
              </a:ext>
            </a:extLst>
          </p:cNvPr>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817413" y="5661248"/>
            <a:ext cx="540000" cy="540000"/>
          </a:xfrm>
        </p:spPr>
      </p:pic>
      <p:sp>
        <p:nvSpPr>
          <p:cNvPr id="2" name="TextovéPole 1">
            <a:extLst>
              <a:ext uri="{FF2B5EF4-FFF2-40B4-BE49-F238E27FC236}">
                <a16:creationId xmlns:a16="http://schemas.microsoft.com/office/drawing/2014/main" id="{CF33EF2E-F7AE-48ED-8A46-E1ADD5DF997E}"/>
              </a:ext>
            </a:extLst>
          </p:cNvPr>
          <p:cNvSpPr txBox="true"/>
          <p:nvPr/>
        </p:nvSpPr>
        <p:spPr>
          <a:xfrm>
            <a:off x="3962824" y="2721458"/>
            <a:ext cx="3672408" cy="369332"/>
          </a:xfrm>
          <a:prstGeom prst="rect">
            <a:avLst/>
          </a:prstGeom>
          <a:noFill/>
        </p:spPr>
        <p:txBody>
          <a:bodyPr wrap="square" rtlCol="false">
            <a:spAutoFit/>
          </a:bodyPr>
          <a:lstStyle/>
          <a:p>
            <a:r>
              <a:rPr lang="cs-CZ" dirty="false"/>
              <a:t>obecná část</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r>
              <a:rPr lang="cs-CZ" b="true" kern="0" cap="all" baseline="0" dirty="false">
                <a:latin typeface="+mj-lt"/>
                <a:ea typeface="+mj-ea"/>
                <a:cs typeface="+mj-cs"/>
              </a:rPr>
              <a:t>TECHNICKÁ podpora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10</a:t>
            </a:fld>
            <a:endParaRPr lang="cs-CZ"/>
          </a:p>
        </p:txBody>
      </p:sp>
      <p:sp>
        <p:nvSpPr>
          <p:cNvPr id="4" name="TextovéPole 3"/>
          <p:cNvSpPr txBox="true"/>
          <p:nvPr/>
        </p:nvSpPr>
        <p:spPr>
          <a:xfrm>
            <a:off x="360000" y="1196752"/>
            <a:ext cx="8532480" cy="6336704"/>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8000" dirty="false">
                <a:solidFill>
                  <a:srgbClr val="002060"/>
                </a:solidFill>
                <a:latin typeface="+mj-lt"/>
              </a:rPr>
              <a:t>Primární technická podpora je poskytována pro všechny operační programy přes </a:t>
            </a:r>
            <a:r>
              <a:rPr lang="cs-CZ" sz="8000" b="true" dirty="false">
                <a:solidFill>
                  <a:srgbClr val="002060"/>
                </a:solidFill>
                <a:latin typeface="+mj-lt"/>
              </a:rPr>
              <a:t>ServiceDesk 2021+ </a:t>
            </a:r>
            <a:r>
              <a:rPr lang="cs-CZ" sz="8000" dirty="false">
                <a:solidFill>
                  <a:srgbClr val="002060"/>
                </a:solidFill>
                <a:latin typeface="+mj-lt"/>
              </a:rPr>
              <a:t>(SD21+): </a:t>
            </a:r>
            <a:r>
              <a:rPr lang="cs-CZ" sz="8000" b="true" dirty="false">
                <a:latin typeface="+mj-lt"/>
                <a:hlinkClick r:id="rId3"/>
              </a:rPr>
              <a:t>https://sd21.mssf.cz</a:t>
            </a:r>
            <a:r>
              <a:rPr lang="cs-CZ" sz="8000" b="true" dirty="false">
                <a:latin typeface="+mj-lt"/>
              </a:rPr>
              <a:t> </a:t>
            </a: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20000"/>
              </a:lnSpc>
              <a:spcBef>
                <a:spcPts val="2400"/>
              </a:spcBef>
              <a:spcAft>
                <a:spcPts val="1200"/>
              </a:spcAft>
              <a:buClr>
                <a:schemeClr val="accent2"/>
              </a:buClr>
            </a:pPr>
            <a:r>
              <a:rPr lang="cs-CZ" sz="7200" b="false" i="false" dirty="false">
                <a:solidFill>
                  <a:srgbClr val="002060"/>
                </a:solidFill>
                <a:effectLst/>
                <a:latin typeface="+mj-lt"/>
              </a:rPr>
              <a:t>Dotazy jsou zodpovídány v pracovních dnech od 8:00-16:00 hodin. Reakci můžete očekávat do 4 hodin v rámci  provozní doby od obdržení požadavku.</a:t>
            </a:r>
          </a:p>
          <a:p>
            <a:pPr marL="0" lvl="1" algn="just">
              <a:lnSpc>
                <a:spcPct val="120000"/>
              </a:lnSpc>
              <a:spcAft>
                <a:spcPts val="1200"/>
              </a:spcAft>
              <a:buClr>
                <a:schemeClr val="accent2"/>
              </a:buClr>
            </a:pPr>
            <a:r>
              <a:rPr lang="cs-CZ" sz="7200" b="true" dirty="false">
                <a:solidFill>
                  <a:srgbClr val="002060"/>
                </a:solidFill>
              </a:rPr>
              <a:t>V případě nefunkčnosti SD21+ </a:t>
            </a:r>
            <a:r>
              <a:rPr lang="cs-CZ" sz="7200" dirty="false">
                <a:solidFill>
                  <a:srgbClr val="002060"/>
                </a:solidFill>
              </a:rPr>
              <a:t>je založen klub Technická podpora uživatelům </a:t>
            </a:r>
            <a:br>
              <a:rPr lang="cs-CZ" sz="7200" dirty="false">
                <a:solidFill>
                  <a:srgbClr val="002060"/>
                </a:solidFill>
              </a:rPr>
            </a:br>
            <a:r>
              <a:rPr lang="cs-CZ" sz="7200" dirty="false">
                <a:solidFill>
                  <a:srgbClr val="002060"/>
                </a:solidFill>
              </a:rPr>
              <a:t>OPZ+ na portálu IS </a:t>
            </a:r>
            <a:r>
              <a:rPr lang="cs-CZ" sz="6400" dirty="false">
                <a:solidFill>
                  <a:srgbClr val="002060"/>
                </a:solidFill>
                <a:latin typeface="+mj-lt"/>
              </a:rPr>
              <a:t>ESF </a:t>
            </a:r>
            <a:r>
              <a:rPr lang="cs-CZ" sz="6400" b="true" dirty="false">
                <a:solidFill>
                  <a:srgbClr val="002060"/>
                </a:solidFill>
                <a:latin typeface="+mj-lt"/>
                <a:hlinkClick r:id="rId4">
                  <a:extLst>
                    <a:ext uri="{A12FA001-AC4F-418D-AE19-62706E023703}">
                      <ahyp:hlinkClr xmlns:ahyp="http://schemas.microsoft.com/office/drawing/2018/hyperlinkcolor" val="tx"/>
                    </a:ext>
                  </a:extLst>
                </a:hlinkClick>
              </a:rPr>
              <a:t>www.esfcr.cz/technicka_podpora_opzplus</a:t>
            </a:r>
            <a:endParaRPr lang="cs-CZ" sz="6400"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6" name="Obrázek 5">
            <a:extLst>
              <a:ext uri="{FF2B5EF4-FFF2-40B4-BE49-F238E27FC236}">
                <a16:creationId xmlns:a16="http://schemas.microsoft.com/office/drawing/2014/main" id="{18E42DD2-D0BF-4B48-A359-FFC87D966E01}"/>
              </a:ext>
            </a:extLst>
          </p:cNvPr>
          <p:cNvPicPr>
            <a:picLocks noChangeAspect="true"/>
          </p:cNvPicPr>
          <p:nvPr/>
        </p:nvPicPr>
        <p:blipFill>
          <a:blip r:embed="rId5"/>
          <a:stretch>
            <a:fillRect/>
          </a:stretch>
        </p:blipFill>
        <p:spPr>
          <a:xfrm>
            <a:off x="0" y="1988840"/>
            <a:ext cx="9144000" cy="3528392"/>
          </a:xfrm>
          <a:prstGeom prst="rect">
            <a:avLst/>
          </a:prstGeom>
        </p:spPr>
      </p:pic>
    </p:spTree>
    <p:extLst>
      <p:ext uri="{BB962C8B-B14F-4D97-AF65-F5344CB8AC3E}">
        <p14:creationId xmlns:p14="http://schemas.microsoft.com/office/powerpoint/2010/main" val="87653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A57ACFBB-50FB-4D7D-848C-CD72C48E3011}"/>
              </a:ext>
            </a:extLst>
          </p:cNvPr>
          <p:cNvPicPr>
            <a:picLocks noChangeAspect="true"/>
          </p:cNvPicPr>
          <p:nvPr/>
        </p:nvPicPr>
        <p:blipFill>
          <a:blip r:embed="rId2"/>
          <a:stretch>
            <a:fillRect/>
          </a:stretch>
        </p:blipFill>
        <p:spPr>
          <a:xfrm>
            <a:off x="156518" y="1916832"/>
            <a:ext cx="1007368" cy="958247"/>
          </a:xfrm>
          <a:prstGeom prst="rect">
            <a:avLst/>
          </a:prstGeom>
        </p:spPr>
      </p:pic>
      <p:pic>
        <p:nvPicPr>
          <p:cNvPr id="10" name="Obrázek 9">
            <a:extLst>
              <a:ext uri="{FF2B5EF4-FFF2-40B4-BE49-F238E27FC236}">
                <a16:creationId xmlns:a16="http://schemas.microsoft.com/office/drawing/2014/main" id="{FF719A01-EB55-49C3-A02E-6CEA9DC22D49}"/>
              </a:ext>
            </a:extLst>
          </p:cNvPr>
          <p:cNvPicPr>
            <a:picLocks noChangeAspect="true"/>
          </p:cNvPicPr>
          <p:nvPr/>
        </p:nvPicPr>
        <p:blipFill>
          <a:blip r:embed="rId3"/>
          <a:stretch>
            <a:fillRect/>
          </a:stretch>
        </p:blipFill>
        <p:spPr>
          <a:xfrm>
            <a:off x="6960380" y="5309210"/>
            <a:ext cx="2183620" cy="1548790"/>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Rozlišení projektů a výzev</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784976" cy="5733256"/>
          </a:xfrm>
        </p:spPr>
        <p:txBody>
          <a:bodyPr/>
          <a:lstStyle/>
          <a:p>
            <a:pPr marL="0" indent="0" algn="just">
              <a:lnSpc>
                <a:spcPct val="100000"/>
              </a:lnSpc>
              <a:buNone/>
            </a:pPr>
            <a:r>
              <a:rPr lang="cs-CZ" sz="1800" b="false" i="false" u="none" strike="noStrike" baseline="0" dirty="false">
                <a:solidFill>
                  <a:srgbClr val="002060"/>
                </a:solidFill>
                <a:latin typeface="Arial" panose="020B0604020202020204" pitchFamily="34" charset="0"/>
              </a:rPr>
              <a:t>Existují 2 mechanismy distribuce prostředků OPZ+:</a:t>
            </a:r>
          </a:p>
          <a:p>
            <a:pPr marL="806450" lvl="2" indent="-250825" algn="just">
              <a:lnSpc>
                <a:spcPct val="110000"/>
              </a:lnSpc>
              <a:spcAft>
                <a:spcPts val="1200"/>
              </a:spcAft>
              <a:buFont typeface="+mj-lt"/>
              <a:buAutoNum type="arabicPeriod"/>
            </a:pPr>
            <a:r>
              <a:rPr lang="cs-CZ" sz="1800" b="true" i="false" u="none" strike="noStrike" baseline="0" dirty="false">
                <a:solidFill>
                  <a:srgbClr val="002060"/>
                </a:solidFill>
                <a:latin typeface="Arial" panose="020B0604020202020204" pitchFamily="34" charset="0"/>
              </a:rPr>
              <a:t>  Soutěžní projekty </a:t>
            </a:r>
            <a:r>
              <a:rPr lang="cs-CZ" sz="1800" i="false" u="none" strike="noStrike" baseline="0" dirty="false">
                <a:solidFill>
                  <a:srgbClr val="002060"/>
                </a:solidFill>
                <a:latin typeface="Arial" panose="020B0604020202020204" pitchFamily="34" charset="0"/>
              </a:rPr>
              <a:t>– otevřené výzvy: oprávnění žadatelé spolu soutěží </a:t>
            </a:r>
            <a:br>
              <a:rPr lang="cs-CZ" sz="1800" i="false" u="none" strike="noStrike" baseline="0" dirty="false">
                <a:solidFill>
                  <a:srgbClr val="002060"/>
                </a:solidFill>
                <a:latin typeface="Arial" panose="020B0604020202020204" pitchFamily="34" charset="0"/>
              </a:rPr>
            </a:br>
            <a:r>
              <a:rPr lang="cs-CZ" sz="1800" i="false" u="none" strike="noStrike" baseline="0" dirty="false">
                <a:solidFill>
                  <a:srgbClr val="002060"/>
                </a:solidFill>
                <a:latin typeface="Arial" panose="020B0604020202020204" pitchFamily="34" charset="0"/>
              </a:rPr>
              <a:t> 		   o alokaci výzvy </a:t>
            </a:r>
            <a:r>
              <a:rPr lang="cs-CZ" sz="1800" b="false" i="false" u="none" strike="noStrike" baseline="0" dirty="false">
                <a:solidFill>
                  <a:srgbClr val="002060"/>
                </a:solidFill>
                <a:latin typeface="Arial" panose="020B0604020202020204" pitchFamily="34" charset="0"/>
              </a:rPr>
              <a:t>(pokud je zájem o výzvu takový, že požadované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prostředky převyšují alokaci výzvy);</a:t>
            </a:r>
            <a:endParaRPr lang="cs-CZ" sz="1800" dirty="false">
              <a:solidFill>
                <a:srgbClr val="002060"/>
              </a:solidFill>
              <a:latin typeface="Arial" panose="020B0604020202020204" pitchFamily="34" charset="0"/>
            </a:endParaRPr>
          </a:p>
          <a:p>
            <a:pPr marL="806450" lvl="2" indent="-250825" algn="just">
              <a:lnSpc>
                <a:spcPct val="110000"/>
              </a:lnSpc>
              <a:spcAft>
                <a:spcPts val="600"/>
              </a:spcAft>
              <a:buFont typeface="+mj-lt"/>
              <a:buAutoNum type="arabicPeriod"/>
            </a:pPr>
            <a:r>
              <a:rPr lang="cs-CZ" sz="1800" b="true" i="false" u="none" strike="noStrike" baseline="0" dirty="false">
                <a:solidFill>
                  <a:srgbClr val="002060"/>
                </a:solidFill>
                <a:latin typeface="Arial" panose="020B0604020202020204" pitchFamily="34" charset="0"/>
              </a:rPr>
              <a:t>  Projekty přímého přidělení </a:t>
            </a:r>
            <a:r>
              <a:rPr lang="cs-CZ" sz="1800" i="false" u="none" strike="noStrike" baseline="0" dirty="false">
                <a:solidFill>
                  <a:srgbClr val="002060"/>
                </a:solidFill>
                <a:latin typeface="Arial" panose="020B0604020202020204" pitchFamily="34" charset="0"/>
              </a:rPr>
              <a:t>– uzavřené výzvy: </a:t>
            </a:r>
            <a:r>
              <a:rPr lang="cs-CZ" sz="1800" b="false" i="false" u="none" strike="noStrike" baseline="0" dirty="false">
                <a:solidFill>
                  <a:srgbClr val="002060"/>
                </a:solidFill>
                <a:latin typeface="Arial" panose="020B0604020202020204" pitchFamily="34" charset="0"/>
              </a:rPr>
              <a:t>pro přidělení prostředků na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projekty, které mohou např. z legislativních důvodů realizovat                                                       	                 konkrétní subjekty.</a:t>
            </a:r>
          </a:p>
          <a:p>
            <a:pPr marL="0" indent="0" algn="just">
              <a:lnSpc>
                <a:spcPct val="110000"/>
              </a:lnSpc>
              <a:spcBef>
                <a:spcPts val="0"/>
              </a:spcBef>
              <a:buNone/>
            </a:pPr>
            <a:r>
              <a:rPr lang="cs-CZ" sz="1800" dirty="false">
                <a:solidFill>
                  <a:srgbClr val="002060"/>
                </a:solidFill>
                <a:latin typeface="Arial" panose="020B0604020202020204" pitchFamily="34" charset="0"/>
              </a:rPr>
              <a:t>Výzvy rozlišujeme:</a:t>
            </a:r>
          </a:p>
          <a:p>
            <a:pPr lvl="2" algn="just">
              <a:lnSpc>
                <a:spcPct val="110000"/>
              </a:lnSpc>
              <a:spcAft>
                <a:spcPts val="1200"/>
              </a:spcAft>
              <a:buFont typeface="+mj-lt"/>
              <a:buAutoNum type="arabicPeriod"/>
            </a:pPr>
            <a:r>
              <a:rPr lang="cs-CZ" sz="1800" b="true" dirty="false">
                <a:solidFill>
                  <a:srgbClr val="002060"/>
                </a:solidFill>
                <a:latin typeface="Arial" panose="020B0604020202020204" pitchFamily="34" charset="0"/>
              </a:rPr>
              <a:t>  Kolová výzva</a:t>
            </a:r>
            <a:r>
              <a:rPr lang="cs-CZ" sz="1800" b="true" i="false" u="none" strike="noStrike" baseline="0" dirty="false">
                <a:solidFill>
                  <a:srgbClr val="002060"/>
                </a:solidFill>
                <a:latin typeface="Arial" panose="020B0604020202020204" pitchFamily="34" charset="0"/>
              </a:rPr>
              <a:t>: </a:t>
            </a:r>
            <a:r>
              <a:rPr lang="cs-CZ" sz="1800" b="false" i="false" u="none" strike="noStrike" baseline="0" dirty="false">
                <a:solidFill>
                  <a:srgbClr val="002060"/>
                </a:solidFill>
                <a:latin typeface="Arial" panose="020B0604020202020204" pitchFamily="34" charset="0"/>
              </a:rPr>
              <a:t>má pouze jedno kolo příjmu žádostí a po jeho proběhnutí je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uzavřena a už do ní není možné předložit žádost  o podporu. Jejím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základním znakem je, že rozhodnutí o výběru projektů probíhá nad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všemi předloženými žádostmi v rámci dané výzvy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(tj. až po termínu uzavření příjmu žádostí).</a:t>
            </a:r>
          </a:p>
          <a:p>
            <a:pPr lvl="2">
              <a:lnSpc>
                <a:spcPct val="110000"/>
              </a:lnSpc>
              <a:spcAft>
                <a:spcPts val="0"/>
              </a:spcAft>
              <a:buFont typeface="+mj-lt"/>
              <a:buAutoNum type="arabicPeriod"/>
            </a:pPr>
            <a:r>
              <a:rPr lang="cs-CZ" sz="1800" b="true" dirty="false">
                <a:solidFill>
                  <a:srgbClr val="002060"/>
                </a:solidFill>
                <a:latin typeface="Arial" panose="020B0604020202020204" pitchFamily="34" charset="0"/>
              </a:rPr>
              <a:t>  Průběžná výzva:  </a:t>
            </a:r>
            <a:r>
              <a:rPr lang="cs-CZ" sz="1800" dirty="false">
                <a:solidFill>
                  <a:srgbClr val="002060"/>
                </a:solidFill>
                <a:latin typeface="Arial" panose="020B0604020202020204" pitchFamily="34" charset="0"/>
              </a:rPr>
              <a:t>posouzení žádosti o podporu probíhá</a:t>
            </a:r>
          </a:p>
          <a:p>
            <a:pPr marL="666000" lvl="2" indent="0">
              <a:lnSpc>
                <a:spcPct val="110000"/>
              </a:lnSpc>
              <a:spcBef>
                <a:spcPts val="0"/>
              </a:spcBef>
              <a:spcAft>
                <a:spcPts val="0"/>
              </a:spcAft>
              <a:buNone/>
            </a:pPr>
            <a:r>
              <a:rPr lang="cs-CZ" sz="1800" dirty="false">
                <a:solidFill>
                  <a:srgbClr val="002060"/>
                </a:solidFill>
                <a:latin typeface="Arial" panose="020B0604020202020204" pitchFamily="34" charset="0"/>
              </a:rPr>
              <a:t>                   průběžně, posuzuje se pouze splnění podmínek, </a:t>
            </a:r>
          </a:p>
          <a:p>
            <a:pPr marL="666000" lvl="2" indent="0">
              <a:lnSpc>
                <a:spcPct val="110000"/>
              </a:lnSpc>
              <a:spcBef>
                <a:spcPts val="0"/>
              </a:spcBef>
              <a:spcAft>
                <a:spcPts val="600"/>
              </a:spcAft>
              <a:buNone/>
            </a:pPr>
            <a:r>
              <a:rPr lang="cs-CZ" sz="1800" dirty="false">
                <a:solidFill>
                  <a:srgbClr val="002060"/>
                </a:solidFill>
                <a:latin typeface="Arial" panose="020B0604020202020204" pitchFamily="34" charset="0"/>
              </a:rPr>
              <a:t>                   které Řídící orgán výzvou dopředu stanovil. 	</a:t>
            </a:r>
            <a:r>
              <a:rPr lang="cs-CZ" sz="1400" b="false" i="false" u="none" strike="noStrike" baseline="0" dirty="false">
                <a:solidFill>
                  <a:srgbClr val="002060"/>
                </a:solidFill>
                <a:latin typeface="Arial" panose="020B0604020202020204" pitchFamily="34" charset="0"/>
              </a:rPr>
              <a:t>	</a:t>
            </a:r>
          </a:p>
          <a:p>
            <a:pPr lvl="2" algn="just">
              <a:lnSpc>
                <a:spcPct val="110000"/>
              </a:lnSpc>
              <a:spcAft>
                <a:spcPts val="600"/>
              </a:spcAft>
              <a:buFont typeface="+mj-lt"/>
              <a:buAutoNum type="arabicPeriod"/>
            </a:pPr>
            <a:endParaRPr lang="cs-CZ" sz="1800" dirty="false">
              <a:solidFill>
                <a:srgbClr val="002060"/>
              </a:solidFill>
              <a:latin typeface="Arial" panose="020B0604020202020204" pitchFamily="34" charset="0"/>
            </a:endParaRPr>
          </a:p>
          <a:p>
            <a:pPr algn="just"/>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11</a:t>
            </a:fld>
            <a:endParaRPr lang="cs-CZ" dirty="false"/>
          </a:p>
        </p:txBody>
      </p:sp>
    </p:spTree>
    <p:extLst>
      <p:ext uri="{BB962C8B-B14F-4D97-AF65-F5344CB8AC3E}">
        <p14:creationId xmlns:p14="http://schemas.microsoft.com/office/powerpoint/2010/main" val="386579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Oprávněnost žadatele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buNone/>
            </a:pPr>
            <a:r>
              <a:rPr lang="cs-CZ" sz="1800" b="true" i="false" u="none" strike="noStrike" baseline="0" dirty="false">
                <a:solidFill>
                  <a:srgbClr val="002060"/>
                </a:solidFill>
                <a:latin typeface="Arial" panose="020B0604020202020204" pitchFamily="34" charset="0"/>
              </a:rPr>
              <a:t>Oprávněným žadatelem OPZ+ </a:t>
            </a:r>
            <a:r>
              <a:rPr lang="cs-CZ" sz="1800" b="false" i="false" u="none" strike="noStrike" baseline="0" dirty="false">
                <a:solidFill>
                  <a:srgbClr val="002060"/>
                </a:solidFill>
                <a:latin typeface="Arial" panose="020B0604020202020204" pitchFamily="34" charset="0"/>
              </a:rPr>
              <a:t>může být pouze: </a:t>
            </a:r>
            <a:endParaRPr lang="cs-CZ" sz="1800" dirty="false">
              <a:solidFill>
                <a:srgbClr val="002060"/>
              </a:solidFill>
              <a:latin typeface="Arial" panose="020B0604020202020204" pitchFamily="34" charset="0"/>
            </a:endParaRPr>
          </a:p>
          <a:p>
            <a:pPr lvl="1" algn="just"/>
            <a:r>
              <a:rPr lang="cs-CZ" sz="1800" b="false" i="false" u="none" strike="noStrike" baseline="0" dirty="false">
                <a:solidFill>
                  <a:srgbClr val="002060"/>
                </a:solidFill>
                <a:latin typeface="Arial" panose="020B0604020202020204" pitchFamily="34" charset="0"/>
              </a:rPr>
              <a:t>osoba (</a:t>
            </a:r>
            <a:r>
              <a:rPr lang="cs-CZ" sz="1800" b="false" i="false" u="none" strike="noStrike" baseline="0" dirty="false">
                <a:solidFill>
                  <a:srgbClr val="002060"/>
                </a:solidFill>
                <a:latin typeface="+mj-lt"/>
              </a:rPr>
              <a:t>právnická nebo fyzická), která je registrovaným subjektem v ČR,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		       tj. </a:t>
            </a:r>
            <a:r>
              <a:rPr lang="cs-CZ" sz="1800" b="true" i="false" u="none" strike="noStrike" baseline="0" dirty="false">
                <a:solidFill>
                  <a:srgbClr val="002060"/>
                </a:solidFill>
                <a:latin typeface="+mj-lt"/>
              </a:rPr>
              <a:t>osoba, která má vlastní identifikační číslo</a:t>
            </a:r>
            <a:r>
              <a:rPr lang="cs-CZ" sz="1800" b="false" i="false" u="none" strike="noStrike" baseline="0" dirty="false">
                <a:solidFill>
                  <a:srgbClr val="002060"/>
                </a:solidFill>
                <a:latin typeface="+mj-lt"/>
              </a:rPr>
              <a:t> (tzv. IČO/IČ)</a:t>
            </a:r>
          </a:p>
          <a:p>
            <a:pPr lvl="1" algn="just"/>
            <a:r>
              <a:rPr lang="cs-CZ" sz="1800" b="false" i="false" u="none" strike="noStrike" baseline="0" dirty="false">
                <a:solidFill>
                  <a:srgbClr val="002060"/>
                </a:solidFill>
                <a:latin typeface="+mj-lt"/>
              </a:rPr>
              <a:t>osoba, která má </a:t>
            </a:r>
            <a:r>
              <a:rPr lang="cs-CZ" sz="1800" b="true" i="false" u="none" strike="noStrike" baseline="0" dirty="false">
                <a:solidFill>
                  <a:srgbClr val="002060"/>
                </a:solidFill>
                <a:latin typeface="+mj-lt"/>
              </a:rPr>
              <a:t>aktivní datovou schránku</a:t>
            </a:r>
            <a:r>
              <a:rPr lang="cs-CZ" sz="1800" b="false" i="false" u="none" strike="noStrike" baseline="0" dirty="false">
                <a:solidFill>
                  <a:srgbClr val="002060"/>
                </a:solidFill>
                <a:latin typeface="+mj-lt"/>
              </a:rPr>
              <a:t>,</a:t>
            </a:r>
          </a:p>
          <a:p>
            <a:pPr lvl="1" algn="just"/>
            <a:r>
              <a:rPr lang="cs-CZ" sz="1800" b="false" i="false" u="none" strike="noStrike" baseline="0" dirty="false">
                <a:solidFill>
                  <a:srgbClr val="002060"/>
                </a:solidFill>
                <a:latin typeface="+mj-lt"/>
              </a:rPr>
              <a:t>osoba, která nepatří mezi subjekty, které se nemohou výzvy účastnit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			z důvodů</a:t>
            </a:r>
            <a:r>
              <a:rPr lang="cs-CZ" sz="1800" b="true" i="false" u="none" strike="noStrike" baseline="0" dirty="false">
                <a:solidFill>
                  <a:srgbClr val="002060"/>
                </a:solidFill>
                <a:latin typeface="+mj-lt"/>
              </a:rPr>
              <a:t> insolvence</a:t>
            </a:r>
            <a:r>
              <a:rPr lang="cs-CZ" sz="1800" b="false" i="false" u="none" strike="noStrike" baseline="0" dirty="false">
                <a:solidFill>
                  <a:srgbClr val="002060"/>
                </a:solidFill>
                <a:latin typeface="+mj-lt"/>
              </a:rPr>
              <a:t>, pokut, dluhu atp.</a:t>
            </a:r>
          </a:p>
          <a:p>
            <a:pPr lvl="1" algn="just"/>
            <a:endParaRPr lang="cs-CZ" sz="1600" dirty="false">
              <a:solidFill>
                <a:srgbClr val="002060"/>
              </a:solidFill>
              <a:latin typeface="+mj-lt"/>
            </a:endParaRPr>
          </a:p>
          <a:p>
            <a:pPr algn="just">
              <a:lnSpc>
                <a:spcPct val="110000"/>
              </a:lnSpc>
            </a:pPr>
            <a:r>
              <a:rPr lang="cs-CZ" sz="1800" b="false" i="false" u="none" strike="noStrike" baseline="0" dirty="false">
                <a:solidFill>
                  <a:srgbClr val="002060"/>
                </a:solidFill>
                <a:latin typeface="Arial" panose="020B0604020202020204" pitchFamily="34" charset="0"/>
              </a:rPr>
              <a:t>Podmínky oprávněnosti žadatele jsou posuzovány během hodnocení a výběru projektů a musí být splněny k datu podání žádosti o podporu.</a:t>
            </a:r>
          </a:p>
          <a:p>
            <a:pPr algn="just">
              <a:lnSpc>
                <a:spcPct val="110000"/>
              </a:lnSpc>
            </a:pPr>
            <a:r>
              <a:rPr lang="cs-CZ" sz="1800" b="false" i="false" u="none" strike="noStrike" baseline="0" dirty="false">
                <a:solidFill>
                  <a:srgbClr val="002060"/>
                </a:solidFill>
                <a:latin typeface="Arial" panose="020B0604020202020204" pitchFamily="34" charset="0"/>
              </a:rPr>
              <a:t>Nad rámec obecných podmínek pro oprávněnost žadatele uvedených výše </a:t>
            </a:r>
            <a:r>
              <a:rPr lang="cs-CZ" sz="1800" b="true" i="false" u="none" strike="noStrike" baseline="0" dirty="false">
                <a:solidFill>
                  <a:srgbClr val="002060"/>
                </a:solidFill>
                <a:latin typeface="Arial" panose="020B0604020202020204" pitchFamily="34" charset="0"/>
              </a:rPr>
              <a:t>může výzva stanovit další požadavky </a:t>
            </a:r>
            <a:r>
              <a:rPr lang="cs-CZ" sz="1800" b="false" i="false" u="none" strike="noStrike" baseline="0" dirty="false">
                <a:solidFill>
                  <a:srgbClr val="002060"/>
                </a:solidFill>
                <a:latin typeface="Arial" panose="020B0604020202020204" pitchFamily="34" charset="0"/>
              </a:rPr>
              <a:t>kladené na subjekt žadatele:</a:t>
            </a:r>
          </a:p>
          <a:p>
            <a:pPr marL="1170000" lvl="4" indent="0" algn="just">
              <a:buNone/>
            </a:pPr>
            <a:r>
              <a:rPr lang="cs-CZ" sz="1600" dirty="false">
                <a:solidFill>
                  <a:srgbClr val="002060"/>
                </a:solidFill>
                <a:latin typeface="Arial" panose="020B0604020202020204" pitchFamily="34" charset="0"/>
              </a:rPr>
              <a:t>=&gt;</a:t>
            </a:r>
            <a:r>
              <a:rPr lang="cs-CZ" sz="1600" b="false" i="false" u="none" strike="noStrike" baseline="0" dirty="false">
                <a:solidFill>
                  <a:srgbClr val="002060"/>
                </a:solidFill>
                <a:latin typeface="Arial" panose="020B0604020202020204" pitchFamily="34" charset="0"/>
              </a:rPr>
              <a:t> vždy uvedeno v příslušné výzvě pro předkládání žádostí o podporu včetně specifikace doložení jejich naplnění (uvedením informace do formuláře žádosti </a:t>
            </a:r>
            <a:br>
              <a:rPr lang="cs-CZ" sz="1600" b="false" i="false" u="none" strike="noStrike" baseline="0" dirty="false">
                <a:solidFill>
                  <a:srgbClr val="002060"/>
                </a:solidFill>
                <a:latin typeface="Arial" panose="020B0604020202020204" pitchFamily="34" charset="0"/>
              </a:rPr>
            </a:br>
            <a:r>
              <a:rPr lang="cs-CZ" sz="1600" b="false" i="false" u="none" strike="noStrike" baseline="0" dirty="false">
                <a:solidFill>
                  <a:srgbClr val="002060"/>
                </a:solidFill>
                <a:latin typeface="Arial" panose="020B0604020202020204" pitchFamily="34" charset="0"/>
              </a:rPr>
              <a:t>o podporu nebo formou samostatné přílohy žádosti o podporu). </a:t>
            </a:r>
            <a:endParaRPr lang="cs-CZ" sz="16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11" name="Obrázek 10">
            <a:extLst>
              <a:ext uri="{FF2B5EF4-FFF2-40B4-BE49-F238E27FC236}">
                <a16:creationId xmlns:a16="http://schemas.microsoft.com/office/drawing/2014/main" id="{4EA7AF03-F646-4E2E-B806-2BC5CA8961E7}"/>
              </a:ext>
            </a:extLst>
          </p:cNvPr>
          <p:cNvPicPr/>
          <p:nvPr/>
        </p:nvPicPr>
        <p:blipFill>
          <a:blip cstate="print" r:embed="rId2">
            <a:extLst>
              <a:ext uri="{BEBA8EAE-BF5A-486C-A8C5-ECC9F3942E4B}">
                <a14:imgProps xmlns:a14="http://schemas.microsoft.com/office/drawing/2010/main">
                  <a14:imgLayer r:embed="rId3">
                    <a14:imgEffect>
                      <a14:backgroundRemoval b="91966" l="9221" r="93005" t="1368">
                        <a14:foregroundMark x1="48649" x2="48649" y1="60513" y2="60513"/>
                        <a14:foregroundMark x1="49603" x2="49603" y1="57949" y2="57949"/>
                        <a14:foregroundMark x1="32750" x2="32750" y1="36923" y2="36923"/>
                        <a14:foregroundMark x1="23211" x2="23211" y1="10769" y2="10769"/>
                        <a14:foregroundMark x1="22576" x2="22576" y1="10769" y2="10769"/>
                        <a14:foregroundMark x1="28299" x2="28299" y1="7521" y2="7521"/>
                        <a14:foregroundMark x1="29889" x2="29889" y1="7179" y2="7179"/>
                        <a14:foregroundMark x1="32432" x2="32432" y1="2564" y2="2564"/>
                        <a14:foregroundMark x1="27027" x2="27027" y1="91966" y2="91966"/>
                        <a14:foregroundMark x1="51192" x2="51192" y1="90256" y2="90256"/>
                        <a14:foregroundMark x1="9221" x2="9221" y1="74872" y2="74872"/>
                        <a14:foregroundMark x1="31320" x2="31320" y1="1709" y2="1709"/>
                        <a14:foregroundMark x1="78537" x2="78537" y1="27009" y2="27009"/>
                        <a14:foregroundMark x1="88712" x2="88712" y1="31795" y2="31795"/>
                        <a14:foregroundMark x1="90779" x2="90779" y1="42564" y2="42564"/>
                        <a14:foregroundMark x1="85374" x2="85374" y1="51966" y2="51966"/>
                        <a14:foregroundMark x1="74563" x2="74563" y1="51111" y2="51111"/>
                        <a14:foregroundMark x1="79173" x2="79173" y1="38291" y2="38291"/>
                        <a14:foregroundMark x1="77583" x2="77583" y1="41026" y2="41026"/>
                        <a14:foregroundMark x1="67409" x2="67409" y1="21709" y2="21709"/>
                        <a14:foregroundMark x1="93005" x2="93005" y1="4461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6394216" y="0"/>
            <a:ext cx="2252474" cy="2012826"/>
          </a:xfrm>
          <a:prstGeom prst="rect">
            <a:avLst/>
          </a:prstGeom>
          <a:noFill/>
          <a:ln>
            <a:noFill/>
          </a:ln>
        </p:spPr>
      </p:pic>
    </p:spTree>
    <p:extLst>
      <p:ext uri="{BB962C8B-B14F-4D97-AF65-F5344CB8AC3E}">
        <p14:creationId xmlns:p14="http://schemas.microsoft.com/office/powerpoint/2010/main" val="665339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539552" y="0"/>
            <a:ext cx="8244447" cy="1080000"/>
          </a:xfrm>
        </p:spPr>
        <p:txBody>
          <a:bodyPr/>
          <a:lstStyle/>
          <a:p>
            <a:r>
              <a:rPr lang="cs-CZ" dirty="false"/>
              <a:t>Partnerství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Partnerství pro realizaci projektu je vztah mezi příjemcem podpory z OPZ+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veřejnými nebo soukromými subjekty. </a:t>
            </a:r>
            <a:r>
              <a:rPr lang="cs-CZ" sz="1800" b="true" i="false" u="none" strike="noStrike" baseline="0" dirty="false">
                <a:solidFill>
                  <a:srgbClr val="002060"/>
                </a:solidFill>
                <a:latin typeface="Arial" panose="020B0604020202020204" pitchFamily="34" charset="0"/>
              </a:rPr>
              <a:t>Partneři se společně s příjemcem podílí na realizaci projektových aktivit</a:t>
            </a:r>
            <a:r>
              <a:rPr lang="cs-CZ" sz="1800" b="false" i="false" u="none" strike="noStrike" baseline="0" dirty="false">
                <a:solidFill>
                  <a:srgbClr val="002060"/>
                </a:solidFill>
                <a:latin typeface="Arial" panose="020B0604020202020204" pitchFamily="34" charset="0"/>
              </a:rPr>
              <a:t>, v naprosté většině případů jsou navíc zapojeni už do zpracování žádosti o podporu. </a:t>
            </a:r>
          </a:p>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Role a míra zapojení partnera musí být popsány žadatelem již v žádosti o podporu. Účast partnerů musí být opodstatněná a nezastupitelná. Přínos jednotlivých partnerů pro tvorbu či realizaci projektu musí spočívat v zajištění aktivit, bez jejichž realizace by nebylo dosaženo cílů projektu a zároveň je nemůže zajistit sám vlastními zdroji a silami jediný subjekt nebo jiný ze zapojených partnerů. </a:t>
            </a:r>
          </a:p>
          <a:p>
            <a:pPr marL="0"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Partnerství nesmí nahrazovat zabezpečení běžné administrace projektu </a:t>
            </a:r>
            <a:r>
              <a:rPr lang="cs-CZ" sz="1800" b="false" i="false" u="none" strike="noStrike" baseline="0" dirty="false">
                <a:solidFill>
                  <a:srgbClr val="002060"/>
                </a:solidFill>
                <a:latin typeface="Arial" panose="020B0604020202020204" pitchFamily="34" charset="0"/>
              </a:rPr>
              <a:t>(zejména zpracování zpráv o realizaci projektu, finanční řízení projektu, účetnictví,..), </a:t>
            </a:r>
            <a:r>
              <a:rPr lang="cs-CZ" sz="1800" b="true" i="false" u="none" strike="noStrike" baseline="0" dirty="false">
                <a:solidFill>
                  <a:srgbClr val="002060"/>
                </a:solidFill>
                <a:latin typeface="Arial" panose="020B0604020202020204" pitchFamily="34" charset="0"/>
              </a:rPr>
              <a:t>poskytování běžných služeb </a:t>
            </a:r>
            <a:r>
              <a:rPr lang="cs-CZ" sz="1800" b="false" i="false" u="none" strike="noStrike" baseline="0" dirty="false">
                <a:solidFill>
                  <a:srgbClr val="002060"/>
                </a:solidFill>
                <a:latin typeface="Arial" panose="020B0604020202020204" pitchFamily="34" charset="0"/>
              </a:rPr>
              <a:t>(publicita projektu, IT služby, účetní služby apod.) </a:t>
            </a:r>
            <a:r>
              <a:rPr lang="cs-CZ" sz="1800" b="true" i="false" u="none" strike="noStrike" baseline="0" dirty="false">
                <a:solidFill>
                  <a:srgbClr val="002060"/>
                </a:solidFill>
                <a:latin typeface="Arial" panose="020B0604020202020204" pitchFamily="34" charset="0"/>
              </a:rPr>
              <a:t>nebo dodání zboží. </a:t>
            </a:r>
          </a:p>
          <a:p>
            <a:pPr marL="0" indent="0" algn="just">
              <a:lnSpc>
                <a:spcPct val="100000"/>
              </a:lnSpc>
              <a:spcBef>
                <a:spcPts val="0"/>
              </a:spcBef>
              <a:spcAft>
                <a:spcPts val="1200"/>
              </a:spcAft>
              <a:buNone/>
            </a:pPr>
            <a:r>
              <a:rPr lang="cs-CZ" sz="1800" i="false" u="none" strike="noStrike" baseline="0" dirty="false">
                <a:solidFill>
                  <a:srgbClr val="002060"/>
                </a:solidFill>
                <a:latin typeface="Arial" panose="020B0604020202020204" pitchFamily="34" charset="0"/>
              </a:rPr>
              <a:t>Partnerství není vztahem, kdy příjemce nebo partner zajišťují v projektu takové aktivity, které mohou být běžně na trhu poskytnuty jako služby dalších subjektů.</a:t>
            </a:r>
          </a:p>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Realizace principu partnerství nesmí být zneužito k obcházení zákona o veřejných zakázkách. </a:t>
            </a:r>
            <a:endParaRPr lang="cs-CZ" sz="16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
        <p:nvSpPr>
          <p:cNvPr id="6" name="TextovéPole 5">
            <a:extLst>
              <a:ext uri="{FF2B5EF4-FFF2-40B4-BE49-F238E27FC236}">
                <a16:creationId xmlns:a16="http://schemas.microsoft.com/office/drawing/2014/main" id="{7E0B6586-AD71-42C2-B32D-9376E296C6E6}"/>
              </a:ext>
            </a:extLst>
          </p:cNvPr>
          <p:cNvSpPr txBox="true"/>
          <p:nvPr/>
        </p:nvSpPr>
        <p:spPr>
          <a:xfrm>
            <a:off x="6395725" y="6631223"/>
            <a:ext cx="2712275" cy="307777"/>
          </a:xfrm>
          <a:prstGeom prst="rect">
            <a:avLst/>
          </a:prstGeom>
          <a:noFill/>
        </p:spPr>
        <p:txBody>
          <a:bodyPr wrap="square" rtlCol="false">
            <a:spAutoFit/>
          </a:bodyPr>
          <a:lstStyle/>
          <a:p>
            <a:r>
              <a:rPr lang="cs-CZ" sz="1400" dirty="false"/>
              <a:t>pokračování na dalším snímku</a:t>
            </a:r>
          </a:p>
        </p:txBody>
      </p:sp>
      <p:pic>
        <p:nvPicPr>
          <p:cNvPr id="7" name="Obrázek 6">
            <a:extLst>
              <a:ext uri="{FF2B5EF4-FFF2-40B4-BE49-F238E27FC236}">
                <a16:creationId xmlns:a16="http://schemas.microsoft.com/office/drawing/2014/main" id="{EF98695E-BB65-46CA-9728-6E7EB216AEBE}"/>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360376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07504" y="1412776"/>
            <a:ext cx="8856984" cy="5445224"/>
          </a:xfrm>
        </p:spPr>
        <p:txBody>
          <a:bodyPr/>
          <a:lstStyle/>
          <a:p>
            <a:pPr marL="0" indent="0" algn="just">
              <a:lnSpc>
                <a:spcPct val="100000"/>
              </a:lnSpc>
              <a:spcBef>
                <a:spcPts val="0"/>
              </a:spcBef>
              <a:spcAft>
                <a:spcPts val="1200"/>
              </a:spcAft>
              <a:buNone/>
            </a:pPr>
            <a:r>
              <a:rPr lang="cs-CZ" sz="1800" b="false" i="false" u="none" strike="noStrike" baseline="0" dirty="false">
                <a:solidFill>
                  <a:srgbClr val="002060"/>
                </a:solidFill>
                <a:latin typeface="+mj-lt"/>
              </a:rPr>
              <a:t>I v případě zapojení partnera do projektu je odpovědnost za realizaci projektu vždy na příjemci. Příjemce vůči ŘO garantuje, že projekt je realizován podle pravidel OPZ+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a v souladu s právním aktem, na jehož základě projekt podporu čerpá.</a:t>
            </a:r>
          </a:p>
          <a:p>
            <a:pPr marL="0" indent="0" algn="just">
              <a:lnSpc>
                <a:spcPct val="100000"/>
              </a:lnSpc>
              <a:spcBef>
                <a:spcPts val="0"/>
              </a:spcBef>
              <a:spcAft>
                <a:spcPts val="1200"/>
              </a:spcAft>
              <a:buNone/>
            </a:pPr>
            <a:r>
              <a:rPr lang="cs-CZ" sz="1800" b="true" i="false" u="sng" strike="noStrike" baseline="0" dirty="false">
                <a:solidFill>
                  <a:srgbClr val="002060"/>
                </a:solidFill>
                <a:latin typeface="+mj-lt"/>
              </a:rPr>
              <a:t>Rozlišujeme dva typy partnerů: </a:t>
            </a:r>
          </a:p>
          <a:p>
            <a:pPr marL="342900" indent="-342900" algn="just">
              <a:lnSpc>
                <a:spcPct val="100000"/>
              </a:lnSpc>
              <a:spcBef>
                <a:spcPts val="0"/>
              </a:spcBef>
              <a:spcAft>
                <a:spcPts val="1200"/>
              </a:spcAft>
              <a:buAutoNum type="arabicPeriod"/>
            </a:pPr>
            <a:r>
              <a:rPr lang="cs-CZ" sz="1800" b="true" i="false" u="none" strike="noStrike" baseline="0" dirty="false">
                <a:solidFill>
                  <a:srgbClr val="002060"/>
                </a:solidFill>
                <a:latin typeface="+mj-lt"/>
              </a:rPr>
              <a:t>Partner bez finančního příspěvku:</a:t>
            </a:r>
            <a:r>
              <a:rPr lang="cs-CZ" sz="1800" dirty="false">
                <a:solidFill>
                  <a:srgbClr val="002060"/>
                </a:solidFill>
                <a:latin typeface="+mj-lt"/>
              </a:rPr>
              <a:t> </a:t>
            </a:r>
            <a:r>
              <a:rPr lang="cs-CZ" sz="1800" b="false" i="false" u="none" strike="noStrike" baseline="0" dirty="false">
                <a:solidFill>
                  <a:srgbClr val="002060"/>
                </a:solidFill>
                <a:latin typeface="+mj-lt"/>
              </a:rPr>
              <a:t>partner se podílí na realizaci věcných aktivit projektu např. formou konzultací, odborné garance apod., ale na své výdaje spojené s realizací projektu nezískává z OPZ+ žádný finanční příspěvek. </a:t>
            </a:r>
          </a:p>
          <a:p>
            <a:pPr marL="342900" indent="-342900" algn="just">
              <a:lnSpc>
                <a:spcPct val="100000"/>
              </a:lnSpc>
              <a:spcBef>
                <a:spcPts val="0"/>
              </a:spcBef>
              <a:spcAft>
                <a:spcPts val="1200"/>
              </a:spcAft>
              <a:buAutoNum type="arabicPeriod"/>
            </a:pPr>
            <a:r>
              <a:rPr lang="cs-CZ" sz="1800" b="true" i="false" u="none" strike="noStrike" baseline="0" dirty="false">
                <a:solidFill>
                  <a:srgbClr val="002060"/>
                </a:solidFill>
                <a:latin typeface="+mj-lt"/>
              </a:rPr>
              <a:t>Partner s finančním příspěvkem:</a:t>
            </a:r>
            <a:r>
              <a:rPr lang="cs-CZ" sz="1800" b="false" i="false" u="none" strike="noStrike" baseline="0" dirty="false">
                <a:solidFill>
                  <a:srgbClr val="002060"/>
                </a:solidFill>
                <a:latin typeface="+mj-lt"/>
              </a:rPr>
              <a:t> partnera přijímá prostřednictvím příjemce část podpory z OPZ+ na realizaci věcných projektových aktivit. </a:t>
            </a:r>
          </a:p>
          <a:p>
            <a:pPr marL="952087" lvl="2" indent="-285750" algn="just">
              <a:lnSpc>
                <a:spcPct val="100000"/>
              </a:lnSpc>
              <a:spcBef>
                <a:spcPts val="0"/>
              </a:spcBef>
              <a:spcAft>
                <a:spcPts val="600"/>
              </a:spcAft>
            </a:pPr>
            <a:r>
              <a:rPr lang="cs-CZ" sz="1700" b="false" i="false" u="none" strike="noStrike" baseline="0" dirty="false">
                <a:solidFill>
                  <a:srgbClr val="002060"/>
                </a:solidFill>
                <a:latin typeface="Arial" panose="020B0604020202020204" pitchFamily="34" charset="0"/>
              </a:rPr>
              <a:t>Vždy jen subjekt s prokazatelnou dobou trvání své existence minimálně 3 roky před datem vyhlášení. </a:t>
            </a:r>
          </a:p>
          <a:p>
            <a:pPr marL="952087" lvl="2" indent="-285750" algn="just">
              <a:lnSpc>
                <a:spcPct val="100000"/>
              </a:lnSpc>
              <a:spcBef>
                <a:spcPts val="0"/>
              </a:spcBef>
              <a:spcAft>
                <a:spcPts val="600"/>
              </a:spcAft>
            </a:pPr>
            <a:r>
              <a:rPr lang="cs-CZ" sz="1700" b="false" i="false" u="none" strike="noStrike" baseline="0" dirty="false">
                <a:solidFill>
                  <a:srgbClr val="002060"/>
                </a:solidFill>
                <a:latin typeface="Arial" panose="020B0604020202020204" pitchFamily="34" charset="0"/>
              </a:rPr>
              <a:t>Příjemce v projektu realizovaném v partnerství s partnerem s finančním příspěvkem musí vlastními silami zajistit realizaci minimálně 30 % aktivit/rozpočtu projektu </a:t>
            </a:r>
            <a:endParaRPr lang="cs-CZ" sz="1700" b="false" i="false" u="none" strike="noStrike" baseline="0" dirty="false">
              <a:solidFill>
                <a:srgbClr val="002060"/>
              </a:solidFill>
              <a:latin typeface="+mj-lt"/>
            </a:endParaRPr>
          </a:p>
          <a:p>
            <a:pPr marL="0" indent="0" algn="just">
              <a:lnSpc>
                <a:spcPct val="100000"/>
              </a:lnSpc>
              <a:spcBef>
                <a:spcPts val="0"/>
              </a:spcBef>
              <a:spcAft>
                <a:spcPts val="1200"/>
              </a:spcAft>
              <a:buNone/>
            </a:pPr>
            <a:r>
              <a:rPr lang="cs-CZ" sz="1750" b="true" i="false" u="none" strike="noStrike" baseline="0" dirty="false">
                <a:solidFill>
                  <a:srgbClr val="002060"/>
                </a:solidFill>
                <a:latin typeface="+mj-lt"/>
              </a:rPr>
              <a:t>Možnost realizace projektu podpořeného z OPZ+ v partnerství je stanovena výzvou pro předkládání žádostí o podporu. </a:t>
            </a:r>
            <a:r>
              <a:rPr lang="cs-CZ" sz="1750" b="false" i="false" u="none" strike="noStrike" baseline="0" dirty="false">
                <a:solidFill>
                  <a:srgbClr val="002060"/>
                </a:solidFill>
                <a:latin typeface="+mj-lt"/>
              </a:rPr>
              <a:t>Výzva také vymezuje oprávněné partnery </a:t>
            </a:r>
            <a:r>
              <a:rPr lang="cs-CZ" sz="1750" b="true" dirty="false">
                <a:solidFill>
                  <a:srgbClr val="002060"/>
                </a:solidFill>
                <a:latin typeface="+mj-lt"/>
              </a:rPr>
              <a:t>projektů a aktivity</a:t>
            </a:r>
            <a:r>
              <a:rPr lang="cs-CZ" sz="1750" dirty="false">
                <a:solidFill>
                  <a:srgbClr val="002060"/>
                </a:solidFill>
                <a:latin typeface="+mj-lt"/>
              </a:rPr>
              <a:t>, které mohou být v projektu realizovány prostřednictvím partnera.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sp>
        <p:nvSpPr>
          <p:cNvPr id="10" name="Nadpis 1">
            <a:extLst>
              <a:ext uri="{FF2B5EF4-FFF2-40B4-BE49-F238E27FC236}">
                <a16:creationId xmlns:a16="http://schemas.microsoft.com/office/drawing/2014/main" id="{5E0917AA-8185-4BE1-AF2D-6D7E46C13731}"/>
              </a:ext>
            </a:extLst>
          </p:cNvPr>
          <p:cNvSpPr>
            <a:spLocks noGrp="true"/>
          </p:cNvSpPr>
          <p:nvPr>
            <p:ph type="title"/>
          </p:nvPr>
        </p:nvSpPr>
        <p:spPr>
          <a:xfrm>
            <a:off x="539552" y="0"/>
            <a:ext cx="8244447" cy="1080000"/>
          </a:xfrm>
        </p:spPr>
        <p:txBody>
          <a:bodyPr/>
          <a:lstStyle/>
          <a:p>
            <a:r>
              <a:rPr lang="cs-CZ" dirty="false"/>
              <a:t>Partnerství			</a:t>
            </a:r>
            <a:r>
              <a:rPr lang="cs-CZ" sz="2000" dirty="false"/>
              <a:t>(2/2)</a:t>
            </a:r>
          </a:p>
        </p:txBody>
      </p:sp>
      <p:pic>
        <p:nvPicPr>
          <p:cNvPr id="11" name="Obrázek 10">
            <a:extLst>
              <a:ext uri="{FF2B5EF4-FFF2-40B4-BE49-F238E27FC236}">
                <a16:creationId xmlns:a16="http://schemas.microsoft.com/office/drawing/2014/main" id="{9C395539-AEBC-44D2-AFC2-311F848AA372}"/>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145336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Cílová skupina</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532480" cy="5517232"/>
          </a:xfrm>
        </p:spPr>
        <p:txBody>
          <a:bodyPr/>
          <a:lstStyle/>
          <a:p>
            <a:pPr marL="0" indent="0">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CS = </a:t>
            </a:r>
            <a:r>
              <a:rPr lang="pl-PL" sz="1800" b="false" i="false" u="none" strike="noStrike" baseline="0" dirty="false">
                <a:solidFill>
                  <a:srgbClr val="002060"/>
                </a:solidFill>
                <a:latin typeface="Arial" panose="020B0604020202020204" pitchFamily="34" charset="0"/>
              </a:rPr>
              <a:t>Skupina subjektů nebo osob, na kterou je projekt   </a:t>
            </a:r>
            <a:br>
              <a:rPr lang="pl-PL" sz="1800" b="false" i="false" u="none" strike="noStrike" baseline="0" dirty="false">
                <a:solidFill>
                  <a:srgbClr val="002060"/>
                </a:solidFill>
                <a:latin typeface="Arial" panose="020B0604020202020204" pitchFamily="34" charset="0"/>
              </a:rPr>
            </a:br>
            <a:r>
              <a:rPr lang="pl-PL" sz="1800" b="false" i="false" u="none" strike="noStrike" baseline="0" dirty="false">
                <a:solidFill>
                  <a:srgbClr val="002060"/>
                </a:solidFill>
                <a:latin typeface="Arial" panose="020B0604020202020204" pitchFamily="34" charset="0"/>
              </a:rPr>
              <a:t>       zaměřen a má z něj užitek po dobu jeho realizace. </a:t>
            </a:r>
            <a:r>
              <a:rPr lang="pl-PL" sz="1600" b="false" i="false" u="none" strike="noStrike" baseline="0" dirty="false">
                <a:solidFill>
                  <a:srgbClr val="002060"/>
                </a:solidFill>
                <a:latin typeface="Arial" panose="020B0604020202020204" pitchFamily="34" charset="0"/>
              </a:rPr>
              <a:t>	</a:t>
            </a:r>
            <a:endParaRPr lang="pl-PL" sz="1600" b="true" i="false" u="none" strike="noStrike" baseline="0" dirty="false">
              <a:solidFill>
                <a:srgbClr val="002060"/>
              </a:solidFill>
              <a:latin typeface="Arial" panose="020B0604020202020204" pitchFamily="34" charset="0"/>
            </a:endParaRPr>
          </a:p>
          <a:p>
            <a:pPr marL="0" indent="0">
              <a:lnSpc>
                <a:spcPct val="100000"/>
              </a:lnSpc>
              <a:spcBef>
                <a:spcPts val="0"/>
              </a:spcBef>
              <a:spcAft>
                <a:spcPts val="1200"/>
              </a:spcAft>
              <a:buNone/>
            </a:pPr>
            <a:r>
              <a:rPr lang="cs-CZ" sz="1600" b="true" dirty="false">
                <a:solidFill>
                  <a:srgbClr val="002060"/>
                </a:solidFill>
                <a:latin typeface="Arial" panose="020B0604020202020204" pitchFamily="34" charset="0"/>
              </a:rPr>
              <a:t>Specifický cíl 2.2 OPZ+ (Priorita 2 Sociální začleňování) definuje tyto cílové skupiny:</a:t>
            </a:r>
          </a:p>
          <a:p>
            <a:pPr marL="806450" indent="-431800" algn="just">
              <a:lnSpc>
                <a:spcPct val="100000"/>
              </a:lnSpc>
              <a:spcBef>
                <a:spcPts val="0"/>
              </a:spcBef>
              <a:spcAft>
                <a:spcPts val="1200"/>
              </a:spcAft>
              <a:buFont typeface="Wingdings" panose="05000000000000000000" pitchFamily="2" charset="2"/>
              <a:buChar char="§"/>
            </a:pPr>
            <a:r>
              <a:rPr lang="cs-CZ" sz="1600" dirty="false">
                <a:solidFill>
                  <a:srgbClr val="002060"/>
                </a:solidFill>
                <a:latin typeface="Arial" panose="020B0604020202020204" pitchFamily="34" charset="0"/>
              </a:rPr>
              <a:t>Jedná se zejména o poskytovatele a zadavatele sociálních a zdravotních služeb, služeb pro rodiny a děti a dalších služeb na podporu sociálního začleňování, sociální pracovníky, pracovníky v sociálních a zdravotních službách, zaměstnance veřejné správy, kteří se věnují sociální, rodinné nebo zdravotní problematice, pracovníky </a:t>
            </a:r>
            <a:br>
              <a:rPr lang="cs-CZ" sz="1600" dirty="false">
                <a:solidFill>
                  <a:srgbClr val="002060"/>
                </a:solidFill>
                <a:latin typeface="Arial" panose="020B0604020202020204" pitchFamily="34" charset="0"/>
              </a:rPr>
            </a:br>
            <a:r>
              <a:rPr lang="cs-CZ" sz="1600" dirty="false">
                <a:solidFill>
                  <a:srgbClr val="002060"/>
                </a:solidFill>
                <a:latin typeface="Arial" panose="020B0604020202020204" pitchFamily="34" charset="0"/>
              </a:rPr>
              <a:t>v oblasti ochrany a podpory veřejného zdraví a podpory zdraví a prevence nemocí, školy a školská zařízení, neformální pečovatele, rodiny v nepříznivé sociální situaci, ohrožené děti, žadatele o náhradní rodinnou péči, náhradní rodiče, dobrovolníky. </a:t>
            </a:r>
          </a:p>
          <a:p>
            <a:pPr marL="806450" indent="-431800" algn="just">
              <a:lnSpc>
                <a:spcPct val="100000"/>
              </a:lnSpc>
              <a:spcBef>
                <a:spcPts val="0"/>
              </a:spcBef>
              <a:spcAft>
                <a:spcPts val="1200"/>
              </a:spcAft>
              <a:buFont typeface="Wingdings" panose="05000000000000000000" pitchFamily="2" charset="2"/>
              <a:buChar char="§"/>
            </a:pPr>
            <a:r>
              <a:rPr lang="cs-CZ" sz="1600" dirty="false">
                <a:solidFill>
                  <a:srgbClr val="002060"/>
                </a:solidFill>
                <a:latin typeface="Arial" panose="020B0604020202020204" pitchFamily="34" charset="0"/>
              </a:rPr>
              <a:t>Provozovatelé sociálního (dostupného) bydlení a dalších služeb obecného zájmu; soudci a vyšší soudní úředníci, policie; veřejnost.</a:t>
            </a:r>
          </a:p>
          <a:p>
            <a:pPr marL="806450" indent="-431800" algn="just">
              <a:lnSpc>
                <a:spcPct val="100000"/>
              </a:lnSpc>
              <a:spcBef>
                <a:spcPts val="0"/>
              </a:spcBef>
              <a:spcAft>
                <a:spcPts val="1200"/>
              </a:spcAft>
              <a:buFont typeface="Wingdings" panose="05000000000000000000" pitchFamily="2" charset="2"/>
              <a:buChar char="§"/>
            </a:pPr>
            <a:r>
              <a:rPr lang="cs-CZ" sz="1600" dirty="false">
                <a:solidFill>
                  <a:srgbClr val="002060"/>
                </a:solidFill>
                <a:latin typeface="Arial" panose="020B0604020202020204" pitchFamily="34" charset="0"/>
              </a:rPr>
              <a:t>Osoby: sociálně vyloučené či sociálním vyloučením ohrožené; se ztíženým přístupem ke zdravotní péči z důvodu sociálního vyloučení; se zdravotním postižením nebo ohrožené diskriminací v důsledku nepříznivého zdravotního stavu; žijící ve vyloučených lokalitách (zejména Romové) či s nedostatečnými kompetencemi v přístupu ke zdraví</a:t>
            </a:r>
          </a:p>
          <a:p>
            <a:pPr algn="just">
              <a:lnSpc>
                <a:spcPct val="100000"/>
              </a:lnSpc>
              <a:spcBef>
                <a:spcPts val="0"/>
              </a:spcBef>
              <a:spcAft>
                <a:spcPts val="1200"/>
              </a:spcAft>
            </a:pPr>
            <a:r>
              <a:rPr lang="cs-CZ" sz="1800" dirty="false">
                <a:solidFill>
                  <a:srgbClr val="002060"/>
                </a:solidFill>
                <a:latin typeface="Arial" panose="020B0604020202020204" pitchFamily="34" charset="0"/>
              </a:rPr>
              <a:t>Konkrétní cílové skupiny definuje každá výzva.</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pic>
        <p:nvPicPr>
          <p:cNvPr id="14" name="Obrázek 13">
            <a:extLst>
              <a:ext uri="{FF2B5EF4-FFF2-40B4-BE49-F238E27FC236}">
                <a16:creationId xmlns:a16="http://schemas.microsoft.com/office/drawing/2014/main" id="{9A133AA3-9E19-4EB8-968F-69BF4C248040}"/>
              </a:ext>
            </a:extLst>
          </p:cNvPr>
          <p:cNvPicPr>
            <a:picLocks noChangeAspect="true"/>
          </p:cNvPicPr>
          <p:nvPr/>
        </p:nvPicPr>
        <p:blipFill>
          <a:blip r:embed="rId2">
            <a:extLst>
              <a:ext uri="{BEBA8EAE-BF5A-486C-A8C5-ECC9F3942E4B}">
                <a14:imgProps xmlns:a14="http://schemas.microsoft.com/office/drawing/2010/main">
                  <a14:imgLayer r:embed="rId3">
                    <a14:imgEffect>
                      <a14:backgroundRemoval b="96209" l="0" r="94613" t="2370">
                        <a14:foregroundMark x1="32997" x2="32997" y1="9479" y2="9479"/>
                        <a14:foregroundMark x1="32997" x2="32997" y1="9479" y2="9479"/>
                        <a14:foregroundMark x1="60943" x2="60943" y1="7583" y2="7583"/>
                        <a14:foregroundMark x1="64646" x2="64646" y1="6161" y2="6161"/>
                        <a14:foregroundMark x1="34343" x2="34343" y1="7109" y2="7109"/>
                        <a14:foregroundMark x1="34343" x2="34343" y1="7109" y2="7109"/>
                        <a14:foregroundMark x1="34680" x2="34680" y1="7109" y2="7109"/>
                        <a14:foregroundMark x1="35017" x2="35017" y1="6161" y2="6161"/>
                        <a14:foregroundMark x1="63300" x2="63300" y1="3318" y2="3318"/>
                        <a14:foregroundMark x1="63300" x2="63300" y1="2844" y2="2844"/>
                        <a14:foregroundMark x1="58923" x2="58923" y1="5213" y2="5213"/>
                        <a14:foregroundMark x1="58586" x2="58586" y1="8057" y2="8057"/>
                        <a14:foregroundMark x1="91246" x2="91246" y1="59716" y2="59716"/>
                        <a14:foregroundMark x1="92256" x2="92256" y1="63981" y2="63981"/>
                        <a14:foregroundMark x1="92256" x2="92256" y1="71090" y2="71090"/>
                        <a14:foregroundMark x1="92256" x2="92256" y1="71090" y2="71090"/>
                        <a14:foregroundMark x1="92256" x2="92256" y1="71090" y2="71090"/>
                        <a14:foregroundMark x1="92256" x2="92256" y1="71090" y2="71090"/>
                        <a14:foregroundMark x1="92256" x2="92256" y1="71090" y2="71090"/>
                        <a14:foregroundMark x1="92256" x2="92256" y1="71090" y2="71090"/>
                        <a14:foregroundMark x1="89562" x2="89562" y1="78199" y2="78199"/>
                        <a14:foregroundMark x1="89562" x2="89562" y1="79147" y2="79147"/>
                        <a14:foregroundMark x1="89562" x2="89562" y1="80095" y2="80095"/>
                        <a14:foregroundMark x1="88889" x2="88889" y1="80569" y2="80569"/>
                        <a14:foregroundMark x1="84175" x2="84175" y1="74408" y2="74408"/>
                        <a14:foregroundMark x1="84175" x2="84175" y1="74408" y2="74408"/>
                        <a14:foregroundMark x1="84175" x2="84175" y1="74408" y2="74408"/>
                        <a14:foregroundMark x1="84175" x2="84175" y1="70616" y2="70616"/>
                        <a14:foregroundMark x1="87542" x2="87542" y1="61611" y2="61611"/>
                        <a14:foregroundMark x1="87542" x2="87542" y1="61611" y2="61611"/>
                        <a14:foregroundMark x1="87542" x2="87542" y1="65877" y2="65877"/>
                        <a14:foregroundMark x1="87542" x2="87542" y1="67299" y2="67299"/>
                        <a14:foregroundMark x1="87205" x2="87205" y1="69668" y2="69668"/>
                        <a14:foregroundMark x1="71044" x2="71044" y1="81991" y2="81991"/>
                        <a14:foregroundMark x1="71044" x2="71044" y1="83412" y2="83412"/>
                        <a14:foregroundMark x1="68350" x2="68350" y1="86730" y2="86730"/>
                        <a14:foregroundMark x1="63300" x2="63300" y1="86730" y2="86730"/>
                        <a14:foregroundMark x1="51852" x2="51852" y1="85782" y2="85782"/>
                        <a14:foregroundMark x1="33333" x2="33333" y1="85782" y2="85782"/>
                        <a14:foregroundMark x1="27609" x2="27609" y1="77725" y2="77725"/>
                        <a14:foregroundMark x1="23569" x2="23569" y1="84360" y2="84360"/>
                        <a14:foregroundMark x1="23569" x2="23569" y1="84360" y2="84360"/>
                        <a14:foregroundMark x1="23569" x2="23569" y1="84360" y2="84360"/>
                        <a14:foregroundMark x1="30640" x2="30640" y1="85308" y2="85308"/>
                        <a14:foregroundMark x1="32997" x2="36700" y1="85308" y2="86256"/>
                        <a14:foregroundMark x1="39731" x2="39731" y1="86730" y2="86730"/>
                        <a14:foregroundMark x1="44444" x2="44444" y1="83886" y2="83886"/>
                        <a14:foregroundMark x1="44444" x2="44444" y1="83886" y2="83886"/>
                        <a14:foregroundMark x1="44444" x2="44444" y1="83886" y2="83886"/>
                        <a14:foregroundMark x1="44444" x2="44444" y1="83886" y2="83886"/>
                        <a14:foregroundMark x1="39731" x2="39731" y1="83412" y2="83412"/>
                        <a14:foregroundMark x1="36027" x2="35017" y1="83412" y2="82938"/>
                        <a14:foregroundMark x1="48148" x2="48148" y1="81991" y2="81991"/>
                        <a14:foregroundMark x1="50168" x2="50168" y1="84834" y2="84834"/>
                        <a14:foregroundMark x1="65320" x2="65320" y1="83412" y2="83412"/>
                        <a14:foregroundMark x1="65320" x2="65320" y1="80095" y2="80095"/>
                        <a14:foregroundMark x1="65320" x2="65320" y1="80095" y2="80095"/>
                        <a14:foregroundMark x1="63973" x2="63973" y1="67299" y2="67299"/>
                        <a14:foregroundMark x1="63973" x2="63973" y1="67299" y2="67299"/>
                        <a14:foregroundMark x1="64310" x2="64310" y1="67299" y2="67299"/>
                        <a14:foregroundMark x1="64646" x2="64646" y1="65403" y2="65403"/>
                        <a14:foregroundMark x1="64646" x2="64646" y1="65403" y2="65403"/>
                        <a14:foregroundMark x1="41414" x2="41414" y1="64929" y2="64929"/>
                        <a14:foregroundMark x1="41414" x2="41414" y1="64929" y2="64929"/>
                        <a14:foregroundMark x1="41414" x2="41414" y1="64929" y2="64929"/>
                        <a14:foregroundMark x1="31987" x2="32997" y1="65877" y2="65403"/>
                        <a14:foregroundMark x1="35354" x2="35354" y1="63033" y2="63033"/>
                        <a14:foregroundMark x1="43434" x2="43434" y1="58294" y2="58294"/>
                        <a14:foregroundMark x1="47475" x2="47475" y1="66351" y2="66351"/>
                        <a14:foregroundMark x1="42088" x2="42088" y1="51659" y2="51659"/>
                        <a14:foregroundMark x1="41414" x2="41414" y1="47393" y2="47393"/>
                        <a14:foregroundMark x1="41414" x2="41414" y1="47393" y2="47393"/>
                        <a14:foregroundMark x1="42424" x2="42424" y1="54976" y2="54976"/>
                        <a14:foregroundMark x1="69360" x2="69360" y1="52133" y2="52133"/>
                        <a14:foregroundMark x1="91246" x2="91246" y1="59716" y2="59716"/>
                        <a14:foregroundMark x1="88889" x2="88889" y1="58768" y2="58768"/>
                        <a14:foregroundMark x1="95286" x2="95286" y1="68720" y2="68720"/>
                        <a14:foregroundMark x1="92593" x2="92593" y1="70616" y2="70616"/>
                        <a14:foregroundMark x1="85185" x2="85185" y1="84834" y2="84834"/>
                        <a14:foregroundMark x1="76094" x2="76094" y1="91943" y2="91943"/>
                        <a14:foregroundMark x1="64310" x2="64310" y1="92417" y2="92417"/>
                        <a14:foregroundMark x1="34680" x2="34680" y1="97156" y2="97156"/>
                        <a14:foregroundMark x1="0" x2="0" y1="72986" y2="72986"/>
                        <a14:foregroundMark x1="8418" x2="8418" y1="69668" y2="69668"/>
                        <a14:foregroundMark x1="14478" x2="14478" y1="75355" y2="75355"/>
                        <a14:foregroundMark x1="12121" x2="12121" y1="69668" y2="69668"/>
                        <a14:foregroundMark x1="11448" x2="11448" y1="62559" y2="62559"/>
                        <a14:foregroundMark x1="49832" x2="49832" y1="89100" y2="89100"/>
                        <a14:foregroundMark x1="71380" x2="71380" y1="66825" y2="66825"/>
                        <a14:foregroundMark x1="59596" x2="59596" y1="66825" y2="66825"/>
                        <a14:foregroundMark x1="21886" x2="21886" y1="15640" y2="15640"/>
                        <a14:foregroundMark x1="83165" x2="83165" y1="15640" y2="15640"/>
                        <a14:foregroundMark x1="61279" x2="61279" y1="2370" y2="2370"/>
                        <a14:foregroundMark x1="62626" x2="62626" y1="2370" y2="2370"/>
                        <a14:foregroundMark x1="39731" x2="39731" y1="47393" y2="47393"/>
                        <a14:foregroundMark x1="41077" x2="41077" y1="49289" y2="49289"/>
                        <a14:backgroundMark x1="67677" x2="67677" y1="43128" y2="43128"/>
                      </a14:backgroundRemoval>
                    </a14:imgEffect>
                  </a14:imgLayer>
                </a14:imgProps>
              </a:ext>
            </a:extLst>
          </a:blip>
          <a:stretch>
            <a:fillRect/>
          </a:stretch>
        </p:blipFill>
        <p:spPr>
          <a:xfrm>
            <a:off x="5981027" y="84331"/>
            <a:ext cx="2802973" cy="1991338"/>
          </a:xfrm>
          <a:prstGeom prst="rect">
            <a:avLst/>
          </a:prstGeom>
        </p:spPr>
      </p:pic>
    </p:spTree>
    <p:extLst>
      <p:ext uri="{BB962C8B-B14F-4D97-AF65-F5344CB8AC3E}">
        <p14:creationId xmlns:p14="http://schemas.microsoft.com/office/powerpoint/2010/main" val="20683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195223"/>
            <a:ext cx="8532480" cy="5662777"/>
          </a:xfrm>
        </p:spPr>
        <p:txBody>
          <a:bodyPr/>
          <a:lstStyle/>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Indikátor je nositelem konkrétních informací o věcném plnění plánu, měření cíle, postupu a dosažených efektech implementace fondů EU. 	</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Pojem „indikátor“ má v prostředí implementace fondů EU stejný význam jako jeho český ekvivalent „ukazatel“. </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Indikátory musí být definovány tak, aby sloužily pro kvalitní hodnocení výstupů a výsledků intervencí. Každý indikátor je přesně definován – tvoří jej kód, název, jasná definice, měrná jednotka včetně popisu způsobu měření, zdroj údajů, výchozí, </a:t>
            </a:r>
            <a:r>
              <a:rPr lang="cs-CZ" sz="1800" dirty="false">
                <a:solidFill>
                  <a:srgbClr val="002060"/>
                </a:solidFill>
                <a:latin typeface="Arial" panose="020B0604020202020204" pitchFamily="34" charset="0"/>
              </a:rPr>
              <a:t>cílová a dosažená hodnota. 	</a:t>
            </a:r>
          </a:p>
          <a:p>
            <a:pPr algn="just">
              <a:lnSpc>
                <a:spcPct val="100000"/>
              </a:lnSpc>
              <a:spcBef>
                <a:spcPts val="0"/>
              </a:spcBef>
              <a:spcAft>
                <a:spcPts val="1800"/>
              </a:spcAft>
            </a:pPr>
            <a:r>
              <a:rPr lang="cs-CZ" sz="1800" dirty="false">
                <a:solidFill>
                  <a:srgbClr val="002060"/>
                </a:solidFill>
                <a:latin typeface="Arial" panose="020B0604020202020204" pitchFamily="34" charset="0"/>
              </a:rPr>
              <a:t>Mezi typické indikátory patří indikátor </a:t>
            </a:r>
            <a:r>
              <a:rPr lang="cs-CZ" sz="1800" b="true" dirty="false">
                <a:solidFill>
                  <a:srgbClr val="002060"/>
                </a:solidFill>
                <a:latin typeface="Arial" panose="020B0604020202020204" pitchFamily="34" charset="0"/>
              </a:rPr>
              <a:t>600 000 Celkový počet účastníků </a:t>
            </a:r>
            <a:r>
              <a:rPr lang="cs-CZ" sz="1800" dirty="false">
                <a:solidFill>
                  <a:srgbClr val="002060"/>
                </a:solidFill>
                <a:latin typeface="Arial" panose="020B0604020202020204" pitchFamily="34" charset="0"/>
              </a:rPr>
              <a:t>nebo </a:t>
            </a:r>
            <a:r>
              <a:rPr lang="cs-CZ" sz="1800" b="true" dirty="false">
                <a:solidFill>
                  <a:srgbClr val="002060"/>
                </a:solidFill>
                <a:latin typeface="Arial" panose="020B0604020202020204" pitchFamily="34" charset="0"/>
              </a:rPr>
              <a:t>805 000 Počet napsaných a zveřejněných analytických a strategických dokumentů</a:t>
            </a:r>
            <a:r>
              <a:rPr lang="cs-CZ" sz="1800" dirty="false">
                <a:solidFill>
                  <a:srgbClr val="002060"/>
                </a:solidFill>
                <a:latin typeface="Arial" panose="020B0604020202020204" pitchFamily="34" charset="0"/>
              </a:rPr>
              <a:t> vč. evaluačních. </a:t>
            </a:r>
            <a:r>
              <a:rPr lang="cs-CZ" sz="1800" b="true" dirty="false">
                <a:solidFill>
                  <a:srgbClr val="002060"/>
                </a:solidFill>
                <a:latin typeface="Arial" panose="020B0604020202020204" pitchFamily="34" charset="0"/>
              </a:rPr>
              <a:t>Konkrétní indikátory stanoví konkrétní výzva.</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Na základě stanovených cílů projektu žadatel do žádosti o podporu uvádí svůj závazek, tj. určuje </a:t>
            </a:r>
            <a:r>
              <a:rPr lang="cs-CZ" sz="1800" b="true" i="false" u="none" strike="noStrike" baseline="0" dirty="false">
                <a:solidFill>
                  <a:srgbClr val="002060"/>
                </a:solidFill>
                <a:latin typeface="Arial" panose="020B0604020202020204" pitchFamily="34" charset="0"/>
              </a:rPr>
              <a:t>cílové hodnoty </a:t>
            </a:r>
            <a:r>
              <a:rPr lang="cs-CZ" sz="1800" b="false" i="false" u="none" strike="noStrike" baseline="0" dirty="false">
                <a:solidFill>
                  <a:srgbClr val="002060"/>
                </a:solidFill>
                <a:latin typeface="Arial" panose="020B0604020202020204" pitchFamily="34" charset="0"/>
              </a:rPr>
              <a:t>několika indikátorů, kterých díky podpoře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z OPZ+ plánuje dosáhnout.</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V žádosti o podporu musí být současně vždy uvedeno, </a:t>
            </a:r>
            <a:r>
              <a:rPr lang="cs-CZ" sz="1800" b="true" i="false" u="none" strike="noStrike" baseline="0" dirty="false">
                <a:solidFill>
                  <a:srgbClr val="002060"/>
                </a:solidFill>
                <a:latin typeface="Arial" panose="020B0604020202020204" pitchFamily="34" charset="0"/>
              </a:rPr>
              <a:t>jakým způsobem byla cílová hodnota stanovena</a:t>
            </a:r>
            <a:r>
              <a:rPr lang="cs-CZ" sz="1800" b="false" i="false" u="none" strike="noStrike" baseline="0" dirty="false">
                <a:solidFill>
                  <a:srgbClr val="002060"/>
                </a:solidFill>
                <a:latin typeface="Arial" panose="020B0604020202020204" pitchFamily="34" charset="0"/>
              </a:rPr>
              <a: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
        <p:nvSpPr>
          <p:cNvPr id="5" name="TextovéPole 4">
            <a:extLst>
              <a:ext uri="{FF2B5EF4-FFF2-40B4-BE49-F238E27FC236}">
                <a16:creationId xmlns:a16="http://schemas.microsoft.com/office/drawing/2014/main" id="{F633764F-A7AB-4E5E-9A0A-A7CEA886F962}"/>
              </a:ext>
            </a:extLst>
          </p:cNvPr>
          <p:cNvSpPr txBox="true"/>
          <p:nvPr/>
        </p:nvSpPr>
        <p:spPr>
          <a:xfrm>
            <a:off x="6395725" y="6631223"/>
            <a:ext cx="2712275" cy="307777"/>
          </a:xfrm>
          <a:prstGeom prst="rect">
            <a:avLst/>
          </a:prstGeom>
          <a:noFill/>
        </p:spPr>
        <p:txBody>
          <a:bodyPr wrap="square" rtlCol="false">
            <a:spAutoFit/>
          </a:bodyPr>
          <a:lstStyle/>
          <a:p>
            <a:r>
              <a:rPr lang="cs-CZ" sz="1400" dirty="false"/>
              <a:t>pokračování na dalším snímku</a:t>
            </a:r>
          </a:p>
        </p:txBody>
      </p:sp>
    </p:spTree>
    <p:extLst>
      <p:ext uri="{BB962C8B-B14F-4D97-AF65-F5344CB8AC3E}">
        <p14:creationId xmlns:p14="http://schemas.microsoft.com/office/powerpoint/2010/main" val="71503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268760"/>
            <a:ext cx="8532480" cy="5589240"/>
          </a:xfrm>
        </p:spPr>
        <p:txBody>
          <a:bodyPr/>
          <a:lstStyle/>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Žadatelem stanovené cílové hodnoty indikátorů jsou pro projekty, které jsou doporučeny k financování, přeneseny do právního aktu o poskytnutí podpory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stávají se závaznými.</a:t>
            </a:r>
          </a:p>
          <a:p>
            <a:pPr lvl="1" algn="just">
              <a:lnSpc>
                <a:spcPct val="100000"/>
              </a:lnSpc>
              <a:spcBef>
                <a:spcPts val="0"/>
              </a:spcBef>
              <a:spcAft>
                <a:spcPts val="1800"/>
              </a:spcAft>
            </a:pPr>
            <a:r>
              <a:rPr lang="cs-CZ" sz="1650" b="false" i="false" u="none" strike="noStrike" baseline="0" dirty="false">
                <a:solidFill>
                  <a:srgbClr val="002060"/>
                </a:solidFill>
                <a:latin typeface="Arial" panose="020B0604020202020204" pitchFamily="34" charset="0"/>
              </a:rPr>
              <a:t>Jako podmínka poskytnutí podpory na projektu může být v průběhu procesu hodnocení a výběru projektů stanoveno, že do právního aktu o poskytnutí podpory musí být cílová hodnota nějakého indikátoru navýšena; toto je relevantní v případě, když žadatelem stanovená cílová hodnota je neúměrně nízká vzhledem k rozpočtu </a:t>
            </a:r>
            <a:br>
              <a:rPr lang="cs-CZ" sz="1650" b="false" i="false" u="none" strike="noStrike" baseline="0" dirty="false">
                <a:solidFill>
                  <a:srgbClr val="002060"/>
                </a:solidFill>
                <a:latin typeface="Arial" panose="020B0604020202020204" pitchFamily="34" charset="0"/>
              </a:rPr>
            </a:br>
            <a:r>
              <a:rPr lang="cs-CZ" sz="1650" b="false" i="false" u="none" strike="noStrike" baseline="0" dirty="false">
                <a:solidFill>
                  <a:srgbClr val="002060"/>
                </a:solidFill>
                <a:latin typeface="Arial" panose="020B0604020202020204" pitchFamily="34" charset="0"/>
              </a:rPr>
              <a:t>a délce trvání projektu. </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V průběhu realizace projektu musí příjemce naplňování indikátorů průběžně sledovat a </a:t>
            </a:r>
            <a:r>
              <a:rPr lang="cs-CZ" sz="1800" b="true" i="false" u="none" strike="noStrike" baseline="0" dirty="false">
                <a:solidFill>
                  <a:srgbClr val="002060"/>
                </a:solidFill>
                <a:latin typeface="Arial" panose="020B0604020202020204" pitchFamily="34" charset="0"/>
              </a:rPr>
              <a:t>také průběžně vykazovat dosažené hodnoty v rámci zpráv </a:t>
            </a:r>
            <a:br>
              <a:rPr lang="cs-CZ" sz="1800" b="true" i="false" u="none" strike="noStrike" baseline="0" dirty="false">
                <a:solidFill>
                  <a:srgbClr val="002060"/>
                </a:solidFill>
                <a:latin typeface="Arial" panose="020B0604020202020204" pitchFamily="34" charset="0"/>
              </a:rPr>
            </a:br>
            <a:r>
              <a:rPr lang="cs-CZ" sz="1800" b="true" i="false" u="none" strike="noStrike" baseline="0" dirty="false">
                <a:solidFill>
                  <a:srgbClr val="002060"/>
                </a:solidFill>
                <a:latin typeface="Arial" panose="020B0604020202020204" pitchFamily="34" charset="0"/>
              </a:rPr>
              <a:t>o realizaci projektu. </a:t>
            </a:r>
            <a:r>
              <a:rPr lang="cs-CZ" sz="1800" b="false" i="false" u="none" strike="noStrike" baseline="0" dirty="false">
                <a:solidFill>
                  <a:srgbClr val="002060"/>
                </a:solidFill>
                <a:latin typeface="Arial" panose="020B0604020202020204" pitchFamily="34" charset="0"/>
              </a:rPr>
              <a:t>Důležité je, aby se vykazované hodnoty opíraly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a:t>
            </a:r>
            <a:r>
              <a:rPr lang="cs-CZ" sz="1800" b="true" i="false" u="none" strike="noStrike" baseline="0" dirty="false">
                <a:solidFill>
                  <a:srgbClr val="002060"/>
                </a:solidFill>
                <a:latin typeface="Arial" panose="020B0604020202020204" pitchFamily="34" charset="0"/>
              </a:rPr>
              <a:t>průkaznou evidenci </a:t>
            </a:r>
            <a:r>
              <a:rPr lang="cs-CZ" sz="1800" b="false" i="false" u="none" strike="noStrike" baseline="0" dirty="false">
                <a:solidFill>
                  <a:srgbClr val="002060"/>
                </a:solidFill>
                <a:latin typeface="Arial" panose="020B0604020202020204" pitchFamily="34" charset="0"/>
              </a:rPr>
              <a:t>vedenou příjemcem (nebo partnerem). Evidencí se myslí např. záznamy o každém klientovi, prezenční listiny kurzů apod., tzn., že vykazované hodnoty musí být prokazatelné a ověřitelné případnou kontrolou. </a:t>
            </a:r>
          </a:p>
          <a:p>
            <a:pPr algn="just">
              <a:lnSpc>
                <a:spcPct val="100000"/>
              </a:lnSpc>
              <a:spcBef>
                <a:spcPts val="0"/>
              </a:spcBef>
            </a:pPr>
            <a:r>
              <a:rPr lang="cs-CZ" sz="1800" b="true" i="false" u="none" strike="noStrike" baseline="0" dirty="false">
                <a:solidFill>
                  <a:srgbClr val="002060"/>
                </a:solidFill>
                <a:latin typeface="Arial" panose="020B0604020202020204" pitchFamily="34" charset="0"/>
              </a:rPr>
              <a:t>Cílové hodnoty indikátorů </a:t>
            </a:r>
            <a:r>
              <a:rPr lang="cs-CZ" sz="1800" b="false" i="false" u="none" strike="noStrike" baseline="0" dirty="false">
                <a:solidFill>
                  <a:srgbClr val="002060"/>
                </a:solidFill>
                <a:latin typeface="Arial" panose="020B0604020202020204" pitchFamily="34" charset="0"/>
              </a:rPr>
              <a:t>nastavené v přímé vazbě na aktivity projektu a jeho rozpočet jsou závazné, </a:t>
            </a:r>
            <a:r>
              <a:rPr lang="cs-CZ" sz="1800" b="true" i="false" u="none" strike="noStrike" baseline="0" dirty="false">
                <a:solidFill>
                  <a:srgbClr val="002060"/>
                </a:solidFill>
                <a:latin typeface="Arial" panose="020B0604020202020204" pitchFamily="34" charset="0"/>
              </a:rPr>
              <a:t>nelze je tedy libovolně měnit</a:t>
            </a:r>
            <a:r>
              <a:rPr lang="cs-CZ" sz="1800" b="false" i="false" u="none" strike="noStrike" baseline="0" dirty="false">
                <a:solidFill>
                  <a:srgbClr val="002060"/>
                </a:solidFill>
                <a:latin typeface="Arial" panose="020B0604020202020204" pitchFamily="34" charset="0"/>
              </a:rPr>
              <a:t>. Nenaplnění cílových hodnot indikátorů uvedených v právním aktu může mít dopad na výši způsobilých výdajů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spTree>
    <p:extLst>
      <p:ext uri="{BB962C8B-B14F-4D97-AF65-F5344CB8AC3E}">
        <p14:creationId xmlns:p14="http://schemas.microsoft.com/office/powerpoint/2010/main" val="371589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1314064"/>
          </a:xfrm>
        </p:spPr>
        <p:txBody>
          <a:bodyPr/>
          <a:lstStyle/>
          <a:p>
            <a:pPr algn="just">
              <a:lnSpc>
                <a:spcPct val="110000"/>
              </a:lnSpc>
              <a:spcBef>
                <a:spcPts val="0"/>
              </a:spcBef>
              <a:spcAft>
                <a:spcPts val="1200"/>
              </a:spcAft>
            </a:pPr>
            <a:r>
              <a:rPr lang="cs-CZ" sz="1800" b="true" i="false" u="none" strike="noStrike" baseline="0" dirty="false">
                <a:solidFill>
                  <a:srgbClr val="002060"/>
                </a:solidFill>
                <a:latin typeface="+mj-lt"/>
              </a:rPr>
              <a:t>Za osobu, která má z podpořeného projektu přímý prospěch, je považována pouze osoba, která se účastní činností realizovaných v rámci podpořeného projektu pro cílové skupiny a u níž rozsah jejího zapojení do podpořeného projektu překročí </a:t>
            </a:r>
            <a:r>
              <a:rPr lang="cs-CZ" sz="1800" b="true" i="false" u="sng" strike="noStrike" baseline="0" dirty="false">
                <a:solidFill>
                  <a:srgbClr val="002060"/>
                </a:solidFill>
                <a:latin typeface="+mj-lt"/>
              </a:rPr>
              <a:t>tzv. bagatelní podporu</a:t>
            </a:r>
            <a:r>
              <a:rPr lang="cs-CZ" sz="1800" b="false" i="false" u="sng" strike="noStrike" baseline="0" dirty="false">
                <a:solidFill>
                  <a:srgbClr val="002060"/>
                </a:solidFill>
                <a:latin typeface="+mj-lt"/>
              </a:rPr>
              <a:t>. </a:t>
            </a:r>
            <a:endParaRPr lang="cs-CZ" sz="16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sp>
        <p:nvSpPr>
          <p:cNvPr id="5" name="TextovéPole 4">
            <a:extLst>
              <a:ext uri="{FF2B5EF4-FFF2-40B4-BE49-F238E27FC236}">
                <a16:creationId xmlns:a16="http://schemas.microsoft.com/office/drawing/2014/main" id="{66AAEB29-8539-425B-AC7C-FCDFC5433A01}"/>
              </a:ext>
            </a:extLst>
          </p:cNvPr>
          <p:cNvSpPr txBox="true"/>
          <p:nvPr/>
        </p:nvSpPr>
        <p:spPr>
          <a:xfrm>
            <a:off x="6395725" y="6631223"/>
            <a:ext cx="2712275" cy="307777"/>
          </a:xfrm>
          <a:prstGeom prst="rect">
            <a:avLst/>
          </a:prstGeom>
          <a:noFill/>
        </p:spPr>
        <p:txBody>
          <a:bodyPr wrap="square" rtlCol="false">
            <a:spAutoFit/>
          </a:bodyPr>
          <a:lstStyle/>
          <a:p>
            <a:r>
              <a:rPr lang="cs-CZ" sz="1400" dirty="false"/>
              <a:t>pokračování na dalším snímku</a:t>
            </a:r>
          </a:p>
        </p:txBody>
      </p:sp>
      <p:sp>
        <p:nvSpPr>
          <p:cNvPr id="6" name="Zástupný obsah 2">
            <a:extLst>
              <a:ext uri="{FF2B5EF4-FFF2-40B4-BE49-F238E27FC236}">
                <a16:creationId xmlns:a16="http://schemas.microsoft.com/office/drawing/2014/main" id="{9D03E6A6-6E1E-40E9-AE47-ECA3BF0318BD}"/>
              </a:ext>
            </a:extLst>
          </p:cNvPr>
          <p:cNvSpPr txBox="true">
            <a:spLocks/>
          </p:cNvSpPr>
          <p:nvPr/>
        </p:nvSpPr>
        <p:spPr>
          <a:xfrm>
            <a:off x="-54992" y="4653136"/>
            <a:ext cx="8928992" cy="544522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600"/>
              </a:spcAft>
            </a:pPr>
            <a:r>
              <a:rPr lang="cs-CZ" sz="1800" dirty="false">
                <a:solidFill>
                  <a:srgbClr val="002060"/>
                </a:solidFill>
                <a:latin typeface="Arial" panose="020B0604020202020204" pitchFamily="34" charset="0"/>
              </a:rPr>
              <a:t>Příjemce vede evidenci o všech osobách, které byly zapojeny do projektu (včetně osob, u nichž podpora zatím nepřekonala/nepřevýšila limit bagatelní podpory, tzn. do 40 hodin), </a:t>
            </a:r>
            <a:r>
              <a:rPr lang="cs-CZ" sz="1800" dirty="false">
                <a:solidFill>
                  <a:srgbClr val="002060"/>
                </a:solidFill>
              </a:rPr>
              <a:t>nicméně tyto </a:t>
            </a:r>
            <a:r>
              <a:rPr lang="cs-CZ" sz="1800" dirty="false">
                <a:solidFill>
                  <a:srgbClr val="002060"/>
                </a:solidFill>
                <a:latin typeface="Arial" panose="020B0604020202020204" pitchFamily="34" charset="0"/>
              </a:rPr>
              <a:t>záznamy nejsou při stanovení počtu dosažených indikátorů týkajících se účastníků projektu brány v potaz.</a:t>
            </a:r>
          </a:p>
          <a:p>
            <a:pPr marL="1323563" lvl="2" indent="-354013" algn="just">
              <a:lnSpc>
                <a:spcPct val="100000"/>
              </a:lnSpc>
              <a:spcBef>
                <a:spcPts val="0"/>
              </a:spcBef>
              <a:spcAft>
                <a:spcPts val="1200"/>
              </a:spcAft>
            </a:pPr>
            <a:r>
              <a:rPr lang="cs-CZ" sz="1600" dirty="false">
                <a:solidFill>
                  <a:srgbClr val="002060"/>
                </a:solidFill>
                <a:latin typeface="Arial" panose="020B0604020202020204" pitchFamily="34" charset="0"/>
              </a:rPr>
              <a:t>U osob, u nichž příjemce ví, že jejich zapojení do projektu zůstane </a:t>
            </a:r>
            <a:br>
              <a:rPr lang="cs-CZ" sz="1600" dirty="false">
                <a:solidFill>
                  <a:srgbClr val="002060"/>
                </a:solidFill>
                <a:latin typeface="Arial" panose="020B0604020202020204" pitchFamily="34" charset="0"/>
              </a:rPr>
            </a:br>
            <a:r>
              <a:rPr lang="cs-CZ" sz="1600" dirty="false">
                <a:solidFill>
                  <a:srgbClr val="002060"/>
                </a:solidFill>
                <a:latin typeface="Arial" panose="020B0604020202020204" pitchFamily="34" charset="0"/>
              </a:rPr>
              <a:t>v rozsahu bagatelní podpory (tzn. do 40 hodin), musí i tak mít k dispozici průkazné záznamy o jejich zapojení do projektu. </a:t>
            </a:r>
          </a:p>
          <a:p>
            <a:pPr>
              <a:lnSpc>
                <a:spcPct val="100000"/>
              </a:lnSpc>
              <a:spcBef>
                <a:spcPts val="0"/>
              </a:spcBef>
            </a:pPr>
            <a:endParaRPr lang="cs-CZ" sz="1600" dirty="false">
              <a:solidFill>
                <a:srgbClr val="002060"/>
              </a:solidFill>
              <a:latin typeface="+mj-lt"/>
            </a:endParaRPr>
          </a:p>
        </p:txBody>
      </p:sp>
      <p:sp>
        <p:nvSpPr>
          <p:cNvPr id="7" name="Zástupný obsah 2">
            <a:extLst>
              <a:ext uri="{FF2B5EF4-FFF2-40B4-BE49-F238E27FC236}">
                <a16:creationId xmlns:a16="http://schemas.microsoft.com/office/drawing/2014/main" id="{33A6EB87-332E-46CA-9C71-261B628DA71B}"/>
              </a:ext>
            </a:extLst>
          </p:cNvPr>
          <p:cNvSpPr txBox="true">
            <a:spLocks/>
          </p:cNvSpPr>
          <p:nvPr/>
        </p:nvSpPr>
        <p:spPr>
          <a:xfrm>
            <a:off x="-108520" y="2726840"/>
            <a:ext cx="6858780" cy="174629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1200"/>
              </a:spcAft>
            </a:pPr>
            <a:r>
              <a:rPr lang="cs-CZ" sz="1800" dirty="false">
                <a:solidFill>
                  <a:srgbClr val="002060"/>
                </a:solidFill>
                <a:latin typeface="+mj-lt"/>
              </a:rPr>
              <a:t>Je tedy stanoven limit, že účastníkem/podpořenou osobou z hlediska indikátorů, je pouze osoba, která získala v daném projektu podporu v rozsahu minimálně 40 hodin (bez ohledu na počet dílčích zapojení do projektu). Pro výpočet limitu bagatelní podpory se rozumí „hodinou“ hodina v délce 60 minut. </a:t>
            </a:r>
            <a:endParaRPr lang="cs-CZ" sz="1600" dirty="false">
              <a:solidFill>
                <a:srgbClr val="002060"/>
              </a:solidFill>
              <a:latin typeface="+mj-lt"/>
            </a:endParaRPr>
          </a:p>
        </p:txBody>
      </p:sp>
      <p:pic>
        <p:nvPicPr>
          <p:cNvPr id="9" name="Obrázek 8">
            <a:extLst>
              <a:ext uri="{FF2B5EF4-FFF2-40B4-BE49-F238E27FC236}">
                <a16:creationId xmlns:a16="http://schemas.microsoft.com/office/drawing/2014/main" id="{D7288DFA-8695-484F-8AFD-19D69E731A16}"/>
              </a:ext>
            </a:extLst>
          </p:cNvPr>
          <p:cNvPicPr>
            <a:picLocks noChangeAspect="true"/>
          </p:cNvPicPr>
          <p:nvPr/>
        </p:nvPicPr>
        <p:blipFill>
          <a:blip r:embed="rId2"/>
          <a:stretch>
            <a:fillRect/>
          </a:stretch>
        </p:blipFill>
        <p:spPr>
          <a:xfrm>
            <a:off x="6820944" y="2333247"/>
            <a:ext cx="2215552" cy="2163216"/>
          </a:xfrm>
          <a:prstGeom prst="rect">
            <a:avLst/>
          </a:prstGeom>
        </p:spPr>
      </p:pic>
    </p:spTree>
    <p:extLst>
      <p:ext uri="{BB962C8B-B14F-4D97-AF65-F5344CB8AC3E}">
        <p14:creationId xmlns:p14="http://schemas.microsoft.com/office/powerpoint/2010/main" val="104889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10000"/>
              </a:lnSpc>
              <a:spcBef>
                <a:spcPts val="0"/>
              </a:spcBef>
              <a:spcAft>
                <a:spcPts val="1200"/>
              </a:spcAft>
              <a:buNone/>
            </a:pPr>
            <a:r>
              <a:rPr lang="cs-CZ" sz="1800" b="false" i="false" u="none" strike="noStrike" baseline="0" dirty="false">
                <a:solidFill>
                  <a:srgbClr val="002060"/>
                </a:solidFill>
                <a:latin typeface="+mj-lt"/>
              </a:rPr>
              <a:t>Jako podporu účastníka projektu ovšem nikdy </a:t>
            </a:r>
            <a:r>
              <a:rPr lang="cs-CZ" sz="1800" b="true" i="false" u="none" strike="noStrike" baseline="0" dirty="false">
                <a:solidFill>
                  <a:srgbClr val="002060"/>
                </a:solidFill>
                <a:latin typeface="+mj-lt"/>
              </a:rPr>
              <a:t>nelze označit aktivity</a:t>
            </a:r>
            <a:r>
              <a:rPr lang="cs-CZ" sz="1800" b="false" i="false" u="none" strike="noStrike" baseline="0" dirty="false">
                <a:solidFill>
                  <a:srgbClr val="002060"/>
                </a:solidFill>
                <a:latin typeface="+mj-lt"/>
              </a:rPr>
              <a:t>, v nichž nejde</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o zlepšení situace či znalostí/kompetencí dané osoby, ale dochází v nich pouze k: </a:t>
            </a:r>
          </a:p>
          <a:p>
            <a:pPr algn="just">
              <a:lnSpc>
                <a:spcPct val="110000"/>
              </a:lnSpc>
              <a:spcBef>
                <a:spcPts val="0"/>
              </a:spcBef>
              <a:spcAft>
                <a:spcPts val="1200"/>
              </a:spcAft>
            </a:pPr>
            <a:r>
              <a:rPr lang="cs-CZ" sz="1800" b="false" i="false" u="none" strike="noStrike" baseline="0" dirty="false">
                <a:solidFill>
                  <a:srgbClr val="002060"/>
                </a:solidFill>
                <a:latin typeface="+mj-lt"/>
              </a:rPr>
              <a:t>náboru účastníků projektu, </a:t>
            </a:r>
          </a:p>
          <a:p>
            <a:pPr algn="just">
              <a:lnSpc>
                <a:spcPct val="110000"/>
              </a:lnSpc>
              <a:spcBef>
                <a:spcPts val="0"/>
              </a:spcBef>
              <a:spcAft>
                <a:spcPts val="1200"/>
              </a:spcAft>
            </a:pPr>
            <a:r>
              <a:rPr lang="cs-CZ" sz="1800" b="false" i="false" u="none" strike="noStrike" baseline="0" dirty="false">
                <a:solidFill>
                  <a:srgbClr val="002060"/>
                </a:solidFill>
                <a:latin typeface="+mj-lt"/>
              </a:rPr>
              <a:t>šíření povědomí o projektu (včetně např. zastoupení projektu na veletrzích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a akcích obdobného charakteru), </a:t>
            </a:r>
          </a:p>
          <a:p>
            <a:pPr algn="just">
              <a:lnSpc>
                <a:spcPct val="110000"/>
              </a:lnSpc>
              <a:spcBef>
                <a:spcPts val="0"/>
              </a:spcBef>
              <a:spcAft>
                <a:spcPts val="1200"/>
              </a:spcAft>
            </a:pPr>
            <a:r>
              <a:rPr lang="cs-CZ" sz="1800" b="false" i="false" u="none" strike="noStrike" baseline="0" dirty="false">
                <a:solidFill>
                  <a:srgbClr val="002060"/>
                </a:solidFill>
                <a:latin typeface="+mj-lt"/>
              </a:rPr>
              <a:t>ke sběru informací o osobách formou anket, dotazníků, průzkumů, formou příspěvků do diskuze na internetových fórech aj., </a:t>
            </a:r>
          </a:p>
          <a:p>
            <a:pPr algn="just">
              <a:lnSpc>
                <a:spcPct val="110000"/>
              </a:lnSpc>
              <a:spcBef>
                <a:spcPts val="0"/>
              </a:spcBef>
              <a:spcAft>
                <a:spcPts val="1200"/>
              </a:spcAft>
            </a:pPr>
            <a:r>
              <a:rPr lang="cs-CZ" sz="1800" b="false" i="false" u="none" strike="noStrike" baseline="0" dirty="false">
                <a:solidFill>
                  <a:srgbClr val="002060"/>
                </a:solidFill>
                <a:latin typeface="+mj-lt"/>
              </a:rPr>
              <a:t>k šíření publikací, časopisů, bulletinů, newsletterů, brožur, letáků apod., </a:t>
            </a:r>
          </a:p>
          <a:p>
            <a:pPr algn="just">
              <a:lnSpc>
                <a:spcPct val="110000"/>
              </a:lnSpc>
              <a:spcBef>
                <a:spcPts val="0"/>
              </a:spcBef>
              <a:spcAft>
                <a:spcPts val="1200"/>
              </a:spcAft>
            </a:pPr>
            <a:r>
              <a:rPr lang="cs-CZ" sz="1800" b="false" i="false" u="none" strike="noStrike" baseline="0" dirty="false">
                <a:solidFill>
                  <a:srgbClr val="002060"/>
                </a:solidFill>
                <a:latin typeface="+mj-lt"/>
              </a:rPr>
              <a:t>zapojení osoby do aktivit projektu, které není odůvodněno cílem zlepšit postavení této osoby ve společnosti/na trhu práce, protože osoba se účastní dané aktivity jako reprezentant nějaké organizace, přináší potřebnou odbornost apod. (např. účast na kulatých stolech nebo pracovních skupinách v rámci komunitního plánování). </a:t>
            </a:r>
          </a:p>
          <a:p>
            <a:pPr>
              <a:lnSpc>
                <a:spcPct val="100000"/>
              </a:lnSpc>
              <a:spcBef>
                <a:spcPts val="0"/>
              </a:spcBef>
            </a:pPr>
            <a:endParaRPr lang="cs-CZ" sz="16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330399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5562F4E4-9BFF-4A94-BF8C-F203BC3E1065}"/>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041055" y="3434380"/>
            <a:ext cx="2603921" cy="3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Obsah semináře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532480" cy="5534841"/>
          </a:xfrm>
        </p:spPr>
        <p:txBody>
          <a:bodyPr/>
          <a:lstStyle/>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Informace k výzvě =&gt; </a:t>
            </a:r>
            <a:r>
              <a:rPr lang="cs-CZ" sz="2000" dirty="false">
                <a:solidFill>
                  <a:srgbClr val="FF0000"/>
                </a:solidFill>
              </a:rPr>
              <a:t>prezentace k výzvě následuje tuto prezentaci</a:t>
            </a:r>
          </a:p>
          <a:p>
            <a:pPr marL="342900" indent="-342900">
              <a:lnSpc>
                <a:spcPct val="90000"/>
              </a:lnSpc>
              <a:spcAft>
                <a:spcPts val="600"/>
              </a:spcAft>
              <a:buClr>
                <a:schemeClr val="accent2"/>
              </a:buClr>
              <a:buFont typeface="Arial" panose="020B0604020202020204" pitchFamily="34" charset="0"/>
              <a:buChar char="•"/>
            </a:pPr>
            <a:endParaRPr lang="cs-CZ" sz="2000" dirty="false">
              <a:solidFill>
                <a:srgbClr val="002060"/>
              </a:solidFill>
            </a:endParaRP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Evropský sociální fond plus a Operační program zaměstnanost plus</a:t>
            </a:r>
          </a:p>
          <a:p>
            <a:pPr marL="342900" indent="-342900">
              <a:lnSpc>
                <a:spcPct val="90000"/>
              </a:lnSpc>
              <a:buFont typeface="Arial" panose="020B0604020202020204" pitchFamily="34" charset="0"/>
              <a:buChar char="•"/>
            </a:pPr>
            <a:r>
              <a:rPr lang="cs-CZ" sz="2000" dirty="false">
                <a:solidFill>
                  <a:srgbClr val="002060"/>
                </a:solidFill>
              </a:rPr>
              <a:t>Kde čerpat informace: web, systém, příručky, technická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Rozlišení projektů a výzev, oprávněnost žadatele, partnerství</a:t>
            </a:r>
          </a:p>
          <a:p>
            <a:pPr marL="342900" indent="-342900">
              <a:lnSpc>
                <a:spcPct val="90000"/>
              </a:lnSpc>
              <a:buFont typeface="Arial" panose="020B0604020202020204" pitchFamily="34" charset="0"/>
              <a:buChar char="•"/>
            </a:pPr>
            <a:r>
              <a:rPr lang="cs-CZ" sz="2000" dirty="false">
                <a:solidFill>
                  <a:srgbClr val="002060"/>
                </a:solidFill>
              </a:rPr>
              <a:t>Cílové skupiny, indikátory, veřejná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Financování projektu, způsobilé výdaje, dokladování</a:t>
            </a:r>
          </a:p>
          <a:p>
            <a:pPr marL="342900" indent="-342900">
              <a:lnSpc>
                <a:spcPct val="90000"/>
              </a:lnSpc>
              <a:buFont typeface="Arial" panose="020B0604020202020204" pitchFamily="34" charset="0"/>
              <a:buChar char="•"/>
            </a:pPr>
            <a:r>
              <a:rPr lang="cs-CZ" sz="2000" dirty="false">
                <a:solidFill>
                  <a:srgbClr val="002060"/>
                </a:solidFill>
              </a:rPr>
              <a:t>Předložení a zpracování žádosti o podporu, plné moci</a:t>
            </a: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Hodnocení a výběr projektů</a:t>
            </a: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Žádost o přezkum</a:t>
            </a: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Příprava právního aktu</a:t>
            </a: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Dotazy průběžně/na konci</a:t>
            </a:r>
          </a:p>
          <a:p>
            <a:pPr marL="342900" indent="-342900">
              <a:lnSpc>
                <a:spcPct val="90000"/>
              </a:lnSpc>
              <a:spcAft>
                <a:spcPts val="600"/>
              </a:spcAft>
              <a:buClr>
                <a:schemeClr val="accent2"/>
              </a:buClr>
              <a:buFont typeface="Arial" panose="020B0604020202020204" pitchFamily="34" charset="0"/>
              <a:buChar char="•"/>
            </a:pPr>
            <a:r>
              <a:rPr lang="cs-CZ" sz="2000" dirty="false">
                <a:solidFill>
                  <a:srgbClr val="002060"/>
                </a:solidFill>
              </a:rPr>
              <a:t>Kontakty</a:t>
            </a:r>
          </a:p>
          <a:p>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414256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95536" y="0"/>
            <a:ext cx="8640960" cy="1080000"/>
          </a:xfrm>
        </p:spPr>
        <p:txBody>
          <a:bodyPr/>
          <a:lstStyle/>
          <a:p>
            <a:r>
              <a:rPr lang="cs-CZ" dirty="false"/>
              <a:t>Nakládání s osobními údaji</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Řídící orgán je oprávněn zpracovávat osobní údaje podpořených osob.</a:t>
            </a:r>
          </a:p>
          <a:p>
            <a:pPr marL="0" lvl="1"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ŘO pověřuje příjemce, jakožto zpracovatele, ke zpracování osobních údajů včetně zvláštní kategorie osobních údajů </a:t>
            </a:r>
            <a:r>
              <a:rPr lang="cs-CZ" sz="1800" b="false" i="false" u="none" strike="noStrike" baseline="0" dirty="false">
                <a:solidFill>
                  <a:srgbClr val="002060"/>
                </a:solidFill>
                <a:latin typeface="Arial" panose="020B0604020202020204" pitchFamily="34" charset="0"/>
              </a:rPr>
              <a:t>(dále jen „osobní údaje“) </a:t>
            </a:r>
            <a:r>
              <a:rPr lang="cs-CZ" sz="1800" b="true" i="false" u="none" strike="noStrike" baseline="0" dirty="false">
                <a:solidFill>
                  <a:srgbClr val="002060"/>
                </a:solidFill>
                <a:latin typeface="Arial" panose="020B0604020202020204" pitchFamily="34" charset="0"/>
              </a:rPr>
              <a:t>osob podpořených v projektu za účelem prokázání řádného a efektivního nakládání s prostředky ESF</a:t>
            </a:r>
            <a:r>
              <a:rPr lang="cs-CZ" sz="1800" b="false" i="false" u="none" strike="noStrike" baseline="0" dirty="false">
                <a:solidFill>
                  <a:srgbClr val="002060"/>
                </a:solidFill>
                <a:latin typeface="Arial" panose="020B0604020202020204" pitchFamily="34" charset="0"/>
              </a:rPr>
              <a:t>, které byly na realizaci projektu poskytnuty z OPZ+ právním aktem o poskytnutí podpory. </a:t>
            </a:r>
            <a:endParaRPr lang="cs-CZ" sz="1800" dirty="false">
              <a:solidFill>
                <a:srgbClr val="002060"/>
              </a:solidFill>
              <a:latin typeface="Arial" panose="020B0604020202020204" pitchFamily="34" charset="0"/>
            </a:endParaRPr>
          </a:p>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Příjemce je oprávněn zpracovávat osobní údaje podpořené osoby v rozsahu vymezeném v dokumentu Obecná části pravidel pro žadatele a příjemce v rámci OPZ+. </a:t>
            </a:r>
          </a:p>
          <a:p>
            <a:pPr marL="0" lvl="1"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Osobní údaje je příjemce oprávněn zpracovávat výhradně v </a:t>
            </a:r>
            <a:r>
              <a:rPr lang="cs-CZ" sz="1800" b="true" i="false" u="none" strike="noStrike" baseline="0">
                <a:solidFill>
                  <a:srgbClr val="002060"/>
                </a:solidFill>
                <a:latin typeface="Arial" panose="020B0604020202020204" pitchFamily="34" charset="0"/>
              </a:rPr>
              <a:t>souvislosti </a:t>
            </a:r>
            <a:br>
              <a:rPr lang="cs-CZ" sz="1800" b="true" i="false" u="none" strike="noStrike" baseline="0">
                <a:solidFill>
                  <a:srgbClr val="002060"/>
                </a:solidFill>
                <a:latin typeface="Arial" panose="020B0604020202020204" pitchFamily="34" charset="0"/>
              </a:rPr>
            </a:br>
            <a:r>
              <a:rPr lang="cs-CZ" sz="1800" b="true" i="false" u="none" strike="noStrike" baseline="0">
                <a:solidFill>
                  <a:srgbClr val="002060"/>
                </a:solidFill>
                <a:latin typeface="Arial" panose="020B0604020202020204" pitchFamily="34" charset="0"/>
              </a:rPr>
              <a:t>s </a:t>
            </a:r>
            <a:r>
              <a:rPr lang="cs-CZ" sz="1800" b="true" i="false" u="none" strike="noStrike" baseline="0" dirty="false">
                <a:solidFill>
                  <a:srgbClr val="002060"/>
                </a:solidFill>
                <a:latin typeface="Arial" panose="020B0604020202020204" pitchFamily="34" charset="0"/>
              </a:rPr>
              <a:t>realizací projektu, </a:t>
            </a:r>
            <a:r>
              <a:rPr lang="cs-CZ" sz="1800" b="false" i="false" u="none" strike="noStrike" baseline="0" dirty="false">
                <a:solidFill>
                  <a:srgbClr val="002060"/>
                </a:solidFill>
                <a:latin typeface="Arial" panose="020B0604020202020204" pitchFamily="34" charset="0"/>
              </a:rPr>
              <a:t>zejména pak při přípravě zpráv o realizaci projektu.</a:t>
            </a:r>
          </a:p>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Příjemce je oprávněn </a:t>
            </a:r>
            <a:r>
              <a:rPr lang="cs-CZ" sz="1800" b="true" i="false" u="none" strike="noStrike" baseline="0" dirty="false">
                <a:solidFill>
                  <a:srgbClr val="002060"/>
                </a:solidFill>
                <a:latin typeface="Arial" panose="020B0604020202020204" pitchFamily="34" charset="0"/>
              </a:rPr>
              <a:t>zpracovávat osobní údaje po dobu deseti let od ukončení realizace projektu</a:t>
            </a:r>
            <a:r>
              <a:rPr lang="cs-CZ" sz="1800" b="false" i="false" u="none" strike="noStrike" baseline="0" dirty="false">
                <a:solidFill>
                  <a:srgbClr val="002060"/>
                </a:solidFill>
                <a:latin typeface="Arial" panose="020B0604020202020204" pitchFamily="34" charset="0"/>
              </a:rPr>
              <a:t>, přičemž tato lhůta začíná běžet 1. ledna následujícího kalendářního roku poté, kdy byla příjemci vyplacena závěrečná platba, příp. kdy příjemce poukázal přeplatek dotace stanovený na </a:t>
            </a:r>
            <a:r>
              <a:rPr lang="cs-CZ" sz="1800" dirty="false">
                <a:solidFill>
                  <a:srgbClr val="002060"/>
                </a:solidFill>
                <a:latin typeface="Arial" panose="020B0604020202020204" pitchFamily="34" charset="0"/>
              </a:rPr>
              <a:t>základě schváleného vyúčtování výdajů v závěrečné žádosti o platbu zpět poskytovateli. Bez zbytečného odkladu po uplynutí této doby je příjemce povinen provést likvidaci těchto osobních údajů.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pic>
        <p:nvPicPr>
          <p:cNvPr id="10" name="Obrázek 9">
            <a:extLst>
              <a:ext uri="{FF2B5EF4-FFF2-40B4-BE49-F238E27FC236}">
                <a16:creationId xmlns:a16="http://schemas.microsoft.com/office/drawing/2014/main" id="{E68C0E35-32CE-4C96-A731-B531E54CE472}"/>
              </a:ext>
            </a:extLst>
          </p:cNvPr>
          <p:cNvPicPr>
            <a:picLocks noChangeAspect="true"/>
          </p:cNvPicPr>
          <p:nvPr/>
        </p:nvPicPr>
        <p:blipFill>
          <a:blip r:embed="rId2"/>
          <a:stretch>
            <a:fillRect/>
          </a:stretch>
        </p:blipFill>
        <p:spPr>
          <a:xfrm>
            <a:off x="7308304" y="39937"/>
            <a:ext cx="1000125" cy="1000125"/>
          </a:xfrm>
          <a:prstGeom prst="rect">
            <a:avLst/>
          </a:prstGeom>
        </p:spPr>
      </p:pic>
    </p:spTree>
    <p:extLst>
      <p:ext uri="{BB962C8B-B14F-4D97-AF65-F5344CB8AC3E}">
        <p14:creationId xmlns:p14="http://schemas.microsoft.com/office/powerpoint/2010/main" val="173145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Veřejná podpora, podpora de minimis</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196752"/>
            <a:ext cx="8784976" cy="5687676"/>
          </a:xfrm>
        </p:spPr>
        <p:txBody>
          <a:bodyPr/>
          <a:lstStyle/>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Obsah pojmu </a:t>
            </a:r>
            <a:r>
              <a:rPr lang="cs-CZ" sz="1800" b="true" i="false" u="none" strike="noStrike" baseline="0" dirty="false">
                <a:solidFill>
                  <a:srgbClr val="002060"/>
                </a:solidFill>
                <a:latin typeface="Arial" panose="020B0604020202020204" pitchFamily="34" charset="0"/>
              </a:rPr>
              <a:t>veřejná podpora </a:t>
            </a:r>
            <a:r>
              <a:rPr lang="cs-CZ" sz="1800" b="false" i="false" u="none" strike="noStrike" baseline="0" dirty="false">
                <a:solidFill>
                  <a:srgbClr val="002060"/>
                </a:solidFill>
                <a:latin typeface="Arial" panose="020B0604020202020204" pitchFamily="34" charset="0"/>
              </a:rPr>
              <a:t>je definován v Smlouvy o fungování EU. Jedná se o: </a:t>
            </a:r>
            <a:r>
              <a:rPr lang="cs-CZ" sz="1800" b="false" i="true" u="none" strike="noStrike" baseline="0" dirty="false">
                <a:solidFill>
                  <a:srgbClr val="002060"/>
                </a:solidFill>
                <a:latin typeface="Arial" panose="020B0604020202020204" pitchFamily="34" charset="0"/>
              </a:rPr>
              <a:t>„Podpory poskytované v jakékoli formě státy nebo ze státních prostředků, které narušují nebo hrozí narušit soutěž tím, že zvýhodňují určité podniky nebo určitá odvětví výroby, a jsou, pokud ovlivňují obchod mezi členskými státy, neslučitelné se společným trhem, nestanoví-li tato smlouva jinak.“</a:t>
            </a:r>
          </a:p>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Podpora poskytovaná podle pravidla </a:t>
            </a:r>
            <a:r>
              <a:rPr lang="cs-CZ" sz="1800" i="false" u="none" strike="noStrike" baseline="0" dirty="false">
                <a:solidFill>
                  <a:srgbClr val="002060"/>
                </a:solidFill>
                <a:latin typeface="Arial" panose="020B0604020202020204" pitchFamily="34" charset="0"/>
              </a:rPr>
              <a:t>de minimis </a:t>
            </a:r>
            <a:r>
              <a:rPr lang="cs-CZ" sz="1800" b="false" i="false" u="none" strike="noStrike" baseline="0" dirty="false">
                <a:solidFill>
                  <a:srgbClr val="002060"/>
                </a:solidFill>
                <a:latin typeface="Arial" panose="020B0604020202020204" pitchFamily="34" charset="0"/>
              </a:rPr>
              <a:t>(též podpora malého rozsahu, </a:t>
            </a:r>
            <a:r>
              <a:rPr lang="cs-CZ" sz="1800" b="true" i="false" u="none" strike="noStrike" baseline="0" dirty="false">
                <a:solidFill>
                  <a:srgbClr val="002060"/>
                </a:solidFill>
                <a:latin typeface="Arial" panose="020B0604020202020204" pitchFamily="34" charset="0"/>
              </a:rPr>
              <a:t>podpora de minimis</a:t>
            </a:r>
            <a:r>
              <a:rPr lang="cs-CZ" sz="1800" b="false" i="false" u="none" strike="noStrike" baseline="0" dirty="false">
                <a:solidFill>
                  <a:srgbClr val="002060"/>
                </a:solidFill>
                <a:latin typeface="Arial" panose="020B0604020202020204" pitchFamily="34" charset="0"/>
              </a:rPr>
              <a:t>) je podporou, která není de iure veřejnou podporou, neboť vzhledem ke své relativní nízké hodnotě není s to narušit hospodářskou soutěž ani ovlivnit obchod mezi členskými státy EU. </a:t>
            </a:r>
          </a:p>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Při poskytování veřejné podpory a podpory de minimis v rámci projektů OPZ+ jsou konkrétní podmínky jejich čerpání stanoveny právním aktem o poskytnutí podpory.</a:t>
            </a:r>
          </a:p>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Příjemce podpory z OPZ+ je povinen spolupracovat s poskytovatelem na tom, aby poskytnutí veřejné podpory / podpory de minimis proběhlo dle platných právních předpisů. Příjemce podpory z OPZ+ je povinen pro ŘO zajistit veškeré potřebné dokumenty od partnera </a:t>
            </a:r>
            <a:r>
              <a:rPr lang="cs-CZ" sz="1800" dirty="false">
                <a:solidFill>
                  <a:srgbClr val="002060"/>
                </a:solidFill>
                <a:latin typeface="Arial" panose="020B0604020202020204" pitchFamily="34" charset="0"/>
              </a:rPr>
              <a:t>a </a:t>
            </a:r>
            <a:r>
              <a:rPr lang="cs-CZ" sz="1800" b="false" i="false" u="none" strike="noStrike" baseline="0" dirty="false">
                <a:solidFill>
                  <a:srgbClr val="002060"/>
                </a:solidFill>
                <a:latin typeface="Arial" panose="020B0604020202020204" pitchFamily="34" charset="0"/>
              </a:rPr>
              <a:t>dalšího subjektu.</a:t>
            </a:r>
          </a:p>
          <a:p>
            <a:pPr marL="0" lvl="1"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Částky poskytnuté podpory uvedené v právním aktu o poskytnutí podpory není možné překročit</a:t>
            </a:r>
            <a:r>
              <a:rPr lang="cs-CZ" sz="1800" b="false" i="false" u="none" strike="noStrike" baseline="0" dirty="false">
                <a:solidFill>
                  <a:srgbClr val="002060"/>
                </a:solidFill>
                <a:latin typeface="Arial" panose="020B0604020202020204" pitchFamily="34" charset="0"/>
              </a:rPr>
              <a:t>. Překročení limitu pro podporu má za následek povinnost vrácení poskytnuté podpory. Vrací se nejen podpora přesahující limit, ale podpora celá.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2476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9036496" cy="1080000"/>
          </a:xfrm>
        </p:spPr>
        <p:txBody>
          <a:bodyPr/>
          <a:lstStyle/>
          <a:p>
            <a:r>
              <a:rPr lang="cs-CZ" sz="3000" dirty="false"/>
              <a:t>Financování projektu, způsobilé výdaje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784976" cy="5543660"/>
          </a:xfrm>
        </p:spPr>
        <p:txBody>
          <a:bodyPr/>
          <a:lstStyle/>
          <a:p>
            <a:pPr marL="0" indent="0">
              <a:lnSpc>
                <a:spcPct val="100000"/>
              </a:lnSpc>
              <a:spcBef>
                <a:spcPts val="0"/>
              </a:spcBef>
              <a:buNone/>
            </a:pPr>
            <a:r>
              <a:rPr lang="cs-CZ" sz="1800" b="false" i="false" u="none" strike="noStrike" baseline="0" dirty="false">
                <a:solidFill>
                  <a:srgbClr val="002060"/>
                </a:solidFill>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solidFill>
                  <a:srgbClr val="002060"/>
                </a:solidFill>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přiměřený,</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vzniknul v době realizace projektu,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nezbytný pro dosažení cílů projektu. </a:t>
            </a:r>
          </a:p>
          <a:p>
            <a:pPr marL="0" indent="0">
              <a:lnSpc>
                <a:spcPct val="100000"/>
              </a:lnSpc>
              <a:spcBef>
                <a:spcPts val="0"/>
              </a:spcBef>
              <a:buNone/>
            </a:pPr>
            <a:r>
              <a:rPr lang="cs-CZ" sz="1800" b="false" i="false" u="none" strike="noStrike" baseline="0" dirty="false">
                <a:solidFill>
                  <a:srgbClr val="002060"/>
                </a:solidFill>
                <a:latin typeface="Arial" panose="020B0604020202020204" pitchFamily="34" charset="0"/>
              </a:rPr>
              <a:t>Uvedené podmínky musejí být naplněny všechny zároveň. </a:t>
            </a:r>
          </a:p>
          <a:p>
            <a:pPr marL="0" indent="0">
              <a:lnSpc>
                <a:spcPct val="100000"/>
              </a:lnSpc>
              <a:spcBef>
                <a:spcPts val="0"/>
              </a:spcBef>
              <a:buNone/>
            </a:pPr>
            <a:endParaRPr lang="cs-CZ" sz="1800" b="false" i="false" u="none" strike="noStrike" baseline="0" dirty="false">
              <a:solidFill>
                <a:srgbClr val="002060"/>
              </a:solidFill>
              <a:latin typeface="Arial" panose="020B0604020202020204" pitchFamily="34" charset="0"/>
            </a:endParaRP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Řídící orgán je vždy oprávněn si od příjemce vyžádat jakýkoli dokument, který je nezbytný pro ověření způsobilosti výdajů v rámci projektu (a může se jednat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i o dokument, který vznikl v době před zahájením realizace projektu).</a:t>
            </a: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Podpora z OPZ+ je poskytována zejména na neinvestiční výdaje. Pokud to výzva k předkládání žádostí o podporu umožňuje, lze hradit také investiční výdaje. Podrobnosti v příručce Specifická část pravidel.</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312775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Rozdělení výdajů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856984" cy="5543660"/>
          </a:xfrm>
        </p:spPr>
        <p:txBody>
          <a:bodyPr/>
          <a:lstStyle/>
          <a:p>
            <a:pPr marL="0" indent="0" algn="just">
              <a:lnSpc>
                <a:spcPct val="100000"/>
              </a:lnSpc>
              <a:spcBef>
                <a:spcPts val="0"/>
              </a:spcBef>
              <a:spcAft>
                <a:spcPts val="1200"/>
              </a:spcAft>
              <a:buNone/>
            </a:pPr>
            <a:r>
              <a:rPr lang="cs-CZ" sz="1650" b="true" dirty="false">
                <a:solidFill>
                  <a:srgbClr val="002060"/>
                </a:solidFill>
                <a:latin typeface="+mj-lt"/>
              </a:rPr>
              <a:t>Projekty podpořené z výzev vyhlášených ve specifickém cíli 2.2 OPZ+ </a:t>
            </a:r>
            <a:br>
              <a:rPr lang="cs-CZ" sz="1650" b="true" dirty="false">
                <a:solidFill>
                  <a:srgbClr val="002060"/>
                </a:solidFill>
                <a:latin typeface="+mj-lt"/>
              </a:rPr>
            </a:br>
            <a:r>
              <a:rPr lang="cs-CZ" sz="1650" b="true" dirty="false">
                <a:solidFill>
                  <a:srgbClr val="002060"/>
                </a:solidFill>
                <a:latin typeface="+mj-lt"/>
              </a:rPr>
              <a:t>(Priorita 2 Sociální začleňování) </a:t>
            </a:r>
            <a:r>
              <a:rPr lang="cs-CZ" sz="1650" b="false" i="false" u="none" strike="noStrike" baseline="0" dirty="false">
                <a:solidFill>
                  <a:srgbClr val="002060"/>
                </a:solidFill>
                <a:latin typeface="+mj-lt"/>
              </a:rPr>
              <a:t>rozlišují výdaje v režimu zjednodušeného vykazování výdajů.</a:t>
            </a:r>
          </a:p>
          <a:p>
            <a:pPr marL="0" indent="0" algn="just">
              <a:lnSpc>
                <a:spcPct val="100000"/>
              </a:lnSpc>
              <a:spcBef>
                <a:spcPts val="0"/>
              </a:spcBef>
              <a:spcAft>
                <a:spcPts val="1200"/>
              </a:spcAft>
              <a:buNone/>
            </a:pPr>
            <a:r>
              <a:rPr lang="cs-CZ" sz="1650" b="false" i="false" u="none" strike="noStrike" baseline="0" dirty="false">
                <a:solidFill>
                  <a:srgbClr val="002060"/>
                </a:solidFill>
                <a:latin typeface="+mj-lt"/>
              </a:rPr>
              <a:t>V rámci zjednodušeného vykazování výdajů je možné financování pevnou sazbou, která se určí za použití procentního podílu. Do této kategorie patří:</a:t>
            </a:r>
          </a:p>
          <a:p>
            <a:pPr marL="1071563" indent="-431800" algn="just">
              <a:lnSpc>
                <a:spcPct val="100000"/>
              </a:lnSpc>
              <a:spcBef>
                <a:spcPts val="0"/>
              </a:spcBef>
              <a:spcAft>
                <a:spcPts val="1200"/>
              </a:spcAft>
            </a:pPr>
            <a:r>
              <a:rPr lang="cs-CZ" sz="1650" b="false" i="false" u="none" strike="noStrike" baseline="0" dirty="false">
                <a:solidFill>
                  <a:srgbClr val="002060"/>
                </a:solidFill>
                <a:latin typeface="+mj-lt"/>
              </a:rPr>
              <a:t>nepřímé náklady (</a:t>
            </a:r>
            <a:r>
              <a:rPr lang="cs-CZ" sz="1650" b="false" i="false" u="none" strike="noStrike" baseline="0" dirty="false">
                <a:solidFill>
                  <a:srgbClr val="002060"/>
                </a:solidFill>
                <a:latin typeface="Arial" panose="020B0604020202020204" pitchFamily="34" charset="0"/>
              </a:rPr>
              <a:t>mohou dosahovat maximálně 25 % přímých způsobilých nákladů projektu), nebo</a:t>
            </a:r>
          </a:p>
          <a:p>
            <a:pPr marL="1071563" indent="-431800" algn="just">
              <a:lnSpc>
                <a:spcPct val="100000"/>
              </a:lnSpc>
              <a:spcBef>
                <a:spcPts val="0"/>
              </a:spcBef>
              <a:spcAft>
                <a:spcPts val="1200"/>
              </a:spcAft>
            </a:pPr>
            <a:r>
              <a:rPr lang="cs-CZ" sz="1650" b="false" i="false" u="none" strike="noStrike" baseline="0" dirty="false">
                <a:solidFill>
                  <a:srgbClr val="002060"/>
                </a:solidFill>
                <a:latin typeface="+mj-lt"/>
              </a:rPr>
              <a:t>náklady financované ze 40% paušální sazby. </a:t>
            </a:r>
            <a:r>
              <a:rPr lang="cs-CZ" sz="1200" b="false" i="false" u="none" strike="noStrike" baseline="0" dirty="false">
                <a:solidFill>
                  <a:srgbClr val="002060"/>
                </a:solidFill>
                <a:latin typeface="+mj-lt"/>
              </a:rPr>
              <a:t>(Obě kategorie popsány na následujících snímcích)</a:t>
            </a:r>
          </a:p>
          <a:p>
            <a:pPr marL="0" indent="0" algn="just">
              <a:lnSpc>
                <a:spcPct val="100000"/>
              </a:lnSpc>
              <a:spcBef>
                <a:spcPts val="0"/>
              </a:spcBef>
              <a:spcAft>
                <a:spcPts val="1200"/>
              </a:spcAft>
              <a:buNone/>
            </a:pPr>
            <a:r>
              <a:rPr lang="cs-CZ" sz="1650" b="false" i="false" u="none" strike="noStrike" baseline="0" dirty="false">
                <a:solidFill>
                  <a:srgbClr val="002060"/>
                </a:solidFill>
                <a:latin typeface="+mj-lt"/>
              </a:rPr>
              <a:t>V textu každé výzvy (bod 6.4 výzvy) je uvedeno, zda projekty </a:t>
            </a:r>
            <a:r>
              <a:rPr lang="cs-CZ" sz="1650" dirty="false">
                <a:solidFill>
                  <a:srgbClr val="002060"/>
                </a:solidFill>
                <a:effectLst/>
                <a:latin typeface="+mj-lt"/>
                <a:ea typeface="Calibri" panose="020F0502020204030204" pitchFamily="34" charset="0"/>
              </a:rPr>
              <a:t>podpořené ve výzvě aplikují  nepřímé náklady nebo 40% paušální sazbu.</a:t>
            </a:r>
          </a:p>
          <a:p>
            <a:pPr marL="0" indent="0" algn="just">
              <a:lnSpc>
                <a:spcPct val="100000"/>
              </a:lnSpc>
              <a:spcBef>
                <a:spcPts val="0"/>
              </a:spcBef>
              <a:spcAft>
                <a:spcPts val="1200"/>
              </a:spcAft>
              <a:buNone/>
            </a:pPr>
            <a:r>
              <a:rPr lang="cs-CZ" sz="1650" b="false" i="false" u="none" strike="noStrike" baseline="0" dirty="false">
                <a:solidFill>
                  <a:srgbClr val="002060"/>
                </a:solidFill>
                <a:latin typeface="Arial" panose="020B0604020202020204" pitchFamily="34" charset="0"/>
              </a:rPr>
              <a:t>U nepřímých nákladů, resp. nákladů financovaných ze 40% paušální sazby se má za to, že tyto náklady vznikly a jsou způsobilé ve výši odvozené z podílu nepřímých nákladů/paušální sazby na přímých způsobilých nákladech projektu stanoveného v právním aktu o poskytnutí podpory. Datum vzniku nepřímých nákladů, resp. nákladů financovaných ze 40% paušální sazby je navázáno na datum vzniku přímých nákladů, resp. přímých osobních nákladů.</a:t>
            </a:r>
            <a:endParaRPr lang="cs-CZ" sz="1650" dirty="false">
              <a:solidFill>
                <a:srgbClr val="002060"/>
              </a:solidFill>
              <a:effectLst/>
              <a:latin typeface="+mj-lt"/>
              <a:ea typeface="Calibri" panose="020F0502020204030204" pitchFamily="34" charset="0"/>
            </a:endParaRPr>
          </a:p>
          <a:p>
            <a:pPr marL="0" indent="0" algn="just">
              <a:lnSpc>
                <a:spcPct val="100000"/>
              </a:lnSpc>
              <a:spcBef>
                <a:spcPts val="0"/>
              </a:spcBef>
              <a:spcAft>
                <a:spcPts val="1200"/>
              </a:spcAft>
              <a:buNone/>
            </a:pPr>
            <a:r>
              <a:rPr lang="cs-CZ" sz="1650" b="false" i="false" u="none" strike="noStrike" baseline="0" dirty="false">
                <a:solidFill>
                  <a:srgbClr val="002060"/>
                </a:solidFill>
                <a:latin typeface="+mj-lt"/>
              </a:rPr>
              <a:t>Podrobnější informace včetně výčtu a popisu </a:t>
            </a:r>
            <a:r>
              <a:rPr lang="cs-CZ" sz="1650" b="true" i="false" u="none" strike="noStrike" baseline="0" dirty="false">
                <a:solidFill>
                  <a:srgbClr val="002060"/>
                </a:solidFill>
                <a:latin typeface="+mj-lt"/>
              </a:rPr>
              <a:t>kategorií způsobilých výdajů OPZ+ v režimu přímých nákladů naleznete</a:t>
            </a:r>
            <a:r>
              <a:rPr lang="cs-CZ" sz="1650" b="false" i="false" u="none" strike="noStrike" baseline="0" dirty="false">
                <a:solidFill>
                  <a:srgbClr val="002060"/>
                </a:solidFill>
                <a:latin typeface="+mj-lt"/>
              </a:rPr>
              <a:t> v příručce </a:t>
            </a:r>
            <a:r>
              <a:rPr lang="cs-CZ" sz="1650" i="true" dirty="false">
                <a:solidFill>
                  <a:srgbClr val="002060"/>
                </a:solidFill>
                <a:effectLst/>
                <a:latin typeface="+mj-lt"/>
                <a:ea typeface="Calibri" panose="020F0502020204030204" pitchFamily="34" charset="0"/>
              </a:rPr>
              <a:t>Specifická část pravidel pro žadatele a příjemce </a:t>
            </a:r>
            <a:br>
              <a:rPr lang="cs-CZ" sz="1650" i="true" dirty="false">
                <a:solidFill>
                  <a:srgbClr val="002060"/>
                </a:solidFill>
                <a:effectLst/>
                <a:latin typeface="+mj-lt"/>
                <a:ea typeface="Calibri" panose="020F0502020204030204" pitchFamily="34" charset="0"/>
              </a:rPr>
            </a:br>
            <a:r>
              <a:rPr lang="cs-CZ" sz="1650" i="true" dirty="false">
                <a:solidFill>
                  <a:srgbClr val="002060"/>
                </a:solidFill>
                <a:effectLst/>
                <a:latin typeface="+mj-lt"/>
                <a:ea typeface="Calibri" panose="020F0502020204030204" pitchFamily="34" charset="0"/>
              </a:rPr>
              <a:t>v rámci OPZ+ pro projekty s přímými a nepřímými náklady a pro projekty financované </a:t>
            </a:r>
            <a:br>
              <a:rPr lang="cs-CZ" sz="1650" i="true" dirty="false">
                <a:solidFill>
                  <a:srgbClr val="002060"/>
                </a:solidFill>
                <a:effectLst/>
                <a:latin typeface="+mj-lt"/>
                <a:ea typeface="Calibri" panose="020F0502020204030204" pitchFamily="34" charset="0"/>
              </a:rPr>
            </a:br>
            <a:r>
              <a:rPr lang="cs-CZ" sz="1650" i="true" dirty="false">
                <a:solidFill>
                  <a:srgbClr val="002060"/>
                </a:solidFill>
                <a:effectLst/>
                <a:latin typeface="+mj-lt"/>
                <a:ea typeface="Calibri" panose="020F0502020204030204" pitchFamily="34" charset="0"/>
              </a:rPr>
              <a:t>s využitím paušálních sazeb.</a:t>
            </a: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Nepřímé náklady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856984" cy="5543660"/>
          </a:xfrm>
        </p:spPr>
        <p:txBody>
          <a:bodyPr/>
          <a:lstStyle/>
          <a:p>
            <a:pPr marL="0" indent="0" algn="just">
              <a:lnSpc>
                <a:spcPct val="100000"/>
              </a:lnSpc>
              <a:spcAft>
                <a:spcPts val="1200"/>
              </a:spcAft>
              <a:buNone/>
            </a:pPr>
            <a:r>
              <a:rPr lang="cs-CZ" sz="1800" b="false" i="false" u="none" strike="noStrike" baseline="0" dirty="false">
                <a:solidFill>
                  <a:srgbClr val="002060"/>
                </a:solidFill>
                <a:latin typeface="Arial" panose="020B0604020202020204" pitchFamily="34" charset="0"/>
              </a:rPr>
              <a:t>Nepřímé náklady příjemce prokazuje procentuálním poměrem vůči skutečně vynaloženým způsobilým přímým nákladům, a to v rámci předložené zprávy o realizaci projektu s žádostí o platbu. </a:t>
            </a:r>
          </a:p>
          <a:p>
            <a:pPr marL="0" indent="0" algn="just">
              <a:lnSpc>
                <a:spcPct val="100000"/>
              </a:lnSpc>
              <a:spcAft>
                <a:spcPts val="1200"/>
              </a:spcAft>
              <a:buNone/>
            </a:pPr>
            <a:r>
              <a:rPr lang="cs-CZ" sz="1800" b="false" i="false" u="none" strike="noStrike" baseline="0" dirty="false">
                <a:solidFill>
                  <a:srgbClr val="002060"/>
                </a:solidFill>
                <a:latin typeface="Arial" panose="020B0604020202020204" pitchFamily="34" charset="0"/>
              </a:rPr>
              <a:t>Nepřímé náklady dosahují 25 % přímých způsobilých nákladů projektu. Pro projekty,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u nichž podstatná většina nákladů vznikne formou nákupu služeb od externích dodavatelů, jsou způsobilá procenta nepřímých nákladů snížena.</a:t>
            </a:r>
          </a:p>
          <a:p>
            <a:pPr marL="0" indent="0" algn="just">
              <a:lnSpc>
                <a:spcPct val="100000"/>
              </a:lnSpc>
              <a:spcAft>
                <a:spcPts val="1200"/>
              </a:spcAft>
              <a:buNone/>
            </a:pPr>
            <a:endParaRPr lang="cs-CZ" sz="1800" dirty="false">
              <a:solidFill>
                <a:srgbClr val="002060"/>
              </a:solidFill>
              <a:latin typeface="Arial" panose="020B0604020202020204" pitchFamily="34" charset="0"/>
            </a:endParaRPr>
          </a:p>
          <a:p>
            <a:pPr marL="0" indent="0" algn="just">
              <a:lnSpc>
                <a:spcPct val="100000"/>
              </a:lnSpc>
              <a:spcAft>
                <a:spcPts val="1200"/>
              </a:spcAft>
              <a:buNone/>
            </a:pPr>
            <a:endParaRPr lang="cs-CZ" sz="1800" b="false" i="false" u="none" strike="noStrike" baseline="0" dirty="false">
              <a:solidFill>
                <a:srgbClr val="002060"/>
              </a:solidFill>
              <a:latin typeface="Arial" panose="020B0604020202020204" pitchFamily="34" charset="0"/>
            </a:endParaRPr>
          </a:p>
          <a:p>
            <a:pPr marL="0" indent="0" algn="just">
              <a:lnSpc>
                <a:spcPct val="100000"/>
              </a:lnSpc>
              <a:spcAft>
                <a:spcPts val="1200"/>
              </a:spcAft>
              <a:buNone/>
            </a:pPr>
            <a:endParaRPr lang="cs-CZ" sz="1800" b="false" i="false" u="none" strike="noStrike" baseline="0" dirty="false">
              <a:solidFill>
                <a:srgbClr val="002060"/>
              </a:solidFill>
              <a:latin typeface="Arial" panose="020B0604020202020204" pitchFamily="34" charset="0"/>
            </a:endParaRPr>
          </a:p>
          <a:p>
            <a:pPr marL="0" indent="0" algn="just">
              <a:lnSpc>
                <a:spcPct val="100000"/>
              </a:lnSpc>
              <a:spcAft>
                <a:spcPts val="1200"/>
              </a:spcAft>
              <a:buNone/>
            </a:pPr>
            <a:endParaRPr lang="cs-CZ" sz="1800" b="false" i="false" u="none" strike="noStrike" baseline="0" dirty="false">
              <a:solidFill>
                <a:srgbClr val="002060"/>
              </a:solidFill>
              <a:latin typeface="Arial" panose="020B0604020202020204" pitchFamily="34" charset="0"/>
            </a:endParaRPr>
          </a:p>
          <a:p>
            <a:pPr marL="0" indent="0" algn="just">
              <a:lnSpc>
                <a:spcPct val="100000"/>
              </a:lnSpc>
              <a:spcAft>
                <a:spcPts val="1200"/>
              </a:spcAft>
              <a:buNone/>
            </a:pPr>
            <a:r>
              <a:rPr lang="cs-CZ" sz="1800" b="false" i="false" u="none" strike="noStrike" baseline="0" dirty="false">
                <a:solidFill>
                  <a:srgbClr val="002060"/>
                </a:solidFill>
                <a:latin typeface="Arial" panose="020B0604020202020204" pitchFamily="34" charset="0"/>
              </a:rPr>
              <a:t>Prostředky na nepřímé náklady projektu jsou poskytovány průběžně, vždy spolu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s prostředky na přímé náklady projektu. Každá platba příjemci tak v sobě zahrnuje prostředky na přímé i na nepřímé náklady, a to v poměru stanoveném v právním aktu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poskytnutí podpory.</a:t>
            </a: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graphicFrame>
        <p:nvGraphicFramePr>
          <p:cNvPr id="5" name="Tabulka 4">
            <a:extLst>
              <a:ext uri="{FF2B5EF4-FFF2-40B4-BE49-F238E27FC236}">
                <a16:creationId xmlns:a16="http://schemas.microsoft.com/office/drawing/2014/main" id="{A19EF634-777D-4CED-8CE1-3D515FCDEF06}"/>
              </a:ext>
            </a:extLst>
          </p:cNvPr>
          <p:cNvGraphicFramePr>
            <a:graphicFrameLocks noGrp="true"/>
          </p:cNvGraphicFramePr>
          <p:nvPr>
            <p:extLst>
              <p:ext uri="{D42A27DB-BD31-4B8C-83A1-F6EECF244321}">
                <p14:modId xmlns:p14="http://schemas.microsoft.com/office/powerpoint/2010/main" val="404291673"/>
              </p:ext>
            </p:extLst>
          </p:nvPr>
        </p:nvGraphicFramePr>
        <p:xfrm>
          <a:off x="251520" y="3573016"/>
          <a:ext cx="8712968" cy="1584175"/>
        </p:xfrm>
        <a:graphic>
          <a:graphicData uri="http://schemas.openxmlformats.org/drawingml/2006/table">
            <a:tbl>
              <a:tblPr firstRow="true" firstCol="true" bandRow="true">
                <a:tableStyleId>{5C22544A-7EE6-4342-B048-85BDC9FD1C3A}</a:tableStyleId>
              </a:tblPr>
              <a:tblGrid>
                <a:gridCol w="4220915">
                  <a:extLst>
                    <a:ext uri="{9D8B030D-6E8A-4147-A177-3AD203B41FA5}">
                      <a16:colId xmlns:a16="http://schemas.microsoft.com/office/drawing/2014/main" val="743528944"/>
                    </a:ext>
                  </a:extLst>
                </a:gridCol>
                <a:gridCol w="4492053">
                  <a:extLst>
                    <a:ext uri="{9D8B030D-6E8A-4147-A177-3AD203B41FA5}">
                      <a16:colId xmlns:a16="http://schemas.microsoft.com/office/drawing/2014/main" val="2735376707"/>
                    </a:ext>
                  </a:extLst>
                </a:gridCol>
              </a:tblGrid>
              <a:tr h="633670">
                <a:tc>
                  <a:txBody>
                    <a:bodyPr/>
                    <a:lstStyle/>
                    <a:p>
                      <a:pPr marL="36195" marR="36195">
                        <a:spcBef>
                          <a:spcPts val="300"/>
                        </a:spcBef>
                        <a:spcAft>
                          <a:spcPts val="600"/>
                        </a:spcAft>
                      </a:pPr>
                      <a:r>
                        <a:rPr lang="cs-CZ" sz="1500" dirty="false">
                          <a:effectLst/>
                        </a:rPr>
                        <a:t>Podíl nákupu služeb na celkových přímých způsobilých nákladech projektu</a:t>
                      </a:r>
                      <a:endParaRPr lang="cs-CZ" sz="15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Snížení podílu nepřímých nákladů oproti výše uvedené tabulce</a:t>
                      </a:r>
                      <a:endParaRPr lang="cs-CZ" sz="15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655993"/>
                  </a:ext>
                </a:extLst>
              </a:tr>
              <a:tr h="316835">
                <a:tc>
                  <a:txBody>
                    <a:bodyPr/>
                    <a:lstStyle/>
                    <a:p>
                      <a:pPr marL="36195" marR="36195">
                        <a:spcBef>
                          <a:spcPts val="300"/>
                        </a:spcBef>
                        <a:spcAft>
                          <a:spcPts val="600"/>
                        </a:spcAft>
                      </a:pPr>
                      <a:r>
                        <a:rPr lang="cs-CZ" sz="1500" dirty="false">
                          <a:effectLst/>
                        </a:rPr>
                        <a:t>Do 60 % včetně</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Platí základní podíl nepřímých nákladů </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8313485"/>
                  </a:ext>
                </a:extLst>
              </a:tr>
              <a:tr h="316835">
                <a:tc>
                  <a:txBody>
                    <a:bodyPr/>
                    <a:lstStyle/>
                    <a:p>
                      <a:pPr marL="36195" marR="36195">
                        <a:spcBef>
                          <a:spcPts val="300"/>
                        </a:spcBef>
                        <a:spcAft>
                          <a:spcPts val="600"/>
                        </a:spcAft>
                      </a:pPr>
                      <a:r>
                        <a:rPr lang="cs-CZ" sz="1500">
                          <a:effectLst/>
                        </a:rPr>
                        <a:t>Více než 60 % a méně než 90 %</a:t>
                      </a:r>
                      <a:endParaRPr lang="cs-CZ" sz="15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Snížení na 3/5 (60 %) základního podílu, tj. 15 %</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387382"/>
                  </a:ext>
                </a:extLst>
              </a:tr>
              <a:tr h="316835">
                <a:tc>
                  <a:txBody>
                    <a:bodyPr/>
                    <a:lstStyle/>
                    <a:p>
                      <a:pPr marL="36195" marR="36195">
                        <a:spcBef>
                          <a:spcPts val="300"/>
                        </a:spcBef>
                        <a:spcAft>
                          <a:spcPts val="600"/>
                        </a:spcAft>
                      </a:pPr>
                      <a:r>
                        <a:rPr lang="cs-CZ" sz="1500" dirty="false">
                          <a:effectLst/>
                        </a:rPr>
                        <a:t>90 % a výše</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Snížení na 1/5 (20 %) základního podílu, tj. 5 %</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113773"/>
                  </a:ext>
                </a:extLst>
              </a:tr>
            </a:tbl>
          </a:graphicData>
        </a:graphic>
      </p:graphicFrame>
    </p:spTree>
    <p:extLst>
      <p:ext uri="{BB962C8B-B14F-4D97-AF65-F5344CB8AC3E}">
        <p14:creationId xmlns:p14="http://schemas.microsoft.com/office/powerpoint/2010/main" val="1501120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Nepřímé náklady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r>
              <a:rPr lang="cs-CZ" sz="1800" b="false" i="false" u="none" strike="noStrike" baseline="0" dirty="false">
                <a:solidFill>
                  <a:srgbClr val="002060"/>
                </a:solidFill>
                <a:latin typeface="+mj-lt"/>
              </a:rPr>
              <a:t>Položky zahrnované do nepřímých nákladů nemohou být vykazovány v rámci přímých nákladů projektu. Mezi nepřímé náklady patří následující položky: </a:t>
            </a:r>
          </a:p>
          <a:p>
            <a:pPr algn="just">
              <a:lnSpc>
                <a:spcPct val="100000"/>
              </a:lnSpc>
              <a:spcBef>
                <a:spcPts val="0"/>
              </a:spcBef>
              <a:spcAft>
                <a:spcPts val="1000"/>
              </a:spcAft>
            </a:pPr>
            <a:r>
              <a:rPr lang="cs-CZ" sz="1800" b="true" i="false" u="none" strike="noStrike" baseline="0" dirty="false">
                <a:solidFill>
                  <a:srgbClr val="002060"/>
                </a:solidFill>
                <a:latin typeface="+mj-lt"/>
              </a:rPr>
              <a:t>Administrativa, řízení projektu (včetně finančního), účetnictví, personalistika komunikační a informační opatření, občerstvení a stravování a podpůrné procesy pro provoz projektu, </a:t>
            </a:r>
            <a:r>
              <a:rPr lang="cs-CZ" sz="1800" i="false" u="none" strike="noStrike" baseline="0" dirty="false">
                <a:solidFill>
                  <a:srgbClr val="002060"/>
                </a:solidFill>
                <a:latin typeface="+mj-lt"/>
              </a:rPr>
              <a:t>např.: </a:t>
            </a:r>
          </a:p>
          <a:p>
            <a:pPr lvl="2" algn="just">
              <a:lnSpc>
                <a:spcPct val="100000"/>
              </a:lnSpc>
              <a:spcBef>
                <a:spcPts val="0"/>
              </a:spcBef>
              <a:spcAft>
                <a:spcPts val="600"/>
              </a:spcAft>
            </a:pPr>
            <a:r>
              <a:rPr lang="pl-PL" sz="1500" b="false" i="false" u="none" strike="noStrike" baseline="0" dirty="false">
                <a:solidFill>
                  <a:srgbClr val="002060"/>
                </a:solidFill>
                <a:latin typeface="+mj-lt"/>
              </a:rPr>
              <a:t>Zajištění řízení chodu projektu či organizace, </a:t>
            </a:r>
          </a:p>
          <a:p>
            <a:pPr lvl="2" algn="just">
              <a:lnSpc>
                <a:spcPct val="100000"/>
              </a:lnSpc>
              <a:spcBef>
                <a:spcPts val="0"/>
              </a:spcBef>
              <a:spcAft>
                <a:spcPts val="600"/>
              </a:spcAft>
            </a:pPr>
            <a:r>
              <a:rPr lang="cs-CZ" sz="1500" dirty="false">
                <a:solidFill>
                  <a:srgbClr val="002060"/>
                </a:solidFill>
                <a:latin typeface="+mj-lt"/>
              </a:rPr>
              <a:t>z</a:t>
            </a:r>
            <a:r>
              <a:rPr lang="pl-PL" sz="1500" b="false" i="false" u="none" strike="noStrike" baseline="0" dirty="false">
                <a:solidFill>
                  <a:srgbClr val="002060"/>
                </a:solidFill>
                <a:latin typeface="+mj-lt"/>
              </a:rPr>
              <a:t>pracování zpráv o realizaci projektu a žádostí o platbu, </a:t>
            </a:r>
          </a:p>
          <a:p>
            <a:pPr lvl="2" algn="just">
              <a:lnSpc>
                <a:spcPct val="100000"/>
              </a:lnSpc>
              <a:spcBef>
                <a:spcPts val="0"/>
              </a:spcBef>
              <a:spcAft>
                <a:spcPts val="600"/>
              </a:spcAft>
            </a:pPr>
            <a:r>
              <a:rPr lang="pl-PL" sz="1500" b="false" i="false" u="none" strike="noStrike" baseline="0" dirty="false">
                <a:solidFill>
                  <a:srgbClr val="002060"/>
                </a:solidFill>
                <a:latin typeface="+mj-lt"/>
              </a:rPr>
              <a:t>a</a:t>
            </a:r>
            <a:r>
              <a:rPr lang="cs-CZ" sz="1500" b="false" i="false" u="none" strike="noStrike" baseline="0" dirty="false" err="true">
                <a:solidFill>
                  <a:srgbClr val="002060"/>
                </a:solidFill>
                <a:latin typeface="+mj-lt"/>
              </a:rPr>
              <a:t>dministrativní</a:t>
            </a:r>
            <a:r>
              <a:rPr lang="cs-CZ" sz="1500" b="false" i="false" u="none" strike="noStrike" baseline="0" dirty="false">
                <a:solidFill>
                  <a:srgbClr val="002060"/>
                </a:solidFill>
                <a:latin typeface="+mj-lt"/>
              </a:rPr>
              <a:t> činnosti spojené s organizačním zabezpečením aktivit projektu </a:t>
            </a:r>
            <a:br>
              <a:rPr lang="cs-CZ" sz="1500" b="false" i="false" u="none" strike="noStrike" baseline="0" dirty="false">
                <a:solidFill>
                  <a:srgbClr val="002060"/>
                </a:solidFill>
                <a:latin typeface="+mj-lt"/>
              </a:rPr>
            </a:br>
            <a:r>
              <a:rPr lang="cs-CZ" sz="1500" b="false" i="false" u="none" strike="noStrike" baseline="0" dirty="false">
                <a:solidFill>
                  <a:srgbClr val="002060"/>
                </a:solidFill>
                <a:latin typeface="+mj-lt"/>
              </a:rPr>
              <a:t>(např. rezervace prostor pro vzdělávací akci, komunikace s lektory, registrace účastníků akce probíhající před danou akcí, zajištění auditní stopy o akci, příprava prezenčních listin </a:t>
            </a:r>
            <a:br>
              <a:rPr lang="cs-CZ" sz="1500" b="false" i="false" u="none" strike="noStrike" baseline="0" dirty="false">
                <a:solidFill>
                  <a:srgbClr val="002060"/>
                </a:solidFill>
                <a:latin typeface="+mj-lt"/>
              </a:rPr>
            </a:br>
            <a:r>
              <a:rPr lang="cs-CZ" sz="1500" b="false" i="false" u="none" strike="noStrike" baseline="0" dirty="false">
                <a:solidFill>
                  <a:srgbClr val="002060"/>
                </a:solidFill>
                <a:latin typeface="+mj-lt"/>
              </a:rPr>
              <a:t>a pozvánek pro účastníky akce), vč. výběru dodavatele pro projekt,</a:t>
            </a:r>
          </a:p>
          <a:p>
            <a:pPr lvl="2" algn="just">
              <a:lnSpc>
                <a:spcPct val="100000"/>
              </a:lnSpc>
              <a:spcBef>
                <a:spcPts val="0"/>
              </a:spcBef>
              <a:spcAft>
                <a:spcPts val="600"/>
              </a:spcAft>
            </a:pPr>
            <a:r>
              <a:rPr lang="cs-CZ" sz="1500" b="false" i="false" u="none" strike="noStrike" baseline="0" dirty="false">
                <a:solidFill>
                  <a:srgbClr val="002060"/>
                </a:solidFill>
                <a:latin typeface="+mj-lt"/>
              </a:rPr>
              <a:t>zajištění finančního řízení projektu či organizace, včetně účetnictví, </a:t>
            </a:r>
          </a:p>
          <a:p>
            <a:pPr lvl="2" algn="just">
              <a:lnSpc>
                <a:spcPct val="100000"/>
              </a:lnSpc>
              <a:spcBef>
                <a:spcPts val="0"/>
              </a:spcBef>
              <a:spcAft>
                <a:spcPts val="600"/>
              </a:spcAft>
            </a:pPr>
            <a:r>
              <a:rPr lang="cs-CZ" sz="1400" dirty="false">
                <a:solidFill>
                  <a:srgbClr val="002060"/>
                </a:solidFill>
                <a:latin typeface="+mj-lt"/>
              </a:rPr>
              <a:t>zajištění občerstvení, úklidu, ostrahy, správy počítačových sítí atd.</a:t>
            </a:r>
            <a:endParaRPr lang="cs-CZ" sz="1400" b="true" i="false" u="none" strike="noStrike" baseline="0" dirty="false">
              <a:solidFill>
                <a:srgbClr val="002060"/>
              </a:solidFill>
              <a:latin typeface="+mj-lt"/>
            </a:endParaRPr>
          </a:p>
          <a:p>
            <a:pPr algn="just">
              <a:lnSpc>
                <a:spcPct val="100000"/>
              </a:lnSpc>
              <a:spcBef>
                <a:spcPts val="0"/>
              </a:spcBef>
            </a:pPr>
            <a:r>
              <a:rPr lang="cs-CZ" sz="1800" b="true" i="false" u="none" strike="noStrike" baseline="0" dirty="false">
                <a:solidFill>
                  <a:srgbClr val="002060"/>
                </a:solidFill>
                <a:latin typeface="+mj-lt"/>
              </a:rPr>
              <a:t>Cestovní náhrady spojené s pracovními cestami realizačního týmu </a:t>
            </a:r>
            <a:endParaRPr lang="cs-CZ" sz="1800" b="false" i="false" u="none" strike="noStrike" baseline="0" dirty="false">
              <a:solidFill>
                <a:srgbClr val="002060"/>
              </a:solidFill>
              <a:latin typeface="+mj-lt"/>
            </a:endParaRPr>
          </a:p>
          <a:p>
            <a:pPr algn="just">
              <a:lnSpc>
                <a:spcPct val="100000"/>
              </a:lnSpc>
              <a:spcBef>
                <a:spcPts val="0"/>
              </a:spcBef>
            </a:pPr>
            <a:r>
              <a:rPr lang="cs-CZ" sz="1800" b="true" i="false" u="none" strike="noStrike" baseline="0" dirty="false">
                <a:solidFill>
                  <a:srgbClr val="002060"/>
                </a:solidFill>
                <a:latin typeface="+mj-lt"/>
              </a:rPr>
              <a:t>Spotřební materiál, zařízení a vybavení </a:t>
            </a:r>
            <a:r>
              <a:rPr lang="cs-CZ" sz="1800" b="false" i="false" u="none" strike="noStrike" baseline="0" dirty="false">
                <a:solidFill>
                  <a:srgbClr val="002060"/>
                </a:solidFill>
                <a:latin typeface="+mj-lt"/>
              </a:rPr>
              <a:t>(kancelářský materiál,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čistící prostředky,…)</a:t>
            </a:r>
          </a:p>
          <a:p>
            <a:pPr algn="just">
              <a:lnSpc>
                <a:spcPct val="100000"/>
              </a:lnSpc>
              <a:spcBef>
                <a:spcPts val="0"/>
              </a:spcBef>
            </a:pPr>
            <a:r>
              <a:rPr lang="cs-CZ" sz="1800" b="true" i="false" u="none" strike="noStrike" baseline="0" dirty="false">
                <a:solidFill>
                  <a:srgbClr val="002060"/>
                </a:solidFill>
                <a:latin typeface="+mj-lt"/>
              </a:rPr>
              <a:t>Prostory pro realizaci projektu </a:t>
            </a:r>
            <a:r>
              <a:rPr lang="cs-CZ" sz="1800" b="false" i="false" u="none" strike="noStrike" baseline="0" dirty="false">
                <a:solidFill>
                  <a:srgbClr val="002060"/>
                </a:solidFill>
                <a:latin typeface="+mj-lt"/>
              </a:rPr>
              <a:t>(nájemné, odpisy, energie,..)</a:t>
            </a:r>
          </a:p>
          <a:p>
            <a:pPr algn="just">
              <a:lnSpc>
                <a:spcPct val="100000"/>
              </a:lnSpc>
              <a:spcBef>
                <a:spcPts val="0"/>
              </a:spcBef>
            </a:pPr>
            <a:r>
              <a:rPr lang="cs-CZ" sz="1800" b="true" i="false" u="none" strike="noStrike" baseline="0" dirty="false">
                <a:solidFill>
                  <a:srgbClr val="002060"/>
                </a:solidFill>
                <a:latin typeface="+mj-lt"/>
              </a:rPr>
              <a:t>Ostatní provozní výdaje </a:t>
            </a:r>
            <a:r>
              <a:rPr lang="cs-CZ" sz="1800" i="false" u="none" strike="noStrike" baseline="0" dirty="false">
                <a:solidFill>
                  <a:srgbClr val="002060"/>
                </a:solidFill>
                <a:latin typeface="+mj-lt"/>
              </a:rPr>
              <a:t>(</a:t>
            </a:r>
            <a:r>
              <a:rPr lang="cs-CZ" sz="1800" b="false" i="false" u="none" strike="noStrike" baseline="0" dirty="false">
                <a:solidFill>
                  <a:srgbClr val="002060"/>
                </a:solidFill>
                <a:latin typeface="+mj-lt"/>
              </a:rPr>
              <a:t>internetové připojení, bankovní poplatky,…)</a:t>
            </a: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4648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showMasterSp="false">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graphicFrame>
        <p:nvGraphicFramePr>
          <p:cNvPr id="12" name="Objekt 11">
            <a:extLst>
              <a:ext uri="{FF2B5EF4-FFF2-40B4-BE49-F238E27FC236}">
                <a16:creationId xmlns:a16="http://schemas.microsoft.com/office/drawing/2014/main" id="{F0E4AA75-F4B9-4980-89CC-BE2C4B0A71DD}"/>
              </a:ext>
            </a:extLst>
          </p:cNvPr>
          <p:cNvGraphicFramePr>
            <a:graphicFrameLocks noChangeAspect="true"/>
          </p:cNvGraphicFramePr>
          <p:nvPr>
            <p:extLst>
              <p:ext uri="{D42A27DB-BD31-4B8C-83A1-F6EECF244321}">
                <p14:modId xmlns:p14="http://schemas.microsoft.com/office/powerpoint/2010/main" val="1536992470"/>
              </p:ext>
            </p:extLst>
          </p:nvPr>
        </p:nvGraphicFramePr>
        <p:xfrm>
          <a:off x="107504" y="116632"/>
          <a:ext cx="8018501" cy="6579368"/>
        </p:xfrm>
        <a:graphic>
          <a:graphicData uri="http://schemas.openxmlformats.org/presentationml/2006/ole">
            <mc:AlternateContent>
              <mc:Choice Requires="v">
                <p:oleObj progId="Excel.Sheet.12" name="Worksheet" r:id="rId3" imgW="7642845" imgH="6271145" spid="_x0000_s3080">
                  <p:embed/>
                </p:oleObj>
              </mc:Choice>
              <mc:Fallback>
                <p:oleObj progId="Excel.Sheet.12" name="Worksheet" r:id="rId3" imgW="7642845" imgH="6271145">
                  <p:embed/>
                  <p:pic>
                    <p:nvPicPr>
                      <p:cNvPr id="0" name=""/>
                      <p:cNvPicPr/>
                      <p:nvPr/>
                    </p:nvPicPr>
                    <p:blipFill>
                      <a:blip r:embed="rId4"/>
                      <a:stretch>
                        <a:fillRect/>
                      </a:stretch>
                    </p:blipFill>
                    <p:spPr>
                      <a:xfrm>
                        <a:off x="107504" y="116632"/>
                        <a:ext cx="8018501" cy="6579368"/>
                      </a:xfrm>
                      <a:prstGeom prst="rect">
                        <a:avLst/>
                      </a:prstGeom>
                    </p:spPr>
                  </p:pic>
                </p:oleObj>
              </mc:Fallback>
            </mc:AlternateContent>
          </a:graphicData>
        </a:graphic>
      </p:graphicFrame>
      <p:pic>
        <p:nvPicPr>
          <p:cNvPr id="16" name="Obrázek 15">
            <a:extLst>
              <a:ext uri="{FF2B5EF4-FFF2-40B4-BE49-F238E27FC236}">
                <a16:creationId xmlns:a16="http://schemas.microsoft.com/office/drawing/2014/main" id="{8C8BB285-12EB-4AE6-8265-596331480921}"/>
              </a:ext>
            </a:extLst>
          </p:cNvPr>
          <p:cNvPicPr>
            <a:picLocks noChangeAspect="true"/>
          </p:cNvPicPr>
          <p:nvPr/>
        </p:nvPicPr>
        <p:blipFill>
          <a:blip r:embed="rId5"/>
          <a:stretch>
            <a:fillRect/>
          </a:stretch>
        </p:blipFill>
        <p:spPr>
          <a:xfrm>
            <a:off x="8205263" y="-22684"/>
            <a:ext cx="902737" cy="6858000"/>
          </a:xfrm>
          <a:prstGeom prst="rect">
            <a:avLst/>
          </a:prstGeom>
        </p:spPr>
      </p:pic>
      <p:sp>
        <p:nvSpPr>
          <p:cNvPr id="17" name="TextovéPole 16">
            <a:extLst>
              <a:ext uri="{FF2B5EF4-FFF2-40B4-BE49-F238E27FC236}">
                <a16:creationId xmlns:a16="http://schemas.microsoft.com/office/drawing/2014/main" id="{7B5311C1-3313-464E-9393-B0AD30B0F705}"/>
              </a:ext>
            </a:extLst>
          </p:cNvPr>
          <p:cNvSpPr txBox="true"/>
          <p:nvPr/>
        </p:nvSpPr>
        <p:spPr>
          <a:xfrm>
            <a:off x="8388424" y="6165304"/>
            <a:ext cx="648072" cy="461665"/>
          </a:xfrm>
          <a:prstGeom prst="rect">
            <a:avLst/>
          </a:prstGeom>
          <a:noFill/>
        </p:spPr>
        <p:txBody>
          <a:bodyPr wrap="square" rtlCol="false">
            <a:spAutoFit/>
          </a:bodyPr>
          <a:lstStyle/>
          <a:p>
            <a:r>
              <a:rPr lang="cs-CZ" sz="2400" dirty="false">
                <a:solidFill>
                  <a:schemeClr val="tx2"/>
                </a:solidFill>
              </a:rPr>
              <a:t>NN</a:t>
            </a:r>
          </a:p>
        </p:txBody>
      </p:sp>
    </p:spTree>
    <p:extLst>
      <p:ext uri="{BB962C8B-B14F-4D97-AF65-F5344CB8AC3E}">
        <p14:creationId xmlns:p14="http://schemas.microsoft.com/office/powerpoint/2010/main" val="136155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Financování s využitím 40% sazby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42332"/>
            <a:ext cx="8856984" cy="5615668"/>
          </a:xfrm>
        </p:spPr>
        <p:txBody>
          <a:bodyPr/>
          <a:lstStyle/>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Výdaje projektu, které nepatří do přímých osobních nákladů nebo mezi mzdové příspěvky, spadají do režimu zjednodušeného vykazování výdajů.</a:t>
            </a:r>
            <a:endParaRPr lang="cs-CZ" sz="1800" dirty="false">
              <a:solidFill>
                <a:srgbClr val="002060"/>
              </a:solidFill>
            </a:endParaRPr>
          </a:p>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Výdaje financované paušální sazbou příjemce prokazuje dopočtem ze skutečně vynaložených přímých osobních nákladů, a to v rámci zprávy o realizaci projektu,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resp. spolu s ní předložené žádosti o platbu.</a:t>
            </a:r>
          </a:p>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Prostředky na výdaje financované paušální sazbou jsou poskytovány průběžně, vždy spolu s prostředky na přímé osobní náklady a případně na mzdové příspěvky. Každá platba příjemci tak v sobě zahrnuje prostředky na přímé osobní náklady a na výdaje financované z paušálu, a to v poměru 1 : 0,4. </a:t>
            </a:r>
            <a:r>
              <a:rPr lang="cs-CZ" sz="1800" b="false" i="false" u="none" strike="noStrike" baseline="0" dirty="false">
                <a:solidFill>
                  <a:srgbClr val="002060"/>
                </a:solidFill>
              </a:rPr>
              <a:t>Výše paušální sazby je fixní. </a:t>
            </a:r>
          </a:p>
          <a:p>
            <a:pPr marL="0"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V přímých osobních nákladech nemohou být zahrnuty náklady na odměňování osob, které zajišťují: </a:t>
            </a:r>
          </a:p>
          <a:p>
            <a:pPr algn="just">
              <a:lnSpc>
                <a:spcPct val="100000"/>
              </a:lnSpc>
              <a:spcBef>
                <a:spcPts val="0"/>
              </a:spcBef>
              <a:spcAft>
                <a:spcPts val="1200"/>
              </a:spcAft>
            </a:pPr>
            <a:r>
              <a:rPr lang="cs-CZ" sz="1800" b="false" i="false" u="none" strike="noStrike" baseline="0" dirty="false">
                <a:solidFill>
                  <a:srgbClr val="002060"/>
                </a:solidFill>
                <a:latin typeface="Arial" panose="020B0604020202020204" pitchFamily="34" charset="0"/>
              </a:rPr>
              <a:t>administrativní činnosti spojené s řízením projektu či organizace (např. příprava dokumentů před zaúčtováním, kopírování a skenování dokladů) a s plněním povinností archivace dokumentů k projektu; </a:t>
            </a:r>
          </a:p>
          <a:p>
            <a:pPr algn="just">
              <a:lnSpc>
                <a:spcPct val="100000"/>
              </a:lnSpc>
              <a:spcBef>
                <a:spcPts val="0"/>
              </a:spcBef>
              <a:spcAft>
                <a:spcPts val="1200"/>
              </a:spcAft>
            </a:pPr>
            <a:r>
              <a:rPr lang="cs-CZ" sz="1800" b="false" i="false" u="none" strike="noStrike" baseline="0" dirty="false">
                <a:solidFill>
                  <a:srgbClr val="002060"/>
                </a:solidFill>
                <a:latin typeface="Arial" panose="020B0604020202020204" pitchFamily="34" charset="0"/>
              </a:rPr>
              <a:t>administrativní činnosti spojené s organizačním zabezpečením aktivit projektu (např. rezervace prostor pro vzdělávací akci, komunikace s lektory, zajištění auditní stopy o akci, příprava prezenčních listin a pozvánek pro účastníky akce,…); </a:t>
            </a:r>
          </a:p>
          <a:p>
            <a:pPr marL="0" indent="0" algn="just">
              <a:lnSpc>
                <a:spcPct val="100000"/>
              </a:lnSpc>
              <a:spcBef>
                <a:spcPts val="0"/>
              </a:spcBef>
              <a:spcAft>
                <a:spcPts val="1200"/>
              </a:spcAft>
              <a:buNone/>
            </a:pPr>
            <a:endParaRPr lang="cs-CZ" sz="1800" b="false" i="false" u="none" strike="noStrike" baseline="0" dirty="false">
              <a:solidFill>
                <a:srgbClr val="002060"/>
              </a:solidFill>
            </a:endParaRPr>
          </a:p>
          <a:p>
            <a:pPr marL="0" indent="0" algn="just">
              <a:lnSpc>
                <a:spcPct val="100000"/>
              </a:lnSpc>
              <a:spcBef>
                <a:spcPts val="0"/>
              </a:spcBef>
              <a:spcAft>
                <a:spcPts val="1200"/>
              </a:spcAft>
              <a:buNone/>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
        <p:nvSpPr>
          <p:cNvPr id="5" name="TextovéPole 4">
            <a:extLst>
              <a:ext uri="{FF2B5EF4-FFF2-40B4-BE49-F238E27FC236}">
                <a16:creationId xmlns:a16="http://schemas.microsoft.com/office/drawing/2014/main" id="{BE33D8EE-A0BE-445A-81AC-50B44C5805F4}"/>
              </a:ext>
            </a:extLst>
          </p:cNvPr>
          <p:cNvSpPr txBox="true"/>
          <p:nvPr/>
        </p:nvSpPr>
        <p:spPr>
          <a:xfrm>
            <a:off x="6395725" y="6631223"/>
            <a:ext cx="2712275" cy="307777"/>
          </a:xfrm>
          <a:prstGeom prst="rect">
            <a:avLst/>
          </a:prstGeom>
          <a:noFill/>
        </p:spPr>
        <p:txBody>
          <a:bodyPr wrap="square" rtlCol="false">
            <a:spAutoFit/>
          </a:bodyPr>
          <a:lstStyle/>
          <a:p>
            <a:r>
              <a:rPr lang="cs-CZ" sz="1400" dirty="false"/>
              <a:t>pokračování na dalším snímku</a:t>
            </a:r>
          </a:p>
        </p:txBody>
      </p:sp>
    </p:spTree>
    <p:extLst>
      <p:ext uri="{BB962C8B-B14F-4D97-AF65-F5344CB8AC3E}">
        <p14:creationId xmlns:p14="http://schemas.microsoft.com/office/powerpoint/2010/main" val="312178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Financování s využitím 40% sazby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42332"/>
            <a:ext cx="8856984" cy="5615668"/>
          </a:xfrm>
        </p:spPr>
        <p:txBody>
          <a:bodyPr/>
          <a:lstStyle/>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a:t>
            </a: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administrativní činnosti spojené s výběrem dodavatele pro projekt,..; </a:t>
            </a: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finanční řízení projektu či organizace, včetně vedení účetnictví,…; </a:t>
            </a: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personalistiku,</a:t>
            </a: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vstupní lékařské prohlídky, školení bezpečnosti a ochrany zdraví při práci; </a:t>
            </a: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opravu a údržbu zařízení, vybavení a využívaných nemovitostí, úklid a čištění, ostrahu s výjimkou případů, kdy mají tyto činnosti přímou vazbu na podporované aktivity uvedené ve výzvě k předkládání žádostí o podporu (zejména u projektů zaměřených na podporu sociálního bydlení nebo na programy bezpečnosti a prevence kriminality).</a:t>
            </a:r>
          </a:p>
          <a:p>
            <a:pPr marL="0" indent="0" algn="just">
              <a:lnSpc>
                <a:spcPct val="100000"/>
              </a:lnSpc>
              <a:spcBef>
                <a:spcPts val="0"/>
              </a:spcBef>
              <a:buNone/>
            </a:pPr>
            <a:endParaRPr lang="cs-CZ" sz="1800" dirty="false">
              <a:solidFill>
                <a:srgbClr val="002060"/>
              </a:solidFill>
              <a:latin typeface="Arial" panose="020B0604020202020204" pitchFamily="34" charset="0"/>
            </a:endParaRPr>
          </a:p>
          <a:p>
            <a:pPr marL="0" indent="0" algn="just">
              <a:lnSpc>
                <a:spcPct val="100000"/>
              </a:lnSpc>
              <a:spcBef>
                <a:spcPts val="0"/>
              </a:spcBef>
              <a:buNone/>
            </a:pPr>
            <a:r>
              <a:rPr lang="cs-CZ" sz="1800" b="false" i="false" u="none" strike="noStrike" baseline="0" dirty="false">
                <a:solidFill>
                  <a:srgbClr val="002060"/>
                </a:solidFill>
                <a:latin typeface="Arial" panose="020B0604020202020204" pitchFamily="34" charset="0"/>
              </a:rPr>
              <a:t>Řídící orgán může ve výzvě k předkládání žádostí o podporu, v návaznosti na charakter podporovaných aktivit, stanovit další omezení nad rámec výše uvedených odrážek. Omezení může mít podobu seznamu podporovaných pracovních pozic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takovém případě náklady na odměňování osob zajišťujících jiné agendy nepatří do přímých osobních nákladů), nebo výzva může rozšiřovat výše uvedený seznam odměňování vyloučeného z přímých osobních nákladů. </a:t>
            </a:r>
            <a:endParaRPr lang="cs-CZ" sz="1800" b="false" i="false" u="none" strike="noStrike" baseline="0" dirty="false">
              <a:solidFill>
                <a:srgbClr val="002060"/>
              </a:solidFill>
            </a:endParaRPr>
          </a:p>
          <a:p>
            <a:pPr algn="just">
              <a:lnSpc>
                <a:spcPct val="100000"/>
              </a:lnSpc>
              <a:spcBef>
                <a:spcPts val="0"/>
              </a:spcBef>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49433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extLst>
              <p:ext uri="{D42A27DB-BD31-4B8C-83A1-F6EECF244321}">
                <p14:modId xmlns:p14="http://schemas.microsoft.com/office/powerpoint/2010/main" val="660728974"/>
              </p:ext>
            </p:extLst>
          </p:nvPr>
        </p:nvGraphicFramePr>
        <p:xfrm>
          <a:off x="107504" y="1556792"/>
          <a:ext cx="8871946" cy="3960440"/>
        </p:xfrm>
        <a:graphic>
          <a:graphicData uri="http://schemas.openxmlformats.org/presentationml/2006/ole">
            <mc:AlternateContent>
              <mc:Choice Requires="v">
                <p:oleObj progId="Excel.Sheet.12" name="Worksheet" r:id="rId3" imgW="7033482" imgH="3139616" spid="_x0000_s4104">
                  <p:embed/>
                </p:oleObj>
              </mc:Choice>
              <mc:Fallback>
                <p:oleObj progId="Excel.Sheet.12" name="Worksheet" r:id="rId3" imgW="7033482" imgH="3139616">
                  <p:embed/>
                  <p:pic>
                    <p:nvPicPr>
                      <p:cNvPr id="0" name=""/>
                      <p:cNvPicPr/>
                      <p:nvPr/>
                    </p:nvPicPr>
                    <p:blipFill>
                      <a:blip r:embed="rId4"/>
                      <a:stretch>
                        <a:fillRect/>
                      </a:stretch>
                    </p:blipFill>
                    <p:spPr>
                      <a:xfrm>
                        <a:off x="107504" y="1556792"/>
                        <a:ext cx="8871946" cy="3960440"/>
                      </a:xfrm>
                      <a:prstGeom prst="rect">
                        <a:avLst/>
                      </a:prstGeom>
                    </p:spPr>
                  </p:pic>
                </p:oleObj>
              </mc:Fallback>
            </mc:AlternateContent>
          </a:graphicData>
        </a:graphic>
      </p:graphicFrame>
    </p:spTree>
    <p:extLst>
      <p:ext uri="{BB962C8B-B14F-4D97-AF65-F5344CB8AC3E}">
        <p14:creationId xmlns:p14="http://schemas.microsoft.com/office/powerpoint/2010/main" val="112464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Evropský sociální fond plus</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nSpc>
                <a:spcPct val="110000"/>
              </a:lnSpc>
              <a:spcAft>
                <a:spcPts val="1200"/>
              </a:spcAft>
            </a:pPr>
            <a:r>
              <a:rPr lang="cs-CZ" sz="1800" b="false" i="false" u="none" strike="noStrike" baseline="0" dirty="false">
                <a:solidFill>
                  <a:srgbClr val="002060"/>
                </a:solidFill>
                <a:latin typeface="Arial" panose="020B0604020202020204" pitchFamily="34" charset="0"/>
              </a:rPr>
              <a:t>ESF+ je hlavním evropským nástrojem pro investice do lidí. </a:t>
            </a: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ESF+ podporuje a doplňuje politiky členských států a dodává jim přidanou hodnotu, aby byly zajištěny rovné příležitosti, rovný přístup na trh práce, spravedlivé a kvalitní pracovní podmínky, sociální ochrana a začleňování se zaměřením zejména na kvalitní a inkluzivní vzdělávání a odbornou přípravu, celoživotní učení, investice do dětí a mladých lidí a přístup k základním službám. </a:t>
            </a:r>
          </a:p>
          <a:p>
            <a:pPr algn="just">
              <a:lnSpc>
                <a:spcPct val="110000"/>
              </a:lnSpc>
              <a:spcAft>
                <a:spcPts val="1200"/>
              </a:spcAft>
            </a:pPr>
            <a:r>
              <a:rPr lang="cs-CZ" sz="1800" dirty="false">
                <a:solidFill>
                  <a:srgbClr val="002060"/>
                </a:solidFill>
                <a:latin typeface="Arial" panose="020B0604020202020204" pitchFamily="34" charset="0"/>
              </a:rPr>
              <a:t>ESF+ je v ČR v období mezi lety 2021-2027 využíván v rámci následujících operačních programů: </a:t>
            </a:r>
          </a:p>
          <a:p>
            <a:pPr lvl="1" algn="just">
              <a:lnSpc>
                <a:spcPct val="110000"/>
              </a:lnSpc>
              <a:spcAft>
                <a:spcPts val="1200"/>
              </a:spcAft>
              <a:buFont typeface="+mj-lt"/>
              <a:buAutoNum type="arabicPeriod"/>
            </a:pPr>
            <a:r>
              <a:rPr lang="cs-CZ" sz="1800" b="true" dirty="false">
                <a:solidFill>
                  <a:srgbClr val="002060"/>
                </a:solidFill>
                <a:latin typeface="Arial" panose="020B0604020202020204" pitchFamily="34" charset="0"/>
              </a:rPr>
              <a:t>Operační program Zaměstnanost plus (OPZ+) </a:t>
            </a:r>
            <a:r>
              <a:rPr lang="cs-CZ" sz="1800" dirty="false">
                <a:solidFill>
                  <a:srgbClr val="002060"/>
                </a:solidFill>
                <a:latin typeface="Arial" panose="020B0604020202020204" pitchFamily="34" charset="0"/>
              </a:rPr>
              <a:t>- </a:t>
            </a:r>
            <a:r>
              <a:rPr lang="cs-CZ" sz="1600" b="false" i="false" dirty="false">
                <a:solidFill>
                  <a:srgbClr val="333333"/>
                </a:solidFill>
                <a:effectLst/>
                <a:latin typeface="Trebuchet MS" panose="020B0603020202020204" pitchFamily="34" charset="0"/>
              </a:rPr>
              <a:t> </a:t>
            </a:r>
            <a:r>
              <a:rPr lang="cs-CZ" sz="1800" dirty="false">
                <a:solidFill>
                  <a:srgbClr val="002060"/>
                </a:solidFill>
                <a:latin typeface="Arial" panose="020B0604020202020204" pitchFamily="34" charset="0"/>
              </a:rPr>
              <a:t>Řídicím orgánem programu je Ministerstvo práce a sociálních věcí ČR (MPSV). (</a:t>
            </a:r>
            <a:r>
              <a:rPr lang="cs-CZ" sz="1800" b="true" dirty="false">
                <a:solidFill>
                  <a:srgbClr val="002060"/>
                </a:solidFill>
                <a:latin typeface="Arial" panose="020B0604020202020204" pitchFamily="34" charset="0"/>
              </a:rPr>
              <a:t>Řídící orgán (ŘO) </a:t>
            </a:r>
            <a:r>
              <a:rPr lang="cs-CZ" sz="1800" dirty="false">
                <a:solidFill>
                  <a:srgbClr val="002060"/>
                </a:solidFill>
                <a:latin typeface="Arial" panose="020B0604020202020204" pitchFamily="34" charset="0"/>
              </a:rPr>
              <a:t>je orgán zodpovědný za účelné, efektivní a hospodárné řízení </a:t>
            </a:r>
            <a:br>
              <a:rPr lang="cs-CZ" sz="1800" dirty="false">
                <a:solidFill>
                  <a:srgbClr val="002060"/>
                </a:solidFill>
                <a:latin typeface="Arial" panose="020B0604020202020204" pitchFamily="34" charset="0"/>
              </a:rPr>
            </a:br>
            <a:r>
              <a:rPr lang="cs-CZ" sz="1800" dirty="false">
                <a:solidFill>
                  <a:srgbClr val="002060"/>
                </a:solidFill>
                <a:latin typeface="Arial" panose="020B0604020202020204" pitchFamily="34" charset="0"/>
              </a:rPr>
              <a:t>a provádění programu v souladu se zásadami řádného finančního řízení.)</a:t>
            </a:r>
          </a:p>
          <a:p>
            <a:pPr lvl="1" algn="just">
              <a:lnSpc>
                <a:spcPct val="110000"/>
              </a:lnSpc>
              <a:spcAft>
                <a:spcPts val="1200"/>
              </a:spcAft>
              <a:buFont typeface="+mj-lt"/>
              <a:buAutoNum type="arabicPeriod"/>
            </a:pPr>
            <a:r>
              <a:rPr lang="cs-CZ" sz="1800" b="true" dirty="false">
                <a:solidFill>
                  <a:srgbClr val="002060"/>
                </a:solidFill>
                <a:latin typeface="Arial" panose="020B0604020202020204" pitchFamily="34" charset="0"/>
              </a:rPr>
              <a:t>Operační program Jan Amos Komenský (OP JAK) </a:t>
            </a:r>
            <a:r>
              <a:rPr lang="cs-CZ" sz="1800" dirty="false">
                <a:solidFill>
                  <a:srgbClr val="002060"/>
                </a:solidFill>
                <a:latin typeface="Arial" panose="020B0604020202020204" pitchFamily="34" charset="0"/>
              </a:rPr>
              <a:t>- řídí a informace </a:t>
            </a:r>
            <a:br>
              <a:rPr lang="cs-CZ" sz="1800" dirty="false">
                <a:solidFill>
                  <a:srgbClr val="002060"/>
                </a:solidFill>
                <a:latin typeface="Arial" panose="020B0604020202020204" pitchFamily="34" charset="0"/>
              </a:rPr>
            </a:br>
            <a:r>
              <a:rPr lang="cs-CZ" sz="1800" dirty="false">
                <a:solidFill>
                  <a:srgbClr val="002060"/>
                </a:solidFill>
                <a:latin typeface="Arial" panose="020B0604020202020204" pitchFamily="34" charset="0"/>
              </a:rPr>
              <a:t>o něm podává Ministerstvo školství, mládeže a tělovýchovy.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a:t>
            </a:fld>
            <a:endParaRPr lang="cs-CZ" dirty="false"/>
          </a:p>
        </p:txBody>
      </p:sp>
      <p:pic>
        <p:nvPicPr>
          <p:cNvPr id="6" name="Obrázek 5">
            <a:extLst>
              <a:ext uri="{FF2B5EF4-FFF2-40B4-BE49-F238E27FC236}">
                <a16:creationId xmlns:a16="http://schemas.microsoft.com/office/drawing/2014/main" id="{681D3601-9AC4-42FE-91DB-663105882A7C}"/>
              </a:ext>
            </a:extLst>
          </p:cNvPr>
          <p:cNvPicPr>
            <a:picLocks noChangeAspect="true"/>
          </p:cNvPicPr>
          <p:nvPr/>
        </p:nvPicPr>
        <p:blipFill rotWithShape="true">
          <a:blip r:embed="rId2"/>
          <a:srcRect r="66623"/>
          <a:stretch/>
        </p:blipFill>
        <p:spPr>
          <a:xfrm>
            <a:off x="7668126" y="0"/>
            <a:ext cx="1440160" cy="1057275"/>
          </a:xfrm>
          <a:prstGeom prst="rect">
            <a:avLst/>
          </a:prstGeom>
        </p:spPr>
      </p:pic>
    </p:spTree>
    <p:extLst>
      <p:ext uri="{BB962C8B-B14F-4D97-AF65-F5344CB8AC3E}">
        <p14:creationId xmlns:p14="http://schemas.microsoft.com/office/powerpoint/2010/main" val="786370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Dokladování výdajů</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42332"/>
            <a:ext cx="8856984" cy="5615668"/>
          </a:xfrm>
        </p:spPr>
        <p:txBody>
          <a:bodyPr/>
          <a:lstStyle/>
          <a:p>
            <a:pPr algn="just">
              <a:lnSpc>
                <a:spcPct val="100000"/>
              </a:lnSpc>
              <a:spcBef>
                <a:spcPts val="0"/>
              </a:spcBef>
              <a:spcAft>
                <a:spcPts val="1200"/>
              </a:spcAft>
            </a:pPr>
            <a:r>
              <a:rPr lang="cs-CZ" sz="1800" b="false" i="false" u="none" strike="noStrike" baseline="0" dirty="false">
                <a:solidFill>
                  <a:srgbClr val="002060"/>
                </a:solidFill>
                <a:latin typeface="Arial" panose="020B0604020202020204" pitchFamily="34" charset="0"/>
              </a:rPr>
              <a:t>Všechny způsobilé přímé výdaje projektu, které nepatří do nepřímých nákladů nebo do nákladů krytých paušálními sazbami, </a:t>
            </a:r>
            <a:r>
              <a:rPr lang="cs-CZ" sz="1800" b="true" i="false" u="none" strike="noStrike" baseline="0" dirty="false">
                <a:solidFill>
                  <a:srgbClr val="002060"/>
                </a:solidFill>
                <a:latin typeface="Arial" panose="020B0604020202020204" pitchFamily="34" charset="0"/>
              </a:rPr>
              <a:t>musí být příjemce schopen doložit. </a:t>
            </a:r>
            <a:r>
              <a:rPr lang="cs-CZ" sz="1800" b="false" i="false" u="none" strike="noStrike" baseline="0" dirty="false">
                <a:solidFill>
                  <a:srgbClr val="002060"/>
                </a:solidFill>
                <a:latin typeface="Arial" panose="020B0604020202020204" pitchFamily="34" charset="0"/>
              </a:rPr>
              <a:t>Originály dokladů jsou archivovány u toho subjektu (příjemce či partnera), 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spcAft>
                <a:spcPts val="1200"/>
              </a:spcAft>
            </a:pPr>
            <a:r>
              <a:rPr lang="cs-CZ" sz="1800" b="false" i="false" u="none" strike="noStrike" baseline="0" dirty="false">
                <a:solidFill>
                  <a:srgbClr val="002060"/>
                </a:solidFill>
                <a:latin typeface="Arial" panose="020B0604020202020204" pitchFamily="34" charset="0"/>
              </a:rPr>
              <a:t>Za účelem zabránění dvojímu financování je příjemce </a:t>
            </a:r>
            <a:r>
              <a:rPr lang="cs-CZ" sz="1800" b="true" i="false" u="none" strike="noStrike" baseline="0" dirty="false">
                <a:solidFill>
                  <a:srgbClr val="002060"/>
                </a:solidFill>
                <a:latin typeface="Arial" panose="020B0604020202020204" pitchFamily="34" charset="0"/>
              </a:rPr>
              <a:t>povinen zajistit označení každého originálu účetního dokladu, který dokládá přímý způsobilý výdaj projektu, registračním číslem daného projektu. </a:t>
            </a:r>
            <a:r>
              <a:rPr lang="cs-CZ" sz="1800" b="false" i="false" u="none" strike="noStrike" baseline="0" dirty="false">
                <a:solidFill>
                  <a:srgbClr val="002060"/>
                </a:solidFill>
                <a:latin typeface="Arial" panose="020B0604020202020204" pitchFamily="34" charset="0"/>
              </a:rPr>
              <a:t>Označení může provést vepsáním textu, razítkem apod. Pravidla pro zadávání zakázek nad rámec toho stanovují, že příjemce má povinnost zavázat dodavatele k tomu, aby k proplacení předkládal pouze </a:t>
            </a:r>
            <a:r>
              <a:rPr lang="cs-CZ" sz="1800" b="true" i="false" u="none" strike="noStrike" baseline="0" dirty="false">
                <a:solidFill>
                  <a:srgbClr val="002060"/>
                </a:solidFill>
                <a:latin typeface="Arial" panose="020B0604020202020204" pitchFamily="34" charset="0"/>
              </a:rPr>
              <a:t>faktury, které obsahují název a číslo projektu</a:t>
            </a:r>
            <a:r>
              <a:rPr lang="cs-CZ" sz="1800" b="false" i="false" u="none" strike="noStrike" baseline="0" dirty="false">
                <a:solidFill>
                  <a:srgbClr val="002060"/>
                </a:solidFill>
                <a:latin typeface="Arial" panose="020B0604020202020204" pitchFamily="34" charset="0"/>
              </a:rPr>
              <a: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odůvodněných případech je příjemci umožněno, aby faktury označil názvem a číslem projektu sám před jejich uplatněním v žádosti o platbu. </a:t>
            </a:r>
            <a:endParaRPr lang="cs-CZ" sz="1800" dirty="false">
              <a:solidFill>
                <a:srgbClr val="002060"/>
              </a:solidFill>
              <a:latin typeface="Arial" panose="020B0604020202020204" pitchFamily="34" charset="0"/>
            </a:endParaRPr>
          </a:p>
          <a:p>
            <a:pPr algn="just">
              <a:lnSpc>
                <a:spcPct val="100000"/>
              </a:lnSpc>
              <a:spcBef>
                <a:spcPts val="0"/>
              </a:spcBef>
              <a:spcAft>
                <a:spcPts val="1200"/>
              </a:spcAft>
            </a:pPr>
            <a:r>
              <a:rPr lang="cs-CZ" sz="1800" b="true" i="false" u="none" strike="noStrike" baseline="0" dirty="false">
                <a:solidFill>
                  <a:srgbClr val="002060"/>
                </a:solidFill>
                <a:latin typeface="Arial" panose="020B0604020202020204" pitchFamily="34" charset="0"/>
              </a:rPr>
              <a:t>K žádosti o platbu je nutné do IS KP21+ naskenovat účetní doklad v tom případě, pokud částka, která je z něj nárokována v žádosti o platbu jakožto výdaj projektu, přesahuje 20.000 Kč.</a:t>
            </a:r>
          </a:p>
          <a:p>
            <a:pPr algn="just">
              <a:lnSpc>
                <a:spcPct val="100000"/>
              </a:lnSpc>
              <a:spcBef>
                <a:spcPts val="0"/>
              </a:spcBef>
              <a:spcAft>
                <a:spcPts val="1200"/>
              </a:spcAft>
            </a:pPr>
            <a:r>
              <a:rPr lang="cs-CZ" sz="1800" b="false" i="false" u="none" strike="noStrike" baseline="0" dirty="false">
                <a:solidFill>
                  <a:srgbClr val="002060"/>
                </a:solidFill>
              </a:rPr>
              <a:t>Pravidla pro dokladování výdajů </a:t>
            </a:r>
            <a:r>
              <a:rPr lang="cs-CZ" sz="1800" dirty="false">
                <a:solidFill>
                  <a:srgbClr val="002060"/>
                </a:solidFill>
                <a:latin typeface="Arial" panose="020B0604020202020204" pitchFamily="34" charset="0"/>
              </a:rPr>
              <a:t>vymezuje příručka Specifická část pravidel.</a:t>
            </a:r>
            <a:endParaRPr lang="cs-CZ" sz="1650"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78843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0F1943C-F8B5-40D7-9C64-6C2DD4355E98}"/>
              </a:ext>
            </a:extLst>
          </p:cNvPr>
          <p:cNvPicPr>
            <a:picLocks noChangeAspect="true"/>
          </p:cNvPicPr>
          <p:nvPr/>
        </p:nvPicPr>
        <p:blipFill>
          <a:blip r:embed="rId2"/>
          <a:stretch>
            <a:fillRect/>
          </a:stretch>
        </p:blipFill>
        <p:spPr>
          <a:xfrm>
            <a:off x="6337778" y="3249000"/>
            <a:ext cx="2404946" cy="1692168"/>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Každý žadatel může v rámci OPZ+ připravit, podat i realizovat (pokud budou vybrány k podpoře) více různých projektů (i v rámci jedné výzvy, pokud konkrétní výzva nestanoví jinak). </a:t>
            </a: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Při přípravě projektu je důležité mít na paměti, že úspěšný a přínosný projekt musí vycházet z identifikovaných potřeb cílových skupin a zároveň musí být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souladu s pravidly OPZ+ a konkrétní vyhlášenou výzvou.</a:t>
            </a:r>
          </a:p>
          <a:p>
            <a:pPr>
              <a:lnSpc>
                <a:spcPct val="110000"/>
              </a:lnSpc>
              <a:spcAft>
                <a:spcPts val="1200"/>
              </a:spcAft>
            </a:pPr>
            <a:r>
              <a:rPr lang="cs-CZ" sz="1800" i="false" u="none" strike="noStrike" baseline="0" dirty="false">
                <a:solidFill>
                  <a:srgbClr val="002060"/>
                </a:solidFill>
                <a:latin typeface="Arial" panose="020B0604020202020204" pitchFamily="34" charset="0"/>
              </a:rPr>
              <a:t>Cíl projektu </a:t>
            </a:r>
            <a:r>
              <a:rPr lang="cs-CZ" sz="1800" b="false" i="false" u="none" strike="noStrike" baseline="0" dirty="false">
                <a:solidFill>
                  <a:srgbClr val="002060"/>
                </a:solidFill>
                <a:latin typeface="Arial" panose="020B0604020202020204" pitchFamily="34" charset="0"/>
              </a:rPr>
              <a:t>musí být: </a:t>
            </a:r>
            <a:endParaRPr lang="cs-CZ" sz="1600" b="false" i="false" u="none" strike="noStrike" baseline="0" dirty="false">
              <a:solidFill>
                <a:srgbClr val="002060"/>
              </a:solidFill>
              <a:latin typeface="+mj-lt"/>
            </a:endParaRPr>
          </a:p>
          <a:p>
            <a:pPr lvl="1">
              <a:lnSpc>
                <a:spcPct val="110000"/>
              </a:lnSpc>
              <a:spcAft>
                <a:spcPts val="1200"/>
              </a:spcAft>
            </a:pPr>
            <a:r>
              <a:rPr lang="cs-CZ" sz="1800" b="false" i="false" u="none" strike="noStrike" baseline="0" dirty="false">
                <a:solidFill>
                  <a:srgbClr val="002060"/>
                </a:solidFill>
                <a:latin typeface="Arial" panose="020B0604020202020204" pitchFamily="34" charset="0"/>
              </a:rPr>
              <a:t>reálně dosažitelný v daném čase a za daných podmínek, </a:t>
            </a:r>
          </a:p>
          <a:p>
            <a:pPr lvl="1">
              <a:lnSpc>
                <a:spcPct val="110000"/>
              </a:lnSpc>
              <a:spcAft>
                <a:spcPts val="1200"/>
              </a:spcAft>
            </a:pPr>
            <a:r>
              <a:rPr lang="cs-CZ" sz="1800" b="false" i="false" u="none" strike="noStrike" baseline="0" dirty="false">
                <a:solidFill>
                  <a:srgbClr val="002060"/>
                </a:solidFill>
                <a:latin typeface="Arial" panose="020B0604020202020204" pitchFamily="34" charset="0"/>
              </a:rPr>
              <a:t>měřitelný, aby bylo možné po ukončení projektu prokázat jeho naplnění pomocí kvantifikovaných údajů. </a:t>
            </a: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Obecně platí, že žádost o podporu bude hodnocena podle kvality obsahu, nikoli podle počtu stránek. Ve všech částech formuláře žádosti o podporu je vhodnější uvádět jasné a stručné informace a konkrétní údaje, nikoliv všeobecné fráze. </a:t>
            </a:r>
          </a:p>
          <a:p>
            <a:endParaRPr lang="cs-CZ" sz="1800" b="false" i="false" u="none" strike="noStrike" baseline="0" dirty="false">
              <a:solidFill>
                <a:srgbClr val="002060"/>
              </a:solidFill>
              <a:latin typeface="Wingdings 2" panose="05020102010507070707" pitchFamily="18" charset="2"/>
            </a:endParaRPr>
          </a:p>
          <a:p>
            <a:endParaRPr lang="cs-CZ" sz="1800" b="false" i="false" u="none" strike="noStrike" baseline="0" dirty="false">
              <a:solidFill>
                <a:srgbClr val="00206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3923617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323FBF47-68C2-4E61-BB9D-54A80C5F57DF}"/>
              </a:ext>
            </a:extLst>
          </p:cNvPr>
          <p:cNvPicPr>
            <a:picLocks noChangeAspect="true"/>
          </p:cNvPicPr>
          <p:nvPr/>
        </p:nvPicPr>
        <p:blipFill>
          <a:blip r:embed="rId2"/>
          <a:stretch>
            <a:fillRect/>
          </a:stretch>
        </p:blipFill>
        <p:spPr>
          <a:xfrm>
            <a:off x="7316462" y="1214685"/>
            <a:ext cx="1796081" cy="1972575"/>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Předložení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3696" y="1241643"/>
            <a:ext cx="7090592" cy="1661942"/>
          </a:xfrm>
        </p:spPr>
        <p:txBody>
          <a:bodyPr/>
          <a:lstStyle/>
          <a:p>
            <a:pPr algn="just">
              <a:lnSpc>
                <a:spcPct val="110000"/>
              </a:lnSpc>
              <a:spcAft>
                <a:spcPts val="800"/>
              </a:spcAft>
            </a:pPr>
            <a:r>
              <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K vyplňování žádosti o podporu přistupujte s vědomím, že v průběhu procesu hodnocení a výběru projektů se bude vycházet výhradně z informací, které žádost obsahuje. Všechny její části proto vyplňujte konkrétně a srozumitelně. Dbejte, aby všechny části žádosti byly před podáním žádosti spolu v souladu.</a:t>
            </a:r>
          </a:p>
        </p:txBody>
      </p:sp>
      <p:pic>
        <p:nvPicPr>
          <p:cNvPr id="7" name="Obrázek 6">
            <a:extLst>
              <a:ext uri="{FF2B5EF4-FFF2-40B4-BE49-F238E27FC236}">
                <a16:creationId xmlns:a16="http://schemas.microsoft.com/office/drawing/2014/main" id="{C9035AA9-A122-411E-A047-ABC220087B59}"/>
              </a:ext>
            </a:extLst>
          </p:cNvPr>
          <p:cNvPicPr>
            <a:picLocks noChangeAspect="true"/>
          </p:cNvPicPr>
          <p:nvPr/>
        </p:nvPicPr>
        <p:blipFill>
          <a:blip r:embed="rId3"/>
          <a:stretch>
            <a:fillRect/>
          </a:stretch>
        </p:blipFill>
        <p:spPr>
          <a:xfrm>
            <a:off x="437314" y="3447960"/>
            <a:ext cx="8202686" cy="1807975"/>
          </a:xfrm>
          <a:prstGeom prst="rect">
            <a:avLst/>
          </a:prstGeo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sp>
        <p:nvSpPr>
          <p:cNvPr id="8" name="TextovéPole 7">
            <a:extLst>
              <a:ext uri="{FF2B5EF4-FFF2-40B4-BE49-F238E27FC236}">
                <a16:creationId xmlns:a16="http://schemas.microsoft.com/office/drawing/2014/main" id="{9B0B6DED-C1C5-4D8B-B941-92CAAD68B0BD}"/>
              </a:ext>
            </a:extLst>
          </p:cNvPr>
          <p:cNvSpPr txBox="true"/>
          <p:nvPr/>
        </p:nvSpPr>
        <p:spPr>
          <a:xfrm>
            <a:off x="3707904" y="3573016"/>
            <a:ext cx="3672408" cy="646331"/>
          </a:xfrm>
          <a:prstGeom prst="rect">
            <a:avLst/>
          </a:prstGeom>
          <a:noFill/>
        </p:spPr>
        <p:txBody>
          <a:bodyPr wrap="square" rtlCol="false">
            <a:spAutoFit/>
          </a:bodyPr>
          <a:lstStyle/>
          <a:p>
            <a:r>
              <a:rPr lang="cs-CZ" sz="1800" b="true" i="false" u="none" strike="noStrike" baseline="0" dirty="false">
                <a:solidFill>
                  <a:srgbClr val="002060"/>
                </a:solidFill>
                <a:latin typeface="Arial" panose="020B0604020202020204" pitchFamily="34" charset="0"/>
              </a:rPr>
              <a:t>https://iskp21.mssf.cz </a:t>
            </a:r>
          </a:p>
          <a:p>
            <a:endParaRPr lang="cs-CZ" dirty="false"/>
          </a:p>
        </p:txBody>
      </p:sp>
      <p:sp>
        <p:nvSpPr>
          <p:cNvPr id="9" name="Zástupný obsah 2">
            <a:extLst>
              <a:ext uri="{FF2B5EF4-FFF2-40B4-BE49-F238E27FC236}">
                <a16:creationId xmlns:a16="http://schemas.microsoft.com/office/drawing/2014/main" id="{AD72F3EE-08DB-4520-BE3D-B58A06203FA6}"/>
              </a:ext>
            </a:extLst>
          </p:cNvPr>
          <p:cNvSpPr txBox="true">
            <a:spLocks/>
          </p:cNvSpPr>
          <p:nvPr/>
        </p:nvSpPr>
        <p:spPr>
          <a:xfrm>
            <a:off x="73696" y="2996952"/>
            <a:ext cx="8748000" cy="374441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10000"/>
              </a:lnSpc>
              <a:spcAft>
                <a:spcPts val="800"/>
              </a:spcAft>
            </a:pPr>
            <a:r>
              <a:rPr lang="cs-CZ" sz="1800" b="true" dirty="false">
                <a:solidFill>
                  <a:srgbClr val="002060"/>
                </a:solidFill>
                <a:latin typeface="Arial" panose="020B0604020202020204" pitchFamily="34" charset="0"/>
                <a:ea typeface="Calibri" panose="020F0502020204030204" pitchFamily="34" charset="0"/>
                <a:cs typeface="Times New Roman" panose="02020603050405020304" pitchFamily="18" charset="0"/>
              </a:rPr>
              <a:t>Žádost se podává pouze elektronicky a pouze prostřednictvím IS KP21+.</a:t>
            </a:r>
          </a:p>
          <a:p>
            <a:pPr algn="just">
              <a:lnSpc>
                <a:spcPct val="110000"/>
              </a:lnSpc>
              <a:spcAft>
                <a:spcPts val="800"/>
              </a:spcAft>
            </a:pPr>
            <a:endPar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800"/>
              </a:spcAft>
            </a:pPr>
            <a:endPar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2400"/>
              </a:spcAft>
            </a:pPr>
            <a:endPar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Bef>
                <a:spcPts val="1800"/>
              </a:spcBef>
            </a:pPr>
            <a:r>
              <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rPr>
              <a:t>Podpis musí být k žádosti o dotaci připojen přímo v systému IS KP21+, proto musí být statutární zástupce/osoba oprávněná k podpisu žádosti </a:t>
            </a:r>
            <a:r>
              <a:rPr lang="cs-CZ" sz="1800" b="true" dirty="false">
                <a:solidFill>
                  <a:srgbClr val="002060"/>
                </a:solidFill>
                <a:latin typeface="Arial" panose="020B0604020202020204" pitchFamily="34" charset="0"/>
                <a:ea typeface="Calibri" panose="020F0502020204030204" pitchFamily="34" charset="0"/>
                <a:cs typeface="Times New Roman" panose="02020603050405020304" pitchFamily="18" charset="0"/>
              </a:rPr>
              <a:t>registrovaným uživatelem této aplikace ISKP+, </a:t>
            </a:r>
            <a:r>
              <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rPr>
              <a:t>viz dále</a:t>
            </a:r>
            <a:r>
              <a:rPr lang="cs-CZ" sz="1800" b="true" dirty="false">
                <a:solidFill>
                  <a:srgbClr val="002060"/>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10000"/>
              </a:lnSpc>
              <a:spcAft>
                <a:spcPts val="800"/>
              </a:spcAft>
            </a:pPr>
            <a:r>
              <a:rPr lang="cs-CZ" sz="1800" b="true" dirty="false">
                <a:solidFill>
                  <a:srgbClr val="002060"/>
                </a:solidFill>
                <a:latin typeface="Arial" panose="020B0604020202020204" pitchFamily="34" charset="0"/>
                <a:ea typeface="Calibri" panose="020F0502020204030204" pitchFamily="34" charset="0"/>
                <a:cs typeface="Times New Roman" panose="02020603050405020304" pitchFamily="18" charset="0"/>
              </a:rPr>
              <a:t>Dále musí tato osoba disponovat kvalifikovaným elektronickým podpisem</a:t>
            </a:r>
            <a:r>
              <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rPr>
              <a:t>. </a:t>
            </a:r>
            <a:endParaRPr lang="cs-CZ" sz="1800" dirty="false">
              <a:solidFill>
                <a:srgbClr val="000000"/>
              </a:solidFill>
              <a:latin typeface="Wingdings 2" panose="05020102010507070707" pitchFamily="18" charset="2"/>
            </a:endParaRPr>
          </a:p>
        </p:txBody>
      </p:sp>
    </p:spTree>
    <p:extLst>
      <p:ext uri="{BB962C8B-B14F-4D97-AF65-F5344CB8AC3E}">
        <p14:creationId xmlns:p14="http://schemas.microsoft.com/office/powerpoint/2010/main" val="184115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CF28B465-842C-4BF0-AAFF-D65D1B541C88}"/>
              </a:ext>
            </a:extLst>
          </p:cNvPr>
          <p:cNvPicPr>
            <a:picLocks noChangeAspect="true"/>
          </p:cNvPicPr>
          <p:nvPr/>
        </p:nvPicPr>
        <p:blipFill>
          <a:blip r:embed="rId2"/>
          <a:stretch>
            <a:fillRect/>
          </a:stretch>
        </p:blipFill>
        <p:spPr>
          <a:xfrm>
            <a:off x="6876256" y="4005980"/>
            <a:ext cx="1656184" cy="1189308"/>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Podpisy a plné moci</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 y="1268760"/>
            <a:ext cx="8748000" cy="5589240"/>
          </a:xfrm>
        </p:spPr>
        <p:txBody>
          <a:bodyPr/>
          <a:lstStyle/>
          <a:p>
            <a:pPr algn="just">
              <a:lnSpc>
                <a:spcPct val="110000"/>
              </a:lnSpc>
              <a:spcAft>
                <a:spcPts val="800"/>
              </a:spcAft>
            </a:pPr>
            <a:r>
              <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Před podáním je nutné žádost opatřit podpisem statutárního zástupce žadatele, případně odpovědnou osobou, kterou k takovému úkonu statutární zástupce zmocnil; v tomto případě </a:t>
            </a:r>
            <a: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je nutné založit (resp. poskytnout k dispozici) </a:t>
            </a:r>
            <a:b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br>
            <a: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v IS KP21+ dokument zakládající toto oprávnění, tzv. </a:t>
            </a:r>
            <a:r>
              <a:rPr lang="cs-CZ" sz="1800" b="true"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plnou moc</a:t>
            </a:r>
            <a: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a:t>
            </a:r>
            <a:endPar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lvl="1" algn="just">
              <a:lnSpc>
                <a:spcPct val="110000"/>
              </a:lnSpc>
              <a:spcAft>
                <a:spcPts val="1200"/>
              </a:spcAft>
              <a:buClr>
                <a:srgbClr val="063767"/>
              </a:buClr>
            </a:pPr>
            <a:r>
              <a:rPr lang="cs-CZ" sz="1600" b="true"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elektronická plná moc </a:t>
            </a: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 zmocnitel podepíše plnou moc přímo v aplikaci </a:t>
            </a:r>
            <a:b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b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IS KP21+ a zmocněnec tamtéž svým elektronickým podpisem potvrdí její přijetí. Podpisy se připojují k souboru, který je třeba vložit do IS KP21+ na záznamu plné moci;</a:t>
            </a:r>
            <a:endParaRPr lang="cs-CZ" sz="1600" dirty="false">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lvl="1" algn="just">
              <a:lnSpc>
                <a:spcPct val="110000"/>
              </a:lnSpc>
              <a:spcAft>
                <a:spcPts val="1200"/>
              </a:spcAft>
              <a:buClr>
                <a:srgbClr val="063767"/>
              </a:buClr>
            </a:pPr>
            <a:r>
              <a:rPr lang="cs-CZ" sz="1600" b="true"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úředně/notářsky ověřená papírová plná moc </a:t>
            </a: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 sken plné moci je vložen k záznamu plné moci v IS KP21+. Připojením elektronického podpisu k vloženému dokumentu zmocněnec potvrdí správnost a přijetí této plné moci. </a:t>
            </a:r>
          </a:p>
          <a:p>
            <a:pPr lvl="2">
              <a:lnSpc>
                <a:spcPct val="100000"/>
              </a:lnSpc>
              <a:buClr>
                <a:srgbClr val="063767"/>
              </a:buClr>
            </a:pP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Žadatel musí originál papírové plné moci archivovat </a:t>
            </a:r>
            <a:b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b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a na vyžádání jej Řídícímu orgánu (ŘO) poskytnout. </a:t>
            </a:r>
          </a:p>
          <a:p>
            <a:pPr lvl="2" algn="just">
              <a:lnSpc>
                <a:spcPct val="100000"/>
              </a:lnSpc>
              <a:buClr>
                <a:srgbClr val="063767"/>
              </a:buClr>
            </a:pP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Papírovou plnou mocí může být také vnitřní dokument organizace, ze kterého vyplývá, že organizaci je oprávněn zastupovat např. řídicí pracovník na určité pozici (ze strany zmocnitele postačuje podpis na listině, soubor vložený do IS KP21+ podepisuje elektronicky zmocněnec). ŘO vyžaduje autorizovanou konverzi vnitřního dokumentu organizace do podoby souboru, který se přikládá k záznamu plné moci. Záznam plné moci v IS KP21+ podepisuje elektronicky pouze zmocněnec.</a:t>
            </a:r>
            <a:endParaRPr lang="cs-CZ" sz="16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cs-CZ" sz="1800" i="false" u="none" strike="noStrike" baseline="0" dirty="false">
              <a:solidFill>
                <a:srgbClr val="FF0000"/>
              </a:solidFill>
              <a:latin typeface="Wingdings 2" panose="05020102010507070707" pitchFamily="18" charset="2"/>
            </a:endParaRPr>
          </a:p>
          <a:p>
            <a:endParaRPr lang="cs-CZ" sz="1800" b="false" i="false" u="none" strike="noStrike" baseline="0" dirty="false">
              <a:solidFill>
                <a:srgbClr val="00000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2307600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64C107EE-34E2-4A80-9ACC-4EB06069324C}"/>
              </a:ext>
            </a:extLst>
          </p:cNvPr>
          <p:cNvPicPr>
            <a:picLocks noChangeAspect="true" noChangeArrowheads="true"/>
          </p:cNvPicPr>
          <p:nvPr/>
        </p:nvPicPr>
        <p:blipFill>
          <a:blip r:embed="rId4">
            <a:extLst>
              <a:ext uri="{28A0092B-C50C-407E-A947-70E740481C1C}">
                <a14:useLocalDpi xmlns:a14="http://schemas.microsoft.com/office/drawing/2010/main" val="0"/>
              </a:ext>
            </a:extLst>
          </a:blip>
          <a:srcRect/>
          <a:stretch>
            <a:fillRect/>
          </a:stretch>
        </p:blipFill>
        <p:spPr bwMode="auto">
          <a:xfrm>
            <a:off x="6078212" y="4725144"/>
            <a:ext cx="2331965" cy="195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Zpracování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Žádost o podporu z OPZ+ se zpracovává v elektronickém formuláři v IS KP21+. Elektronický formulář se neinstaluje jako aplikace do vlastního počítače, ale prostřednictvím internetového formuláře se data ukládají na vzdálený server.</a:t>
            </a: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Přístup do elektronických formulářů žádostí pro všechny programy v ČR naleznete na adrese </a:t>
            </a:r>
            <a:r>
              <a:rPr lang="cs-CZ" sz="1800" b="true" i="false" u="none" strike="noStrike" baseline="0" dirty="false">
                <a:solidFill>
                  <a:srgbClr val="002060"/>
                </a:solidFill>
                <a:latin typeface="Arial" panose="020B0604020202020204" pitchFamily="34" charset="0"/>
              </a:rPr>
              <a:t>https://iskp21.mssf.cz. </a:t>
            </a:r>
          </a:p>
          <a:p>
            <a:pPr algn="just">
              <a:lnSpc>
                <a:spcPct val="110000"/>
              </a:lnSpc>
              <a:spcAft>
                <a:spcPts val="1200"/>
              </a:spcAft>
            </a:pPr>
            <a:r>
              <a:rPr lang="cs-CZ" sz="1800" i="false" u="none" strike="noStrike" baseline="0" dirty="false">
                <a:solidFill>
                  <a:srgbClr val="002060"/>
                </a:solidFill>
                <a:latin typeface="Arial" panose="020B0604020202020204" pitchFamily="34" charset="0"/>
              </a:rPr>
              <a:t>Pomoci se zpracováním žádosti o podporu může příručka </a:t>
            </a:r>
            <a:r>
              <a:rPr lang="cs-CZ" sz="1800" b="true" dirty="false">
                <a:solidFill>
                  <a:srgbClr val="002060"/>
                </a:solidFill>
                <a:latin typeface="Arial" panose="020B0604020202020204" pitchFamily="34" charset="0"/>
              </a:rPr>
              <a:t>Pokyny k vyplnění žádosti o podporu v IS KP21+ pro projekty s přímými a nepřímými náklady a pro projekty s paušálními sazbami  </a:t>
            </a:r>
            <a:r>
              <a:rPr lang="cs-CZ" sz="1800" i="false" u="none" strike="noStrike" baseline="0" dirty="false">
                <a:solidFill>
                  <a:srgbClr val="002060"/>
                </a:solidFill>
                <a:latin typeface="Arial" panose="020B0604020202020204" pitchFamily="34" charset="0"/>
              </a:rPr>
              <a:t>dostupná na webové stránce: </a:t>
            </a:r>
            <a:r>
              <a:rPr lang="cs-CZ" sz="1800" i="false" u="none" strike="noStrike" baseline="0" dirty="false">
                <a:solidFill>
                  <a:srgbClr val="FF0000"/>
                </a:solidFill>
                <a:latin typeface="Arial" panose="020B0604020202020204" pitchFamily="34" charset="0"/>
                <a:hlinkClick r:id="rId5">
                  <a:extLst>
                    <a:ext uri="{A12FA001-AC4F-418D-AE19-62706E023703}">
                      <ahyp:hlinkClr xmlns:ahyp="http://schemas.microsoft.com/office/drawing/2018/hyperlinkcolor" val="tx"/>
                    </a:ext>
                  </a:extLst>
                </a:hlinkClick>
              </a:rPr>
              <a:t>www.esfcr.cz/formulare-a-pokyny-potrebne-v-ramci-pripravy-zadosti-o-podporu-opz-plus/-/dokument/18398069</a:t>
            </a:r>
            <a:r>
              <a:rPr lang="cs-CZ" sz="1800" i="false" u="none" strike="noStrike" baseline="0" dirty="false">
                <a:solidFill>
                  <a:srgbClr val="FF0000"/>
                </a:solidFill>
                <a:latin typeface="Arial" panose="020B0604020202020204" pitchFamily="34" charset="0"/>
              </a:rPr>
              <a:t>  </a:t>
            </a:r>
            <a:br>
              <a:rPr lang="cs-CZ" sz="1800" i="false" u="none" strike="noStrike" baseline="0" dirty="false">
                <a:solidFill>
                  <a:srgbClr val="FF0000"/>
                </a:solidFill>
                <a:latin typeface="Arial" panose="020B0604020202020204" pitchFamily="34" charset="0"/>
              </a:rPr>
            </a:br>
            <a:r>
              <a:rPr lang="cs-CZ" sz="1800" i="false" u="none" strike="noStrike" baseline="0" dirty="false">
                <a:solidFill>
                  <a:srgbClr val="002060"/>
                </a:solidFill>
                <a:latin typeface="Arial" panose="020B0604020202020204" pitchFamily="34" charset="0"/>
              </a:rPr>
              <a:t>a prezentace k ní vytvořená:</a:t>
            </a:r>
          </a:p>
          <a:p>
            <a:pPr marL="0" indent="0">
              <a:buNone/>
            </a:pPr>
            <a:endParaRPr lang="cs-CZ" sz="1800" i="false" u="none" strike="noStrike" baseline="0" dirty="false">
              <a:solidFill>
                <a:srgbClr val="FF0000"/>
              </a:solidFill>
              <a:latin typeface="Wingdings 2" panose="05020102010507070707" pitchFamily="18" charset="2"/>
            </a:endParaRPr>
          </a:p>
          <a:p>
            <a:endParaRPr lang="cs-CZ" sz="1800" b="false" i="false" u="none" strike="noStrike" baseline="0" dirty="false">
              <a:solidFill>
                <a:srgbClr val="00000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graphicFrame>
        <p:nvGraphicFramePr>
          <p:cNvPr id="6" name="Objekt 5">
            <a:hlinkClick r:id="" action="ppaction://ole?verb=0"/>
            <a:extLst>
              <a:ext uri="{FF2B5EF4-FFF2-40B4-BE49-F238E27FC236}">
                <a16:creationId xmlns:a16="http://schemas.microsoft.com/office/drawing/2014/main" id="{BD3E9398-EF1B-47FD-8B7A-7F15EFBA4923}"/>
              </a:ext>
            </a:extLst>
          </p:cNvPr>
          <p:cNvGraphicFramePr>
            <a:graphicFrameLocks noChangeAspect="true"/>
          </p:cNvGraphicFramePr>
          <p:nvPr>
            <p:extLst>
              <p:ext uri="{D42A27DB-BD31-4B8C-83A1-F6EECF244321}">
                <p14:modId xmlns:p14="http://schemas.microsoft.com/office/powerpoint/2010/main" val="3982311375"/>
              </p:ext>
            </p:extLst>
          </p:nvPr>
        </p:nvGraphicFramePr>
        <p:xfrm>
          <a:off x="2915816" y="5277933"/>
          <a:ext cx="1722301" cy="1055389"/>
        </p:xfrm>
        <a:graphic>
          <a:graphicData uri="http://schemas.openxmlformats.org/presentationml/2006/ole">
            <mc:AlternateContent>
              <mc:Choice Requires="v">
                <p:oleObj progId="PowerPoint.Show.12" name="Presentation" showAsIcon="true" r:id="rId6" imgW="914400" imgH="792360" spid="_x0000_s2143">
                  <p:embed/>
                </p:oleObj>
              </mc:Choice>
              <mc:Fallback>
                <p:oleObj progId="PowerPoint.Show.12" name="Presentation" showAsIcon="true" r:id="rId6" imgW="914400" imgH="792360">
                  <p:embed/>
                  <p:pic>
                    <p:nvPicPr>
                      <p:cNvPr id="6" name="Objekt 5">
                        <a:hlinkClick r:id="" action="ppaction://ole?verb=0"/>
                        <a:extLst>
                          <a:ext uri="{FF2B5EF4-FFF2-40B4-BE49-F238E27FC236}">
                            <a16:creationId xmlns:a16="http://schemas.microsoft.com/office/drawing/2014/main" id="{BD3E9398-EF1B-47FD-8B7A-7F15EFBA4923}"/>
                          </a:ext>
                        </a:extLst>
                      </p:cNvPr>
                      <p:cNvPicPr/>
                      <p:nvPr/>
                    </p:nvPicPr>
                    <p:blipFill>
                      <a:blip r:embed="rId7"/>
                      <a:stretch>
                        <a:fillRect/>
                      </a:stretch>
                    </p:blipFill>
                    <p:spPr>
                      <a:xfrm>
                        <a:off x="2915816" y="5277933"/>
                        <a:ext cx="1722301" cy="1055389"/>
                      </a:xfrm>
                      <a:prstGeom prst="rect">
                        <a:avLst/>
                      </a:prstGeom>
                    </p:spPr>
                  </p:pic>
                </p:oleObj>
              </mc:Fallback>
            </mc:AlternateContent>
          </a:graphicData>
        </a:graphic>
      </p:graphicFrame>
      <p:sp>
        <p:nvSpPr>
          <p:cNvPr id="5" name="TextovéPole 4">
            <a:extLst>
              <a:ext uri="{FF2B5EF4-FFF2-40B4-BE49-F238E27FC236}">
                <a16:creationId xmlns:a16="http://schemas.microsoft.com/office/drawing/2014/main" id="{59C1B4EB-D4F5-4037-9DF1-46FF994B929C}"/>
              </a:ext>
            </a:extLst>
          </p:cNvPr>
          <p:cNvSpPr txBox="true"/>
          <p:nvPr/>
        </p:nvSpPr>
        <p:spPr>
          <a:xfrm>
            <a:off x="467544" y="6177446"/>
            <a:ext cx="4392488" cy="338554"/>
          </a:xfrm>
          <a:prstGeom prst="rect">
            <a:avLst/>
          </a:prstGeom>
          <a:noFill/>
        </p:spPr>
        <p:txBody>
          <a:bodyPr wrap="square" rtlCol="false">
            <a:spAutoFit/>
          </a:bodyPr>
          <a:lstStyle/>
          <a:p>
            <a:r>
              <a:rPr lang="cs-CZ" sz="1600" dirty="false">
                <a:solidFill>
                  <a:srgbClr val="FF0000"/>
                </a:solidFill>
              </a:rPr>
              <a:t>dvojklikem na ikonu výše se prezentace spustí</a:t>
            </a:r>
          </a:p>
        </p:txBody>
      </p:sp>
    </p:spTree>
    <p:extLst>
      <p:ext uri="{BB962C8B-B14F-4D97-AF65-F5344CB8AC3E}">
        <p14:creationId xmlns:p14="http://schemas.microsoft.com/office/powerpoint/2010/main" val="4028111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4AC7C3B-EBAD-4821-AE70-44E17D3C444A}"/>
              </a:ext>
            </a:extLst>
          </p:cNvPr>
          <p:cNvPicPr>
            <a:picLocks noChangeAspect="true"/>
          </p:cNvPicPr>
          <p:nvPr/>
        </p:nvPicPr>
        <p:blipFill>
          <a:blip r:embed="rId2"/>
          <a:stretch>
            <a:fillRect/>
          </a:stretch>
        </p:blipFill>
        <p:spPr>
          <a:xfrm>
            <a:off x="4788024" y="3476718"/>
            <a:ext cx="3456384" cy="131733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a výběr projektů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280000" cy="5445224"/>
          </a:xfrm>
        </p:spPr>
        <p:txBody>
          <a:bodyPr/>
          <a:lstStyle/>
          <a:p>
            <a:pPr marL="0" indent="0" algn="just">
              <a:lnSpc>
                <a:spcPct val="110000"/>
              </a:lnSpc>
              <a:spcAft>
                <a:spcPts val="1800"/>
              </a:spcAft>
              <a:buNone/>
            </a:pPr>
            <a:r>
              <a:rPr lang="cs-CZ" sz="1800" b="false" i="false" u="none" strike="noStrike" baseline="0" dirty="false">
                <a:solidFill>
                  <a:srgbClr val="002060"/>
                </a:solidFill>
                <a:latin typeface="Arial" panose="020B0604020202020204" pitchFamily="34" charset="0"/>
              </a:rPr>
              <a:t>Proces hodnocení a výběru projektů v OPZ+ probíhá několika způsoby.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každé výzvě pro předkládání žádostí o podporu jsou proto uvedena specifická pravidla relevantní pro danou výzvu. </a:t>
            </a:r>
          </a:p>
          <a:p>
            <a:pPr algn="just">
              <a:lnSpc>
                <a:spcPct val="110000"/>
              </a:lnSpc>
              <a:spcAft>
                <a:spcPts val="800"/>
              </a:spcAft>
            </a:pPr>
            <a:r>
              <a:rPr lang="cs-CZ" sz="1800" b="true" dirty="false">
                <a:solidFill>
                  <a:srgbClr val="002060"/>
                </a:solidFill>
                <a:latin typeface="Arial" panose="020B0604020202020204" pitchFamily="34" charset="0"/>
              </a:rPr>
              <a:t>Proces hodnocení a výběru projektů obsahuje tyto fáze:</a:t>
            </a:r>
          </a:p>
          <a:p>
            <a:pPr marL="1071563" indent="-431800" algn="just">
              <a:lnSpc>
                <a:spcPct val="110000"/>
              </a:lnSpc>
              <a:spcAft>
                <a:spcPts val="800"/>
              </a:spcAft>
              <a:buFont typeface="+mj-lt"/>
              <a:buAutoNum type="arabicPeriod"/>
            </a:pPr>
            <a:r>
              <a:rPr lang="cs-CZ" sz="1800" dirty="false">
                <a:solidFill>
                  <a:srgbClr val="002060"/>
                </a:solidFill>
                <a:latin typeface="Arial" panose="020B0604020202020204" pitchFamily="34" charset="0"/>
              </a:rPr>
              <a:t>Hodnocení přijatelnosti a formálních náležitostí</a:t>
            </a:r>
          </a:p>
          <a:p>
            <a:pPr marL="1071563" indent="-431800" algn="just">
              <a:lnSpc>
                <a:spcPct val="110000"/>
              </a:lnSpc>
              <a:spcAft>
                <a:spcPts val="800"/>
              </a:spcAft>
              <a:buFont typeface="+mj-lt"/>
              <a:buAutoNum type="arabicPeriod"/>
            </a:pPr>
            <a:r>
              <a:rPr lang="cs-CZ" sz="1800" dirty="false">
                <a:solidFill>
                  <a:srgbClr val="002060"/>
                </a:solidFill>
                <a:latin typeface="Arial" panose="020B0604020202020204" pitchFamily="34" charset="0"/>
              </a:rPr>
              <a:t>Věcné hodnocení</a:t>
            </a:r>
          </a:p>
          <a:p>
            <a:pPr marL="1071563" indent="-431800" algn="just">
              <a:lnSpc>
                <a:spcPct val="110000"/>
              </a:lnSpc>
              <a:spcAft>
                <a:spcPts val="800"/>
              </a:spcAft>
              <a:buFont typeface="+mj-lt"/>
              <a:buAutoNum type="arabicPeriod"/>
            </a:pPr>
            <a:r>
              <a:rPr lang="cs-CZ" sz="1800" dirty="false">
                <a:solidFill>
                  <a:srgbClr val="002060"/>
                </a:solidFill>
                <a:latin typeface="Arial" panose="020B0604020202020204" pitchFamily="34" charset="0"/>
              </a:rPr>
              <a:t>Výběrové komise</a:t>
            </a:r>
          </a:p>
          <a:p>
            <a:pPr marL="176213" indent="0" algn="just">
              <a:lnSpc>
                <a:spcPct val="110000"/>
              </a:lnSpc>
              <a:spcAft>
                <a:spcPts val="800"/>
              </a:spcAft>
              <a:buNone/>
            </a:pPr>
            <a:endParaRPr lang="cs-CZ" sz="1800" b="false" i="false" u="none" strike="noStrike" baseline="0" dirty="false">
              <a:solidFill>
                <a:srgbClr val="002060"/>
              </a:solidFill>
              <a:latin typeface="Arial" panose="020B0604020202020204" pitchFamily="34" charset="0"/>
            </a:endParaRPr>
          </a:p>
          <a:p>
            <a:pPr marL="176213" indent="0" algn="just">
              <a:lnSpc>
                <a:spcPct val="110000"/>
              </a:lnSpc>
              <a:spcAft>
                <a:spcPts val="800"/>
              </a:spcAft>
              <a:buNone/>
            </a:pPr>
            <a:r>
              <a:rPr lang="cs-CZ" sz="1800" b="false" i="false" u="none" strike="noStrike" baseline="0" dirty="false">
                <a:solidFill>
                  <a:srgbClr val="002060"/>
                </a:solidFill>
                <a:latin typeface="Arial" panose="020B0604020202020204" pitchFamily="34" charset="0"/>
              </a:rPr>
              <a:t>Fáze hodnocení přijatelnosti a formálních náležitostí probíhá u všech projektů. </a:t>
            </a:r>
          </a:p>
          <a:p>
            <a:pPr marL="176213" indent="0" algn="just">
              <a:lnSpc>
                <a:spcPct val="110000"/>
              </a:lnSpc>
              <a:spcAft>
                <a:spcPts val="800"/>
              </a:spcAft>
              <a:buNone/>
            </a:pPr>
            <a:r>
              <a:rPr lang="cs-CZ" sz="1800" b="false" i="false" u="none" strike="noStrike" baseline="0" dirty="false">
                <a:solidFill>
                  <a:srgbClr val="002060"/>
                </a:solidFill>
                <a:latin typeface="Arial" panose="020B0604020202020204" pitchFamily="34" charset="0"/>
              </a:rPr>
              <a:t>Věcné hodnocení a výběrová komise nemusí být pro konkrétní výzvu využity, informace o zařazení fáze věcného hodnocení a o zapojení či nezapojení výběrové komise je specifikována v textu výzvy k předkládání žádostí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podporu. </a:t>
            </a:r>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307772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přijatelnosti….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marL="0" indent="0" algn="just">
              <a:lnSpc>
                <a:spcPct val="110000"/>
              </a:lnSpc>
              <a:spcAft>
                <a:spcPts val="800"/>
              </a:spcAft>
              <a:buNone/>
            </a:pPr>
            <a:r>
              <a:rPr lang="cs-CZ" sz="2000" b="true" dirty="false">
                <a:solidFill>
                  <a:srgbClr val="002060"/>
                </a:solidFill>
                <a:latin typeface="Arial" panose="020B0604020202020204" pitchFamily="34" charset="0"/>
              </a:rPr>
              <a:t>1. Hodnocení přijatelnosti a formálních náležitostí</a:t>
            </a:r>
          </a:p>
          <a:p>
            <a:pPr algn="just">
              <a:lnSpc>
                <a:spcPct val="110000"/>
              </a:lnSpc>
            </a:pPr>
            <a:r>
              <a:rPr lang="cs-CZ" sz="1800" b="false" i="false" u="none" strike="noStrike" baseline="0" dirty="false">
                <a:solidFill>
                  <a:srgbClr val="002060"/>
                </a:solidFill>
                <a:latin typeface="Arial" panose="020B0604020202020204" pitchFamily="34" charset="0"/>
              </a:rPr>
              <a:t>Cílem hodnocení přijatelnosti a formálních náležitostí je zejména posouzení základních věcných požadavků kladených na projekt v příslušné výzvě. Oba bloky tohoto hodnocení probíhají současně jako první fáze hodnocení projektů. </a:t>
            </a:r>
          </a:p>
          <a:p>
            <a:pPr algn="just">
              <a:lnSpc>
                <a:spcPct val="110000"/>
              </a:lnSpc>
            </a:pPr>
            <a:r>
              <a:rPr lang="cs-CZ" sz="1800" b="false" i="false" u="none" strike="noStrike" baseline="0" dirty="false">
                <a:solidFill>
                  <a:srgbClr val="002060"/>
                </a:solidFill>
                <a:latin typeface="Arial" panose="020B0604020202020204" pitchFamily="34" charset="0"/>
              </a:rPr>
              <a:t>Náprava nedostatků identifikovaných v hodnocení přijatelnosti není možná. </a:t>
            </a:r>
          </a:p>
          <a:p>
            <a:pPr algn="just">
              <a:lnSpc>
                <a:spcPct val="110000"/>
              </a:lnSpc>
            </a:pPr>
            <a:r>
              <a:rPr lang="cs-CZ" sz="1800" b="false" i="false" u="none" strike="noStrike" baseline="0" dirty="false">
                <a:solidFill>
                  <a:srgbClr val="002060"/>
                </a:solidFill>
                <a:latin typeface="Arial" panose="020B0604020202020204" pitchFamily="34" charset="0"/>
              </a:rPr>
              <a:t>Žadatelé, jejichž žádost vyhoví v kritériích v bloku hodnocení přijatelnosti,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ale neuspěje v hodnocení formálních náležitostí, jsou prostřednictvím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IS KP21+ vyzváni k nápravě. </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Součástí výzvy k nápravě je identifikace nedostatku, doporučení, jak nedostatek napravit, a také lhůta, do kdy je třeba opravu provést (zpravidla 5 pracovních dnů).</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 Pokud ve výzvě není uvedeno jinak, má žadatel možnost opravovat formální nedostatky žádosti pouze jednou. </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Nedostatky opravuje podáním vyžádané dokumentace prostřednictvím IS KP21+. </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Nedodá-li žadatel opravu ve stanovené lhůtě anebo v potřebné kvalitě, je žádost </a:t>
            </a:r>
            <a:br>
              <a:rPr lang="cs-CZ" sz="1600" b="false" i="false" u="none" strike="noStrike" baseline="0" dirty="false">
                <a:solidFill>
                  <a:srgbClr val="002060"/>
                </a:solidFill>
                <a:latin typeface="Arial" panose="020B0604020202020204" pitchFamily="34" charset="0"/>
              </a:rPr>
            </a:br>
            <a:r>
              <a:rPr lang="cs-CZ" sz="1600" b="false" i="false" u="none" strike="noStrike" baseline="0" dirty="false">
                <a:solidFill>
                  <a:srgbClr val="002060"/>
                </a:solidFill>
                <a:latin typeface="Arial" panose="020B0604020202020204" pitchFamily="34" charset="0"/>
              </a:rPr>
              <a:t>o podporu z dalšího hodnocení vyloučena a ztrácí možnost podporu z OPZ+ získat. </a:t>
            </a:r>
            <a:endParaRPr lang="cs-CZ" sz="1600" dirty="false">
              <a:solidFill>
                <a:srgbClr val="002060"/>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
        <p:nvSpPr>
          <p:cNvPr id="5" name="TextovéPole 4">
            <a:extLst>
              <a:ext uri="{FF2B5EF4-FFF2-40B4-BE49-F238E27FC236}">
                <a16:creationId xmlns:a16="http://schemas.microsoft.com/office/drawing/2014/main" id="{F8F2EDE9-2A6A-425D-9066-D6F5BD361479}"/>
              </a:ext>
            </a:extLst>
          </p:cNvPr>
          <p:cNvSpPr txBox="true"/>
          <p:nvPr/>
        </p:nvSpPr>
        <p:spPr>
          <a:xfrm>
            <a:off x="5388752" y="6569668"/>
            <a:ext cx="3563944" cy="338554"/>
          </a:xfrm>
          <a:prstGeom prst="rect">
            <a:avLst/>
          </a:prstGeom>
          <a:noFill/>
        </p:spPr>
        <p:txBody>
          <a:bodyPr wrap="square" rtlCol="false">
            <a:spAutoFit/>
          </a:bodyPr>
          <a:lstStyle/>
          <a:p>
            <a:r>
              <a:rPr lang="cs-CZ" sz="1600" dirty="false">
                <a:solidFill>
                  <a:srgbClr val="002060"/>
                </a:solidFill>
              </a:rPr>
              <a:t>pokračování na dalším snímku</a:t>
            </a:r>
          </a:p>
        </p:txBody>
      </p:sp>
    </p:spTree>
    <p:extLst>
      <p:ext uri="{BB962C8B-B14F-4D97-AF65-F5344CB8AC3E}">
        <p14:creationId xmlns:p14="http://schemas.microsoft.com/office/powerpoint/2010/main" val="67177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přijatelnosti….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rgbClr val="002060"/>
                </a:solidFill>
                <a:latin typeface="Arial" panose="020B0604020202020204" pitchFamily="34" charset="0"/>
              </a:rPr>
              <a:t>Hodnocení přijatelnosti a formálních náležitostí musí být dokončeno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do 30 pracovních dnů od uzávěrky příjmu žádostí v kolové výzvě, v případě průběžné výzvy běží lhůta od předložení dané žádosti o podporu. V případě, že v rámci kolové výzvy bylo předloženo více než 250 žádostí o podporu, je lhůta dle předchozí věty prodloužena o 10 pracovních dnů. </a:t>
            </a:r>
          </a:p>
          <a:p>
            <a:pPr algn="just">
              <a:lnSpc>
                <a:spcPct val="110000"/>
              </a:lnSpc>
            </a:pPr>
            <a:r>
              <a:rPr lang="cs-CZ" sz="1800" b="false" i="false" u="none" strike="noStrike" baseline="0" dirty="false">
                <a:solidFill>
                  <a:srgbClr val="002060"/>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rgbClr val="002060"/>
                </a:solidFill>
                <a:latin typeface="Arial" panose="020B0604020202020204" pitchFamily="34" charset="0"/>
              </a:rPr>
              <a:t>Finálními centrálními stavy se pro fázi hodnocení přijatelnosti a formálních náležitostí rozumí: </a:t>
            </a:r>
          </a:p>
          <a:p>
            <a:pPr marL="982663" lvl="1" indent="-354013">
              <a:lnSpc>
                <a:spcPct val="100000"/>
              </a:lnSpc>
            </a:pPr>
            <a:r>
              <a:rPr lang="cs-CZ" sz="1800" b="false" i="false" u="none" strike="noStrike" baseline="0" dirty="false">
                <a:solidFill>
                  <a:srgbClr val="002060"/>
                </a:solidFill>
              </a:rPr>
              <a:t>Žádost o podporu splnila formální náležitosti a podmínky přijatelnosti </a:t>
            </a:r>
          </a:p>
          <a:p>
            <a:pPr marL="982663" lvl="1" indent="-354013">
              <a:lnSpc>
                <a:spcPct val="100000"/>
              </a:lnSpc>
            </a:pPr>
            <a:r>
              <a:rPr lang="cs-CZ" sz="1800" b="false" i="false" u="none" strike="noStrike" baseline="0" dirty="false">
                <a:solidFill>
                  <a:srgbClr val="002060"/>
                </a:solidFill>
              </a:rPr>
              <a:t>Žádost o podporu nesplnila formální náležitosti nebo podmínky přijatelnosti </a:t>
            </a:r>
          </a:p>
          <a:p>
            <a:endParaRPr lang="cs-CZ" sz="1800" b="false" i="false" u="none" strike="noStrike" baseline="0" dirty="false">
              <a:solidFill>
                <a:srgbClr val="00000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37</a:t>
            </a:fld>
            <a:endParaRPr lang="cs-CZ" dirty="false"/>
          </a:p>
        </p:txBody>
      </p:sp>
      <p:pic>
        <p:nvPicPr>
          <p:cNvPr id="7" name="Obrázek 6">
            <a:extLst>
              <a:ext uri="{FF2B5EF4-FFF2-40B4-BE49-F238E27FC236}">
                <a16:creationId xmlns:a16="http://schemas.microsoft.com/office/drawing/2014/main" id="{68611B03-2E98-4730-A719-FA0C71122E9A}"/>
              </a:ext>
            </a:extLst>
          </p:cNvPr>
          <p:cNvPicPr>
            <a:picLocks noChangeAspect="true"/>
          </p:cNvPicPr>
          <p:nvPr/>
        </p:nvPicPr>
        <p:blipFill>
          <a:blip r:embed="rId2"/>
          <a:stretch>
            <a:fillRect/>
          </a:stretch>
        </p:blipFill>
        <p:spPr>
          <a:xfrm>
            <a:off x="3529012" y="5452884"/>
            <a:ext cx="2085975" cy="1209675"/>
          </a:xfrm>
          <a:prstGeom prst="rect">
            <a:avLst/>
          </a:prstGeom>
        </p:spPr>
      </p:pic>
    </p:spTree>
    <p:extLst>
      <p:ext uri="{BB962C8B-B14F-4D97-AF65-F5344CB8AC3E}">
        <p14:creationId xmlns:p14="http://schemas.microsoft.com/office/powerpoint/2010/main" val="393356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Věcné hodnocení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marL="0" indent="0" algn="just">
              <a:lnSpc>
                <a:spcPct val="110000"/>
              </a:lnSpc>
              <a:spcAft>
                <a:spcPts val="800"/>
              </a:spcAft>
              <a:buNone/>
            </a:pPr>
            <a:r>
              <a:rPr lang="cs-CZ" sz="2000" b="true" dirty="false">
                <a:solidFill>
                  <a:srgbClr val="002060"/>
                </a:solidFill>
                <a:latin typeface="Arial" panose="020B0604020202020204" pitchFamily="34" charset="0"/>
              </a:rPr>
              <a:t>2. Věcné hodnocení</a:t>
            </a:r>
          </a:p>
          <a:p>
            <a:pPr algn="just">
              <a:lnSpc>
                <a:spcPct val="110000"/>
              </a:lnSpc>
            </a:pPr>
            <a:r>
              <a:rPr lang="cs-CZ" sz="1800" b="false" i="false" u="none" strike="noStrike" baseline="0" dirty="false">
                <a:solidFill>
                  <a:srgbClr val="002060"/>
                </a:solidFill>
                <a:latin typeface="Arial" panose="020B0604020202020204" pitchFamily="34" charset="0"/>
              </a:rPr>
              <a:t>Cílem věcného hodnocení projektů je vyhodnotit kvalitu projektů a umožnit srovnání projektů podle jejich kvality.</a:t>
            </a:r>
          </a:p>
          <a:p>
            <a:pPr algn="just">
              <a:lnSpc>
                <a:spcPct val="110000"/>
              </a:lnSpc>
              <a:spcBef>
                <a:spcPts val="1200"/>
              </a:spcBef>
            </a:pPr>
            <a:r>
              <a:rPr lang="pl-PL" sz="1800" b="false" i="false" u="none" strike="noStrike" baseline="0" dirty="false">
                <a:solidFill>
                  <a:srgbClr val="002060"/>
                </a:solidFill>
                <a:latin typeface="Arial" panose="020B0604020202020204" pitchFamily="34" charset="0"/>
              </a:rPr>
              <a:t>Věcné hodnocení je zajišťováno dvěm postupy: </a:t>
            </a:r>
          </a:p>
          <a:p>
            <a:pPr marL="1258888" indent="-431800" algn="l">
              <a:lnSpc>
                <a:spcPct val="110000"/>
              </a:lnSpc>
              <a:spcAft>
                <a:spcPts val="1800"/>
              </a:spcAft>
              <a:buFont typeface="+mj-lt"/>
              <a:buAutoNum type="arabicPeriod"/>
            </a:pPr>
            <a:r>
              <a:rPr lang="pl-PL" sz="1800" i="false" u="none" strike="noStrike" baseline="0" dirty="false">
                <a:solidFill>
                  <a:srgbClr val="FF0000"/>
                </a:solidFill>
                <a:latin typeface="Arial" panose="020B0604020202020204" pitchFamily="34" charset="0"/>
              </a:rPr>
              <a:t>s</a:t>
            </a:r>
            <a:r>
              <a:rPr lang="cs-CZ" sz="1800" i="false" u="none" strike="noStrike" baseline="0" dirty="false">
                <a:solidFill>
                  <a:srgbClr val="FF0000"/>
                </a:solidFill>
              </a:rPr>
              <a:t> využitím minimálně </a:t>
            </a:r>
            <a:r>
              <a:rPr lang="cs-CZ" sz="1800" b="true" i="false" u="none" strike="noStrike" baseline="0" dirty="false">
                <a:solidFill>
                  <a:srgbClr val="FF0000"/>
                </a:solidFill>
              </a:rPr>
              <a:t>dvou individuálních hodnotitelů  - VÝZVA Č. 03_22_014</a:t>
            </a:r>
          </a:p>
          <a:p>
            <a:pPr marL="1258888" indent="-431800">
              <a:lnSpc>
                <a:spcPct val="110000"/>
              </a:lnSpc>
              <a:spcAft>
                <a:spcPts val="1200"/>
              </a:spcAft>
              <a:buFont typeface="+mj-lt"/>
              <a:buAutoNum type="arabicPeriod"/>
            </a:pPr>
            <a:r>
              <a:rPr lang="cs-CZ" sz="1200" dirty="false">
                <a:solidFill>
                  <a:srgbClr val="FF0000"/>
                </a:solidFill>
              </a:rPr>
              <a:t>s využitím minimálně pětičlenné </a:t>
            </a:r>
            <a:r>
              <a:rPr lang="cs-CZ" sz="1200" b="true" dirty="false">
                <a:solidFill>
                  <a:srgbClr val="FF0000"/>
                </a:solidFill>
              </a:rPr>
              <a:t>hodnotící komise složené z individuálních hodnotitelů</a:t>
            </a:r>
          </a:p>
          <a:p>
            <a:pPr algn="just">
              <a:lnSpc>
                <a:spcPct val="110000"/>
              </a:lnSpc>
              <a:spcBef>
                <a:spcPts val="2400"/>
              </a:spcBef>
            </a:pPr>
            <a:r>
              <a:rPr lang="cs-CZ" sz="1800" b="false" i="false" u="none" strike="noStrike" baseline="0" dirty="false">
                <a:solidFill>
                  <a:srgbClr val="002060"/>
                </a:solidFill>
                <a:latin typeface="Arial" panose="020B0604020202020204" pitchFamily="34" charset="0"/>
              </a:rPr>
              <a:t>Žádost o podporu uspěje ve věcném hodnocení pouze tehdy, pokud v žádném</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z kritérií nezíská eliminační deskriptor. U soutěžních projektů, u kterých je výsledek věcného hodnocení vyjadřován body, dále platí, že žádost musí ve věcném hodnocení získat minimálně 50 bodů ze sta.</a:t>
            </a:r>
          </a:p>
          <a:p>
            <a:pPr algn="just">
              <a:lnSpc>
                <a:spcPct val="110000"/>
              </a:lnSpc>
            </a:pPr>
            <a:r>
              <a:rPr lang="cs-CZ" sz="1800" b="false" i="false" u="none" strike="noStrike" baseline="0" dirty="false">
                <a:solidFill>
                  <a:srgbClr val="002060"/>
                </a:solidFill>
                <a:latin typeface="Arial" panose="020B0604020202020204" pitchFamily="34" charset="0"/>
              </a:rPr>
              <a:t>V textu každé výzvy je uvedeno, jaký postup věcného hodnocení bude použit.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38</a:t>
            </a:fld>
            <a:endParaRPr lang="cs-CZ" dirty="false"/>
          </a:p>
        </p:txBody>
      </p:sp>
      <p:pic>
        <p:nvPicPr>
          <p:cNvPr id="7" name="Obrázek 6">
            <a:extLst>
              <a:ext uri="{FF2B5EF4-FFF2-40B4-BE49-F238E27FC236}">
                <a16:creationId xmlns:a16="http://schemas.microsoft.com/office/drawing/2014/main" id="{B8768097-AF27-454A-95B4-B0E4C0819B43}"/>
              </a:ext>
            </a:extLst>
          </p:cNvPr>
          <p:cNvPicPr>
            <a:picLocks noChangeAspect="true"/>
          </p:cNvPicPr>
          <p:nvPr/>
        </p:nvPicPr>
        <p:blipFill rotWithShape="true">
          <a:blip r:embed="rId2"/>
          <a:srcRect b="20936"/>
          <a:stretch/>
        </p:blipFill>
        <p:spPr>
          <a:xfrm>
            <a:off x="7656846" y="4076714"/>
            <a:ext cx="1102611" cy="280096"/>
          </a:xfrm>
          <a:prstGeom prst="rect">
            <a:avLst/>
          </a:prstGeom>
        </p:spPr>
      </p:pic>
      <p:pic>
        <p:nvPicPr>
          <p:cNvPr id="9" name="Obrázek 8">
            <a:extLst>
              <a:ext uri="{FF2B5EF4-FFF2-40B4-BE49-F238E27FC236}">
                <a16:creationId xmlns:a16="http://schemas.microsoft.com/office/drawing/2014/main" id="{CF3985BF-7056-466A-AC80-EF2264C96601}"/>
              </a:ext>
            </a:extLst>
          </p:cNvPr>
          <p:cNvPicPr>
            <a:picLocks noChangeAspect="true"/>
          </p:cNvPicPr>
          <p:nvPr/>
        </p:nvPicPr>
        <p:blipFill>
          <a:blip r:embed="rId3"/>
          <a:stretch>
            <a:fillRect/>
          </a:stretch>
        </p:blipFill>
        <p:spPr>
          <a:xfrm>
            <a:off x="3995936" y="3436505"/>
            <a:ext cx="664627" cy="501710"/>
          </a:xfrm>
          <a:prstGeom prst="rect">
            <a:avLst/>
          </a:prstGeom>
        </p:spPr>
      </p:pic>
      <p:sp>
        <p:nvSpPr>
          <p:cNvPr id="5" name="TextovéPole 4">
            <a:extLst>
              <a:ext uri="{FF2B5EF4-FFF2-40B4-BE49-F238E27FC236}">
                <a16:creationId xmlns:a16="http://schemas.microsoft.com/office/drawing/2014/main" id="{EDDA65AF-D7A4-4EF7-912C-4756D9594A18}"/>
              </a:ext>
            </a:extLst>
          </p:cNvPr>
          <p:cNvSpPr txBox="true"/>
          <p:nvPr/>
        </p:nvSpPr>
        <p:spPr>
          <a:xfrm>
            <a:off x="1312191" y="3799715"/>
            <a:ext cx="1224136" cy="276999"/>
          </a:xfrm>
          <a:prstGeom prst="rect">
            <a:avLst/>
          </a:prstGeom>
          <a:noFill/>
        </p:spPr>
        <p:txBody>
          <a:bodyPr wrap="square" rtlCol="false">
            <a:spAutoFit/>
          </a:bodyPr>
          <a:lstStyle/>
          <a:p>
            <a:r>
              <a:rPr lang="cs-CZ" sz="1200" dirty="false"/>
              <a:t>nebo</a:t>
            </a:r>
          </a:p>
        </p:txBody>
      </p:sp>
    </p:spTree>
    <p:extLst>
      <p:ext uri="{BB962C8B-B14F-4D97-AF65-F5344CB8AC3E}">
        <p14:creationId xmlns:p14="http://schemas.microsoft.com/office/powerpoint/2010/main" val="400939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Věcné hodnocení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556792"/>
            <a:ext cx="8604488" cy="5301208"/>
          </a:xfrm>
        </p:spPr>
        <p:txBody>
          <a:bodyPr/>
          <a:lstStyle/>
          <a:p>
            <a:pPr algn="just">
              <a:lnSpc>
                <a:spcPct val="110000"/>
              </a:lnSpc>
            </a:pPr>
            <a:r>
              <a:rPr lang="cs-CZ" sz="1800" b="false" i="false" u="none" strike="noStrike" baseline="0" dirty="false">
                <a:solidFill>
                  <a:srgbClr val="002060"/>
                </a:solidFill>
                <a:latin typeface="Arial" panose="020B0604020202020204" pitchFamily="34" charset="0"/>
              </a:rPr>
              <a:t>Věcné hodnocení musí být ukončeno do 80 pracovních dnů od uzávěrky příjmu žádostí v rámci kolové výzvy</a:t>
            </a:r>
            <a:r>
              <a:rPr lang="cs-CZ" sz="1800" dirty="false">
                <a:solidFill>
                  <a:srgbClr val="002060"/>
                </a:solidFill>
                <a:latin typeface="Arial" panose="020B0604020202020204" pitchFamily="34" charset="0"/>
              </a:rPr>
              <a:t>. U průběžných výzev platí lhůta do 80 pracovních dnů od předložení žádosti. V případě, že v rámci kolové výzvy bylo předloženo více než 250 žádostí o podporu, je lhůta dle textu výše prodloužena </a:t>
            </a:r>
            <a:br>
              <a:rPr lang="cs-CZ" sz="1800" dirty="false">
                <a:solidFill>
                  <a:srgbClr val="002060"/>
                </a:solidFill>
                <a:latin typeface="Arial" panose="020B0604020202020204" pitchFamily="34" charset="0"/>
              </a:rPr>
            </a:br>
            <a:r>
              <a:rPr lang="cs-CZ" sz="1800" dirty="false">
                <a:solidFill>
                  <a:srgbClr val="002060"/>
                </a:solidFill>
                <a:latin typeface="Arial" panose="020B0604020202020204" pitchFamily="34" charset="0"/>
              </a:rPr>
              <a:t>o 20 pracovních dnů. </a:t>
            </a:r>
          </a:p>
          <a:p>
            <a:pPr algn="just">
              <a:lnSpc>
                <a:spcPct val="110000"/>
              </a:lnSpc>
            </a:pPr>
            <a:r>
              <a:rPr lang="cs-CZ" sz="1800" b="false" i="false" u="none" strike="noStrike" baseline="0" dirty="false">
                <a:solidFill>
                  <a:srgbClr val="002060"/>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rgbClr val="002060"/>
                </a:solidFill>
                <a:latin typeface="Arial" panose="020B0604020202020204" pitchFamily="34" charset="0"/>
              </a:rPr>
              <a:t>Finálními centrálními stavy se pro fázi věcného hodnocení rozumí:</a:t>
            </a:r>
            <a:endParaRPr lang="cs-CZ" sz="1800" dirty="false">
              <a:solidFill>
                <a:srgbClr val="002060"/>
              </a:solidFill>
              <a:latin typeface="Arial" panose="020B0604020202020204" pitchFamily="34" charset="0"/>
            </a:endParaRPr>
          </a:p>
          <a:p>
            <a:pPr marL="1169988" lvl="1" indent="-363538">
              <a:lnSpc>
                <a:spcPct val="100000"/>
              </a:lnSpc>
            </a:pPr>
            <a:r>
              <a:rPr lang="cs-CZ" sz="1800" b="false" i="false" u="none" strike="noStrike" baseline="0" dirty="false">
                <a:solidFill>
                  <a:srgbClr val="002060"/>
                </a:solidFill>
                <a:latin typeface="Arial" panose="020B0604020202020204" pitchFamily="34" charset="0"/>
              </a:rPr>
              <a:t>Žádost o podporu splnila podmínky věcného hodnocení </a:t>
            </a:r>
          </a:p>
          <a:p>
            <a:pPr marL="1169988" lvl="1" indent="-363538">
              <a:lnSpc>
                <a:spcPct val="100000"/>
              </a:lnSpc>
            </a:pPr>
            <a:r>
              <a:rPr lang="cs-CZ" sz="1800" b="false" i="false" u="none" strike="noStrike" baseline="0" dirty="false">
                <a:solidFill>
                  <a:srgbClr val="002060"/>
                </a:solidFill>
                <a:latin typeface="Arial" panose="020B0604020202020204" pitchFamily="34" charset="0"/>
              </a:rPr>
              <a:t>Žádost o podporu splnila podmínky věcného hodnocení s výhradou</a:t>
            </a:r>
            <a:endParaRPr lang="cs-CZ" sz="1800" b="false" i="false" u="none" strike="noStrike" baseline="0" dirty="false">
              <a:solidFill>
                <a:srgbClr val="002060"/>
              </a:solidFill>
              <a:latin typeface="Wingdings 2" panose="05020102010507070707" pitchFamily="18" charset="2"/>
            </a:endParaRPr>
          </a:p>
          <a:p>
            <a:pPr marL="1169988" lvl="1" indent="-363538">
              <a:lnSpc>
                <a:spcPct val="100000"/>
              </a:lnSpc>
            </a:pPr>
            <a:r>
              <a:rPr lang="cs-CZ" sz="1800" b="false" i="false" u="none" strike="noStrike" baseline="0" dirty="false">
                <a:solidFill>
                  <a:srgbClr val="002060"/>
                </a:solidFill>
                <a:latin typeface="Arial" panose="020B0604020202020204" pitchFamily="34" charset="0"/>
              </a:rPr>
              <a:t>Žádost o podporu nesplnila podmínky věcného hodnocení </a:t>
            </a:r>
            <a:endParaRPr lang="cs-CZ" sz="1800" b="false" i="false" u="none" strike="noStrike" baseline="0" dirty="false">
              <a:solidFill>
                <a:srgbClr val="00206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39</a:t>
            </a:fld>
            <a:endParaRPr lang="cs-CZ" dirty="false"/>
          </a:p>
        </p:txBody>
      </p:sp>
      <p:pic>
        <p:nvPicPr>
          <p:cNvPr id="10" name="Obrázek 9">
            <a:extLst>
              <a:ext uri="{FF2B5EF4-FFF2-40B4-BE49-F238E27FC236}">
                <a16:creationId xmlns:a16="http://schemas.microsoft.com/office/drawing/2014/main" id="{201D1D9E-9ABB-4518-953E-FA89DB8C81EA}"/>
              </a:ext>
            </a:extLst>
          </p:cNvPr>
          <p:cNvPicPr>
            <a:picLocks noChangeAspect="true"/>
          </p:cNvPicPr>
          <p:nvPr/>
        </p:nvPicPr>
        <p:blipFill>
          <a:blip r:embed="rId2"/>
          <a:stretch>
            <a:fillRect/>
          </a:stretch>
        </p:blipFill>
        <p:spPr>
          <a:xfrm>
            <a:off x="2790825" y="5753025"/>
            <a:ext cx="3562350" cy="942975"/>
          </a:xfrm>
          <a:prstGeom prst="rect">
            <a:avLst/>
          </a:prstGeom>
        </p:spPr>
      </p:pic>
    </p:spTree>
    <p:extLst>
      <p:ext uri="{BB962C8B-B14F-4D97-AF65-F5344CB8AC3E}">
        <p14:creationId xmlns:p14="http://schemas.microsoft.com/office/powerpoint/2010/main" val="51351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Operační program zaměstnanost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10000"/>
              </a:lnSpc>
              <a:spcAft>
                <a:spcPts val="0"/>
              </a:spcAft>
            </a:pPr>
            <a:r>
              <a:rPr lang="cs-CZ" sz="1800" b="false" i="false" u="none" strike="noStrike" baseline="0" dirty="false">
                <a:solidFill>
                  <a:srgbClr val="002060"/>
                </a:solidFill>
                <a:latin typeface="Arial" panose="020B0604020202020204" pitchFamily="34" charset="0"/>
              </a:rPr>
              <a:t>OPZ+ je zacílen na zvýšení zaměstnanosti,</a:t>
            </a:r>
          </a:p>
          <a:p>
            <a:pPr marL="0" indent="0" algn="just">
              <a:lnSpc>
                <a:spcPct val="110000"/>
              </a:lnSpc>
              <a:spcBef>
                <a:spcPts val="0"/>
              </a:spcBef>
              <a:buNone/>
            </a:pPr>
            <a:r>
              <a:rPr lang="cs-CZ" sz="1800" dirty="false">
                <a:solidFill>
                  <a:srgbClr val="002060"/>
                </a:solidFill>
                <a:latin typeface="Arial" panose="020B0604020202020204" pitchFamily="34" charset="0"/>
              </a:rPr>
              <a:t>       </a:t>
            </a:r>
            <a:r>
              <a:rPr lang="cs-CZ" sz="1800" b="false" i="false" u="none" strike="noStrike" baseline="0" dirty="false">
                <a:solidFill>
                  <a:srgbClr val="002060"/>
                </a:solidFill>
                <a:latin typeface="Arial" panose="020B0604020202020204" pitchFamily="34" charset="0"/>
              </a:rPr>
              <a:t>sociální začleňování, sociální inovace a materiální pomoc nejchudším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osobám. Vnitřně se člení do 5 priorit, které jsou dále rozděleny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do tzv. specifických cílů:</a:t>
            </a:r>
          </a:p>
          <a:p>
            <a:pPr algn="just"/>
            <a:endParaRPr lang="cs-CZ" sz="1800" b="false" i="false" u="none" strike="noStrike" baseline="0" dirty="false">
              <a:solidFill>
                <a:srgbClr val="002060"/>
              </a:solidFill>
              <a:latin typeface="Arial" panose="020B0604020202020204" pitchFamily="34" charset="0"/>
            </a:endParaRPr>
          </a:p>
          <a:p>
            <a:pPr algn="just"/>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12" name="Obrázek 11">
            <a:extLst>
              <a:ext uri="{FF2B5EF4-FFF2-40B4-BE49-F238E27FC236}">
                <a16:creationId xmlns:a16="http://schemas.microsoft.com/office/drawing/2014/main" id="{260A1C83-DBDB-426E-B906-0ED555E5AF6A}"/>
              </a:ext>
            </a:extLst>
          </p:cNvPr>
          <p:cNvPicPr>
            <a:picLocks noChangeAspect="true"/>
          </p:cNvPicPr>
          <p:nvPr/>
        </p:nvPicPr>
        <p:blipFill>
          <a:blip r:embed="rId2"/>
          <a:stretch>
            <a:fillRect/>
          </a:stretch>
        </p:blipFill>
        <p:spPr>
          <a:xfrm>
            <a:off x="0" y="2607956"/>
            <a:ext cx="9144000" cy="4169044"/>
          </a:xfrm>
          <a:prstGeom prst="rect">
            <a:avLst/>
          </a:prstGeom>
        </p:spPr>
      </p:pic>
      <p:sp>
        <p:nvSpPr>
          <p:cNvPr id="13" name="Obdélník 12">
            <a:extLst>
              <a:ext uri="{FF2B5EF4-FFF2-40B4-BE49-F238E27FC236}">
                <a16:creationId xmlns:a16="http://schemas.microsoft.com/office/drawing/2014/main" id="{C6DA3493-9580-440E-AECD-218DD8FAB3C2}"/>
              </a:ext>
            </a:extLst>
          </p:cNvPr>
          <p:cNvSpPr/>
          <p:nvPr/>
        </p:nvSpPr>
        <p:spPr>
          <a:xfrm>
            <a:off x="360000" y="4221088"/>
            <a:ext cx="1403688" cy="129614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noFill/>
            </a:endParaRPr>
          </a:p>
        </p:txBody>
      </p:sp>
      <p:sp>
        <p:nvSpPr>
          <p:cNvPr id="14" name="TextovéPole 13">
            <a:extLst>
              <a:ext uri="{FF2B5EF4-FFF2-40B4-BE49-F238E27FC236}">
                <a16:creationId xmlns:a16="http://schemas.microsoft.com/office/drawing/2014/main" id="{D18BEF03-3511-4D5C-885E-0888DBC6F9D1}"/>
              </a:ext>
            </a:extLst>
          </p:cNvPr>
          <p:cNvSpPr txBox="true"/>
          <p:nvPr/>
        </p:nvSpPr>
        <p:spPr>
          <a:xfrm>
            <a:off x="360000" y="4869160"/>
            <a:ext cx="1403688" cy="461665"/>
          </a:xfrm>
          <a:prstGeom prst="rect">
            <a:avLst/>
          </a:prstGeom>
          <a:noFill/>
        </p:spPr>
        <p:txBody>
          <a:bodyPr wrap="square" rtlCol="false">
            <a:spAutoFit/>
          </a:bodyPr>
          <a:lstStyle/>
          <a:p>
            <a:pPr algn="ctr"/>
            <a:r>
              <a:rPr lang="cs-CZ" sz="1200" b="true" dirty="false"/>
              <a:t>Výzva vyhlášena v prioritě 2</a:t>
            </a:r>
          </a:p>
        </p:txBody>
      </p:sp>
      <p:pic>
        <p:nvPicPr>
          <p:cNvPr id="6" name="Obrázek 5">
            <a:extLst>
              <a:ext uri="{FF2B5EF4-FFF2-40B4-BE49-F238E27FC236}">
                <a16:creationId xmlns:a16="http://schemas.microsoft.com/office/drawing/2014/main" id="{DFBC9E7C-9C15-4A76-A140-C334BAB62FCF}"/>
              </a:ext>
            </a:extLst>
          </p:cNvPr>
          <p:cNvPicPr>
            <a:picLocks noChangeAspect="true"/>
          </p:cNvPicPr>
          <p:nvPr/>
        </p:nvPicPr>
        <p:blipFill>
          <a:blip r:embed="rId3"/>
          <a:stretch>
            <a:fillRect/>
          </a:stretch>
        </p:blipFill>
        <p:spPr>
          <a:xfrm>
            <a:off x="5292080" y="763978"/>
            <a:ext cx="3851920" cy="936830"/>
          </a:xfrm>
          <a:prstGeom prst="rect">
            <a:avLst/>
          </a:prstGeom>
        </p:spPr>
      </p:pic>
    </p:spTree>
    <p:extLst>
      <p:ext uri="{BB962C8B-B14F-4D97-AF65-F5344CB8AC3E}">
        <p14:creationId xmlns:p14="http://schemas.microsoft.com/office/powerpoint/2010/main" val="3071729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8A1E366-17BF-4945-A92E-F03560BA99A3}"/>
              </a:ext>
            </a:extLst>
          </p:cNvPr>
          <p:cNvPicPr>
            <a:picLocks noChangeAspect="true"/>
          </p:cNvPicPr>
          <p:nvPr/>
        </p:nvPicPr>
        <p:blipFill>
          <a:blip r:embed="rId2"/>
          <a:stretch>
            <a:fillRect/>
          </a:stretch>
        </p:blipFill>
        <p:spPr>
          <a:xfrm>
            <a:off x="6027503" y="4897402"/>
            <a:ext cx="3080497" cy="110432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Výběrové komise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604488" cy="5589240"/>
          </a:xfrm>
        </p:spPr>
        <p:txBody>
          <a:bodyPr/>
          <a:lstStyle/>
          <a:p>
            <a:pPr marL="0" indent="0" algn="just">
              <a:lnSpc>
                <a:spcPct val="110000"/>
              </a:lnSpc>
              <a:spcAft>
                <a:spcPts val="800"/>
              </a:spcAft>
              <a:buNone/>
            </a:pPr>
            <a:r>
              <a:rPr lang="cs-CZ" sz="2000" b="true" dirty="false">
                <a:solidFill>
                  <a:srgbClr val="002060"/>
                </a:solidFill>
                <a:latin typeface="Arial" panose="020B0604020202020204" pitchFamily="34" charset="0"/>
              </a:rPr>
              <a:t>3. Výběrové komise</a:t>
            </a:r>
          </a:p>
          <a:p>
            <a:pPr algn="just">
              <a:lnSpc>
                <a:spcPct val="110000"/>
              </a:lnSpc>
            </a:pPr>
            <a:r>
              <a:rPr lang="cs-CZ" sz="1800" b="false" i="false" u="none" strike="noStrike" baseline="0" dirty="false">
                <a:solidFill>
                  <a:srgbClr val="002060"/>
                </a:solidFill>
                <a:latin typeface="Arial" panose="020B0604020202020204" pitchFamily="34" charset="0"/>
              </a:rPr>
              <a:t>Výběrová komise je uskupení minimálně pěti osob, které nebyly zapojeny do věcného hodnocení jako hodnotitelé. Výběrová komise projednává žádosti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podporu, které uspěly v předchozích fázích hodnocení a výběru, a rozhoduje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tom, zda žádost bude doporučena nebo nedoporučena k financování. Žádosti mohou být doporučeny k financování s výhradou, to znamená, že právní akt na projekt je vydáván až po splnění podmínek stanovených výběrovou komisí. </a:t>
            </a:r>
          </a:p>
          <a:p>
            <a:pPr algn="just">
              <a:lnSpc>
                <a:spcPct val="110000"/>
              </a:lnSpc>
            </a:pPr>
            <a:r>
              <a:rPr lang="cs-CZ" sz="1800" b="false" i="false" u="none" strike="noStrike" baseline="0" dirty="false">
                <a:solidFill>
                  <a:srgbClr val="002060"/>
                </a:solidFill>
                <a:latin typeface="Arial" panose="020B0604020202020204" pitchFamily="34" charset="0"/>
              </a:rPr>
              <a:t>Komise musí zasednout do 20 pracovních dnů od ukončení věcného hodnocení.</a:t>
            </a:r>
          </a:p>
          <a:p>
            <a:pPr algn="just">
              <a:lnSpc>
                <a:spcPct val="110000"/>
              </a:lnSpc>
            </a:pPr>
            <a:r>
              <a:rPr lang="cs-CZ" sz="1800" b="false" i="false" u="none" strike="noStrike" baseline="0" dirty="false">
                <a:solidFill>
                  <a:srgbClr val="002060"/>
                </a:solidFill>
                <a:latin typeface="Arial" panose="020B0604020202020204" pitchFamily="34" charset="0"/>
              </a:rPr>
              <a:t>Na základě výsledku jednání výběrové komise zajistí ŘO změnu stavu žádosti na některý z centrálních stavů žádostí o podporu. Finálními centrálními stavy se pro fázi výběru projektů rozumí: </a:t>
            </a:r>
          </a:p>
          <a:p>
            <a:pPr marL="895350" lvl="1" indent="-442913" defTabSz="1169988">
              <a:lnSpc>
                <a:spcPct val="100000"/>
              </a:lnSpc>
            </a:pPr>
            <a:r>
              <a:rPr lang="cs-CZ" sz="1800" b="false" i="false" u="none" strike="noStrike" baseline="0" dirty="false">
                <a:solidFill>
                  <a:srgbClr val="002060"/>
                </a:solidFill>
                <a:latin typeface="Arial" panose="020B0604020202020204" pitchFamily="34" charset="0"/>
              </a:rPr>
              <a:t>Žádost o podporu doporučená k financování, </a:t>
            </a:r>
          </a:p>
          <a:p>
            <a:pPr marL="895350" lvl="1" indent="-442913" defTabSz="1169988">
              <a:lnSpc>
                <a:spcPct val="100000"/>
              </a:lnSpc>
            </a:pPr>
            <a:r>
              <a:rPr lang="cs-CZ" sz="1800" b="false" i="false" u="none" strike="noStrike" baseline="0" dirty="false">
                <a:solidFill>
                  <a:srgbClr val="002060"/>
                </a:solidFill>
                <a:latin typeface="Arial" panose="020B0604020202020204" pitchFamily="34" charset="0"/>
              </a:rPr>
              <a:t>Žádost o podporu nedoporučená k financování, </a:t>
            </a:r>
          </a:p>
          <a:p>
            <a:pPr marL="895350" lvl="1" indent="-442913" defTabSz="1169988">
              <a:lnSpc>
                <a:spcPct val="100000"/>
              </a:lnSpc>
            </a:pPr>
            <a:r>
              <a:rPr lang="cs-CZ" sz="1800" b="false" i="false" u="none" strike="noStrike" baseline="0" dirty="false">
                <a:solidFill>
                  <a:srgbClr val="002060"/>
                </a:solidFill>
                <a:latin typeface="Arial" panose="020B0604020202020204" pitchFamily="34" charset="0"/>
              </a:rPr>
              <a:t>Žádost o podporu doporučena k financování s výhradou, </a:t>
            </a:r>
          </a:p>
          <a:p>
            <a:pPr marL="895350" lvl="1" indent="-442913" defTabSz="1169988">
              <a:lnSpc>
                <a:spcPct val="100000"/>
              </a:lnSpc>
            </a:pPr>
            <a:r>
              <a:rPr lang="pl-PL" sz="1800" b="false" i="false" u="none" strike="noStrike" baseline="0" dirty="false">
                <a:solidFill>
                  <a:srgbClr val="002060"/>
                </a:solidFill>
                <a:latin typeface="Arial" panose="020B0604020202020204" pitchFamily="34" charset="0"/>
              </a:rPr>
              <a:t>Žádost o podporu zařazena mezi náhradní projekty.</a:t>
            </a:r>
            <a:r>
              <a:rPr lang="cs-CZ" sz="1800" b="false" i="false" u="none" strike="noStrike" baseline="0" dirty="false">
                <a:solidFill>
                  <a:srgbClr val="002060"/>
                </a:solidFill>
                <a:latin typeface="Arial" panose="020B0604020202020204" pitchFamily="34" charset="0"/>
              </a:rPr>
              <a:t>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40</a:t>
            </a:fld>
            <a:endParaRPr lang="cs-CZ" dirty="false"/>
          </a:p>
        </p:txBody>
      </p:sp>
      <p:pic>
        <p:nvPicPr>
          <p:cNvPr id="6" name="Obrázek 5">
            <a:extLst>
              <a:ext uri="{FF2B5EF4-FFF2-40B4-BE49-F238E27FC236}">
                <a16:creationId xmlns:a16="http://schemas.microsoft.com/office/drawing/2014/main" id="{610F165C-CF44-4A19-A616-60A693C10F0F}"/>
              </a:ext>
            </a:extLst>
          </p:cNvPr>
          <p:cNvPicPr>
            <a:picLocks noChangeAspect="true"/>
          </p:cNvPicPr>
          <p:nvPr/>
        </p:nvPicPr>
        <p:blipFill rotWithShape="true">
          <a:blip r:embed="rId3"/>
          <a:srcRect t="10216" b="11980"/>
          <a:stretch/>
        </p:blipFill>
        <p:spPr>
          <a:xfrm>
            <a:off x="6465539" y="6190491"/>
            <a:ext cx="2498949" cy="557427"/>
          </a:xfrm>
          <a:prstGeom prst="rect">
            <a:avLst/>
          </a:prstGeom>
        </p:spPr>
      </p:pic>
    </p:spTree>
    <p:extLst>
      <p:ext uri="{BB962C8B-B14F-4D97-AF65-F5344CB8AC3E}">
        <p14:creationId xmlns:p14="http://schemas.microsoft.com/office/powerpoint/2010/main" val="366472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Informování o výsledku hodnocení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424000" cy="5373216"/>
          </a:xfrm>
        </p:spPr>
        <p:txBody>
          <a:bodyPr/>
          <a:lstStyle/>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Žadatel je po provedení každé jednotlivé fáze hodnocení a výběru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(tj. hodnocení přijatelnosti a formálních náležitostí, věcné hodnocení, výběrová komise) vyrozuměn o výsledku, kterého jeho žádost v dané fázi dosáhla.</a:t>
            </a:r>
          </a:p>
          <a:p>
            <a:pPr>
              <a:lnSpc>
                <a:spcPct val="110000"/>
              </a:lnSpc>
              <a:spcAft>
                <a:spcPts val="800"/>
              </a:spcAft>
            </a:pPr>
            <a:endParaRPr lang="cs-CZ" sz="1800" b="false" i="false" u="none" strike="noStrike" baseline="0" dirty="false">
              <a:solidFill>
                <a:srgbClr val="002060"/>
              </a:solidFill>
              <a:latin typeface="Arial" panose="020B0604020202020204" pitchFamily="34" charset="0"/>
            </a:endParaRPr>
          </a:p>
          <a:p>
            <a:pPr>
              <a:lnSpc>
                <a:spcPct val="110000"/>
              </a:lnSpc>
              <a:spcAft>
                <a:spcPts val="800"/>
              </a:spcAft>
            </a:pPr>
            <a:r>
              <a:rPr lang="cs-CZ" sz="1800" b="false" i="false" u="none" strike="noStrike" baseline="0" dirty="false">
                <a:solidFill>
                  <a:srgbClr val="002060"/>
                </a:solidFill>
                <a:latin typeface="Arial" panose="020B0604020202020204" pitchFamily="34" charset="0"/>
              </a:rPr>
              <a:t> </a:t>
            </a:r>
            <a:br>
              <a:rPr lang="cs-CZ" sz="1800" b="false" i="false" u="none" strike="noStrike" baseline="0" dirty="false">
                <a:solidFill>
                  <a:srgbClr val="002060"/>
                </a:solidFill>
                <a:latin typeface="Arial" panose="020B0604020202020204" pitchFamily="34" charset="0"/>
              </a:rPr>
            </a:br>
            <a:endParaRPr lang="cs-CZ" sz="1800" b="false" i="false" u="none" strike="noStrike" baseline="0" dirty="false">
              <a:solidFill>
                <a:srgbClr val="002060"/>
              </a:solidFill>
              <a:latin typeface="Arial" panose="020B0604020202020204" pitchFamily="34" charset="0"/>
            </a:endParaRPr>
          </a:p>
          <a:p>
            <a:pPr marL="452438" indent="0" algn="just">
              <a:lnSpc>
                <a:spcPct val="110000"/>
              </a:lnSpc>
              <a:spcBef>
                <a:spcPts val="0"/>
              </a:spcBef>
              <a:spcAft>
                <a:spcPts val="0"/>
              </a:spcAft>
              <a:buNone/>
            </a:pPr>
            <a:endParaRPr lang="cs-CZ" sz="1800" dirty="false">
              <a:solidFill>
                <a:srgbClr val="002060"/>
              </a:solidFill>
              <a:latin typeface="Arial" panose="020B0604020202020204" pitchFamily="34" charset="0"/>
            </a:endParaRPr>
          </a:p>
          <a:p>
            <a:pPr marL="452438" indent="0" algn="just">
              <a:lnSpc>
                <a:spcPct val="110000"/>
              </a:lnSpc>
              <a:spcBef>
                <a:spcPts val="0"/>
              </a:spcBef>
              <a:spcAft>
                <a:spcPts val="1200"/>
              </a:spcAft>
              <a:buNone/>
            </a:pPr>
            <a:endParaRPr lang="cs-CZ" sz="1800" dirty="false">
              <a:solidFill>
                <a:srgbClr val="002060"/>
              </a:solidFill>
              <a:latin typeface="Arial" panose="020B0604020202020204" pitchFamily="34" charset="0"/>
            </a:endParaRPr>
          </a:p>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V případě žadatelů, jejichž žádost dosáhla negativního výsledku, žadatel obdrží nejpozději do 10 pracovních dní od ukončení dané fáze hodnocení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výběru projektů prostřednictvím IS KP21+ oznámení, které kromě výsledku obsahuje také odůvodnění a informaci o možnosti podat žádost o přezkum negativního výsledku z fáze hodnocení a výběru projektů, viz dále.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41</a:t>
            </a:fld>
            <a:endParaRPr lang="cs-CZ" dirty="false"/>
          </a:p>
        </p:txBody>
      </p:sp>
      <p:pic>
        <p:nvPicPr>
          <p:cNvPr id="8" name="Obrázek 7">
            <a:extLst>
              <a:ext uri="{FF2B5EF4-FFF2-40B4-BE49-F238E27FC236}">
                <a16:creationId xmlns:a16="http://schemas.microsoft.com/office/drawing/2014/main" id="{BC27EBAD-D5DB-40A2-A083-2D3B208A7762}"/>
              </a:ext>
            </a:extLst>
          </p:cNvPr>
          <p:cNvPicPr>
            <a:picLocks noChangeAspect="true"/>
          </p:cNvPicPr>
          <p:nvPr/>
        </p:nvPicPr>
        <p:blipFill>
          <a:blip r:embed="rId2"/>
          <a:stretch>
            <a:fillRect/>
          </a:stretch>
        </p:blipFill>
        <p:spPr>
          <a:xfrm>
            <a:off x="6156176" y="2405322"/>
            <a:ext cx="2808312" cy="2004319"/>
          </a:xfrm>
          <a:prstGeom prst="rect">
            <a:avLst/>
          </a:prstGeom>
        </p:spPr>
      </p:pic>
      <p:sp>
        <p:nvSpPr>
          <p:cNvPr id="10" name="TextovéPole 9">
            <a:extLst>
              <a:ext uri="{FF2B5EF4-FFF2-40B4-BE49-F238E27FC236}">
                <a16:creationId xmlns:a16="http://schemas.microsoft.com/office/drawing/2014/main" id="{429723E5-130B-4F62-BCF4-5AE2BF6FFB22}"/>
              </a:ext>
            </a:extLst>
          </p:cNvPr>
          <p:cNvSpPr txBox="true"/>
          <p:nvPr/>
        </p:nvSpPr>
        <p:spPr>
          <a:xfrm>
            <a:off x="737241" y="2901923"/>
            <a:ext cx="5521262" cy="1287532"/>
          </a:xfrm>
          <a:prstGeom prst="rect">
            <a:avLst/>
          </a:prstGeom>
          <a:noFill/>
        </p:spPr>
        <p:txBody>
          <a:bodyPr wrap="square" rtlCol="false">
            <a:spAutoFit/>
          </a:bodyPr>
          <a:lstStyle/>
          <a:p>
            <a:pPr algn="just">
              <a:lnSpc>
                <a:spcPct val="110000"/>
              </a:lnSpc>
              <a:spcBef>
                <a:spcPts val="0"/>
              </a:spcBef>
              <a:spcAft>
                <a:spcPts val="0"/>
              </a:spcAft>
              <a:buClr>
                <a:schemeClr val="accent1">
                  <a:lumMod val="40000"/>
                  <a:lumOff val="60000"/>
                </a:schemeClr>
              </a:buClr>
              <a:buSzPct val="250000"/>
            </a:pPr>
            <a:r>
              <a:rPr lang="cs-CZ" dirty="false">
                <a:solidFill>
                  <a:srgbClr val="002060"/>
                </a:solidFill>
                <a:latin typeface="Arial" panose="020B0604020202020204" pitchFamily="34" charset="0"/>
              </a:rPr>
              <a:t>Za </a:t>
            </a:r>
            <a:r>
              <a:rPr lang="cs-CZ" b="true" dirty="false">
                <a:solidFill>
                  <a:srgbClr val="002060"/>
                </a:solidFill>
                <a:latin typeface="Arial" panose="020B0604020202020204" pitchFamily="34" charset="0"/>
              </a:rPr>
              <a:t>informování o výsledku </a:t>
            </a:r>
            <a:r>
              <a:rPr lang="cs-CZ" dirty="false">
                <a:solidFill>
                  <a:srgbClr val="002060"/>
                </a:solidFill>
                <a:latin typeface="Arial" panose="020B0604020202020204" pitchFamily="34" charset="0"/>
              </a:rPr>
              <a:t>dané fáze hodnocení </a:t>
            </a:r>
            <a:br>
              <a:rPr lang="cs-CZ" dirty="false">
                <a:solidFill>
                  <a:srgbClr val="002060"/>
                </a:solidFill>
                <a:latin typeface="Arial" panose="020B0604020202020204" pitchFamily="34" charset="0"/>
              </a:rPr>
            </a:br>
            <a:r>
              <a:rPr lang="cs-CZ" dirty="false">
                <a:solidFill>
                  <a:srgbClr val="002060"/>
                </a:solidFill>
                <a:latin typeface="Arial" panose="020B0604020202020204" pitchFamily="34" charset="0"/>
              </a:rPr>
              <a:t>a výběru se u projektů, které byly ve fázi hodnocení a výběru úspěšné, pokládá i </a:t>
            </a:r>
            <a:r>
              <a:rPr lang="cs-CZ" b="true" dirty="false">
                <a:solidFill>
                  <a:srgbClr val="002060"/>
                </a:solidFill>
                <a:latin typeface="Arial" panose="020B0604020202020204" pitchFamily="34" charset="0"/>
              </a:rPr>
              <a:t>změna stavu projektu, která </a:t>
            </a:r>
            <a:r>
              <a:rPr lang="cs-CZ" sz="1800" b="true" i="false" u="none" strike="noStrike" baseline="0" dirty="false">
                <a:solidFill>
                  <a:srgbClr val="002060"/>
                </a:solidFill>
                <a:latin typeface="Arial" panose="020B0604020202020204" pitchFamily="34" charset="0"/>
              </a:rPr>
              <a:t>je patrná v IS KP21+. </a:t>
            </a:r>
          </a:p>
        </p:txBody>
      </p:sp>
    </p:spTree>
    <p:extLst>
      <p:ext uri="{BB962C8B-B14F-4D97-AF65-F5344CB8AC3E}">
        <p14:creationId xmlns:p14="http://schemas.microsoft.com/office/powerpoint/2010/main" val="4035015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0"/>
            <a:ext cx="8784000" cy="1080000"/>
          </a:xfrm>
        </p:spPr>
        <p:txBody>
          <a:bodyPr/>
          <a:lstStyle/>
          <a:p>
            <a:r>
              <a:rPr lang="cs-CZ" dirty="false"/>
              <a:t>Žádost o přezkum negativ. výsledku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Žadatel, který má </a:t>
            </a:r>
            <a:r>
              <a:rPr lang="cs-CZ" sz="1800" b="true" i="false" u="none" strike="noStrike" baseline="0" dirty="false">
                <a:solidFill>
                  <a:srgbClr val="002060"/>
                </a:solidFill>
                <a:latin typeface="Arial" panose="020B0604020202020204" pitchFamily="34" charset="0"/>
              </a:rPr>
              <a:t>důvody nesouhlasit s negativním výsledkem </a:t>
            </a:r>
            <a:r>
              <a:rPr lang="cs-CZ" sz="1800" b="false" i="false" u="none" strike="noStrike" baseline="0" dirty="false">
                <a:solidFill>
                  <a:srgbClr val="002060"/>
                </a:solidFill>
                <a:latin typeface="Arial" panose="020B0604020202020204" pitchFamily="34" charset="0"/>
              </a:rPr>
              <a:t>své žádosti</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podporu z některé z fází hodnocení a výběru projektů, má právo požádat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přezkum daného negativního výsledku, a to nejpozději </a:t>
            </a:r>
            <a:r>
              <a:rPr lang="cs-CZ" sz="1800" b="true" i="false" u="none" strike="noStrike" baseline="0" dirty="false">
                <a:solidFill>
                  <a:srgbClr val="002060"/>
                </a:solidFill>
                <a:latin typeface="Arial" panose="020B0604020202020204" pitchFamily="34" charset="0"/>
              </a:rPr>
              <a:t>do 15 kalendářních dní </a:t>
            </a:r>
            <a:r>
              <a:rPr lang="cs-CZ" sz="1800" b="false" i="false" u="none" strike="noStrike" baseline="0" dirty="false">
                <a:solidFill>
                  <a:srgbClr val="002060"/>
                </a:solidFill>
                <a:latin typeface="Arial" panose="020B0604020202020204" pitchFamily="34" charset="0"/>
              </a:rPr>
              <a:t>ode dne doručení oznámení o daném výsledku.</a:t>
            </a:r>
          </a:p>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Žádost o přezkum se podává </a:t>
            </a:r>
            <a:r>
              <a:rPr lang="cs-CZ" sz="1800" b="true" i="false" u="none" strike="noStrike" baseline="0" dirty="false">
                <a:solidFill>
                  <a:srgbClr val="002060"/>
                </a:solidFill>
                <a:latin typeface="Arial" panose="020B0604020202020204" pitchFamily="34" charset="0"/>
              </a:rPr>
              <a:t>prostřednictvím IS KP21+. </a:t>
            </a:r>
            <a:r>
              <a:rPr lang="cs-CZ" sz="1800" i="false" u="none" strike="noStrike" baseline="0" dirty="false">
                <a:solidFill>
                  <a:srgbClr val="002060"/>
                </a:solidFill>
                <a:latin typeface="Arial" panose="020B0604020202020204" pitchFamily="34" charset="0"/>
              </a:rPr>
              <a:t>Do žádosti </a:t>
            </a:r>
            <a:br>
              <a:rPr lang="cs-CZ" sz="1800" i="false" u="none" strike="noStrike" baseline="0" dirty="false">
                <a:solidFill>
                  <a:srgbClr val="002060"/>
                </a:solidFill>
                <a:latin typeface="Arial" panose="020B0604020202020204" pitchFamily="34" charset="0"/>
              </a:rPr>
            </a:br>
            <a:r>
              <a:rPr lang="cs-CZ" sz="1800" i="false" u="none" strike="noStrike" baseline="0" dirty="false">
                <a:solidFill>
                  <a:srgbClr val="002060"/>
                </a:solidFill>
                <a:latin typeface="Arial" panose="020B0604020202020204" pitchFamily="34" charset="0"/>
              </a:rPr>
              <a:t>o přezkum výsledků hodnocení je nutné </a:t>
            </a:r>
            <a:r>
              <a:rPr lang="cs-CZ" sz="1800" b="true" i="false" u="none" strike="noStrike" baseline="0" dirty="false">
                <a:solidFill>
                  <a:srgbClr val="002060"/>
                </a:solidFill>
                <a:latin typeface="Arial" panose="020B0604020202020204" pitchFamily="34" charset="0"/>
              </a:rPr>
              <a:t>uvádět pouze objektivní nesoulad </a:t>
            </a:r>
            <a:r>
              <a:rPr lang="cs-CZ" sz="1800" i="false" u="none" strike="noStrike" baseline="0" dirty="false">
                <a:solidFill>
                  <a:srgbClr val="002060"/>
                </a:solidFill>
                <a:latin typeface="Arial" panose="020B0604020202020204" pitchFamily="34" charset="0"/>
              </a:rPr>
              <a:t>mezi zdůvodněním negativního výsledku žádosti a obsahem žádosti jako takové, a to vždy konkrétně. </a:t>
            </a:r>
            <a:r>
              <a:rPr lang="cs-CZ" sz="1800" b="true" i="false" u="none" strike="noStrike" baseline="0" dirty="false">
                <a:solidFill>
                  <a:srgbClr val="002060"/>
                </a:solidFill>
                <a:latin typeface="Arial" panose="020B0604020202020204" pitchFamily="34" charset="0"/>
              </a:rPr>
              <a:t>Na dodatečné informace</a:t>
            </a:r>
            <a:r>
              <a:rPr lang="cs-CZ" sz="1800" b="false" i="false" u="none" strike="noStrike" baseline="0" dirty="false">
                <a:solidFill>
                  <a:srgbClr val="002060"/>
                </a:solidFill>
                <a:latin typeface="Arial" panose="020B0604020202020204" pitchFamily="34" charset="0"/>
              </a:rPr>
              <a:t>, které nebyly uvedeny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žádosti o podporu, </a:t>
            </a:r>
            <a:r>
              <a:rPr lang="cs-CZ" sz="1800" b="true" i="false" u="none" strike="noStrike" baseline="0" dirty="false">
                <a:solidFill>
                  <a:srgbClr val="002060"/>
                </a:solidFill>
                <a:latin typeface="Arial" panose="020B0604020202020204" pitchFamily="34" charset="0"/>
              </a:rPr>
              <a:t>nebude brán zřetel.</a:t>
            </a:r>
          </a:p>
          <a:p>
            <a:pPr algn="just">
              <a:lnSpc>
                <a:spcPct val="110000"/>
              </a:lnSpc>
              <a:spcAft>
                <a:spcPts val="800"/>
              </a:spcAft>
            </a:pPr>
            <a:r>
              <a:rPr lang="cs-CZ" sz="1800" dirty="false">
                <a:solidFill>
                  <a:srgbClr val="002060"/>
                </a:solidFill>
                <a:latin typeface="Arial" panose="020B0604020202020204" pitchFamily="34" charset="0"/>
              </a:rPr>
              <a:t>Lhůta pro vyřízení žádosti o přezkum je stanovena na 30 pracovních dnů ode dne předložení této žádosti. U složitějších případů může být lhůta prodloužena na 60 pracovních dnů. </a:t>
            </a:r>
          </a:p>
          <a:p>
            <a:pPr algn="just">
              <a:lnSpc>
                <a:spcPct val="110000"/>
              </a:lnSpc>
              <a:spcAft>
                <a:spcPts val="800"/>
              </a:spcAft>
            </a:pPr>
            <a:r>
              <a:rPr lang="cs-CZ" sz="1800" dirty="false">
                <a:solidFill>
                  <a:srgbClr val="002060"/>
                </a:solidFill>
                <a:latin typeface="Arial" panose="020B0604020202020204" pitchFamily="34" charset="0"/>
              </a:rPr>
              <a:t>Informace o výsledku žádosti o přezkum obsahuje, zda byla žádost shledána důvodnou, částečně důvodnou či nedůvodnou a dále jednoznačné zdůvodnění tohoto závěru.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3602945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právního aktu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pPr>
            <a:r>
              <a:rPr lang="cs-CZ" sz="1800" b="false" i="false" u="none" strike="noStrike" baseline="0" dirty="false">
                <a:solidFill>
                  <a:srgbClr val="002060"/>
                </a:solidFill>
                <a:latin typeface="Arial" panose="020B0604020202020204" pitchFamily="34" charset="0"/>
              </a:rPr>
              <a:t>V případě, že projekt byl vybrán k podpoře, navrhne ŘO žadateli vydání právního aktu o poskytnutí podpory. Právní akt je vydán zpravidla ve lhůtě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do 3 měsíců od výběru příslušné žádosti o podporu. </a:t>
            </a:r>
          </a:p>
          <a:p>
            <a:pPr algn="just">
              <a:lnSpc>
                <a:spcPct val="110000"/>
              </a:lnSpc>
            </a:pPr>
            <a:r>
              <a:rPr lang="cs-CZ" sz="1800" b="false" i="false" u="none" strike="noStrike" baseline="0" dirty="false">
                <a:solidFill>
                  <a:srgbClr val="002060"/>
                </a:solidFill>
                <a:latin typeface="Arial" panose="020B0604020202020204" pitchFamily="34" charset="0"/>
              </a:rPr>
              <a:t>Žadatelé jsou vyzváni k poskytnutí podkladů nezbytných pro přípravu právního aktu a případně i k úpravě žádosti o podporu dle pokynů hodnotící/výběrové komise. </a:t>
            </a:r>
            <a:r>
              <a:rPr lang="cs-CZ" sz="1800" b="true" i="false" u="none" strike="noStrike" baseline="0" dirty="false">
                <a:solidFill>
                  <a:srgbClr val="002060"/>
                </a:solidFill>
                <a:latin typeface="Arial" panose="020B0604020202020204" pitchFamily="34" charset="0"/>
              </a:rPr>
              <a:t>Údaje/dokumenty nutné pro vydání právního:</a:t>
            </a:r>
          </a:p>
          <a:p>
            <a:pPr marL="1071563" lvl="1" indent="-481013" algn="just" defTabSz="1347788">
              <a:lnSpc>
                <a:spcPct val="110000"/>
              </a:lnSpc>
            </a:pPr>
            <a:r>
              <a:rPr lang="cs-CZ" sz="1600" dirty="false">
                <a:solidFill>
                  <a:srgbClr val="002060"/>
                </a:solidFill>
                <a:latin typeface="Arial" panose="020B0604020202020204" pitchFamily="34" charset="0"/>
              </a:rPr>
              <a:t>Identifikace bankovního účtu</a:t>
            </a:r>
          </a:p>
          <a:p>
            <a:pPr marL="1071563" lvl="1" indent="-481013" algn="just" defTabSz="1347788">
              <a:lnSpc>
                <a:spcPct val="110000"/>
              </a:lnSpc>
            </a:pPr>
            <a:r>
              <a:rPr lang="cs-CZ" sz="1600" i="false" u="none" strike="noStrike" baseline="0" dirty="false">
                <a:solidFill>
                  <a:srgbClr val="002060"/>
                </a:solidFill>
              </a:rPr>
              <a:t>Datum zahájení realizace projektu 	</a:t>
            </a:r>
          </a:p>
          <a:p>
            <a:pPr marL="1071563" lvl="1" indent="-481013" algn="just" defTabSz="1347788">
              <a:lnSpc>
                <a:spcPct val="110000"/>
              </a:lnSpc>
            </a:pPr>
            <a:r>
              <a:rPr lang="cs-CZ" sz="1600" i="false" u="none" strike="noStrike" baseline="0" dirty="false">
                <a:solidFill>
                  <a:srgbClr val="002060"/>
                </a:solidFill>
                <a:latin typeface="Arial" panose="020B0604020202020204" pitchFamily="34" charset="0"/>
              </a:rPr>
              <a:t>Prohlášení o bezdlužnosti a bezúhonnosti a vylučující dvojí financování projektu </a:t>
            </a:r>
          </a:p>
          <a:p>
            <a:pPr marL="1071563" lvl="1" indent="-481013" algn="just" defTabSz="1347788">
              <a:lnSpc>
                <a:spcPct val="110000"/>
              </a:lnSpc>
            </a:pPr>
            <a:r>
              <a:rPr lang="cs-CZ" sz="1600" i="false" u="none" strike="noStrike" baseline="0" dirty="false">
                <a:solidFill>
                  <a:srgbClr val="002060"/>
                </a:solidFill>
                <a:latin typeface="Arial" panose="020B0604020202020204" pitchFamily="34" charset="0"/>
              </a:rPr>
              <a:t>Dokumenty k veřejné podpoře/podpoře de minimis, která má být poskytnuta žadateli nebo partnerovi s finančním příspěvkem 	</a:t>
            </a:r>
          </a:p>
          <a:p>
            <a:pPr marL="1071563" lvl="1" indent="-481013" algn="just" defTabSz="1347788">
              <a:lnSpc>
                <a:spcPct val="110000"/>
              </a:lnSpc>
            </a:pPr>
            <a:r>
              <a:rPr lang="cs-CZ" sz="1600" i="false" u="none" strike="noStrike" baseline="0" dirty="false">
                <a:solidFill>
                  <a:srgbClr val="002060"/>
                </a:solidFill>
              </a:rPr>
              <a:t>Identifikace žadatele, který je fyzickou osobou 	</a:t>
            </a:r>
          </a:p>
          <a:p>
            <a:pPr marL="1071563" lvl="1" indent="-481013" algn="just" defTabSz="1347788">
              <a:lnSpc>
                <a:spcPct val="110000"/>
              </a:lnSpc>
            </a:pPr>
            <a:r>
              <a:rPr lang="cs-CZ" sz="1600" i="false" u="none" strike="noStrike" baseline="0" dirty="false">
                <a:solidFill>
                  <a:srgbClr val="002060"/>
                </a:solidFill>
                <a:latin typeface="Arial" panose="020B0604020202020204" pitchFamily="34" charset="0"/>
              </a:rPr>
              <a:t>Údaje o skutečném majiteli právnické osoby, který je evidující osobou dle zákona o evidenci skutečných majitelů 	</a:t>
            </a:r>
          </a:p>
          <a:p>
            <a:pPr algn="just">
              <a:lnSpc>
                <a:spcPct val="110000"/>
              </a:lnSpc>
            </a:pPr>
            <a:r>
              <a:rPr lang="cs-CZ" sz="1800" b="false" i="false" u="none" strike="noStrike" baseline="0" dirty="false">
                <a:solidFill>
                  <a:srgbClr val="002060"/>
                </a:solidFill>
                <a:latin typeface="Arial" panose="020B0604020202020204" pitchFamily="34" charset="0"/>
              </a:rPr>
              <a:t>Na předložení potřebných dokladů a na provedení změn v projektu stanovuje ŘO ve výzvě adresované žadateli lhůtu zpravidla do 15 pracovních dnů.</a:t>
            </a:r>
            <a:endParaRPr lang="cs-CZ" dirty="false">
              <a:solidFill>
                <a:srgbClr val="002060"/>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2982274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Dotazy k obecné části semináře</a:t>
            </a:r>
          </a:p>
        </p:txBody>
      </p:sp>
      <p:pic>
        <p:nvPicPr>
          <p:cNvPr id="6" name="Zástupný obsah 5">
            <a:extLst>
              <a:ext uri="{FF2B5EF4-FFF2-40B4-BE49-F238E27FC236}">
                <a16:creationId xmlns:a16="http://schemas.microsoft.com/office/drawing/2014/main" id="{750C941B-B5B3-4F6D-8E56-A57041B588A2}"/>
              </a:ext>
            </a:extLst>
          </p:cNvPr>
          <p:cNvPicPr>
            <a:picLocks noGrp="true" noChangeAspect="true"/>
          </p:cNvPicPr>
          <p:nvPr>
            <p:ph idx="1"/>
          </p:nvPr>
        </p:nvPicPr>
        <p:blipFill rotWithShape="true">
          <a:blip r:embed="rId2"/>
          <a:srcRect l="956" t="5345" r="-956" b="-870"/>
          <a:stretch/>
        </p:blipFill>
        <p:spPr>
          <a:xfrm>
            <a:off x="1043608" y="1340768"/>
            <a:ext cx="7531232" cy="5385372"/>
          </a:xfr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44</a:t>
            </a:fld>
            <a:endParaRPr lang="cs-CZ" dirty="false"/>
          </a:p>
        </p:txBody>
      </p:sp>
      <p:sp>
        <p:nvSpPr>
          <p:cNvPr id="7" name="TextovéPole 6">
            <a:extLst>
              <a:ext uri="{FF2B5EF4-FFF2-40B4-BE49-F238E27FC236}">
                <a16:creationId xmlns:a16="http://schemas.microsoft.com/office/drawing/2014/main" id="{88DCC40C-241B-43B2-9F89-B5B7F45C091F}"/>
              </a:ext>
            </a:extLst>
          </p:cNvPr>
          <p:cNvSpPr txBox="true"/>
          <p:nvPr/>
        </p:nvSpPr>
        <p:spPr>
          <a:xfrm>
            <a:off x="5076056" y="4797152"/>
            <a:ext cx="3563944" cy="646331"/>
          </a:xfrm>
          <a:prstGeom prst="rect">
            <a:avLst/>
          </a:prstGeom>
          <a:noFill/>
        </p:spPr>
        <p:txBody>
          <a:bodyPr wrap="square" rtlCol="false">
            <a:spAutoFit/>
          </a:bodyPr>
          <a:lstStyle/>
          <a:p>
            <a:pPr algn="ctr"/>
            <a:r>
              <a:rPr lang="cs-CZ" dirty="false">
                <a:solidFill>
                  <a:srgbClr val="FF0000"/>
                </a:solidFill>
              </a:rPr>
              <a:t>Následovat bude prezentace zaměřená na konkrétní výzvu</a:t>
            </a:r>
          </a:p>
        </p:txBody>
      </p:sp>
    </p:spTree>
    <p:extLst>
      <p:ext uri="{BB962C8B-B14F-4D97-AF65-F5344CB8AC3E}">
        <p14:creationId xmlns:p14="http://schemas.microsoft.com/office/powerpoint/2010/main" val="411606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r>
              <a:rPr lang="cs-CZ" dirty="false"/>
              <a:t>Web </a:t>
            </a:r>
            <a:r>
              <a:rPr lang="cs-CZ" dirty="false">
                <a:hlinkClick r:id="rId2"/>
              </a:rPr>
              <a:t>www.ESFCR.cz</a:t>
            </a:r>
            <a:r>
              <a:rPr lang="cs-CZ"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277635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r>
              <a:rPr lang="cs-CZ" dirty="false"/>
              <a:t>https://www.esfcr.cz/login</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pic>
        <p:nvPicPr>
          <p:cNvPr id="8" name="Obrázek 7">
            <a:extLst>
              <a:ext uri="{FF2B5EF4-FFF2-40B4-BE49-F238E27FC236}">
                <a16:creationId xmlns:a16="http://schemas.microsoft.com/office/drawing/2014/main" id="{1AA8519B-0346-45CA-B77A-9D7935601D41}"/>
              </a:ext>
            </a:extLst>
          </p:cNvPr>
          <p:cNvPicPr>
            <a:picLocks noChangeAspect="true"/>
          </p:cNvPicPr>
          <p:nvPr/>
        </p:nvPicPr>
        <p:blipFill>
          <a:blip r:embed="rId2"/>
          <a:stretch>
            <a:fillRect/>
          </a:stretch>
        </p:blipFill>
        <p:spPr>
          <a:xfrm>
            <a:off x="2789" y="260649"/>
            <a:ext cx="9187586" cy="6597352"/>
          </a:xfrm>
          <a:prstGeom prst="rect">
            <a:avLst/>
          </a:prstGeom>
        </p:spPr>
      </p:pic>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11" name="TextovéPole 10">
            <a:extLst>
              <a:ext uri="{FF2B5EF4-FFF2-40B4-BE49-F238E27FC236}">
                <a16:creationId xmlns:a16="http://schemas.microsoft.com/office/drawing/2014/main" id="{98AEE347-9A45-447F-BD80-C57CF7EF7C2B}"/>
              </a:ext>
            </a:extLst>
          </p:cNvPr>
          <p:cNvSpPr txBox="true"/>
          <p:nvPr/>
        </p:nvSpPr>
        <p:spPr>
          <a:xfrm>
            <a:off x="5940152" y="2024383"/>
            <a:ext cx="2555849" cy="1200329"/>
          </a:xfrm>
          <a:prstGeom prst="rect">
            <a:avLst/>
          </a:prstGeom>
          <a:noFill/>
        </p:spPr>
        <p:txBody>
          <a:bodyPr wrap="square" rtlCol="false">
            <a:spAutoFit/>
          </a:bodyPr>
          <a:lstStyle/>
          <a:p>
            <a:pPr algn="ctr"/>
            <a:r>
              <a:rPr lang="cs-CZ" sz="2400" b="true" dirty="false"/>
              <a:t>Vpravo nahoře přihlášení </a:t>
            </a:r>
            <a:br>
              <a:rPr lang="cs-CZ" sz="2400" b="true" dirty="false"/>
            </a:br>
            <a:r>
              <a:rPr lang="cs-CZ" sz="2400" b="true" dirty="false"/>
              <a:t>a registrace</a:t>
            </a:r>
          </a:p>
        </p:txBody>
      </p:sp>
      <p:sp>
        <p:nvSpPr>
          <p:cNvPr id="12" name="Šipka: nahoru 11">
            <a:extLst>
              <a:ext uri="{FF2B5EF4-FFF2-40B4-BE49-F238E27FC236}">
                <a16:creationId xmlns:a16="http://schemas.microsoft.com/office/drawing/2014/main" id="{A0D8FD6C-13CF-4DCC-99E3-259B4DB17CB9}"/>
              </a:ext>
            </a:extLst>
          </p:cNvPr>
          <p:cNvSpPr/>
          <p:nvPr/>
        </p:nvSpPr>
        <p:spPr>
          <a:xfrm>
            <a:off x="8135945" y="2024383"/>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3" name="Šipka: nahoru 12">
            <a:extLst>
              <a:ext uri="{FF2B5EF4-FFF2-40B4-BE49-F238E27FC236}">
                <a16:creationId xmlns:a16="http://schemas.microsoft.com/office/drawing/2014/main" id="{F80F8A28-07E7-4AF8-9DC8-910163CD3E29}"/>
              </a:ext>
            </a:extLst>
          </p:cNvPr>
          <p:cNvSpPr/>
          <p:nvPr/>
        </p:nvSpPr>
        <p:spPr>
          <a:xfrm rot="10800000">
            <a:off x="5364088" y="3764828"/>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4" name="TextovéPole 13">
            <a:extLst>
              <a:ext uri="{FF2B5EF4-FFF2-40B4-BE49-F238E27FC236}">
                <a16:creationId xmlns:a16="http://schemas.microsoft.com/office/drawing/2014/main" id="{22BEFBD0-6AE4-4594-BD26-A0F5207B99A2}"/>
              </a:ext>
            </a:extLst>
          </p:cNvPr>
          <p:cNvSpPr txBox="true"/>
          <p:nvPr/>
        </p:nvSpPr>
        <p:spPr>
          <a:xfrm>
            <a:off x="313682" y="2051993"/>
            <a:ext cx="2555849" cy="461665"/>
          </a:xfrm>
          <a:prstGeom prst="rect">
            <a:avLst/>
          </a:prstGeom>
          <a:noFill/>
        </p:spPr>
        <p:txBody>
          <a:bodyPr wrap="square" rtlCol="false">
            <a:spAutoFit/>
          </a:bodyPr>
          <a:lstStyle/>
          <a:p>
            <a:pPr algn="ctr"/>
            <a:r>
              <a:rPr lang="cs-CZ" sz="2400" b="true" dirty="false"/>
              <a:t>www.esfcr.cz</a:t>
            </a:r>
          </a:p>
        </p:txBody>
      </p:sp>
    </p:spTree>
    <p:extLst>
      <p:ext uri="{BB962C8B-B14F-4D97-AF65-F5344CB8AC3E}">
        <p14:creationId xmlns:p14="http://schemas.microsoft.com/office/powerpoint/2010/main" val="9626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pic>
        <p:nvPicPr>
          <p:cNvPr id="6" name="Obrázek 5">
            <a:extLst>
              <a:ext uri="{FF2B5EF4-FFF2-40B4-BE49-F238E27FC236}">
                <a16:creationId xmlns:a16="http://schemas.microsoft.com/office/drawing/2014/main" id="{131448D8-1C83-4AA7-8E80-4C821EB0C9E0}"/>
              </a:ext>
            </a:extLst>
          </p:cNvPr>
          <p:cNvPicPr>
            <a:picLocks noChangeAspect="true"/>
          </p:cNvPicPr>
          <p:nvPr/>
        </p:nvPicPr>
        <p:blipFill>
          <a:blip r:embed="rId2"/>
          <a:stretch>
            <a:fillRect/>
          </a:stretch>
        </p:blipFill>
        <p:spPr>
          <a:xfrm>
            <a:off x="-26475" y="857250"/>
            <a:ext cx="9170475" cy="6000750"/>
          </a:xfrm>
          <a:prstGeom prst="rect">
            <a:avLst/>
          </a:prstGeom>
        </p:spPr>
      </p:pic>
    </p:spTree>
    <p:extLst>
      <p:ext uri="{BB962C8B-B14F-4D97-AF65-F5344CB8AC3E}">
        <p14:creationId xmlns:p14="http://schemas.microsoft.com/office/powerpoint/2010/main" val="4275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10000"/>
              </a:lnSpc>
              <a:spcAft>
                <a:spcPts val="1100"/>
              </a:spcAft>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6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cs-CZ" sz="1600" u="sng" dirty="fals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a:t>
            </a:r>
            <a:r>
              <a:rPr lang="cs-CZ" sz="1600" u="sng" dirty="false" err="tru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zadatele</a:t>
            </a:r>
            <a:r>
              <a:rPr lang="cs-CZ" sz="1600" u="sng" dirty="fals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r>
              <a:rPr lang="cs-CZ" sz="1600" u="sng" dirty="false" err="tru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prijemce</a:t>
            </a:r>
            <a:r>
              <a:rPr lang="cs-CZ" sz="1600" u="sng" dirty="fals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cs-CZ" sz="1600" u="sng" dirty="false" err="tru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opz</a:t>
            </a:r>
            <a:r>
              <a:rPr lang="cs-CZ" sz="1600" u="sng" dirty="fals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-plus/-/dokument/18068434</a:t>
            </a:r>
            <a:r>
              <a:rPr lang="cs-CZ" sz="16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cs-CZ" sz="1600"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Specifická část pravidel </a:t>
            </a:r>
            <a:r>
              <a:rPr lang="cs-CZ" sz="1800" dirty="false">
                <a:solidFill>
                  <a:srgbClr val="002060"/>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p>
          <a:p>
            <a:pPr marL="0" lvl="0" indent="0" algn="just">
              <a:lnSpc>
                <a:spcPct val="110000"/>
              </a:lnSpc>
              <a:spcBef>
                <a:spcPts val="0"/>
              </a:spcBef>
              <a:spcAft>
                <a:spcPts val="1100"/>
              </a:spcAft>
              <a:buNone/>
            </a:pPr>
            <a:r>
              <a:rPr lang="cs-CZ" sz="18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16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cs-CZ" sz="1600" u="sng"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www.esfcr.cz/pravidla-pro-</a:t>
            </a:r>
            <a:r>
              <a:rPr lang="cs-CZ" sz="1600" u="sng" dirty="false" err="tru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zadatele</a:t>
            </a:r>
            <a:r>
              <a:rPr lang="cs-CZ" sz="1600" u="sng"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a:t>
            </a:r>
            <a:r>
              <a:rPr lang="cs-CZ" sz="1600" u="sng" dirty="false" err="tru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prijemce</a:t>
            </a:r>
            <a:r>
              <a:rPr lang="cs-CZ" sz="1600" u="sng"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cs-CZ" sz="1600" u="sng" dirty="false" err="tru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opz</a:t>
            </a:r>
            <a:r>
              <a:rPr lang="cs-CZ" sz="1600" u="sng"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-plus/-/dokument/18068507</a:t>
            </a:r>
            <a:r>
              <a:rPr lang="cs-CZ" sz="1600"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cs-CZ" sz="1800" dirty="false">
                <a:solidFill>
                  <a:srgbClr val="002060"/>
                </a:solidFill>
                <a:latin typeface="Arial" panose="020B0604020202020204" pitchFamily="34" charset="0"/>
                <a:cs typeface="Arial" panose="020B0604020202020204" pitchFamily="34" charset="0"/>
              </a:rPr>
              <a:t>Kritéria věcného hodnocení žádostí o podporu jsou v detailním popisu k dispozici v rámci </a:t>
            </a:r>
            <a:r>
              <a:rPr lang="cs-CZ" sz="1800" b="true" dirty="false">
                <a:solidFill>
                  <a:srgbClr val="002060"/>
                </a:solidFill>
                <a:latin typeface="Arial" panose="020B0604020202020204" pitchFamily="34" charset="0"/>
                <a:cs typeface="Arial" panose="020B0604020202020204" pitchFamily="34" charset="0"/>
              </a:rPr>
              <a:t>Příručky pro hodnotitele zajišťující věcné hodnocení </a:t>
            </a:r>
            <a:r>
              <a:rPr lang="cs-CZ" sz="1800" dirty="false">
                <a:solidFill>
                  <a:srgbClr val="002060"/>
                </a:solidFill>
                <a:latin typeface="Arial" panose="020B0604020202020204" pitchFamily="34" charset="0"/>
                <a:cs typeface="Arial" panose="020B0604020202020204" pitchFamily="34" charset="0"/>
              </a:rPr>
              <a:t>žádostí o podporu z OPZ+ s přímými náklady a nepřímými náklady nebo s paušálními sazbami </a:t>
            </a:r>
          </a:p>
          <a:p>
            <a:pPr marL="0" indent="0" algn="just">
              <a:lnSpc>
                <a:spcPct val="110000"/>
              </a:lnSpc>
              <a:spcBef>
                <a:spcPts val="0"/>
              </a:spcBef>
              <a:spcAft>
                <a:spcPts val="1100"/>
              </a:spcAft>
              <a:buNone/>
            </a:pPr>
            <a:r>
              <a:rPr lang="cs-CZ" sz="1600" dirty="false">
                <a:solidFill>
                  <a:srgbClr val="FF0000"/>
                </a:solidFill>
                <a:latin typeface="Arial" panose="020B0604020202020204" pitchFamily="34" charset="0"/>
                <a:cs typeface="Times New Roman" panose="02020603050405020304" pitchFamily="18" charset="0"/>
              </a:rPr>
              <a:t>      </a:t>
            </a:r>
            <a:r>
              <a:rPr lang="cs-CZ" sz="1600" u="sng" dirty="false">
                <a:solidFill>
                  <a:srgbClr val="FF0000"/>
                </a:solidFill>
                <a:latin typeface="Arial" panose="020B0604020202020204" pitchFamily="34" charset="0"/>
                <a:cs typeface="Times New Roman" panose="02020603050405020304" pitchFamily="18" charset="0"/>
              </a:rPr>
              <a:t>(</a:t>
            </a:r>
            <a:r>
              <a:rPr lang="cs-CZ" sz="1600" u="sng" dirty="false">
                <a:solidFill>
                  <a:srgbClr val="FF0000"/>
                </a:solidFill>
                <a:latin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www.esfcr.cz/hodnoceni-a-vyber-projektu-</a:t>
            </a:r>
            <a:r>
              <a:rPr lang="cs-CZ" sz="1600" u="sng" dirty="false" err="true">
                <a:solidFill>
                  <a:srgbClr val="FF0000"/>
                </a:solidFill>
                <a:latin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opz</a:t>
            </a:r>
            <a:r>
              <a:rPr lang="cs-CZ" sz="1600" u="sng" dirty="false">
                <a:solidFill>
                  <a:srgbClr val="FF0000"/>
                </a:solidFill>
                <a:latin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-plus/-/dokument/18069370</a:t>
            </a:r>
            <a:r>
              <a:rPr lang="cs-CZ" sz="1600" u="sng" dirty="false">
                <a:solidFill>
                  <a:srgbClr val="FF0000"/>
                </a:solidFill>
                <a:latin typeface="Arial" panose="020B0604020202020204" pitchFamily="34" charset="0"/>
                <a:cs typeface="Times New Roman" panose="02020603050405020304" pitchFamily="18" charset="0"/>
              </a:rPr>
              <a:t>)</a:t>
            </a:r>
          </a:p>
          <a:p>
            <a:pPr algn="just">
              <a:lnSpc>
                <a:spcPct val="110000"/>
              </a:lnSpc>
            </a:pP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v průběhu výzvy i během realizace projektů aktualizovat. Aktuální verze těchto dokumentů jsou vždy k dispozici na: </a:t>
            </a:r>
            <a:r>
              <a:rPr lang="cs-CZ" sz="1800" u="sng" dirty="fals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https://www.esfcr.cz/pravidla-pro-</a:t>
            </a:r>
            <a:r>
              <a:rPr lang="cs-CZ" sz="1800" u="sng" dirty="false" err="tru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zadatele</a:t>
            </a:r>
            <a:r>
              <a:rPr lang="cs-CZ" sz="1800" u="sng" dirty="fals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a:t>
            </a:r>
            <a:r>
              <a:rPr lang="cs-CZ" sz="1800" u="sng" dirty="false" err="tru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prijemce</a:t>
            </a:r>
            <a:r>
              <a:rPr lang="cs-CZ" sz="1800" u="sng" dirty="fals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cs-CZ" sz="1800" u="sng" dirty="false" err="tru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opz</a:t>
            </a:r>
            <a:r>
              <a:rPr lang="cs-CZ" sz="1800" u="sng" dirty="fals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-plus</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Aktualizace pravidel není změnou textu výzvy.</a:t>
            </a:r>
            <a:endPar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302659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Definice používaných pojmů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812360" y="1412776"/>
            <a:ext cx="1152128" cy="5445224"/>
          </a:xfrm>
        </p:spPr>
        <p:txBody>
          <a:bodyPr/>
          <a:lstStyle/>
          <a:p>
            <a:pPr marL="0" lvl="0" indent="0">
              <a:lnSpc>
                <a:spcPct val="110000"/>
              </a:lnSpc>
              <a:spcAft>
                <a:spcPts val="1100"/>
              </a:spcAft>
              <a:buNone/>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Kapitola 3 příručky</a:t>
            </a:r>
          </a:p>
          <a:p>
            <a:pPr marL="0" lvl="0" indent="0">
              <a:lnSpc>
                <a:spcPct val="110000"/>
              </a:lnSpc>
              <a:spcAft>
                <a:spcPts val="1100"/>
              </a:spcAft>
              <a:buNone/>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pro</a:t>
            </a:r>
            <a:b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žadatele</a:t>
            </a:r>
            <a:b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a příjemce v rámci OPZ+ </a:t>
            </a: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6" name="Obrázek 5">
            <a:extLst>
              <a:ext uri="{FF2B5EF4-FFF2-40B4-BE49-F238E27FC236}">
                <a16:creationId xmlns:a16="http://schemas.microsoft.com/office/drawing/2014/main" id="{B33FECBB-F2BB-4253-A5DA-7F077896D896}"/>
              </a:ext>
            </a:extLst>
          </p:cNvPr>
          <p:cNvPicPr>
            <a:picLocks noChangeAspect="true"/>
          </p:cNvPicPr>
          <p:nvPr/>
        </p:nvPicPr>
        <p:blipFill rotWithShape="true">
          <a:blip r:embed="rId2"/>
          <a:srcRect t="7966"/>
          <a:stretch/>
        </p:blipFill>
        <p:spPr>
          <a:xfrm>
            <a:off x="0" y="1050942"/>
            <a:ext cx="7488832" cy="5823248"/>
          </a:xfrm>
          <a:prstGeom prst="rect">
            <a:avLst/>
          </a:prstGeom>
        </p:spPr>
      </p:pic>
      <p:pic>
        <p:nvPicPr>
          <p:cNvPr id="8" name="Obrázek 7">
            <a:extLst>
              <a:ext uri="{FF2B5EF4-FFF2-40B4-BE49-F238E27FC236}">
                <a16:creationId xmlns:a16="http://schemas.microsoft.com/office/drawing/2014/main" id="{4AE842E5-E54E-49E0-AF53-69874901140A}"/>
              </a:ext>
            </a:extLst>
          </p:cNvPr>
          <p:cNvPicPr>
            <a:picLocks noChangeAspect="true"/>
          </p:cNvPicPr>
          <p:nvPr/>
        </p:nvPicPr>
        <p:blipFill>
          <a:blip r:embed="rId3"/>
          <a:stretch>
            <a:fillRect/>
          </a:stretch>
        </p:blipFill>
        <p:spPr>
          <a:xfrm>
            <a:off x="7506822" y="4833176"/>
            <a:ext cx="1516756" cy="1467116"/>
          </a:xfrm>
          <a:prstGeom prst="rect">
            <a:avLst/>
          </a:prstGeom>
        </p:spPr>
      </p:pic>
      <p:sp>
        <p:nvSpPr>
          <p:cNvPr id="5" name="TextovéPole 4">
            <a:extLst>
              <a:ext uri="{FF2B5EF4-FFF2-40B4-BE49-F238E27FC236}">
                <a16:creationId xmlns:a16="http://schemas.microsoft.com/office/drawing/2014/main" id="{943971FD-4CE3-4923-B36F-F184ED68154C}"/>
              </a:ext>
            </a:extLst>
          </p:cNvPr>
          <p:cNvSpPr txBox="true"/>
          <p:nvPr/>
        </p:nvSpPr>
        <p:spPr>
          <a:xfrm>
            <a:off x="1331640" y="1166555"/>
            <a:ext cx="1277660" cy="246221"/>
          </a:xfrm>
          <a:prstGeom prst="rect">
            <a:avLst/>
          </a:prstGeom>
          <a:noFill/>
        </p:spPr>
        <p:txBody>
          <a:bodyPr wrap="square" rtlCol="false">
            <a:spAutoFit/>
          </a:bodyPr>
          <a:lstStyle/>
          <a:p>
            <a:r>
              <a:rPr lang="cs-CZ" sz="1000" dirty="false"/>
              <a:t>například</a:t>
            </a:r>
          </a:p>
        </p:txBody>
      </p:sp>
    </p:spTree>
    <p:extLst>
      <p:ext uri="{BB962C8B-B14F-4D97-AF65-F5344CB8AC3E}">
        <p14:creationId xmlns:p14="http://schemas.microsoft.com/office/powerpoint/2010/main" val="2786004395"/>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88155-0E86-4D14-B6AF-C6806AEE9525}">
  <ds:schemaRefs>
    <ds:schemaRef ds:uri="http://schemas.microsoft.com/office/2006/metadata/properties"/>
    <ds:schemaRef ds:uri="http://schemas.microsoft.com/office/infopath/2007/PartnerControls"/>
    <ds:schemaRef ds:uri="dfed548f-0517-4d39-90e3-3947398480c0"/>
  </ds:schemaRefs>
</ds:datastoreItem>
</file>

<file path=customXml/itemProps3.xml><?xml version="1.0" encoding="utf-8"?>
<ds:datastoreItem xmlns:ds="http://schemas.openxmlformats.org/officeDocument/2006/customXml" ds:itemID="{5806EF36-2E80-4847-9151-E9C625552DBD}">
  <ds:schemaRefs>
    <ds:schemaRef ds:uri="http://schemas.microsoft.com/sharepoint/v3/contenttype/forms"/>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6012</properties:Words>
  <properties:PresentationFormat>Předvádění na obrazovce (4:3)</properties:PresentationFormat>
  <properties:Paragraphs>379</properties:Paragraphs>
  <properties:Slides>44</properties:Slides>
  <properties:Notes>2</properties:Notes>
  <properties:TotalTime>1947</properties:TotalTime>
  <properties:HiddenSlides>0</properties:HiddenSlides>
  <properties:MMClips>0</properties:MMClips>
  <properties:ScaleCrop>false</properties:ScaleCrop>
  <properties:HeadingPairs>
    <vt:vector baseType="variant" size="8">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44</vt:i4>
      </vt:variant>
    </vt:vector>
  </properties:HeadingPairs>
  <properties:TitlesOfParts>
    <vt:vector baseType="lpstr" size="53">
      <vt:lpstr>Arial</vt:lpstr>
      <vt:lpstr>Calibri</vt:lpstr>
      <vt:lpstr>Trebuchet MS</vt:lpstr>
      <vt:lpstr>Wingdings</vt:lpstr>
      <vt:lpstr>Wingdings 2</vt:lpstr>
      <vt:lpstr>Wingdings 3</vt:lpstr>
      <vt:lpstr>prezentace</vt:lpstr>
      <vt:lpstr>Presentation</vt:lpstr>
      <vt:lpstr>Worksheet</vt:lpstr>
      <vt:lpstr> seminář  pro  žadatele  OPZ+</vt:lpstr>
      <vt:lpstr>Obsah semináře</vt:lpstr>
      <vt:lpstr>Evropský sociální fond plus</vt:lpstr>
      <vt:lpstr>Operační program zaměstnanost +</vt:lpstr>
      <vt:lpstr>Kde čerpat informace</vt:lpstr>
      <vt:lpstr>Esfcr.cz – registrace, přihlášení</vt:lpstr>
      <vt:lpstr>www.esfcr.cz/dokumenty-opz-plus </vt:lpstr>
      <vt:lpstr>Příručky pro žadatele a příjemce</vt:lpstr>
      <vt:lpstr>Definice používaných pojmů</vt:lpstr>
      <vt:lpstr>TECHNICKÁ podpora OPZ+</vt:lpstr>
      <vt:lpstr>Rozlišení projektů a výzev</vt:lpstr>
      <vt:lpstr>Oprávněnost žadatele</vt:lpstr>
      <vt:lpstr>Partnerství   (1/2)</vt:lpstr>
      <vt:lpstr>Partnerství   (2/2)</vt:lpstr>
      <vt:lpstr>Cílová skupina</vt:lpstr>
      <vt:lpstr>Indikátory       (1/2)</vt:lpstr>
      <vt:lpstr>Indikátory       (2/2)</vt:lpstr>
      <vt:lpstr>Podpořené osoby z cílové skupiny (1/2)</vt:lpstr>
      <vt:lpstr>Podpořené osoby z cílové skupiny (2/2)</vt:lpstr>
      <vt:lpstr>Nakládání s osobními údaji</vt:lpstr>
      <vt:lpstr>Veřejná podpora, podpora de minimis</vt:lpstr>
      <vt:lpstr>Financování projektu, způsobilé výdaje</vt:lpstr>
      <vt:lpstr>Rozdělení výdajů</vt:lpstr>
      <vt:lpstr>Nepřímé náklady    (1/2)</vt:lpstr>
      <vt:lpstr>Nepřímé náklady    (2/2)</vt:lpstr>
      <vt:lpstr>Prezentace aplikace PowerPoint</vt:lpstr>
      <vt:lpstr>Financování s využitím 40% sazby  (1/2)</vt:lpstr>
      <vt:lpstr>Financování s využitím 40% sazby  (2/2)</vt:lpstr>
      <vt:lpstr>Struktura rozpočtu – paušál 40 %</vt:lpstr>
      <vt:lpstr>Dokladování výdajů</vt:lpstr>
      <vt:lpstr>Příprava žádosti o podporu</vt:lpstr>
      <vt:lpstr>Předložení žádosti o podporu</vt:lpstr>
      <vt:lpstr>Podpisy a plné moci</vt:lpstr>
      <vt:lpstr>Zpracování žádosti o podporu</vt:lpstr>
      <vt:lpstr>Hodnocení a výběr projektů</vt:lpstr>
      <vt:lpstr>Hodnocení přijatelnosti….           1/2</vt:lpstr>
      <vt:lpstr>Hodnocení přijatelnosti….            2/2</vt:lpstr>
      <vt:lpstr>Věcné hodnocení                                 1/2</vt:lpstr>
      <vt:lpstr>Věcné hodnocení                                 2/2</vt:lpstr>
      <vt:lpstr>Výběrové komise</vt:lpstr>
      <vt:lpstr>Informování o výsledku hodnocení</vt:lpstr>
      <vt:lpstr>Žádost o přezkum negativ. výsledku</vt:lpstr>
      <vt:lpstr>Příprava právního aktu</vt:lpstr>
      <vt:lpstr>Dotazy k obecné části semináře</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2022-08-29T09:10:39Z</dcterms:modified>
  <cp:revision>271</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