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p:sldMasterIdLst>
    <p:sldMasterId id="2147483671" r:id="rId4"/>
  </p:sldMasterIdLst>
  <p:notesMasterIdLst>
    <p:notesMasterId r:id="rId49"/>
  </p:notesMasterIdLst>
  <p:sldIdLst>
    <p:sldId id="256" r:id="rId5"/>
    <p:sldId id="321" r:id="rId6"/>
    <p:sldId id="323" r:id="rId7"/>
    <p:sldId id="339" r:id="rId8"/>
    <p:sldId id="338" r:id="rId9"/>
    <p:sldId id="337" r:id="rId10"/>
    <p:sldId id="336" r:id="rId11"/>
    <p:sldId id="334" r:id="rId12"/>
    <p:sldId id="344" r:id="rId13"/>
    <p:sldId id="333" r:id="rId14"/>
    <p:sldId id="331" r:id="rId15"/>
    <p:sldId id="328" r:id="rId16"/>
    <p:sldId id="327" r:id="rId17"/>
    <p:sldId id="423" r:id="rId18"/>
    <p:sldId id="326" r:id="rId19"/>
    <p:sldId id="325" r:id="rId20"/>
    <p:sldId id="343" r:id="rId21"/>
    <p:sldId id="342" r:id="rId22"/>
    <p:sldId id="340" r:id="rId23"/>
    <p:sldId id="341" r:id="rId24"/>
    <p:sldId id="405" r:id="rId25"/>
    <p:sldId id="324" r:id="rId26"/>
    <p:sldId id="345" r:id="rId27"/>
    <p:sldId id="359" r:id="rId28"/>
    <p:sldId id="358" r:id="rId29"/>
    <p:sldId id="357" r:id="rId30"/>
    <p:sldId id="356" r:id="rId31"/>
    <p:sldId id="354" r:id="rId32"/>
    <p:sldId id="352" r:id="rId33"/>
    <p:sldId id="351" r:id="rId34"/>
    <p:sldId id="418" r:id="rId35"/>
    <p:sldId id="419" r:id="rId36"/>
    <p:sldId id="420" r:id="rId37"/>
    <p:sldId id="421" r:id="rId38"/>
    <p:sldId id="346" r:id="rId39"/>
    <p:sldId id="361" r:id="rId40"/>
    <p:sldId id="407" r:id="rId41"/>
    <p:sldId id="410" r:id="rId42"/>
    <p:sldId id="365" r:id="rId43"/>
    <p:sldId id="424" r:id="rId44"/>
    <p:sldId id="412" r:id="rId45"/>
    <p:sldId id="370" r:id="rId46"/>
    <p:sldId id="417" r:id="rId47"/>
    <p:sldId id="301" r:id="rId48"/>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lrMru>
    <a:srgbClr val="FDFDFD"/>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normalViewPr>
    <p:restoredLeft sz="12069" autoAdjust="false"/>
    <p:restoredTop sz="94673" autoAdjust="false"/>
  </p:normalViewPr>
  <p:slideViewPr>
    <p:cSldViewPr showGuides="true">
      <p:cViewPr varScale="true">
        <p:scale>
          <a:sx n="108" d="100"/>
          <a:sy n="108" d="100"/>
        </p:scale>
        <p:origin x="1908" y="102"/>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slides/slide43.xml" Type="http://schemas.openxmlformats.org/officeDocument/2006/relationships/slide" Id="rId47"/>
    <Relationship Target="presProps.xml" Type="http://schemas.openxmlformats.org/officeDocument/2006/relationships/presProps" Id="rId50"/>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tableStyles.xml" Type="http://schemas.openxmlformats.org/officeDocument/2006/relationships/tableStyles" Id="rId53"/>
    <Relationship Target="slides/slide1.xml" Type="http://schemas.openxmlformats.org/officeDocument/2006/relationships/slide" Id="rId5"/>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s/slide40.xml" Type="http://schemas.openxmlformats.org/officeDocument/2006/relationships/slide" Id="rId44"/>
    <Relationship Target="theme/theme1.xml" Type="http://schemas.openxmlformats.org/officeDocument/2006/relationships/theme" Id="rId52"/>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slides/slide4.xml" Type="http://schemas.openxmlformats.org/officeDocument/2006/relationships/slide" Id="rId8"/>
    <Relationship Target="viewProps.xml" Type="http://schemas.openxmlformats.org/officeDocument/2006/relationships/viewProps"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16.xml" Type="http://schemas.openxmlformats.org/officeDocument/2006/relationships/slide" Id="rId20"/>
    <Relationship Target="slides/slide37.xml" Type="http://schemas.openxmlformats.org/officeDocument/2006/relationships/slide" Id="rId41"/>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notesMasters/notesMaster1.xml" Type="http://schemas.openxmlformats.org/officeDocument/2006/relationships/notesMaster" Id="rId49"/>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22.09.2022</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41.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42.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43.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14797864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797150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12</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2966768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13</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481650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14</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1211892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2403187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42477762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17</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41403030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894248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8004915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7403592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13649849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21</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47086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22</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12378252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23</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30914035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24</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129300682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25</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3292316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26</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230049897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27</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40813605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28</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44845702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29</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34329562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30</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1735615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4</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1753892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a:p>
        </p:txBody>
      </p:sp>
    </p:spTree>
    <p:extLst>
      <p:ext uri="{BB962C8B-B14F-4D97-AF65-F5344CB8AC3E}">
        <p14:creationId xmlns:p14="http://schemas.microsoft.com/office/powerpoint/2010/main" val="42451344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a:p>
        </p:txBody>
      </p:sp>
    </p:spTree>
    <p:extLst>
      <p:ext uri="{BB962C8B-B14F-4D97-AF65-F5344CB8AC3E}">
        <p14:creationId xmlns:p14="http://schemas.microsoft.com/office/powerpoint/2010/main" val="18521875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35</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22229450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36</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40659714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37</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337647732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38</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12101982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solidFill>
                <a:srgbClr val="FF0000"/>
              </a:solidFill>
            </a:endParaRPr>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39</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390021840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41</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22495985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42</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9879250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43</a:t>
            </a:fld>
            <a:endParaRPr lang="cs-CZ"/>
          </a:p>
        </p:txBody>
      </p:sp>
      <p:sp>
        <p:nvSpPr>
          <p:cNvPr id="5" name="Zástupný symbol pro datum 4"/>
          <p:cNvSpPr>
            <a:spLocks noGrp="true"/>
          </p:cNvSpPr>
          <p:nvPr>
            <p:ph type="dt" idx="11"/>
          </p:nvPr>
        </p:nvSpPr>
        <p:spPr/>
        <p:txBody>
          <a:bodyPr/>
          <a:lstStyle/>
          <a:p>
            <a:r>
              <a:rPr lang="cs-CZ"/>
              <a:t>11. 09. 2015</a:t>
            </a:r>
          </a:p>
        </p:txBody>
      </p:sp>
    </p:spTree>
    <p:extLst>
      <p:ext uri="{BB962C8B-B14F-4D97-AF65-F5344CB8AC3E}">
        <p14:creationId xmlns:p14="http://schemas.microsoft.com/office/powerpoint/2010/main" val="3595737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5</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3008673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6</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2961091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7</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4148319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8</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2672863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9</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1750374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fld id="{53FB31FA-E905-4016-9D4B-970DF0C7EE08}" type="slidenum">
              <a:rPr kumimoji="false" lang="cs-CZ" sz="1200" b="false" i="false" u="none" strike="noStrike" kern="1200" cap="none" spc="0" normalizeH="false" baseline="0" noProof="false" smtClean="false">
                <a:ln>
                  <a:noFill/>
                </a:ln>
                <a:solidFill>
                  <a:prstClr val="black"/>
                </a:solidFill>
                <a:effectLst/>
                <a:uLnTx/>
                <a:uFillTx/>
                <a:latin typeface="Calibri"/>
                <a:ea typeface="+mn-ea"/>
                <a:cs typeface="+mn-cs"/>
              </a:rPr>
              <a:pPr marL="0" marR="0" lvl="0" indent="0" algn="r" defTabSz="914400" rtl="false" eaLnBrk="true" fontAlgn="auto" latinLnBrk="false" hangingPunct="true">
                <a:lnSpc>
                  <a:spcPct val="100000"/>
                </a:lnSpc>
                <a:spcBef>
                  <a:spcPts val="0"/>
                </a:spcBef>
                <a:spcAft>
                  <a:spcPts val="0"/>
                </a:spcAft>
                <a:buClrTx/>
                <a:buSzTx/>
                <a:buFontTx/>
                <a:buNone/>
                <a:tabLst/>
                <a:defRPr/>
              </a:pPr>
              <a:t>10</a:t>
            </a:fld>
            <a:endParaRPr kumimoji="false" lang="cs-CZ" sz="1200" b="false" i="false" u="none" strike="noStrike" kern="1200" cap="none" spc="0" normalizeH="false" baseline="0" noProof="false">
              <a:ln>
                <a:noFill/>
              </a:ln>
              <a:solidFill>
                <a:prstClr val="black"/>
              </a:solidFill>
              <a:effectLst/>
              <a:uLnTx/>
              <a:uFillTx/>
              <a:latin typeface="Calibri"/>
              <a:ea typeface="+mn-ea"/>
              <a:cs typeface="+mn-cs"/>
            </a:endParaRPr>
          </a:p>
        </p:txBody>
      </p:sp>
      <p:sp>
        <p:nvSpPr>
          <p:cNvPr id="5" name="Zástupný symbol pro datum 4"/>
          <p:cNvSpPr>
            <a:spLocks noGrp="true"/>
          </p:cNvSpPr>
          <p:nvPr>
            <p:ph type="dt" idx="11"/>
          </p:nvPr>
        </p:nvSpPr>
        <p:spPr/>
        <p:txBody>
          <a:bodyPr/>
          <a:lstStyle/>
          <a:p>
            <a:pPr marL="0" marR="0" lvl="0" indent="0" algn="r" defTabSz="914400" rtl="false" eaLnBrk="true" fontAlgn="auto" latinLnBrk="false" hangingPunct="true">
              <a:lnSpc>
                <a:spcPct val="100000"/>
              </a:lnSpc>
              <a:spcBef>
                <a:spcPts val="0"/>
              </a:spcBef>
              <a:spcAft>
                <a:spcPts val="0"/>
              </a:spcAft>
              <a:buClrTx/>
              <a:buSzTx/>
              <a:buFontTx/>
              <a:buNone/>
              <a:tabLst/>
              <a:defRPr/>
            </a:pPr>
            <a:r>
              <a:rPr kumimoji="false" lang="cs-CZ" sz="1200" b="false" i="false" u="none" strike="noStrike" kern="1200" cap="none" spc="0" normalizeH="false" baseline="0" noProof="false">
                <a:ln>
                  <a:noFill/>
                </a:ln>
                <a:solidFill>
                  <a:prstClr val="black"/>
                </a:solidFill>
                <a:effectLst/>
                <a:uLnTx/>
                <a:uFillTx/>
                <a:latin typeface="Calibri"/>
                <a:ea typeface="+mn-ea"/>
                <a:cs typeface="+mn-cs"/>
              </a:rPr>
              <a:t>11. 09. 2015</a:t>
            </a:r>
          </a:p>
        </p:txBody>
      </p:sp>
    </p:spTree>
    <p:extLst>
      <p:ext uri="{BB962C8B-B14F-4D97-AF65-F5344CB8AC3E}">
        <p14:creationId xmlns:p14="http://schemas.microsoft.com/office/powerpoint/2010/main" val="2101599025"/>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60361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fals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false" i="false" u="none" strike="noStrike" cap="none" normalizeH="false" baseline="0" dirty="false">
              <a:ln>
                <a:noFill/>
              </a:ln>
              <a:solidFill>
                <a:schemeClr val="tx1"/>
              </a:solidFill>
              <a:effectLst/>
              <a:latin typeface="Arial" panose="020B0604020202020204" pitchFamily="34" charset="0"/>
            </a:endParaRPr>
          </a:p>
        </p:txBody>
      </p:sp>
      <p:grpSp>
        <p:nvGrpSpPr>
          <p:cNvPr id="25" name="Skupina 24">
            <a:extLst>
              <a:ext uri="{FF2B5EF4-FFF2-40B4-BE49-F238E27FC236}">
                <a16:creationId xmlns:a16="http://schemas.microsoft.com/office/drawing/2014/main" id="{C53207CB-D164-458D-A58D-116869EFD9AC}"/>
              </a:ext>
            </a:extLst>
          </p:cNvPr>
          <p:cNvGrpSpPr/>
          <p:nvPr userDrawn="true"/>
        </p:nvGrpSpPr>
        <p:grpSpPr>
          <a:xfrm>
            <a:off x="378869" y="1119982"/>
            <a:ext cx="8352928" cy="22642"/>
            <a:chOff x="378869" y="1119982"/>
            <a:chExt cx="8352928" cy="22642"/>
          </a:xfrm>
        </p:grpSpPr>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859589" y="1119982"/>
              <a:ext cx="187220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endParaRPr lang="cs-CZ" dirty="false"/>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4.png" Type="http://schemas.openxmlformats.org/officeDocument/2006/relationships/image" Id="rId3"/>
    <Relationship Target="../media/image3.png" Type="http://schemas.openxmlformats.org/officeDocument/2006/relationships/image" Id="rId2"/>
    <Relationship Target="../slideLayouts/slideLayout1.xml" Type="http://schemas.openxmlformats.org/officeDocument/2006/relationships/slideLayout" Id="rId1"/>
</Relationships>

</file>

<file path=ppt/slides/_rels/slide10.xml.rels><?xml version="1.0" encoding="UTF-8" standalone="yes"?>
<Relationships xmlns="http://schemas.openxmlformats.org/package/2006/relationships">
    <Relationship Target="../notesSlides/notesSlide9.xml" Type="http://schemas.openxmlformats.org/officeDocument/2006/relationships/notesSlide" Id="rId2"/>
    <Relationship Target="../slideLayouts/slideLayout8.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8.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8.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8.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8.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8.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8.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8.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8.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8.xml" Type="http://schemas.openxmlformats.org/officeDocument/2006/relationships/slideLayout" Id="rId1"/>
</Relationships>

</file>

<file path=ppt/slides/_rels/slide2.xml.rels><?xml version="1.0" encoding="UTF-8" standalone="yes"?>
<Relationships xmlns="http://schemas.openxmlformats.org/package/2006/relationships">
    <Relationship Target="../notesSlides/notesSlide1.xml" Type="http://schemas.openxmlformats.org/officeDocument/2006/relationships/notesSlide" Id="rId2"/>
    <Relationship Target="../slideLayouts/slideLayout8.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8.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8.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8.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8.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8.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8.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8.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8.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8.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8.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8.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8.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8.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8.xml" Type="http://schemas.openxmlformats.org/officeDocument/2006/relationships/slideLayout" Id="rId1"/>
</Relationships>

</file>

<file path=ppt/slides/_rels/slide33.xml.rels><?xml version="1.0" encoding="UTF-8" standalone="yes"?>
<Relationships xmlns="http://schemas.openxmlformats.org/package/2006/relationships">
    <Relationship Target="../slideLayouts/slideLayout8.xml" Type="http://schemas.openxmlformats.org/officeDocument/2006/relationships/slideLayout" Id="rId1"/>
</Relationships>

</file>

<file path=ppt/slides/_rels/slide34.xml.rels><?xml version="1.0" encoding="UTF-8" standalone="yes"?>
<Relationships xmlns="http://schemas.openxmlformats.org/package/2006/relationships">
    <Relationship Target="../slideLayouts/slideLayout8.xml" Type="http://schemas.openxmlformats.org/officeDocument/2006/relationships/slideLayout" Id="rId1"/>
</Relationships>

</file>

<file path=ppt/slides/_rels/slide35.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8.xml" Type="http://schemas.openxmlformats.org/officeDocument/2006/relationships/slideLayout" Id="rId1"/>
</Relationships>

</file>

<file path=ppt/slides/_rels/slide36.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8.xml" Type="http://schemas.openxmlformats.org/officeDocument/2006/relationships/slideLayout" Id="rId1"/>
</Relationships>

</file>

<file path=ppt/slides/_rels/slide37.xml.rels><?xml version="1.0" encoding="UTF-8" standalone="yes"?>
<Relationships xmlns="http://schemas.openxmlformats.org/package/2006/relationships">
    <Relationship Target="../notesSlides/notesSlide34.xml" Type="http://schemas.openxmlformats.org/officeDocument/2006/relationships/notesSlide" Id="rId2"/>
    <Relationship Target="../slideLayouts/slideLayout8.xml" Type="http://schemas.openxmlformats.org/officeDocument/2006/relationships/slideLayout" Id="rId1"/>
</Relationships>

</file>

<file path=ppt/slides/_rels/slide38.xml.rels><?xml version="1.0" encoding="UTF-8" standalone="yes"?>
<Relationships xmlns="http://schemas.openxmlformats.org/package/2006/relationships">
    <Relationship Target="../notesSlides/notesSlide35.xml" Type="http://schemas.openxmlformats.org/officeDocument/2006/relationships/notesSlide" Id="rId2"/>
    <Relationship Target="../slideLayouts/slideLayout8.xml" Type="http://schemas.openxmlformats.org/officeDocument/2006/relationships/slideLayout" Id="rId1"/>
</Relationships>

</file>

<file path=ppt/slides/_rels/slide39.xml.rels><?xml version="1.0" encoding="UTF-8" standalone="yes"?>
<Relationships xmlns="http://schemas.openxmlformats.org/package/2006/relationships">
    <Relationship Target="../notesSlides/notesSlide36.xml" Type="http://schemas.openxmlformats.org/officeDocument/2006/relationships/notesSlide" Id="rId2"/>
    <Relationship Target="../slideLayouts/slideLayout8.xml" Type="http://schemas.openxmlformats.org/officeDocument/2006/relationships/slideLayout" Id="rId1"/>
</Relationships>

</file>

<file path=ppt/slides/_rels/slide4.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8.xml" Type="http://schemas.openxmlformats.org/officeDocument/2006/relationships/slideLayout" Id="rId1"/>
</Relationships>

</file>

<file path=ppt/slides/_rels/slide40.xml.rels><?xml version="1.0" encoding="UTF-8" standalone="yes"?>
<Relationships xmlns="http://schemas.openxmlformats.org/package/2006/relationships">
    <Relationship Target="../slideLayouts/slideLayout8.xml" Type="http://schemas.openxmlformats.org/officeDocument/2006/relationships/slideLayout" Id="rId1"/>
</Relationships>

</file>

<file path=ppt/slides/_rels/slide41.xml.rels><?xml version="1.0" encoding="UTF-8" standalone="yes"?>
<Relationships xmlns="http://schemas.openxmlformats.org/package/2006/relationships">
    <Relationship Target="../notesSlides/notesSlide37.xml" Type="http://schemas.openxmlformats.org/officeDocument/2006/relationships/notesSlide" Id="rId2"/>
    <Relationship Target="../slideLayouts/slideLayout8.xml" Type="http://schemas.openxmlformats.org/officeDocument/2006/relationships/slideLayout" Id="rId1"/>
</Relationships>

</file>

<file path=ppt/slides/_rels/slide42.xml.rels><?xml version="1.0" encoding="UTF-8" standalone="yes"?>
<Relationships xmlns="http://schemas.openxmlformats.org/package/2006/relationships">
    <Relationship TargetMode="External" Target="https://www.esfcr.cz/formulare-a-pokyny-potrebne-v-ramci-pripravy-zadosti-o-podporu-opz-plus/-/dokument/18360353" Type="http://schemas.openxmlformats.org/officeDocument/2006/relationships/hyperlink" Id="rId3"/>
    <Relationship Target="../notesSlides/notesSlide38.xml" Type="http://schemas.openxmlformats.org/officeDocument/2006/relationships/notesSlide" Id="rId2"/>
    <Relationship Target="../slideLayouts/slideLayout8.xml" Type="http://schemas.openxmlformats.org/officeDocument/2006/relationships/slideLayout" Id="rId1"/>
</Relationships>

</file>

<file path=ppt/slides/_rels/slide43.xml.rels><?xml version="1.0" encoding="UTF-8" standalone="yes"?>
<Relationships xmlns="http://schemas.openxmlformats.org/package/2006/relationships">
    <Relationship TargetMode="External" Target="https://www.esfcr.cz/klub-vyzvy-014-podpora-pecujicich-osob-a-sdilene-pece" Type="http://schemas.openxmlformats.org/officeDocument/2006/relationships/hyperlink" Id="rId3"/>
    <Relationship Target="../notesSlides/notesSlide39.xml" Type="http://schemas.openxmlformats.org/officeDocument/2006/relationships/notesSlide" Id="rId2"/>
    <Relationship Target="../slideLayouts/slideLayout8.xml" Type="http://schemas.openxmlformats.org/officeDocument/2006/relationships/slideLayout" Id="rId1"/>
    <Relationship TargetMode="External" Target="https://forum.esfcr.cz/" Type="http://schemas.openxmlformats.org/officeDocument/2006/relationships/hyperlink" Id="rId4"/>
</Relationships>

</file>

<file path=ppt/slides/_rels/slide44.xml.rels><?xml version="1.0" encoding="UTF-8" standalone="yes"?>
<Relationships xmlns="http://schemas.openxmlformats.org/package/2006/relationships">
    <Relationship Target="../media/image3.png" Type="http://schemas.openxmlformats.org/officeDocument/2006/relationships/image" Id="rId2"/>
    <Relationship Target="../slideLayouts/slideLayout1.xml" Type="http://schemas.openxmlformats.org/officeDocument/2006/relationships/slideLayout" Id="rId1"/>
</Relationships>

</file>

<file path=ppt/slides/_rels/slide5.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8.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5.xml" Type="http://schemas.openxmlformats.org/officeDocument/2006/relationships/notesSlide" Id="rId2"/>
    <Relationship Target="../slideLayouts/slideLayout8.xml" Type="http://schemas.openxmlformats.org/officeDocument/2006/relationships/slideLayout" Id="rId1"/>
</Relationships>

</file>

<file path=ppt/slides/_rels/slide7.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8.xml" Type="http://schemas.openxmlformats.org/officeDocument/2006/relationships/slideLayout" Id="rId1"/>
</Relationships>

</file>

<file path=ppt/slides/_rels/slide8.xml.rels><?xml version="1.0" encoding="UTF-8" standalone="yes"?>
<Relationships xmlns="http://schemas.openxmlformats.org/package/2006/relationships">
    <Relationship Target="../notesSlides/notesSlide7.xml" Type="http://schemas.openxmlformats.org/officeDocument/2006/relationships/notesSlide" Id="rId2"/>
    <Relationship Target="../slideLayouts/slideLayout8.xml" Type="http://schemas.openxmlformats.org/officeDocument/2006/relationships/slideLayout" Id="rId1"/>
</Relationships>

</file>

<file path=ppt/slides/_rels/slide9.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8.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386000" y="1988840"/>
            <a:ext cx="7650495" cy="2016224"/>
          </a:xfrm>
        </p:spPr>
        <p:txBody>
          <a:bodyPr/>
          <a:lstStyle/>
          <a:p>
            <a:pPr algn="ctr">
              <a:spcBef>
                <a:spcPts val="600"/>
              </a:spcBef>
              <a:spcAft>
                <a:spcPts val="1200"/>
              </a:spcAft>
            </a:pPr>
            <a:r>
              <a:rPr kumimoji="false" lang="cs-CZ" sz="3600" b="true" i="false" u="none" strike="noStrike" kern="0" cap="all" spc="0" normalizeH="false" baseline="0" noProof="false" dirty="false">
                <a:ln>
                  <a:noFill/>
                </a:ln>
                <a:solidFill>
                  <a:srgbClr val="084A8B"/>
                </a:solidFill>
                <a:effectLst/>
                <a:uLnTx/>
                <a:uFillTx/>
                <a:latin typeface="Arial"/>
                <a:ea typeface="+mj-ea"/>
                <a:cs typeface="+mj-cs"/>
              </a:rPr>
              <a:t>Výzva č. </a:t>
            </a:r>
            <a:br>
              <a:rPr kumimoji="false" lang="cs-CZ" sz="3600" b="true" i="false" u="none" strike="noStrike" kern="0" cap="all" spc="0" normalizeH="false" baseline="0" noProof="false" dirty="false">
                <a:ln>
                  <a:noFill/>
                </a:ln>
                <a:solidFill>
                  <a:srgbClr val="084A8B"/>
                </a:solidFill>
                <a:effectLst/>
                <a:uLnTx/>
                <a:uFillTx/>
                <a:latin typeface="Arial"/>
                <a:ea typeface="+mj-ea"/>
                <a:cs typeface="+mj-cs"/>
              </a:rPr>
            </a:br>
            <a:r>
              <a:rPr lang="cs-CZ" sz="4000" dirty="false">
                <a:effectLst/>
                <a:latin typeface="Arial" panose="020B0604020202020204" pitchFamily="34" charset="0"/>
                <a:ea typeface="Calibri" panose="020F0502020204030204" pitchFamily="34" charset="0"/>
              </a:rPr>
              <a:t>03_22_014</a:t>
            </a:r>
            <a:br>
              <a:rPr lang="cs-CZ" sz="4000" dirty="false">
                <a:effectLst/>
                <a:latin typeface="Arial" panose="020B0604020202020204" pitchFamily="34" charset="0"/>
                <a:ea typeface="Calibri" panose="020F0502020204030204" pitchFamily="34" charset="0"/>
              </a:rPr>
            </a:br>
            <a:br>
              <a:rPr kumimoji="false" lang="cs-CZ" sz="4000" b="true" i="false" u="none" strike="noStrike" kern="0" cap="all" spc="0" normalizeH="false" baseline="0" noProof="false" dirty="false">
                <a:ln>
                  <a:noFill/>
                </a:ln>
                <a:solidFill>
                  <a:srgbClr val="084A8B"/>
                </a:solidFill>
                <a:effectLst/>
                <a:uLnTx/>
                <a:uFillTx/>
                <a:latin typeface="Arial"/>
                <a:ea typeface="+mj-ea"/>
                <a:cs typeface="+mj-cs"/>
              </a:rPr>
            </a:br>
            <a:r>
              <a:rPr lang="cs-CZ" sz="2400" dirty="false">
                <a:effectLst/>
                <a:latin typeface="Arial" panose="020B0604020202020204" pitchFamily="34" charset="0"/>
                <a:ea typeface="Calibri" panose="020F0502020204030204" pitchFamily="34" charset="0"/>
              </a:rPr>
              <a:t>Podpora pečujících osob a sdílené péče</a:t>
            </a:r>
            <a:endParaRPr lang="cs-CZ" sz="2400" dirty="false"/>
          </a:p>
        </p:txBody>
      </p:sp>
      <p:sp>
        <p:nvSpPr>
          <p:cNvPr id="6" name="Zástupný symbol pro text 5"/>
          <p:cNvSpPr>
            <a:spLocks noGrp="true"/>
          </p:cNvSpPr>
          <p:nvPr>
            <p:ph type="body" sz="quarter" idx="13"/>
          </p:nvPr>
        </p:nvSpPr>
        <p:spPr>
          <a:xfrm>
            <a:off x="1386000" y="4437112"/>
            <a:ext cx="7397299" cy="1512168"/>
          </a:xfrm>
        </p:spPr>
        <p:txBody>
          <a:bodyPr/>
          <a:lstStyle/>
          <a:p>
            <a:pPr marL="0" marR="0" lvl="0" indent="0" algn="ctr" defTabSz="914400" rtl="false" eaLnBrk="true" fontAlgn="auto" latinLnBrk="false" hangingPunct="true">
              <a:lnSpc>
                <a:spcPct val="100000"/>
              </a:lnSpc>
              <a:spcBef>
                <a:spcPts val="0"/>
              </a:spcBef>
              <a:spcAft>
                <a:spcPts val="0"/>
              </a:spcAft>
              <a:buClr>
                <a:srgbClr val="5FBBF5"/>
              </a:buClr>
              <a:buSzPct val="100000"/>
              <a:buFontTx/>
              <a:buNone/>
              <a:tabLst/>
              <a:defRPr/>
            </a:pPr>
            <a:endParaRPr kumimoji="false" lang="cs-CZ" sz="3200" b="tru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ctr" defTabSz="914400" rtl="false" eaLnBrk="true" fontAlgn="auto" latinLnBrk="false" hangingPunct="true">
              <a:lnSpc>
                <a:spcPct val="100000"/>
              </a:lnSpc>
              <a:spcBef>
                <a:spcPts val="0"/>
              </a:spcBef>
              <a:spcAft>
                <a:spcPts val="0"/>
              </a:spcAft>
              <a:buClr>
                <a:srgbClr val="5FBBF5"/>
              </a:buClr>
              <a:buSzPct val="100000"/>
              <a:buFontTx/>
              <a:buNone/>
              <a:tabLst/>
              <a:defRPr/>
            </a:pPr>
            <a:r>
              <a:rPr lang="cs-CZ" b="true" dirty="false">
                <a:solidFill>
                  <a:srgbClr val="084A8B"/>
                </a:solidFill>
                <a:latin typeface="Arial"/>
              </a:rPr>
              <a:t>20. září 2022 a 4. října 2022</a:t>
            </a:r>
          </a:p>
          <a:p>
            <a:pPr marL="0" marR="0" lvl="0" indent="0" algn="ctr" defTabSz="914400" rtl="false" eaLnBrk="true" fontAlgn="auto" latinLnBrk="false" hangingPunct="true">
              <a:lnSpc>
                <a:spcPct val="100000"/>
              </a:lnSpc>
              <a:spcBef>
                <a:spcPts val="0"/>
              </a:spcBef>
              <a:spcAft>
                <a:spcPts val="0"/>
              </a:spcAft>
              <a:buClr>
                <a:srgbClr val="5FBBF5"/>
              </a:buClr>
              <a:buSzPct val="100000"/>
              <a:buFontTx/>
              <a:buNone/>
              <a:tabLst/>
              <a:defRPr/>
            </a:pPr>
            <a:endParaRPr lang="cs-CZ" b="true" dirty="false">
              <a:solidFill>
                <a:srgbClr val="084A8B"/>
              </a:solidFill>
              <a:latin typeface="Arial"/>
            </a:endParaRPr>
          </a:p>
          <a:p>
            <a:pPr marL="0" marR="0" lvl="0" indent="0" algn="ctr" defTabSz="914400" rtl="false" eaLnBrk="true" fontAlgn="auto" latinLnBrk="false" hangingPunct="true">
              <a:lnSpc>
                <a:spcPct val="100000"/>
              </a:lnSpc>
              <a:spcBef>
                <a:spcPts val="0"/>
              </a:spcBef>
              <a:spcAft>
                <a:spcPts val="0"/>
              </a:spcAft>
              <a:buClr>
                <a:srgbClr val="5FBBF5"/>
              </a:buClr>
              <a:buSzPct val="100000"/>
              <a:buFontTx/>
              <a:buNone/>
              <a:tabLst/>
              <a:defRPr/>
            </a:pPr>
            <a:r>
              <a:rPr kumimoji="false" lang="cs-CZ" sz="3200" b="true" i="false" u="none" strike="noStrike" kern="1200" cap="none" spc="0" normalizeH="false" baseline="0" noProof="false" dirty="false">
                <a:ln>
                  <a:noFill/>
                </a:ln>
                <a:solidFill>
                  <a:srgbClr val="084A8B"/>
                </a:solidFill>
                <a:effectLst/>
                <a:uLnTx/>
                <a:uFillTx/>
                <a:latin typeface="Arial"/>
                <a:ea typeface="+mn-ea"/>
                <a:cs typeface="+mn-cs"/>
              </a:rPr>
              <a:t>SEMINÁŘ PRO ŽADATELE</a:t>
            </a:r>
          </a:p>
          <a:p>
            <a:endParaRPr lang="cs-CZ" b="true" dirty="false"/>
          </a:p>
        </p:txBody>
      </p:sp>
      <p:pic>
        <p:nvPicPr>
          <p:cNvPr id="14" name="Zástupný symbol pro obrázek 13"/>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420888"/>
            <a:ext cx="540000" cy="540000"/>
          </a:xfrm>
        </p:spPr>
      </p:pic>
      <p:pic>
        <p:nvPicPr>
          <p:cNvPr id="8" name="Zástupný symbol obrázku 7">
            <a:extLst>
              <a:ext uri="{FF2B5EF4-FFF2-40B4-BE49-F238E27FC236}">
                <a16:creationId xmlns:a16="http://schemas.microsoft.com/office/drawing/2014/main" id="{909DFCC8-EE0E-4E36-8AE1-079C9B339C0C}"/>
              </a:ext>
            </a:extLst>
          </p:cNvPr>
          <p:cNvPicPr>
            <a:picLocks noGrp="true" noChangeAspect="true"/>
          </p:cNvPicPr>
          <p:nvPr>
            <p:ph type="pic" sz="quarter" idx="16"/>
          </p:nvPr>
        </p:nvPicPr>
        <p:blipFill>
          <a:blip r:embed="rId3"/>
          <a:srcRect l="562" r="562"/>
          <a:stretch>
            <a:fillRect/>
          </a:stretch>
        </p:blipFill>
        <p:spPr>
          <a:xfrm>
            <a:off x="846000" y="4437112"/>
            <a:ext cx="540000" cy="540000"/>
          </a:xfrm>
          <a:prstGeom prst="rect">
            <a:avLst/>
          </a:prstGeom>
        </p:spPr>
      </p:pic>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Oprávnění partneři</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10</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B8C3AFDA-269D-439F-A018-562EB9C6C978}"/>
              </a:ext>
            </a:extLst>
          </p:cNvPr>
          <p:cNvSpPr txBox="true"/>
          <p:nvPr/>
        </p:nvSpPr>
        <p:spPr>
          <a:xfrm>
            <a:off x="107504" y="1268760"/>
            <a:ext cx="8676496" cy="4770537"/>
          </a:xfrm>
          <a:prstGeom prst="rect">
            <a:avLst/>
          </a:prstGeom>
          <a:noFill/>
        </p:spPr>
        <p:txBody>
          <a:bodyPr wrap="square">
            <a:spAutoFit/>
          </a:bodyPr>
          <a:lstStyle/>
          <a:p>
            <a:pPr algn="just"/>
            <a:r>
              <a:rPr lang="cs-CZ" sz="1600" b="true" dirty="false"/>
              <a:t>Ve výzvě je možné partnerství s finančním příspěvkem i bez finančního příspěvku. </a:t>
            </a:r>
          </a:p>
          <a:p>
            <a:endParaRPr lang="cs-CZ" sz="1600" b="true" dirty="false"/>
          </a:p>
          <a:p>
            <a:pPr marL="285750" indent="-285750">
              <a:buClr>
                <a:srgbClr val="00B0F0"/>
              </a:buClr>
              <a:buFont typeface="Wingdings" panose="05000000000000000000" pitchFamily="2" charset="2"/>
              <a:buChar char="Ø"/>
            </a:pPr>
            <a:r>
              <a:rPr lang="cs-CZ" sz="1600" b="true" u="sng" dirty="false"/>
              <a:t>Partnerství s finančním příspěvkem:</a:t>
            </a:r>
          </a:p>
          <a:p>
            <a:pPr algn="just"/>
            <a:endParaRPr lang="cs-CZ" sz="1600" u="sng" dirty="false">
              <a:solidFill>
                <a:srgbClr val="00B050"/>
              </a:solidFill>
            </a:endParaRPr>
          </a:p>
          <a:p>
            <a:pPr marL="285750" indent="-285750" algn="just">
              <a:buFont typeface="Arial" panose="020B0604020202020204" pitchFamily="34" charset="0"/>
              <a:buChar char="•"/>
            </a:pPr>
            <a:r>
              <a:rPr lang="cs-CZ" sz="1600" b="true" dirty="false"/>
              <a:t>Pro tuto výzvu jsou oprávněnými partnery s finančním příspěvkem: </a:t>
            </a:r>
            <a:r>
              <a:rPr lang="cs-CZ" sz="1600" dirty="false"/>
              <a:t>všechny subjekty, které mohou být ve výzvě žadatelem.</a:t>
            </a:r>
          </a:p>
          <a:p>
            <a:endParaRPr lang="cs-CZ" sz="1600" dirty="false"/>
          </a:p>
          <a:p>
            <a:pPr marL="285750" indent="-285750" algn="just">
              <a:buFont typeface="Arial" panose="020B0604020202020204" pitchFamily="34" charset="0"/>
              <a:buChar char="•"/>
            </a:pPr>
            <a:r>
              <a:rPr lang="cs-CZ" sz="1600" b="true" dirty="false"/>
              <a:t>Podporované aktivity, které mohou být realizovány prostřednictvím partnerů </a:t>
            </a:r>
            <a:br>
              <a:rPr lang="cs-CZ" sz="1600" b="true" dirty="false"/>
            </a:br>
            <a:r>
              <a:rPr lang="cs-CZ" sz="1600" b="true" dirty="false"/>
              <a:t>s finančním příspěvkem: </a:t>
            </a:r>
            <a:r>
              <a:rPr lang="cs-CZ" sz="1600" dirty="false"/>
              <a:t>prostřednictvím partnerů s finančním příspěvkem mohou být realizované veškeré aktivity podporované ve výzvě.</a:t>
            </a:r>
          </a:p>
          <a:p>
            <a:pPr algn="just"/>
            <a:endParaRPr lang="cs-CZ" sz="1600" dirty="false"/>
          </a:p>
          <a:p>
            <a:pPr marL="285750" indent="-285750">
              <a:buClr>
                <a:srgbClr val="00B0F0"/>
              </a:buClr>
              <a:buFont typeface="Wingdings" panose="05000000000000000000" pitchFamily="2" charset="2"/>
              <a:buChar char="Ø"/>
            </a:pPr>
            <a:r>
              <a:rPr lang="cs-CZ" sz="1600" b="true" u="sng" dirty="false"/>
              <a:t>Partnerství bez finančního příspěvku:</a:t>
            </a:r>
          </a:p>
          <a:p>
            <a:pPr marL="285750" indent="-285750">
              <a:buClr>
                <a:srgbClr val="00B0F0"/>
              </a:buClr>
              <a:buFont typeface="Wingdings" panose="05000000000000000000" pitchFamily="2" charset="2"/>
              <a:buChar char="Ø"/>
            </a:pPr>
            <a:endParaRPr lang="cs-CZ" sz="1600" b="true" dirty="false"/>
          </a:p>
          <a:p>
            <a:pPr marL="285750" indent="-285750" algn="just">
              <a:buFont typeface="Arial" panose="020B0604020202020204" pitchFamily="34" charset="0"/>
              <a:buChar char="•"/>
            </a:pPr>
            <a:r>
              <a:rPr lang="cs-CZ" sz="1600" dirty="false"/>
              <a:t>Partnerem bez finančního příspěvku může být právnická osoba  se sídlem </a:t>
            </a:r>
            <a:br>
              <a:rPr lang="cs-CZ" sz="1600" dirty="false"/>
            </a:br>
            <a:r>
              <a:rPr lang="cs-CZ" sz="1600" dirty="false"/>
              <a:t>v EU nebo v rámci zemí, jež jsou členy Evropského sdružení volného obchodu, nebo fyzická osoba působící jako osoba samostatně výdělečně činná (resp. v zahraniční obdobně působící), která má registrované místo podnikání v EU. Fyzická osoba, která není samostatně výdělečně činná, nemůže být do projektu zapojena jako partner</a:t>
            </a:r>
            <a:r>
              <a:rPr lang="cs-CZ" sz="1600" b="true" dirty="false"/>
              <a:t>.</a:t>
            </a:r>
          </a:p>
          <a:p>
            <a:pPr algn="just"/>
            <a:endParaRPr lang="cs-CZ" sz="1600" dirty="false"/>
          </a:p>
        </p:txBody>
      </p:sp>
    </p:spTree>
    <p:extLst>
      <p:ext uri="{BB962C8B-B14F-4D97-AF65-F5344CB8AC3E}">
        <p14:creationId xmlns:p14="http://schemas.microsoft.com/office/powerpoint/2010/main" val="1787750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2800" b="true" i="false" u="none" strike="noStrike" kern="0" cap="all" spc="0" normalizeH="false" baseline="0" noProof="false" dirty="false">
                <a:ln>
                  <a:noFill/>
                </a:ln>
                <a:solidFill>
                  <a:srgbClr val="AFDDFA"/>
                </a:solidFill>
                <a:effectLst/>
                <a:uLnTx/>
                <a:uFillTx/>
                <a:latin typeface="Arial"/>
                <a:ea typeface="+mj-ea"/>
                <a:cs typeface="+mj-cs"/>
              </a:rPr>
              <a:t>Míra podpory – </a:t>
            </a:r>
            <a:br>
              <a:rPr kumimoji="false" lang="cs-CZ" sz="2800" b="true" i="false" u="none" strike="noStrike" kern="0" cap="all" spc="0" normalizeH="false" baseline="0" noProof="false" dirty="false">
                <a:ln>
                  <a:noFill/>
                </a:ln>
                <a:solidFill>
                  <a:srgbClr val="AFDDFA"/>
                </a:solidFill>
                <a:effectLst/>
                <a:uLnTx/>
                <a:uFillTx/>
                <a:latin typeface="Arial"/>
                <a:ea typeface="+mj-ea"/>
                <a:cs typeface="+mj-cs"/>
              </a:rPr>
            </a:br>
            <a:r>
              <a:rPr kumimoji="false" lang="cs-CZ" sz="2800" b="true" i="false" u="none" strike="noStrike" kern="0" cap="all" spc="0" normalizeH="false" baseline="0" noProof="false" dirty="false">
                <a:ln>
                  <a:noFill/>
                </a:ln>
                <a:solidFill>
                  <a:srgbClr val="AFDDFA"/>
                </a:solidFill>
                <a:effectLst/>
                <a:uLnTx/>
                <a:uFillTx/>
                <a:latin typeface="Arial"/>
                <a:ea typeface="+mj-ea"/>
                <a:cs typeface="+mj-cs"/>
              </a:rPr>
              <a:t>rozpad zdrojů financování</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11</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015A8C01-895E-427C-8FC0-98F23E0A58A4}"/>
              </a:ext>
            </a:extLst>
          </p:cNvPr>
          <p:cNvSpPr txBox="true"/>
          <p:nvPr/>
        </p:nvSpPr>
        <p:spPr>
          <a:xfrm>
            <a:off x="467544" y="1412775"/>
            <a:ext cx="8463454" cy="4696157"/>
          </a:xfrm>
          <a:prstGeom prst="rect">
            <a:avLst/>
          </a:prstGeom>
          <a:noFill/>
        </p:spPr>
        <p:txBody>
          <a:bodyPr wrap="square">
            <a:spAutoFit/>
          </a:bodyPr>
          <a:lstStyle/>
          <a:p>
            <a:pPr marL="0" marR="0" lvl="0" indent="0" algn="ctr"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None/>
              <a:tabLst/>
              <a:defRPr/>
            </a:pPr>
            <a:r>
              <a:rPr kumimoji="false" lang="cs-CZ" sz="2400" b="true" i="false" u="none" strike="noStrike" kern="1200" cap="none" spc="0" normalizeH="false" baseline="0" noProof="false" dirty="false">
                <a:ln>
                  <a:noFill/>
                </a:ln>
                <a:solidFill>
                  <a:srgbClr val="084A8B"/>
                </a:solidFill>
                <a:effectLst/>
                <a:uLnTx/>
                <a:uFillTx/>
                <a:latin typeface="Arial"/>
                <a:ea typeface="+mn-ea"/>
                <a:cs typeface="+mn-cs"/>
              </a:rPr>
              <a:t>EU / státní rozpočet / žadatel </a:t>
            </a:r>
            <a:endParaRPr kumimoji="false" lang="cs-CZ" sz="1200" b="false" i="false" u="none" strike="noStrike" kern="1200" cap="none" spc="0" normalizeH="false" baseline="0" noProof="false" dirty="false">
              <a:ln>
                <a:noFill/>
              </a:ln>
              <a:solidFill>
                <a:srgbClr val="084A8B"/>
              </a:solidFill>
              <a:effectLst/>
              <a:uLnTx/>
              <a:uFillTx/>
              <a:latin typeface="Arial"/>
              <a:ea typeface="+mn-ea"/>
              <a:cs typeface="+mn-cs"/>
            </a:endParaRPr>
          </a:p>
          <a:p>
            <a:pPr marL="285750" indent="-285750" algn="just">
              <a:buClr>
                <a:srgbClr val="00B0F0"/>
              </a:buClr>
              <a:buFont typeface="Wingdings" panose="05000000000000000000" pitchFamily="2" charset="2"/>
              <a:buChar char="Ø"/>
            </a:pPr>
            <a:r>
              <a:rPr lang="cs-CZ" b="true" dirty="false"/>
              <a:t>Pro NNO: </a:t>
            </a:r>
          </a:p>
          <a:p>
            <a:pPr algn="just">
              <a:buClr>
                <a:srgbClr val="00B0F0"/>
              </a:buClr>
            </a:pPr>
            <a:r>
              <a:rPr lang="cs-CZ" b="true" dirty="false"/>
              <a:t>	</a:t>
            </a:r>
            <a:r>
              <a:rPr lang="cs-CZ" dirty="false"/>
              <a:t>EU 76,735 %, státní rozpočet 23,265 %, žadatel 0 %.</a:t>
            </a:r>
          </a:p>
          <a:p>
            <a:pPr marL="285750" indent="-285750" algn="just">
              <a:buClr>
                <a:srgbClr val="00B0F0"/>
              </a:buClr>
              <a:buFont typeface="Wingdings" panose="05000000000000000000" pitchFamily="2" charset="2"/>
              <a:buChar char="Ø"/>
            </a:pPr>
            <a:r>
              <a:rPr lang="cs-CZ" b="true" dirty="false"/>
              <a:t>Pro podnikající subjekty: </a:t>
            </a:r>
          </a:p>
          <a:p>
            <a:pPr lvl="2" algn="just">
              <a:buClr>
                <a:srgbClr val="00B0F0"/>
              </a:buClr>
            </a:pPr>
            <a:r>
              <a:rPr lang="cs-CZ" dirty="false"/>
              <a:t>EU 76,735 %, státní rozpočet 0 %, žadatel 23,265 %.</a:t>
            </a:r>
          </a:p>
          <a:p>
            <a:pPr marL="285750" indent="-285750" algn="just">
              <a:buClr>
                <a:srgbClr val="00B0F0"/>
              </a:buClr>
              <a:buFont typeface="Wingdings" panose="05000000000000000000" pitchFamily="2" charset="2"/>
              <a:buChar char="Ø"/>
            </a:pPr>
            <a:r>
              <a:rPr lang="cs-CZ" b="true" dirty="false"/>
              <a:t>Pro obce a jimi zřizované organizace do 3 000 obyv. a pro dobrovolné svazky obcí do 3 000 obyvatel</a:t>
            </a:r>
            <a:r>
              <a:rPr lang="cs-CZ" dirty="false"/>
              <a:t>: </a:t>
            </a:r>
          </a:p>
          <a:p>
            <a:pPr algn="just">
              <a:buClr>
                <a:srgbClr val="00B0F0"/>
              </a:buClr>
            </a:pPr>
            <a:r>
              <a:rPr lang="cs-CZ" dirty="false"/>
              <a:t>	EU 76,735 %, státní rozpočet 18,265 %, žadatel 5 %.</a:t>
            </a:r>
          </a:p>
          <a:p>
            <a:pPr marL="285750" indent="-285750" algn="just">
              <a:buClr>
                <a:srgbClr val="00B0F0"/>
              </a:buClr>
              <a:buFont typeface="Wingdings" panose="05000000000000000000" pitchFamily="2" charset="2"/>
              <a:buChar char="Ø"/>
            </a:pPr>
            <a:r>
              <a:rPr lang="cs-CZ" b="true" dirty="false"/>
              <a:t>Pro obce a jimi zřizované organizace nad 3 000 obyv. a pro dobrovolné svazky obcí nad 3 000 obyvatel</a:t>
            </a:r>
            <a:r>
              <a:rPr lang="cs-CZ" dirty="false"/>
              <a:t>: </a:t>
            </a:r>
          </a:p>
          <a:p>
            <a:pPr algn="just">
              <a:buClr>
                <a:srgbClr val="00B0F0"/>
              </a:buClr>
            </a:pPr>
            <a:r>
              <a:rPr lang="cs-CZ" dirty="false"/>
              <a:t>	EU 76,735 %, státní rozpočet 13,265 %, žadatel 10 %.</a:t>
            </a:r>
          </a:p>
          <a:p>
            <a:pPr marL="285750" indent="-285750" algn="just">
              <a:buClr>
                <a:srgbClr val="00B0F0"/>
              </a:buClr>
              <a:buFont typeface="Wingdings" panose="05000000000000000000" pitchFamily="2" charset="2"/>
              <a:buChar char="Ø"/>
            </a:pPr>
            <a:r>
              <a:rPr lang="cs-CZ" b="true" dirty="false"/>
              <a:t>Pro organizace zřizované kraji: </a:t>
            </a:r>
          </a:p>
          <a:p>
            <a:pPr algn="just">
              <a:buClr>
                <a:srgbClr val="00B0F0"/>
              </a:buClr>
            </a:pPr>
            <a:r>
              <a:rPr lang="cs-CZ" b="true" dirty="false"/>
              <a:t>	</a:t>
            </a:r>
            <a:r>
              <a:rPr lang="cs-CZ" dirty="false"/>
              <a:t>EU 76,735 %, státní rozpočet 13,265 %, žadatel 10 %.</a:t>
            </a:r>
          </a:p>
          <a:p>
            <a:pPr marL="285750" indent="-285750" algn="just">
              <a:buClr>
                <a:srgbClr val="00B0F0"/>
              </a:buClr>
              <a:buFont typeface="Wingdings" panose="05000000000000000000" pitchFamily="2" charset="2"/>
              <a:buChar char="Ø"/>
            </a:pPr>
            <a:r>
              <a:rPr lang="cs-CZ" b="true" dirty="false"/>
              <a:t>Pro městské části hlavního města Prahy a jimi zřizované organizace, organizace zřizované hl. městem Prahou: </a:t>
            </a:r>
          </a:p>
          <a:p>
            <a:pPr algn="just">
              <a:buClr>
                <a:srgbClr val="00B0F0"/>
              </a:buClr>
            </a:pPr>
            <a:r>
              <a:rPr lang="cs-CZ" b="true" dirty="false"/>
              <a:t>	</a:t>
            </a:r>
            <a:r>
              <a:rPr lang="cs-CZ" dirty="false"/>
              <a:t>EU 76,735 %, státní rozpočet 0 %, žadatel 23,265 %.</a:t>
            </a:r>
          </a:p>
        </p:txBody>
      </p:sp>
    </p:spTree>
    <p:extLst>
      <p:ext uri="{BB962C8B-B14F-4D97-AF65-F5344CB8AC3E}">
        <p14:creationId xmlns:p14="http://schemas.microsoft.com/office/powerpoint/2010/main" val="297788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Aktivity – přehled</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12</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DCF1A1DB-BC8D-4541-8AF8-949D324E43DE}"/>
              </a:ext>
            </a:extLst>
          </p:cNvPr>
          <p:cNvSpPr txBox="true"/>
          <p:nvPr/>
        </p:nvSpPr>
        <p:spPr>
          <a:xfrm>
            <a:off x="360000" y="1556792"/>
            <a:ext cx="8388464" cy="3108543"/>
          </a:xfrm>
          <a:prstGeom prst="rect">
            <a:avLst/>
          </a:prstGeom>
          <a:noFill/>
        </p:spPr>
        <p:txBody>
          <a:bodyPr wrap="square">
            <a:spAutoFit/>
          </a:bodyPr>
          <a:lstStyle/>
          <a:p>
            <a:pPr marL="571500" indent="-571500" algn="just">
              <a:buAutoNum type="romanUcPeriod"/>
            </a:pPr>
            <a:r>
              <a:rPr lang="cs-CZ" sz="2800" b="true" dirty="false"/>
              <a:t>Podpora pečujících osob </a:t>
            </a:r>
          </a:p>
          <a:p>
            <a:pPr marL="571500" indent="-571500" algn="just">
              <a:buAutoNum type="romanUcPeriod"/>
            </a:pPr>
            <a:endParaRPr lang="cs-CZ" sz="2800" b="true" dirty="false"/>
          </a:p>
          <a:p>
            <a:pPr algn="just"/>
            <a:r>
              <a:rPr lang="cs-CZ" sz="2800" b="true" dirty="false"/>
              <a:t>II. Podpora sdílené péče a inovativních forem sdílené péče </a:t>
            </a:r>
          </a:p>
          <a:p>
            <a:pPr algn="just"/>
            <a:endParaRPr lang="cs-CZ" sz="2800" b="true" dirty="false"/>
          </a:p>
          <a:p>
            <a:pPr algn="just"/>
            <a:r>
              <a:rPr lang="cs-CZ" sz="2800" b="true" dirty="false"/>
              <a:t>III. Aktivity zaměřené na neformální a sdílenou péči na úrovni obcí</a:t>
            </a:r>
          </a:p>
        </p:txBody>
      </p:sp>
    </p:spTree>
    <p:extLst>
      <p:ext uri="{BB962C8B-B14F-4D97-AF65-F5344CB8AC3E}">
        <p14:creationId xmlns:p14="http://schemas.microsoft.com/office/powerpoint/2010/main" val="868621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OBECNÉ PODMÍNKY PRO CELOU VÝZVU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13</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CBA68AB1-6580-45DF-ACC6-73512DDE1D4B}"/>
              </a:ext>
            </a:extLst>
          </p:cNvPr>
          <p:cNvSpPr txBox="true"/>
          <p:nvPr/>
        </p:nvSpPr>
        <p:spPr>
          <a:xfrm>
            <a:off x="213002" y="1268760"/>
            <a:ext cx="8823494" cy="4924425"/>
          </a:xfrm>
          <a:prstGeom prst="rect">
            <a:avLst/>
          </a:prstGeom>
          <a:noFill/>
        </p:spPr>
        <p:txBody>
          <a:bodyPr wrap="square">
            <a:spAutoFit/>
          </a:bodyPr>
          <a:lstStyle/>
          <a:p>
            <a:r>
              <a:rPr lang="cs-CZ" sz="2400" b="true" dirty="false"/>
              <a:t>Obecné podmínky pro celou výzvu (týká se bodů I, II, III):</a:t>
            </a:r>
          </a:p>
          <a:p>
            <a:endParaRPr lang="cs-CZ" b="true" dirty="false"/>
          </a:p>
          <a:p>
            <a:pPr marL="285750" indent="-285750" algn="just">
              <a:buClr>
                <a:srgbClr val="00B0F0"/>
              </a:buClr>
              <a:buFont typeface="Wingdings" panose="05000000000000000000" pitchFamily="2" charset="2"/>
              <a:buChar char="Ø"/>
            </a:pPr>
            <a:r>
              <a:rPr lang="cs-CZ" sz="1600" dirty="false"/>
              <a:t>V případě </a:t>
            </a:r>
            <a:r>
              <a:rPr lang="cs-CZ" sz="1600" b="true" dirty="false"/>
              <a:t>zaměření projektu na sociální služby </a:t>
            </a:r>
            <a:r>
              <a:rPr lang="cs-CZ" sz="1600" dirty="false"/>
              <a:t>(včetně celoživotního vzdělávání) je možné podpořit výhradně sociální služby, které jsou registrovány v souladu se zákonem </a:t>
            </a:r>
            <a:br>
              <a:rPr lang="cs-CZ" sz="1600" dirty="false"/>
            </a:br>
            <a:r>
              <a:rPr lang="cs-CZ" sz="1600" dirty="false"/>
              <a:t>o sociálních službách a zároveň jsou pověřeny objednatelem k poskytování služby obecného hospodářského zájmu v souladu s Rozhodnutím č. 2012/21/EU.</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V případě podpory osob nebo účastníků v CS musí mít </a:t>
            </a:r>
            <a:r>
              <a:rPr lang="cs-CZ" sz="1600" b="true" dirty="false"/>
              <a:t>alespoň jeden z indikátoru 600 000 Celkový počet účastníků a 670 102 Využívání podpořených služeb hodnotu vyšší než nula. </a:t>
            </a:r>
          </a:p>
          <a:p>
            <a:pPr marL="285750" indent="-285750" algn="just">
              <a:buClr>
                <a:srgbClr val="00B0F0"/>
              </a:buClr>
              <a:buFont typeface="Wingdings" panose="05000000000000000000" pitchFamily="2" charset="2"/>
              <a:buChar char="Ø"/>
            </a:pPr>
            <a:endParaRPr lang="cs-CZ" sz="1600" b="true" dirty="false"/>
          </a:p>
          <a:p>
            <a:pPr marL="285750" indent="-285750" algn="just">
              <a:buClr>
                <a:srgbClr val="00B0F0"/>
              </a:buClr>
              <a:buFont typeface="Wingdings" panose="05000000000000000000" pitchFamily="2" charset="2"/>
              <a:buChar char="Ø"/>
            </a:pPr>
            <a:r>
              <a:rPr lang="cs-CZ" sz="1600" dirty="false"/>
              <a:t>V případě </a:t>
            </a:r>
            <a:r>
              <a:rPr lang="cs-CZ" sz="1600" b="true" dirty="false"/>
              <a:t>aktivit zaměřených na zavádění inovativních řešení sdílené péče </a:t>
            </a:r>
            <a:r>
              <a:rPr lang="cs-CZ" sz="1600" dirty="false"/>
              <a:t>(viz aktivity pod body II odst. 2 ve výzvě) musí být splněny podmínky týkající se evaluace stanovené </a:t>
            </a:r>
            <a:br>
              <a:rPr lang="cs-CZ" sz="1600" dirty="false"/>
            </a:br>
            <a:r>
              <a:rPr lang="cs-CZ" sz="1600" dirty="false"/>
              <a:t>v příloze výzvy č. 2.</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Pro žadatele předkládající </a:t>
            </a:r>
            <a:r>
              <a:rPr lang="cs-CZ" sz="1600" b="true" dirty="false"/>
              <a:t>projekt zaměřený na aktivity nestanovující povinnost evaluace projektu</a:t>
            </a:r>
            <a:r>
              <a:rPr lang="cs-CZ" sz="1600" dirty="false"/>
              <a:t> je možné evaluaci do realizace projektu zařadit při splnění podmínek pro evaluaci uvedených v příloze výzvy č. 2. </a:t>
            </a:r>
            <a:r>
              <a:rPr lang="cs-CZ" sz="1600" b="true" dirty="false"/>
              <a:t>Pokud tyto podmínky nebudou splněny, nebude aktivita evaluace podpořena a výdaje na tuto aktivity budou vyjmuty.</a:t>
            </a:r>
          </a:p>
        </p:txBody>
      </p:sp>
    </p:spTree>
    <p:extLst>
      <p:ext uri="{BB962C8B-B14F-4D97-AF65-F5344CB8AC3E}">
        <p14:creationId xmlns:p14="http://schemas.microsoft.com/office/powerpoint/2010/main" val="1859998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lang="cs-CZ" b="true" kern="0" cap="all" baseline="0" dirty="false">
                <a:latin typeface="+mj-lt"/>
                <a:ea typeface="+mj-ea"/>
                <a:cs typeface="+mj-cs"/>
              </a:rPr>
              <a:t>PODMÍNKY PRO PROJEKTY S EVALUACÍ</a:t>
            </a: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14</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CBA68AB1-6580-45DF-ACC6-73512DDE1D4B}"/>
              </a:ext>
            </a:extLst>
          </p:cNvPr>
          <p:cNvSpPr txBox="true"/>
          <p:nvPr/>
        </p:nvSpPr>
        <p:spPr>
          <a:xfrm>
            <a:off x="213002" y="1268760"/>
            <a:ext cx="8823494" cy="4801314"/>
          </a:xfrm>
          <a:prstGeom prst="rect">
            <a:avLst/>
          </a:prstGeom>
          <a:noFill/>
        </p:spPr>
        <p:txBody>
          <a:bodyPr wrap="square">
            <a:spAutoFit/>
          </a:bodyPr>
          <a:lstStyle/>
          <a:p>
            <a:r>
              <a:rPr lang="cs-CZ" sz="2400" b="true" dirty="false"/>
              <a:t>Žadatelé, kteří chtějí (nebo musí) zahrnout vyhodnocení projektu, mají povinnost:</a:t>
            </a:r>
          </a:p>
          <a:p>
            <a:endParaRPr lang="cs-CZ" b="true" dirty="false"/>
          </a:p>
          <a:p>
            <a:pPr marL="285750" indent="-285750" algn="just">
              <a:buClr>
                <a:srgbClr val="00B0F0"/>
              </a:buClr>
              <a:buFont typeface="Wingdings" panose="05000000000000000000" pitchFamily="2" charset="2"/>
              <a:buChar char="Ø"/>
            </a:pPr>
            <a:r>
              <a:rPr lang="cs-CZ" sz="1600" dirty="false"/>
              <a:t>Veškeré činnosti spojené s vyhodnocením zahrnout do </a:t>
            </a:r>
            <a:r>
              <a:rPr lang="cs-CZ" sz="1600" b="true" dirty="false"/>
              <a:t>samostatné KA </a:t>
            </a:r>
            <a:r>
              <a:rPr lang="cs-CZ" sz="1600" dirty="false"/>
              <a:t>s názvem Evaluace.</a:t>
            </a:r>
          </a:p>
          <a:p>
            <a:pPr algn="just">
              <a:buClr>
                <a:srgbClr val="00B0F0"/>
              </a:buClr>
            </a:pPr>
            <a:endParaRPr lang="cs-CZ" sz="1600" b="true" dirty="false"/>
          </a:p>
          <a:p>
            <a:pPr marL="285750" indent="-285750" algn="just">
              <a:buClr>
                <a:srgbClr val="00B0F0"/>
              </a:buClr>
              <a:buFont typeface="Wingdings" panose="05000000000000000000" pitchFamily="2" charset="2"/>
              <a:buChar char="Ø"/>
            </a:pPr>
            <a:r>
              <a:rPr lang="cs-CZ" sz="1600" dirty="false"/>
              <a:t>Zapojit do realizace evaluátora (čestné prohlášení).</a:t>
            </a:r>
          </a:p>
          <a:p>
            <a:pPr marL="285750" indent="-285750" algn="just">
              <a:buClr>
                <a:srgbClr val="00B0F0"/>
              </a:buClr>
              <a:buFont typeface="Wingdings" panose="05000000000000000000" pitchFamily="2" charset="2"/>
              <a:buChar char="Ø"/>
            </a:pPr>
            <a:endParaRPr lang="cs-CZ" sz="1600" dirty="false"/>
          </a:p>
          <a:p>
            <a:pPr marL="1200150" lvl="2" indent="-285750" algn="just">
              <a:buClr>
                <a:srgbClr val="00B0F0"/>
              </a:buClr>
              <a:buFont typeface="Wingdings" panose="05000000000000000000" pitchFamily="2" charset="2"/>
              <a:buChar char="Ø"/>
            </a:pPr>
            <a:r>
              <a:rPr lang="cs-CZ" sz="1600" dirty="false"/>
              <a:t>Interní evaluátor – člen realizačního týmu projektu,</a:t>
            </a:r>
          </a:p>
          <a:p>
            <a:pPr lvl="2" algn="just">
              <a:buClr>
                <a:srgbClr val="00B0F0"/>
              </a:buClr>
            </a:pPr>
            <a:r>
              <a:rPr lang="cs-CZ" sz="1600" dirty="false"/>
              <a:t>     nebo Externí evaluátor – dodavatel s předjednanou spoluprací</a:t>
            </a:r>
          </a:p>
          <a:p>
            <a:pPr lvl="2" algn="just">
              <a:buClr>
                <a:srgbClr val="00B0F0"/>
              </a:buClr>
            </a:pPr>
            <a:endParaRPr lang="cs-CZ" sz="1600" dirty="false"/>
          </a:p>
          <a:p>
            <a:pPr marL="1200150" lvl="2" indent="-285750" algn="just">
              <a:buClr>
                <a:srgbClr val="00B0F0"/>
              </a:buClr>
              <a:buFont typeface="Wingdings" panose="05000000000000000000" pitchFamily="2" charset="2"/>
              <a:buChar char="Ø"/>
            </a:pPr>
            <a:r>
              <a:rPr lang="cs-CZ" sz="1600" dirty="false"/>
              <a:t>Kvalifikační požadavky</a:t>
            </a:r>
          </a:p>
          <a:p>
            <a:pPr lvl="4" algn="just">
              <a:buClr>
                <a:srgbClr val="00B0F0"/>
              </a:buClr>
            </a:pPr>
            <a:r>
              <a:rPr lang="cs-CZ" sz="1600" b="true" dirty="false"/>
              <a:t>Buď</a:t>
            </a:r>
            <a:r>
              <a:rPr lang="cs-CZ" sz="1600" dirty="false"/>
              <a:t> alespoň 2 realizované evaluace v relevantní oblasti, na nichž se evaluátor podílel, </a:t>
            </a:r>
            <a:r>
              <a:rPr lang="cs-CZ" sz="1600" b="true" dirty="false"/>
              <a:t>nebo</a:t>
            </a:r>
            <a:r>
              <a:rPr lang="cs-CZ" sz="1600" dirty="false"/>
              <a:t> odpovídající vysokoškolské vzdělání (ideálně obojí)</a:t>
            </a:r>
          </a:p>
          <a:p>
            <a:pPr marL="2114550" lvl="4"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Předložit </a:t>
            </a:r>
            <a:r>
              <a:rPr lang="cs-CZ" sz="1600" b="true" dirty="false"/>
              <a:t>Evaluační plán </a:t>
            </a:r>
            <a:r>
              <a:rPr lang="cs-CZ" sz="1600" dirty="false"/>
              <a:t>a v rámci projektu postupovat v souladu s ním</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V případě vyhodnocení </a:t>
            </a:r>
            <a:r>
              <a:rPr lang="cs-CZ" sz="1600" b="true" dirty="false"/>
              <a:t>změny u CS intervence </a:t>
            </a:r>
            <a:r>
              <a:rPr lang="cs-CZ" sz="1600" dirty="false"/>
              <a:t>zachytit stav zástupců CS před intervencí a následně také po intervenci.</a:t>
            </a:r>
          </a:p>
        </p:txBody>
      </p:sp>
    </p:spTree>
    <p:extLst>
      <p:ext uri="{BB962C8B-B14F-4D97-AF65-F5344CB8AC3E}">
        <p14:creationId xmlns:p14="http://schemas.microsoft.com/office/powerpoint/2010/main" val="4008818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lang="cs-CZ" dirty="false">
                <a:solidFill>
                  <a:srgbClr val="AFDDFA"/>
                </a:solidFill>
                <a:latin typeface="Arial"/>
              </a:rPr>
              <a:t>I. Podpora pečujících osob</a:t>
            </a: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15</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A72109EF-07AE-474F-B0ED-80D49443BC85}"/>
              </a:ext>
            </a:extLst>
          </p:cNvPr>
          <p:cNvSpPr txBox="true"/>
          <p:nvPr/>
        </p:nvSpPr>
        <p:spPr>
          <a:xfrm>
            <a:off x="107504" y="1340768"/>
            <a:ext cx="9000496" cy="4770537"/>
          </a:xfrm>
          <a:prstGeom prst="rect">
            <a:avLst/>
          </a:prstGeom>
          <a:noFill/>
        </p:spPr>
        <p:txBody>
          <a:bodyPr wrap="square">
            <a:spAutoFit/>
          </a:bodyPr>
          <a:lstStyle/>
          <a:p>
            <a:pPr algn="just"/>
            <a:r>
              <a:rPr lang="cs-CZ" sz="1600" dirty="false"/>
              <a:t>Aktivity směřují k </a:t>
            </a:r>
            <a:r>
              <a:rPr lang="cs-CZ" sz="1600" b="true" dirty="false"/>
              <a:t>podpoře neformálních pečujících a blízkého okolí osoby závislé na péči </a:t>
            </a:r>
            <a:br>
              <a:rPr lang="cs-CZ" sz="1600" b="true" dirty="false"/>
            </a:br>
            <a:r>
              <a:rPr lang="cs-CZ" sz="1600" dirty="false"/>
              <a:t>s cílem zajistit kvalitní péči o osobu závislou na péči tak, aby mohla setrvat ve svém přirozeném prostředí. Aktivity mají přispět k vzájemné provázanosti a sdílení péče mezi neformálními pečujícími a formálními poskytovateli péče včetně zvýšení informovanosti neformálních pečujících o možnostech péče o osobu závislou na péči v jejím přirozeném prostředí.</a:t>
            </a:r>
          </a:p>
          <a:p>
            <a:endParaRPr lang="cs-CZ" sz="1600" dirty="false"/>
          </a:p>
          <a:p>
            <a:r>
              <a:rPr lang="cs-CZ" sz="1600" b="true" dirty="false"/>
              <a:t>Neformálním pečujícím </a:t>
            </a:r>
            <a:r>
              <a:rPr lang="cs-CZ" sz="1600" dirty="false"/>
              <a:t>se rozumí osoba blízká nebo jiný pečující:</a:t>
            </a:r>
          </a:p>
          <a:p>
            <a:endParaRPr lang="cs-CZ" sz="1600" dirty="false"/>
          </a:p>
          <a:p>
            <a:pPr algn="just"/>
            <a:r>
              <a:rPr lang="cs-CZ" sz="1600" dirty="false"/>
              <a:t>1)  kteří </a:t>
            </a:r>
            <a:r>
              <a:rPr lang="cs-CZ" sz="1600" b="true" dirty="false"/>
              <a:t>poskytují pomoc osobě v jejím v přirozeném sociálním prostředí</a:t>
            </a:r>
            <a:r>
              <a:rPr lang="cs-CZ" sz="1600" dirty="false"/>
              <a:t>, </a:t>
            </a:r>
          </a:p>
          <a:p>
            <a:pPr marL="285750" indent="-285750" algn="just">
              <a:buClr>
                <a:srgbClr val="00B0F0"/>
              </a:buClr>
              <a:buFont typeface="Arial" panose="020B0604020202020204" pitchFamily="34" charset="0"/>
              <a:buChar char="•"/>
            </a:pPr>
            <a:r>
              <a:rPr lang="cs-CZ" sz="1600" dirty="false"/>
              <a:t>jíž byl přiznán příspěvek na péči (příp. byla podána žádost o tuto dávku), nebo</a:t>
            </a:r>
          </a:p>
          <a:p>
            <a:pPr marL="285750" indent="-285750" algn="just">
              <a:buClr>
                <a:srgbClr val="00B0F0"/>
              </a:buClr>
              <a:buFont typeface="Arial" panose="020B0604020202020204" pitchFamily="34" charset="0"/>
              <a:buChar char="•"/>
            </a:pPr>
            <a:r>
              <a:rPr lang="cs-CZ" sz="1600" dirty="false"/>
              <a:t>která byla uznána invalidní pro invaliditu prvního, druhého nebo třetího stupně (příp. podala žádost o přiznání invalidního důchodu a u níž probíhá proces posuzování invalidity), nebo </a:t>
            </a:r>
          </a:p>
          <a:p>
            <a:pPr marL="285750" indent="-285750" algn="just">
              <a:buClr>
                <a:srgbClr val="00B0F0"/>
              </a:buClr>
              <a:buFont typeface="Arial" panose="020B0604020202020204" pitchFamily="34" charset="0"/>
              <a:buChar char="•"/>
            </a:pPr>
            <a:r>
              <a:rPr lang="cs-CZ" sz="1600" dirty="false"/>
              <a:t>která je držitelem průkazu pro osoby se zdravotním postižením (s označením TP, ZTP nebo ZTP/P)</a:t>
            </a:r>
          </a:p>
          <a:p>
            <a:pPr marL="285750" indent="-285750">
              <a:buFont typeface="Arial" panose="020B0604020202020204" pitchFamily="34" charset="0"/>
              <a:buChar char="•"/>
            </a:pPr>
            <a:endParaRPr lang="cs-CZ" sz="1600" dirty="false"/>
          </a:p>
          <a:p>
            <a:r>
              <a:rPr lang="cs-CZ" sz="1600" dirty="false"/>
              <a:t>nebo</a:t>
            </a:r>
          </a:p>
          <a:p>
            <a:endParaRPr lang="cs-CZ" sz="1600" dirty="false"/>
          </a:p>
          <a:p>
            <a:pPr algn="just"/>
            <a:r>
              <a:rPr lang="cs-CZ" sz="1600" dirty="false"/>
              <a:t> 2) </a:t>
            </a:r>
            <a:r>
              <a:rPr lang="cs-CZ" sz="1600" b="true" dirty="false"/>
              <a:t>kterým je vypláceno dlouhodobé ošetřovné z nemocenského pojištění </a:t>
            </a:r>
            <a:r>
              <a:rPr lang="cs-CZ" sz="1600" dirty="false"/>
              <a:t>z důvodu péče </a:t>
            </a:r>
            <a:br>
              <a:rPr lang="cs-CZ" sz="1600" dirty="false"/>
            </a:br>
            <a:r>
              <a:rPr lang="cs-CZ" sz="1600" dirty="false"/>
              <a:t>o osobu potřebující poskytování dlouhodobé péče v domácím prostředí. </a:t>
            </a:r>
          </a:p>
        </p:txBody>
      </p:sp>
    </p:spTree>
    <p:extLst>
      <p:ext uri="{BB962C8B-B14F-4D97-AF65-F5344CB8AC3E}">
        <p14:creationId xmlns:p14="http://schemas.microsoft.com/office/powerpoint/2010/main" val="3275936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 Podpora pečujících osob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16</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8" name="TextovéPole 7">
            <a:extLst>
              <a:ext uri="{FF2B5EF4-FFF2-40B4-BE49-F238E27FC236}">
                <a16:creationId xmlns:a16="http://schemas.microsoft.com/office/drawing/2014/main" id="{1458DB3B-2BFB-4433-9987-9E0D32C373A6}"/>
              </a:ext>
            </a:extLst>
          </p:cNvPr>
          <p:cNvSpPr txBox="true"/>
          <p:nvPr/>
        </p:nvSpPr>
        <p:spPr>
          <a:xfrm>
            <a:off x="107504" y="1340768"/>
            <a:ext cx="8823494" cy="5262979"/>
          </a:xfrm>
          <a:prstGeom prst="rect">
            <a:avLst/>
          </a:prstGeom>
          <a:noFill/>
        </p:spPr>
        <p:txBody>
          <a:bodyPr wrap="square">
            <a:spAutoFit/>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r>
              <a:rPr kumimoji="false" lang="cs-CZ" sz="1600" b="true" i="false" u="sng" strike="noStrike" kern="1200" cap="none" spc="0" normalizeH="false" baseline="0" noProof="false" dirty="false">
                <a:ln>
                  <a:noFill/>
                </a:ln>
                <a:solidFill>
                  <a:srgbClr val="084A8B"/>
                </a:solidFill>
                <a:effectLst/>
                <a:uLnTx/>
                <a:uFillTx/>
                <a:ea typeface="+mn-ea"/>
                <a:cs typeface="+mn-cs"/>
              </a:rPr>
              <a:t>Podporované aktivity: </a:t>
            </a:r>
            <a:r>
              <a:rPr lang="cs-CZ" sz="1600" dirty="false"/>
              <a:t>	</a:t>
            </a: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lang="cs-CZ" sz="1600" dirty="false"/>
          </a:p>
          <a:p>
            <a:pPr marL="342900" indent="-342900">
              <a:buAutoNum type="arabicPeriod"/>
            </a:pPr>
            <a:r>
              <a:rPr lang="cs-CZ" sz="1600" b="true" dirty="false"/>
              <a:t>Vzdělávání neformálních pečujících v oblasti péče o osobu závislou na péči.</a:t>
            </a:r>
          </a:p>
          <a:p>
            <a:pPr marL="342900" indent="-342900">
              <a:buAutoNum type="arabicPeriod"/>
            </a:pPr>
            <a:endParaRPr lang="cs-CZ" sz="1600" b="true" dirty="false"/>
          </a:p>
          <a:p>
            <a:pPr algn="just"/>
            <a:r>
              <a:rPr lang="cs-CZ" sz="1600" dirty="false"/>
              <a:t>Vzdělávání může mít formu </a:t>
            </a:r>
            <a:r>
              <a:rPr lang="cs-CZ" sz="1600" b="true" dirty="false"/>
              <a:t>akreditovaných kurzů, workshopů, seminářů </a:t>
            </a:r>
            <a:r>
              <a:rPr lang="cs-CZ" sz="1600" dirty="false"/>
              <a:t>atd., a to včetně </a:t>
            </a:r>
            <a:r>
              <a:rPr lang="cs-CZ" sz="1600" b="true" dirty="false"/>
              <a:t>vzdělávání se zahraniční účastí či vzdělávání v zahraničí </a:t>
            </a:r>
            <a:r>
              <a:rPr lang="cs-CZ" sz="1600" dirty="false"/>
              <a:t>(konference, stáže, cesty za dobrou praxí apod.).</a:t>
            </a:r>
          </a:p>
          <a:p>
            <a:endParaRPr lang="cs-CZ" sz="1600" dirty="false"/>
          </a:p>
          <a:p>
            <a:pPr algn="just"/>
            <a:r>
              <a:rPr lang="cs-CZ" sz="1600" b="true" dirty="false"/>
              <a:t>2</a:t>
            </a:r>
            <a:r>
              <a:rPr lang="cs-CZ" sz="1600" dirty="false"/>
              <a:t>.   </a:t>
            </a:r>
            <a:r>
              <a:rPr lang="cs-CZ" sz="1600" b="true" dirty="false"/>
              <a:t>Specifické poradenství neformálním pečujícím související se zajištěním péče o osobu závislou na péči</a:t>
            </a:r>
            <a:r>
              <a:rPr lang="cs-CZ" sz="1600" dirty="false"/>
              <a:t>, a to především v oblastech: sladění péče a zaměstnání, pomoci při řešení finanční situace, zajištění sdílené péče (kombinování formální a neformální péče), možnosti využívání podpůrných sociálních služeb, organizace a zvládání přímé péče (zaučení </a:t>
            </a:r>
            <a:br>
              <a:rPr lang="cs-CZ" sz="1600" dirty="false"/>
            </a:br>
            <a:r>
              <a:rPr lang="cs-CZ" sz="1600" dirty="false"/>
              <a:t>v technikách péče, ošetřovatelství, specifické komunikace), využívání </a:t>
            </a:r>
            <a:r>
              <a:rPr lang="cs-CZ" sz="1600" dirty="false" err="true"/>
              <a:t>asistivních</a:t>
            </a:r>
            <a:r>
              <a:rPr lang="cs-CZ" sz="1600" dirty="false"/>
              <a:t> technologií </a:t>
            </a:r>
            <a:br>
              <a:rPr lang="cs-CZ" sz="1600" dirty="false"/>
            </a:br>
            <a:r>
              <a:rPr lang="cs-CZ" sz="1600" dirty="false"/>
              <a:t>a asistenčních pomůcek včetně pomoci při výběru vhodné technologie/pomůcky, zacvičení </a:t>
            </a:r>
            <a:br>
              <a:rPr lang="cs-CZ" sz="1600" dirty="false"/>
            </a:br>
            <a:r>
              <a:rPr lang="cs-CZ" sz="1600" dirty="false"/>
              <a:t>a metodické podpory při jejím využívání; výživové poradenství; právní poradenství (v oblastech sociálního, zdravotního, pracovního a trestního práva); poradenství v oblasti omezení svéprávnosti a opatrovnictví; poradenství  v otázkách bydlení osoby závislé na péči, atd.; prvotní orientace při řešení situace související se zahájením péče v  přirozeném sociálním prostředí po propuštění z lékařského zařízení; poradenství v oblasti nouzové péče (náhlá indispozice postarat se o osobu blízkou); peer poradenství; spolupráce se školským zařízením </a:t>
            </a:r>
            <a:br>
              <a:rPr lang="cs-CZ" sz="1600" dirty="false"/>
            </a:br>
            <a:r>
              <a:rPr lang="cs-CZ" sz="1600" dirty="false"/>
              <a:t>v případě  specifických potřeb dítěte, atd. </a:t>
            </a:r>
          </a:p>
        </p:txBody>
      </p:sp>
    </p:spTree>
    <p:extLst>
      <p:ext uri="{BB962C8B-B14F-4D97-AF65-F5344CB8AC3E}">
        <p14:creationId xmlns:p14="http://schemas.microsoft.com/office/powerpoint/2010/main" val="432820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Podpora pečujících osob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17</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016DFC45-14CF-4B29-8D10-DC2D16B1F062}"/>
              </a:ext>
            </a:extLst>
          </p:cNvPr>
          <p:cNvSpPr txBox="true"/>
          <p:nvPr/>
        </p:nvSpPr>
        <p:spPr>
          <a:xfrm>
            <a:off x="107504" y="1412776"/>
            <a:ext cx="8784976" cy="1846659"/>
          </a:xfrm>
          <a:prstGeom prst="rect">
            <a:avLst/>
          </a:prstGeom>
          <a:noFill/>
        </p:spPr>
        <p:txBody>
          <a:bodyPr wrap="square">
            <a:spAutoFit/>
          </a:bodyPr>
          <a:lstStyle/>
          <a:p>
            <a:endParaRPr lang="cs-CZ" dirty="false"/>
          </a:p>
          <a:p>
            <a:r>
              <a:rPr lang="cs-CZ" sz="1600" b="true" dirty="false"/>
              <a:t>3.  Vytváření a koordinace </a:t>
            </a:r>
            <a:r>
              <a:rPr lang="cs-CZ" sz="1600" dirty="false"/>
              <a:t>plnění individuálního plánu při práci s pečujícím.</a:t>
            </a:r>
          </a:p>
          <a:p>
            <a:endParaRPr lang="cs-CZ" sz="1600" dirty="false"/>
          </a:p>
          <a:p>
            <a:pPr algn="just"/>
            <a:r>
              <a:rPr lang="cs-CZ" sz="1600" b="true" dirty="false"/>
              <a:t>4. Psychohygiena neformálních pečujících </a:t>
            </a:r>
            <a:r>
              <a:rPr lang="cs-CZ" sz="1600" dirty="false"/>
              <a:t>(např. svépomocné skupiny neformálních pečujících, psychoterapeutická podpora, supervize apod.). Dále je možné podpořit, a to pouze s aktivním zapojením odborných pracovníků (psychologa, soc. pracovníka nebo rodinného terapeuta aj.), </a:t>
            </a:r>
            <a:r>
              <a:rPr lang="cs-CZ" sz="1600" b="true" dirty="false"/>
              <a:t>volnočasové aktivity a vícedenní pobytové akce.</a:t>
            </a:r>
          </a:p>
        </p:txBody>
      </p:sp>
    </p:spTree>
    <p:extLst>
      <p:ext uri="{BB962C8B-B14F-4D97-AF65-F5344CB8AC3E}">
        <p14:creationId xmlns:p14="http://schemas.microsoft.com/office/powerpoint/2010/main" val="472135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lang="cs-CZ" b="true" kern="0" cap="all" baseline="0" dirty="false" err="true">
                <a:latin typeface="+mj-lt"/>
                <a:ea typeface="+mj-ea"/>
                <a:cs typeface="+mj-cs"/>
              </a:rPr>
              <a:t>ii</a:t>
            </a:r>
            <a:r>
              <a:rPr lang="cs-CZ" b="true" kern="0" cap="all" baseline="0" dirty="false">
                <a:latin typeface="+mj-lt"/>
                <a:ea typeface="+mj-ea"/>
                <a:cs typeface="+mj-cs"/>
              </a:rPr>
              <a:t>. PODPORA SDÍLENÉ PÉČE A INOVATIVNÍCH FOREM SDÍLENÉ PÉČE</a:t>
            </a: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18</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32A43E8E-541F-4607-834F-6263D0B495F8}"/>
              </a:ext>
            </a:extLst>
          </p:cNvPr>
          <p:cNvSpPr txBox="true"/>
          <p:nvPr/>
        </p:nvSpPr>
        <p:spPr>
          <a:xfrm>
            <a:off x="213002" y="1268760"/>
            <a:ext cx="8424000" cy="4247317"/>
          </a:xfrm>
          <a:prstGeom prst="rect">
            <a:avLst/>
          </a:prstGeom>
          <a:noFill/>
        </p:spPr>
        <p:txBody>
          <a:bodyPr wrap="square">
            <a:spAutoFit/>
          </a:bodyPr>
          <a:lstStyle/>
          <a:p>
            <a:pPr algn="just"/>
            <a:endParaRPr lang="cs-CZ" b="true" dirty="false"/>
          </a:p>
          <a:p>
            <a:pPr algn="just"/>
            <a:r>
              <a:rPr lang="cs-CZ" b="true" dirty="false"/>
              <a:t>Aktivity směřují k podpoře sdílené péče</a:t>
            </a:r>
            <a:r>
              <a:rPr lang="cs-CZ" dirty="false"/>
              <a:t>, jejímž hlavním cílem je </a:t>
            </a:r>
            <a:r>
              <a:rPr lang="cs-CZ" b="true" dirty="false"/>
              <a:t>propojit využívání neformální péče společně s profesionálními poskytovateli péče</a:t>
            </a:r>
            <a:r>
              <a:rPr lang="cs-CZ" dirty="false"/>
              <a:t>, případně jinými organizacemi/aktéry, kteří jsou </a:t>
            </a:r>
            <a:br>
              <a:rPr lang="cs-CZ" dirty="false"/>
            </a:br>
            <a:r>
              <a:rPr lang="cs-CZ" dirty="false"/>
              <a:t>v této oblasti relevantní.</a:t>
            </a:r>
          </a:p>
          <a:p>
            <a:pPr algn="just"/>
            <a:endParaRPr lang="cs-CZ" dirty="false"/>
          </a:p>
          <a:p>
            <a:pPr algn="just"/>
            <a:r>
              <a:rPr lang="cs-CZ" dirty="false"/>
              <a:t>Výsledkem činností by mělo být setrvání osoby závislé na péči v jejím </a:t>
            </a:r>
            <a:r>
              <a:rPr lang="cs-CZ" b="true" dirty="false"/>
              <a:t>přirozeném sociálním prostředí </a:t>
            </a:r>
            <a:r>
              <a:rPr lang="cs-CZ" dirty="false"/>
              <a:t>se zajištěním kvalitní péče, podpora osoby závislé na péči v jejím co největším možném začleňování do komunity a zároveň ulehčení péče pečujícím. </a:t>
            </a:r>
          </a:p>
          <a:p>
            <a:pPr algn="just"/>
            <a:endParaRPr lang="cs-CZ" dirty="false"/>
          </a:p>
          <a:p>
            <a:pPr algn="just"/>
            <a:r>
              <a:rPr lang="cs-CZ" b="true" dirty="false"/>
              <a:t>Sdílenou péčí se rozumí: </a:t>
            </a:r>
            <a:r>
              <a:rPr lang="cs-CZ" dirty="false"/>
              <a:t>společná péče poskytovaná profesionálními poskytovateli péče (poskytovatelé sociálních a zdravotních služeb), </a:t>
            </a:r>
            <a:br>
              <a:rPr lang="cs-CZ" dirty="false"/>
            </a:br>
            <a:r>
              <a:rPr lang="cs-CZ" dirty="false"/>
              <a:t>a neformálními pečujícími v přirozeném prostředí osoby závislé na péči, včetně jiných forem </a:t>
            </a:r>
            <a:r>
              <a:rPr lang="cs-CZ" b="true" dirty="false"/>
              <a:t>kombinované péče </a:t>
            </a:r>
            <a:r>
              <a:rPr lang="cs-CZ" dirty="false"/>
              <a:t>o osobu závislou na péči.  </a:t>
            </a:r>
          </a:p>
        </p:txBody>
      </p:sp>
    </p:spTree>
    <p:extLst>
      <p:ext uri="{BB962C8B-B14F-4D97-AF65-F5344CB8AC3E}">
        <p14:creationId xmlns:p14="http://schemas.microsoft.com/office/powerpoint/2010/main" val="986972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II. PODPORA SDÍLENÉ PÉČE A INOVATIVNÍCH FOREM SDÍLENÉ PÉČE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19</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836B2812-3BEA-4804-9BA5-B336FBCBB8FD}"/>
              </a:ext>
            </a:extLst>
          </p:cNvPr>
          <p:cNvSpPr txBox="true"/>
          <p:nvPr/>
        </p:nvSpPr>
        <p:spPr>
          <a:xfrm>
            <a:off x="213002" y="1340768"/>
            <a:ext cx="8717996" cy="3170099"/>
          </a:xfrm>
          <a:prstGeom prst="rect">
            <a:avLst/>
          </a:prstGeom>
          <a:noFill/>
        </p:spPr>
        <p:txBody>
          <a:bodyPr wrap="square">
            <a:spAutoFit/>
          </a:bodyPr>
          <a:lstStyle/>
          <a:p>
            <a:r>
              <a:rPr lang="cs-CZ" sz="2000" b="true" u="sng" dirty="false"/>
              <a:t>Podporované aktivity: </a:t>
            </a:r>
          </a:p>
          <a:p>
            <a:endParaRPr lang="cs-CZ" sz="2000" dirty="false"/>
          </a:p>
          <a:p>
            <a:pPr marL="457200" indent="-457200" algn="just">
              <a:buAutoNum type="arabicPeriod"/>
            </a:pPr>
            <a:r>
              <a:rPr lang="cs-CZ" sz="2000" dirty="false"/>
              <a:t>Podpora sdílené péče prostřednictvím systému </a:t>
            </a:r>
            <a:r>
              <a:rPr lang="cs-CZ" sz="2000" b="true" dirty="false"/>
              <a:t>podpory rodin dětí </a:t>
            </a:r>
            <a:br>
              <a:rPr lang="cs-CZ" sz="2000" b="true" dirty="false"/>
            </a:br>
            <a:r>
              <a:rPr lang="cs-CZ" sz="2000" b="true" dirty="false"/>
              <a:t>s mentálním či kombinovaným postižením a s poruchou autistického spektra – </a:t>
            </a:r>
            <a:r>
              <a:rPr lang="cs-CZ" sz="2000" b="true" dirty="false" err="true"/>
              <a:t>homesharing</a:t>
            </a:r>
            <a:r>
              <a:rPr lang="cs-CZ" sz="2000" b="true" dirty="false"/>
              <a:t>. </a:t>
            </a:r>
          </a:p>
          <a:p>
            <a:pPr marL="457200" indent="-457200" algn="just">
              <a:buAutoNum type="arabicPeriod"/>
            </a:pPr>
            <a:endParaRPr lang="cs-CZ" sz="2000" dirty="false"/>
          </a:p>
          <a:p>
            <a:pPr algn="just"/>
            <a:r>
              <a:rPr lang="cs-CZ" sz="2000" dirty="false"/>
              <a:t>V rámci aktivity je možné podpořit nábor hostitelů včetně jejich přípravy, přípravu a práci s rodinou a dětmi s postižením, podporu procesu párování, kontrolu procesu </a:t>
            </a:r>
            <a:r>
              <a:rPr lang="cs-CZ" sz="2000" dirty="false" err="true"/>
              <a:t>homesharingu</a:t>
            </a:r>
            <a:r>
              <a:rPr lang="cs-CZ" sz="2000" dirty="false"/>
              <a:t> a další. V případě zavedení </a:t>
            </a:r>
            <a:r>
              <a:rPr lang="cs-CZ" sz="2000" dirty="false" err="true"/>
              <a:t>homesharingu</a:t>
            </a:r>
            <a:r>
              <a:rPr lang="cs-CZ" sz="2000" dirty="false"/>
              <a:t> v organizaci je nutné aktivity pilotně ověřit a vyhodnotit.</a:t>
            </a:r>
          </a:p>
        </p:txBody>
      </p:sp>
    </p:spTree>
    <p:extLst>
      <p:ext uri="{BB962C8B-B14F-4D97-AF65-F5344CB8AC3E}">
        <p14:creationId xmlns:p14="http://schemas.microsoft.com/office/powerpoint/2010/main" val="520360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OBSAH SEMINÁŘE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16" name="TextovéPole 15">
            <a:extLst>
              <a:ext uri="{FF2B5EF4-FFF2-40B4-BE49-F238E27FC236}">
                <a16:creationId xmlns:a16="http://schemas.microsoft.com/office/drawing/2014/main" id="{E20BA308-244C-4C67-8F47-8B6860E19752}"/>
              </a:ext>
            </a:extLst>
          </p:cNvPr>
          <p:cNvSpPr txBox="true"/>
          <p:nvPr/>
        </p:nvSpPr>
        <p:spPr>
          <a:xfrm>
            <a:off x="467544" y="1772816"/>
            <a:ext cx="7056784" cy="4093428"/>
          </a:xfrm>
          <a:prstGeom prst="rect">
            <a:avLst/>
          </a:prstGeom>
          <a:noFill/>
        </p:spPr>
        <p:txBody>
          <a:bodyPr wrap="square">
            <a:spAutoFit/>
          </a:bodyPr>
          <a:lstStyle/>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Identifikace výzvy</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Oprávnění žadatelé a partnerství</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Klíčové aktivity</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Indikátory</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Cílové skupiny</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Způsobilost výdajů</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Veřejná podpora</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Povinné přílohy</a:t>
            </a:r>
          </a:p>
          <a:p>
            <a:pPr marL="0" marR="0" lvl="0" indent="-432000" algn="l"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lang="cs-CZ" altLang="cs-CZ" sz="2000" dirty="false">
                <a:solidFill>
                  <a:srgbClr val="084A8B"/>
                </a:solidFill>
                <a:latin typeface="Arial"/>
              </a:rPr>
              <a:t>Kontakty a dotazy</a:t>
            </a:r>
          </a:p>
        </p:txBody>
      </p:sp>
    </p:spTree>
    <p:extLst>
      <p:ext uri="{BB962C8B-B14F-4D97-AF65-F5344CB8AC3E}">
        <p14:creationId xmlns:p14="http://schemas.microsoft.com/office/powerpoint/2010/main" val="42833018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err="true">
                <a:ln>
                  <a:noFill/>
                </a:ln>
                <a:solidFill>
                  <a:srgbClr val="AFDDFA"/>
                </a:solidFill>
                <a:effectLst/>
                <a:uLnTx/>
                <a:uFillTx/>
                <a:latin typeface="Arial"/>
                <a:ea typeface="+mj-ea"/>
                <a:cs typeface="+mj-cs"/>
              </a:rPr>
              <a:t>ii</a:t>
            </a: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 PODPORA SDÍLENÉ PÉČE A INOVATIVNÍCH FOREM SDÍLENÉ PÉČE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20</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703DF649-C2F1-4A6B-91D2-0DC9602B0AB6}"/>
              </a:ext>
            </a:extLst>
          </p:cNvPr>
          <p:cNvSpPr txBox="true"/>
          <p:nvPr/>
        </p:nvSpPr>
        <p:spPr>
          <a:xfrm>
            <a:off x="251520" y="1196752"/>
            <a:ext cx="8568952" cy="5755422"/>
          </a:xfrm>
          <a:prstGeom prst="rect">
            <a:avLst/>
          </a:prstGeom>
          <a:noFill/>
        </p:spPr>
        <p:txBody>
          <a:bodyPr wrap="square">
            <a:spAutoFit/>
          </a:bodyPr>
          <a:lstStyle/>
          <a:p>
            <a:endParaRPr lang="cs-CZ" sz="1600" dirty="false"/>
          </a:p>
          <a:p>
            <a:pPr algn="just"/>
            <a:r>
              <a:rPr lang="cs-CZ" sz="1600" dirty="false"/>
              <a:t>Subjekty, které chtějí získat finanční podporu stávajícího </a:t>
            </a:r>
            <a:r>
              <a:rPr lang="cs-CZ" sz="1600" dirty="false" err="true"/>
              <a:t>homesharingu</a:t>
            </a:r>
            <a:r>
              <a:rPr lang="cs-CZ" sz="1600" dirty="false"/>
              <a:t> nebo zavádět </a:t>
            </a:r>
            <a:r>
              <a:rPr lang="cs-CZ" sz="1600" dirty="false" err="true"/>
              <a:t>homesharing</a:t>
            </a:r>
            <a:r>
              <a:rPr lang="cs-CZ" sz="1600" dirty="false"/>
              <a:t> nově v celém rozsahu, musí při realizaci projektu vždy dodržet </a:t>
            </a:r>
            <a:r>
              <a:rPr lang="cs-CZ" sz="1600" b="true" dirty="false"/>
              <a:t>základní principy </a:t>
            </a:r>
            <a:r>
              <a:rPr lang="cs-CZ" sz="1600" b="true" dirty="false" err="true"/>
              <a:t>homesharingu</a:t>
            </a:r>
            <a:r>
              <a:rPr lang="cs-CZ" sz="1600" b="true" dirty="false"/>
              <a:t>:</a:t>
            </a:r>
          </a:p>
          <a:p>
            <a:endParaRPr lang="cs-CZ" sz="1600" b="true" dirty="false"/>
          </a:p>
          <a:p>
            <a:pPr marL="342900" indent="-342900">
              <a:buAutoNum type="alphaLcParenR"/>
            </a:pPr>
            <a:r>
              <a:rPr lang="cs-CZ" sz="1600" dirty="false" err="true"/>
              <a:t>Homesharing</a:t>
            </a:r>
            <a:r>
              <a:rPr lang="cs-CZ" sz="1600" dirty="false"/>
              <a:t> </a:t>
            </a:r>
            <a:r>
              <a:rPr lang="cs-CZ" sz="1600" b="true" dirty="false"/>
              <a:t>probíhá</a:t>
            </a:r>
            <a:r>
              <a:rPr lang="cs-CZ" sz="1600" dirty="false"/>
              <a:t> </a:t>
            </a:r>
            <a:r>
              <a:rPr lang="cs-CZ" sz="1600" b="true" dirty="false"/>
              <a:t>mimo domácnost dítěte i mimo prostory institucí</a:t>
            </a:r>
          </a:p>
          <a:p>
            <a:pPr marL="342900" indent="-342900">
              <a:buAutoNum type="alphaLcParenR"/>
            </a:pPr>
            <a:endParaRPr lang="cs-CZ" sz="1600" dirty="false"/>
          </a:p>
          <a:p>
            <a:pPr marL="285750" indent="-285750" algn="just">
              <a:buClr>
                <a:srgbClr val="00B0F0"/>
              </a:buClr>
              <a:buFont typeface="Wingdings" panose="05000000000000000000" pitchFamily="2" charset="2"/>
              <a:buChar char="Ø"/>
            </a:pPr>
            <a:r>
              <a:rPr lang="cs-CZ" sz="1600" dirty="false"/>
              <a:t>z projektu musí tato skutečnost jasně vyplývat a projekt musí obsahovat tyto fáze:</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Arial" panose="020B0604020202020204" pitchFamily="34" charset="0"/>
              <a:buChar char="•"/>
            </a:pPr>
            <a:r>
              <a:rPr lang="cs-CZ" sz="1600" dirty="false"/>
              <a:t>příprava hostitelů,</a:t>
            </a:r>
          </a:p>
          <a:p>
            <a:pPr marL="285750" indent="-285750" algn="just">
              <a:buClr>
                <a:srgbClr val="00B0F0"/>
              </a:buClr>
              <a:buFont typeface="Arial" panose="020B0604020202020204" pitchFamily="34" charset="0"/>
              <a:buChar char="•"/>
            </a:pPr>
            <a:r>
              <a:rPr lang="cs-CZ" sz="1600" dirty="false"/>
              <a:t>příprava neformálně pečujících,</a:t>
            </a:r>
          </a:p>
          <a:p>
            <a:pPr marL="285750" indent="-285750" algn="just">
              <a:buClr>
                <a:srgbClr val="00B0F0"/>
              </a:buClr>
              <a:buFont typeface="Arial" panose="020B0604020202020204" pitchFamily="34" charset="0"/>
              <a:buChar char="•"/>
            </a:pPr>
            <a:r>
              <a:rPr lang="cs-CZ" sz="1600" dirty="false"/>
              <a:t>individuální práce s dítětem,</a:t>
            </a:r>
          </a:p>
          <a:p>
            <a:pPr marL="285750" indent="-285750" algn="just">
              <a:buClr>
                <a:srgbClr val="00B0F0"/>
              </a:buClr>
              <a:buFont typeface="Arial" panose="020B0604020202020204" pitchFamily="34" charset="0"/>
              <a:buChar char="•"/>
            </a:pPr>
            <a:r>
              <a:rPr lang="cs-CZ" sz="1600" dirty="false"/>
              <a:t>párovací proces,</a:t>
            </a:r>
          </a:p>
          <a:p>
            <a:pPr marL="285750" indent="-285750" algn="just">
              <a:buClr>
                <a:srgbClr val="00B0F0"/>
              </a:buClr>
              <a:buFont typeface="Arial" panose="020B0604020202020204" pitchFamily="34" charset="0"/>
              <a:buChar char="•"/>
            </a:pPr>
            <a:r>
              <a:rPr lang="cs-CZ" sz="1600" dirty="false"/>
              <a:t>odborná podpora po spárování hostitele/rodiny/dítěte,</a:t>
            </a:r>
          </a:p>
          <a:p>
            <a:pPr marL="285750" indent="-285750" algn="just">
              <a:buClr>
                <a:srgbClr val="00B0F0"/>
              </a:buClr>
              <a:buFont typeface="Arial" panose="020B0604020202020204" pitchFamily="34" charset="0"/>
              <a:buChar char="•"/>
            </a:pPr>
            <a:r>
              <a:rPr lang="cs-CZ" sz="1600" dirty="false"/>
              <a:t>doporučených je 2,5 úvazku na deset spárovaných rodin ročně.</a:t>
            </a:r>
          </a:p>
          <a:p>
            <a:pPr marL="285750" indent="-285750">
              <a:buFont typeface="Arial" panose="020B0604020202020204" pitchFamily="34" charset="0"/>
              <a:buChar char="•"/>
            </a:pPr>
            <a:endParaRPr lang="cs-CZ" sz="1600" dirty="false"/>
          </a:p>
          <a:p>
            <a:pPr algn="just"/>
            <a:r>
              <a:rPr lang="cs-CZ" sz="1600" dirty="false"/>
              <a:t>V projektu musí být stručně popsán proces přípravy pečujících rodin na vstup do </a:t>
            </a:r>
            <a:r>
              <a:rPr lang="cs-CZ" sz="1600" dirty="false" err="true"/>
              <a:t>homesharingu</a:t>
            </a:r>
            <a:r>
              <a:rPr lang="cs-CZ" sz="1600" dirty="false"/>
              <a:t>, jeho jednotlivé kroky, jednotlivá témata, která jsou v rámci přípravy zahrnuta, včetně tématu separace. </a:t>
            </a:r>
          </a:p>
          <a:p>
            <a:pPr algn="just"/>
            <a:endParaRPr lang="cs-CZ" sz="1600" dirty="false"/>
          </a:p>
          <a:p>
            <a:pPr algn="just"/>
            <a:r>
              <a:rPr lang="cs-CZ" sz="1600" dirty="false"/>
              <a:t>Na každou pečující rodinu musí být počítáno </a:t>
            </a:r>
            <a:r>
              <a:rPr lang="cs-CZ" sz="1600" b="true" dirty="false"/>
              <a:t>minimálně se 3 schůzkami </a:t>
            </a:r>
            <a:r>
              <a:rPr lang="cs-CZ" sz="1600" dirty="false"/>
              <a:t>před vstupem do HS.</a:t>
            </a:r>
          </a:p>
          <a:p>
            <a:endParaRPr lang="cs-CZ" sz="1600" dirty="false"/>
          </a:p>
        </p:txBody>
      </p:sp>
    </p:spTree>
    <p:extLst>
      <p:ext uri="{BB962C8B-B14F-4D97-AF65-F5344CB8AC3E}">
        <p14:creationId xmlns:p14="http://schemas.microsoft.com/office/powerpoint/2010/main" val="34252314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err="true">
                <a:ln>
                  <a:noFill/>
                </a:ln>
                <a:solidFill>
                  <a:srgbClr val="AFDDFA"/>
                </a:solidFill>
                <a:effectLst/>
                <a:uLnTx/>
                <a:uFillTx/>
                <a:latin typeface="Arial"/>
                <a:ea typeface="+mj-ea"/>
                <a:cs typeface="+mj-cs"/>
              </a:rPr>
              <a:t>ii</a:t>
            </a: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 PODPORA SDÍLENÉ PÉČE A INOVATIVNÍCH FOREM SDÍLENÉ PÉČE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21</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703DF649-C2F1-4A6B-91D2-0DC9602B0AB6}"/>
              </a:ext>
            </a:extLst>
          </p:cNvPr>
          <p:cNvSpPr txBox="true"/>
          <p:nvPr/>
        </p:nvSpPr>
        <p:spPr>
          <a:xfrm>
            <a:off x="251520" y="1196752"/>
            <a:ext cx="8679478" cy="5262979"/>
          </a:xfrm>
          <a:prstGeom prst="rect">
            <a:avLst/>
          </a:prstGeom>
          <a:noFill/>
        </p:spPr>
        <p:txBody>
          <a:bodyPr wrap="square">
            <a:spAutoFit/>
          </a:bodyPr>
          <a:lstStyle/>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100000"/>
              </a:lnSpc>
              <a:spcBef>
                <a:spcPts val="0"/>
              </a:spcBef>
              <a:spcAft>
                <a:spcPts val="0"/>
              </a:spcAft>
              <a:buClrTx/>
              <a:buSzTx/>
              <a:buFontTx/>
              <a:buNone/>
              <a:tabLst/>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b) </a:t>
            </a:r>
            <a:r>
              <a:rPr kumimoji="false" lang="cs-CZ" sz="1600" b="false" i="false" u="none" strike="noStrike" kern="1200" cap="none" spc="0" normalizeH="false" baseline="0" noProof="false" dirty="false" err="true">
                <a:ln>
                  <a:noFill/>
                </a:ln>
                <a:solidFill>
                  <a:srgbClr val="084A8B"/>
                </a:solidFill>
                <a:effectLst/>
                <a:uLnTx/>
                <a:uFillTx/>
                <a:latin typeface="Arial"/>
                <a:ea typeface="+mn-ea"/>
                <a:cs typeface="+mn-cs"/>
              </a:rPr>
              <a:t>Homesharing</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 </a:t>
            </a: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plně respektuje jinakost a tempo dítěte</a:t>
            </a:r>
          </a:p>
          <a:p>
            <a:pPr marL="0" marR="0" lvl="0" indent="0" algn="l" defTabSz="914400" rtl="false" eaLnBrk="true" fontAlgn="auto" latinLnBrk="false" hangingPunct="true">
              <a:lnSpc>
                <a:spcPct val="100000"/>
              </a:lnSpc>
              <a:spcBef>
                <a:spcPts val="0"/>
              </a:spcBef>
              <a:spcAft>
                <a:spcPts val="0"/>
              </a:spcAft>
              <a:buClrTx/>
              <a:buSzTx/>
              <a:buFontTx/>
              <a:buNone/>
              <a:tabLst/>
              <a:defRPr/>
            </a:pP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V realizačním týmu musí být průvodce/adaptační pracovník pracující s dítětem. </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Pro každé dítě vznikne plán péče a na každé dítě musí být počítáno minimálně se </a:t>
            </a:r>
            <a:b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b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3 schůzkami v párovací fázi.</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600" dirty="false">
              <a:solidFill>
                <a:srgbClr val="084A8B"/>
              </a:solidFill>
              <a:latin typeface="Arial"/>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lang="cs-CZ" sz="1600" dirty="false">
                <a:solidFill>
                  <a:srgbClr val="084A8B"/>
                </a:solidFill>
                <a:latin typeface="Arial"/>
              </a:rPr>
              <a:t>c</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 </a:t>
            </a: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Hostitel není profesionál, ale dobře připravený laik</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V projektu musí být </a:t>
            </a: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odborná pozice pracující s hostiteli</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 která je členem realizačního týmu. Zároveň musí projekt obsahovat popis zajištění přípravy hostitelů tak, aby zajišťoval co největší bezpečí dítěte, jeho rodiny i rodiny hostitelské. </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V případě, že žadatelská organizace tuto podmínku nemůže splnit, je nutné mít zajištěnou přípravu hostitelů od organizace nebo lektorů, kteří hostitele v rámci </a:t>
            </a:r>
            <a:r>
              <a:rPr kumimoji="false" lang="cs-CZ" sz="1600" b="false" i="false" u="none" strike="noStrike" kern="1200" cap="none" spc="0" normalizeH="false" baseline="0" noProof="false" dirty="false" err="true">
                <a:ln>
                  <a:noFill/>
                </a:ln>
                <a:solidFill>
                  <a:srgbClr val="084A8B"/>
                </a:solidFill>
                <a:effectLst/>
                <a:uLnTx/>
                <a:uFillTx/>
                <a:latin typeface="Arial"/>
                <a:ea typeface="+mn-ea"/>
                <a:cs typeface="+mn-cs"/>
              </a:rPr>
              <a:t>homesharingu</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 již připravují. A to v organizacích, kde pilotní projekt </a:t>
            </a:r>
            <a:r>
              <a:rPr kumimoji="false" lang="cs-CZ" sz="1600" b="false" i="false" u="none" strike="noStrike" kern="1200" cap="none" spc="0" normalizeH="false" baseline="0" noProof="false" dirty="false" err="true">
                <a:ln>
                  <a:noFill/>
                </a:ln>
                <a:solidFill>
                  <a:srgbClr val="084A8B"/>
                </a:solidFill>
                <a:effectLst/>
                <a:uLnTx/>
                <a:uFillTx/>
                <a:latin typeface="Arial"/>
                <a:ea typeface="+mn-ea"/>
                <a:cs typeface="+mn-cs"/>
              </a:rPr>
              <a:t>homesharingu</a:t>
            </a:r>
            <a:r>
              <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rPr>
              <a:t> již úspěšně proběhl. </a:t>
            </a:r>
            <a:r>
              <a:rPr kumimoji="false" lang="cs-CZ" sz="1600" b="true" i="false" u="none" strike="noStrike" kern="1200" cap="none" spc="0" normalizeH="false" baseline="0" noProof="false" dirty="false">
                <a:ln>
                  <a:noFill/>
                </a:ln>
                <a:solidFill>
                  <a:srgbClr val="084A8B"/>
                </a:solidFill>
                <a:effectLst/>
                <a:uLnTx/>
                <a:uFillTx/>
                <a:latin typeface="Arial"/>
                <a:ea typeface="+mn-ea"/>
                <a:cs typeface="+mn-cs"/>
              </a:rPr>
              <a:t>Minimální rozsah přípravy je 24 hodin. </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600" dirty="false">
              <a:solidFill>
                <a:srgbClr val="084A8B"/>
              </a:solidFill>
              <a:latin typeface="Arial"/>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600" b="fals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8545145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II. PODPORA SDÍLENÉ PÉČE A INOVATIVNÍCH FOREM SDÍLENÉ PÉČE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22</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6" name="TextovéPole 5">
            <a:extLst>
              <a:ext uri="{FF2B5EF4-FFF2-40B4-BE49-F238E27FC236}">
                <a16:creationId xmlns:a16="http://schemas.microsoft.com/office/drawing/2014/main" id="{7C89600D-6A7B-40C4-BE0F-CE2E8C0AC0BF}"/>
              </a:ext>
            </a:extLst>
          </p:cNvPr>
          <p:cNvSpPr txBox="true"/>
          <p:nvPr/>
        </p:nvSpPr>
        <p:spPr>
          <a:xfrm>
            <a:off x="248538" y="1484784"/>
            <a:ext cx="8535462" cy="4031873"/>
          </a:xfrm>
          <a:prstGeom prst="rect">
            <a:avLst/>
          </a:prstGeom>
          <a:noFill/>
        </p:spPr>
        <p:txBody>
          <a:bodyPr wrap="square">
            <a:spAutoFit/>
          </a:bodyPr>
          <a:lstStyle/>
          <a:p>
            <a:r>
              <a:rPr lang="cs-CZ" sz="1600" dirty="false"/>
              <a:t>d) </a:t>
            </a:r>
            <a:r>
              <a:rPr lang="cs-CZ" sz="1600" b="true" dirty="false" err="true"/>
              <a:t>Homesharing</a:t>
            </a:r>
            <a:r>
              <a:rPr lang="cs-CZ" sz="1600" b="true" dirty="false"/>
              <a:t> je postaven na vztazích</a:t>
            </a:r>
          </a:p>
          <a:p>
            <a:endParaRPr lang="cs-CZ" sz="1600" dirty="false"/>
          </a:p>
          <a:p>
            <a:pPr algn="just"/>
            <a:r>
              <a:rPr lang="cs-CZ" sz="1600" dirty="false"/>
              <a:t>V projektu musí být stručně popsán proces párování, včetně popisu pozic pracovníků, kteří se ho účastní. Na každé párování musí být počítáno </a:t>
            </a:r>
            <a:r>
              <a:rPr lang="cs-CZ" sz="1600" b="true" dirty="false"/>
              <a:t>minimálně s 5 schůzkami. </a:t>
            </a:r>
            <a:r>
              <a:rPr lang="cs-CZ" sz="1600" dirty="false"/>
              <a:t>Musí být stručně popsán systém podpory spárovaných hostitelů a pečujících rodin.</a:t>
            </a:r>
          </a:p>
          <a:p>
            <a:endParaRPr lang="cs-CZ" sz="1600" dirty="false"/>
          </a:p>
          <a:p>
            <a:r>
              <a:rPr lang="cs-CZ" sz="1600" dirty="false"/>
              <a:t>e) </a:t>
            </a:r>
            <a:r>
              <a:rPr lang="cs-CZ" sz="1600" b="true" dirty="false" err="true"/>
              <a:t>Homesharing</a:t>
            </a:r>
            <a:r>
              <a:rPr lang="cs-CZ" sz="1600" b="true" dirty="false"/>
              <a:t> podporuje přirozené osamostatňování dítěte</a:t>
            </a:r>
          </a:p>
          <a:p>
            <a:endParaRPr lang="cs-CZ" sz="1600" dirty="false"/>
          </a:p>
          <a:p>
            <a:pPr algn="just"/>
            <a:r>
              <a:rPr lang="cs-CZ" sz="1600" dirty="false"/>
              <a:t>V projektu musí být odborná pozice – </a:t>
            </a:r>
            <a:r>
              <a:rPr lang="cs-CZ" sz="1600" b="true" dirty="false"/>
              <a:t>průvodce pro primární rodinu</a:t>
            </a:r>
            <a:r>
              <a:rPr lang="cs-CZ" sz="1600" dirty="false"/>
              <a:t>, který je členem realizačního týmu a součástí týmu je </a:t>
            </a:r>
            <a:r>
              <a:rPr lang="cs-CZ" sz="1600" b="true" dirty="false"/>
              <a:t>psycholog nebo psychoterapeut</a:t>
            </a:r>
            <a:r>
              <a:rPr lang="cs-CZ" sz="1600" dirty="false"/>
              <a:t>.</a:t>
            </a:r>
          </a:p>
          <a:p>
            <a:endParaRPr lang="cs-CZ" sz="1600" dirty="false"/>
          </a:p>
          <a:p>
            <a:pPr algn="just"/>
            <a:r>
              <a:rPr lang="cs-CZ" sz="1600" dirty="false"/>
              <a:t>U subjektů, které </a:t>
            </a:r>
            <a:r>
              <a:rPr lang="cs-CZ" sz="1600" b="true" dirty="false" err="true"/>
              <a:t>homesharing</a:t>
            </a:r>
            <a:r>
              <a:rPr lang="cs-CZ" sz="1600" b="true" dirty="false"/>
              <a:t> zavádějí nově</a:t>
            </a:r>
            <a:r>
              <a:rPr lang="cs-CZ" sz="1600" dirty="false"/>
              <a:t>, musí být popis plnění základních principů </a:t>
            </a:r>
            <a:r>
              <a:rPr lang="cs-CZ" sz="1600" dirty="false" err="true"/>
              <a:t>homesharingu</a:t>
            </a:r>
            <a:r>
              <a:rPr lang="cs-CZ" sz="1600" dirty="false"/>
              <a:t> součástí klíčových aktivit. </a:t>
            </a:r>
          </a:p>
          <a:p>
            <a:endParaRPr lang="cs-CZ" sz="1600" dirty="false"/>
          </a:p>
          <a:p>
            <a:pPr algn="just"/>
            <a:r>
              <a:rPr lang="cs-CZ" sz="1600" dirty="false"/>
              <a:t>Subjekty, které </a:t>
            </a:r>
            <a:r>
              <a:rPr lang="cs-CZ" sz="1600" b="true" dirty="false" err="true"/>
              <a:t>homesharing</a:t>
            </a:r>
            <a:r>
              <a:rPr lang="cs-CZ" sz="1600" b="true" dirty="false"/>
              <a:t> již realizují </a:t>
            </a:r>
            <a:r>
              <a:rPr lang="cs-CZ" sz="1600" dirty="false"/>
              <a:t>a chtějí v rámci projektu podpořit pouze některou fázi </a:t>
            </a:r>
            <a:r>
              <a:rPr lang="cs-CZ" sz="1600" dirty="false" err="true"/>
              <a:t>homesharingu</a:t>
            </a:r>
            <a:r>
              <a:rPr lang="cs-CZ" sz="1600" dirty="false"/>
              <a:t>, popíšou dosavadní plnění základních principů v jiných částech projektu. </a:t>
            </a:r>
          </a:p>
        </p:txBody>
      </p:sp>
    </p:spTree>
    <p:extLst>
      <p:ext uri="{BB962C8B-B14F-4D97-AF65-F5344CB8AC3E}">
        <p14:creationId xmlns:p14="http://schemas.microsoft.com/office/powerpoint/2010/main" val="42102473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II. PODPORA SDÍLENÉ PÉČE A INOVATIVNÍCH FOREM SDÍLENÉ PÉČE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23</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9" name="TextovéPole 8">
            <a:extLst>
              <a:ext uri="{FF2B5EF4-FFF2-40B4-BE49-F238E27FC236}">
                <a16:creationId xmlns:a16="http://schemas.microsoft.com/office/drawing/2014/main" id="{2C9C4FEF-DE63-48EE-B91D-7080510A6D8F}"/>
              </a:ext>
            </a:extLst>
          </p:cNvPr>
          <p:cNvSpPr txBox="true"/>
          <p:nvPr/>
        </p:nvSpPr>
        <p:spPr>
          <a:xfrm>
            <a:off x="467544" y="1340768"/>
            <a:ext cx="8172456" cy="5016758"/>
          </a:xfrm>
          <a:prstGeom prst="rect">
            <a:avLst/>
          </a:prstGeom>
          <a:noFill/>
        </p:spPr>
        <p:txBody>
          <a:bodyPr wrap="square">
            <a:spAutoFit/>
          </a:bodyPr>
          <a:lstStyle/>
          <a:p>
            <a:pPr algn="just"/>
            <a:endParaRPr lang="cs-CZ" sz="1600" b="true" dirty="false"/>
          </a:p>
          <a:p>
            <a:pPr algn="just"/>
            <a:r>
              <a:rPr lang="cs-CZ" sz="1600" b="true" dirty="false"/>
              <a:t>2. Podpora dalších inovativních forem sdílené péče</a:t>
            </a:r>
            <a:r>
              <a:rPr lang="cs-CZ" sz="1600" dirty="false"/>
              <a:t>, včetně jejich zavedení </a:t>
            </a:r>
            <a:br>
              <a:rPr lang="cs-CZ" sz="1600" dirty="false"/>
            </a:br>
            <a:r>
              <a:rPr lang="cs-CZ" sz="1600" dirty="false"/>
              <a:t>v organizaci. V případě zavedení v organizaci je nutné </a:t>
            </a:r>
            <a:r>
              <a:rPr lang="cs-CZ" sz="1600" b="true" dirty="false"/>
              <a:t>aktivity pilotně ověřit a vyhodnotit. </a:t>
            </a:r>
            <a:r>
              <a:rPr lang="cs-CZ" sz="1600" dirty="false"/>
              <a:t>V případě této aktivity, musí být součástí projektu vždy práce s neformálním pečujícím. </a:t>
            </a:r>
          </a:p>
          <a:p>
            <a:pPr algn="just"/>
            <a:endParaRPr lang="cs-CZ" sz="1600" dirty="false"/>
          </a:p>
          <a:p>
            <a:pPr algn="just"/>
            <a:r>
              <a:rPr lang="cs-CZ" sz="1600" b="true" dirty="false"/>
              <a:t>3. Podpora sociálních služeb, </a:t>
            </a:r>
            <a:r>
              <a:rPr lang="cs-CZ" sz="1600" dirty="false"/>
              <a:t>rozvoje a prokazatelné navýšení kapacity, případně vzniku nových sociálních služeb, a to pouze odlehčovací služby dle §44 zákona </a:t>
            </a:r>
            <a:br>
              <a:rPr lang="cs-CZ" sz="1600" dirty="false"/>
            </a:br>
            <a:r>
              <a:rPr lang="cs-CZ" sz="1600" dirty="false"/>
              <a:t>o sociálních službách, pečovatelské služby dle §40 terénní formou, rané péče dle §54 terénní formou, denní stacionáře dle §46, centra denních služeb dle §45. </a:t>
            </a:r>
          </a:p>
          <a:p>
            <a:pPr marL="285750" indent="-285750" algn="just">
              <a:buFont typeface="Arial" panose="020B0604020202020204" pitchFamily="34" charset="0"/>
              <a:buChar char="•"/>
            </a:pPr>
            <a:r>
              <a:rPr lang="cs-CZ" sz="1600" dirty="false"/>
              <a:t>V projektu je možné </a:t>
            </a:r>
            <a:r>
              <a:rPr lang="cs-CZ" sz="1600" b="true" dirty="false"/>
              <a:t>podpořit pouze náklady související s poskytnutím sociální služby osobě závislé na péči, jejíž pečující je podpořenou osobu projektu a je </a:t>
            </a:r>
            <a:br>
              <a:rPr lang="cs-CZ" sz="1600" b="true" dirty="false"/>
            </a:br>
            <a:r>
              <a:rPr lang="cs-CZ" sz="1600" b="true" dirty="false"/>
              <a:t>s ním v projektu aktivně pracováno. </a:t>
            </a:r>
          </a:p>
          <a:p>
            <a:pPr marL="285750" indent="-285750" algn="just">
              <a:buFont typeface="Arial" panose="020B0604020202020204" pitchFamily="34" charset="0"/>
              <a:buChar char="•"/>
            </a:pPr>
            <a:r>
              <a:rPr lang="cs-CZ" sz="1600" dirty="false"/>
              <a:t>V případě navýšení kapacity a vzniku nových sociálních služeb vyjmenovaných výše musí být součástí žádosti </a:t>
            </a:r>
            <a:r>
              <a:rPr lang="cs-CZ" sz="1600" b="true" dirty="false"/>
              <a:t>analýza dostupnosti </a:t>
            </a:r>
            <a:r>
              <a:rPr lang="cs-CZ" sz="1600" dirty="false"/>
              <a:t>(případně v žádosti dostatečně zdůvodněn vznik nové služby nebo navýšení kapacity). Při vzniku nové služby budou jako způsobilé uznány pouze ty výdaje projektu, které se uskuteční až po získání pověření od objednatele k poskytování služby obecného hospodářského zájmu v souladu s Rozhodnutím č. 2012/21/EU.</a:t>
            </a:r>
          </a:p>
          <a:p>
            <a:endParaRPr lang="cs-CZ" sz="1600" dirty="false"/>
          </a:p>
        </p:txBody>
      </p:sp>
    </p:spTree>
    <p:extLst>
      <p:ext uri="{BB962C8B-B14F-4D97-AF65-F5344CB8AC3E}">
        <p14:creationId xmlns:p14="http://schemas.microsoft.com/office/powerpoint/2010/main" val="56349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err="true">
                <a:ln>
                  <a:noFill/>
                </a:ln>
                <a:solidFill>
                  <a:srgbClr val="AFDDFA"/>
                </a:solidFill>
                <a:effectLst/>
                <a:uLnTx/>
                <a:uFillTx/>
                <a:latin typeface="Arial"/>
                <a:ea typeface="+mj-ea"/>
                <a:cs typeface="+mj-cs"/>
              </a:rPr>
              <a:t>ii</a:t>
            </a: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 PODPORA SDÍLENÉ PÉČE A INOVATIVNÍCH FOREM SDÍLENÉ PÉČE</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24</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7" name="TextovéPole 6">
            <a:extLst>
              <a:ext uri="{FF2B5EF4-FFF2-40B4-BE49-F238E27FC236}">
                <a16:creationId xmlns:a16="http://schemas.microsoft.com/office/drawing/2014/main" id="{6EFDB6CC-F01D-4623-8A95-158DE4A050E4}"/>
              </a:ext>
            </a:extLst>
          </p:cNvPr>
          <p:cNvSpPr txBox="true"/>
          <p:nvPr/>
        </p:nvSpPr>
        <p:spPr>
          <a:xfrm>
            <a:off x="213002" y="1340768"/>
            <a:ext cx="8717996" cy="5293757"/>
          </a:xfrm>
          <a:prstGeom prst="rect">
            <a:avLst/>
          </a:prstGeom>
          <a:noFill/>
        </p:spPr>
        <p:txBody>
          <a:bodyPr wrap="square">
            <a:spAutoFit/>
          </a:bodyPr>
          <a:lstStyle/>
          <a:p>
            <a:pPr algn="just"/>
            <a:r>
              <a:rPr lang="cs-CZ" dirty="false"/>
              <a:t>4. </a:t>
            </a:r>
            <a:r>
              <a:rPr lang="cs-CZ" sz="1600" b="true" dirty="false"/>
              <a:t>Zavedení pozice pracovníka, který koordinuje oblast neformální péče </a:t>
            </a:r>
            <a:br>
              <a:rPr lang="cs-CZ" sz="1600" b="true" dirty="false"/>
            </a:br>
            <a:r>
              <a:rPr lang="cs-CZ" sz="1600" b="true" dirty="false"/>
              <a:t>u registrovaného poskytovatele sociální služby </a:t>
            </a:r>
            <a:r>
              <a:rPr lang="cs-CZ" sz="1600" dirty="false"/>
              <a:t>(např. koordinátor péče) a jehož činnost je vykonávána nad rámec základních činností registrované sociální služby. Případně zavedení této pozice u NNO, která zajišťuje péči či podporu pečujícím či osobám závislým na péči. </a:t>
            </a:r>
            <a:br>
              <a:rPr lang="cs-CZ" sz="1600" dirty="false"/>
            </a:br>
            <a:r>
              <a:rPr lang="cs-CZ" sz="1600" dirty="false"/>
              <a:t>V projektu může být podpořeno jeho zaškolení, mzda, ověření aj. Za stejných podmínek je možné podpořit již zavedené pozice v organizaci.</a:t>
            </a:r>
          </a:p>
          <a:p>
            <a:endParaRPr lang="cs-CZ" sz="1600" dirty="false"/>
          </a:p>
          <a:p>
            <a:pPr algn="just"/>
            <a:r>
              <a:rPr lang="cs-CZ" sz="1600" dirty="false"/>
              <a:t>5. </a:t>
            </a:r>
            <a:r>
              <a:rPr lang="cs-CZ" sz="1600" b="true" dirty="false"/>
              <a:t>Podpora paliativní/hospicové péče </a:t>
            </a:r>
            <a:r>
              <a:rPr lang="cs-CZ" sz="1600" dirty="false"/>
              <a:t>v přirozeném sociálním prostředí klienta </a:t>
            </a:r>
            <a:br>
              <a:rPr lang="cs-CZ" sz="1600" dirty="false"/>
            </a:br>
            <a:r>
              <a:rPr lang="cs-CZ" sz="1600" dirty="false"/>
              <a:t>(např. koordinace multidisciplinární domácí hospicové/paliativní péče, koordinace a edukace pro pečující v oblasti dostupných možností péče). Jedná se výhradně o činnosti, které nemohou být hrazeny v souladu s činnostmi podle zákona o sociálních službách ani ze zdrojů zdravotních pojišťoven. </a:t>
            </a:r>
          </a:p>
          <a:p>
            <a:endParaRPr lang="cs-CZ" sz="1600" dirty="false"/>
          </a:p>
          <a:p>
            <a:pPr algn="just"/>
            <a:r>
              <a:rPr lang="cs-CZ" sz="1600" dirty="false"/>
              <a:t>6. Podpora </a:t>
            </a:r>
            <a:r>
              <a:rPr lang="cs-CZ" sz="1600" b="true" dirty="false"/>
              <a:t>case managementu </a:t>
            </a:r>
            <a:r>
              <a:rPr lang="cs-CZ" sz="1600" dirty="false"/>
              <a:t>zaměřeného na dostupnost i koordinaci integrovaných modelů péče s účastí neformálních pečujících, sociální práce zaměřené na podporu neformálně pečujících.</a:t>
            </a:r>
          </a:p>
          <a:p>
            <a:endParaRPr lang="cs-CZ" sz="1600" dirty="false"/>
          </a:p>
          <a:p>
            <a:pPr algn="just"/>
            <a:r>
              <a:rPr lang="cs-CZ" sz="1600" dirty="false"/>
              <a:t>7. </a:t>
            </a:r>
            <a:r>
              <a:rPr lang="cs-CZ" sz="1600" b="true" dirty="false"/>
              <a:t>Zavádění programů a nástrojů mezioborové a mezirezortní spolupráce a přenos dobré praxe </a:t>
            </a:r>
            <a:r>
              <a:rPr lang="cs-CZ" sz="1600" dirty="false"/>
              <a:t>v oblasti neformální a sdílené péče (např. aktivity zaměřené na spolupůsobnost </a:t>
            </a:r>
            <a:br>
              <a:rPr lang="cs-CZ" sz="1600" dirty="false"/>
            </a:br>
            <a:r>
              <a:rPr lang="cs-CZ" sz="1600" dirty="false"/>
              <a:t>a návaznost pomáhajících intervencí neformálním pečujícím, mezioborové, multidisciplinární týmy, síťování, vytváření platforem, konferencí apod.).</a:t>
            </a:r>
          </a:p>
        </p:txBody>
      </p:sp>
    </p:spTree>
    <p:extLst>
      <p:ext uri="{BB962C8B-B14F-4D97-AF65-F5344CB8AC3E}">
        <p14:creationId xmlns:p14="http://schemas.microsoft.com/office/powerpoint/2010/main" val="23992973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lang="cs-CZ" b="true" kern="0" cap="all" baseline="0" dirty="false">
                <a:latin typeface="+mj-lt"/>
                <a:ea typeface="+mj-ea"/>
                <a:cs typeface="+mj-cs"/>
              </a:rPr>
              <a:t>III. Aktivity zaměřené na neformální a sdílenou péči na úrovni obcí</a:t>
            </a: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25</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7" name="TextovéPole 6">
            <a:extLst>
              <a:ext uri="{FF2B5EF4-FFF2-40B4-BE49-F238E27FC236}">
                <a16:creationId xmlns:a16="http://schemas.microsoft.com/office/drawing/2014/main" id="{C98540D4-1D78-456B-B164-B8A73954BF41}"/>
              </a:ext>
            </a:extLst>
          </p:cNvPr>
          <p:cNvSpPr txBox="true"/>
          <p:nvPr/>
        </p:nvSpPr>
        <p:spPr>
          <a:xfrm>
            <a:off x="107504" y="1484784"/>
            <a:ext cx="8823494" cy="3293209"/>
          </a:xfrm>
          <a:prstGeom prst="rect">
            <a:avLst/>
          </a:prstGeom>
          <a:noFill/>
        </p:spPr>
        <p:txBody>
          <a:bodyPr wrap="square">
            <a:spAutoFit/>
          </a:bodyPr>
          <a:lstStyle/>
          <a:p>
            <a:pPr algn="just"/>
            <a:r>
              <a:rPr lang="cs-CZ" sz="1600" dirty="false"/>
              <a:t>Aktivity směřují k podpoře spolupráce místní samosprávy a organizací v daném území, které působí v oblasti péče o osobu závislou na péči, k vytvoření spolupracující sítě jednotlivých aktérů v oblasti péče a ke zprostředkování informací cílové skupině o možnostech řešení péče o osobu závislou na péči v přirozeném sociálním prostředí.  </a:t>
            </a:r>
          </a:p>
          <a:p>
            <a:endParaRPr lang="cs-CZ" sz="1600" dirty="false"/>
          </a:p>
          <a:p>
            <a:r>
              <a:rPr lang="cs-CZ" sz="1600" b="true" u="sng" dirty="false"/>
              <a:t>Závazné podmínky pro žadatele pod bodem III výzvy:</a:t>
            </a:r>
          </a:p>
          <a:p>
            <a:pPr marL="285750" indent="-285750" algn="just">
              <a:buFont typeface="Arial" panose="020B0604020202020204" pitchFamily="34" charset="0"/>
              <a:buChar char="•"/>
            </a:pPr>
            <a:r>
              <a:rPr lang="cs-CZ" sz="1600" dirty="false"/>
              <a:t>Oprávněnými žadateli v této aktivitě jsou </a:t>
            </a:r>
            <a:r>
              <a:rPr lang="cs-CZ" sz="1600" b="true" dirty="false"/>
              <a:t>zejména obce/ dobrovolné svazky obcí/ městské části hl. m. Prahy. </a:t>
            </a:r>
          </a:p>
          <a:p>
            <a:endParaRPr lang="cs-CZ" sz="1600" dirty="false"/>
          </a:p>
          <a:p>
            <a:pPr marL="285750" indent="-285750" algn="just">
              <a:buFont typeface="Arial" panose="020B0604020202020204" pitchFamily="34" charset="0"/>
              <a:buChar char="•"/>
            </a:pPr>
            <a:r>
              <a:rPr lang="cs-CZ" sz="1600" dirty="false"/>
              <a:t>V případě ostatních žadatelů musí být obec/ dobrovolný svazek obcí/ městská část hl. m. Prahy uvedeny buď jako partner projektu, nebo musí být jejich zapojení deklarováno </a:t>
            </a:r>
            <a:r>
              <a:rPr lang="cs-CZ" sz="1600" b="true" dirty="false"/>
              <a:t>písemným vyjádřením aktivní spolupráce</a:t>
            </a:r>
            <a:r>
              <a:rPr lang="cs-CZ" sz="1600" dirty="false"/>
              <a:t>, které bude přílohou žádosti (vzor viz příloha výzvy č. 3). </a:t>
            </a:r>
          </a:p>
        </p:txBody>
      </p:sp>
    </p:spTree>
    <p:extLst>
      <p:ext uri="{BB962C8B-B14F-4D97-AF65-F5344CB8AC3E}">
        <p14:creationId xmlns:p14="http://schemas.microsoft.com/office/powerpoint/2010/main" val="7044417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III. Aktivity zaměřené na neformální a sdílenou péči na úrovni obcí</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26</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7" name="TextovéPole 6">
            <a:extLst>
              <a:ext uri="{FF2B5EF4-FFF2-40B4-BE49-F238E27FC236}">
                <a16:creationId xmlns:a16="http://schemas.microsoft.com/office/drawing/2014/main" id="{63399D95-4487-4E1B-80A5-643E9A86FAF5}"/>
              </a:ext>
            </a:extLst>
          </p:cNvPr>
          <p:cNvSpPr txBox="true"/>
          <p:nvPr/>
        </p:nvSpPr>
        <p:spPr>
          <a:xfrm>
            <a:off x="288000" y="1196752"/>
            <a:ext cx="8424000" cy="4770537"/>
          </a:xfrm>
          <a:prstGeom prst="rect">
            <a:avLst/>
          </a:prstGeom>
          <a:noFill/>
        </p:spPr>
        <p:txBody>
          <a:bodyPr wrap="square">
            <a:spAutoFit/>
          </a:bodyPr>
          <a:lstStyle/>
          <a:p>
            <a:endParaRPr lang="cs-CZ" sz="1600" b="true" u="sng" dirty="false"/>
          </a:p>
          <a:p>
            <a:r>
              <a:rPr lang="cs-CZ" sz="1600" b="true" u="sng" dirty="false"/>
              <a:t>Podporované aktivity:</a:t>
            </a:r>
          </a:p>
          <a:p>
            <a:endParaRPr lang="cs-CZ" sz="1600" b="true" u="sng" dirty="false"/>
          </a:p>
          <a:p>
            <a:pPr algn="just">
              <a:buClr>
                <a:srgbClr val="00B0F0"/>
              </a:buClr>
            </a:pPr>
            <a:r>
              <a:rPr lang="cs-CZ" sz="1600" b="true" dirty="false"/>
              <a:t>1</a:t>
            </a:r>
            <a:r>
              <a:rPr lang="cs-CZ" sz="1600" dirty="false"/>
              <a:t>. Aktivity zaměřené </a:t>
            </a:r>
            <a:r>
              <a:rPr lang="cs-CZ" sz="1600" b="true" dirty="false"/>
              <a:t>na spolupráci mezi obcí </a:t>
            </a:r>
            <a:r>
              <a:rPr lang="cs-CZ" sz="1600" dirty="false"/>
              <a:t>(případně svazkem obcí) </a:t>
            </a:r>
            <a:br>
              <a:rPr lang="cs-CZ" sz="1600" dirty="false"/>
            </a:br>
            <a:r>
              <a:rPr lang="cs-CZ" sz="1600" b="true" dirty="false"/>
              <a:t>a organizacemi </a:t>
            </a:r>
            <a:r>
              <a:rPr lang="cs-CZ" sz="1600" dirty="false"/>
              <a:t>v daném území s cílem umožnit setrvání osoby závislé na péči </a:t>
            </a:r>
            <a:br>
              <a:rPr lang="cs-CZ" sz="1600" dirty="false"/>
            </a:br>
            <a:r>
              <a:rPr lang="cs-CZ" sz="1600" dirty="false"/>
              <a:t>v přirozeném prostředí. </a:t>
            </a:r>
          </a:p>
          <a:p>
            <a:pPr algn="just"/>
            <a:endParaRPr lang="cs-CZ" sz="1600" dirty="false"/>
          </a:p>
          <a:p>
            <a:pPr algn="just">
              <a:buClr>
                <a:srgbClr val="00B0F0"/>
              </a:buClr>
            </a:pPr>
            <a:r>
              <a:rPr lang="cs-CZ" sz="1600" b="true" dirty="false"/>
              <a:t>2. Metodická podpora obcí </a:t>
            </a:r>
            <a:r>
              <a:rPr lang="cs-CZ" sz="1600" dirty="false"/>
              <a:t>v oblastech vyhledávání neformálních pečujících, síťování </a:t>
            </a:r>
            <a:br>
              <a:rPr lang="cs-CZ" sz="1600" dirty="false"/>
            </a:br>
            <a:r>
              <a:rPr lang="cs-CZ" sz="1600" dirty="false"/>
              <a:t>a navazování spolupráce aktérů v oblasti péče. </a:t>
            </a:r>
          </a:p>
          <a:p>
            <a:pPr algn="just"/>
            <a:endParaRPr lang="cs-CZ" sz="1600" dirty="false"/>
          </a:p>
          <a:p>
            <a:pPr algn="just">
              <a:buClr>
                <a:srgbClr val="00B0F0"/>
              </a:buClr>
            </a:pPr>
            <a:r>
              <a:rPr lang="cs-CZ" sz="1600" b="true" dirty="false"/>
              <a:t>3. </a:t>
            </a:r>
            <a:r>
              <a:rPr lang="cs-CZ" sz="1600" dirty="false"/>
              <a:t>Aktivity zaměřené na </a:t>
            </a:r>
            <a:r>
              <a:rPr lang="cs-CZ" sz="1600" b="true" dirty="false"/>
              <a:t>nová řešení a způsoby, jak předat informace k pečujícím</a:t>
            </a:r>
            <a:r>
              <a:rPr lang="cs-CZ" sz="1600" dirty="false"/>
              <a:t> </a:t>
            </a:r>
            <a:br>
              <a:rPr lang="cs-CZ" sz="1600" dirty="false"/>
            </a:br>
            <a:r>
              <a:rPr lang="cs-CZ" sz="1600" dirty="false"/>
              <a:t>o možnosti zajištění péči.</a:t>
            </a:r>
          </a:p>
          <a:p>
            <a:pPr algn="just"/>
            <a:endParaRPr lang="cs-CZ" sz="1600" dirty="false"/>
          </a:p>
          <a:p>
            <a:pPr algn="just">
              <a:buClr>
                <a:srgbClr val="00B0F0"/>
              </a:buClr>
            </a:pPr>
            <a:r>
              <a:rPr lang="cs-CZ" sz="1600" b="true" dirty="false"/>
              <a:t>4. Metodická podpora při zavádění systému při práci s pečujícími</a:t>
            </a:r>
            <a:r>
              <a:rPr lang="cs-CZ" sz="1600" dirty="false"/>
              <a:t>, zavedení case managementu či obdobných metod práce. V případě vzniku pozice pracovníka, který koordinuje oblast neformální péče na obci, je možné uhradit mzdu/plat toho zaměstnance.</a:t>
            </a:r>
          </a:p>
          <a:p>
            <a:pPr algn="just"/>
            <a:endParaRPr lang="cs-CZ" sz="1600" dirty="false"/>
          </a:p>
          <a:p>
            <a:pPr algn="just">
              <a:buClr>
                <a:srgbClr val="00B0F0"/>
              </a:buClr>
            </a:pPr>
            <a:r>
              <a:rPr lang="cs-CZ" sz="1600" b="true" dirty="false"/>
              <a:t>5. </a:t>
            </a:r>
            <a:r>
              <a:rPr lang="cs-CZ" sz="1600" dirty="false"/>
              <a:t>Zavádění programů a nástrojů </a:t>
            </a:r>
            <a:r>
              <a:rPr lang="cs-CZ" sz="1600" b="true" dirty="false"/>
              <a:t>mezioborové a mezirezortní spolupráce</a:t>
            </a:r>
            <a:r>
              <a:rPr lang="cs-CZ" sz="1600" dirty="false"/>
              <a:t>, přenos dobré praxe.</a:t>
            </a:r>
          </a:p>
        </p:txBody>
      </p:sp>
    </p:spTree>
    <p:extLst>
      <p:ext uri="{BB962C8B-B14F-4D97-AF65-F5344CB8AC3E}">
        <p14:creationId xmlns:p14="http://schemas.microsoft.com/office/powerpoint/2010/main" val="1740990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360000" y="332656"/>
            <a:ext cx="8424000" cy="648072"/>
          </a:xfrm>
        </p:spPr>
        <p:txBody>
          <a:bodyPr vert="horz" lIns="36000" tIns="0" rIns="36000" bIns="0" rtlCol="false" anchor="ctr" anchorCtr="false">
            <a:noAutofit/>
          </a:bodyPr>
          <a:lstStyle/>
          <a:p>
            <a:pPr algn="ctr"/>
            <a:r>
              <a:rPr lang="cs-CZ" b="true" dirty="false">
                <a:effectLst/>
                <a:latin typeface="Arial" panose="020B0604020202020204" pitchFamily="34" charset="0"/>
                <a:ea typeface="Arial" panose="020B0604020202020204" pitchFamily="34" charset="0"/>
                <a:cs typeface="Arial" panose="020B0604020202020204" pitchFamily="34" charset="0"/>
              </a:rPr>
              <a:t>Doplňkové aktivity výzvy</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27</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9" name="TextovéPole 8">
            <a:extLst>
              <a:ext uri="{FF2B5EF4-FFF2-40B4-BE49-F238E27FC236}">
                <a16:creationId xmlns:a16="http://schemas.microsoft.com/office/drawing/2014/main" id="{40E9BF12-CE03-4660-8189-B41E563E5A0E}"/>
              </a:ext>
            </a:extLst>
          </p:cNvPr>
          <p:cNvSpPr txBox="true"/>
          <p:nvPr/>
        </p:nvSpPr>
        <p:spPr>
          <a:xfrm>
            <a:off x="213002" y="1309384"/>
            <a:ext cx="8660998" cy="5293757"/>
          </a:xfrm>
          <a:prstGeom prst="rect">
            <a:avLst/>
          </a:prstGeom>
          <a:noFill/>
        </p:spPr>
        <p:txBody>
          <a:bodyPr wrap="square">
            <a:spAutoFit/>
          </a:bodyPr>
          <a:lstStyle/>
          <a:p>
            <a:pPr algn="just">
              <a:buClr>
                <a:srgbClr val="00B0F0"/>
              </a:buClr>
            </a:pPr>
            <a:r>
              <a:rPr lang="cs-CZ" sz="1600" b="true" dirty="false"/>
              <a:t>1. Nákup </a:t>
            </a:r>
            <a:r>
              <a:rPr lang="cs-CZ" sz="1600" b="true" dirty="false" err="true"/>
              <a:t>asistivních</a:t>
            </a:r>
            <a:r>
              <a:rPr lang="cs-CZ" sz="1600" b="true" dirty="false"/>
              <a:t> technologií a asistenčních pomůcek a jejich zapůjčení. </a:t>
            </a:r>
            <a:r>
              <a:rPr lang="cs-CZ" sz="1600" dirty="false"/>
              <a:t>Součástí aktivit projektu musí být zaučení manipulace s pomůckou.  </a:t>
            </a:r>
          </a:p>
          <a:p>
            <a:pPr algn="just"/>
            <a:endParaRPr lang="cs-CZ" sz="1600" dirty="false"/>
          </a:p>
          <a:p>
            <a:pPr algn="just">
              <a:buClr>
                <a:srgbClr val="00B0F0"/>
              </a:buClr>
            </a:pPr>
            <a:r>
              <a:rPr lang="cs-CZ" sz="1600" b="true" dirty="false"/>
              <a:t>2. Aktivity zaměřené na stmelení rodiny a rozložení rolí v rodině</a:t>
            </a:r>
            <a:r>
              <a:rPr lang="cs-CZ" sz="1600" dirty="false"/>
              <a:t>, využití kapacit </a:t>
            </a:r>
            <a:br>
              <a:rPr lang="cs-CZ" sz="1600" dirty="false"/>
            </a:br>
            <a:r>
              <a:rPr lang="cs-CZ" sz="1600" dirty="false"/>
              <a:t>v rodině, terapeutická podpora a psychologická podpora dětí, případně jiných osob (prarodiče) sdílejících domácnost s osobou závislou na péči.</a:t>
            </a:r>
          </a:p>
          <a:p>
            <a:pPr algn="just"/>
            <a:endParaRPr lang="cs-CZ" sz="1600" dirty="false"/>
          </a:p>
          <a:p>
            <a:pPr algn="just">
              <a:buClr>
                <a:srgbClr val="00B0F0"/>
              </a:buClr>
            </a:pPr>
            <a:r>
              <a:rPr lang="cs-CZ" sz="1600" b="true" dirty="false"/>
              <a:t>3. Vzdělávání odborných pracovníků pracujících s neformálními pečujícími, </a:t>
            </a:r>
            <a:br>
              <a:rPr lang="cs-CZ" sz="1600" b="true" dirty="false"/>
            </a:br>
            <a:r>
              <a:rPr lang="cs-CZ" sz="1600" b="true" dirty="false"/>
              <a:t>v hospicové/paliativní péči a pracovníků v oblasti sdílené péče </a:t>
            </a:r>
            <a:r>
              <a:rPr lang="cs-CZ" sz="1600" dirty="false"/>
              <a:t>(např. kurzy, workshopy, supervize, semináře, výcviky  apod.). Vzdělávání musí být zaměřeno na témata související </a:t>
            </a:r>
            <a:br>
              <a:rPr lang="cs-CZ" sz="1600" dirty="false"/>
            </a:br>
            <a:r>
              <a:rPr lang="cs-CZ" sz="1600" dirty="false"/>
              <a:t>s prací s pečujícími, s péčí o osobu závislou na pomoci v rámci sdílené péče či s paliativní péči.</a:t>
            </a:r>
          </a:p>
          <a:p>
            <a:pPr algn="just">
              <a:buClr>
                <a:srgbClr val="00B0F0"/>
              </a:buClr>
            </a:pPr>
            <a:endParaRPr lang="cs-CZ" sz="1600" dirty="false"/>
          </a:p>
          <a:p>
            <a:pPr algn="just">
              <a:buClr>
                <a:srgbClr val="00B0F0"/>
              </a:buClr>
            </a:pPr>
            <a:r>
              <a:rPr lang="cs-CZ" sz="1600" b="true" dirty="false"/>
              <a:t>4. Osvěta/propagace zaměřená na změnu povědomí a postojů cílových skupin následujících tématech:  </a:t>
            </a:r>
            <a:r>
              <a:rPr lang="cs-CZ" sz="1600" dirty="false"/>
              <a:t>využívání sdílené péče či neformální péče ve smyslu rozšiřování informací o možnostech péče a řešení nepříznivé situace související s péči o osobu blízkou, zejména na regionální úrovni, včetně aktivit zaměřených na </a:t>
            </a:r>
            <a:r>
              <a:rPr lang="cs-CZ" sz="1600" dirty="false" err="true"/>
              <a:t>destigmatizaci</a:t>
            </a:r>
            <a:r>
              <a:rPr lang="cs-CZ" sz="1600" dirty="false"/>
              <a:t> osob pečujících a osob závislých na péči (zejména osob s duševním onemocněním) a uznání péče, jako formy práce, která bude zároveň informovat o rozdílných dopadech péče na ženy </a:t>
            </a:r>
            <a:br>
              <a:rPr lang="cs-CZ" sz="1600" dirty="false"/>
            </a:br>
            <a:r>
              <a:rPr lang="cs-CZ" sz="1600" dirty="false"/>
              <a:t>a muže, také v souvislosti s gender </a:t>
            </a:r>
            <a:r>
              <a:rPr lang="cs-CZ" sz="1600" dirty="false" err="true"/>
              <a:t>pay</a:t>
            </a:r>
            <a:r>
              <a:rPr lang="cs-CZ" sz="1600" dirty="false"/>
              <a:t> gap a gender pension gap.</a:t>
            </a:r>
          </a:p>
          <a:p>
            <a:endParaRPr lang="cs-CZ" dirty="false"/>
          </a:p>
        </p:txBody>
      </p:sp>
    </p:spTree>
    <p:extLst>
      <p:ext uri="{BB962C8B-B14F-4D97-AF65-F5344CB8AC3E}">
        <p14:creationId xmlns:p14="http://schemas.microsoft.com/office/powerpoint/2010/main" val="32851601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360000" y="476672"/>
            <a:ext cx="8460472" cy="603328"/>
          </a:xfrm>
        </p:spPr>
        <p:txBody>
          <a:bodyPr vert="horz" lIns="36000" tIns="0" rIns="36000" bIns="0" rtlCol="false" anchor="ctr" anchorCtr="false">
            <a:normAutofit fontScale="90000"/>
          </a:bodyPr>
          <a:lstStyle/>
          <a:p>
            <a:pPr algn="ctr"/>
            <a:r>
              <a:rPr lang="cs-CZ" b="true" dirty="false">
                <a:effectLst/>
                <a:latin typeface="Arial" panose="020B0604020202020204" pitchFamily="34" charset="0"/>
                <a:ea typeface="Arial" panose="020B0604020202020204" pitchFamily="34" charset="0"/>
                <a:cs typeface="Arial" panose="020B0604020202020204" pitchFamily="34" charset="0"/>
              </a:rPr>
              <a:t>V rámci výzvy nebude podporováno (týká se bodů I, II, III):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28</a:t>
            </a:fld>
            <a:endParaRPr lang="cs-CZ"/>
          </a:p>
        </p:txBody>
      </p:sp>
      <p:sp>
        <p:nvSpPr>
          <p:cNvPr id="7" name="TextovéPole 6">
            <a:extLst>
              <a:ext uri="{FF2B5EF4-FFF2-40B4-BE49-F238E27FC236}">
                <a16:creationId xmlns:a16="http://schemas.microsoft.com/office/drawing/2014/main" id="{940337AE-49EF-40EE-A21D-664F386F40B0}"/>
              </a:ext>
            </a:extLst>
          </p:cNvPr>
          <p:cNvSpPr txBox="true"/>
          <p:nvPr/>
        </p:nvSpPr>
        <p:spPr>
          <a:xfrm>
            <a:off x="179528" y="1700808"/>
            <a:ext cx="8460472" cy="3785652"/>
          </a:xfrm>
          <a:prstGeom prst="rect">
            <a:avLst/>
          </a:prstGeom>
          <a:noFill/>
        </p:spPr>
        <p:txBody>
          <a:bodyPr wrap="square">
            <a:spAutoFit/>
          </a:bodyPr>
          <a:lstStyle/>
          <a:p>
            <a:pPr marL="285750" indent="-285750" algn="just">
              <a:buClr>
                <a:srgbClr val="00B0F0"/>
              </a:buClr>
              <a:buFont typeface="Wingdings" panose="05000000000000000000" pitchFamily="2" charset="2"/>
              <a:buChar char="Ø"/>
            </a:pPr>
            <a:r>
              <a:rPr lang="cs-CZ" sz="1600" dirty="false"/>
              <a:t>Kurzy rekvalifikace a kurzy zaměřené na uplatnění na trhu práce pro neformální pečující.</a:t>
            </a:r>
          </a:p>
          <a:p>
            <a:pPr algn="just"/>
            <a:r>
              <a:rPr lang="cs-CZ" sz="1600" dirty="false"/>
              <a:t>	</a:t>
            </a:r>
          </a:p>
          <a:p>
            <a:pPr marL="285750" indent="-285750" algn="just">
              <a:buClr>
                <a:srgbClr val="00B0F0"/>
              </a:buClr>
              <a:buFont typeface="Wingdings" panose="05000000000000000000" pitchFamily="2" charset="2"/>
              <a:buChar char="Ø"/>
            </a:pPr>
            <a:r>
              <a:rPr lang="cs-CZ" sz="1600" dirty="false"/>
              <a:t>Nelze podat žádost zaměřenou pouze na vzdělávání v akreditovaných kurzech. </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V rámci aktivit nelze podpořit financování sociální služby odborné sociální poradenství registrované dle zákona č. 108/2006 Sb. </a:t>
            </a:r>
          </a:p>
          <a:p>
            <a:pPr algn="just">
              <a:buClr>
                <a:srgbClr val="00B0F0"/>
              </a:buClr>
            </a:pPr>
            <a:endParaRPr lang="cs-CZ" sz="1600" dirty="false"/>
          </a:p>
          <a:p>
            <a:pPr marL="285750" indent="-285750" algn="just">
              <a:buClr>
                <a:srgbClr val="00B0F0"/>
              </a:buClr>
              <a:buFont typeface="Wingdings" panose="05000000000000000000" pitchFamily="2" charset="2"/>
              <a:buChar char="Ø"/>
            </a:pPr>
            <a:r>
              <a:rPr lang="cs-CZ" sz="1600" dirty="false"/>
              <a:t>Tvorba nových vzdělávacích programů/kurzů. </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Činnosti hrazeny ze zdrojů zdravotních pojišťoven.</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Mzdové příspěvky za účelem refundace osobních nákladů zaměstnavateli spojených s účastí zaměstnance na dalším vzdělávání.</a:t>
            </a:r>
          </a:p>
          <a:p>
            <a:pPr marL="285750" indent="-285750" algn="just">
              <a:buClr>
                <a:srgbClr val="00B0F0"/>
              </a:buClr>
              <a:buFont typeface="Wingdings" panose="05000000000000000000" pitchFamily="2" charset="2"/>
              <a:buChar char="Ø"/>
            </a:pPr>
            <a:endParaRPr lang="cs-CZ" sz="1600" dirty="false"/>
          </a:p>
          <a:p>
            <a:pPr marL="285750" indent="-285750" algn="just">
              <a:buClr>
                <a:srgbClr val="00B0F0"/>
              </a:buClr>
              <a:buFont typeface="Wingdings" panose="05000000000000000000" pitchFamily="2" charset="2"/>
              <a:buChar char="Ø"/>
            </a:pPr>
            <a:r>
              <a:rPr lang="cs-CZ" sz="1600" dirty="false"/>
              <a:t>Mzdové příspěvky spojené s vytvořením nebo udržením pracovních míst.</a:t>
            </a:r>
          </a:p>
        </p:txBody>
      </p:sp>
    </p:spTree>
    <p:extLst>
      <p:ext uri="{BB962C8B-B14F-4D97-AF65-F5344CB8AC3E}">
        <p14:creationId xmlns:p14="http://schemas.microsoft.com/office/powerpoint/2010/main" val="35794274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Indikátory se závazkem – přehled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29</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6" name="TextovéPole 5">
            <a:extLst>
              <a:ext uri="{FF2B5EF4-FFF2-40B4-BE49-F238E27FC236}">
                <a16:creationId xmlns:a16="http://schemas.microsoft.com/office/drawing/2014/main" id="{CB83E574-44D4-4B7A-8CDC-D2ABD2A4751D}"/>
              </a:ext>
            </a:extLst>
          </p:cNvPr>
          <p:cNvSpPr txBox="true"/>
          <p:nvPr/>
        </p:nvSpPr>
        <p:spPr>
          <a:xfrm>
            <a:off x="360000" y="1340768"/>
            <a:ext cx="8676496" cy="800219"/>
          </a:xfrm>
          <a:prstGeom prst="rect">
            <a:avLst/>
          </a:prstGeom>
          <a:noFill/>
        </p:spPr>
        <p:txBody>
          <a:bodyPr wrap="square">
            <a:spAutoFit/>
          </a:bodyPr>
          <a:lstStyle/>
          <a:p>
            <a:r>
              <a:rPr lang="cs-CZ" sz="1400" dirty="false"/>
              <a:t>V žádosti o podporu žadatel uvede </a:t>
            </a:r>
            <a:r>
              <a:rPr lang="cs-CZ" sz="1400" b="true" dirty="false"/>
              <a:t>cílovou hodnotu </a:t>
            </a:r>
            <a:r>
              <a:rPr lang="cs-CZ" sz="1400" dirty="false"/>
              <a:t>(tj. hodnotu, která se chápe jako </a:t>
            </a:r>
            <a:r>
              <a:rPr lang="cs-CZ" sz="1400" b="true" dirty="false"/>
              <a:t>závazek žadatele</a:t>
            </a:r>
            <a:r>
              <a:rPr lang="cs-CZ" sz="1400" dirty="false"/>
              <a:t>, kterého má dosáhnout díky realizaci projektu uvedeného v žádosti o podporu) k následujícím indikátorům:</a:t>
            </a:r>
            <a:endParaRPr lang="cs-CZ" dirty="false"/>
          </a:p>
          <a:p>
            <a:endParaRPr lang="cs-CZ" dirty="false"/>
          </a:p>
        </p:txBody>
      </p:sp>
      <p:graphicFrame>
        <p:nvGraphicFramePr>
          <p:cNvPr id="7" name="Tabulka 6">
            <a:extLst>
              <a:ext uri="{FF2B5EF4-FFF2-40B4-BE49-F238E27FC236}">
                <a16:creationId xmlns:a16="http://schemas.microsoft.com/office/drawing/2014/main" id="{84803B0A-F233-42EE-9F04-F468AF3883B6}"/>
              </a:ext>
            </a:extLst>
          </p:cNvPr>
          <p:cNvGraphicFramePr>
            <a:graphicFrameLocks noGrp="true"/>
          </p:cNvGraphicFramePr>
          <p:nvPr>
            <p:extLst>
              <p:ext uri="{D42A27DB-BD31-4B8C-83A1-F6EECF244321}">
                <p14:modId xmlns:p14="http://schemas.microsoft.com/office/powerpoint/2010/main" val="2289823817"/>
              </p:ext>
            </p:extLst>
          </p:nvPr>
        </p:nvGraphicFramePr>
        <p:xfrm>
          <a:off x="413089" y="2366334"/>
          <a:ext cx="8244448" cy="3793200"/>
        </p:xfrm>
        <a:graphic>
          <a:graphicData uri="http://schemas.openxmlformats.org/drawingml/2006/table">
            <a:tbl>
              <a:tblPr firstRow="true" firstCol="true" bandRow="true">
                <a:tableStyleId>{5C22544A-7EE6-4342-B048-85BDC9FD1C3A}</a:tableStyleId>
              </a:tblPr>
              <a:tblGrid>
                <a:gridCol w="1092649">
                  <a:extLst>
                    <a:ext uri="{9D8B030D-6E8A-4147-A177-3AD203B41FA5}">
                      <a16:colId xmlns:a16="http://schemas.microsoft.com/office/drawing/2014/main" val="1201453359"/>
                    </a:ext>
                  </a:extLst>
                </a:gridCol>
                <a:gridCol w="4534356">
                  <a:extLst>
                    <a:ext uri="{9D8B030D-6E8A-4147-A177-3AD203B41FA5}">
                      <a16:colId xmlns:a16="http://schemas.microsoft.com/office/drawing/2014/main" val="2520824432"/>
                    </a:ext>
                  </a:extLst>
                </a:gridCol>
                <a:gridCol w="1137227">
                  <a:extLst>
                    <a:ext uri="{9D8B030D-6E8A-4147-A177-3AD203B41FA5}">
                      <a16:colId xmlns:a16="http://schemas.microsoft.com/office/drawing/2014/main" val="2482201441"/>
                    </a:ext>
                  </a:extLst>
                </a:gridCol>
                <a:gridCol w="1480216">
                  <a:extLst>
                    <a:ext uri="{9D8B030D-6E8A-4147-A177-3AD203B41FA5}">
                      <a16:colId xmlns:a16="http://schemas.microsoft.com/office/drawing/2014/main" val="1034036309"/>
                    </a:ext>
                  </a:extLst>
                </a:gridCol>
              </a:tblGrid>
              <a:tr h="960776">
                <a:tc>
                  <a:txBody>
                    <a:bodyPr/>
                    <a:lstStyle/>
                    <a:p>
                      <a:pPr marL="36195" marR="36195">
                        <a:lnSpc>
                          <a:spcPct val="107000"/>
                        </a:lnSpc>
                        <a:spcAft>
                          <a:spcPts val="800"/>
                        </a:spcAft>
                      </a:pPr>
                      <a:r>
                        <a:rPr lang="cs-CZ" sz="1400" dirty="false">
                          <a:effectLst/>
                        </a:rPr>
                        <a:t>Kód</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dirty="false">
                          <a:effectLst/>
                        </a:rPr>
                        <a:t>Název indikátoru</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Měrná jednotka</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Typ indikátoru</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extLst>
                  <a:ext uri="{0D108BD9-81ED-4DB2-BD59-A6C34878D82A}">
                    <a16:rowId xmlns:a16="http://schemas.microsoft.com/office/drawing/2014/main" val="3426182808"/>
                  </a:ext>
                </a:extLst>
              </a:tr>
              <a:tr h="467912">
                <a:tc>
                  <a:txBody>
                    <a:bodyPr/>
                    <a:lstStyle/>
                    <a:p>
                      <a:pPr marL="36195" marR="36195">
                        <a:lnSpc>
                          <a:spcPct val="107000"/>
                        </a:lnSpc>
                        <a:spcAft>
                          <a:spcPts val="800"/>
                        </a:spcAft>
                      </a:pPr>
                      <a:r>
                        <a:rPr lang="cs-CZ" sz="1400">
                          <a:effectLst/>
                        </a:rPr>
                        <a:t>600 000</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dirty="false">
                          <a:effectLst/>
                        </a:rPr>
                        <a:t>Celkový počet účastníků</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Účastníci</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Výstup</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extLst>
                  <a:ext uri="{0D108BD9-81ED-4DB2-BD59-A6C34878D82A}">
                    <a16:rowId xmlns:a16="http://schemas.microsoft.com/office/drawing/2014/main" val="2668238081"/>
                  </a:ext>
                </a:extLst>
              </a:tr>
              <a:tr h="960776">
                <a:tc>
                  <a:txBody>
                    <a:bodyPr/>
                    <a:lstStyle/>
                    <a:p>
                      <a:pPr marL="36195" marR="36195">
                        <a:lnSpc>
                          <a:spcPct val="107000"/>
                        </a:lnSpc>
                        <a:spcAft>
                          <a:spcPts val="800"/>
                        </a:spcAft>
                      </a:pPr>
                      <a:r>
                        <a:rPr lang="cs-CZ" sz="1400" dirty="false">
                          <a:effectLst/>
                        </a:rPr>
                        <a:t>805 000</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dirty="false">
                          <a:effectLst/>
                        </a:rPr>
                        <a:t>Počet napsaných a zveřejněných analytických </a:t>
                      </a:r>
                      <a:br>
                        <a:rPr lang="cs-CZ" sz="1400" dirty="false">
                          <a:effectLst/>
                        </a:rPr>
                      </a:br>
                      <a:r>
                        <a:rPr lang="cs-CZ" sz="1400" dirty="false">
                          <a:effectLst/>
                        </a:rPr>
                        <a:t>a strategických dokumentů (vč. evaluačních)</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Dokumenty</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Výstup</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extLst>
                  <a:ext uri="{0D108BD9-81ED-4DB2-BD59-A6C34878D82A}">
                    <a16:rowId xmlns:a16="http://schemas.microsoft.com/office/drawing/2014/main" val="3160443825"/>
                  </a:ext>
                </a:extLst>
              </a:tr>
              <a:tr h="467912">
                <a:tc>
                  <a:txBody>
                    <a:bodyPr/>
                    <a:lstStyle/>
                    <a:p>
                      <a:pPr marR="36195">
                        <a:lnSpc>
                          <a:spcPct val="107000"/>
                        </a:lnSpc>
                        <a:spcAft>
                          <a:spcPts val="800"/>
                        </a:spcAft>
                      </a:pPr>
                      <a:r>
                        <a:rPr lang="cs-CZ" sz="1400">
                          <a:effectLst/>
                        </a:rPr>
                        <a:t>670 021</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36195">
                        <a:lnSpc>
                          <a:spcPct val="107000"/>
                        </a:lnSpc>
                        <a:spcAft>
                          <a:spcPts val="800"/>
                        </a:spcAft>
                      </a:pPr>
                      <a:r>
                        <a:rPr lang="cs-CZ" sz="1400" dirty="false">
                          <a:effectLst/>
                        </a:rPr>
                        <a:t>Kapacita podpořených služeb – místa</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36195">
                        <a:lnSpc>
                          <a:spcPct val="107000"/>
                        </a:lnSpc>
                        <a:spcAft>
                          <a:spcPts val="800"/>
                        </a:spcAft>
                      </a:pPr>
                      <a:r>
                        <a:rPr lang="cs-CZ" sz="1400">
                          <a:effectLst/>
                        </a:rPr>
                        <a:t>Místa</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36195">
                        <a:lnSpc>
                          <a:spcPct val="107000"/>
                        </a:lnSpc>
                        <a:spcAft>
                          <a:spcPts val="800"/>
                        </a:spcAft>
                      </a:pPr>
                      <a:r>
                        <a:rPr lang="cs-CZ" sz="1400">
                          <a:effectLst/>
                        </a:rPr>
                        <a:t>Výstup</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63330400"/>
                  </a:ext>
                </a:extLst>
              </a:tr>
              <a:tr h="467912">
                <a:tc>
                  <a:txBody>
                    <a:bodyPr/>
                    <a:lstStyle/>
                    <a:p>
                      <a:pPr marR="36195">
                        <a:lnSpc>
                          <a:spcPct val="107000"/>
                        </a:lnSpc>
                        <a:spcAft>
                          <a:spcPts val="800"/>
                        </a:spcAft>
                      </a:pPr>
                      <a:r>
                        <a:rPr lang="cs-CZ" sz="1400">
                          <a:effectLst/>
                        </a:rPr>
                        <a:t>670 031</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36195">
                        <a:lnSpc>
                          <a:spcPct val="107000"/>
                        </a:lnSpc>
                        <a:spcAft>
                          <a:spcPts val="800"/>
                        </a:spcAft>
                      </a:pPr>
                      <a:r>
                        <a:rPr lang="cs-CZ" sz="1400" dirty="false">
                          <a:effectLst/>
                        </a:rPr>
                        <a:t>Kapacita podpořených služeb – úvazky pracovníků</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36195">
                        <a:lnSpc>
                          <a:spcPct val="107000"/>
                        </a:lnSpc>
                        <a:spcAft>
                          <a:spcPts val="800"/>
                        </a:spcAft>
                      </a:pPr>
                      <a:r>
                        <a:rPr lang="cs-CZ" sz="1400">
                          <a:effectLst/>
                        </a:rPr>
                        <a:t>Úvazky</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36195">
                        <a:lnSpc>
                          <a:spcPct val="107000"/>
                        </a:lnSpc>
                        <a:spcAft>
                          <a:spcPts val="800"/>
                        </a:spcAft>
                      </a:pPr>
                      <a:r>
                        <a:rPr lang="cs-CZ" sz="1400">
                          <a:effectLst/>
                        </a:rPr>
                        <a:t>Výstup</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86460552"/>
                  </a:ext>
                </a:extLst>
              </a:tr>
              <a:tr h="467912">
                <a:tc>
                  <a:txBody>
                    <a:bodyPr/>
                    <a:lstStyle/>
                    <a:p>
                      <a:pPr marL="36195" marR="36195">
                        <a:lnSpc>
                          <a:spcPct val="107000"/>
                        </a:lnSpc>
                        <a:spcAft>
                          <a:spcPts val="800"/>
                        </a:spcAft>
                      </a:pPr>
                      <a:r>
                        <a:rPr lang="cs-CZ" sz="1400">
                          <a:effectLst/>
                        </a:rPr>
                        <a:t>670 102</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dirty="false">
                          <a:effectLst/>
                        </a:rPr>
                        <a:t>Využívání podpořených služeb</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a:effectLst/>
                        </a:rPr>
                        <a:t>Osoby</a:t>
                      </a:r>
                      <a:endParaRPr lang="cs-CZ" sz="1400">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lnSpc>
                          <a:spcPct val="107000"/>
                        </a:lnSpc>
                        <a:spcAft>
                          <a:spcPts val="800"/>
                        </a:spcAft>
                      </a:pPr>
                      <a:r>
                        <a:rPr lang="cs-CZ" sz="1400" dirty="false">
                          <a:effectLst/>
                        </a:rPr>
                        <a:t>Výsledek</a:t>
                      </a:r>
                      <a:endParaRPr lang="cs-CZ" sz="1400" dirty="false">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extLst>
                  <a:ext uri="{0D108BD9-81ED-4DB2-BD59-A6C34878D82A}">
                    <a16:rowId xmlns:a16="http://schemas.microsoft.com/office/drawing/2014/main" val="96868786"/>
                  </a:ext>
                </a:extLst>
              </a:tr>
            </a:tbl>
          </a:graphicData>
        </a:graphic>
      </p:graphicFrame>
    </p:spTree>
    <p:extLst>
      <p:ext uri="{BB962C8B-B14F-4D97-AF65-F5344CB8AC3E}">
        <p14:creationId xmlns:p14="http://schemas.microsoft.com/office/powerpoint/2010/main" val="2081351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ÚVOD - OPZ PLUS</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a:t>
            </a:fld>
            <a:endParaRPr lang="cs-CZ"/>
          </a:p>
        </p:txBody>
      </p:sp>
      <p:sp>
        <p:nvSpPr>
          <p:cNvPr id="6" name="TextovéPole 5">
            <a:extLst>
              <a:ext uri="{FF2B5EF4-FFF2-40B4-BE49-F238E27FC236}">
                <a16:creationId xmlns:a16="http://schemas.microsoft.com/office/drawing/2014/main" id="{A8A42EEE-0355-4282-A94A-4319FA3F3361}"/>
              </a:ext>
            </a:extLst>
          </p:cNvPr>
          <p:cNvSpPr txBox="true"/>
          <p:nvPr/>
        </p:nvSpPr>
        <p:spPr>
          <a:xfrm>
            <a:off x="107504" y="1628800"/>
            <a:ext cx="8856984" cy="2866234"/>
          </a:xfrm>
          <a:prstGeom prst="rect">
            <a:avLst/>
          </a:prstGeom>
          <a:noFill/>
        </p:spPr>
        <p:txBody>
          <a:bodyPr wrap="square">
            <a:spAutoFit/>
          </a:bodyPr>
          <a:lstStyle/>
          <a:p>
            <a:pPr marL="432000" marR="0" lvl="0" indent="-432000" algn="just"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kumimoji="false" lang="cs-CZ" sz="2000" b="true" i="false" u="none" strike="noStrike" kern="1200" cap="none" spc="0" normalizeH="false" baseline="0" noProof="false" dirty="false">
                <a:ln>
                  <a:noFill/>
                </a:ln>
                <a:solidFill>
                  <a:srgbClr val="084A8B"/>
                </a:solidFill>
                <a:effectLst/>
                <a:uLnTx/>
                <a:uFillTx/>
                <a:ea typeface="+mn-ea"/>
                <a:cs typeface="+mn-cs"/>
              </a:rPr>
              <a:t>Operační program zaměstnanost plus </a:t>
            </a:r>
            <a:r>
              <a:rPr kumimoji="false" lang="cs-CZ" sz="2000" b="false" i="false" u="none" strike="noStrike" kern="1200" cap="none" spc="0" normalizeH="false" baseline="0" noProof="false" dirty="false">
                <a:ln>
                  <a:noFill/>
                </a:ln>
                <a:solidFill>
                  <a:srgbClr val="084A8B"/>
                </a:solidFill>
                <a:effectLst/>
                <a:uLnTx/>
                <a:uFillTx/>
                <a:ea typeface="+mn-ea"/>
                <a:cs typeface="+mn-cs"/>
              </a:rPr>
              <a:t>(OPZ+) na období 2021 – 2027:  </a:t>
            </a:r>
            <a:r>
              <a:rPr kumimoji="false" lang="cs-CZ" sz="2000" b="false" i="false" u="none" strike="noStrike" kern="1200" cap="none" spc="0" normalizeH="false" baseline="0" noProof="false" dirty="false">
                <a:ln>
                  <a:noFill/>
                </a:ln>
                <a:effectLst/>
                <a:uLnTx/>
                <a:uFillTx/>
                <a:ea typeface="+mn-ea"/>
                <a:cs typeface="+mn-cs"/>
              </a:rPr>
              <a:t>priority </a:t>
            </a:r>
            <a:r>
              <a:rPr lang="cs-CZ" sz="2000" dirty="false"/>
              <a:t>zaměřené na </a:t>
            </a:r>
            <a:r>
              <a:rPr kumimoji="false" lang="cs-CZ" sz="2000" b="false" i="false" u="none" strike="noStrike" kern="1200" cap="none" spc="0" normalizeH="false" baseline="0" noProof="false" dirty="false">
                <a:ln>
                  <a:noFill/>
                </a:ln>
                <a:effectLst/>
                <a:uLnTx/>
                <a:uFillTx/>
                <a:ea typeface="+mn-ea"/>
                <a:cs typeface="+mn-cs"/>
              </a:rPr>
              <a:t>budoucnost práce, sociální začleňování a sociální inovace. </a:t>
            </a:r>
          </a:p>
          <a:p>
            <a:pPr marL="432000" marR="0" lvl="0" indent="-432000" algn="just" defTabSz="914400" rtl="false" eaLnBrk="true" fontAlgn="auto" latinLnBrk="false" hangingPunct="true">
              <a:lnSpc>
                <a:spcPct val="100000"/>
              </a:lnSpc>
              <a:spcBef>
                <a:spcPts val="600"/>
              </a:spcBef>
              <a:spcAft>
                <a:spcPts val="600"/>
              </a:spcAft>
              <a:buClr>
                <a:srgbClr val="5FBBF5"/>
              </a:buClr>
              <a:buSzPct val="100000"/>
              <a:buFont typeface="Wingdings" panose="05000000000000000000" pitchFamily="2" charset="2"/>
              <a:buChar char="Ø"/>
              <a:tabLst/>
              <a:defRPr/>
            </a:pPr>
            <a:r>
              <a:rPr kumimoji="false" lang="cs-CZ" sz="2000" b="false" i="false" u="none" strike="noStrike" kern="1200" cap="none" spc="0" normalizeH="false" baseline="0" noProof="false" dirty="false">
                <a:ln>
                  <a:noFill/>
                </a:ln>
                <a:effectLst/>
                <a:uLnTx/>
                <a:uFillTx/>
                <a:ea typeface="+mn-ea"/>
                <a:cs typeface="+mn-cs"/>
              </a:rPr>
              <a:t>OPZ+ vymezuje pět základních priorit.</a:t>
            </a:r>
          </a:p>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Ø"/>
              <a:tabLst/>
              <a:defRPr/>
            </a:pPr>
            <a:r>
              <a:rPr lang="cs-CZ" sz="2000" dirty="false">
                <a:solidFill>
                  <a:srgbClr val="084A8B"/>
                </a:solidFill>
              </a:rPr>
              <a:t>Výzva č. 14 je realizována v rámci priority číslo 2 Sociální začleňování.</a:t>
            </a:r>
          </a:p>
          <a:p>
            <a:pPr marL="432000" marR="0" lvl="0" indent="-432000" algn="just" defTabSz="914400" rtl="false" eaLnBrk="true" fontAlgn="auto" latinLnBrk="false" hangingPunct="true">
              <a:lnSpc>
                <a:spcPts val="2880"/>
              </a:lnSpc>
              <a:spcBef>
                <a:spcPts val="600"/>
              </a:spcBef>
              <a:spcAft>
                <a:spcPts val="600"/>
              </a:spcAft>
              <a:buClr>
                <a:srgbClr val="5FBBF5"/>
              </a:buClr>
              <a:buSzPct val="100000"/>
              <a:buFont typeface="Wingdings" panose="05000000000000000000" pitchFamily="2" charset="2"/>
              <a:buChar char="Ø"/>
              <a:tabLst/>
              <a:defRPr/>
            </a:pPr>
            <a:r>
              <a:rPr kumimoji="false" lang="cs-CZ" sz="2000" b="false" i="false" u="none" strike="noStrike" kern="1200" cap="none" spc="0" normalizeH="false" baseline="0" noProof="false" dirty="false">
                <a:ln>
                  <a:noFill/>
                </a:ln>
                <a:effectLst/>
                <a:uLnTx/>
                <a:uFillTx/>
                <a:ea typeface="+mn-ea"/>
                <a:cs typeface="+mn-cs"/>
              </a:rPr>
              <a:t>Oddělení 874 v (od 1. 7. 2022 nový název </a:t>
            </a:r>
            <a:r>
              <a:rPr lang="cs-CZ" sz="2000" dirty="false">
                <a:effectLst/>
                <a:ea typeface="Calibri" panose="020F0502020204030204" pitchFamily="34" charset="0"/>
              </a:rPr>
              <a:t>oddělení projektů sociálního začleňování III)</a:t>
            </a:r>
            <a:r>
              <a:rPr lang="cs-CZ" sz="2000" dirty="false">
                <a:ea typeface="Calibri" panose="020F0502020204030204" pitchFamily="34" charset="0"/>
              </a:rPr>
              <a:t> </a:t>
            </a:r>
            <a:r>
              <a:rPr kumimoji="false" lang="cs-CZ" sz="2000" b="false" i="false" u="none" strike="noStrike" kern="1200" cap="none" spc="0" normalizeH="false" baseline="0" noProof="false" dirty="false">
                <a:ln>
                  <a:noFill/>
                </a:ln>
                <a:effectLst/>
                <a:uLnTx/>
                <a:uFillTx/>
                <a:ea typeface="+mn-ea"/>
                <a:cs typeface="+mn-cs"/>
              </a:rPr>
              <a:t>vystupuje v roli řídícího orgánu.</a:t>
            </a:r>
          </a:p>
        </p:txBody>
      </p:sp>
    </p:spTree>
    <p:extLst>
      <p:ext uri="{BB962C8B-B14F-4D97-AF65-F5344CB8AC3E}">
        <p14:creationId xmlns:p14="http://schemas.microsoft.com/office/powerpoint/2010/main" val="8765351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Indikátory ostatní – přehled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30</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6" name="TextovéPole 5">
            <a:extLst>
              <a:ext uri="{FF2B5EF4-FFF2-40B4-BE49-F238E27FC236}">
                <a16:creationId xmlns:a16="http://schemas.microsoft.com/office/drawing/2014/main" id="{58AA1287-4938-4187-A733-987B8458728D}"/>
              </a:ext>
            </a:extLst>
          </p:cNvPr>
          <p:cNvSpPr txBox="true"/>
          <p:nvPr/>
        </p:nvSpPr>
        <p:spPr>
          <a:xfrm>
            <a:off x="251520" y="1340768"/>
            <a:ext cx="8679478" cy="4247317"/>
          </a:xfrm>
          <a:prstGeom prst="rect">
            <a:avLst/>
          </a:prstGeom>
          <a:noFill/>
        </p:spPr>
        <p:txBody>
          <a:bodyPr wrap="square">
            <a:spAutoFit/>
          </a:bodyPr>
          <a:lstStyle/>
          <a:p>
            <a:pPr algn="just"/>
            <a:r>
              <a:rPr lang="cs-CZ" sz="1600" dirty="false"/>
              <a:t>V případě, že projekt podporu získá, bude mít žadatel povinnost kromě indikátorů se závazkem vykazovat dosažené hodnoty pro:</a:t>
            </a:r>
          </a:p>
          <a:p>
            <a:pPr algn="just"/>
            <a:r>
              <a:rPr lang="cs-CZ" sz="1600" dirty="false"/>
              <a:t>a) všechny indikátory, které se týkají účastníků stanovené v Obecné části pravidel pro žadatele a příjemce v rámci OPZ+ </a:t>
            </a:r>
          </a:p>
          <a:p>
            <a:pPr marL="342900" indent="-342900" algn="just">
              <a:buAutoNum type="alphaLcParenR" startAt="2"/>
            </a:pPr>
            <a:r>
              <a:rPr lang="cs-CZ" sz="1600" dirty="false"/>
              <a:t>indikátory z následující tabulky:</a:t>
            </a:r>
          </a:p>
          <a:p>
            <a:pPr marL="342900" indent="-342900">
              <a:buAutoNum type="alphaLcParenR" startAt="2"/>
            </a:pPr>
            <a:endParaRPr lang="cs-CZ" dirty="false"/>
          </a:p>
          <a:p>
            <a:endParaRPr lang="cs-CZ" dirty="false"/>
          </a:p>
          <a:p>
            <a:pPr marL="342900" indent="-342900">
              <a:buAutoNum type="alphaLcParenR" startAt="2"/>
            </a:pPr>
            <a:endParaRPr lang="cs-CZ" dirty="false"/>
          </a:p>
          <a:p>
            <a:pPr marL="342900" indent="-342900">
              <a:buAutoNum type="alphaLcParenR" startAt="2"/>
            </a:pPr>
            <a:endParaRPr lang="cs-CZ" dirty="false"/>
          </a:p>
          <a:p>
            <a:pPr marL="342900" indent="-342900">
              <a:buAutoNum type="alphaLcParenR" startAt="2"/>
            </a:pPr>
            <a:endParaRPr lang="cs-CZ" dirty="false"/>
          </a:p>
          <a:p>
            <a:pPr marL="342900" indent="-342900">
              <a:buAutoNum type="alphaLcParenR" startAt="2"/>
            </a:pPr>
            <a:endParaRPr lang="cs-CZ" dirty="false"/>
          </a:p>
          <a:p>
            <a:pPr marL="342900" indent="-342900">
              <a:buAutoNum type="alphaLcParenR" startAt="2"/>
            </a:pPr>
            <a:endParaRPr lang="cs-CZ" dirty="false"/>
          </a:p>
          <a:p>
            <a:pPr marL="342900" indent="-342900">
              <a:buAutoNum type="alphaLcParenR" startAt="2"/>
            </a:pPr>
            <a:endParaRPr lang="cs-CZ" dirty="false"/>
          </a:p>
          <a:p>
            <a:pPr marL="342900" indent="-342900">
              <a:buAutoNum type="alphaLcParenR" startAt="2"/>
            </a:pPr>
            <a:endParaRPr lang="cs-CZ" dirty="false"/>
          </a:p>
          <a:p>
            <a:pPr marL="342900" indent="-342900">
              <a:buAutoNum type="alphaLcParenR" startAt="2"/>
            </a:pPr>
            <a:endParaRPr lang="cs-CZ" dirty="false"/>
          </a:p>
        </p:txBody>
      </p:sp>
      <p:graphicFrame>
        <p:nvGraphicFramePr>
          <p:cNvPr id="3" name="Tabulka 2">
            <a:extLst>
              <a:ext uri="{FF2B5EF4-FFF2-40B4-BE49-F238E27FC236}">
                <a16:creationId xmlns:a16="http://schemas.microsoft.com/office/drawing/2014/main" id="{30B7A530-0198-4CA8-9B6F-AC44D50901BD}"/>
              </a:ext>
            </a:extLst>
          </p:cNvPr>
          <p:cNvGraphicFramePr>
            <a:graphicFrameLocks noGrp="true"/>
          </p:cNvGraphicFramePr>
          <p:nvPr>
            <p:extLst>
              <p:ext uri="{D42A27DB-BD31-4B8C-83A1-F6EECF244321}">
                <p14:modId xmlns:p14="http://schemas.microsoft.com/office/powerpoint/2010/main" val="3308711206"/>
              </p:ext>
            </p:extLst>
          </p:nvPr>
        </p:nvGraphicFramePr>
        <p:xfrm>
          <a:off x="251520" y="2924944"/>
          <a:ext cx="8784976" cy="3312365"/>
        </p:xfrm>
        <a:graphic>
          <a:graphicData uri="http://schemas.openxmlformats.org/drawingml/2006/table">
            <a:tbl>
              <a:tblPr firstRow="true" firstCol="true" bandRow="true">
                <a:tableStyleId>{5C22544A-7EE6-4342-B048-85BDC9FD1C3A}</a:tableStyleId>
              </a:tblPr>
              <a:tblGrid>
                <a:gridCol w="1048924">
                  <a:extLst>
                    <a:ext uri="{9D8B030D-6E8A-4147-A177-3AD203B41FA5}">
                      <a16:colId xmlns:a16="http://schemas.microsoft.com/office/drawing/2014/main" val="2884437432"/>
                    </a:ext>
                  </a:extLst>
                </a:gridCol>
                <a:gridCol w="4825823">
                  <a:extLst>
                    <a:ext uri="{9D8B030D-6E8A-4147-A177-3AD203B41FA5}">
                      <a16:colId xmlns:a16="http://schemas.microsoft.com/office/drawing/2014/main" val="3297857015"/>
                    </a:ext>
                  </a:extLst>
                </a:gridCol>
                <a:gridCol w="1208879">
                  <a:extLst>
                    <a:ext uri="{9D8B030D-6E8A-4147-A177-3AD203B41FA5}">
                      <a16:colId xmlns:a16="http://schemas.microsoft.com/office/drawing/2014/main" val="1533291906"/>
                    </a:ext>
                  </a:extLst>
                </a:gridCol>
                <a:gridCol w="1701350">
                  <a:extLst>
                    <a:ext uri="{9D8B030D-6E8A-4147-A177-3AD203B41FA5}">
                      <a16:colId xmlns:a16="http://schemas.microsoft.com/office/drawing/2014/main" val="3531419282"/>
                    </a:ext>
                  </a:extLst>
                </a:gridCol>
              </a:tblGrid>
              <a:tr h="708275">
                <a:tc>
                  <a:txBody>
                    <a:bodyPr/>
                    <a:lstStyle/>
                    <a:p>
                      <a:pPr marL="36195" marR="36195">
                        <a:spcBef>
                          <a:spcPts val="300"/>
                        </a:spcBef>
                        <a:spcAft>
                          <a:spcPts val="300"/>
                        </a:spcAft>
                      </a:pPr>
                      <a:r>
                        <a:rPr lang="cs-CZ" sz="1400" dirty="false">
                          <a:effectLst/>
                        </a:rPr>
                        <a:t>Kód</a:t>
                      </a:r>
                      <a:endParaRPr lang="cs-CZ" sz="14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spcBef>
                          <a:spcPts val="300"/>
                        </a:spcBef>
                        <a:spcAft>
                          <a:spcPts val="300"/>
                        </a:spcAft>
                      </a:pPr>
                      <a:r>
                        <a:rPr lang="cs-CZ" sz="1400" dirty="false">
                          <a:effectLst/>
                        </a:rPr>
                        <a:t>Název indikátoru</a:t>
                      </a:r>
                      <a:endParaRPr lang="cs-CZ" sz="14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spcBef>
                          <a:spcPts val="300"/>
                        </a:spcBef>
                        <a:spcAft>
                          <a:spcPts val="300"/>
                        </a:spcAft>
                      </a:pPr>
                      <a:r>
                        <a:rPr lang="cs-CZ" sz="1400">
                          <a:effectLst/>
                        </a:rPr>
                        <a:t>Měrná jednotka</a:t>
                      </a:r>
                      <a:endParaRPr lang="cs-CZ" sz="14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spcBef>
                          <a:spcPts val="300"/>
                        </a:spcBef>
                        <a:spcAft>
                          <a:spcPts val="300"/>
                        </a:spcAft>
                      </a:pPr>
                      <a:r>
                        <a:rPr lang="cs-CZ" sz="1400">
                          <a:effectLst/>
                        </a:rPr>
                        <a:t>Typ indikátoru</a:t>
                      </a:r>
                      <a:endParaRPr lang="cs-CZ" sz="14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extLst>
                  <a:ext uri="{0D108BD9-81ED-4DB2-BD59-A6C34878D82A}">
                    <a16:rowId xmlns:a16="http://schemas.microsoft.com/office/drawing/2014/main" val="680964870"/>
                  </a:ext>
                </a:extLst>
              </a:tr>
              <a:tr h="354138">
                <a:tc>
                  <a:txBody>
                    <a:bodyPr/>
                    <a:lstStyle/>
                    <a:p>
                      <a:pPr marL="36195" marR="36195">
                        <a:spcBef>
                          <a:spcPts val="300"/>
                        </a:spcBef>
                        <a:spcAft>
                          <a:spcPts val="300"/>
                        </a:spcAft>
                      </a:pPr>
                      <a:r>
                        <a:rPr lang="cs-CZ" sz="1400" dirty="false">
                          <a:effectLst/>
                        </a:rPr>
                        <a:t> 679 001</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spcBef>
                          <a:spcPts val="300"/>
                        </a:spcBef>
                        <a:spcAft>
                          <a:spcPts val="300"/>
                        </a:spcAft>
                      </a:pPr>
                      <a:r>
                        <a:rPr lang="cs-CZ" sz="1400">
                          <a:effectLst/>
                        </a:rPr>
                        <a:t>Počet podpořených Romů</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spcBef>
                          <a:spcPts val="300"/>
                        </a:spcBef>
                        <a:spcAft>
                          <a:spcPts val="300"/>
                        </a:spcAft>
                      </a:pPr>
                      <a:r>
                        <a:rPr lang="cs-CZ" sz="1400">
                          <a:effectLst/>
                        </a:rPr>
                        <a:t> Osoby</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tc>
                  <a:txBody>
                    <a:bodyPr/>
                    <a:lstStyle/>
                    <a:p>
                      <a:pPr marL="36195" marR="36195">
                        <a:spcBef>
                          <a:spcPts val="300"/>
                        </a:spcBef>
                        <a:spcAft>
                          <a:spcPts val="300"/>
                        </a:spcAft>
                      </a:pPr>
                      <a:r>
                        <a:rPr lang="cs-CZ" sz="1400">
                          <a:effectLst/>
                        </a:rPr>
                        <a:t>Výstup</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36195" marR="36195" marT="0" marB="0"/>
                </a:tc>
                <a:extLst>
                  <a:ext uri="{0D108BD9-81ED-4DB2-BD59-A6C34878D82A}">
                    <a16:rowId xmlns:a16="http://schemas.microsoft.com/office/drawing/2014/main" val="109621101"/>
                  </a:ext>
                </a:extLst>
              </a:tr>
              <a:tr h="757264">
                <a:tc>
                  <a:txBody>
                    <a:bodyPr/>
                    <a:lstStyle/>
                    <a:p>
                      <a:pPr marL="36195" marR="36195">
                        <a:lnSpc>
                          <a:spcPct val="110000"/>
                        </a:lnSpc>
                        <a:spcBef>
                          <a:spcPts val="300"/>
                        </a:spcBef>
                        <a:spcAft>
                          <a:spcPts val="600"/>
                        </a:spcAft>
                      </a:pPr>
                      <a:r>
                        <a:rPr lang="cs-CZ" sz="1400">
                          <a:effectLst/>
                        </a:rPr>
                        <a:t>625 000</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Účastníci v procesu vzdělávání nebo odborné přípravy po ukončení své účasti</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Účastníci</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Výsledek</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03494119"/>
                  </a:ext>
                </a:extLst>
              </a:tr>
              <a:tr h="367712">
                <a:tc>
                  <a:txBody>
                    <a:bodyPr/>
                    <a:lstStyle/>
                    <a:p>
                      <a:pPr marL="36195" marR="36195">
                        <a:lnSpc>
                          <a:spcPct val="110000"/>
                        </a:lnSpc>
                        <a:spcBef>
                          <a:spcPts val="300"/>
                        </a:spcBef>
                        <a:spcAft>
                          <a:spcPts val="600"/>
                        </a:spcAft>
                      </a:pPr>
                      <a:r>
                        <a:rPr lang="cs-CZ" sz="1400">
                          <a:effectLst/>
                        </a:rPr>
                        <a:t>626 000</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Účastníci, kteří získali kvalifikaci po ukončení své účasti</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Účastníci</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Výsledek</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21874421"/>
                  </a:ext>
                </a:extLst>
              </a:tr>
              <a:tr h="367712">
                <a:tc>
                  <a:txBody>
                    <a:bodyPr/>
                    <a:lstStyle/>
                    <a:p>
                      <a:pPr marL="36195" marR="36195">
                        <a:lnSpc>
                          <a:spcPct val="110000"/>
                        </a:lnSpc>
                        <a:spcBef>
                          <a:spcPts val="300"/>
                        </a:spcBef>
                        <a:spcAft>
                          <a:spcPts val="600"/>
                        </a:spcAft>
                      </a:pPr>
                      <a:r>
                        <a:rPr lang="cs-CZ" sz="1400">
                          <a:effectLst/>
                        </a:rPr>
                        <a:t>616 000</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dirty="false">
                          <a:effectLst/>
                        </a:rPr>
                        <a:t>Účastníci se zdravotním postižením</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Účastníci</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Výstup</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4855133"/>
                  </a:ext>
                </a:extLst>
              </a:tr>
              <a:tr h="757264">
                <a:tc>
                  <a:txBody>
                    <a:bodyPr/>
                    <a:lstStyle/>
                    <a:p>
                      <a:pPr marL="36195" marR="36195">
                        <a:lnSpc>
                          <a:spcPct val="110000"/>
                        </a:lnSpc>
                        <a:spcBef>
                          <a:spcPts val="300"/>
                        </a:spcBef>
                        <a:spcAft>
                          <a:spcPts val="600"/>
                        </a:spcAft>
                      </a:pPr>
                      <a:r>
                        <a:rPr lang="cs-CZ" sz="1400">
                          <a:effectLst/>
                        </a:rPr>
                        <a:t>622 002</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a:effectLst/>
                        </a:rPr>
                        <a:t>Počet podporovaných orgánů veřejné správy nebo veřejných služeb na celostátní, regionální a místní úrovni</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dirty="false">
                          <a:effectLst/>
                        </a:rPr>
                        <a:t>Subjekty</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lnSpc>
                          <a:spcPct val="110000"/>
                        </a:lnSpc>
                        <a:spcBef>
                          <a:spcPts val="300"/>
                        </a:spcBef>
                        <a:spcAft>
                          <a:spcPts val="600"/>
                        </a:spcAft>
                      </a:pPr>
                      <a:r>
                        <a:rPr lang="cs-CZ" sz="1400" dirty="false">
                          <a:effectLst/>
                        </a:rPr>
                        <a:t>Výstup</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7968462"/>
                  </a:ext>
                </a:extLst>
              </a:tr>
            </a:tbl>
          </a:graphicData>
        </a:graphic>
      </p:graphicFrame>
    </p:spTree>
    <p:extLst>
      <p:ext uri="{BB962C8B-B14F-4D97-AF65-F5344CB8AC3E}">
        <p14:creationId xmlns:p14="http://schemas.microsoft.com/office/powerpoint/2010/main" val="1036410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70099D-56EE-4A30-A220-3BF5D4421DAD}"/>
              </a:ext>
            </a:extLst>
          </p:cNvPr>
          <p:cNvSpPr>
            <a:spLocks noGrp="true"/>
          </p:cNvSpPr>
          <p:nvPr>
            <p:ph type="title"/>
          </p:nvPr>
        </p:nvSpPr>
        <p:spPr/>
        <p:txBody>
          <a:bodyPr/>
          <a:lstStyle/>
          <a:p>
            <a:pPr algn="ctr"/>
            <a:r>
              <a:rPr lang="cs-CZ" dirty="false"/>
              <a:t>Indikátory definice</a:t>
            </a:r>
          </a:p>
        </p:txBody>
      </p:sp>
      <p:sp>
        <p:nvSpPr>
          <p:cNvPr id="3" name="Zástupný obsah 2">
            <a:extLst>
              <a:ext uri="{FF2B5EF4-FFF2-40B4-BE49-F238E27FC236}">
                <a16:creationId xmlns:a16="http://schemas.microsoft.com/office/drawing/2014/main" id="{A18C7596-F0DE-4704-828C-F9D51FFDA0AE}"/>
              </a:ext>
            </a:extLst>
          </p:cNvPr>
          <p:cNvSpPr>
            <a:spLocks noGrp="true"/>
          </p:cNvSpPr>
          <p:nvPr>
            <p:ph idx="1"/>
          </p:nvPr>
        </p:nvSpPr>
        <p:spPr>
          <a:xfrm>
            <a:off x="287520" y="1246348"/>
            <a:ext cx="8604960" cy="4342892"/>
          </a:xfrm>
        </p:spPr>
        <p:txBody>
          <a:bodyPr/>
          <a:lstStyle/>
          <a:p>
            <a:pPr marL="0" indent="0">
              <a:lnSpc>
                <a:spcPct val="100000"/>
              </a:lnSpc>
              <a:spcBef>
                <a:spcPts val="0"/>
              </a:spcBef>
              <a:spcAft>
                <a:spcPts val="0"/>
              </a:spcAft>
              <a:buNone/>
            </a:pPr>
            <a:r>
              <a:rPr lang="cs-CZ" sz="1200" b="true" dirty="false">
                <a:solidFill>
                  <a:srgbClr val="084A8B"/>
                </a:solidFill>
                <a:latin typeface="Arial"/>
              </a:rPr>
              <a:t>600 000 - Celkový počet účastníků</a:t>
            </a:r>
          </a:p>
          <a:p>
            <a:pPr marL="0" indent="0">
              <a:lnSpc>
                <a:spcPct val="100000"/>
              </a:lnSpc>
              <a:spcBef>
                <a:spcPts val="0"/>
              </a:spcBef>
              <a:spcAft>
                <a:spcPts val="0"/>
              </a:spcAft>
              <a:buNone/>
            </a:pPr>
            <a:endParaRPr lang="cs-CZ" sz="1200" b="true"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a:t>
            </a:r>
          </a:p>
          <a:p>
            <a:pPr algn="just">
              <a:lnSpc>
                <a:spcPct val="100000"/>
              </a:lnSpc>
              <a:spcBef>
                <a:spcPts val="0"/>
              </a:spcBef>
              <a:spcAft>
                <a:spcPts val="0"/>
              </a:spcAft>
              <a:buFont typeface="Wingdings" panose="05000000000000000000" pitchFamily="2" charset="2"/>
              <a:buChar char="Ø"/>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b="true" dirty="false">
                <a:solidFill>
                  <a:srgbClr val="084A8B"/>
                </a:solidFill>
                <a:latin typeface="Arial"/>
              </a:rPr>
              <a:t>805 000 Počet napsaných a zveřejněných analytických a strategických dokumentů (vč. evaluačních)</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Počet napsaných a zveřejněných analýz, evaluací (interních i externích), koncepcí, strategií, studií, závěrečných zpráv </a:t>
            </a:r>
            <a:br>
              <a:rPr lang="cs-CZ" sz="1200" dirty="false">
                <a:solidFill>
                  <a:srgbClr val="084A8B"/>
                </a:solidFill>
                <a:latin typeface="Arial"/>
              </a:rPr>
            </a:br>
            <a:r>
              <a:rPr lang="cs-CZ" sz="1200" dirty="false">
                <a:solidFill>
                  <a:srgbClr val="084A8B"/>
                </a:solidFill>
                <a:latin typeface="Arial"/>
              </a:rPr>
              <a:t>z výzkumů a obdobných dokumentů, které byly vytvořeny za finanční podpory fondů EU.</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„Napsaný“ znamená vytvoření obsahu materiálu (tj. nejedná se o počet kopií, které byly vytisknuty). „Zveřejněný“ znamená, že jsou zveřejněné/či z důvodu citlivých informací částečně zveřejněné na centrálních stránkách relevantních fondů, na stránkách příjemce, popř. na jiných úložištích k tomu určených (např. http://www.databaze-strategie.cz/ a nebo https://www.dotaceeu.cz/cs/</a:t>
            </a:r>
            <a:r>
              <a:rPr lang="cs-CZ" sz="1200" dirty="false" err="true">
                <a:solidFill>
                  <a:srgbClr val="084A8B"/>
                </a:solidFill>
                <a:latin typeface="Arial"/>
              </a:rPr>
              <a:t>evropske</a:t>
            </a:r>
            <a:r>
              <a:rPr lang="cs-CZ" sz="1200" dirty="false">
                <a:solidFill>
                  <a:srgbClr val="084A8B"/>
                </a:solidFill>
                <a:latin typeface="Arial"/>
              </a:rPr>
              <a:t>-fondy-v-</a:t>
            </a:r>
            <a:r>
              <a:rPr lang="cs-CZ" sz="1200" dirty="false" err="true">
                <a:solidFill>
                  <a:srgbClr val="084A8B"/>
                </a:solidFill>
                <a:latin typeface="Arial"/>
              </a:rPr>
              <a:t>cr</a:t>
            </a:r>
            <a:r>
              <a:rPr lang="cs-CZ" sz="1200" dirty="false">
                <a:solidFill>
                  <a:srgbClr val="084A8B"/>
                </a:solidFill>
                <a:latin typeface="Arial"/>
              </a:rPr>
              <a:t>/</a:t>
            </a:r>
            <a:r>
              <a:rPr lang="cs-CZ" sz="1200" dirty="false" err="true">
                <a:solidFill>
                  <a:srgbClr val="084A8B"/>
                </a:solidFill>
                <a:latin typeface="Arial"/>
              </a:rPr>
              <a:t>narodni</a:t>
            </a:r>
            <a:r>
              <a:rPr lang="cs-CZ" sz="1200" dirty="false">
                <a:solidFill>
                  <a:srgbClr val="084A8B"/>
                </a:solidFill>
                <a:latin typeface="Arial"/>
              </a:rPr>
              <a:t>-organ-pro-koordinaci/evaluace/knihovna-evaluaci), anebo jsou dohledatelné pomocí obvyklých internetových vyhledávačů.</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K tomu, aby byl dokument započítán do indikátoru jako jedna jednotka, je třeba, aby byl jak napsaný, tak zveřejněný. V případě více samostatných výstupů je možno započítat každý výstup samostatně. Započítávají se dokumenty vytvořené interně </a:t>
            </a:r>
            <a:br>
              <a:rPr lang="cs-CZ" sz="1200" dirty="false">
                <a:solidFill>
                  <a:srgbClr val="084A8B"/>
                </a:solidFill>
                <a:latin typeface="Arial"/>
              </a:rPr>
            </a:br>
            <a:r>
              <a:rPr lang="cs-CZ" sz="1200" dirty="false">
                <a:solidFill>
                  <a:srgbClr val="084A8B"/>
                </a:solidFill>
                <a:latin typeface="Arial"/>
              </a:rPr>
              <a:t>i externě.</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nSpc>
                <a:spcPct val="100000"/>
              </a:lnSpc>
              <a:buNone/>
            </a:pPr>
            <a:r>
              <a:rPr lang="cs-CZ" sz="1200" b="true" dirty="false"/>
              <a:t>670 021 Kapacita podpořených služeb – místa</a:t>
            </a:r>
          </a:p>
          <a:p>
            <a:pPr marL="0" indent="0" algn="just">
              <a:lnSpc>
                <a:spcPct val="100000"/>
              </a:lnSpc>
              <a:buNone/>
            </a:pPr>
            <a:r>
              <a:rPr lang="cs-CZ" sz="1200" dirty="false"/>
              <a:t>Indikátor se týká služeb/programů, které mají pobytový charakter poskytování služby/programu, tj. služba/program je spojena</a:t>
            </a:r>
            <a:br>
              <a:rPr lang="cs-CZ" sz="1200" dirty="false"/>
            </a:br>
            <a:r>
              <a:rPr lang="cs-CZ" sz="1200" dirty="false"/>
              <a:t>s ubytováním či přenocováním cílové skupiny (například azylové domy, domy na půl cesty). Do tohoto indikátoru mohou spadat</a:t>
            </a:r>
            <a:br>
              <a:rPr lang="cs-CZ" sz="1200" dirty="false"/>
            </a:br>
            <a:r>
              <a:rPr lang="cs-CZ" sz="1200" dirty="false"/>
              <a:t> i služby/programy, které mají sice ambulantní charakter, tj. osoba do těchto služeb dochází nebo je doprovázen/dopravována, kapacita těchto služeb/programů je však s ohledem na nastavení služby/programu vyjádřena místem</a:t>
            </a:r>
          </a:p>
        </p:txBody>
      </p:sp>
      <p:sp>
        <p:nvSpPr>
          <p:cNvPr id="4" name="Zástupný symbol pro číslo snímku 3">
            <a:extLst>
              <a:ext uri="{FF2B5EF4-FFF2-40B4-BE49-F238E27FC236}">
                <a16:creationId xmlns:a16="http://schemas.microsoft.com/office/drawing/2014/main" id="{53188601-771B-45AE-819D-33D82FDA5CC1}"/>
              </a:ext>
            </a:extLst>
          </p:cNvPr>
          <p:cNvSpPr>
            <a:spLocks noGrp="true"/>
          </p:cNvSpPr>
          <p:nvPr>
            <p:ph type="sldNum" sz="quarter" idx="12"/>
          </p:nvPr>
        </p:nvSpPr>
        <p:spPr/>
        <p:txBody>
          <a:bodyPr/>
          <a:lstStyle/>
          <a:p>
            <a:fld id="{479BF083-4774-43B1-9AB0-5CC1AC5DD8EE}" type="slidenum">
              <a:rPr lang="cs-CZ" smtClean="false"/>
              <a:pPr/>
              <a:t>31</a:t>
            </a:fld>
            <a:endParaRPr lang="cs-CZ" dirty="false"/>
          </a:p>
        </p:txBody>
      </p:sp>
    </p:spTree>
    <p:extLst>
      <p:ext uri="{BB962C8B-B14F-4D97-AF65-F5344CB8AC3E}">
        <p14:creationId xmlns:p14="http://schemas.microsoft.com/office/powerpoint/2010/main" val="25910569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76981B-A0D1-488C-BF07-9615FA8068AF}"/>
              </a:ext>
            </a:extLst>
          </p:cNvPr>
          <p:cNvSpPr>
            <a:spLocks noGrp="true"/>
          </p:cNvSpPr>
          <p:nvPr>
            <p:ph type="title"/>
          </p:nvPr>
        </p:nvSpPr>
        <p:spPr/>
        <p:txBody>
          <a:bodyPr/>
          <a:lstStyle/>
          <a:p>
            <a:pPr algn="ctr"/>
            <a:r>
              <a:rPr lang="cs-CZ" dirty="false"/>
              <a:t>Indikátory definice</a:t>
            </a:r>
          </a:p>
        </p:txBody>
      </p:sp>
      <p:sp>
        <p:nvSpPr>
          <p:cNvPr id="3" name="Zástupný obsah 2">
            <a:extLst>
              <a:ext uri="{FF2B5EF4-FFF2-40B4-BE49-F238E27FC236}">
                <a16:creationId xmlns:a16="http://schemas.microsoft.com/office/drawing/2014/main" id="{10D3044B-D84F-4B58-9C1D-EEA4E683480A}"/>
              </a:ext>
            </a:extLst>
          </p:cNvPr>
          <p:cNvSpPr>
            <a:spLocks noGrp="true"/>
          </p:cNvSpPr>
          <p:nvPr>
            <p:ph idx="1"/>
          </p:nvPr>
        </p:nvSpPr>
        <p:spPr>
          <a:xfrm>
            <a:off x="251520" y="1412776"/>
            <a:ext cx="8712480" cy="5103224"/>
          </a:xfrm>
        </p:spPr>
        <p:txBody>
          <a:bodyPr/>
          <a:lstStyle/>
          <a:p>
            <a:pPr marL="0" indent="0">
              <a:lnSpc>
                <a:spcPct val="100000"/>
              </a:lnSpc>
              <a:buNone/>
            </a:pPr>
            <a:endParaRPr lang="cs-CZ" sz="1200" b="true" dirty="false">
              <a:solidFill>
                <a:srgbClr val="084A8B"/>
              </a:solidFill>
              <a:latin typeface="Arial"/>
            </a:endParaRPr>
          </a:p>
          <a:p>
            <a:pPr marL="0" indent="0">
              <a:lnSpc>
                <a:spcPct val="100000"/>
              </a:lnSpc>
              <a:buNone/>
            </a:pPr>
            <a:r>
              <a:rPr lang="cs-CZ" sz="1200" b="true" dirty="false">
                <a:solidFill>
                  <a:srgbClr val="084A8B"/>
                </a:solidFill>
                <a:latin typeface="Arial"/>
              </a:rPr>
              <a:t>670 031 Kapacita podpořených služeb – úvazky pracovníků: </a:t>
            </a:r>
            <a:r>
              <a:rPr lang="cs-CZ" sz="1200" dirty="false">
                <a:solidFill>
                  <a:srgbClr val="084A8B"/>
                </a:solidFill>
                <a:latin typeface="Arial"/>
              </a:rPr>
              <a:t>týká  se služeb/programů, které mají ambulantní nebo terénní formu poskytování.</a:t>
            </a:r>
          </a:p>
          <a:p>
            <a:pPr algn="just">
              <a:lnSpc>
                <a:spcPct val="100000"/>
              </a:lnSpc>
              <a:buFont typeface="Arial" panose="020B0604020202020204" pitchFamily="34" charset="0"/>
              <a:buChar char="•"/>
            </a:pPr>
            <a:r>
              <a:rPr lang="cs-CZ" sz="1200" dirty="false">
                <a:solidFill>
                  <a:srgbClr val="084A8B"/>
                </a:solidFill>
                <a:latin typeface="Arial"/>
              </a:rPr>
              <a:t>Ambulantní forma – osoba do služby/programu dochází nebo je do ní/něj doprovázena nebo dopravována a součástí služby/programu zároveň není ubytování či přenocování.</a:t>
            </a:r>
          </a:p>
          <a:p>
            <a:pPr algn="just">
              <a:lnSpc>
                <a:spcPct val="100000"/>
              </a:lnSpc>
              <a:buFont typeface="Arial" panose="020B0604020202020204" pitchFamily="34" charset="0"/>
              <a:buChar char="•"/>
            </a:pPr>
            <a:r>
              <a:rPr lang="cs-CZ" sz="1200" dirty="false">
                <a:solidFill>
                  <a:srgbClr val="084A8B"/>
                </a:solidFill>
                <a:latin typeface="Arial"/>
              </a:rPr>
              <a:t>Terénní forma – služba/program je poskytován v jejím přirozeném sociálním prostředí.</a:t>
            </a:r>
          </a:p>
          <a:p>
            <a:pPr algn="just">
              <a:lnSpc>
                <a:spcPct val="100000"/>
              </a:lnSpc>
              <a:buFont typeface="Arial" panose="020B0604020202020204" pitchFamily="34" charset="0"/>
              <a:buChar char="•"/>
            </a:pPr>
            <a:r>
              <a:rPr lang="cs-CZ" sz="1200" dirty="false">
                <a:solidFill>
                  <a:srgbClr val="084A8B"/>
                </a:solidFill>
                <a:latin typeface="Arial"/>
              </a:rPr>
              <a:t>„Pracovníkem“ se rozumí odborní pracovníci, pracovníci v přímé péči, kteří přímo poskytují služby cílové skupině (např. sociální pracovník, pracovník v sociálních službách, zdravotnický pracovník, pedagogický pracovník).</a:t>
            </a:r>
          </a:p>
          <a:p>
            <a:pPr marL="0" indent="0">
              <a:lnSpc>
                <a:spcPct val="100000"/>
              </a:lnSpc>
              <a:buNone/>
            </a:pPr>
            <a:endParaRPr lang="cs-CZ" sz="1200" b="true" dirty="false">
              <a:solidFill>
                <a:srgbClr val="084A8B"/>
              </a:solidFill>
              <a:latin typeface="Arial"/>
            </a:endParaRPr>
          </a:p>
          <a:p>
            <a:pPr marL="0" indent="0">
              <a:lnSpc>
                <a:spcPct val="100000"/>
              </a:lnSpc>
              <a:buNone/>
            </a:pPr>
            <a:r>
              <a:rPr lang="cs-CZ" sz="1200" b="true" dirty="false">
                <a:solidFill>
                  <a:srgbClr val="084A8B"/>
                </a:solidFill>
                <a:latin typeface="Arial"/>
              </a:rPr>
              <a:t>670 102 Využívání podpořených služeb</a:t>
            </a:r>
          </a:p>
          <a:p>
            <a:pPr marL="0" indent="0">
              <a:lnSpc>
                <a:spcPct val="100000"/>
              </a:lnSpc>
              <a:buNone/>
            </a:pPr>
            <a:r>
              <a:rPr lang="cs-CZ" sz="1200" dirty="false">
                <a:solidFill>
                  <a:srgbClr val="084A8B"/>
                </a:solidFill>
                <a:latin typeface="Arial"/>
              </a:rPr>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a:t>
            </a:r>
          </a:p>
          <a:p>
            <a:pPr marL="0" indent="0">
              <a:lnSpc>
                <a:spcPct val="100000"/>
              </a:lnSpc>
              <a:buNone/>
            </a:pPr>
            <a:r>
              <a:rPr lang="cs-CZ" sz="1200" dirty="false">
                <a:solidFill>
                  <a:srgbClr val="084A8B"/>
                </a:solidFill>
                <a:latin typeface="Arial"/>
              </a:rPr>
              <a:t>Osoby uvedené v tomto indikátoru nejsou účastníky ve smyslu indikátoru </a:t>
            </a:r>
            <a:r>
              <a:rPr lang="cs-CZ" sz="1200" i="true" dirty="false">
                <a:solidFill>
                  <a:srgbClr val="084A8B"/>
                </a:solidFill>
                <a:latin typeface="Arial"/>
              </a:rPr>
              <a:t>600 000 Celkový počet účastníků</a:t>
            </a:r>
            <a:r>
              <a:rPr lang="cs-CZ" sz="1200" dirty="false">
                <a:solidFill>
                  <a:srgbClr val="084A8B"/>
                </a:solidFill>
                <a:latin typeface="Arial"/>
              </a:rPr>
              <a:t>. Jedná se o osoby, které: - nemají přímý prospěch z finanční podpory ESF+, ale prospěch nepřímý, nebo - </a:t>
            </a:r>
            <a:r>
              <a:rPr lang="cs-CZ" sz="1200" b="true" dirty="false">
                <a:solidFill>
                  <a:srgbClr val="084A8B"/>
                </a:solidFill>
                <a:latin typeface="Arial"/>
              </a:rPr>
              <a:t>nelze s ohledem na anonymizovanou evidenci klientů u poskytované služby/programu či specifika cílové skupiny zahrnout do indikátoru </a:t>
            </a:r>
            <a:r>
              <a:rPr lang="cs-CZ" sz="1200" b="true" i="true" dirty="false">
                <a:solidFill>
                  <a:srgbClr val="084A8B"/>
                </a:solidFill>
                <a:latin typeface="Arial"/>
              </a:rPr>
              <a:t>600 000 Celkový počet </a:t>
            </a:r>
            <a:r>
              <a:rPr lang="cs-CZ" sz="1200" i="true" dirty="false">
                <a:solidFill>
                  <a:srgbClr val="084A8B"/>
                </a:solidFill>
                <a:latin typeface="Arial"/>
              </a:rPr>
              <a:t>účastníků</a:t>
            </a:r>
            <a:r>
              <a:rPr lang="cs-CZ" sz="1200" dirty="false">
                <a:solidFill>
                  <a:srgbClr val="084A8B"/>
                </a:solidFill>
                <a:latin typeface="Arial"/>
              </a:rPr>
              <a:t> (jedná se o situace, kdy služba/program je poskytována dle příslušné právní úpravy), nebo - </a:t>
            </a:r>
            <a:r>
              <a:rPr lang="cs-CZ" sz="1200" b="true" dirty="false">
                <a:solidFill>
                  <a:srgbClr val="084A8B"/>
                </a:solidFill>
                <a:latin typeface="Arial"/>
              </a:rPr>
              <a:t>mají přímý prospěch z finanční podpory ESF+, tato podpora však z objektivních důvodů nepřesáhne limit bagatelní podpory</a:t>
            </a:r>
            <a:r>
              <a:rPr lang="cs-CZ" sz="1200" dirty="false">
                <a:solidFill>
                  <a:srgbClr val="084A8B"/>
                </a:solidFill>
                <a:latin typeface="Arial"/>
              </a:rPr>
              <a:t>. "Podpořené" znamená že dostaly finanční podporu z ESF+.</a:t>
            </a:r>
          </a:p>
          <a:p>
            <a:pPr>
              <a:lnSpc>
                <a:spcPct val="100000"/>
              </a:lnSpc>
            </a:pPr>
            <a:endParaRPr lang="cs-CZ" sz="1200" dirty="false"/>
          </a:p>
        </p:txBody>
      </p:sp>
      <p:sp>
        <p:nvSpPr>
          <p:cNvPr id="4" name="Zástupný symbol pro číslo snímku 3">
            <a:extLst>
              <a:ext uri="{FF2B5EF4-FFF2-40B4-BE49-F238E27FC236}">
                <a16:creationId xmlns:a16="http://schemas.microsoft.com/office/drawing/2014/main" id="{6AF0F78F-9256-4465-8615-C3EB2358090D}"/>
              </a:ext>
            </a:extLst>
          </p:cNvPr>
          <p:cNvSpPr>
            <a:spLocks noGrp="true"/>
          </p:cNvSpPr>
          <p:nvPr>
            <p:ph type="sldNum" sz="quarter" idx="12"/>
          </p:nvPr>
        </p:nvSpPr>
        <p:spPr/>
        <p:txBody>
          <a:bodyPr/>
          <a:lstStyle/>
          <a:p>
            <a:fld id="{479BF083-4774-43B1-9AB0-5CC1AC5DD8EE}" type="slidenum">
              <a:rPr lang="cs-CZ" smtClean="false"/>
              <a:pPr/>
              <a:t>32</a:t>
            </a:fld>
            <a:endParaRPr lang="cs-CZ" dirty="false"/>
          </a:p>
        </p:txBody>
      </p:sp>
    </p:spTree>
    <p:extLst>
      <p:ext uri="{BB962C8B-B14F-4D97-AF65-F5344CB8AC3E}">
        <p14:creationId xmlns:p14="http://schemas.microsoft.com/office/powerpoint/2010/main" val="786214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F20DEE-E2AD-4666-8BE9-1F538ED5F5BA}"/>
              </a:ext>
            </a:extLst>
          </p:cNvPr>
          <p:cNvSpPr>
            <a:spLocks noGrp="true"/>
          </p:cNvSpPr>
          <p:nvPr>
            <p:ph type="title"/>
          </p:nvPr>
        </p:nvSpPr>
        <p:spPr/>
        <p:txBody>
          <a:bodyPr/>
          <a:lstStyle/>
          <a:p>
            <a:pPr algn="ctr"/>
            <a:r>
              <a:rPr lang="cs-CZ" dirty="false"/>
              <a:t>Indikátory definice</a:t>
            </a:r>
          </a:p>
        </p:txBody>
      </p:sp>
      <p:sp>
        <p:nvSpPr>
          <p:cNvPr id="3" name="Zástupný obsah 2">
            <a:extLst>
              <a:ext uri="{FF2B5EF4-FFF2-40B4-BE49-F238E27FC236}">
                <a16:creationId xmlns:a16="http://schemas.microsoft.com/office/drawing/2014/main" id="{E5F0DBFC-EB56-4E94-B86C-61B3CE31BEBD}"/>
              </a:ext>
            </a:extLst>
          </p:cNvPr>
          <p:cNvSpPr>
            <a:spLocks noGrp="true"/>
          </p:cNvSpPr>
          <p:nvPr>
            <p:ph idx="1"/>
          </p:nvPr>
        </p:nvSpPr>
        <p:spPr>
          <a:xfrm>
            <a:off x="216000" y="1268760"/>
            <a:ext cx="8676480" cy="4608512"/>
          </a:xfrm>
        </p:spPr>
        <p:txBody>
          <a:bodyPr/>
          <a:lstStyle/>
          <a:p>
            <a:pPr marL="0" indent="0" algn="just">
              <a:lnSpc>
                <a:spcPct val="100000"/>
              </a:lnSpc>
              <a:buNone/>
            </a:pPr>
            <a:endParaRPr lang="cs-CZ" sz="1200" b="true" dirty="false">
              <a:solidFill>
                <a:srgbClr val="084A8B"/>
              </a:solidFill>
              <a:latin typeface="Arial"/>
            </a:endParaRPr>
          </a:p>
          <a:p>
            <a:pPr marL="0" indent="0" algn="just">
              <a:lnSpc>
                <a:spcPct val="100000"/>
              </a:lnSpc>
              <a:buNone/>
            </a:pPr>
            <a:r>
              <a:rPr lang="cs-CZ" sz="1200" b="true" dirty="false">
                <a:solidFill>
                  <a:srgbClr val="084A8B"/>
                </a:solidFill>
                <a:latin typeface="Arial"/>
              </a:rPr>
              <a:t>679 001 Počet podpořených Romů</a:t>
            </a:r>
          </a:p>
          <a:p>
            <a:pPr marL="0" indent="0" algn="just">
              <a:lnSpc>
                <a:spcPct val="100000"/>
              </a:lnSpc>
              <a:buNone/>
            </a:pPr>
            <a:r>
              <a:rPr lang="cs-CZ" sz="1200" dirty="false">
                <a:solidFill>
                  <a:srgbClr val="084A8B"/>
                </a:solidFill>
                <a:latin typeface="Arial"/>
              </a:rPr>
              <a:t>Počet osob z romské menšiny, kterým byla v rámci projektu poskytnuta podpora. Každá osoba může být započítána pouze jednou. Počtem osob se rozumí odhadovaný počet podpořených osob z řad romské menšiny. Tento odhad provede příjemce na základě jemu dostupných informací. Při sběru monitorovacích dat bude důsledně respektována ochrana osobních údajů. Údaje </a:t>
            </a:r>
            <a:br>
              <a:rPr lang="cs-CZ" sz="1200" dirty="false">
                <a:solidFill>
                  <a:srgbClr val="084A8B"/>
                </a:solidFill>
                <a:latin typeface="Arial"/>
              </a:rPr>
            </a:br>
            <a:r>
              <a:rPr lang="cs-CZ" sz="1200" dirty="false">
                <a:solidFill>
                  <a:srgbClr val="084A8B"/>
                </a:solidFill>
                <a:latin typeface="Arial"/>
              </a:rPr>
              <a:t>o tom, která konkrétní osoba byla započítána, nebude příjemce nikam předávat, vykazovat bude pouze souhrnný údaj za projekt. Podporou se rozumí jakákoliv aktivita financovaná z rozpočtu projektu, ze které měla osoba z romské menšiny prospěch.</a:t>
            </a:r>
          </a:p>
          <a:p>
            <a:pPr marL="0" indent="0" algn="just">
              <a:lnSpc>
                <a:spcPct val="100000"/>
              </a:lnSpc>
              <a:buNone/>
            </a:pPr>
            <a:r>
              <a:rPr lang="cs-CZ" sz="1200" b="true" dirty="false">
                <a:solidFill>
                  <a:srgbClr val="084A8B"/>
                </a:solidFill>
                <a:latin typeface="Arial"/>
              </a:rPr>
              <a:t>625 000 Účastníci v procesu vzdělávání nebo odborné přípravy po ukončení své účasti</a:t>
            </a:r>
          </a:p>
          <a:p>
            <a:pPr marL="0" indent="0" algn="just">
              <a:lnSpc>
                <a:spcPct val="100000"/>
              </a:lnSpc>
              <a:buNone/>
            </a:pPr>
            <a:r>
              <a:rPr lang="cs-CZ" sz="1200" dirty="false">
                <a:solidFill>
                  <a:srgbClr val="084A8B"/>
                </a:solidFill>
                <a:latin typeface="Arial"/>
              </a:rPr>
              <a:t>Účastníci intervence ESF+, kteří jsou nově zapojení do vzdělávání (celoživotní učení, formální vzdělávání) či odborné přípravy (jak v rámci práce, tak mimo ni, odborné vzdělávání atp.). Indikátor započítává účastníky ihned po ukončení jejich účasti </a:t>
            </a:r>
            <a:br>
              <a:rPr lang="cs-CZ" sz="1200" dirty="false">
                <a:solidFill>
                  <a:srgbClr val="084A8B"/>
                </a:solidFill>
                <a:latin typeface="Arial"/>
              </a:rPr>
            </a:br>
            <a:r>
              <a:rPr lang="cs-CZ" sz="1200" dirty="false">
                <a:solidFill>
                  <a:srgbClr val="084A8B"/>
                </a:solidFill>
                <a:latin typeface="Arial"/>
              </a:rPr>
              <a:t>v projektu. „Po ukončení své účasti“ znamená do doby čtyř týdnů od data ukončení účasti na projektu.</a:t>
            </a:r>
          </a:p>
          <a:p>
            <a:pPr marL="0" indent="0" algn="just">
              <a:lnSpc>
                <a:spcPct val="100000"/>
              </a:lnSpc>
              <a:buNone/>
            </a:pPr>
            <a:r>
              <a:rPr lang="cs-CZ" sz="1200" b="true" dirty="false">
                <a:solidFill>
                  <a:srgbClr val="084A8B"/>
                </a:solidFill>
                <a:latin typeface="Arial"/>
              </a:rPr>
              <a:t>626 000 Účastníci, kteří získali kvalifikaci po ukončení své účasti</a:t>
            </a:r>
          </a:p>
          <a:p>
            <a:pPr marL="0" indent="0" algn="just">
              <a:lnSpc>
                <a:spcPct val="100000"/>
              </a:lnSpc>
              <a:buNone/>
            </a:pPr>
            <a:r>
              <a:rPr lang="cs-CZ" sz="1200" dirty="false">
                <a:solidFill>
                  <a:srgbClr val="084A8B"/>
                </a:solidFill>
                <a:latin typeface="Arial"/>
              </a:rPr>
              <a:t>Účastníci intervence ESF+, kteří získali potvrzení o kvalifikaci v rámci účasti na ESF+ projektu. Potvrzení o kvalifikaci je udíleno na základě formálního prověření znalostí, které ukázalo, že účastník získal kvalifikaci dle předem nastavených standardů. </a:t>
            </a:r>
            <a:br>
              <a:rPr lang="cs-CZ" sz="1200" dirty="false">
                <a:solidFill>
                  <a:srgbClr val="084A8B"/>
                </a:solidFill>
                <a:latin typeface="Arial"/>
              </a:rPr>
            </a:br>
            <a:r>
              <a:rPr lang="cs-CZ" sz="1200" dirty="false">
                <a:solidFill>
                  <a:srgbClr val="084A8B"/>
                </a:solidFill>
                <a:latin typeface="Arial"/>
              </a:rPr>
              <a:t>V rámci výzev může být specifikováno, jaké druhy kvalifikací a potvrzení kvalifikací jsou přípustné pro naplňování indikátoru </a:t>
            </a:r>
            <a:br>
              <a:rPr lang="cs-CZ" sz="1200" dirty="false">
                <a:solidFill>
                  <a:srgbClr val="084A8B"/>
                </a:solidFill>
                <a:latin typeface="Arial"/>
              </a:rPr>
            </a:br>
            <a:r>
              <a:rPr lang="cs-CZ" sz="1200" dirty="false">
                <a:solidFill>
                  <a:srgbClr val="084A8B"/>
                </a:solidFill>
                <a:latin typeface="Arial"/>
              </a:rPr>
              <a:t>v dané výzvě. Účastník je v indikátoru započítán pouze jednou bez ohledu na počet získaných kvalifikací.</a:t>
            </a:r>
          </a:p>
          <a:p>
            <a:pPr marL="0" indent="0" algn="just">
              <a:lnSpc>
                <a:spcPct val="100000"/>
              </a:lnSpc>
              <a:buNone/>
            </a:pPr>
            <a:endParaRPr lang="cs-CZ" sz="1200" dirty="false">
              <a:solidFill>
                <a:srgbClr val="084A8B"/>
              </a:solidFill>
              <a:latin typeface="Arial"/>
            </a:endParaRPr>
          </a:p>
          <a:p>
            <a:pPr algn="just">
              <a:lnSpc>
                <a:spcPct val="100000"/>
              </a:lnSpc>
            </a:pPr>
            <a:endParaRPr lang="cs-CZ" sz="1200" dirty="false">
              <a:solidFill>
                <a:srgbClr val="084A8B"/>
              </a:solidFill>
              <a:latin typeface="Arial"/>
            </a:endParaRPr>
          </a:p>
        </p:txBody>
      </p:sp>
      <p:sp>
        <p:nvSpPr>
          <p:cNvPr id="4" name="Zástupný symbol pro číslo snímku 3">
            <a:extLst>
              <a:ext uri="{FF2B5EF4-FFF2-40B4-BE49-F238E27FC236}">
                <a16:creationId xmlns:a16="http://schemas.microsoft.com/office/drawing/2014/main" id="{300566EA-925C-48EA-89D8-073494F12682}"/>
              </a:ext>
            </a:extLst>
          </p:cNvPr>
          <p:cNvSpPr>
            <a:spLocks noGrp="true"/>
          </p:cNvSpPr>
          <p:nvPr>
            <p:ph type="sldNum" sz="quarter" idx="12"/>
          </p:nvPr>
        </p:nvSpPr>
        <p:spPr/>
        <p:txBody>
          <a:bodyPr/>
          <a:lstStyle/>
          <a:p>
            <a:fld id="{479BF083-4774-43B1-9AB0-5CC1AC5DD8EE}" type="slidenum">
              <a:rPr lang="cs-CZ" smtClean="false"/>
              <a:pPr/>
              <a:t>33</a:t>
            </a:fld>
            <a:endParaRPr lang="cs-CZ" dirty="false"/>
          </a:p>
        </p:txBody>
      </p:sp>
    </p:spTree>
    <p:extLst>
      <p:ext uri="{BB962C8B-B14F-4D97-AF65-F5344CB8AC3E}">
        <p14:creationId xmlns:p14="http://schemas.microsoft.com/office/powerpoint/2010/main" val="4325194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1908D2E-F22E-405E-9537-284929C0161F}"/>
              </a:ext>
            </a:extLst>
          </p:cNvPr>
          <p:cNvSpPr>
            <a:spLocks noGrp="true"/>
          </p:cNvSpPr>
          <p:nvPr>
            <p:ph type="title"/>
          </p:nvPr>
        </p:nvSpPr>
        <p:spPr/>
        <p:txBody>
          <a:bodyPr/>
          <a:lstStyle/>
          <a:p>
            <a:pPr algn="ctr"/>
            <a:r>
              <a:rPr lang="cs-CZ" dirty="false"/>
              <a:t>Indikátory definice</a:t>
            </a:r>
          </a:p>
        </p:txBody>
      </p:sp>
      <p:sp>
        <p:nvSpPr>
          <p:cNvPr id="3" name="Zástupný obsah 2">
            <a:extLst>
              <a:ext uri="{FF2B5EF4-FFF2-40B4-BE49-F238E27FC236}">
                <a16:creationId xmlns:a16="http://schemas.microsoft.com/office/drawing/2014/main" id="{D0ED9091-2679-45BD-B65A-F32F6A1D6D6C}"/>
              </a:ext>
            </a:extLst>
          </p:cNvPr>
          <p:cNvSpPr>
            <a:spLocks noGrp="true"/>
          </p:cNvSpPr>
          <p:nvPr>
            <p:ph idx="1"/>
          </p:nvPr>
        </p:nvSpPr>
        <p:spPr>
          <a:xfrm>
            <a:off x="540000" y="1484784"/>
            <a:ext cx="8244000" cy="4635216"/>
          </a:xfrm>
        </p:spPr>
        <p:txBody>
          <a:bodyPr/>
          <a:lstStyle/>
          <a:p>
            <a:pPr marL="0" indent="0" algn="just">
              <a:lnSpc>
                <a:spcPct val="100000"/>
              </a:lnSpc>
              <a:buNone/>
            </a:pPr>
            <a:r>
              <a:rPr lang="cs-CZ" sz="1200" b="true" dirty="false">
                <a:solidFill>
                  <a:srgbClr val="084A8B"/>
                </a:solidFill>
                <a:latin typeface="Arial"/>
              </a:rPr>
              <a:t>616 000 Účastníci se zdravotním postižením</a:t>
            </a:r>
          </a:p>
          <a:p>
            <a:pPr marL="0" indent="0">
              <a:lnSpc>
                <a:spcPct val="100000"/>
              </a:lnSpc>
              <a:buNone/>
            </a:pPr>
            <a:r>
              <a:rPr lang="cs-CZ" sz="1200" dirty="false">
                <a:solidFill>
                  <a:srgbClr val="084A8B"/>
                </a:solidFill>
                <a:latin typeface="Arial"/>
              </a:rPr>
              <a:t>Do kategorie osob se zdravotním postižením patří v souladu s § 67 zákona č. 435/2004 Sb. Fyzické osoby, které jsou orgánem sociálního zabezpečení uznány a) invalidními ve třetím stupni), b) invalidními v prvním nebo druhém stupni, c) zdravotně znevýhodněnými. Do této kategorie patří také fyzické osoby, které byly uznány Úřadem práce ČR zdravotně znevýhodněnými, a rozhodnutí nepozbylo platnosti.</a:t>
            </a:r>
          </a:p>
          <a:p>
            <a:pPr marL="0" indent="0" algn="just">
              <a:lnSpc>
                <a:spcPct val="100000"/>
              </a:lnSpc>
              <a:buNone/>
            </a:pPr>
            <a:r>
              <a:rPr lang="cs-CZ" sz="1200" dirty="false">
                <a:solidFill>
                  <a:srgbClr val="084A8B"/>
                </a:solidFill>
                <a:latin typeface="Arial"/>
              </a:rPr>
              <a:t>V případě projektů týkajících se škol a školských zařízení se nad rámec výše uvedeného zdravotně postiženými účastníky rozumí také děti, žáci a studenti se zdravotním postižením dle § 16 zákona č. 561/2004 a vyhlášky č. 73/2005, kteří potřebují speciální pomoc při vzdělávání kvůli svému znevýhodnění.</a:t>
            </a:r>
          </a:p>
          <a:p>
            <a:pPr marL="0" indent="0" algn="just">
              <a:lnSpc>
                <a:spcPct val="100000"/>
              </a:lnSpc>
              <a:buNone/>
            </a:pPr>
            <a:r>
              <a:rPr lang="cs-CZ" sz="1200" b="true" dirty="false">
                <a:solidFill>
                  <a:srgbClr val="084A8B"/>
                </a:solidFill>
                <a:latin typeface="Arial"/>
              </a:rPr>
              <a:t>622 002 Počet podporovaných orgánů veřejné správy nebo veřejných služeb na celostátní, regionální a místní úrovni</a:t>
            </a:r>
          </a:p>
          <a:p>
            <a:pPr marL="0" indent="0" algn="just">
              <a:lnSpc>
                <a:spcPct val="100000"/>
              </a:lnSpc>
              <a:buNone/>
            </a:pPr>
            <a:r>
              <a:rPr lang="cs-CZ" sz="1200" dirty="false">
                <a:solidFill>
                  <a:srgbClr val="084A8B"/>
                </a:solidFill>
                <a:latin typeface="Arial"/>
              </a:rPr>
              <a:t>Veřejnou správou se rozumí: výkonná a zákonodárná správa ústředních, regionálních a místních orgánů; správa a dohled nad fiskálními záležitostmi (provozování daňových schémat; výběr daní/daní ze zboží a vyšetřování porušení daňových předpisů; celní správa); plnění rozpočtu a správa veřejných prostředků a veřejného dluhu (získávání a přijímání peněz a kontrola jejich vyplácení); správa celkové (civilní) politiky výzkumu a vývoje a souvisejících fondů; správa a provoz celkového ekonomického a sociálního plánování a statistických služeb na různých úrovních správy. Veřejnými službami se rozumí jakýkoli veřejný nebo soukromý subjekt, který poskytuje služby veřejnosti. Soukromý prvek této definice je relevantní pro případy, kdy jsou některé služby zadávány státem velkým soukromým nebo částečně soukromým poskytovatelům, tj. soukromým subjektům s veřejnou funkcí.</a:t>
            </a:r>
          </a:p>
          <a:p>
            <a:pPr algn="just">
              <a:lnSpc>
                <a:spcPct val="100000"/>
              </a:lnSpc>
            </a:pPr>
            <a:endParaRPr lang="cs-CZ" sz="1200" dirty="false"/>
          </a:p>
        </p:txBody>
      </p:sp>
      <p:sp>
        <p:nvSpPr>
          <p:cNvPr id="4" name="Zástupný symbol pro číslo snímku 3">
            <a:extLst>
              <a:ext uri="{FF2B5EF4-FFF2-40B4-BE49-F238E27FC236}">
                <a16:creationId xmlns:a16="http://schemas.microsoft.com/office/drawing/2014/main" id="{7F725BE8-419A-4A3F-B9BB-FDB3C0217A81}"/>
              </a:ext>
            </a:extLst>
          </p:cNvPr>
          <p:cNvSpPr>
            <a:spLocks noGrp="true"/>
          </p:cNvSpPr>
          <p:nvPr>
            <p:ph type="sldNum" sz="quarter" idx="12"/>
          </p:nvPr>
        </p:nvSpPr>
        <p:spPr/>
        <p:txBody>
          <a:bodyPr/>
          <a:lstStyle/>
          <a:p>
            <a:fld id="{479BF083-4774-43B1-9AB0-5CC1AC5DD8EE}" type="slidenum">
              <a:rPr lang="cs-CZ" smtClean="false"/>
              <a:pPr/>
              <a:t>34</a:t>
            </a:fld>
            <a:endParaRPr lang="cs-CZ" dirty="false"/>
          </a:p>
        </p:txBody>
      </p:sp>
    </p:spTree>
    <p:extLst>
      <p:ext uri="{BB962C8B-B14F-4D97-AF65-F5344CB8AC3E}">
        <p14:creationId xmlns:p14="http://schemas.microsoft.com/office/powerpoint/2010/main" val="20423271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Cílové skupiny</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35</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graphicFrame>
        <p:nvGraphicFramePr>
          <p:cNvPr id="7" name="Tabulka 6">
            <a:extLst>
              <a:ext uri="{FF2B5EF4-FFF2-40B4-BE49-F238E27FC236}">
                <a16:creationId xmlns:a16="http://schemas.microsoft.com/office/drawing/2014/main" id="{8ADADB08-C801-4BF6-A76C-C5E7E8268E75}"/>
              </a:ext>
            </a:extLst>
          </p:cNvPr>
          <p:cNvGraphicFramePr>
            <a:graphicFrameLocks noGrp="true"/>
          </p:cNvGraphicFramePr>
          <p:nvPr>
            <p:extLst>
              <p:ext uri="{D42A27DB-BD31-4B8C-83A1-F6EECF244321}">
                <p14:modId xmlns:p14="http://schemas.microsoft.com/office/powerpoint/2010/main" val="1287392858"/>
              </p:ext>
            </p:extLst>
          </p:nvPr>
        </p:nvGraphicFramePr>
        <p:xfrm>
          <a:off x="141002" y="1556792"/>
          <a:ext cx="8717996" cy="4824537"/>
        </p:xfrm>
        <a:graphic>
          <a:graphicData uri="http://schemas.openxmlformats.org/drawingml/2006/table">
            <a:tbl>
              <a:tblPr firstRow="true" firstCol="true" bandRow="true">
                <a:tableStyleId>{5C22544A-7EE6-4342-B048-85BDC9FD1C3A}</a:tableStyleId>
              </a:tblPr>
              <a:tblGrid>
                <a:gridCol w="3064252">
                  <a:extLst>
                    <a:ext uri="{9D8B030D-6E8A-4147-A177-3AD203B41FA5}">
                      <a16:colId xmlns:a16="http://schemas.microsoft.com/office/drawing/2014/main" val="2967400192"/>
                    </a:ext>
                  </a:extLst>
                </a:gridCol>
                <a:gridCol w="5653744">
                  <a:extLst>
                    <a:ext uri="{9D8B030D-6E8A-4147-A177-3AD203B41FA5}">
                      <a16:colId xmlns:a16="http://schemas.microsoft.com/office/drawing/2014/main" val="2323825217"/>
                    </a:ext>
                  </a:extLst>
                </a:gridCol>
              </a:tblGrid>
              <a:tr h="192454">
                <a:tc>
                  <a:txBody>
                    <a:bodyPr/>
                    <a:lstStyle/>
                    <a:p>
                      <a:pPr algn="ctr">
                        <a:lnSpc>
                          <a:spcPct val="107000"/>
                        </a:lnSpc>
                        <a:spcAft>
                          <a:spcPts val="800"/>
                        </a:spcAft>
                      </a:pPr>
                      <a:r>
                        <a:rPr lang="cs-CZ" sz="1200" dirty="false">
                          <a:effectLst/>
                        </a:rPr>
                        <a:t>Kategorie CS</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cs-CZ" sz="1200" dirty="false">
                          <a:effectLst/>
                        </a:rPr>
                        <a:t>Definice</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3039948"/>
                  </a:ext>
                </a:extLst>
              </a:tr>
              <a:tr h="2489052">
                <a:tc>
                  <a:txBody>
                    <a:bodyPr/>
                    <a:lstStyle/>
                    <a:p>
                      <a:pPr>
                        <a:lnSpc>
                          <a:spcPct val="107000"/>
                        </a:lnSpc>
                        <a:spcAft>
                          <a:spcPts val="800"/>
                        </a:spcAft>
                      </a:pPr>
                      <a:r>
                        <a:rPr lang="cs-CZ" sz="1200" dirty="false">
                          <a:effectLst/>
                        </a:rPr>
                        <a:t>Poskytovatelé a zadavatelé sociálních služeb, služeb pro rodiny a děti a dalších služeb na podporu sociálního začleňování</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spcAft>
                          <a:spcPts val="1100"/>
                        </a:spcAft>
                        <a:buClr>
                          <a:srgbClr val="00B0F0"/>
                        </a:buClr>
                        <a:buFont typeface="Symbol" panose="05050102010706020507" pitchFamily="18" charset="2"/>
                        <a:buChar char=""/>
                      </a:pPr>
                      <a:r>
                        <a:rPr lang="cs-CZ" sz="1200" dirty="false">
                          <a:effectLst/>
                        </a:rPr>
                        <a:t>poskytovatelé sociálních služeb zapsaní v registru poskytovatelů sociálních služeb dle zákona č. 108/2006 Sb., o sociálních službách</a:t>
                      </a:r>
                    </a:p>
                    <a:p>
                      <a:pPr marL="342900" lvl="0" indent="-342900" algn="l">
                        <a:spcAft>
                          <a:spcPts val="1100"/>
                        </a:spcAft>
                        <a:buClr>
                          <a:srgbClr val="00B0F0"/>
                        </a:buClr>
                        <a:buFont typeface="Symbol" panose="05050102010706020507" pitchFamily="18" charset="2"/>
                        <a:buChar char=""/>
                      </a:pPr>
                      <a:r>
                        <a:rPr lang="cs-CZ" sz="1200" dirty="false">
                          <a:effectLst/>
                        </a:rPr>
                        <a:t>poskytovatelé služeb sociálně-právní ochrany dětí dle zákona č. 359/1999 Sb. o sociálně-právní ochraně dětí</a:t>
                      </a:r>
                    </a:p>
                    <a:p>
                      <a:pPr marL="342900" lvl="0" indent="-342900" algn="l">
                        <a:spcAft>
                          <a:spcPts val="1100"/>
                        </a:spcAft>
                        <a:buClr>
                          <a:srgbClr val="00B0F0"/>
                        </a:buClr>
                        <a:buFont typeface="Symbol" panose="05050102010706020507" pitchFamily="18" charset="2"/>
                        <a:buChar char=""/>
                      </a:pPr>
                      <a:r>
                        <a:rPr lang="cs-CZ" sz="1200" dirty="false">
                          <a:effectLst/>
                        </a:rPr>
                        <a:t>pracovníci krajských a obecních úřadů, kteří působí v oblasti sociálních služeb a sociálního začleňování</a:t>
                      </a:r>
                    </a:p>
                    <a:p>
                      <a:pPr marL="342900" lvl="0" indent="-342900" algn="l">
                        <a:spcAft>
                          <a:spcPts val="1100"/>
                        </a:spcAft>
                        <a:buClr>
                          <a:srgbClr val="00B0F0"/>
                        </a:buClr>
                        <a:buFont typeface="Symbol" panose="05050102010706020507" pitchFamily="18" charset="2"/>
                        <a:buChar char=""/>
                      </a:pPr>
                      <a:r>
                        <a:rPr lang="cs-CZ" sz="1200" dirty="false">
                          <a:effectLst/>
                        </a:rPr>
                        <a:t>další organizace působící v oblasti podpory sociálního začleňování</a:t>
                      </a:r>
                    </a:p>
                    <a:p>
                      <a:pPr marL="342900" lvl="0" indent="-342900" algn="l">
                        <a:spcAft>
                          <a:spcPts val="1100"/>
                        </a:spcAft>
                        <a:buClr>
                          <a:srgbClr val="00B0F0"/>
                        </a:buClr>
                        <a:buFont typeface="Symbol" panose="05050102010706020507" pitchFamily="18" charset="2"/>
                        <a:buChar char=""/>
                      </a:pPr>
                      <a:r>
                        <a:rPr lang="cs-CZ" sz="1200" dirty="false">
                          <a:effectLst/>
                        </a:rPr>
                        <a:t>zaměstnanci poskytovatelů služeb a dalších organizací působících v oblasti podpory sociálního začleňování</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02467421"/>
                  </a:ext>
                </a:extLst>
              </a:tr>
              <a:tr h="1004106">
                <a:tc>
                  <a:txBody>
                    <a:bodyPr/>
                    <a:lstStyle/>
                    <a:p>
                      <a:pPr>
                        <a:lnSpc>
                          <a:spcPct val="107000"/>
                        </a:lnSpc>
                        <a:spcAft>
                          <a:spcPts val="800"/>
                        </a:spcAft>
                      </a:pPr>
                      <a:r>
                        <a:rPr lang="cs-CZ" sz="1200" dirty="false">
                          <a:effectLst/>
                        </a:rPr>
                        <a:t>Poskytovatelé a zadavatelé zdravotních služeb</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gn="l">
                        <a:spcAft>
                          <a:spcPts val="1100"/>
                        </a:spcAft>
                        <a:buClr>
                          <a:srgbClr val="00B0F0"/>
                        </a:buClr>
                        <a:buFont typeface="Symbol" panose="05050102010706020507" pitchFamily="18" charset="2"/>
                        <a:buChar char=""/>
                      </a:pPr>
                      <a:r>
                        <a:rPr lang="cs-CZ" sz="1200" dirty="false">
                          <a:effectLst/>
                        </a:rPr>
                        <a:t>poskytovatelé zdravotních služeb dle zákona č. 372/2011 Sb., o zdravotních službách a podmínkách jejich poskytování</a:t>
                      </a:r>
                    </a:p>
                    <a:p>
                      <a:pPr marL="342900" lvl="0" indent="-342900" algn="l">
                        <a:spcAft>
                          <a:spcPts val="1100"/>
                        </a:spcAft>
                        <a:buClr>
                          <a:srgbClr val="00B0F0"/>
                        </a:buClr>
                        <a:buFont typeface="Symbol" panose="05050102010706020507" pitchFamily="18" charset="2"/>
                        <a:buChar char=""/>
                      </a:pPr>
                      <a:r>
                        <a:rPr lang="cs-CZ" sz="1200" dirty="false">
                          <a:effectLst/>
                        </a:rPr>
                        <a:t>pracovníci krajských a obecních úřadů, kteří působí v oblasti zdravotních služeb</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4920722"/>
                  </a:ext>
                </a:extLst>
              </a:tr>
              <a:tr h="531539">
                <a:tc>
                  <a:txBody>
                    <a:bodyPr/>
                    <a:lstStyle/>
                    <a:p>
                      <a:pPr>
                        <a:lnSpc>
                          <a:spcPct val="107000"/>
                        </a:lnSpc>
                        <a:spcAft>
                          <a:spcPts val="800"/>
                        </a:spcAft>
                      </a:pPr>
                      <a:r>
                        <a:rPr lang="cs-CZ" sz="1200">
                          <a:effectLst/>
                        </a:rPr>
                        <a:t>Pracovníci ve zdravotních službách</a:t>
                      </a:r>
                      <a:endParaRPr lang="cs-CZ"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1200" dirty="false">
                          <a:effectLst/>
                        </a:rPr>
                        <a:t>Pracovníci ve zdravotních službách, na které se vztahuje zákon č. 372/2011 Sb.</a:t>
                      </a:r>
                      <a:br>
                        <a:rPr lang="cs-CZ" sz="1200" dirty="false">
                          <a:effectLst/>
                        </a:rPr>
                      </a:br>
                      <a:r>
                        <a:rPr lang="cs-CZ" sz="1200" dirty="false">
                          <a:effectLst/>
                        </a:rPr>
                        <a:t> o zdravotních službách a podmínkách jejich poskytování. </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49811530"/>
                  </a:ext>
                </a:extLst>
              </a:tr>
              <a:tr h="607386">
                <a:tc>
                  <a:txBody>
                    <a:bodyPr/>
                    <a:lstStyle/>
                    <a:p>
                      <a:pPr>
                        <a:lnSpc>
                          <a:spcPct val="107000"/>
                        </a:lnSpc>
                        <a:spcAft>
                          <a:spcPts val="800"/>
                        </a:spcAft>
                      </a:pPr>
                      <a:r>
                        <a:rPr lang="cs-CZ" sz="1200">
                          <a:effectLst/>
                        </a:rPr>
                        <a:t>Zaměstnanci veřejné správy, kteří se věnují sociální, rodinné nebo zdravotní problematice</a:t>
                      </a:r>
                      <a:endParaRPr lang="cs-CZ" sz="12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cs-CZ" sz="1200" dirty="false">
                          <a:effectLst/>
                        </a:rPr>
                        <a:t>Zaměstnanci krajů a obcí (a jimi zřizovaných organizací), ÚP ČR, OSS, kteří se věnují sociální, rodinné a zdravotní problematice.</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70308752"/>
                  </a:ext>
                </a:extLst>
              </a:tr>
            </a:tbl>
          </a:graphicData>
        </a:graphic>
      </p:graphicFrame>
    </p:spTree>
    <p:extLst>
      <p:ext uri="{BB962C8B-B14F-4D97-AF65-F5344CB8AC3E}">
        <p14:creationId xmlns:p14="http://schemas.microsoft.com/office/powerpoint/2010/main" val="24783014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Cílové skupiny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36</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graphicFrame>
        <p:nvGraphicFramePr>
          <p:cNvPr id="6" name="Tabulka 5">
            <a:extLst>
              <a:ext uri="{FF2B5EF4-FFF2-40B4-BE49-F238E27FC236}">
                <a16:creationId xmlns:a16="http://schemas.microsoft.com/office/drawing/2014/main" id="{A09FFD1F-607A-4415-8424-1EA9162D56DF}"/>
              </a:ext>
            </a:extLst>
          </p:cNvPr>
          <p:cNvGraphicFramePr>
            <a:graphicFrameLocks noGrp="true"/>
          </p:cNvGraphicFramePr>
          <p:nvPr>
            <p:extLst>
              <p:ext uri="{D42A27DB-BD31-4B8C-83A1-F6EECF244321}">
                <p14:modId xmlns:p14="http://schemas.microsoft.com/office/powerpoint/2010/main" val="2858825684"/>
              </p:ext>
            </p:extLst>
          </p:nvPr>
        </p:nvGraphicFramePr>
        <p:xfrm>
          <a:off x="213002" y="1274721"/>
          <a:ext cx="8717996" cy="5015376"/>
        </p:xfrm>
        <a:graphic>
          <a:graphicData uri="http://schemas.openxmlformats.org/drawingml/2006/table">
            <a:tbl>
              <a:tblPr firstRow="true" firstCol="true" bandRow="true">
                <a:tableStyleId>{5C22544A-7EE6-4342-B048-85BDC9FD1C3A}</a:tableStyleId>
              </a:tblPr>
              <a:tblGrid>
                <a:gridCol w="3064252">
                  <a:extLst>
                    <a:ext uri="{9D8B030D-6E8A-4147-A177-3AD203B41FA5}">
                      <a16:colId xmlns:a16="http://schemas.microsoft.com/office/drawing/2014/main" val="2893940141"/>
                    </a:ext>
                  </a:extLst>
                </a:gridCol>
                <a:gridCol w="5653744">
                  <a:extLst>
                    <a:ext uri="{9D8B030D-6E8A-4147-A177-3AD203B41FA5}">
                      <a16:colId xmlns:a16="http://schemas.microsoft.com/office/drawing/2014/main" val="1653866293"/>
                    </a:ext>
                  </a:extLst>
                </a:gridCol>
              </a:tblGrid>
              <a:tr h="210063">
                <a:tc>
                  <a:txBody>
                    <a:bodyPr/>
                    <a:lstStyle/>
                    <a:p>
                      <a:pPr algn="ctr">
                        <a:lnSpc>
                          <a:spcPct val="107000"/>
                        </a:lnSpc>
                        <a:spcAft>
                          <a:spcPts val="800"/>
                        </a:spcAft>
                      </a:pPr>
                      <a:r>
                        <a:rPr lang="cs-CZ" sz="1200" dirty="false">
                          <a:effectLst/>
                        </a:rPr>
                        <a:t>Kategorie CS</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cs-CZ" sz="1200" dirty="false">
                          <a:effectLst/>
                        </a:rPr>
                        <a:t>Definice</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57893897"/>
                  </a:ext>
                </a:extLst>
              </a:tr>
              <a:tr h="559325">
                <a:tc>
                  <a:txBody>
                    <a:bodyPr/>
                    <a:lstStyle/>
                    <a:p>
                      <a:pPr marL="0" marR="0" lvl="0" indent="0" algn="l" defTabSz="914400" rtl="false" eaLnBrk="true" fontAlgn="auto" latinLnBrk="false" hangingPunct="true">
                        <a:lnSpc>
                          <a:spcPct val="107000"/>
                        </a:lnSpc>
                        <a:spcBef>
                          <a:spcPts val="0"/>
                        </a:spcBef>
                        <a:spcAft>
                          <a:spcPts val="800"/>
                        </a:spcAft>
                        <a:buClrTx/>
                        <a:buSzTx/>
                        <a:buFontTx/>
                        <a:buNone/>
                        <a:tabLst/>
                        <a:defRPr/>
                      </a:pPr>
                      <a:r>
                        <a:rPr lang="cs-CZ" sz="1200" dirty="false">
                          <a:effectLst/>
                        </a:rPr>
                        <a:t>Neformální pečující </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tc>
                  <a:txBody>
                    <a:bodyPr/>
                    <a:lstStyle/>
                    <a:p>
                      <a:pPr algn="just">
                        <a:lnSpc>
                          <a:spcPct val="107000"/>
                        </a:lnSpc>
                        <a:spcAft>
                          <a:spcPts val="800"/>
                        </a:spcAft>
                      </a:pPr>
                      <a:r>
                        <a:rPr lang="cs-CZ" sz="1200" dirty="false">
                          <a:effectLst/>
                        </a:rPr>
                        <a:t>Osoba, která poskytuje pomoc jiné osobě závislé na péči/pomoci v jejím přirozeném sociálním prostředí. Pro tuto výzvu jsou neformálním pečujícím osoby: </a:t>
                      </a:r>
                    </a:p>
                    <a:p>
                      <a:pPr algn="just">
                        <a:lnSpc>
                          <a:spcPct val="107000"/>
                        </a:lnSpc>
                        <a:spcAft>
                          <a:spcPts val="800"/>
                        </a:spcAft>
                      </a:pPr>
                      <a:r>
                        <a:rPr lang="cs-CZ" sz="1200" dirty="false">
                          <a:effectLst/>
                        </a:rPr>
                        <a:t>1)  které poskytují pomoc osobě v jejím v přirozeném sociálním prostředí, </a:t>
                      </a:r>
                    </a:p>
                    <a:p>
                      <a:pPr marL="171450" lvl="0" indent="-171450" algn="just">
                        <a:buFont typeface="Arial" panose="020B0604020202020204" pitchFamily="34" charset="0"/>
                        <a:buChar char="•"/>
                      </a:pPr>
                      <a:r>
                        <a:rPr lang="cs-CZ" sz="1200" dirty="false">
                          <a:effectLst/>
                        </a:rPr>
                        <a:t>jíž byl přiznán příspěvek na péči (příp. byla podána žádost o tuto dávku), nebo</a:t>
                      </a:r>
                    </a:p>
                    <a:p>
                      <a:pPr marL="171450" lvl="0" indent="-171450" algn="just">
                        <a:buFont typeface="Arial" panose="020B0604020202020204" pitchFamily="34" charset="0"/>
                        <a:buChar char="•"/>
                      </a:pPr>
                      <a:r>
                        <a:rPr lang="cs-CZ" sz="1200" dirty="false">
                          <a:effectLst/>
                        </a:rPr>
                        <a:t>která byla uznána invalidní pro invaliditu prvního, druhého nebo třetího stupně (příp. podala žádost o přiznání invalidního důchodu </a:t>
                      </a:r>
                      <a:br>
                        <a:rPr lang="cs-CZ" sz="1200" dirty="false">
                          <a:effectLst/>
                        </a:rPr>
                      </a:br>
                      <a:r>
                        <a:rPr lang="cs-CZ" sz="1200" dirty="false">
                          <a:effectLst/>
                        </a:rPr>
                        <a:t>a u níž probíhá proces posuzování invalidity), nebo </a:t>
                      </a:r>
                    </a:p>
                    <a:p>
                      <a:pPr marL="171450" lvl="0" indent="-171450" algn="just">
                        <a:spcAft>
                          <a:spcPts val="1100"/>
                        </a:spcAft>
                        <a:buFont typeface="Arial" panose="020B0604020202020204" pitchFamily="34" charset="0"/>
                        <a:buChar char="•"/>
                      </a:pPr>
                      <a:r>
                        <a:rPr lang="cs-CZ" sz="1200" dirty="false">
                          <a:effectLst/>
                        </a:rPr>
                        <a:t>která je držitelem průkazu pro osoby se zdravotním postižením </a:t>
                      </a:r>
                      <a:br>
                        <a:rPr lang="cs-CZ" sz="1200" dirty="false">
                          <a:effectLst/>
                        </a:rPr>
                      </a:br>
                      <a:r>
                        <a:rPr lang="cs-CZ" sz="1200" dirty="false">
                          <a:effectLst/>
                        </a:rPr>
                        <a:t>(s označením TP, ZTP nebo ZTP/P) nebo</a:t>
                      </a:r>
                    </a:p>
                    <a:p>
                      <a:pPr algn="just">
                        <a:lnSpc>
                          <a:spcPct val="107000"/>
                        </a:lnSpc>
                        <a:spcAft>
                          <a:spcPts val="800"/>
                        </a:spcAft>
                      </a:pPr>
                      <a:r>
                        <a:rPr lang="cs-CZ" sz="1200" dirty="false">
                          <a:effectLst/>
                        </a:rPr>
                        <a:t> 2) kterým je vypláceno dlouhodobé ošetřovné z nemocenského pojištění </a:t>
                      </a:r>
                      <a:br>
                        <a:rPr lang="cs-CZ" sz="1200" dirty="false">
                          <a:effectLst/>
                        </a:rPr>
                      </a:br>
                      <a:r>
                        <a:rPr lang="cs-CZ" sz="1200" dirty="false">
                          <a:effectLst/>
                        </a:rPr>
                        <a:t>z důvodu péče o osobu potřebující poskytování dlouhodobé péče v domácím prostředí. </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extLst>
                  <a:ext uri="{0D108BD9-81ED-4DB2-BD59-A6C34878D82A}">
                    <a16:rowId xmlns:a16="http://schemas.microsoft.com/office/drawing/2014/main" val="2736776094"/>
                  </a:ext>
                </a:extLst>
              </a:tr>
              <a:tr h="559325">
                <a:tc>
                  <a:txBody>
                    <a:bodyPr/>
                    <a:lstStyle/>
                    <a:p>
                      <a:pPr>
                        <a:lnSpc>
                          <a:spcPct val="107000"/>
                        </a:lnSpc>
                        <a:spcAft>
                          <a:spcPts val="800"/>
                        </a:spcAft>
                      </a:pPr>
                      <a:r>
                        <a:rPr lang="cs-CZ" sz="1200">
                          <a:effectLst/>
                        </a:rPr>
                        <a:t>Dobrovolníci působící v oblasti sociálních služeb a sociální integrace</a:t>
                      </a:r>
                      <a:endParaRPr lang="cs-CZ" sz="1200">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tc>
                  <a:txBody>
                    <a:bodyPr/>
                    <a:lstStyle/>
                    <a:p>
                      <a:pPr algn="just">
                        <a:lnSpc>
                          <a:spcPct val="107000"/>
                        </a:lnSpc>
                        <a:spcAft>
                          <a:spcPts val="800"/>
                        </a:spcAft>
                      </a:pPr>
                      <a:r>
                        <a:rPr lang="cs-CZ" sz="1200" dirty="false">
                          <a:effectLst/>
                        </a:rPr>
                        <a:t>Dobrovolníci podle § 115 odst. 2 zákona č. 108/2006 Sb., o sociálních službách, a podle § 3 zákona č. 198/2002 Sb., o dobrovolnické službě a další dobrovolníci, kteří mají uzavřenou smlouvu o dobrovolné činnosti dle platné legislativy ČR.</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extLst>
                  <a:ext uri="{0D108BD9-81ED-4DB2-BD59-A6C34878D82A}">
                    <a16:rowId xmlns:a16="http://schemas.microsoft.com/office/drawing/2014/main" val="2300046386"/>
                  </a:ext>
                </a:extLst>
              </a:tr>
              <a:tr h="559325">
                <a:tc>
                  <a:txBody>
                    <a:bodyPr/>
                    <a:lstStyle/>
                    <a:p>
                      <a:pPr>
                        <a:lnSpc>
                          <a:spcPct val="107000"/>
                        </a:lnSpc>
                        <a:spcAft>
                          <a:spcPts val="800"/>
                        </a:spcAft>
                      </a:pPr>
                      <a:r>
                        <a:rPr lang="cs-CZ" sz="1200">
                          <a:effectLst/>
                        </a:rPr>
                        <a:t>Osoby se zdravotním postižením </a:t>
                      </a:r>
                      <a:endParaRPr lang="cs-CZ" sz="1200">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tc>
                  <a:txBody>
                    <a:bodyPr/>
                    <a:lstStyle/>
                    <a:p>
                      <a:pPr algn="just">
                        <a:lnSpc>
                          <a:spcPct val="107000"/>
                        </a:lnSpc>
                        <a:spcAft>
                          <a:spcPts val="800"/>
                        </a:spcAft>
                      </a:pPr>
                      <a:r>
                        <a:rPr lang="cs-CZ" sz="1200" dirty="false">
                          <a:effectLst/>
                        </a:rPr>
                        <a:t>Osoby s tělesným, mentálním, duševním, smyslovým nebo kombinovaným postižením, jehož dopady činí nebo mohou činit osobu závislou na pomoci jiné osoby.</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extLst>
                  <a:ext uri="{0D108BD9-81ED-4DB2-BD59-A6C34878D82A}">
                    <a16:rowId xmlns:a16="http://schemas.microsoft.com/office/drawing/2014/main" val="608776329"/>
                  </a:ext>
                </a:extLst>
              </a:tr>
              <a:tr h="850486">
                <a:tc>
                  <a:txBody>
                    <a:bodyPr/>
                    <a:lstStyle/>
                    <a:p>
                      <a:pPr>
                        <a:lnSpc>
                          <a:spcPct val="107000"/>
                        </a:lnSpc>
                        <a:spcAft>
                          <a:spcPts val="800"/>
                        </a:spcAft>
                      </a:pPr>
                      <a:r>
                        <a:rPr lang="cs-CZ" sz="1200">
                          <a:effectLst/>
                        </a:rPr>
                        <a:t>Rodiče, děti a mladí dospělí v nepříznivé sociální situaci</a:t>
                      </a:r>
                      <a:endParaRPr lang="cs-CZ" sz="1200">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tc>
                  <a:txBody>
                    <a:bodyPr/>
                    <a:lstStyle/>
                    <a:p>
                      <a:pPr marL="171450" lvl="0" indent="-171450" algn="just">
                        <a:spcAft>
                          <a:spcPts val="1100"/>
                        </a:spcAft>
                        <a:buClr>
                          <a:srgbClr val="00B0F0"/>
                        </a:buClr>
                        <a:buFont typeface="Arial" panose="020B0604020202020204" pitchFamily="34" charset="0"/>
                        <a:buChar char="•"/>
                      </a:pPr>
                      <a:r>
                        <a:rPr lang="cs-CZ" sz="1200" kern="1200" dirty="false">
                          <a:solidFill>
                            <a:schemeClr val="dk1"/>
                          </a:solidFill>
                          <a:effectLst/>
                          <a:latin typeface="+mn-lt"/>
                          <a:ea typeface="+mn-ea"/>
                          <a:cs typeface="+mn-cs"/>
                        </a:rPr>
                        <a:t>děti vyrůstající v prostředí biologické rodiny, které potřebují podporu v naplnění svých potřeb, zejména na úrovní preventivní,</a:t>
                      </a:r>
                    </a:p>
                    <a:p>
                      <a:pPr marL="171450" lvl="0" indent="-171450" algn="just">
                        <a:spcAft>
                          <a:spcPts val="1100"/>
                        </a:spcAft>
                        <a:buClr>
                          <a:srgbClr val="00B0F0"/>
                        </a:buClr>
                        <a:buFont typeface="Arial" panose="020B0604020202020204" pitchFamily="34" charset="0"/>
                        <a:buChar char="•"/>
                      </a:pPr>
                      <a:r>
                        <a:rPr lang="cs-CZ" sz="1200" dirty="false">
                          <a:effectLst/>
                        </a:rPr>
                        <a:t>mladí lidé do 26 let, kteří potřebují podporu v naplnění svých potřeb, zejména na úrovni preventivní</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extLst>
                  <a:ext uri="{0D108BD9-81ED-4DB2-BD59-A6C34878D82A}">
                    <a16:rowId xmlns:a16="http://schemas.microsoft.com/office/drawing/2014/main" val="1616240280"/>
                  </a:ext>
                </a:extLst>
              </a:tr>
              <a:tr h="187909">
                <a:tc>
                  <a:txBody>
                    <a:bodyPr/>
                    <a:lstStyle/>
                    <a:p>
                      <a:pPr>
                        <a:lnSpc>
                          <a:spcPct val="107000"/>
                        </a:lnSpc>
                        <a:spcAft>
                          <a:spcPts val="800"/>
                        </a:spcAft>
                      </a:pPr>
                      <a:r>
                        <a:rPr lang="cs-CZ" sz="1200" dirty="false">
                          <a:effectLst/>
                        </a:rPr>
                        <a:t>Veřejnost </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tc>
                  <a:txBody>
                    <a:bodyPr/>
                    <a:lstStyle/>
                    <a:p>
                      <a:pPr algn="just">
                        <a:lnSpc>
                          <a:spcPct val="107000"/>
                        </a:lnSpc>
                        <a:spcAft>
                          <a:spcPts val="800"/>
                        </a:spcAft>
                      </a:pPr>
                      <a:r>
                        <a:rPr lang="cs-CZ" sz="1200" dirty="false">
                          <a:effectLst/>
                        </a:rPr>
                        <a:t>občané ČR a osoby žijící na území ČR </a:t>
                      </a:r>
                      <a:endParaRPr lang="cs-CZ" sz="1200" dirty="false">
                        <a:effectLst/>
                        <a:latin typeface="Arial" panose="020B0604020202020204" pitchFamily="34" charset="0"/>
                        <a:ea typeface="Calibri" panose="020F0502020204030204" pitchFamily="34" charset="0"/>
                        <a:cs typeface="Times New Roman" panose="02020603050405020304" pitchFamily="18" charset="0"/>
                      </a:endParaRPr>
                    </a:p>
                  </a:txBody>
                  <a:tcPr marL="55133" marR="55133" marT="0" marB="0"/>
                </a:tc>
                <a:extLst>
                  <a:ext uri="{0D108BD9-81ED-4DB2-BD59-A6C34878D82A}">
                    <a16:rowId xmlns:a16="http://schemas.microsoft.com/office/drawing/2014/main" val="1782202767"/>
                  </a:ext>
                </a:extLst>
              </a:tr>
            </a:tbl>
          </a:graphicData>
        </a:graphic>
      </p:graphicFrame>
    </p:spTree>
    <p:extLst>
      <p:ext uri="{BB962C8B-B14F-4D97-AF65-F5344CB8AC3E}">
        <p14:creationId xmlns:p14="http://schemas.microsoft.com/office/powerpoint/2010/main" val="6023295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lang="cs-CZ" dirty="false">
                <a:solidFill>
                  <a:schemeClr val="tx1">
                    <a:lumMod val="20000"/>
                    <a:lumOff val="80000"/>
                  </a:schemeClr>
                </a:solidFill>
                <a:latin typeface="Arial"/>
              </a:rPr>
              <a:t>Informace o způsobilosti výdajů</a:t>
            </a:r>
            <a:endParaRPr lang="cs-CZ" b="true" strike="sngStrike" kern="0" cap="all" baseline="0" dirty="false">
              <a:solidFill>
                <a:schemeClr val="tx1">
                  <a:lumMod val="20000"/>
                  <a:lumOff val="80000"/>
                </a:schemeClr>
              </a:solidFill>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37</a:t>
            </a:fld>
            <a:endParaRPr lang="cs-CZ"/>
          </a:p>
        </p:txBody>
      </p:sp>
      <p:sp>
        <p:nvSpPr>
          <p:cNvPr id="8" name="TextovéPole 7">
            <a:extLst>
              <a:ext uri="{FF2B5EF4-FFF2-40B4-BE49-F238E27FC236}">
                <a16:creationId xmlns:a16="http://schemas.microsoft.com/office/drawing/2014/main" id="{46708B5C-FF19-48AF-8D08-7917EADDE1C4}"/>
              </a:ext>
            </a:extLst>
          </p:cNvPr>
          <p:cNvSpPr txBox="true"/>
          <p:nvPr/>
        </p:nvSpPr>
        <p:spPr>
          <a:xfrm>
            <a:off x="360000" y="1412776"/>
            <a:ext cx="8712968" cy="5755422"/>
          </a:xfrm>
          <a:prstGeom prst="rect">
            <a:avLst/>
          </a:prstGeom>
          <a:noFill/>
        </p:spPr>
        <p:txBody>
          <a:bodyPr wrap="square">
            <a:spAutoFit/>
          </a:bodyPr>
          <a:lstStyle/>
          <a:p>
            <a:r>
              <a:rPr lang="cs-CZ" sz="1600" b="true" u="sng" dirty="false"/>
              <a:t>Věcná způsobilost</a:t>
            </a:r>
          </a:p>
          <a:p>
            <a:endParaRPr lang="cs-CZ" sz="1600" b="true" u="sng" dirty="false"/>
          </a:p>
          <a:p>
            <a:r>
              <a:rPr lang="cs-CZ" sz="1600" dirty="false"/>
              <a:t>V rámci této výzvy je umožněno vedle neinvestičních výdajů </a:t>
            </a:r>
            <a:r>
              <a:rPr lang="cs-CZ" sz="1600" b="true" dirty="false"/>
              <a:t>hradit také investiční výdaje typu </a:t>
            </a:r>
            <a:r>
              <a:rPr lang="cs-CZ" sz="1600" b="true" dirty="false" err="true"/>
              <a:t>asistivních</a:t>
            </a:r>
            <a:r>
              <a:rPr lang="cs-CZ" sz="1600" b="true" dirty="false"/>
              <a:t> technologií. </a:t>
            </a:r>
            <a:r>
              <a:rPr lang="cs-CZ" sz="1600" dirty="false"/>
              <a:t>Podporou nákupu zařízení a vybavení dochází ke zvyšování kompetencí uživatelů, k rozvoji a podpoře neformální a sdílené péče a následné integraci uživatelů do běžného prostředí: </a:t>
            </a:r>
          </a:p>
          <a:p>
            <a:endParaRPr lang="cs-CZ" sz="1600" dirty="false"/>
          </a:p>
          <a:p>
            <a:pPr marL="285750" indent="-285750">
              <a:buClr>
                <a:srgbClr val="00B0F0"/>
              </a:buClr>
              <a:buFont typeface="Wingdings" panose="05000000000000000000" pitchFamily="2" charset="2"/>
              <a:buChar char="Ø"/>
            </a:pPr>
            <a:r>
              <a:rPr lang="cs-CZ" sz="1600" dirty="false"/>
              <a:t>Maximální podíl způsobilých výdajů jednoho projektu, které mohou být hrazeny z investičních výdajů, představuje </a:t>
            </a:r>
            <a:r>
              <a:rPr lang="cs-CZ" sz="1600" b="true" dirty="false"/>
              <a:t>10 % přímých nákladů projektu.</a:t>
            </a:r>
          </a:p>
          <a:p>
            <a:pPr marL="285750" indent="-285750">
              <a:buClr>
                <a:srgbClr val="00B0F0"/>
              </a:buClr>
              <a:buFont typeface="Wingdings" panose="05000000000000000000" pitchFamily="2" charset="2"/>
              <a:buChar char="Ø"/>
            </a:pPr>
            <a:endParaRPr lang="cs-CZ" sz="1600" b="true" dirty="false"/>
          </a:p>
          <a:p>
            <a:pPr>
              <a:buClr>
                <a:srgbClr val="00B0F0"/>
              </a:buClr>
            </a:pPr>
            <a:r>
              <a:rPr lang="cs-CZ" sz="1600" b="true" u="sng" dirty="false"/>
              <a:t>Časová způsobilost</a:t>
            </a:r>
          </a:p>
          <a:p>
            <a:pPr>
              <a:buClr>
                <a:srgbClr val="00B0F0"/>
              </a:buClr>
            </a:pPr>
            <a:endParaRPr lang="cs-CZ" sz="1600" b="true" u="sng" dirty="false"/>
          </a:p>
          <a:p>
            <a:r>
              <a:rPr lang="cs-CZ" sz="1600" dirty="false"/>
              <a:t>Časově způsobilé jsou náklady vzniklé </a:t>
            </a:r>
            <a:r>
              <a:rPr lang="cs-CZ" sz="1600" b="true" dirty="false"/>
              <a:t>v době realizace projektu. </a:t>
            </a:r>
          </a:p>
          <a:p>
            <a:r>
              <a:rPr lang="cs-CZ" sz="1600" dirty="false"/>
              <a:t>Datum zahájení realizace nesmí předcházet datu vyhlášení této výzvy (viz část 2. této výzvy).</a:t>
            </a:r>
          </a:p>
          <a:p>
            <a:endParaRPr lang="cs-CZ" sz="1600" dirty="false"/>
          </a:p>
          <a:p>
            <a:r>
              <a:rPr lang="cs-CZ" sz="1600" b="true" u="sng" dirty="false"/>
              <a:t>Informace o využití paušálních sazeb: </a:t>
            </a:r>
            <a:r>
              <a:rPr lang="cs-CZ" sz="1600" dirty="false"/>
              <a:t>projekty podpořené v této výzvě aplikují nepřímé náklady. </a:t>
            </a:r>
          </a:p>
          <a:p>
            <a:endParaRPr lang="cs-CZ" sz="1600" b="true" dirty="false"/>
          </a:p>
          <a:p>
            <a:r>
              <a:rPr lang="cs-CZ" sz="1600" b="true" u="sng" dirty="false"/>
              <a:t>Místo realizace: </a:t>
            </a:r>
            <a:r>
              <a:rPr lang="cs-CZ" sz="1600" dirty="false"/>
              <a:t>celá ČR a EU</a:t>
            </a:r>
          </a:p>
          <a:p>
            <a:endParaRPr lang="cs-CZ" sz="1600" b="true" dirty="false"/>
          </a:p>
          <a:p>
            <a:endParaRPr lang="cs-CZ" sz="1600" dirty="false"/>
          </a:p>
          <a:p>
            <a:pPr>
              <a:buClr>
                <a:srgbClr val="00B0F0"/>
              </a:buClr>
            </a:pPr>
            <a:endParaRPr lang="cs-CZ" sz="1600" b="true" dirty="false"/>
          </a:p>
          <a:p>
            <a:pPr>
              <a:buClr>
                <a:srgbClr val="00B0F0"/>
              </a:buClr>
            </a:pPr>
            <a:endParaRPr lang="cs-CZ" sz="1600" b="true" dirty="false"/>
          </a:p>
        </p:txBody>
      </p:sp>
    </p:spTree>
    <p:extLst>
      <p:ext uri="{BB962C8B-B14F-4D97-AF65-F5344CB8AC3E}">
        <p14:creationId xmlns:p14="http://schemas.microsoft.com/office/powerpoint/2010/main" val="14371611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Informace o využití paušálních sazeb</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38</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9" name="TextovéPole 8">
            <a:extLst>
              <a:ext uri="{FF2B5EF4-FFF2-40B4-BE49-F238E27FC236}">
                <a16:creationId xmlns:a16="http://schemas.microsoft.com/office/drawing/2014/main" id="{00433CA6-3719-4CFD-9A84-C6DE16166788}"/>
              </a:ext>
            </a:extLst>
          </p:cNvPr>
          <p:cNvSpPr txBox="true"/>
          <p:nvPr/>
        </p:nvSpPr>
        <p:spPr>
          <a:xfrm>
            <a:off x="213002" y="1423536"/>
            <a:ext cx="7543565" cy="584775"/>
          </a:xfrm>
          <a:prstGeom prst="rect">
            <a:avLst/>
          </a:prstGeom>
          <a:noFill/>
        </p:spPr>
        <p:txBody>
          <a:bodyPr wrap="square">
            <a:spAutoFit/>
          </a:bodyPr>
          <a:lstStyle/>
          <a:p>
            <a:r>
              <a:rPr lang="cs-CZ" sz="1600" dirty="false"/>
              <a:t>Základní podíly nepřímých nákladů jsou stanoveny na:</a:t>
            </a:r>
          </a:p>
          <a:p>
            <a:endParaRPr lang="cs-CZ" sz="1600" dirty="false"/>
          </a:p>
        </p:txBody>
      </p:sp>
      <p:graphicFrame>
        <p:nvGraphicFramePr>
          <p:cNvPr id="8" name="Tabulka 7">
            <a:extLst>
              <a:ext uri="{FF2B5EF4-FFF2-40B4-BE49-F238E27FC236}">
                <a16:creationId xmlns:a16="http://schemas.microsoft.com/office/drawing/2014/main" id="{1570F8DD-4782-4DB3-9AB1-9256C79A44E0}"/>
              </a:ext>
            </a:extLst>
          </p:cNvPr>
          <p:cNvGraphicFramePr>
            <a:graphicFrameLocks noGrp="true"/>
          </p:cNvGraphicFramePr>
          <p:nvPr>
            <p:extLst>
              <p:ext uri="{D42A27DB-BD31-4B8C-83A1-F6EECF244321}">
                <p14:modId xmlns:p14="http://schemas.microsoft.com/office/powerpoint/2010/main" val="3305004220"/>
              </p:ext>
            </p:extLst>
          </p:nvPr>
        </p:nvGraphicFramePr>
        <p:xfrm>
          <a:off x="213002" y="1916832"/>
          <a:ext cx="8570998" cy="936104"/>
        </p:xfrm>
        <a:graphic>
          <a:graphicData uri="http://schemas.openxmlformats.org/drawingml/2006/table">
            <a:tbl>
              <a:tblPr firstRow="true" firstCol="true" bandRow="true">
                <a:tableStyleId>{5C22544A-7EE6-4342-B048-85BDC9FD1C3A}</a:tableStyleId>
              </a:tblPr>
              <a:tblGrid>
                <a:gridCol w="3753004">
                  <a:extLst>
                    <a:ext uri="{9D8B030D-6E8A-4147-A177-3AD203B41FA5}">
                      <a16:colId xmlns:a16="http://schemas.microsoft.com/office/drawing/2014/main" val="1441593383"/>
                    </a:ext>
                  </a:extLst>
                </a:gridCol>
                <a:gridCol w="4817994">
                  <a:extLst>
                    <a:ext uri="{9D8B030D-6E8A-4147-A177-3AD203B41FA5}">
                      <a16:colId xmlns:a16="http://schemas.microsoft.com/office/drawing/2014/main" val="4052926891"/>
                    </a:ext>
                  </a:extLst>
                </a:gridCol>
              </a:tblGrid>
              <a:tr h="468052">
                <a:tc>
                  <a:txBody>
                    <a:bodyPr/>
                    <a:lstStyle/>
                    <a:p>
                      <a:pPr marL="36195" marR="36195">
                        <a:spcBef>
                          <a:spcPts val="300"/>
                        </a:spcBef>
                        <a:spcAft>
                          <a:spcPts val="300"/>
                        </a:spcAft>
                      </a:pPr>
                      <a:r>
                        <a:rPr lang="cs-CZ" sz="1400" dirty="false">
                          <a:effectLst/>
                        </a:rPr>
                        <a:t>Objem přímých nákladů</a:t>
                      </a:r>
                      <a:endParaRPr lang="cs-CZ" sz="14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spcBef>
                          <a:spcPts val="300"/>
                        </a:spcBef>
                        <a:spcAft>
                          <a:spcPts val="300"/>
                        </a:spcAft>
                      </a:pPr>
                      <a:r>
                        <a:rPr lang="cs-CZ" sz="1400" dirty="false">
                          <a:effectLst/>
                        </a:rPr>
                        <a:t>% nepřímých nákladů</a:t>
                      </a:r>
                      <a:endParaRPr lang="cs-CZ" sz="14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9688123"/>
                  </a:ext>
                </a:extLst>
              </a:tr>
              <a:tr h="468052">
                <a:tc>
                  <a:txBody>
                    <a:bodyPr/>
                    <a:lstStyle/>
                    <a:p>
                      <a:pPr marL="36195" marR="36195">
                        <a:spcBef>
                          <a:spcPts val="300"/>
                        </a:spcBef>
                        <a:spcAft>
                          <a:spcPts val="300"/>
                        </a:spcAft>
                      </a:pPr>
                      <a:r>
                        <a:rPr lang="cs-CZ" sz="1400" dirty="false">
                          <a:effectLst/>
                        </a:rPr>
                        <a:t>Do 10 mil. Kč včetně</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spcBef>
                          <a:spcPts val="300"/>
                        </a:spcBef>
                        <a:spcAft>
                          <a:spcPts val="300"/>
                        </a:spcAft>
                      </a:pPr>
                      <a:r>
                        <a:rPr lang="cs-CZ" sz="1400" dirty="false">
                          <a:effectLst/>
                        </a:rPr>
                        <a:t>25 %</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6636926"/>
                  </a:ext>
                </a:extLst>
              </a:tr>
            </a:tbl>
          </a:graphicData>
        </a:graphic>
      </p:graphicFrame>
      <p:graphicFrame>
        <p:nvGraphicFramePr>
          <p:cNvPr id="7" name="Tabulka 6">
            <a:extLst>
              <a:ext uri="{FF2B5EF4-FFF2-40B4-BE49-F238E27FC236}">
                <a16:creationId xmlns:a16="http://schemas.microsoft.com/office/drawing/2014/main" id="{C4BAA6BB-B10E-4900-A8F6-CFA7A8D81085}"/>
              </a:ext>
            </a:extLst>
          </p:cNvPr>
          <p:cNvGraphicFramePr>
            <a:graphicFrameLocks noGrp="true"/>
          </p:cNvGraphicFramePr>
          <p:nvPr>
            <p:extLst>
              <p:ext uri="{D42A27DB-BD31-4B8C-83A1-F6EECF244321}">
                <p14:modId xmlns:p14="http://schemas.microsoft.com/office/powerpoint/2010/main" val="1962600604"/>
              </p:ext>
            </p:extLst>
          </p:nvPr>
        </p:nvGraphicFramePr>
        <p:xfrm>
          <a:off x="213002" y="3284984"/>
          <a:ext cx="8532480" cy="2232248"/>
        </p:xfrm>
        <a:graphic>
          <a:graphicData uri="http://schemas.openxmlformats.org/drawingml/2006/table">
            <a:tbl>
              <a:tblPr firstRow="true" firstCol="true" bandRow="true">
                <a:tableStyleId>{5C22544A-7EE6-4342-B048-85BDC9FD1C3A}</a:tableStyleId>
              </a:tblPr>
              <a:tblGrid>
                <a:gridCol w="4265770">
                  <a:extLst>
                    <a:ext uri="{9D8B030D-6E8A-4147-A177-3AD203B41FA5}">
                      <a16:colId xmlns:a16="http://schemas.microsoft.com/office/drawing/2014/main" val="2445193755"/>
                    </a:ext>
                  </a:extLst>
                </a:gridCol>
                <a:gridCol w="4266710">
                  <a:extLst>
                    <a:ext uri="{9D8B030D-6E8A-4147-A177-3AD203B41FA5}">
                      <a16:colId xmlns:a16="http://schemas.microsoft.com/office/drawing/2014/main" val="3246484704"/>
                    </a:ext>
                  </a:extLst>
                </a:gridCol>
              </a:tblGrid>
              <a:tr h="744083">
                <a:tc>
                  <a:txBody>
                    <a:bodyPr/>
                    <a:lstStyle/>
                    <a:p>
                      <a:pPr marL="36195" marR="36195">
                        <a:spcBef>
                          <a:spcPts val="300"/>
                        </a:spcBef>
                        <a:spcAft>
                          <a:spcPts val="300"/>
                        </a:spcAft>
                      </a:pPr>
                      <a:r>
                        <a:rPr lang="cs-CZ" sz="1400" dirty="false">
                          <a:effectLst/>
                        </a:rPr>
                        <a:t>Podíl nákupu služeb na celkových přímých způsobilých nákladech projektu</a:t>
                      </a:r>
                      <a:endParaRPr lang="cs-CZ" sz="14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spcBef>
                          <a:spcPts val="300"/>
                        </a:spcBef>
                        <a:spcAft>
                          <a:spcPts val="300"/>
                        </a:spcAft>
                      </a:pPr>
                      <a:r>
                        <a:rPr lang="cs-CZ" sz="1400">
                          <a:effectLst/>
                        </a:rPr>
                        <a:t>Snížení podílu nepřímých nákladů oproti výše uvedené tabulce</a:t>
                      </a:r>
                      <a:endParaRPr lang="cs-CZ" sz="14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767566"/>
                  </a:ext>
                </a:extLst>
              </a:tr>
              <a:tr h="372041">
                <a:tc>
                  <a:txBody>
                    <a:bodyPr/>
                    <a:lstStyle/>
                    <a:p>
                      <a:pPr marL="36195" marR="36195">
                        <a:spcBef>
                          <a:spcPts val="300"/>
                        </a:spcBef>
                        <a:spcAft>
                          <a:spcPts val="300"/>
                        </a:spcAft>
                      </a:pPr>
                      <a:r>
                        <a:rPr lang="cs-CZ" sz="1400" dirty="false">
                          <a:effectLst/>
                        </a:rPr>
                        <a:t>Do 60 % včetně</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spcBef>
                          <a:spcPts val="300"/>
                        </a:spcBef>
                        <a:spcAft>
                          <a:spcPts val="300"/>
                        </a:spcAft>
                      </a:pPr>
                      <a:r>
                        <a:rPr lang="cs-CZ" sz="1400" dirty="false">
                          <a:effectLst/>
                        </a:rPr>
                        <a:t>Platí základní podíly nepřímých nákladů </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8435187"/>
                  </a:ext>
                </a:extLst>
              </a:tr>
              <a:tr h="744083">
                <a:tc>
                  <a:txBody>
                    <a:bodyPr/>
                    <a:lstStyle/>
                    <a:p>
                      <a:pPr marL="36195" marR="36195">
                        <a:spcBef>
                          <a:spcPts val="300"/>
                        </a:spcBef>
                        <a:spcAft>
                          <a:spcPts val="300"/>
                        </a:spcAft>
                      </a:pPr>
                      <a:r>
                        <a:rPr lang="cs-CZ" sz="1400" dirty="false">
                          <a:effectLst/>
                        </a:rPr>
                        <a:t>Více než 60 % a méně než 90 %</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spcBef>
                          <a:spcPts val="300"/>
                        </a:spcBef>
                        <a:spcAft>
                          <a:spcPts val="300"/>
                        </a:spcAft>
                      </a:pPr>
                      <a:r>
                        <a:rPr lang="cs-CZ" sz="1400">
                          <a:effectLst/>
                        </a:rPr>
                        <a:t>Snížení na 3/5 (60 %) základního podílu, tj. 15 %</a:t>
                      </a:r>
                      <a:endParaRPr lang="cs-CZ" sz="14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8213044"/>
                  </a:ext>
                </a:extLst>
              </a:tr>
              <a:tr h="372041">
                <a:tc>
                  <a:txBody>
                    <a:bodyPr/>
                    <a:lstStyle/>
                    <a:p>
                      <a:pPr marL="36195" marR="36195">
                        <a:spcBef>
                          <a:spcPts val="300"/>
                        </a:spcBef>
                        <a:spcAft>
                          <a:spcPts val="300"/>
                        </a:spcAft>
                      </a:pPr>
                      <a:r>
                        <a:rPr lang="cs-CZ" sz="1400" dirty="false">
                          <a:effectLst/>
                        </a:rPr>
                        <a:t>90 % a výše</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6195" marR="36195">
                        <a:spcBef>
                          <a:spcPts val="300"/>
                        </a:spcBef>
                        <a:spcAft>
                          <a:spcPts val="300"/>
                        </a:spcAft>
                      </a:pPr>
                      <a:r>
                        <a:rPr lang="cs-CZ" sz="1400" dirty="false">
                          <a:effectLst/>
                        </a:rPr>
                        <a:t>Snížení na 1/5 (20 %) základního podílu, tj. 5 %</a:t>
                      </a:r>
                      <a:endParaRPr lang="cs-CZ" sz="14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0340946"/>
                  </a:ext>
                </a:extLst>
              </a:tr>
            </a:tbl>
          </a:graphicData>
        </a:graphic>
      </p:graphicFrame>
      <p:sp>
        <p:nvSpPr>
          <p:cNvPr id="14" name="TextovéPole 13">
            <a:extLst>
              <a:ext uri="{FF2B5EF4-FFF2-40B4-BE49-F238E27FC236}">
                <a16:creationId xmlns:a16="http://schemas.microsoft.com/office/drawing/2014/main" id="{DA8E208C-0487-474E-9F64-BD877A2F1260}"/>
              </a:ext>
            </a:extLst>
          </p:cNvPr>
          <p:cNvSpPr txBox="true"/>
          <p:nvPr/>
        </p:nvSpPr>
        <p:spPr>
          <a:xfrm>
            <a:off x="251520" y="5763708"/>
            <a:ext cx="8493962" cy="536622"/>
          </a:xfrm>
          <a:prstGeom prst="rect">
            <a:avLst/>
          </a:prstGeom>
          <a:noFill/>
        </p:spPr>
        <p:txBody>
          <a:bodyPr wrap="square">
            <a:spAutoFit/>
          </a:bodyPr>
          <a:lstStyle/>
          <a:p>
            <a:pPr algn="just">
              <a:lnSpc>
                <a:spcPct val="107000"/>
              </a:lnSpc>
              <a:spcAft>
                <a:spcPts val="800"/>
              </a:spcAft>
              <a:tabLst>
                <a:tab pos="914400" algn="l"/>
              </a:tabLst>
            </a:pPr>
            <a:r>
              <a:rPr lang="cs-CZ" sz="1400" dirty="false"/>
              <a:t>Procento nepřímých nákladů je závazné a pevně stanovené, není ho tedy možné měnit. Žadatel není oprávněn stanovit si vlastní procentní sazbu.</a:t>
            </a:r>
          </a:p>
        </p:txBody>
      </p:sp>
    </p:spTree>
    <p:extLst>
      <p:ext uri="{BB962C8B-B14F-4D97-AF65-F5344CB8AC3E}">
        <p14:creationId xmlns:p14="http://schemas.microsoft.com/office/powerpoint/2010/main" val="29140684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lang="cs-CZ" b="true" kern="0" cap="all" baseline="0" dirty="false">
                <a:latin typeface="+mj-lt"/>
                <a:ea typeface="+mj-ea"/>
                <a:cs typeface="+mj-cs"/>
              </a:rPr>
              <a:t>Veřejná podpora</a:t>
            </a: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39</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7" name="TextovéPole 6">
            <a:extLst>
              <a:ext uri="{FF2B5EF4-FFF2-40B4-BE49-F238E27FC236}">
                <a16:creationId xmlns:a16="http://schemas.microsoft.com/office/drawing/2014/main" id="{A2EE2677-C248-4BFE-A45E-4053776A525F}"/>
              </a:ext>
            </a:extLst>
          </p:cNvPr>
          <p:cNvSpPr txBox="true"/>
          <p:nvPr/>
        </p:nvSpPr>
        <p:spPr>
          <a:xfrm>
            <a:off x="360000" y="1342930"/>
            <a:ext cx="8424000" cy="6555641"/>
          </a:xfrm>
          <a:prstGeom prst="rect">
            <a:avLst/>
          </a:prstGeom>
          <a:noFill/>
        </p:spPr>
        <p:txBody>
          <a:bodyPr wrap="square">
            <a:spAutoFit/>
          </a:bodyPr>
          <a:lstStyle/>
          <a:p>
            <a:pPr algn="just"/>
            <a:r>
              <a:rPr lang="cs-CZ" sz="1400" dirty="false">
                <a:latin typeface="+mj-lt"/>
              </a:rPr>
              <a:t>Informace o veřejné podpoře (včetně podpory de minimis) jsou k dispozici v Obecné části pravidel pro žadatele a příjemce v rámci Operačního programu Zaměstnanost plus (kap. 21) </a:t>
            </a:r>
          </a:p>
          <a:p>
            <a:pPr algn="just"/>
            <a:endPar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endParaRPr>
          </a:p>
          <a:p>
            <a:pPr algn="just"/>
            <a:r>
              <a:rPr kumimoji="false" lang="cs-CZ" sz="1400" strike="noStrike" kern="1200" cap="none" spc="0" normalizeH="false" baseline="0" noProof="false" dirty="false">
                <a:ln>
                  <a:noFill/>
                </a:ln>
                <a:solidFill>
                  <a:srgbClr val="084A8B"/>
                </a:solidFill>
                <a:effectLst/>
                <a:uLnTx/>
                <a:uFillTx/>
                <a:latin typeface="+mj-lt"/>
                <a:ea typeface="+mn-ea"/>
                <a:cs typeface="+mn-cs"/>
              </a:rPr>
              <a:t>Výzva předpokládá</a:t>
            </a:r>
            <a:r>
              <a:rPr lang="cs-CZ" sz="1400" dirty="false">
                <a:solidFill>
                  <a:srgbClr val="084A8B"/>
                </a:solidFill>
                <a:latin typeface="+mj-lt"/>
              </a:rPr>
              <a:t> využití dvou režimu veřejné podpory, a to v závislosti na typu příjemce:</a:t>
            </a:r>
          </a:p>
          <a:p>
            <a:pPr marL="285750" indent="-285750" algn="just">
              <a:buFont typeface="Arial" panose="020B0604020202020204" pitchFamily="34" charset="0"/>
              <a:buChar char="•"/>
            </a:pPr>
            <a:r>
              <a:rPr kumimoji="false" lang="cs-CZ" sz="1400" strike="noStrike" kern="1200" cap="none" spc="0" normalizeH="false" baseline="0" noProof="false" dirty="false">
                <a:ln>
                  <a:noFill/>
                </a:ln>
                <a:solidFill>
                  <a:srgbClr val="084A8B"/>
                </a:solidFill>
                <a:effectLst/>
                <a:uLnTx/>
                <a:uFillTx/>
                <a:latin typeface="+mj-lt"/>
                <a:ea typeface="+mn-ea"/>
                <a:cs typeface="+mn-cs"/>
              </a:rPr>
              <a:t>Vyrovnávací platbu pro</a:t>
            </a:r>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 služby obecného hospodářského zájmu v souladu s Rozhodnutím </a:t>
            </a:r>
            <a:b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br>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č. 2012/21/EU</a:t>
            </a:r>
          </a:p>
          <a:p>
            <a:pPr marL="285750" indent="-285750" algn="just">
              <a:buFont typeface="Arial" panose="020B0604020202020204" pitchFamily="34" charset="0"/>
              <a:buChar char="•"/>
            </a:pPr>
            <a:r>
              <a:rPr lang="cs-CZ" sz="1400" dirty="false">
                <a:solidFill>
                  <a:srgbClr val="084A8B"/>
                </a:solidFill>
                <a:latin typeface="+mj-lt"/>
              </a:rPr>
              <a:t>Režim de minimis dle nařízení </a:t>
            </a:r>
            <a:r>
              <a:rPr lang="cs-CZ" sz="1400" dirty="false"/>
              <a:t>č. 1407/2013 (tzv. obecná de minimis)</a:t>
            </a:r>
            <a:endParaRPr lang="cs-CZ" sz="1400" b="true" u="sng" dirty="false">
              <a:solidFill>
                <a:srgbClr val="084A8B"/>
              </a:solidFill>
              <a:latin typeface="+mj-lt"/>
            </a:endParaRPr>
          </a:p>
          <a:p>
            <a:pPr algn="just"/>
            <a:endParaRPr kumimoji="false" lang="cs-CZ" sz="1400" b="true" i="false" u="sng" strike="noStrike" kern="1200" cap="none" spc="0" normalizeH="false" baseline="0" noProof="false" dirty="false">
              <a:ln>
                <a:noFill/>
              </a:ln>
              <a:solidFill>
                <a:srgbClr val="084A8B"/>
              </a:solidFill>
              <a:effectLst/>
              <a:uLnTx/>
              <a:uFillTx/>
              <a:latin typeface="+mj-lt"/>
              <a:ea typeface="+mn-ea"/>
              <a:cs typeface="+mn-cs"/>
            </a:endParaRPr>
          </a:p>
          <a:p>
            <a:pPr algn="just"/>
            <a:r>
              <a:rPr kumimoji="false" lang="cs-CZ" sz="1400" b="true" i="false" u="sng" strike="noStrike" kern="1200" cap="none" spc="0" normalizeH="false" baseline="0" noProof="false" dirty="false">
                <a:ln>
                  <a:noFill/>
                </a:ln>
                <a:solidFill>
                  <a:srgbClr val="084A8B"/>
                </a:solidFill>
                <a:effectLst/>
                <a:uLnTx/>
                <a:uFillTx/>
                <a:latin typeface="+mj-lt"/>
                <a:ea typeface="+mn-ea"/>
                <a:cs typeface="+mn-cs"/>
              </a:rPr>
              <a:t>Aktivity realizované v rámci veřejné podpory</a:t>
            </a:r>
          </a:p>
          <a:p>
            <a:pPr algn="just"/>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 </a:t>
            </a:r>
          </a:p>
          <a:p>
            <a:pPr marL="285750" marR="0" lvl="0" indent="-285750" algn="just" defTabSz="914400" rtl="false" eaLnBrk="true" fontAlgn="auto" latinLnBrk="false" hangingPunct="true">
              <a:lnSpc>
                <a:spcPct val="100000"/>
              </a:lnSpc>
              <a:spcBef>
                <a:spcPts val="0"/>
              </a:spcBef>
              <a:spcAft>
                <a:spcPts val="0"/>
              </a:spcAft>
              <a:buClr>
                <a:srgbClr val="00B0F0"/>
              </a:buClr>
              <a:buSzTx/>
              <a:buFont typeface="Wingdings" panose="05000000000000000000" pitchFamily="2" charset="2"/>
              <a:buChar char="Ø"/>
              <a:tabLst/>
              <a:defRPr/>
            </a:pPr>
            <a:r>
              <a:rPr kumimoji="false" lang="cs-CZ" sz="1400" b="true" i="false" u="none" strike="noStrike" kern="1200" cap="none" spc="0" normalizeH="false" baseline="0" noProof="false" dirty="false">
                <a:ln>
                  <a:noFill/>
                </a:ln>
                <a:solidFill>
                  <a:srgbClr val="084A8B"/>
                </a:solidFill>
                <a:effectLst/>
                <a:uLnTx/>
                <a:uFillTx/>
                <a:latin typeface="+mj-lt"/>
                <a:ea typeface="+mn-ea"/>
                <a:cs typeface="+mn-cs"/>
              </a:rPr>
              <a:t>V případě zaměření projektu na sociální služby (včetně celoživotního vzdělávání) </a:t>
            </a:r>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je možné podpořit výhradně sociální služby, které jsou registrovány v souladu se zákonem o sociálních službách a zároveň jsou pověřeny objednatelem k poskytování služby obecného hospodářského zájmu v souladu s Rozhodnutím č. 2012/21/EU (podrobněji viz příloha č. 1 výzvy)</a:t>
            </a:r>
          </a:p>
          <a:p>
            <a:pPr marL="342900" marR="0" lvl="0" indent="-342900" algn="just" defTabSz="914400" rtl="false" eaLnBrk="true" fontAlgn="auto" latinLnBrk="false" hangingPunct="true">
              <a:lnSpc>
                <a:spcPct val="100000"/>
              </a:lnSpc>
              <a:spcBef>
                <a:spcPts val="0"/>
              </a:spcBef>
              <a:spcAft>
                <a:spcPts val="0"/>
              </a:spcAft>
              <a:buClrTx/>
              <a:buSzTx/>
              <a:buFontTx/>
              <a:buAutoNum type="arabicParenR"/>
              <a:tabLst/>
              <a:defRPr/>
            </a:pPr>
            <a:endPar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endParaRPr>
          </a:p>
          <a:p>
            <a:pPr marL="285750" marR="0" lvl="0" indent="-285750" algn="just" defTabSz="914400" rtl="false" eaLnBrk="true" fontAlgn="auto" latinLnBrk="false" hangingPunct="true">
              <a:lnSpc>
                <a:spcPct val="100000"/>
              </a:lnSpc>
              <a:spcBef>
                <a:spcPts val="0"/>
              </a:spcBef>
              <a:spcAft>
                <a:spcPts val="0"/>
              </a:spcAft>
              <a:buClr>
                <a:srgbClr val="00B0F0"/>
              </a:buClr>
              <a:buSzTx/>
              <a:buFont typeface="Wingdings" panose="05000000000000000000" pitchFamily="2" charset="2"/>
              <a:buChar char="Ø"/>
              <a:tabLst/>
              <a:defRPr/>
            </a:pPr>
            <a:r>
              <a:rPr kumimoji="false" lang="cs-CZ" sz="1400" b="true" i="false" u="none" strike="noStrike" kern="1200" cap="none" spc="0" normalizeH="false" baseline="0" noProof="false" dirty="false">
                <a:ln>
                  <a:noFill/>
                </a:ln>
                <a:solidFill>
                  <a:srgbClr val="084A8B"/>
                </a:solidFill>
                <a:effectLst/>
                <a:uLnTx/>
                <a:uFillTx/>
                <a:latin typeface="+mj-lt"/>
                <a:ea typeface="+mn-ea"/>
                <a:cs typeface="+mn-cs"/>
              </a:rPr>
              <a:t>Aktivity projektu zaměřené na celoživotní vzdělávání odborných pracovníků</a:t>
            </a:r>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 mimo registrovanou sociální službu dle zákona o sociálních službách, jsou podpořeny v režimu de minimis.</a:t>
            </a:r>
          </a:p>
          <a:p>
            <a:pPr marL="1200150" lvl="2" indent="-285750" algn="just">
              <a:buFont typeface="Arial" panose="020B0604020202020204" pitchFamily="34" charset="0"/>
              <a:buChar char="•"/>
              <a:defRPr/>
            </a:pPr>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Pouze pokud tito pracovníci prokazatelně nepracují na úseku hospodářských činností organizace (např. sociální pracovníci úřadu) nebo se vzdělávání prokazatelně netýká hospodářské činnosti organizace, je tato aktivita podpořena mimo režim veřejné podpory (včetně podpory de minimis). </a:t>
            </a:r>
            <a:endParaRPr lang="cs-CZ" sz="1400" noProof="false" dirty="false">
              <a:solidFill>
                <a:srgbClr val="084A8B"/>
              </a:solidFill>
              <a:latin typeface="+mj-lt"/>
            </a:endParaRPr>
          </a:p>
          <a:p>
            <a:pPr marL="1200150" lvl="2" indent="-285750" algn="just">
              <a:buFont typeface="Arial" panose="020B0604020202020204" pitchFamily="34" charset="0"/>
              <a:buChar char="•"/>
              <a:defRPr/>
            </a:pPr>
            <a:r>
              <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rPr>
              <a:t>Celoživotní vzdělávání odborných pracovníků v rámci sociální služby se řídí předchozím odstavcem 1). </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400" dirty="false">
              <a:solidFill>
                <a:srgbClr val="084A8B"/>
              </a:solidFill>
              <a:latin typeface="+mj-lt"/>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400" b="false" i="false" u="none" strike="noStrike" kern="1200" cap="none" spc="0" normalizeH="false" baseline="0" noProof="false" dirty="false">
              <a:ln>
                <a:noFill/>
              </a:ln>
              <a:solidFill>
                <a:srgbClr val="084A8B"/>
              </a:solidFill>
              <a:effectLst/>
              <a:uLnTx/>
              <a:uFillTx/>
              <a:latin typeface="+mj-lt"/>
              <a:ea typeface="+mn-ea"/>
              <a:cs typeface="+mn-cs"/>
            </a:endParaRPr>
          </a:p>
          <a:p>
            <a:endParaRPr lang="cs-CZ" sz="1400" dirty="false"/>
          </a:p>
        </p:txBody>
      </p:sp>
    </p:spTree>
    <p:extLst>
      <p:ext uri="{BB962C8B-B14F-4D97-AF65-F5344CB8AC3E}">
        <p14:creationId xmlns:p14="http://schemas.microsoft.com/office/powerpoint/2010/main" val="830851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4</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6" name="TextovéPole 5">
            <a:extLst>
              <a:ext uri="{FF2B5EF4-FFF2-40B4-BE49-F238E27FC236}">
                <a16:creationId xmlns:a16="http://schemas.microsoft.com/office/drawing/2014/main" id="{29A328BE-B854-46CF-86B6-16595E814BFE}"/>
              </a:ext>
            </a:extLst>
          </p:cNvPr>
          <p:cNvSpPr txBox="true"/>
          <p:nvPr/>
        </p:nvSpPr>
        <p:spPr>
          <a:xfrm>
            <a:off x="827584" y="2492896"/>
            <a:ext cx="6984776" cy="1797546"/>
          </a:xfrm>
          <a:prstGeom prst="rect">
            <a:avLst/>
          </a:prstGeom>
          <a:noFill/>
        </p:spPr>
        <p:txBody>
          <a:bodyPr wrap="square">
            <a:spAutoFit/>
          </a:bodyPr>
          <a:lstStyle/>
          <a:p>
            <a:pPr algn="ctr"/>
            <a:r>
              <a:rPr kumimoji="false" lang="cs-CZ" sz="5400" b="true" i="false" u="none" strike="noStrike" kern="0" cap="all" spc="0" normalizeH="false" baseline="0" noProof="false" dirty="false">
                <a:ln>
                  <a:noFill/>
                </a:ln>
                <a:solidFill>
                  <a:srgbClr val="084A8B"/>
                </a:solidFill>
                <a:effectLst/>
                <a:uLnTx/>
                <a:uFillTx/>
                <a:latin typeface="Arial"/>
                <a:ea typeface="+mj-ea"/>
                <a:cs typeface="+mj-cs"/>
              </a:rPr>
              <a:t>Výzva č. </a:t>
            </a:r>
            <a:br>
              <a:rPr kumimoji="false" lang="cs-CZ" sz="5400" b="true" i="false" u="none" strike="noStrike" kern="0" cap="all" spc="0" normalizeH="false" baseline="0" noProof="false" dirty="false">
                <a:ln>
                  <a:noFill/>
                </a:ln>
                <a:solidFill>
                  <a:srgbClr val="084A8B"/>
                </a:solidFill>
                <a:effectLst/>
                <a:uLnTx/>
                <a:uFillTx/>
                <a:latin typeface="Arial"/>
                <a:ea typeface="+mj-ea"/>
                <a:cs typeface="+mj-cs"/>
              </a:rPr>
            </a:br>
            <a:r>
              <a:rPr kumimoji="false" lang="cs-CZ" sz="5400" b="true" i="false" u="none" strike="noStrike" kern="0" cap="all" spc="0" normalizeH="false" baseline="0" noProof="false" dirty="false">
                <a:ln>
                  <a:noFill/>
                </a:ln>
                <a:solidFill>
                  <a:srgbClr val="084A8B"/>
                </a:solidFill>
                <a:effectLst/>
                <a:uLnTx/>
                <a:uFillTx/>
                <a:latin typeface="Arial" panose="020B0604020202020204" pitchFamily="34" charset="0"/>
                <a:ea typeface="Calibri" panose="020F0502020204030204" pitchFamily="34" charset="0"/>
                <a:cs typeface="+mj-cs"/>
              </a:rPr>
              <a:t>03_22_014</a:t>
            </a:r>
            <a:endParaRPr lang="cs-CZ" sz="5400" dirty="false"/>
          </a:p>
        </p:txBody>
      </p:sp>
    </p:spTree>
    <p:extLst>
      <p:ext uri="{BB962C8B-B14F-4D97-AF65-F5344CB8AC3E}">
        <p14:creationId xmlns:p14="http://schemas.microsoft.com/office/powerpoint/2010/main" val="23236474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18102F-602A-4ECC-89DE-F0C52193D850}"/>
              </a:ext>
            </a:extLst>
          </p:cNvPr>
          <p:cNvSpPr>
            <a:spLocks noGrp="true"/>
          </p:cNvSpPr>
          <p:nvPr>
            <p:ph type="title"/>
          </p:nvPr>
        </p:nvSpPr>
        <p:spPr/>
        <p:txBody>
          <a:bodyPr/>
          <a:lstStyle/>
          <a:p>
            <a:pPr algn="ctr"/>
            <a:r>
              <a:rPr lang="cs-CZ" b="true" kern="0" cap="all" baseline="0" dirty="false">
                <a:latin typeface="+mj-lt"/>
                <a:ea typeface="+mj-ea"/>
                <a:cs typeface="+mj-cs"/>
              </a:rPr>
              <a:t>Veřejná podpora</a:t>
            </a:r>
            <a:endParaRPr lang="cs-CZ" dirty="false"/>
          </a:p>
        </p:txBody>
      </p:sp>
      <p:sp>
        <p:nvSpPr>
          <p:cNvPr id="4" name="Zástupný symbol pro číslo snímku 3">
            <a:extLst>
              <a:ext uri="{FF2B5EF4-FFF2-40B4-BE49-F238E27FC236}">
                <a16:creationId xmlns:a16="http://schemas.microsoft.com/office/drawing/2014/main" id="{1CCA5FF4-F4D7-4A66-89F5-136AD2CA5629}"/>
              </a:ext>
            </a:extLst>
          </p:cNvPr>
          <p:cNvSpPr>
            <a:spLocks noGrp="true"/>
          </p:cNvSpPr>
          <p:nvPr>
            <p:ph type="sldNum" sz="quarter" idx="12"/>
          </p:nvPr>
        </p:nvSpPr>
        <p:spPr/>
        <p:txBody>
          <a:bodyPr/>
          <a:lstStyle/>
          <a:p>
            <a:fld id="{479BF083-4774-43B1-9AB0-5CC1AC5DD8EE}" type="slidenum">
              <a:rPr lang="cs-CZ" smtClean="false"/>
              <a:pPr/>
              <a:t>40</a:t>
            </a:fld>
            <a:endParaRPr lang="cs-CZ" dirty="false"/>
          </a:p>
        </p:txBody>
      </p:sp>
      <p:sp>
        <p:nvSpPr>
          <p:cNvPr id="6" name="Zástupný obsah 2">
            <a:extLst>
              <a:ext uri="{FF2B5EF4-FFF2-40B4-BE49-F238E27FC236}">
                <a16:creationId xmlns:a16="http://schemas.microsoft.com/office/drawing/2014/main" id="{8E5E980E-99C8-4B29-BE28-EFD42351B4FC}"/>
              </a:ext>
            </a:extLst>
          </p:cNvPr>
          <p:cNvSpPr>
            <a:spLocks noGrp="true"/>
          </p:cNvSpPr>
          <p:nvPr>
            <p:ph idx="1"/>
          </p:nvPr>
        </p:nvSpPr>
        <p:spPr>
          <a:xfrm>
            <a:off x="539552" y="1700808"/>
            <a:ext cx="8100448" cy="4176464"/>
          </a:xfrm>
        </p:spPr>
        <p:txBody>
          <a:bodyPr/>
          <a:lstStyle/>
          <a:p>
            <a:pPr algn="just">
              <a:lnSpc>
                <a:spcPct val="100000"/>
              </a:lnSpc>
              <a:buFont typeface="Wingdings" panose="05000000000000000000" pitchFamily="2" charset="2"/>
              <a:buChar char="Ø"/>
            </a:pPr>
            <a:r>
              <a:rPr lang="cs-CZ" sz="1400" b="true" dirty="false">
                <a:solidFill>
                  <a:srgbClr val="084A8B"/>
                </a:solidFill>
                <a:latin typeface="+mj-lt"/>
              </a:rPr>
              <a:t>Zavádění nových řešení, inovací či vyvíjení nových postupů </a:t>
            </a:r>
            <a:r>
              <a:rPr lang="cs-CZ" sz="1400" dirty="false">
                <a:effectLst/>
                <a:latin typeface="+mj-lt"/>
                <a:ea typeface="Calibri" panose="020F0502020204030204" pitchFamily="34" charset="0"/>
                <a:cs typeface="Arial" panose="020B0604020202020204" pitchFamily="34" charset="0"/>
              </a:rPr>
              <a:t>je v rámci subjektu, který vykonává hospodářskou činnost, financováno v režimu veřejné podpory (není-li možné využít režim vyrovnávací platby (SOHZ), bude využit režim de minimis. </a:t>
            </a:r>
            <a:r>
              <a:rPr lang="cs-CZ" sz="1400" dirty="false" err="true">
                <a:effectLst/>
                <a:latin typeface="+mj-lt"/>
                <a:ea typeface="Calibri" panose="020F0502020204030204" pitchFamily="34" charset="0"/>
                <a:cs typeface="Arial" panose="020B0604020202020204" pitchFamily="34" charset="0"/>
              </a:rPr>
              <a:t>Homesharing</a:t>
            </a:r>
            <a:r>
              <a:rPr lang="cs-CZ" sz="1400" dirty="false">
                <a:effectLst/>
                <a:latin typeface="+mj-lt"/>
                <a:ea typeface="Calibri" panose="020F0502020204030204" pitchFamily="34" charset="0"/>
                <a:cs typeface="Arial" panose="020B0604020202020204" pitchFamily="34" charset="0"/>
              </a:rPr>
              <a:t> je dle Obecné části pravidel pro žadatele a příjemce v rámci OPZ+  mimo režim veřejné podpory.</a:t>
            </a:r>
            <a:endParaRPr lang="cs-CZ" sz="1400" dirty="false">
              <a:latin typeface="+mj-lt"/>
              <a:ea typeface="Calibri" panose="020F0502020204030204" pitchFamily="34" charset="0"/>
              <a:cs typeface="Times New Roman" panose="02020603050405020304" pitchFamily="18" charset="0"/>
            </a:endParaRPr>
          </a:p>
          <a:p>
            <a:pPr marL="0" indent="0" algn="just">
              <a:lnSpc>
                <a:spcPct val="100000"/>
              </a:lnSpc>
              <a:buNone/>
            </a:pPr>
            <a:r>
              <a:rPr lang="cs-CZ" sz="1400" dirty="false">
                <a:latin typeface="+mj-lt"/>
                <a:ea typeface="Calibri" panose="020F0502020204030204" pitchFamily="34" charset="0"/>
                <a:cs typeface="Times New Roman" panose="02020603050405020304" pitchFamily="18" charset="0"/>
              </a:rPr>
              <a:t>       	</a:t>
            </a:r>
            <a:r>
              <a:rPr lang="cs-CZ" sz="1400" dirty="false">
                <a:effectLst/>
                <a:latin typeface="+mj-lt"/>
                <a:ea typeface="Calibri" panose="020F0502020204030204" pitchFamily="34" charset="0"/>
                <a:cs typeface="Arial" panose="020B0604020202020204" pitchFamily="34" charset="0"/>
              </a:rPr>
              <a:t> Pouze v případech, kdy:</a:t>
            </a:r>
            <a:endParaRPr lang="cs-CZ" sz="1400" dirty="false">
              <a:effectLst/>
              <a:latin typeface="+mj-lt"/>
              <a:ea typeface="Calibri" panose="020F0502020204030204" pitchFamily="34" charset="0"/>
              <a:cs typeface="Times New Roman" panose="02020603050405020304" pitchFamily="18" charset="0"/>
            </a:endParaRPr>
          </a:p>
          <a:p>
            <a:pPr marL="1275750" lvl="4" indent="-285750" algn="just">
              <a:lnSpc>
                <a:spcPct val="100000"/>
              </a:lnSpc>
              <a:spcBef>
                <a:spcPts val="0"/>
              </a:spcBef>
              <a:spcAft>
                <a:spcPts val="0"/>
              </a:spcAft>
              <a:buFont typeface="Arial" panose="020B0604020202020204" pitchFamily="34" charset="0"/>
              <a:buChar char="•"/>
            </a:pPr>
            <a:r>
              <a:rPr lang="cs-CZ" sz="1400" dirty="false">
                <a:solidFill>
                  <a:srgbClr val="084A8B"/>
                </a:solidFill>
                <a:latin typeface="+mj-lt"/>
              </a:rPr>
              <a:t>subjekt nevykonává hospodářskou činnost (příp. se nové řešení jednoznačně týká aktivity, která není prokazatelně zapojena do hospodářské činnosti),</a:t>
            </a:r>
          </a:p>
          <a:p>
            <a:pPr marL="1275750" lvl="4" indent="-285750" algn="just">
              <a:lnSpc>
                <a:spcPct val="100000"/>
              </a:lnSpc>
              <a:spcBef>
                <a:spcPts val="0"/>
              </a:spcBef>
              <a:spcAft>
                <a:spcPts val="0"/>
              </a:spcAft>
              <a:buFont typeface="Arial" panose="020B0604020202020204" pitchFamily="34" charset="0"/>
              <a:buChar char="•"/>
            </a:pPr>
            <a:r>
              <a:rPr lang="cs-CZ" sz="1400" dirty="false">
                <a:solidFill>
                  <a:srgbClr val="084A8B"/>
                </a:solidFill>
                <a:latin typeface="+mj-lt"/>
              </a:rPr>
              <a:t>nebo subjekt vykonává hospodářskou činnost, ale novou metodu, její postupy a způsoby zavedení podrobně popíše ve výstupech projektu, tak aby byla zajištěna přenositelnost, dá tyto výstupy veřejně k dispozici a zahrne je do indikátoru 805 000, </a:t>
            </a:r>
          </a:p>
          <a:p>
            <a:pPr marL="234000" lvl="1" indent="0" algn="just">
              <a:lnSpc>
                <a:spcPct val="100000"/>
              </a:lnSpc>
              <a:spcBef>
                <a:spcPts val="0"/>
              </a:spcBef>
              <a:spcAft>
                <a:spcPts val="0"/>
              </a:spcAft>
              <a:buNone/>
            </a:pPr>
            <a:r>
              <a:rPr lang="cs-CZ" sz="1400" dirty="false">
                <a:solidFill>
                  <a:srgbClr val="084A8B"/>
                </a:solidFill>
                <a:latin typeface="+mj-lt"/>
              </a:rPr>
              <a:t>              jsou tyto aktivity financovány mimo veřejnou podporu. </a:t>
            </a:r>
          </a:p>
          <a:p>
            <a:endParaRPr lang="cs-CZ" dirty="false"/>
          </a:p>
        </p:txBody>
      </p:sp>
    </p:spTree>
    <p:extLst>
      <p:ext uri="{BB962C8B-B14F-4D97-AF65-F5344CB8AC3E}">
        <p14:creationId xmlns:p14="http://schemas.microsoft.com/office/powerpoint/2010/main" val="41049315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lang="cs-CZ" b="true" kern="0" cap="all" baseline="0" dirty="false">
                <a:latin typeface="+mj-lt"/>
                <a:ea typeface="+mj-ea"/>
                <a:cs typeface="+mj-cs"/>
              </a:rPr>
              <a:t>Veřejná podpora</a:t>
            </a: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41</a:t>
            </a:fld>
            <a:endParaRPr lang="cs-CZ"/>
          </a:p>
        </p:txBody>
      </p:sp>
      <p:sp>
        <p:nvSpPr>
          <p:cNvPr id="9" name="TextovéPole 8">
            <a:extLst>
              <a:ext uri="{FF2B5EF4-FFF2-40B4-BE49-F238E27FC236}">
                <a16:creationId xmlns:a16="http://schemas.microsoft.com/office/drawing/2014/main" id="{9B204B76-3401-4309-A8C9-14D8C54D9E05}"/>
              </a:ext>
            </a:extLst>
          </p:cNvPr>
          <p:cNvSpPr txBox="true"/>
          <p:nvPr/>
        </p:nvSpPr>
        <p:spPr>
          <a:xfrm>
            <a:off x="232261" y="1556792"/>
            <a:ext cx="8679478" cy="4616648"/>
          </a:xfrm>
          <a:prstGeom prst="rect">
            <a:avLst/>
          </a:prstGeom>
          <a:noFill/>
        </p:spPr>
        <p:txBody>
          <a:bodyPr wrap="square">
            <a:spAutoFit/>
          </a:bodyPr>
          <a:lstStyle/>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400" dirty="false">
              <a:solidFill>
                <a:srgbClr val="084A8B"/>
              </a:solidFill>
              <a:latin typeface="+mj-lt"/>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lang="cs-CZ" sz="1400" b="true" u="sng" dirty="false">
                <a:solidFill>
                  <a:srgbClr val="084A8B"/>
                </a:solidFill>
                <a:latin typeface="+mj-lt"/>
              </a:rPr>
              <a:t>Přenos veřejné podpory/podpory de minimis partnerovi či dalšímu subjektu</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lang="cs-CZ" sz="1400" dirty="false">
                <a:solidFill>
                  <a:srgbClr val="084A8B"/>
                </a:solidFill>
                <a:latin typeface="+mj-lt"/>
              </a:rPr>
              <a:t>Jsou-li aktivity výzvy, které zakládají veřejnou podporu či podporu de minimis realizovány ve spolupráci </a:t>
            </a:r>
            <a:br>
              <a:rPr lang="cs-CZ" sz="1400" dirty="false">
                <a:solidFill>
                  <a:srgbClr val="084A8B"/>
                </a:solidFill>
                <a:latin typeface="+mj-lt"/>
              </a:rPr>
            </a:br>
            <a:r>
              <a:rPr lang="cs-CZ" sz="1400" dirty="false">
                <a:solidFill>
                  <a:srgbClr val="084A8B"/>
                </a:solidFill>
                <a:latin typeface="+mj-lt"/>
              </a:rPr>
              <a:t>s partnery projektu či dalšími zapojenými subjekty, bude na ně příslušná část veřejné podpory přenesena. </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lang="cs-CZ" sz="1400" dirty="false">
                <a:solidFill>
                  <a:srgbClr val="084A8B"/>
                </a:solidFill>
                <a:latin typeface="+mj-lt"/>
              </a:rPr>
              <a:t>Přenosem podpory se pro potřeby této výzvy rozumí realizace části projektových aktivit mimo žadatele (příjemce) projektu, tj. partnerů projektu (partneři s finančním příspěvkem) a dalších subjektů (partner bez finančního příspěvku či jiný konečný příjemce podpory). </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400" dirty="false">
              <a:solidFill>
                <a:srgbClr val="084A8B"/>
              </a:solidFill>
              <a:latin typeface="+mj-lt"/>
            </a:endParaRPr>
          </a:p>
          <a:p>
            <a:pPr algn="just">
              <a:defRPr/>
            </a:pPr>
            <a:r>
              <a:rPr lang="cs-CZ" sz="1400" b="true" dirty="false"/>
              <a:t>V případě nejasnosti u aktivit konkrétního projektu, </a:t>
            </a:r>
            <a:r>
              <a:rPr lang="cs-CZ" sz="1400" dirty="false"/>
              <a:t>které budou zakládat veřejnou podporu, bude aplikace režimu veřejné podpory (včetně podpory de minimis) posuzována a upřesněna s příjemcem před vydáním Rozhodnutí o poskytnutí dotace u každého jednotlivého projektu.</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400" dirty="false">
              <a:solidFill>
                <a:srgbClr val="084A8B"/>
              </a:solidFill>
              <a:latin typeface="+mj-lt"/>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r>
              <a:rPr lang="cs-CZ" sz="1400" b="true" u="sng" dirty="false">
                <a:solidFill>
                  <a:srgbClr val="084A8B"/>
                </a:solidFill>
                <a:latin typeface="+mj-lt"/>
              </a:rPr>
              <a:t>Povinné přílohy žádosti ve vztahu k veřejné podpoře </a:t>
            </a:r>
            <a:r>
              <a:rPr lang="cs-CZ" sz="1400" u="sng" dirty="false">
                <a:solidFill>
                  <a:srgbClr val="084A8B"/>
                </a:solidFill>
                <a:latin typeface="+mj-lt"/>
              </a:rPr>
              <a:t>– příloha č. 1A Údaje o sociální službě plán:</a:t>
            </a:r>
          </a:p>
          <a:p>
            <a:pPr marR="0" lvl="0" algn="just" defTabSz="914400" rtl="false" eaLnBrk="true" fontAlgn="auto" latinLnBrk="false" hangingPunct="true">
              <a:lnSpc>
                <a:spcPct val="100000"/>
              </a:lnSpc>
              <a:spcBef>
                <a:spcPts val="0"/>
              </a:spcBef>
              <a:spcAft>
                <a:spcPts val="0"/>
              </a:spcAft>
              <a:buClrTx/>
              <a:buSzTx/>
              <a:tabLst/>
              <a:defRPr/>
            </a:pPr>
            <a:r>
              <a:rPr lang="cs-CZ" sz="1400" dirty="false">
                <a:solidFill>
                  <a:srgbClr val="084A8B"/>
                </a:solidFill>
                <a:latin typeface="+mj-lt"/>
              </a:rPr>
              <a:t>Relevantní pouze projektů zaměřených na podporu </a:t>
            </a:r>
            <a:r>
              <a:rPr lang="cs-CZ" sz="1400" b="true" dirty="false">
                <a:solidFill>
                  <a:srgbClr val="084A8B"/>
                </a:solidFill>
                <a:latin typeface="+mj-lt"/>
              </a:rPr>
              <a:t>sociálních služeb</a:t>
            </a:r>
            <a:r>
              <a:rPr lang="cs-CZ" sz="1400" dirty="false">
                <a:solidFill>
                  <a:srgbClr val="084A8B"/>
                </a:solidFill>
                <a:latin typeface="+mj-lt"/>
              </a:rPr>
              <a:t> příjemce nebo partnera s finančním příspěvkem</a:t>
            </a:r>
          </a:p>
          <a:p>
            <a:pPr marL="742950" lvl="1" indent="-285750" algn="just">
              <a:buFont typeface="Arial" panose="020B0604020202020204" pitchFamily="34" charset="0"/>
              <a:buChar char="•"/>
              <a:defRPr/>
            </a:pPr>
            <a:r>
              <a:rPr lang="cs-CZ" sz="1400" dirty="false">
                <a:solidFill>
                  <a:srgbClr val="084A8B"/>
                </a:solidFill>
                <a:latin typeface="+mj-lt"/>
              </a:rPr>
              <a:t>Příloha č. 1A – se vyplňuje ve vztahu k projektu (tj. základní činnosti sociálních služeb nebo vzdělávání pracovníků sociálních služeb) nikoliv k celkové službě. </a:t>
            </a:r>
          </a:p>
          <a:p>
            <a:pPr marL="742950" lvl="1" indent="-285750" algn="just">
              <a:buFont typeface="Arial" panose="020B0604020202020204" pitchFamily="34" charset="0"/>
              <a:buChar char="•"/>
              <a:defRPr/>
            </a:pPr>
            <a:r>
              <a:rPr lang="cs-CZ" sz="1400" dirty="false">
                <a:solidFill>
                  <a:srgbClr val="084A8B"/>
                </a:solidFill>
                <a:latin typeface="+mj-lt"/>
              </a:rPr>
              <a:t>Podrobné informace k veřejné podpoře  v rámci sociálních služeb – příloha č. 1 výzvy Podpora sociálních služeb v soutěžních  výzvách OPZ+</a:t>
            </a: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lang="cs-CZ" sz="1400" dirty="false">
              <a:solidFill>
                <a:srgbClr val="084A8B"/>
              </a:solidFill>
              <a:latin typeface="+mj-lt"/>
            </a:endParaRPr>
          </a:p>
          <a:p>
            <a:pPr marL="0" marR="0" lvl="0" indent="0" algn="just" defTabSz="914400" rtl="false" eaLnBrk="true" fontAlgn="auto" latinLnBrk="false" hangingPunct="true">
              <a:lnSpc>
                <a:spcPct val="100000"/>
              </a:lnSpc>
              <a:spcBef>
                <a:spcPts val="0"/>
              </a:spcBef>
              <a:spcAft>
                <a:spcPts val="0"/>
              </a:spcAft>
              <a:buClrTx/>
              <a:buSzTx/>
              <a:buFontTx/>
              <a:buNone/>
              <a:tabLst/>
              <a:defRPr/>
            </a:pPr>
            <a:endParaRPr kumimoji="false" lang="cs-CZ" sz="1400" b="false" i="false" u="none" strike="noStrike" kern="1200" cap="none" spc="0" normalizeH="false" baseline="0" noProof="false" dirty="false">
              <a:ln>
                <a:noFill/>
              </a:ln>
              <a:solidFill>
                <a:srgbClr val="084A8B"/>
              </a:solidFill>
              <a:effectLst/>
              <a:uLnTx/>
              <a:uFillTx/>
              <a:latin typeface="Arial"/>
              <a:ea typeface="+mn-ea"/>
              <a:cs typeface="+mn-cs"/>
            </a:endParaRPr>
          </a:p>
        </p:txBody>
      </p:sp>
    </p:spTree>
    <p:extLst>
      <p:ext uri="{BB962C8B-B14F-4D97-AF65-F5344CB8AC3E}">
        <p14:creationId xmlns:p14="http://schemas.microsoft.com/office/powerpoint/2010/main" val="295571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povinné Přílohy žádosti o podporu</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42</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7" name="TextovéPole 6">
            <a:extLst>
              <a:ext uri="{FF2B5EF4-FFF2-40B4-BE49-F238E27FC236}">
                <a16:creationId xmlns:a16="http://schemas.microsoft.com/office/drawing/2014/main" id="{3E5B3AE3-B1B9-4A17-9359-43035F553AE5}"/>
              </a:ext>
            </a:extLst>
          </p:cNvPr>
          <p:cNvSpPr txBox="true"/>
          <p:nvPr/>
        </p:nvSpPr>
        <p:spPr>
          <a:xfrm>
            <a:off x="0" y="1196752"/>
            <a:ext cx="8930998" cy="5822107"/>
          </a:xfrm>
          <a:prstGeom prst="rect">
            <a:avLst/>
          </a:prstGeom>
          <a:noFill/>
        </p:spPr>
        <p:txBody>
          <a:bodyPr wrap="square">
            <a:spAutoFit/>
          </a:bodyPr>
          <a:lstStyle/>
          <a:p>
            <a:pPr algn="just"/>
            <a:r>
              <a:rPr lang="cs-CZ" sz="1400" b="true" u="sng" dirty="false"/>
              <a:t>Povinné přílohy žádosti o podporu</a:t>
            </a:r>
          </a:p>
          <a:p>
            <a:pPr algn="just"/>
            <a:endParaRPr lang="cs-CZ" sz="1400" dirty="false"/>
          </a:p>
          <a:p>
            <a:pPr marL="342900" indent="-342900" algn="just">
              <a:buFontTx/>
              <a:buAutoNum type="arabicPeriod"/>
            </a:pPr>
            <a:r>
              <a:rPr lang="cs-CZ" sz="1400" dirty="false"/>
              <a:t>Žadatel o podporu, který je evidující osobou podle zákona č. 37/2021 Sb., o evidenci skutečných majitelů, musí dodat údaje o svém skutečném majiteli, a to ve formě úplného výpisu platných údajů a údajů, které byly vymazány bez náhrady nebo s nahrazením novými údaji, který přiloží k žádosti o podporu. </a:t>
            </a:r>
          </a:p>
          <a:p>
            <a:pPr marL="342900" indent="-342900" algn="just">
              <a:buAutoNum type="arabicPeriod"/>
            </a:pPr>
            <a:endParaRPr lang="cs-CZ" sz="1400" dirty="false"/>
          </a:p>
          <a:p>
            <a:pPr marL="342900" lvl="0" indent="-342900" algn="just">
              <a:spcAft>
                <a:spcPts val="1100"/>
              </a:spcAft>
              <a:buFont typeface="+mj-lt"/>
              <a:buAutoNum type="arabicPeriod"/>
            </a:pPr>
            <a:r>
              <a:rPr lang="cs-CZ" sz="1400" dirty="false"/>
              <a:t>Žadatel o podporu, který je obchodní společností či družstvem a jehož majetek je vložen nebo částečně vložen do svěřenského fondu, je povinen doložit k žádosti o podporu statut tohoto svěřenského fondu.</a:t>
            </a:r>
          </a:p>
          <a:p>
            <a:pPr marL="342900" lvl="0" indent="-342900" algn="just">
              <a:spcAft>
                <a:spcPts val="1100"/>
              </a:spcAft>
              <a:buFont typeface="+mj-lt"/>
              <a:buAutoNum type="arabicPeriod"/>
            </a:pPr>
            <a:r>
              <a:rPr lang="cs-CZ" sz="1400" dirty="false">
                <a:effectLst/>
                <a:latin typeface="Arial" panose="020B0604020202020204" pitchFamily="34" charset="0"/>
                <a:ea typeface="Calibri" panose="020F0502020204030204" pitchFamily="34" charset="0"/>
                <a:cs typeface="Arial" panose="020B0604020202020204" pitchFamily="34" charset="0"/>
              </a:rPr>
              <a:t> Žadatel a partneři s finančním příspěvkem – vzorový formulář je zveřejněn na adrese:</a:t>
            </a:r>
            <a:r>
              <a:rPr lang="cs-CZ" sz="1400" dirty="false">
                <a:effectLst/>
                <a:latin typeface="Arial" panose="020B0604020202020204" pitchFamily="34" charset="0"/>
                <a:ea typeface="Calibri" panose="020F0502020204030204" pitchFamily="34" charset="0"/>
                <a:cs typeface="Times New Roman" panose="02020603050405020304" pitchFamily="18" charset="0"/>
              </a:rPr>
              <a:t> </a:t>
            </a:r>
            <a:r>
              <a:rPr lang="cs-CZ" sz="14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Formuláře a pokyny potřebné v rámci přípravy žádosti o podporu - www.esfcr.cz</a:t>
            </a:r>
            <a:r>
              <a:rPr lang="cs-CZ" sz="1400" dirty="false">
                <a:effectLst/>
                <a:latin typeface="Arial" panose="020B0604020202020204" pitchFamily="34" charset="0"/>
                <a:ea typeface="Calibri" panose="020F0502020204030204" pitchFamily="34" charset="0"/>
                <a:cs typeface="Arial" panose="020B0604020202020204" pitchFamily="34" charset="0"/>
              </a:rPr>
              <a:t> Přílohu dokládají žadatelé o podporu, jejichž projekt bude realizován na základě principu partnerství s partnerem/y s finančním příspěvkem.</a:t>
            </a:r>
            <a:endParaRPr lang="cs-CZ" sz="1400" dirty="false"/>
          </a:p>
          <a:p>
            <a:pPr marL="342900" indent="-342900" algn="just">
              <a:buAutoNum type="arabicPeriod" startAt="4"/>
            </a:pPr>
            <a:r>
              <a:rPr lang="cs-CZ" sz="1400" dirty="false"/>
              <a:t>Písemné vyjádření aktivní spolupráce s obcí/městskou částí hl. m. Prahy/dobrovolným svazkem obcí </a:t>
            </a:r>
            <a:br>
              <a:rPr lang="cs-CZ" sz="1400" dirty="false"/>
            </a:br>
            <a:r>
              <a:rPr lang="cs-CZ" sz="1400" dirty="false"/>
              <a:t>v rámci projektu zaměřeného na aktivity z bodu III výzvy podepsané statutárním zástupcem, pokud tyto subjekty nevystupují v roli žadatele či partnera projektu.</a:t>
            </a:r>
          </a:p>
          <a:p>
            <a:pPr marL="342900" indent="-342900" algn="just">
              <a:buAutoNum type="arabicPeriod" startAt="4"/>
            </a:pPr>
            <a:endParaRPr lang="cs-CZ" sz="1400" dirty="false"/>
          </a:p>
          <a:p>
            <a:pPr marL="342900" indent="-342900" algn="just">
              <a:buAutoNum type="arabicPeriod" startAt="5"/>
            </a:pPr>
            <a:r>
              <a:rPr lang="cs-CZ" sz="1400" dirty="false"/>
              <a:t>Analýza dostupnosti v případě vzniku či navýšení kapacity sociálních služeb.</a:t>
            </a:r>
          </a:p>
          <a:p>
            <a:pPr marL="342900" indent="-342900" algn="just">
              <a:buAutoNum type="arabicPeriod" startAt="5"/>
            </a:pPr>
            <a:endParaRPr lang="cs-CZ" sz="1400" dirty="false"/>
          </a:p>
          <a:p>
            <a:pPr marL="342900" indent="-342900" algn="just">
              <a:buAutoNum type="arabicPeriod" startAt="6"/>
            </a:pPr>
            <a:r>
              <a:rPr lang="cs-CZ" sz="1400" dirty="false"/>
              <a:t>Formulář Údaje o sociální službě plán - v případě projektu zaměřeného na podporu sociálních služeb žadatele nebo partnera s finančním příspěvkem .</a:t>
            </a:r>
          </a:p>
          <a:p>
            <a:pPr marL="342900" indent="-342900" algn="just">
              <a:buAutoNum type="arabicPeriod" startAt="6"/>
            </a:pPr>
            <a:endParaRPr lang="cs-CZ" sz="1400" dirty="false"/>
          </a:p>
          <a:p>
            <a:pPr marL="342900" indent="-342900" algn="just">
              <a:buAutoNum type="arabicPeriod" startAt="7"/>
            </a:pPr>
            <a:r>
              <a:rPr lang="cs-CZ" sz="1400" dirty="false"/>
              <a:t>Formulář A </a:t>
            </a:r>
            <a:r>
              <a:rPr lang="cs-CZ" sz="1400" dirty="false" err="true"/>
              <a:t>a</a:t>
            </a:r>
            <a:r>
              <a:rPr lang="cs-CZ" sz="1400" dirty="false"/>
              <a:t> B dle přílohy výzvy č. 2 Podmínky pro projekty s evaluací. </a:t>
            </a:r>
          </a:p>
          <a:p>
            <a:pPr marL="342900" indent="-342900" algn="just">
              <a:buAutoNum type="arabicPeriod" startAt="7"/>
            </a:pPr>
            <a:endParaRPr lang="cs-CZ" sz="1400" dirty="false"/>
          </a:p>
          <a:p>
            <a:pPr algn="just"/>
            <a:r>
              <a:rPr lang="cs-CZ" sz="1400" dirty="false"/>
              <a:t>8.    Čestné prohlášení evaluátora o souhlasu se svým zapojením do projektu.  </a:t>
            </a:r>
          </a:p>
          <a:p>
            <a:endParaRPr lang="cs-CZ" dirty="false"/>
          </a:p>
        </p:txBody>
      </p:sp>
    </p:spTree>
    <p:extLst>
      <p:ext uri="{BB962C8B-B14F-4D97-AF65-F5344CB8AC3E}">
        <p14:creationId xmlns:p14="http://schemas.microsoft.com/office/powerpoint/2010/main" val="5574554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lang="cs-CZ" b="true" kern="0" cap="all" baseline="0" dirty="false">
                <a:latin typeface="+mj-lt"/>
                <a:ea typeface="+mj-ea"/>
                <a:cs typeface="+mj-cs"/>
              </a:rPr>
              <a:t>Kontakty</a:t>
            </a: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a:spcAft>
                <a:spcPts val="600"/>
              </a:spcAft>
            </a:pPr>
            <a:fld id="{479BF083-4774-43B1-9AB0-5CC1AC5DD8EE}" type="slidenum">
              <a:rPr lang="cs-CZ" smtClean="false"/>
              <a:pPr>
                <a:spcAft>
                  <a:spcPts val="600"/>
                </a:spcAft>
              </a:pPr>
              <a:t>43</a:t>
            </a:fld>
            <a:endParaRPr lang="cs-CZ"/>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a:lnSpc>
                <a:spcPct val="90000"/>
              </a:lnSpc>
              <a:spcAft>
                <a:spcPts val="600"/>
              </a:spcAft>
              <a:buClr>
                <a:schemeClr val="accent2"/>
              </a:buClr>
            </a:pPr>
            <a:endParaRPr lang="cs-CZ" sz="500" dirty="false"/>
          </a:p>
          <a:p>
            <a:pPr>
              <a:lnSpc>
                <a:spcPct val="90000"/>
              </a:lnSpc>
              <a:spcAft>
                <a:spcPts val="600"/>
              </a:spcAft>
              <a:buClr>
                <a:schemeClr val="accent2"/>
              </a:buClr>
            </a:pPr>
            <a:endParaRPr lang="cs-CZ" sz="2000" dirty="false"/>
          </a:p>
        </p:txBody>
      </p:sp>
      <p:sp>
        <p:nvSpPr>
          <p:cNvPr id="7" name="TextovéPole 6">
            <a:extLst>
              <a:ext uri="{FF2B5EF4-FFF2-40B4-BE49-F238E27FC236}">
                <a16:creationId xmlns:a16="http://schemas.microsoft.com/office/drawing/2014/main" id="{F8353E03-08A8-4574-9912-D1CDBAD2DDD2}"/>
              </a:ext>
            </a:extLst>
          </p:cNvPr>
          <p:cNvSpPr txBox="true"/>
          <p:nvPr/>
        </p:nvSpPr>
        <p:spPr>
          <a:xfrm>
            <a:off x="360000" y="1268760"/>
            <a:ext cx="8424000" cy="5820761"/>
          </a:xfrm>
          <a:prstGeom prst="rect">
            <a:avLst/>
          </a:prstGeom>
          <a:noFill/>
        </p:spPr>
        <p:txBody>
          <a:bodyPr wrap="square">
            <a:spAutoFit/>
          </a:bodyPr>
          <a:lstStyle/>
          <a:p>
            <a:pPr algn="just">
              <a:lnSpc>
                <a:spcPct val="107000"/>
              </a:lnSpc>
              <a:spcAft>
                <a:spcPts val="800"/>
              </a:spcAft>
            </a:pPr>
            <a:r>
              <a:rPr lang="cs-CZ" sz="1400" b="true" u="sng" dirty="false">
                <a:effectLst/>
                <a:latin typeface="Arial" panose="020B0604020202020204" pitchFamily="34" charset="0"/>
                <a:ea typeface="Calibri" panose="020F0502020204030204" pitchFamily="34" charset="0"/>
                <a:cs typeface="Arial" panose="020B0604020202020204" pitchFamily="34" charset="0"/>
              </a:rPr>
              <a:t>Kontakt na vyhlašovatele výzvy:</a:t>
            </a:r>
            <a:r>
              <a:rPr lang="cs-CZ" sz="1400" b="true" u="sng" baseline="30000" dirty="false">
                <a:effectLst/>
                <a:latin typeface="Arial" panose="020B0604020202020204" pitchFamily="34" charset="0"/>
                <a:ea typeface="Calibri" panose="020F0502020204030204" pitchFamily="34" charset="0"/>
                <a:cs typeface="Arial" panose="020B0604020202020204" pitchFamily="34" charset="0"/>
              </a:rPr>
              <a:t> </a:t>
            </a:r>
          </a:p>
          <a:p>
            <a:pPr algn="just">
              <a:spcAft>
                <a:spcPts val="800"/>
              </a:spcAft>
            </a:pPr>
            <a:r>
              <a:rPr lang="cs-CZ" sz="1400" dirty="false">
                <a:effectLst/>
                <a:latin typeface="Arial" panose="020B0604020202020204" pitchFamily="34" charset="0"/>
                <a:ea typeface="Calibri" panose="020F0502020204030204" pitchFamily="34" charset="0"/>
                <a:cs typeface="Calibri" panose="020F0502020204030204" pitchFamily="34" charset="0"/>
              </a:rPr>
              <a:t>Ministerstvo práce a sociálních věcí, Odbor realizace programů ESF – sociální začleňování</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Adresa vyhlašovatele: </a:t>
            </a:r>
            <a:r>
              <a:rPr lang="cs-CZ" sz="1400" dirty="false">
                <a:effectLst/>
                <a:latin typeface="Arial" panose="020B0604020202020204" pitchFamily="34" charset="0"/>
                <a:ea typeface="Calibri" panose="020F0502020204030204" pitchFamily="34" charset="0"/>
                <a:cs typeface="Calibri" panose="020F0502020204030204" pitchFamily="34" charset="0"/>
              </a:rPr>
              <a:t>Na Poříčním právu 1, 120 01 Praha 2</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Kontaktní místo:</a:t>
            </a:r>
            <a:r>
              <a:rPr lang="cs-CZ" sz="1400" dirty="false">
                <a:effectLst/>
                <a:latin typeface="Arial" panose="020B0604020202020204" pitchFamily="34" charset="0"/>
                <a:ea typeface="Calibri" panose="020F0502020204030204" pitchFamily="34" charset="0"/>
                <a:cs typeface="Calibri" panose="020F0502020204030204" pitchFamily="34" charset="0"/>
              </a:rPr>
              <a:t> Kartouzská 4, 150 00 Praha 5</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400" b="true" dirty="false">
                <a:effectLst/>
                <a:latin typeface="Arial" panose="020B0604020202020204" pitchFamily="34" charset="0"/>
                <a:ea typeface="Calibri" panose="020F0502020204030204" pitchFamily="34" charset="0"/>
                <a:cs typeface="Arial" panose="020B0604020202020204" pitchFamily="34" charset="0"/>
              </a:rPr>
              <a:t>Spojení na vyhlašovatele (e-mail, telefon):</a:t>
            </a:r>
            <a:endParaRPr lang="cs-CZ" sz="1400" b="true" dirty="false">
              <a:effectLst/>
              <a:latin typeface="Arial" panose="020B0604020202020204" pitchFamily="34" charset="0"/>
              <a:ea typeface="Calibri" panose="020F0502020204030204" pitchFamily="34" charset="0"/>
              <a:cs typeface="Times New Roman" panose="02020603050405020304" pitchFamily="18" charset="0"/>
            </a:endParaRPr>
          </a:p>
          <a:p>
            <a:pPr marL="800100" lvl="1" indent="-342900" algn="just">
              <a:spcAft>
                <a:spcPts val="1000"/>
              </a:spcAft>
              <a:buFont typeface="Symbol" panose="05050102010706020507" pitchFamily="18" charset="2"/>
              <a:buChar char=""/>
            </a:pPr>
            <a:r>
              <a:rPr lang="cs-CZ" sz="1400" dirty="false">
                <a:effectLst/>
                <a:latin typeface="Arial" panose="020B0604020202020204" pitchFamily="34" charset="0"/>
                <a:ea typeface="Calibri" panose="020F0502020204030204" pitchFamily="34" charset="0"/>
                <a:cs typeface="Times New Roman" panose="02020603050405020304" pitchFamily="18" charset="0"/>
              </a:rPr>
              <a:t>Mgr. Lenka Veverková,  lenka.veverkova@mpsv.cz</a:t>
            </a:r>
            <a:r>
              <a:rPr lang="cs-CZ" sz="1400" dirty="false">
                <a:effectLst/>
                <a:latin typeface="Arial" panose="020B0604020202020204" pitchFamily="34" charset="0"/>
                <a:ea typeface="Calibri" panose="020F0502020204030204" pitchFamily="34" charset="0"/>
                <a:cs typeface="Arial" panose="020B0604020202020204" pitchFamily="34" charset="0"/>
              </a:rPr>
              <a:t>,</a:t>
            </a:r>
            <a:r>
              <a:rPr lang="cs-CZ" sz="1400" dirty="false">
                <a:effectLst/>
                <a:latin typeface="Arial" panose="020B0604020202020204" pitchFamily="34" charset="0"/>
                <a:ea typeface="Calibri" panose="020F0502020204030204" pitchFamily="34" charset="0"/>
                <a:cs typeface="Times New Roman" panose="02020603050405020304" pitchFamily="18" charset="0"/>
              </a:rPr>
              <a:t> 221 923 301</a:t>
            </a:r>
          </a:p>
          <a:p>
            <a:pPr marL="800100" lvl="1" indent="-342900" algn="just">
              <a:spcAft>
                <a:spcPts val="1000"/>
              </a:spcAft>
              <a:buFont typeface="Symbol" panose="05050102010706020507" pitchFamily="18" charset="2"/>
              <a:buChar char=""/>
            </a:pPr>
            <a:r>
              <a:rPr lang="cs-CZ" sz="1400" dirty="false">
                <a:effectLst/>
                <a:latin typeface="Arial" panose="020B0604020202020204" pitchFamily="34" charset="0"/>
                <a:ea typeface="Calibri" panose="020F0502020204030204" pitchFamily="34" charset="0"/>
                <a:cs typeface="Times New Roman" panose="02020603050405020304" pitchFamily="18" charset="0"/>
              </a:rPr>
              <a:t>Mgr. Dita Tondlová, dita.tondlova@mpsv.cz</a:t>
            </a:r>
            <a:r>
              <a:rPr lang="cs-CZ" sz="1400" dirty="false">
                <a:effectLst/>
                <a:latin typeface="Arial" panose="020B0604020202020204" pitchFamily="34" charset="0"/>
                <a:ea typeface="Calibri" panose="020F0502020204030204" pitchFamily="34" charset="0"/>
                <a:cs typeface="Arial" panose="020B0604020202020204" pitchFamily="34" charset="0"/>
              </a:rPr>
              <a:t>,</a:t>
            </a:r>
            <a:r>
              <a:rPr lang="cs-CZ" sz="1400" dirty="false">
                <a:effectLst/>
                <a:latin typeface="Arial" panose="020B0604020202020204" pitchFamily="34" charset="0"/>
                <a:ea typeface="Calibri" panose="020F0502020204030204" pitchFamily="34" charset="0"/>
                <a:cs typeface="Times New Roman" panose="02020603050405020304" pitchFamily="18" charset="0"/>
              </a:rPr>
              <a:t> </a:t>
            </a:r>
            <a:r>
              <a:rPr lang="cs-CZ" sz="1400" dirty="false">
                <a:effectLst/>
                <a:latin typeface="Arial" panose="020B0604020202020204" pitchFamily="34" charset="0"/>
                <a:ea typeface="Times New Roman" panose="02020603050405020304" pitchFamily="18" charset="0"/>
                <a:cs typeface="Arial" panose="020B0604020202020204" pitchFamily="34" charset="0"/>
              </a:rPr>
              <a:t>221 922 034</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marL="800100" lvl="1" indent="-342900" algn="just">
              <a:spcAft>
                <a:spcPts val="1000"/>
              </a:spcAft>
              <a:buFont typeface="Symbol" panose="05050102010706020507" pitchFamily="18" charset="2"/>
              <a:buChar char=""/>
            </a:pPr>
            <a:r>
              <a:rPr lang="cs-CZ" sz="1400" dirty="false">
                <a:effectLst/>
                <a:latin typeface="Arial" panose="020B0604020202020204" pitchFamily="34" charset="0"/>
                <a:ea typeface="Calibri" panose="020F0502020204030204" pitchFamily="34" charset="0"/>
                <a:cs typeface="Times New Roman" panose="02020603050405020304" pitchFamily="18" charset="0"/>
              </a:rPr>
              <a:t>Mgr. Ivana Tomešová Dubová, ivana.tomesova@mpsv.cz, 221 923 927</a:t>
            </a:r>
          </a:p>
          <a:p>
            <a:pPr algn="just">
              <a:lnSpc>
                <a:spcPct val="107000"/>
              </a:lnSpc>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 </a:t>
            </a:r>
            <a:r>
              <a:rPr lang="cs-CZ" sz="1400" b="true" dirty="false">
                <a:effectLst/>
                <a:latin typeface="Arial" panose="020B0604020202020204" pitchFamily="34" charset="0"/>
                <a:ea typeface="Calibri" panose="020F0502020204030204" pitchFamily="34" charset="0"/>
                <a:cs typeface="Arial" panose="020B0604020202020204" pitchFamily="34" charset="0"/>
              </a:rPr>
              <a:t>Otázky a odpovědi k této výzvě:</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Dotazy k této výzvě jsou zodpovídány hlavně prostřednictvím elektronického komunikačního nástroje „ESF Fórum“. K výzvě je v rámci ESF Fóra zřízen diskusní klub, který je dostupný na odkazu: </a:t>
            </a:r>
            <a:r>
              <a:rPr lang="cs-CZ" sz="14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03_22_014 Podpora pečujících osob a sdílené péče (1) - www.esfcr.cz</a:t>
            </a:r>
            <a:r>
              <a:rPr lang="cs-CZ" sz="1400" dirty="false">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Dotazy lze pokládat poté, co se zaregistrujete (uživatelské jméno musí obsahovat alespoň příjmení), registrace je dostupná na úvodní stránce ESF Fóra: </a:t>
            </a:r>
            <a:r>
              <a:rPr lang="cs-CZ" sz="14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https://forum.esfcr.cz/</a:t>
            </a:r>
            <a:r>
              <a:rPr lang="cs-CZ" sz="1400" dirty="false">
                <a:effectLst/>
                <a:latin typeface="Arial" panose="020B0604020202020204" pitchFamily="34" charset="0"/>
                <a:ea typeface="Calibri" panose="020F0502020204030204" pitchFamily="34" charset="0"/>
                <a:cs typeface="Arial" panose="020B0604020202020204" pitchFamily="34" charset="0"/>
              </a:rPr>
              <a:t>.</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Doporučujeme před položením dotazu vyhledáváním ověřit, zda už požadovaná odpověď není v diskusním klubu k dispozici, protože si ji vyžádal nějaký tazatel dříve.</a:t>
            </a:r>
          </a:p>
          <a:p>
            <a:pPr algn="just">
              <a:lnSpc>
                <a:spcPct val="107000"/>
              </a:lnSpc>
              <a:spcAft>
                <a:spcPts val="800"/>
              </a:spcAft>
            </a:pPr>
            <a:r>
              <a:rPr lang="cs-CZ" sz="1400" dirty="false">
                <a:latin typeface="Arial" panose="020B0604020202020204" pitchFamily="34" charset="0"/>
                <a:cs typeface="Arial" panose="020B0604020202020204" pitchFamily="34" charset="0"/>
              </a:rPr>
              <a:t>Nebudou poskytovány osobní konzultace a nebudou konzultovány celé projekty; pouze konkrétní dotazy k projektům (přes ESF fórum,  e-mailem, telefonicky).  </a:t>
            </a:r>
          </a:p>
          <a:p>
            <a:pPr algn="just">
              <a:lnSpc>
                <a:spcPct val="107000"/>
              </a:lnSpc>
              <a:spcAft>
                <a:spcPts val="800"/>
              </a:spcAft>
            </a:pPr>
            <a:r>
              <a:rPr lang="cs-CZ" sz="1400" dirty="false">
                <a:effectLst/>
                <a:latin typeface="Arial" panose="020B0604020202020204" pitchFamily="34" charset="0"/>
                <a:ea typeface="Calibri" panose="020F0502020204030204" pitchFamily="34" charset="0"/>
                <a:cs typeface="Arial" panose="020B0604020202020204" pitchFamily="34" charset="0"/>
              </a:rPr>
              <a:t> </a:t>
            </a:r>
            <a:endParaRPr lang="cs-CZ" sz="14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01814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12000" y="2610000"/>
            <a:ext cx="7272000" cy="746992"/>
          </a:xfrm>
        </p:spPr>
        <p:txBody>
          <a:bodyPr/>
          <a:lstStyle/>
          <a:p>
            <a:r>
              <a:rPr lang="cs-CZ" dirty="false" err="true"/>
              <a:t>DěkujEME</a:t>
            </a:r>
            <a:r>
              <a:rPr lang="cs-CZ" dirty="false"/>
              <a:t> za pozornost</a:t>
            </a:r>
          </a:p>
        </p:txBody>
      </p:sp>
      <p:pic>
        <p:nvPicPr>
          <p:cNvPr id="7" name="Zástupný symbol pro obrázek 13">
            <a:extLst>
              <a:ext uri="{FF2B5EF4-FFF2-40B4-BE49-F238E27FC236}">
                <a16:creationId xmlns:a16="http://schemas.microsoft.com/office/drawing/2014/main" id="{F2DFA77B-B4F2-4ADC-808E-8509E767B197}"/>
              </a:ext>
            </a:extLst>
          </p:cNvPr>
          <p:cNvPicPr>
            <a:picLocks noGrp="true" noChangeAspect="true"/>
          </p:cNvPicPr>
          <p:nvPr>
            <p:ph type="pic" sz="quarter" idx="15"/>
          </p:nvPr>
        </p:nvPicPr>
        <p:blipFill>
          <a:blip cstate="print" r:embed="rId2">
            <a:extLst>
              <a:ext uri="{28A0092B-C50C-407E-A947-70E740481C1C}">
                <a14:useLocalDpi xmlns:a14="http://schemas.microsoft.com/office/drawing/2010/main" val="0"/>
              </a:ext>
            </a:extLst>
          </a:blip>
          <a:stretch>
            <a:fillRect/>
          </a:stretch>
        </p:blipFill>
        <p:spPr>
          <a:xfrm>
            <a:off x="846000" y="2636837"/>
            <a:ext cx="540000" cy="540000"/>
          </a:xfrm>
        </p:spPr>
      </p:pic>
    </p:spTree>
    <p:extLst>
      <p:ext uri="{BB962C8B-B14F-4D97-AF65-F5344CB8AC3E}">
        <p14:creationId xmlns:p14="http://schemas.microsoft.com/office/powerpoint/2010/main" val="64835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Identifikace výzvy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5</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graphicFrame>
        <p:nvGraphicFramePr>
          <p:cNvPr id="6" name="Zástupný symbol pro obsah 6">
            <a:extLst>
              <a:ext uri="{FF2B5EF4-FFF2-40B4-BE49-F238E27FC236}">
                <a16:creationId xmlns:a16="http://schemas.microsoft.com/office/drawing/2014/main" id="{1204678C-4A46-4013-9301-029CB5F866D6}"/>
              </a:ext>
            </a:extLst>
          </p:cNvPr>
          <p:cNvGraphicFramePr>
            <a:graphicFrameLocks noGrp="true"/>
          </p:cNvGraphicFramePr>
          <p:nvPr>
            <p:ph idx="1"/>
            <p:extLst>
              <p:ext uri="{D42A27DB-BD31-4B8C-83A1-F6EECF244321}">
                <p14:modId xmlns:p14="http://schemas.microsoft.com/office/powerpoint/2010/main" val="3251795325"/>
              </p:ext>
            </p:extLst>
          </p:nvPr>
        </p:nvGraphicFramePr>
        <p:xfrm>
          <a:off x="827584" y="1196753"/>
          <a:ext cx="7488832" cy="5506289"/>
        </p:xfrm>
        <a:graphic>
          <a:graphicData uri="http://schemas.openxmlformats.org/drawingml/2006/table">
            <a:tbl>
              <a:tblPr firstRow="true" firstCol="true" bandRow="true">
                <a:tableStyleId>{5C22544A-7EE6-4342-B048-85BDC9FD1C3A}</a:tableStyleId>
              </a:tblPr>
              <a:tblGrid>
                <a:gridCol w="3112687">
                  <a:extLst>
                    <a:ext uri="{9D8B030D-6E8A-4147-A177-3AD203B41FA5}">
                      <a16:colId xmlns:a16="http://schemas.microsoft.com/office/drawing/2014/main" val="20000"/>
                    </a:ext>
                  </a:extLst>
                </a:gridCol>
                <a:gridCol w="4376145">
                  <a:extLst>
                    <a:ext uri="{9D8B030D-6E8A-4147-A177-3AD203B41FA5}">
                      <a16:colId xmlns:a16="http://schemas.microsoft.com/office/drawing/2014/main" val="20001"/>
                    </a:ext>
                  </a:extLst>
                </a:gridCol>
              </a:tblGrid>
              <a:tr h="640366">
                <a:tc>
                  <a:txBody>
                    <a:bodyPr/>
                    <a:lstStyle/>
                    <a:p>
                      <a:pPr marL="36195" marR="36195">
                        <a:spcBef>
                          <a:spcPts val="300"/>
                        </a:spcBef>
                        <a:spcAft>
                          <a:spcPts val="300"/>
                        </a:spcAft>
                      </a:pPr>
                      <a:r>
                        <a:rPr lang="cs-CZ" sz="1400" dirty="false">
                          <a:effectLst/>
                          <a:latin typeface="+mn-lt"/>
                        </a:rPr>
                        <a:t>Priorita</a:t>
                      </a:r>
                      <a:endParaRPr lang="cs-CZ" sz="1400" dirty="false">
                        <a:solidFill>
                          <a:srgbClr val="080808"/>
                        </a:solidFill>
                        <a:effectLst/>
                        <a:latin typeface="+mn-lt"/>
                        <a:ea typeface="Arial"/>
                        <a:cs typeface="Times New Roman"/>
                      </a:endParaRPr>
                    </a:p>
                  </a:txBody>
                  <a:tcPr marL="0" marR="0" marT="0" marB="0"/>
                </a:tc>
                <a:tc>
                  <a:txBody>
                    <a:bodyPr/>
                    <a:lstStyle/>
                    <a:p>
                      <a:pPr marL="36195" marR="36195" algn="just">
                        <a:spcBef>
                          <a:spcPts val="300"/>
                        </a:spcBef>
                        <a:spcAft>
                          <a:spcPts val="300"/>
                        </a:spcAft>
                      </a:pPr>
                      <a:r>
                        <a:rPr lang="cs-CZ" sz="1400" dirty="false">
                          <a:effectLst/>
                          <a:latin typeface="Arial" panose="020B0604020202020204" pitchFamily="34" charset="0"/>
                          <a:ea typeface="Calibri" panose="020F0502020204030204" pitchFamily="34" charset="0"/>
                        </a:rPr>
                        <a:t>2 Sociální začleňování</a:t>
                      </a:r>
                      <a:endParaRPr lang="cs-CZ" sz="1400"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0"/>
                  </a:ext>
                </a:extLst>
              </a:tr>
              <a:tr h="2127184">
                <a:tc>
                  <a:txBody>
                    <a:bodyPr/>
                    <a:lstStyle/>
                    <a:p>
                      <a:pPr marL="36195" marR="36195">
                        <a:spcBef>
                          <a:spcPts val="300"/>
                        </a:spcBef>
                        <a:spcAft>
                          <a:spcPts val="300"/>
                        </a:spcAft>
                      </a:pPr>
                      <a:r>
                        <a:rPr lang="cs-CZ" sz="1400" dirty="false">
                          <a:effectLst/>
                          <a:latin typeface="+mn-lt"/>
                        </a:rPr>
                        <a:t>Specifický cíl</a:t>
                      </a:r>
                      <a:endParaRPr lang="cs-CZ" sz="1400" dirty="false">
                        <a:solidFill>
                          <a:srgbClr val="080808"/>
                        </a:solidFill>
                        <a:effectLst/>
                        <a:latin typeface="+mn-lt"/>
                        <a:ea typeface="Arial"/>
                        <a:cs typeface="Times New Roman"/>
                      </a:endParaRPr>
                    </a:p>
                  </a:txBody>
                  <a:tcPr marL="0" marR="0" marT="0" marB="0"/>
                </a:tc>
                <a:tc>
                  <a:txBody>
                    <a:bodyPr/>
                    <a:lstStyle/>
                    <a:p>
                      <a:pPr marL="36195" marR="36195" algn="just">
                        <a:spcBef>
                          <a:spcPts val="300"/>
                        </a:spcBef>
                        <a:spcAft>
                          <a:spcPts val="300"/>
                        </a:spcAft>
                      </a:pPr>
                      <a:r>
                        <a:rPr lang="cs-CZ" sz="1400" dirty="false">
                          <a:effectLst/>
                          <a:latin typeface="Arial" panose="020B0604020202020204" pitchFamily="34" charset="0"/>
                          <a:ea typeface="Calibri" panose="020F0502020204030204" pitchFamily="34" charset="0"/>
                        </a:rPr>
                        <a:t>2.2 zvyšovat rovný a včasný přístup ke kvalitním, udržitelným a cenově dostupným službám, včetně služeb, které podporují přístup k bydlení </a:t>
                      </a:r>
                      <a:br>
                        <a:rPr lang="cs-CZ" sz="1400" dirty="false">
                          <a:effectLst/>
                          <a:latin typeface="Arial" panose="020B0604020202020204" pitchFamily="34" charset="0"/>
                          <a:ea typeface="Calibri" panose="020F0502020204030204" pitchFamily="34" charset="0"/>
                        </a:rPr>
                      </a:br>
                      <a:r>
                        <a:rPr lang="cs-CZ" sz="1400" dirty="false">
                          <a:effectLst/>
                          <a:latin typeface="Arial" panose="020B0604020202020204" pitchFamily="34" charset="0"/>
                          <a:ea typeface="Calibri" panose="020F0502020204030204" pitchFamily="34" charset="0"/>
                        </a:rPr>
                        <a:t>a individuální péči, včetně zdravotní péče; modernizovat systémy sociální ochrany včetně prosazování přístupu k sociální ochraně se zvláštním důrazem na děti a znevýhodněné skupiny; zlepšovat přístupnost, i pro osoby se zdravotním postižením, účinnost a odolnost systémů zdravotní péče a služeb dlouhodobé péče</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1"/>
                  </a:ext>
                </a:extLst>
              </a:tr>
              <a:tr h="498410">
                <a:tc>
                  <a:txBody>
                    <a:bodyPr/>
                    <a:lstStyle/>
                    <a:p>
                      <a:pPr marL="36195" marR="36195">
                        <a:spcBef>
                          <a:spcPts val="300"/>
                        </a:spcBef>
                        <a:spcAft>
                          <a:spcPts val="300"/>
                        </a:spcAft>
                      </a:pPr>
                      <a:r>
                        <a:rPr lang="cs-CZ" sz="1400" dirty="false">
                          <a:effectLst/>
                          <a:latin typeface="+mn-lt"/>
                        </a:rPr>
                        <a:t>Číslo výzvy</a:t>
                      </a:r>
                      <a:endParaRPr lang="cs-CZ" sz="1400" dirty="false">
                        <a:solidFill>
                          <a:srgbClr val="080808"/>
                        </a:solidFill>
                        <a:effectLst/>
                        <a:latin typeface="+mn-lt"/>
                        <a:ea typeface="Arial"/>
                        <a:cs typeface="Times New Roman"/>
                      </a:endParaRPr>
                    </a:p>
                  </a:txBody>
                  <a:tcPr marL="0" marR="0" marT="0" marB="0"/>
                </a:tc>
                <a:tc>
                  <a:txBody>
                    <a:bodyPr/>
                    <a:lstStyle/>
                    <a:p>
                      <a:pPr marL="36195" marR="36195" algn="just">
                        <a:spcBef>
                          <a:spcPts val="300"/>
                        </a:spcBef>
                        <a:spcAft>
                          <a:spcPts val="300"/>
                        </a:spcAft>
                      </a:pPr>
                      <a:r>
                        <a:rPr lang="cs-CZ" sz="1400" dirty="false">
                          <a:effectLst/>
                          <a:latin typeface="Arial" panose="020B0604020202020204" pitchFamily="34" charset="0"/>
                          <a:ea typeface="Calibri" panose="020F0502020204030204" pitchFamily="34" charset="0"/>
                        </a:rPr>
                        <a:t>03_22_014</a:t>
                      </a:r>
                      <a:endParaRPr lang="cs-CZ" sz="1400" b="true" kern="1200" dirty="false">
                        <a:solidFill>
                          <a:srgbClr val="FF0000"/>
                        </a:solidFill>
                        <a:effectLst/>
                        <a:latin typeface="+mn-lt"/>
                        <a:ea typeface="+mn-ea"/>
                        <a:cs typeface="+mn-cs"/>
                      </a:endParaRPr>
                    </a:p>
                  </a:txBody>
                  <a:tcPr marL="0" marR="0" marT="0" marB="0"/>
                </a:tc>
                <a:extLst>
                  <a:ext uri="{0D108BD9-81ED-4DB2-BD59-A6C34878D82A}">
                    <a16:rowId xmlns:a16="http://schemas.microsoft.com/office/drawing/2014/main" val="10002"/>
                  </a:ext>
                </a:extLst>
              </a:tr>
              <a:tr h="422893">
                <a:tc>
                  <a:txBody>
                    <a:bodyPr/>
                    <a:lstStyle/>
                    <a:p>
                      <a:pPr marL="36195" marR="36195">
                        <a:spcBef>
                          <a:spcPts val="300"/>
                        </a:spcBef>
                        <a:spcAft>
                          <a:spcPts val="300"/>
                        </a:spcAft>
                      </a:pPr>
                      <a:r>
                        <a:rPr lang="cs-CZ" sz="1400" dirty="false">
                          <a:effectLst/>
                          <a:latin typeface="+mn-lt"/>
                        </a:rPr>
                        <a:t>Název výzvy</a:t>
                      </a:r>
                      <a:endParaRPr lang="cs-CZ" sz="1400" dirty="false">
                        <a:solidFill>
                          <a:srgbClr val="080808"/>
                        </a:solidFill>
                        <a:effectLst/>
                        <a:latin typeface="+mn-lt"/>
                        <a:ea typeface="Arial"/>
                        <a:cs typeface="Times New Roman"/>
                      </a:endParaRPr>
                    </a:p>
                  </a:txBody>
                  <a:tcPr marL="0" marR="0" marT="0" marB="0"/>
                </a:tc>
                <a:tc>
                  <a:txBody>
                    <a:bodyPr/>
                    <a:lstStyle/>
                    <a:p>
                      <a:pPr marL="36195" marR="36195" algn="just">
                        <a:spcBef>
                          <a:spcPts val="300"/>
                        </a:spcBef>
                        <a:spcAft>
                          <a:spcPts val="300"/>
                        </a:spcAft>
                      </a:pPr>
                      <a:r>
                        <a:rPr lang="cs-CZ" sz="1400" dirty="false">
                          <a:effectLst/>
                          <a:latin typeface="Arial" panose="020B0604020202020204" pitchFamily="34" charset="0"/>
                          <a:ea typeface="Calibri" panose="020F0502020204030204" pitchFamily="34" charset="0"/>
                        </a:rPr>
                        <a:t>Podpora pečujících osob a sdílené péče</a:t>
                      </a:r>
                      <a:endParaRPr lang="cs-CZ" sz="1400" b="true" dirty="false">
                        <a:solidFill>
                          <a:srgbClr val="FF0000"/>
                        </a:solidFill>
                        <a:effectLst/>
                        <a:latin typeface="+mn-lt"/>
                        <a:ea typeface="Arial"/>
                        <a:cs typeface="Times New Roman"/>
                      </a:endParaRPr>
                    </a:p>
                  </a:txBody>
                  <a:tcPr marL="0" marR="0" marT="0" marB="0"/>
                </a:tc>
                <a:extLst>
                  <a:ext uri="{0D108BD9-81ED-4DB2-BD59-A6C34878D82A}">
                    <a16:rowId xmlns:a16="http://schemas.microsoft.com/office/drawing/2014/main" val="10003"/>
                  </a:ext>
                </a:extLst>
              </a:tr>
              <a:tr h="271326">
                <a:tc>
                  <a:txBody>
                    <a:bodyPr/>
                    <a:lstStyle/>
                    <a:p>
                      <a:pPr marL="36195" marR="36195">
                        <a:spcBef>
                          <a:spcPts val="300"/>
                        </a:spcBef>
                        <a:spcAft>
                          <a:spcPts val="300"/>
                        </a:spcAft>
                      </a:pPr>
                      <a:r>
                        <a:rPr lang="cs-CZ" sz="1400" dirty="false">
                          <a:effectLst/>
                          <a:latin typeface="+mn-lt"/>
                        </a:rPr>
                        <a:t>Druh výzvy</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b="true" dirty="false">
                          <a:effectLst/>
                          <a:latin typeface="+mn-lt"/>
                        </a:rPr>
                        <a:t>Kolová</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4"/>
                  </a:ext>
                </a:extLst>
              </a:tr>
              <a:tr h="426095">
                <a:tc>
                  <a:txBody>
                    <a:bodyPr/>
                    <a:lstStyle/>
                    <a:p>
                      <a:pPr marL="36195" marR="36195">
                        <a:spcBef>
                          <a:spcPts val="300"/>
                        </a:spcBef>
                        <a:spcAft>
                          <a:spcPts val="300"/>
                        </a:spcAft>
                      </a:pPr>
                      <a:r>
                        <a:rPr lang="cs-CZ" sz="1400" dirty="false">
                          <a:effectLst/>
                          <a:latin typeface="+mn-lt"/>
                        </a:rPr>
                        <a:t>Určení z hlediska konkurence mezi projekty</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b="true" dirty="false">
                          <a:effectLst/>
                          <a:latin typeface="+mn-lt"/>
                        </a:rPr>
                        <a:t>Otevřená </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5"/>
                  </a:ext>
                </a:extLst>
              </a:tr>
              <a:tr h="638155">
                <a:tc>
                  <a:txBody>
                    <a:bodyPr/>
                    <a:lstStyle/>
                    <a:p>
                      <a:pPr marL="36195" marR="36195">
                        <a:spcBef>
                          <a:spcPts val="300"/>
                        </a:spcBef>
                        <a:spcAft>
                          <a:spcPts val="300"/>
                        </a:spcAft>
                      </a:pPr>
                      <a:r>
                        <a:rPr lang="cs-CZ" sz="1400" b="true" dirty="false">
                          <a:effectLst/>
                          <a:latin typeface="Arial" panose="020B0604020202020204" pitchFamily="34" charset="0"/>
                          <a:ea typeface="Calibri" panose="020F0502020204030204" pitchFamily="34" charset="0"/>
                        </a:rPr>
                        <a:t>Určení, zda se jedná o doplňkovou výzvu a popis doplňkovosti </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b="true" dirty="false">
                          <a:effectLst/>
                          <a:latin typeface="+mn-lt"/>
                        </a:rPr>
                        <a:t>Není relevantní</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6"/>
                  </a:ext>
                </a:extLst>
              </a:tr>
              <a:tr h="474819">
                <a:tc>
                  <a:txBody>
                    <a:bodyPr/>
                    <a:lstStyle/>
                    <a:p>
                      <a:pPr marL="36195" marR="36195">
                        <a:spcBef>
                          <a:spcPts val="300"/>
                        </a:spcBef>
                        <a:spcAft>
                          <a:spcPts val="300"/>
                        </a:spcAft>
                      </a:pPr>
                      <a:r>
                        <a:rPr lang="cs-CZ" sz="1400" dirty="false">
                          <a:effectLst/>
                          <a:latin typeface="+mn-lt"/>
                        </a:rPr>
                        <a:t>Model hodnocení</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b="true" dirty="false">
                          <a:effectLst/>
                          <a:latin typeface="+mn-lt"/>
                        </a:rPr>
                        <a:t>Jednokolový </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88072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Časové nastavení</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6</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graphicFrame>
        <p:nvGraphicFramePr>
          <p:cNvPr id="6" name="Zástupný symbol pro obsah 6">
            <a:extLst>
              <a:ext uri="{FF2B5EF4-FFF2-40B4-BE49-F238E27FC236}">
                <a16:creationId xmlns:a16="http://schemas.microsoft.com/office/drawing/2014/main" id="{E574C9EB-F5C4-438E-BA56-71BD7A4DEF60}"/>
              </a:ext>
            </a:extLst>
          </p:cNvPr>
          <p:cNvGraphicFramePr>
            <a:graphicFrameLocks noGrp="true"/>
          </p:cNvGraphicFramePr>
          <p:nvPr>
            <p:ph idx="1"/>
            <p:extLst>
              <p:ext uri="{D42A27DB-BD31-4B8C-83A1-F6EECF244321}">
                <p14:modId xmlns:p14="http://schemas.microsoft.com/office/powerpoint/2010/main" val="1192945407"/>
              </p:ext>
            </p:extLst>
          </p:nvPr>
        </p:nvGraphicFramePr>
        <p:xfrm>
          <a:off x="1187624" y="1772816"/>
          <a:ext cx="6214110" cy="3380576"/>
        </p:xfrm>
        <a:graphic>
          <a:graphicData uri="http://schemas.openxmlformats.org/drawingml/2006/table">
            <a:tbl>
              <a:tblPr firstRow="true" firstCol="true" bandRow="true">
                <a:tableStyleId>{5C22544A-7EE6-4342-B048-85BDC9FD1C3A}</a:tableStyleId>
              </a:tblPr>
              <a:tblGrid>
                <a:gridCol w="4968552">
                  <a:extLst>
                    <a:ext uri="{9D8B030D-6E8A-4147-A177-3AD203B41FA5}">
                      <a16:colId xmlns:a16="http://schemas.microsoft.com/office/drawing/2014/main" val="20000"/>
                    </a:ext>
                  </a:extLst>
                </a:gridCol>
                <a:gridCol w="1245558">
                  <a:extLst>
                    <a:ext uri="{9D8B030D-6E8A-4147-A177-3AD203B41FA5}">
                      <a16:colId xmlns:a16="http://schemas.microsoft.com/office/drawing/2014/main" val="20001"/>
                    </a:ext>
                  </a:extLst>
                </a:gridCol>
              </a:tblGrid>
              <a:tr h="576064">
                <a:tc>
                  <a:txBody>
                    <a:bodyPr/>
                    <a:lstStyle/>
                    <a:p>
                      <a:pPr marL="36195" marR="36195">
                        <a:spcBef>
                          <a:spcPts val="300"/>
                        </a:spcBef>
                        <a:spcAft>
                          <a:spcPts val="300"/>
                        </a:spcAft>
                      </a:pPr>
                      <a:r>
                        <a:rPr lang="cs-CZ" sz="1400" dirty="false">
                          <a:effectLst/>
                          <a:latin typeface="+mn-lt"/>
                        </a:rPr>
                        <a:t>Datum vyhlášení výzvy</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dirty="false">
                          <a:effectLst/>
                          <a:latin typeface="Arial" panose="020B0604020202020204" pitchFamily="34" charset="0"/>
                          <a:ea typeface="Calibri" panose="020F0502020204030204" pitchFamily="34" charset="0"/>
                        </a:rPr>
                        <a:t>12. 08. 2022</a:t>
                      </a:r>
                      <a:endParaRPr lang="cs-CZ" sz="1400" dirty="false">
                        <a:solidFill>
                          <a:schemeClr val="bg1"/>
                        </a:solidFill>
                        <a:effectLst/>
                        <a:latin typeface="+mn-lt"/>
                        <a:ea typeface="Arial"/>
                        <a:cs typeface="Times New Roman"/>
                      </a:endParaRPr>
                    </a:p>
                  </a:txBody>
                  <a:tcPr marL="0" marR="0" marT="0" marB="0"/>
                </a:tc>
                <a:extLst>
                  <a:ext uri="{0D108BD9-81ED-4DB2-BD59-A6C34878D82A}">
                    <a16:rowId xmlns:a16="http://schemas.microsoft.com/office/drawing/2014/main" val="10000"/>
                  </a:ext>
                </a:extLst>
              </a:tr>
              <a:tr h="576064">
                <a:tc>
                  <a:txBody>
                    <a:bodyPr/>
                    <a:lstStyle/>
                    <a:p>
                      <a:pPr marL="36195" marR="36195">
                        <a:spcBef>
                          <a:spcPts val="300"/>
                        </a:spcBef>
                        <a:spcAft>
                          <a:spcPts val="300"/>
                        </a:spcAft>
                      </a:pPr>
                      <a:r>
                        <a:rPr lang="cs-CZ" sz="1400" dirty="false">
                          <a:effectLst/>
                          <a:latin typeface="+mn-lt"/>
                        </a:rPr>
                        <a:t>Datum zpřístupnění žádosti o podporu v monitorovacím systému MS2021+</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dirty="false">
                          <a:effectLst/>
                          <a:latin typeface="Arial" panose="020B0604020202020204" pitchFamily="34" charset="0"/>
                          <a:ea typeface="Calibri" panose="020F0502020204030204" pitchFamily="34" charset="0"/>
                        </a:rPr>
                        <a:t>12. 08. 2022</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1"/>
                  </a:ext>
                </a:extLst>
              </a:tr>
              <a:tr h="504056">
                <a:tc>
                  <a:txBody>
                    <a:bodyPr/>
                    <a:lstStyle/>
                    <a:p>
                      <a:pPr marL="36195" marR="36195">
                        <a:spcBef>
                          <a:spcPts val="300"/>
                        </a:spcBef>
                        <a:spcAft>
                          <a:spcPts val="300"/>
                        </a:spcAft>
                      </a:pPr>
                      <a:r>
                        <a:rPr lang="cs-CZ" sz="1400">
                          <a:effectLst/>
                          <a:latin typeface="+mn-lt"/>
                        </a:rPr>
                        <a:t>Datum zahájení příjmu žádostí o podporu</a:t>
                      </a:r>
                      <a:endParaRPr lang="cs-CZ" sz="1400">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dirty="false">
                          <a:effectLst/>
                          <a:latin typeface="Arial" panose="020B0604020202020204" pitchFamily="34" charset="0"/>
                          <a:ea typeface="Calibri" panose="020F0502020204030204" pitchFamily="34" charset="0"/>
                        </a:rPr>
                        <a:t>12. 08. 2022, 12:00 hodin</a:t>
                      </a:r>
                      <a:endParaRPr lang="cs-CZ" sz="1400" b="true" kern="1200" dirty="false">
                        <a:solidFill>
                          <a:schemeClr val="dk1"/>
                        </a:solidFill>
                        <a:effectLst/>
                        <a:latin typeface="+mn-lt"/>
                        <a:ea typeface="+mn-ea"/>
                        <a:cs typeface="+mn-cs"/>
                      </a:endParaRPr>
                    </a:p>
                  </a:txBody>
                  <a:tcPr marL="0" marR="0" marT="0" marB="0"/>
                </a:tc>
                <a:extLst>
                  <a:ext uri="{0D108BD9-81ED-4DB2-BD59-A6C34878D82A}">
                    <a16:rowId xmlns:a16="http://schemas.microsoft.com/office/drawing/2014/main" val="10002"/>
                  </a:ext>
                </a:extLst>
              </a:tr>
              <a:tr h="576064">
                <a:tc>
                  <a:txBody>
                    <a:bodyPr/>
                    <a:lstStyle/>
                    <a:p>
                      <a:pPr marL="36195" marR="36195">
                        <a:spcBef>
                          <a:spcPts val="300"/>
                        </a:spcBef>
                        <a:spcAft>
                          <a:spcPts val="300"/>
                        </a:spcAft>
                      </a:pPr>
                      <a:r>
                        <a:rPr lang="cs-CZ" sz="1400" dirty="false">
                          <a:effectLst/>
                          <a:latin typeface="+mn-lt"/>
                        </a:rPr>
                        <a:t>Datum ukončení příjmu žádostí o podporu</a:t>
                      </a:r>
                      <a:endParaRPr lang="cs-CZ" sz="1400" dirty="false">
                        <a:solidFill>
                          <a:srgbClr val="080808"/>
                        </a:solidFill>
                        <a:effectLst/>
                        <a:latin typeface="+mn-lt"/>
                        <a:ea typeface="Arial"/>
                        <a:cs typeface="Times New Roman"/>
                      </a:endParaRPr>
                    </a:p>
                  </a:txBody>
                  <a:tcPr marL="0" marR="0" marT="0" marB="0"/>
                </a:tc>
                <a:tc>
                  <a:txBody>
                    <a:bodyPr/>
                    <a:lstStyle/>
                    <a:p>
                      <a:pPr marL="36195" marR="36195" lvl="0" indent="0" algn="l" defTabSz="914400" rtl="false" eaLnBrk="true" fontAlgn="auto" latinLnBrk="false" hangingPunct="true">
                        <a:lnSpc>
                          <a:spcPct val="100000"/>
                        </a:lnSpc>
                        <a:spcBef>
                          <a:spcPts val="300"/>
                        </a:spcBef>
                        <a:spcAft>
                          <a:spcPts val="300"/>
                        </a:spcAft>
                        <a:buClrTx/>
                        <a:buSzTx/>
                        <a:buFontTx/>
                        <a:buNone/>
                        <a:tabLst/>
                        <a:defRPr/>
                      </a:pPr>
                      <a:r>
                        <a:rPr kumimoji="false" lang="cs-CZ" sz="1400" b="false" i="false" u="none" strike="noStrike" kern="1200" cap="none" spc="0" normalizeH="false" baseline="0" noProof="false" dirty="false">
                          <a:ln>
                            <a:noFill/>
                          </a:ln>
                          <a:solidFill>
                            <a:schemeClr val="tx1"/>
                          </a:solidFill>
                          <a:effectLst/>
                          <a:uLnTx/>
                          <a:uFillTx/>
                          <a:latin typeface="+mn-lt"/>
                          <a:ea typeface="+mn-ea"/>
                          <a:cs typeface="+mn-cs"/>
                        </a:rPr>
                        <a:t>08. 11. 2022, 12:00 hodin</a:t>
                      </a:r>
                    </a:p>
                    <a:p>
                      <a:pPr marL="36195" marR="36195">
                        <a:spcBef>
                          <a:spcPts val="300"/>
                        </a:spcBef>
                        <a:spcAft>
                          <a:spcPts val="300"/>
                        </a:spcAft>
                      </a:pPr>
                      <a:endParaRPr lang="cs-CZ" sz="1400" b="true" kern="1200" dirty="false">
                        <a:solidFill>
                          <a:schemeClr val="dk1"/>
                        </a:solidFill>
                        <a:effectLst/>
                        <a:latin typeface="+mn-lt"/>
                        <a:ea typeface="+mn-ea"/>
                        <a:cs typeface="+mn-cs"/>
                      </a:endParaRPr>
                    </a:p>
                  </a:txBody>
                  <a:tcPr marL="0" marR="0" marT="0" marB="0"/>
                </a:tc>
                <a:extLst>
                  <a:ext uri="{0D108BD9-81ED-4DB2-BD59-A6C34878D82A}">
                    <a16:rowId xmlns:a16="http://schemas.microsoft.com/office/drawing/2014/main" val="10003"/>
                  </a:ext>
                </a:extLst>
              </a:tr>
              <a:tr h="504056">
                <a:tc>
                  <a:txBody>
                    <a:bodyPr/>
                    <a:lstStyle/>
                    <a:p>
                      <a:pPr marL="36195" marR="36195">
                        <a:spcBef>
                          <a:spcPts val="300"/>
                        </a:spcBef>
                        <a:spcAft>
                          <a:spcPts val="300"/>
                        </a:spcAft>
                      </a:pPr>
                      <a:r>
                        <a:rPr lang="cs-CZ" sz="1400">
                          <a:effectLst/>
                          <a:latin typeface="+mn-lt"/>
                        </a:rPr>
                        <a:t>Maximální délka, na kterou je žadatel oprávněn projekt naplánovat</a:t>
                      </a:r>
                      <a:endParaRPr lang="cs-CZ" sz="1400">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dirty="false">
                          <a:effectLst/>
                          <a:latin typeface="Arial" panose="020B0604020202020204" pitchFamily="34" charset="0"/>
                          <a:ea typeface="Calibri" panose="020F0502020204030204" pitchFamily="34" charset="0"/>
                        </a:rPr>
                        <a:t>36 měsíců </a:t>
                      </a:r>
                      <a:endParaRPr lang="cs-CZ" sz="1400" b="true" dirty="false">
                        <a:solidFill>
                          <a:srgbClr val="080808"/>
                        </a:solidFill>
                        <a:effectLst/>
                        <a:latin typeface="+mn-lt"/>
                        <a:ea typeface="Arial"/>
                        <a:cs typeface="Times New Roman"/>
                      </a:endParaRPr>
                    </a:p>
                  </a:txBody>
                  <a:tcPr marL="0" marR="0" marT="0" marB="0"/>
                </a:tc>
                <a:extLst>
                  <a:ext uri="{0D108BD9-81ED-4DB2-BD59-A6C34878D82A}">
                    <a16:rowId xmlns:a16="http://schemas.microsoft.com/office/drawing/2014/main" val="10004"/>
                  </a:ext>
                </a:extLst>
              </a:tr>
              <a:tr h="504056">
                <a:tc>
                  <a:txBody>
                    <a:bodyPr/>
                    <a:lstStyle/>
                    <a:p>
                      <a:pPr marL="36195" marR="36195">
                        <a:spcBef>
                          <a:spcPts val="300"/>
                        </a:spcBef>
                        <a:spcAft>
                          <a:spcPts val="300"/>
                        </a:spcAft>
                      </a:pPr>
                      <a:r>
                        <a:rPr lang="cs-CZ" sz="1400" dirty="false">
                          <a:effectLst/>
                          <a:latin typeface="+mn-lt"/>
                        </a:rPr>
                        <a:t>Nejzazší datum pro ukončení fyzické realizace projektu</a:t>
                      </a:r>
                      <a:endParaRPr lang="cs-CZ" sz="1400" dirty="false">
                        <a:solidFill>
                          <a:srgbClr val="080808"/>
                        </a:solidFill>
                        <a:effectLst/>
                        <a:latin typeface="+mn-lt"/>
                        <a:ea typeface="Arial"/>
                        <a:cs typeface="Times New Roman"/>
                      </a:endParaRPr>
                    </a:p>
                  </a:txBody>
                  <a:tcPr marL="0" marR="0" marT="0" marB="0"/>
                </a:tc>
                <a:tc>
                  <a:txBody>
                    <a:bodyPr/>
                    <a:lstStyle/>
                    <a:p>
                      <a:pPr marL="36195" marR="36195">
                        <a:spcBef>
                          <a:spcPts val="300"/>
                        </a:spcBef>
                        <a:spcAft>
                          <a:spcPts val="300"/>
                        </a:spcAft>
                      </a:pPr>
                      <a:r>
                        <a:rPr lang="cs-CZ" sz="1400" dirty="false">
                          <a:effectLst/>
                          <a:latin typeface="Arial" panose="020B0604020202020204" pitchFamily="34" charset="0"/>
                          <a:ea typeface="Calibri" panose="020F0502020204030204" pitchFamily="34" charset="0"/>
                        </a:rPr>
                        <a:t>31. 12. 2026</a:t>
                      </a:r>
                      <a:endParaRPr lang="cs-CZ" sz="1400" b="true" kern="1200" dirty="false">
                        <a:solidFill>
                          <a:schemeClr val="dk1"/>
                        </a:solidFill>
                        <a:effectLst/>
                        <a:latin typeface="+mn-lt"/>
                        <a:ea typeface="+mn-ea"/>
                        <a:cs typeface="+mn-cs"/>
                      </a:endParaRPr>
                    </a:p>
                  </a:txBody>
                  <a:tcPr marL="0" marR="0" marT="0" marB="0"/>
                </a:tc>
                <a:extLst>
                  <a:ext uri="{0D108BD9-81ED-4DB2-BD59-A6C34878D82A}">
                    <a16:rowId xmlns:a16="http://schemas.microsoft.com/office/drawing/2014/main" val="10005"/>
                  </a:ext>
                </a:extLst>
              </a:tr>
            </a:tbl>
          </a:graphicData>
        </a:graphic>
      </p:graphicFrame>
      <p:sp>
        <p:nvSpPr>
          <p:cNvPr id="2" name="TextovéPole 1">
            <a:extLst>
              <a:ext uri="{FF2B5EF4-FFF2-40B4-BE49-F238E27FC236}">
                <a16:creationId xmlns:a16="http://schemas.microsoft.com/office/drawing/2014/main" id="{8F9DF021-5894-4809-B00E-399C76324408}"/>
              </a:ext>
            </a:extLst>
          </p:cNvPr>
          <p:cNvSpPr txBox="true"/>
          <p:nvPr/>
        </p:nvSpPr>
        <p:spPr>
          <a:xfrm>
            <a:off x="506998" y="5373216"/>
            <a:ext cx="7380352" cy="707886"/>
          </a:xfrm>
          <a:prstGeom prst="rect">
            <a:avLst/>
          </a:prstGeom>
          <a:noFill/>
        </p:spPr>
        <p:txBody>
          <a:bodyPr wrap="square" rtlCol="false">
            <a:spAutoFit/>
          </a:bodyPr>
          <a:lstStyle/>
          <a:p>
            <a:r>
              <a:rPr lang="cs-CZ" sz="2000" dirty="false"/>
              <a:t>Výsledky o podpoře projektu budou známy cca v březnu 2023, doporučujeme zahájit realizaci projektu nejdříve od května.</a:t>
            </a:r>
          </a:p>
        </p:txBody>
      </p:sp>
    </p:spTree>
    <p:extLst>
      <p:ext uri="{BB962C8B-B14F-4D97-AF65-F5344CB8AC3E}">
        <p14:creationId xmlns:p14="http://schemas.microsoft.com/office/powerpoint/2010/main" val="15896723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pPr algn="ct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Alokace výzvy </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7</a:t>
            </a:fld>
            <a:endParaRPr kumimoji="false" lang="cs-CZ" sz="1050" b="tru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4" name="TextovéPole 3"/>
          <p:cNvSpPr txBox="true"/>
          <p:nvPr/>
        </p:nvSpPr>
        <p:spPr>
          <a:xfrm>
            <a:off x="213002" y="1386136"/>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10" name="TextovéPole 9">
            <a:extLst>
              <a:ext uri="{FF2B5EF4-FFF2-40B4-BE49-F238E27FC236}">
                <a16:creationId xmlns:a16="http://schemas.microsoft.com/office/drawing/2014/main" id="{381F84BC-4316-4129-ABC7-E9E612E75169}"/>
              </a:ext>
            </a:extLst>
          </p:cNvPr>
          <p:cNvSpPr txBox="true"/>
          <p:nvPr/>
        </p:nvSpPr>
        <p:spPr>
          <a:xfrm>
            <a:off x="360000" y="1268761"/>
            <a:ext cx="8570998" cy="4524315"/>
          </a:xfrm>
          <a:prstGeom prst="rect">
            <a:avLst/>
          </a:prstGeom>
          <a:noFill/>
        </p:spPr>
        <p:txBody>
          <a:bodyPr wrap="square">
            <a:spAutoFit/>
          </a:bodyPr>
          <a:lstStyle/>
          <a:p>
            <a:pPr>
              <a:buClr>
                <a:schemeClr val="accent2"/>
              </a:buClr>
            </a:pPr>
            <a:endParaRPr lang="cs-CZ" dirty="false"/>
          </a:p>
          <a:p>
            <a:pPr>
              <a:buClr>
                <a:schemeClr val="accent2"/>
              </a:buClr>
            </a:pPr>
            <a:r>
              <a:rPr lang="cs-CZ" dirty="false"/>
              <a:t>Finanční alokace výzvy (rozhodná pro výběr projektů k financování):</a:t>
            </a:r>
          </a:p>
          <a:p>
            <a:pPr>
              <a:buClr>
                <a:schemeClr val="accent2"/>
              </a:buClr>
            </a:pPr>
            <a:r>
              <a:rPr lang="cs-CZ" b="true" dirty="false"/>
              <a:t>200 000 000 CZK, z toho</a:t>
            </a:r>
          </a:p>
          <a:p>
            <a:pPr marL="285750" indent="-285750" algn="just">
              <a:buClr>
                <a:srgbClr val="00B0F0"/>
              </a:buClr>
              <a:buFont typeface="Arial" panose="020B0604020202020204" pitchFamily="34" charset="0"/>
              <a:buChar char="•"/>
            </a:pPr>
            <a:r>
              <a:rPr lang="cs-CZ" b="true" dirty="false"/>
              <a:t> 153 470 000 CZK EU podíl,</a:t>
            </a:r>
          </a:p>
          <a:p>
            <a:pPr marL="285750" indent="-285750" algn="just">
              <a:buClr>
                <a:srgbClr val="00B0F0"/>
              </a:buClr>
              <a:buFont typeface="Arial" panose="020B0604020202020204" pitchFamily="34" charset="0"/>
              <a:buChar char="•"/>
            </a:pPr>
            <a:r>
              <a:rPr lang="cs-CZ" b="true" dirty="false"/>
              <a:t>  46 530 000 CZK národní spolufinancování </a:t>
            </a:r>
          </a:p>
          <a:p>
            <a:pPr marL="0" indent="0" algn="just">
              <a:buNone/>
            </a:pPr>
            <a:endParaRPr lang="cs-CZ" b="true" dirty="false"/>
          </a:p>
          <a:p>
            <a:pPr marL="0" indent="0" algn="just">
              <a:buNone/>
            </a:pPr>
            <a:r>
              <a:rPr lang="cs-CZ" b="true" dirty="false"/>
              <a:t>Upřesnění zdrojů financování rozhodné alokace výzvy:</a:t>
            </a:r>
          </a:p>
          <a:p>
            <a:pPr marL="0" indent="0" algn="just">
              <a:buNone/>
            </a:pPr>
            <a:r>
              <a:rPr lang="cs-CZ" dirty="false"/>
              <a:t>Výběr projektů bude probíhat s využitím částek celkových způsobilých výdajů </a:t>
            </a:r>
            <a:br>
              <a:rPr lang="cs-CZ" dirty="false"/>
            </a:br>
            <a:r>
              <a:rPr lang="cs-CZ" dirty="false"/>
              <a:t>(tj. včetně vlastních zdrojů žadatelů, protože čerpání alokace OPZ+, které je vykazováno vůči Evropské komisi, zahrnuje všechny zdroje financování).</a:t>
            </a:r>
          </a:p>
          <a:p>
            <a:pPr marL="0" indent="0" algn="just">
              <a:buNone/>
            </a:pPr>
            <a:endParaRPr lang="cs-CZ" b="true" dirty="false"/>
          </a:p>
          <a:p>
            <a:pPr marL="0" indent="0" algn="just">
              <a:buNone/>
            </a:pPr>
            <a:r>
              <a:rPr lang="cs-CZ" b="true" dirty="false"/>
              <a:t>Minimální výše celkových způsobilých výdajů projektu: 	1 000 000 CZK</a:t>
            </a:r>
          </a:p>
          <a:p>
            <a:pPr marL="0" indent="0" algn="just">
              <a:buNone/>
            </a:pPr>
            <a:r>
              <a:rPr lang="cs-CZ" b="true" dirty="false"/>
              <a:t>Maximální výše celkových způsobilých výdajů projektu: 	10 000 000 CZK</a:t>
            </a:r>
          </a:p>
          <a:p>
            <a:pPr marL="0" indent="0" algn="just">
              <a:buNone/>
            </a:pPr>
            <a:endParaRPr lang="cs-CZ" b="true" dirty="false">
              <a:solidFill>
                <a:srgbClr val="FF0000"/>
              </a:solidFill>
            </a:endParaRPr>
          </a:p>
          <a:p>
            <a:pPr algn="just"/>
            <a:r>
              <a:rPr lang="cs-CZ" sz="1800" b="true" dirty="false"/>
              <a:t>Forma financování: </a:t>
            </a:r>
            <a:r>
              <a:rPr lang="cs-CZ" sz="1800" dirty="false"/>
              <a:t>ex ante</a:t>
            </a:r>
          </a:p>
          <a:p>
            <a:pPr marL="0" indent="0" algn="just">
              <a:buNone/>
            </a:pPr>
            <a:endParaRPr lang="cs-CZ" b="true" dirty="false">
              <a:solidFill>
                <a:srgbClr val="FF0000"/>
              </a:solidFill>
            </a:endParaRPr>
          </a:p>
        </p:txBody>
      </p:sp>
    </p:spTree>
    <p:extLst>
      <p:ext uri="{BB962C8B-B14F-4D97-AF65-F5344CB8AC3E}">
        <p14:creationId xmlns:p14="http://schemas.microsoft.com/office/powerpoint/2010/main" val="278769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Oprávnění žadatelé ve výzvě   č. </a:t>
            </a:r>
            <a:r>
              <a:rPr lang="cs-CZ" dirty="false">
                <a:solidFill>
                  <a:srgbClr val="AFDDFA"/>
                </a:solidFill>
                <a:latin typeface="Arial"/>
              </a:rPr>
              <a:t>14</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8</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23" name="TextovéPole 22">
            <a:extLst>
              <a:ext uri="{FF2B5EF4-FFF2-40B4-BE49-F238E27FC236}">
                <a16:creationId xmlns:a16="http://schemas.microsoft.com/office/drawing/2014/main" id="{21A0F8AA-BC5A-47E9-9C08-19DBF72E33AD}"/>
              </a:ext>
            </a:extLst>
          </p:cNvPr>
          <p:cNvSpPr txBox="true"/>
          <p:nvPr/>
        </p:nvSpPr>
        <p:spPr>
          <a:xfrm>
            <a:off x="35496" y="1268760"/>
            <a:ext cx="8604504" cy="5755422"/>
          </a:xfrm>
          <a:prstGeom prst="rect">
            <a:avLst/>
          </a:prstGeom>
          <a:noFill/>
        </p:spPr>
        <p:txBody>
          <a:bodyPr wrap="square" rtlCol="false">
            <a:spAutoFit/>
          </a:bodyPr>
          <a:lstStyle/>
          <a:p>
            <a:pPr lvl="1">
              <a:buClr>
                <a:srgbClr val="00B0F0"/>
              </a:buClr>
            </a:pPr>
            <a:endParaRPr lang="cs-CZ" sz="1600" b="true" dirty="false"/>
          </a:p>
          <a:p>
            <a:pPr marL="742950" lvl="1" indent="-285750">
              <a:buClr>
                <a:srgbClr val="00B0F0"/>
              </a:buClr>
              <a:buFont typeface="Wingdings" panose="05000000000000000000" pitchFamily="2" charset="2"/>
              <a:buChar char="Ø"/>
            </a:pPr>
            <a:r>
              <a:rPr lang="cs-CZ" sz="1600" b="true" dirty="false"/>
              <a:t>Nestátní neziskové organizace:</a:t>
            </a:r>
          </a:p>
          <a:p>
            <a:pPr marL="1200150" lvl="2" indent="-285750" algn="just">
              <a:buClr>
                <a:srgbClr val="00B0F0"/>
              </a:buClr>
              <a:buFont typeface="Arial" panose="020B0604020202020204" pitchFamily="34" charset="0"/>
              <a:buChar char="•"/>
            </a:pPr>
            <a:r>
              <a:rPr lang="cs-CZ" sz="1600" dirty="false"/>
              <a:t>spolky dle § 214-302 zákona č. 89/2012 Sb., občanský zákoník,</a:t>
            </a:r>
          </a:p>
          <a:p>
            <a:pPr marL="1200150" lvl="2" indent="-285750" algn="just">
              <a:buClr>
                <a:srgbClr val="00B0F0"/>
              </a:buClr>
              <a:buFont typeface="Arial" panose="020B0604020202020204" pitchFamily="34" charset="0"/>
              <a:buChar char="•"/>
            </a:pPr>
            <a:r>
              <a:rPr lang="cs-CZ" sz="1600" dirty="false"/>
              <a:t>obecně prospěšné společnosti zřízené podle zákona č. 248/1995 Sb., o obecně prospěšných společnostech,</a:t>
            </a:r>
          </a:p>
          <a:p>
            <a:pPr marL="1200150" lvl="2" indent="-285750" algn="just">
              <a:buClr>
                <a:srgbClr val="00B0F0"/>
              </a:buClr>
              <a:buFont typeface="Arial" panose="020B0604020202020204" pitchFamily="34" charset="0"/>
              <a:buChar char="•"/>
            </a:pPr>
            <a:r>
              <a:rPr lang="cs-CZ" sz="1600" dirty="false"/>
              <a:t>ústavy dle § 402-418 zákona č. 89/2012 Sb., občanský zákoník,</a:t>
            </a:r>
          </a:p>
          <a:p>
            <a:pPr marL="1200150" lvl="2" indent="-285750" algn="just">
              <a:buClr>
                <a:srgbClr val="00B0F0"/>
              </a:buClr>
              <a:buFont typeface="Arial" panose="020B0604020202020204" pitchFamily="34" charset="0"/>
              <a:buChar char="•"/>
            </a:pPr>
            <a:r>
              <a:rPr lang="cs-CZ" sz="1600" dirty="false"/>
              <a:t>církevní právnické osoby zřízené podle zákona č. 3/2002 Sb., o církvích </a:t>
            </a:r>
            <a:br>
              <a:rPr lang="cs-CZ" sz="1600" dirty="false"/>
            </a:br>
            <a:r>
              <a:rPr lang="cs-CZ" sz="1600" dirty="false"/>
              <a:t>a náboženských společnostech,</a:t>
            </a:r>
          </a:p>
          <a:p>
            <a:pPr marL="1200150" lvl="2" indent="-285750" algn="just">
              <a:buClr>
                <a:srgbClr val="00B0F0"/>
              </a:buClr>
              <a:buFont typeface="Arial" panose="020B0604020202020204" pitchFamily="34" charset="0"/>
              <a:buChar char="•"/>
            </a:pPr>
            <a:r>
              <a:rPr lang="cs-CZ" sz="1600" dirty="false"/>
              <a:t>nadace (§ 306-393) a nadační fondy (§394-401) zřízené podle zákona </a:t>
            </a:r>
            <a:br>
              <a:rPr lang="cs-CZ" sz="1600" dirty="false"/>
            </a:br>
            <a:r>
              <a:rPr lang="cs-CZ" sz="1600" dirty="false"/>
              <a:t>č. 89/2012 Sb., občanský zákoník.</a:t>
            </a:r>
          </a:p>
          <a:p>
            <a:pPr marL="1200150" lvl="2" indent="-285750">
              <a:buClr>
                <a:srgbClr val="00B0F0"/>
              </a:buClr>
              <a:buFont typeface="Arial" panose="020B0604020202020204" pitchFamily="34" charset="0"/>
              <a:buChar char="•"/>
            </a:pPr>
            <a:endParaRPr lang="cs-CZ" sz="1600" dirty="false"/>
          </a:p>
          <a:p>
            <a:pPr marL="742950" lvl="1" indent="-285750" algn="just">
              <a:buClr>
                <a:srgbClr val="00B0F0"/>
              </a:buClr>
              <a:buFont typeface="Wingdings" panose="05000000000000000000" pitchFamily="2" charset="2"/>
              <a:buChar char="Ø"/>
              <a:defRPr/>
            </a:pPr>
            <a:r>
              <a:rPr kumimoji="false" lang="cs-CZ" sz="1600" b="true" i="false" u="none" strike="noStrike" kern="1200" cap="none" spc="0" normalizeH="false" baseline="0" noProof="false" dirty="false">
                <a:ln>
                  <a:noFill/>
                </a:ln>
                <a:solidFill>
                  <a:srgbClr val="084A8B"/>
                </a:solidFill>
                <a:effectLst/>
                <a:uLnTx/>
                <a:uFillTx/>
                <a:ea typeface="+mn-ea"/>
                <a:cs typeface="+mn-cs"/>
              </a:rPr>
              <a:t>Městské části hl. m. Prahy </a:t>
            </a:r>
            <a:r>
              <a:rPr kumimoji="false" lang="cs-CZ" sz="1600" b="false" i="false" u="none" strike="noStrike" kern="1200" cap="none" spc="0" normalizeH="false" baseline="0" noProof="false" dirty="false">
                <a:ln>
                  <a:noFill/>
                </a:ln>
                <a:solidFill>
                  <a:srgbClr val="084A8B"/>
                </a:solidFill>
                <a:effectLst/>
                <a:uLnTx/>
                <a:uFillTx/>
                <a:ea typeface="+mn-ea"/>
                <a:cs typeface="+mn-cs"/>
              </a:rPr>
              <a:t>dle zákona č.131/2000 Sb., o hlavním městě Praze, ve znění pozdějších předpisů.</a:t>
            </a:r>
          </a:p>
          <a:p>
            <a:pPr marL="742950" lvl="1" indent="-285750">
              <a:buFont typeface="Arial" panose="020B0604020202020204" pitchFamily="34" charset="0"/>
              <a:buChar char="•"/>
              <a:defRPr/>
            </a:pPr>
            <a:endParaRPr kumimoji="false" lang="cs-CZ" sz="1600" b="false" i="false" u="none" strike="noStrike" kern="1200" cap="none" spc="0" normalizeH="false" baseline="0" noProof="false" dirty="false">
              <a:ln>
                <a:noFill/>
              </a:ln>
              <a:solidFill>
                <a:srgbClr val="084A8B"/>
              </a:solidFill>
              <a:effectLst/>
              <a:uLnTx/>
              <a:uFillTx/>
              <a:ea typeface="+mn-ea"/>
              <a:cs typeface="+mn-cs"/>
            </a:endParaRPr>
          </a:p>
          <a:p>
            <a:pPr marL="742950" lvl="1" indent="-285750" algn="just">
              <a:buClr>
                <a:srgbClr val="00B0F0"/>
              </a:buClr>
              <a:buFont typeface="Wingdings" panose="05000000000000000000" pitchFamily="2" charset="2"/>
              <a:buChar char="Ø"/>
              <a:defRPr/>
            </a:pPr>
            <a:r>
              <a:rPr kumimoji="false" lang="cs-CZ" sz="1600" b="true" i="false" u="none" strike="noStrike" kern="1200" cap="none" spc="0" normalizeH="false" baseline="0" noProof="false" dirty="false">
                <a:ln>
                  <a:noFill/>
                </a:ln>
                <a:solidFill>
                  <a:srgbClr val="084A8B"/>
                </a:solidFill>
                <a:effectLst/>
                <a:uLnTx/>
                <a:uFillTx/>
                <a:ea typeface="+mn-ea"/>
                <a:cs typeface="+mn-cs"/>
              </a:rPr>
              <a:t>Organizace zřizované městskými částmi hlavního města Prahy </a:t>
            </a:r>
            <a:r>
              <a:rPr kumimoji="false" lang="cs-CZ" sz="1600" b="false" i="false" u="none" strike="noStrike" kern="1200" cap="none" spc="0" normalizeH="false" baseline="0" noProof="false" dirty="false">
                <a:ln>
                  <a:noFill/>
                </a:ln>
                <a:solidFill>
                  <a:srgbClr val="084A8B"/>
                </a:solidFill>
                <a:effectLst/>
                <a:uLnTx/>
                <a:uFillTx/>
                <a:ea typeface="+mn-ea"/>
                <a:cs typeface="+mn-cs"/>
              </a:rPr>
              <a:t>dle zákona č.131/2000 Sb., o hlavním městě Praze a zákona č. 250/2000 Sb. </a:t>
            </a:r>
            <a:br>
              <a:rPr kumimoji="false" lang="cs-CZ" sz="1600" b="false" i="false" u="none" strike="noStrike" kern="1200" cap="none" spc="0" normalizeH="false" baseline="0" noProof="false" dirty="false">
                <a:ln>
                  <a:noFill/>
                </a:ln>
                <a:solidFill>
                  <a:srgbClr val="084A8B"/>
                </a:solidFill>
                <a:effectLst/>
                <a:uLnTx/>
                <a:uFillTx/>
                <a:ea typeface="+mn-ea"/>
                <a:cs typeface="+mn-cs"/>
              </a:rPr>
            </a:br>
            <a:r>
              <a:rPr kumimoji="false" lang="cs-CZ" sz="1600" b="false" i="false" u="none" strike="noStrike" kern="1200" cap="none" spc="0" normalizeH="false" baseline="0" noProof="false" dirty="false">
                <a:ln>
                  <a:noFill/>
                </a:ln>
                <a:solidFill>
                  <a:srgbClr val="084A8B"/>
                </a:solidFill>
                <a:effectLst/>
                <a:uLnTx/>
                <a:uFillTx/>
                <a:ea typeface="+mn-ea"/>
                <a:cs typeface="+mn-cs"/>
              </a:rPr>
              <a:t>o rozpočtových pravidlech územních rozpočtů.</a:t>
            </a:r>
          </a:p>
          <a:p>
            <a:pPr marL="742950" lvl="1" indent="-285750">
              <a:buFont typeface="Arial" panose="020B0604020202020204" pitchFamily="34" charset="0"/>
              <a:buChar char="•"/>
              <a:defRPr/>
            </a:pPr>
            <a:endParaRPr kumimoji="false" lang="cs-CZ" sz="1600" b="false" i="false" u="none" strike="noStrike" kern="1200" cap="none" spc="0" normalizeH="false" baseline="0" noProof="false" dirty="false">
              <a:ln>
                <a:noFill/>
              </a:ln>
              <a:solidFill>
                <a:srgbClr val="084A8B"/>
              </a:solidFill>
              <a:effectLst/>
              <a:uLnTx/>
              <a:uFillTx/>
              <a:ea typeface="+mn-ea"/>
              <a:cs typeface="+mn-cs"/>
            </a:endParaRPr>
          </a:p>
          <a:p>
            <a:pPr marL="742950" lvl="1" indent="-285750" algn="just">
              <a:buClr>
                <a:srgbClr val="00B0F0"/>
              </a:buClr>
              <a:buFont typeface="Wingdings" panose="05000000000000000000" pitchFamily="2" charset="2"/>
              <a:buChar char="Ø"/>
              <a:defRPr/>
            </a:pPr>
            <a:r>
              <a:rPr kumimoji="false" lang="cs-CZ" sz="1600" b="true" i="false" u="none" strike="noStrike" kern="1200" cap="none" spc="0" normalizeH="false" baseline="0" noProof="false" dirty="false">
                <a:ln>
                  <a:noFill/>
                </a:ln>
                <a:solidFill>
                  <a:srgbClr val="084A8B"/>
                </a:solidFill>
                <a:effectLst/>
                <a:uLnTx/>
                <a:uFillTx/>
                <a:ea typeface="+mn-ea"/>
                <a:cs typeface="+mn-cs"/>
              </a:rPr>
              <a:t>Organizace zřizované hl. městem Prahou </a:t>
            </a:r>
            <a:r>
              <a:rPr kumimoji="false" lang="cs-CZ" sz="1600" b="false" i="false" u="none" strike="noStrike" kern="1200" cap="none" spc="0" normalizeH="false" baseline="0" noProof="false" dirty="false">
                <a:ln>
                  <a:noFill/>
                </a:ln>
                <a:solidFill>
                  <a:srgbClr val="084A8B"/>
                </a:solidFill>
                <a:effectLst/>
                <a:uLnTx/>
                <a:uFillTx/>
                <a:ea typeface="+mn-ea"/>
                <a:cs typeface="+mn-cs"/>
              </a:rPr>
              <a:t>dle zákona č.131/2000 Sb., </a:t>
            </a:r>
            <a:br>
              <a:rPr kumimoji="false" lang="cs-CZ" sz="1600" b="false" i="false" u="none" strike="noStrike" kern="1200" cap="none" spc="0" normalizeH="false" baseline="0" noProof="false" dirty="false">
                <a:ln>
                  <a:noFill/>
                </a:ln>
                <a:solidFill>
                  <a:srgbClr val="084A8B"/>
                </a:solidFill>
                <a:effectLst/>
                <a:uLnTx/>
                <a:uFillTx/>
                <a:ea typeface="+mn-ea"/>
                <a:cs typeface="+mn-cs"/>
              </a:rPr>
            </a:br>
            <a:r>
              <a:rPr kumimoji="false" lang="cs-CZ" sz="1600" b="false" i="false" u="none" strike="noStrike" kern="1200" cap="none" spc="0" normalizeH="false" baseline="0" noProof="false" dirty="false">
                <a:ln>
                  <a:noFill/>
                </a:ln>
                <a:solidFill>
                  <a:srgbClr val="084A8B"/>
                </a:solidFill>
                <a:effectLst/>
                <a:uLnTx/>
                <a:uFillTx/>
                <a:ea typeface="+mn-ea"/>
                <a:cs typeface="+mn-cs"/>
              </a:rPr>
              <a:t>o hlavním městě Praze a zákona č. 250/2000 Sb. o rozpočtových pravidlech územních rozpočtů.</a:t>
            </a:r>
          </a:p>
          <a:p>
            <a:endParaRPr lang="cs-CZ" sz="1600" dirty="false"/>
          </a:p>
          <a:p>
            <a:endParaRPr lang="cs-CZ" sz="1600" dirty="false"/>
          </a:p>
        </p:txBody>
      </p:sp>
    </p:spTree>
    <p:extLst>
      <p:ext uri="{BB962C8B-B14F-4D97-AF65-F5344CB8AC3E}">
        <p14:creationId xmlns:p14="http://schemas.microsoft.com/office/powerpoint/2010/main" val="4062110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vert="horz" lIns="36000" tIns="0" rIns="36000" bIns="0" rtlCol="false" anchor="ctr" anchorCtr="false">
            <a:normAutofit/>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Oprávnění žadatelé ve výzvě   č. </a:t>
            </a:r>
            <a:r>
              <a:rPr lang="cs-CZ" dirty="false">
                <a:solidFill>
                  <a:srgbClr val="AFDDFA"/>
                </a:solidFill>
                <a:latin typeface="Arial"/>
              </a:rPr>
              <a:t>14</a:t>
            </a:r>
            <a:endParaRPr lang="cs-CZ" b="true" kern="0" cap="all" baseline="0" dirty="false">
              <a:latin typeface="+mj-lt"/>
              <a:ea typeface="+mj-ea"/>
              <a:cs typeface="+mj-cs"/>
            </a:endParaRPr>
          </a:p>
        </p:txBody>
      </p:sp>
      <p:sp>
        <p:nvSpPr>
          <p:cNvPr id="15" name="Slide Number Placeholder 3">
            <a:extLst>
              <a:ext uri="{FF2B5EF4-FFF2-40B4-BE49-F238E27FC236}">
                <a16:creationId xmlns:a16="http://schemas.microsoft.com/office/drawing/2014/main" id="{AE91F5C4-FDD0-10FC-614C-CE7E33208DBE}"/>
              </a:ext>
            </a:extLst>
          </p:cNvPr>
          <p:cNvSpPr>
            <a:spLocks noGrp="true"/>
          </p:cNvSpPr>
          <p:nvPr>
            <p:ph type="sldNum" sz="quarter" idx="12"/>
          </p:nvPr>
        </p:nvSpPr>
        <p:spPr/>
        <p:txBody>
          <a:bodyPr/>
          <a:lstStyle/>
          <a:p>
            <a:pPr marL="0" marR="0" lvl="0" indent="0" algn="ctr" defTabSz="914400" rtl="false" eaLnBrk="true" fontAlgn="auto" latinLnBrk="false" hangingPunct="true">
              <a:lnSpc>
                <a:spcPct val="100000"/>
              </a:lnSpc>
              <a:spcBef>
                <a:spcPts val="0"/>
              </a:spcBef>
              <a:spcAft>
                <a:spcPts val="600"/>
              </a:spcAft>
              <a:buClrTx/>
              <a:buSzTx/>
              <a:buFontTx/>
              <a:buNone/>
              <a:tabLst/>
              <a:defRPr/>
            </a:pPr>
            <a:fld id="{479BF083-4774-43B1-9AB0-5CC1AC5DD8EE}" type="slidenum">
              <a:rPr kumimoji="false" lang="cs-CZ" sz="1050" b="true" i="false" u="none" strike="noStrike" kern="1200" cap="none" spc="0" normalizeH="false" baseline="0" noProof="false" smtClean="false">
                <a:ln>
                  <a:noFill/>
                </a:ln>
                <a:solidFill>
                  <a:srgbClr val="084A8B"/>
                </a:solidFill>
                <a:effectLst/>
                <a:uLnTx/>
                <a:uFillTx/>
                <a:latin typeface="Arial"/>
                <a:ea typeface="+mn-ea"/>
                <a:cs typeface="+mn-cs"/>
              </a:rPr>
              <a:pPr marL="0" marR="0" lvl="0" indent="0" algn="ctr" defTabSz="914400" rtl="false" eaLnBrk="true" fontAlgn="auto" latinLnBrk="false" hangingPunct="true">
                <a:lnSpc>
                  <a:spcPct val="100000"/>
                </a:lnSpc>
                <a:spcBef>
                  <a:spcPts val="0"/>
                </a:spcBef>
                <a:spcAft>
                  <a:spcPts val="600"/>
                </a:spcAft>
                <a:buClrTx/>
                <a:buSzTx/>
                <a:buFontTx/>
                <a:buNone/>
                <a:tabLst/>
                <a:defRPr/>
              </a:pPr>
              <a:t>9</a:t>
            </a:fld>
            <a:endParaRPr kumimoji="false" lang="cs-CZ" sz="1050" b="true" i="false" u="none" strike="noStrike" kern="1200" cap="none" spc="0" normalizeH="false" baseline="0" noProof="false">
              <a:ln>
                <a:noFill/>
              </a:ln>
              <a:solidFill>
                <a:srgbClr val="084A8B"/>
              </a:solidFill>
              <a:effectLst/>
              <a:uLnTx/>
              <a:uFillTx/>
              <a:latin typeface="Arial"/>
              <a:ea typeface="+mn-ea"/>
              <a:cs typeface="+mn-cs"/>
            </a:endParaRPr>
          </a:p>
        </p:txBody>
      </p:sp>
      <p:sp>
        <p:nvSpPr>
          <p:cNvPr id="4" name="TextovéPole 3"/>
          <p:cNvSpPr txBox="true"/>
          <p:nvPr/>
        </p:nvSpPr>
        <p:spPr>
          <a:xfrm>
            <a:off x="213002" y="1340768"/>
            <a:ext cx="4286998" cy="5355232"/>
          </a:xfrm>
          <a:prstGeom prst="rect">
            <a:avLst/>
          </a:prstGeom>
        </p:spPr>
        <p:txBody>
          <a:bodyPr vert="horz" lIns="0" tIns="0" rIns="0" bIns="0" rtlCol="false">
            <a:normAutofit/>
          </a:bodyPr>
          <a:lstStyle/>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500" b="false" i="false" u="none" strike="noStrike" kern="1200" cap="none" spc="0" normalizeH="false" baseline="0" noProof="false" dirty="false">
              <a:ln>
                <a:noFill/>
              </a:ln>
              <a:solidFill>
                <a:srgbClr val="084A8B"/>
              </a:solidFill>
              <a:effectLst/>
              <a:uLnTx/>
              <a:uFillTx/>
              <a:latin typeface="Arial"/>
              <a:ea typeface="+mn-ea"/>
              <a:cs typeface="+mn-cs"/>
            </a:endParaRPr>
          </a:p>
          <a:p>
            <a:pPr marL="0" marR="0" lvl="0" indent="0" algn="l" defTabSz="914400" rtl="false" eaLnBrk="true" fontAlgn="auto" latinLnBrk="false" hangingPunct="true">
              <a:lnSpc>
                <a:spcPct val="90000"/>
              </a:lnSpc>
              <a:spcBef>
                <a:spcPts val="0"/>
              </a:spcBef>
              <a:spcAft>
                <a:spcPts val="600"/>
              </a:spcAft>
              <a:buClr>
                <a:srgbClr val="5FBBF5"/>
              </a:buClr>
              <a:buSzTx/>
              <a:buFontTx/>
              <a:buNone/>
              <a:tabLst/>
              <a:defRPr/>
            </a:pPr>
            <a:endParaRPr kumimoji="false" lang="cs-CZ" sz="2000" b="false" i="false" u="none" strike="noStrike" kern="1200" cap="none" spc="0" normalizeH="false" baseline="0" noProof="false" dirty="false">
              <a:ln>
                <a:noFill/>
              </a:ln>
              <a:solidFill>
                <a:srgbClr val="084A8B"/>
              </a:solidFill>
              <a:effectLst/>
              <a:uLnTx/>
              <a:uFillTx/>
              <a:latin typeface="Arial"/>
              <a:ea typeface="+mn-ea"/>
              <a:cs typeface="+mn-cs"/>
            </a:endParaRPr>
          </a:p>
        </p:txBody>
      </p:sp>
      <p:sp>
        <p:nvSpPr>
          <p:cNvPr id="23" name="TextovéPole 22">
            <a:extLst>
              <a:ext uri="{FF2B5EF4-FFF2-40B4-BE49-F238E27FC236}">
                <a16:creationId xmlns:a16="http://schemas.microsoft.com/office/drawing/2014/main" id="{21A0F8AA-BC5A-47E9-9C08-19DBF72E33AD}"/>
              </a:ext>
            </a:extLst>
          </p:cNvPr>
          <p:cNvSpPr txBox="true"/>
          <p:nvPr/>
        </p:nvSpPr>
        <p:spPr>
          <a:xfrm>
            <a:off x="35496" y="1268760"/>
            <a:ext cx="8604504" cy="3293209"/>
          </a:xfrm>
          <a:prstGeom prst="rect">
            <a:avLst/>
          </a:prstGeom>
          <a:noFill/>
        </p:spPr>
        <p:txBody>
          <a:bodyPr wrap="square" rtlCol="false">
            <a:spAutoFit/>
          </a:bodyPr>
          <a:lstStyle/>
          <a:p>
            <a:pPr marL="742950" lvl="1" indent="-285750" algn="just">
              <a:buClr>
                <a:srgbClr val="00B0F0"/>
              </a:buClr>
              <a:buFont typeface="Wingdings" panose="05000000000000000000" pitchFamily="2" charset="2"/>
              <a:buChar char="Ø"/>
            </a:pPr>
            <a:endParaRPr lang="cs-CZ" sz="1600" b="true" dirty="false"/>
          </a:p>
          <a:p>
            <a:pPr marL="742950" lvl="1" indent="-285750" algn="just">
              <a:buClr>
                <a:srgbClr val="00B0F0"/>
              </a:buClr>
              <a:buFont typeface="Wingdings" panose="05000000000000000000" pitchFamily="2" charset="2"/>
              <a:buChar char="Ø"/>
            </a:pPr>
            <a:r>
              <a:rPr lang="cs-CZ" sz="1600" b="true" dirty="false"/>
              <a:t>Dobrovolné svazky obcí </a:t>
            </a:r>
            <a:r>
              <a:rPr lang="cs-CZ" sz="1600" dirty="false"/>
              <a:t>dle zákona č. 128/2000 Sb., o obcích (obecní zřízení) resp. podle zákona č. 131/2000 Sb., o hlavním městě Praze. </a:t>
            </a:r>
          </a:p>
          <a:p>
            <a:pPr marL="285750" indent="-285750" algn="just">
              <a:buClr>
                <a:srgbClr val="00B0F0"/>
              </a:buClr>
              <a:buFont typeface="Wingdings" panose="05000000000000000000" pitchFamily="2" charset="2"/>
              <a:buChar char="Ø"/>
            </a:pPr>
            <a:endParaRPr lang="cs-CZ" sz="1600" dirty="false"/>
          </a:p>
          <a:p>
            <a:pPr marL="742950" lvl="1" indent="-285750" algn="just">
              <a:buClr>
                <a:srgbClr val="00B0F0"/>
              </a:buClr>
              <a:buFont typeface="Wingdings" panose="05000000000000000000" pitchFamily="2" charset="2"/>
              <a:buChar char="Ø"/>
            </a:pPr>
            <a:r>
              <a:rPr lang="cs-CZ" sz="1600" b="true" dirty="false"/>
              <a:t>Obce dle zákona č.128/2000 Sb., o obcích </a:t>
            </a:r>
            <a:r>
              <a:rPr lang="cs-CZ" sz="1600" dirty="false"/>
              <a:t>(obecní zřízení), včetně zákona </a:t>
            </a:r>
            <a:br>
              <a:rPr lang="cs-CZ" sz="1600" dirty="false"/>
            </a:br>
            <a:r>
              <a:rPr lang="cs-CZ" sz="1600" dirty="false"/>
              <a:t>č. 314/2002 Sb., o stanovení obcí s pověřeným obecním úřadem </a:t>
            </a:r>
            <a:br>
              <a:rPr lang="cs-CZ" sz="1600" dirty="false"/>
            </a:br>
            <a:r>
              <a:rPr lang="cs-CZ" sz="1600" dirty="false"/>
              <a:t>a stanovení obcí s rozšířenou působností, ve znění pozdějších předpisů.</a:t>
            </a:r>
          </a:p>
          <a:p>
            <a:pPr marL="285750" indent="-285750" algn="just">
              <a:buClr>
                <a:srgbClr val="00B0F0"/>
              </a:buClr>
              <a:buFont typeface="Wingdings" panose="05000000000000000000" pitchFamily="2" charset="2"/>
              <a:buChar char="Ø"/>
            </a:pPr>
            <a:endParaRPr lang="cs-CZ" sz="1600" dirty="false"/>
          </a:p>
          <a:p>
            <a:pPr marL="742950" lvl="1" indent="-285750" algn="just">
              <a:buClr>
                <a:srgbClr val="00B0F0"/>
              </a:buClr>
              <a:buFont typeface="Wingdings" panose="05000000000000000000" pitchFamily="2" charset="2"/>
              <a:buChar char="Ø"/>
            </a:pPr>
            <a:r>
              <a:rPr lang="cs-CZ" sz="1600" b="true" dirty="false"/>
              <a:t>Organizace zřizované kraji nebo obcemi </a:t>
            </a:r>
            <a:r>
              <a:rPr lang="cs-CZ" sz="1600" dirty="false"/>
              <a:t>dle zákona č. 250/2000 Sb. </a:t>
            </a:r>
            <a:br>
              <a:rPr lang="cs-CZ" sz="1600" dirty="false"/>
            </a:br>
            <a:r>
              <a:rPr lang="cs-CZ" sz="1600" dirty="false"/>
              <a:t>o rozpočtových pravidlech územních rozpočtů.</a:t>
            </a:r>
          </a:p>
          <a:p>
            <a:pPr marL="285750" indent="-285750" algn="just">
              <a:buClr>
                <a:srgbClr val="00B0F0"/>
              </a:buClr>
              <a:buFont typeface="Wingdings" panose="05000000000000000000" pitchFamily="2" charset="2"/>
              <a:buChar char="Ø"/>
            </a:pPr>
            <a:endParaRPr lang="cs-CZ" sz="1600" dirty="false"/>
          </a:p>
          <a:p>
            <a:pPr marL="742950" lvl="1" indent="-285750" algn="just">
              <a:buClr>
                <a:srgbClr val="00B0F0"/>
              </a:buClr>
              <a:buFont typeface="Wingdings" panose="05000000000000000000" pitchFamily="2" charset="2"/>
              <a:buChar char="Ø"/>
            </a:pPr>
            <a:r>
              <a:rPr lang="cs-CZ" sz="1600" b="true" dirty="false"/>
              <a:t>Poskytovatelé sociálních služeb </a:t>
            </a:r>
            <a:r>
              <a:rPr lang="cs-CZ" sz="1600" dirty="false"/>
              <a:t>zapsaní v registru poskytovatelů sociálních služeb dle zákona č. 108/2006 Sb., o sociálních službách.</a:t>
            </a:r>
          </a:p>
        </p:txBody>
      </p:sp>
    </p:spTree>
    <p:extLst>
      <p:ext uri="{BB962C8B-B14F-4D97-AF65-F5344CB8AC3E}">
        <p14:creationId xmlns:p14="http://schemas.microsoft.com/office/powerpoint/2010/main" val="2761922812"/>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Props1.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3D88155-0E86-4D14-B6AF-C6806AEE9525}">
  <ds:schemaRefs>
    <ds:schemaRef ds:uri="http://schemas.microsoft.com/office/2006/metadata/properties"/>
    <ds:schemaRef ds:uri="http://schemas.microsoft.com/office/infopath/2007/PartnerControls"/>
    <ds:schemaRef ds:uri="dfed548f-0517-4d39-90e3-3947398480c0"/>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7054</properties:Words>
  <properties:PresentationFormat>Předvádění na obrazovce (4:3)</properties:PresentationFormat>
  <properties:Paragraphs>641</properties:Paragraphs>
  <properties:Slides>44</properties:Slides>
  <properties:Notes>39</properties:Notes>
  <properties:TotalTime>3430</properties:TotalTime>
  <properties:HiddenSlides>0</properties:HiddenSlides>
  <properties:MMClips>0</properties:MMClips>
  <properties:ScaleCrop>false</properties:ScaleCrop>
  <properties:HeadingPairs>
    <vt:vector baseType="variant" size="6">
      <vt:variant>
        <vt:lpstr>Použitá písma</vt:lpstr>
      </vt:variant>
      <vt:variant>
        <vt:i4>6</vt:i4>
      </vt:variant>
      <vt:variant>
        <vt:lpstr>Motiv</vt:lpstr>
      </vt:variant>
      <vt:variant>
        <vt:i4>1</vt:i4>
      </vt:variant>
      <vt:variant>
        <vt:lpstr>Nadpisy snímků</vt:lpstr>
      </vt:variant>
      <vt:variant>
        <vt:i4>44</vt:i4>
      </vt:variant>
    </vt:vector>
  </properties:HeadingPairs>
  <properties:TitlesOfParts>
    <vt:vector baseType="lpstr" size="51">
      <vt:lpstr>Arial</vt:lpstr>
      <vt:lpstr>Calibri</vt:lpstr>
      <vt:lpstr>Symbol</vt:lpstr>
      <vt:lpstr>Trebuchet MS</vt:lpstr>
      <vt:lpstr>Wingdings</vt:lpstr>
      <vt:lpstr>Wingdings 3</vt:lpstr>
      <vt:lpstr>prezentace</vt:lpstr>
      <vt:lpstr>Výzva č.  03_22_014  Podpora pečujících osob a sdílené péče</vt:lpstr>
      <vt:lpstr>OBSAH SEMINÁŘE</vt:lpstr>
      <vt:lpstr>ÚVOD - OPZ PLUS</vt:lpstr>
      <vt:lpstr>Prezentace aplikace PowerPoint</vt:lpstr>
      <vt:lpstr>Identifikace výzvy </vt:lpstr>
      <vt:lpstr>Časové nastavení</vt:lpstr>
      <vt:lpstr>Alokace výzvy </vt:lpstr>
      <vt:lpstr>Oprávnění žadatelé ve výzvě   č. 14</vt:lpstr>
      <vt:lpstr>Oprávnění žadatelé ve výzvě   č. 14</vt:lpstr>
      <vt:lpstr>Oprávnění partneři</vt:lpstr>
      <vt:lpstr>Míra podpory –  rozpad zdrojů financování</vt:lpstr>
      <vt:lpstr>Aktivity – přehled</vt:lpstr>
      <vt:lpstr>OBECNÉ PODMÍNKY PRO CELOU VÝZVU </vt:lpstr>
      <vt:lpstr>PODMÍNKY PRO PROJEKTY S EVALUACÍ</vt:lpstr>
      <vt:lpstr>I. Podpora pečujících osob </vt:lpstr>
      <vt:lpstr>I. Podpora pečujících osob </vt:lpstr>
      <vt:lpstr>Podpora pečujících osob </vt:lpstr>
      <vt:lpstr>ii. PODPORA SDÍLENÉ PÉČE A INOVATIVNÍCH FOREM SDÍLENÉ PÉČE</vt:lpstr>
      <vt:lpstr>II. PODPORA SDÍLENÉ PÉČE A INOVATIVNÍCH FOREM SDÍLENÉ PÉČE</vt:lpstr>
      <vt:lpstr>ii. PODPORA SDÍLENÉ PÉČE A INOVATIVNÍCH FOREM SDÍLENÉ PÉČE</vt:lpstr>
      <vt:lpstr>ii. PODPORA SDÍLENÉ PÉČE A INOVATIVNÍCH FOREM SDÍLENÉ PÉČE</vt:lpstr>
      <vt:lpstr>II. PODPORA SDÍLENÉ PÉČE A INOVATIVNÍCH FOREM SDÍLENÉ PÉČE</vt:lpstr>
      <vt:lpstr>II. PODPORA SDÍLENÉ PÉČE A INOVATIVNÍCH FOREM SDÍLENÉ PÉČE</vt:lpstr>
      <vt:lpstr>ii. PODPORA SDÍLENÉ PÉČE A INOVATIVNÍCH FOREM SDÍLENÉ PÉČE</vt:lpstr>
      <vt:lpstr>III. Aktivity zaměřené na neformální a sdílenou péči na úrovni obcí</vt:lpstr>
      <vt:lpstr>III. Aktivity zaměřené na neformální a sdílenou péči na úrovni obcí</vt:lpstr>
      <vt:lpstr>Doplňkové aktivity výzvy</vt:lpstr>
      <vt:lpstr>V rámci výzvy nebude podporováno (týká se bodů I, II, III):  </vt:lpstr>
      <vt:lpstr>Indikátory se závazkem – přehled </vt:lpstr>
      <vt:lpstr>Indikátory ostatní – přehled </vt:lpstr>
      <vt:lpstr>Indikátory definice</vt:lpstr>
      <vt:lpstr>Indikátory definice</vt:lpstr>
      <vt:lpstr>Indikátory definice</vt:lpstr>
      <vt:lpstr>Indikátory definice</vt:lpstr>
      <vt:lpstr>Cílové skupiny</vt:lpstr>
      <vt:lpstr>Cílové skupiny </vt:lpstr>
      <vt:lpstr>Informace o způsobilosti výdajů</vt:lpstr>
      <vt:lpstr>Informace o využití paušálních sazeb</vt:lpstr>
      <vt:lpstr>Veřejná podpora</vt:lpstr>
      <vt:lpstr>Veřejná podpora</vt:lpstr>
      <vt:lpstr>Veřejná podpora</vt:lpstr>
      <vt:lpstr>povinné Přílohy žádosti o podporu</vt:lpstr>
      <vt:lpstr>Kontakty</vt:lpstr>
      <vt:lpstr>DěkujEME za pozornost</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2022-09-22T13:46:10Z</dcterms:modified>
  <cp:revision>531</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