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custom.xml" Type="http://schemas.openxmlformats.org/officeDocument/2006/relationships/custom-properties" Id="rId5"/>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2">
  <p:sldMasterIdLst>
    <p:sldMasterId id="2147483671" r:id="rId4"/>
  </p:sldMasterIdLst>
  <p:notesMasterIdLst>
    <p:notesMasterId r:id="rId46"/>
  </p:notesMasterIdLst>
  <p:sldIdLst>
    <p:sldId id="1194" r:id="rId5"/>
    <p:sldId id="1221" r:id="rId6"/>
    <p:sldId id="281" r:id="rId7"/>
    <p:sldId id="271" r:id="rId8"/>
    <p:sldId id="1195" r:id="rId9"/>
    <p:sldId id="1199" r:id="rId10"/>
    <p:sldId id="1149" r:id="rId11"/>
    <p:sldId id="1196" r:id="rId12"/>
    <p:sldId id="1166" r:id="rId13"/>
    <p:sldId id="1197" r:id="rId14"/>
    <p:sldId id="1223" r:id="rId15"/>
    <p:sldId id="1222" r:id="rId16"/>
    <p:sldId id="1178" r:id="rId17"/>
    <p:sldId id="1218" r:id="rId18"/>
    <p:sldId id="1150" r:id="rId19"/>
    <p:sldId id="1192" r:id="rId20"/>
    <p:sldId id="1168" r:id="rId21"/>
    <p:sldId id="1203" r:id="rId22"/>
    <p:sldId id="1204" r:id="rId23"/>
    <p:sldId id="1205" r:id="rId24"/>
    <p:sldId id="1206" r:id="rId25"/>
    <p:sldId id="1207" r:id="rId26"/>
    <p:sldId id="1210" r:id="rId27"/>
    <p:sldId id="1211" r:id="rId28"/>
    <p:sldId id="1208" r:id="rId29"/>
    <p:sldId id="1212" r:id="rId30"/>
    <p:sldId id="1213" r:id="rId31"/>
    <p:sldId id="1214" r:id="rId32"/>
    <p:sldId id="1215" r:id="rId33"/>
    <p:sldId id="1216" r:id="rId34"/>
    <p:sldId id="1217" r:id="rId35"/>
    <p:sldId id="1165" r:id="rId36"/>
    <p:sldId id="312" r:id="rId37"/>
    <p:sldId id="1154" r:id="rId38"/>
    <p:sldId id="1193" r:id="rId39"/>
    <p:sldId id="386" r:id="rId40"/>
    <p:sldId id="1164" r:id="rId41"/>
    <p:sldId id="1190" r:id="rId42"/>
    <p:sldId id="1200" r:id="rId43"/>
    <p:sldId id="1220" r:id="rId44"/>
    <p:sldId id="302" r:id="rId45"/>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7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Sogelová Adéla Ing. (MPSV)" initials="SAI(" lastIdx="2" clrIdx="0">
    <p:extLst>
      <p:ext uri="{19B8F6BF-5375-455C-9EA6-DF929625EA0E}">
        <p15:presenceInfo xmlns:p15="http://schemas.microsoft.com/office/powerpoint/2012/main" providerId="AD" userId="S::adela.sogelova@mpsv.cz::0cc913ad-974d-4e89-99f8-0442c936bd61"/>
      </p:ext>
    </p:extLst>
  </p:cmAuthor>
  <p:cmAuthor id="2" name="Bořecká Lenka Mgr. (MPSV)" initials="BLM(" lastIdx="1" clrIdx="1">
    <p:extLst>
      <p:ext uri="{19B8F6BF-5375-455C-9EA6-DF929625EA0E}">
        <p15:presenceInfo xmlns:p15="http://schemas.microsoft.com/office/powerpoint/2012/main" providerId="AD" userId="S::lenka.borecka@mpsv.cz::3d3d03b6-7331-4d2b-a6cb-ed2575c5b078"/>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lastView="sldThumbnailView">
  <p:normalViewPr>
    <p:restoredLeft sz="19911" autoAdjust="false"/>
    <p:restoredTop sz="89424" autoAdjust="false"/>
  </p:normalViewPr>
  <p:slideViewPr>
    <p:cSldViewPr showGuides="true">
      <p:cViewPr varScale="true">
        <p:scale>
          <a:sx n="77" d="100"/>
          <a:sy n="77" d="100"/>
        </p:scale>
        <p:origin x="1421" y="53"/>
      </p:cViewPr>
      <p:guideLst>
        <p:guide orient="horz" pos="913"/>
        <p:guide orient="horz" pos="3884"/>
        <p:guide pos="5420"/>
        <p:guide pos="74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344"/>
    </p:cViewPr>
  </p:sorterViewPr>
  <p:gridSpacing cx="72008" cy="72008"/>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slides/slide35.xml" Type="http://schemas.openxmlformats.org/officeDocument/2006/relationships/slide" Id="rId39"/>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commentAuthors.xml" Type="http://schemas.openxmlformats.org/officeDocument/2006/relationships/commentAuthors" Id="rId47"/>
    <Relationship Target="theme/theme1.xml" Type="http://schemas.openxmlformats.org/officeDocument/2006/relationships/theme" Id="rId50"/>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slides/slide1.xml" Type="http://schemas.openxmlformats.org/officeDocument/2006/relationships/slide" Id="rId5"/>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viewProps.xml" Type="http://schemas.openxmlformats.org/officeDocument/2006/relationships/viewProps" Id="rId49"/>
    <Relationship Target="slides/slide6.xml" Type="http://schemas.openxmlformats.org/officeDocument/2006/relationships/slide" Id="rId10"/>
    <Relationship Target="slides/slide15.xml" Type="http://schemas.openxmlformats.org/officeDocument/2006/relationships/slide" Id="rId19"/>
    <Relationship Target="slides/slide27.xml" Type="http://schemas.openxmlformats.org/officeDocument/2006/relationships/slide" Id="rId31"/>
    <Relationship Target="slides/slide40.xml" Type="http://schemas.openxmlformats.org/officeDocument/2006/relationships/slide" Id="rId44"/>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presProps.xml" Type="http://schemas.openxmlformats.org/officeDocument/2006/relationships/presProps" Id="rId48"/>
    <Relationship Target="slides/slide4.xml" Type="http://schemas.openxmlformats.org/officeDocument/2006/relationships/slide" Id="rId8"/>
    <Relationship Target="tableStyles.xml" Type="http://schemas.openxmlformats.org/officeDocument/2006/relationships/tableStyles"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notesMasters/notesMaster1.xml" Type="http://schemas.openxmlformats.org/officeDocument/2006/relationships/notesMaster" Id="rId46"/>
    <Relationship Target="slides/slide16.xml" Type="http://schemas.openxmlformats.org/officeDocument/2006/relationships/slide" Id="rId20"/>
    <Relationship Target="slides/slide37.xml" Type="http://schemas.openxmlformats.org/officeDocument/2006/relationships/slide" Id="rId41"/>
    <Relationship Target="../customXml/item1.xml" Type="http://schemas.openxmlformats.org/officeDocument/2006/relationships/customXml" Id="rId1"/>
    <Relationship Target="slides/slide2.xml" Type="http://schemas.openxmlformats.org/officeDocument/2006/relationships/slide" Id="rId6"/>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20.09.2022</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16.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slides/slide39.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40.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a:p>
        </p:txBody>
      </p:sp>
    </p:spTree>
    <p:extLst>
      <p:ext uri="{BB962C8B-B14F-4D97-AF65-F5344CB8AC3E}">
        <p14:creationId xmlns:p14="http://schemas.microsoft.com/office/powerpoint/2010/main" val="3640655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11</a:t>
            </a:fld>
            <a:endParaRPr lang="cs-CZ"/>
          </a:p>
        </p:txBody>
      </p:sp>
    </p:spTree>
    <p:extLst>
      <p:ext uri="{BB962C8B-B14F-4D97-AF65-F5344CB8AC3E}">
        <p14:creationId xmlns:p14="http://schemas.microsoft.com/office/powerpoint/2010/main" val="2532275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a:p>
        </p:txBody>
      </p:sp>
    </p:spTree>
    <p:extLst>
      <p:ext uri="{BB962C8B-B14F-4D97-AF65-F5344CB8AC3E}">
        <p14:creationId xmlns:p14="http://schemas.microsoft.com/office/powerpoint/2010/main" val="94674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a:p>
        </p:txBody>
      </p:sp>
    </p:spTree>
    <p:extLst>
      <p:ext uri="{BB962C8B-B14F-4D97-AF65-F5344CB8AC3E}">
        <p14:creationId xmlns:p14="http://schemas.microsoft.com/office/powerpoint/2010/main" val="3522115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a:p>
        </p:txBody>
      </p:sp>
    </p:spTree>
    <p:extLst>
      <p:ext uri="{BB962C8B-B14F-4D97-AF65-F5344CB8AC3E}">
        <p14:creationId xmlns:p14="http://schemas.microsoft.com/office/powerpoint/2010/main" val="4237151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15</a:t>
            </a:fld>
            <a:endParaRPr lang="cs-CZ"/>
          </a:p>
        </p:txBody>
      </p:sp>
    </p:spTree>
    <p:extLst>
      <p:ext uri="{BB962C8B-B14F-4D97-AF65-F5344CB8AC3E}">
        <p14:creationId xmlns:p14="http://schemas.microsoft.com/office/powerpoint/2010/main" val="37789322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16</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61605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17</a:t>
            </a:fld>
            <a:endParaRPr lang="cs-CZ"/>
          </a:p>
        </p:txBody>
      </p:sp>
    </p:spTree>
    <p:extLst>
      <p:ext uri="{BB962C8B-B14F-4D97-AF65-F5344CB8AC3E}">
        <p14:creationId xmlns:p14="http://schemas.microsoft.com/office/powerpoint/2010/main" val="2784690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18</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832841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19</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070923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20</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1846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8590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21</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27814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22</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17902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23</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605072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24</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42805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25</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6927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26</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336358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27</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013670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28</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080536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29</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794248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30</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2888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a:t>
            </a:fld>
            <a:endParaRPr lang="cs-CZ"/>
          </a:p>
        </p:txBody>
      </p:sp>
    </p:spTree>
    <p:extLst>
      <p:ext uri="{BB962C8B-B14F-4D97-AF65-F5344CB8AC3E}">
        <p14:creationId xmlns:p14="http://schemas.microsoft.com/office/powerpoint/2010/main" val="34653124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31</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930081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a:p>
        </p:txBody>
      </p:sp>
    </p:spTree>
    <p:extLst>
      <p:ext uri="{BB962C8B-B14F-4D97-AF65-F5344CB8AC3E}">
        <p14:creationId xmlns:p14="http://schemas.microsoft.com/office/powerpoint/2010/main" val="1234297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indent="0" algn="just">
              <a:buFont typeface="Arial" panose="020B0604020202020204" pitchFamily="34" charset="0"/>
              <a:buNone/>
            </a:pPr>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33</a:t>
            </a:fld>
            <a:endParaRPr lang="cs-CZ"/>
          </a:p>
        </p:txBody>
      </p:sp>
    </p:spTree>
    <p:extLst>
      <p:ext uri="{BB962C8B-B14F-4D97-AF65-F5344CB8AC3E}">
        <p14:creationId xmlns:p14="http://schemas.microsoft.com/office/powerpoint/2010/main" val="39464363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a:p>
        </p:txBody>
      </p:sp>
    </p:spTree>
    <p:extLst>
      <p:ext uri="{BB962C8B-B14F-4D97-AF65-F5344CB8AC3E}">
        <p14:creationId xmlns:p14="http://schemas.microsoft.com/office/powerpoint/2010/main" val="20324904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35</a:t>
            </a:fld>
            <a:endParaRPr lang="cs-CZ"/>
          </a:p>
        </p:txBody>
      </p:sp>
    </p:spTree>
    <p:extLst>
      <p:ext uri="{BB962C8B-B14F-4D97-AF65-F5344CB8AC3E}">
        <p14:creationId xmlns:p14="http://schemas.microsoft.com/office/powerpoint/2010/main" val="28493873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36</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91261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37</a:t>
            </a:fld>
            <a:endParaRPr lang="cs-CZ"/>
          </a:p>
        </p:txBody>
      </p:sp>
    </p:spTree>
    <p:extLst>
      <p:ext uri="{BB962C8B-B14F-4D97-AF65-F5344CB8AC3E}">
        <p14:creationId xmlns:p14="http://schemas.microsoft.com/office/powerpoint/2010/main" val="235498912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a:p>
        </p:txBody>
      </p:sp>
    </p:spTree>
    <p:extLst>
      <p:ext uri="{BB962C8B-B14F-4D97-AF65-F5344CB8AC3E}">
        <p14:creationId xmlns:p14="http://schemas.microsoft.com/office/powerpoint/2010/main" val="2514196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39</a:t>
            </a:fld>
            <a:endParaRPr lang="cs-CZ"/>
          </a:p>
        </p:txBody>
      </p:sp>
    </p:spTree>
    <p:extLst>
      <p:ext uri="{BB962C8B-B14F-4D97-AF65-F5344CB8AC3E}">
        <p14:creationId xmlns:p14="http://schemas.microsoft.com/office/powerpoint/2010/main" val="35221150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40</a:t>
            </a:fld>
            <a:endParaRPr lang="cs-CZ"/>
          </a:p>
        </p:txBody>
      </p:sp>
    </p:spTree>
    <p:extLst>
      <p:ext uri="{BB962C8B-B14F-4D97-AF65-F5344CB8AC3E}">
        <p14:creationId xmlns:p14="http://schemas.microsoft.com/office/powerpoint/2010/main" val="3010048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5</a:t>
            </a:fld>
            <a:endParaRPr lang="cs-CZ"/>
          </a:p>
        </p:txBody>
      </p:sp>
    </p:spTree>
    <p:extLst>
      <p:ext uri="{BB962C8B-B14F-4D97-AF65-F5344CB8AC3E}">
        <p14:creationId xmlns:p14="http://schemas.microsoft.com/office/powerpoint/2010/main" val="31573058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41</a:t>
            </a:fld>
            <a:endParaRPr lang="cs-CZ"/>
          </a:p>
        </p:txBody>
      </p:sp>
    </p:spTree>
    <p:extLst>
      <p:ext uri="{BB962C8B-B14F-4D97-AF65-F5344CB8AC3E}">
        <p14:creationId xmlns:p14="http://schemas.microsoft.com/office/powerpoint/2010/main" val="3618842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a:t>
            </a:fld>
            <a:endParaRPr lang="cs-CZ"/>
          </a:p>
        </p:txBody>
      </p:sp>
    </p:spTree>
    <p:extLst>
      <p:ext uri="{BB962C8B-B14F-4D97-AF65-F5344CB8AC3E}">
        <p14:creationId xmlns:p14="http://schemas.microsoft.com/office/powerpoint/2010/main" val="12055810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r>
              <a:rPr lang="cs-CZ" sz="900" baseline="0" dirty="false">
                <a:effectLst/>
                <a:latin typeface="Arial" panose="020B0604020202020204" pitchFamily="34" charset="0"/>
                <a:ea typeface="Calibri" panose="020F0502020204030204" pitchFamily="34" charset="0"/>
                <a:cs typeface="Times New Roman" panose="02020603050405020304" pitchFamily="18" charset="0"/>
              </a:rPr>
              <a:t>Pro posouzení velikosti obce je rozhodný počet obyvatel k poslednímu dni roku předcházejícího podání žádosti o podporu.</a:t>
            </a:r>
            <a:endParaRPr lang="cs-CZ" sz="900" baseline="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7</a:t>
            </a:fld>
            <a:endParaRPr lang="cs-CZ"/>
          </a:p>
        </p:txBody>
      </p:sp>
    </p:spTree>
    <p:extLst>
      <p:ext uri="{BB962C8B-B14F-4D97-AF65-F5344CB8AC3E}">
        <p14:creationId xmlns:p14="http://schemas.microsoft.com/office/powerpoint/2010/main" val="3433154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8</a:t>
            </a:fld>
            <a:endParaRPr lang="cs-CZ"/>
          </a:p>
        </p:txBody>
      </p:sp>
    </p:spTree>
    <p:extLst>
      <p:ext uri="{BB962C8B-B14F-4D97-AF65-F5344CB8AC3E}">
        <p14:creationId xmlns:p14="http://schemas.microsoft.com/office/powerpoint/2010/main" val="1968953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36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9</a:t>
            </a:fld>
            <a:endParaRPr lang="cs-CZ"/>
          </a:p>
        </p:txBody>
      </p:sp>
    </p:spTree>
    <p:extLst>
      <p:ext uri="{BB962C8B-B14F-4D97-AF65-F5344CB8AC3E}">
        <p14:creationId xmlns:p14="http://schemas.microsoft.com/office/powerpoint/2010/main" val="306273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a:p>
        </p:txBody>
      </p:sp>
    </p:spTree>
    <p:extLst>
      <p:ext uri="{BB962C8B-B14F-4D97-AF65-F5344CB8AC3E}">
        <p14:creationId xmlns:p14="http://schemas.microsoft.com/office/powerpoint/2010/main" val="1357527548"/>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dirty="false">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Mode="External" Target="https://www.esfcr.cz/hodnoceni-a-vyber-projektu-opz-plus" Type="http://schemas.openxmlformats.org/officeDocument/2006/relationships/hyperlink" Id="rId3"/>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16.xml" Type="http://schemas.openxmlformats.org/officeDocument/2006/relationships/notesSlid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Mode="External" Target="https://www.mvcr.cz/clanek/metodika-vyberu-pripravy-a-cinnosti-asistentu-prevence-kriminality.aspx" Type="http://schemas.openxmlformats.org/officeDocument/2006/relationships/hyperlink" Id="rId3"/>
    <Relationship Target="../notesSlides/notesSlide22.xml" Type="http://schemas.openxmlformats.org/officeDocument/2006/relationships/notesSlid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Mode="External" Target="https://www.mvcr.cz/clanek/erdf-operacni-program-zamestnanost-domovnik-preventista.aspx?q=Y2hudW09NQ%3d%3d" Type="http://schemas.openxmlformats.org/officeDocument/2006/relationships/hyperlink" Id="rId3"/>
    <Relationship Target="../notesSlides/notesSlide23.xml" Type="http://schemas.openxmlformats.org/officeDocument/2006/relationships/notesSlide" Id="rId2"/>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2.xml" Type="http://schemas.openxmlformats.org/officeDocument/2006/relationships/slideLayout" Id="rId1"/>
</Relationships>

</file>

<file path=ppt/slides/_rels/slide28.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2.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Mode="External" Target="https://www.esfcr.cz/klub-vyzvy-018-podpora-socialniho-zaclenovani-ve-vyloucenych-lokalitach" Type="http://schemas.openxmlformats.org/officeDocument/2006/relationships/hyperlink" Id="rId3"/>
    <Relationship TargetMode="External" Target="https://www.esfcr.cz/vyzva-018-opz-plus" Type="http://schemas.openxmlformats.org/officeDocument/2006/relationships/hyperlink" Id="rId2"/>
    <Relationship Target="../slideLayouts/slideLayout2.xml" Type="http://schemas.openxmlformats.org/officeDocument/2006/relationships/slideLayout" Id="rId1"/>
    <Relationship TargetMode="External" Target="https://www.esfcr.cz/pravidla-pro-zadatele-a-prijemce-opz-plus" Type="http://schemas.openxmlformats.org/officeDocument/2006/relationships/hyperlink" Id="rId5"/>
    <Relationship TargetMode="External" Target="https://iskp21.mssf.cz/" Type="http://schemas.openxmlformats.org/officeDocument/2006/relationships/hyperlink" Id="rId4"/>
</Relationships>

</file>

<file path=ppt/slides/_rels/slide30.xml.rels><?xml version="1.0" encoding="UTF-8" standalone="yes"?>
<Relationships xmlns="http://schemas.openxmlformats.org/package/2006/relationships">
    <Relationship TargetMode="External" Target="http://www.participativnimetody.cz/" Type="http://schemas.openxmlformats.org/officeDocument/2006/relationships/hyperlink" Id="rId3"/>
    <Relationship Target="../notesSlides/notesSlide29.xml" Type="http://schemas.openxmlformats.org/officeDocument/2006/relationships/notesSlide" Id="rId2"/>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31.xml" Type="http://schemas.openxmlformats.org/officeDocument/2006/relationships/notesSlide" Id="rId2"/>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Mode="External" Target="https://www.esfcr.cz/monitorovani-podporenych-osob-opz-plus" Type="http://schemas.openxmlformats.org/officeDocument/2006/relationships/hyperlink" Id="rId3"/>
    <Relationship Target="../notesSlides/notesSlide32.xml" Type="http://schemas.openxmlformats.org/officeDocument/2006/relationships/notesSlide" Id="rId2"/>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34.xml" Type="http://schemas.openxmlformats.org/officeDocument/2006/relationships/notesSlide" Id="rId2"/>
    <Relationship Target="../slideLayouts/slideLayout2.xml" Type="http://schemas.openxmlformats.org/officeDocument/2006/relationships/slideLayout" Id="rId1"/>
</Relationships>

</file>

<file path=ppt/slides/_rels/slide36.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Mode="External" Target="https://iskp21.mssf.cz/" Type="http://schemas.openxmlformats.org/officeDocument/2006/relationships/hyperlink" Id="rId3"/>
    <Relationship Target="../notesSlides/notesSlide36.xml" Type="http://schemas.openxmlformats.org/officeDocument/2006/relationships/notesSlide" Id="rId2"/>
    <Relationship Target="../slideLayouts/slideLayout2.xml" Type="http://schemas.openxmlformats.org/officeDocument/2006/relationships/slideLayout" Id="rId1"/>
    <Relationship TargetMode="External" Target="https://www.esfcr.cz/formulare-a-pokyny-potrebne-v-ramci-pripravy-zadosti-o-podporu-opz-plus?p_p_id=DocumentDetailStandalonePortlet_WAR_esfportalportletapplication&amp;p_p_lifecycle=2&amp;p_p_state=normal&amp;p_p_mode=view&amp;p_p_resource_id=downloadRevision&amp;p_p_cacheability=cacheLevelPage&amp;p_p_col_id=column-2&amp;p_p_col_pos=2&amp;p_p_col_count=3&amp;_DocumentDetailStandalonePortlet_WAR_esfportalportletapplication_revisionId=18398070" Type="http://schemas.openxmlformats.org/officeDocument/2006/relationships/hyperlink" Id="rId6"/>
    <Relationship TargetMode="External" Target="https://www.esfcr.cz/formulare-a-pokyny-potrebne-v-ramci-pripravy-zadosti-o-podporu-opz-plus?p_p_id=DocumentDetailStandalonePortlet_WAR_esfportalportletapplication&amp;p_p_lifecycle=2&amp;p_p_state=normal&amp;p_p_mode=view&amp;p_p_resource_id=downloadRevision&amp;p_p_cacheability=cacheLevelPage&amp;p_p_col_id=column-2&amp;p_p_col_pos=2&amp;p_p_col_count=3&amp;_DocumentDetailStandalonePortlet_WAR_esfportalportletapplication_revisionId=18398047" Type="http://schemas.openxmlformats.org/officeDocument/2006/relationships/hyperlink" Id="rId5"/>
    <Relationship TargetMode="External" Target="https://www.esfcr.cz/formulare-a-pokyny-potrebne-v-ramci-pripravy-zadosti-o-podporu-opz-plus/-/dokument/18398046" Type="http://schemas.openxmlformats.org/officeDocument/2006/relationships/hyperlink" Id="rId4"/>
</Relationships>

</file>

<file path=ppt/slides/_rels/slide38.xml.rels><?xml version="1.0" encoding="UTF-8" standalone="yes"?>
<Relationships xmlns="http://schemas.openxmlformats.org/package/2006/relationships">
    <Relationship Target="../notesSlides/notesSlide37.xml" Type="http://schemas.openxmlformats.org/officeDocument/2006/relationships/notesSlide" Id="rId2"/>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Mode="External" Target="https://esm.justice.cz/ias/issm/rejstrik" Type="http://schemas.openxmlformats.org/officeDocument/2006/relationships/hyperlink" Id="rId3"/>
    <Relationship Target="../notesSlides/notesSlide38.xml" Type="http://schemas.openxmlformats.org/officeDocument/2006/relationships/notesSlide" Id="rId2"/>
    <Relationship Target="../slideLayouts/slideLayout2.xml" Type="http://schemas.openxmlformats.org/officeDocument/2006/relationships/slideLayout" Id="rId1"/>
    <Relationship TargetMode="External" Target="https://www.esfcr.cz/pravidla-pro-zadatele-a-prijemce-opz-plus" Type="http://schemas.openxmlformats.org/officeDocument/2006/relationships/hyperlink" Id="rId4"/>
</Relationships>

</file>

<file path=ppt/slides/_rels/slide4.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Mode="External" Target="mailto:sarka.mullerova@mpsv.cz" Type="http://schemas.openxmlformats.org/officeDocument/2006/relationships/hyperlink" Id="rId3"/>
    <Relationship Target="../notesSlides/notesSlide39.xml" Type="http://schemas.openxmlformats.org/officeDocument/2006/relationships/notesSlide" Id="rId2"/>
    <Relationship Target="../slideLayouts/slideLayout2.xml" Type="http://schemas.openxmlformats.org/officeDocument/2006/relationships/slideLayout" Id="rId1"/>
    <Relationship TargetMode="External" Target="mailto:tereza.havelkova@mpsv.cz" Type="http://schemas.openxmlformats.org/officeDocument/2006/relationships/hyperlink" Id="rId6"/>
    <Relationship TargetMode="External" Target="mailto:gabriela.hubackova@mpsv.cz" Type="http://schemas.openxmlformats.org/officeDocument/2006/relationships/hyperlink" Id="rId5"/>
    <Relationship TargetMode="External" Target="mailto:gabriela.bartesova@mpsv.cz" Type="http://schemas.openxmlformats.org/officeDocument/2006/relationships/hyperlink" Id="rId4"/>
</Relationships>

</file>

<file path=ppt/slides/_rels/slide41.xml.rels><?xml version="1.0" encoding="UTF-8" standalone="yes"?>
<Relationships xmlns="http://schemas.openxmlformats.org/package/2006/relationships">
    <Relationship Target="../notesSlides/notesSlide40.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sz="4000" b="false" kern="1200" cap="none" dirty="false">
                <a:latin typeface="+mn-lt"/>
                <a:ea typeface="+mn-ea"/>
                <a:cs typeface="+mn-cs"/>
              </a:rPr>
              <a:t>Seminář pro žadatele</a:t>
            </a:r>
            <a:br>
              <a:rPr lang="cs-CZ" sz="4000" b="false" kern="1200" cap="none" dirty="false">
                <a:latin typeface="+mn-lt"/>
                <a:ea typeface="+mn-ea"/>
                <a:cs typeface="+mn-cs"/>
              </a:rPr>
            </a:br>
            <a:r>
              <a:rPr lang="cs-CZ" sz="4000" b="false" kern="1200" cap="none" dirty="false">
                <a:latin typeface="+mn-lt"/>
                <a:ea typeface="+mn-ea"/>
                <a:cs typeface="+mn-cs"/>
              </a:rPr>
              <a:t>výzva č.</a:t>
            </a:r>
            <a:r>
              <a:rPr lang="cs-CZ" sz="1800" dirty="false">
                <a:effectLst/>
                <a:latin typeface="Arial" panose="020B0604020202020204" pitchFamily="34" charset="0"/>
                <a:ea typeface="Calibri" panose="020F0502020204030204" pitchFamily="34" charset="0"/>
              </a:rPr>
              <a:t> </a:t>
            </a:r>
            <a:r>
              <a:rPr lang="cs-CZ" b="false" kern="1200" cap="none" dirty="false">
                <a:latin typeface="+mn-lt"/>
                <a:ea typeface="+mn-ea"/>
                <a:cs typeface="+mn-cs"/>
              </a:rPr>
              <a:t>03_22_018  </a:t>
            </a:r>
          </a:p>
        </p:txBody>
      </p:sp>
      <p:sp>
        <p:nvSpPr>
          <p:cNvPr id="7" name="Zástupný symbol pro text 6"/>
          <p:cNvSpPr>
            <a:spLocks noGrp="true"/>
          </p:cNvSpPr>
          <p:nvPr>
            <p:ph type="body" sz="quarter" idx="14"/>
          </p:nvPr>
        </p:nvSpPr>
        <p:spPr>
          <a:xfrm>
            <a:off x="1565836" y="5155200"/>
            <a:ext cx="7164328" cy="540000"/>
          </a:xfrm>
        </p:spPr>
        <p:txBody>
          <a:bodyPr/>
          <a:lstStyle/>
          <a:p>
            <a:r>
              <a:rPr lang="cs-CZ" sz="2000" dirty="false"/>
              <a:t>15. 9. 2022, Praha</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46000" y="2636837"/>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86997" y="5132232"/>
            <a:ext cx="540000" cy="540000"/>
          </a:xfrm>
        </p:spPr>
      </p:pic>
      <p:pic>
        <p:nvPicPr>
          <p:cNvPr id="6" name="Zástupný symbol pro obrázek 14">
            <a:extLst>
              <a:ext uri="{FF2B5EF4-FFF2-40B4-BE49-F238E27FC236}">
                <a16:creationId xmlns:a16="http://schemas.microsoft.com/office/drawing/2014/main" id="{A09DDA7F-D4B2-4106-AA2D-AE5D2963AF66}"/>
              </a:ext>
            </a:extLst>
          </p:cNvPr>
          <p:cNvPicPr>
            <a:picLocks noGrp="true" noChangeAspect="true"/>
          </p:cNvPicPr>
          <p:nvPr>
            <p:ph type="pic" sz="quarter" idx="16"/>
          </p:nvPr>
        </p:nvPicPr>
        <p:blipFill>
          <a:blip cstate="print" r:embed="rId5">
            <a:extLst>
              <a:ext uri="{28A0092B-C50C-407E-A947-70E740481C1C}">
                <a14:useLocalDpi xmlns:a14="http://schemas.microsoft.com/office/drawing/2010/main" val="0"/>
              </a:ext>
            </a:extLst>
          </a:blip>
          <a:stretch>
            <a:fillRect/>
          </a:stretch>
        </p:blipFill>
        <p:spPr>
          <a:xfrm>
            <a:off x="846000" y="4089600"/>
            <a:ext cx="540000" cy="540000"/>
          </a:xfrm>
        </p:spPr>
      </p:pic>
      <p:sp>
        <p:nvSpPr>
          <p:cNvPr id="8" name="TextovéPole 7">
            <a:extLst>
              <a:ext uri="{FF2B5EF4-FFF2-40B4-BE49-F238E27FC236}">
                <a16:creationId xmlns:a16="http://schemas.microsoft.com/office/drawing/2014/main" id="{48057913-AD93-47CE-97D1-D182B0D8C21C}"/>
              </a:ext>
            </a:extLst>
          </p:cNvPr>
          <p:cNvSpPr txBox="true"/>
          <p:nvPr/>
        </p:nvSpPr>
        <p:spPr>
          <a:xfrm>
            <a:off x="1512000" y="4174934"/>
            <a:ext cx="4860200" cy="707886"/>
          </a:xfrm>
          <a:prstGeom prst="rect">
            <a:avLst/>
          </a:prstGeom>
          <a:noFill/>
        </p:spPr>
        <p:txBody>
          <a:bodyPr wrap="square">
            <a:spAutoFit/>
          </a:bodyPr>
          <a:lstStyle/>
          <a:p>
            <a:r>
              <a:rPr lang="cs-CZ" sz="2000" dirty="false"/>
              <a:t>Šárka Müllerová, Gabriela Bartesová, Gabriela Hubáčková, Tereza Havelková</a:t>
            </a:r>
          </a:p>
        </p:txBody>
      </p:sp>
    </p:spTree>
    <p:extLst>
      <p:ext uri="{BB962C8B-B14F-4D97-AF65-F5344CB8AC3E}">
        <p14:creationId xmlns:p14="http://schemas.microsoft.com/office/powerpoint/2010/main" val="3340593539"/>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Partnerství</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16000" y="1228396"/>
            <a:ext cx="8424000" cy="5467604"/>
          </a:xfrm>
        </p:spPr>
        <p:txBody>
          <a:bodyPr/>
          <a:lstStyle/>
          <a:p>
            <a:pPr marL="0" indent="0" algn="just">
              <a:spcBef>
                <a:spcPts val="600"/>
              </a:spcBef>
              <a:spcAft>
                <a:spcPts val="600"/>
              </a:spcAft>
              <a:buNone/>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V rámci výzvy je podporováno partnerství bez/s finančním příspěvkem.</a:t>
            </a:r>
          </a:p>
          <a:p>
            <a:pPr marL="0" indent="0" algn="just">
              <a:lnSpc>
                <a:spcPct val="100000"/>
              </a:lnSpc>
              <a:spcBef>
                <a:spcPts val="600"/>
              </a:spcBef>
              <a:spcAft>
                <a:spcPts val="0"/>
              </a:spcAft>
              <a:buNone/>
            </a:pPr>
            <a:r>
              <a:rPr lang="cs-CZ" sz="1800" b="true" dirty="false">
                <a:latin typeface="Arial" panose="020B0604020202020204" pitchFamily="34" charset="0"/>
                <a:ea typeface="Calibri" panose="020F0502020204030204" pitchFamily="34" charset="0"/>
                <a:cs typeface="Times New Roman" panose="02020603050405020304" pitchFamily="18" charset="0"/>
              </a:rPr>
              <a:t>Změna oproti OPZ:</a:t>
            </a: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Příjemce v projektu realizovaném v partnerství s partnerem/y s finančním příspěvkem musí vlastními silami zajistit realizaci minimálně 30 % aktivit/rozpočtu projektu.</a:t>
            </a: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Dle pravidel Operačního programu Zaměstnanost plus oprávněným partnerem s finančním příspěvkem může být subjekt s prokazatelnou dobou trvání své existence minimálně 3 roky před datem vyhlášení výzvy</a:t>
            </a:r>
            <a:r>
              <a:rPr lang="cs-CZ" sz="1800" dirty="false">
                <a:latin typeface="Arial" panose="020B0604020202020204" pitchFamily="34" charset="0"/>
                <a:ea typeface="Calibri" panose="020F0502020204030204" pitchFamily="34" charset="0"/>
              </a:rPr>
              <a:t>.</a:t>
            </a:r>
          </a:p>
          <a:p>
            <a:pPr algn="just">
              <a:lnSpc>
                <a:spcPct val="107000"/>
              </a:lnSpc>
              <a:spcAft>
                <a:spcPts val="600"/>
              </a:spcAft>
              <a:buClr>
                <a:schemeClr val="tx1"/>
              </a:buClr>
              <a:buFont typeface="Arial" panose="020B0604020202020204" pitchFamily="34" charset="0"/>
              <a:buChar char="•"/>
            </a:pPr>
            <a:r>
              <a:rPr lang="cs-CZ" sz="1800" b="true" dirty="false">
                <a:effectLst/>
                <a:latin typeface="Arial" panose="020B0604020202020204" pitchFamily="34" charset="0"/>
                <a:ea typeface="Calibri" panose="020F0502020204030204" pitchFamily="34" charset="0"/>
                <a:cs typeface="Arial" panose="020B0604020202020204" pitchFamily="34" charset="0"/>
              </a:rPr>
              <a:t>Podporované aktivity, které mohou být realizovány prostřednictvím partnerů s finančním příspěvkem: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1" algn="just">
              <a:buClr>
                <a:schemeClr val="tx1"/>
              </a:buClr>
              <a:buFont typeface="Courier New" panose="02070309020205020404" pitchFamily="49" charset="0"/>
              <a:buChar char="o"/>
            </a:pPr>
            <a:r>
              <a:rPr lang="cs-CZ" sz="1400" dirty="false">
                <a:effectLst/>
                <a:latin typeface="Arial" panose="020B0604020202020204" pitchFamily="34" charset="0"/>
                <a:ea typeface="Calibri" panose="020F0502020204030204" pitchFamily="34" charset="0"/>
              </a:rPr>
              <a:t>Prostřednictvím partnerů s finančním příspěvkem mohou být realizované veškeré aktivity podporované ve výzvě, </a:t>
            </a:r>
            <a:r>
              <a:rPr lang="cs-CZ" sz="1400" b="true" dirty="false">
                <a:effectLst/>
                <a:latin typeface="Arial" panose="020B0604020202020204" pitchFamily="34" charset="0"/>
                <a:ea typeface="Calibri" panose="020F0502020204030204" pitchFamily="34" charset="0"/>
              </a:rPr>
              <a:t>s výjimkou</a:t>
            </a:r>
            <a:r>
              <a:rPr lang="cs-CZ" sz="1400" dirty="false">
                <a:effectLst/>
                <a:latin typeface="Arial" panose="020B0604020202020204" pitchFamily="34" charset="0"/>
                <a:ea typeface="Calibri" panose="020F0502020204030204" pitchFamily="34" charset="0"/>
              </a:rPr>
              <a:t>: Partnerství s finančním příspěvkem </a:t>
            </a:r>
            <a:r>
              <a:rPr lang="cs-CZ" sz="1400" b="true" dirty="false">
                <a:effectLst/>
                <a:latin typeface="Arial" panose="020B0604020202020204" pitchFamily="34" charset="0"/>
                <a:ea typeface="Calibri" panose="020F0502020204030204" pitchFamily="34" charset="0"/>
              </a:rPr>
              <a:t>není dovoleno </a:t>
            </a:r>
            <a:r>
              <a:rPr lang="cs-CZ" sz="1400" dirty="false">
                <a:effectLst/>
                <a:latin typeface="Arial" panose="020B0604020202020204" pitchFamily="34" charset="0"/>
                <a:ea typeface="Calibri" panose="020F0502020204030204" pitchFamily="34" charset="0"/>
              </a:rPr>
              <a:t>pro aktivitu </a:t>
            </a:r>
            <a:r>
              <a:rPr lang="cs-CZ" sz="1400" i="true" dirty="false">
                <a:effectLst/>
                <a:latin typeface="Arial" panose="020B0604020202020204" pitchFamily="34" charset="0"/>
                <a:ea typeface="Calibri" panose="020F0502020204030204" pitchFamily="34" charset="0"/>
              </a:rPr>
              <a:t>4) Podpora prevence kriminality, bezpečnosti a veřejného pořádku</a:t>
            </a:r>
            <a:r>
              <a:rPr lang="cs-CZ" sz="1400" dirty="false">
                <a:effectLst/>
                <a:latin typeface="Arial" panose="020B0604020202020204" pitchFamily="34" charset="0"/>
                <a:ea typeface="Calibri" panose="020F0502020204030204" pitchFamily="34" charset="0"/>
              </a:rPr>
              <a:t>, a to pro dílčí aktivity </a:t>
            </a:r>
            <a:r>
              <a:rPr lang="cs-CZ" sz="1400" i="true" dirty="false">
                <a:effectLst/>
                <a:latin typeface="Arial" panose="020B0604020202020204" pitchFamily="34" charset="0"/>
                <a:ea typeface="Calibri" panose="020F0502020204030204" pitchFamily="34" charset="0"/>
              </a:rPr>
              <a:t>4A) Asistent prevence kriminality</a:t>
            </a:r>
            <a:r>
              <a:rPr lang="cs-CZ" sz="1400" dirty="false">
                <a:effectLst/>
                <a:latin typeface="Arial" panose="020B0604020202020204" pitchFamily="34" charset="0"/>
                <a:ea typeface="Calibri" panose="020F0502020204030204" pitchFamily="34" charset="0"/>
              </a:rPr>
              <a:t> a </a:t>
            </a:r>
            <a:r>
              <a:rPr lang="cs-CZ" sz="1400" i="true" dirty="false">
                <a:effectLst/>
                <a:latin typeface="Arial" panose="020B0604020202020204" pitchFamily="34" charset="0"/>
                <a:ea typeface="Calibri" panose="020F0502020204030204" pitchFamily="34" charset="0"/>
              </a:rPr>
              <a:t>4B) Domovník-preventista</a:t>
            </a:r>
            <a:r>
              <a:rPr lang="cs-CZ" sz="1400" dirty="false">
                <a:effectLst/>
                <a:latin typeface="Arial" panose="020B0604020202020204" pitchFamily="34" charset="0"/>
                <a:ea typeface="Calibri" panose="020F0502020204030204" pitchFamily="34" charset="0"/>
              </a:rPr>
              <a:t>.</a:t>
            </a: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10</a:t>
            </a:fld>
            <a:endParaRPr lang="cs-CZ" dirty="false"/>
          </a:p>
        </p:txBody>
      </p:sp>
    </p:spTree>
    <p:extLst>
      <p:ext uri="{BB962C8B-B14F-4D97-AF65-F5344CB8AC3E}">
        <p14:creationId xmlns:p14="http://schemas.microsoft.com/office/powerpoint/2010/main" val="4215120862"/>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Vzdělávání a veřejná podpora</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11</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40768"/>
            <a:ext cx="8856984" cy="6220614"/>
          </a:xfrm>
          <a:prstGeom prst="rect">
            <a:avLst/>
          </a:prstGeom>
          <a:noFill/>
        </p:spPr>
        <p:txBody>
          <a:bodyPr wrap="square">
            <a:spAutoFit/>
          </a:bodyPr>
          <a:lstStyle/>
          <a:p>
            <a:pPr marL="285750" indent="-285750" algn="just">
              <a:lnSpc>
                <a:spcPct val="107000"/>
              </a:lnSpc>
              <a:spcBef>
                <a:spcPts val="600"/>
              </a:spcBef>
              <a:spcAft>
                <a:spcPts val="600"/>
              </a:spcAft>
              <a:buClr>
                <a:schemeClr val="tx1"/>
              </a:buClr>
              <a:buFont typeface="Arial" panose="020B0604020202020204" pitchFamily="34" charset="0"/>
              <a:buChar char="•"/>
            </a:pPr>
            <a:r>
              <a:rPr lang="cs-CZ" sz="1650" b="true" dirty="false">
                <a:effectLst/>
                <a:latin typeface="Arial" panose="020B0604020202020204" pitchFamily="34" charset="0"/>
                <a:ea typeface="Arial" panose="020B0604020202020204" pitchFamily="34" charset="0"/>
                <a:cs typeface="Times New Roman" panose="02020603050405020304" pitchFamily="18" charset="0"/>
              </a:rPr>
              <a:t>Příjemci doporučujeme v průběhu realizace zabezpečit zaměstnancům v přímé péči další odborné vzdělávání v minimálním rozsahu 24 hodin za 12 měsíců. </a:t>
            </a:r>
            <a:endParaRPr lang="cs-CZ" sz="1650" b="true" dirty="false">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500"/>
              </a:spcAft>
              <a:buClr>
                <a:schemeClr val="tx1"/>
              </a:buClr>
              <a:buFont typeface="Arial" panose="020B0604020202020204" pitchFamily="34" charset="0"/>
              <a:buChar cha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Pokud výdaje na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zajištění vzdělávání a supervize realizačního týmu</a:t>
            </a:r>
            <a:r>
              <a:rPr lang="cs-CZ" sz="1650" dirty="false">
                <a:effectLst/>
                <a:latin typeface="Arial" panose="020B0604020202020204" pitchFamily="34" charset="0"/>
                <a:ea typeface="Calibri" panose="020F0502020204030204" pitchFamily="34" charset="0"/>
                <a:cs typeface="Times New Roman" panose="02020603050405020304" pitchFamily="18" charset="0"/>
              </a:rPr>
              <a:t> hradí příjemce z paušálu, pak je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žadatel povinen</a:t>
            </a:r>
            <a:r>
              <a:rPr lang="cs-CZ" sz="1650" dirty="false">
                <a:effectLst/>
                <a:latin typeface="Arial" panose="020B0604020202020204" pitchFamily="34" charset="0"/>
                <a:ea typeface="Calibri" panose="020F0502020204030204" pitchFamily="34" charset="0"/>
                <a:cs typeface="Times New Roman" panose="02020603050405020304" pitchFamily="18" charset="0"/>
              </a:rPr>
              <a:t> toto vzdělávání a supervizi realizačního týmu detailně popsat v žádosti o podporu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v samostatné klíčové aktivitě a zároveň je povinen nastavit i vzhledem k této aktivitě odpovídající indikátory a jejich hodnoty</a:t>
            </a:r>
            <a:r>
              <a:rPr lang="cs-CZ" sz="1650" dirty="false">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lgn="just">
              <a:lnSpc>
                <a:spcPct val="107000"/>
              </a:lnSpc>
              <a:spcAft>
                <a:spcPts val="500"/>
              </a:spcAft>
              <a:buClr>
                <a:schemeClr val="tx1"/>
              </a:buClr>
              <a:buFont typeface="Arial" panose="020B0604020202020204" pitchFamily="34" charset="0"/>
              <a:buChar char="•"/>
            </a:pPr>
            <a:r>
              <a:rPr lang="cs-CZ" sz="1650" dirty="false">
                <a:effectLst/>
                <a:latin typeface="Arial" panose="020B0604020202020204" pitchFamily="34" charset="0"/>
                <a:ea typeface="Calibri" panose="020F0502020204030204" pitchFamily="34" charset="0"/>
                <a:cs typeface="Times New Roman" panose="02020603050405020304" pitchFamily="18" charset="0"/>
              </a:rPr>
              <a:t>Nebude-li provedena úhrada vzdělávání z paušálu, ale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z jiných zdrojů mimo projekt</a:t>
            </a:r>
            <a:r>
              <a:rPr lang="cs-CZ" sz="1650" dirty="false">
                <a:effectLst/>
                <a:latin typeface="Arial" panose="020B0604020202020204" pitchFamily="34" charset="0"/>
                <a:ea typeface="Calibri" panose="020F0502020204030204" pitchFamily="34" charset="0"/>
                <a:cs typeface="Times New Roman" panose="02020603050405020304" pitchFamily="18" charset="0"/>
              </a:rPr>
              <a:t>, musí žadatel danou situaci popsat nejen v žádosti o podporu, ale i následně v průběhu realizace, tedy v rámci Zprávy o realizaci.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V takovém případě nebude posuzována ŘO veřejná podpora (včetně podpory de minimis) týkající se vzdělávání pracovníků v přímé péči pro daný konkrétní projekt.</a:t>
            </a:r>
            <a:endParaRPr lang="cs-CZ" sz="1650" b="true" dirty="false">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Clr>
                <a:schemeClr val="tx1"/>
              </a:buClr>
              <a:buFont typeface="Arial" panose="020B0604020202020204" pitchFamily="34" charset="0"/>
              <a:buChar char="•"/>
            </a:pPr>
            <a:r>
              <a:rPr lang="cs-CZ" sz="1650" dirty="false">
                <a:effectLst/>
                <a:latin typeface="Arial" panose="020B0604020202020204" pitchFamily="34" charset="0"/>
                <a:ea typeface="Calibri" panose="020F0502020204030204" pitchFamily="34" charset="0"/>
                <a:cs typeface="Times New Roman" panose="02020603050405020304" pitchFamily="18" charset="0"/>
              </a:rPr>
              <a:t>Vzdělávání pracovníků realizačního týmu formou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kurzů, seminářů, workshopů, stáží a sebezkušenostními výcviky bude podpořeno v režimu veřejné podpory de minimis</a:t>
            </a:r>
            <a:r>
              <a:rPr lang="cs-CZ" sz="1650" dirty="false">
                <a:effectLst/>
                <a:latin typeface="Arial" panose="020B0604020202020204" pitchFamily="34" charset="0"/>
                <a:ea typeface="Calibri" panose="020F0502020204030204" pitchFamily="34" charset="0"/>
                <a:cs typeface="Times New Roman" panose="02020603050405020304" pitchFamily="18" charset="0"/>
              </a:rPr>
              <a:t>. </a:t>
            </a:r>
            <a:r>
              <a:rPr lang="cs-CZ" sz="1650" b="true" u="sng" dirty="false">
                <a:effectLst/>
                <a:latin typeface="Arial" panose="020B0604020202020204" pitchFamily="34" charset="0"/>
                <a:ea typeface="Calibri" panose="020F0502020204030204" pitchFamily="34" charset="0"/>
                <a:cs typeface="Times New Roman" panose="02020603050405020304" pitchFamily="18" charset="0"/>
              </a:rPr>
              <a:t>Supervize není veřejnou podporou de minimis. </a:t>
            </a:r>
          </a:p>
          <a:p>
            <a:pPr marL="285750" indent="-285750" algn="just">
              <a:lnSpc>
                <a:spcPct val="107000"/>
              </a:lnSpc>
              <a:spcAft>
                <a:spcPts val="800"/>
              </a:spcAft>
              <a:buClr>
                <a:schemeClr val="tx1"/>
              </a:buClr>
              <a:buFont typeface="Arial" panose="020B0604020202020204" pitchFamily="34" charset="0"/>
              <a:buChar char="•"/>
            </a:pP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V případě nejasnosti u aktivit konkrétního projektu,</a:t>
            </a:r>
            <a:r>
              <a:rPr lang="cs-CZ" sz="1650" dirty="false">
                <a:effectLst/>
                <a:latin typeface="Arial" panose="020B0604020202020204" pitchFamily="34" charset="0"/>
                <a:ea typeface="Calibri" panose="020F0502020204030204" pitchFamily="34" charset="0"/>
                <a:cs typeface="Times New Roman" panose="02020603050405020304" pitchFamily="18" charset="0"/>
              </a:rPr>
              <a:t> které budou zakládat veřejnou podporu, bude aplikace režimu veřejné podpory (včetně podpory de minimis) posuzována a upřesněna s příjemcem před vydáním Rozhodnutí o poskytnutí dotace u každého jednotlivého projektu.</a:t>
            </a:r>
            <a:endParaRPr lang="cs-CZ" sz="165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lvl="0" algn="just">
              <a:buFont typeface="+mj-lt"/>
              <a:buAutoNum type="arabicPeriod"/>
            </a:pPr>
            <a:endParaRPr lang="cs-CZ" sz="1400" b="true" i="true" dirty="false"/>
          </a:p>
          <a:p>
            <a:pPr lvl="0"/>
            <a:endParaRPr lang="cs-CZ" sz="1600" dirty="false"/>
          </a:p>
        </p:txBody>
      </p:sp>
    </p:spTree>
    <p:extLst>
      <p:ext uri="{BB962C8B-B14F-4D97-AF65-F5344CB8AC3E}">
        <p14:creationId xmlns:p14="http://schemas.microsoft.com/office/powerpoint/2010/main" val="3715600585"/>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br>
              <a:rPr lang="cs-CZ" sz="1800" dirty="false"/>
            </a:br>
            <a:r>
              <a:rPr lang="cs-CZ" dirty="false"/>
              <a:t>Přehled příloh výzvy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484784"/>
            <a:ext cx="8424000" cy="5211216"/>
          </a:xfrm>
        </p:spPr>
        <p:txBody>
          <a:bodyPr/>
          <a:lstStyle/>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1 – Popis aktivit (doplnění bodu 4.1 výzvy)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2 – Pomůcka pro stanovení osobních nákladů</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3 – Vstupní analýza VZOR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4 – Kritéria evaluace komunitní práce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5 – Podpora sociálních služeb v otevřených výzvách OPZ+</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5a – Údaje o sociální službě plán</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6 – Potvrzení souladu projektu s Plánem sociálního začleňování VZOR (pro projekty typu obcí B)</a:t>
            </a:r>
          </a:p>
          <a:p>
            <a:pPr>
              <a:spcAft>
                <a:spcPts val="3600"/>
              </a:spcAf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Times New Roman" panose="02020603050405020304" pitchFamily="18" charset="0"/>
              </a:rPr>
              <a:t>Příloha </a:t>
            </a:r>
            <a:r>
              <a:rPr lang="cs-CZ" sz="1800" dirty="false" err="true">
                <a:effectLst/>
                <a:latin typeface="Arial" panose="020B0604020202020204" pitchFamily="34" charset="0"/>
                <a:ea typeface="Calibri" panose="020F0502020204030204" pitchFamily="34" charset="0"/>
                <a:cs typeface="Times New Roman" panose="02020603050405020304" pitchFamily="18" charset="0"/>
              </a:rPr>
              <a:t>výzvy_Žadatel</a:t>
            </a:r>
            <a:r>
              <a:rPr lang="cs-CZ" sz="1800" dirty="false">
                <a:effectLst/>
                <a:latin typeface="Arial" panose="020B0604020202020204" pitchFamily="34" charset="0"/>
                <a:ea typeface="Calibri" panose="020F0502020204030204" pitchFamily="34" charset="0"/>
                <a:cs typeface="Times New Roman" panose="02020603050405020304" pitchFamily="18" charset="0"/>
              </a:rPr>
              <a:t> a partneři</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12</a:t>
            </a:fld>
            <a:endParaRPr lang="cs-CZ" dirty="false"/>
          </a:p>
        </p:txBody>
      </p:sp>
    </p:spTree>
    <p:extLst>
      <p:ext uri="{BB962C8B-B14F-4D97-AF65-F5344CB8AC3E}">
        <p14:creationId xmlns:p14="http://schemas.microsoft.com/office/powerpoint/2010/main" val="2736766723"/>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99392"/>
            <a:ext cx="8748000" cy="1080000"/>
          </a:xfrm>
        </p:spPr>
        <p:txBody>
          <a:bodyPr/>
          <a:lstStyle/>
          <a:p>
            <a:br>
              <a:rPr lang="cs-CZ" sz="1800" dirty="false"/>
            </a:br>
            <a:r>
              <a:rPr lang="cs-CZ" dirty="false"/>
              <a:t>Způsob hodnocení a výběr projektů</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394784"/>
            <a:ext cx="8424000" cy="5211216"/>
          </a:xfrm>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None/>
              <a:tabLst/>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Fáze hodnocení (viz kapitola 4 Specifické části pravidel pro žadatele a příjemce):</a:t>
            </a:r>
          </a:p>
          <a:p>
            <a:pPr algn="just">
              <a:lnSpc>
                <a:spcPts val="2400"/>
              </a:lnSpc>
              <a:spcBef>
                <a:spcPts val="300"/>
              </a:spcBef>
              <a:spcAft>
                <a:spcPts val="300"/>
              </a:spcAft>
              <a:buClr>
                <a:schemeClr val="tx1"/>
              </a:buClr>
              <a:buFont typeface="Arial" panose="020B0604020202020204" pitchFamily="34" charset="0"/>
              <a:buChar char="•"/>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hodnocení přijatelnosti a formálních náležitostí (max. do 30 pracovních dní od podání žádosti/ v případě příjmu nad 250 projektů + 10 pracovních dní)</a:t>
            </a:r>
          </a:p>
          <a:p>
            <a:pPr lvl="2" algn="just">
              <a:buClr>
                <a:schemeClr val="tx1"/>
              </a:buClr>
              <a:buFont typeface="Courier New" panose="02070309020205020404" pitchFamily="49" charset="0"/>
              <a:buChar char="o"/>
              <a:defRPr/>
            </a:pPr>
            <a:r>
              <a:rPr lang="cs-CZ" sz="1600" dirty="false">
                <a:solidFill>
                  <a:srgbClr val="084A8B"/>
                </a:solidFill>
                <a:latin typeface="Arial"/>
              </a:rPr>
              <a:t>Pozor! V případě, že projekt nesplní podmínky přijatelnosti (tzn. věcné stránky projektu), </a:t>
            </a:r>
            <a:r>
              <a:rPr lang="cs-CZ" sz="1600" b="true" dirty="false">
                <a:solidFill>
                  <a:srgbClr val="084A8B"/>
                </a:solidFill>
                <a:latin typeface="Arial"/>
              </a:rPr>
              <a:t>nelze žádost o podporu vrátit příjemci k doplnění nebo opravě, ale dle podmínek OPZ+ bude vyřazena z procesu hodnocení</a:t>
            </a:r>
            <a:r>
              <a:rPr lang="cs-CZ" sz="1600" dirty="false">
                <a:solidFill>
                  <a:srgbClr val="084A8B"/>
                </a:solidFill>
                <a:latin typeface="Arial"/>
              </a:rPr>
              <a:t>. </a:t>
            </a: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V takovém případě je</a:t>
            </a:r>
            <a:r>
              <a:rPr lang="cs-CZ" sz="1600" dirty="false">
                <a:solidFill>
                  <a:srgbClr val="084A8B"/>
                </a:solidFill>
                <a:latin typeface="Arial"/>
              </a:rPr>
              <a:t> však možnost podat zcela novou žádost, pokud jsou splněny podmínky podávání žádosti této výzvy.</a:t>
            </a:r>
          </a:p>
          <a:p>
            <a:pPr lvl="2" algn="just">
              <a:buClr>
                <a:schemeClr val="tx1"/>
              </a:buClr>
              <a:buFont typeface="Courier New" panose="02070309020205020404" pitchFamily="49" charset="0"/>
              <a:buChar char="o"/>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Oprava formálních náležitostí je možná pouze 1x.</a:t>
            </a:r>
          </a:p>
          <a:p>
            <a:pPr algn="just">
              <a:buClr>
                <a:schemeClr val="tx1"/>
              </a:buClr>
              <a:buFont typeface="Arial" panose="020B0604020202020204" pitchFamily="34" charset="0"/>
              <a:buChar char="•"/>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věcné hodnocení bude zajištěno s využitím hodnotící komise (max. do 80 pracovních dní od podání žádosti/ v případě příjmu nad 250 projektů + 20 pracovních dní)</a:t>
            </a:r>
          </a:p>
          <a:p>
            <a:pPr lvl="1" algn="just">
              <a:buClr>
                <a:srgbClr val="5FBBF5"/>
              </a:buClr>
              <a:defRPr/>
            </a:pP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13</a:t>
            </a:fld>
            <a:endParaRPr lang="cs-CZ" dirty="false"/>
          </a:p>
        </p:txBody>
      </p:sp>
    </p:spTree>
    <p:extLst>
      <p:ext uri="{BB962C8B-B14F-4D97-AF65-F5344CB8AC3E}">
        <p14:creationId xmlns:p14="http://schemas.microsoft.com/office/powerpoint/2010/main" val="2091264822"/>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99392"/>
            <a:ext cx="8784000" cy="1080000"/>
          </a:xfrm>
        </p:spPr>
        <p:txBody>
          <a:bodyPr/>
          <a:lstStyle/>
          <a:p>
            <a:br>
              <a:rPr lang="cs-CZ" sz="1800" dirty="false"/>
            </a:br>
            <a:r>
              <a:rPr lang="cs-CZ" dirty="false"/>
              <a:t>Způsob hodnocení a výběr projektů</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166059"/>
            <a:ext cx="8424000" cy="5211216"/>
          </a:xfrm>
        </p:spPr>
        <p:txBody>
          <a:bodyPr/>
          <a:lstStyle/>
          <a:p>
            <a:pPr marL="0" marR="0" lvl="0" indent="0" algn="l" defTabSz="914400" rtl="false" eaLnBrk="true" fontAlgn="auto" latinLnBrk="false" hangingPunct="true">
              <a:lnSpc>
                <a:spcPts val="2880"/>
              </a:lnSpc>
              <a:spcBef>
                <a:spcPts val="600"/>
              </a:spcBef>
              <a:spcAft>
                <a:spcPts val="600"/>
              </a:spcAft>
              <a:buClr>
                <a:srgbClr val="5FBBF5"/>
              </a:buClr>
              <a:buSzPct val="100000"/>
              <a:buNone/>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V rámci věcného hodnocení se hodnotí:</a:t>
            </a: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Potřebnost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mj. </a:t>
            </a:r>
            <a:r>
              <a:rPr lang="cs-CZ" sz="1600" dirty="false">
                <a:effectLst/>
                <a:latin typeface="Arial" panose="020B0604020202020204" pitchFamily="34" charset="0"/>
                <a:ea typeface="Calibri" panose="020F0502020204030204" pitchFamily="34" charset="0"/>
                <a:cs typeface="Arial" panose="020B0604020202020204" pitchFamily="34" charset="0"/>
              </a:rPr>
              <a:t>dostatečné popsání řešení problému v žádosti o podporu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effectLst/>
                <a:latin typeface="Arial" panose="020B0604020202020204" pitchFamily="34" charset="0"/>
                <a:ea typeface="Calibri" panose="020F0502020204030204" pitchFamily="34" charset="0"/>
                <a:cs typeface="Arial" panose="020B0604020202020204" pitchFamily="34" charset="0"/>
              </a:rPr>
              <a:t>vhodnost a způsob řešení pro konkrétní cílovou skupinu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effectLst/>
                <a:latin typeface="Arial" panose="020B0604020202020204" pitchFamily="34" charset="0"/>
                <a:ea typeface="Calibri" panose="020F0502020204030204" pitchFamily="34" charset="0"/>
                <a:cs typeface="Arial" panose="020B0604020202020204" pitchFamily="34" charset="0"/>
              </a:rPr>
              <a:t>adekvátnost navrhované změny a předpoklady řešení</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latin typeface="Arial" panose="020B0604020202020204" pitchFamily="34" charset="0"/>
                <a:ea typeface="Calibri" panose="020F0502020204030204" pitchFamily="34" charset="0"/>
                <a:cs typeface="Arial" panose="020B0604020202020204" pitchFamily="34" charset="0"/>
              </a:rPr>
              <a:t>pokud byl problém v území již řešen, tak s jakým výsledkem (dosavadní účinnost)</a:t>
            </a:r>
            <a:endParaRPr lang="cs-CZ" sz="1600" dirty="false">
              <a:effectLst/>
              <a:latin typeface="Arial" panose="020B0604020202020204" pitchFamily="34" charset="0"/>
              <a:ea typeface="Calibri" panose="020F0502020204030204" pitchFamily="34" charset="0"/>
              <a:cs typeface="Arial" panose="020B0604020202020204" pitchFamily="34" charset="0"/>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Účelnost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cíle a konzistentnost (intervenční logika)</a:t>
            </a:r>
          </a:p>
          <a:p>
            <a:pPr lvl="3" indent="-432000">
              <a:lnSpc>
                <a:spcPct val="100000"/>
              </a:lnSpc>
              <a:spcBef>
                <a:spcPts val="0"/>
              </a:spcBef>
              <a:spcAft>
                <a:spcPts val="0"/>
              </a:spcAft>
              <a:buClr>
                <a:schemeClr val="tx1"/>
              </a:buClr>
              <a:buSzPct val="70000"/>
              <a:buFont typeface="Wingdings" panose="05000000000000000000" pitchFamily="2" charset="2"/>
              <a:buChar char="§"/>
              <a:defRPr/>
            </a:pPr>
            <a:r>
              <a:rPr kumimoji="false" lang="cs-CZ" sz="1600" i="false" u="none" strike="noStrike" kern="1200" cap="none" spc="0" normalizeH="false" baseline="0" noProof="false" dirty="false">
                <a:ln>
                  <a:noFill/>
                </a:ln>
                <a:solidFill>
                  <a:srgbClr val="084A8B"/>
                </a:solidFill>
                <a:effectLst/>
                <a:uLnTx/>
                <a:uFillTx/>
                <a:latin typeface="Arial"/>
                <a:ea typeface="+mn-ea"/>
                <a:cs typeface="+mn-cs"/>
              </a:rPr>
              <a:t>důraz na měřitelnost cílů</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způsob ověření a dosažení cíle projektu</a:t>
            </a:r>
            <a:endParaRPr kumimoji="false" lang="cs-CZ" sz="1600" i="false" u="none" strike="noStrike" kern="1200" cap="none" spc="0" normalizeH="false" baseline="0" noProof="false" dirty="false">
              <a:ln>
                <a:noFill/>
              </a:ln>
              <a:solidFill>
                <a:srgbClr val="084A8B"/>
              </a:solidFill>
              <a:effectLst/>
              <a:uLnTx/>
              <a:uFillTx/>
              <a:latin typeface="Arial"/>
              <a:ea typeface="+mn-ea"/>
              <a:cs typeface="+mn-cs"/>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Efektivnost a hospodárnost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t>přiměřenost </a:t>
            </a:r>
            <a:r>
              <a:rPr lang="cs-CZ" sz="1600" b="false" i="false" u="none" strike="noStrike" baseline="0" dirty="false"/>
              <a:t>výše rozpočtu vzhledem k výstupům projektu a délce realizace </a:t>
            </a:r>
            <a:r>
              <a:rPr lang="cs-CZ" sz="1800" b="false" i="false" u="none" strike="noStrike" baseline="0" dirty="false">
                <a:solidFill>
                  <a:srgbClr val="000000"/>
                </a:solidFill>
              </a:rPr>
              <a:t>	</a:t>
            </a:r>
            <a:endPar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Proveditelnost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hodnotí se mj., zda je dostatečně konkretizován zájem CS o zapojení do projektu</a:t>
            </a:r>
          </a:p>
          <a:p>
            <a:pPr marL="486000" lvl="2" indent="0">
              <a:lnSpc>
                <a:spcPct val="100000"/>
              </a:lnSpc>
              <a:spcBef>
                <a:spcPts val="0"/>
              </a:spcBef>
              <a:spcAft>
                <a:spcPts val="0"/>
              </a:spcAft>
              <a:buClr>
                <a:schemeClr val="tx1"/>
              </a:buClr>
              <a:buSzPct val="100000"/>
              <a:buNone/>
              <a:defRPr/>
            </a:pPr>
            <a:endParaRPr kumimoji="false" lang="cs-CZ" sz="1600" i="false" u="none" strike="noStrike" kern="1200" cap="none" spc="0" normalizeH="false" baseline="0" noProof="false" dirty="false">
              <a:ln>
                <a:noFill/>
              </a:ln>
              <a:solidFill>
                <a:srgbClr val="084A8B"/>
              </a:solidFill>
              <a:effectLst/>
              <a:uLnTx/>
              <a:uFillTx/>
              <a:latin typeface="Arial"/>
              <a:ea typeface="+mn-ea"/>
              <a:cs typeface="+mn-cs"/>
            </a:endParaRPr>
          </a:p>
          <a:p>
            <a:pPr marL="180000" indent="0">
              <a:lnSpc>
                <a:spcPts val="2400"/>
              </a:lnSpc>
              <a:spcBef>
                <a:spcPts val="300"/>
              </a:spcBef>
              <a:spcAft>
                <a:spcPts val="300"/>
              </a:spcAft>
              <a:buClr>
                <a:srgbClr val="5FBBF5"/>
              </a:buClr>
              <a:buSzPct val="80000"/>
              <a:buNone/>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Příručka pro hodnotitele OPZ+ </a:t>
            </a:r>
            <a:r>
              <a:rPr kumimoji="false" lang="cs-CZ" sz="2400" b="false" i="false" u="none" strike="noStrike" kern="1200" cap="none" spc="0" normalizeH="false" baseline="0" noProof="false" dirty="false">
                <a:ln>
                  <a:noFill/>
                </a:ln>
                <a:solidFill>
                  <a:srgbClr val="084A8B"/>
                </a:solidFill>
                <a:effectLst/>
                <a:uLnTx/>
                <a:uFillTx/>
                <a:latin typeface="Arial"/>
                <a:ea typeface="+mn-ea"/>
                <a:cs typeface="+mn-cs"/>
              </a:rPr>
              <a:t>– </a:t>
            </a:r>
            <a:r>
              <a:rPr lang="pl-PL" sz="2000" dirty="false">
                <a:hlinkClick r:id="rId3"/>
              </a:rPr>
              <a:t>Hodnocení a výběr projektů - www.esfcr.cz</a:t>
            </a:r>
            <a:endParaRPr lang="cs-CZ" sz="3200" dirty="false"/>
          </a:p>
          <a:p>
            <a:pPr marL="180000" indent="0">
              <a:lnSpc>
                <a:spcPts val="2400"/>
              </a:lnSpc>
              <a:spcBef>
                <a:spcPts val="300"/>
              </a:spcBef>
              <a:spcAft>
                <a:spcPts val="300"/>
              </a:spcAft>
              <a:buClr>
                <a:srgbClr val="5FBBF5"/>
              </a:buClr>
              <a:buSzPct val="80000"/>
              <a:buNone/>
              <a:defRPr/>
            </a:pPr>
            <a:endParaRPr lang="cs-CZ" sz="2000" dirty="false">
              <a:solidFill>
                <a:srgbClr val="084A8B"/>
              </a:solidFill>
              <a:latin typeface="Arial"/>
            </a:endParaRPr>
          </a:p>
          <a:p>
            <a:pPr marL="180000" indent="0">
              <a:lnSpc>
                <a:spcPts val="2400"/>
              </a:lnSpc>
              <a:spcBef>
                <a:spcPts val="300"/>
              </a:spcBef>
              <a:spcAft>
                <a:spcPts val="300"/>
              </a:spcAft>
              <a:buClr>
                <a:srgbClr val="5FBBF5"/>
              </a:buClr>
              <a:buSzPct val="80000"/>
              <a:buNone/>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Následuje příprava a vydání právního aktu o poskytnutí podpory.</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14</a:t>
            </a:fld>
            <a:endParaRPr lang="cs-CZ" dirty="false"/>
          </a:p>
        </p:txBody>
      </p:sp>
    </p:spTree>
    <p:extLst>
      <p:ext uri="{BB962C8B-B14F-4D97-AF65-F5344CB8AC3E}">
        <p14:creationId xmlns:p14="http://schemas.microsoft.com/office/powerpoint/2010/main" val="2161060909"/>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Cílové skupiny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15516" y="1243827"/>
            <a:ext cx="8712968" cy="5616000"/>
          </a:xfrm>
        </p:spPr>
        <p:txBody>
          <a:bodyPr/>
          <a:lstStyle/>
          <a:p>
            <a:pPr algn="just">
              <a:buClr>
                <a:schemeClr val="tx1"/>
              </a:buClr>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rPr>
              <a:t>viz kapitola 4.3 výzvy</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sociálně vyloučené a osoby sociálním vyloučením ohrožené</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žijící v sociálně vyloučených lokalitách</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dlouhodobě či opakovaně nezaměstnané</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s jiným znevýhodněním na trhu práce</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ohrožené předlužeností</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ohrožené závislostmi</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se ztíženým přístupem ke zdravotní péči z důvodu sociálního vyloučení</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Poskytovatelé a zadavatelé sociálních služeb, služeb pro rodiny a děti a dalších služeb na podporu sociálního začleňování</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Národnostní menšiny</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Veřejnost</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cs-CZ" sz="1600" u="sng" dirty="false"/>
          </a:p>
          <a:p>
            <a:pPr marL="0" indent="0" algn="just">
              <a:spcBef>
                <a:spcPts val="600"/>
              </a:spcBef>
              <a:spcAft>
                <a:spcPts val="600"/>
              </a:spcAft>
              <a:buNone/>
            </a:pPr>
            <a:endParaRPr lang="cs-CZ" sz="20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15</a:t>
            </a:fld>
            <a:endParaRPr lang="cs-CZ" dirty="false"/>
          </a:p>
        </p:txBody>
      </p:sp>
    </p:spTree>
    <p:extLst>
      <p:ext uri="{BB962C8B-B14F-4D97-AF65-F5344CB8AC3E}">
        <p14:creationId xmlns:p14="http://schemas.microsoft.com/office/powerpoint/2010/main" val="3092999097"/>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Podporované aktivity</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16</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855449"/>
          </a:xfrm>
          <a:prstGeom prst="rect">
            <a:avLst/>
          </a:prstGeom>
          <a:noFill/>
        </p:spPr>
        <p:txBody>
          <a:bodyPr wrap="square">
            <a:spAutoFit/>
          </a:bodyPr>
          <a:lstStyle/>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Pro některé aktivity jsou vydefinováni jen určití žadatelé.</a:t>
            </a:r>
            <a:endParaRPr lang="cs-CZ" sz="1600" dirty="false">
              <a:solidFill>
                <a:srgbClr val="084A8B"/>
              </a:solidFill>
              <a:latin typeface="Arial"/>
            </a:endParaRPr>
          </a:p>
          <a:p>
            <a:pPr marL="285750" indent="-285750" algn="just">
              <a:buFont typeface="Arial" panose="020B0604020202020204" pitchFamily="34" charset="0"/>
              <a:buChar char="•"/>
              <a:defRPr/>
            </a:pPr>
            <a:r>
              <a:rPr lang="cs-CZ" sz="1800" dirty="false">
                <a:effectLst/>
                <a:latin typeface="Arial" panose="020B0604020202020204" pitchFamily="34" charset="0"/>
                <a:ea typeface="Calibri" panose="020F0502020204030204" pitchFamily="34" charset="0"/>
                <a:cs typeface="Arial" panose="020B0604020202020204" pitchFamily="34" charset="0"/>
              </a:rPr>
              <a:t>Aktivity je možné v jednom projektu </a:t>
            </a:r>
            <a:r>
              <a:rPr lang="cs-CZ" sz="1800" b="true" dirty="false">
                <a:effectLst/>
                <a:latin typeface="Arial" panose="020B0604020202020204" pitchFamily="34" charset="0"/>
                <a:ea typeface="Calibri" panose="020F0502020204030204" pitchFamily="34" charset="0"/>
                <a:cs typeface="Arial" panose="020B0604020202020204" pitchFamily="34" charset="0"/>
              </a:rPr>
              <a:t>vzájemně kombinovat</a:t>
            </a:r>
            <a:r>
              <a:rPr lang="cs-CZ" sz="1800" dirty="false">
                <a:effectLst/>
                <a:latin typeface="Arial" panose="020B0604020202020204" pitchFamily="34" charset="0"/>
                <a:ea typeface="Calibri" panose="020F0502020204030204" pitchFamily="34" charset="0"/>
                <a:cs typeface="Arial" panose="020B0604020202020204" pitchFamily="34" charset="0"/>
              </a:rPr>
              <a:t> tak, aby odpovídaly potřebám cílové skupiny, které musí být v projektu zmapovány.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600"/>
              </a:spcBef>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komunitní práce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sociálních služeb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ohrožených rodin s dětmi</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prevence kriminality, bezpečnosti a veřejného pořádku a podpora služeb pro osoby závislé či závislostí ohrožené</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řešení dluhové problematiky</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zaměstnatelnosti osob</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prevence zdraví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participativních metod práce s cílovou skupinou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mj-lt"/>
              <a:buAutoNum type="arabicParenR"/>
            </a:pPr>
            <a:r>
              <a:rPr lang="cs-CZ" sz="1800" dirty="false">
                <a:effectLst/>
                <a:latin typeface="Arial" panose="020B0604020202020204" pitchFamily="34" charset="0"/>
                <a:ea typeface="Calibri" panose="020F0502020204030204" pitchFamily="34" charset="0"/>
                <a:cs typeface="Arial" panose="020B0604020202020204" pitchFamily="34" charset="0"/>
              </a:rPr>
              <a:t>Podpora programů zaměřených na boj s diskriminací</a:t>
            </a:r>
          </a:p>
          <a:p>
            <a:pPr marL="285750" indent="-285750" algn="just">
              <a:spcAft>
                <a:spcPts val="11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Popis jednotlivých aktivit je uveden v příloze č. 1 Popis aktivit (doplnění bodu 4.1 výzvy).</a:t>
            </a:r>
          </a:p>
          <a:p>
            <a:pPr marL="285750" indent="-285750" algn="just">
              <a:spcAft>
                <a:spcPts val="1100"/>
              </a:spcAft>
              <a:buFont typeface="Arial" panose="020B0604020202020204" pitchFamily="34" charset="0"/>
              <a:buChar char="•"/>
            </a:pPr>
            <a:r>
              <a:rPr lang="cs-CZ" dirty="false">
                <a:latin typeface="Arial" panose="020B0604020202020204" pitchFamily="34" charset="0"/>
                <a:ea typeface="Calibri" panose="020F0502020204030204" pitchFamily="34" charset="0"/>
                <a:cs typeface="Arial" panose="020B0604020202020204" pitchFamily="34" charset="0"/>
              </a:rPr>
              <a:t>Pro každou podporovanou aktivitu je stanoven výčet pracovních pozic v rámci přímých osobních nákladů v příloze č. 2 výzvy. Jiné než vyjmenované pozice budou hrazeny z paušálu.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Aft>
                <a:spcPts val="11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5528129"/>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215516" y="61516"/>
            <a:ext cx="8712968" cy="1080000"/>
          </a:xfrm>
        </p:spPr>
        <p:txBody>
          <a:bodyPr/>
          <a:lstStyle/>
          <a:p>
            <a:r>
              <a:rPr lang="cs-CZ" dirty="false"/>
              <a:t>Doplnění k podporovaným aktivitám</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17</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07504" y="1308754"/>
            <a:ext cx="8856984" cy="5849743"/>
          </a:xfrm>
          <a:prstGeom prst="rect">
            <a:avLst/>
          </a:prstGeom>
          <a:noFill/>
        </p:spPr>
        <p:txBody>
          <a:bodyPr wrap="square">
            <a:spAutoFit/>
          </a:bodyPr>
          <a:lstStyle/>
          <a:p>
            <a:pPr algn="just">
              <a:lnSpc>
                <a:spcPct val="107000"/>
              </a:lnSpc>
              <a:spcAft>
                <a:spcPts val="800"/>
              </a:spcAft>
            </a:pPr>
            <a:r>
              <a:rPr lang="cs-CZ" sz="2000" dirty="false">
                <a:effectLst/>
                <a:latin typeface="Arial" panose="020B0604020202020204" pitchFamily="34" charset="0"/>
                <a:ea typeface="Calibri" panose="020F0502020204030204" pitchFamily="34" charset="0"/>
                <a:cs typeface="Arial" panose="020B0604020202020204" pitchFamily="34" charset="0"/>
              </a:rPr>
              <a:t>Výdaje na </a:t>
            </a:r>
            <a:r>
              <a:rPr lang="cs-CZ" sz="2000" b="true" dirty="false">
                <a:effectLst/>
                <a:latin typeface="Arial" panose="020B0604020202020204" pitchFamily="34" charset="0"/>
                <a:ea typeface="Calibri" panose="020F0502020204030204" pitchFamily="34" charset="0"/>
                <a:cs typeface="Arial" panose="020B0604020202020204" pitchFamily="34" charset="0"/>
              </a:rPr>
              <a:t>zajištění vzdělávání realizačního týmu</a:t>
            </a:r>
            <a:r>
              <a:rPr lang="cs-CZ" sz="2000" dirty="false">
                <a:effectLst/>
                <a:latin typeface="Arial" panose="020B0604020202020204" pitchFamily="34" charset="0"/>
                <a:ea typeface="Calibri" panose="020F0502020204030204" pitchFamily="34" charset="0"/>
                <a:cs typeface="Arial" panose="020B0604020202020204" pitchFamily="34" charset="0"/>
              </a:rPr>
              <a:t> hradí příjemce z paušálu, blíže viz slide č. 11 Vzdělávání a veřejná podpora. </a:t>
            </a:r>
          </a:p>
          <a:p>
            <a:pPr algn="just">
              <a:lnSpc>
                <a:spcPct val="107000"/>
              </a:lnSpc>
              <a:spcAft>
                <a:spcPts val="800"/>
              </a:spcAft>
            </a:pPr>
            <a:endParaRPr lang="cs-CZ" sz="20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cs-CZ" sz="2000" b="true" dirty="false">
                <a:effectLst/>
                <a:latin typeface="Arial" panose="020B0604020202020204" pitchFamily="34" charset="0"/>
                <a:ea typeface="Calibri" panose="020F0502020204030204" pitchFamily="34" charset="0"/>
                <a:cs typeface="Arial" panose="020B0604020202020204" pitchFamily="34" charset="0"/>
              </a:rPr>
              <a:t>Tvorba metodických a analytických dokumentů</a:t>
            </a:r>
            <a:r>
              <a:rPr lang="cs-CZ" sz="2000" dirty="false">
                <a:effectLst/>
                <a:latin typeface="Arial" panose="020B0604020202020204" pitchFamily="34" charset="0"/>
                <a:ea typeface="Calibri" panose="020F0502020204030204" pitchFamily="34" charset="0"/>
                <a:cs typeface="Arial" panose="020B0604020202020204" pitchFamily="34" charset="0"/>
              </a:rPr>
              <a:t> nebude podporována z přímých osobních nákladů projektu a nebude součástí klíčových aktivit projektu.</a:t>
            </a:r>
          </a:p>
          <a:p>
            <a:pPr algn="just">
              <a:lnSpc>
                <a:spcPct val="107000"/>
              </a:lnSpc>
              <a:spcAft>
                <a:spcPts val="800"/>
              </a:spcAft>
            </a:pPr>
            <a:endParaRPr lang="cs-CZ" sz="20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200"/>
              </a:spcAft>
            </a:pPr>
            <a:r>
              <a:rPr lang="cs-CZ" sz="2000" dirty="false">
                <a:effectLst/>
                <a:latin typeface="Arial" panose="020B0604020202020204" pitchFamily="34" charset="0"/>
                <a:ea typeface="Calibri" panose="020F0502020204030204" pitchFamily="34" charset="0"/>
                <a:cs typeface="Arial" panose="020B0604020202020204" pitchFamily="34" charset="0"/>
              </a:rPr>
              <a:t>Příjemci budou mít povinnost </a:t>
            </a:r>
            <a:r>
              <a:rPr lang="cs-CZ" sz="2000" b="true" dirty="false">
                <a:effectLst/>
                <a:latin typeface="Arial" panose="020B0604020202020204" pitchFamily="34" charset="0"/>
                <a:ea typeface="Calibri" panose="020F0502020204030204" pitchFamily="34" charset="0"/>
                <a:cs typeface="Arial" panose="020B0604020202020204" pitchFamily="34" charset="0"/>
              </a:rPr>
              <a:t>spolupracovat s poskytovatelem dotace na </a:t>
            </a:r>
            <a:r>
              <a:rPr lang="cs-CZ" sz="2000" b="true" u="sng" dirty="false">
                <a:effectLst/>
                <a:latin typeface="Arial" panose="020B0604020202020204" pitchFamily="34" charset="0"/>
                <a:ea typeface="Calibri" panose="020F0502020204030204" pitchFamily="34" charset="0"/>
                <a:cs typeface="Arial" panose="020B0604020202020204" pitchFamily="34" charset="0"/>
              </a:rPr>
              <a:t>monitoringu a evaluaci projektu</a:t>
            </a:r>
            <a:r>
              <a:rPr lang="cs-CZ" sz="2000" dirty="false">
                <a:effectLst/>
                <a:latin typeface="Arial" panose="020B0604020202020204" pitchFamily="34" charset="0"/>
                <a:ea typeface="Calibri" panose="020F0502020204030204" pitchFamily="34" charset="0"/>
                <a:cs typeface="Arial" panose="020B0604020202020204" pitchFamily="34" charset="0"/>
              </a:rPr>
              <a:t> formou poskytnutí vybraných dat (popis uveden u každé dílčí aktivity v příloze č. 1 Popis aktivit). Bude dále upřesněno v samostatné instrukci, která bude přístupná na stránkách výzvy na </a:t>
            </a:r>
            <a:r>
              <a:rPr lang="cs-CZ" sz="2000" dirty="false">
                <a:effectLst/>
                <a:latin typeface="Arial" panose="020B0604020202020204" pitchFamily="34" charset="0"/>
                <a:ea typeface="Calibri" panose="020F0502020204030204" pitchFamily="34" charset="0"/>
                <a:cs typeface="Arial" panose="020B0604020202020204" pitchFamily="34" charset="0"/>
                <a:hlinkClick r:id="rId3"/>
              </a:rPr>
              <a:t>www.esfcr.cz</a:t>
            </a:r>
            <a:r>
              <a:rPr lang="cs-CZ" sz="2000" dirty="false">
                <a:effectLst/>
                <a:latin typeface="Arial" panose="020B0604020202020204" pitchFamily="34" charset="0"/>
                <a:ea typeface="Calibri" panose="020F0502020204030204" pitchFamily="34" charset="0"/>
                <a:cs typeface="Arial" panose="020B0604020202020204" pitchFamily="34" charset="0"/>
              </a:rPr>
              <a:t>, doporučujeme stránky sledovat.</a:t>
            </a:r>
          </a:p>
          <a:p>
            <a:pPr algn="just">
              <a:lnSpc>
                <a:spcPct val="107000"/>
              </a:lnSpc>
              <a:spcAft>
                <a:spcPts val="1200"/>
              </a:spcAft>
            </a:pPr>
            <a:endParaRPr lang="cs-CZ" sz="2000" dirty="false">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200"/>
              </a:spcAft>
            </a:pPr>
            <a:r>
              <a:rPr lang="cs-CZ" sz="2000" dirty="false">
                <a:latin typeface="Arial" panose="020B0604020202020204" pitchFamily="34" charset="0"/>
                <a:ea typeface="Calibri" panose="020F0502020204030204" pitchFamily="34" charset="0"/>
                <a:cs typeface="Arial" panose="020B0604020202020204" pitchFamily="34" charset="0"/>
              </a:rPr>
              <a:t>Evaluace je povinná pouze u aktivity č. 1) </a:t>
            </a:r>
            <a:r>
              <a:rPr lang="cs-CZ" sz="2000" dirty="false">
                <a:effectLst/>
                <a:latin typeface="Arial" panose="020B0604020202020204" pitchFamily="34" charset="0"/>
                <a:ea typeface="Calibri" panose="020F0502020204030204" pitchFamily="34" charset="0"/>
                <a:cs typeface="Arial" panose="020B0604020202020204" pitchFamily="34" charset="0"/>
              </a:rPr>
              <a:t>Podpora komunitní práce</a:t>
            </a:r>
            <a:r>
              <a:rPr lang="cs-CZ" sz="2000" dirty="false">
                <a:latin typeface="Arial" panose="020B0604020202020204" pitchFamily="34" charset="0"/>
                <a:ea typeface="Calibri" panose="020F0502020204030204" pitchFamily="34" charset="0"/>
                <a:cs typeface="Times New Roman" panose="02020603050405020304" pitchFamily="18" charset="0"/>
              </a:rPr>
              <a:t>.</a:t>
            </a:r>
            <a:endParaRPr lang="cs-CZ" sz="20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2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6301472"/>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3000" dirty="false"/>
              <a:t>Aktivita č. 1) Podpora komunitní práce</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18</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225689"/>
            <a:ext cx="8856984" cy="5709255"/>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600"/>
              </a:spcAft>
              <a:buClrTx/>
              <a:buSzTx/>
              <a:tabLst/>
              <a:defRPr/>
            </a:pPr>
            <a:r>
              <a:rPr lang="cs-CZ" sz="1450" dirty="false">
                <a:solidFill>
                  <a:srgbClr val="084A8B"/>
                </a:solidFill>
                <a:latin typeface="Arial"/>
              </a:rPr>
              <a:t>Cílem aktivity je zajistit podporu komunitní práce spočívající v přímé podpoře cílové skupiny/komunity a posílit tak schopnost osob žijících v komunitě/náležících k dané skupině společně zvládat/ovlivňovat znevýhodňující a obtížné interakce tím, že získají větší míru kontroly nad okolnostmi svého života; společným úsilím bude dosaženo komunitou definovaných cílů. Nedílnou součástí cíle aktivity je posilování aktivního zapojení do rozhodování a realizace aktivit na místní úrovni, realizace účasti na životě komunity v přirozených podmínkách a participace na životě místního společenství.</a:t>
            </a:r>
          </a:p>
          <a:p>
            <a:pPr marR="0" lvl="0" algn="just" defTabSz="914400" rtl="false" eaLnBrk="true" fontAlgn="auto" latinLnBrk="false" hangingPunct="true">
              <a:lnSpc>
                <a:spcPct val="100000"/>
              </a:lnSpc>
              <a:spcBef>
                <a:spcPts val="0"/>
              </a:spcBef>
              <a:spcAft>
                <a:spcPts val="0"/>
              </a:spcAft>
              <a:buClrTx/>
              <a:buSzTx/>
              <a:tabLst/>
              <a:defRPr/>
            </a:pPr>
            <a:r>
              <a:rPr lang="cs-CZ" sz="1450" dirty="false">
                <a:solidFill>
                  <a:srgbClr val="084A8B"/>
                </a:solidFill>
                <a:latin typeface="Arial"/>
              </a:rPr>
              <a:t>Projekty na komunitní práci </a:t>
            </a:r>
            <a:r>
              <a:rPr lang="cs-CZ" sz="1450" b="true" dirty="false">
                <a:solidFill>
                  <a:srgbClr val="084A8B"/>
                </a:solidFill>
                <a:latin typeface="Arial"/>
              </a:rPr>
              <a:t>musí povinně obsahovat všechny </a:t>
            </a:r>
            <a:r>
              <a:rPr lang="cs-CZ" sz="1450" dirty="false">
                <a:solidFill>
                  <a:srgbClr val="084A8B"/>
                </a:solidFill>
                <a:latin typeface="Arial"/>
              </a:rPr>
              <a:t>následující klíčové aktivity: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1: Mapování kontextu komunity a potřeb členů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2: Práce na tématu a potřebách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3: Tvorba sociální sítě a vazeb komunity na aktéry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4: Vzdělávání realizačního týmu a aktivních členů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5: Odborná/metodická podpora, supervize realizačního týmu</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6: Evaluace / vyhodnocení komunitní práce se zapojením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450" dirty="false">
              <a:solidFill>
                <a:srgbClr val="084A8B"/>
              </a:solidFill>
              <a:effectLst/>
              <a:latin typeface="Arial"/>
              <a:ea typeface="Calibri" panose="020F0502020204030204" pitchFamily="34" charset="0"/>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1)</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b="false" i="false" u="none" strike="noStrike" baseline="0" dirty="false">
                <a:solidFill>
                  <a:schemeClr val="accent1"/>
                </a:solidFill>
                <a:latin typeface="Arial" panose="020B0604020202020204" pitchFamily="34" charset="0"/>
              </a:rPr>
              <a:t>Projekty na podporu komunitní sociální práce obsahují vždy implicitně i podporu participativních metod práce s cílovou skupinou, v případě podpory KSP v projektu tedy není nutné psát na participativní metody práce s CS samostatnou klíčovou aktivitu. </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450" b="true" dirty="false">
              <a:solidFill>
                <a:srgbClr val="084A8B"/>
              </a:solidFill>
              <a:effectLst/>
              <a:latin typeface="Arial"/>
              <a:ea typeface="Calibri" panose="020F0502020204030204" pitchFamily="34" charset="0"/>
              <a:cs typeface="Times New Roman" panose="02020603050405020304" pitchFamily="18" charset="0"/>
            </a:endParaRPr>
          </a:p>
          <a:p>
            <a:pPr algn="just">
              <a:defRPr/>
            </a:pPr>
            <a:r>
              <a:rPr lang="cs-CZ" sz="1450" b="true" dirty="false">
                <a:effectLst/>
                <a:latin typeface="Arial" panose="020B0604020202020204" pitchFamily="34" charset="0"/>
                <a:ea typeface="Calibri" panose="020F0502020204030204" pitchFamily="34" charset="0"/>
                <a:cs typeface="Times New Roman" panose="02020603050405020304" pitchFamily="18" charset="0"/>
              </a:rPr>
              <a:t>Klíčové pozice v realizačním týmu pro provádění aktivity komunitní práce (</a:t>
            </a:r>
            <a:r>
              <a:rPr lang="cs-CZ" sz="1450" b="true" dirty="false">
                <a:solidFill>
                  <a:srgbClr val="084A8B"/>
                </a:solidFill>
                <a:latin typeface="Arial"/>
                <a:ea typeface="Calibri" panose="020F0502020204030204" pitchFamily="34" charset="0"/>
                <a:cs typeface="Times New Roman" panose="02020603050405020304" pitchFamily="18" charset="0"/>
              </a:rPr>
              <a:t>blíže viz příloha č. 2 Pomůcka pro stanovení osobních nákladů)</a:t>
            </a:r>
            <a:r>
              <a:rPr lang="cs-CZ" sz="1450" b="true" dirty="false">
                <a:effectLst/>
                <a:latin typeface="Arial" panose="020B0604020202020204" pitchFamily="34" charset="0"/>
                <a:ea typeface="Calibri" panose="020F0502020204030204" pitchFamily="34" charset="0"/>
                <a:cs typeface="Times New Roman" panose="02020603050405020304" pitchFamily="18" charset="0"/>
              </a:rPr>
              <a: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effectLst/>
                <a:latin typeface="Arial" panose="020B0604020202020204" pitchFamily="34" charset="0"/>
                <a:ea typeface="Calibri" panose="020F0502020204030204" pitchFamily="34" charset="0"/>
                <a:cs typeface="Times New Roman" panose="02020603050405020304" pitchFamily="18" charset="0"/>
              </a:rPr>
              <a:t>Garant komunitní práce</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effectLst/>
                <a:latin typeface="Arial" panose="020B0604020202020204" pitchFamily="34" charset="0"/>
                <a:ea typeface="Calibri" panose="020F0502020204030204" pitchFamily="34" charset="0"/>
                <a:cs typeface="Times New Roman" panose="02020603050405020304" pitchFamily="18" charset="0"/>
              </a:rPr>
              <a:t>Komunitní pracovník</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effectLst/>
                <a:latin typeface="Arial" panose="020B0604020202020204" pitchFamily="34" charset="0"/>
                <a:ea typeface="Calibri" panose="020F0502020204030204" pitchFamily="34" charset="0"/>
                <a:cs typeface="Times New Roman" panose="02020603050405020304" pitchFamily="18" charset="0"/>
              </a:rPr>
              <a:t>Koordinátor komunitní práce</a:t>
            </a:r>
          </a:p>
        </p:txBody>
      </p:sp>
    </p:spTree>
    <p:extLst>
      <p:ext uri="{BB962C8B-B14F-4D97-AF65-F5344CB8AC3E}">
        <p14:creationId xmlns:p14="http://schemas.microsoft.com/office/powerpoint/2010/main" val="1357494678"/>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2) Podpora sociálních služeb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19</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55312"/>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dirty="false">
                <a:solidFill>
                  <a:srgbClr val="084A8B"/>
                </a:solidFill>
                <a:latin typeface="Arial"/>
              </a:rPr>
              <a:t>Podporovány budou takové druhy sociálních služeb, zejména služby sociální prevence a odborné sociální poradenství, které mají dopad na vymezené cílové skupiny a zaměřují se na zapojení osob do ekonomického, sociálního, pracovního života společnosti (na zprostředkování přístupu ke službám podporujícím návrat na trh práce, integraci těchto osob zpět do společnosti doprovázenou návratem na trh práce a na udržení se na trhu práce).</a:t>
            </a:r>
          </a:p>
          <a:p>
            <a:pPr marR="0" lvl="0" algn="just" defTabSz="914400" rtl="false" eaLnBrk="true" fontAlgn="auto" latinLnBrk="false" hangingPunct="true">
              <a:lnSpc>
                <a:spcPct val="100000"/>
              </a:lnSpc>
              <a:spcBef>
                <a:spcPts val="0"/>
              </a:spcBef>
              <a:spcAft>
                <a:spcPts val="0"/>
              </a:spcAft>
              <a:buClrTx/>
              <a:buSzTx/>
              <a:tabLst/>
              <a:defRPr/>
            </a:pPr>
            <a:endParaRPr lang="cs-CZ" dirty="false">
              <a:solidFill>
                <a:srgbClr val="084A8B"/>
              </a:solidFill>
              <a:latin typeface="Arial"/>
            </a:endParaRPr>
          </a:p>
          <a:p>
            <a:pPr marR="0" lvl="0" algn="just" defTabSz="914400" rtl="false" eaLnBrk="true" fontAlgn="auto" latinLnBrk="false" hangingPunct="true">
              <a:lnSpc>
                <a:spcPct val="100000"/>
              </a:lnSpc>
              <a:spcBef>
                <a:spcPts val="0"/>
              </a:spcBef>
              <a:spcAft>
                <a:spcPts val="0"/>
              </a:spcAft>
              <a:buClrTx/>
              <a:buSzTx/>
              <a:tabLst/>
              <a:defRPr/>
            </a:pPr>
            <a:r>
              <a:rPr lang="cs-CZ" dirty="false">
                <a:solidFill>
                  <a:srgbClr val="084A8B"/>
                </a:solidFill>
                <a:latin typeface="Arial"/>
              </a:rPr>
              <a:t>Konkrétně budou v rámci aktivity č. 2 podporovány pouze následující druhy sociálních služeb (taxativní vymezení viz příloha č. 1 Popis aktivit, bod 2):</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Kontaktní centra</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Krizová pomoc</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Nízkoprahová zařízení pro děti a mládež</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Služby následné péče (konkrétní vymezení v příloze)</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Sociálně aktivizační služby pro rodiny s dětmi</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Terénní programy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Odborné sociální poradenství</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Pečovatelská služba (konkrétní vymezení v příloze)</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dirty="false">
              <a:solidFill>
                <a:srgbClr val="084A8B"/>
              </a:solidFill>
              <a:latin typeface="Arial"/>
            </a:endParaRPr>
          </a:p>
          <a:p>
            <a:pPr marR="0" lvl="0" algn="just" defTabSz="914400" rtl="false" eaLnBrk="true" fontAlgn="auto" latinLnBrk="false" hangingPunct="true">
              <a:lnSpc>
                <a:spcPct val="100000"/>
              </a:lnSpc>
              <a:spcBef>
                <a:spcPts val="0"/>
              </a:spcBef>
              <a:spcAft>
                <a:spcPts val="0"/>
              </a:spcAft>
              <a:buClrTx/>
              <a:buSzTx/>
              <a:tabLst/>
              <a:defRPr/>
            </a:pPr>
            <a:r>
              <a:rPr lang="cs-CZ" dirty="false">
                <a:solidFill>
                  <a:srgbClr val="084A8B"/>
                </a:solidFill>
                <a:latin typeface="Arial"/>
              </a:rPr>
              <a:t>Podmínky podpory pro obce typu „A“ a „B“ viz příloha.</a:t>
            </a:r>
          </a:p>
        </p:txBody>
      </p:sp>
    </p:spTree>
    <p:extLst>
      <p:ext uri="{BB962C8B-B14F-4D97-AF65-F5344CB8AC3E}">
        <p14:creationId xmlns:p14="http://schemas.microsoft.com/office/powerpoint/2010/main" val="1797417252"/>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629150"/>
            <a:ext cx="8064000" cy="4320000"/>
          </a:xfrm>
        </p:spPr>
        <p:txBody>
          <a:bodyPr anchor="ctr"/>
          <a:lstStyle/>
          <a:p>
            <a:pPr marL="0" indent="0" algn="ctr">
              <a:lnSpc>
                <a:spcPct val="100000"/>
              </a:lnSpc>
              <a:spcBef>
                <a:spcPct val="0"/>
              </a:spcBef>
              <a:buNone/>
            </a:pPr>
            <a:r>
              <a:rPr lang="cs-CZ" sz="4000" b="true" kern="0" cap="all" dirty="false">
                <a:solidFill>
                  <a:schemeClr val="accent1"/>
                </a:solidFill>
                <a:latin typeface="+mj-lt"/>
                <a:ea typeface="+mj-ea"/>
                <a:cs typeface="+mj-cs"/>
              </a:rPr>
              <a:t>ČÁST I.</a:t>
            </a:r>
            <a:br>
              <a:rPr lang="cs-CZ" sz="4000" b="true" kern="0" cap="all" dirty="false">
                <a:solidFill>
                  <a:schemeClr val="accent1"/>
                </a:solidFill>
                <a:latin typeface="+mj-lt"/>
                <a:ea typeface="+mj-ea"/>
                <a:cs typeface="+mj-cs"/>
              </a:rPr>
            </a:br>
            <a:br>
              <a:rPr lang="cs-CZ" sz="4000" b="true" kern="0" cap="all" dirty="false">
                <a:solidFill>
                  <a:schemeClr val="accent1"/>
                </a:solidFill>
                <a:latin typeface="+mj-lt"/>
                <a:ea typeface="+mj-ea"/>
                <a:cs typeface="+mj-cs"/>
              </a:rPr>
            </a:br>
            <a:r>
              <a:rPr lang="cs-CZ" sz="4000" b="true" kern="0" cap="all" dirty="false">
                <a:solidFill>
                  <a:schemeClr val="accent1"/>
                </a:solidFill>
                <a:latin typeface="+mj-lt"/>
                <a:ea typeface="+mj-ea"/>
                <a:cs typeface="+mj-cs"/>
              </a:rPr>
              <a:t>PŘEDSTAVENÍ VÝZVY</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3871312420"/>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2) Podpora sociálních služeb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20</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170646"/>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sz="1650" dirty="false">
                <a:solidFill>
                  <a:srgbClr val="084A8B"/>
                </a:solidFill>
                <a:latin typeface="Arial"/>
              </a:rPr>
              <a:t>Podporovány budou:</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b="true" dirty="false">
                <a:solidFill>
                  <a:srgbClr val="084A8B"/>
                </a:solidFill>
                <a:latin typeface="Arial"/>
              </a:rPr>
              <a:t>nové sociální služby nebo sociální služby rozšiřující se svojí kapacitou</a:t>
            </a:r>
            <a:r>
              <a:rPr lang="cs-CZ" sz="1650" dirty="false">
                <a:solidFill>
                  <a:srgbClr val="084A8B"/>
                </a:solidFill>
                <a:latin typeface="Arial"/>
              </a:rPr>
              <a:t>, které působí v daném regionu či lokalitě,</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b="true" dirty="false">
                <a:solidFill>
                  <a:srgbClr val="084A8B"/>
                </a:solidFill>
                <a:latin typeface="Arial"/>
              </a:rPr>
              <a:t>stávající sociální služby </a:t>
            </a:r>
            <a:r>
              <a:rPr lang="cs-CZ" sz="1650" dirty="false">
                <a:solidFill>
                  <a:srgbClr val="084A8B"/>
                </a:solidFill>
                <a:latin typeface="Arial"/>
              </a:rPr>
              <a:t>– mohou být podporovány pouze za předpokladu, že tyto služby (jejich kapacity uvedené v žádosti o podporu) nebyly bezprostředně9 před podáním žádosti financovány krajem z účelově poskytnuté dotace MPSV dle § 101 a) zákona č. 108/2006 Sb., případně jim poskytnutí této dotace nebylo před podání žádosti schváleno orgány kraje. Obdobně se postupuje v případě sociálních služeb, které jsou financovány dle § 104 odst. 3 písm. a) zákona č. 108/2006 Sb.</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650" dirty="false">
              <a:solidFill>
                <a:srgbClr val="084A8B"/>
              </a:solidFill>
              <a:latin typeface="Arial"/>
            </a:endParaRPr>
          </a:p>
          <a:p>
            <a:pPr algn="just">
              <a:defRPr/>
            </a:pP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Klíčové pozice v realizačním týmu pro provádění aktivity podpora sociálních služeb (</a:t>
            </a:r>
            <a:r>
              <a:rPr lang="cs-CZ" sz="1650" b="true" dirty="false">
                <a:solidFill>
                  <a:srgbClr val="084A8B"/>
                </a:solidFill>
                <a:latin typeface="Arial"/>
                <a:ea typeface="Calibri" panose="020F0502020204030204" pitchFamily="34" charset="0"/>
                <a:cs typeface="Times New Roman" panose="02020603050405020304" pitchFamily="18" charset="0"/>
              </a:rPr>
              <a:t>blíže viz příloha č. 2 Pomůcka pro stanovení osobních nákladů)</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Sociální pracovník</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Pracovník v sociálních službách</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Terénní pracovník</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Vedoucí služby/koordinátor</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Expert/case manager</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Psycholog/psychoterapeut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Právník</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Peer konzultant</a:t>
            </a:r>
          </a:p>
        </p:txBody>
      </p:sp>
    </p:spTree>
    <p:extLst>
      <p:ext uri="{BB962C8B-B14F-4D97-AF65-F5344CB8AC3E}">
        <p14:creationId xmlns:p14="http://schemas.microsoft.com/office/powerpoint/2010/main" val="456365880"/>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3) Podpora ohrožených rodin s dětmi</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21</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55312"/>
          </a:xfrm>
          <a:prstGeom prst="rect">
            <a:avLst/>
          </a:prstGeom>
          <a:noFill/>
        </p:spPr>
        <p:txBody>
          <a:bodyPr wrap="square">
            <a:spAutoFit/>
          </a:bodyPr>
          <a:lstStyle/>
          <a:p>
            <a:pPr algn="just">
              <a:defRPr/>
            </a:pPr>
            <a:r>
              <a:rPr lang="cs-CZ" sz="1900" dirty="false">
                <a:solidFill>
                  <a:srgbClr val="084A8B"/>
                </a:solidFill>
                <a:latin typeface="Arial"/>
              </a:rPr>
              <a:t>Podporovány budou </a:t>
            </a:r>
            <a:r>
              <a:rPr lang="cs-CZ" sz="1900" b="true" dirty="false">
                <a:solidFill>
                  <a:srgbClr val="084A8B"/>
                </a:solidFill>
                <a:latin typeface="Arial"/>
              </a:rPr>
              <a:t>fakultativní</a:t>
            </a:r>
            <a:r>
              <a:rPr lang="cs-CZ" sz="1900" dirty="false">
                <a:solidFill>
                  <a:srgbClr val="084A8B"/>
                </a:solidFill>
                <a:latin typeface="Arial"/>
              </a:rPr>
              <a:t> činnosti v rámci poskytovaných sociálních služeb v:</a:t>
            </a:r>
          </a:p>
          <a:p>
            <a:pPr marL="285750" indent="-285750" algn="just">
              <a:buFont typeface="Arial" panose="020B0604020202020204" pitchFamily="34" charset="0"/>
              <a:buChar char="•"/>
              <a:defRPr/>
            </a:pPr>
            <a:r>
              <a:rPr lang="cs-CZ" sz="1900" dirty="false">
                <a:solidFill>
                  <a:srgbClr val="084A8B"/>
                </a:solidFill>
                <a:latin typeface="Arial"/>
              </a:rPr>
              <a:t>Sociálně aktivizační službě</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900" dirty="false">
                <a:solidFill>
                  <a:srgbClr val="084A8B"/>
                </a:solidFill>
                <a:latin typeface="Arial"/>
              </a:rPr>
              <a:t>NZDM</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900" dirty="false">
                <a:solidFill>
                  <a:srgbClr val="084A8B"/>
                </a:solidFill>
                <a:latin typeface="Arial"/>
              </a:rPr>
              <a:t>Terénních programech</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900" dirty="false">
                <a:solidFill>
                  <a:srgbClr val="084A8B"/>
                </a:solidFill>
                <a:latin typeface="Arial"/>
              </a:rPr>
              <a:t>příp. fakultativní činnosti společné pro všechny podporované sociální služby zaměřené na rodiny s dětmi:</a:t>
            </a:r>
          </a:p>
          <a:p>
            <a:pPr marR="0" lvl="0" algn="just" defTabSz="914400" rtl="false" eaLnBrk="true" fontAlgn="auto" latinLnBrk="false" hangingPunct="true">
              <a:lnSpc>
                <a:spcPct val="100000"/>
              </a:lnSpc>
              <a:spcBef>
                <a:spcPts val="0"/>
              </a:spcBef>
              <a:spcAft>
                <a:spcPts val="0"/>
              </a:spcAft>
              <a:buClrTx/>
              <a:buSzTx/>
              <a:tabLst/>
              <a:defRPr/>
            </a:pPr>
            <a:endParaRPr lang="cs-CZ" sz="1900" dirty="false">
              <a:solidFill>
                <a:srgbClr val="084A8B"/>
              </a:solidFill>
              <a:effectLst/>
              <a:latin typeface="Arial"/>
              <a:ea typeface="Calibri" panose="020F0502020204030204" pitchFamily="34" charset="0"/>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900"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3)</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900" b="true" dirty="false">
              <a:solidFill>
                <a:srgbClr val="084A8B"/>
              </a:solidFill>
              <a:effectLst/>
              <a:latin typeface="Arial"/>
              <a:ea typeface="Calibri" panose="020F0502020204030204" pitchFamily="34" charset="0"/>
              <a:cs typeface="Times New Roman" panose="02020603050405020304" pitchFamily="18" charset="0"/>
            </a:endParaRPr>
          </a:p>
          <a:p>
            <a:pPr algn="just">
              <a:defRPr/>
            </a:pPr>
            <a:r>
              <a:rPr lang="cs-CZ" sz="1900" b="true" dirty="false">
                <a:effectLst/>
                <a:latin typeface="Arial" panose="020B0604020202020204" pitchFamily="34" charset="0"/>
                <a:ea typeface="Calibri" panose="020F0502020204030204" pitchFamily="34" charset="0"/>
                <a:cs typeface="Times New Roman" panose="02020603050405020304" pitchFamily="18" charset="0"/>
              </a:rPr>
              <a:t>Podmínky podpory:</a:t>
            </a:r>
          </a:p>
          <a:p>
            <a:pPr algn="just">
              <a:defRPr/>
            </a:pPr>
            <a:r>
              <a:rPr lang="cs-CZ" sz="1900" dirty="false">
                <a:effectLst/>
                <a:latin typeface="Arial" panose="020B0604020202020204" pitchFamily="34" charset="0"/>
                <a:ea typeface="Calibri" panose="020F0502020204030204" pitchFamily="34" charset="0"/>
                <a:cs typeface="Times New Roman" panose="02020603050405020304" pitchFamily="18" charset="0"/>
              </a:rPr>
              <a:t>- žadatel může v projektu kombinovat aktivity pod bodem </a:t>
            </a:r>
            <a:r>
              <a:rPr lang="cs-CZ" sz="1900" i="true" dirty="false">
                <a:effectLst/>
                <a:latin typeface="Arial" panose="020B0604020202020204" pitchFamily="34" charset="0"/>
                <a:ea typeface="Calibri" panose="020F0502020204030204" pitchFamily="34" charset="0"/>
                <a:cs typeface="Times New Roman" panose="02020603050405020304" pitchFamily="18" charset="0"/>
              </a:rPr>
              <a:t>2) Podpora sociálních služeb </a:t>
            </a:r>
            <a:r>
              <a:rPr lang="cs-CZ" sz="1900" dirty="false">
                <a:effectLst/>
                <a:latin typeface="Arial" panose="020B0604020202020204" pitchFamily="34" charset="0"/>
                <a:ea typeface="Calibri" panose="020F0502020204030204" pitchFamily="34" charset="0"/>
                <a:cs typeface="Times New Roman" panose="02020603050405020304" pitchFamily="18" charset="0"/>
              </a:rPr>
              <a:t>(základní činnosti sociální služby) s aktivitami pod bodem </a:t>
            </a:r>
            <a:r>
              <a:rPr lang="cs-CZ" sz="1900" i="true" dirty="false">
                <a:effectLst/>
                <a:latin typeface="Arial" panose="020B0604020202020204" pitchFamily="34" charset="0"/>
                <a:ea typeface="Calibri" panose="020F0502020204030204" pitchFamily="34" charset="0"/>
                <a:cs typeface="Times New Roman" panose="02020603050405020304" pitchFamily="18" charset="0"/>
              </a:rPr>
              <a:t>3) Podpora ohrožených rodin s dětmi </a:t>
            </a:r>
            <a:r>
              <a:rPr lang="cs-CZ" sz="1900" dirty="false">
                <a:effectLst/>
                <a:latin typeface="Arial" panose="020B0604020202020204" pitchFamily="34" charset="0"/>
                <a:ea typeface="Calibri" panose="020F0502020204030204" pitchFamily="34" charset="0"/>
                <a:cs typeface="Times New Roman" panose="02020603050405020304" pitchFamily="18" charset="0"/>
              </a:rPr>
              <a:t>(fakultativní činnosti sociální služby) nebo projekt zaměřit pouze na aktivity pod bodem </a:t>
            </a:r>
            <a:r>
              <a:rPr lang="cs-CZ" sz="1900" i="true" dirty="false">
                <a:effectLst/>
                <a:latin typeface="Arial" panose="020B0604020202020204" pitchFamily="34" charset="0"/>
                <a:ea typeface="Calibri" panose="020F0502020204030204" pitchFamily="34" charset="0"/>
                <a:cs typeface="Times New Roman" panose="02020603050405020304" pitchFamily="18" charset="0"/>
              </a:rPr>
              <a:t>3) Podpora ohrožených rodin s dětmi </a:t>
            </a:r>
            <a:r>
              <a:rPr lang="cs-CZ" sz="1900" dirty="false">
                <a:effectLst/>
                <a:latin typeface="Arial" panose="020B0604020202020204" pitchFamily="34" charset="0"/>
                <a:ea typeface="Calibri" panose="020F0502020204030204" pitchFamily="34" charset="0"/>
                <a:cs typeface="Times New Roman" panose="02020603050405020304" pitchFamily="18" charset="0"/>
              </a:rPr>
              <a:t>(fakultativní činnosti sociální služby), pro obě varianty platí, že možným žadatelem je pouze poskytovatel registrované sociální služby dle zákona</a:t>
            </a:r>
            <a:br>
              <a:rPr lang="cs-CZ" sz="1900" dirty="false">
                <a:effectLst/>
                <a:latin typeface="Arial" panose="020B0604020202020204" pitchFamily="34" charset="0"/>
                <a:ea typeface="Calibri" panose="020F0502020204030204" pitchFamily="34" charset="0"/>
                <a:cs typeface="Times New Roman" panose="02020603050405020304" pitchFamily="18" charset="0"/>
              </a:rPr>
            </a:br>
            <a:r>
              <a:rPr lang="cs-CZ" sz="1900" dirty="false">
                <a:effectLst/>
                <a:latin typeface="Arial" panose="020B0604020202020204" pitchFamily="34" charset="0"/>
                <a:ea typeface="Calibri" panose="020F0502020204030204" pitchFamily="34" charset="0"/>
                <a:cs typeface="Times New Roman" panose="02020603050405020304" pitchFamily="18" charset="0"/>
              </a:rPr>
              <a:t>č. 108/2006 Sb., o sociálních službách.</a:t>
            </a:r>
          </a:p>
        </p:txBody>
      </p:sp>
    </p:spTree>
    <p:extLst>
      <p:ext uri="{BB962C8B-B14F-4D97-AF65-F5344CB8AC3E}">
        <p14:creationId xmlns:p14="http://schemas.microsoft.com/office/powerpoint/2010/main" val="2034508223"/>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3) Podpora ohrožených rodin s dětmi</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22</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4401205"/>
          </a:xfrm>
          <a:prstGeom prst="rect">
            <a:avLst/>
          </a:prstGeom>
          <a:noFill/>
        </p:spPr>
        <p:txBody>
          <a:bodyPr wrap="square">
            <a:spAutoFit/>
          </a:bodyPr>
          <a:lstStyle/>
          <a:p>
            <a:pPr algn="just">
              <a:defRPr/>
            </a:pP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Klíčové pozice v realizačním týmu pro provádění aktivity podpora ohrožených rodin (</a:t>
            </a:r>
            <a:r>
              <a:rPr lang="cs-CZ" sz="2000" b="true" dirty="false">
                <a:solidFill>
                  <a:srgbClr val="084A8B"/>
                </a:solidFill>
                <a:latin typeface="Arial"/>
                <a:ea typeface="Calibri" panose="020F0502020204030204" pitchFamily="34" charset="0"/>
                <a:cs typeface="Times New Roman" panose="02020603050405020304" pitchFamily="18" charset="0"/>
              </a:rPr>
              <a:t>blíže viz příloha č. 2 Pomůcka pro stanovení osobních nákladů)</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Sociální pracovník</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Pracovník v sociálních službách</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Terénní pracovník</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Vedoucí služby/koordinátor</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Expert/case manager</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Psycholog/psychoterapeut</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Krizový intervent</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Speciální pedagog</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Vychovatel/pedagog volného času</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Právník</a:t>
            </a:r>
          </a:p>
          <a:p>
            <a:pPr marL="285750" indent="-285750" algn="just">
              <a:buFont typeface="Arial" panose="020B0604020202020204" pitchFamily="34" charset="0"/>
              <a:buChar char="•"/>
              <a:defRPr/>
            </a:pPr>
            <a:r>
              <a:rPr lang="cs-CZ" sz="2000" dirty="false">
                <a:effectLst/>
                <a:latin typeface="Arial" panose="020B0604020202020204" pitchFamily="34" charset="0"/>
                <a:ea typeface="Calibri" panose="020F0502020204030204" pitchFamily="34" charset="0"/>
                <a:cs typeface="Times New Roman" panose="02020603050405020304" pitchFamily="18" charset="0"/>
              </a:rPr>
              <a:t>Peer konzultant/pomocný pracovník z řad CS</a:t>
            </a:r>
          </a:p>
        </p:txBody>
      </p:sp>
    </p:spTree>
    <p:extLst>
      <p:ext uri="{BB962C8B-B14F-4D97-AF65-F5344CB8AC3E}">
        <p14:creationId xmlns:p14="http://schemas.microsoft.com/office/powerpoint/2010/main" val="512357559"/>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300" dirty="false"/>
              <a:t>Aktivita č. 4) Podpora prevence kriminality, bezpečnosti a veřejného pořádku a podpora služeb pro osoby závislé či závislostí ohrožené</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23</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4955203"/>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sz="2000" b="true" dirty="false">
                <a:solidFill>
                  <a:srgbClr val="084A8B"/>
                </a:solidFill>
                <a:latin typeface="Arial"/>
              </a:rPr>
              <a:t>Dílčí aktivita 4A) Podpora prevence kriminality, bezpečnosti a veřejného pořádku prostřednictvím podpory „Asistenta prevence kriminality“</a:t>
            </a:r>
            <a:r>
              <a:rPr lang="cs-CZ" sz="2000" dirty="false">
                <a:solidFill>
                  <a:srgbClr val="084A8B"/>
                </a:solidFill>
                <a:latin typeface="Arial"/>
              </a:rPr>
              <a:t> (oprávněným žadatelem je jen obec)</a:t>
            </a:r>
          </a:p>
          <a:p>
            <a:pPr marL="285750" indent="-285750" algn="just">
              <a:buFont typeface="Arial" panose="020B0604020202020204" pitchFamily="34" charset="0"/>
              <a:buChar char="•"/>
              <a:defRPr/>
            </a:pPr>
            <a:r>
              <a:rPr lang="cs-CZ" sz="2000" dirty="false"/>
              <a:t>další požadavky viz dokument </a:t>
            </a:r>
            <a:r>
              <a:rPr lang="cs-CZ" sz="2000" dirty="false">
                <a:hlinkClick r:id="rId3"/>
              </a:rPr>
              <a:t>Metodika výběru, přípravy a činnosti asistentů prevence kriminality - Ministerstvo vnitra České republiky (mvcr.cz)</a:t>
            </a:r>
            <a:endParaRPr lang="cs-CZ" sz="2000" dirty="false"/>
          </a:p>
          <a:p>
            <a:pPr marL="285750" indent="-285750" algn="just">
              <a:buFont typeface="Arial" panose="020B0604020202020204" pitchFamily="34" charset="0"/>
              <a:buChar char="•"/>
              <a:defRPr/>
            </a:pPr>
            <a:endParaRPr lang="cs-CZ" sz="2000" b="true" dirty="false">
              <a:solidFill>
                <a:srgbClr val="084A8B"/>
              </a:solidFill>
              <a:latin typeface="Arial"/>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defRPr/>
            </a:pPr>
            <a:endParaRPr lang="cs-CZ" sz="2000" dirty="false"/>
          </a:p>
          <a:p>
            <a:pPr marL="285750" indent="-285750" algn="just">
              <a:buFont typeface="Arial" panose="020B0604020202020204" pitchFamily="34" charset="0"/>
              <a:buChar char="•"/>
              <a:defRPr/>
            </a:pPr>
            <a:endParaRPr lang="cs-CZ" sz="2000" b="true" dirty="false">
              <a:solidFill>
                <a:schemeClr val="accent1"/>
              </a:solidFill>
              <a:latin typeface="Arial" panose="020B0604020202020204" pitchFamily="34" charset="0"/>
            </a:endParaRPr>
          </a:p>
          <a:p>
            <a:pPr marL="285750" indent="-285750" algn="just">
              <a:buFont typeface="Arial" panose="020B0604020202020204" pitchFamily="34" charset="0"/>
              <a:buChar char="•"/>
              <a:defRPr/>
            </a:pPr>
            <a:r>
              <a:rPr lang="cs-CZ" sz="2000" b="true" dirty="false">
                <a:solidFill>
                  <a:schemeClr val="accent1"/>
                </a:solidFill>
                <a:latin typeface="Arial" panose="020B0604020202020204" pitchFamily="34" charset="0"/>
              </a:rPr>
              <a:t>Povinné jsou tyto KA (</a:t>
            </a:r>
            <a:r>
              <a:rPr lang="cs-CZ" sz="2000"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4)</a:t>
            </a:r>
            <a:r>
              <a:rPr lang="cs-CZ" sz="2000" b="true" dirty="false">
                <a:solidFill>
                  <a:schemeClr val="accent1"/>
                </a:solidFill>
                <a:latin typeface="Arial" panose="020B0604020202020204" pitchFamily="34" charset="0"/>
              </a:rPr>
              <a:t>:</a:t>
            </a:r>
          </a:p>
          <a:p>
            <a:pPr marL="742950" lvl="1" indent="-285750" algn="just">
              <a:buFont typeface="Arial" panose="020B0604020202020204" pitchFamily="34" charset="0"/>
              <a:buChar char="•"/>
              <a:defRPr/>
            </a:pPr>
            <a:r>
              <a:rPr lang="cs-CZ" sz="2000" i="false" u="none" strike="noStrike" baseline="0" dirty="false">
                <a:solidFill>
                  <a:schemeClr val="accent1"/>
                </a:solidFill>
                <a:latin typeface="Arial" panose="020B0604020202020204" pitchFamily="34" charset="0"/>
              </a:rPr>
              <a:t>KA 1: Způsob výběru APK</a:t>
            </a:r>
          </a:p>
          <a:p>
            <a:pPr marL="742950" lvl="1" indent="-285750" algn="just">
              <a:buFont typeface="Arial" panose="020B0604020202020204" pitchFamily="34" charset="0"/>
              <a:buChar char="•"/>
              <a:defRPr/>
            </a:pPr>
            <a:r>
              <a:rPr lang="fi-FI" sz="2000" i="false" u="none" strike="noStrike" baseline="0" dirty="false">
                <a:solidFill>
                  <a:schemeClr val="accent1"/>
                </a:solidFill>
                <a:latin typeface="Arial" panose="020B0604020202020204" pitchFamily="34" charset="0"/>
              </a:rPr>
              <a:t>KA 2: Výkon činnosti APK</a:t>
            </a:r>
            <a:endParaRPr lang="cs-CZ" sz="2000" i="false" u="none" strike="noStrike" baseline="0" dirty="false">
              <a:solidFill>
                <a:schemeClr val="accent1"/>
              </a:solidFill>
              <a:latin typeface="Arial" panose="020B0604020202020204" pitchFamily="34" charset="0"/>
            </a:endParaRPr>
          </a:p>
          <a:p>
            <a:pPr marL="742950" lvl="1" indent="-285750" algn="just">
              <a:buFont typeface="Arial" panose="020B0604020202020204" pitchFamily="34" charset="0"/>
              <a:buChar char="•"/>
              <a:defRPr/>
            </a:pPr>
            <a:r>
              <a:rPr lang="cs-CZ" sz="2000" i="false" u="none" strike="noStrike" baseline="0" dirty="false">
                <a:solidFill>
                  <a:schemeClr val="accent1"/>
                </a:solidFill>
                <a:latin typeface="Arial" panose="020B0604020202020204" pitchFamily="34" charset="0"/>
              </a:rPr>
              <a:t>KA 3: Mentoring APK</a:t>
            </a:r>
          </a:p>
          <a:p>
            <a:pPr marL="742950" lvl="1" indent="-285750" algn="just">
              <a:buFont typeface="Arial" panose="020B0604020202020204" pitchFamily="34" charset="0"/>
              <a:buChar char="•"/>
              <a:defRPr/>
            </a:pPr>
            <a:r>
              <a:rPr lang="cs-CZ" sz="2000" i="false" u="none" strike="noStrike" baseline="0" dirty="false">
                <a:solidFill>
                  <a:schemeClr val="accent1"/>
                </a:solidFill>
                <a:latin typeface="Arial" panose="020B0604020202020204" pitchFamily="34" charset="0"/>
              </a:rPr>
              <a:t>KA 4: Vzdělávání APK a mentora, včetně zajištění supervize pro APK</a:t>
            </a:r>
            <a:endParaRPr lang="cs-CZ" sz="2000" dirty="false">
              <a:solidFill>
                <a:schemeClr val="accent1"/>
              </a:solidFill>
              <a:latin typeface="Arial" panose="020B0604020202020204" pitchFamily="34" charset="0"/>
            </a:endParaRPr>
          </a:p>
          <a:p>
            <a:pPr marR="0" lvl="0" algn="just" defTabSz="914400" rtl="false" eaLnBrk="true" fontAlgn="auto" latinLnBrk="false" hangingPunct="true">
              <a:lnSpc>
                <a:spcPct val="100000"/>
              </a:lnSpc>
              <a:spcBef>
                <a:spcPts val="0"/>
              </a:spcBef>
              <a:spcAft>
                <a:spcPts val="0"/>
              </a:spcAft>
              <a:buClrTx/>
              <a:buSzTx/>
              <a:tabLst/>
              <a:defRPr/>
            </a:pPr>
            <a:endParaRPr lang="cs-CZ" b="true" dirty="false">
              <a:solidFill>
                <a:srgbClr val="084A8B"/>
              </a:solidFill>
              <a:latin typeface="Arial"/>
            </a:endParaRPr>
          </a:p>
          <a:p>
            <a:pPr marR="0" lvl="0" algn="just" defTabSz="914400" rtl="false" eaLnBrk="true" fontAlgn="auto" latinLnBrk="false" hangingPunct="true">
              <a:lnSpc>
                <a:spcPct val="100000"/>
              </a:lnSpc>
              <a:spcBef>
                <a:spcPts val="0"/>
              </a:spcBef>
              <a:spcAft>
                <a:spcPts val="0"/>
              </a:spcAft>
              <a:buClrTx/>
              <a:buSzTx/>
              <a:tabLst/>
              <a:defRP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6108877"/>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300" dirty="false"/>
              <a:t>Aktivita č. 4) Podpora prevence kriminality, bezpečnosti a veřejného pořádku a podpora služeb pro osoby závislé či závislostí ohrožené</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24</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55312"/>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b="true" dirty="false">
                <a:solidFill>
                  <a:srgbClr val="084A8B"/>
                </a:solidFill>
                <a:latin typeface="Arial"/>
              </a:rPr>
              <a:t>Dílčí aktivita </a:t>
            </a:r>
            <a:r>
              <a:rPr lang="cs-CZ" sz="1800" b="true" i="false" u="none" strike="noStrike" baseline="0" dirty="false">
                <a:solidFill>
                  <a:schemeClr val="accent1"/>
                </a:solidFill>
                <a:latin typeface="Arial" panose="020B0604020202020204" pitchFamily="34" charset="0"/>
              </a:rPr>
              <a:t>4B) Podpora prevence kriminality, bezpečnosti a veřejného pořádku prostřednictvím podpory „Domovníka-preventisty“ </a:t>
            </a:r>
            <a:r>
              <a:rPr lang="cs-CZ" sz="1800" b="false" i="false" u="none" strike="noStrike" baseline="0" dirty="false">
                <a:solidFill>
                  <a:schemeClr val="accent1"/>
                </a:solidFill>
                <a:latin typeface="Arial" panose="020B0604020202020204" pitchFamily="34" charset="0"/>
              </a:rPr>
              <a:t>(oprávněným žadatelem je jen obec)</a:t>
            </a:r>
          </a:p>
          <a:p>
            <a:pPr marL="285750" indent="-285750" algn="just">
              <a:buFont typeface="Arial" panose="020B0604020202020204" pitchFamily="34" charset="0"/>
              <a:buChar char="•"/>
              <a:defRPr/>
            </a:pPr>
            <a:r>
              <a:rPr lang="cs-CZ" sz="1800" b="true" i="false" u="none" strike="noStrike" baseline="0" dirty="false">
                <a:solidFill>
                  <a:schemeClr val="accent1"/>
                </a:solidFill>
                <a:latin typeface="Arial" panose="020B0604020202020204" pitchFamily="34" charset="0"/>
              </a:rPr>
              <a:t>Nezbytnou podmínkou je působení asistentů prevence kriminality v obci (souběh projektů bude ověřován až v průběhu realizace projektu). Nebude-li tato podmínka splněna, není možné realizovat podporu Domovníka-preventisty. </a:t>
            </a:r>
            <a:endParaRPr lang="cs-CZ" b="true" dirty="false">
              <a:solidFill>
                <a:schemeClr val="accent1"/>
              </a:solidFill>
              <a:latin typeface="Arial"/>
              <a:ea typeface="Calibri" panose="020F0502020204030204" pitchFamily="34" charset="0"/>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dirty="false"/>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t>další požadavky viz dokument </a:t>
            </a:r>
            <a:r>
              <a:rPr lang="cs-CZ" dirty="false">
                <a:hlinkClick r:id="rId3"/>
              </a:rPr>
              <a:t>Domovník-preventista - metodika výběru, činnosti a přípravy 2020 - Ministerstvo vnitra České republiky (mvcr.cz)</a:t>
            </a:r>
            <a:endParaRPr lang="cs-CZ" dirty="false"/>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dirty="false"/>
          </a:p>
          <a:p>
            <a:pPr marL="285750" indent="-285750" algn="just">
              <a:buFont typeface="Arial" panose="020B0604020202020204" pitchFamily="34" charset="0"/>
              <a:buChar char="•"/>
              <a:defRPr/>
            </a:pPr>
            <a:endParaRPr lang="cs-CZ" dirty="false"/>
          </a:p>
          <a:p>
            <a:pPr algn="just">
              <a:defRPr/>
            </a:pPr>
            <a:r>
              <a:rPr lang="cs-CZ" b="true" dirty="false">
                <a:solidFill>
                  <a:schemeClr val="accent1"/>
                </a:solidFill>
                <a:latin typeface="Arial" panose="020B0604020202020204" pitchFamily="34" charset="0"/>
              </a:rPr>
              <a:t>Povinné jsou tyto KA (</a:t>
            </a:r>
            <a:r>
              <a:rPr lang="cs-CZ"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4)</a:t>
            </a:r>
            <a:r>
              <a:rPr lang="cs-CZ" b="true" dirty="false">
                <a:solidFill>
                  <a:schemeClr val="accent1"/>
                </a:solidFill>
                <a:latin typeface="Arial" panose="020B0604020202020204" pitchFamily="34" charset="0"/>
              </a:rPr>
              <a:t>:</a:t>
            </a:r>
          </a:p>
          <a:p>
            <a:pPr marL="742950" lvl="1" indent="-285750" algn="just">
              <a:buFont typeface="Arial" panose="020B0604020202020204" pitchFamily="34" charset="0"/>
              <a:buChar char="•"/>
              <a:defRPr/>
            </a:pPr>
            <a:r>
              <a:rPr lang="cs-CZ" i="false" u="none" strike="noStrike" baseline="0" dirty="false">
                <a:solidFill>
                  <a:schemeClr val="accent1"/>
                </a:solidFill>
                <a:latin typeface="Arial" panose="020B0604020202020204" pitchFamily="34" charset="0"/>
              </a:rPr>
              <a:t>KA 1: Způsob výběru domovníka-preventisty</a:t>
            </a:r>
          </a:p>
          <a:p>
            <a:pPr marL="742950" lvl="1" indent="-285750" algn="just">
              <a:buFont typeface="Arial" panose="020B0604020202020204" pitchFamily="34" charset="0"/>
              <a:buChar char="•"/>
              <a:defRPr/>
            </a:pPr>
            <a:r>
              <a:rPr lang="fi-FI" i="false" u="none" strike="noStrike" baseline="0" dirty="false">
                <a:solidFill>
                  <a:schemeClr val="accent1"/>
                </a:solidFill>
                <a:latin typeface="Arial" panose="020B0604020202020204" pitchFamily="34" charset="0"/>
              </a:rPr>
              <a:t>KA 2: Výkon činnosti </a:t>
            </a:r>
            <a:r>
              <a:rPr lang="cs-CZ" i="false" u="none" strike="noStrike" baseline="0" dirty="false">
                <a:solidFill>
                  <a:schemeClr val="accent1"/>
                </a:solidFill>
                <a:latin typeface="Arial" panose="020B0604020202020204" pitchFamily="34" charset="0"/>
              </a:rPr>
              <a:t>domovníka-preventisty</a:t>
            </a:r>
          </a:p>
          <a:p>
            <a:pPr marL="742950" lvl="1" indent="-285750" algn="just">
              <a:buFont typeface="Arial" panose="020B0604020202020204" pitchFamily="34" charset="0"/>
              <a:buChar char="•"/>
              <a:defRPr/>
            </a:pPr>
            <a:r>
              <a:rPr lang="cs-CZ" i="false" u="none" strike="noStrike" baseline="0" dirty="false">
                <a:solidFill>
                  <a:schemeClr val="accent1"/>
                </a:solidFill>
                <a:latin typeface="Arial" panose="020B0604020202020204" pitchFamily="34" charset="0"/>
              </a:rPr>
              <a:t>KA 3: Mentoring domovníka-preventisty</a:t>
            </a:r>
          </a:p>
          <a:p>
            <a:pPr marL="742950" lvl="1" indent="-285750" algn="just">
              <a:buFont typeface="Arial" panose="020B0604020202020204" pitchFamily="34" charset="0"/>
              <a:buChar char="•"/>
              <a:defRPr/>
            </a:pPr>
            <a:r>
              <a:rPr lang="cs-CZ" i="false" u="none" strike="noStrike" baseline="0" dirty="false">
                <a:solidFill>
                  <a:schemeClr val="accent1"/>
                </a:solidFill>
                <a:latin typeface="Arial" panose="020B0604020202020204" pitchFamily="34" charset="0"/>
              </a:rPr>
              <a:t>KA 4: Vzdělávání domovníka-preventisty a garanta/mentora, včetně zajištění supervize</a:t>
            </a:r>
            <a:endParaRPr lang="cs-CZ" b="true" dirty="false">
              <a:solidFill>
                <a:srgbClr val="084A8B"/>
              </a:solidFill>
              <a:latin typeface="Arial"/>
            </a:endParaRPr>
          </a:p>
          <a:p>
            <a:pPr marR="0" lvl="0" algn="just" defTabSz="914400" rtl="false" eaLnBrk="true" fontAlgn="auto" latinLnBrk="false" hangingPunct="true">
              <a:lnSpc>
                <a:spcPct val="100000"/>
              </a:lnSpc>
              <a:spcBef>
                <a:spcPts val="0"/>
              </a:spcBef>
              <a:spcAft>
                <a:spcPts val="0"/>
              </a:spcAft>
              <a:buClrTx/>
              <a:buSzTx/>
              <a:tabLst/>
              <a:defRP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984801"/>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300" dirty="false"/>
              <a:t>Aktivita č. 4) Podpora prevence kriminality, bezpečnosti a veřejného pořádku a podpora služeb pro osoby závislé či závislostí ohrožené</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25</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24535"/>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sz="1700" b="true" dirty="false">
                <a:solidFill>
                  <a:srgbClr val="084A8B"/>
                </a:solidFill>
                <a:latin typeface="Arial"/>
              </a:rPr>
              <a:t>Dílčí aktivita </a:t>
            </a:r>
            <a:r>
              <a:rPr lang="cs-CZ" sz="1700" b="true" dirty="false">
                <a:solidFill>
                  <a:srgbClr val="084A8B"/>
                </a:solidFill>
                <a:effectLst/>
                <a:latin typeface="Arial"/>
                <a:ea typeface="Calibri" panose="020F0502020204030204" pitchFamily="34" charset="0"/>
                <a:cs typeface="Times New Roman" panose="02020603050405020304" pitchFamily="18" charset="0"/>
              </a:rPr>
              <a:t>4C) Podpora služeb pro osoby závislé nebo závislostí ohrožené a pro jejich rodinné příslušníky</a:t>
            </a:r>
          </a:p>
          <a:p>
            <a:pPr marL="285750" indent="-285750" algn="just">
              <a:buFont typeface="Arial" panose="020B0604020202020204" pitchFamily="34" charset="0"/>
              <a:buChar char="•"/>
              <a:defRPr/>
            </a:pPr>
            <a:r>
              <a:rPr lang="cs-CZ" sz="1700" b="false" i="false" u="none" strike="noStrike" baseline="0" dirty="false">
                <a:solidFill>
                  <a:schemeClr val="accent1"/>
                </a:solidFill>
                <a:latin typeface="Arial" panose="020B0604020202020204" pitchFamily="34" charset="0"/>
              </a:rPr>
              <a:t>V této dílčí aktivitě budou podporovány programy sekundární a terciární prevence pro osoby ohrožené závislostmi (včetně patologického hráčství), osoby závislé na návykových látkách a dalších rizikových formách chování, osoby s duální diagnózou a pro jejich rodinné příslušníky, mimo zdravotnické služby a péči, </a:t>
            </a:r>
            <a:r>
              <a:rPr lang="cs-CZ" sz="1700" b="true" dirty="false">
                <a:solidFill>
                  <a:schemeClr val="accent1"/>
                </a:solidFill>
                <a:latin typeface="Arial"/>
                <a:ea typeface="Calibri" panose="020F0502020204030204" pitchFamily="34" charset="0"/>
                <a:cs typeface="Times New Roman" panose="02020603050405020304" pitchFamily="18" charset="0"/>
              </a:rPr>
              <a:t>blíže viz příloha č. 1 Popis aktivit, bod 4)</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700" b="true" dirty="false">
              <a:solidFill>
                <a:schemeClr val="accent1"/>
              </a:solidFill>
              <a:latin typeface="Arial"/>
              <a:ea typeface="Calibri" panose="020F0502020204030204" pitchFamily="34" charset="0"/>
              <a:cs typeface="Times New Roman" panose="02020603050405020304" pitchFamily="18" charset="0"/>
            </a:endParaRPr>
          </a:p>
          <a:p>
            <a:r>
              <a:rPr lang="cs-CZ" sz="1700" b="true" i="false" u="none" strike="noStrike" baseline="0" dirty="false">
                <a:solidFill>
                  <a:schemeClr val="accent1"/>
                </a:solidFill>
                <a:latin typeface="Arial" panose="020B0604020202020204" pitchFamily="34" charset="0"/>
              </a:rPr>
              <a:t>Klíčové pozice v realizačním týmu pro provádění aktivity podpora prevence kriminality, bezpečnosti o veřejného pořádku </a:t>
            </a:r>
            <a:r>
              <a:rPr lang="cs-CZ" sz="170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sz="1700"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800" b="true" dirty="false">
                <a:solidFill>
                  <a:srgbClr val="084A8B"/>
                </a:solidFill>
                <a:latin typeface="Arial"/>
                <a:ea typeface="Calibri" panose="020F0502020204030204" pitchFamily="34" charset="0"/>
                <a:cs typeface="Times New Roman" panose="02020603050405020304" pitchFamily="18" charset="0"/>
              </a:rPr>
              <a:t>osobních nákladů</a:t>
            </a:r>
            <a:r>
              <a:rPr lang="cs-CZ" sz="1700" b="true" dirty="false">
                <a:solidFill>
                  <a:schemeClr val="accent1"/>
                </a:solidFill>
                <a:latin typeface="Arial"/>
                <a:ea typeface="Calibri" panose="020F0502020204030204" pitchFamily="34" charset="0"/>
                <a:cs typeface="Times New Roman" panose="02020603050405020304" pitchFamily="18" charset="0"/>
              </a:rPr>
              <a:t>)</a:t>
            </a:r>
            <a:r>
              <a:rPr lang="cs-CZ" sz="1700" b="true" i="false" u="none" strike="noStrike" baseline="0" dirty="false">
                <a:solidFill>
                  <a:schemeClr val="accent1"/>
                </a:solidFill>
                <a:latin typeface="Arial" panose="020B0604020202020204" pitchFamily="34" charset="0"/>
              </a:rPr>
              <a:t>: </a:t>
            </a:r>
            <a:endParaRPr lang="cs-CZ" sz="1700" b="false" i="false" u="none" strike="noStrike" baseline="0" dirty="false">
              <a:solidFill>
                <a:schemeClr val="accent1"/>
              </a:solidFill>
              <a:latin typeface="Arial" panose="020B0604020202020204" pitchFamily="34" charset="0"/>
            </a:endParaRPr>
          </a:p>
          <a:p>
            <a:r>
              <a:rPr lang="cs-CZ" sz="1700" b="false" i="false" u="none" strike="noStrike" baseline="0" dirty="false">
                <a:solidFill>
                  <a:schemeClr val="accent1"/>
                </a:solidFill>
                <a:latin typeface="Arial" panose="020B0604020202020204" pitchFamily="34" charset="0"/>
              </a:rPr>
              <a:t>- Asistent prevence kriminality (dílčí aktivita 4A) </a:t>
            </a:r>
          </a:p>
          <a:p>
            <a:r>
              <a:rPr lang="cs-CZ" sz="1700" b="false" i="false" u="none" strike="noStrike" baseline="0" dirty="false">
                <a:solidFill>
                  <a:schemeClr val="accent1"/>
                </a:solidFill>
                <a:latin typeface="Arial" panose="020B0604020202020204" pitchFamily="34" charset="0"/>
              </a:rPr>
              <a:t>- Mentor APK (dílčí aktivita 4A) </a:t>
            </a:r>
          </a:p>
          <a:p>
            <a:r>
              <a:rPr lang="cs-CZ" sz="1700" b="false" i="false" u="none" strike="noStrike" baseline="0" dirty="false">
                <a:solidFill>
                  <a:schemeClr val="accent1"/>
                </a:solidFill>
                <a:latin typeface="Arial" panose="020B0604020202020204" pitchFamily="34" charset="0"/>
              </a:rPr>
              <a:t>- Domovník preventista (dílčí aktivita 4B) </a:t>
            </a:r>
          </a:p>
          <a:p>
            <a:r>
              <a:rPr lang="cs-CZ" sz="1700" b="false" i="false" u="none" strike="noStrike" baseline="0" dirty="false">
                <a:solidFill>
                  <a:schemeClr val="accent1"/>
                </a:solidFill>
                <a:latin typeface="Arial" panose="020B0604020202020204" pitchFamily="34" charset="0"/>
              </a:rPr>
              <a:t>- Garant/koordinátor/mentor domovníka-preventisty (dílčí aktivita 4B) </a:t>
            </a:r>
          </a:p>
          <a:p>
            <a:r>
              <a:rPr lang="cs-CZ" sz="1700" b="false" i="false" u="none" strike="noStrike" baseline="0" dirty="false">
                <a:solidFill>
                  <a:schemeClr val="accent1"/>
                </a:solidFill>
                <a:latin typeface="Arial" panose="020B0604020202020204" pitchFamily="34" charset="0"/>
              </a:rPr>
              <a:t>- Koordinátor preventista, vedoucí týmu (dílčí aktivity 4A, 4B) </a:t>
            </a:r>
          </a:p>
          <a:p>
            <a:r>
              <a:rPr lang="cs-CZ" sz="1700" b="false" i="false" u="none" strike="noStrike" baseline="0" dirty="false">
                <a:solidFill>
                  <a:schemeClr val="accent1"/>
                </a:solidFill>
                <a:latin typeface="Arial" panose="020B0604020202020204" pitchFamily="34" charset="0"/>
              </a:rPr>
              <a:t>- Vedoucí služby/koordinátor (dílčí aktivita 4C) </a:t>
            </a:r>
          </a:p>
          <a:p>
            <a:r>
              <a:rPr lang="cs-CZ" sz="1700" b="false" i="false" u="none" strike="noStrike" baseline="0" dirty="false">
                <a:solidFill>
                  <a:schemeClr val="accent1"/>
                </a:solidFill>
                <a:latin typeface="Arial" panose="020B0604020202020204" pitchFamily="34" charset="0"/>
              </a:rPr>
              <a:t>- Pracovník s CS (dílčí aktivita 4C) </a:t>
            </a:r>
          </a:p>
          <a:p>
            <a:r>
              <a:rPr lang="cs-CZ" sz="1700" b="false" i="false" u="none" strike="noStrike" baseline="0" dirty="false">
                <a:solidFill>
                  <a:schemeClr val="accent1"/>
                </a:solidFill>
                <a:latin typeface="Arial" panose="020B0604020202020204" pitchFamily="34" charset="0"/>
              </a:rPr>
              <a:t>- Peer konzultant/pomocný pracovník z řad CS (dílčí aktivita 4C) </a:t>
            </a:r>
          </a:p>
          <a:p>
            <a:r>
              <a:rPr lang="cs-CZ" sz="1700" b="false" i="false" u="none" strike="noStrike" baseline="0" dirty="false">
                <a:solidFill>
                  <a:schemeClr val="accent1"/>
                </a:solidFill>
                <a:latin typeface="Arial" panose="020B0604020202020204" pitchFamily="34" charset="0"/>
              </a:rPr>
              <a:t>- Adiktolog (dílčí aktivita 4C) </a:t>
            </a:r>
          </a:p>
        </p:txBody>
      </p:sp>
    </p:spTree>
    <p:extLst>
      <p:ext uri="{BB962C8B-B14F-4D97-AF65-F5344CB8AC3E}">
        <p14:creationId xmlns:p14="http://schemas.microsoft.com/office/powerpoint/2010/main" val="3529340801"/>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5) Podpora řešení dluhové problematiky</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26</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201795"/>
            <a:ext cx="8856984" cy="5509200"/>
          </a:xfrm>
          <a:prstGeom prst="rect">
            <a:avLst/>
          </a:prstGeom>
          <a:noFill/>
        </p:spPr>
        <p:txBody>
          <a:bodyPr wrap="square">
            <a:spAutoFit/>
          </a:bodyPr>
          <a:lstStyle/>
          <a:p>
            <a:pPr algn="just"/>
            <a:r>
              <a:rPr lang="cs-CZ" sz="1600" dirty="false">
                <a:solidFill>
                  <a:schemeClr val="accent1"/>
                </a:solidFill>
                <a:latin typeface="Arial" panose="020B0604020202020204" pitchFamily="34" charset="0"/>
              </a:rPr>
              <a:t>P</a:t>
            </a:r>
            <a:r>
              <a:rPr lang="cs-CZ" sz="1600" b="false" i="false" u="none" strike="noStrike" baseline="0" dirty="false">
                <a:solidFill>
                  <a:schemeClr val="accent1"/>
                </a:solidFill>
                <a:latin typeface="Arial" panose="020B0604020202020204" pitchFamily="34" charset="0"/>
              </a:rPr>
              <a:t>odpora výhradně jako </a:t>
            </a:r>
            <a:r>
              <a:rPr lang="cs-CZ" sz="1600" b="true" i="false" u="none" strike="noStrike" baseline="0" dirty="false">
                <a:solidFill>
                  <a:schemeClr val="accent1"/>
                </a:solidFill>
                <a:latin typeface="Arial" panose="020B0604020202020204" pitchFamily="34" charset="0"/>
              </a:rPr>
              <a:t>cílená přímá podpora a pomoc osobám z cílové skupiny, </a:t>
            </a:r>
            <a:r>
              <a:rPr lang="cs-CZ" sz="1600" i="false" u="none" strike="noStrike" baseline="0" dirty="false">
                <a:solidFill>
                  <a:schemeClr val="accent1"/>
                </a:solidFill>
                <a:latin typeface="Arial" panose="020B0604020202020204" pitchFamily="34" charset="0"/>
              </a:rPr>
              <a:t>dílčí aktivity jsou vymezeny v příloze </a:t>
            </a:r>
            <a:r>
              <a:rPr lang="nn-NO" sz="1600" i="false" u="none" strike="noStrike" baseline="0" dirty="false">
                <a:solidFill>
                  <a:schemeClr val="accent1"/>
                </a:solidFill>
                <a:latin typeface="Arial" panose="020B0604020202020204" pitchFamily="34" charset="0"/>
              </a:rPr>
              <a:t>č. 1 Popis aktivit, bod </a:t>
            </a:r>
            <a:r>
              <a:rPr lang="cs-CZ" sz="1600" i="false" u="none" strike="noStrike" baseline="0" dirty="false">
                <a:solidFill>
                  <a:schemeClr val="accent1"/>
                </a:solidFill>
                <a:latin typeface="Arial" panose="020B0604020202020204" pitchFamily="34" charset="0"/>
              </a:rPr>
              <a:t>5</a:t>
            </a:r>
            <a:r>
              <a:rPr lang="nn-NO" sz="1600" i="false" u="none" strike="noStrike" baseline="0" dirty="false">
                <a:solidFill>
                  <a:schemeClr val="accent1"/>
                </a:solidFill>
                <a:latin typeface="Arial" panose="020B0604020202020204" pitchFamily="34" charset="0"/>
              </a:rPr>
              <a:t>)</a:t>
            </a:r>
            <a:r>
              <a:rPr lang="cs-CZ" sz="1600" i="false" u="none" strike="noStrike" baseline="0" dirty="false">
                <a:solidFill>
                  <a:schemeClr val="accent1"/>
                </a:solidFill>
                <a:latin typeface="Arial" panose="020B0604020202020204" pitchFamily="34" charset="0"/>
              </a:rPr>
              <a:t>. Cílem je řešení zadluženosti/předluženosti osob z CS. </a:t>
            </a:r>
            <a:r>
              <a:rPr lang="cs-CZ" sz="1600" b="true" i="false" u="none" strike="noStrike" baseline="0" dirty="false">
                <a:solidFill>
                  <a:schemeClr val="accent1"/>
                </a:solidFill>
                <a:latin typeface="Arial" panose="020B0604020202020204" pitchFamily="34" charset="0"/>
              </a:rPr>
              <a:t>V této aktivitě se nesmí jednat o anonymní osoby.</a:t>
            </a:r>
          </a:p>
          <a:p>
            <a:pPr algn="just"/>
            <a:endParaRPr lang="cs-CZ" sz="1600" b="false" i="false" u="none" strike="noStrike" baseline="0" dirty="false">
              <a:solidFill>
                <a:schemeClr val="accent1"/>
              </a:solidFill>
              <a:latin typeface="Arial" panose="020B0604020202020204" pitchFamily="34" charset="0"/>
            </a:endParaRPr>
          </a:p>
          <a:p>
            <a:pPr algn="just"/>
            <a:r>
              <a:rPr lang="cs-CZ" sz="1600" b="false" i="false" u="none" strike="noStrike" baseline="0" dirty="false">
                <a:solidFill>
                  <a:schemeClr val="accent1"/>
                </a:solidFill>
                <a:latin typeface="Arial" panose="020B0604020202020204" pitchFamily="34" charset="0"/>
              </a:rPr>
              <a:t>Aktivity je </a:t>
            </a:r>
            <a:r>
              <a:rPr lang="cs-CZ" sz="1600" b="true" i="false" u="none" strike="noStrike" baseline="0" dirty="false">
                <a:solidFill>
                  <a:schemeClr val="accent1"/>
                </a:solidFill>
                <a:latin typeface="Arial" panose="020B0604020202020204" pitchFamily="34" charset="0"/>
              </a:rPr>
              <a:t>nutné řešit komplexně včetně přímé práce s cílovou skupinou</a:t>
            </a:r>
            <a:r>
              <a:rPr lang="cs-CZ" sz="1600" b="false" i="false" u="none" strike="noStrike" baseline="0" dirty="false">
                <a:solidFill>
                  <a:schemeClr val="accent1"/>
                </a:solidFill>
                <a:latin typeface="Arial" panose="020B0604020202020204" pitchFamily="34" charset="0"/>
              </a:rPr>
              <a:t>. Dílčí aktivity </a:t>
            </a:r>
            <a:r>
              <a:rPr lang="cs-CZ" sz="1600" b="false" i="true" u="none" strike="noStrike" baseline="0" dirty="false">
                <a:solidFill>
                  <a:schemeClr val="accent1"/>
                </a:solidFill>
                <a:latin typeface="Arial" panose="020B0604020202020204" pitchFamily="34" charset="0"/>
              </a:rPr>
              <a:t>a) zpracování a podávání insolvenčních návrhů/podání návrhů na oddlužení</a:t>
            </a:r>
            <a:r>
              <a:rPr lang="cs-CZ" sz="1600" dirty="false">
                <a:solidFill>
                  <a:schemeClr val="accent1"/>
                </a:solidFill>
                <a:latin typeface="Arial" panose="020B0604020202020204" pitchFamily="34" charset="0"/>
              </a:rPr>
              <a:t> a </a:t>
            </a:r>
            <a:r>
              <a:rPr lang="cs-CZ" sz="1600" b="false" i="true" u="none" strike="noStrike" baseline="0" dirty="false">
                <a:solidFill>
                  <a:schemeClr val="accent1"/>
                </a:solidFill>
                <a:latin typeface="Arial" panose="020B0604020202020204" pitchFamily="34" charset="0"/>
              </a:rPr>
              <a:t>b) proces mapování dluhů, sestavení rodinných rozpočtů </a:t>
            </a:r>
            <a:r>
              <a:rPr lang="cs-CZ" sz="1600" b="true" i="false" u="none" strike="noStrike" baseline="0" dirty="false">
                <a:solidFill>
                  <a:schemeClr val="accent1"/>
                </a:solidFill>
                <a:latin typeface="Arial" panose="020B0604020202020204" pitchFamily="34" charset="0"/>
              </a:rPr>
              <a:t>lze realizovat pouze v kombinaci s dalšími aktivitami </a:t>
            </a:r>
            <a:r>
              <a:rPr lang="cs-CZ" sz="1600" b="false" i="false" u="none" strike="noStrike" baseline="0" dirty="false">
                <a:solidFill>
                  <a:schemeClr val="accent1"/>
                </a:solidFill>
                <a:latin typeface="Arial" panose="020B0604020202020204" pitchFamily="34" charset="0"/>
              </a:rPr>
              <a:t>uvedenými pod body c) až g).</a:t>
            </a:r>
            <a:endParaRPr lang="cs-CZ" sz="1600" dirty="false">
              <a:solidFill>
                <a:schemeClr val="accent1"/>
              </a:solidFill>
              <a:effectLst/>
              <a:latin typeface="Arial"/>
              <a:ea typeface="Calibri" panose="020F0502020204030204" pitchFamily="34" charset="0"/>
              <a:cs typeface="Times New Roman" panose="02020603050405020304" pitchFamily="18" charset="0"/>
            </a:endParaRPr>
          </a:p>
          <a:p>
            <a:pPr marR="0" lvl="0" algn="just" defTabSz="914400" rtl="false" eaLnBrk="true" fontAlgn="auto" latinLnBrk="false" hangingPunct="true">
              <a:lnSpc>
                <a:spcPct val="100000"/>
              </a:lnSpc>
              <a:spcBef>
                <a:spcPts val="0"/>
              </a:spcBef>
              <a:spcAft>
                <a:spcPts val="0"/>
              </a:spcAft>
              <a:buClrTx/>
              <a:buSzTx/>
              <a:tabLst/>
              <a:defRPr/>
            </a:pPr>
            <a:endParaRPr lang="cs-CZ" sz="1600" b="true" dirty="false">
              <a:solidFill>
                <a:schemeClr val="accent1"/>
              </a:solidFill>
              <a:latin typeface="Arial"/>
              <a:ea typeface="Calibri" panose="020F0502020204030204" pitchFamily="34" charset="0"/>
              <a:cs typeface="Times New Roman" panose="02020603050405020304" pitchFamily="18" charset="0"/>
            </a:endParaRPr>
          </a:p>
          <a:p>
            <a:pPr marR="0" lvl="0" algn="just" defTabSz="914400" rtl="false" eaLnBrk="true" fontAlgn="auto" latinLnBrk="false" hangingPunct="true">
              <a:lnSpc>
                <a:spcPct val="100000"/>
              </a:lnSpc>
              <a:spcBef>
                <a:spcPts val="0"/>
              </a:spcBef>
              <a:spcAft>
                <a:spcPts val="0"/>
              </a:spcAft>
              <a:buClrTx/>
              <a:buSzTx/>
              <a:tabLst/>
              <a:defRPr/>
            </a:pPr>
            <a:r>
              <a:rPr lang="cs-CZ" sz="1600" b="true" i="false" u="none" strike="noStrike" baseline="0" dirty="false">
                <a:solidFill>
                  <a:schemeClr val="accent1"/>
                </a:solidFill>
                <a:latin typeface="Arial" panose="020B0604020202020204" pitchFamily="34" charset="0"/>
              </a:rPr>
              <a:t>Nebudou podporovány </a:t>
            </a:r>
            <a:r>
              <a:rPr lang="cs-CZ" sz="1600" b="false" i="false" u="none" strike="noStrike" baseline="0" dirty="false">
                <a:solidFill>
                  <a:schemeClr val="accent1"/>
                </a:solidFill>
                <a:latin typeface="Arial" panose="020B0604020202020204" pitchFamily="34" charset="0"/>
              </a:rPr>
              <a:t>skupinové workshopy, kurzy a přednášky. Možná jsou edukační skupinová setkání, a to pouze jako dílčí součást individuálního zvyšování kompetencí v dluhové oblasti (viz aktivita pod písmenem g), tato edukační setkání by měla sloužit zejména k předání informací o dluhové problematice cílové skupině – exekuce, úvěry, insolvence.</a:t>
            </a:r>
            <a:endParaRPr lang="cs-CZ" sz="1600" b="true" i="false" u="none" strike="noStrike" baseline="0" dirty="false">
              <a:solidFill>
                <a:schemeClr val="accent1"/>
              </a:solidFill>
              <a:latin typeface="Arial"/>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600" b="true" dirty="false">
              <a:solidFill>
                <a:srgbClr val="084A8B"/>
              </a:solidFill>
              <a:effectLst/>
              <a:latin typeface="Arial"/>
              <a:ea typeface="Calibri" panose="020F0502020204030204" pitchFamily="34" charset="0"/>
              <a:cs typeface="Times New Roman" panose="02020603050405020304" pitchFamily="18" charset="0"/>
            </a:endParaRPr>
          </a:p>
          <a:p>
            <a:pPr algn="just">
              <a:defRPr/>
            </a:pPr>
            <a:r>
              <a:rPr lang="cs-CZ" sz="1600" b="true" dirty="false">
                <a:effectLst/>
                <a:latin typeface="Arial" panose="020B0604020202020204" pitchFamily="34" charset="0"/>
                <a:ea typeface="Calibri" panose="020F0502020204030204" pitchFamily="34" charset="0"/>
                <a:cs typeface="Times New Roman" panose="02020603050405020304" pitchFamily="18" charset="0"/>
              </a:rPr>
              <a:t>Klíčové pozice v realizačním týmu pro provádění aktivity na podporu řešení dluhové problematiky (</a:t>
            </a:r>
            <a:r>
              <a:rPr lang="cs-CZ" sz="1600" b="true" dirty="false">
                <a:solidFill>
                  <a:srgbClr val="084A8B"/>
                </a:solidFill>
                <a:latin typeface="Arial"/>
                <a:ea typeface="Calibri" panose="020F0502020204030204" pitchFamily="34" charset="0"/>
                <a:cs typeface="Times New Roman" panose="02020603050405020304" pitchFamily="18" charset="0"/>
              </a:rPr>
              <a:t>blíže viz příloha č. 2 Pomůcka pro stanovení osobních nákladů)</a:t>
            </a:r>
            <a:r>
              <a:rPr lang="cs-CZ" sz="1600" b="true" dirty="false">
                <a:effectLst/>
                <a:latin typeface="Arial" panose="020B0604020202020204" pitchFamily="34" charset="0"/>
                <a:ea typeface="Calibri" panose="020F0502020204030204" pitchFamily="34" charset="0"/>
                <a:cs typeface="Times New Roman" panose="02020603050405020304" pitchFamily="18" charset="0"/>
              </a:rPr>
              <a: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Dluhový poradce</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Garant v oblasti dluhů</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Vedoucí služby/koordinátor</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Mediátor</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Psycholog/psychoterapeut</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effectLst/>
                <a:latin typeface="Arial" panose="020B0604020202020204" pitchFamily="34" charset="0"/>
                <a:ea typeface="Calibri" panose="020F0502020204030204" pitchFamily="34" charset="0"/>
                <a:cs typeface="Times New Roman" panose="02020603050405020304" pitchFamily="18" charset="0"/>
              </a:rPr>
              <a:t>Právník</a:t>
            </a:r>
          </a:p>
        </p:txBody>
      </p:sp>
    </p:spTree>
    <p:extLst>
      <p:ext uri="{BB962C8B-B14F-4D97-AF65-F5344CB8AC3E}">
        <p14:creationId xmlns:p14="http://schemas.microsoft.com/office/powerpoint/2010/main" val="207398281"/>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856984" cy="1080000"/>
          </a:xfrm>
        </p:spPr>
        <p:txBody>
          <a:bodyPr/>
          <a:lstStyle/>
          <a:p>
            <a:r>
              <a:rPr lang="cs-CZ" sz="2800" dirty="false"/>
              <a:t>Aktivita č. 6) Podpora zaměstnatelnosti osob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27</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39923"/>
          </a:xfrm>
          <a:prstGeom prst="rect">
            <a:avLst/>
          </a:prstGeom>
          <a:noFill/>
        </p:spPr>
        <p:txBody>
          <a:bodyPr wrap="square">
            <a:spAutoFit/>
          </a:bodyPr>
          <a:lstStyle/>
          <a:p>
            <a:pPr marL="285750" indent="-285750">
              <a:buFont typeface="Arial" panose="020B0604020202020204" pitchFamily="34" charset="0"/>
              <a:buChar char="•"/>
            </a:pPr>
            <a:r>
              <a:rPr lang="cs-CZ" sz="1900" b="false" i="false" u="none" strike="noStrike" baseline="0" dirty="false">
                <a:solidFill>
                  <a:schemeClr val="accent1"/>
                </a:solidFill>
                <a:latin typeface="Arial" panose="020B0604020202020204" pitchFamily="34" charset="0"/>
              </a:rPr>
              <a:t>Podpora je zaměřena jak na získání pracovních návyků pro osoby s kumulací více znevýhodnění, nácvik kompetencí, tak na individuální podporu při řešení osobní situace (dluhy, bydlení, zdraví, závislost, duševní zdraví, rodina apod.). </a:t>
            </a:r>
          </a:p>
          <a:p>
            <a:pPr marL="285750" indent="-285750">
              <a:buFont typeface="Arial" panose="020B0604020202020204" pitchFamily="34" charset="0"/>
              <a:buChar char="•"/>
            </a:pPr>
            <a:endParaRPr lang="cs-CZ" sz="19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900" b="true" i="false" u="none" strike="noStrike" baseline="0" dirty="false">
                <a:solidFill>
                  <a:schemeClr val="accent1"/>
                </a:solidFill>
                <a:latin typeface="Arial" panose="020B0604020202020204" pitchFamily="34" charset="0"/>
              </a:rPr>
              <a:t>Podpořené činnosti zahrnují komplexní motivační, poradenské a podpůrné služby </a:t>
            </a:r>
            <a:r>
              <a:rPr lang="cs-CZ" sz="1900" dirty="false">
                <a:solidFill>
                  <a:schemeClr val="accent1"/>
                </a:solidFill>
                <a:latin typeface="Arial" panose="020B0604020202020204" pitchFamily="34" charset="0"/>
              </a:rPr>
              <a:t>(viz výčet v příloze č. 1, bod 6).</a:t>
            </a:r>
            <a:endParaRPr lang="cs-CZ" sz="1900" b="false" i="false" u="none" strike="noStrike" baseline="0" dirty="false">
              <a:solidFill>
                <a:schemeClr val="accent1"/>
              </a:solidFill>
              <a:latin typeface="Arial" panose="020B0604020202020204" pitchFamily="34" charset="0"/>
            </a:endParaRPr>
          </a:p>
          <a:p>
            <a:pPr marL="800100" lvl="1" indent="-342900" algn="just">
              <a:buClr>
                <a:schemeClr val="tx1"/>
              </a:buClr>
              <a:buSzPct val="80000"/>
              <a:buFont typeface="Courier New" panose="02070309020205020404" pitchFamily="49" charset="0"/>
              <a:buChar char="o"/>
            </a:pPr>
            <a:r>
              <a:rPr lang="cs-CZ" sz="1900" b="false" i="false" u="none" strike="noStrike" baseline="0" dirty="false">
                <a:solidFill>
                  <a:schemeClr val="accent1"/>
                </a:solidFill>
                <a:latin typeface="Arial" panose="020B0604020202020204" pitchFamily="34" charset="0"/>
              </a:rPr>
              <a:t>Nelze podpořit projekt, kde bude uvedena jen jedna z dílčích činností, protože se v projektu má jednat o </a:t>
            </a:r>
            <a:r>
              <a:rPr lang="cs-CZ" sz="1900" b="true" i="false" u="none" strike="noStrike" baseline="0" dirty="false">
                <a:solidFill>
                  <a:schemeClr val="accent1"/>
                </a:solidFill>
                <a:latin typeface="Arial" panose="020B0604020202020204" pitchFamily="34" charset="0"/>
              </a:rPr>
              <a:t>komplexní podporu </a:t>
            </a:r>
            <a:r>
              <a:rPr lang="cs-CZ" sz="1900" b="false" i="false" u="none" strike="noStrike" baseline="0" dirty="false">
                <a:solidFill>
                  <a:schemeClr val="accent1"/>
                </a:solidFill>
                <a:latin typeface="Arial" panose="020B0604020202020204" pitchFamily="34" charset="0"/>
              </a:rPr>
              <a:t>pro osoby s kumulací více znevýhodnění, které mají velmi ztížený vstup na trh práce.</a:t>
            </a:r>
          </a:p>
          <a:p>
            <a:pPr marL="742950" lvl="1" indent="-285750" algn="just">
              <a:buFont typeface="Arial" panose="020B0604020202020204" pitchFamily="34" charset="0"/>
              <a:buChar char="•"/>
            </a:pPr>
            <a:endParaRPr lang="cs-CZ" sz="19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900" b="false" i="false" u="none" strike="noStrike" baseline="0" dirty="false">
                <a:solidFill>
                  <a:schemeClr val="accent1"/>
                </a:solidFill>
                <a:latin typeface="Arial" panose="020B0604020202020204" pitchFamily="34" charset="0"/>
              </a:rPr>
              <a:t>Žadatel musí mít jasně nastaven způsob výběru cílové skupiny v rámci projektu. Základní parametry způsobu výběru CS žadatel popíše již v žádosti o podporu. </a:t>
            </a:r>
          </a:p>
          <a:p>
            <a:pPr marL="285750" indent="-285750" algn="just">
              <a:buFont typeface="Arial" panose="020B0604020202020204" pitchFamily="34" charset="0"/>
              <a:buChar char="•"/>
            </a:pPr>
            <a:endParaRPr lang="cs-CZ" sz="19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900" dirty="false">
                <a:solidFill>
                  <a:schemeClr val="accent1"/>
                </a:solidFill>
                <a:latin typeface="Arial" panose="020B0604020202020204" pitchFamily="34" charset="0"/>
              </a:rPr>
              <a:t>V rámci této aktivity platí </a:t>
            </a:r>
            <a:r>
              <a:rPr lang="cs-CZ" sz="1900" b="false" i="false" u="none" strike="noStrike" baseline="0" dirty="false">
                <a:solidFill>
                  <a:schemeClr val="accent1"/>
                </a:solidFill>
                <a:latin typeface="Arial" panose="020B0604020202020204" pitchFamily="34" charset="0"/>
              </a:rPr>
              <a:t>povinnost vyplnit dotazník pro cílovou skupinu při vstupu do projektu i při odchodu z projektu. Bližší podmínky budou řešeny v samostatné instrukci. </a:t>
            </a:r>
            <a:endParaRPr lang="cs-CZ" sz="1900" dirty="false">
              <a:solidFill>
                <a:schemeClr val="accent1"/>
              </a:solidFill>
              <a:latin typeface="Arial" panose="020B0604020202020204" pitchFamily="34" charset="0"/>
            </a:endParaRP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1095877088"/>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800" dirty="false"/>
              <a:t>Aktivita č. 6) Podpora zaměstnatelnosti osob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28</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324535"/>
          </a:xfrm>
          <a:prstGeom prst="rect">
            <a:avLst/>
          </a:prstGeom>
          <a:noFill/>
        </p:spPr>
        <p:txBody>
          <a:bodyPr wrap="square">
            <a:spAutoFit/>
          </a:bodyPr>
          <a:lstStyle/>
          <a:p>
            <a:pPr algn="just"/>
            <a:r>
              <a:rPr lang="cs-CZ" b="false" i="false" u="none" strike="noStrike" baseline="0" dirty="false">
                <a:solidFill>
                  <a:schemeClr val="accent1"/>
                </a:solidFill>
                <a:latin typeface="Arial" panose="020B0604020202020204" pitchFamily="34" charset="0"/>
              </a:rPr>
              <a:t>V případě tréninkového zaměstnání CS budou </a:t>
            </a:r>
            <a:r>
              <a:rPr lang="cs-CZ" sz="1800" b="false" i="false" u="none" strike="noStrike" baseline="0" dirty="false">
                <a:solidFill>
                  <a:schemeClr val="accent1"/>
                </a:solidFill>
                <a:latin typeface="Arial" panose="020B0604020202020204" pitchFamily="34" charset="0"/>
              </a:rPr>
              <a:t>mzdové příspěvky řešeny a vypláceny formou standartní stupnice jednotkových nákladů, blíže viz slide č. 5, příp. </a:t>
            </a:r>
            <a:r>
              <a:rPr lang="cs-CZ" altLang="cs-CZ" sz="1800" dirty="false">
                <a:solidFill>
                  <a:schemeClr val="accent1"/>
                </a:solidFill>
              </a:rPr>
              <a:t>kap. 6.2.7.1 Specifické části pravidel včetně příkladů výpočtu.</a:t>
            </a:r>
          </a:p>
          <a:p>
            <a:pPr algn="just"/>
            <a:endParaRPr lang="cs-CZ" sz="1800" b="false" i="false" u="none" strike="noStrike" baseline="0" dirty="false">
              <a:solidFill>
                <a:srgbClr val="000000"/>
              </a:solidFill>
              <a:latin typeface="Arial" panose="020B0604020202020204" pitchFamily="34" charset="0"/>
            </a:endParaRPr>
          </a:p>
          <a:p>
            <a:pPr algn="just"/>
            <a:r>
              <a:rPr lang="cs-CZ" sz="1800" b="false" i="false" u="none" strike="noStrike" baseline="0" dirty="false">
                <a:solidFill>
                  <a:schemeClr val="accent1"/>
                </a:solidFill>
                <a:latin typeface="Arial" panose="020B0604020202020204" pitchFamily="34" charset="0"/>
              </a:rPr>
              <a:t>Délka úvazku tréninkové pracovní pozice je stanovena dle individuálních potřeb a sociální situace podporované osoby, charakteru práce a možností daného poskytovatele, maximálně do 12 měsíců. </a:t>
            </a:r>
          </a:p>
          <a:p>
            <a:pPr algn="just"/>
            <a:endParaRPr lang="cs-CZ" b="false" i="false" u="none" strike="noStrike" baseline="0" dirty="false">
              <a:solidFill>
                <a:schemeClr val="accent1"/>
              </a:solidFill>
              <a:latin typeface="Arial" panose="020B0604020202020204" pitchFamily="34" charset="0"/>
            </a:endParaRPr>
          </a:p>
          <a:p>
            <a:pPr algn="just"/>
            <a:endParaRPr lang="cs-CZ" sz="1600" b="false" i="false" u="none" strike="noStrike" baseline="0" dirty="false">
              <a:solidFill>
                <a:schemeClr val="accent1"/>
              </a:solidFill>
              <a:latin typeface="Arial" panose="020B0604020202020204" pitchFamily="34" charset="0"/>
            </a:endParaRPr>
          </a:p>
          <a:p>
            <a:pPr algn="just">
              <a:defRPr/>
            </a:pPr>
            <a:r>
              <a:rPr lang="cs-CZ" sz="1800" b="true" i="false" u="none" strike="noStrike" baseline="0" dirty="false">
                <a:solidFill>
                  <a:schemeClr val="accent1"/>
                </a:solidFill>
                <a:latin typeface="Arial" panose="020B0604020202020204" pitchFamily="34" charset="0"/>
              </a:rPr>
              <a:t>Klíčové pozice v realizačním týmu pro provádění aktivity na podporu zaměstnatelnosti osob </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800" b="true" dirty="false">
                <a:solidFill>
                  <a:srgbClr val="084A8B"/>
                </a:solidFill>
                <a:latin typeface="Arial"/>
                <a:ea typeface="Calibri" panose="020F0502020204030204" pitchFamily="34" charset="0"/>
                <a:cs typeface="Times New Roman" panose="02020603050405020304" pitchFamily="18" charset="0"/>
              </a:rPr>
              <a:t>osobních nákladů</a:t>
            </a:r>
            <a:r>
              <a:rPr lang="cs-CZ" b="true" dirty="false">
                <a:solidFill>
                  <a:schemeClr val="accent1"/>
                </a:solidFill>
                <a:latin typeface="Arial"/>
                <a:ea typeface="Calibri" panose="020F0502020204030204" pitchFamily="34" charset="0"/>
                <a:cs typeface="Times New Roman" panose="02020603050405020304" pitchFamily="18" charset="0"/>
              </a:rPr>
              <a:t>)</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Odborný garant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Pracovní konzultant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Mentor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Vedoucí služby/koordinátor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Peer konzultant/pomocný pracovník z řad CS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Pracovník s CS</a:t>
            </a:r>
            <a:endParaRPr lang="cs-CZ" dirty="false">
              <a:solidFill>
                <a:schemeClr val="accent1"/>
              </a:solidFill>
              <a:latin typeface="Arial" panose="020B0604020202020204" pitchFamily="34" charset="0"/>
            </a:endParaRP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954073473"/>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3000" dirty="false"/>
              <a:t>Aktivita č. 7) Podpora prevence zdraví</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29</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4770537"/>
          </a:xfrm>
          <a:prstGeom prst="rect">
            <a:avLst/>
          </a:prstGeom>
          <a:noFill/>
        </p:spPr>
        <p:txBody>
          <a:bodyPr wrap="square">
            <a:spAutoFit/>
          </a:bodyPr>
          <a:lstStyle/>
          <a:p>
            <a:pPr algn="just"/>
            <a:r>
              <a:rPr lang="cs-CZ" sz="1800" b="false" i="false" u="none" strike="noStrike" baseline="0" dirty="false">
                <a:solidFill>
                  <a:schemeClr val="accent1"/>
                </a:solidFill>
                <a:latin typeface="Arial" panose="020B0604020202020204" pitchFamily="34" charset="0"/>
              </a:rPr>
              <a:t>Cílem aktivity je zefektivnění primární a sekundární prevence cílové skupiny prostřednictvím </a:t>
            </a:r>
            <a:r>
              <a:rPr lang="cs-CZ" sz="1800" b="true" i="false" u="none" strike="noStrike" baseline="0" dirty="false">
                <a:solidFill>
                  <a:schemeClr val="accent1"/>
                </a:solidFill>
                <a:latin typeface="Arial" panose="020B0604020202020204" pitchFamily="34" charset="0"/>
              </a:rPr>
              <a:t>zřízení pozice zdravotního mediátora</a:t>
            </a:r>
            <a:r>
              <a:rPr lang="cs-CZ" sz="1800" b="false" i="false" u="none" strike="noStrike" baseline="0" dirty="false">
                <a:solidFill>
                  <a:schemeClr val="accent1"/>
                </a:solidFill>
                <a:latin typeface="Arial" panose="020B0604020202020204" pitchFamily="34" charset="0"/>
              </a:rPr>
              <a:t>, který v území zajišťuje </a:t>
            </a:r>
            <a:r>
              <a:rPr lang="cs-CZ" sz="1800" b="true" i="false" u="none" strike="noStrike" baseline="0" dirty="false">
                <a:solidFill>
                  <a:schemeClr val="accent1"/>
                </a:solidFill>
                <a:latin typeface="Arial" panose="020B0604020202020204" pitchFamily="34" charset="0"/>
              </a:rPr>
              <a:t>mediaci ve zdraví.</a:t>
            </a:r>
            <a:endParaRPr lang="cs-CZ" sz="18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dirty="false">
                <a:solidFill>
                  <a:schemeClr val="accent1"/>
                </a:solidFill>
                <a:latin typeface="Arial" panose="020B0604020202020204" pitchFamily="34" charset="0"/>
              </a:rPr>
              <a:t>A</a:t>
            </a:r>
            <a:r>
              <a:rPr lang="cs-CZ" sz="1800" b="false" i="false" u="none" strike="noStrike" baseline="0" dirty="false">
                <a:solidFill>
                  <a:schemeClr val="accent1"/>
                </a:solidFill>
                <a:latin typeface="Arial" panose="020B0604020202020204" pitchFamily="34" charset="0"/>
              </a:rPr>
              <a:t>ktivity nesmí kolidovat s úkony hrazenými zdravotní pojišťovnou.</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Podmínkou realizace je garance aktivit odbornými pracovníky, kteří splňují kvalifikační předpoklady k výkonu zvolené činnosti (</a:t>
            </a:r>
            <a:r>
              <a:rPr lang="cs-CZ" sz="1800" b="true" i="false" u="none" strike="noStrike" baseline="0" dirty="false">
                <a:solidFill>
                  <a:schemeClr val="accent1"/>
                </a:solidFill>
                <a:latin typeface="Arial" panose="020B0604020202020204" pitchFamily="34" charset="0"/>
              </a:rPr>
              <a:t>uhrazení odborníků bude v projektu probíhat z paušální sazby</a:t>
            </a:r>
            <a:r>
              <a:rPr lang="cs-CZ" sz="1800" b="false" i="false" u="none" strike="noStrike" baseline="0" dirty="false">
                <a:solidFill>
                  <a:schemeClr val="accent1"/>
                </a:solidFill>
                <a:latin typeface="Arial" panose="020B0604020202020204" pitchFamily="34" charset="0"/>
              </a:rPr>
              <a:t>). </a:t>
            </a:r>
          </a:p>
          <a:p>
            <a:pPr marL="285750" indent="-285750" algn="just">
              <a:buFont typeface="Arial" panose="020B0604020202020204" pitchFamily="34" charset="0"/>
              <a:buChar char="•"/>
            </a:pPr>
            <a:endParaRPr lang="cs-CZ"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KA: preventivní programy/aktivity v oblasti podpory zdraví osob žijících v sociálně vyloučených lokalitách, </a:t>
            </a:r>
            <a:r>
              <a:rPr lang="cs-CZ" b="true" dirty="false">
                <a:solidFill>
                  <a:schemeClr val="accent1"/>
                </a:solidFill>
                <a:latin typeface="Arial"/>
                <a:ea typeface="Calibri" panose="020F0502020204030204" pitchFamily="34" charset="0"/>
                <a:cs typeface="Times New Roman" panose="02020603050405020304" pitchFamily="18" charset="0"/>
              </a:rPr>
              <a:t>blíže viz příloha č. 1 Popis aktivit, bod 7)</a:t>
            </a:r>
          </a:p>
          <a:p>
            <a:pPr algn="just"/>
            <a:endParaRPr lang="cs-CZ" sz="1600" b="false" i="false" u="none" strike="noStrike" baseline="0" dirty="false">
              <a:solidFill>
                <a:schemeClr val="accent1"/>
              </a:solidFill>
              <a:latin typeface="Arial" panose="020B0604020202020204" pitchFamily="34" charset="0"/>
            </a:endParaRPr>
          </a:p>
          <a:p>
            <a:pPr algn="just">
              <a:defRPr/>
            </a:pPr>
            <a:r>
              <a:rPr lang="cs-CZ" sz="1800" b="true" i="false" u="none" strike="noStrike" baseline="0" dirty="false">
                <a:solidFill>
                  <a:schemeClr val="accent1"/>
                </a:solidFill>
                <a:latin typeface="Arial" panose="020B0604020202020204" pitchFamily="34" charset="0"/>
              </a:rPr>
              <a:t>Klíčové pozice v realizačním týmu </a:t>
            </a:r>
            <a:r>
              <a:rPr lang="pt-BR" sz="1800" b="true" i="false" u="none" strike="noStrike" baseline="0" dirty="false">
                <a:solidFill>
                  <a:schemeClr val="accent1"/>
                </a:solidFill>
                <a:latin typeface="Arial" panose="020B0604020202020204" pitchFamily="34" charset="0"/>
              </a:rPr>
              <a:t>pro provádění aktivity na prevence zdraví </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800" b="true" dirty="false">
                <a:solidFill>
                  <a:srgbClr val="084A8B"/>
                </a:solidFill>
                <a:latin typeface="Arial"/>
                <a:ea typeface="Calibri" panose="020F0502020204030204" pitchFamily="34" charset="0"/>
                <a:cs typeface="Times New Roman" panose="02020603050405020304" pitchFamily="18" charset="0"/>
              </a:rPr>
              <a:t>osobních nákladů</a:t>
            </a:r>
            <a:r>
              <a:rPr lang="cs-CZ" b="true" dirty="false">
                <a:solidFill>
                  <a:schemeClr val="accent1"/>
                </a:solidFill>
                <a:latin typeface="Arial"/>
                <a:ea typeface="Calibri" panose="020F0502020204030204" pitchFamily="34" charset="0"/>
                <a:cs typeface="Times New Roman" panose="02020603050405020304" pitchFamily="18" charset="0"/>
              </a:rPr>
              <a:t>)</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Zdravotní mediátor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Vedoucí služby/koordinátor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Expert/case manager </a:t>
            </a: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3827241821"/>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980" y="1160748"/>
            <a:ext cx="8784040" cy="4536504"/>
          </a:xfrm>
        </p:spPr>
        <p:txBody>
          <a:bodyPr/>
          <a:lstStyle/>
          <a:p>
            <a:pPr marL="0" indent="0" algn="just">
              <a:lnSpc>
                <a:spcPct val="150000"/>
              </a:lnSpc>
              <a:spcBef>
                <a:spcPts val="0"/>
              </a:spcBef>
              <a:spcAft>
                <a:spcPts val="0"/>
              </a:spcAft>
              <a:buNone/>
            </a:pPr>
            <a:r>
              <a:rPr lang="cs-CZ" altLang="cs-CZ" sz="1800" b="true" dirty="false">
                <a:latin typeface="+mj-lt"/>
              </a:rPr>
              <a:t>Informační</a:t>
            </a:r>
            <a:r>
              <a:rPr lang="cs-CZ" altLang="cs-CZ" sz="1800" b="true" dirty="false"/>
              <a:t> zdroje </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600" dirty="false">
                <a:hlinkClick r:id="rId2"/>
              </a:rPr>
              <a:t>Výzva 018 OPZ+ - www.esfcr.cz</a:t>
            </a:r>
            <a:r>
              <a:rPr lang="cs-CZ" sz="1600" dirty="false"/>
              <a:t> </a:t>
            </a:r>
            <a:r>
              <a:rPr lang="cs-CZ" sz="1800" dirty="false"/>
              <a:t>– stránky výzvy</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altLang="cs-CZ" sz="1800" dirty="false"/>
              <a:t>Diskuzní klub na webovém portálu ESF v ČR: </a:t>
            </a:r>
            <a:r>
              <a:rPr lang="cs-CZ" sz="1800" dirty="false">
                <a:hlinkClick r:id="rId3"/>
              </a:rPr>
              <a:t>03_22_018 - Podpora sociálního začleňování ve vyloučených lokalitách - www.esfcr.cz</a:t>
            </a:r>
            <a:endParaRPr lang="cs-CZ" sz="1800" dirty="false"/>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800" dirty="false"/>
              <a:t>Odkazy na příručky a další dokumenty ve výzvě</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800" dirty="false"/>
              <a:t>Žádost o podporu z OPZ+ se zpracovává v elektronickém formuláři v IS KP21+.</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800" dirty="false"/>
              <a:t>Přístup do elektronických formulářů žádostí o podporu naleznete na adrese </a:t>
            </a:r>
            <a:r>
              <a:rPr lang="cs-CZ" sz="1800" dirty="false">
                <a:hlinkClick r:id="rId4"/>
              </a:rPr>
              <a:t>https://iskp21.mssf.cz</a:t>
            </a:r>
            <a:endParaRPr lang="cs-CZ" sz="1800" dirty="false"/>
          </a:p>
          <a:p>
            <a:pPr marL="0" lvl="1" algn="just">
              <a:lnSpc>
                <a:spcPct val="150000"/>
              </a:lnSpc>
              <a:spcBef>
                <a:spcPts val="0"/>
              </a:spcBef>
              <a:spcAft>
                <a:spcPts val="0"/>
              </a:spcAft>
              <a:buClr>
                <a:schemeClr val="tx1"/>
              </a:buClr>
              <a:buSzPct val="100000"/>
              <a:buFont typeface="Arial" panose="020B0604020202020204" pitchFamily="34" charset="0"/>
              <a:buChar char="•"/>
            </a:pPr>
            <a:r>
              <a:rPr lang="it-IT" sz="1800" dirty="false">
                <a:hlinkClick r:id="rId5">
                  <a:extLst>
                    <a:ext uri="{A12FA001-AC4F-418D-AE19-62706E023703}">
                      <ahyp:hlinkClr xmlns:ahyp="http://schemas.microsoft.com/office/drawing/2018/hyperlinkcolor" val="tx"/>
                    </a:ext>
                  </a:extLst>
                </a:hlinkClick>
              </a:rPr>
              <a:t>Pravidla pro žadatele a příjemce - www.esfcr.cz</a:t>
            </a:r>
            <a:endParaRPr lang="cs-CZ" altLang="cs-CZ" sz="1800" dirty="false"/>
          </a:p>
          <a:p>
            <a:pPr lvl="2" algn="just">
              <a:lnSpc>
                <a:spcPct val="150000"/>
              </a:lnSpc>
              <a:spcBef>
                <a:spcPts val="0"/>
              </a:spcBef>
              <a:spcAft>
                <a:spcPts val="0"/>
              </a:spcAft>
              <a:buClr>
                <a:schemeClr val="tx1"/>
              </a:buClr>
              <a:buFont typeface="Courier New" panose="02070309020205020404" pitchFamily="49" charset="0"/>
              <a:buChar char="o"/>
            </a:pPr>
            <a:r>
              <a:rPr lang="cs-CZ" altLang="cs-CZ" sz="1800" dirty="false"/>
              <a:t>Obecná část pravidel pro žadatele a příjemce v rámci OPZ+</a:t>
            </a:r>
          </a:p>
          <a:p>
            <a:pPr lvl="2" algn="just">
              <a:lnSpc>
                <a:spcPct val="150000"/>
              </a:lnSpc>
              <a:spcBef>
                <a:spcPts val="0"/>
              </a:spcBef>
              <a:spcAft>
                <a:spcPts val="0"/>
              </a:spcAft>
              <a:buClr>
                <a:schemeClr val="tx1"/>
              </a:buClr>
              <a:buFont typeface="Courier New" panose="02070309020205020404" pitchFamily="49" charset="0"/>
              <a:buChar char="o"/>
            </a:pPr>
            <a:r>
              <a:rPr lang="cs-CZ" altLang="cs-CZ" sz="1800" dirty="false"/>
              <a:t>Specifická část pravidel pro žadatele a příjemce z OPZ+ pro projekty </a:t>
            </a:r>
            <a:br>
              <a:rPr lang="cs-CZ" altLang="cs-CZ" sz="1800" dirty="false"/>
            </a:br>
            <a:r>
              <a:rPr lang="cs-CZ" altLang="cs-CZ" sz="1800" dirty="false"/>
              <a:t>s přímými a nepřímými náklady nebo projekty financované s využitím paušálních sazeb </a:t>
            </a:r>
          </a:p>
          <a:p>
            <a:pPr lvl="1" algn="just">
              <a:lnSpc>
                <a:spcPct val="150000"/>
              </a:lnSpc>
              <a:spcBef>
                <a:spcPts val="0"/>
              </a:spcBef>
              <a:spcAft>
                <a:spcPts val="0"/>
              </a:spcAft>
              <a:buClr>
                <a:schemeClr val="tx1"/>
              </a:buClr>
              <a:buSzPct val="100000"/>
              <a:buFont typeface="Arial" panose="020B0604020202020204" pitchFamily="34" charset="0"/>
              <a:buChar char="•"/>
            </a:pPr>
            <a:endParaRPr lang="cs-CZ" altLang="cs-CZ" sz="1800" b="true"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a:t>
            </a:fld>
            <a:endParaRPr lang="cs-CZ" dirty="false"/>
          </a:p>
        </p:txBody>
      </p:sp>
      <p:sp>
        <p:nvSpPr>
          <p:cNvPr id="6" name="Nadpis 5">
            <a:extLst>
              <a:ext uri="{FF2B5EF4-FFF2-40B4-BE49-F238E27FC236}">
                <a16:creationId xmlns:a16="http://schemas.microsoft.com/office/drawing/2014/main" id="{14487184-51F7-49BD-82AC-A3718E722277}"/>
              </a:ext>
            </a:extLst>
          </p:cNvPr>
          <p:cNvSpPr>
            <a:spLocks noGrp="true"/>
          </p:cNvSpPr>
          <p:nvPr>
            <p:ph type="title"/>
          </p:nvPr>
        </p:nvSpPr>
        <p:spPr/>
        <p:txBody>
          <a:bodyPr/>
          <a:lstStyle/>
          <a:p>
            <a:r>
              <a:rPr lang="cs-CZ" dirty="false"/>
              <a:t>Kde hledat informace</a:t>
            </a:r>
          </a:p>
        </p:txBody>
      </p:sp>
    </p:spTree>
    <p:extLst>
      <p:ext uri="{BB962C8B-B14F-4D97-AF65-F5344CB8AC3E}">
        <p14:creationId xmlns:p14="http://schemas.microsoft.com/office/powerpoint/2010/main" val="809939049"/>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800" dirty="false"/>
              <a:t>Aktivita č. </a:t>
            </a:r>
            <a:r>
              <a:rPr lang="pt-BR" sz="2800" dirty="false"/>
              <a:t>8) Podpora participativních metod práce s cílovou skupinou</a:t>
            </a:r>
            <a:endParaRPr lang="cs-CZ" sz="2800"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30</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701561"/>
          </a:xfrm>
          <a:prstGeom prst="rect">
            <a:avLst/>
          </a:prstGeom>
          <a:noFill/>
        </p:spPr>
        <p:txBody>
          <a:bodyPr wrap="square">
            <a:spAutoFit/>
          </a:bodyPr>
          <a:lstStyle/>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Jedná se o </a:t>
            </a:r>
            <a:r>
              <a:rPr lang="cs-CZ" sz="1650" b="true" i="false" u="none" strike="noStrike" baseline="0" dirty="false">
                <a:solidFill>
                  <a:schemeClr val="accent1"/>
                </a:solidFill>
                <a:latin typeface="Arial" panose="020B0604020202020204" pitchFamily="34" charset="0"/>
              </a:rPr>
              <a:t>doplňkovou aktivitu</a:t>
            </a:r>
            <a:r>
              <a:rPr lang="cs-CZ" sz="1650" dirty="false">
                <a:solidFill>
                  <a:schemeClr val="accent1"/>
                </a:solidFill>
                <a:latin typeface="Arial" panose="020B0604020202020204" pitchFamily="34" charset="0"/>
              </a:rPr>
              <a:t>, </a:t>
            </a:r>
            <a:r>
              <a:rPr lang="cs-CZ" sz="1650" b="true" dirty="false">
                <a:solidFill>
                  <a:schemeClr val="accent1"/>
                </a:solidFill>
                <a:latin typeface="Arial"/>
                <a:ea typeface="Calibri" panose="020F0502020204030204" pitchFamily="34" charset="0"/>
                <a:cs typeface="Times New Roman" panose="02020603050405020304" pitchFamily="18" charset="0"/>
              </a:rPr>
              <a:t>viz příloha č. 1 Popis aktivit, bod 8).</a:t>
            </a:r>
            <a:endParaRPr lang="cs-CZ" sz="165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Na tuto aktivity nelze podat samostatný projekt, </a:t>
            </a:r>
            <a:r>
              <a:rPr lang="cs-CZ" sz="1650" b="true" i="false" u="none" strike="noStrike" baseline="0" dirty="false">
                <a:solidFill>
                  <a:schemeClr val="accent1"/>
                </a:solidFill>
                <a:latin typeface="Arial" panose="020B0604020202020204" pitchFamily="34" charset="0"/>
              </a:rPr>
              <a:t>daná problematika musí být vždy kombinována v projektu s některou z aktivit pod body 1 až 7. </a:t>
            </a:r>
          </a:p>
          <a:p>
            <a:pPr marL="285750" indent="-285750" algn="just">
              <a:buFont typeface="Arial" panose="020B0604020202020204" pitchFamily="34" charset="0"/>
              <a:buChar char="•"/>
            </a:pPr>
            <a:endParaRPr lang="cs-CZ" sz="1650" b="true"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650" b="true" i="false" u="none" strike="noStrike" baseline="0" dirty="false">
                <a:latin typeface="Arial" panose="020B0604020202020204" pitchFamily="34" charset="0"/>
              </a:rPr>
              <a:t>Participace v územích s koncentrací sociálního vyloučení </a:t>
            </a:r>
            <a:r>
              <a:rPr lang="cs-CZ" sz="1650" b="false" i="false" u="none" strike="noStrike" baseline="0" dirty="false">
                <a:latin typeface="Arial" panose="020B0604020202020204" pitchFamily="34" charset="0"/>
              </a:rPr>
              <a:t>by měla usilovat o zapojení obyvatel s kumulací sociálních problémů v občanské oblasti, resp. na úrovni dopadů občanského a politického zmocnění, občanské gramotnosti a rozvoje komunity.</a:t>
            </a:r>
            <a:endParaRPr lang="cs-CZ" sz="1650" b="true" i="false" u="none" strike="noStrike" baseline="0" dirty="false">
              <a:latin typeface="Arial" panose="020B0604020202020204" pitchFamily="34" charset="0"/>
            </a:endParaRPr>
          </a:p>
          <a:p>
            <a:pPr marL="285750" indent="-285750" algn="just">
              <a:buFont typeface="Arial" panose="020B0604020202020204" pitchFamily="34" charset="0"/>
              <a:buChar char="•"/>
            </a:pPr>
            <a:r>
              <a:rPr lang="cs-CZ" sz="1650" b="true" i="false" u="none" strike="noStrike" baseline="0" dirty="false">
                <a:solidFill>
                  <a:schemeClr val="accent1"/>
                </a:solidFill>
                <a:latin typeface="Arial" panose="020B0604020202020204" pitchFamily="34" charset="0"/>
              </a:rPr>
              <a:t>V případě využití participativních metod v projektu jako samostatné klíčové aktivity </a:t>
            </a:r>
            <a:r>
              <a:rPr lang="cs-CZ" sz="1650" b="false" i="false" u="none" strike="noStrike" baseline="0" dirty="false">
                <a:solidFill>
                  <a:schemeClr val="accent1"/>
                </a:solidFill>
                <a:latin typeface="Arial" panose="020B0604020202020204" pitchFamily="34" charset="0"/>
              </a:rPr>
              <a:t>je nutné jednoznačně popsat jejich vliv na sociální začleňování osob z cílové skupiny.</a:t>
            </a:r>
          </a:p>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Zároveň projekt musí kombinovat aktivity tak, aby vždy v projektu byly obsaženy aktivity s vazbou na indikátory </a:t>
            </a:r>
            <a:r>
              <a:rPr lang="cs-CZ" sz="1650" b="true" i="false" u="none" strike="noStrike" baseline="0" dirty="false">
                <a:solidFill>
                  <a:schemeClr val="accent1"/>
                </a:solidFill>
                <a:latin typeface="Arial" panose="020B0604020202020204" pitchFamily="34" charset="0"/>
              </a:rPr>
              <a:t>600 000 a 670 102.</a:t>
            </a:r>
          </a:p>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Popis participativních metod práce je k dispozici na webovém portálu </a:t>
            </a:r>
            <a:r>
              <a:rPr lang="cs-CZ" sz="1650" b="false" i="false" u="none" strike="noStrike" baseline="0" dirty="false">
                <a:solidFill>
                  <a:schemeClr val="accent1"/>
                </a:solidFill>
                <a:latin typeface="Arial" panose="020B0604020202020204" pitchFamily="34" charset="0"/>
                <a:hlinkClick r:id="rId3">
                  <a:extLst>
                    <a:ext uri="{A12FA001-AC4F-418D-AE19-62706E023703}">
                      <ahyp:hlinkClr xmlns:ahyp="http://schemas.microsoft.com/office/drawing/2018/hyperlinkcolor" val="tx"/>
                    </a:ext>
                  </a:extLst>
                </a:hlinkClick>
              </a:rPr>
              <a:t>www.participativnimetody.cz</a:t>
            </a:r>
            <a:r>
              <a:rPr lang="cs-CZ" sz="1650" dirty="false">
                <a:solidFill>
                  <a:schemeClr val="accent1"/>
                </a:solidFill>
                <a:latin typeface="Arial" panose="020B0604020202020204" pitchFamily="34" charset="0"/>
              </a:rPr>
              <a:t> </a:t>
            </a:r>
            <a:r>
              <a:rPr lang="cs-CZ" sz="1650" b="false" i="false" u="none" strike="noStrike" baseline="0" dirty="false">
                <a:solidFill>
                  <a:schemeClr val="accent1"/>
                </a:solidFill>
                <a:latin typeface="Arial" panose="020B0604020202020204" pitchFamily="34" charset="0"/>
              </a:rPr>
              <a:t>v sekci „participativní metody“. </a:t>
            </a:r>
          </a:p>
          <a:p>
            <a:pPr marL="285750" indent="-285750" algn="just">
              <a:buFont typeface="Arial" panose="020B0604020202020204" pitchFamily="34" charset="0"/>
              <a:buChar char="•"/>
            </a:pPr>
            <a:r>
              <a:rPr lang="cs-CZ" sz="1650" dirty="false">
                <a:solidFill>
                  <a:schemeClr val="accent1"/>
                </a:solidFill>
                <a:latin typeface="Arial" panose="020B0604020202020204" pitchFamily="34" charset="0"/>
                <a:ea typeface="Calibri" panose="020F0502020204030204" pitchFamily="34" charset="0"/>
                <a:cs typeface="Times New Roman" panose="02020603050405020304" pitchFamily="18" charset="0"/>
              </a:rPr>
              <a:t>V případě projektu na podporu komunitní sociální práce není nutné psát na participativní metody práce s CS samostatnou klíčovou aktivitu.</a:t>
            </a:r>
            <a:endParaRPr lang="cs-CZ" sz="1650" b="true" dirty="false">
              <a:solidFill>
                <a:schemeClr val="accent1"/>
              </a:solidFill>
              <a:latin typeface="Arial"/>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endParaRPr lang="cs-CZ" sz="1650" b="false" i="false" u="none" strike="noStrike" baseline="0" dirty="false">
              <a:solidFill>
                <a:srgbClr val="000000"/>
              </a:solidFill>
              <a:latin typeface="Arial" panose="020B0604020202020204" pitchFamily="34" charset="0"/>
            </a:endParaRPr>
          </a:p>
          <a:p>
            <a:pPr algn="just">
              <a:defRPr/>
            </a:pPr>
            <a:r>
              <a:rPr lang="cs-CZ" sz="1650" b="true" i="false" u="none" strike="noStrike" baseline="0" dirty="false">
                <a:solidFill>
                  <a:schemeClr val="accent1"/>
                </a:solidFill>
                <a:latin typeface="Arial" panose="020B0604020202020204" pitchFamily="34" charset="0"/>
              </a:rPr>
              <a:t>Klíčové pozice v realizačním týmu </a:t>
            </a:r>
            <a:r>
              <a:rPr lang="pt-BR" sz="1650" b="true" i="false" u="none" strike="noStrike" baseline="0" dirty="false">
                <a:solidFill>
                  <a:schemeClr val="accent1"/>
                </a:solidFill>
                <a:latin typeface="Arial" panose="020B0604020202020204" pitchFamily="34" charset="0"/>
              </a:rPr>
              <a:t>pro provádění aktivity na prevence zdraví </a:t>
            </a:r>
            <a:r>
              <a:rPr lang="cs-CZ" sz="165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sz="1650"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650" b="true" dirty="false">
                <a:solidFill>
                  <a:srgbClr val="084A8B"/>
                </a:solidFill>
                <a:latin typeface="Arial"/>
                <a:ea typeface="Calibri" panose="020F0502020204030204" pitchFamily="34" charset="0"/>
                <a:cs typeface="Times New Roman" panose="02020603050405020304" pitchFamily="18" charset="0"/>
              </a:rPr>
              <a:t>osobních nákladů</a:t>
            </a:r>
            <a:r>
              <a:rPr lang="cs-CZ" sz="1650" b="true" dirty="false">
                <a:solidFill>
                  <a:schemeClr val="accent1"/>
                </a:solidFill>
                <a:latin typeface="Arial"/>
                <a:ea typeface="Calibri" panose="020F0502020204030204" pitchFamily="34" charset="0"/>
                <a:cs typeface="Times New Roman" panose="02020603050405020304" pitchFamily="18" charset="0"/>
              </a:rPr>
              <a:t>)</a:t>
            </a:r>
            <a:r>
              <a:rPr lang="cs-CZ" sz="165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Zdravotní mediátor </a:t>
            </a:r>
          </a:p>
          <a:p>
            <a:pPr marL="285750" indent="-285750">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Vedoucí služby/koordinátor </a:t>
            </a:r>
          </a:p>
          <a:p>
            <a:pPr marL="285750" indent="-285750">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Expert/case manager </a:t>
            </a: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1443057431"/>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a:t>
            </a:r>
            <a:r>
              <a:rPr lang="pl-PL" dirty="false"/>
              <a:t>9) Podpora programů zaměřených na boj s diskriminací</a:t>
            </a:r>
            <a:endParaRPr lang="cs-CZ"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31</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632311"/>
          </a:xfrm>
          <a:prstGeom prst="rect">
            <a:avLst/>
          </a:prstGeom>
          <a:noFill/>
        </p:spPr>
        <p:txBody>
          <a:bodyPr wrap="square">
            <a:spAutoFit/>
          </a:bodyPr>
          <a:lstStyle/>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Jedná se o </a:t>
            </a:r>
            <a:r>
              <a:rPr lang="cs-CZ" sz="1800" b="true" i="false" u="none" strike="noStrike" baseline="0" dirty="false">
                <a:solidFill>
                  <a:schemeClr val="accent1"/>
                </a:solidFill>
                <a:latin typeface="Arial" panose="020B0604020202020204" pitchFamily="34" charset="0"/>
              </a:rPr>
              <a:t>doplňkovou aktivitu</a:t>
            </a:r>
            <a:r>
              <a:rPr lang="cs-CZ" dirty="false">
                <a:solidFill>
                  <a:schemeClr val="accent1"/>
                </a:solidFill>
                <a:latin typeface="Arial" panose="020B0604020202020204" pitchFamily="34" charset="0"/>
              </a:rPr>
              <a:t>, </a:t>
            </a:r>
            <a:r>
              <a:rPr lang="cs-CZ" b="true" dirty="false">
                <a:solidFill>
                  <a:schemeClr val="accent1"/>
                </a:solidFill>
                <a:latin typeface="Arial"/>
                <a:ea typeface="Calibri" panose="020F0502020204030204" pitchFamily="34" charset="0"/>
                <a:cs typeface="Times New Roman" panose="02020603050405020304" pitchFamily="18" charset="0"/>
              </a:rPr>
              <a:t>viz příloha č. 1 Popis aktivit, bod 9).</a:t>
            </a:r>
            <a:endParaRPr lang="cs-CZ" sz="18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Na tuto aktivity nelze podat samostatný projekt, </a:t>
            </a:r>
            <a:r>
              <a:rPr lang="cs-CZ" sz="1800" b="true" i="false" u="none" strike="noStrike" baseline="0" dirty="false">
                <a:solidFill>
                  <a:schemeClr val="accent1"/>
                </a:solidFill>
                <a:latin typeface="Arial" panose="020B0604020202020204" pitchFamily="34" charset="0"/>
              </a:rPr>
              <a:t>daná problematika musí být vždy kombinována v projektu s některou z aktivit pod body 1 až 7. </a:t>
            </a:r>
          </a:p>
          <a:p>
            <a:pPr marL="285750" indent="-285750" algn="just">
              <a:buFont typeface="Arial" panose="020B0604020202020204" pitchFamily="34" charset="0"/>
              <a:buChar char="•"/>
            </a:pPr>
            <a:endParaRPr lang="cs-CZ" sz="18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Jedná se o podporu aktivit zaměřených na </a:t>
            </a:r>
            <a:r>
              <a:rPr lang="cs-CZ" sz="1800" b="false" i="false" u="none" strike="noStrike" baseline="0" dirty="false" err="true">
                <a:solidFill>
                  <a:schemeClr val="accent1"/>
                </a:solidFill>
                <a:latin typeface="Arial" panose="020B0604020202020204" pitchFamily="34" charset="0"/>
              </a:rPr>
              <a:t>destigmatizaci</a:t>
            </a:r>
            <a:r>
              <a:rPr lang="cs-CZ" sz="1800" b="false" i="false" u="none" strike="noStrike" baseline="0" dirty="false">
                <a:solidFill>
                  <a:schemeClr val="accent1"/>
                </a:solidFill>
                <a:latin typeface="Arial" panose="020B0604020202020204" pitchFamily="34" charset="0"/>
              </a:rPr>
              <a:t> cílové skupiny, na informování o příčinách, formách diskriminace a způsobech prevence a odstraňování diskriminace. </a:t>
            </a:r>
          </a:p>
          <a:p>
            <a:pPr marL="285750" indent="-285750" algn="just">
              <a:buFont typeface="Arial" panose="020B0604020202020204" pitchFamily="34" charset="0"/>
              <a:buChar char="•"/>
            </a:pPr>
            <a:r>
              <a:rPr lang="cs-CZ" sz="1800" b="true" i="false" u="none" strike="noStrike" baseline="0" dirty="false">
                <a:solidFill>
                  <a:schemeClr val="accent1"/>
                </a:solidFill>
                <a:latin typeface="Arial" panose="020B0604020202020204" pitchFamily="34" charset="0"/>
              </a:rPr>
              <a:t>V případě využití programů zaměřených na boj s diskriminací v projektu je nutné uvést toto téma jako samostatnou klíčovou aktivitu </a:t>
            </a:r>
            <a:r>
              <a:rPr lang="cs-CZ" sz="1800" b="false" i="false" u="none" strike="noStrike" baseline="0" dirty="false">
                <a:solidFill>
                  <a:schemeClr val="accent1"/>
                </a:solidFill>
                <a:latin typeface="Arial" panose="020B0604020202020204" pitchFamily="34" charset="0"/>
              </a:rPr>
              <a:t>a jednoznačně popsat její vliv na sociální začleňování osob z cílové skupiny.</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Zároveň projekt musí kombinovat aktivity tak, aby vždy v projektu byly obsaženy aktivity s vazbou na indikátory </a:t>
            </a:r>
            <a:r>
              <a:rPr lang="cs-CZ" sz="1800" b="true" i="false" u="none" strike="noStrike" baseline="0" dirty="false">
                <a:solidFill>
                  <a:schemeClr val="accent1"/>
                </a:solidFill>
                <a:latin typeface="Arial" panose="020B0604020202020204" pitchFamily="34" charset="0"/>
              </a:rPr>
              <a:t>600 000 a 670 102.</a:t>
            </a:r>
          </a:p>
          <a:p>
            <a:pPr algn="just"/>
            <a:endParaRPr lang="cs-CZ" sz="1800" b="false" i="false" u="none" strike="noStrike" baseline="0" dirty="false">
              <a:solidFill>
                <a:srgbClr val="000000"/>
              </a:solidFill>
              <a:latin typeface="Arial" panose="020B0604020202020204" pitchFamily="34" charset="0"/>
            </a:endParaRPr>
          </a:p>
          <a:p>
            <a:pPr algn="just">
              <a:defRPr/>
            </a:pPr>
            <a:r>
              <a:rPr lang="cs-CZ" sz="1800" b="true" i="false" u="none" strike="noStrike" baseline="0" dirty="false">
                <a:solidFill>
                  <a:schemeClr val="accent1"/>
                </a:solidFill>
                <a:latin typeface="Arial" panose="020B0604020202020204" pitchFamily="34" charset="0"/>
              </a:rPr>
              <a:t>Klíčové pozice v realizačním týmu </a:t>
            </a:r>
            <a:r>
              <a:rPr lang="pt-BR" sz="1800" b="true" i="false" u="none" strike="noStrike" baseline="0" dirty="false">
                <a:solidFill>
                  <a:schemeClr val="accent1"/>
                </a:solidFill>
                <a:latin typeface="Arial" panose="020B0604020202020204" pitchFamily="34" charset="0"/>
              </a:rPr>
              <a:t>pro provádění aktivity </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b="true" dirty="false">
                <a:solidFill>
                  <a:schemeClr val="accent1"/>
                </a:solidFill>
                <a:latin typeface="Arial"/>
                <a:ea typeface="Calibri" panose="020F0502020204030204" pitchFamily="34" charset="0"/>
                <a:cs typeface="Times New Roman" panose="02020603050405020304" pitchFamily="18" charset="0"/>
              </a:rPr>
              <a:t>blíže viz příloha č. 2 Pomůcka pro stanovení </a:t>
            </a:r>
            <a:r>
              <a:rPr lang="cs-CZ" sz="1800" b="true" dirty="false">
                <a:solidFill>
                  <a:srgbClr val="084A8B"/>
                </a:solidFill>
                <a:latin typeface="Arial"/>
                <a:ea typeface="Calibri" panose="020F0502020204030204" pitchFamily="34" charset="0"/>
                <a:cs typeface="Times New Roman" panose="02020603050405020304" pitchFamily="18" charset="0"/>
              </a:rPr>
              <a:t>osobních nákladů</a:t>
            </a:r>
            <a:r>
              <a:rPr lang="cs-CZ" b="true" dirty="false">
                <a:solidFill>
                  <a:schemeClr val="accent1"/>
                </a:solidFill>
                <a:latin typeface="Arial"/>
                <a:ea typeface="Calibri" panose="020F0502020204030204" pitchFamily="34" charset="0"/>
                <a:cs typeface="Times New Roman" panose="02020603050405020304" pitchFamily="18" charset="0"/>
              </a:rPr>
              <a:t>)</a:t>
            </a:r>
            <a:r>
              <a:rPr lang="cs-CZ"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Koordinátor boje s diskriminací </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Expert/odborný konzultant/</a:t>
            </a:r>
            <a:r>
              <a:rPr lang="cs-CZ" sz="1800" b="false" i="false" u="none" strike="noStrike" baseline="0" dirty="false" err="true">
                <a:solidFill>
                  <a:schemeClr val="accent1"/>
                </a:solidFill>
                <a:latin typeface="Arial" panose="020B0604020202020204" pitchFamily="34" charset="0"/>
              </a:rPr>
              <a:t>advokační</a:t>
            </a:r>
            <a:r>
              <a:rPr lang="cs-CZ" sz="1800" b="false" i="false" u="none" strike="noStrike" baseline="0" dirty="false">
                <a:solidFill>
                  <a:schemeClr val="accent1"/>
                </a:solidFill>
                <a:latin typeface="Arial" panose="020B0604020202020204" pitchFamily="34" charset="0"/>
              </a:rPr>
              <a:t> pracovník </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Peer konzultant/pomocný pracovník z řad CS </a:t>
            </a:r>
          </a:p>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Právník </a:t>
            </a:r>
          </a:p>
          <a:p>
            <a:pPr algn="l"/>
            <a:endParaRPr lang="cs-CZ" sz="1800" b="false" i="false" u="none" strike="noStrike" baseline="0" dirty="false">
              <a:solidFill>
                <a:schemeClr val="accent1"/>
              </a:solidFill>
              <a:latin typeface="Arial" panose="020B0604020202020204" pitchFamily="34" charset="0"/>
            </a:endParaRPr>
          </a:p>
        </p:txBody>
      </p:sp>
    </p:spTree>
    <p:extLst>
      <p:ext uri="{BB962C8B-B14F-4D97-AF65-F5344CB8AC3E}">
        <p14:creationId xmlns:p14="http://schemas.microsoft.com/office/powerpoint/2010/main" val="936266230"/>
      </p:ext>
    </p:extLst>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Doporučení</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40656" y="1340768"/>
            <a:ext cx="8424000" cy="3640764"/>
          </a:xfrm>
        </p:spPr>
        <p:txBody>
          <a:bodyPr/>
          <a:lstStyle/>
          <a:p>
            <a:pPr algn="just">
              <a:lnSpc>
                <a:spcPct val="100000"/>
              </a:lnSpc>
              <a:buClr>
                <a:schemeClr val="tx1"/>
              </a:buClr>
              <a:buFont typeface="Arial" panose="020B0604020202020204" pitchFamily="34" charset="0"/>
              <a:buChar char="•"/>
            </a:pPr>
            <a:r>
              <a:rPr lang="cs-CZ" sz="2000" dirty="false"/>
              <a:t>realizační tým – pro tvorbu RT je vhodné využít </a:t>
            </a:r>
            <a:r>
              <a:rPr lang="cs-CZ" sz="2000" b="true" dirty="false"/>
              <a:t>přílohu č. 2 Pomůcka pro stanovení osobních nákladů</a:t>
            </a:r>
          </a:p>
          <a:p>
            <a:pPr algn="just">
              <a:buClr>
                <a:schemeClr val="tx1"/>
              </a:buClr>
              <a:buFont typeface="Arial" panose="020B0604020202020204" pitchFamily="34" charset="0"/>
              <a:buChar char="•"/>
            </a:pPr>
            <a:r>
              <a:rPr lang="cs-CZ" sz="2000" dirty="false"/>
              <a:t>při psaní projektu doporučujeme využít </a:t>
            </a:r>
            <a:r>
              <a:rPr lang="cs-CZ" sz="2000" b="true" dirty="false"/>
              <a:t>přílohu č. 1 </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Popis aktivit (doplnění bodu 4.1 výzvy)</a:t>
            </a:r>
            <a:endParaRPr lang="cs-CZ" sz="20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buClr>
                <a:schemeClr val="tx1"/>
              </a:buClr>
              <a:buFont typeface="Arial" panose="020B0604020202020204" pitchFamily="34" charset="0"/>
              <a:buChar char="•"/>
            </a:pPr>
            <a:r>
              <a:rPr lang="cs-CZ" sz="2000" dirty="false">
                <a:solidFill>
                  <a:srgbClr val="FF0000"/>
                </a:solidFill>
              </a:rPr>
              <a:t>častý problém při hodnocení – špatně nastavené cíle – často záměna cílů za aktivity, často absence ověření naplnění cíle</a:t>
            </a:r>
          </a:p>
          <a:p>
            <a:pPr algn="just">
              <a:lnSpc>
                <a:spcPct val="100000"/>
              </a:lnSpc>
              <a:buClr>
                <a:schemeClr val="tx1"/>
              </a:buClr>
              <a:buFont typeface="Arial" panose="020B0604020202020204" pitchFamily="34" charset="0"/>
              <a:buChar char="•"/>
            </a:pPr>
            <a:r>
              <a:rPr lang="cs-CZ" sz="2000" dirty="false"/>
              <a:t>dodržování obvyklých mezd – na </a:t>
            </a:r>
            <a:r>
              <a:rPr lang="cs-CZ" sz="2000" dirty="false">
                <a:hlinkClick r:id="rId3"/>
              </a:rPr>
              <a:t>www.esfcr.cz</a:t>
            </a:r>
            <a:endParaRPr lang="cs-CZ" sz="2000" dirty="false"/>
          </a:p>
          <a:p>
            <a:pPr algn="just">
              <a:lnSpc>
                <a:spcPct val="100000"/>
              </a:lnSpc>
              <a:buClr>
                <a:schemeClr val="tx1"/>
              </a:buClr>
              <a:buFont typeface="Arial" panose="020B0604020202020204" pitchFamily="34" charset="0"/>
              <a:buChar char="•"/>
            </a:pPr>
            <a:r>
              <a:rPr lang="cs-CZ" sz="2000" dirty="false"/>
              <a:t>cíle projektu musí být SMART, tj.:</a:t>
            </a:r>
          </a:p>
          <a:p>
            <a:pPr algn="just">
              <a:lnSpc>
                <a:spcPct val="100000"/>
              </a:lnSpc>
              <a:buFont typeface="Courier New" panose="02070309020205020404" pitchFamily="49" charset="0"/>
              <a:buChar char="o"/>
            </a:pPr>
            <a:endParaRPr lang="cs-CZ" sz="18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
        <p:nvSpPr>
          <p:cNvPr id="5" name="TextovéPole 4">
            <a:extLst>
              <a:ext uri="{FF2B5EF4-FFF2-40B4-BE49-F238E27FC236}">
                <a16:creationId xmlns:a16="http://schemas.microsoft.com/office/drawing/2014/main" id="{E5C30F54-692C-4797-89B7-D9C84F05A761}"/>
              </a:ext>
            </a:extLst>
          </p:cNvPr>
          <p:cNvSpPr txBox="true"/>
          <p:nvPr/>
        </p:nvSpPr>
        <p:spPr>
          <a:xfrm>
            <a:off x="4679544" y="4221088"/>
            <a:ext cx="4104456" cy="1754326"/>
          </a:xfrm>
          <a:prstGeom prst="rect">
            <a:avLst/>
          </a:prstGeom>
          <a:noFill/>
        </p:spPr>
        <p:txBody>
          <a:bodyPr wrap="square" rtlCol="false">
            <a:spAutoFit/>
          </a:bodyPr>
          <a:lstStyle/>
          <a:p>
            <a:pPr marL="0" lvl="1" indent="-285750" algn="just">
              <a:lnSpc>
                <a:spcPct val="100000"/>
              </a:lnSpc>
              <a:buClr>
                <a:schemeClr val="tx1"/>
              </a:buClr>
              <a:buSzPct val="80000"/>
              <a:buFont typeface="Courier New" panose="02070309020205020404" pitchFamily="49" charset="0"/>
              <a:buChar char="o"/>
            </a:pPr>
            <a:r>
              <a:rPr lang="cs-CZ" dirty="false"/>
              <a:t>S – specifické, konkrétní (</a:t>
            </a:r>
            <a:r>
              <a:rPr lang="cs-CZ" dirty="false" err="true"/>
              <a:t>specific</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M – měřitelné (</a:t>
            </a:r>
            <a:r>
              <a:rPr lang="cs-CZ" dirty="false" err="true"/>
              <a:t>measurable</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A - dosažitelné (</a:t>
            </a:r>
            <a:r>
              <a:rPr lang="cs-CZ" dirty="false" err="true"/>
              <a:t>achievable</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R – odpovídající (</a:t>
            </a:r>
            <a:r>
              <a:rPr lang="cs-CZ" dirty="false" err="true"/>
              <a:t>relevant</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T – termínované (</a:t>
            </a:r>
            <a:r>
              <a:rPr lang="cs-CZ" dirty="false" err="true"/>
              <a:t>time-bound</a:t>
            </a:r>
            <a:r>
              <a:rPr lang="cs-CZ" dirty="false"/>
              <a:t>)</a:t>
            </a:r>
          </a:p>
          <a:p>
            <a:endParaRPr lang="cs-CZ" dirty="false"/>
          </a:p>
        </p:txBody>
      </p:sp>
    </p:spTree>
    <p:extLst>
      <p:ext uri="{BB962C8B-B14F-4D97-AF65-F5344CB8AC3E}">
        <p14:creationId xmlns:p14="http://schemas.microsoft.com/office/powerpoint/2010/main" val="330167747"/>
      </p:ext>
    </p:extLst>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Indikátory - obecně</a:t>
            </a:r>
          </a:p>
        </p:txBody>
      </p:sp>
      <p:sp>
        <p:nvSpPr>
          <p:cNvPr id="3" name="Zástupný symbol pro obsah 2"/>
          <p:cNvSpPr>
            <a:spLocks noGrp="true"/>
          </p:cNvSpPr>
          <p:nvPr>
            <p:ph idx="1"/>
          </p:nvPr>
        </p:nvSpPr>
        <p:spPr>
          <a:xfrm>
            <a:off x="395536" y="1340768"/>
            <a:ext cx="8280920" cy="5040560"/>
          </a:xfrm>
        </p:spPr>
        <p:txBody>
          <a:bodyPr/>
          <a:lstStyle/>
          <a:p>
            <a:pPr marL="171450" indent="-171450" algn="just">
              <a:lnSpc>
                <a:spcPct val="100000"/>
              </a:lnSpc>
              <a:buClr>
                <a:schemeClr val="tx1"/>
              </a:buClr>
              <a:buFont typeface="Arial" panose="020B0604020202020204" pitchFamily="34" charset="0"/>
              <a:buChar char="•"/>
            </a:pPr>
            <a:r>
              <a:rPr lang="cs-CZ" sz="1500" b="true" dirty="false"/>
              <a:t>dvě místa pro evidenci/zápis indikátorů </a:t>
            </a:r>
            <a:r>
              <a:rPr lang="cs-CZ" sz="1500" dirty="false"/>
              <a:t>- IS ESF 2021+ a v rámci zprávy o realizaci projektu </a:t>
            </a:r>
            <a:br>
              <a:rPr lang="cs-CZ" sz="1500" dirty="false"/>
            </a:br>
            <a:r>
              <a:rPr lang="cs-CZ" sz="1500" dirty="false"/>
              <a:t>v IS KP21+. </a:t>
            </a:r>
          </a:p>
          <a:p>
            <a:pPr marL="171450" indent="-171450" algn="just">
              <a:lnSpc>
                <a:spcPct val="100000"/>
              </a:lnSpc>
              <a:buClr>
                <a:schemeClr val="tx1"/>
              </a:buClr>
              <a:buFont typeface="Arial" panose="020B0604020202020204" pitchFamily="34" charset="0"/>
              <a:buChar char="•"/>
            </a:pPr>
            <a:r>
              <a:rPr lang="cs-CZ" sz="1500" dirty="false"/>
              <a:t>postup registrace a návod pro práci v systému IS ESF je v Pokynech pro evidenci podpory poskytnuté účastníkům projektů, </a:t>
            </a:r>
            <a:r>
              <a:rPr lang="cs-CZ" sz="1500" dirty="false">
                <a:hlinkClick r:id="rId3"/>
              </a:rPr>
              <a:t>https://www.esfcr.cz/</a:t>
            </a:r>
            <a:r>
              <a:rPr lang="cs-CZ" sz="1500" dirty="false" err="true">
                <a:hlinkClick r:id="rId3"/>
              </a:rPr>
              <a:t>monitorovani</a:t>
            </a:r>
            <a:r>
              <a:rPr lang="cs-CZ" sz="1500" dirty="false">
                <a:hlinkClick r:id="rId3"/>
              </a:rPr>
              <a:t>-</a:t>
            </a:r>
            <a:r>
              <a:rPr lang="cs-CZ" sz="1500" dirty="false" err="true">
                <a:hlinkClick r:id="rId3"/>
              </a:rPr>
              <a:t>podporenych</a:t>
            </a:r>
            <a:r>
              <a:rPr lang="cs-CZ" sz="1500" dirty="false">
                <a:hlinkClick r:id="rId3"/>
              </a:rPr>
              <a:t>-osob-</a:t>
            </a:r>
            <a:r>
              <a:rPr lang="cs-CZ" sz="1500" dirty="false" err="true">
                <a:hlinkClick r:id="rId3"/>
              </a:rPr>
              <a:t>opz</a:t>
            </a:r>
            <a:r>
              <a:rPr lang="cs-CZ" sz="1500" dirty="false">
                <a:hlinkClick r:id="rId3"/>
              </a:rPr>
              <a:t>-plus</a:t>
            </a:r>
            <a:r>
              <a:rPr lang="cs-CZ" sz="1500" dirty="false"/>
              <a:t>. </a:t>
            </a:r>
          </a:p>
          <a:p>
            <a:pPr marL="171450" indent="-171450" algn="just">
              <a:lnSpc>
                <a:spcPct val="100000"/>
              </a:lnSpc>
              <a:buClr>
                <a:schemeClr val="tx1"/>
              </a:buClr>
              <a:buFont typeface="Arial" panose="020B0604020202020204" pitchFamily="34" charset="0"/>
              <a:buChar char="•"/>
            </a:pPr>
            <a:r>
              <a:rPr lang="cs-CZ" sz="1500" dirty="false"/>
              <a:t>podrobnější evidence podpořených osob – </a:t>
            </a:r>
            <a:r>
              <a:rPr lang="cs-CZ" sz="1500" b="true" dirty="false"/>
              <a:t>Monitorovací list </a:t>
            </a:r>
            <a:r>
              <a:rPr lang="cs-CZ" sz="1500" dirty="false"/>
              <a:t>(pohlaví; postavení na trhu práce; vzdělání; znevýhodnění; přístup k bydlení; sektor ekonomiky, kde osoba působí; specifikace působení ve veřejném sektoru; situace po ukončení účasti v projektu – např. získali kvalifikace atd.) 	</a:t>
            </a:r>
          </a:p>
          <a:p>
            <a:pPr marL="171450" indent="-171450" algn="just">
              <a:lnSpc>
                <a:spcPct val="100000"/>
              </a:lnSpc>
              <a:buClr>
                <a:schemeClr val="tx1"/>
              </a:buClr>
              <a:buFont typeface="Arial" panose="020B0604020202020204" pitchFamily="34" charset="0"/>
              <a:buChar char="•"/>
            </a:pPr>
            <a:r>
              <a:rPr lang="cs-CZ" sz="1500" b="true" dirty="false"/>
              <a:t>bagatelní </a:t>
            </a:r>
            <a:r>
              <a:rPr lang="cs-CZ" sz="1500" b="true" dirty="false">
                <a:solidFill>
                  <a:srgbClr val="FF0000"/>
                </a:solidFill>
              </a:rPr>
              <a:t>(= zanedbatelná) </a:t>
            </a:r>
            <a:r>
              <a:rPr lang="cs-CZ" sz="1500" b="true" dirty="false"/>
              <a:t>podpora účastníka projektu </a:t>
            </a:r>
            <a:r>
              <a:rPr lang="cs-CZ" sz="1500" dirty="false"/>
              <a:t>- účastníkem/podpořenou osobou je pouze osoba, která: </a:t>
            </a:r>
          </a:p>
          <a:p>
            <a:pPr marL="576900" lvl="1" indent="-342900" algn="just">
              <a:lnSpc>
                <a:spcPct val="100000"/>
              </a:lnSpc>
              <a:buClr>
                <a:schemeClr val="tx1"/>
              </a:buClr>
              <a:buFont typeface="Courier New" panose="02070309020205020404" pitchFamily="49" charset="0"/>
              <a:buChar char="o"/>
            </a:pPr>
            <a:r>
              <a:rPr lang="cs-CZ" sz="1500" dirty="false"/>
              <a:t>získala v daném projektu podporu v rozsahu </a:t>
            </a:r>
            <a:r>
              <a:rPr lang="cs-CZ" sz="1500" b="true" dirty="false"/>
              <a:t>méně než 40 hodin </a:t>
            </a:r>
            <a:r>
              <a:rPr lang="cs-CZ" sz="1500" dirty="false"/>
              <a:t>(bez ohledu na počet dílčích podpor, tj. počet dílčích zapojení do projektu) </a:t>
            </a:r>
          </a:p>
          <a:p>
            <a:pPr marL="171450" indent="-171450" algn="just">
              <a:lnSpc>
                <a:spcPct val="100000"/>
              </a:lnSpc>
              <a:buClr>
                <a:schemeClr val="tx1"/>
              </a:buClr>
              <a:buFont typeface="Arial" panose="020B0604020202020204" pitchFamily="34" charset="0"/>
              <a:buChar char="•"/>
            </a:pPr>
            <a:r>
              <a:rPr lang="cs-CZ" sz="1500" b="true" dirty="false"/>
              <a:t>nebagatelní podpora účastníka projektu </a:t>
            </a:r>
            <a:r>
              <a:rPr lang="cs-CZ" sz="1500" dirty="false"/>
              <a:t>- účastníkem/podpořenou osobou je pouze osoba, která: </a:t>
            </a:r>
          </a:p>
          <a:p>
            <a:pPr marL="576900" lvl="1" indent="-342900" algn="just">
              <a:lnSpc>
                <a:spcPct val="100000"/>
              </a:lnSpc>
              <a:buClr>
                <a:schemeClr val="tx1"/>
              </a:buClr>
              <a:buFont typeface="Courier New" panose="02070309020205020404" pitchFamily="49" charset="0"/>
              <a:buChar char="o"/>
            </a:pPr>
            <a:r>
              <a:rPr lang="cs-CZ" sz="1500" dirty="false"/>
              <a:t>získala v daném projektu podporu v rozsahu </a:t>
            </a:r>
            <a:r>
              <a:rPr lang="cs-CZ" sz="1500" b="true" dirty="false"/>
              <a:t>40 a více hodin </a:t>
            </a:r>
            <a:r>
              <a:rPr lang="cs-CZ" sz="1500" dirty="false"/>
              <a:t>(bez ohledu na počet dílčích podpor, tj. počet dílčích zapojení do projektu) </a:t>
            </a:r>
          </a:p>
          <a:p>
            <a:pPr marL="576900" lvl="1" indent="-342900" algn="just">
              <a:lnSpc>
                <a:spcPct val="100000"/>
              </a:lnSpc>
              <a:buFont typeface="Wingdings" panose="05000000000000000000" pitchFamily="2" charset="2"/>
              <a:buChar char="Ø"/>
            </a:pPr>
            <a:endParaRPr lang="cs-CZ" sz="1500" dirty="false"/>
          </a:p>
          <a:p>
            <a:pPr marL="0" lvl="1" indent="0" algn="just">
              <a:lnSpc>
                <a:spcPct val="100000"/>
              </a:lnSpc>
              <a:buNone/>
            </a:pPr>
            <a:r>
              <a:rPr lang="cs-CZ" sz="1500" dirty="false"/>
              <a:t>Podrobné informace viz Obecná část pravidel pro žadatele a příjemce v rámci OPZ+.</a:t>
            </a:r>
          </a:p>
          <a:p>
            <a:pPr marL="576900" lvl="1" indent="-342900" algn="just">
              <a:lnSpc>
                <a:spcPct val="100000"/>
              </a:lnSpc>
              <a:buFont typeface="Wingdings" panose="05000000000000000000" pitchFamily="2" charset="2"/>
              <a:buChar char="Ø"/>
            </a:pP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1715309122"/>
      </p:ext>
    </p:extLst>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 závazkové</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marL="0" indent="0" algn="just">
              <a:lnSpc>
                <a:spcPct val="100000"/>
              </a:lnSpc>
              <a:buNone/>
            </a:pPr>
            <a:r>
              <a:rPr lang="cs-CZ" sz="1800" b="true" u="sng" dirty="false"/>
              <a:t>Indikátory výstupu:</a:t>
            </a:r>
          </a:p>
          <a:p>
            <a:pPr algn="just">
              <a:lnSpc>
                <a:spcPct val="100000"/>
              </a:lnSpc>
              <a:buClr>
                <a:schemeClr val="tx1"/>
              </a:buClr>
              <a:buFont typeface="Arial" panose="020B0604020202020204" pitchFamily="34" charset="0"/>
              <a:buChar char="•"/>
            </a:pPr>
            <a:r>
              <a:rPr lang="cs-CZ" sz="1800" b="true" dirty="false"/>
              <a:t>600 000 Celkový počet účastníků </a:t>
            </a:r>
            <a:r>
              <a:rPr lang="cs-CZ" sz="1800" dirty="false"/>
              <a:t>– nutná identifikace podpořených osob, nezapočítávají se osoby s bagatelní podporou (každá osoba vždy pouze 1x)</a:t>
            </a:r>
          </a:p>
          <a:p>
            <a:pPr algn="just">
              <a:lnSpc>
                <a:spcPct val="100000"/>
              </a:lnSpc>
              <a:buClr>
                <a:schemeClr val="tx1"/>
              </a:buClr>
              <a:buFont typeface="Arial" panose="020B0604020202020204" pitchFamily="34" charset="0"/>
              <a:buChar char="•"/>
            </a:pPr>
            <a:r>
              <a:rPr lang="cs-CZ" sz="1800" b="true" dirty="false"/>
              <a:t>670 021 Kapacita podpořených služeb </a:t>
            </a:r>
            <a:r>
              <a:rPr lang="cs-CZ" sz="1800" dirty="false">
                <a:effectLst/>
                <a:ea typeface="Calibri" panose="020F0502020204030204" pitchFamily="34" charset="0"/>
              </a:rPr>
              <a:t>– místa</a:t>
            </a:r>
          </a:p>
          <a:p>
            <a:pPr algn="just">
              <a:lnSpc>
                <a:spcPct val="100000"/>
              </a:lnSpc>
              <a:buClr>
                <a:schemeClr val="tx1"/>
              </a:buClr>
              <a:buFont typeface="Arial" panose="020B0604020202020204" pitchFamily="34" charset="0"/>
              <a:buChar char="•"/>
            </a:pPr>
            <a:r>
              <a:rPr lang="cs-CZ" sz="1800" b="true" dirty="false">
                <a:effectLst/>
                <a:ea typeface="Calibri" panose="020F0502020204030204" pitchFamily="34" charset="0"/>
              </a:rPr>
              <a:t>670 031</a:t>
            </a:r>
            <a:r>
              <a:rPr lang="cs-CZ" sz="1800" b="true" dirty="false">
                <a:ea typeface="Calibri" panose="020F0502020204030204" pitchFamily="34" charset="0"/>
              </a:rPr>
              <a:t> </a:t>
            </a:r>
            <a:r>
              <a:rPr lang="cs-CZ" sz="1800" b="true" dirty="false">
                <a:effectLst/>
                <a:ea typeface="Calibri" panose="020F0502020204030204" pitchFamily="34" charset="0"/>
              </a:rPr>
              <a:t>Kapacita podpořených služeb </a:t>
            </a:r>
            <a:r>
              <a:rPr lang="cs-CZ" sz="1800" dirty="false">
                <a:effectLst/>
                <a:ea typeface="Calibri" panose="020F0502020204030204" pitchFamily="34" charset="0"/>
              </a:rPr>
              <a:t>– úvazky pracovníků</a:t>
            </a:r>
            <a:endParaRPr lang="cs-CZ" sz="1800" b="true" dirty="false"/>
          </a:p>
          <a:p>
            <a:pPr algn="just">
              <a:lnSpc>
                <a:spcPct val="100000"/>
              </a:lnSpc>
              <a:buClr>
                <a:schemeClr val="tx1"/>
              </a:buClr>
              <a:buFont typeface="Arial" panose="020B0604020202020204" pitchFamily="34" charset="0"/>
              <a:buChar char="•"/>
            </a:pPr>
            <a:r>
              <a:rPr lang="cs-CZ" sz="1800" b="true" dirty="false"/>
              <a:t>672 001 </a:t>
            </a:r>
            <a:r>
              <a:rPr lang="cs-CZ" sz="1800" b="true" dirty="false">
                <a:effectLst/>
                <a:latin typeface="Arial" panose="020B0604020202020204" pitchFamily="34" charset="0"/>
                <a:ea typeface="Calibri" panose="020F0502020204030204" pitchFamily="34" charset="0"/>
              </a:rPr>
              <a:t>Počet znevýhodněných osob umístěných na pracovních místech </a:t>
            </a:r>
            <a:r>
              <a:rPr lang="cs-CZ" sz="1800" dirty="false">
                <a:effectLst/>
                <a:latin typeface="Arial" panose="020B0604020202020204" pitchFamily="34" charset="0"/>
                <a:ea typeface="Calibri" panose="020F0502020204030204" pitchFamily="34" charset="0"/>
              </a:rPr>
              <a:t>– účastníci</a:t>
            </a:r>
          </a:p>
          <a:p>
            <a:pPr algn="just">
              <a:lnSpc>
                <a:spcPct val="100000"/>
              </a:lnSpc>
              <a:buClr>
                <a:schemeClr val="tx1"/>
              </a:buClr>
              <a:buFont typeface="Arial" panose="020B0604020202020204" pitchFamily="34" charset="0"/>
              <a:buChar char="•"/>
            </a:pPr>
            <a:r>
              <a:rPr lang="cs-CZ" sz="1800" b="true" dirty="false">
                <a:latin typeface="Arial" panose="020B0604020202020204" pitchFamily="34" charset="0"/>
              </a:rPr>
              <a:t>551 022 </a:t>
            </a:r>
            <a:r>
              <a:rPr lang="cs-CZ" sz="1800" b="true" dirty="false">
                <a:effectLst/>
                <a:latin typeface="Arial" panose="020B0604020202020204" pitchFamily="34" charset="0"/>
                <a:ea typeface="Calibri" panose="020F0502020204030204" pitchFamily="34" charset="0"/>
              </a:rPr>
              <a:t>Počet podpořených komunitních aktivit</a:t>
            </a:r>
            <a:r>
              <a:rPr lang="cs-CZ" sz="1800" b="true" dirty="false">
                <a:latin typeface="Arial" panose="020B0604020202020204" pitchFamily="34" charset="0"/>
                <a:ea typeface="Calibri" panose="020F0502020204030204" pitchFamily="34" charset="0"/>
              </a:rPr>
              <a:t> </a:t>
            </a:r>
            <a:r>
              <a:rPr lang="cs-CZ" sz="1800" dirty="false">
                <a:effectLst/>
                <a:ea typeface="Calibri" panose="020F0502020204030204" pitchFamily="34" charset="0"/>
              </a:rPr>
              <a:t>–</a:t>
            </a:r>
            <a:r>
              <a:rPr lang="cs-CZ" sz="1800" dirty="false">
                <a:latin typeface="Arial" panose="020B0604020202020204" pitchFamily="34" charset="0"/>
                <a:ea typeface="Calibri" panose="020F0502020204030204" pitchFamily="34" charset="0"/>
              </a:rPr>
              <a:t> aktivity</a:t>
            </a:r>
            <a:endParaRPr lang="cs-CZ" sz="1800" dirty="false"/>
          </a:p>
          <a:p>
            <a:pPr marL="0" indent="0" algn="just">
              <a:lnSpc>
                <a:spcPct val="100000"/>
              </a:lnSpc>
              <a:buNone/>
            </a:pPr>
            <a:endParaRPr lang="cs-CZ" sz="1800" b="true" u="sng" dirty="false"/>
          </a:p>
          <a:p>
            <a:pPr marL="0" indent="0" algn="just">
              <a:lnSpc>
                <a:spcPct val="100000"/>
              </a:lnSpc>
              <a:buNone/>
            </a:pPr>
            <a:r>
              <a:rPr lang="cs-CZ" sz="1800" b="true" u="sng" dirty="false"/>
              <a:t>Indikátory výsledku:</a:t>
            </a:r>
            <a:endParaRPr lang="cs-CZ" sz="1800" u="sng" dirty="false"/>
          </a:p>
          <a:p>
            <a:pPr algn="just">
              <a:lnSpc>
                <a:spcPct val="100000"/>
              </a:lnSpc>
              <a:buClr>
                <a:schemeClr val="tx1"/>
              </a:buClr>
              <a:buFont typeface="Arial" panose="020B0604020202020204" pitchFamily="34" charset="0"/>
              <a:buChar char="•"/>
            </a:pPr>
            <a:r>
              <a:rPr lang="cs-CZ" sz="1800" b="true" dirty="false"/>
              <a:t>670 102 Využívání podpořených služeb </a:t>
            </a:r>
            <a:r>
              <a:rPr lang="cs-CZ" sz="1800" dirty="false"/>
              <a:t>– osoby </a:t>
            </a:r>
            <a:r>
              <a:rPr lang="cs-CZ" sz="1800" dirty="false">
                <a:effectLst/>
                <a:ea typeface="Calibri" panose="020F0502020204030204" pitchFamily="34" charset="0"/>
              </a:rPr>
              <a:t>–</a:t>
            </a:r>
            <a:r>
              <a:rPr lang="cs-CZ" sz="1800" dirty="false"/>
              <a:t> zde tzv. bagatelní podpora </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436380001"/>
      </p:ext>
    </p:extLst>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 nezávazkové</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algn="just">
              <a:lnSpc>
                <a:spcPct val="107000"/>
              </a:lnSpc>
              <a:spcBef>
                <a:spcPts val="1200"/>
              </a:spcBef>
              <a:spcAft>
                <a:spcPts val="800"/>
              </a:spcAft>
              <a:buClr>
                <a:schemeClr val="tx1"/>
              </a:buClr>
              <a:buFont typeface="Arial" panose="020B0604020202020204" pitchFamily="34" charset="0"/>
              <a:buChar char="•"/>
            </a:pPr>
            <a:r>
              <a:rPr lang="cs-CZ" sz="2200" b="true" dirty="false">
                <a:effectLst/>
                <a:latin typeface="Arial" panose="020B0604020202020204" pitchFamily="34" charset="0"/>
                <a:ea typeface="Calibri" panose="020F0502020204030204" pitchFamily="34" charset="0"/>
                <a:cs typeface="Arial" panose="020B0604020202020204" pitchFamily="34" charset="0"/>
              </a:rPr>
              <a:t>V případě, že projekt podporu získá, bude mít žadatel povinnost kromě indikátorů se závazkem </a:t>
            </a:r>
            <a:r>
              <a:rPr lang="cs-CZ" sz="2200" b="true" u="sng" dirty="false">
                <a:effectLst/>
                <a:latin typeface="Arial" panose="020B0604020202020204" pitchFamily="34" charset="0"/>
                <a:ea typeface="Calibri" panose="020F0502020204030204" pitchFamily="34" charset="0"/>
                <a:cs typeface="Arial" panose="020B0604020202020204" pitchFamily="34" charset="0"/>
              </a:rPr>
              <a:t>vykazovat </a:t>
            </a:r>
            <a:r>
              <a:rPr lang="cs-CZ" sz="2200" b="true" dirty="false">
                <a:effectLst/>
                <a:latin typeface="Arial" panose="020B0604020202020204" pitchFamily="34" charset="0"/>
                <a:ea typeface="Calibri" panose="020F0502020204030204" pitchFamily="34" charset="0"/>
                <a:cs typeface="Arial" panose="020B0604020202020204" pitchFamily="34" charset="0"/>
              </a:rPr>
              <a:t>dosažené hodnoty pro:</a:t>
            </a:r>
            <a:endParaRPr lang="cs-CZ" sz="2200" b="true" dirty="false">
              <a:effectLst/>
              <a:latin typeface="Arial" panose="020B0604020202020204" pitchFamily="34" charset="0"/>
              <a:ea typeface="Calibri" panose="020F0502020204030204" pitchFamily="34" charset="0"/>
              <a:cs typeface="Times New Roman" panose="02020603050405020304" pitchFamily="18" charset="0"/>
            </a:endParaRPr>
          </a:p>
          <a:p>
            <a:pPr marL="900000" indent="-342900" algn="just">
              <a:lnSpc>
                <a:spcPct val="100000"/>
              </a:lnSpc>
              <a:spcBef>
                <a:spcPts val="0"/>
              </a:spcBef>
              <a:spcAft>
                <a:spcPts val="0"/>
              </a:spcAft>
              <a:buClr>
                <a:schemeClr val="tx1"/>
              </a:buClr>
              <a:buFont typeface="+mj-lt"/>
              <a:buAutoNum type="alphaLcParenR"/>
            </a:pPr>
            <a:r>
              <a:rPr lang="cs-CZ" sz="2200" dirty="false">
                <a:effectLst/>
                <a:latin typeface="Arial" panose="020B0604020202020204" pitchFamily="34" charset="0"/>
                <a:ea typeface="Calibri" panose="020F0502020204030204" pitchFamily="34" charset="0"/>
                <a:cs typeface="Arial" panose="020B0604020202020204" pitchFamily="34" charset="0"/>
              </a:rPr>
              <a:t>všechny indikátory, které se týkají účastníků stanovené v Obecné části pravidel pro žadatele a příjemce v rámci OPZ+,</a:t>
            </a:r>
            <a:endParaRPr lang="cs-CZ" sz="2200" dirty="false">
              <a:effectLst/>
              <a:latin typeface="Arial" panose="020B0604020202020204" pitchFamily="34" charset="0"/>
              <a:ea typeface="Calibri" panose="020F0502020204030204" pitchFamily="34" charset="0"/>
              <a:cs typeface="Times New Roman" panose="02020603050405020304" pitchFamily="18" charset="0"/>
            </a:endParaRPr>
          </a:p>
          <a:p>
            <a:pPr marL="900000" indent="-342900" algn="just">
              <a:lnSpc>
                <a:spcPct val="100000"/>
              </a:lnSpc>
              <a:spcBef>
                <a:spcPts val="0"/>
              </a:spcBef>
              <a:spcAft>
                <a:spcPts val="800"/>
              </a:spcAft>
              <a:buClr>
                <a:schemeClr val="tx1"/>
              </a:buClr>
              <a:buFont typeface="+mj-lt"/>
              <a:buAutoNum type="alphaLcParenR"/>
            </a:pPr>
            <a:r>
              <a:rPr lang="cs-CZ" sz="2200" dirty="false">
                <a:effectLst/>
                <a:latin typeface="Arial" panose="020B0604020202020204" pitchFamily="34" charset="0"/>
                <a:ea typeface="Calibri" panose="020F0502020204030204" pitchFamily="34" charset="0"/>
                <a:cs typeface="Arial" panose="020B0604020202020204" pitchFamily="34" charset="0"/>
              </a:rPr>
              <a:t>následující indikátory:</a:t>
            </a:r>
            <a:endParaRPr lang="cs-CZ" sz="2200" b="true" u="sng" dirty="false"/>
          </a:p>
          <a:p>
            <a:pPr marL="0" indent="0" algn="just">
              <a:lnSpc>
                <a:spcPct val="100000"/>
              </a:lnSpc>
              <a:buNone/>
            </a:pPr>
            <a:r>
              <a:rPr lang="cs-CZ" sz="2200" b="true" u="sng" dirty="false"/>
              <a:t>Indikátory výstupu:</a:t>
            </a:r>
            <a:endParaRPr lang="cs-CZ" sz="2200" u="sng" dirty="false"/>
          </a:p>
          <a:p>
            <a:pPr algn="just">
              <a:lnSpc>
                <a:spcPct val="100000"/>
              </a:lnSpc>
              <a:buClr>
                <a:schemeClr val="tx1"/>
              </a:buClr>
              <a:buFont typeface="Arial" panose="020B0604020202020204" pitchFamily="34" charset="0"/>
              <a:buChar char="•"/>
            </a:pPr>
            <a:r>
              <a:rPr lang="cs-CZ" sz="2200" b="true" dirty="false"/>
              <a:t>679 001 </a:t>
            </a:r>
            <a:r>
              <a:rPr lang="cs-CZ" sz="2200" b="true" dirty="false">
                <a:effectLst/>
                <a:latin typeface="Arial" panose="020B0604020202020204" pitchFamily="34" charset="0"/>
                <a:ea typeface="Calibri" panose="020F0502020204030204" pitchFamily="34" charset="0"/>
              </a:rPr>
              <a:t>Počet podpořených Romů </a:t>
            </a:r>
            <a:r>
              <a:rPr lang="cs-CZ" sz="2200" dirty="false"/>
              <a:t>– osoby</a:t>
            </a:r>
          </a:p>
          <a:p>
            <a:pPr algn="just">
              <a:lnSpc>
                <a:spcPct val="100000"/>
              </a:lnSpc>
              <a:buClr>
                <a:schemeClr val="tx1"/>
              </a:buClr>
              <a:buFont typeface="Arial" panose="020B0604020202020204" pitchFamily="34" charset="0"/>
              <a:buChar char="•"/>
            </a:pPr>
            <a:r>
              <a:rPr lang="cs-CZ" sz="2200" b="true" dirty="false"/>
              <a:t>622 002 </a:t>
            </a:r>
            <a:r>
              <a:rPr lang="cs-CZ" sz="2200" b="true" dirty="false">
                <a:effectLst/>
                <a:latin typeface="Arial" panose="020B0604020202020204" pitchFamily="34" charset="0"/>
                <a:ea typeface="Calibri" panose="020F0502020204030204" pitchFamily="34" charset="0"/>
              </a:rPr>
              <a:t>Počet podporovaných orgánů veřejné správy nebo veřejných služeb na celostátní, regionální a místní úrovni </a:t>
            </a:r>
            <a:r>
              <a:rPr lang="cs-CZ" sz="2200" dirty="false">
                <a:effectLst/>
                <a:latin typeface="Arial" panose="020B0604020202020204" pitchFamily="34" charset="0"/>
                <a:ea typeface="Calibri" panose="020F0502020204030204" pitchFamily="34" charset="0"/>
              </a:rPr>
              <a:t>– subjekty</a:t>
            </a:r>
            <a:endParaRPr lang="cs-CZ" sz="22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35</a:t>
            </a:fld>
            <a:endParaRPr lang="cs-CZ" dirty="false"/>
          </a:p>
        </p:txBody>
      </p:sp>
    </p:spTree>
    <p:extLst>
      <p:ext uri="{BB962C8B-B14F-4D97-AF65-F5344CB8AC3E}">
        <p14:creationId xmlns:p14="http://schemas.microsoft.com/office/powerpoint/2010/main" val="872546573"/>
      </p:ext>
    </p:extLst>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619723"/>
            <a:ext cx="8064000" cy="4320000"/>
          </a:xfrm>
        </p:spPr>
        <p:txBody>
          <a:bodyPr anchor="ctr"/>
          <a:lstStyle/>
          <a:p>
            <a:pPr marL="0" indent="0" algn="ctr">
              <a:lnSpc>
                <a:spcPct val="100000"/>
              </a:lnSpc>
              <a:spcBef>
                <a:spcPct val="0"/>
              </a:spcBef>
              <a:buNone/>
            </a:pPr>
            <a:r>
              <a:rPr lang="cs-CZ" sz="4200" b="true" kern="0" cap="all" dirty="false">
                <a:solidFill>
                  <a:schemeClr val="accent1"/>
                </a:solidFill>
                <a:latin typeface="+mj-lt"/>
                <a:ea typeface="+mj-ea"/>
                <a:cs typeface="+mj-cs"/>
              </a:rPr>
              <a:t>ČÁST II.</a:t>
            </a:r>
            <a:br>
              <a:rPr lang="cs-CZ" sz="4200" b="true" kern="0" cap="all" dirty="false">
                <a:solidFill>
                  <a:schemeClr val="accent1"/>
                </a:solidFill>
                <a:latin typeface="+mj-lt"/>
                <a:ea typeface="+mj-ea"/>
                <a:cs typeface="+mj-cs"/>
              </a:rPr>
            </a:br>
            <a:br>
              <a:rPr lang="cs-CZ" sz="4200" b="true" kern="0" cap="all" dirty="false">
                <a:solidFill>
                  <a:schemeClr val="accent1"/>
                </a:solidFill>
                <a:latin typeface="+mj-lt"/>
                <a:ea typeface="+mj-ea"/>
                <a:cs typeface="+mj-cs"/>
              </a:rPr>
            </a:br>
            <a:r>
              <a:rPr lang="cs-CZ" sz="4200" b="true" kern="0" cap="all" dirty="false">
                <a:solidFill>
                  <a:schemeClr val="accent1"/>
                </a:solidFill>
                <a:latin typeface="+mj-lt"/>
                <a:ea typeface="+mj-ea"/>
                <a:cs typeface="+mj-cs"/>
              </a:rPr>
              <a:t>podání žádosti o podporu</a:t>
            </a:r>
          </a:p>
          <a:p>
            <a:endParaRPr lang="cs-CZ"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36</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1812364710"/>
      </p:ext>
    </p:extLst>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Podání žádosti</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37</a:t>
            </a:fld>
            <a:endParaRPr lang="cs-CZ" dirty="false"/>
          </a:p>
        </p:txBody>
      </p:sp>
      <p:sp>
        <p:nvSpPr>
          <p:cNvPr id="7" name="TextovéPole 6">
            <a:extLst>
              <a:ext uri="{FF2B5EF4-FFF2-40B4-BE49-F238E27FC236}">
                <a16:creationId xmlns:a16="http://schemas.microsoft.com/office/drawing/2014/main" id="{F535A2D3-8936-4CE2-B388-B7655689B38B}"/>
              </a:ext>
            </a:extLst>
          </p:cNvPr>
          <p:cNvSpPr txBox="true"/>
          <p:nvPr/>
        </p:nvSpPr>
        <p:spPr>
          <a:xfrm>
            <a:off x="107504" y="1196752"/>
            <a:ext cx="9000496" cy="5663089"/>
          </a:xfrm>
          <a:prstGeom prst="rect">
            <a:avLst/>
          </a:prstGeom>
          <a:noFill/>
        </p:spPr>
        <p:txBody>
          <a:bodyPr wrap="square">
            <a:spAutoFit/>
          </a:bodyPr>
          <a:lstStyle/>
          <a:p>
            <a:pPr algn="just">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Žádost o podporu z OPZ+ se zpracovává v elektronickém formuláři v IS KP21+. Přístup do elektronických formulářů žádostí o podporu naleznete na adrese </a:t>
            </a:r>
            <a:r>
              <a:rPr lang="cs-CZ" sz="18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https://iskp21.mssf.cz</a:t>
            </a:r>
            <a:r>
              <a:rPr lang="cs-CZ" sz="1800" dirty="false">
                <a:effectLst/>
                <a:latin typeface="Arial" panose="020B0604020202020204" pitchFamily="34" charset="0"/>
                <a:ea typeface="Calibri" panose="020F0502020204030204" pitchFamily="34" charset="0"/>
                <a:cs typeface="Times New Roman" panose="02020603050405020304" pitchFamily="18" charset="0"/>
              </a:rPr>
              <a:t>, orientujte se podle Operačního programu Zaměstnanost plus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dirty="false">
                <a:effectLst/>
                <a:latin typeface="Arial" panose="020B0604020202020204" pitchFamily="34" charset="0"/>
                <a:ea typeface="Calibri" panose="020F0502020204030204" pitchFamily="34" charset="0"/>
                <a:cs typeface="Times New Roman" panose="02020603050405020304" pitchFamily="18" charset="0"/>
              </a:rPr>
              <a:t>a identifikace, která je v části 1. výzvy. </a:t>
            </a:r>
          </a:p>
          <a:p>
            <a:pPr algn="just">
              <a:spcBef>
                <a:spcPts val="600"/>
              </a:spcBef>
              <a:spcAft>
                <a:spcPts val="600"/>
              </a:spcAft>
            </a:pPr>
            <a:endParaRPr lang="cs-CZ" dirty="false">
              <a:latin typeface="Arial" panose="020B060402020202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cs typeface="Times New Roman" panose="02020603050405020304" pitchFamily="18" charset="0"/>
              </a:rPr>
              <a:t>Největší změnou pro žadatele je </a:t>
            </a:r>
            <a:r>
              <a:rPr lang="cs-CZ" b="true" dirty="false">
                <a:latin typeface="Arial" panose="020B0604020202020204" pitchFamily="34" charset="0"/>
                <a:cs typeface="Times New Roman" panose="02020603050405020304" pitchFamily="18" charset="0"/>
              </a:rPr>
              <a:t>registrace do IS KP21+ </a:t>
            </a:r>
            <a:r>
              <a:rPr lang="cs-CZ" sz="1400" i="true" dirty="false">
                <a:latin typeface="Arial" panose="020B0604020202020204" pitchFamily="34" charset="0"/>
                <a:cs typeface="Times New Roman" panose="02020603050405020304" pitchFamily="18" charset="0"/>
              </a:rPr>
              <a:t>(jinak se nic zásadního nezměnilo)</a:t>
            </a:r>
          </a:p>
          <a:p>
            <a:pPr algn="just">
              <a:spcBef>
                <a:spcPts val="600"/>
              </a:spcBef>
              <a:spcAft>
                <a:spcPts val="600"/>
              </a:spcAft>
            </a:pPr>
            <a:r>
              <a:rPr lang="cs-CZ" dirty="false">
                <a:latin typeface="Arial" panose="020B0604020202020204" pitchFamily="34" charset="0"/>
                <a:cs typeface="Times New Roman" panose="02020603050405020304" pitchFamily="18" charset="0"/>
              </a:rPr>
              <a:t>ESF zveřejněny Obecné pokyny OPZ+ viz odkaz:</a:t>
            </a:r>
          </a:p>
          <a:p>
            <a:pPr algn="just">
              <a:spcBef>
                <a:spcPts val="600"/>
              </a:spcBef>
              <a:spcAft>
                <a:spcPts val="600"/>
              </a:spcAft>
            </a:pPr>
            <a:r>
              <a:rPr lang="cs-CZ" b="true" dirty="false">
                <a:latin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Formuláře a pokyny potřebné v rámci přípravy žádosti o podporu - www.esfcr.cz</a:t>
            </a:r>
            <a:endParaRPr lang="cs-CZ" b="true" dirty="false">
              <a:latin typeface="Arial" panose="020B0604020202020204" pitchFamily="34" charset="0"/>
              <a:cs typeface="Times New Roman" panose="02020603050405020304" pitchFamily="18" charset="0"/>
            </a:endParaRPr>
          </a:p>
          <a:p>
            <a:pPr algn="just">
              <a:spcBef>
                <a:spcPts val="600"/>
              </a:spcBef>
              <a:spcAft>
                <a:spcPts val="600"/>
              </a:spcAft>
            </a:pPr>
            <a:r>
              <a:rPr lang="cs-CZ" b="false" i="false" u="sng" dirty="false">
                <a:solidFill>
                  <a:srgbClr val="084A8B"/>
                </a:solidFill>
                <a:effectLst/>
                <a:latin typeface="Trebuchet MS" panose="020B0603020202020204" pitchFamily="34" charset="0"/>
                <a:hlinkClick r:id="rId5"/>
              </a:rPr>
              <a:t>- </a:t>
            </a:r>
            <a:r>
              <a:rPr lang="cs-CZ" sz="1400" b="false" i="true" u="sng" dirty="false">
                <a:solidFill>
                  <a:srgbClr val="084A8B"/>
                </a:solidFill>
                <a:effectLst/>
                <a:latin typeface="Trebuchet MS" panose="020B0603020202020204" pitchFamily="34" charset="0"/>
                <a:hlinkClick r:id="rId5"/>
              </a:rPr>
              <a:t>Obecné pokyny k ovládání IS KP21+ a ke komunikaci s technickou podporou (verze 1)</a:t>
            </a:r>
            <a:endParaRPr lang="cs-CZ" sz="1400" i="true" dirty="false">
              <a:latin typeface="Arial" panose="020B0604020202020204" pitchFamily="34" charset="0"/>
              <a:cs typeface="Times New Roman" panose="02020603050405020304" pitchFamily="18" charset="0"/>
            </a:endParaRPr>
          </a:p>
          <a:p>
            <a:pPr algn="just">
              <a:spcBef>
                <a:spcPts val="600"/>
              </a:spcBef>
              <a:spcAft>
                <a:spcPts val="600"/>
              </a:spcAft>
            </a:pPr>
            <a:r>
              <a:rPr lang="cs-CZ" sz="1400" i="true" dirty="false">
                <a:latin typeface="Arial" panose="020B0604020202020204" pitchFamily="34" charset="0"/>
                <a:cs typeface="Times New Roman" panose="02020603050405020304" pitchFamily="18" charset="0"/>
              </a:rPr>
              <a:t>- </a:t>
            </a:r>
            <a:r>
              <a:rPr lang="cs-CZ" sz="1400" b="false" i="true" u="sng" dirty="false">
                <a:solidFill>
                  <a:srgbClr val="084A8B"/>
                </a:solidFill>
                <a:effectLst/>
                <a:latin typeface="Trebuchet MS" panose="020B0603020202020204" pitchFamily="34" charset="0"/>
                <a:hlinkClick r:id="rId6"/>
              </a:rPr>
              <a:t>Pokyny k vyplnění žádosti o podporu v IS KP21+ pro projekty s přímými a nepřímými náklady a pro projekty s paušálními sazbami (verze A1)</a:t>
            </a:r>
            <a:endParaRPr lang="cs-CZ" sz="1400" i="true" dirty="false">
              <a:latin typeface="Arial" panose="020B0604020202020204" pitchFamily="34" charset="0"/>
              <a:cs typeface="Times New Roman" panose="02020603050405020304" pitchFamily="18" charset="0"/>
            </a:endParaRPr>
          </a:p>
          <a:p>
            <a:pPr algn="just">
              <a:spcBef>
                <a:spcPts val="600"/>
              </a:spcBef>
              <a:spcAft>
                <a:spcPts val="600"/>
              </a:spcAft>
            </a:pPr>
            <a:endParaRPr lang="cs-CZ" dirty="false">
              <a:latin typeface="Arial" panose="020B060402020202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cs typeface="Times New Roman" panose="02020603050405020304" pitchFamily="18" charset="0"/>
              </a:rPr>
              <a:t>Žádost o podporu zpracovávejte v českém jazyce.</a:t>
            </a:r>
          </a:p>
          <a:p>
            <a:pPr algn="just">
              <a:spcBef>
                <a:spcPts val="600"/>
              </a:spcBef>
              <a:spcAft>
                <a:spcPts val="600"/>
              </a:spcAft>
            </a:pPr>
            <a:endParaRPr lang="cs-CZ" dirty="false"/>
          </a:p>
        </p:txBody>
      </p:sp>
    </p:spTree>
    <p:extLst>
      <p:ext uri="{BB962C8B-B14F-4D97-AF65-F5344CB8AC3E}">
        <p14:creationId xmlns:p14="http://schemas.microsoft.com/office/powerpoint/2010/main" val="3255611353"/>
      </p:ext>
    </p:extLst>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Podání žádosti</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38</a:t>
            </a:fld>
            <a:endParaRPr lang="cs-CZ" dirty="false"/>
          </a:p>
        </p:txBody>
      </p:sp>
      <p:sp>
        <p:nvSpPr>
          <p:cNvPr id="7" name="TextovéPole 6">
            <a:extLst>
              <a:ext uri="{FF2B5EF4-FFF2-40B4-BE49-F238E27FC236}">
                <a16:creationId xmlns:a16="http://schemas.microsoft.com/office/drawing/2014/main" id="{F535A2D3-8936-4CE2-B388-B7655689B38B}"/>
              </a:ext>
            </a:extLst>
          </p:cNvPr>
          <p:cNvSpPr txBox="true"/>
          <p:nvPr/>
        </p:nvSpPr>
        <p:spPr>
          <a:xfrm>
            <a:off x="107504" y="1196752"/>
            <a:ext cx="9000496" cy="5016758"/>
          </a:xfrm>
          <a:prstGeom prst="rect">
            <a:avLst/>
          </a:prstGeom>
          <a:noFill/>
        </p:spPr>
        <p:txBody>
          <a:bodyPr wrap="square">
            <a:spAutoFit/>
          </a:bodyPr>
          <a:lstStyle/>
          <a:p>
            <a:pPr algn="just">
              <a:spcBef>
                <a:spcPts val="600"/>
              </a:spcBef>
              <a:spcAft>
                <a:spcPts val="600"/>
              </a:spcAft>
            </a:pP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2000" dirty="false">
                <a:effectLst/>
                <a:latin typeface="Arial" panose="020B0604020202020204" pitchFamily="34" charset="0"/>
                <a:ea typeface="Calibri" panose="020F0502020204030204" pitchFamily="34" charset="0"/>
                <a:cs typeface="Times New Roman" panose="02020603050405020304" pitchFamily="18" charset="0"/>
              </a:rPr>
              <a:t>Před podáním je nutné žádost opatřit podpisem </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statutárního zástupce žadatele</a:t>
            </a:r>
            <a:r>
              <a:rPr lang="cs-CZ" sz="2000" dirty="false">
                <a:effectLst/>
                <a:latin typeface="Arial" panose="020B0604020202020204" pitchFamily="34" charset="0"/>
                <a:ea typeface="Calibri" panose="020F0502020204030204" pitchFamily="34" charset="0"/>
                <a:cs typeface="Times New Roman" panose="02020603050405020304" pitchFamily="18" charset="0"/>
              </a:rPr>
              <a:t>, </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případně odpovědnou osobou</a:t>
            </a:r>
            <a:r>
              <a:rPr lang="cs-CZ" sz="2000" dirty="false">
                <a:effectLst/>
                <a:latin typeface="Arial" panose="020B0604020202020204" pitchFamily="34" charset="0"/>
                <a:ea typeface="Calibri" panose="020F0502020204030204" pitchFamily="34" charset="0"/>
                <a:cs typeface="Times New Roman" panose="02020603050405020304" pitchFamily="18" charset="0"/>
              </a:rPr>
              <a:t>, kterou k takovému úkonu statutární zástupce zmocnil; v tomto případě </a:t>
            </a:r>
            <a:r>
              <a:rPr lang="cs-CZ" sz="2000" dirty="false">
                <a:effectLst/>
                <a:latin typeface="Arial" panose="020B0604020202020204" pitchFamily="34" charset="0"/>
                <a:ea typeface="Arial" panose="020B0604020202020204" pitchFamily="34" charset="0"/>
              </a:rPr>
              <a:t>je nutné založit (resp. poskytnout k dispozici) v IS KP21+ dokument zakládající toto oprávnění. (elektronická plná moc, úředně/notářsky ověřená papírová plná moc  - scan vložen do IS KP21+.)</a:t>
            </a:r>
          </a:p>
          <a:p>
            <a:pPr algn="just">
              <a:spcBef>
                <a:spcPts val="600"/>
              </a:spcBef>
              <a:spcAft>
                <a:spcPts val="600"/>
              </a:spcAft>
            </a:pPr>
            <a:r>
              <a:rPr lang="cs-CZ" sz="2000" dirty="false">
                <a:effectLst/>
                <a:latin typeface="Arial" panose="020B0604020202020204" pitchFamily="34" charset="0"/>
                <a:ea typeface="Calibri" panose="020F0502020204030204" pitchFamily="34" charset="0"/>
              </a:rPr>
              <a:t>Podpis musí být k žádosti připojen přímo v IS KP21+, proto musí být statutární zástupce/ osoba oprávněná k podpisu žádosti registrovaným uživatelem této aplikace. </a:t>
            </a:r>
            <a:r>
              <a:rPr lang="cs-CZ" sz="2000" b="true" dirty="false">
                <a:effectLst/>
                <a:latin typeface="Arial" panose="020B0604020202020204" pitchFamily="34" charset="0"/>
                <a:ea typeface="Calibri" panose="020F0502020204030204" pitchFamily="34" charset="0"/>
              </a:rPr>
              <a:t>Dále musí tato osoba disponovat kvalifikovaným elektronickým podpisem.</a:t>
            </a:r>
          </a:p>
          <a:p>
            <a:pPr algn="just">
              <a:spcBef>
                <a:spcPts val="600"/>
              </a:spcBef>
              <a:spcAft>
                <a:spcPts val="600"/>
              </a:spcAft>
            </a:pPr>
            <a:endParaRPr lang="cs-CZ" sz="2000" b="true"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Žádost se podává pouze elektronicky a pouze prostřednictvím IS KP21+. Nezasílejte žádost </a:t>
            </a:r>
            <a:r>
              <a:rPr lang="cs-CZ" sz="2000" b="true" dirty="false" err="true">
                <a:effectLst/>
                <a:latin typeface="Arial" panose="020B0604020202020204" pitchFamily="34" charset="0"/>
                <a:ea typeface="Calibri" panose="020F0502020204030204" pitchFamily="34" charset="0"/>
                <a:cs typeface="Times New Roman" panose="02020603050405020304" pitchFamily="18" charset="0"/>
              </a:rPr>
              <a:t>listinně</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 ani prostřednictvím jiné formy doručování.</a:t>
            </a:r>
            <a:endParaRPr lang="cs-CZ" sz="2000"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1264504"/>
      </p:ext>
    </p:extLst>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Povinné přílohy žádosti o podporu</a:t>
            </a:r>
            <a:endParaRPr lang="cs-CZ" sz="4800" dirty="false"/>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07504" y="1330557"/>
            <a:ext cx="8766496" cy="5499248"/>
          </a:xfrm>
        </p:spPr>
        <p:txBody>
          <a:bodyPr/>
          <a:lstStyle/>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Žadatel o podporu, který je evidující osobou podle zákona č. 37/2021 Sb., o evidenci skutečných majitelů, musí dodat údaje o svém skutečném majiteli, a to ve formě </a:t>
            </a:r>
            <a:r>
              <a:rPr lang="cs-CZ" sz="1550" b="true" dirty="false">
                <a:effectLst/>
                <a:latin typeface="Arial" panose="020B0604020202020204" pitchFamily="34" charset="0"/>
                <a:ea typeface="Calibri" panose="020F0502020204030204" pitchFamily="34" charset="0"/>
                <a:cs typeface="Arial" panose="020B0604020202020204" pitchFamily="34" charset="0"/>
              </a:rPr>
              <a:t>úplného výpisu </a:t>
            </a:r>
            <a:r>
              <a:rPr lang="cs-CZ" sz="1550" dirty="false">
                <a:effectLst/>
                <a:latin typeface="Arial" panose="020B0604020202020204" pitchFamily="34" charset="0"/>
                <a:ea typeface="Calibri" panose="020F0502020204030204" pitchFamily="34" charset="0"/>
                <a:cs typeface="Arial" panose="020B0604020202020204" pitchFamily="34" charset="0"/>
              </a:rPr>
              <a:t>platných údajů a údajů, které byly vymazány bez náhrady nebo s nahrazením novými údaji, který přiloží k žádosti o podporu.</a:t>
            </a:r>
            <a:r>
              <a:rPr lang="cs-CZ" sz="1550" baseline="30000" dirty="false">
                <a:latin typeface="Arial" panose="020B0604020202020204" pitchFamily="34" charset="0"/>
                <a:ea typeface="Calibri" panose="020F0502020204030204" pitchFamily="34" charset="0"/>
                <a:cs typeface="Arial" panose="020B0604020202020204" pitchFamily="34" charset="0"/>
              </a:rPr>
              <a:t> </a:t>
            </a:r>
            <a:r>
              <a:rPr lang="cs-CZ" sz="1550" dirty="false">
                <a:latin typeface="Arial" panose="020B0604020202020204" pitchFamily="34" charset="0"/>
                <a:ea typeface="Calibri" panose="020F0502020204030204" pitchFamily="34" charset="0"/>
                <a:cs typeface="Arial" panose="020B0604020202020204" pitchFamily="34" charset="0"/>
              </a:rPr>
              <a:t>Výpis nesmí být starší než 3 měsíce. </a:t>
            </a:r>
          </a:p>
          <a:p>
            <a:pPr marL="576900" lvl="1" indent="-342900" algn="just">
              <a:lnSpc>
                <a:spcPct val="100000"/>
              </a:lnSpc>
              <a:spcBef>
                <a:spcPts val="600"/>
              </a:spcBef>
              <a:spcAft>
                <a:spcPts val="0"/>
              </a:spcAft>
              <a:buClr>
                <a:schemeClr val="tx1"/>
              </a:buClr>
              <a:buFont typeface="Arial" panose="020B0604020202020204" pitchFamily="34" charset="0"/>
              <a:buChar char="•"/>
            </a:pPr>
            <a:r>
              <a:rPr lang="cs-CZ" sz="1550" u="sng" dirty="false">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3"/>
              </a:rPr>
              <a:t>Informační systém evidence skutečných majitelů - Ministerstvo spravedlnosti České republiky (justice.cz)</a:t>
            </a:r>
            <a:r>
              <a:rPr lang="cs-CZ" sz="1550" b="true" dirty="false">
                <a:effectLst/>
                <a:latin typeface="Arial" panose="020B0604020202020204" pitchFamily="34" charset="0"/>
                <a:ea typeface="Calibri" panose="020F0502020204030204" pitchFamily="34" charset="0"/>
                <a:cs typeface="Times New Roman" panose="02020603050405020304" pitchFamily="18" charset="0"/>
              </a:rPr>
              <a:t> – úplný výpis je možné stáhnout až po přihlášení</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Žadatel a partneři v projektu. Přílohu dokládají žadatelé o podporu, jejichž projekt bude realizován na základě principu partnerství s partnerem/y s finančním příspěvkem. </a:t>
            </a:r>
          </a:p>
          <a:p>
            <a:pPr lvl="1" algn="just">
              <a:lnSpc>
                <a:spcPct val="100000"/>
              </a:lnSpc>
              <a:spcBef>
                <a:spcPts val="600"/>
              </a:spcBef>
              <a:spcAft>
                <a:spcPts val="0"/>
              </a:spcAft>
              <a:buClr>
                <a:schemeClr val="tx1"/>
              </a:buClr>
              <a:buFont typeface="Arial" panose="020B0604020202020204" pitchFamily="34" charset="0"/>
              <a:buChar char="•"/>
            </a:pPr>
            <a:r>
              <a:rPr lang="cs-CZ" sz="1550" dirty="false">
                <a:effectLst/>
                <a:latin typeface="Arial" panose="020B0604020202020204" pitchFamily="34" charset="0"/>
                <a:ea typeface="Calibri" panose="020F0502020204030204" pitchFamily="34" charset="0"/>
                <a:cs typeface="Times New Roman" panose="02020603050405020304" pitchFamily="18" charset="0"/>
              </a:rPr>
              <a:t>vzorový formulář je zveřejněn na adrese </a:t>
            </a:r>
            <a:r>
              <a:rPr lang="cs-CZ" sz="1550" dirty="false">
                <a:effectLst/>
                <a:latin typeface="Arial" panose="020B0604020202020204" pitchFamily="34" charset="0"/>
                <a:ea typeface="Calibri" panose="020F0502020204030204" pitchFamily="34" charset="0"/>
                <a:cs typeface="Times New Roman" panose="02020603050405020304" pitchFamily="18" charset="0"/>
                <a:hlinkClick r:id="rId4"/>
              </a:rPr>
              <a:t>https://www.esfcr.cz/pravidla-pro-zadatele-a-prijemce-opz-plus</a:t>
            </a:r>
            <a:endParaRPr lang="cs-CZ" sz="155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Kladné Potvrzení souladu projektu s Plánem sociálního začleňování (pro projekty typu obcí B).</a:t>
            </a:r>
          </a:p>
          <a:p>
            <a:pPr lvl="1" algn="just">
              <a:lnSpc>
                <a:spcPct val="100000"/>
              </a:lnSpc>
              <a:spcBef>
                <a:spcPts val="600"/>
              </a:spcBef>
              <a:spcAft>
                <a:spcPts val="0"/>
              </a:spcAft>
              <a:buClr>
                <a:schemeClr val="tx1"/>
              </a:buClr>
              <a:buFont typeface="Arial" panose="020B0604020202020204" pitchFamily="34" charset="0"/>
              <a:buChar char="•"/>
            </a:pPr>
            <a:r>
              <a:rPr lang="pt-BR" sz="1550" dirty="false">
                <a:effectLst/>
                <a:latin typeface="Arial" panose="020B0604020202020204" pitchFamily="34" charset="0"/>
                <a:ea typeface="Times New Roman" panose="02020603050405020304" pitchFamily="18" charset="0"/>
                <a:cs typeface="Times New Roman" panose="02020603050405020304" pitchFamily="18" charset="0"/>
              </a:rPr>
              <a:t>vzor viz příloha č. 6</a:t>
            </a:r>
            <a:r>
              <a:rPr lang="cs-CZ" sz="1550" dirty="false">
                <a:effectLst/>
                <a:latin typeface="Arial" panose="020B0604020202020204" pitchFamily="34" charset="0"/>
                <a:ea typeface="Times New Roman" panose="02020603050405020304" pitchFamily="18" charset="0"/>
                <a:cs typeface="Times New Roman" panose="02020603050405020304" pitchFamily="18" charset="0"/>
              </a:rPr>
              <a:t> výzvy</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Analýza vstupní – vzor viz příloha č. 3 výzvy.</a:t>
            </a:r>
            <a:endParaRPr lang="cs-CZ" sz="155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Dokumenty k veřejné podpoře – přehled čerpání vyrovnávací platby na sociální službu nebo de minimis.</a:t>
            </a:r>
          </a:p>
          <a:p>
            <a:pPr lvl="1" algn="just">
              <a:lnSpc>
                <a:spcPct val="100000"/>
              </a:lnSpc>
              <a:spcBef>
                <a:spcPts val="600"/>
              </a:spcBef>
              <a:spcAft>
                <a:spcPts val="0"/>
              </a:spcAft>
              <a:buClr>
                <a:schemeClr val="tx1"/>
              </a:buClr>
              <a:buFont typeface="Arial" panose="020B0604020202020204" pitchFamily="34" charset="0"/>
              <a:buChar char="•"/>
            </a:pPr>
            <a:r>
              <a:rPr lang="cs-CZ" sz="1550" dirty="false">
                <a:latin typeface="Arial" panose="020B0604020202020204" pitchFamily="34" charset="0"/>
                <a:ea typeface="Calibri" panose="020F0502020204030204" pitchFamily="34" charset="0"/>
                <a:cs typeface="Arial" panose="020B0604020202020204" pitchFamily="34" charset="0"/>
              </a:rPr>
              <a:t>vzor viz příloha č. 5a výzvy</a:t>
            </a:r>
          </a:p>
          <a:p>
            <a:pPr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Times New Roman" panose="02020603050405020304" pitchFamily="18" charset="0"/>
              </a:rPr>
              <a:t>Žadatel o podporu, který je obchodní společností či družstvem a jehož majetek je vložen nebo částečně vložen do svěřenského fondu, je povinen doložit k žádosti o podporu statut tohoto svěřenského fondu.</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137938844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lvl="0"/>
            <a:br>
              <a:rPr lang="cs-CZ" dirty="false"/>
            </a:br>
            <a:r>
              <a:rPr lang="cs-CZ" dirty="false"/>
              <a:t>Časové nastavení výzvy</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a:t>
            </a:fld>
            <a:endParaRPr lang="cs-CZ" dirty="false"/>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920854927"/>
              </p:ext>
            </p:extLst>
          </p:nvPr>
        </p:nvGraphicFramePr>
        <p:xfrm>
          <a:off x="899592" y="1341534"/>
          <a:ext cx="7211511" cy="5125716"/>
        </p:xfrm>
        <a:graphic>
          <a:graphicData uri="http://schemas.openxmlformats.org/drawingml/2006/table">
            <a:tbl>
              <a:tblPr firstCol="true" bandRow="true">
                <a:tableStyleId>{5C22544A-7EE6-4342-B048-85BDC9FD1C3A}</a:tableStyleId>
              </a:tblPr>
              <a:tblGrid>
                <a:gridCol w="4320480">
                  <a:extLst>
                    <a:ext uri="{9D8B030D-6E8A-4147-A177-3AD203B41FA5}">
                      <a16:colId xmlns:a16="http://schemas.microsoft.com/office/drawing/2014/main" val="20000"/>
                    </a:ext>
                  </a:extLst>
                </a:gridCol>
                <a:gridCol w="2891031">
                  <a:extLst>
                    <a:ext uri="{9D8B030D-6E8A-4147-A177-3AD203B41FA5}">
                      <a16:colId xmlns:a16="http://schemas.microsoft.com/office/drawing/2014/main" val="20001"/>
                    </a:ext>
                  </a:extLst>
                </a:gridCol>
              </a:tblGrid>
              <a:tr h="816045">
                <a:tc>
                  <a:txBody>
                    <a:bodyPr/>
                    <a:lstStyle/>
                    <a:p>
                      <a:pPr marL="36195" marR="36195">
                        <a:spcBef>
                          <a:spcPts val="300"/>
                        </a:spcBef>
                        <a:spcAft>
                          <a:spcPts val="300"/>
                        </a:spcAft>
                      </a:pPr>
                      <a:r>
                        <a:rPr lang="cs-CZ" sz="1800" dirty="false">
                          <a:effectLst/>
                          <a:latin typeface="+mn-lt"/>
                        </a:rPr>
                        <a:t>Datum vyhlášení výzvy</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lgn="l" defTabSz="914400" rtl="false" eaLnBrk="true" latinLnBrk="false" hangingPunct="true">
                        <a:spcBef>
                          <a:spcPts val="300"/>
                        </a:spcBef>
                        <a:spcAft>
                          <a:spcPts val="300"/>
                        </a:spcAft>
                      </a:pPr>
                      <a:r>
                        <a:rPr lang="cs-CZ" sz="1800" b="true" kern="1200" dirty="false">
                          <a:solidFill>
                            <a:schemeClr val="dk1"/>
                          </a:solidFill>
                          <a:effectLst/>
                          <a:latin typeface="+mn-lt"/>
                          <a:ea typeface="+mn-ea"/>
                          <a:cs typeface="+mn-cs"/>
                        </a:rPr>
                        <a:t>26. 8 2022</a:t>
                      </a:r>
                    </a:p>
                  </a:txBody>
                  <a:tcPr marL="0" marR="0" marT="0" marB="0" anchor="ctr"/>
                </a:tc>
                <a:extLst>
                  <a:ext uri="{0D108BD9-81ED-4DB2-BD59-A6C34878D82A}">
                    <a16:rowId xmlns:a16="http://schemas.microsoft.com/office/drawing/2014/main" val="10000"/>
                  </a:ext>
                </a:extLst>
              </a:tr>
              <a:tr h="984155">
                <a:tc>
                  <a:txBody>
                    <a:bodyPr/>
                    <a:lstStyle/>
                    <a:p>
                      <a:pPr marL="36195" marR="36195">
                        <a:spcBef>
                          <a:spcPts val="300"/>
                        </a:spcBef>
                        <a:spcAft>
                          <a:spcPts val="300"/>
                        </a:spcAft>
                      </a:pPr>
                      <a:r>
                        <a:rPr lang="cs-CZ" sz="1800" dirty="false">
                          <a:effectLst/>
                          <a:latin typeface="+mn-lt"/>
                        </a:rPr>
                        <a:t>Datum zpřístupnění žádosti o podporu v monitorovacím systému IS KP2021+</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dirty="false">
                          <a:effectLst/>
                          <a:latin typeface="+mn-lt"/>
                        </a:rPr>
                        <a:t>26. 8. 2022 v 5:00</a:t>
                      </a:r>
                    </a:p>
                  </a:txBody>
                  <a:tcPr marL="0" marR="0" marT="0" marB="0" anchor="ctr"/>
                </a:tc>
                <a:extLst>
                  <a:ext uri="{0D108BD9-81ED-4DB2-BD59-A6C34878D82A}">
                    <a16:rowId xmlns:a16="http://schemas.microsoft.com/office/drawing/2014/main" val="10001"/>
                  </a:ext>
                </a:extLst>
              </a:tr>
              <a:tr h="791322">
                <a:tc>
                  <a:txBody>
                    <a:bodyPr/>
                    <a:lstStyle/>
                    <a:p>
                      <a:pPr marL="36195" marR="36195">
                        <a:spcBef>
                          <a:spcPts val="300"/>
                        </a:spcBef>
                        <a:spcAft>
                          <a:spcPts val="300"/>
                        </a:spcAft>
                      </a:pPr>
                      <a:r>
                        <a:rPr lang="cs-CZ" sz="1800" dirty="false">
                          <a:effectLst/>
                          <a:latin typeface="+mn-lt"/>
                        </a:rPr>
                        <a:t>Datum zahájení příjmu žádostí o podporu</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kern="1200" dirty="false">
                          <a:solidFill>
                            <a:schemeClr val="dk1"/>
                          </a:solidFill>
                          <a:effectLst/>
                          <a:latin typeface="+mn-lt"/>
                          <a:ea typeface="+mn-ea"/>
                          <a:cs typeface="+mn-cs"/>
                        </a:rPr>
                        <a:t>29. 8</a:t>
                      </a:r>
                      <a:r>
                        <a:rPr lang="fi-FI" sz="1800" b="true" kern="1200" dirty="false">
                          <a:solidFill>
                            <a:schemeClr val="dk1"/>
                          </a:solidFill>
                          <a:effectLst/>
                          <a:latin typeface="+mn-lt"/>
                          <a:ea typeface="+mn-ea"/>
                          <a:cs typeface="+mn-cs"/>
                        </a:rPr>
                        <a:t>. 2022</a:t>
                      </a:r>
                      <a:r>
                        <a:rPr lang="cs-CZ" sz="1800" b="true" kern="1200" dirty="false">
                          <a:solidFill>
                            <a:schemeClr val="dk1"/>
                          </a:solidFill>
                          <a:effectLst/>
                          <a:latin typeface="+mn-lt"/>
                          <a:ea typeface="+mn-ea"/>
                          <a:cs typeface="+mn-cs"/>
                        </a:rPr>
                        <a:t> v</a:t>
                      </a:r>
                      <a:r>
                        <a:rPr lang="fi-FI" sz="1800" b="true" kern="1200" dirty="false">
                          <a:solidFill>
                            <a:schemeClr val="dk1"/>
                          </a:solidFill>
                          <a:effectLst/>
                          <a:latin typeface="+mn-lt"/>
                          <a:ea typeface="+mn-ea"/>
                          <a:cs typeface="+mn-cs"/>
                        </a:rPr>
                        <a:t> 10:00</a:t>
                      </a:r>
                      <a:endParaRPr lang="cs-CZ" sz="1800" b="true" kern="1200" dirty="false">
                        <a:solidFill>
                          <a:schemeClr val="dk1"/>
                        </a:solidFill>
                        <a:effectLst/>
                        <a:latin typeface="+mn-lt"/>
                        <a:ea typeface="+mn-ea"/>
                        <a:cs typeface="+mn-cs"/>
                      </a:endParaRPr>
                    </a:p>
                  </a:txBody>
                  <a:tcPr marL="0" marR="0" marT="0" marB="0" anchor="ctr"/>
                </a:tc>
                <a:extLst>
                  <a:ext uri="{0D108BD9-81ED-4DB2-BD59-A6C34878D82A}">
                    <a16:rowId xmlns:a16="http://schemas.microsoft.com/office/drawing/2014/main" val="10002"/>
                  </a:ext>
                </a:extLst>
              </a:tr>
              <a:tr h="806172">
                <a:tc>
                  <a:txBody>
                    <a:bodyPr/>
                    <a:lstStyle/>
                    <a:p>
                      <a:pPr marL="36195" marR="36195">
                        <a:spcBef>
                          <a:spcPts val="300"/>
                        </a:spcBef>
                        <a:spcAft>
                          <a:spcPts val="300"/>
                        </a:spcAft>
                      </a:pPr>
                      <a:r>
                        <a:rPr lang="cs-CZ" sz="1800" dirty="false">
                          <a:effectLst/>
                          <a:latin typeface="+mn-lt"/>
                        </a:rPr>
                        <a:t>Datum ukončení příjmu žádostí o podporu</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kern="1200" dirty="false">
                          <a:solidFill>
                            <a:schemeClr val="dk1"/>
                          </a:solidFill>
                          <a:effectLst/>
                          <a:latin typeface="+mn-lt"/>
                          <a:ea typeface="+mn-ea"/>
                          <a:cs typeface="+mn-cs"/>
                        </a:rPr>
                        <a:t>8</a:t>
                      </a:r>
                      <a:r>
                        <a:rPr lang="fi-FI" sz="1800" b="true" kern="1200" dirty="false">
                          <a:solidFill>
                            <a:schemeClr val="dk1"/>
                          </a:solidFill>
                          <a:effectLst/>
                          <a:latin typeface="+mn-lt"/>
                          <a:ea typeface="+mn-ea"/>
                          <a:cs typeface="+mn-cs"/>
                        </a:rPr>
                        <a:t>. </a:t>
                      </a:r>
                      <a:r>
                        <a:rPr lang="cs-CZ" sz="1800" b="true" kern="1200" dirty="false">
                          <a:solidFill>
                            <a:schemeClr val="dk1"/>
                          </a:solidFill>
                          <a:effectLst/>
                          <a:latin typeface="+mn-lt"/>
                          <a:ea typeface="+mn-ea"/>
                          <a:cs typeface="+mn-cs"/>
                        </a:rPr>
                        <a:t>12</a:t>
                      </a:r>
                      <a:r>
                        <a:rPr lang="fi-FI" sz="1800" b="true" kern="1200" dirty="false">
                          <a:solidFill>
                            <a:schemeClr val="dk1"/>
                          </a:solidFill>
                          <a:effectLst/>
                          <a:latin typeface="+mn-lt"/>
                          <a:ea typeface="+mn-ea"/>
                          <a:cs typeface="+mn-cs"/>
                        </a:rPr>
                        <a:t>. 2023</a:t>
                      </a:r>
                      <a:r>
                        <a:rPr lang="cs-CZ" sz="1800" b="true" kern="1200" dirty="false">
                          <a:solidFill>
                            <a:schemeClr val="dk1"/>
                          </a:solidFill>
                          <a:effectLst/>
                          <a:latin typeface="+mn-lt"/>
                          <a:ea typeface="+mn-ea"/>
                          <a:cs typeface="+mn-cs"/>
                        </a:rPr>
                        <a:t> ve</a:t>
                      </a:r>
                      <a:r>
                        <a:rPr lang="fi-FI" sz="1800" b="true" kern="1200" dirty="false">
                          <a:solidFill>
                            <a:schemeClr val="dk1"/>
                          </a:solidFill>
                          <a:effectLst/>
                          <a:latin typeface="+mn-lt"/>
                          <a:ea typeface="+mn-ea"/>
                          <a:cs typeface="+mn-cs"/>
                        </a:rPr>
                        <a:t> 12:00</a:t>
                      </a:r>
                      <a:endParaRPr lang="cs-CZ" sz="1800" b="true" kern="1200" dirty="false">
                        <a:solidFill>
                          <a:schemeClr val="dk1"/>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895759">
                <a:tc>
                  <a:txBody>
                    <a:bodyPr/>
                    <a:lstStyle/>
                    <a:p>
                      <a:pPr marL="36195" marR="36195">
                        <a:spcBef>
                          <a:spcPts val="300"/>
                        </a:spcBef>
                        <a:spcAft>
                          <a:spcPts val="300"/>
                        </a:spcAft>
                      </a:pPr>
                      <a:r>
                        <a:rPr lang="cs-CZ" sz="1800" dirty="false">
                          <a:effectLst/>
                          <a:latin typeface="+mn-lt"/>
                        </a:rPr>
                        <a:t>Maximální délka, na kterou je žadatel oprávněn projekt naplánovat</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dirty="false">
                          <a:effectLst/>
                          <a:latin typeface="+mn-lt"/>
                        </a:rPr>
                        <a:t>36 měsíců </a:t>
                      </a:r>
                      <a:endParaRPr lang="cs-CZ" sz="1800" b="tru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4"/>
                  </a:ext>
                </a:extLst>
              </a:tr>
              <a:tr h="832263">
                <a:tc>
                  <a:txBody>
                    <a:bodyPr/>
                    <a:lstStyle/>
                    <a:p>
                      <a:pPr marL="36195" marR="36195">
                        <a:spcBef>
                          <a:spcPts val="300"/>
                        </a:spcBef>
                        <a:spcAft>
                          <a:spcPts val="300"/>
                        </a:spcAft>
                      </a:pPr>
                      <a:r>
                        <a:rPr lang="cs-CZ" sz="1800" dirty="false">
                          <a:effectLst/>
                          <a:latin typeface="+mn-lt"/>
                        </a:rPr>
                        <a:t>Nejzazší datum pro ukončení fyzické realizace projektu</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kern="1200" dirty="false">
                          <a:solidFill>
                            <a:schemeClr val="dk1"/>
                          </a:solidFill>
                          <a:effectLst/>
                          <a:latin typeface="+mn-lt"/>
                          <a:ea typeface="+mn-ea"/>
                          <a:cs typeface="+mn-cs"/>
                        </a:rPr>
                        <a:t>31. 12. 2026</a:t>
                      </a:r>
                    </a:p>
                  </a:txBody>
                  <a:tcPr marL="0" marR="0" marT="0"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64280848"/>
      </p:ext>
    </p:extLst>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Kontaktní osoby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24756" y="1700808"/>
            <a:ext cx="8694488" cy="4248472"/>
          </a:xfrm>
        </p:spPr>
        <p:txBody>
          <a:bodyPr/>
          <a:lstStyle/>
          <a:p>
            <a:pPr marL="0" indent="0">
              <a:buNone/>
            </a:pPr>
            <a:r>
              <a:rPr lang="cs-CZ" sz="2200" dirty="false"/>
              <a:t>Šárka Müllerová, tel. 775 445 242, </a:t>
            </a:r>
            <a:r>
              <a:rPr lang="cs-CZ" sz="2200" dirty="false">
                <a:hlinkClick r:id="rId3"/>
              </a:rPr>
              <a:t>sarka.mullerova@mpsv.cz</a:t>
            </a:r>
            <a:endParaRPr lang="cs-CZ" sz="2200" dirty="false"/>
          </a:p>
          <a:p>
            <a:pPr marL="0" indent="0">
              <a:buNone/>
            </a:pPr>
            <a:r>
              <a:rPr lang="cs-CZ" sz="2200" dirty="false"/>
              <a:t>Gabriela Bartesová, tel. 778 753 202, </a:t>
            </a:r>
            <a:r>
              <a:rPr lang="cs-CZ" sz="2200" dirty="false">
                <a:hlinkClick r:id="rId4"/>
              </a:rPr>
              <a:t>gabriela.bartesova@mpsv.cz</a:t>
            </a:r>
            <a:r>
              <a:rPr lang="cs-CZ" sz="2200" dirty="false"/>
              <a:t>              </a:t>
            </a:r>
          </a:p>
          <a:p>
            <a:pPr marL="0" indent="0">
              <a:buNone/>
            </a:pPr>
            <a:r>
              <a:rPr lang="cs-CZ" sz="2200" dirty="false"/>
              <a:t>Gabriela Hubáčková, tel. 771 139 247, </a:t>
            </a:r>
            <a:r>
              <a:rPr lang="cs-CZ" sz="2200" dirty="false">
                <a:hlinkClick r:id="rId5"/>
              </a:rPr>
              <a:t>gabriela.hubackova@mpsv.cz</a:t>
            </a:r>
            <a:r>
              <a:rPr lang="cs-CZ" sz="2200" dirty="false"/>
              <a:t> </a:t>
            </a:r>
          </a:p>
          <a:p>
            <a:pPr marL="0" indent="0">
              <a:buNone/>
            </a:pPr>
            <a:r>
              <a:rPr lang="cs-CZ" sz="2200" dirty="false"/>
              <a:t>Tereza Havelková, tel. 771 139 283, </a:t>
            </a:r>
            <a:r>
              <a:rPr lang="cs-CZ" sz="2200" dirty="false">
                <a:hlinkClick r:id="rId6"/>
              </a:rPr>
              <a:t>tereza.havelkova@mpsv.cz</a:t>
            </a:r>
            <a:endParaRPr lang="cs-CZ" sz="2200" dirty="false"/>
          </a:p>
          <a:p>
            <a:pPr marL="0" indent="0">
              <a:buNone/>
            </a:pPr>
            <a:endParaRPr lang="cs-CZ" sz="2200" dirty="false"/>
          </a:p>
          <a:p>
            <a:pPr marL="0" indent="0">
              <a:buNone/>
            </a:pPr>
            <a:endParaRPr lang="cs-CZ" sz="22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40</a:t>
            </a:fld>
            <a:endParaRPr lang="cs-CZ" dirty="false"/>
          </a:p>
        </p:txBody>
      </p:sp>
    </p:spTree>
    <p:extLst>
      <p:ext uri="{BB962C8B-B14F-4D97-AF65-F5344CB8AC3E}">
        <p14:creationId xmlns:p14="http://schemas.microsoft.com/office/powerpoint/2010/main" val="1280964575"/>
      </p:ext>
    </p:extLst>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241716"/>
            <a:ext cx="8064000" cy="5112568"/>
          </a:xfrm>
        </p:spPr>
        <p:txBody>
          <a:bodyPr anchor="ctr"/>
          <a:lstStyle/>
          <a:p>
            <a:pPr marL="0" indent="0" algn="ctr">
              <a:lnSpc>
                <a:spcPct val="150000"/>
              </a:lnSpc>
              <a:buNone/>
            </a:pPr>
            <a:r>
              <a:rPr lang="cs-CZ" sz="4000" b="true" dirty="false"/>
              <a:t>DĚKUJEME ZA POZORNOST.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41</a:t>
            </a:fld>
            <a:endParaRPr lang="cs-CZ" dirty="false"/>
          </a:p>
        </p:txBody>
      </p:sp>
    </p:spTree>
    <p:extLst>
      <p:ext uri="{BB962C8B-B14F-4D97-AF65-F5344CB8AC3E}">
        <p14:creationId xmlns:p14="http://schemas.microsoft.com/office/powerpoint/2010/main" val="2169049580"/>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lvl="0"/>
            <a:br>
              <a:rPr lang="cs-CZ" dirty="false"/>
            </a:br>
            <a:r>
              <a:rPr lang="cs-CZ" dirty="false"/>
              <a:t>Finanční nastavení výzvy</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a:t>
            </a:fld>
            <a:endParaRPr lang="cs-CZ" dirty="false"/>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2623132194"/>
              </p:ext>
            </p:extLst>
          </p:nvPr>
        </p:nvGraphicFramePr>
        <p:xfrm>
          <a:off x="966244" y="1844824"/>
          <a:ext cx="7211511" cy="3571884"/>
        </p:xfrm>
        <a:graphic>
          <a:graphicData uri="http://schemas.openxmlformats.org/drawingml/2006/table">
            <a:tbl>
              <a:tblPr firstCol="true" bandRow="true">
                <a:tableStyleId>{5C22544A-7EE6-4342-B048-85BDC9FD1C3A}</a:tableStyleId>
              </a:tblPr>
              <a:tblGrid>
                <a:gridCol w="3533748">
                  <a:extLst>
                    <a:ext uri="{9D8B030D-6E8A-4147-A177-3AD203B41FA5}">
                      <a16:colId xmlns:a16="http://schemas.microsoft.com/office/drawing/2014/main" val="20000"/>
                    </a:ext>
                  </a:extLst>
                </a:gridCol>
                <a:gridCol w="3677763">
                  <a:extLst>
                    <a:ext uri="{9D8B030D-6E8A-4147-A177-3AD203B41FA5}">
                      <a16:colId xmlns:a16="http://schemas.microsoft.com/office/drawing/2014/main" val="20001"/>
                    </a:ext>
                  </a:extLst>
                </a:gridCol>
              </a:tblGrid>
              <a:tr h="529212">
                <a:tc>
                  <a:txBody>
                    <a:bodyPr/>
                    <a:lstStyle/>
                    <a:p>
                      <a:pPr marL="36195" marR="36195" algn="l" defTabSz="914400" rtl="false" eaLnBrk="true" latinLnBrk="false" hangingPunct="true">
                        <a:spcBef>
                          <a:spcPts val="300"/>
                        </a:spcBef>
                        <a:spcAft>
                          <a:spcPts val="300"/>
                        </a:spcAft>
                      </a:pPr>
                      <a:r>
                        <a:rPr lang="cs-CZ" sz="2000" b="true" kern="1200" dirty="false">
                          <a:solidFill>
                            <a:schemeClr val="lt1"/>
                          </a:solidFill>
                          <a:effectLst/>
                          <a:latin typeface="+mn-lt"/>
                          <a:ea typeface="+mn-ea"/>
                          <a:cs typeface="+mn-cs"/>
                        </a:rPr>
                        <a:t>Výše alokace výzvy:</a:t>
                      </a:r>
                    </a:p>
                  </a:txBody>
                  <a:tcPr marL="0" marR="0" marT="0" marB="0" anchor="ctr"/>
                </a:tc>
                <a:tc>
                  <a:txBody>
                    <a:bodyPr/>
                    <a:lstStyle/>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900 mil. Kč</a:t>
                      </a:r>
                    </a:p>
                  </a:txBody>
                  <a:tcPr marL="0" marR="0" marT="0" marB="0" anchor="ctr"/>
                </a:tc>
                <a:extLst>
                  <a:ext uri="{0D108BD9-81ED-4DB2-BD59-A6C34878D82A}">
                    <a16:rowId xmlns:a16="http://schemas.microsoft.com/office/drawing/2014/main" val="10001"/>
                  </a:ext>
                </a:extLst>
              </a:tr>
              <a:tr h="529212">
                <a:tc>
                  <a:txBody>
                    <a:bodyPr/>
                    <a:lstStyle/>
                    <a:p>
                      <a:pPr marL="36195" marR="36195" algn="l" defTabSz="914400" rtl="false" eaLnBrk="true" latinLnBrk="false" hangingPunct="true">
                        <a:spcBef>
                          <a:spcPts val="300"/>
                        </a:spcBef>
                        <a:spcAft>
                          <a:spcPts val="300"/>
                        </a:spcAft>
                      </a:pPr>
                      <a:r>
                        <a:rPr lang="cs-CZ" sz="2000" b="true" kern="1200" dirty="false">
                          <a:solidFill>
                            <a:schemeClr val="lt1"/>
                          </a:solidFill>
                          <a:effectLst/>
                          <a:latin typeface="+mn-lt"/>
                          <a:ea typeface="+mn-ea"/>
                          <a:cs typeface="+mn-cs"/>
                        </a:rPr>
                        <a:t>Dílčí alokace výzvy dle obcí:</a:t>
                      </a:r>
                    </a:p>
                  </a:txBody>
                  <a:tcPr marL="0" marR="0" marT="0" marB="0" anchor="ctr"/>
                </a:tc>
                <a:tc>
                  <a:txBody>
                    <a:bodyPr/>
                    <a:lstStyle/>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Obce „A“ – 225 mil. Kč</a:t>
                      </a:r>
                    </a:p>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Obce „B“ – 675 mil. Kč</a:t>
                      </a:r>
                    </a:p>
                  </a:txBody>
                  <a:tcPr marL="0" marR="0" marT="0" marB="0" anchor="ctr"/>
                </a:tc>
                <a:extLst>
                  <a:ext uri="{0D108BD9-81ED-4DB2-BD59-A6C34878D82A}">
                    <a16:rowId xmlns:a16="http://schemas.microsoft.com/office/drawing/2014/main" val="4087617789"/>
                  </a:ext>
                </a:extLst>
              </a:tr>
              <a:tr h="504056">
                <a:tc>
                  <a:txBody>
                    <a:bodyPr/>
                    <a:lstStyle/>
                    <a:p>
                      <a:pPr marL="36195" marR="36195">
                        <a:spcBef>
                          <a:spcPts val="300"/>
                        </a:spcBef>
                        <a:spcAft>
                          <a:spcPts val="300"/>
                        </a:spcAft>
                      </a:pPr>
                      <a:r>
                        <a:rPr lang="cs-CZ" sz="2000" dirty="false">
                          <a:effectLst/>
                          <a:latin typeface="+mn-lt"/>
                        </a:rPr>
                        <a:t>Výše celkových způsobilých výdajů projektu: </a:t>
                      </a:r>
                      <a:endParaRPr lang="cs-CZ" sz="20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2000" b="true" dirty="false">
                          <a:effectLst/>
                          <a:latin typeface="+mn-lt"/>
                        </a:rPr>
                        <a:t>1-15 mil. Kč </a:t>
                      </a:r>
                    </a:p>
                  </a:txBody>
                  <a:tcPr marL="0" marR="0" marT="0" marB="0" anchor="ctr"/>
                </a:tc>
                <a:extLst>
                  <a:ext uri="{0D108BD9-81ED-4DB2-BD59-A6C34878D82A}">
                    <a16:rowId xmlns:a16="http://schemas.microsoft.com/office/drawing/2014/main" val="10002"/>
                  </a:ext>
                </a:extLst>
              </a:tr>
              <a:tr h="648072">
                <a:tc>
                  <a:txBody>
                    <a:bodyPr/>
                    <a:lstStyle/>
                    <a:p>
                      <a:pPr marL="36195" marR="36195">
                        <a:spcBef>
                          <a:spcPts val="300"/>
                        </a:spcBef>
                        <a:spcAft>
                          <a:spcPts val="300"/>
                        </a:spcAft>
                      </a:pPr>
                      <a:r>
                        <a:rPr lang="cs-CZ" sz="2000" b="true" dirty="false">
                          <a:latin typeface="Arial" panose="020B0604020202020204" pitchFamily="34" charset="0"/>
                          <a:ea typeface="Calibri" panose="020F0502020204030204" pitchFamily="34" charset="0"/>
                          <a:cs typeface="Times New Roman" panose="02020603050405020304" pitchFamily="18" charset="0"/>
                        </a:rPr>
                        <a:t>Forma vykazování výdajů: </a:t>
                      </a:r>
                      <a:endParaRPr lang="cs-CZ" sz="20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2000" b="true" dirty="false">
                          <a:solidFill>
                            <a:srgbClr val="FF0000"/>
                          </a:solidFill>
                          <a:latin typeface="Arial" panose="020B0604020202020204" pitchFamily="34" charset="0"/>
                          <a:ea typeface="Calibri" panose="020F0502020204030204" pitchFamily="34" charset="0"/>
                          <a:cs typeface="Times New Roman" panose="02020603050405020304" pitchFamily="18" charset="0"/>
                        </a:rPr>
                        <a:t>osobní náklady + 40 % paušál</a:t>
                      </a:r>
                    </a:p>
                    <a:p>
                      <a:pPr marL="36195" marR="36195">
                        <a:spcBef>
                          <a:spcPts val="300"/>
                        </a:spcBef>
                        <a:spcAft>
                          <a:spcPts val="300"/>
                        </a:spcAft>
                      </a:pPr>
                      <a:r>
                        <a:rPr lang="cs-CZ" sz="2000" b="true" dirty="false">
                          <a:solidFill>
                            <a:srgbClr val="FF0000"/>
                          </a:solidFill>
                          <a:latin typeface="Arial" panose="020B0604020202020204" pitchFamily="34" charset="0"/>
                          <a:ea typeface="Calibri" panose="020F0502020204030204" pitchFamily="34" charset="0"/>
                          <a:cs typeface="Times New Roman" panose="02020603050405020304" pitchFamily="18" charset="0"/>
                        </a:rPr>
                        <a:t>(+ příp. mzdové příspěvky)</a:t>
                      </a:r>
                      <a:endParaRPr lang="cs-CZ" sz="2000" b="true" kern="1200" dirty="false">
                        <a:solidFill>
                          <a:schemeClr val="dk1"/>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505580">
                <a:tc>
                  <a:txBody>
                    <a:bodyPr/>
                    <a:lstStyle/>
                    <a:p>
                      <a:pPr marL="36195" marR="36195">
                        <a:spcBef>
                          <a:spcPts val="300"/>
                        </a:spcBef>
                        <a:spcAft>
                          <a:spcPts val="300"/>
                        </a:spcAft>
                      </a:pPr>
                      <a:r>
                        <a:rPr lang="cs-CZ" sz="2000" dirty="false">
                          <a:solidFill>
                            <a:schemeClr val="bg1"/>
                          </a:solidFill>
                          <a:effectLst/>
                          <a:latin typeface="+mn-lt"/>
                          <a:ea typeface="Arial"/>
                          <a:cs typeface="Times New Roman"/>
                        </a:rPr>
                        <a:t>Investice:</a:t>
                      </a:r>
                    </a:p>
                  </a:txBody>
                  <a:tcPr marL="0" marR="0" marT="0" marB="0" anchor="ctr"/>
                </a:tc>
                <a:tc>
                  <a:txBody>
                    <a:bodyPr/>
                    <a:lstStyle/>
                    <a:p>
                      <a:pPr marL="36195" marR="36195">
                        <a:spcBef>
                          <a:spcPts val="300"/>
                        </a:spcBef>
                        <a:spcAft>
                          <a:spcPts val="300"/>
                        </a:spcAft>
                      </a:pPr>
                      <a:r>
                        <a:rPr lang="cs-CZ" sz="2000" b="true" dirty="false">
                          <a:effectLst/>
                          <a:latin typeface="+mn-lt"/>
                        </a:rPr>
                        <a:t>nebudou podporovány</a:t>
                      </a:r>
                    </a:p>
                  </a:txBody>
                  <a:tcPr marL="0" marR="0" marT="0" marB="0" anchor="ctr"/>
                </a:tc>
                <a:extLst>
                  <a:ext uri="{0D108BD9-81ED-4DB2-BD59-A6C34878D82A}">
                    <a16:rowId xmlns:a16="http://schemas.microsoft.com/office/drawing/2014/main" val="3510777531"/>
                  </a:ext>
                </a:extLst>
              </a:tr>
              <a:tr h="555892">
                <a:tc>
                  <a:txBody>
                    <a:bodyPr/>
                    <a:lstStyle/>
                    <a:p>
                      <a:pPr marL="36195" marR="36195">
                        <a:spcBef>
                          <a:spcPts val="300"/>
                        </a:spcBef>
                        <a:spcAft>
                          <a:spcPts val="300"/>
                        </a:spcAft>
                      </a:pPr>
                      <a:r>
                        <a:rPr lang="cs-CZ" sz="2000" dirty="false">
                          <a:effectLst/>
                          <a:latin typeface="+mn-lt"/>
                        </a:rPr>
                        <a:t>Místo realizace:</a:t>
                      </a:r>
                      <a:endParaRPr lang="cs-CZ" sz="20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2000" b="true" dirty="false">
                          <a:effectLst/>
                          <a:latin typeface="+mn-lt"/>
                        </a:rPr>
                        <a:t>celá ČR a EU</a:t>
                      </a:r>
                    </a:p>
                  </a:txBody>
                  <a:tcPr marL="0" marR="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889021539"/>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115154"/>
            <a:ext cx="8424000" cy="1080000"/>
          </a:xfrm>
        </p:spPr>
        <p:txBody>
          <a:bodyPr/>
          <a:lstStyle/>
          <a:p>
            <a:br>
              <a:rPr lang="cs-CZ" sz="1800" dirty="false"/>
            </a:br>
            <a:r>
              <a:rPr lang="cs-CZ" dirty="false"/>
              <a:t>Finanční část – rozpočet projektu</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68760"/>
            <a:ext cx="8424000" cy="5427240"/>
          </a:xfrm>
        </p:spPr>
        <p:txBody>
          <a:bodyPr/>
          <a:lstStyle/>
          <a:p>
            <a:pPr marL="0" indent="0">
              <a:lnSpc>
                <a:spcPct val="80000"/>
              </a:lnSpc>
              <a:buNone/>
              <a:defRPr/>
            </a:pPr>
            <a:r>
              <a:rPr lang="cs-CZ" altLang="cs-CZ" sz="2000" dirty="false"/>
              <a:t>Celkové způsobilé náklady projektu = </a:t>
            </a:r>
            <a:r>
              <a:rPr lang="cs-CZ" altLang="cs-CZ" sz="2000" b="true" dirty="false"/>
              <a:t>přímé náklady +</a:t>
            </a:r>
            <a:r>
              <a:rPr lang="cs-CZ" altLang="cs-CZ" sz="2000" dirty="false"/>
              <a:t> </a:t>
            </a:r>
            <a:r>
              <a:rPr lang="cs-CZ" altLang="cs-CZ" sz="2000" b="true" dirty="false"/>
              <a:t>paušální sazba + mzdové příspěvky CS</a:t>
            </a:r>
            <a:r>
              <a:rPr lang="cs-CZ" altLang="cs-CZ" sz="1050" dirty="false"/>
              <a:t> </a:t>
            </a:r>
            <a:r>
              <a:rPr lang="cs-CZ" altLang="cs-CZ" sz="2000" dirty="false"/>
              <a:t>(pouze v případě KA 6 Podpora zaměstnatelnosti osob)</a:t>
            </a:r>
          </a:p>
          <a:p>
            <a:pPr marL="0" indent="0" algn="just">
              <a:lnSpc>
                <a:spcPct val="80000"/>
              </a:lnSpc>
              <a:buNone/>
              <a:defRPr/>
            </a:pPr>
            <a:r>
              <a:rPr lang="cs-CZ" altLang="cs-CZ" sz="2000" b="true" dirty="false"/>
              <a:t>I. </a:t>
            </a:r>
            <a:r>
              <a:rPr lang="cs-CZ" altLang="cs-CZ" sz="2000" b="true" u="sng" dirty="false"/>
              <a:t>Přímé náklady</a:t>
            </a:r>
            <a:r>
              <a:rPr lang="cs-CZ" altLang="cs-CZ" sz="2000" dirty="false"/>
              <a:t>	</a:t>
            </a:r>
          </a:p>
          <a:p>
            <a:pPr lvl="1" algn="just">
              <a:lnSpc>
                <a:spcPct val="80000"/>
              </a:lnSpc>
              <a:buClr>
                <a:schemeClr val="tx1"/>
              </a:buClr>
              <a:buSzPct val="100000"/>
              <a:buFont typeface="Arial" panose="020B0604020202020204" pitchFamily="34" charset="0"/>
              <a:buChar char="•"/>
              <a:defRPr/>
            </a:pPr>
            <a:r>
              <a:rPr lang="cs-CZ" b="true" dirty="false">
                <a:latin typeface="Arial" panose="020B0604020202020204" pitchFamily="34" charset="0"/>
                <a:ea typeface="Calibri" panose="020F0502020204030204" pitchFamily="34" charset="0"/>
              </a:rPr>
              <a:t>z</a:t>
            </a:r>
            <a:r>
              <a:rPr lang="cs-CZ" b="true" dirty="false">
                <a:effectLst/>
                <a:latin typeface="Arial" panose="020B0604020202020204" pitchFamily="34" charset="0"/>
                <a:ea typeface="Calibri" panose="020F0502020204030204" pitchFamily="34" charset="0"/>
              </a:rPr>
              <a:t>působilé přímé osobní náklady v rámci této výzvy jsou pouze pozice uvedené v příloze č. 2 Pomůcka pro stanovení osobních nákladů</a:t>
            </a:r>
          </a:p>
          <a:p>
            <a:pPr marL="0" indent="0" algn="just">
              <a:buNone/>
            </a:pPr>
            <a:r>
              <a:rPr lang="cs-CZ" sz="2000" b="true" dirty="false"/>
              <a:t>II. </a:t>
            </a:r>
            <a:r>
              <a:rPr lang="cs-CZ" sz="2000" b="true" u="sng" dirty="false"/>
              <a:t>Paušální sazba 40 %  </a:t>
            </a:r>
          </a:p>
          <a:p>
            <a:pPr lvl="1" algn="just">
              <a:buClr>
                <a:schemeClr val="tx1"/>
              </a:buClr>
              <a:buSzPct val="100000"/>
              <a:buFont typeface="Arial" panose="020B0604020202020204" pitchFamily="34" charset="0"/>
              <a:buChar char="•"/>
            </a:pPr>
            <a:r>
              <a:rPr lang="cs-CZ" dirty="false"/>
              <a:t>40 % objemu z </a:t>
            </a:r>
            <a:r>
              <a:rPr lang="cs-CZ" altLang="cs-CZ" dirty="false"/>
              <a:t>přímých způsobilých nákladů projektu </a:t>
            </a:r>
          </a:p>
          <a:p>
            <a:pPr lvl="1" algn="just">
              <a:lnSpc>
                <a:spcPct val="80000"/>
              </a:lnSpc>
              <a:buClr>
                <a:schemeClr val="tx1"/>
              </a:buClr>
              <a:buFont typeface="Arial" panose="020B0604020202020204" pitchFamily="34" charset="0"/>
              <a:buChar char="•"/>
              <a:defRPr/>
            </a:pPr>
            <a:endParaRPr lang="cs-CZ" b="true" dirty="false">
              <a:effectLst/>
              <a:latin typeface="Arial" panose="020B0604020202020204" pitchFamily="34" charset="0"/>
              <a:ea typeface="Calibri" panose="020F0502020204030204" pitchFamily="34" charset="0"/>
            </a:endParaRPr>
          </a:p>
          <a:p>
            <a:pPr marL="0" lvl="1" indent="0" algn="just">
              <a:lnSpc>
                <a:spcPct val="80000"/>
              </a:lnSpc>
              <a:buClr>
                <a:schemeClr val="tx1"/>
              </a:buClr>
              <a:buNone/>
              <a:defRPr/>
            </a:pPr>
            <a:r>
              <a:rPr lang="cs-CZ" altLang="cs-CZ" b="true" dirty="false"/>
              <a:t>III. </a:t>
            </a:r>
            <a:r>
              <a:rPr lang="cs-CZ" altLang="cs-CZ" b="true" u="sng" dirty="false"/>
              <a:t>Mzdové příspěvky CS</a:t>
            </a:r>
          </a:p>
          <a:p>
            <a:pPr lvl="1" indent="-285750" algn="just">
              <a:lnSpc>
                <a:spcPct val="80000"/>
              </a:lnSpc>
              <a:buClr>
                <a:schemeClr val="tx1"/>
              </a:buClr>
              <a:buSzPct val="100000"/>
              <a:buFont typeface="Arial" panose="020B0604020202020204" pitchFamily="34" charset="0"/>
              <a:buChar char="•"/>
              <a:defRPr/>
            </a:pPr>
            <a:r>
              <a:rPr lang="cs-CZ" altLang="cs-CZ" dirty="false"/>
              <a:t>pokud jsou v projektu zahrnuty také mzdové příspěvky, pak platba příjemci zahrnuje navíc prostředky na mzdové příspěvky (blíže viz kap. 6.2.7.1 Specifické části pravidel včetně příkladů výpočtu)</a:t>
            </a:r>
          </a:p>
          <a:p>
            <a:pPr marL="414000" lvl="1" indent="0" algn="just">
              <a:lnSpc>
                <a:spcPct val="80000"/>
              </a:lnSpc>
              <a:buNone/>
              <a:defRPr/>
            </a:pPr>
            <a:endParaRPr lang="cs-CZ" altLang="cs-CZ" sz="1700" dirty="false"/>
          </a:p>
          <a:p>
            <a:pPr marL="0" indent="0" algn="just">
              <a:lnSpc>
                <a:spcPct val="80000"/>
              </a:lnSpc>
              <a:buNone/>
              <a:defRPr/>
            </a:pPr>
            <a:endParaRPr lang="cs-CZ" altLang="cs-CZ" sz="17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6</a:t>
            </a:fld>
            <a:endParaRPr lang="cs-CZ" dirty="false"/>
          </a:p>
        </p:txBody>
      </p:sp>
      <p:graphicFrame>
        <p:nvGraphicFramePr>
          <p:cNvPr id="5" name="Tabulka 4">
            <a:extLst>
              <a:ext uri="{FF2B5EF4-FFF2-40B4-BE49-F238E27FC236}">
                <a16:creationId xmlns:a16="http://schemas.microsoft.com/office/drawing/2014/main" id="{F47F0B25-B0AE-42C7-AC56-052C28305B2E}"/>
              </a:ext>
            </a:extLst>
          </p:cNvPr>
          <p:cNvGraphicFramePr>
            <a:graphicFrameLocks noGrp="true"/>
          </p:cNvGraphicFramePr>
          <p:nvPr>
            <p:extLst>
              <p:ext uri="{D42A27DB-BD31-4B8C-83A1-F6EECF244321}">
                <p14:modId xmlns:p14="http://schemas.microsoft.com/office/powerpoint/2010/main" val="2195165026"/>
              </p:ext>
            </p:extLst>
          </p:nvPr>
        </p:nvGraphicFramePr>
        <p:xfrm>
          <a:off x="2987824" y="5733256"/>
          <a:ext cx="3853557" cy="648072"/>
        </p:xfrm>
        <a:graphic>
          <a:graphicData uri="http://schemas.openxmlformats.org/drawingml/2006/table">
            <a:tbl>
              <a:tblPr firstRow="true" firstCol="true" bandRow="true" bandCol="true">
                <a:tableStyleId>{5C22544A-7EE6-4342-B048-85BDC9FD1C3A}</a:tableStyleId>
              </a:tblPr>
              <a:tblGrid>
                <a:gridCol w="1211042">
                  <a:extLst>
                    <a:ext uri="{9D8B030D-6E8A-4147-A177-3AD203B41FA5}">
                      <a16:colId xmlns:a16="http://schemas.microsoft.com/office/drawing/2014/main" val="21040864"/>
                    </a:ext>
                  </a:extLst>
                </a:gridCol>
                <a:gridCol w="2642515">
                  <a:extLst>
                    <a:ext uri="{9D8B030D-6E8A-4147-A177-3AD203B41FA5}">
                      <a16:colId xmlns:a16="http://schemas.microsoft.com/office/drawing/2014/main" val="1537157554"/>
                    </a:ext>
                  </a:extLst>
                </a:gridCol>
              </a:tblGrid>
              <a:tr h="324036">
                <a:tc>
                  <a:txBody>
                    <a:bodyPr/>
                    <a:lstStyle/>
                    <a:p>
                      <a:pPr>
                        <a:lnSpc>
                          <a:spcPct val="107000"/>
                        </a:lnSpc>
                        <a:spcAft>
                          <a:spcPts val="800"/>
                        </a:spcAft>
                      </a:pPr>
                      <a:r>
                        <a:rPr lang="cs-CZ" sz="1600" dirty="false">
                          <a:effectLst/>
                        </a:rPr>
                        <a:t>Jednotka</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17780" marB="17780" anchor="ctr"/>
                </a:tc>
                <a:tc>
                  <a:txBody>
                    <a:bodyPr/>
                    <a:lstStyle/>
                    <a:p>
                      <a:pPr algn="just">
                        <a:lnSpc>
                          <a:spcPct val="107000"/>
                        </a:lnSpc>
                        <a:spcAft>
                          <a:spcPts val="800"/>
                        </a:spcAft>
                      </a:pPr>
                      <a:r>
                        <a:rPr lang="cs-CZ" sz="1600" dirty="false">
                          <a:effectLst/>
                        </a:rPr>
                        <a:t>Jednotkový náklad (v Kč)</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244214"/>
                  </a:ext>
                </a:extLst>
              </a:tr>
              <a:tr h="324036">
                <a:tc>
                  <a:txBody>
                    <a:bodyPr/>
                    <a:lstStyle/>
                    <a:p>
                      <a:pPr algn="just">
                        <a:lnSpc>
                          <a:spcPct val="107000"/>
                        </a:lnSpc>
                        <a:spcAft>
                          <a:spcPts val="800"/>
                        </a:spcAft>
                      </a:pPr>
                      <a:r>
                        <a:rPr lang="cs-CZ" sz="1600" dirty="false">
                          <a:effectLst/>
                        </a:rPr>
                        <a:t>0,05</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17780" marB="17780" anchor="ctr"/>
                </a:tc>
                <a:tc>
                  <a:txBody>
                    <a:bodyPr/>
                    <a:lstStyle/>
                    <a:p>
                      <a:pPr algn="just">
                        <a:lnSpc>
                          <a:spcPct val="107000"/>
                        </a:lnSpc>
                        <a:spcAft>
                          <a:spcPts val="800"/>
                        </a:spcAft>
                      </a:pPr>
                      <a:r>
                        <a:rPr lang="cs-CZ" sz="1600" dirty="false">
                          <a:effectLst/>
                        </a:rPr>
                        <a:t>1 391,75 Kč</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05566686"/>
                  </a:ext>
                </a:extLst>
              </a:tr>
            </a:tbl>
          </a:graphicData>
        </a:graphic>
      </p:graphicFrame>
    </p:spTree>
    <p:extLst>
      <p:ext uri="{BB962C8B-B14F-4D97-AF65-F5344CB8AC3E}">
        <p14:creationId xmlns:p14="http://schemas.microsoft.com/office/powerpoint/2010/main" val="450998242"/>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z="3200" b="true" cap="all" dirty="false">
                <a:solidFill>
                  <a:schemeClr val="tx2"/>
                </a:solidFill>
                <a:latin typeface="+mj-lt"/>
                <a:ea typeface="+mj-ea"/>
                <a:cs typeface="+mj-cs"/>
              </a:rPr>
              <a:t>Míra podpory – </a:t>
            </a:r>
            <a:br>
              <a:rPr lang="cs-CZ" sz="3200" b="true" cap="all" dirty="false">
                <a:solidFill>
                  <a:schemeClr val="tx2"/>
                </a:solidFill>
                <a:latin typeface="+mj-lt"/>
                <a:ea typeface="+mj-ea"/>
                <a:cs typeface="+mj-cs"/>
              </a:rPr>
            </a:br>
            <a:r>
              <a:rPr lang="cs-CZ" sz="3200" b="true" cap="all" dirty="false">
                <a:solidFill>
                  <a:schemeClr val="tx2"/>
                </a:solidFill>
                <a:latin typeface="+mj-lt"/>
                <a:ea typeface="+mj-ea"/>
                <a:cs typeface="+mj-cs"/>
              </a:rPr>
              <a:t>rozpad zdrojů financování</a:t>
            </a: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7</a:t>
            </a:fld>
            <a:endParaRPr lang="cs-CZ" dirty="false"/>
          </a:p>
        </p:txBody>
      </p:sp>
      <p:sp>
        <p:nvSpPr>
          <p:cNvPr id="7" name="TextovéPole 6">
            <a:extLst>
              <a:ext uri="{FF2B5EF4-FFF2-40B4-BE49-F238E27FC236}">
                <a16:creationId xmlns:a16="http://schemas.microsoft.com/office/drawing/2014/main" id="{9E2A081B-E2A2-4D8B-B575-BB8411C3EFDD}"/>
              </a:ext>
            </a:extLst>
          </p:cNvPr>
          <p:cNvSpPr txBox="true"/>
          <p:nvPr/>
        </p:nvSpPr>
        <p:spPr>
          <a:xfrm>
            <a:off x="683568" y="1492240"/>
            <a:ext cx="7272808" cy="4816703"/>
          </a:xfrm>
          <a:prstGeom prst="rect">
            <a:avLst/>
          </a:prstGeom>
          <a:noFill/>
        </p:spPr>
        <p:txBody>
          <a:bodyPr wrap="square">
            <a:spAutoFit/>
          </a:bodyPr>
          <a:lstStyle/>
          <a:p>
            <a:pPr lvl="0" algn="just">
              <a:spcBef>
                <a:spcPts val="1100"/>
              </a:spcBef>
              <a:spcAft>
                <a:spcPts val="0"/>
              </a:spcAft>
            </a:pPr>
            <a:r>
              <a:rPr lang="cs-CZ" b="true" dirty="false">
                <a:solidFill>
                  <a:srgbClr val="084A8B"/>
                </a:solidFill>
                <a:latin typeface="Arial"/>
              </a:rPr>
              <a:t>Míra podpory: </a:t>
            </a:r>
          </a:p>
          <a:p>
            <a:pPr marL="342900" lvl="0" indent="-342900" algn="just">
              <a:spcBef>
                <a:spcPts val="1100"/>
              </a:spcBef>
              <a:spcAft>
                <a:spcPts val="0"/>
              </a:spcAft>
              <a:buClr>
                <a:schemeClr val="tx1"/>
              </a:buClr>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NNO: EU 76,735 %, státní rozpočet 23,265 %,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0 %</a:t>
            </a:r>
          </a:p>
          <a:p>
            <a:pPr marL="342900" lvl="0" indent="-342900" algn="just">
              <a:spcBef>
                <a:spcPts val="1100"/>
              </a:spcBef>
              <a:spcAft>
                <a:spcPts val="0"/>
              </a:spcAft>
              <a:buClr>
                <a:schemeClr val="tx1"/>
              </a:buClr>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obce do 3 000 obyvatel a jimi zřizované organizace, dobrovolné svazky obcí do 3 000 obyvatel, veřejné vysoké školy: EU 76,735 %, státní rozpočet 18,265 %,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5 %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Bef>
                <a:spcPts val="1100"/>
              </a:spcBef>
              <a:spcAft>
                <a:spcPts val="0"/>
              </a:spcAft>
              <a:buClr>
                <a:schemeClr val="tx1"/>
              </a:buClr>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obce nad 3 000 obyvatel a jimi zřizované organizace, dobrovolné svazky obcí nad 3 000 obyvatel, organizace zřizované kraji: EU 76,735 %, státní rozpočet 13,265 %,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10 %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Bef>
                <a:spcPts val="1100"/>
              </a:spcBef>
              <a:spcAft>
                <a:spcPts val="0"/>
              </a:spcAft>
              <a:buClr>
                <a:schemeClr val="tx1"/>
              </a:buClr>
              <a:buFont typeface="Arial" panose="020B0604020202020204" pitchFamily="34" charset="0"/>
              <a:buChar char="•"/>
            </a:pP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Pro městské části hl. m. Prahy a jimi zřizované organizace, soukromé vysoké školy, ostatní subjekty neuvedené ve výše uvedených kategoriích: EU 76,735 %, státní rozpočet 0 %,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23,265 %</a:t>
            </a:r>
          </a:p>
          <a:p>
            <a:pPr marL="342900" lvl="0" indent="-342900" algn="just">
              <a:spcBef>
                <a:spcPts val="1100"/>
              </a:spcBef>
              <a:spcAft>
                <a:spcPts val="0"/>
              </a:spcAft>
              <a:buClr>
                <a:schemeClr val="tx1"/>
              </a:buClr>
              <a:buFont typeface="Arial" panose="020B0604020202020204" pitchFamily="34" charset="0"/>
              <a:buChar char="•"/>
            </a:pPr>
            <a:endParaRPr lang="cs-CZ" b="true" dirty="false">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Clr>
                <a:schemeClr val="tx1"/>
              </a:buClr>
              <a:buFont typeface="Arial" panose="020B0604020202020204" pitchFamily="34" charset="0"/>
              <a:buChar char="•"/>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blíže viz kapitola 3.5 výzvy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3331895"/>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Výzva je určena…</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8</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268760"/>
            <a:ext cx="8856984" cy="5701304"/>
          </a:xfrm>
          <a:prstGeom prst="rect">
            <a:avLst/>
          </a:prstGeom>
          <a:noFill/>
        </p:spPr>
        <p:txBody>
          <a:bodyPr wrap="square">
            <a:spAutoFit/>
          </a:bodyPr>
          <a:lstStyle/>
          <a:p>
            <a:pPr algn="just">
              <a:lnSpc>
                <a:spcPct val="107000"/>
              </a:lnSpc>
              <a:spcBef>
                <a:spcPts val="200"/>
              </a:spcBef>
              <a:spcAft>
                <a:spcPts val="200"/>
              </a:spcAft>
            </a:pPr>
            <a:r>
              <a:rPr lang="cs-CZ" sz="1700" b="true" dirty="false">
                <a:effectLst/>
                <a:latin typeface="Arial" panose="020B0604020202020204" pitchFamily="34" charset="0"/>
                <a:ea typeface="Calibri" panose="020F0502020204030204" pitchFamily="34" charset="0"/>
                <a:cs typeface="Arial" panose="020B0604020202020204" pitchFamily="34" charset="0"/>
              </a:rPr>
              <a:t>A) pro obce, </a:t>
            </a:r>
            <a:r>
              <a:rPr lang="cs-CZ" sz="1700" dirty="false">
                <a:effectLst/>
                <a:latin typeface="Arial" panose="020B0604020202020204" pitchFamily="34" charset="0"/>
                <a:ea typeface="Calibri" panose="020F0502020204030204" pitchFamily="34" charset="0"/>
                <a:cs typeface="Arial" panose="020B0604020202020204" pitchFamily="34" charset="0"/>
              </a:rPr>
              <a:t>které aktivně řeší na svém území problematiku sociálního vyloučení v oblasti sociálně vyloučených lokalit při splnění podmínky (případně pro obce, které jsou ve výpovědní lhůtě uzavřeného Memoranda o spolupráci s MMR, Odborem pro sociální začleňování):</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468000" lvl="0" indent="-342900" algn="just">
              <a:spcBef>
                <a:spcPts val="200"/>
              </a:spcBef>
              <a:spcAft>
                <a:spcPts val="600"/>
              </a:spcAft>
              <a:buSzPts val="1200"/>
              <a:buFont typeface="Symbol" panose="05050102010706020507" pitchFamily="18" charset="2"/>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Průměrná hodnota indexu sociálního vyloučení za poslední 3 roky vztahující se k území obce musí být 8 a více, viz tabulka Index sociálního vyloučení 2016-2021 zveřejněná na stránkách výzvy. </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200"/>
              </a:spcAft>
            </a:pPr>
            <a:r>
              <a:rPr lang="cs-CZ" sz="1700" b="true" dirty="false">
                <a:effectLst/>
                <a:latin typeface="Arial" panose="020B0604020202020204" pitchFamily="34" charset="0"/>
                <a:ea typeface="Calibri" panose="020F0502020204030204" pitchFamily="34" charset="0"/>
                <a:cs typeface="Arial" panose="020B0604020202020204" pitchFamily="34" charset="0"/>
              </a:rPr>
              <a:t>B)</a:t>
            </a:r>
            <a:r>
              <a:rPr lang="cs-CZ" sz="1700" dirty="false">
                <a:effectLst/>
                <a:latin typeface="Arial" panose="020B0604020202020204" pitchFamily="34" charset="0"/>
                <a:ea typeface="Calibri" panose="020F0502020204030204" pitchFamily="34" charset="0"/>
                <a:cs typeface="Arial" panose="020B0604020202020204" pitchFamily="34" charset="0"/>
              </a:rPr>
              <a:t> </a:t>
            </a:r>
            <a:r>
              <a:rPr lang="cs-CZ" sz="1700" b="true" dirty="false">
                <a:effectLst/>
                <a:latin typeface="Arial" panose="020B0604020202020204" pitchFamily="34" charset="0"/>
                <a:ea typeface="Calibri" panose="020F0502020204030204" pitchFamily="34" charset="0"/>
                <a:cs typeface="Arial" panose="020B0604020202020204" pitchFamily="34" charset="0"/>
              </a:rPr>
              <a:t>pro obce, které aktivně spolupracují s MMR, Odborem pro sociální začleňování </a:t>
            </a:r>
            <a:r>
              <a:rPr lang="cs-CZ" sz="1700" dirty="false">
                <a:effectLst/>
                <a:latin typeface="Arial" panose="020B0604020202020204" pitchFamily="34" charset="0"/>
                <a:ea typeface="Calibri" panose="020F0502020204030204" pitchFamily="34" charset="0"/>
                <a:cs typeface="Arial" panose="020B0604020202020204" pitchFamily="34" charset="0"/>
              </a:rPr>
              <a:t>a mají:</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468000" lvl="0" indent="-342900" algn="just">
              <a:spcBef>
                <a:spcPts val="200"/>
              </a:spcBef>
              <a:spcAft>
                <a:spcPts val="200"/>
              </a:spcAft>
              <a:buClr>
                <a:schemeClr val="tx1"/>
              </a:buClr>
              <a:buSzPts val="1200"/>
              <a:buFont typeface="Symbol" panose="05050102010706020507" pitchFamily="18" charset="2"/>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uzavřené Memorandum o spolupráci (příp. dodatek k Memorandu o spolupráci)</a:t>
            </a:r>
            <a:r>
              <a:rPr lang="cs-CZ" sz="1700" dirty="false">
                <a:effectLst/>
                <a:latin typeface="Arial" panose="020B0604020202020204" pitchFamily="34" charset="0"/>
                <a:ea typeface="Calibri" panose="020F0502020204030204" pitchFamily="34" charset="0"/>
                <a:cs typeface="Arial" panose="020B0604020202020204" pitchFamily="34" charset="0"/>
              </a:rPr>
              <a:t> včetně Popisu spolupráce s MMR, odborem pro sociální začleňování, </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468000" lvl="0" indent="-342900" algn="just">
              <a:spcBef>
                <a:spcPts val="200"/>
              </a:spcBef>
              <a:spcAft>
                <a:spcPts val="200"/>
              </a:spcAft>
              <a:buClr>
                <a:schemeClr val="tx1"/>
              </a:buClr>
              <a:buSzPts val="1200"/>
              <a:buFont typeface="Symbol" panose="05050102010706020507" pitchFamily="18" charset="2"/>
              <a:buChar char=""/>
            </a:pPr>
            <a:r>
              <a:rPr lang="cs-CZ" sz="1700" b="true" u="sng" dirty="false">
                <a:effectLst/>
                <a:latin typeface="Arial" panose="020B0604020202020204" pitchFamily="34" charset="0"/>
                <a:ea typeface="Calibri" panose="020F0502020204030204" pitchFamily="34" charset="0"/>
                <a:cs typeface="Arial" panose="020B0604020202020204" pitchFamily="34" charset="0"/>
              </a:rPr>
              <a:t>schválený</a:t>
            </a:r>
            <a:r>
              <a:rPr lang="cs-CZ" sz="1700" b="true" dirty="false">
                <a:effectLst/>
                <a:latin typeface="Arial" panose="020B0604020202020204" pitchFamily="34" charset="0"/>
                <a:ea typeface="Calibri" panose="020F0502020204030204" pitchFamily="34" charset="0"/>
                <a:cs typeface="Arial" panose="020B0604020202020204" pitchFamily="34" charset="0"/>
              </a:rPr>
              <a:t> PSZ</a:t>
            </a:r>
            <a:r>
              <a:rPr lang="cs-CZ" sz="1700" dirty="false">
                <a:effectLst/>
                <a:latin typeface="Arial" panose="020B0604020202020204" pitchFamily="34" charset="0"/>
                <a:ea typeface="Calibri" panose="020F0502020204030204" pitchFamily="34" charset="0"/>
                <a:cs typeface="Arial" panose="020B0604020202020204" pitchFamily="34" charset="0"/>
              </a:rPr>
              <a:t> samosprávnými orgány obce/obcí, který je zároveň zveřejněn na webových stránkách obce,</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468000" lvl="0" indent="-342900" algn="just">
              <a:spcBef>
                <a:spcPts val="200"/>
              </a:spcBef>
              <a:spcAft>
                <a:spcPts val="200"/>
              </a:spcAft>
              <a:buClr>
                <a:schemeClr val="tx1"/>
              </a:buClr>
              <a:buSzPts val="1200"/>
              <a:buFont typeface="Symbol" panose="05050102010706020507" pitchFamily="18" charset="2"/>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doporučující vyjádření</a:t>
            </a:r>
            <a:r>
              <a:rPr lang="cs-CZ" sz="1700" dirty="false">
                <a:effectLst/>
                <a:latin typeface="Arial" panose="020B0604020202020204" pitchFamily="34" charset="0"/>
                <a:ea typeface="Calibri" panose="020F0502020204030204" pitchFamily="34" charset="0"/>
                <a:cs typeface="Arial" panose="020B0604020202020204" pitchFamily="34" charset="0"/>
              </a:rPr>
              <a:t> Odboru pro sociálního začleňování MMR k financování PSZ – žadatel připojí vyjádření k žádosti o podporu.</a:t>
            </a:r>
          </a:p>
          <a:p>
            <a:pPr marL="468000" lvl="0" indent="-342900" algn="just">
              <a:spcBef>
                <a:spcPts val="200"/>
              </a:spcBef>
              <a:spcAft>
                <a:spcPts val="200"/>
              </a:spcAft>
              <a:buClr>
                <a:schemeClr val="tx1"/>
              </a:buClr>
              <a:buSzPts val="1200"/>
              <a:buFont typeface="Symbol" panose="05050102010706020507" pitchFamily="18" charset="2"/>
              <a:buChar char=""/>
            </a:pPr>
            <a:r>
              <a:rPr lang="cs-CZ" sz="1700" dirty="false">
                <a:effectLst/>
                <a:latin typeface="Arial" panose="020B0604020202020204" pitchFamily="34" charset="0"/>
                <a:ea typeface="Calibri" panose="020F0502020204030204" pitchFamily="34" charset="0"/>
              </a:rPr>
              <a:t>Možnost </a:t>
            </a:r>
            <a:r>
              <a:rPr lang="cs-CZ" sz="1700" b="true" dirty="false">
                <a:effectLst/>
                <a:latin typeface="Arial" panose="020B0604020202020204" pitchFamily="34" charset="0"/>
                <a:ea typeface="Calibri" panose="020F0502020204030204" pitchFamily="34" charset="0"/>
              </a:rPr>
              <a:t>podávat projekty ze strany oprávněných žadatelů</a:t>
            </a:r>
            <a:r>
              <a:rPr lang="cs-CZ" sz="1700" dirty="false">
                <a:effectLst/>
                <a:latin typeface="Arial" panose="020B0604020202020204" pitchFamily="34" charset="0"/>
                <a:ea typeface="Calibri" panose="020F0502020204030204" pitchFamily="34" charset="0"/>
              </a:rPr>
              <a:t> do této výzvy končí uplynutím </a:t>
            </a:r>
            <a:r>
              <a:rPr lang="cs-CZ" sz="1700" b="true" dirty="false">
                <a:effectLst/>
                <a:latin typeface="Arial" panose="020B0604020202020204" pitchFamily="34" charset="0"/>
                <a:ea typeface="Calibri" panose="020F0502020204030204" pitchFamily="34" charset="0"/>
              </a:rPr>
              <a:t>4 celých kalendářních měsíců následujících po měsíci, ve kterém byl PSZ oficiálně schválen samosprávnými orgány obce/obcí</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buNone/>
            </a:pPr>
            <a:endParaRPr lang="cs-CZ" b="true" u="sng" dirty="false"/>
          </a:p>
        </p:txBody>
      </p:sp>
    </p:spTree>
    <p:extLst>
      <p:ext uri="{BB962C8B-B14F-4D97-AF65-F5344CB8AC3E}">
        <p14:creationId xmlns:p14="http://schemas.microsoft.com/office/powerpoint/2010/main" val="4225908898"/>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Žadatelé</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9</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79512" y="1308754"/>
            <a:ext cx="8712968" cy="5475986"/>
          </a:xfrm>
          <a:prstGeom prst="rect">
            <a:avLst/>
          </a:prstGeom>
          <a:noFill/>
        </p:spPr>
        <p:txBody>
          <a:bodyPr wrap="square">
            <a:spAutoFit/>
          </a:bodyPr>
          <a:lstStyle/>
          <a:p>
            <a:pPr marL="0" indent="0">
              <a:buNone/>
            </a:pPr>
            <a:r>
              <a:rPr lang="cs-CZ" b="true" u="sng" dirty="false"/>
              <a:t>Oprávnění žadatelé: </a:t>
            </a:r>
          </a:p>
          <a:p>
            <a:pPr marL="285750" indent="-285750">
              <a:buFont typeface="Arial" panose="020B0604020202020204" pitchFamily="34" charset="0"/>
              <a:buChar char="•"/>
            </a:pPr>
            <a:r>
              <a:rPr lang="cs-CZ" sz="1800" dirty="false"/>
              <a:t>vymezení jednotlivých oprávněných žadatelů viz kapitola 3.3 výzvy, strana 5</a:t>
            </a:r>
          </a:p>
          <a:p>
            <a:endParaRPr lang="cs-CZ" sz="1800" dirty="false"/>
          </a:p>
          <a:p>
            <a:r>
              <a:rPr lang="cs-CZ" b="true" dirty="false"/>
              <a:t>Pozor!</a:t>
            </a:r>
          </a:p>
          <a:p>
            <a:r>
              <a:rPr lang="cs-CZ" sz="1800" b="true" dirty="false"/>
              <a:t>Pro některé aktivity jsou vydefinováni jen určití </a:t>
            </a:r>
            <a:r>
              <a:rPr lang="cs-CZ" b="true" dirty="false"/>
              <a:t>oprávnění žadatelé.</a:t>
            </a:r>
            <a:endParaRPr lang="cs-CZ" sz="1800" b="true" dirty="false"/>
          </a:p>
          <a:p>
            <a:pPr marL="285750" indent="-285750" algn="just">
              <a:lnSpc>
                <a:spcPct val="107000"/>
              </a:lnSpc>
              <a:spcAft>
                <a:spcPts val="800"/>
              </a:spcAft>
              <a:buFont typeface="Arial" panose="020B0604020202020204" pitchFamily="34" charset="0"/>
              <a:buChar char="•"/>
            </a:pPr>
            <a:r>
              <a:rPr lang="cs-CZ" dirty="false">
                <a:latin typeface="Arial" panose="020B0604020202020204" pitchFamily="34" charset="0"/>
                <a:cs typeface="Arial" panose="020B0604020202020204" pitchFamily="34" charset="0"/>
              </a:rPr>
              <a:t>Žadatel typu h) a i) je oprávněným žadatelem jen u aktivity </a:t>
            </a:r>
            <a:r>
              <a:rPr lang="cs-CZ" i="true" dirty="false">
                <a:latin typeface="Arial" panose="020B0604020202020204" pitchFamily="34" charset="0"/>
                <a:cs typeface="Arial" panose="020B0604020202020204" pitchFamily="34" charset="0"/>
              </a:rPr>
              <a:t>7) Podpora </a:t>
            </a:r>
            <a:r>
              <a:rPr lang="cs-CZ" i="true">
                <a:latin typeface="Arial" panose="020B0604020202020204" pitchFamily="34" charset="0"/>
                <a:cs typeface="Arial" panose="020B0604020202020204" pitchFamily="34" charset="0"/>
              </a:rPr>
              <a:t>prevence zdraví.</a:t>
            </a:r>
            <a:endParaRPr lang="cs-CZ" i="true" dirty="false">
              <a:latin typeface="Arial" panose="020B060402020202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Pro aktivitu </a:t>
            </a:r>
            <a:r>
              <a:rPr lang="cs-CZ" sz="1800" i="true" dirty="false">
                <a:effectLst/>
                <a:latin typeface="Arial" panose="020B0604020202020204" pitchFamily="34" charset="0"/>
                <a:ea typeface="Calibri" panose="020F0502020204030204" pitchFamily="34" charset="0"/>
                <a:cs typeface="Arial" panose="020B0604020202020204" pitchFamily="34" charset="0"/>
              </a:rPr>
              <a:t>4) Podpora prevence kriminality, bezpečnosti a veřejného pořádku</a:t>
            </a:r>
            <a:r>
              <a:rPr lang="cs-CZ" sz="1800" dirty="false">
                <a:effectLst/>
                <a:latin typeface="Arial" panose="020B0604020202020204" pitchFamily="34" charset="0"/>
                <a:ea typeface="Calibri" panose="020F0502020204030204" pitchFamily="34" charset="0"/>
                <a:cs typeface="Arial" panose="020B0604020202020204" pitchFamily="34" charset="0"/>
              </a:rPr>
              <a:t> dílčí aktivitu </a:t>
            </a:r>
            <a:r>
              <a:rPr lang="cs-CZ" sz="1800" i="true" dirty="false">
                <a:effectLst/>
                <a:latin typeface="Arial" panose="020B0604020202020204" pitchFamily="34" charset="0"/>
                <a:ea typeface="Calibri" panose="020F0502020204030204" pitchFamily="34" charset="0"/>
                <a:cs typeface="Arial" panose="020B0604020202020204" pitchFamily="34" charset="0"/>
              </a:rPr>
              <a:t>4A) Podpora prevence kriminality, bezpečnosti a veřejného pořádku prostřednictvím podpory „Asistenta prevence kriminality“</a:t>
            </a:r>
            <a:r>
              <a:rPr lang="cs-CZ" sz="1800" dirty="false">
                <a:effectLst/>
                <a:latin typeface="Arial" panose="020B0604020202020204" pitchFamily="34" charset="0"/>
                <a:ea typeface="Calibri" panose="020F0502020204030204" pitchFamily="34" charset="0"/>
                <a:cs typeface="Arial" panose="020B0604020202020204" pitchFamily="34" charset="0"/>
              </a:rPr>
              <a:t> a dílčí aktivitu </a:t>
            </a:r>
            <a:r>
              <a:rPr lang="cs-CZ" sz="1800" i="true" dirty="false">
                <a:effectLst/>
                <a:latin typeface="Arial" panose="020B0604020202020204" pitchFamily="34" charset="0"/>
                <a:ea typeface="Calibri" panose="020F0502020204030204" pitchFamily="34" charset="0"/>
                <a:cs typeface="Arial" panose="020B0604020202020204" pitchFamily="34" charset="0"/>
              </a:rPr>
              <a:t>4B) Podpora prevence kriminality, bezpečnosti a veřejného pořádku prostřednictvím podpory „Domovníka-preventisty“</a:t>
            </a:r>
            <a:r>
              <a:rPr lang="cs-CZ" sz="1800" dirty="false">
                <a:effectLst/>
                <a:latin typeface="Arial" panose="020B0604020202020204" pitchFamily="34" charset="0"/>
                <a:ea typeface="Calibri" panose="020F0502020204030204" pitchFamily="34" charset="0"/>
                <a:cs typeface="Arial" panose="020B0604020202020204" pitchFamily="34" charset="0"/>
              </a:rPr>
              <a:t> je oprávněným žadatelem jen typ žadatele b).</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Pro aktivitu </a:t>
            </a:r>
            <a:r>
              <a:rPr lang="cs-CZ" sz="1800" i="true" dirty="false">
                <a:effectLst/>
                <a:latin typeface="Arial" panose="020B0604020202020204" pitchFamily="34" charset="0"/>
                <a:ea typeface="Calibri" panose="020F0502020204030204" pitchFamily="34" charset="0"/>
                <a:cs typeface="Arial" panose="020B0604020202020204" pitchFamily="34" charset="0"/>
              </a:rPr>
              <a:t>2) Podpora sociálních služeb včetně podpory ohrožených rodin</a:t>
            </a:r>
            <a:r>
              <a:rPr lang="cs-CZ" sz="1800" dirty="false">
                <a:effectLst/>
                <a:latin typeface="Arial" panose="020B0604020202020204" pitchFamily="34" charset="0"/>
                <a:ea typeface="Calibri" panose="020F0502020204030204" pitchFamily="34" charset="0"/>
                <a:cs typeface="Arial" panose="020B0604020202020204" pitchFamily="34" charset="0"/>
              </a:rPr>
              <a:t> je oprávněným žadatelem jen typ žadatele g).</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285750" indent="-285750">
              <a:lnSpc>
                <a:spcPct val="107000"/>
              </a:lnSpc>
              <a:spcBef>
                <a:spcPts val="1200"/>
              </a:spcBef>
              <a:spcAft>
                <a:spcPts val="8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Oprávněným žadatelem nesmí být škola nebo školské zařízení typu žadatele a), d) a 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sz="1800" dirty="false"/>
          </a:p>
        </p:txBody>
      </p:sp>
    </p:spTree>
    <p:extLst>
      <p:ext uri="{BB962C8B-B14F-4D97-AF65-F5344CB8AC3E}">
        <p14:creationId xmlns:p14="http://schemas.microsoft.com/office/powerpoint/2010/main" val="12345913"/>
      </p:ext>
    </p:extLst>
  </p:cSld>
  <p:clrMapOvr>
    <a:masterClrMapping/>
  </p:clrMapOvr>
  <p:transition spd="slow">
    <p:fade/>
  </p:transition>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D88155-0E86-4D14-B6AF-C6806AEE9525}">
  <ds:schemaRefs>
    <ds:schemaRef ds:uri="http://purl.org/dc/elements/1.1/"/>
    <ds:schemaRef ds:uri="http://schemas.microsoft.com/office/2006/documentManagement/types"/>
    <ds:schemaRef ds:uri="http://schemas.openxmlformats.org/package/2006/metadata/core-properties"/>
    <ds:schemaRef ds:uri="dfed548f-0517-4d39-90e3-3947398480c0"/>
    <ds:schemaRef ds:uri="http://purl.org/dc/term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5351</properties:Words>
  <properties:PresentationFormat>Předvádění na obrazovce (4:3)</properties:PresentationFormat>
  <properties:Paragraphs>500</properties:Paragraphs>
  <properties:Slides>41</properties:Slides>
  <properties:Notes>40</properties:Notes>
  <properties:TotalTime>6740</properties:TotalTime>
  <properties:HiddenSlides>0</properties:HiddenSlides>
  <properties:MMClips>0</properties:MMClips>
  <properties:ScaleCrop>false</properties:ScaleCrop>
  <properties:HeadingPairs>
    <vt:vector baseType="variant" size="6">
      <vt:variant>
        <vt:lpstr>Použitá písma</vt:lpstr>
      </vt:variant>
      <vt:variant>
        <vt:i4>7</vt:i4>
      </vt:variant>
      <vt:variant>
        <vt:lpstr>Motiv</vt:lpstr>
      </vt:variant>
      <vt:variant>
        <vt:i4>1</vt:i4>
      </vt:variant>
      <vt:variant>
        <vt:lpstr>Nadpisy snímků</vt:lpstr>
      </vt:variant>
      <vt:variant>
        <vt:i4>41</vt:i4>
      </vt:variant>
    </vt:vector>
  </properties:HeadingPairs>
  <properties:TitlesOfParts>
    <vt:vector baseType="lpstr" size="49">
      <vt:lpstr>Arial</vt:lpstr>
      <vt:lpstr>Calibri</vt:lpstr>
      <vt:lpstr>Courier New</vt:lpstr>
      <vt:lpstr>Symbol</vt:lpstr>
      <vt:lpstr>Trebuchet MS</vt:lpstr>
      <vt:lpstr>Wingdings</vt:lpstr>
      <vt:lpstr>Wingdings 3</vt:lpstr>
      <vt:lpstr>prezentace</vt:lpstr>
      <vt:lpstr>Seminář pro žadatele výzva č. 03_22_018  </vt:lpstr>
      <vt:lpstr> </vt:lpstr>
      <vt:lpstr>Kde hledat informace</vt:lpstr>
      <vt:lpstr> Časové nastavení výzvy </vt:lpstr>
      <vt:lpstr> Finanční nastavení výzvy </vt:lpstr>
      <vt:lpstr> Finanční část – rozpočet projektu</vt:lpstr>
      <vt:lpstr>Míra podpory –  rozpad zdrojů financování</vt:lpstr>
      <vt:lpstr>Výzva je určena…</vt:lpstr>
      <vt:lpstr>Žadatelé</vt:lpstr>
      <vt:lpstr>Partnerství</vt:lpstr>
      <vt:lpstr>Vzdělávání a veřejná podpora</vt:lpstr>
      <vt:lpstr> Přehled příloh výzvy</vt:lpstr>
      <vt:lpstr> Způsob hodnocení a výběr projektů</vt:lpstr>
      <vt:lpstr> Způsob hodnocení a výběr projektů</vt:lpstr>
      <vt:lpstr>Cílové skupiny</vt:lpstr>
      <vt:lpstr>Podporované aktivity</vt:lpstr>
      <vt:lpstr>Doplnění k podporovaným aktivitám</vt:lpstr>
      <vt:lpstr>Aktivita č. 1) Podpora komunitní práce</vt:lpstr>
      <vt:lpstr>Aktivita č. 2) Podpora sociálních služeb</vt:lpstr>
      <vt:lpstr>Aktivita č. 2) Podpora sociálních služeb</vt:lpstr>
      <vt:lpstr>Aktivita č. 3) Podpora ohrožených rodin s dětmi</vt:lpstr>
      <vt:lpstr>Aktivita č. 3) Podpora ohrožených rodin s dětmi</vt:lpstr>
      <vt:lpstr>Aktivita č. 4) Podpora prevence kriminality, bezpečnosti a veřejného pořádku a podpora služeb pro osoby závislé či závislostí ohrožené</vt:lpstr>
      <vt:lpstr>Aktivita č. 4) Podpora prevence kriminality, bezpečnosti a veřejného pořádku a podpora služeb pro osoby závislé či závislostí ohrožené</vt:lpstr>
      <vt:lpstr>Aktivita č. 4) Podpora prevence kriminality, bezpečnosti a veřejného pořádku a podpora služeb pro osoby závislé či závislostí ohrožené</vt:lpstr>
      <vt:lpstr>Aktivita č. 5) Podpora řešení dluhové problematiky</vt:lpstr>
      <vt:lpstr>Aktivita č. 6) Podpora zaměstnatelnosti osob</vt:lpstr>
      <vt:lpstr>Aktivita č. 6) Podpora zaměstnatelnosti osob</vt:lpstr>
      <vt:lpstr>Aktivita č. 7) Podpora prevence zdraví</vt:lpstr>
      <vt:lpstr>Aktivita č. 8) Podpora participativních metod práce s cílovou skupinou</vt:lpstr>
      <vt:lpstr>Aktivita č. 9) Podpora programů zaměřených na boj s diskriminací</vt:lpstr>
      <vt:lpstr>Doporučení</vt:lpstr>
      <vt:lpstr>Indikátory - obecně</vt:lpstr>
      <vt:lpstr>Indikátory závazkové</vt:lpstr>
      <vt:lpstr>Indikátory nezávazkové</vt:lpstr>
      <vt:lpstr> </vt:lpstr>
      <vt:lpstr>Podání žádosti</vt:lpstr>
      <vt:lpstr>Podání žádosti</vt:lpstr>
      <vt:lpstr>Povinné přílohy žádosti o podporu</vt:lpstr>
      <vt:lpstr>Kontaktní osoby</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2022-09-20T10:01:08Z</dcterms:modified>
  <cp:revision>288</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