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slide+xml" PartName="/ppt/slides/slide63.xml"/>
  <Override ContentType="application/vnd.openxmlformats-officedocument.presentationml.slide+xml" PartName="/ppt/slides/slide64.xml"/>
  <Override ContentType="application/vnd.openxmlformats-officedocument.presentationml.slide+xml" PartName="/ppt/slides/slide65.xml"/>
  <Override ContentType="application/vnd.openxmlformats-officedocument.presentationml.slide+xml" PartName="/ppt/slides/slide66.xml"/>
  <Override ContentType="application/vnd.openxmlformats-officedocument.presentationml.slide+xml" PartName="/ppt/slides/slide67.xml"/>
  <Override ContentType="application/vnd.openxmlformats-officedocument.presentationml.slide+xml" PartName="/ppt/slides/slide68.xml"/>
  <Override ContentType="application/vnd.openxmlformats-officedocument.presentationml.slide+xml" PartName="/ppt/slides/slide69.xml"/>
  <Override ContentType="application/vnd.openxmlformats-officedocument.presentationml.slide+xml" PartName="/ppt/slides/slide7.xml"/>
  <Override ContentType="application/vnd.openxmlformats-officedocument.presentationml.slide+xml" PartName="/ppt/slides/slide70.xml"/>
  <Override ContentType="application/vnd.openxmlformats-officedocument.presentationml.slide+xml" PartName="/ppt/slides/slide71.xml"/>
  <Override ContentType="application/vnd.openxmlformats-officedocument.presentationml.slide+xml" PartName="/ppt/slides/slide72.xml"/>
  <Override ContentType="application/vnd.openxmlformats-officedocument.presentationml.slide+xml" PartName="/ppt/slides/slide73.xml"/>
  <Override ContentType="application/vnd.openxmlformats-officedocument.presentationml.slide+xml" PartName="/ppt/slides/slide74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77.xml"/>
  <Override ContentType="application/vnd.openxmlformats-officedocument.presentationml.slide+xml" PartName="/ppt/slides/slide78.xml"/>
  <Override ContentType="application/vnd.openxmlformats-officedocument.presentationml.slide+xml" PartName="/ppt/slides/slide79.xml"/>
  <Override ContentType="application/vnd.openxmlformats-officedocument.presentationml.slide+xml" PartName="/ppt/slides/slide8.xml"/>
  <Override ContentType="application/vnd.openxmlformats-officedocument.presentationml.slide+xml" PartName="/ppt/slides/slide80.xml"/>
  <Override ContentType="application/vnd.openxmlformats-officedocument.presentationml.slide+xml" PartName="/ppt/slides/slide81.xml"/>
  <Override ContentType="application/vnd.openxmlformats-officedocument.presentationml.slide+xml" PartName="/ppt/slides/slide82.xml"/>
  <Override ContentType="application/vnd.openxmlformats-officedocument.presentationml.slide+xml" PartName="/ppt/slides/slide83.xml"/>
  <Override ContentType="application/vnd.openxmlformats-officedocument.presentationml.slide+xml" PartName="/ppt/slides/slide84.xml"/>
  <Override ContentType="application/vnd.openxmlformats-officedocument.presentationml.slide+xml" PartName="/ppt/slides/slide85.xml"/>
  <Override ContentType="application/vnd.openxmlformats-officedocument.presentationml.slide+xml" PartName="/ppt/slides/slide86.xml"/>
  <Override ContentType="application/vnd.openxmlformats-officedocument.presentationml.slide+xml" PartName="/ppt/slides/slide87.xml"/>
  <Override ContentType="application/vnd.openxmlformats-officedocument.presentationml.slide+xml" PartName="/ppt/slides/slide88.xml"/>
  <Override ContentType="application/vnd.openxmlformats-officedocument.presentationml.slide+xml" PartName="/ppt/slides/slide89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
<Relationships xmlns="http://schemas.openxmlformats.org/package/2006/relationships">
    <Relationship Target="docProps/core.xml" Type="http://schemas.openxmlformats.org/package/2006/relationships/metadata/core-properties" Id="rId3"/>
    <Relationship Target="docProps/thumbnail.jpeg" Type="http://schemas.openxmlformats.org/package/2006/relationships/metadata/thumbnail" Id="rId2"/>
    <Relationship Target="ppt/presentation.xml" Type="http://schemas.openxmlformats.org/officeDocument/2006/relationships/officeDocument" Id="rId1"/>
    <Relationship Target="docProps/custom.xml" Type="http://schemas.openxmlformats.org/officeDocument/2006/relationships/custom-properties" Id="rId5"/>
    <Relationship Target="docProps/app.xml" Type="http://schemas.openxmlformats.org/officeDocument/2006/relationships/extended-properties" Id="rId4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howSpecialPlsOnTitleSld="false" saveSubsetFonts="true">
  <p:sldMasterIdLst>
    <p:sldMasterId id="2147483671" r:id="rId4"/>
  </p:sldMasterIdLst>
  <p:notesMasterIdLst>
    <p:notesMasterId r:id="rId94"/>
  </p:notesMasterIdLst>
  <p:sldIdLst>
    <p:sldId id="256" r:id="rId5"/>
    <p:sldId id="270" r:id="rId6"/>
    <p:sldId id="280" r:id="rId7"/>
    <p:sldId id="723" r:id="rId8"/>
    <p:sldId id="716" r:id="rId9"/>
    <p:sldId id="414" r:id="rId10"/>
    <p:sldId id="344" r:id="rId11"/>
    <p:sldId id="724" r:id="rId12"/>
    <p:sldId id="725" r:id="rId13"/>
    <p:sldId id="717" r:id="rId14"/>
    <p:sldId id="721" r:id="rId15"/>
    <p:sldId id="739" r:id="rId16"/>
    <p:sldId id="342" r:id="rId17"/>
    <p:sldId id="345" r:id="rId18"/>
    <p:sldId id="347" r:id="rId19"/>
    <p:sldId id="515" r:id="rId20"/>
    <p:sldId id="565" r:id="rId21"/>
    <p:sldId id="737" r:id="rId22"/>
    <p:sldId id="726" r:id="rId23"/>
    <p:sldId id="727" r:id="rId24"/>
    <p:sldId id="728" r:id="rId25"/>
    <p:sldId id="729" r:id="rId26"/>
    <p:sldId id="730" r:id="rId27"/>
    <p:sldId id="731" r:id="rId28"/>
    <p:sldId id="740" r:id="rId29"/>
    <p:sldId id="732" r:id="rId30"/>
    <p:sldId id="733" r:id="rId31"/>
    <p:sldId id="734" r:id="rId32"/>
    <p:sldId id="735" r:id="rId33"/>
    <p:sldId id="736" r:id="rId34"/>
    <p:sldId id="738" r:id="rId35"/>
    <p:sldId id="520" r:id="rId36"/>
    <p:sldId id="521" r:id="rId37"/>
    <p:sldId id="522" r:id="rId38"/>
    <p:sldId id="523" r:id="rId39"/>
    <p:sldId id="525" r:id="rId40"/>
    <p:sldId id="526" r:id="rId41"/>
    <p:sldId id="527" r:id="rId42"/>
    <p:sldId id="529" r:id="rId43"/>
    <p:sldId id="530" r:id="rId44"/>
    <p:sldId id="534" r:id="rId45"/>
    <p:sldId id="536" r:id="rId46"/>
    <p:sldId id="592" r:id="rId47"/>
    <p:sldId id="591" r:id="rId48"/>
    <p:sldId id="413" r:id="rId49"/>
    <p:sldId id="364" r:id="rId50"/>
    <p:sldId id="519" r:id="rId51"/>
    <p:sldId id="517" r:id="rId52"/>
    <p:sldId id="518" r:id="rId53"/>
    <p:sldId id="362" r:id="rId54"/>
    <p:sldId id="361" r:id="rId55"/>
    <p:sldId id="618" r:id="rId56"/>
    <p:sldId id="619" r:id="rId57"/>
    <p:sldId id="620" r:id="rId58"/>
    <p:sldId id="621" r:id="rId59"/>
    <p:sldId id="627" r:id="rId60"/>
    <p:sldId id="714" r:id="rId61"/>
    <p:sldId id="718" r:id="rId62"/>
    <p:sldId id="720" r:id="rId63"/>
    <p:sldId id="719" r:id="rId64"/>
    <p:sldId id="623" r:id="rId65"/>
    <p:sldId id="624" r:id="rId66"/>
    <p:sldId id="625" r:id="rId67"/>
    <p:sldId id="626" r:id="rId68"/>
    <p:sldId id="636" r:id="rId69"/>
    <p:sldId id="722" r:id="rId70"/>
    <p:sldId id="715" r:id="rId71"/>
    <p:sldId id="348" r:id="rId72"/>
    <p:sldId id="341" r:id="rId73"/>
    <p:sldId id="502" r:id="rId74"/>
    <p:sldId id="500" r:id="rId75"/>
    <p:sldId id="501" r:id="rId76"/>
    <p:sldId id="679" r:id="rId77"/>
    <p:sldId id="680" r:id="rId78"/>
    <p:sldId id="683" r:id="rId79"/>
    <p:sldId id="684" r:id="rId80"/>
    <p:sldId id="685" r:id="rId81"/>
    <p:sldId id="698" r:id="rId82"/>
    <p:sldId id="701" r:id="rId83"/>
    <p:sldId id="598" r:id="rId84"/>
    <p:sldId id="658" r:id="rId85"/>
    <p:sldId id="659" r:id="rId86"/>
    <p:sldId id="660" r:id="rId87"/>
    <p:sldId id="713" r:id="rId88"/>
    <p:sldId id="662" r:id="rId89"/>
    <p:sldId id="602" r:id="rId90"/>
    <p:sldId id="663" r:id="rId91"/>
    <p:sldId id="664" r:id="rId92"/>
    <p:sldId id="568" r:id="rId93"/>
  </p:sldIdLst>
  <p:sldSz cx="9144000" cy="6858000" type="screen4x3"/>
  <p:notesSz cx="6858000" cy="9144000"/>
  <p:defaultTextStyle>
    <a:defPPr>
      <a:defRPr lang="cs-CZ"/>
    </a:defPPr>
    <a:lvl1pPr marL="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pos="5420">
          <p15:clr>
            <a:srgbClr val="A4A3A4"/>
          </p15:clr>
        </p15:guide>
        <p15:guide id="4" pos="3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normalViewPr vertBarState="maximized">
    <p:restoredLeft sz="34587" autoAdjust="false"/>
    <p:restoredTop sz="94673" autoAdjust="false"/>
  </p:normalViewPr>
  <p:slideViewPr>
    <p:cSldViewPr showGuides="true">
      <p:cViewPr varScale="true">
        <p:scale>
          <a:sx n="104" d="100"/>
          <a:sy n="104" d="100"/>
        </p:scale>
        <p:origin x="1344" y="126"/>
      </p:cViewPr>
      <p:guideLst>
        <p:guide orient="horz" pos="913"/>
        <p:guide orient="horz" pos="3884"/>
        <p:guide pos="5420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
    <Relationship Target="slides/slide22.xml" Type="http://schemas.openxmlformats.org/officeDocument/2006/relationships/slide" Id="rId26"/>
    <Relationship Target="slides/slide17.xml" Type="http://schemas.openxmlformats.org/officeDocument/2006/relationships/slide" Id="rId21"/>
    <Relationship Target="slides/slide38.xml" Type="http://schemas.openxmlformats.org/officeDocument/2006/relationships/slide" Id="rId42"/>
    <Relationship Target="slides/slide43.xml" Type="http://schemas.openxmlformats.org/officeDocument/2006/relationships/slide" Id="rId47"/>
    <Relationship Target="slides/slide59.xml" Type="http://schemas.openxmlformats.org/officeDocument/2006/relationships/slide" Id="rId63"/>
    <Relationship Target="slides/slide64.xml" Type="http://schemas.openxmlformats.org/officeDocument/2006/relationships/slide" Id="rId68"/>
    <Relationship Target="slides/slide80.xml" Type="http://schemas.openxmlformats.org/officeDocument/2006/relationships/slide" Id="rId84"/>
    <Relationship Target="slides/slide85.xml" Type="http://schemas.openxmlformats.org/officeDocument/2006/relationships/slide" Id="rId89"/>
    <Relationship Target="slides/slide12.xml" Type="http://schemas.openxmlformats.org/officeDocument/2006/relationships/slide" Id="rId16"/>
    <Relationship Target="slides/slide7.xml" Type="http://schemas.openxmlformats.org/officeDocument/2006/relationships/slide" Id="rId11"/>
    <Relationship Target="slides/slide28.xml" Type="http://schemas.openxmlformats.org/officeDocument/2006/relationships/slide" Id="rId32"/>
    <Relationship Target="slides/slide33.xml" Type="http://schemas.openxmlformats.org/officeDocument/2006/relationships/slide" Id="rId37"/>
    <Relationship Target="slides/slide49.xml" Type="http://schemas.openxmlformats.org/officeDocument/2006/relationships/slide" Id="rId53"/>
    <Relationship Target="slides/slide54.xml" Type="http://schemas.openxmlformats.org/officeDocument/2006/relationships/slide" Id="rId58"/>
    <Relationship Target="slides/slide70.xml" Type="http://schemas.openxmlformats.org/officeDocument/2006/relationships/slide" Id="rId74"/>
    <Relationship Target="slides/slide75.xml" Type="http://schemas.openxmlformats.org/officeDocument/2006/relationships/slide" Id="rId79"/>
    <Relationship Target="slides/slide1.xml" Type="http://schemas.openxmlformats.org/officeDocument/2006/relationships/slide" Id="rId5"/>
    <Relationship Target="slides/slide86.xml" Type="http://schemas.openxmlformats.org/officeDocument/2006/relationships/slide" Id="rId90"/>
    <Relationship Target="presProps.xml" Type="http://schemas.openxmlformats.org/officeDocument/2006/relationships/presProps" Id="rId95"/>
    <Relationship Target="slides/slide18.xml" Type="http://schemas.openxmlformats.org/officeDocument/2006/relationships/slide" Id="rId22"/>
    <Relationship Target="slides/slide23.xml" Type="http://schemas.openxmlformats.org/officeDocument/2006/relationships/slide" Id="rId27"/>
    <Relationship Target="slides/slide39.xml" Type="http://schemas.openxmlformats.org/officeDocument/2006/relationships/slide" Id="rId43"/>
    <Relationship Target="slides/slide44.xml" Type="http://schemas.openxmlformats.org/officeDocument/2006/relationships/slide" Id="rId48"/>
    <Relationship Target="slides/slide60.xml" Type="http://schemas.openxmlformats.org/officeDocument/2006/relationships/slide" Id="rId64"/>
    <Relationship Target="slides/slide65.xml" Type="http://schemas.openxmlformats.org/officeDocument/2006/relationships/slide" Id="rId69"/>
    <Relationship Target="slides/slide76.xml" Type="http://schemas.openxmlformats.org/officeDocument/2006/relationships/slide" Id="rId80"/>
    <Relationship Target="slides/slide81.xml" Type="http://schemas.openxmlformats.org/officeDocument/2006/relationships/slide" Id="rId85"/>
    <Relationship Target="../customXml/item3.xml" Type="http://schemas.openxmlformats.org/officeDocument/2006/relationships/customXml" Id="rId3"/>
    <Relationship Target="slides/slide8.xml" Type="http://schemas.openxmlformats.org/officeDocument/2006/relationships/slide" Id="rId12"/>
    <Relationship Target="slides/slide13.xml" Type="http://schemas.openxmlformats.org/officeDocument/2006/relationships/slide" Id="rId17"/>
    <Relationship Target="slides/slide21.xml" Type="http://schemas.openxmlformats.org/officeDocument/2006/relationships/slide" Id="rId25"/>
    <Relationship Target="slides/slide29.xml" Type="http://schemas.openxmlformats.org/officeDocument/2006/relationships/slide" Id="rId33"/>
    <Relationship Target="slides/slide34.xml" Type="http://schemas.openxmlformats.org/officeDocument/2006/relationships/slide" Id="rId38"/>
    <Relationship Target="slides/slide42.xml" Type="http://schemas.openxmlformats.org/officeDocument/2006/relationships/slide" Id="rId46"/>
    <Relationship Target="slides/slide55.xml" Type="http://schemas.openxmlformats.org/officeDocument/2006/relationships/slide" Id="rId59"/>
    <Relationship Target="slides/slide63.xml" Type="http://schemas.openxmlformats.org/officeDocument/2006/relationships/slide" Id="rId67"/>
    <Relationship Target="slides/slide16.xml" Type="http://schemas.openxmlformats.org/officeDocument/2006/relationships/slide" Id="rId20"/>
    <Relationship Target="slides/slide37.xml" Type="http://schemas.openxmlformats.org/officeDocument/2006/relationships/slide" Id="rId41"/>
    <Relationship Target="slides/slide50.xml" Type="http://schemas.openxmlformats.org/officeDocument/2006/relationships/slide" Id="rId54"/>
    <Relationship Target="slides/slide58.xml" Type="http://schemas.openxmlformats.org/officeDocument/2006/relationships/slide" Id="rId62"/>
    <Relationship Target="slides/slide66.xml" Type="http://schemas.openxmlformats.org/officeDocument/2006/relationships/slide" Id="rId70"/>
    <Relationship Target="slides/slide71.xml" Type="http://schemas.openxmlformats.org/officeDocument/2006/relationships/slide" Id="rId75"/>
    <Relationship Target="slides/slide79.xml" Type="http://schemas.openxmlformats.org/officeDocument/2006/relationships/slide" Id="rId83"/>
    <Relationship Target="slides/slide84.xml" Type="http://schemas.openxmlformats.org/officeDocument/2006/relationships/slide" Id="rId88"/>
    <Relationship Target="slides/slide87.xml" Type="http://schemas.openxmlformats.org/officeDocument/2006/relationships/slide" Id="rId91"/>
    <Relationship Target="viewProps.xml" Type="http://schemas.openxmlformats.org/officeDocument/2006/relationships/viewProps" Id="rId96"/>
    <Relationship Target="../customXml/item1.xml" Type="http://schemas.openxmlformats.org/officeDocument/2006/relationships/customXml" Id="rId1"/>
    <Relationship Target="slides/slide2.xml" Type="http://schemas.openxmlformats.org/officeDocument/2006/relationships/slide" Id="rId6"/>
    <Relationship Target="slides/slide11.xml" Type="http://schemas.openxmlformats.org/officeDocument/2006/relationships/slide" Id="rId15"/>
    <Relationship Target="slides/slide19.xml" Type="http://schemas.openxmlformats.org/officeDocument/2006/relationships/slide" Id="rId23"/>
    <Relationship Target="slides/slide24.xml" Type="http://schemas.openxmlformats.org/officeDocument/2006/relationships/slide" Id="rId28"/>
    <Relationship Target="slides/slide32.xml" Type="http://schemas.openxmlformats.org/officeDocument/2006/relationships/slide" Id="rId36"/>
    <Relationship Target="slides/slide45.xml" Type="http://schemas.openxmlformats.org/officeDocument/2006/relationships/slide" Id="rId49"/>
    <Relationship Target="slides/slide53.xml" Type="http://schemas.openxmlformats.org/officeDocument/2006/relationships/slide" Id="rId57"/>
    <Relationship Target="slides/slide6.xml" Type="http://schemas.openxmlformats.org/officeDocument/2006/relationships/slide" Id="rId10"/>
    <Relationship Target="slides/slide27.xml" Type="http://schemas.openxmlformats.org/officeDocument/2006/relationships/slide" Id="rId31"/>
    <Relationship Target="slides/slide40.xml" Type="http://schemas.openxmlformats.org/officeDocument/2006/relationships/slide" Id="rId44"/>
    <Relationship Target="slides/slide48.xml" Type="http://schemas.openxmlformats.org/officeDocument/2006/relationships/slide" Id="rId52"/>
    <Relationship Target="slides/slide56.xml" Type="http://schemas.openxmlformats.org/officeDocument/2006/relationships/slide" Id="rId60"/>
    <Relationship Target="slides/slide61.xml" Type="http://schemas.openxmlformats.org/officeDocument/2006/relationships/slide" Id="rId65"/>
    <Relationship Target="slides/slide69.xml" Type="http://schemas.openxmlformats.org/officeDocument/2006/relationships/slide" Id="rId73"/>
    <Relationship Target="slides/slide74.xml" Type="http://schemas.openxmlformats.org/officeDocument/2006/relationships/slide" Id="rId78"/>
    <Relationship Target="slides/slide77.xml" Type="http://schemas.openxmlformats.org/officeDocument/2006/relationships/slide" Id="rId81"/>
    <Relationship Target="slides/slide82.xml" Type="http://schemas.openxmlformats.org/officeDocument/2006/relationships/slide" Id="rId86"/>
    <Relationship Target="notesMasters/notesMaster1.xml" Type="http://schemas.openxmlformats.org/officeDocument/2006/relationships/notesMaster" Id="rId94"/>
    <Relationship Target="slideMasters/slideMaster1.xml" Type="http://schemas.openxmlformats.org/officeDocument/2006/relationships/slideMaster" Id="rId4"/>
    <Relationship Target="slides/slide5.xml" Type="http://schemas.openxmlformats.org/officeDocument/2006/relationships/slide" Id="rId9"/>
    <Relationship Target="slides/slide9.xml" Type="http://schemas.openxmlformats.org/officeDocument/2006/relationships/slide" Id="rId13"/>
    <Relationship Target="slides/slide14.xml" Type="http://schemas.openxmlformats.org/officeDocument/2006/relationships/slide" Id="rId18"/>
    <Relationship Target="slides/slide35.xml" Type="http://schemas.openxmlformats.org/officeDocument/2006/relationships/slide" Id="rId39"/>
    <Relationship Target="slides/slide30.xml" Type="http://schemas.openxmlformats.org/officeDocument/2006/relationships/slide" Id="rId34"/>
    <Relationship Target="slides/slide46.xml" Type="http://schemas.openxmlformats.org/officeDocument/2006/relationships/slide" Id="rId50"/>
    <Relationship Target="slides/slide51.xml" Type="http://schemas.openxmlformats.org/officeDocument/2006/relationships/slide" Id="rId55"/>
    <Relationship Target="slides/slide72.xml" Type="http://schemas.openxmlformats.org/officeDocument/2006/relationships/slide" Id="rId76"/>
    <Relationship Target="theme/theme1.xml" Type="http://schemas.openxmlformats.org/officeDocument/2006/relationships/theme" Id="rId97"/>
    <Relationship Target="slides/slide3.xml" Type="http://schemas.openxmlformats.org/officeDocument/2006/relationships/slide" Id="rId7"/>
    <Relationship Target="slides/slide67.xml" Type="http://schemas.openxmlformats.org/officeDocument/2006/relationships/slide" Id="rId71"/>
    <Relationship Target="slides/slide88.xml" Type="http://schemas.openxmlformats.org/officeDocument/2006/relationships/slide" Id="rId92"/>
    <Relationship Target="../customXml/item2.xml" Type="http://schemas.openxmlformats.org/officeDocument/2006/relationships/customXml" Id="rId2"/>
    <Relationship Target="slides/slide25.xml" Type="http://schemas.openxmlformats.org/officeDocument/2006/relationships/slide" Id="rId29"/>
    <Relationship Target="slides/slide20.xml" Type="http://schemas.openxmlformats.org/officeDocument/2006/relationships/slide" Id="rId24"/>
    <Relationship Target="slides/slide36.xml" Type="http://schemas.openxmlformats.org/officeDocument/2006/relationships/slide" Id="rId40"/>
    <Relationship Target="slides/slide41.xml" Type="http://schemas.openxmlformats.org/officeDocument/2006/relationships/slide" Id="rId45"/>
    <Relationship Target="slides/slide62.xml" Type="http://schemas.openxmlformats.org/officeDocument/2006/relationships/slide" Id="rId66"/>
    <Relationship Target="slides/slide83.xml" Type="http://schemas.openxmlformats.org/officeDocument/2006/relationships/slide" Id="rId87"/>
    <Relationship Target="slides/slide57.xml" Type="http://schemas.openxmlformats.org/officeDocument/2006/relationships/slide" Id="rId61"/>
    <Relationship Target="slides/slide78.xml" Type="http://schemas.openxmlformats.org/officeDocument/2006/relationships/slide" Id="rId82"/>
    <Relationship Target="slides/slide15.xml" Type="http://schemas.openxmlformats.org/officeDocument/2006/relationships/slide" Id="rId19"/>
    <Relationship Target="slides/slide10.xml" Type="http://schemas.openxmlformats.org/officeDocument/2006/relationships/slide" Id="rId14"/>
    <Relationship Target="slides/slide26.xml" Type="http://schemas.openxmlformats.org/officeDocument/2006/relationships/slide" Id="rId30"/>
    <Relationship Target="slides/slide31.xml" Type="http://schemas.openxmlformats.org/officeDocument/2006/relationships/slide" Id="rId35"/>
    <Relationship Target="slides/slide52.xml" Type="http://schemas.openxmlformats.org/officeDocument/2006/relationships/slide" Id="rId56"/>
    <Relationship Target="slides/slide73.xml" Type="http://schemas.openxmlformats.org/officeDocument/2006/relationships/slide" Id="rId77"/>
    <Relationship Target="slides/slide4.xml" Type="http://schemas.openxmlformats.org/officeDocument/2006/relationships/slide" Id="rId8"/>
    <Relationship Target="slides/slide47.xml" Type="http://schemas.openxmlformats.org/officeDocument/2006/relationships/slide" Id="rId51"/>
    <Relationship Target="slides/slide68.xml" Type="http://schemas.openxmlformats.org/officeDocument/2006/relationships/slide" Id="rId72"/>
    <Relationship Target="slides/slide89.xml" Type="http://schemas.openxmlformats.org/officeDocument/2006/relationships/slide" Id="rId93"/>
    <Relationship Target="tableStyles.xml" Type="http://schemas.openxmlformats.org/officeDocument/2006/relationships/tableStyles" Id="rId98"/>
</Relationships>

</file>

<file path=ppt/notesMasters/_rels/notesMaster1.xml.rels><?xml version="1.0" encoding="UTF-8" standalone="yes"?>
<Relationships xmlns="http://schemas.openxmlformats.org/package/2006/relationships">
    <Relationship Target="../theme/theme2.xml" Type="http://schemas.openxmlformats.org/officeDocument/2006/relationships/theme" Id="rId1"/>
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r">
              <a:defRPr sz="1200"/>
            </a:lvl1pPr>
          </a:lstStyle>
          <a:p>
            <a:fld id="{703916EA-B297-4F0B-851D-BD5704B201B7}" type="datetimeFigureOut">
              <a:rPr lang="cs-CZ" smtClean="false"/>
              <a:t>03.10.2022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false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true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false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r">
              <a:defRPr sz="1200"/>
            </a:lvl1pPr>
          </a:lstStyle>
          <a:p>
            <a:fld id="{53FB31FA-E905-4016-9D4B-970DF0C7EE08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834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
    <Relationship Target="../slides/slide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0.xml.rels><?xml version="1.0" encoding="UTF-8" standalone="yes"?>
<Relationships xmlns="http://schemas.openxmlformats.org/package/2006/relationships">
    <Relationship Target="../slides/slide67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1.xml.rels><?xml version="1.0" encoding="UTF-8" standalone="yes"?>
<Relationships xmlns="http://schemas.openxmlformats.org/package/2006/relationships">
    <Relationship Target="../slides/slide6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2.xml.rels><?xml version="1.0" encoding="UTF-8" standalone="yes"?>
<Relationships xmlns="http://schemas.openxmlformats.org/package/2006/relationships">
    <Relationship Target="../slides/slide70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3.xml.rels><?xml version="1.0" encoding="UTF-8" standalone="yes"?>
<Relationships xmlns="http://schemas.openxmlformats.org/package/2006/relationships">
    <Relationship Target="../slides/slide7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4.xml.rels><?xml version="1.0" encoding="UTF-8" standalone="yes"?>
<Relationships xmlns="http://schemas.openxmlformats.org/package/2006/relationships">
    <Relationship Target="../slides/slide7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5.xml.rels><?xml version="1.0" encoding="UTF-8" standalone="yes"?>
<Relationships xmlns="http://schemas.openxmlformats.org/package/2006/relationships">
    <Relationship Target="../slides/slide80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6.xml.rels><?xml version="1.0" encoding="UTF-8" standalone="yes"?>
<Relationships xmlns="http://schemas.openxmlformats.org/package/2006/relationships">
    <Relationship Target="../slides/slide8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7.xml.rels><?xml version="1.0" encoding="UTF-8" standalone="yes"?>
<Relationships xmlns="http://schemas.openxmlformats.org/package/2006/relationships">
    <Relationship Target="../slides/slide8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.xml.rels><?xml version="1.0" encoding="UTF-8" standalone="yes"?>
<Relationships xmlns="http://schemas.openxmlformats.org/package/2006/relationships">
    <Relationship Target="../slides/slide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.xml.rels><?xml version="1.0" encoding="UTF-8" standalone="yes"?>
<Relationships xmlns="http://schemas.openxmlformats.org/package/2006/relationships">
    <Relationship Target="../slides/slide1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4.xml.rels><?xml version="1.0" encoding="UTF-8" standalone="yes"?>
<Relationships xmlns="http://schemas.openxmlformats.org/package/2006/relationships">
    <Relationship Target="../slides/slide3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5.xml.rels><?xml version="1.0" encoding="UTF-8" standalone="yes"?>
<Relationships xmlns="http://schemas.openxmlformats.org/package/2006/relationships">
    <Relationship Target="../slides/slide3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6.xml.rels><?xml version="1.0" encoding="UTF-8" standalone="yes"?>
<Relationships xmlns="http://schemas.openxmlformats.org/package/2006/relationships">
    <Relationship Target="../slides/slide3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7.xml.rels><?xml version="1.0" encoding="UTF-8" standalone="yes"?>
<Relationships xmlns="http://schemas.openxmlformats.org/package/2006/relationships">
    <Relationship Target="../slides/slide4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8.xml.rels><?xml version="1.0" encoding="UTF-8" standalone="yes"?>
<Relationships xmlns="http://schemas.openxmlformats.org/package/2006/relationships">
    <Relationship Target="../slides/slide4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9.xml.rels><?xml version="1.0" encoding="UTF-8" standalone="yes"?>
<Relationships xmlns="http://schemas.openxmlformats.org/package/2006/relationships">
    <Relationship Target="../slides/slide5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howMasterSp="false" showMasterPhAnim="false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true">
            <a:spLocks noGrp="true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true" wrap="square" lIns="91425" tIns="45700" rIns="91425" bIns="45700" anchor="t" anchorCtr="false">
            <a:noAutofit/>
          </a:bodyPr>
          <a:lstStyle/>
          <a:p>
            <a:pPr marL="0" lvl="0" indent="0" algn="l" rtl="false">
              <a:spcBef>
                <a:spcPts val="0"/>
              </a:spcBef>
              <a:spcAft>
                <a:spcPts val="0"/>
              </a:spcAft>
              <a:buNone/>
            </a:pPr>
            <a:endParaRPr sz="1100" dirty="false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  <p:sp>
        <p:nvSpPr>
          <p:cNvPr id="99" name="Google Shape;99;p2:notes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false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954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pPr/>
              <a:t>67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9402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pPr/>
              <a:t>68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7394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pPr/>
              <a:t>70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72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656562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>
                <a:solidFill>
                  <a:prstClr val="black"/>
                </a:solidFill>
              </a:rPr>
              <a:pPr/>
              <a:t>73</a:t>
            </a:fld>
            <a:endParaRPr lang="cs-CZ" dirty="fal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pPr/>
              <a:t>80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565122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pPr/>
              <a:t>85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565122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pPr/>
              <a:t>86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86387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6343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pPr/>
              <a:t>32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223699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pPr/>
              <a:t>33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04029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pPr/>
              <a:t>39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560466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pPr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pPr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pPr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
    <Relationship Target="../media/image1.png" Type="http://schemas.openxmlformats.org/officeDocument/2006/relationships/image" Id="rId2"/>
    <Relationship Target="../slideMasters/slideMaster1.xml" Type="http://schemas.openxmlformats.org/officeDocument/2006/relationships/slideMaster" Id="rId1"/>
</Relationships>

</file>

<file path=ppt/slideLayouts/_rels/slideLayout10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2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3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4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5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6.xml.rels><?xml version="1.0" encoding="UTF-8" standalone="yes"?>
<Relationships xmlns="http://schemas.openxmlformats.org/package/2006/relationships">
    <Relationship Target="../media/image2.jpeg" Type="http://schemas.openxmlformats.org/officeDocument/2006/relationships/image" Id="rId2"/>
    <Relationship Target="../slideMasters/slideMaster1.xml" Type="http://schemas.openxmlformats.org/officeDocument/2006/relationships/slideMaster" Id="rId1"/>
</Relationships>

</file>

<file path=ppt/slideLayouts/_rels/slideLayout7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8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9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slideLayout1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zápatí 6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8" name="Zástupný symbol pro číslo snímku 7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10" name="Obdélník 9"/>
          <p:cNvSpPr/>
          <p:nvPr userDrawn="true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true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false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false"/>
          </a:p>
        </p:txBody>
      </p:sp>
      <p:sp>
        <p:nvSpPr>
          <p:cNvPr id="13" name="Zástupný symbol pro text 12"/>
          <p:cNvSpPr>
            <a:spLocks noGrp="true"/>
          </p:cNvSpPr>
          <p:nvPr>
            <p:ph type="body" sz="quarter" idx="13" hasCustomPrompt="true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false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false"/>
              <a:t>Kliknutím vložíte jméno</a:t>
            </a:r>
          </a:p>
        </p:txBody>
      </p:sp>
      <p:sp>
        <p:nvSpPr>
          <p:cNvPr id="15" name="Zástupný symbol pro text 14"/>
          <p:cNvSpPr>
            <a:spLocks noGrp="true"/>
          </p:cNvSpPr>
          <p:nvPr>
            <p:ph type="body" sz="quarter" idx="14" hasCustomPrompt="true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false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false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true" noChangeAspect="true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false"/>
          </a:p>
        </p:txBody>
      </p:sp>
      <p:sp>
        <p:nvSpPr>
          <p:cNvPr id="14" name="Zástupný symbol pro obrázek 4"/>
          <p:cNvSpPr>
            <a:spLocks noGrp="true" noChangeAspect="true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false"/>
          </a:p>
        </p:txBody>
      </p:sp>
      <p:sp>
        <p:nvSpPr>
          <p:cNvPr id="16" name="Zástupný symbol pro obrázek 4"/>
          <p:cNvSpPr>
            <a:spLocks noGrp="true" noChangeAspect="true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false"/>
          </a:p>
        </p:txBody>
      </p:sp>
      <p:sp>
        <p:nvSpPr>
          <p:cNvPr id="20" name="Obdélník 19"/>
          <p:cNvSpPr/>
          <p:nvPr userDrawn="true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true"/>
          </p:cNvPicPr>
          <p:nvPr userDrawn="true"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164" y="260648"/>
            <a:ext cx="2649671" cy="792956"/>
          </a:xfrm>
          <a:prstGeom prst="rect">
            <a:avLst/>
          </a:prstGeom>
        </p:spPr>
      </p:pic>
      <p:cxnSp>
        <p:nvCxnSpPr>
          <p:cNvPr id="18" name="Přímá spojnice 17"/>
          <p:cNvCxnSpPr>
            <a:cxnSpLocks/>
          </p:cNvCxnSpPr>
          <p:nvPr userDrawn="true"/>
        </p:nvCxnSpPr>
        <p:spPr>
          <a:xfrm flipV="true">
            <a:off x="378869" y="1127380"/>
            <a:ext cx="8404430" cy="1524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818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7" name="Zástupný symbol pro text 5"/>
          <p:cNvSpPr>
            <a:spLocks noGrp="true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true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true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79379370"/>
      </p:ext>
    </p:extLst>
  </p:cSld>
  <p:clrMapOvr>
    <a:masterClrMapping/>
  </p:clrMapOvr>
</p:sldLayout>
</file>

<file path=ppt/slideLayouts/slideLayout2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812855781"/>
      </p:ext>
    </p:extLst>
  </p:cSld>
  <p:clrMapOvr>
    <a:masterClrMapping/>
  </p:clrMapOvr>
</p:sldLayout>
</file>

<file path=ppt/slideLayouts/slideLayout3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13621811"/>
      </p:ext>
    </p:extLst>
  </p:cSld>
  <p:clrMapOvr>
    <a:masterClrMapping/>
  </p:clrMapOvr>
</p:sldLayout>
</file>

<file path=ppt/slideLayouts/slideLayout4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693027651"/>
      </p:ext>
    </p:extLst>
  </p:cSld>
  <p:clrMapOvr>
    <a:masterClrMapping/>
  </p:clrMapOvr>
</p:sldLayout>
</file>

<file path=ppt/slideLayouts/slideLayout5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text 5"/>
          <p:cNvSpPr>
            <a:spLocks noGrp="true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true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true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8" name="Zástupný symbol pro číslo snímku 7"/>
          <p:cNvSpPr>
            <a:spLocks noGrp="true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449879914"/>
      </p:ext>
    </p:extLst>
  </p:cSld>
  <p:clrMapOvr>
    <a:masterClrMapping/>
  </p:clrMapOvr>
</p:sldLayout>
</file>

<file path=ppt/slideLayouts/slideLayout6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true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true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false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false"/>
          </a:p>
        </p:txBody>
      </p:sp>
      <p:sp>
        <p:nvSpPr>
          <p:cNvPr id="9" name="Zástupný symbol pro obrázek 4"/>
          <p:cNvSpPr>
            <a:spLocks noGrp="true" noChangeAspect="true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false"/>
          </a:p>
        </p:txBody>
      </p:sp>
      <p:sp>
        <p:nvSpPr>
          <p:cNvPr id="7" name="Obdélník 6"/>
          <p:cNvSpPr/>
          <p:nvPr userDrawn="true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true"/>
          </p:cNvPicPr>
          <p:nvPr userDrawn="true"/>
        </p:nvPicPr>
        <p:blipFill rotWithShape="true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true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253132"/>
      </p:ext>
    </p:extLst>
  </p:cSld>
  <p:clrMapOvr>
    <a:masterClrMapping/>
  </p:clrMapOvr>
</p:sldLayout>
</file>

<file path=ppt/slideLayouts/slideLayout7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53853182"/>
      </p:ext>
    </p:extLst>
  </p:cSld>
  <p:clrMapOvr>
    <a:masterClrMapping/>
  </p:clrMapOvr>
</p:sldLayout>
</file>

<file path=ppt/slideLayouts/slideLayout8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7" name="Zástupný symbol pro obsah 2"/>
          <p:cNvSpPr>
            <a:spLocks noGrp="true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901346852"/>
      </p:ext>
    </p:extLst>
  </p:cSld>
  <p:clrMapOvr>
    <a:masterClrMapping/>
  </p:clrMapOvr>
</p:sldLayout>
</file>

<file path=ppt/slideLayouts/slideLayout9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8" name="Zástupný symbol pro obsah 2"/>
          <p:cNvSpPr>
            <a:spLocks noGrp="true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861415691"/>
      </p:ext>
    </p:extLst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  <Relationship Target="../slideLayouts/slideLayout8.xml" Type="http://schemas.openxmlformats.org/officeDocument/2006/relationships/slideLayout" Id="rId8"/>
    <Relationship Target="../slideLayouts/slideLayout3.xml" Type="http://schemas.openxmlformats.org/officeDocument/2006/relationships/slideLayout" Id="rId3"/>
    <Relationship Target="../slideLayouts/slideLayout7.xml" Type="http://schemas.openxmlformats.org/officeDocument/2006/relationships/slideLayout" Id="rId7"/>
    <Relationship Target="../slideLayouts/slideLayout2.xml" Type="http://schemas.openxmlformats.org/officeDocument/2006/relationships/slideLayout" Id="rId2"/>
    <Relationship Target="../slideLayouts/slideLayout1.xml" Type="http://schemas.openxmlformats.org/officeDocument/2006/relationships/slideLayout" Id="rId1"/>
    <Relationship Target="../slideLayouts/slideLayout6.xml" Type="http://schemas.openxmlformats.org/officeDocument/2006/relationships/slideLayout" Id="rId6"/>
    <Relationship Target="../theme/theme1.xml" Type="http://schemas.openxmlformats.org/officeDocument/2006/relationships/theme" Id="rId11"/>
    <Relationship Target="../slideLayouts/slideLayout5.xml" Type="http://schemas.openxmlformats.org/officeDocument/2006/relationships/slideLayout" Id="rId5"/>
    <Relationship Target="../slideLayouts/slideLayout10.xml" Type="http://schemas.openxmlformats.org/officeDocument/2006/relationships/slideLayout" Id="rId10"/>
    <Relationship Target="../slideLayouts/slideLayout4.xml" Type="http://schemas.openxmlformats.org/officeDocument/2006/relationships/slideLayout" Id="rId4"/>
    <Relationship Target="../slideLayouts/slideLayout9.xml" Type="http://schemas.openxmlformats.org/officeDocument/2006/relationships/slideLayout" Id="rId9"/>
</Relationships>

</file>

<file path=ppt/slideMasters/slideMaster1.xml><?xml version="1.0" encoding="utf-8"?>
<p:sldMaster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false" anchor="ctr" anchorCtr="false">
            <a:noAutofit/>
          </a:bodyPr>
          <a:lstStyle/>
          <a:p>
            <a:r>
              <a:rPr lang="cs-CZ" dirty="false"/>
              <a:t>Kliknutím lze upravit styl.</a:t>
            </a:r>
          </a:p>
        </p:txBody>
      </p:sp>
      <p:sp>
        <p:nvSpPr>
          <p:cNvPr id="3" name="Zástupný symbol pro text 2"/>
          <p:cNvSpPr>
            <a:spLocks noGrp="true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/>
          <a:p>
            <a:pPr lvl="0"/>
            <a:r>
              <a:rPr lang="cs-CZ" dirty="false"/>
              <a:t>Kliknutím lze upravit styly předlohy textu.</a:t>
            </a:r>
          </a:p>
          <a:p>
            <a:pPr lvl="1"/>
            <a:r>
              <a:rPr lang="cs-CZ" dirty="false"/>
              <a:t>Druhá úroveň</a:t>
            </a:r>
          </a:p>
          <a:p>
            <a:pPr lvl="2"/>
            <a:r>
              <a:rPr lang="cs-CZ" dirty="false"/>
              <a:t>Třetí úroveň</a:t>
            </a:r>
          </a:p>
          <a:p>
            <a:pPr lvl="3"/>
            <a:r>
              <a:rPr lang="cs-CZ" dirty="false"/>
              <a:t>Čtvrtá úroveň</a:t>
            </a:r>
          </a:p>
          <a:p>
            <a:pPr lvl="4"/>
            <a:r>
              <a:rPr lang="cs-CZ" dirty="false"/>
              <a:t>Pátá úroveň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ctr">
              <a:defRPr sz="1050" b="true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6" r:id="rId3"/>
    <p:sldLayoutId id="2147483677" r:id="rId4"/>
    <p:sldLayoutId id="2147483678" r:id="rId5"/>
    <p:sldLayoutId id="2147483673" r:id="rId6"/>
    <p:sldLayoutId id="2147483679" r:id="rId7"/>
    <p:sldLayoutId id="2147483680" r:id="rId8"/>
    <p:sldLayoutId id="2147483681" r:id="rId9"/>
    <p:sldLayoutId id="2147483682" r:id="rId10"/>
  </p:sldLayoutIdLst>
  <p:hf hdr="false" ftr="false" dt="false"/>
  <p:txStyles>
    <p:titleStyle>
      <a:lvl1pPr algn="l" defTabSz="914400" rtl="false" eaLnBrk="true" latinLnBrk="false" hangingPunct="true">
        <a:lnSpc>
          <a:spcPct val="100000"/>
        </a:lnSpc>
        <a:spcBef>
          <a:spcPct val="0"/>
        </a:spcBef>
        <a:buNone/>
        <a:defRPr sz="3200" b="true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false" eaLnBrk="true" latinLnBrk="false" hangingPunct="true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false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false" smtClean="false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  <Relationship Target="../media/image3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10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11.xml.rels><?xml version="1.0" encoding="UTF-8" standalone="yes"?>
<Relationships xmlns="http://schemas.openxmlformats.org/package/2006/relationships">
    <Relationship Target="../media/image6.png" Type="http://schemas.openxmlformats.org/officeDocument/2006/relationships/image" Id="rId3"/>
    <Relationship TargetMode="External" Target="https://open.spotify.com/episode/1yMhSiBMciArcZ2BC7ft2m?si=00d28e29572a4da8" Type="http://schemas.openxmlformats.org/officeDocument/2006/relationships/hyperlink" Id="rId2"/>
    <Relationship Target="../slideLayouts/slideLayout2.xml" Type="http://schemas.openxmlformats.org/officeDocument/2006/relationships/slideLayout" Id="rId1"/>
    <Relationship Target="../media/image7.svg" Type="http://schemas.openxmlformats.org/officeDocument/2006/relationships/image" Id="rId4"/>
</Relationships>

</file>

<file path=ppt/slides/_rels/slide12.xml.rels><?xml version="1.0" encoding="UTF-8" standalone="yes"?>
<Relationships xmlns="http://schemas.openxmlformats.org/package/2006/relationships">
    <Relationship TargetMode="External" Target="https://podporujeme-inovace.reservio.com/" Type="http://schemas.openxmlformats.org/officeDocument/2006/relationships/hyperlink" Id="rId3"/>
    <Relationship TargetMode="External" Target="mailto:inovace@mpsv.cz" Type="http://schemas.openxmlformats.org/officeDocument/2006/relationships/hyperlink" Id="rId2"/>
    <Relationship Target="../slideLayouts/slideLayout2.xml" Type="http://schemas.openxmlformats.org/officeDocument/2006/relationships/slideLayout" Id="rId1"/>
</Relationships>

</file>

<file path=ppt/slides/_rels/slide13.xml.rels><?xml version="1.0" encoding="UTF-8" standalone="yes"?>
<Relationships xmlns="http://schemas.openxmlformats.org/package/2006/relationships">
    <Relationship Target="../media/image4.jp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14.xml.rels><?xml version="1.0" encoding="UTF-8" standalone="yes"?>
<Relationships xmlns="http://schemas.openxmlformats.org/package/2006/relationships">
    <Relationship Target="../media/image4.jp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15.xml.rels><?xml version="1.0" encoding="UTF-8" standalone="yes"?>
<Relationships xmlns="http://schemas.openxmlformats.org/package/2006/relationships">
    <Relationship Target="../media/image4.jpg" Type="http://schemas.openxmlformats.org/officeDocument/2006/relationships/image" Id="rId2"/>
    <Relationship Target="../slideLayouts/slideLayout3.xml" Type="http://schemas.openxmlformats.org/officeDocument/2006/relationships/slideLayout" Id="rId1"/>
</Relationships>

</file>

<file path=ppt/slides/_rels/slide16.xml.rels><?xml version="1.0" encoding="UTF-8" standalone="yes"?>
<Relationships xmlns="http://schemas.openxmlformats.org/package/2006/relationships">
    <Relationship Target="../media/image4.jp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17.xml.rels><?xml version="1.0" encoding="UTF-8" standalone="yes"?>
<Relationships xmlns="http://schemas.openxmlformats.org/package/2006/relationships">
    <Relationship TargetMode="External" Target="https://www.esfcr.cz/documents/21802/18360307/Pokyny+k+vypln%C4%9Bn%C3%AD+%C5%BE%C3%A1dosti+o+podporu+v+IS+KP21%2B+pro+projekty+s+p%C5%99%C3%ADm%C3%BDmi+a+nep%C5%99%C3%ADm%C3%BDmi+n%C3%A1klady+a+pro+projekty+s+pau%C5%A1%C3%A1ln%C3%ADmi+sazbami+%28verze+A1%29/8c6394c2-9d40-40f7-b640-56a4ca1c1029?version=1.0&amp;t=1655199198353" Type="http://schemas.openxmlformats.org/officeDocument/2006/relationships/hyperlink" Id="rId3"/>
    <Relationship Target="../media/image7.svg" Type="http://schemas.openxmlformats.org/officeDocument/2006/relationships/image" Id="rId7"/>
    <Relationship TargetMode="External" Target="esfcr.cz" Type="http://schemas.openxmlformats.org/officeDocument/2006/relationships/hyperlink" Id="rId2"/>
    <Relationship Target="../slideLayouts/slideLayout2.xml" Type="http://schemas.openxmlformats.org/officeDocument/2006/relationships/slideLayout" Id="rId1"/>
    <Relationship Target="../media/image6.png" Type="http://schemas.openxmlformats.org/officeDocument/2006/relationships/image" Id="rId6"/>
    <Relationship TargetMode="External" Target="https://open.spotify.com/show/7v5HFiM2IY5RgAP5uEicVo" Type="http://schemas.openxmlformats.org/officeDocument/2006/relationships/hyperlink" Id="rId5"/>
    <Relationship TargetMode="External" Target="https://www.esfcr.cz/hodnoceni-a-vyber-projektu-opz-plus/-/dokument/18069370" Type="http://schemas.openxmlformats.org/officeDocument/2006/relationships/hyperlink" Id="rId4"/>
</Relationships>

</file>

<file path=ppt/slides/_rels/slide18.xml.rels><?xml version="1.0" encoding="UTF-8" standalone="yes"?>
<Relationships xmlns="http://schemas.openxmlformats.org/package/2006/relationships">
    <Relationship Target="../slideLayouts/slideLayout1.xml" Type="http://schemas.openxmlformats.org/officeDocument/2006/relationships/slideLayout" Id="rId1"/>
</Relationships>

</file>

<file path=ppt/slides/_rels/slide19.xml.rels><?xml version="1.0" encoding="UTF-8" standalone="yes"?>
<Relationships xmlns="http://schemas.openxmlformats.org/package/2006/relationships">
    <Relationship Target="../media/image10.png" Type="http://schemas.openxmlformats.org/officeDocument/2006/relationships/image" Id="rId3"/>
    <Relationship Target="../notesSlides/notesSlide3.xml" Type="http://schemas.openxmlformats.org/officeDocument/2006/relationships/notesSlide" Id="rId2"/>
    <Relationship Target="../slideLayouts/slideLayout1.xml" Type="http://schemas.openxmlformats.org/officeDocument/2006/relationships/slideLayout" Id="rId1"/>
    <Relationship Target="../media/image7.svg" Type="http://schemas.openxmlformats.org/officeDocument/2006/relationships/image" Id="rId6"/>
    <Relationship Target="../media/image6.png" Type="http://schemas.openxmlformats.org/officeDocument/2006/relationships/image" Id="rId5"/>
    <Relationship TargetMode="External" Target="https://open.spotify.com/episode/1giMU6LHWeWanPUSTmyFtK?si=edf08a5352c948a6" Type="http://schemas.openxmlformats.org/officeDocument/2006/relationships/hyperlink" Id="rId4"/>
</Relationships>

</file>

<file path=ppt/slides/_rels/slide2.xml.rels><?xml version="1.0" encoding="UTF-8" standalone="yes"?>
<Relationships xmlns="http://schemas.openxmlformats.org/package/2006/relationships">
    <Relationship Target="../media/image5.jpg" Type="http://schemas.openxmlformats.org/officeDocument/2006/relationships/image" Id="rId3"/>
    <Relationship Target="../media/image4.jp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20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21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22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23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24.xml.rels><?xml version="1.0" encoding="UTF-8" standalone="yes"?>
<Relationships xmlns="http://schemas.openxmlformats.org/package/2006/relationships">
    <Relationship Target="../media/image6.png" Type="http://schemas.openxmlformats.org/officeDocument/2006/relationships/image" Id="rId3"/>
    <Relationship TargetMode="External" Target="https://open.spotify.com/episode/1yMhSiBMciArcZ2BC7ft2m?si=00d28e29572a4da8" Type="http://schemas.openxmlformats.org/officeDocument/2006/relationships/hyperlink" Id="rId2"/>
    <Relationship Target="../slideLayouts/slideLayout2.xml" Type="http://schemas.openxmlformats.org/officeDocument/2006/relationships/slideLayout" Id="rId1"/>
    <Relationship Target="../media/image7.svg" Type="http://schemas.openxmlformats.org/officeDocument/2006/relationships/image" Id="rId4"/>
</Relationships>

</file>

<file path=ppt/slides/_rels/slide25.xml.rels><?xml version="1.0" encoding="UTF-8" standalone="yes"?>
<Relationships xmlns="http://schemas.openxmlformats.org/package/2006/relationships">
    <Relationship TargetMode="External" Target="https://podporujeme-inovace.reservio.com/" Type="http://schemas.openxmlformats.org/officeDocument/2006/relationships/hyperlink" Id="rId3"/>
    <Relationship TargetMode="External" Target="mailto:inovace@mpsv.cz" Type="http://schemas.openxmlformats.org/officeDocument/2006/relationships/hyperlink" Id="rId2"/>
    <Relationship Target="../slideLayouts/slideLayout2.xml" Type="http://schemas.openxmlformats.org/officeDocument/2006/relationships/slideLayout" Id="rId1"/>
</Relationships>

</file>

<file path=ppt/slides/_rels/slide26.xml.rels><?xml version="1.0" encoding="UTF-8" standalone="yes"?>
<Relationships xmlns="http://schemas.openxmlformats.org/package/2006/relationships">
    <Relationship Target="../media/image4.jp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27.xml.rels><?xml version="1.0" encoding="UTF-8" standalone="yes"?>
<Relationships xmlns="http://schemas.openxmlformats.org/package/2006/relationships">
    <Relationship Target="../media/image4.jp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28.xml.rels><?xml version="1.0" encoding="UTF-8" standalone="yes"?>
<Relationships xmlns="http://schemas.openxmlformats.org/package/2006/relationships">
    <Relationship Target="../media/image4.jpg" Type="http://schemas.openxmlformats.org/officeDocument/2006/relationships/image" Id="rId2"/>
    <Relationship Target="../slideLayouts/slideLayout3.xml" Type="http://schemas.openxmlformats.org/officeDocument/2006/relationships/slideLayout" Id="rId1"/>
</Relationships>

</file>

<file path=ppt/slides/_rels/slide29.xml.rels><?xml version="1.0" encoding="UTF-8" standalone="yes"?>
<Relationships xmlns="http://schemas.openxmlformats.org/package/2006/relationships">
    <Relationship Target="../media/image4.jp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3.xml.rels><?xml version="1.0" encoding="UTF-8" standalone="yes"?>
<Relationships xmlns="http://schemas.openxmlformats.org/package/2006/relationships">
    <Relationship TargetMode="External" Target="https://open.spotify.com/episode/4Kdzckdo2P7qWEwYDumXZS?si=tix1ABC0Qg2EVu_9-II3Ag" Type="http://schemas.openxmlformats.org/officeDocument/2006/relationships/hyperlink" Id="rId3"/>
    <Relationship Target="../notesSlides/notesSlide1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7.svg" Type="http://schemas.openxmlformats.org/officeDocument/2006/relationships/image" Id="rId5"/>
    <Relationship Target="../media/image6.png" Type="http://schemas.openxmlformats.org/officeDocument/2006/relationships/image" Id="rId4"/>
</Relationships>

</file>

<file path=ppt/slides/_rels/slide30.xml.rels><?xml version="1.0" encoding="UTF-8" standalone="yes"?>
<Relationships xmlns="http://schemas.openxmlformats.org/package/2006/relationships">
    <Relationship Target="../media/image4.jpg" Type="http://schemas.openxmlformats.org/officeDocument/2006/relationships/image" Id="rId3"/>
    <Relationship TargetMode="External" Target="esfcr.cz" Type="http://schemas.openxmlformats.org/officeDocument/2006/relationships/hyperlink" Id="rId2"/>
    <Relationship Target="../slideLayouts/slideLayout2.xml" Type="http://schemas.openxmlformats.org/officeDocument/2006/relationships/slideLayout" Id="rId1"/>
</Relationships>

</file>

<file path=ppt/slides/_rels/slide31.xml.rels><?xml version="1.0" encoding="UTF-8" standalone="yes"?>
<Relationships xmlns="http://schemas.openxmlformats.org/package/2006/relationships">
    <Relationship Target="../slideLayouts/slideLayout1.xml" Type="http://schemas.openxmlformats.org/officeDocument/2006/relationships/slideLayout" Id="rId1"/>
</Relationships>

</file>

<file path=ppt/slides/_rels/slide32.xml.rels><?xml version="1.0" encoding="UTF-8" standalone="yes"?>
<Relationships xmlns="http://schemas.openxmlformats.org/package/2006/relationships">
    <Relationship Target="../media/image6.png" Type="http://schemas.openxmlformats.org/officeDocument/2006/relationships/image" Id="rId3"/>
    <Relationship Target="../notesSlides/notesSlide4.xml" Type="http://schemas.openxmlformats.org/officeDocument/2006/relationships/notesSlide" Id="rId2"/>
    <Relationship Target="../slideLayouts/slideLayout1.xml" Type="http://schemas.openxmlformats.org/officeDocument/2006/relationships/slideLayout" Id="rId1"/>
    <Relationship Target="../media/image7.svg" Type="http://schemas.openxmlformats.org/officeDocument/2006/relationships/image" Id="rId4"/>
</Relationships>

</file>

<file path=ppt/slides/_rels/slide33.xml.rels><?xml version="1.0" encoding="UTF-8" standalone="yes"?>
<Relationships xmlns="http://schemas.openxmlformats.org/package/2006/relationships">
    <Relationship TargetMode="External" Target="http://www.esfcr.cz/" Type="http://schemas.openxmlformats.org/officeDocument/2006/relationships/hyperlink" Id="rId3"/>
    <Relationship Target="../notesSlides/notesSlide5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4.jpg" Type="http://schemas.openxmlformats.org/officeDocument/2006/relationships/image" Id="rId4"/>
</Relationships>

</file>

<file path=ppt/slides/_rels/slide34.xml.rels><?xml version="1.0" encoding="UTF-8" standalone="yes"?>
<Relationships xmlns="http://schemas.openxmlformats.org/package/2006/relationships">
    <Relationship Target="../media/image4.jp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35.xml.rels><?xml version="1.0" encoding="UTF-8" standalone="yes"?>
<Relationships xmlns="http://schemas.openxmlformats.org/package/2006/relationships">
    <Relationship Target="../media/image4.jp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36.xml.rels><?xml version="1.0" encoding="UTF-8" standalone="yes"?>
<Relationships xmlns="http://schemas.openxmlformats.org/package/2006/relationships">
    <Relationship Target="../media/image4.jp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37.xml.rels><?xml version="1.0" encoding="UTF-8" standalone="yes"?>
<Relationships xmlns="http://schemas.openxmlformats.org/package/2006/relationships">
    <Relationship Target="../media/image4.jp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38.xml.rels><?xml version="1.0" encoding="UTF-8" standalone="yes"?>
<Relationships xmlns="http://schemas.openxmlformats.org/package/2006/relationships">
    <Relationship Target="../media/image4.jp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39.xml.rels><?xml version="1.0" encoding="UTF-8" standalone="yes"?>
<Relationships xmlns="http://schemas.openxmlformats.org/package/2006/relationships">
    <Relationship Target="../notesSlides/notesSlide6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40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41.xml.rels><?xml version="1.0" encoding="UTF-8" standalone="yes"?>
<Relationships xmlns="http://schemas.openxmlformats.org/package/2006/relationships">
    <Relationship Target="../media/image4.jp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42.xml.rels><?xml version="1.0" encoding="UTF-8" standalone="yes"?>
<Relationships xmlns="http://schemas.openxmlformats.org/package/2006/relationships">
    <Relationship Target="../media/image4.jp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43.xml.rels><?xml version="1.0" encoding="UTF-8" standalone="yes"?>
<Relationships xmlns="http://schemas.openxmlformats.org/package/2006/relationships">
    <Relationship Target="../notesSlides/notesSlide7.xml" Type="http://schemas.openxmlformats.org/officeDocument/2006/relationships/notesSlide" Id="rId2"/>
    <Relationship Target="../slideLayouts/slideLayout1.xml" Type="http://schemas.openxmlformats.org/officeDocument/2006/relationships/slideLayout" Id="rId1"/>
</Relationships>

</file>

<file path=ppt/slides/_rels/slide44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45.xml.rels><?xml version="1.0" encoding="UTF-8" standalone="yes"?>
<Relationships xmlns="http://schemas.openxmlformats.org/package/2006/relationships">
    <Relationship Target="../notesSlides/notesSlide8.xml" Type="http://schemas.openxmlformats.org/officeDocument/2006/relationships/notesSlide" Id="rId2"/>
    <Relationship Target="../slideLayouts/slideLayout1.xml" Type="http://schemas.openxmlformats.org/officeDocument/2006/relationships/slideLayout" Id="rId1"/>
</Relationships>

</file>

<file path=ppt/slides/_rels/slide46.xml.rels><?xml version="1.0" encoding="UTF-8" standalone="yes"?>
<Relationships xmlns="http://schemas.openxmlformats.org/package/2006/relationships">
    <Relationship Target="../media/image4.jp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47.xml.rels><?xml version="1.0" encoding="UTF-8" standalone="yes"?>
<Relationships xmlns="http://schemas.openxmlformats.org/package/2006/relationships">
    <Relationship Target="../media/image4.jp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48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49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5.xml.rels><?xml version="1.0" encoding="UTF-8" standalone="yes"?>
<Relationships xmlns="http://schemas.openxmlformats.org/package/2006/relationships">
    <Relationship TargetMode="External" Target="https://open.spotify.com/episode/06pFG2CVNxvaqenaEcTGaU?si=4ddff76869c44fc0" Type="http://schemas.openxmlformats.org/officeDocument/2006/relationships/hyperlink" Id="rId3"/>
    <Relationship Target="../media/image8.png" Type="http://schemas.openxmlformats.org/officeDocument/2006/relationships/image" Id="rId2"/>
    <Relationship Target="../slideLayouts/slideLayout2.xml" Type="http://schemas.openxmlformats.org/officeDocument/2006/relationships/slideLayout" Id="rId1"/>
    <Relationship Target="../media/image7.svg" Type="http://schemas.openxmlformats.org/officeDocument/2006/relationships/image" Id="rId5"/>
    <Relationship Target="../media/image6.png" Type="http://schemas.openxmlformats.org/officeDocument/2006/relationships/image" Id="rId4"/>
</Relationships>

</file>

<file path=ppt/slides/_rels/slide50.xml.rels><?xml version="1.0" encoding="UTF-8" standalone="yes"?>
<Relationships xmlns="http://schemas.openxmlformats.org/package/2006/relationships">
    <Relationship Target="../media/image4.jp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51.xml.rels><?xml version="1.0" encoding="UTF-8" standalone="yes"?>
<Relationships xmlns="http://schemas.openxmlformats.org/package/2006/relationships">
    <Relationship Target="../media/image4.jp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52.xml.rels><?xml version="1.0" encoding="UTF-8" standalone="yes"?>
<Relationships xmlns="http://schemas.openxmlformats.org/package/2006/relationships">
    <Relationship Target="../notesSlides/notesSlide9.xml" Type="http://schemas.openxmlformats.org/officeDocument/2006/relationships/notesSlide" Id="rId2"/>
    <Relationship Target="../slideLayouts/slideLayout1.xml" Type="http://schemas.openxmlformats.org/officeDocument/2006/relationships/slideLayout" Id="rId1"/>
</Relationships>

</file>

<file path=ppt/slides/_rels/slide53.xml.rels><?xml version="1.0" encoding="UTF-8" standalone="yes"?>
<Relationships xmlns="http://schemas.openxmlformats.org/package/2006/relationships">
    <Relationship Target="../media/image4.jp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54.xml.rels><?xml version="1.0" encoding="UTF-8" standalone="yes"?>
<Relationships xmlns="http://schemas.openxmlformats.org/package/2006/relationships">
    <Relationship Target="../media/image4.jp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55.xml.rels><?xml version="1.0" encoding="UTF-8" standalone="yes"?>
<Relationships xmlns="http://schemas.openxmlformats.org/package/2006/relationships">
    <Relationship Target="../media/image4.jp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56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57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58.xml.rels><?xml version="1.0" encoding="UTF-8" standalone="yes"?>
<Relationships xmlns="http://schemas.openxmlformats.org/package/2006/relationships">
    <Relationship Target="../media/image4.jp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59.xml.rels><?xml version="1.0" encoding="UTF-8" standalone="yes"?>
<Relationships xmlns="http://schemas.openxmlformats.org/package/2006/relationships">
    <Relationship Target="../media/image4.jp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6.xml.rels><?xml version="1.0" encoding="UTF-8" standalone="yes"?>
<Relationships xmlns="http://schemas.openxmlformats.org/package/2006/relationships">
    <Relationship Target="../media/image9.png" Type="http://schemas.openxmlformats.org/officeDocument/2006/relationships/image" Id="rId3"/>
    <Relationship Target="../notesSlides/notesSlide2.xml" Type="http://schemas.openxmlformats.org/officeDocument/2006/relationships/notesSlide" Id="rId2"/>
    <Relationship Target="../slideLayouts/slideLayout1.xml" Type="http://schemas.openxmlformats.org/officeDocument/2006/relationships/slideLayout" Id="rId1"/>
    <Relationship Target="../media/image7.svg" Type="http://schemas.openxmlformats.org/officeDocument/2006/relationships/image" Id="rId6"/>
    <Relationship Target="../media/image6.png" Type="http://schemas.openxmlformats.org/officeDocument/2006/relationships/image" Id="rId5"/>
    <Relationship TargetMode="External" Target="https://open.spotify.com/episode/0is1pqhynJsDW7Rd5AYl1L?si=a6909f123a9a4752" Type="http://schemas.openxmlformats.org/officeDocument/2006/relationships/hyperlink" Id="rId4"/>
</Relationships>

</file>

<file path=ppt/slides/_rels/slide60.xml.rels><?xml version="1.0" encoding="UTF-8" standalone="yes"?>
<Relationships xmlns="http://schemas.openxmlformats.org/package/2006/relationships">
    <Relationship Target="../media/image11.png" Type="http://schemas.openxmlformats.org/officeDocument/2006/relationships/image" Id="rId3"/>
    <Relationship Target="../media/image4.jpg" Type="http://schemas.openxmlformats.org/officeDocument/2006/relationships/image" Id="rId2"/>
    <Relationship Target="../slideLayouts/slideLayout2.xml" Type="http://schemas.openxmlformats.org/officeDocument/2006/relationships/slideLayout" Id="rId1"/>
    <Relationship Target="../media/image12.png" Type="http://schemas.openxmlformats.org/officeDocument/2006/relationships/image" Id="rId4"/>
</Relationships>

</file>

<file path=ppt/slides/_rels/slide61.xml.rels><?xml version="1.0" encoding="UTF-8" standalone="yes"?>
<Relationships xmlns="http://schemas.openxmlformats.org/package/2006/relationships">
    <Relationship Target="../media/image13.jpg" Type="http://schemas.openxmlformats.org/officeDocument/2006/relationships/image" Id="rId3"/>
    <Relationship TargetMode="External" Target="http://www.esfcr.cz/file/9115" Type="http://schemas.openxmlformats.org/officeDocument/2006/relationships/hyperlink" Id="rId2"/>
    <Relationship Target="../slideLayouts/slideLayout3.xml" Type="http://schemas.openxmlformats.org/officeDocument/2006/relationships/slideLayout" Id="rId1"/>
    <Relationship Target="../media/image14.jpg" Type="http://schemas.openxmlformats.org/officeDocument/2006/relationships/image" Id="rId4"/>
</Relationships>

</file>

<file path=ppt/slides/_rels/slide62.xml.rels><?xml version="1.0" encoding="UTF-8" standalone="yes"?>
<Relationships xmlns="http://schemas.openxmlformats.org/package/2006/relationships">
    <Relationship Target="../media/image4.jp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63.xml.rels><?xml version="1.0" encoding="UTF-8" standalone="yes"?>
<Relationships xmlns="http://schemas.openxmlformats.org/package/2006/relationships">
    <Relationship Target="../media/image4.jp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64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65.xml.rels><?xml version="1.0" encoding="UTF-8" standalone="yes"?>
<Relationships xmlns="http://schemas.openxmlformats.org/package/2006/relationships">
    <Relationship Target="../media/image4.jp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66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67.xml.rels><?xml version="1.0" encoding="UTF-8" standalone="yes"?>
<Relationships xmlns="http://schemas.openxmlformats.org/package/2006/relationships">
    <Relationship Target="../notesSlides/notesSlide10.xml" Type="http://schemas.openxmlformats.org/officeDocument/2006/relationships/notesSlide" Id="rId2"/>
    <Relationship Target="../slideLayouts/slideLayout1.xml" Type="http://schemas.openxmlformats.org/officeDocument/2006/relationships/slideLayout" Id="rId1"/>
</Relationships>

</file>

<file path=ppt/slides/_rels/slide68.xml.rels><?xml version="1.0" encoding="UTF-8" standalone="yes"?>
<Relationships xmlns="http://schemas.openxmlformats.org/package/2006/relationships">
    <Relationship TargetMode="External" Target="mailto:inovace@mpsv.cz" Type="http://schemas.openxmlformats.org/officeDocument/2006/relationships/hyperlink" Id="rId3"/>
    <Relationship Target="../notesSlides/notesSlide11.xml" Type="http://schemas.openxmlformats.org/officeDocument/2006/relationships/notesSlide" Id="rId2"/>
    <Relationship Target="../slideLayouts/slideLayout6.xml" Type="http://schemas.openxmlformats.org/officeDocument/2006/relationships/slideLayout" Id="rId1"/>
</Relationships>

</file>

<file path=ppt/slides/_rels/slide69.xml.rels><?xml version="1.0" encoding="UTF-8" standalone="yes"?>
<Relationships xmlns="http://schemas.openxmlformats.org/package/2006/relationships">
    <Relationship Target="../slideLayouts/slideLayout6.xml" Type="http://schemas.openxmlformats.org/officeDocument/2006/relationships/slideLayout" Id="rId1"/>
</Relationships>

</file>

<file path=ppt/slides/_rels/slide7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70.xml.rels><?xml version="1.0" encoding="UTF-8" standalone="yes"?>
<Relationships xmlns="http://schemas.openxmlformats.org/package/2006/relationships">
    <Relationship Target="../media/image5.jpg" Type="http://schemas.openxmlformats.org/officeDocument/2006/relationships/image" Id="rId3"/>
    <Relationship Target="../notesSlides/notesSlide12.xml" Type="http://schemas.openxmlformats.org/officeDocument/2006/relationships/notesSlide" Id="rId2"/>
    <Relationship Target="../slideLayouts/slideLayout1.xml" Type="http://schemas.openxmlformats.org/officeDocument/2006/relationships/slideLayout" Id="rId1"/>
</Relationships>

</file>

<file path=ppt/slides/_rels/slide71.xml.rels><?xml version="1.0" encoding="UTF-8" standalone="yes"?>
<Relationships xmlns="http://schemas.openxmlformats.org/package/2006/relationships">
    <Relationship Target="../media/image5.jpg" Type="http://schemas.openxmlformats.org/officeDocument/2006/relationships/image" Id="rId3"/>
    <Relationship TargetMode="External" Target="http://www.esfcr.cz/" Type="http://schemas.openxmlformats.org/officeDocument/2006/relationships/hyperlink" Id="rId2"/>
    <Relationship Target="../slideLayouts/slideLayout2.xml" Type="http://schemas.openxmlformats.org/officeDocument/2006/relationships/slideLayout" Id="rId1"/>
</Relationships>

</file>

<file path=ppt/slides/_rels/slide72.xml.rels><?xml version="1.0" encoding="UTF-8" standalone="yes"?>
<Relationships xmlns="http://schemas.openxmlformats.org/package/2006/relationships">
    <Relationship Target="../media/image5.jpg" Type="http://schemas.openxmlformats.org/officeDocument/2006/relationships/image" Id="rId3"/>
    <Relationship Target="../notesSlides/notesSlide13.xml" Type="http://schemas.openxmlformats.org/officeDocument/2006/relationships/notesSlide" Id="rId2"/>
    <Relationship Target="../slideLayouts/slideLayout8.xml" Type="http://schemas.openxmlformats.org/officeDocument/2006/relationships/slideLayout" Id="rId1"/>
</Relationships>

</file>

<file path=ppt/slides/_rels/slide73.xml.rels><?xml version="1.0" encoding="UTF-8" standalone="yes"?>
<Relationships xmlns="http://schemas.openxmlformats.org/package/2006/relationships">
    <Relationship Target="../media/image5.jpg" Type="http://schemas.openxmlformats.org/officeDocument/2006/relationships/image" Id="rId3"/>
    <Relationship Target="../notesSlides/notesSlide14.xml" Type="http://schemas.openxmlformats.org/officeDocument/2006/relationships/notesSlide" Id="rId2"/>
    <Relationship Target="../slideLayouts/slideLayout1.xml" Type="http://schemas.openxmlformats.org/officeDocument/2006/relationships/slideLayout" Id="rId1"/>
</Relationships>

</file>

<file path=ppt/slides/_rels/slide74.xml.rels><?xml version="1.0" encoding="UTF-8" standalone="yes"?>
<Relationships xmlns="http://schemas.openxmlformats.org/package/2006/relationships">
    <Relationship Target="../media/image5.jp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75.xml.rels><?xml version="1.0" encoding="UTF-8" standalone="yes"?>
<Relationships xmlns="http://schemas.openxmlformats.org/package/2006/relationships">
    <Relationship Target="../media/image5.jp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76.xml.rels><?xml version="1.0" encoding="UTF-8" standalone="yes"?>
<Relationships xmlns="http://schemas.openxmlformats.org/package/2006/relationships">
    <Relationship Target="../media/image5.jp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77.xml.rels><?xml version="1.0" encoding="UTF-8" standalone="yes"?>
<Relationships xmlns="http://schemas.openxmlformats.org/package/2006/relationships">
    <Relationship Target="../media/image5.jp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78.xml.rels><?xml version="1.0" encoding="UTF-8" standalone="yes"?>
<Relationships xmlns="http://schemas.openxmlformats.org/package/2006/relationships">
    <Relationship Target="../media/hdphoto1.wdp" Type="http://schemas.microsoft.com/office/2007/relationships/hdphoto" Id="rId3"/>
    <Relationship Target="../media/image15.png" Type="http://schemas.openxmlformats.org/officeDocument/2006/relationships/image" Id="rId2"/>
    <Relationship Target="../slideLayouts/slideLayout2.xml" Type="http://schemas.openxmlformats.org/officeDocument/2006/relationships/slideLayout" Id="rId1"/>
    <Relationship Target="../media/image5.jpg" Type="http://schemas.openxmlformats.org/officeDocument/2006/relationships/image" Id="rId4"/>
</Relationships>

</file>

<file path=ppt/slides/_rels/slide79.xml.rels><?xml version="1.0" encoding="UTF-8" standalone="yes"?>
<Relationships xmlns="http://schemas.openxmlformats.org/package/2006/relationships">
    <Relationship Target="../media/image5.jp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8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80.xml.rels><?xml version="1.0" encoding="UTF-8" standalone="yes"?>
<Relationships xmlns="http://schemas.openxmlformats.org/package/2006/relationships">
    <Relationship Target="../media/image5.jpg" Type="http://schemas.openxmlformats.org/officeDocument/2006/relationships/image" Id="rId3"/>
    <Relationship Target="../notesSlides/notesSlide15.xml" Type="http://schemas.openxmlformats.org/officeDocument/2006/relationships/notesSlide" Id="rId2"/>
    <Relationship Target="../slideLayouts/slideLayout1.xml" Type="http://schemas.openxmlformats.org/officeDocument/2006/relationships/slideLayout" Id="rId1"/>
</Relationships>

</file>

<file path=ppt/slides/_rels/slide81.xml.rels><?xml version="1.0" encoding="UTF-8" standalone="yes"?>
<Relationships xmlns="http://schemas.openxmlformats.org/package/2006/relationships">
    <Relationship Target="../media/image5.jpg" Type="http://schemas.openxmlformats.org/officeDocument/2006/relationships/image" Id="rId3"/>
    <Relationship TargetMode="External" Target="http://www.esfcr.cz/" Type="http://schemas.openxmlformats.org/officeDocument/2006/relationships/hyperlink" Id="rId2"/>
    <Relationship Target="../slideLayouts/slideLayout2.xml" Type="http://schemas.openxmlformats.org/officeDocument/2006/relationships/slideLayout" Id="rId1"/>
</Relationships>

</file>

<file path=ppt/slides/_rels/slide82.xml.rels><?xml version="1.0" encoding="UTF-8" standalone="yes"?>
<Relationships xmlns="http://schemas.openxmlformats.org/package/2006/relationships">
    <Relationship Target="../media/image5.jp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83.xml.rels><?xml version="1.0" encoding="UTF-8" standalone="yes"?>
<Relationships xmlns="http://schemas.openxmlformats.org/package/2006/relationships">
    <Relationship Target="../media/image5.jpg" Type="http://schemas.openxmlformats.org/officeDocument/2006/relationships/image" Id="rId3"/>
    <Relationship TargetMode="External" Target="https://www.esfcr.cz/monitorovani-podporenych-osob-opz-plus/-/dokument/18069669" Type="http://schemas.openxmlformats.org/officeDocument/2006/relationships/hyperlink" Id="rId2"/>
    <Relationship Target="../slideLayouts/slideLayout2.xml" Type="http://schemas.openxmlformats.org/officeDocument/2006/relationships/slideLayout" Id="rId1"/>
</Relationships>

</file>

<file path=ppt/slides/_rels/slide84.xml.rels><?xml version="1.0" encoding="UTF-8" standalone="yes"?>
<Relationships xmlns="http://schemas.openxmlformats.org/package/2006/relationships">
    <Relationship Target="../media/image5.jp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85.xml.rels><?xml version="1.0" encoding="UTF-8" standalone="yes"?>
<Relationships xmlns="http://schemas.openxmlformats.org/package/2006/relationships">
    <Relationship Target="../notesSlides/notesSlide16.xml" Type="http://schemas.openxmlformats.org/officeDocument/2006/relationships/notesSlide" Id="rId2"/>
    <Relationship Target="../slideLayouts/slideLayout1.xml" Type="http://schemas.openxmlformats.org/officeDocument/2006/relationships/slideLayout" Id="rId1"/>
</Relationships>

</file>

<file path=ppt/slides/_rels/slide86.xml.rels><?xml version="1.0" encoding="UTF-8" standalone="yes"?>
<Relationships xmlns="http://schemas.openxmlformats.org/package/2006/relationships">
    <Relationship Target="../media/image5.jpg" Type="http://schemas.openxmlformats.org/officeDocument/2006/relationships/image" Id="rId3"/>
    <Relationship Target="../notesSlides/notesSlide17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87.xml.rels><?xml version="1.0" encoding="UTF-8" standalone="yes"?>
<Relationships xmlns="http://schemas.openxmlformats.org/package/2006/relationships">
    <Relationship Target="../media/image5.jp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88.xml.rels><?xml version="1.0" encoding="UTF-8" standalone="yes"?>
<Relationships xmlns="http://schemas.openxmlformats.org/package/2006/relationships">
    <Relationship Target="../media/image5.jp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89.xml.rels><?xml version="1.0" encoding="UTF-8" standalone="yes"?>
<Relationships xmlns="http://schemas.openxmlformats.org/package/2006/relationships">
    <Relationship Target="../media/image5.jp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9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>
          <a:xfrm>
            <a:off x="936000" y="2132856"/>
            <a:ext cx="7272000" cy="3071152"/>
          </a:xfrm>
        </p:spPr>
        <p:txBody>
          <a:bodyPr/>
          <a:lstStyle/>
          <a:p>
            <a:pPr algn="ctr"/>
            <a:r>
              <a:rPr lang="cs-CZ" b="false" i="false" dirty="false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Seminář pro žadatele o podporu v rámci výzvy 021 a 022 OPZ+</a:t>
            </a:r>
            <a:br>
              <a:rPr lang="cs-CZ" b="false" i="false" dirty="false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</a:br>
            <a:endParaRPr lang="cs-CZ" dirty="false"/>
          </a:p>
        </p:txBody>
      </p:sp>
      <p:pic>
        <p:nvPicPr>
          <p:cNvPr id="16" name="Zástupný symbol pro obrázek 15"/>
          <p:cNvPicPr>
            <a:picLocks noGrp="true" noChangeAspect="true"/>
          </p:cNvPicPr>
          <p:nvPr>
            <p:ph type="pic" sz="quarter" idx="17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805264"/>
            <a:ext cx="540000" cy="540000"/>
          </a:xfrm>
        </p:spPr>
      </p:pic>
      <p:sp>
        <p:nvSpPr>
          <p:cNvPr id="10" name="Zástupný symbol pro text 6">
            <a:extLst>
              <a:ext uri="{FF2B5EF4-FFF2-40B4-BE49-F238E27FC236}">
                <a16:creationId xmlns:a16="http://schemas.microsoft.com/office/drawing/2014/main" id="{B728BDDC-762E-4D60-A94C-5F8DC09090DE}"/>
              </a:ext>
            </a:extLst>
          </p:cNvPr>
          <p:cNvSpPr txBox="true">
            <a:spLocks/>
          </p:cNvSpPr>
          <p:nvPr/>
        </p:nvSpPr>
        <p:spPr>
          <a:xfrm>
            <a:off x="1511299" y="5805264"/>
            <a:ext cx="7272000" cy="540000"/>
          </a:xfrm>
          <a:prstGeom prst="rect">
            <a:avLst/>
          </a:prstGeom>
        </p:spPr>
        <p:txBody>
          <a:bodyPr vert="horz" lIns="36000" tIns="0" rIns="36000" bIns="0" rtlCol="false" anchor="ctr" anchorCtr="false">
            <a:noAutofit/>
          </a:bodyPr>
          <a:lstStyle>
            <a:lvl1pPr marL="0" indent="0" algn="l" defTabSz="914400" rtl="false" eaLnBrk="true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None/>
              <a:defRPr sz="3200" b="fals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false"/>
              <a:t>26.9. 2022, Praha</a:t>
            </a:r>
          </a:p>
        </p:txBody>
      </p:sp>
    </p:spTree>
    <p:extLst>
      <p:ext uri="{BB962C8B-B14F-4D97-AF65-F5344CB8AC3E}">
        <p14:creationId xmlns:p14="http://schemas.microsoft.com/office/powerpoint/2010/main" val="337466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Očekávání od inovačních projektů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556792"/>
            <a:ext cx="8064000" cy="4392488"/>
          </a:xfrm>
        </p:spPr>
        <p:txBody>
          <a:bodyPr/>
          <a:lstStyle/>
          <a:p>
            <a:r>
              <a:rPr lang="cs-CZ" dirty="false"/>
              <a:t>Spolupráce</a:t>
            </a:r>
          </a:p>
          <a:p>
            <a:r>
              <a:rPr lang="cs-CZ" dirty="false"/>
              <a:t>Učení se</a:t>
            </a:r>
          </a:p>
          <a:p>
            <a:r>
              <a:rPr lang="cs-CZ" dirty="false"/>
              <a:t>Otevřenost</a:t>
            </a:r>
          </a:p>
          <a:p>
            <a:r>
              <a:rPr lang="cs-CZ" dirty="false"/>
              <a:t>Ochota testovat a odložit dosavadní zkušenosti</a:t>
            </a:r>
          </a:p>
          <a:p>
            <a:endParaRPr lang="cs-CZ" dirty="false"/>
          </a:p>
          <a:p>
            <a:endParaRPr lang="cs-CZ" dirty="false"/>
          </a:p>
          <a:p>
            <a:r>
              <a:rPr lang="cs-CZ" dirty="false"/>
              <a:t>Vše vychází již z výše zmíněných principů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173227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CEFB9D-45B0-4979-B5D1-6556972D6A0D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konzultace před podáním žádostí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F0220E-74CD-4E48-B222-3A3EE30F03B1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r>
              <a:rPr lang="cs-CZ" dirty="false"/>
              <a:t>Absolvování alespoň jedné konzultace je povinné</a:t>
            </a:r>
          </a:p>
          <a:p>
            <a:r>
              <a:rPr lang="cs-CZ" dirty="false"/>
              <a:t>Maximálně 2 osobní a jedna e-mailová/telefonická konzultace</a:t>
            </a:r>
          </a:p>
          <a:p>
            <a:r>
              <a:rPr lang="cs-CZ" dirty="false"/>
              <a:t>Základem pro konzultaci je rozpracovaný Krátký projektový záměr</a:t>
            </a:r>
          </a:p>
          <a:p>
            <a:r>
              <a:rPr lang="cs-CZ" dirty="false"/>
              <a:t>Smyslem konzultace je sladit vzájemná očekávání, pochopit se a ukázat, kde jsme si možná v KPZ neporozuměli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CF91021-A79C-44A1-8C5A-28FD0269879A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11</a:t>
            </a:fld>
            <a:endParaRPr lang="cs-CZ" dirty="false"/>
          </a:p>
        </p:txBody>
      </p:sp>
      <p:pic>
        <p:nvPicPr>
          <p:cNvPr id="6" name="Grafický objekt 5" descr="Sluchátka se souvislou výplní">
            <a:hlinkClick r:id="rId2"/>
            <a:extLst>
              <a:ext uri="{FF2B5EF4-FFF2-40B4-BE49-F238E27FC236}">
                <a16:creationId xmlns:a16="http://schemas.microsoft.com/office/drawing/2014/main" id="{AFDD11A4-F538-4D26-AC42-300BC5CFBA55}"/>
              </a:ext>
            </a:extLst>
          </p:cNvPr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36296" y="518118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56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B81C61-E52A-4C7A-851F-A8BDD5932047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Co dělat, když chci konzultovat?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21B368-158C-4E18-A636-76FA5C64F647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r>
              <a:rPr lang="cs-CZ" dirty="false"/>
              <a:t>Seznamte se s výzvou a jejími přílohami</a:t>
            </a:r>
          </a:p>
          <a:p>
            <a:r>
              <a:rPr lang="cs-CZ" dirty="false"/>
              <a:t>Zpracujte KPZ na 1. konzultaci </a:t>
            </a:r>
          </a:p>
          <a:p>
            <a:pPr lvl="1"/>
            <a:r>
              <a:rPr lang="cs-CZ" dirty="false"/>
              <a:t>(pozor, je to kratší verze než KPZ, které se finálně přikládá k žádosti)</a:t>
            </a:r>
          </a:p>
          <a:p>
            <a:r>
              <a:rPr lang="cs-CZ" dirty="false"/>
              <a:t>Proveďte rozhovor s jedním klientem, rozhovor přepište do samostatného dokumentu</a:t>
            </a:r>
          </a:p>
          <a:p>
            <a:pPr lvl="1"/>
            <a:r>
              <a:rPr lang="cs-CZ" dirty="false"/>
              <a:t>Inspirovat se můžete naším návodem</a:t>
            </a:r>
          </a:p>
          <a:p>
            <a:r>
              <a:rPr lang="cs-CZ" dirty="false"/>
              <a:t>KPZ a přepis rozhovoru pošlete na </a:t>
            </a:r>
            <a:r>
              <a:rPr lang="cs-CZ" dirty="false">
                <a:hlinkClick r:id="rId2"/>
              </a:rPr>
              <a:t>inovace@mpsv.cz</a:t>
            </a:r>
            <a:endParaRPr lang="cs-CZ" dirty="false"/>
          </a:p>
          <a:p>
            <a:r>
              <a:rPr lang="cs-CZ" dirty="false"/>
              <a:t>Rezervujte si termín konzultace přes </a:t>
            </a:r>
            <a:r>
              <a:rPr lang="cs-CZ" dirty="false" err="true">
                <a:hlinkClick r:id="rId3"/>
              </a:rPr>
              <a:t>Reservio</a:t>
            </a:r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D984396-0E61-4A11-870E-84EB8F453980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889117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179512" y="0"/>
            <a:ext cx="8964488" cy="1080000"/>
          </a:xfrm>
        </p:spPr>
        <p:txBody>
          <a:bodyPr/>
          <a:lstStyle/>
          <a:p>
            <a:r>
              <a:rPr lang="pl-PL" dirty="false"/>
              <a:t>ZÁKLADNÍ INFORMACE</a:t>
            </a:r>
            <a:endParaRPr lang="cs-CZ" b="false" cap="none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4716000"/>
          </a:xfrm>
        </p:spPr>
        <p:txBody>
          <a:bodyPr/>
          <a:lstStyle/>
          <a:p>
            <a:pPr marL="0" indent="0">
              <a:buNone/>
            </a:pPr>
            <a:r>
              <a:rPr lang="cs-CZ" b="true" dirty="false"/>
              <a:t>Priorita 3: </a:t>
            </a:r>
            <a:r>
              <a:rPr lang="cs-CZ" dirty="false"/>
              <a:t>Sociální inovace</a:t>
            </a:r>
          </a:p>
          <a:p>
            <a:pPr marL="0" indent="0">
              <a:buNone/>
            </a:pPr>
            <a:r>
              <a:rPr lang="cs-CZ" b="true" dirty="false"/>
              <a:t>Specifický cíl 3.1: </a:t>
            </a:r>
            <a:r>
              <a:rPr lang="cs-CZ" sz="2000" dirty="false"/>
              <a:t>posilovat aktivní začleňování, a podpořit tak rovné příležitosti, nediskriminaci a aktivní účast a zlepšit zaměstnatelnost, zejména v případě znevýhodněných</a:t>
            </a:r>
          </a:p>
          <a:p>
            <a:pPr marL="0" indent="0">
              <a:buNone/>
            </a:pPr>
            <a:r>
              <a:rPr lang="cs-CZ" b="true" dirty="false"/>
              <a:t>Vyhlašovatel výzvy: </a:t>
            </a:r>
            <a:r>
              <a:rPr lang="cs-CZ" dirty="false"/>
              <a:t>MPSV, odbor realizace programů ESF – veřejná správa, sociální inovace a rovné příležitosti</a:t>
            </a:r>
          </a:p>
          <a:p>
            <a:pPr marL="0" indent="0">
              <a:buNone/>
            </a:pPr>
            <a:r>
              <a:rPr lang="cs-CZ" b="true" dirty="false"/>
              <a:t>Vyhlášení výzvy: </a:t>
            </a:r>
            <a:r>
              <a:rPr lang="cs-CZ" dirty="false"/>
              <a:t>13. 9. 2022</a:t>
            </a:r>
          </a:p>
          <a:p>
            <a:pPr marL="0" indent="0">
              <a:buNone/>
            </a:pPr>
            <a:r>
              <a:rPr lang="cs-CZ" b="true" dirty="false"/>
              <a:t>Ukončení příjmu projektových žádostí</a:t>
            </a:r>
            <a:r>
              <a:rPr lang="cs-CZ" dirty="false"/>
              <a:t>: 7. 2. 2023 </a:t>
            </a:r>
            <a:r>
              <a:rPr lang="cs-CZ" sz="1800" b="false" i="false" u="none" strike="noStrike" baseline="0" dirty="false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r>
              <a:rPr lang="cs-CZ" b="true" dirty="false"/>
              <a:t>Číslo výzvy: </a:t>
            </a:r>
            <a:r>
              <a:rPr lang="cs-CZ" dirty="false"/>
              <a:t>03_22_021</a:t>
            </a:r>
          </a:p>
          <a:p>
            <a:pPr marL="0" indent="0">
              <a:buNone/>
            </a:pPr>
            <a:r>
              <a:rPr lang="cs-CZ" b="true" dirty="false"/>
              <a:t>Alokace: </a:t>
            </a:r>
            <a:r>
              <a:rPr lang="cs-CZ" dirty="false"/>
              <a:t>96 mil. Kč</a:t>
            </a:r>
            <a:endParaRPr lang="cs-CZ" b="true" dirty="false"/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13</a:t>
            </a:fld>
            <a:endParaRPr lang="cs-CZ" dirty="false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FA23AA3-33C9-4A28-9080-2CF741B77B0F}"/>
              </a:ext>
            </a:extLst>
          </p:cNvPr>
          <p:cNvPicPr>
            <a:picLocks noChangeAspect="true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342000"/>
            <a:ext cx="54292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089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pl-PL" dirty="false"/>
              <a:t>Termíny a alokace</a:t>
            </a:r>
            <a:endParaRPr lang="cs-CZ" cap="none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44824"/>
            <a:ext cx="8064000" cy="4320000"/>
          </a:xfrm>
        </p:spPr>
        <p:txBody>
          <a:bodyPr/>
          <a:lstStyle/>
          <a:p>
            <a:r>
              <a:rPr lang="cs-CZ" dirty="false"/>
              <a:t>Minimální výše celkových uznatelných nákladů </a:t>
            </a:r>
            <a:br>
              <a:rPr lang="cs-CZ" dirty="false"/>
            </a:br>
            <a:r>
              <a:rPr lang="cs-CZ" dirty="false"/>
              <a:t>na projekt: 300 000 Kč</a:t>
            </a:r>
          </a:p>
          <a:p>
            <a:r>
              <a:rPr lang="cs-CZ" dirty="false"/>
              <a:t>Maximální výše celkových uznatelných nákladů </a:t>
            </a:r>
            <a:br>
              <a:rPr lang="cs-CZ" dirty="false"/>
            </a:br>
            <a:r>
              <a:rPr lang="cs-CZ" dirty="false"/>
              <a:t>na projekt: 2 400 000 Kč</a:t>
            </a:r>
          </a:p>
          <a:p>
            <a:endParaRPr lang="cs-CZ" dirty="false"/>
          </a:p>
          <a:p>
            <a:r>
              <a:rPr lang="cs-CZ" dirty="false"/>
              <a:t>Maximální délka trvání projektu: 14 měsíců</a:t>
            </a:r>
          </a:p>
          <a:p>
            <a:r>
              <a:rPr lang="cs-CZ" dirty="false"/>
              <a:t>Nejzazší termín ukončení projektu: 31. 5. 2024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14</a:t>
            </a:fld>
            <a:endParaRPr lang="cs-CZ" dirty="false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E990B69-1B53-4588-954A-4EF7382046F2}"/>
              </a:ext>
            </a:extLst>
          </p:cNvPr>
          <p:cNvPicPr>
            <a:picLocks noChangeAspect="true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075" y="268537"/>
            <a:ext cx="54292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4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pl-PL" dirty="false"/>
              <a:t>Oprávnění žadatelé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979976"/>
            <a:ext cx="8244448" cy="4536024"/>
          </a:xfrm>
        </p:spPr>
        <p:txBody>
          <a:bodyPr>
            <a:normAutofit/>
          </a:bodyPr>
          <a:lstStyle/>
          <a:p>
            <a:pPr marL="342900" lvl="0" indent="-34290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cs-CZ" sz="2400" b="true" dirty="false">
                <a:effectLst/>
                <a:latin typeface="Noto Sans Symbols"/>
                <a:ea typeface="Noto Sans Symbols"/>
                <a:cs typeface="Arial" panose="020B0604020202020204" pitchFamily="34" charset="0"/>
              </a:rPr>
              <a:t>Organizační složky státu </a:t>
            </a:r>
            <a:endParaRPr lang="cs-CZ" sz="2400" dirty="false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cs-CZ" sz="2400" b="true" dirty="false">
                <a:effectLst/>
                <a:latin typeface="Noto Sans Symbols"/>
                <a:ea typeface="Noto Sans Symbols"/>
                <a:cs typeface="Arial" panose="020B0604020202020204" pitchFamily="34" charset="0"/>
              </a:rPr>
              <a:t>Příspěvkové organizace zřízené organizačními složkami státu</a:t>
            </a:r>
            <a:endParaRPr lang="cs-CZ" sz="2400" dirty="false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cs-CZ" sz="2400" b="true" dirty="false">
                <a:effectLst/>
                <a:latin typeface="Noto Sans Symbols"/>
                <a:ea typeface="Noto Sans Symbols"/>
                <a:cs typeface="Arial" panose="020B0604020202020204" pitchFamily="34" charset="0"/>
              </a:rPr>
              <a:t>Kraje, obce, příspěvkové organizace zřízené kraji a obcemi</a:t>
            </a:r>
            <a:endParaRPr lang="cs-CZ" sz="2400" dirty="false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cs-CZ" sz="2400" b="true" dirty="false">
                <a:effectLst/>
                <a:latin typeface="Noto Sans Symbols"/>
                <a:ea typeface="Noto Sans Symbols"/>
                <a:cs typeface="Arial" panose="020B0604020202020204" pitchFamily="34" charset="0"/>
              </a:rPr>
              <a:t>Nestátní neziskové organizace</a:t>
            </a:r>
            <a:endParaRPr lang="cs-CZ" sz="2400" dirty="false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cs-CZ" sz="2400" b="true" dirty="false">
                <a:effectLst/>
                <a:latin typeface="Noto Sans Symbols"/>
                <a:ea typeface="Noto Sans Symbols"/>
                <a:cs typeface="Arial" panose="020B0604020202020204" pitchFamily="34" charset="0"/>
              </a:rPr>
              <a:t>Osoby samostatně výdělečně činné</a:t>
            </a:r>
            <a:endParaRPr lang="cs-CZ" sz="2400" dirty="false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cs-CZ" sz="2400" b="true" dirty="false">
                <a:effectLst/>
                <a:latin typeface="Noto Sans Symbols"/>
                <a:ea typeface="Noto Sans Symbols"/>
                <a:cs typeface="Arial" panose="020B0604020202020204" pitchFamily="34" charset="0"/>
              </a:rPr>
              <a:t>Poskytovatelé sociálních služeb</a:t>
            </a:r>
            <a:endParaRPr lang="cs-CZ" sz="2400" dirty="false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cs-CZ" sz="2400" b="true" dirty="false">
                <a:effectLst/>
                <a:latin typeface="Noto Sans Symbols"/>
                <a:ea typeface="Noto Sans Symbols"/>
                <a:cs typeface="Arial" panose="020B0604020202020204" pitchFamily="34" charset="0"/>
              </a:rPr>
              <a:t>Veřejné výzkumné instituce</a:t>
            </a:r>
            <a:endParaRPr lang="cs-CZ" sz="2400" dirty="false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cs-CZ" sz="2400" b="true" dirty="false">
                <a:effectLst/>
                <a:latin typeface="Noto Sans Symbols"/>
                <a:ea typeface="Noto Sans Symbols"/>
                <a:cs typeface="Arial" panose="020B0604020202020204" pitchFamily="34" charset="0"/>
              </a:rPr>
              <a:t>Školy a školská zařízení, vysoké školy</a:t>
            </a:r>
            <a:endParaRPr lang="cs-CZ" sz="2400" dirty="false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cs-CZ" sz="2400" b="true" dirty="false">
                <a:effectLst/>
                <a:latin typeface="Noto Sans Symbols"/>
                <a:ea typeface="Noto Sans Symbols"/>
                <a:cs typeface="Arial" panose="020B0604020202020204" pitchFamily="34" charset="0"/>
              </a:rPr>
              <a:t>Obchodní korporace</a:t>
            </a:r>
            <a:endParaRPr lang="cs-CZ" sz="2400" dirty="false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cs-CZ" sz="2400" b="true" dirty="false">
                <a:effectLst/>
                <a:latin typeface="Noto Sans Symbols"/>
                <a:ea typeface="Noto Sans Symbols"/>
                <a:cs typeface="Arial" panose="020B0604020202020204" pitchFamily="34" charset="0"/>
              </a:rPr>
              <a:t>Profesní a podnikatelská sdružení</a:t>
            </a:r>
            <a:endParaRPr lang="cs-CZ" sz="2400" dirty="false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cs-CZ" sz="2400" b="true" dirty="false">
                <a:effectLst/>
                <a:latin typeface="Noto Sans Symbols"/>
                <a:ea typeface="Noto Sans Symbols"/>
                <a:cs typeface="Arial" panose="020B0604020202020204" pitchFamily="34" charset="0"/>
              </a:rPr>
              <a:t>Zaměstnavatelé</a:t>
            </a:r>
            <a:endParaRPr lang="cs-CZ" sz="2400" dirty="false">
              <a:effectLst/>
              <a:latin typeface="Noto Sans Symbols"/>
              <a:ea typeface="Noto Sans Symbols"/>
              <a:cs typeface="Noto Sans Symbols"/>
            </a:endParaRPr>
          </a:p>
          <a:p>
            <a:pPr marL="0" indent="0">
              <a:buNone/>
            </a:pPr>
            <a:endParaRPr lang="cs-CZ" sz="2200" b="true" dirty="false"/>
          </a:p>
          <a:p>
            <a:pPr marL="0" indent="0">
              <a:buNone/>
            </a:pPr>
            <a:r>
              <a:rPr lang="cs-CZ" sz="2200" b="true" dirty="false"/>
              <a:t>Sankční seznamy Rusko (týká se i partnerů, dodavatelů)</a:t>
            </a:r>
          </a:p>
          <a:p>
            <a:pPr marL="0" indent="0">
              <a:buNone/>
            </a:pPr>
            <a:endParaRPr lang="cs-CZ" sz="2200" b="tru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15</a:t>
            </a:fld>
            <a:endParaRPr lang="cs-CZ" dirty="false"/>
          </a:p>
        </p:txBody>
      </p:sp>
      <p:sp>
        <p:nvSpPr>
          <p:cNvPr id="6" name="TextovéPole 5"/>
          <p:cNvSpPr txBox="true"/>
          <p:nvPr/>
        </p:nvSpPr>
        <p:spPr>
          <a:xfrm>
            <a:off x="539552" y="1412776"/>
            <a:ext cx="7632848" cy="430887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r>
              <a:rPr lang="cs-CZ" sz="2200" dirty="false"/>
              <a:t>Oprávněným žadatelem může být: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31CEC7F-2E34-467C-A87C-9FC2F03479A4}"/>
              </a:ext>
            </a:extLst>
          </p:cNvPr>
          <p:cNvPicPr>
            <a:picLocks noChangeAspect="true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075" y="307364"/>
            <a:ext cx="54292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pl-PL" dirty="false"/>
              <a:t>Cílové skupiny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412776"/>
            <a:ext cx="8064000" cy="4707224"/>
          </a:xfrm>
        </p:spPr>
        <p:txBody>
          <a:bodyPr/>
          <a:lstStyle/>
          <a:p>
            <a:r>
              <a:rPr lang="cs-CZ" dirty="false"/>
              <a:t>Cílové skupiny</a:t>
            </a:r>
          </a:p>
          <a:p>
            <a:pPr marL="342900" indent="-34290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cs-CZ" b="true" dirty="false">
                <a:latin typeface="Noto Sans Symbols"/>
                <a:cs typeface="Arial" panose="020B0604020202020204" pitchFamily="34" charset="0"/>
              </a:rPr>
              <a:t>Uchazeči o zaměstnání, zájemci o zaměstnání, ekonomicky neaktivní osoby</a:t>
            </a:r>
          </a:p>
          <a:p>
            <a:pPr marL="342900" indent="-34290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cs-CZ" b="true" dirty="false">
                <a:latin typeface="Noto Sans Symbols"/>
                <a:cs typeface="Arial" panose="020B0604020202020204" pitchFamily="34" charset="0"/>
              </a:rPr>
              <a:t>Osoby sociálně vyloučené a osoby sociálním vyloučením ohrožené</a:t>
            </a:r>
          </a:p>
          <a:p>
            <a:pPr marL="342900" indent="-34290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cs-CZ" b="true" dirty="false">
                <a:latin typeface="Noto Sans Symbols"/>
                <a:cs typeface="Arial" panose="020B0604020202020204" pitchFamily="34" charset="0"/>
              </a:rPr>
              <a:t>Poskytovatelé a zadavatelé sociálních služeb, služeb pro rodiny a děti a dalších služeb na podporu sociálního začleňování</a:t>
            </a:r>
          </a:p>
          <a:p>
            <a:pPr marL="342900" indent="-34290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cs-CZ" b="true" dirty="false">
                <a:latin typeface="Noto Sans Symbols"/>
                <a:cs typeface="Arial" panose="020B0604020202020204" pitchFamily="34" charset="0"/>
              </a:rPr>
              <a:t>Osoby pečující o jiné závislé osoby</a:t>
            </a:r>
          </a:p>
          <a:p>
            <a:pPr marL="342900" indent="-34290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cs-CZ" b="true" dirty="false">
                <a:latin typeface="Noto Sans Symbols"/>
                <a:cs typeface="Arial" panose="020B0604020202020204" pitchFamily="34" charset="0"/>
              </a:rPr>
              <a:t>Rodiče s malými dětmi, osoby pečující o malé děti</a:t>
            </a:r>
          </a:p>
          <a:p>
            <a:pPr marL="342900" indent="-34290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cs-CZ" b="true" dirty="false">
                <a:latin typeface="Noto Sans Symbols"/>
                <a:cs typeface="Arial" panose="020B0604020202020204" pitchFamily="34" charset="0"/>
              </a:rPr>
              <a:t>Zaměstnanci NNO, zaměstnanci sociálních podniků</a:t>
            </a:r>
          </a:p>
          <a:p>
            <a:pPr marL="342900" indent="-34290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cs-CZ" b="true" dirty="false">
                <a:latin typeface="Noto Sans Symbols"/>
                <a:cs typeface="Arial" panose="020B0604020202020204" pitchFamily="34" charset="0"/>
              </a:rPr>
              <a:t>Zaměstnavatelé, zaměstnanci </a:t>
            </a:r>
          </a:p>
          <a:p>
            <a:pPr marL="342900" indent="-34290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cs-CZ" b="true" dirty="false">
                <a:latin typeface="Noto Sans Symbols"/>
                <a:cs typeface="Arial" panose="020B0604020202020204" pitchFamily="34" charset="0"/>
              </a:rPr>
              <a:t>OSVČ bez zaměstnanců</a:t>
            </a:r>
          </a:p>
          <a:p>
            <a:pPr marL="342900" indent="-34290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cs-CZ" b="true" dirty="false">
                <a:latin typeface="Noto Sans Symbols"/>
                <a:cs typeface="Arial" panose="020B0604020202020204" pitchFamily="34" charset="0"/>
              </a:rPr>
              <a:t>Ústřední orgány státní správy, orgány územní samosprávy a jejich zaměstnanci (</a:t>
            </a:r>
            <a:r>
              <a:rPr lang="cs-CZ" sz="2200" b="true" dirty="false">
                <a:highlight>
                  <a:srgbClr val="FFFF00"/>
                </a:highlight>
                <a:latin typeface="Noto Sans Symbols"/>
                <a:cs typeface="Arial" panose="020B0604020202020204" pitchFamily="34" charset="0"/>
              </a:rPr>
              <a:t>jen složky v soc. integraci/ zaměstnanosti</a:t>
            </a:r>
            <a:r>
              <a:rPr lang="cs-CZ" b="true" dirty="false">
                <a:latin typeface="Noto Sans Symbols"/>
                <a:cs typeface="Arial" panose="020B0604020202020204" pitchFamily="34" charset="0"/>
              </a:rPr>
              <a:t>)</a:t>
            </a:r>
          </a:p>
          <a:p>
            <a:pPr marL="342900" indent="-34290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cs-CZ" b="true" dirty="false">
                <a:latin typeface="Noto Sans Symbols"/>
                <a:cs typeface="Arial" panose="020B0604020202020204" pitchFamily="34" charset="0"/>
              </a:rPr>
              <a:t>Veřejnost</a:t>
            </a:r>
          </a:p>
          <a:p>
            <a:pPr marL="0" indent="0">
              <a:buNone/>
            </a:pPr>
            <a:endParaRPr lang="cs-CZ" dirty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16</a:t>
            </a:fld>
            <a:endParaRPr lang="cs-CZ" dirty="false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DD03EDC-AFE2-4609-B890-916FBDDA07E5}"/>
              </a:ext>
            </a:extLst>
          </p:cNvPr>
          <p:cNvPicPr>
            <a:picLocks noChangeAspect="true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075" y="268537"/>
            <a:ext cx="54292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68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Materiály k prostudování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95451" y="1556792"/>
            <a:ext cx="8688549" cy="4320000"/>
          </a:xfrm>
        </p:spPr>
        <p:txBody>
          <a:bodyPr/>
          <a:lstStyle/>
          <a:p>
            <a:r>
              <a:rPr lang="cs-CZ" dirty="false"/>
              <a:t>Vše zveřejněno na www.</a:t>
            </a:r>
            <a:r>
              <a:rPr lang="cs-CZ" dirty="false">
                <a:hlinkClick r:id="rId2" action="ppaction://hlinkfile"/>
              </a:rPr>
              <a:t>esfcr.cz</a:t>
            </a:r>
            <a:r>
              <a:rPr lang="cs-CZ" dirty="false"/>
              <a:t> </a:t>
            </a:r>
            <a:r>
              <a:rPr lang="cs-CZ" sz="1400" dirty="false"/>
              <a:t>(sekce Programy – Dokumenty/Výzvy):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false"/>
              <a:t>Text výzvy 21 a 22 a jejích příloh (</a:t>
            </a:r>
            <a:r>
              <a:rPr lang="cs-CZ" i="true" dirty="false"/>
              <a:t>základní informace, co je podporováno</a:t>
            </a:r>
            <a:r>
              <a:rPr lang="cs-CZ" dirty="false"/>
              <a:t>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false">
                <a:hlinkClick r:id="rId3"/>
              </a:rPr>
              <a:t>Pokyny k vyplnění žádosti v IS KP21+ </a:t>
            </a:r>
            <a:r>
              <a:rPr lang="cs-CZ" sz="1400" dirty="false"/>
              <a:t>(detailní postup s printscreeny, jak v systému vyplnit a podat žádost o podporu)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false"/>
              <a:t>Diskuzní klub na ESF Fóru </a:t>
            </a:r>
            <a:r>
              <a:rPr lang="cs-CZ" sz="1400" dirty="false"/>
              <a:t>(k zodpovězení dotazů, nejasností)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false"/>
              <a:t>Tabulka obvyklých cen a mezd/platů </a:t>
            </a:r>
            <a:r>
              <a:rPr lang="cs-CZ" sz="1400" dirty="false"/>
              <a:t>(nepřekročit v rozpočtu nebo dobře zdůvodnit)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false">
                <a:hlinkClick r:id="rId4"/>
              </a:rPr>
              <a:t>Příručka pro hodnotitele</a:t>
            </a:r>
            <a:r>
              <a:rPr lang="cs-CZ" dirty="false"/>
              <a:t> </a:t>
            </a:r>
            <a:r>
              <a:rPr lang="cs-CZ" sz="1400" dirty="false"/>
              <a:t>(podívejte se na otázky u inovačních projektů, na které budou hodnotitelé hledat odpověď ve Vaší žádosti)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false"/>
              <a:t>Obecná a Specifická část pravidel pro žadatele a příjemce </a:t>
            </a:r>
          </a:p>
          <a:p>
            <a:r>
              <a:rPr lang="cs-CZ" dirty="false"/>
              <a:t>Doplňující materiály:    </a:t>
            </a:r>
            <a:r>
              <a:rPr lang="cs-CZ" sz="2000" dirty="false"/>
              <a:t>Podcast Ministerský jednorožec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17</a:t>
            </a:fld>
            <a:endParaRPr lang="cs-CZ" dirty="false"/>
          </a:p>
        </p:txBody>
      </p:sp>
      <p:pic>
        <p:nvPicPr>
          <p:cNvPr id="6" name="Grafický objekt 5" descr="Sluchátka se souvislou výplní">
            <a:hlinkClick r:id="rId5"/>
            <a:extLst>
              <a:ext uri="{FF2B5EF4-FFF2-40B4-BE49-F238E27FC236}">
                <a16:creationId xmlns:a16="http://schemas.microsoft.com/office/drawing/2014/main" id="{53B8FEB6-7DF9-4057-9E13-AA2EECF222B3}"/>
              </a:ext>
            </a:extLst>
          </p:cNvPr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08304" y="5512192"/>
            <a:ext cx="684204" cy="68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833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DA2930-CBDF-4963-BC82-49728479B4AF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Otázky?</a:t>
            </a:r>
            <a:br>
              <a:rPr lang="cs-CZ" dirty="false"/>
            </a:br>
            <a:br>
              <a:rPr lang="cs-CZ" dirty="false"/>
            </a:br>
            <a:r>
              <a:rPr lang="cs-CZ" dirty="false"/>
              <a:t>Připomínky?</a:t>
            </a:r>
          </a:p>
        </p:txBody>
      </p:sp>
    </p:spTree>
    <p:extLst>
      <p:ext uri="{BB962C8B-B14F-4D97-AF65-F5344CB8AC3E}">
        <p14:creationId xmlns:p14="http://schemas.microsoft.com/office/powerpoint/2010/main" val="4136799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755576" y="1471330"/>
            <a:ext cx="7272808" cy="864096"/>
          </a:xfrm>
        </p:spPr>
        <p:txBody>
          <a:bodyPr/>
          <a:lstStyle/>
          <a:p>
            <a:pPr algn="ctr"/>
            <a:r>
              <a:rPr lang="cs-CZ" dirty="false"/>
              <a:t>INKUBAČNÍ FÁZE Šíření (1)</a:t>
            </a:r>
            <a:endParaRPr lang="cs-CZ" sz="2800" b="false" dirty="false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FAFFCC8-2CF9-4AE8-BB2E-4A788568E3E0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817" y="2780928"/>
            <a:ext cx="7052365" cy="3879942"/>
          </a:xfrm>
          <a:prstGeom prst="rect">
            <a:avLst/>
          </a:prstGeom>
        </p:spPr>
      </p:pic>
      <p:pic>
        <p:nvPicPr>
          <p:cNvPr id="4" name="Grafický objekt 3" descr="Sluchátka se souvislou výplní">
            <a:hlinkClick r:id="rId4"/>
            <a:extLst>
              <a:ext uri="{FF2B5EF4-FFF2-40B4-BE49-F238E27FC236}">
                <a16:creationId xmlns:a16="http://schemas.microsoft.com/office/drawing/2014/main" id="{00BD98DE-F89F-47DB-A080-89EBB72DAF85}"/>
              </a:ext>
            </a:extLst>
          </p:cNvPr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59632" y="278092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391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Program semináře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</a:t>
            </a:fld>
            <a:endParaRPr lang="cs-CZ" dirty="false"/>
          </a:p>
        </p:txBody>
      </p:sp>
      <p:sp>
        <p:nvSpPr>
          <p:cNvPr id="5" name="Zástupný symbol pro obsah 5">
            <a:extLst>
              <a:ext uri="{FF2B5EF4-FFF2-40B4-BE49-F238E27FC236}">
                <a16:creationId xmlns:a16="http://schemas.microsoft.com/office/drawing/2014/main" id="{655A6AEA-4DB0-4F29-B972-6F44F7D09233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39750" y="1268760"/>
            <a:ext cx="8064500" cy="5247240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sz="2000" dirty="false"/>
              <a:t>Úvod – inovační výzvy v OPZ+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sz="2000" dirty="false"/>
              <a:t>Inkubační fáze vývoje řešení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sz="2000" dirty="false"/>
              <a:t>Inkubační fáze šíření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400" i="true" dirty="false"/>
              <a:t>Přestávka (5-10 minut)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sz="2000" dirty="false"/>
              <a:t>Hodnocení a výběr projektů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sz="2000" dirty="false"/>
              <a:t>Veřejná podpora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sz="2000" dirty="false"/>
              <a:t>Indikátory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sz="2000" dirty="false"/>
              <a:t>Rozpočet projektů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i="true" dirty="false"/>
              <a:t>Informace pro příjemce (v prezentaci jen pro rámcovou informaci)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400" i="true" dirty="false"/>
              <a:t>Informační a komunikační opatření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400" i="true" dirty="false"/>
              <a:t>Zpráva o realizaci a žádost o platbu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400" i="true" dirty="false"/>
              <a:t>IS  ESF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400" i="true" dirty="false"/>
              <a:t>Změny projektu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159D394-F3CE-4313-8A9B-FCF1110C0E14}"/>
              </a:ext>
            </a:extLst>
          </p:cNvPr>
          <p:cNvPicPr>
            <a:picLocks noChangeAspect="true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379" y="359091"/>
            <a:ext cx="542925" cy="542925"/>
          </a:xfrm>
          <a:prstGeom prst="rect">
            <a:avLst/>
          </a:prstGeom>
        </p:spPr>
      </p:pic>
      <p:pic>
        <p:nvPicPr>
          <p:cNvPr id="7" name="Obrázek 6" descr="Obsah obrázku text, klipart&#10;&#10;Popis byl vytvořen automaticky">
            <a:extLst>
              <a:ext uri="{FF2B5EF4-FFF2-40B4-BE49-F238E27FC236}">
                <a16:creationId xmlns:a16="http://schemas.microsoft.com/office/drawing/2014/main" id="{903D5E78-DEE9-4AF1-B6C8-D8B2582233D8}"/>
              </a:ext>
            </a:extLst>
          </p:cNvPr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253" y="4149080"/>
            <a:ext cx="715516" cy="71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43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pl-PL" dirty="false"/>
              <a:t>Smysl výzvy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556792"/>
            <a:ext cx="8064000" cy="482453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Hlavním účelem je podpora realizátorů se specifickým přístupem/metodou/know-how, kteří toto know-how chtějí předat dalším organizacím a tudíž jej velmi dobře ovládají</a:t>
            </a:r>
          </a:p>
          <a:p>
            <a:pPr>
              <a:lnSpc>
                <a:spcPct val="100000"/>
              </a:lnSpc>
            </a:pPr>
            <a:r>
              <a:rPr lang="cs-CZ" dirty="false">
                <a:latin typeface="Arial" panose="020B0604020202020204" pitchFamily="34" charset="0"/>
              </a:rPr>
              <a:t>Dotace nejde přímo na rozvoj organizace příjemce, ale na rozvoj dalších organizací, kterým je know-how předáváno</a:t>
            </a:r>
          </a:p>
          <a:p>
            <a:pPr>
              <a:lnSpc>
                <a:spcPct val="100000"/>
              </a:lnSpc>
            </a:pPr>
            <a:r>
              <a:rPr lang="cs-CZ" dirty="false">
                <a:latin typeface="Arial" panose="020B0604020202020204" pitchFamily="34" charset="0"/>
              </a:rPr>
              <a:t>Řešení se nevyvíjí od nuly (může se však vylepšovat a </a:t>
            </a:r>
            <a:r>
              <a:rPr lang="cs-CZ" dirty="false" err="true">
                <a:latin typeface="Arial" panose="020B0604020202020204" pitchFamily="34" charset="0"/>
              </a:rPr>
              <a:t>dovyvíjet</a:t>
            </a:r>
            <a:r>
              <a:rPr lang="cs-CZ" dirty="false">
                <a:latin typeface="Arial" panose="020B0604020202020204" pitchFamily="34" charset="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cs-CZ" dirty="false">
                <a:latin typeface="Arial" panose="020B0604020202020204" pitchFamily="34" charset="0"/>
              </a:rPr>
              <a:t>Inkubační a realizační fáze šíření</a:t>
            </a:r>
          </a:p>
          <a:p>
            <a:pPr>
              <a:lnSpc>
                <a:spcPct val="100000"/>
              </a:lnSpc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723683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4E4EFC-F794-4618-88A3-29BD2D3CDCF7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Modelové situace projektů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9D1C60-92B1-4A27-8162-7B5794666FBB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Přenos know-how ze zahraničí </a:t>
            </a:r>
          </a:p>
          <a:p>
            <a:pPr>
              <a:lnSpc>
                <a:spcPct val="150000"/>
              </a:lnSpc>
            </a:pPr>
            <a:r>
              <a:rPr lang="cs-CZ" u="none" strike="noStrike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Šíření vlastního přístupu</a:t>
            </a:r>
          </a:p>
          <a:p>
            <a:pPr>
              <a:lnSpc>
                <a:spcPct val="150000"/>
              </a:lnSpc>
            </a:pPr>
            <a:r>
              <a:rPr lang="cs-CZ" u="none" strike="noStrike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Přenos etablované metody využitelné v sociální oblasti</a:t>
            </a:r>
          </a:p>
          <a:p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32CDB55-1D88-4107-9595-9174B786FA0D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70418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400B33-5453-40CD-8119-213EC699F1DC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Podporované aktivity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692E22-AF65-4A21-BBB0-D65575E9AC0F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269000"/>
            <a:ext cx="8064000" cy="4320000"/>
          </a:xfrm>
        </p:spPr>
        <p:txBody>
          <a:bodyPr/>
          <a:lstStyle/>
          <a:p>
            <a:pPr algn="just" fontAlgn="base">
              <a:lnSpc>
                <a:spcPct val="100000"/>
              </a:lnSpc>
            </a:pPr>
            <a:r>
              <a:rPr lang="cs-CZ" sz="2400" b="true" dirty="false">
                <a:latin typeface="Arial" panose="020B0604020202020204" pitchFamily="34" charset="0"/>
              </a:rPr>
              <a:t>Navázání spolupráce s organizacemi, ve kterých by se měl přístup/metoda uplatňovat</a:t>
            </a:r>
          </a:p>
          <a:p>
            <a:pPr algn="just" fontAlgn="base">
              <a:lnSpc>
                <a:spcPct val="100000"/>
              </a:lnSpc>
            </a:pPr>
            <a:r>
              <a:rPr lang="cs-CZ" sz="2400" b="true" dirty="false">
                <a:latin typeface="Arial" panose="020B0604020202020204" pitchFamily="34" charset="0"/>
              </a:rPr>
              <a:t>Adaptace metody/přístupu do spolupracujících organizací a testování v praxi</a:t>
            </a:r>
          </a:p>
          <a:p>
            <a:pPr algn="just">
              <a:lnSpc>
                <a:spcPct val="100000"/>
              </a:lnSpc>
              <a:spcAft>
                <a:spcPts val="1100"/>
              </a:spcAft>
            </a:pPr>
            <a:r>
              <a:rPr lang="cs-CZ" sz="2400" dirty="false">
                <a:latin typeface="Arial" panose="020B0604020202020204" pitchFamily="34" charset="0"/>
              </a:rPr>
              <a:t>Příprava způsobu vyhodnocení změn ve spolupracujících organizacích a změn u jejich koncových uživatelů</a:t>
            </a:r>
          </a:p>
          <a:p>
            <a:pPr algn="just">
              <a:lnSpc>
                <a:spcPct val="100000"/>
              </a:lnSpc>
              <a:spcAft>
                <a:spcPts val="1100"/>
              </a:spcAft>
            </a:pPr>
            <a:r>
              <a:rPr lang="cs-CZ" sz="2400" dirty="false">
                <a:latin typeface="Arial" panose="020B0604020202020204" pitchFamily="34" charset="0"/>
              </a:rPr>
              <a:t>Propojování spolupracujících organizací mezi sebou</a:t>
            </a:r>
          </a:p>
          <a:p>
            <a:pPr algn="just">
              <a:lnSpc>
                <a:spcPct val="100000"/>
              </a:lnSpc>
              <a:spcAft>
                <a:spcPts val="1100"/>
              </a:spcAft>
            </a:pPr>
            <a:r>
              <a:rPr lang="cs-CZ" sz="2400" dirty="false">
                <a:latin typeface="Arial" panose="020B0604020202020204" pitchFamily="34" charset="0"/>
              </a:rPr>
              <a:t>Prohlubování znalostí realizátora v metodě/přístupu </a:t>
            </a:r>
          </a:p>
          <a:p>
            <a:pPr algn="just" fontAlgn="base">
              <a:lnSpc>
                <a:spcPct val="100000"/>
              </a:lnSpc>
              <a:spcAft>
                <a:spcPts val="1100"/>
              </a:spcAft>
            </a:pPr>
            <a:r>
              <a:rPr lang="cs-CZ" sz="2400" dirty="false">
                <a:latin typeface="Arial" panose="020B0604020202020204" pitchFamily="34" charset="0"/>
              </a:rPr>
              <a:t>Šíření, popularizace a vzdělávání v metodě/přístupu pro širší publikum než jsou zapojené spolupracující organizace</a:t>
            </a:r>
          </a:p>
          <a:p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0D987F-A6B5-486D-B2FC-E71D9974DF04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167314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Očekávání od inovačních projektů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556792"/>
            <a:ext cx="8064000" cy="4392488"/>
          </a:xfrm>
        </p:spPr>
        <p:txBody>
          <a:bodyPr/>
          <a:lstStyle/>
          <a:p>
            <a:r>
              <a:rPr lang="cs-CZ" dirty="false"/>
              <a:t>Spolupráce</a:t>
            </a:r>
          </a:p>
          <a:p>
            <a:r>
              <a:rPr lang="cs-CZ" dirty="false"/>
              <a:t>Učení se</a:t>
            </a:r>
          </a:p>
          <a:p>
            <a:r>
              <a:rPr lang="cs-CZ" dirty="false"/>
              <a:t>Otevřenost</a:t>
            </a:r>
          </a:p>
          <a:p>
            <a:r>
              <a:rPr lang="cs-CZ" dirty="false"/>
              <a:t>Ochota testovat</a:t>
            </a:r>
          </a:p>
          <a:p>
            <a:pPr lvl="1"/>
            <a:r>
              <a:rPr lang="cs-CZ" dirty="false"/>
              <a:t>V této výzvě ale právě vycházíte ze zkušeností šířeného přístupu</a:t>
            </a:r>
          </a:p>
          <a:p>
            <a:r>
              <a:rPr lang="cs-CZ" dirty="false"/>
              <a:t>Individuální přístup k jednotlivým organizacím</a:t>
            </a:r>
          </a:p>
          <a:p>
            <a:endParaRPr lang="cs-CZ" dirty="false"/>
          </a:p>
          <a:p>
            <a:r>
              <a:rPr lang="cs-CZ" dirty="false"/>
              <a:t>Vše vychází již z výše zmíněných principů</a:t>
            </a: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718143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CEFB9D-45B0-4979-B5D1-6556972D6A0D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konzultace před podáním žádostí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F0220E-74CD-4E48-B222-3A3EE30F03B1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r>
              <a:rPr lang="cs-CZ" dirty="false"/>
              <a:t>Absolvování alespoň jedné konzultace je povinné</a:t>
            </a:r>
          </a:p>
          <a:p>
            <a:r>
              <a:rPr lang="cs-CZ" dirty="false"/>
              <a:t>Maximálně 2 osobní a jedna e-mailová/telefonická konzultace</a:t>
            </a:r>
          </a:p>
          <a:p>
            <a:r>
              <a:rPr lang="cs-CZ" dirty="false"/>
              <a:t>Základem pro konzultaci je rozpracovaný Krátký projektový záměr</a:t>
            </a:r>
          </a:p>
          <a:p>
            <a:r>
              <a:rPr lang="cs-CZ" dirty="false"/>
              <a:t>Smyslem konzultace je sladit vzájemná očekávání, pochopit se a ukázat, kde jsme si možná v KPZ neporozuměli</a:t>
            </a:r>
          </a:p>
          <a:p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CF91021-A79C-44A1-8C5A-28FD0269879A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24</a:t>
            </a:fld>
            <a:endParaRPr lang="cs-CZ" dirty="false"/>
          </a:p>
        </p:txBody>
      </p:sp>
      <p:pic>
        <p:nvPicPr>
          <p:cNvPr id="5" name="Grafický objekt 4" descr="Sluchátka se souvislou výplní">
            <a:hlinkClick r:id="rId2"/>
            <a:extLst>
              <a:ext uri="{FF2B5EF4-FFF2-40B4-BE49-F238E27FC236}">
                <a16:creationId xmlns:a16="http://schemas.microsoft.com/office/drawing/2014/main" id="{28284EDD-C561-42F7-B69A-D263EC7F274A}"/>
              </a:ext>
            </a:extLst>
          </p:cNvPr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36296" y="518118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4547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807A3F-952E-4DA1-9683-E92C2DDCD768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Co dělat, když chci konzultovat?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44F62E-C10D-494D-A0E8-F49809B2A545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r>
              <a:rPr lang="cs-CZ" dirty="false"/>
              <a:t>Seznamte se s výzvou a jejími přílohami</a:t>
            </a:r>
          </a:p>
          <a:p>
            <a:r>
              <a:rPr lang="cs-CZ" dirty="false"/>
              <a:t>Zpracujte KPZ</a:t>
            </a:r>
          </a:p>
          <a:p>
            <a:pPr lvl="1"/>
            <a:r>
              <a:rPr lang="cs-CZ" dirty="false"/>
              <a:t>(jde o plnou verzi KPZ na rozdíl od výzvy na vývoj řešení)</a:t>
            </a:r>
          </a:p>
          <a:p>
            <a:r>
              <a:rPr lang="cs-CZ" dirty="false"/>
              <a:t>Poznejte blíže jednu organizaci, se kterou plánujete spolupracovat a své zkušenosti zpracujte do části 6 KPZ</a:t>
            </a:r>
          </a:p>
          <a:p>
            <a:r>
              <a:rPr lang="cs-CZ" dirty="false"/>
              <a:t>Zpracujte přílohu Odborné kapacity žadatele</a:t>
            </a:r>
          </a:p>
          <a:p>
            <a:r>
              <a:rPr lang="cs-CZ" dirty="false"/>
              <a:t>KPZ pošlete na </a:t>
            </a:r>
            <a:r>
              <a:rPr lang="cs-CZ" dirty="false">
                <a:hlinkClick r:id="rId2"/>
              </a:rPr>
              <a:t>inovace@mpsv.cz</a:t>
            </a:r>
            <a:endParaRPr lang="cs-CZ" dirty="false"/>
          </a:p>
          <a:p>
            <a:r>
              <a:rPr lang="cs-CZ" dirty="false"/>
              <a:t>Rezervujte si termín konzultace přes </a:t>
            </a:r>
            <a:r>
              <a:rPr lang="cs-CZ" dirty="false" err="true">
                <a:hlinkClick r:id="rId3"/>
              </a:rPr>
              <a:t>Reservio</a:t>
            </a:r>
            <a:endParaRPr lang="cs-CZ" dirty="false"/>
          </a:p>
          <a:p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EC2C746-B189-4612-A806-6747222FD824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934733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179512" y="0"/>
            <a:ext cx="8964488" cy="1080000"/>
          </a:xfrm>
        </p:spPr>
        <p:txBody>
          <a:bodyPr/>
          <a:lstStyle/>
          <a:p>
            <a:r>
              <a:rPr lang="pl-PL" dirty="false"/>
              <a:t>ZÁKLADNÍ INFORMACE</a:t>
            </a:r>
            <a:endParaRPr lang="cs-CZ" b="false" cap="none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4716000"/>
          </a:xfrm>
        </p:spPr>
        <p:txBody>
          <a:bodyPr/>
          <a:lstStyle/>
          <a:p>
            <a:pPr marL="0" indent="0">
              <a:buNone/>
            </a:pPr>
            <a:r>
              <a:rPr lang="cs-CZ" b="true" dirty="false"/>
              <a:t>Priorita 3: </a:t>
            </a:r>
            <a:r>
              <a:rPr lang="cs-CZ" dirty="false"/>
              <a:t>Sociální inovace</a:t>
            </a:r>
          </a:p>
          <a:p>
            <a:pPr marL="0" indent="0">
              <a:buNone/>
            </a:pPr>
            <a:r>
              <a:rPr lang="cs-CZ" b="true" dirty="false"/>
              <a:t>Specifický cíl 3.1: </a:t>
            </a:r>
            <a:r>
              <a:rPr lang="cs-CZ" sz="2000" dirty="false"/>
              <a:t>posilovat aktivní začleňování, a podpořit tak rovné příležitosti, nediskriminaci a aktivní účast a zlepšit zaměstnatelnost, zejména v případě znevýhodněných</a:t>
            </a:r>
          </a:p>
          <a:p>
            <a:pPr marL="0" indent="0">
              <a:buNone/>
            </a:pPr>
            <a:r>
              <a:rPr lang="cs-CZ" b="true" dirty="false"/>
              <a:t>Vyhlašovatel výzvy: </a:t>
            </a:r>
            <a:r>
              <a:rPr lang="cs-CZ" dirty="false"/>
              <a:t>MPSV, odbor realizace programů ESF – veřejná správa, sociální inovace a rovné příležitosti</a:t>
            </a:r>
          </a:p>
          <a:p>
            <a:pPr marL="0" indent="0">
              <a:buNone/>
            </a:pPr>
            <a:r>
              <a:rPr lang="cs-CZ" b="true" dirty="false"/>
              <a:t>Vyhlášení výzvy: </a:t>
            </a:r>
            <a:r>
              <a:rPr lang="cs-CZ" dirty="false"/>
              <a:t>12. 9. 2022</a:t>
            </a:r>
          </a:p>
          <a:p>
            <a:pPr marL="0" indent="0">
              <a:buNone/>
            </a:pPr>
            <a:r>
              <a:rPr lang="cs-CZ" b="true" dirty="false"/>
              <a:t>Ukončení příjmu projektových žádostí</a:t>
            </a:r>
            <a:r>
              <a:rPr lang="cs-CZ" dirty="false"/>
              <a:t>: 13. 2. 2023 </a:t>
            </a:r>
            <a:r>
              <a:rPr lang="cs-CZ" sz="1800" b="false" i="false" u="none" strike="noStrike" baseline="0" dirty="false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r>
              <a:rPr lang="cs-CZ" b="true" dirty="false"/>
              <a:t>Číslo výzvy: </a:t>
            </a:r>
            <a:r>
              <a:rPr lang="cs-CZ" dirty="false"/>
              <a:t>03_22_022</a:t>
            </a:r>
          </a:p>
          <a:p>
            <a:pPr marL="0" indent="0">
              <a:buNone/>
            </a:pPr>
            <a:r>
              <a:rPr lang="cs-CZ" b="true" dirty="false"/>
              <a:t>Alokace: </a:t>
            </a:r>
            <a:r>
              <a:rPr lang="cs-CZ" dirty="false"/>
              <a:t>20 mil. Kč</a:t>
            </a:r>
            <a:endParaRPr lang="cs-CZ" b="true" dirty="false"/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26</a:t>
            </a:fld>
            <a:endParaRPr lang="cs-CZ" dirty="false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B59B228-088C-4ACE-8576-7E3DB052BA9B}"/>
              </a:ext>
            </a:extLst>
          </p:cNvPr>
          <p:cNvPicPr>
            <a:picLocks noChangeAspect="true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268537"/>
            <a:ext cx="54292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897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pl-PL" dirty="false"/>
              <a:t>Termíny a alokace</a:t>
            </a:r>
            <a:endParaRPr lang="cs-CZ" cap="none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44824"/>
            <a:ext cx="8064000" cy="4320000"/>
          </a:xfrm>
        </p:spPr>
        <p:txBody>
          <a:bodyPr/>
          <a:lstStyle/>
          <a:p>
            <a:r>
              <a:rPr lang="cs-CZ" dirty="false"/>
              <a:t>Minimální výše celkových uznatelných nákladů </a:t>
            </a:r>
            <a:br>
              <a:rPr lang="cs-CZ" dirty="false"/>
            </a:br>
            <a:r>
              <a:rPr lang="cs-CZ" dirty="false"/>
              <a:t>na projekt: 300 000 Kč</a:t>
            </a:r>
          </a:p>
          <a:p>
            <a:r>
              <a:rPr lang="cs-CZ" dirty="false"/>
              <a:t>Maximální výše celkových uznatelných nákladů </a:t>
            </a:r>
            <a:br>
              <a:rPr lang="cs-CZ" dirty="false"/>
            </a:br>
            <a:r>
              <a:rPr lang="cs-CZ" dirty="false"/>
              <a:t>na projekt: 1 500 000 Kč</a:t>
            </a:r>
          </a:p>
          <a:p>
            <a:endParaRPr lang="cs-CZ" dirty="false"/>
          </a:p>
          <a:p>
            <a:r>
              <a:rPr lang="cs-CZ" dirty="false"/>
              <a:t>Maximální délka trvání projektu: 14 měsíců</a:t>
            </a:r>
          </a:p>
          <a:p>
            <a:r>
              <a:rPr lang="cs-CZ" dirty="false"/>
              <a:t>Nejzazší termín ukončení projektu: 31. 5. 2024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27</a:t>
            </a:fld>
            <a:endParaRPr lang="cs-CZ" dirty="false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8F61891-CE88-4242-A60C-37FF28C86FFD}"/>
              </a:ext>
            </a:extLst>
          </p:cNvPr>
          <p:cNvPicPr>
            <a:picLocks noChangeAspect="true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548" y="268537"/>
            <a:ext cx="54292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57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pl-PL" dirty="false"/>
              <a:t>Oprávnění žadatelé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979976"/>
            <a:ext cx="8244448" cy="4536024"/>
          </a:xfrm>
        </p:spPr>
        <p:txBody>
          <a:bodyPr>
            <a:normAutofit/>
          </a:bodyPr>
          <a:lstStyle/>
          <a:p>
            <a:pPr marL="342900" lvl="0" indent="-34290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cs-CZ" sz="2400" b="true" dirty="false">
                <a:effectLst/>
                <a:latin typeface="Noto Sans Symbols"/>
                <a:ea typeface="Noto Sans Symbols"/>
                <a:cs typeface="Arial" panose="020B0604020202020204" pitchFamily="34" charset="0"/>
              </a:rPr>
              <a:t>Organizační složky státu </a:t>
            </a:r>
            <a:endParaRPr lang="cs-CZ" sz="2400" dirty="false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cs-CZ" sz="2400" b="true" dirty="false">
                <a:effectLst/>
                <a:latin typeface="Noto Sans Symbols"/>
                <a:ea typeface="Noto Sans Symbols"/>
                <a:cs typeface="Arial" panose="020B0604020202020204" pitchFamily="34" charset="0"/>
              </a:rPr>
              <a:t>Příspěvkové organizace zřízené organizačními složkami státu</a:t>
            </a:r>
            <a:endParaRPr lang="cs-CZ" sz="2400" dirty="false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cs-CZ" sz="2400" b="true" dirty="false">
                <a:effectLst/>
                <a:latin typeface="Noto Sans Symbols"/>
                <a:ea typeface="Noto Sans Symbols"/>
                <a:cs typeface="Arial" panose="020B0604020202020204" pitchFamily="34" charset="0"/>
              </a:rPr>
              <a:t>Kraje, obce, příspěvkové organizace zřízené kraji a obcemi</a:t>
            </a:r>
            <a:endParaRPr lang="cs-CZ" sz="2400" dirty="false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cs-CZ" sz="2400" b="true" dirty="false">
                <a:effectLst/>
                <a:latin typeface="Noto Sans Symbols"/>
                <a:ea typeface="Noto Sans Symbols"/>
                <a:cs typeface="Arial" panose="020B0604020202020204" pitchFamily="34" charset="0"/>
              </a:rPr>
              <a:t>Nestátní neziskové organizace</a:t>
            </a:r>
            <a:endParaRPr lang="cs-CZ" sz="2400" dirty="false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cs-CZ" sz="2400" b="true" dirty="false">
                <a:effectLst/>
                <a:latin typeface="Noto Sans Symbols"/>
                <a:ea typeface="Noto Sans Symbols"/>
                <a:cs typeface="Arial" panose="020B0604020202020204" pitchFamily="34" charset="0"/>
              </a:rPr>
              <a:t>Osoby samostatně výdělečně činné</a:t>
            </a:r>
            <a:endParaRPr lang="cs-CZ" sz="2400" dirty="false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cs-CZ" sz="2400" b="true" dirty="false">
                <a:effectLst/>
                <a:latin typeface="Noto Sans Symbols"/>
                <a:ea typeface="Noto Sans Symbols"/>
                <a:cs typeface="Arial" panose="020B0604020202020204" pitchFamily="34" charset="0"/>
              </a:rPr>
              <a:t>Poskytovatelé sociálních služeb</a:t>
            </a:r>
            <a:endParaRPr lang="cs-CZ" sz="2400" dirty="false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cs-CZ" sz="2400" b="true" dirty="false">
                <a:effectLst/>
                <a:latin typeface="Noto Sans Symbols"/>
                <a:ea typeface="Noto Sans Symbols"/>
                <a:cs typeface="Arial" panose="020B0604020202020204" pitchFamily="34" charset="0"/>
              </a:rPr>
              <a:t>Veřejné výzkumné instituce</a:t>
            </a:r>
            <a:endParaRPr lang="cs-CZ" sz="2400" dirty="false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cs-CZ" sz="2400" b="true" dirty="false">
                <a:effectLst/>
                <a:latin typeface="Noto Sans Symbols"/>
                <a:ea typeface="Noto Sans Symbols"/>
                <a:cs typeface="Arial" panose="020B0604020202020204" pitchFamily="34" charset="0"/>
              </a:rPr>
              <a:t>Školy a školská zařízení, vysoké školy</a:t>
            </a:r>
            <a:endParaRPr lang="cs-CZ" sz="2400" dirty="false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cs-CZ" sz="2400" b="true" dirty="false">
                <a:effectLst/>
                <a:latin typeface="Noto Sans Symbols"/>
                <a:ea typeface="Noto Sans Symbols"/>
                <a:cs typeface="Arial" panose="020B0604020202020204" pitchFamily="34" charset="0"/>
              </a:rPr>
              <a:t>Obchodní korporace</a:t>
            </a:r>
            <a:endParaRPr lang="cs-CZ" sz="2400" dirty="false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cs-CZ" sz="2400" b="true" dirty="false">
                <a:effectLst/>
                <a:latin typeface="Noto Sans Symbols"/>
                <a:ea typeface="Noto Sans Symbols"/>
                <a:cs typeface="Arial" panose="020B0604020202020204" pitchFamily="34" charset="0"/>
              </a:rPr>
              <a:t>Profesní a podnikatelská sdružení</a:t>
            </a:r>
            <a:endParaRPr lang="cs-CZ" sz="2400" dirty="false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cs-CZ" sz="2400" b="true" dirty="false">
                <a:effectLst/>
                <a:latin typeface="Noto Sans Symbols"/>
                <a:ea typeface="Noto Sans Symbols"/>
                <a:cs typeface="Arial" panose="020B0604020202020204" pitchFamily="34" charset="0"/>
              </a:rPr>
              <a:t>Zaměstnavatelé</a:t>
            </a:r>
            <a:endParaRPr lang="cs-CZ" sz="2400" dirty="false">
              <a:effectLst/>
              <a:latin typeface="Noto Sans Symbols"/>
              <a:ea typeface="Noto Sans Symbols"/>
              <a:cs typeface="Noto Sans Symbols"/>
            </a:endParaRPr>
          </a:p>
          <a:p>
            <a:pPr marL="0" indent="0">
              <a:buNone/>
            </a:pPr>
            <a:endParaRPr lang="cs-CZ" sz="2200" b="true" dirty="false"/>
          </a:p>
          <a:p>
            <a:pPr marL="0" indent="0">
              <a:buNone/>
            </a:pPr>
            <a:r>
              <a:rPr lang="cs-CZ" sz="2200" b="true" dirty="false"/>
              <a:t>Sankční seznamy Rusko (týká se i partnerů, dodavatelů)</a:t>
            </a:r>
          </a:p>
          <a:p>
            <a:pPr marL="0" indent="0">
              <a:buNone/>
            </a:pPr>
            <a:endParaRPr lang="cs-CZ" sz="2200" b="tru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28</a:t>
            </a:fld>
            <a:endParaRPr lang="cs-CZ" dirty="false"/>
          </a:p>
        </p:txBody>
      </p:sp>
      <p:sp>
        <p:nvSpPr>
          <p:cNvPr id="6" name="TextovéPole 5"/>
          <p:cNvSpPr txBox="true"/>
          <p:nvPr/>
        </p:nvSpPr>
        <p:spPr>
          <a:xfrm>
            <a:off x="539552" y="1412776"/>
            <a:ext cx="7632848" cy="430887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r>
              <a:rPr lang="cs-CZ" sz="2200" dirty="false"/>
              <a:t>Oprávněným žadatelem může být: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9F4D775-B485-4DA4-8C8C-B4149DB7BAE6}"/>
              </a:ext>
            </a:extLst>
          </p:cNvPr>
          <p:cNvPicPr>
            <a:picLocks noChangeAspect="true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485" y="268537"/>
            <a:ext cx="54292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9623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pl-PL" dirty="false"/>
              <a:t>Cílové skupiny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412776"/>
            <a:ext cx="8064000" cy="4707224"/>
          </a:xfrm>
        </p:spPr>
        <p:txBody>
          <a:bodyPr/>
          <a:lstStyle/>
          <a:p>
            <a:r>
              <a:rPr lang="cs-CZ" dirty="false"/>
              <a:t>Cílové skupiny</a:t>
            </a:r>
          </a:p>
          <a:p>
            <a:pPr marL="342900" indent="-34290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cs-CZ" b="true" dirty="false">
                <a:latin typeface="Noto Sans Symbols"/>
                <a:cs typeface="Arial" panose="020B0604020202020204" pitchFamily="34" charset="0"/>
              </a:rPr>
              <a:t>Uchazeči o zaměstnání, zájemci o zaměstnání, ekonomicky neaktivní osoby</a:t>
            </a:r>
          </a:p>
          <a:p>
            <a:pPr marL="342900" indent="-34290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cs-CZ" b="true" dirty="false">
                <a:latin typeface="Noto Sans Symbols"/>
                <a:cs typeface="Arial" panose="020B0604020202020204" pitchFamily="34" charset="0"/>
              </a:rPr>
              <a:t>Osoby sociálně vyloučené a osoby sociálním vyloučením ohrožené</a:t>
            </a:r>
          </a:p>
          <a:p>
            <a:pPr marL="342900" indent="-34290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cs-CZ" b="true" dirty="false">
                <a:latin typeface="Noto Sans Symbols"/>
                <a:cs typeface="Arial" panose="020B0604020202020204" pitchFamily="34" charset="0"/>
              </a:rPr>
              <a:t>Poskytovatelé a zadavatelé sociálních služeb, služeb pro rodiny a děti a dalších služeb na podporu sociálního začleňování</a:t>
            </a:r>
          </a:p>
          <a:p>
            <a:pPr marL="342900" indent="-34290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cs-CZ" b="true" dirty="false">
                <a:latin typeface="Noto Sans Symbols"/>
                <a:cs typeface="Arial" panose="020B0604020202020204" pitchFamily="34" charset="0"/>
              </a:rPr>
              <a:t>Osoby pečující o jiné závislé osoby</a:t>
            </a:r>
          </a:p>
          <a:p>
            <a:pPr marL="342900" indent="-34290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cs-CZ" b="true" dirty="false">
                <a:latin typeface="Noto Sans Symbols"/>
                <a:cs typeface="Arial" panose="020B0604020202020204" pitchFamily="34" charset="0"/>
              </a:rPr>
              <a:t>Rodiče s malými dětmi, osoby pečující o malé děti</a:t>
            </a:r>
          </a:p>
          <a:p>
            <a:pPr marL="342900" indent="-34290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cs-CZ" b="true" dirty="false">
                <a:latin typeface="Noto Sans Symbols"/>
                <a:cs typeface="Arial" panose="020B0604020202020204" pitchFamily="34" charset="0"/>
              </a:rPr>
              <a:t>Zaměstnanci NNO, zaměstnanci sociálních podniků</a:t>
            </a:r>
          </a:p>
          <a:p>
            <a:pPr marL="342900" indent="-34290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cs-CZ" b="true" dirty="false">
                <a:latin typeface="Noto Sans Symbols"/>
                <a:cs typeface="Arial" panose="020B0604020202020204" pitchFamily="34" charset="0"/>
              </a:rPr>
              <a:t>Zaměstnavatelé, zaměstnanci </a:t>
            </a:r>
          </a:p>
          <a:p>
            <a:pPr marL="342900" indent="-34290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cs-CZ" b="true" dirty="false">
                <a:latin typeface="Noto Sans Symbols"/>
                <a:cs typeface="Arial" panose="020B0604020202020204" pitchFamily="34" charset="0"/>
              </a:rPr>
              <a:t>OSVČ bez zaměstnanců</a:t>
            </a:r>
          </a:p>
          <a:p>
            <a:pPr marL="342900" indent="-34290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cs-CZ" b="true" dirty="false">
                <a:latin typeface="Noto Sans Symbols"/>
                <a:cs typeface="Arial" panose="020B0604020202020204" pitchFamily="34" charset="0"/>
              </a:rPr>
              <a:t>Ústřední orgány státní správy, orgány územní samosprávy a jejich zaměstnanci </a:t>
            </a:r>
            <a:r>
              <a:rPr lang="cs-CZ" sz="2000" b="true" dirty="false">
                <a:latin typeface="Noto Sans Symbols"/>
                <a:cs typeface="Arial" panose="020B0604020202020204" pitchFamily="34" charset="0"/>
              </a:rPr>
              <a:t>(jen v sociální oblasti nebo zaměstnanosti)</a:t>
            </a:r>
          </a:p>
          <a:p>
            <a:pPr marL="342900" indent="-34290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cs-CZ" b="true" dirty="false">
                <a:latin typeface="Noto Sans Symbols"/>
                <a:cs typeface="Arial" panose="020B0604020202020204" pitchFamily="34" charset="0"/>
              </a:rPr>
              <a:t>Veřejnost</a:t>
            </a:r>
          </a:p>
          <a:p>
            <a:pPr marL="0" indent="0">
              <a:buNone/>
            </a:pPr>
            <a:endParaRPr lang="cs-CZ" dirty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29</a:t>
            </a:fld>
            <a:endParaRPr lang="cs-CZ" dirty="false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50645C8-4F64-4CFE-AB4E-097C16DAC697}"/>
              </a:ext>
            </a:extLst>
          </p:cNvPr>
          <p:cNvPicPr>
            <a:picLocks noChangeAspect="true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548" y="268537"/>
            <a:ext cx="54292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20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/>
          <p:nvPr/>
        </p:nvSpPr>
        <p:spPr>
          <a:xfrm>
            <a:off x="5490038" y="4032956"/>
            <a:ext cx="1350000" cy="4050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txBody>
          <a:bodyPr spcFirstLastPara="true" wrap="square" lIns="68569" tIns="34275" rIns="68569" bIns="34275" anchor="ctr" anchorCtr="false">
            <a:noAutofit/>
          </a:bodyPr>
          <a:lstStyle/>
          <a:p>
            <a:pPr algn="ctr"/>
            <a:r>
              <a:rPr lang="cs-CZ" sz="1200" b="true" dirty="false">
                <a:solidFill>
                  <a:schemeClr val="lt1"/>
                </a:solidFill>
                <a:latin typeface="+mj-lt"/>
                <a:cs typeface="Calibri"/>
                <a:sym typeface="Calibri"/>
              </a:rPr>
              <a:t>ŠÍŘENÍ</a:t>
            </a:r>
            <a:endParaRPr sz="1200" b="true" dirty="false">
              <a:solidFill>
                <a:schemeClr val="lt1"/>
              </a:solidFill>
              <a:latin typeface="+mj-lt"/>
              <a:cs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2312314" y="4025742"/>
            <a:ext cx="1350000" cy="405000"/>
          </a:xfrm>
          <a:prstGeom prst="roundRect">
            <a:avLst>
              <a:gd name="adj" fmla="val 16667"/>
            </a:avLst>
          </a:prstGeom>
          <a:solidFill>
            <a:srgbClr val="E92BC0"/>
          </a:solidFill>
          <a:ln>
            <a:noFill/>
          </a:ln>
        </p:spPr>
        <p:txBody>
          <a:bodyPr spcFirstLastPara="true" wrap="square" lIns="68569" tIns="34275" rIns="68569" bIns="34275" anchor="ctr" anchorCtr="false">
            <a:noAutofit/>
          </a:bodyPr>
          <a:lstStyle/>
          <a:p>
            <a:pPr algn="ctr"/>
            <a:r>
              <a:rPr lang="cs-CZ" sz="1200" b="true" dirty="false">
                <a:solidFill>
                  <a:schemeClr val="lt1"/>
                </a:solidFill>
                <a:latin typeface="+mj-lt"/>
                <a:cs typeface="Calibri"/>
                <a:sym typeface="Calibri"/>
              </a:rPr>
              <a:t>VÝVOJ ŘEŠENÍ</a:t>
            </a:r>
            <a:endParaRPr sz="1200" dirty="false">
              <a:latin typeface="+mj-lt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3939513" y="2682924"/>
            <a:ext cx="1262885" cy="126422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true" wrap="square" lIns="68569" tIns="34275" rIns="68569" bIns="34275" anchor="ctr" anchorCtr="false">
            <a:noAutofit/>
          </a:bodyPr>
          <a:lstStyle/>
          <a:p>
            <a:pPr algn="ctr"/>
            <a:endParaRPr lang="cs-CZ" sz="1200" b="true" dirty="false">
              <a:solidFill>
                <a:schemeClr val="dk1"/>
              </a:solidFill>
              <a:latin typeface="+mj-lt"/>
              <a:cs typeface="Calibri"/>
              <a:sym typeface="Calibri"/>
            </a:endParaRPr>
          </a:p>
          <a:p>
            <a:pPr algn="ctr"/>
            <a:r>
              <a:rPr lang="cs-CZ" sz="1200" b="true" dirty="false">
                <a:solidFill>
                  <a:schemeClr val="dk1"/>
                </a:solidFill>
                <a:latin typeface="+mj-lt"/>
                <a:cs typeface="Calibri"/>
                <a:sym typeface="Calibri"/>
              </a:rPr>
              <a:t>SOCIÁLNÍ</a:t>
            </a:r>
          </a:p>
          <a:p>
            <a:pPr algn="ctr"/>
            <a:r>
              <a:rPr lang="cs-CZ" sz="1200" b="true" dirty="false">
                <a:solidFill>
                  <a:schemeClr val="dk1"/>
                </a:solidFill>
                <a:latin typeface="+mj-lt"/>
                <a:cs typeface="Calibri"/>
                <a:sym typeface="Calibri"/>
              </a:rPr>
              <a:t>INOVACE</a:t>
            </a:r>
          </a:p>
          <a:p>
            <a:pPr algn="ctr"/>
            <a:r>
              <a:rPr lang="cs-CZ" sz="825" b="true" dirty="false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OPZ+</a:t>
            </a:r>
          </a:p>
          <a:p>
            <a:pPr algn="ctr"/>
            <a:endParaRPr sz="675" dirty="false">
              <a:latin typeface="+mj-lt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1633856" y="4573990"/>
            <a:ext cx="1273680" cy="809897"/>
          </a:xfrm>
          <a:prstGeom prst="roundRect">
            <a:avLst>
              <a:gd name="adj" fmla="val 16667"/>
            </a:avLst>
          </a:prstGeom>
          <a:solidFill>
            <a:srgbClr val="E92BC0"/>
          </a:solidFill>
          <a:ln>
            <a:noFill/>
          </a:ln>
        </p:spPr>
        <p:txBody>
          <a:bodyPr spcFirstLastPara="true" wrap="square" lIns="68569" tIns="34275" rIns="68569" bIns="34275" anchor="ctr" anchorCtr="false">
            <a:noAutofit/>
          </a:bodyPr>
          <a:lstStyle/>
          <a:p>
            <a:pPr algn="ctr"/>
            <a:r>
              <a:rPr lang="cs-CZ" sz="1200" b="true" dirty="false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INKUBAČNÍ</a:t>
            </a:r>
          </a:p>
          <a:p>
            <a:pPr algn="ctr"/>
            <a:r>
              <a:rPr lang="cs-CZ" sz="825" b="true" dirty="false">
                <a:solidFill>
                  <a:schemeClr val="lt1"/>
                </a:solidFill>
                <a:latin typeface="+mj-lt"/>
                <a:cs typeface="Calibri"/>
                <a:sym typeface="Calibri"/>
              </a:rPr>
              <a:t>FÁZE</a:t>
            </a:r>
            <a:endParaRPr sz="900" dirty="false">
              <a:latin typeface="+mj-lt"/>
            </a:endParaRPr>
          </a:p>
        </p:txBody>
      </p:sp>
      <p:sp>
        <p:nvSpPr>
          <p:cNvPr id="113" name="Google Shape;113;p2"/>
          <p:cNvSpPr/>
          <p:nvPr/>
        </p:nvSpPr>
        <p:spPr>
          <a:xfrm>
            <a:off x="3062359" y="4573990"/>
            <a:ext cx="1273680" cy="809897"/>
          </a:xfrm>
          <a:prstGeom prst="roundRect">
            <a:avLst>
              <a:gd name="adj" fmla="val 16667"/>
            </a:avLst>
          </a:prstGeom>
          <a:solidFill>
            <a:srgbClr val="E92BC0"/>
          </a:solidFill>
          <a:ln>
            <a:noFill/>
          </a:ln>
        </p:spPr>
        <p:txBody>
          <a:bodyPr spcFirstLastPara="true" wrap="square" lIns="68569" tIns="34275" rIns="68569" bIns="34275" anchor="ctr" anchorCtr="false">
            <a:noAutofit/>
          </a:bodyPr>
          <a:lstStyle/>
          <a:p>
            <a:pPr algn="ctr"/>
            <a:r>
              <a:rPr lang="cs-CZ" sz="1200" b="true" dirty="false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REALIZAČNÍ</a:t>
            </a:r>
          </a:p>
          <a:p>
            <a:pPr algn="ctr"/>
            <a:r>
              <a:rPr lang="cs-CZ" sz="825" b="true" dirty="false">
                <a:solidFill>
                  <a:schemeClr val="lt1"/>
                </a:solidFill>
                <a:latin typeface="+mj-lt"/>
                <a:cs typeface="Calibri"/>
                <a:sym typeface="Calibri"/>
              </a:rPr>
              <a:t>FÁZE</a:t>
            </a:r>
            <a:endParaRPr sz="900" dirty="false">
              <a:latin typeface="+mj-lt"/>
            </a:endParaRPr>
          </a:p>
        </p:txBody>
      </p:sp>
      <p:sp>
        <p:nvSpPr>
          <p:cNvPr id="114" name="Google Shape;114;p2"/>
          <p:cNvSpPr/>
          <p:nvPr/>
        </p:nvSpPr>
        <p:spPr>
          <a:xfrm>
            <a:off x="6234907" y="4573990"/>
            <a:ext cx="1273725" cy="8100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txBody>
          <a:bodyPr spcFirstLastPara="true" wrap="square" lIns="68569" tIns="34275" rIns="68569" bIns="34275" anchor="ctr" anchorCtr="false">
            <a:noAutofit/>
          </a:bodyPr>
          <a:lstStyle/>
          <a:p>
            <a:pPr algn="ctr"/>
            <a:r>
              <a:rPr lang="cs-CZ" sz="1200" b="true" dirty="false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REALIZAČNÍ</a:t>
            </a:r>
          </a:p>
          <a:p>
            <a:pPr algn="ctr"/>
            <a:r>
              <a:rPr lang="cs-CZ" sz="825" b="true" dirty="false">
                <a:solidFill>
                  <a:schemeClr val="lt1"/>
                </a:solidFill>
                <a:latin typeface="+mj-lt"/>
                <a:cs typeface="Calibri"/>
                <a:sym typeface="Calibri"/>
              </a:rPr>
              <a:t>FÁZE</a:t>
            </a:r>
            <a:endParaRPr sz="900" dirty="false">
              <a:latin typeface="+mj-lt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4822847" y="4573990"/>
            <a:ext cx="1273680" cy="80989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txBody>
          <a:bodyPr spcFirstLastPara="true" wrap="square" lIns="68569" tIns="34275" rIns="68569" bIns="34275" anchor="ctr" anchorCtr="false">
            <a:noAutofit/>
          </a:bodyPr>
          <a:lstStyle/>
          <a:p>
            <a:pPr algn="ctr"/>
            <a:r>
              <a:rPr lang="cs-CZ" sz="1200" b="true" dirty="false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INKUBAČNÍ</a:t>
            </a:r>
          </a:p>
          <a:p>
            <a:pPr algn="ctr"/>
            <a:r>
              <a:rPr lang="cs-CZ" sz="825" b="true" dirty="false">
                <a:solidFill>
                  <a:schemeClr val="lt1"/>
                </a:solidFill>
                <a:latin typeface="+mj-lt"/>
                <a:cs typeface="Calibri"/>
                <a:sym typeface="Calibri"/>
              </a:rPr>
              <a:t>FÁZE</a:t>
            </a:r>
            <a:endParaRPr sz="900" dirty="false">
              <a:latin typeface="+mj-lt"/>
            </a:endParaRPr>
          </a:p>
        </p:txBody>
      </p:sp>
      <p:grpSp>
        <p:nvGrpSpPr>
          <p:cNvPr id="117" name="Google Shape;117;p2"/>
          <p:cNvGrpSpPr/>
          <p:nvPr/>
        </p:nvGrpSpPr>
        <p:grpSpPr>
          <a:xfrm>
            <a:off x="2885808" y="4963982"/>
            <a:ext cx="197369" cy="41955"/>
            <a:chOff x="4144117" y="1985636"/>
            <a:chExt cx="338710" cy="72000"/>
          </a:xfrm>
        </p:grpSpPr>
        <p:cxnSp>
          <p:nvCxnSpPr>
            <p:cNvPr id="118" name="Google Shape;118;p2"/>
            <p:cNvCxnSpPr/>
            <p:nvPr/>
          </p:nvCxnSpPr>
          <p:spPr>
            <a:xfrm>
              <a:off x="4192354" y="2025077"/>
              <a:ext cx="252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19" name="Google Shape;119;p2"/>
            <p:cNvSpPr/>
            <p:nvPr/>
          </p:nvSpPr>
          <p:spPr>
            <a:xfrm>
              <a:off x="4144117" y="1985636"/>
              <a:ext cx="72000" cy="72000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true" wrap="square" lIns="68569" tIns="34275" rIns="68569" bIns="34275" anchor="ctr" anchorCtr="false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4410827" y="1985636"/>
              <a:ext cx="72000" cy="72000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true" wrap="square" lIns="68569" tIns="34275" rIns="68569" bIns="34275" anchor="ctr" anchorCtr="false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" name="Google Shape;121;p2"/>
          <p:cNvGrpSpPr/>
          <p:nvPr/>
        </p:nvGrpSpPr>
        <p:grpSpPr>
          <a:xfrm>
            <a:off x="6076250" y="4945549"/>
            <a:ext cx="175500" cy="37306"/>
            <a:chOff x="4144117" y="1985636"/>
            <a:chExt cx="338710" cy="72000"/>
          </a:xfrm>
        </p:grpSpPr>
        <p:cxnSp>
          <p:nvCxnSpPr>
            <p:cNvPr id="122" name="Google Shape;122;p2"/>
            <p:cNvCxnSpPr/>
            <p:nvPr/>
          </p:nvCxnSpPr>
          <p:spPr>
            <a:xfrm>
              <a:off x="4192354" y="2025077"/>
              <a:ext cx="252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23" name="Google Shape;123;p2"/>
            <p:cNvSpPr/>
            <p:nvPr/>
          </p:nvSpPr>
          <p:spPr>
            <a:xfrm>
              <a:off x="4144117" y="1985636"/>
              <a:ext cx="72000" cy="72000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true" wrap="square" lIns="68569" tIns="34275" rIns="68569" bIns="34275" anchor="ctr" anchorCtr="false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4410827" y="1985636"/>
              <a:ext cx="72000" cy="72000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true" wrap="square" lIns="68569" tIns="34275" rIns="68569" bIns="34275" anchor="ctr" anchorCtr="false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" name="Skupina 47">
            <a:extLst>
              <a:ext uri="{FF2B5EF4-FFF2-40B4-BE49-F238E27FC236}">
                <a16:creationId xmlns:a16="http://schemas.microsoft.com/office/drawing/2014/main" id="{B0068BD7-FC0A-4352-ADBC-822421679743}"/>
              </a:ext>
            </a:extLst>
          </p:cNvPr>
          <p:cNvGrpSpPr/>
          <p:nvPr/>
        </p:nvGrpSpPr>
        <p:grpSpPr>
          <a:xfrm>
            <a:off x="2912902" y="3301105"/>
            <a:ext cx="1048773" cy="759285"/>
            <a:chOff x="3882477" y="1262862"/>
            <a:chExt cx="1398364" cy="1012380"/>
          </a:xfrm>
        </p:grpSpPr>
        <p:sp>
          <p:nvSpPr>
            <p:cNvPr id="49" name="Oblouk 6">
              <a:extLst>
                <a:ext uri="{FF2B5EF4-FFF2-40B4-BE49-F238E27FC236}">
                  <a16:creationId xmlns:a16="http://schemas.microsoft.com/office/drawing/2014/main" id="{24A3D974-04BA-4C02-9EA8-A018598D7F9D}"/>
                </a:ext>
              </a:extLst>
            </p:cNvPr>
            <p:cNvSpPr/>
            <p:nvPr/>
          </p:nvSpPr>
          <p:spPr>
            <a:xfrm flipH="true">
              <a:off x="3882477" y="1300017"/>
              <a:ext cx="1371600" cy="938647"/>
            </a:xfrm>
            <a:custGeom>
              <a:avLst/>
              <a:gdLst>
                <a:gd name="connsiteX0" fmla="*/ 1371600 w 2743200"/>
                <a:gd name="connsiteY0" fmla="*/ 0 h 842819"/>
                <a:gd name="connsiteX1" fmla="*/ 2743200 w 2743200"/>
                <a:gd name="connsiteY1" fmla="*/ 421410 h 842819"/>
                <a:gd name="connsiteX2" fmla="*/ 1371600 w 2743200"/>
                <a:gd name="connsiteY2" fmla="*/ 421410 h 842819"/>
                <a:gd name="connsiteX3" fmla="*/ 1371600 w 2743200"/>
                <a:gd name="connsiteY3" fmla="*/ 0 h 842819"/>
                <a:gd name="connsiteX0" fmla="*/ 1371600 w 2743200"/>
                <a:gd name="connsiteY0" fmla="*/ 0 h 842819"/>
                <a:gd name="connsiteX1" fmla="*/ 2743200 w 2743200"/>
                <a:gd name="connsiteY1" fmla="*/ 421410 h 842819"/>
                <a:gd name="connsiteX0" fmla="*/ 0 w 1371600"/>
                <a:gd name="connsiteY0" fmla="*/ 0 h 938647"/>
                <a:gd name="connsiteX1" fmla="*/ 1371600 w 1371600"/>
                <a:gd name="connsiteY1" fmla="*/ 421410 h 938647"/>
                <a:gd name="connsiteX2" fmla="*/ 0 w 1371600"/>
                <a:gd name="connsiteY2" fmla="*/ 421410 h 938647"/>
                <a:gd name="connsiteX3" fmla="*/ 0 w 1371600"/>
                <a:gd name="connsiteY3" fmla="*/ 0 h 938647"/>
                <a:gd name="connsiteX0" fmla="*/ 0 w 1371600"/>
                <a:gd name="connsiteY0" fmla="*/ 0 h 938647"/>
                <a:gd name="connsiteX1" fmla="*/ 1260764 w 1371600"/>
                <a:gd name="connsiteY1" fmla="*/ 938647 h 93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71600" h="938647" stroke="false" extrusionOk="false">
                  <a:moveTo>
                    <a:pt x="0" y="0"/>
                  </a:moveTo>
                  <a:cubicBezTo>
                    <a:pt x="757514" y="0"/>
                    <a:pt x="1371600" y="188672"/>
                    <a:pt x="1371600" y="421410"/>
                  </a:cubicBezTo>
                  <a:lnTo>
                    <a:pt x="0" y="421410"/>
                  </a:lnTo>
                  <a:lnTo>
                    <a:pt x="0" y="0"/>
                  </a:lnTo>
                  <a:close/>
                </a:path>
                <a:path w="1371600" h="938647" fill="none">
                  <a:moveTo>
                    <a:pt x="0" y="0"/>
                  </a:moveTo>
                  <a:cubicBezTo>
                    <a:pt x="757514" y="0"/>
                    <a:pt x="1260764" y="705909"/>
                    <a:pt x="1260764" y="938647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false" anchor="ctr"/>
            <a:lstStyle/>
            <a:p>
              <a:pPr algn="ctr"/>
              <a:endParaRPr lang="cs-CZ" sz="1350"/>
            </a:p>
          </p:txBody>
        </p:sp>
        <p:sp>
          <p:nvSpPr>
            <p:cNvPr id="50" name="Ovál 49">
              <a:extLst>
                <a:ext uri="{FF2B5EF4-FFF2-40B4-BE49-F238E27FC236}">
                  <a16:creationId xmlns:a16="http://schemas.microsoft.com/office/drawing/2014/main" id="{AD55E0D1-CB7F-4CA7-8994-87FC811AF1BA}"/>
                </a:ext>
              </a:extLst>
            </p:cNvPr>
            <p:cNvSpPr>
              <a:spLocks noChangeAspect="true"/>
            </p:cNvSpPr>
            <p:nvPr/>
          </p:nvSpPr>
          <p:spPr>
            <a:xfrm>
              <a:off x="5208841" y="1262862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false" anchor="ctr"/>
            <a:lstStyle/>
            <a:p>
              <a:pPr algn="ctr"/>
              <a:endParaRPr lang="cs-CZ" sz="1350"/>
            </a:p>
          </p:txBody>
        </p:sp>
        <p:sp>
          <p:nvSpPr>
            <p:cNvPr id="51" name="Ovál 50">
              <a:extLst>
                <a:ext uri="{FF2B5EF4-FFF2-40B4-BE49-F238E27FC236}">
                  <a16:creationId xmlns:a16="http://schemas.microsoft.com/office/drawing/2014/main" id="{2B5CFFEB-8403-4A2D-AE3C-72D4D08EB0FF}"/>
                </a:ext>
              </a:extLst>
            </p:cNvPr>
            <p:cNvSpPr>
              <a:spLocks noChangeAspect="true"/>
            </p:cNvSpPr>
            <p:nvPr/>
          </p:nvSpPr>
          <p:spPr>
            <a:xfrm>
              <a:off x="3951920" y="2203242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false" anchor="ctr"/>
            <a:lstStyle/>
            <a:p>
              <a:pPr algn="ctr"/>
              <a:endParaRPr lang="cs-CZ" sz="1350"/>
            </a:p>
          </p:txBody>
        </p:sp>
      </p:grpSp>
      <p:grpSp>
        <p:nvGrpSpPr>
          <p:cNvPr id="52" name="Skupina 51">
            <a:extLst>
              <a:ext uri="{FF2B5EF4-FFF2-40B4-BE49-F238E27FC236}">
                <a16:creationId xmlns:a16="http://schemas.microsoft.com/office/drawing/2014/main" id="{1DAFBFD4-59DC-4A4D-8113-435B8D01BB50}"/>
              </a:ext>
            </a:extLst>
          </p:cNvPr>
          <p:cNvGrpSpPr/>
          <p:nvPr/>
        </p:nvGrpSpPr>
        <p:grpSpPr>
          <a:xfrm flipH="true">
            <a:off x="5182326" y="3301105"/>
            <a:ext cx="1048773" cy="759285"/>
            <a:chOff x="3882477" y="1262862"/>
            <a:chExt cx="1398364" cy="1012380"/>
          </a:xfrm>
        </p:grpSpPr>
        <p:sp>
          <p:nvSpPr>
            <p:cNvPr id="53" name="Oblouk 6">
              <a:extLst>
                <a:ext uri="{FF2B5EF4-FFF2-40B4-BE49-F238E27FC236}">
                  <a16:creationId xmlns:a16="http://schemas.microsoft.com/office/drawing/2014/main" id="{7DC969FD-2C1D-44A4-B738-73768158E8CD}"/>
                </a:ext>
              </a:extLst>
            </p:cNvPr>
            <p:cNvSpPr/>
            <p:nvPr/>
          </p:nvSpPr>
          <p:spPr>
            <a:xfrm flipH="true">
              <a:off x="3882477" y="1300017"/>
              <a:ext cx="1371600" cy="938647"/>
            </a:xfrm>
            <a:custGeom>
              <a:avLst/>
              <a:gdLst>
                <a:gd name="connsiteX0" fmla="*/ 1371600 w 2743200"/>
                <a:gd name="connsiteY0" fmla="*/ 0 h 842819"/>
                <a:gd name="connsiteX1" fmla="*/ 2743200 w 2743200"/>
                <a:gd name="connsiteY1" fmla="*/ 421410 h 842819"/>
                <a:gd name="connsiteX2" fmla="*/ 1371600 w 2743200"/>
                <a:gd name="connsiteY2" fmla="*/ 421410 h 842819"/>
                <a:gd name="connsiteX3" fmla="*/ 1371600 w 2743200"/>
                <a:gd name="connsiteY3" fmla="*/ 0 h 842819"/>
                <a:gd name="connsiteX0" fmla="*/ 1371600 w 2743200"/>
                <a:gd name="connsiteY0" fmla="*/ 0 h 842819"/>
                <a:gd name="connsiteX1" fmla="*/ 2743200 w 2743200"/>
                <a:gd name="connsiteY1" fmla="*/ 421410 h 842819"/>
                <a:gd name="connsiteX0" fmla="*/ 0 w 1371600"/>
                <a:gd name="connsiteY0" fmla="*/ 0 h 938647"/>
                <a:gd name="connsiteX1" fmla="*/ 1371600 w 1371600"/>
                <a:gd name="connsiteY1" fmla="*/ 421410 h 938647"/>
                <a:gd name="connsiteX2" fmla="*/ 0 w 1371600"/>
                <a:gd name="connsiteY2" fmla="*/ 421410 h 938647"/>
                <a:gd name="connsiteX3" fmla="*/ 0 w 1371600"/>
                <a:gd name="connsiteY3" fmla="*/ 0 h 938647"/>
                <a:gd name="connsiteX0" fmla="*/ 0 w 1371600"/>
                <a:gd name="connsiteY0" fmla="*/ 0 h 938647"/>
                <a:gd name="connsiteX1" fmla="*/ 1260764 w 1371600"/>
                <a:gd name="connsiteY1" fmla="*/ 938647 h 93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71600" h="938647" stroke="false" extrusionOk="false">
                  <a:moveTo>
                    <a:pt x="0" y="0"/>
                  </a:moveTo>
                  <a:cubicBezTo>
                    <a:pt x="757514" y="0"/>
                    <a:pt x="1371600" y="188672"/>
                    <a:pt x="1371600" y="421410"/>
                  </a:cubicBezTo>
                  <a:lnTo>
                    <a:pt x="0" y="421410"/>
                  </a:lnTo>
                  <a:lnTo>
                    <a:pt x="0" y="0"/>
                  </a:lnTo>
                  <a:close/>
                </a:path>
                <a:path w="1371600" h="938647" fill="none">
                  <a:moveTo>
                    <a:pt x="0" y="0"/>
                  </a:moveTo>
                  <a:cubicBezTo>
                    <a:pt x="757514" y="0"/>
                    <a:pt x="1260764" y="705909"/>
                    <a:pt x="1260764" y="938647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false" anchor="ctr"/>
            <a:lstStyle/>
            <a:p>
              <a:pPr algn="ctr"/>
              <a:endParaRPr lang="cs-CZ" sz="1350"/>
            </a:p>
          </p:txBody>
        </p:sp>
        <p:sp>
          <p:nvSpPr>
            <p:cNvPr id="54" name="Ovál 53">
              <a:extLst>
                <a:ext uri="{FF2B5EF4-FFF2-40B4-BE49-F238E27FC236}">
                  <a16:creationId xmlns:a16="http://schemas.microsoft.com/office/drawing/2014/main" id="{A2452C8D-CDBB-422C-B5B2-FBFFFE3F11E3}"/>
                </a:ext>
              </a:extLst>
            </p:cNvPr>
            <p:cNvSpPr>
              <a:spLocks noChangeAspect="true"/>
            </p:cNvSpPr>
            <p:nvPr/>
          </p:nvSpPr>
          <p:spPr>
            <a:xfrm>
              <a:off x="5208841" y="1262862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false" anchor="ctr"/>
            <a:lstStyle/>
            <a:p>
              <a:pPr algn="ctr"/>
              <a:endParaRPr lang="cs-CZ" sz="1350"/>
            </a:p>
          </p:txBody>
        </p:sp>
        <p:sp>
          <p:nvSpPr>
            <p:cNvPr id="55" name="Ovál 54">
              <a:extLst>
                <a:ext uri="{FF2B5EF4-FFF2-40B4-BE49-F238E27FC236}">
                  <a16:creationId xmlns:a16="http://schemas.microsoft.com/office/drawing/2014/main" id="{E49C96AB-C32E-43AC-A556-7BB493151227}"/>
                </a:ext>
              </a:extLst>
            </p:cNvPr>
            <p:cNvSpPr>
              <a:spLocks noChangeAspect="true"/>
            </p:cNvSpPr>
            <p:nvPr/>
          </p:nvSpPr>
          <p:spPr>
            <a:xfrm>
              <a:off x="3951920" y="2203242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false" anchor="ctr"/>
            <a:lstStyle/>
            <a:p>
              <a:pPr algn="ctr"/>
              <a:endParaRPr lang="cs-CZ" sz="1350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37D161C1-DF4D-437D-A1DE-6C5F46174DCB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Inovační výzvy v </a:t>
            </a:r>
            <a:r>
              <a:rPr lang="cs-CZ" dirty="false" err="true"/>
              <a:t>opz</a:t>
            </a:r>
            <a:r>
              <a:rPr lang="cs-CZ" dirty="false"/>
              <a:t>+</a:t>
            </a:r>
          </a:p>
        </p:txBody>
      </p:sp>
      <p:pic>
        <p:nvPicPr>
          <p:cNvPr id="9" name="Zástupný obsah 8" descr="Sluchátka se souvislou výplní">
            <a:hlinkClick r:id="rId3"/>
            <a:extLst>
              <a:ext uri="{FF2B5EF4-FFF2-40B4-BE49-F238E27FC236}">
                <a16:creationId xmlns:a16="http://schemas.microsoft.com/office/drawing/2014/main" id="{CB61C12F-FFFF-438D-BBCB-BD275EBD8772}"/>
              </a:ext>
            </a:extLst>
          </p:cNvPr>
          <p:cNvPicPr>
            <a:picLocks noGrp="true" noChangeAspect="true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7584" y="1556792"/>
            <a:ext cx="914400" cy="914400"/>
          </a:xfrm>
        </p:spPr>
      </p:pic>
    </p:spTree>
    <p:extLst>
      <p:ext uri="{BB962C8B-B14F-4D97-AF65-F5344CB8AC3E}">
        <p14:creationId xmlns:p14="http://schemas.microsoft.com/office/powerpoint/2010/main" val="27958689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Materiály k prostudování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16071" y="1449388"/>
            <a:ext cx="8064000" cy="4320000"/>
          </a:xfrm>
        </p:spPr>
        <p:txBody>
          <a:bodyPr/>
          <a:lstStyle/>
          <a:p>
            <a:r>
              <a:rPr lang="cs-CZ" dirty="false"/>
              <a:t>Vše zveřejněno na www.</a:t>
            </a:r>
            <a:r>
              <a:rPr lang="cs-CZ" dirty="false">
                <a:hlinkClick r:id="rId2" action="ppaction://hlinkfile"/>
              </a:rPr>
              <a:t>esfcr.cz</a:t>
            </a:r>
            <a:r>
              <a:rPr lang="cs-CZ" dirty="false"/>
              <a:t> (sekce Programy – Dokumenty/Výzvy):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false"/>
              <a:t>Text výzvy a jejích příloh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false"/>
              <a:t>Diskuzní klub na ESF Fóru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false"/>
              <a:t>Obecná část pravidel pro žadatele a příjemce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false"/>
              <a:t>Specifická část pravidel pro žadatele a příjemce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false"/>
              <a:t>Tabulka obvyklých cen a mez/platů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false"/>
              <a:t>Pokyny k vyplnění žádosti v IS KP21+ </a:t>
            </a:r>
          </a:p>
          <a:p>
            <a:r>
              <a:rPr lang="cs-CZ" dirty="false"/>
              <a:t>Doplňující materiály:</a:t>
            </a:r>
          </a:p>
          <a:p>
            <a:pPr lvl="1"/>
            <a:r>
              <a:rPr lang="cs-CZ" dirty="false" err="true"/>
              <a:t>Podcast</a:t>
            </a:r>
            <a:r>
              <a:rPr lang="cs-CZ" dirty="false"/>
              <a:t> Ministerský jednorožec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30</a:t>
            </a:fld>
            <a:endParaRPr lang="cs-CZ" dirty="false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02E479E-5CA8-43D7-A96E-EB8AC97A11E9}"/>
              </a:ext>
            </a:extLst>
          </p:cNvPr>
          <p:cNvPicPr>
            <a:picLocks noChangeAspect="true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311" y="332656"/>
            <a:ext cx="54292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5712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DA2930-CBDF-4963-BC82-49728479B4AF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Otázky?</a:t>
            </a:r>
            <a:br>
              <a:rPr lang="cs-CZ" dirty="false"/>
            </a:br>
            <a:br>
              <a:rPr lang="cs-CZ" dirty="false"/>
            </a:br>
            <a:r>
              <a:rPr lang="cs-CZ" dirty="false"/>
              <a:t>Připomínky?</a:t>
            </a:r>
          </a:p>
        </p:txBody>
      </p:sp>
    </p:spTree>
    <p:extLst>
      <p:ext uri="{BB962C8B-B14F-4D97-AF65-F5344CB8AC3E}">
        <p14:creationId xmlns:p14="http://schemas.microsoft.com/office/powerpoint/2010/main" val="3884021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971600" y="3140968"/>
            <a:ext cx="7272808" cy="1584176"/>
          </a:xfrm>
        </p:spPr>
        <p:txBody>
          <a:bodyPr/>
          <a:lstStyle/>
          <a:p>
            <a:pPr algn="ctr"/>
            <a:r>
              <a:rPr lang="cs-CZ" dirty="false"/>
              <a:t>Hodnocení a výběr projektů</a:t>
            </a:r>
            <a:endParaRPr lang="cs-CZ" sz="2800" b="false" dirty="false"/>
          </a:p>
        </p:txBody>
      </p:sp>
      <p:pic>
        <p:nvPicPr>
          <p:cNvPr id="4" name="Grafický objekt 3" descr="Sluchátka se souvislou výplní">
            <a:extLst>
              <a:ext uri="{FF2B5EF4-FFF2-40B4-BE49-F238E27FC236}">
                <a16:creationId xmlns:a16="http://schemas.microsoft.com/office/drawing/2014/main" id="{CE4F091A-34F0-4CBC-B178-EE8797390B2B}"/>
              </a:ext>
            </a:extLst>
          </p:cNvPr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50804" y="450912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553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Proces hodnocení a výběru projektů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651758"/>
            <a:ext cx="8064000" cy="4585554"/>
          </a:xfrm>
        </p:spPr>
        <p:txBody>
          <a:bodyPr/>
          <a:lstStyle/>
          <a:p>
            <a:pPr marL="0" lvl="0" indent="0">
              <a:buNone/>
            </a:pPr>
            <a:r>
              <a:rPr lang="cs-CZ" sz="2800" b="true" dirty="false"/>
              <a:t>Definice a úprava</a:t>
            </a:r>
          </a:p>
          <a:p>
            <a:pPr lvl="1"/>
            <a:r>
              <a:rPr lang="cs-CZ" sz="2400" dirty="false"/>
              <a:t>problematika hodnocení přijatelnosti a formálních náležitostí, věcného hodnocení a výběrové komise </a:t>
            </a:r>
            <a:br>
              <a:rPr lang="cs-CZ" sz="2400" dirty="false"/>
            </a:br>
            <a:r>
              <a:rPr lang="cs-CZ" dirty="false"/>
              <a:t>(</a:t>
            </a:r>
            <a:r>
              <a:rPr lang="cs-CZ" i="true" dirty="false"/>
              <a:t>Specifická část pravidel pro žadatele a příjemce z OPZ+ </a:t>
            </a:r>
            <a:br>
              <a:rPr lang="cs-CZ" i="true" dirty="false"/>
            </a:br>
            <a:r>
              <a:rPr lang="cs-CZ" i="true" dirty="false"/>
              <a:t>pro projekty s přímými a nepřímými náklady nebo projekty financované s využitím paušálních sazeb, Příručka </a:t>
            </a:r>
            <a:br>
              <a:rPr lang="cs-CZ" i="true" dirty="false"/>
            </a:br>
            <a:r>
              <a:rPr lang="cs-CZ" i="true" dirty="false"/>
              <a:t>pro hodnotitele OPZ+)</a:t>
            </a:r>
            <a:endParaRPr lang="cs-CZ" dirty="false"/>
          </a:p>
          <a:p>
            <a:pPr lvl="1"/>
            <a:endParaRPr lang="cs-CZ" dirty="false"/>
          </a:p>
          <a:p>
            <a:pPr lvl="1"/>
            <a:r>
              <a:rPr lang="cs-CZ" sz="2400" dirty="false"/>
              <a:t>příprava a vydání právního aktu o poskytnutí podpory </a:t>
            </a:r>
            <a:br>
              <a:rPr lang="cs-CZ" dirty="false"/>
            </a:br>
            <a:r>
              <a:rPr lang="cs-CZ" dirty="false"/>
              <a:t>(</a:t>
            </a:r>
            <a:r>
              <a:rPr lang="cs-CZ" i="true" dirty="false"/>
              <a:t>Obecná část pravidel pro žadatele a příjemce z OPZ+)</a:t>
            </a:r>
            <a:endParaRPr lang="cs-CZ" dirty="false"/>
          </a:p>
          <a:p>
            <a:pPr lvl="1"/>
            <a:endParaRPr lang="cs-CZ" dirty="false"/>
          </a:p>
          <a:p>
            <a:pPr lvl="1"/>
            <a:r>
              <a:rPr lang="cs-CZ" sz="2400" dirty="false"/>
              <a:t>dokumenty ke stažení na </a:t>
            </a:r>
            <a:r>
              <a:rPr lang="cs-CZ" sz="2400" dirty="false">
                <a:hlinkClick r:id="rId3"/>
              </a:rPr>
              <a:t>www.esfcr.cz</a:t>
            </a:r>
            <a:r>
              <a:rPr lang="cs-CZ" sz="2400" dirty="false"/>
              <a:t> – Programy – Dokumenty</a:t>
            </a:r>
            <a:endParaRPr lang="cs-CZ" dirty="false"/>
          </a:p>
          <a:p>
            <a:pPr marL="414000" lvl="1" indent="0">
              <a:buNone/>
            </a:pPr>
            <a:endParaRPr lang="cs-CZ" dirty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33</a:t>
            </a:fld>
            <a:endParaRPr lang="cs-CZ" dirty="false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84CDE2E-6D32-44DB-9F0F-7B3DEF08D1BC}"/>
              </a:ext>
            </a:extLst>
          </p:cNvPr>
          <p:cNvPicPr>
            <a:picLocks noChangeAspect="true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537" y="268537"/>
            <a:ext cx="54292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6150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Proces hodnocení a výběru projektů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>
          <a:xfrm>
            <a:off x="8532440" y="6381328"/>
            <a:ext cx="468000" cy="180000"/>
          </a:xfrm>
        </p:spPr>
        <p:txBody>
          <a:bodyPr/>
          <a:lstStyle/>
          <a:p>
            <a:fld id="{479BF083-4774-43B1-9AB0-5CC1AC5DD8EE}" type="slidenum">
              <a:rPr lang="cs-CZ" smtClean="false"/>
              <a:pPr/>
              <a:t>34</a:t>
            </a:fld>
            <a:endParaRPr lang="cs-CZ" dirty="false"/>
          </a:p>
        </p:txBody>
      </p:sp>
      <p:sp>
        <p:nvSpPr>
          <p:cNvPr id="5" name="Zaoblený obdélník 4"/>
          <p:cNvSpPr/>
          <p:nvPr/>
        </p:nvSpPr>
        <p:spPr>
          <a:xfrm>
            <a:off x="152646" y="2996952"/>
            <a:ext cx="1080120" cy="648072"/>
          </a:xfrm>
          <a:prstGeom prst="round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r>
              <a:rPr lang="cs-CZ" sz="1600" b="true" dirty="false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Přijetí žádosti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1979712" y="2996952"/>
            <a:ext cx="1440160" cy="648072"/>
          </a:xfrm>
          <a:prstGeom prst="round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r>
              <a:rPr lang="cs-CZ" sz="1600" b="true" dirty="false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Formální / přijatelnost   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4041078" y="2996952"/>
            <a:ext cx="1224136" cy="648072"/>
          </a:xfrm>
          <a:prstGeom prst="round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r>
              <a:rPr lang="cs-CZ" sz="1600" b="true" dirty="false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Věcné hodnocení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5625254" y="2996952"/>
            <a:ext cx="1640328" cy="648072"/>
          </a:xfrm>
          <a:prstGeom prst="round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r>
              <a:rPr lang="cs-CZ" sz="1600" b="true" dirty="false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Příprava podkladů k právnímu aktu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7812360" y="2980409"/>
            <a:ext cx="1080120" cy="648072"/>
          </a:xfrm>
          <a:prstGeom prst="round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r>
              <a:rPr lang="cs-CZ" sz="1600" b="true" dirty="false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Právní akt</a:t>
            </a:r>
          </a:p>
        </p:txBody>
      </p:sp>
      <p:cxnSp>
        <p:nvCxnSpPr>
          <p:cNvPr id="11" name="Přímá spojnice se šipkou 10"/>
          <p:cNvCxnSpPr/>
          <p:nvPr/>
        </p:nvCxnSpPr>
        <p:spPr>
          <a:xfrm>
            <a:off x="1232766" y="4005064"/>
            <a:ext cx="218710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true"/>
          <p:nvPr/>
        </p:nvSpPr>
        <p:spPr>
          <a:xfrm>
            <a:off x="1331640" y="4055468"/>
            <a:ext cx="2088232" cy="360040"/>
          </a:xfrm>
          <a:prstGeom prst="rect">
            <a:avLst/>
          </a:prstGeom>
          <a:noFill/>
        </p:spPr>
        <p:txBody>
          <a:bodyPr wrap="square" rtlCol="false">
            <a:normAutofit fontScale="85000" lnSpcReduction="10000"/>
          </a:bodyPr>
          <a:lstStyle/>
          <a:p>
            <a:r>
              <a:rPr lang="cs-CZ" dirty="false"/>
              <a:t>Do 30 pracovních dní</a:t>
            </a:r>
          </a:p>
        </p:txBody>
      </p:sp>
      <p:cxnSp>
        <p:nvCxnSpPr>
          <p:cNvPr id="14" name="Přímá spojnice se šipkou 13"/>
          <p:cNvCxnSpPr/>
          <p:nvPr/>
        </p:nvCxnSpPr>
        <p:spPr>
          <a:xfrm>
            <a:off x="1232766" y="4581128"/>
            <a:ext cx="40324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true"/>
          <p:nvPr/>
        </p:nvSpPr>
        <p:spPr>
          <a:xfrm>
            <a:off x="2195737" y="4673686"/>
            <a:ext cx="2326826" cy="360040"/>
          </a:xfrm>
          <a:prstGeom prst="rect">
            <a:avLst/>
          </a:prstGeom>
          <a:noFill/>
        </p:spPr>
        <p:txBody>
          <a:bodyPr wrap="square" rtlCol="false">
            <a:normAutofit fontScale="92500"/>
          </a:bodyPr>
          <a:lstStyle/>
          <a:p>
            <a:r>
              <a:rPr lang="cs-CZ" dirty="false"/>
              <a:t>Do 80 pracovních dní</a:t>
            </a:r>
          </a:p>
        </p:txBody>
      </p:sp>
      <p:sp>
        <p:nvSpPr>
          <p:cNvPr id="18" name="Pravá složená závorka 17"/>
          <p:cNvSpPr/>
          <p:nvPr/>
        </p:nvSpPr>
        <p:spPr>
          <a:xfrm rot="16200000">
            <a:off x="4281820" y="-1757724"/>
            <a:ext cx="481486" cy="8739834"/>
          </a:xfrm>
          <a:prstGeom prst="righ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sp>
        <p:nvSpPr>
          <p:cNvPr id="19" name="TextovéPole 18"/>
          <p:cNvSpPr txBox="true"/>
          <p:nvPr/>
        </p:nvSpPr>
        <p:spPr>
          <a:xfrm>
            <a:off x="1547664" y="1844824"/>
            <a:ext cx="3816424" cy="360040"/>
          </a:xfrm>
          <a:prstGeom prst="rect">
            <a:avLst/>
          </a:prstGeom>
          <a:solidFill>
            <a:srgbClr val="FFFF00"/>
          </a:solidFill>
        </p:spPr>
        <p:txBody>
          <a:bodyPr wrap="square" rtlCol="false">
            <a:normAutofit lnSpcReduction="10000"/>
          </a:bodyPr>
          <a:lstStyle/>
          <a:p>
            <a:endParaRPr lang="cs-CZ" b="true" dirty="false"/>
          </a:p>
        </p:txBody>
      </p:sp>
      <p:cxnSp>
        <p:nvCxnSpPr>
          <p:cNvPr id="20" name="Přímá spojnice se šipkou 19"/>
          <p:cNvCxnSpPr/>
          <p:nvPr/>
        </p:nvCxnSpPr>
        <p:spPr>
          <a:xfrm>
            <a:off x="5265214" y="4581128"/>
            <a:ext cx="175505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true"/>
          <p:nvPr/>
        </p:nvSpPr>
        <p:spPr>
          <a:xfrm>
            <a:off x="5494671" y="4673686"/>
            <a:ext cx="1296144" cy="360040"/>
          </a:xfrm>
          <a:prstGeom prst="rect">
            <a:avLst/>
          </a:prstGeom>
          <a:noFill/>
        </p:spPr>
        <p:txBody>
          <a:bodyPr wrap="square" rtlCol="false">
            <a:normAutofit lnSpcReduction="10000"/>
          </a:bodyPr>
          <a:lstStyle/>
          <a:p>
            <a:r>
              <a:rPr lang="cs-CZ" dirty="false"/>
              <a:t>Do 30 dní</a:t>
            </a:r>
          </a:p>
        </p:txBody>
      </p:sp>
      <p:cxnSp>
        <p:nvCxnSpPr>
          <p:cNvPr id="27" name="Přímá spojnice se šipkou 26"/>
          <p:cNvCxnSpPr/>
          <p:nvPr/>
        </p:nvCxnSpPr>
        <p:spPr>
          <a:xfrm>
            <a:off x="6934831" y="4581128"/>
            <a:ext cx="195764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true"/>
          <p:nvPr/>
        </p:nvSpPr>
        <p:spPr>
          <a:xfrm>
            <a:off x="7265582" y="4673686"/>
            <a:ext cx="1482881" cy="843546"/>
          </a:xfrm>
          <a:prstGeom prst="rect">
            <a:avLst/>
          </a:prstGeom>
          <a:noFill/>
        </p:spPr>
        <p:txBody>
          <a:bodyPr wrap="square" rtlCol="false">
            <a:normAutofit/>
          </a:bodyPr>
          <a:lstStyle/>
          <a:p>
            <a:endParaRPr lang="cs-CZ" dirty="false"/>
          </a:p>
        </p:txBody>
      </p:sp>
      <p:cxnSp>
        <p:nvCxnSpPr>
          <p:cNvPr id="31" name="Přímá spojnice 30"/>
          <p:cNvCxnSpPr>
            <a:stCxn id="5" idx="3"/>
          </p:cNvCxnSpPr>
          <p:nvPr/>
        </p:nvCxnSpPr>
        <p:spPr>
          <a:xfrm>
            <a:off x="1232766" y="3320988"/>
            <a:ext cx="0" cy="1260140"/>
          </a:xfrm>
          <a:prstGeom prst="line">
            <a:avLst/>
          </a:prstGeom>
          <a:ln w="635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/>
          <p:cNvCxnSpPr>
            <a:stCxn id="6" idx="3"/>
          </p:cNvCxnSpPr>
          <p:nvPr/>
        </p:nvCxnSpPr>
        <p:spPr>
          <a:xfrm>
            <a:off x="3419872" y="3320988"/>
            <a:ext cx="0" cy="684076"/>
          </a:xfrm>
          <a:prstGeom prst="line">
            <a:avLst/>
          </a:prstGeom>
          <a:ln w="635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/>
          <p:cNvCxnSpPr/>
          <p:nvPr/>
        </p:nvCxnSpPr>
        <p:spPr>
          <a:xfrm>
            <a:off x="5265214" y="3374994"/>
            <a:ext cx="0" cy="1206134"/>
          </a:xfrm>
          <a:prstGeom prst="line">
            <a:avLst/>
          </a:prstGeom>
          <a:ln w="635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40"/>
          <p:cNvCxnSpPr/>
          <p:nvPr/>
        </p:nvCxnSpPr>
        <p:spPr>
          <a:xfrm>
            <a:off x="7020272" y="3304445"/>
            <a:ext cx="0" cy="1260140"/>
          </a:xfrm>
          <a:prstGeom prst="line">
            <a:avLst/>
          </a:prstGeom>
          <a:ln w="635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/>
          <p:cNvCxnSpPr/>
          <p:nvPr/>
        </p:nvCxnSpPr>
        <p:spPr>
          <a:xfrm>
            <a:off x="8900108" y="3320988"/>
            <a:ext cx="0" cy="1260140"/>
          </a:xfrm>
          <a:prstGeom prst="line">
            <a:avLst/>
          </a:prstGeom>
          <a:ln w="635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/>
          <p:cNvCxnSpPr/>
          <p:nvPr/>
        </p:nvCxnSpPr>
        <p:spPr>
          <a:xfrm flipV="true">
            <a:off x="4863904" y="4673686"/>
            <a:ext cx="373473" cy="936104"/>
          </a:xfrm>
          <a:prstGeom prst="straightConnector1">
            <a:avLst/>
          </a:prstGeom>
          <a:ln w="6350">
            <a:solidFill>
              <a:schemeClr val="tx2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ovéPole 45"/>
          <p:cNvSpPr txBox="true"/>
          <p:nvPr/>
        </p:nvSpPr>
        <p:spPr>
          <a:xfrm>
            <a:off x="3440594" y="5609790"/>
            <a:ext cx="2936475" cy="864096"/>
          </a:xfrm>
          <a:prstGeom prst="rect">
            <a:avLst/>
          </a:prstGeom>
          <a:noFill/>
        </p:spPr>
        <p:txBody>
          <a:bodyPr wrap="square" rtlCol="false">
            <a:normAutofit fontScale="92500" lnSpcReduction="10000"/>
          </a:bodyPr>
          <a:lstStyle/>
          <a:p>
            <a:r>
              <a:rPr lang="cs-CZ" dirty="false">
                <a:solidFill>
                  <a:schemeClr val="tx2">
                    <a:lumMod val="75000"/>
                  </a:schemeClr>
                </a:solidFill>
              </a:rPr>
              <a:t>Vyjádření žadateli do 10 pracovních dní od schválení zápisu</a:t>
            </a:r>
          </a:p>
        </p:txBody>
      </p:sp>
      <p:pic>
        <p:nvPicPr>
          <p:cNvPr id="26" name="Obrázek 25">
            <a:extLst>
              <a:ext uri="{FF2B5EF4-FFF2-40B4-BE49-F238E27FC236}">
                <a16:creationId xmlns:a16="http://schemas.microsoft.com/office/drawing/2014/main" id="{81CAFF47-B7F2-4975-A2FF-FD63E66222D6}"/>
              </a:ext>
            </a:extLst>
          </p:cNvPr>
          <p:cNvPicPr>
            <a:picLocks noChangeAspect="true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537" y="268537"/>
            <a:ext cx="54292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6092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Proces hodnocení a výběru projektů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352480" cy="3933256"/>
          </a:xfrm>
        </p:spPr>
        <p:txBody>
          <a:bodyPr/>
          <a:lstStyle/>
          <a:p>
            <a:pPr marL="0" indent="0">
              <a:buNone/>
            </a:pPr>
            <a:r>
              <a:rPr lang="cs-CZ" sz="2800" b="true" dirty="false"/>
              <a:t>Obecná pravidla pro hodnocení a výběr projektů </a:t>
            </a:r>
            <a:endParaRPr lang="cs-CZ" sz="2000" dirty="false"/>
          </a:p>
          <a:p>
            <a:pPr lvl="1"/>
            <a:r>
              <a:rPr lang="cs-CZ" dirty="false"/>
              <a:t>proces hodnocení a výběru projektů zajišťuje ŘO OPZ+</a:t>
            </a:r>
            <a:br>
              <a:rPr lang="cs-CZ" dirty="false"/>
            </a:br>
            <a:r>
              <a:rPr lang="cs-CZ" sz="1600" dirty="false"/>
              <a:t>(= Řídicí orgán Operačního programu Zaměstnanost plus)</a:t>
            </a:r>
          </a:p>
          <a:p>
            <a:pPr lvl="1"/>
            <a:r>
              <a:rPr lang="cs-CZ" dirty="false"/>
              <a:t>žádosti předložené jiným způsobem a v jiném termínu, </a:t>
            </a:r>
            <a:br>
              <a:rPr lang="cs-CZ" dirty="false"/>
            </a:br>
            <a:r>
              <a:rPr lang="cs-CZ" dirty="false"/>
              <a:t>než umožňuje výzva, nejsou akceptovány (žádosti se podávají pouze elektronicky, stvrzené el. podpisem, nutnost mít datovou schránku).</a:t>
            </a:r>
          </a:p>
          <a:p>
            <a:pPr marL="414000" lvl="1" indent="0">
              <a:buNone/>
            </a:pPr>
            <a:endParaRPr lang="cs-CZ" dirty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35</a:t>
            </a:fld>
            <a:endParaRPr lang="cs-CZ" dirty="false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2D38303-270C-4B88-9F67-B3919B36C584}"/>
              </a:ext>
            </a:extLst>
          </p:cNvPr>
          <p:cNvPicPr>
            <a:picLocks noChangeAspect="true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537" y="268537"/>
            <a:ext cx="54292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342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Proces hodnocení a výběru projektů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b="true" dirty="false"/>
              <a:t>1. fáze hodnocení projektů </a:t>
            </a:r>
            <a:br>
              <a:rPr lang="cs-CZ" b="true" dirty="false"/>
            </a:br>
            <a:r>
              <a:rPr lang="cs-CZ" b="true" dirty="false"/>
              <a:t>- hodnocení přijatelnosti a formálních náležitostí</a:t>
            </a:r>
            <a:endParaRPr lang="cs-CZ" dirty="false"/>
          </a:p>
          <a:p>
            <a:pPr lvl="1"/>
            <a:r>
              <a:rPr lang="cs-CZ" dirty="false"/>
              <a:t>posouzení základních věcných požadavků a naplnění administrativních požadavků</a:t>
            </a:r>
          </a:p>
          <a:p>
            <a:pPr lvl="1"/>
            <a:r>
              <a:rPr lang="cs-CZ" dirty="false"/>
              <a:t>max. </a:t>
            </a:r>
            <a:r>
              <a:rPr lang="cs-CZ" b="true" dirty="false"/>
              <a:t>30 pracovních dnů</a:t>
            </a:r>
            <a:r>
              <a:rPr lang="cs-CZ" dirty="false"/>
              <a:t> od přijetí žádosti. </a:t>
            </a:r>
          </a:p>
          <a:p>
            <a:pPr lvl="1"/>
            <a:r>
              <a:rPr lang="cs-CZ" b="true" dirty="false"/>
              <a:t>náprava nedostatků v hodnocení přijatelnosti není možná</a:t>
            </a:r>
            <a:endParaRPr lang="cs-CZ" dirty="false"/>
          </a:p>
          <a:p>
            <a:pPr lvl="1"/>
            <a:r>
              <a:rPr lang="cs-CZ" dirty="false"/>
              <a:t>náprava formálních náležitostí </a:t>
            </a:r>
            <a:r>
              <a:rPr lang="cs-CZ" b="true" dirty="false"/>
              <a:t>- </a:t>
            </a:r>
            <a:r>
              <a:rPr lang="cs-CZ" dirty="false"/>
              <a:t>pouze pokud žádost vyhoví v hodnocení přijatelnosti (v IS KP21+ výzva k nápravě - podrobný popis ve Specifických pravidlech v kapitole 4.2). </a:t>
            </a:r>
          </a:p>
          <a:p>
            <a:pPr lvl="1"/>
            <a:r>
              <a:rPr lang="cs-CZ" dirty="false"/>
              <a:t>hodnotí se podle kontrolních otázek uvedených pro každé kritérium, na otázky se odpovídá ANO / NE</a:t>
            </a:r>
          </a:p>
          <a:p>
            <a:pPr marL="0" indent="0">
              <a:buNone/>
            </a:pPr>
            <a:r>
              <a:rPr lang="cs-CZ" dirty="false"/>
              <a:t> </a:t>
            </a: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36</a:t>
            </a:fld>
            <a:endParaRPr lang="cs-CZ" dirty="false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B92933E-3B38-4852-B923-48CB27BF0D29}"/>
              </a:ext>
            </a:extLst>
          </p:cNvPr>
          <p:cNvPicPr>
            <a:picLocks noChangeAspect="true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537" y="268537"/>
            <a:ext cx="54292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6637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Proces hodnocení a výběru projektů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true" dirty="false"/>
              <a:t>Kritéria hodnocení přijatelnosti</a:t>
            </a:r>
            <a:endParaRPr lang="cs-CZ" dirty="false"/>
          </a:p>
          <a:p>
            <a:pPr lvl="1"/>
            <a:r>
              <a:rPr lang="cs-CZ" dirty="false"/>
              <a:t>Oprávněnost žadatele</a:t>
            </a:r>
          </a:p>
          <a:p>
            <a:pPr lvl="1"/>
            <a:r>
              <a:rPr lang="cs-CZ" dirty="false"/>
              <a:t>Partnerství</a:t>
            </a:r>
          </a:p>
          <a:p>
            <a:pPr lvl="1"/>
            <a:r>
              <a:rPr lang="cs-CZ" dirty="false"/>
              <a:t>Cílové skupiny</a:t>
            </a:r>
          </a:p>
          <a:p>
            <a:pPr lvl="1"/>
            <a:r>
              <a:rPr lang="cs-CZ" dirty="false"/>
              <a:t>Celkové způsobilé výdaje</a:t>
            </a:r>
          </a:p>
          <a:p>
            <a:pPr lvl="1"/>
            <a:r>
              <a:rPr lang="cs-CZ" dirty="false"/>
              <a:t>Aktivity v souladu s textem výzvy</a:t>
            </a:r>
          </a:p>
          <a:p>
            <a:pPr lvl="1"/>
            <a:r>
              <a:rPr lang="cs-CZ" dirty="false"/>
              <a:t>Horizontální principy</a:t>
            </a:r>
          </a:p>
          <a:p>
            <a:pPr lvl="1"/>
            <a:r>
              <a:rPr lang="cs-CZ" dirty="false"/>
              <a:t>Trestní bezúhonnost statutárního zástupce</a:t>
            </a:r>
          </a:p>
          <a:p>
            <a:pPr lvl="1"/>
            <a:endParaRPr lang="cs-CZ" dirty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37</a:t>
            </a:fld>
            <a:endParaRPr lang="cs-CZ" dirty="false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4DDBE37-E722-49EC-8CD0-2FF43A0D996C}"/>
              </a:ext>
            </a:extLst>
          </p:cNvPr>
          <p:cNvPicPr>
            <a:picLocks noChangeAspect="true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537" y="268537"/>
            <a:ext cx="54292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554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Proces hodnocení a výběru projektů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772816"/>
            <a:ext cx="7704408" cy="3501208"/>
          </a:xfrm>
        </p:spPr>
        <p:txBody>
          <a:bodyPr/>
          <a:lstStyle/>
          <a:p>
            <a:pPr marL="0" indent="0">
              <a:buNone/>
            </a:pPr>
            <a:r>
              <a:rPr lang="cs-CZ" b="true" dirty="false"/>
              <a:t>Kritéria formálních náležitostí</a:t>
            </a:r>
            <a:endParaRPr lang="cs-CZ" dirty="false"/>
          </a:p>
          <a:p>
            <a:pPr lvl="1"/>
            <a:r>
              <a:rPr lang="cs-CZ" dirty="false"/>
              <a:t>Úplnost a forma žádosti</a:t>
            </a:r>
          </a:p>
          <a:p>
            <a:pPr lvl="1"/>
            <a:r>
              <a:rPr lang="cs-CZ" dirty="false"/>
              <a:t>Podpis žádosti oprávněnou osobou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38</a:t>
            </a:fld>
            <a:endParaRPr lang="cs-CZ" dirty="false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50185F6-5406-43E3-9B1A-C0CEE6197A6B}"/>
              </a:ext>
            </a:extLst>
          </p:cNvPr>
          <p:cNvPicPr>
            <a:picLocks noChangeAspect="true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075" y="268537"/>
            <a:ext cx="54292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4473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Proces hodnocení a výběru projektů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628800"/>
            <a:ext cx="8064448" cy="4680520"/>
          </a:xfrm>
        </p:spPr>
        <p:txBody>
          <a:bodyPr/>
          <a:lstStyle/>
          <a:p>
            <a:pPr marL="0" indent="0">
              <a:buNone/>
            </a:pPr>
            <a:r>
              <a:rPr lang="cs-CZ" sz="2800" b="true" dirty="false"/>
              <a:t>2. fáze hodnocení projektů </a:t>
            </a:r>
            <a:r>
              <a:rPr lang="cs-CZ" b="true" dirty="false"/>
              <a:t>- věcné hodnocení</a:t>
            </a:r>
            <a:endParaRPr lang="cs-CZ" dirty="false"/>
          </a:p>
          <a:p>
            <a:pPr lvl="1"/>
            <a:r>
              <a:rPr lang="cs-CZ" dirty="false"/>
              <a:t>hodnocení kvality - ohled na naplňování věcných cílů programu</a:t>
            </a:r>
          </a:p>
          <a:p>
            <a:pPr lvl="1"/>
            <a:r>
              <a:rPr lang="cs-CZ" dirty="false"/>
              <a:t>Příručka pro hodnotitele (www.esfcr.cz – Programy - Dokumenty)</a:t>
            </a:r>
          </a:p>
          <a:p>
            <a:pPr lvl="1"/>
            <a:r>
              <a:rPr lang="cs-CZ" dirty="false"/>
              <a:t>pouze žádosti, které uspěly v přijatelnosti a </a:t>
            </a:r>
            <a:r>
              <a:rPr lang="cs-CZ" dirty="false" err="true"/>
              <a:t>formál</a:t>
            </a:r>
            <a:r>
              <a:rPr lang="cs-CZ" dirty="false"/>
              <a:t>. náležitostech</a:t>
            </a:r>
          </a:p>
          <a:p>
            <a:pPr lvl="1"/>
            <a:r>
              <a:rPr lang="cs-CZ" dirty="false"/>
              <a:t>Hodnoticí komise (5 hodnotitelů), </a:t>
            </a:r>
            <a:r>
              <a:rPr lang="cs-CZ" b="true" dirty="false"/>
              <a:t>osobní účast na HK (stručné představení řešení, zodpovězení otázek)</a:t>
            </a:r>
          </a:p>
          <a:p>
            <a:pPr marL="414000" lvl="1" indent="0">
              <a:buNone/>
            </a:pPr>
            <a:endParaRPr lang="cs-CZ" dirty="false"/>
          </a:p>
          <a:p>
            <a:pPr lvl="1"/>
            <a:r>
              <a:rPr lang="cs-CZ" b="true" dirty="false"/>
              <a:t>Žádost o podporu uspěje, pokud v žádném z kritérií neobdrží eliminační deskriptor.</a:t>
            </a:r>
          </a:p>
          <a:p>
            <a:pPr lvl="1"/>
            <a:r>
              <a:rPr lang="cs-CZ" dirty="false"/>
              <a:t>Věcné hodnocení musí být dokončeno do 80 pracovních dnů </a:t>
            </a:r>
            <a:br>
              <a:rPr lang="cs-CZ" dirty="false"/>
            </a:br>
            <a:r>
              <a:rPr lang="cs-CZ" dirty="false"/>
              <a:t>od přijetí žádosti (více než 250 žádostí = + 20 pracovních dnů).</a:t>
            </a:r>
          </a:p>
          <a:p>
            <a:pPr lvl="1"/>
            <a:endParaRPr lang="cs-CZ" dirty="false"/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126472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Plán vyhlašování výzev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r>
              <a:rPr lang="cs-CZ" dirty="false"/>
              <a:t>Výzvy vyhlášené roce 2022 –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false"/>
              <a:t>03_22_021 Inkubační fáze vývoje řešení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false"/>
              <a:t>03_22_022 Inkubační fáze šíření</a:t>
            </a:r>
          </a:p>
          <a:p>
            <a:pPr marL="414000" lvl="1" indent="0">
              <a:lnSpc>
                <a:spcPct val="150000"/>
              </a:lnSpc>
              <a:buNone/>
            </a:pPr>
            <a:endParaRPr lang="cs-CZ" dirty="false"/>
          </a:p>
          <a:p>
            <a:r>
              <a:rPr lang="cs-CZ" dirty="false"/>
              <a:t>Výzvy v roce 2023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false"/>
              <a:t>03_23_050 Realizační fáze šíření (únor 2023)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false"/>
              <a:t>03_23_051 Realizační fáze vývoje řešení (březen 2023)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false"/>
              <a:t>03_23_057 Inkubační fáze vývoje řešení (2) (září 2023)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4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6305881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Proces hodnocení a výběru projektů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628800"/>
            <a:ext cx="8064448" cy="4491200"/>
          </a:xfrm>
        </p:spPr>
        <p:txBody>
          <a:bodyPr/>
          <a:lstStyle/>
          <a:p>
            <a:pPr marL="0" indent="0">
              <a:buNone/>
            </a:pPr>
            <a:r>
              <a:rPr lang="cs-CZ" sz="2800" b="true" dirty="false"/>
              <a:t>Kritéria věcného hodnocení</a:t>
            </a:r>
            <a:endParaRPr lang="cs-CZ" sz="2800" dirty="false"/>
          </a:p>
          <a:p>
            <a:endParaRPr lang="cs-CZ" dirty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40</a:t>
            </a:fld>
            <a:endParaRPr lang="cs-CZ" dirty="false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48EBA13C-5397-4351-B335-1AFFB1D1CCC3}"/>
              </a:ext>
            </a:extLst>
          </p:cNvPr>
          <p:cNvGraphicFramePr>
            <a:graphicFrameLocks noGrp="true"/>
          </p:cNvGraphicFramePr>
          <p:nvPr/>
        </p:nvGraphicFramePr>
        <p:xfrm>
          <a:off x="539552" y="2348880"/>
          <a:ext cx="7848872" cy="3460009"/>
        </p:xfrm>
        <a:graphic>
          <a:graphicData uri="http://schemas.openxmlformats.org/drawingml/2006/table">
            <a:tbl>
              <a:tblPr firstRow="true" bandRow="true">
                <a:tableStyleId>{5C22544A-7EE6-4342-B048-85BDC9FD1C3A}</a:tableStyleId>
              </a:tblPr>
              <a:tblGrid>
                <a:gridCol w="2849888">
                  <a:extLst>
                    <a:ext uri="{9D8B030D-6E8A-4147-A177-3AD203B41FA5}">
                      <a16:colId xmlns:a16="http://schemas.microsoft.com/office/drawing/2014/main" val="3094112422"/>
                    </a:ext>
                  </a:extLst>
                </a:gridCol>
                <a:gridCol w="4998984">
                  <a:extLst>
                    <a:ext uri="{9D8B030D-6E8A-4147-A177-3AD203B41FA5}">
                      <a16:colId xmlns:a16="http://schemas.microsoft.com/office/drawing/2014/main" val="61952654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 dirty="false">
                          <a:effectLst/>
                        </a:rPr>
                        <a:t>Skupina kritérií (max. počet bodů)</a:t>
                      </a:r>
                      <a:endParaRPr lang="cs-CZ" sz="1000" dirty="fals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 dirty="false">
                          <a:effectLst/>
                        </a:rPr>
                        <a:t>Název kritéria (max. počet bodů)</a:t>
                      </a:r>
                      <a:endParaRPr lang="cs-CZ" sz="1000" dirty="fals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2909789"/>
                  </a:ext>
                </a:extLst>
              </a:tr>
              <a:tr h="372990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 dirty="false">
                          <a:effectLst/>
                        </a:rPr>
                        <a:t>Potřebnost (30)</a:t>
                      </a:r>
                      <a:endParaRPr lang="cs-CZ" sz="1000" dirty="fals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 dirty="false">
                          <a:effectLst/>
                        </a:rPr>
                        <a:t>1 Znalost problému a cílové skupiny a potřebnost nového řešení (30)</a:t>
                      </a:r>
                      <a:endParaRPr lang="cs-CZ" sz="1000" dirty="fals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5290688"/>
                  </a:ext>
                </a:extLst>
              </a:tr>
              <a:tr h="680708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 dirty="false">
                          <a:effectLst/>
                        </a:rPr>
                        <a:t>Účelnost (30)</a:t>
                      </a:r>
                      <a:endParaRPr lang="cs-CZ" sz="1000" dirty="fals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 dirty="false">
                          <a:effectLst/>
                        </a:rPr>
                        <a:t>2 Cíle a zlepšení (30)</a:t>
                      </a:r>
                      <a:endParaRPr lang="cs-CZ" sz="1000" dirty="fals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6216180"/>
                  </a:ext>
                </a:extLst>
              </a:tr>
              <a:tr h="624760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 dirty="false">
                          <a:effectLst/>
                        </a:rPr>
                        <a:t>Efektivnost a hospodárnost (15)</a:t>
                      </a:r>
                      <a:endParaRPr lang="cs-CZ" sz="1000" dirty="fals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 dirty="false">
                          <a:effectLst/>
                        </a:rPr>
                        <a:t>3 Efektivita projektu a rozpočet (15)</a:t>
                      </a:r>
                      <a:endParaRPr lang="cs-CZ" sz="1000" dirty="fals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0660857"/>
                  </a:ext>
                </a:extLst>
              </a:tr>
              <a:tr h="655843">
                <a:tc rowSpan="2"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 dirty="false">
                          <a:effectLst/>
                        </a:rPr>
                        <a:t>Proveditelnost (25)</a:t>
                      </a:r>
                      <a:endParaRPr lang="cs-CZ" sz="1000" dirty="fals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 dirty="false">
                          <a:effectLst/>
                        </a:rPr>
                        <a:t>4 Způsob zapojení aktérů do vývoje řešení (15)</a:t>
                      </a:r>
                      <a:endParaRPr lang="cs-CZ" sz="1000" dirty="fals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9841179"/>
                  </a:ext>
                </a:extLst>
              </a:tr>
              <a:tr h="621652">
                <a:tc vMerge="true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 dirty="false">
                          <a:effectLst/>
                        </a:rPr>
                        <a:t>5 Kapacity a přístup k řešení (10)</a:t>
                      </a:r>
                      <a:endParaRPr lang="cs-CZ" sz="1000" dirty="fals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7412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97371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Proces hodnocení a výběru projektů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3573216"/>
          </a:xfrm>
        </p:spPr>
        <p:txBody>
          <a:bodyPr/>
          <a:lstStyle/>
          <a:p>
            <a:pPr marL="0" indent="0">
              <a:buNone/>
            </a:pPr>
            <a:r>
              <a:rPr lang="cs-CZ" sz="2800" b="true" dirty="false"/>
              <a:t>Informování žadatele o výsledku žádosti v jednotlivých fázích hodnocení a výběru</a:t>
            </a:r>
            <a:br>
              <a:rPr lang="cs-CZ" sz="2800" b="true" dirty="false"/>
            </a:br>
            <a:endParaRPr lang="cs-CZ" sz="2800" dirty="false"/>
          </a:p>
          <a:p>
            <a:pPr lvl="1"/>
            <a:r>
              <a:rPr lang="cs-CZ" dirty="false"/>
              <a:t>vyrozumění o výsledku žádosti vždy po dokončení dané fáze hodnocení a výběru</a:t>
            </a:r>
          </a:p>
          <a:p>
            <a:pPr lvl="1"/>
            <a:r>
              <a:rPr lang="cs-CZ" dirty="false"/>
              <a:t>změna stavu projektu v IS KP21+</a:t>
            </a:r>
          </a:p>
          <a:p>
            <a:pPr lvl="1"/>
            <a:r>
              <a:rPr lang="cs-CZ" dirty="false"/>
              <a:t>výsledky hodnocení k dispozici v IS KP21+</a:t>
            </a:r>
          </a:p>
          <a:p>
            <a:pPr lvl="1"/>
            <a:r>
              <a:rPr lang="cs-CZ" dirty="false"/>
              <a:t>neúspěšní žadatelé v IS KP21+: oznámení (odůvodnění </a:t>
            </a:r>
            <a:br>
              <a:rPr lang="cs-CZ" dirty="false"/>
            </a:br>
            <a:r>
              <a:rPr lang="cs-CZ" dirty="false"/>
              <a:t>a informace o opravných prostředních), rozhodnutí</a:t>
            </a:r>
          </a:p>
          <a:p>
            <a:pPr marL="414000" lvl="1" indent="0">
              <a:buNone/>
            </a:pPr>
            <a:r>
              <a:rPr lang="cs-CZ" dirty="false"/>
              <a:t> </a:t>
            </a: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41</a:t>
            </a:fld>
            <a:endParaRPr lang="cs-CZ" dirty="false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395475C-E29E-4627-B9AA-DA7B4F8C0954}"/>
              </a:ext>
            </a:extLst>
          </p:cNvPr>
          <p:cNvPicPr>
            <a:picLocks noChangeAspect="true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537" y="268537"/>
            <a:ext cx="54292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18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Proces hodnocení a výběru projektů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628800"/>
            <a:ext cx="7992440" cy="4491200"/>
          </a:xfrm>
        </p:spPr>
        <p:txBody>
          <a:bodyPr/>
          <a:lstStyle/>
          <a:p>
            <a:pPr marL="0" indent="0">
              <a:buNone/>
            </a:pPr>
            <a:r>
              <a:rPr lang="cs-CZ" sz="2800" b="true" dirty="false"/>
              <a:t>Vydání právního aktu o poskytnutí podpory </a:t>
            </a:r>
            <a:br>
              <a:rPr lang="cs-CZ" sz="2800" b="true" dirty="false"/>
            </a:br>
            <a:endParaRPr lang="cs-CZ" sz="2800" b="true" dirty="false"/>
          </a:p>
          <a:p>
            <a:pPr lvl="1"/>
            <a:r>
              <a:rPr lang="cs-CZ" dirty="false"/>
              <a:t>v případě, že žádost o podporu uspěla v hodnocení </a:t>
            </a:r>
          </a:p>
          <a:p>
            <a:pPr lvl="1"/>
            <a:r>
              <a:rPr lang="cs-CZ" dirty="false"/>
              <a:t>výzva k poskytnutí podkladů pro přípravu právního aktu</a:t>
            </a:r>
          </a:p>
          <a:p>
            <a:pPr lvl="1"/>
            <a:r>
              <a:rPr lang="cs-CZ" dirty="false"/>
              <a:t>neposkytnutí součinnosti v procesu přípravy právního aktu - podpora na projekt poskytnuta nebude</a:t>
            </a:r>
          </a:p>
          <a:p>
            <a:pPr lvl="1"/>
            <a:r>
              <a:rPr lang="cs-CZ" dirty="false"/>
              <a:t>ŘO připravuje návrh právního aktu na základě doložených podkladů</a:t>
            </a:r>
          </a:p>
          <a:p>
            <a:pPr lvl="1"/>
            <a:r>
              <a:rPr lang="cs-CZ" dirty="false"/>
              <a:t>akceptováním textu právního aktu se žadatel stává příjemcem podpory</a:t>
            </a:r>
          </a:p>
          <a:p>
            <a:pPr marL="414000" lvl="1" indent="0">
              <a:buNone/>
            </a:pPr>
            <a:r>
              <a:rPr lang="cs-CZ" dirty="false"/>
              <a:t> </a:t>
            </a: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42</a:t>
            </a:fld>
            <a:endParaRPr lang="cs-CZ" dirty="false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CC2BCE3-A7C5-4A6A-B1C8-0557C76FF0BB}"/>
              </a:ext>
            </a:extLst>
          </p:cNvPr>
          <p:cNvPicPr>
            <a:picLocks noChangeAspect="true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537" y="268537"/>
            <a:ext cx="54292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447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true"/>
          </p:cNvSpPr>
          <p:nvPr>
            <p:ph type="body" sz="quarter" idx="14"/>
          </p:nvPr>
        </p:nvSpPr>
        <p:spPr>
          <a:xfrm>
            <a:off x="1331640" y="5301208"/>
            <a:ext cx="7272000" cy="540000"/>
          </a:xfrm>
        </p:spPr>
        <p:txBody>
          <a:bodyPr/>
          <a:lstStyle/>
          <a:p>
            <a:r>
              <a:rPr lang="cs-CZ" sz="2400" dirty="false"/>
              <a:t>  </a:t>
            </a:r>
          </a:p>
        </p:txBody>
      </p:sp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971600" y="3429000"/>
            <a:ext cx="7272808" cy="864096"/>
          </a:xfrm>
        </p:spPr>
        <p:txBody>
          <a:bodyPr/>
          <a:lstStyle/>
          <a:p>
            <a:pPr algn="ctr"/>
            <a:r>
              <a:rPr lang="cs-CZ" dirty="false"/>
              <a:t>Veřejná podpora</a:t>
            </a:r>
            <a:endParaRPr lang="cs-CZ" sz="2800" b="false" dirty="false"/>
          </a:p>
        </p:txBody>
      </p:sp>
    </p:spTree>
    <p:extLst>
      <p:ext uri="{BB962C8B-B14F-4D97-AF65-F5344CB8AC3E}">
        <p14:creationId xmlns:p14="http://schemas.microsoft.com/office/powerpoint/2010/main" val="21665954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Veřejná podpora a podpora de minimis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484784"/>
            <a:ext cx="8064000" cy="4635216"/>
          </a:xfrm>
        </p:spPr>
        <p:txBody>
          <a:bodyPr/>
          <a:lstStyle/>
          <a:p>
            <a:r>
              <a:rPr lang="pl-PL" b="true" dirty="false"/>
              <a:t>Předpokládána je podpora de minimis</a:t>
            </a:r>
          </a:p>
          <a:p>
            <a:r>
              <a:rPr lang="pl-PL" dirty="false"/>
              <a:t>Projekty mohou být </a:t>
            </a:r>
            <a:r>
              <a:rPr lang="pl-PL" b="true" dirty="false"/>
              <a:t>mimo veřejnou podporu </a:t>
            </a:r>
            <a:r>
              <a:rPr lang="pl-PL" dirty="false"/>
              <a:t>v případě, že: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false"/>
              <a:t>- projekt realizuje subjekt veřejné správy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false"/>
              <a:t>- cílem projektu je vytvořit řešení využitelné subjektem veřejné správy k realizaci veřejné politiky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false"/>
              <a:t>- vzniklé řešení je v plné šíři k dispozici prostřednictvím licence umožnující využití řešení jiným subjektem </a:t>
            </a:r>
          </a:p>
          <a:p>
            <a:r>
              <a:rPr lang="cs-CZ" dirty="false"/>
              <a:t>Konkrétní podoba rozsahu podpory DM je řešena </a:t>
            </a:r>
            <a:br>
              <a:rPr lang="cs-CZ" dirty="false"/>
            </a:br>
            <a:r>
              <a:rPr lang="cs-CZ" dirty="false"/>
              <a:t>před uzavřením právního aktu. </a:t>
            </a:r>
          </a:p>
          <a:p>
            <a:endParaRPr lang="cs-CZ" sz="2000" dirty="false"/>
          </a:p>
          <a:p>
            <a:pPr marL="0" indent="0">
              <a:buNone/>
            </a:pPr>
            <a:endParaRPr lang="cs-CZ" dirty="false"/>
          </a:p>
          <a:p>
            <a:pPr marL="0" indent="0">
              <a:buNone/>
            </a:pPr>
            <a:endParaRPr lang="cs-CZ" b="tru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>
                <a:solidFill>
                  <a:srgbClr val="084A8B"/>
                </a:solidFill>
              </a:rPr>
              <a:pPr/>
              <a:t>44</a:t>
            </a:fld>
            <a:endParaRPr lang="cs-CZ" dirty="false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4837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true"/>
          </p:cNvSpPr>
          <p:nvPr>
            <p:ph type="body" sz="quarter" idx="14"/>
          </p:nvPr>
        </p:nvSpPr>
        <p:spPr>
          <a:xfrm>
            <a:off x="1331640" y="5301208"/>
            <a:ext cx="7272000" cy="540000"/>
          </a:xfrm>
        </p:spPr>
        <p:txBody>
          <a:bodyPr/>
          <a:lstStyle/>
          <a:p>
            <a:r>
              <a:rPr lang="cs-CZ" sz="2400" dirty="false"/>
              <a:t>  </a:t>
            </a:r>
          </a:p>
        </p:txBody>
      </p:sp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971600" y="3429000"/>
            <a:ext cx="7272808" cy="864096"/>
          </a:xfrm>
        </p:spPr>
        <p:txBody>
          <a:bodyPr/>
          <a:lstStyle/>
          <a:p>
            <a:pPr algn="ctr"/>
            <a:r>
              <a:rPr lang="cs-CZ" dirty="false"/>
              <a:t>INDIKÁTORY</a:t>
            </a:r>
            <a:endParaRPr lang="cs-CZ" sz="2800" b="false" dirty="false"/>
          </a:p>
        </p:txBody>
      </p:sp>
    </p:spTree>
    <p:extLst>
      <p:ext uri="{BB962C8B-B14F-4D97-AF65-F5344CB8AC3E}">
        <p14:creationId xmlns:p14="http://schemas.microsoft.com/office/powerpoint/2010/main" val="13608190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INDIKÁTORY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true" dirty="false"/>
              <a:t>Pravidla volby závazných indikátorů a jejich sledování </a:t>
            </a:r>
          </a:p>
          <a:p>
            <a:r>
              <a:rPr lang="cs-CZ" sz="2200" dirty="false"/>
              <a:t>Žadatel volí pouze ty indikátory z výzvy, které jsou relevantní pro jeho projekt.</a:t>
            </a:r>
            <a:endParaRPr lang="cs-CZ" sz="2200" dirty="false">
              <a:solidFill>
                <a:srgbClr val="FF0000"/>
              </a:solidFill>
            </a:endParaRPr>
          </a:p>
          <a:p>
            <a:r>
              <a:rPr lang="cs-CZ" sz="2200" dirty="false"/>
              <a:t>Uvádí se kumulativní odhad za celé období realizace projektu.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46</a:t>
            </a:fld>
            <a:endParaRPr lang="cs-CZ" dirty="false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84A7F0-7C69-4D51-A5B4-CCAA715E6381}"/>
              </a:ext>
            </a:extLst>
          </p:cNvPr>
          <p:cNvPicPr>
            <a:picLocks noChangeAspect="true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537" y="268537"/>
            <a:ext cx="542925" cy="542925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INDIKÁTORY	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r>
              <a:rPr lang="cs-CZ" dirty="false"/>
              <a:t>Indikátory se závazkem - hodnota, která se chápe </a:t>
            </a:r>
            <a:br>
              <a:rPr lang="cs-CZ" dirty="false"/>
            </a:br>
            <a:r>
              <a:rPr lang="cs-CZ" dirty="false"/>
              <a:t>jako závazek žadatele, kterého má dosáhnout díky realizaci projektu. </a:t>
            </a:r>
          </a:p>
          <a:p>
            <a:pPr marL="0" indent="0">
              <a:buNone/>
            </a:pPr>
            <a:r>
              <a:rPr lang="cs-CZ" dirty="false"/>
              <a:t>     (podpořené osoby, ověřený nástroj, dokumenty)</a:t>
            </a:r>
          </a:p>
          <a:p>
            <a:endParaRPr lang="cs-CZ" dirty="false"/>
          </a:p>
          <a:p>
            <a:r>
              <a:rPr lang="cs-CZ" dirty="false"/>
              <a:t>Indikátory bez závazku - hodnoty, které nepředstavují závazek žadatele, ale které je nutné sledovat.</a:t>
            </a:r>
          </a:p>
          <a:p>
            <a:pPr marL="0" indent="0">
              <a:buNone/>
            </a:pPr>
            <a:r>
              <a:rPr lang="cs-CZ" dirty="false"/>
              <a:t>     (podpořené instituce, využívání služeb)</a:t>
            </a: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47</a:t>
            </a:fld>
            <a:endParaRPr lang="cs-CZ" dirty="false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8F9368F-924D-49CB-89BF-F3F6BCFB0A52}"/>
              </a:ext>
            </a:extLst>
          </p:cNvPr>
          <p:cNvPicPr>
            <a:picLocks noChangeAspect="true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537" y="268537"/>
            <a:ext cx="54292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843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INDIKÁTORY	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340768"/>
            <a:ext cx="8064000" cy="4392488"/>
          </a:xfrm>
        </p:spPr>
        <p:txBody>
          <a:bodyPr/>
          <a:lstStyle/>
          <a:p>
            <a:pPr marL="0" indent="0">
              <a:buNone/>
            </a:pPr>
            <a:r>
              <a:rPr lang="cs-CZ" dirty="false"/>
              <a:t>Indikátory závazné (je třeba vyplnit v ISKP21+):</a:t>
            </a:r>
          </a:p>
          <a:p>
            <a:r>
              <a:rPr lang="cs-CZ" dirty="false"/>
              <a:t>Minimální hodnoty indikátorů:</a:t>
            </a: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48</a:t>
            </a:fld>
            <a:endParaRPr lang="cs-CZ" dirty="false"/>
          </a:p>
        </p:txBody>
      </p:sp>
      <p:graphicFrame>
        <p:nvGraphicFramePr>
          <p:cNvPr id="5" name="Tabulka 4"/>
          <p:cNvGraphicFramePr>
            <a:graphicFrameLocks noGrp="true"/>
          </p:cNvGraphicFramePr>
          <p:nvPr>
            <p:extLst>
              <p:ext uri="{D42A27DB-BD31-4B8C-83A1-F6EECF244321}">
                <p14:modId xmlns:p14="http://schemas.microsoft.com/office/powerpoint/2010/main" val="2912454527"/>
              </p:ext>
            </p:extLst>
          </p:nvPr>
        </p:nvGraphicFramePr>
        <p:xfrm>
          <a:off x="539552" y="2348880"/>
          <a:ext cx="8208912" cy="2451436"/>
        </p:xfrm>
        <a:graphic>
          <a:graphicData uri="http://schemas.openxmlformats.org/drawingml/2006/table">
            <a:tbl>
              <a:tblPr firstRow="true" firstCol="true" bandRow="true">
                <a:tableStyleId>{5C22544A-7EE6-4342-B048-85BDC9FD1C3A}</a:tableStyleId>
              </a:tblPr>
              <a:tblGrid>
                <a:gridCol w="1089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4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48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2324">
                  <a:extLst>
                    <a:ext uri="{9D8B030D-6E8A-4147-A177-3AD203B41FA5}">
                      <a16:colId xmlns:a16="http://schemas.microsoft.com/office/drawing/2014/main" val="1242958916"/>
                    </a:ext>
                  </a:extLst>
                </a:gridCol>
              </a:tblGrid>
              <a:tr h="549668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false">
                          <a:effectLst/>
                        </a:rPr>
                        <a:t>Kód</a:t>
                      </a:r>
                      <a:endParaRPr lang="cs-CZ" sz="1800" b="true" dirty="false">
                        <a:solidFill>
                          <a:srgbClr val="08080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false">
                          <a:effectLst/>
                        </a:rPr>
                        <a:t>Název indikátoru</a:t>
                      </a:r>
                      <a:endParaRPr lang="cs-CZ" sz="1800" b="true" dirty="false">
                        <a:solidFill>
                          <a:srgbClr val="08080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false">
                          <a:effectLst/>
                        </a:rPr>
                        <a:t>jednotka</a:t>
                      </a:r>
                      <a:endParaRPr lang="cs-CZ" sz="1800" b="true" dirty="false">
                        <a:solidFill>
                          <a:srgbClr val="08080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false">
                          <a:effectLst/>
                        </a:rPr>
                        <a:t>Typ</a:t>
                      </a:r>
                      <a:endParaRPr lang="cs-CZ" sz="1800" b="true" dirty="false">
                        <a:solidFill>
                          <a:srgbClr val="08080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b="true" kern="1200" dirty="false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Min.</a:t>
                      </a: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b="true" kern="1200" dirty="false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hodnota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884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false">
                          <a:effectLst/>
                        </a:rPr>
                        <a:t>600 000</a:t>
                      </a:r>
                      <a:endParaRPr lang="cs-CZ" sz="1400" dirty="fals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false">
                          <a:effectLst/>
                        </a:rPr>
                        <a:t>Celkový počet účastníků</a:t>
                      </a:r>
                      <a:endParaRPr lang="cs-CZ" sz="1400" dirty="fals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false">
                          <a:effectLst/>
                        </a:rPr>
                        <a:t>Účastníci</a:t>
                      </a:r>
                      <a:endParaRPr lang="cs-CZ" sz="1400" dirty="fals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false">
                          <a:effectLst/>
                        </a:rPr>
                        <a:t>Výstup</a:t>
                      </a:r>
                      <a:endParaRPr lang="cs-CZ" sz="1400" dirty="fals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false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856">
                <a:tc>
                  <a:txBody>
                    <a:bodyPr/>
                    <a:lstStyle/>
                    <a:p>
                      <a:pPr marL="36195" marR="36195" algn="l" defTabSz="914400" rtl="false" eaLnBrk="true" latinLnBrk="false" hangingPunct="true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true" kern="1200" dirty="false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693 012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l" defTabSz="914400" rtl="false" eaLnBrk="true" latinLnBrk="false" hangingPunct="true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kern="1200" dirty="fals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Počet ověřených nových nástrojů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l" defTabSz="914400" rtl="false" eaLnBrk="true" latinLnBrk="false" hangingPunct="true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kern="1200" dirty="fals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Nástroje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l" defTabSz="914400" rtl="false" eaLnBrk="true" latinLnBrk="false" hangingPunct="true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kern="1200" dirty="fals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Výstup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 defTabSz="914400" rtl="false" eaLnBrk="true" latinLnBrk="false" hangingPunct="true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kern="1200" dirty="false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9765957"/>
                  </a:ext>
                </a:extLst>
              </a:tr>
              <a:tr h="647856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false">
                          <a:effectLst/>
                        </a:rPr>
                        <a:t>805 000</a:t>
                      </a:r>
                      <a:endParaRPr lang="cs-CZ" sz="1400" dirty="fals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false">
                          <a:effectLst/>
                        </a:rPr>
                        <a:t>Počet napsaných a zveřejněných analytických a strategických dokumentů (vč. evaluačních)</a:t>
                      </a:r>
                      <a:endParaRPr lang="cs-CZ" sz="1400" dirty="fals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false">
                          <a:effectLst/>
                        </a:rPr>
                        <a:t>Dokumenty</a:t>
                      </a:r>
                      <a:endParaRPr lang="cs-CZ" sz="1400" dirty="fals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false">
                          <a:effectLst/>
                        </a:rPr>
                        <a:t>Výstup</a:t>
                      </a:r>
                      <a:endParaRPr lang="cs-CZ" sz="1400" dirty="fals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false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true"/>
          </p:cNvSpPr>
          <p:nvPr/>
        </p:nvSpPr>
        <p:spPr bwMode="auto">
          <a:xfrm>
            <a:off x="1655763" y="3122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false" compatLnSpc="tru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false" eaLnBrk="true" fontAlgn="base" latinLnBrk="false" hangingPunct="tru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false" lang="cs-CZ" altLang="cs-CZ" sz="1800" b="false" i="false" u="none" strike="noStrike" cap="none" normalizeH="false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false" lang="cs-CZ" altLang="cs-CZ" sz="1800" b="false" i="false" u="none" strike="noStrike" cap="none" normalizeH="false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4724AE1-0BC0-4724-B732-80796A0AEE40}"/>
              </a:ext>
            </a:extLst>
          </p:cNvPr>
          <p:cNvSpPr txBox="true"/>
          <p:nvPr/>
        </p:nvSpPr>
        <p:spPr>
          <a:xfrm>
            <a:off x="539552" y="5070694"/>
            <a:ext cx="810044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false"/>
              <a:t>Cílová hodnota indikátoru 600000 může být 0 – ale nutno popsat očekávané plnění v komentáři. </a:t>
            </a:r>
          </a:p>
          <a:p>
            <a:r>
              <a:rPr lang="cs-CZ" dirty="false"/>
              <a:t>Nástroj – ověřené řešení (naplnění automaticky schválením dokumentu – shrnujícího testování a zkušenosti v projektu – může být splněno i v případě, že se nepodaří prokázat funkčnost řešení)</a:t>
            </a:r>
          </a:p>
        </p:txBody>
      </p:sp>
    </p:spTree>
    <p:extLst>
      <p:ext uri="{BB962C8B-B14F-4D97-AF65-F5344CB8AC3E}">
        <p14:creationId xmlns:p14="http://schemas.microsoft.com/office/powerpoint/2010/main" val="33018533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INDIKÁTORY	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556792"/>
            <a:ext cx="8064000" cy="4320000"/>
          </a:xfrm>
        </p:spPr>
        <p:txBody>
          <a:bodyPr/>
          <a:lstStyle/>
          <a:p>
            <a:r>
              <a:rPr lang="cs-CZ" dirty="false"/>
              <a:t>Indikátory bez závazku (v ISKP21+ je možné vyplnit 0):</a:t>
            </a: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49</a:t>
            </a:fld>
            <a:endParaRPr lang="cs-CZ" dirty="false"/>
          </a:p>
        </p:txBody>
      </p:sp>
      <p:sp>
        <p:nvSpPr>
          <p:cNvPr id="6" name="Rectangle 1"/>
          <p:cNvSpPr>
            <a:spLocks noChangeArrowheads="true"/>
          </p:cNvSpPr>
          <p:nvPr/>
        </p:nvSpPr>
        <p:spPr bwMode="auto">
          <a:xfrm>
            <a:off x="1655763" y="3122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false" compatLnSpc="tru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false" eaLnBrk="true" fontAlgn="base" latinLnBrk="false" hangingPunct="tru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false" lang="cs-CZ" altLang="cs-CZ" sz="1800" b="false" i="false" u="none" strike="noStrike" cap="none" normalizeH="false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false" lang="cs-CZ" altLang="cs-CZ" sz="1800" b="false" i="false" u="none" strike="noStrike" cap="none" normalizeH="false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ulka 6"/>
          <p:cNvGraphicFramePr>
            <a:graphicFrameLocks noGrp="true"/>
          </p:cNvGraphicFramePr>
          <p:nvPr>
            <p:extLst>
              <p:ext uri="{D42A27DB-BD31-4B8C-83A1-F6EECF244321}">
                <p14:modId xmlns:p14="http://schemas.microsoft.com/office/powerpoint/2010/main" val="2223577945"/>
              </p:ext>
            </p:extLst>
          </p:nvPr>
        </p:nvGraphicFramePr>
        <p:xfrm>
          <a:off x="467544" y="2204865"/>
          <a:ext cx="8424935" cy="2763726"/>
        </p:xfrm>
        <a:graphic>
          <a:graphicData uri="http://schemas.openxmlformats.org/drawingml/2006/table">
            <a:tbl>
              <a:tblPr firstRow="true" firstCol="true" bandRow="true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5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9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0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8499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false">
                          <a:effectLst/>
                        </a:rPr>
                        <a:t>Kód</a:t>
                      </a:r>
                      <a:endParaRPr lang="cs-CZ" sz="1800" b="true" dirty="false">
                        <a:solidFill>
                          <a:srgbClr val="08080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>
                          <a:effectLst/>
                        </a:rPr>
                        <a:t>Název indikátoru</a:t>
                      </a:r>
                      <a:endParaRPr lang="cs-CZ" sz="1800" b="true">
                        <a:solidFill>
                          <a:srgbClr val="08080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>
                          <a:effectLst/>
                        </a:rPr>
                        <a:t>Měrná jednotka</a:t>
                      </a:r>
                      <a:endParaRPr lang="cs-CZ" sz="1800" b="true">
                        <a:solidFill>
                          <a:srgbClr val="08080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>
                          <a:effectLst/>
                        </a:rPr>
                        <a:t>Typ indikátoru</a:t>
                      </a:r>
                      <a:endParaRPr lang="cs-CZ" sz="1800" b="true">
                        <a:solidFill>
                          <a:srgbClr val="08080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7543"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fals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671 012 </a:t>
                      </a:r>
                      <a:endParaRPr lang="cs-CZ" sz="1800" dirty="false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kern="1200" dirty="fals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Počet podpořených podpůrných institucí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kern="1200" dirty="fals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Organizace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Výstup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7543"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b="true" kern="1200" dirty="false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670 102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kern="1200" dirty="fals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Využívání podpořených služeb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kern="1200" dirty="fals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Osoby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kern="1200" dirty="fals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Výsledek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9253520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true"/>
          </p:cNvSpPr>
          <p:nvPr/>
        </p:nvSpPr>
        <p:spPr bwMode="auto">
          <a:xfrm>
            <a:off x="1627188" y="3351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false" compatLnSpc="tru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false" eaLnBrk="true" fontAlgn="base" latinLnBrk="false" hangingPunct="tru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false" lang="cs-CZ" altLang="cs-CZ" sz="1800" b="false" i="false" u="none" strike="noStrike" cap="none" normalizeH="false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false" lang="cs-CZ" altLang="cs-CZ" sz="1800" b="false" i="false" u="none" strike="noStrike" cap="none" normalizeH="false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53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Principy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556792"/>
            <a:ext cx="8064000" cy="4392488"/>
          </a:xfrm>
        </p:spPr>
        <p:txBody>
          <a:bodyPr/>
          <a:lstStyle/>
          <a:p>
            <a:r>
              <a:rPr lang="cs-CZ" dirty="false">
                <a:highlight>
                  <a:srgbClr val="FFFF00"/>
                </a:highlight>
              </a:rPr>
              <a:t>Vložit schéma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</a:t>
            </a:fld>
            <a:endParaRPr lang="cs-CZ" dirty="false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DDA0F58-E6A5-4399-B3F6-DCBB5BFF2164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704"/>
            <a:ext cx="9144000" cy="5678455"/>
          </a:xfrm>
          <a:prstGeom prst="rect">
            <a:avLst/>
          </a:prstGeom>
        </p:spPr>
      </p:pic>
      <p:pic>
        <p:nvPicPr>
          <p:cNvPr id="11" name="Grafický objekt 10" descr="Sluchátka se souvislou výplní">
            <a:hlinkClick r:id="rId3"/>
            <a:extLst>
              <a:ext uri="{FF2B5EF4-FFF2-40B4-BE49-F238E27FC236}">
                <a16:creationId xmlns:a16="http://schemas.microsoft.com/office/drawing/2014/main" id="{6F102F3C-9056-4BAC-84A1-322D9BBA817A}"/>
              </a:ext>
            </a:extLst>
          </p:cNvPr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1560" y="143483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2885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INDIKÁTORY	</a:t>
            </a:r>
            <a:endParaRPr lang="cs-CZ" b="false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true" dirty="false"/>
              <a:t>     Sankce při nesplnění závazků týkajících se indikátorů</a:t>
            </a:r>
          </a:p>
          <a:p>
            <a:pPr>
              <a:buNone/>
            </a:pPr>
            <a:r>
              <a:rPr lang="cs-CZ" b="true" dirty="false"/>
              <a:t>     </a:t>
            </a:r>
            <a:r>
              <a:rPr lang="cs-CZ" dirty="false"/>
              <a:t>Celková míra naplnění indikátorů            Sankce </a:t>
            </a:r>
            <a:br>
              <a:rPr lang="cs-CZ" dirty="false"/>
            </a:br>
            <a:r>
              <a:rPr lang="cs-CZ" dirty="false"/>
              <a:t>výstupů vzhledem k závazkům </a:t>
            </a:r>
            <a:br>
              <a:rPr lang="cs-CZ" dirty="false"/>
            </a:br>
            <a:r>
              <a:rPr lang="cs-CZ" dirty="false"/>
              <a:t>dle právního aktu 	</a:t>
            </a:r>
          </a:p>
          <a:p>
            <a:pPr>
              <a:buNone/>
            </a:pPr>
            <a:r>
              <a:rPr lang="cs-CZ" dirty="false"/>
              <a:t>     méně než 85 % a zároveň alespoň 70 %       15 % 	</a:t>
            </a:r>
          </a:p>
          <a:p>
            <a:pPr>
              <a:buNone/>
            </a:pPr>
            <a:r>
              <a:rPr lang="cs-CZ" dirty="false"/>
              <a:t>     méně než 70 % a zároveň alespoň 55 % 	 20 % 	</a:t>
            </a:r>
          </a:p>
          <a:p>
            <a:pPr>
              <a:buNone/>
            </a:pPr>
            <a:r>
              <a:rPr lang="cs-CZ" dirty="false"/>
              <a:t>     méně než 55 % a zároveň alespoň 40 % 	 30 % 	</a:t>
            </a:r>
          </a:p>
          <a:p>
            <a:pPr>
              <a:buNone/>
            </a:pPr>
            <a:r>
              <a:rPr lang="cs-CZ" dirty="false"/>
              <a:t>     méně než 40 % 	                                             50 % 	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50</a:t>
            </a:fld>
            <a:endParaRPr lang="cs-CZ" dirty="false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43F57F3-78F7-466D-94B2-C89BF3B75D0D}"/>
              </a:ext>
            </a:extLst>
          </p:cNvPr>
          <p:cNvPicPr>
            <a:picLocks noChangeAspect="true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537" y="268537"/>
            <a:ext cx="542925" cy="542925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pl-PL" dirty="false"/>
              <a:t>INDIKÁTORY</a:t>
            </a:r>
            <a:r>
              <a:rPr lang="pl-PL" b="false" dirty="false"/>
              <a:t> – </a:t>
            </a:r>
            <a:r>
              <a:rPr lang="pl-PL" b="false" cap="none" dirty="false"/>
              <a:t>podpořené osoby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556792"/>
            <a:ext cx="8064000" cy="4536504"/>
          </a:xfrm>
        </p:spPr>
        <p:txBody>
          <a:bodyPr/>
          <a:lstStyle/>
          <a:p>
            <a:r>
              <a:rPr lang="cs-CZ" dirty="false"/>
              <a:t>Podpořená osoba = osoba identifikovatelná podle jména a příjmení, bydliště, data narození</a:t>
            </a:r>
          </a:p>
          <a:p>
            <a:r>
              <a:rPr lang="cs-CZ" dirty="false"/>
              <a:t>Pro možnost započtení podpořené osoby do indikátorů, musí poskytnutá </a:t>
            </a:r>
            <a:r>
              <a:rPr lang="cs-CZ" b="true" dirty="false"/>
              <a:t>podpora dosáhnout minimální hranice 40 hodin.</a:t>
            </a:r>
          </a:p>
          <a:p>
            <a:r>
              <a:rPr lang="cs-CZ" dirty="false"/>
              <a:t>Nižší míra poskytnutých služeb je považována za tzv. </a:t>
            </a:r>
            <a:r>
              <a:rPr lang="cs-CZ" b="true" dirty="false"/>
              <a:t>bagatelní podporu.</a:t>
            </a:r>
          </a:p>
          <a:p>
            <a:r>
              <a:rPr lang="cs-CZ" dirty="false"/>
              <a:t>Dokument zařazený do 805 000 musí být oficiálně zveřejněný.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51</a:t>
            </a:fld>
            <a:endParaRPr lang="cs-CZ" dirty="false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F84CA71-8C4E-44CA-952F-532A119650F9}"/>
              </a:ext>
            </a:extLst>
          </p:cNvPr>
          <p:cNvPicPr>
            <a:picLocks noChangeAspect="true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537" y="268537"/>
            <a:ext cx="542925" cy="542925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971600" y="3429000"/>
            <a:ext cx="7272808" cy="864096"/>
          </a:xfrm>
        </p:spPr>
        <p:txBody>
          <a:bodyPr/>
          <a:lstStyle/>
          <a:p>
            <a:pPr algn="ctr"/>
            <a:r>
              <a:rPr lang="cs-CZ" dirty="false"/>
              <a:t>Rozpočet projektů</a:t>
            </a:r>
            <a:endParaRPr lang="cs-CZ" sz="2800" b="false" dirty="false"/>
          </a:p>
        </p:txBody>
      </p:sp>
    </p:spTree>
    <p:extLst>
      <p:ext uri="{BB962C8B-B14F-4D97-AF65-F5344CB8AC3E}">
        <p14:creationId xmlns:p14="http://schemas.microsoft.com/office/powerpoint/2010/main" val="14284823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Způsobilé výdaje a rozpočet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r>
              <a:rPr lang="cs-CZ" dirty="false"/>
              <a:t>Všechny výdaje musejí splňovat podmínku:</a:t>
            </a:r>
          </a:p>
          <a:p>
            <a:pPr lvl="1"/>
            <a:r>
              <a:rPr lang="cs-CZ" dirty="false"/>
              <a:t>Hospodárnosti</a:t>
            </a:r>
          </a:p>
          <a:p>
            <a:pPr lvl="1"/>
            <a:r>
              <a:rPr lang="cs-CZ" dirty="false"/>
              <a:t>Efektivnosti</a:t>
            </a:r>
          </a:p>
          <a:p>
            <a:pPr lvl="1"/>
            <a:r>
              <a:rPr lang="cs-CZ" dirty="false"/>
              <a:t>Účelnosti</a:t>
            </a:r>
          </a:p>
          <a:p>
            <a:pPr lvl="1"/>
            <a:r>
              <a:rPr lang="cs-CZ" dirty="false"/>
              <a:t>Vznikly v době realizace projektu</a:t>
            </a:r>
          </a:p>
          <a:p>
            <a:r>
              <a:rPr lang="cs-CZ" sz="1600" dirty="false"/>
              <a:t>Řídicí orgán (ŘO) je oprávněn si od příjemce vyžádat jakýkoli dokument, </a:t>
            </a:r>
            <a:br>
              <a:rPr lang="cs-CZ" sz="1600" dirty="false"/>
            </a:br>
            <a:r>
              <a:rPr lang="cs-CZ" sz="1600" dirty="false"/>
              <a:t>který je nezbytný pro ověření způsobilosti výdajů v rámci projektu (může se jednat </a:t>
            </a:r>
            <a:br>
              <a:rPr lang="cs-CZ" sz="1600" dirty="false"/>
            </a:br>
            <a:r>
              <a:rPr lang="cs-CZ" sz="1600" dirty="false"/>
              <a:t>i o dokument, který vznikl v době před zahájením realizace projektu).</a:t>
            </a:r>
          </a:p>
          <a:p>
            <a:r>
              <a:rPr lang="cs-CZ" sz="2000" b="true" dirty="false"/>
              <a:t>Režim financování projektu</a:t>
            </a:r>
            <a:r>
              <a:rPr lang="cs-CZ" sz="2000" dirty="false"/>
              <a:t>:  40% paušální sazba (osobní náklady + paušál 40 % z osobních nákladů)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53</a:t>
            </a:fld>
            <a:endParaRPr lang="cs-CZ" dirty="false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7284E7-3E04-41E8-AA63-63D38F895877}"/>
              </a:ext>
            </a:extLst>
          </p:cNvPr>
          <p:cNvPicPr>
            <a:picLocks noChangeAspect="true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537" y="268537"/>
            <a:ext cx="54292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943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Způsobilé výdaje a rozpočet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671778"/>
            <a:ext cx="8064000" cy="4565533"/>
          </a:xfrm>
        </p:spPr>
        <p:txBody>
          <a:bodyPr/>
          <a:lstStyle/>
          <a:p>
            <a:r>
              <a:rPr lang="cs-CZ" dirty="false"/>
              <a:t>Osobní náklady- </a:t>
            </a:r>
            <a:r>
              <a:rPr lang="cs-CZ" sz="2200" dirty="false"/>
              <a:t>mzdy a platy členů realizačního týmu (RT)</a:t>
            </a:r>
          </a:p>
          <a:p>
            <a:pPr lvl="1"/>
            <a:r>
              <a:rPr lang="cs-CZ" dirty="false"/>
              <a:t>Pracovní smlouvy (PS)</a:t>
            </a:r>
          </a:p>
          <a:p>
            <a:pPr lvl="1"/>
            <a:r>
              <a:rPr lang="cs-CZ" dirty="false"/>
              <a:t>Dohoda o pracovní činnosti (DPČ)</a:t>
            </a:r>
          </a:p>
          <a:p>
            <a:pPr lvl="2"/>
            <a:r>
              <a:rPr lang="cs-CZ" sz="1800" dirty="false"/>
              <a:t>Týdenní rozsah nesmí v průměru překračovat 20 hodin, </a:t>
            </a:r>
            <a:br>
              <a:rPr lang="cs-CZ" sz="1800" dirty="false"/>
            </a:br>
            <a:r>
              <a:rPr lang="cs-CZ" sz="1800" dirty="false"/>
              <a:t>a to maximálně za dobu 52 týdnů. Do částky 3 499 Kč za měsíc zaměstnanec ani zaměstnavatel zdravotní a sociální pojištění neplatí. Od částky 3 500 Kč za měsíc vzniká povinnost platby zdravotního </a:t>
            </a:r>
            <a:br>
              <a:rPr lang="cs-CZ" sz="1800" dirty="false"/>
            </a:br>
            <a:r>
              <a:rPr lang="cs-CZ" sz="1800" dirty="false"/>
              <a:t>a sociálního pojištění. </a:t>
            </a:r>
          </a:p>
          <a:p>
            <a:pPr lvl="2"/>
            <a:r>
              <a:rPr lang="cs-CZ" sz="1800" b="true" dirty="false"/>
              <a:t>V rozpočtu se PS a DPČ vykazují jako superhrubá mzda.</a:t>
            </a:r>
          </a:p>
          <a:p>
            <a:pPr lvl="1"/>
            <a:r>
              <a:rPr lang="cs-CZ" dirty="false"/>
              <a:t>Dohoda o provedení práce (DPP)</a:t>
            </a:r>
            <a:endParaRPr lang="cs-CZ" sz="2400" dirty="false"/>
          </a:p>
          <a:p>
            <a:pPr lvl="2"/>
            <a:r>
              <a:rPr lang="cs-CZ" sz="1800" dirty="false"/>
              <a:t>R</a:t>
            </a:r>
            <a:r>
              <a:rPr lang="cs-CZ" sz="1800" b="false" i="false" u="none" strike="noStrike" kern="1200" baseline="0" dirty="false">
                <a:solidFill>
                  <a:schemeClr val="tx1"/>
                </a:solidFill>
              </a:rPr>
              <a:t>ozsah práce</a:t>
            </a:r>
            <a:r>
              <a:rPr lang="cs-CZ" sz="1800" b="false" i="false" u="none" strike="noStrike" kern="1200" dirty="false">
                <a:solidFill>
                  <a:schemeClr val="tx1"/>
                </a:solidFill>
              </a:rPr>
              <a:t> </a:t>
            </a:r>
            <a:r>
              <a:rPr lang="cs-CZ" sz="1800" b="false" i="false" u="none" strike="noStrike" kern="1200" baseline="0" dirty="false">
                <a:solidFill>
                  <a:schemeClr val="tx1"/>
                </a:solidFill>
              </a:rPr>
              <a:t>nesmí překročit 300 hodin v kalendářním roce </a:t>
            </a:r>
            <a:br>
              <a:rPr lang="cs-CZ" sz="1800" b="false" i="false" u="none" strike="noStrike" kern="1200" baseline="0" dirty="false">
                <a:solidFill>
                  <a:schemeClr val="tx1"/>
                </a:solidFill>
              </a:rPr>
            </a:br>
            <a:r>
              <a:rPr lang="cs-CZ" sz="1800" b="false" i="false" u="none" strike="noStrike" kern="1200" baseline="0" dirty="false">
                <a:solidFill>
                  <a:schemeClr val="tx1"/>
                </a:solidFill>
              </a:rPr>
              <a:t>u jednoho zaměstnavatele. Zdravotní a sociální pojištění se platní </a:t>
            </a:r>
            <a:br>
              <a:rPr lang="cs-CZ" sz="1800" b="false" i="false" u="none" strike="noStrike" kern="1200" baseline="0" dirty="false">
                <a:solidFill>
                  <a:schemeClr val="tx1"/>
                </a:solidFill>
              </a:rPr>
            </a:br>
            <a:r>
              <a:rPr lang="cs-CZ" sz="1800" b="false" i="false" u="none" strike="noStrike" kern="1200" baseline="0" dirty="false">
                <a:solidFill>
                  <a:schemeClr val="tx1"/>
                </a:solidFill>
              </a:rPr>
              <a:t>jen pokud odměna přesáhne 10 000 Kč (včetně). </a:t>
            </a:r>
            <a:endParaRPr lang="cs-CZ" sz="18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54</a:t>
            </a:fld>
            <a:endParaRPr lang="cs-CZ" dirty="false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DEE7D26-B8DD-4D3F-9BDB-9F7F803ED3E8}"/>
              </a:ext>
            </a:extLst>
          </p:cNvPr>
          <p:cNvPicPr>
            <a:picLocks noChangeAspect="true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537" y="268537"/>
            <a:ext cx="54292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752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Způsobilé výdaje a rozpočet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r>
              <a:rPr lang="cs-CZ" dirty="false"/>
              <a:t>Ostatní osobní náklady</a:t>
            </a:r>
          </a:p>
          <a:p>
            <a:pPr lvl="1"/>
            <a:r>
              <a:rPr lang="cs-CZ" dirty="false"/>
              <a:t>prostředky na případné odvody z DPP</a:t>
            </a:r>
          </a:p>
          <a:p>
            <a:pPr lvl="1"/>
            <a:r>
              <a:rPr lang="cs-CZ" dirty="false"/>
              <a:t>prostředky na vyplácení odměn (Odměny jsou způsobilým výdajem za podmínky, že jsou odměnou za splnění mimořádného nebo zvlášť významného úkolu. Součet poskytnutých odměn člena realizačního týmu v daném kalendářním roce však nesmí překročit 25 % jeho mzdy nebo platu za rok.)</a:t>
            </a:r>
          </a:p>
          <a:p>
            <a:pPr lvl="1"/>
            <a:r>
              <a:rPr lang="cs-CZ" dirty="false"/>
              <a:t>prostředky na úhradu výdajů, které překračují jednotkovou cenu rozpočtu z důvodu čerpání dovolené (průměr pro výpočet dovolené může být vyšší, a to ovlivní celkovou výši náhrady)</a:t>
            </a:r>
          </a:p>
          <a:p>
            <a:pPr lvl="1"/>
            <a:r>
              <a:rPr lang="cs-CZ" dirty="false"/>
              <a:t>Při převodu z DPP na DPČ je třeba počítat s odvody na soc. </a:t>
            </a:r>
            <a:br>
              <a:rPr lang="cs-CZ" dirty="false"/>
            </a:br>
            <a:r>
              <a:rPr lang="cs-CZ" dirty="false"/>
              <a:t>a zdravotní pojištění ve výši 33,8 % z odměny z dohody. 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55</a:t>
            </a:fld>
            <a:endParaRPr lang="cs-CZ" dirty="false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A5252A7-F595-45BA-953F-677BD8D0312D}"/>
              </a:ext>
            </a:extLst>
          </p:cNvPr>
          <p:cNvPicPr>
            <a:picLocks noChangeAspect="true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537" y="268537"/>
            <a:ext cx="54292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9446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Způsobilé výdaje a rozpočet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412776"/>
            <a:ext cx="8064000" cy="4707224"/>
          </a:xfrm>
        </p:spPr>
        <p:txBody>
          <a:bodyPr/>
          <a:lstStyle/>
          <a:p>
            <a:r>
              <a:rPr lang="cs-CZ" b="true" dirty="false"/>
              <a:t>Podporované osobní náklady – typové pozice</a:t>
            </a: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cs-CZ" sz="1800" dirty="false"/>
              <a:t>Manažer projektu </a:t>
            </a: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cs-CZ" sz="1800" dirty="false"/>
              <a:t>Odborný pracovník (projektový asistent, koordinátor cílové skupiny)</a:t>
            </a: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cs-CZ" sz="1800" dirty="false"/>
              <a:t>Odborný garant (interní expert, gestor)</a:t>
            </a: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cs-CZ" sz="1800" dirty="false"/>
              <a:t>Odborný konzultant (poradce; expert; specialista, designer, průvodce změnou apod.) nebo metodik </a:t>
            </a: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cs-CZ" sz="1800" dirty="false"/>
              <a:t>Právník </a:t>
            </a: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cs-CZ" sz="1800" dirty="false"/>
              <a:t>Výzkumný pracovník (poradce; expert; specialista)</a:t>
            </a: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cs-CZ" sz="1800" dirty="false"/>
              <a:t>Lektor (školitel)</a:t>
            </a: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cs-CZ" sz="1800" dirty="false"/>
              <a:t>Evaluátor</a:t>
            </a: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cs-CZ" sz="1800" dirty="false"/>
              <a:t>Pracovníci v přímé práci s cílovou skupinou (např. sociální pracovníci, pracovníci v sociálních službách, pracovníci zdravotních služeb)</a:t>
            </a: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cs-CZ" sz="1800" dirty="false"/>
              <a:t>Technický specialista (jiné technické profese nezbytné pro pilotování inovace)</a:t>
            </a: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cs-CZ" sz="1800" dirty="false"/>
              <a:t> Peer konzultant, osoba s uživatelskou zkušeností  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3868451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Způsobilé výdaje a rozpočet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r>
              <a:rPr lang="cs-CZ" b="true" dirty="false"/>
              <a:t>Do osobních nákladů nelze zahrnout aktivity, kdy pracovník:</a:t>
            </a:r>
          </a:p>
          <a:p>
            <a:pPr lvl="1"/>
            <a:r>
              <a:rPr lang="cs-CZ" dirty="false"/>
              <a:t>nepracuje přímo s cílovou skupinou projektu nebo</a:t>
            </a:r>
          </a:p>
          <a:p>
            <a:pPr lvl="1"/>
            <a:r>
              <a:rPr lang="cs-CZ" dirty="false"/>
              <a:t>nezajišťuje výstup, který je určen k přímému využití cílovou skupinou projektu.</a:t>
            </a:r>
          </a:p>
          <a:p>
            <a:pPr marL="414000" lvl="1" indent="0">
              <a:buNone/>
            </a:pPr>
            <a:r>
              <a:rPr lang="cs-CZ" dirty="false"/>
              <a:t>Např. administrativa, řízení projektu (včetně finančního), účetnictví, personalistika komunikační a informační opatření, občerstvení a stravování a podpůrné procesy pro provoz projektu.</a:t>
            </a:r>
          </a:p>
          <a:p>
            <a:pPr lvl="1"/>
            <a:endParaRPr lang="cs-CZ" dirty="false"/>
          </a:p>
          <a:p>
            <a:pPr marL="414000" lvl="1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3822972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Způsobilé výdaje a rozpočet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484784"/>
            <a:ext cx="7992440" cy="4635216"/>
          </a:xfrm>
        </p:spPr>
        <p:txBody>
          <a:bodyPr/>
          <a:lstStyle/>
          <a:p>
            <a:r>
              <a:rPr lang="cs-CZ" b="true" dirty="false"/>
              <a:t>Jak vyplnit položky rozpočtu:</a:t>
            </a:r>
          </a:p>
          <a:p>
            <a:pPr marL="414000" lvl="1" indent="0">
              <a:buNone/>
            </a:pPr>
            <a:r>
              <a:rPr lang="cs-CZ" dirty="false"/>
              <a:t>„Název položky“ – musí být patrné, jaké typové pozici dle přílohy 2 výzvy položka odpovídá</a:t>
            </a:r>
          </a:p>
          <a:p>
            <a:pPr marL="414000" lvl="1" indent="0">
              <a:buNone/>
            </a:pPr>
            <a:r>
              <a:rPr lang="cs-CZ" dirty="false"/>
              <a:t>„Cena jednotky“ – měsíční / hodinová sazba SUPERHRUBÉ mzdy (včetně SZP, vyjma DPP)</a:t>
            </a:r>
          </a:p>
          <a:p>
            <a:pPr marL="414000" lvl="1" indent="0">
              <a:buNone/>
            </a:pPr>
            <a:r>
              <a:rPr lang="cs-CZ" dirty="false"/>
              <a:t>„Počet jednotek“ – počet měsíců/hodin odpovídajících délce zapojení v projektu</a:t>
            </a:r>
          </a:p>
          <a:p>
            <a:pPr marL="414000" lvl="1" indent="0">
              <a:buNone/>
            </a:pPr>
            <a:r>
              <a:rPr lang="cs-CZ" dirty="false"/>
              <a:t>Uveďte u všech pozic výši úvazku do sloupce rozpočtu „Měrná jednotka (individuální)“, případně do názvu položky</a:t>
            </a:r>
          </a:p>
          <a:p>
            <a:pPr marL="414000" lvl="1" indent="0">
              <a:buNone/>
            </a:pPr>
            <a:r>
              <a:rPr lang="cs-CZ" dirty="false"/>
              <a:t>„Měrná jednotka (přednastavená)“ je NR</a:t>
            </a:r>
          </a:p>
          <a:p>
            <a:pPr marL="414000" lvl="1" indent="0">
              <a:buNone/>
            </a:pPr>
            <a:r>
              <a:rPr lang="cs-CZ" dirty="false"/>
              <a:t>„</a:t>
            </a:r>
            <a:r>
              <a:rPr lang="cs-CZ" dirty="false">
                <a:highlight>
                  <a:srgbClr val="FFFF00"/>
                </a:highlight>
              </a:rPr>
              <a:t>Měrná jednotka (z číselníku)“, vyberte </a:t>
            </a:r>
            <a:r>
              <a:rPr lang="cs-CZ" dirty="false" err="true">
                <a:highlight>
                  <a:srgbClr val="FFFF00"/>
                </a:highlight>
              </a:rPr>
              <a:t>osoboměsíc</a:t>
            </a:r>
            <a:r>
              <a:rPr lang="cs-CZ" dirty="false">
                <a:highlight>
                  <a:srgbClr val="FFFF00"/>
                </a:highlight>
              </a:rPr>
              <a:t> nebo hodina, dle předpokládaného PPV (měsíční nebo hodinová mzda na smlouvě, u DPP a DPČ většinou hodiny, PS měsíce – není tomu tak ale vždy) – </a:t>
            </a:r>
            <a:r>
              <a:rPr lang="cs-CZ" dirty="false">
                <a:solidFill>
                  <a:srgbClr val="FF0000"/>
                </a:solidFill>
                <a:highlight>
                  <a:srgbClr val="FFFF00"/>
                </a:highlight>
              </a:rPr>
              <a:t>zatím v systému nefunguje - Nevyplňujte</a:t>
            </a:r>
          </a:p>
          <a:p>
            <a:pPr lvl="1"/>
            <a:endParaRPr lang="cs-CZ" dirty="false"/>
          </a:p>
          <a:p>
            <a:pPr marL="414000" lvl="1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58</a:t>
            </a:fld>
            <a:endParaRPr lang="cs-CZ" dirty="false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1E1BFA4-54F3-4B1C-B143-363006FA7246}"/>
              </a:ext>
            </a:extLst>
          </p:cNvPr>
          <p:cNvPicPr>
            <a:picLocks noChangeAspect="true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537" y="268537"/>
            <a:ext cx="54292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5660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349FB8-6FDD-4A4A-9D5D-B082185FA56D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Způsobilé výdaje a rozpočet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1AD913B-04FF-4EE7-9485-DAD32D8222B9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59</a:t>
            </a:fld>
            <a:endParaRPr lang="cs-CZ" dirty="false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A5046BEB-A69C-4A77-ABCD-AF8C4469570C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39750" y="1340768"/>
            <a:ext cx="7920682" cy="4779045"/>
          </a:xfrm>
        </p:spPr>
        <p:txBody>
          <a:bodyPr/>
          <a:lstStyle/>
          <a:p>
            <a:r>
              <a:rPr lang="cs-CZ" b="true" dirty="false"/>
              <a:t>Jak vyplnit položky rozpočtu (</a:t>
            </a:r>
            <a:r>
              <a:rPr lang="cs-CZ" b="true" dirty="false" err="true"/>
              <a:t>pokr</a:t>
            </a:r>
            <a:r>
              <a:rPr lang="cs-CZ" b="true" dirty="false"/>
              <a:t>.):</a:t>
            </a:r>
          </a:p>
          <a:p>
            <a:pPr marL="414000" lvl="1" indent="0">
              <a:buNone/>
            </a:pPr>
            <a:r>
              <a:rPr lang="cs-CZ" dirty="false"/>
              <a:t>Ve všech používaných kapitolách rozpočtu vytvořit podkapitolu i v případě jediné položky (pod 1.1.2. DPČ musí být 1.1.2.1 Konkrétní pozice na DPČ, nelze čerpat přímo z 1.1.2 DPČ)</a:t>
            </a:r>
          </a:p>
          <a:p>
            <a:pPr marL="414000" lvl="1" indent="0">
              <a:buNone/>
            </a:pPr>
            <a:r>
              <a:rPr lang="cs-CZ" dirty="false"/>
              <a:t>Měsíční sazby uvádějte odpovídající výši uvedeného úvazku (v případě úvazku 0,5, uvádějte sazbu odpovídající této výši, nikoliv sazbu tabulkovou sazbu určenou pro 1,0)</a:t>
            </a:r>
          </a:p>
          <a:p>
            <a:pPr marL="414000" lvl="1" indent="0">
              <a:buNone/>
            </a:pPr>
            <a:r>
              <a:rPr lang="cs-CZ" dirty="false"/>
              <a:t>Položky na odměny komplikují vyplňování monitorovacích zpráv, vhodnější může být navýšit položky osobních nákladů, o předpokládané odměny, aby se odměna čerpala ze stejné rozpočtové položky jako mzda např.: 1.1.1.3 projektový manažer a ne ze dvou položek 1.1.1.3 + 1.1.1.4 odměny</a:t>
            </a:r>
          </a:p>
          <a:p>
            <a:pPr marL="414000" lvl="1" indent="0">
              <a:buNone/>
            </a:pPr>
            <a:r>
              <a:rPr lang="cs-CZ" dirty="false"/>
              <a:t>Počet měsíců zapojení do projektu pak může být zvýšen proti očekávanému zapojení, třeba o půl jednotky, aby se vytvořila rezerva na odměny (např.: počet </a:t>
            </a:r>
            <a:r>
              <a:rPr lang="cs-CZ" dirty="false" err="true"/>
              <a:t>osoboměsíců</a:t>
            </a:r>
            <a:r>
              <a:rPr lang="cs-CZ" dirty="false"/>
              <a:t> 12,5 při 12 měsíčním projektu)</a:t>
            </a:r>
          </a:p>
          <a:p>
            <a:pPr marL="414000" lvl="1" indent="0">
              <a:buNone/>
            </a:pPr>
            <a:endParaRPr lang="cs-CZ" dirty="false">
              <a:highlight>
                <a:srgbClr val="FFFF00"/>
              </a:highlight>
            </a:endParaRPr>
          </a:p>
          <a:p>
            <a:pPr lvl="1"/>
            <a:endParaRPr lang="cs-CZ" dirty="false"/>
          </a:p>
          <a:p>
            <a:pPr marL="414000" lvl="1" indent="0">
              <a:buNone/>
            </a:pPr>
            <a:endParaRPr lang="cs-CZ" dirty="false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247C843-0327-4DD4-9507-88A97333BBEB}"/>
              </a:ext>
            </a:extLst>
          </p:cNvPr>
          <p:cNvPicPr>
            <a:picLocks noChangeAspect="true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537" y="268537"/>
            <a:ext cx="54292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24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755576" y="1628800"/>
            <a:ext cx="7272808" cy="864096"/>
          </a:xfrm>
        </p:spPr>
        <p:txBody>
          <a:bodyPr/>
          <a:lstStyle/>
          <a:p>
            <a:pPr algn="ctr"/>
            <a:r>
              <a:rPr lang="cs-CZ" dirty="false"/>
              <a:t>INKUBAČNÍ FÁZE VÝVOJE ŘEŠENÍ (1)</a:t>
            </a:r>
            <a:endParaRPr lang="cs-CZ" sz="2800" b="false" dirty="false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A298D55-C050-42B9-A474-7AF84AE09677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584" y="2996952"/>
            <a:ext cx="6979800" cy="3715749"/>
          </a:xfrm>
          <a:prstGeom prst="rect">
            <a:avLst/>
          </a:prstGeom>
        </p:spPr>
      </p:pic>
      <p:pic>
        <p:nvPicPr>
          <p:cNvPr id="5" name="Grafický objekt 4" descr="Sluchátka se souvislou výplní">
            <a:hlinkClick r:id="rId4"/>
            <a:extLst>
              <a:ext uri="{FF2B5EF4-FFF2-40B4-BE49-F238E27FC236}">
                <a16:creationId xmlns:a16="http://schemas.microsoft.com/office/drawing/2014/main" id="{00B8B685-E50A-452C-B193-65C3049F30D9}"/>
              </a:ext>
            </a:extLst>
          </p:cNvPr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59632" y="30050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94621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5122A9-3C0B-4913-BFE1-B9E0D769B402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Příklad rozpočtu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24F99E1-28D3-4A42-AC58-AC0911EE5C24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60</a:t>
            </a:fld>
            <a:endParaRPr lang="cs-CZ" dirty="false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B653FA8-88FC-4C4C-A16A-A1E2ABBA52C6}"/>
              </a:ext>
            </a:extLst>
          </p:cNvPr>
          <p:cNvPicPr>
            <a:picLocks noChangeAspect="true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537" y="268537"/>
            <a:ext cx="542925" cy="54292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28912E1-F8B2-4F96-B5BC-F613F288654E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0812"/>
            <a:ext cx="9144000" cy="489637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415ADD0-C34C-49D0-ADAF-8E6121607437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15253"/>
            <a:ext cx="9144000" cy="482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43657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80000"/>
          </a:xfrm>
        </p:spPr>
        <p:txBody>
          <a:bodyPr anchor="ctr">
            <a:normAutofit/>
          </a:bodyPr>
          <a:lstStyle/>
          <a:p>
            <a:r>
              <a:rPr lang="cs-CZ" dirty="false"/>
              <a:t>Způsobilé výdaje a rozpočet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86926" y="1412776"/>
            <a:ext cx="8244796" cy="1152128"/>
          </a:xfrm>
        </p:spPr>
        <p:txBody>
          <a:bodyPr>
            <a:normAutofit/>
          </a:bodyPr>
          <a:lstStyle/>
          <a:p>
            <a:r>
              <a:rPr lang="cs-CZ" sz="3300" dirty="false"/>
              <a:t>Stanovení výše osobních nákladů</a:t>
            </a:r>
          </a:p>
          <a:p>
            <a:pPr lvl="1"/>
            <a:r>
              <a:rPr lang="cs-CZ" sz="2400" dirty="false"/>
              <a:t>dle </a:t>
            </a:r>
            <a:r>
              <a:rPr lang="cs-CZ" sz="2400" b="true" dirty="false"/>
              <a:t>„</a:t>
            </a:r>
            <a:r>
              <a:rPr lang="cs-CZ" sz="2400" b="true" dirty="false">
                <a:hlinkClick r:id="rId2"/>
              </a:rPr>
              <a:t>Tabulky obvyklých cen, mezd a platů</a:t>
            </a:r>
            <a:r>
              <a:rPr lang="cs-CZ" sz="2400" b="true" dirty="false"/>
              <a:t>“ 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3"/>
          </p:nvPr>
        </p:nvSpPr>
        <p:spPr>
          <a:xfrm>
            <a:off x="8640000" y="6516000"/>
            <a:ext cx="468000" cy="18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79BF083-4774-43B1-9AB0-5CC1AC5DD8EE}" type="slidenum">
              <a:rPr lang="cs-CZ" smtClean="false"/>
              <a:pPr>
                <a:spcAft>
                  <a:spcPts val="600"/>
                </a:spcAft>
              </a:pPr>
              <a:t>61</a:t>
            </a:fld>
            <a:endParaRPr lang="cs-CZ" dirty="false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9AA3B816-1C31-4D7C-BA7F-5437B1013686}"/>
              </a:ext>
            </a:extLst>
          </p:cNvPr>
          <p:cNvGrpSpPr/>
          <p:nvPr/>
        </p:nvGrpSpPr>
        <p:grpSpPr>
          <a:xfrm>
            <a:off x="360000" y="2348880"/>
            <a:ext cx="8285924" cy="4120411"/>
            <a:chOff x="4492490" y="1399500"/>
            <a:chExt cx="4381510" cy="3400331"/>
          </a:xfrm>
        </p:grpSpPr>
        <p:pic>
          <p:nvPicPr>
            <p:cNvPr id="7" name="Obrázek 6" descr="Obsah obrázku stůl&#10;&#10;Popis byl vytvořen automaticky">
              <a:extLst>
                <a:ext uri="{FF2B5EF4-FFF2-40B4-BE49-F238E27FC236}">
                  <a16:creationId xmlns:a16="http://schemas.microsoft.com/office/drawing/2014/main" id="{0ED4C2AF-CCA1-4855-B05C-E2179B0459E5}"/>
                </a:ext>
              </a:extLst>
            </p:cNvPr>
            <p:cNvPicPr>
              <a:picLocks noChangeAspect="true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2490" y="1399500"/>
              <a:ext cx="4381510" cy="2245524"/>
            </a:xfrm>
            <a:prstGeom prst="rect">
              <a:avLst/>
            </a:prstGeom>
            <a:noFill/>
          </p:spPr>
        </p:pic>
        <p:pic>
          <p:nvPicPr>
            <p:cNvPr id="9" name="Obrázek 8" descr="Obsah obrázku stůl&#10;&#10;Popis byl vytvořen automaticky">
              <a:extLst>
                <a:ext uri="{FF2B5EF4-FFF2-40B4-BE49-F238E27FC236}">
                  <a16:creationId xmlns:a16="http://schemas.microsoft.com/office/drawing/2014/main" id="{1FCEFFA8-DAAC-4373-A97B-698A89378B94}"/>
                </a:ext>
              </a:extLst>
            </p:cNvPr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2490" y="3645024"/>
              <a:ext cx="4374000" cy="11548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798927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Způsobilé výdaje a rozpočet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r>
              <a:rPr lang="cs-CZ" dirty="false"/>
              <a:t>Stanovení výše hodinové sazby</a:t>
            </a:r>
          </a:p>
          <a:p>
            <a:pPr lvl="1"/>
            <a:endParaRPr lang="cs-CZ" sz="1600" dirty="false"/>
          </a:p>
          <a:p>
            <a:pPr lvl="1"/>
            <a:r>
              <a:rPr lang="cs-CZ" sz="1600" dirty="false"/>
              <a:t>Při stanovení výše hodinové sazby za práci pro projekt u osob, které vykonávají stejnou či obdobnou práci i mimo realizaci projektu, je příjemce povinen brát v úvahu výši sazeb těchto zaměstnanců za činnosti mimo projekt. Pokud zaměstnanec zajišťuje v projektu stejnou či obdobnou činnost, jakou vykonává mimo projekt, pak se výše sazby za práci pro projekt a za stejnou či obdobnou práci bez vazby na projekt </a:t>
            </a:r>
            <a:r>
              <a:rPr lang="cs-CZ" sz="1600" b="true" dirty="false"/>
              <a:t>nemohou lišit. </a:t>
            </a:r>
            <a:r>
              <a:rPr lang="cs-CZ" sz="1600" dirty="false"/>
              <a:t>Vyšší hodinová sazba za práci pro projekt může být stanovena pouze v odůvodněných případech a s ohledem na charakter vykonávané činnosti s projektem nesouvisející. 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62</a:t>
            </a:fld>
            <a:endParaRPr lang="cs-CZ" dirty="false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FDC76BD-6A7A-4ED6-BA66-4D857FD07C4B}"/>
              </a:ext>
            </a:extLst>
          </p:cNvPr>
          <p:cNvPicPr>
            <a:picLocks noChangeAspect="true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537" y="268537"/>
            <a:ext cx="54292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96299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Způsobilé výdaje a rozpočet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r>
              <a:rPr lang="cs-CZ" dirty="false"/>
              <a:t>Výše úvazku – maximálně 1,0</a:t>
            </a:r>
          </a:p>
          <a:p>
            <a:pPr lvl="1"/>
            <a:r>
              <a:rPr lang="cs-CZ" dirty="false"/>
              <a:t>Pracovní úvazky zaměstnance se nesmí překrývat a není možné, aby byl placen za stejnou práci vícekrát. Úvazek osoby, u které je odměňování i jen částečně hrazeno z prostředků projektu OPZ+, může být </a:t>
            </a:r>
            <a:r>
              <a:rPr lang="cs-CZ" b="true" dirty="false"/>
              <a:t>maximálně 1,0 dohromady u všech subjektů </a:t>
            </a:r>
            <a:r>
              <a:rPr lang="cs-CZ" dirty="false"/>
              <a:t>(příjemce a partneři) zapojených do daného projektu (tj. součet veškerých úvazků zaměstnance u zaměstnavatele/ů včetně případných DPP a DPČ nesmí překročit jeden pracovní úvazek), a to po celou dobu zapojení daného pracovníka do realizace projektu OPZ. 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63</a:t>
            </a:fld>
            <a:endParaRPr lang="cs-CZ" dirty="false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58F89B3-581C-4C77-85EF-684DBE5C1A6C}"/>
              </a:ext>
            </a:extLst>
          </p:cNvPr>
          <p:cNvPicPr>
            <a:picLocks noChangeAspect="true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537" y="268537"/>
            <a:ext cx="54292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49932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Způsobilé výdaje a rozpočet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r>
              <a:rPr lang="cs-CZ" dirty="false"/>
              <a:t>Pracovní výkazy musí být zpracovány v případě, že:</a:t>
            </a:r>
          </a:p>
          <a:p>
            <a:pPr marL="0" indent="0">
              <a:buNone/>
            </a:pPr>
            <a:endParaRPr lang="cs-CZ" dirty="false"/>
          </a:p>
          <a:p>
            <a:pPr lvl="1"/>
            <a:r>
              <a:rPr lang="cs-CZ" dirty="false"/>
              <a:t>1 pracovněprávní vztah pro projekt obsahuje činnosti z PN a NN současně</a:t>
            </a:r>
          </a:p>
          <a:p>
            <a:pPr lvl="1"/>
            <a:r>
              <a:rPr lang="cs-CZ" dirty="false"/>
              <a:t>1 pracovněprávní vztah pro projekt obsahuje činnosti spadající do více pozic s různým odměňováním</a:t>
            </a:r>
          </a:p>
          <a:p>
            <a:pPr lvl="1"/>
            <a:r>
              <a:rPr lang="cs-CZ" dirty="false"/>
              <a:t>1 pracovněprávní vztah obsahuje činnosti pro projekt i mimo projekt současně</a:t>
            </a:r>
          </a:p>
          <a:p>
            <a:pPr lvl="1"/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07590529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Rozpočet a způsob financování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r>
              <a:rPr lang="cs-CZ" dirty="false"/>
              <a:t>Formy financování</a:t>
            </a:r>
          </a:p>
          <a:p>
            <a:pPr lvl="1"/>
            <a:r>
              <a:rPr lang="cs-CZ" dirty="false"/>
              <a:t>ex ante (se zálohovými platbami)/ ex post  - veř. správa</a:t>
            </a:r>
          </a:p>
          <a:p>
            <a:pPr marL="414000" lvl="1" indent="0">
              <a:buNone/>
            </a:pPr>
            <a:endParaRPr lang="cs-CZ" dirty="false"/>
          </a:p>
          <a:p>
            <a:r>
              <a:rPr lang="cs-CZ" dirty="false"/>
              <a:t>Zálohové platby ve finančním plánu</a:t>
            </a:r>
          </a:p>
          <a:p>
            <a:pPr lvl="1"/>
            <a:r>
              <a:rPr lang="cs-CZ" dirty="false"/>
              <a:t>1. zálohová platba ve výši 50 % </a:t>
            </a:r>
          </a:p>
          <a:p>
            <a:pPr lvl="1"/>
            <a:r>
              <a:rPr lang="cs-CZ" dirty="false"/>
              <a:t>Další zálohové platby jsou dle harmonogramu projektu a výsledku kontroly zpráv o realizaci.</a:t>
            </a:r>
          </a:p>
          <a:p>
            <a:pPr lvl="1"/>
            <a:r>
              <a:rPr lang="cs-CZ" b="true" dirty="false"/>
              <a:t>Zor a </a:t>
            </a:r>
            <a:r>
              <a:rPr lang="cs-CZ" b="true" dirty="false" err="true"/>
              <a:t>žop</a:t>
            </a:r>
            <a:r>
              <a:rPr lang="cs-CZ" b="true" dirty="false"/>
              <a:t> – období 6 měsíců</a:t>
            </a:r>
          </a:p>
          <a:p>
            <a:pPr lvl="1"/>
            <a:r>
              <a:rPr lang="cs-CZ" dirty="false"/>
              <a:t>Závěrečná platba/vratka bude stanovena dle vyúčtování zálohových plateb a skutečně prokázaných výdajů.</a:t>
            </a: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65</a:t>
            </a:fld>
            <a:endParaRPr lang="cs-CZ" dirty="false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FF0FB59-2835-47C4-9A6C-2808B6A3BB06}"/>
              </a:ext>
            </a:extLst>
          </p:cNvPr>
          <p:cNvPicPr>
            <a:picLocks noChangeAspect="true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537" y="268537"/>
            <a:ext cx="54292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606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94E392-67D3-4615-ACD6-431DCF8213CF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Klíčové aktivity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24C68A-BECF-4CAB-8A2B-6A2A1BF8161B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r>
              <a:rPr lang="cs-CZ" dirty="false"/>
              <a:t>Pole žádosti „Náklady na klíčové aktivity“</a:t>
            </a:r>
          </a:p>
          <a:p>
            <a:pPr marL="0" indent="0">
              <a:buNone/>
            </a:pPr>
            <a:r>
              <a:rPr lang="cs-CZ" dirty="false"/>
              <a:t>Zde se  uvádějí položky rozpočtu které spadají jak do přímých tak </a:t>
            </a:r>
            <a:r>
              <a:rPr lang="cs-CZ" b="true" dirty="false"/>
              <a:t>do nepřímých nákladů.	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87DDC7A-A6CF-428E-B4F3-0F87ECB91F68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38514304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971600" y="3140968"/>
            <a:ext cx="7272808" cy="1584176"/>
          </a:xfrm>
        </p:spPr>
        <p:txBody>
          <a:bodyPr/>
          <a:lstStyle/>
          <a:p>
            <a:pPr algn="ctr"/>
            <a:r>
              <a:rPr lang="cs-CZ" dirty="false"/>
              <a:t>Prostor pro dotazy</a:t>
            </a:r>
            <a:endParaRPr lang="cs-CZ" sz="2800" b="false" dirty="false"/>
          </a:p>
        </p:txBody>
      </p:sp>
    </p:spTree>
    <p:extLst>
      <p:ext uri="{BB962C8B-B14F-4D97-AF65-F5344CB8AC3E}">
        <p14:creationId xmlns:p14="http://schemas.microsoft.com/office/powerpoint/2010/main" val="96279879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true"/>
          </p:cNvSpPr>
          <p:nvPr>
            <p:ph type="title"/>
          </p:nvPr>
        </p:nvSpPr>
        <p:spPr>
          <a:xfrm>
            <a:off x="1043608" y="1772816"/>
            <a:ext cx="7272000" cy="4248472"/>
          </a:xfrm>
        </p:spPr>
        <p:txBody>
          <a:bodyPr/>
          <a:lstStyle/>
          <a:p>
            <a:pPr algn="ctr"/>
            <a:br>
              <a:rPr lang="cs-CZ" sz="2800" cap="none" dirty="false"/>
            </a:br>
            <a:br>
              <a:rPr lang="cs-CZ" sz="2800" cap="none" dirty="false"/>
            </a:br>
            <a:r>
              <a:rPr lang="cs-CZ" sz="2800" cap="none" dirty="false"/>
              <a:t>Václav Lintymer</a:t>
            </a:r>
            <a:br>
              <a:rPr lang="cs-CZ" sz="2800" cap="none" dirty="false"/>
            </a:br>
            <a:r>
              <a:rPr lang="cs-CZ" sz="2800" cap="none" dirty="false"/>
              <a:t>Veronika Pavlovská</a:t>
            </a:r>
            <a:br>
              <a:rPr lang="cs-CZ" sz="2800" cap="none" dirty="false"/>
            </a:br>
            <a:r>
              <a:rPr lang="cs-CZ" sz="2800" cap="none" dirty="false"/>
              <a:t>Štěpán Rezek</a:t>
            </a:r>
            <a:br>
              <a:rPr lang="cs-CZ" sz="2800" cap="none" dirty="false"/>
            </a:br>
            <a:br>
              <a:rPr lang="cs-CZ" sz="2800" cap="none" dirty="false"/>
            </a:br>
            <a:r>
              <a:rPr lang="cs-CZ" sz="2800" cap="none" dirty="false"/>
              <a:t>mail: </a:t>
            </a:r>
            <a:r>
              <a:rPr lang="cs-CZ" sz="3200" b="false" i="false" u="none" strike="noStrike" cap="none" dirty="false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inovace@mpsv.cz </a:t>
            </a:r>
            <a:br>
              <a:rPr lang="cs-CZ" sz="3200" cap="none" dirty="false"/>
            </a:br>
            <a:br>
              <a:rPr lang="cs-CZ" sz="3200" u="sng" cap="none" dirty="false"/>
            </a:br>
            <a:br>
              <a:rPr lang="cs-CZ" sz="2800" dirty="false"/>
            </a:br>
            <a:br>
              <a:rPr lang="cs-CZ" sz="2800" dirty="false"/>
            </a:br>
            <a:br>
              <a:rPr lang="cs-CZ" sz="2800" dirty="false"/>
            </a:br>
            <a:endParaRPr lang="cs-CZ" cap="none" dirty="false"/>
          </a:p>
        </p:txBody>
      </p:sp>
    </p:spTree>
    <p:extLst>
      <p:ext uri="{BB962C8B-B14F-4D97-AF65-F5344CB8AC3E}">
        <p14:creationId xmlns:p14="http://schemas.microsoft.com/office/powerpoint/2010/main" val="359821563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1259632" y="3501008"/>
            <a:ext cx="7272000" cy="1080120"/>
          </a:xfrm>
        </p:spPr>
        <p:txBody>
          <a:bodyPr/>
          <a:lstStyle/>
          <a:p>
            <a:pPr algn="ctr"/>
            <a:r>
              <a:rPr lang="cs-CZ" sz="2800" dirty="false"/>
              <a:t>Děkujeme za pozornost </a:t>
            </a:r>
            <a:br>
              <a:rPr lang="cs-CZ" sz="2800" dirty="false"/>
            </a:br>
            <a:r>
              <a:rPr lang="cs-CZ" sz="2800" dirty="false"/>
              <a:t>a Těšíme se na spolupráci</a:t>
            </a:r>
            <a:br>
              <a:rPr lang="cs-CZ" sz="2800" dirty="false"/>
            </a:br>
            <a:br>
              <a:rPr lang="cs-CZ" sz="2800" dirty="false"/>
            </a:br>
            <a:br>
              <a:rPr lang="cs-CZ" sz="2800" dirty="false"/>
            </a:br>
            <a:br>
              <a:rPr lang="cs-CZ" dirty="false"/>
            </a:b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022811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pl-PL" dirty="false"/>
              <a:t>Smysl výzvy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556792"/>
            <a:ext cx="8064000" cy="482453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dirty="false"/>
              <a:t>Realizátoři, kteří chtějí změnit tíživou situaci cílových skupin dostanou prostor pro:</a:t>
            </a:r>
          </a:p>
          <a:p>
            <a:pPr lvl="1">
              <a:lnSpc>
                <a:spcPct val="100000"/>
              </a:lnSpc>
            </a:pPr>
            <a:r>
              <a:rPr lang="cs-CZ" dirty="false"/>
              <a:t>hluboké poznání potřeb a problémů cílové skupiny</a:t>
            </a:r>
          </a:p>
          <a:p>
            <a:pPr lvl="1">
              <a:lnSpc>
                <a:spcPct val="100000"/>
              </a:lnSpc>
            </a:pPr>
            <a:r>
              <a:rPr lang="cs-CZ" dirty="false"/>
              <a:t>prozkoumání dostupných dat a zkušeností vztahujících se k nim</a:t>
            </a:r>
          </a:p>
          <a:p>
            <a:pPr lvl="1">
              <a:lnSpc>
                <a:spcPct val="100000"/>
              </a:lnSpc>
            </a:pPr>
            <a:r>
              <a:rPr lang="cs-CZ" dirty="false"/>
              <a:t>vyzkoušení/otestování, zda nápady cílovou skupinu opravdu pozitivně ovlivňují</a:t>
            </a:r>
          </a:p>
          <a:p>
            <a:pPr>
              <a:lnSpc>
                <a:spcPct val="100000"/>
              </a:lnSpc>
            </a:pPr>
            <a:r>
              <a:rPr lang="cs-CZ" dirty="false"/>
              <a:t>Hledáme organizace, které vnímají problém a chtějí přijít na nová řešení nebo si ověřit, zda jejich nápady fungují</a:t>
            </a:r>
          </a:p>
          <a:p>
            <a:pPr>
              <a:lnSpc>
                <a:spcPct val="100000"/>
              </a:lnSpc>
            </a:pPr>
            <a:r>
              <a:rPr lang="cs-CZ" dirty="false"/>
              <a:t>Inkubační a realizační fáze vývoje řešení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57703905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971600" y="2996952"/>
            <a:ext cx="7272808" cy="1944216"/>
          </a:xfrm>
        </p:spPr>
        <p:txBody>
          <a:bodyPr/>
          <a:lstStyle/>
          <a:p>
            <a:pPr algn="ctr"/>
            <a:r>
              <a:rPr lang="cs-CZ" dirty="false"/>
              <a:t>Informační </a:t>
            </a:r>
            <a:br>
              <a:rPr lang="cs-CZ" dirty="false"/>
            </a:br>
            <a:r>
              <a:rPr lang="cs-CZ" dirty="false"/>
              <a:t>a komunikační opatření (publicita)</a:t>
            </a:r>
            <a:endParaRPr lang="cs-CZ" sz="2800" b="false" dirty="false"/>
          </a:p>
        </p:txBody>
      </p:sp>
      <p:pic>
        <p:nvPicPr>
          <p:cNvPr id="4" name="Obrázek 3" descr="Obsah obrázku text, klipart&#10;&#10;Popis byl vytvořen automaticky">
            <a:extLst>
              <a:ext uri="{FF2B5EF4-FFF2-40B4-BE49-F238E27FC236}">
                <a16:creationId xmlns:a16="http://schemas.microsoft.com/office/drawing/2014/main" id="{E26F697C-95FA-4972-8FDC-C7BD5E7AA8C1}"/>
              </a:ext>
            </a:extLst>
          </p:cNvPr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650" y="260648"/>
            <a:ext cx="715516" cy="71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2877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Povinný plakát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r>
              <a:rPr lang="cs-CZ" dirty="false"/>
              <a:t>alespoň 1 povinný plakát min. A3 s informacemi </a:t>
            </a:r>
            <a:br>
              <a:rPr lang="cs-CZ" dirty="false"/>
            </a:br>
            <a:r>
              <a:rPr lang="cs-CZ" dirty="false"/>
              <a:t>o projektu – využít je třeba el. šablonu z </a:t>
            </a:r>
            <a:r>
              <a:rPr lang="cs-CZ" dirty="false">
                <a:hlinkClick r:id="rId2"/>
              </a:rPr>
              <a:t>www.esfcr.cz</a:t>
            </a:r>
            <a:r>
              <a:rPr lang="cs-CZ" dirty="false"/>
              <a:t> </a:t>
            </a:r>
          </a:p>
          <a:p>
            <a:r>
              <a:rPr lang="cs-CZ" dirty="false"/>
              <a:t>po celou dobu realizace projektu</a:t>
            </a:r>
          </a:p>
          <a:p>
            <a:r>
              <a:rPr lang="cs-CZ" dirty="false"/>
              <a:t>v místě realizace projektu snadno viditelném </a:t>
            </a:r>
            <a:br>
              <a:rPr lang="cs-CZ" dirty="false"/>
            </a:br>
            <a:r>
              <a:rPr lang="cs-CZ" dirty="false"/>
              <a:t>pro veřejnost (např. vstupní prostory budovy)</a:t>
            </a:r>
          </a:p>
          <a:p>
            <a:pPr lvl="1"/>
            <a:r>
              <a:rPr lang="cs-CZ" dirty="false"/>
              <a:t>Pokud je projekt realizován na více místech, bude plakát umístěn na všech těchto místech.</a:t>
            </a:r>
          </a:p>
          <a:p>
            <a:pPr lvl="1"/>
            <a:r>
              <a:rPr lang="cs-CZ" dirty="false"/>
              <a:t>Pokud nelze umístit plakát v místě realizace projektu, </a:t>
            </a:r>
            <a:br>
              <a:rPr lang="cs-CZ" dirty="false"/>
            </a:br>
            <a:r>
              <a:rPr lang="cs-CZ" dirty="false"/>
              <a:t>bude umístěn v sídle příjemce.</a:t>
            </a:r>
          </a:p>
          <a:p>
            <a:pPr lvl="1"/>
            <a:r>
              <a:rPr lang="cs-CZ" dirty="false"/>
              <a:t>Pokud příjemce realizuje více projektů OPZ v jednom místě, </a:t>
            </a:r>
            <a:br>
              <a:rPr lang="cs-CZ" dirty="false"/>
            </a:br>
            <a:r>
              <a:rPr lang="cs-CZ" dirty="false"/>
              <a:t>je možné pro všechny tyto projekty umístit pouze jeden plakát.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71</a:t>
            </a:fld>
            <a:endParaRPr lang="cs-CZ" dirty="false"/>
          </a:p>
        </p:txBody>
      </p:sp>
      <p:pic>
        <p:nvPicPr>
          <p:cNvPr id="5" name="Obrázek 4" descr="Obsah obrázku text, klipart&#10;&#10;Popis byl vytvořen automaticky">
            <a:extLst>
              <a:ext uri="{FF2B5EF4-FFF2-40B4-BE49-F238E27FC236}">
                <a16:creationId xmlns:a16="http://schemas.microsoft.com/office/drawing/2014/main" id="{3C4BEF72-3948-4AB4-B5DA-A1E26F2625F7}"/>
              </a:ext>
            </a:extLst>
          </p:cNvPr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650" y="260648"/>
            <a:ext cx="715516" cy="71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50716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VIZUÁLNÍ IDENTITA - použití</a:t>
            </a:r>
          </a:p>
        </p:txBody>
      </p:sp>
      <p:sp>
        <p:nvSpPr>
          <p:cNvPr id="6" name="Zástupný symbol pro obsah 5"/>
          <p:cNvSpPr>
            <a:spLocks noGrp="true"/>
          </p:cNvSpPr>
          <p:nvPr>
            <p:ph idx="1"/>
          </p:nvPr>
        </p:nvSpPr>
        <p:spPr>
          <a:xfrm>
            <a:off x="569708" y="1548278"/>
            <a:ext cx="4434340" cy="5193090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false"/>
              <a:t>povinný plakát, dočasná/stála deska nebo billboard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false"/>
              <a:t>weby, microsity, sociální média projektu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false"/>
              <a:t>propagační tiskoviny (brožury, letáky, plakáty, publikace, školicí materiály) a propagační předměty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false"/>
              <a:t>propagační audiovizuální materiály (reklamní spoty, product placement, sponzorské vzkazy, reportáže, pořady)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false"/>
              <a:t>inzerce (internet, tisk, outdoor)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false"/>
              <a:t>soutěže (s výjimkou cen do soutěží)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false"/>
              <a:t>komunikační akce (semináře, workshopy, konference, tiskové konference, výstavy, veletrhy)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false"/>
              <a:t>PR výstupy při jejich distribuci (tiskové zprávy, informace pro média)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false"/>
              <a:t>dokumenty pro veřejnost či cílové skupiny (vstupní, výstupní/závěrečné zprávy, analýzy, certifikáty, prezenční listiny apod.)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false"/>
              <a:t>výzva k podání nabídek/zadávací dokumentace zakázek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72</a:t>
            </a:fld>
            <a:endParaRPr lang="cs-CZ" dirty="false"/>
          </a:p>
        </p:txBody>
      </p:sp>
      <p:sp>
        <p:nvSpPr>
          <p:cNvPr id="7" name="Zástupný symbol pro obsah 6"/>
          <p:cNvSpPr>
            <a:spLocks noGrp="true"/>
          </p:cNvSpPr>
          <p:nvPr>
            <p:ph idx="13"/>
          </p:nvPr>
        </p:nvSpPr>
        <p:spPr>
          <a:xfrm>
            <a:off x="5076056" y="1569616"/>
            <a:ext cx="3743968" cy="4955728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false"/>
              <a:t>interní dokumenty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false"/>
              <a:t>archivační šanony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false"/>
              <a:t>elektronická i listinná komunikace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false"/>
              <a:t>pracovní smlouvy, smlouvy s dodavateli, dalšími příjemci, partnery apod.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false"/>
              <a:t>účetní doklady vztahující se k výdajům projektu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false"/>
              <a:t>vybavení pořízené z prostředků projektu (s výjimkou propagačních předmětů)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false"/>
              <a:t>neplacené PR články a převzaté PR výstupy (např. médii)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false"/>
              <a:t>ceny do soutěží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false"/>
              <a:t>výstupy, kde to není technicky možné (např. strojově generované objednávky, faktury)</a:t>
            </a:r>
          </a:p>
        </p:txBody>
      </p:sp>
      <p:sp>
        <p:nvSpPr>
          <p:cNvPr id="8" name="TextovéPole 7"/>
          <p:cNvSpPr txBox="true"/>
          <p:nvPr/>
        </p:nvSpPr>
        <p:spPr>
          <a:xfrm>
            <a:off x="467544" y="1203752"/>
            <a:ext cx="1368152" cy="369332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r>
              <a:rPr lang="cs-CZ" b="true" dirty="false"/>
              <a:t>ANO</a:t>
            </a:r>
          </a:p>
        </p:txBody>
      </p:sp>
      <p:sp>
        <p:nvSpPr>
          <p:cNvPr id="9" name="TextovéPole 8"/>
          <p:cNvSpPr txBox="true"/>
          <p:nvPr/>
        </p:nvSpPr>
        <p:spPr>
          <a:xfrm>
            <a:off x="5076056" y="1216576"/>
            <a:ext cx="1368152" cy="369332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r>
              <a:rPr lang="cs-CZ" b="true" dirty="false"/>
              <a:t>NE</a:t>
            </a:r>
          </a:p>
        </p:txBody>
      </p:sp>
      <p:pic>
        <p:nvPicPr>
          <p:cNvPr id="10" name="Obrázek 9" descr="Obsah obrázku text, klipart&#10;&#10;Popis byl vytvořen automaticky">
            <a:extLst>
              <a:ext uri="{FF2B5EF4-FFF2-40B4-BE49-F238E27FC236}">
                <a16:creationId xmlns:a16="http://schemas.microsoft.com/office/drawing/2014/main" id="{65FF56B0-0C39-4221-B8BB-93BB839FC6B0}"/>
              </a:ext>
            </a:extLst>
          </p:cNvPr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650" y="260648"/>
            <a:ext cx="715516" cy="71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61162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971600" y="2636912"/>
            <a:ext cx="7272808" cy="1656184"/>
          </a:xfrm>
        </p:spPr>
        <p:txBody>
          <a:bodyPr/>
          <a:lstStyle/>
          <a:p>
            <a:pPr algn="ctr"/>
            <a:r>
              <a:rPr lang="cs-CZ" dirty="false"/>
              <a:t>zpráva </a:t>
            </a:r>
            <a:br>
              <a:rPr lang="cs-CZ" dirty="false"/>
            </a:br>
            <a:r>
              <a:rPr lang="cs-CZ" dirty="false"/>
              <a:t>o realizaci a žádost o platbu (</a:t>
            </a:r>
            <a:r>
              <a:rPr lang="cs-CZ" dirty="false" err="true"/>
              <a:t>ZoR</a:t>
            </a:r>
            <a:r>
              <a:rPr lang="cs-CZ" dirty="false"/>
              <a:t>/</a:t>
            </a:r>
            <a:r>
              <a:rPr lang="cs-CZ" dirty="false" err="true"/>
              <a:t>ŽoP</a:t>
            </a:r>
            <a:r>
              <a:rPr lang="cs-CZ" dirty="false"/>
              <a:t>) </a:t>
            </a:r>
            <a:br>
              <a:rPr lang="cs-CZ" dirty="false"/>
            </a:br>
            <a:r>
              <a:rPr lang="cs-CZ" dirty="false"/>
              <a:t>V ISKP21+</a:t>
            </a:r>
            <a:br>
              <a:rPr lang="cs-CZ" sz="3200" dirty="false"/>
            </a:br>
            <a:br>
              <a:rPr lang="cs-CZ" dirty="false"/>
            </a:br>
            <a:endParaRPr lang="cs-CZ" sz="2800" b="false" dirty="false"/>
          </a:p>
        </p:txBody>
      </p:sp>
      <p:pic>
        <p:nvPicPr>
          <p:cNvPr id="3" name="Obrázek 2" descr="Obsah obrázku text, klipart&#10;&#10;Popis byl vytvořen automaticky">
            <a:extLst>
              <a:ext uri="{FF2B5EF4-FFF2-40B4-BE49-F238E27FC236}">
                <a16:creationId xmlns:a16="http://schemas.microsoft.com/office/drawing/2014/main" id="{0875E785-7BF2-4EB0-A029-611F9B687F72}"/>
              </a:ext>
            </a:extLst>
          </p:cNvPr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650" y="260648"/>
            <a:ext cx="715516" cy="71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71737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604488" cy="1080000"/>
          </a:xfrm>
        </p:spPr>
        <p:txBody>
          <a:bodyPr/>
          <a:lstStyle/>
          <a:p>
            <a:r>
              <a:rPr lang="cs-CZ" dirty="false"/>
              <a:t>Založení zprávy o realizaci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r>
              <a:rPr lang="cs-CZ" dirty="false"/>
              <a:t>Zpráva o realizaci a žádost o platbu  (</a:t>
            </a:r>
            <a:r>
              <a:rPr lang="cs-CZ" dirty="false" err="true"/>
              <a:t>ZoR</a:t>
            </a:r>
            <a:r>
              <a:rPr lang="cs-CZ" dirty="false"/>
              <a:t>/</a:t>
            </a:r>
            <a:r>
              <a:rPr lang="cs-CZ" dirty="false" err="true"/>
              <a:t>ŽoP</a:t>
            </a:r>
            <a:r>
              <a:rPr lang="cs-CZ" dirty="false"/>
              <a:t>)</a:t>
            </a:r>
            <a:br>
              <a:rPr lang="cs-CZ" dirty="false"/>
            </a:br>
            <a:r>
              <a:rPr lang="cs-CZ" dirty="false"/>
              <a:t>se podávají do konce měsíce následujícího po konci monitorovacího období (závěrečná </a:t>
            </a:r>
            <a:r>
              <a:rPr lang="cs-CZ" dirty="false" err="true"/>
              <a:t>ZoR</a:t>
            </a:r>
            <a:r>
              <a:rPr lang="cs-CZ" dirty="false"/>
              <a:t>/</a:t>
            </a:r>
            <a:r>
              <a:rPr lang="cs-CZ" dirty="false" err="true"/>
              <a:t>ŽoP</a:t>
            </a:r>
            <a:r>
              <a:rPr lang="cs-CZ" dirty="false"/>
              <a:t> </a:t>
            </a:r>
            <a:br>
              <a:rPr lang="cs-CZ" dirty="false"/>
            </a:br>
            <a:r>
              <a:rPr lang="cs-CZ" dirty="false"/>
              <a:t>do 2 měsíců).</a:t>
            </a:r>
          </a:p>
          <a:p>
            <a:pPr marL="0" indent="0">
              <a:buNone/>
            </a:pPr>
            <a:endParaRPr lang="cs-CZ" dirty="false"/>
          </a:p>
          <a:p>
            <a:r>
              <a:rPr lang="cs-CZ" dirty="false"/>
              <a:t>pokyny pro vyplnění zprávy o realizaci na www.esfcr.cz</a:t>
            </a: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74</a:t>
            </a:fld>
            <a:endParaRPr lang="cs-CZ" dirty="false"/>
          </a:p>
        </p:txBody>
      </p:sp>
      <p:pic>
        <p:nvPicPr>
          <p:cNvPr id="5" name="Obrázek 4" descr="Obsah obrázku text, klipart&#10;&#10;Popis byl vytvořen automaticky">
            <a:extLst>
              <a:ext uri="{FF2B5EF4-FFF2-40B4-BE49-F238E27FC236}">
                <a16:creationId xmlns:a16="http://schemas.microsoft.com/office/drawing/2014/main" id="{9365B6DB-1DE7-49D7-A053-FF1E562929A3}"/>
              </a:ext>
            </a:extLst>
          </p:cNvPr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650" y="260648"/>
            <a:ext cx="715516" cy="71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6815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indikátory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638000"/>
            <a:ext cx="8064000" cy="4320000"/>
          </a:xfrm>
        </p:spPr>
        <p:txBody>
          <a:bodyPr/>
          <a:lstStyle/>
          <a:p>
            <a:r>
              <a:rPr lang="cs-CZ" dirty="false"/>
              <a:t>NEVYKAZOVAT</a:t>
            </a:r>
          </a:p>
          <a:p>
            <a:pPr lvl="1"/>
            <a:r>
              <a:rPr lang="cs-CZ" dirty="false"/>
              <a:t>změny hodnot u indikátorů týkajících se </a:t>
            </a:r>
            <a:r>
              <a:rPr lang="cs-CZ" b="true" u="sng" dirty="false"/>
              <a:t>PODPOŘENÝCH OSOB, </a:t>
            </a:r>
            <a:r>
              <a:rPr lang="cs-CZ" dirty="false"/>
              <a:t>ta se načtou z informačního systému IS ESF</a:t>
            </a:r>
          </a:p>
          <a:p>
            <a:pPr marL="414000" lvl="1" indent="0">
              <a:buNone/>
            </a:pPr>
            <a:endParaRPr lang="cs-CZ" dirty="false"/>
          </a:p>
          <a:p>
            <a:r>
              <a:rPr lang="cs-CZ" dirty="false"/>
              <a:t>VYKAZOVAT pomocí tlačítka </a:t>
            </a:r>
            <a:r>
              <a:rPr lang="cs-CZ" b="true" dirty="false"/>
              <a:t>vykázat změnu/přírůstek</a:t>
            </a:r>
          </a:p>
          <a:p>
            <a:pPr lvl="1"/>
            <a:r>
              <a:rPr lang="cs-CZ" dirty="false"/>
              <a:t>změny hodnot indikátorů, které se </a:t>
            </a:r>
            <a:r>
              <a:rPr lang="cs-CZ" b="true" u="sng" dirty="false"/>
              <a:t>NETÝKAJÍ</a:t>
            </a:r>
            <a:r>
              <a:rPr lang="cs-CZ" dirty="false"/>
              <a:t> podpořených osob (především 805 000 Počet napsaných a zveřejněných analytických a strategických dokumentů) – kliknout na tlačítko VYKÁZAT ZMĚNU/PŘÍRŮSTEK</a:t>
            </a:r>
          </a:p>
          <a:p>
            <a:pPr lvl="1"/>
            <a:r>
              <a:rPr lang="cs-CZ" dirty="false"/>
              <a:t>Změny se vykazují přírůstkově, tj. o kolik narostla dosažená hodnota v daném období, dosaženou kumulativní hodnotu </a:t>
            </a:r>
            <a:br>
              <a:rPr lang="cs-CZ" dirty="false"/>
            </a:br>
            <a:r>
              <a:rPr lang="cs-CZ" dirty="false"/>
              <a:t>i procento plnění počítá systém. 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75</a:t>
            </a:fld>
            <a:endParaRPr lang="cs-CZ" dirty="false"/>
          </a:p>
        </p:txBody>
      </p:sp>
      <p:pic>
        <p:nvPicPr>
          <p:cNvPr id="5" name="Obrázek 4" descr="Obsah obrázku text, klipart&#10;&#10;Popis byl vytvořen automaticky">
            <a:extLst>
              <a:ext uri="{FF2B5EF4-FFF2-40B4-BE49-F238E27FC236}">
                <a16:creationId xmlns:a16="http://schemas.microsoft.com/office/drawing/2014/main" id="{EDC1966D-3699-487E-8DA2-858D7DE7ED68}"/>
              </a:ext>
            </a:extLst>
          </p:cNvPr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650" y="260648"/>
            <a:ext cx="715516" cy="71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34800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HORIZONTÁLNÍ PRINCIPY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r>
              <a:rPr lang="cs-CZ" dirty="false"/>
              <a:t>Popis plnění vlivu se </a:t>
            </a:r>
            <a:r>
              <a:rPr lang="cs-CZ" b="true" u="sng" dirty="false"/>
              <a:t>NEVYPLŇUJE</a:t>
            </a:r>
            <a:r>
              <a:rPr lang="cs-CZ" dirty="false"/>
              <a:t>:</a:t>
            </a:r>
          </a:p>
          <a:p>
            <a:pPr lvl="1"/>
            <a:r>
              <a:rPr lang="cs-CZ" dirty="false"/>
              <a:t>u horizontálních principů, kde je uveden neutrální vliv.</a:t>
            </a:r>
          </a:p>
          <a:p>
            <a:pPr lvl="1"/>
            <a:endParaRPr lang="cs-CZ" dirty="false"/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false"/>
              <a:t>Popis plnění vlivu se </a:t>
            </a:r>
            <a:r>
              <a:rPr lang="cs-CZ" sz="2400" b="true" u="sng" dirty="false"/>
              <a:t>VYPLŇUJE</a:t>
            </a:r>
            <a:r>
              <a:rPr lang="cs-CZ" sz="2400" dirty="false"/>
              <a:t> pomocí tlačítka vykázat změnu/přírůstek:</a:t>
            </a:r>
          </a:p>
          <a:p>
            <a:pPr lvl="1"/>
            <a:r>
              <a:rPr lang="cs-CZ" dirty="false"/>
              <a:t>u horizontálních principů se zvolenou variantou „Cílené zaměření na horizontální princip“ nebo „Pozitivní vliv na horizontální princip“.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76</a:t>
            </a:fld>
            <a:endParaRPr lang="cs-CZ" dirty="false"/>
          </a:p>
        </p:txBody>
      </p:sp>
      <p:pic>
        <p:nvPicPr>
          <p:cNvPr id="5" name="Obrázek 4" descr="Obsah obrázku text, klipart&#10;&#10;Popis byl vytvořen automaticky">
            <a:extLst>
              <a:ext uri="{FF2B5EF4-FFF2-40B4-BE49-F238E27FC236}">
                <a16:creationId xmlns:a16="http://schemas.microsoft.com/office/drawing/2014/main" id="{0FD995B3-20F1-4CBE-96B0-0E0761AE6B14}"/>
              </a:ext>
            </a:extLst>
          </p:cNvPr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650" y="260648"/>
            <a:ext cx="715516" cy="71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3318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IDENTIFIKACE PROBLÉMU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r>
              <a:rPr lang="cs-CZ" dirty="false"/>
              <a:t>vyplňují se informace o případných problémech, které se vyskytly v realizaci projektu v průběhu období, za které je tato </a:t>
            </a:r>
            <a:r>
              <a:rPr lang="cs-CZ" dirty="false" err="true"/>
              <a:t>ZoR</a:t>
            </a:r>
            <a:r>
              <a:rPr lang="cs-CZ" dirty="false"/>
              <a:t> vykazována (IDENTIFIKACE, POPIS, ŘEŠENÍ)</a:t>
            </a: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77</a:t>
            </a:fld>
            <a:endParaRPr lang="cs-CZ" dirty="false"/>
          </a:p>
        </p:txBody>
      </p:sp>
      <p:pic>
        <p:nvPicPr>
          <p:cNvPr id="5" name="Obrázek 4" descr="Obsah obrázku text, klipart&#10;&#10;Popis byl vytvořen automaticky">
            <a:extLst>
              <a:ext uri="{FF2B5EF4-FFF2-40B4-BE49-F238E27FC236}">
                <a16:creationId xmlns:a16="http://schemas.microsoft.com/office/drawing/2014/main" id="{7D1F04E7-B34B-4E3D-991D-FD3FE6229D70}"/>
              </a:ext>
            </a:extLst>
          </p:cNvPr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650" y="260648"/>
            <a:ext cx="715516" cy="71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9741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Finalizace </a:t>
            </a:r>
            <a:r>
              <a:rPr lang="cs-CZ" dirty="false" err="true"/>
              <a:t>ZoR</a:t>
            </a:r>
            <a:r>
              <a:rPr lang="cs-CZ" dirty="false"/>
              <a:t>	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r>
              <a:rPr lang="cs-CZ" dirty="false" err="true"/>
              <a:t>ZoR</a:t>
            </a:r>
            <a:r>
              <a:rPr lang="cs-CZ" dirty="false"/>
              <a:t> musí být finalizována </a:t>
            </a:r>
            <a:r>
              <a:rPr lang="cs-CZ" b="true" u="sng" dirty="false"/>
              <a:t>až po finalizaci žádosti o platbu.</a:t>
            </a:r>
          </a:p>
          <a:p>
            <a:endParaRPr lang="cs-CZ" dirty="false"/>
          </a:p>
          <a:p>
            <a:endParaRPr lang="cs-CZ" dirty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78</a:t>
            </a:fld>
            <a:endParaRPr lang="cs-CZ" dirty="false"/>
          </a:p>
        </p:txBody>
      </p:sp>
      <p:pic>
        <p:nvPicPr>
          <p:cNvPr id="5" name="Obrázek 4"/>
          <p:cNvPicPr>
            <a:picLocks noChangeAspect="true"/>
          </p:cNvPicPr>
          <p:nvPr/>
        </p:nvPicPr>
        <p:blipFill>
          <a:blip cstate="print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b="98833" l="10000" r="90000" t="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04864"/>
            <a:ext cx="1368152" cy="1368152"/>
          </a:xfrm>
          <a:prstGeom prst="rect">
            <a:avLst/>
          </a:prstGeom>
        </p:spPr>
      </p:pic>
      <p:pic>
        <p:nvPicPr>
          <p:cNvPr id="6" name="Obrázek 5" descr="Obsah obrázku text, klipart&#10;&#10;Popis byl vytvořen automaticky">
            <a:extLst>
              <a:ext uri="{FF2B5EF4-FFF2-40B4-BE49-F238E27FC236}">
                <a16:creationId xmlns:a16="http://schemas.microsoft.com/office/drawing/2014/main" id="{C1355D03-A427-49A6-92B0-FE450C277314}"/>
              </a:ext>
            </a:extLst>
          </p:cNvPr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650" y="260648"/>
            <a:ext cx="715516" cy="71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5349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Žádost o platbu (ŽOP) s vyúčtováním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556792"/>
            <a:ext cx="8064000" cy="43200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2800" dirty="false"/>
              <a:t>je nedílnou součástí zprávy o realizaci</a:t>
            </a:r>
          </a:p>
          <a:p>
            <a:pPr>
              <a:lnSpc>
                <a:spcPct val="120000"/>
              </a:lnSpc>
            </a:pPr>
            <a:r>
              <a:rPr lang="cs-CZ" sz="2800" dirty="false"/>
              <a:t>musí být finalizována a podepsána </a:t>
            </a:r>
            <a:br>
              <a:rPr lang="cs-CZ" sz="2800" dirty="false"/>
            </a:br>
            <a:r>
              <a:rPr lang="cs-CZ" sz="2800" dirty="false"/>
              <a:t>před finalizací </a:t>
            </a:r>
            <a:r>
              <a:rPr lang="cs-CZ" sz="2800" dirty="false" err="true"/>
              <a:t>ZoR</a:t>
            </a:r>
            <a:endParaRPr lang="cs-CZ" sz="2800" dirty="false"/>
          </a:p>
          <a:p>
            <a:pPr>
              <a:lnSpc>
                <a:spcPct val="120000"/>
              </a:lnSpc>
            </a:pPr>
            <a:r>
              <a:rPr lang="cs-CZ" sz="2800" dirty="false"/>
              <a:t>u ex ante: 1. ŽoP již schválena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>
          <a:xfrm>
            <a:off x="8640000" y="6525344"/>
            <a:ext cx="468000" cy="180000"/>
          </a:xfrm>
        </p:spPr>
        <p:txBody>
          <a:bodyPr/>
          <a:lstStyle/>
          <a:p>
            <a:fld id="{479BF083-4774-43B1-9AB0-5CC1AC5DD8EE}" type="slidenum">
              <a:rPr lang="cs-CZ" smtClean="false"/>
              <a:pPr/>
              <a:t>79</a:t>
            </a:fld>
            <a:endParaRPr lang="cs-CZ" dirty="false"/>
          </a:p>
        </p:txBody>
      </p:sp>
      <p:pic>
        <p:nvPicPr>
          <p:cNvPr id="5" name="Obrázek 4" descr="Obsah obrázku text, klipart&#10;&#10;Popis byl vytvořen automaticky">
            <a:extLst>
              <a:ext uri="{FF2B5EF4-FFF2-40B4-BE49-F238E27FC236}">
                <a16:creationId xmlns:a16="http://schemas.microsoft.com/office/drawing/2014/main" id="{ABC985FE-36BD-41BF-A799-135D4E3F1208}"/>
              </a:ext>
            </a:extLst>
          </p:cNvPr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650" y="260648"/>
            <a:ext cx="715516" cy="71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586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4E4EFC-F794-4618-88A3-29BD2D3CDCF7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Modelové situace projektů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9D1C60-92B1-4A27-8162-7B5794666FBB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false">
                <a:latin typeface="Arial" panose="020B0604020202020204" pitchFamily="34" charset="0"/>
                <a:ea typeface="Arial" panose="020B0604020202020204" pitchFamily="34" charset="0"/>
              </a:rPr>
              <a:t>Vývoj nového řešení/služby</a:t>
            </a:r>
          </a:p>
          <a:p>
            <a:pPr>
              <a:lnSpc>
                <a:spcPct val="100000"/>
              </a:lnSpc>
            </a:pPr>
            <a:r>
              <a:rPr lang="cs-CZ" sz="240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Změna/úprava systému </a:t>
            </a:r>
          </a:p>
          <a:p>
            <a:pPr>
              <a:lnSpc>
                <a:spcPct val="100000"/>
              </a:lnSpc>
            </a:pPr>
            <a:r>
              <a:rPr lang="cs-CZ" sz="240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Ověření řešení (služby, nástroje)</a:t>
            </a:r>
          </a:p>
          <a:p>
            <a:pPr>
              <a:lnSpc>
                <a:spcPct val="100000"/>
              </a:lnSpc>
            </a:pPr>
            <a:r>
              <a:rPr lang="cs-CZ" dirty="false">
                <a:latin typeface="Arial" panose="020B0604020202020204" pitchFamily="34" charset="0"/>
                <a:ea typeface="Arial" panose="020B0604020202020204" pitchFamily="34" charset="0"/>
              </a:rPr>
              <a:t>Převzetí, přizpůsobení (a ověření) řešení odjinud</a:t>
            </a:r>
          </a:p>
          <a:p>
            <a:pPr>
              <a:lnSpc>
                <a:spcPct val="100000"/>
              </a:lnSpc>
            </a:pPr>
            <a:r>
              <a:rPr lang="cs-CZ" sz="240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Rozvoj služeb (a) vaší organizace</a:t>
            </a:r>
          </a:p>
          <a:p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32CDB55-1D88-4107-9595-9174B786FA0D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1410586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>
          <a:xfrm>
            <a:off x="755576" y="2780928"/>
            <a:ext cx="7632040" cy="2088232"/>
          </a:xfrm>
        </p:spPr>
        <p:txBody>
          <a:bodyPr/>
          <a:lstStyle/>
          <a:p>
            <a:pPr marL="457200" indent="-457200" algn="ctr">
              <a:spcBef>
                <a:spcPts val="0"/>
              </a:spcBef>
            </a:pPr>
            <a:br>
              <a:rPr lang="cs-CZ" dirty="false"/>
            </a:br>
            <a:r>
              <a:rPr lang="cs-CZ" dirty="false"/>
              <a:t>IS ESF</a:t>
            </a:r>
            <a:br>
              <a:rPr lang="cs-CZ" dirty="false"/>
            </a:br>
            <a:br>
              <a:rPr lang="cs-CZ" dirty="false"/>
            </a:br>
            <a:br>
              <a:rPr lang="cs-CZ" b="false" baseline="0" dirty="false"/>
            </a:br>
            <a:endParaRPr lang="cs-CZ" sz="3200" b="false" cap="none" dirty="false"/>
          </a:p>
        </p:txBody>
      </p:sp>
      <p:pic>
        <p:nvPicPr>
          <p:cNvPr id="3" name="Obrázek 2" descr="Obsah obrázku text, klipart&#10;&#10;Popis byl vytvořen automaticky">
            <a:extLst>
              <a:ext uri="{FF2B5EF4-FFF2-40B4-BE49-F238E27FC236}">
                <a16:creationId xmlns:a16="http://schemas.microsoft.com/office/drawing/2014/main" id="{22C59DC6-1B0D-460A-9C22-16591D8ACA31}"/>
              </a:ext>
            </a:extLst>
          </p:cNvPr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650" y="260648"/>
            <a:ext cx="715516" cy="71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94490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Monitorování podpořených </a:t>
            </a:r>
            <a:br>
              <a:rPr lang="cs-CZ" dirty="false"/>
            </a:br>
            <a:r>
              <a:rPr lang="cs-CZ" dirty="false"/>
              <a:t>osob v IS ESF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424488" cy="4725344"/>
          </a:xfrm>
        </p:spPr>
        <p:txBody>
          <a:bodyPr/>
          <a:lstStyle/>
          <a:p>
            <a:r>
              <a:rPr lang="cs-CZ" dirty="false"/>
              <a:t>Pro vstup do systému je nutná registrace na </a:t>
            </a:r>
            <a:r>
              <a:rPr lang="cs-CZ" dirty="false">
                <a:hlinkClick r:id="rId2"/>
              </a:rPr>
              <a:t>www.esfcr.cz</a:t>
            </a:r>
            <a:r>
              <a:rPr lang="cs-CZ" dirty="false"/>
              <a:t>. </a:t>
            </a:r>
          </a:p>
          <a:p>
            <a:r>
              <a:rPr lang="cs-CZ" dirty="false"/>
              <a:t>Notifikace o zřízení účtu zástupce příjemce (kontaktní osoba žadatele) bude/byla zaslána e-mailem.</a:t>
            </a:r>
          </a:p>
          <a:p>
            <a:r>
              <a:rPr lang="cs-CZ" dirty="false"/>
              <a:t>Aktivační kód bude/byl zaslán do datové schránky uvedené v žádosti. </a:t>
            </a:r>
          </a:p>
          <a:p>
            <a:r>
              <a:rPr lang="cs-CZ" dirty="false"/>
              <a:t>Přístup zřízený řídicím orgánem – kontaktní osoby. </a:t>
            </a:r>
            <a:br>
              <a:rPr lang="cs-CZ" dirty="false"/>
            </a:br>
            <a:r>
              <a:rPr lang="cs-CZ" dirty="false"/>
              <a:t>Další přístupy zřizuje kontaktní osoba sama.</a:t>
            </a: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81</a:t>
            </a:fld>
            <a:endParaRPr lang="cs-CZ" dirty="false"/>
          </a:p>
        </p:txBody>
      </p:sp>
      <p:pic>
        <p:nvPicPr>
          <p:cNvPr id="5" name="Obrázek 4" descr="Obsah obrázku text, klipart&#10;&#10;Popis byl vytvořen automaticky">
            <a:extLst>
              <a:ext uri="{FF2B5EF4-FFF2-40B4-BE49-F238E27FC236}">
                <a16:creationId xmlns:a16="http://schemas.microsoft.com/office/drawing/2014/main" id="{9D767EE5-50CC-436E-8299-089DE8FA4624}"/>
              </a:ext>
            </a:extLst>
          </p:cNvPr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650" y="260648"/>
            <a:ext cx="715516" cy="71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61715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Monitorování podpořených </a:t>
            </a:r>
            <a:br>
              <a:rPr lang="cs-CZ" dirty="false"/>
            </a:br>
            <a:r>
              <a:rPr lang="cs-CZ" dirty="false"/>
              <a:t>osob v IS ESF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49512" y="1435328"/>
            <a:ext cx="8424488" cy="4725344"/>
          </a:xfrm>
        </p:spPr>
        <p:txBody>
          <a:bodyPr/>
          <a:lstStyle/>
          <a:p>
            <a:r>
              <a:rPr lang="cs-CZ" dirty="false"/>
              <a:t>Do systému se zapisují účastníci (identifikace dle jména, příjmení, data narození a adresy trvalého pobytu) a dále také detaily o tom, jakých podpor v rámci projektu daná osoba využila a v jakém rozsahu (v počtu hodin, příp. dnů, jednotka se liší podle kategorie využité podpory).</a:t>
            </a:r>
          </a:p>
          <a:p>
            <a:r>
              <a:rPr lang="cs-CZ" dirty="false"/>
              <a:t>Možné podpory (výběr z číselníku)</a:t>
            </a:r>
          </a:p>
          <a:p>
            <a:pPr lvl="1"/>
            <a:r>
              <a:rPr lang="cs-CZ" dirty="false"/>
              <a:t>Vzdělávání:</a:t>
            </a:r>
          </a:p>
          <a:p>
            <a:pPr lvl="2"/>
            <a:r>
              <a:rPr lang="cs-CZ" sz="1800" dirty="false"/>
              <a:t>Manažerské vzdělávání a měkké dovednosti</a:t>
            </a:r>
          </a:p>
          <a:p>
            <a:pPr lvl="2"/>
            <a:r>
              <a:rPr lang="cs-CZ" sz="1800" dirty="false"/>
              <a:t>Oborové vzdělávání - informační a komunikační činnosti (včetně programování aj., bez běžné uživatelské práce s výpočetní technikou)</a:t>
            </a:r>
          </a:p>
          <a:p>
            <a:pPr lvl="2"/>
            <a:r>
              <a:rPr lang="cs-CZ" sz="1800" dirty="false"/>
              <a:t>Oborové vzdělávání – profesní, vědecké a technické činnosti</a:t>
            </a:r>
          </a:p>
          <a:p>
            <a:pPr lvl="2"/>
            <a:r>
              <a:rPr lang="cs-CZ" sz="1800" dirty="false"/>
              <a:t>Oborové vzdělávání - veřejná správa a obrana, povinné sociální zabezpečení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82</a:t>
            </a:fld>
            <a:endParaRPr lang="cs-CZ" dirty="false"/>
          </a:p>
        </p:txBody>
      </p:sp>
      <p:pic>
        <p:nvPicPr>
          <p:cNvPr id="5" name="Obrázek 4" descr="Obsah obrázku text, klipart&#10;&#10;Popis byl vytvořen automaticky">
            <a:extLst>
              <a:ext uri="{FF2B5EF4-FFF2-40B4-BE49-F238E27FC236}">
                <a16:creationId xmlns:a16="http://schemas.microsoft.com/office/drawing/2014/main" id="{68D0266E-942A-47D0-B63B-CA06BD631B0D}"/>
              </a:ext>
            </a:extLst>
          </p:cNvPr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650" y="260648"/>
            <a:ext cx="715516" cy="71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76267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Monitorování podpořených </a:t>
            </a:r>
            <a:br>
              <a:rPr lang="cs-CZ" dirty="false"/>
            </a:br>
            <a:r>
              <a:rPr lang="cs-CZ" dirty="false"/>
              <a:t>osob v IS ESF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556792"/>
            <a:ext cx="8424488" cy="495920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false"/>
              <a:t>Ve zprávách o realizaci projektu musí být uvedené dosažené hodnoty indikátorů týkajících se osob. Hodnoty se načítají z IS ESF, ale příjemce musí provést několik kroků, aby došlo k načtení: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false"/>
              <a:t>zaevidování podpořené osoby do IS ESF,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false"/>
              <a:t>zadání podpory ke každé z podpořených osob,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false"/>
              <a:t>schválení seznamu podpořených osob,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false"/>
              <a:t>přepnutí na záložku seznam projektů – vypočítat indikátory.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dirty="false"/>
          </a:p>
          <a:p>
            <a:r>
              <a:rPr lang="cs-CZ" dirty="false"/>
              <a:t>Vzory a pokyny k monitorování podpořených osob</a:t>
            </a:r>
            <a:endParaRPr lang="cs-CZ" dirty="false">
              <a:hlinkClick r:id="" action="ppaction://noaction"/>
            </a:endParaRPr>
          </a:p>
          <a:p>
            <a:pPr lvl="1"/>
            <a:r>
              <a:rPr lang="cs-CZ" dirty="false">
                <a:hlinkClick r:id="" action="ppaction://noaction"/>
              </a:rPr>
              <a:t>Monitorovací </a:t>
            </a:r>
            <a:r>
              <a:rPr lang="cs-CZ" dirty="false">
                <a:hlinkClick r:id="rId2"/>
              </a:rPr>
              <a:t>list podpořené osoby</a:t>
            </a:r>
            <a:endParaRPr lang="cs-CZ" dirty="false"/>
          </a:p>
          <a:p>
            <a:pPr lvl="1"/>
            <a:r>
              <a:rPr lang="pl-PL" dirty="false"/>
              <a:t>Pokyny pro evidenci rozsahu a typu podpory jednotlivým podpořeným osobám</a:t>
            </a:r>
          </a:p>
          <a:p>
            <a:endParaRPr lang="cs-CZ" b="tru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83</a:t>
            </a:fld>
            <a:endParaRPr lang="cs-CZ" dirty="false"/>
          </a:p>
        </p:txBody>
      </p:sp>
      <p:pic>
        <p:nvPicPr>
          <p:cNvPr id="5" name="Obrázek 4" descr="Obsah obrázku text, klipart&#10;&#10;Popis byl vytvořen automaticky">
            <a:extLst>
              <a:ext uri="{FF2B5EF4-FFF2-40B4-BE49-F238E27FC236}">
                <a16:creationId xmlns:a16="http://schemas.microsoft.com/office/drawing/2014/main" id="{0AE2B61C-0E69-429B-9582-C733311D5E02}"/>
              </a:ext>
            </a:extLst>
          </p:cNvPr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650" y="260648"/>
            <a:ext cx="715516" cy="71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57431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Monitorování podpořených </a:t>
            </a:r>
            <a:br>
              <a:rPr lang="cs-CZ" dirty="false"/>
            </a:br>
            <a:r>
              <a:rPr lang="cs-CZ" dirty="false"/>
              <a:t>osob v IS ESF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556792"/>
            <a:ext cx="8424488" cy="453650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false"/>
              <a:t>Příjemce sám nerozlišuje bagatelní a nebagatelní podporu. Rozlišení provádí systém IS ESF.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false"/>
              <a:t>Podporu ke každému účastníkovi projektu je třeba </a:t>
            </a:r>
            <a:br>
              <a:rPr lang="cs-CZ" dirty="false"/>
            </a:br>
            <a:r>
              <a:rPr lang="cs-CZ" dirty="false"/>
              <a:t>do systému zanášet maximálně v intervalech dle délky monitorovacího období.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false"/>
              <a:t>Do systému se uvádí každý ukončený typ podpory, </a:t>
            </a:r>
            <a:br>
              <a:rPr lang="cs-CZ" dirty="false"/>
            </a:br>
            <a:r>
              <a:rPr lang="cs-CZ" dirty="false"/>
              <a:t>byť by účastník v projektu dále pokračoval.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false"/>
              <a:t>„Datum do“ na záložce se specifikací podpory: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false"/>
              <a:t>datum ukončení uváděné podpory, byť by účastník v projektu dále pokračoval, je-li podpora ukončena v průběhu monitorovacího období,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false"/>
              <a:t>datum konce monitorovacího období, není-li podpora v průběhu monitorovacího období ukončena.</a:t>
            </a:r>
            <a:endParaRPr lang="pl-PL" dirty="false"/>
          </a:p>
          <a:p>
            <a:endParaRPr lang="cs-CZ" b="tru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84</a:t>
            </a:fld>
            <a:endParaRPr lang="cs-CZ" dirty="false"/>
          </a:p>
        </p:txBody>
      </p:sp>
      <p:pic>
        <p:nvPicPr>
          <p:cNvPr id="5" name="Obrázek 4" descr="Obsah obrázku text, klipart&#10;&#10;Popis byl vytvořen automaticky">
            <a:extLst>
              <a:ext uri="{FF2B5EF4-FFF2-40B4-BE49-F238E27FC236}">
                <a16:creationId xmlns:a16="http://schemas.microsoft.com/office/drawing/2014/main" id="{A1B88219-A943-4859-8D4B-9DD9ED0719A5}"/>
              </a:ext>
            </a:extLst>
          </p:cNvPr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650" y="260648"/>
            <a:ext cx="715516" cy="71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4546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>
          <a:xfrm>
            <a:off x="683568" y="2348880"/>
            <a:ext cx="8136904" cy="2088232"/>
          </a:xfrm>
        </p:spPr>
        <p:txBody>
          <a:bodyPr/>
          <a:lstStyle/>
          <a:p>
            <a:pPr algn="ctr"/>
            <a:br>
              <a:rPr lang="cs-CZ" dirty="false"/>
            </a:br>
            <a:r>
              <a:rPr lang="cs-CZ" dirty="false"/>
              <a:t>Změny projektu (podstatné a nepodstatné) </a:t>
            </a:r>
            <a:br>
              <a:rPr lang="cs-CZ" dirty="false"/>
            </a:br>
            <a:br>
              <a:rPr lang="cs-CZ" b="false" baseline="0" dirty="false"/>
            </a:br>
            <a:endParaRPr lang="cs-CZ" sz="3200" b="false" cap="none" dirty="false"/>
          </a:p>
        </p:txBody>
      </p:sp>
    </p:spTree>
    <p:extLst>
      <p:ext uri="{BB962C8B-B14F-4D97-AF65-F5344CB8AC3E}">
        <p14:creationId xmlns:p14="http://schemas.microsoft.com/office/powerpoint/2010/main" val="210195489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b="false" dirty="false"/>
              <a:t>Změny projektu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60000" y="1340768"/>
            <a:ext cx="8424936" cy="535523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200" b="true" dirty="false"/>
              <a:t>Podstatné změny</a:t>
            </a:r>
          </a:p>
          <a:p>
            <a:pPr lvl="1"/>
            <a:r>
              <a:rPr lang="cs-CZ" sz="1800" dirty="false"/>
              <a:t>změny vyžadující vydání změnového právního aktu</a:t>
            </a:r>
          </a:p>
          <a:p>
            <a:pPr lvl="1"/>
            <a:r>
              <a:rPr lang="cs-CZ" sz="1800" dirty="false"/>
              <a:t>změny nevyžadující vydání změnového právního aktu</a:t>
            </a:r>
          </a:p>
          <a:p>
            <a:pPr marL="0" lvl="2" indent="0">
              <a:lnSpc>
                <a:spcPts val="288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800" dirty="false"/>
              <a:t>ŘO má na posouzení změny </a:t>
            </a:r>
            <a:r>
              <a:rPr lang="cs-CZ" sz="1800" b="true" dirty="false"/>
              <a:t>20 pracovních dnů </a:t>
            </a:r>
            <a:r>
              <a:rPr lang="cs-CZ" sz="1800" dirty="false"/>
              <a:t>(od předložení žádosti o změnu). </a:t>
            </a:r>
            <a:r>
              <a:rPr lang="cs-CZ" sz="1800" b="true" dirty="false"/>
              <a:t>Změna nesmí být provedena před schválením ze strany ŘO, resp. před vydáním změnového právního aktu.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200" b="true" dirty="false"/>
              <a:t>Nepodstatné změny – nevyžadují změnu právního aktu</a:t>
            </a:r>
          </a:p>
          <a:p>
            <a:pPr lvl="1"/>
            <a:r>
              <a:rPr lang="cs-CZ" sz="1800" dirty="false"/>
              <a:t>změny, o kterých je potřeba informovat ŘO bez zbytečného prodlení od data provedení změny</a:t>
            </a:r>
          </a:p>
          <a:p>
            <a:pPr lvl="1"/>
            <a:r>
              <a:rPr lang="cs-CZ" sz="1800" dirty="false"/>
              <a:t>změny, o kterých je potřeba informovat ŘO min. 10 pracovních dnů před podáním plánované </a:t>
            </a:r>
            <a:r>
              <a:rPr lang="cs-CZ" sz="1800" dirty="false" err="true"/>
              <a:t>ZoR</a:t>
            </a:r>
            <a:r>
              <a:rPr lang="cs-CZ" sz="1800" dirty="false"/>
              <a:t>/</a:t>
            </a:r>
            <a:r>
              <a:rPr lang="cs-CZ" sz="1800" dirty="false" err="true"/>
              <a:t>ŽoP</a:t>
            </a:r>
            <a:endParaRPr lang="cs-CZ" sz="1800" dirty="false"/>
          </a:p>
          <a:p>
            <a:pPr lvl="1"/>
            <a:r>
              <a:rPr lang="cs-CZ" sz="1800" dirty="false"/>
              <a:t>změny, o kterých je potřeba informovat ŘO spolu se zprávou o realizaci projektu </a:t>
            </a:r>
          </a:p>
          <a:p>
            <a:pPr marL="432000" lvl="2" indent="-432000">
              <a:lnSpc>
                <a:spcPts val="288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200" b="true" dirty="false"/>
              <a:t>Změny v osobě příjemce</a:t>
            </a:r>
          </a:p>
          <a:p>
            <a:pPr marL="0" lvl="2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endParaRPr lang="cs-CZ" dirty="false"/>
          </a:p>
          <a:p>
            <a:pPr marL="342900" lvl="2" indent="-3429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Tx/>
              <a:buChar char="-"/>
            </a:pPr>
            <a:endParaRPr lang="cs-CZ" dirty="false"/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86</a:t>
            </a:fld>
            <a:endParaRPr lang="cs-CZ" dirty="false"/>
          </a:p>
        </p:txBody>
      </p:sp>
      <p:pic>
        <p:nvPicPr>
          <p:cNvPr id="5" name="Obrázek 4" descr="Obsah obrázku text, klipart&#10;&#10;Popis byl vytvořen automaticky">
            <a:extLst>
              <a:ext uri="{FF2B5EF4-FFF2-40B4-BE49-F238E27FC236}">
                <a16:creationId xmlns:a16="http://schemas.microsoft.com/office/drawing/2014/main" id="{90B6D72B-AED3-48E5-B3E9-DB59E4A5B378}"/>
              </a:ext>
            </a:extLst>
          </p:cNvPr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650" y="260648"/>
            <a:ext cx="715516" cy="71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24056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95536" y="1340768"/>
            <a:ext cx="8351992" cy="5328592"/>
          </a:xfrm>
        </p:spPr>
        <p:txBody>
          <a:bodyPr/>
          <a:lstStyle/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b="true" dirty="false"/>
              <a:t>Informovat ŘO bez zbytečného prodlení od data provedení změny:</a:t>
            </a:r>
          </a:p>
          <a:p>
            <a:pPr lvl="1"/>
            <a:r>
              <a:rPr lang="cs-CZ" sz="1800" dirty="false"/>
              <a:t>kontaktní osoby projektu či adresy pro doručení,</a:t>
            </a:r>
          </a:p>
          <a:p>
            <a:pPr lvl="1"/>
            <a:r>
              <a:rPr lang="cs-CZ" sz="1800" dirty="false"/>
              <a:t>sídla příjemce podpory,</a:t>
            </a:r>
          </a:p>
          <a:p>
            <a:pPr lvl="1"/>
            <a:r>
              <a:rPr lang="cs-CZ" sz="1800" dirty="false"/>
              <a:t>osob statutárního orgánu příjemce,</a:t>
            </a:r>
          </a:p>
          <a:p>
            <a:pPr lvl="1"/>
            <a:r>
              <a:rPr lang="cs-CZ" sz="1800" dirty="false"/>
              <a:t>názvu příjemce (součástí nesmí být převod/přechod práv a povinností příjemce z právního aktu).</a:t>
            </a:r>
          </a:p>
          <a:p>
            <a:r>
              <a:rPr lang="cs-CZ" sz="2000" b="true" dirty="false"/>
              <a:t>Informovat ŘO min. 10 pracovních dnů před </a:t>
            </a:r>
            <a:r>
              <a:rPr lang="cs-CZ" sz="2000" b="true" dirty="false" err="true"/>
              <a:t>ZoR</a:t>
            </a:r>
            <a:r>
              <a:rPr lang="cs-CZ" sz="2000" b="true" dirty="false"/>
              <a:t>/</a:t>
            </a:r>
            <a:r>
              <a:rPr lang="cs-CZ" sz="2000" b="true" dirty="false" err="true"/>
              <a:t>ŽoP</a:t>
            </a:r>
            <a:r>
              <a:rPr lang="cs-CZ" sz="2000" b="true" dirty="false"/>
              <a:t>:</a:t>
            </a:r>
          </a:p>
          <a:p>
            <a:pPr lvl="1"/>
            <a:r>
              <a:rPr lang="cs-CZ" sz="1800" dirty="false"/>
              <a:t>změna rozpočtu projektu (přesun mezi kapitolami do 25 % CZV)</a:t>
            </a:r>
          </a:p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b="true" dirty="false"/>
              <a:t>Informovat ŘO spolu se zprávou o realizaci projektu: </a:t>
            </a:r>
          </a:p>
          <a:p>
            <a:pPr lvl="1"/>
            <a:r>
              <a:rPr lang="cs-CZ" sz="1800" dirty="false"/>
              <a:t>změna místa realizace</a:t>
            </a:r>
          </a:p>
          <a:p>
            <a:pPr lvl="1"/>
            <a:r>
              <a:rPr lang="cs-CZ" sz="1800" dirty="false"/>
              <a:t>změna ve způsobu provádění klíčových aktivit</a:t>
            </a:r>
          </a:p>
          <a:p>
            <a:pPr lvl="1"/>
            <a:r>
              <a:rPr lang="cs-CZ" sz="1800" dirty="false"/>
              <a:t>změna týkající se plátcovství daně z přidané hodnoty příjemce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87</a:t>
            </a:fld>
            <a:endParaRPr lang="cs-CZ" dirty="false"/>
          </a:p>
        </p:txBody>
      </p:sp>
      <p:sp>
        <p:nvSpPr>
          <p:cNvPr id="6" name="Nadpis 5"/>
          <p:cNvSpPr>
            <a:spLocks noGrp="true"/>
          </p:cNvSpPr>
          <p:nvPr>
            <p:ph type="title"/>
          </p:nvPr>
        </p:nvSpPr>
        <p:spPr>
          <a:xfrm>
            <a:off x="323528" y="0"/>
            <a:ext cx="8424000" cy="1080000"/>
          </a:xfrm>
        </p:spPr>
        <p:txBody>
          <a:bodyPr/>
          <a:lstStyle/>
          <a:p>
            <a:r>
              <a:rPr lang="cs-CZ" b="false" dirty="false"/>
              <a:t>Nepodstatné změny</a:t>
            </a:r>
            <a:endParaRPr lang="cs-CZ" dirty="false"/>
          </a:p>
        </p:txBody>
      </p:sp>
      <p:pic>
        <p:nvPicPr>
          <p:cNvPr id="5" name="Obrázek 4" descr="Obsah obrázku text, klipart&#10;&#10;Popis byl vytvořen automaticky">
            <a:extLst>
              <a:ext uri="{FF2B5EF4-FFF2-40B4-BE49-F238E27FC236}">
                <a16:creationId xmlns:a16="http://schemas.microsoft.com/office/drawing/2014/main" id="{383025F5-8433-4340-AD4B-DDDD8C1E90B0}"/>
              </a:ext>
            </a:extLst>
          </p:cNvPr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650" y="260648"/>
            <a:ext cx="715516" cy="71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1543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251520" y="1196752"/>
            <a:ext cx="8712968" cy="5544616"/>
          </a:xfrm>
        </p:spPr>
        <p:txBody>
          <a:bodyPr/>
          <a:lstStyle/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true" dirty="false"/>
              <a:t>Nevyžadující vydání změnového právního aktu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false"/>
              <a:t>zrušení/přidání klíčové aktivity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false"/>
              <a:t>přesun prostředků mezi kapitolami rozpočtu (nad 25 % CZV)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false"/>
              <a:t>změna bankovního účtu projektu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false"/>
              <a:t>změna ve vymezení sledovaných období (bez změny termínu ukončení projektu</a:t>
            </a:r>
          </a:p>
          <a:p>
            <a:pPr marL="432000" lvl="2" indent="-4320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true" dirty="false"/>
              <a:t>Vyžadující vydání změnového právního aktu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false"/>
              <a:t>změna cílových hodnot indikátorů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false"/>
              <a:t>změna termínu ukončení realizace projektu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false"/>
              <a:t>navýšení podpory de minimis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cs-CZ" sz="1800" dirty="false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cs-CZ" dirty="false"/>
          </a:p>
          <a:p>
            <a:pPr marL="0" lvl="2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endParaRPr lang="cs-CZ" sz="2400" dirty="false"/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88</a:t>
            </a:fld>
            <a:endParaRPr lang="cs-CZ" dirty="false"/>
          </a:p>
        </p:txBody>
      </p:sp>
      <p:sp>
        <p:nvSpPr>
          <p:cNvPr id="6" name="Nadpis 5"/>
          <p:cNvSpPr>
            <a:spLocks noGrp="true"/>
          </p:cNvSpPr>
          <p:nvPr>
            <p:ph type="title"/>
          </p:nvPr>
        </p:nvSpPr>
        <p:spPr>
          <a:xfrm>
            <a:off x="323528" y="0"/>
            <a:ext cx="8424000" cy="1080000"/>
          </a:xfrm>
        </p:spPr>
        <p:txBody>
          <a:bodyPr/>
          <a:lstStyle/>
          <a:p>
            <a:r>
              <a:rPr lang="cs-CZ" b="false" dirty="false"/>
              <a:t>Podstatné Změny</a:t>
            </a:r>
            <a:endParaRPr lang="cs-CZ" dirty="false"/>
          </a:p>
        </p:txBody>
      </p:sp>
      <p:pic>
        <p:nvPicPr>
          <p:cNvPr id="5" name="Obrázek 4" descr="Obsah obrázku text, klipart&#10;&#10;Popis byl vytvořen automaticky">
            <a:extLst>
              <a:ext uri="{FF2B5EF4-FFF2-40B4-BE49-F238E27FC236}">
                <a16:creationId xmlns:a16="http://schemas.microsoft.com/office/drawing/2014/main" id="{62C704E2-64BA-4A6D-BCD0-F4CCA13610AF}"/>
              </a:ext>
            </a:extLst>
          </p:cNvPr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650" y="260648"/>
            <a:ext cx="715516" cy="71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7698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Podstatné a nepodstatné</a:t>
            </a:r>
            <a:br>
              <a:rPr lang="cs-CZ" dirty="false"/>
            </a:br>
            <a:r>
              <a:rPr lang="cs-CZ" dirty="false"/>
              <a:t>změny v osobě příjemce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268760"/>
            <a:ext cx="8064000" cy="4968552"/>
          </a:xfrm>
        </p:spPr>
        <p:txBody>
          <a:bodyPr/>
          <a:lstStyle/>
          <a:p>
            <a:pPr marL="0" indent="0">
              <a:buNone/>
            </a:pPr>
            <a:endParaRPr lang="cs-CZ" dirty="false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dirty="false"/>
              <a:t>změna právní formy příjemce podpory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2000" dirty="false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false"/>
              <a:t>přeměna obchodní společnosti nebo družstva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2000" dirty="false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false"/>
              <a:t>slučování, splývání a rozdělování školských právnických osob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2000" dirty="false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false"/>
              <a:t>změna příjemce ze zákona, kdy od určitého data dojde k jeho přejmenování či změně právní formy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2000" dirty="false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false"/>
              <a:t>změna příjemce, kdy na základě změny zákona, usnesení vlády apod. dojde od určitého data k přenosu agendy, které se projekt týká, z jednoho subjektu na jiný </a:t>
            </a: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89</a:t>
            </a:fld>
            <a:endParaRPr lang="cs-CZ" dirty="false"/>
          </a:p>
        </p:txBody>
      </p:sp>
      <p:pic>
        <p:nvPicPr>
          <p:cNvPr id="5" name="Obrázek 4" descr="Obsah obrázku text, klipart&#10;&#10;Popis byl vytvořen automaticky">
            <a:extLst>
              <a:ext uri="{FF2B5EF4-FFF2-40B4-BE49-F238E27FC236}">
                <a16:creationId xmlns:a16="http://schemas.microsoft.com/office/drawing/2014/main" id="{8D5CAFB5-8A6E-4B58-AE8F-0AAD48838C60}"/>
              </a:ext>
            </a:extLst>
          </p:cNvPr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650" y="260648"/>
            <a:ext cx="715516" cy="71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001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400B33-5453-40CD-8119-213EC699F1DC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Podporované aktivity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692E22-AF65-4A21-BBB0-D65575E9AC0F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false">
                <a:latin typeface="Arial" panose="020B0604020202020204" pitchFamily="34" charset="0"/>
              </a:rPr>
              <a:t>Poznání skutečného problému, jeho reálných příčin a potřeb cílové skupiny</a:t>
            </a:r>
          </a:p>
          <a:p>
            <a:pPr>
              <a:lnSpc>
                <a:spcPct val="100000"/>
              </a:lnSpc>
            </a:pPr>
            <a:r>
              <a:rPr lang="cs-CZ" dirty="false">
                <a:latin typeface="Arial" panose="020B0604020202020204" pitchFamily="34" charset="0"/>
              </a:rPr>
              <a:t>Testování možných řešení problému</a:t>
            </a:r>
          </a:p>
          <a:p>
            <a:pPr>
              <a:lnSpc>
                <a:spcPct val="100000"/>
              </a:lnSpc>
            </a:pPr>
            <a:r>
              <a:rPr lang="cs-CZ" dirty="false">
                <a:latin typeface="Arial" panose="020B0604020202020204" pitchFamily="34" charset="0"/>
              </a:rPr>
              <a:t>Navázání spolupráce se všemi důležitými aktéry</a:t>
            </a:r>
          </a:p>
          <a:p>
            <a:pPr>
              <a:lnSpc>
                <a:spcPct val="100000"/>
              </a:lnSpc>
            </a:pPr>
            <a:r>
              <a:rPr lang="cs-CZ" dirty="false">
                <a:latin typeface="Arial" panose="020B0604020202020204" pitchFamily="34" charset="0"/>
              </a:rPr>
              <a:t>Vyhodnocování</a:t>
            </a:r>
          </a:p>
          <a:p>
            <a:pPr>
              <a:lnSpc>
                <a:spcPct val="100000"/>
              </a:lnSpc>
            </a:pPr>
            <a:r>
              <a:rPr lang="cs-CZ" dirty="false">
                <a:latin typeface="Arial" panose="020B0604020202020204" pitchFamily="34" charset="0"/>
              </a:rPr>
              <a:t>Rozvoj kapacit příjemce a partnerů</a:t>
            </a:r>
          </a:p>
          <a:p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0D987F-A6B5-486D-B2FC-E71D9974DF04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387514885"/>
      </p:ext>
    </p:extLst>
  </p:cSld>
  <p:clrMapOvr>
    <a:masterClrMapping/>
  </p:clrMapOvr>
</p:sld>
</file>

<file path=ppt/theme/theme1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
<Relationships xmlns="http://schemas.openxmlformats.org/package/2006/relationships">
    <Relationship Target="itemProps1.xml" Type="http://schemas.openxmlformats.org/officeDocument/2006/relationships/customXmlProps" Id="rId1"/>
</Relationships>

</file>

<file path=customXml/_rels/item2.xml.rels><?xml version="1.0" encoding="UTF-8" standalone="yes"?>
<Relationships xmlns="http://schemas.openxmlformats.org/package/2006/relationships">
    <Relationship Target="itemProps2.xml" Type="http://schemas.openxmlformats.org/officeDocument/2006/relationships/customXmlProps" Id="rId1"/>
</Relationships>

</file>

<file path=customXml/_rels/item3.xml.rels><?xml version="1.0" encoding="UTF-8" standalone="yes"?>
<Relationships xmlns="http://schemas.openxmlformats.org/package/2006/relationships">
    <Relationship Target="itemProps3.xml" Type="http://schemas.openxmlformats.org/officeDocument/2006/relationships/customXmlProps" Id="rId1"/>
</Relationships>

</file>

<file path=customXml/item1.xml><?xml version="1.0" encoding="utf-8"?>
<p:properties xmlns:p="http://schemas.microsoft.com/office/2006/metadata/properties" xmlns:pc="http://schemas.microsoft.com/office/infopath/2007/PartnerControls" xmlns:xsi="http://www.w3.org/2001/XMLSchema-instance">
  <documentManagement>
    <AC_OriginalFileName xmlns="dfed548f-0517-4d39-90e3-3947398480c0">W:\PUBLICITA\VIZUÁLNÍ_IDENTITA\sablony_word_ppt\prezentace.pptx</AC_OriginalFileNam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Description="Vytvoří nový dokument" ma:contentTypeID="0x010100A2FCF9BCABF3854AAB137087829D63AA" ma:contentTypeName="Dokument" ma:contentTypeScope="" ma:contentTypeVersion="7" ma:versionID="f6f03f5b008ce72686bbcf691a7be2e8">
  <xsd:schema xmlns:xsd="http://www.w3.org/2001/XMLSchema" xmlns:ns2="dfed548f-0517-4d39-90e3-3947398480c0" xmlns:p="http://schemas.microsoft.com/office/2006/metadata/properties" xmlns:xs="http://www.w3.org/2001/XMLSchema" ma:fieldsID="a9a9eb159e242e6dec8d2b5b6c497589" ma:root="true" ns2:_="" targetNamespace="http://schemas.microsoft.com/office/2006/metadata/properties">
    <xsd:import namespace="dfed548f-0517-4d39-90e3-3947398480c0"/>
    <xsd:element name="properties">
      <xsd:complexType>
        <xsd:sequence>
          <xsd:element name="documentManagement">
            <xsd:complexType>
              <xsd:all>
                <xsd:element minOccurs="0" ref="ns2:AC_OriginalFileName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xmlns:pc="http://schemas.microsoft.com/office/infopath/2007/PartnerControls" xmlns:xs="http://www.w3.org/2001/XMLSchema" elementFormDefault="qualified" targetNamespace="dfed548f-0517-4d39-90e3-3947398480c0">
    <xsd:import namespace="http://schemas.microsoft.com/office/2006/documentManagement/types"/>
    <xsd:import namespace="http://schemas.microsoft.com/office/infopath/2007/PartnerControls"/>
    <xsd:element ma:displayName="Original File Name" ma:index="8" ma:internalName="AC_OriginalFileName" name="AC_OriginalFileName" nillable="true">
      <xsd:simpleType>
        <xsd:restriction base="dms:Note">
          <xsd:maxLength value="255"/>
        </xsd:restriction>
      </xsd:simpleType>
    </xsd:element>
  </xsd:schema>
  <xsd:schema xmlns:xsd="http://www.w3.org/2001/XMLSchema" xmlns="http://schemas.openxmlformats.org/package/2006/metadata/core-properties" xmlns:dc="http://purl.org/dc/elements/1.1/" xmlns:dcterms="http://purl.org/dc/terms/" xmlns:odoc="http://schemas.microsoft.com/internal/obd" xmlns:xsi="http://www.w3.org/2001/XMLSchema-instance" attributeFormDefault="unqualified" blockDefault="#all" elementFormDefault="qualified" targetNamespace="http://schemas.openxmlformats.org/package/2006/metadata/core-properties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maxOccurs="1" minOccurs="0" ref="dc:creator"/>
        <xsd:element maxOccurs="1" minOccurs="0" ref="dcterms:created"/>
        <xsd:element maxOccurs="1" minOccurs="0" ref="dc:identifier"/>
        <xsd:element ma:displayName="Typ obsahu" ma:index="0" maxOccurs="1" minOccurs="0" name="contentType" type="xsd:string"/>
        <xsd:element ma:displayName="Nadpis" ma:index="4" maxOccurs="1" minOccurs="0" ref="dc:title"/>
        <xsd:element maxOccurs="1" minOccurs="0" ref="dc:subject"/>
        <xsd:element maxOccurs="1" minOccurs="0" ref="dc:description"/>
        <xsd:element maxOccurs="1" minOccurs="0" name="keywords" type="xsd:string"/>
        <xsd:element maxOccurs="1" minOccurs="0" ref="dc:language"/>
        <xsd:element maxOccurs="1" minOccurs="0" name="category" type="xsd:string"/>
        <xsd:element maxOccurs="1" minOccurs="0" name="version" type="xsd:string"/>
        <xsd:element maxOccurs="1" minOccurs="0" name="revision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maxOccurs="1" minOccurs="0" name="lastModifiedBy" type="xsd:string"/>
        <xsd:element maxOccurs="1" minOccurs="0" ref="dcterms:modified"/>
        <xsd:element maxOccurs="1" minOccurs="0" name="contentStatus" type="xsd:string"/>
      </xsd:all>
    </xsd:complexType>
  </xsd:schema>
  <xs:schema xmlns:xs="http://www.w3.org/2001/XMLSchema" xmlns:pc="http://schemas.microsoft.com/office/infopath/2007/PartnerControls" attributeFormDefault="unqualified" elementFormDefault="qualified" targetNamespace="http://schemas.microsoft.com/office/infopath/2007/PartnerControls">
    <xs:element name="Person">
      <xs:complexType>
        <xs:sequence>
          <xs:element minOccurs="0" ref="pc:DisplayName"/>
          <xs:element minOccurs="0" ref="pc:AccountId"/>
          <xs:element minOccurs="0" ref="pc:AccountType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maxOccurs="unbounded" minOccurs="0" ref="pc:BDCEntity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minOccurs="0" ref="pc:EntityDisplayName"/>
          <xs:element minOccurs="0" ref="pc:EntityInstanceReference"/>
          <xs:element minOccurs="0" ref="pc:EntityId1"/>
          <xs:element minOccurs="0" ref="pc:EntityId2"/>
          <xs:element minOccurs="0" ref="pc:EntityId3"/>
          <xs:element minOccurs="0" ref="pc:EntityId4"/>
          <xs:element minOccurs="0" ref="pc:EntityId5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maxOccurs="unbounded" minOccurs="0" ref="pc:TermInfo"/>
        </xs:sequence>
      </xs:complexType>
    </xs:element>
    <xs:element name="TermInfo">
      <xs:complexType>
        <xs:sequence>
          <xs:element minOccurs="0" ref="pc:TermName"/>
          <xs:element minOccurs="0" ref="pc:TermId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D88155-0E86-4D14-B6AF-C6806AEE9525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dfed548f-0517-4d39-90e3-3947398480c0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806EF36-2E80-4847-9151-E9C625552D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937348-7977-46A8-9818-642FB21DF6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ed548f-0517-4d39-90e3-3947398480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:Properties xmlns:properties="http://schemas.openxmlformats.org/officeDocument/2006/extended-properties" xmlns:vt="http://schemas.openxmlformats.org/officeDocument/2006/docPropsVTypes">
  <properties:Template>prezentace</properties:Template>
  <properties:Words>5150</properties:Words>
  <properties:PresentationFormat>Předvádění na obrazovce (4:3)</properties:PresentationFormat>
  <properties:Paragraphs>693</properties:Paragraphs>
  <properties:Slides>89</properties:Slides>
  <properties:Notes>17</properties:Notes>
  <properties:TotalTime>2234</properties:TotalTime>
  <properties:HiddenSlides>0</properties:HiddenSlides>
  <properties:MMClips>0</properties:MMClips>
  <properties:ScaleCrop>false</properties:ScaleCrop>
  <properties:HeadingPairs>
    <vt:vector baseType="variant" size="6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89</vt:i4>
      </vt:variant>
    </vt:vector>
  </properties:HeadingPairs>
  <properties:TitlesOfParts>
    <vt:vector baseType="lpstr" size="97">
      <vt:lpstr>Arial</vt:lpstr>
      <vt:lpstr>Calibri</vt:lpstr>
      <vt:lpstr>Courier New</vt:lpstr>
      <vt:lpstr>Noto Sans Symbols</vt:lpstr>
      <vt:lpstr>Trebuchet MS</vt:lpstr>
      <vt:lpstr>Wingdings</vt:lpstr>
      <vt:lpstr>Wingdings 3</vt:lpstr>
      <vt:lpstr>prezentace</vt:lpstr>
      <vt:lpstr>Seminář pro žadatele o podporu v rámci výzvy 021 a 022 OPZ+ </vt:lpstr>
      <vt:lpstr>Program semináře</vt:lpstr>
      <vt:lpstr>Inovační výzvy v opz+</vt:lpstr>
      <vt:lpstr>Plán vyhlašování výzev</vt:lpstr>
      <vt:lpstr>Principy</vt:lpstr>
      <vt:lpstr>INKUBAČNÍ FÁZE VÝVOJE ŘEŠENÍ (1)</vt:lpstr>
      <vt:lpstr>Smysl výzvy</vt:lpstr>
      <vt:lpstr>Modelové situace projektů</vt:lpstr>
      <vt:lpstr>Podporované aktivity</vt:lpstr>
      <vt:lpstr>Očekávání od inovačních projektů </vt:lpstr>
      <vt:lpstr>konzultace před podáním žádostí</vt:lpstr>
      <vt:lpstr>Co dělat, když chci konzultovat?</vt:lpstr>
      <vt:lpstr>ZÁKLADNÍ INFORMACE</vt:lpstr>
      <vt:lpstr>Termíny a alokace</vt:lpstr>
      <vt:lpstr>Oprávnění žadatelé</vt:lpstr>
      <vt:lpstr>Cílové skupiny</vt:lpstr>
      <vt:lpstr>Materiály k prostudování</vt:lpstr>
      <vt:lpstr>Otázky?  Připomínky?</vt:lpstr>
      <vt:lpstr>INKUBAČNÍ FÁZE Šíření (1)</vt:lpstr>
      <vt:lpstr>Smysl výzvy</vt:lpstr>
      <vt:lpstr>Modelové situace projektů</vt:lpstr>
      <vt:lpstr>Podporované aktivity</vt:lpstr>
      <vt:lpstr>Očekávání od inovačních projektů </vt:lpstr>
      <vt:lpstr>konzultace před podáním žádostí</vt:lpstr>
      <vt:lpstr>Co dělat, když chci konzultovat?</vt:lpstr>
      <vt:lpstr>ZÁKLADNÍ INFORMACE</vt:lpstr>
      <vt:lpstr>Termíny a alokace</vt:lpstr>
      <vt:lpstr>Oprávnění žadatelé</vt:lpstr>
      <vt:lpstr>Cílové skupiny</vt:lpstr>
      <vt:lpstr>Materiály k prostudování</vt:lpstr>
      <vt:lpstr>Otázky?  Připomínky?</vt:lpstr>
      <vt:lpstr>Hodnocení a výběr projektů</vt:lpstr>
      <vt:lpstr>Proces hodnocení a výběru projektů</vt:lpstr>
      <vt:lpstr>Proces hodnocení a výběru projektů</vt:lpstr>
      <vt:lpstr>Proces hodnocení a výběru projektů</vt:lpstr>
      <vt:lpstr>Proces hodnocení a výběru projektů</vt:lpstr>
      <vt:lpstr>Proces hodnocení a výběru projektů</vt:lpstr>
      <vt:lpstr>Proces hodnocení a výběru projektů</vt:lpstr>
      <vt:lpstr>Proces hodnocení a výběru projektů</vt:lpstr>
      <vt:lpstr>Proces hodnocení a výběru projektů</vt:lpstr>
      <vt:lpstr>Proces hodnocení a výběru projektů</vt:lpstr>
      <vt:lpstr>Proces hodnocení a výběru projektů</vt:lpstr>
      <vt:lpstr>Veřejná podpora</vt:lpstr>
      <vt:lpstr>Veřejná podpora a podpora de minimis</vt:lpstr>
      <vt:lpstr>INDIKÁTORY</vt:lpstr>
      <vt:lpstr>INDIKÁTORY</vt:lpstr>
      <vt:lpstr>INDIKÁTORY </vt:lpstr>
      <vt:lpstr>INDIKÁTORY </vt:lpstr>
      <vt:lpstr>INDIKÁTORY </vt:lpstr>
      <vt:lpstr>INDIKÁTORY </vt:lpstr>
      <vt:lpstr>INDIKÁTORY – podpořené osoby</vt:lpstr>
      <vt:lpstr>Rozpočet projektů</vt:lpstr>
      <vt:lpstr>Způsobilé výdaje a rozpočet</vt:lpstr>
      <vt:lpstr>Způsobilé výdaje a rozpočet</vt:lpstr>
      <vt:lpstr>Způsobilé výdaje a rozpočet</vt:lpstr>
      <vt:lpstr>Způsobilé výdaje a rozpočet</vt:lpstr>
      <vt:lpstr>Způsobilé výdaje a rozpočet</vt:lpstr>
      <vt:lpstr>Způsobilé výdaje a rozpočet</vt:lpstr>
      <vt:lpstr>Způsobilé výdaje a rozpočet</vt:lpstr>
      <vt:lpstr>Příklad rozpočtu</vt:lpstr>
      <vt:lpstr>Způsobilé výdaje a rozpočet</vt:lpstr>
      <vt:lpstr>Způsobilé výdaje a rozpočet</vt:lpstr>
      <vt:lpstr>Způsobilé výdaje a rozpočet</vt:lpstr>
      <vt:lpstr>Způsobilé výdaje a rozpočet</vt:lpstr>
      <vt:lpstr>Rozpočet a způsob financování</vt:lpstr>
      <vt:lpstr>Klíčové aktivity</vt:lpstr>
      <vt:lpstr>Prostor pro dotazy</vt:lpstr>
      <vt:lpstr>  Václav Lintymer Veronika Pavlovská Štěpán Rezek  mail: inovace@mpsv.cz      </vt:lpstr>
      <vt:lpstr>Děkujeme za pozornost  a Těšíme se na spolupráci    </vt:lpstr>
      <vt:lpstr>Informační  a komunikační opatření (publicita)</vt:lpstr>
      <vt:lpstr>Povinný plakát</vt:lpstr>
      <vt:lpstr>VIZUÁLNÍ IDENTITA - použití</vt:lpstr>
      <vt:lpstr>zpráva  o realizaci a žádost o platbu (ZoR/ŽoP)  V ISKP21+  </vt:lpstr>
      <vt:lpstr>Založení zprávy o realizaci</vt:lpstr>
      <vt:lpstr>indikátory</vt:lpstr>
      <vt:lpstr>HORIZONTÁLNÍ PRINCIPY</vt:lpstr>
      <vt:lpstr>IDENTIFIKACE PROBLÉMU</vt:lpstr>
      <vt:lpstr>Finalizace ZoR </vt:lpstr>
      <vt:lpstr>Žádost o platbu (ŽOP) s vyúčtováním</vt:lpstr>
      <vt:lpstr> IS ESF   </vt:lpstr>
      <vt:lpstr>Monitorování podpořených  osob v IS ESF</vt:lpstr>
      <vt:lpstr>Monitorování podpořených  osob v IS ESF</vt:lpstr>
      <vt:lpstr>Monitorování podpořených  osob v IS ESF</vt:lpstr>
      <vt:lpstr>Monitorování podpořených  osob v IS ESF</vt:lpstr>
      <vt:lpstr> Změny projektu (podstatné a nepodstatné)   </vt:lpstr>
      <vt:lpstr>Změny projektu</vt:lpstr>
      <vt:lpstr>Nepodstatné změny</vt:lpstr>
      <vt:lpstr>Podstatné Změny</vt:lpstr>
      <vt:lpstr>Podstatné a nepodstatné změny v osobě příjemce </vt:lpstr>
    </vt:vector>
  </properties:TitlesOfParts>
  <properties:LinksUpToDate>false</properties:LinksUpToDate>
  <properties:SharedDoc>false</properties:SharedDoc>
  <properties:HyperlinksChanged>false</properties:HyperlinksChanged>
  <properties:Application>Microsoft Office PowerPoint</properties:Application>
  <properties:AppVersion>16.0000</properties:AppVersion>
</properties:Properties>
</file>

<file path=docProps/core.xml><?xml version="1.0" encoding="utf-8"?>
<cp:coreProperties xmlns:cp="http://schemas.openxmlformats.org/package/2006/metadata/core-properties" xmlns:dcterms="http://purl.org/dc/terms/" xmlns:dc="http://purl.org/dc/elements/1.1/">
  <dcterms:created xmlns:xsi="http://www.w3.org/2001/XMLSchema-instance" xsi:type="dcterms:W3CDTF">2015-02-20T08:23:15Z</dcterms:created>
  <dc:creator/>
  <cp:lastModifiedBy/>
  <dcterms:modified xmlns:xsi="http://www.w3.org/2001/XMLSchema-instance" xsi:type="dcterms:W3CDTF">2022-10-03T06:59:55Z</dcterms:modified>
  <cp:revision>170</cp:revision>
  <dc:title>Prezentace aplikace PowerPoint</dc:title>
</cp:coreProperties>
</file>

<file path=docProps/custom.xml><?xml version="1.0" encoding="utf-8"?>
<prop:Properties xmlns:vt="http://schemas.openxmlformats.org/officeDocument/2006/docPropsVTypes" xmlns:prop="http://schemas.openxmlformats.org/officeDocument/2006/custom-properties">
  <prop:property fmtid="{D5CDD505-2E9C-101B-9397-08002B2CF9AE}" pid="2" name="ContentTypeId">
    <vt:lpwstr>0x010100A2FCF9BCABF3854AAB137087829D63AA</vt:lpwstr>
  </prop:property>
</prop:Properties>
</file>