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94"/>
  </p:notesMasterIdLst>
  <p:sldIdLst>
    <p:sldId id="256" r:id="rId5"/>
    <p:sldId id="270" r:id="rId6"/>
    <p:sldId id="280" r:id="rId7"/>
    <p:sldId id="723" r:id="rId8"/>
    <p:sldId id="716" r:id="rId9"/>
    <p:sldId id="414" r:id="rId10"/>
    <p:sldId id="344" r:id="rId11"/>
    <p:sldId id="724" r:id="rId12"/>
    <p:sldId id="725" r:id="rId13"/>
    <p:sldId id="717" r:id="rId14"/>
    <p:sldId id="721" r:id="rId15"/>
    <p:sldId id="739" r:id="rId16"/>
    <p:sldId id="342" r:id="rId17"/>
    <p:sldId id="345" r:id="rId18"/>
    <p:sldId id="347" r:id="rId19"/>
    <p:sldId id="515" r:id="rId20"/>
    <p:sldId id="565" r:id="rId21"/>
    <p:sldId id="737" r:id="rId22"/>
    <p:sldId id="726" r:id="rId23"/>
    <p:sldId id="727" r:id="rId24"/>
    <p:sldId id="728" r:id="rId25"/>
    <p:sldId id="729" r:id="rId26"/>
    <p:sldId id="730" r:id="rId27"/>
    <p:sldId id="731" r:id="rId28"/>
    <p:sldId id="740" r:id="rId29"/>
    <p:sldId id="732" r:id="rId30"/>
    <p:sldId id="733" r:id="rId31"/>
    <p:sldId id="734" r:id="rId32"/>
    <p:sldId id="735" r:id="rId33"/>
    <p:sldId id="736" r:id="rId34"/>
    <p:sldId id="738" r:id="rId35"/>
    <p:sldId id="520" r:id="rId36"/>
    <p:sldId id="521" r:id="rId37"/>
    <p:sldId id="522" r:id="rId38"/>
    <p:sldId id="523" r:id="rId39"/>
    <p:sldId id="525" r:id="rId40"/>
    <p:sldId id="526" r:id="rId41"/>
    <p:sldId id="527" r:id="rId42"/>
    <p:sldId id="529" r:id="rId43"/>
    <p:sldId id="530" r:id="rId44"/>
    <p:sldId id="534" r:id="rId45"/>
    <p:sldId id="536" r:id="rId46"/>
    <p:sldId id="592" r:id="rId47"/>
    <p:sldId id="591" r:id="rId48"/>
    <p:sldId id="413" r:id="rId49"/>
    <p:sldId id="364" r:id="rId50"/>
    <p:sldId id="519" r:id="rId51"/>
    <p:sldId id="517" r:id="rId52"/>
    <p:sldId id="518" r:id="rId53"/>
    <p:sldId id="362" r:id="rId54"/>
    <p:sldId id="361" r:id="rId55"/>
    <p:sldId id="618" r:id="rId56"/>
    <p:sldId id="619" r:id="rId57"/>
    <p:sldId id="620" r:id="rId58"/>
    <p:sldId id="621" r:id="rId59"/>
    <p:sldId id="627" r:id="rId60"/>
    <p:sldId id="714" r:id="rId61"/>
    <p:sldId id="718" r:id="rId62"/>
    <p:sldId id="720" r:id="rId63"/>
    <p:sldId id="719" r:id="rId64"/>
    <p:sldId id="623" r:id="rId65"/>
    <p:sldId id="624" r:id="rId66"/>
    <p:sldId id="625" r:id="rId67"/>
    <p:sldId id="626" r:id="rId68"/>
    <p:sldId id="636" r:id="rId69"/>
    <p:sldId id="722" r:id="rId70"/>
    <p:sldId id="715" r:id="rId71"/>
    <p:sldId id="348" r:id="rId72"/>
    <p:sldId id="341" r:id="rId73"/>
    <p:sldId id="502" r:id="rId74"/>
    <p:sldId id="500" r:id="rId75"/>
    <p:sldId id="501" r:id="rId76"/>
    <p:sldId id="679" r:id="rId77"/>
    <p:sldId id="680" r:id="rId78"/>
    <p:sldId id="683" r:id="rId79"/>
    <p:sldId id="684" r:id="rId80"/>
    <p:sldId id="685" r:id="rId81"/>
    <p:sldId id="698" r:id="rId82"/>
    <p:sldId id="701" r:id="rId83"/>
    <p:sldId id="598" r:id="rId84"/>
    <p:sldId id="658" r:id="rId85"/>
    <p:sldId id="659" r:id="rId86"/>
    <p:sldId id="660" r:id="rId87"/>
    <p:sldId id="713" r:id="rId88"/>
    <p:sldId id="662" r:id="rId89"/>
    <p:sldId id="602" r:id="rId90"/>
    <p:sldId id="663" r:id="rId91"/>
    <p:sldId id="664" r:id="rId92"/>
    <p:sldId id="568" r:id="rId93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94673" autoAdjust="false"/>
  </p:normalViewPr>
  <p:slideViewPr>
    <p:cSldViewPr showGuides="true">
      <p:cViewPr varScale="true">
        <p:scale>
          <a:sx n="104" d="100"/>
          <a:sy n="104" d="100"/>
        </p:scale>
        <p:origin x="1344" y="12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2.xml" Type="http://schemas.openxmlformats.org/officeDocument/2006/relationships/slide" Id="rId26"/>
    <Relationship Target="slides/slide17.xml" Type="http://schemas.openxmlformats.org/officeDocument/2006/relationships/slide" Id="rId21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59.xml" Type="http://schemas.openxmlformats.org/officeDocument/2006/relationships/slide" Id="rId63"/>
    <Relationship Target="slides/slide64.xml" Type="http://schemas.openxmlformats.org/officeDocument/2006/relationships/slide" Id="rId68"/>
    <Relationship Target="slides/slide80.xml" Type="http://schemas.openxmlformats.org/officeDocument/2006/relationships/slide" Id="rId84"/>
    <Relationship Target="slides/slide85.xml" Type="http://schemas.openxmlformats.org/officeDocument/2006/relationships/slide" Id="rId89"/>
    <Relationship Target="slides/slide12.xml" Type="http://schemas.openxmlformats.org/officeDocument/2006/relationships/slide" Id="rId16"/>
    <Relationship Target="slides/slide7.xml" Type="http://schemas.openxmlformats.org/officeDocument/2006/relationships/slide" Id="rId11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70.xml" Type="http://schemas.openxmlformats.org/officeDocument/2006/relationships/slide" Id="rId74"/>
    <Relationship Target="slides/slide75.xml" Type="http://schemas.openxmlformats.org/officeDocument/2006/relationships/slide" Id="rId79"/>
    <Relationship Target="slides/slide1.xml" Type="http://schemas.openxmlformats.org/officeDocument/2006/relationships/slide" Id="rId5"/>
    <Relationship Target="slides/slide86.xml" Type="http://schemas.openxmlformats.org/officeDocument/2006/relationships/slide" Id="rId90"/>
    <Relationship Target="presProps.xml" Type="http://schemas.openxmlformats.org/officeDocument/2006/relationships/presProps" Id="rId95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60.xml" Type="http://schemas.openxmlformats.org/officeDocument/2006/relationships/slide" Id="rId64"/>
    <Relationship Target="slides/slide65.xml" Type="http://schemas.openxmlformats.org/officeDocument/2006/relationships/slide" Id="rId69"/>
    <Relationship Target="slides/slide76.xml" Type="http://schemas.openxmlformats.org/officeDocument/2006/relationships/slide" Id="rId80"/>
    <Relationship Target="slides/slide81.xml" Type="http://schemas.openxmlformats.org/officeDocument/2006/relationships/slide" Id="rId85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63.xml" Type="http://schemas.openxmlformats.org/officeDocument/2006/relationships/slide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    <Relationship Target="slides/slide66.xml" Type="http://schemas.openxmlformats.org/officeDocument/2006/relationships/slide" Id="rId70"/>
    <Relationship Target="slides/slide71.xml" Type="http://schemas.openxmlformats.org/officeDocument/2006/relationships/slide" Id="rId75"/>
    <Relationship Target="slides/slide79.xml" Type="http://schemas.openxmlformats.org/officeDocument/2006/relationships/slide" Id="rId83"/>
    <Relationship Target="slides/slide84.xml" Type="http://schemas.openxmlformats.org/officeDocument/2006/relationships/slide" Id="rId88"/>
    <Relationship Target="slides/slide87.xml" Type="http://schemas.openxmlformats.org/officeDocument/2006/relationships/slide" Id="rId91"/>
    <Relationship Target="viewProps.xml" Type="http://schemas.openxmlformats.org/officeDocument/2006/relationships/viewProps" Id="rId96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slides/slide61.xml" Type="http://schemas.openxmlformats.org/officeDocument/2006/relationships/slide" Id="rId65"/>
    <Relationship Target="slides/slide69.xml" Type="http://schemas.openxmlformats.org/officeDocument/2006/relationships/slide" Id="rId73"/>
    <Relationship Target="slides/slide74.xml" Type="http://schemas.openxmlformats.org/officeDocument/2006/relationships/slide" Id="rId78"/>
    <Relationship Target="slides/slide77.xml" Type="http://schemas.openxmlformats.org/officeDocument/2006/relationships/slide" Id="rId81"/>
    <Relationship Target="slides/slide82.xml" Type="http://schemas.openxmlformats.org/officeDocument/2006/relationships/slide" Id="rId86"/>
    <Relationship Target="notesMasters/notesMaster1.xml" Type="http://schemas.openxmlformats.org/officeDocument/2006/relationships/notesMaster" Id="rId9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35.xml" Type="http://schemas.openxmlformats.org/officeDocument/2006/relationships/slide" Id="rId39"/>
    <Relationship Target="slides/slide30.xml" Type="http://schemas.openxmlformats.org/officeDocument/2006/relationships/slide" Id="rId34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72.xml" Type="http://schemas.openxmlformats.org/officeDocument/2006/relationships/slide" Id="rId76"/>
    <Relationship Target="theme/theme1.xml" Type="http://schemas.openxmlformats.org/officeDocument/2006/relationships/theme" Id="rId97"/>
    <Relationship Target="slides/slide3.xml" Type="http://schemas.openxmlformats.org/officeDocument/2006/relationships/slide" Id="rId7"/>
    <Relationship Target="slides/slide67.xml" Type="http://schemas.openxmlformats.org/officeDocument/2006/relationships/slide" Id="rId71"/>
    <Relationship Target="slides/slide88.xml" Type="http://schemas.openxmlformats.org/officeDocument/2006/relationships/slide" Id="rId92"/>
    <Relationship Target="../customXml/item2.xml" Type="http://schemas.openxmlformats.org/officeDocument/2006/relationships/customXml" Id="rId2"/>
    <Relationship Target="slides/slide25.xml" Type="http://schemas.openxmlformats.org/officeDocument/2006/relationships/slide" Id="rId29"/>
    <Relationship Target="slides/slide20.xml" Type="http://schemas.openxmlformats.org/officeDocument/2006/relationships/slide" Id="rId24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62.xml" Type="http://schemas.openxmlformats.org/officeDocument/2006/relationships/slide" Id="rId66"/>
    <Relationship Target="slides/slide83.xml" Type="http://schemas.openxmlformats.org/officeDocument/2006/relationships/slide" Id="rId87"/>
    <Relationship Target="slides/slide57.xml" Type="http://schemas.openxmlformats.org/officeDocument/2006/relationships/slide" Id="rId61"/>
    <Relationship Target="slides/slide78.xml" Type="http://schemas.openxmlformats.org/officeDocument/2006/relationships/slide" Id="rId82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52.xml" Type="http://schemas.openxmlformats.org/officeDocument/2006/relationships/slide" Id="rId56"/>
    <Relationship Target="slides/slide73.xml" Type="http://schemas.openxmlformats.org/officeDocument/2006/relationships/slide" Id="rId77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slides/slide68.xml" Type="http://schemas.openxmlformats.org/officeDocument/2006/relationships/slide" Id="rId72"/>
    <Relationship Target="slides/slide89.xml" Type="http://schemas.openxmlformats.org/officeDocument/2006/relationships/slide" Id="rId93"/>
    <Relationship Target="tableStyles.xml" Type="http://schemas.openxmlformats.org/officeDocument/2006/relationships/tableStyles" Id="rId98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03.10.2022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6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7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7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7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8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8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8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 showMasterPhAnim="false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true">
            <a:spLocks noGrp="true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true" wrap="square" lIns="91425" tIns="45700" rIns="91425" bIns="45700" anchor="t" anchorCtr="false">
            <a:noAutofit/>
          </a:bodyPr>
          <a:lstStyle/>
          <a:p>
            <a:pPr marL="0" lvl="0" indent="0" algn="l" rtl="false">
              <a:spcBef>
                <a:spcPts val="0"/>
              </a:spcBef>
              <a:spcAft>
                <a:spcPts val="0"/>
              </a:spcAft>
              <a:buNone/>
            </a:pPr>
            <a:endParaRPr sz="1100" dirty="false"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  <p:sp>
        <p:nvSpPr>
          <p:cNvPr id="99" name="Google Shape;99;p2:notes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false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954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402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73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343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23699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04029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6046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4" y="260648"/>
            <a:ext cx="2649671" cy="792956"/>
          </a:xfrm>
          <a:prstGeom prst="rect">
            <a:avLst/>
          </a:prstGeom>
        </p:spPr>
      </p:pic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7380"/>
            <a:ext cx="8404430" cy="1524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Mode="External" Target="https://open.spotify.com/episode/1yMhSiBMciArcZ2BC7ft2m?si=00d28e29572a4da8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7.svg" Type="http://schemas.openxmlformats.org/officeDocument/2006/relationships/image" Id="rId4"/>
</Relationships>

</file>

<file path=ppt/slides/_rels/slide12.xml.rels><?xml version="1.0" encoding="UTF-8" standalone="yes"?>
<Relationships xmlns="http://schemas.openxmlformats.org/package/2006/relationships">
    <Relationship TargetMode="External" Target="https://podporujeme-inovace.reservio.com/" Type="http://schemas.openxmlformats.org/officeDocument/2006/relationships/hyperlink" Id="rId3"/>
    <Relationship TargetMode="External" Target="mailto:inovace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3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www.esfcr.cz/documents/21802/18360307/Pokyny+k+vypln%C4%9Bn%C3%AD+%C5%BE%C3%A1dosti+o+podporu+v+IS+KP21%2B+pro+projekty+s+p%C5%99%C3%ADm%C3%BDmi+a+nep%C5%99%C3%ADm%C3%BDmi+n%C3%A1klady+a+pro+projekty+s+pau%C5%A1%C3%A1ln%C3%ADmi+sazbami+%28verze+A1%29/8c6394c2-9d40-40f7-b640-56a4ca1c1029?version=1.0&amp;t=1655199198353" Type="http://schemas.openxmlformats.org/officeDocument/2006/relationships/hyperlink" Id="rId3"/>
    <Relationship Target="../media/image7.svg" Type="http://schemas.openxmlformats.org/officeDocument/2006/relationships/image" Id="rId7"/>
    <Relationship TargetMode="External" Target="esfcr.cz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6.png" Type="http://schemas.openxmlformats.org/officeDocument/2006/relationships/image" Id="rId6"/>
    <Relationship TargetMode="External" Target="https://open.spotify.com/show/7v5HFiM2IY5RgAP5uEicVo" Type="http://schemas.openxmlformats.org/officeDocument/2006/relationships/hyperlink" Id="rId5"/>
    <Relationship TargetMode="External" Target="https://www.esfcr.cz/hodnoceni-a-vyber-projektu-opz-plus/-/dokument/18069370" Type="http://schemas.openxmlformats.org/officeDocument/2006/relationships/hyperlink" Id="rId4"/>
</Relationships>

</file>

<file path=ppt/slides/_rels/slide18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7.svg" Type="http://schemas.openxmlformats.org/officeDocument/2006/relationships/image" Id="rId6"/>
    <Relationship Target="../media/image6.png" Type="http://schemas.openxmlformats.org/officeDocument/2006/relationships/image" Id="rId5"/>
    <Relationship TargetMode="External" Target="https://open.spotify.com/episode/1giMU6LHWeWanPUSTmyFtK?si=edf08a5352c948a6" Type="http://schemas.openxmlformats.org/officeDocument/2006/relationships/hyperlink" Id="rId4"/>
</Relationships>

</file>

<file path=ppt/slides/_rels/slide2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Mode="External" Target="https://open.spotify.com/episode/1yMhSiBMciArcZ2BC7ft2m?si=00d28e29572a4da8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7.svg" Type="http://schemas.openxmlformats.org/officeDocument/2006/relationships/image" Id="rId4"/>
</Relationships>

</file>

<file path=ppt/slides/_rels/slide25.xml.rels><?xml version="1.0" encoding="UTF-8" standalone="yes"?>
<Relationships xmlns="http://schemas.openxmlformats.org/package/2006/relationships">
    <Relationship TargetMode="External" Target="https://podporujeme-inovace.reservio.com/" Type="http://schemas.openxmlformats.org/officeDocument/2006/relationships/hyperlink" Id="rId3"/>
    <Relationship TargetMode="External" Target="mailto:inovace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3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open.spotify.com/episode/4Kdzckdo2P7qWEwYDumXZS?si=tix1ABC0Qg2EVu_9-II3Ag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svg" Type="http://schemas.openxmlformats.org/officeDocument/2006/relationships/image" Id="rId5"/>
    <Relationship Target="../media/image6.png" Type="http://schemas.openxmlformats.org/officeDocument/2006/relationships/image" Id="rId4"/>
</Relationships>

</file>

<file path=ppt/slides/_rels/slide30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3"/>
    <Relationship TargetMode="External" Target="esfcr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7.svg" Type="http://schemas.openxmlformats.org/officeDocument/2006/relationships/image" Id="rId4"/>
</Relationships>

</file>

<file path=ppt/slides/_rels/slide3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jpg" Type="http://schemas.openxmlformats.org/officeDocument/2006/relationships/image" Id="rId4"/>
</Relationships>

</file>

<file path=ppt/slides/_rels/slide34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open.spotify.com/episode/06pFG2CVNxvaqenaEcTGaU?si=4ddff76869c44fc0" Type="http://schemas.openxmlformats.org/officeDocument/2006/relationships/hyperlink" Id="rId3"/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7.svg" Type="http://schemas.openxmlformats.org/officeDocument/2006/relationships/image" Id="rId5"/>
    <Relationship Target="../media/image6.png" Type="http://schemas.openxmlformats.org/officeDocument/2006/relationships/image" Id="rId4"/>
</Relationships>

</file>

<file path=ppt/slides/_rels/slide50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7.svg" Type="http://schemas.openxmlformats.org/officeDocument/2006/relationships/image" Id="rId6"/>
    <Relationship Target="../media/image6.png" Type="http://schemas.openxmlformats.org/officeDocument/2006/relationships/image" Id="rId5"/>
    <Relationship TargetMode="External" Target="https://open.spotify.com/episode/0is1pqhynJsDW7Rd5AYl1L?si=a6909f123a9a4752" Type="http://schemas.openxmlformats.org/officeDocument/2006/relationships/hyperlink" Id="rId4"/>
</Relationships>

</file>

<file path=ppt/slides/_rels/slide60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3"/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2.png" Type="http://schemas.openxmlformats.org/officeDocument/2006/relationships/image" Id="rId4"/>
</Relationships>

</file>

<file path=ppt/slides/_rels/slide61.xml.rels><?xml version="1.0" encoding="UTF-8" standalone="yes"?>
<Relationships xmlns="http://schemas.openxmlformats.org/package/2006/relationships">
    <Relationship Target="../media/image13.jpg" Type="http://schemas.openxmlformats.org/officeDocument/2006/relationships/image" Id="rId3"/>
    <Relationship TargetMode="External" Target="http://www.esfcr.cz/file/9115" Type="http://schemas.openxmlformats.org/officeDocument/2006/relationships/hyperlink" Id="rId2"/>
    <Relationship Target="../slideLayouts/slideLayout3.xml" Type="http://schemas.openxmlformats.org/officeDocument/2006/relationships/slideLayout" Id="rId1"/>
    <Relationship Target="../media/image14.jpg" Type="http://schemas.openxmlformats.org/officeDocument/2006/relationships/image" Id="rId4"/>
</Relationships>

</file>

<file path=ppt/slides/_rels/slide62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media/image4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Mode="External" Target="mailto:inovace@mpsv.cz" Type="http://schemas.openxmlformats.org/officeDocument/2006/relationships/hyperlink" Id="rId3"/>
    <Relationship Target="../notesSlides/notesSlide11.xml" Type="http://schemas.openxmlformats.org/officeDocument/2006/relationships/notesSlide" Id="rId2"/>
    <Relationship Target="../slideLayouts/slideLayout6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slideLayouts/slideLayout6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5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6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7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8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15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5.jpg" Type="http://schemas.openxmlformats.org/officeDocument/2006/relationships/image" Id="rId4"/>
</Relationships>

</file>

<file path=ppt/slides/_rels/slide79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0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81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82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3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Mode="External" Target="https://www.esfcr.cz/monitorovani-podporenych-osob-opz-plus/-/dokument/18069669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84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5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86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7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8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9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36000" y="2132856"/>
            <a:ext cx="7272000" cy="3071152"/>
          </a:xfrm>
        </p:spPr>
        <p:txBody>
          <a:bodyPr/>
          <a:lstStyle/>
          <a:p>
            <a:pPr algn="ctr"/>
            <a:r>
              <a:rPr lang="cs-CZ" b="false" i="false" dirty="false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Seminář pro žadatele o podporu v rámci výzvy 021 a 022 OPZ+</a:t>
            </a:r>
            <a:br>
              <a:rPr lang="cs-CZ" b="false" i="false" dirty="false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</a:br>
            <a:endParaRPr lang="cs-CZ" dirty="false"/>
          </a:p>
        </p:txBody>
      </p:sp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805264"/>
            <a:ext cx="540000" cy="540000"/>
          </a:xfrm>
        </p:spPr>
      </p:pic>
      <p:sp>
        <p:nvSpPr>
          <p:cNvPr id="10" name="Zástupný symbol pro text 6">
            <a:extLst>
              <a:ext uri="{FF2B5EF4-FFF2-40B4-BE49-F238E27FC236}">
                <a16:creationId xmlns:a16="http://schemas.microsoft.com/office/drawing/2014/main" id="{B728BDDC-762E-4D60-A94C-5F8DC09090DE}"/>
              </a:ext>
            </a:extLst>
          </p:cNvPr>
          <p:cNvSpPr txBox="true">
            <a:spLocks/>
          </p:cNvSpPr>
          <p:nvPr/>
        </p:nvSpPr>
        <p:spPr>
          <a:xfrm>
            <a:off x="1511299" y="5805264"/>
            <a:ext cx="7272000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false"/>
              <a:t>26.9. 2022, Praha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Očekávání od inovačních projektů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392488"/>
          </a:xfrm>
        </p:spPr>
        <p:txBody>
          <a:bodyPr/>
          <a:lstStyle/>
          <a:p>
            <a:r>
              <a:rPr lang="cs-CZ" dirty="false"/>
              <a:t>Spolupráce</a:t>
            </a:r>
          </a:p>
          <a:p>
            <a:r>
              <a:rPr lang="cs-CZ" dirty="false"/>
              <a:t>Učení se</a:t>
            </a:r>
          </a:p>
          <a:p>
            <a:r>
              <a:rPr lang="cs-CZ" dirty="false"/>
              <a:t>Otevřenost</a:t>
            </a:r>
          </a:p>
          <a:p>
            <a:r>
              <a:rPr lang="cs-CZ" dirty="false"/>
              <a:t>Ochota testovat a odložit dosavadní zkušenosti</a:t>
            </a:r>
          </a:p>
          <a:p>
            <a:endParaRPr lang="cs-CZ" dirty="false"/>
          </a:p>
          <a:p>
            <a:endParaRPr lang="cs-CZ" dirty="false"/>
          </a:p>
          <a:p>
            <a:r>
              <a:rPr lang="cs-CZ" dirty="false"/>
              <a:t>Vše vychází již z výše zmíněných principů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73227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CEFB9D-45B0-4979-B5D1-6556972D6A0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konzultace před podáním žádostí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F0220E-74CD-4E48-B222-3A3EE30F03B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Absolvování alespoň jedné konzultace je povinné</a:t>
            </a:r>
          </a:p>
          <a:p>
            <a:r>
              <a:rPr lang="cs-CZ" dirty="false"/>
              <a:t>Maximálně 2 osobní a jedna e-mailová/telefonická konzultace</a:t>
            </a:r>
          </a:p>
          <a:p>
            <a:r>
              <a:rPr lang="cs-CZ" dirty="false"/>
              <a:t>Základem pro konzultaci je rozpracovaný Krátký projektový záměr</a:t>
            </a:r>
          </a:p>
          <a:p>
            <a:r>
              <a:rPr lang="cs-CZ" dirty="false"/>
              <a:t>Smyslem konzultace je sladit vzájemná očekávání, pochopit se a ukázat, kde jsme si možná v KPZ neporozuměli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CF91021-A79C-44A1-8C5A-28FD0269879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pic>
        <p:nvPicPr>
          <p:cNvPr id="6" name="Grafický objekt 5" descr="Sluchátka se souvislou výplní">
            <a:hlinkClick r:id="rId2"/>
            <a:extLst>
              <a:ext uri="{FF2B5EF4-FFF2-40B4-BE49-F238E27FC236}">
                <a16:creationId xmlns:a16="http://schemas.microsoft.com/office/drawing/2014/main" id="{AFDD11A4-F538-4D26-AC42-300BC5CFBA55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6296" y="51811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56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B81C61-E52A-4C7A-851F-A8BDD593204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dělat, když chci konzultovat?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21B368-158C-4E18-A636-76FA5C64F64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Seznamte se s výzvou a jejími přílohami</a:t>
            </a:r>
          </a:p>
          <a:p>
            <a:r>
              <a:rPr lang="cs-CZ" dirty="false"/>
              <a:t>Zpracujte KPZ na 1. konzultaci </a:t>
            </a:r>
          </a:p>
          <a:p>
            <a:pPr lvl="1"/>
            <a:r>
              <a:rPr lang="cs-CZ" dirty="false"/>
              <a:t>(pozor, je to kratší verze než KPZ, které se finálně přikládá k žádosti)</a:t>
            </a:r>
          </a:p>
          <a:p>
            <a:r>
              <a:rPr lang="cs-CZ" dirty="false"/>
              <a:t>Proveďte rozhovor s jedním klientem, rozhovor přepište do samostatného dokumentu</a:t>
            </a:r>
          </a:p>
          <a:p>
            <a:pPr lvl="1"/>
            <a:r>
              <a:rPr lang="cs-CZ" dirty="false"/>
              <a:t>Inspirovat se můžete naším návodem</a:t>
            </a:r>
          </a:p>
          <a:p>
            <a:r>
              <a:rPr lang="cs-CZ" dirty="false"/>
              <a:t>KPZ a přepis rozhovoru pošlete na </a:t>
            </a:r>
            <a:r>
              <a:rPr lang="cs-CZ" dirty="false">
                <a:hlinkClick r:id="rId2"/>
              </a:rPr>
              <a:t>inovace@mpsv.cz</a:t>
            </a:r>
            <a:endParaRPr lang="cs-CZ" dirty="false"/>
          </a:p>
          <a:p>
            <a:r>
              <a:rPr lang="cs-CZ" dirty="false"/>
              <a:t>Rezervujte si termín konzultace přes </a:t>
            </a:r>
            <a:r>
              <a:rPr lang="cs-CZ" dirty="false" err="true">
                <a:hlinkClick r:id="rId3"/>
              </a:rPr>
              <a:t>Reservio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984396-0E61-4A11-870E-84EB8F45398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911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dirty="false"/>
              <a:t>ZÁKLADNÍ INFORMACE</a:t>
            </a:r>
            <a:endParaRPr lang="cs-CZ" b="false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Priorita 3: </a:t>
            </a:r>
            <a:r>
              <a:rPr lang="cs-CZ" dirty="false"/>
              <a:t>Sociální inovace</a:t>
            </a:r>
          </a:p>
          <a:p>
            <a:pPr marL="0" indent="0">
              <a:buNone/>
            </a:pPr>
            <a:r>
              <a:rPr lang="cs-CZ" b="true" dirty="false"/>
              <a:t>Specifický cíl 3.1: </a:t>
            </a:r>
            <a:r>
              <a:rPr lang="cs-CZ" sz="2000" dirty="false"/>
              <a:t>posilovat aktivní začleňování, a podpořit tak rovné příležitosti, nediskriminaci a aktivní účast a zlepšit zaměstnatelnost, zejména v případě znevýhodněných</a:t>
            </a:r>
          </a:p>
          <a:p>
            <a:pPr marL="0" indent="0">
              <a:buNone/>
            </a:pPr>
            <a:r>
              <a:rPr lang="cs-CZ" b="true" dirty="false"/>
              <a:t>Vyhlašovatel výzvy: </a:t>
            </a:r>
            <a:r>
              <a:rPr lang="cs-CZ" dirty="false"/>
              <a:t>MPSV, odbor realizace programů ESF – veřejná správa, sociální inovace a rovné příležitosti</a:t>
            </a:r>
          </a:p>
          <a:p>
            <a:pPr marL="0" indent="0">
              <a:buNone/>
            </a:pPr>
            <a:r>
              <a:rPr lang="cs-CZ" b="true" dirty="false"/>
              <a:t>Vyhlášení výzvy: </a:t>
            </a:r>
            <a:r>
              <a:rPr lang="cs-CZ" dirty="false"/>
              <a:t>13. 9. 2022</a:t>
            </a:r>
          </a:p>
          <a:p>
            <a:pPr marL="0" indent="0">
              <a:buNone/>
            </a:pPr>
            <a:r>
              <a:rPr lang="cs-CZ" b="true" dirty="false"/>
              <a:t>Ukončení příjmu projektových žádostí</a:t>
            </a:r>
            <a:r>
              <a:rPr lang="cs-CZ" dirty="false"/>
              <a:t>: 7. 2. 2023 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b="true" dirty="false"/>
              <a:t>Číslo výzvy: </a:t>
            </a:r>
            <a:r>
              <a:rPr lang="cs-CZ" dirty="false"/>
              <a:t>03_22_021</a:t>
            </a:r>
          </a:p>
          <a:p>
            <a:pPr marL="0" indent="0">
              <a:buNone/>
            </a:pPr>
            <a:r>
              <a:rPr lang="cs-CZ" b="true" dirty="false"/>
              <a:t>Alokace: </a:t>
            </a:r>
            <a:r>
              <a:rPr lang="cs-CZ" dirty="false"/>
              <a:t>96 mil. Kč</a:t>
            </a:r>
            <a:endParaRPr lang="cs-CZ" b="true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FA23AA3-33C9-4A28-9080-2CF741B77B0F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342000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89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Termíny a alokace</a:t>
            </a:r>
            <a:endParaRPr lang="cs-CZ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r>
              <a:rPr lang="cs-CZ" dirty="false"/>
              <a:t>Minimální výše celkových uznatelných nákladů </a:t>
            </a:r>
            <a:br>
              <a:rPr lang="cs-CZ" dirty="false"/>
            </a:br>
            <a:r>
              <a:rPr lang="cs-CZ" dirty="false"/>
              <a:t>na projekt: 300 000 Kč</a:t>
            </a:r>
          </a:p>
          <a:p>
            <a:r>
              <a:rPr lang="cs-CZ" dirty="false"/>
              <a:t>Maximální výše celkových uznatelných nákladů </a:t>
            </a:r>
            <a:br>
              <a:rPr lang="cs-CZ" dirty="false"/>
            </a:br>
            <a:r>
              <a:rPr lang="cs-CZ" dirty="false"/>
              <a:t>na projekt: 2 400 000 Kč</a:t>
            </a:r>
          </a:p>
          <a:p>
            <a:endParaRPr lang="cs-CZ" dirty="false"/>
          </a:p>
          <a:p>
            <a:r>
              <a:rPr lang="cs-CZ" dirty="false"/>
              <a:t>Maximální délka trvání projektu: 14 měsíců</a:t>
            </a:r>
          </a:p>
          <a:p>
            <a:r>
              <a:rPr lang="cs-CZ" dirty="false"/>
              <a:t>Nejzazší termín ukončení projektu: 31. 5. 2024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E990B69-1B53-4588-954A-4EF7382046F2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075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4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Oprávnění žadatelé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979976"/>
            <a:ext cx="8244448" cy="4536024"/>
          </a:xfrm>
        </p:spPr>
        <p:txBody>
          <a:bodyPr>
            <a:normAutofit/>
          </a:bodyPr>
          <a:lstStyle/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Organizační složky státu 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Příspěvkové organizace zřízené organizačními složkami státu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Kraje, obce, příspěvkové organizace zřízené kraji a obcemi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Nestátní neziskové organizace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Osoby samostatně výdělečně činné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Poskytovatelé sociálních služeb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Veřejné výzkumné instituce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Školy a školská zařízení, vysoké školy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Obchodní korporace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Profesní a podnikatelská sdružení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Zaměstnavatelé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0" indent="0">
              <a:buNone/>
            </a:pPr>
            <a:endParaRPr lang="cs-CZ" sz="2200" b="true" dirty="false"/>
          </a:p>
          <a:p>
            <a:pPr marL="0" indent="0">
              <a:buNone/>
            </a:pPr>
            <a:r>
              <a:rPr lang="cs-CZ" sz="2200" b="true" dirty="false"/>
              <a:t>Sankční seznamy Rusko (týká se i partnerů, dodavatelů)</a:t>
            </a:r>
          </a:p>
          <a:p>
            <a:pPr marL="0" indent="0">
              <a:buNone/>
            </a:pPr>
            <a:endParaRPr lang="cs-CZ" sz="2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6" name="TextovéPole 5"/>
          <p:cNvSpPr txBox="true"/>
          <p:nvPr/>
        </p:nvSpPr>
        <p:spPr>
          <a:xfrm>
            <a:off x="539552" y="1412776"/>
            <a:ext cx="7632848" cy="43088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2200" dirty="false"/>
              <a:t>Oprávněným žadatelem může být: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31CEC7F-2E34-467C-A87C-9FC2F03479A4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075" y="307364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Cílové skupiny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dirty="false"/>
              <a:t>Cílové skupiny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Uchazeči o zaměstnání, zájemci o zaměstnání, ekonomicky neaktivní osoby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Osoby sociálně vyloučené a osoby sociálním vyloučením ohrožené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Poskytovatelé a zadavatelé sociálních služeb, služeb pro rodiny a děti a dalších služeb na podporu sociálního začleňování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Osoby pečující o jiné závislé osoby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Rodiče s malými dětmi, osoby pečující o malé děti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Zaměstnanci NNO, zaměstnanci sociálních podniků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Zaměstnavatelé, zaměstnanci 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OSVČ bez zaměstnanců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Ústřední orgány státní správy, orgány územní samosprávy a jejich zaměstnanci (</a:t>
            </a:r>
            <a:r>
              <a:rPr lang="cs-CZ" sz="2200" b="true" dirty="false">
                <a:highlight>
                  <a:srgbClr val="FFFF00"/>
                </a:highlight>
                <a:latin typeface="Noto Sans Symbols"/>
                <a:cs typeface="Arial" panose="020B0604020202020204" pitchFamily="34" charset="0"/>
              </a:rPr>
              <a:t>jen složky v soc. integraci/ zaměstnanosti</a:t>
            </a:r>
            <a:r>
              <a:rPr lang="cs-CZ" b="true" dirty="false">
                <a:latin typeface="Noto Sans Symbols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Veřejnost</a:t>
            </a:r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D03EDC-AFE2-4609-B890-916FBDDA07E5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075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Materiály k prostudování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95451" y="1556792"/>
            <a:ext cx="8688549" cy="4320000"/>
          </a:xfrm>
        </p:spPr>
        <p:txBody>
          <a:bodyPr/>
          <a:lstStyle/>
          <a:p>
            <a:r>
              <a:rPr lang="cs-CZ" dirty="false"/>
              <a:t>Vše zveřejněno na www.</a:t>
            </a:r>
            <a:r>
              <a:rPr lang="cs-CZ" dirty="false">
                <a:hlinkClick r:id="rId2" action="ppaction://hlinkfile"/>
              </a:rPr>
              <a:t>esfcr.cz</a:t>
            </a:r>
            <a:r>
              <a:rPr lang="cs-CZ" dirty="false"/>
              <a:t> </a:t>
            </a:r>
            <a:r>
              <a:rPr lang="cs-CZ" sz="1400" dirty="false"/>
              <a:t>(sekce Programy – Dokumenty/Výzvy):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Text výzvy 21 a 22 a jejích příloh (</a:t>
            </a:r>
            <a:r>
              <a:rPr lang="cs-CZ" i="true" dirty="false"/>
              <a:t>základní informace, co je podporováno</a:t>
            </a:r>
            <a:r>
              <a:rPr lang="cs-CZ" dirty="false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hlinkClick r:id="rId3"/>
              </a:rPr>
              <a:t>Pokyny k vyplnění žádosti v IS KP21+ </a:t>
            </a:r>
            <a:r>
              <a:rPr lang="cs-CZ" sz="1400" dirty="false"/>
              <a:t>(detailní postup s printscreeny, jak v systému vyplnit a podat žádost o podporu)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Diskuzní klub na ESF Fóru </a:t>
            </a:r>
            <a:r>
              <a:rPr lang="cs-CZ" sz="1400" dirty="false"/>
              <a:t>(k zodpovězení dotazů, nejasností)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Tabulka obvyklých cen a mezd/platů </a:t>
            </a:r>
            <a:r>
              <a:rPr lang="cs-CZ" sz="1400" dirty="false"/>
              <a:t>(nepřekročit v rozpočtu nebo dobře zdůvodnit)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hlinkClick r:id="rId4"/>
              </a:rPr>
              <a:t>Příručka pro hodnotitele</a:t>
            </a:r>
            <a:r>
              <a:rPr lang="cs-CZ" dirty="false"/>
              <a:t> </a:t>
            </a:r>
            <a:r>
              <a:rPr lang="cs-CZ" sz="1400" dirty="false"/>
              <a:t>(podívejte se na otázky u inovačních projektů, na které budou hodnotitelé hledat odpověď ve Vaší žádosti)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Obecná a Specifická část pravidel pro žadatele a příjemce </a:t>
            </a:r>
          </a:p>
          <a:p>
            <a:r>
              <a:rPr lang="cs-CZ" dirty="false"/>
              <a:t>Doplňující materiály:    </a:t>
            </a:r>
            <a:r>
              <a:rPr lang="cs-CZ" sz="2000" dirty="false"/>
              <a:t>Podcast Ministerský jednorožec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6" name="Grafický objekt 5" descr="Sluchátka se souvislou výplní">
            <a:hlinkClick r:id="rId5"/>
            <a:extLst>
              <a:ext uri="{FF2B5EF4-FFF2-40B4-BE49-F238E27FC236}">
                <a16:creationId xmlns:a16="http://schemas.microsoft.com/office/drawing/2014/main" id="{53B8FEB6-7DF9-4057-9E13-AA2EECF222B3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08304" y="5512192"/>
            <a:ext cx="684204" cy="68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33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A2930-CBDF-4963-BC82-49728479B4A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Otázky?</a:t>
            </a:r>
            <a:br>
              <a:rPr lang="cs-CZ" dirty="false"/>
            </a:br>
            <a:br>
              <a:rPr lang="cs-CZ" dirty="false"/>
            </a:br>
            <a:r>
              <a:rPr lang="cs-CZ" dirty="false"/>
              <a:t>Připomínky?</a:t>
            </a:r>
          </a:p>
        </p:txBody>
      </p:sp>
    </p:spTree>
    <p:extLst>
      <p:ext uri="{BB962C8B-B14F-4D97-AF65-F5344CB8AC3E}">
        <p14:creationId xmlns:p14="http://schemas.microsoft.com/office/powerpoint/2010/main" val="4136799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55576" y="147133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INKUBAČNÍ FÁZE Šíření (1)</a:t>
            </a:r>
            <a:endParaRPr lang="cs-CZ" sz="2800" b="false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AFFCC8-2CF9-4AE8-BB2E-4A788568E3E0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817" y="2780928"/>
            <a:ext cx="7052365" cy="3879942"/>
          </a:xfrm>
          <a:prstGeom prst="rect">
            <a:avLst/>
          </a:prstGeom>
        </p:spPr>
      </p:pic>
      <p:pic>
        <p:nvPicPr>
          <p:cNvPr id="4" name="Grafický objekt 3" descr="Sluchátka se souvislou výplní">
            <a:hlinkClick r:id="rId4"/>
            <a:extLst>
              <a:ext uri="{FF2B5EF4-FFF2-40B4-BE49-F238E27FC236}">
                <a16:creationId xmlns:a16="http://schemas.microsoft.com/office/drawing/2014/main" id="{00BD98DE-F89F-47DB-A080-89EBB72DAF85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9632" y="27809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9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Program semináře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5" name="Zástupný symbol pro obsah 5">
            <a:extLst>
              <a:ext uri="{FF2B5EF4-FFF2-40B4-BE49-F238E27FC236}">
                <a16:creationId xmlns:a16="http://schemas.microsoft.com/office/drawing/2014/main" id="{655A6AEA-4DB0-4F29-B972-6F44F7D0923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750" y="1268760"/>
            <a:ext cx="8064500" cy="524724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false"/>
              <a:t>Úvod – inovační výzvy v OPZ+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false"/>
              <a:t>Inkubační fáze vývoje řešení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false"/>
              <a:t>Inkubační fáze šíření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i="true" dirty="false"/>
              <a:t>Přestávka (5-10 minut)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false"/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false"/>
              <a:t>Veřejná podpora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false"/>
              <a:t>Indikátory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false"/>
              <a:t>Rozpočet projektů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i="true" dirty="false"/>
              <a:t>Informace pro příjemce (v prezentaci jen pro rámcovou informaci)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400" i="true" dirty="false"/>
              <a:t>Informační a komunikační opatření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400" i="true" dirty="false"/>
              <a:t>Zpráva o realizaci a žádost o platbu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400" i="true" dirty="false"/>
              <a:t>IS  ESF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400" i="true" dirty="false"/>
              <a:t>Změny projektu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159D394-F3CE-4313-8A9B-FCF1110C0E14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379" y="359091"/>
            <a:ext cx="542925" cy="542925"/>
          </a:xfrm>
          <a:prstGeom prst="rect">
            <a:avLst/>
          </a:prstGeom>
        </p:spPr>
      </p:pic>
      <p:pic>
        <p:nvPicPr>
          <p:cNvPr id="7" name="Obrázek 6" descr="Obsah obrázku text, klipart&#10;&#10;Popis byl vytvořen automaticky">
            <a:extLst>
              <a:ext uri="{FF2B5EF4-FFF2-40B4-BE49-F238E27FC236}">
                <a16:creationId xmlns:a16="http://schemas.microsoft.com/office/drawing/2014/main" id="{903D5E78-DEE9-4AF1-B6C8-D8B2582233D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253" y="4149080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Smysl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8245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Hlavním účelem je podpora realizátorů se specifickým přístupem/metodou/know-how, kteří toto know-how chtějí předat dalším organizacím a tudíž jej velmi dobře ovládají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Dotace nejde přímo na rozvoj organizace příjemce, ale na rozvoj dalších organizací, kterým je know-how předáváno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Řešení se nevyvíjí od nuly (může se však vylepšovat a </a:t>
            </a:r>
            <a:r>
              <a:rPr lang="cs-CZ" dirty="false" err="true">
                <a:latin typeface="Arial" panose="020B0604020202020204" pitchFamily="34" charset="0"/>
              </a:rPr>
              <a:t>dovyvíjet</a:t>
            </a:r>
            <a:r>
              <a:rPr lang="cs-CZ" dirty="false">
                <a:latin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Inkubační a realizační fáze šíření</a:t>
            </a:r>
          </a:p>
          <a:p>
            <a:pPr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23683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4E4EFC-F794-4618-88A3-29BD2D3CDCF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Modelové situace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9D1C60-92B1-4A27-8162-7B5794666FB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Přenos know-how ze zahraničí </a:t>
            </a:r>
          </a:p>
          <a:p>
            <a:pPr>
              <a:lnSpc>
                <a:spcPct val="150000"/>
              </a:lnSpc>
            </a:pPr>
            <a:r>
              <a:rPr lang="cs-CZ" u="none" strike="noStrike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Šíření vlastního přístupu</a:t>
            </a:r>
          </a:p>
          <a:p>
            <a:pPr>
              <a:lnSpc>
                <a:spcPct val="150000"/>
              </a:lnSpc>
            </a:pPr>
            <a:r>
              <a:rPr lang="cs-CZ" u="none" strike="noStrike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Přenos etablované metody využitelné v sociální oblasti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2CDB55-1D88-4107-9595-9174B786FA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0418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00B33-5453-40CD-8119-213EC699F1D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692E22-AF65-4A21-BBB0-D65575E9AC0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9000"/>
            <a:ext cx="8064000" cy="4320000"/>
          </a:xfrm>
        </p:spPr>
        <p:txBody>
          <a:bodyPr/>
          <a:lstStyle/>
          <a:p>
            <a:pPr algn="just" fontAlgn="base">
              <a:lnSpc>
                <a:spcPct val="100000"/>
              </a:lnSpc>
            </a:pPr>
            <a:r>
              <a:rPr lang="cs-CZ" sz="2400" b="true" dirty="false">
                <a:latin typeface="Arial" panose="020B0604020202020204" pitchFamily="34" charset="0"/>
              </a:rPr>
              <a:t>Navázání spolupráce s organizacemi, ve kterých by se měl přístup/metoda uplatňovat</a:t>
            </a:r>
          </a:p>
          <a:p>
            <a:pPr algn="just" fontAlgn="base">
              <a:lnSpc>
                <a:spcPct val="100000"/>
              </a:lnSpc>
            </a:pPr>
            <a:r>
              <a:rPr lang="cs-CZ" sz="2400" b="true" dirty="false">
                <a:latin typeface="Arial" panose="020B0604020202020204" pitchFamily="34" charset="0"/>
              </a:rPr>
              <a:t>Adaptace metody/přístupu do spolupracujících organizací a testování v praxi</a:t>
            </a:r>
          </a:p>
          <a:p>
            <a:pPr algn="just">
              <a:lnSpc>
                <a:spcPct val="100000"/>
              </a:lnSpc>
              <a:spcAft>
                <a:spcPts val="1100"/>
              </a:spcAft>
            </a:pPr>
            <a:r>
              <a:rPr lang="cs-CZ" sz="2400" dirty="false">
                <a:latin typeface="Arial" panose="020B0604020202020204" pitchFamily="34" charset="0"/>
              </a:rPr>
              <a:t>Příprava způsobu vyhodnocení změn ve spolupracujících organizacích a změn u jejich koncových uživatelů</a:t>
            </a:r>
          </a:p>
          <a:p>
            <a:pPr algn="just">
              <a:lnSpc>
                <a:spcPct val="100000"/>
              </a:lnSpc>
              <a:spcAft>
                <a:spcPts val="1100"/>
              </a:spcAft>
            </a:pPr>
            <a:r>
              <a:rPr lang="cs-CZ" sz="2400" dirty="false">
                <a:latin typeface="Arial" panose="020B0604020202020204" pitchFamily="34" charset="0"/>
              </a:rPr>
              <a:t>Propojování spolupracujících organizací mezi sebou</a:t>
            </a:r>
          </a:p>
          <a:p>
            <a:pPr algn="just">
              <a:lnSpc>
                <a:spcPct val="100000"/>
              </a:lnSpc>
              <a:spcAft>
                <a:spcPts val="1100"/>
              </a:spcAft>
            </a:pPr>
            <a:r>
              <a:rPr lang="cs-CZ" sz="2400" dirty="false">
                <a:latin typeface="Arial" panose="020B0604020202020204" pitchFamily="34" charset="0"/>
              </a:rPr>
              <a:t>Prohlubování znalostí realizátora v metodě/přístupu </a:t>
            </a:r>
          </a:p>
          <a:p>
            <a:pPr algn="just" fontAlgn="base">
              <a:lnSpc>
                <a:spcPct val="100000"/>
              </a:lnSpc>
              <a:spcAft>
                <a:spcPts val="1100"/>
              </a:spcAft>
            </a:pPr>
            <a:r>
              <a:rPr lang="cs-CZ" sz="2400" dirty="false">
                <a:latin typeface="Arial" panose="020B0604020202020204" pitchFamily="34" charset="0"/>
              </a:rPr>
              <a:t>Šíření, popularizace a vzdělávání v metodě/přístupu pro širší publikum než jsou zapojené spolupracující organizace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0D987F-A6B5-486D-B2FC-E71D9974DF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67314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Očekávání od inovačních projektů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392488"/>
          </a:xfrm>
        </p:spPr>
        <p:txBody>
          <a:bodyPr/>
          <a:lstStyle/>
          <a:p>
            <a:r>
              <a:rPr lang="cs-CZ" dirty="false"/>
              <a:t>Spolupráce</a:t>
            </a:r>
          </a:p>
          <a:p>
            <a:r>
              <a:rPr lang="cs-CZ" dirty="false"/>
              <a:t>Učení se</a:t>
            </a:r>
          </a:p>
          <a:p>
            <a:r>
              <a:rPr lang="cs-CZ" dirty="false"/>
              <a:t>Otevřenost</a:t>
            </a:r>
          </a:p>
          <a:p>
            <a:r>
              <a:rPr lang="cs-CZ" dirty="false"/>
              <a:t>Ochota testovat</a:t>
            </a:r>
          </a:p>
          <a:p>
            <a:pPr lvl="1"/>
            <a:r>
              <a:rPr lang="cs-CZ" dirty="false"/>
              <a:t>V této výzvě ale právě vycházíte ze zkušeností šířeného přístupu</a:t>
            </a:r>
          </a:p>
          <a:p>
            <a:r>
              <a:rPr lang="cs-CZ" dirty="false"/>
              <a:t>Individuální přístup k jednotlivým organizacím</a:t>
            </a:r>
          </a:p>
          <a:p>
            <a:endParaRPr lang="cs-CZ" dirty="false"/>
          </a:p>
          <a:p>
            <a:r>
              <a:rPr lang="cs-CZ" dirty="false"/>
              <a:t>Vše vychází již z výše zmíněných principů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814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CEFB9D-45B0-4979-B5D1-6556972D6A0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konzultace před podáním žádostí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F0220E-74CD-4E48-B222-3A3EE30F03B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Absolvování alespoň jedné konzultace je povinné</a:t>
            </a:r>
          </a:p>
          <a:p>
            <a:r>
              <a:rPr lang="cs-CZ" dirty="false"/>
              <a:t>Maximálně 2 osobní a jedna e-mailová/telefonická konzultace</a:t>
            </a:r>
          </a:p>
          <a:p>
            <a:r>
              <a:rPr lang="cs-CZ" dirty="false"/>
              <a:t>Základem pro konzultaci je rozpracovaný Krátký projektový záměr</a:t>
            </a:r>
          </a:p>
          <a:p>
            <a:r>
              <a:rPr lang="cs-CZ" dirty="false"/>
              <a:t>Smyslem konzultace je sladit vzájemná očekávání, pochopit se a ukázat, kde jsme si možná v KPZ neporozuměli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CF91021-A79C-44A1-8C5A-28FD0269879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5" name="Grafický objekt 4" descr="Sluchátka se souvislou výplní">
            <a:hlinkClick r:id="rId2"/>
            <a:extLst>
              <a:ext uri="{FF2B5EF4-FFF2-40B4-BE49-F238E27FC236}">
                <a16:creationId xmlns:a16="http://schemas.microsoft.com/office/drawing/2014/main" id="{28284EDD-C561-42F7-B69A-D263EC7F274A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6296" y="51811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54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807A3F-952E-4DA1-9683-E92C2DDCD76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dělat, když chci konzultovat?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44F62E-C10D-494D-A0E8-F49809B2A54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Seznamte se s výzvou a jejími přílohami</a:t>
            </a:r>
          </a:p>
          <a:p>
            <a:r>
              <a:rPr lang="cs-CZ" dirty="false"/>
              <a:t>Zpracujte KPZ</a:t>
            </a:r>
          </a:p>
          <a:p>
            <a:pPr lvl="1"/>
            <a:r>
              <a:rPr lang="cs-CZ" dirty="false"/>
              <a:t>(jde o plnou verzi KPZ na rozdíl od výzvy na vývoj řešení)</a:t>
            </a:r>
          </a:p>
          <a:p>
            <a:r>
              <a:rPr lang="cs-CZ" dirty="false"/>
              <a:t>Poznejte blíže jednu organizaci, se kterou plánujete spolupracovat a své zkušenosti zpracujte do části 6 KPZ</a:t>
            </a:r>
          </a:p>
          <a:p>
            <a:r>
              <a:rPr lang="cs-CZ" dirty="false"/>
              <a:t>Zpracujte přílohu Odborné kapacity žadatele</a:t>
            </a:r>
          </a:p>
          <a:p>
            <a:r>
              <a:rPr lang="cs-CZ" dirty="false"/>
              <a:t>KPZ pošlete na </a:t>
            </a:r>
            <a:r>
              <a:rPr lang="cs-CZ" dirty="false">
                <a:hlinkClick r:id="rId2"/>
              </a:rPr>
              <a:t>inovace@mpsv.cz</a:t>
            </a:r>
            <a:endParaRPr lang="cs-CZ" dirty="false"/>
          </a:p>
          <a:p>
            <a:r>
              <a:rPr lang="cs-CZ" dirty="false"/>
              <a:t>Rezervujte si termín konzultace přes </a:t>
            </a:r>
            <a:r>
              <a:rPr lang="cs-CZ" dirty="false" err="true">
                <a:hlinkClick r:id="rId3"/>
              </a:rPr>
              <a:t>Reservio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C2C746-B189-4612-A806-6747222FD82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34733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dirty="false"/>
              <a:t>ZÁKLADNÍ INFORMACE</a:t>
            </a:r>
            <a:endParaRPr lang="cs-CZ" b="false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Priorita 3: </a:t>
            </a:r>
            <a:r>
              <a:rPr lang="cs-CZ" dirty="false"/>
              <a:t>Sociální inovace</a:t>
            </a:r>
          </a:p>
          <a:p>
            <a:pPr marL="0" indent="0">
              <a:buNone/>
            </a:pPr>
            <a:r>
              <a:rPr lang="cs-CZ" b="true" dirty="false"/>
              <a:t>Specifický cíl 3.1: </a:t>
            </a:r>
            <a:r>
              <a:rPr lang="cs-CZ" sz="2000" dirty="false"/>
              <a:t>posilovat aktivní začleňování, a podpořit tak rovné příležitosti, nediskriminaci a aktivní účast a zlepšit zaměstnatelnost, zejména v případě znevýhodněných</a:t>
            </a:r>
          </a:p>
          <a:p>
            <a:pPr marL="0" indent="0">
              <a:buNone/>
            </a:pPr>
            <a:r>
              <a:rPr lang="cs-CZ" b="true" dirty="false"/>
              <a:t>Vyhlašovatel výzvy: </a:t>
            </a:r>
            <a:r>
              <a:rPr lang="cs-CZ" dirty="false"/>
              <a:t>MPSV, odbor realizace programů ESF – veřejná správa, sociální inovace a rovné příležitosti</a:t>
            </a:r>
          </a:p>
          <a:p>
            <a:pPr marL="0" indent="0">
              <a:buNone/>
            </a:pPr>
            <a:r>
              <a:rPr lang="cs-CZ" b="true" dirty="false"/>
              <a:t>Vyhlášení výzvy: </a:t>
            </a:r>
            <a:r>
              <a:rPr lang="cs-CZ" dirty="false"/>
              <a:t>12. 9. 2022</a:t>
            </a:r>
          </a:p>
          <a:p>
            <a:pPr marL="0" indent="0">
              <a:buNone/>
            </a:pPr>
            <a:r>
              <a:rPr lang="cs-CZ" b="true" dirty="false"/>
              <a:t>Ukončení příjmu projektových žádostí</a:t>
            </a:r>
            <a:r>
              <a:rPr lang="cs-CZ" dirty="false"/>
              <a:t>: 13. 2. 2023 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b="true" dirty="false"/>
              <a:t>Číslo výzvy: </a:t>
            </a:r>
            <a:r>
              <a:rPr lang="cs-CZ" dirty="false"/>
              <a:t>03_22_022</a:t>
            </a:r>
          </a:p>
          <a:p>
            <a:pPr marL="0" indent="0">
              <a:buNone/>
            </a:pPr>
            <a:r>
              <a:rPr lang="cs-CZ" b="true" dirty="false"/>
              <a:t>Alokace: </a:t>
            </a:r>
            <a:r>
              <a:rPr lang="cs-CZ" dirty="false"/>
              <a:t>20 mil. Kč</a:t>
            </a:r>
            <a:endParaRPr lang="cs-CZ" b="true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59B228-088C-4ACE-8576-7E3DB052BA9B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89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Termíny a alokace</a:t>
            </a:r>
            <a:endParaRPr lang="cs-CZ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r>
              <a:rPr lang="cs-CZ" dirty="false"/>
              <a:t>Minimální výše celkových uznatelných nákladů </a:t>
            </a:r>
            <a:br>
              <a:rPr lang="cs-CZ" dirty="false"/>
            </a:br>
            <a:r>
              <a:rPr lang="cs-CZ" dirty="false"/>
              <a:t>na projekt: 300 000 Kč</a:t>
            </a:r>
          </a:p>
          <a:p>
            <a:r>
              <a:rPr lang="cs-CZ" dirty="false"/>
              <a:t>Maximální výše celkových uznatelných nákladů </a:t>
            </a:r>
            <a:br>
              <a:rPr lang="cs-CZ" dirty="false"/>
            </a:br>
            <a:r>
              <a:rPr lang="cs-CZ" dirty="false"/>
              <a:t>na projekt: 1 500 000 Kč</a:t>
            </a:r>
          </a:p>
          <a:p>
            <a:endParaRPr lang="cs-CZ" dirty="false"/>
          </a:p>
          <a:p>
            <a:r>
              <a:rPr lang="cs-CZ" dirty="false"/>
              <a:t>Maximální délka trvání projektu: 14 měsíců</a:t>
            </a:r>
          </a:p>
          <a:p>
            <a:r>
              <a:rPr lang="cs-CZ" dirty="false"/>
              <a:t>Nejzazší termín ukončení projektu: 31. 5. 2024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8F61891-CE88-4242-A60C-37FF28C86FFD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548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5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Oprávnění žadatelé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979976"/>
            <a:ext cx="8244448" cy="4536024"/>
          </a:xfrm>
        </p:spPr>
        <p:txBody>
          <a:bodyPr>
            <a:normAutofit/>
          </a:bodyPr>
          <a:lstStyle/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Organizační složky státu 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Příspěvkové organizace zřízené organizačními složkami státu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Kraje, obce, příspěvkové organizace zřízené kraji a obcemi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Nestátní neziskové organizace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Osoby samostatně výdělečně činné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Poskytovatelé sociálních služeb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Veřejné výzkumné instituce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Školy a školská zařízení, vysoké školy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Obchodní korporace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Profesní a podnikatelská sdružení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sz="2400" b="true" dirty="false">
                <a:effectLst/>
                <a:latin typeface="Noto Sans Symbols"/>
                <a:ea typeface="Noto Sans Symbols"/>
                <a:cs typeface="Arial" panose="020B0604020202020204" pitchFamily="34" charset="0"/>
              </a:rPr>
              <a:t>Zaměstnavatelé</a:t>
            </a:r>
            <a:endParaRPr lang="cs-CZ" sz="2400" dirty="false">
              <a:effectLst/>
              <a:latin typeface="Noto Sans Symbols"/>
              <a:ea typeface="Noto Sans Symbols"/>
              <a:cs typeface="Noto Sans Symbols"/>
            </a:endParaRPr>
          </a:p>
          <a:p>
            <a:pPr marL="0" indent="0">
              <a:buNone/>
            </a:pPr>
            <a:endParaRPr lang="cs-CZ" sz="2200" b="true" dirty="false"/>
          </a:p>
          <a:p>
            <a:pPr marL="0" indent="0">
              <a:buNone/>
            </a:pPr>
            <a:r>
              <a:rPr lang="cs-CZ" sz="2200" b="true" dirty="false"/>
              <a:t>Sankční seznamy Rusko (týká se i partnerů, dodavatelů)</a:t>
            </a:r>
          </a:p>
          <a:p>
            <a:pPr marL="0" indent="0">
              <a:buNone/>
            </a:pPr>
            <a:endParaRPr lang="cs-CZ" sz="2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6" name="TextovéPole 5"/>
          <p:cNvSpPr txBox="true"/>
          <p:nvPr/>
        </p:nvSpPr>
        <p:spPr>
          <a:xfrm>
            <a:off x="539552" y="1412776"/>
            <a:ext cx="7632848" cy="43088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2200" dirty="false"/>
              <a:t>Oprávněným žadatelem může být: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9F4D775-B485-4DA4-8C8C-B4149DB7BAE6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485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62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Cílové skupiny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dirty="false"/>
              <a:t>Cílové skupiny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Uchazeči o zaměstnání, zájemci o zaměstnání, ekonomicky neaktivní osoby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Osoby sociálně vyloučené a osoby sociálním vyloučením ohrožené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Poskytovatelé a zadavatelé sociálních služeb, služeb pro rodiny a děti a dalších služeb na podporu sociálního začleňování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Osoby pečující o jiné závislé osoby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Rodiče s malými dětmi, osoby pečující o malé děti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Zaměstnanci NNO, zaměstnanci sociálních podniků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Zaměstnavatelé, zaměstnanci 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OSVČ bez zaměstnanců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Ústřední orgány státní správy, orgány územní samosprávy a jejich zaměstnanci </a:t>
            </a:r>
            <a:r>
              <a:rPr lang="cs-CZ" sz="2000" b="true" dirty="false">
                <a:latin typeface="Noto Sans Symbols"/>
                <a:cs typeface="Arial" panose="020B0604020202020204" pitchFamily="34" charset="0"/>
              </a:rPr>
              <a:t>(jen v sociální oblasti nebo zaměstnanosti)</a:t>
            </a:r>
          </a:p>
          <a:p>
            <a:pPr marL="342900" indent="-34290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cs-CZ" b="true" dirty="false">
                <a:latin typeface="Noto Sans Symbols"/>
                <a:cs typeface="Arial" panose="020B0604020202020204" pitchFamily="34" charset="0"/>
              </a:rPr>
              <a:t>Veřejnost</a:t>
            </a:r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0645C8-4F64-4CFE-AB4E-097C16DAC697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548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20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5490038" y="4032956"/>
            <a:ext cx="1350000" cy="405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68569" tIns="34275" rIns="68569" bIns="34275" anchor="ctr" anchorCtr="false">
            <a:noAutofit/>
          </a:bodyPr>
          <a:lstStyle/>
          <a:p>
            <a:pPr algn="ctr"/>
            <a:r>
              <a:rPr lang="cs-CZ" sz="12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ŠÍŘENÍ</a:t>
            </a:r>
            <a:endParaRPr sz="1200" b="true" dirty="false">
              <a:solidFill>
                <a:schemeClr val="lt1"/>
              </a:solidFill>
              <a:latin typeface="+mj-lt"/>
              <a:cs typeface="Calibri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2312314" y="4025742"/>
            <a:ext cx="1350000" cy="405000"/>
          </a:xfrm>
          <a:prstGeom prst="roundRect">
            <a:avLst>
              <a:gd name="adj" fmla="val 16667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68569" tIns="34275" rIns="68569" bIns="34275" anchor="ctr" anchorCtr="false">
            <a:noAutofit/>
          </a:bodyPr>
          <a:lstStyle/>
          <a:p>
            <a:pPr algn="ctr"/>
            <a:r>
              <a:rPr lang="cs-CZ" sz="1200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VÝVOJ ŘEŠENÍ</a:t>
            </a:r>
            <a:endParaRPr sz="1200" dirty="false">
              <a:latin typeface="+mj-lt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3939513" y="2682924"/>
            <a:ext cx="1262885" cy="12642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true" wrap="square" lIns="68569" tIns="34275" rIns="68569" bIns="34275" anchor="ctr" anchorCtr="false">
            <a:noAutofit/>
          </a:bodyPr>
          <a:lstStyle/>
          <a:p>
            <a:pPr algn="ctr"/>
            <a:endParaRPr lang="cs-CZ" sz="1200" b="true" dirty="false">
              <a:solidFill>
                <a:schemeClr val="dk1"/>
              </a:solidFill>
              <a:latin typeface="+mj-lt"/>
              <a:cs typeface="Calibri"/>
              <a:sym typeface="Calibri"/>
            </a:endParaRPr>
          </a:p>
          <a:p>
            <a:pPr algn="ctr"/>
            <a:r>
              <a:rPr lang="cs-CZ" sz="1200" b="true" dirty="false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SOCIÁLNÍ</a:t>
            </a:r>
          </a:p>
          <a:p>
            <a:pPr algn="ctr"/>
            <a:r>
              <a:rPr lang="cs-CZ" sz="1200" b="true" dirty="false">
                <a:solidFill>
                  <a:schemeClr val="dk1"/>
                </a:solidFill>
                <a:latin typeface="+mj-lt"/>
                <a:cs typeface="Calibri"/>
                <a:sym typeface="Calibri"/>
              </a:rPr>
              <a:t>INOVACE</a:t>
            </a:r>
          </a:p>
          <a:p>
            <a:pPr algn="ctr"/>
            <a:r>
              <a:rPr lang="cs-CZ" sz="825" b="true" dirty="false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OPZ+</a:t>
            </a:r>
          </a:p>
          <a:p>
            <a:pPr algn="ctr"/>
            <a:endParaRPr sz="675" dirty="false">
              <a:latin typeface="+mj-lt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1633856" y="4573990"/>
            <a:ext cx="1273680" cy="809897"/>
          </a:xfrm>
          <a:prstGeom prst="roundRect">
            <a:avLst>
              <a:gd name="adj" fmla="val 16667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68569" tIns="34275" rIns="68569" bIns="34275" anchor="ctr" anchorCtr="false">
            <a:noAutofit/>
          </a:bodyPr>
          <a:lstStyle/>
          <a:p>
            <a:pPr algn="ctr"/>
            <a:r>
              <a:rPr lang="cs-CZ" sz="12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INKUBAČNÍ</a:t>
            </a:r>
          </a:p>
          <a:p>
            <a:pPr algn="ctr"/>
            <a:r>
              <a:rPr lang="cs-CZ" sz="825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900" dirty="false">
              <a:latin typeface="+mj-lt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3062359" y="4573990"/>
            <a:ext cx="1273680" cy="809897"/>
          </a:xfrm>
          <a:prstGeom prst="roundRect">
            <a:avLst>
              <a:gd name="adj" fmla="val 16667"/>
            </a:avLst>
          </a:prstGeom>
          <a:solidFill>
            <a:srgbClr val="E92BC0"/>
          </a:solidFill>
          <a:ln>
            <a:noFill/>
          </a:ln>
        </p:spPr>
        <p:txBody>
          <a:bodyPr spcFirstLastPara="true" wrap="square" lIns="68569" tIns="34275" rIns="68569" bIns="34275" anchor="ctr" anchorCtr="false">
            <a:noAutofit/>
          </a:bodyPr>
          <a:lstStyle/>
          <a:p>
            <a:pPr algn="ctr"/>
            <a:r>
              <a:rPr lang="cs-CZ" sz="12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REALIZAČNÍ</a:t>
            </a:r>
          </a:p>
          <a:p>
            <a:pPr algn="ctr"/>
            <a:r>
              <a:rPr lang="cs-CZ" sz="825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900" dirty="false">
              <a:latin typeface="+mj-lt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6234907" y="4573990"/>
            <a:ext cx="1273725" cy="81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68569" tIns="34275" rIns="68569" bIns="34275" anchor="ctr" anchorCtr="false">
            <a:noAutofit/>
          </a:bodyPr>
          <a:lstStyle/>
          <a:p>
            <a:pPr algn="ctr"/>
            <a:r>
              <a:rPr lang="cs-CZ" sz="12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REALIZAČNÍ</a:t>
            </a:r>
          </a:p>
          <a:p>
            <a:pPr algn="ctr"/>
            <a:r>
              <a:rPr lang="cs-CZ" sz="825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900" dirty="false">
              <a:latin typeface="+mj-lt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4822847" y="4573990"/>
            <a:ext cx="1273680" cy="809897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txBody>
          <a:bodyPr spcFirstLastPara="true" wrap="square" lIns="68569" tIns="34275" rIns="68569" bIns="34275" anchor="ctr" anchorCtr="false">
            <a:noAutofit/>
          </a:bodyPr>
          <a:lstStyle/>
          <a:p>
            <a:pPr algn="ctr"/>
            <a:r>
              <a:rPr lang="cs-CZ" sz="1200" b="true" dirty="false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INKUBAČNÍ</a:t>
            </a:r>
          </a:p>
          <a:p>
            <a:pPr algn="ctr"/>
            <a:r>
              <a:rPr lang="cs-CZ" sz="825" b="true" dirty="false">
                <a:solidFill>
                  <a:schemeClr val="lt1"/>
                </a:solidFill>
                <a:latin typeface="+mj-lt"/>
                <a:cs typeface="Calibri"/>
                <a:sym typeface="Calibri"/>
              </a:rPr>
              <a:t>FÁZE</a:t>
            </a:r>
            <a:endParaRPr sz="900" dirty="false">
              <a:latin typeface="+mj-lt"/>
            </a:endParaRPr>
          </a:p>
        </p:txBody>
      </p:sp>
      <p:grpSp>
        <p:nvGrpSpPr>
          <p:cNvPr id="117" name="Google Shape;117;p2"/>
          <p:cNvGrpSpPr/>
          <p:nvPr/>
        </p:nvGrpSpPr>
        <p:grpSpPr>
          <a:xfrm>
            <a:off x="2885808" y="4963982"/>
            <a:ext cx="197369" cy="41955"/>
            <a:chOff x="4144117" y="1985636"/>
            <a:chExt cx="338710" cy="72000"/>
          </a:xfrm>
        </p:grpSpPr>
        <p:cxnSp>
          <p:nvCxnSpPr>
            <p:cNvPr id="118" name="Google Shape;118;p2"/>
            <p:cNvCxnSpPr/>
            <p:nvPr/>
          </p:nvCxnSpPr>
          <p:spPr>
            <a:xfrm>
              <a:off x="4192354" y="2025077"/>
              <a:ext cx="252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9" name="Google Shape;119;p2"/>
            <p:cNvSpPr/>
            <p:nvPr/>
          </p:nvSpPr>
          <p:spPr>
            <a:xfrm>
              <a:off x="414411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68569" tIns="34275" rIns="68569" bIns="34275" anchor="ctr" anchorCtr="false">
              <a:noAutofit/>
            </a:bodyPr>
            <a:lstStyle/>
            <a:p>
              <a:pPr algn="ctr"/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41082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68569" tIns="34275" rIns="68569" bIns="34275" anchor="ctr" anchorCtr="false">
              <a:noAutofit/>
            </a:bodyPr>
            <a:lstStyle/>
            <a:p>
              <a:pPr algn="ctr"/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6076250" y="4945549"/>
            <a:ext cx="175500" cy="37306"/>
            <a:chOff x="4144117" y="1985636"/>
            <a:chExt cx="338710" cy="72000"/>
          </a:xfrm>
        </p:grpSpPr>
        <p:cxnSp>
          <p:nvCxnSpPr>
            <p:cNvPr id="122" name="Google Shape;122;p2"/>
            <p:cNvCxnSpPr/>
            <p:nvPr/>
          </p:nvCxnSpPr>
          <p:spPr>
            <a:xfrm>
              <a:off x="4192354" y="2025077"/>
              <a:ext cx="252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3" name="Google Shape;123;p2"/>
            <p:cNvSpPr/>
            <p:nvPr/>
          </p:nvSpPr>
          <p:spPr>
            <a:xfrm>
              <a:off x="414411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68569" tIns="34275" rIns="68569" bIns="34275" anchor="ctr" anchorCtr="false">
              <a:noAutofit/>
            </a:bodyPr>
            <a:lstStyle/>
            <a:p>
              <a:pPr algn="ctr"/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4410827" y="1985636"/>
              <a:ext cx="72000" cy="72000"/>
            </a:xfrm>
            <a:prstGeom prst="ellipse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true" wrap="square" lIns="68569" tIns="34275" rIns="68569" bIns="34275" anchor="ctr" anchorCtr="false">
              <a:noAutofit/>
            </a:bodyPr>
            <a:lstStyle/>
            <a:p>
              <a:pPr algn="ctr"/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B0068BD7-FC0A-4352-ADBC-822421679743}"/>
              </a:ext>
            </a:extLst>
          </p:cNvPr>
          <p:cNvGrpSpPr/>
          <p:nvPr/>
        </p:nvGrpSpPr>
        <p:grpSpPr>
          <a:xfrm>
            <a:off x="2912902" y="3301105"/>
            <a:ext cx="1048773" cy="759285"/>
            <a:chOff x="3882477" y="1262862"/>
            <a:chExt cx="1398364" cy="1012380"/>
          </a:xfrm>
        </p:grpSpPr>
        <p:sp>
          <p:nvSpPr>
            <p:cNvPr id="49" name="Oblouk 6">
              <a:extLst>
                <a:ext uri="{FF2B5EF4-FFF2-40B4-BE49-F238E27FC236}">
                  <a16:creationId xmlns:a16="http://schemas.microsoft.com/office/drawing/2014/main" id="{24A3D974-04BA-4C02-9EA8-A018598D7F9D}"/>
                </a:ext>
              </a:extLst>
            </p:cNvPr>
            <p:cNvSpPr/>
            <p:nvPr/>
          </p:nvSpPr>
          <p:spPr>
            <a:xfrm flipH="true">
              <a:off x="3882477" y="1300017"/>
              <a:ext cx="1371600" cy="938647"/>
            </a:xfrm>
            <a:custGeom>
              <a:avLst/>
              <a:gdLst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2" fmla="*/ 1371600 w 2743200"/>
                <a:gd name="connsiteY2" fmla="*/ 421410 h 842819"/>
                <a:gd name="connsiteX3" fmla="*/ 1371600 w 2743200"/>
                <a:gd name="connsiteY3" fmla="*/ 0 h 842819"/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0" fmla="*/ 0 w 1371600"/>
                <a:gd name="connsiteY0" fmla="*/ 0 h 938647"/>
                <a:gd name="connsiteX1" fmla="*/ 1371600 w 1371600"/>
                <a:gd name="connsiteY1" fmla="*/ 421410 h 938647"/>
                <a:gd name="connsiteX2" fmla="*/ 0 w 1371600"/>
                <a:gd name="connsiteY2" fmla="*/ 421410 h 938647"/>
                <a:gd name="connsiteX3" fmla="*/ 0 w 1371600"/>
                <a:gd name="connsiteY3" fmla="*/ 0 h 938647"/>
                <a:gd name="connsiteX0" fmla="*/ 0 w 1371600"/>
                <a:gd name="connsiteY0" fmla="*/ 0 h 938647"/>
                <a:gd name="connsiteX1" fmla="*/ 1260764 w 1371600"/>
                <a:gd name="connsiteY1" fmla="*/ 938647 h 93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00" h="938647" stroke="false" extrusionOk="false">
                  <a:moveTo>
                    <a:pt x="0" y="0"/>
                  </a:moveTo>
                  <a:cubicBezTo>
                    <a:pt x="757514" y="0"/>
                    <a:pt x="1371600" y="188672"/>
                    <a:pt x="1371600" y="421410"/>
                  </a:cubicBezTo>
                  <a:lnTo>
                    <a:pt x="0" y="421410"/>
                  </a:lnTo>
                  <a:lnTo>
                    <a:pt x="0" y="0"/>
                  </a:lnTo>
                  <a:close/>
                </a:path>
                <a:path w="1371600" h="938647" fill="none">
                  <a:moveTo>
                    <a:pt x="0" y="0"/>
                  </a:moveTo>
                  <a:cubicBezTo>
                    <a:pt x="757514" y="0"/>
                    <a:pt x="1260764" y="705909"/>
                    <a:pt x="1260764" y="93864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false" anchor="ctr"/>
            <a:lstStyle/>
            <a:p>
              <a:pPr algn="ctr"/>
              <a:endParaRPr lang="cs-CZ" sz="1350"/>
            </a:p>
          </p:txBody>
        </p:sp>
        <p:sp>
          <p:nvSpPr>
            <p:cNvPr id="50" name="Ovál 49">
              <a:extLst>
                <a:ext uri="{FF2B5EF4-FFF2-40B4-BE49-F238E27FC236}">
                  <a16:creationId xmlns:a16="http://schemas.microsoft.com/office/drawing/2014/main" id="{AD55E0D1-CB7F-4CA7-8994-87FC811AF1BA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5208841" y="126286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 sz="1350"/>
            </a:p>
          </p:txBody>
        </p:sp>
        <p:sp>
          <p:nvSpPr>
            <p:cNvPr id="51" name="Ovál 50">
              <a:extLst>
                <a:ext uri="{FF2B5EF4-FFF2-40B4-BE49-F238E27FC236}">
                  <a16:creationId xmlns:a16="http://schemas.microsoft.com/office/drawing/2014/main" id="{2B5CFFEB-8403-4A2D-AE3C-72D4D08EB0FF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3951920" y="220324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 sz="1350"/>
            </a:p>
          </p:txBody>
        </p:sp>
      </p:grpSp>
      <p:grpSp>
        <p:nvGrpSpPr>
          <p:cNvPr id="52" name="Skupina 51">
            <a:extLst>
              <a:ext uri="{FF2B5EF4-FFF2-40B4-BE49-F238E27FC236}">
                <a16:creationId xmlns:a16="http://schemas.microsoft.com/office/drawing/2014/main" id="{1DAFBFD4-59DC-4A4D-8113-435B8D01BB50}"/>
              </a:ext>
            </a:extLst>
          </p:cNvPr>
          <p:cNvGrpSpPr/>
          <p:nvPr/>
        </p:nvGrpSpPr>
        <p:grpSpPr>
          <a:xfrm flipH="true">
            <a:off x="5182326" y="3301105"/>
            <a:ext cx="1048773" cy="759285"/>
            <a:chOff x="3882477" y="1262862"/>
            <a:chExt cx="1398364" cy="1012380"/>
          </a:xfrm>
        </p:grpSpPr>
        <p:sp>
          <p:nvSpPr>
            <p:cNvPr id="53" name="Oblouk 6">
              <a:extLst>
                <a:ext uri="{FF2B5EF4-FFF2-40B4-BE49-F238E27FC236}">
                  <a16:creationId xmlns:a16="http://schemas.microsoft.com/office/drawing/2014/main" id="{7DC969FD-2C1D-44A4-B738-73768158E8CD}"/>
                </a:ext>
              </a:extLst>
            </p:cNvPr>
            <p:cNvSpPr/>
            <p:nvPr/>
          </p:nvSpPr>
          <p:spPr>
            <a:xfrm flipH="true">
              <a:off x="3882477" y="1300017"/>
              <a:ext cx="1371600" cy="938647"/>
            </a:xfrm>
            <a:custGeom>
              <a:avLst/>
              <a:gdLst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2" fmla="*/ 1371600 w 2743200"/>
                <a:gd name="connsiteY2" fmla="*/ 421410 h 842819"/>
                <a:gd name="connsiteX3" fmla="*/ 1371600 w 2743200"/>
                <a:gd name="connsiteY3" fmla="*/ 0 h 842819"/>
                <a:gd name="connsiteX0" fmla="*/ 1371600 w 2743200"/>
                <a:gd name="connsiteY0" fmla="*/ 0 h 842819"/>
                <a:gd name="connsiteX1" fmla="*/ 2743200 w 2743200"/>
                <a:gd name="connsiteY1" fmla="*/ 421410 h 842819"/>
                <a:gd name="connsiteX0" fmla="*/ 0 w 1371600"/>
                <a:gd name="connsiteY0" fmla="*/ 0 h 938647"/>
                <a:gd name="connsiteX1" fmla="*/ 1371600 w 1371600"/>
                <a:gd name="connsiteY1" fmla="*/ 421410 h 938647"/>
                <a:gd name="connsiteX2" fmla="*/ 0 w 1371600"/>
                <a:gd name="connsiteY2" fmla="*/ 421410 h 938647"/>
                <a:gd name="connsiteX3" fmla="*/ 0 w 1371600"/>
                <a:gd name="connsiteY3" fmla="*/ 0 h 938647"/>
                <a:gd name="connsiteX0" fmla="*/ 0 w 1371600"/>
                <a:gd name="connsiteY0" fmla="*/ 0 h 938647"/>
                <a:gd name="connsiteX1" fmla="*/ 1260764 w 1371600"/>
                <a:gd name="connsiteY1" fmla="*/ 938647 h 93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00" h="938647" stroke="false" extrusionOk="false">
                  <a:moveTo>
                    <a:pt x="0" y="0"/>
                  </a:moveTo>
                  <a:cubicBezTo>
                    <a:pt x="757514" y="0"/>
                    <a:pt x="1371600" y="188672"/>
                    <a:pt x="1371600" y="421410"/>
                  </a:cubicBezTo>
                  <a:lnTo>
                    <a:pt x="0" y="421410"/>
                  </a:lnTo>
                  <a:lnTo>
                    <a:pt x="0" y="0"/>
                  </a:lnTo>
                  <a:close/>
                </a:path>
                <a:path w="1371600" h="938647" fill="none">
                  <a:moveTo>
                    <a:pt x="0" y="0"/>
                  </a:moveTo>
                  <a:cubicBezTo>
                    <a:pt x="757514" y="0"/>
                    <a:pt x="1260764" y="705909"/>
                    <a:pt x="1260764" y="938647"/>
                  </a:cubicBez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false" anchor="ctr"/>
            <a:lstStyle/>
            <a:p>
              <a:pPr algn="ctr"/>
              <a:endParaRPr lang="cs-CZ" sz="1350"/>
            </a:p>
          </p:txBody>
        </p:sp>
        <p:sp>
          <p:nvSpPr>
            <p:cNvPr id="54" name="Ovál 53">
              <a:extLst>
                <a:ext uri="{FF2B5EF4-FFF2-40B4-BE49-F238E27FC236}">
                  <a16:creationId xmlns:a16="http://schemas.microsoft.com/office/drawing/2014/main" id="{A2452C8D-CDBB-422C-B5B2-FBFFFE3F11E3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5208841" y="126286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 sz="1350"/>
            </a:p>
          </p:txBody>
        </p:sp>
        <p:sp>
          <p:nvSpPr>
            <p:cNvPr id="55" name="Ovál 54">
              <a:extLst>
                <a:ext uri="{FF2B5EF4-FFF2-40B4-BE49-F238E27FC236}">
                  <a16:creationId xmlns:a16="http://schemas.microsoft.com/office/drawing/2014/main" id="{E49C96AB-C32E-43AC-A556-7BB493151227}"/>
                </a:ext>
              </a:extLst>
            </p:cNvPr>
            <p:cNvSpPr>
              <a:spLocks noChangeAspect="true"/>
            </p:cNvSpPr>
            <p:nvPr/>
          </p:nvSpPr>
          <p:spPr>
            <a:xfrm>
              <a:off x="3951920" y="220324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/>
              <a:endParaRPr lang="cs-CZ" sz="1350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7D161C1-DF4D-437D-A1DE-6C5F46174DC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Inovační výzvy v </a:t>
            </a:r>
            <a:r>
              <a:rPr lang="cs-CZ" dirty="false" err="true"/>
              <a:t>opz</a:t>
            </a:r>
            <a:r>
              <a:rPr lang="cs-CZ" dirty="false"/>
              <a:t>+</a:t>
            </a:r>
          </a:p>
        </p:txBody>
      </p:sp>
      <p:pic>
        <p:nvPicPr>
          <p:cNvPr id="9" name="Zástupný obsah 8" descr="Sluchátka se souvislou výplní">
            <a:hlinkClick r:id="rId3"/>
            <a:extLst>
              <a:ext uri="{FF2B5EF4-FFF2-40B4-BE49-F238E27FC236}">
                <a16:creationId xmlns:a16="http://schemas.microsoft.com/office/drawing/2014/main" id="{CB61C12F-FFFF-438D-BBCB-BD275EBD8772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584" y="1556792"/>
            <a:ext cx="914400" cy="914400"/>
          </a:xfrm>
        </p:spPr>
      </p:pic>
    </p:spTree>
    <p:extLst>
      <p:ext uri="{BB962C8B-B14F-4D97-AF65-F5344CB8AC3E}">
        <p14:creationId xmlns:p14="http://schemas.microsoft.com/office/powerpoint/2010/main" val="2795868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Materiály k prostudování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16071" y="1449388"/>
            <a:ext cx="8064000" cy="4320000"/>
          </a:xfrm>
        </p:spPr>
        <p:txBody>
          <a:bodyPr/>
          <a:lstStyle/>
          <a:p>
            <a:r>
              <a:rPr lang="cs-CZ" dirty="false"/>
              <a:t>Vše zveřejněno na www.</a:t>
            </a:r>
            <a:r>
              <a:rPr lang="cs-CZ" dirty="false">
                <a:hlinkClick r:id="rId2" action="ppaction://hlinkfile"/>
              </a:rPr>
              <a:t>esfcr.cz</a:t>
            </a:r>
            <a:r>
              <a:rPr lang="cs-CZ" dirty="false"/>
              <a:t> (sekce Programy – Dokumenty/Výzvy):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Text výzvy a jejích příloh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Diskuzní klub na ESF Fóru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Obecná část pravidel pro žadatele a příjemce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Specifická část pravidel pro žadatele a příjemce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Tabulka obvyklých cen a mez/platů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Pokyny k vyplnění žádosti v IS KP21+ </a:t>
            </a:r>
          </a:p>
          <a:p>
            <a:r>
              <a:rPr lang="cs-CZ" dirty="false"/>
              <a:t>Doplňující materiály:</a:t>
            </a:r>
          </a:p>
          <a:p>
            <a:pPr lvl="1"/>
            <a:r>
              <a:rPr lang="cs-CZ" dirty="false" err="true"/>
              <a:t>Podcast</a:t>
            </a:r>
            <a:r>
              <a:rPr lang="cs-CZ" dirty="false"/>
              <a:t> Ministerský jednorožec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02E479E-5CA8-43D7-A96E-EB8AC97A11E9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311" y="332656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712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A2930-CBDF-4963-BC82-49728479B4A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Otázky?</a:t>
            </a:r>
            <a:br>
              <a:rPr lang="cs-CZ" dirty="false"/>
            </a:br>
            <a:br>
              <a:rPr lang="cs-CZ" dirty="false"/>
            </a:br>
            <a:r>
              <a:rPr lang="cs-CZ" dirty="false"/>
              <a:t>Připomínky?</a:t>
            </a:r>
          </a:p>
        </p:txBody>
      </p:sp>
    </p:spTree>
    <p:extLst>
      <p:ext uri="{BB962C8B-B14F-4D97-AF65-F5344CB8AC3E}">
        <p14:creationId xmlns:p14="http://schemas.microsoft.com/office/powerpoint/2010/main" val="388402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140968"/>
            <a:ext cx="7272808" cy="1584176"/>
          </a:xfrm>
        </p:spPr>
        <p:txBody>
          <a:bodyPr/>
          <a:lstStyle/>
          <a:p>
            <a:pPr algn="ctr"/>
            <a:r>
              <a:rPr lang="cs-CZ" dirty="false"/>
              <a:t>Hodnocení a výběr projektů</a:t>
            </a:r>
            <a:endParaRPr lang="cs-CZ" sz="2800" b="false" dirty="false"/>
          </a:p>
        </p:txBody>
      </p:sp>
      <p:pic>
        <p:nvPicPr>
          <p:cNvPr id="4" name="Grafický objekt 3" descr="Sluchátka se souvislou výplní">
            <a:extLst>
              <a:ext uri="{FF2B5EF4-FFF2-40B4-BE49-F238E27FC236}">
                <a16:creationId xmlns:a16="http://schemas.microsoft.com/office/drawing/2014/main" id="{CE4F091A-34F0-4CBC-B178-EE8797390B2B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804" y="45091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5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51758"/>
            <a:ext cx="8064000" cy="4585554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b="true" dirty="false"/>
              <a:t>Definice a úprava</a:t>
            </a:r>
          </a:p>
          <a:p>
            <a:pPr lvl="1"/>
            <a:r>
              <a:rPr lang="cs-CZ" sz="2400" dirty="false"/>
              <a:t>problematika hodnocení přijatelnosti a formálních náležitostí, věcného hodnocení a výběrové komise </a:t>
            </a:r>
            <a:br>
              <a:rPr lang="cs-CZ" sz="2400" dirty="false"/>
            </a:br>
            <a:r>
              <a:rPr lang="cs-CZ" dirty="false"/>
              <a:t>(</a:t>
            </a:r>
            <a:r>
              <a:rPr lang="cs-CZ" i="true" dirty="false"/>
              <a:t>Specifická část pravidel pro žadatele a příjemce z OPZ+ </a:t>
            </a:r>
            <a:br>
              <a:rPr lang="cs-CZ" i="true" dirty="false"/>
            </a:br>
            <a:r>
              <a:rPr lang="cs-CZ" i="true" dirty="false"/>
              <a:t>pro projekty s přímými a nepřímými náklady nebo projekty financované s využitím paušálních sazeb, Příručka </a:t>
            </a:r>
            <a:br>
              <a:rPr lang="cs-CZ" i="true" dirty="false"/>
            </a:br>
            <a:r>
              <a:rPr lang="cs-CZ" i="true" dirty="false"/>
              <a:t>pro hodnotitele OPZ+)</a:t>
            </a:r>
            <a:endParaRPr lang="cs-CZ" dirty="false"/>
          </a:p>
          <a:p>
            <a:pPr lvl="1"/>
            <a:endParaRPr lang="cs-CZ" dirty="false"/>
          </a:p>
          <a:p>
            <a:pPr lvl="1"/>
            <a:r>
              <a:rPr lang="cs-CZ" sz="2400" dirty="false"/>
              <a:t>příprava a vydání právního aktu o poskytnutí podpory </a:t>
            </a:r>
            <a:br>
              <a:rPr lang="cs-CZ" dirty="false"/>
            </a:br>
            <a:r>
              <a:rPr lang="cs-CZ" dirty="false"/>
              <a:t>(</a:t>
            </a:r>
            <a:r>
              <a:rPr lang="cs-CZ" i="true" dirty="false"/>
              <a:t>Obecná část pravidel pro žadatele a příjemce z OPZ+)</a:t>
            </a:r>
            <a:endParaRPr lang="cs-CZ" dirty="false"/>
          </a:p>
          <a:p>
            <a:pPr lvl="1"/>
            <a:endParaRPr lang="cs-CZ" dirty="false"/>
          </a:p>
          <a:p>
            <a:pPr lvl="1"/>
            <a:r>
              <a:rPr lang="cs-CZ" sz="2400" dirty="false"/>
              <a:t>dokumenty ke stažení na </a:t>
            </a:r>
            <a:r>
              <a:rPr lang="cs-CZ" sz="2400" dirty="false">
                <a:hlinkClick r:id="rId3"/>
              </a:rPr>
              <a:t>www.esfcr.cz</a:t>
            </a:r>
            <a:r>
              <a:rPr lang="cs-CZ" sz="2400" dirty="false"/>
              <a:t> – Programy – Dokumenty</a:t>
            </a:r>
            <a:endParaRPr lang="cs-CZ" dirty="false"/>
          </a:p>
          <a:p>
            <a:pPr marL="414000" lvl="1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4CDE2E-6D32-44DB-9F0F-7B3DEF08D1BC}"/>
              </a:ext>
            </a:extLst>
          </p:cNvPr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150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600" b="true" dirty="false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600" b="true" dirty="false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600" b="true" dirty="false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5625254" y="2996952"/>
            <a:ext cx="1640328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600" b="true" dirty="false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Příprava podkladů k právnímu aktu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600" b="true" dirty="false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true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false">
            <a:normAutofit fontScale="85000" lnSpcReduction="10000"/>
          </a:bodyPr>
          <a:lstStyle/>
          <a:p>
            <a:r>
              <a:rPr lang="cs-CZ" dirty="false"/>
              <a:t>Do 30 pracovních dní</a:t>
            </a: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true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false">
            <a:normAutofit fontScale="92500"/>
          </a:bodyPr>
          <a:lstStyle/>
          <a:p>
            <a:r>
              <a:rPr lang="cs-CZ" dirty="false"/>
              <a:t>Do 80 pracovních dní</a:t>
            </a:r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9" name="TextovéPole 18"/>
          <p:cNvSpPr txBox="true"/>
          <p:nvPr/>
        </p:nvSpPr>
        <p:spPr>
          <a:xfrm>
            <a:off x="1547664" y="1844824"/>
            <a:ext cx="3816424" cy="360040"/>
          </a:xfrm>
          <a:prstGeom prst="rect">
            <a:avLst/>
          </a:prstGeom>
          <a:solidFill>
            <a:srgbClr val="FFFF00"/>
          </a:solidFill>
        </p:spPr>
        <p:txBody>
          <a:bodyPr wrap="square" rtlCol="false">
            <a:normAutofit lnSpcReduction="10000"/>
          </a:bodyPr>
          <a:lstStyle/>
          <a:p>
            <a:endParaRPr lang="cs-CZ" b="true" dirty="false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true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false">
            <a:normAutofit lnSpcReduction="10000"/>
          </a:bodyPr>
          <a:lstStyle/>
          <a:p>
            <a:r>
              <a:rPr lang="cs-CZ" dirty="false"/>
              <a:t>Do 30 dní</a:t>
            </a:r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true"/>
          <p:nvPr/>
        </p:nvSpPr>
        <p:spPr>
          <a:xfrm>
            <a:off x="7265582" y="4673686"/>
            <a:ext cx="1482881" cy="843546"/>
          </a:xfrm>
          <a:prstGeom prst="rect">
            <a:avLst/>
          </a:prstGeom>
          <a:noFill/>
        </p:spPr>
        <p:txBody>
          <a:bodyPr wrap="square" rtlCol="false">
            <a:normAutofit/>
          </a:bodyPr>
          <a:lstStyle/>
          <a:p>
            <a:endParaRPr lang="cs-CZ" dirty="false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true">
            <a:off x="4863904" y="4673686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true"/>
          <p:nvPr/>
        </p:nvSpPr>
        <p:spPr>
          <a:xfrm>
            <a:off x="3440594" y="5609790"/>
            <a:ext cx="2936475" cy="864096"/>
          </a:xfrm>
          <a:prstGeom prst="rect">
            <a:avLst/>
          </a:prstGeom>
          <a:noFill/>
        </p:spPr>
        <p:txBody>
          <a:bodyPr wrap="square" rtlCol="false">
            <a:normAutofit fontScale="92500" lnSpcReduction="10000"/>
          </a:bodyPr>
          <a:lstStyle/>
          <a:p>
            <a:r>
              <a:rPr lang="cs-CZ" dirty="false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81CAFF47-B7F2-4975-A2FF-FD63E66222D6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09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3933256"/>
          </a:xfrm>
        </p:spPr>
        <p:txBody>
          <a:bodyPr/>
          <a:lstStyle/>
          <a:p>
            <a:pPr marL="0" indent="0">
              <a:buNone/>
            </a:pPr>
            <a:r>
              <a:rPr lang="cs-CZ" sz="2800" b="true" dirty="false"/>
              <a:t>Obecná pravidla pro hodnocení a výběr projektů </a:t>
            </a:r>
            <a:endParaRPr lang="cs-CZ" sz="2000" dirty="false"/>
          </a:p>
          <a:p>
            <a:pPr lvl="1"/>
            <a:r>
              <a:rPr lang="cs-CZ" dirty="false"/>
              <a:t>proces hodnocení a výběru projektů zajišťuje ŘO OPZ+</a:t>
            </a:r>
            <a:br>
              <a:rPr lang="cs-CZ" dirty="false"/>
            </a:br>
            <a:r>
              <a:rPr lang="cs-CZ" sz="1600" dirty="false"/>
              <a:t>(= Řídicí orgán Operačního programu Zaměstnanost plus)</a:t>
            </a:r>
          </a:p>
          <a:p>
            <a:pPr lvl="1"/>
            <a:r>
              <a:rPr lang="cs-CZ" dirty="false"/>
              <a:t>žádosti předložené jiným způsobem a v jiném termínu, </a:t>
            </a:r>
            <a:br>
              <a:rPr lang="cs-CZ" dirty="false"/>
            </a:br>
            <a:r>
              <a:rPr lang="cs-CZ" dirty="false"/>
              <a:t>než umožňuje výzva, nejsou akceptovány (žádosti se podávají pouze elektronicky, stvrzené el. podpisem, nutnost mít datovou schránku).</a:t>
            </a:r>
          </a:p>
          <a:p>
            <a:pPr marL="414000" lvl="1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D38303-270C-4B88-9F67-B3919B36C584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342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true" dirty="false"/>
              <a:t>1. fáze hodnocení projektů </a:t>
            </a:r>
            <a:br>
              <a:rPr lang="cs-CZ" b="true" dirty="false"/>
            </a:br>
            <a:r>
              <a:rPr lang="cs-CZ" b="true" dirty="false"/>
              <a:t>- hodnocení přijatelnosti a formálních náležitostí</a:t>
            </a:r>
            <a:endParaRPr lang="cs-CZ" dirty="false"/>
          </a:p>
          <a:p>
            <a:pPr lvl="1"/>
            <a:r>
              <a:rPr lang="cs-CZ" dirty="false"/>
              <a:t>posouzení základních věcných požadavků a naplnění administrativních požadavků</a:t>
            </a:r>
          </a:p>
          <a:p>
            <a:pPr lvl="1"/>
            <a:r>
              <a:rPr lang="cs-CZ" dirty="false"/>
              <a:t>max. </a:t>
            </a:r>
            <a:r>
              <a:rPr lang="cs-CZ" b="true" dirty="false"/>
              <a:t>30 pracovních dnů</a:t>
            </a:r>
            <a:r>
              <a:rPr lang="cs-CZ" dirty="false"/>
              <a:t> od přijetí žádosti. </a:t>
            </a:r>
          </a:p>
          <a:p>
            <a:pPr lvl="1"/>
            <a:r>
              <a:rPr lang="cs-CZ" b="true" dirty="false"/>
              <a:t>náprava nedostatků v hodnocení přijatelnosti není možná</a:t>
            </a:r>
            <a:endParaRPr lang="cs-CZ" dirty="false"/>
          </a:p>
          <a:p>
            <a:pPr lvl="1"/>
            <a:r>
              <a:rPr lang="cs-CZ" dirty="false"/>
              <a:t>náprava formálních náležitostí </a:t>
            </a:r>
            <a:r>
              <a:rPr lang="cs-CZ" b="true" dirty="false"/>
              <a:t>- </a:t>
            </a:r>
            <a:r>
              <a:rPr lang="cs-CZ" dirty="false"/>
              <a:t>pouze pokud žádost vyhoví v hodnocení přijatelnosti (v IS KP21+ výzva k nápravě - podrobný popis ve Specifických pravidlech v kapitole 4.2). </a:t>
            </a:r>
          </a:p>
          <a:p>
            <a:pPr lvl="1"/>
            <a:r>
              <a:rPr lang="cs-CZ" dirty="false"/>
              <a:t>hodnotí se podle kontrolních otázek uvedených pro každé kritérium, na otázky se odpovídá ANO / NE</a:t>
            </a:r>
          </a:p>
          <a:p>
            <a:pPr marL="0" indent="0">
              <a:buNone/>
            </a:pPr>
            <a:r>
              <a:rPr lang="cs-CZ" dirty="false"/>
              <a:t> 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92933E-3B38-4852-B923-48CB27BF0D29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637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Kritéria hodnocení přijatelnosti</a:t>
            </a:r>
            <a:endParaRPr lang="cs-CZ" dirty="false"/>
          </a:p>
          <a:p>
            <a:pPr lvl="1"/>
            <a:r>
              <a:rPr lang="cs-CZ" dirty="false"/>
              <a:t>Oprávněnost žadatele</a:t>
            </a:r>
          </a:p>
          <a:p>
            <a:pPr lvl="1"/>
            <a:r>
              <a:rPr lang="cs-CZ" dirty="false"/>
              <a:t>Partnerství</a:t>
            </a:r>
          </a:p>
          <a:p>
            <a:pPr lvl="1"/>
            <a:r>
              <a:rPr lang="cs-CZ" dirty="false"/>
              <a:t>Cílové skupiny</a:t>
            </a:r>
          </a:p>
          <a:p>
            <a:pPr lvl="1"/>
            <a:r>
              <a:rPr lang="cs-CZ" dirty="false"/>
              <a:t>Celkové způsobilé výdaje</a:t>
            </a:r>
          </a:p>
          <a:p>
            <a:pPr lvl="1"/>
            <a:r>
              <a:rPr lang="cs-CZ" dirty="false"/>
              <a:t>Aktivity v souladu s textem výzvy</a:t>
            </a:r>
          </a:p>
          <a:p>
            <a:pPr lvl="1"/>
            <a:r>
              <a:rPr lang="cs-CZ" dirty="false"/>
              <a:t>Horizontální principy</a:t>
            </a:r>
          </a:p>
          <a:p>
            <a:pPr lvl="1"/>
            <a:r>
              <a:rPr lang="cs-CZ" dirty="false"/>
              <a:t>Trestní bezúhonnost statutárního zástupce</a:t>
            </a:r>
          </a:p>
          <a:p>
            <a:pPr lvl="1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DDBE37-E722-49EC-8CD0-2FF43A0D996C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554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7704408" cy="3501208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Kritéria formálních náležitostí</a:t>
            </a:r>
            <a:endParaRPr lang="cs-CZ" dirty="false"/>
          </a:p>
          <a:p>
            <a:pPr lvl="1"/>
            <a:r>
              <a:rPr lang="cs-CZ" dirty="false"/>
              <a:t>Úplnost a forma žádosti</a:t>
            </a:r>
          </a:p>
          <a:p>
            <a:pPr lvl="1"/>
            <a:r>
              <a:rPr lang="cs-CZ" dirty="false"/>
              <a:t>Podpis žádosti oprávněnou osobou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50185F6-5406-43E3-9B1A-C0CEE6197A6B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075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47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448" cy="4680520"/>
          </a:xfrm>
        </p:spPr>
        <p:txBody>
          <a:bodyPr/>
          <a:lstStyle/>
          <a:p>
            <a:pPr marL="0" indent="0">
              <a:buNone/>
            </a:pPr>
            <a:r>
              <a:rPr lang="cs-CZ" sz="2800" b="true" dirty="false"/>
              <a:t>2. fáze hodnocení projektů </a:t>
            </a:r>
            <a:r>
              <a:rPr lang="cs-CZ" b="true" dirty="false"/>
              <a:t>- věcné hodnocení</a:t>
            </a:r>
            <a:endParaRPr lang="cs-CZ" dirty="false"/>
          </a:p>
          <a:p>
            <a:pPr lvl="1"/>
            <a:r>
              <a:rPr lang="cs-CZ" dirty="false"/>
              <a:t>hodnocení kvality - ohled na naplňování věcných cílů programu</a:t>
            </a:r>
          </a:p>
          <a:p>
            <a:pPr lvl="1"/>
            <a:r>
              <a:rPr lang="cs-CZ" dirty="false"/>
              <a:t>Příručka pro hodnotitele (www.esfcr.cz – Programy - Dokumenty)</a:t>
            </a:r>
          </a:p>
          <a:p>
            <a:pPr lvl="1"/>
            <a:r>
              <a:rPr lang="cs-CZ" dirty="false"/>
              <a:t>pouze žádosti, které uspěly v přijatelnosti a </a:t>
            </a:r>
            <a:r>
              <a:rPr lang="cs-CZ" dirty="false" err="true"/>
              <a:t>formál</a:t>
            </a:r>
            <a:r>
              <a:rPr lang="cs-CZ" dirty="false"/>
              <a:t>. náležitostech</a:t>
            </a:r>
          </a:p>
          <a:p>
            <a:pPr lvl="1"/>
            <a:r>
              <a:rPr lang="cs-CZ" dirty="false"/>
              <a:t>Hodnoticí komise (5 hodnotitelů), </a:t>
            </a:r>
            <a:r>
              <a:rPr lang="cs-CZ" b="true" dirty="false"/>
              <a:t>osobní účast na HK (stručné představení řešení, zodpovězení otázek)</a:t>
            </a:r>
          </a:p>
          <a:p>
            <a:pPr marL="414000" lvl="1" indent="0">
              <a:buNone/>
            </a:pPr>
            <a:endParaRPr lang="cs-CZ" dirty="false"/>
          </a:p>
          <a:p>
            <a:pPr lvl="1"/>
            <a:r>
              <a:rPr lang="cs-CZ" b="true" dirty="false"/>
              <a:t>Žádost o podporu uspěje, pokud v žádném z kritérií neobdrží eliminační deskriptor.</a:t>
            </a:r>
          </a:p>
          <a:p>
            <a:pPr lvl="1"/>
            <a:r>
              <a:rPr lang="cs-CZ" dirty="false"/>
              <a:t>Věcné hodnocení musí být dokončeno do 80 pracovních dnů </a:t>
            </a:r>
            <a:br>
              <a:rPr lang="cs-CZ" dirty="false"/>
            </a:br>
            <a:r>
              <a:rPr lang="cs-CZ" dirty="false"/>
              <a:t>od přijetí žádosti (více než 250 žádostí = + 20 pracovních dnů).</a:t>
            </a:r>
          </a:p>
          <a:p>
            <a:pPr lvl="1"/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6472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Plán vyhlašování výzev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Výzvy vyhlášené roce 2022 –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03_22_021 Inkubační fáze vývoje řešení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03_22_022 Inkubační fáze šíření</a:t>
            </a:r>
          </a:p>
          <a:p>
            <a:pPr marL="414000" lvl="1" indent="0">
              <a:lnSpc>
                <a:spcPct val="150000"/>
              </a:lnSpc>
              <a:buNone/>
            </a:pPr>
            <a:endParaRPr lang="cs-CZ" dirty="false"/>
          </a:p>
          <a:p>
            <a:r>
              <a:rPr lang="cs-CZ" dirty="false"/>
              <a:t>Výzvy v roce 2023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03_23_050 Realizační fáze šíření (únor 2023)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03_23_051 Realizační fáze vývoje řešení (březen 2023)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03_23_057 Inkubační fáze vývoje řešení (2) (září 2023)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05881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true" dirty="false"/>
              <a:t>Kritéria věcného hodnocení</a:t>
            </a:r>
            <a:endParaRPr lang="cs-CZ" sz="2800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8EBA13C-5397-4351-B335-1AFFB1D1CCC3}"/>
              </a:ext>
            </a:extLst>
          </p:cNvPr>
          <p:cNvGraphicFramePr>
            <a:graphicFrameLocks noGrp="true"/>
          </p:cNvGraphicFramePr>
          <p:nvPr/>
        </p:nvGraphicFramePr>
        <p:xfrm>
          <a:off x="539552" y="2348880"/>
          <a:ext cx="7848872" cy="3460009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2849888">
                  <a:extLst>
                    <a:ext uri="{9D8B030D-6E8A-4147-A177-3AD203B41FA5}">
                      <a16:colId xmlns:a16="http://schemas.microsoft.com/office/drawing/2014/main" val="3094112422"/>
                    </a:ext>
                  </a:extLst>
                </a:gridCol>
                <a:gridCol w="4998984">
                  <a:extLst>
                    <a:ext uri="{9D8B030D-6E8A-4147-A177-3AD203B41FA5}">
                      <a16:colId xmlns:a16="http://schemas.microsoft.com/office/drawing/2014/main" val="6195265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Skupina kritérií (max. počet bodů)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Název kritéria (max. počet bodů)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2909789"/>
                  </a:ext>
                </a:extLst>
              </a:tr>
              <a:tr h="37299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Potřebnost (30)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1 Znalost problému a cílové skupiny a potřebnost nového řešení (30)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5290688"/>
                  </a:ext>
                </a:extLst>
              </a:tr>
              <a:tr h="68070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Účelnost (30)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2 Cíle a zlepšení (30)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6216180"/>
                  </a:ext>
                </a:extLst>
              </a:tr>
              <a:tr h="62476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Efektivnost a hospodárnost (15)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3 Efektivita projektu a rozpočet (15)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0660857"/>
                  </a:ext>
                </a:extLst>
              </a:tr>
              <a:tr h="655843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Proveditelnost (25)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4 Způsob zapojení aktérů do vývoje řešení (15)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9841179"/>
                  </a:ext>
                </a:extLst>
              </a:tr>
              <a:tr h="621652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5 Kapacity a přístup k řešení (10)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7412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737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3573216"/>
          </a:xfrm>
        </p:spPr>
        <p:txBody>
          <a:bodyPr/>
          <a:lstStyle/>
          <a:p>
            <a:pPr marL="0" indent="0">
              <a:buNone/>
            </a:pPr>
            <a:r>
              <a:rPr lang="cs-CZ" sz="2800" b="true" dirty="false"/>
              <a:t>Informování žadatele o výsledku žádosti v jednotlivých fázích hodnocení a výběru</a:t>
            </a:r>
            <a:br>
              <a:rPr lang="cs-CZ" sz="2800" b="true" dirty="false"/>
            </a:br>
            <a:endParaRPr lang="cs-CZ" sz="2800" dirty="false"/>
          </a:p>
          <a:p>
            <a:pPr lvl="1"/>
            <a:r>
              <a:rPr lang="cs-CZ" dirty="false"/>
              <a:t>vyrozumění o výsledku žádosti vždy po dokončení dané fáze hodnocení a výběru</a:t>
            </a:r>
          </a:p>
          <a:p>
            <a:pPr lvl="1"/>
            <a:r>
              <a:rPr lang="cs-CZ" dirty="false"/>
              <a:t>změna stavu projektu v IS KP21+</a:t>
            </a:r>
          </a:p>
          <a:p>
            <a:pPr lvl="1"/>
            <a:r>
              <a:rPr lang="cs-CZ" dirty="false"/>
              <a:t>výsledky hodnocení k dispozici v IS KP21+</a:t>
            </a:r>
          </a:p>
          <a:p>
            <a:pPr lvl="1"/>
            <a:r>
              <a:rPr lang="cs-CZ" dirty="false"/>
              <a:t>neúspěšní žadatelé v IS KP21+: oznámení (odůvodnění </a:t>
            </a:r>
            <a:br>
              <a:rPr lang="cs-CZ" dirty="false"/>
            </a:br>
            <a:r>
              <a:rPr lang="cs-CZ" dirty="false"/>
              <a:t>a informace o opravných prostředních), rozhodnutí</a:t>
            </a:r>
          </a:p>
          <a:p>
            <a:pPr marL="414000" lvl="1" indent="0">
              <a:buNone/>
            </a:pPr>
            <a:r>
              <a:rPr lang="cs-CZ" dirty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95475C-E29E-4627-B9AA-DA7B4F8C0954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18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Proces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799244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true" dirty="false"/>
              <a:t>Vydání právního aktu o poskytnutí podpory </a:t>
            </a:r>
            <a:br>
              <a:rPr lang="cs-CZ" sz="2800" b="true" dirty="false"/>
            </a:br>
            <a:endParaRPr lang="cs-CZ" sz="2800" b="true" dirty="false"/>
          </a:p>
          <a:p>
            <a:pPr lvl="1"/>
            <a:r>
              <a:rPr lang="cs-CZ" dirty="false"/>
              <a:t>v případě, že žádost o podporu uspěla v hodnocení </a:t>
            </a:r>
          </a:p>
          <a:p>
            <a:pPr lvl="1"/>
            <a:r>
              <a:rPr lang="cs-CZ" dirty="false"/>
              <a:t>výzva k poskytnutí podkladů pro přípravu právního aktu</a:t>
            </a:r>
          </a:p>
          <a:p>
            <a:pPr lvl="1"/>
            <a:r>
              <a:rPr lang="cs-CZ" dirty="false"/>
              <a:t>neposkytnutí součinnosti v procesu přípravy právního aktu - podpora na projekt poskytnuta nebude</a:t>
            </a:r>
          </a:p>
          <a:p>
            <a:pPr lvl="1"/>
            <a:r>
              <a:rPr lang="cs-CZ" dirty="false"/>
              <a:t>ŘO připravuje návrh právního aktu na základě doložených podkladů</a:t>
            </a:r>
          </a:p>
          <a:p>
            <a:pPr lvl="1"/>
            <a:r>
              <a:rPr lang="cs-CZ" dirty="false"/>
              <a:t>akceptováním textu právního aktu se žadatel stává příjemcem podpory</a:t>
            </a:r>
          </a:p>
          <a:p>
            <a:pPr marL="414000" lvl="1" indent="0">
              <a:buNone/>
            </a:pPr>
            <a:r>
              <a:rPr lang="cs-CZ" dirty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CC2BCE3-A7C5-4A6A-B1C8-0557C76FF0BB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447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false"/>
              <a:t>  </a:t>
            </a:r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Veřejná podpora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21665954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Veřejná podpora a podpora de minimis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pl-PL" b="true" dirty="false"/>
              <a:t>Předpokládána je podpora de minimis</a:t>
            </a:r>
          </a:p>
          <a:p>
            <a:r>
              <a:rPr lang="pl-PL" dirty="false"/>
              <a:t>Projekty mohou být </a:t>
            </a:r>
            <a:r>
              <a:rPr lang="pl-PL" b="true" dirty="false"/>
              <a:t>mimo veřejnou podporu </a:t>
            </a:r>
            <a:r>
              <a:rPr lang="pl-PL" dirty="false"/>
              <a:t>v případě, že: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false"/>
              <a:t>- projekt realizuje subjekt veřejné správy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false"/>
              <a:t>- cílem projektu je vytvořit řešení využitelné subjektem veřejné správy k realizaci veřejné politiky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false"/>
              <a:t>- vzniklé řešení je v plné šíři k dispozici prostřednictvím licence umožnující využití řešení jiným subjektem </a:t>
            </a:r>
          </a:p>
          <a:p>
            <a:r>
              <a:rPr lang="cs-CZ" dirty="false"/>
              <a:t>Konkrétní podoba rozsahu podpory DM je řešena </a:t>
            </a:r>
            <a:br>
              <a:rPr lang="cs-CZ" dirty="false"/>
            </a:br>
            <a:r>
              <a:rPr lang="cs-CZ" dirty="false"/>
              <a:t>před uzavřením právního aktu. </a:t>
            </a:r>
          </a:p>
          <a:p>
            <a:endParaRPr lang="cs-CZ" sz="2000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44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483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false"/>
              <a:t>  </a:t>
            </a:r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INDIKÁTORY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3608190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true" dirty="false"/>
              <a:t>Pravidla volby závazných indikátorů a jejich sledování </a:t>
            </a:r>
          </a:p>
          <a:p>
            <a:r>
              <a:rPr lang="cs-CZ" sz="2200" dirty="false"/>
              <a:t>Žadatel volí pouze ty indikátory z výzvy, které jsou relevantní pro jeho projekt.</a:t>
            </a:r>
            <a:endParaRPr lang="cs-CZ" sz="2200" dirty="false">
              <a:solidFill>
                <a:srgbClr val="FF0000"/>
              </a:solidFill>
            </a:endParaRPr>
          </a:p>
          <a:p>
            <a:r>
              <a:rPr lang="cs-CZ" sz="2200" dirty="false"/>
              <a:t>Uvádí se kumulativní odhad za celé období realizace projektu.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84A7F0-7C69-4D51-A5B4-CCAA715E6381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	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Indikátory se závazkem - hodnota, která se chápe </a:t>
            </a:r>
            <a:br>
              <a:rPr lang="cs-CZ" dirty="false"/>
            </a:br>
            <a:r>
              <a:rPr lang="cs-CZ" dirty="false"/>
              <a:t>jako závazek žadatele, kterého má dosáhnout díky realizaci projektu. </a:t>
            </a:r>
          </a:p>
          <a:p>
            <a:pPr marL="0" indent="0">
              <a:buNone/>
            </a:pPr>
            <a:r>
              <a:rPr lang="cs-CZ" dirty="false"/>
              <a:t>     (podpořené osoby, ověřený nástroj, dokumenty)</a:t>
            </a:r>
          </a:p>
          <a:p>
            <a:endParaRPr lang="cs-CZ" dirty="false"/>
          </a:p>
          <a:p>
            <a:r>
              <a:rPr lang="cs-CZ" dirty="false"/>
              <a:t>Indikátory bez závazku - hodnoty, které nepředstavují závazek žadatele, ale které je nutné sledovat.</a:t>
            </a:r>
          </a:p>
          <a:p>
            <a:pPr marL="0" indent="0">
              <a:buNone/>
            </a:pPr>
            <a:r>
              <a:rPr lang="cs-CZ" dirty="false"/>
              <a:t>     (podpořené instituce, využívání služeb)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F9368F-924D-49CB-89BF-F3F6BCFB0A52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843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	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392488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Indikátory závazné (je třeba vyplnit v ISKP21+):</a:t>
            </a:r>
          </a:p>
          <a:p>
            <a:r>
              <a:rPr lang="cs-CZ" dirty="false"/>
              <a:t>Minimální hodnoty indikátorů: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912454527"/>
              </p:ext>
            </p:extLst>
          </p:nvPr>
        </p:nvGraphicFramePr>
        <p:xfrm>
          <a:off x="539552" y="2348880"/>
          <a:ext cx="8208912" cy="245143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89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4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2324">
                  <a:extLst>
                    <a:ext uri="{9D8B030D-6E8A-4147-A177-3AD203B41FA5}">
                      <a16:colId xmlns:a16="http://schemas.microsoft.com/office/drawing/2014/main" val="1242958916"/>
                    </a:ext>
                  </a:extLst>
                </a:gridCol>
              </a:tblGrid>
              <a:tr h="54966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Kód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Název indikátoru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jednotka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Typ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Min.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hodnota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8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600 000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Celkový počet účastníků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Účastníci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Výstup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85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693 012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ověřených nových nástrojů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Nástroje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 defTabSz="914400" rtl="false" eaLnBrk="true" latinLnBrk="false" hangingPunct="true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9765957"/>
                  </a:ext>
                </a:extLst>
              </a:tr>
              <a:tr h="6478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805 000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Dokumenty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Výstup</a:t>
                      </a:r>
                      <a:endParaRPr lang="cs-CZ" sz="14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true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4724AE1-0BC0-4724-B732-80796A0AEE40}"/>
              </a:ext>
            </a:extLst>
          </p:cNvPr>
          <p:cNvSpPr txBox="true"/>
          <p:nvPr/>
        </p:nvSpPr>
        <p:spPr>
          <a:xfrm>
            <a:off x="539552" y="5070694"/>
            <a:ext cx="81004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false"/>
              <a:t>Cílová hodnota indikátoru 600000 může být 0 – ale nutno popsat očekávané plnění v komentáři. </a:t>
            </a:r>
          </a:p>
          <a:p>
            <a:r>
              <a:rPr lang="cs-CZ" dirty="false"/>
              <a:t>Nástroj – ověřené řešení (naplnění automaticky schválením dokumentu – shrnujícího testování a zkušenosti v projektu – může být splněno i v případě, že se nepodaří prokázat funkčnost řešení)</a:t>
            </a:r>
          </a:p>
        </p:txBody>
      </p:sp>
    </p:spTree>
    <p:extLst>
      <p:ext uri="{BB962C8B-B14F-4D97-AF65-F5344CB8AC3E}">
        <p14:creationId xmlns:p14="http://schemas.microsoft.com/office/powerpoint/2010/main" val="33018533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	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r>
              <a:rPr lang="cs-CZ" dirty="false"/>
              <a:t>Indikátory bez závazku (v ISKP21+ je možné vyplnit 0):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  <p:sp>
        <p:nvSpPr>
          <p:cNvPr id="6" name="Rectangle 1"/>
          <p:cNvSpPr>
            <a:spLocks noChangeArrowheads="true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23577945"/>
              </p:ext>
            </p:extLst>
          </p:nvPr>
        </p:nvGraphicFramePr>
        <p:xfrm>
          <a:off x="467544" y="2204865"/>
          <a:ext cx="8424935" cy="276372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9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0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849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Kód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Název indikátoru</a:t>
                      </a:r>
                      <a:endParaRPr lang="cs-CZ" sz="18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Měrná jednotka</a:t>
                      </a:r>
                      <a:endParaRPr lang="cs-CZ" sz="18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Typ indikátoru</a:t>
                      </a:r>
                      <a:endParaRPr lang="cs-CZ" sz="18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7543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671 012 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Počet podpořených podpůrných institucí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Organizace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7543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670 102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Využívání podpořených služeb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Osoby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Výsledek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9253520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true"/>
          </p:cNvSpPr>
          <p:nvPr/>
        </p:nvSpPr>
        <p:spPr bwMode="auto">
          <a:xfrm>
            <a:off x="1627188" y="335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Principy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392488"/>
          </a:xfrm>
        </p:spPr>
        <p:txBody>
          <a:bodyPr/>
          <a:lstStyle/>
          <a:p>
            <a:r>
              <a:rPr lang="cs-CZ" dirty="false">
                <a:highlight>
                  <a:srgbClr val="FFFF00"/>
                </a:highlight>
              </a:rPr>
              <a:t>Vložit schéma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DA0F58-E6A5-4399-B3F6-DCBB5BFF2164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4"/>
            <a:ext cx="9144000" cy="5678455"/>
          </a:xfrm>
          <a:prstGeom prst="rect">
            <a:avLst/>
          </a:prstGeom>
        </p:spPr>
      </p:pic>
      <p:pic>
        <p:nvPicPr>
          <p:cNvPr id="11" name="Grafický objekt 10" descr="Sluchátka se souvislou výplní">
            <a:hlinkClick r:id="rId3"/>
            <a:extLst>
              <a:ext uri="{FF2B5EF4-FFF2-40B4-BE49-F238E27FC236}">
                <a16:creationId xmlns:a16="http://schemas.microsoft.com/office/drawing/2014/main" id="{6F102F3C-9056-4BAC-84A1-322D9BBA817A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143483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885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	</a:t>
            </a:r>
            <a:endParaRPr lang="cs-CZ" b="fals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true" dirty="false"/>
              <a:t>     Sankce při nesplnění závazků týkajících se indikátorů</a:t>
            </a:r>
          </a:p>
          <a:p>
            <a:pPr>
              <a:buNone/>
            </a:pPr>
            <a:r>
              <a:rPr lang="cs-CZ" b="true" dirty="false"/>
              <a:t>     </a:t>
            </a:r>
            <a:r>
              <a:rPr lang="cs-CZ" dirty="false"/>
              <a:t>Celková míra naplnění indikátorů            Sankce </a:t>
            </a:r>
            <a:br>
              <a:rPr lang="cs-CZ" dirty="false"/>
            </a:br>
            <a:r>
              <a:rPr lang="cs-CZ" dirty="false"/>
              <a:t>výstupů vzhledem k závazkům </a:t>
            </a:r>
            <a:br>
              <a:rPr lang="cs-CZ" dirty="false"/>
            </a:br>
            <a:r>
              <a:rPr lang="cs-CZ" dirty="false"/>
              <a:t>dle právního aktu 	</a:t>
            </a:r>
          </a:p>
          <a:p>
            <a:pPr>
              <a:buNone/>
            </a:pPr>
            <a:r>
              <a:rPr lang="cs-CZ" dirty="false"/>
              <a:t>     méně než 85 % a zároveň alespoň 70 %       15 % 	</a:t>
            </a:r>
          </a:p>
          <a:p>
            <a:pPr>
              <a:buNone/>
            </a:pPr>
            <a:r>
              <a:rPr lang="cs-CZ" dirty="false"/>
              <a:t>     méně než 70 % a zároveň alespoň 55 % 	 20 % 	</a:t>
            </a:r>
          </a:p>
          <a:p>
            <a:pPr>
              <a:buNone/>
            </a:pPr>
            <a:r>
              <a:rPr lang="cs-CZ" dirty="false"/>
              <a:t>     méně než 55 % a zároveň alespoň 40 % 	 30 % 	</a:t>
            </a:r>
          </a:p>
          <a:p>
            <a:pPr>
              <a:buNone/>
            </a:pPr>
            <a:r>
              <a:rPr lang="cs-CZ" dirty="false"/>
              <a:t>     méně než 40 % 	                                             50 % 	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43F57F3-78F7-466D-94B2-C89BF3B75D0D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37" y="268537"/>
            <a:ext cx="542925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INDIKÁTORY</a:t>
            </a:r>
            <a:r>
              <a:rPr lang="pl-PL" b="false" dirty="false"/>
              <a:t> – </a:t>
            </a:r>
            <a:r>
              <a:rPr lang="pl-PL" b="false" cap="none" dirty="false"/>
              <a:t>podpořené osoby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36504"/>
          </a:xfrm>
        </p:spPr>
        <p:txBody>
          <a:bodyPr/>
          <a:lstStyle/>
          <a:p>
            <a:r>
              <a:rPr lang="cs-CZ" dirty="false"/>
              <a:t>Podpořená osoba = osoba identifikovatelná podle jména a příjmení, bydliště, data narození</a:t>
            </a:r>
          </a:p>
          <a:p>
            <a:r>
              <a:rPr lang="cs-CZ" dirty="false"/>
              <a:t>Pro možnost započtení podpořené osoby do indikátorů, musí poskytnutá </a:t>
            </a:r>
            <a:r>
              <a:rPr lang="cs-CZ" b="true" dirty="false"/>
              <a:t>podpora dosáhnout minimální hranice 40 hodin.</a:t>
            </a:r>
          </a:p>
          <a:p>
            <a:r>
              <a:rPr lang="cs-CZ" dirty="false"/>
              <a:t>Nižší míra poskytnutých služeb je považována za tzv. </a:t>
            </a:r>
            <a:r>
              <a:rPr lang="cs-CZ" b="true" dirty="false"/>
              <a:t>bagatelní podporu.</a:t>
            </a:r>
          </a:p>
          <a:p>
            <a:r>
              <a:rPr lang="cs-CZ" dirty="false"/>
              <a:t>Dokument zařazený do 805 000 musí být oficiálně zveřejněný.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F84CA71-8C4E-44CA-952F-532A119650F9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Rozpočet projektů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428482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Všechny výdaje musejí splňovat podmínku:</a:t>
            </a:r>
          </a:p>
          <a:p>
            <a:pPr lvl="1"/>
            <a:r>
              <a:rPr lang="cs-CZ" dirty="false"/>
              <a:t>Hospodárnosti</a:t>
            </a:r>
          </a:p>
          <a:p>
            <a:pPr lvl="1"/>
            <a:r>
              <a:rPr lang="cs-CZ" dirty="false"/>
              <a:t>Efektivnosti</a:t>
            </a:r>
          </a:p>
          <a:p>
            <a:pPr lvl="1"/>
            <a:r>
              <a:rPr lang="cs-CZ" dirty="false"/>
              <a:t>Účelnosti</a:t>
            </a:r>
          </a:p>
          <a:p>
            <a:pPr lvl="1"/>
            <a:r>
              <a:rPr lang="cs-CZ" dirty="false"/>
              <a:t>Vznikly v době realizace projektu</a:t>
            </a:r>
          </a:p>
          <a:p>
            <a:r>
              <a:rPr lang="cs-CZ" sz="1600" dirty="false"/>
              <a:t>Řídicí orgán (ŘO) je oprávněn si od příjemce vyžádat jakýkoli dokument, </a:t>
            </a:r>
            <a:br>
              <a:rPr lang="cs-CZ" sz="1600" dirty="false"/>
            </a:br>
            <a:r>
              <a:rPr lang="cs-CZ" sz="1600" dirty="false"/>
              <a:t>který je nezbytný pro ověření způsobilosti výdajů v rámci projektu (může se jednat </a:t>
            </a:r>
            <a:br>
              <a:rPr lang="cs-CZ" sz="1600" dirty="false"/>
            </a:br>
            <a:r>
              <a:rPr lang="cs-CZ" sz="1600" dirty="false"/>
              <a:t>i o dokument, který vznikl v době před zahájením realizace projektu).</a:t>
            </a:r>
          </a:p>
          <a:p>
            <a:r>
              <a:rPr lang="cs-CZ" sz="2000" b="true" dirty="false"/>
              <a:t>Režim financování projektu</a:t>
            </a:r>
            <a:r>
              <a:rPr lang="cs-CZ" sz="2000" dirty="false"/>
              <a:t>:  40% paušální sazba (osobní náklady + paušál 40 % z osobních nákladů)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7284E7-3E04-41E8-AA63-63D38F895877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43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71778"/>
            <a:ext cx="8064000" cy="4565533"/>
          </a:xfrm>
        </p:spPr>
        <p:txBody>
          <a:bodyPr/>
          <a:lstStyle/>
          <a:p>
            <a:r>
              <a:rPr lang="cs-CZ" dirty="false"/>
              <a:t>Osobní náklady- </a:t>
            </a:r>
            <a:r>
              <a:rPr lang="cs-CZ" sz="2200" dirty="false"/>
              <a:t>mzdy a platy členů realizačního týmu (RT)</a:t>
            </a:r>
          </a:p>
          <a:p>
            <a:pPr lvl="1"/>
            <a:r>
              <a:rPr lang="cs-CZ" dirty="false"/>
              <a:t>Pracovní smlouvy (PS)</a:t>
            </a:r>
          </a:p>
          <a:p>
            <a:pPr lvl="1"/>
            <a:r>
              <a:rPr lang="cs-CZ" dirty="false"/>
              <a:t>Dohoda o pracovní činnosti (DPČ)</a:t>
            </a:r>
          </a:p>
          <a:p>
            <a:pPr lvl="2"/>
            <a:r>
              <a:rPr lang="cs-CZ" sz="1800" dirty="false"/>
              <a:t>Týdenní rozsah nesmí v průměru překračovat 20 hodin, </a:t>
            </a:r>
            <a:br>
              <a:rPr lang="cs-CZ" sz="1800" dirty="false"/>
            </a:br>
            <a:r>
              <a:rPr lang="cs-CZ" sz="1800" dirty="false"/>
              <a:t>a to maximálně za dobu 52 týdnů. Do částky 3 499 Kč za měsíc zaměstnanec ani zaměstnavatel zdravotní a sociální pojištění neplatí. Od částky 3 500 Kč za měsíc vzniká povinnost platby zdravotního </a:t>
            </a:r>
            <a:br>
              <a:rPr lang="cs-CZ" sz="1800" dirty="false"/>
            </a:br>
            <a:r>
              <a:rPr lang="cs-CZ" sz="1800" dirty="false"/>
              <a:t>a sociálního pojištění. </a:t>
            </a:r>
          </a:p>
          <a:p>
            <a:pPr lvl="2"/>
            <a:r>
              <a:rPr lang="cs-CZ" sz="1800" b="true" dirty="false"/>
              <a:t>V rozpočtu se PS a DPČ vykazují jako superhrubá mzda.</a:t>
            </a:r>
          </a:p>
          <a:p>
            <a:pPr lvl="1"/>
            <a:r>
              <a:rPr lang="cs-CZ" dirty="false"/>
              <a:t>Dohoda o provedení práce (DPP)</a:t>
            </a:r>
            <a:endParaRPr lang="cs-CZ" sz="2400" dirty="false"/>
          </a:p>
          <a:p>
            <a:pPr lvl="2"/>
            <a:r>
              <a:rPr lang="cs-CZ" sz="1800" dirty="false"/>
              <a:t>R</a:t>
            </a:r>
            <a:r>
              <a:rPr lang="cs-CZ" sz="1800" b="false" i="false" u="none" strike="noStrike" kern="1200" baseline="0" dirty="false">
                <a:solidFill>
                  <a:schemeClr val="tx1"/>
                </a:solidFill>
              </a:rPr>
              <a:t>ozsah práce</a:t>
            </a:r>
            <a:r>
              <a:rPr lang="cs-CZ" sz="1800" b="false" i="false" u="none" strike="noStrike" kern="1200" dirty="false">
                <a:solidFill>
                  <a:schemeClr val="tx1"/>
                </a:solidFill>
              </a:rPr>
              <a:t> </a:t>
            </a:r>
            <a:r>
              <a:rPr lang="cs-CZ" sz="1800" b="false" i="false" u="none" strike="noStrike" kern="1200" baseline="0" dirty="false">
                <a:solidFill>
                  <a:schemeClr val="tx1"/>
                </a:solidFill>
              </a:rPr>
              <a:t>nesmí překročit 300 hodin v kalendářním roce </a:t>
            </a:r>
            <a:br>
              <a:rPr lang="cs-CZ" sz="1800" b="false" i="false" u="none" strike="noStrike" kern="1200" baseline="0" dirty="false">
                <a:solidFill>
                  <a:schemeClr val="tx1"/>
                </a:solidFill>
              </a:rPr>
            </a:br>
            <a:r>
              <a:rPr lang="cs-CZ" sz="1800" b="false" i="false" u="none" strike="noStrike" kern="1200" baseline="0" dirty="false">
                <a:solidFill>
                  <a:schemeClr val="tx1"/>
                </a:solidFill>
              </a:rPr>
              <a:t>u jednoho zaměstnavatele. Zdravotní a sociální pojištění se platní </a:t>
            </a:r>
            <a:br>
              <a:rPr lang="cs-CZ" sz="1800" b="false" i="false" u="none" strike="noStrike" kern="1200" baseline="0" dirty="false">
                <a:solidFill>
                  <a:schemeClr val="tx1"/>
                </a:solidFill>
              </a:rPr>
            </a:br>
            <a:r>
              <a:rPr lang="cs-CZ" sz="1800" b="false" i="false" u="none" strike="noStrike" kern="1200" baseline="0" dirty="false">
                <a:solidFill>
                  <a:schemeClr val="tx1"/>
                </a:solidFill>
              </a:rPr>
              <a:t>jen pokud odměna přesáhne 10 000 Kč (včetně).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EE7D26-B8DD-4D3F-9BDB-9F7F803ED3E8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752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Ostatní osobní náklady</a:t>
            </a:r>
          </a:p>
          <a:p>
            <a:pPr lvl="1"/>
            <a:r>
              <a:rPr lang="cs-CZ" dirty="false"/>
              <a:t>prostředky na případné odvody z DPP</a:t>
            </a:r>
          </a:p>
          <a:p>
            <a:pPr lvl="1"/>
            <a:r>
              <a:rPr lang="cs-CZ" dirty="false"/>
              <a:t>prostředky na 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rok.)</a:t>
            </a:r>
          </a:p>
          <a:p>
            <a:pPr lvl="1"/>
            <a:r>
              <a:rPr lang="cs-CZ" dirty="false"/>
              <a:t>prostředky na úhradu výdajů, které překračují jednotkovou cenu rozpočtu z důvodu čerpání dovolené (průměr pro výpočet dovolené může být vyšší, a to ovlivní celkovou výši náhrady)</a:t>
            </a:r>
          </a:p>
          <a:p>
            <a:pPr lvl="1"/>
            <a:r>
              <a:rPr lang="cs-CZ" dirty="false"/>
              <a:t>Při převodu z DPP na DPČ je třeba počítat s odvody na soc. </a:t>
            </a:r>
            <a:br>
              <a:rPr lang="cs-CZ" dirty="false"/>
            </a:br>
            <a:r>
              <a:rPr lang="cs-CZ" dirty="false"/>
              <a:t>a zdravotní pojištění ve výši 33,8 % z odměny z dohody.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A5252A7-F595-45BA-953F-677BD8D0312D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446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b="true" dirty="false"/>
              <a:t>Podporované osobní náklady – typové pozice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Manažer projektu 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Odborný pracovník (projektový asistent, koordinátor cílové skupiny)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Odborný garant (interní expert, gestor)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Odborný konzultant (poradce; expert; specialista, designer, průvodce změnou apod.) nebo metodik 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Právník 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Výzkumný pracovník (poradce; expert; specialista)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Lektor (školitel)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Evaluátor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Pracovníci v přímé práci s cílovou skupinou (např. sociální pracovníci, pracovníci v sociálních službách, pracovníci zdravotních služeb)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Technický specialista (jiné technické profese nezbytné pro pilotování inovace)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cs-CZ" sz="1800" dirty="false"/>
              <a:t> Peer konzultant, osoba s uživatelskou zkušeností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68451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b="true" dirty="false"/>
              <a:t>Do osobních nákladů nelze zahrnout aktivity, kdy pracovník:</a:t>
            </a:r>
          </a:p>
          <a:p>
            <a:pPr lvl="1"/>
            <a:r>
              <a:rPr lang="cs-CZ" dirty="false"/>
              <a:t>nepracuje přímo s cílovou skupinou projektu nebo</a:t>
            </a:r>
          </a:p>
          <a:p>
            <a:pPr lvl="1"/>
            <a:r>
              <a:rPr lang="cs-CZ" dirty="false"/>
              <a:t>nezajišťuje výstup, který je určen k přímému využití cílovou skupinou projektu.</a:t>
            </a:r>
          </a:p>
          <a:p>
            <a:pPr marL="414000" lvl="1" indent="0">
              <a:buNone/>
            </a:pPr>
            <a:r>
              <a:rPr lang="cs-CZ" dirty="false"/>
              <a:t>Např. administrativa, řízení projektu (včetně finančního), účetnictví, personalistika komunikační a informační opatření, občerstvení a stravování a podpůrné procesy pro provoz projektu.</a:t>
            </a:r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22972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7992440" cy="4635216"/>
          </a:xfrm>
        </p:spPr>
        <p:txBody>
          <a:bodyPr/>
          <a:lstStyle/>
          <a:p>
            <a:r>
              <a:rPr lang="cs-CZ" b="true" dirty="false"/>
              <a:t>Jak vyplnit položky rozpočtu:</a:t>
            </a:r>
          </a:p>
          <a:p>
            <a:pPr marL="414000" lvl="1" indent="0">
              <a:buNone/>
            </a:pPr>
            <a:r>
              <a:rPr lang="cs-CZ" dirty="false"/>
              <a:t>„Název položky“ – musí být patrné, jaké typové pozici dle přílohy 2 výzvy položka odpovídá</a:t>
            </a:r>
          </a:p>
          <a:p>
            <a:pPr marL="414000" lvl="1" indent="0">
              <a:buNone/>
            </a:pPr>
            <a:r>
              <a:rPr lang="cs-CZ" dirty="false"/>
              <a:t>„Cena jednotky“ – měsíční / hodinová sazba SUPERHRUBÉ mzdy (včetně SZP, vyjma DPP)</a:t>
            </a:r>
          </a:p>
          <a:p>
            <a:pPr marL="414000" lvl="1" indent="0">
              <a:buNone/>
            </a:pPr>
            <a:r>
              <a:rPr lang="cs-CZ" dirty="false"/>
              <a:t>„Počet jednotek“ – počet měsíců/hodin odpovídajících délce zapojení v projektu</a:t>
            </a:r>
          </a:p>
          <a:p>
            <a:pPr marL="414000" lvl="1" indent="0">
              <a:buNone/>
            </a:pPr>
            <a:r>
              <a:rPr lang="cs-CZ" dirty="false"/>
              <a:t>Uveďte u všech pozic výši úvazku do sloupce rozpočtu „Měrná jednotka (individuální)“, případně do názvu položky</a:t>
            </a:r>
          </a:p>
          <a:p>
            <a:pPr marL="414000" lvl="1" indent="0">
              <a:buNone/>
            </a:pPr>
            <a:r>
              <a:rPr lang="cs-CZ" dirty="false"/>
              <a:t>„Měrná jednotka (přednastavená)“ je NR</a:t>
            </a:r>
          </a:p>
          <a:p>
            <a:pPr marL="414000" lvl="1" indent="0">
              <a:buNone/>
            </a:pPr>
            <a:r>
              <a:rPr lang="cs-CZ" dirty="false"/>
              <a:t>„</a:t>
            </a:r>
            <a:r>
              <a:rPr lang="cs-CZ" dirty="false">
                <a:highlight>
                  <a:srgbClr val="FFFF00"/>
                </a:highlight>
              </a:rPr>
              <a:t>Měrná jednotka (z číselníku)“, vyberte </a:t>
            </a:r>
            <a:r>
              <a:rPr lang="cs-CZ" dirty="false" err="true">
                <a:highlight>
                  <a:srgbClr val="FFFF00"/>
                </a:highlight>
              </a:rPr>
              <a:t>osoboměsíc</a:t>
            </a:r>
            <a:r>
              <a:rPr lang="cs-CZ" dirty="false">
                <a:highlight>
                  <a:srgbClr val="FFFF00"/>
                </a:highlight>
              </a:rPr>
              <a:t> nebo hodina, dle předpokládaného PPV (měsíční nebo hodinová mzda na smlouvě, u DPP a DPČ většinou hodiny, PS měsíce – není tomu tak ale vždy) – </a:t>
            </a:r>
            <a:r>
              <a:rPr lang="cs-CZ" dirty="false">
                <a:solidFill>
                  <a:srgbClr val="FF0000"/>
                </a:solidFill>
                <a:highlight>
                  <a:srgbClr val="FFFF00"/>
                </a:highlight>
              </a:rPr>
              <a:t>zatím v systému nefunguje - Nevyplňujte</a:t>
            </a:r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1E1BFA4-54F3-4B1C-B143-363006FA7246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66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349FB8-6FDD-4A4A-9D5D-B082185FA56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AD913B-04FF-4EE7-9485-DAD32D8222B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A5046BEB-A69C-4A77-ABCD-AF8C4469570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750" y="1340768"/>
            <a:ext cx="7920682" cy="4779045"/>
          </a:xfrm>
        </p:spPr>
        <p:txBody>
          <a:bodyPr/>
          <a:lstStyle/>
          <a:p>
            <a:r>
              <a:rPr lang="cs-CZ" b="true" dirty="false"/>
              <a:t>Jak vyplnit položky rozpočtu (</a:t>
            </a:r>
            <a:r>
              <a:rPr lang="cs-CZ" b="true" dirty="false" err="true"/>
              <a:t>pokr</a:t>
            </a:r>
            <a:r>
              <a:rPr lang="cs-CZ" b="true" dirty="false"/>
              <a:t>.):</a:t>
            </a:r>
          </a:p>
          <a:p>
            <a:pPr marL="414000" lvl="1" indent="0">
              <a:buNone/>
            </a:pPr>
            <a:r>
              <a:rPr lang="cs-CZ" dirty="false"/>
              <a:t>Ve všech používaných kapitolách rozpočtu vytvořit podkapitolu i v případě jediné položky (pod 1.1.2. DPČ musí být 1.1.2.1 Konkrétní pozice na DPČ, nelze čerpat přímo z 1.1.2 DPČ)</a:t>
            </a:r>
          </a:p>
          <a:p>
            <a:pPr marL="414000" lvl="1" indent="0">
              <a:buNone/>
            </a:pPr>
            <a:r>
              <a:rPr lang="cs-CZ" dirty="false"/>
              <a:t>Měsíční sazby uvádějte odpovídající výši uvedeného úvazku (v případě úvazku 0,5, uvádějte sazbu odpovídající této výši, nikoliv sazbu tabulkovou sazbu určenou pro 1,0)</a:t>
            </a:r>
          </a:p>
          <a:p>
            <a:pPr marL="414000" lvl="1" indent="0">
              <a:buNone/>
            </a:pPr>
            <a:r>
              <a:rPr lang="cs-CZ" dirty="false"/>
              <a:t>Položky na odměny komplikují vyplňování monitorovacích zpráv, vhodnější může být navýšit položky osobních nákladů, o předpokládané odměny, aby se odměna čerpala ze stejné rozpočtové položky jako mzda např.: 1.1.1.3 projektový manažer a ne ze dvou položek 1.1.1.3 + 1.1.1.4 odměny</a:t>
            </a:r>
          </a:p>
          <a:p>
            <a:pPr marL="414000" lvl="1" indent="0">
              <a:buNone/>
            </a:pPr>
            <a:r>
              <a:rPr lang="cs-CZ" dirty="false"/>
              <a:t>Počet měsíců zapojení do projektu pak může být zvýšen proti očekávanému zapojení, třeba o půl jednotky, aby se vytvořila rezerva na odměny (např.: počet </a:t>
            </a:r>
            <a:r>
              <a:rPr lang="cs-CZ" dirty="false" err="true"/>
              <a:t>osoboměsíců</a:t>
            </a:r>
            <a:r>
              <a:rPr lang="cs-CZ" dirty="false"/>
              <a:t> 12,5 při 12 měsíčním projektu)</a:t>
            </a:r>
          </a:p>
          <a:p>
            <a:pPr marL="414000" lvl="1" indent="0">
              <a:buNone/>
            </a:pPr>
            <a:endParaRPr lang="cs-CZ" dirty="false">
              <a:highlight>
                <a:srgbClr val="FFFF00"/>
              </a:highlight>
            </a:endParaRPr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247C843-0327-4DD4-9507-88A97333BBEB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24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55576" y="16288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INKUBAČNÍ FÁZE VÝVOJE ŘEŠENÍ (1)</a:t>
            </a:r>
            <a:endParaRPr lang="cs-CZ" sz="2800" b="false" dirty="false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298D55-C050-42B9-A474-7AF84AE09677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584" y="2996952"/>
            <a:ext cx="6979800" cy="3715749"/>
          </a:xfrm>
          <a:prstGeom prst="rect">
            <a:avLst/>
          </a:prstGeom>
        </p:spPr>
      </p:pic>
      <p:pic>
        <p:nvPicPr>
          <p:cNvPr id="5" name="Grafický objekt 4" descr="Sluchátka se souvislou výplní">
            <a:hlinkClick r:id="rId4"/>
            <a:extLst>
              <a:ext uri="{FF2B5EF4-FFF2-40B4-BE49-F238E27FC236}">
                <a16:creationId xmlns:a16="http://schemas.microsoft.com/office/drawing/2014/main" id="{00B8B685-E50A-452C-B193-65C3049F30D9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9632" y="30050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462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122A9-3C0B-4913-BFE1-B9E0D769B40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Příklad rozpočtu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4F99E1-28D3-4A42-AC58-AC0911EE5C2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B653FA8-88FC-4C4C-A16A-A1E2ABBA52C6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28912E1-F8B2-4F96-B5BC-F613F288654E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0812"/>
            <a:ext cx="9144000" cy="489637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415ADD0-C34C-49D0-ADAF-8E6121607437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5253"/>
            <a:ext cx="9144000" cy="482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365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86926" y="1412776"/>
            <a:ext cx="8244796" cy="1152128"/>
          </a:xfrm>
        </p:spPr>
        <p:txBody>
          <a:bodyPr>
            <a:normAutofit/>
          </a:bodyPr>
          <a:lstStyle/>
          <a:p>
            <a:r>
              <a:rPr lang="cs-CZ" sz="3300" dirty="false"/>
              <a:t>Stanovení výše osobních nákladů</a:t>
            </a:r>
          </a:p>
          <a:p>
            <a:pPr lvl="1"/>
            <a:r>
              <a:rPr lang="cs-CZ" sz="2400" dirty="false"/>
              <a:t>dle </a:t>
            </a:r>
            <a:r>
              <a:rPr lang="cs-CZ" sz="2400" b="true" dirty="false"/>
              <a:t>„</a:t>
            </a:r>
            <a:r>
              <a:rPr lang="cs-CZ" sz="2400" b="true" dirty="false">
                <a:hlinkClick r:id="rId2"/>
              </a:rPr>
              <a:t>Tabulky obvyklých cen, mezd a platů</a:t>
            </a:r>
            <a:r>
              <a:rPr lang="cs-CZ" sz="2400" b="true" dirty="false"/>
              <a:t>“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61</a:t>
            </a:fld>
            <a:endParaRPr lang="cs-CZ" dirty="false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9AA3B816-1C31-4D7C-BA7F-5437B1013686}"/>
              </a:ext>
            </a:extLst>
          </p:cNvPr>
          <p:cNvGrpSpPr/>
          <p:nvPr/>
        </p:nvGrpSpPr>
        <p:grpSpPr>
          <a:xfrm>
            <a:off x="360000" y="2348880"/>
            <a:ext cx="8285924" cy="4120411"/>
            <a:chOff x="4492490" y="1399500"/>
            <a:chExt cx="4381510" cy="3400331"/>
          </a:xfrm>
        </p:grpSpPr>
        <p:pic>
          <p:nvPicPr>
            <p:cNvPr id="7" name="Obrázek 6" descr="Obsah obrázku stůl&#10;&#10;Popis byl vytvořen automaticky">
              <a:extLst>
                <a:ext uri="{FF2B5EF4-FFF2-40B4-BE49-F238E27FC236}">
                  <a16:creationId xmlns:a16="http://schemas.microsoft.com/office/drawing/2014/main" id="{0ED4C2AF-CCA1-4855-B05C-E2179B0459E5}"/>
                </a:ext>
              </a:extLst>
            </p:cNvPr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2490" y="1399500"/>
              <a:ext cx="4381510" cy="2245524"/>
            </a:xfrm>
            <a:prstGeom prst="rect">
              <a:avLst/>
            </a:prstGeom>
            <a:noFill/>
          </p:spPr>
        </p:pic>
        <p:pic>
          <p:nvPicPr>
            <p:cNvPr id="9" name="Obrázek 8" descr="Obsah obrázku stůl&#10;&#10;Popis byl vytvořen automaticky">
              <a:extLst>
                <a:ext uri="{FF2B5EF4-FFF2-40B4-BE49-F238E27FC236}">
                  <a16:creationId xmlns:a16="http://schemas.microsoft.com/office/drawing/2014/main" id="{1FCEFFA8-DAAC-4373-A97B-698A89378B94}"/>
                </a:ext>
              </a:extLst>
            </p:cNvPr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2490" y="3645024"/>
              <a:ext cx="4374000" cy="1154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79892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Stanovení výše hodinové sazby</a:t>
            </a:r>
          </a:p>
          <a:p>
            <a:pPr lvl="1"/>
            <a:endParaRPr lang="cs-CZ" sz="1600" dirty="false"/>
          </a:p>
          <a:p>
            <a:pPr lvl="1"/>
            <a:r>
              <a:rPr lang="cs-CZ" sz="1600" dirty="false"/>
              <a:t>Při stanovení výše hodinové sazby za práci pro projekt u osob, které vykonávají stejnou či obdobnou práci i mimo realizaci projektu, je příjemce povinen brát v úvahu výši sazeb těchto zaměstnanců za činnosti mimo projekt. Pokud zaměstnanec zajišťuje v projektu stejnou či obdobnou činnost, jakou vykonává mimo projekt, pak se výše sazby za práci pro projekt a za stejnou či obdobnou práci bez vazby na projekt </a:t>
            </a:r>
            <a:r>
              <a:rPr lang="cs-CZ" sz="1600" b="true" dirty="false"/>
              <a:t>nemohou lišit. </a:t>
            </a:r>
            <a:r>
              <a:rPr lang="cs-CZ" sz="1600" dirty="false"/>
              <a:t>Vyšší 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FDC76BD-6A7A-4ED6-BA66-4D857FD07C4B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629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Výše úvazku – maximálně 1,0</a:t>
            </a:r>
          </a:p>
          <a:p>
            <a:pPr lvl="1"/>
            <a:r>
              <a:rPr lang="cs-CZ" dirty="false"/>
              <a:t>Pracovní úvazky zaměstnance se nesmí překrývat a není možné, aby byl placen za stejnou práci vícekrát. Úvazek osoby, u které je odměňování i jen částečně hrazeno z prostředků projektu OPZ+, může být </a:t>
            </a:r>
            <a:r>
              <a:rPr lang="cs-CZ" b="true" dirty="false"/>
              <a:t>maximálně 1,0 dohromady u všech subjektů </a:t>
            </a:r>
            <a:r>
              <a:rPr lang="cs-CZ" dirty="false"/>
              <a:t>(příjemce a partneři) zapojených do daného projektu (tj. součet veškerých úvazků zaměstnance u zaměstnavatele/ů včetně případných DPP a DPČ nesmí překročit jeden pracovní úvazek), a to po celou dobu zapojení daného pracovníka do realizace projektu OPZ.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58F89B3-581C-4C77-85EF-684DBE5C1A6C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993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Pracovní výkazy musí být zpracovány v případě, že:</a:t>
            </a:r>
          </a:p>
          <a:p>
            <a:pPr marL="0" indent="0">
              <a:buNone/>
            </a:pPr>
            <a:endParaRPr lang="cs-CZ" dirty="false"/>
          </a:p>
          <a:p>
            <a:pPr lvl="1"/>
            <a:r>
              <a:rPr lang="cs-CZ" dirty="false"/>
              <a:t>1 pracovněprávní vztah pro projekt obsahuje činnosti z PN a NN současně</a:t>
            </a:r>
          </a:p>
          <a:p>
            <a:pPr lvl="1"/>
            <a:r>
              <a:rPr lang="cs-CZ" dirty="false"/>
              <a:t>1 pracovněprávní vztah pro projekt obsahuje činnosti spadající do více pozic s různým odměňováním</a:t>
            </a:r>
          </a:p>
          <a:p>
            <a:pPr lvl="1"/>
            <a:r>
              <a:rPr lang="cs-CZ" dirty="false"/>
              <a:t>1 pracovněprávní vztah obsahuje činnosti pro projekt i mimo projekt současně</a:t>
            </a:r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59052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Rozpočet a způsob financování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Formy financování</a:t>
            </a:r>
          </a:p>
          <a:p>
            <a:pPr lvl="1"/>
            <a:r>
              <a:rPr lang="cs-CZ" dirty="false"/>
              <a:t>ex ante (se zálohovými platbami)/ ex post  - veř. správa</a:t>
            </a:r>
          </a:p>
          <a:p>
            <a:pPr marL="414000" lvl="1" indent="0">
              <a:buNone/>
            </a:pPr>
            <a:endParaRPr lang="cs-CZ" dirty="false"/>
          </a:p>
          <a:p>
            <a:r>
              <a:rPr lang="cs-CZ" dirty="false"/>
              <a:t>Zálohové platby ve finančním plánu</a:t>
            </a:r>
          </a:p>
          <a:p>
            <a:pPr lvl="1"/>
            <a:r>
              <a:rPr lang="cs-CZ" dirty="false"/>
              <a:t>1. zálohová platba ve výši 50 % </a:t>
            </a:r>
          </a:p>
          <a:p>
            <a:pPr lvl="1"/>
            <a:r>
              <a:rPr lang="cs-CZ" dirty="false"/>
              <a:t>Další zálohové platby jsou dle harmonogramu projektu a výsledku kontroly zpráv o realizaci.</a:t>
            </a:r>
          </a:p>
          <a:p>
            <a:pPr lvl="1"/>
            <a:r>
              <a:rPr lang="cs-CZ" b="true" dirty="false"/>
              <a:t>Zor a </a:t>
            </a:r>
            <a:r>
              <a:rPr lang="cs-CZ" b="true" dirty="false" err="true"/>
              <a:t>žop</a:t>
            </a:r>
            <a:r>
              <a:rPr lang="cs-CZ" b="true" dirty="false"/>
              <a:t> – období 6 měsíců</a:t>
            </a:r>
          </a:p>
          <a:p>
            <a:pPr lvl="1"/>
            <a:r>
              <a:rPr lang="cs-CZ" dirty="false"/>
              <a:t>Závěrečná platba/vratka bude stanovena dle vyúčtování zálohových plateb a skutečně prokázaných výdajů.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FF0FB59-2835-47C4-9A6C-2808B6A3BB06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37" y="268537"/>
            <a:ext cx="5429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606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4E392-67D3-4615-ACD6-431DCF8213C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24C68A-BECF-4CAB-8A2B-6A2A1BF8161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Pole žádosti „Náklady na klíčové aktivity“</a:t>
            </a:r>
          </a:p>
          <a:p>
            <a:pPr marL="0" indent="0">
              <a:buNone/>
            </a:pPr>
            <a:r>
              <a:rPr lang="cs-CZ" dirty="false"/>
              <a:t>Zde se  uvádějí položky rozpočtu které spadají jak do přímých tak </a:t>
            </a:r>
            <a:r>
              <a:rPr lang="cs-CZ" b="true" dirty="false"/>
              <a:t>do nepřímých nákladů.	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7DDC7A-A6CF-428E-B4F3-0F87ECB91F6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851430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140968"/>
            <a:ext cx="7272808" cy="1584176"/>
          </a:xfrm>
        </p:spPr>
        <p:txBody>
          <a:bodyPr/>
          <a:lstStyle/>
          <a:p>
            <a:pPr algn="ctr"/>
            <a:r>
              <a:rPr lang="cs-CZ" dirty="false"/>
              <a:t>Prostor pro dotazy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9627987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1043608" y="1772816"/>
            <a:ext cx="7272000" cy="4248472"/>
          </a:xfrm>
        </p:spPr>
        <p:txBody>
          <a:bodyPr/>
          <a:lstStyle/>
          <a:p>
            <a:pPr algn="ctr"/>
            <a:br>
              <a:rPr lang="cs-CZ" sz="2800" cap="none" dirty="false"/>
            </a:br>
            <a:br>
              <a:rPr lang="cs-CZ" sz="2800" cap="none" dirty="false"/>
            </a:br>
            <a:r>
              <a:rPr lang="cs-CZ" sz="2800" cap="none" dirty="false"/>
              <a:t>Václav Lintymer</a:t>
            </a:r>
            <a:br>
              <a:rPr lang="cs-CZ" sz="2800" cap="none" dirty="false"/>
            </a:br>
            <a:r>
              <a:rPr lang="cs-CZ" sz="2800" cap="none" dirty="false"/>
              <a:t>Veronika Pavlovská</a:t>
            </a:r>
            <a:br>
              <a:rPr lang="cs-CZ" sz="2800" cap="none" dirty="false"/>
            </a:br>
            <a:r>
              <a:rPr lang="cs-CZ" sz="2800" cap="none" dirty="false"/>
              <a:t>Štěpán Rezek</a:t>
            </a:r>
            <a:br>
              <a:rPr lang="cs-CZ" sz="2800" cap="none" dirty="false"/>
            </a:br>
            <a:br>
              <a:rPr lang="cs-CZ" sz="2800" cap="none" dirty="false"/>
            </a:br>
            <a:r>
              <a:rPr lang="cs-CZ" sz="2800" cap="none" dirty="false"/>
              <a:t>mail: </a:t>
            </a:r>
            <a:r>
              <a:rPr lang="cs-CZ" sz="3200" b="false" i="false" u="none" strike="noStrike" cap="none" dirty="false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inovace@mpsv.cz </a:t>
            </a:r>
            <a:br>
              <a:rPr lang="cs-CZ" sz="3200" cap="none" dirty="false"/>
            </a:br>
            <a:br>
              <a:rPr lang="cs-CZ" sz="3200" u="sng" cap="none" dirty="false"/>
            </a:br>
            <a:br>
              <a:rPr lang="cs-CZ" sz="2800" dirty="false"/>
            </a:br>
            <a:br>
              <a:rPr lang="cs-CZ" sz="2800" dirty="false"/>
            </a:br>
            <a:br>
              <a:rPr lang="cs-CZ" sz="2800" dirty="false"/>
            </a:br>
            <a:endParaRPr lang="cs-CZ" cap="none" dirty="false"/>
          </a:p>
        </p:txBody>
      </p:sp>
    </p:spTree>
    <p:extLst>
      <p:ext uri="{BB962C8B-B14F-4D97-AF65-F5344CB8AC3E}">
        <p14:creationId xmlns:p14="http://schemas.microsoft.com/office/powerpoint/2010/main" val="35982156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259632" y="3501008"/>
            <a:ext cx="7272000" cy="1080120"/>
          </a:xfrm>
        </p:spPr>
        <p:txBody>
          <a:bodyPr/>
          <a:lstStyle/>
          <a:p>
            <a:pPr algn="ctr"/>
            <a:r>
              <a:rPr lang="cs-CZ" sz="2800" dirty="false"/>
              <a:t>Děkujeme za pozornost </a:t>
            </a:r>
            <a:br>
              <a:rPr lang="cs-CZ" sz="2800" dirty="false"/>
            </a:br>
            <a:r>
              <a:rPr lang="cs-CZ" sz="2800" dirty="false"/>
              <a:t>a Těšíme se na spolupráci</a:t>
            </a:r>
            <a:br>
              <a:rPr lang="cs-CZ" sz="2800" dirty="false"/>
            </a:br>
            <a:br>
              <a:rPr lang="cs-CZ" sz="2800" dirty="false"/>
            </a:br>
            <a:br>
              <a:rPr lang="cs-CZ" sz="2800" dirty="false"/>
            </a:br>
            <a:br>
              <a:rPr lang="cs-CZ" dirty="false"/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2281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Smysl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8245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dirty="false"/>
              <a:t>Realizátoři, kteří chtějí změnit tíživou situaci cílových skupin dostanou prostor pro:</a:t>
            </a:r>
          </a:p>
          <a:p>
            <a:pPr lvl="1">
              <a:lnSpc>
                <a:spcPct val="100000"/>
              </a:lnSpc>
            </a:pPr>
            <a:r>
              <a:rPr lang="cs-CZ" dirty="false"/>
              <a:t>hluboké poznání potřeb a problémů cílové skupiny</a:t>
            </a:r>
          </a:p>
          <a:p>
            <a:pPr lvl="1">
              <a:lnSpc>
                <a:spcPct val="100000"/>
              </a:lnSpc>
            </a:pPr>
            <a:r>
              <a:rPr lang="cs-CZ" dirty="false"/>
              <a:t>prozkoumání dostupných dat a zkušeností vztahujících se k nim</a:t>
            </a:r>
          </a:p>
          <a:p>
            <a:pPr lvl="1">
              <a:lnSpc>
                <a:spcPct val="100000"/>
              </a:lnSpc>
            </a:pPr>
            <a:r>
              <a:rPr lang="cs-CZ" dirty="false"/>
              <a:t>vyzkoušení/otestování, zda nápady cílovou skupinu opravdu pozitivně ovlivňují</a:t>
            </a:r>
          </a:p>
          <a:p>
            <a:pPr>
              <a:lnSpc>
                <a:spcPct val="100000"/>
              </a:lnSpc>
            </a:pPr>
            <a:r>
              <a:rPr lang="cs-CZ" dirty="false"/>
              <a:t>Hledáme organizace, které vnímají problém a chtějí přijít na nová řešení nebo si ověřit, zda jejich nápady fungují</a:t>
            </a:r>
          </a:p>
          <a:p>
            <a:pPr>
              <a:lnSpc>
                <a:spcPct val="100000"/>
              </a:lnSpc>
            </a:pPr>
            <a:r>
              <a:rPr lang="cs-CZ" dirty="false"/>
              <a:t>Inkubační a realizační fáze vývoje řešení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70390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2996952"/>
            <a:ext cx="7272808" cy="1944216"/>
          </a:xfrm>
        </p:spPr>
        <p:txBody>
          <a:bodyPr/>
          <a:lstStyle/>
          <a:p>
            <a:pPr algn="ctr"/>
            <a:r>
              <a:rPr lang="cs-CZ" dirty="false"/>
              <a:t>Informační </a:t>
            </a:r>
            <a:br>
              <a:rPr lang="cs-CZ" dirty="false"/>
            </a:br>
            <a:r>
              <a:rPr lang="cs-CZ" dirty="false"/>
              <a:t>a komunikační opatření (publicita)</a:t>
            </a:r>
            <a:endParaRPr lang="cs-CZ" sz="2800" b="false" dirty="false"/>
          </a:p>
        </p:txBody>
      </p:sp>
      <p:pic>
        <p:nvPicPr>
          <p:cNvPr id="4" name="Obrázek 3" descr="Obsah obrázku text, klipart&#10;&#10;Popis byl vytvořen automaticky">
            <a:extLst>
              <a:ext uri="{FF2B5EF4-FFF2-40B4-BE49-F238E27FC236}">
                <a16:creationId xmlns:a16="http://schemas.microsoft.com/office/drawing/2014/main" id="{E26F697C-95FA-4972-8FDC-C7BD5E7AA8C1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287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Povinný plakát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alespoň 1 povinný plakát min. A3 s informacemi </a:t>
            </a:r>
            <a:br>
              <a:rPr lang="cs-CZ" dirty="false"/>
            </a:br>
            <a:r>
              <a:rPr lang="cs-CZ" dirty="false"/>
              <a:t>o projektu – využít je třeba el. šablonu z </a:t>
            </a:r>
            <a:r>
              <a:rPr lang="cs-CZ" dirty="false">
                <a:hlinkClick r:id="rId2"/>
              </a:rPr>
              <a:t>www.esfcr.cz</a:t>
            </a:r>
            <a:r>
              <a:rPr lang="cs-CZ" dirty="false"/>
              <a:t> </a:t>
            </a:r>
          </a:p>
          <a:p>
            <a:r>
              <a:rPr lang="cs-CZ" dirty="false"/>
              <a:t>po celou dobu realizace projektu</a:t>
            </a:r>
          </a:p>
          <a:p>
            <a:r>
              <a:rPr lang="cs-CZ" dirty="false"/>
              <a:t>v místě realizace projektu snadno viditelném </a:t>
            </a:r>
            <a:br>
              <a:rPr lang="cs-CZ" dirty="false"/>
            </a:br>
            <a:r>
              <a:rPr lang="cs-CZ" dirty="false"/>
              <a:t>pro veřejnost (např. vstupní prostory budovy)</a:t>
            </a:r>
          </a:p>
          <a:p>
            <a:pPr lvl="1"/>
            <a:r>
              <a:rPr lang="cs-CZ" dirty="false"/>
              <a:t>Pokud je projekt realizován na více místech, bude plakát umístěn na všech těchto místech.</a:t>
            </a:r>
          </a:p>
          <a:p>
            <a:pPr lvl="1"/>
            <a:r>
              <a:rPr lang="cs-CZ" dirty="false"/>
              <a:t>Pokud nelze umístit plakát v místě realizace projektu, </a:t>
            </a:r>
            <a:br>
              <a:rPr lang="cs-CZ" dirty="false"/>
            </a:br>
            <a:r>
              <a:rPr lang="cs-CZ" dirty="false"/>
              <a:t>bude umístěn v sídle příjemce.</a:t>
            </a:r>
          </a:p>
          <a:p>
            <a:pPr lvl="1"/>
            <a:r>
              <a:rPr lang="cs-CZ" dirty="false"/>
              <a:t>Pokud příjemce realizuje více projektů OPZ v jednom místě, </a:t>
            </a:r>
            <a:br>
              <a:rPr lang="cs-CZ" dirty="false"/>
            </a:br>
            <a:r>
              <a:rPr lang="cs-CZ" dirty="false"/>
              <a:t>je možné pro všechny tyto projekty umístit pouze jeden plakát.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3C4BEF72-3948-4AB4-B5DA-A1E26F2625F7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071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povinný plakát, dočasná/stála deska nebo billboard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weby, microsity, sociální média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propagační tiskoviny (brožury, letáky, plakáty, publikace, školicí materiály) a propagační předměty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propagační audiovizuální materiály (reklamní spoty, product placement, sponzorské vzkazy, reportáže, pořady)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inzerce (internet, tisk, outdoor)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soutěže (s výjimkou cen do soutěží)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komunikační akce (semináře, workshopy, konference, tiskové konference, výstavy, veletrhy)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PR výstupy při jejich distribuci (tiskové zprávy, informace pro média)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dokumenty pro veřejnost či cílové skupiny (vstupní, výstupní/závěrečné zprávy, analýzy, certifikáty, prezenční listiny apod.)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výzva k podání nabídek/zadávací dokumentace zakázek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interní dokumenty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archivační šanony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elektronická i listinná komunikace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pracovní smlouvy, smlouvy s dodavateli, dalšími příjemci, partnery apod.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účetní doklady vztahující se k výdajům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vybavení pořízené z prostředků projektu (s výjimkou propagačních předmětů)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neplacené PR články a převzaté PR výstupy (např. médii)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ceny do soutěží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false"/>
              <a:t>výstupy, kde to není technicky možné (např. strojově generované objednávky, faktury)</a:t>
            </a:r>
          </a:p>
        </p:txBody>
      </p:sp>
      <p:sp>
        <p:nvSpPr>
          <p:cNvPr id="8" name="TextovéPole 7"/>
          <p:cNvSpPr txBox="true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ANO</a:t>
            </a:r>
          </a:p>
        </p:txBody>
      </p:sp>
      <p:sp>
        <p:nvSpPr>
          <p:cNvPr id="9" name="TextovéPole 8"/>
          <p:cNvSpPr txBox="true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NE</a:t>
            </a:r>
          </a:p>
        </p:txBody>
      </p:sp>
      <p:pic>
        <p:nvPicPr>
          <p:cNvPr id="10" name="Obrázek 9" descr="Obsah obrázku text, klipart&#10;&#10;Popis byl vytvořen automaticky">
            <a:extLst>
              <a:ext uri="{FF2B5EF4-FFF2-40B4-BE49-F238E27FC236}">
                <a16:creationId xmlns:a16="http://schemas.microsoft.com/office/drawing/2014/main" id="{65FF56B0-0C39-4221-B8BB-93BB839FC6B0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116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2636912"/>
            <a:ext cx="7272808" cy="1656184"/>
          </a:xfrm>
        </p:spPr>
        <p:txBody>
          <a:bodyPr/>
          <a:lstStyle/>
          <a:p>
            <a:pPr algn="ctr"/>
            <a:r>
              <a:rPr lang="cs-CZ" dirty="false"/>
              <a:t>zpráva </a:t>
            </a:r>
            <a:br>
              <a:rPr lang="cs-CZ" dirty="false"/>
            </a:br>
            <a:r>
              <a:rPr lang="cs-CZ" dirty="false"/>
              <a:t>o realizaci a žádost o platbu (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) </a:t>
            </a:r>
            <a:br>
              <a:rPr lang="cs-CZ" dirty="false"/>
            </a:br>
            <a:r>
              <a:rPr lang="cs-CZ" dirty="false"/>
              <a:t>V ISKP21+</a:t>
            </a:r>
            <a:br>
              <a:rPr lang="cs-CZ" sz="3200" dirty="false"/>
            </a:br>
            <a:br>
              <a:rPr lang="cs-CZ" dirty="false"/>
            </a:br>
            <a:endParaRPr lang="cs-CZ" sz="2800" b="false" dirty="false"/>
          </a:p>
        </p:txBody>
      </p:sp>
      <p:pic>
        <p:nvPicPr>
          <p:cNvPr id="3" name="Obrázek 2" descr="Obsah obrázku text, klipart&#10;&#10;Popis byl vytvořen automaticky">
            <a:extLst>
              <a:ext uri="{FF2B5EF4-FFF2-40B4-BE49-F238E27FC236}">
                <a16:creationId xmlns:a16="http://schemas.microsoft.com/office/drawing/2014/main" id="{0875E785-7BF2-4EB0-A029-611F9B687F72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173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Zpráva o realizaci a žádost o platbu  (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)</a:t>
            </a:r>
            <a:br>
              <a:rPr lang="cs-CZ" dirty="false"/>
            </a:br>
            <a:r>
              <a:rPr lang="cs-CZ" dirty="false"/>
              <a:t>se podávají do konce měsíce následujícího po konci monitorovacího období (závěrečná 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 </a:t>
            </a:r>
            <a:br>
              <a:rPr lang="cs-CZ" dirty="false"/>
            </a:br>
            <a:r>
              <a:rPr lang="cs-CZ" dirty="false"/>
              <a:t>do 2 měsíců).</a:t>
            </a:r>
          </a:p>
          <a:p>
            <a:pPr marL="0" indent="0">
              <a:buNone/>
            </a:pPr>
            <a:endParaRPr lang="cs-CZ" dirty="false"/>
          </a:p>
          <a:p>
            <a:r>
              <a:rPr lang="cs-CZ" dirty="false"/>
              <a:t>pokyny pro vyplnění zprávy o realizaci na www.esfcr.cz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9365B6DB-1DE7-49D7-A053-FF1E562929A3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681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38000"/>
            <a:ext cx="8064000" cy="4320000"/>
          </a:xfrm>
        </p:spPr>
        <p:txBody>
          <a:bodyPr/>
          <a:lstStyle/>
          <a:p>
            <a:r>
              <a:rPr lang="cs-CZ" dirty="false"/>
              <a:t>NEVYKAZOVAT</a:t>
            </a:r>
          </a:p>
          <a:p>
            <a:pPr lvl="1"/>
            <a:r>
              <a:rPr lang="cs-CZ" dirty="false"/>
              <a:t>změny hodnot u indikátorů týkajících se </a:t>
            </a:r>
            <a:r>
              <a:rPr lang="cs-CZ" b="true" u="sng" dirty="false"/>
              <a:t>PODPOŘENÝCH OSOB, </a:t>
            </a:r>
            <a:r>
              <a:rPr lang="cs-CZ" dirty="false"/>
              <a:t>ta se načtou z informačního systému IS ESF</a:t>
            </a:r>
          </a:p>
          <a:p>
            <a:pPr marL="414000" lvl="1" indent="0">
              <a:buNone/>
            </a:pPr>
            <a:endParaRPr lang="cs-CZ" dirty="false"/>
          </a:p>
          <a:p>
            <a:r>
              <a:rPr lang="cs-CZ" dirty="false"/>
              <a:t>VYKAZOVAT pomocí tlačítka </a:t>
            </a:r>
            <a:r>
              <a:rPr lang="cs-CZ" b="true" dirty="false"/>
              <a:t>vykázat změnu/přírůstek</a:t>
            </a:r>
          </a:p>
          <a:p>
            <a:pPr lvl="1"/>
            <a:r>
              <a:rPr lang="cs-CZ" dirty="false"/>
              <a:t>změny hodnot indikátorů, které se </a:t>
            </a:r>
            <a:r>
              <a:rPr lang="cs-CZ" b="true" u="sng" dirty="false"/>
              <a:t>NETÝKAJÍ</a:t>
            </a:r>
            <a:r>
              <a:rPr lang="cs-CZ" dirty="false"/>
              <a:t> podpořených osob (především 805 000 Počet napsaných a zveřejněných analytických a strategických dokumentů) – kliknout na tlačítko VYKÁZAT ZMĚNU/PŘÍRŮSTEK</a:t>
            </a:r>
          </a:p>
          <a:p>
            <a:pPr lvl="1"/>
            <a:r>
              <a:rPr lang="cs-CZ" dirty="false"/>
              <a:t>Změny se vykazují přírůstkově, tj. o kolik narostla dosažená hodnota v daném období, dosaženou kumulativní hodnotu </a:t>
            </a:r>
            <a:br>
              <a:rPr lang="cs-CZ" dirty="false"/>
            </a:br>
            <a:r>
              <a:rPr lang="cs-CZ" dirty="false"/>
              <a:t>i procento plnění počítá systém.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75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EDC1966D-3699-487E-8DA2-858D7DE7ED68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4800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HORIZONTÁLNÍ PRINCIPY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Popis plnění vlivu se </a:t>
            </a:r>
            <a:r>
              <a:rPr lang="cs-CZ" b="true" u="sng" dirty="false"/>
              <a:t>NEVYPLŇUJE</a:t>
            </a:r>
            <a:r>
              <a:rPr lang="cs-CZ" dirty="false"/>
              <a:t>:</a:t>
            </a:r>
          </a:p>
          <a:p>
            <a:pPr lvl="1"/>
            <a:r>
              <a:rPr lang="cs-CZ" dirty="false"/>
              <a:t>u horizontálních principů, kde je uveden neutrální vliv.</a:t>
            </a:r>
          </a:p>
          <a:p>
            <a:pPr lvl="1"/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/>
              <a:t>Popis plnění vlivu se </a:t>
            </a:r>
            <a:r>
              <a:rPr lang="cs-CZ" sz="2400" b="true" u="sng" dirty="false"/>
              <a:t>VYPLŇUJE</a:t>
            </a:r>
            <a:r>
              <a:rPr lang="cs-CZ" sz="2400" dirty="false"/>
              <a:t> pomocí tlačítka vykázat změnu/přírůstek:</a:t>
            </a:r>
          </a:p>
          <a:p>
            <a:pPr lvl="1"/>
            <a:r>
              <a:rPr lang="cs-CZ" dirty="false"/>
              <a:t>u horizontálních principů se zvolenou variantou „Cílené zaměření na horizontální princip“ nebo „Pozitivní vliv na horizontální princip“.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0FD995B3-20F1-4CBE-96B0-0E0761AE6B14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331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IDENTIFIKACE PROBLÉMU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vyplňují se informace o případných problémech, které se vyskytly v realizaci projektu v průběhu období, za které je tato </a:t>
            </a:r>
            <a:r>
              <a:rPr lang="cs-CZ" dirty="false" err="true"/>
              <a:t>ZoR</a:t>
            </a:r>
            <a:r>
              <a:rPr lang="cs-CZ" dirty="false"/>
              <a:t> vykazována (IDENTIFIKACE, POPIS, ŘEŠENÍ)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77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7D1F04E7-B34B-4E3D-991D-FD3FE6229D7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974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Finalizace </a:t>
            </a:r>
            <a:r>
              <a:rPr lang="cs-CZ" dirty="false" err="true"/>
              <a:t>ZoR</a:t>
            </a:r>
            <a:r>
              <a:rPr lang="cs-CZ" dirty="false"/>
              <a:t>	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err="true"/>
              <a:t>ZoR</a:t>
            </a:r>
            <a:r>
              <a:rPr lang="cs-CZ" dirty="false"/>
              <a:t> musí být finalizována </a:t>
            </a:r>
            <a:r>
              <a:rPr lang="cs-CZ" b="true" u="sng" dirty="false"/>
              <a:t>až po finalizaci žádosti o platbu.</a:t>
            </a:r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78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204864"/>
            <a:ext cx="1368152" cy="1368152"/>
          </a:xfrm>
          <a:prstGeom prst="rect">
            <a:avLst/>
          </a:prstGeom>
        </p:spPr>
      </p:pic>
      <p:pic>
        <p:nvPicPr>
          <p:cNvPr id="6" name="Obrázek 5" descr="Obsah obrázku text, klipart&#10;&#10;Popis byl vytvořen automaticky">
            <a:extLst>
              <a:ext uri="{FF2B5EF4-FFF2-40B4-BE49-F238E27FC236}">
                <a16:creationId xmlns:a16="http://schemas.microsoft.com/office/drawing/2014/main" id="{C1355D03-A427-49A6-92B0-FE450C277314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5349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Žádost o platbu (ŽOP) s vyúčtováním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false"/>
              <a:t>je nedílnou součástí zprávy o realizaci</a:t>
            </a:r>
          </a:p>
          <a:p>
            <a:pPr>
              <a:lnSpc>
                <a:spcPct val="120000"/>
              </a:lnSpc>
            </a:pPr>
            <a:r>
              <a:rPr lang="cs-CZ" sz="2800" dirty="false"/>
              <a:t>musí být finalizována a podepsána </a:t>
            </a:r>
            <a:br>
              <a:rPr lang="cs-CZ" sz="2800" dirty="false"/>
            </a:br>
            <a:r>
              <a:rPr lang="cs-CZ" sz="2800" dirty="false"/>
              <a:t>před finalizací </a:t>
            </a:r>
            <a:r>
              <a:rPr lang="cs-CZ" sz="2800" dirty="false" err="true"/>
              <a:t>ZoR</a:t>
            </a:r>
            <a:endParaRPr lang="cs-CZ" sz="2800" dirty="false"/>
          </a:p>
          <a:p>
            <a:pPr>
              <a:lnSpc>
                <a:spcPct val="120000"/>
              </a:lnSpc>
            </a:pPr>
            <a:r>
              <a:rPr lang="cs-CZ" sz="2800" dirty="false"/>
              <a:t>u ex ante: 1. ŽoP již schválena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>
          <a:xfrm>
            <a:off x="8640000" y="6525344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false"/>
              <a:pPr/>
              <a:t>79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ABC985FE-36BD-41BF-A799-135D4E3F1208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86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4E4EFC-F794-4618-88A3-29BD2D3CDCF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Modelové situace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9D1C60-92B1-4A27-8162-7B5794666FB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  <a:ea typeface="Arial" panose="020B0604020202020204" pitchFamily="34" charset="0"/>
              </a:rPr>
              <a:t>Vývoj nového řešení/služby</a:t>
            </a:r>
          </a:p>
          <a:p>
            <a:pPr>
              <a:lnSpc>
                <a:spcPct val="100000"/>
              </a:lnSpc>
            </a:pPr>
            <a:r>
              <a:rPr lang="cs-CZ" sz="24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Změna/úprava systému </a:t>
            </a:r>
          </a:p>
          <a:p>
            <a:pPr>
              <a:lnSpc>
                <a:spcPct val="100000"/>
              </a:lnSpc>
            </a:pPr>
            <a:r>
              <a:rPr lang="cs-CZ" sz="24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Ověření řešení (služby, nástroje)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  <a:ea typeface="Arial" panose="020B0604020202020204" pitchFamily="34" charset="0"/>
              </a:rPr>
              <a:t>Převzetí, přizpůsobení (a ověření) řešení odjinud</a:t>
            </a:r>
          </a:p>
          <a:p>
            <a:pPr>
              <a:lnSpc>
                <a:spcPct val="100000"/>
              </a:lnSpc>
            </a:pPr>
            <a:r>
              <a:rPr lang="cs-CZ" sz="24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Rozvoj služeb (a) vaší organizace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2CDB55-1D88-4107-9595-9174B786FA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1058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br>
              <a:rPr lang="cs-CZ" dirty="false"/>
            </a:br>
            <a:r>
              <a:rPr lang="cs-CZ" dirty="false"/>
              <a:t>IS ESF</a:t>
            </a:r>
            <a:br>
              <a:rPr lang="cs-CZ" dirty="false"/>
            </a:br>
            <a:br>
              <a:rPr lang="cs-CZ" dirty="false"/>
            </a:br>
            <a:br>
              <a:rPr lang="cs-CZ" b="false" baseline="0" dirty="false"/>
            </a:br>
            <a:endParaRPr lang="cs-CZ" sz="3200" b="false" cap="none" dirty="false"/>
          </a:p>
        </p:txBody>
      </p:sp>
      <p:pic>
        <p:nvPicPr>
          <p:cNvPr id="3" name="Obrázek 2" descr="Obsah obrázku text, klipart&#10;&#10;Popis byl vytvořen automaticky">
            <a:extLst>
              <a:ext uri="{FF2B5EF4-FFF2-40B4-BE49-F238E27FC236}">
                <a16:creationId xmlns:a16="http://schemas.microsoft.com/office/drawing/2014/main" id="{22C59DC6-1B0D-460A-9C22-16591D8ACA31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449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Monitorování podpořených </a:t>
            </a:r>
            <a:br>
              <a:rPr lang="cs-CZ" dirty="false"/>
            </a:br>
            <a:r>
              <a:rPr lang="cs-CZ" dirty="false"/>
              <a:t>osob v IS ESF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false"/>
              <a:t>Pro vstup do systému je nutná registrace na </a:t>
            </a:r>
            <a:r>
              <a:rPr lang="cs-CZ" dirty="false">
                <a:hlinkClick r:id="rId2"/>
              </a:rPr>
              <a:t>www.esfcr.cz</a:t>
            </a:r>
            <a:r>
              <a:rPr lang="cs-CZ" dirty="false"/>
              <a:t>. </a:t>
            </a:r>
          </a:p>
          <a:p>
            <a:r>
              <a:rPr lang="cs-CZ" dirty="false"/>
              <a:t>Notifikace o zřízení účtu zástupce příjemce (kontaktní osoba žadatele) bude/byla zaslána e-mailem.</a:t>
            </a:r>
          </a:p>
          <a:p>
            <a:r>
              <a:rPr lang="cs-CZ" dirty="false"/>
              <a:t>Aktivační kód bude/byl zaslán do datové schránky uvedené v žádosti. </a:t>
            </a:r>
          </a:p>
          <a:p>
            <a:r>
              <a:rPr lang="cs-CZ" dirty="false"/>
              <a:t>Přístup zřízený řídicím orgánem – kontaktní osoby. </a:t>
            </a:r>
            <a:br>
              <a:rPr lang="cs-CZ" dirty="false"/>
            </a:br>
            <a:r>
              <a:rPr lang="cs-CZ" dirty="false"/>
              <a:t>Další přístupy zřizuje kontaktní osoba sama.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81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9D767EE5-50CC-436E-8299-089DE8FA4624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171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Monitorování podpořených </a:t>
            </a:r>
            <a:br>
              <a:rPr lang="cs-CZ" dirty="false"/>
            </a:br>
            <a:r>
              <a:rPr lang="cs-CZ" dirty="false"/>
              <a:t>osob v IS ESF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49512" y="1435328"/>
            <a:ext cx="8424488" cy="4725344"/>
          </a:xfrm>
        </p:spPr>
        <p:txBody>
          <a:bodyPr/>
          <a:lstStyle/>
          <a:p>
            <a:r>
              <a:rPr lang="cs-CZ" dirty="false"/>
              <a:t>Do systému se zapisují účastníci (identifikace dle jména, příjmení, data narození a adresy trvalého pobytu) a dále také detaily o tom, jakých podpor v rámci projektu daná osoba využila a v jakém rozsahu (v počtu hodin, příp. dnů, jednotka se liší podle kategorie využité podpory).</a:t>
            </a:r>
          </a:p>
          <a:p>
            <a:r>
              <a:rPr lang="cs-CZ" dirty="false"/>
              <a:t>Možné podpory (výběr z číselníku)</a:t>
            </a:r>
          </a:p>
          <a:p>
            <a:pPr lvl="1"/>
            <a:r>
              <a:rPr lang="cs-CZ" dirty="false"/>
              <a:t>Vzdělávání:</a:t>
            </a:r>
          </a:p>
          <a:p>
            <a:pPr lvl="2"/>
            <a:r>
              <a:rPr lang="cs-CZ" sz="1800" dirty="false"/>
              <a:t>Manažerské vzdělávání a měkké dovednosti</a:t>
            </a:r>
          </a:p>
          <a:p>
            <a:pPr lvl="2"/>
            <a:r>
              <a:rPr lang="cs-CZ" sz="1800" dirty="false"/>
              <a:t>Oborové vzdělávání - informační a komunikační činnosti (včetně programování aj., bez běžné uživatelské práce s výpočetní technikou)</a:t>
            </a:r>
          </a:p>
          <a:p>
            <a:pPr lvl="2"/>
            <a:r>
              <a:rPr lang="cs-CZ" sz="1800" dirty="false"/>
              <a:t>Oborové vzdělávání – profesní, vědecké a technické činnosti</a:t>
            </a:r>
          </a:p>
          <a:p>
            <a:pPr lvl="2"/>
            <a:r>
              <a:rPr lang="cs-CZ" sz="1800" dirty="false"/>
              <a:t>Oborové vzdělávání - veřejná správa a obrana, povinné sociální zabezpečení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82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68D0266E-942A-47D0-B63B-CA06BD631B0D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6267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Monitorování podpořených </a:t>
            </a:r>
            <a:br>
              <a:rPr lang="cs-CZ" dirty="false"/>
            </a:br>
            <a:r>
              <a:rPr lang="cs-CZ" dirty="false"/>
              <a:t>osob v IS ESF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424488" cy="495920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Ve zprávách o realizaci projektu musí být uvedené dosažené hodnoty indikátorů týkajících se osob. Hodnoty se načítají z IS ESF, ale příjemce musí provést několik kroků, aby došlo k načtení: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zaevidování podpořené osoby do IS ESF,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zadání podpory ke každé z podpořených osob,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schválení seznamu podpořených osob,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přepnutí na záložku seznam projektů – vypočítat indikátory.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r>
              <a:rPr lang="cs-CZ" dirty="false"/>
              <a:t>Vzory a pokyny k monitorování podpořených osob</a:t>
            </a:r>
            <a:endParaRPr lang="cs-CZ" dirty="false">
              <a:hlinkClick r:id="" action="ppaction://noaction"/>
            </a:endParaRPr>
          </a:p>
          <a:p>
            <a:pPr lvl="1"/>
            <a:r>
              <a:rPr lang="cs-CZ" dirty="false">
                <a:hlinkClick r:id="" action="ppaction://noaction"/>
              </a:rPr>
              <a:t>Monitorovací </a:t>
            </a:r>
            <a:r>
              <a:rPr lang="cs-CZ" dirty="false">
                <a:hlinkClick r:id="rId2"/>
              </a:rPr>
              <a:t>list podpořené osoby</a:t>
            </a:r>
            <a:endParaRPr lang="cs-CZ" dirty="false"/>
          </a:p>
          <a:p>
            <a:pPr lvl="1"/>
            <a:r>
              <a:rPr lang="pl-PL" dirty="false"/>
              <a:t>Pokyny pro evidenci rozsahu a typu podpory jednotlivým podpořeným osobám</a:t>
            </a:r>
          </a:p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83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0AE2B61C-0E69-429B-9582-C733311D5E02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743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Monitorování podpořených </a:t>
            </a:r>
            <a:br>
              <a:rPr lang="cs-CZ" dirty="false"/>
            </a:br>
            <a:r>
              <a:rPr lang="cs-CZ" dirty="false"/>
              <a:t>osob v IS ESF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424488" cy="453650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Podporu ke každému účastníkovi projektu je třeba </a:t>
            </a:r>
            <a:br>
              <a:rPr lang="cs-CZ" dirty="false"/>
            </a:br>
            <a:r>
              <a:rPr lang="cs-CZ" dirty="false"/>
              <a:t>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Do systému se uvádí každý ukončený typ podpory, </a:t>
            </a:r>
            <a:br>
              <a:rPr lang="cs-CZ" dirty="false"/>
            </a:br>
            <a:r>
              <a:rPr lang="cs-CZ" dirty="false"/>
              <a:t>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datum ukončení uváděné podpory, byť by účastník v projektu dále pokračoval, je-li podpora ukončena v průběhu monitorovacího období,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datum konce monitorovacího období, není-li podpora v průběhu monitorovacího období ukončena.</a:t>
            </a:r>
            <a:endParaRPr lang="pl-PL" dirty="false"/>
          </a:p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84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A1B88219-A943-4859-8D4B-9DD9ED0719A5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454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Změny projektu (podstatné a nepodstatné) </a:t>
            </a:r>
            <a:br>
              <a:rPr lang="cs-CZ" dirty="false"/>
            </a:br>
            <a:br>
              <a:rPr lang="cs-CZ" b="false" baseline="0" dirty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21019548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false" dirty="false"/>
              <a:t>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424936" cy="535523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200" b="true" dirty="false"/>
              <a:t>Podstatné změny</a:t>
            </a:r>
          </a:p>
          <a:p>
            <a:pPr lvl="1"/>
            <a:r>
              <a:rPr lang="cs-CZ" sz="1800" dirty="false"/>
              <a:t>změny vyžadující vydání změnového právního aktu</a:t>
            </a:r>
          </a:p>
          <a:p>
            <a:pPr lvl="1"/>
            <a:r>
              <a:rPr lang="cs-CZ" sz="1800" dirty="false"/>
              <a:t>změny nevyžadující vydání změnového právního aktu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800" dirty="false"/>
              <a:t>ŘO má na posouzení změny </a:t>
            </a:r>
            <a:r>
              <a:rPr lang="cs-CZ" sz="1800" b="true" dirty="false"/>
              <a:t>20 pracovních dnů </a:t>
            </a:r>
            <a:r>
              <a:rPr lang="cs-CZ" sz="1800" dirty="false"/>
              <a:t>(od předložení žádosti o změnu). </a:t>
            </a:r>
            <a:r>
              <a:rPr lang="cs-CZ" sz="1800" b="true" dirty="false"/>
              <a:t>Změna nesmí být provedena před schválením ze strany ŘO, resp. před vydáním změnového právního aktu.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200" b="true" dirty="false"/>
              <a:t>Nepodstatné změny – nevyžadují změnu právního aktu</a:t>
            </a:r>
          </a:p>
          <a:p>
            <a:pPr lvl="1"/>
            <a:r>
              <a:rPr lang="cs-CZ" sz="1800" dirty="false"/>
              <a:t>změny, o kterých je potřeba informovat ŘO bez zbytečného prodlení od data provedení změny</a:t>
            </a:r>
          </a:p>
          <a:p>
            <a:pPr lvl="1"/>
            <a:r>
              <a:rPr lang="cs-CZ" sz="1800" dirty="false"/>
              <a:t>změny, o kterých je potřeba informovat ŘO min. 10 pracovních dnů před podáním plánované </a:t>
            </a:r>
            <a:r>
              <a:rPr lang="cs-CZ" sz="1800" dirty="false" err="true"/>
              <a:t>ZoR</a:t>
            </a:r>
            <a:r>
              <a:rPr lang="cs-CZ" sz="1800" dirty="false"/>
              <a:t>/</a:t>
            </a:r>
            <a:r>
              <a:rPr lang="cs-CZ" sz="1800" dirty="false" err="true"/>
              <a:t>ŽoP</a:t>
            </a:r>
            <a:endParaRPr lang="cs-CZ" sz="1800" dirty="false"/>
          </a:p>
          <a:p>
            <a:pPr lvl="1"/>
            <a:r>
              <a:rPr lang="cs-CZ" sz="1800" dirty="false"/>
              <a:t>změny, o kterých je potřeba informovat ŘO spolu se zprávou o realizaci projektu </a:t>
            </a:r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b="true" dirty="false"/>
              <a:t>Změny 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86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90B6D72B-AED3-48E5-B3E9-DB59E4A5B37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351992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Informovat ŘO bez zbytečného prodlení od data provedení změny:</a:t>
            </a:r>
          </a:p>
          <a:p>
            <a:pPr lvl="1"/>
            <a:r>
              <a:rPr lang="cs-CZ" sz="1800" dirty="false"/>
              <a:t>kontaktní osoby projektu či adresy pro doručení,</a:t>
            </a:r>
          </a:p>
          <a:p>
            <a:pPr lvl="1"/>
            <a:r>
              <a:rPr lang="cs-CZ" sz="1800" dirty="false"/>
              <a:t>sídla příjemce podpory,</a:t>
            </a:r>
          </a:p>
          <a:p>
            <a:pPr lvl="1"/>
            <a:r>
              <a:rPr lang="cs-CZ" sz="1800" dirty="false"/>
              <a:t>osob statutárního orgánu příjemce,</a:t>
            </a:r>
          </a:p>
          <a:p>
            <a:pPr lvl="1"/>
            <a:r>
              <a:rPr lang="cs-CZ" sz="1800" dirty="false"/>
              <a:t>názvu příjemce (součástí nesmí být převod/přechod práv a povinností příjemce z právního aktu).</a:t>
            </a:r>
          </a:p>
          <a:p>
            <a:r>
              <a:rPr lang="cs-CZ" sz="2000" b="true" dirty="false"/>
              <a:t>Informovat ŘO min. 10 pracovních dnů před </a:t>
            </a:r>
            <a:r>
              <a:rPr lang="cs-CZ" sz="2000" b="true" dirty="false" err="true"/>
              <a:t>ZoR</a:t>
            </a:r>
            <a:r>
              <a:rPr lang="cs-CZ" sz="2000" b="true" dirty="false"/>
              <a:t>/</a:t>
            </a:r>
            <a:r>
              <a:rPr lang="cs-CZ" sz="2000" b="true" dirty="false" err="true"/>
              <a:t>ŽoP</a:t>
            </a:r>
            <a:r>
              <a:rPr lang="cs-CZ" sz="2000" b="true" dirty="false"/>
              <a:t>:</a:t>
            </a:r>
          </a:p>
          <a:p>
            <a:pPr lvl="1"/>
            <a:r>
              <a:rPr lang="cs-CZ" sz="1800" dirty="false"/>
              <a:t>změna rozpočtu projektu (přesun mezi kapitolami do 25 % CZV)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Informovat ŘO spolu se zprávou o realizaci projektu: </a:t>
            </a:r>
          </a:p>
          <a:p>
            <a:pPr lvl="1"/>
            <a:r>
              <a:rPr lang="cs-CZ" sz="1800" dirty="false"/>
              <a:t>změna místa realizace</a:t>
            </a:r>
          </a:p>
          <a:p>
            <a:pPr lvl="1"/>
            <a:r>
              <a:rPr lang="cs-CZ" sz="1800" dirty="false"/>
              <a:t>změna ve způsobu provádění klíčových aktivit</a:t>
            </a:r>
          </a:p>
          <a:p>
            <a:pPr lvl="1"/>
            <a:r>
              <a:rPr lang="cs-CZ" sz="1800" dirty="false"/>
              <a:t>změna týkající se plátcovství daně z přidané hodnoty příjemce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87</a:t>
            </a:fld>
            <a:endParaRPr lang="cs-CZ" dirty="false"/>
          </a:p>
        </p:txBody>
      </p:sp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false" dirty="false"/>
              <a:t>Nepodstatné změny</a:t>
            </a:r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383025F5-8433-4340-AD4B-DDDD8C1E90B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/>
              <a:t>Nevyžadující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zrušení/přidání klíčové aktivity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přesun prostředků mezi kapitolami rozpočtu (nad 25 % CZV)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bankovního účtu 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ve vymezení sledovaných období (bez změny termínu ukončení projektu</a:t>
            </a:r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/>
              <a:t>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cílových hodnot indikátorů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termínu ukončení realizace 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navýšení podpory de minimis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false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false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88</a:t>
            </a:fld>
            <a:endParaRPr lang="cs-CZ" dirty="false"/>
          </a:p>
        </p:txBody>
      </p:sp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false" dirty="false"/>
              <a:t>Podstatné Změny</a:t>
            </a:r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62C704E2-64BA-4A6D-BCD0-F4CCA13610AF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a nepodstatné</a:t>
            </a:r>
            <a:br>
              <a:rPr lang="cs-CZ" dirty="false"/>
            </a:br>
            <a:r>
              <a:rPr lang="cs-CZ" dirty="false"/>
              <a:t>změny v osobě příjemce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0" indent="0">
              <a:buNone/>
            </a:pPr>
            <a:endParaRPr lang="cs-CZ" dirty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false"/>
              <a:t>změna právní formy příjemce podpory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přeměna obchodní společnosti nebo družstva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slučování, splývání a rozdělování školských právnických osob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změna příjemce ze zákona, kdy od určitého data dojde k jeho přejmenování či změně právní formy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změna příjemce, kdy na základě změny zákona, usnesení vlády apod. dojde od určitého data k přenosu agendy, které se projekt týká, z jednoho subjektu na jiný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89</a:t>
            </a:fld>
            <a:endParaRPr lang="cs-CZ" dirty="false"/>
          </a:p>
        </p:txBody>
      </p:sp>
      <p:pic>
        <p:nvPicPr>
          <p:cNvPr id="5" name="Obrázek 4" descr="Obsah obrázku text, klipart&#10;&#10;Popis byl vytvořen automaticky">
            <a:extLst>
              <a:ext uri="{FF2B5EF4-FFF2-40B4-BE49-F238E27FC236}">
                <a16:creationId xmlns:a16="http://schemas.microsoft.com/office/drawing/2014/main" id="{8D5CAFB5-8A6E-4B58-AE8F-0AAD48838C6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650" y="260648"/>
            <a:ext cx="715516" cy="7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00B33-5453-40CD-8119-213EC699F1D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692E22-AF65-4A21-BBB0-D65575E9AC0F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Poznání skutečného problému, jeho reálných příčin a potřeb cílové skupiny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Testování možných řešení problému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Navázání spolupráce se všemi důležitými aktéry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Vyhodnocování</a:t>
            </a:r>
          </a:p>
          <a:p>
            <a:pPr>
              <a:lnSpc>
                <a:spcPct val="100000"/>
              </a:lnSpc>
            </a:pPr>
            <a:r>
              <a:rPr lang="cs-CZ" dirty="false">
                <a:latin typeface="Arial" panose="020B0604020202020204" pitchFamily="34" charset="0"/>
              </a:rPr>
              <a:t>Rozvoj kapacit příjemce a partnerů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0D987F-A6B5-486D-B2FC-E71D9974DF0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87514885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dfed548f-0517-4d39-90e3-3947398480c0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5150</properties:Words>
  <properties:PresentationFormat>Předvádění na obrazovce (4:3)</properties:PresentationFormat>
  <properties:Paragraphs>693</properties:Paragraphs>
  <properties:Slides>89</properties:Slides>
  <properties:Notes>17</properties:Notes>
  <properties:TotalTime>2234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89</vt:i4>
      </vt:variant>
    </vt:vector>
  </properties:HeadingPairs>
  <properties:TitlesOfParts>
    <vt:vector baseType="lpstr" size="97">
      <vt:lpstr>Arial</vt:lpstr>
      <vt:lpstr>Calibri</vt:lpstr>
      <vt:lpstr>Courier New</vt:lpstr>
      <vt:lpstr>Noto Sans Symbols</vt:lpstr>
      <vt:lpstr>Trebuchet MS</vt:lpstr>
      <vt:lpstr>Wingdings</vt:lpstr>
      <vt:lpstr>Wingdings 3</vt:lpstr>
      <vt:lpstr>prezentace</vt:lpstr>
      <vt:lpstr>Seminář pro žadatele o podporu v rámci výzvy 021 a 022 OPZ+ </vt:lpstr>
      <vt:lpstr>Program semináře</vt:lpstr>
      <vt:lpstr>Inovační výzvy v opz+</vt:lpstr>
      <vt:lpstr>Plán vyhlašování výzev</vt:lpstr>
      <vt:lpstr>Principy</vt:lpstr>
      <vt:lpstr>INKUBAČNÍ FÁZE VÝVOJE ŘEŠENÍ (1)</vt:lpstr>
      <vt:lpstr>Smysl výzvy</vt:lpstr>
      <vt:lpstr>Modelové situace projektů</vt:lpstr>
      <vt:lpstr>Podporované aktivity</vt:lpstr>
      <vt:lpstr>Očekávání od inovačních projektů </vt:lpstr>
      <vt:lpstr>konzultace před podáním žádostí</vt:lpstr>
      <vt:lpstr>Co dělat, když chci konzultovat?</vt:lpstr>
      <vt:lpstr>ZÁKLADNÍ INFORMACE</vt:lpstr>
      <vt:lpstr>Termíny a alokace</vt:lpstr>
      <vt:lpstr>Oprávnění žadatelé</vt:lpstr>
      <vt:lpstr>Cílové skupiny</vt:lpstr>
      <vt:lpstr>Materiály k prostudování</vt:lpstr>
      <vt:lpstr>Otázky?  Připomínky?</vt:lpstr>
      <vt:lpstr>INKUBAČNÍ FÁZE Šíření (1)</vt:lpstr>
      <vt:lpstr>Smysl výzvy</vt:lpstr>
      <vt:lpstr>Modelové situace projektů</vt:lpstr>
      <vt:lpstr>Podporované aktivity</vt:lpstr>
      <vt:lpstr>Očekávání od inovačních projektů </vt:lpstr>
      <vt:lpstr>konzultace před podáním žádostí</vt:lpstr>
      <vt:lpstr>Co dělat, když chci konzultovat?</vt:lpstr>
      <vt:lpstr>ZÁKLADNÍ INFORMACE</vt:lpstr>
      <vt:lpstr>Termíny a alokace</vt:lpstr>
      <vt:lpstr>Oprávnění žadatelé</vt:lpstr>
      <vt:lpstr>Cílové skupiny</vt:lpstr>
      <vt:lpstr>Materiály k prostudování</vt:lpstr>
      <vt:lpstr>Otázky?  Připomínky?</vt:lpstr>
      <vt:lpstr>Hodnocení a výběr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Veřejná podpora</vt:lpstr>
      <vt:lpstr>Veřejná podpora a podpora de minimis</vt:lpstr>
      <vt:lpstr>INDIKÁTORY</vt:lpstr>
      <vt:lpstr>INDIKÁTORY</vt:lpstr>
      <vt:lpstr>INDIKÁTORY </vt:lpstr>
      <vt:lpstr>INDIKÁTORY </vt:lpstr>
      <vt:lpstr>INDIKÁTORY </vt:lpstr>
      <vt:lpstr>INDIKÁTORY </vt:lpstr>
      <vt:lpstr>INDIKÁTORY – podpořené osoby</vt:lpstr>
      <vt:lpstr>Rozpočet projektů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Příklad rozpočtu</vt:lpstr>
      <vt:lpstr>Způsobilé výdaje a rozpočet</vt:lpstr>
      <vt:lpstr>Způsobilé výdaje a rozpočet</vt:lpstr>
      <vt:lpstr>Způsobilé výdaje a rozpočet</vt:lpstr>
      <vt:lpstr>Způsobilé výdaje a rozpočet</vt:lpstr>
      <vt:lpstr>Rozpočet a způsob financování</vt:lpstr>
      <vt:lpstr>Klíčové aktivity</vt:lpstr>
      <vt:lpstr>Prostor pro dotazy</vt:lpstr>
      <vt:lpstr>  Václav Lintymer Veronika Pavlovská Štěpán Rezek  mail: inovace@mpsv.cz      </vt:lpstr>
      <vt:lpstr>Děkujeme za pozornost  a Těšíme se na spolupráci    </vt:lpstr>
      <vt:lpstr>Informační  a komunikační opatření (publicita)</vt:lpstr>
      <vt:lpstr>Povinný plakát</vt:lpstr>
      <vt:lpstr>VIZUÁLNÍ IDENTITA - použití</vt:lpstr>
      <vt:lpstr>zpráva  o realizaci a žádost o platbu (ZoR/ŽoP)  V ISKP21+  </vt:lpstr>
      <vt:lpstr>Založení zprávy o realizaci</vt:lpstr>
      <vt:lpstr>indikátory</vt:lpstr>
      <vt:lpstr>HORIZONTÁLNÍ PRINCIPY</vt:lpstr>
      <vt:lpstr>IDENTIFIKACE PROBLÉMU</vt:lpstr>
      <vt:lpstr>Finalizace ZoR </vt:lpstr>
      <vt:lpstr>Žádost o platbu (ŽOP) s vyúčtováním</vt:lpstr>
      <vt:lpstr> IS ESF   </vt:lpstr>
      <vt:lpstr>Monitorování podpořených  osob v IS ESF</vt:lpstr>
      <vt:lpstr>Monitorování podpořených  osob v IS ESF</vt:lpstr>
      <vt:lpstr>Monitorování podpořených  osob v IS ESF</vt:lpstr>
      <vt:lpstr>Monitorování podpořených  osob v IS ESF</vt:lpstr>
      <vt:lpstr> Změny projektu (podstatné a nepodstatné)   </vt:lpstr>
      <vt:lpstr>Změny projektu</vt:lpstr>
      <vt:lpstr>Nepodstatné změny</vt:lpstr>
      <vt:lpstr>Podstatné Změny</vt:lpstr>
      <vt:lpstr>Podstatné a nepodstatné změny v osobě příjemce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2022-10-03T06:59:55Z</dcterms:modified>
  <cp:revision>170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