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119"/>
  </p:notesMasterIdLst>
  <p:sldIdLst>
    <p:sldId id="277" r:id="rId5"/>
    <p:sldId id="279" r:id="rId6"/>
    <p:sldId id="290" r:id="rId7"/>
    <p:sldId id="319" r:id="rId8"/>
    <p:sldId id="346" r:id="rId9"/>
    <p:sldId id="440" r:id="rId10"/>
    <p:sldId id="370" r:id="rId11"/>
    <p:sldId id="546" r:id="rId12"/>
    <p:sldId id="439" r:id="rId13"/>
    <p:sldId id="317" r:id="rId14"/>
    <p:sldId id="355" r:id="rId15"/>
    <p:sldId id="318" r:id="rId16"/>
    <p:sldId id="548" r:id="rId17"/>
    <p:sldId id="396" r:id="rId18"/>
    <p:sldId id="531" r:id="rId19"/>
    <p:sldId id="291" r:id="rId20"/>
    <p:sldId id="345" r:id="rId21"/>
    <p:sldId id="310" r:id="rId22"/>
    <p:sldId id="311" r:id="rId23"/>
    <p:sldId id="312" r:id="rId24"/>
    <p:sldId id="313" r:id="rId25"/>
    <p:sldId id="314" r:id="rId26"/>
    <p:sldId id="315" r:id="rId27"/>
    <p:sldId id="369" r:id="rId28"/>
    <p:sldId id="549" r:id="rId29"/>
    <p:sldId id="326" r:id="rId30"/>
    <p:sldId id="327" r:id="rId31"/>
    <p:sldId id="328" r:id="rId32"/>
    <p:sldId id="329" r:id="rId33"/>
    <p:sldId id="292" r:id="rId34"/>
    <p:sldId id="447" r:id="rId35"/>
    <p:sldId id="532" r:id="rId36"/>
    <p:sldId id="320" r:id="rId37"/>
    <p:sldId id="323" r:id="rId38"/>
    <p:sldId id="324" r:id="rId39"/>
    <p:sldId id="321" r:id="rId40"/>
    <p:sldId id="330" r:id="rId41"/>
    <p:sldId id="544" r:id="rId42"/>
    <p:sldId id="534" r:id="rId43"/>
    <p:sldId id="533" r:id="rId44"/>
    <p:sldId id="331" r:id="rId45"/>
    <p:sldId id="436" r:id="rId46"/>
    <p:sldId id="336" r:id="rId47"/>
    <p:sldId id="467" r:id="rId48"/>
    <p:sldId id="357" r:id="rId49"/>
    <p:sldId id="359" r:id="rId50"/>
    <p:sldId id="550" r:id="rId51"/>
    <p:sldId id="551" r:id="rId52"/>
    <p:sldId id="410" r:id="rId53"/>
    <p:sldId id="414" r:id="rId54"/>
    <p:sldId id="373" r:id="rId55"/>
    <p:sldId id="397" r:id="rId56"/>
    <p:sldId id="470" r:id="rId57"/>
    <p:sldId id="293" r:id="rId58"/>
    <p:sldId id="356" r:id="rId59"/>
    <p:sldId id="535" r:id="rId60"/>
    <p:sldId id="294" r:id="rId61"/>
    <p:sldId id="350" r:id="rId62"/>
    <p:sldId id="415" r:id="rId63"/>
    <p:sldId id="348" r:id="rId64"/>
    <p:sldId id="349" r:id="rId65"/>
    <p:sldId id="297" r:id="rId66"/>
    <p:sldId id="301" r:id="rId67"/>
    <p:sldId id="412" r:id="rId68"/>
    <p:sldId id="374" r:id="rId69"/>
    <p:sldId id="351" r:id="rId70"/>
    <p:sldId id="302" r:id="rId71"/>
    <p:sldId id="303" r:id="rId72"/>
    <p:sldId id="304" r:id="rId73"/>
    <p:sldId id="305" r:id="rId74"/>
    <p:sldId id="306" r:id="rId75"/>
    <p:sldId id="307" r:id="rId76"/>
    <p:sldId id="308" r:id="rId77"/>
    <p:sldId id="309" r:id="rId78"/>
    <p:sldId id="296" r:id="rId79"/>
    <p:sldId id="286" r:id="rId80"/>
    <p:sldId id="282" r:id="rId81"/>
    <p:sldId id="283" r:id="rId82"/>
    <p:sldId id="284" r:id="rId83"/>
    <p:sldId id="285" r:id="rId84"/>
    <p:sldId id="287" r:id="rId85"/>
    <p:sldId id="343" r:id="rId86"/>
    <p:sldId id="288" r:id="rId87"/>
    <p:sldId id="289" r:id="rId88"/>
    <p:sldId id="536" r:id="rId89"/>
    <p:sldId id="561" r:id="rId90"/>
    <p:sldId id="537" r:id="rId91"/>
    <p:sldId id="295" r:id="rId92"/>
    <p:sldId id="352" r:id="rId93"/>
    <p:sldId id="353" r:id="rId94"/>
    <p:sldId id="354" r:id="rId95"/>
    <p:sldId id="541" r:id="rId96"/>
    <p:sldId id="552" r:id="rId97"/>
    <p:sldId id="358" r:id="rId98"/>
    <p:sldId id="543" r:id="rId99"/>
    <p:sldId id="553" r:id="rId100"/>
    <p:sldId id="554" r:id="rId101"/>
    <p:sldId id="542" r:id="rId102"/>
    <p:sldId id="557" r:id="rId103"/>
    <p:sldId id="362" r:id="rId104"/>
    <p:sldId id="361" r:id="rId105"/>
    <p:sldId id="363" r:id="rId106"/>
    <p:sldId id="555" r:id="rId107"/>
    <p:sldId id="556" r:id="rId108"/>
    <p:sldId id="558" r:id="rId109"/>
    <p:sldId id="560" r:id="rId110"/>
    <p:sldId id="559" r:id="rId111"/>
    <p:sldId id="298" r:id="rId112"/>
    <p:sldId id="375" r:id="rId113"/>
    <p:sldId id="380" r:id="rId114"/>
    <p:sldId id="381" r:id="rId115"/>
    <p:sldId id="547" r:id="rId116"/>
    <p:sldId id="372" r:id="rId117"/>
    <p:sldId id="438" r:id="rId118"/>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vertBarState="maximized">
    <p:restoredLeft sz="34587" autoAdjust="false"/>
    <p:restoredTop sz="89744" autoAdjust="false"/>
  </p:normalViewPr>
  <p:slideViewPr>
    <p:cSldViewPr showGuides="true">
      <p:cViewPr varScale="true">
        <p:scale>
          <a:sx n="60" d="100"/>
          <a:sy n="60" d="100"/>
        </p:scale>
        <p:origin x="732" y="40"/>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13.xml" Type="http://schemas.openxmlformats.org/officeDocument/2006/relationships/slide" Id="rId117"/>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80.xml" Type="http://schemas.openxmlformats.org/officeDocument/2006/relationships/slide" Id="rId84"/>
    <Relationship Target="slides/slide85.xml" Type="http://schemas.openxmlformats.org/officeDocument/2006/relationships/slide" Id="rId89"/>
    <Relationship Target="slides/slide108.xml" Type="http://schemas.openxmlformats.org/officeDocument/2006/relationships/slide" Id="rId112"/>
    <Relationship Target="slides/slide12.xml" Type="http://schemas.openxmlformats.org/officeDocument/2006/relationships/slide" Id="rId16"/>
    <Relationship Target="slides/slide103.xml" Type="http://schemas.openxmlformats.org/officeDocument/2006/relationships/slide" Id="rId107"/>
    <Relationship Target="slides/slide7.xml" Type="http://schemas.openxmlformats.org/officeDocument/2006/relationships/slide" Id="rId11"/>
    <Relationship Target="slides/slide28.xml" Type="http://schemas.openxmlformats.org/officeDocument/2006/relationships/slide" Id="rId32"/>
    <Relationship Target="slides/slide33.xml" Type="http://schemas.openxmlformats.org/officeDocument/2006/relationships/slide" Id="rId37"/>
    <Relationship Target="slides/slide49.xml" Type="http://schemas.openxmlformats.org/officeDocument/2006/relationships/slide" Id="rId53"/>
    <Relationship Target="slides/slide54.xml" Type="http://schemas.openxmlformats.org/officeDocument/2006/relationships/slide" Id="rId58"/>
    <Relationship Target="slides/slide70.xml" Type="http://schemas.openxmlformats.org/officeDocument/2006/relationships/slide" Id="rId74"/>
    <Relationship Target="slides/slide75.xml" Type="http://schemas.openxmlformats.org/officeDocument/2006/relationships/slide" Id="rId79"/>
    <Relationship Target="slides/slide98.xml" Type="http://schemas.openxmlformats.org/officeDocument/2006/relationships/slide" Id="rId102"/>
    <Relationship Target="tableStyles.xml" Type="http://schemas.openxmlformats.org/officeDocument/2006/relationships/tableStyles" Id="rId123"/>
    <Relationship Target="slides/slide1.xml" Type="http://schemas.openxmlformats.org/officeDocument/2006/relationships/slide" Id="rId5"/>
    <Relationship Target="slides/slide86.xml" Type="http://schemas.openxmlformats.org/officeDocument/2006/relationships/slide" Id="rId90"/>
    <Relationship Target="slides/slide91.xml" Type="http://schemas.openxmlformats.org/officeDocument/2006/relationships/slide" Id="rId95"/>
    <Relationship Target="slides/slide18.xml" Type="http://schemas.openxmlformats.org/officeDocument/2006/relationships/slide" Id="rId22"/>
    <Relationship Target="slides/slide23.xml" Type="http://schemas.openxmlformats.org/officeDocument/2006/relationships/slide" Id="rId27"/>
    <Relationship Target="slides/slide39.xml" Type="http://schemas.openxmlformats.org/officeDocument/2006/relationships/slide" Id="rId43"/>
    <Relationship Target="slides/slide44.xml" Type="http://schemas.openxmlformats.org/officeDocument/2006/relationships/slide" Id="rId48"/>
    <Relationship Target="slides/slide60.xml" Type="http://schemas.openxmlformats.org/officeDocument/2006/relationships/slide" Id="rId64"/>
    <Relationship Target="slides/slide65.xml" Type="http://schemas.openxmlformats.org/officeDocument/2006/relationships/slide" Id="rId69"/>
    <Relationship Target="slides/slide109.xml" Type="http://schemas.openxmlformats.org/officeDocument/2006/relationships/slide" Id="rId113"/>
    <Relationship Target="slides/slide114.xml" Type="http://schemas.openxmlformats.org/officeDocument/2006/relationships/slide" Id="rId118"/>
    <Relationship Target="slides/slide76.xml" Type="http://schemas.openxmlformats.org/officeDocument/2006/relationships/slide" Id="rId80"/>
    <Relationship Target="slides/slide81.xml" Type="http://schemas.openxmlformats.org/officeDocument/2006/relationships/slide" Id="rId85"/>
    <Relationship Target="slides/slide8.xml" Type="http://schemas.openxmlformats.org/officeDocument/2006/relationships/slide" Id="rId12"/>
    <Relationship Target="slides/slide13.xml" Type="http://schemas.openxmlformats.org/officeDocument/2006/relationships/slide" Id="rId17"/>
    <Relationship Target="slides/slide29.xml" Type="http://schemas.openxmlformats.org/officeDocument/2006/relationships/slide" Id="rId33"/>
    <Relationship Target="slides/slide34.xml" Type="http://schemas.openxmlformats.org/officeDocument/2006/relationships/slide" Id="rId38"/>
    <Relationship Target="slides/slide55.xml" Type="http://schemas.openxmlformats.org/officeDocument/2006/relationships/slide" Id="rId59"/>
    <Relationship Target="slides/slide99.xml" Type="http://schemas.openxmlformats.org/officeDocument/2006/relationships/slide" Id="rId103"/>
    <Relationship Target="slides/slide104.xml" Type="http://schemas.openxmlformats.org/officeDocument/2006/relationships/slide" Id="rId108"/>
    <Relationship Target="slides/slide50.xml" Type="http://schemas.openxmlformats.org/officeDocument/2006/relationships/slide" Id="rId54"/>
    <Relationship Target="slides/slide66.xml" Type="http://schemas.openxmlformats.org/officeDocument/2006/relationships/slide" Id="rId70"/>
    <Relationship Target="slides/slide71.xml" Type="http://schemas.openxmlformats.org/officeDocument/2006/relationships/slide" Id="rId75"/>
    <Relationship Target="slides/slide87.xml" Type="http://schemas.openxmlformats.org/officeDocument/2006/relationships/slide" Id="rId91"/>
    <Relationship Target="slides/slide92.xml" Type="http://schemas.openxmlformats.org/officeDocument/2006/relationships/slide" Id="rId96"/>
    <Relationship Target="../customXml/item1.xml" Type="http://schemas.openxmlformats.org/officeDocument/2006/relationships/customXml" Id="rId1"/>
    <Relationship Target="slides/slide2.xml" Type="http://schemas.openxmlformats.org/officeDocument/2006/relationships/slide" Id="rId6"/>
    <Relationship Target="slides/slide19.xml" Type="http://schemas.openxmlformats.org/officeDocument/2006/relationships/slide" Id="rId23"/>
    <Relationship Target="slides/slide24.xml" Type="http://schemas.openxmlformats.org/officeDocument/2006/relationships/slide" Id="rId28"/>
    <Relationship Target="slides/slide45.xml" Type="http://schemas.openxmlformats.org/officeDocument/2006/relationships/slide" Id="rId49"/>
    <Relationship Target="slides/slide110.xml" Type="http://schemas.openxmlformats.org/officeDocument/2006/relationships/slide" Id="rId114"/>
    <Relationship Target="notesMasters/notesMaster1.xml" Type="http://schemas.openxmlformats.org/officeDocument/2006/relationships/notesMaster" Id="rId119"/>
    <Relationship Target="slides/slide40.xml" Type="http://schemas.openxmlformats.org/officeDocument/2006/relationships/slide" Id="rId44"/>
    <Relationship Target="slides/slide56.xml" Type="http://schemas.openxmlformats.org/officeDocument/2006/relationships/slide" Id="rId60"/>
    <Relationship Target="slides/slide61.xml" Type="http://schemas.openxmlformats.org/officeDocument/2006/relationships/slide" Id="rId65"/>
    <Relationship Target="slides/slide77.xml" Type="http://schemas.openxmlformats.org/officeDocument/2006/relationships/slide" Id="rId81"/>
    <Relationship Target="slides/slide82.xml" Type="http://schemas.openxmlformats.org/officeDocument/2006/relationships/slide" Id="rId86"/>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105.xml" Type="http://schemas.openxmlformats.org/officeDocument/2006/relationships/slide" Id="rId10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93.xml" Type="http://schemas.openxmlformats.org/officeDocument/2006/relationships/slide" Id="rId97"/>
    <Relationship Target="slides/slide100.xml" Type="http://schemas.openxmlformats.org/officeDocument/2006/relationships/slide" Id="rId104"/>
    <Relationship Target="presProps.xml" Type="http://schemas.openxmlformats.org/officeDocument/2006/relationships/presProps" Id="rId120"/>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slides/slide83.xml" Type="http://schemas.openxmlformats.org/officeDocument/2006/relationships/slide" Id="rId87"/>
    <Relationship Target="slides/slide106.xml" Type="http://schemas.openxmlformats.org/officeDocument/2006/relationships/slide" Id="rId110"/>
    <Relationship Target="slides/slide111.xml" Type="http://schemas.openxmlformats.org/officeDocument/2006/relationships/slide" Id="rId115"/>
    <Relationship Target="slides/slide57.xml" Type="http://schemas.openxmlformats.org/officeDocument/2006/relationships/slide" Id="rId61"/>
    <Relationship Target="slides/slide78.xml" Type="http://schemas.openxmlformats.org/officeDocument/2006/relationships/slide" Id="rId82"/>
    <Relationship Target="slides/slide15.xml" Type="http://schemas.openxmlformats.org/officeDocument/2006/relationships/slide" Id="rId19"/>
    <Relationship Target="slides/slide10.xml" Type="http://schemas.openxmlformats.org/officeDocument/2006/relationships/slide" Id="rId14"/>
    <Relationship Target="slides/slide26.xml" Type="http://schemas.openxmlformats.org/officeDocument/2006/relationships/slide" Id="rId30"/>
    <Relationship Target="slides/slide31.xml" Type="http://schemas.openxmlformats.org/officeDocument/2006/relationships/slide" Id="rId35"/>
    <Relationship Target="slides/slide52.xml" Type="http://schemas.openxmlformats.org/officeDocument/2006/relationships/slide" Id="rId56"/>
    <Relationship Target="slides/slide73.xml" Type="http://schemas.openxmlformats.org/officeDocument/2006/relationships/slide" Id="rId77"/>
    <Relationship Target="slides/slide96.xml" Type="http://schemas.openxmlformats.org/officeDocument/2006/relationships/slide" Id="rId100"/>
    <Relationship Target="slides/slide101.xml" Type="http://schemas.openxmlformats.org/officeDocument/2006/relationships/slide" Id="rId105"/>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89.xml" Type="http://schemas.openxmlformats.org/officeDocument/2006/relationships/slide" Id="rId93"/>
    <Relationship Target="slides/slide94.xml" Type="http://schemas.openxmlformats.org/officeDocument/2006/relationships/slide" Id="rId98"/>
    <Relationship Target="viewProps.xml" Type="http://schemas.openxmlformats.org/officeDocument/2006/relationships/viewProps" Id="rId121"/>
    <Relationship Target="../customXml/item3.xml" Type="http://schemas.openxmlformats.org/officeDocument/2006/relationships/customXml" Id="rId3"/>
    <Relationship Target="slides/slide21.xml" Type="http://schemas.openxmlformats.org/officeDocument/2006/relationships/slide" Id="rId25"/>
    <Relationship Target="slides/slide42.xml" Type="http://schemas.openxmlformats.org/officeDocument/2006/relationships/slide" Id="rId46"/>
    <Relationship Target="slides/slide63.xml" Type="http://schemas.openxmlformats.org/officeDocument/2006/relationships/slide" Id="rId67"/>
    <Relationship Target="slides/slide112.xml" Type="http://schemas.openxmlformats.org/officeDocument/2006/relationships/slide" Id="rId116"/>
    <Relationship Target="slides/slide16.xml" Type="http://schemas.openxmlformats.org/officeDocument/2006/relationships/slide" Id="rId20"/>
    <Relationship Target="slides/slide37.xml" Type="http://schemas.openxmlformats.org/officeDocument/2006/relationships/slide" Id="rId41"/>
    <Relationship Target="slides/slide58.xml" Type="http://schemas.openxmlformats.org/officeDocument/2006/relationships/slide" Id="rId62"/>
    <Relationship Target="slides/slide79.xml" Type="http://schemas.openxmlformats.org/officeDocument/2006/relationships/slide" Id="rId83"/>
    <Relationship Target="slides/slide84.xml" Type="http://schemas.openxmlformats.org/officeDocument/2006/relationships/slide" Id="rId88"/>
    <Relationship Target="slides/slide107.xml" Type="http://schemas.openxmlformats.org/officeDocument/2006/relationships/slide" Id="rId111"/>
    <Relationship Target="slides/slide11.xml" Type="http://schemas.openxmlformats.org/officeDocument/2006/relationships/slide" Id="rId15"/>
    <Relationship Target="slides/slide32.xml" Type="http://schemas.openxmlformats.org/officeDocument/2006/relationships/slide" Id="rId36"/>
    <Relationship Target="slides/slide53.xml" Type="http://schemas.openxmlformats.org/officeDocument/2006/relationships/slide" Id="rId57"/>
    <Relationship Target="slides/slide102.xml" Type="http://schemas.openxmlformats.org/officeDocument/2006/relationships/slide" Id="rId106"/>
    <Relationship Target="slides/slide6.xml" Type="http://schemas.openxmlformats.org/officeDocument/2006/relationships/slide" Id="rId10"/>
    <Relationship Target="slides/slide27.xml" Type="http://schemas.openxmlformats.org/officeDocument/2006/relationships/slide" Id="rId31"/>
    <Relationship Target="slides/slide48.xml" Type="http://schemas.openxmlformats.org/officeDocument/2006/relationships/slide" Id="rId52"/>
    <Relationship Target="slides/slide69.xml" Type="http://schemas.openxmlformats.org/officeDocument/2006/relationships/slide" Id="rId73"/>
    <Relationship Target="slides/slide74.xml" Type="http://schemas.openxmlformats.org/officeDocument/2006/relationships/slide" Id="rId78"/>
    <Relationship Target="slides/slide90.xml" Type="http://schemas.openxmlformats.org/officeDocument/2006/relationships/slide" Id="rId94"/>
    <Relationship Target="slides/slide95.xml" Type="http://schemas.openxmlformats.org/officeDocument/2006/relationships/slide" Id="rId99"/>
    <Relationship Target="slides/slide97.xml" Type="http://schemas.openxmlformats.org/officeDocument/2006/relationships/slide" Id="rId101"/>
    <Relationship Target="theme/theme1.xml" Type="http://schemas.openxmlformats.org/officeDocument/2006/relationships/theme" Id="rId122"/>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B4408769-F17C-46BA-B177-8FD593E56593}" type="doc">
      <dgm:prSet loTypeId="urn:microsoft.com/office/officeart/2005/8/layout/hList1" loCatId="list" qsTypeId="urn:microsoft.com/office/officeart/2005/8/quickstyle/simple1" qsCatId="simple" csTypeId="urn:microsoft.com/office/officeart/2005/8/colors/accent1_2" csCatId="accent1" phldr="true"/>
      <dgm:spPr/>
      <dgm:t>
        <a:bodyPr/>
        <a:lstStyle/>
        <a:p>
          <a:endParaRPr lang="cs-CZ"/>
        </a:p>
      </dgm:t>
    </dgm:pt>
    <dgm:pt modelId="{5BA7BDBE-A40A-4E45-9623-5C861436CB93}">
      <dgm:prSet phldrT="[Text]"/>
      <dgm:spPr/>
      <dgm:t>
        <a:bodyPr/>
        <a:lstStyle/>
        <a:p>
          <a:r>
            <a:rPr lang="cs-CZ" dirty="false"/>
            <a:t>Partner s finančním příspěvkem</a:t>
          </a:r>
        </a:p>
      </dgm:t>
    </dgm:pt>
    <dgm:pt modelId="{4DFBA3AB-DD16-4DCE-AE67-129207DCE455}" type="parTrans" cxnId="{F56EED76-71C8-4A23-A833-818A8B71737F}">
      <dgm:prSet/>
      <dgm:spPr/>
      <dgm:t>
        <a:bodyPr/>
        <a:lstStyle/>
        <a:p>
          <a:endParaRPr lang="cs-CZ"/>
        </a:p>
      </dgm:t>
    </dgm:pt>
    <dgm:pt modelId="{616D4DC6-7637-48F9-AA69-CB2A57EB3FAE}" type="sibTrans" cxnId="{F56EED76-71C8-4A23-A833-818A8B71737F}">
      <dgm:prSet/>
      <dgm:spPr/>
      <dgm:t>
        <a:bodyPr/>
        <a:lstStyle/>
        <a:p>
          <a:endParaRPr lang="cs-CZ"/>
        </a:p>
      </dgm:t>
    </dgm:pt>
    <dgm:pt modelId="{F77C91FF-DC99-4D2F-AA5A-988F4DD6FE6D}">
      <dgm:prSet phldrT="[Text]"/>
      <dgm:spPr/>
      <dgm:t>
        <a:bodyPr/>
        <a:lstStyle/>
        <a:p>
          <a:r>
            <a:rPr lang="cs-CZ" dirty="false"/>
            <a:t>Zaměstnanec partnera</a:t>
          </a:r>
        </a:p>
      </dgm:t>
    </dgm:pt>
    <dgm:pt modelId="{1B0ED340-3486-4468-BF71-C9020136C183}" type="parTrans" cxnId="{499F6667-4BD9-4060-BF99-E45960CCFCEB}">
      <dgm:prSet/>
      <dgm:spPr/>
      <dgm:t>
        <a:bodyPr/>
        <a:lstStyle/>
        <a:p>
          <a:endParaRPr lang="cs-CZ"/>
        </a:p>
      </dgm:t>
    </dgm:pt>
    <dgm:pt modelId="{3439414D-610C-42CC-B385-AB565F8F1155}" type="sibTrans" cxnId="{499F6667-4BD9-4060-BF99-E45960CCFCEB}">
      <dgm:prSet/>
      <dgm:spPr/>
      <dgm:t>
        <a:bodyPr/>
        <a:lstStyle/>
        <a:p>
          <a:endParaRPr lang="cs-CZ"/>
        </a:p>
      </dgm:t>
    </dgm:pt>
    <dgm:pt modelId="{FFCBFC6A-F5DF-45A7-98AE-5619067BC924}">
      <dgm:prSet phldrT="[Text]"/>
      <dgm:spPr/>
      <dgm:t>
        <a:bodyPr/>
        <a:lstStyle/>
        <a:p>
          <a:r>
            <a:rPr lang="cs-CZ" dirty="false"/>
            <a:t>PS či dodatek u svého zaměstnavatele</a:t>
          </a:r>
        </a:p>
      </dgm:t>
    </dgm:pt>
    <dgm:pt modelId="{1C59F505-3DBF-4C29-A3F4-2916C042C251}" type="parTrans" cxnId="{7ABE6E6F-150D-4CB7-8739-CD3965C5B6C6}">
      <dgm:prSet/>
      <dgm:spPr/>
      <dgm:t>
        <a:bodyPr/>
        <a:lstStyle/>
        <a:p>
          <a:endParaRPr lang="cs-CZ"/>
        </a:p>
      </dgm:t>
    </dgm:pt>
    <dgm:pt modelId="{E87AC5A4-AAF3-4D4B-9915-580480B81FD4}" type="sibTrans" cxnId="{7ABE6E6F-150D-4CB7-8739-CD3965C5B6C6}">
      <dgm:prSet/>
      <dgm:spPr/>
      <dgm:t>
        <a:bodyPr/>
        <a:lstStyle/>
        <a:p>
          <a:endParaRPr lang="cs-CZ"/>
        </a:p>
      </dgm:t>
    </dgm:pt>
    <dgm:pt modelId="{0177D2AD-E797-4F06-8611-A6EC1BAA4E5E}">
      <dgm:prSet phldrT="[Text]"/>
      <dgm:spPr/>
      <dgm:t>
        <a:bodyPr/>
        <a:lstStyle/>
        <a:p>
          <a:r>
            <a:rPr lang="cs-CZ" dirty="false"/>
            <a:t>Partner bez finančního příspěvku</a:t>
          </a:r>
        </a:p>
      </dgm:t>
    </dgm:pt>
    <dgm:pt modelId="{0E385C2B-09D8-487E-ABD3-AA86E0F5D1B3}" type="parTrans" cxnId="{AA22EC0B-16EE-4238-BB02-81FD2123E155}">
      <dgm:prSet/>
      <dgm:spPr/>
      <dgm:t>
        <a:bodyPr/>
        <a:lstStyle/>
        <a:p>
          <a:endParaRPr lang="cs-CZ"/>
        </a:p>
      </dgm:t>
    </dgm:pt>
    <dgm:pt modelId="{0F6AAD86-CB64-4E05-9732-AD0A3254045B}" type="sibTrans" cxnId="{AA22EC0B-16EE-4238-BB02-81FD2123E155}">
      <dgm:prSet/>
      <dgm:spPr/>
      <dgm:t>
        <a:bodyPr/>
        <a:lstStyle/>
        <a:p>
          <a:endParaRPr lang="cs-CZ"/>
        </a:p>
      </dgm:t>
    </dgm:pt>
    <dgm:pt modelId="{86E99528-D7B2-4019-AA44-411B052F7380}">
      <dgm:prSet phldrT="[Text]"/>
      <dgm:spPr/>
      <dgm:t>
        <a:bodyPr/>
        <a:lstStyle/>
        <a:p>
          <a:r>
            <a:rPr lang="cs-CZ" dirty="false"/>
            <a:t>Zaměstnanec příjemce</a:t>
          </a:r>
        </a:p>
      </dgm:t>
    </dgm:pt>
    <dgm:pt modelId="{B33C4CF1-482B-4AA9-95E7-45F9D2E0F1CE}" type="parTrans" cxnId="{FF22D93E-9EEE-4F1C-855B-BB070ED8D0CD}">
      <dgm:prSet/>
      <dgm:spPr/>
      <dgm:t>
        <a:bodyPr/>
        <a:lstStyle/>
        <a:p>
          <a:endParaRPr lang="cs-CZ"/>
        </a:p>
      </dgm:t>
    </dgm:pt>
    <dgm:pt modelId="{2BE22883-7588-485C-961D-C4A68BF33AC6}" type="sibTrans" cxnId="{FF22D93E-9EEE-4F1C-855B-BB070ED8D0CD}">
      <dgm:prSet/>
      <dgm:spPr/>
      <dgm:t>
        <a:bodyPr/>
        <a:lstStyle/>
        <a:p>
          <a:endParaRPr lang="cs-CZ"/>
        </a:p>
      </dgm:t>
    </dgm:pt>
    <dgm:pt modelId="{923A1E4C-B244-4623-8CA6-80F6B6A3FB57}">
      <dgm:prSet phldrT="[Text]"/>
      <dgm:spPr/>
      <dgm:t>
        <a:bodyPr/>
        <a:lstStyle/>
        <a:p>
          <a:r>
            <a:rPr lang="cs-CZ" dirty="false"/>
            <a:t>PS či dodatek u příjemce</a:t>
          </a:r>
        </a:p>
      </dgm:t>
    </dgm:pt>
    <dgm:pt modelId="{842715C0-F979-4816-A886-7C3B44BDA04C}" type="parTrans" cxnId="{3EF1C616-295C-4429-BEE0-FFE8A080F8B6}">
      <dgm:prSet/>
      <dgm:spPr/>
      <dgm:t>
        <a:bodyPr/>
        <a:lstStyle/>
        <a:p>
          <a:endParaRPr lang="cs-CZ"/>
        </a:p>
      </dgm:t>
    </dgm:pt>
    <dgm:pt modelId="{DFCFA1E6-E1BC-4545-95ED-CA925EC05552}" type="sibTrans" cxnId="{3EF1C616-295C-4429-BEE0-FFE8A080F8B6}">
      <dgm:prSet/>
      <dgm:spPr/>
      <dgm:t>
        <a:bodyPr/>
        <a:lstStyle/>
        <a:p>
          <a:endParaRPr lang="cs-CZ"/>
        </a:p>
      </dgm:t>
    </dgm:pt>
    <dgm:pt modelId="{2521C768-0B18-4E65-86C9-0692A107643E}">
      <dgm:prSet phldrT="[Text]"/>
      <dgm:spPr/>
      <dgm:t>
        <a:bodyPr/>
        <a:lstStyle/>
        <a:p>
          <a:r>
            <a:rPr lang="cs-CZ" dirty="false"/>
            <a:t>Mzdový výdaj partnera - refundace mzdových výdajů mezi příjemcem a partnerem</a:t>
          </a:r>
        </a:p>
      </dgm:t>
    </dgm:pt>
    <dgm:pt modelId="{FC05B30B-0B57-4E59-820B-8E51857A9731}" type="parTrans" cxnId="{FFFEA3FF-F9CF-428F-9293-407B26C11112}">
      <dgm:prSet/>
      <dgm:spPr/>
      <dgm:t>
        <a:bodyPr/>
        <a:lstStyle/>
        <a:p>
          <a:endParaRPr lang="cs-CZ"/>
        </a:p>
      </dgm:t>
    </dgm:pt>
    <dgm:pt modelId="{A4E45BB4-81E0-435A-B3E2-7D4DD6BDC104}" type="sibTrans" cxnId="{FFFEA3FF-F9CF-428F-9293-407B26C11112}">
      <dgm:prSet/>
      <dgm:spPr/>
      <dgm:t>
        <a:bodyPr/>
        <a:lstStyle/>
        <a:p>
          <a:endParaRPr lang="cs-CZ"/>
        </a:p>
      </dgm:t>
    </dgm:pt>
    <dgm:pt modelId="{AA11C719-5E6D-41A1-97E0-2FAD51A0F614}">
      <dgm:prSet phldrT="[Text]"/>
      <dgm:spPr/>
      <dgm:t>
        <a:bodyPr/>
        <a:lstStyle/>
        <a:p>
          <a:r>
            <a:rPr lang="cs-CZ" dirty="false"/>
            <a:t>Mzdový výdaj příjemce</a:t>
          </a:r>
        </a:p>
      </dgm:t>
    </dgm:pt>
    <dgm:pt modelId="{20469065-1D6A-4E1D-B6F0-3D01EFA060EB}" type="parTrans" cxnId="{0C2FABE8-E5DF-485C-8023-D6D411D6EDE7}">
      <dgm:prSet/>
      <dgm:spPr/>
      <dgm:t>
        <a:bodyPr/>
        <a:lstStyle/>
        <a:p>
          <a:endParaRPr lang="cs-CZ"/>
        </a:p>
      </dgm:t>
    </dgm:pt>
    <dgm:pt modelId="{29348AE7-5EE8-4156-9325-2D31DEB34E4F}" type="sibTrans" cxnId="{0C2FABE8-E5DF-485C-8023-D6D411D6EDE7}">
      <dgm:prSet/>
      <dgm:spPr/>
      <dgm:t>
        <a:bodyPr/>
        <a:lstStyle/>
        <a:p>
          <a:endParaRPr lang="cs-CZ"/>
        </a:p>
      </dgm:t>
    </dgm:pt>
    <dgm:pt modelId="{1CC24F09-9A56-4DB6-A065-EB6FBEBDFE67}" type="pres">
      <dgm:prSet presAssocID="{B4408769-F17C-46BA-B177-8FD593E56593}" presName="Name0" presStyleCnt="0">
        <dgm:presLayoutVars>
          <dgm:dir/>
          <dgm:animLvl val="lvl"/>
          <dgm:resizeHandles val="exact"/>
        </dgm:presLayoutVars>
      </dgm:prSet>
      <dgm:spPr/>
    </dgm:pt>
    <dgm:pt modelId="{49F98733-59CB-4FAB-A213-58C9F9990968}" type="pres">
      <dgm:prSet presAssocID="{5BA7BDBE-A40A-4E45-9623-5C861436CB93}" presName="composite" presStyleCnt="0"/>
      <dgm:spPr/>
    </dgm:pt>
    <dgm:pt modelId="{E2A2A984-7C6E-4C60-8E8C-F4915F7C0223}" type="pres">
      <dgm:prSet presAssocID="{5BA7BDBE-A40A-4E45-9623-5C861436CB93}" presName="parTx" presStyleLbl="alignNode1" presStyleIdx="0" presStyleCnt="2">
        <dgm:presLayoutVars>
          <dgm:chMax val="0"/>
          <dgm:chPref val="0"/>
          <dgm:bulletEnabled val="true"/>
        </dgm:presLayoutVars>
      </dgm:prSet>
      <dgm:spPr/>
    </dgm:pt>
    <dgm:pt modelId="{A57DE831-8BA0-4678-946D-6B574F1146A6}" type="pres">
      <dgm:prSet presAssocID="{5BA7BDBE-A40A-4E45-9623-5C861436CB93}" presName="desTx" presStyleLbl="alignAccFollowNode1" presStyleIdx="0" presStyleCnt="2">
        <dgm:presLayoutVars>
          <dgm:bulletEnabled val="true"/>
        </dgm:presLayoutVars>
      </dgm:prSet>
      <dgm:spPr/>
    </dgm:pt>
    <dgm:pt modelId="{D475EA2F-A5A6-4DA9-AD0C-6C5F59E61960}" type="pres">
      <dgm:prSet presAssocID="{616D4DC6-7637-48F9-AA69-CB2A57EB3FAE}" presName="space" presStyleCnt="0"/>
      <dgm:spPr/>
    </dgm:pt>
    <dgm:pt modelId="{23F63A47-9DBD-419B-A2E1-011D0703980A}" type="pres">
      <dgm:prSet presAssocID="{0177D2AD-E797-4F06-8611-A6EC1BAA4E5E}" presName="composite" presStyleCnt="0"/>
      <dgm:spPr/>
    </dgm:pt>
    <dgm:pt modelId="{FDF0CEC2-8D65-4AAD-A38A-41FB5D461337}" type="pres">
      <dgm:prSet presAssocID="{0177D2AD-E797-4F06-8611-A6EC1BAA4E5E}" presName="parTx" presStyleLbl="alignNode1" presStyleIdx="1" presStyleCnt="2">
        <dgm:presLayoutVars>
          <dgm:chMax val="0"/>
          <dgm:chPref val="0"/>
          <dgm:bulletEnabled val="true"/>
        </dgm:presLayoutVars>
      </dgm:prSet>
      <dgm:spPr/>
    </dgm:pt>
    <dgm:pt modelId="{FC17E0D4-9CF8-4B35-B61A-24900B1D2CD2}" type="pres">
      <dgm:prSet presAssocID="{0177D2AD-E797-4F06-8611-A6EC1BAA4E5E}" presName="desTx" presStyleLbl="alignAccFollowNode1" presStyleIdx="1" presStyleCnt="2">
        <dgm:presLayoutVars>
          <dgm:bulletEnabled val="true"/>
        </dgm:presLayoutVars>
      </dgm:prSet>
      <dgm:spPr/>
    </dgm:pt>
  </dgm:ptLst>
  <dgm:cxnLst>
    <dgm:cxn modelId="{AA22EC0B-16EE-4238-BB02-81FD2123E155}" srcId="{B4408769-F17C-46BA-B177-8FD593E56593}" destId="{0177D2AD-E797-4F06-8611-A6EC1BAA4E5E}" srcOrd="1" destOrd="0" parTransId="{0E385C2B-09D8-487E-ABD3-AA86E0F5D1B3}" sibTransId="{0F6AAD86-CB64-4E05-9732-AD0A3254045B}"/>
    <dgm:cxn modelId="{3EF1C616-295C-4429-BEE0-FFE8A080F8B6}" srcId="{0177D2AD-E797-4F06-8611-A6EC1BAA4E5E}" destId="{923A1E4C-B244-4623-8CA6-80F6B6A3FB57}" srcOrd="1" destOrd="0" parTransId="{842715C0-F979-4816-A886-7C3B44BDA04C}" sibTransId="{DFCFA1E6-E1BC-4545-95ED-CA925EC05552}"/>
    <dgm:cxn modelId="{ACFB7719-B007-4068-B772-A533A26B56E9}" type="presOf" srcId="{86E99528-D7B2-4019-AA44-411B052F7380}" destId="{FC17E0D4-9CF8-4B35-B61A-24900B1D2CD2}" srcOrd="0" destOrd="0" presId="urn:microsoft.com/office/officeart/2005/8/layout/hList1"/>
    <dgm:cxn modelId="{7DE54B31-2F2A-4DF7-AD7C-CE2D6E76B916}" type="presOf" srcId="{5BA7BDBE-A40A-4E45-9623-5C861436CB93}" destId="{E2A2A984-7C6E-4C60-8E8C-F4915F7C0223}" srcOrd="0" destOrd="0" presId="urn:microsoft.com/office/officeart/2005/8/layout/hList1"/>
    <dgm:cxn modelId="{FF22D93E-9EEE-4F1C-855B-BB070ED8D0CD}" srcId="{0177D2AD-E797-4F06-8611-A6EC1BAA4E5E}" destId="{86E99528-D7B2-4019-AA44-411B052F7380}" srcOrd="0" destOrd="0" parTransId="{B33C4CF1-482B-4AA9-95E7-45F9D2E0F1CE}" sibTransId="{2BE22883-7588-485C-961D-C4A68BF33AC6}"/>
    <dgm:cxn modelId="{47191E45-929D-4E98-ADD1-6DCDD76CA9F1}" type="presOf" srcId="{0177D2AD-E797-4F06-8611-A6EC1BAA4E5E}" destId="{FDF0CEC2-8D65-4AAD-A38A-41FB5D461337}" srcOrd="0" destOrd="0" presId="urn:microsoft.com/office/officeart/2005/8/layout/hList1"/>
    <dgm:cxn modelId="{499F6667-4BD9-4060-BF99-E45960CCFCEB}" srcId="{5BA7BDBE-A40A-4E45-9623-5C861436CB93}" destId="{F77C91FF-DC99-4D2F-AA5A-988F4DD6FE6D}" srcOrd="0" destOrd="0" parTransId="{1B0ED340-3486-4468-BF71-C9020136C183}" sibTransId="{3439414D-610C-42CC-B385-AB565F8F1155}"/>
    <dgm:cxn modelId="{7ABE6E6F-150D-4CB7-8739-CD3965C5B6C6}" srcId="{5BA7BDBE-A40A-4E45-9623-5C861436CB93}" destId="{FFCBFC6A-F5DF-45A7-98AE-5619067BC924}" srcOrd="1" destOrd="0" parTransId="{1C59F505-3DBF-4C29-A3F4-2916C042C251}" sibTransId="{E87AC5A4-AAF3-4D4B-9915-580480B81FD4}"/>
    <dgm:cxn modelId="{F56EED76-71C8-4A23-A833-818A8B71737F}" srcId="{B4408769-F17C-46BA-B177-8FD593E56593}" destId="{5BA7BDBE-A40A-4E45-9623-5C861436CB93}" srcOrd="0" destOrd="0" parTransId="{4DFBA3AB-DD16-4DCE-AE67-129207DCE455}" sibTransId="{616D4DC6-7637-48F9-AA69-CB2A57EB3FAE}"/>
    <dgm:cxn modelId="{727C1380-6E3B-4EDD-97FF-E49C4022DE20}" type="presOf" srcId="{B4408769-F17C-46BA-B177-8FD593E56593}" destId="{1CC24F09-9A56-4DB6-A065-EB6FBEBDFE67}" srcOrd="0" destOrd="0" presId="urn:microsoft.com/office/officeart/2005/8/layout/hList1"/>
    <dgm:cxn modelId="{E2A7EB8C-4118-4BE1-BAF2-4500C4DA4E49}" type="presOf" srcId="{F77C91FF-DC99-4D2F-AA5A-988F4DD6FE6D}" destId="{A57DE831-8BA0-4678-946D-6B574F1146A6}" srcOrd="0" destOrd="0" presId="urn:microsoft.com/office/officeart/2005/8/layout/hList1"/>
    <dgm:cxn modelId="{4DEFC08F-68F0-4BD5-9425-5A0CE7244C3B}" type="presOf" srcId="{2521C768-0B18-4E65-86C9-0692A107643E}" destId="{A57DE831-8BA0-4678-946D-6B574F1146A6}" srcOrd="0" destOrd="2" presId="urn:microsoft.com/office/officeart/2005/8/layout/hList1"/>
    <dgm:cxn modelId="{9D7340B5-7467-49BB-97B1-2C462F1C3F29}" type="presOf" srcId="{FFCBFC6A-F5DF-45A7-98AE-5619067BC924}" destId="{A57DE831-8BA0-4678-946D-6B574F1146A6}" srcOrd="0" destOrd="1" presId="urn:microsoft.com/office/officeart/2005/8/layout/hList1"/>
    <dgm:cxn modelId="{517057DA-7958-4C24-AA59-BD803B8611B5}" type="presOf" srcId="{923A1E4C-B244-4623-8CA6-80F6B6A3FB57}" destId="{FC17E0D4-9CF8-4B35-B61A-24900B1D2CD2}" srcOrd="0" destOrd="1" presId="urn:microsoft.com/office/officeart/2005/8/layout/hList1"/>
    <dgm:cxn modelId="{0C2FABE8-E5DF-485C-8023-D6D411D6EDE7}" srcId="{0177D2AD-E797-4F06-8611-A6EC1BAA4E5E}" destId="{AA11C719-5E6D-41A1-97E0-2FAD51A0F614}" srcOrd="2" destOrd="0" parTransId="{20469065-1D6A-4E1D-B6F0-3D01EFA060EB}" sibTransId="{29348AE7-5EE8-4156-9325-2D31DEB34E4F}"/>
    <dgm:cxn modelId="{E506F0E8-0319-45E6-968E-9B0D313DA600}" type="presOf" srcId="{AA11C719-5E6D-41A1-97E0-2FAD51A0F614}" destId="{FC17E0D4-9CF8-4B35-B61A-24900B1D2CD2}" srcOrd="0" destOrd="2" presId="urn:microsoft.com/office/officeart/2005/8/layout/hList1"/>
    <dgm:cxn modelId="{FFFEA3FF-F9CF-428F-9293-407B26C11112}" srcId="{5BA7BDBE-A40A-4E45-9623-5C861436CB93}" destId="{2521C768-0B18-4E65-86C9-0692A107643E}" srcOrd="2" destOrd="0" parTransId="{FC05B30B-0B57-4E59-820B-8E51857A9731}" sibTransId="{A4E45BB4-81E0-435A-B3E2-7D4DD6BDC104}"/>
    <dgm:cxn modelId="{E833F8BA-510E-453D-82A4-6108E270CD3A}" type="presParOf" srcId="{1CC24F09-9A56-4DB6-A065-EB6FBEBDFE67}" destId="{49F98733-59CB-4FAB-A213-58C9F9990968}" srcOrd="0" destOrd="0" presId="urn:microsoft.com/office/officeart/2005/8/layout/hList1"/>
    <dgm:cxn modelId="{8C275650-4F31-48CF-90A3-EF9361DC0D55}" type="presParOf" srcId="{49F98733-59CB-4FAB-A213-58C9F9990968}" destId="{E2A2A984-7C6E-4C60-8E8C-F4915F7C0223}" srcOrd="0" destOrd="0" presId="urn:microsoft.com/office/officeart/2005/8/layout/hList1"/>
    <dgm:cxn modelId="{AA776C82-0C60-48D6-A8D2-282F7BA9055A}" type="presParOf" srcId="{49F98733-59CB-4FAB-A213-58C9F9990968}" destId="{A57DE831-8BA0-4678-946D-6B574F1146A6}" srcOrd="1" destOrd="0" presId="urn:microsoft.com/office/officeart/2005/8/layout/hList1"/>
    <dgm:cxn modelId="{9CBD2F43-A95B-4B6B-A0A0-C71DE1D98ED0}" type="presParOf" srcId="{1CC24F09-9A56-4DB6-A065-EB6FBEBDFE67}" destId="{D475EA2F-A5A6-4DA9-AD0C-6C5F59E61960}" srcOrd="1" destOrd="0" presId="urn:microsoft.com/office/officeart/2005/8/layout/hList1"/>
    <dgm:cxn modelId="{CF1F0085-1B36-465E-8A7D-C35C1299CC81}" type="presParOf" srcId="{1CC24F09-9A56-4DB6-A065-EB6FBEBDFE67}" destId="{23F63A47-9DBD-419B-A2E1-011D0703980A}" srcOrd="2" destOrd="0" presId="urn:microsoft.com/office/officeart/2005/8/layout/hList1"/>
    <dgm:cxn modelId="{83416FF1-D19B-485C-854D-7BB6E74F708D}" type="presParOf" srcId="{23F63A47-9DBD-419B-A2E1-011D0703980A}" destId="{FDF0CEC2-8D65-4AAD-A38A-41FB5D461337}" srcOrd="0" destOrd="0" presId="urn:microsoft.com/office/officeart/2005/8/layout/hList1"/>
    <dgm:cxn modelId="{13B84C13-4724-42F7-9AD1-F0A8B1451535}" type="presParOf" srcId="{23F63A47-9DBD-419B-A2E1-011D0703980A}" destId="{FC17E0D4-9CF8-4B35-B61A-24900B1D2CD2}" srcOrd="1" destOrd="0" presId="urn:microsoft.com/office/officeart/2005/8/layout/hList1"/>
  </dgm:cxnLst>
  <dgm:bg/>
  <dgm:whole/>
  <dgm:extLst>
    <a:ext uri="http://schemas.microsoft.com/office/drawing/2008/diagram">
      <dsp:dataModelExt relId="rId7" minVer="http://schemas.openxmlformats.org/drawingml/2006/diagram"/>
    </a:ext>
  </dgm:extLst>
</dgm:dataModel>
</file>

<file path=ppt/diagrams/data2.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F54C4FA8-342C-4F6C-8B32-5269EAC4862A}" type="doc">
      <dgm:prSet loTypeId="urn:microsoft.com/office/officeart/2005/8/layout/hierarchy1" loCatId="hierarchy" qsTypeId="urn:microsoft.com/office/officeart/2005/8/quickstyle/simple1" qsCatId="simple" csTypeId="urn:microsoft.com/office/officeart/2005/8/colors/accent1_2" csCatId="accent1" phldr="true"/>
      <dgm:spPr/>
      <dgm:t>
        <a:bodyPr/>
        <a:lstStyle/>
        <a:p>
          <a:endParaRPr lang="cs-CZ"/>
        </a:p>
      </dgm:t>
    </dgm:pt>
    <dgm:pt modelId="{2FD16077-F533-4583-9492-CD4DD20DF173}">
      <dgm:prSet phldrT="[Text]"/>
      <dgm:spPr/>
      <dgm:t>
        <a:bodyPr/>
        <a:lstStyle/>
        <a:p>
          <a:r>
            <a:rPr lang="cs-CZ" dirty="false"/>
            <a:t>změna</a:t>
          </a:r>
        </a:p>
      </dgm:t>
    </dgm:pt>
    <dgm:pt modelId="{C59A9944-805A-4D2D-B3E2-95264FE5FAB2}" type="parTrans" cxnId="{88A622D1-DCC6-48A3-BA3F-6ADE4EEBED28}">
      <dgm:prSet/>
      <dgm:spPr/>
      <dgm:t>
        <a:bodyPr/>
        <a:lstStyle/>
        <a:p>
          <a:endParaRPr lang="cs-CZ"/>
        </a:p>
      </dgm:t>
    </dgm:pt>
    <dgm:pt modelId="{D7619BB3-8B7D-4E5D-B493-9BE3947239D1}" type="sibTrans" cxnId="{88A622D1-DCC6-48A3-BA3F-6ADE4EEBED28}">
      <dgm:prSet/>
      <dgm:spPr/>
      <dgm:t>
        <a:bodyPr/>
        <a:lstStyle/>
        <a:p>
          <a:endParaRPr lang="cs-CZ"/>
        </a:p>
      </dgm:t>
    </dgm:pt>
    <dgm:pt modelId="{272B1AEC-B744-4D24-91CA-5F5075C3AA26}">
      <dgm:prSet phldrT="[Text]"/>
      <dgm:spPr/>
      <dgm:t>
        <a:bodyPr/>
        <a:lstStyle/>
        <a:p>
          <a:r>
            <a:rPr lang="cs-CZ" dirty="false"/>
            <a:t>nepodstatná</a:t>
          </a:r>
        </a:p>
      </dgm:t>
    </dgm:pt>
    <dgm:pt modelId="{4C2052B0-EC9D-4080-92FB-F04679AB4877}" type="parTrans" cxnId="{598FA02F-17E1-4632-B95B-06273EFBCE9F}">
      <dgm:prSet/>
      <dgm:spPr/>
      <dgm:t>
        <a:bodyPr/>
        <a:lstStyle/>
        <a:p>
          <a:endParaRPr lang="cs-CZ"/>
        </a:p>
      </dgm:t>
    </dgm:pt>
    <dgm:pt modelId="{4E90C29A-10FF-4399-B959-B450FA8C554E}" type="sibTrans" cxnId="{598FA02F-17E1-4632-B95B-06273EFBCE9F}">
      <dgm:prSet/>
      <dgm:spPr/>
      <dgm:t>
        <a:bodyPr/>
        <a:lstStyle/>
        <a:p>
          <a:endParaRPr lang="cs-CZ"/>
        </a:p>
      </dgm:t>
    </dgm:pt>
    <dgm:pt modelId="{7E93F150-708D-4ED4-9BE1-A85D439DB5B0}">
      <dgm:prSet phldrT="[Text]"/>
      <dgm:spPr/>
      <dgm:t>
        <a:bodyPr/>
        <a:lstStyle/>
        <a:p>
          <a:r>
            <a:rPr lang="cs-CZ" dirty="false"/>
            <a:t>neprodlené oznámení</a:t>
          </a:r>
        </a:p>
      </dgm:t>
    </dgm:pt>
    <dgm:pt modelId="{7C6B14B1-C039-4B52-8102-30CCC5EADA91}" type="parTrans" cxnId="{77C932B1-EFBA-48C4-9410-A09D6D9B9EC4}">
      <dgm:prSet/>
      <dgm:spPr/>
      <dgm:t>
        <a:bodyPr/>
        <a:lstStyle/>
        <a:p>
          <a:endParaRPr lang="cs-CZ"/>
        </a:p>
      </dgm:t>
    </dgm:pt>
    <dgm:pt modelId="{16CBEB82-0BE2-475C-A6C1-05E356A74C50}" type="sibTrans" cxnId="{77C932B1-EFBA-48C4-9410-A09D6D9B9EC4}">
      <dgm:prSet/>
      <dgm:spPr/>
      <dgm:t>
        <a:bodyPr/>
        <a:lstStyle/>
        <a:p>
          <a:endParaRPr lang="cs-CZ"/>
        </a:p>
      </dgm:t>
    </dgm:pt>
    <dgm:pt modelId="{2CFE6007-14A7-4916-8479-6BA275507795}">
      <dgm:prSet phldrT="[Text]"/>
      <dgm:spPr/>
      <dgm:t>
        <a:bodyPr/>
        <a:lstStyle/>
        <a:p>
          <a:r>
            <a:rPr lang="cs-CZ" dirty="false"/>
            <a:t>oznámení spolu se </a:t>
          </a:r>
          <a:r>
            <a:rPr lang="cs-CZ" dirty="false" err="true"/>
            <a:t>ZoR</a:t>
          </a:r>
          <a:endParaRPr lang="cs-CZ" dirty="false"/>
        </a:p>
      </dgm:t>
    </dgm:pt>
    <dgm:pt modelId="{6A2D7788-4233-475D-BABC-A420A9953AFD}" type="parTrans" cxnId="{64A7CFFF-D357-433B-860F-6F014BF1D45C}">
      <dgm:prSet/>
      <dgm:spPr/>
      <dgm:t>
        <a:bodyPr/>
        <a:lstStyle/>
        <a:p>
          <a:endParaRPr lang="cs-CZ"/>
        </a:p>
      </dgm:t>
    </dgm:pt>
    <dgm:pt modelId="{2C40770A-9FED-4CA5-9D02-FACBDA602F18}" type="sibTrans" cxnId="{64A7CFFF-D357-433B-860F-6F014BF1D45C}">
      <dgm:prSet/>
      <dgm:spPr/>
      <dgm:t>
        <a:bodyPr/>
        <a:lstStyle/>
        <a:p>
          <a:endParaRPr lang="cs-CZ"/>
        </a:p>
      </dgm:t>
    </dgm:pt>
    <dgm:pt modelId="{F6999510-03DF-4CBF-8D6A-6734196CABA4}">
      <dgm:prSet phldrT="[Text]"/>
      <dgm:spPr/>
      <dgm:t>
        <a:bodyPr/>
        <a:lstStyle/>
        <a:p>
          <a:r>
            <a:rPr lang="cs-CZ" dirty="false"/>
            <a:t>podstatná</a:t>
          </a:r>
        </a:p>
      </dgm:t>
    </dgm:pt>
    <dgm:pt modelId="{B6F5A02B-9C19-4FA2-8435-8477A804C8DF}" type="parTrans" cxnId="{07F5ED7B-9461-4B80-A9A9-74B82A5E9F9E}">
      <dgm:prSet/>
      <dgm:spPr/>
      <dgm:t>
        <a:bodyPr/>
        <a:lstStyle/>
        <a:p>
          <a:endParaRPr lang="cs-CZ"/>
        </a:p>
      </dgm:t>
    </dgm:pt>
    <dgm:pt modelId="{C1119B84-1EE9-4CBE-89DD-C3745DD18523}" type="sibTrans" cxnId="{07F5ED7B-9461-4B80-A9A9-74B82A5E9F9E}">
      <dgm:prSet/>
      <dgm:spPr/>
      <dgm:t>
        <a:bodyPr/>
        <a:lstStyle/>
        <a:p>
          <a:endParaRPr lang="cs-CZ"/>
        </a:p>
      </dgm:t>
    </dgm:pt>
    <dgm:pt modelId="{DB02CAE2-113E-4E3E-804E-BD56FB17AFA0}">
      <dgm:prSet phldrT="[Text]"/>
      <dgm:spPr/>
      <dgm:t>
        <a:bodyPr/>
        <a:lstStyle/>
        <a:p>
          <a:r>
            <a:rPr lang="cs-CZ" dirty="false"/>
            <a:t>vyžaduje změnu PA</a:t>
          </a:r>
        </a:p>
      </dgm:t>
    </dgm:pt>
    <dgm:pt modelId="{4A3C598F-762A-48A9-ACF3-3CF4A87F7E80}" type="parTrans" cxnId="{39574F7E-D059-402D-8A23-06E3F3AE8DC5}">
      <dgm:prSet/>
      <dgm:spPr/>
      <dgm:t>
        <a:bodyPr/>
        <a:lstStyle/>
        <a:p>
          <a:endParaRPr lang="cs-CZ"/>
        </a:p>
      </dgm:t>
    </dgm:pt>
    <dgm:pt modelId="{1CB45C44-C763-4269-9406-1F4F8F1D77DC}" type="sibTrans" cxnId="{39574F7E-D059-402D-8A23-06E3F3AE8DC5}">
      <dgm:prSet/>
      <dgm:spPr/>
      <dgm:t>
        <a:bodyPr/>
        <a:lstStyle/>
        <a:p>
          <a:endParaRPr lang="cs-CZ"/>
        </a:p>
      </dgm:t>
    </dgm:pt>
    <dgm:pt modelId="{9B77E21C-6561-4FD3-ABFD-0198F99C3E4F}">
      <dgm:prSet phldrT="[Text]"/>
      <dgm:spPr/>
      <dgm:t>
        <a:bodyPr/>
        <a:lstStyle/>
        <a:p>
          <a:r>
            <a:rPr lang="cs-CZ" dirty="false"/>
            <a:t>oznámení nejpozději 10 dní před </a:t>
          </a:r>
          <a:r>
            <a:rPr lang="cs-CZ" dirty="false" err="true"/>
            <a:t>ZoR</a:t>
          </a:r>
          <a:endParaRPr lang="cs-CZ" dirty="false"/>
        </a:p>
      </dgm:t>
    </dgm:pt>
    <dgm:pt modelId="{0F1907CA-5FFB-4FE0-80D4-3ECFE1BCCE28}" type="parTrans" cxnId="{8B6F634F-A62E-48CD-8DEE-6A482D3928E5}">
      <dgm:prSet/>
      <dgm:spPr/>
      <dgm:t>
        <a:bodyPr/>
        <a:lstStyle/>
        <a:p>
          <a:endParaRPr lang="cs-CZ"/>
        </a:p>
      </dgm:t>
    </dgm:pt>
    <dgm:pt modelId="{3EA3EF80-BFB4-42AC-8864-A7391927F4AD}" type="sibTrans" cxnId="{8B6F634F-A62E-48CD-8DEE-6A482D3928E5}">
      <dgm:prSet/>
      <dgm:spPr/>
      <dgm:t>
        <a:bodyPr/>
        <a:lstStyle/>
        <a:p>
          <a:endParaRPr lang="cs-CZ"/>
        </a:p>
      </dgm:t>
    </dgm:pt>
    <dgm:pt modelId="{67B26093-2354-498D-84BF-ABE5CA5E2190}">
      <dgm:prSet phldrT="[Text]"/>
      <dgm:spPr/>
      <dgm:t>
        <a:bodyPr/>
        <a:lstStyle/>
        <a:p>
          <a:r>
            <a:rPr lang="cs-CZ" dirty="false"/>
            <a:t>nevyžaduje změnu PA</a:t>
          </a:r>
        </a:p>
      </dgm:t>
    </dgm:pt>
    <dgm:pt modelId="{2B5D929B-BC9F-4A17-BD8B-B8413E846752}" type="parTrans" cxnId="{3C710E28-97ED-4907-92B4-94120B4D7850}">
      <dgm:prSet/>
      <dgm:spPr/>
      <dgm:t>
        <a:bodyPr/>
        <a:lstStyle/>
        <a:p>
          <a:endParaRPr lang="cs-CZ"/>
        </a:p>
      </dgm:t>
    </dgm:pt>
    <dgm:pt modelId="{7BFE07D3-9997-4041-9E0B-0A82B525CB33}" type="sibTrans" cxnId="{3C710E28-97ED-4907-92B4-94120B4D7850}">
      <dgm:prSet/>
      <dgm:spPr/>
      <dgm:t>
        <a:bodyPr/>
        <a:lstStyle/>
        <a:p>
          <a:endParaRPr lang="cs-CZ"/>
        </a:p>
      </dgm:t>
    </dgm:pt>
    <dgm:pt modelId="{5D183DE9-47F8-4268-AE80-44F04879DFDA}" type="pres">
      <dgm:prSet presAssocID="{F54C4FA8-342C-4F6C-8B32-5269EAC4862A}" presName="hierChild1" presStyleCnt="0">
        <dgm:presLayoutVars>
          <dgm:chPref val="1"/>
          <dgm:dir/>
          <dgm:animOne val="branch"/>
          <dgm:animLvl val="lvl"/>
          <dgm:resizeHandles/>
        </dgm:presLayoutVars>
      </dgm:prSet>
      <dgm:spPr/>
    </dgm:pt>
    <dgm:pt modelId="{4681159A-6421-49EC-9DE8-E10804FCCA8C}" type="pres">
      <dgm:prSet presAssocID="{2FD16077-F533-4583-9492-CD4DD20DF173}" presName="hierRoot1" presStyleCnt="0"/>
      <dgm:spPr/>
    </dgm:pt>
    <dgm:pt modelId="{7C220B6C-69E1-4856-9305-82E223C1A406}" type="pres">
      <dgm:prSet presAssocID="{2FD16077-F533-4583-9492-CD4DD20DF173}" presName="composite" presStyleCnt="0"/>
      <dgm:spPr/>
    </dgm:pt>
    <dgm:pt modelId="{8145F1FC-9A84-453C-A254-8C41806FB2EA}" type="pres">
      <dgm:prSet presAssocID="{2FD16077-F533-4583-9492-CD4DD20DF173}" presName="background" presStyleLbl="node0" presStyleIdx="0" presStyleCnt="1"/>
      <dgm:spPr/>
    </dgm:pt>
    <dgm:pt modelId="{6B1EF571-7AE7-4E46-89CC-F4B5459F9FAA}" type="pres">
      <dgm:prSet presAssocID="{2FD16077-F533-4583-9492-CD4DD20DF173}" presName="text" presStyleLbl="fgAcc0" presStyleIdx="0" presStyleCnt="1">
        <dgm:presLayoutVars>
          <dgm:chPref val="3"/>
        </dgm:presLayoutVars>
      </dgm:prSet>
      <dgm:spPr/>
    </dgm:pt>
    <dgm:pt modelId="{DAD20EC4-BC7E-4BBE-A043-5F1122079EE0}" type="pres">
      <dgm:prSet presAssocID="{2FD16077-F533-4583-9492-CD4DD20DF173}" presName="hierChild2" presStyleCnt="0"/>
      <dgm:spPr/>
    </dgm:pt>
    <dgm:pt modelId="{0522B667-0D20-4011-99F8-74CAC78DDCF0}" type="pres">
      <dgm:prSet presAssocID="{4C2052B0-EC9D-4080-92FB-F04679AB4877}" presName="Name10" presStyleLbl="parChTrans1D2" presStyleIdx="0" presStyleCnt="2"/>
      <dgm:spPr/>
    </dgm:pt>
    <dgm:pt modelId="{FC3DCAEC-5C04-4905-8332-DA82E3C02C43}" type="pres">
      <dgm:prSet presAssocID="{272B1AEC-B744-4D24-91CA-5F5075C3AA26}" presName="hierRoot2" presStyleCnt="0"/>
      <dgm:spPr/>
    </dgm:pt>
    <dgm:pt modelId="{8B3A694F-BED7-4DD9-A38D-A177DC26C36F}" type="pres">
      <dgm:prSet presAssocID="{272B1AEC-B744-4D24-91CA-5F5075C3AA26}" presName="composite2" presStyleCnt="0"/>
      <dgm:spPr/>
    </dgm:pt>
    <dgm:pt modelId="{455635BB-0ED8-427C-ADE9-FD6E4E31BCD0}" type="pres">
      <dgm:prSet presAssocID="{272B1AEC-B744-4D24-91CA-5F5075C3AA26}" presName="background2" presStyleLbl="node2" presStyleIdx="0" presStyleCnt="2"/>
      <dgm:spPr/>
    </dgm:pt>
    <dgm:pt modelId="{E825839F-234D-4A90-B2B1-13F4A35F0BF0}" type="pres">
      <dgm:prSet presAssocID="{272B1AEC-B744-4D24-91CA-5F5075C3AA26}" presName="text2" presStyleLbl="fgAcc2" presStyleIdx="0" presStyleCnt="2">
        <dgm:presLayoutVars>
          <dgm:chPref val="3"/>
        </dgm:presLayoutVars>
      </dgm:prSet>
      <dgm:spPr/>
    </dgm:pt>
    <dgm:pt modelId="{C5563EB9-F734-4C87-86C9-C87AB0C208FB}" type="pres">
      <dgm:prSet presAssocID="{272B1AEC-B744-4D24-91CA-5F5075C3AA26}" presName="hierChild3" presStyleCnt="0"/>
      <dgm:spPr/>
    </dgm:pt>
    <dgm:pt modelId="{180E0A72-109B-40F2-A9ED-06866C6B47FD}" type="pres">
      <dgm:prSet presAssocID="{7C6B14B1-C039-4B52-8102-30CCC5EADA91}" presName="Name17" presStyleLbl="parChTrans1D3" presStyleIdx="0" presStyleCnt="5"/>
      <dgm:spPr/>
    </dgm:pt>
    <dgm:pt modelId="{0D840909-76E8-4C20-AAE6-2031C00752EB}" type="pres">
      <dgm:prSet presAssocID="{7E93F150-708D-4ED4-9BE1-A85D439DB5B0}" presName="hierRoot3" presStyleCnt="0"/>
      <dgm:spPr/>
    </dgm:pt>
    <dgm:pt modelId="{8E393715-2238-438D-80E5-41A846D03158}" type="pres">
      <dgm:prSet presAssocID="{7E93F150-708D-4ED4-9BE1-A85D439DB5B0}" presName="composite3" presStyleCnt="0"/>
      <dgm:spPr/>
    </dgm:pt>
    <dgm:pt modelId="{BFFA7DAC-A963-495C-98A2-5E3D87050E5D}" type="pres">
      <dgm:prSet presAssocID="{7E93F150-708D-4ED4-9BE1-A85D439DB5B0}" presName="background3" presStyleLbl="node3" presStyleIdx="0" presStyleCnt="5"/>
      <dgm:spPr/>
    </dgm:pt>
    <dgm:pt modelId="{EFBF7F63-5B39-4287-B99F-1552ECBDF06D}" type="pres">
      <dgm:prSet presAssocID="{7E93F150-708D-4ED4-9BE1-A85D439DB5B0}" presName="text3" presStyleLbl="fgAcc3" presStyleIdx="0" presStyleCnt="5">
        <dgm:presLayoutVars>
          <dgm:chPref val="3"/>
        </dgm:presLayoutVars>
      </dgm:prSet>
      <dgm:spPr/>
    </dgm:pt>
    <dgm:pt modelId="{090C26A3-E992-4117-B886-54F0885638FA}" type="pres">
      <dgm:prSet presAssocID="{7E93F150-708D-4ED4-9BE1-A85D439DB5B0}" presName="hierChild4" presStyleCnt="0"/>
      <dgm:spPr/>
    </dgm:pt>
    <dgm:pt modelId="{78BF9682-62AA-4C2B-A0A5-639EC494FF46}" type="pres">
      <dgm:prSet presAssocID="{0F1907CA-5FFB-4FE0-80D4-3ECFE1BCCE28}" presName="Name17" presStyleLbl="parChTrans1D3" presStyleIdx="1" presStyleCnt="5"/>
      <dgm:spPr/>
    </dgm:pt>
    <dgm:pt modelId="{232F29C6-917B-44E4-A006-42B87859FF08}" type="pres">
      <dgm:prSet presAssocID="{9B77E21C-6561-4FD3-ABFD-0198F99C3E4F}" presName="hierRoot3" presStyleCnt="0"/>
      <dgm:spPr/>
    </dgm:pt>
    <dgm:pt modelId="{3D3AE2AF-8634-4CC5-8007-6FB5938FFC58}" type="pres">
      <dgm:prSet presAssocID="{9B77E21C-6561-4FD3-ABFD-0198F99C3E4F}" presName="composite3" presStyleCnt="0"/>
      <dgm:spPr/>
    </dgm:pt>
    <dgm:pt modelId="{A30ACC11-984C-4E00-A97F-442E199894A5}" type="pres">
      <dgm:prSet presAssocID="{9B77E21C-6561-4FD3-ABFD-0198F99C3E4F}" presName="background3" presStyleLbl="node3" presStyleIdx="1" presStyleCnt="5"/>
      <dgm:spPr/>
    </dgm:pt>
    <dgm:pt modelId="{2665A3BC-1C32-44AB-ADA2-FB6F41E3E46D}" type="pres">
      <dgm:prSet presAssocID="{9B77E21C-6561-4FD3-ABFD-0198F99C3E4F}" presName="text3" presStyleLbl="fgAcc3" presStyleIdx="1" presStyleCnt="5">
        <dgm:presLayoutVars>
          <dgm:chPref val="3"/>
        </dgm:presLayoutVars>
      </dgm:prSet>
      <dgm:spPr/>
    </dgm:pt>
    <dgm:pt modelId="{25EECC1B-76AB-4C23-AB98-F4EFC43CD0A1}" type="pres">
      <dgm:prSet presAssocID="{9B77E21C-6561-4FD3-ABFD-0198F99C3E4F}" presName="hierChild4" presStyleCnt="0"/>
      <dgm:spPr/>
    </dgm:pt>
    <dgm:pt modelId="{E30DA224-6AD0-4E78-85A5-3C657F2EDA5C}" type="pres">
      <dgm:prSet presAssocID="{6A2D7788-4233-475D-BABC-A420A9953AFD}" presName="Name17" presStyleLbl="parChTrans1D3" presStyleIdx="2" presStyleCnt="5"/>
      <dgm:spPr/>
    </dgm:pt>
    <dgm:pt modelId="{668C5F93-8F9C-4B13-BF93-43250E271805}" type="pres">
      <dgm:prSet presAssocID="{2CFE6007-14A7-4916-8479-6BA275507795}" presName="hierRoot3" presStyleCnt="0"/>
      <dgm:spPr/>
    </dgm:pt>
    <dgm:pt modelId="{9AB62198-5833-4FFF-93AA-1993D72B52BB}" type="pres">
      <dgm:prSet presAssocID="{2CFE6007-14A7-4916-8479-6BA275507795}" presName="composite3" presStyleCnt="0"/>
      <dgm:spPr/>
    </dgm:pt>
    <dgm:pt modelId="{FDE48088-25F1-4205-85F9-34F914C54C36}" type="pres">
      <dgm:prSet presAssocID="{2CFE6007-14A7-4916-8479-6BA275507795}" presName="background3" presStyleLbl="node3" presStyleIdx="2" presStyleCnt="5"/>
      <dgm:spPr/>
    </dgm:pt>
    <dgm:pt modelId="{B7AEF872-F8D3-4CA7-BFFC-8B7D82189BC0}" type="pres">
      <dgm:prSet presAssocID="{2CFE6007-14A7-4916-8479-6BA275507795}" presName="text3" presStyleLbl="fgAcc3" presStyleIdx="2" presStyleCnt="5">
        <dgm:presLayoutVars>
          <dgm:chPref val="3"/>
        </dgm:presLayoutVars>
      </dgm:prSet>
      <dgm:spPr/>
    </dgm:pt>
    <dgm:pt modelId="{C0606D8A-149D-4FD6-B71A-DAFC0D7B2CA3}" type="pres">
      <dgm:prSet presAssocID="{2CFE6007-14A7-4916-8479-6BA275507795}" presName="hierChild4" presStyleCnt="0"/>
      <dgm:spPr/>
    </dgm:pt>
    <dgm:pt modelId="{DC2C69D7-CF8F-4517-BF86-BE46A979E87B}" type="pres">
      <dgm:prSet presAssocID="{B6F5A02B-9C19-4FA2-8435-8477A804C8DF}" presName="Name10" presStyleLbl="parChTrans1D2" presStyleIdx="1" presStyleCnt="2"/>
      <dgm:spPr/>
    </dgm:pt>
    <dgm:pt modelId="{46B76D3A-CC1B-4C15-8F6D-F6854F281717}" type="pres">
      <dgm:prSet presAssocID="{F6999510-03DF-4CBF-8D6A-6734196CABA4}" presName="hierRoot2" presStyleCnt="0"/>
      <dgm:spPr/>
    </dgm:pt>
    <dgm:pt modelId="{767E0C03-C08F-40E0-A741-33F333B8EF8E}" type="pres">
      <dgm:prSet presAssocID="{F6999510-03DF-4CBF-8D6A-6734196CABA4}" presName="composite2" presStyleCnt="0"/>
      <dgm:spPr/>
    </dgm:pt>
    <dgm:pt modelId="{792C28CA-1DB6-48EE-84CC-48B9BF61AB99}" type="pres">
      <dgm:prSet presAssocID="{F6999510-03DF-4CBF-8D6A-6734196CABA4}" presName="background2" presStyleLbl="node2" presStyleIdx="1" presStyleCnt="2"/>
      <dgm:spPr/>
    </dgm:pt>
    <dgm:pt modelId="{904B80CC-D842-487B-A9F5-1471FDAF92A5}" type="pres">
      <dgm:prSet presAssocID="{F6999510-03DF-4CBF-8D6A-6734196CABA4}" presName="text2" presStyleLbl="fgAcc2" presStyleIdx="1" presStyleCnt="2">
        <dgm:presLayoutVars>
          <dgm:chPref val="3"/>
        </dgm:presLayoutVars>
      </dgm:prSet>
      <dgm:spPr/>
    </dgm:pt>
    <dgm:pt modelId="{A332DC15-617E-4B2D-9909-91ED54A94CF7}" type="pres">
      <dgm:prSet presAssocID="{F6999510-03DF-4CBF-8D6A-6734196CABA4}" presName="hierChild3" presStyleCnt="0"/>
      <dgm:spPr/>
    </dgm:pt>
    <dgm:pt modelId="{C78C2829-A805-4851-880F-3F8329CA699F}" type="pres">
      <dgm:prSet presAssocID="{4A3C598F-762A-48A9-ACF3-3CF4A87F7E80}" presName="Name17" presStyleLbl="parChTrans1D3" presStyleIdx="3" presStyleCnt="5"/>
      <dgm:spPr/>
    </dgm:pt>
    <dgm:pt modelId="{D43F8A87-16DF-4FA7-B61F-A27BB7BA7274}" type="pres">
      <dgm:prSet presAssocID="{DB02CAE2-113E-4E3E-804E-BD56FB17AFA0}" presName="hierRoot3" presStyleCnt="0"/>
      <dgm:spPr/>
    </dgm:pt>
    <dgm:pt modelId="{CEF281A1-A931-4C8D-9348-BBB4DDF56362}" type="pres">
      <dgm:prSet presAssocID="{DB02CAE2-113E-4E3E-804E-BD56FB17AFA0}" presName="composite3" presStyleCnt="0"/>
      <dgm:spPr/>
    </dgm:pt>
    <dgm:pt modelId="{556BA387-3EE9-4690-AC5C-0C00C05AD42B}" type="pres">
      <dgm:prSet presAssocID="{DB02CAE2-113E-4E3E-804E-BD56FB17AFA0}" presName="background3" presStyleLbl="node3" presStyleIdx="3" presStyleCnt="5"/>
      <dgm:spPr/>
    </dgm:pt>
    <dgm:pt modelId="{4694D36B-3BE6-48C5-9E80-571DCBCAA38B}" type="pres">
      <dgm:prSet presAssocID="{DB02CAE2-113E-4E3E-804E-BD56FB17AFA0}" presName="text3" presStyleLbl="fgAcc3" presStyleIdx="3" presStyleCnt="5">
        <dgm:presLayoutVars>
          <dgm:chPref val="3"/>
        </dgm:presLayoutVars>
      </dgm:prSet>
      <dgm:spPr/>
    </dgm:pt>
    <dgm:pt modelId="{5FA3A1D6-E26F-4980-9E9F-D78F3E605EB0}" type="pres">
      <dgm:prSet presAssocID="{DB02CAE2-113E-4E3E-804E-BD56FB17AFA0}" presName="hierChild4" presStyleCnt="0"/>
      <dgm:spPr/>
    </dgm:pt>
    <dgm:pt modelId="{762495B3-13EF-4D90-A45A-7EAEC230B284}" type="pres">
      <dgm:prSet presAssocID="{2B5D929B-BC9F-4A17-BD8B-B8413E846752}" presName="Name17" presStyleLbl="parChTrans1D3" presStyleIdx="4" presStyleCnt="5"/>
      <dgm:spPr/>
    </dgm:pt>
    <dgm:pt modelId="{C080CEC1-7699-4822-AA28-C15B6B95B76F}" type="pres">
      <dgm:prSet presAssocID="{67B26093-2354-498D-84BF-ABE5CA5E2190}" presName="hierRoot3" presStyleCnt="0"/>
      <dgm:spPr/>
    </dgm:pt>
    <dgm:pt modelId="{34588185-8A06-4C69-8DBC-22B0FBCFB0E3}" type="pres">
      <dgm:prSet presAssocID="{67B26093-2354-498D-84BF-ABE5CA5E2190}" presName="composite3" presStyleCnt="0"/>
      <dgm:spPr/>
    </dgm:pt>
    <dgm:pt modelId="{A2A91916-FB0D-4CB1-8F68-B8A2B42BFAAB}" type="pres">
      <dgm:prSet presAssocID="{67B26093-2354-498D-84BF-ABE5CA5E2190}" presName="background3" presStyleLbl="node3" presStyleIdx="4" presStyleCnt="5"/>
      <dgm:spPr/>
    </dgm:pt>
    <dgm:pt modelId="{181DC7EB-0FE8-4E97-9B79-B68D0E1292CA}" type="pres">
      <dgm:prSet presAssocID="{67B26093-2354-498D-84BF-ABE5CA5E2190}" presName="text3" presStyleLbl="fgAcc3" presStyleIdx="4" presStyleCnt="5">
        <dgm:presLayoutVars>
          <dgm:chPref val="3"/>
        </dgm:presLayoutVars>
      </dgm:prSet>
      <dgm:spPr/>
    </dgm:pt>
    <dgm:pt modelId="{9F64B666-C58D-47D8-92E2-67D2D2426599}" type="pres">
      <dgm:prSet presAssocID="{67B26093-2354-498D-84BF-ABE5CA5E2190}" presName="hierChild4" presStyleCnt="0"/>
      <dgm:spPr/>
    </dgm:pt>
  </dgm:ptLst>
  <dgm:cxnLst>
    <dgm:cxn modelId="{C37D1403-5091-4F22-8364-B5392252744C}" type="presOf" srcId="{7C6B14B1-C039-4B52-8102-30CCC5EADA91}" destId="{180E0A72-109B-40F2-A9ED-06866C6B47FD}" srcOrd="0" destOrd="0" presId="urn:microsoft.com/office/officeart/2005/8/layout/hierarchy1"/>
    <dgm:cxn modelId="{1550471C-3B21-4530-830F-9B00FAD879D9}" type="presOf" srcId="{F54C4FA8-342C-4F6C-8B32-5269EAC4862A}" destId="{5D183DE9-47F8-4268-AE80-44F04879DFDA}" srcOrd="0" destOrd="0" presId="urn:microsoft.com/office/officeart/2005/8/layout/hierarchy1"/>
    <dgm:cxn modelId="{3C710E28-97ED-4907-92B4-94120B4D7850}" srcId="{F6999510-03DF-4CBF-8D6A-6734196CABA4}" destId="{67B26093-2354-498D-84BF-ABE5CA5E2190}" srcOrd="1" destOrd="0" parTransId="{2B5D929B-BC9F-4A17-BD8B-B8413E846752}" sibTransId="{7BFE07D3-9997-4041-9E0B-0A82B525CB33}"/>
    <dgm:cxn modelId="{A3377C28-768D-41BF-A501-9B87CECC45A8}" type="presOf" srcId="{4C2052B0-EC9D-4080-92FB-F04679AB4877}" destId="{0522B667-0D20-4011-99F8-74CAC78DDCF0}" srcOrd="0" destOrd="0" presId="urn:microsoft.com/office/officeart/2005/8/layout/hierarchy1"/>
    <dgm:cxn modelId="{598FA02F-17E1-4632-B95B-06273EFBCE9F}" srcId="{2FD16077-F533-4583-9492-CD4DD20DF173}" destId="{272B1AEC-B744-4D24-91CA-5F5075C3AA26}" srcOrd="0" destOrd="0" parTransId="{4C2052B0-EC9D-4080-92FB-F04679AB4877}" sibTransId="{4E90C29A-10FF-4399-B959-B450FA8C554E}"/>
    <dgm:cxn modelId="{D3E49135-5AAE-4435-AEAB-743F596F3135}" type="presOf" srcId="{B6F5A02B-9C19-4FA2-8435-8477A804C8DF}" destId="{DC2C69D7-CF8F-4517-BF86-BE46A979E87B}" srcOrd="0" destOrd="0" presId="urn:microsoft.com/office/officeart/2005/8/layout/hierarchy1"/>
    <dgm:cxn modelId="{5B4EA33E-99F6-4075-9CBE-DA88D5AF0096}" type="presOf" srcId="{272B1AEC-B744-4D24-91CA-5F5075C3AA26}" destId="{E825839F-234D-4A90-B2B1-13F4A35F0BF0}" srcOrd="0" destOrd="0" presId="urn:microsoft.com/office/officeart/2005/8/layout/hierarchy1"/>
    <dgm:cxn modelId="{CA89F841-6244-4553-AED0-0CE2DDD5A3D6}" type="presOf" srcId="{4A3C598F-762A-48A9-ACF3-3CF4A87F7E80}" destId="{C78C2829-A805-4851-880F-3F8329CA699F}" srcOrd="0" destOrd="0" presId="urn:microsoft.com/office/officeart/2005/8/layout/hierarchy1"/>
    <dgm:cxn modelId="{1230AE4D-EDCD-4462-AAF1-C81047582ED2}" type="presOf" srcId="{67B26093-2354-498D-84BF-ABE5CA5E2190}" destId="{181DC7EB-0FE8-4E97-9B79-B68D0E1292CA}" srcOrd="0" destOrd="0" presId="urn:microsoft.com/office/officeart/2005/8/layout/hierarchy1"/>
    <dgm:cxn modelId="{8B6F634F-A62E-48CD-8DEE-6A482D3928E5}" srcId="{272B1AEC-B744-4D24-91CA-5F5075C3AA26}" destId="{9B77E21C-6561-4FD3-ABFD-0198F99C3E4F}" srcOrd="1" destOrd="0" parTransId="{0F1907CA-5FFB-4FE0-80D4-3ECFE1BCCE28}" sibTransId="{3EA3EF80-BFB4-42AC-8864-A7391927F4AD}"/>
    <dgm:cxn modelId="{07F5ED7B-9461-4B80-A9A9-74B82A5E9F9E}" srcId="{2FD16077-F533-4583-9492-CD4DD20DF173}" destId="{F6999510-03DF-4CBF-8D6A-6734196CABA4}" srcOrd="1" destOrd="0" parTransId="{B6F5A02B-9C19-4FA2-8435-8477A804C8DF}" sibTransId="{C1119B84-1EE9-4CBE-89DD-C3745DD18523}"/>
    <dgm:cxn modelId="{39574F7E-D059-402D-8A23-06E3F3AE8DC5}" srcId="{F6999510-03DF-4CBF-8D6A-6734196CABA4}" destId="{DB02CAE2-113E-4E3E-804E-BD56FB17AFA0}" srcOrd="0" destOrd="0" parTransId="{4A3C598F-762A-48A9-ACF3-3CF4A87F7E80}" sibTransId="{1CB45C44-C763-4269-9406-1F4F8F1D77DC}"/>
    <dgm:cxn modelId="{3B20C2A1-3DB9-4519-8D6C-30116BDBD531}" type="presOf" srcId="{6A2D7788-4233-475D-BABC-A420A9953AFD}" destId="{E30DA224-6AD0-4E78-85A5-3C657F2EDA5C}" srcOrd="0" destOrd="0" presId="urn:microsoft.com/office/officeart/2005/8/layout/hierarchy1"/>
    <dgm:cxn modelId="{1AFCFAB0-8675-4F05-AC92-E4DB791C84F5}" type="presOf" srcId="{9B77E21C-6561-4FD3-ABFD-0198F99C3E4F}" destId="{2665A3BC-1C32-44AB-ADA2-FB6F41E3E46D}" srcOrd="0" destOrd="0" presId="urn:microsoft.com/office/officeart/2005/8/layout/hierarchy1"/>
    <dgm:cxn modelId="{77C932B1-EFBA-48C4-9410-A09D6D9B9EC4}" srcId="{272B1AEC-B744-4D24-91CA-5F5075C3AA26}" destId="{7E93F150-708D-4ED4-9BE1-A85D439DB5B0}" srcOrd="0" destOrd="0" parTransId="{7C6B14B1-C039-4B52-8102-30CCC5EADA91}" sibTransId="{16CBEB82-0BE2-475C-A6C1-05E356A74C50}"/>
    <dgm:cxn modelId="{4EB6B2BF-9E50-40CB-9A5B-B1C445C908D6}" type="presOf" srcId="{DB02CAE2-113E-4E3E-804E-BD56FB17AFA0}" destId="{4694D36B-3BE6-48C5-9E80-571DCBCAA38B}" srcOrd="0" destOrd="0" presId="urn:microsoft.com/office/officeart/2005/8/layout/hierarchy1"/>
    <dgm:cxn modelId="{840678C3-8ADA-4403-9CFF-BB0125675CD0}" type="presOf" srcId="{F6999510-03DF-4CBF-8D6A-6734196CABA4}" destId="{904B80CC-D842-487B-A9F5-1471FDAF92A5}" srcOrd="0" destOrd="0" presId="urn:microsoft.com/office/officeart/2005/8/layout/hierarchy1"/>
    <dgm:cxn modelId="{88A622D1-DCC6-48A3-BA3F-6ADE4EEBED28}" srcId="{F54C4FA8-342C-4F6C-8B32-5269EAC4862A}" destId="{2FD16077-F533-4583-9492-CD4DD20DF173}" srcOrd="0" destOrd="0" parTransId="{C59A9944-805A-4D2D-B3E2-95264FE5FAB2}" sibTransId="{D7619BB3-8B7D-4E5D-B493-9BE3947239D1}"/>
    <dgm:cxn modelId="{357EFEDF-1D26-440C-974C-DA852AE5D217}" type="presOf" srcId="{7E93F150-708D-4ED4-9BE1-A85D439DB5B0}" destId="{EFBF7F63-5B39-4287-B99F-1552ECBDF06D}" srcOrd="0" destOrd="0" presId="urn:microsoft.com/office/officeart/2005/8/layout/hierarchy1"/>
    <dgm:cxn modelId="{E824FEE0-3F05-4E62-ADE9-5336C35386BB}" type="presOf" srcId="{0F1907CA-5FFB-4FE0-80D4-3ECFE1BCCE28}" destId="{78BF9682-62AA-4C2B-A0A5-639EC494FF46}" srcOrd="0" destOrd="0" presId="urn:microsoft.com/office/officeart/2005/8/layout/hierarchy1"/>
    <dgm:cxn modelId="{F55CB1E9-9DF3-4EA3-9D76-245F270E8AA7}" type="presOf" srcId="{2B5D929B-BC9F-4A17-BD8B-B8413E846752}" destId="{762495B3-13EF-4D90-A45A-7EAEC230B284}" srcOrd="0" destOrd="0" presId="urn:microsoft.com/office/officeart/2005/8/layout/hierarchy1"/>
    <dgm:cxn modelId="{D4AB0AEC-AA73-4D2B-B5C4-4FB6334C9875}" type="presOf" srcId="{2CFE6007-14A7-4916-8479-6BA275507795}" destId="{B7AEF872-F8D3-4CA7-BFFC-8B7D82189BC0}" srcOrd="0" destOrd="0" presId="urn:microsoft.com/office/officeart/2005/8/layout/hierarchy1"/>
    <dgm:cxn modelId="{51F496F3-AB99-4F8A-BBB4-231F8DEC804F}" type="presOf" srcId="{2FD16077-F533-4583-9492-CD4DD20DF173}" destId="{6B1EF571-7AE7-4E46-89CC-F4B5459F9FAA}" srcOrd="0" destOrd="0" presId="urn:microsoft.com/office/officeart/2005/8/layout/hierarchy1"/>
    <dgm:cxn modelId="{64A7CFFF-D357-433B-860F-6F014BF1D45C}" srcId="{272B1AEC-B744-4D24-91CA-5F5075C3AA26}" destId="{2CFE6007-14A7-4916-8479-6BA275507795}" srcOrd="2" destOrd="0" parTransId="{6A2D7788-4233-475D-BABC-A420A9953AFD}" sibTransId="{2C40770A-9FED-4CA5-9D02-FACBDA602F18}"/>
    <dgm:cxn modelId="{13184BB0-1B7B-41F6-B10F-E5B9925ED01B}" type="presParOf" srcId="{5D183DE9-47F8-4268-AE80-44F04879DFDA}" destId="{4681159A-6421-49EC-9DE8-E10804FCCA8C}" srcOrd="0" destOrd="0" presId="urn:microsoft.com/office/officeart/2005/8/layout/hierarchy1"/>
    <dgm:cxn modelId="{550BDB28-F5E5-4BE6-804B-DA210D42F091}" type="presParOf" srcId="{4681159A-6421-49EC-9DE8-E10804FCCA8C}" destId="{7C220B6C-69E1-4856-9305-82E223C1A406}" srcOrd="0" destOrd="0" presId="urn:microsoft.com/office/officeart/2005/8/layout/hierarchy1"/>
    <dgm:cxn modelId="{C726315A-A24E-429F-BA73-62FDE424D00E}" type="presParOf" srcId="{7C220B6C-69E1-4856-9305-82E223C1A406}" destId="{8145F1FC-9A84-453C-A254-8C41806FB2EA}" srcOrd="0" destOrd="0" presId="urn:microsoft.com/office/officeart/2005/8/layout/hierarchy1"/>
    <dgm:cxn modelId="{F95AA55D-529D-4110-8A95-555AC52214D2}" type="presParOf" srcId="{7C220B6C-69E1-4856-9305-82E223C1A406}" destId="{6B1EF571-7AE7-4E46-89CC-F4B5459F9FAA}" srcOrd="1" destOrd="0" presId="urn:microsoft.com/office/officeart/2005/8/layout/hierarchy1"/>
    <dgm:cxn modelId="{1CF21828-984B-4DA6-A3FF-97AB9501A677}" type="presParOf" srcId="{4681159A-6421-49EC-9DE8-E10804FCCA8C}" destId="{DAD20EC4-BC7E-4BBE-A043-5F1122079EE0}" srcOrd="1" destOrd="0" presId="urn:microsoft.com/office/officeart/2005/8/layout/hierarchy1"/>
    <dgm:cxn modelId="{D8607D8F-3D18-4F06-B339-CCBEB407A648}" type="presParOf" srcId="{DAD20EC4-BC7E-4BBE-A043-5F1122079EE0}" destId="{0522B667-0D20-4011-99F8-74CAC78DDCF0}" srcOrd="0" destOrd="0" presId="urn:microsoft.com/office/officeart/2005/8/layout/hierarchy1"/>
    <dgm:cxn modelId="{AB849AF6-FEFF-4AA1-9B3A-A73CEBA275AB}" type="presParOf" srcId="{DAD20EC4-BC7E-4BBE-A043-5F1122079EE0}" destId="{FC3DCAEC-5C04-4905-8332-DA82E3C02C43}" srcOrd="1" destOrd="0" presId="urn:microsoft.com/office/officeart/2005/8/layout/hierarchy1"/>
    <dgm:cxn modelId="{7BBEF955-CD35-4286-BA94-B5388F36BE9A}" type="presParOf" srcId="{FC3DCAEC-5C04-4905-8332-DA82E3C02C43}" destId="{8B3A694F-BED7-4DD9-A38D-A177DC26C36F}" srcOrd="0" destOrd="0" presId="urn:microsoft.com/office/officeart/2005/8/layout/hierarchy1"/>
    <dgm:cxn modelId="{DAA7CCA7-CFE6-4C45-B4C7-2A350F9C8318}" type="presParOf" srcId="{8B3A694F-BED7-4DD9-A38D-A177DC26C36F}" destId="{455635BB-0ED8-427C-ADE9-FD6E4E31BCD0}" srcOrd="0" destOrd="0" presId="urn:microsoft.com/office/officeart/2005/8/layout/hierarchy1"/>
    <dgm:cxn modelId="{4460EBD2-8E82-40AC-AF7C-54DBB2CF32AF}" type="presParOf" srcId="{8B3A694F-BED7-4DD9-A38D-A177DC26C36F}" destId="{E825839F-234D-4A90-B2B1-13F4A35F0BF0}" srcOrd="1" destOrd="0" presId="urn:microsoft.com/office/officeart/2005/8/layout/hierarchy1"/>
    <dgm:cxn modelId="{F841BBF6-C95C-40D6-884A-F516E1F4F75B}" type="presParOf" srcId="{FC3DCAEC-5C04-4905-8332-DA82E3C02C43}" destId="{C5563EB9-F734-4C87-86C9-C87AB0C208FB}" srcOrd="1" destOrd="0" presId="urn:microsoft.com/office/officeart/2005/8/layout/hierarchy1"/>
    <dgm:cxn modelId="{1288413E-46F6-4B9C-B803-317EF457923C}" type="presParOf" srcId="{C5563EB9-F734-4C87-86C9-C87AB0C208FB}" destId="{180E0A72-109B-40F2-A9ED-06866C6B47FD}" srcOrd="0" destOrd="0" presId="urn:microsoft.com/office/officeart/2005/8/layout/hierarchy1"/>
    <dgm:cxn modelId="{F20C42F3-9B2C-4C35-B581-7CB858F5362C}" type="presParOf" srcId="{C5563EB9-F734-4C87-86C9-C87AB0C208FB}" destId="{0D840909-76E8-4C20-AAE6-2031C00752EB}" srcOrd="1" destOrd="0" presId="urn:microsoft.com/office/officeart/2005/8/layout/hierarchy1"/>
    <dgm:cxn modelId="{33E3FEC6-1252-41DC-BC7B-0E3CFE420776}" type="presParOf" srcId="{0D840909-76E8-4C20-AAE6-2031C00752EB}" destId="{8E393715-2238-438D-80E5-41A846D03158}" srcOrd="0" destOrd="0" presId="urn:microsoft.com/office/officeart/2005/8/layout/hierarchy1"/>
    <dgm:cxn modelId="{B1C0F29B-8109-493D-9FED-C7A3B10946B9}" type="presParOf" srcId="{8E393715-2238-438D-80E5-41A846D03158}" destId="{BFFA7DAC-A963-495C-98A2-5E3D87050E5D}" srcOrd="0" destOrd="0" presId="urn:microsoft.com/office/officeart/2005/8/layout/hierarchy1"/>
    <dgm:cxn modelId="{6B89713B-22C8-4D1A-BB12-36D18207059C}" type="presParOf" srcId="{8E393715-2238-438D-80E5-41A846D03158}" destId="{EFBF7F63-5B39-4287-B99F-1552ECBDF06D}" srcOrd="1" destOrd="0" presId="urn:microsoft.com/office/officeart/2005/8/layout/hierarchy1"/>
    <dgm:cxn modelId="{055EB12A-9F63-426D-B3B4-1CD3FE87ED3E}" type="presParOf" srcId="{0D840909-76E8-4C20-AAE6-2031C00752EB}" destId="{090C26A3-E992-4117-B886-54F0885638FA}" srcOrd="1" destOrd="0" presId="urn:microsoft.com/office/officeart/2005/8/layout/hierarchy1"/>
    <dgm:cxn modelId="{D4790FD4-30DE-42DC-9462-DE469FA991D4}" type="presParOf" srcId="{C5563EB9-F734-4C87-86C9-C87AB0C208FB}" destId="{78BF9682-62AA-4C2B-A0A5-639EC494FF46}" srcOrd="2" destOrd="0" presId="urn:microsoft.com/office/officeart/2005/8/layout/hierarchy1"/>
    <dgm:cxn modelId="{A28C56D8-59B5-4C91-B55F-F9C84E8A21BA}" type="presParOf" srcId="{C5563EB9-F734-4C87-86C9-C87AB0C208FB}" destId="{232F29C6-917B-44E4-A006-42B87859FF08}" srcOrd="3" destOrd="0" presId="urn:microsoft.com/office/officeart/2005/8/layout/hierarchy1"/>
    <dgm:cxn modelId="{C0C2AFA8-1EEE-45E3-A671-75D62E92DD76}" type="presParOf" srcId="{232F29C6-917B-44E4-A006-42B87859FF08}" destId="{3D3AE2AF-8634-4CC5-8007-6FB5938FFC58}" srcOrd="0" destOrd="0" presId="urn:microsoft.com/office/officeart/2005/8/layout/hierarchy1"/>
    <dgm:cxn modelId="{24D72E2E-DA6A-4E5D-9404-48C51C900A4C}" type="presParOf" srcId="{3D3AE2AF-8634-4CC5-8007-6FB5938FFC58}" destId="{A30ACC11-984C-4E00-A97F-442E199894A5}" srcOrd="0" destOrd="0" presId="urn:microsoft.com/office/officeart/2005/8/layout/hierarchy1"/>
    <dgm:cxn modelId="{5773185E-EB4D-4000-B441-54863D76729F}" type="presParOf" srcId="{3D3AE2AF-8634-4CC5-8007-6FB5938FFC58}" destId="{2665A3BC-1C32-44AB-ADA2-FB6F41E3E46D}" srcOrd="1" destOrd="0" presId="urn:microsoft.com/office/officeart/2005/8/layout/hierarchy1"/>
    <dgm:cxn modelId="{519C21E2-D258-4A4F-BC34-493C3C390EB0}" type="presParOf" srcId="{232F29C6-917B-44E4-A006-42B87859FF08}" destId="{25EECC1B-76AB-4C23-AB98-F4EFC43CD0A1}" srcOrd="1" destOrd="0" presId="urn:microsoft.com/office/officeart/2005/8/layout/hierarchy1"/>
    <dgm:cxn modelId="{98477F44-0049-4645-8757-F01B7FA22FF8}" type="presParOf" srcId="{C5563EB9-F734-4C87-86C9-C87AB0C208FB}" destId="{E30DA224-6AD0-4E78-85A5-3C657F2EDA5C}" srcOrd="4" destOrd="0" presId="urn:microsoft.com/office/officeart/2005/8/layout/hierarchy1"/>
    <dgm:cxn modelId="{6D6DD103-E2AE-4615-BE93-E351E1611086}" type="presParOf" srcId="{C5563EB9-F734-4C87-86C9-C87AB0C208FB}" destId="{668C5F93-8F9C-4B13-BF93-43250E271805}" srcOrd="5" destOrd="0" presId="urn:microsoft.com/office/officeart/2005/8/layout/hierarchy1"/>
    <dgm:cxn modelId="{5DCD3333-3027-45F8-BC3F-E48B940C454D}" type="presParOf" srcId="{668C5F93-8F9C-4B13-BF93-43250E271805}" destId="{9AB62198-5833-4FFF-93AA-1993D72B52BB}" srcOrd="0" destOrd="0" presId="urn:microsoft.com/office/officeart/2005/8/layout/hierarchy1"/>
    <dgm:cxn modelId="{E380F4CC-A896-41CC-9F5F-95C37B8B4F9B}" type="presParOf" srcId="{9AB62198-5833-4FFF-93AA-1993D72B52BB}" destId="{FDE48088-25F1-4205-85F9-34F914C54C36}" srcOrd="0" destOrd="0" presId="urn:microsoft.com/office/officeart/2005/8/layout/hierarchy1"/>
    <dgm:cxn modelId="{03A0F036-A6E8-43F2-A825-F651FEFD0190}" type="presParOf" srcId="{9AB62198-5833-4FFF-93AA-1993D72B52BB}" destId="{B7AEF872-F8D3-4CA7-BFFC-8B7D82189BC0}" srcOrd="1" destOrd="0" presId="urn:microsoft.com/office/officeart/2005/8/layout/hierarchy1"/>
    <dgm:cxn modelId="{77C14384-45B1-4DAB-A0A5-DE748BCA048E}" type="presParOf" srcId="{668C5F93-8F9C-4B13-BF93-43250E271805}" destId="{C0606D8A-149D-4FD6-B71A-DAFC0D7B2CA3}" srcOrd="1" destOrd="0" presId="urn:microsoft.com/office/officeart/2005/8/layout/hierarchy1"/>
    <dgm:cxn modelId="{B26AD703-4230-43AE-8F47-6BC440B3AC66}" type="presParOf" srcId="{DAD20EC4-BC7E-4BBE-A043-5F1122079EE0}" destId="{DC2C69D7-CF8F-4517-BF86-BE46A979E87B}" srcOrd="2" destOrd="0" presId="urn:microsoft.com/office/officeart/2005/8/layout/hierarchy1"/>
    <dgm:cxn modelId="{FDC6A2FD-A6D7-43FB-BFE5-BB81F5467D75}" type="presParOf" srcId="{DAD20EC4-BC7E-4BBE-A043-5F1122079EE0}" destId="{46B76D3A-CC1B-4C15-8F6D-F6854F281717}" srcOrd="3" destOrd="0" presId="urn:microsoft.com/office/officeart/2005/8/layout/hierarchy1"/>
    <dgm:cxn modelId="{142F205D-8E2C-427B-B52D-D68213CA70BF}" type="presParOf" srcId="{46B76D3A-CC1B-4C15-8F6D-F6854F281717}" destId="{767E0C03-C08F-40E0-A741-33F333B8EF8E}" srcOrd="0" destOrd="0" presId="urn:microsoft.com/office/officeart/2005/8/layout/hierarchy1"/>
    <dgm:cxn modelId="{DADC5635-FA70-4A58-A32D-63211375704D}" type="presParOf" srcId="{767E0C03-C08F-40E0-A741-33F333B8EF8E}" destId="{792C28CA-1DB6-48EE-84CC-48B9BF61AB99}" srcOrd="0" destOrd="0" presId="urn:microsoft.com/office/officeart/2005/8/layout/hierarchy1"/>
    <dgm:cxn modelId="{5D2D9DAD-3957-4C9E-B3D4-31BFE7B839BD}" type="presParOf" srcId="{767E0C03-C08F-40E0-A741-33F333B8EF8E}" destId="{904B80CC-D842-487B-A9F5-1471FDAF92A5}" srcOrd="1" destOrd="0" presId="urn:microsoft.com/office/officeart/2005/8/layout/hierarchy1"/>
    <dgm:cxn modelId="{F18D46AA-1782-404B-AB5D-D09CE20B0333}" type="presParOf" srcId="{46B76D3A-CC1B-4C15-8F6D-F6854F281717}" destId="{A332DC15-617E-4B2D-9909-91ED54A94CF7}" srcOrd="1" destOrd="0" presId="urn:microsoft.com/office/officeart/2005/8/layout/hierarchy1"/>
    <dgm:cxn modelId="{12E9E803-BC27-4A9A-B589-BBD1EE43A506}" type="presParOf" srcId="{A332DC15-617E-4B2D-9909-91ED54A94CF7}" destId="{C78C2829-A805-4851-880F-3F8329CA699F}" srcOrd="0" destOrd="0" presId="urn:microsoft.com/office/officeart/2005/8/layout/hierarchy1"/>
    <dgm:cxn modelId="{D2D44E8B-E4F6-4784-8457-3CEBC4EF7368}" type="presParOf" srcId="{A332DC15-617E-4B2D-9909-91ED54A94CF7}" destId="{D43F8A87-16DF-4FA7-B61F-A27BB7BA7274}" srcOrd="1" destOrd="0" presId="urn:microsoft.com/office/officeart/2005/8/layout/hierarchy1"/>
    <dgm:cxn modelId="{7A3E4F83-AFF0-41B5-8C16-7808DD1D97C4}" type="presParOf" srcId="{D43F8A87-16DF-4FA7-B61F-A27BB7BA7274}" destId="{CEF281A1-A931-4C8D-9348-BBB4DDF56362}" srcOrd="0" destOrd="0" presId="urn:microsoft.com/office/officeart/2005/8/layout/hierarchy1"/>
    <dgm:cxn modelId="{B31E8BDA-F4E1-441F-8808-8A890E638174}" type="presParOf" srcId="{CEF281A1-A931-4C8D-9348-BBB4DDF56362}" destId="{556BA387-3EE9-4690-AC5C-0C00C05AD42B}" srcOrd="0" destOrd="0" presId="urn:microsoft.com/office/officeart/2005/8/layout/hierarchy1"/>
    <dgm:cxn modelId="{FC1BFA61-68E3-43CE-A1FA-74D3FD5500FB}" type="presParOf" srcId="{CEF281A1-A931-4C8D-9348-BBB4DDF56362}" destId="{4694D36B-3BE6-48C5-9E80-571DCBCAA38B}" srcOrd="1" destOrd="0" presId="urn:microsoft.com/office/officeart/2005/8/layout/hierarchy1"/>
    <dgm:cxn modelId="{5CCC952D-471A-4743-B54E-EF3D9C859E6D}" type="presParOf" srcId="{D43F8A87-16DF-4FA7-B61F-A27BB7BA7274}" destId="{5FA3A1D6-E26F-4980-9E9F-D78F3E605EB0}" srcOrd="1" destOrd="0" presId="urn:microsoft.com/office/officeart/2005/8/layout/hierarchy1"/>
    <dgm:cxn modelId="{0B29C6C1-5909-4F7E-9499-C361AA793FA1}" type="presParOf" srcId="{A332DC15-617E-4B2D-9909-91ED54A94CF7}" destId="{762495B3-13EF-4D90-A45A-7EAEC230B284}" srcOrd="2" destOrd="0" presId="urn:microsoft.com/office/officeart/2005/8/layout/hierarchy1"/>
    <dgm:cxn modelId="{303ABC00-3C70-47B9-AB89-F32940F800D6}" type="presParOf" srcId="{A332DC15-617E-4B2D-9909-91ED54A94CF7}" destId="{C080CEC1-7699-4822-AA28-C15B6B95B76F}" srcOrd="3" destOrd="0" presId="urn:microsoft.com/office/officeart/2005/8/layout/hierarchy1"/>
    <dgm:cxn modelId="{DE76892C-E67C-4B3B-AD80-7F137B725280}" type="presParOf" srcId="{C080CEC1-7699-4822-AA28-C15B6B95B76F}" destId="{34588185-8A06-4C69-8DBC-22B0FBCFB0E3}" srcOrd="0" destOrd="0" presId="urn:microsoft.com/office/officeart/2005/8/layout/hierarchy1"/>
    <dgm:cxn modelId="{9D75BEE1-6DA8-432D-8741-CE2C4AD1F19E}" type="presParOf" srcId="{34588185-8A06-4C69-8DBC-22B0FBCFB0E3}" destId="{A2A91916-FB0D-4CB1-8F68-B8A2B42BFAAB}" srcOrd="0" destOrd="0" presId="urn:microsoft.com/office/officeart/2005/8/layout/hierarchy1"/>
    <dgm:cxn modelId="{79842938-6C22-46B6-9B8D-A01929989F43}" type="presParOf" srcId="{34588185-8A06-4C69-8DBC-22B0FBCFB0E3}" destId="{181DC7EB-0FE8-4E97-9B79-B68D0E1292CA}" srcOrd="1" destOrd="0" presId="urn:microsoft.com/office/officeart/2005/8/layout/hierarchy1"/>
    <dgm:cxn modelId="{B990DC6A-A51B-4E3E-93C4-585F9AF057AE}" type="presParOf" srcId="{C080CEC1-7699-4822-AA28-C15B6B95B76F}" destId="{9F64B666-C58D-47D8-92E2-67D2D2426599}" srcOrd="1" destOrd="0" presId="urn:microsoft.com/office/officeart/2005/8/layout/hierarchy1"/>
  </dgm:cxnLst>
  <dgm:bg/>
  <dgm:whole/>
  <dgm:extLst>
    <a:ext uri="http://schemas.microsoft.com/office/drawing/2008/diagram">
      <dsp:dataModelExt relId="rId6"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E2A2A984-7C6E-4C60-8E8C-F4915F7C0223}">
      <dsp:nvSpPr>
        <dsp:cNvPr id="0" name=""/>
        <dsp:cNvSpPr/>
      </dsp:nvSpPr>
      <dsp:spPr>
        <a:xfrm>
          <a:off x="40" y="83753"/>
          <a:ext cx="383581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35128" tIns="77216" rIns="135128" bIns="77216" numCol="1" spcCol="1270" anchor="ctr" anchorCtr="false">
          <a:noAutofit/>
        </a:bodyPr>
        <a:lstStyle/>
        <a:p>
          <a:pPr marL="0" lvl="0" indent="0" algn="ctr" defTabSz="844550">
            <a:lnSpc>
              <a:spcPct val="90000"/>
            </a:lnSpc>
            <a:spcBef>
              <a:spcPct val="0"/>
            </a:spcBef>
            <a:spcAft>
              <a:spcPct val="35000"/>
            </a:spcAft>
            <a:buNone/>
          </a:pPr>
          <a:r>
            <a:rPr lang="cs-CZ" sz="1900" kern="1200" dirty="false"/>
            <a:t>Partner s finančním příspěvkem</a:t>
          </a:r>
        </a:p>
      </dsp:txBody>
      <dsp:txXfrm>
        <a:off x="40" y="83753"/>
        <a:ext cx="3835810" cy="547200"/>
      </dsp:txXfrm>
    </dsp:sp>
    <dsp:sp modelId="{A57DE831-8BA0-4678-946D-6B574F1146A6}">
      <dsp:nvSpPr>
        <dsp:cNvPr id="0" name=""/>
        <dsp:cNvSpPr/>
      </dsp:nvSpPr>
      <dsp:spPr>
        <a:xfrm>
          <a:off x="40" y="630953"/>
          <a:ext cx="3835810" cy="1877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101346" tIns="101346" rIns="135128" bIns="152019" numCol="1" spcCol="1270" anchor="t" anchorCtr="false">
          <a:noAutofit/>
        </a:bodyPr>
        <a:lstStyle/>
        <a:p>
          <a:pPr marL="171450" lvl="1" indent="-171450" algn="l" defTabSz="844550">
            <a:lnSpc>
              <a:spcPct val="90000"/>
            </a:lnSpc>
            <a:spcBef>
              <a:spcPct val="0"/>
            </a:spcBef>
            <a:spcAft>
              <a:spcPct val="15000"/>
            </a:spcAft>
            <a:buChar char="•"/>
          </a:pPr>
          <a:r>
            <a:rPr lang="cs-CZ" sz="1900" kern="1200" dirty="false"/>
            <a:t>Zaměstnanec partnera</a:t>
          </a:r>
        </a:p>
        <a:p>
          <a:pPr marL="171450" lvl="1" indent="-171450" algn="l" defTabSz="844550">
            <a:lnSpc>
              <a:spcPct val="90000"/>
            </a:lnSpc>
            <a:spcBef>
              <a:spcPct val="0"/>
            </a:spcBef>
            <a:spcAft>
              <a:spcPct val="15000"/>
            </a:spcAft>
            <a:buChar char="•"/>
          </a:pPr>
          <a:r>
            <a:rPr lang="cs-CZ" sz="1900" kern="1200" dirty="false"/>
            <a:t>PS či dodatek u svého zaměstnavatele</a:t>
          </a:r>
        </a:p>
        <a:p>
          <a:pPr marL="171450" lvl="1" indent="-171450" algn="l" defTabSz="844550">
            <a:lnSpc>
              <a:spcPct val="90000"/>
            </a:lnSpc>
            <a:spcBef>
              <a:spcPct val="0"/>
            </a:spcBef>
            <a:spcAft>
              <a:spcPct val="15000"/>
            </a:spcAft>
            <a:buChar char="•"/>
          </a:pPr>
          <a:r>
            <a:rPr lang="cs-CZ" sz="1900" kern="1200" dirty="false"/>
            <a:t>Mzdový výdaj partnera - refundace mzdových výdajů mezi příjemcem a partnerem</a:t>
          </a:r>
        </a:p>
      </dsp:txBody>
      <dsp:txXfrm>
        <a:off x="40" y="630953"/>
        <a:ext cx="3835810" cy="1877579"/>
      </dsp:txXfrm>
    </dsp:sp>
    <dsp:sp modelId="{FDF0CEC2-8D65-4AAD-A38A-41FB5D461337}">
      <dsp:nvSpPr>
        <dsp:cNvPr id="0" name=""/>
        <dsp:cNvSpPr/>
      </dsp:nvSpPr>
      <dsp:spPr>
        <a:xfrm>
          <a:off x="4372863" y="83753"/>
          <a:ext cx="383581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35128" tIns="77216" rIns="135128" bIns="77216" numCol="1" spcCol="1270" anchor="ctr" anchorCtr="false">
          <a:noAutofit/>
        </a:bodyPr>
        <a:lstStyle/>
        <a:p>
          <a:pPr marL="0" lvl="0" indent="0" algn="ctr" defTabSz="844550">
            <a:lnSpc>
              <a:spcPct val="90000"/>
            </a:lnSpc>
            <a:spcBef>
              <a:spcPct val="0"/>
            </a:spcBef>
            <a:spcAft>
              <a:spcPct val="35000"/>
            </a:spcAft>
            <a:buNone/>
          </a:pPr>
          <a:r>
            <a:rPr lang="cs-CZ" sz="1900" kern="1200" dirty="false"/>
            <a:t>Partner bez finančního příspěvku</a:t>
          </a:r>
        </a:p>
      </dsp:txBody>
      <dsp:txXfrm>
        <a:off x="4372863" y="83753"/>
        <a:ext cx="3835810" cy="547200"/>
      </dsp:txXfrm>
    </dsp:sp>
    <dsp:sp modelId="{FC17E0D4-9CF8-4B35-B61A-24900B1D2CD2}">
      <dsp:nvSpPr>
        <dsp:cNvPr id="0" name=""/>
        <dsp:cNvSpPr/>
      </dsp:nvSpPr>
      <dsp:spPr>
        <a:xfrm>
          <a:off x="4372863" y="630953"/>
          <a:ext cx="3835810" cy="1877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101346" tIns="101346" rIns="135128" bIns="152019" numCol="1" spcCol="1270" anchor="t" anchorCtr="false">
          <a:noAutofit/>
        </a:bodyPr>
        <a:lstStyle/>
        <a:p>
          <a:pPr marL="171450" lvl="1" indent="-171450" algn="l" defTabSz="844550">
            <a:lnSpc>
              <a:spcPct val="90000"/>
            </a:lnSpc>
            <a:spcBef>
              <a:spcPct val="0"/>
            </a:spcBef>
            <a:spcAft>
              <a:spcPct val="15000"/>
            </a:spcAft>
            <a:buChar char="•"/>
          </a:pPr>
          <a:r>
            <a:rPr lang="cs-CZ" sz="1900" kern="1200" dirty="false"/>
            <a:t>Zaměstnanec příjemce</a:t>
          </a:r>
        </a:p>
        <a:p>
          <a:pPr marL="171450" lvl="1" indent="-171450" algn="l" defTabSz="844550">
            <a:lnSpc>
              <a:spcPct val="90000"/>
            </a:lnSpc>
            <a:spcBef>
              <a:spcPct val="0"/>
            </a:spcBef>
            <a:spcAft>
              <a:spcPct val="15000"/>
            </a:spcAft>
            <a:buChar char="•"/>
          </a:pPr>
          <a:r>
            <a:rPr lang="cs-CZ" sz="1900" kern="1200" dirty="false"/>
            <a:t>PS či dodatek u příjemce</a:t>
          </a:r>
        </a:p>
        <a:p>
          <a:pPr marL="171450" lvl="1" indent="-171450" algn="l" defTabSz="844550">
            <a:lnSpc>
              <a:spcPct val="90000"/>
            </a:lnSpc>
            <a:spcBef>
              <a:spcPct val="0"/>
            </a:spcBef>
            <a:spcAft>
              <a:spcPct val="15000"/>
            </a:spcAft>
            <a:buChar char="•"/>
          </a:pPr>
          <a:r>
            <a:rPr lang="cs-CZ" sz="1900" kern="1200" dirty="false"/>
            <a:t>Mzdový výdaj příjemce</a:t>
          </a:r>
        </a:p>
      </dsp:txBody>
      <dsp:txXfrm>
        <a:off x="4372863" y="630953"/>
        <a:ext cx="3835810" cy="1877579"/>
      </dsp:txXfrm>
    </dsp:sp>
  </dsp:spTree>
</dsp:drawing>
</file>

<file path=ppt/diagrams/drawing2.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62495B3-13EF-4D90-A45A-7EAEC230B284}">
      <dsp:nvSpPr>
        <dsp:cNvPr id="0" name=""/>
        <dsp:cNvSpPr/>
      </dsp:nvSpPr>
      <dsp:spPr>
        <a:xfrm>
          <a:off x="6420098" y="2515359"/>
          <a:ext cx="820822" cy="390637"/>
        </a:xfrm>
        <a:custGeom>
          <a:avLst/>
          <a:gdLst/>
          <a:ahLst/>
          <a:cxnLst/>
          <a:rect l="0" t="0" r="0" b="0"/>
          <a:pathLst>
            <a:path>
              <a:moveTo>
                <a:pt x="0" y="0"/>
              </a:moveTo>
              <a:lnTo>
                <a:pt x="0" y="266207"/>
              </a:lnTo>
              <a:lnTo>
                <a:pt x="820822" y="266207"/>
              </a:lnTo>
              <a:lnTo>
                <a:pt x="820822"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C2829-A805-4851-880F-3F8329CA699F}">
      <dsp:nvSpPr>
        <dsp:cNvPr id="0" name=""/>
        <dsp:cNvSpPr/>
      </dsp:nvSpPr>
      <dsp:spPr>
        <a:xfrm>
          <a:off x="5599275" y="2515359"/>
          <a:ext cx="820822" cy="390637"/>
        </a:xfrm>
        <a:custGeom>
          <a:avLst/>
          <a:gdLst/>
          <a:ahLst/>
          <a:cxnLst/>
          <a:rect l="0" t="0" r="0" b="0"/>
          <a:pathLst>
            <a:path>
              <a:moveTo>
                <a:pt x="820822" y="0"/>
              </a:moveTo>
              <a:lnTo>
                <a:pt x="820822"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C69D7-CF8F-4517-BF86-BE46A979E87B}">
      <dsp:nvSpPr>
        <dsp:cNvPr id="0" name=""/>
        <dsp:cNvSpPr/>
      </dsp:nvSpPr>
      <dsp:spPr>
        <a:xfrm>
          <a:off x="4368041" y="1271813"/>
          <a:ext cx="2052056" cy="390637"/>
        </a:xfrm>
        <a:custGeom>
          <a:avLst/>
          <a:gdLst/>
          <a:ahLst/>
          <a:cxnLst/>
          <a:rect l="0" t="0" r="0" b="0"/>
          <a:pathLst>
            <a:path>
              <a:moveTo>
                <a:pt x="0" y="0"/>
              </a:moveTo>
              <a:lnTo>
                <a:pt x="0" y="266207"/>
              </a:lnTo>
              <a:lnTo>
                <a:pt x="2052056" y="266207"/>
              </a:lnTo>
              <a:lnTo>
                <a:pt x="2052056"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224-6AD0-4E78-85A5-3C657F2EDA5C}">
      <dsp:nvSpPr>
        <dsp:cNvPr id="0" name=""/>
        <dsp:cNvSpPr/>
      </dsp:nvSpPr>
      <dsp:spPr>
        <a:xfrm>
          <a:off x="2315984" y="2515359"/>
          <a:ext cx="1641645" cy="390637"/>
        </a:xfrm>
        <a:custGeom>
          <a:avLst/>
          <a:gdLst/>
          <a:ahLst/>
          <a:cxnLst/>
          <a:rect l="0" t="0" r="0" b="0"/>
          <a:pathLst>
            <a:path>
              <a:moveTo>
                <a:pt x="0" y="0"/>
              </a:moveTo>
              <a:lnTo>
                <a:pt x="0" y="266207"/>
              </a:lnTo>
              <a:lnTo>
                <a:pt x="1641645" y="266207"/>
              </a:lnTo>
              <a:lnTo>
                <a:pt x="1641645"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F9682-62AA-4C2B-A0A5-639EC494FF46}">
      <dsp:nvSpPr>
        <dsp:cNvPr id="0" name=""/>
        <dsp:cNvSpPr/>
      </dsp:nvSpPr>
      <dsp:spPr>
        <a:xfrm>
          <a:off x="2270264" y="2515359"/>
          <a:ext cx="91440" cy="390637"/>
        </a:xfrm>
        <a:custGeom>
          <a:avLst/>
          <a:gdLst/>
          <a:ahLst/>
          <a:cxnLst/>
          <a:rect l="0" t="0" r="0" b="0"/>
          <a:pathLst>
            <a:path>
              <a:moveTo>
                <a:pt x="45720" y="0"/>
              </a:moveTo>
              <a:lnTo>
                <a:pt x="4572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0A72-109B-40F2-A9ED-06866C6B47FD}">
      <dsp:nvSpPr>
        <dsp:cNvPr id="0" name=""/>
        <dsp:cNvSpPr/>
      </dsp:nvSpPr>
      <dsp:spPr>
        <a:xfrm>
          <a:off x="674338" y="2515359"/>
          <a:ext cx="1641645" cy="390637"/>
        </a:xfrm>
        <a:custGeom>
          <a:avLst/>
          <a:gdLst/>
          <a:ahLst/>
          <a:cxnLst/>
          <a:rect l="0" t="0" r="0" b="0"/>
          <a:pathLst>
            <a:path>
              <a:moveTo>
                <a:pt x="1641645" y="0"/>
              </a:moveTo>
              <a:lnTo>
                <a:pt x="1641645"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2B667-0D20-4011-99F8-74CAC78DDCF0}">
      <dsp:nvSpPr>
        <dsp:cNvPr id="0" name=""/>
        <dsp:cNvSpPr/>
      </dsp:nvSpPr>
      <dsp:spPr>
        <a:xfrm>
          <a:off x="2315984" y="1271813"/>
          <a:ext cx="2052056" cy="390637"/>
        </a:xfrm>
        <a:custGeom>
          <a:avLst/>
          <a:gdLst/>
          <a:ahLst/>
          <a:cxnLst/>
          <a:rect l="0" t="0" r="0" b="0"/>
          <a:pathLst>
            <a:path>
              <a:moveTo>
                <a:pt x="2052056" y="0"/>
              </a:moveTo>
              <a:lnTo>
                <a:pt x="2052056" y="266207"/>
              </a:lnTo>
              <a:lnTo>
                <a:pt x="0" y="266207"/>
              </a:lnTo>
              <a:lnTo>
                <a:pt x="0"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F1FC-9A84-453C-A254-8C41806FB2EA}">
      <dsp:nvSpPr>
        <dsp:cNvPr id="0" name=""/>
        <dsp:cNvSpPr/>
      </dsp:nvSpPr>
      <dsp:spPr>
        <a:xfrm>
          <a:off x="3696458" y="418903"/>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F571-7AE7-4E46-89CC-F4B5459F9FAA}">
      <dsp:nvSpPr>
        <dsp:cNvPr id="0" name=""/>
        <dsp:cNvSpPr/>
      </dsp:nvSpPr>
      <dsp:spPr>
        <a:xfrm>
          <a:off x="3845699" y="560682"/>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změna</a:t>
          </a:r>
        </a:p>
      </dsp:txBody>
      <dsp:txXfrm>
        <a:off x="3870680" y="585663"/>
        <a:ext cx="1293202" cy="802947"/>
      </dsp:txXfrm>
    </dsp:sp>
    <dsp:sp modelId="{455635BB-0ED8-427C-ADE9-FD6E4E31BCD0}">
      <dsp:nvSpPr>
        <dsp:cNvPr id="0" name=""/>
        <dsp:cNvSpPr/>
      </dsp:nvSpPr>
      <dsp:spPr>
        <a:xfrm>
          <a:off x="1644401"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839F-234D-4A90-B2B1-13F4A35F0BF0}">
      <dsp:nvSpPr>
        <dsp:cNvPr id="0" name=""/>
        <dsp:cNvSpPr/>
      </dsp:nvSpPr>
      <dsp:spPr>
        <a:xfrm>
          <a:off x="1793642"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nepodstatná</a:t>
          </a:r>
        </a:p>
      </dsp:txBody>
      <dsp:txXfrm>
        <a:off x="1818623" y="1829209"/>
        <a:ext cx="1293202" cy="802947"/>
      </dsp:txXfrm>
    </dsp:sp>
    <dsp:sp modelId="{BFFA7DAC-A963-495C-98A2-5E3D87050E5D}">
      <dsp:nvSpPr>
        <dsp:cNvPr id="0" name=""/>
        <dsp:cNvSpPr/>
      </dsp:nvSpPr>
      <dsp:spPr>
        <a:xfrm>
          <a:off x="2756"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7F63-5B39-4287-B99F-1552ECBDF06D}">
      <dsp:nvSpPr>
        <dsp:cNvPr id="0" name=""/>
        <dsp:cNvSpPr/>
      </dsp:nvSpPr>
      <dsp:spPr>
        <a:xfrm>
          <a:off x="151996"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neprodlené oznámení</a:t>
          </a:r>
        </a:p>
      </dsp:txBody>
      <dsp:txXfrm>
        <a:off x="176977" y="3072755"/>
        <a:ext cx="1293202" cy="802947"/>
      </dsp:txXfrm>
    </dsp:sp>
    <dsp:sp modelId="{A30ACC11-984C-4E00-A97F-442E199894A5}">
      <dsp:nvSpPr>
        <dsp:cNvPr id="0" name=""/>
        <dsp:cNvSpPr/>
      </dsp:nvSpPr>
      <dsp:spPr>
        <a:xfrm>
          <a:off x="1644401"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5A3BC-1C32-44AB-ADA2-FB6F41E3E46D}">
      <dsp:nvSpPr>
        <dsp:cNvPr id="0" name=""/>
        <dsp:cNvSpPr/>
      </dsp:nvSpPr>
      <dsp:spPr>
        <a:xfrm>
          <a:off x="1793642"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oznámení nejpozději 10 dní před </a:t>
          </a:r>
          <a:r>
            <a:rPr lang="cs-CZ" sz="1500" kern="1200" dirty="false" err="true"/>
            <a:t>ZoR</a:t>
          </a:r>
          <a:endParaRPr lang="cs-CZ" sz="1500" kern="1200" dirty="false"/>
        </a:p>
      </dsp:txBody>
      <dsp:txXfrm>
        <a:off x="1818623" y="3072755"/>
        <a:ext cx="1293202" cy="802947"/>
      </dsp:txXfrm>
    </dsp:sp>
    <dsp:sp modelId="{FDE48088-25F1-4205-85F9-34F914C54C36}">
      <dsp:nvSpPr>
        <dsp:cNvPr id="0" name=""/>
        <dsp:cNvSpPr/>
      </dsp:nvSpPr>
      <dsp:spPr>
        <a:xfrm>
          <a:off x="3286047"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F872-F8D3-4CA7-BFFC-8B7D82189BC0}">
      <dsp:nvSpPr>
        <dsp:cNvPr id="0" name=""/>
        <dsp:cNvSpPr/>
      </dsp:nvSpPr>
      <dsp:spPr>
        <a:xfrm>
          <a:off x="3435287"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oznámení spolu se </a:t>
          </a:r>
          <a:r>
            <a:rPr lang="cs-CZ" sz="1500" kern="1200" dirty="false" err="true"/>
            <a:t>ZoR</a:t>
          </a:r>
          <a:endParaRPr lang="cs-CZ" sz="1500" kern="1200" dirty="false"/>
        </a:p>
      </dsp:txBody>
      <dsp:txXfrm>
        <a:off x="3460268" y="3072755"/>
        <a:ext cx="1293202" cy="802947"/>
      </dsp:txXfrm>
    </dsp:sp>
    <dsp:sp modelId="{792C28CA-1DB6-48EE-84CC-48B9BF61AB99}">
      <dsp:nvSpPr>
        <dsp:cNvPr id="0" name=""/>
        <dsp:cNvSpPr/>
      </dsp:nvSpPr>
      <dsp:spPr>
        <a:xfrm>
          <a:off x="5748515"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B80CC-D842-487B-A9F5-1471FDAF92A5}">
      <dsp:nvSpPr>
        <dsp:cNvPr id="0" name=""/>
        <dsp:cNvSpPr/>
      </dsp:nvSpPr>
      <dsp:spPr>
        <a:xfrm>
          <a:off x="5897756"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podstatná</a:t>
          </a:r>
        </a:p>
      </dsp:txBody>
      <dsp:txXfrm>
        <a:off x="5922737" y="1829209"/>
        <a:ext cx="1293202" cy="802947"/>
      </dsp:txXfrm>
    </dsp:sp>
    <dsp:sp modelId="{556BA387-3EE9-4690-AC5C-0C00C05AD42B}">
      <dsp:nvSpPr>
        <dsp:cNvPr id="0" name=""/>
        <dsp:cNvSpPr/>
      </dsp:nvSpPr>
      <dsp:spPr>
        <a:xfrm>
          <a:off x="4927693"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4D36B-3BE6-48C5-9E80-571DCBCAA38B}">
      <dsp:nvSpPr>
        <dsp:cNvPr id="0" name=""/>
        <dsp:cNvSpPr/>
      </dsp:nvSpPr>
      <dsp:spPr>
        <a:xfrm>
          <a:off x="5076933"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vyžaduje změnu PA</a:t>
          </a:r>
        </a:p>
      </dsp:txBody>
      <dsp:txXfrm>
        <a:off x="5101914" y="3072755"/>
        <a:ext cx="1293202" cy="802947"/>
      </dsp:txXfrm>
    </dsp:sp>
    <dsp:sp modelId="{A2A91916-FB0D-4CB1-8F68-B8A2B42BFAAB}">
      <dsp:nvSpPr>
        <dsp:cNvPr id="0" name=""/>
        <dsp:cNvSpPr/>
      </dsp:nvSpPr>
      <dsp:spPr>
        <a:xfrm>
          <a:off x="6569338"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C7EB-0FE8-4E97-9B79-B68D0E1292CA}">
      <dsp:nvSpPr>
        <dsp:cNvPr id="0" name=""/>
        <dsp:cNvSpPr/>
      </dsp:nvSpPr>
      <dsp:spPr>
        <a:xfrm>
          <a:off x="6718579"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marL="0" lvl="0" indent="0" algn="ctr" defTabSz="666750">
            <a:lnSpc>
              <a:spcPct val="90000"/>
            </a:lnSpc>
            <a:spcBef>
              <a:spcPct val="0"/>
            </a:spcBef>
            <a:spcAft>
              <a:spcPct val="35000"/>
            </a:spcAft>
            <a:buNone/>
          </a:pPr>
          <a:r>
            <a:rPr lang="cs-CZ" sz="1500" kern="1200" dirty="false"/>
            <a:t>nevyžaduje změnu PA</a:t>
          </a:r>
        </a:p>
      </dsp:txBody>
      <dsp:txXfrm>
        <a:off x="6743560" y="3072755"/>
        <a:ext cx="1293202" cy="802947"/>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List1">
  <dgm:title val=""/>
  <dgm:desc val=""/>
  <dgm:catLst>
    <dgm:cat type="list" pri="5000"/>
    <dgm:cat type="convert" pri="5000"/>
  </dgm:catLst>
  <dgm:sampData>
    <dgm:dataModel>
      <dgm:ptLst>
        <dgm:pt modelId="0" type="doc"/>
        <dgm:pt modelId="1">
          <dgm:prSet phldr="true"/>
        </dgm:pt>
        <dgm:pt modelId="11">
          <dgm:prSet phldr="true"/>
        </dgm:pt>
        <dgm:pt modelId="12">
          <dgm:prSet phldr="true"/>
        </dgm:pt>
        <dgm:pt modelId="2">
          <dgm:prSet phldr="true"/>
        </dgm:pt>
        <dgm:pt modelId="21">
          <dgm:prSet phldr="true"/>
        </dgm:pt>
        <dgm:pt modelId="22">
          <dgm:prSet phldr="true"/>
        </dgm:pt>
        <dgm:pt modelId="3">
          <dgm:prSet phldr="true"/>
        </dgm:pt>
        <dgm:pt modelId="31">
          <dgm:prSet phldr="true"/>
        </dgm:pt>
        <dgm:pt modelId="32">
          <dgm:prSet phldr="true"/>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axis="" ptType="" hideLastTrans="" st="" cnt="" step="">
        <dgm:alg type="lin"/>
      </dgm:if>
      <dgm:else name="Name3">
        <dgm:alg type="lin">
          <dgm:param type="linDir" val="fromR"/>
        </dgm:alg>
      </dgm:else>
    </dgm:choose>
    <dgm:shape r:blip="">
      <dgm:adjLst/>
    </dgm:shape>
    <dgm:presOf axis="" ptType="" hideLastTrans="" st="" cnt="" step=""/>
    <dgm:constrLst>
      <dgm:constr type="h" for="ch" forName="composite" refType="h"/>
      <dgm:constr type="w" for="ch" forName="composite" refType="w"/>
      <dgm:constr type="w" for="des" forName="parTx"/>
      <dgm:constr op="equ" type="h" for="des" forName="parTx"/>
      <dgm:constr type="w" for="des" forName="desTx"/>
      <dgm:constr op="equ" type="h" for="des" forName="desTx"/>
      <dgm:constr val="65.0" type="primFontSz" for="des" forName="parTx"/>
      <dgm:constr op="equ" type="secFontSz" for="des" forName="desTx" refType="primFontSz" refFor="des" refForName="parTx"/>
      <dgm:constr fact="0.8" type="h" for="des" forName="parTx" refType="primFontSz" refFor="des" refForName="parTx"/>
      <dgm:constr fact="1.22" type="h" for="des" forName="desTx" refType="primFontSz" refFor="des" refForName="parTx"/>
      <dgm:constr op="equ" fact="0.14" type="w" for="ch" forName="space" refType="w" refFor="ch" refForName="composite"/>
    </dgm:constrLst>
    <dgm:ruleLst>
      <dgm:rule val="0.0" fact="NaN" max="NaN" type="w" for="ch" forName="composite"/>
      <dgm:rule val="5.0" fact="NaN" max="NaN" type="primFontSz" for="des" forName="parTx"/>
    </dgm:ruleLst>
    <dgm:forEach name="Name4" axis="ch" ptType="node" hideLastTrans="" st="" cnt="" step="">
      <dgm:layoutNode name="composite">
        <dgm:alg type="composite"/>
        <dgm:shape r:blip="">
          <dgm:adjLst/>
        </dgm:shape>
        <dgm:presOf axis="" ptType="" hideLastTrans="" st="" cnt="" step=""/>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val="INF" fact="NaN" max="NaN" type="h"/>
        </dgm:ruleLst>
        <dgm:layoutNode name="parTx" styleLbl="alignNode1">
          <dgm:varLst>
            <dgm:chMax val="0"/>
            <dgm:chPref val="0"/>
            <dgm:bulletEnabled val="true"/>
          </dgm:varLst>
          <dgm:alg type="tx"/>
          <dgm:shape type="rect" r:blip="">
            <dgm:adjLst/>
          </dgm:shape>
          <dgm:presOf axis="self" ptType="node" hideLastTrans="" st="" cnt="" step=""/>
          <dgm:constrLst>
            <dgm:constr op="lte" fact="0.4" type="h" refType="w"/>
            <dgm:constr type="h"/>
            <dgm:constr fact="0.32" type="tMarg" refType="primFontSz"/>
            <dgm:constr fact="0.32" type="bMarg" refType="primFontSz"/>
          </dgm:constrLst>
          <dgm:ruleLst>
            <dgm:rule val="INF" fact="NaN" max="NaN" type="h"/>
          </dgm:ruleLst>
        </dgm:layoutNode>
        <dgm:layoutNode name="desTx" styleLbl="alignAccFollowNode1">
          <dgm:varLst>
            <dgm:bulletEnabled val="true"/>
          </dgm:varLst>
          <dgm:alg type="tx">
            <dgm:param type="stBulletLvl" val="1"/>
          </dgm:alg>
          <dgm:shape type="rect" r:blip="">
            <dgm:adjLst/>
          </dgm:shape>
          <dgm:presOf axis="des" ptType="node" hideLastTrans="" st="" cnt="" step=""/>
          <dgm:constrLst>
            <dgm:constr val="65.0" type="secFontSz"/>
            <dgm:constr type="primFontSz" refType="secFontSz"/>
            <dgm:constr type="h"/>
            <dgm:constr fact="0.42" type="lMarg" refType="primFontSz"/>
            <dgm:constr fact="0.42" type="tMarg" refType="primFontSz"/>
            <dgm:constr fact="0.63" type="bMarg" refType="primFontSz"/>
          </dgm:constrLst>
          <dgm:ruleLst>
            <dgm:rule val="INF" fact="NaN" max="NaN" type="h"/>
          </dgm:ruleLst>
        </dgm:layoutNode>
      </dgm:layoutNode>
      <dgm:forEach name="Name5" axis="followSib" ptType="sibTrans" hideLastTrans="" st="" cnt="1" step="">
        <dgm:layoutNode name="space">
          <dgm:alg type="sp"/>
          <dgm:shape r:blip="">
            <dgm:adjLst/>
          </dgm:shape>
          <dgm:presOf axis="" ptType="" hideLastTrans="" st="" cnt="" step=""/>
          <dgm:constrLst/>
          <dgm:ruleLst/>
        </dgm:layoutNode>
      </dgm:forEach>
    </dgm:forEach>
  </dgm:layoutNode>
</dgm:layoutDef>
</file>

<file path=ppt/diagrams/layout2.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1">
  <dgm:title val=""/>
  <dgm:desc val=""/>
  <dgm:catLst>
    <dgm:cat type="hierarchy" pri="2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op="equ" val="65.0" type="primFontSz" for="des" ptType="node"/>
      <dgm:constr type="w" for="des" forName="composite" refType="w"/>
      <dgm:constr fact="0.667" type="h" for="des" forName="composite" refType="w" refFor="des" refForName="composite"/>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fact="0.1" type="sibSp" refType="w" refFor="des" refForName="composite"/>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fact="0.25" type="sp" for="des" forName="hierRoot1" refType="h" refFor="des" refForName="composite"/>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ptType="" hideLastTrans="" st="" cnt="" step="">
      <dgm:forEach name="Name4" axis="self" ptType="node" hideLastTrans="" st="" cnt="" step="">
        <dgm:layoutNode name="hierRoot1">
          <dgm:alg type="hierRoot"/>
          <dgm:shape r:blip="">
            <dgm:adjLst/>
          </dgm:shape>
          <dgm:presOf axis="" ptType="" hideLastTrans="" st="" cnt="" step=""/>
          <dgm:constrLst>
            <dgm:constr fact="0.5" type="bendDist" for="des" ptType="parTrans" refType="sp"/>
          </dgm:constrLst>
          <dgm:ruleLst/>
          <dgm:layoutNode name="composite">
            <dgm:alg type="composite"/>
            <dgm:shape r:blip="">
              <dgm:adjLst/>
            </dgm:shape>
            <dgm:presOf axis="" ptType="" hideLastTrans="" st="" cnt="" step=""/>
            <dgm:constrLst>
              <dgm:constr fact="0.9" type="w" for="ch" forName="background" refType="w"/>
              <dgm:constr fact="0.635" type="h" for="ch" forName="background" refType="w" refFor="ch" refForName="background"/>
              <dgm:constr type="t" for="ch" forName="background"/>
              <dgm:constr type="l" for="ch" forName="background"/>
              <dgm:constr fact="0.9" type="w" for="ch" forName="text" refType="w"/>
              <dgm:constr fact="0.635" type="h" for="ch" forName="text" refType="w" refFor="ch" refForName="text"/>
              <dgm:constr fact="0.095" type="t" for="ch" forName="text" refType="w"/>
              <dgm:constr fact="0.1" type="l" for="ch" forName="text" refType="w"/>
            </dgm:constrLst>
            <dgm:ruleLst/>
            <dgm:layoutNode name="background" styleLbl="node0" moveWith="text">
              <dgm:alg type="sp"/>
              <dgm:shape type="roundRect" r:blip="">
                <dgm:adjLst>
                  <dgm:adj idx="1" val="0.1"/>
                </dgm:adjLst>
              </dgm:shape>
              <dgm:presOf axis="" ptType="" hideLastTrans="" st="" cnt="" step=""/>
              <dgm:constrLst/>
              <dgm:ruleLst/>
            </dgm:layoutNode>
            <dgm:layoutNode name="text" styleLbl="fgAcc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2">
            <dgm:choose name="Name5">
              <dgm:if name="Name6" func="var" arg="dir" op="equ" val="norm" axis="" ptType="" hideLastTrans="" st="" cnt="" step="">
                <dgm:alg type="hierChild">
                  <dgm:param type="linDir" val="fromL"/>
                </dgm:alg>
              </dgm:if>
              <dgm:else name="Name7">
                <dgm:alg type="hierChild">
                  <dgm:param type="linDir" val="fromR"/>
                </dgm:alg>
              </dgm:else>
            </dgm:choose>
            <dgm:shape r:blip="">
              <dgm:adjLst/>
            </dgm:shape>
            <dgm:presOf axis="" ptType="" hideLastTrans="" st="" cnt="" step=""/>
            <dgm:constrLst/>
            <dgm:ruleLst/>
            <dgm:forEach name="Name8" axis="ch" ptType="" hideLastTrans="" st="" cnt="" step="">
              <dgm:forEach name="Name9" axis="self" ptType="parTrans" hideLastTrans="" st="" cnt="1" step="">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ptType="" hideLastTrans="" st="" cnt="" step=""/>
                  <dgm:constrLst>
                    <dgm:constr type="begPad"/>
                    <dgm:constr type="endPad"/>
                  </dgm:constrLst>
                  <dgm:ruleLst/>
                </dgm:layoutNode>
              </dgm:forEach>
              <dgm:forEach name="Name11" axis="self" ptType="node" hideLastTrans="" st="" cnt="" step="">
                <dgm:layoutNode name="hierRoot2">
                  <dgm:alg type="hierRoot"/>
                  <dgm:shape r:blip="">
                    <dgm:adjLst/>
                  </dgm:shape>
                  <dgm:presOf axis="" ptType="" hideLastTrans="" st="" cnt="" step=""/>
                  <dgm:constrLst>
                    <dgm:constr fact="0.5" type="bendDist" for="des" ptType="parTrans" refType="sp"/>
                  </dgm:constrLst>
                  <dgm:ruleLst/>
                  <dgm:layoutNode name="composite2">
                    <dgm:alg type="composite"/>
                    <dgm:shape r:blip="">
                      <dgm:adjLst/>
                    </dgm:shape>
                    <dgm:presOf axis="" ptType="" hideLastTrans="" st="" cnt="" step=""/>
                    <dgm:constrLst>
                      <dgm:constr fact="0.9" type="w" for="ch" forName="background2" refType="w"/>
                      <dgm:constr fact="0.635" type="h" for="ch" forName="background2" refType="w" refFor="ch" refForName="background2"/>
                      <dgm:constr type="t" for="ch" forName="background2"/>
                      <dgm:constr type="l" for="ch" forName="background2"/>
                      <dgm:constr fact="0.9" type="w" for="ch" forName="text2" refType="w"/>
                      <dgm:constr fact="0.635" type="h" for="ch" forName="text2" refType="w" refFor="ch" refForName="text2"/>
                      <dgm:constr fact="0.095" type="t" for="ch" forName="text2" refType="w"/>
                      <dgm:constr fact="0.1" type="l" for="ch" forName="text2" refType="w"/>
                    </dgm:constrLst>
                    <dgm:ruleLst/>
                    <dgm:layoutNode name="background2" moveWith="text2">
                      <dgm:alg type="sp"/>
                      <dgm:shape type="roundRect" r:blip="">
                        <dgm:adjLst>
                          <dgm:adj idx="1" val="0.1"/>
                        </dgm:adjLst>
                      </dgm:shape>
                      <dgm:presOf axis="" ptType="" hideLastTrans="" st="" cnt="" step=""/>
                      <dgm:constrLst/>
                      <dgm:ruleLst/>
                    </dgm:layoutNode>
                    <dgm:layoutNode name="text2" styleLbl="fgAcc2">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3">
                    <dgm:choose name="Name12">
                      <dgm:if name="Name13" func="var" arg="dir" op="equ" val="norm" axis="" ptType="" hideLastTrans="" st="" cnt="" step="">
                        <dgm:alg type="hierChild">
                          <dgm:param type="linDir" val="fromL"/>
                        </dgm:alg>
                      </dgm:if>
                      <dgm:else name="Name14">
                        <dgm:alg type="hierChild">
                          <dgm:param type="linDir" val="fromR"/>
                        </dgm:alg>
                      </dgm:else>
                    </dgm:choose>
                    <dgm:shape r:blip="">
                      <dgm:adjLst/>
                    </dgm:shape>
                    <dgm:presOf axis="" ptType="" hideLastTrans="" st="" cnt="" step=""/>
                    <dgm:constrLst/>
                    <dgm:ruleLst/>
                    <dgm:forEach name="Name15" axis="ch" ptType="" hideLastTrans="" st="" cnt="" step="">
                      <dgm:forEach name="Name16" axis="self" ptType="parTrans" hideLastTrans="" st="" cnt="1" step="">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ptType="" hideLastTrans="" st="" cnt="" step=""/>
                          <dgm:constrLst>
                            <dgm:constr type="begPad"/>
                            <dgm:constr type="endPad"/>
                          </dgm:constrLst>
                          <dgm:ruleLst/>
                        </dgm:layoutNode>
                      </dgm:forEach>
                      <dgm:forEach name="Name18" axis="self" ptType="node" hideLastTrans="" st="" cnt="" step="">
                        <dgm:layoutNode name="hierRoot3">
                          <dgm:alg type="hierRoot"/>
                          <dgm:shape r:blip="">
                            <dgm:adjLst/>
                          </dgm:shape>
                          <dgm:presOf axis="" ptType="" hideLastTrans="" st="" cnt="" step=""/>
                          <dgm:constrLst>
                            <dgm:constr fact="0.5" type="bendDist" for="des" ptType="parTrans" refType="sp"/>
                          </dgm:constrLst>
                          <dgm:ruleLst/>
                          <dgm:layoutNode name="composite3">
                            <dgm:alg type="composite"/>
                            <dgm:shape r:blip="">
                              <dgm:adjLst/>
                            </dgm:shape>
                            <dgm:presOf axis="" ptType="" hideLastTrans="" st="" cnt="" step=""/>
                            <dgm:constrLst>
                              <dgm:constr fact="0.9" type="w" for="ch" forName="background3" refType="w"/>
                              <dgm:constr fact="0.635" type="h" for="ch" forName="background3" refType="w" refFor="ch" refForName="background3"/>
                              <dgm:constr type="t" for="ch" forName="background3"/>
                              <dgm:constr type="l" for="ch" forName="background3"/>
                              <dgm:constr fact="0.9" type="w" for="ch" forName="text3" refType="w"/>
                              <dgm:constr fact="0.635" type="h" for="ch" forName="text3" refType="w" refFor="ch" refForName="text3"/>
                              <dgm:constr fact="0.095" type="t" for="ch" forName="text3" refType="w"/>
                              <dgm:constr fact="0.1" type="l" for="ch" forName="text3" refType="w"/>
                            </dgm:constrLst>
                            <dgm:ruleLst/>
                            <dgm:layoutNode name="background3" moveWith="text3">
                              <dgm:alg type="sp"/>
                              <dgm:shape type="roundRect" r:blip="">
                                <dgm:adjLst>
                                  <dgm:adj idx="1" val="0.1"/>
                                </dgm:adjLst>
                              </dgm:shape>
                              <dgm:presOf axis="" ptType="" hideLastTrans="" st="" cnt="" step=""/>
                              <dgm:constrLst/>
                              <dgm:ruleLst/>
                            </dgm:layoutNode>
                            <dgm:layoutNode name="text3" styleLbl="fgAcc3">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4">
                            <dgm:choose name="Name19">
                              <dgm:if name="Name20" func="var" arg="dir" op="equ" val="norm" axis="" ptType="" hideLastTrans="" st="" cnt="" step="">
                                <dgm:alg type="hierChild">
                                  <dgm:param type="linDir" val="fromL"/>
                                </dgm:alg>
                              </dgm:if>
                              <dgm:else name="Name21">
                                <dgm:alg type="hierChild">
                                  <dgm:param type="linDir" val="fromR"/>
                                </dgm:alg>
                              </dgm:else>
                            </dgm:choose>
                            <dgm:shape r:blip="">
                              <dgm:adjLst/>
                            </dgm:shape>
                            <dgm:presOf axis="" ptType="" hideLastTrans="" st="" cnt="" step=""/>
                            <dgm:constrLst/>
                            <dgm:ruleLst/>
                            <dgm:forEach name="repeat" axis="ch" ptType="" hideLastTrans="" st="" cnt="" step="">
                              <dgm:forEach name="Name22" axis="self" ptType="parTrans" hideLastTrans="" st="" cnt="1" step="">
                                <dgm:layoutNode name="Name23">
                                  <dgm:choose name="Name24">
                                    <dgm:if name="Name25" func="depth" op="lte" val="4" axis="self" ptType="" hideLastTrans="" st="" cnt="" step="">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ptType="" hideLastTrans="" st="" cnt="" step=""/>
                                  <dgm:constrLst>
                                    <dgm:constr type="begPad"/>
                                    <dgm:constr type="endPad"/>
                                  </dgm:constrLst>
                                  <dgm:ruleLst/>
                                </dgm:layoutNode>
                              </dgm:forEach>
                              <dgm:forEach name="Name27" axis="self" ptType="node" hideLastTrans="" st="" cnt="" step="">
                                <dgm:layoutNode name="hierRoot4">
                                  <dgm:alg type="hierRoot"/>
                                  <dgm:shape r:blip="">
                                    <dgm:adjLst/>
                                  </dgm:shape>
                                  <dgm:presOf axis="" ptType="" hideLastTrans="" st="" cnt="" step=""/>
                                  <dgm:constrLst>
                                    <dgm:constr fact="0.5" type="bendDist" for="des" ptType="parTrans" refType="sp"/>
                                  </dgm:constrLst>
                                  <dgm:ruleLst/>
                                  <dgm:layoutNode name="composite4">
                                    <dgm:alg type="composite"/>
                                    <dgm:shape r:blip="">
                                      <dgm:adjLst/>
                                    </dgm:shape>
                                    <dgm:presOf axis="" ptType="" hideLastTrans="" st="" cnt="" step=""/>
                                    <dgm:constrLst>
                                      <dgm:constr fact="0.9" type="w" for="ch" forName="background4" refType="w"/>
                                      <dgm:constr fact="0.635" type="h" for="ch" forName="background4" refType="w" refFor="ch" refForName="background4"/>
                                      <dgm:constr type="t" for="ch" forName="background4"/>
                                      <dgm:constr type="l" for="ch" forName="background4"/>
                                      <dgm:constr fact="0.9" type="w" for="ch" forName="text4" refType="w"/>
                                      <dgm:constr fact="0.635" type="h" for="ch" forName="text4" refType="w" refFor="ch" refForName="text4"/>
                                      <dgm:constr fact="0.095" type="t" for="ch" forName="text4" refType="w"/>
                                      <dgm:constr fact="0.1" type="l" for="ch" forName="text4" refType="w"/>
                                    </dgm:constrLst>
                                    <dgm:ruleLst/>
                                    <dgm:layoutNode name="background4" moveWith="text4">
                                      <dgm:alg type="sp"/>
                                      <dgm:shape type="roundRect" r:blip="">
                                        <dgm:adjLst>
                                          <dgm:adj idx="1" val="0.1"/>
                                        </dgm:adjLst>
                                      </dgm:shape>
                                      <dgm:presOf axis="" ptType="" hideLastTrans="" st="" cnt="" step=""/>
                                      <dgm:constrLst/>
                                      <dgm:ruleLst/>
                                    </dgm:layoutNode>
                                    <dgm:layoutNode name="text4" styleLbl="fgAcc4">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5">
                                    <dgm:choose name="Name28">
                                      <dgm:if name="Name29" func="var" arg="dir" op="equ" val="norm" axis="" ptType="" hideLastTrans="" st="" cnt="" step="">
                                        <dgm:alg type="hierChild">
                                          <dgm:param type="linDir" val="fromL"/>
                                        </dgm:alg>
                                      </dgm:if>
                                      <dgm:else name="Name30">
                                        <dgm:alg type="hierChild">
                                          <dgm:param type="linDir" val="fromR"/>
                                        </dgm:alg>
                                      </dgm:else>
                                    </dgm:choose>
                                    <dgm:shape r:blip="">
                                      <dgm:adjLst/>
                                    </dgm:shape>
                                    <dgm:presOf axis="" ptType="" hideLastTrans="" st="" cnt="" step=""/>
                                    <dgm:constrLst/>
                                    <dgm:ruleLst/>
                                    <dgm:forEach name="Name31" ref="repeat" axis="" ptType="" hideLastTrans="" st="" cnt="" step=""/>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04.05.2023</a:t>
            </a:fld>
            <a:endParaRPr lang="cs-CZ"/>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68.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72.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80.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81.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slides/slide82.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86.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KA:</a:t>
            </a:r>
          </a:p>
          <a:p>
            <a:r>
              <a:rPr lang="cs-CZ" dirty="false"/>
              <a:t>Mezi podstatné změny kromě jiného vždy patří zrušení klíčové aktivity nebo přidání zcela nové klíčové aktivity; </a:t>
            </a:r>
          </a:p>
          <a:p>
            <a:r>
              <a:rPr lang="cs-CZ" dirty="false"/>
              <a:t>CS:</a:t>
            </a:r>
          </a:p>
          <a:p>
            <a:r>
              <a:rPr lang="cs-CZ" dirty="false"/>
              <a:t>ŘO může ovšem schválit pouze takovou změnu týkající se cílové skupiny / cílových skupin projektu, která respektuje obsah výzvy k předkládání žádostí o podporu, v rámci které byl projekt podpořen.</a:t>
            </a:r>
          </a:p>
          <a:p>
            <a:r>
              <a:rPr lang="cs-CZ" dirty="false"/>
              <a:t>Bankovní</a:t>
            </a:r>
            <a:r>
              <a:rPr lang="cs-CZ" baseline="0" dirty="false"/>
              <a:t> účet:</a:t>
            </a:r>
          </a:p>
          <a:p>
            <a:r>
              <a:rPr lang="cs-CZ" dirty="false"/>
              <a:t>Výjimku z povinnosti mít podstatnou změnu schválenou před jejím provedením v praxi představuje situace, kdy je změna bankovního účtu vynucena uzavřením bankovních operací banky, u které byl otevřen původní účet.</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Překročení cílové hodnoty nebo naopak nedosažení cílové hodnoty stanovené pro daný indikátor se nepovažuje za změnu plánovaných výstupů a výsledků</a:t>
            </a:r>
          </a:p>
          <a:p>
            <a:r>
              <a:rPr lang="cs-CZ" dirty="false"/>
              <a:t>Změna partnera:</a:t>
            </a:r>
          </a:p>
          <a:p>
            <a:r>
              <a:rPr lang="cs-CZ" dirty="false"/>
              <a:t>Výměna partnera by měla nastat pouze ve výjimečných, individuálně posuzovaných a odůvodněných případech. Standardním řešením situace, kdy partner z realizace projektu vystoupí (příp. zanikne apod.), je převzetí jeho závazku příjemcem nebo ostatními partnery. Teprve pokud není možné, aby odstoupení partnera vyřešilo zapojení příjemce či ostatních partnerů, lze výjimečně přikročit k nahrazení odstupujícího partnera novým partnerem či novými partnery</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Lhůta se zastavuje</a:t>
            </a:r>
            <a:r>
              <a:rPr lang="cs-CZ" baseline="0" dirty="false"/>
              <a:t> na dopracování žádosti</a:t>
            </a:r>
            <a:endParaRPr lang="cs-CZ" dirty="false"/>
          </a:p>
          <a:p>
            <a:endParaRPr lang="cs-CZ" dirty="false"/>
          </a:p>
          <a:p>
            <a:r>
              <a:rPr lang="cs-CZ" dirty="false"/>
              <a:t>Žádosti o změnu podané na ŘO, u nichž ještě nebyla administrace ukončena, mohou, pokud platnost změny zasahuje do monitorovacího období, za které má být předložena zpráva o realizaci (či žádost o platbu), mít dopad na povinnosti příjemce týkající se předkládání zpráv o realizaci (a žádostí o platbu). Tyto souvislosti jsou uvedeny v Obecné části pravidel pro žadatele a příjemce v rámci OPZ, v části věnované zprávám o realizaci projektu.</a:t>
            </a:r>
          </a:p>
          <a:p>
            <a:endParaRPr lang="cs-CZ" dirty="false"/>
          </a:p>
          <a:p>
            <a:r>
              <a:rPr lang="cs-CZ" dirty="false"/>
              <a:t>Změny nařízené výběrovou komisí</a:t>
            </a:r>
            <a:r>
              <a:rPr lang="cs-CZ" baseline="0" dirty="false"/>
              <a:t> již nejsou závazné po celou dobu projektu, lze je v odůvodněných případech posoudit znovu (v metodice to není uvedeno, bylo sděleno na semináři k právním aktům).</a:t>
            </a:r>
            <a:r>
              <a:rPr lang="cs-CZ" dirty="false"/>
              <a:t>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Přeskočit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7650" name="Zástupný symbol pro obrázek snímku 1">
            <a:extLst>
              <a:ext uri="{FF2B5EF4-FFF2-40B4-BE49-F238E27FC236}">
                <a16:creationId xmlns:a16="http://schemas.microsoft.com/office/drawing/2014/main" id="{43C1344D-A2D7-4F53-F52B-EC8AC98FAFCF}"/>
              </a:ext>
            </a:extLst>
          </p:cNvPr>
          <p:cNvSpPr>
            <a:spLocks noTextEdit="true" noGrp="true" noRot="true" noChangeAspect="true" noChangeArrowheads="true"/>
          </p:cNvSpPr>
          <p:nvPr>
            <p:ph type="sldImg"/>
          </p:nvPr>
        </p:nvSpPr>
        <p:spPr>
          <a:ln/>
        </p:spPr>
      </p:sp>
      <p:sp>
        <p:nvSpPr>
          <p:cNvPr id="27651" name="Zástupný symbol pro poznámky 2">
            <a:extLst>
              <a:ext uri="{FF2B5EF4-FFF2-40B4-BE49-F238E27FC236}">
                <a16:creationId xmlns:a16="http://schemas.microsoft.com/office/drawing/2014/main" id="{7C91173D-D7D8-6B3B-B5A5-3823A8BF03C5}"/>
              </a:ext>
            </a:extLst>
          </p:cNvPr>
          <p:cNvSpPr>
            <a:spLocks noGrp="true" noChangeArrowheads="true"/>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p>
            <a:endParaRPr lang="cs-CZ" altLang="cs-CZ"/>
          </a:p>
        </p:txBody>
      </p:sp>
      <p:sp>
        <p:nvSpPr>
          <p:cNvPr id="27652" name="Zástupný symbol pro číslo snímku 3">
            <a:extLst>
              <a:ext uri="{FF2B5EF4-FFF2-40B4-BE49-F238E27FC236}">
                <a16:creationId xmlns:a16="http://schemas.microsoft.com/office/drawing/2014/main" id="{25FD5C11-1030-D4FD-5999-4DE6638C073A}"/>
              </a:ext>
            </a:extLst>
          </p:cNvPr>
          <p:cNvSpPr>
            <a:spLocks noGrp="true"/>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false" fontAlgn="base" hangingPunct="false">
              <a:spcBef>
                <a:spcPct val="30000"/>
              </a:spcBef>
              <a:spcAft>
                <a:spcPct val="0"/>
              </a:spcAft>
              <a:defRPr sz="1200">
                <a:solidFill>
                  <a:schemeClr val="tx1"/>
                </a:solidFill>
                <a:latin typeface="Calibri" panose="020F0502020204030204" pitchFamily="34" charset="0"/>
              </a:defRPr>
            </a:lvl6pPr>
            <a:lvl7pPr marL="2970213" indent="-227013" eaLnBrk="false" fontAlgn="base" hangingPunct="false">
              <a:spcBef>
                <a:spcPct val="30000"/>
              </a:spcBef>
              <a:spcAft>
                <a:spcPct val="0"/>
              </a:spcAft>
              <a:defRPr sz="1200">
                <a:solidFill>
                  <a:schemeClr val="tx1"/>
                </a:solidFill>
                <a:latin typeface="Calibri" panose="020F0502020204030204" pitchFamily="34" charset="0"/>
              </a:defRPr>
            </a:lvl7pPr>
            <a:lvl8pPr marL="3427413" indent="-227013" eaLnBrk="false" fontAlgn="base" hangingPunct="false">
              <a:spcBef>
                <a:spcPct val="30000"/>
              </a:spcBef>
              <a:spcAft>
                <a:spcPct val="0"/>
              </a:spcAft>
              <a:defRPr sz="1200">
                <a:solidFill>
                  <a:schemeClr val="tx1"/>
                </a:solidFill>
                <a:latin typeface="Calibri" panose="020F0502020204030204" pitchFamily="34" charset="0"/>
              </a:defRPr>
            </a:lvl8pPr>
            <a:lvl9pPr marL="3884613" indent="-227013" eaLnBrk="false" fontAlgn="base" hangingPunct="false">
              <a:spcBef>
                <a:spcPct val="30000"/>
              </a:spcBef>
              <a:spcAft>
                <a:spcPct val="0"/>
              </a:spcAft>
              <a:defRPr sz="1200">
                <a:solidFill>
                  <a:schemeClr val="tx1"/>
                </a:solidFill>
                <a:latin typeface="Calibri" panose="020F0502020204030204" pitchFamily="34" charset="0"/>
              </a:defRPr>
            </a:lvl9pPr>
          </a:lstStyle>
          <a:p>
            <a:pPr>
              <a:spcBef>
                <a:spcPct val="0"/>
              </a:spcBef>
            </a:pPr>
            <a:fld id="{D511BF42-9263-44C1-8D97-2177C727892D}" type="slidenum">
              <a:rPr lang="cs-CZ" altLang="cs-CZ">
                <a:latin typeface="Arial" panose="020B0604020202020204" pitchFamily="34" charset="0"/>
              </a:rPr>
              <a:pPr>
                <a:spcBef>
                  <a:spcPct val="0"/>
                </a:spcBef>
              </a:pPr>
              <a:t>31</a:t>
            </a:fld>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Přesné vymezení předkládání</a:t>
            </a:r>
            <a:r>
              <a:rPr lang="cs-CZ" baseline="0" dirty="false"/>
              <a:t> </a:t>
            </a:r>
            <a:r>
              <a:rPr lang="cs-CZ" baseline="0" dirty="false" err="true"/>
              <a:t>ZoR</a:t>
            </a:r>
            <a:r>
              <a:rPr lang="cs-CZ" baseline="0" dirty="false"/>
              <a:t> vymezeno v PA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388230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Lhůta se počítá ode dne předložení zprávy. ŘO může požadovat ke zprávě dodatečné informace, případně nápravu nedostatků. Jakmile je nedostatek odstraněn, začíná lhůta běžet znovu od svého počátku.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Mimořádná</a:t>
            </a:r>
            <a:r>
              <a:rPr lang="cs-CZ" baseline="0" dirty="false"/>
              <a:t> MZ - </a:t>
            </a:r>
            <a:r>
              <a:rPr lang="cs-CZ" dirty="false"/>
              <a:t>Tuto zprávu může příjemce předložit v situaci, kdy dosud poskytnuté části dotace nevystačí na financování realizace projektu až do doby, kdy lze očekávat vyplacení další části dotace ve vazbě na zprávu o realizaci projektu předloženou v nejbližším řádném termínu.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Sankce – uvedeny v PA, </a:t>
            </a:r>
            <a:r>
              <a:rPr lang="cs-CZ" sz="1200" kern="1200" dirty="false">
                <a:solidFill>
                  <a:schemeClr val="tx1"/>
                </a:solidFill>
                <a:effectLst/>
                <a:latin typeface="+mn-lt"/>
                <a:ea typeface="+mn-ea"/>
                <a:cs typeface="+mn-cs"/>
              </a:rPr>
              <a:t>prodlení méně než 7 kalendářních dní není porušení rozpočtové</a:t>
            </a:r>
            <a:r>
              <a:rPr lang="cs-CZ" sz="1200" kern="1200" baseline="0" dirty="false">
                <a:solidFill>
                  <a:schemeClr val="tx1"/>
                </a:solidFill>
                <a:effectLst/>
                <a:latin typeface="+mn-lt"/>
                <a:ea typeface="+mn-ea"/>
                <a:cs typeface="+mn-cs"/>
              </a:rPr>
              <a:t> kázně</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373815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situaci, kdy příjemce rozpracuje zprávu o realizaci projektu či žádost o platbu a teprve následně je schválená žádost o změnu projektu, jejíž platnost spadá do monitorovacího období, ke kterému se rozpracované zpráva o realizaci projektu a žádost o platbu vztahují</a:t>
            </a:r>
            <a:r>
              <a:rPr lang="cs-CZ"/>
              <a:t>, musí </a:t>
            </a:r>
            <a:r>
              <a:rPr lang="cs-CZ" dirty="false"/>
              <a:t>příjemce provést aktualizaci dat v rozpracované zprávě o realizaci projektu či žádosti o platbu.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227741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Příjmy – pouze pokud je naplněna definice čistých příjmů přesahujících povinné spolufinancování</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Zálohová platba – žádost o platbu vytváří</a:t>
            </a:r>
            <a:r>
              <a:rPr lang="cs-CZ" baseline="0" dirty="false"/>
              <a:t> ŘO, </a:t>
            </a:r>
            <a:r>
              <a:rPr lang="cs-CZ" dirty="false"/>
              <a:t>30% dotace</a:t>
            </a:r>
            <a:r>
              <a:rPr lang="cs-CZ" baseline="0" dirty="false"/>
              <a:t> bez spolufinancování, další žádosti o platbu v </a:t>
            </a:r>
            <a:r>
              <a:rPr lang="cs-CZ" baseline="0" dirty="false" err="true"/>
              <a:t>ZoR</a:t>
            </a:r>
            <a:r>
              <a:rPr lang="cs-CZ" baseline="0" dirty="false"/>
              <a:t> – žádost o platbu = výše vyúčtování do celkové výše dotace</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232631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43</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1202" name="Zástupný symbol pro obrázek snímku 1">
            <a:extLst>
              <a:ext uri="{FF2B5EF4-FFF2-40B4-BE49-F238E27FC236}">
                <a16:creationId xmlns:a16="http://schemas.microsoft.com/office/drawing/2014/main" id="{1D5AE5C9-A0F4-D0B5-AA9C-3A164AC41914}"/>
              </a:ext>
            </a:extLst>
          </p:cNvPr>
          <p:cNvSpPr>
            <a:spLocks noTextEdit="true" noGrp="true" noRot="true" noChangeAspect="true" noChangeArrowheads="true"/>
          </p:cNvSpPr>
          <p:nvPr>
            <p:ph type="sldImg"/>
          </p:nvPr>
        </p:nvSpPr>
        <p:spPr>
          <a:ln/>
        </p:spPr>
      </p:sp>
      <p:sp>
        <p:nvSpPr>
          <p:cNvPr id="51203" name="Zástupný symbol pro poznámky 2">
            <a:extLst>
              <a:ext uri="{FF2B5EF4-FFF2-40B4-BE49-F238E27FC236}">
                <a16:creationId xmlns:a16="http://schemas.microsoft.com/office/drawing/2014/main" id="{96344D78-F29A-FD7A-51C5-2842CF9F259D}"/>
              </a:ext>
            </a:extLst>
          </p:cNvPr>
          <p:cNvSpPr>
            <a:spLocks noGrp="true" noChangeArrowheads="true"/>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p>
            <a:endParaRPr lang="cs-CZ" altLang="cs-CZ"/>
          </a:p>
        </p:txBody>
      </p:sp>
      <p:sp>
        <p:nvSpPr>
          <p:cNvPr id="51204" name="Zástupný symbol pro číslo snímku 3">
            <a:extLst>
              <a:ext uri="{FF2B5EF4-FFF2-40B4-BE49-F238E27FC236}">
                <a16:creationId xmlns:a16="http://schemas.microsoft.com/office/drawing/2014/main" id="{16627BC2-E117-5473-B8D0-B2594F3DEDA6}"/>
              </a:ext>
            </a:extLst>
          </p:cNvPr>
          <p:cNvSpPr>
            <a:spLocks noGrp="true"/>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false" fontAlgn="base" hangingPunct="false">
              <a:spcBef>
                <a:spcPct val="30000"/>
              </a:spcBef>
              <a:spcAft>
                <a:spcPct val="0"/>
              </a:spcAft>
              <a:defRPr sz="1200">
                <a:solidFill>
                  <a:schemeClr val="tx1"/>
                </a:solidFill>
                <a:latin typeface="Calibri" panose="020F0502020204030204" pitchFamily="34" charset="0"/>
              </a:defRPr>
            </a:lvl6pPr>
            <a:lvl7pPr marL="2970213" indent="-227013" eaLnBrk="false" fontAlgn="base" hangingPunct="false">
              <a:spcBef>
                <a:spcPct val="30000"/>
              </a:spcBef>
              <a:spcAft>
                <a:spcPct val="0"/>
              </a:spcAft>
              <a:defRPr sz="1200">
                <a:solidFill>
                  <a:schemeClr val="tx1"/>
                </a:solidFill>
                <a:latin typeface="Calibri" panose="020F0502020204030204" pitchFamily="34" charset="0"/>
              </a:defRPr>
            </a:lvl7pPr>
            <a:lvl8pPr marL="3427413" indent="-227013" eaLnBrk="false" fontAlgn="base" hangingPunct="false">
              <a:spcBef>
                <a:spcPct val="30000"/>
              </a:spcBef>
              <a:spcAft>
                <a:spcPct val="0"/>
              </a:spcAft>
              <a:defRPr sz="1200">
                <a:solidFill>
                  <a:schemeClr val="tx1"/>
                </a:solidFill>
                <a:latin typeface="Calibri" panose="020F0502020204030204" pitchFamily="34" charset="0"/>
              </a:defRPr>
            </a:lvl8pPr>
            <a:lvl9pPr marL="3884613" indent="-227013" eaLnBrk="false" fontAlgn="base" hangingPunct="false">
              <a:spcBef>
                <a:spcPct val="30000"/>
              </a:spcBef>
              <a:spcAft>
                <a:spcPct val="0"/>
              </a:spcAft>
              <a:defRPr sz="1200">
                <a:solidFill>
                  <a:schemeClr val="tx1"/>
                </a:solidFill>
                <a:latin typeface="Calibri" panose="020F0502020204030204" pitchFamily="34" charset="0"/>
              </a:defRPr>
            </a:lvl9pPr>
          </a:lstStyle>
          <a:p>
            <a:pPr>
              <a:spcBef>
                <a:spcPct val="0"/>
              </a:spcBef>
            </a:pPr>
            <a:fld id="{4C33A060-153A-4E7A-96D1-A9632650F5B4}" type="slidenum">
              <a:rPr lang="cs-CZ" altLang="cs-CZ">
                <a:latin typeface="Arial" panose="020B0604020202020204" pitchFamily="34" charset="0"/>
              </a:rPr>
              <a:pPr>
                <a:spcBef>
                  <a:spcPct val="0"/>
                </a:spcBef>
              </a:pPr>
              <a:t>53</a:t>
            </a:fld>
            <a:endParaRPr lang="cs-CZ" altLang="cs-CZ">
              <a:latin typeface="Arial" panose="020B0604020202020204" pitchFamily="34" charset="0"/>
            </a:endParaRPr>
          </a:p>
        </p:txBody>
      </p:sp>
    </p:spTree>
    <p:extLst>
      <p:ext uri="{BB962C8B-B14F-4D97-AF65-F5344CB8AC3E}">
        <p14:creationId xmlns:p14="http://schemas.microsoft.com/office/powerpoint/2010/main" val="3351972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Podobně jako v OP LZZ se započítává</a:t>
            </a:r>
            <a:r>
              <a:rPr lang="cs-CZ" baseline="0" dirty="false"/>
              <a:t> přeplnění indikátoru jen do výše 120 %.  Pokud nebyla vyčerpána celá dotace, závazek příjemce se úměrně snižuje o procento nedočerpání. Na úrovni projektu se splnění indikátorů počítá jako průměr ze všech </a:t>
            </a:r>
            <a:r>
              <a:rPr lang="cs-CZ" baseline="0"/>
              <a:t>povinných indikátorů.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63</a:t>
            </a:fld>
            <a:endParaRPr lang="cs-CZ"/>
          </a:p>
        </p:txBody>
      </p:sp>
    </p:spTree>
    <p:extLst>
      <p:ext uri="{BB962C8B-B14F-4D97-AF65-F5344CB8AC3E}">
        <p14:creationId xmlns:p14="http://schemas.microsoft.com/office/powerpoint/2010/main" val="1496847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66</a:t>
            </a:fld>
            <a:endParaRPr lang="cs-CZ"/>
          </a:p>
        </p:txBody>
      </p:sp>
    </p:spTree>
    <p:extLst>
      <p:ext uri="{BB962C8B-B14F-4D97-AF65-F5344CB8AC3E}">
        <p14:creationId xmlns:p14="http://schemas.microsoft.com/office/powerpoint/2010/main" val="124227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Příklad indikátoru netýkajícího</a:t>
            </a:r>
            <a:r>
              <a:rPr lang="cs-CZ" baseline="0" dirty="false"/>
              <a:t> se účastníků projektu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a:t>8 05 00 Počet napsaných a zveřejněných analytických a strategických dokumentů (vč. </a:t>
            </a:r>
            <a:r>
              <a:rPr lang="cs-CZ"/>
              <a:t>evaluačních)</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67</a:t>
            </a:fld>
            <a:endParaRPr lang="cs-CZ"/>
          </a:p>
        </p:txBody>
      </p:sp>
    </p:spTree>
    <p:extLst>
      <p:ext uri="{BB962C8B-B14F-4D97-AF65-F5344CB8AC3E}">
        <p14:creationId xmlns:p14="http://schemas.microsoft.com/office/powerpoint/2010/main" val="1942241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68</a:t>
            </a:fld>
            <a:endParaRPr lang="cs-CZ"/>
          </a:p>
        </p:txBody>
      </p:sp>
    </p:spTree>
    <p:extLst>
      <p:ext uri="{BB962C8B-B14F-4D97-AF65-F5344CB8AC3E}">
        <p14:creationId xmlns:p14="http://schemas.microsoft.com/office/powerpoint/2010/main" val="3694034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případě předložení MZ v době nefunkčnosti IS ESF 2014+ (do</a:t>
            </a:r>
            <a:r>
              <a:rPr lang="cs-CZ" baseline="0" dirty="false"/>
              <a:t> předkládání MZ by měl ale systém již fungovat) </a:t>
            </a:r>
            <a:r>
              <a:rPr lang="cs-CZ" dirty="false"/>
              <a:t> se indikátory</a:t>
            </a:r>
            <a:r>
              <a:rPr lang="cs-CZ" baseline="0" dirty="false"/>
              <a:t> v MZ nevyplní, až bude systém funkční, </a:t>
            </a:r>
            <a:r>
              <a:rPr lang="cs-CZ" baseline="0" dirty="false" err="true"/>
              <a:t>dovyplní</a:t>
            </a:r>
            <a:r>
              <a:rPr lang="cs-CZ" baseline="0" dirty="false"/>
              <a:t> se kumulativně</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69</a:t>
            </a:fld>
            <a:endParaRPr lang="cs-CZ"/>
          </a:p>
        </p:txBody>
      </p:sp>
    </p:spTree>
    <p:extLst>
      <p:ext uri="{BB962C8B-B14F-4D97-AF65-F5344CB8AC3E}">
        <p14:creationId xmlns:p14="http://schemas.microsoft.com/office/powerpoint/2010/main" val="2171553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Vyplňuje</a:t>
            </a:r>
            <a:r>
              <a:rPr lang="cs-CZ" baseline="0" dirty="false"/>
              <a:t> se jméno, příjmení, bydliště, datum narození – poté se data validují podle registru obyvatel</a:t>
            </a:r>
          </a:p>
          <a:p>
            <a:r>
              <a:rPr lang="cs-CZ" baseline="0" dirty="false"/>
              <a:t>Po validaci se zadávají další data jako muž/žena, vzdělání, postavení na trhu práce, proto je nutné vést monitorovací list ke každému účastníkovi!</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71</a:t>
            </a:fld>
            <a:endParaRPr lang="cs-CZ"/>
          </a:p>
        </p:txBody>
      </p:sp>
    </p:spTree>
    <p:extLst>
      <p:ext uri="{BB962C8B-B14F-4D97-AF65-F5344CB8AC3E}">
        <p14:creationId xmlns:p14="http://schemas.microsoft.com/office/powerpoint/2010/main" val="326394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Omezení šablony – údaje musí být vyplněny v určitém formátu, jinak nedojde k načtení údajů</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72</a:t>
            </a:fld>
            <a:endParaRPr lang="cs-CZ"/>
          </a:p>
        </p:txBody>
      </p:sp>
    </p:spTree>
    <p:extLst>
      <p:ext uri="{BB962C8B-B14F-4D97-AF65-F5344CB8AC3E}">
        <p14:creationId xmlns:p14="http://schemas.microsoft.com/office/powerpoint/2010/main" val="2534055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Příjemce může průběžně sledovat plnění monitorovacích</a:t>
            </a:r>
            <a:r>
              <a:rPr lang="cs-CZ" baseline="0" dirty="false"/>
              <a:t> indikátorů v IS ESF 2014+</a:t>
            </a:r>
          </a:p>
          <a:p>
            <a:r>
              <a:rPr lang="cs-CZ" baseline="0" dirty="false"/>
              <a:t>Seznam podpořených osob schvaluje příjemce v ISKP</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73</a:t>
            </a:fld>
            <a:endParaRPr lang="cs-CZ"/>
          </a:p>
        </p:txBody>
      </p:sp>
    </p:spTree>
    <p:extLst>
      <p:ext uri="{BB962C8B-B14F-4D97-AF65-F5344CB8AC3E}">
        <p14:creationId xmlns:p14="http://schemas.microsoft.com/office/powerpoint/2010/main" val="98356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Partner – např. povinnost součinnosti při</a:t>
            </a:r>
            <a:r>
              <a:rPr lang="cs-CZ" baseline="0" dirty="false"/>
              <a:t> kontrole jeho podílu na realizaci projektu</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989723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místě realizace projektu (pokud realizuje na více místech, pak nutno více</a:t>
            </a:r>
            <a:r>
              <a:rPr lang="cs-CZ" baseline="0" dirty="false"/>
              <a:t> plakátu)</a:t>
            </a:r>
            <a:r>
              <a:rPr lang="cs-CZ" dirty="false"/>
              <a:t> snadno viditelném pro veřejnost, jako jsou vstupní prostory budovy; umístění zajistí v návaznosti na zahájení realizace projektu a bude jej udržovat do termínu dokončení realizace projektu uvedeného v právním aktu</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76</a:t>
            </a:fld>
            <a:endParaRPr lang="cs-CZ"/>
          </a:p>
        </p:txBody>
      </p:sp>
    </p:spTree>
    <p:extLst>
      <p:ext uri="{BB962C8B-B14F-4D97-AF65-F5344CB8AC3E}">
        <p14:creationId xmlns:p14="http://schemas.microsoft.com/office/powerpoint/2010/main" val="1968436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77</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78</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Plakát – pouze</a:t>
            </a:r>
            <a:r>
              <a:rPr lang="cs-CZ" baseline="0" dirty="false"/>
              <a:t> logo OPZ! Ne partneři, ne příjemce!</a:t>
            </a:r>
          </a:p>
          <a:p>
            <a:r>
              <a:rPr lang="cs-CZ" sz="1200" kern="1200" dirty="false">
                <a:solidFill>
                  <a:schemeClr val="tx1"/>
                </a:solidFill>
                <a:effectLst/>
                <a:latin typeface="+mn-lt"/>
                <a:ea typeface="+mn-ea"/>
                <a:cs typeface="+mn-cs"/>
              </a:rPr>
              <a:t>Loga se mohou použít odděleně, ale je stanoveno, že logo OPZ musí být vždy největší (nebo min. stejně velké) a první (bráno shora i zdola).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79</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80</a:t>
            </a:fld>
            <a:endParaRPr lang="cs-CZ"/>
          </a:p>
        </p:txBody>
      </p:sp>
    </p:spTree>
    <p:extLst>
      <p:ext uri="{BB962C8B-B14F-4D97-AF65-F5344CB8AC3E}">
        <p14:creationId xmlns:p14="http://schemas.microsoft.com/office/powerpoint/2010/main" val="1656562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81</a:t>
            </a:fld>
            <a:endParaRPr lang="cs-CZ"/>
          </a:p>
        </p:txBody>
      </p:sp>
    </p:spTree>
    <p:extLst>
      <p:ext uri="{BB962C8B-B14F-4D97-AF65-F5344CB8AC3E}">
        <p14:creationId xmlns:p14="http://schemas.microsoft.com/office/powerpoint/2010/main" val="3146287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plakát o rozměru min. A3 platí přísnější pravidla než na ostatní propagační materiály (např. „běžné“ plakáty). Obecná pravidla stanovují, že pro vytvoření je třeba využít elektronickou šablonu, kterou zajišťuje MMR, ale bohužel trochu nestíhají, tak to zatím není dostupné (</a:t>
            </a:r>
            <a:r>
              <a:rPr lang="cs-CZ" sz="1200" kern="1200" dirty="false" err="true">
                <a:solidFill>
                  <a:schemeClr val="tx1"/>
                </a:solidFill>
                <a:effectLst/>
                <a:latin typeface="+mn-lt"/>
                <a:ea typeface="+mn-ea"/>
                <a:cs typeface="+mn-cs"/>
              </a:rPr>
              <a:t>info</a:t>
            </a:r>
            <a:r>
              <a:rPr lang="cs-CZ" sz="1200" kern="1200" dirty="false">
                <a:solidFill>
                  <a:schemeClr val="tx1"/>
                </a:solidFill>
                <a:effectLst/>
                <a:latin typeface="+mn-lt"/>
                <a:ea typeface="+mn-ea"/>
                <a:cs typeface="+mn-cs"/>
              </a:rPr>
              <a:t> na webu je zde: </a:t>
            </a:r>
            <a:r>
              <a:rPr lang="cs-CZ" sz="1200" u="sng" kern="1200" dirty="false">
                <a:solidFill>
                  <a:schemeClr val="tx1"/>
                </a:solidFill>
                <a:effectLst/>
                <a:latin typeface="+mn-lt"/>
                <a:ea typeface="+mn-ea"/>
                <a:cs typeface="+mn-cs"/>
                <a:hlinkClick r:id="rId3"/>
              </a:rPr>
              <a:t>http://www.esfcr.cz/</a:t>
            </a:r>
            <a:r>
              <a:rPr lang="cs-CZ" sz="1200" u="sng" kern="1200" dirty="false" err="true">
                <a:solidFill>
                  <a:schemeClr val="tx1"/>
                </a:solidFill>
                <a:effectLst/>
                <a:latin typeface="+mn-lt"/>
                <a:ea typeface="+mn-ea"/>
                <a:cs typeface="+mn-cs"/>
                <a:hlinkClick r:id="rId3"/>
              </a:rPr>
              <a:t>sablony</a:t>
            </a:r>
            <a:r>
              <a:rPr lang="cs-CZ" sz="1200" u="sng" kern="1200" dirty="false">
                <a:solidFill>
                  <a:schemeClr val="tx1"/>
                </a:solidFill>
                <a:effectLst/>
                <a:latin typeface="+mn-lt"/>
                <a:ea typeface="+mn-ea"/>
                <a:cs typeface="+mn-cs"/>
                <a:hlinkClick r:id="rId3"/>
              </a:rPr>
              <a:t>-a-vzory-pro-</a:t>
            </a:r>
            <a:r>
              <a:rPr lang="cs-CZ" sz="1200" u="sng" kern="1200" dirty="false" err="true">
                <a:solidFill>
                  <a:schemeClr val="tx1"/>
                </a:solidFill>
                <a:effectLst/>
                <a:latin typeface="+mn-lt"/>
                <a:ea typeface="+mn-ea"/>
                <a:cs typeface="+mn-cs"/>
                <a:hlinkClick r:id="rId3"/>
              </a:rPr>
              <a:t>vizualni</a:t>
            </a:r>
            <a:r>
              <a:rPr lang="cs-CZ" sz="1200" u="sng" kern="1200" dirty="false">
                <a:solidFill>
                  <a:schemeClr val="tx1"/>
                </a:solidFill>
                <a:effectLst/>
                <a:latin typeface="+mn-lt"/>
                <a:ea typeface="+mn-ea"/>
                <a:cs typeface="+mn-cs"/>
                <a:hlinkClick r:id="rId3"/>
              </a:rPr>
              <a:t>-identitu</a:t>
            </a:r>
            <a:r>
              <a:rPr lang="cs-CZ" sz="1200" kern="1200" dirty="false">
                <a:solidFill>
                  <a:schemeClr val="tx1"/>
                </a:solidFill>
                <a:effectLst/>
                <a:latin typeface="+mn-lt"/>
                <a:ea typeface="+mn-ea"/>
                <a:cs typeface="+mn-cs"/>
              </a:rPr>
              <a:t>). A ano, platí, že tam může být jen logo operačního programu.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82</a:t>
            </a:fld>
            <a:endParaRPr lang="cs-CZ"/>
          </a:p>
        </p:txBody>
      </p:sp>
    </p:spTree>
    <p:extLst>
      <p:ext uri="{BB962C8B-B14F-4D97-AF65-F5344CB8AC3E}">
        <p14:creationId xmlns:p14="http://schemas.microsoft.com/office/powerpoint/2010/main" val="1362522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86</a:t>
            </a:fld>
            <a:endParaRPr lang="cs-CZ"/>
          </a:p>
        </p:txBody>
      </p:sp>
    </p:spTree>
    <p:extLst>
      <p:ext uri="{BB962C8B-B14F-4D97-AF65-F5344CB8AC3E}">
        <p14:creationId xmlns:p14="http://schemas.microsoft.com/office/powerpoint/2010/main" val="276538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Jde o výdaj zahraničního partnera. Financování by tak mělo probíhat stejně, jako kdyby se jednalo o finančního partnera z řad českých subjektů, tj. příjemce nehradí partnerovi jednotlivé výdaje, ale poskytne mu z obdržené zálohy dotace část prostředků odpovídající odhadované velikosti zapojení partnera do realizace projektu v daném období a partner takto obdržené prostředky vyúčtovává vůči příjemci, který výdaje partnera zahrne do soupisky výdajů, resp. budou na samostatné soupisce. Výdaj je tedy sám o sobě uskutečněn z účtu partnera, který je veden v cizí měně, ale i výdaj sám o sobě je uskutečňován v této méně. Pro přepočet na zařazení výdaje do soupisky se tak bude používat kurz ČNB v den uskutečnění výdaje. Případný kurzový rozdíl mezi dnem poskytnutí zálohy partnerovi a vyúčtováním dílčích výdajů partnera je zcela v režii příjemce a nelze ho nikterak zohlednit mezi přímými výdaji projektu. Jednotkové sazby nejsou závazné. Lze tedy v jednotlivých měsících překračovat uvedenou sazbu s tím, že závazná je celková částka na položce a překročení dané sazby příjemce zdůvodní odkazem na kurz. Případné chybějící prostředky pak bude muset příjemce, příp. partner hradit z vlastních zdrojů.</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109003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365558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a:t>Změna</a:t>
            </a:r>
            <a:r>
              <a:rPr lang="cs-CZ" baseline="0" dirty="false"/>
              <a:t> názvu příjemce – je nepodstatná za </a:t>
            </a:r>
            <a:r>
              <a:rPr lang="cs-CZ" dirty="false"/>
              <a:t>podmínky dodržení pravidel pro změny příjemce viz kap. 5.1.3 Vymezení podstatných a nepodstatných změn v rámci změn v osobě příjemce,</a:t>
            </a:r>
            <a:r>
              <a:rPr lang="cs-CZ" baseline="0" dirty="false"/>
              <a:t> může být i změnou podstatnou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1" indent="0" algn="l" defTabSz="914400" rtl="false" eaLnBrk="true" fontAlgn="auto" latinLnBrk="false" hangingPunct="true">
              <a:lnSpc>
                <a:spcPct val="100000"/>
              </a:lnSpc>
              <a:spcBef>
                <a:spcPts val="0"/>
              </a:spcBef>
              <a:spcAft>
                <a:spcPts val="0"/>
              </a:spcAft>
              <a:buClrTx/>
              <a:buSzTx/>
              <a:buFontTx/>
              <a:buNone/>
              <a:tabLst/>
              <a:defRPr/>
            </a:pPr>
            <a:r>
              <a:rPr lang="cs-CZ" dirty="false"/>
              <a:t>Změna</a:t>
            </a:r>
            <a:r>
              <a:rPr lang="cs-CZ" baseline="0" dirty="false"/>
              <a:t> názvu příjemce – je nepodstatná za </a:t>
            </a:r>
            <a:r>
              <a:rPr lang="cs-CZ" dirty="false" err="true"/>
              <a:t>za</a:t>
            </a:r>
            <a:r>
              <a:rPr lang="cs-CZ" dirty="false"/>
              <a:t> podmínky dodržení pravidel pro změny příjemce viz kap. 5.1.3 Vymezení podstatných a nepodstatných změn v rámci změn v osobě příjemce,</a:t>
            </a:r>
            <a:r>
              <a:rPr lang="cs-CZ" baseline="0" dirty="false"/>
              <a:t> může být i změnou podstatnou</a:t>
            </a: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Změna klíčových aktivit</a:t>
            </a:r>
            <a:r>
              <a:rPr lang="cs-CZ" baseline="0" dirty="false"/>
              <a:t> - </a:t>
            </a:r>
            <a:r>
              <a:rPr lang="cs-CZ" dirty="false"/>
              <a:t>jedná se zejména o technické aspekty, jako jsou:</a:t>
            </a:r>
          </a:p>
          <a:p>
            <a:pPr marL="171450" indent="-171450">
              <a:buFontTx/>
              <a:buChar char="-"/>
            </a:pPr>
            <a:r>
              <a:rPr lang="cs-CZ" dirty="false"/>
              <a:t>načasování provádění aktivity,</a:t>
            </a:r>
          </a:p>
          <a:p>
            <a:pPr marL="171450" indent="-171450">
              <a:buFontTx/>
              <a:buChar char="-"/>
            </a:pPr>
            <a:r>
              <a:rPr lang="cs-CZ" dirty="false"/>
              <a:t>rozfázování provádění aktivity,</a:t>
            </a:r>
          </a:p>
          <a:p>
            <a:pPr marL="171450" indent="-171450">
              <a:buFontTx/>
              <a:buChar char="-"/>
            </a:pPr>
            <a:r>
              <a:rPr lang="cs-CZ" dirty="false"/>
              <a:t>rozšíření/snížení počtu činností, které klíčová aktivita předpokládala původně v menším/větším rozsahu,</a:t>
            </a:r>
          </a:p>
          <a:p>
            <a:pPr marL="171450" indent="-171450">
              <a:buFontTx/>
              <a:buChar char="-"/>
            </a:pPr>
            <a:r>
              <a:rPr lang="cs-CZ" dirty="false"/>
              <a:t>prodloužení provádění aktivity nad rozsah, který byl původně naplánovaný (ovšem stále v rámci schváleného období realizace projektu),</a:t>
            </a:r>
          </a:p>
          <a:p>
            <a:pPr marL="171450" indent="-171450">
              <a:buFontTx/>
              <a:buChar char="-"/>
            </a:pPr>
            <a:r>
              <a:rPr lang="cs-CZ" dirty="false"/>
              <a:t>rozšíření/zúžení záběru klíčové aktivity co se týče počtu účastníků nebo lokality; </a:t>
            </a:r>
          </a:p>
          <a:p>
            <a:pPr marL="0" indent="0">
              <a:buFontTx/>
              <a:buNone/>
            </a:pPr>
            <a:endParaRPr lang="cs-CZ" dirty="false"/>
          </a:p>
          <a:p>
            <a:pPr marL="0" indent="0">
              <a:buFontTx/>
              <a:buNone/>
            </a:pPr>
            <a:r>
              <a:rPr lang="cs-CZ" dirty="false"/>
              <a:t>Změny partnerských smluv:</a:t>
            </a:r>
          </a:p>
          <a:p>
            <a:pPr marL="0" indent="0">
              <a:buFontTx/>
              <a:buNone/>
            </a:pPr>
            <a:r>
              <a:rPr lang="cs-CZ" dirty="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p>
          <a:p>
            <a:pPr marL="0" indent="0">
              <a:buFontTx/>
              <a:buNone/>
            </a:pPr>
            <a:endParaRPr lang="cs-CZ" dirty="false"/>
          </a:p>
          <a:p>
            <a:pPr marL="0" indent="0">
              <a:buFontTx/>
              <a:buNone/>
            </a:pPr>
            <a:r>
              <a:rPr lang="cs-CZ" dirty="false"/>
              <a:t>Změna u partnera bez finančního příspěvku není pro projekt relevantní a není třeba o ní vůbec informovat.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700389316"/>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4" y="260648"/>
            <a:ext cx="2649671" cy="792956"/>
          </a:xfrm>
          <a:prstGeom prst="rect">
            <a:avLst/>
          </a:prstGeom>
        </p:spPr>
      </p:pic>
      <p:cxnSp>
        <p:nvCxnSpPr>
          <p:cNvPr id="18" name="Přímá spojnice 17"/>
          <p:cNvCxnSpPr>
            <a:cxnSpLocks/>
          </p:cNvCxnSpPr>
          <p:nvPr userDrawn="true"/>
        </p:nvCxnSpPr>
        <p:spPr>
          <a:xfrm flipV="true">
            <a:off x="378869" y="1127380"/>
            <a:ext cx="8404430" cy="152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0.xml.rels><?xml version="1.0" encoding="UTF-8" standalone="yes"?>
<Relationships xmlns="http://schemas.openxmlformats.org/package/2006/relationships">
    <Relationship Target="../media/image9.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10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2.xml.rels><?xml version="1.0" encoding="UTF-8" standalone="yes"?>
<Relationships xmlns="http://schemas.openxmlformats.org/package/2006/relationships">
    <Relationship TargetMode="External" Target="https://ec.europa.eu/international-partnerships/documents-library_en?keyword=per%20diem%20rates" Type="http://schemas.openxmlformats.org/officeDocument/2006/relationships/hyperlink" Id="rId2"/>
    <Relationship Target="../slideLayouts/slideLayout2.xml" Type="http://schemas.openxmlformats.org/officeDocument/2006/relationships/slideLayout" Id="rId1"/>
</Relationships>

</file>

<file path=ppt/slides/_rels/slide10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4.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105.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06.xml.rels><?xml version="1.0" encoding="UTF-8" standalone="yes"?>
<Relationships xmlns="http://schemas.openxmlformats.org/package/2006/relationships">
    <Relationship Target="../media/hdphoto3.wdp" Type="http://schemas.microsoft.com/office/2007/relationships/hdphoto" Id="rId3"/>
    <Relationship Target="../media/image9.png" Type="http://schemas.openxmlformats.org/officeDocument/2006/relationships/image" Id="rId2"/>
    <Relationship Target="../slideLayouts/slideLayout2.xml" Type="http://schemas.openxmlformats.org/officeDocument/2006/relationships/slideLayout" Id="rId1"/>
</Relationships>

</file>

<file path=ppt/slides/_rels/slide10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09.xml.rels><?xml version="1.0" encoding="UTF-8" standalone="yes"?>
<Relationships xmlns="http://schemas.openxmlformats.org/package/2006/relationships">
    <Relationship Target="../slideLayouts/slideLayout4.xml" Type="http://schemas.openxmlformats.org/officeDocument/2006/relationships/slideLayout" Id="rId1"/>
</Relationships>

</file>

<file path=ppt/slides/_rels/slide11.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4.xml" Type="http://schemas.openxmlformats.org/officeDocument/2006/relationships/notesSlide" Id="rId2"/>
    <Relationship Target="../slideLayouts/slideLayout2.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11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1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12.xml.rels><?xml version="1.0" encoding="UTF-8" standalone="yes"?>
<Relationships xmlns="http://schemas.openxmlformats.org/package/2006/relationships">
    <Relationship TargetMode="External" Target="https://www.esfcr.cz/vzory-pro-zadavaci-vyberova-rizeni-opz/-/dokument/3343806" Type="http://schemas.openxmlformats.org/officeDocument/2006/relationships/hyperlink" Id="rId2"/>
    <Relationship Target="../slideLayouts/slideLayout2.xml" Type="http://schemas.openxmlformats.org/officeDocument/2006/relationships/slideLayout" Id="rId1"/>
</Relationships>

</file>

<file path=ppt/slides/_rels/slide113.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114.xml.rels><?xml version="1.0" encoding="UTF-8" standalone="yes"?>
<Relationships xmlns="http://schemas.openxmlformats.org/package/2006/relationships">
    <Relationship TargetMode="External" Target="mailto:marek.vyskocil@mpsv.cz" Type="http://schemas.openxmlformats.org/officeDocument/2006/relationships/hyperlink" Id="rId3"/>
    <Relationship TargetMode="External" Target="mailto:monika.svandova@mpsv.cz" Type="http://schemas.openxmlformats.org/officeDocument/2006/relationships/hyperlink" Id="rId2"/>
    <Relationship Target="../slideLayouts/slideLayout1.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9.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1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4.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7.xml.rels><?xml version="1.0" encoding="UTF-8" standalone="yes"?>
<Relationships xmlns="http://schemas.openxmlformats.org/package/2006/relationships">
    <Relationship Target="../diagrams/layout2.xml" Type="http://schemas.openxmlformats.org/officeDocument/2006/relationships/diagramLayout" Id="rId3"/>
    <Relationship Target="../diagrams/data2.xml" Type="http://schemas.openxmlformats.org/officeDocument/2006/relationships/diagramData" Id="rId2"/>
    <Relationship Target="../slideLayouts/slideLayout2.xml" Type="http://schemas.openxmlformats.org/officeDocument/2006/relationships/slideLayout" Id="rId1"/>
    <Relationship Target="../diagrams/drawing2.xml" Type="http://schemas.microsoft.com/office/2007/relationships/diagramDrawing" Id="rId6"/>
    <Relationship Target="../diagrams/colors2.xml" Type="http://schemas.openxmlformats.org/officeDocument/2006/relationships/diagramColors" Id="rId5"/>
    <Relationship Target="../diagrams/quickStyle2.xml" Type="http://schemas.openxmlformats.org/officeDocument/2006/relationships/diagramQuickStyle" Id="rId4"/>
</Relationships>

</file>

<file path=ppt/slides/_rels/slide18.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3"/>
    <Relationship Target="../notesSlides/notesSlide6.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5"/>
    <Relationship Target="../media/image9.png" Type="http://schemas.openxmlformats.org/officeDocument/2006/relationships/image" Id="rId4"/>
</Relationships>

</file>

<file path=ppt/slides/_rels/slide19.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gif" Type="http://schemas.openxmlformats.org/officeDocument/2006/relationships/image" Id="rId3"/>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9.pn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25.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10.jpeg"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9.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35.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ode="External" Target="https://www.esfcr.cz/formulare-a-pokyny-ke-zprave-o-realizaci-projektu-zadosti-o-platbu-a-zadosti-o-zmenu-opz-plus/-/dokument/19489509" Type="http://schemas.openxmlformats.org/officeDocument/2006/relationships/hyperlink"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38.xml.rels><?xml version="1.0" encoding="UTF-8" standalone="yes"?>
<Relationships xmlns="http://schemas.openxmlformats.org/package/2006/relationships">
    <Relationship Target="../media/hdphoto3.wdp" Type="http://schemas.microsoft.com/office/2007/relationships/hdphoto" Id="rId3"/>
    <Relationship Target="../media/image9.png" Type="http://schemas.openxmlformats.org/officeDocument/2006/relationships/image" Id="rId2"/>
    <Relationship Target="../slideLayouts/slideLayout3.xml" Type="http://schemas.openxmlformats.org/officeDocument/2006/relationships/slideLayout" Id="rId1"/>
    <Relationship Target="../media/image11.png" Type="http://schemas.openxmlformats.org/officeDocument/2006/relationships/image" Id="rId4"/>
</Relationships>

</file>

<file path=ppt/slides/_rels/slide39.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7.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40.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41.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3.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9.png" Type="http://schemas.openxmlformats.org/officeDocument/2006/relationships/image" Id="rId3"/>
    <Relationship Target="../notesSlides/notesSlide19.xml" Type="http://schemas.openxmlformats.org/officeDocument/2006/relationships/notesSlide" Id="rId2"/>
    <Relationship Target="../slideLayouts/slideLayout3.xml" Type="http://schemas.openxmlformats.org/officeDocument/2006/relationships/slideLayout" Id="rId1"/>
    <Relationship Target="../media/hdphoto3.wdp" Type="http://schemas.microsoft.com/office/2007/relationships/hdphoto" Id="rId4"/>
</Relationships>

</file>

<file path=ppt/slides/_rels/slide43.xml.rels><?xml version="1.0" encoding="UTF-8" standalone="yes"?>
<Relationships xmlns="http://schemas.openxmlformats.org/package/2006/relationships">
    <Relationship Target="../media/image9.png" Type="http://schemas.openxmlformats.org/officeDocument/2006/relationships/image" Id="rId3"/>
    <Relationship Target="../notesSlides/notesSlide20.xml" Type="http://schemas.openxmlformats.org/officeDocument/2006/relationships/notesSlide" Id="rId2"/>
    <Relationship Target="../slideLayouts/slideLayout3.xml" Type="http://schemas.openxmlformats.org/officeDocument/2006/relationships/slideLayout" Id="rId1"/>
    <Relationship Target="../media/hdphoto3.wdp" Type="http://schemas.microsoft.com/office/2007/relationships/hdphoto" Id="rId4"/>
</Relationships>

</file>

<file path=ppt/slides/_rels/slide44.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edia/hdphoto2.wdp" Type="http://schemas.microsoft.com/office/2007/relationships/hdphoto" Id="rId5"/>
    <Relationship Target="../media/image8.png" Type="http://schemas.openxmlformats.org/officeDocument/2006/relationships/image" Id="rId4"/>
</Relationships>

</file>

<file path=ppt/slides/_rels/slide5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5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media/image15.jpeg" Type="http://schemas.openxmlformats.org/officeDocument/2006/relationships/image" Id="rId3"/>
    <Relationship Target="../media/image14.jpg" Type="http://schemas.openxmlformats.org/officeDocument/2006/relationships/image" Id="rId2"/>
    <Relationship Target="../slideLayouts/slideLayout2.xml" Type="http://schemas.openxmlformats.org/officeDocument/2006/relationships/slideLayout" Id="rId1"/>
    <Relationship Target="../media/image16.jpg" Type="http://schemas.openxmlformats.org/officeDocument/2006/relationships/image" Id="rId4"/>
</Relationships>

</file>

<file path=ppt/slides/_rels/slide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Mode="External" Target="https://www.esfcr.cz/pravidla-pro-zadatele-a-prijemce-opz-plus/-/dokument/18479961" Type="http://schemas.openxmlformats.org/officeDocument/2006/relationships/hyperlink"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63.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6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ode="External" Target="https://www.esfcr.cz/monitorovani-podporenych-osob-opz-plus" Type="http://schemas.openxmlformats.org/officeDocument/2006/relationships/hyperlink"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Mode="External" Target="https://www.esfcr.cz/" Type="http://schemas.openxmlformats.org/officeDocument/2006/relationships/hyperlink" Id="rId3"/>
    <Relationship Target="../notesSlides/notesSlide26.xml" Type="http://schemas.openxmlformats.org/officeDocument/2006/relationships/notesSlide" Id="rId2"/>
    <Relationship Target="../slideLayouts/slideLayout2.xml" Type="http://schemas.openxmlformats.org/officeDocument/2006/relationships/slideLayout" Id="rId1"/>
    <Relationship TargetMode="External" Target="https://www.esfcr.cz/monitorovani-podporenych-osob-opz/-/dokument/798928" Type="http://schemas.openxmlformats.org/officeDocument/2006/relationships/hyperlink" Id="rId4"/>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1.xml.rels><?xml version="1.0" encoding="UTF-8" standalone="yes"?>
<Relationships xmlns="http://schemas.openxmlformats.org/package/2006/relationships">
    <Relationship TargetMode="External" Target="https://www.esfcr.cz/monitorovani-podporenych-osob-opz-plus/-/dokument/18069669" Type="http://schemas.openxmlformats.org/officeDocument/2006/relationships/hyperlink" Id="rId3"/>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5.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7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Mode="External" Target="https://www.esfcr.cz/sablony-a-vzory-pro-vizualni-identitu-opz-plus" Type="http://schemas.openxmlformats.org/officeDocument/2006/relationships/hyperlink" Id="rId3"/>
    <Relationship Target="../notesSlides/notesSlide31.xml" Type="http://schemas.openxmlformats.org/officeDocument/2006/relationships/notesSlide" Id="rId2"/>
    <Relationship Target="../slideLayouts/slideLayout2.xml" Type="http://schemas.openxmlformats.org/officeDocument/2006/relationships/slideLayout" Id="rId1"/>
    <Relationship Target="../media/image17.png" Type="http://schemas.openxmlformats.org/officeDocument/2006/relationships/image" Id="rId4"/>
</Relationships>

</file>

<file path=ppt/slides/_rels/slide78.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79.xml.rels><?xml version="1.0" encoding="UTF-8" standalone="yes"?>
<Relationships xmlns="http://schemas.openxmlformats.org/package/2006/relationships">
    <Relationship Target="../media/image23.jpeg" Type="http://schemas.openxmlformats.org/officeDocument/2006/relationships/image" Id="rId8"/>
    <Relationship Target="../media/image18.jpeg" Type="http://schemas.openxmlformats.org/officeDocument/2006/relationships/image" Id="rId3"/>
    <Relationship Target="../media/image22.jpeg" Type="http://schemas.openxmlformats.org/officeDocument/2006/relationships/image" Id="rId7"/>
    <Relationship Target="../notesSlides/notesSlide33.xml" Type="http://schemas.openxmlformats.org/officeDocument/2006/relationships/notesSlide" Id="rId2"/>
    <Relationship Target="../slideLayouts/slideLayout2.xml" Type="http://schemas.openxmlformats.org/officeDocument/2006/relationships/slideLayout" Id="rId1"/>
    <Relationship Target="../media/image21.jpeg" Type="http://schemas.openxmlformats.org/officeDocument/2006/relationships/image" Id="rId6"/>
    <Relationship Target="../media/image20.jpeg" Type="http://schemas.openxmlformats.org/officeDocument/2006/relationships/image" Id="rId5"/>
    <Relationship Target="../media/image19.jpeg" Type="http://schemas.openxmlformats.org/officeDocument/2006/relationships/image" Id="rId4"/>
    <Relationship Target="../media/image24.jpeg" Type="http://schemas.openxmlformats.org/officeDocument/2006/relationships/image" Id="rId9"/>
</Relationships>

</file>

<file path=ppt/slides/_rels/slide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0.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8.xml" Type="http://schemas.openxmlformats.org/officeDocument/2006/relationships/slideLayout" Id="rId1"/>
</Relationships>

</file>

<file path=ppt/slides/_rels/slide81.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82.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8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86.xml.rels><?xml version="1.0" encoding="UTF-8" standalone="yes"?>
<Relationships xmlns="http://schemas.openxmlformats.org/package/2006/relationships">
    <Relationship Target="../media/image6.gif" Type="http://schemas.openxmlformats.org/officeDocument/2006/relationships/image" Id="rId3"/>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8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89.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90.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9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2.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9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5.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9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7.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98.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9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Seminář pro příjemce</a:t>
            </a:r>
          </a:p>
        </p:txBody>
      </p:sp>
      <p:sp>
        <p:nvSpPr>
          <p:cNvPr id="6" name="Zástupný symbol pro text 5"/>
          <p:cNvSpPr>
            <a:spLocks noGrp="true"/>
          </p:cNvSpPr>
          <p:nvPr>
            <p:ph type="body" sz="quarter" idx="13"/>
          </p:nvPr>
        </p:nvSpPr>
        <p:spPr/>
        <p:txBody>
          <a:bodyPr/>
          <a:lstStyle/>
          <a:p>
            <a:r>
              <a:rPr lang="cs-CZ" sz="2400" dirty="false"/>
              <a:t>Oddělení projektů sociálních inovací</a:t>
            </a:r>
          </a:p>
        </p:txBody>
      </p:sp>
      <p:sp>
        <p:nvSpPr>
          <p:cNvPr id="7" name="Zástupný symbol pro text 6"/>
          <p:cNvSpPr>
            <a:spLocks noGrp="true"/>
          </p:cNvSpPr>
          <p:nvPr>
            <p:ph type="body" sz="quarter" idx="14"/>
          </p:nvPr>
        </p:nvSpPr>
        <p:spPr/>
        <p:txBody>
          <a:bodyPr/>
          <a:lstStyle/>
          <a:p>
            <a:r>
              <a:rPr lang="cs-CZ" dirty="false"/>
              <a:t>2.5.2023, online</a:t>
            </a:r>
          </a:p>
        </p:txBody>
      </p:sp>
      <p:pic>
        <p:nvPicPr>
          <p:cNvPr id="14" name="Zástupný symbol pro obrázek 13"/>
          <p:cNvPicPr>
            <a:picLocks noGrp="true" noChangeAspect="true"/>
          </p:cNvPicPr>
          <p:nvPr>
            <p:ph type="pic" sz="quarter" idx="15"/>
          </p:nvPr>
        </p:nvPicPr>
        <p:blipFill rotWithShape="true">
          <a:blip cstate="print" r:embed="rId2">
            <a:extLst>
              <a:ext uri="{28A0092B-C50C-407E-A947-70E740481C1C}">
                <a14:useLocalDpi xmlns:a14="http://schemas.microsoft.com/office/drawing/2010/main" val="0"/>
              </a:ext>
            </a:extLst>
          </a:blip>
          <a:srcRect/>
          <a:stretch/>
        </p:blipFill>
        <p:spPr/>
      </p:pic>
      <p:pic>
        <p:nvPicPr>
          <p:cNvPr id="9" name="Zástupný symbol pro obrázek 14"/>
          <p:cNvPicPr>
            <a:picLocks noGrp="true" noChangeAspect="true"/>
          </p:cNvPicPr>
          <p:nvPr>
            <p:ph type="pic" sz="quarter" idx="16"/>
          </p:nvPr>
        </p:nvPicPr>
        <p:blipFill rotWithShape="true">
          <a:blip cstate="print" r:embed="rId3">
            <a:extLst>
              <a:ext uri="{28A0092B-C50C-407E-A947-70E740481C1C}">
                <a14:useLocalDpi xmlns:a14="http://schemas.microsoft.com/office/drawing/2010/main" val="0"/>
              </a:ext>
            </a:extLst>
          </a:blip>
          <a:srcRect/>
          <a:stretch/>
        </p:blipFill>
        <p:spPr/>
      </p:pic>
      <p:pic>
        <p:nvPicPr>
          <p:cNvPr id="16" name="Zástupný symbol pro obrázek 15"/>
          <p:cNvPicPr>
            <a:picLocks noGrp="true" noChangeAspect="true"/>
          </p:cNvPicPr>
          <p:nvPr>
            <p:ph type="pic" sz="quarter" idx="17"/>
          </p:nvPr>
        </p:nvPicPr>
        <p:blipFill rotWithShape="true">
          <a:blip cstate="print" r:embed="rId4">
            <a:extLst>
              <a:ext uri="{28A0092B-C50C-407E-A947-70E740481C1C}">
                <a14:useLocalDpi xmlns:a14="http://schemas.microsoft.com/office/drawing/2010/main" val="0"/>
              </a:ext>
            </a:extLst>
          </a:blip>
          <a:srcRect/>
          <a:stretch/>
        </p:blipFill>
        <p:spPr/>
      </p:pic>
      <p:sp>
        <p:nvSpPr>
          <p:cNvPr id="10" name="Zástupný symbol pro text 5"/>
          <p:cNvSpPr txBox="true">
            <a:spLocks/>
          </p:cNvSpPr>
          <p:nvPr/>
        </p:nvSpPr>
        <p:spPr>
          <a:xfrm>
            <a:off x="1620480" y="314096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false"/>
              <a:t>výzva č. 03_22_021 a č. 03_22_022 </a:t>
            </a:r>
          </a:p>
        </p:txBody>
      </p:sp>
    </p:spTree>
    <p:extLst>
      <p:ext uri="{BB962C8B-B14F-4D97-AF65-F5344CB8AC3E}">
        <p14:creationId xmlns:p14="http://schemas.microsoft.com/office/powerpoint/2010/main" val="219725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Smlouvy s Partnerem</a:t>
            </a:r>
          </a:p>
        </p:txBody>
      </p:sp>
      <p:sp>
        <p:nvSpPr>
          <p:cNvPr id="3" name="Zástupný symbol pro obsah 2"/>
          <p:cNvSpPr>
            <a:spLocks noGrp="true"/>
          </p:cNvSpPr>
          <p:nvPr>
            <p:ph idx="1"/>
          </p:nvPr>
        </p:nvSpPr>
        <p:spPr>
          <a:xfrm>
            <a:off x="540000" y="1412776"/>
            <a:ext cx="8064000" cy="4320000"/>
          </a:xfrm>
        </p:spPr>
        <p:txBody>
          <a:bodyPr/>
          <a:lstStyle/>
          <a:p>
            <a:r>
              <a:rPr lang="cs-CZ" sz="1800" dirty="false"/>
              <a:t>Partner x Partner s finančním příspěvkem x Zapojený subjekt</a:t>
            </a:r>
          </a:p>
          <a:p>
            <a:endParaRPr lang="cs-CZ" sz="1800" dirty="false"/>
          </a:p>
          <a:p>
            <a:r>
              <a:rPr lang="cs-CZ" sz="1800" dirty="false"/>
              <a:t>V průběhu realizace projektu není možné uzavírat partnerské smlouvy s novými partnery;</a:t>
            </a:r>
          </a:p>
          <a:p>
            <a:r>
              <a:rPr lang="cs-CZ" sz="1800" dirty="false"/>
              <a:t>Zapojení partnera s finančním příspěvkem vyžaduje, aby se tento partner zavázal k plnění povinností (výčet těchto povinností upravuje právní akt);</a:t>
            </a:r>
          </a:p>
          <a:p>
            <a:r>
              <a:rPr lang="cs-CZ" sz="1800" dirty="false"/>
              <a:t>Závazek partnera s finančním příspěvkem musí být zakotven ve smlouvě o partnerství /o mezinárodní spolupráci uzavřené mezi příjemcem a partnerem;</a:t>
            </a:r>
          </a:p>
          <a:p>
            <a:endParaRPr lang="cs-CZ" sz="1800" dirty="false"/>
          </a:p>
          <a:p>
            <a:r>
              <a:rPr lang="cs-CZ" sz="1800" dirty="false">
                <a:solidFill>
                  <a:srgbClr val="FF0000"/>
                </a:solidFill>
              </a:rPr>
              <a:t>Pozor! Partner nemůže být zároveň dodavatelem!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5" name="Obrázek 4">
            <a:extLst>
              <a:ext uri="{FF2B5EF4-FFF2-40B4-BE49-F238E27FC236}">
                <a16:creationId xmlns:a16="http://schemas.microsoft.com/office/drawing/2014/main" id="{CE8DC064-B9C6-F266-6F13-1E676032C5AE}"/>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228184" y="5435880"/>
            <a:ext cx="1080120" cy="1080120"/>
          </a:xfrm>
          <a:prstGeom prst="rect">
            <a:avLst/>
          </a:prstGeom>
        </p:spPr>
      </p:pic>
    </p:spTree>
    <p:extLst>
      <p:ext uri="{BB962C8B-B14F-4D97-AF65-F5344CB8AC3E}">
        <p14:creationId xmlns:p14="http://schemas.microsoft.com/office/powerpoint/2010/main" val="8097422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a:xfrm>
            <a:off x="540000" y="1628800"/>
            <a:ext cx="8064000" cy="4491200"/>
          </a:xfrm>
        </p:spPr>
        <p:txBody>
          <a:bodyPr/>
          <a:lstStyle/>
          <a:p>
            <a:r>
              <a:rPr lang="cs-CZ" dirty="false"/>
              <a:t>Ubytování</a:t>
            </a:r>
          </a:p>
          <a:p>
            <a:pPr lvl="1"/>
            <a:r>
              <a:rPr lang="cs-CZ" dirty="false"/>
              <a:t>Musí odpovídat </a:t>
            </a:r>
            <a:r>
              <a:rPr lang="cs-CZ" b="true" dirty="false"/>
              <a:t>cenám v místě obvyklým</a:t>
            </a:r>
          </a:p>
          <a:p>
            <a:r>
              <a:rPr lang="cs-CZ" dirty="false"/>
              <a:t>Stravné</a:t>
            </a:r>
          </a:p>
          <a:p>
            <a:pPr lvl="1"/>
            <a:r>
              <a:rPr lang="cs-CZ" dirty="false"/>
              <a:t>Přísluší zaměstnanci v závislosti na době trvání pracovní cesty. Výši stravného </a:t>
            </a:r>
            <a:r>
              <a:rPr lang="cs-CZ" b="true" dirty="false"/>
              <a:t>na základě zákona č. 262/2006 Sb</a:t>
            </a:r>
            <a:r>
              <a:rPr lang="cs-CZ" dirty="false"/>
              <a:t>., zákoník práce, a prováděcí vyhlášky MF určuje zaměstnavatel zaměstnanci před vysláním na pracovní cestu. </a:t>
            </a:r>
          </a:p>
          <a:p>
            <a:r>
              <a:rPr lang="cs-CZ" dirty="false"/>
              <a:t>Nutné vedlejší výdaje</a:t>
            </a:r>
          </a:p>
          <a:p>
            <a:pPr lvl="1"/>
            <a:r>
              <a:rPr lang="cs-CZ" dirty="false"/>
              <a:t>Způsobilé výdaje: cestovní pojištění, náklady na pronájem prostor v zahraničí pro práci s cílovou skupinou, poplatky za použití telefonu, parkovné, dálniční poplatek, vstupenky na veletrh, poplatky za úschovu zavazadel apod.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100</a:t>
            </a:fld>
            <a:endParaRPr lang="cs-CZ" dirty="false"/>
          </a:p>
        </p:txBody>
      </p:sp>
    </p:spTree>
    <p:extLst>
      <p:ext uri="{BB962C8B-B14F-4D97-AF65-F5344CB8AC3E}">
        <p14:creationId xmlns:p14="http://schemas.microsoft.com/office/powerpoint/2010/main" val="42324263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a:xfrm>
            <a:off x="540000" y="1340768"/>
            <a:ext cx="8064000" cy="4779232"/>
          </a:xfrm>
        </p:spPr>
        <p:txBody>
          <a:bodyPr/>
          <a:lstStyle/>
          <a:p>
            <a:pPr>
              <a:lnSpc>
                <a:spcPct val="100000"/>
              </a:lnSpc>
            </a:pPr>
            <a:r>
              <a:rPr lang="cs-CZ" sz="1800" dirty="false"/>
              <a:t>Jízdní výdaje</a:t>
            </a:r>
          </a:p>
          <a:p>
            <a:pPr lvl="1">
              <a:lnSpc>
                <a:spcPct val="100000"/>
              </a:lnSpc>
            </a:pPr>
            <a:r>
              <a:rPr lang="cs-CZ" sz="1800" dirty="false"/>
              <a:t>výdaje za jízdenky veřejné dopravy, místenky, lehátka nebo lůžka, letenky, použití taxi, jízdenky místní hromadné dopravy, výdaje související s použitím soukromého vozidla </a:t>
            </a:r>
          </a:p>
          <a:p>
            <a:pPr lvl="1">
              <a:lnSpc>
                <a:spcPct val="100000"/>
              </a:lnSpc>
            </a:pPr>
            <a:r>
              <a:rPr lang="cs-CZ" sz="1800" dirty="false"/>
              <a:t>U MHD kupon jen je-li doloženě výhodnější než jednotlivé lístky</a:t>
            </a:r>
          </a:p>
          <a:p>
            <a:pPr lvl="1">
              <a:lnSpc>
                <a:spcPct val="100000"/>
              </a:lnSpc>
            </a:pPr>
            <a:r>
              <a:rPr lang="cs-CZ" sz="1800" dirty="false"/>
              <a:t>Letenka (</a:t>
            </a:r>
            <a:r>
              <a:rPr lang="cs-CZ" sz="1800" dirty="false" err="true"/>
              <a:t>economy</a:t>
            </a:r>
            <a:r>
              <a:rPr lang="cs-CZ" sz="1800" dirty="false"/>
              <a:t>) na cesty nad 500 km, jinak ekvivalent ceny jízdenky 1.třídy vlakem</a:t>
            </a:r>
          </a:p>
          <a:p>
            <a:pPr lvl="1">
              <a:lnSpc>
                <a:spcPct val="100000"/>
              </a:lnSpc>
            </a:pPr>
            <a:r>
              <a:rPr lang="cs-CZ" sz="1800" dirty="false"/>
              <a:t>Při použití soukromého vozidla způsobilé výdaje jsou: </a:t>
            </a:r>
          </a:p>
          <a:p>
            <a:pPr lvl="2">
              <a:lnSpc>
                <a:spcPct val="100000"/>
              </a:lnSpc>
            </a:pPr>
            <a:r>
              <a:rPr lang="cs-CZ" sz="1800" dirty="false"/>
              <a:t>základní náhrada vyjadřující odhad míry </a:t>
            </a:r>
            <a:r>
              <a:rPr lang="cs-CZ" sz="1800" b="true" dirty="false"/>
              <a:t>opotřebení vozidla</a:t>
            </a:r>
            <a:r>
              <a:rPr lang="cs-CZ" sz="1800" dirty="false"/>
              <a:t>, jejíž výše vychází z vyhlášky MPSV; </a:t>
            </a:r>
          </a:p>
          <a:p>
            <a:pPr lvl="2">
              <a:lnSpc>
                <a:spcPct val="100000"/>
              </a:lnSpc>
            </a:pPr>
            <a:r>
              <a:rPr lang="cs-CZ" sz="1800" b="true" dirty="false"/>
              <a:t>náhrada za spotřebované pohonné hmoty</a:t>
            </a:r>
            <a:r>
              <a:rPr lang="cs-CZ" sz="1800" dirty="false"/>
              <a:t>; výše se </a:t>
            </a:r>
            <a:r>
              <a:rPr lang="cs-CZ" sz="1800" b="true" dirty="false"/>
              <a:t>vypočítá z ceny pohonných hmot a spotřeby vozidla </a:t>
            </a:r>
            <a:r>
              <a:rPr lang="cs-CZ" sz="1800" dirty="false"/>
              <a:t>dle § 158, odst. 3 a 4 zákona č. 262/2006 Sb., zákoník práce. </a:t>
            </a:r>
            <a:r>
              <a:rPr lang="cs-CZ" sz="1800" b="true" dirty="false"/>
              <a:t>Neprokáže-li zaměstnanec cenu </a:t>
            </a:r>
            <a:r>
              <a:rPr lang="cs-CZ" sz="1800" dirty="false"/>
              <a:t>pohonné hmoty dokladem o nákupu, </a:t>
            </a:r>
            <a:r>
              <a:rPr lang="cs-CZ" sz="1800" b="true" dirty="false"/>
              <a:t>vypočte se výše náhrady z průměrné ceny pohonné hmoty</a:t>
            </a:r>
            <a:r>
              <a:rPr lang="cs-CZ" sz="1800" dirty="false"/>
              <a:t>, která je stanovena vyhláškou MPSV. Pro údaj o spotřebě vozidla je relevantní technický průkaz. </a:t>
            </a:r>
          </a:p>
          <a:p>
            <a:pPr lvl="1">
              <a:lnSpc>
                <a:spcPct val="100000"/>
              </a:lnSpc>
            </a:pPr>
            <a:endParaRPr lang="cs-CZ" sz="18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101</a:t>
            </a:fld>
            <a:endParaRPr lang="cs-CZ" dirty="false"/>
          </a:p>
        </p:txBody>
      </p:sp>
    </p:spTree>
    <p:extLst>
      <p:ext uri="{BB962C8B-B14F-4D97-AF65-F5344CB8AC3E}">
        <p14:creationId xmlns:p14="http://schemas.microsoft.com/office/powerpoint/2010/main" val="27804830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p:txBody>
          <a:bodyPr/>
          <a:lstStyle/>
          <a:p>
            <a:r>
              <a:rPr lang="cs-CZ" b="true" dirty="false"/>
              <a:t>Cestovní náhrady pro zahraniční experty </a:t>
            </a:r>
          </a:p>
          <a:p>
            <a:pPr lvl="1"/>
            <a:r>
              <a:rPr lang="cs-CZ" b="true" dirty="false"/>
              <a:t>„per </a:t>
            </a:r>
            <a:r>
              <a:rPr lang="cs-CZ" b="true" dirty="false" err="true"/>
              <a:t>diems</a:t>
            </a:r>
            <a:r>
              <a:rPr lang="cs-CZ" b="true" dirty="false"/>
              <a:t>“ - </a:t>
            </a:r>
            <a:r>
              <a:rPr lang="cs-CZ" dirty="false"/>
              <a:t>náklady na </a:t>
            </a:r>
            <a:r>
              <a:rPr lang="cs-CZ" b="true" dirty="false"/>
              <a:t>ubytování, stravné a cestovné v ČR</a:t>
            </a:r>
            <a:r>
              <a:rPr lang="cs-CZ" dirty="false"/>
              <a:t>. Dle sazeb EU publikovaných na: </a:t>
            </a:r>
            <a:r>
              <a:rPr lang="cs-CZ" dirty="false">
                <a:hlinkClick r:id="rId2"/>
              </a:rPr>
              <a:t>https://ec.europa.eu/international-partnerships/documents-library_en?keyword=per%20diem%20rates </a:t>
            </a:r>
            <a:r>
              <a:rPr lang="cs-CZ" dirty="false"/>
              <a:t>(pouze s pobytem přes noc, jinak paušál 75 eur).</a:t>
            </a:r>
          </a:p>
          <a:p>
            <a:pPr lvl="1"/>
            <a:r>
              <a:rPr lang="cs-CZ" dirty="false"/>
              <a:t>Letenka (</a:t>
            </a:r>
            <a:r>
              <a:rPr lang="cs-CZ" dirty="false" err="true"/>
              <a:t>economy</a:t>
            </a:r>
            <a:r>
              <a:rPr lang="cs-CZ" dirty="false"/>
              <a:t>) na cesty nad 500 km, jinak ekvivalent ceny jízdenky 1. třídy.</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102</a:t>
            </a:fld>
            <a:endParaRPr lang="cs-CZ" dirty="false"/>
          </a:p>
        </p:txBody>
      </p:sp>
    </p:spTree>
    <p:extLst>
      <p:ext uri="{BB962C8B-B14F-4D97-AF65-F5344CB8AC3E}">
        <p14:creationId xmlns:p14="http://schemas.microsoft.com/office/powerpoint/2010/main" val="35249301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07595-888B-A0F6-46B4-47DD4382344C}"/>
              </a:ext>
            </a:extLst>
          </p:cNvPr>
          <p:cNvSpPr>
            <a:spLocks noGrp="true"/>
          </p:cNvSpPr>
          <p:nvPr>
            <p:ph type="title"/>
          </p:nvPr>
        </p:nvSpPr>
        <p:spPr/>
        <p:txBody>
          <a:bodyPr/>
          <a:lstStyle/>
          <a:p>
            <a:r>
              <a:rPr lang="cs-CZ" dirty="false"/>
              <a:t>SD-3 přílohy</a:t>
            </a:r>
          </a:p>
        </p:txBody>
      </p:sp>
      <p:sp>
        <p:nvSpPr>
          <p:cNvPr id="3" name="Zástupný obsah 2">
            <a:extLst>
              <a:ext uri="{FF2B5EF4-FFF2-40B4-BE49-F238E27FC236}">
                <a16:creationId xmlns:a16="http://schemas.microsoft.com/office/drawing/2014/main" id="{B4601A02-905C-49D2-A5DB-655E0FC7DD0C}"/>
              </a:ext>
            </a:extLst>
          </p:cNvPr>
          <p:cNvSpPr>
            <a:spLocks noGrp="true"/>
          </p:cNvSpPr>
          <p:nvPr>
            <p:ph idx="1"/>
          </p:nvPr>
        </p:nvSpPr>
        <p:spPr/>
        <p:txBody>
          <a:bodyPr/>
          <a:lstStyle/>
          <a:p>
            <a:r>
              <a:rPr lang="cs-CZ" dirty="false"/>
              <a:t>Doklad pro ZPC člena realizačního týmu</a:t>
            </a:r>
          </a:p>
          <a:p>
            <a:pPr lvl="1"/>
            <a:r>
              <a:rPr lang="cs-CZ" dirty="false"/>
              <a:t>Cestovní příkaz se všemi povinnými přílohami</a:t>
            </a:r>
          </a:p>
          <a:p>
            <a:pPr lvl="1"/>
            <a:r>
              <a:rPr lang="cs-CZ" dirty="false"/>
              <a:t>Doklad o úhradě (VBÚ) nebo pokladní doklad</a:t>
            </a:r>
          </a:p>
          <a:p>
            <a:r>
              <a:rPr lang="cs-CZ" dirty="false"/>
              <a:t>Doklad pro zahraniční experty</a:t>
            </a:r>
          </a:p>
          <a:p>
            <a:pPr lvl="1"/>
            <a:r>
              <a:rPr lang="cs-CZ" dirty="false"/>
              <a:t>Smlouva nebo jiný účetní doklad o výši per </a:t>
            </a:r>
            <a:r>
              <a:rPr lang="cs-CZ" dirty="false" err="true"/>
              <a:t>diems</a:t>
            </a:r>
            <a:endParaRPr lang="cs-CZ" dirty="false"/>
          </a:p>
          <a:p>
            <a:pPr lvl="1"/>
            <a:r>
              <a:rPr lang="cs-CZ" dirty="false"/>
              <a:t>Doklad o úhradě (VBÚ) nebo pokladní doklad</a:t>
            </a:r>
          </a:p>
          <a:p>
            <a:pPr lvl="1"/>
            <a:endParaRPr lang="cs-CZ" dirty="false"/>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75B509F2-DF53-F9B1-12C0-C47D98ADE6BE}"/>
              </a:ext>
            </a:extLst>
          </p:cNvPr>
          <p:cNvSpPr>
            <a:spLocks noGrp="true"/>
          </p:cNvSpPr>
          <p:nvPr>
            <p:ph type="sldNum" sz="quarter" idx="12"/>
          </p:nvPr>
        </p:nvSpPr>
        <p:spPr/>
        <p:txBody>
          <a:bodyPr/>
          <a:lstStyle/>
          <a:p>
            <a:fld id="{479BF083-4774-43B1-9AB0-5CC1AC5DD8EE}" type="slidenum">
              <a:rPr lang="cs-CZ" smtClean="false"/>
              <a:pPr/>
              <a:t>103</a:t>
            </a:fld>
            <a:endParaRPr lang="cs-CZ" dirty="false"/>
          </a:p>
        </p:txBody>
      </p:sp>
    </p:spTree>
    <p:extLst>
      <p:ext uri="{BB962C8B-B14F-4D97-AF65-F5344CB8AC3E}">
        <p14:creationId xmlns:p14="http://schemas.microsoft.com/office/powerpoint/2010/main" val="14648637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A1B28C-8805-5B9F-A453-2BEAE39DA3C0}"/>
              </a:ext>
            </a:extLst>
          </p:cNvPr>
          <p:cNvSpPr>
            <a:spLocks noGrp="true"/>
          </p:cNvSpPr>
          <p:nvPr>
            <p:ph type="title"/>
          </p:nvPr>
        </p:nvSpPr>
        <p:spPr/>
        <p:txBody>
          <a:bodyPr/>
          <a:lstStyle/>
          <a:p>
            <a:r>
              <a:rPr lang="cs-CZ" dirty="false"/>
              <a:t>SD-3 CESTOVNÍ NÁHRADY</a:t>
            </a:r>
          </a:p>
        </p:txBody>
      </p:sp>
      <p:sp>
        <p:nvSpPr>
          <p:cNvPr id="4" name="Zástupný symbol pro číslo snímku 3">
            <a:extLst>
              <a:ext uri="{FF2B5EF4-FFF2-40B4-BE49-F238E27FC236}">
                <a16:creationId xmlns:a16="http://schemas.microsoft.com/office/drawing/2014/main" id="{87BB6B02-D103-6590-204B-4C4041F7788D}"/>
              </a:ext>
            </a:extLst>
          </p:cNvPr>
          <p:cNvSpPr>
            <a:spLocks noGrp="true"/>
          </p:cNvSpPr>
          <p:nvPr>
            <p:ph type="sldNum" sz="quarter" idx="12"/>
          </p:nvPr>
        </p:nvSpPr>
        <p:spPr/>
        <p:txBody>
          <a:bodyPr/>
          <a:lstStyle/>
          <a:p>
            <a:fld id="{479BF083-4774-43B1-9AB0-5CC1AC5DD8EE}" type="slidenum">
              <a:rPr lang="cs-CZ" smtClean="false"/>
              <a:pPr/>
              <a:t>104</a:t>
            </a:fld>
            <a:endParaRPr lang="cs-CZ" dirty="false"/>
          </a:p>
        </p:txBody>
      </p:sp>
      <p:pic>
        <p:nvPicPr>
          <p:cNvPr id="6" name="Obrázek 5">
            <a:extLst>
              <a:ext uri="{FF2B5EF4-FFF2-40B4-BE49-F238E27FC236}">
                <a16:creationId xmlns:a16="http://schemas.microsoft.com/office/drawing/2014/main" id="{3AEE6D22-AD2F-53C6-CF07-16991F7DA0B4}"/>
              </a:ext>
            </a:extLst>
          </p:cNvPr>
          <p:cNvPicPr>
            <a:picLocks noChangeAspect="true"/>
          </p:cNvPicPr>
          <p:nvPr/>
        </p:nvPicPr>
        <p:blipFill>
          <a:blip r:embed="rId2"/>
          <a:stretch>
            <a:fillRect/>
          </a:stretch>
        </p:blipFill>
        <p:spPr>
          <a:xfrm>
            <a:off x="235090" y="1652829"/>
            <a:ext cx="8424000" cy="4299254"/>
          </a:xfrm>
          <a:prstGeom prst="rect">
            <a:avLst/>
          </a:prstGeom>
        </p:spPr>
      </p:pic>
    </p:spTree>
    <p:extLst>
      <p:ext uri="{BB962C8B-B14F-4D97-AF65-F5344CB8AC3E}">
        <p14:creationId xmlns:p14="http://schemas.microsoft.com/office/powerpoint/2010/main" val="26294512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Výdaje v cizí měně</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48595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FD7D7F-5F9A-E6A7-CDDC-B617AC83DDC6}"/>
              </a:ext>
            </a:extLst>
          </p:cNvPr>
          <p:cNvSpPr>
            <a:spLocks noGrp="true"/>
          </p:cNvSpPr>
          <p:nvPr>
            <p:ph type="title"/>
          </p:nvPr>
        </p:nvSpPr>
        <p:spPr/>
        <p:txBody>
          <a:bodyPr/>
          <a:lstStyle/>
          <a:p>
            <a:r>
              <a:rPr lang="cs-CZ" dirty="false"/>
              <a:t>Výdaje v cizí měně</a:t>
            </a:r>
          </a:p>
        </p:txBody>
      </p:sp>
      <p:sp>
        <p:nvSpPr>
          <p:cNvPr id="3" name="Zástupný obsah 2">
            <a:extLst>
              <a:ext uri="{FF2B5EF4-FFF2-40B4-BE49-F238E27FC236}">
                <a16:creationId xmlns:a16="http://schemas.microsoft.com/office/drawing/2014/main" id="{E3FD0382-841E-D3C3-4921-939FB304FBE8}"/>
              </a:ext>
            </a:extLst>
          </p:cNvPr>
          <p:cNvSpPr>
            <a:spLocks noGrp="true"/>
          </p:cNvSpPr>
          <p:nvPr>
            <p:ph idx="1"/>
          </p:nvPr>
        </p:nvSpPr>
        <p:spPr/>
        <p:txBody>
          <a:bodyPr/>
          <a:lstStyle/>
          <a:p>
            <a:r>
              <a:rPr lang="cs-CZ" dirty="false"/>
              <a:t>Výdaje v cizí měně se na soupisku zadávají již v CZK</a:t>
            </a:r>
          </a:p>
          <a:p>
            <a:r>
              <a:rPr lang="cs-CZ" dirty="false"/>
              <a:t>Výdaj je nutné přepočíst kurzem zvoleným dle pravidel OPZ+</a:t>
            </a:r>
          </a:p>
          <a:p>
            <a:r>
              <a:rPr lang="cs-CZ" dirty="false"/>
              <a:t>Způsobilým výdajem je výše úhrady dle výpisu z účtu, nebo výsledek přepočtu kurzem dle pravidel OPZ, nikoliv hodnota zaúčtovaná (kurzové rozdíly OPZ+ neřeší)</a:t>
            </a:r>
          </a:p>
          <a:p>
            <a:endParaRPr lang="cs-CZ" dirty="false"/>
          </a:p>
          <a:p>
            <a:r>
              <a:rPr lang="cs-CZ" dirty="false">
                <a:solidFill>
                  <a:srgbClr val="FF0000"/>
                </a:solidFill>
              </a:rPr>
              <a:t>POZOR: </a:t>
            </a:r>
            <a:r>
              <a:rPr lang="cs-CZ" dirty="false"/>
              <a:t>Některé metody úhrad jsou pro příjemce výhodnější </a:t>
            </a:r>
          </a:p>
        </p:txBody>
      </p:sp>
      <p:sp>
        <p:nvSpPr>
          <p:cNvPr id="4" name="Zástupný symbol pro číslo snímku 3">
            <a:extLst>
              <a:ext uri="{FF2B5EF4-FFF2-40B4-BE49-F238E27FC236}">
                <a16:creationId xmlns:a16="http://schemas.microsoft.com/office/drawing/2014/main" id="{5C440EBB-DD4C-F90C-E194-3C5DFD6AD221}"/>
              </a:ext>
            </a:extLst>
          </p:cNvPr>
          <p:cNvSpPr>
            <a:spLocks noGrp="true"/>
          </p:cNvSpPr>
          <p:nvPr>
            <p:ph type="sldNum" sz="quarter" idx="12"/>
          </p:nvPr>
        </p:nvSpPr>
        <p:spPr/>
        <p:txBody>
          <a:bodyPr/>
          <a:lstStyle/>
          <a:p>
            <a:fld id="{479BF083-4774-43B1-9AB0-5CC1AC5DD8EE}" type="slidenum">
              <a:rPr lang="cs-CZ" smtClean="false"/>
              <a:pPr/>
              <a:t>106</a:t>
            </a:fld>
            <a:endParaRPr lang="cs-CZ" dirty="false"/>
          </a:p>
        </p:txBody>
      </p:sp>
      <p:pic>
        <p:nvPicPr>
          <p:cNvPr id="5" name="Obrázek 4">
            <a:extLst>
              <a:ext uri="{FF2B5EF4-FFF2-40B4-BE49-F238E27FC236}">
                <a16:creationId xmlns:a16="http://schemas.microsoft.com/office/drawing/2014/main" id="{4363CE18-0085-946D-5561-7274CC3B0DB1}"/>
              </a:ext>
            </a:extLst>
          </p:cNvPr>
          <p:cNvPicPr>
            <a:picLocks noChangeAspect="true"/>
          </p:cNvPicPr>
          <p:nvPr/>
        </p:nvPicPr>
        <p:blipFill>
          <a:blip cstate="print" r:embed="rId2">
            <a:extLst>
              <a:ext uri="{BEBA8EAE-BF5A-486C-A8C5-ECC9F3942E4B}">
                <a14:imgProps xmlns:a14="http://schemas.microsoft.com/office/drawing/2010/main">
                  <a14:imgLayer r:embed="rId3">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509615" y="5039880"/>
            <a:ext cx="1080120" cy="1080120"/>
          </a:xfrm>
          <a:prstGeom prst="rect">
            <a:avLst/>
          </a:prstGeom>
        </p:spPr>
      </p:pic>
    </p:spTree>
    <p:extLst>
      <p:ext uri="{BB962C8B-B14F-4D97-AF65-F5344CB8AC3E}">
        <p14:creationId xmlns:p14="http://schemas.microsoft.com/office/powerpoint/2010/main" val="28511082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5B9F9-8219-34B7-894E-AE10ABB55BEE}"/>
              </a:ext>
            </a:extLst>
          </p:cNvPr>
          <p:cNvSpPr>
            <a:spLocks noGrp="true"/>
          </p:cNvSpPr>
          <p:nvPr>
            <p:ph type="title"/>
          </p:nvPr>
        </p:nvSpPr>
        <p:spPr/>
        <p:txBody>
          <a:bodyPr/>
          <a:lstStyle/>
          <a:p>
            <a:r>
              <a:rPr lang="cs-CZ" dirty="false"/>
              <a:t>Výdaje v cizí měně</a:t>
            </a:r>
          </a:p>
        </p:txBody>
      </p:sp>
      <p:sp>
        <p:nvSpPr>
          <p:cNvPr id="3" name="Zástupný obsah 2">
            <a:extLst>
              <a:ext uri="{FF2B5EF4-FFF2-40B4-BE49-F238E27FC236}">
                <a16:creationId xmlns:a16="http://schemas.microsoft.com/office/drawing/2014/main" id="{2D265B3F-EA38-1CED-07A7-A82D8EF7FE29}"/>
              </a:ext>
            </a:extLst>
          </p:cNvPr>
          <p:cNvSpPr>
            <a:spLocks noGrp="true"/>
          </p:cNvSpPr>
          <p:nvPr>
            <p:ph idx="1"/>
          </p:nvPr>
        </p:nvSpPr>
        <p:spPr>
          <a:xfrm>
            <a:off x="540000" y="1340768"/>
            <a:ext cx="8064000" cy="4968552"/>
          </a:xfrm>
        </p:spPr>
        <p:txBody>
          <a:bodyPr/>
          <a:lstStyle/>
          <a:p>
            <a:pPr>
              <a:lnSpc>
                <a:spcPct val="100000"/>
              </a:lnSpc>
            </a:pPr>
            <a:r>
              <a:rPr lang="cs-CZ" sz="1800" dirty="false"/>
              <a:t>Pro případný přepočet uhrazené částky z cizí měny na CZK se použije: </a:t>
            </a:r>
          </a:p>
          <a:p>
            <a:pPr marL="234000" lvl="1" indent="0">
              <a:lnSpc>
                <a:spcPct val="100000"/>
              </a:lnSpc>
              <a:buNone/>
            </a:pPr>
            <a:r>
              <a:rPr lang="cs-CZ" sz="1800" dirty="false"/>
              <a:t>a. V případě bezhotovostní úhrady z </a:t>
            </a:r>
            <a:r>
              <a:rPr lang="cs-CZ" sz="1800" dirty="false" err="true"/>
              <a:t>cizoměnového</a:t>
            </a:r>
            <a:r>
              <a:rPr lang="cs-CZ" sz="1800" dirty="false"/>
              <a:t> účtu: kurz ČNB platný ke dni uskutečnění výdaje. </a:t>
            </a:r>
          </a:p>
          <a:p>
            <a:pPr marL="234000" lvl="1" indent="0">
              <a:lnSpc>
                <a:spcPct val="100000"/>
              </a:lnSpc>
              <a:buNone/>
            </a:pPr>
            <a:r>
              <a:rPr lang="cs-CZ" sz="1800" dirty="false"/>
              <a:t>b. </a:t>
            </a:r>
            <a:r>
              <a:rPr lang="cs-CZ" sz="1800" b="true" dirty="false"/>
              <a:t>V případě bezhotovostní úhrady výdaje vyčísleného dokladem v cizí měně z korunového účtu: kurz komerční banky</a:t>
            </a:r>
            <a:r>
              <a:rPr lang="cs-CZ" sz="1800" dirty="false"/>
              <a:t>, která vede účet platný ke dni uskutečnění výdaje. </a:t>
            </a:r>
          </a:p>
          <a:p>
            <a:pPr marL="234000" lvl="1" indent="0">
              <a:lnSpc>
                <a:spcPct val="100000"/>
              </a:lnSpc>
              <a:buNone/>
            </a:pPr>
            <a:r>
              <a:rPr lang="cs-CZ" sz="1800" dirty="false"/>
              <a:t>c. V případě hotovostní úhrady: buď kurz ČNB platný ke dni uskutečnění výdaje, anebo pevný kurz (tedy kurz ČNB platný k prvnímu dni období, po které příjemce používá pevný kurz. Toto období je vymezeno příjemcem ve vnitřním předpisu). Použití kurzu vychází z rozhodnutí příjemce, který kurz bude používat. </a:t>
            </a:r>
          </a:p>
          <a:p>
            <a:pPr marL="234000" lvl="1" indent="0">
              <a:lnSpc>
                <a:spcPct val="100000"/>
              </a:lnSpc>
              <a:buNone/>
            </a:pPr>
            <a:r>
              <a:rPr lang="cs-CZ" sz="1800" dirty="false"/>
              <a:t>d. V případě poskytnutí zálohy na pracovní cestu v cizí měně zaměstnanci českého subjektu: kurz ČNB platný v den poskytnutí zálohy. </a:t>
            </a:r>
          </a:p>
          <a:p>
            <a:pPr marL="234000" lvl="1" indent="0">
              <a:lnSpc>
                <a:spcPct val="100000"/>
              </a:lnSpc>
              <a:buNone/>
            </a:pPr>
            <a:r>
              <a:rPr lang="cs-CZ" sz="1800" dirty="false"/>
              <a:t>e. V případě vyúčtování cestovních náhrad zaměstnanci českého subjektu (pokud zaměstnanci nebyla na cestovní náhrady poskytnuta záloha): kurz ČNB platný v den zaměstnancova nástupu na zahraniční pracovní cestu</a:t>
            </a:r>
          </a:p>
        </p:txBody>
      </p:sp>
      <p:sp>
        <p:nvSpPr>
          <p:cNvPr id="4" name="Zástupný symbol pro číslo snímku 3">
            <a:extLst>
              <a:ext uri="{FF2B5EF4-FFF2-40B4-BE49-F238E27FC236}">
                <a16:creationId xmlns:a16="http://schemas.microsoft.com/office/drawing/2014/main" id="{3B529819-BE3F-AFE9-E7A2-F0E07F05188B}"/>
              </a:ext>
            </a:extLst>
          </p:cNvPr>
          <p:cNvSpPr>
            <a:spLocks noGrp="true"/>
          </p:cNvSpPr>
          <p:nvPr>
            <p:ph type="sldNum" sz="quarter" idx="12"/>
          </p:nvPr>
        </p:nvSpPr>
        <p:spPr/>
        <p:txBody>
          <a:bodyPr/>
          <a:lstStyle/>
          <a:p>
            <a:fld id="{479BF083-4774-43B1-9AB0-5CC1AC5DD8EE}" type="slidenum">
              <a:rPr lang="cs-CZ" smtClean="false"/>
              <a:pPr/>
              <a:t>107</a:t>
            </a:fld>
            <a:endParaRPr lang="cs-CZ" dirty="false"/>
          </a:p>
        </p:txBody>
      </p:sp>
    </p:spTree>
    <p:extLst>
      <p:ext uri="{BB962C8B-B14F-4D97-AF65-F5344CB8AC3E}">
        <p14:creationId xmlns:p14="http://schemas.microsoft.com/office/powerpoint/2010/main" val="2276083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Zadávání zakázek</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037652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Základní informace - předpisy</a:t>
            </a:r>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109</a:t>
            </a:fld>
            <a:endParaRPr lang="cs-CZ" dirty="false"/>
          </a:p>
        </p:txBody>
      </p:sp>
      <p:sp>
        <p:nvSpPr>
          <p:cNvPr id="3" name="Zástupný symbol pro obsah 2"/>
          <p:cNvSpPr>
            <a:spLocks noGrp="true"/>
          </p:cNvSpPr>
          <p:nvPr>
            <p:ph idx="10"/>
          </p:nvPr>
        </p:nvSpPr>
        <p:spPr>
          <a:xfrm>
            <a:off x="540000" y="1340768"/>
            <a:ext cx="8064000" cy="4779232"/>
          </a:xfrm>
        </p:spPr>
        <p:txBody>
          <a:bodyPr/>
          <a:lstStyle/>
          <a:p>
            <a:pPr marL="0" indent="0">
              <a:buNone/>
            </a:pPr>
            <a:r>
              <a:rPr lang="cs-CZ" dirty="false"/>
              <a:t> </a:t>
            </a:r>
          </a:p>
          <a:p>
            <a:pPr marL="0" indent="0">
              <a:buNone/>
            </a:pPr>
            <a:r>
              <a:rPr lang="cs-CZ" b="true" dirty="false"/>
              <a:t>Veřejné zakázky v OPZ</a:t>
            </a:r>
          </a:p>
          <a:p>
            <a:r>
              <a:rPr lang="cs-CZ" dirty="false"/>
              <a:t>Příručka</a:t>
            </a:r>
            <a:r>
              <a:rPr lang="cs-CZ" b="true" dirty="false"/>
              <a:t> Obecná část pravidel pro žadatele a příjemce v rámci OPZ+</a:t>
            </a:r>
            <a:r>
              <a:rPr lang="cs-CZ" dirty="false"/>
              <a:t>, kapitola </a:t>
            </a:r>
            <a:r>
              <a:rPr lang="cs-CZ" b="true" dirty="false"/>
              <a:t>20</a:t>
            </a:r>
            <a:r>
              <a:rPr lang="cs-CZ" dirty="false"/>
              <a:t> </a:t>
            </a:r>
            <a:r>
              <a:rPr lang="cs-CZ" b="true" dirty="false"/>
              <a:t>Pravidla pro zadávání zakázek </a:t>
            </a:r>
            <a:r>
              <a:rPr lang="cs-CZ" dirty="false"/>
              <a:t>– upraveno vše od pojmů až po sankce za případné porušení pravidel</a:t>
            </a:r>
          </a:p>
          <a:p>
            <a:pPr marL="0" indent="0">
              <a:buNone/>
            </a:pPr>
            <a:endParaRPr lang="cs-CZ" b="true" dirty="false"/>
          </a:p>
          <a:p>
            <a:r>
              <a:rPr lang="cs-CZ" b="true" dirty="false"/>
              <a:t>Zákon č. 134/2016  Sb., o veřejných zakázkách</a:t>
            </a:r>
            <a:r>
              <a:rPr lang="cs-CZ" dirty="false"/>
              <a:t> a další podzákonné předpisy; zřejmě od listopadu 2016 nový zákon o zadávání veřejných zakázek (ZZVZ)</a:t>
            </a:r>
            <a:endParaRPr lang="cs-CZ" b="true" dirty="false"/>
          </a:p>
          <a:p>
            <a:pPr marL="0" indent="0">
              <a:buNone/>
            </a:pPr>
            <a:r>
              <a:rPr lang="cs-CZ" dirty="false"/>
              <a:t> </a:t>
            </a:r>
          </a:p>
        </p:txBody>
      </p:sp>
    </p:spTree>
    <p:extLst>
      <p:ext uri="{BB962C8B-B14F-4D97-AF65-F5344CB8AC3E}">
        <p14:creationId xmlns:p14="http://schemas.microsoft.com/office/powerpoint/2010/main" val="118300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Mzdy/ odměna partnera</a:t>
            </a:r>
          </a:p>
        </p:txBody>
      </p:sp>
      <p:graphicFrame>
        <p:nvGraphicFramePr>
          <p:cNvPr id="7" name="Zástupný symbol pro obsah 6"/>
          <p:cNvGraphicFramePr>
            <a:graphicFrameLocks noGrp="true"/>
          </p:cNvGraphicFramePr>
          <p:nvPr>
            <p:ph idx="1"/>
          </p:nvPr>
        </p:nvGraphicFramePr>
        <p:xfrm>
          <a:off x="550159" y="1373287"/>
          <a:ext cx="8208714" cy="2592287"/>
        </p:xfrm>
        <a:graphic>
          <a:graphicData uri="http://schemas.openxmlformats.org/drawingml/2006/diagram">
            <dgm:relIds r:dm="rId3" r:lo="rId4" r:qs="rId5" r:cs="rId6"/>
          </a:graphicData>
        </a:graphic>
      </p:graphicFrame>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sp>
        <p:nvSpPr>
          <p:cNvPr id="8" name="TextovéPole 7"/>
          <p:cNvSpPr txBox="true"/>
          <p:nvPr/>
        </p:nvSpPr>
        <p:spPr>
          <a:xfrm>
            <a:off x="558025" y="4258861"/>
            <a:ext cx="8081975" cy="1923604"/>
          </a:xfrm>
          <a:prstGeom prst="rect">
            <a:avLst/>
          </a:prstGeom>
          <a:noFill/>
        </p:spPr>
        <p:txBody>
          <a:bodyPr wrap="square" rtlCol="false">
            <a:spAutoFit/>
          </a:bodyPr>
          <a:lstStyle/>
          <a:p>
            <a:pPr marL="285750" indent="-285750" algn="just">
              <a:buFont typeface="Arial" panose="020B0604020202020204" pitchFamily="34" charset="0"/>
              <a:buChar char="•"/>
            </a:pPr>
            <a:r>
              <a:rPr lang="cs-CZ" sz="1700" dirty="false"/>
              <a:t>Partner s finančním příspěvkem vykazuje výdaje totožně jako příjemce</a:t>
            </a:r>
          </a:p>
          <a:p>
            <a:pPr marL="285750" indent="-285750" algn="just">
              <a:buFont typeface="Arial" panose="020B0604020202020204" pitchFamily="34" charset="0"/>
              <a:buChar char="•"/>
            </a:pPr>
            <a:r>
              <a:rPr lang="cs-CZ" sz="1700" dirty="false"/>
              <a:t>Partner bez finančního příspěvku nemůže vykazovat výdaje, příjemce však může zaměstnat jeho zaměstnance ve své organizaci</a:t>
            </a:r>
          </a:p>
          <a:p>
            <a:pPr marL="285750" indent="-285750" algn="just">
              <a:buFont typeface="Arial" panose="020B0604020202020204" pitchFamily="34" charset="0"/>
              <a:buChar char="•"/>
            </a:pPr>
            <a:endParaRPr lang="cs-CZ" sz="1700" dirty="false"/>
          </a:p>
          <a:p>
            <a:pPr marL="285750" indent="-285750" algn="just">
              <a:buFont typeface="Arial" panose="020B0604020202020204" pitchFamily="34" charset="0"/>
              <a:buChar char="•"/>
            </a:pPr>
            <a:r>
              <a:rPr lang="cs-CZ" sz="1700" dirty="false"/>
              <a:t>Úvazek může být maximálně 1,0 dohromady u všech subjektů (příjemce a partneři)</a:t>
            </a:r>
          </a:p>
          <a:p>
            <a:pPr marL="285750" indent="-285750" algn="just">
              <a:buFont typeface="Arial" panose="020B0604020202020204" pitchFamily="34" charset="0"/>
              <a:buChar char="•"/>
            </a:pPr>
            <a:endParaRPr lang="cs-CZ" sz="1700" dirty="false"/>
          </a:p>
        </p:txBody>
      </p:sp>
    </p:spTree>
    <p:extLst>
      <p:ext uri="{BB962C8B-B14F-4D97-AF65-F5344CB8AC3E}">
        <p14:creationId xmlns:p14="http://schemas.microsoft.com/office/powerpoint/2010/main" val="1324761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Ex ante kontrola</a:t>
            </a:r>
          </a:p>
        </p:txBody>
      </p:sp>
      <p:sp>
        <p:nvSpPr>
          <p:cNvPr id="3" name="Zástupný symbol pro obsah 2"/>
          <p:cNvSpPr>
            <a:spLocks noGrp="true"/>
          </p:cNvSpPr>
          <p:nvPr>
            <p:ph idx="1"/>
          </p:nvPr>
        </p:nvSpPr>
        <p:spPr>
          <a:xfrm>
            <a:off x="323528" y="1268760"/>
            <a:ext cx="8568952" cy="2160240"/>
          </a:xfrm>
        </p:spPr>
        <p:txBody>
          <a:bodyPr/>
          <a:lstStyle/>
          <a:p>
            <a:pPr marL="414000" lvl="1" indent="0" fontAlgn="base" hangingPunct="false">
              <a:buNone/>
            </a:pPr>
            <a:r>
              <a:rPr lang="cs-CZ" dirty="false"/>
              <a:t>OPZ: </a:t>
            </a:r>
            <a:r>
              <a:rPr lang="cs-CZ" b="true" dirty="false"/>
              <a:t>všechny zakázky </a:t>
            </a:r>
            <a:r>
              <a:rPr lang="cs-CZ" dirty="false"/>
              <a:t>od 400 / 500 tis. Kč </a:t>
            </a:r>
          </a:p>
          <a:p>
            <a:pPr marL="414000" lvl="1" indent="0" fontAlgn="base" hangingPunct="false">
              <a:buNone/>
            </a:pPr>
            <a:r>
              <a:rPr lang="cs-CZ" dirty="false"/>
              <a:t>a) před vyhlášením výběrového/zadávacího řízení, </a:t>
            </a:r>
          </a:p>
          <a:p>
            <a:pPr marL="414000" lvl="1" indent="0" fontAlgn="base" hangingPunct="false">
              <a:buNone/>
            </a:pPr>
            <a:r>
              <a:rPr lang="cs-CZ" dirty="false"/>
              <a:t>b) před podpisem smlouvy, </a:t>
            </a:r>
          </a:p>
          <a:p>
            <a:pPr marL="414000" lvl="1" indent="0" fontAlgn="base" hangingPunct="false">
              <a:buNone/>
            </a:pPr>
            <a:r>
              <a:rPr lang="cs-CZ" dirty="false"/>
              <a:t>c) před podpisem dodatku</a:t>
            </a:r>
          </a:p>
          <a:p>
            <a:pPr lvl="1" fontAlgn="base" hangingPunct="false"/>
            <a:r>
              <a:rPr lang="cs-CZ" b="true" dirty="false"/>
              <a:t>Lhůty pro ex ante kontroly</a:t>
            </a:r>
            <a:r>
              <a:rPr lang="cs-CZ" dirty="false"/>
              <a:t>:</a:t>
            </a:r>
          </a:p>
          <a:p>
            <a:pPr marL="414000" lvl="1" indent="0" fontAlgn="base" hangingPunct="false">
              <a:buNone/>
            </a:pPr>
            <a:r>
              <a:rPr lang="cs-CZ" dirty="false"/>
              <a:t>→ pozor: nutno zohlednit při přípravě výběrového/zadávacího řízení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110</a:t>
            </a:fld>
            <a:endParaRPr lang="cs-CZ" dirty="false"/>
          </a:p>
        </p:txBody>
      </p:sp>
      <p:graphicFrame>
        <p:nvGraphicFramePr>
          <p:cNvPr id="5" name="Zástupný symbol pro obsah 7"/>
          <p:cNvGraphicFramePr>
            <a:graphicFrameLocks/>
          </p:cNvGraphicFramePr>
          <p:nvPr/>
        </p:nvGraphicFramePr>
        <p:xfrm>
          <a:off x="467544" y="3645023"/>
          <a:ext cx="8280920" cy="2743200"/>
        </p:xfrm>
        <a:graphic>
          <a:graphicData uri="http://schemas.openxmlformats.org/drawingml/2006/table">
            <a:tbl>
              <a:tblPr firstRow="true" bandRow="true">
                <a:tableStyleId>{21E4AEA4-8DFA-4A89-87EB-49C32662AFE0}</a:tableStyleId>
              </a:tblPr>
              <a:tblGrid>
                <a:gridCol w="3883971">
                  <a:extLst>
                    <a:ext uri="{9D8B030D-6E8A-4147-A177-3AD203B41FA5}">
                      <a16:colId xmlns:a16="http://schemas.microsoft.com/office/drawing/2014/main" val="20000"/>
                    </a:ext>
                  </a:extLst>
                </a:gridCol>
                <a:gridCol w="2271757">
                  <a:extLst>
                    <a:ext uri="{9D8B030D-6E8A-4147-A177-3AD203B41FA5}">
                      <a16:colId xmlns:a16="http://schemas.microsoft.com/office/drawing/2014/main" val="20001"/>
                    </a:ext>
                  </a:extLst>
                </a:gridCol>
                <a:gridCol w="2125192">
                  <a:extLst>
                    <a:ext uri="{9D8B030D-6E8A-4147-A177-3AD203B41FA5}">
                      <a16:colId xmlns:a16="http://schemas.microsoft.com/office/drawing/2014/main" val="20002"/>
                    </a:ext>
                  </a:extLst>
                </a:gridCol>
              </a:tblGrid>
              <a:tr h="770384">
                <a:tc>
                  <a:txBody>
                    <a:bodyPr/>
                    <a:lstStyle/>
                    <a:p>
                      <a:r>
                        <a:rPr lang="cs-CZ" i="false" dirty="false"/>
                        <a:t>Typ zakázky / </a:t>
                      </a:r>
                    </a:p>
                    <a:p>
                      <a:r>
                        <a:rPr lang="cs-CZ" i="false" dirty="false"/>
                        <a:t>specifikace</a:t>
                      </a:r>
                      <a:r>
                        <a:rPr lang="cs-CZ" i="false" baseline="0" dirty="false"/>
                        <a:t> kontroly</a:t>
                      </a:r>
                      <a:endParaRPr lang="cs-CZ" i="false" dirty="false"/>
                    </a:p>
                  </a:txBody>
                  <a:tcPr/>
                </a:tc>
                <a:tc>
                  <a:txBody>
                    <a:bodyPr/>
                    <a:lstStyle/>
                    <a:p>
                      <a:r>
                        <a:rPr lang="cs-CZ" sz="1800" b="true" i="false" kern="1200" dirty="false">
                          <a:solidFill>
                            <a:schemeClr val="lt1"/>
                          </a:solidFill>
                          <a:effectLst/>
                          <a:latin typeface="+mn-lt"/>
                          <a:ea typeface="+mn-ea"/>
                          <a:cs typeface="+mn-cs"/>
                        </a:rPr>
                        <a:t>Mimo režim zákona </a:t>
                      </a:r>
                      <a:r>
                        <a:rPr lang="cs-CZ" sz="1200" b="true" i="false" kern="1200" dirty="false">
                          <a:solidFill>
                            <a:schemeClr val="lt1"/>
                          </a:solidFill>
                          <a:effectLst/>
                          <a:latin typeface="+mn-lt"/>
                          <a:ea typeface="+mn-ea"/>
                          <a:cs typeface="+mn-cs"/>
                        </a:rPr>
                        <a:t>(či přes e-tržiště  nad 100 tis. Kč)</a:t>
                      </a:r>
                      <a:endParaRPr lang="cs-CZ" sz="1200" i="false" dirty="false"/>
                    </a:p>
                  </a:txBody>
                  <a:tcPr/>
                </a:tc>
                <a:tc>
                  <a:txBody>
                    <a:bodyPr/>
                    <a:lstStyle/>
                    <a:p>
                      <a:r>
                        <a:rPr lang="cs-CZ" sz="1800" b="true" i="false" kern="1200" dirty="false">
                          <a:solidFill>
                            <a:schemeClr val="lt1"/>
                          </a:solidFill>
                          <a:effectLst/>
                          <a:latin typeface="+mn-lt"/>
                          <a:ea typeface="+mn-ea"/>
                          <a:cs typeface="+mn-cs"/>
                        </a:rPr>
                        <a:t>V režimu zákona</a:t>
                      </a:r>
                      <a:endParaRPr lang="cs-CZ" i="false" dirty="false"/>
                    </a:p>
                  </a:txBody>
                  <a:tcPr/>
                </a:tc>
                <a:extLst>
                  <a:ext uri="{0D108BD9-81ED-4DB2-BD59-A6C34878D82A}">
                    <a16:rowId xmlns:a16="http://schemas.microsoft.com/office/drawing/2014/main" val="10000"/>
                  </a:ext>
                </a:extLst>
              </a:tr>
              <a:tr h="370840">
                <a:tc>
                  <a:txBody>
                    <a:bodyPr/>
                    <a:lstStyle/>
                    <a:p>
                      <a:r>
                        <a:rPr lang="cs-CZ" sz="1800" i="false" kern="1200" dirty="false">
                          <a:solidFill>
                            <a:schemeClr val="dk1"/>
                          </a:solidFill>
                          <a:effectLst/>
                          <a:latin typeface="+mn-lt"/>
                          <a:ea typeface="+mn-ea"/>
                          <a:cs typeface="+mn-cs"/>
                        </a:rPr>
                        <a:t>Kontrola před vyhlášením výběrového/zadávacího řízení</a:t>
                      </a:r>
                      <a:endParaRPr lang="cs-CZ" i="false" dirty="false"/>
                    </a:p>
                  </a:txBody>
                  <a:tcPr/>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15 pracovních dní</a:t>
                      </a:r>
                    </a:p>
                  </a:txBody>
                  <a:tcPr marL="68580" marR="68580" marT="0" marB="0"/>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30 pracovních dní</a:t>
                      </a:r>
                    </a:p>
                  </a:txBody>
                  <a:tcPr marL="68580" marR="68580" marT="0" marB="0"/>
                </a:tc>
                <a:extLst>
                  <a:ext uri="{0D108BD9-81ED-4DB2-BD59-A6C34878D82A}">
                    <a16:rowId xmlns:a16="http://schemas.microsoft.com/office/drawing/2014/main" val="10001"/>
                  </a:ext>
                </a:extLst>
              </a:tr>
              <a:tr h="370840">
                <a:tc>
                  <a:txBody>
                    <a:bodyPr/>
                    <a:lstStyle/>
                    <a:p>
                      <a:r>
                        <a:rPr lang="cs-CZ" sz="1800" i="false" kern="1200" dirty="false">
                          <a:solidFill>
                            <a:schemeClr val="dk1"/>
                          </a:solidFill>
                          <a:effectLst/>
                          <a:latin typeface="+mn-lt"/>
                          <a:ea typeface="+mn-ea"/>
                          <a:cs typeface="+mn-cs"/>
                        </a:rPr>
                        <a:t>Kontrola před podpisem smlouvy s vybraným dodavatelem</a:t>
                      </a:r>
                      <a:endParaRPr lang="cs-CZ" i="false" dirty="false"/>
                    </a:p>
                  </a:txBody>
                  <a:tcPr/>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25 pracovních dní</a:t>
                      </a:r>
                    </a:p>
                  </a:txBody>
                  <a:tcPr marL="68580" marR="68580" marT="0" marB="0"/>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30 pracovních dní</a:t>
                      </a:r>
                    </a:p>
                  </a:txBody>
                  <a:tcPr marL="68580" marR="68580" marT="0" marB="0"/>
                </a:tc>
                <a:extLst>
                  <a:ext uri="{0D108BD9-81ED-4DB2-BD59-A6C34878D82A}">
                    <a16:rowId xmlns:a16="http://schemas.microsoft.com/office/drawing/2014/main" val="10002"/>
                  </a:ext>
                </a:extLst>
              </a:tr>
              <a:tr h="370840">
                <a:tc>
                  <a:txBody>
                    <a:bodyPr/>
                    <a:lstStyle/>
                    <a:p>
                      <a:r>
                        <a:rPr lang="cs-CZ" sz="1800" i="false" kern="1200" dirty="false">
                          <a:solidFill>
                            <a:schemeClr val="dk1"/>
                          </a:solidFill>
                          <a:effectLst/>
                          <a:latin typeface="+mn-lt"/>
                          <a:ea typeface="+mn-ea"/>
                          <a:cs typeface="+mn-cs"/>
                        </a:rPr>
                        <a:t>Kontrola před podpisem dodatku ke smlouvě s dodavatelem</a:t>
                      </a:r>
                      <a:endParaRPr lang="cs-CZ" i="false" dirty="false"/>
                    </a:p>
                  </a:txBody>
                  <a:tcPr/>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15 pracovních dní</a:t>
                      </a:r>
                    </a:p>
                  </a:txBody>
                  <a:tcPr marL="68580" marR="68580" marT="0" marB="0"/>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15 pracovních dní</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90161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kontrola</a:t>
            </a:r>
          </a:p>
        </p:txBody>
      </p:sp>
      <p:sp>
        <p:nvSpPr>
          <p:cNvPr id="3" name="Zástupný symbol pro obsah 2"/>
          <p:cNvSpPr>
            <a:spLocks noGrp="true"/>
          </p:cNvSpPr>
          <p:nvPr>
            <p:ph idx="1"/>
          </p:nvPr>
        </p:nvSpPr>
        <p:spPr>
          <a:xfrm>
            <a:off x="323528" y="1268760"/>
            <a:ext cx="8568952" cy="5328592"/>
          </a:xfrm>
        </p:spPr>
        <p:txBody>
          <a:bodyPr/>
          <a:lstStyle/>
          <a:p>
            <a:pPr lvl="1" fontAlgn="base" hangingPunct="false">
              <a:buFontTx/>
              <a:buChar char="-"/>
            </a:pPr>
            <a:endParaRPr lang="cs-CZ" dirty="false"/>
          </a:p>
          <a:p>
            <a:pPr lvl="1" algn="just" fontAlgn="base" hangingPunct="false">
              <a:buFontTx/>
              <a:buChar char="-"/>
            </a:pPr>
            <a:r>
              <a:rPr lang="cs-CZ" dirty="false"/>
              <a:t>u VZMR do 400 tis. Kč bez DPH, resp. 500 tis. Kč, ex ante kontrola neprobíhá, ALE i tak je zadání kontrolováno – zda jsou dodrženy zásady zadávání zakázek OPZ+.</a:t>
            </a:r>
          </a:p>
          <a:p>
            <a:pPr lvl="2" algn="just" fontAlgn="base" hangingPunct="false">
              <a:buFontTx/>
              <a:buChar char="-"/>
            </a:pPr>
            <a:r>
              <a:rPr lang="cs-CZ" dirty="false"/>
              <a:t>3E, střet zájmu.</a:t>
            </a:r>
          </a:p>
          <a:p>
            <a:pPr lvl="1" algn="just" fontAlgn="base" hangingPunct="false">
              <a:buFontTx/>
              <a:buChar char="-"/>
            </a:pPr>
            <a:endParaRPr lang="cs-CZ" dirty="false"/>
          </a:p>
          <a:p>
            <a:pPr lvl="1" algn="just" fontAlgn="base" hangingPunct="false">
              <a:buFontTx/>
              <a:buChar char="-"/>
            </a:pPr>
            <a:r>
              <a:rPr lang="cs-CZ" dirty="false"/>
              <a:t>pokud příjemce nedodá VZ k ex ante kontrole, nehrozí mu za to žádná sankce, ALE vše stejně musí být zkontrolováno, tzn. že tato jeho VZ bude zkontrolována ex post.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111</a:t>
            </a:fld>
            <a:endParaRPr lang="cs-CZ" dirty="false"/>
          </a:p>
        </p:txBody>
      </p:sp>
    </p:spTree>
    <p:extLst>
      <p:ext uri="{BB962C8B-B14F-4D97-AF65-F5344CB8AC3E}">
        <p14:creationId xmlns:p14="http://schemas.microsoft.com/office/powerpoint/2010/main" val="26267385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Veřejné zakázky v </a:t>
            </a:r>
            <a:r>
              <a:rPr lang="cs-CZ" dirty="false" err="true"/>
              <a:t>is</a:t>
            </a:r>
            <a:r>
              <a:rPr lang="cs-CZ" dirty="false"/>
              <a:t> kp21+</a:t>
            </a:r>
          </a:p>
        </p:txBody>
      </p:sp>
      <p:sp>
        <p:nvSpPr>
          <p:cNvPr id="3" name="Zástupný symbol pro obsah 2"/>
          <p:cNvSpPr>
            <a:spLocks noGrp="true"/>
          </p:cNvSpPr>
          <p:nvPr>
            <p:ph idx="1"/>
          </p:nvPr>
        </p:nvSpPr>
        <p:spPr>
          <a:xfrm>
            <a:off x="323528" y="1484784"/>
            <a:ext cx="8568952" cy="5112568"/>
          </a:xfrm>
        </p:spPr>
        <p:txBody>
          <a:bodyPr/>
          <a:lstStyle/>
          <a:p>
            <a:pPr lvl="1" fontAlgn="base" hangingPunct="false">
              <a:buFontTx/>
              <a:buChar char="-"/>
            </a:pPr>
            <a:r>
              <a:rPr lang="cs-CZ" dirty="false"/>
              <a:t>Pokyny k předkládání dokumentů a údajů k zakázkám prostřednictvím IS KP14+ </a:t>
            </a:r>
            <a:r>
              <a:rPr lang="cs-CZ" b="false" i="false" u="sng" dirty="false">
                <a:solidFill>
                  <a:srgbClr val="084A8B"/>
                </a:solidFill>
                <a:effectLst/>
                <a:latin typeface="Trebuchet MS" panose="020B0603020202020204" pitchFamily="34" charset="0"/>
                <a:hlinkClick r:id="rId2"/>
              </a:rPr>
              <a:t>https://www.esfcr.cz/vzory-pro-zadavaci-vyberova-rizeni-opz/-/dokument/3343806</a:t>
            </a:r>
            <a:r>
              <a:rPr lang="cs-CZ" b="false" i="false" dirty="false">
                <a:solidFill>
                  <a:srgbClr val="FF0000"/>
                </a:solidFill>
                <a:effectLst/>
                <a:latin typeface="Trebuchet MS" panose="020B0603020202020204" pitchFamily="34" charset="0"/>
              </a:rPr>
              <a:t> TBA pro OPZ+</a:t>
            </a:r>
          </a:p>
          <a:p>
            <a:pPr lvl="1" fontAlgn="base" hangingPunct="false">
              <a:buFontTx/>
              <a:buChar char="-"/>
            </a:pPr>
            <a:endParaRPr lang="cs-CZ" dirty="false">
              <a:solidFill>
                <a:srgbClr val="FF0000"/>
              </a:solidFill>
              <a:latin typeface="Trebuchet MS" panose="020B0603020202020204" pitchFamily="34" charset="0"/>
            </a:endParaRPr>
          </a:p>
          <a:p>
            <a:pPr lvl="1" fontAlgn="base" hangingPunct="false">
              <a:buFontTx/>
              <a:buChar char="-"/>
            </a:pPr>
            <a:r>
              <a:rPr lang="cs-CZ" dirty="false"/>
              <a:t>Příjemce aktualizuje záložku „veřejné zakázky“ v průběhu její realizace (stavy od plánována přes vyhlášena a zadána po splněna/zrušena).</a:t>
            </a:r>
          </a:p>
          <a:p>
            <a:pPr lvl="2" fontAlgn="base" hangingPunct="false">
              <a:buFontTx/>
              <a:buChar char="-"/>
            </a:pPr>
            <a:r>
              <a:rPr lang="cs-CZ" dirty="false"/>
              <a:t>Součástí jsou údaje o plánovaném a skutečném objemu a přílohy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112</a:t>
            </a:fld>
            <a:endParaRPr lang="cs-CZ" dirty="false"/>
          </a:p>
        </p:txBody>
      </p:sp>
    </p:spTree>
    <p:extLst>
      <p:ext uri="{BB962C8B-B14F-4D97-AF65-F5344CB8AC3E}">
        <p14:creationId xmlns:p14="http://schemas.microsoft.com/office/powerpoint/2010/main" val="24822081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Děkujeme za pozornost</a:t>
            </a:r>
          </a:p>
        </p:txBody>
      </p:sp>
      <p:pic>
        <p:nvPicPr>
          <p:cNvPr id="4" name="Zástupný symbol pro obrázek 14"/>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27584" y="2636912"/>
            <a:ext cx="540000" cy="540000"/>
          </a:xfrm>
        </p:spPr>
      </p:pic>
    </p:spTree>
    <p:extLst>
      <p:ext uri="{BB962C8B-B14F-4D97-AF65-F5344CB8AC3E}">
        <p14:creationId xmlns:p14="http://schemas.microsoft.com/office/powerpoint/2010/main" val="20473060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Obdélník 1"/>
          <p:cNvSpPr/>
          <p:nvPr/>
        </p:nvSpPr>
        <p:spPr>
          <a:xfrm>
            <a:off x="467544" y="1700808"/>
            <a:ext cx="4572000" cy="2031325"/>
          </a:xfrm>
          <a:prstGeom prst="rect">
            <a:avLst/>
          </a:prstGeom>
        </p:spPr>
        <p:txBody>
          <a:bodyPr>
            <a:spAutoFit/>
          </a:bodyPr>
          <a:lstStyle/>
          <a:p>
            <a:r>
              <a:rPr lang="cs-CZ" b="true" dirty="false"/>
              <a:t>Kontakty:</a:t>
            </a:r>
          </a:p>
          <a:p>
            <a:endParaRPr lang="cs-CZ" dirty="false"/>
          </a:p>
          <a:p>
            <a:r>
              <a:rPr lang="cs-CZ" dirty="false"/>
              <a:t>Ing. Monika Švandová (</a:t>
            </a:r>
            <a:r>
              <a:rPr lang="cs-CZ" dirty="false">
                <a:hlinkClick r:id="rId2"/>
              </a:rPr>
              <a:t>monika.svandova@mpsv.cz</a:t>
            </a:r>
            <a:r>
              <a:rPr lang="cs-CZ" dirty="false"/>
              <a:t>, 950 195716)</a:t>
            </a:r>
          </a:p>
          <a:p>
            <a:endParaRPr lang="cs-CZ" dirty="false"/>
          </a:p>
          <a:p>
            <a:r>
              <a:rPr lang="cs-CZ" dirty="false"/>
              <a:t>Ing. Marek Vyskočil</a:t>
            </a:r>
          </a:p>
          <a:p>
            <a:r>
              <a:rPr lang="cs-CZ"/>
              <a:t>(</a:t>
            </a:r>
            <a:r>
              <a:rPr lang="cs-CZ">
                <a:hlinkClick r:id="rId3"/>
              </a:rPr>
              <a:t>marek.vyskocil@mpsv.cz</a:t>
            </a:r>
            <a:r>
              <a:rPr lang="cs-CZ" dirty="false"/>
              <a:t>, 950 192167)</a:t>
            </a:r>
          </a:p>
        </p:txBody>
      </p:sp>
    </p:spTree>
    <p:extLst>
      <p:ext uri="{BB962C8B-B14F-4D97-AF65-F5344CB8AC3E}">
        <p14:creationId xmlns:p14="http://schemas.microsoft.com/office/powerpoint/2010/main" val="393566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Výměna partnera</a:t>
            </a:r>
          </a:p>
        </p:txBody>
      </p:sp>
      <p:sp>
        <p:nvSpPr>
          <p:cNvPr id="3" name="Zástupný symbol pro obsah 2"/>
          <p:cNvSpPr>
            <a:spLocks noGrp="true"/>
          </p:cNvSpPr>
          <p:nvPr>
            <p:ph idx="1"/>
          </p:nvPr>
        </p:nvSpPr>
        <p:spPr>
          <a:xfrm>
            <a:off x="540000" y="1628800"/>
            <a:ext cx="8064000" cy="4320000"/>
          </a:xfrm>
        </p:spPr>
        <p:txBody>
          <a:bodyPr/>
          <a:lstStyle/>
          <a:p>
            <a:r>
              <a:rPr lang="cs-CZ" dirty="false"/>
              <a:t>Podstatná změna projektu</a:t>
            </a:r>
          </a:p>
          <a:p>
            <a:r>
              <a:rPr lang="cs-CZ" dirty="false"/>
              <a:t>Výměna partnera by měla nastat pouze ve výjimečných, individuálně posuzovaných a odůvodněných případech.</a:t>
            </a:r>
          </a:p>
          <a:p>
            <a:r>
              <a:rPr lang="cs-CZ" dirty="false"/>
              <a:t>Standardní řešení situace, kdy partner z realizace projektu vystoupí = převzetí jeho závazku příjemcem nebo ostatními partnery.</a:t>
            </a:r>
          </a:p>
          <a:p>
            <a:r>
              <a:rPr lang="cs-CZ" dirty="false"/>
              <a:t>Teprve pokud není možné odstoupení partnera vyřešit zapojením příjemce či ostatních partnerů, lze </a:t>
            </a:r>
            <a:r>
              <a:rPr lang="cs-CZ" b="true" dirty="false"/>
              <a:t>výjimečně</a:t>
            </a:r>
            <a:r>
              <a:rPr lang="cs-CZ" dirty="false"/>
              <a:t> přikročit k nahrazení odstupujícího partnera novým partnerem či novými partnery.</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740352" y="5085184"/>
            <a:ext cx="1080120" cy="1080120"/>
          </a:xfrm>
          <a:prstGeom prst="rect">
            <a:avLst/>
          </a:prstGeom>
        </p:spPr>
      </p:pic>
    </p:spTree>
    <p:extLst>
      <p:ext uri="{BB962C8B-B14F-4D97-AF65-F5344CB8AC3E}">
        <p14:creationId xmlns:p14="http://schemas.microsoft.com/office/powerpoint/2010/main" val="171600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Úvod do </a:t>
            </a:r>
            <a:r>
              <a:rPr lang="cs-CZ" dirty="false" err="true"/>
              <a:t>is</a:t>
            </a:r>
            <a:r>
              <a:rPr lang="cs-CZ" dirty="false"/>
              <a:t> kp21+</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4017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KP21+</a:t>
            </a:r>
          </a:p>
        </p:txBody>
      </p:sp>
      <p:sp>
        <p:nvSpPr>
          <p:cNvPr id="3" name="Zástupný symbol pro obsah 2"/>
          <p:cNvSpPr>
            <a:spLocks noGrp="true"/>
          </p:cNvSpPr>
          <p:nvPr>
            <p:ph idx="1"/>
          </p:nvPr>
        </p:nvSpPr>
        <p:spPr>
          <a:xfrm>
            <a:off x="540000" y="1412776"/>
            <a:ext cx="8064000" cy="4707224"/>
          </a:xfrm>
        </p:spPr>
        <p:txBody>
          <a:bodyPr/>
          <a:lstStyle/>
          <a:p>
            <a:r>
              <a:rPr lang="cs-CZ" sz="2000" b="true" dirty="false"/>
              <a:t>Příručky OPZ: </a:t>
            </a:r>
            <a:r>
              <a:rPr lang="cs-CZ" sz="2000" dirty="false">
                <a:hlinkClick r:id="rId2"/>
              </a:rPr>
              <a:t>https://www.esfcr.cz/formulare-a-pokyny-ke-zprave-o-realizaci-projektu-zadosti-o-platbu-a-zadosti-o-zmenu-opz-plus</a:t>
            </a:r>
            <a:endParaRPr lang="cs-CZ" sz="2000" dirty="false"/>
          </a:p>
          <a:p>
            <a:r>
              <a:rPr lang="cs-CZ" sz="2000" b="true" dirty="false"/>
              <a:t>Upozornění:</a:t>
            </a:r>
          </a:p>
          <a:p>
            <a:pPr lvl="1"/>
            <a:r>
              <a:rPr lang="cs-CZ" dirty="false"/>
              <a:t>Komunikovat primárně depešemi (archivují se, přechod mezi PM)</a:t>
            </a:r>
          </a:p>
          <a:p>
            <a:pPr lvl="1"/>
            <a:r>
              <a:rPr lang="cs-CZ" dirty="false"/>
              <a:t>Depeši odesílat z projektu (Nástěnka-Žadatel-“projekt“-Profil-objektu-Nová depeše a koncepty)</a:t>
            </a:r>
          </a:p>
          <a:p>
            <a:pPr lvl="1"/>
            <a:r>
              <a:rPr lang="cs-CZ" dirty="false"/>
              <a:t>Na projektového manažera + </a:t>
            </a:r>
            <a:r>
              <a:rPr lang="cs-CZ" dirty="false" err="true"/>
              <a:t>int</a:t>
            </a:r>
            <a:r>
              <a:rPr lang="cs-CZ" dirty="false"/>
              <a:t> </a:t>
            </a:r>
          </a:p>
          <a:p>
            <a:pPr marL="414000" lvl="1" indent="0">
              <a:buNone/>
            </a:pPr>
            <a:endParaRPr lang="cs-CZ" dirty="false"/>
          </a:p>
          <a:p>
            <a:r>
              <a:rPr lang="cs-CZ" sz="2000" b="true" dirty="false"/>
              <a:t>FAQ:</a:t>
            </a:r>
          </a:p>
          <a:p>
            <a:pPr lvl="1"/>
            <a:r>
              <a:rPr lang="cs-CZ" dirty="false"/>
              <a:t>Je možnost automatického upozornění na depeši?</a:t>
            </a:r>
          </a:p>
          <a:p>
            <a:pPr lvl="2"/>
            <a:r>
              <a:rPr lang="cs-CZ" dirty="false"/>
              <a:t>Ano, IS KP21+, Profil uživatele-Kontaktní údaje-nastavit komunikační kanál pro notifikaci (SMS, email)</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304731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5FFB7-F06F-2A77-D1C4-766039E254D4}"/>
              </a:ext>
            </a:extLst>
          </p:cNvPr>
          <p:cNvSpPr>
            <a:spLocks noGrp="true"/>
          </p:cNvSpPr>
          <p:nvPr>
            <p:ph type="title"/>
          </p:nvPr>
        </p:nvSpPr>
        <p:spPr/>
        <p:txBody>
          <a:bodyPr/>
          <a:lstStyle/>
          <a:p>
            <a:r>
              <a:rPr lang="cs-CZ" dirty="false"/>
              <a:t>ISKP a přístupy</a:t>
            </a:r>
          </a:p>
        </p:txBody>
      </p:sp>
      <p:sp>
        <p:nvSpPr>
          <p:cNvPr id="3" name="Zástupný obsah 2">
            <a:extLst>
              <a:ext uri="{FF2B5EF4-FFF2-40B4-BE49-F238E27FC236}">
                <a16:creationId xmlns:a16="http://schemas.microsoft.com/office/drawing/2014/main" id="{02645275-7D8B-8148-7CE4-02909E438446}"/>
              </a:ext>
            </a:extLst>
          </p:cNvPr>
          <p:cNvSpPr>
            <a:spLocks noGrp="true"/>
          </p:cNvSpPr>
          <p:nvPr>
            <p:ph idx="1"/>
          </p:nvPr>
        </p:nvSpPr>
        <p:spPr>
          <a:xfrm>
            <a:off x="540000" y="1412776"/>
            <a:ext cx="8064000" cy="4707224"/>
          </a:xfrm>
        </p:spPr>
        <p:txBody>
          <a:bodyPr/>
          <a:lstStyle/>
          <a:p>
            <a:r>
              <a:rPr lang="cs-CZ" dirty="false"/>
              <a:t>Přístup k projektu na záložce projektu</a:t>
            </a:r>
          </a:p>
          <a:p>
            <a:pPr lvl="1"/>
            <a:r>
              <a:rPr lang="cs-CZ" dirty="false"/>
              <a:t>Přidávání účtů k projektu a změny kompetencí</a:t>
            </a:r>
          </a:p>
          <a:p>
            <a:pPr lvl="1"/>
            <a:r>
              <a:rPr lang="cs-CZ" dirty="false"/>
              <a:t>POZOR na předávání kompetencí při změně zaměstnanců</a:t>
            </a:r>
          </a:p>
          <a:p>
            <a:r>
              <a:rPr lang="cs-CZ" dirty="false"/>
              <a:t>Role</a:t>
            </a:r>
          </a:p>
          <a:p>
            <a:pPr lvl="1"/>
            <a:r>
              <a:rPr lang="cs-CZ" dirty="false"/>
              <a:t>Editor, signatář, čtenář, správce přístupů</a:t>
            </a:r>
          </a:p>
          <a:p>
            <a:pPr lvl="1"/>
            <a:endParaRPr lang="cs-CZ" dirty="false"/>
          </a:p>
          <a:p>
            <a:r>
              <a:rPr lang="cs-CZ" dirty="false"/>
              <a:t>Signatáři</a:t>
            </a:r>
          </a:p>
          <a:p>
            <a:pPr lvl="1"/>
            <a:r>
              <a:rPr lang="cs-CZ" dirty="false"/>
              <a:t>Na záložce Subjekty x Osoby x Správa přístupů</a:t>
            </a:r>
          </a:p>
          <a:p>
            <a:pPr lvl="2"/>
            <a:r>
              <a:rPr lang="cs-CZ" dirty="false"/>
              <a:t>Subjekty – validují se z obchodního rejstříku</a:t>
            </a:r>
          </a:p>
          <a:p>
            <a:pPr lvl="2"/>
            <a:r>
              <a:rPr lang="cs-CZ" dirty="false"/>
              <a:t>Osoby – upravují se žádostí o změnu, signatáři k projektu</a:t>
            </a:r>
          </a:p>
          <a:p>
            <a:pPr lvl="2"/>
            <a:r>
              <a:rPr lang="cs-CZ" dirty="false"/>
              <a:t>Správa přístupů – příjemcem jednostranně editované role</a:t>
            </a:r>
          </a:p>
          <a:p>
            <a:pPr lvl="1"/>
            <a:r>
              <a:rPr lang="cs-CZ" dirty="false"/>
              <a:t>Záložka plné moci</a:t>
            </a:r>
          </a:p>
        </p:txBody>
      </p:sp>
      <p:sp>
        <p:nvSpPr>
          <p:cNvPr id="4" name="Zástupný symbol pro číslo snímku 3">
            <a:extLst>
              <a:ext uri="{FF2B5EF4-FFF2-40B4-BE49-F238E27FC236}">
                <a16:creationId xmlns:a16="http://schemas.microsoft.com/office/drawing/2014/main" id="{CBC67E10-57EB-EF2F-16E0-2B0337ACF471}"/>
              </a:ext>
            </a:extLst>
          </p:cNvPr>
          <p:cNvSpPr>
            <a:spLocks noGrp="true"/>
          </p:cNvSpPr>
          <p:nvPr>
            <p:ph type="sldNum" sz="quarter" idx="12"/>
          </p:nvPr>
        </p:nvSpPr>
        <p:spPr/>
        <p:txBody>
          <a:bodyPr/>
          <a:lstStyle/>
          <a:p>
            <a:pPr>
              <a:defRPr/>
            </a:pPr>
            <a:fld id="{61387174-8D40-4054-881C-B76C46C353C4}" type="slidenum">
              <a:rPr lang="cs-CZ" altLang="cs-CZ" smtClean="false"/>
              <a:pPr>
                <a:defRPr/>
              </a:pPr>
              <a:t>15</a:t>
            </a:fld>
            <a:endParaRPr lang="cs-CZ" altLang="cs-CZ"/>
          </a:p>
        </p:txBody>
      </p:sp>
    </p:spTree>
    <p:extLst>
      <p:ext uri="{BB962C8B-B14F-4D97-AF65-F5344CB8AC3E}">
        <p14:creationId xmlns:p14="http://schemas.microsoft.com/office/powerpoint/2010/main" val="2747684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Změny v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6785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v projektech</a:t>
            </a:r>
          </a:p>
        </p:txBody>
      </p:sp>
      <p:graphicFrame>
        <p:nvGraphicFramePr>
          <p:cNvPr id="8" name="Zástupný symbol pro obsah 7"/>
          <p:cNvGraphicFramePr>
            <a:graphicFrameLocks noGrp="true"/>
          </p:cNvGraphicFramePr>
          <p:nvPr>
            <p:ph idx="1"/>
          </p:nvPr>
        </p:nvGraphicFramePr>
        <p:xfrm>
          <a:off x="539552" y="1340768"/>
          <a:ext cx="8064500" cy="4319588"/>
        </p:xfrm>
        <a:graphic>
          <a:graphicData uri="http://schemas.openxmlformats.org/drawingml/2006/diagram">
            <dgm:relIds r:dm="rId2" r:lo="rId3" r:qs="rId4" r:cs="rId5"/>
          </a:graphicData>
        </a:graphic>
      </p:graphicFrame>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sp>
        <p:nvSpPr>
          <p:cNvPr id="3" name="TextovéPole 2"/>
          <p:cNvSpPr txBox="true"/>
          <p:nvPr/>
        </p:nvSpPr>
        <p:spPr>
          <a:xfrm>
            <a:off x="1547664" y="5733256"/>
            <a:ext cx="6480720" cy="369332"/>
          </a:xfrm>
          <a:prstGeom prst="rect">
            <a:avLst/>
          </a:prstGeom>
          <a:noFill/>
        </p:spPr>
        <p:txBody>
          <a:bodyPr wrap="square" rtlCol="false">
            <a:spAutoFit/>
          </a:bodyPr>
          <a:lstStyle/>
          <a:p>
            <a:r>
              <a:rPr lang="cs-CZ" dirty="false"/>
              <a:t>         Druh změny nikde neuvádíte, identifikuje ji Váš PM </a:t>
            </a:r>
          </a:p>
        </p:txBody>
      </p:sp>
    </p:spTree>
    <p:extLst>
      <p:ext uri="{BB962C8B-B14F-4D97-AF65-F5344CB8AC3E}">
        <p14:creationId xmlns:p14="http://schemas.microsoft.com/office/powerpoint/2010/main" val="30633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a Nepodstatné změny</a:t>
            </a:r>
          </a:p>
        </p:txBody>
      </p:sp>
      <p:sp>
        <p:nvSpPr>
          <p:cNvPr id="3" name="Zástupný symbol pro obsah 2"/>
          <p:cNvSpPr>
            <a:spLocks noGrp="true"/>
          </p:cNvSpPr>
          <p:nvPr>
            <p:ph idx="1"/>
          </p:nvPr>
        </p:nvSpPr>
        <p:spPr>
          <a:xfrm>
            <a:off x="540000" y="1556792"/>
            <a:ext cx="8064000" cy="3770263"/>
          </a:xfrm>
        </p:spPr>
        <p:txBody>
          <a:bodyPr>
            <a:noAutofit/>
          </a:bodyPr>
          <a:lstStyle/>
          <a:p>
            <a:pPr marL="0" indent="0">
              <a:buNone/>
            </a:pPr>
            <a:r>
              <a:rPr lang="cs-CZ" b="true" dirty="false"/>
              <a:t>Specifická část pravidel - </a:t>
            </a:r>
            <a:r>
              <a:rPr lang="cs-CZ" b="true" dirty="false">
                <a:hlinkClick r:id="rId3"/>
              </a:rPr>
              <a:t>https://www.esfcr.cz/pravidla-pro-zadatele-a-prijemce-opz-plus/-/dokument/18068507</a:t>
            </a:r>
            <a:endParaRPr lang="cs-CZ" b="true" dirty="false"/>
          </a:p>
          <a:p>
            <a:r>
              <a:rPr lang="cs-CZ" b="true" dirty="false"/>
              <a:t>Nepodstatné změny:</a:t>
            </a:r>
          </a:p>
          <a:p>
            <a:pPr lvl="1"/>
            <a:r>
              <a:rPr lang="cs-CZ" dirty="false"/>
              <a:t>nepodléhají předchozímu souhlasu ŘO</a:t>
            </a:r>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p>
          <a:p>
            <a:pPr lvl="1"/>
            <a:r>
              <a:rPr lang="cs-CZ" dirty="false"/>
              <a:t>před jejich provedením nezbytný souhlas ŘO</a:t>
            </a:r>
          </a:p>
          <a:p>
            <a:pPr lvl="1"/>
            <a:r>
              <a:rPr lang="cs-CZ" dirty="false"/>
              <a:t>mají vliv na charakter projektu, na splnění cílů projektu či dobu realizace projektu</a:t>
            </a:r>
          </a:p>
          <a:p>
            <a:pPr marL="252000" lvl="2" indent="0">
              <a:lnSpc>
                <a:spcPts val="2880"/>
              </a:lnSpc>
              <a:spcBef>
                <a:spcPts val="600"/>
              </a:spcBef>
              <a:spcAft>
                <a:spcPts val="600"/>
              </a:spcAft>
              <a:buSzPct val="100000"/>
              <a:buNone/>
            </a:pPr>
            <a:endParaRPr lang="cs-CZ" dirty="false">
              <a:solidFill>
                <a:srgbClr val="FF0000"/>
              </a:solidFill>
            </a:endParaRPr>
          </a:p>
          <a:p>
            <a:pPr marL="252000" lvl="2" indent="0">
              <a:lnSpc>
                <a:spcPts val="2880"/>
              </a:lnSpc>
              <a:spcBef>
                <a:spcPts val="600"/>
              </a:spcBef>
              <a:spcAft>
                <a:spcPts val="600"/>
              </a:spcAft>
              <a:buSzPct val="100000"/>
              <a:buNone/>
            </a:pPr>
            <a:r>
              <a:rPr lang="cs-CZ" dirty="false">
                <a:solidFill>
                  <a:srgbClr val="FF0000"/>
                </a:solidFill>
              </a:rPr>
              <a:t>POZOR: </a:t>
            </a:r>
            <a:r>
              <a:rPr lang="cs-CZ" dirty="false"/>
              <a:t>To, že nepodstatná změna nevyžaduje schválení ŘO neznamená, že je automaticky správně.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49430" y="2636912"/>
            <a:ext cx="1080120" cy="1080120"/>
          </a:xfrm>
          <a:prstGeom prst="rect">
            <a:avLst/>
          </a:prstGeom>
        </p:spPr>
      </p:pic>
    </p:spTree>
    <p:extLst>
      <p:ext uri="{BB962C8B-B14F-4D97-AF65-F5344CB8AC3E}">
        <p14:creationId xmlns:p14="http://schemas.microsoft.com/office/powerpoint/2010/main" val="16712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p:txBody>
          <a:bodyPr/>
          <a:lstStyle/>
          <a:p>
            <a:r>
              <a:rPr lang="cs-CZ" dirty="false"/>
              <a:t>Nepodléhají předchozímu souhlasu, informace o změně se podává </a:t>
            </a:r>
            <a:r>
              <a:rPr lang="cs-CZ" b="true" dirty="false"/>
              <a:t>neprodleně</a:t>
            </a:r>
            <a:r>
              <a:rPr lang="cs-CZ" dirty="false"/>
              <a:t>:</a:t>
            </a:r>
          </a:p>
          <a:p>
            <a:pPr lvl="1"/>
            <a:r>
              <a:rPr lang="cs-CZ" dirty="false"/>
              <a:t>změna kontaktní osoby projektu (včetně změny kontaktních údajů – telefon, e-mail) či adresy pro doručení písemností;</a:t>
            </a:r>
          </a:p>
          <a:p>
            <a:pPr lvl="1"/>
            <a:r>
              <a:rPr lang="cs-CZ" dirty="false"/>
              <a:t>změna sídla příjemce podpory;</a:t>
            </a:r>
          </a:p>
          <a:p>
            <a:pPr lvl="1"/>
            <a:r>
              <a:rPr lang="cs-CZ" dirty="false"/>
              <a:t>změna názvu příjemce změna v osobách vykonávajících funkci statutárního orgánu příjemce;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246458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Agenda</a:t>
            </a:r>
          </a:p>
        </p:txBody>
      </p:sp>
      <p:sp>
        <p:nvSpPr>
          <p:cNvPr id="3" name="Zástupný symbol pro obsah 2"/>
          <p:cNvSpPr>
            <a:spLocks noGrp="true"/>
          </p:cNvSpPr>
          <p:nvPr>
            <p:ph idx="1"/>
          </p:nvPr>
        </p:nvSpPr>
        <p:spPr>
          <a:xfrm>
            <a:off x="611560" y="1628800"/>
            <a:ext cx="8064000" cy="4941168"/>
          </a:xfrm>
          <a:noFill/>
        </p:spPr>
        <p:txBody>
          <a:bodyPr numCol="2"/>
          <a:lstStyle/>
          <a:p>
            <a:pPr>
              <a:spcAft>
                <a:spcPts val="0"/>
              </a:spcAft>
              <a:defRPr/>
            </a:pPr>
            <a:r>
              <a:rPr lang="cs-CZ" altLang="cs-CZ" sz="2000" dirty="false">
                <a:solidFill>
                  <a:srgbClr val="14407E"/>
                </a:solidFill>
              </a:rPr>
              <a:t>Realizace projektu</a:t>
            </a:r>
          </a:p>
          <a:p>
            <a:pPr>
              <a:spcAft>
                <a:spcPts val="0"/>
              </a:spcAft>
              <a:defRPr/>
            </a:pPr>
            <a:r>
              <a:rPr lang="cs-CZ" altLang="cs-CZ" sz="2000" dirty="false">
                <a:solidFill>
                  <a:srgbClr val="14407E"/>
                </a:solidFill>
              </a:rPr>
              <a:t>Partnerství v projektu</a:t>
            </a:r>
          </a:p>
          <a:p>
            <a:pPr>
              <a:spcAft>
                <a:spcPts val="0"/>
              </a:spcAft>
              <a:defRPr/>
            </a:pPr>
            <a:r>
              <a:rPr lang="cs-CZ" altLang="cs-CZ" sz="2000" dirty="false">
                <a:solidFill>
                  <a:srgbClr val="14407E"/>
                </a:solidFill>
              </a:rPr>
              <a:t>Úvod do IS KP21+</a:t>
            </a:r>
          </a:p>
          <a:p>
            <a:pPr>
              <a:spcAft>
                <a:spcPts val="0"/>
              </a:spcAft>
              <a:defRPr/>
            </a:pPr>
            <a:r>
              <a:rPr lang="cs-CZ" altLang="cs-CZ" sz="2000" dirty="false">
                <a:solidFill>
                  <a:srgbClr val="14407E"/>
                </a:solidFill>
              </a:rPr>
              <a:t>Změny v projektu</a:t>
            </a:r>
          </a:p>
          <a:p>
            <a:pPr>
              <a:spcAft>
                <a:spcPts val="0"/>
              </a:spcAft>
              <a:defRPr/>
            </a:pPr>
            <a:r>
              <a:rPr lang="cs-CZ" altLang="cs-CZ" sz="2000" dirty="false">
                <a:solidFill>
                  <a:srgbClr val="14407E"/>
                </a:solidFill>
              </a:rPr>
              <a:t>Zpráva o realizaci a Žádost o platbu</a:t>
            </a:r>
          </a:p>
          <a:p>
            <a:pPr>
              <a:spcAft>
                <a:spcPts val="0"/>
              </a:spcAft>
              <a:defRPr/>
            </a:pPr>
            <a:r>
              <a:rPr lang="cs-CZ" altLang="cs-CZ" sz="2000" dirty="false">
                <a:solidFill>
                  <a:srgbClr val="14407E"/>
                </a:solidFill>
              </a:rPr>
              <a:t>Přílohy </a:t>
            </a:r>
            <a:r>
              <a:rPr lang="cs-CZ" altLang="cs-CZ" sz="2000" dirty="false" err="true">
                <a:solidFill>
                  <a:srgbClr val="14407E"/>
                </a:solidFill>
              </a:rPr>
              <a:t>ZoR</a:t>
            </a:r>
            <a:r>
              <a:rPr lang="cs-CZ" altLang="cs-CZ" sz="2000" dirty="false">
                <a:solidFill>
                  <a:srgbClr val="14407E"/>
                </a:solidFill>
              </a:rPr>
              <a:t> a </a:t>
            </a:r>
            <a:r>
              <a:rPr lang="cs-CZ" altLang="cs-CZ" sz="2000" dirty="false" err="true">
                <a:solidFill>
                  <a:srgbClr val="14407E"/>
                </a:solidFill>
              </a:rPr>
              <a:t>ŽoP</a:t>
            </a:r>
            <a:endParaRPr lang="cs-CZ" altLang="cs-CZ" sz="2000" dirty="false">
              <a:solidFill>
                <a:srgbClr val="14407E"/>
              </a:solidFill>
            </a:endParaRPr>
          </a:p>
          <a:p>
            <a:pPr>
              <a:spcAft>
                <a:spcPts val="0"/>
              </a:spcAft>
              <a:defRPr/>
            </a:pPr>
            <a:r>
              <a:rPr lang="cs-CZ" altLang="cs-CZ" sz="2000" dirty="false">
                <a:solidFill>
                  <a:srgbClr val="14407E"/>
                </a:solidFill>
              </a:rPr>
              <a:t>Pracovní výkazy</a:t>
            </a:r>
          </a:p>
          <a:p>
            <a:pPr>
              <a:spcAft>
                <a:spcPts val="0"/>
              </a:spcAft>
              <a:defRPr/>
            </a:pPr>
            <a:r>
              <a:rPr lang="cs-CZ" altLang="cs-CZ" sz="2000" dirty="false">
                <a:solidFill>
                  <a:srgbClr val="14407E"/>
                </a:solidFill>
              </a:rPr>
              <a:t>Indikátory</a:t>
            </a:r>
          </a:p>
          <a:p>
            <a:pPr>
              <a:spcAft>
                <a:spcPts val="0"/>
              </a:spcAft>
              <a:defRPr/>
            </a:pPr>
            <a:r>
              <a:rPr lang="cs-CZ" altLang="cs-CZ" sz="2000" dirty="false">
                <a:solidFill>
                  <a:srgbClr val="14407E"/>
                </a:solidFill>
              </a:rPr>
              <a:t>Publicita</a:t>
            </a:r>
          </a:p>
          <a:p>
            <a:pPr lvl="1">
              <a:spcAft>
                <a:spcPts val="0"/>
              </a:spcAft>
              <a:defRPr/>
            </a:pPr>
            <a:r>
              <a:rPr lang="cs-CZ" altLang="cs-CZ" dirty="false">
                <a:solidFill>
                  <a:srgbClr val="14407E"/>
                </a:solidFill>
              </a:rPr>
              <a:t>+Projekty s NN. </a:t>
            </a:r>
            <a:endParaRPr lang="cs-CZ" altLang="cs-CZ" sz="1600" dirty="false">
              <a:solidFill>
                <a:srgbClr val="14407E"/>
              </a:solidFill>
            </a:endParaRPr>
          </a:p>
          <a:p>
            <a:pPr lvl="1">
              <a:spcAft>
                <a:spcPts val="0"/>
              </a:spcAft>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pic>
        <p:nvPicPr>
          <p:cNvPr id="5124" name="Picture 4" descr="C:\Users\kalinovae\AppData\Local\Microsoft\Windows\Temporary Internet Files\Content.IE5\VZYXD3MU\agenda01[1].gif"/>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40968"/>
            <a:ext cx="1576388"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3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p:txBody>
          <a:bodyPr/>
          <a:lstStyle/>
          <a:p>
            <a:r>
              <a:rPr lang="cs-CZ" dirty="false"/>
              <a:t>Nepodléhají předchozímu souhlasu, informace o změně se podává </a:t>
            </a:r>
            <a:r>
              <a:rPr lang="cs-CZ" b="true" dirty="false"/>
              <a:t>nejpozději 10 pracovních dní před termínem podání nejbližší </a:t>
            </a:r>
            <a:r>
              <a:rPr lang="cs-CZ" b="true" dirty="false" err="true"/>
              <a:t>ZoR</a:t>
            </a:r>
            <a:r>
              <a:rPr lang="cs-CZ" dirty="false"/>
              <a:t>:</a:t>
            </a:r>
          </a:p>
          <a:p>
            <a:pPr lvl="1"/>
            <a:r>
              <a:rPr lang="cs-CZ" dirty="false"/>
              <a:t>změna finančního plánu projektu (např částek v Kč); </a:t>
            </a:r>
          </a:p>
          <a:p>
            <a:pPr lvl="2"/>
            <a:r>
              <a:rPr lang="cs-CZ" dirty="false">
                <a:solidFill>
                  <a:srgbClr val="FF0000"/>
                </a:solidFill>
              </a:rPr>
              <a:t>POZOR: </a:t>
            </a:r>
            <a:r>
              <a:rPr lang="cs-CZ" dirty="false"/>
              <a:t>nikoliv změna monitorovacích období</a:t>
            </a:r>
          </a:p>
          <a:p>
            <a:pPr lvl="1"/>
            <a:r>
              <a:rPr lang="cs-CZ" dirty="false"/>
              <a:t>změna rozpočtu projektu (přesun prostředků mezi položkami, vytváření nových položek) v rámci jedné kapitoly rozpočtu;</a:t>
            </a:r>
          </a:p>
          <a:p>
            <a:pPr lvl="2"/>
            <a:r>
              <a:rPr lang="cs-CZ" dirty="false"/>
              <a:t>s ohledem na podmínky výzvy a způsobilost výdajů.</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22288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463800" y="1317526"/>
            <a:ext cx="8064000" cy="5040560"/>
          </a:xfrm>
        </p:spPr>
        <p:txBody>
          <a:bodyPr/>
          <a:lstStyle/>
          <a:p>
            <a:r>
              <a:rPr lang="cs-CZ" sz="2000" dirty="false"/>
              <a:t>Nepodléhají předchozímu souhlasu, informace o změně se podává </a:t>
            </a:r>
            <a:r>
              <a:rPr lang="cs-CZ" sz="2000" b="true" dirty="false"/>
              <a:t>nejpozději s nejbližší </a:t>
            </a:r>
            <a:r>
              <a:rPr lang="cs-CZ" sz="2000" b="true" dirty="false" err="true"/>
              <a:t>ZoR</a:t>
            </a:r>
            <a:r>
              <a:rPr lang="cs-CZ" sz="2000" dirty="false"/>
              <a:t>:</a:t>
            </a:r>
          </a:p>
          <a:p>
            <a:pPr lvl="3"/>
            <a:r>
              <a:rPr lang="cs-CZ" sz="1800" dirty="false">
                <a:solidFill>
                  <a:srgbClr val="FF0000"/>
                </a:solidFill>
              </a:rPr>
              <a:t>POZOR: </a:t>
            </a:r>
            <a:r>
              <a:rPr lang="cs-CZ" sz="1800" dirty="false" err="true"/>
              <a:t>ŽoZ</a:t>
            </a:r>
            <a:r>
              <a:rPr lang="cs-CZ" sz="1800" dirty="false"/>
              <a:t> podat v IS KP21+ před </a:t>
            </a:r>
            <a:r>
              <a:rPr lang="cs-CZ" sz="1800" dirty="false" err="true"/>
              <a:t>ZoR</a:t>
            </a:r>
            <a:r>
              <a:rPr lang="cs-CZ" sz="1800" dirty="false"/>
              <a:t> (nejpozději v týž den)</a:t>
            </a:r>
          </a:p>
          <a:p>
            <a:pPr lvl="3"/>
            <a:r>
              <a:rPr lang="cs-CZ" sz="1800" dirty="false">
                <a:solidFill>
                  <a:srgbClr val="FF0000"/>
                </a:solidFill>
              </a:rPr>
              <a:t>POZOR: </a:t>
            </a:r>
            <a:r>
              <a:rPr lang="cs-CZ" sz="1800" dirty="false"/>
              <a:t>v </a:t>
            </a:r>
            <a:r>
              <a:rPr lang="cs-CZ" sz="1800" dirty="false" err="true"/>
              <a:t>ZoR</a:t>
            </a:r>
            <a:r>
              <a:rPr lang="cs-CZ" sz="1800" dirty="false"/>
              <a:t> nepopisovat žádné změny (x OPLZZ), všechny změny mají být oznámeny pomocí </a:t>
            </a:r>
            <a:r>
              <a:rPr lang="cs-CZ" sz="1800" dirty="false" err="true"/>
              <a:t>ŽoZ</a:t>
            </a:r>
            <a:r>
              <a:rPr lang="cs-CZ" sz="1800" dirty="false"/>
              <a:t> </a:t>
            </a:r>
          </a:p>
          <a:p>
            <a:pPr lvl="1"/>
            <a:r>
              <a:rPr lang="cs-CZ" sz="1800" dirty="false"/>
              <a:t>změna ve způsobu provádění klíčových aktivit, která nemá negativní dopad na plnění cílů projektu (s </a:t>
            </a:r>
            <a:r>
              <a:rPr lang="cs-CZ" sz="1800" dirty="false" err="true"/>
              <a:t>ŽoZ</a:t>
            </a:r>
            <a:r>
              <a:rPr lang="cs-CZ" sz="1800" dirty="false"/>
              <a:t> přikládat v příloze dokument s navrhovaným zněním aktivit – například v režimu změn);</a:t>
            </a:r>
          </a:p>
          <a:p>
            <a:pPr lvl="1"/>
            <a:r>
              <a:rPr lang="cs-CZ" sz="1800" dirty="false"/>
              <a:t>navýšení počtu osob z cílové skupiny, které jsou do projektu zapojeny; </a:t>
            </a:r>
          </a:p>
          <a:p>
            <a:pPr lvl="1"/>
            <a:r>
              <a:rPr lang="cs-CZ" sz="1800" dirty="false"/>
              <a:t>některé změny smluv o partnerství; </a:t>
            </a:r>
          </a:p>
          <a:p>
            <a:pPr lvl="1"/>
            <a:r>
              <a:rPr lang="cs-CZ" sz="1800" dirty="false"/>
              <a:t>vypuštění partnera z realizace projektu z důvodu jeho zániku;</a:t>
            </a:r>
          </a:p>
          <a:p>
            <a:pPr lvl="1"/>
            <a:r>
              <a:rPr lang="cs-CZ" sz="1800" dirty="false"/>
              <a:t>změna týkající se plátcovství daně z přidané hodnoty u příjemce či u partnera s finančním příspěvkem.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85044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539552" y="1484784"/>
            <a:ext cx="8064000" cy="4103976"/>
          </a:xfrm>
          <a:ln>
            <a:noFill/>
          </a:ln>
        </p:spPr>
        <p:txBody>
          <a:bodyPr/>
          <a:lstStyle/>
          <a:p>
            <a:r>
              <a:rPr lang="cs-CZ" dirty="false"/>
              <a:t>Podléhají předchozímu souhlasu ŘO, nevyžadují vydání změnového právního aktu:</a:t>
            </a:r>
          </a:p>
          <a:p>
            <a:pPr lvl="1"/>
            <a:r>
              <a:rPr lang="cs-CZ" dirty="false"/>
              <a:t>změny v klíčových aktivitách, kdy se nejedná o technické aspekty spadající do nepodstatných změn; </a:t>
            </a:r>
          </a:p>
          <a:p>
            <a:pPr lvl="1"/>
            <a:r>
              <a:rPr lang="cs-CZ" dirty="false"/>
              <a:t>změna bankovního účtu projektu, prostřednictvím kterého dochází k poskytování podpory;</a:t>
            </a:r>
          </a:p>
          <a:p>
            <a:pPr lvl="1"/>
            <a:r>
              <a:rPr lang="cs-CZ" dirty="false"/>
              <a:t>změna ve vymezení monitorovacích období (pokud se nemění termín ukončení realizace projektu).</a:t>
            </a:r>
          </a:p>
          <a:p>
            <a:pPr lvl="1"/>
            <a:r>
              <a:rPr lang="cs-CZ" dirty="false"/>
              <a:t>přidání CS</a:t>
            </a:r>
          </a:p>
          <a:p>
            <a:pPr lvl="1"/>
            <a:r>
              <a:rPr lang="cs-CZ" dirty="false"/>
              <a:t>přesun nad 25% mezi kapitolami rozpočtu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357402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p:txBody>
          <a:bodyPr/>
          <a:lstStyle/>
          <a:p>
            <a:r>
              <a:rPr lang="cs-CZ" dirty="false"/>
              <a:t>Podléhají předchozímu souhlasu ŘO, vyžadují vydání změnového právního aktu:</a:t>
            </a:r>
          </a:p>
          <a:p>
            <a:pPr lvl="1"/>
            <a:r>
              <a:rPr lang="cs-CZ" dirty="false"/>
              <a:t>změna plánovaných výstupů a výsledků projektu (tj. cílových hodnot indikátorů); </a:t>
            </a:r>
          </a:p>
          <a:p>
            <a:pPr lvl="1"/>
            <a:r>
              <a:rPr lang="cs-CZ" dirty="false"/>
              <a:t>změna termínu ukončení realizace projektu; </a:t>
            </a:r>
          </a:p>
          <a:p>
            <a:pPr lvl="1"/>
            <a:r>
              <a:rPr lang="cs-CZ" dirty="false"/>
              <a:t>nahrazení partnera projektu jiným subjektem / jinými subjekty;</a:t>
            </a:r>
          </a:p>
          <a:p>
            <a:pPr lvl="1"/>
            <a:endParaRPr lang="cs-CZ" dirty="false"/>
          </a:p>
          <a:p>
            <a:pPr marL="414000" lvl="1" indent="0">
              <a:buNone/>
            </a:pPr>
            <a:r>
              <a:rPr lang="cs-CZ" dirty="false">
                <a:solidFill>
                  <a:srgbClr val="FF0000"/>
                </a:solidFill>
                <a:sym typeface="Wingdings"/>
              </a:rPr>
              <a:t> </a:t>
            </a:r>
            <a:r>
              <a:rPr lang="cs-CZ" dirty="false">
                <a:solidFill>
                  <a:srgbClr val="FF0000"/>
                </a:solidFill>
              </a:rPr>
              <a:t>Změny v osobě příjemce </a:t>
            </a:r>
            <a:r>
              <a:rPr lang="cs-CZ" dirty="false"/>
              <a:t>– řešeno podrobně ve specifických pravidlech – může se jednat jak o podstatnou x nepodstatnou změnu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1387853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375652" y="1628800"/>
            <a:ext cx="8424488" cy="4320000"/>
          </a:xfrm>
        </p:spPr>
        <p:txBody>
          <a:bodyPr/>
          <a:lstStyle/>
          <a:p>
            <a:r>
              <a:rPr lang="cs-CZ" dirty="false"/>
              <a:t>Veškeré změny projektu jsou administrovány v IS KP21+</a:t>
            </a:r>
          </a:p>
          <a:p>
            <a:r>
              <a:rPr lang="cs-CZ" dirty="false"/>
              <a:t>ŘO může žádost o změnu: </a:t>
            </a:r>
          </a:p>
          <a:p>
            <a:pPr lvl="1"/>
            <a:r>
              <a:rPr lang="cs-CZ" sz="1800" dirty="false"/>
              <a:t>v případě žádostí o nepodstatnou změnu potvrdit (vzít na vědomí) nebo vrátit k přepracování;</a:t>
            </a:r>
          </a:p>
          <a:p>
            <a:pPr lvl="1"/>
            <a:r>
              <a:rPr lang="cs-CZ" sz="1800" dirty="false"/>
              <a:t>v případě žádostí o podstatnou změnu schválit, zamítnout nebo vrátit k přepracování;</a:t>
            </a:r>
          </a:p>
          <a:p>
            <a:pPr lvl="1"/>
            <a:r>
              <a:rPr lang="cs-CZ" sz="1800" dirty="false"/>
              <a:t>ŘO má na posouzení podstatné změny </a:t>
            </a:r>
            <a:r>
              <a:rPr lang="cs-CZ" sz="1800" b="true" dirty="false"/>
              <a:t>20 pracovních dnů </a:t>
            </a:r>
            <a:r>
              <a:rPr lang="cs-CZ" sz="1800" dirty="false"/>
              <a:t>(od předložení žádosti o změnu). Změny nepodstatné by měly být vráceny k dopracování, nebo akceptovány do </a:t>
            </a:r>
            <a:r>
              <a:rPr lang="cs-CZ" sz="1800" b="true" dirty="false"/>
              <a:t>5 pracovních dní</a:t>
            </a:r>
            <a:r>
              <a:rPr lang="cs-CZ" sz="1800" dirty="false"/>
              <a:t>.</a:t>
            </a:r>
          </a:p>
          <a:p>
            <a:pPr lvl="1"/>
            <a:r>
              <a:rPr lang="cs-CZ" sz="1800" dirty="false"/>
              <a:t>Schválení žádosti o změnu rozpočtu projektu není možné chápat jako souhlas se všemi výdaji, které příjemce do nově vytvořených či navýšených řádků rozpočtu bude následně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8243940" y="1466940"/>
            <a:ext cx="1080120" cy="1080120"/>
          </a:xfrm>
          <a:prstGeom prst="rect">
            <a:avLst/>
          </a:prstGeom>
        </p:spPr>
      </p:pic>
    </p:spTree>
    <p:extLst>
      <p:ext uri="{BB962C8B-B14F-4D97-AF65-F5344CB8AC3E}">
        <p14:creationId xmlns:p14="http://schemas.microsoft.com/office/powerpoint/2010/main" val="2451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Změnové řízení v </a:t>
            </a:r>
            <a:r>
              <a:rPr lang="cs-CZ" dirty="false" err="true"/>
              <a:t>Is</a:t>
            </a:r>
            <a:r>
              <a:rPr lang="cs-CZ" dirty="false"/>
              <a:t> kp21+</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8708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Vyplnit odůvodnění </a:t>
            </a:r>
            <a:r>
              <a:rPr lang="cs-CZ" dirty="false" err="true"/>
              <a:t>ŽoZ</a:t>
            </a:r>
            <a:r>
              <a:rPr lang="cs-CZ" dirty="false"/>
              <a:t> a Uložit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95951"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702450" y="5805264"/>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4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11560" y="1570829"/>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Vybírat jen obrazovky které chcete vyplnit - nelze rozpracovat dvě </a:t>
            </a:r>
            <a:r>
              <a:rPr lang="cs-CZ" sz="2400" dirty="false" err="true"/>
              <a:t>ŽoZ</a:t>
            </a:r>
            <a:r>
              <a:rPr lang="cs-CZ" sz="2400" dirty="false"/>
              <a:t> se stejnými obrazovkami.</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Zaslání na ŘO</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a:t>Kontrola – finalizace – podpis </a:t>
            </a:r>
            <a:r>
              <a:rPr lang="cs-CZ" dirty="false" err="true"/>
              <a:t>ŽoZ</a:t>
            </a:r>
            <a:r>
              <a:rPr lang="cs-CZ" dirty="false"/>
              <a:t> = odeslání na ŘO</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Návod na esfcr.cz</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a:hlinkClick r:id="rId2"/>
              </a:rPr>
              <a:t>https://www.esfcr.cz/formulare-a-pokyny-ke-zprave-o-realizaci-projektu-zadosti-o-platbu-a-zadosti-o-zmenu-opz-plus</a:t>
            </a: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192203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příjemcem – ŘO</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ŘO určí druh změny (podstatná se změnou PA, bez změny PA, nepodstatná změna).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V závislosti na druhu změny probíhá schvalovací proces.</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Je-li třeba opravy </a:t>
            </a:r>
            <a:r>
              <a:rPr lang="cs-CZ" sz="2400" dirty="false" err="true"/>
              <a:t>ŽoZ</a:t>
            </a:r>
            <a:r>
              <a:rPr lang="cs-CZ" sz="2400" dirty="false"/>
              <a:t>, ŘO vrátí k dopracování, jinak bude </a:t>
            </a:r>
            <a:r>
              <a:rPr lang="cs-CZ" sz="2400" dirty="false" err="true"/>
              <a:t>ŽoZ</a:t>
            </a:r>
            <a:r>
              <a:rPr lang="cs-CZ" sz="2400" dirty="false"/>
              <a:t> buď akceptována, schválena, nebo neschválena.</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1554173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a:t>Změny vyžádané ŘO</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ŘO vytvoří </a:t>
            </a:r>
            <a:r>
              <a:rPr lang="cs-CZ" sz="2400" dirty="false" err="true"/>
              <a:t>ŽoZ</a:t>
            </a:r>
            <a:r>
              <a:rPr lang="cs-CZ" sz="2400" dirty="false"/>
              <a:t> a zašle příjemci (stav </a:t>
            </a:r>
            <a:r>
              <a:rPr lang="cs-CZ" sz="2400" dirty="false" err="true"/>
              <a:t>ŽoZ</a:t>
            </a:r>
            <a:r>
              <a:rPr lang="cs-CZ" sz="2400" dirty="false"/>
              <a:t> – rozpracována). O zaslání </a:t>
            </a:r>
            <a:r>
              <a:rPr lang="cs-CZ" sz="2400" dirty="false" err="true"/>
              <a:t>ŽoZ</a:t>
            </a:r>
            <a:r>
              <a:rPr lang="cs-CZ" sz="2400" dirty="false"/>
              <a:t> informuje systémová depeše.</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Současně se změnou zašle příjemci depeši s odůvodněním změny a popisem dalšího postupu.</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Příjemce se se změnou seznámí, příp. ji dopracuje.</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Kontrola – finalizace – podpis = odeslání na ŘO</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a:t>Schvalovací proces na ŘO</a:t>
            </a:r>
            <a:endParaRPr lang="cs-CZ" dirty="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cxnSp>
        <p:nvCxnSpPr>
          <p:cNvPr id="5" name="Přímá spojnice se šipkou 4"/>
          <p:cNvCxnSpPr/>
          <p:nvPr/>
        </p:nvCxnSpPr>
        <p:spPr>
          <a:xfrm>
            <a:off x="2699792" y="38610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702104"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5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Realizace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Zpráva o Realizaci (</a:t>
            </a:r>
            <a:r>
              <a:rPr lang="cs-CZ" dirty="false" err="true"/>
              <a:t>ZoR</a:t>
            </a:r>
            <a:r>
              <a:rPr lang="cs-CZ" dirty="false"/>
              <a:t>) a žádost o platbu (</a:t>
            </a:r>
            <a:r>
              <a:rPr lang="cs-CZ" dirty="false" err="true"/>
              <a:t>žop</a:t>
            </a:r>
            <a:r>
              <a:rPr lang="cs-CZ" dirty="false"/>
              <a:t>)</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63504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3B4FCA88-0CCF-8838-4F8E-8CC127C31E8E}"/>
              </a:ext>
            </a:extLst>
          </p:cNvPr>
          <p:cNvSpPr>
            <a:spLocks noGrp="true"/>
          </p:cNvSpPr>
          <p:nvPr>
            <p:ph type="title"/>
          </p:nvPr>
        </p:nvSpPr>
        <p:spPr>
          <a:xfrm>
            <a:off x="395288" y="28575"/>
            <a:ext cx="8229600" cy="1143000"/>
          </a:xfrm>
        </p:spPr>
        <p:txBody>
          <a:bodyPr/>
          <a:lstStyle/>
          <a:p>
            <a:pPr eaLnBrk="true" hangingPunct="true">
              <a:defRPr/>
            </a:pPr>
            <a:r>
              <a:rPr lang="cs-CZ" altLang="cs-CZ" dirty="false"/>
              <a:t>Zpráva o realizaci </a:t>
            </a:r>
            <a:r>
              <a:rPr lang="cs-CZ" altLang="cs-CZ" dirty="false" err="true"/>
              <a:t>aka</a:t>
            </a:r>
            <a:r>
              <a:rPr lang="cs-CZ" altLang="cs-CZ" dirty="false"/>
              <a:t> „ZOR“</a:t>
            </a:r>
          </a:p>
        </p:txBody>
      </p:sp>
      <p:pic>
        <p:nvPicPr>
          <p:cNvPr id="26627" name="Obrázek 1">
            <a:extLst>
              <a:ext uri="{FF2B5EF4-FFF2-40B4-BE49-F238E27FC236}">
                <a16:creationId xmlns:a16="http://schemas.microsoft.com/office/drawing/2014/main" id="{80BC503D-0E15-9425-B917-0AE573ED5B18}"/>
              </a:ext>
            </a:extLst>
          </p:cNvPr>
          <p:cNvPicPr>
            <a:picLocks noChangeAspect="true"/>
          </p:cNvPicPr>
          <p:nvPr/>
        </p:nvPicPr>
        <p:blipFill>
          <a:blip r:embed="rId3">
            <a:extLst>
              <a:ext uri="{28A0092B-C50C-407E-A947-70E740481C1C}">
                <a14:useLocalDpi xmlns:a14="http://schemas.microsoft.com/office/drawing/2010/main" val="0"/>
              </a:ext>
            </a:extLst>
          </a:blip>
          <a:srcRect/>
          <a:stretch>
            <a:fillRect/>
          </a:stretch>
        </p:blipFill>
        <p:spPr bwMode="auto">
          <a:xfrm>
            <a:off x="1277938" y="1619250"/>
            <a:ext cx="64643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Zpráva o Realizaci (</a:t>
            </a:r>
            <a:r>
              <a:rPr lang="cs-CZ" dirty="false" err="true"/>
              <a:t>ZoR</a:t>
            </a:r>
            <a:r>
              <a:rPr lang="cs-CZ" dirty="false"/>
              <a:t>)</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2164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a:t>
            </a:r>
          </a:p>
        </p:txBody>
      </p:sp>
      <p:sp>
        <p:nvSpPr>
          <p:cNvPr id="3" name="Zástupný symbol pro obsah 2"/>
          <p:cNvSpPr>
            <a:spLocks noGrp="true"/>
          </p:cNvSpPr>
          <p:nvPr>
            <p:ph idx="1"/>
          </p:nvPr>
        </p:nvSpPr>
        <p:spPr>
          <a:xfrm>
            <a:off x="539552" y="1412776"/>
            <a:ext cx="8064000" cy="4320000"/>
          </a:xfrm>
        </p:spPr>
        <p:txBody>
          <a:bodyPr/>
          <a:lstStyle/>
          <a:p>
            <a:r>
              <a:rPr lang="cs-CZ" dirty="false"/>
              <a:t>Zprávu o realizaci projektu má příjemce za povinnost předložit za každé monitorovací období.</a:t>
            </a:r>
          </a:p>
          <a:p>
            <a:r>
              <a:rPr lang="cs-CZ" dirty="false"/>
              <a:t>Běžné monitorovací období:</a:t>
            </a:r>
          </a:p>
          <a:p>
            <a:pPr lvl="1">
              <a:buSzPct val="95000"/>
              <a:buFont typeface="+mj-lt"/>
              <a:buAutoNum type="arabicParenR"/>
            </a:pPr>
            <a:r>
              <a:rPr lang="cs-CZ" sz="1600" dirty="false"/>
              <a:t>1 - 6 měsíc realizace</a:t>
            </a:r>
          </a:p>
          <a:p>
            <a:pPr lvl="1">
              <a:buSzPct val="95000"/>
              <a:buFont typeface="+mj-lt"/>
              <a:buAutoNum type="arabicParenR"/>
            </a:pPr>
            <a:r>
              <a:rPr lang="cs-CZ" sz="1600" dirty="false"/>
              <a:t>7-18 měsíc realizace </a:t>
            </a:r>
          </a:p>
          <a:p>
            <a:pPr lvl="1">
              <a:buSzPct val="95000"/>
              <a:buFont typeface="+mj-lt"/>
              <a:buAutoNum type="arabicParenR"/>
            </a:pPr>
            <a:r>
              <a:rPr lang="cs-CZ" sz="1600" dirty="false"/>
              <a:t>19-30 měsíc realizace </a:t>
            </a:r>
          </a:p>
          <a:p>
            <a:pPr lvl="1">
              <a:buSzPct val="95000"/>
              <a:buFont typeface="+mj-lt"/>
              <a:buAutoNum type="arabicParenR"/>
            </a:pPr>
            <a:r>
              <a:rPr lang="cs-CZ" sz="1600" dirty="false"/>
              <a:t>31-36 měsíc realizace </a:t>
            </a:r>
          </a:p>
          <a:p>
            <a:r>
              <a:rPr lang="cs-CZ" dirty="false"/>
              <a:t>Pro předložení platí lhůta do konce prvního měsíce následujícího po ukončení období, k němuž se zpráva vztahuje </a:t>
            </a:r>
            <a:r>
              <a:rPr lang="cs-CZ" dirty="false">
                <a:solidFill>
                  <a:srgbClr val="FF0000"/>
                </a:solidFill>
              </a:rPr>
              <a:t>(při nedodržení hrozí sankce)</a:t>
            </a:r>
            <a:r>
              <a:rPr lang="cs-CZ" dirty="false"/>
              <a:t>; </a:t>
            </a:r>
          </a:p>
          <a:p>
            <a:r>
              <a:rPr lang="cs-CZ" dirty="false"/>
              <a:t>Závěrečná zpráva musí být předložena do konce druhého měsíce následujícího po ukončení období, k němuž se vztahuje.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9307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II</a:t>
            </a:r>
          </a:p>
        </p:txBody>
      </p:sp>
      <p:sp>
        <p:nvSpPr>
          <p:cNvPr id="3" name="Zástupný symbol pro obsah 2"/>
          <p:cNvSpPr>
            <a:spLocks noGrp="true"/>
          </p:cNvSpPr>
          <p:nvPr>
            <p:ph idx="1"/>
          </p:nvPr>
        </p:nvSpPr>
        <p:spPr>
          <a:xfrm>
            <a:off x="540000" y="1484784"/>
            <a:ext cx="8064000" cy="4103976"/>
          </a:xfrm>
        </p:spPr>
        <p:txBody>
          <a:bodyPr/>
          <a:lstStyle/>
          <a:p>
            <a:r>
              <a:rPr lang="cs-CZ" dirty="false"/>
              <a:t>Ve výjimečných případech může příjemce předložit zprávu o realizaci projektu na jiné monitorovací období (nutno zažádat formou </a:t>
            </a:r>
            <a:r>
              <a:rPr lang="cs-CZ" dirty="false" err="true"/>
              <a:t>ŽoZ</a:t>
            </a:r>
            <a:r>
              <a:rPr lang="cs-CZ" dirty="false"/>
              <a:t> v dostatečném předstihu)</a:t>
            </a:r>
          </a:p>
          <a:p>
            <a:pPr marL="0" indent="0">
              <a:buNone/>
            </a:pPr>
            <a:endParaRPr lang="cs-CZ" dirty="false"/>
          </a:p>
          <a:p>
            <a:r>
              <a:rPr lang="cs-CZ" dirty="false"/>
              <a:t>Nedodržení termínů pro předkládání </a:t>
            </a:r>
            <a:r>
              <a:rPr lang="cs-CZ" dirty="false" err="true"/>
              <a:t>ZoR</a:t>
            </a:r>
            <a:r>
              <a:rPr lang="cs-CZ" dirty="false"/>
              <a:t> a </a:t>
            </a:r>
            <a:r>
              <a:rPr lang="cs-CZ" dirty="false" err="true"/>
              <a:t>ŽoP</a:t>
            </a:r>
            <a:r>
              <a:rPr lang="cs-CZ" dirty="false"/>
              <a:t> = </a:t>
            </a:r>
            <a:r>
              <a:rPr lang="cs-CZ" dirty="false">
                <a:solidFill>
                  <a:srgbClr val="FF0000"/>
                </a:solidFill>
              </a:rPr>
              <a:t>sankce! Nelze termín prodloužit!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559880" y="3356992"/>
            <a:ext cx="1080120" cy="1080120"/>
          </a:xfrm>
          <a:prstGeom prst="rect">
            <a:avLst/>
          </a:prstGeom>
        </p:spPr>
      </p:pic>
    </p:spTree>
    <p:extLst>
      <p:ext uri="{BB962C8B-B14F-4D97-AF65-F5344CB8AC3E}">
        <p14:creationId xmlns:p14="http://schemas.microsoft.com/office/powerpoint/2010/main" val="3935776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III</a:t>
            </a:r>
          </a:p>
        </p:txBody>
      </p:sp>
      <p:sp>
        <p:nvSpPr>
          <p:cNvPr id="3" name="Zástupný symbol pro obsah 2"/>
          <p:cNvSpPr>
            <a:spLocks noGrp="true"/>
          </p:cNvSpPr>
          <p:nvPr>
            <p:ph idx="1"/>
          </p:nvPr>
        </p:nvSpPr>
        <p:spPr>
          <a:xfrm>
            <a:off x="540000" y="1629280"/>
            <a:ext cx="8064000" cy="4320000"/>
          </a:xfrm>
        </p:spPr>
        <p:txBody>
          <a:bodyPr/>
          <a:lstStyle/>
          <a:p>
            <a:r>
              <a:rPr lang="cs-CZ" dirty="false"/>
              <a:t>V IS KP21+ lze zprávu o realizaci projektu a také žádost o platbu vypracovat teprve poté, co:</a:t>
            </a:r>
          </a:p>
          <a:p>
            <a:pPr lvl="1"/>
            <a:r>
              <a:rPr lang="cs-CZ" dirty="false"/>
              <a:t>je ukončena administrace všech </a:t>
            </a:r>
            <a:r>
              <a:rPr lang="cs-CZ" b="true" dirty="false"/>
              <a:t>dříve podaných zpráv </a:t>
            </a:r>
            <a:r>
              <a:rPr lang="cs-CZ" dirty="false"/>
              <a:t>o realizaci projektu a žádostí o platbu;</a:t>
            </a:r>
          </a:p>
          <a:p>
            <a:pPr lvl="1"/>
            <a:r>
              <a:rPr lang="cs-CZ" dirty="false">
                <a:solidFill>
                  <a:srgbClr val="FF0000"/>
                </a:solidFill>
              </a:rPr>
              <a:t>je ukončena administrace všech zahájených </a:t>
            </a:r>
            <a:r>
              <a:rPr lang="cs-CZ" b="true" dirty="false">
                <a:solidFill>
                  <a:srgbClr val="FF0000"/>
                </a:solidFill>
              </a:rPr>
              <a:t>změnových řízení </a:t>
            </a:r>
            <a:r>
              <a:rPr lang="cs-CZ" dirty="false">
                <a:solidFill>
                  <a:srgbClr val="FF0000"/>
                </a:solidFill>
              </a:rPr>
              <a:t>(tj. žádostí o změnu) týkajících se </a:t>
            </a:r>
            <a:r>
              <a:rPr lang="cs-CZ" b="true" dirty="false">
                <a:solidFill>
                  <a:srgbClr val="FF0000"/>
                </a:solidFill>
              </a:rPr>
              <a:t>rozpočtu nebo finančního plánu</a:t>
            </a:r>
            <a:r>
              <a:rPr lang="cs-CZ" dirty="false">
                <a:solidFill>
                  <a:srgbClr val="FF0000"/>
                </a:solidFill>
              </a:rPr>
              <a:t>, u kterých datum změny platnosti spadá do monitorovacího období, za které by měla být podána zpráva o realizaci projektu či žádost o platbu;</a:t>
            </a:r>
          </a:p>
          <a:p>
            <a:pPr lvl="1"/>
            <a:r>
              <a:rPr lang="cs-CZ" dirty="false"/>
              <a:t>je ukončena administrace všech změnových řízení (tj. žádostí o změnu) týkajících se </a:t>
            </a:r>
            <a:r>
              <a:rPr lang="cs-CZ" b="true" dirty="false"/>
              <a:t>jakékoli podstatné změny </a:t>
            </a:r>
            <a:r>
              <a:rPr lang="cs-CZ" dirty="false"/>
              <a:t>projektu, u níž datum platnosti spadá do monitorovacího období, za které by měla být podána zpráva o realizaci projektu či žádost o platbu.</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916053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IV</a:t>
            </a:r>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KP21+;</a:t>
            </a:r>
          </a:p>
          <a:p>
            <a:r>
              <a:rPr lang="cs-CZ" dirty="false"/>
              <a:t>Součástí zprávy o realizaci projektu je ve formátu žádosti o platbu vždy vyúčtování výdajů spojených s realizací projektu;</a:t>
            </a:r>
          </a:p>
          <a:p>
            <a:r>
              <a:rPr lang="cs-CZ" dirty="false"/>
              <a:t>Pokyny pro vyplnění v IS KP21+:</a:t>
            </a:r>
          </a:p>
          <a:p>
            <a:pPr lvl="1"/>
            <a:r>
              <a:rPr lang="cs-CZ" dirty="false">
                <a:hlinkClick r:id="rId2"/>
              </a:rPr>
              <a:t>https://www.esfcr.cz/formulare-a-pokyny-ke-zprave-o-realizaci-projektu-zadosti-o-platbu-a-zadosti-o-zmenu-opz-plus/-/dokument/19489509</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1688897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Zpráva o realizaci v ISKP21+</a:t>
            </a:r>
          </a:p>
        </p:txBody>
      </p:sp>
      <p:sp>
        <p:nvSpPr>
          <p:cNvPr id="6" name="Zástupný symbol pro obsah 5"/>
          <p:cNvSpPr>
            <a:spLocks noGrp="true"/>
          </p:cNvSpPr>
          <p:nvPr>
            <p:ph idx="1"/>
          </p:nvPr>
        </p:nvSpPr>
        <p:spPr/>
        <p:txBody>
          <a:bodyPr/>
          <a:lstStyle/>
          <a:p>
            <a:r>
              <a:rPr lang="cs-CZ" sz="2000" dirty="false"/>
              <a:t>Základní informace o projektu a předkládané </a:t>
            </a:r>
            <a:r>
              <a:rPr lang="cs-CZ" sz="2000" dirty="false" err="true"/>
              <a:t>ZoR</a:t>
            </a:r>
            <a:endParaRPr lang="cs-CZ" sz="2000" dirty="false"/>
          </a:p>
          <a:p>
            <a:r>
              <a:rPr lang="cs-CZ" sz="2000" dirty="false"/>
              <a:t>Kontaktní údaje</a:t>
            </a:r>
          </a:p>
          <a:p>
            <a:r>
              <a:rPr lang="cs-CZ" sz="2000" dirty="false"/>
              <a:t>Pokrok v realizaci KA</a:t>
            </a:r>
          </a:p>
          <a:p>
            <a:r>
              <a:rPr lang="cs-CZ" sz="2000" dirty="false"/>
              <a:t>Indikátory</a:t>
            </a:r>
          </a:p>
          <a:p>
            <a:r>
              <a:rPr lang="cs-CZ" sz="2000" dirty="false"/>
              <a:t>Horizontální principy</a:t>
            </a:r>
          </a:p>
          <a:p>
            <a:r>
              <a:rPr lang="cs-CZ" sz="2000" dirty="false"/>
              <a:t>Příjmy</a:t>
            </a:r>
          </a:p>
          <a:p>
            <a:endParaRPr lang="cs-CZ" sz="2000" dirty="false"/>
          </a:p>
        </p:txBody>
      </p:sp>
      <p:sp>
        <p:nvSpPr>
          <p:cNvPr id="7" name="Zástupný symbol pro obsah 6"/>
          <p:cNvSpPr>
            <a:spLocks noGrp="true"/>
          </p:cNvSpPr>
          <p:nvPr>
            <p:ph idx="10"/>
          </p:nvPr>
        </p:nvSpPr>
        <p:spPr/>
        <p:txBody>
          <a:bodyPr/>
          <a:lstStyle/>
          <a:p>
            <a:r>
              <a:rPr lang="cs-CZ" sz="2000" dirty="false"/>
              <a:t>Kontroly (mimo kontrol z úrovně poskytovatele podpory)</a:t>
            </a:r>
          </a:p>
          <a:p>
            <a:r>
              <a:rPr lang="cs-CZ" sz="2000" dirty="false"/>
              <a:t>Povinná publicita</a:t>
            </a:r>
          </a:p>
          <a:p>
            <a:r>
              <a:rPr lang="cs-CZ" sz="2000" dirty="false"/>
              <a:t>Problémy v realizaci</a:t>
            </a:r>
          </a:p>
          <a:p>
            <a:r>
              <a:rPr lang="cs-CZ" sz="2000" dirty="false"/>
              <a:t>Čestná prohlášení</a:t>
            </a:r>
          </a:p>
          <a:p>
            <a:r>
              <a:rPr lang="cs-CZ" sz="2000" dirty="false"/>
              <a:t>Přílohy</a:t>
            </a:r>
          </a:p>
          <a:p>
            <a:endParaRPr lang="cs-CZ" dirty="false"/>
          </a:p>
        </p:txBody>
      </p:sp>
      <p:sp>
        <p:nvSpPr>
          <p:cNvPr id="4" name="Zástupný symbol pro číslo snímku 3"/>
          <p:cNvSpPr>
            <a:spLocks noGrp="true"/>
          </p:cNvSpPr>
          <p:nvPr>
            <p:ph type="sldNum" sz="quarter" idx="13"/>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2227591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124DD-9580-1FD8-08D1-81997CF945CF}"/>
              </a:ext>
            </a:extLst>
          </p:cNvPr>
          <p:cNvSpPr>
            <a:spLocks noGrp="true"/>
          </p:cNvSpPr>
          <p:nvPr>
            <p:ph type="title"/>
          </p:nvPr>
        </p:nvSpPr>
        <p:spPr/>
        <p:txBody>
          <a:bodyPr/>
          <a:lstStyle/>
          <a:p>
            <a:r>
              <a:rPr lang="cs-CZ" dirty="false"/>
              <a:t>Monitorovací období v 1.zor</a:t>
            </a:r>
          </a:p>
        </p:txBody>
      </p:sp>
      <p:sp>
        <p:nvSpPr>
          <p:cNvPr id="3" name="Zástupný obsah 2">
            <a:extLst>
              <a:ext uri="{FF2B5EF4-FFF2-40B4-BE49-F238E27FC236}">
                <a16:creationId xmlns:a16="http://schemas.microsoft.com/office/drawing/2014/main" id="{F2DCAFAA-CB9B-7B1B-2CB2-EE6119699595}"/>
              </a:ext>
            </a:extLst>
          </p:cNvPr>
          <p:cNvSpPr>
            <a:spLocks noGrp="true"/>
          </p:cNvSpPr>
          <p:nvPr>
            <p:ph idx="1"/>
          </p:nvPr>
        </p:nvSpPr>
        <p:spPr>
          <a:xfrm>
            <a:off x="540000" y="1484784"/>
            <a:ext cx="7920432" cy="4635216"/>
          </a:xfrm>
        </p:spPr>
        <p:txBody>
          <a:bodyPr/>
          <a:lstStyle/>
          <a:p>
            <a:r>
              <a:rPr lang="cs-CZ" dirty="false"/>
              <a:t>Monitorovací období (MO) začíná datem zahájení projetu ale IS KP14+ automaticky předvyplní jako datum začátku MO datum uzavření právního aktu (PA).</a:t>
            </a:r>
          </a:p>
          <a:p>
            <a:pPr lvl="1"/>
            <a:r>
              <a:rPr lang="cs-CZ" dirty="false"/>
              <a:t>Datum je možné upravit pouze před vytvořením první zor na „Harmonogramu </a:t>
            </a:r>
            <a:r>
              <a:rPr lang="cs-CZ" dirty="false" err="true"/>
              <a:t>ZoR</a:t>
            </a:r>
            <a:r>
              <a:rPr lang="cs-CZ" dirty="false"/>
              <a:t>“ přes tlačítko „Změna sledovaného období pro 1.ZoR“</a:t>
            </a:r>
          </a:p>
        </p:txBody>
      </p:sp>
      <p:sp>
        <p:nvSpPr>
          <p:cNvPr id="5" name="Zástupný symbol pro číslo snímku 4">
            <a:extLst>
              <a:ext uri="{FF2B5EF4-FFF2-40B4-BE49-F238E27FC236}">
                <a16:creationId xmlns:a16="http://schemas.microsoft.com/office/drawing/2014/main" id="{72FBE3CC-757B-2073-9107-0B540E6333E5}"/>
              </a:ext>
            </a:extLst>
          </p:cNvPr>
          <p:cNvSpPr>
            <a:spLocks noGrp="true"/>
          </p:cNvSpPr>
          <p:nvPr>
            <p:ph type="sldNum" sz="quarter" idx="13"/>
          </p:nvPr>
        </p:nvSpPr>
        <p:spPr/>
        <p:txBody>
          <a:bodyPr/>
          <a:lstStyle/>
          <a:p>
            <a:fld id="{479BF083-4774-43B1-9AB0-5CC1AC5DD8EE}" type="slidenum">
              <a:rPr lang="cs-CZ" smtClean="false"/>
              <a:pPr/>
              <a:t>38</a:t>
            </a:fld>
            <a:endParaRPr lang="cs-CZ" dirty="false"/>
          </a:p>
        </p:txBody>
      </p:sp>
      <p:pic>
        <p:nvPicPr>
          <p:cNvPr id="6" name="Obrázek 5">
            <a:extLst>
              <a:ext uri="{FF2B5EF4-FFF2-40B4-BE49-F238E27FC236}">
                <a16:creationId xmlns:a16="http://schemas.microsoft.com/office/drawing/2014/main" id="{D30138C6-E3F4-452E-490A-05A8C963BEF6}"/>
              </a:ext>
            </a:extLst>
          </p:cNvPr>
          <p:cNvPicPr>
            <a:picLocks noChangeAspect="true"/>
          </p:cNvPicPr>
          <p:nvPr/>
        </p:nvPicPr>
        <p:blipFill>
          <a:blip cstate="print" r:embed="rId2">
            <a:extLst>
              <a:ext uri="{BEBA8EAE-BF5A-486C-A8C5-ECC9F3942E4B}">
                <a14:imgProps xmlns:a14="http://schemas.microsoft.com/office/drawing/2010/main">
                  <a14:imgLayer r:embed="rId3">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2097012" y="5049125"/>
            <a:ext cx="1466875" cy="1466875"/>
          </a:xfrm>
          <a:prstGeom prst="rect">
            <a:avLst/>
          </a:prstGeom>
        </p:spPr>
      </p:pic>
      <p:pic>
        <p:nvPicPr>
          <p:cNvPr id="10" name="Obrázek 9">
            <a:extLst>
              <a:ext uri="{FF2B5EF4-FFF2-40B4-BE49-F238E27FC236}">
                <a16:creationId xmlns:a16="http://schemas.microsoft.com/office/drawing/2014/main" id="{8F48F426-5944-12DB-F28E-67D8D2863273}"/>
              </a:ext>
            </a:extLst>
          </p:cNvPr>
          <p:cNvPicPr>
            <a:picLocks noChangeAspect="true"/>
          </p:cNvPicPr>
          <p:nvPr/>
        </p:nvPicPr>
        <p:blipFill>
          <a:blip r:embed="rId4"/>
          <a:stretch>
            <a:fillRect/>
          </a:stretch>
        </p:blipFill>
        <p:spPr>
          <a:xfrm>
            <a:off x="3563887" y="3501008"/>
            <a:ext cx="4819359" cy="2880320"/>
          </a:xfrm>
          <a:prstGeom prst="rect">
            <a:avLst/>
          </a:prstGeom>
        </p:spPr>
      </p:pic>
    </p:spTree>
    <p:extLst>
      <p:ext uri="{BB962C8B-B14F-4D97-AF65-F5344CB8AC3E}">
        <p14:creationId xmlns:p14="http://schemas.microsoft.com/office/powerpoint/2010/main" val="202264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CA0C07-668D-E1EB-80B8-619914390211}"/>
              </a:ext>
            </a:extLst>
          </p:cNvPr>
          <p:cNvSpPr>
            <a:spLocks noGrp="true"/>
          </p:cNvSpPr>
          <p:nvPr>
            <p:ph type="title"/>
          </p:nvPr>
        </p:nvSpPr>
        <p:spPr/>
        <p:txBody>
          <a:bodyPr/>
          <a:lstStyle/>
          <a:p>
            <a:r>
              <a:rPr lang="cs-CZ" dirty="false"/>
              <a:t>Přílohy zor</a:t>
            </a:r>
          </a:p>
        </p:txBody>
      </p:sp>
      <p:sp>
        <p:nvSpPr>
          <p:cNvPr id="3" name="Zástupný obsah 2">
            <a:extLst>
              <a:ext uri="{FF2B5EF4-FFF2-40B4-BE49-F238E27FC236}">
                <a16:creationId xmlns:a16="http://schemas.microsoft.com/office/drawing/2014/main" id="{7FC77D18-5C40-19DC-F9A6-3FCA1D162B4B}"/>
              </a:ext>
            </a:extLst>
          </p:cNvPr>
          <p:cNvSpPr>
            <a:spLocks noGrp="true"/>
          </p:cNvSpPr>
          <p:nvPr>
            <p:ph idx="1"/>
          </p:nvPr>
        </p:nvSpPr>
        <p:spPr>
          <a:xfrm>
            <a:off x="540000" y="1800000"/>
            <a:ext cx="7992440" cy="4320000"/>
          </a:xfrm>
        </p:spPr>
        <p:txBody>
          <a:bodyPr/>
          <a:lstStyle/>
          <a:p>
            <a:r>
              <a:rPr lang="cs-CZ" dirty="false"/>
              <a:t>Průběžné</a:t>
            </a:r>
          </a:p>
          <a:p>
            <a:pPr lvl="1"/>
            <a:r>
              <a:rPr lang="cs-CZ" dirty="false"/>
              <a:t>Výstupy projektu (zejména dokumenty zahrnuté v indikátorech)</a:t>
            </a:r>
          </a:p>
          <a:p>
            <a:pPr lvl="2"/>
            <a:r>
              <a:rPr lang="cs-CZ" dirty="false"/>
              <a:t>Možná povinnost předat ŘO skrze </a:t>
            </a:r>
            <a:r>
              <a:rPr lang="cs-CZ" dirty="false" err="true"/>
              <a:t>DaP</a:t>
            </a:r>
            <a:r>
              <a:rPr lang="cs-CZ" dirty="false"/>
              <a:t> na esfcr.cz</a:t>
            </a:r>
          </a:p>
          <a:p>
            <a:pPr lvl="1"/>
            <a:r>
              <a:rPr lang="cs-CZ" dirty="false"/>
              <a:t>Podrobnější popis, který se nevešel do limitu polí popisu Projektu a KA.</a:t>
            </a:r>
          </a:p>
          <a:p>
            <a:endParaRPr lang="cs-CZ" dirty="false"/>
          </a:p>
          <a:p>
            <a:r>
              <a:rPr lang="cs-CZ" dirty="false"/>
              <a:t>Závěrečné</a:t>
            </a:r>
          </a:p>
          <a:p>
            <a:pPr lvl="1"/>
            <a:r>
              <a:rPr lang="cs-CZ" dirty="false"/>
              <a:t>Dotazník o výsledcích projektu pro OPZ+</a:t>
            </a:r>
          </a:p>
        </p:txBody>
      </p:sp>
      <p:sp>
        <p:nvSpPr>
          <p:cNvPr id="5" name="Zástupný symbol pro číslo snímku 4">
            <a:extLst>
              <a:ext uri="{FF2B5EF4-FFF2-40B4-BE49-F238E27FC236}">
                <a16:creationId xmlns:a16="http://schemas.microsoft.com/office/drawing/2014/main" id="{5A9FC7A0-6A45-BB0B-41CA-262F7686EE14}"/>
              </a:ext>
            </a:extLst>
          </p:cNvPr>
          <p:cNvSpPr>
            <a:spLocks noGrp="true"/>
          </p:cNvSpPr>
          <p:nvPr>
            <p:ph type="sldNum" sz="quarter" idx="13"/>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164484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Právní akt</a:t>
            </a:r>
          </a:p>
        </p:txBody>
      </p:sp>
      <p:sp>
        <p:nvSpPr>
          <p:cNvPr id="3" name="Zástupný symbol pro obsah 2"/>
          <p:cNvSpPr>
            <a:spLocks noGrp="true"/>
          </p:cNvSpPr>
          <p:nvPr>
            <p:ph idx="1"/>
          </p:nvPr>
        </p:nvSpPr>
        <p:spPr>
          <a:xfrm>
            <a:off x="540000" y="1556792"/>
            <a:ext cx="8064000" cy="4320000"/>
          </a:xfrm>
        </p:spPr>
        <p:txBody>
          <a:bodyPr/>
          <a:lstStyle/>
          <a:p>
            <a:r>
              <a:rPr lang="cs-CZ" dirty="false"/>
              <a:t>Akceptováním textu právního aktu o poskytnutí podpory (po předchozím podpisu ŘO) se žadatel stává příjemcem podpory;</a:t>
            </a:r>
          </a:p>
          <a:p>
            <a:r>
              <a:rPr lang="cs-CZ" dirty="false"/>
              <a:t>1. záloha na účet bude připsána cca 14 dnů před zahájením projektu</a:t>
            </a:r>
          </a:p>
          <a:p>
            <a:pPr lvl="1"/>
            <a:r>
              <a:rPr lang="cs-CZ" dirty="false"/>
              <a:t>Případně do 14 dnů po uzavření právního aktu, uplyne-li datum zahájení projektu (na zpracování právního aktu je až 90dní od doporučení projektu k podpoře)</a:t>
            </a:r>
          </a:p>
          <a:p>
            <a:r>
              <a:rPr lang="cs-CZ" dirty="false"/>
              <a:t>S textem právního aktu je potřeba se podrobně seznámit!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52320" y="4653136"/>
            <a:ext cx="1187624" cy="1187624"/>
          </a:xfrm>
          <a:prstGeom prst="rect">
            <a:avLst/>
          </a:prstGeom>
        </p:spPr>
      </p:pic>
    </p:spTree>
    <p:extLst>
      <p:ext uri="{BB962C8B-B14F-4D97-AF65-F5344CB8AC3E}">
        <p14:creationId xmlns:p14="http://schemas.microsoft.com/office/powerpoint/2010/main" val="2394502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a žádost o platbu (</a:t>
            </a:r>
            <a:r>
              <a:rPr lang="cs-CZ" dirty="false" err="true"/>
              <a:t>žop</a:t>
            </a:r>
            <a:r>
              <a:rPr lang="cs-CZ" dirty="false"/>
              <a:t>)</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0888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Žádost o platbu v ISKP21+</a:t>
            </a:r>
          </a:p>
        </p:txBody>
      </p:sp>
      <p:sp>
        <p:nvSpPr>
          <p:cNvPr id="3" name="Zástupný symbol pro obsah 2"/>
          <p:cNvSpPr>
            <a:spLocks noGrp="true"/>
          </p:cNvSpPr>
          <p:nvPr>
            <p:ph idx="1"/>
          </p:nvPr>
        </p:nvSpPr>
        <p:spPr/>
        <p:txBody>
          <a:bodyPr/>
          <a:lstStyle/>
          <a:p>
            <a:r>
              <a:rPr lang="cs-CZ" dirty="false"/>
              <a:t>Identifikační údaje</a:t>
            </a:r>
          </a:p>
          <a:p>
            <a:r>
              <a:rPr lang="cs-CZ" dirty="false"/>
              <a:t>Souhrnná soupiska</a:t>
            </a:r>
          </a:p>
          <a:p>
            <a:pPr lvl="1"/>
            <a:r>
              <a:rPr lang="cs-CZ" strike="sngStrike" dirty="false"/>
              <a:t>Účetní /daňové doklady</a:t>
            </a:r>
          </a:p>
          <a:p>
            <a:pPr lvl="1"/>
            <a:r>
              <a:rPr lang="cs-CZ" dirty="false"/>
              <a:t>Lidské zdroje</a:t>
            </a:r>
          </a:p>
          <a:p>
            <a:pPr lvl="1"/>
            <a:r>
              <a:rPr lang="cs-CZ" strike="sngStrike" dirty="false"/>
              <a:t>Cestovní náhrady RT</a:t>
            </a:r>
          </a:p>
          <a:p>
            <a:pPr lvl="1"/>
            <a:r>
              <a:rPr lang="cs-CZ" dirty="false"/>
              <a:t>Soupiska příjmů</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Dokumenty</a:t>
            </a:r>
          </a:p>
        </p:txBody>
      </p:sp>
      <p:sp>
        <p:nvSpPr>
          <p:cNvPr id="4" name="Zástupný symbol pro obsah 3"/>
          <p:cNvSpPr>
            <a:spLocks noGrp="true"/>
          </p:cNvSpPr>
          <p:nvPr>
            <p:ph idx="10"/>
          </p:nvPr>
        </p:nvSpPr>
        <p:spPr>
          <a:xfrm>
            <a:off x="4572000" y="1772816"/>
            <a:ext cx="3960000" cy="4320000"/>
          </a:xfrm>
        </p:spPr>
        <p:txBody>
          <a:bodyPr/>
          <a:lstStyle/>
          <a:p>
            <a:r>
              <a:rPr lang="cs-CZ" dirty="false"/>
              <a:t>Žádost o platbu</a:t>
            </a:r>
          </a:p>
          <a:p>
            <a:pPr lvl="1"/>
            <a:r>
              <a:rPr lang="cs-CZ" dirty="false"/>
              <a:t>Způsobilé výdaje – požadováno</a:t>
            </a:r>
          </a:p>
          <a:p>
            <a:pPr lvl="2"/>
            <a:r>
              <a:rPr lang="cs-CZ" sz="1600" dirty="false"/>
              <a:t>Plní se automaticky ze soupisky</a:t>
            </a:r>
          </a:p>
          <a:p>
            <a:pPr lvl="1"/>
            <a:r>
              <a:rPr lang="cs-CZ" dirty="false"/>
              <a:t>Částka na krytí výdajů</a:t>
            </a:r>
          </a:p>
          <a:p>
            <a:pPr lvl="3"/>
            <a:r>
              <a:rPr lang="cs-CZ" sz="1600" dirty="false"/>
              <a:t>1. zálohová platba ve výši </a:t>
            </a:r>
            <a:r>
              <a:rPr lang="cs-CZ" sz="1600" dirty="false">
                <a:solidFill>
                  <a:srgbClr val="FF0000"/>
                </a:solidFill>
              </a:rPr>
              <a:t>50% z celkové části dotace po uzavření PA, </a:t>
            </a:r>
          </a:p>
          <a:p>
            <a:pPr lvl="3"/>
            <a:r>
              <a:rPr lang="cs-CZ" sz="1600" dirty="false"/>
              <a:t>další části dotace v </a:t>
            </a:r>
            <a:r>
              <a:rPr lang="cs-CZ" sz="1600" dirty="false" err="true"/>
              <a:t>ŽoP</a:t>
            </a:r>
            <a:r>
              <a:rPr lang="cs-CZ" sz="1600" dirty="false"/>
              <a:t>= vyúčtované výdaje uznané za způsobilé (uvádí se včetně povinného spolufinancování)</a:t>
            </a:r>
          </a:p>
          <a:p>
            <a:pPr lvl="3"/>
            <a:endParaRPr lang="cs-CZ" sz="1600" dirty="false"/>
          </a:p>
          <a:p>
            <a:pPr lvl="2"/>
            <a:endParaRPr lang="cs-CZ" sz="1600" dirty="false"/>
          </a:p>
          <a:p>
            <a:pPr marL="666000" lvl="2" indent="0">
              <a:buNone/>
            </a:pPr>
            <a:endParaRPr lang="cs-CZ" sz="1600"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3880429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Žádost o platbu v ISKP21+</a:t>
            </a:r>
          </a:p>
        </p:txBody>
      </p:sp>
      <p:sp>
        <p:nvSpPr>
          <p:cNvPr id="3" name="Zástupný symbol pro obsah 2"/>
          <p:cNvSpPr>
            <a:spLocks noGrp="true"/>
          </p:cNvSpPr>
          <p:nvPr>
            <p:ph idx="1"/>
          </p:nvPr>
        </p:nvSpPr>
        <p:spPr>
          <a:xfrm>
            <a:off x="540000" y="1800000"/>
            <a:ext cx="7992440" cy="4320000"/>
          </a:xfrm>
        </p:spPr>
        <p:txBody>
          <a:bodyPr/>
          <a:lstStyle/>
          <a:p>
            <a:pPr marL="0" indent="0">
              <a:buNone/>
            </a:pPr>
            <a:endParaRPr lang="cs-CZ" dirty="false"/>
          </a:p>
          <a:p>
            <a:pPr marL="0" indent="0">
              <a:buNone/>
            </a:pPr>
            <a:endParaRPr lang="cs-CZ" dirty="false"/>
          </a:p>
          <a:p>
            <a:pPr marL="0" indent="0">
              <a:buNone/>
            </a:pPr>
            <a:endParaRPr lang="cs-CZ"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42</a:t>
            </a:fld>
            <a:endParaRPr lang="cs-CZ" dirty="false"/>
          </a:p>
        </p:txBody>
      </p:sp>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992380" y="3717032"/>
            <a:ext cx="1080120" cy="1080120"/>
          </a:xfrm>
          <a:prstGeom prst="rect">
            <a:avLst/>
          </a:prstGeom>
        </p:spPr>
      </p:pic>
      <p:sp>
        <p:nvSpPr>
          <p:cNvPr id="4" name="Zástupný symbol pro obsah 2">
            <a:extLst>
              <a:ext uri="{FF2B5EF4-FFF2-40B4-BE49-F238E27FC236}">
                <a16:creationId xmlns:a16="http://schemas.microsoft.com/office/drawing/2014/main" id="{68543774-85B3-76EE-1728-C17D232CD2E3}"/>
              </a:ext>
            </a:extLst>
          </p:cNvPr>
          <p:cNvSpPr txBox="true">
            <a:spLocks/>
          </p:cNvSpPr>
          <p:nvPr/>
        </p:nvSpPr>
        <p:spPr>
          <a:xfrm>
            <a:off x="540000" y="1800000"/>
            <a:ext cx="7632400" cy="4320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false"/>
              <a:t>Vyplňuje se soupiska výdajů za monitorovací období</a:t>
            </a:r>
          </a:p>
          <a:p>
            <a:pPr lvl="1"/>
            <a:r>
              <a:rPr lang="cs-CZ" dirty="false"/>
              <a:t>u 40% paušálu pouze prokazované osobní náklady (lidské zdroje);</a:t>
            </a:r>
          </a:p>
          <a:p>
            <a:pPr lvl="1"/>
            <a:r>
              <a:rPr lang="cs-CZ" dirty="false"/>
              <a:t>paušál se prokazuje procentem z vykázaných výdajů.</a:t>
            </a:r>
          </a:p>
          <a:p>
            <a:endParaRPr lang="cs-CZ" dirty="false"/>
          </a:p>
          <a:p>
            <a:r>
              <a:rPr lang="cs-CZ" dirty="false"/>
              <a:t>Nutné vyplnit částku krytí, která má být proplacena</a:t>
            </a:r>
          </a:p>
          <a:p>
            <a:pPr lvl="1"/>
            <a:r>
              <a:rPr lang="cs-CZ" dirty="false"/>
              <a:t>Částka krytí=vyúčtované částce</a:t>
            </a:r>
          </a:p>
          <a:p>
            <a:pPr lvl="1"/>
            <a:r>
              <a:rPr lang="cs-CZ" dirty="false"/>
              <a:t>Vyjma doby kdy v součtu se zálohou dojde k vyplacení celé alokace projektu</a:t>
            </a:r>
          </a:p>
        </p:txBody>
      </p:sp>
    </p:spTree>
    <p:extLst>
      <p:ext uri="{BB962C8B-B14F-4D97-AF65-F5344CB8AC3E}">
        <p14:creationId xmlns:p14="http://schemas.microsoft.com/office/powerpoint/2010/main" val="1882666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Žádost o platbu v ISKP21+</a:t>
            </a:r>
          </a:p>
        </p:txBody>
      </p:sp>
      <p:sp>
        <p:nvSpPr>
          <p:cNvPr id="3" name="Zástupný symbol pro obsah 2"/>
          <p:cNvSpPr>
            <a:spLocks noGrp="true"/>
          </p:cNvSpPr>
          <p:nvPr>
            <p:ph idx="1"/>
          </p:nvPr>
        </p:nvSpPr>
        <p:spPr>
          <a:xfrm>
            <a:off x="540000" y="1800000"/>
            <a:ext cx="7992440" cy="4320000"/>
          </a:xfrm>
        </p:spPr>
        <p:txBody>
          <a:bodyPr/>
          <a:lstStyle/>
          <a:p>
            <a:r>
              <a:rPr lang="cs-CZ" dirty="false"/>
              <a:t>Žádost o platbu musí být vždy podepsána </a:t>
            </a:r>
            <a:r>
              <a:rPr lang="cs-CZ" b="true" u="sng" dirty="false"/>
              <a:t>před</a:t>
            </a:r>
            <a:r>
              <a:rPr lang="cs-CZ" dirty="false"/>
              <a:t> finalizací zprávy o realizaci</a:t>
            </a:r>
          </a:p>
          <a:p>
            <a:r>
              <a:rPr lang="cs-CZ" dirty="false"/>
              <a:t>K podání žádosti o platbu na ŘO dojde </a:t>
            </a:r>
            <a:r>
              <a:rPr lang="cs-CZ" b="true" u="sng" dirty="false"/>
              <a:t>automaticky</a:t>
            </a:r>
            <a:r>
              <a:rPr lang="cs-CZ" dirty="false"/>
              <a:t> poté, co příjemce podepíše zprávu o realizaci projektu</a:t>
            </a:r>
          </a:p>
          <a:p>
            <a:endParaRPr lang="cs-CZ" dirty="false"/>
          </a:p>
          <a:p>
            <a:pPr marL="0" indent="0">
              <a:buNone/>
            </a:pPr>
            <a:endParaRPr lang="cs-CZ" dirty="false"/>
          </a:p>
          <a:p>
            <a:pPr marL="0" indent="0">
              <a:buNone/>
            </a:pPr>
            <a:endParaRPr lang="cs-CZ"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43</a:t>
            </a:fld>
            <a:endParaRPr lang="cs-CZ" dirty="false"/>
          </a:p>
        </p:txBody>
      </p:sp>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81563" y="1556792"/>
            <a:ext cx="1080120" cy="1080120"/>
          </a:xfrm>
          <a:prstGeom prst="rect">
            <a:avLst/>
          </a:prstGeom>
        </p:spPr>
      </p:pic>
    </p:spTree>
    <p:extLst>
      <p:ext uri="{BB962C8B-B14F-4D97-AF65-F5344CB8AC3E}">
        <p14:creationId xmlns:p14="http://schemas.microsoft.com/office/powerpoint/2010/main" val="2418336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65A804E-9293-14AA-EE73-AF7D2EB37E2F}"/>
              </a:ext>
            </a:extLst>
          </p:cNvPr>
          <p:cNvSpPr>
            <a:spLocks noGrp="true"/>
          </p:cNvSpPr>
          <p:nvPr>
            <p:ph type="title"/>
          </p:nvPr>
        </p:nvSpPr>
        <p:spPr/>
        <p:txBody>
          <a:bodyPr/>
          <a:lstStyle/>
          <a:p>
            <a:pPr eaLnBrk="true" fontAlgn="auto" hangingPunct="true">
              <a:spcAft>
                <a:spcPts val="0"/>
              </a:spcAft>
              <a:defRPr/>
            </a:pPr>
            <a:r>
              <a:rPr lang="cs-CZ" dirty="false"/>
              <a:t>Částka na krytí výdajů v </a:t>
            </a:r>
            <a:r>
              <a:rPr lang="cs-CZ" dirty="false" err="true"/>
              <a:t>Žop</a:t>
            </a:r>
            <a:endParaRPr lang="cs-CZ" dirty="false"/>
          </a:p>
        </p:txBody>
      </p:sp>
      <p:sp>
        <p:nvSpPr>
          <p:cNvPr id="49157" name="Zástupný symbol pro číslo snímku 1">
            <a:extLst>
              <a:ext uri="{FF2B5EF4-FFF2-40B4-BE49-F238E27FC236}">
                <a16:creationId xmlns:a16="http://schemas.microsoft.com/office/drawing/2014/main" id="{CCFF577B-F93D-F563-5D01-1CD8670AABBE}"/>
              </a:ext>
            </a:extLst>
          </p:cNvPr>
          <p:cNvSpPr>
            <a:spLocks noGrp="true"/>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875"/>
              </a:lnSpc>
              <a:spcBef>
                <a:spcPts val="600"/>
              </a:spcBef>
              <a:spcAft>
                <a:spcPts val="600"/>
              </a:spcAft>
              <a:buClr>
                <a:schemeClr val="accent2"/>
              </a:buClr>
              <a:buSzPct val="100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3pPr>
            <a:lvl4pPr marL="1600200" indent="-22860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4pPr>
            <a:lvl5pPr marL="2057400" indent="-22860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spcAft>
                <a:spcPct val="0"/>
              </a:spcAft>
              <a:buClrTx/>
              <a:buSzTx/>
              <a:buFontTx/>
              <a:buNone/>
            </a:pPr>
            <a:fld id="{335E4A09-C5E4-402C-BF9D-310D90FD8C2B}" type="slidenum">
              <a:rPr lang="cs-CZ" altLang="cs-CZ" sz="1000"/>
              <a:pPr>
                <a:lnSpc>
                  <a:spcPct val="100000"/>
                </a:lnSpc>
                <a:spcBef>
                  <a:spcPct val="0"/>
                </a:spcBef>
                <a:spcAft>
                  <a:spcPct val="0"/>
                </a:spcAft>
                <a:buClrTx/>
                <a:buSzTx/>
                <a:buFontTx/>
                <a:buNone/>
              </a:pPr>
              <a:t>44</a:t>
            </a:fld>
            <a:endParaRPr lang="cs-CZ" altLang="cs-CZ" sz="1000"/>
          </a:p>
        </p:txBody>
      </p:sp>
      <p:pic>
        <p:nvPicPr>
          <p:cNvPr id="49155" name="Obrázek 3">
            <a:extLst>
              <a:ext uri="{FF2B5EF4-FFF2-40B4-BE49-F238E27FC236}">
                <a16:creationId xmlns:a16="http://schemas.microsoft.com/office/drawing/2014/main" id="{4C77D9FE-E3E7-A2B3-BE11-8D006F081267}"/>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l="31737" t="35194" r="30894" b="8202"/>
          <a:stretch>
            <a:fillRect/>
          </a:stretch>
        </p:blipFill>
        <p:spPr bwMode="auto">
          <a:xfrm>
            <a:off x="1619250" y="1196975"/>
            <a:ext cx="6408738"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3708AF31-C8CD-FD03-7F65-E196F4C04976}"/>
              </a:ext>
            </a:extLst>
          </p:cNvPr>
          <p:cNvSpPr/>
          <p:nvPr/>
        </p:nvSpPr>
        <p:spPr>
          <a:xfrm>
            <a:off x="5148263" y="1917700"/>
            <a:ext cx="1150937"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true" hangingPunct="true">
              <a:defRPr/>
            </a:pPr>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Naplnění souhrnné soupisky</a:t>
            </a:r>
          </a:p>
        </p:txBody>
      </p:sp>
      <p:sp>
        <p:nvSpPr>
          <p:cNvPr id="3" name="Zástupný symbol pro obsah 2"/>
          <p:cNvSpPr>
            <a:spLocks noGrp="true"/>
          </p:cNvSpPr>
          <p:nvPr>
            <p:ph idx="1"/>
          </p:nvPr>
        </p:nvSpPr>
        <p:spPr>
          <a:xfrm>
            <a:off x="611560" y="1628800"/>
            <a:ext cx="8064000" cy="4320000"/>
          </a:xfrm>
        </p:spPr>
        <p:txBody>
          <a:bodyPr/>
          <a:lstStyle/>
          <a:p>
            <a:pPr marL="0" indent="0">
              <a:lnSpc>
                <a:spcPct val="100000"/>
              </a:lnSpc>
              <a:buNone/>
            </a:pPr>
            <a:r>
              <a:rPr lang="cs-CZ" b="true" dirty="false"/>
              <a:t>Souhrnná soupiska</a:t>
            </a:r>
          </a:p>
          <a:p>
            <a:pPr>
              <a:lnSpc>
                <a:spcPct val="100000"/>
              </a:lnSpc>
              <a:buFont typeface="Courier New" panose="02070309020205020404" pitchFamily="49" charset="0"/>
              <a:buChar char="o"/>
            </a:pPr>
            <a:r>
              <a:rPr lang="cs-CZ" sz="2000" b="true" dirty="false"/>
              <a:t>SD-1 ÚČETNÍ/DAŇOVÉ DOKLADY</a:t>
            </a:r>
            <a:endParaRPr lang="cs-CZ" sz="2000" dirty="false"/>
          </a:p>
          <a:p>
            <a:pPr lvl="1">
              <a:lnSpc>
                <a:spcPct val="100000"/>
              </a:lnSpc>
              <a:buFont typeface="Courier New" panose="02070309020205020404" pitchFamily="49" charset="0"/>
              <a:buChar char="o"/>
            </a:pPr>
            <a:r>
              <a:rPr lang="cs-CZ" sz="1600" dirty="false">
                <a:solidFill>
                  <a:srgbClr val="FF0000"/>
                </a:solidFill>
              </a:rPr>
              <a:t>NR</a:t>
            </a:r>
          </a:p>
          <a:p>
            <a:pPr>
              <a:lnSpc>
                <a:spcPct val="100000"/>
              </a:lnSpc>
              <a:buFont typeface="Courier New" panose="02070309020205020404" pitchFamily="49" charset="0"/>
              <a:buChar char="o"/>
            </a:pPr>
            <a:r>
              <a:rPr lang="cs-CZ" sz="2000" b="true" dirty="false"/>
              <a:t>SD-2 LIDSKÉ ZDROJE</a:t>
            </a:r>
            <a:endParaRPr lang="cs-CZ" sz="2000" dirty="false"/>
          </a:p>
          <a:p>
            <a:pPr lvl="1">
              <a:lnSpc>
                <a:spcPct val="100000"/>
              </a:lnSpc>
              <a:buFont typeface="Courier New" panose="02070309020205020404" pitchFamily="49" charset="0"/>
              <a:buChar char="o"/>
            </a:pPr>
            <a:r>
              <a:rPr lang="cs-CZ" sz="1600" dirty="false"/>
              <a:t>kopie výpisu z účtu, z něhož byly mzdy uhrazeny + úhrada sociálního a zdravotního pojištění zdravotním pojišťovnám a ČSSZ (</a:t>
            </a:r>
            <a:r>
              <a:rPr lang="cs-CZ" sz="1600"/>
              <a:t>je-li nárokováno)</a:t>
            </a:r>
            <a:endParaRPr lang="cs-CZ" sz="1600" dirty="false"/>
          </a:p>
          <a:p>
            <a:pPr lvl="1">
              <a:lnSpc>
                <a:spcPct val="100000"/>
              </a:lnSpc>
              <a:buFont typeface="Courier New" panose="02070309020205020404" pitchFamily="49" charset="0"/>
              <a:buChar char="o"/>
            </a:pPr>
            <a:r>
              <a:rPr lang="cs-CZ" sz="1600" dirty="false"/>
              <a:t>výkazy práce, jsou-li vyžadovány OPZ+ </a:t>
            </a:r>
          </a:p>
          <a:p>
            <a:pPr>
              <a:lnSpc>
                <a:spcPct val="100000"/>
              </a:lnSpc>
              <a:buFont typeface="Courier New" panose="02070309020205020404" pitchFamily="49" charset="0"/>
              <a:buChar char="o"/>
            </a:pPr>
            <a:r>
              <a:rPr lang="cs-CZ" b="true" dirty="false"/>
              <a:t>SD-3 CESTOVNÍ NÁHRADY</a:t>
            </a:r>
            <a:endParaRPr lang="cs-CZ" dirty="false"/>
          </a:p>
          <a:p>
            <a:pPr lvl="1">
              <a:lnSpc>
                <a:spcPct val="100000"/>
              </a:lnSpc>
              <a:buFont typeface="Courier New" panose="02070309020205020404" pitchFamily="49" charset="0"/>
              <a:buChar char="o"/>
            </a:pPr>
            <a:r>
              <a:rPr lang="cs-CZ" sz="1600" dirty="false">
                <a:solidFill>
                  <a:srgbClr val="FF0000"/>
                </a:solidFill>
              </a:rPr>
              <a:t>NR</a:t>
            </a:r>
          </a:p>
          <a:p>
            <a:pPr>
              <a:lnSpc>
                <a:spcPct val="100000"/>
              </a:lnSpc>
              <a:buFont typeface="Courier New" panose="02070309020205020404" pitchFamily="49" charset="0"/>
              <a:buChar char="o"/>
            </a:pPr>
            <a:r>
              <a:rPr lang="cs-CZ" sz="2000" b="true" dirty="false"/>
              <a:t>Soupiska příjmů</a:t>
            </a:r>
            <a:endParaRPr lang="cs-CZ" sz="20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4263667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SD-2 LIDSKÉ ZDROJE</a:t>
            </a:r>
          </a:p>
        </p:txBody>
      </p:sp>
      <p:sp>
        <p:nvSpPr>
          <p:cNvPr id="3" name="Zástupný symbol pro obsah 2"/>
          <p:cNvSpPr>
            <a:spLocks noGrp="true"/>
          </p:cNvSpPr>
          <p:nvPr>
            <p:ph idx="1"/>
          </p:nvPr>
        </p:nvSpPr>
        <p:spPr/>
        <p:txBody>
          <a:bodyPr/>
          <a:lstStyle/>
          <a:p>
            <a:pPr>
              <a:lnSpc>
                <a:spcPct val="100000"/>
              </a:lnSpc>
            </a:pPr>
            <a:r>
              <a:rPr lang="cs-CZ" sz="1800" dirty="false"/>
              <a:t>Osobní náklady – pracovní smlouvy (včetně OSVČ), DPP, DPČ (+odvody)</a:t>
            </a:r>
          </a:p>
          <a:p>
            <a:pPr lvl="1">
              <a:lnSpc>
                <a:spcPct val="100000"/>
              </a:lnSpc>
            </a:pPr>
            <a:r>
              <a:rPr lang="cs-CZ" sz="1800" dirty="false"/>
              <a:t>kopie výpisu z účtu z něhož byly mzdy vyplaceny;</a:t>
            </a:r>
          </a:p>
          <a:p>
            <a:pPr lvl="1">
              <a:lnSpc>
                <a:spcPct val="100000"/>
              </a:lnSpc>
            </a:pPr>
            <a:r>
              <a:rPr lang="cs-CZ" sz="1800" dirty="false"/>
              <a:t>skeny pracovních výkazů, jsou-li dle pravidel OPZ+ vyžadovány.</a:t>
            </a:r>
          </a:p>
          <a:p>
            <a:pPr>
              <a:lnSpc>
                <a:spcPct val="100000"/>
              </a:lnSpc>
            </a:pPr>
            <a:r>
              <a:rPr lang="cs-CZ" sz="1800" dirty="false"/>
              <a:t>Mzdový náklad za zaměstnance = hrubá mzda + odvody zaměstnavatele na SZP (zvlášť v IS KP21+).</a:t>
            </a:r>
          </a:p>
          <a:p>
            <a:pPr>
              <a:lnSpc>
                <a:spcPct val="100000"/>
              </a:lnSpc>
            </a:pPr>
            <a:r>
              <a:rPr lang="cs-CZ" sz="1800" dirty="false"/>
              <a:t>Odměny jsou způsobilé, když jsou řádně zdůvodněné výjimečným úspěchem – omezená výše (max 25% ročního úhrnu mzdy) </a:t>
            </a:r>
          </a:p>
          <a:p>
            <a:pPr>
              <a:lnSpc>
                <a:spcPct val="100000"/>
              </a:lnSpc>
            </a:pPr>
            <a:r>
              <a:rPr lang="cs-CZ" sz="1800" dirty="false"/>
              <a:t>Max 1,0 úvazek dohromady u všech subjektů (příjemce a partneři), pokud je osoba byť jen částečně hrazena z projektu.</a:t>
            </a:r>
          </a:p>
          <a:p>
            <a:pPr>
              <a:lnSpc>
                <a:spcPct val="100000"/>
              </a:lnSpc>
            </a:pPr>
            <a:r>
              <a:rPr lang="cs-CZ" sz="1800" dirty="false"/>
              <a:t>Nárok na dovolenou – pouze v rozsahu, v jakém odpovídají míře zapojení zaměstnance do realizace projektu v měsíci, v němž je dovolená čerpána.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3583054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SD-2 LIDSKÉ ZDROJE v IS KP21+</a:t>
            </a:r>
          </a:p>
        </p:txBody>
      </p:sp>
      <p:sp>
        <p:nvSpPr>
          <p:cNvPr id="3" name="Zástupný symbol pro obsah 2"/>
          <p:cNvSpPr>
            <a:spLocks noGrp="true"/>
          </p:cNvSpPr>
          <p:nvPr>
            <p:ph idx="1"/>
          </p:nvPr>
        </p:nvSpPr>
        <p:spPr/>
        <p:txBody>
          <a:bodyPr/>
          <a:lstStyle/>
          <a:p>
            <a:pPr>
              <a:lnSpc>
                <a:spcPct val="100000"/>
              </a:lnSpc>
            </a:pPr>
            <a:r>
              <a:rPr lang="cs-CZ" sz="1800" dirty="false"/>
              <a:t>Kap. 2.4 „Obrazovka SD-2 LIDSKÉ ZDROJE“</a:t>
            </a:r>
            <a:r>
              <a:rPr lang="cs-CZ" sz="1400" dirty="false">
                <a:latin typeface="Roboto" panose="02000000000000000000" pitchFamily="2" charset="0"/>
              </a:rPr>
              <a:t> </a:t>
            </a:r>
            <a:r>
              <a:rPr lang="cs-CZ" sz="1800" dirty="false"/>
              <a:t>Pokynů pro vyplnění zprávy o realizaci projektu a žádosti o platbu v IS KP21+</a:t>
            </a:r>
          </a:p>
          <a:p>
            <a:pPr>
              <a:lnSpc>
                <a:spcPct val="100000"/>
              </a:lnSpc>
            </a:pPr>
            <a:r>
              <a:rPr lang="cs-CZ" sz="1800" dirty="false">
                <a:solidFill>
                  <a:srgbClr val="FF0000"/>
                </a:solidFill>
              </a:rPr>
              <a:t>POZOR na pole:</a:t>
            </a:r>
          </a:p>
          <a:p>
            <a:pPr lvl="1">
              <a:lnSpc>
                <a:spcPct val="100000"/>
              </a:lnSpc>
            </a:pPr>
            <a:r>
              <a:rPr lang="cs-CZ" sz="1400" dirty="false"/>
              <a:t>FOND PRACOVNÍ DOBY PRACOVNÍKA U ZAMĚSTNAVATELE V DANÉM MĚSÍCI V HODINÁCH; celkový počet hodin v rámci daného pracovněprávního vztahu (</a:t>
            </a:r>
            <a:r>
              <a:rPr lang="cs-CZ" sz="1400" b="true" dirty="false"/>
              <a:t>součet odpracovaných hodin, dovolené a hodin s náhradou mzdy/platu/odměny</a:t>
            </a:r>
            <a:r>
              <a:rPr lang="cs-CZ" sz="1400" dirty="false"/>
              <a:t> z dohody za </a:t>
            </a:r>
            <a:r>
              <a:rPr lang="cs-CZ" sz="1400" b="true" dirty="false"/>
              <a:t>překážky v práci hrazenými zaměstnavatelem</a:t>
            </a:r>
            <a:r>
              <a:rPr lang="cs-CZ" sz="1400" dirty="false"/>
              <a:t>, např. doba pracovní neschopnosti, indispoziční volno, návštěva lékaře, účast na svatebním obřadu apod.), pokud se na pracovníka vztahuje povinnost vyplňovat pracovní výkaz, pak zde příjemce vyplní údaj z pracovního výkazu, a to z pole Celkový počet hodin v rámci daného pracovněprávního vztahu. </a:t>
            </a:r>
          </a:p>
          <a:p>
            <a:pPr lvl="1">
              <a:lnSpc>
                <a:spcPct val="100000"/>
              </a:lnSpc>
            </a:pPr>
            <a:r>
              <a:rPr lang="cs-CZ" sz="1400" dirty="false"/>
              <a:t>POČET ODPRACOVANÝCH HODIN NA PROJEKTU; počet hodin připadajících na práci pro projekt v daném měsíci, počet hodin relevantních pro projekt v režimu přímých nákladů (součet odpracovaných hodin, dovolené a hodin s náhradou mzdy/platu/odměny z dohody za překážky v práci hrazenými zaměstnavatelem), pokud se na pracovníka vztahuje povinnost vyplňovat pracovní výkaz, pak zde příjemce uvede údaj z pracovního výkazu, a to z pole Počet hodin relevantních pro projekt v režimu přímých nákladů.</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1587733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6F5C4A-A805-4BEE-E6D9-EABFFB0855A1}"/>
              </a:ext>
            </a:extLst>
          </p:cNvPr>
          <p:cNvSpPr>
            <a:spLocks noGrp="true"/>
          </p:cNvSpPr>
          <p:nvPr>
            <p:ph type="title"/>
          </p:nvPr>
        </p:nvSpPr>
        <p:spPr/>
        <p:txBody>
          <a:bodyPr/>
          <a:lstStyle/>
          <a:p>
            <a:r>
              <a:rPr lang="cs-CZ" dirty="false"/>
              <a:t>SD-2 LIDSKÉ ZDROJE v IS KP21+</a:t>
            </a:r>
          </a:p>
        </p:txBody>
      </p:sp>
      <p:sp>
        <p:nvSpPr>
          <p:cNvPr id="4" name="Zástupný symbol pro číslo snímku 3">
            <a:extLst>
              <a:ext uri="{FF2B5EF4-FFF2-40B4-BE49-F238E27FC236}">
                <a16:creationId xmlns:a16="http://schemas.microsoft.com/office/drawing/2014/main" id="{0485EC0E-F8FE-AC52-5B1D-D39157CE0F8D}"/>
              </a:ext>
            </a:extLst>
          </p:cNvPr>
          <p:cNvSpPr>
            <a:spLocks noGrp="true"/>
          </p:cNvSpPr>
          <p:nvPr>
            <p:ph type="sldNum" sz="quarter" idx="12"/>
          </p:nvPr>
        </p:nvSpPr>
        <p:spPr/>
        <p:txBody>
          <a:bodyPr/>
          <a:lstStyle/>
          <a:p>
            <a:fld id="{479BF083-4774-43B1-9AB0-5CC1AC5DD8EE}" type="slidenum">
              <a:rPr lang="cs-CZ" smtClean="false"/>
              <a:pPr/>
              <a:t>48</a:t>
            </a:fld>
            <a:endParaRPr lang="cs-CZ" dirty="false"/>
          </a:p>
        </p:txBody>
      </p:sp>
      <p:pic>
        <p:nvPicPr>
          <p:cNvPr id="10" name="Obrázek 9">
            <a:extLst>
              <a:ext uri="{FF2B5EF4-FFF2-40B4-BE49-F238E27FC236}">
                <a16:creationId xmlns:a16="http://schemas.microsoft.com/office/drawing/2014/main" id="{4051D643-F3B6-F4B6-3A0B-48C3D1FBFA51}"/>
              </a:ext>
            </a:extLst>
          </p:cNvPr>
          <p:cNvPicPr>
            <a:picLocks noChangeAspect="true"/>
          </p:cNvPicPr>
          <p:nvPr/>
        </p:nvPicPr>
        <p:blipFill>
          <a:blip r:embed="rId2"/>
          <a:stretch>
            <a:fillRect/>
          </a:stretch>
        </p:blipFill>
        <p:spPr>
          <a:xfrm>
            <a:off x="302434" y="1409293"/>
            <a:ext cx="8539131" cy="5389178"/>
          </a:xfrm>
          <a:prstGeom prst="rect">
            <a:avLst/>
          </a:prstGeom>
        </p:spPr>
      </p:pic>
    </p:spTree>
    <p:extLst>
      <p:ext uri="{BB962C8B-B14F-4D97-AF65-F5344CB8AC3E}">
        <p14:creationId xmlns:p14="http://schemas.microsoft.com/office/powerpoint/2010/main" val="594349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Výše mezd</a:t>
            </a:r>
          </a:p>
        </p:txBody>
      </p:sp>
      <p:sp>
        <p:nvSpPr>
          <p:cNvPr id="3" name="Zástupný symbol pro obsah 2"/>
          <p:cNvSpPr>
            <a:spLocks noGrp="true"/>
          </p:cNvSpPr>
          <p:nvPr>
            <p:ph idx="1"/>
          </p:nvPr>
        </p:nvSpPr>
        <p:spPr>
          <a:xfrm>
            <a:off x="467544" y="1700808"/>
            <a:ext cx="8064454" cy="4002192"/>
          </a:xfrm>
        </p:spPr>
        <p:txBody>
          <a:bodyPr/>
          <a:lstStyle/>
          <a:p>
            <a:r>
              <a:rPr lang="cs-CZ" dirty="false"/>
              <a:t>Mzdy musí být v limitech platných pro OPZ+:</a:t>
            </a:r>
          </a:p>
          <a:p>
            <a:pPr lvl="1"/>
            <a:r>
              <a:rPr lang="cs-CZ" dirty="false">
                <a:hlinkClick r:id="rId2"/>
              </a:rPr>
              <a:t>https://www.esfcr.cz/pravidla-pro-zadatele-a-prijemce-opz-plus/-/dokument/18400695</a:t>
            </a:r>
            <a:r>
              <a:rPr lang="cs-CZ" dirty="false"/>
              <a:t> </a:t>
            </a:r>
          </a:p>
          <a:p>
            <a:r>
              <a:rPr lang="cs-CZ" dirty="false"/>
              <a:t>Pozice v tabulce neuvedené se počítají dle ISPV průměr, maximálně 9.decil v odůvodněných případech</a:t>
            </a:r>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337457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Realizace projektu</a:t>
            </a:r>
          </a:p>
        </p:txBody>
      </p:sp>
      <p:sp>
        <p:nvSpPr>
          <p:cNvPr id="3" name="Zástupný symbol pro obsah 2"/>
          <p:cNvSpPr>
            <a:spLocks noGrp="true"/>
          </p:cNvSpPr>
          <p:nvPr>
            <p:ph idx="1"/>
          </p:nvPr>
        </p:nvSpPr>
        <p:spPr>
          <a:xfrm>
            <a:off x="540000" y="1484784"/>
            <a:ext cx="8064000" cy="4320000"/>
          </a:xfrm>
        </p:spPr>
        <p:txBody>
          <a:bodyPr/>
          <a:lstStyle/>
          <a:p>
            <a:r>
              <a:rPr lang="cs-CZ" sz="2000" dirty="false"/>
              <a:t>Nové kontaktní osoby (obdržíte informaci depeší) </a:t>
            </a:r>
          </a:p>
          <a:p>
            <a:r>
              <a:rPr lang="cs-CZ" sz="2000" dirty="false"/>
              <a:t>Základní metodická pravidla:</a:t>
            </a:r>
          </a:p>
          <a:p>
            <a:pPr lvl="1"/>
            <a:r>
              <a:rPr lang="cs-CZ" sz="1600" dirty="false"/>
              <a:t>Obecná část pravidel pro žadatele a příjemce </a:t>
            </a:r>
            <a:r>
              <a:rPr lang="cs-CZ" sz="1600" dirty="false">
                <a:hlinkClick r:id="rId2"/>
              </a:rPr>
              <a:t>https://www.esfcr.cz/pravidla-pro-zadatele-a-prijemce-opz-plus/-/dokument/18068434</a:t>
            </a:r>
            <a:endParaRPr lang="cs-CZ" sz="1600" dirty="false"/>
          </a:p>
          <a:p>
            <a:pPr lvl="1"/>
            <a:r>
              <a:rPr lang="cs-CZ" sz="1600" dirty="false"/>
              <a:t>Specifická části pravidel pro žadatele a příjemce v rámci OPZ+ pro projekty financované s využitím 40% paušální sazby </a:t>
            </a:r>
            <a:r>
              <a:rPr lang="cs-CZ" sz="1600" dirty="false">
                <a:hlinkClick r:id="rId3"/>
              </a:rPr>
              <a:t>https://www.esfcr.cz/pravidla-pro-zadatele-a-prijemce-opz-plus/-/dokument/18068507</a:t>
            </a:r>
            <a:endParaRPr lang="cs-CZ" sz="1600" dirty="false"/>
          </a:p>
          <a:p>
            <a:r>
              <a:rPr lang="cs-CZ" dirty="false"/>
              <a:t>Komunikace s kontaktní osobou na ŘO:</a:t>
            </a:r>
          </a:p>
          <a:p>
            <a:pPr lvl="1"/>
            <a:r>
              <a:rPr lang="cs-CZ" sz="1600" dirty="false"/>
              <a:t>Interní depeše v IS KP21+ (aby byla zachována auditní stopa) – odesílat z projektu, nikoliv z účtu uživatele</a:t>
            </a:r>
          </a:p>
          <a:p>
            <a:pPr lvl="1"/>
            <a:r>
              <a:rPr lang="cs-CZ" sz="1600" dirty="false"/>
              <a:t>Emailem či telefonem (není-li třeba uchovat auditní stopu)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7" name="Obrázek 6"/>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092280" y="5085184"/>
            <a:ext cx="947353" cy="947353"/>
          </a:xfrm>
          <a:prstGeom prst="rect">
            <a:avLst/>
          </a:prstGeom>
        </p:spPr>
      </p:pic>
    </p:spTree>
    <p:extLst>
      <p:ext uri="{BB962C8B-B14F-4D97-AF65-F5344CB8AC3E}">
        <p14:creationId xmlns:p14="http://schemas.microsoft.com/office/powerpoint/2010/main" val="1944332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Osobní náklady a rozpočet</a:t>
            </a:r>
          </a:p>
        </p:txBody>
      </p:sp>
      <p:sp>
        <p:nvSpPr>
          <p:cNvPr id="3" name="Zástupný symbol pro obsah 2"/>
          <p:cNvSpPr>
            <a:spLocks noGrp="true"/>
          </p:cNvSpPr>
          <p:nvPr>
            <p:ph idx="1"/>
          </p:nvPr>
        </p:nvSpPr>
        <p:spPr/>
        <p:txBody>
          <a:bodyPr/>
          <a:lstStyle/>
          <a:p>
            <a:r>
              <a:rPr lang="cs-CZ" dirty="false"/>
              <a:t>Jednotková cena by orientačně měla odpovídat mzdě</a:t>
            </a:r>
          </a:p>
          <a:p>
            <a:pPr lvl="1"/>
            <a:r>
              <a:rPr lang="cs-CZ" dirty="false"/>
              <a:t>Měsíční nebo hodinová sazba v rozpočtu – dle pracovní smlouvy a smluvené částky (hodinové nebo měsíční – která je ve smlouvě)</a:t>
            </a:r>
          </a:p>
          <a:p>
            <a:pPr lvl="1"/>
            <a:r>
              <a:rPr lang="cs-CZ" dirty="false"/>
              <a:t>Změny skrze žádost o změnu (</a:t>
            </a:r>
            <a:r>
              <a:rPr lang="cs-CZ" dirty="false" err="true"/>
              <a:t>ŽoZ</a:t>
            </a:r>
            <a:r>
              <a:rPr lang="cs-CZ" dirty="false"/>
              <a:t>)</a:t>
            </a:r>
          </a:p>
          <a:p>
            <a:r>
              <a:rPr lang="cs-CZ" dirty="false"/>
              <a:t>Dle druhu PPV řadit výdaje do podkapitol rozpočtu</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3026656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Náležitosti pracovních smluv</a:t>
            </a:r>
          </a:p>
        </p:txBody>
      </p:sp>
      <p:sp>
        <p:nvSpPr>
          <p:cNvPr id="3" name="Zástupný symbol pro obsah 2"/>
          <p:cNvSpPr>
            <a:spLocks noGrp="true"/>
          </p:cNvSpPr>
          <p:nvPr>
            <p:ph idx="1"/>
          </p:nvPr>
        </p:nvSpPr>
        <p:spPr>
          <a:xfrm>
            <a:off x="540000" y="1484784"/>
            <a:ext cx="8064000" cy="4104456"/>
          </a:xfrm>
        </p:spPr>
        <p:txBody>
          <a:bodyPr/>
          <a:lstStyle/>
          <a:p>
            <a:r>
              <a:rPr lang="cs-CZ" sz="2200" dirty="false"/>
              <a:t>Pracovní smlouvy a dohody o pracích konaných mimo pracovní poměr musí být uzavřeny v souladu se zákoníkem práce. Povinně musí obsahovat:</a:t>
            </a:r>
          </a:p>
          <a:p>
            <a:pPr lvl="1"/>
            <a:r>
              <a:rPr lang="cs-CZ" sz="1800" dirty="false"/>
              <a:t>popis pracovní činnosti </a:t>
            </a:r>
          </a:p>
          <a:p>
            <a:pPr lvl="1"/>
            <a:r>
              <a:rPr lang="cs-CZ" sz="1800" b="true" dirty="false"/>
              <a:t>identifikaci projektu (název či registrační číslo)</a:t>
            </a:r>
          </a:p>
          <a:p>
            <a:pPr lvl="1"/>
            <a:r>
              <a:rPr lang="cs-CZ" sz="1800" dirty="false"/>
              <a:t>rozsah činnosti, tzn. úvazek či počet hodin za časovou jednotku (měsíc, rok apod.) pro projekt</a:t>
            </a:r>
          </a:p>
          <a:p>
            <a:pPr lvl="1"/>
            <a:r>
              <a:rPr lang="cs-CZ" sz="1800" dirty="false"/>
              <a:t>výši odměny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2508743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pozice</a:t>
            </a:r>
          </a:p>
        </p:txBody>
      </p:sp>
      <p:sp>
        <p:nvSpPr>
          <p:cNvPr id="3" name="Zástupný symbol pro obsah 2"/>
          <p:cNvSpPr>
            <a:spLocks noGrp="true"/>
          </p:cNvSpPr>
          <p:nvPr>
            <p:ph idx="1"/>
          </p:nvPr>
        </p:nvSpPr>
        <p:spPr>
          <a:xfrm>
            <a:off x="540000" y="1484784"/>
            <a:ext cx="8064000" cy="4563208"/>
          </a:xfrm>
        </p:spPr>
        <p:txBody>
          <a:bodyPr/>
          <a:lstStyle/>
          <a:p>
            <a:r>
              <a:rPr lang="cs-CZ" b="true" dirty="false"/>
              <a:t>FAQ:</a:t>
            </a:r>
          </a:p>
          <a:p>
            <a:pPr lvl="1"/>
            <a:r>
              <a:rPr lang="cs-CZ" dirty="false"/>
              <a:t>Může mít 1 zaměstnanec kumulované 2 funkce v realizačním týmu, tj. projektový manažer na 0,2 úvazku a pečující osoba 0,5 úvazku?</a:t>
            </a:r>
          </a:p>
          <a:p>
            <a:pPr lvl="2"/>
            <a:r>
              <a:rPr lang="cs-CZ" dirty="false"/>
              <a:t>Ano, jedna osoba může zastávat více funkcí. </a:t>
            </a:r>
          </a:p>
          <a:p>
            <a:pPr lvl="2"/>
            <a:r>
              <a:rPr lang="cs-CZ" dirty="false">
                <a:solidFill>
                  <a:srgbClr val="FF0000"/>
                </a:solidFill>
              </a:rPr>
              <a:t>POZOR:</a:t>
            </a:r>
            <a:r>
              <a:rPr lang="cs-CZ" dirty="false"/>
              <a:t> u osob zapojených do projektu max. do úvazku 1,0 u zaměstnavatele a partnerů zapojených do projektu</a:t>
            </a:r>
          </a:p>
          <a:p>
            <a:pPr lvl="2"/>
            <a:r>
              <a:rPr lang="cs-CZ" dirty="false">
                <a:solidFill>
                  <a:srgbClr val="FF0000"/>
                </a:solidFill>
              </a:rPr>
              <a:t>POZOR: </a:t>
            </a:r>
            <a:r>
              <a:rPr lang="cs-CZ" dirty="false"/>
              <a:t>dle zákoníku práce – druhově podobné činnosti nesmí být na dvou samostatných pracovně právních vztazích </a:t>
            </a:r>
          </a:p>
          <a:p>
            <a:pPr lvl="1"/>
            <a:r>
              <a:rPr lang="cs-CZ" dirty="false"/>
              <a:t>Bude-li mít zaměstnanec dvě samostatné smlouvy, musí dělat výkaz práce?</a:t>
            </a:r>
          </a:p>
          <a:p>
            <a:pPr lvl="2"/>
            <a:r>
              <a:rPr lang="cs-CZ" dirty="false"/>
              <a:t>Nemusí, jedná se o různé pracovně právní vztahy, ale mělo by dojít k rozdělení personální evidence a k dispozici by měly být dvě výplatní pásky.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87422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E1E3D396-B101-C838-8E22-32D159D27C7B}"/>
              </a:ext>
            </a:extLst>
          </p:cNvPr>
          <p:cNvSpPr>
            <a:spLocks noGrp="true"/>
          </p:cNvSpPr>
          <p:nvPr>
            <p:ph type="title"/>
          </p:nvPr>
        </p:nvSpPr>
        <p:spPr/>
        <p:txBody>
          <a:bodyPr/>
          <a:lstStyle/>
          <a:p>
            <a:pPr eaLnBrk="true" fontAlgn="auto" hangingPunct="true">
              <a:spcAft>
                <a:spcPts val="0"/>
              </a:spcAft>
              <a:defRPr/>
            </a:pPr>
            <a:r>
              <a:rPr lang="cs-CZ" altLang="cs-CZ" dirty="false"/>
              <a:t>Co je předmětem finanční kontroly ŽOP?</a:t>
            </a:r>
          </a:p>
        </p:txBody>
      </p:sp>
      <p:sp>
        <p:nvSpPr>
          <p:cNvPr id="50179" name="Zástupný symbol pro obsah 2">
            <a:extLst>
              <a:ext uri="{FF2B5EF4-FFF2-40B4-BE49-F238E27FC236}">
                <a16:creationId xmlns:a16="http://schemas.microsoft.com/office/drawing/2014/main" id="{A2965197-939A-4E95-1490-4E2FE2E15554}"/>
              </a:ext>
            </a:extLst>
          </p:cNvPr>
          <p:cNvSpPr>
            <a:spLocks noGrp="true"/>
          </p:cNvSpPr>
          <p:nvPr>
            <p:ph idx="1"/>
          </p:nvPr>
        </p:nvSpPr>
        <p:spPr>
          <a:xfrm>
            <a:off x="539750" y="1270000"/>
            <a:ext cx="8064500" cy="4319588"/>
          </a:xfrm>
        </p:spPr>
        <p:txBody>
          <a:bodyPr/>
          <a:lstStyle/>
          <a:p>
            <a:pPr algn="just" eaLnBrk="true" hangingPunct="true"/>
            <a:r>
              <a:rPr lang="cs-CZ" altLang="cs-CZ" sz="2000" dirty="false"/>
              <a:t>Předmětem finanční kontroly je ověření způsobilosti nárokovaných výdajů v rámci konkrétního monitorovacího období monitorovací zprávy (v průběžné monitorovací zprávě nelze proplatit výdaje, které byly uhrazeny po konci monitorovacího období, např.: mzdy uhrazené v následujícím měsíci). </a:t>
            </a:r>
          </a:p>
          <a:p>
            <a:pPr eaLnBrk="true" hangingPunct="true"/>
            <a:r>
              <a:rPr lang="cs-CZ" altLang="cs-CZ" sz="2000" dirty="false"/>
              <a:t>Základní pravidla pro všechny výdaje:</a:t>
            </a:r>
          </a:p>
          <a:p>
            <a:pPr lvl="1" eaLnBrk="true" hangingPunct="true"/>
            <a:r>
              <a:rPr lang="cs-CZ" altLang="cs-CZ" sz="1800" dirty="false"/>
              <a:t>pohlídat, aby nedošlo k překročení rozpočtových položek v rozpočtu</a:t>
            </a:r>
            <a:r>
              <a:rPr lang="en-US" altLang="cs-CZ" sz="1800" dirty="false"/>
              <a:t>;</a:t>
            </a:r>
            <a:endParaRPr lang="cs-CZ" altLang="cs-CZ" sz="1800" dirty="false"/>
          </a:p>
          <a:p>
            <a:pPr lvl="1" eaLnBrk="true" hangingPunct="true"/>
            <a:r>
              <a:rPr lang="cs-CZ" altLang="cs-CZ" sz="1800" dirty="false"/>
              <a:t>jednotkové ceny v rozpočtu jsou orientační</a:t>
            </a:r>
            <a:r>
              <a:rPr lang="en-US" altLang="cs-CZ" sz="1800" dirty="false"/>
              <a:t>;</a:t>
            </a:r>
            <a:r>
              <a:rPr lang="cs-CZ" altLang="cs-CZ" sz="1800" dirty="false"/>
              <a:t> </a:t>
            </a:r>
          </a:p>
          <a:p>
            <a:pPr lvl="1" eaLnBrk="true" hangingPunct="true"/>
            <a:r>
              <a:rPr lang="cs-CZ" altLang="cs-CZ" sz="1800" dirty="false"/>
              <a:t>nesmí dojít k překročení cen obvyklých v místě a čase (viz tabulka zde: </a:t>
            </a:r>
            <a:r>
              <a:rPr lang="cs-CZ" altLang="cs-CZ" sz="1800" dirty="false">
                <a:hlinkClick r:id="rId3"/>
              </a:rPr>
              <a:t>https://www.esfcr.cz/pravidla-pro-</a:t>
            </a:r>
            <a:r>
              <a:rPr lang="cs-CZ" altLang="cs-CZ" sz="1800" dirty="false" err="true">
                <a:hlinkClick r:id="rId3"/>
              </a:rPr>
              <a:t>zadatele</a:t>
            </a:r>
            <a:r>
              <a:rPr lang="cs-CZ" altLang="cs-CZ" sz="1800" dirty="false">
                <a:hlinkClick r:id="rId3"/>
              </a:rPr>
              <a:t>-a-</a:t>
            </a:r>
            <a:r>
              <a:rPr lang="cs-CZ" altLang="cs-CZ" sz="1800" dirty="false" err="true">
                <a:hlinkClick r:id="rId3"/>
              </a:rPr>
              <a:t>prijemce</a:t>
            </a:r>
            <a:r>
              <a:rPr lang="cs-CZ" altLang="cs-CZ" sz="1800" dirty="false">
                <a:hlinkClick r:id="rId3"/>
              </a:rPr>
              <a:t>-</a:t>
            </a:r>
            <a:r>
              <a:rPr lang="cs-CZ" altLang="cs-CZ" sz="1800" dirty="false" err="true">
                <a:hlinkClick r:id="rId3"/>
              </a:rPr>
              <a:t>opz</a:t>
            </a:r>
            <a:r>
              <a:rPr lang="cs-CZ" altLang="cs-CZ" sz="1800" dirty="false">
                <a:hlinkClick r:id="rId3"/>
              </a:rPr>
              <a:t>-plus/-/dokument/18400695</a:t>
            </a:r>
            <a:r>
              <a:rPr lang="cs-CZ" altLang="cs-CZ" sz="1800" dirty="false"/>
              <a:t>)</a:t>
            </a:r>
            <a:r>
              <a:rPr lang="en-US" altLang="cs-CZ" sz="1800" dirty="false"/>
              <a:t>;</a:t>
            </a:r>
            <a:endParaRPr lang="cs-CZ" altLang="cs-CZ" sz="1800" dirty="false"/>
          </a:p>
          <a:p>
            <a:pPr lvl="1" eaLnBrk="true" hangingPunct="true"/>
            <a:r>
              <a:rPr lang="cs-CZ" altLang="cs-CZ" sz="1800" dirty="false"/>
              <a:t>u výdajů, které nenajdete v tabulce obvyklých cen je nutné podložit reálnost ceny v místě a čase</a:t>
            </a:r>
            <a:r>
              <a:rPr lang="en-US" altLang="cs-CZ" sz="1800" dirty="false"/>
              <a:t>;</a:t>
            </a:r>
            <a:endParaRPr lang="cs-CZ" altLang="cs-CZ" sz="1800" dirty="false"/>
          </a:p>
          <a:p>
            <a:pPr lvl="1" eaLnBrk="true" hangingPunct="true"/>
            <a:r>
              <a:rPr lang="cs-CZ" altLang="cs-CZ" sz="1800" dirty="false"/>
              <a:t>při administrativní kontrole se kontrolují pouze doklady nad 20 000 Kč.</a:t>
            </a:r>
          </a:p>
          <a:p>
            <a:pPr eaLnBrk="true" hangingPunct="true"/>
            <a:endParaRPr lang="cs-CZ" altLang="cs-CZ" dirty="false"/>
          </a:p>
          <a:p>
            <a:pPr eaLnBrk="true" hangingPunct="true"/>
            <a:endParaRPr lang="cs-CZ" altLang="cs-CZ" dirty="false"/>
          </a:p>
        </p:txBody>
      </p:sp>
      <p:sp>
        <p:nvSpPr>
          <p:cNvPr id="50180" name="Zástupný symbol pro číslo snímku 1">
            <a:extLst>
              <a:ext uri="{FF2B5EF4-FFF2-40B4-BE49-F238E27FC236}">
                <a16:creationId xmlns:a16="http://schemas.microsoft.com/office/drawing/2014/main" id="{C3DD0F23-7AAE-21E8-FA78-EEE820F093C5}"/>
              </a:ext>
            </a:extLst>
          </p:cNvPr>
          <p:cNvSpPr>
            <a:spLocks noGrp="true"/>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875"/>
              </a:lnSpc>
              <a:spcBef>
                <a:spcPts val="600"/>
              </a:spcBef>
              <a:spcAft>
                <a:spcPts val="600"/>
              </a:spcAft>
              <a:buClr>
                <a:schemeClr val="accent2"/>
              </a:buClr>
              <a:buSzPct val="100000"/>
              <a:buFont typeface="Wingdings" panose="05000000000000000000" pitchFamily="2" charset="2"/>
              <a:buChar char=""/>
              <a:defRPr sz="2400">
                <a:solidFill>
                  <a:schemeClr val="tx1"/>
                </a:solidFill>
                <a:latin typeface="Arial" panose="020B0604020202020204" pitchFamily="34" charset="0"/>
              </a:defRPr>
            </a:lvl1pPr>
            <a:lvl2pPr marL="742950" indent="-28575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3pPr>
            <a:lvl4pPr marL="1600200" indent="-22860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4pPr>
            <a:lvl5pPr marL="2057400" indent="-228600">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false" fontAlgn="base" hangingPunct="false">
              <a:lnSpc>
                <a:spcPts val="2400"/>
              </a:lnSpc>
              <a:spcBef>
                <a:spcPts val="300"/>
              </a:spcBef>
              <a:spcAft>
                <a:spcPts val="300"/>
              </a:spcAft>
              <a:buClr>
                <a:schemeClr val="accent2"/>
              </a:buClr>
              <a:buSzPct val="80000"/>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spcAft>
                <a:spcPct val="0"/>
              </a:spcAft>
              <a:buClrTx/>
              <a:buSzTx/>
              <a:buFontTx/>
              <a:buNone/>
            </a:pPr>
            <a:fld id="{863FA739-F838-443D-A8B2-751D4660D8D2}" type="slidenum">
              <a:rPr lang="cs-CZ" altLang="cs-CZ" sz="1000"/>
              <a:pPr>
                <a:lnSpc>
                  <a:spcPct val="100000"/>
                </a:lnSpc>
                <a:spcBef>
                  <a:spcPct val="0"/>
                </a:spcBef>
                <a:spcAft>
                  <a:spcPct val="0"/>
                </a:spcAft>
                <a:buClrTx/>
                <a:buSzTx/>
                <a:buFontTx/>
                <a:buNone/>
              </a:pPr>
              <a:t>53</a:t>
            </a:fld>
            <a:endParaRPr lang="cs-CZ" altLang="cs-CZ" sz="1000"/>
          </a:p>
        </p:txBody>
      </p:sp>
    </p:spTree>
    <p:extLst>
      <p:ext uri="{BB962C8B-B14F-4D97-AF65-F5344CB8AC3E}">
        <p14:creationId xmlns:p14="http://schemas.microsoft.com/office/powerpoint/2010/main" val="2475342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Přílohy </a:t>
            </a:r>
            <a:r>
              <a:rPr lang="cs-CZ" dirty="false" err="true"/>
              <a:t>žop</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91900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Dokladování výdajů </a:t>
            </a:r>
          </a:p>
        </p:txBody>
      </p:sp>
      <p:sp>
        <p:nvSpPr>
          <p:cNvPr id="3" name="Zástupný symbol pro obsah 2"/>
          <p:cNvSpPr>
            <a:spLocks noGrp="true"/>
          </p:cNvSpPr>
          <p:nvPr>
            <p:ph idx="1"/>
          </p:nvPr>
        </p:nvSpPr>
        <p:spPr/>
        <p:txBody>
          <a:bodyPr/>
          <a:lstStyle/>
          <a:p>
            <a:r>
              <a:rPr lang="cs-CZ" sz="1800" dirty="false"/>
              <a:t>Kopie (příp. </a:t>
            </a:r>
            <a:r>
              <a:rPr lang="cs-CZ" sz="1800" dirty="false" err="true"/>
              <a:t>skeny</a:t>
            </a:r>
            <a:r>
              <a:rPr lang="cs-CZ" sz="1800" dirty="false"/>
              <a:t>) musí být </a:t>
            </a:r>
            <a:r>
              <a:rPr lang="cs-CZ" sz="1800" b="true" dirty="false"/>
              <a:t>k dispozici ŘO</a:t>
            </a:r>
            <a:r>
              <a:rPr lang="cs-CZ" sz="1800" dirty="false"/>
              <a:t>, přičemž </a:t>
            </a:r>
            <a:r>
              <a:rPr lang="cs-CZ" sz="1800" b="true" dirty="false"/>
              <a:t>některé je třeba přiložit</a:t>
            </a:r>
            <a:r>
              <a:rPr lang="cs-CZ" sz="1800" dirty="false"/>
              <a:t> přímo </a:t>
            </a:r>
            <a:r>
              <a:rPr lang="cs-CZ" sz="1800" b="true" dirty="false"/>
              <a:t>k žádosti o platbu</a:t>
            </a:r>
            <a:r>
              <a:rPr lang="cs-CZ" sz="1800" dirty="false"/>
              <a:t>, jiné předloží příjemce v případě kontroly projektu na místě. </a:t>
            </a:r>
          </a:p>
          <a:p>
            <a:r>
              <a:rPr lang="cs-CZ" sz="1800" dirty="false"/>
              <a:t>Do žádosti o platbu příjemce zahrnuje zejména výdaje vzniklé během monitorovacího/sledovaného období, za které je žádost o platbu předkládána. Je možné zařadit i výdaj vzniklý v některém z předchozích monitorovacích/sledovacích období, který nebyl v žádné z předchozích žádostí o platbu schválen.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3700166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43538F-ECAC-AF30-149D-AC7A8BDCB502}"/>
              </a:ext>
            </a:extLst>
          </p:cNvPr>
          <p:cNvSpPr>
            <a:spLocks noGrp="true"/>
          </p:cNvSpPr>
          <p:nvPr>
            <p:ph type="title"/>
          </p:nvPr>
        </p:nvSpPr>
        <p:spPr/>
        <p:txBody>
          <a:bodyPr/>
          <a:lstStyle/>
          <a:p>
            <a:r>
              <a:rPr lang="cs-CZ" dirty="false"/>
              <a:t>SD-2</a:t>
            </a:r>
          </a:p>
        </p:txBody>
      </p:sp>
      <p:sp>
        <p:nvSpPr>
          <p:cNvPr id="3" name="Zástupný obsah 2">
            <a:extLst>
              <a:ext uri="{FF2B5EF4-FFF2-40B4-BE49-F238E27FC236}">
                <a16:creationId xmlns:a16="http://schemas.microsoft.com/office/drawing/2014/main" id="{BC23F40D-526E-00EE-7859-B8C901A91E30}"/>
              </a:ext>
            </a:extLst>
          </p:cNvPr>
          <p:cNvSpPr>
            <a:spLocks noGrp="true"/>
          </p:cNvSpPr>
          <p:nvPr>
            <p:ph idx="1"/>
          </p:nvPr>
        </p:nvSpPr>
        <p:spPr/>
        <p:txBody>
          <a:bodyPr/>
          <a:lstStyle/>
          <a:p>
            <a:r>
              <a:rPr lang="cs-CZ" dirty="false"/>
              <a:t>Výpis z běžného účtu (VBÚ) z něhož proběhla úhrada výdaje nad 20 000Kč </a:t>
            </a:r>
          </a:p>
          <a:p>
            <a:pPr lvl="1"/>
            <a:r>
              <a:rPr lang="cs-CZ" dirty="false"/>
              <a:t>Včetně odvodů ZP a SP</a:t>
            </a:r>
          </a:p>
          <a:p>
            <a:r>
              <a:rPr lang="cs-CZ" dirty="false"/>
              <a:t>Výkazy práce k výdajům u nichž to pravidla vyžadují, překročili-li v daném měsíci 20 000Kč </a:t>
            </a:r>
          </a:p>
          <a:p>
            <a:endParaRPr lang="cs-CZ" dirty="false"/>
          </a:p>
          <a:p>
            <a:r>
              <a:rPr lang="cs-CZ" dirty="false"/>
              <a:t>Na vyžádání ŘO</a:t>
            </a:r>
          </a:p>
          <a:p>
            <a:pPr lvl="1"/>
            <a:r>
              <a:rPr lang="cs-CZ" dirty="false"/>
              <a:t>Mzdové listy nebo výplatní pásky</a:t>
            </a:r>
          </a:p>
          <a:p>
            <a:pPr lvl="1"/>
            <a:r>
              <a:rPr lang="cs-CZ" dirty="false"/>
              <a:t>Pracovní smlouvy včetně mzdového výměru</a:t>
            </a:r>
          </a:p>
          <a:p>
            <a:endParaRPr lang="cs-CZ" dirty="false"/>
          </a:p>
        </p:txBody>
      </p:sp>
      <p:sp>
        <p:nvSpPr>
          <p:cNvPr id="4" name="Zástupný symbol pro číslo snímku 3">
            <a:extLst>
              <a:ext uri="{FF2B5EF4-FFF2-40B4-BE49-F238E27FC236}">
                <a16:creationId xmlns:a16="http://schemas.microsoft.com/office/drawing/2014/main" id="{A9B2E2CA-2E5D-AC23-8C67-D3C4634CAC08}"/>
              </a:ext>
            </a:extLst>
          </p:cNvPr>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1721105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Pracovní Výkazy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75199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třeba</a:t>
            </a:r>
          </a:p>
        </p:txBody>
      </p:sp>
      <p:sp>
        <p:nvSpPr>
          <p:cNvPr id="3" name="Zástupný symbol pro obsah 2"/>
          <p:cNvSpPr>
            <a:spLocks noGrp="true"/>
          </p:cNvSpPr>
          <p:nvPr>
            <p:ph idx="1"/>
          </p:nvPr>
        </p:nvSpPr>
        <p:spPr>
          <a:xfrm>
            <a:off x="540000" y="1340768"/>
            <a:ext cx="8064000" cy="4320000"/>
          </a:xfrm>
        </p:spPr>
        <p:txBody>
          <a:bodyPr/>
          <a:lstStyle/>
          <a:p>
            <a:r>
              <a:rPr lang="cs-CZ" sz="1800" dirty="false"/>
              <a:t>Pracovní výkazy jsou u zaměstnance příjemce nebo partnera s finančním </a:t>
            </a:r>
            <a:r>
              <a:rPr lang="cs-CZ" sz="1600" dirty="false"/>
              <a:t>příspěvkem vyžadovány </a:t>
            </a:r>
            <a:r>
              <a:rPr lang="cs-CZ" sz="1600" b="true" dirty="false"/>
              <a:t>jen v případě, že se </a:t>
            </a:r>
            <a:r>
              <a:rPr lang="cs-CZ" sz="1600" dirty="false"/>
              <a:t>jedná o pracovníka, který v rámci daného pracovně právního vztahu </a:t>
            </a:r>
            <a:r>
              <a:rPr lang="cs-CZ" sz="1600" b="true" dirty="false"/>
              <a:t>vykonává činnosti pro projekt i mimo projekt. </a:t>
            </a:r>
          </a:p>
          <a:p>
            <a:r>
              <a:rPr lang="cs-CZ" sz="1600" dirty="false"/>
              <a:t>Jedná se o pracovníka, který v rámci daného pracovněprávního vztahu vykonává činnosti pouze pro projekt, nicméně tyto </a:t>
            </a:r>
            <a:r>
              <a:rPr lang="cs-CZ" sz="1600" b="true" dirty="false"/>
              <a:t>činnosti spadají do vymezení více pracovních pozic a práce v rámci těchto pozic je odlišně odměňována</a:t>
            </a:r>
            <a:r>
              <a:rPr lang="cs-CZ" sz="1600" dirty="false"/>
              <a:t>,</a:t>
            </a:r>
          </a:p>
          <a:p>
            <a:r>
              <a:rPr lang="cs-CZ" sz="1600" dirty="false"/>
              <a:t>Jedná se o pracovníka, který v rámci daného pracovněprávního vztahu vykonává také </a:t>
            </a:r>
            <a:r>
              <a:rPr lang="cs-CZ" sz="1600" b="true" dirty="false"/>
              <a:t>činnosti spadající do výčtu činností vyloučených z Osobních nákladů </a:t>
            </a:r>
            <a:r>
              <a:rPr lang="cs-CZ" sz="1600" dirty="false"/>
              <a:t>(tzn. je zde riziko dvojího financování).</a:t>
            </a:r>
            <a:endParaRPr lang="cs-CZ" sz="1600" dirty="false">
              <a:solidFill>
                <a:srgbClr val="FF0000"/>
              </a:solidFill>
            </a:endParaRPr>
          </a:p>
          <a:p>
            <a:r>
              <a:rPr lang="cs-CZ" sz="1800" dirty="false">
                <a:solidFill>
                  <a:srgbClr val="FF0000"/>
                </a:solidFill>
              </a:rPr>
              <a:t>Doporučení: po začátku projektu poskytnout seznam pozic a vyjasnit si s PM povinnost vést/nevést pracovní výkaz</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2305883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Výkaz práce </a:t>
            </a:r>
          </a:p>
        </p:txBody>
      </p:sp>
      <p:pic>
        <p:nvPicPr>
          <p:cNvPr id="3" name="Zástupný symbol pro obsah 2"/>
          <p:cNvPicPr>
            <a:picLocks noGrp="true" noChangeAspect="true"/>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1979" y="1486834"/>
            <a:ext cx="2016224" cy="2477076"/>
          </a:xfrm>
        </p:spPr>
      </p:pic>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59</a:t>
            </a:fld>
            <a:endParaRPr lang="cs-CZ" dirty="false"/>
          </a:p>
        </p:txBody>
      </p:sp>
      <p:pic>
        <p:nvPicPr>
          <p:cNvPr id="18" name="Zástupný symbol pro obsah 2"/>
          <p:cNvPicPr>
            <a:picLocks noChangeAspect="true"/>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1820" y="4224397"/>
            <a:ext cx="2016224" cy="2477076"/>
          </a:xfrm>
          <a:prstGeom prst="rect">
            <a:avLst/>
          </a:prstGeom>
        </p:spPr>
      </p:pic>
      <p:sp>
        <p:nvSpPr>
          <p:cNvPr id="22" name="Svislý svitek 21"/>
          <p:cNvSpPr/>
          <p:nvPr/>
        </p:nvSpPr>
        <p:spPr>
          <a:xfrm>
            <a:off x="1425382" y="1386297"/>
            <a:ext cx="1450333" cy="1845270"/>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a:p>
          <a:p>
            <a:endParaRPr lang="cs-CZ" sz="1100" b="true" dirty="false"/>
          </a:p>
          <a:p>
            <a:r>
              <a:rPr lang="cs-CZ" sz="1600" b="true" dirty="false"/>
              <a:t>Smlouva</a:t>
            </a:r>
          </a:p>
        </p:txBody>
      </p:sp>
      <p:pic>
        <p:nvPicPr>
          <p:cNvPr id="23" name="Obrázek 22"/>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1844157" y="1626402"/>
            <a:ext cx="757399" cy="304902"/>
          </a:xfrm>
          <a:prstGeom prst="rect">
            <a:avLst/>
          </a:prstGeom>
        </p:spPr>
      </p:pic>
      <p:sp>
        <p:nvSpPr>
          <p:cNvPr id="24" name="Obláček 23"/>
          <p:cNvSpPr/>
          <p:nvPr/>
        </p:nvSpPr>
        <p:spPr>
          <a:xfrm>
            <a:off x="4720581" y="1193304"/>
            <a:ext cx="1008112" cy="558284"/>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25" name="Obláček 24"/>
          <p:cNvSpPr/>
          <p:nvPr/>
        </p:nvSpPr>
        <p:spPr>
          <a:xfrm>
            <a:off x="5270427" y="1226794"/>
            <a:ext cx="1368152" cy="668043"/>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26" name="TextovéPole 25"/>
          <p:cNvSpPr txBox="true"/>
          <p:nvPr/>
        </p:nvSpPr>
        <p:spPr>
          <a:xfrm>
            <a:off x="4854653" y="1329206"/>
            <a:ext cx="504056" cy="338554"/>
          </a:xfrm>
          <a:prstGeom prst="rect">
            <a:avLst/>
          </a:prstGeom>
          <a:noFill/>
        </p:spPr>
        <p:txBody>
          <a:bodyPr wrap="square" rtlCol="false">
            <a:spAutoFit/>
          </a:bodyPr>
          <a:lstStyle/>
          <a:p>
            <a:r>
              <a:rPr lang="cs-CZ" sz="1600" dirty="false"/>
              <a:t>ON</a:t>
            </a:r>
          </a:p>
        </p:txBody>
      </p:sp>
      <p:sp>
        <p:nvSpPr>
          <p:cNvPr id="27" name="TextovéPole 26"/>
          <p:cNvSpPr txBox="true"/>
          <p:nvPr/>
        </p:nvSpPr>
        <p:spPr>
          <a:xfrm>
            <a:off x="5270464" y="1391538"/>
            <a:ext cx="916459" cy="338554"/>
          </a:xfrm>
          <a:prstGeom prst="rect">
            <a:avLst/>
          </a:prstGeom>
          <a:noFill/>
        </p:spPr>
        <p:txBody>
          <a:bodyPr wrap="square" rtlCol="false">
            <a:spAutoFit/>
          </a:bodyPr>
          <a:lstStyle/>
          <a:p>
            <a:r>
              <a:rPr lang="cs-CZ" sz="1600" dirty="false"/>
              <a:t>Paušál</a:t>
            </a:r>
          </a:p>
        </p:txBody>
      </p:sp>
      <p:sp>
        <p:nvSpPr>
          <p:cNvPr id="28" name="Šipka doleva 27"/>
          <p:cNvSpPr/>
          <p:nvPr/>
        </p:nvSpPr>
        <p:spPr>
          <a:xfrm>
            <a:off x="978129" y="2349749"/>
            <a:ext cx="540060" cy="3603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sp>
        <p:nvSpPr>
          <p:cNvPr id="29" name="Šipka doleva 28"/>
          <p:cNvSpPr/>
          <p:nvPr/>
        </p:nvSpPr>
        <p:spPr>
          <a:xfrm rot="10800000">
            <a:off x="7303611" y="4949424"/>
            <a:ext cx="540060" cy="308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sp>
        <p:nvSpPr>
          <p:cNvPr id="31" name="Obláček 30"/>
          <p:cNvSpPr/>
          <p:nvPr/>
        </p:nvSpPr>
        <p:spPr>
          <a:xfrm>
            <a:off x="3750569" y="4166859"/>
            <a:ext cx="1603696" cy="710735"/>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r>
              <a:rPr lang="cs-CZ" dirty="false">
                <a:solidFill>
                  <a:schemeClr val="accent1"/>
                </a:solidFill>
              </a:rPr>
              <a:t>Osobní náklady</a:t>
            </a:r>
          </a:p>
        </p:txBody>
      </p:sp>
      <p:sp>
        <p:nvSpPr>
          <p:cNvPr id="34" name="Šipka doleva 33"/>
          <p:cNvSpPr/>
          <p:nvPr/>
        </p:nvSpPr>
        <p:spPr>
          <a:xfrm>
            <a:off x="1155352" y="5074906"/>
            <a:ext cx="540060" cy="3603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pic>
        <p:nvPicPr>
          <p:cNvPr id="37" name="Obrázek 36"/>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50" y="1862385"/>
            <a:ext cx="971030" cy="971030"/>
          </a:xfrm>
          <a:prstGeom prst="rect">
            <a:avLst/>
          </a:prstGeom>
        </p:spPr>
      </p:pic>
      <p:pic>
        <p:nvPicPr>
          <p:cNvPr id="38" name="Obrázek 37"/>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2970" y="1445789"/>
            <a:ext cx="971030" cy="971030"/>
          </a:xfrm>
          <a:prstGeom prst="rect">
            <a:avLst/>
          </a:prstGeom>
        </p:spPr>
      </p:pic>
      <p:pic>
        <p:nvPicPr>
          <p:cNvPr id="39" name="Obrázek 38"/>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84" y="4618210"/>
            <a:ext cx="971030" cy="971030"/>
          </a:xfrm>
          <a:prstGeom prst="rect">
            <a:avLst/>
          </a:prstGeom>
        </p:spPr>
      </p:pic>
      <p:sp>
        <p:nvSpPr>
          <p:cNvPr id="40" name="Šipka doleva 39"/>
          <p:cNvSpPr/>
          <p:nvPr/>
        </p:nvSpPr>
        <p:spPr>
          <a:xfrm rot="10800000">
            <a:off x="7662781" y="2443603"/>
            <a:ext cx="540060" cy="308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pic>
        <p:nvPicPr>
          <p:cNvPr id="41" name="Obrázek 40"/>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675" y="4725144"/>
            <a:ext cx="971030" cy="971030"/>
          </a:xfrm>
          <a:prstGeom prst="rect">
            <a:avLst/>
          </a:prstGeom>
        </p:spPr>
      </p:pic>
      <p:cxnSp>
        <p:nvCxnSpPr>
          <p:cNvPr id="43" name="Přímá spojnice 42"/>
          <p:cNvCxnSpPr/>
          <p:nvPr/>
        </p:nvCxnSpPr>
        <p:spPr>
          <a:xfrm>
            <a:off x="307195" y="1582312"/>
            <a:ext cx="772166" cy="1728192"/>
          </a:xfrm>
          <a:prstGeom prst="line">
            <a:avLst/>
          </a:prstGeom>
        </p:spPr>
        <p:style>
          <a:lnRef idx="3">
            <a:schemeClr val="accent6"/>
          </a:lnRef>
          <a:fillRef idx="0">
            <a:schemeClr val="accent6"/>
          </a:fillRef>
          <a:effectRef idx="2">
            <a:schemeClr val="accent6"/>
          </a:effectRef>
          <a:fontRef idx="minor">
            <a:schemeClr val="tx1"/>
          </a:fontRef>
        </p:style>
      </p:cxnSp>
      <p:sp>
        <p:nvSpPr>
          <p:cNvPr id="44" name="Svislý svitek 43"/>
          <p:cNvSpPr/>
          <p:nvPr/>
        </p:nvSpPr>
        <p:spPr>
          <a:xfrm>
            <a:off x="5472100" y="4316372"/>
            <a:ext cx="1656183" cy="1877427"/>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45" name="TextovéPole 44"/>
          <p:cNvSpPr txBox="true"/>
          <p:nvPr/>
        </p:nvSpPr>
        <p:spPr>
          <a:xfrm>
            <a:off x="5724127" y="4725143"/>
            <a:ext cx="1152128" cy="1169551"/>
          </a:xfrm>
          <a:prstGeom prst="rect">
            <a:avLst/>
          </a:prstGeom>
          <a:noFill/>
        </p:spPr>
        <p:txBody>
          <a:bodyPr wrap="square" rtlCol="false">
            <a:spAutoFit/>
          </a:bodyPr>
          <a:lstStyle/>
          <a:p>
            <a:pPr algn="ctr"/>
            <a:r>
              <a:rPr lang="cs-CZ" sz="1400" b="true" dirty="false"/>
              <a:t>Dodatek  </a:t>
            </a:r>
          </a:p>
          <a:p>
            <a:endParaRPr lang="cs-CZ" sz="1400" b="true" dirty="false"/>
          </a:p>
          <a:p>
            <a:pPr algn="ctr"/>
            <a:r>
              <a:rPr lang="cs-CZ" sz="1400" b="true" dirty="false"/>
              <a:t>ke stávající smlouvě v </a:t>
            </a:r>
            <a:r>
              <a:rPr lang="cs-CZ" sz="1400" b="true" dirty="false" err="true"/>
              <a:t>org</a:t>
            </a:r>
            <a:r>
              <a:rPr lang="cs-CZ" sz="1400" b="true" dirty="false"/>
              <a:t>.</a:t>
            </a:r>
          </a:p>
        </p:txBody>
      </p:sp>
      <p:sp>
        <p:nvSpPr>
          <p:cNvPr id="46" name="Svislý svitek 45"/>
          <p:cNvSpPr/>
          <p:nvPr/>
        </p:nvSpPr>
        <p:spPr>
          <a:xfrm>
            <a:off x="1831497" y="4283043"/>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a:p>
          <a:p>
            <a:endParaRPr lang="cs-CZ" sz="1100" b="true" dirty="false"/>
          </a:p>
          <a:p>
            <a:r>
              <a:rPr lang="cs-CZ" sz="1600" b="true" dirty="false"/>
              <a:t>Smlouva</a:t>
            </a:r>
          </a:p>
        </p:txBody>
      </p:sp>
      <p:pic>
        <p:nvPicPr>
          <p:cNvPr id="47" name="Obrázek 46"/>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142644" y="4572692"/>
            <a:ext cx="757399" cy="304902"/>
          </a:xfrm>
          <a:prstGeom prst="rect">
            <a:avLst/>
          </a:prstGeom>
        </p:spPr>
      </p:pic>
      <p:sp>
        <p:nvSpPr>
          <p:cNvPr id="30" name="Svislý svitek 29"/>
          <p:cNvSpPr/>
          <p:nvPr/>
        </p:nvSpPr>
        <p:spPr>
          <a:xfrm>
            <a:off x="1679713" y="1733246"/>
            <a:ext cx="1450333" cy="1845270"/>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a:p>
          <a:p>
            <a:endParaRPr lang="cs-CZ" sz="1100" b="true" dirty="false"/>
          </a:p>
          <a:p>
            <a:r>
              <a:rPr lang="cs-CZ" sz="1400" b="true" dirty="false"/>
              <a:t>Smlouva II</a:t>
            </a:r>
          </a:p>
        </p:txBody>
      </p:sp>
      <p:pic>
        <p:nvPicPr>
          <p:cNvPr id="32" name="Obrázek 31"/>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026179" y="2014836"/>
            <a:ext cx="757399" cy="304902"/>
          </a:xfrm>
          <a:prstGeom prst="rect">
            <a:avLst/>
          </a:prstGeom>
        </p:spPr>
      </p:pic>
      <p:cxnSp>
        <p:nvCxnSpPr>
          <p:cNvPr id="33" name="Přímá spojnice 32"/>
          <p:cNvCxnSpPr/>
          <p:nvPr/>
        </p:nvCxnSpPr>
        <p:spPr>
          <a:xfrm>
            <a:off x="328539" y="4346563"/>
            <a:ext cx="772166" cy="1728192"/>
          </a:xfrm>
          <a:prstGeom prst="line">
            <a:avLst/>
          </a:prstGeom>
        </p:spPr>
        <p:style>
          <a:lnRef idx="3">
            <a:schemeClr val="accent6"/>
          </a:lnRef>
          <a:fillRef idx="0">
            <a:schemeClr val="accent6"/>
          </a:fillRef>
          <a:effectRef idx="2">
            <a:schemeClr val="accent6"/>
          </a:effectRef>
          <a:fontRef idx="minor">
            <a:schemeClr val="tx1"/>
          </a:fontRef>
        </p:style>
      </p:cxnSp>
      <p:sp>
        <p:nvSpPr>
          <p:cNvPr id="35" name="Svislý svitek 34"/>
          <p:cNvSpPr/>
          <p:nvPr/>
        </p:nvSpPr>
        <p:spPr>
          <a:xfrm>
            <a:off x="6151088" y="1646056"/>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400" b="true" dirty="false"/>
          </a:p>
          <a:p>
            <a:endParaRPr lang="cs-CZ" sz="1400" b="true" dirty="false"/>
          </a:p>
          <a:p>
            <a:pPr algn="ctr"/>
            <a:r>
              <a:rPr lang="cs-CZ" sz="1400" dirty="false"/>
              <a:t>Dvě pozice v rámci projektu s </a:t>
            </a:r>
            <a:r>
              <a:rPr lang="cs-CZ" sz="1400" b="true" dirty="false"/>
              <a:t>odlišnou </a:t>
            </a:r>
            <a:r>
              <a:rPr lang="cs-CZ" sz="1400" dirty="false"/>
              <a:t>mzdou </a:t>
            </a:r>
          </a:p>
        </p:txBody>
      </p:sp>
      <p:pic>
        <p:nvPicPr>
          <p:cNvPr id="36" name="Obrázek 35"/>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6546211" y="1862385"/>
            <a:ext cx="757399" cy="304902"/>
          </a:xfrm>
          <a:prstGeom prst="rect">
            <a:avLst/>
          </a:prstGeom>
        </p:spPr>
      </p:pic>
      <p:sp>
        <p:nvSpPr>
          <p:cNvPr id="42" name="Svislý svitek 41"/>
          <p:cNvSpPr/>
          <p:nvPr/>
        </p:nvSpPr>
        <p:spPr>
          <a:xfrm>
            <a:off x="3404320" y="1667760"/>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a:p>
          <a:p>
            <a:endParaRPr lang="cs-CZ" sz="1100" b="true" dirty="false"/>
          </a:p>
          <a:p>
            <a:pPr lvl="0" algn="ctr"/>
            <a:r>
              <a:rPr lang="cs-CZ" sz="1400" dirty="false">
                <a:solidFill>
                  <a:srgbClr val="084A8B"/>
                </a:solidFill>
              </a:rPr>
              <a:t>Dvě pozice v rámci projektu se </a:t>
            </a:r>
            <a:r>
              <a:rPr lang="cs-CZ" sz="1400" b="true" dirty="false">
                <a:solidFill>
                  <a:srgbClr val="084A8B"/>
                </a:solidFill>
              </a:rPr>
              <a:t>stejnou </a:t>
            </a:r>
            <a:r>
              <a:rPr lang="cs-CZ" sz="1400" dirty="false">
                <a:solidFill>
                  <a:srgbClr val="084A8B"/>
                </a:solidFill>
              </a:rPr>
              <a:t>mzdou </a:t>
            </a:r>
          </a:p>
        </p:txBody>
      </p:sp>
      <p:pic>
        <p:nvPicPr>
          <p:cNvPr id="48" name="Obrázek 47"/>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3805849" y="1902523"/>
            <a:ext cx="757399" cy="304902"/>
          </a:xfrm>
          <a:prstGeom prst="rect">
            <a:avLst/>
          </a:prstGeom>
        </p:spPr>
      </p:pic>
      <p:sp>
        <p:nvSpPr>
          <p:cNvPr id="5" name="TextovéPole 4"/>
          <p:cNvSpPr txBox="true"/>
          <p:nvPr/>
        </p:nvSpPr>
        <p:spPr>
          <a:xfrm>
            <a:off x="2955490" y="2578905"/>
            <a:ext cx="897660" cy="307777"/>
          </a:xfrm>
          <a:prstGeom prst="rect">
            <a:avLst/>
          </a:prstGeom>
          <a:noFill/>
        </p:spPr>
        <p:txBody>
          <a:bodyPr wrap="square" rtlCol="false">
            <a:spAutoFit/>
          </a:bodyPr>
          <a:lstStyle/>
          <a:p>
            <a:r>
              <a:rPr lang="cs-CZ" sz="1400" dirty="false"/>
              <a:t>nebo</a:t>
            </a:r>
          </a:p>
        </p:txBody>
      </p:sp>
    </p:spTree>
    <p:extLst>
      <p:ext uri="{BB962C8B-B14F-4D97-AF65-F5344CB8AC3E}">
        <p14:creationId xmlns:p14="http://schemas.microsoft.com/office/powerpoint/2010/main" val="13917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38BDA-F708-F9B1-53E5-0F71CFE86BAE}"/>
              </a:ext>
            </a:extLst>
          </p:cNvPr>
          <p:cNvSpPr>
            <a:spLocks noGrp="true"/>
          </p:cNvSpPr>
          <p:nvPr>
            <p:ph type="title"/>
          </p:nvPr>
        </p:nvSpPr>
        <p:spPr/>
        <p:txBody>
          <a:bodyPr/>
          <a:lstStyle/>
          <a:p>
            <a:r>
              <a:rPr lang="cs-CZ" dirty="false"/>
              <a:t>Kontroly projektu</a:t>
            </a:r>
          </a:p>
        </p:txBody>
      </p:sp>
      <p:sp>
        <p:nvSpPr>
          <p:cNvPr id="3" name="Zástupný obsah 2">
            <a:extLst>
              <a:ext uri="{FF2B5EF4-FFF2-40B4-BE49-F238E27FC236}">
                <a16:creationId xmlns:a16="http://schemas.microsoft.com/office/drawing/2014/main" id="{355D83E2-5FD4-7E5C-00EE-BAF91D8D7971}"/>
              </a:ext>
            </a:extLst>
          </p:cNvPr>
          <p:cNvSpPr>
            <a:spLocks noGrp="true"/>
          </p:cNvSpPr>
          <p:nvPr>
            <p:ph idx="1"/>
          </p:nvPr>
        </p:nvSpPr>
        <p:spPr>
          <a:xfrm>
            <a:off x="540000" y="1412776"/>
            <a:ext cx="8064000" cy="4320000"/>
          </a:xfrm>
        </p:spPr>
        <p:txBody>
          <a:bodyPr/>
          <a:lstStyle/>
          <a:p>
            <a:r>
              <a:rPr lang="cs-CZ" dirty="false"/>
              <a:t>Administrativní ověření</a:t>
            </a:r>
          </a:p>
          <a:p>
            <a:pPr lvl="1"/>
            <a:r>
              <a:rPr lang="cs-CZ" dirty="false"/>
              <a:t>Kontrola zprávy o realizaci a žádosti o platbu (</a:t>
            </a:r>
            <a:r>
              <a:rPr lang="cs-CZ" dirty="false" err="true"/>
              <a:t>ZoR-ŽoP</a:t>
            </a:r>
            <a:r>
              <a:rPr lang="cs-CZ" dirty="false"/>
              <a:t>) podané elektronicky skrze IS KP21+ v termínech dle právního aktu/finančního plánu.</a:t>
            </a:r>
          </a:p>
          <a:p>
            <a:pPr lvl="2"/>
            <a:r>
              <a:rPr lang="cs-CZ" dirty="false"/>
              <a:t>Na zpracování je jeden měsíc od konce monitorovací období</a:t>
            </a:r>
          </a:p>
          <a:p>
            <a:pPr lvl="1"/>
            <a:r>
              <a:rPr lang="cs-CZ" dirty="false"/>
              <a:t>Většinou 1x za šestiměsíční monitorovací období </a:t>
            </a:r>
          </a:p>
          <a:p>
            <a:pPr lvl="1"/>
            <a:r>
              <a:rPr lang="cs-CZ" dirty="false"/>
              <a:t>Obsahuje kontrolu kopií vybraných dokladů (viz kapitola </a:t>
            </a:r>
            <a:r>
              <a:rPr lang="cs-CZ" dirty="false" err="true"/>
              <a:t>ZoR-ŽoP</a:t>
            </a:r>
            <a:r>
              <a:rPr lang="cs-CZ" dirty="false"/>
              <a:t> ppt)</a:t>
            </a:r>
          </a:p>
          <a:p>
            <a:r>
              <a:rPr lang="cs-CZ" dirty="false"/>
              <a:t>Kontrola na místě</a:t>
            </a:r>
          </a:p>
          <a:p>
            <a:pPr lvl="1"/>
            <a:r>
              <a:rPr lang="cs-CZ" dirty="false"/>
              <a:t>Může proběhnout jedna nebo více kontrol na místě/u příjemce dotace (případně partnerů)</a:t>
            </a:r>
          </a:p>
          <a:p>
            <a:pPr lvl="1"/>
            <a:r>
              <a:rPr lang="cs-CZ" dirty="false"/>
              <a:t>Kontrola originálů dokladů, projektového účetnictví příjemce</a:t>
            </a:r>
          </a:p>
          <a:p>
            <a:pPr lvl="3"/>
            <a:r>
              <a:rPr lang="cs-CZ" dirty="false"/>
              <a:t>Povinnost vést oddělené, nebo jasně označené projektové účetnictví</a:t>
            </a:r>
          </a:p>
          <a:p>
            <a:pPr lvl="1"/>
            <a:endParaRPr lang="cs-CZ" dirty="false"/>
          </a:p>
        </p:txBody>
      </p:sp>
      <p:sp>
        <p:nvSpPr>
          <p:cNvPr id="4" name="Zástupný symbol pro číslo snímku 3">
            <a:extLst>
              <a:ext uri="{FF2B5EF4-FFF2-40B4-BE49-F238E27FC236}">
                <a16:creationId xmlns:a16="http://schemas.microsoft.com/office/drawing/2014/main" id="{810F844D-FE9A-D78A-5C9E-69A2ED5BC131}"/>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963532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 - důležité</a:t>
            </a:r>
          </a:p>
        </p:txBody>
      </p:sp>
      <p:sp>
        <p:nvSpPr>
          <p:cNvPr id="3" name="Zástupný symbol pro obsah 2"/>
          <p:cNvSpPr>
            <a:spLocks noGrp="true"/>
          </p:cNvSpPr>
          <p:nvPr>
            <p:ph idx="1"/>
          </p:nvPr>
        </p:nvSpPr>
        <p:spPr/>
        <p:txBody>
          <a:bodyPr/>
          <a:lstStyle/>
          <a:p>
            <a:r>
              <a:rPr lang="cs-CZ" dirty="false"/>
              <a:t>Zpracovávají se za každý kalendářní měsíc</a:t>
            </a:r>
          </a:p>
          <a:p>
            <a:r>
              <a:rPr lang="cs-CZ" dirty="false"/>
              <a:t>Vyplní se skupina činností tvořící jeden celek nebo jeden výstup a </a:t>
            </a:r>
            <a:r>
              <a:rPr lang="cs-CZ" dirty="false">
                <a:solidFill>
                  <a:srgbClr val="FF0000"/>
                </a:solidFill>
              </a:rPr>
              <a:t>vazba na konkrétní KA</a:t>
            </a:r>
          </a:p>
          <a:p>
            <a:r>
              <a:rPr lang="cs-CZ" dirty="false"/>
              <a:t>Vzor pro OPZ+ na  </a:t>
            </a:r>
            <a:r>
              <a:rPr lang="cs-CZ" dirty="false">
                <a:hlinkClick r:id="rId2"/>
              </a:rPr>
              <a:t>https://www.esfcr.cz/pravidla-pro-zadatele-a-prijemce-opz-plus/-/dokument/18479961</a:t>
            </a:r>
            <a:r>
              <a:rPr lang="cs-CZ" dirty="false"/>
              <a:t> </a:t>
            </a:r>
          </a:p>
          <a:p>
            <a:r>
              <a:rPr lang="cs-CZ" dirty="false">
                <a:solidFill>
                  <a:srgbClr val="FF0000"/>
                </a:solidFill>
              </a:rPr>
              <a:t>POZOR: </a:t>
            </a:r>
            <a:r>
              <a:rPr lang="cs-CZ" dirty="false"/>
              <a:t>nelze dodatečně opravovat navyšování hodin</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1629235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Pracovní výkaz - obsah</a:t>
            </a:r>
            <a:endParaRPr lang="cs-CZ" dirty="false"/>
          </a:p>
        </p:txBody>
      </p:sp>
      <p:sp>
        <p:nvSpPr>
          <p:cNvPr id="3" name="Zástupný symbol pro obsah 2"/>
          <p:cNvSpPr>
            <a:spLocks noGrp="true"/>
          </p:cNvSpPr>
          <p:nvPr>
            <p:ph idx="1"/>
          </p:nvPr>
        </p:nvSpPr>
        <p:spPr>
          <a:xfrm>
            <a:off x="540000" y="1556792"/>
            <a:ext cx="8064000" cy="4320000"/>
          </a:xfrm>
        </p:spPr>
        <p:txBody>
          <a:bodyPr/>
          <a:lstStyle/>
          <a:p>
            <a:pPr>
              <a:lnSpc>
                <a:spcPct val="100000"/>
              </a:lnSpc>
            </a:pPr>
            <a:r>
              <a:rPr lang="cs-CZ" sz="2000" dirty="false"/>
              <a:t>Identifikace projektu</a:t>
            </a:r>
          </a:p>
          <a:p>
            <a:pPr>
              <a:lnSpc>
                <a:spcPct val="100000"/>
              </a:lnSpc>
            </a:pPr>
            <a:r>
              <a:rPr lang="cs-CZ" sz="2000" dirty="false"/>
              <a:t>Identifikační údaje pracovníka</a:t>
            </a:r>
          </a:p>
          <a:p>
            <a:pPr>
              <a:lnSpc>
                <a:spcPct val="100000"/>
              </a:lnSpc>
            </a:pPr>
            <a:r>
              <a:rPr lang="cs-CZ" sz="2000" dirty="false"/>
              <a:t>Fond pracovní doby v hodinách</a:t>
            </a:r>
          </a:p>
          <a:p>
            <a:pPr>
              <a:lnSpc>
                <a:spcPct val="100000"/>
              </a:lnSpc>
            </a:pPr>
            <a:r>
              <a:rPr lang="cs-CZ" sz="2000" dirty="false"/>
              <a:t>Počet hodin dovolené/nemocenské/ostatních překážek celkem a z toho počet hodin dovolené pro projekt (jen odměňování v režimu skutečně vykazovaných výdajů)</a:t>
            </a:r>
          </a:p>
          <a:p>
            <a:pPr>
              <a:lnSpc>
                <a:spcPct val="100000"/>
              </a:lnSpc>
            </a:pPr>
            <a:r>
              <a:rPr lang="cs-CZ" sz="2000" dirty="false"/>
              <a:t>Počet skutečně odpracovaných hodin a z toho hodin odpracovaných hodin pro projekt</a:t>
            </a:r>
          </a:p>
          <a:p>
            <a:pPr>
              <a:lnSpc>
                <a:spcPct val="100000"/>
              </a:lnSpc>
            </a:pPr>
            <a:r>
              <a:rPr lang="cs-CZ" sz="2000" dirty="false"/>
              <a:t>Vykonané skupiny činností pro projekt + počet hodin (netřeba dodávat konkrétní dny)</a:t>
            </a:r>
          </a:p>
          <a:p>
            <a:pPr>
              <a:lnSpc>
                <a:spcPct val="100000"/>
              </a:lnSpc>
            </a:pPr>
            <a:r>
              <a:rPr lang="cs-CZ" sz="2000" dirty="false"/>
              <a:t>Prohlášení o pravdivosti údajů, podpis a datum zaměstnance a osoby oprávněné potvrdit pravdivost výkazu</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3677434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Indikátory pro v. 21 a 22</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52763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 Indikátory</a:t>
            </a:r>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b="true" dirty="false"/>
              <a:t>Závazné indikátory k naplnění ve výzvách:</a:t>
            </a:r>
            <a:br>
              <a:rPr lang="cs-CZ" b="true" dirty="false"/>
            </a:br>
            <a:r>
              <a:rPr lang="cs-CZ" b="true" dirty="false"/>
              <a:t>	</a:t>
            </a:r>
          </a:p>
          <a:p>
            <a:pPr marL="0" indent="0">
              <a:buNone/>
            </a:pPr>
            <a:endParaRPr lang="cs-CZ" b="true" dirty="false"/>
          </a:p>
          <a:p>
            <a:pPr marL="0" indent="0">
              <a:buNone/>
            </a:pPr>
            <a:endParaRPr lang="cs-CZ" b="true" dirty="false"/>
          </a:p>
          <a:p>
            <a:pPr marL="0" indent="0">
              <a:buNone/>
            </a:pPr>
            <a:r>
              <a:rPr lang="cs-CZ" b="true" dirty="false"/>
              <a:t>Cílové hodnoty závazné, změnit lze jen podstatnou změnou</a:t>
            </a:r>
          </a:p>
          <a:p>
            <a:pPr marL="0" indent="0">
              <a:buNone/>
            </a:pPr>
            <a:r>
              <a:rPr lang="cs-CZ" b="true" dirty="false"/>
              <a:t>Sankce při nenaplnění cílových hodnot</a:t>
            </a:r>
          </a:p>
          <a:p>
            <a:r>
              <a:rPr lang="cs-CZ" dirty="false"/>
              <a:t>Výše odvodu v procentech z dotace podle míry nenaplnění všech povinných indikátorů (průměr)</a:t>
            </a:r>
          </a:p>
          <a:p>
            <a:pPr lvl="1"/>
            <a:r>
              <a:rPr lang="cs-CZ" dirty="false"/>
              <a:t>Sankce při nenaplnění alespoň z 85%</a:t>
            </a:r>
          </a:p>
          <a:p>
            <a:pPr marL="0" indent="0">
              <a:buNone/>
            </a:pPr>
            <a:endParaRPr lang="cs-CZ" b="true" dirty="false"/>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graphicFrame>
        <p:nvGraphicFramePr>
          <p:cNvPr id="13" name="Tabulka 12"/>
          <p:cNvGraphicFramePr>
            <a:graphicFrameLocks noGrp="true"/>
          </p:cNvGraphicFramePr>
          <p:nvPr/>
        </p:nvGraphicFramePr>
        <p:xfrm>
          <a:off x="251520" y="1988840"/>
          <a:ext cx="8548428" cy="2231049"/>
        </p:xfrm>
        <a:graphic>
          <a:graphicData uri="http://schemas.openxmlformats.org/drawingml/2006/table">
            <a:tbl>
              <a:tblPr firstRow="true" firstCol="true" bandRow="true">
                <a:tableStyleId>{8A107856-5554-42FB-B03E-39F5DBC370BA}</a:tableStyleId>
              </a:tblPr>
              <a:tblGrid>
                <a:gridCol w="1097962">
                  <a:extLst>
                    <a:ext uri="{9D8B030D-6E8A-4147-A177-3AD203B41FA5}">
                      <a16:colId xmlns:a16="http://schemas.microsoft.com/office/drawing/2014/main" val="20000"/>
                    </a:ext>
                  </a:extLst>
                </a:gridCol>
                <a:gridCol w="4662678">
                  <a:extLst>
                    <a:ext uri="{9D8B030D-6E8A-4147-A177-3AD203B41FA5}">
                      <a16:colId xmlns:a16="http://schemas.microsoft.com/office/drawing/2014/main" val="20001"/>
                    </a:ext>
                  </a:extLst>
                </a:gridCol>
                <a:gridCol w="1367130">
                  <a:extLst>
                    <a:ext uri="{9D8B030D-6E8A-4147-A177-3AD203B41FA5}">
                      <a16:colId xmlns:a16="http://schemas.microsoft.com/office/drawing/2014/main" val="20002"/>
                    </a:ext>
                  </a:extLst>
                </a:gridCol>
                <a:gridCol w="1420658">
                  <a:extLst>
                    <a:ext uri="{9D8B030D-6E8A-4147-A177-3AD203B41FA5}">
                      <a16:colId xmlns:a16="http://schemas.microsoft.com/office/drawing/2014/main" val="20003"/>
                    </a:ext>
                  </a:extLst>
                </a:gridCol>
              </a:tblGrid>
              <a:tr h="100318">
                <a:tc>
                  <a:txBody>
                    <a:bodyPr/>
                    <a:lstStyle/>
                    <a:p>
                      <a:pPr marL="36195" marR="36195" algn="l">
                        <a:lnSpc>
                          <a:spcPct val="107000"/>
                        </a:lnSpc>
                        <a:spcAft>
                          <a:spcPts val="1100"/>
                        </a:spcAft>
                      </a:pPr>
                      <a:r>
                        <a:rPr lang="cs-CZ" sz="1600" b="true">
                          <a:effectLst/>
                          <a:latin typeface="Arial" panose="020B0604020202020204" pitchFamily="34" charset="0"/>
                          <a:ea typeface="Calibri" panose="020F0502020204030204" pitchFamily="34" charset="0"/>
                          <a:cs typeface="Arial" panose="020B0604020202020204" pitchFamily="34" charset="0"/>
                        </a:rPr>
                        <a:t>Kód</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b="true" dirty="false">
                          <a:effectLst/>
                          <a:latin typeface="Arial" panose="020B0604020202020204" pitchFamily="34" charset="0"/>
                          <a:ea typeface="Calibri" panose="020F0502020204030204" pitchFamily="34" charset="0"/>
                          <a:cs typeface="Arial" panose="020B0604020202020204" pitchFamily="34" charset="0"/>
                        </a:rPr>
                        <a:t>Název indikátoru</a:t>
                      </a:r>
                      <a:endParaRPr lang="cs-CZ" sz="1600" dirty="false">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b="true">
                          <a:effectLst/>
                          <a:latin typeface="Arial" panose="020B0604020202020204" pitchFamily="34" charset="0"/>
                          <a:ea typeface="Calibri" panose="020F0502020204030204" pitchFamily="34" charset="0"/>
                          <a:cs typeface="Arial" panose="020B0604020202020204" pitchFamily="34" charset="0"/>
                        </a:rPr>
                        <a:t>Měrná jednotka</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b="true">
                          <a:effectLst/>
                          <a:latin typeface="Arial" panose="020B0604020202020204" pitchFamily="34" charset="0"/>
                          <a:ea typeface="Calibri" panose="020F0502020204030204" pitchFamily="34" charset="0"/>
                          <a:cs typeface="Arial" panose="020B0604020202020204" pitchFamily="34" charset="0"/>
                        </a:rPr>
                        <a:t>Typ indikátoru</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6064">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600 000</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dirty="false">
                          <a:solidFill>
                            <a:srgbClr val="080808"/>
                          </a:solidFill>
                          <a:effectLst/>
                          <a:latin typeface="Arial" panose="020B0604020202020204" pitchFamily="34" charset="0"/>
                          <a:ea typeface="Calibri" panose="020F0502020204030204" pitchFamily="34" charset="0"/>
                          <a:cs typeface="Arial" panose="020B0604020202020204" pitchFamily="34" charset="0"/>
                        </a:rPr>
                        <a:t>Celkový počet účastníků</a:t>
                      </a:r>
                      <a:endParaRPr lang="cs-CZ" sz="1600" dirty="false">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Účastníci</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Výstup</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6064">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693 012</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Počet ověřených nových nástrojů</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Nástroje</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Výstup</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2716034"/>
                  </a:ext>
                </a:extLst>
              </a:tr>
              <a:tr h="576064">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805 000</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Počet napsaných a zveřejněných analytických a strategických dokumentů (vč. evaluačních)</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a:solidFill>
                            <a:srgbClr val="080808"/>
                          </a:solidFill>
                          <a:effectLst/>
                          <a:latin typeface="Arial" panose="020B0604020202020204" pitchFamily="34" charset="0"/>
                          <a:ea typeface="Calibri" panose="020F0502020204030204" pitchFamily="34" charset="0"/>
                          <a:cs typeface="Arial" panose="020B0604020202020204" pitchFamily="34" charset="0"/>
                        </a:rPr>
                        <a:t>Dokumenty</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dirty="false">
                          <a:solidFill>
                            <a:srgbClr val="080808"/>
                          </a:solidFill>
                          <a:effectLst/>
                          <a:latin typeface="Arial" panose="020B0604020202020204" pitchFamily="34" charset="0"/>
                          <a:ea typeface="Calibri" panose="020F0502020204030204" pitchFamily="34" charset="0"/>
                          <a:cs typeface="Arial" panose="020B0604020202020204" pitchFamily="34" charset="0"/>
                        </a:rPr>
                        <a:t>Výstup</a:t>
                      </a:r>
                      <a:endParaRPr lang="cs-CZ" sz="1600" dirty="false">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67722"/>
                  </a:ext>
                </a:extLst>
              </a:tr>
            </a:tbl>
          </a:graphicData>
        </a:graphic>
      </p:graphicFrame>
    </p:spTree>
    <p:extLst>
      <p:ext uri="{BB962C8B-B14F-4D97-AF65-F5344CB8AC3E}">
        <p14:creationId xmlns:p14="http://schemas.microsoft.com/office/powerpoint/2010/main" val="2421779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indikátory</a:t>
            </a:r>
          </a:p>
        </p:txBody>
      </p:sp>
      <p:sp>
        <p:nvSpPr>
          <p:cNvPr id="3" name="Zástupný symbol pro obsah 2"/>
          <p:cNvSpPr>
            <a:spLocks noGrp="true"/>
          </p:cNvSpPr>
          <p:nvPr>
            <p:ph idx="1"/>
          </p:nvPr>
        </p:nvSpPr>
        <p:spPr/>
        <p:txBody>
          <a:bodyPr/>
          <a:lstStyle/>
          <a:p>
            <a:pPr marL="0" indent="0">
              <a:buNone/>
            </a:pPr>
            <a:r>
              <a:rPr lang="cs-CZ" b="true" dirty="false"/>
              <a:t>Indikátory povinné k vykazování ve výzvách:</a:t>
            </a:r>
            <a:br>
              <a:rPr lang="cs-CZ" b="true" dirty="false"/>
            </a:br>
            <a:r>
              <a:rPr lang="cs-CZ" b="true" dirty="false"/>
              <a:t>	</a:t>
            </a:r>
          </a:p>
          <a:p>
            <a:pPr marL="0" indent="0">
              <a:buNone/>
            </a:pPr>
            <a:endParaRPr lang="cs-CZ" b="true" dirty="false"/>
          </a:p>
          <a:p>
            <a:pPr marL="0" indent="0">
              <a:buNone/>
            </a:pPr>
            <a:endParaRPr lang="cs-CZ" b="true" dirty="false"/>
          </a:p>
          <a:p>
            <a:pPr marL="0" indent="0">
              <a:buNone/>
            </a:pPr>
            <a:endParaRPr lang="cs-CZ" b="true" dirty="false"/>
          </a:p>
          <a:p>
            <a:pPr marL="0" indent="0">
              <a:buNone/>
            </a:pPr>
            <a:endParaRPr lang="cs-CZ" b="true" dirty="false"/>
          </a:p>
          <a:p>
            <a:pPr marL="0" indent="0">
              <a:buNone/>
            </a:pPr>
            <a:r>
              <a:rPr lang="cs-CZ" b="true" dirty="false"/>
              <a:t>Bez cílové hodnoty.</a:t>
            </a:r>
          </a:p>
          <a:p>
            <a:pPr marL="0" indent="0">
              <a:buNone/>
            </a:pPr>
            <a:endParaRPr lang="cs-CZ"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graphicFrame>
        <p:nvGraphicFramePr>
          <p:cNvPr id="6" name="Tabulka 5"/>
          <p:cNvGraphicFramePr>
            <a:graphicFrameLocks noGrp="true"/>
          </p:cNvGraphicFramePr>
          <p:nvPr/>
        </p:nvGraphicFramePr>
        <p:xfrm>
          <a:off x="540000" y="2348880"/>
          <a:ext cx="8063999" cy="1654985"/>
        </p:xfrm>
        <a:graphic>
          <a:graphicData uri="http://schemas.openxmlformats.org/drawingml/2006/table">
            <a:tbl>
              <a:tblPr firstRow="true" firstCol="true" bandRow="true">
                <a:tableStyleId>{8A107856-5554-42FB-B03E-39F5DBC370BA}</a:tableStyleId>
              </a:tblPr>
              <a:tblGrid>
                <a:gridCol w="1035742">
                  <a:extLst>
                    <a:ext uri="{9D8B030D-6E8A-4147-A177-3AD203B41FA5}">
                      <a16:colId xmlns:a16="http://schemas.microsoft.com/office/drawing/2014/main" val="3894710951"/>
                    </a:ext>
                  </a:extLst>
                </a:gridCol>
                <a:gridCol w="4292402">
                  <a:extLst>
                    <a:ext uri="{9D8B030D-6E8A-4147-A177-3AD203B41FA5}">
                      <a16:colId xmlns:a16="http://schemas.microsoft.com/office/drawing/2014/main" val="1890409318"/>
                    </a:ext>
                  </a:extLst>
                </a:gridCol>
                <a:gridCol w="1395704">
                  <a:extLst>
                    <a:ext uri="{9D8B030D-6E8A-4147-A177-3AD203B41FA5}">
                      <a16:colId xmlns:a16="http://schemas.microsoft.com/office/drawing/2014/main" val="328695156"/>
                    </a:ext>
                  </a:extLst>
                </a:gridCol>
                <a:gridCol w="1340151">
                  <a:extLst>
                    <a:ext uri="{9D8B030D-6E8A-4147-A177-3AD203B41FA5}">
                      <a16:colId xmlns:a16="http://schemas.microsoft.com/office/drawing/2014/main" val="1835736924"/>
                    </a:ext>
                  </a:extLst>
                </a:gridCol>
              </a:tblGrid>
              <a:tr h="432048">
                <a:tc>
                  <a:txBody>
                    <a:bodyPr/>
                    <a:lstStyle/>
                    <a:p>
                      <a:pPr marL="36195" marR="36195" algn="l">
                        <a:lnSpc>
                          <a:spcPct val="107000"/>
                        </a:lnSpc>
                        <a:spcAft>
                          <a:spcPts val="1100"/>
                        </a:spcAft>
                      </a:pPr>
                      <a:r>
                        <a:rPr lang="cs-CZ" sz="1600" b="true">
                          <a:effectLst/>
                          <a:latin typeface="Arial" panose="020B0604020202020204" pitchFamily="34" charset="0"/>
                          <a:ea typeface="Calibri" panose="020F0502020204030204" pitchFamily="34" charset="0"/>
                          <a:cs typeface="Arial" panose="020B0604020202020204" pitchFamily="34" charset="0"/>
                        </a:rPr>
                        <a:t>Kód</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b="true" dirty="false">
                          <a:effectLst/>
                          <a:latin typeface="Arial" panose="020B0604020202020204" pitchFamily="34" charset="0"/>
                          <a:ea typeface="Calibri" panose="020F0502020204030204" pitchFamily="34" charset="0"/>
                          <a:cs typeface="Arial" panose="020B0604020202020204" pitchFamily="34" charset="0"/>
                        </a:rPr>
                        <a:t>Název indikátoru</a:t>
                      </a:r>
                      <a:endParaRPr lang="cs-CZ" sz="1600" dirty="false">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b="true">
                          <a:effectLst/>
                          <a:latin typeface="Arial" panose="020B0604020202020204" pitchFamily="34" charset="0"/>
                          <a:ea typeface="Calibri" panose="020F0502020204030204" pitchFamily="34" charset="0"/>
                          <a:cs typeface="Arial" panose="020B0604020202020204" pitchFamily="34" charset="0"/>
                        </a:rPr>
                        <a:t>Měrná jednotka</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Aft>
                          <a:spcPts val="1100"/>
                        </a:spcAft>
                      </a:pPr>
                      <a:r>
                        <a:rPr lang="cs-CZ" sz="1600" b="true">
                          <a:effectLst/>
                          <a:latin typeface="Arial" panose="020B0604020202020204" pitchFamily="34" charset="0"/>
                          <a:ea typeface="Calibri" panose="020F0502020204030204" pitchFamily="34" charset="0"/>
                          <a:cs typeface="Arial" panose="020B0604020202020204" pitchFamily="34" charset="0"/>
                        </a:rPr>
                        <a:t>Typ indikátoru</a:t>
                      </a:r>
                      <a:endParaRPr lang="cs-CZ"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123560"/>
                  </a:ext>
                </a:extLst>
              </a:tr>
              <a:tr h="576064">
                <a:tc>
                  <a:txBody>
                    <a:bodyPr/>
                    <a:lstStyle/>
                    <a:p>
                      <a:pPr marL="36195" marR="36195" algn="l">
                        <a:lnSpc>
                          <a:spcPct val="107000"/>
                        </a:lnSpc>
                        <a:spcBef>
                          <a:spcPts val="300"/>
                        </a:spcBef>
                        <a:spcAft>
                          <a:spcPts val="300"/>
                        </a:spcAft>
                      </a:pPr>
                      <a:r>
                        <a:rPr lang="cs-CZ" sz="1600" dirty="false">
                          <a:effectLst/>
                          <a:latin typeface="Arial" panose="020B0604020202020204" pitchFamily="34" charset="0"/>
                          <a:ea typeface="Calibri" panose="020F0502020204030204" pitchFamily="34" charset="0"/>
                          <a:cs typeface="Arial" panose="020B0604020202020204" pitchFamily="34" charset="0"/>
                        </a:rPr>
                        <a:t>671 012 </a:t>
                      </a:r>
                      <a:endParaRPr lang="cs-CZ" sz="1600" dirty="false">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l">
                        <a:lnSpc>
                          <a:spcPct val="107000"/>
                        </a:lnSpc>
                        <a:spcBef>
                          <a:spcPts val="300"/>
                        </a:spcBef>
                        <a:spcAft>
                          <a:spcPts val="300"/>
                        </a:spcAft>
                      </a:pPr>
                      <a:r>
                        <a:rPr lang="cs-CZ" sz="1600" kern="1200" dirty="false">
                          <a:solidFill>
                            <a:schemeClr val="dk1"/>
                          </a:solidFill>
                          <a:effectLst/>
                          <a:latin typeface="Arial" panose="020B0604020202020204" pitchFamily="34" charset="0"/>
                          <a:ea typeface="Calibri" panose="020F0502020204030204" pitchFamily="34" charset="0"/>
                          <a:cs typeface="Arial" panose="020B0604020202020204" pitchFamily="34" charset="0"/>
                        </a:rPr>
                        <a:t>Počet podpořených podpůrných institucí </a:t>
                      </a:r>
                    </a:p>
                  </a:txBody>
                  <a:tcPr marL="68580" marR="68580" marT="0" marB="0"/>
                </a:tc>
                <a:tc>
                  <a:txBody>
                    <a:bodyPr/>
                    <a:lstStyle/>
                    <a:p>
                      <a:pPr marL="36195" marR="36195" algn="l">
                        <a:lnSpc>
                          <a:spcPct val="107000"/>
                        </a:lnSpc>
                        <a:spcBef>
                          <a:spcPts val="300"/>
                        </a:spcBef>
                        <a:spcAft>
                          <a:spcPts val="300"/>
                        </a:spcAft>
                      </a:pPr>
                      <a:r>
                        <a:rPr lang="cs-CZ" sz="1600" kern="1200">
                          <a:solidFill>
                            <a:schemeClr val="dk1"/>
                          </a:solidFill>
                          <a:effectLst/>
                          <a:latin typeface="Arial" panose="020B0604020202020204" pitchFamily="34" charset="0"/>
                          <a:ea typeface="Calibri" panose="020F0502020204030204" pitchFamily="34" charset="0"/>
                          <a:cs typeface="Arial" panose="020B0604020202020204" pitchFamily="34" charset="0"/>
                        </a:rPr>
                        <a:t>Organizace </a:t>
                      </a:r>
                    </a:p>
                  </a:txBody>
                  <a:tcPr marL="68580" marR="68580" marT="0" marB="0"/>
                </a:tc>
                <a:tc>
                  <a:txBody>
                    <a:bodyPr/>
                    <a:lstStyle/>
                    <a:p>
                      <a:pPr marL="36195" marR="36195" algn="l">
                        <a:lnSpc>
                          <a:spcPct val="107000"/>
                        </a:lnSpc>
                        <a:spcBef>
                          <a:spcPts val="300"/>
                        </a:spcBef>
                        <a:spcAft>
                          <a:spcPts val="300"/>
                        </a:spcAft>
                      </a:pPr>
                      <a:r>
                        <a:rPr lang="cs-CZ" sz="1600" kern="1200">
                          <a:solidFill>
                            <a:schemeClr val="dk1"/>
                          </a:solidFill>
                          <a:effectLst/>
                          <a:latin typeface="Arial" panose="020B0604020202020204" pitchFamily="34" charset="0"/>
                          <a:ea typeface="Calibri" panose="020F0502020204030204" pitchFamily="34" charset="0"/>
                          <a:cs typeface="Arial" panose="020B0604020202020204" pitchFamily="34" charset="0"/>
                        </a:rPr>
                        <a:t>Výstup</a:t>
                      </a:r>
                    </a:p>
                  </a:txBody>
                  <a:tcPr marL="68580" marR="68580" marT="0" marB="0"/>
                </a:tc>
                <a:extLst>
                  <a:ext uri="{0D108BD9-81ED-4DB2-BD59-A6C34878D82A}">
                    <a16:rowId xmlns:a16="http://schemas.microsoft.com/office/drawing/2014/main" val="2860533681"/>
                  </a:ext>
                </a:extLst>
              </a:tr>
              <a:tr h="576064">
                <a:tc>
                  <a:txBody>
                    <a:bodyPr/>
                    <a:lstStyle/>
                    <a:p>
                      <a:pPr marL="36195" marR="36195" algn="l" defTabSz="914400" rtl="false" eaLnBrk="true" latinLnBrk="false" hangingPunct="true">
                        <a:lnSpc>
                          <a:spcPct val="107000"/>
                        </a:lnSpc>
                        <a:spcBef>
                          <a:spcPts val="300"/>
                        </a:spcBef>
                        <a:spcAft>
                          <a:spcPts val="300"/>
                        </a:spcAft>
                      </a:pPr>
                      <a:r>
                        <a:rPr lang="cs-CZ" sz="1600" b="true" kern="1200" dirty="false">
                          <a:solidFill>
                            <a:schemeClr val="dk1"/>
                          </a:solidFill>
                          <a:effectLst/>
                          <a:latin typeface="Arial" panose="020B0604020202020204" pitchFamily="34" charset="0"/>
                          <a:ea typeface="Calibri" panose="020F0502020204030204" pitchFamily="34" charset="0"/>
                          <a:cs typeface="Arial" panose="020B0604020202020204" pitchFamily="34" charset="0"/>
                        </a:rPr>
                        <a:t>670 102</a:t>
                      </a:r>
                    </a:p>
                  </a:txBody>
                  <a:tcPr marL="68580" marR="68580" marT="0" marB="0"/>
                </a:tc>
                <a:tc>
                  <a:txBody>
                    <a:bodyPr/>
                    <a:lstStyle/>
                    <a:p>
                      <a:pPr marL="36195" marR="36195" algn="l">
                        <a:lnSpc>
                          <a:spcPct val="107000"/>
                        </a:lnSpc>
                        <a:spcBef>
                          <a:spcPts val="300"/>
                        </a:spcBef>
                        <a:spcAft>
                          <a:spcPts val="300"/>
                        </a:spcAft>
                      </a:pPr>
                      <a:r>
                        <a:rPr lang="cs-CZ" sz="1600" kern="1200" dirty="false">
                          <a:solidFill>
                            <a:schemeClr val="dk1"/>
                          </a:solidFill>
                          <a:effectLst/>
                          <a:latin typeface="Arial" panose="020B0604020202020204" pitchFamily="34" charset="0"/>
                          <a:ea typeface="Calibri" panose="020F0502020204030204" pitchFamily="34" charset="0"/>
                          <a:cs typeface="Arial" panose="020B0604020202020204" pitchFamily="34" charset="0"/>
                        </a:rPr>
                        <a:t>Využívání podpořených služeb</a:t>
                      </a:r>
                    </a:p>
                  </a:txBody>
                  <a:tcPr marL="68580" marR="68580" marT="0" marB="0"/>
                </a:tc>
                <a:tc>
                  <a:txBody>
                    <a:bodyPr/>
                    <a:lstStyle/>
                    <a:p>
                      <a:pPr marL="36195" marR="36195" algn="l">
                        <a:lnSpc>
                          <a:spcPct val="107000"/>
                        </a:lnSpc>
                        <a:spcBef>
                          <a:spcPts val="300"/>
                        </a:spcBef>
                        <a:spcAft>
                          <a:spcPts val="300"/>
                        </a:spcAft>
                      </a:pPr>
                      <a:r>
                        <a:rPr lang="cs-CZ" sz="1600" kern="1200">
                          <a:solidFill>
                            <a:schemeClr val="dk1"/>
                          </a:solidFill>
                          <a:effectLst/>
                          <a:latin typeface="Arial" panose="020B0604020202020204" pitchFamily="34" charset="0"/>
                          <a:ea typeface="Calibri" panose="020F0502020204030204" pitchFamily="34" charset="0"/>
                          <a:cs typeface="Arial" panose="020B0604020202020204" pitchFamily="34" charset="0"/>
                        </a:rPr>
                        <a:t>Osoby</a:t>
                      </a:r>
                    </a:p>
                  </a:txBody>
                  <a:tcPr marL="68580" marR="68580" marT="0" marB="0"/>
                </a:tc>
                <a:tc>
                  <a:txBody>
                    <a:bodyPr/>
                    <a:lstStyle/>
                    <a:p>
                      <a:pPr marL="36195" marR="36195" algn="l">
                        <a:lnSpc>
                          <a:spcPct val="107000"/>
                        </a:lnSpc>
                        <a:spcBef>
                          <a:spcPts val="300"/>
                        </a:spcBef>
                        <a:spcAft>
                          <a:spcPts val="300"/>
                        </a:spcAft>
                      </a:pPr>
                      <a:r>
                        <a:rPr lang="cs-CZ" sz="1600" kern="1200" dirty="false">
                          <a:solidFill>
                            <a:schemeClr val="dk1"/>
                          </a:solidFill>
                          <a:effectLst/>
                          <a:latin typeface="Arial" panose="020B0604020202020204" pitchFamily="34" charset="0"/>
                          <a:ea typeface="Calibri" panose="020F0502020204030204" pitchFamily="34" charset="0"/>
                          <a:cs typeface="Arial" panose="020B0604020202020204" pitchFamily="34" charset="0"/>
                        </a:rPr>
                        <a:t>Výsledek</a:t>
                      </a:r>
                    </a:p>
                  </a:txBody>
                  <a:tcPr marL="68580" marR="68580" marT="0" marB="0"/>
                </a:tc>
                <a:extLst>
                  <a:ext uri="{0D108BD9-81ED-4DB2-BD59-A6C34878D82A}">
                    <a16:rowId xmlns:a16="http://schemas.microsoft.com/office/drawing/2014/main" val="3035644798"/>
                  </a:ext>
                </a:extLst>
              </a:tr>
            </a:tbl>
          </a:graphicData>
        </a:graphic>
      </p:graphicFrame>
    </p:spTree>
    <p:extLst>
      <p:ext uri="{BB962C8B-B14F-4D97-AF65-F5344CB8AC3E}">
        <p14:creationId xmlns:p14="http://schemas.microsoft.com/office/powerpoint/2010/main" val="3481752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Evidence k cílové skupině</a:t>
            </a:r>
          </a:p>
        </p:txBody>
      </p:sp>
      <p:sp>
        <p:nvSpPr>
          <p:cNvPr id="3" name="Zástupný symbol pro obsah 2"/>
          <p:cNvSpPr>
            <a:spLocks noGrp="true"/>
          </p:cNvSpPr>
          <p:nvPr>
            <p:ph idx="1"/>
          </p:nvPr>
        </p:nvSpPr>
        <p:spPr/>
        <p:txBody>
          <a:bodyPr/>
          <a:lstStyle/>
          <a:p>
            <a:r>
              <a:rPr lang="cs-CZ" dirty="false"/>
              <a:t>Monitorovací list – vzor</a:t>
            </a:r>
          </a:p>
          <a:p>
            <a:r>
              <a:rPr lang="pl-PL" dirty="false"/>
              <a:t>Pokyny pro evidenci rozsahu a typu podpory jednotlivým podpořeným osobám </a:t>
            </a:r>
            <a:r>
              <a:rPr lang="pl-PL" dirty="false">
                <a:solidFill>
                  <a:srgbClr val="FF0000"/>
                </a:solidFill>
              </a:rPr>
              <a:t>(TBA pro OPZ+)</a:t>
            </a:r>
          </a:p>
          <a:p>
            <a:pPr marL="0" indent="0">
              <a:buNone/>
            </a:pPr>
            <a:r>
              <a:rPr lang="cs-CZ" dirty="false">
                <a:hlinkClick r:id="rId2"/>
              </a:rPr>
              <a:t>https://www.esfcr.cz/monitorovani-podporenych-osob-opz-plus</a:t>
            </a:r>
            <a:r>
              <a:rPr lang="cs-CZ" dirty="false"/>
              <a:t>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spTree>
    <p:extLst>
      <p:ext uri="{BB962C8B-B14F-4D97-AF65-F5344CB8AC3E}">
        <p14:creationId xmlns:p14="http://schemas.microsoft.com/office/powerpoint/2010/main" val="769847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a:t>
            </a:r>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sz="3200" b="true" dirty="false"/>
              <a:t>Indikátory</a:t>
            </a:r>
          </a:p>
          <a:p>
            <a:pPr marL="0" indent="0">
              <a:buNone/>
            </a:pPr>
            <a:r>
              <a:rPr lang="cs-CZ" dirty="false"/>
              <a:t>Na záložce je uveden seznam všech indikátorů relevantních pro projekt, které vykazuje příjemce v </a:t>
            </a:r>
            <a:r>
              <a:rPr lang="cs-CZ" dirty="false" err="true"/>
              <a:t>ZoR</a:t>
            </a:r>
            <a:r>
              <a:rPr lang="cs-CZ" dirty="false"/>
              <a:t>.</a:t>
            </a:r>
          </a:p>
          <a:p>
            <a:pPr marL="0" indent="0">
              <a:buNone/>
            </a:pPr>
            <a:r>
              <a:rPr lang="cs-CZ" b="true" dirty="false"/>
              <a:t>Způsoby vykázání dosažených hodnot</a:t>
            </a:r>
          </a:p>
          <a:p>
            <a:r>
              <a:rPr lang="cs-CZ" dirty="false"/>
              <a:t>Přímá editace hodnot v IS KP 21+ pro indikátory, které nesledují účastníky projektů;</a:t>
            </a:r>
          </a:p>
          <a:p>
            <a:r>
              <a:rPr lang="cs-CZ" dirty="false"/>
              <a:t>Automatické dotažení hodnot ze systému IS ESF 2021+ pro indikátory, které sledují účastníky projektů.</a:t>
            </a:r>
          </a:p>
          <a:p>
            <a:pPr lvl="1"/>
            <a:r>
              <a:rPr lang="cs-CZ" dirty="false"/>
              <a:t>Je třeba vyplnit předem údaje v IS ESF 2021+ o podpořených osobách</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551406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 </a:t>
            </a:r>
          </a:p>
        </p:txBody>
      </p:sp>
      <p:sp>
        <p:nvSpPr>
          <p:cNvPr id="3" name="Zástupný symbol pro obsah 2"/>
          <p:cNvSpPr>
            <a:spLocks noGrp="true"/>
          </p:cNvSpPr>
          <p:nvPr>
            <p:ph idx="1"/>
          </p:nvPr>
        </p:nvSpPr>
        <p:spPr>
          <a:xfrm>
            <a:off x="539552" y="1268760"/>
            <a:ext cx="8064448" cy="5112568"/>
          </a:xfrm>
        </p:spPr>
        <p:txBody>
          <a:bodyPr/>
          <a:lstStyle/>
          <a:p>
            <a:pPr marL="0" indent="0">
              <a:buNone/>
            </a:pPr>
            <a:r>
              <a:rPr lang="cs-CZ" sz="3200" b="true" dirty="false"/>
              <a:t>Indikátory editovatelné příjemcem v IS KP 21+</a:t>
            </a:r>
          </a:p>
          <a:p>
            <a:pPr marL="0" indent="0">
              <a:buNone/>
            </a:pPr>
            <a:r>
              <a:rPr lang="cs-CZ" dirty="false"/>
              <a:t>Indikátory, které se netýkají účastníků projektu</a:t>
            </a:r>
          </a:p>
          <a:p>
            <a:pPr marL="0" indent="0">
              <a:buNone/>
            </a:pPr>
            <a:r>
              <a:rPr lang="cs-CZ" dirty="false"/>
              <a:t>Nejprve je nutno označit konkrétní indikátor a poté kliknout na tlačítko </a:t>
            </a:r>
            <a:r>
              <a:rPr lang="cs-CZ" b="true" dirty="false"/>
              <a:t>Vykázat změnu/přírůstek</a:t>
            </a:r>
          </a:p>
          <a:p>
            <a:pPr lvl="0"/>
            <a:r>
              <a:rPr lang="cs-CZ" dirty="false"/>
              <a:t>PŘÍRŮSTKOVÁ HODNOTA – tj. o kolik narostla dosažená hodnota (za projekt) v daném období</a:t>
            </a:r>
          </a:p>
          <a:p>
            <a:pPr lvl="0"/>
            <a:r>
              <a:rPr lang="cs-CZ" dirty="false"/>
              <a:t>DATUM PŘÍRŮSTKOVÉ HODNOTY</a:t>
            </a:r>
          </a:p>
          <a:p>
            <a:pPr lvl="0"/>
            <a:r>
              <a:rPr lang="cs-CZ" dirty="false"/>
              <a:t>KOMENTÁŘ – uveďte podrobnosti k vykazovanému přírůstku v dosažené hodnotě indikátoru ve sledovaném období</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2466345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Zpráva o realizaci - indikátory</a:t>
            </a:r>
          </a:p>
        </p:txBody>
      </p:sp>
      <p:sp>
        <p:nvSpPr>
          <p:cNvPr id="3" name="Zástupný symbol pro obsah 2"/>
          <p:cNvSpPr>
            <a:spLocks noGrp="true"/>
          </p:cNvSpPr>
          <p:nvPr>
            <p:ph idx="1"/>
          </p:nvPr>
        </p:nvSpPr>
        <p:spPr>
          <a:xfrm>
            <a:off x="539552" y="1412776"/>
            <a:ext cx="8064448" cy="5112568"/>
          </a:xfrm>
        </p:spPr>
        <p:txBody>
          <a:bodyPr/>
          <a:lstStyle/>
          <a:p>
            <a:pPr marL="0" indent="0">
              <a:buNone/>
            </a:pPr>
            <a:r>
              <a:rPr lang="cs-CZ" sz="3200" b="true" dirty="false"/>
              <a:t>Indikátory sledované v IS ESF 2021+ </a:t>
            </a:r>
          </a:p>
          <a:p>
            <a:pPr marL="0" indent="0">
              <a:buNone/>
            </a:pPr>
            <a:r>
              <a:rPr lang="cs-CZ" dirty="false"/>
              <a:t>Indikátory, které se týkají účastníků projektu</a:t>
            </a:r>
          </a:p>
          <a:p>
            <a:pPr marL="0" indent="0">
              <a:buNone/>
            </a:pPr>
            <a:r>
              <a:rPr lang="cs-CZ" dirty="false"/>
              <a:t>Podmínka: nutné mít vyplněné příslušné údaje v systému IS ESF 2021+ </a:t>
            </a:r>
          </a:p>
          <a:p>
            <a:pPr marL="0" indent="0">
              <a:buNone/>
            </a:pPr>
            <a:r>
              <a:rPr lang="cs-CZ" dirty="false"/>
              <a:t>Poté kliknout na tlačítko </a:t>
            </a:r>
            <a:r>
              <a:rPr lang="cs-CZ" b="true" dirty="false"/>
              <a:t>Načíst hodnoty z IS ESF</a:t>
            </a:r>
          </a:p>
          <a:p>
            <a:pPr lvl="0"/>
            <a:r>
              <a:rPr lang="cs-CZ" dirty="false"/>
              <a:t>Dojde k automatickému dotažení hodnot do IS KP 21+</a:t>
            </a:r>
          </a:p>
          <a:p>
            <a:pPr lvl="0"/>
            <a:r>
              <a:rPr lang="cs-CZ" dirty="false"/>
              <a:t>Bude k dispozici současně při spuštění IS ESF 2021+</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713490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484784"/>
            <a:ext cx="8064000" cy="4635216"/>
          </a:xfrm>
        </p:spPr>
        <p:txBody>
          <a:bodyPr/>
          <a:lstStyle/>
          <a:p>
            <a:pPr marL="0" indent="0">
              <a:buNone/>
            </a:pPr>
            <a:r>
              <a:rPr lang="cs-CZ" sz="3200" b="true" dirty="false"/>
              <a:t>Provoz a systémové požadavky</a:t>
            </a:r>
          </a:p>
          <a:p>
            <a:pPr marL="0" indent="0">
              <a:buNone/>
            </a:pPr>
            <a:r>
              <a:rPr lang="cs-CZ" dirty="false"/>
              <a:t>Přístup on-line přes portál ESF </a:t>
            </a:r>
            <a:r>
              <a:rPr lang="cs-CZ" u="sng" dirty="false">
                <a:hlinkClick r:id="rId3"/>
              </a:rPr>
              <a:t>https://www.esfcr.cz/</a:t>
            </a:r>
            <a:endParaRPr lang="cs-CZ" u="sng" dirty="false"/>
          </a:p>
          <a:p>
            <a:r>
              <a:rPr lang="cs-CZ" dirty="false"/>
              <a:t>Bezproblémové fungování aplikace v prohlížečích Internet Explorer od verze 10 a novější, Google Chrome, </a:t>
            </a:r>
            <a:r>
              <a:rPr lang="cs-CZ" dirty="false" err="true"/>
              <a:t>Mozilla</a:t>
            </a:r>
            <a:r>
              <a:rPr lang="cs-CZ" dirty="false"/>
              <a:t> </a:t>
            </a:r>
            <a:r>
              <a:rPr lang="cs-CZ" dirty="false" err="true"/>
              <a:t>Firefox</a:t>
            </a:r>
            <a:r>
              <a:rPr lang="cs-CZ" dirty="false"/>
              <a:t> a Safari, a to vždy v aktuální verzi nebo nejbližší předchozí verzi.</a:t>
            </a:r>
          </a:p>
          <a:p>
            <a:r>
              <a:rPr lang="cs-CZ" dirty="false"/>
              <a:t>Žádné speciální hardwarové požadavky pro uživatele stanoveny nejsou.</a:t>
            </a:r>
          </a:p>
          <a:p>
            <a:r>
              <a:rPr lang="cs-CZ" dirty="false"/>
              <a:t>Návod na: </a:t>
            </a:r>
            <a:r>
              <a:rPr lang="cs-CZ" dirty="false">
                <a:solidFill>
                  <a:srgbClr val="FF0000"/>
                </a:solidFill>
              </a:rPr>
              <a:t>TBA pro OPZ+, </a:t>
            </a:r>
            <a:r>
              <a:rPr lang="cs-CZ" dirty="false"/>
              <a:t>pro OPZ: </a:t>
            </a:r>
            <a:r>
              <a:rPr lang="cs-CZ" dirty="false">
                <a:hlinkClick r:id="rId4"/>
              </a:rPr>
              <a:t>https://www.esfcr.cz/monitorovani-podporenych-osob-opz/-/dokument/798928</a:t>
            </a:r>
            <a:r>
              <a:rPr lang="cs-CZ" dirty="false"/>
              <a:t> </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351919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Kontroly na místě</a:t>
            </a:r>
          </a:p>
        </p:txBody>
      </p:sp>
      <p:sp>
        <p:nvSpPr>
          <p:cNvPr id="3" name="Zástupný symbol pro obsah 2"/>
          <p:cNvSpPr>
            <a:spLocks noGrp="true"/>
          </p:cNvSpPr>
          <p:nvPr>
            <p:ph idx="1"/>
          </p:nvPr>
        </p:nvSpPr>
        <p:spPr>
          <a:xfrm>
            <a:off x="540000" y="1340768"/>
            <a:ext cx="8064000" cy="4320000"/>
          </a:xfrm>
        </p:spPr>
        <p:txBody>
          <a:bodyPr/>
          <a:lstStyle/>
          <a:p>
            <a:r>
              <a:rPr lang="cs-CZ" dirty="false"/>
              <a:t>Kontroly na místě</a:t>
            </a:r>
          </a:p>
          <a:p>
            <a:pPr lvl="1"/>
            <a:r>
              <a:rPr lang="cs-CZ" sz="1800" dirty="false"/>
              <a:t>Příjemce povinen umožnit ověření skutečností, které popisuje v žádosti o podporu a zprávách o realizaci projektu či dalších dokumentech;</a:t>
            </a:r>
          </a:p>
          <a:p>
            <a:pPr lvl="1"/>
            <a:r>
              <a:rPr lang="cs-CZ" sz="1800" dirty="false"/>
              <a:t>Dopředu informace o připravované kontrole a poskytnut seznam potřebné dokumentace a časový harmonogram kontroly; </a:t>
            </a:r>
          </a:p>
          <a:p>
            <a:pPr lvl="1"/>
            <a:r>
              <a:rPr lang="cs-CZ" sz="1800" dirty="false"/>
              <a:t>Příjemce musí umožnit vstup kontrolou pověřeným osobám, včetně přístupu k veškeré dokumentaci týkající se projektu, a během realizace projektu, ale také po celou dobu, po kterou je povinen uchovávat dokumentaci projektu;</a:t>
            </a:r>
          </a:p>
          <a:p>
            <a:pPr lvl="1"/>
            <a:r>
              <a:rPr lang="cs-CZ" sz="1800" dirty="false"/>
              <a:t>Také partner je povinen poskytnout stejný rozsah součinnosti kontrolujícímu orgánu;</a:t>
            </a:r>
          </a:p>
          <a:p>
            <a:pPr lvl="1" algn="just"/>
            <a:r>
              <a:rPr lang="cs-CZ" sz="1800" dirty="false"/>
              <a:t>K provádění kontrol na místě / k provádění auditů oprávněny také Ministerstvo financí, orgány finanční správy, Evropská komise nebo Evropský účetní dvůr a 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2328281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467544" y="1268760"/>
            <a:ext cx="8064000" cy="4851240"/>
          </a:xfrm>
        </p:spPr>
        <p:txBody>
          <a:bodyPr/>
          <a:lstStyle/>
          <a:p>
            <a:pPr marL="0" indent="0">
              <a:buNone/>
            </a:pPr>
            <a:r>
              <a:rPr lang="cs-CZ" sz="3200" b="true" dirty="false"/>
              <a:t>Registrace </a:t>
            </a:r>
          </a:p>
          <a:p>
            <a:pPr marL="0" indent="0">
              <a:buNone/>
            </a:pPr>
            <a:r>
              <a:rPr lang="cs-CZ" dirty="false"/>
              <a:t>Podmínka: každý uživatel musí být v systému registrován</a:t>
            </a:r>
          </a:p>
          <a:p>
            <a:pPr marL="0" indent="0">
              <a:buNone/>
            </a:pPr>
            <a:r>
              <a:rPr lang="cs-CZ" b="true" dirty="false"/>
              <a:t>Zjednodušená registrace do IS ESF 2021+</a:t>
            </a:r>
          </a:p>
          <a:p>
            <a:r>
              <a:rPr lang="cs-CZ" dirty="false"/>
              <a:t>pro kontaktní osoby uvedené v IS KP 21+ systém automaticky založí uživatelský účet</a:t>
            </a:r>
          </a:p>
          <a:p>
            <a:r>
              <a:rPr lang="cs-CZ" dirty="false"/>
              <a:t>emailem informuje osobu o uživatelském jménu a jednorázovém heslu pro přihlášení</a:t>
            </a:r>
          </a:p>
          <a:p>
            <a:r>
              <a:rPr lang="cs-CZ" dirty="false"/>
              <a:t>aktivační kód zaslán do datové schránky příjemce</a:t>
            </a:r>
          </a:p>
          <a:p>
            <a:pPr lvl="1"/>
            <a:r>
              <a:rPr lang="cs-CZ" dirty="false">
                <a:solidFill>
                  <a:srgbClr val="FF0000"/>
                </a:solidFill>
              </a:rPr>
              <a:t>Platnost kódu 20 kalendářních dní! </a:t>
            </a:r>
            <a:endParaRPr lang="cs-CZ" dirty="false"/>
          </a:p>
          <a:p>
            <a:pPr marL="0" indent="0">
              <a:buNone/>
            </a:pPr>
            <a:r>
              <a:rPr lang="cs-CZ" b="true" dirty="false"/>
              <a:t>Standardní registrace přes portál ESFCR</a:t>
            </a:r>
          </a:p>
          <a:p>
            <a:pPr marL="0" indent="0">
              <a:buNone/>
            </a:pPr>
            <a:r>
              <a:rPr lang="cs-CZ" dirty="false"/>
              <a:t>Hlavní kontaktní osoba spravuje přístupy ostatním uživatelům</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3471973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268760"/>
            <a:ext cx="8064000" cy="4635216"/>
          </a:xfrm>
        </p:spPr>
        <p:txBody>
          <a:bodyPr/>
          <a:lstStyle/>
          <a:p>
            <a:pPr marL="0" lvl="1" indent="0">
              <a:lnSpc>
                <a:spcPts val="2880"/>
              </a:lnSpc>
              <a:spcBef>
                <a:spcPts val="600"/>
              </a:spcBef>
              <a:spcAft>
                <a:spcPts val="600"/>
              </a:spcAft>
              <a:buSzPct val="100000"/>
              <a:buNone/>
            </a:pPr>
            <a:r>
              <a:rPr lang="cs-CZ" sz="2400" b="true" dirty="false"/>
              <a:t>Záznam vedený pro každého účastníka</a:t>
            </a: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Rozsah sledovaných údajů (viz Obecná pravidla pro žadatele a příjemce a </a:t>
            </a:r>
            <a:r>
              <a:rPr lang="cs-CZ" sz="2400" dirty="false">
                <a:hlinkClick r:id="rId3"/>
              </a:rPr>
              <a:t>https://www.esfcr.cz/</a:t>
            </a:r>
            <a:r>
              <a:rPr lang="cs-CZ" sz="2400" dirty="false" err="true">
                <a:hlinkClick r:id="rId3"/>
              </a:rPr>
              <a:t>monitorovani</a:t>
            </a:r>
            <a:r>
              <a:rPr lang="cs-CZ" sz="2400" dirty="false">
                <a:hlinkClick r:id="rId3"/>
              </a:rPr>
              <a:t>-</a:t>
            </a:r>
            <a:r>
              <a:rPr lang="cs-CZ" sz="2400" dirty="false" err="true">
                <a:hlinkClick r:id="rId3"/>
              </a:rPr>
              <a:t>podporenych</a:t>
            </a:r>
            <a:r>
              <a:rPr lang="cs-CZ" sz="2400" dirty="false">
                <a:hlinkClick r:id="rId3"/>
              </a:rPr>
              <a:t>-osob-</a:t>
            </a:r>
            <a:r>
              <a:rPr lang="cs-CZ" sz="2400" dirty="false" err="true">
                <a:hlinkClick r:id="rId3"/>
              </a:rPr>
              <a:t>opz</a:t>
            </a:r>
            <a:r>
              <a:rPr lang="cs-CZ" sz="2400" dirty="false">
                <a:hlinkClick r:id="rId3"/>
              </a:rPr>
              <a:t>-plus/-/dokument/18069669</a:t>
            </a:r>
            <a:r>
              <a:rPr lang="cs-CZ" sz="2400" dirty="false"/>
              <a:t>)</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Evidence poskytnutých podpor (typ podpory a rozsah podpory - k dispozici výběr z číselníku - zveřejněn na webu OPZ+)</a:t>
            </a:r>
          </a:p>
          <a:p>
            <a:pPr marL="0" lvl="1" indent="0">
              <a:lnSpc>
                <a:spcPts val="2880"/>
              </a:lnSpc>
              <a:spcBef>
                <a:spcPts val="600"/>
              </a:spcBef>
              <a:spcAft>
                <a:spcPts val="600"/>
              </a:spcAft>
              <a:buSzPct val="100000"/>
              <a:buNone/>
            </a:pPr>
            <a:r>
              <a:rPr lang="cs-CZ" sz="2400" dirty="false"/>
              <a:t>IS automaticky hlídá u jednotlivých osob limit bagatelní podpory</a:t>
            </a:r>
          </a:p>
          <a:p>
            <a:pPr marL="0" lvl="1" indent="0">
              <a:lnSpc>
                <a:spcPts val="2880"/>
              </a:lnSpc>
              <a:spcBef>
                <a:spcPts val="600"/>
              </a:spcBef>
              <a:spcAft>
                <a:spcPts val="600"/>
              </a:spcAft>
              <a:buSzPct val="100000"/>
              <a:buNone/>
            </a:pPr>
            <a:r>
              <a:rPr lang="cs-CZ" sz="2400" dirty="false"/>
              <a:t>IS z vyplněných údajů generuje hodnoty pro všechny indikátory týkající se účastníků a přenáší hodnoty do IS KP21+</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3338863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412776"/>
            <a:ext cx="8064000" cy="4491200"/>
          </a:xfrm>
        </p:spPr>
        <p:txBody>
          <a:bodyPr/>
          <a:lstStyle/>
          <a:p>
            <a:pPr marL="0" indent="0">
              <a:buNone/>
            </a:pPr>
            <a:r>
              <a:rPr lang="cs-CZ" sz="3200" b="true" dirty="false"/>
              <a:t>Způsob zápisu údajů o podpořené osobě</a:t>
            </a:r>
          </a:p>
          <a:p>
            <a:r>
              <a:rPr lang="cs-CZ" dirty="false"/>
              <a:t>Příjemce zakládá každou podpořenou osobu jednotlivě a údaje o ní edituje </a:t>
            </a:r>
            <a:r>
              <a:rPr lang="cs-CZ" dirty="false">
                <a:solidFill>
                  <a:srgbClr val="FF0000"/>
                </a:solidFill>
              </a:rPr>
              <a:t>(vést monitorovací list, vzor na webu)</a:t>
            </a:r>
          </a:p>
          <a:p>
            <a:r>
              <a:rPr lang="cs-CZ" dirty="false"/>
              <a:t>Příjemce hromadně importuje údaje vyplněné ve stažené šabloně (formát </a:t>
            </a:r>
            <a:r>
              <a:rPr lang="cs-CZ" dirty="false" err="true"/>
              <a:t>csv</a:t>
            </a:r>
            <a:r>
              <a:rPr lang="cs-CZ" dirty="false"/>
              <a:t>) a dále edituje informace o čerpané podpoře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3244641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a:xfrm>
            <a:off x="540000" y="1340768"/>
            <a:ext cx="8064000" cy="4779232"/>
          </a:xfrm>
        </p:spPr>
        <p:txBody>
          <a:bodyPr/>
          <a:lstStyle/>
          <a:p>
            <a:pPr marL="0" indent="0">
              <a:buNone/>
            </a:pPr>
            <a:r>
              <a:rPr lang="cs-CZ" sz="3200" b="true" dirty="false"/>
              <a:t>Výpočet indikátorů </a:t>
            </a:r>
          </a:p>
          <a:p>
            <a:pPr marL="0" indent="0">
              <a:buNone/>
            </a:pPr>
            <a:r>
              <a:rPr lang="cs-CZ" dirty="false"/>
              <a:t>je možno dělat</a:t>
            </a:r>
          </a:p>
          <a:p>
            <a:r>
              <a:rPr lang="cs-CZ" dirty="false"/>
              <a:t>za účelem zpracování zprávy o realizaci</a:t>
            </a:r>
          </a:p>
          <a:p>
            <a:r>
              <a:rPr lang="cs-CZ" dirty="false"/>
              <a:t>ad hoc k určitému datu</a:t>
            </a:r>
          </a:p>
          <a:p>
            <a:pPr marL="0" indent="0">
              <a:buNone/>
            </a:pPr>
            <a:r>
              <a:rPr lang="cs-CZ" dirty="false"/>
              <a:t>Před spuštěním výpočtu je třeba zkontrolovat, zda:</a:t>
            </a:r>
          </a:p>
          <a:p>
            <a:r>
              <a:rPr lang="cs-CZ" dirty="false"/>
              <a:t>jsou vyplněny údaje o podpořených osobách za sledované období</a:t>
            </a:r>
          </a:p>
          <a:p>
            <a:r>
              <a:rPr lang="cs-CZ" dirty="false"/>
              <a:t>je schválen seznam podpořených osob</a:t>
            </a:r>
          </a:p>
          <a:p>
            <a:pPr marL="0" indent="0">
              <a:buNone/>
            </a:pPr>
            <a:r>
              <a:rPr lang="cs-CZ" dirty="false"/>
              <a:t>Indikátory se vypočítávají pro osoby, které jsou uvedeny ve schváleném seznamu podpořených osob. Příjemce tím systému sděluje, že údaje může použít pro výpočet.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73</a:t>
            </a:fld>
            <a:endParaRPr lang="cs-CZ" dirty="false"/>
          </a:p>
        </p:txBody>
      </p:sp>
    </p:spTree>
    <p:extLst>
      <p:ext uri="{BB962C8B-B14F-4D97-AF65-F5344CB8AC3E}">
        <p14:creationId xmlns:p14="http://schemas.microsoft.com/office/powerpoint/2010/main" val="2438275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IS ESF 2021+</a:t>
            </a:r>
          </a:p>
        </p:txBody>
      </p:sp>
      <p:sp>
        <p:nvSpPr>
          <p:cNvPr id="3" name="Zástupný symbol pro obsah 2"/>
          <p:cNvSpPr>
            <a:spLocks noGrp="true"/>
          </p:cNvSpPr>
          <p:nvPr>
            <p:ph idx="1"/>
          </p:nvPr>
        </p:nvSpPr>
        <p:spPr/>
        <p:txBody>
          <a:bodyPr/>
          <a:lstStyle/>
          <a:p>
            <a:r>
              <a:rPr lang="cs-CZ" dirty="false"/>
              <a:t>Jakmile je zpráva o realizaci projektu předložena ŘO ke kontrole, IS ESF2021+ automaticky zamkne možnost schvalovat seznam podpořených osob a otevře ji znovu až při případném vrácení zprávy o realizaci projektu k opravě nebo po jejím schválení. </a:t>
            </a:r>
          </a:p>
          <a:p>
            <a:r>
              <a:rPr lang="cs-CZ" dirty="false"/>
              <a:t>Po schválení zprávy o realizaci projektu se do systému zapíše datum schválení a uloží schválené hodnoty indikátorů. Příjemce může dále editovat údaje o podpořených osobách pro následující zprávu o realizaci projektu.</a:t>
            </a:r>
          </a:p>
          <a:p>
            <a:pPr lvl="1"/>
            <a:r>
              <a:rPr lang="cs-CZ" dirty="false">
                <a:solidFill>
                  <a:srgbClr val="FF0000"/>
                </a:solidFill>
              </a:rPr>
              <a:t>POZOR: </a:t>
            </a:r>
            <a:r>
              <a:rPr lang="cs-CZ" dirty="false"/>
              <a:t>nejsou možné zpětné úpravy, za vykázané období</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74</a:t>
            </a:fld>
            <a:endParaRPr lang="cs-CZ" dirty="false"/>
          </a:p>
        </p:txBody>
      </p:sp>
    </p:spTree>
    <p:extLst>
      <p:ext uri="{BB962C8B-B14F-4D97-AF65-F5344CB8AC3E}">
        <p14:creationId xmlns:p14="http://schemas.microsoft.com/office/powerpoint/2010/main" val="382804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PUBLICITA v OPZ+</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84020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POVINNOSTI PŘÍJEMCŮ</a:t>
            </a:r>
          </a:p>
        </p:txBody>
      </p:sp>
      <p:sp>
        <p:nvSpPr>
          <p:cNvPr id="3" name="Zástupný symbol pro obsah 2"/>
          <p:cNvSpPr>
            <a:spLocks noGrp="true"/>
          </p:cNvSpPr>
          <p:nvPr>
            <p:ph idx="1"/>
          </p:nvPr>
        </p:nvSpPr>
        <p:spPr/>
        <p:txBody>
          <a:bodyPr/>
          <a:lstStyle/>
          <a:p>
            <a:r>
              <a:rPr lang="cs-CZ" b="true" dirty="false"/>
              <a:t>Vložit na web příjemce a sociální síť (je-li využívána) informace o projektu </a:t>
            </a:r>
            <a:r>
              <a:rPr lang="cs-CZ" dirty="false"/>
              <a:t>včetně informace o poskytnutí finanční podpory EU – logo musí být barevné a viditelné bez nutnosti rolovat dolů</a:t>
            </a:r>
          </a:p>
          <a:p>
            <a:r>
              <a:rPr lang="cs-CZ" b="true" dirty="false"/>
              <a:t>Spravovat prezentaci o projektu </a:t>
            </a:r>
            <a:r>
              <a:rPr lang="cs-CZ" dirty="false"/>
              <a:t>na </a:t>
            </a:r>
            <a:r>
              <a:rPr lang="cs-CZ" dirty="false">
                <a:hlinkClick r:id="rId3"/>
              </a:rPr>
              <a:t>www.esfcr.cz</a:t>
            </a:r>
            <a:r>
              <a:rPr lang="cs-CZ" dirty="false"/>
              <a:t> </a:t>
            </a:r>
          </a:p>
          <a:p>
            <a:r>
              <a:rPr lang="cs-CZ" b="true" dirty="false"/>
              <a:t>Vyvěšení povinného plakátu</a:t>
            </a:r>
          </a:p>
          <a:p>
            <a:endParaRPr lang="cs-CZ" dirty="false"/>
          </a:p>
          <a:p>
            <a:r>
              <a:rPr lang="cs-CZ" dirty="false"/>
              <a:t>Informovat partnery a účastníky projektu o financování  z ESF/OPZ+ (vizuální identita, příp. ústní informace)</a:t>
            </a:r>
          </a:p>
          <a:p>
            <a:r>
              <a:rPr lang="cs-CZ" dirty="false"/>
              <a:t>Součinnost při realizaci komunikačních aktivit ŘO</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76</a:t>
            </a:fld>
            <a:endParaRPr lang="cs-CZ" dirty="false"/>
          </a:p>
        </p:txBody>
      </p:sp>
    </p:spTree>
    <p:extLst>
      <p:ext uri="{BB962C8B-B14F-4D97-AF65-F5344CB8AC3E}">
        <p14:creationId xmlns:p14="http://schemas.microsoft.com/office/powerpoint/2010/main" val="4015996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Vizuální identita</a:t>
            </a:r>
          </a:p>
        </p:txBody>
      </p:sp>
      <p:sp>
        <p:nvSpPr>
          <p:cNvPr id="3" name="Zástupný symbol pro obsah 2"/>
          <p:cNvSpPr>
            <a:spLocks noGrp="true"/>
          </p:cNvSpPr>
          <p:nvPr>
            <p:ph idx="1"/>
          </p:nvPr>
        </p:nvSpPr>
        <p:spPr>
          <a:xfrm>
            <a:off x="540000" y="1340768"/>
            <a:ext cx="8064000" cy="5175232"/>
          </a:xfrm>
        </p:spPr>
        <p:txBody>
          <a:bodyPr/>
          <a:lstStyle/>
          <a:p>
            <a:r>
              <a:rPr lang="cs-CZ" dirty="false"/>
              <a:t>Základní zobrazení loga a povinných odkazů:</a:t>
            </a:r>
          </a:p>
          <a:p>
            <a:pPr marL="0" indent="0">
              <a:buNone/>
            </a:pPr>
            <a:r>
              <a:rPr lang="cs-CZ" sz="900" dirty="false"/>
              <a:t> </a:t>
            </a:r>
          </a:p>
          <a:p>
            <a:pPr marL="0" indent="0">
              <a:buNone/>
            </a:pPr>
            <a:endParaRPr lang="cs-CZ" sz="900" dirty="false"/>
          </a:p>
          <a:p>
            <a:pPr marL="0" indent="0">
              <a:buNone/>
            </a:pPr>
            <a:endParaRPr lang="cs-CZ" dirty="false"/>
          </a:p>
          <a:p>
            <a:pPr marL="0" indent="0">
              <a:buNone/>
            </a:pPr>
            <a:endParaRPr lang="cs-CZ" dirty="false"/>
          </a:p>
          <a:p>
            <a:pPr lvl="1"/>
            <a:endParaRPr lang="cs-CZ" dirty="false"/>
          </a:p>
          <a:p>
            <a:pPr marL="0" indent="0">
              <a:buNone/>
            </a:pPr>
            <a:endParaRPr lang="cs-CZ" dirty="false"/>
          </a:p>
          <a:p>
            <a:pPr marL="0" indent="0">
              <a:buNone/>
            </a:pPr>
            <a:endParaRPr lang="cs-CZ" dirty="false"/>
          </a:p>
          <a:p>
            <a:r>
              <a:rPr lang="cs-CZ" dirty="false">
                <a:hlinkClick r:id="rId3"/>
              </a:rPr>
              <a:t>https://www.esfcr.cz/sablony-a-vzory-pro-vizualni-identitu-opz-plus</a:t>
            </a: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77</a:t>
            </a:fld>
            <a:endParaRPr lang="cs-CZ" dirty="false"/>
          </a:p>
        </p:txBody>
      </p:sp>
      <p:pic>
        <p:nvPicPr>
          <p:cNvPr id="12" name="Obrázek 11">
            <a:extLst>
              <a:ext uri="{FF2B5EF4-FFF2-40B4-BE49-F238E27FC236}">
                <a16:creationId xmlns:a16="http://schemas.microsoft.com/office/drawing/2014/main" id="{56C2C764-5FB8-1C95-1466-E3348E6CF188}"/>
              </a:ext>
            </a:extLst>
          </p:cNvPr>
          <p:cNvPicPr>
            <a:picLocks noChangeAspect="true"/>
          </p:cNvPicPr>
          <p:nvPr/>
        </p:nvPicPr>
        <p:blipFill>
          <a:blip r:embed="rId4"/>
          <a:stretch>
            <a:fillRect/>
          </a:stretch>
        </p:blipFill>
        <p:spPr>
          <a:xfrm>
            <a:off x="1331640" y="1772816"/>
            <a:ext cx="6134100" cy="3571875"/>
          </a:xfrm>
          <a:prstGeom prst="rect">
            <a:avLst/>
          </a:prstGeom>
        </p:spPr>
      </p:pic>
    </p:spTree>
    <p:extLst>
      <p:ext uri="{BB962C8B-B14F-4D97-AF65-F5344CB8AC3E}">
        <p14:creationId xmlns:p14="http://schemas.microsoft.com/office/powerpoint/2010/main" val="45047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Vizuální identita</a:t>
            </a:r>
          </a:p>
        </p:txBody>
      </p:sp>
      <p:sp>
        <p:nvSpPr>
          <p:cNvPr id="3" name="Zástupný symbol pro obsah 2"/>
          <p:cNvSpPr>
            <a:spLocks noGrp="true"/>
          </p:cNvSpPr>
          <p:nvPr>
            <p:ph idx="1"/>
          </p:nvPr>
        </p:nvSpPr>
        <p:spPr>
          <a:xfrm>
            <a:off x="539552" y="1484784"/>
            <a:ext cx="8064000" cy="4320000"/>
          </a:xfrm>
        </p:spPr>
        <p:txBody>
          <a:bodyPr/>
          <a:lstStyle/>
          <a:p>
            <a:r>
              <a:rPr lang="cs-CZ" dirty="false"/>
              <a:t>Barevnost loga EU</a:t>
            </a:r>
          </a:p>
          <a:p>
            <a:pPr lvl="1"/>
            <a:r>
              <a:rPr lang="cs-CZ" dirty="false"/>
              <a:t>Na webových stránkách příjemce povinně barevné logo</a:t>
            </a:r>
          </a:p>
          <a:p>
            <a:pPr lvl="1"/>
            <a:r>
              <a:rPr lang="cs-CZ" dirty="false"/>
              <a:t>V ostatních případech se barevné provedení použije, kdykoli je to možné</a:t>
            </a:r>
          </a:p>
          <a:p>
            <a:pPr lvl="1"/>
            <a:r>
              <a:rPr lang="cs-CZ" dirty="false"/>
              <a:t>Jednobarevnou verzi lze použít jen v odůvodněných případech (tisk na běžných tiskárnách a další případy, kdy je barevná verze nehospodárná, neekologická či neestetická)</a:t>
            </a:r>
          </a:p>
          <a:p>
            <a:pPr lvl="1"/>
            <a:r>
              <a:rPr lang="cs-CZ" dirty="false"/>
              <a:t>Pořízení černobílé kopie barevného originálu se nepovažuje za nedodržení pravidel publicity</a:t>
            </a:r>
          </a:p>
          <a:p>
            <a:r>
              <a:rPr lang="cs-CZ" dirty="false"/>
              <a:t>Velikost loga EU</a:t>
            </a:r>
          </a:p>
          <a:p>
            <a:pPr lvl="1"/>
            <a:r>
              <a:rPr lang="cs-CZ" dirty="false"/>
              <a:t>Znak EU a povinné odkazy musí být umístěn tak, aby byl zřetelně viditelný, velikost musí být úměrná rozměrům použitého materiálu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78</a:t>
            </a:fld>
            <a:endParaRPr lang="cs-CZ" dirty="false"/>
          </a:p>
        </p:txBody>
      </p:sp>
    </p:spTree>
    <p:extLst>
      <p:ext uri="{BB962C8B-B14F-4D97-AF65-F5344CB8AC3E}">
        <p14:creationId xmlns:p14="http://schemas.microsoft.com/office/powerpoint/2010/main" val="1646667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Vizuální identita</a:t>
            </a:r>
          </a:p>
        </p:txBody>
      </p:sp>
      <p:sp>
        <p:nvSpPr>
          <p:cNvPr id="3" name="Zástupný symbol pro obsah 2"/>
          <p:cNvSpPr>
            <a:spLocks noGrp="true"/>
          </p:cNvSpPr>
          <p:nvPr>
            <p:ph idx="1"/>
          </p:nvPr>
        </p:nvSpPr>
        <p:spPr>
          <a:xfrm>
            <a:off x="539552" y="1484784"/>
            <a:ext cx="8064000" cy="4320000"/>
          </a:xfrm>
        </p:spPr>
        <p:txBody>
          <a:bodyPr/>
          <a:lstStyle/>
          <a:p>
            <a:r>
              <a:rPr lang="cs-CZ" dirty="false"/>
              <a:t>Další loga použít lze, ale nesmí být větší ani první</a:t>
            </a:r>
          </a:p>
          <a:p>
            <a:pPr lvl="1"/>
            <a:r>
              <a:rPr lang="cs-CZ" dirty="false"/>
              <a:t>Lze použít logo příjemce, projektu, partnerů apod.</a:t>
            </a:r>
          </a:p>
          <a:p>
            <a:pPr lvl="1"/>
            <a:r>
              <a:rPr lang="cs-CZ" dirty="false"/>
              <a:t>Výjimku tvoří povinný plakát, dočasná/stálá deska/billboard (viz dále), pro které jsou povinné elektronické šablony z webu</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79</a:t>
            </a:fld>
            <a:endParaRPr lang="cs-CZ" dirty="false"/>
          </a:p>
        </p:txBody>
      </p:sp>
      <p:pic>
        <p:nvPicPr>
          <p:cNvPr id="1026" name="Picture 2" descr="C:\Users\michala.trlicikova\Desktop\logo_spatne_01.jpg"/>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080481" y="4684624"/>
            <a:ext cx="2437428" cy="613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la.trlicikova\Desktop\logo_spatne_02.jpg"/>
          <p:cNvPicPr>
            <a:picLocks noChangeAspect="true" noChangeArrowheads="true"/>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043608" y="3163346"/>
            <a:ext cx="2579316" cy="629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la.trlicikova\Desktop\loga_dobre.jpg"/>
          <p:cNvPicPr>
            <a:picLocks noChangeAspect="true" noChangeArrowheads="true"/>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675991" y="5517232"/>
            <a:ext cx="4007391" cy="7054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chala.trlicikova\Desktop\logo_spatne_03.jpg"/>
          <p:cNvPicPr>
            <a:picLocks noChangeAspect="true" noChangeArrowheads="true"/>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1004400" y="3927460"/>
            <a:ext cx="2589590" cy="657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chala.trlicikova\Desktop\logo_dobre_01.jpg"/>
          <p:cNvPicPr>
            <a:picLocks noChangeAspect="true" noChangeArrowheads="true"/>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76056" y="4991600"/>
            <a:ext cx="3256209" cy="12526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chala.trlicikova\Desktop\logo_spatne_04.jpg"/>
          <p:cNvPicPr>
            <a:picLocks noChangeAspect="true" noChangeArrowheads="true"/>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4283968" y="3492165"/>
            <a:ext cx="2239617" cy="1053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chala.trlicikova\Desktop\logo_spatne_06.jpg"/>
          <p:cNvPicPr>
            <a:picLocks noChangeAspect="true" noChangeArrowheads="true"/>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6737646" y="3314757"/>
            <a:ext cx="1940796" cy="12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04977-4828-E1B5-3809-2F2158383B01}"/>
              </a:ext>
            </a:extLst>
          </p:cNvPr>
          <p:cNvSpPr>
            <a:spLocks noGrp="true"/>
          </p:cNvSpPr>
          <p:nvPr>
            <p:ph type="title"/>
          </p:nvPr>
        </p:nvSpPr>
        <p:spPr/>
        <p:txBody>
          <a:bodyPr/>
          <a:lstStyle/>
          <a:p>
            <a:r>
              <a:rPr lang="cs-CZ" dirty="false"/>
              <a:t>Vybrané podmínky realizace</a:t>
            </a:r>
          </a:p>
        </p:txBody>
      </p:sp>
      <p:sp>
        <p:nvSpPr>
          <p:cNvPr id="3" name="Zástupný obsah 2">
            <a:extLst>
              <a:ext uri="{FF2B5EF4-FFF2-40B4-BE49-F238E27FC236}">
                <a16:creationId xmlns:a16="http://schemas.microsoft.com/office/drawing/2014/main" id="{FEA2F039-3634-4DA9-1584-9EE8E5C33BD4}"/>
              </a:ext>
            </a:extLst>
          </p:cNvPr>
          <p:cNvSpPr>
            <a:spLocks noGrp="true"/>
          </p:cNvSpPr>
          <p:nvPr>
            <p:ph idx="1"/>
          </p:nvPr>
        </p:nvSpPr>
        <p:spPr/>
        <p:txBody>
          <a:bodyPr/>
          <a:lstStyle/>
          <a:p>
            <a:r>
              <a:rPr lang="cs-CZ" dirty="false"/>
              <a:t>Pracovní smlouvy/DPP/DPČ pro pozice hrazené z projektu mají v OPZ+ určené dodatečné náležitosti</a:t>
            </a:r>
          </a:p>
          <a:p>
            <a:r>
              <a:rPr lang="cs-CZ" dirty="false"/>
              <a:t>Účetní doklady hrazené z projektu mají v OPZ+ určené dodatečné náležitosti</a:t>
            </a:r>
          </a:p>
          <a:p>
            <a:r>
              <a:rPr lang="cs-CZ" dirty="false"/>
              <a:t>Dodržování 3E v projektu</a:t>
            </a:r>
          </a:p>
          <a:p>
            <a:pPr lvl="1"/>
            <a:r>
              <a:rPr lang="cs-CZ" dirty="false"/>
              <a:t>Mzdové sazby dle tabulky cen v OPZ+ nebo ISPV</a:t>
            </a:r>
          </a:p>
          <a:p>
            <a:pPr lvl="1"/>
            <a:r>
              <a:rPr lang="cs-CZ" dirty="false"/>
              <a:t>Ceny zařízení a vybavení dle tabulky cen v OPZ+ nebo ceny v místě a čase obvyklé dle průzkumu trhu</a:t>
            </a:r>
          </a:p>
          <a:p>
            <a:pPr lvl="1"/>
            <a:r>
              <a:rPr lang="cs-CZ" dirty="false"/>
              <a:t>Při pořízeních nad 500 000 Kč se řídit metodickým pokynem OPZ+ o zadávání veřejných zakázek (VZ) nebo ZZVZ.</a:t>
            </a:r>
          </a:p>
          <a:p>
            <a:pPr lvl="1"/>
            <a:r>
              <a:rPr lang="cs-CZ" dirty="false"/>
              <a:t>Vyvarovat se při výběru dodavatelů střetu zájmů </a:t>
            </a:r>
          </a:p>
          <a:p>
            <a:pPr lvl="1"/>
            <a:endParaRPr lang="cs-CZ" dirty="false"/>
          </a:p>
          <a:p>
            <a:pPr lvl="1"/>
            <a:endParaRPr lang="cs-CZ" dirty="false"/>
          </a:p>
          <a:p>
            <a:pPr lvl="1"/>
            <a:endParaRPr lang="cs-CZ" dirty="false"/>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3143F949-7285-DB7C-8799-F3CA43452851}"/>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410002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VIZUÁLNÍ IDENTITA - použití</a:t>
            </a:r>
          </a:p>
        </p:txBody>
      </p:sp>
      <p:sp>
        <p:nvSpPr>
          <p:cNvPr id="6" name="Zástupný symbol pro obsah 5"/>
          <p:cNvSpPr>
            <a:spLocks noGrp="true"/>
          </p:cNvSpPr>
          <p:nvPr>
            <p:ph idx="1"/>
          </p:nvPr>
        </p:nvSpPr>
        <p:spPr/>
        <p:txBody>
          <a:bodyPr/>
          <a:lstStyle/>
          <a:p>
            <a:pPr lvl="0">
              <a:lnSpc>
                <a:spcPct val="100000"/>
              </a:lnSpc>
              <a:spcBef>
                <a:spcPts val="0"/>
              </a:spcBef>
            </a:pPr>
            <a:r>
              <a:rPr lang="cs-CZ" sz="1050" dirty="false"/>
              <a:t>plakát, billboard, permanentní billboard nebo stálá pamětní deska; </a:t>
            </a:r>
          </a:p>
          <a:p>
            <a:pPr lvl="0">
              <a:lnSpc>
                <a:spcPct val="100000"/>
              </a:lnSpc>
              <a:spcBef>
                <a:spcPts val="0"/>
              </a:spcBef>
            </a:pPr>
            <a:r>
              <a:rPr lang="cs-CZ" sz="1050" dirty="false"/>
              <a:t>webové stránky, microsity, sociální média informující o projektu; </a:t>
            </a:r>
          </a:p>
          <a:p>
            <a:pPr lvl="0">
              <a:lnSpc>
                <a:spcPct val="100000"/>
              </a:lnSpc>
              <a:spcBef>
                <a:spcPts val="0"/>
              </a:spcBef>
            </a:pPr>
            <a:r>
              <a:rPr lang="cs-CZ" sz="1050" dirty="false"/>
              <a:t>propagační tiskoviny (brožury, letáky, plakáty, publikace, školicí materiály) a propagační předměty; </a:t>
            </a:r>
          </a:p>
          <a:p>
            <a:pPr lvl="0">
              <a:lnSpc>
                <a:spcPct val="100000"/>
              </a:lnSpc>
              <a:spcBef>
                <a:spcPts val="0"/>
              </a:spcBef>
            </a:pPr>
            <a:r>
              <a:rPr lang="cs-CZ" sz="1050" dirty="false"/>
              <a:t>propagační audiovizuální materiály (reklamní spoty, </a:t>
            </a:r>
            <a:r>
              <a:rPr lang="cs-CZ" sz="1050" dirty="false" err="true"/>
              <a:t>product</a:t>
            </a:r>
            <a:r>
              <a:rPr lang="cs-CZ" sz="1050" dirty="false"/>
              <a:t> </a:t>
            </a:r>
            <a:r>
              <a:rPr lang="cs-CZ" sz="1050" dirty="false" err="true"/>
              <a:t>placement</a:t>
            </a:r>
            <a:r>
              <a:rPr lang="cs-CZ" sz="1050" dirty="false"/>
              <a:t>, sponzorské vzkazy, reportáže, pořady);</a:t>
            </a:r>
          </a:p>
          <a:p>
            <a:pPr lvl="0">
              <a:lnSpc>
                <a:spcPct val="100000"/>
              </a:lnSpc>
              <a:spcBef>
                <a:spcPts val="0"/>
              </a:spcBef>
            </a:pPr>
            <a:r>
              <a:rPr lang="cs-CZ" sz="1050" dirty="false"/>
              <a:t>inzerce (internet, tisk, </a:t>
            </a:r>
            <a:r>
              <a:rPr lang="cs-CZ" sz="1050" dirty="false" err="true"/>
              <a:t>outdoor</a:t>
            </a:r>
            <a:r>
              <a:rPr lang="cs-CZ" sz="1050" dirty="false"/>
              <a:t>); </a:t>
            </a:r>
          </a:p>
          <a:p>
            <a:pPr lvl="0">
              <a:lnSpc>
                <a:spcPct val="100000"/>
              </a:lnSpc>
              <a:spcBef>
                <a:spcPts val="0"/>
              </a:spcBef>
            </a:pPr>
            <a:r>
              <a:rPr lang="cs-CZ" sz="1050" dirty="false"/>
              <a:t>soutěže (s výjimkou cen do soutěží); </a:t>
            </a:r>
          </a:p>
          <a:p>
            <a:pPr lvl="0">
              <a:lnSpc>
                <a:spcPct val="100000"/>
              </a:lnSpc>
              <a:spcBef>
                <a:spcPts val="0"/>
              </a:spcBef>
            </a:pPr>
            <a:r>
              <a:rPr lang="cs-CZ" sz="1050" dirty="false"/>
              <a:t>komunikační akce (semináře, workshopy, konference, tiskové konference, výstavy, veletrhy); </a:t>
            </a:r>
          </a:p>
          <a:p>
            <a:pPr lvl="0">
              <a:lnSpc>
                <a:spcPct val="100000"/>
              </a:lnSpc>
              <a:spcBef>
                <a:spcPts val="0"/>
              </a:spcBef>
            </a:pPr>
            <a:r>
              <a:rPr lang="cs-CZ" sz="1050" dirty="false"/>
              <a:t>PR výstupy při jejich distribuci (tiskové zprávy, informace pro média);</a:t>
            </a:r>
          </a:p>
          <a:p>
            <a:pPr lvl="0">
              <a:lnSpc>
                <a:spcPct val="100000"/>
              </a:lnSpc>
              <a:spcBef>
                <a:spcPts val="0"/>
              </a:spcBef>
            </a:pPr>
            <a:r>
              <a:rPr lang="cs-CZ" sz="1050" dirty="false"/>
              <a:t>dokumenty určené pro veřejnost či cílové skupiny projektu (vstupní, výstupní/závěrečné zprávy, analýzy, certifikáty, prezenční listiny apod.).</a:t>
            </a: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80</a:t>
            </a:fld>
            <a:endParaRPr lang="cs-CZ" dirty="false"/>
          </a:p>
        </p:txBody>
      </p:sp>
      <p:sp>
        <p:nvSpPr>
          <p:cNvPr id="7" name="Zástupný symbol pro obsah 6"/>
          <p:cNvSpPr>
            <a:spLocks noGrp="true"/>
          </p:cNvSpPr>
          <p:nvPr>
            <p:ph idx="13"/>
          </p:nvPr>
        </p:nvSpPr>
        <p:spPr/>
        <p:txBody>
          <a:bodyPr/>
          <a:lstStyle/>
          <a:p>
            <a:pPr lvl="0">
              <a:lnSpc>
                <a:spcPct val="100000"/>
              </a:lnSpc>
              <a:spcBef>
                <a:spcPts val="0"/>
              </a:spcBef>
            </a:pPr>
            <a:r>
              <a:rPr lang="cs-CZ" sz="1050" dirty="false"/>
              <a:t>interní dokumenty; </a:t>
            </a:r>
          </a:p>
          <a:p>
            <a:pPr lvl="0">
              <a:lnSpc>
                <a:spcPct val="100000"/>
              </a:lnSpc>
              <a:spcBef>
                <a:spcPts val="0"/>
              </a:spcBef>
            </a:pPr>
            <a:r>
              <a:rPr lang="cs-CZ" sz="1050" dirty="false"/>
              <a:t>archivační šanony; </a:t>
            </a:r>
          </a:p>
          <a:p>
            <a:pPr lvl="0">
              <a:lnSpc>
                <a:spcPct val="100000"/>
              </a:lnSpc>
              <a:spcBef>
                <a:spcPts val="0"/>
              </a:spcBef>
            </a:pPr>
            <a:r>
              <a:rPr lang="cs-CZ" sz="1050" dirty="false"/>
              <a:t>elektronická i listinná komunikace;</a:t>
            </a:r>
          </a:p>
          <a:p>
            <a:pPr lvl="0">
              <a:lnSpc>
                <a:spcPct val="100000"/>
              </a:lnSpc>
              <a:spcBef>
                <a:spcPts val="0"/>
              </a:spcBef>
            </a:pPr>
            <a:r>
              <a:rPr lang="cs-CZ" sz="1050" dirty="false"/>
              <a:t>pracovní smlouvy;</a:t>
            </a:r>
          </a:p>
          <a:p>
            <a:pPr lvl="0">
              <a:lnSpc>
                <a:spcPct val="100000"/>
              </a:lnSpc>
              <a:spcBef>
                <a:spcPts val="0"/>
              </a:spcBef>
            </a:pPr>
            <a:r>
              <a:rPr lang="cs-CZ" sz="1050" dirty="false"/>
              <a:t>dokumentace k zakázkám;</a:t>
            </a:r>
          </a:p>
          <a:p>
            <a:pPr lvl="0">
              <a:lnSpc>
                <a:spcPct val="100000"/>
              </a:lnSpc>
              <a:spcBef>
                <a:spcPts val="0"/>
              </a:spcBef>
            </a:pPr>
            <a:r>
              <a:rPr lang="cs-CZ" sz="1050" dirty="false"/>
              <a:t>veškeré smlouvy s dodavateli;</a:t>
            </a:r>
          </a:p>
          <a:p>
            <a:pPr lvl="0">
              <a:lnSpc>
                <a:spcPct val="100000"/>
              </a:lnSpc>
              <a:spcBef>
                <a:spcPts val="0"/>
              </a:spcBef>
            </a:pPr>
            <a:r>
              <a:rPr lang="cs-CZ" sz="1050" dirty="false"/>
              <a:t>smlouvy mezi příjemcem či partnerem a dalším subjektem (nikoli dodavatelem), jejichž předmětem je zapojení cílové skupiny do projektu, kdy žádná ze smluvních stran není cílovou skupinou;</a:t>
            </a:r>
          </a:p>
          <a:p>
            <a:pPr lvl="0">
              <a:lnSpc>
                <a:spcPct val="100000"/>
              </a:lnSpc>
              <a:spcBef>
                <a:spcPts val="0"/>
              </a:spcBef>
            </a:pPr>
            <a:r>
              <a:rPr lang="cs-CZ" sz="1050" dirty="false"/>
              <a:t>účetní doklady vztahující se k výdajům projektu;</a:t>
            </a:r>
          </a:p>
          <a:p>
            <a:pPr lvl="0">
              <a:lnSpc>
                <a:spcPct val="100000"/>
              </a:lnSpc>
              <a:spcBef>
                <a:spcPts val="0"/>
              </a:spcBef>
            </a:pPr>
            <a:r>
              <a:rPr lang="cs-CZ" sz="1050" dirty="false"/>
              <a:t>vybavení pořízené z prostředků projektu (s výjimkou propagačních předmětů); </a:t>
            </a:r>
          </a:p>
          <a:p>
            <a:pPr lvl="0">
              <a:lnSpc>
                <a:spcPct val="100000"/>
              </a:lnSpc>
              <a:spcBef>
                <a:spcPts val="0"/>
              </a:spcBef>
            </a:pPr>
            <a:r>
              <a:rPr lang="cs-CZ" sz="1050" dirty="false"/>
              <a:t>neplacené PR články a převzaté PR výstupy (např. médii); </a:t>
            </a:r>
          </a:p>
          <a:p>
            <a:pPr lvl="0">
              <a:lnSpc>
                <a:spcPct val="100000"/>
              </a:lnSpc>
              <a:spcBef>
                <a:spcPts val="0"/>
              </a:spcBef>
            </a:pPr>
            <a:r>
              <a:rPr lang="cs-CZ" sz="1050" dirty="false"/>
              <a:t>ceny do soutěží;</a:t>
            </a:r>
          </a:p>
          <a:p>
            <a:pPr lvl="0">
              <a:lnSpc>
                <a:spcPct val="100000"/>
              </a:lnSpc>
              <a:spcBef>
                <a:spcPts val="0"/>
              </a:spcBef>
            </a:pPr>
            <a:r>
              <a:rPr lang="cs-CZ" sz="1050" dirty="false"/>
              <a:t>výstupy, kde to není technicky možné (např. strojově generované objednávky, faktury).</a:t>
            </a:r>
            <a:endParaRPr lang="cs-CZ" sz="1200" dirty="false"/>
          </a:p>
        </p:txBody>
      </p:sp>
      <p:sp>
        <p:nvSpPr>
          <p:cNvPr id="8" name="TextovéPole 7"/>
          <p:cNvSpPr txBox="true"/>
          <p:nvPr/>
        </p:nvSpPr>
        <p:spPr>
          <a:xfrm>
            <a:off x="467544" y="1372126"/>
            <a:ext cx="1368152" cy="369332"/>
          </a:xfrm>
          <a:prstGeom prst="rect">
            <a:avLst/>
          </a:prstGeom>
          <a:noFill/>
        </p:spPr>
        <p:txBody>
          <a:bodyPr wrap="square" rtlCol="false">
            <a:spAutoFit/>
          </a:bodyPr>
          <a:lstStyle/>
          <a:p>
            <a:r>
              <a:rPr lang="cs-CZ" b="true" dirty="false"/>
              <a:t>ANO</a:t>
            </a:r>
          </a:p>
        </p:txBody>
      </p:sp>
      <p:sp>
        <p:nvSpPr>
          <p:cNvPr id="9" name="TextovéPole 8"/>
          <p:cNvSpPr txBox="true"/>
          <p:nvPr/>
        </p:nvSpPr>
        <p:spPr>
          <a:xfrm>
            <a:off x="4529708" y="1372126"/>
            <a:ext cx="1368152" cy="369332"/>
          </a:xfrm>
          <a:prstGeom prst="rect">
            <a:avLst/>
          </a:prstGeom>
          <a:noFill/>
        </p:spPr>
        <p:txBody>
          <a:bodyPr wrap="square" rtlCol="false">
            <a:spAutoFit/>
          </a:bodyPr>
          <a:lstStyle/>
          <a:p>
            <a:r>
              <a:rPr lang="cs-CZ" b="true" dirty="false"/>
              <a:t>NE</a:t>
            </a:r>
          </a:p>
        </p:txBody>
      </p:sp>
    </p:spTree>
    <p:extLst>
      <p:ext uri="{BB962C8B-B14F-4D97-AF65-F5344CB8AC3E}">
        <p14:creationId xmlns:p14="http://schemas.microsoft.com/office/powerpoint/2010/main" val="4292071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I</a:t>
            </a:r>
          </a:p>
        </p:txBody>
      </p:sp>
      <p:sp>
        <p:nvSpPr>
          <p:cNvPr id="3" name="Zástupný symbol pro obsah 2"/>
          <p:cNvSpPr>
            <a:spLocks noGrp="true"/>
          </p:cNvSpPr>
          <p:nvPr>
            <p:ph idx="1"/>
          </p:nvPr>
        </p:nvSpPr>
        <p:spPr/>
        <p:txBody>
          <a:bodyPr/>
          <a:lstStyle/>
          <a:p>
            <a:r>
              <a:rPr lang="cs-CZ" dirty="false"/>
              <a:t>Alespoň 1 povinný plakát min. A3 s informacemi o projektu</a:t>
            </a:r>
          </a:p>
          <a:p>
            <a:r>
              <a:rPr lang="cs-CZ" dirty="false"/>
              <a:t>Po celou dobu realizace projektu</a:t>
            </a:r>
          </a:p>
          <a:p>
            <a:r>
              <a:rPr lang="cs-CZ" dirty="false"/>
              <a:t>V místě realizace projektu snadno viditelném pro veřejnost, jako jsou vstupní prostory budovy</a:t>
            </a:r>
          </a:p>
          <a:p>
            <a:pPr lvl="1"/>
            <a:r>
              <a:rPr lang="cs-CZ" dirty="false"/>
              <a:t>Pokud je projekt realizován na více místech, bude umístěn na všech těchto místech</a:t>
            </a:r>
          </a:p>
          <a:p>
            <a:pPr lvl="1"/>
            <a:r>
              <a:rPr lang="cs-CZ" dirty="false"/>
              <a:t>Pokud nelze umístit plakát v místě realizace projektu, bude umístěn v sídle příjemce</a:t>
            </a:r>
          </a:p>
          <a:p>
            <a:pPr lvl="1"/>
            <a:r>
              <a:rPr lang="cs-CZ" dirty="false"/>
              <a:t>Pokud příjemce realizuje více projektů OPZ+ v jednom místě, je možné pro všechny tyto projekty umístit pouze jeden plakát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81</a:t>
            </a:fld>
            <a:endParaRPr lang="cs-CZ" dirty="false"/>
          </a:p>
        </p:txBody>
      </p:sp>
    </p:spTree>
    <p:extLst>
      <p:ext uri="{BB962C8B-B14F-4D97-AF65-F5344CB8AC3E}">
        <p14:creationId xmlns:p14="http://schemas.microsoft.com/office/powerpoint/2010/main" val="37514573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II</a:t>
            </a:r>
          </a:p>
        </p:txBody>
      </p:sp>
      <p:sp>
        <p:nvSpPr>
          <p:cNvPr id="3" name="Zástupný symbol pro obsah 2"/>
          <p:cNvSpPr>
            <a:spLocks noGrp="true"/>
          </p:cNvSpPr>
          <p:nvPr>
            <p:ph idx="1"/>
          </p:nvPr>
        </p:nvSpPr>
        <p:spPr>
          <a:xfrm>
            <a:off x="540000" y="1628800"/>
            <a:ext cx="8064000" cy="4320000"/>
          </a:xfrm>
        </p:spPr>
        <p:txBody>
          <a:bodyPr/>
          <a:lstStyle/>
          <a:p>
            <a:r>
              <a:rPr lang="cs-CZ" dirty="false"/>
              <a:t>Pro vytvoření je třeba využít elektronickou šablonu, která je na webu je zde: </a:t>
            </a:r>
            <a:r>
              <a:rPr lang="cs-CZ" u="sng" dirty="false">
                <a:solidFill>
                  <a:srgbClr val="FF0000"/>
                </a:solidFill>
              </a:rPr>
              <a:t>TBA</a:t>
            </a:r>
          </a:p>
          <a:p>
            <a:pPr lvl="1"/>
            <a:r>
              <a:rPr lang="cs-CZ" b="false" i="false" dirty="false">
                <a:solidFill>
                  <a:srgbClr val="333333"/>
                </a:solidFill>
                <a:effectLst/>
                <a:latin typeface="Trebuchet MS" panose="020B0603020202020204" pitchFamily="34" charset="0"/>
              </a:rPr>
              <a:t>Online Generátor nástrojů povinné publicity na tvorbu plakátu není v tuto chvíli k dispozici. </a:t>
            </a:r>
            <a:r>
              <a:rPr lang="cs-CZ" b="false" i="false" dirty="false">
                <a:solidFill>
                  <a:srgbClr val="FF0000"/>
                </a:solidFill>
                <a:effectLst/>
                <a:latin typeface="Trebuchet MS" panose="020B0603020202020204" pitchFamily="34" charset="0"/>
              </a:rPr>
              <a:t>V případě, že již realizujete projekt a potřebujete povinný plakát A3 vytvořit, zašlete požadavek na adresu </a:t>
            </a:r>
            <a:r>
              <a:rPr lang="cs-CZ" b="true" i="false" dirty="false">
                <a:solidFill>
                  <a:srgbClr val="FF0000"/>
                </a:solidFill>
                <a:effectLst/>
                <a:latin typeface="Trebuchet MS" panose="020B0603020202020204" pitchFamily="34" charset="0"/>
              </a:rPr>
              <a:t>nok@mmr.cz </a:t>
            </a:r>
            <a:r>
              <a:rPr lang="cs-CZ" b="false" i="false" dirty="false">
                <a:solidFill>
                  <a:srgbClr val="FF0000"/>
                </a:solidFill>
                <a:effectLst/>
                <a:latin typeface="Trebuchet MS" panose="020B0603020202020204" pitchFamily="34" charset="0"/>
              </a:rPr>
              <a:t>obsahující:</a:t>
            </a:r>
            <a:r>
              <a:rPr lang="cs-CZ" b="false" i="false" dirty="false">
                <a:solidFill>
                  <a:srgbClr val="333333"/>
                </a:solidFill>
                <a:effectLst/>
                <a:latin typeface="Trebuchet MS" panose="020B0603020202020204" pitchFamily="34" charset="0"/>
              </a:rPr>
              <a:t> </a:t>
            </a:r>
            <a:endParaRPr lang="cs-CZ" u="sng" dirty="false">
              <a:solidFill>
                <a:srgbClr val="FF0000"/>
              </a:solidFill>
            </a:endParaRPr>
          </a:p>
          <a:p>
            <a:r>
              <a:rPr lang="cs-CZ" dirty="false"/>
              <a:t>Úpravy pouze v limitech možností generátoru stanovené MMR (=závazná jednotná šablona)</a:t>
            </a:r>
          </a:p>
          <a:p>
            <a:r>
              <a:rPr lang="cs-CZ" dirty="false"/>
              <a:t>na plakátu uvést: 1) název projektu; 2) cíle projektu (např. „Cílem projektu je profesionalizace organizace“.)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82</a:t>
            </a:fld>
            <a:endParaRPr lang="cs-CZ" dirty="false"/>
          </a:p>
        </p:txBody>
      </p:sp>
    </p:spTree>
    <p:extLst>
      <p:ext uri="{BB962C8B-B14F-4D97-AF65-F5344CB8AC3E}">
        <p14:creationId xmlns:p14="http://schemas.microsoft.com/office/powerpoint/2010/main" val="2045264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sankce</a:t>
            </a:r>
          </a:p>
        </p:txBody>
      </p:sp>
      <p:sp>
        <p:nvSpPr>
          <p:cNvPr id="3" name="Zástupný symbol pro obsah 2"/>
          <p:cNvSpPr>
            <a:spLocks noGrp="true"/>
          </p:cNvSpPr>
          <p:nvPr>
            <p:ph idx="1"/>
          </p:nvPr>
        </p:nvSpPr>
        <p:spPr/>
        <p:txBody>
          <a:bodyPr/>
          <a:lstStyle/>
          <a:p>
            <a:r>
              <a:rPr lang="cs-CZ" dirty="false"/>
              <a:t>Při nedodržení pravidel publicity na povinných i nepovinných nástrojích mohou být uděleny sankce</a:t>
            </a:r>
          </a:p>
          <a:p>
            <a:pPr lvl="1"/>
            <a:r>
              <a:rPr lang="cs-CZ" dirty="false"/>
              <a:t>pochybení musí být viditelné/rozpoznatelné pouhým okem (nedostatky, které nejsou pouhým okem rozpoznatelné, nejsou sankcionovány)</a:t>
            </a:r>
          </a:p>
          <a:p>
            <a:pPr lvl="1"/>
            <a:r>
              <a:rPr lang="cs-CZ" dirty="false"/>
              <a:t>vždy je stanovena přiměřená lhůta k nápravě </a:t>
            </a:r>
          </a:p>
          <a:p>
            <a:pPr lvl="1"/>
            <a:r>
              <a:rPr lang="cs-CZ" dirty="false"/>
              <a:t>maximální výše všech sankcí v oblasti publicity na jeden projekt je 1.000.000 Kč</a:t>
            </a:r>
          </a:p>
          <a:p>
            <a:pPr lvl="1"/>
            <a:r>
              <a:rPr lang="cs-CZ" dirty="false"/>
              <a:t>sankce je vyměřena procentem z celkové částky podpory</a:t>
            </a:r>
          </a:p>
          <a:p>
            <a:pPr lvl="1"/>
            <a:r>
              <a:rPr lang="cs-CZ" dirty="false"/>
              <a:t>veškerá dokumentace (výzvy k nápravě, sdělení pochybení apod.) je zajišťována prostřednictvím IS KP21+</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2742424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Www.esfcr.cz</a:t>
            </a:r>
          </a:p>
        </p:txBody>
      </p:sp>
      <p:sp>
        <p:nvSpPr>
          <p:cNvPr id="3" name="Zástupný symbol pro obsah 2"/>
          <p:cNvSpPr>
            <a:spLocks noGrp="true"/>
          </p:cNvSpPr>
          <p:nvPr>
            <p:ph idx="1"/>
          </p:nvPr>
        </p:nvSpPr>
        <p:spPr>
          <a:xfrm>
            <a:off x="539552" y="1412776"/>
            <a:ext cx="8064000" cy="4320000"/>
          </a:xfrm>
        </p:spPr>
        <p:txBody>
          <a:bodyPr/>
          <a:lstStyle/>
          <a:p>
            <a:r>
              <a:rPr lang="cs-CZ" dirty="false"/>
              <a:t>Od 2016 inovovaný integrovaný portál </a:t>
            </a:r>
          </a:p>
          <a:p>
            <a:pPr lvl="1"/>
            <a:r>
              <a:rPr lang="cs-CZ" dirty="false"/>
              <a:t>Jedna doména (internetová adresa) a jeden design</a:t>
            </a:r>
          </a:p>
          <a:p>
            <a:pPr lvl="1"/>
            <a:r>
              <a:rPr lang="cs-CZ" dirty="false"/>
              <a:t>Rozcestník do více online aplikací (formuláře, databáze, fórum)</a:t>
            </a:r>
          </a:p>
          <a:p>
            <a:pPr lvl="1"/>
            <a:r>
              <a:rPr lang="cs-CZ" dirty="false"/>
              <a:t>Jeden uživatelský účet</a:t>
            </a:r>
          </a:p>
          <a:p>
            <a:pPr lvl="1"/>
            <a:r>
              <a:rPr lang="cs-CZ" dirty="false"/>
              <a:t>Sledování novinek ve vybraných sekcích</a:t>
            </a:r>
          </a:p>
          <a:p>
            <a:pPr lvl="1"/>
            <a:r>
              <a:rPr lang="cs-CZ" dirty="false"/>
              <a:t>Větší interaktivita (hodnocení, komentáře, štítky)</a:t>
            </a:r>
          </a:p>
          <a:p>
            <a:pPr lvl="1"/>
            <a:r>
              <a:rPr lang="cs-CZ" dirty="false"/>
              <a:t>Lepší vyhledávání</a:t>
            </a:r>
          </a:p>
          <a:p>
            <a:r>
              <a:rPr lang="cs-CZ" dirty="false"/>
              <a:t>Informace o OPZ+, ale i dřívějších programech MPSV</a:t>
            </a:r>
          </a:p>
          <a:p>
            <a:r>
              <a:rPr lang="cs-CZ" dirty="false"/>
              <a:t>Kvalitní obsah nejen pro žadatele a příjemce, ale i potenciální účastníky projektů (zejména vytvořením mapy projektů a konkrétních aktivit)</a:t>
            </a:r>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84</a:t>
            </a:fld>
            <a:endParaRPr lang="cs-CZ" dirty="false"/>
          </a:p>
        </p:txBody>
      </p:sp>
    </p:spTree>
    <p:extLst>
      <p:ext uri="{BB962C8B-B14F-4D97-AF65-F5344CB8AC3E}">
        <p14:creationId xmlns:p14="http://schemas.microsoft.com/office/powerpoint/2010/main" val="630140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a žádost o platbu (</a:t>
            </a:r>
            <a:r>
              <a:rPr lang="cs-CZ" dirty="false" err="true"/>
              <a:t>žop</a:t>
            </a:r>
            <a:r>
              <a:rPr lang="cs-CZ" dirty="false"/>
              <a:t>) pro projekty s NN</a:t>
            </a:r>
            <a:br>
              <a:rPr lang="cs-CZ" dirty="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
        <p:nvSpPr>
          <p:cNvPr id="2" name="Zástupný obsah 2">
            <a:extLst>
              <a:ext uri="{FF2B5EF4-FFF2-40B4-BE49-F238E27FC236}">
                <a16:creationId xmlns:a16="http://schemas.microsoft.com/office/drawing/2014/main" id="{1C6A0D38-04EA-6E24-140A-1EAB0A2B0C76}"/>
              </a:ext>
            </a:extLst>
          </p:cNvPr>
          <p:cNvSpPr txBox="true">
            <a:spLocks/>
          </p:cNvSpPr>
          <p:nvPr/>
        </p:nvSpPr>
        <p:spPr>
          <a:xfrm>
            <a:off x="846000" y="4365104"/>
            <a:ext cx="7541976" cy="1970920"/>
          </a:xfrm>
          <a:prstGeom prst="rect">
            <a:avLst/>
          </a:prstGeom>
        </p:spPr>
        <p:txBody>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false"/>
              <a:t>Pro zájemce o výzvy navazující na výzvy 21 a 22 (využívající nepřímé náklad namísto 40% paušálu)</a:t>
            </a:r>
          </a:p>
        </p:txBody>
      </p:sp>
    </p:spTree>
    <p:extLst>
      <p:ext uri="{BB962C8B-B14F-4D97-AF65-F5344CB8AC3E}">
        <p14:creationId xmlns:p14="http://schemas.microsoft.com/office/powerpoint/2010/main" val="14354006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Agenda pro projekty s NN </a:t>
            </a:r>
          </a:p>
        </p:txBody>
      </p:sp>
      <p:sp>
        <p:nvSpPr>
          <p:cNvPr id="3" name="Zástupný symbol pro obsah 2"/>
          <p:cNvSpPr>
            <a:spLocks noGrp="true"/>
          </p:cNvSpPr>
          <p:nvPr>
            <p:ph idx="1"/>
          </p:nvPr>
        </p:nvSpPr>
        <p:spPr>
          <a:xfrm>
            <a:off x="611560" y="1628800"/>
            <a:ext cx="8064000" cy="4941168"/>
          </a:xfrm>
          <a:noFill/>
        </p:spPr>
        <p:txBody>
          <a:bodyPr numCol="2"/>
          <a:lstStyle/>
          <a:p>
            <a:pPr>
              <a:spcAft>
                <a:spcPts val="0"/>
              </a:spcAft>
              <a:defRPr/>
            </a:pPr>
            <a:r>
              <a:rPr lang="cs-CZ" altLang="cs-CZ" sz="2000" dirty="false">
                <a:solidFill>
                  <a:srgbClr val="14407E"/>
                </a:solidFill>
              </a:rPr>
              <a:t>Agendy relevantní navíc při projektech s PN a NN</a:t>
            </a:r>
          </a:p>
          <a:p>
            <a:pPr lvl="1">
              <a:spcAft>
                <a:spcPts val="0"/>
              </a:spcAft>
              <a:defRPr/>
            </a:pPr>
            <a:r>
              <a:rPr lang="cs-CZ" altLang="cs-CZ" sz="1600" dirty="false">
                <a:solidFill>
                  <a:srgbClr val="14407E"/>
                </a:solidFill>
              </a:rPr>
              <a:t>Přímé a nepřímé náklady</a:t>
            </a:r>
          </a:p>
          <a:p>
            <a:pPr lvl="1">
              <a:spcAft>
                <a:spcPts val="0"/>
              </a:spcAft>
              <a:defRPr/>
            </a:pPr>
            <a:r>
              <a:rPr lang="cs-CZ" altLang="cs-CZ" sz="1600" dirty="false">
                <a:solidFill>
                  <a:srgbClr val="14407E"/>
                </a:solidFill>
              </a:rPr>
              <a:t>Účetní a daňové doklady</a:t>
            </a:r>
          </a:p>
          <a:p>
            <a:pPr lvl="2">
              <a:spcAft>
                <a:spcPts val="0"/>
              </a:spcAft>
              <a:defRPr/>
            </a:pPr>
            <a:r>
              <a:rPr lang="cs-CZ" altLang="cs-CZ" sz="1600" dirty="false">
                <a:solidFill>
                  <a:srgbClr val="14407E"/>
                </a:solidFill>
              </a:rPr>
              <a:t>Zařízení a vybavení</a:t>
            </a:r>
          </a:p>
          <a:p>
            <a:pPr lvl="2">
              <a:spcAft>
                <a:spcPts val="0"/>
              </a:spcAft>
              <a:defRPr/>
            </a:pPr>
            <a:r>
              <a:rPr lang="cs-CZ" altLang="cs-CZ" sz="1600" dirty="false">
                <a:solidFill>
                  <a:srgbClr val="14407E"/>
                </a:solidFill>
              </a:rPr>
              <a:t>Přímá podpora</a:t>
            </a:r>
          </a:p>
          <a:p>
            <a:pPr lvl="2">
              <a:spcAft>
                <a:spcPts val="0"/>
              </a:spcAft>
              <a:defRPr/>
            </a:pPr>
            <a:r>
              <a:rPr lang="cs-CZ" altLang="cs-CZ" sz="1600" dirty="false">
                <a:solidFill>
                  <a:srgbClr val="14407E"/>
                </a:solidFill>
              </a:rPr>
              <a:t>Nákupy služeb</a:t>
            </a:r>
          </a:p>
          <a:p>
            <a:pPr lvl="1">
              <a:spcAft>
                <a:spcPts val="0"/>
              </a:spcAft>
              <a:defRPr/>
            </a:pPr>
            <a:r>
              <a:rPr lang="cs-CZ" altLang="cs-CZ" sz="1600" dirty="false">
                <a:solidFill>
                  <a:srgbClr val="14407E"/>
                </a:solidFill>
              </a:rPr>
              <a:t>Cestovní náhrady</a:t>
            </a:r>
          </a:p>
          <a:p>
            <a:pPr lvl="1">
              <a:spcAft>
                <a:spcPts val="0"/>
              </a:spcAft>
              <a:defRPr/>
            </a:pPr>
            <a:r>
              <a:rPr lang="cs-CZ" altLang="cs-CZ" sz="1600" dirty="false">
                <a:solidFill>
                  <a:srgbClr val="14407E"/>
                </a:solidFill>
              </a:rPr>
              <a:t>Výdaje v cizí měně</a:t>
            </a:r>
          </a:p>
          <a:p>
            <a:pPr lvl="1">
              <a:spcAft>
                <a:spcPts val="0"/>
              </a:spcAft>
              <a:defRPr/>
            </a:pPr>
            <a:r>
              <a:rPr lang="cs-CZ" altLang="cs-CZ" sz="1600" dirty="false">
                <a:solidFill>
                  <a:srgbClr val="14407E"/>
                </a:solidFill>
              </a:rPr>
              <a:t>Zadávání zakázek</a:t>
            </a:r>
          </a:p>
          <a:p>
            <a:pPr>
              <a:spcAft>
                <a:spcPts val="0"/>
              </a:spcAft>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a:p>
            <a:pPr lvl="1">
              <a:spcAft>
                <a:spcPts val="0"/>
              </a:spcAft>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86</a:t>
            </a:fld>
            <a:endParaRPr lang="cs-CZ" dirty="false"/>
          </a:p>
        </p:txBody>
      </p:sp>
      <p:pic>
        <p:nvPicPr>
          <p:cNvPr id="5124" name="Picture 4" descr="C:\Users\kalinovae\AppData\Local\Microsoft\Windows\Temporary Internet Files\Content.IE5\VZYXD3MU\agenda01[1].gif"/>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64450"/>
            <a:ext cx="1576388"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125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FDB3E-70F2-FCEE-4DA5-BF70F1B6C356}"/>
              </a:ext>
            </a:extLst>
          </p:cNvPr>
          <p:cNvSpPr>
            <a:spLocks noGrp="true"/>
          </p:cNvSpPr>
          <p:nvPr>
            <p:ph type="title"/>
          </p:nvPr>
        </p:nvSpPr>
        <p:spPr/>
        <p:txBody>
          <a:bodyPr/>
          <a:lstStyle/>
          <a:p>
            <a:r>
              <a:rPr lang="cs-CZ" dirty="false"/>
              <a:t>ŽOP pro projekty s NN (rozdíly od 40% </a:t>
            </a:r>
            <a:r>
              <a:rPr lang="cs-CZ" dirty="false" err="true"/>
              <a:t>pauŠálu</a:t>
            </a:r>
            <a:r>
              <a:rPr lang="cs-CZ" dirty="false"/>
              <a:t>)</a:t>
            </a:r>
          </a:p>
        </p:txBody>
      </p:sp>
      <p:sp>
        <p:nvSpPr>
          <p:cNvPr id="3" name="Zástupný obsah 2">
            <a:extLst>
              <a:ext uri="{FF2B5EF4-FFF2-40B4-BE49-F238E27FC236}">
                <a16:creationId xmlns:a16="http://schemas.microsoft.com/office/drawing/2014/main" id="{81816CE9-0FD0-7EF3-C073-982D225E9519}"/>
              </a:ext>
            </a:extLst>
          </p:cNvPr>
          <p:cNvSpPr>
            <a:spLocks noGrp="true"/>
          </p:cNvSpPr>
          <p:nvPr>
            <p:ph idx="1"/>
          </p:nvPr>
        </p:nvSpPr>
        <p:spPr/>
        <p:txBody>
          <a:bodyPr/>
          <a:lstStyle/>
          <a:p>
            <a:r>
              <a:rPr lang="cs-CZ" dirty="false"/>
              <a:t>Částka prokazovaná z vykazovaných výdajů max 25%</a:t>
            </a:r>
          </a:p>
          <a:p>
            <a:r>
              <a:rPr lang="cs-CZ" dirty="false"/>
              <a:t>Definice vykazovaných výdajů se liší</a:t>
            </a:r>
          </a:p>
          <a:p>
            <a:pPr lvl="1"/>
            <a:r>
              <a:rPr lang="cs-CZ" dirty="false"/>
              <a:t>Nejde o osobní náklady, ale o všechny výdaje, VYJMA výdajů zahrnutých do definice nepřímých nákladů (NN)</a:t>
            </a:r>
          </a:p>
          <a:p>
            <a:r>
              <a:rPr lang="cs-CZ" dirty="false"/>
              <a:t>Nákupy a přímá podpora se vykazují v IS KP21+na SD1, zahraniční cestové se vykazuje na SD3.</a:t>
            </a:r>
          </a:p>
        </p:txBody>
      </p:sp>
      <p:sp>
        <p:nvSpPr>
          <p:cNvPr id="4" name="Zástupný symbol pro číslo snímku 3">
            <a:extLst>
              <a:ext uri="{FF2B5EF4-FFF2-40B4-BE49-F238E27FC236}">
                <a16:creationId xmlns:a16="http://schemas.microsoft.com/office/drawing/2014/main" id="{D6DD779B-AD69-4261-48D0-C051E1442524}"/>
              </a:ext>
            </a:extLst>
          </p:cNvPr>
          <p:cNvSpPr>
            <a:spLocks noGrp="true"/>
          </p:cNvSpPr>
          <p:nvPr>
            <p:ph type="sldNum" sz="quarter" idx="12"/>
          </p:nvPr>
        </p:nvSpPr>
        <p:spPr/>
        <p:txBody>
          <a:bodyPr/>
          <a:lstStyle/>
          <a:p>
            <a:fld id="{479BF083-4774-43B1-9AB0-5CC1AC5DD8EE}" type="slidenum">
              <a:rPr lang="cs-CZ" smtClean="false"/>
              <a:pPr/>
              <a:t>87</a:t>
            </a:fld>
            <a:endParaRPr lang="cs-CZ" dirty="false"/>
          </a:p>
        </p:txBody>
      </p:sp>
    </p:spTree>
    <p:extLst>
      <p:ext uri="{BB962C8B-B14F-4D97-AF65-F5344CB8AC3E}">
        <p14:creationId xmlns:p14="http://schemas.microsoft.com/office/powerpoint/2010/main" val="1338077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Přímé a nepřímé náklady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31358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Přímé a nepřímé náklady - úvod</a:t>
            </a:r>
          </a:p>
        </p:txBody>
      </p:sp>
      <p:sp>
        <p:nvSpPr>
          <p:cNvPr id="3" name="Zástupný symbol pro obsah 2"/>
          <p:cNvSpPr>
            <a:spLocks noGrp="true"/>
          </p:cNvSpPr>
          <p:nvPr>
            <p:ph idx="1"/>
          </p:nvPr>
        </p:nvSpPr>
        <p:spPr>
          <a:xfrm>
            <a:off x="540000" y="1628800"/>
            <a:ext cx="8064000" cy="4491200"/>
          </a:xfrm>
        </p:spPr>
        <p:txBody>
          <a:bodyPr/>
          <a:lstStyle/>
          <a:p>
            <a:r>
              <a:rPr lang="cs-CZ" dirty="false"/>
              <a:t>Nepřímé náklady (NN): náklady, které nejsou jednoznačně spojené s konkrétní aktivitou projektu, nebo jsou explicitně zařazeny do výčtu NN</a:t>
            </a:r>
          </a:p>
          <a:p>
            <a:r>
              <a:rPr lang="cs-CZ" dirty="false"/>
              <a:t>NN se nemusí dokládat a jejich rozpis se neuvádí do rozpočtu</a:t>
            </a:r>
          </a:p>
          <a:p>
            <a:r>
              <a:rPr lang="cs-CZ" dirty="false"/>
              <a:t>NN mohou dosahovat max. 25 % přímých způsobilých nákladů projektu (PN)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89</a:t>
            </a:fld>
            <a:endParaRPr lang="cs-CZ" dirty="false"/>
          </a:p>
        </p:txBody>
      </p:sp>
      <p:pic>
        <p:nvPicPr>
          <p:cNvPr id="8" name="Obrázek 7">
            <a:extLst>
              <a:ext uri="{FF2B5EF4-FFF2-40B4-BE49-F238E27FC236}">
                <a16:creationId xmlns:a16="http://schemas.microsoft.com/office/drawing/2014/main" id="{6ED04092-30E8-05FF-7E6B-CEC829AFCB74}"/>
              </a:ext>
            </a:extLst>
          </p:cNvPr>
          <p:cNvPicPr>
            <a:picLocks noChangeAspect="true"/>
          </p:cNvPicPr>
          <p:nvPr/>
        </p:nvPicPr>
        <p:blipFill>
          <a:blip r:embed="rId2"/>
          <a:stretch>
            <a:fillRect/>
          </a:stretch>
        </p:blipFill>
        <p:spPr>
          <a:xfrm>
            <a:off x="1185862" y="4725144"/>
            <a:ext cx="6772275" cy="1724025"/>
          </a:xfrm>
          <a:prstGeom prst="rect">
            <a:avLst/>
          </a:prstGeom>
        </p:spPr>
      </p:pic>
    </p:spTree>
    <p:extLst>
      <p:ext uri="{BB962C8B-B14F-4D97-AF65-F5344CB8AC3E}">
        <p14:creationId xmlns:p14="http://schemas.microsoft.com/office/powerpoint/2010/main" val="84686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Partnerství v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20546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Nepřímé náklady - čerpání</a:t>
            </a:r>
          </a:p>
        </p:txBody>
      </p:sp>
      <p:sp>
        <p:nvSpPr>
          <p:cNvPr id="3" name="Zástupný symbol pro obsah 2"/>
          <p:cNvSpPr>
            <a:spLocks noGrp="true"/>
          </p:cNvSpPr>
          <p:nvPr>
            <p:ph idx="1"/>
          </p:nvPr>
        </p:nvSpPr>
        <p:spPr>
          <a:xfrm>
            <a:off x="540000" y="1556792"/>
            <a:ext cx="8064000" cy="4563208"/>
          </a:xfrm>
        </p:spPr>
        <p:txBody>
          <a:bodyPr/>
          <a:lstStyle/>
          <a:p>
            <a:r>
              <a:rPr lang="cs-CZ" dirty="false"/>
              <a:t>Prostředky na NN jsou poskytovány průběžně, vždy spolu s prostředky na PN</a:t>
            </a:r>
          </a:p>
          <a:p>
            <a:r>
              <a:rPr lang="cs-CZ" dirty="false"/>
              <a:t>Podíl pro NN je stanoven fixně na celou dobu realizace projektu, změnit se může až na základě závěrečného vyúčtování na základě % skutečně vzniklých způsobilých výdajů, ale vždy jen ↓ </a:t>
            </a:r>
          </a:p>
          <a:p>
            <a:r>
              <a:rPr lang="cs-CZ" b="true" dirty="false"/>
              <a:t>Kdykoliv se snižují PN, sníží se poměrně i NN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90</a:t>
            </a:fld>
            <a:endParaRPr lang="cs-CZ" dirty="false"/>
          </a:p>
        </p:txBody>
      </p:sp>
      <p:pic>
        <p:nvPicPr>
          <p:cNvPr id="6" name="Obrázek 5">
            <a:extLst>
              <a:ext uri="{FF2B5EF4-FFF2-40B4-BE49-F238E27FC236}">
                <a16:creationId xmlns:a16="http://schemas.microsoft.com/office/drawing/2014/main" id="{9C599B42-C7A5-7FCD-8EEA-A5110FB1A89B}"/>
              </a:ext>
            </a:extLst>
          </p:cNvPr>
          <p:cNvPicPr>
            <a:picLocks noChangeAspect="true"/>
          </p:cNvPicPr>
          <p:nvPr/>
        </p:nvPicPr>
        <p:blipFill>
          <a:blip r:embed="rId2"/>
          <a:stretch>
            <a:fillRect/>
          </a:stretch>
        </p:blipFill>
        <p:spPr>
          <a:xfrm>
            <a:off x="1043608" y="4715501"/>
            <a:ext cx="6686550" cy="1828800"/>
          </a:xfrm>
          <a:prstGeom prst="rect">
            <a:avLst/>
          </a:prstGeom>
        </p:spPr>
      </p:pic>
    </p:spTree>
    <p:extLst>
      <p:ext uri="{BB962C8B-B14F-4D97-AF65-F5344CB8AC3E}">
        <p14:creationId xmlns:p14="http://schemas.microsoft.com/office/powerpoint/2010/main" val="4111334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Co jsou nepřímé náklady</a:t>
            </a:r>
          </a:p>
        </p:txBody>
      </p:sp>
      <p:sp>
        <p:nvSpPr>
          <p:cNvPr id="3" name="Zástupný symbol pro obsah 2"/>
          <p:cNvSpPr>
            <a:spLocks noGrp="true"/>
          </p:cNvSpPr>
          <p:nvPr>
            <p:ph idx="1"/>
          </p:nvPr>
        </p:nvSpPr>
        <p:spPr>
          <a:xfrm>
            <a:off x="323528" y="1556792"/>
            <a:ext cx="8280472" cy="4968552"/>
          </a:xfrm>
        </p:spPr>
        <p:txBody>
          <a:bodyPr/>
          <a:lstStyle/>
          <a:p>
            <a:r>
              <a:rPr lang="cs-CZ" sz="1200" b="true" dirty="false"/>
              <a:t>A. Administrativa, řízení projektu (včetně finančního), účetnictví, personalistika komunikační a informační opatření, občerstvení a stravování a podpůrné procesy pro provoz projektu</a:t>
            </a:r>
          </a:p>
          <a:p>
            <a:pPr lvl="1"/>
            <a:r>
              <a:rPr lang="cs-CZ" sz="1100" dirty="false"/>
              <a:t>Pro zařazení pracovníka do NN je rozhodující, že nepracuje přímo s CS nebo nezajišťuje výstup určen k přímému využití CS</a:t>
            </a:r>
          </a:p>
          <a:p>
            <a:pPr lvl="1"/>
            <a:r>
              <a:rPr lang="cs-CZ" sz="1100" dirty="false"/>
              <a:t>Výjimku představují evaluační činnosti. Náklady na ně nespadají do nepřímých výdajů, ačkoli přímé využití výstupu cílovou skupinou není u evaluací pravděpodobné. </a:t>
            </a:r>
          </a:p>
          <a:p>
            <a:pPr>
              <a:lnSpc>
                <a:spcPct val="100000"/>
              </a:lnSpc>
            </a:pPr>
            <a:r>
              <a:rPr lang="cs-CZ" sz="1200" b="true" dirty="false"/>
              <a:t>B. Cestovní náhrady spojené s pracovními cestami realizačního týmu</a:t>
            </a:r>
          </a:p>
          <a:p>
            <a:pPr lvl="1">
              <a:lnSpc>
                <a:spcPct val="100000"/>
              </a:lnSpc>
            </a:pPr>
            <a:r>
              <a:rPr lang="cs-CZ" sz="1100" dirty="false"/>
              <a:t>Tuzemské PC a ZPC spojené s oblastí informování a publicity projektu</a:t>
            </a:r>
          </a:p>
          <a:p>
            <a:pPr>
              <a:lnSpc>
                <a:spcPct val="100000"/>
              </a:lnSpc>
            </a:pPr>
            <a:r>
              <a:rPr lang="cs-CZ" sz="1200" b="true" dirty="false"/>
              <a:t>C. Spotřební materiál, zařízení a vybavení</a:t>
            </a:r>
          </a:p>
          <a:p>
            <a:pPr lvl="1">
              <a:lnSpc>
                <a:spcPct val="100000"/>
              </a:lnSpc>
            </a:pPr>
            <a:r>
              <a:rPr lang="cs-CZ" sz="1100" dirty="false"/>
              <a:t>Papír, kancelářský materiál, čistící prostředky, zařízení a vybavení pro pozice v NN, atd..</a:t>
            </a:r>
          </a:p>
          <a:p>
            <a:pPr>
              <a:lnSpc>
                <a:spcPct val="100000"/>
              </a:lnSpc>
            </a:pPr>
            <a:r>
              <a:rPr lang="cs-CZ" sz="1200" b="true" dirty="false"/>
              <a:t>D. Prostory pro realizaci projektu </a:t>
            </a:r>
            <a:r>
              <a:rPr lang="cs-CZ" sz="1200" dirty="false"/>
              <a:t>(nikoliv k práci s CS)</a:t>
            </a:r>
          </a:p>
          <a:p>
            <a:r>
              <a:rPr lang="cs-CZ" sz="1200" b="true" dirty="false"/>
              <a:t>E. Ostatní provozní výdaje </a:t>
            </a:r>
            <a:r>
              <a:rPr lang="cs-CZ" sz="1200" dirty="false"/>
              <a:t>(internet, bankovní poplatky, pojištění atp.)</a:t>
            </a:r>
          </a:p>
          <a:p>
            <a:pPr marL="0" indent="0">
              <a:buNone/>
            </a:pPr>
            <a:r>
              <a:rPr lang="cs-CZ" sz="1200" dirty="false"/>
              <a:t>Podrobněji ve Specifické části pravidel pro žadatele OPZ+, kap. 6.2.13.2 Vymezení nepřímých nákladů v OPZ+</a:t>
            </a:r>
          </a:p>
          <a:p>
            <a:endParaRPr lang="cs-CZ" dirty="false"/>
          </a:p>
          <a:p>
            <a:pPr marL="414000" lvl="1" indent="0">
              <a:buNone/>
            </a:pPr>
            <a:endParaRPr lang="cs-CZ" dirty="false"/>
          </a:p>
          <a:p>
            <a:pPr marL="414000" lvl="1" indent="0">
              <a:buNone/>
            </a:pPr>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91</a:t>
            </a:fld>
            <a:endParaRPr lang="cs-CZ" dirty="false"/>
          </a:p>
        </p:txBody>
      </p:sp>
    </p:spTree>
    <p:extLst>
      <p:ext uri="{BB962C8B-B14F-4D97-AF65-F5344CB8AC3E}">
        <p14:creationId xmlns:p14="http://schemas.microsoft.com/office/powerpoint/2010/main" val="10522171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SD-1 ÚČETNÍ/DAŇOVÉ DOKLADY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237250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037A4-9C88-8F04-3202-7CD8156DE079}"/>
              </a:ext>
            </a:extLst>
          </p:cNvPr>
          <p:cNvSpPr>
            <a:spLocks noGrp="true"/>
          </p:cNvSpPr>
          <p:nvPr>
            <p:ph type="title"/>
          </p:nvPr>
        </p:nvSpPr>
        <p:spPr/>
        <p:txBody>
          <a:bodyPr/>
          <a:lstStyle/>
          <a:p>
            <a:r>
              <a:rPr lang="cs-CZ" dirty="false"/>
              <a:t>SD-1 ÚČETNÍ/DAŇOVÉ DOKLADY</a:t>
            </a:r>
          </a:p>
        </p:txBody>
      </p:sp>
      <p:sp>
        <p:nvSpPr>
          <p:cNvPr id="3" name="Zástupný obsah 2">
            <a:extLst>
              <a:ext uri="{FF2B5EF4-FFF2-40B4-BE49-F238E27FC236}">
                <a16:creationId xmlns:a16="http://schemas.microsoft.com/office/drawing/2014/main" id="{81A658CE-983A-F2FF-C035-DCA51B29C2C1}"/>
              </a:ext>
            </a:extLst>
          </p:cNvPr>
          <p:cNvSpPr>
            <a:spLocks noGrp="true"/>
          </p:cNvSpPr>
          <p:nvPr>
            <p:ph idx="1"/>
          </p:nvPr>
        </p:nvSpPr>
        <p:spPr>
          <a:xfrm>
            <a:off x="540000" y="1340768"/>
            <a:ext cx="8064000" cy="5175232"/>
          </a:xfrm>
        </p:spPr>
        <p:txBody>
          <a:bodyPr/>
          <a:lstStyle/>
          <a:p>
            <a:r>
              <a:rPr lang="cs-CZ" dirty="false"/>
              <a:t>Příjemce vykazuje:</a:t>
            </a:r>
          </a:p>
          <a:p>
            <a:pPr lvl="1"/>
            <a:r>
              <a:rPr lang="cs-CZ" dirty="false"/>
              <a:t>Nákup zařízení a vybavení a spotřební materiálu</a:t>
            </a:r>
          </a:p>
          <a:p>
            <a:pPr lvl="1"/>
            <a:r>
              <a:rPr lang="cs-CZ" dirty="false"/>
              <a:t>Nájem či leasing zařízení a vybavení</a:t>
            </a:r>
          </a:p>
          <a:p>
            <a:pPr lvl="1"/>
            <a:r>
              <a:rPr lang="cs-CZ" dirty="false"/>
              <a:t>Drobné stavební úpravy</a:t>
            </a:r>
          </a:p>
          <a:p>
            <a:pPr lvl="1"/>
            <a:r>
              <a:rPr lang="cs-CZ" dirty="false"/>
              <a:t>Nákup služeb</a:t>
            </a:r>
          </a:p>
          <a:p>
            <a:pPr lvl="1"/>
            <a:r>
              <a:rPr lang="cs-CZ" dirty="false"/>
              <a:t>Přímou podporu (</a:t>
            </a:r>
            <a:r>
              <a:rPr lang="pl-PL" dirty="false"/>
              <a:t>výdaje spojené se zapojením cílové skupiny do projektu</a:t>
            </a:r>
            <a:r>
              <a:rPr lang="cs-CZ" dirty="false"/>
              <a:t>)</a:t>
            </a:r>
          </a:p>
          <a:p>
            <a:pPr lvl="2"/>
            <a:r>
              <a:rPr lang="cs-CZ" dirty="false"/>
              <a:t>Cestovní náhrady, resp. jízdné (cestovné), ubytování a stravné účastníků projektů (tj. cílové skupiny)</a:t>
            </a:r>
          </a:p>
          <a:p>
            <a:pPr lvl="2"/>
            <a:r>
              <a:rPr lang="cs-CZ" dirty="false"/>
              <a:t>Mzdové příspěvky</a:t>
            </a:r>
          </a:p>
          <a:p>
            <a:pPr lvl="3"/>
            <a:r>
              <a:rPr lang="cs-CZ" dirty="false"/>
              <a:t>Za účast na vzdělávacích akcích</a:t>
            </a:r>
          </a:p>
          <a:p>
            <a:pPr lvl="3"/>
            <a:r>
              <a:rPr lang="cs-CZ" dirty="false"/>
              <a:t>Spojené s vytvořením nebo udržením pracovních míst</a:t>
            </a:r>
          </a:p>
          <a:p>
            <a:pPr lvl="2"/>
            <a:r>
              <a:rPr lang="cs-CZ" dirty="false"/>
              <a:t>Jiné nezbytné náklady cílové skupiny</a:t>
            </a:r>
          </a:p>
        </p:txBody>
      </p:sp>
      <p:sp>
        <p:nvSpPr>
          <p:cNvPr id="4" name="Zástupný symbol pro číslo snímku 3">
            <a:extLst>
              <a:ext uri="{FF2B5EF4-FFF2-40B4-BE49-F238E27FC236}">
                <a16:creationId xmlns:a16="http://schemas.microsoft.com/office/drawing/2014/main" id="{B9924222-8FEC-DE77-29B8-110AB5B50955}"/>
              </a:ext>
            </a:extLst>
          </p:cNvPr>
          <p:cNvSpPr>
            <a:spLocks noGrp="true"/>
          </p:cNvSpPr>
          <p:nvPr>
            <p:ph type="sldNum" sz="quarter" idx="12"/>
          </p:nvPr>
        </p:nvSpPr>
        <p:spPr/>
        <p:txBody>
          <a:bodyPr/>
          <a:lstStyle/>
          <a:p>
            <a:fld id="{479BF083-4774-43B1-9AB0-5CC1AC5DD8EE}" type="slidenum">
              <a:rPr lang="cs-CZ" smtClean="false"/>
              <a:pPr/>
              <a:t>93</a:t>
            </a:fld>
            <a:endParaRPr lang="cs-CZ" dirty="false"/>
          </a:p>
        </p:txBody>
      </p:sp>
    </p:spTree>
    <p:extLst>
      <p:ext uri="{BB962C8B-B14F-4D97-AF65-F5344CB8AC3E}">
        <p14:creationId xmlns:p14="http://schemas.microsoft.com/office/powerpoint/2010/main" val="496601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SD-1 přílohy</a:t>
            </a:r>
          </a:p>
        </p:txBody>
      </p:sp>
      <p:sp>
        <p:nvSpPr>
          <p:cNvPr id="3" name="Zástupný symbol pro obsah 2"/>
          <p:cNvSpPr>
            <a:spLocks noGrp="true"/>
          </p:cNvSpPr>
          <p:nvPr>
            <p:ph idx="1"/>
          </p:nvPr>
        </p:nvSpPr>
        <p:spPr>
          <a:xfrm>
            <a:off x="540000" y="1556792"/>
            <a:ext cx="8064000" cy="4563208"/>
          </a:xfrm>
        </p:spPr>
        <p:txBody>
          <a:bodyPr/>
          <a:lstStyle/>
          <a:p>
            <a:r>
              <a:rPr lang="cs-CZ" dirty="false"/>
              <a:t>K soupisce příjemce POVINNĚ přikládá sken účetních dokladů, u kterých je částka výdaje navržená k zařazení mezi způsobilé výdaje projektu vyšší než 20.000 Kč.</a:t>
            </a:r>
          </a:p>
          <a:p>
            <a:pPr marL="0" indent="0">
              <a:buNone/>
            </a:pPr>
            <a:r>
              <a:rPr lang="cs-CZ" dirty="false"/>
              <a:t>	nebo</a:t>
            </a:r>
          </a:p>
          <a:p>
            <a:r>
              <a:rPr lang="cs-CZ" sz="2400" dirty="false"/>
              <a:t>Přímá podpora jako kumulativní soupis = jeden řádek + kumulativní přehledová tabulka v </a:t>
            </a:r>
            <a:r>
              <a:rPr lang="cs-CZ" sz="2400" dirty="false" err="true"/>
              <a:t>xls</a:t>
            </a:r>
            <a:r>
              <a:rPr lang="cs-CZ" sz="2400" dirty="false"/>
              <a:t> jako doklad.</a:t>
            </a:r>
          </a:p>
          <a:p>
            <a:endParaRPr lang="cs-CZ" dirty="false"/>
          </a:p>
          <a:p>
            <a:r>
              <a:rPr lang="cs-CZ" dirty="false"/>
              <a:t>Doklady, které toto vymezení nezahrnuje, nejsou předkládány spolu se žádostmi o platbu a jejich případná kontrola probíhá v rámci kontroly na místě.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94</a:t>
            </a:fld>
            <a:endParaRPr lang="cs-CZ" dirty="false"/>
          </a:p>
        </p:txBody>
      </p:sp>
    </p:spTree>
    <p:extLst>
      <p:ext uri="{BB962C8B-B14F-4D97-AF65-F5344CB8AC3E}">
        <p14:creationId xmlns:p14="http://schemas.microsoft.com/office/powerpoint/2010/main" val="809341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8A51F-9BCE-0F16-269E-3D3A66B125B3}"/>
              </a:ext>
            </a:extLst>
          </p:cNvPr>
          <p:cNvSpPr>
            <a:spLocks noGrp="true"/>
          </p:cNvSpPr>
          <p:nvPr>
            <p:ph type="title"/>
          </p:nvPr>
        </p:nvSpPr>
        <p:spPr/>
        <p:txBody>
          <a:bodyPr/>
          <a:lstStyle/>
          <a:p>
            <a:r>
              <a:rPr lang="cs-CZ" dirty="false"/>
              <a:t>SD-1 ÚČETNÍ/DAŇOVÉ DOKLADY</a:t>
            </a:r>
          </a:p>
        </p:txBody>
      </p:sp>
      <p:sp>
        <p:nvSpPr>
          <p:cNvPr id="3" name="Zástupný obsah 2">
            <a:extLst>
              <a:ext uri="{FF2B5EF4-FFF2-40B4-BE49-F238E27FC236}">
                <a16:creationId xmlns:a16="http://schemas.microsoft.com/office/drawing/2014/main" id="{F6B15140-1AB0-1E7E-8053-95661725EE1B}"/>
              </a:ext>
            </a:extLst>
          </p:cNvPr>
          <p:cNvSpPr>
            <a:spLocks noGrp="true"/>
          </p:cNvSpPr>
          <p:nvPr>
            <p:ph idx="1"/>
          </p:nvPr>
        </p:nvSpPr>
        <p:spPr/>
        <p:txBody>
          <a:bodyPr/>
          <a:lstStyle/>
          <a:p>
            <a:r>
              <a:rPr lang="cs-CZ" dirty="false"/>
              <a:t>Účetní doklad</a:t>
            </a:r>
          </a:p>
          <a:p>
            <a:pPr lvl="1"/>
            <a:r>
              <a:rPr lang="cs-CZ" dirty="false"/>
              <a:t>včetně všech náležitostí  (např.: podpis osoby odpovědné za zaúčtování a schválení operace)</a:t>
            </a:r>
          </a:p>
          <a:p>
            <a:pPr lvl="2"/>
            <a:r>
              <a:rPr lang="cs-CZ" dirty="false"/>
              <a:t>přiložit košilku/likvidační listy nebo jiné včetně faktury</a:t>
            </a:r>
          </a:p>
          <a:p>
            <a:r>
              <a:rPr lang="cs-CZ" dirty="false"/>
              <a:t>Tabulky přímé podpory</a:t>
            </a:r>
          </a:p>
          <a:p>
            <a:pPr lvl="1"/>
            <a:r>
              <a:rPr lang="cs-CZ" dirty="false"/>
              <a:t>ve formátu </a:t>
            </a:r>
            <a:r>
              <a:rPr lang="cs-CZ" dirty="false" err="true"/>
              <a:t>xls</a:t>
            </a:r>
            <a:r>
              <a:rPr lang="cs-CZ" dirty="false"/>
              <a:t>, závazný vzor na esfcr.cz </a:t>
            </a:r>
            <a:r>
              <a:rPr lang="cs-CZ" dirty="false">
                <a:hlinkClick r:id="rId2"/>
              </a:rPr>
              <a:t>https://www.esfcr.cz/formulare-a-pokyny-ke-zprave-o-realizaci-projektu-zadosti-o-platbu-a-zadosti-o-zmenu-opz-plus</a:t>
            </a:r>
            <a:r>
              <a:rPr lang="cs-CZ" dirty="false"/>
              <a:t> </a:t>
            </a:r>
          </a:p>
          <a:p>
            <a:pPr lvl="1"/>
            <a:r>
              <a:rPr lang="cs-CZ" dirty="false"/>
              <a:t>s elektronickým podpisem čestného prohlášení</a:t>
            </a:r>
          </a:p>
        </p:txBody>
      </p:sp>
      <p:sp>
        <p:nvSpPr>
          <p:cNvPr id="4" name="Zástupný symbol pro číslo snímku 3">
            <a:extLst>
              <a:ext uri="{FF2B5EF4-FFF2-40B4-BE49-F238E27FC236}">
                <a16:creationId xmlns:a16="http://schemas.microsoft.com/office/drawing/2014/main" id="{3A71D770-7929-7A64-005D-9D09FAD81C09}"/>
              </a:ext>
            </a:extLst>
          </p:cNvPr>
          <p:cNvSpPr>
            <a:spLocks noGrp="true"/>
          </p:cNvSpPr>
          <p:nvPr>
            <p:ph type="sldNum" sz="quarter" idx="12"/>
          </p:nvPr>
        </p:nvSpPr>
        <p:spPr/>
        <p:txBody>
          <a:bodyPr/>
          <a:lstStyle/>
          <a:p>
            <a:fld id="{479BF083-4774-43B1-9AB0-5CC1AC5DD8EE}" type="slidenum">
              <a:rPr lang="cs-CZ" smtClean="false"/>
              <a:pPr/>
              <a:t>95</a:t>
            </a:fld>
            <a:endParaRPr lang="cs-CZ" dirty="false"/>
          </a:p>
        </p:txBody>
      </p:sp>
    </p:spTree>
    <p:extLst>
      <p:ext uri="{BB962C8B-B14F-4D97-AF65-F5344CB8AC3E}">
        <p14:creationId xmlns:p14="http://schemas.microsoft.com/office/powerpoint/2010/main" val="1596816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SD-1 ÚČETNÍ/DAŇOVÉ DOKLADY</a:t>
            </a:r>
          </a:p>
        </p:txBody>
      </p:sp>
      <p:sp>
        <p:nvSpPr>
          <p:cNvPr id="3" name="Zástupný symbol pro obsah 2"/>
          <p:cNvSpPr>
            <a:spLocks noGrp="true"/>
          </p:cNvSpPr>
          <p:nvPr>
            <p:ph idx="1"/>
          </p:nvPr>
        </p:nvSpPr>
        <p:spPr/>
        <p:txBody>
          <a:bodyPr/>
          <a:lstStyle/>
          <a:p>
            <a:pPr>
              <a:lnSpc>
                <a:spcPct val="100000"/>
              </a:lnSpc>
            </a:pPr>
            <a:r>
              <a:rPr lang="cs-CZ" sz="1800" dirty="false"/>
              <a:t>Kap. 2.3 „Obrazovka SD-1 ÚČETNÍ/DAŇOVÉ DOKLADY“</a:t>
            </a:r>
            <a:r>
              <a:rPr lang="cs-CZ" sz="1400" dirty="false">
                <a:latin typeface="Roboto" panose="02000000000000000000" pitchFamily="2" charset="0"/>
              </a:rPr>
              <a:t> </a:t>
            </a:r>
            <a:r>
              <a:rPr lang="cs-CZ" sz="1800" dirty="false"/>
              <a:t>Pokynů pro vyplnění zprávy o realizaci projektu a žádosti o platbu v IS KP21+</a:t>
            </a:r>
          </a:p>
          <a:p>
            <a:pPr>
              <a:lnSpc>
                <a:spcPct val="100000"/>
              </a:lnSpc>
            </a:pPr>
            <a:r>
              <a:rPr lang="cs-CZ" sz="1800" dirty="false">
                <a:solidFill>
                  <a:srgbClr val="FF0000"/>
                </a:solidFill>
              </a:rPr>
              <a:t>POZOR na pole:</a:t>
            </a:r>
          </a:p>
          <a:p>
            <a:pPr lvl="1">
              <a:lnSpc>
                <a:spcPct val="100000"/>
              </a:lnSpc>
            </a:pPr>
            <a:r>
              <a:rPr lang="cs-CZ" sz="1800" dirty="false"/>
              <a:t>V rámci OPZ+ nejsou na SD-1 využívána pole Měna dokladu, Kurz, Zdroj, Kombinace veřejné podpory (v OPZ+ vždy v CZK)</a:t>
            </a:r>
          </a:p>
          <a:p>
            <a:pPr lvl="1">
              <a:lnSpc>
                <a:spcPct val="100000"/>
              </a:lnSpc>
            </a:pPr>
            <a:r>
              <a:rPr lang="cs-CZ" sz="1800" dirty="false"/>
              <a:t>Checkbox VZ – Ano/Ne dle toho zda se výdaj váže k veřejné zakázce dle MP OPZ+ nebo ZZVZ</a:t>
            </a:r>
          </a:p>
          <a:p>
            <a:pPr lvl="1">
              <a:lnSpc>
                <a:spcPct val="100000"/>
              </a:lnSpc>
            </a:pPr>
            <a:r>
              <a:rPr lang="cs-CZ" sz="1800" dirty="false"/>
              <a:t>Dodavatel relevantní u všech nákupů a pořízení, vyjma veřejné podpory, i u OSVČ.</a:t>
            </a:r>
          </a:p>
          <a:p>
            <a:pPr lvl="1">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96</a:t>
            </a:fld>
            <a:endParaRPr lang="cs-CZ" dirty="false"/>
          </a:p>
        </p:txBody>
      </p:sp>
    </p:spTree>
    <p:extLst>
      <p:ext uri="{BB962C8B-B14F-4D97-AF65-F5344CB8AC3E}">
        <p14:creationId xmlns:p14="http://schemas.microsoft.com/office/powerpoint/2010/main" val="10497979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6F63D2F-4D7E-80B1-081E-925B6AFE23DC}"/>
              </a:ext>
            </a:extLst>
          </p:cNvPr>
          <p:cNvSpPr>
            <a:spLocks noGrp="true"/>
          </p:cNvSpPr>
          <p:nvPr>
            <p:ph type="sldNum" sz="quarter" idx="12"/>
          </p:nvPr>
        </p:nvSpPr>
        <p:spPr/>
        <p:txBody>
          <a:bodyPr/>
          <a:lstStyle/>
          <a:p>
            <a:fld id="{479BF083-4774-43B1-9AB0-5CC1AC5DD8EE}" type="slidenum">
              <a:rPr lang="cs-CZ" smtClean="false"/>
              <a:pPr/>
              <a:t>97</a:t>
            </a:fld>
            <a:endParaRPr lang="cs-CZ" dirty="false"/>
          </a:p>
        </p:txBody>
      </p:sp>
      <p:pic>
        <p:nvPicPr>
          <p:cNvPr id="6" name="Obrázek 5">
            <a:extLst>
              <a:ext uri="{FF2B5EF4-FFF2-40B4-BE49-F238E27FC236}">
                <a16:creationId xmlns:a16="http://schemas.microsoft.com/office/drawing/2014/main" id="{5952CF82-7D8F-F17D-4497-55894C6FC154}"/>
              </a:ext>
            </a:extLst>
          </p:cNvPr>
          <p:cNvPicPr>
            <a:picLocks noChangeAspect="true"/>
          </p:cNvPicPr>
          <p:nvPr/>
        </p:nvPicPr>
        <p:blipFill>
          <a:blip r:embed="rId2"/>
          <a:stretch>
            <a:fillRect/>
          </a:stretch>
        </p:blipFill>
        <p:spPr>
          <a:xfrm>
            <a:off x="687568" y="74067"/>
            <a:ext cx="7952432" cy="6709865"/>
          </a:xfrm>
          <a:prstGeom prst="rect">
            <a:avLst/>
          </a:prstGeom>
        </p:spPr>
      </p:pic>
    </p:spTree>
    <p:extLst>
      <p:ext uri="{BB962C8B-B14F-4D97-AF65-F5344CB8AC3E}">
        <p14:creationId xmlns:p14="http://schemas.microsoft.com/office/powerpoint/2010/main" val="1532112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SD-3 CESTOVNÍ NÁHRADY</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485810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9B5B52-1E63-92F1-E950-92017F511255}"/>
              </a:ext>
            </a:extLst>
          </p:cNvPr>
          <p:cNvSpPr>
            <a:spLocks noGrp="true"/>
          </p:cNvSpPr>
          <p:nvPr>
            <p:ph type="title"/>
          </p:nvPr>
        </p:nvSpPr>
        <p:spPr/>
        <p:txBody>
          <a:bodyPr/>
          <a:lstStyle/>
          <a:p>
            <a:r>
              <a:rPr lang="cs-CZ" dirty="false"/>
              <a:t>SD-3 CESTOVNÍ NÁHRADY</a:t>
            </a:r>
          </a:p>
        </p:txBody>
      </p:sp>
      <p:sp>
        <p:nvSpPr>
          <p:cNvPr id="3" name="Zástupný obsah 2">
            <a:extLst>
              <a:ext uri="{FF2B5EF4-FFF2-40B4-BE49-F238E27FC236}">
                <a16:creationId xmlns:a16="http://schemas.microsoft.com/office/drawing/2014/main" id="{1A8D4E47-364C-B155-1F8A-9FA7B7C577F5}"/>
              </a:ext>
            </a:extLst>
          </p:cNvPr>
          <p:cNvSpPr>
            <a:spLocks noGrp="true"/>
          </p:cNvSpPr>
          <p:nvPr>
            <p:ph idx="1"/>
          </p:nvPr>
        </p:nvSpPr>
        <p:spPr/>
        <p:txBody>
          <a:bodyPr/>
          <a:lstStyle/>
          <a:p>
            <a:r>
              <a:rPr lang="cs-CZ" dirty="false"/>
              <a:t>Kap 6.2.2 Cestovné specifické části pravidel</a:t>
            </a:r>
          </a:p>
          <a:p>
            <a:endParaRPr lang="cs-CZ" dirty="false"/>
          </a:p>
          <a:p>
            <a:r>
              <a:rPr lang="cs-CZ" dirty="false"/>
              <a:t>Příjemce vykazuje zahraniční cesty realizačního týmu</a:t>
            </a:r>
          </a:p>
          <a:p>
            <a:pPr lvl="1"/>
            <a:r>
              <a:rPr lang="cs-CZ" dirty="false"/>
              <a:t>Ubytování, stravné, cestovné, nutné vedlejší výdaje</a:t>
            </a:r>
          </a:p>
          <a:p>
            <a:r>
              <a:rPr lang="cs-CZ" dirty="false"/>
              <a:t>Tuzemské pracovní cesty zahraničních expertů</a:t>
            </a:r>
          </a:p>
          <a:p>
            <a:pPr lvl="1"/>
            <a:r>
              <a:rPr lang="cs-CZ" dirty="false"/>
              <a:t>Per </a:t>
            </a:r>
            <a:r>
              <a:rPr lang="cs-CZ" dirty="false" err="true"/>
              <a:t>diems</a:t>
            </a:r>
            <a:endParaRPr lang="cs-CZ" dirty="false"/>
          </a:p>
          <a:p>
            <a:pPr lvl="1"/>
            <a:endParaRPr lang="cs-CZ" dirty="false"/>
          </a:p>
          <a:p>
            <a:r>
              <a:rPr lang="cs-CZ" dirty="false"/>
              <a:t>Odlišná soupiska s poli relevantními pro „cestovní příkaz“</a:t>
            </a:r>
          </a:p>
        </p:txBody>
      </p:sp>
      <p:sp>
        <p:nvSpPr>
          <p:cNvPr id="4" name="Zástupný symbol pro číslo snímku 3">
            <a:extLst>
              <a:ext uri="{FF2B5EF4-FFF2-40B4-BE49-F238E27FC236}">
                <a16:creationId xmlns:a16="http://schemas.microsoft.com/office/drawing/2014/main" id="{562C1327-387E-0333-24D9-35F8BAB12AD3}"/>
              </a:ext>
            </a:extLst>
          </p:cNvPr>
          <p:cNvSpPr>
            <a:spLocks noGrp="true"/>
          </p:cNvSpPr>
          <p:nvPr>
            <p:ph type="sldNum" sz="quarter" idx="12"/>
          </p:nvPr>
        </p:nvSpPr>
        <p:spPr/>
        <p:txBody>
          <a:bodyPr/>
          <a:lstStyle/>
          <a:p>
            <a:fld id="{479BF083-4774-43B1-9AB0-5CC1AC5DD8EE}" type="slidenum">
              <a:rPr lang="cs-CZ" smtClean="false"/>
              <a:pPr/>
              <a:t>99</a:t>
            </a:fld>
            <a:endParaRPr lang="cs-CZ" dirty="false"/>
          </a:p>
        </p:txBody>
      </p:sp>
    </p:spTree>
    <p:extLst>
      <p:ext uri="{BB962C8B-B14F-4D97-AF65-F5344CB8AC3E}">
        <p14:creationId xmlns:p14="http://schemas.microsoft.com/office/powerpoint/2010/main" val="322599990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dfed548f-0517-4d39-90e3-3947398480c0"/>
    <ds:schemaRef ds:uri="http://schemas.microsoft.com/office/2006/metadata/properties"/>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8407</properties:Words>
  <properties:PresentationFormat>Předvádění na obrazovce (4:3)</properties:PresentationFormat>
  <properties:Paragraphs>949</properties:Paragraphs>
  <properties:Slides>114</properties:Slides>
  <properties:Notes>37</properties:Notes>
  <properties:TotalTime>3377</properties:TotalTime>
  <properties:HiddenSlides>0</properties:HiddenSlides>
  <properties:MMClips>0</properties:MMClips>
  <properties:ScaleCrop>false</properties:ScaleCrop>
  <properties:HeadingPairs>
    <vt:vector baseType="variant" size="6">
      <vt:variant>
        <vt:lpstr>Použitá písma</vt:lpstr>
      </vt:variant>
      <vt:variant>
        <vt:i4>7</vt:i4>
      </vt:variant>
      <vt:variant>
        <vt:lpstr>Motiv</vt:lpstr>
      </vt:variant>
      <vt:variant>
        <vt:i4>1</vt:i4>
      </vt:variant>
      <vt:variant>
        <vt:lpstr>Nadpisy snímků</vt:lpstr>
      </vt:variant>
      <vt:variant>
        <vt:i4>114</vt:i4>
      </vt:variant>
    </vt:vector>
  </properties:HeadingPairs>
  <properties:TitlesOfParts>
    <vt:vector baseType="lpstr" size="122">
      <vt:lpstr>Arial</vt:lpstr>
      <vt:lpstr>Calibri</vt:lpstr>
      <vt:lpstr>Courier New</vt:lpstr>
      <vt:lpstr>Roboto</vt:lpstr>
      <vt:lpstr>Trebuchet MS</vt:lpstr>
      <vt:lpstr>Wingdings</vt:lpstr>
      <vt:lpstr>Wingdings 3</vt:lpstr>
      <vt:lpstr>prezentace</vt:lpstr>
      <vt:lpstr>Seminář pro příjemce</vt:lpstr>
      <vt:lpstr>Agenda</vt:lpstr>
      <vt:lpstr>Realizace</vt:lpstr>
      <vt:lpstr>Právní akt</vt:lpstr>
      <vt:lpstr>Realizace projektu</vt:lpstr>
      <vt:lpstr>Kontroly projektu</vt:lpstr>
      <vt:lpstr>Kontroly na místě</vt:lpstr>
      <vt:lpstr>Vybrané podmínky realizace</vt:lpstr>
      <vt:lpstr>Partnerství v projektu</vt:lpstr>
      <vt:lpstr>Smlouvy s Partnerem</vt:lpstr>
      <vt:lpstr>Mzdy/ odměna partnera</vt:lpstr>
      <vt:lpstr>Výměna partnera</vt:lpstr>
      <vt:lpstr>Úvod do is kp21+</vt:lpstr>
      <vt:lpstr>IS KP21+</vt:lpstr>
      <vt:lpstr>ISKP a přístupy</vt:lpstr>
      <vt:lpstr>Změny v projektu</vt:lpstr>
      <vt:lpstr>Změny v projektech</vt:lpstr>
      <vt:lpstr>Podstatné a Nepodstatné změny</vt:lpstr>
      <vt:lpstr>Nepodstatné změny I</vt:lpstr>
      <vt:lpstr>Nepodstatné změny II</vt:lpstr>
      <vt:lpstr>Nepodstatné změny III</vt:lpstr>
      <vt:lpstr>Podstatné změny I</vt:lpstr>
      <vt:lpstr>Podstatné změny II</vt:lpstr>
      <vt:lpstr>Změny projektu</vt:lpstr>
      <vt:lpstr>Změnové řízení v Is kp21+ </vt:lpstr>
      <vt:lpstr>Změny vyžádané příjemcem – IS KP21+</vt:lpstr>
      <vt:lpstr>Změny vyžádané příjemcem – IS KP21+</vt:lpstr>
      <vt:lpstr>Změny vyžádané příjemcem – ŘO</vt:lpstr>
      <vt:lpstr>Změny vyžádané ŘO</vt:lpstr>
      <vt:lpstr>Zpráva o Realizaci (ZoR) a žádost o platbu (žop) </vt:lpstr>
      <vt:lpstr>Zpráva o realizaci aka „ZOR“</vt:lpstr>
      <vt:lpstr>Zpráva o Realizaci (ZoR) </vt:lpstr>
      <vt:lpstr>Zpráva o realizaci I</vt:lpstr>
      <vt:lpstr>Zpráva o realizaci II</vt:lpstr>
      <vt:lpstr>Zpráva o realizaci III</vt:lpstr>
      <vt:lpstr>Zpráva o realizaci IV</vt:lpstr>
      <vt:lpstr>Zpráva o realizaci v ISKP21+</vt:lpstr>
      <vt:lpstr>Monitorovací období v 1.zor</vt:lpstr>
      <vt:lpstr>Přílohy zor</vt:lpstr>
      <vt:lpstr>a žádost o platbu (žop) </vt:lpstr>
      <vt:lpstr>Žádost o platbu v ISKP21+</vt:lpstr>
      <vt:lpstr>Žádost o platbu v ISKP21+</vt:lpstr>
      <vt:lpstr>Žádost o platbu v ISKP21+</vt:lpstr>
      <vt:lpstr>Částka na krytí výdajů v Žop</vt:lpstr>
      <vt:lpstr>Naplnění souhrnné soupisky</vt:lpstr>
      <vt:lpstr>SD-2 LIDSKÉ ZDROJE</vt:lpstr>
      <vt:lpstr>SD-2 LIDSKÉ ZDROJE v IS KP21+</vt:lpstr>
      <vt:lpstr>SD-2 LIDSKÉ ZDROJE v IS KP21+</vt:lpstr>
      <vt:lpstr>Výše mezd</vt:lpstr>
      <vt:lpstr>Osobní náklady a rozpočet</vt:lpstr>
      <vt:lpstr>Náležitosti pracovních smluv</vt:lpstr>
      <vt:lpstr>Pracovní pozice</vt:lpstr>
      <vt:lpstr>Co je předmětem finanční kontroly ŽOP?</vt:lpstr>
      <vt:lpstr>Přílohy žop</vt:lpstr>
      <vt:lpstr>Dokladování výdajů </vt:lpstr>
      <vt:lpstr>SD-2</vt:lpstr>
      <vt:lpstr>Pracovní Výkazy</vt:lpstr>
      <vt:lpstr>Pracovní výkazy – kdy jsou třeba</vt:lpstr>
      <vt:lpstr>Výkaz práce </vt:lpstr>
      <vt:lpstr>Pracovní výkaz - důležité</vt:lpstr>
      <vt:lpstr>Pracovní výkaz - obsah</vt:lpstr>
      <vt:lpstr>Indikátory pro v. 21 a 22</vt:lpstr>
      <vt:lpstr> Indikátory</vt:lpstr>
      <vt:lpstr>indikátory</vt:lpstr>
      <vt:lpstr>Evidence k cílové skupině</vt:lpstr>
      <vt:lpstr>Zpráva o realizaci - Indikátory</vt:lpstr>
      <vt:lpstr>Zpráva o realizaci - indikátory </vt:lpstr>
      <vt:lpstr>Zpráva o realizaci - indikátory</vt:lpstr>
      <vt:lpstr>IS ESF 2021+</vt:lpstr>
      <vt:lpstr>IS ESF 2021+</vt:lpstr>
      <vt:lpstr>IS ESF 2021+</vt:lpstr>
      <vt:lpstr>IS ESF 2021+</vt:lpstr>
      <vt:lpstr>IS ESF 2021+</vt:lpstr>
      <vt:lpstr>IS ESF 2021+</vt:lpstr>
      <vt:lpstr>PUBLICITA v OPZ+</vt:lpstr>
      <vt:lpstr>POVINNOSTI PŘÍJEMCŮ</vt:lpstr>
      <vt:lpstr>Vizuální identita</vt:lpstr>
      <vt:lpstr>Vizuální identita</vt:lpstr>
      <vt:lpstr>Vizuální identita</vt:lpstr>
      <vt:lpstr>VIZUÁLNÍ IDENTITA - použití</vt:lpstr>
      <vt:lpstr>Povinný plakát I</vt:lpstr>
      <vt:lpstr>Povinný plakát II</vt:lpstr>
      <vt:lpstr>sankce</vt:lpstr>
      <vt:lpstr>Www.esfcr.cz</vt:lpstr>
      <vt:lpstr>a žádost o platbu (žop) pro projekty s NN </vt:lpstr>
      <vt:lpstr>Agenda pro projekty s NN </vt:lpstr>
      <vt:lpstr>ŽOP pro projekty s NN (rozdíly od 40% pauŠálu)</vt:lpstr>
      <vt:lpstr>Přímé a nepřímé náklady</vt:lpstr>
      <vt:lpstr>Přímé a nepřímé náklady - úvod</vt:lpstr>
      <vt:lpstr>Nepřímé náklady - čerpání</vt:lpstr>
      <vt:lpstr>Co jsou nepřímé náklady</vt:lpstr>
      <vt:lpstr>SD-1 ÚČETNÍ/DAŇOVÉ DOKLADY</vt:lpstr>
      <vt:lpstr>SD-1 ÚČETNÍ/DAŇOVÉ DOKLADY</vt:lpstr>
      <vt:lpstr>SD-1 přílohy</vt:lpstr>
      <vt:lpstr>SD-1 ÚČETNÍ/DAŇOVÉ DOKLADY</vt:lpstr>
      <vt:lpstr>SD-1 ÚČETNÍ/DAŇOVÉ DOKLADY</vt:lpstr>
      <vt:lpstr>Prezentace aplikace PowerPoint</vt:lpstr>
      <vt:lpstr>SD-3 CESTOVNÍ NÁHRADY</vt:lpstr>
      <vt:lpstr>SD-3 CESTOVNÍ NÁHRADY</vt:lpstr>
      <vt:lpstr>SD-3 CESTOVNÍ NÁHRADY</vt:lpstr>
      <vt:lpstr>SD-3 CESTOVNÍ NÁHRADY</vt:lpstr>
      <vt:lpstr>SD-3 CESTOVNÍ NÁHRADY</vt:lpstr>
      <vt:lpstr>SD-3 přílohy</vt:lpstr>
      <vt:lpstr>SD-3 CESTOVNÍ NÁHRADY</vt:lpstr>
      <vt:lpstr>Výdaje v cizí měně</vt:lpstr>
      <vt:lpstr>Výdaje v cizí měně</vt:lpstr>
      <vt:lpstr>Výdaje v cizí měně</vt:lpstr>
      <vt:lpstr>Zadávání zakázek</vt:lpstr>
      <vt:lpstr>Základní informace - předpisy</vt:lpstr>
      <vt:lpstr>Ex ante kontrola</vt:lpstr>
      <vt:lpstr>kontrola</vt:lpstr>
      <vt:lpstr>Veřejné zakázky v is kp21+</vt:lpstr>
      <vt:lpstr>Děkujeme za pozornost</vt:lpstr>
      <vt:lpstr>Prezentace aplikace PowerPoint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2023-05-04T11:54:55Z</dcterms:modified>
  <cp:revision>229</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