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
<Relationships xmlns="http://schemas.openxmlformats.org/package/2006/relationships">
    <Relationship Target="docProps/core.xml" Type="http://schemas.openxmlformats.org/package/2006/relationships/metadata/core-properties" Id="rId3"/>
    <Relationship Target="docProps/thumbnail.jpeg" Type="http://schemas.openxmlformats.org/package/2006/relationships/metadata/thumbnail" Id="rId2"/>
    <Relationship Target="ppt/presentation.xml" Type="http://schemas.openxmlformats.org/officeDocument/2006/relationships/officeDocument" Id="rId1"/>
    <Relationship Target="docProps/custom.xml" Type="http://schemas.openxmlformats.org/officeDocument/2006/relationships/custom-properties" Id="rId5"/>
    <Relationship Target="docProps/app.xml" Type="http://schemas.openxmlformats.org/officeDocument/2006/relationships/extended-properties" Id="rId4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showSpecialPlsOnTitleSld="false" saveSubsetFonts="true">
  <p:sldMasterIdLst>
    <p:sldMasterId id="2147483671" r:id="rId4"/>
  </p:sldMasterIdLst>
  <p:notesMasterIdLst>
    <p:notesMasterId r:id="rId62"/>
  </p:notesMasterIdLst>
  <p:sldIdLst>
    <p:sldId id="256" r:id="rId5"/>
    <p:sldId id="355" r:id="rId6"/>
    <p:sldId id="356" r:id="rId7"/>
    <p:sldId id="357" r:id="rId8"/>
    <p:sldId id="398" r:id="rId9"/>
    <p:sldId id="397" r:id="rId10"/>
    <p:sldId id="358" r:id="rId11"/>
    <p:sldId id="320" r:id="rId12"/>
    <p:sldId id="321" r:id="rId13"/>
    <p:sldId id="362" r:id="rId14"/>
    <p:sldId id="322" r:id="rId15"/>
    <p:sldId id="323" r:id="rId16"/>
    <p:sldId id="364" r:id="rId17"/>
    <p:sldId id="369" r:id="rId18"/>
    <p:sldId id="399" r:id="rId19"/>
    <p:sldId id="319" r:id="rId20"/>
    <p:sldId id="400" r:id="rId21"/>
    <p:sldId id="325" r:id="rId22"/>
    <p:sldId id="401" r:id="rId23"/>
    <p:sldId id="411" r:id="rId24"/>
    <p:sldId id="353" r:id="rId25"/>
    <p:sldId id="402" r:id="rId26"/>
    <p:sldId id="412" r:id="rId27"/>
    <p:sldId id="407" r:id="rId28"/>
    <p:sldId id="331" r:id="rId29"/>
    <p:sldId id="332" r:id="rId30"/>
    <p:sldId id="333" r:id="rId31"/>
    <p:sldId id="335" r:id="rId32"/>
    <p:sldId id="337" r:id="rId33"/>
    <p:sldId id="338" r:id="rId34"/>
    <p:sldId id="339" r:id="rId35"/>
    <p:sldId id="409" r:id="rId36"/>
    <p:sldId id="363" r:id="rId37"/>
    <p:sldId id="371" r:id="rId38"/>
    <p:sldId id="340" r:id="rId39"/>
    <p:sldId id="341" r:id="rId40"/>
    <p:sldId id="408" r:id="rId41"/>
    <p:sldId id="372" r:id="rId42"/>
    <p:sldId id="373" r:id="rId43"/>
    <p:sldId id="374" r:id="rId44"/>
    <p:sldId id="375" r:id="rId45"/>
    <p:sldId id="376" r:id="rId46"/>
    <p:sldId id="377" r:id="rId47"/>
    <p:sldId id="378" r:id="rId48"/>
    <p:sldId id="379" r:id="rId49"/>
    <p:sldId id="380" r:id="rId50"/>
    <p:sldId id="381" r:id="rId51"/>
    <p:sldId id="382" r:id="rId52"/>
    <p:sldId id="386" r:id="rId53"/>
    <p:sldId id="282" r:id="rId54"/>
    <p:sldId id="283" r:id="rId55"/>
    <p:sldId id="410" r:id="rId56"/>
    <p:sldId id="395" r:id="rId57"/>
    <p:sldId id="392" r:id="rId58"/>
    <p:sldId id="393" r:id="rId59"/>
    <p:sldId id="405" r:id="rId60"/>
    <p:sldId id="296" r:id="rId61"/>
  </p:sldIdLst>
  <p:sldSz cx="9144000" cy="6858000" type="screen4x3"/>
  <p:notesSz cx="9926638" cy="6797675"/>
  <p:defaultTextStyle>
    <a:defPPr>
      <a:defRPr lang="cs-CZ"/>
    </a:defPPr>
    <a:lvl1pPr marL="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3">
          <p15:clr>
            <a:srgbClr val="A4A3A4"/>
          </p15:clr>
        </p15:guide>
        <p15:guide id="2" orient="horz" pos="3884">
          <p15:clr>
            <a:srgbClr val="A4A3A4"/>
          </p15:clr>
        </p15:guide>
        <p15:guide id="3" pos="5420">
          <p15:clr>
            <a:srgbClr val="A4A3A4"/>
          </p15:clr>
        </p15:guide>
        <p15:guide id="4" pos="3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7CE84F3-28C3-443E-9E96-99CF82512B78}" styleName="Tmavý styl 1 – zvýraznění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 lastView="sldThumbnailView">
  <p:normalViewPr vertBarState="maximized">
    <p:restoredLeft sz="34587" autoAdjust="false"/>
    <p:restoredTop sz="94673" autoAdjust="false"/>
  </p:normalViewPr>
  <p:slideViewPr>
    <p:cSldViewPr showGuides="true">
      <p:cViewPr varScale="true">
        <p:scale>
          <a:sx n="81" d="100"/>
          <a:sy n="81" d="100"/>
        </p:scale>
        <p:origin x="917" y="62"/>
      </p:cViewPr>
      <p:guideLst>
        <p:guide orient="horz" pos="913"/>
        <p:guide orient="horz" pos="3884"/>
        <p:guide pos="5420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    <Relationship Target="slides/slide22.xml" Type="http://schemas.openxmlformats.org/officeDocument/2006/relationships/slide" Id="rId26"/>
    <Relationship Target="slides/slide17.xml" Type="http://schemas.openxmlformats.org/officeDocument/2006/relationships/slide" Id="rId21"/>
    <Relationship Target="slides/slide30.xml" Type="http://schemas.openxmlformats.org/officeDocument/2006/relationships/slide" Id="rId34"/>
    <Relationship Target="slides/slide38.xml" Type="http://schemas.openxmlformats.org/officeDocument/2006/relationships/slide" Id="rId42"/>
    <Relationship Target="slides/slide43.xml" Type="http://schemas.openxmlformats.org/officeDocument/2006/relationships/slide" Id="rId47"/>
    <Relationship Target="slides/slide46.xml" Type="http://schemas.openxmlformats.org/officeDocument/2006/relationships/slide" Id="rId50"/>
    <Relationship Target="slides/slide51.xml" Type="http://schemas.openxmlformats.org/officeDocument/2006/relationships/slide" Id="rId55"/>
    <Relationship Target="presProps.xml" Type="http://schemas.openxmlformats.org/officeDocument/2006/relationships/presProps" Id="rId63"/>
    <Relationship Target="slides/slide3.xml" Type="http://schemas.openxmlformats.org/officeDocument/2006/relationships/slide" Id="rId7"/>
    <Relationship Target="../customXml/item2.xml" Type="http://schemas.openxmlformats.org/officeDocument/2006/relationships/customXml" Id="rId2"/>
    <Relationship Target="slides/slide12.xml" Type="http://schemas.openxmlformats.org/officeDocument/2006/relationships/slide" Id="rId16"/>
    <Relationship Target="slides/slide25.xml" Type="http://schemas.openxmlformats.org/officeDocument/2006/relationships/slide" Id="rId29"/>
    <Relationship Target="slides/slide7.xml" Type="http://schemas.openxmlformats.org/officeDocument/2006/relationships/slide" Id="rId11"/>
    <Relationship Target="slides/slide20.xml" Type="http://schemas.openxmlformats.org/officeDocument/2006/relationships/slide" Id="rId24"/>
    <Relationship Target="slides/slide28.xml" Type="http://schemas.openxmlformats.org/officeDocument/2006/relationships/slide" Id="rId32"/>
    <Relationship Target="slides/slide33.xml" Type="http://schemas.openxmlformats.org/officeDocument/2006/relationships/slide" Id="rId37"/>
    <Relationship Target="slides/slide36.xml" Type="http://schemas.openxmlformats.org/officeDocument/2006/relationships/slide" Id="rId40"/>
    <Relationship Target="slides/slide41.xml" Type="http://schemas.openxmlformats.org/officeDocument/2006/relationships/slide" Id="rId45"/>
    <Relationship Target="slides/slide49.xml" Type="http://schemas.openxmlformats.org/officeDocument/2006/relationships/slide" Id="rId53"/>
    <Relationship Target="slides/slide54.xml" Type="http://schemas.openxmlformats.org/officeDocument/2006/relationships/slide" Id="rId58"/>
    <Relationship Target="tableStyles.xml" Type="http://schemas.openxmlformats.org/officeDocument/2006/relationships/tableStyles" Id="rId66"/>
    <Relationship Target="slides/slide1.xml" Type="http://schemas.openxmlformats.org/officeDocument/2006/relationships/slide" Id="rId5"/>
    <Relationship Target="slides/slide57.xml" Type="http://schemas.openxmlformats.org/officeDocument/2006/relationships/slide" Id="rId61"/>
    <Relationship Target="slides/slide15.xml" Type="http://schemas.openxmlformats.org/officeDocument/2006/relationships/slide" Id="rId19"/>
    <Relationship Target="slides/slide10.xml" Type="http://schemas.openxmlformats.org/officeDocument/2006/relationships/slide" Id="rId14"/>
    <Relationship Target="slides/slide18.xml" Type="http://schemas.openxmlformats.org/officeDocument/2006/relationships/slide" Id="rId22"/>
    <Relationship Target="slides/slide23.xml" Type="http://schemas.openxmlformats.org/officeDocument/2006/relationships/slide" Id="rId27"/>
    <Relationship Target="slides/slide26.xml" Type="http://schemas.openxmlformats.org/officeDocument/2006/relationships/slide" Id="rId30"/>
    <Relationship Target="slides/slide31.xml" Type="http://schemas.openxmlformats.org/officeDocument/2006/relationships/slide" Id="rId35"/>
    <Relationship Target="slides/slide39.xml" Type="http://schemas.openxmlformats.org/officeDocument/2006/relationships/slide" Id="rId43"/>
    <Relationship Target="slides/slide44.xml" Type="http://schemas.openxmlformats.org/officeDocument/2006/relationships/slide" Id="rId48"/>
    <Relationship Target="slides/slide52.xml" Type="http://schemas.openxmlformats.org/officeDocument/2006/relationships/slide" Id="rId56"/>
    <Relationship Target="viewProps.xml" Type="http://schemas.openxmlformats.org/officeDocument/2006/relationships/viewProps" Id="rId64"/>
    <Relationship Target="slides/slide4.xml" Type="http://schemas.openxmlformats.org/officeDocument/2006/relationships/slide" Id="rId8"/>
    <Relationship Target="slides/slide47.xml" Type="http://schemas.openxmlformats.org/officeDocument/2006/relationships/slide" Id="rId51"/>
    <Relationship Target="../customXml/item3.xml" Type="http://schemas.openxmlformats.org/officeDocument/2006/relationships/customXml" Id="rId3"/>
    <Relationship Target="slides/slide8.xml" Type="http://schemas.openxmlformats.org/officeDocument/2006/relationships/slide" Id="rId12"/>
    <Relationship Target="slides/slide13.xml" Type="http://schemas.openxmlformats.org/officeDocument/2006/relationships/slide" Id="rId17"/>
    <Relationship Target="slides/slide21.xml" Type="http://schemas.openxmlformats.org/officeDocument/2006/relationships/slide" Id="rId25"/>
    <Relationship Target="slides/slide29.xml" Type="http://schemas.openxmlformats.org/officeDocument/2006/relationships/slide" Id="rId33"/>
    <Relationship Target="slides/slide34.xml" Type="http://schemas.openxmlformats.org/officeDocument/2006/relationships/slide" Id="rId38"/>
    <Relationship Target="slides/slide42.xml" Type="http://schemas.openxmlformats.org/officeDocument/2006/relationships/slide" Id="rId46"/>
    <Relationship Target="slides/slide55.xml" Type="http://schemas.openxmlformats.org/officeDocument/2006/relationships/slide" Id="rId59"/>
    <Relationship Target="slides/slide16.xml" Type="http://schemas.openxmlformats.org/officeDocument/2006/relationships/slide" Id="rId20"/>
    <Relationship Target="slides/slide37.xml" Type="http://schemas.openxmlformats.org/officeDocument/2006/relationships/slide" Id="rId41"/>
    <Relationship Target="slides/slide50.xml" Type="http://schemas.openxmlformats.org/officeDocument/2006/relationships/slide" Id="rId54"/>
    <Relationship Target="notesMasters/notesMaster1.xml" Type="http://schemas.openxmlformats.org/officeDocument/2006/relationships/notesMaster" Id="rId62"/>
    <Relationship Target="../customXml/item1.xml" Type="http://schemas.openxmlformats.org/officeDocument/2006/relationships/customXml" Id="rId1"/>
    <Relationship Target="slides/slide2.xml" Type="http://schemas.openxmlformats.org/officeDocument/2006/relationships/slide" Id="rId6"/>
    <Relationship Target="slides/slide11.xml" Type="http://schemas.openxmlformats.org/officeDocument/2006/relationships/slide" Id="rId15"/>
    <Relationship Target="slides/slide19.xml" Type="http://schemas.openxmlformats.org/officeDocument/2006/relationships/slide" Id="rId23"/>
    <Relationship Target="slides/slide24.xml" Type="http://schemas.openxmlformats.org/officeDocument/2006/relationships/slide" Id="rId28"/>
    <Relationship Target="slides/slide32.xml" Type="http://schemas.openxmlformats.org/officeDocument/2006/relationships/slide" Id="rId36"/>
    <Relationship Target="slides/slide45.xml" Type="http://schemas.openxmlformats.org/officeDocument/2006/relationships/slide" Id="rId49"/>
    <Relationship Target="slides/slide53.xml" Type="http://schemas.openxmlformats.org/officeDocument/2006/relationships/slide" Id="rId57"/>
    <Relationship Target="slides/slide6.xml" Type="http://schemas.openxmlformats.org/officeDocument/2006/relationships/slide" Id="rId10"/>
    <Relationship Target="slides/slide27.xml" Type="http://schemas.openxmlformats.org/officeDocument/2006/relationships/slide" Id="rId31"/>
    <Relationship Target="slides/slide40.xml" Type="http://schemas.openxmlformats.org/officeDocument/2006/relationships/slide" Id="rId44"/>
    <Relationship Target="slides/slide48.xml" Type="http://schemas.openxmlformats.org/officeDocument/2006/relationships/slide" Id="rId52"/>
    <Relationship Target="slides/slide56.xml" Type="http://schemas.openxmlformats.org/officeDocument/2006/relationships/slide" Id="rId60"/>
    <Relationship Target="theme/theme1.xml" Type="http://schemas.openxmlformats.org/officeDocument/2006/relationships/theme" Id="rId65"/>
    <Relationship Target="slideMasters/slideMaster1.xml" Type="http://schemas.openxmlformats.org/officeDocument/2006/relationships/slideMaster" Id="rId4"/>
    <Relationship Target="slides/slide5.xml" Type="http://schemas.openxmlformats.org/officeDocument/2006/relationships/slide" Id="rId9"/>
    <Relationship Target="slides/slide9.xml" Type="http://schemas.openxmlformats.org/officeDocument/2006/relationships/slide" Id="rId13"/>
    <Relationship Target="slides/slide14.xml" Type="http://schemas.openxmlformats.org/officeDocument/2006/relationships/slide" Id="rId18"/>
    <Relationship Target="slides/slide35.xml" Type="http://schemas.openxmlformats.org/officeDocument/2006/relationships/slide" Id="rId39"/>
</Relationships>

</file>

<file path=ppt/notesMasters/_rels/notesMaster1.xml.rels><?xml version="1.0" encoding="UTF-8" standalone="yes"?>
<Relationships xmlns="http://schemas.openxmlformats.org/package/2006/relationships">
    <Relationship Target="../theme/theme2.xml" Type="http://schemas.openxmlformats.org/officeDocument/2006/relationships/theme" Id="rId1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true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false"/>
          <a:lstStyle>
            <a:lvl1pPr algn="r">
              <a:defRPr sz="1200"/>
            </a:lvl1pPr>
          </a:lstStyle>
          <a:p>
            <a:fld id="{703916EA-B297-4F0B-851D-BD5704B201B7}" type="datetimeFigureOut">
              <a:rPr lang="cs-CZ" smtClean="false"/>
              <a:t>21.11.2022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true" noRot="true" noChangeAspect="true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false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true"/>
          </p:cNvSpPr>
          <p:nvPr>
            <p:ph type="body" sz="quarter" idx="3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false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false" anchor="b"/>
          <a:lstStyle>
            <a:lvl1pPr algn="r">
              <a:defRPr sz="1200"/>
            </a:lvl1pPr>
          </a:lstStyle>
          <a:p>
            <a:fld id="{53FB31FA-E905-4016-9D4B-970DF0C7EE08}" type="slidenum">
              <a:rPr lang="cs-CZ" smtClean="false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1834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false" eaLnBrk="true" latinLnBrk="false" hangingPunct="true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
    <Relationship Target="../slides/slide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0.xml.rels><?xml version="1.0" encoding="UTF-8" standalone="yes"?>
<Relationships xmlns="http://schemas.openxmlformats.org/package/2006/relationships">
    <Relationship Target="../slides/slide1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1.xml.rels><?xml version="1.0" encoding="UTF-8" standalone="yes"?>
<Relationships xmlns="http://schemas.openxmlformats.org/package/2006/relationships">
    <Relationship Target="../slides/slide1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2.xml.rels><?xml version="1.0" encoding="UTF-8" standalone="yes"?>
<Relationships xmlns="http://schemas.openxmlformats.org/package/2006/relationships">
    <Relationship Target="../slides/slide1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3.xml.rels><?xml version="1.0" encoding="UTF-8" standalone="yes"?>
<Relationships xmlns="http://schemas.openxmlformats.org/package/2006/relationships">
    <Relationship Target="../slides/slide1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4.xml.rels><?xml version="1.0" encoding="UTF-8" standalone="yes"?>
<Relationships xmlns="http://schemas.openxmlformats.org/package/2006/relationships">
    <Relationship Target="../slides/slide1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5.xml.rels><?xml version="1.0" encoding="UTF-8" standalone="yes"?>
<Relationships xmlns="http://schemas.openxmlformats.org/package/2006/relationships">
    <Relationship Target="../slides/slide2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6.xml.rels><?xml version="1.0" encoding="UTF-8" standalone="yes"?>
<Relationships xmlns="http://schemas.openxmlformats.org/package/2006/relationships">
    <Relationship Target="../slides/slide22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7.xml.rels><?xml version="1.0" encoding="UTF-8" standalone="yes"?>
<Relationships xmlns="http://schemas.openxmlformats.org/package/2006/relationships">
    <Relationship Target="../slides/slide2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8.xml.rels><?xml version="1.0" encoding="UTF-8" standalone="yes"?>
<Relationships xmlns="http://schemas.openxmlformats.org/package/2006/relationships">
    <Relationship Target="../slides/slide2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19.xml.rels><?xml version="1.0" encoding="UTF-8" standalone="yes"?>
<Relationships xmlns="http://schemas.openxmlformats.org/package/2006/relationships">
    <Relationship Target="../slides/slide2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.xml.rels><?xml version="1.0" encoding="UTF-8" standalone="yes"?>
<Relationships xmlns="http://schemas.openxmlformats.org/package/2006/relationships">
    <Relationship Target="../slides/slide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0.xml.rels><?xml version="1.0" encoding="UTF-8" standalone="yes"?>
<Relationships xmlns="http://schemas.openxmlformats.org/package/2006/relationships">
    <Relationship Target="../slides/slide2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1.xml.rels><?xml version="1.0" encoding="UTF-8" standalone="yes"?>
<Relationships xmlns="http://schemas.openxmlformats.org/package/2006/relationships">
    <Relationship Target="../slides/slide2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2.xml.rels><?xml version="1.0" encoding="UTF-8" standalone="yes"?>
<Relationships xmlns="http://schemas.openxmlformats.org/package/2006/relationships">
    <Relationship Target="../slides/slide3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3.xml.rels><?xml version="1.0" encoding="UTF-8" standalone="yes"?>
<Relationships xmlns="http://schemas.openxmlformats.org/package/2006/relationships">
    <Relationship Target="../slides/slide3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4.xml.rels><?xml version="1.0" encoding="UTF-8" standalone="yes"?>
<Relationships xmlns="http://schemas.openxmlformats.org/package/2006/relationships">
    <Relationship Target="../slides/slide33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5.xml.rels><?xml version="1.0" encoding="UTF-8" standalone="yes"?>
<Relationships xmlns="http://schemas.openxmlformats.org/package/2006/relationships">
    <Relationship Target="../slides/slide35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6.xml.rels><?xml version="1.0" encoding="UTF-8" standalone="yes"?>
<Relationships xmlns="http://schemas.openxmlformats.org/package/2006/relationships">
    <Relationship Target="../slides/slide3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7.xml.rels><?xml version="1.0" encoding="UTF-8" standalone="yes"?>
<Relationships xmlns="http://schemas.openxmlformats.org/package/2006/relationships">
    <Relationship Target="../slides/slide3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8.xml.rels><?xml version="1.0" encoding="UTF-8" standalone="yes"?>
<Relationships xmlns="http://schemas.openxmlformats.org/package/2006/relationships">
    <Relationship Target="../slides/slide4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29.xml.rels><?xml version="1.0" encoding="UTF-8" standalone="yes"?>
<Relationships xmlns="http://schemas.openxmlformats.org/package/2006/relationships">
    <Relationship Target="../slides/slide5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3.xml.rels><?xml version="1.0" encoding="UTF-8" standalone="yes"?>
<Relationships xmlns="http://schemas.openxmlformats.org/package/2006/relationships">
    <Relationship Target="../slides/slide4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4.xml.rels><?xml version="1.0" encoding="UTF-8" standalone="yes"?>
<Relationships xmlns="http://schemas.openxmlformats.org/package/2006/relationships">
    <Relationship Target="../slides/slide6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5.xml.rels><?xml version="1.0" encoding="UTF-8" standalone="yes"?>
<Relationships xmlns="http://schemas.openxmlformats.org/package/2006/relationships">
    <Relationship Target="../slides/slide7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6.xml.rels><?xml version="1.0" encoding="UTF-8" standalone="yes"?>
<Relationships xmlns="http://schemas.openxmlformats.org/package/2006/relationships">
    <Relationship Target="../slides/slide8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7.xml.rels><?xml version="1.0" encoding="UTF-8" standalone="yes"?>
<Relationships xmlns="http://schemas.openxmlformats.org/package/2006/relationships">
    <Relationship Target="../slides/slide9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8.xml.rels><?xml version="1.0" encoding="UTF-8" standalone="yes"?>
<Relationships xmlns="http://schemas.openxmlformats.org/package/2006/relationships">
    <Relationship Target="../slides/slide10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_rels/notesSlide9.xml.rels><?xml version="1.0" encoding="UTF-8" standalone="yes"?>
<Relationships xmlns="http://schemas.openxmlformats.org/package/2006/relationships">
    <Relationship Target="../slides/slide11.xml" Type="http://schemas.openxmlformats.org/officeDocument/2006/relationships/slide" Id="rId2"/>
    <Relationship Target="../notesMasters/notesMaster1.xml" Type="http://schemas.openxmlformats.org/officeDocument/2006/relationships/notesMaster" Id="rId1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23978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887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4661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6.00 00 – celkový počet účastníků (v</a:t>
            </a:r>
            <a:r>
              <a:rPr lang="cs-CZ" baseline="0" dirty="false"/>
              <a:t> případě SP – zaměstnanců z CS), které v rámci projektu</a:t>
            </a:r>
          </a:p>
          <a:p>
            <a:r>
              <a:rPr lang="cs-CZ" baseline="0" dirty="false"/>
              <a:t>1 02 13 – SP dle definice (podle výzvy) ; „vzniklý díky podpoře“ znamená, že neprovozoval podpořenou činnost před získáním dotace.</a:t>
            </a:r>
          </a:p>
          <a:p>
            <a:r>
              <a:rPr lang="cs-CZ" baseline="0" dirty="false"/>
              <a:t>1 02 12 – SP již fungoval, a to jako SP</a:t>
            </a:r>
          </a:p>
          <a:p>
            <a:r>
              <a:rPr lang="cs-CZ" baseline="0" dirty="false"/>
              <a:t> 6 25 00 - </a:t>
            </a:r>
            <a:r>
              <a:rPr lang="cs-CZ" sz="1200" kern="1200" dirty="fals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 případě, že kurzy budou hrazeny z rozpočtu projektu a účastník je úspěšné zakončí, lze je započítat do indikátoru (POZOR - nejedná se o kurzy typu BOZP a požární ochrana, ale měl</a:t>
            </a:r>
            <a:r>
              <a:rPr lang="cs-CZ" sz="1200" kern="1200" baseline="0" dirty="fals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by na konci být certifikát</a:t>
            </a:r>
            <a:r>
              <a:rPr lang="cs-CZ" sz="1200" kern="1200" dirty="fals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Pokud</a:t>
            </a:r>
            <a:r>
              <a:rPr lang="cs-CZ" sz="1200" kern="1200" baseline="0" dirty="fals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bude nerelevantní, žadatel uveden 0. </a:t>
            </a:r>
          </a:p>
          <a:p>
            <a:r>
              <a:rPr lang="cs-CZ" sz="1200" kern="1200" baseline="0" dirty="fals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Zbylé indikátory budou vykazovány dle skutečnosti v průběhu monitorovací zprávy. </a:t>
            </a:r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010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61546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06362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Přím</a:t>
            </a:r>
            <a:r>
              <a:rPr lang="cs-CZ" baseline="0" dirty="false"/>
              <a:t>é náklady jsou 80% CZV a nepřímé 20% CZV</a:t>
            </a:r>
            <a:endParaRPr lang="en-US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8757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§"/>
            </a:pPr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292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0018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9510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966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62266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33617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 dirty="false"/>
              <a:t>Úvazek musí odpovídat popisu pracovní pozice</a:t>
            </a:r>
          </a:p>
          <a:p>
            <a:endParaRPr lang="cs-CZ" baseline="0" dirty="false"/>
          </a:p>
          <a:p>
            <a:r>
              <a:rPr lang="cs-CZ" baseline="0" dirty="false"/>
              <a:t>Max. mzda: 3 x 11000 !!! Ale současně </a:t>
            </a:r>
            <a:r>
              <a:rPr lang="cs-CZ" b="true" baseline="0" dirty="false"/>
              <a:t>mzda obvyklá </a:t>
            </a:r>
            <a:r>
              <a:rPr lang="cs-CZ" baseline="0" dirty="false"/>
              <a:t>v místě a čase</a:t>
            </a:r>
          </a:p>
          <a:p>
            <a:endParaRPr lang="cs-CZ" baseline="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Ochranné pracovní</a:t>
            </a:r>
            <a:r>
              <a:rPr lang="cs-CZ" baseline="0" dirty="false"/>
              <a:t> pomůcky v souladu s hygienickými předpisy a BOZP.</a:t>
            </a:r>
            <a:endParaRPr lang="cs-CZ" dirty="false"/>
          </a:p>
          <a:p>
            <a:r>
              <a:rPr lang="cs-CZ" dirty="false"/>
              <a:t>Jiné aktivity – speciální zdravotní pomůcky dle příslušnosti</a:t>
            </a:r>
            <a:r>
              <a:rPr lang="cs-CZ" baseline="0" dirty="false"/>
              <a:t> CS, tréninkové programy, atd. </a:t>
            </a:r>
          </a:p>
          <a:p>
            <a:endParaRPr lang="cs-CZ" baseline="0" dirty="false"/>
          </a:p>
          <a:p>
            <a:r>
              <a:rPr lang="cs-CZ" baseline="0" dirty="false"/>
              <a:t>Stravné jak CS tak i realizačního týmu je NN. 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99921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31955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Wingdings" panose="05000000000000000000" pitchFamily="2" charset="2"/>
              <a:buChar char="Ø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65311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en-US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38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1898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false"/>
              <a:t>Aktuální – vždy </a:t>
            </a:r>
            <a:r>
              <a:rPr lang="cs-CZ" dirty="false" err="true"/>
              <a:t>check</a:t>
            </a:r>
            <a:r>
              <a:rPr lang="cs-CZ" dirty="false"/>
              <a:t> na www.esfcr.cz</a:t>
            </a:r>
            <a:endParaRPr lang="en-US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6711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3007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indent="-228600" algn="l">
              <a:buFontTx/>
              <a:buAutoNum type="arabicParenR"/>
            </a:pPr>
            <a:r>
              <a:rPr lang="cs-CZ" baseline="0" dirty="false"/>
              <a:t>NNO nemůže být fungující méně než 12 měsíců, proto nemůže nastat první varianta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false"/>
              <a:t>Nově zřízená živnost – nová živnost (živnost řemeslná, koncesována, vázaná) </a:t>
            </a:r>
          </a:p>
          <a:p>
            <a:pPr marL="228600" indent="-228600" algn="l">
              <a:buFontTx/>
              <a:buAutoNum type="arabicParenR"/>
            </a:pPr>
            <a:r>
              <a:rPr lang="cs-CZ" baseline="0" dirty="false"/>
              <a:t>Nový obor činnosti v rámci stávajícího oprávnění k provozování živnosti volné</a:t>
            </a:r>
            <a:endParaRPr lang="cs-CZ" baseline="0" dirty="false">
              <a:solidFill>
                <a:srgbClr val="FF0000"/>
              </a:solidFill>
            </a:endParaRPr>
          </a:p>
          <a:p>
            <a:pPr marL="228600" indent="-228600" algn="l">
              <a:buFontTx/>
              <a:buAutoNum type="arabicParenR"/>
            </a:pPr>
            <a:r>
              <a:rPr lang="cs-CZ" baseline="0" dirty="false"/>
              <a:t>Nový produkt/služba v rámci stávajícího oboru činnosti – podmínkou je možnost logického i praktického oddělení nového produktu/služby ??? PŘÍKLADY….</a:t>
            </a:r>
          </a:p>
          <a:p>
            <a:pPr marL="0" indent="0" algn="l">
              <a:buFontTx/>
              <a:buNone/>
            </a:pPr>
            <a:endParaRPr lang="cs-CZ" baseline="0" dirty="false"/>
          </a:p>
          <a:p>
            <a:pPr algn="l"/>
            <a:r>
              <a:rPr lang="cs-CZ" baseline="0" dirty="false"/>
              <a:t>Pokud je žadatelem obchodní korporace, která nemůže nebo nechce být sociálním podnikem jako celek, může se k principům přihlásit jako </a:t>
            </a:r>
            <a:r>
              <a:rPr lang="cs-CZ" b="true" baseline="0" dirty="false"/>
              <a:t>odštěpný závod.</a:t>
            </a:r>
          </a:p>
          <a:p>
            <a:pPr algn="l"/>
            <a:r>
              <a:rPr lang="cs-CZ" b="false" baseline="0" dirty="false"/>
              <a:t>(nezřizuji, pokud se hlásím celý podnik)</a:t>
            </a:r>
          </a:p>
          <a:p>
            <a:pPr algn="l"/>
            <a:r>
              <a:rPr lang="cs-CZ" b="true" baseline="0" dirty="false"/>
              <a:t>Naplňování principů </a:t>
            </a:r>
            <a:r>
              <a:rPr lang="cs-CZ" baseline="0" dirty="false"/>
              <a:t>se vykazuje jen za novou aktivitu, která je předmětem projektové žádosti.</a:t>
            </a:r>
          </a:p>
          <a:p>
            <a:pPr algn="l"/>
            <a:endParaRPr lang="cs-CZ" baseline="0" dirty="false"/>
          </a:p>
          <a:p>
            <a:pPr algn="l"/>
            <a:r>
              <a:rPr lang="cs-CZ" baseline="0" dirty="false"/>
              <a:t>V ŽÁDNÉM PŘÍPADĚ NELZE FINANCOVAT STÁVAJÍCÍ PODNIKATELSKÉ AKTIVITY PŘÍJEMCE. Pokud vznikne v průběhu hodnocení pochybnost o novosti podnikatelské aktivity či o formálním přesunu podnikání mezi subjekty, je hodnocena negativně.</a:t>
            </a:r>
          </a:p>
          <a:p>
            <a:pPr algn="l"/>
            <a:endParaRPr lang="cs-CZ" baseline="0" dirty="false"/>
          </a:p>
          <a:p>
            <a:pPr algn="l"/>
            <a:r>
              <a:rPr lang="cs-CZ" b="true" baseline="0" dirty="false"/>
              <a:t>Odštěpný závod </a:t>
            </a:r>
            <a:r>
              <a:rPr lang="cs-CZ" baseline="0" dirty="false"/>
              <a:t>= pobočka podnikatele (divize), která je z provozního pohledu, tedy hospodářsky a funkčně, nezávislá na zbytku podniku; je zapsán v OR, má vlastní IČ, ale nestává se sám o sobě právnickou osobou (smlouvy uzavírá podnikatel, který jej vlastní); při založení není třeba notářský zápis a nevkládá žádný vklad do OR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cs-CZ" baseline="0" dirty="false"/>
              <a:t>V tomto případě je nutné oddělit stávající aktivity od nových, tj. samostatné účetnictví, vedení podniku musí být rozdělené, noví zaměstnanci z CS, doložit analýzu trhu, která dokládá zájem v dané nové lokalitě a udržitelnost podniku</a:t>
            </a:r>
          </a:p>
          <a:p>
            <a:pPr algn="l"/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3429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/>
              <a:defRPr/>
            </a:pPr>
            <a:endParaRPr lang="cs-CZ" baseline="0" dirty="false"/>
          </a:p>
          <a:p>
            <a:pPr marL="0" marR="0" indent="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false"/>
          </a:p>
          <a:p>
            <a:pPr marL="0" indent="0">
              <a:buNone/>
            </a:pPr>
            <a:endParaRPr lang="cs-CZ" baseline="0" dirty="false"/>
          </a:p>
          <a:p>
            <a:pPr marL="0" indent="0">
              <a:buNone/>
            </a:pPr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559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52162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2098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true" noRot="true" noChangeAspect="true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true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false">
                <a:effectLst/>
              </a:rPr>
              <a:t>V zásadě záleží i na předmětu podnikání, protože sociální podnikatel má mít </a:t>
            </a:r>
            <a:r>
              <a:rPr lang="cs-CZ" b="true" dirty="false">
                <a:effectLst/>
              </a:rPr>
              <a:t>celkově zodpovědný přístup k životnímu prostředí.</a:t>
            </a:r>
          </a:p>
          <a:p>
            <a:pPr marL="171450" marR="0" indent="-171450" algn="l" defTabSz="914400" rtl="false" eaLnBrk="true" fontAlgn="auto" latinLnBrk="false" hangingPunct="true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cs-CZ" b="true" baseline="0" dirty="false"/>
              <a:t>minimum</a:t>
            </a:r>
            <a:r>
              <a:rPr lang="cs-CZ" dirty="false"/>
              <a:t>- Používání ekologicky</a:t>
            </a:r>
            <a:r>
              <a:rPr lang="cs-CZ" baseline="0" dirty="false"/>
              <a:t> šetrných výrobků (recyklované tonery, papíry, Bio, </a:t>
            </a:r>
            <a:r>
              <a:rPr lang="cs-CZ" baseline="0" dirty="false" err="true"/>
              <a:t>Fairtrade</a:t>
            </a:r>
            <a:r>
              <a:rPr lang="cs-CZ" baseline="0" dirty="false"/>
              <a:t>, eliminace vzniku odpadů, využívání energeticky úsporných spotřebičů), </a:t>
            </a:r>
          </a:p>
          <a:p>
            <a:pPr marL="171450" indent="-171450">
              <a:buFontTx/>
              <a:buChar char="-"/>
            </a:pPr>
            <a:r>
              <a:rPr lang="cs-CZ" b="true" dirty="false">
                <a:effectLst/>
              </a:rPr>
              <a:t>!!!! Pozor na </a:t>
            </a:r>
            <a:r>
              <a:rPr lang="cs-CZ" b="true" dirty="false" err="true">
                <a:effectLst/>
              </a:rPr>
              <a:t>formál</a:t>
            </a:r>
            <a:r>
              <a:rPr lang="cs-CZ" b="true" dirty="false">
                <a:effectLst/>
              </a:rPr>
              <a:t> pojetí v PP</a:t>
            </a:r>
            <a:endParaRPr lang="cs-CZ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0"/>
          </p:nvPr>
        </p:nvSpPr>
        <p:spPr/>
        <p:txBody>
          <a:bodyPr/>
          <a:lstStyle/>
          <a:p>
            <a:fld id="{53FB31FA-E905-4016-9D4B-970DF0C7EE08}" type="slidenum">
              <a:rPr lang="cs-CZ" smtClean="false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093789"/>
      </p:ext>
    </p:extLst>
  </p:cSld>
  <p:clrMapOvr>
    <a:masterClrMapping/>
  </p:clrMapOvr>
</p:notes>
</file>

<file path=ppt/slideLayouts/_rels/slideLayout1.xml.rels><?xml version="1.0" encoding="UTF-8" standalone="yes"?>
<Relationships xmlns="http://schemas.openxmlformats.org/package/2006/relationships">
    <Relationship Target="../media/image1.pn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    <Relationship Target="../media/image2.jpeg" Type="http://schemas.openxmlformats.org/officeDocument/2006/relationships/image" Id="rId2"/>
    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    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datum 5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zápatí 6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0" name="Obdélník 9"/>
          <p:cNvSpPr/>
          <p:nvPr userDrawn="true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1224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13" name="Zástupný symbol pro text 12"/>
          <p:cNvSpPr>
            <a:spLocks noGrp="true"/>
          </p:cNvSpPr>
          <p:nvPr>
            <p:ph type="body" sz="quarter" idx="13" hasCustomPrompt="true"/>
          </p:nvPr>
        </p:nvSpPr>
        <p:spPr>
          <a:xfrm>
            <a:off x="1511299" y="40896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jméno</a:t>
            </a:r>
          </a:p>
        </p:txBody>
      </p:sp>
      <p:sp>
        <p:nvSpPr>
          <p:cNvPr id="15" name="Zástupný symbol pro text 14"/>
          <p:cNvSpPr>
            <a:spLocks noGrp="true"/>
          </p:cNvSpPr>
          <p:nvPr>
            <p:ph type="body" sz="quarter" idx="14" hasCustomPrompt="true"/>
          </p:nvPr>
        </p:nvSpPr>
        <p:spPr>
          <a:xfrm>
            <a:off x="1512000" y="4885200"/>
            <a:ext cx="7272000" cy="540000"/>
          </a:xfrm>
        </p:spPr>
        <p:txBody>
          <a:bodyPr lIns="36000" tIns="0" rIns="36000" bIns="0" anchor="ctr" anchorCtr="false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32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 dirty="false"/>
              <a:t>Kliknutím vložíte datum a místo</a:t>
            </a:r>
          </a:p>
        </p:txBody>
      </p:sp>
      <p:sp>
        <p:nvSpPr>
          <p:cNvPr id="5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4" name="Zástupný symbol pro obrázek 4"/>
          <p:cNvSpPr>
            <a:spLocks noGrp="true" noChangeAspect="true"/>
          </p:cNvSpPr>
          <p:nvPr>
            <p:ph type="pic" sz="quarter" idx="16"/>
          </p:nvPr>
        </p:nvSpPr>
        <p:spPr>
          <a:xfrm>
            <a:off x="846000" y="40896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16" name="Zástupný symbol pro obrázek 4"/>
          <p:cNvSpPr>
            <a:spLocks noGrp="true" noChangeAspect="true"/>
          </p:cNvSpPr>
          <p:nvPr>
            <p:ph type="pic" sz="quarter" idx="17"/>
          </p:nvPr>
        </p:nvSpPr>
        <p:spPr>
          <a:xfrm>
            <a:off x="846000" y="4885200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20" name="Obdélník 19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2" name="Obrázek 1"/>
          <p:cNvPicPr>
            <a:picLocks noChangeAspect="true"/>
          </p:cNvPicPr>
          <p:nvPr userDrawn="true"/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1162" y="260648"/>
            <a:ext cx="2649675" cy="792956"/>
          </a:xfrm>
          <a:prstGeom prst="rect">
            <a:avLst/>
          </a:prstGeom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EA794073-6EBC-4E80-BAF9-686DF825B211}"/>
              </a:ext>
            </a:extLst>
          </p:cNvPr>
          <p:cNvSpPr txBox="true">
            <a:spLocks noChangeArrowheads="true"/>
          </p:cNvSpPr>
          <p:nvPr userDrawn="true"/>
        </p:nvSpPr>
        <p:spPr bwMode="auto">
          <a:xfrm>
            <a:off x="4012457" y="595991"/>
            <a:ext cx="4770842" cy="481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algn="ctr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false" compatLnSpc="true">
            <a:prstTxWarp prst="textNoShape">
              <a:avLst/>
            </a:prstTxWarp>
          </a:bodyPr>
          <a:lstStyle/>
          <a:p>
            <a:pPr marL="0" marR="0" lvl="0" indent="0" algn="r" defTabSz="914400" rtl="false" eaLnBrk="false" fontAlgn="base" latinLnBrk="false" hangingPunct="fal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false" lang="cs-CZ" altLang="cs-CZ" sz="1800" b="false" i="false" u="none" strike="noStrike" cap="none" normalizeH="false" baseline="0" dirty="false">
                <a:ln>
                  <a:noFill/>
                </a:ln>
                <a:solidFill>
                  <a:srgbClr val="FFFFFF"/>
                </a:solidFill>
                <a:effectLst/>
                <a:latin typeface="Trebuchet MS" panose="020B0603020202020204" pitchFamily="34" charset="0"/>
              </a:rPr>
              <a:t>Operační program </a:t>
            </a:r>
            <a:r>
              <a:rPr kumimoji="false" lang="cs-CZ" altLang="cs-CZ" sz="1800" b="true" i="false" u="none" strike="noStrike" cap="none" normalizeH="false" baseline="0" dirty="false">
                <a:ln>
                  <a:noFill/>
                </a:ln>
                <a:solidFill>
                  <a:srgbClr val="5FBBF5"/>
                </a:solidFill>
                <a:effectLst/>
                <a:latin typeface="Trebuchet MS" panose="020B0603020202020204" pitchFamily="34" charset="0"/>
              </a:rPr>
              <a:t>Zaměstnanost plus</a:t>
            </a:r>
            <a:endParaRPr kumimoji="false" lang="cs-CZ" altLang="cs-CZ" sz="2400" b="true" i="false" u="none" strike="noStrike" cap="none" normalizeH="false" baseline="0" dirty="false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cxnSp>
        <p:nvCxnSpPr>
          <p:cNvPr id="18" name="Přímá spojnice 17"/>
          <p:cNvCxnSpPr>
            <a:cxnSpLocks/>
          </p:cNvCxnSpPr>
          <p:nvPr userDrawn="true"/>
        </p:nvCxnSpPr>
        <p:spPr>
          <a:xfrm flipV="true">
            <a:off x="378869" y="1129768"/>
            <a:ext cx="8280920" cy="12856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18">
            <a:extLst>
              <a:ext uri="{FF2B5EF4-FFF2-40B4-BE49-F238E27FC236}">
                <a16:creationId xmlns:a16="http://schemas.microsoft.com/office/drawing/2014/main" id="{E3BF7380-7E68-4D81-99BF-138B5C97049D}"/>
              </a:ext>
            </a:extLst>
          </p:cNvPr>
          <p:cNvCxnSpPr>
            <a:cxnSpLocks/>
          </p:cNvCxnSpPr>
          <p:nvPr userDrawn="true"/>
        </p:nvCxnSpPr>
        <p:spPr>
          <a:xfrm>
            <a:off x="6774150" y="1119982"/>
            <a:ext cx="1957647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8181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8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2412000"/>
            <a:ext cx="8064000" cy="3744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3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Zástupný symbol pro text 5"/>
          <p:cNvSpPr>
            <a:spLocks noGrp="true"/>
          </p:cNvSpPr>
          <p:nvPr>
            <p:ph type="body" sz="quarter" idx="14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79379370"/>
      </p:ext>
    </p:extLst>
  </p:cSld>
  <p:clrMapOvr>
    <a:masterClrMapping/>
  </p:clrMapOvr>
</p:sldLayout>
</file>

<file path=ppt/slideLayouts/slideLayout2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812855781"/>
      </p:ext>
    </p:extLst>
  </p:cSld>
  <p:clrMapOvr>
    <a:masterClrMapping/>
  </p:clrMapOvr>
</p:sldLayout>
</file>

<file path=ppt/slideLayouts/slideLayout3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4644000" y="1800000"/>
            <a:ext cx="3960000" cy="4320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13621811"/>
      </p:ext>
    </p:extLst>
  </p:cSld>
  <p:clrMapOvr>
    <a:masterClrMapping/>
  </p:clrMapOvr>
</p:sldLayout>
</file>

<file path=ppt/slideLayouts/slideLayout4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4032000"/>
            <a:ext cx="8064000" cy="2088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true"/>
          </p:cNvSpPr>
          <p:nvPr>
            <p:ph type="dt" sz="half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zápatí 5"/>
          <p:cNvSpPr>
            <a:spLocks noGrp="true"/>
          </p:cNvSpPr>
          <p:nvPr>
            <p:ph type="ftr" sz="quarter" idx="12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7" name="Zástupný symbol pro číslo snímku 6"/>
          <p:cNvSpPr>
            <a:spLocks noGrp="true"/>
          </p:cNvSpPr>
          <p:nvPr>
            <p:ph type="sldNum" sz="quarter" idx="13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93027651"/>
      </p:ext>
    </p:extLst>
  </p:cSld>
  <p:clrMapOvr>
    <a:masterClrMapping/>
  </p:clrMapOvr>
</p:sldLayout>
</file>

<file path=ppt/slideLayouts/slideLayout5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Tabulka nebo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2"/>
          <p:cNvSpPr>
            <a:spLocks noGrp="true"/>
          </p:cNvSpPr>
          <p:nvPr>
            <p:ph idx="10"/>
          </p:nvPr>
        </p:nvSpPr>
        <p:spPr>
          <a:xfrm>
            <a:off x="540000" y="2412000"/>
            <a:ext cx="8064000" cy="37440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1"/>
          </p:nvPr>
        </p:nvSpPr>
        <p:spPr>
          <a:xfrm>
            <a:off x="540000" y="1440000"/>
            <a:ext cx="8064000" cy="360000"/>
          </a:xfrm>
        </p:spPr>
        <p:txBody>
          <a:bodyPr/>
          <a:lstStyle>
            <a:lvl1pPr marL="0" indent="0">
              <a:buFontTx/>
              <a:buNone/>
              <a:defRPr b="true">
                <a:solidFill>
                  <a:schemeClr val="accent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Zástupný symbol pro text 5"/>
          <p:cNvSpPr>
            <a:spLocks noGrp="true"/>
          </p:cNvSpPr>
          <p:nvPr>
            <p:ph type="body" sz="quarter" idx="12"/>
          </p:nvPr>
        </p:nvSpPr>
        <p:spPr>
          <a:xfrm>
            <a:off x="540000" y="1836000"/>
            <a:ext cx="8064000" cy="432000"/>
          </a:xfrm>
        </p:spPr>
        <p:txBody>
          <a:bodyPr/>
          <a:lstStyle>
            <a:lvl1pPr marL="0" indent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Zástupný symbol pro datum 2"/>
          <p:cNvSpPr>
            <a:spLocks noGrp="true"/>
          </p:cNvSpPr>
          <p:nvPr>
            <p:ph type="dt" sz="half" idx="13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4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8" name="Zástupný symbol pro číslo snímku 7"/>
          <p:cNvSpPr>
            <a:spLocks noGrp="true"/>
          </p:cNvSpPr>
          <p:nvPr>
            <p:ph type="sldNum" sz="quarter" idx="15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9879914"/>
      </p:ext>
    </p:extLst>
  </p:cSld>
  <p:clrMapOvr>
    <a:masterClrMapping/>
  </p:clrMapOvr>
</p:sldLayout>
</file>

<file path=ppt/slideLayouts/slideLayout6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Předě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true"/>
        </p:nvSpPr>
        <p:spPr>
          <a:xfrm>
            <a:off x="0" y="0"/>
            <a:ext cx="9144000" cy="67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11" name="Nadpis 10"/>
          <p:cNvSpPr>
            <a:spLocks noGrp="true"/>
          </p:cNvSpPr>
          <p:nvPr>
            <p:ph type="title"/>
          </p:nvPr>
        </p:nvSpPr>
        <p:spPr>
          <a:xfrm>
            <a:off x="1512000" y="2610000"/>
            <a:ext cx="7272000" cy="3240000"/>
          </a:xfrm>
        </p:spPr>
        <p:txBody>
          <a:bodyPr anchor="t" anchorCtr="false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false"/>
          </a:p>
        </p:txBody>
      </p:sp>
      <p:sp>
        <p:nvSpPr>
          <p:cNvPr id="9" name="Zástupný symbol pro obrázek 4"/>
          <p:cNvSpPr>
            <a:spLocks noGrp="true" noChangeAspect="true"/>
          </p:cNvSpPr>
          <p:nvPr>
            <p:ph type="pic" sz="quarter" idx="15"/>
          </p:nvPr>
        </p:nvSpPr>
        <p:spPr>
          <a:xfrm>
            <a:off x="846000" y="2636837"/>
            <a:ext cx="540000" cy="540000"/>
          </a:xfrm>
        </p:spPr>
        <p:txBody>
          <a:bodyPr wrap="none" anchor="ctr" anchorCtr="true"/>
          <a:lstStyle>
            <a:lvl1pPr marL="0" indent="0">
              <a:buFontTx/>
              <a:buNone/>
              <a:defRPr sz="600"/>
            </a:lvl1pPr>
          </a:lstStyle>
          <a:p>
            <a:r>
              <a:rPr lang="cs-CZ"/>
              <a:t>Kliknutím na ikonu přidáte obrázek.</a:t>
            </a:r>
            <a:endParaRPr lang="cs-CZ" dirty="false"/>
          </a:p>
        </p:txBody>
      </p:sp>
      <p:sp>
        <p:nvSpPr>
          <p:cNvPr id="7" name="Obdélník 6"/>
          <p:cNvSpPr/>
          <p:nvPr userDrawn="true"/>
        </p:nvSpPr>
        <p:spPr>
          <a:xfrm>
            <a:off x="0" y="0"/>
            <a:ext cx="9144000" cy="133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pic>
        <p:nvPicPr>
          <p:cNvPr id="8" name="Obrázek 7"/>
          <p:cNvPicPr>
            <a:picLocks noChangeAspect="true"/>
          </p:cNvPicPr>
          <p:nvPr userDrawn="true"/>
        </p:nvPicPr>
        <p:blipFill rotWithShape="true"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5536" y="202406"/>
            <a:ext cx="3952627" cy="792957"/>
          </a:xfrm>
          <a:prstGeom prst="rect">
            <a:avLst/>
          </a:prstGeom>
        </p:spPr>
      </p:pic>
      <p:cxnSp>
        <p:nvCxnSpPr>
          <p:cNvPr id="12" name="Přímá spojnice 11"/>
          <p:cNvCxnSpPr/>
          <p:nvPr userDrawn="true"/>
        </p:nvCxnSpPr>
        <p:spPr>
          <a:xfrm>
            <a:off x="395536" y="1137600"/>
            <a:ext cx="8352928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5253132"/>
      </p:ext>
    </p:extLst>
  </p:cSld>
  <p:clrMapOvr>
    <a:masterClrMapping/>
  </p:clrMapOvr>
</p:sldLayout>
</file>

<file path=ppt/slideLayouts/slideLayout7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type="obj" preserve="true">
  <p:cSld name="Jeden obsah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53853182"/>
      </p:ext>
    </p:extLst>
  </p:cSld>
  <p:clrMapOvr>
    <a:masterClrMapping/>
  </p:clrMapOvr>
</p:sldLayout>
</file>

<file path=ppt/slideLayouts/slideLayout8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7" name="Zástupný symbol pro obsah 2"/>
          <p:cNvSpPr>
            <a:spLocks noGrp="true"/>
          </p:cNvSpPr>
          <p:nvPr>
            <p:ph idx="13"/>
          </p:nvPr>
        </p:nvSpPr>
        <p:spPr>
          <a:xfrm>
            <a:off x="4644000" y="1800000"/>
            <a:ext cx="3960000" cy="4320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01346852"/>
      </p:ext>
    </p:extLst>
  </p:cSld>
  <p:clrMapOvr>
    <a:masterClrMapping/>
  </p:clrMapOvr>
</p:sldLayout>
</file>

<file path=ppt/slideLayouts/slideLayout9.xml><?xml version="1.0" encoding="utf-8"?>
<p:sldLayout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 userDrawn="true">
  <p:cSld name="Dva obsahy nad sebou (trojúh. odrážk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8" name="Zástupný symbol pro obsah 2"/>
          <p:cNvSpPr>
            <a:spLocks noGrp="true"/>
          </p:cNvSpPr>
          <p:nvPr>
            <p:ph idx="13"/>
          </p:nvPr>
        </p:nvSpPr>
        <p:spPr>
          <a:xfrm>
            <a:off x="540000" y="4032000"/>
            <a:ext cx="8064000" cy="2088000"/>
          </a:xfrm>
        </p:spPr>
        <p:txBody>
          <a:bodyPr/>
          <a:lstStyle>
            <a:lvl1pPr marL="432000" indent="-432000">
              <a:buFont typeface="Wingdings 3" panose="05040102010807070707" pitchFamily="18" charset="2"/>
              <a:buChar char=""/>
              <a:defRPr/>
            </a:lvl1pPr>
            <a:lvl2pPr marL="666000" indent="-252000">
              <a:buFont typeface="Wingdings 3" panose="05040102010807070707" pitchFamily="18" charset="2"/>
              <a:buChar char=""/>
              <a:defRPr/>
            </a:lvl2pPr>
            <a:lvl3pPr marL="918000" indent="-252000">
              <a:buFont typeface="Wingdings 3" panose="05040102010807070707" pitchFamily="18" charset="2"/>
              <a:buChar char=""/>
              <a:defRPr/>
            </a:lvl3pPr>
            <a:lvl4pPr marL="1170000" indent="-252000">
              <a:buFont typeface="Wingdings 3" panose="05040102010807070707" pitchFamily="18" charset="2"/>
              <a:buChar char=""/>
              <a:defRPr/>
            </a:lvl4pPr>
            <a:lvl5pPr marL="1422000" indent="-252000">
              <a:buFont typeface="Wingdings 3" panose="05040102010807070707" pitchFamily="18" charset="2"/>
              <a:buChar char=""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861415691"/>
      </p:ext>
    </p:extLst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  <Relationship Target="../slideLayouts/slideLayout8.xml" Type="http://schemas.openxmlformats.org/officeDocument/2006/relationships/slideLayout" Id="rId8"/>
    <Relationship Target="../slideLayouts/slideLayout3.xml" Type="http://schemas.openxmlformats.org/officeDocument/2006/relationships/slideLayout" Id="rId3"/>
    <Relationship Target="../slideLayouts/slideLayout7.xml" Type="http://schemas.openxmlformats.org/officeDocument/2006/relationships/slideLayout" Id="rId7"/>
    <Relationship Target="../slideLayouts/slideLayout2.xml" Type="http://schemas.openxmlformats.org/officeDocument/2006/relationships/slideLayout" Id="rId2"/>
    <Relationship Target="../slideLayouts/slideLayout1.xml" Type="http://schemas.openxmlformats.org/officeDocument/2006/relationships/slideLayout" Id="rId1"/>
    <Relationship Target="../slideLayouts/slideLayout6.xml" Type="http://schemas.openxmlformats.org/officeDocument/2006/relationships/slideLayout" Id="rId6"/>
    <Relationship Target="../theme/theme1.xml" Type="http://schemas.openxmlformats.org/officeDocument/2006/relationships/theme" Id="rId11"/>
    <Relationship Target="../slideLayouts/slideLayout5.xml" Type="http://schemas.openxmlformats.org/officeDocument/2006/relationships/slideLayout" Id="rId5"/>
    <Relationship Target="../slideLayouts/slideLayout10.xml" Type="http://schemas.openxmlformats.org/officeDocument/2006/relationships/slideLayout" Id="rId10"/>
    <Relationship Target="../slideLayouts/slideLayout4.xml" Type="http://schemas.openxmlformats.org/officeDocument/2006/relationships/slideLayout" Id="rId4"/>
    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v="urn:schemas-microsoft-com:vml" xmlns:comp="http://schemas.openxmlformats.org/drawingml/2006/compatibility" xmlns:mc="http://schemas.openxmlformats.org/markup-compatibility/2006" xmlns:xdr="http://schemas.openxmlformats.org/drawingml/2006/spreadsheetDrawing" xmlns:c="http://schemas.openxmlformats.org/drawingml/2006/chart" xmlns:r="http://schemas.openxmlformats.org/officeDocument/2006/relationships" xmlns:p="http://schemas.openxmlformats.org/presentationml/2006/main" xmlns:a="http://schemas.openxmlformats.org/drawingml/2006/main" xmlns:wp="http://schemas.openxmlformats.org/drawingml/2006/wordprocessingDrawing" xmlns:lc="http://schemas.openxmlformats.org/drawingml/2006/lockedCanvas" xmlns:pic="http://schemas.openxmlformats.org/drawingml/2006/picture" xmlns:cdr="http://schemas.openxmlformats.org/drawingml/2006/chartDrawing" xmlns:wp14="http://schemas.microsoft.com/office/word/2010/wordprocessingDrawing" xmlns:dgm="http://schemas.openxmlformats.org/drawingml/2006/diagram" preserve="true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délník 14"/>
          <p:cNvSpPr/>
          <p:nvPr/>
        </p:nvSpPr>
        <p:spPr>
          <a:xfrm>
            <a:off x="0" y="1080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>
              <a:solidFill>
                <a:schemeClr val="tx2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0"/>
            <a:ext cx="9144000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  <p:sp>
        <p:nvSpPr>
          <p:cNvPr id="2" name="Zástupný symbol pro nadpis 1"/>
          <p:cNvSpPr>
            <a:spLocks noGrp="true"/>
          </p:cNvSpPr>
          <p:nvPr>
            <p:ph type="title"/>
          </p:nvPr>
        </p:nvSpPr>
        <p:spPr>
          <a:xfrm>
            <a:off x="360000" y="0"/>
            <a:ext cx="8424000" cy="1080000"/>
          </a:xfrm>
          <a:prstGeom prst="rect">
            <a:avLst/>
          </a:prstGeom>
        </p:spPr>
        <p:txBody>
          <a:bodyPr vert="horz" lIns="36000" tIns="0" rIns="36000" bIns="0" rtlCol="false" anchor="ctr" anchorCtr="false">
            <a:noAutofit/>
          </a:bodyPr>
          <a:lstStyle/>
          <a:p>
            <a:r>
              <a:rPr lang="cs-CZ" dirty="false"/>
              <a:t>Kliknutím lze upravit styl.</a:t>
            </a:r>
          </a:p>
        </p:txBody>
      </p:sp>
      <p:sp>
        <p:nvSpPr>
          <p:cNvPr id="3" name="Zástupný symbol pro text 2"/>
          <p:cNvSpPr>
            <a:spLocks noGrp="true"/>
          </p:cNvSpPr>
          <p:nvPr>
            <p:ph type="body" idx="1"/>
          </p:nvPr>
        </p:nvSpPr>
        <p:spPr>
          <a:xfrm>
            <a:off x="540000" y="1800000"/>
            <a:ext cx="8064000" cy="4320000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/>
          <a:p>
            <a:pPr lvl="0"/>
            <a:r>
              <a:rPr lang="cs-CZ" dirty="false"/>
              <a:t>Kliknutím lze upravit styly předlohy textu.</a:t>
            </a:r>
          </a:p>
          <a:p>
            <a:pPr lvl="1"/>
            <a:r>
              <a:rPr lang="cs-CZ" dirty="false"/>
              <a:t>Druhá úroveň</a:t>
            </a:r>
          </a:p>
          <a:p>
            <a:pPr lvl="2"/>
            <a:r>
              <a:rPr lang="cs-CZ" dirty="false"/>
              <a:t>Třetí úroveň</a:t>
            </a:r>
          </a:p>
          <a:p>
            <a:pPr lvl="3"/>
            <a:r>
              <a:rPr lang="cs-CZ" dirty="false"/>
              <a:t>Čtvrtá úroveň</a:t>
            </a:r>
          </a:p>
          <a:p>
            <a:pPr lvl="4"/>
            <a:r>
              <a:rPr lang="cs-CZ" dirty="false"/>
              <a:t>Pátá úroveň</a:t>
            </a:r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2"/>
          </p:nvPr>
        </p:nvSpPr>
        <p:spPr>
          <a:xfrm>
            <a:off x="540000" y="6516000"/>
            <a:ext cx="1116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5" name="Zástupný symbol pro zápatí 4"/>
          <p:cNvSpPr>
            <a:spLocks noGrp="true"/>
          </p:cNvSpPr>
          <p:nvPr>
            <p:ph type="ftr" sz="quarter" idx="3"/>
          </p:nvPr>
        </p:nvSpPr>
        <p:spPr>
          <a:xfrm>
            <a:off x="1692000" y="6516000"/>
            <a:ext cx="6912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cs-CZ" dirty="false"/>
          </a:p>
        </p:txBody>
      </p:sp>
      <p:sp>
        <p:nvSpPr>
          <p:cNvPr id="6" name="Zástupný symbol pro číslo snímku 5"/>
          <p:cNvSpPr>
            <a:spLocks noGrp="true"/>
          </p:cNvSpPr>
          <p:nvPr>
            <p:ph type="sldNum" sz="quarter" idx="4"/>
          </p:nvPr>
        </p:nvSpPr>
        <p:spPr>
          <a:xfrm>
            <a:off x="8640000" y="6516000"/>
            <a:ext cx="468000" cy="180000"/>
          </a:xfrm>
          <a:prstGeom prst="rect">
            <a:avLst/>
          </a:prstGeom>
        </p:spPr>
        <p:txBody>
          <a:bodyPr vert="horz" lIns="0" tIns="0" rIns="0" bIns="0" rtlCol="false" anchor="ctr"/>
          <a:lstStyle>
            <a:lvl1pPr algn="ctr">
              <a:defRPr sz="1050" b="true">
                <a:solidFill>
                  <a:schemeClr val="tx1"/>
                </a:solidFill>
              </a:defRPr>
            </a:lvl1pPr>
          </a:lstStyle>
          <a:p>
            <a:fld id="{479BF083-4774-43B1-9AB0-5CC1AC5DD8EE}" type="slidenum">
              <a:rPr lang="cs-CZ" smtClean="false"/>
              <a:pPr/>
              <a:t>‹#›</a:t>
            </a:fld>
            <a:endParaRPr lang="cs-CZ" dirty="false"/>
          </a:p>
        </p:txBody>
      </p:sp>
      <p:sp>
        <p:nvSpPr>
          <p:cNvPr id="18" name="Obdélník 17"/>
          <p:cNvSpPr/>
          <p:nvPr/>
        </p:nvSpPr>
        <p:spPr>
          <a:xfrm>
            <a:off x="0" y="6732000"/>
            <a:ext cx="9144000" cy="126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false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57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6" r:id="rId3"/>
    <p:sldLayoutId id="2147483677" r:id="rId4"/>
    <p:sldLayoutId id="2147483678" r:id="rId5"/>
    <p:sldLayoutId id="2147483673" r:id="rId6"/>
    <p:sldLayoutId id="2147483679" r:id="rId7"/>
    <p:sldLayoutId id="2147483680" r:id="rId8"/>
    <p:sldLayoutId id="2147483681" r:id="rId9"/>
    <p:sldLayoutId id="2147483682" r:id="rId10"/>
  </p:sldLayoutIdLst>
  <p:hf hdr="false" ftr="false" dt="false"/>
  <p:txStyles>
    <p:titleStyle>
      <a:lvl1pPr algn="l" defTabSz="914400" rtl="false" eaLnBrk="true" latinLnBrk="false" hangingPunct="true">
        <a:lnSpc>
          <a:spcPct val="100000"/>
        </a:lnSpc>
        <a:spcBef>
          <a:spcPct val="0"/>
        </a:spcBef>
        <a:buNone/>
        <a:defRPr sz="3200" b="true" kern="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914400" rtl="false" eaLnBrk="true" latinLnBrk="false" hangingPunct="true">
        <a:lnSpc>
          <a:spcPts val="2880"/>
        </a:lnSpc>
        <a:spcBef>
          <a:spcPts val="600"/>
        </a:spcBef>
        <a:spcAft>
          <a:spcPts val="600"/>
        </a:spcAft>
        <a:buClr>
          <a:schemeClr val="accent2"/>
        </a:buClr>
        <a:buSzPct val="100000"/>
        <a:buFont typeface="Wingdings" panose="05000000000000000000" pitchFamily="2" charset="2"/>
        <a:buChar char=""/>
        <a:defRPr sz="2400" b="false" kern="1200">
          <a:solidFill>
            <a:schemeClr val="tx1"/>
          </a:solidFill>
          <a:latin typeface="+mn-lt"/>
          <a:ea typeface="+mn-ea"/>
          <a:cs typeface="+mn-cs"/>
        </a:defRPr>
      </a:lvl1pPr>
      <a:lvl2pPr marL="666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8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170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lang="cs-CZ" sz="2000" kern="1200" dirty="false" smtClean="false">
          <a:solidFill>
            <a:schemeClr val="tx1"/>
          </a:solidFill>
          <a:latin typeface="+mn-lt"/>
          <a:ea typeface="+mn-ea"/>
          <a:cs typeface="+mn-cs"/>
        </a:defRPr>
      </a:lvl4pPr>
      <a:lvl5pPr marL="1422000" indent="-252000" algn="l" defTabSz="914400" rtl="false" eaLnBrk="true" latinLnBrk="false" hangingPunct="true">
        <a:lnSpc>
          <a:spcPts val="2400"/>
        </a:lnSpc>
        <a:spcBef>
          <a:spcPts val="300"/>
        </a:spcBef>
        <a:spcAft>
          <a:spcPts val="300"/>
        </a:spcAft>
        <a:buClr>
          <a:schemeClr val="accent2"/>
        </a:buClr>
        <a:buSzPct val="80000"/>
        <a:buFont typeface="Wingdings" panose="05000000000000000000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false" eaLnBrk="true" latinLnBrk="false" hangingPunct="true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false" eaLnBrk="true" latinLnBrk="false" hangingPunct="true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  <Relationship Target="../media/image4.png" Type="http://schemas.openxmlformats.org/officeDocument/2006/relationships/image" Id="rId3"/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    <Relationship Target="../media/image5.png" Type="http://schemas.openxmlformats.org/officeDocument/2006/relationships/image" Id="rId4"/>
</Relationships>

</file>

<file path=ppt/slides/_rels/slide10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1.xml.rels><?xml version="1.0" encoding="UTF-8" standalone="yes"?>
<Relationships xmlns="http://schemas.openxmlformats.org/package/2006/relationships">
    <Relationship Target="../media/image8.png" Type="http://schemas.openxmlformats.org/officeDocument/2006/relationships/image" Id="rId3"/>
    <Relationship Target="../notesSlides/notesSlide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2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1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3.xml.rels><?xml version="1.0" encoding="UTF-8" standalone="yes"?>
<Relationships xmlns="http://schemas.openxmlformats.org/package/2006/relationships">
    <Relationship Target="../notesSlides/notesSlide1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4.xml.rels><?xml version="1.0" encoding="UTF-8" standalone="yes"?>
<Relationships xmlns="http://schemas.openxmlformats.org/package/2006/relationships">
    <Relationship Target="../notesSlides/notesSlide1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6.xml.rels><?xml version="1.0" encoding="UTF-8" standalone="yes"?>
<Relationships xmlns="http://schemas.openxmlformats.org/package/2006/relationships">
    <Relationship Target="../notesSlides/notesSlide1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18.xml.rels><?xml version="1.0" encoding="UTF-8" standalone="yes"?>
<Relationships xmlns="http://schemas.openxmlformats.org/package/2006/relationships">
    <Relationship Target="../notesSlides/notesSlide1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1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.xml.rels><?xml version="1.0" encoding="UTF-8" standalone="yes"?>
<Relationships xmlns="http://schemas.openxmlformats.org/package/2006/relationships">
    <Relationship Target="../notesSlides/notesSlide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1.xml.rels><?xml version="1.0" encoding="UTF-8" standalone="yes"?>
<Relationships xmlns="http://schemas.openxmlformats.org/package/2006/relationships">
    <Relationship TargetMode="External" Target="https://sd21.mssf.cz/" Type="http://schemas.openxmlformats.org/officeDocument/2006/relationships/hyperlink" Id="rId3"/>
    <Relationship Target="../notesSlides/notesSlide1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2.xml.rels><?xml version="1.0" encoding="UTF-8" standalone="yes"?>
<Relationships xmlns="http://schemas.openxmlformats.org/package/2006/relationships">
    <Relationship Target="../notesSlides/notesSlide1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24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25.xml.rels><?xml version="1.0" encoding="UTF-8" standalone="yes"?>
<Relationships xmlns="http://schemas.openxmlformats.org/package/2006/relationships">
    <Relationship Target="../notesSlides/notesSlide1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6.xml.rels><?xml version="1.0" encoding="UTF-8" standalone="yes"?>
<Relationships xmlns="http://schemas.openxmlformats.org/package/2006/relationships">
    <Relationship Target="../notesSlides/notesSlide1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7.xml.rels><?xml version="1.0" encoding="UTF-8" standalone="yes"?>
<Relationships xmlns="http://schemas.openxmlformats.org/package/2006/relationships">
    <Relationship Target="../notesSlides/notesSlide19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8.xml.rels><?xml version="1.0" encoding="UTF-8" standalone="yes"?>
<Relationships xmlns="http://schemas.openxmlformats.org/package/2006/relationships">
    <Relationship Target="../notesSlides/notesSlide20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29.xml.rels><?xml version="1.0" encoding="UTF-8" standalone="yes"?>
<Relationships xmlns="http://schemas.openxmlformats.org/package/2006/relationships">
    <Relationship Target="../notesSlides/notesSlide21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.xml.rels><?xml version="1.0" encoding="UTF-8" standalone="yes"?>
<Relationships xmlns="http://schemas.openxmlformats.org/package/2006/relationships">
    <Relationship Target="../notesSlides/notesSlide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0.xml.rels><?xml version="1.0" encoding="UTF-8" standalone="yes"?>
<Relationships xmlns="http://schemas.openxmlformats.org/package/2006/relationships">
    <Relationship Target="../notesSlides/notesSlide22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1.xml.rels><?xml version="1.0" encoding="UTF-8" standalone="yes"?>
<Relationships xmlns="http://schemas.openxmlformats.org/package/2006/relationships">
    <Relationship Target="../notesSlides/notesSlide2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3.xml.rels><?xml version="1.0" encoding="UTF-8" standalone="yes"?>
<Relationships xmlns="http://schemas.openxmlformats.org/package/2006/relationships">
    <Relationship Target="../notesSlides/notesSlide2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35.xml.rels><?xml version="1.0" encoding="UTF-8" standalone="yes"?>
<Relationships xmlns="http://schemas.openxmlformats.org/package/2006/relationships">
    <Relationship Target="../notesSlides/notesSlide25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6.xml.rels><?xml version="1.0" encoding="UTF-8" standalone="yes"?>
<Relationships xmlns="http://schemas.openxmlformats.org/package/2006/relationships">
    <Relationship Target="../notesSlides/notesSlide2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7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38.xml.rels><?xml version="1.0" encoding="UTF-8" standalone="yes"?>
<Relationships xmlns="http://schemas.openxmlformats.org/package/2006/relationships">
    <Relationship Target="../notesSlides/notesSlide2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39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.xml.rels><?xml version="1.0" encoding="UTF-8" standalone="yes"?>
<Relationships xmlns="http://schemas.openxmlformats.org/package/2006/relationships">
    <Relationship Target="../notesSlides/notesSlide3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4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1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2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4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6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7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8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49.xml.rels><?xml version="1.0" encoding="UTF-8" standalone="yes"?>
<Relationships xmlns="http://schemas.openxmlformats.org/package/2006/relationships">
    <Relationship TargetMode="External" Target="http://www.esfcr.cz/" Type="http://schemas.openxmlformats.org/officeDocument/2006/relationships/hyperlink" Id="rId3"/>
    <Relationship Target="../notesSlides/notesSlide28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5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0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1.xml.rels><?xml version="1.0" encoding="UTF-8" standalone="yes"?>
<Relationships xmlns="http://schemas.openxmlformats.org/package/2006/relationships">
    <Relationship TargetMode="External" Target="https://www.nrb.cz/produkt/s-podnik/" Type="http://schemas.openxmlformats.org/officeDocument/2006/relationships/hyperlink" Id="rId2"/>
    <Relationship Target="../slideLayouts/slideLayout2.xml" Type="http://schemas.openxmlformats.org/officeDocument/2006/relationships/slideLayout" Id="rId1"/>
</Relationships>

</file>

<file path=ppt/slides/_rels/slide52.xml.rels><?xml version="1.0" encoding="UTF-8" standalone="yes"?>
<Relationships xmlns="http://schemas.openxmlformats.org/package/2006/relationships">
    <Relationship Target="../media/image3.png" Type="http://schemas.openxmlformats.org/officeDocument/2006/relationships/image" Id="rId2"/>
    <Relationship Target="../slideLayouts/slideLayout1.xml" Type="http://schemas.openxmlformats.org/officeDocument/2006/relationships/slideLayout" Id="rId1"/>
</Relationships>

</file>

<file path=ppt/slides/_rels/slide53.xml.rels><?xml version="1.0" encoding="UTF-8" standalone="yes"?>
<Relationships xmlns="http://schemas.openxmlformats.org/package/2006/relationships">
    <Relationship Target="../slideLayouts/slideLayout2.xml" Type="http://schemas.openxmlformats.org/officeDocument/2006/relationships/slideLayout" Id="rId1"/>
</Relationships>

</file>

<file path=ppt/slides/_rels/slide54.xml.rels><?xml version="1.0" encoding="UTF-8" standalone="yes"?>
<Relationships xmlns="http://schemas.openxmlformats.org/package/2006/relationships">
    <Relationship Target="../media/image10.png" Type="http://schemas.openxmlformats.org/officeDocument/2006/relationships/image" Id="rId3"/>
    <Relationship Target="../media/image9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5.xml.rels><?xml version="1.0" encoding="UTF-8" standalone="yes"?>
<Relationships xmlns="http://schemas.openxmlformats.org/package/2006/relationships">
    <Relationship Target="../media/image12.png" Type="http://schemas.openxmlformats.org/officeDocument/2006/relationships/image" Id="rId3"/>
    <Relationship Target="../media/image11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6.xml.rels><?xml version="1.0" encoding="UTF-8" standalone="yes"?>
<Relationships xmlns="http://schemas.openxmlformats.org/package/2006/relationships">
    <Relationship Target="../media/image13.png" Type="http://schemas.openxmlformats.org/officeDocument/2006/relationships/image" Id="rId2"/>
    <Relationship Target="../slideLayouts/slideLayout2.xml" Type="http://schemas.openxmlformats.org/officeDocument/2006/relationships/slideLayout" Id="rId1"/>
</Relationships>

</file>

<file path=ppt/slides/_rels/slide57.xml.rels><?xml version="1.0" encoding="UTF-8" standalone="yes"?>
<Relationships xmlns="http://schemas.openxmlformats.org/package/2006/relationships">
    <Relationship TargetMode="External" Target="mailto:jana.kadlackova@mpsv.cz" Type="http://schemas.openxmlformats.org/officeDocument/2006/relationships/hyperlink" Id="rId3"/>
    <Relationship Target="../notesSlides/notesSlide29.xml" Type="http://schemas.openxmlformats.org/officeDocument/2006/relationships/notesSlide" Id="rId2"/>
    <Relationship Target="../slideLayouts/slideLayout1.xml" Type="http://schemas.openxmlformats.org/officeDocument/2006/relationships/slideLayout" Id="rId1"/>
    <Relationship TargetMode="External" Target="mailto:anna.kolovratnikova@mpsv.cz" Type="http://schemas.openxmlformats.org/officeDocument/2006/relationships/hyperlink" Id="rId4"/>
</Relationships>

</file>

<file path=ppt/slides/_rels/slide6.xml.rels><?xml version="1.0" encoding="UTF-8" standalone="yes"?>
<Relationships xmlns="http://schemas.openxmlformats.org/package/2006/relationships">
    <Relationship Target="../notesSlides/notesSlide4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7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5.xml" Type="http://schemas.openxmlformats.org/officeDocument/2006/relationships/notesSlide" Id="rId2"/>
    <Relationship Target="../slideLayouts/slideLayout3.xml" Type="http://schemas.openxmlformats.org/officeDocument/2006/relationships/slideLayout" Id="rId1"/>
    <Relationship TargetMode="External" Target="https://www.esfcr.cz/documents/21802/18812957/P%C5%99%C3%ADloha+%C4%8D.+2+sada+rozpozn%C3%A1vac%C3%ADch+znak%C5%AF+soci%C3%A1ln%C3%ADho+podniku.pdf/2dbb5152-9312-4e20-bde1-9666f8ee69fc" Type="http://schemas.openxmlformats.org/officeDocument/2006/relationships/hyperlink" Id="rId4"/>
</Relationships>

</file>

<file path=ppt/slides/_rels/slide8.xml.rels><?xml version="1.0" encoding="UTF-8" standalone="yes"?>
<Relationships xmlns="http://schemas.openxmlformats.org/package/2006/relationships">
    <Relationship Target="../media/image6.png" Type="http://schemas.openxmlformats.org/officeDocument/2006/relationships/image" Id="rId3"/>
    <Relationship Target="../notesSlides/notesSlide6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_rels/slide9.xml.rels><?xml version="1.0" encoding="UTF-8" standalone="yes"?>
<Relationships xmlns="http://schemas.openxmlformats.org/package/2006/relationships">
    <Relationship Target="../media/image7.png" Type="http://schemas.openxmlformats.org/officeDocument/2006/relationships/image" Id="rId3"/>
    <Relationship Target="../notesSlides/notesSlide7.xml" Type="http://schemas.openxmlformats.org/officeDocument/2006/relationships/notesSlide" Id="rId2"/>
    <Relationship Target="../slideLayouts/slideLayout2.xml" Type="http://schemas.openxmlformats.org/officeDocument/2006/relationships/slideLayout" Id="rId1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501292" y="2024837"/>
            <a:ext cx="7272000" cy="1224000"/>
          </a:xfrm>
        </p:spPr>
        <p:txBody>
          <a:bodyPr/>
          <a:lstStyle/>
          <a:p>
            <a:r>
              <a:rPr lang="cs-CZ" dirty="false"/>
              <a:t>VÝZVA Podpora sociálního podnikání (1) č. 03_22_024</a:t>
            </a:r>
            <a:br>
              <a:rPr lang="cs-CZ" dirty="false"/>
            </a:br>
            <a:endParaRPr lang="cs-CZ" dirty="false"/>
          </a:p>
        </p:txBody>
      </p:sp>
      <p:sp>
        <p:nvSpPr>
          <p:cNvPr id="6" name="Zástupný symbol pro text 5"/>
          <p:cNvSpPr>
            <a:spLocks noGrp="true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false"/>
              <a:t>Odd. projektů sociálního začleňování II</a:t>
            </a:r>
          </a:p>
        </p:txBody>
      </p:sp>
      <p:sp>
        <p:nvSpPr>
          <p:cNvPr id="7" name="Zástupný symbol pro text 6"/>
          <p:cNvSpPr>
            <a:spLocks noGrp="true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cs-CZ" dirty="false"/>
              <a:t>2022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pic>
        <p:nvPicPr>
          <p:cNvPr id="15" name="Zástupný symbol pro obrázek 14"/>
          <p:cNvPicPr>
            <a:picLocks noGrp="true" noChangeAspect="true"/>
          </p:cNvPicPr>
          <p:nvPr>
            <p:ph type="pic" sz="quarter" idx="16"/>
          </p:nvPr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089600"/>
            <a:ext cx="540000" cy="540000"/>
          </a:xfrm>
        </p:spPr>
      </p:pic>
      <p:pic>
        <p:nvPicPr>
          <p:cNvPr id="16" name="Zástupný symbol pro obrázek 15"/>
          <p:cNvPicPr>
            <a:picLocks noGrp="true" noChangeAspect="true"/>
          </p:cNvPicPr>
          <p:nvPr>
            <p:ph type="pic" sz="quarter" idx="17"/>
          </p:nvPr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4885200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337466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Ekonomický princip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844824"/>
            <a:ext cx="8064000" cy="5001298"/>
          </a:xfrm>
        </p:spPr>
        <p:txBody>
          <a:bodyPr/>
          <a:lstStyle/>
          <a:p>
            <a:pPr lvl="0" algn="just"/>
            <a:r>
              <a:rPr lang="cs-CZ" dirty="false"/>
              <a:t>tržbami se rozumí výnosy z vlastní podnikatelské činnosti </a:t>
            </a:r>
          </a:p>
          <a:p>
            <a:pPr lvl="0" algn="just"/>
            <a:r>
              <a:rPr lang="cs-CZ" dirty="false"/>
              <a:t>celkovými výnosy se rozumí všechny příjmy podniku (vlastní tržby, dotace, dary, příspěvky z ÚP, kladné úroky…)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10</a:t>
            </a:fld>
            <a:endParaRPr lang="cs-CZ" dirty="false"/>
          </a:p>
        </p:txBody>
      </p:sp>
      <p:pic>
        <p:nvPicPr>
          <p:cNvPr id="6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221088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233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Environmentální princip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268760"/>
            <a:ext cx="8064000" cy="4320240"/>
          </a:xfrm>
        </p:spPr>
        <p:txBody>
          <a:bodyPr wrap="square"/>
          <a:lstStyle/>
          <a:p>
            <a:endParaRPr lang="cs-CZ" dirty="false"/>
          </a:p>
          <a:p>
            <a:pPr algn="just"/>
            <a:r>
              <a:rPr lang="cs-CZ" dirty="false"/>
              <a:t>zohledňování environmentálních aspektů výroby i spotřeby</a:t>
            </a:r>
          </a:p>
          <a:p>
            <a:pPr algn="just"/>
            <a:r>
              <a:rPr lang="cs-CZ" dirty="false"/>
              <a:t>sociální podnik má formulované zásady environmentálně šetrného podnikání a provozu podnikatelské činnosti a naplňuje je v praxi </a:t>
            </a:r>
          </a:p>
          <a:p>
            <a:pPr marL="0" indent="0" algn="just">
              <a:buNone/>
            </a:pPr>
            <a:r>
              <a:rPr lang="cs-CZ" dirty="false"/>
              <a:t>např. hospodárné využívání materiálů a eliminace </a:t>
            </a:r>
            <a:r>
              <a:rPr lang="cs-CZ" sz="2400" dirty="false"/>
              <a:t>vzniku odpadů, využívání energeticky úsporných spotřebičů, používání ekologických obalů, ekologicky šetrných prostředků, apod.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11</a:t>
            </a:fld>
            <a:endParaRPr lang="cs-CZ" dirty="false"/>
          </a:p>
        </p:txBody>
      </p:sp>
      <p:pic>
        <p:nvPicPr>
          <p:cNvPr id="7" name="Picture 2"/>
          <p:cNvPicPr>
            <a:picLocks noChangeAspect="true" noChangeArrowheads="true"/>
          </p:cNvPicPr>
          <p:nvPr/>
        </p:nvPicPr>
        <p:blipFill>
          <a:blip cstate="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5094226"/>
            <a:ext cx="1377425" cy="1367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75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MÍSTNÍ princip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275176"/>
          </a:xfrm>
        </p:spPr>
        <p:txBody>
          <a:bodyPr/>
          <a:lstStyle/>
          <a:p>
            <a:endParaRPr lang="cs-CZ" dirty="false"/>
          </a:p>
          <a:p>
            <a:r>
              <a:rPr lang="cs-CZ" dirty="false"/>
              <a:t>přednostní uspokojování potřeb místní komunity a místní poptávky</a:t>
            </a:r>
          </a:p>
          <a:p>
            <a:r>
              <a:rPr lang="cs-CZ" dirty="false"/>
              <a:t>využívání přednostně místních zdrojů – zaměstnává místní obyvatele a nakupuje od místních dodavatelů</a:t>
            </a:r>
          </a:p>
          <a:p>
            <a:r>
              <a:rPr lang="cs-CZ" dirty="false"/>
              <a:t>spolupráce sociálního podniku s místními aktéry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12</a:t>
            </a:fld>
            <a:endParaRPr lang="cs-CZ" dirty="false"/>
          </a:p>
        </p:txBody>
      </p:sp>
      <p:pic>
        <p:nvPicPr>
          <p:cNvPr id="7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831" y="436510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92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196752"/>
            <a:ext cx="8064000" cy="5355296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cs-CZ" dirty="false"/>
          </a:p>
          <a:p>
            <a:pPr>
              <a:buFont typeface="Arial" panose="020B0604020202020204" pitchFamily="34" charset="0"/>
              <a:buChar char="●"/>
            </a:pPr>
            <a:r>
              <a:rPr lang="cs-CZ" dirty="false"/>
              <a:t>osoby dlouhodobě či opakovaně nezaměstnané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dirty="false"/>
              <a:t>osoby se zdravotním postižením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dirty="false"/>
              <a:t>osoby s duševním onemocněním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dirty="false"/>
              <a:t>osoby ve nebo po výkonu trestu (do 10-ti let od ukončení výkonu tresu)</a:t>
            </a:r>
          </a:p>
          <a:p>
            <a:pPr>
              <a:buFont typeface="Arial" panose="020B0604020202020204" pitchFamily="34" charset="0"/>
              <a:buChar char="●"/>
            </a:pPr>
            <a:r>
              <a:rPr lang="cs-CZ" dirty="false"/>
              <a:t>mladí lidé bez praxe a mladší 30 let - osoby opouštějící institucionální zařízení</a:t>
            </a:r>
          </a:p>
          <a:p>
            <a:pPr lvl="0">
              <a:buFont typeface="Arial" panose="020B0604020202020204" pitchFamily="34" charset="0"/>
              <a:buChar char="●"/>
            </a:pPr>
            <a:r>
              <a:rPr lang="cs-CZ" dirty="false"/>
              <a:t>osoby pečující o fyzickou osobu, která se považuje za osobu závislou na pomoci jiné fyzické osoby podle § 8 zákona č. 108/2006 Sb., o sociálních službách</a:t>
            </a:r>
          </a:p>
          <a:p>
            <a:pPr>
              <a:buFont typeface="Arial" panose="020B0604020202020204" pitchFamily="34" charset="0"/>
              <a:buChar char="●"/>
            </a:pPr>
            <a:endParaRPr lang="cs-CZ" dirty="false"/>
          </a:p>
          <a:p>
            <a:pPr marL="414000" lvl="1" indent="0">
              <a:buNone/>
            </a:pPr>
            <a:endParaRPr lang="cs-CZ" sz="22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560655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endParaRPr lang="cs-CZ" dirty="false"/>
          </a:p>
          <a:p>
            <a:r>
              <a:rPr lang="cs-CZ" dirty="false"/>
              <a:t>osoby bez přístřeší nebo osoby žijící v nejistém nebo nevyhovujícím bydlení</a:t>
            </a:r>
          </a:p>
          <a:p>
            <a:pPr lvl="0"/>
            <a:r>
              <a:rPr lang="cs-CZ" dirty="false"/>
              <a:t>osoby, které osobně pečují o dítě do 15 let věku a jsou zároveň ohrožené sociálním vyloučením </a:t>
            </a:r>
          </a:p>
          <a:p>
            <a:pPr marL="446088" lvl="0" indent="0">
              <a:buNone/>
            </a:pPr>
            <a:r>
              <a:rPr lang="cs-CZ" dirty="false"/>
              <a:t>(uplynutím věku dítěte v průběhu realizace projektu pozbývá osoba statut cílové skupiny projektu)</a:t>
            </a:r>
          </a:p>
          <a:p>
            <a:pPr lvl="0"/>
            <a:r>
              <a:rPr lang="cs-CZ" dirty="false"/>
              <a:t>osoby ve věku 55 a více let, vedené i nevedené úřadem práce</a:t>
            </a:r>
          </a:p>
          <a:p>
            <a:pPr marL="0" lvl="0" indent="0">
              <a:buNone/>
            </a:pPr>
            <a:endParaRPr lang="cs-CZ" sz="2200" dirty="false"/>
          </a:p>
          <a:p>
            <a:pPr marL="0" lvl="0" indent="0">
              <a:buNone/>
            </a:pPr>
            <a:r>
              <a:rPr lang="cs-CZ" sz="1400" dirty="false"/>
              <a:t>                                                                                      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0900313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CF3490-73B1-4F77-9D1A-EF6A7C5FF0F6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cílové skupiny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DCA7A9-1C31-425D-9E33-291AC9929AB5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osoby ohrožené závislostmi – osoby po absolvování min. tříměsíční pobytové léčby závislosti nebo osoby podstupující ambulantní péči</a:t>
            </a:r>
          </a:p>
          <a:p>
            <a:r>
              <a:rPr lang="cs-CZ" dirty="false"/>
              <a:t>migranti a azylanti </a:t>
            </a:r>
          </a:p>
          <a:p>
            <a:pPr marL="892175" indent="-431800">
              <a:buFont typeface="Wingdings" panose="05000000000000000000" pitchFamily="2" charset="2"/>
              <a:buChar char="Ø"/>
            </a:pPr>
            <a:r>
              <a:rPr lang="cs-CZ" dirty="false"/>
              <a:t>uznaní azylanti, cizinci s uděleným vízem k pobytu nad 90 dnů, dlouhodobým nebo trvalým pobytem v ČR nebo osoby v režimu dočasné ochrany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567306D-1B4C-40D3-97A5-7C772AE5CA3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45222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POVINNÉ Klíčové aktivity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358775" lvl="1" indent="-250825">
              <a:buFont typeface="Arial" panose="020B0604020202020204" pitchFamily="34" charset="0"/>
              <a:buChar char="●"/>
            </a:pPr>
            <a:r>
              <a:rPr lang="cs-CZ" sz="2800" dirty="false"/>
              <a:t> vytvoření nových pracovních míst pro znevýhodněné osoby</a:t>
            </a:r>
            <a:endParaRPr lang="cs-CZ" sz="1600" dirty="false"/>
          </a:p>
          <a:p>
            <a:pPr marL="719138" lvl="1" indent="-338138">
              <a:buFont typeface="Courier New" panose="02070309020205020404" pitchFamily="49" charset="0"/>
              <a:buChar char="o"/>
            </a:pPr>
            <a:r>
              <a:rPr lang="cs-CZ" sz="2400" dirty="false"/>
              <a:t>jedná se o nově vzniklé místo, které je bezodkladně obsazeno (do 3 měsíců)</a:t>
            </a:r>
          </a:p>
          <a:p>
            <a:pPr marL="719138" lvl="1" indent="-338138">
              <a:buFont typeface="Courier New" panose="02070309020205020404" pitchFamily="49" charset="0"/>
              <a:buChar char="o"/>
            </a:pPr>
            <a:r>
              <a:rPr lang="cs-CZ" sz="2400" dirty="false"/>
              <a:t>minimální úvazek je 0,4</a:t>
            </a:r>
          </a:p>
          <a:p>
            <a:pPr marL="719138" lvl="1" indent="-338138">
              <a:buFont typeface="Courier New" panose="02070309020205020404" pitchFamily="49" charset="0"/>
              <a:buChar char="o"/>
            </a:pPr>
            <a:r>
              <a:rPr lang="cs-CZ" sz="2400" dirty="false"/>
              <a:t>uzavřena PS nebo DPČ</a:t>
            </a:r>
          </a:p>
          <a:p>
            <a:pPr marL="719138" lvl="1" indent="-338138">
              <a:buFont typeface="Courier New" panose="02070309020205020404" pitchFamily="49" charset="0"/>
              <a:buChar char="o"/>
            </a:pPr>
            <a:r>
              <a:rPr lang="cs-CZ" sz="2400" dirty="false"/>
              <a:t>osobám je poskytována integrační podpora</a:t>
            </a:r>
          </a:p>
          <a:p>
            <a:pPr marL="381000" lvl="1" indent="0">
              <a:buNone/>
            </a:pPr>
            <a:endParaRPr lang="cs-CZ" sz="2400" dirty="false">
              <a:solidFill>
                <a:schemeClr val="tx1">
                  <a:lumMod val="40000"/>
                  <a:lumOff val="60000"/>
                </a:schemeClr>
              </a:solidFill>
            </a:endParaRPr>
          </a:p>
          <a:p>
            <a:pPr marL="358775" lvl="1" indent="-250825">
              <a:buFont typeface="Arial" panose="020B0604020202020204" pitchFamily="34" charset="0"/>
              <a:buChar char="●"/>
            </a:pPr>
            <a:r>
              <a:rPr lang="cs-CZ" sz="2800" dirty="false"/>
              <a:t> provoz sociálního podniku</a:t>
            </a:r>
          </a:p>
          <a:p>
            <a:pPr marL="719138" lvl="1" indent="-342900">
              <a:buFont typeface="Courier New" panose="02070309020205020404" pitchFamily="49" charset="0"/>
              <a:buChar char="o"/>
            </a:pPr>
            <a:r>
              <a:rPr lang="cs-CZ" sz="2400" dirty="false"/>
              <a:t>provoz aktivity zahájen bezodkladně (do 3 měsíců)</a:t>
            </a:r>
          </a:p>
          <a:p>
            <a:pPr marL="719138" lvl="1" indent="-342900">
              <a:buFont typeface="Courier New" panose="02070309020205020404" pitchFamily="49" charset="0"/>
              <a:buChar char="o"/>
            </a:pPr>
            <a:r>
              <a:rPr lang="cs-CZ" sz="2400" dirty="false"/>
              <a:t>naplňování sociálních principů </a:t>
            </a:r>
          </a:p>
          <a:p>
            <a:pPr marL="414000" lvl="1" indent="0">
              <a:buNone/>
            </a:pPr>
            <a:endParaRPr 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095806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7C7ACDE-EA0B-4C1C-A831-03AD19436A9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DOPLŇKOVÉ KLÍČOVÉ AKTIVITY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54D56A8-B7BA-4616-B5D8-3178B1B86CC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vzdělávání v oblasti měkkých dovedností a odborné vzdělávání 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jak pro znevýhodněné osoby, pro posílení jejich profesního a osobního rozvoje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tak pro ostatní zaměstnance (případně management) pracující se znevýhodněnými osobami s cílem posílit kompetence pro práci s osobami z CS</a:t>
            </a:r>
          </a:p>
          <a:p>
            <a:r>
              <a:rPr lang="cs-CZ" dirty="false"/>
              <a:t>marketing sociálního podniku</a:t>
            </a:r>
          </a:p>
          <a:p>
            <a:r>
              <a:rPr lang="cs-CZ" dirty="false"/>
              <a:t>a další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9DCA9E-15C9-47A6-83CA-2EF88097B31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361234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 - závazkové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18</a:t>
            </a:fld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721014"/>
            <a:ext cx="8064000" cy="4779232"/>
          </a:xfrm>
        </p:spPr>
        <p:txBody>
          <a:bodyPr/>
          <a:lstStyle/>
          <a:p>
            <a:r>
              <a:rPr lang="cs-CZ" dirty="false"/>
              <a:t>600 000 Celkový počet účastníků</a:t>
            </a:r>
          </a:p>
          <a:p>
            <a:r>
              <a:rPr lang="cs-CZ" dirty="false"/>
              <a:t>102 132 Počet sociálních podniků vzniklých díky podpoře</a:t>
            </a:r>
          </a:p>
          <a:p>
            <a:r>
              <a:rPr lang="cs-CZ" dirty="false"/>
              <a:t>102 122 Počet podpořených již existujících sociálních podniků</a:t>
            </a:r>
          </a:p>
          <a:p>
            <a:r>
              <a:rPr lang="cs-CZ" dirty="false"/>
              <a:t>672 001 Počet znevýhodněných osob umístěných na pracovních místech </a:t>
            </a:r>
          </a:p>
          <a:p>
            <a:pPr marL="0" indent="0">
              <a:buNone/>
            </a:pPr>
            <a:endParaRPr lang="en-US" dirty="false"/>
          </a:p>
        </p:txBody>
      </p:sp>
    </p:spTree>
    <p:extLst>
      <p:ext uri="{BB962C8B-B14F-4D97-AF65-F5344CB8AC3E}">
        <p14:creationId xmlns:p14="http://schemas.microsoft.com/office/powerpoint/2010/main" val="42910261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02B299D-6712-4437-BC9F-319C5E89A4C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indikátory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88128E-D54E-4D22-A38A-0DD16D2B6E12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dirty="false"/>
              <a:t>626 000 Účastníci, kteří získali kvalifikaci po ukončení své účasti </a:t>
            </a:r>
          </a:p>
          <a:p>
            <a:r>
              <a:rPr lang="cs-CZ" dirty="false"/>
              <a:t>679 001 Počet podpořených Romů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728C0EA-CA57-47C1-B678-F4F764B53AED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19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48132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95536" y="0"/>
            <a:ext cx="8424000" cy="1052736"/>
          </a:xfrm>
        </p:spPr>
        <p:txBody>
          <a:bodyPr/>
          <a:lstStyle/>
          <a:p>
            <a:r>
              <a:rPr lang="cs-CZ" dirty="false"/>
              <a:t>Výzva „Podpora Sociálního podnikání“, </a:t>
            </a:r>
            <a:r>
              <a:rPr lang="cs-CZ" altLang="cs-CZ" dirty="false"/>
              <a:t>č. 03_22_024</a:t>
            </a:r>
            <a:endParaRPr lang="cs-CZ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000" dirty="false"/>
              <a:t> </a:t>
            </a:r>
            <a:r>
              <a:rPr lang="cs-CZ" altLang="cs-CZ" sz="2200" dirty="false"/>
              <a:t>vyhlášení výzvy:  20. 9. 2022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false"/>
              <a:t> ukončení výzvy: 20. 10. 2023 (průběžná)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false"/>
              <a:t> alokace: 350 mil. Kč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false"/>
              <a:t> místo realizace: celá ČR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 max. výše celkových způsobilých výdajů projektu: 4,5 mil. Kč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altLang="cs-CZ" sz="2200" dirty="false"/>
              <a:t> max. délka projektu: 24 měsíců (nejpozději do 30. 6. 2026)</a:t>
            </a:r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cs-CZ" altLang="cs-CZ" sz="2200" dirty="false"/>
          </a:p>
          <a:p>
            <a:pPr marL="266700" indent="-2667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200" dirty="false"/>
              <a:t> míra spolufinancování: 23,265 % hradí příjemce</a:t>
            </a:r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false"/>
          </a:p>
          <a:p>
            <a:pPr marL="266700" indent="-266700">
              <a:spcBef>
                <a:spcPts val="0"/>
              </a:spcBef>
              <a:spcAft>
                <a:spcPts val="0"/>
              </a:spcAft>
            </a:pPr>
            <a:endParaRPr lang="cs-CZ" altLang="cs-CZ" dirty="false"/>
          </a:p>
          <a:p>
            <a:pPr>
              <a:spcBef>
                <a:spcPts val="0"/>
              </a:spcBef>
            </a:pPr>
            <a:endParaRPr lang="cs-CZ" dirty="false"/>
          </a:p>
          <a:p>
            <a:pPr>
              <a:spcBef>
                <a:spcPts val="0"/>
              </a:spcBef>
            </a:pPr>
            <a:endParaRPr lang="cs-CZ" dirty="false"/>
          </a:p>
          <a:p>
            <a:pPr>
              <a:spcBef>
                <a:spcPts val="0"/>
              </a:spcBef>
            </a:pPr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z="1100" smtClean="false"/>
              <a:pPr/>
              <a:t>2</a:t>
            </a:fld>
            <a:endParaRPr lang="cs-CZ" sz="1100" dirty="false"/>
          </a:p>
        </p:txBody>
      </p:sp>
    </p:spTree>
    <p:extLst>
      <p:ext uri="{BB962C8B-B14F-4D97-AF65-F5344CB8AC3E}">
        <p14:creationId xmlns:p14="http://schemas.microsoft.com/office/powerpoint/2010/main" val="735856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3915F3-07DC-412D-985E-09ACEC0DE8F4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DE MINIMIS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E01485-7CD9-44A8-A606-D2CCB3939E4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false"/>
              <a:t>v této výzvě je umožněna pouze podpora de minimis</a:t>
            </a:r>
          </a:p>
          <a:p>
            <a:pPr algn="just"/>
            <a:r>
              <a:rPr lang="cs-CZ" dirty="false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 podporu de minimis je limitem objem podpory pro jeden podnik a vymezené období:</a:t>
            </a:r>
          </a:p>
          <a:p>
            <a:pPr marL="0" indent="0" algn="just">
              <a:buNone/>
            </a:pPr>
            <a:r>
              <a:rPr lang="cs-CZ" dirty="false">
                <a:latin typeface="Arial" panose="020B0604020202020204" pitchFamily="34" charset="0"/>
              </a:rPr>
              <a:t>Celková výše podpory de minimis poskytnuté jednomu podniku nesmí za libovolná tři po sobě jdoucí jednoletá účetní období překročit částku 200 000 EUR, pro prvovýrobu 20 000 EUR.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35C4F5E-E69B-45E5-9D0D-A2FEEC18C886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496405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IS KP21+</a:t>
            </a:r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false"/>
              <a:t>registrace – Pokyny k vyplnění žádosti (www.esfcr.cz)</a:t>
            </a:r>
          </a:p>
          <a:p>
            <a:pPr algn="just"/>
            <a:r>
              <a:rPr lang="cs-CZ" dirty="false"/>
              <a:t>elektronizace – kvalifikovaný elektronický podpis (i v případě oprávněné osoby jednající za žadatele)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dirty="false"/>
              <a:t>role uživatelů (editor, čtenáře, signatář; signatář musí mít zřízený vlastní účet)</a:t>
            </a:r>
          </a:p>
          <a:p>
            <a:pPr algn="just"/>
            <a:r>
              <a:rPr lang="cs-CZ" dirty="false"/>
              <a:t>vyplnění projektové žádosti; komunikace, upozornění, depeše (zprávy mezi uživateli)</a:t>
            </a:r>
          </a:p>
          <a:p>
            <a:pPr algn="just"/>
            <a:r>
              <a:rPr lang="cs-CZ" dirty="false"/>
              <a:t>technické problémy: </a:t>
            </a:r>
            <a:r>
              <a:rPr lang="cs-CZ" dirty="false">
                <a:hlinkClick r:id="rId3"/>
              </a:rPr>
              <a:t>https://sd21.mssf.cz</a:t>
            </a:r>
            <a:r>
              <a:rPr lang="cs-CZ" dirty="false"/>
              <a:t> </a:t>
            </a:r>
          </a:p>
          <a:p>
            <a:r>
              <a:rPr lang="cs-CZ" dirty="false"/>
              <a:t>další informace: www.dotaceeu.cz</a:t>
            </a:r>
          </a:p>
          <a:p>
            <a:pPr marL="0" indent="0">
              <a:buNone/>
            </a:pPr>
            <a:endParaRPr lang="cs-CZ" dirty="false"/>
          </a:p>
          <a:p>
            <a:endParaRPr lang="en-US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7479457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Povinné přílohy žádosti o podporu</a:t>
            </a:r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sz="2800" dirty="false"/>
              <a:t>Jsou-li relevantní (dle kap. 7.1 výzvy):</a:t>
            </a:r>
          </a:p>
          <a:p>
            <a:pPr algn="just"/>
            <a:r>
              <a:rPr lang="en-US" sz="2800" dirty="false" err="true"/>
              <a:t>údaje</a:t>
            </a:r>
            <a:r>
              <a:rPr lang="en-US" sz="2800" dirty="false"/>
              <a:t> o </a:t>
            </a:r>
            <a:r>
              <a:rPr lang="en-US" sz="2800" dirty="false" err="true"/>
              <a:t>skutečném</a:t>
            </a:r>
            <a:r>
              <a:rPr lang="en-US" sz="2800" dirty="false"/>
              <a:t> </a:t>
            </a:r>
            <a:r>
              <a:rPr lang="en-US" sz="2800" dirty="false" err="true"/>
              <a:t>majiteli</a:t>
            </a:r>
            <a:r>
              <a:rPr lang="en-US" sz="2800" dirty="false"/>
              <a:t>, a to </a:t>
            </a:r>
            <a:r>
              <a:rPr lang="en-US" sz="2800" dirty="false" err="true"/>
              <a:t>ve</a:t>
            </a:r>
            <a:r>
              <a:rPr lang="en-US" sz="2800" dirty="false"/>
              <a:t> </a:t>
            </a:r>
            <a:r>
              <a:rPr lang="en-US" sz="2800" dirty="false" err="true"/>
              <a:t>formě</a:t>
            </a:r>
            <a:r>
              <a:rPr lang="en-US" sz="2800" dirty="false"/>
              <a:t> </a:t>
            </a:r>
            <a:r>
              <a:rPr lang="en-US" sz="2800" dirty="false" err="true"/>
              <a:t>úplného</a:t>
            </a:r>
            <a:r>
              <a:rPr lang="en-US" sz="2800" dirty="false"/>
              <a:t> </a:t>
            </a:r>
            <a:r>
              <a:rPr lang="en-US" sz="2800" dirty="false" err="true"/>
              <a:t>výpisu</a:t>
            </a:r>
            <a:r>
              <a:rPr lang="en-US" sz="2800" dirty="false"/>
              <a:t> </a:t>
            </a:r>
            <a:r>
              <a:rPr lang="en-US" sz="2800" dirty="false" err="true"/>
              <a:t>platných</a:t>
            </a:r>
            <a:r>
              <a:rPr lang="en-US" sz="2800" dirty="false"/>
              <a:t> </a:t>
            </a:r>
            <a:r>
              <a:rPr lang="en-US" sz="2800" dirty="false" err="true"/>
              <a:t>údajů</a:t>
            </a:r>
            <a:r>
              <a:rPr lang="cs-CZ" sz="2800" dirty="false"/>
              <a:t> dle zákona </a:t>
            </a:r>
            <a:r>
              <a:rPr lang="en-US" sz="2800" dirty="false"/>
              <a:t>č.</a:t>
            </a:r>
            <a:r>
              <a:rPr lang="cs-CZ" sz="2800" dirty="false"/>
              <a:t> </a:t>
            </a:r>
            <a:r>
              <a:rPr lang="en-US" sz="2800" dirty="false"/>
              <a:t>37/2021 Sb.</a:t>
            </a:r>
            <a:endParaRPr lang="cs-CZ" sz="2800" dirty="false"/>
          </a:p>
          <a:p>
            <a:pPr algn="just"/>
            <a:r>
              <a:rPr lang="cs-CZ" sz="2800" dirty="false"/>
              <a:t>statut svěřenského fondu (je-li relevantní)</a:t>
            </a:r>
          </a:p>
          <a:p>
            <a:pPr marL="0" indent="0" algn="just">
              <a:buNone/>
            </a:pPr>
            <a:r>
              <a:rPr lang="cs-CZ" sz="2800" dirty="false"/>
              <a:t> Povinné přílohy:</a:t>
            </a:r>
          </a:p>
          <a:p>
            <a:pPr algn="just"/>
            <a:r>
              <a:rPr lang="cs-CZ" sz="2800" dirty="false"/>
              <a:t>Podnikatelský plán včetně finančního plánu (finanční plán dokládán v excelu)</a:t>
            </a:r>
          </a:p>
          <a:p>
            <a:endParaRPr lang="en-US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2105474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3DAF5B-E119-40E1-BCCF-0B3EDC1086E9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Evidence skutečných majitelů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BFB53A2-82F8-41CD-A30C-479DED981FEE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52528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false"/>
              <a:t>úplný výpis lze získat přihlášením evidující osoby nebo skutečného majitele pomocí datové schránky: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zadat do vyhledávače odkaz: https://esm.justice.cz/ias/issm/rejstrik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v pravém horním rohu zadat „Přihlásit“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v pravé části zvolit výběr přihlášení za pomoci datové schránky, což Vás odkáže na přihlášení ve vybraném informačním systému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po přihlášení do vyhledávače zadáte IČO </a:t>
            </a:r>
          </a:p>
          <a:p>
            <a:pPr marL="892175" indent="-431800">
              <a:buFont typeface="Courier New" panose="02070309020205020404" pitchFamily="49" charset="0"/>
              <a:buChar char="o"/>
            </a:pPr>
            <a:r>
              <a:rPr lang="cs-CZ" dirty="false"/>
              <a:t>po vyhledání zvolíte možnost </a:t>
            </a:r>
            <a:r>
              <a:rPr lang="cs-CZ" i="true" dirty="false"/>
              <a:t>úplný výpis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F12FFA2-81F2-4C24-9FFF-D722AB9B103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0943638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619672" y="2535055"/>
            <a:ext cx="7272000" cy="743563"/>
          </a:xfrm>
        </p:spPr>
        <p:txBody>
          <a:bodyPr/>
          <a:lstStyle/>
          <a:p>
            <a:r>
              <a:rPr lang="cs-CZ" sz="3600" dirty="false"/>
              <a:t>rozpočet projektu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1444246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Rozpočet projektu - struktura</a:t>
            </a:r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800000"/>
            <a:ext cx="8064000" cy="3645224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b="true" dirty="false"/>
              <a:t>Celkové způsobilé náklady (CZV) = přímé náklady + nepřímé náklady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true" dirty="false"/>
          </a:p>
          <a:p>
            <a:pPr marL="234000" lvl="1" indent="0">
              <a:lnSpc>
                <a:spcPct val="80000"/>
              </a:lnSpc>
              <a:buNone/>
              <a:defRPr/>
            </a:pPr>
            <a:r>
              <a:rPr lang="cs-CZ" altLang="cs-CZ" b="true" dirty="false"/>
              <a:t>I. Přímé náklady </a:t>
            </a:r>
            <a:r>
              <a:rPr lang="cs-CZ" altLang="cs-CZ" dirty="false"/>
              <a:t>		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1. Osobní náklady 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2. Cestovní náhrady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3. Zařízení a vybavení  a spotřebního materiálu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4. Nákup služeb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5. Drobné stavební úpravy (do 40 tis. Kč)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6. Přímá podpora CS </a:t>
            </a:r>
          </a:p>
          <a:p>
            <a:pPr lvl="2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cs-CZ" altLang="cs-CZ" dirty="false"/>
              <a:t>7. Křížové financování – 0%</a:t>
            </a:r>
          </a:p>
          <a:p>
            <a:pPr marL="666000" lvl="2" indent="0">
              <a:lnSpc>
                <a:spcPct val="80000"/>
              </a:lnSpc>
              <a:buNone/>
              <a:defRPr/>
            </a:pPr>
            <a:endParaRPr lang="cs-CZ" altLang="cs-CZ" dirty="false"/>
          </a:p>
          <a:p>
            <a:pPr marL="234000" lvl="1" indent="0">
              <a:buNone/>
            </a:pPr>
            <a:r>
              <a:rPr lang="cs-CZ" b="true" dirty="false"/>
              <a:t>II. Nepřímé náklady – 25 % přímých nákladů</a:t>
            </a:r>
            <a:endParaRPr lang="en-US" b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724311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 Osobní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false"/>
              <a:t>realizační tým projektu – např. manažer podniku, psycholog, vedoucí CS, psychosociální pracovník</a:t>
            </a:r>
          </a:p>
          <a:p>
            <a:pPr marL="414000" lvl="1" indent="0" algn="just">
              <a:buNone/>
              <a:defRPr/>
            </a:pPr>
            <a:endParaRPr lang="cs-CZ" altLang="cs-CZ" sz="2400" dirty="false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altLang="cs-CZ" sz="2400" dirty="false"/>
              <a:t>obvyklé ceny a mzdy – www.esfcr.cz</a:t>
            </a:r>
          </a:p>
          <a:p>
            <a:pPr lvl="1" algn="just">
              <a:buFont typeface="Arial" panose="020B0604020202020204" pitchFamily="34" charset="0"/>
              <a:buChar char="•"/>
              <a:defRPr/>
            </a:pPr>
            <a:endParaRPr lang="cs-CZ" altLang="cs-CZ" sz="2400" dirty="false"/>
          </a:p>
          <a:p>
            <a:pPr lvl="1" algn="just">
              <a:buFont typeface="Arial" panose="020B0604020202020204" pitchFamily="34" charset="0"/>
              <a:buChar char="•"/>
              <a:defRPr/>
            </a:pPr>
            <a:r>
              <a:rPr lang="cs-CZ" sz="2400" dirty="false"/>
              <a:t>max. úvazek 1,0 dohromady u všech subjektů zapojených do daného projektu (tj. součet veškerých úvazků zaměstnance u zaměstnavatele/ů včetně případných DPP a DPČ nesmí překročit jeden pracovní úvazek), a to po celou dobu zapojení daného pracovníka do realizace projektu OPZ</a:t>
            </a:r>
            <a:endParaRPr lang="cs-CZ" altLang="cs-CZ" sz="2400" dirty="false"/>
          </a:p>
          <a:p>
            <a:pPr lvl="1">
              <a:buFont typeface="Arial" panose="020B0604020202020204" pitchFamily="34" charset="0"/>
              <a:buChar char="•"/>
              <a:defRPr/>
            </a:pPr>
            <a:endParaRPr lang="cs-CZ" altLang="cs-CZ" sz="2400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01550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2 Cestovní náhrady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cs-CZ" altLang="cs-CZ" dirty="false"/>
          </a:p>
          <a:p>
            <a:pPr>
              <a:lnSpc>
                <a:spcPct val="80000"/>
              </a:lnSpc>
            </a:pPr>
            <a:r>
              <a:rPr lang="cs-CZ" altLang="cs-CZ" dirty="false"/>
              <a:t>zahraniční služební cesty  (vyhláška MF)</a:t>
            </a:r>
          </a:p>
          <a:p>
            <a:pPr>
              <a:lnSpc>
                <a:spcPct val="80000"/>
              </a:lnSpc>
            </a:pPr>
            <a:endParaRPr lang="cs-CZ" altLang="cs-CZ" dirty="false"/>
          </a:p>
          <a:p>
            <a:pPr>
              <a:lnSpc>
                <a:spcPct val="80000"/>
              </a:lnSpc>
            </a:pPr>
            <a:r>
              <a:rPr lang="cs-CZ" altLang="cs-CZ" dirty="false"/>
              <a:t>cestovné zahraničních expertů  (per </a:t>
            </a:r>
            <a:r>
              <a:rPr lang="cs-CZ" altLang="cs-CZ" dirty="false" err="true"/>
              <a:t>diems</a:t>
            </a:r>
            <a:r>
              <a:rPr lang="cs-CZ" altLang="cs-CZ" dirty="false"/>
              <a:t>) do ČR</a:t>
            </a:r>
          </a:p>
          <a:p>
            <a:pPr>
              <a:lnSpc>
                <a:spcPct val="80000"/>
              </a:lnSpc>
            </a:pPr>
            <a:endParaRPr lang="cs-CZ" altLang="cs-CZ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480462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3 Zařízení a vybavení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277408"/>
            <a:ext cx="8280920" cy="5319944"/>
          </a:xfrm>
        </p:spPr>
        <p:txBody>
          <a:bodyPr/>
          <a:lstStyle/>
          <a:p>
            <a:pPr algn="just">
              <a:lnSpc>
                <a:spcPct val="80000"/>
              </a:lnSpc>
              <a:defRPr/>
            </a:pPr>
            <a:r>
              <a:rPr lang="cs-CZ" altLang="cs-CZ" dirty="false"/>
              <a:t>podpora je zejména určena na </a:t>
            </a:r>
            <a:r>
              <a:rPr lang="cs-CZ" altLang="cs-CZ" b="true" dirty="false"/>
              <a:t>neinvestiční výdaje</a:t>
            </a:r>
          </a:p>
          <a:p>
            <a:pPr algn="just">
              <a:lnSpc>
                <a:spcPct val="80000"/>
              </a:lnSpc>
              <a:defRPr/>
            </a:pPr>
            <a:r>
              <a:rPr lang="cs-CZ" altLang="cs-CZ" b="true" dirty="false"/>
              <a:t>investiční výdaje </a:t>
            </a:r>
            <a:r>
              <a:rPr lang="cs-CZ" altLang="cs-CZ" dirty="false"/>
              <a:t>– </a:t>
            </a:r>
            <a:r>
              <a:rPr lang="cs-CZ" dirty="false"/>
              <a:t>dlouhodobý nehmotný/hmotný majetek s dobou použitelnosti delší než jeden rok a od výše ocenění (pořizovací ceny) určené žadatelem/příjemcem</a:t>
            </a:r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sz="2000" dirty="false"/>
              <a:t>vymezení </a:t>
            </a:r>
            <a:r>
              <a:rPr lang="cs-CZ" sz="2000" dirty="false"/>
              <a:t>dlouhodobého nehmotného/hmotného majetku si v účetnictví stanovuje žadatel v souladu se zákonem o účetnictví</a:t>
            </a:r>
            <a:endParaRPr lang="cs-CZ" altLang="cs-CZ" sz="2000" dirty="false"/>
          </a:p>
          <a:p>
            <a:pPr algn="just">
              <a:lnSpc>
                <a:spcPct val="80000"/>
              </a:lnSpc>
              <a:buFont typeface="Courier New" panose="02070309020205020404" pitchFamily="49" charset="0"/>
              <a:buChar char="o"/>
              <a:defRPr/>
            </a:pPr>
            <a:r>
              <a:rPr lang="cs-CZ" altLang="cs-CZ" dirty="false">
                <a:solidFill>
                  <a:srgbClr val="FF0000"/>
                </a:solidFill>
              </a:rPr>
              <a:t>investice: max. 25 % celkových přímých způsobilých 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altLang="cs-CZ" sz="2000" dirty="false"/>
              <a:t>U nákupu vybavení </a:t>
            </a:r>
            <a:r>
              <a:rPr lang="cs-CZ" altLang="cs-CZ" sz="2000" u="sng" dirty="false"/>
              <a:t>pro realizační tým</a:t>
            </a:r>
            <a:r>
              <a:rPr lang="cs-CZ" altLang="cs-CZ" sz="2000" dirty="false"/>
              <a:t>, např.  PC, lze do nákladu  uvést pouze 1 ks na 1 úvazek, pokud je úvazek nižší, lze uplatnit pouze část pořizovací ceny, vztahující se k danému úvazku (1 úvazek = cena 1 PC, 0,3 úvazek = 0,3 ceny PC).</a:t>
            </a:r>
          </a:p>
          <a:p>
            <a:pPr marL="0" indent="0" algn="just">
              <a:lnSpc>
                <a:spcPct val="80000"/>
              </a:lnSpc>
              <a:buNone/>
              <a:defRPr/>
            </a:pPr>
            <a:r>
              <a:rPr lang="cs-CZ" dirty="false">
                <a:solidFill>
                  <a:srgbClr val="FF0000"/>
                </a:solidFill>
              </a:rPr>
              <a:t>Nebudou financovány investiční a/nebo neinvestiční výdaje určené na modernizaci administrativního zázemí organizace (např. kancelářský nábytek pro manažera podniku).</a:t>
            </a:r>
            <a:endParaRPr lang="cs-CZ" altLang="cs-CZ" dirty="false">
              <a:solidFill>
                <a:srgbClr val="FF0000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dirty="false"/>
          </a:p>
          <a:p>
            <a:pPr>
              <a:lnSpc>
                <a:spcPct val="80000"/>
              </a:lnSpc>
              <a:defRPr/>
            </a:pPr>
            <a:endParaRPr lang="cs-CZ" altLang="cs-CZ" dirty="false"/>
          </a:p>
          <a:p>
            <a:pPr>
              <a:lnSpc>
                <a:spcPct val="80000"/>
              </a:lnSpc>
              <a:defRPr/>
            </a:pPr>
            <a:endParaRPr lang="cs-CZ" alt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856583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 Nákup služeb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false"/>
              <a:t>marketingové služby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false"/>
              <a:t>vzdělávací kurzy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false"/>
              <a:t>poradenství k sociálnímu podnikání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false"/>
              <a:t>nájemné prostor pro CS </a:t>
            </a:r>
            <a:r>
              <a:rPr lang="cs-CZ" altLang="cs-CZ" dirty="false"/>
              <a:t>(nájem v nájemní smlouvě je přímý náklad, služby jsou nepřímý náklad – rozdělení uvedeno v nájemní smlouvě)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altLang="cs-CZ" sz="2800" dirty="false"/>
              <a:t>…</a:t>
            </a:r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false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false"/>
          </a:p>
          <a:p>
            <a:pPr>
              <a:buFont typeface="Arial" panose="020B0604020202020204" pitchFamily="34" charset="0"/>
              <a:buChar char="•"/>
            </a:pPr>
            <a:endParaRPr lang="cs-CZ" alt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29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509422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Oprávnění Žadatelé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484784"/>
            <a:ext cx="8064000" cy="449120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b="true" dirty="false"/>
              <a:t>OSVČ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/>
              <a:t>obchodní korporace vymezené zákonem č. 90/2012 Sb., o obchodních korporacích: s.r.o., družstva atd.</a:t>
            </a:r>
          </a:p>
          <a:p>
            <a:pPr lvl="0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dirty="false"/>
              <a:t>nestátní neziskové organizace: </a:t>
            </a:r>
            <a:r>
              <a:rPr lang="cs-CZ" sz="2400" dirty="false"/>
              <a:t>obecně prospěšné společnosti, ústavy, církevní právnické osoby, spolky</a:t>
            </a:r>
          </a:p>
          <a:p>
            <a:pPr marL="0" indent="0" algn="just">
              <a:buNone/>
            </a:pPr>
            <a:r>
              <a:rPr lang="cs-CZ" sz="1600" dirty="false"/>
              <a:t>NNO je k datu podání žádosti min. po dobu 12 měsíců evidována v příslušném rejstříku podle právní formy organizace a podniká v rámci vedlejší činnosti.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b="true" dirty="false"/>
              <a:t>sociální podniky</a:t>
            </a:r>
          </a:p>
          <a:p>
            <a:pPr marL="0" indent="0" algn="just">
              <a:buNone/>
            </a:pPr>
            <a:r>
              <a:rPr lang="cs-CZ" sz="2000" dirty="false">
                <a:solidFill>
                  <a:srgbClr val="FF0000"/>
                </a:solidFill>
              </a:rPr>
              <a:t>Principy sociálního podnikání dle výzvy má žadatel uvedeny v zakladatelské dokumentaci, na internetových stránkách.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7445915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5 Drobné Stavební úpravy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false"/>
              <a:t>max. 40.000 Kč na každou jednotlivou účetní položku majetku v jednom zdaňovacím období</a:t>
            </a:r>
          </a:p>
          <a:p>
            <a:endParaRPr lang="cs-CZ" sz="2800" dirty="false"/>
          </a:p>
          <a:p>
            <a:r>
              <a:rPr lang="cs-CZ" sz="2800" dirty="false"/>
              <a:t>např. úprava pracovního místa, které usnadní přístup osobám zdravotně postiženým</a:t>
            </a:r>
            <a:endParaRPr lang="cs-CZ" altLang="cs-CZ" sz="2800" dirty="false"/>
          </a:p>
          <a:p>
            <a:endParaRPr lang="cs-CZ" altLang="cs-CZ" dirty="false"/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23930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07504" y="0"/>
            <a:ext cx="9036496" cy="1080000"/>
          </a:xfrm>
        </p:spPr>
        <p:txBody>
          <a:bodyPr/>
          <a:lstStyle/>
          <a:p>
            <a:r>
              <a:rPr lang="cs-CZ" dirty="false"/>
              <a:t>6 Přímá podpora pro cílovou skupinu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SzPct val="105000"/>
              <a:buNone/>
              <a:defRPr/>
            </a:pPr>
            <a:r>
              <a:rPr lang="cs-CZ" sz="2800" b="true" dirty="false"/>
              <a:t>Mzdy zaměstnanců z cílové skupiny 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false"/>
              <a:t>jen pracovní smlouva nebo DPČ (DPP ne)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false"/>
              <a:t>minimální výše úvazku pro CS  0,4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false"/>
              <a:t>počítá se v jednotkovém nákladu – je včetně zákonných odvodů zaměstnavatele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false"/>
              <a:t>měrnou jednotkou je 0,05 úvazek/měsíc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800" dirty="false">
                <a:solidFill>
                  <a:srgbClr val="FF0000"/>
                </a:solidFill>
              </a:rPr>
              <a:t>jednotkový náklad je 1 391,75 Kč na každých 0,05 úvazku na měsíc</a:t>
            </a:r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false"/>
          </a:p>
          <a:p>
            <a:pPr>
              <a:buFont typeface="Courier New" panose="02070309020205020404" pitchFamily="49" charset="0"/>
              <a:buChar char="o"/>
              <a:defRPr/>
            </a:pP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584428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237A0C6-E46B-4ED2-B13C-EB57A7C131CE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 Přímá podpora pro cílovou skupinu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71200FC-AA06-48F4-AF9F-B67606FD653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>
              <a:buFont typeface="Courier New" panose="02070309020205020404" pitchFamily="49" charset="0"/>
              <a:buChar char="o"/>
              <a:defRPr/>
            </a:pPr>
            <a:r>
              <a:rPr lang="cs-CZ" sz="2400" dirty="false"/>
              <a:t>příklady:</a:t>
            </a:r>
          </a:p>
          <a:p>
            <a:pPr marL="990600" indent="-431800">
              <a:buFont typeface="Arial" panose="020B0604020202020204" pitchFamily="34" charset="0"/>
              <a:buChar char="•"/>
              <a:defRPr/>
            </a:pPr>
            <a:r>
              <a:rPr lang="cs-CZ" sz="2400" dirty="false"/>
              <a:t>Nárok jednotek na 1 měsíc při úvazku 1,0 je 1,0/0,05 = 20 jednotek </a:t>
            </a:r>
          </a:p>
          <a:p>
            <a:pPr marL="990600" indent="-431800">
              <a:buFont typeface="Arial" panose="020B0604020202020204" pitchFamily="34" charset="0"/>
              <a:buChar char="•"/>
              <a:defRPr/>
            </a:pPr>
            <a:r>
              <a:rPr lang="cs-CZ" sz="2400" dirty="false"/>
              <a:t>Nárok jednotek na 1 měsíc při úvazku 0,4 je 0,4/0,05 = 8 jednotek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cs-CZ" dirty="false"/>
              <a:t>jednotkové náklady se hradí poměrnou částkou v případě neodpracování celého měsíce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4E3D1BE-FE3C-4486-B4A5-7ED77F7938E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6474428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0" y="0"/>
            <a:ext cx="8964488" cy="1080000"/>
          </a:xfrm>
        </p:spPr>
        <p:txBody>
          <a:bodyPr/>
          <a:lstStyle/>
          <a:p>
            <a:r>
              <a:rPr lang="cs-CZ" dirty="false"/>
              <a:t>6 Přímá podpora pro cílovou skupinu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>
              <a:buFont typeface="Arial" panose="020B0604020202020204" pitchFamily="34" charset="0"/>
              <a:buChar char="●"/>
              <a:defRPr/>
            </a:pPr>
            <a:r>
              <a:rPr lang="cs-CZ" sz="2800" dirty="false"/>
              <a:t>cestovné, ubytování, při služebních cestách pro CS</a:t>
            </a:r>
          </a:p>
          <a:p>
            <a:pPr algn="just">
              <a:buFont typeface="Arial" panose="020B0604020202020204" pitchFamily="34" charset="0"/>
              <a:buChar char="●"/>
              <a:defRPr/>
            </a:pPr>
            <a:r>
              <a:rPr lang="cs-CZ" sz="2800" dirty="false"/>
              <a:t>jiné nezbytné náklady pro CS pro realizování projektu (zdravotní prohlídka…)</a:t>
            </a:r>
          </a:p>
          <a:p>
            <a:pPr>
              <a:buFont typeface="Arial" panose="020B0604020202020204" pitchFamily="34" charset="0"/>
              <a:buChar char="●"/>
              <a:defRPr/>
            </a:pPr>
            <a:endParaRPr lang="cs-CZ" sz="2800" dirty="false"/>
          </a:p>
          <a:p>
            <a:pPr marL="0" indent="0">
              <a:buNone/>
              <a:defRPr/>
            </a:pP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94693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 Přímá podpora pro cílovou skupinu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412776"/>
            <a:ext cx="8064000" cy="5103224"/>
          </a:xfrm>
        </p:spPr>
        <p:txBody>
          <a:bodyPr/>
          <a:lstStyle/>
          <a:p>
            <a:pPr algn="just"/>
            <a:r>
              <a:rPr lang="cs-CZ" dirty="false"/>
              <a:t>Pokud příjemce čerpá na zaměstnance příspěvek na podporu zaměstnávání osob se zdravotním postižením dle § 78 zákona č. 435/2004 Sb., o zaměstnanosti, ve znění pozdějších předpisů, nebo jiný příspěvek poskytovaný Úřadem práce ČR, jehož výše se stanoví na základě skutečně vynaložených prostředků na osobní náklady zaměstnanců, </a:t>
            </a:r>
            <a:r>
              <a:rPr lang="cs-CZ" dirty="false">
                <a:solidFill>
                  <a:srgbClr val="FF0000"/>
                </a:solidFill>
              </a:rPr>
              <a:t>nemůže současně čerpat </a:t>
            </a:r>
            <a:r>
              <a:rPr lang="cs-CZ" dirty="false"/>
              <a:t>podporu v rámci předkládaného projektu na úhradu osobních nákladů zaměstnanců, na které žadatel pobírá tento příspěvek.</a:t>
            </a:r>
          </a:p>
          <a:p>
            <a:pPr algn="just"/>
            <a:r>
              <a:rPr lang="cs-CZ" dirty="false"/>
              <a:t>Při provádění změn rozpočtu nelze přesouvat prostředky z položek na „Mzdové příspěvky“ do jiných kapitol a položek rozpočtu projektu a naopak.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9279275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 Křížové financování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414000" lvl="1" indent="0">
              <a:buNone/>
            </a:pPr>
            <a:endParaRPr lang="cs-CZ" altLang="cs-CZ" sz="2400" dirty="false"/>
          </a:p>
          <a:p>
            <a:pPr lvl="1">
              <a:buSzPct val="103000"/>
              <a:buFont typeface="Arial" panose="020B0604020202020204" pitchFamily="34" charset="0"/>
              <a:buChar char="●"/>
            </a:pPr>
            <a:r>
              <a:rPr lang="cs-CZ" altLang="cs-CZ" sz="2800" dirty="false"/>
              <a:t> již z OPZ+ nelze financovat</a:t>
            </a:r>
            <a:endParaRPr lang="cs-CZ" sz="28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6642764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II. Nepřímé náklady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556792"/>
            <a:ext cx="8064000" cy="4563208"/>
          </a:xfrm>
        </p:spPr>
        <p:txBody>
          <a:bodyPr/>
          <a:lstStyle/>
          <a:p>
            <a:r>
              <a:rPr lang="cs-CZ" altLang="cs-CZ" dirty="false"/>
              <a:t>25% přímých způsobilých nákladů projektu </a:t>
            </a:r>
          </a:p>
          <a:p>
            <a:pPr algn="just"/>
            <a:r>
              <a:rPr lang="cs-CZ" dirty="false"/>
              <a:t>administrativa, řízení projektu (včetně finančního), účetnictví, personalistika komunikační a informační opatření, občerstvení a stravování a podpůrné procesy pro provoz projektu </a:t>
            </a:r>
          </a:p>
          <a:p>
            <a:pPr algn="just"/>
            <a:r>
              <a:rPr lang="cs-CZ" dirty="false"/>
              <a:t>cestovní náhrady spojené s pracovními cestami realizačního týmu </a:t>
            </a:r>
          </a:p>
          <a:p>
            <a:pPr algn="just"/>
            <a:r>
              <a:rPr lang="cs-CZ" dirty="false"/>
              <a:t>spotřební materiál, zařízení a vybavení (papír…)</a:t>
            </a:r>
          </a:p>
          <a:p>
            <a:pPr algn="just"/>
            <a:r>
              <a:rPr lang="cs-CZ" dirty="false"/>
              <a:t>prostory pro realizaci projektu (nájemné, vodné, stočné, energie..) </a:t>
            </a:r>
          </a:p>
          <a:p>
            <a:pPr algn="just"/>
            <a:r>
              <a:rPr lang="cs-CZ" dirty="false"/>
              <a:t>ostatní provozní výdaje (internet, poštovné, telefon…)</a:t>
            </a:r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4656046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619672" y="2535055"/>
            <a:ext cx="5400600" cy="1181977"/>
          </a:xfrm>
        </p:spPr>
        <p:txBody>
          <a:bodyPr/>
          <a:lstStyle/>
          <a:p>
            <a:r>
              <a:rPr lang="cs-CZ" sz="3600" dirty="false"/>
              <a:t>Způsob hodnocení a </a:t>
            </a:r>
            <a:br>
              <a:rPr lang="cs-CZ" sz="3600" dirty="false"/>
            </a:br>
            <a:r>
              <a:rPr lang="cs-CZ" sz="3600" dirty="false"/>
              <a:t>výběr projektů</a:t>
            </a:r>
          </a:p>
        </p:txBody>
      </p:sp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</p:spTree>
    <p:extLst>
      <p:ext uri="{BB962C8B-B14F-4D97-AF65-F5344CB8AC3E}">
        <p14:creationId xmlns:p14="http://schemas.microsoft.com/office/powerpoint/2010/main" val="4174584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179512" y="0"/>
            <a:ext cx="8964488" cy="1080000"/>
          </a:xfrm>
        </p:spPr>
        <p:txBody>
          <a:bodyPr/>
          <a:lstStyle/>
          <a:p>
            <a:r>
              <a:rPr lang="cs-CZ" dirty="false"/>
              <a:t>fáze hodnocení</a:t>
            </a:r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340768"/>
            <a:ext cx="8064000" cy="4779232"/>
          </a:xfrm>
        </p:spPr>
        <p:txBody>
          <a:bodyPr/>
          <a:lstStyle/>
          <a:p>
            <a:endParaRPr lang="cs-CZ" sz="2800" dirty="false"/>
          </a:p>
          <a:p>
            <a:pPr marL="446088" lvl="1" indent="-425450">
              <a:buFont typeface="Courier New" panose="02070309020205020404" pitchFamily="49" charset="0"/>
              <a:buChar char="o"/>
            </a:pPr>
            <a:r>
              <a:rPr lang="cs-CZ" sz="2800" dirty="false"/>
              <a:t>hodnocení přijatelnosti a formálních náležitostí </a:t>
            </a:r>
          </a:p>
          <a:p>
            <a:pPr marL="20638" lvl="1" indent="0">
              <a:buNone/>
            </a:pPr>
            <a:endParaRPr lang="cs-CZ" sz="2800" dirty="false"/>
          </a:p>
          <a:p>
            <a:pPr marL="446088" lvl="1" indent="-425450">
              <a:buFont typeface="Courier New" panose="02070309020205020404" pitchFamily="49" charset="0"/>
              <a:buChar char="o"/>
            </a:pPr>
            <a:r>
              <a:rPr lang="cs-CZ" sz="2800" dirty="false"/>
              <a:t>věcné hodnocení – hodnotící komise – </a:t>
            </a:r>
            <a:r>
              <a:rPr lang="cs-CZ" sz="2800" dirty="false">
                <a:solidFill>
                  <a:srgbClr val="FF0000"/>
                </a:solidFill>
              </a:rPr>
              <a:t>možná osobní účast žadatele</a:t>
            </a:r>
          </a:p>
          <a:p>
            <a:pPr marL="414000" lvl="1" indent="0">
              <a:buNone/>
            </a:pPr>
            <a:endParaRPr lang="cs-CZ" sz="2800" dirty="false"/>
          </a:p>
          <a:p>
            <a:pPr marL="180000" indent="0">
              <a:buNone/>
            </a:pPr>
            <a:r>
              <a:rPr lang="cs-CZ" sz="3200" dirty="false"/>
              <a:t>Specifická část pravidel pro žadatele a příjemce </a:t>
            </a:r>
          </a:p>
          <a:p>
            <a:pPr marL="414000" lvl="1" indent="0">
              <a:buNone/>
            </a:pPr>
            <a:endParaRPr lang="cs-CZ" sz="2800" dirty="false"/>
          </a:p>
          <a:p>
            <a:pPr marL="180000" indent="0">
              <a:buNone/>
            </a:pPr>
            <a:r>
              <a:rPr lang="cs-CZ" sz="3200" dirty="false"/>
              <a:t>Příručka pro hodnotitele</a:t>
            </a:r>
          </a:p>
          <a:p>
            <a:pPr marL="414000" lvl="1" indent="0">
              <a:buNone/>
            </a:pPr>
            <a:endParaRPr lang="cs-CZ" sz="2800" b="true" dirty="false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b="true" dirty="false">
              <a:solidFill>
                <a:srgbClr val="FF0000"/>
              </a:solidFill>
            </a:endParaRPr>
          </a:p>
          <a:p>
            <a:pPr marL="414000" lvl="1" indent="0">
              <a:buNone/>
            </a:pPr>
            <a:endParaRPr lang="cs-CZ" sz="2800" dirty="false"/>
          </a:p>
          <a:p>
            <a:pPr marL="414000" lvl="1" indent="0">
              <a:buNone/>
            </a:pPr>
            <a:endParaRPr lang="cs-CZ" sz="2800" dirty="false"/>
          </a:p>
          <a:p>
            <a:pPr marL="414000" lvl="1" indent="0">
              <a:buNone/>
            </a:pPr>
            <a:endParaRPr lang="cs-CZ" sz="240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248700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HODNOTICÍ</a:t>
            </a:r>
            <a:r>
              <a:rPr lang="cs-CZ" dirty="false">
                <a:solidFill>
                  <a:srgbClr val="FF0000"/>
                </a:solidFill>
              </a:rPr>
              <a:t> </a:t>
            </a:r>
            <a:r>
              <a:rPr lang="cs-CZ" dirty="false"/>
              <a:t>KRITÉRIA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1 	Vymezení problému a cílové skupiny</a:t>
            </a:r>
          </a:p>
          <a:p>
            <a:pPr marL="0" indent="0">
              <a:buNone/>
            </a:pPr>
            <a:r>
              <a:rPr lang="cs-CZ" dirty="false"/>
              <a:t>2 	Cíle a konzistentnost (intervenční logika) projektu</a:t>
            </a:r>
          </a:p>
          <a:p>
            <a:pPr marL="0" indent="0">
              <a:buNone/>
            </a:pPr>
            <a:r>
              <a:rPr lang="cs-CZ" dirty="false"/>
              <a:t>3 	Způsob ověření dosažení cíle projektu</a:t>
            </a:r>
          </a:p>
          <a:p>
            <a:pPr marL="0" indent="0">
              <a:buNone/>
            </a:pPr>
            <a:r>
              <a:rPr lang="cs-CZ" dirty="false"/>
              <a:t>4 	Efektivita projektu, rozpočet</a:t>
            </a:r>
          </a:p>
          <a:p>
            <a:pPr marL="0" indent="0">
              <a:buNone/>
            </a:pPr>
            <a:r>
              <a:rPr lang="cs-CZ" dirty="false"/>
              <a:t>5 	Adekvátnost monitorovacích indikátorů</a:t>
            </a:r>
          </a:p>
          <a:p>
            <a:pPr marL="0" indent="0">
              <a:buNone/>
            </a:pPr>
            <a:r>
              <a:rPr lang="cs-CZ" dirty="false"/>
              <a:t>6 	Způsob zapojení cílové skupiny</a:t>
            </a:r>
          </a:p>
          <a:p>
            <a:pPr marL="0" indent="0">
              <a:buNone/>
            </a:pPr>
            <a:r>
              <a:rPr lang="cs-CZ" dirty="false"/>
              <a:t>7 	Způsob realizace aktivit a jejich návaznost</a:t>
            </a:r>
          </a:p>
          <a:p>
            <a:pPr marL="0" indent="0">
              <a:buNone/>
            </a:pPr>
            <a:endParaRPr lang="cs-CZ" dirty="false"/>
          </a:p>
          <a:p>
            <a:endParaRPr lang="cs-CZ" dirty="false"/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39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8666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Zaměření výzvy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628800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false">
                <a:latin typeface="Arial" panose="020B0604020202020204" pitchFamily="34" charset="0"/>
                <a:ea typeface="Calibri" panose="020F0502020204030204" pitchFamily="34" charset="0"/>
              </a:rPr>
              <a:t>P</a:t>
            </a:r>
            <a:r>
              <a:rPr lang="cs-CZ" dirty="false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odpořit vznik nových a rozvoj stávajících sociálních podniků za předpokladu vytvoření nových pracovních míst pro znevýhodněné skupiny osob se ztíženým přístupem na trh práce: </a:t>
            </a:r>
            <a:endParaRPr lang="cs-CZ" sz="1400" b="true" u="sng" dirty="false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631825" indent="-457200">
              <a:lnSpc>
                <a:spcPct val="200000"/>
              </a:lnSpc>
              <a:buFont typeface="+mj-lt"/>
              <a:buAutoNum type="arabicParenR"/>
            </a:pPr>
            <a:r>
              <a:rPr lang="cs-CZ" b="true" dirty="false">
                <a:latin typeface="Arial "/>
              </a:rPr>
              <a:t>Vznikem nového sociálního podniku</a:t>
            </a:r>
          </a:p>
          <a:p>
            <a:pPr marL="631825" indent="-457200">
              <a:lnSpc>
                <a:spcPct val="200000"/>
              </a:lnSpc>
              <a:buFont typeface="+mj-lt"/>
              <a:buAutoNum type="arabicParenR"/>
            </a:pPr>
            <a:r>
              <a:rPr lang="cs-CZ" b="true" dirty="false">
                <a:latin typeface="Arial "/>
              </a:rPr>
              <a:t>Rozvojem aktivit již existujícího sociálního podniku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369515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1 Vymezení problému a cílové skupiny (35)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Co se zde hodnotí 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zejména sociální aspekt projektové žádosti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vhodnost cílové skupiny (CS) pro daný obor podnikání</a:t>
            </a:r>
          </a:p>
          <a:p>
            <a:endParaRPr lang="cs-CZ" dirty="false"/>
          </a:p>
          <a:p>
            <a:pPr marL="0" indent="0" algn="just">
              <a:buNone/>
            </a:pPr>
            <a:r>
              <a:rPr lang="cs-CZ" dirty="false"/>
              <a:t>Jakým způsobem proběhl výběr CS? Bylo provedeno šetření mezi CS, je analyzována potřebnost vzniku SP pro CS (v dané lokalitě), byli předem vytipováni budoucí zaměstnanci?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4309903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2 Cíle a konzistentnost projektu (25)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844824"/>
            <a:ext cx="8064000" cy="4320000"/>
          </a:xfrm>
        </p:spPr>
        <p:txBody>
          <a:bodyPr/>
          <a:lstStyle/>
          <a:p>
            <a:pPr marL="0" indent="0" algn="just">
              <a:buNone/>
            </a:pPr>
            <a:r>
              <a:rPr lang="cs-CZ" dirty="false"/>
              <a:t>Co se zde hodnotí v kontextu sociálního podnikání?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vyváženost a relevanci sociálních a ekonomických cílů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srozumitelnost podnikatelského záměru, analýza trhu, analýza konkurence, vymezení segmentu zákazníků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předpoklady udržitelnosti podnikání i po skončení projektu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předpoklad naplňování principů sociálního podnikání</a:t>
            </a:r>
          </a:p>
          <a:p>
            <a:pPr marL="0" lvl="0" indent="0" algn="just">
              <a:buNone/>
            </a:pPr>
            <a:r>
              <a:rPr lang="cs-CZ" sz="2200" dirty="false"/>
              <a:t>Má projektový záměr potenciál uspět na trhu? Jsou konkrétně popsané principy sociálního podnikání ve vztahu k předmětu podnikání a jeho průběhu a je reálné toto naplnit?</a:t>
            </a:r>
          </a:p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44772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3 Způsob ověření dosažení cíle projektu (5)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cs-CZ" dirty="false"/>
              <a:t>Co se zde hodnotí v kontextu sociálního podnikání?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nastavení jednoznačných a relevantních kritérií, dle nichž bude možné identifikovat, zda bylo daného cíle dosaženo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dirty="false"/>
          </a:p>
          <a:p>
            <a:pPr marL="0" indent="0" algn="just">
              <a:buNone/>
            </a:pPr>
            <a:r>
              <a:rPr lang="cs-CZ" dirty="false"/>
              <a:t>Jsou nastavena kritéria ověřující naplnění sociálních a ekonomických cílů? Je reálné naplnění cílů sociálních a podnikatelských? 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42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022288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Co se zde hodnotí 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rozpočet projektu a jeho efektivita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finanční plán a v něm obsažené relevantní údaje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3068884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4 Efektivita projektu, rozpočet (15)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320000"/>
          </a:xfrm>
        </p:spPr>
        <p:txBody>
          <a:bodyPr/>
          <a:lstStyle/>
          <a:p>
            <a:pPr lvl="0" algn="just"/>
            <a:r>
              <a:rPr lang="cs-CZ" sz="2000" dirty="false"/>
              <a:t>Je finanční plán </a:t>
            </a:r>
            <a:r>
              <a:rPr lang="cs-CZ" sz="2000" b="true" dirty="false"/>
              <a:t>srozumitelný</a:t>
            </a:r>
            <a:r>
              <a:rPr lang="cs-CZ" sz="2000" dirty="false"/>
              <a:t>, </a:t>
            </a:r>
            <a:r>
              <a:rPr lang="cs-CZ" sz="2000" b="true" dirty="false"/>
              <a:t>podložený relevantními údaji </a:t>
            </a:r>
            <a:r>
              <a:rPr lang="cs-CZ" sz="2000" dirty="false"/>
              <a:t>(analýzou trhu) a jsou jeho jednotlivé </a:t>
            </a:r>
            <a:r>
              <a:rPr lang="cs-CZ" sz="2000" b="true" dirty="false"/>
              <a:t>položky dostatečně komentovány</a:t>
            </a:r>
            <a:r>
              <a:rPr lang="cs-CZ" sz="2000" dirty="false"/>
              <a:t>? </a:t>
            </a:r>
          </a:p>
          <a:p>
            <a:pPr lvl="0" algn="just"/>
            <a:r>
              <a:rPr lang="cs-CZ" sz="2000" dirty="false"/>
              <a:t>Obsahuje finanční plán </a:t>
            </a:r>
            <a:r>
              <a:rPr lang="cs-CZ" sz="2000" b="true" dirty="false"/>
              <a:t>všechny relevantní náklady </a:t>
            </a:r>
            <a:r>
              <a:rPr lang="cs-CZ" sz="2000" dirty="false"/>
              <a:t>související s předmětem podnikání (variabilní a fixní), a to </a:t>
            </a:r>
            <a:r>
              <a:rPr lang="cs-CZ" sz="2000" b="true" dirty="false"/>
              <a:t>v odpovídající výši </a:t>
            </a:r>
            <a:r>
              <a:rPr lang="cs-CZ" sz="2000" dirty="false"/>
              <a:t>včetně uvedení způsobu jejich výpočtu? </a:t>
            </a:r>
          </a:p>
          <a:p>
            <a:pPr lvl="0" algn="just"/>
            <a:r>
              <a:rPr lang="cs-CZ" sz="2000" dirty="false"/>
              <a:t>Je komentována </a:t>
            </a:r>
            <a:r>
              <a:rPr lang="cs-CZ" sz="2000" b="true" dirty="false"/>
              <a:t>struktura a objem plánovaných výnosů, tržeb</a:t>
            </a:r>
            <a:r>
              <a:rPr lang="cs-CZ" sz="2000" dirty="false"/>
              <a:t>? Jsou tržby podložené výpočtem? </a:t>
            </a:r>
          </a:p>
          <a:p>
            <a:pPr lvl="0" algn="just"/>
            <a:r>
              <a:rPr lang="cs-CZ" sz="2000" dirty="false"/>
              <a:t>Jsou uvedeny údaje o </a:t>
            </a:r>
            <a:r>
              <a:rPr lang="cs-CZ" sz="2000" b="true" dirty="false"/>
              <a:t>ceně produktu a způsobu jejího stanovení </a:t>
            </a:r>
            <a:r>
              <a:rPr lang="cs-CZ" sz="2000" dirty="false"/>
              <a:t>(kalkulace)? Je tato cena pro vymezený trh relevantní?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44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778221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5 Adekvátnost monitorovacích indikátorů (5)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Co se zde hodnotí v kontextu sociálního podnikání?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formální správnost hodnoty MI – zda je v souladu s popisem v projektové žádosti/podnikatelském plánu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formálně správný popis MI a jejich naplnění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363889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6 Způsob zapojení cílové skupiny (5)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39552" y="1196752"/>
            <a:ext cx="8064000" cy="5499248"/>
          </a:xfrm>
        </p:spPr>
        <p:txBody>
          <a:bodyPr/>
          <a:lstStyle/>
          <a:p>
            <a:pPr marL="0" indent="0">
              <a:buNone/>
            </a:pPr>
            <a:r>
              <a:rPr lang="cs-CZ" sz="2200" dirty="false"/>
              <a:t>Co se zde hodnotí v kontextu sociálního podnikání? </a:t>
            </a:r>
          </a:p>
          <a:p>
            <a:pPr marL="0" indent="0">
              <a:buNone/>
            </a:pPr>
            <a:r>
              <a:rPr lang="cs-CZ" sz="2200" dirty="false"/>
              <a:t>Práce s CS a způsob jejího zapojení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false"/>
              <a:t>naplňování sociálních principů sociálního podnikání včetně rozsahu a relevance: účast zaměstnanců na chodu podniku…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200" dirty="false"/>
              <a:t>předpoklad udržitelnosti vytvořeného pracovního místa pro zaměstnance z cílové skupiny i po skončení projektu</a:t>
            </a:r>
          </a:p>
          <a:p>
            <a:pPr marL="0" lvl="0" indent="0" algn="just">
              <a:buNone/>
            </a:pPr>
            <a:r>
              <a:rPr lang="cs-CZ" sz="2200" dirty="false"/>
              <a:t>Jak bude probíhat integrační podpora v průběhu realizace projektu? Jsou konkretizovány sociální principy sociálního podnikání a jsou relevantní vzhledem k cílové skupině zaměstnanců? Vyplývá z podnikatelského plánu předpoklad udržení pracovního místa pro zaměstnance z cílové skupiny i po skončení projektu?</a:t>
            </a:r>
          </a:p>
          <a:p>
            <a:endParaRPr lang="cs-CZ" sz="2150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6759564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628800"/>
            <a:ext cx="8064000" cy="4320000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Co se zde hodnotí v kontextu sociálního podnikání? </a:t>
            </a:r>
          </a:p>
          <a:p>
            <a:pPr marL="0" indent="0">
              <a:buNone/>
            </a:pPr>
            <a:r>
              <a:rPr lang="cs-CZ" dirty="false"/>
              <a:t>Zastoupení „sociálních“ a „podnikatelských“ KA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Provázanost KA s cíli projektu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Zdůvodnění potřebnosti položek rozpočtu – např. poradenství k sociálnímu podnikání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false"/>
              <a:t>Reálnost časového rozvržení aktivit</a:t>
            </a:r>
          </a:p>
          <a:p>
            <a:pPr marL="0" indent="0">
              <a:buNone/>
            </a:pPr>
            <a:r>
              <a:rPr lang="cs-CZ" dirty="false"/>
              <a:t>Jsou zařazeny vhodné „sociální“ a „podnikatelské“ KA?</a:t>
            </a:r>
          </a:p>
          <a:p>
            <a:pPr marL="0" indent="0">
              <a:buNone/>
            </a:pPr>
            <a:r>
              <a:rPr lang="cs-CZ" dirty="false"/>
              <a:t>Jsou KA provázané s rozpočtem projektu – jsou zdůvodněné a </a:t>
            </a:r>
            <a:r>
              <a:rPr lang="cs-CZ" u="sng" dirty="false"/>
              <a:t>okomentované</a:t>
            </a:r>
            <a:r>
              <a:rPr lang="cs-CZ" dirty="false"/>
              <a:t>?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47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50048706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7 Způsob realizace aktivit a jejich návaznost (10)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false"/>
              <a:t>Co se zde hodnotí v kontextu sociálního podnikání?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Hodnotí se způsob a reálnost fungování provozu (provozní doba, směnnost, prostory pro podnikání apod.), zda plánovaný objem výroby odpovídá kapacitě výroby/poskytováním služby (možnostem a schopnostem zaměstnanců, nastavení provozu atd.). </a:t>
            </a:r>
          </a:p>
          <a:p>
            <a:pPr marL="0" indent="0" algn="just">
              <a:buNone/>
            </a:pPr>
            <a:r>
              <a:rPr lang="cs-CZ" dirty="false"/>
              <a:t>Koresponduje popis provozu (včetně lokace provozovny) s nastavením provozní doby, se směnností zaměstnanců, s plánovaným objemem zakázek, potažmo tržeb? Koresponduje plánovaný objem výroby s kapacitou výroby/poskytování služeb?</a:t>
            </a:r>
          </a:p>
          <a:p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48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92225842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Informační zdroje </a:t>
            </a:r>
            <a:endParaRPr lang="en-US" dirty="false"/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false">
                <a:hlinkClick r:id="rId3"/>
              </a:rPr>
              <a:t>www.esfcr.cz</a:t>
            </a:r>
            <a:r>
              <a:rPr lang="cs-CZ" sz="2800" dirty="false"/>
              <a:t>: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altLang="cs-CZ" sz="2800" dirty="false"/>
              <a:t>výzva č. 03_22_024 – Podpora sociálního podnikání (1)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sz="2800" dirty="false"/>
              <a:t>Esf </a:t>
            </a:r>
            <a:r>
              <a:rPr lang="cs-CZ" sz="2800" dirty="false" err="true"/>
              <a:t>forum</a:t>
            </a:r>
            <a:r>
              <a:rPr lang="cs-CZ" sz="2800" dirty="false"/>
              <a:t> – diskuzní metodický klub „Podpora sociálního podnikání (výzva č. </a:t>
            </a:r>
            <a:r>
              <a:rPr lang="cs-CZ" altLang="cs-CZ" sz="2800" dirty="false"/>
              <a:t>03_22_024</a:t>
            </a:r>
            <a:r>
              <a:rPr lang="cs-CZ" sz="2800" dirty="false"/>
              <a:t>)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altLang="cs-CZ" sz="2800" dirty="false"/>
              <a:t>Obecná část pravidel pro žadatele a příjemce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cs-CZ" altLang="cs-CZ" sz="2800" dirty="false"/>
              <a:t>Specifická část pravidel pro žadatele a příjemce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49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4110002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FF0A4-2DFF-428A-8EFD-C83E333BD0BC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VZNIK NOVÉHO SOCIÁLNÍHO PODNIKU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3B0401E-CDC1-4F08-B6C0-BF1BC54E0A27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cs-CZ" dirty="false"/>
              <a:t>podnikatelská aktivita nově vzniklého subjektu – nerelevantní pro NNO</a:t>
            </a:r>
          </a:p>
          <a:p>
            <a:pPr lvl="0" algn="just"/>
            <a:r>
              <a:rPr lang="cs-CZ" dirty="false"/>
              <a:t>nově zřízená živnost již existujícího subjektu</a:t>
            </a:r>
          </a:p>
          <a:p>
            <a:pPr lvl="0" algn="just"/>
            <a:r>
              <a:rPr lang="cs-CZ" dirty="false"/>
              <a:t>nový obor činnosti v rámci stávajícího oprávnění k podnikání</a:t>
            </a:r>
          </a:p>
          <a:p>
            <a:pPr lvl="0" algn="just"/>
            <a:r>
              <a:rPr lang="cs-CZ" dirty="false"/>
              <a:t>nový produkt/služba v rámci stávajícího oboru činnosti</a:t>
            </a:r>
          </a:p>
          <a:p>
            <a:pPr lvl="0" algn="just"/>
            <a:r>
              <a:rPr lang="cs-CZ" dirty="false"/>
              <a:t>zřízení nové provozovny  již existujícího subjektu poskytující stávající službu </a:t>
            </a:r>
          </a:p>
          <a:p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B3C4F0B-25B6-460C-8400-C935022FE8B4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95935618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E2FFCEE-EB49-4F82-A40A-AA1C7E69EEC3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VÝZVA S-podnik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B45DC56-A32E-44ED-9A72-879AD0C788E4}"/>
              </a:ext>
            </a:extLst>
          </p:cNvPr>
          <p:cNvSpPr>
            <a:spLocks noGrp="true"/>
          </p:cNvSpPr>
          <p:nvPr>
            <p:ph idx="1"/>
          </p:nvPr>
        </p:nvSpPr>
        <p:spPr>
          <a:xfrm>
            <a:off x="540000" y="1628800"/>
            <a:ext cx="8064000" cy="4491200"/>
          </a:xfrm>
        </p:spPr>
        <p:txBody>
          <a:bodyPr/>
          <a:lstStyle/>
          <a:p>
            <a:pPr algn="just"/>
            <a:r>
              <a:rPr lang="cs-CZ" dirty="false"/>
              <a:t>Cíl: usnadňovat začínajícím i stávajícím sociálním podnikům přístup k financování podnikatelských záměrů</a:t>
            </a:r>
          </a:p>
          <a:p>
            <a:pPr algn="just"/>
            <a:r>
              <a:rPr lang="cs-CZ" dirty="false"/>
              <a:t>Alokace: 380 mil. Kč</a:t>
            </a:r>
          </a:p>
          <a:p>
            <a:pPr algn="just"/>
            <a:r>
              <a:rPr lang="cs-CZ" dirty="false"/>
              <a:t>Výše úvěru: 400 tis. Kč – 25 mil. Kč</a:t>
            </a:r>
          </a:p>
          <a:p>
            <a:pPr algn="just"/>
            <a:r>
              <a:rPr lang="cs-CZ" b="true" dirty="false"/>
              <a:t>Investiční </a:t>
            </a:r>
            <a:r>
              <a:rPr lang="pt-BR" b="true" dirty="false"/>
              <a:t>úvěr </a:t>
            </a:r>
            <a:r>
              <a:rPr lang="pt-BR" dirty="false"/>
              <a:t>s úrokovou sazbou 0 %</a:t>
            </a:r>
            <a:r>
              <a:rPr lang="cs-CZ" dirty="false"/>
              <a:t>, doba splatnosti až 10, resp. 12 let, odklad splácení až 3 roky; zařízení, vybavení, pořízení či  rekonstrukce staveb</a:t>
            </a:r>
          </a:p>
          <a:p>
            <a:pPr algn="just"/>
            <a:r>
              <a:rPr lang="cs-CZ" b="true" dirty="false"/>
              <a:t>Provozní úvěr </a:t>
            </a:r>
            <a:r>
              <a:rPr lang="cs-CZ" dirty="false"/>
              <a:t>s úrokovou sazbou 0 %, </a:t>
            </a:r>
            <a:r>
              <a:rPr lang="pl-PL" dirty="false"/>
              <a:t>doba splatnosti až 2 roky, doklad splácení až 1 rok; pořízení zásob, drobný hm. i nehm. majetek, energie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4F2EA1F1-1D24-4FED-902A-A24FC570B85E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50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21349640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62F87D-8FB1-4D80-A9EE-AA3C865AEB91}"/>
              </a:ext>
            </a:extLst>
          </p:cNvPr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VÝZVA S-podnik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6CFBAC1-91AE-4141-B9D3-D9BA3CE83FCC}"/>
              </a:ext>
            </a:extLst>
          </p:cNvPr>
          <p:cNvSpPr>
            <a:spLocks noGrp="true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b="true" dirty="false"/>
              <a:t>Další typ podpory: </a:t>
            </a:r>
            <a:r>
              <a:rPr lang="cs-CZ" dirty="false"/>
              <a:t>bezplatné odborné poradenství v oblastech managementu, marketingu, finančního řízení, organizace a výroby až do 50 % z hodnoty úvěru</a:t>
            </a:r>
          </a:p>
          <a:p>
            <a:pPr algn="just"/>
            <a:r>
              <a:rPr lang="cs-CZ" dirty="false"/>
              <a:t>Příjem žádostí: do 30. 6. 2023 </a:t>
            </a:r>
          </a:p>
          <a:p>
            <a:pPr algn="just"/>
            <a:r>
              <a:rPr lang="cs-CZ" dirty="false"/>
              <a:t>Kde žádat: </a:t>
            </a:r>
            <a:r>
              <a:rPr lang="cs-CZ" dirty="false">
                <a:solidFill>
                  <a:srgbClr val="FF0000"/>
                </a:solidFill>
              </a:rPr>
              <a:t>pobočky Národní rozvojové banky </a:t>
            </a:r>
            <a:r>
              <a:rPr lang="cs-CZ" dirty="false"/>
              <a:t>v Praze, Brně, Ostravě, Hradci Králové, Plzni a Českých Budějovicích</a:t>
            </a:r>
          </a:p>
          <a:p>
            <a:pPr algn="just"/>
            <a:r>
              <a:rPr lang="cs-CZ" dirty="false"/>
              <a:t>Formuláře žádostí, pokyny pro jejich předložení a veškeré další informace jsou k dispozici stránkách </a:t>
            </a:r>
            <a:r>
              <a:rPr lang="cs-CZ" b="false" i="false" u="sng" dirty="false">
                <a:solidFill>
                  <a:srgbClr val="084A8B"/>
                </a:solidFill>
                <a:effectLst/>
                <a:latin typeface="Trebuchet MS" panose="020B0603020202020204" pitchFamily="34" charset="0"/>
                <a:hlinkClick r:id="rId2"/>
              </a:rPr>
              <a:t>programu S-podnik</a:t>
            </a:r>
            <a:endParaRPr lang="cs-CZ" dirty="false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3452EF77-2C0C-40A9-B14E-65B24A3AE799}"/>
              </a:ext>
            </a:extLst>
          </p:cNvPr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51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731879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Zástupný symbol pro obrázek 13"/>
          <p:cNvPicPr>
            <a:picLocks noGrp="true" noChangeAspect="true"/>
          </p:cNvPicPr>
          <p:nvPr>
            <p:ph type="pic" sz="quarter" idx="15"/>
          </p:nvPr>
        </p:nvPicPr>
        <p:blipFill>
          <a:blip cstate="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0" y="2636837"/>
            <a:ext cx="540000" cy="540000"/>
          </a:xfrm>
        </p:spPr>
      </p:pic>
      <p:sp>
        <p:nvSpPr>
          <p:cNvPr id="8" name="Nadpis 5">
            <a:extLst>
              <a:ext uri="{FF2B5EF4-FFF2-40B4-BE49-F238E27FC236}">
                <a16:creationId xmlns:a16="http://schemas.microsoft.com/office/drawing/2014/main" id="{CB6A70C4-623C-499D-8947-6EFBEBEB8066}"/>
              </a:ext>
            </a:extLst>
          </p:cNvPr>
          <p:cNvSpPr txBox="true">
            <a:spLocks/>
          </p:cNvSpPr>
          <p:nvPr/>
        </p:nvSpPr>
        <p:spPr>
          <a:xfrm>
            <a:off x="1763688" y="2492896"/>
            <a:ext cx="7272000" cy="3240000"/>
          </a:xfrm>
          <a:prstGeom prst="rect">
            <a:avLst/>
          </a:prstGeom>
        </p:spPr>
        <p:txBody>
          <a:bodyPr vert="horz" lIns="36000" tIns="0" rIns="36000" bIns="0" rtlCol="false" anchor="t" anchorCtr="false">
            <a:noAutofit/>
          </a:bodyPr>
          <a:lstStyle>
            <a:lvl1pPr algn="l" defTabSz="914400" rtl="false" eaLnBrk="true" latinLnBrk="false" hangingPunct="true">
              <a:lnSpc>
                <a:spcPct val="100000"/>
              </a:lnSpc>
              <a:spcBef>
                <a:spcPct val="0"/>
              </a:spcBef>
              <a:buNone/>
              <a:defRPr sz="4000" b="true" kern="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false"/>
              <a:t>Podpora sociálního podnikání prostřednictvím projektu MPSV</a:t>
            </a:r>
            <a:br>
              <a:rPr lang="cs-CZ" dirty="false"/>
            </a:br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82731343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>
          <a:xfrm>
            <a:off x="323528" y="116632"/>
            <a:ext cx="8424000" cy="1080120"/>
          </a:xfrm>
        </p:spPr>
        <p:txBody>
          <a:bodyPr>
            <a:normAutofit/>
          </a:bodyPr>
          <a:lstStyle/>
          <a:p>
            <a:r>
              <a:rPr lang="cs-CZ" dirty="false"/>
              <a:t>Bezplatné poradenství: www.ceske-socialni-podnikani.cz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215048" y="1367408"/>
            <a:ext cx="8640960" cy="5328592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r>
              <a:rPr lang="cs-CZ" sz="2800" b="true" dirty="false"/>
              <a:t>individuální poradenství pro zájemce o sociální podnikání: </a:t>
            </a:r>
            <a:r>
              <a:rPr lang="cs-CZ" sz="2800" dirty="false"/>
              <a:t>lokální konzultanti = sociální podnikatelé po celé ČR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000" dirty="false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true" dirty="false"/>
              <a:t>individuální poradenství pro sociální podnikatele: </a:t>
            </a:r>
            <a:r>
              <a:rPr lang="cs-CZ" sz="2800" dirty="false"/>
              <a:t>experti pro finanční řízení, management, marketing a pro </a:t>
            </a:r>
            <a:r>
              <a:rPr lang="cs-CZ" sz="2800" dirty="false" err="true"/>
              <a:t>gastro</a:t>
            </a:r>
            <a:r>
              <a:rPr lang="cs-CZ" sz="2800" dirty="false"/>
              <a:t> provozy 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dirty="false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true" dirty="false"/>
              <a:t>stáže v sociálních podnicích</a:t>
            </a:r>
          </a:p>
          <a:p>
            <a:pPr>
              <a:buFont typeface="Courier New" panose="02070309020205020404" pitchFamily="49" charset="0"/>
              <a:buChar char="o"/>
            </a:pPr>
            <a:endParaRPr lang="cs-CZ" sz="2800" b="true" dirty="false"/>
          </a:p>
          <a:p>
            <a:pPr>
              <a:buFont typeface="Courier New" panose="02070309020205020404" pitchFamily="49" charset="0"/>
              <a:buChar char="o"/>
            </a:pPr>
            <a:r>
              <a:rPr lang="cs-CZ" sz="2800" b="true" dirty="false"/>
              <a:t>hromadné semináře</a:t>
            </a: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53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3132541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www.ceske-socialni-podnikani.cz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62208"/>
            <a:ext cx="8064000" cy="4320000"/>
          </a:xfrm>
        </p:spPr>
        <p:txBody>
          <a:bodyPr/>
          <a:lstStyle/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54</a:t>
            </a:fld>
            <a:endParaRPr lang="cs-CZ" dirty="false"/>
          </a:p>
        </p:txBody>
      </p:sp>
      <p:pic>
        <p:nvPicPr>
          <p:cNvPr id="6" name="Obrázek 5"/>
          <p:cNvPicPr/>
          <p:nvPr/>
        </p:nvPicPr>
        <p:blipFill rotWithShape="true">
          <a:blip r:embed="rId2"/>
          <a:srcRect t="14115"/>
          <a:stretch/>
        </p:blipFill>
        <p:spPr bwMode="auto">
          <a:xfrm>
            <a:off x="540000" y="1412776"/>
            <a:ext cx="6192240" cy="321398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/>
          <p:cNvPicPr/>
          <p:nvPr/>
        </p:nvPicPr>
        <p:blipFill rotWithShape="true">
          <a:blip r:embed="rId3"/>
          <a:srcRect t="14350"/>
          <a:stretch/>
        </p:blipFill>
        <p:spPr bwMode="auto">
          <a:xfrm>
            <a:off x="2843280" y="3573016"/>
            <a:ext cx="5977192" cy="30623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245409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www.ceske-socialni-podnikani.cz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12776"/>
            <a:ext cx="8064000" cy="4707224"/>
          </a:xfrm>
        </p:spPr>
        <p:txBody>
          <a:bodyPr/>
          <a:lstStyle/>
          <a:p>
            <a:pPr marL="0" indent="0">
              <a:buNone/>
            </a:pPr>
            <a:endParaRPr lang="cs-CZ" dirty="false"/>
          </a:p>
        </p:txBody>
      </p:sp>
      <p:sp>
        <p:nvSpPr>
          <p:cNvPr id="4" name="Zástupný symbol pro datum 3"/>
          <p:cNvSpPr>
            <a:spLocks noGrp="true"/>
          </p:cNvSpPr>
          <p:nvPr>
            <p:ph type="dt" sz="half" idx="10"/>
          </p:nvPr>
        </p:nvSpPr>
        <p:spPr/>
        <p:txBody>
          <a:bodyPr/>
          <a:lstStyle/>
          <a:p>
            <a:endParaRPr lang="cs-CZ" dirty="false"/>
          </a:p>
        </p:txBody>
      </p:sp>
      <p:sp>
        <p:nvSpPr>
          <p:cNvPr id="5" name="Zástupný symbol pro číslo snímku 4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55</a:t>
            </a:fld>
            <a:endParaRPr lang="cs-CZ" dirty="false"/>
          </a:p>
        </p:txBody>
      </p:sp>
      <p:pic>
        <p:nvPicPr>
          <p:cNvPr id="8" name="Obrázek 7"/>
          <p:cNvPicPr/>
          <p:nvPr/>
        </p:nvPicPr>
        <p:blipFill rotWithShape="true">
          <a:blip r:embed="rId2"/>
          <a:srcRect t="19290"/>
          <a:stretch/>
        </p:blipFill>
        <p:spPr bwMode="auto">
          <a:xfrm>
            <a:off x="510029" y="1268760"/>
            <a:ext cx="6142292" cy="29523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Obrázek 8"/>
          <p:cNvPicPr/>
          <p:nvPr/>
        </p:nvPicPr>
        <p:blipFill rotWithShape="true">
          <a:blip r:embed="rId3"/>
          <a:srcRect t="15526"/>
          <a:stretch/>
        </p:blipFill>
        <p:spPr bwMode="auto">
          <a:xfrm>
            <a:off x="3131840" y="3320988"/>
            <a:ext cx="5760720" cy="27362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511559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 err="true"/>
              <a:t>Facebook</a:t>
            </a:r>
            <a:endParaRPr lang="cs-CZ" dirty="false"/>
          </a:p>
        </p:txBody>
      </p:sp>
      <p:pic>
        <p:nvPicPr>
          <p:cNvPr id="5" name="Zástupný symbol pro obsah 4"/>
          <p:cNvPicPr>
            <a:picLocks noGrp="true" noChangeAspect="true"/>
          </p:cNvPicPr>
          <p:nvPr>
            <p:ph idx="1"/>
          </p:nvPr>
        </p:nvPicPr>
        <p:blipFill rotWithShape="true">
          <a:blip r:embed="rId2"/>
          <a:srcRect l="15306" t="21036" r="16243" b="32287"/>
          <a:stretch/>
        </p:blipFill>
        <p:spPr>
          <a:xfrm>
            <a:off x="899591" y="2492896"/>
            <a:ext cx="7321667" cy="2808312"/>
          </a:xfrm>
          <a:prstGeom prst="rect">
            <a:avLst/>
          </a:prstGeom>
        </p:spPr>
      </p:pic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56</a:t>
            </a:fld>
            <a:endParaRPr lang="cs-CZ" dirty="false"/>
          </a:p>
        </p:txBody>
      </p:sp>
      <p:sp>
        <p:nvSpPr>
          <p:cNvPr id="6" name="Obdélník 5"/>
          <p:cNvSpPr/>
          <p:nvPr/>
        </p:nvSpPr>
        <p:spPr>
          <a:xfrm>
            <a:off x="331625" y="1556792"/>
            <a:ext cx="49039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true" dirty="false"/>
              <a:t>Projekt podpora sociálního podnikání v ČR</a:t>
            </a:r>
          </a:p>
        </p:txBody>
      </p:sp>
    </p:spTree>
    <p:extLst>
      <p:ext uri="{BB962C8B-B14F-4D97-AF65-F5344CB8AC3E}">
        <p14:creationId xmlns:p14="http://schemas.microsoft.com/office/powerpoint/2010/main" val="137222266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true"/>
          </p:cNvSpPr>
          <p:nvPr>
            <p:ph type="title"/>
          </p:nvPr>
        </p:nvSpPr>
        <p:spPr>
          <a:xfrm>
            <a:off x="1907704" y="2924944"/>
            <a:ext cx="5328592" cy="1440024"/>
          </a:xfrm>
        </p:spPr>
        <p:txBody>
          <a:bodyPr/>
          <a:lstStyle/>
          <a:p>
            <a:pPr marL="0" indent="0" algn="ctr"/>
            <a:br>
              <a:rPr lang="cs-CZ" dirty="false"/>
            </a:br>
            <a:br>
              <a:rPr lang="cs-CZ" sz="2000" dirty="false"/>
            </a:br>
            <a:br>
              <a:rPr lang="cs-CZ" sz="2000" dirty="false"/>
            </a:br>
            <a:br>
              <a:rPr lang="cs-CZ" sz="2000" dirty="false"/>
            </a:br>
            <a:endParaRPr lang="cs-CZ" sz="2000" dirty="false"/>
          </a:p>
        </p:txBody>
      </p:sp>
      <p:sp>
        <p:nvSpPr>
          <p:cNvPr id="2" name="Obdélník 1"/>
          <p:cNvSpPr/>
          <p:nvPr/>
        </p:nvSpPr>
        <p:spPr>
          <a:xfrm>
            <a:off x="539552" y="1700808"/>
            <a:ext cx="828092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sz="2400" dirty="false"/>
              <a:t>Ing. Jana Kadláčková – </a:t>
            </a:r>
            <a:r>
              <a:rPr lang="cs-CZ" sz="2400" dirty="false">
                <a:hlinkClick r:id="rId3"/>
              </a:rPr>
              <a:t>jana.kadlackova@mpsv.cz</a:t>
            </a:r>
            <a:endParaRPr lang="cs-CZ" sz="2400" dirty="false"/>
          </a:p>
          <a:p>
            <a:pPr>
              <a:lnSpc>
                <a:spcPct val="150000"/>
              </a:lnSpc>
            </a:pPr>
            <a:r>
              <a:rPr lang="cs-CZ" sz="2400" dirty="false"/>
              <a:t>Mgr. Dagmar Jeřábková – </a:t>
            </a:r>
            <a:r>
              <a:rPr lang="cs-CZ" sz="2400" u="sng" dirty="false"/>
              <a:t>dagmar.jerabkova1@mpsv.cz</a:t>
            </a:r>
          </a:p>
          <a:p>
            <a:pPr>
              <a:lnSpc>
                <a:spcPct val="150000"/>
              </a:lnSpc>
            </a:pPr>
            <a:r>
              <a:rPr lang="cs-CZ" sz="2400" dirty="false"/>
              <a:t>Mgr. Anna Kolovratníková – </a:t>
            </a:r>
            <a:r>
              <a:rPr lang="cs-CZ" sz="2400" dirty="false">
                <a:hlinkClick r:id="rId4"/>
              </a:rPr>
              <a:t>anna.kolovratnikova@mpsv.cz</a:t>
            </a:r>
            <a:endParaRPr lang="cs-CZ" sz="2400" dirty="false"/>
          </a:p>
          <a:p>
            <a:pPr>
              <a:lnSpc>
                <a:spcPct val="150000"/>
              </a:lnSpc>
            </a:pPr>
            <a:r>
              <a:rPr lang="cs-CZ" sz="2400" dirty="false"/>
              <a:t>Mgr. Karel Gregor - </a:t>
            </a:r>
            <a:r>
              <a:rPr lang="cs-CZ" sz="2400" u="sng" dirty="false"/>
              <a:t>karel.gregor@mpsv.cz</a:t>
            </a:r>
          </a:p>
          <a:p>
            <a:pPr algn="ctr"/>
            <a:endParaRPr lang="cs-CZ" sz="2400" dirty="false"/>
          </a:p>
          <a:p>
            <a:pPr algn="ctr"/>
            <a:endParaRPr lang="cs-CZ" sz="2400" dirty="false"/>
          </a:p>
          <a:p>
            <a:pPr algn="ctr"/>
            <a:r>
              <a:rPr lang="cs-CZ" sz="3600" dirty="false"/>
              <a:t>Těšíme se na Vaše projekty!</a:t>
            </a:r>
          </a:p>
        </p:txBody>
      </p:sp>
    </p:spTree>
    <p:extLst>
      <p:ext uri="{BB962C8B-B14F-4D97-AF65-F5344CB8AC3E}">
        <p14:creationId xmlns:p14="http://schemas.microsoft.com/office/powerpoint/2010/main" val="245853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Rozvoj podnikatelských aktivit již existujícího sociálního podniku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540000" y="1484784"/>
            <a:ext cx="8064000" cy="4635216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cs-CZ" dirty="false"/>
              <a:t>relevantní pouze pro žadatele; sociální podnik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nově zřízená živnost subjektu již existujícího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nový obor činnosti v rámci stávajícího oprávnění k podnikání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nový produkt/služba v rámci stávajícího živnostenského oprávnění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zřízení nové provozovny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rozšíření prostorové kapacity podniku </a:t>
            </a:r>
          </a:p>
          <a:p>
            <a:pPr algn="just">
              <a:buFont typeface="Arial" panose="020B0604020202020204" pitchFamily="34" charset="0"/>
              <a:buChar char="●"/>
            </a:pPr>
            <a:r>
              <a:rPr lang="cs-CZ" dirty="false"/>
              <a:t>zavádění nových technologií výroby 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cs-CZ" dirty="false"/>
          </a:p>
          <a:p>
            <a:pPr algn="just">
              <a:buFont typeface="Courier New" panose="02070309020205020404" pitchFamily="49" charset="0"/>
              <a:buChar char="o"/>
            </a:pPr>
            <a:endParaRPr lang="cs-CZ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6</a:t>
            </a:fld>
            <a:endParaRPr lang="cs-CZ" dirty="false"/>
          </a:p>
        </p:txBody>
      </p:sp>
    </p:spTree>
    <p:extLst>
      <p:ext uri="{BB962C8B-B14F-4D97-AF65-F5344CB8AC3E}">
        <p14:creationId xmlns:p14="http://schemas.microsoft.com/office/powerpoint/2010/main" val="142298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Principy sociálního podniku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184932"/>
            <a:ext cx="2952328" cy="3180172"/>
          </a:xfrm>
        </p:spPr>
        <p:txBody>
          <a:bodyPr/>
          <a:lstStyle/>
          <a:p>
            <a:pPr marL="0" lvl="0" indent="0" algn="just">
              <a:spcBef>
                <a:spcPts val="0"/>
              </a:spcBef>
              <a:spcAft>
                <a:spcPts val="0"/>
              </a:spcAft>
              <a:buNone/>
            </a:pPr>
            <a:endParaRPr lang="cs-CZ" altLang="cs-CZ" dirty="false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B573CF0-0A42-4247-A7D4-0B934C1C11B4}"/>
              </a:ext>
            </a:extLst>
          </p:cNvPr>
          <p:cNvSpPr>
            <a:spLocks noGrp="true"/>
          </p:cNvSpPr>
          <p:nvPr>
            <p:ph idx="10"/>
          </p:nvPr>
        </p:nvSpPr>
        <p:spPr>
          <a:xfrm>
            <a:off x="4644000" y="1800000"/>
            <a:ext cx="3844722" cy="3509764"/>
          </a:xfrm>
        </p:spPr>
        <p:txBody>
          <a:bodyPr/>
          <a:lstStyle/>
          <a:p>
            <a:pPr marL="0" indent="0">
              <a:buNone/>
            </a:pPr>
            <a:r>
              <a:rPr lang="cs-CZ" dirty="false"/>
              <a:t>Společensky prospěšný cíl</a:t>
            </a:r>
          </a:p>
          <a:p>
            <a:r>
              <a:rPr lang="cs-CZ" dirty="false"/>
              <a:t>Sociální princip</a:t>
            </a:r>
          </a:p>
          <a:p>
            <a:r>
              <a:rPr lang="cs-CZ" dirty="false"/>
              <a:t>Ekonomický princip</a:t>
            </a:r>
          </a:p>
          <a:p>
            <a:r>
              <a:rPr lang="cs-CZ" dirty="false"/>
              <a:t>Environmentální princip</a:t>
            </a:r>
          </a:p>
          <a:p>
            <a:r>
              <a:rPr lang="cs-CZ" dirty="false"/>
              <a:t>Místní princip</a:t>
            </a:r>
          </a:p>
        </p:txBody>
      </p:sp>
      <p:pic>
        <p:nvPicPr>
          <p:cNvPr id="5122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78" y="1458668"/>
            <a:ext cx="2855901" cy="28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Zástupný symbol pro obsah 2"/>
          <p:cNvSpPr txBox="true">
            <a:spLocks/>
          </p:cNvSpPr>
          <p:nvPr/>
        </p:nvSpPr>
        <p:spPr>
          <a:xfrm>
            <a:off x="467544" y="4659665"/>
            <a:ext cx="8021178" cy="1947758"/>
          </a:xfrm>
          <a:prstGeom prst="rect">
            <a:avLst/>
          </a:prstGeom>
        </p:spPr>
        <p:txBody>
          <a:bodyPr vert="horz" lIns="0" tIns="0" rIns="0" bIns="0" rtlCol="false">
            <a:noAutofit/>
          </a:bodyPr>
          <a:lstStyle>
            <a:lvl1pPr marL="432000" indent="-432000" algn="l" defTabSz="914400" rtl="false" eaLnBrk="true" latinLnBrk="false" hangingPunct="true">
              <a:lnSpc>
                <a:spcPts val="288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"/>
              <a:defRPr sz="2400" b="fals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6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8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70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lang="cs-CZ" sz="2000" kern="1200" dirty="false" smtClean="false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2000" indent="-252000" algn="l" defTabSz="914400" rtl="false" eaLnBrk="true" latinLnBrk="false" hangingPunct="true">
              <a:lnSpc>
                <a:spcPts val="24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80000"/>
              <a:buFont typeface="Wingdings" panose="05000000000000000000" pitchFamily="2" charset="2"/>
              <a:buChar char="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false" eaLnBrk="true" latinLnBrk="false" hangingPunct="true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000" dirty="false">
                <a:solidFill>
                  <a:srgbClr val="FF0000"/>
                </a:solidFill>
              </a:rPr>
              <a:t>Žadatel musí mít uvedeny všechny principy sociálního podnikání ve svých zakladatelských listinách minimálně v rozsahu název principu a rozpoznávací znak dle přílohy SADA ROZPOZNÁVACÍCH ZNAKŮ (</a:t>
            </a:r>
            <a:r>
              <a:rPr lang="cs-CZ" altLang="cs-CZ" sz="2000" dirty="false">
                <a:solidFill>
                  <a:srgbClr val="FF00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příloha č. 2 Výzvy</a:t>
            </a:r>
            <a:r>
              <a:rPr lang="cs-CZ" altLang="cs-CZ" sz="2000" dirty="false">
                <a:solidFill>
                  <a:srgbClr val="FF0000"/>
                </a:solidFill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816546292"/>
      </p:ext>
    </p:extLst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 nodePh="true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spid="3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Sociální princip</a:t>
            </a:r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8</a:t>
            </a:fld>
            <a:endParaRPr lang="cs-CZ" dirty="false"/>
          </a:p>
        </p:txBody>
      </p:sp>
      <p:sp>
        <p:nvSpPr>
          <p:cNvPr id="6" name="Zástupný symbol pro obsah 5"/>
          <p:cNvSpPr>
            <a:spLocks noGrp="true"/>
          </p:cNvSpPr>
          <p:nvPr>
            <p:ph idx="1"/>
          </p:nvPr>
        </p:nvSpPr>
        <p:spPr>
          <a:xfrm>
            <a:off x="683568" y="1340768"/>
            <a:ext cx="7992888" cy="48512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dirty="false"/>
              <a:t>společensky prospěšný cíl</a:t>
            </a:r>
          </a:p>
          <a:p>
            <a:pPr>
              <a:lnSpc>
                <a:spcPct val="100000"/>
              </a:lnSpc>
            </a:pPr>
            <a:endParaRPr lang="cs-CZ" dirty="false"/>
          </a:p>
          <a:p>
            <a:pPr>
              <a:lnSpc>
                <a:spcPct val="100000"/>
              </a:lnSpc>
            </a:pPr>
            <a:r>
              <a:rPr lang="cs-CZ" dirty="false"/>
              <a:t>zaměstnávání a sociální začleňování                              osob ze znevýhodněných skupin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cs-CZ" sz="2200" dirty="false"/>
              <a:t>více než 30% zaměstnanců z CS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endParaRPr lang="cs-CZ" sz="2200" dirty="false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false"/>
              <a:t>podnik používá personální a integrační nástroje podporující rozvoj a integraci zaměstnanců z cílových skupin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false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r>
              <a:rPr lang="cs-CZ" dirty="false"/>
              <a:t>účast CS na chodu podniku 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●"/>
            </a:pPr>
            <a:endParaRPr lang="cs-CZ" dirty="false"/>
          </a:p>
        </p:txBody>
      </p:sp>
      <p:pic>
        <p:nvPicPr>
          <p:cNvPr id="7" name="Picture 2"/>
          <p:cNvPicPr>
            <a:picLocks noChangeAspect="true" noChangeArrowheads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2657" y="1484784"/>
            <a:ext cx="2005329" cy="1990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algn="ctr" dir="2700000" dist="35921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901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true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c="http://schemas.openxmlformats.org/markup-compatibility/2006" xmlns:c="http://schemas.openxmlformats.org/drawingml/2006/chart" xmlns:cdr="http://schemas.openxmlformats.org/drawingml/2006/chartDrawing" xmlns:dgm="http://schemas.openxmlformats.org/drawingml/2006/diagram" xmlns:pic="http://schemas.openxmlformats.org/drawingml/2006/picture" xmlns:wp="http://schemas.openxmlformats.org/drawingml/2006/wordprocessingDrawing" xmlns:wp14="http://schemas.microsoft.com/office/word/2010/wordprocessingDrawing" xmlns:xdr="http://schemas.openxmlformats.org/drawingml/2006/spreadsheetDrawing" xmlns:comp="http://schemas.openxmlformats.org/drawingml/2006/compatibility" xmlns:lc="http://schemas.openxmlformats.org/drawingml/2006/lockedCanva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true"/>
          </p:cNvSpPr>
          <p:nvPr>
            <p:ph type="title"/>
          </p:nvPr>
        </p:nvSpPr>
        <p:spPr/>
        <p:txBody>
          <a:bodyPr/>
          <a:lstStyle/>
          <a:p>
            <a:r>
              <a:rPr lang="cs-CZ" dirty="false"/>
              <a:t>Ekonomický princip</a:t>
            </a:r>
          </a:p>
        </p:txBody>
      </p:sp>
      <p:sp>
        <p:nvSpPr>
          <p:cNvPr id="3" name="Zástupný symbol pro obsah 2"/>
          <p:cNvSpPr>
            <a:spLocks noGrp="true"/>
          </p:cNvSpPr>
          <p:nvPr>
            <p:ph idx="1"/>
          </p:nvPr>
        </p:nvSpPr>
        <p:spPr>
          <a:xfrm>
            <a:off x="467544" y="1700808"/>
            <a:ext cx="8064000" cy="4707224"/>
          </a:xfrm>
        </p:spPr>
        <p:txBody>
          <a:bodyPr/>
          <a:lstStyle/>
          <a:p>
            <a:pPr algn="just"/>
            <a:r>
              <a:rPr lang="cs-CZ" dirty="false"/>
              <a:t>min. 51% případného zisku je reinvestováno do rozvoje sociálního podniku a/nebo naplňování deklarovaných společensky prospěšných cílů</a:t>
            </a:r>
          </a:p>
          <a:p>
            <a:pPr algn="just"/>
            <a:r>
              <a:rPr lang="cs-CZ" dirty="false"/>
              <a:t>manažerské řízení je nezávislé na externím zřizovateli či vlastníkovi (nezávislost na veřejné správě)</a:t>
            </a:r>
          </a:p>
          <a:p>
            <a:pPr algn="just"/>
            <a:r>
              <a:rPr lang="cs-CZ" dirty="false"/>
              <a:t>tržby z prodeje výrobků a služeb na celkových výnosech tvoří alespoň 30 % (dotace z projektu je do výnosů zahrnuta ve věcné a časové souvislosti)</a:t>
            </a:r>
            <a:endParaRPr lang="cs-CZ" sz="2000" i="true" dirty="false"/>
          </a:p>
        </p:txBody>
      </p:sp>
      <p:sp>
        <p:nvSpPr>
          <p:cNvPr id="4" name="Zástupný symbol pro číslo snímku 3"/>
          <p:cNvSpPr>
            <a:spLocks noGrp="true"/>
          </p:cNvSpPr>
          <p:nvPr>
            <p:ph type="sldNum" sz="quarter" idx="12"/>
          </p:nvPr>
        </p:nvSpPr>
        <p:spPr/>
        <p:txBody>
          <a:bodyPr/>
          <a:lstStyle/>
          <a:p>
            <a:fld id="{479BF083-4774-43B1-9AB0-5CC1AC5DD8EE}" type="slidenum">
              <a:rPr lang="cs-CZ" smtClean="false"/>
              <a:pPr/>
              <a:t>9</a:t>
            </a:fld>
            <a:endParaRPr lang="cs-CZ" dirty="false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F9C3CD5-97CB-43D3-A23C-541ED6A7D4F5}"/>
              </a:ext>
            </a:extLst>
          </p:cNvPr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5124889"/>
            <a:ext cx="1231623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45783"/>
      </p:ext>
    </p:extLst>
  </p:cSld>
  <p:clrMapOvr>
    <a:masterClrMapping/>
  </p:clrMapOvr>
</p:sld>
</file>

<file path=ppt/theme/theme1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prezentace">
  <a:themeElements>
    <a:clrScheme name="MPSV">
      <a:dk1>
        <a:srgbClr val="084A8B"/>
      </a:dk1>
      <a:lt1>
        <a:srgbClr val="F5F5F5"/>
      </a:lt1>
      <a:dk2>
        <a:srgbClr val="AFDDFA"/>
      </a:dk2>
      <a:lt2>
        <a:srgbClr val="F5F5F5"/>
      </a:lt2>
      <a:accent1>
        <a:srgbClr val="084A8B"/>
      </a:accent1>
      <a:accent2>
        <a:srgbClr val="5FBBF5"/>
      </a:accent2>
      <a:accent3>
        <a:srgbClr val="D7EEFC"/>
      </a:accent3>
      <a:accent4>
        <a:srgbClr val="FFCC00"/>
      </a:accent4>
      <a:accent5>
        <a:srgbClr val="AFDDFA"/>
      </a:accent5>
      <a:accent6>
        <a:srgbClr val="AF0100"/>
      </a:accent6>
      <a:hlink>
        <a:srgbClr val="084A8B"/>
      </a:hlink>
      <a:folHlink>
        <a:srgbClr val="084A8B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w="http://schemas.openxmlformats.org/wordprocessingml/2006/main" xmlns:m="http://schemas.openxmlformats.org/officeDocument/2006/math" xmlns:w14="http://schemas.microsoft.com/office/word/2010/wordml" xmlns:r="http://schemas.openxmlformats.org/officeDocument/2006/relationships" xmlns:wp="http://schemas.openxmlformats.org/drawingml/2006/wordprocessingDrawing" xmlns:a="http://schemas.openxmlformats.org/drawingml/2006/main" xmlns:wp14="http://schemas.microsoft.com/office/word/2010/wordprocessingDrawing" xmlns:w15="http://schemas.microsoft.com/office/word/2012/wordml" xmlns:mc="http://schemas.openxmlformats.org/markup-compatibility/2006" xmlns:sl="http://schemas.openxmlformats.org/schemaLibrary/2006/main" xmlns:wne="http://schemas.microsoft.com/office/word/2006/wordml" xmlns:c="http://schemas.openxmlformats.org/drawingml/2006/chart" xmlns:cdr="http://schemas.openxmlformats.org/drawingml/2006/chartDrawing" xmlns:c14="http://schemas.microsoft.com/office/drawing/2007/8/2/chart" xmlns:dgm="http://schemas.openxmlformats.org/drawingml/2006/diagram" xmlns:pic="http://schemas.openxmlformats.org/drawingml/2006/picture" xmlns:xdr="http://schemas.openxmlformats.org/drawingml/2006/spreadsheetDrawing" xmlns:dsp="http://schemas.microsoft.com/office/drawing/2008/diagram" xmlns:xvml="urn:schemas-microsoft-com:office:excel" xmlns:o="urn:schemas-microsoft-com:office:office" xmlns:v="urn:schemas-microsoft-com:vml" xmlns:w10="urn:schemas-microsoft-com:office:word" xmlns:pvml="urn:schemas-microsoft-com:office:powerpoint" xmlns:cppr="http://schemas.microsoft.com/office/2006/coverPageProps" xmlns:odx="http://opendope.org/xpaths" xmlns:odc="http://opendope.org/conditions" xmlns:odq="http://opendope.org/questions" xmlns:oda="http://opendope.org/answers" xmlns:odi="http://opendope.org/components" xmlns:odgm="http://opendope.org/SmartArt/DataHierarchy" xmlns:b="http://schemas.openxmlformats.org/officeDocument/2006/bibliography" xmlns:wps="http://schemas.microsoft.com/office/word/2010/wordprocessingShape" xmlns:w16se="http://schemas.microsoft.com/office/word/2015/wordml/symex" xmlns:w16cid="http://schemas.microsoft.com/office/word/2016/wordml/cid" xmlns:wetp="http://schemas.microsoft.com/office/webextensions/taskpanes/2010/11" xmlns:we="http://schemas.microsoft.com/office/webextensions/webextension/2010/11" xmlns:comp="http://schemas.openxmlformats.org/drawingml/2006/compatibility" xmlns:lc="http://schemas.openxmlformats.org/drawingml/2006/lockedCanvas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false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false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
<Relationships xmlns="http://schemas.openxmlformats.org/package/2006/relationships">
    <Relationship Target="itemProps1.xml" Type="http://schemas.openxmlformats.org/officeDocument/2006/relationships/customXmlProps" Id="rId1"/>
</Relationships>

</file>

<file path=customXml/_rels/item2.xml.rels><?xml version="1.0" encoding="UTF-8" standalone="yes"?>
<Relationships xmlns="http://schemas.openxmlformats.org/package/2006/relationships">
    <Relationship Target="itemProps2.xml" Type="http://schemas.openxmlformats.org/officeDocument/2006/relationships/customXmlProps" Id="rId1"/>
</Relationships>

</file>

<file path=customXml/_rels/item3.xml.rels><?xml version="1.0" encoding="UTF-8" standalone="yes"?>
<Relationships xmlns="http://schemas.openxmlformats.org/package/2006/relationships">
    <Relationship Target="itemProps3.xml" Type="http://schemas.openxmlformats.org/officeDocument/2006/relationships/customXmlProps" Id="rId1"/>
</Relationships>
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Description="Vytvoří nový dokument" ma:contentTypeID="0x010100A2FCF9BCABF3854AAB137087829D63AA" ma:contentTypeName="Dokument" ma:contentTypeScope="" ma:contentTypeVersion="7" ma:versionID="f6f03f5b008ce72686bbcf691a7be2e8">
  <xsd:schema xmlns:xsd="http://www.w3.org/2001/XMLSchema" xmlns:ns2="dfed548f-0517-4d39-90e3-3947398480c0" xmlns:p="http://schemas.microsoft.com/office/2006/metadata/properties" xmlns:xs="http://www.w3.org/2001/XMLSchema" ma:fieldsID="a9a9eb159e242e6dec8d2b5b6c497589" ma:root="true" ns2:_="" targetNamespace="http://schemas.microsoft.com/office/2006/metadata/properties">
    <xsd:import namespace="dfed548f-0517-4d39-90e3-3947398480c0"/>
    <xsd:element name="properties">
      <xsd:complexType>
        <xsd:sequence>
          <xsd:element name="documentManagement">
            <xsd:complexType>
              <xsd:all>
                <xsd:element minOccurs="0" ref="ns2:AC_OriginalFileName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xmlns:pc="http://schemas.microsoft.com/office/infopath/2007/PartnerControls" xmlns:xs="http://www.w3.org/2001/XMLSchema" elementFormDefault="qualified" targetNamespace="dfed548f-0517-4d39-90e3-3947398480c0">
    <xsd:import namespace="http://schemas.microsoft.com/office/2006/documentManagement/types"/>
    <xsd:import namespace="http://schemas.microsoft.com/office/infopath/2007/PartnerControls"/>
    <xsd:element ma:displayName="Original File Name" ma:index="8" ma:internalName="AC_OriginalFileName" name="AC_OriginalFileName" nillable="true">
      <xsd:simpleType>
        <xsd:restriction base="dms:Note">
          <xsd:maxLength value="255"/>
        </xsd:restriction>
      </xsd:simpleType>
    </xsd:element>
  </xsd:schema>
  <xsd:schema xmlns:xsd="http://www.w3.org/2001/XMLSchema" xmlns="http://schemas.openxmlformats.org/package/2006/metadata/core-properties" xmlns:dc="http://purl.org/dc/elements/1.1/" xmlns:dcterms="http://purl.org/dc/terms/" xmlns:odoc="http://schemas.microsoft.com/internal/obd" xmlns:xsi="http://www.w3.org/2001/XMLSchema-instance" attributeFormDefault="unqualified" blockDefault="#all" elementFormDefault="qualified" targetNamespace="http://schemas.openxmlformats.org/package/2006/metadata/core-properties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maxOccurs="1" minOccurs="0" ref="dc:creator"/>
        <xsd:element maxOccurs="1" minOccurs="0" ref="dcterms:created"/>
        <xsd:element maxOccurs="1" minOccurs="0" ref="dc:identifier"/>
        <xsd:element ma:displayName="Typ obsahu" ma:index="0" maxOccurs="1" minOccurs="0" name="contentType" type="xsd:string"/>
        <xsd:element ma:displayName="Nadpis" ma:index="4" maxOccurs="1" minOccurs="0" ref="dc:title"/>
        <xsd:element maxOccurs="1" minOccurs="0" ref="dc:subject"/>
        <xsd:element maxOccurs="1" minOccurs="0" ref="dc:description"/>
        <xsd:element maxOccurs="1" minOccurs="0" name="keywords" type="xsd:string"/>
        <xsd:element maxOccurs="1" minOccurs="0" ref="dc:language"/>
        <xsd:element maxOccurs="1" minOccurs="0" name="category" type="xsd:string"/>
        <xsd:element maxOccurs="1" minOccurs="0" name="version" type="xsd:string"/>
        <xsd:element maxOccurs="1" minOccurs="0" name="revision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maxOccurs="1" minOccurs="0" name="lastModifiedBy" type="xsd:string"/>
        <xsd:element maxOccurs="1" minOccurs="0" ref="dcterms:modified"/>
        <xsd:element maxOccurs="1" minOccurs="0" name="contentStatus" type="xsd:string"/>
      </xsd:all>
    </xsd:complexType>
  </xsd:schema>
  <xs:schema xmlns:xs="http://www.w3.org/2001/XMLSchema" xmlns:pc="http://schemas.microsoft.com/office/infopath/2007/PartnerControls" attributeFormDefault="unqualified" elementFormDefault="qualified" targetNamespace="http://schemas.microsoft.com/office/infopath/2007/PartnerControls">
    <xs:element name="Person">
      <xs:complexType>
        <xs:sequence>
          <xs:element minOccurs="0" ref="pc:DisplayName"/>
          <xs:element minOccurs="0" ref="pc:AccountId"/>
          <xs:element minOccurs="0" ref="pc:AccountType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maxOccurs="unbounded" minOccurs="0" ref="pc:BDCEntity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minOccurs="0" ref="pc:EntityDisplayName"/>
          <xs:element minOccurs="0" ref="pc:EntityInstanceReference"/>
          <xs:element minOccurs="0" ref="pc:EntityId1"/>
          <xs:element minOccurs="0" ref="pc:EntityId2"/>
          <xs:element minOccurs="0" ref="pc:EntityId3"/>
          <xs:element minOccurs="0" ref="pc:EntityId4"/>
          <xs:element minOccurs="0" ref="pc:EntityId5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maxOccurs="unbounded" minOccurs="0" ref="pc:TermInfo"/>
        </xs:sequence>
      </xs:complexType>
    </xs:element>
    <xs:element name="TermInfo">
      <xs:complexType>
        <xs:sequence>
          <xs:element minOccurs="0" ref="pc:TermName"/>
          <xs:element minOccurs="0" ref="pc:TermId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pc="http://schemas.microsoft.com/office/infopath/2007/PartnerControls" xmlns:xsi="http://www.w3.org/2001/XMLSchema-instance">
  <documentManagement>
    <AC_OriginalFileName xmlns="dfed548f-0517-4d39-90e3-3947398480c0">W:\PUBLICITA\VIZUÁLNÍ_IDENTITA\sablony_word_ppt\prezentace.pptx</AC_OriginalFileName>
  </documentManagement>
</p:properties>
</file>

<file path=customXml/itemProps1.xml><?xml version="1.0" encoding="utf-8"?>
<ds:datastoreItem xmlns:ds="http://schemas.openxmlformats.org/officeDocument/2006/customXml" ds:itemID="{E6937348-7977-46A8-9818-642FB21DF6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fed548f-0517-4d39-90e3-3947398480c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06EF36-2E80-4847-9151-E9C625552D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D88155-0E86-4D14-B6AF-C6806AEE9525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dfed548f-0517-4d39-90e3-3947398480c0"/>
    <ds:schemaRef ds:uri="http://purl.org/dc/terms/"/>
    <ds:schemaRef ds:uri="http://purl.org/dc/elements/1.1/"/>
  </ds:schemaRefs>
</ds:datastoreItem>
</file>

<file path=docProps/app.xml><?xml version="1.0" encoding="utf-8"?>
<properties:Properties xmlns:properties="http://schemas.openxmlformats.org/officeDocument/2006/extended-properties" xmlns:vt="http://schemas.openxmlformats.org/officeDocument/2006/docPropsVTypes">
  <properties:Template>prezentace</properties:Template>
  <properties:Words>3500</properties:Words>
  <properties:PresentationFormat>Předvádění na obrazovce (4:3)</properties:PresentationFormat>
  <properties:Paragraphs>451</properties:Paragraphs>
  <properties:Slides>57</properties:Slides>
  <properties:Notes>29</properties:Notes>
  <properties:TotalTime>3163</properties:TotalTime>
  <properties:HiddenSlides>0</properties:HiddenSlides>
  <properties:MMClips>0</properties:MMClips>
  <properties:ScaleCrop>false</properties:ScaleCrop>
  <properties:HeadingPairs>
    <vt:vector baseType="variant" size="6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properties:HeadingPairs>
  <properties:TitlesOfParts>
    <vt:vector baseType="lpstr" size="65">
      <vt:lpstr>Arial</vt:lpstr>
      <vt:lpstr>Arial </vt:lpstr>
      <vt:lpstr>Calibri</vt:lpstr>
      <vt:lpstr>Courier New</vt:lpstr>
      <vt:lpstr>Trebuchet MS</vt:lpstr>
      <vt:lpstr>Wingdings</vt:lpstr>
      <vt:lpstr>Wingdings 3</vt:lpstr>
      <vt:lpstr>prezentace</vt:lpstr>
      <vt:lpstr>VÝZVA Podpora sociálního podnikání (1) č. 03_22_024 </vt:lpstr>
      <vt:lpstr>Výzva „Podpora Sociálního podnikání“, č. 03_22_024</vt:lpstr>
      <vt:lpstr>Oprávnění Žadatelé</vt:lpstr>
      <vt:lpstr>Zaměření výzvy</vt:lpstr>
      <vt:lpstr>VZNIK NOVÉHO SOCIÁLNÍHO PODNIKU</vt:lpstr>
      <vt:lpstr>Rozvoj podnikatelských aktivit již existujícího sociálního podniku</vt:lpstr>
      <vt:lpstr>Principy sociálního podniku</vt:lpstr>
      <vt:lpstr>Sociální princip</vt:lpstr>
      <vt:lpstr>Ekonomický princip</vt:lpstr>
      <vt:lpstr>Ekonomický princip</vt:lpstr>
      <vt:lpstr>Environmentální princip</vt:lpstr>
      <vt:lpstr>MÍSTNÍ princip</vt:lpstr>
      <vt:lpstr>cílové skupiny</vt:lpstr>
      <vt:lpstr>cílové skupiny</vt:lpstr>
      <vt:lpstr>cílové skupiny</vt:lpstr>
      <vt:lpstr>POVINNÉ Klíčové aktivity</vt:lpstr>
      <vt:lpstr>DOPLŇKOVÉ KLÍČOVÉ AKTIVITY</vt:lpstr>
      <vt:lpstr>Indikátory - závazkové</vt:lpstr>
      <vt:lpstr>indikátory</vt:lpstr>
      <vt:lpstr>DE MINIMIS</vt:lpstr>
      <vt:lpstr>IS KP21+</vt:lpstr>
      <vt:lpstr>Povinné přílohy žádosti o podporu</vt:lpstr>
      <vt:lpstr>Evidence skutečných majitelů</vt:lpstr>
      <vt:lpstr>rozpočet projektu</vt:lpstr>
      <vt:lpstr>Rozpočet projektu - struktura</vt:lpstr>
      <vt:lpstr>1 Osobní náklady</vt:lpstr>
      <vt:lpstr>2 Cestovní náhrady</vt:lpstr>
      <vt:lpstr>3 Zařízení a vybavení</vt:lpstr>
      <vt:lpstr>4 Nákup služeb</vt:lpstr>
      <vt:lpstr>5 Drobné Stavební úpravy</vt:lpstr>
      <vt:lpstr>6 Přímá podpora pro cílovou skupinu</vt:lpstr>
      <vt:lpstr>6 Přímá podpora pro cílovou skupinu</vt:lpstr>
      <vt:lpstr>6 Přímá podpora pro cílovou skupinu</vt:lpstr>
      <vt:lpstr>6 Přímá podpora pro cílovou skupinu</vt:lpstr>
      <vt:lpstr>7 Křížové financování</vt:lpstr>
      <vt:lpstr>II. Nepřímé náklady</vt:lpstr>
      <vt:lpstr>Způsob hodnocení a  výběr projektů</vt:lpstr>
      <vt:lpstr>fáze hodnocení</vt:lpstr>
      <vt:lpstr>HODNOTICÍ KRITÉRIA</vt:lpstr>
      <vt:lpstr>1 Vymezení problému a cílové skupiny (35)</vt:lpstr>
      <vt:lpstr>2 Cíle a konzistentnost projektu (25)</vt:lpstr>
      <vt:lpstr>3 Způsob ověření dosažení cíle projektu (5)</vt:lpstr>
      <vt:lpstr>4 Efektivita projektu, rozpočet (15)</vt:lpstr>
      <vt:lpstr>4 Efektivita projektu, rozpočet (15)</vt:lpstr>
      <vt:lpstr>5 Adekvátnost monitorovacích indikátorů (5)</vt:lpstr>
      <vt:lpstr>6 Způsob zapojení cílové skupiny (5)</vt:lpstr>
      <vt:lpstr>7 Způsob realizace aktivit a jejich návaznost (10)</vt:lpstr>
      <vt:lpstr>7 Způsob realizace aktivit a jejich návaznost (10)</vt:lpstr>
      <vt:lpstr>Informační zdroje </vt:lpstr>
      <vt:lpstr>VÝZVA S-podnik</vt:lpstr>
      <vt:lpstr>VÝZVA S-podnik</vt:lpstr>
      <vt:lpstr>Prezentace aplikace PowerPoint</vt:lpstr>
      <vt:lpstr>Bezplatné poradenství: www.ceske-socialni-podnikani.cz</vt:lpstr>
      <vt:lpstr>www.ceske-socialni-podnikani.cz</vt:lpstr>
      <vt:lpstr>www.ceske-socialni-podnikani.cz</vt:lpstr>
      <vt:lpstr>Facebook</vt:lpstr>
      <vt:lpstr>    </vt:lpstr>
    </vt:vector>
  </properties:TitlesOfParts>
  <properties:LinksUpToDate>false</properties:LinksUpToDate>
  <properties:SharedDoc>false</properties:SharedDoc>
  <properties:HyperlinksChanged>false</properties:HyperlinksChanged>
  <properties:Application>Microsoft Office PowerPoint</properties:Application>
  <properties:AppVersion>16.0000</properties:AppVersion>
</properties:Properties>
</file>

<file path=docProps/core.xml><?xml version="1.0" encoding="utf-8"?>
<cp:coreProperties xmlns:cp="http://schemas.openxmlformats.org/package/2006/metadata/core-properties" xmlns:dcterms="http://purl.org/dc/terms/" xmlns:dc="http://purl.org/dc/elements/1.1/">
  <dcterms:created xmlns:xsi="http://www.w3.org/2001/XMLSchema-instance" xsi:type="dcterms:W3CDTF">2015-02-20T08:23:15Z</dcterms:created>
  <dc:creator/>
  <cp:lastModifiedBy/>
  <cp:lastPrinted>2022-10-12T11:05:09Z</cp:lastPrinted>
  <dcterms:modified xmlns:xsi="http://www.w3.org/2001/XMLSchema-instance" xsi:type="dcterms:W3CDTF">2022-11-21T11:47:21Z</dcterms:modified>
  <cp:revision>89</cp:revision>
  <dc:title>Prezentace aplikace PowerPoint</dc:title>
</cp:coreProperties>
</file>

<file path=docProps/custom.xml><?xml version="1.0" encoding="utf-8"?>
<prop:Properties xmlns:vt="http://schemas.openxmlformats.org/officeDocument/2006/docPropsVTypes" xmlns:prop="http://schemas.openxmlformats.org/officeDocument/2006/custom-properties">
  <prop:property fmtid="{D5CDD505-2E9C-101B-9397-08002B2CF9AE}" pid="2" name="ContentTypeId">
    <vt:lpwstr>0x010100A2FCF9BCABF3854AAB137087829D63AA</vt:lpwstr>
  </prop:property>
</prop:Properties>
</file>