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8"/>
  </p:notesMasterIdLst>
  <p:sldIdLst>
    <p:sldId id="425" r:id="rId5"/>
    <p:sldId id="424" r:id="rId6"/>
    <p:sldId id="426" r:id="rId7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6699"/>
    <a:srgbClr val="CC00FF"/>
    <a:srgbClr val="9933FF"/>
    <a:srgbClr val="006699"/>
    <a:srgbClr val="33CCCC"/>
    <a:srgbClr val="0099CC"/>
    <a:srgbClr val="339966"/>
    <a:srgbClr val="009999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>
    <p:restoredLeft sz="12069" autoAdjust="false"/>
    <p:restoredTop sz="94673" autoAdjust="false"/>
  </p:normalViewPr>
  <p:slideViewPr>
    <p:cSldViewPr showGuides="true">
      <p:cViewPr varScale="true">
        <p:scale>
          <a:sx n="101" d="100"/>
          <a:sy n="101" d="100"/>
        </p:scale>
        <p:origin x="432" y="10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notesMasters/notesMaster1.xml" Type="http://schemas.openxmlformats.org/officeDocument/2006/relationships/notesMaster" Id="rId8"/>
    <Relationship Target="../customXml/item3.xml" Type="http://schemas.openxmlformats.org/officeDocument/2006/relationships/customXml" Id="rId3"/>
    <Relationship Target="slides/slide3.xml" Type="http://schemas.openxmlformats.org/officeDocument/2006/relationships/slide" Id="rId7"/>
    <Relationship Target="tableStyles.xml" Type="http://schemas.openxmlformats.org/officeDocument/2006/relationships/tableStyles" Id="rId12"/>
    <Relationship Target="../customXml/item2.xml" Type="http://schemas.openxmlformats.org/officeDocument/2006/relationships/customXml" Id="rId2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theme/theme1.xml" Type="http://schemas.openxmlformats.org/officeDocument/2006/relationships/theme" Id="rId11"/>
    <Relationship Target="slides/slide1.xml" Type="http://schemas.openxmlformats.org/officeDocument/2006/relationships/slide" Id="rId5"/>
    <Relationship Target="viewProps.xml" Type="http://schemas.openxmlformats.org/officeDocument/2006/relationships/viewProps" Id="rId10"/>
    <Relationship Target="slideMasters/slideMaster1.xml" Type="http://schemas.openxmlformats.org/officeDocument/2006/relationships/slideMaster" Id="rId4"/>
    <Relationship Target="presProps.xml" Type="http://schemas.openxmlformats.org/officeDocument/2006/relationships/presProps" Id="rId9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03.11.2022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11. 09. 2015</a:t>
            </a:r>
          </a:p>
        </p:txBody>
      </p:sp>
    </p:spTree>
    <p:extLst>
      <p:ext uri="{BB962C8B-B14F-4D97-AF65-F5344CB8AC3E}">
        <p14:creationId xmlns:p14="http://schemas.microsoft.com/office/powerpoint/2010/main" val="3952158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11. 09. 2015</a:t>
            </a:r>
          </a:p>
        </p:txBody>
      </p:sp>
    </p:spTree>
    <p:extLst>
      <p:ext uri="{BB962C8B-B14F-4D97-AF65-F5344CB8AC3E}">
        <p14:creationId xmlns:p14="http://schemas.microsoft.com/office/powerpoint/2010/main" val="417467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11. 09. 2015</a:t>
            </a:r>
          </a:p>
        </p:txBody>
      </p:sp>
    </p:spTree>
    <p:extLst>
      <p:ext uri="{BB962C8B-B14F-4D97-AF65-F5344CB8AC3E}">
        <p14:creationId xmlns:p14="http://schemas.microsoft.com/office/powerpoint/2010/main" val="883024980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60361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C53207CB-D164-458D-A58D-116869EFD9AC}"/>
              </a:ext>
            </a:extLst>
          </p:cNvPr>
          <p:cNvGrpSpPr/>
          <p:nvPr userDrawn="true"/>
        </p:nvGrpSpPr>
        <p:grpSpPr>
          <a:xfrm>
            <a:off x="378869" y="1119982"/>
            <a:ext cx="8352928" cy="22642"/>
            <a:chOff x="378869" y="1119982"/>
            <a:chExt cx="8352928" cy="22642"/>
          </a:xfrm>
        </p:grpSpPr>
        <p:cxnSp>
          <p:nvCxnSpPr>
            <p:cNvPr id="18" name="Přímá spojnice 17"/>
            <p:cNvCxnSpPr>
              <a:cxnSpLocks/>
            </p:cNvCxnSpPr>
            <p:nvPr userDrawn="true"/>
          </p:nvCxnSpPr>
          <p:spPr>
            <a:xfrm flipV="true">
              <a:off x="378869" y="1129768"/>
              <a:ext cx="8280920" cy="12856"/>
            </a:xfrm>
            <a:prstGeom prst="line">
              <a:avLst/>
            </a:prstGeom>
            <a:ln w="127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E3BF7380-7E68-4D81-99BF-138B5C97049D}"/>
                </a:ext>
              </a:extLst>
            </p:cNvPr>
            <p:cNvCxnSpPr>
              <a:cxnSpLocks/>
            </p:cNvCxnSpPr>
            <p:nvPr userDrawn="true"/>
          </p:nvCxnSpPr>
          <p:spPr>
            <a:xfrm>
              <a:off x="6859589" y="1119982"/>
              <a:ext cx="1872208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8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8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8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 vert="horz" lIns="36000" tIns="0" rIns="36000" bIns="0" rtlCol="false" anchor="ctr" anchorCtr="false">
            <a:normAutofit/>
          </a:bodyPr>
          <a:lstStyle/>
          <a:p>
            <a:pPr algn="ctr"/>
            <a:r>
              <a:rPr lang="cs-CZ" b="true" kern="0" cap="all" baseline="0" dirty="false">
                <a:latin typeface="+mj-lt"/>
                <a:ea typeface="+mj-ea"/>
                <a:cs typeface="+mj-cs"/>
              </a:rPr>
              <a:t>EVALUACE VÝZVY Č. 029 </a:t>
            </a:r>
            <a:r>
              <a:rPr lang="cs-CZ" b="true" kern="0" cap="all" baseline="0" dirty="false" err="true">
                <a:latin typeface="+mj-lt"/>
                <a:ea typeface="+mj-ea"/>
                <a:cs typeface="+mj-cs"/>
              </a:rPr>
              <a:t>opz</a:t>
            </a:r>
            <a:r>
              <a:rPr lang="cs-CZ" b="true" kern="0" cap="all" baseline="0" dirty="false">
                <a:latin typeface="+mj-lt"/>
                <a:ea typeface="+mj-ea"/>
                <a:cs typeface="+mj-cs"/>
              </a:rPr>
              <a:t>+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AE91F5C4-FDD0-10FC-614C-CE7E33208DB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false" lang="cs-CZ" sz="1050" b="true" i="false" u="none" strike="noStrike" kern="1200" cap="none" spc="0" normalizeH="false" baseline="0" noProof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BA68AB1-6580-45DF-ACC6-73512DDE1D4B}"/>
              </a:ext>
            </a:extLst>
          </p:cNvPr>
          <p:cNvSpPr txBox="true"/>
          <p:nvPr/>
        </p:nvSpPr>
        <p:spPr>
          <a:xfrm>
            <a:off x="916345" y="1772816"/>
            <a:ext cx="7167310" cy="36412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true" dirty="false"/>
              <a:t>CÍL VÝZVY DLE INTERVENČNÍ LOGIKY</a:t>
            </a:r>
          </a:p>
          <a:p>
            <a:endParaRPr lang="cs-CZ" b="true" dirty="false"/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cs-CZ" sz="2400" dirty="false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 vybraných ORP dojde v rámci projektů k nastavení </a:t>
            </a:r>
            <a:r>
              <a:rPr lang="cs-CZ" sz="2400" b="true" dirty="false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jednotlivých funkčních mikrosystémů</a:t>
            </a:r>
            <a:r>
              <a:rPr lang="cs-CZ" sz="2400" dirty="false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postavených na </a:t>
            </a:r>
            <a:r>
              <a:rPr lang="cs-CZ" sz="2400" b="true" dirty="false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multidisciplinárním přístupu </a:t>
            </a:r>
            <a:r>
              <a:rPr lang="cs-CZ" sz="2400" dirty="false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práce s rodinou a dítětem a zaměřených na identifikaci a redukci problému předčasných odchodů žáků ze vzdělávání. </a:t>
            </a:r>
            <a:endParaRPr lang="cs-CZ" sz="2400" dirty="false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cs-CZ" sz="2400" dirty="false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Nastavené mikrosystémy ukážou cesty pro komplexní přístup k řešení problematiky.</a:t>
            </a:r>
          </a:p>
        </p:txBody>
      </p:sp>
    </p:spTree>
    <p:extLst>
      <p:ext uri="{BB962C8B-B14F-4D97-AF65-F5344CB8AC3E}">
        <p14:creationId xmlns:p14="http://schemas.microsoft.com/office/powerpoint/2010/main" val="105388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 vert="horz" lIns="36000" tIns="0" rIns="36000" bIns="0" rtlCol="false" anchor="ctr" anchorCtr="false">
            <a:normAutofit/>
          </a:bodyPr>
          <a:lstStyle/>
          <a:p>
            <a:pPr algn="ctr"/>
            <a:r>
              <a:rPr lang="cs-CZ" b="true" kern="0" cap="all" baseline="0" dirty="false">
                <a:latin typeface="+mj-lt"/>
                <a:ea typeface="+mj-ea"/>
                <a:cs typeface="+mj-cs"/>
              </a:rPr>
              <a:t>EVALUACE VÝZVY Č. 029 </a:t>
            </a:r>
            <a:r>
              <a:rPr lang="cs-CZ" b="true" kern="0" cap="all" baseline="0" dirty="false" err="true">
                <a:latin typeface="+mj-lt"/>
                <a:ea typeface="+mj-ea"/>
                <a:cs typeface="+mj-cs"/>
              </a:rPr>
              <a:t>opz</a:t>
            </a:r>
            <a:r>
              <a:rPr lang="cs-CZ" b="true" kern="0" cap="all" baseline="0" dirty="false">
                <a:latin typeface="+mj-lt"/>
                <a:ea typeface="+mj-ea"/>
                <a:cs typeface="+mj-cs"/>
              </a:rPr>
              <a:t>+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AE91F5C4-FDD0-10FC-614C-CE7E33208DB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false" lang="cs-CZ" sz="1050" b="true" i="false" u="none" strike="noStrike" kern="1200" cap="none" spc="0" normalizeH="false" baseline="0" noProof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BA68AB1-6580-45DF-ACC6-73512DDE1D4B}"/>
              </a:ext>
            </a:extLst>
          </p:cNvPr>
          <p:cNvSpPr txBox="true"/>
          <p:nvPr/>
        </p:nvSpPr>
        <p:spPr>
          <a:xfrm>
            <a:off x="213002" y="1484784"/>
            <a:ext cx="8570998" cy="3528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false"/>
              <a:t>ZJEDNODUŠENĚ</a:t>
            </a:r>
            <a:br>
              <a:rPr lang="cs-CZ" sz="2400" b="true" dirty="false"/>
            </a:br>
            <a:r>
              <a:rPr lang="cs-CZ" sz="2400" b="true" dirty="false"/>
              <a:t>CO SE CHCEME Z EVALUACE DOZVĚDĚT</a:t>
            </a:r>
            <a:endParaRPr lang="cs-CZ" b="true" dirty="false"/>
          </a:p>
          <a:p>
            <a:endParaRPr lang="cs-CZ" b="true" dirty="false"/>
          </a:p>
          <a:p>
            <a:pPr marL="457200" indent="-457200" algn="just">
              <a:lnSpc>
                <a:spcPct val="107000"/>
              </a:lnSpc>
              <a:spcAft>
                <a:spcPts val="1800"/>
              </a:spcAft>
              <a:buAutoNum type="arabicPeriod"/>
            </a:pPr>
            <a:r>
              <a:rPr lang="cs-CZ" sz="2400" b="true" dirty="false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Byla podpora vhodně nastavena vzhledem k cíli výzvy?</a:t>
            </a:r>
          </a:p>
          <a:p>
            <a:pPr marL="457200" indent="-457200" algn="just">
              <a:lnSpc>
                <a:spcPct val="107000"/>
              </a:lnSpc>
              <a:spcAft>
                <a:spcPts val="1800"/>
              </a:spcAft>
              <a:buAutoNum type="arabicPeriod"/>
            </a:pPr>
            <a:r>
              <a:rPr lang="cs-CZ" sz="2400" b="true" dirty="false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Byly zavedeny mikrosystémy (…)? Pokud ano, jsou funkční? Pokud ano, jak k zavedení došlo, co se osvědčilo?</a:t>
            </a:r>
          </a:p>
          <a:p>
            <a:pPr marL="457200" indent="-457200" algn="just">
              <a:lnSpc>
                <a:spcPct val="107000"/>
              </a:lnSpc>
              <a:spcAft>
                <a:spcPts val="1200"/>
              </a:spcAft>
              <a:buAutoNum type="arabicPeriod"/>
            </a:pPr>
            <a:r>
              <a:rPr lang="cs-CZ" sz="2400" b="true" dirty="false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mikrosystémy efektivní z hlediska snížení míry ohrožení předčasným odchodem?</a:t>
            </a:r>
            <a:endParaRPr lang="cs-CZ" sz="2400" b="true" dirty="false">
              <a:solidFill>
                <a:schemeClr val="accent6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 vert="horz" lIns="36000" tIns="0" rIns="36000" bIns="0" rtlCol="false" anchor="ctr" anchorCtr="false">
            <a:normAutofit/>
          </a:bodyPr>
          <a:lstStyle/>
          <a:p>
            <a:pPr algn="ctr"/>
            <a:r>
              <a:rPr lang="cs-CZ" b="true" kern="0" cap="all" baseline="0" dirty="false">
                <a:latin typeface="+mj-lt"/>
                <a:ea typeface="+mj-ea"/>
                <a:cs typeface="+mj-cs"/>
              </a:rPr>
              <a:t>EVALUACE VÝZVY Č. 029 </a:t>
            </a:r>
            <a:r>
              <a:rPr lang="cs-CZ" b="true" kern="0" cap="all" baseline="0" dirty="false" err="true">
                <a:latin typeface="+mj-lt"/>
                <a:ea typeface="+mj-ea"/>
                <a:cs typeface="+mj-cs"/>
              </a:rPr>
              <a:t>opz</a:t>
            </a:r>
            <a:r>
              <a:rPr lang="cs-CZ" b="true" kern="0" cap="all" baseline="0" dirty="false">
                <a:latin typeface="+mj-lt"/>
                <a:ea typeface="+mj-ea"/>
                <a:cs typeface="+mj-cs"/>
              </a:rPr>
              <a:t>+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AE91F5C4-FDD0-10FC-614C-CE7E33208DB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false" lang="cs-CZ" sz="1050" b="true" i="false" u="none" strike="noStrike" kern="1200" cap="none" spc="0" normalizeH="false" baseline="0" noProof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BA68AB1-6580-45DF-ACC6-73512DDE1D4B}"/>
              </a:ext>
            </a:extLst>
          </p:cNvPr>
          <p:cNvSpPr txBox="true"/>
          <p:nvPr/>
        </p:nvSpPr>
        <p:spPr>
          <a:xfrm>
            <a:off x="213002" y="1484784"/>
            <a:ext cx="8570998" cy="5108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false"/>
              <a:t>ZJEDNODUŠENĚ, PŘEDBĚŽNĚ</a:t>
            </a:r>
            <a:br>
              <a:rPr lang="cs-CZ" sz="2400" b="true" dirty="false"/>
            </a:br>
            <a:r>
              <a:rPr lang="cs-CZ" sz="2400" b="true" dirty="false"/>
              <a:t>JAK SE TO CHCEME Z EVALUACE DOZVĚDĚT</a:t>
            </a:r>
            <a:endParaRPr lang="cs-CZ" b="true" dirty="false"/>
          </a:p>
          <a:p>
            <a:endParaRPr lang="cs-CZ" b="true" dirty="false"/>
          </a:p>
          <a:p>
            <a:pPr algn="just">
              <a:lnSpc>
                <a:spcPct val="107000"/>
              </a:lnSpc>
            </a:pPr>
            <a:r>
              <a:rPr lang="cs-CZ" sz="2400" b="true" dirty="false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Detai</a:t>
            </a:r>
            <a:r>
              <a:rPr lang="cs-CZ" sz="2400" b="true" dirty="false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lní zkoumání jednotlivých (vybraných) projektů od stolu</a:t>
            </a:r>
            <a:r>
              <a:rPr lang="cs-CZ" sz="2400" b="true" dirty="false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praxe v terénu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cs-CZ" sz="2400" dirty="false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Dotazníky a rozhovory s realizačními týmy, školami, rodinami 	(vč. dětí), dalšími stakeholdery</a:t>
            </a:r>
          </a:p>
          <a:p>
            <a:pPr algn="just">
              <a:lnSpc>
                <a:spcPct val="107000"/>
              </a:lnSpc>
            </a:pPr>
            <a:r>
              <a:rPr lang="cs-CZ" sz="2400" b="true" dirty="false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Sledování změn ukazatelů míry ohrožení u žáků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cs-CZ" sz="2400" b="true" dirty="false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400" dirty="false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Absence, prospěch, školní dovednosti, problémové chování, 	zázemí, zapojení rodiny, vztah ke škole a vzdělávání atd.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cs-CZ" sz="2400" dirty="false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Sledování míry odchodů v zapojených školách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cs-CZ" sz="2400" dirty="false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Posouzení vlivu podpory na míru odchodů (dopad)</a:t>
            </a:r>
          </a:p>
        </p:txBody>
      </p:sp>
    </p:spTree>
    <p:extLst>
      <p:ext uri="{BB962C8B-B14F-4D97-AF65-F5344CB8AC3E}">
        <p14:creationId xmlns:p14="http://schemas.microsoft.com/office/powerpoint/2010/main" val="1480783538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D88155-0E86-4D14-B6AF-C6806AEE9525}">
  <ds:schemaRefs>
    <ds:schemaRef ds:uri="http://schemas.microsoft.com/office/2006/metadata/properties"/>
    <ds:schemaRef ds:uri="http://schemas.microsoft.com/office/infopath/2007/PartnerControls"/>
    <ds:schemaRef ds:uri="dfed548f-0517-4d39-90e3-3947398480c0"/>
  </ds:schemaRefs>
</ds:datastoreItem>
</file>

<file path=customXml/itemProps3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239</properties:Words>
  <properties:PresentationFormat>Předvádění na obrazovce (4:3)</properties:PresentationFormat>
  <properties:Paragraphs>29</properties:Paragraphs>
  <properties:Slides>3</properties:Slides>
  <properties:Notes>3</properties:Notes>
  <properties:TotalTime>3608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properties:HeadingPairs>
  <properties:TitlesOfParts>
    <vt:vector baseType="lpstr" size="9">
      <vt:lpstr>Arial</vt:lpstr>
      <vt:lpstr>Calibri</vt:lpstr>
      <vt:lpstr>Trebuchet MS</vt:lpstr>
      <vt:lpstr>Wingdings</vt:lpstr>
      <vt:lpstr>Wingdings 3</vt:lpstr>
      <vt:lpstr>prezentace</vt:lpstr>
      <vt:lpstr>EVALUACE VÝZVY Č. 029 opz+</vt:lpstr>
      <vt:lpstr>EVALUACE VÝZVY Č. 029 opz+</vt:lpstr>
      <vt:lpstr>EVALUACE VÝZVY Č. 029 opz+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2022-11-03T05:54:44Z</dcterms:modified>
  <cp:revision>532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