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47.xml"/>
  <Override ContentType="application/vnd.openxmlformats-officedocument.presentationml.notesSlide+xml" PartName="/ppt/notesSlides/notesSlide48.xml"/>
  <Override ContentType="application/vnd.openxmlformats-officedocument.presentationml.notesSlide+xml" PartName="/ppt/notesSlides/notesSlide49.xml"/>
  <Override ContentType="application/vnd.openxmlformats-officedocument.presentationml.notesSlide+xml" PartName="/ppt/notesSlides/notesSlide5.xml"/>
  <Override ContentType="application/vnd.openxmlformats-officedocument.presentationml.notesSlide+xml" PartName="/ppt/notesSlides/notesSlide50.xml"/>
  <Override ContentType="application/vnd.openxmlformats-officedocument.presentationml.notesSlide+xml" PartName="/ppt/notesSlides/notesSlide51.xml"/>
  <Override ContentType="application/vnd.openxmlformats-officedocument.presentationml.notesSlide+xml" PartName="/ppt/notesSlides/notesSlide52.xml"/>
  <Override ContentType="application/vnd.openxmlformats-officedocument.presentationml.notesSlide+xml" PartName="/ppt/notesSlides/notesSlide53.xml"/>
  <Override ContentType="application/vnd.openxmlformats-officedocument.presentationml.notesSlide+xml" PartName="/ppt/notesSlides/notesSlide54.xml"/>
  <Override ContentType="application/vnd.openxmlformats-officedocument.presentationml.notesSlide+xml" PartName="/ppt/notesSlides/notesSlide55.xml"/>
  <Override ContentType="application/vnd.openxmlformats-officedocument.presentationml.notesSlide+xml" PartName="/ppt/notesSlides/notesSlide56.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slide+xml" PartName="/ppt/slides/slide59.xml"/>
  <Override ContentType="application/vnd.openxmlformats-officedocument.presentationml.slide+xml" PartName="/ppt/slides/slide6.xml"/>
  <Override ContentType="application/vnd.openxmlformats-officedocument.presentationml.slide+xml" PartName="/ppt/slides/slide60.xml"/>
  <Override ContentType="application/vnd.openxmlformats-officedocument.presentationml.slide+xml" PartName="/ppt/slides/slide61.xml"/>
  <Override ContentType="application/vnd.openxmlformats-officedocument.presentationml.slide+xml" PartName="/ppt/slides/slide62.xml"/>
  <Override ContentType="application/vnd.openxmlformats-officedocument.presentationml.slide+xml" PartName="/ppt/slides/slide63.xml"/>
  <Override ContentType="application/vnd.openxmlformats-officedocument.presentationml.slide+xml" PartName="/ppt/slides/slide64.xml"/>
  <Override ContentType="application/vnd.openxmlformats-officedocument.presentationml.slide+xml" PartName="/ppt/slides/slide65.xml"/>
  <Override ContentType="application/vnd.openxmlformats-officedocument.presentationml.slide+xml" PartName="/ppt/slides/slide66.xml"/>
  <Override ContentType="application/vnd.openxmlformats-officedocument.presentationml.slide+xml" PartName="/ppt/slides/slide67.xml"/>
  <Override ContentType="application/vnd.openxmlformats-officedocument.presentationml.slide+xml" PartName="/ppt/slides/slide68.xml"/>
  <Override ContentType="application/vnd.openxmlformats-officedocument.presentationml.slide+xml" PartName="/ppt/slides/slide69.xml"/>
  <Override ContentType="application/vnd.openxmlformats-officedocument.presentationml.slide+xml" PartName="/ppt/slides/slide7.xml"/>
  <Override ContentType="application/vnd.openxmlformats-officedocument.presentationml.slide+xml" PartName="/ppt/slides/slide70.xml"/>
  <Override ContentType="application/vnd.openxmlformats-officedocument.presentationml.slide+xml" PartName="/ppt/slides/slide71.xml"/>
  <Override ContentType="application/vnd.openxmlformats-officedocument.presentationml.slide+xml" PartName="/ppt/slides/slide72.xml"/>
  <Override ContentType="application/vnd.openxmlformats-officedocument.presentationml.slide+xml" PartName="/ppt/slides/slide73.xml"/>
  <Override ContentType="application/vnd.openxmlformats-officedocument.presentationml.slide+xml" PartName="/ppt/slides/slide74.xml"/>
  <Override ContentType="application/vnd.openxmlformats-officedocument.presentationml.slide+xml" PartName="/ppt/slides/slide75.xml"/>
  <Override ContentType="application/vnd.openxmlformats-officedocument.presentationml.slide+xml" PartName="/ppt/slides/slide76.xml"/>
  <Override ContentType="application/vnd.openxmlformats-officedocument.presentationml.slide+xml" PartName="/ppt/slides/slide77.xml"/>
  <Override ContentType="application/vnd.openxmlformats-officedocument.presentationml.slide+xml" PartName="/ppt/slides/slide78.xml"/>
  <Override ContentType="application/vnd.openxmlformats-officedocument.presentationml.slide+xml" PartName="/ppt/slides/slide79.xml"/>
  <Override ContentType="application/vnd.openxmlformats-officedocument.presentationml.slide+xml" PartName="/ppt/slides/slide8.xml"/>
  <Override ContentType="application/vnd.openxmlformats-officedocument.presentationml.slide+xml" PartName="/ppt/slides/slide80.xml"/>
  <Override ContentType="application/vnd.openxmlformats-officedocument.presentationml.slide+xml" PartName="/ppt/slides/slide81.xml"/>
  <Override ContentType="application/vnd.openxmlformats-officedocument.presentationml.slide+xml" PartName="/ppt/slides/slide82.xml"/>
  <Override ContentType="application/vnd.openxmlformats-officedocument.presentationml.slide+xml" PartName="/ppt/slides/slide83.xml"/>
  <Override ContentType="application/vnd.openxmlformats-officedocument.presentationml.slide+xml" PartName="/ppt/slides/slide84.xml"/>
  <Override ContentType="application/vnd.openxmlformats-officedocument.presentationml.slide+xml" PartName="/ppt/slides/slide85.xml"/>
  <Override ContentType="application/vnd.openxmlformats-officedocument.presentationml.slide+xml" PartName="/ppt/slides/slide86.xml"/>
  <Override ContentType="application/vnd.openxmlformats-officedocument.presentationml.slide+xml" PartName="/ppt/slides/slide87.xml"/>
  <Override ContentType="application/vnd.openxmlformats-officedocument.presentationml.slide+xml" PartName="/ppt/slides/slide88.xml"/>
  <Override ContentType="application/vnd.openxmlformats-officedocument.presentationml.slide+xml" PartName="/ppt/slides/slide89.xml"/>
  <Override ContentType="application/vnd.openxmlformats-officedocument.presentationml.slide+xml" PartName="/ppt/slides/slide9.xml"/>
  <Override ContentType="application/vnd.openxmlformats-officedocument.presentationml.slide+xml" PartName="/ppt/slides/slide90.xml"/>
  <Override ContentType="application/vnd.openxmlformats-officedocument.presentationml.slide+xml" PartName="/ppt/slides/slide91.xml"/>
  <Override ContentType="application/vnd.openxmlformats-officedocument.presentationml.slide+xml" PartName="/ppt/slides/slide92.xml"/>
  <Override ContentType="application/vnd.openxmlformats-officedocument.presentationml.slide+xml" PartName="/ppt/slides/slide93.xml"/>
  <Override ContentType="application/vnd.openxmlformats-officedocument.presentationml.slide+xml" PartName="/ppt/slides/slide94.xml"/>
  <Override ContentType="application/vnd.openxmlformats-officedocument.presentationml.slide+xml" PartName="/ppt/slides/slide9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app.xml" Type="http://schemas.openxmlformats.org/officeDocument/2006/relationships/extended-properties" Id="rId3"/>
    <Relationship Target="docProps/core.xml" Type="http://schemas.openxmlformats.org/package/2006/relationships/metadata/core-properties" Id="rId2"/>
    <Relationship Target="ppt/presentation.xml" Type="http://schemas.openxmlformats.org/officeDocument/2006/relationships/officeDocument" Id="rId1"/>
    <Relationship Target="docProps/custom.xml" Type="http://schemas.openxmlformats.org/officeDocument/2006/relationships/custom-properties" Id="rId4"/>
</Relationships>

</file>

<file path=ppt/presentation.xml><?xml version="1.0" encoding="utf-8"?>
<p:presentation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p:sldMasterIdLst>
    <p:sldMasterId id="2147483671" r:id="rId4"/>
  </p:sldMasterIdLst>
  <p:notesMasterIdLst>
    <p:notesMasterId r:id="rId100"/>
  </p:notesMasterIdLst>
  <p:sldIdLst>
    <p:sldId id="256" r:id="rId5"/>
    <p:sldId id="354" r:id="rId6"/>
    <p:sldId id="356" r:id="rId7"/>
    <p:sldId id="321" r:id="rId8"/>
    <p:sldId id="358" r:id="rId9"/>
    <p:sldId id="622" r:id="rId10"/>
    <p:sldId id="624" r:id="rId11"/>
    <p:sldId id="545" r:id="rId12"/>
    <p:sldId id="549" r:id="rId13"/>
    <p:sldId id="1243" r:id="rId14"/>
    <p:sldId id="582" r:id="rId15"/>
    <p:sldId id="623" r:id="rId16"/>
    <p:sldId id="590" r:id="rId17"/>
    <p:sldId id="1254" r:id="rId18"/>
    <p:sldId id="651" r:id="rId19"/>
    <p:sldId id="652" r:id="rId20"/>
    <p:sldId id="653" r:id="rId21"/>
    <p:sldId id="625" r:id="rId22"/>
    <p:sldId id="626" r:id="rId23"/>
    <p:sldId id="629" r:id="rId24"/>
    <p:sldId id="627" r:id="rId25"/>
    <p:sldId id="631" r:id="rId26"/>
    <p:sldId id="632" r:id="rId27"/>
    <p:sldId id="654" r:id="rId28"/>
    <p:sldId id="1247" r:id="rId29"/>
    <p:sldId id="1248" r:id="rId30"/>
    <p:sldId id="635" r:id="rId31"/>
    <p:sldId id="1244" r:id="rId32"/>
    <p:sldId id="641" r:id="rId33"/>
    <p:sldId id="650" r:id="rId34"/>
    <p:sldId id="1249" r:id="rId35"/>
    <p:sldId id="1250" r:id="rId36"/>
    <p:sldId id="1251" r:id="rId37"/>
    <p:sldId id="639" r:id="rId38"/>
    <p:sldId id="656" r:id="rId39"/>
    <p:sldId id="657" r:id="rId40"/>
    <p:sldId id="640" r:id="rId41"/>
    <p:sldId id="1252" r:id="rId42"/>
    <p:sldId id="642" r:id="rId43"/>
    <p:sldId id="658" r:id="rId44"/>
    <p:sldId id="643" r:id="rId45"/>
    <p:sldId id="644" r:id="rId46"/>
    <p:sldId id="1253" r:id="rId47"/>
    <p:sldId id="645" r:id="rId48"/>
    <p:sldId id="646" r:id="rId49"/>
    <p:sldId id="647" r:id="rId50"/>
    <p:sldId id="648" r:id="rId51"/>
    <p:sldId id="649" r:id="rId52"/>
    <p:sldId id="659" r:id="rId53"/>
    <p:sldId id="1194" r:id="rId54"/>
    <p:sldId id="312" r:id="rId55"/>
    <p:sldId id="1154" r:id="rId56"/>
    <p:sldId id="1193" r:id="rId57"/>
    <p:sldId id="1195" r:id="rId58"/>
    <p:sldId id="1223" r:id="rId59"/>
    <p:sldId id="1226" r:id="rId60"/>
    <p:sldId id="1227" r:id="rId61"/>
    <p:sldId id="1225" r:id="rId62"/>
    <p:sldId id="1228" r:id="rId63"/>
    <p:sldId id="1229" r:id="rId64"/>
    <p:sldId id="1230" r:id="rId65"/>
    <p:sldId id="1231" r:id="rId66"/>
    <p:sldId id="1222" r:id="rId67"/>
    <p:sldId id="562" r:id="rId68"/>
    <p:sldId id="554" r:id="rId69"/>
    <p:sldId id="1255" r:id="rId70"/>
    <p:sldId id="1256" r:id="rId71"/>
    <p:sldId id="489" r:id="rId72"/>
    <p:sldId id="599" r:id="rId73"/>
    <p:sldId id="1218" r:id="rId74"/>
    <p:sldId id="602" r:id="rId75"/>
    <p:sldId id="601" r:id="rId76"/>
    <p:sldId id="563" r:id="rId77"/>
    <p:sldId id="1233" r:id="rId78"/>
    <p:sldId id="570" r:id="rId79"/>
    <p:sldId id="580" r:id="rId80"/>
    <p:sldId id="576" r:id="rId81"/>
    <p:sldId id="1232" r:id="rId82"/>
    <p:sldId id="1234" r:id="rId83"/>
    <p:sldId id="1235" r:id="rId84"/>
    <p:sldId id="1236" r:id="rId85"/>
    <p:sldId id="1237" r:id="rId86"/>
    <p:sldId id="1238" r:id="rId87"/>
    <p:sldId id="1239" r:id="rId88"/>
    <p:sldId id="1240" r:id="rId89"/>
    <p:sldId id="572" r:id="rId90"/>
    <p:sldId id="573" r:id="rId91"/>
    <p:sldId id="1241" r:id="rId92"/>
    <p:sldId id="1242" r:id="rId93"/>
    <p:sldId id="605" r:id="rId94"/>
    <p:sldId id="585" r:id="rId95"/>
    <p:sldId id="588" r:id="rId96"/>
    <p:sldId id="565" r:id="rId97"/>
    <p:sldId id="581" r:id="rId98"/>
    <p:sldId id="1220" r:id="rId99"/>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commentAuthors.xml><?xml version="1.0" encoding="utf-8"?>
<p:cmAuthorLst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Trunečková Lucie Ing. (MPSV)" initials="TLI(" lastIdx="10" clrIdx="0">
    <p:extLst>
      <p:ext uri="{19B8F6BF-5375-455C-9EA6-DF929625EA0E}">
        <p15:presenceInfo xmlns:p15="http://schemas.microsoft.com/office/powerpoint/2012/main" providerId="AD" userId="S::lucie.truneckova@mpsv.cz::aee10eeb-c880-47c4-84e3-2b8b725feac2"/>
      </p:ext>
    </p:extLst>
  </p:cmAuthor>
  <p:cmAuthor id="2" name="Ing. Aleš Novák" initials="AN" lastIdx="1" clrIdx="1">
    <p:extLst>
      <p:ext uri="{19B8F6BF-5375-455C-9EA6-DF929625EA0E}">
        <p15:presenceInfo xmlns:p15="http://schemas.microsoft.com/office/powerpoint/2012/main" providerId="None" userId="Ing. Aleš Novák"/>
      </p:ext>
    </p:extLst>
  </p:cmAuthor>
  <p:cmAuthor id="3" name="Kučerová Renáta Ing. (MPSV)" initials="KRI(" lastIdx="2" clrIdx="2">
    <p:extLst>
      <p:ext uri="{19B8F6BF-5375-455C-9EA6-DF929625EA0E}">
        <p15:presenceInfo xmlns:p15="http://schemas.microsoft.com/office/powerpoint/2012/main" providerId="AD" userId="S::renata.kucerova@mpsv.cz::0dc63b4b-12c0-4a0a-9ebe-ea65ac99b702"/>
      </p:ext>
    </p:extLst>
  </p:cmAuthor>
</p:cmAuthorLst>
</file>

<file path=ppt/presProps.xml><?xml version="1.0" encoding="utf-8"?>
<p:presentationPr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Světlý styl 3 – zvýraznění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D7B26C5-4107-4FEC-AEDC-1716B250A1EF}" styleName="Světlý sty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6144" autoAdjust="false"/>
    <p:restoredTop sz="77868" autoAdjust="false"/>
  </p:normalViewPr>
  <p:slideViewPr>
    <p:cSldViewPr showGuides="true">
      <p:cViewPr varScale="true">
        <p:scale>
          <a:sx n="89" d="100"/>
          <a:sy n="89" d="100"/>
        </p:scale>
        <p:origin x="2214" y="78"/>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22.xml" Type="http://schemas.openxmlformats.org/officeDocument/2006/relationships/slide" Id="rId26"/>
    <Relationship Target="slides/slide17.xml" Type="http://schemas.openxmlformats.org/officeDocument/2006/relationships/slide" Id="rId21"/>
    <Relationship Target="slides/slide38.xml" Type="http://schemas.openxmlformats.org/officeDocument/2006/relationships/slide" Id="rId42"/>
    <Relationship Target="slides/slide43.xml" Type="http://schemas.openxmlformats.org/officeDocument/2006/relationships/slide" Id="rId47"/>
    <Relationship Target="slides/slide59.xml" Type="http://schemas.openxmlformats.org/officeDocument/2006/relationships/slide" Id="rId63"/>
    <Relationship Target="slides/slide64.xml" Type="http://schemas.openxmlformats.org/officeDocument/2006/relationships/slide" Id="rId68"/>
    <Relationship Target="slides/slide80.xml" Type="http://schemas.openxmlformats.org/officeDocument/2006/relationships/slide" Id="rId84"/>
    <Relationship Target="slides/slide85.xml" Type="http://schemas.openxmlformats.org/officeDocument/2006/relationships/slide" Id="rId89"/>
    <Relationship Target="slides/slide12.xml" Type="http://schemas.openxmlformats.org/officeDocument/2006/relationships/slide" Id="rId16"/>
    <Relationship Target="slides/slide7.xml" Type="http://schemas.openxmlformats.org/officeDocument/2006/relationships/slide" Id="rId11"/>
    <Relationship Target="slides/slide28.xml" Type="http://schemas.openxmlformats.org/officeDocument/2006/relationships/slide" Id="rId32"/>
    <Relationship Target="slides/slide33.xml" Type="http://schemas.openxmlformats.org/officeDocument/2006/relationships/slide" Id="rId37"/>
    <Relationship Target="slides/slide49.xml" Type="http://schemas.openxmlformats.org/officeDocument/2006/relationships/slide" Id="rId53"/>
    <Relationship Target="slides/slide54.xml" Type="http://schemas.openxmlformats.org/officeDocument/2006/relationships/slide" Id="rId58"/>
    <Relationship Target="slides/slide70.xml" Type="http://schemas.openxmlformats.org/officeDocument/2006/relationships/slide" Id="rId74"/>
    <Relationship Target="slides/slide75.xml" Type="http://schemas.openxmlformats.org/officeDocument/2006/relationships/slide" Id="rId79"/>
    <Relationship Target="presProps.xml" Type="http://schemas.openxmlformats.org/officeDocument/2006/relationships/presProps" Id="rId102"/>
    <Relationship Target="slides/slide1.xml" Type="http://schemas.openxmlformats.org/officeDocument/2006/relationships/slide" Id="rId5"/>
    <Relationship Target="slides/slide86.xml" Type="http://schemas.openxmlformats.org/officeDocument/2006/relationships/slide" Id="rId90"/>
    <Relationship Target="slides/slide91.xml" Type="http://schemas.openxmlformats.org/officeDocument/2006/relationships/slide" Id="rId95"/>
    <Relationship Target="slides/slide18.xml" Type="http://schemas.openxmlformats.org/officeDocument/2006/relationships/slide" Id="rId22"/>
    <Relationship Target="slides/slide23.xml" Type="http://schemas.openxmlformats.org/officeDocument/2006/relationships/slide" Id="rId27"/>
    <Relationship Target="slides/slide39.xml" Type="http://schemas.openxmlformats.org/officeDocument/2006/relationships/slide" Id="rId43"/>
    <Relationship Target="slides/slide44.xml" Type="http://schemas.openxmlformats.org/officeDocument/2006/relationships/slide" Id="rId48"/>
    <Relationship Target="slides/slide60.xml" Type="http://schemas.openxmlformats.org/officeDocument/2006/relationships/slide" Id="rId64"/>
    <Relationship Target="slides/slide65.xml" Type="http://schemas.openxmlformats.org/officeDocument/2006/relationships/slide" Id="rId69"/>
    <Relationship Target="slides/slide76.xml" Type="http://schemas.openxmlformats.org/officeDocument/2006/relationships/slide" Id="rId80"/>
    <Relationship Target="slides/slide81.xml" Type="http://schemas.openxmlformats.org/officeDocument/2006/relationships/slide" Id="rId85"/>
    <Relationship Target="slides/slide8.xml" Type="http://schemas.openxmlformats.org/officeDocument/2006/relationships/slide" Id="rId12"/>
    <Relationship Target="slides/slide13.xml" Type="http://schemas.openxmlformats.org/officeDocument/2006/relationships/slide" Id="rId17"/>
    <Relationship Target="slides/slide29.xml" Type="http://schemas.openxmlformats.org/officeDocument/2006/relationships/slide" Id="rId33"/>
    <Relationship Target="slides/slide34.xml" Type="http://schemas.openxmlformats.org/officeDocument/2006/relationships/slide" Id="rId38"/>
    <Relationship Target="slides/slide55.xml" Type="http://schemas.openxmlformats.org/officeDocument/2006/relationships/slide" Id="rId59"/>
    <Relationship Target="viewProps.xml" Type="http://schemas.openxmlformats.org/officeDocument/2006/relationships/viewProps" Id="rId103"/>
    <Relationship Target="slides/slide16.xml" Type="http://schemas.openxmlformats.org/officeDocument/2006/relationships/slide" Id="rId20"/>
    <Relationship Target="slides/slide37.xml" Type="http://schemas.openxmlformats.org/officeDocument/2006/relationships/slide" Id="rId41"/>
    <Relationship Target="slides/slide50.xml" Type="http://schemas.openxmlformats.org/officeDocument/2006/relationships/slide" Id="rId54"/>
    <Relationship Target="slides/slide58.xml" Type="http://schemas.openxmlformats.org/officeDocument/2006/relationships/slide" Id="rId62"/>
    <Relationship Target="slides/slide66.xml" Type="http://schemas.openxmlformats.org/officeDocument/2006/relationships/slide" Id="rId70"/>
    <Relationship Target="slides/slide71.xml" Type="http://schemas.openxmlformats.org/officeDocument/2006/relationships/slide" Id="rId75"/>
    <Relationship Target="slides/slide79.xml" Type="http://schemas.openxmlformats.org/officeDocument/2006/relationships/slide" Id="rId83"/>
    <Relationship Target="slides/slide84.xml" Type="http://schemas.openxmlformats.org/officeDocument/2006/relationships/slide" Id="rId88"/>
    <Relationship Target="slides/slide87.xml" Type="http://schemas.openxmlformats.org/officeDocument/2006/relationships/slide" Id="rId91"/>
    <Relationship Target="slides/slide92.xml" Type="http://schemas.openxmlformats.org/officeDocument/2006/relationships/slide" Id="rId96"/>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slides/slide45.xml" Type="http://schemas.openxmlformats.org/officeDocument/2006/relationships/slide" Id="rId49"/>
    <Relationship Target="slides/slide53.xml" Type="http://schemas.openxmlformats.org/officeDocument/2006/relationships/slide" Id="rId57"/>
    <Relationship Target="slides/slide6.xml" Type="http://schemas.openxmlformats.org/officeDocument/2006/relationships/slide" Id="rId10"/>
    <Relationship Target="slides/slide27.xml" Type="http://schemas.openxmlformats.org/officeDocument/2006/relationships/slide" Id="rId31"/>
    <Relationship Target="slides/slide40.xml" Type="http://schemas.openxmlformats.org/officeDocument/2006/relationships/slide" Id="rId44"/>
    <Relationship Target="slides/slide48.xml" Type="http://schemas.openxmlformats.org/officeDocument/2006/relationships/slide" Id="rId52"/>
    <Relationship Target="slides/slide56.xml" Type="http://schemas.openxmlformats.org/officeDocument/2006/relationships/slide" Id="rId60"/>
    <Relationship Target="slides/slide61.xml" Type="http://schemas.openxmlformats.org/officeDocument/2006/relationships/slide" Id="rId65"/>
    <Relationship Target="slides/slide69.xml" Type="http://schemas.openxmlformats.org/officeDocument/2006/relationships/slide" Id="rId73"/>
    <Relationship Target="slides/slide74.xml" Type="http://schemas.openxmlformats.org/officeDocument/2006/relationships/slide" Id="rId78"/>
    <Relationship Target="slides/slide77.xml" Type="http://schemas.openxmlformats.org/officeDocument/2006/relationships/slide" Id="rId81"/>
    <Relationship Target="slides/slide82.xml" Type="http://schemas.openxmlformats.org/officeDocument/2006/relationships/slide" Id="rId86"/>
    <Relationship Target="slides/slide90.xml" Type="http://schemas.openxmlformats.org/officeDocument/2006/relationships/slide" Id="rId94"/>
    <Relationship Target="slides/slide95.xml" Type="http://schemas.openxmlformats.org/officeDocument/2006/relationships/slide" Id="rId99"/>
    <Relationship Target="commentAuthors.xml" Type="http://schemas.openxmlformats.org/officeDocument/2006/relationships/commentAuthors" Id="rId101"/>
    <Relationship Target="slideMasters/slideMaster1.xml" Type="http://schemas.openxmlformats.org/officeDocument/2006/relationships/slideMaster" Id="rId4"/>
    <Relationship Target="slides/slide5.xml" Type="http://schemas.openxmlformats.org/officeDocument/2006/relationships/slide" Id="rId9"/>
    <Relationship Target="slides/slide9.xml" Type="http://schemas.openxmlformats.org/officeDocument/2006/relationships/slide" Id="rId13"/>
    <Relationship Target="slides/slide14.xml" Type="http://schemas.openxmlformats.org/officeDocument/2006/relationships/slide" Id="rId18"/>
    <Relationship Target="slides/slide35.xml" Type="http://schemas.openxmlformats.org/officeDocument/2006/relationships/slide" Id="rId39"/>
    <Relationship Target="slides/slide30.xml" Type="http://schemas.openxmlformats.org/officeDocument/2006/relationships/slide" Id="rId34"/>
    <Relationship Target="slides/slide46.xml" Type="http://schemas.openxmlformats.org/officeDocument/2006/relationships/slide" Id="rId50"/>
    <Relationship Target="slides/slide51.xml" Type="http://schemas.openxmlformats.org/officeDocument/2006/relationships/slide" Id="rId55"/>
    <Relationship Target="slides/slide72.xml" Type="http://schemas.openxmlformats.org/officeDocument/2006/relationships/slide" Id="rId76"/>
    <Relationship Target="slides/slide93.xml" Type="http://schemas.openxmlformats.org/officeDocument/2006/relationships/slide" Id="rId97"/>
    <Relationship Target="theme/theme1.xml" Type="http://schemas.openxmlformats.org/officeDocument/2006/relationships/theme" Id="rId104"/>
    <Relationship Target="slides/slide3.xml" Type="http://schemas.openxmlformats.org/officeDocument/2006/relationships/slide" Id="rId7"/>
    <Relationship Target="slides/slide67.xml" Type="http://schemas.openxmlformats.org/officeDocument/2006/relationships/slide" Id="rId71"/>
    <Relationship Target="slides/slide88.xml" Type="http://schemas.openxmlformats.org/officeDocument/2006/relationships/slide" Id="rId92"/>
    <Relationship Target="../customXml/item2.xml" Type="http://schemas.openxmlformats.org/officeDocument/2006/relationships/customXml" Id="rId2"/>
    <Relationship Target="slides/slide25.xml" Type="http://schemas.openxmlformats.org/officeDocument/2006/relationships/slide" Id="rId29"/>
    <Relationship Target="slides/slide20.xml" Type="http://schemas.openxmlformats.org/officeDocument/2006/relationships/slide" Id="rId24"/>
    <Relationship Target="slides/slide36.xml" Type="http://schemas.openxmlformats.org/officeDocument/2006/relationships/slide" Id="rId40"/>
    <Relationship Target="slides/slide41.xml" Type="http://schemas.openxmlformats.org/officeDocument/2006/relationships/slide" Id="rId45"/>
    <Relationship Target="slides/slide62.xml" Type="http://schemas.openxmlformats.org/officeDocument/2006/relationships/slide" Id="rId66"/>
    <Relationship Target="slides/slide83.xml" Type="http://schemas.openxmlformats.org/officeDocument/2006/relationships/slide" Id="rId87"/>
    <Relationship Target="slides/slide57.xml" Type="http://schemas.openxmlformats.org/officeDocument/2006/relationships/slide" Id="rId61"/>
    <Relationship Target="slides/slide78.xml" Type="http://schemas.openxmlformats.org/officeDocument/2006/relationships/slide" Id="rId82"/>
    <Relationship Target="slides/slide15.xml" Type="http://schemas.openxmlformats.org/officeDocument/2006/relationships/slide" Id="rId19"/>
    <Relationship Target="slides/slide10.xml" Type="http://schemas.openxmlformats.org/officeDocument/2006/relationships/slide" Id="rId14"/>
    <Relationship Target="slides/slide26.xml" Type="http://schemas.openxmlformats.org/officeDocument/2006/relationships/slide" Id="rId30"/>
    <Relationship Target="slides/slide31.xml" Type="http://schemas.openxmlformats.org/officeDocument/2006/relationships/slide" Id="rId35"/>
    <Relationship Target="slides/slide52.xml" Type="http://schemas.openxmlformats.org/officeDocument/2006/relationships/slide" Id="rId56"/>
    <Relationship Target="slides/slide73.xml" Type="http://schemas.openxmlformats.org/officeDocument/2006/relationships/slide" Id="rId77"/>
    <Relationship Target="notesMasters/notesMaster1.xml" Type="http://schemas.openxmlformats.org/officeDocument/2006/relationships/notesMaster" Id="rId100"/>
    <Relationship Target="tableStyles.xml" Type="http://schemas.openxmlformats.org/officeDocument/2006/relationships/tableStyles" Id="rId105"/>
    <Relationship Target="slides/slide4.xml" Type="http://schemas.openxmlformats.org/officeDocument/2006/relationships/slide" Id="rId8"/>
    <Relationship Target="slides/slide47.xml" Type="http://schemas.openxmlformats.org/officeDocument/2006/relationships/slide" Id="rId51"/>
    <Relationship Target="slides/slide68.xml" Type="http://schemas.openxmlformats.org/officeDocument/2006/relationships/slide" Id="rId72"/>
    <Relationship Target="slides/slide89.xml" Type="http://schemas.openxmlformats.org/officeDocument/2006/relationships/slide" Id="rId93"/>
    <Relationship Target="slides/slide94.xml" Type="http://schemas.openxmlformats.org/officeDocument/2006/relationships/slide" Id="rId98"/>
    <Relationship Target="../customXml/item3.xml" Type="http://schemas.openxmlformats.org/officeDocument/2006/relationships/customXml" Id="rId3"/>
    <Relationship Target="slides/slide21.xml" Type="http://schemas.openxmlformats.org/officeDocument/2006/relationships/slide" Id="rId25"/>
    <Relationship Target="slides/slide42.xml" Type="http://schemas.openxmlformats.org/officeDocument/2006/relationships/slide" Id="rId46"/>
    <Relationship Target="slides/slide63.xml" Type="http://schemas.openxmlformats.org/officeDocument/2006/relationships/slide" Id="rId67"/>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dirty="false"/>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24.10.2022</a:t>
            </a:fld>
            <a:endParaRPr lang="cs-CZ" dirty="false"/>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dirty="false"/>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dirty="false"/>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dirty="false"/>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40.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42.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45.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46.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49.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50.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51.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52.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53.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54.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slides/slide55.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56.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57.xml" Type="http://schemas.openxmlformats.org/officeDocument/2006/relationships/slide" Id="rId2"/>
    <Relationship Target="../notesMasters/notesMaster1.xml" Type="http://schemas.openxmlformats.org/officeDocument/2006/relationships/notesMaster" Id="rId1"/>
</Relationships>

</file>

<file path=ppt/notesSlides/_rels/notesSlide41.xml.rels><?xml version="1.0" encoding="UTF-8" standalone="yes"?>
<Relationships xmlns="http://schemas.openxmlformats.org/package/2006/relationships">
    <Relationship Target="../slides/slide58.xml" Type="http://schemas.openxmlformats.org/officeDocument/2006/relationships/slide" Id="rId2"/>
    <Relationship Target="../notesMasters/notesMaster1.xml" Type="http://schemas.openxmlformats.org/officeDocument/2006/relationships/notesMaster" Id="rId1"/>
</Relationships>

</file>

<file path=ppt/notesSlides/_rels/notesSlide42.xml.rels><?xml version="1.0" encoding="UTF-8" standalone="yes"?>
<Relationships xmlns="http://schemas.openxmlformats.org/package/2006/relationships">
    <Relationship Target="../slides/slide60.xml" Type="http://schemas.openxmlformats.org/officeDocument/2006/relationships/slide" Id="rId2"/>
    <Relationship Target="../notesMasters/notesMaster1.xml" Type="http://schemas.openxmlformats.org/officeDocument/2006/relationships/notesMaster" Id="rId1"/>
</Relationships>

</file>

<file path=ppt/notesSlides/_rels/notesSlide43.xml.rels><?xml version="1.0" encoding="UTF-8" standalone="yes"?>
<Relationships xmlns="http://schemas.openxmlformats.org/package/2006/relationships">
    <Relationship Target="../slides/slide63.xml" Type="http://schemas.openxmlformats.org/officeDocument/2006/relationships/slide" Id="rId2"/>
    <Relationship Target="../notesMasters/notesMaster1.xml" Type="http://schemas.openxmlformats.org/officeDocument/2006/relationships/notesMaster" Id="rId1"/>
</Relationships>

</file>

<file path=ppt/notesSlides/_rels/notesSlide44.xml.rels><?xml version="1.0" encoding="UTF-8" standalone="yes"?>
<Relationships xmlns="http://schemas.openxmlformats.org/package/2006/relationships">
    <Relationship Target="../slides/slide64.xml" Type="http://schemas.openxmlformats.org/officeDocument/2006/relationships/slide" Id="rId2"/>
    <Relationship Target="../notesMasters/notesMaster1.xml" Type="http://schemas.openxmlformats.org/officeDocument/2006/relationships/notesMaster" Id="rId1"/>
</Relationships>

</file>

<file path=ppt/notesSlides/_rels/notesSlide45.xml.rels><?xml version="1.0" encoding="UTF-8" standalone="yes"?>
<Relationships xmlns="http://schemas.openxmlformats.org/package/2006/relationships">
    <Relationship Target="../slides/slide67.xml" Type="http://schemas.openxmlformats.org/officeDocument/2006/relationships/slide" Id="rId2"/>
    <Relationship Target="../notesMasters/notesMaster1.xml" Type="http://schemas.openxmlformats.org/officeDocument/2006/relationships/notesMaster" Id="rId1"/>
</Relationships>

</file>

<file path=ppt/notesSlides/_rels/notesSlide46.xml.rels><?xml version="1.0" encoding="UTF-8" standalone="yes"?>
<Relationships xmlns="http://schemas.openxmlformats.org/package/2006/relationships">
    <Relationship Target="../slides/slide70.xml" Type="http://schemas.openxmlformats.org/officeDocument/2006/relationships/slide" Id="rId2"/>
    <Relationship Target="../notesMasters/notesMaster1.xml" Type="http://schemas.openxmlformats.org/officeDocument/2006/relationships/notesMaster" Id="rId1"/>
</Relationships>

</file>

<file path=ppt/notesSlides/_rels/notesSlide47.xml.rels><?xml version="1.0" encoding="UTF-8" standalone="yes"?>
<Relationships xmlns="http://schemas.openxmlformats.org/package/2006/relationships">
    <Relationship Target="../slides/slide73.xml" Type="http://schemas.openxmlformats.org/officeDocument/2006/relationships/slide" Id="rId2"/>
    <Relationship Target="../notesMasters/notesMaster1.xml" Type="http://schemas.openxmlformats.org/officeDocument/2006/relationships/notesMaster" Id="rId1"/>
</Relationships>

</file>

<file path=ppt/notesSlides/_rels/notesSlide48.xml.rels><?xml version="1.0" encoding="UTF-8" standalone="yes"?>
<Relationships xmlns="http://schemas.openxmlformats.org/package/2006/relationships">
    <Relationship TargetMode="External" Target="http://www.mpsv.cz/ISPV.php" Type="http://schemas.openxmlformats.org/officeDocument/2006/relationships/hyperlink" Id="rId3"/>
    <Relationship Target="../slides/slide76.xml" Type="http://schemas.openxmlformats.org/officeDocument/2006/relationships/slide" Id="rId2"/>
    <Relationship Target="../notesMasters/notesMaster1.xml" Type="http://schemas.openxmlformats.org/officeDocument/2006/relationships/notesMaster" Id="rId1"/>
</Relationships>

</file>

<file path=ppt/notesSlides/_rels/notesSlide49.xml.rels><?xml version="1.0" encoding="UTF-8" standalone="yes"?>
<Relationships xmlns="http://schemas.openxmlformats.org/package/2006/relationships">
    <Relationship Target="../slides/slide77.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50.xml.rels><?xml version="1.0" encoding="UTF-8" standalone="yes"?>
<Relationships xmlns="http://schemas.openxmlformats.org/package/2006/relationships">
    <Relationship Target="../slides/slide78.xml" Type="http://schemas.openxmlformats.org/officeDocument/2006/relationships/slide" Id="rId2"/>
    <Relationship Target="../notesMasters/notesMaster1.xml" Type="http://schemas.openxmlformats.org/officeDocument/2006/relationships/notesMaster" Id="rId1"/>
</Relationships>

</file>

<file path=ppt/notesSlides/_rels/notesSlide51.xml.rels><?xml version="1.0" encoding="UTF-8" standalone="yes"?>
<Relationships xmlns="http://schemas.openxmlformats.org/package/2006/relationships">
    <Relationship Target="../slides/slide85.xml" Type="http://schemas.openxmlformats.org/officeDocument/2006/relationships/slide" Id="rId2"/>
    <Relationship Target="../notesMasters/notesMaster1.xml" Type="http://schemas.openxmlformats.org/officeDocument/2006/relationships/notesMaster" Id="rId1"/>
</Relationships>

</file>

<file path=ppt/notesSlides/_rels/notesSlide52.xml.rels><?xml version="1.0" encoding="UTF-8" standalone="yes"?>
<Relationships xmlns="http://schemas.openxmlformats.org/package/2006/relationships">
    <Relationship Target="../slides/slide87.xml" Type="http://schemas.openxmlformats.org/officeDocument/2006/relationships/slide" Id="rId2"/>
    <Relationship Target="../notesMasters/notesMaster1.xml" Type="http://schemas.openxmlformats.org/officeDocument/2006/relationships/notesMaster" Id="rId1"/>
</Relationships>

</file>

<file path=ppt/notesSlides/_rels/notesSlide53.xml.rels><?xml version="1.0" encoding="UTF-8" standalone="yes"?>
<Relationships xmlns="http://schemas.openxmlformats.org/package/2006/relationships">
    <Relationship Target="../slides/slide90.xml" Type="http://schemas.openxmlformats.org/officeDocument/2006/relationships/slide" Id="rId2"/>
    <Relationship Target="../notesMasters/notesMaster1.xml" Type="http://schemas.openxmlformats.org/officeDocument/2006/relationships/notesMaster" Id="rId1"/>
</Relationships>

</file>

<file path=ppt/notesSlides/_rels/notesSlide54.xml.rels><?xml version="1.0" encoding="UTF-8" standalone="yes"?>
<Relationships xmlns="http://schemas.openxmlformats.org/package/2006/relationships">
    <Relationship Target="../slides/slide91.xml" Type="http://schemas.openxmlformats.org/officeDocument/2006/relationships/slide" Id="rId2"/>
    <Relationship Target="../notesMasters/notesMaster1.xml" Type="http://schemas.openxmlformats.org/officeDocument/2006/relationships/notesMaster" Id="rId1"/>
</Relationships>

</file>

<file path=ppt/notesSlides/_rels/notesSlide55.xml.rels><?xml version="1.0" encoding="UTF-8" standalone="yes"?>
<Relationships xmlns="http://schemas.openxmlformats.org/package/2006/relationships">
    <Relationship Target="../slides/slide93.xml" Type="http://schemas.openxmlformats.org/officeDocument/2006/relationships/slide" Id="rId2"/>
    <Relationship Target="../notesMasters/notesMaster1.xml" Type="http://schemas.openxmlformats.org/officeDocument/2006/relationships/notesMaster" Id="rId1"/>
</Relationships>

</file>

<file path=ppt/notesSlides/_rels/notesSlide56.xml.rels><?xml version="1.0" encoding="UTF-8" standalone="yes"?>
<Relationships xmlns="http://schemas.openxmlformats.org/package/2006/relationships">
    <Relationship Target="../slides/slide95.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dirty="false"/>
          </a:p>
        </p:txBody>
      </p:sp>
    </p:spTree>
    <p:extLst>
      <p:ext uri="{BB962C8B-B14F-4D97-AF65-F5344CB8AC3E}">
        <p14:creationId xmlns:p14="http://schemas.microsoft.com/office/powerpoint/2010/main" val="2955798298"/>
      </p:ext>
    </p:extLst>
  </p:cSld>
  <p:clrMapOvr>
    <a:masterClrMapping/>
  </p:clrMapOvr>
</p:notes>
</file>

<file path=ppt/notesSlides/notesSlide10.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buSzPts val="1200"/>
              <a:buFont typeface="Wingdings" panose="05000000000000000000" pitchFamily="2" charset="2"/>
              <a:buNone/>
            </a:pPr>
            <a:r>
              <a:rPr lang="cs-CZ" sz="1800" dirty="false">
                <a:solidFill>
                  <a:srgbClr val="000000"/>
                </a:solidFill>
                <a:effectLst/>
                <a:latin typeface="Symbol" panose="05050102010706020507" pitchFamily="18" charset="2"/>
                <a:ea typeface="Yu Mincho" panose="02020400000000000000" pitchFamily="18" charset="-128"/>
              </a:rPr>
              <a:t>Územní samosprávné celky a jimi zřizované organizace mohou být partnery s finančním příspěvkem pouze v projektech, kde vzájemný vztah příjemce a daného partnera umožňuje poskytování prostředků z rozpočtu příjemce do rozpočtu partnera v souladu s platnými právními předpisy, zejména zákonem č.  250/2000 Sb., o rozpočtových pravidlech územních rozpočtů.</a:t>
            </a:r>
            <a:endParaRPr lang="cs-CZ" sz="1800" dirty="false">
              <a:solidFill>
                <a:srgbClr val="000000"/>
              </a:solidFill>
              <a:effectLst/>
              <a:latin typeface="Symbol" panose="05050102010706020507" pitchFamily="18" charset="2"/>
              <a:ea typeface="Calibri" panose="020F050202020403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dirty="false"/>
          </a:p>
        </p:txBody>
      </p:sp>
    </p:spTree>
    <p:extLst>
      <p:ext uri="{BB962C8B-B14F-4D97-AF65-F5344CB8AC3E}">
        <p14:creationId xmlns:p14="http://schemas.microsoft.com/office/powerpoint/2010/main" val="2798910552"/>
      </p:ext>
    </p:extLst>
  </p:cSld>
  <p:clrMapOvr>
    <a:masterClrMapping/>
  </p:clrMapOvr>
</p:notes>
</file>

<file path=ppt/notesSlides/notesSlide11.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13</a:t>
            </a:fld>
            <a:endParaRPr lang="cs-CZ" dirty="false">
              <a:solidFill>
                <a:prstClr val="black"/>
              </a:solidFill>
            </a:endParaRPr>
          </a:p>
        </p:txBody>
      </p:sp>
    </p:spTree>
    <p:extLst>
      <p:ext uri="{BB962C8B-B14F-4D97-AF65-F5344CB8AC3E}">
        <p14:creationId xmlns:p14="http://schemas.microsoft.com/office/powerpoint/2010/main" val="633006751"/>
      </p:ext>
    </p:extLst>
  </p:cSld>
  <p:clrMapOvr>
    <a:masterClrMapping/>
  </p:clrMapOvr>
</p:notes>
</file>

<file path=ppt/notesSlides/notesSlide12.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14</a:t>
            </a:fld>
            <a:endParaRPr lang="cs-CZ" dirty="false">
              <a:solidFill>
                <a:prstClr val="black"/>
              </a:solidFill>
            </a:endParaRPr>
          </a:p>
        </p:txBody>
      </p:sp>
    </p:spTree>
    <p:extLst>
      <p:ext uri="{BB962C8B-B14F-4D97-AF65-F5344CB8AC3E}">
        <p14:creationId xmlns:p14="http://schemas.microsoft.com/office/powerpoint/2010/main" val="2164471043"/>
      </p:ext>
    </p:extLst>
  </p:cSld>
  <p:clrMapOvr>
    <a:masterClrMapping/>
  </p:clrMapOvr>
</p:notes>
</file>

<file path=ppt/notesSlides/notesSlide13.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17</a:t>
            </a:fld>
            <a:endParaRPr lang="cs-CZ" dirty="false">
              <a:solidFill>
                <a:prstClr val="black"/>
              </a:solidFill>
            </a:endParaRPr>
          </a:p>
        </p:txBody>
      </p:sp>
    </p:spTree>
    <p:extLst>
      <p:ext uri="{BB962C8B-B14F-4D97-AF65-F5344CB8AC3E}">
        <p14:creationId xmlns:p14="http://schemas.microsoft.com/office/powerpoint/2010/main" val="1669604118"/>
      </p:ext>
    </p:extLst>
  </p:cSld>
  <p:clrMapOvr>
    <a:masterClrMapping/>
  </p:clrMapOvr>
</p:notes>
</file>

<file path=ppt/notesSlides/notesSlide14.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18</a:t>
            </a:fld>
            <a:endParaRPr lang="cs-CZ" dirty="false"/>
          </a:p>
        </p:txBody>
      </p:sp>
    </p:spTree>
    <p:extLst>
      <p:ext uri="{BB962C8B-B14F-4D97-AF65-F5344CB8AC3E}">
        <p14:creationId xmlns:p14="http://schemas.microsoft.com/office/powerpoint/2010/main" val="2559079668"/>
      </p:ext>
    </p:extLst>
  </p:cSld>
  <p:clrMapOvr>
    <a:masterClrMapping/>
  </p:clrMapOvr>
</p:notes>
</file>

<file path=ppt/notesSlides/notesSlide15.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24</a:t>
            </a:fld>
            <a:endParaRPr lang="cs-CZ" dirty="false">
              <a:solidFill>
                <a:prstClr val="black"/>
              </a:solidFill>
            </a:endParaRPr>
          </a:p>
        </p:txBody>
      </p:sp>
    </p:spTree>
    <p:extLst>
      <p:ext uri="{BB962C8B-B14F-4D97-AF65-F5344CB8AC3E}">
        <p14:creationId xmlns:p14="http://schemas.microsoft.com/office/powerpoint/2010/main" val="4113278383"/>
      </p:ext>
    </p:extLst>
  </p:cSld>
  <p:clrMapOvr>
    <a:masterClrMapping/>
  </p:clrMapOvr>
</p:notes>
</file>

<file path=ppt/notesSlides/notesSlide16.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Aktivity: KA 1: Výběru KA 2: Výkon činnosti, KA 3: Mentoring, KA 4: Vzdělávání (vstupní i následné vzdělávání APK) a mentora/garanta, včetně zajištění supervize</a:t>
            </a:r>
          </a:p>
          <a:p>
            <a:endParaRPr lang="cs-CZ" dirty="false"/>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effectLst/>
                <a:latin typeface="Arial" panose="020B0604020202020204" pitchFamily="34" charset="0"/>
                <a:ea typeface="Yu Mincho" panose="02020400000000000000" pitchFamily="18" charset="-128"/>
                <a:cs typeface="Times New Roman" panose="02020603050405020304" pitchFamily="18" charset="0"/>
              </a:rPr>
              <a:t>Tvorba metodických materiálů v aktivitě na podporu prevence kriminality, bezpečnosti a veřejného pořádku nebude podporována. Jde o podporu CS.</a:t>
            </a:r>
            <a:endParaRPr lang="cs-CZ" sz="12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27</a:t>
            </a:fld>
            <a:endParaRPr lang="cs-CZ" dirty="false"/>
          </a:p>
        </p:txBody>
      </p:sp>
    </p:spTree>
    <p:extLst>
      <p:ext uri="{BB962C8B-B14F-4D97-AF65-F5344CB8AC3E}">
        <p14:creationId xmlns:p14="http://schemas.microsoft.com/office/powerpoint/2010/main" val="781257137"/>
      </p:ext>
    </p:extLst>
  </p:cSld>
  <p:clrMapOvr>
    <a:masterClrMapping/>
  </p:clrMapOvr>
</p:notes>
</file>

<file path=ppt/notesSlides/notesSlide17.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Při zavedení sociální práce na obcích nebo sdílení sociálního pracovníka více obcemi: propojení se sociálními pracovníky ORP a </a:t>
            </a:r>
            <a:r>
              <a:rPr lang="cs-CZ" dirty="false" err="true"/>
              <a:t>PoÚ</a:t>
            </a:r>
            <a:r>
              <a:rPr lang="cs-CZ" dirty="false"/>
              <a:t>, síťování, účast na pracovních skupinách a využití dalších způsobů šíření povědomí o nabídce; toto vše za ochrany osobních a citlivých údajů klienta.</a:t>
            </a:r>
          </a:p>
          <a:p>
            <a:endParaRPr lang="cs-CZ" dirty="false"/>
          </a:p>
          <a:p>
            <a:r>
              <a:rPr lang="cs-CZ" dirty="false"/>
              <a:t>Podmínky podpory: - u aktivit obsahujících </a:t>
            </a:r>
            <a:r>
              <a:rPr lang="cs-CZ" u="sng" dirty="false"/>
              <a:t>podporu sociální práce, jak přímo pro obec či jako podporu bydlení je nezbytné, aby sociální pracovník navázal kontakt s ORP a krajským úřadem – metodikem sociální práce</a:t>
            </a:r>
            <a:r>
              <a:rPr lang="cs-CZ" dirty="false"/>
              <a:t>; prostřednictvím této spolupráce získá sociální pracovník potřebnou metodickou pomoc a v případě potřeby i metodické vedení - sociální pracovník musí splňovat </a:t>
            </a:r>
            <a:r>
              <a:rPr lang="cs-CZ" u="sng" dirty="false"/>
              <a:t>kvalifikaci podle zákona č. 108/2006 Sb., </a:t>
            </a:r>
            <a:r>
              <a:rPr lang="cs-CZ" dirty="false"/>
              <a:t>o sociálních službách aktivity musí být vždy zaměřeny na </a:t>
            </a:r>
            <a:r>
              <a:rPr lang="cs-CZ" u="sng" dirty="false"/>
              <a:t>přímou podporu cílové skupiny</a:t>
            </a:r>
            <a:r>
              <a:rPr lang="cs-CZ" dirty="false"/>
              <a:t> osob (klientů), nikoli pouze na vytváření nástrojů a systémů sociálního bydlení.</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29</a:t>
            </a:fld>
            <a:endParaRPr lang="cs-CZ" dirty="false"/>
          </a:p>
        </p:txBody>
      </p:sp>
    </p:spTree>
    <p:extLst>
      <p:ext uri="{BB962C8B-B14F-4D97-AF65-F5344CB8AC3E}">
        <p14:creationId xmlns:p14="http://schemas.microsoft.com/office/powerpoint/2010/main" val="4258337210"/>
      </p:ext>
    </p:extLst>
  </p:cSld>
  <p:clrMapOvr>
    <a:masterClrMapping/>
  </p:clrMapOvr>
</p:notes>
</file>

<file path=ppt/notesSlides/notesSlide18.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0" indent="0" algn="just">
              <a:lnSpc>
                <a:spcPct val="107000"/>
              </a:lnSpc>
              <a:spcAft>
                <a:spcPts val="800"/>
              </a:spcAft>
              <a:buFont typeface="+mj-lt"/>
              <a:buNone/>
              <a:tabLst>
                <a:tab pos="637540" algn="l"/>
              </a:tabLs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marR="0" lvl="0" indent="0" algn="just" defTabSz="914400" rtl="false" eaLnBrk="true" fontAlgn="auto" latinLnBrk="false" hangingPunct="true">
              <a:lnSpc>
                <a:spcPct val="107000"/>
              </a:lnSpc>
              <a:spcBef>
                <a:spcPts val="0"/>
              </a:spcBef>
              <a:spcAft>
                <a:spcPts val="800"/>
              </a:spcAft>
              <a:buClrTx/>
              <a:buSzTx/>
              <a:buFont typeface="+mj-lt"/>
              <a:buNone/>
              <a:tabLst>
                <a:tab pos="637540" algn="l"/>
              </a:tabLst>
              <a:defRPr/>
            </a:pPr>
            <a:r>
              <a:rPr lang="cs-CZ" sz="1800" dirty="false"/>
              <a:t>Náplň a způsob vzdělávání, metodické podpory a supervize žadatel detailně popíše v žádosti o podporu, a to v podobě samostatné klíčové aktivity</a:t>
            </a:r>
            <a:endParaRPr lang="cs-CZ" sz="1800" dirty="false">
              <a:solidFill>
                <a:schemeClr val="accent1"/>
              </a:solidFill>
              <a:effectLst/>
              <a:ea typeface="Arial" panose="020B0604020202020204" pitchFamily="34" charset="0"/>
            </a:endParaRPr>
          </a:p>
          <a:p>
            <a:pPr marL="0" lvl="0" indent="0" algn="just">
              <a:lnSpc>
                <a:spcPct val="107000"/>
              </a:lnSpc>
              <a:spcAft>
                <a:spcPts val="800"/>
              </a:spcAft>
              <a:buFont typeface="+mj-lt"/>
              <a:buNone/>
              <a:tabLst>
                <a:tab pos="637540" algn="l"/>
              </a:tabLst>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30</a:t>
            </a:fld>
            <a:endParaRPr lang="cs-CZ" dirty="false"/>
          </a:p>
        </p:txBody>
      </p:sp>
    </p:spTree>
    <p:extLst>
      <p:ext uri="{BB962C8B-B14F-4D97-AF65-F5344CB8AC3E}">
        <p14:creationId xmlns:p14="http://schemas.microsoft.com/office/powerpoint/2010/main" val="2778168494"/>
      </p:ext>
    </p:extLst>
  </p:cSld>
  <p:clrMapOvr>
    <a:masterClrMapping/>
  </p:clrMapOvr>
</p:notes>
</file>

<file path=ppt/notesSlides/notesSlide19.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a) zpracování a podávání insolvenčních návrhů/podání návrhů na oddlužení, b) proces mapování dluhů, sestavení rodinných rozpočtů, c) aktivity vedoucí k řešení exekucí (zastavování exekucí atd.), d) aktivity podporující mimosoudní způsob řešení konfliktů, e) aktivity směřujících k hájení práv klientů v rámci soudního řešení jejich sporů, zejména podpora během nalézacího řízení, sepisování vyjádření k soudu, podávání opravných prostředků proti platebnímu rozkazu a rozsudku, pomoc s podáním žaloby na vydání bezdůvodného obohacení (po zastavení protiprávních exekucí) apod., f) rozvoj terénního dluhového poradenství (pouze sociální služba – odborné sociální poradenství), g) zvyšování kompetencí cílové skupiny v oblasti práce s dluhy, a to formou individuální přímé práce s cílovou skupinou, individuální modelace života s dluhy a bez dluhů (příprava pro život v jasných podmínkách hospodaření bez dluhů).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31</a:t>
            </a:fld>
            <a:endParaRPr lang="cs-CZ" dirty="false"/>
          </a:p>
        </p:txBody>
      </p:sp>
    </p:spTree>
    <p:extLst>
      <p:ext uri="{BB962C8B-B14F-4D97-AF65-F5344CB8AC3E}">
        <p14:creationId xmlns:p14="http://schemas.microsoft.com/office/powerpoint/2010/main" val="477582260"/>
      </p:ext>
    </p:extLst>
  </p:cSld>
  <p:clrMapOvr>
    <a:masterClrMapping/>
  </p:clrMapOvr>
</p:notes>
</file>

<file path=ppt/notesSlides/notesSlide2.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3</a:t>
            </a:fld>
            <a:endParaRPr lang="cs-CZ" dirty="false">
              <a:solidFill>
                <a:prstClr val="black"/>
              </a:solidFill>
            </a:endParaRPr>
          </a:p>
        </p:txBody>
      </p:sp>
    </p:spTree>
    <p:extLst>
      <p:ext uri="{BB962C8B-B14F-4D97-AF65-F5344CB8AC3E}">
        <p14:creationId xmlns:p14="http://schemas.microsoft.com/office/powerpoint/2010/main" val="3922269757"/>
      </p:ext>
    </p:extLst>
  </p:cSld>
  <p:clrMapOvr>
    <a:masterClrMapping/>
  </p:clrMapOvr>
</p:notes>
</file>

<file path=ppt/notesSlides/notesSlide20.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Některé z podporovaných aktivit v textu přílohy aktivit (f a aktivity 5 z výčtu </a:t>
            </a:r>
            <a:r>
              <a:rPr lang="cs-CZ" dirty="false" err="true"/>
              <a:t>daších</a:t>
            </a:r>
            <a:r>
              <a:rPr lang="cs-CZ" dirty="false"/>
              <a:t> aktivit v příloze aktivit) lze realizovat pouze v rámci uvedené sociální služby.</a:t>
            </a:r>
          </a:p>
          <a:p>
            <a:endParaRPr lang="cs-CZ" dirty="false"/>
          </a:p>
          <a:p>
            <a:r>
              <a:rPr lang="cs-CZ" dirty="false"/>
              <a:t>Aktivity f) a aktivitu 5 </a:t>
            </a:r>
            <a:r>
              <a:rPr lang="cs-CZ" b="true" dirty="false"/>
              <a:t>obnovu narušené (v souvislosti s dluhy) životní stability (např. </a:t>
            </a:r>
            <a:r>
              <a:rPr lang="cs-CZ" b="true" u="none" dirty="false"/>
              <a:t>krizová intervence</a:t>
            </a:r>
            <a:r>
              <a:rPr lang="cs-CZ" b="true" dirty="false"/>
              <a:t>), obnovu narušených (v souvislosti s dluhy) partnerských či mezilidských vztahů (pouze sociální služba – </a:t>
            </a:r>
            <a:r>
              <a:rPr lang="cs-CZ" b="true" u="sng" dirty="false"/>
              <a:t>odborné sociální poradenství</a:t>
            </a:r>
            <a:r>
              <a:rPr lang="cs-CZ" dirty="false"/>
              <a:t>). je možné realizovat jen v rámci sociální služby – Odborného sociálního poradenství. Závazné podmínky podpory sociálních služeb ve výzvě jsou uvedeny v aktivitě Sociální služby dle zákona č. 108/2006 Sb.</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dirty="false"/>
          </a:p>
        </p:txBody>
      </p:sp>
    </p:spTree>
    <p:extLst>
      <p:ext uri="{BB962C8B-B14F-4D97-AF65-F5344CB8AC3E}">
        <p14:creationId xmlns:p14="http://schemas.microsoft.com/office/powerpoint/2010/main" val="679104216"/>
      </p:ext>
    </p:extLst>
  </p:cSld>
  <p:clrMapOvr>
    <a:masterClrMapping/>
  </p:clrMapOvr>
</p:notes>
</file>

<file path=ppt/notesSlides/notesSlide21.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Bezprostředně = v kalendářním roce, ve kterém je podána žádost, nebo v roce přecházejícímu roku, v němž je žádost podána, a to za předpokladu, že o dotacích pro poskytovatele sociálních služeb na příslušný kalendářní rok nebylo orgány kraje v době podání žádosti rozhodnuto</a:t>
            </a:r>
          </a:p>
          <a:p>
            <a:endParaRPr lang="cs-CZ" dirty="false"/>
          </a:p>
          <a:p>
            <a:r>
              <a:rPr lang="cs-CZ" dirty="false"/>
              <a:t>stávající sociální služby – mohou být podporovány pouze za předpokladu, že tyto služby (jejich kapacity uvedené v žádosti o podporu) nebyly bezprostředně2 před podáním žádosti financovány krajem z účelově poskytnuté dotace MPSV dle § 101 a) zákona č. 108/2006 Sb., případně jim poskytnutí této dotace nebylo před podání žádosti schváleno orgány kraje. Obdobně se postupuje v případě sociálních služeb, které jsou financovány dle § 104 odst. 3 písm. a) zákona č. 108/2006 Sb.</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dirty="false"/>
          </a:p>
        </p:txBody>
      </p:sp>
    </p:spTree>
    <p:extLst>
      <p:ext uri="{BB962C8B-B14F-4D97-AF65-F5344CB8AC3E}">
        <p14:creationId xmlns:p14="http://schemas.microsoft.com/office/powerpoint/2010/main" val="766717142"/>
      </p:ext>
    </p:extLst>
  </p:cSld>
  <p:clrMapOvr>
    <a:masterClrMapping/>
  </p:clrMapOvr>
</p:notes>
</file>

<file path=ppt/notesSlides/notesSlide22.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Nízkoprahová zařízení pro děti a </a:t>
            </a:r>
            <a:r>
              <a:rPr lang="cs-CZ" sz="1200" b="true" dirty="false">
                <a:solidFill>
                  <a:schemeClr val="accent1"/>
                </a:solidFill>
                <a:effectLst/>
                <a:highlight>
                  <a:srgbClr val="FFFF00"/>
                </a:highlight>
                <a:latin typeface="Arial" panose="020B0604020202020204" pitchFamily="34" charset="0"/>
                <a:ea typeface="Yu Mincho" panose="02020400000000000000" pitchFamily="18" charset="-128"/>
                <a:cs typeface="Times New Roman" panose="02020603050405020304" pitchFamily="18" charset="0"/>
              </a:rPr>
              <a:t>mládež</a:t>
            </a:r>
            <a:r>
              <a:rPr lang="cs-CZ" dirty="false">
                <a:highlight>
                  <a:srgbClr val="FFFF00"/>
                </a:highlight>
              </a:rPr>
              <a:t> dle zákona od 6 let do 26</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dirty="false"/>
          </a:p>
        </p:txBody>
      </p:sp>
    </p:spTree>
    <p:extLst>
      <p:ext uri="{BB962C8B-B14F-4D97-AF65-F5344CB8AC3E}">
        <p14:creationId xmlns:p14="http://schemas.microsoft.com/office/powerpoint/2010/main" val="3497571353"/>
      </p:ext>
    </p:extLst>
  </p:cSld>
  <p:clrMapOvr>
    <a:masterClrMapping/>
  </p:clrMapOvr>
</p:notes>
</file>

<file path=ppt/notesSlides/notesSlide23.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35</a:t>
            </a:fld>
            <a:endParaRPr lang="cs-CZ" dirty="false"/>
          </a:p>
        </p:txBody>
      </p:sp>
    </p:spTree>
    <p:extLst>
      <p:ext uri="{BB962C8B-B14F-4D97-AF65-F5344CB8AC3E}">
        <p14:creationId xmlns:p14="http://schemas.microsoft.com/office/powerpoint/2010/main" val="2935644415"/>
      </p:ext>
    </p:extLst>
  </p:cSld>
  <p:clrMapOvr>
    <a:masterClrMapping/>
  </p:clrMapOvr>
</p:notes>
</file>

<file path=ppt/notesSlides/notesSlide24.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Pověření kraje připravené!</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36</a:t>
            </a:fld>
            <a:endParaRPr lang="cs-CZ" dirty="false"/>
          </a:p>
        </p:txBody>
      </p:sp>
    </p:spTree>
    <p:extLst>
      <p:ext uri="{BB962C8B-B14F-4D97-AF65-F5344CB8AC3E}">
        <p14:creationId xmlns:p14="http://schemas.microsoft.com/office/powerpoint/2010/main" val="3137164492"/>
      </p:ext>
    </p:extLst>
  </p:cSld>
  <p:clrMapOvr>
    <a:masterClrMapping/>
  </p:clrMapOvr>
</p:notes>
</file>

<file path=ppt/notesSlides/notesSlide25.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kulturní/ multikulturní aktivity, výchovně/vzdělávací a edukační aktivity,</a:t>
            </a:r>
            <a:r>
              <a:rPr lang="en-US" dirty="false"/>
              <a:t> </a:t>
            </a:r>
            <a:r>
              <a:rPr lang="en-US" dirty="false" err="true"/>
              <a:t>aktivity</a:t>
            </a:r>
            <a:r>
              <a:rPr lang="en-US" dirty="false"/>
              <a:t> </a:t>
            </a:r>
            <a:r>
              <a:rPr lang="cs-CZ" dirty="false"/>
              <a:t>různých</a:t>
            </a:r>
            <a:r>
              <a:rPr lang="en-US" dirty="false"/>
              <a:t> </a:t>
            </a:r>
            <a:r>
              <a:rPr lang="en-US" dirty="false" err="true"/>
              <a:t>občanských</a:t>
            </a:r>
            <a:r>
              <a:rPr lang="en-US" dirty="false"/>
              <a:t> </a:t>
            </a:r>
            <a:r>
              <a:rPr lang="en-US" dirty="false" err="true"/>
              <a:t>iniciativ</a:t>
            </a:r>
            <a:r>
              <a:rPr lang="cs-CZ" dirty="false"/>
              <a:t>,</a:t>
            </a:r>
            <a:r>
              <a:rPr lang="en-US" dirty="false"/>
              <a:t> </a:t>
            </a:r>
            <a:r>
              <a:rPr lang="cs-CZ" dirty="false"/>
              <a:t>environmentální aktivity, komunitní sdílení prostor, vybavení, pomůcek</a:t>
            </a:r>
          </a:p>
          <a:p>
            <a:endParaRPr lang="cs-CZ" dirty="false"/>
          </a:p>
          <a:p>
            <a:r>
              <a:rPr lang="cs-CZ" dirty="false"/>
              <a:t>členové komunity se aktivně účastní na všech procesech v rámci komunitního centra včetně jeho řízení a zajištění běžného provozu – je kladen důraz na práci celého společenství, na kterém se podílejí všichni relevantní aktéři z komunity všech věkových kategorií včetně seniorů a dětí za podpory komunitního (sociálního) pracovníka </a:t>
            </a:r>
          </a:p>
          <a:p>
            <a:endParaRPr lang="cs-CZ" dirty="false"/>
          </a:p>
          <a:p>
            <a:r>
              <a:rPr lang="cs-CZ" dirty="false"/>
              <a:t>V případě potřeby působí v komunitním centru vedle komunitních pracovníků také pracovník s odbornou kvalifikací sociálního pracovníka podle zákona č. 108/2006 Sb., o sociálních službách (sociální pracovník obce či místní nestátní neziskové organizace s kompetencemi k činnostem vykonávaným v rámci komunitní sociální práce)</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37</a:t>
            </a:fld>
            <a:endParaRPr lang="cs-CZ" dirty="false"/>
          </a:p>
        </p:txBody>
      </p:sp>
    </p:spTree>
    <p:extLst>
      <p:ext uri="{BB962C8B-B14F-4D97-AF65-F5344CB8AC3E}">
        <p14:creationId xmlns:p14="http://schemas.microsoft.com/office/powerpoint/2010/main" val="1506699628"/>
      </p:ext>
    </p:extLst>
  </p:cSld>
  <p:clrMapOvr>
    <a:masterClrMapping/>
  </p:clrMapOvr>
</p:notes>
</file>

<file path=ppt/notesSlides/notesSlide26.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Nemusí jít nutně o kvalifikovaného sociálního pracovníka dle zákona č. 108/2006 Sb., o sociálních službách. Podstatná je zkušenost s metodami komunitní práce nebo sociální práce s komunitou a participativními metodami práce v kontextu sociálního začleňování.</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dirty="false"/>
          </a:p>
        </p:txBody>
      </p:sp>
    </p:spTree>
    <p:extLst>
      <p:ext uri="{BB962C8B-B14F-4D97-AF65-F5344CB8AC3E}">
        <p14:creationId xmlns:p14="http://schemas.microsoft.com/office/powerpoint/2010/main" val="54861654"/>
      </p:ext>
    </p:extLst>
  </p:cSld>
  <p:clrMapOvr>
    <a:masterClrMapping/>
  </p:clrMapOvr>
</p:notes>
</file>

<file path=ppt/notesSlides/notesSlide27.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7000"/>
              </a:lnSpc>
              <a:spcAft>
                <a:spcPts val="800"/>
              </a:spcAft>
            </a:pPr>
            <a:r>
              <a:rPr lang="cs-CZ" sz="1200" dirty="false">
                <a:effectLst/>
                <a:latin typeface="Calibri" panose="020F0502020204030204" pitchFamily="34" charset="0"/>
                <a:ea typeface="Calibri" panose="020F0502020204030204" pitchFamily="34" charset="0"/>
                <a:cs typeface="Times New Roman" panose="02020603050405020304" pitchFamily="18" charset="0"/>
              </a:rPr>
              <a:t>Pozice duchovního v realizačním týmu hrazená v rámci projektu je možná, pokud nejde o činnost, kterou vykonává v rámci své základní činnosti, jedná se o zamezení rizika dvojího financování</a:t>
            </a:r>
          </a:p>
          <a:p>
            <a:r>
              <a:rPr lang="cs-CZ" sz="1200" dirty="false">
                <a:effectLst/>
                <a:latin typeface="Arial" panose="020B0604020202020204" pitchFamily="34" charset="0"/>
                <a:ea typeface="Calibri" panose="020F0502020204030204" pitchFamily="34" charset="0"/>
              </a:rPr>
              <a:t> </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40</a:t>
            </a:fld>
            <a:endParaRPr lang="cs-CZ" dirty="false"/>
          </a:p>
        </p:txBody>
      </p:sp>
    </p:spTree>
    <p:extLst>
      <p:ext uri="{BB962C8B-B14F-4D97-AF65-F5344CB8AC3E}">
        <p14:creationId xmlns:p14="http://schemas.microsoft.com/office/powerpoint/2010/main" val="1424067924"/>
      </p:ext>
    </p:extLst>
  </p:cSld>
  <p:clrMapOvr>
    <a:masterClrMapping/>
  </p:clrMapOvr>
</p:notes>
</file>

<file path=ppt/notesSlides/notesSlide28.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Odkaz metodika</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41</a:t>
            </a:fld>
            <a:endParaRPr lang="cs-CZ" dirty="false"/>
          </a:p>
        </p:txBody>
      </p:sp>
    </p:spTree>
    <p:extLst>
      <p:ext uri="{BB962C8B-B14F-4D97-AF65-F5344CB8AC3E}">
        <p14:creationId xmlns:p14="http://schemas.microsoft.com/office/powerpoint/2010/main" val="2554207221"/>
      </p:ext>
    </p:extLst>
  </p:cSld>
  <p:clrMapOvr>
    <a:masterClrMapping/>
  </p:clrMapOvr>
</p:notes>
</file>

<file path=ppt/notesSlides/notesSlide29.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podpora aktivit zaměřených na seznamování cizinců s právy a povinnostmi obyvatel ČR a s možností aktivní participace na veřejném životě, zejména na lokální úrovni (podpora občanské gramotnosti a plné orientace cizinců do společnosti), </a:t>
            </a:r>
          </a:p>
          <a:p>
            <a:r>
              <a:rPr lang="cs-CZ" dirty="false"/>
              <a:t>• podpora pro CS při povinném absolvování adaptačně-integračního kurzu včetně spolupráce s příslušným CPIC, </a:t>
            </a:r>
          </a:p>
          <a:p>
            <a:r>
              <a:rPr lang="cs-CZ" dirty="false"/>
              <a:t>• podpora přístupu ke službám zaměřeným na oblast bydlení a sociálního začleňování, podpora rodiny v akutní krizové situaci, </a:t>
            </a:r>
          </a:p>
          <a:p>
            <a:r>
              <a:rPr lang="cs-CZ" dirty="false"/>
              <a:t>• podpora terénní sociální práce (</a:t>
            </a:r>
            <a:r>
              <a:rPr lang="cs-CZ" dirty="false" err="true"/>
              <a:t>streetwork</a:t>
            </a:r>
            <a:r>
              <a:rPr lang="cs-CZ" dirty="false"/>
              <a:t>), právního poradenství, </a:t>
            </a:r>
          </a:p>
          <a:p>
            <a:r>
              <a:rPr lang="cs-CZ" dirty="false"/>
              <a:t>• aktivity zaměřené na poskytování terapeutické a poradenské podpory včetně krizové intervence – jedná se o podporu mimo režim základních činností sociálních služeb, forma je umožněna i distanční – telefonicky nebo videohovor. Podpora může být zaměřena i na psychologickou pomoc, právní a finanční poradenství zaměřené na životní situaci (nejedná se o pobytové poradenství), </a:t>
            </a:r>
          </a:p>
          <a:p>
            <a:r>
              <a:rPr lang="cs-CZ" dirty="false"/>
              <a:t>• podpora obcí v oblasti integrace cizinců na lokální úrovni (týká se obcí s významným počtem cizinců), podpora komunitní sociální práce a komunitních center, • podpora služeb interkulturních pracovníků, komunitních tlumočníků, z řad cizinců k usnadnění a zkvalitnění komunikace mezi cizinci, institucemi a veřejností, forma je umožněna i distančně v telefonické podobě, aktivity zaměřené na distribuci potravinové a materiální pomoci (nejedná se o nákup potravin, materiálů, vybavení) – lze hradit činnost pracovníka, který má na starosti danou distribuci.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42</a:t>
            </a:fld>
            <a:endParaRPr lang="cs-CZ" dirty="false"/>
          </a:p>
        </p:txBody>
      </p:sp>
    </p:spTree>
    <p:extLst>
      <p:ext uri="{BB962C8B-B14F-4D97-AF65-F5344CB8AC3E}">
        <p14:creationId xmlns:p14="http://schemas.microsoft.com/office/powerpoint/2010/main" val="3509512912"/>
      </p:ext>
    </p:extLst>
  </p:cSld>
  <p:clrMapOvr>
    <a:masterClrMapping/>
  </p:clrMapOvr>
</p:notes>
</file>

<file path=ppt/notesSlides/notesSlide3.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Pouze jedna výzva</a:t>
            </a: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a:t>
            </a:fld>
            <a:endParaRPr lang="cs-CZ" dirty="false"/>
          </a:p>
        </p:txBody>
      </p:sp>
    </p:spTree>
    <p:extLst>
      <p:ext uri="{BB962C8B-B14F-4D97-AF65-F5344CB8AC3E}">
        <p14:creationId xmlns:p14="http://schemas.microsoft.com/office/powerpoint/2010/main" val="3809795632"/>
      </p:ext>
    </p:extLst>
  </p:cSld>
  <p:clrMapOvr>
    <a:masterClrMapping/>
  </p:clrMapOvr>
</p:notes>
</file>

<file path=ppt/notesSlides/notesSlide30.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45</a:t>
            </a:fld>
            <a:endParaRPr lang="cs-CZ" dirty="false"/>
          </a:p>
        </p:txBody>
      </p:sp>
    </p:spTree>
    <p:extLst>
      <p:ext uri="{BB962C8B-B14F-4D97-AF65-F5344CB8AC3E}">
        <p14:creationId xmlns:p14="http://schemas.microsoft.com/office/powerpoint/2010/main" val="1090295988"/>
      </p:ext>
    </p:extLst>
  </p:cSld>
  <p:clrMapOvr>
    <a:masterClrMapping/>
  </p:clrMapOvr>
</p:notes>
</file>

<file path=ppt/notesSlides/notesSlide31.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Aktivity, které nejsou podporovány ze státní dotace na výkon sociálně-právní ochrany dětí OSPOD.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46</a:t>
            </a:fld>
            <a:endParaRPr lang="cs-CZ" dirty="false"/>
          </a:p>
        </p:txBody>
      </p:sp>
    </p:spTree>
    <p:extLst>
      <p:ext uri="{BB962C8B-B14F-4D97-AF65-F5344CB8AC3E}">
        <p14:creationId xmlns:p14="http://schemas.microsoft.com/office/powerpoint/2010/main" val="2466992253"/>
      </p:ext>
    </p:extLst>
  </p:cSld>
  <p:clrMapOvr>
    <a:masterClrMapping/>
  </p:clrMapOvr>
</p:notes>
</file>

<file path=ppt/notesSlides/notesSlide32.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Aktivity spojené s distribucí potravinové či materiální pomoci však mohou být součástí klíčových aktivit projektu</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49</a:t>
            </a:fld>
            <a:endParaRPr lang="cs-CZ" dirty="false"/>
          </a:p>
        </p:txBody>
      </p:sp>
    </p:spTree>
    <p:extLst>
      <p:ext uri="{BB962C8B-B14F-4D97-AF65-F5344CB8AC3E}">
        <p14:creationId xmlns:p14="http://schemas.microsoft.com/office/powerpoint/2010/main" val="2465457557"/>
      </p:ext>
    </p:extLst>
  </p:cSld>
  <p:clrMapOvr>
    <a:masterClrMapping/>
  </p:clrMapOvr>
</p:notes>
</file>

<file path=ppt/notesSlides/notesSlide33.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50</a:t>
            </a:fld>
            <a:endParaRPr lang="cs-CZ" dirty="false">
              <a:solidFill>
                <a:prstClr val="black"/>
              </a:solidFill>
            </a:endParaRPr>
          </a:p>
        </p:txBody>
      </p:sp>
    </p:spTree>
    <p:extLst>
      <p:ext uri="{BB962C8B-B14F-4D97-AF65-F5344CB8AC3E}">
        <p14:creationId xmlns:p14="http://schemas.microsoft.com/office/powerpoint/2010/main" val="1549795750"/>
      </p:ext>
    </p:extLst>
  </p:cSld>
  <p:clrMapOvr>
    <a:masterClrMapping/>
  </p:clrMapOvr>
</p:notes>
</file>

<file path=ppt/notesSlides/notesSlide34.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indent="0" algn="just">
              <a:buFont typeface="Arial" panose="020B0604020202020204" pitchFamily="34" charset="0"/>
              <a:buNone/>
            </a:pPr>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51</a:t>
            </a:fld>
            <a:endParaRPr lang="cs-CZ"/>
          </a:p>
        </p:txBody>
      </p:sp>
    </p:spTree>
    <p:extLst>
      <p:ext uri="{BB962C8B-B14F-4D97-AF65-F5344CB8AC3E}">
        <p14:creationId xmlns:p14="http://schemas.microsoft.com/office/powerpoint/2010/main" val="3946436345"/>
      </p:ext>
    </p:extLst>
  </p:cSld>
  <p:clrMapOvr>
    <a:masterClrMapping/>
  </p:clrMapOvr>
</p:notes>
</file>

<file path=ppt/notesSlides/notesSlide35.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b="true" dirty="false"/>
              <a:t>670 021 – max. možná kapacita služby</a:t>
            </a:r>
          </a:p>
          <a:p>
            <a:r>
              <a:rPr lang="cs-CZ" sz="1200" b="true" dirty="false">
                <a:effectLst/>
                <a:ea typeface="Calibri" panose="020F0502020204030204" pitchFamily="34" charset="0"/>
              </a:rPr>
              <a:t>670 031</a:t>
            </a:r>
            <a:r>
              <a:rPr lang="cs-CZ" sz="1200" b="true" dirty="false">
                <a:ea typeface="Calibri" panose="020F0502020204030204" pitchFamily="34" charset="0"/>
              </a:rPr>
              <a:t>  - součet </a:t>
            </a:r>
            <a:r>
              <a:rPr lang="cs-CZ" sz="1200" b="true">
                <a:ea typeface="Calibri" panose="020F0502020204030204" pitchFamily="34" charset="0"/>
              </a:rPr>
              <a:t>úvazků pracovníka/ů </a:t>
            </a:r>
            <a:r>
              <a:rPr lang="cs-CZ" sz="1200" b="true" dirty="false">
                <a:ea typeface="Calibri" panose="020F0502020204030204" pitchFamily="34" charset="0"/>
              </a:rPr>
              <a:t>služby</a:t>
            </a: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52</a:t>
            </a:fld>
            <a:endParaRPr lang="cs-CZ"/>
          </a:p>
        </p:txBody>
      </p:sp>
    </p:spTree>
    <p:extLst>
      <p:ext uri="{BB962C8B-B14F-4D97-AF65-F5344CB8AC3E}">
        <p14:creationId xmlns:p14="http://schemas.microsoft.com/office/powerpoint/2010/main" val="2032490436"/>
      </p:ext>
    </p:extLst>
  </p:cSld>
  <p:clrMapOvr>
    <a:masterClrMapping/>
  </p:clrMapOvr>
</p:notes>
</file>

<file path=ppt/notesSlides/notesSlide36.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53</a:t>
            </a:fld>
            <a:endParaRPr lang="cs-CZ"/>
          </a:p>
        </p:txBody>
      </p:sp>
    </p:spTree>
    <p:extLst>
      <p:ext uri="{BB962C8B-B14F-4D97-AF65-F5344CB8AC3E}">
        <p14:creationId xmlns:p14="http://schemas.microsoft.com/office/powerpoint/2010/main" val="2849387361"/>
      </p:ext>
    </p:extLst>
  </p:cSld>
  <p:clrMapOvr>
    <a:masterClrMapping/>
  </p:clrMapOvr>
</p:notes>
</file>

<file path=ppt/notesSlides/notesSlide37.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54</a:t>
            </a:fld>
            <a:endParaRPr lang="cs-CZ" dirty="false">
              <a:solidFill>
                <a:prstClr val="black"/>
              </a:solidFill>
            </a:endParaRPr>
          </a:p>
        </p:txBody>
      </p:sp>
    </p:spTree>
    <p:extLst>
      <p:ext uri="{BB962C8B-B14F-4D97-AF65-F5344CB8AC3E}">
        <p14:creationId xmlns:p14="http://schemas.microsoft.com/office/powerpoint/2010/main" val="3409964076"/>
      </p:ext>
    </p:extLst>
  </p:cSld>
  <p:clrMapOvr>
    <a:masterClrMapping/>
  </p:clrMapOvr>
</p:notes>
</file>

<file path=ppt/notesSlides/notesSlide38.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Výčet cílových skupin včetně definic je součástí textu výzvy kap. 4.3</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55</a:t>
            </a:fld>
            <a:endParaRPr lang="cs-CZ" dirty="false"/>
          </a:p>
        </p:txBody>
      </p:sp>
    </p:spTree>
    <p:extLst>
      <p:ext uri="{BB962C8B-B14F-4D97-AF65-F5344CB8AC3E}">
        <p14:creationId xmlns:p14="http://schemas.microsoft.com/office/powerpoint/2010/main" val="3824363702"/>
      </p:ext>
    </p:extLst>
  </p:cSld>
  <p:clrMapOvr>
    <a:masterClrMapping/>
  </p:clrMapOvr>
</p:notes>
</file>

<file path=ppt/notesSlides/notesSlide39.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dirty="false"/>
              <a:t>Výčet cílových skupin včetně definic je součástí textu výzvy kap. 4.3</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56</a:t>
            </a:fld>
            <a:endParaRPr lang="cs-CZ" dirty="false"/>
          </a:p>
        </p:txBody>
      </p:sp>
    </p:spTree>
    <p:extLst>
      <p:ext uri="{BB962C8B-B14F-4D97-AF65-F5344CB8AC3E}">
        <p14:creationId xmlns:p14="http://schemas.microsoft.com/office/powerpoint/2010/main" val="1315490374"/>
      </p:ext>
    </p:extLst>
  </p:cSld>
  <p:clrMapOvr>
    <a:masterClrMapping/>
  </p:clrMapOvr>
</p:notes>
</file>

<file path=ppt/notesSlides/notesSlide4.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lvl="2" algn="just" defTabSz="914400" rtl="false" eaLnBrk="true" latinLnBrk="false" hangingPunct="true">
              <a:lnSpc>
                <a:spcPct val="106000"/>
              </a:lnSpc>
              <a:spcAft>
                <a:spcPts val="800"/>
              </a:spcAft>
              <a:buFont typeface="+mj-lt"/>
              <a:buNone/>
            </a:pPr>
            <a:r>
              <a:rPr lang="cs-CZ" sz="1800" kern="1200" dirty="false">
                <a:solidFill>
                  <a:schemeClr val="tx1"/>
                </a:solidFill>
                <a:effectLst/>
                <a:latin typeface="Arial" panose="020B0604020202020204" pitchFamily="34" charset="0"/>
                <a:ea typeface="Yu Mincho" panose="02020400000000000000" pitchFamily="18" charset="-128"/>
                <a:cs typeface="+mn-cs"/>
              </a:rPr>
              <a:t>otevřené výzvy: oprávnění žadatelé spolu soutěží o alokaci výzvy (pokud je zájem o výzvu takový, že požadované prostředky převyšují alokaci výzvy, dílčích alokací); posuzování žádostí o podporu probíhá průběžně, většinou např. zasedá více hodnotících komisí v různých termínech</a:t>
            </a:r>
          </a:p>
          <a:p>
            <a:pPr marL="0" lvl="2" algn="just" defTabSz="914400" rtl="false" eaLnBrk="true" latinLnBrk="false" hangingPunct="true">
              <a:lnSpc>
                <a:spcPct val="106000"/>
              </a:lnSpc>
              <a:spcAft>
                <a:spcPts val="800"/>
              </a:spcAft>
              <a:buFont typeface="+mj-lt"/>
              <a:buNone/>
            </a:pPr>
            <a:r>
              <a:rPr lang="cs-CZ" sz="1800" kern="1200" dirty="false">
                <a:solidFill>
                  <a:schemeClr val="tx1"/>
                </a:solidFill>
                <a:effectLst/>
                <a:latin typeface="Arial" panose="020B0604020202020204" pitchFamily="34" charset="0"/>
                <a:ea typeface="Yu Mincho" panose="02020400000000000000" pitchFamily="18" charset="-128"/>
                <a:cs typeface="+mn-cs"/>
              </a:rPr>
              <a:t>x </a:t>
            </a:r>
          </a:p>
          <a:p>
            <a:pPr marL="0" lvl="2" algn="just" defTabSz="914400" rtl="false" eaLnBrk="true" latinLnBrk="false" hangingPunct="true">
              <a:lnSpc>
                <a:spcPct val="106000"/>
              </a:lnSpc>
              <a:spcAft>
                <a:spcPts val="800"/>
              </a:spcAft>
              <a:buFont typeface="+mj-lt"/>
              <a:buNone/>
            </a:pPr>
            <a:r>
              <a:rPr lang="cs-CZ" sz="1800" kern="1200" dirty="false">
                <a:solidFill>
                  <a:schemeClr val="tx1"/>
                </a:solidFill>
                <a:effectLst/>
                <a:latin typeface="Arial" panose="020B0604020202020204" pitchFamily="34" charset="0"/>
                <a:ea typeface="Yu Mincho" panose="02020400000000000000" pitchFamily="18" charset="-128"/>
                <a:cs typeface="+mn-cs"/>
              </a:rPr>
              <a:t>kolová výzva - rozhodnutí o výběru projektů probíhá nad všemi předloženými žádostmi v rámci dané výzvy (tj. až po termínu uzavření příjmu žádostí).</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a:t>
            </a:fld>
            <a:endParaRPr lang="cs-CZ" dirty="false"/>
          </a:p>
        </p:txBody>
      </p:sp>
    </p:spTree>
    <p:extLst>
      <p:ext uri="{BB962C8B-B14F-4D97-AF65-F5344CB8AC3E}">
        <p14:creationId xmlns:p14="http://schemas.microsoft.com/office/powerpoint/2010/main" val="2890380787"/>
      </p:ext>
    </p:extLst>
  </p:cSld>
  <p:clrMapOvr>
    <a:masterClrMapping/>
  </p:clrMapOvr>
</p:notes>
</file>

<file path=ppt/notesSlides/notesSlide40.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dirty="false"/>
              <a:t>Výčet cílových skupin včetně definic je součástí textu výzvy kap. 4.3</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57</a:t>
            </a:fld>
            <a:endParaRPr lang="cs-CZ" dirty="false"/>
          </a:p>
        </p:txBody>
      </p:sp>
    </p:spTree>
    <p:extLst>
      <p:ext uri="{BB962C8B-B14F-4D97-AF65-F5344CB8AC3E}">
        <p14:creationId xmlns:p14="http://schemas.microsoft.com/office/powerpoint/2010/main" val="3661891793"/>
      </p:ext>
    </p:extLst>
  </p:cSld>
  <p:clrMapOvr>
    <a:masterClrMapping/>
  </p:clrMapOvr>
</p:notes>
</file>

<file path=ppt/notesSlides/notesSlide41.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58</a:t>
            </a:fld>
            <a:endParaRPr lang="cs-CZ" dirty="false">
              <a:solidFill>
                <a:prstClr val="black"/>
              </a:solidFill>
            </a:endParaRPr>
          </a:p>
        </p:txBody>
      </p:sp>
    </p:spTree>
    <p:extLst>
      <p:ext uri="{BB962C8B-B14F-4D97-AF65-F5344CB8AC3E}">
        <p14:creationId xmlns:p14="http://schemas.microsoft.com/office/powerpoint/2010/main" val="319853906"/>
      </p:ext>
    </p:extLst>
  </p:cSld>
  <p:clrMapOvr>
    <a:masterClrMapping/>
  </p:clrMapOvr>
</p:notes>
</file>

<file path=ppt/notesSlides/notesSlide42.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Do celoživotního vzdělávání jsou zahrnuty kurzy, semináře, workshopy, stáže a sebezkušenostní výcviky.</a:t>
            </a:r>
          </a:p>
          <a:p>
            <a:r>
              <a:rPr lang="cs-CZ" dirty="false"/>
              <a:t>Pouze pokud tito pracovníci prokazatelně nepracují na úseku hospodářských činností organizace (např. sociální pracovníci úřadu) nebo se vzdělávání prokazatelně netýká hospodářské činnosti organizace, je tato aktivita podpořena mimo režim veřejné podpory (včetně podpora de minimis). Celoživotní vzdělávání odborných pracovníků v rámci sociální služby se řídí předchozím odstavcem č. 1).</a:t>
            </a:r>
          </a:p>
          <a:p>
            <a:r>
              <a:rPr lang="cs-CZ" dirty="false"/>
              <a:t>Tj. v rámci služeb, kterými jeho zaměstnavatel nabízí zboží nebo služby na trhu a nejsou tak naplněny znaky č. 107 Smlouvy o fungování Evropské Unie. Tedy, že se přímo nepodílí na poskytování služeb v těch segmentech, ve kterých se dá očekávat přítomnost trhu.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60</a:t>
            </a:fld>
            <a:endParaRPr lang="cs-CZ" dirty="false"/>
          </a:p>
        </p:txBody>
      </p:sp>
    </p:spTree>
    <p:extLst>
      <p:ext uri="{BB962C8B-B14F-4D97-AF65-F5344CB8AC3E}">
        <p14:creationId xmlns:p14="http://schemas.microsoft.com/office/powerpoint/2010/main" val="1990100020"/>
      </p:ext>
    </p:extLst>
  </p:cSld>
  <p:clrMapOvr>
    <a:masterClrMapping/>
  </p:clrMapOvr>
</p:notes>
</file>

<file path=ppt/notesSlides/notesSlide43.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63</a:t>
            </a:fld>
            <a:endParaRPr lang="cs-CZ"/>
          </a:p>
        </p:txBody>
      </p:sp>
    </p:spTree>
    <p:extLst>
      <p:ext uri="{BB962C8B-B14F-4D97-AF65-F5344CB8AC3E}">
        <p14:creationId xmlns:p14="http://schemas.microsoft.com/office/powerpoint/2010/main" val="1117117530"/>
      </p:ext>
    </p:extLst>
  </p:cSld>
  <p:clrMapOvr>
    <a:masterClrMapping/>
  </p:clrMapOvr>
</p:notes>
</file>

<file path=ppt/notesSlides/notesSlide44.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64</a:t>
            </a:fld>
            <a:endParaRPr lang="cs-CZ" dirty="false">
              <a:solidFill>
                <a:prstClr val="black"/>
              </a:solidFill>
            </a:endParaRPr>
          </a:p>
        </p:txBody>
      </p:sp>
    </p:spTree>
    <p:extLst>
      <p:ext uri="{BB962C8B-B14F-4D97-AF65-F5344CB8AC3E}">
        <p14:creationId xmlns:p14="http://schemas.microsoft.com/office/powerpoint/2010/main" val="3793169861"/>
      </p:ext>
    </p:extLst>
  </p:cSld>
  <p:clrMapOvr>
    <a:masterClrMapping/>
  </p:clrMapOvr>
</p:notes>
</file>

<file path=ppt/notesSlides/notesSlide45.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Kritérium č. 9) Spadá projekt v rámci ITI do skupiny projektů představujících 130 % disponibilní částky pro danou integrovanou strategii a specifický cíl OPZ+</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67</a:t>
            </a:fld>
            <a:endParaRPr lang="cs-CZ" dirty="false"/>
          </a:p>
        </p:txBody>
      </p:sp>
    </p:spTree>
    <p:extLst>
      <p:ext uri="{BB962C8B-B14F-4D97-AF65-F5344CB8AC3E}">
        <p14:creationId xmlns:p14="http://schemas.microsoft.com/office/powerpoint/2010/main" val="1155898378"/>
      </p:ext>
    </p:extLst>
  </p:cSld>
  <p:clrMapOvr>
    <a:masterClrMapping/>
  </p:clrMapOvr>
</p:notes>
</file>

<file path=ppt/notesSlides/notesSlide46.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r>
              <a:rPr lang="cs-CZ" sz="1800" dirty="false"/>
              <a:t>Maximální počet bodů, který může projekt získat, je 100 bodů. Žádost o podporu uspěje ve věcném hodnocení pouze tehdy, pokud v žádném z kritérií nezíská eliminační deskriptor a zároveň ve věcném hodnocení získá minimálně 50 bodů.</a:t>
            </a:r>
          </a:p>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lang="cs-CZ" sz="1800" b="false" i="false" u="none" strike="noStrike" baseline="0" dirty="false">
              <a:solidFill>
                <a:srgbClr val="002060"/>
              </a:solidFill>
              <a:latin typeface="Arial" panose="020B0604020202020204" pitchFamily="34" charset="0"/>
            </a:endParaRPr>
          </a:p>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r>
              <a:rPr lang="cs-CZ" sz="1800" b="false" i="false" u="none" strike="noStrike" baseline="0" dirty="false">
                <a:solidFill>
                  <a:srgbClr val="002060"/>
                </a:solidFill>
                <a:latin typeface="Arial" panose="020B0604020202020204" pitchFamily="34" charset="0"/>
              </a:rPr>
              <a:t>Přednost dostane projekt, který v rámci dílčí alokace získal i méně bodů (alespoň 50, bez eliminačního deskriptoru), ale časově podal dříve než projekt s více body.</a:t>
            </a:r>
            <a:endParaRPr lang="cs-CZ" sz="1200" b="false" i="false" u="none" strike="noStrike" baseline="0" dirty="false">
              <a:solidFill>
                <a:srgbClr val="002060"/>
              </a:solidFill>
              <a:latin typeface="Arial" panose="020B0604020202020204" pitchFamily="34" charset="0"/>
            </a:endParaRPr>
          </a:p>
          <a:p>
            <a:pPr marL="0" marR="0" lvl="0" indent="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endParaRPr kumimoji="false" lang="cs-CZ" sz="1800" b="false" i="false" u="none" strike="noStrike" kern="1200" cap="none" spc="0" normalizeH="false" baseline="0" noProof="false" dirty="false">
              <a:ln>
                <a:noFill/>
              </a:ln>
              <a:solidFill>
                <a:srgbClr val="084A8B"/>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70</a:t>
            </a:fld>
            <a:endParaRPr lang="cs-CZ"/>
          </a:p>
        </p:txBody>
      </p:sp>
    </p:spTree>
    <p:extLst>
      <p:ext uri="{BB962C8B-B14F-4D97-AF65-F5344CB8AC3E}">
        <p14:creationId xmlns:p14="http://schemas.microsoft.com/office/powerpoint/2010/main" val="4237151913"/>
      </p:ext>
    </p:extLst>
  </p:cSld>
  <p:clrMapOvr>
    <a:masterClrMapping/>
  </p:clrMapOvr>
</p:notes>
</file>

<file path=ppt/notesSlides/notesSlide47.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73</a:t>
            </a:fld>
            <a:endParaRPr lang="cs-CZ" dirty="false">
              <a:solidFill>
                <a:prstClr val="black"/>
              </a:solidFill>
            </a:endParaRPr>
          </a:p>
        </p:txBody>
      </p:sp>
    </p:spTree>
    <p:extLst>
      <p:ext uri="{BB962C8B-B14F-4D97-AF65-F5344CB8AC3E}">
        <p14:creationId xmlns:p14="http://schemas.microsoft.com/office/powerpoint/2010/main" val="1414972429"/>
      </p:ext>
    </p:extLst>
  </p:cSld>
  <p:clrMapOvr>
    <a:masterClrMapping/>
  </p:clrMapOvr>
</p:notes>
</file>

<file path=ppt/notesSlides/notesSlide48.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1200" dirty="false">
                <a:effectLst/>
                <a:ea typeface="Times New Roman" panose="02020603050405020304" pitchFamily="18" charset="0"/>
              </a:rPr>
              <a:t>Tato sazba může vycházet z výše sazby za obdobnou pracovní pozici v organizaci příjemce nebo partnera s finančním příspěvkem, anebo lze využít Informační systém o průměrném výdělku (ISPV). Informační systém je dostupný na stránkách </a:t>
            </a:r>
            <a:r>
              <a:rPr lang="cs-CZ" sz="1200" u="sng" dirty="false">
                <a:solidFill>
                  <a:srgbClr val="084A8B"/>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www.mpsv.cz/</a:t>
            </a:r>
            <a:r>
              <a:rPr lang="cs-CZ" sz="1200" u="sng" dirty="false" err="true">
                <a:effectLst/>
                <a:ea typeface="Times New Roman" panose="02020603050405020304" pitchFamily="18" charset="0"/>
                <a:hlinkClick r:id="rId3">
                  <a:extLst>
                    <a:ext uri="{A12FA001-AC4F-418D-AE19-62706E023703}">
                      <ahyp:hlinkClr xmlns:ahyp="http://schemas.microsoft.com/office/drawing/2018/hyperlinkcolor" val="tx"/>
                    </a:ext>
                  </a:extLst>
                </a:hlinkClick>
              </a:rPr>
              <a:t>ISPV.php</a:t>
            </a:r>
            <a:r>
              <a:rPr lang="cs-CZ" sz="1200" dirty="false">
                <a:effectLst/>
                <a:ea typeface="Times New Roman" panose="02020603050405020304" pitchFamily="18" charset="0"/>
              </a:rPr>
              <a:t>. </a:t>
            </a:r>
          </a:p>
          <a:p>
            <a:endParaRPr lang="cs-CZ" sz="1200" dirty="false">
              <a:effectLst/>
              <a:ea typeface="Times New Roman" panose="02020603050405020304" pitchFamily="18" charset="0"/>
            </a:endParaRPr>
          </a:p>
          <a:p>
            <a:pPr marL="342900" lvl="0" indent="-342900" algn="just">
              <a:lnSpc>
                <a:spcPct val="107000"/>
              </a:lnSpc>
              <a:spcAft>
                <a:spcPts val="1100"/>
              </a:spcAft>
              <a:buFont typeface="Arial" panose="020B0604020202020204" pitchFamily="34" charset="0"/>
              <a:buChar char="-"/>
            </a:pPr>
            <a:r>
              <a:rPr lang="cs-CZ" sz="1800" dirty="false">
                <a:effectLst/>
                <a:latin typeface="Arial" panose="020B0604020202020204" pitchFamily="34" charset="0"/>
                <a:ea typeface="Yu Mincho" panose="02020400000000000000" pitchFamily="18" charset="-128"/>
                <a:cs typeface="Times New Roman" panose="02020603050405020304" pitchFamily="18" charset="0"/>
              </a:rPr>
              <a:t>dobrovolníci musí mít uzavřenou smlouvu o dobrovolnické činnosti </a:t>
            </a:r>
          </a:p>
          <a:p>
            <a:pPr marL="342900" marR="0" lvl="0" indent="-342900" algn="just" defTabSz="914400" rtl="false" eaLnBrk="true" fontAlgn="auto" latinLnBrk="false" hangingPunct="true">
              <a:lnSpc>
                <a:spcPct val="107000"/>
              </a:lnSpc>
              <a:spcBef>
                <a:spcPts val="0"/>
              </a:spcBef>
              <a:spcAft>
                <a:spcPts val="1100"/>
              </a:spcAft>
              <a:buClrTx/>
              <a:buSzTx/>
              <a:buFont typeface="Arial" panose="020B0604020202020204" pitchFamily="34" charset="0"/>
              <a:buChar char="-"/>
              <a:tabLst/>
              <a:defRPr/>
            </a:pPr>
            <a:r>
              <a:rPr lang="cs-CZ" sz="1800" b="false" i="false" u="none" strike="noStrike" baseline="0" dirty="false">
                <a:solidFill>
                  <a:srgbClr val="000000"/>
                </a:solidFill>
                <a:latin typeface="Arial" panose="020B0604020202020204" pitchFamily="34" charset="0"/>
              </a:rPr>
              <a:t>CS Dobrovolníci působící v oblasti sociálních služeb a sociální integrace - Dobrovolníci podle § 115 odst. 2 zákona č. 108/2006 Sb., o sociálních službách, podle § 3 zákona č. 198/2002 Sb., o dobrovolnické službě, a další dobrovolníci, kteří mají uzavřenou smlouvu o dobrovolné činnosti dle platné legislativy ČR. 	</a:t>
            </a:r>
          </a:p>
          <a:p>
            <a:pPr marL="342900" marR="0" lvl="0" indent="-342900" algn="just" defTabSz="914400" rtl="false" eaLnBrk="true" fontAlgn="auto" latinLnBrk="false" hangingPunct="true">
              <a:lnSpc>
                <a:spcPct val="107000"/>
              </a:lnSpc>
              <a:spcBef>
                <a:spcPts val="0"/>
              </a:spcBef>
              <a:spcAft>
                <a:spcPts val="1100"/>
              </a:spcAft>
              <a:buClrTx/>
              <a:buSzTx/>
              <a:buFont typeface="Arial" panose="020B0604020202020204" pitchFamily="34" charset="0"/>
              <a:buChar char="-"/>
              <a:tabLst/>
              <a:defRPr/>
            </a:pPr>
            <a:r>
              <a:rPr lang="cs-CZ" sz="1800" dirty="false"/>
              <a:t>Soukromoprávní subjekty mohou na vlastní povinné spolufinancování použít i zdroje získané od soukromoprávních či veřejnoprávních subjektů, nesmí ovšem použít zdroje ze státního rozpočtu. Příjemce tedy může kromě zdrojů své organizace (získaných např. obchodní činností) či organizace partnera využít dary či příspěvky od osob podpořených v rámci projektu.</a:t>
            </a:r>
          </a:p>
          <a:p>
            <a:pPr marL="342900" marR="0" lvl="0" indent="-342900" algn="just" defTabSz="914400" rtl="false" eaLnBrk="true" fontAlgn="auto" latinLnBrk="false" hangingPunct="true">
              <a:lnSpc>
                <a:spcPct val="107000"/>
              </a:lnSpc>
              <a:spcBef>
                <a:spcPts val="0"/>
              </a:spcBef>
              <a:spcAft>
                <a:spcPts val="1100"/>
              </a:spcAft>
              <a:buClrTx/>
              <a:buSzTx/>
              <a:buFont typeface="Arial" panose="020B0604020202020204" pitchFamily="34" charset="0"/>
              <a:buChar char="-"/>
              <a:tabLst/>
              <a:defRPr/>
            </a:pPr>
            <a:endParaRPr lang="cs-CZ" sz="1800" b="false" i="false" u="none" strike="noStrike" baseline="0" dirty="false">
              <a:solidFill>
                <a:srgbClr val="000000"/>
              </a:solidFill>
              <a:latin typeface="Arial" panose="020B0604020202020204" pitchFamily="34" charset="0"/>
            </a:endParaRPr>
          </a:p>
          <a:p>
            <a:pPr marL="342900" lvl="0" indent="-342900" algn="just">
              <a:lnSpc>
                <a:spcPct val="107000"/>
              </a:lnSpc>
              <a:spcAft>
                <a:spcPts val="1100"/>
              </a:spcAft>
              <a:buFont typeface="Arial" panose="020B0604020202020204" pitchFamily="34" charset="0"/>
              <a:buChar char="-"/>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76</a:t>
            </a:fld>
            <a:endParaRPr lang="cs-CZ" dirty="false"/>
          </a:p>
        </p:txBody>
      </p:sp>
    </p:spTree>
    <p:extLst>
      <p:ext uri="{BB962C8B-B14F-4D97-AF65-F5344CB8AC3E}">
        <p14:creationId xmlns:p14="http://schemas.microsoft.com/office/powerpoint/2010/main" val="1180017124"/>
      </p:ext>
    </p:extLst>
  </p:cSld>
  <p:clrMapOvr>
    <a:masterClrMapping/>
  </p:clrMapOvr>
</p:notes>
</file>

<file path=ppt/notesSlides/notesSlide49.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DOBRÁ PRAXE • Rozpočet projektu musí mít pevnou vazbu na klíčové aktivity projektu. Příklad: Počet kusů vybavení školící místnosti by měl odpovídat maximálnímu počtu osob na jedné školící akci. • Je doporučeno dodržet obvyklé ceny a mzdy/platy, v případě překročení částek obvyklých, je třeba v projektu vyšší částku odůvodnit, viz https://www.esfcr.cz/pravidla-pro-</a:t>
            </a:r>
            <a:r>
              <a:rPr lang="cs-CZ" dirty="false" err="true"/>
              <a:t>zadatele</a:t>
            </a:r>
            <a:r>
              <a:rPr lang="cs-CZ" dirty="false"/>
              <a:t>-a-</a:t>
            </a:r>
            <a:r>
              <a:rPr lang="cs-CZ" dirty="false" err="true"/>
              <a:t>prijemce</a:t>
            </a:r>
            <a:r>
              <a:rPr lang="cs-CZ" dirty="false"/>
              <a:t>-</a:t>
            </a:r>
            <a:r>
              <a:rPr lang="cs-CZ" dirty="false" err="true"/>
              <a:t>opz</a:t>
            </a:r>
            <a:r>
              <a:rPr lang="cs-CZ" dirty="false"/>
              <a:t>-plus. • V případě nákupu služeb je vhodné upřesnit, jak byla cena kalkulována a z jakých informací / podkladů žadatel při jejím stanovení vycházel (a to např. v popisu klíčové aktivity nebo v příloze žádosti o podporu). • Nákup výpočetní techniky z přímých nákladů lze nárokovat pouze pro pracovní pozice, jejichž osobní náklady jsou hrazeny z přímých nákladů (relevantní pro projekty s přímými a nepřímými náklady). Přitom platí, že na 1,0 úvazku lze pořídit 1 kus výpočetní techniky. Úvazky lze sčítat. Pokud je pořízené zařízení a vybavení určeno pro práci s cílovou skupinou, je potřeba toto v žádosti o podporu jednoznačně uvést (je to důležité pro hodnocení hospodárnosti projektu). ČEHO SE VYVAROVAT • Zařazování výdajů spadajících do nepřímých nákladů do skupiny pro přímé náklady. Pravidla jsou k dispozici ve Specifické části pravidel pro žadatele a příjemce v rámci OPZ+ pro projekty s přímými a nepřímými náklady a pro projekty financované s využitím paušálních sazeb. Příklad: Tuzemské cestovné a ubytování členů realizačního týmu (i těch členů, jejichž osobní náklady jsou hrazeny z přímých nákladů), bude hrazeno z nepřímých nákladů. Tuzemské cestovné a ubytování cílové skupiny patří do přímých nákladů, kapitoly Přímá podpora. Stravné realizačního týmu i cílové skupiny u tuzemských cest je hrazeno z nepřímých nákladů. • Příliš obecný rozpočet (např. služby v několika veřejných zakázkách jsou uváděny na jedné rozpočtové položce jako soubor; v takovém případě pak nelze rozklíčovat, jaká částka z položky náleží které veřejné zakázce nebo klíčové aktivitě). • Nedodržování obvyklých mezd/platů, aniž by byly důvody pro vyšší než obvyklé mzdy/platy.</a:t>
            </a: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77</a:t>
            </a:fld>
            <a:endParaRPr lang="cs-CZ" dirty="false">
              <a:solidFill>
                <a:prstClr val="black"/>
              </a:solidFill>
            </a:endParaRPr>
          </a:p>
        </p:txBody>
      </p:sp>
    </p:spTree>
    <p:extLst>
      <p:ext uri="{BB962C8B-B14F-4D97-AF65-F5344CB8AC3E}">
        <p14:creationId xmlns:p14="http://schemas.microsoft.com/office/powerpoint/2010/main" val="1688170005"/>
      </p:ext>
    </p:extLst>
  </p:cSld>
  <p:clrMapOvr>
    <a:masterClrMapping/>
  </p:clrMapOvr>
</p:notes>
</file>

<file path=ppt/notesSlides/notesSlide5.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lnSpc>
                <a:spcPct val="106000"/>
              </a:lnSpc>
              <a:spcAft>
                <a:spcPts val="800"/>
              </a:spcAft>
            </a:pPr>
            <a:r>
              <a:rPr lang="cs-CZ" sz="1800" dirty="false">
                <a:effectLst/>
                <a:latin typeface="Arial" panose="020B0604020202020204" pitchFamily="34" charset="0"/>
                <a:ea typeface="Yu Mincho" panose="02020400000000000000" pitchFamily="18" charset="-128"/>
              </a:rPr>
              <a:t>Dílčí alokace pro jednotlivé nositele ITI byly stanoveny na základě mapování potřebnosti prostřednictvím projektových námětů v souladu s postupy Řídící dokumentace OPZ+. </a:t>
            </a:r>
            <a:endParaRPr lang="cs-CZ" sz="1800" dirty="false">
              <a:effectLst/>
              <a:latin typeface="Arial" panose="020B0604020202020204" pitchFamily="34" charset="0"/>
              <a:ea typeface="Calibri" panose="020F0502020204030204" pitchFamily="34" charset="0"/>
            </a:endParaRPr>
          </a:p>
          <a:p>
            <a:pPr algn="just">
              <a:lnSpc>
                <a:spcPct val="106000"/>
              </a:lnSpc>
              <a:spcAft>
                <a:spcPts val="800"/>
              </a:spcAft>
            </a:pPr>
            <a:r>
              <a:rPr lang="cs-CZ" sz="1800" dirty="false">
                <a:effectLst/>
                <a:latin typeface="Arial" panose="020B0604020202020204" pitchFamily="34" charset="0"/>
                <a:ea typeface="Yu Mincho" panose="02020400000000000000" pitchFamily="18" charset="-128"/>
              </a:rPr>
              <a:t> </a:t>
            </a:r>
            <a:endParaRPr lang="cs-CZ" sz="1800" dirty="false">
              <a:effectLst/>
              <a:latin typeface="Arial" panose="020B0604020202020204" pitchFamily="34" charset="0"/>
              <a:ea typeface="Calibri" panose="020F0502020204030204" pitchFamily="34" charset="0"/>
            </a:endParaRPr>
          </a:p>
          <a:p>
            <a:pPr algn="just">
              <a:lnSpc>
                <a:spcPct val="106000"/>
              </a:lnSpc>
              <a:spcAft>
                <a:spcPts val="800"/>
              </a:spcAft>
            </a:pPr>
            <a:r>
              <a:rPr lang="cs-CZ" sz="1800" dirty="false">
                <a:effectLst/>
                <a:latin typeface="Arial" panose="020B0604020202020204" pitchFamily="34" charset="0"/>
                <a:ea typeface="Yu Mincho" panose="02020400000000000000" pitchFamily="18" charset="-128"/>
              </a:rPr>
              <a:t>V případě, že dílčí alokace nebude moci být plně využita (např. z důvodu malého zájmu žadatelů či nedostatečné kvality žádostí o podporu), bude nevyužitá dílčí alokace přidělena mezi ostatní žadatele. Jako následující projekt/y k podpoře bude vybrána/budou vybrány žádost/i dle počtu bodů přidělených v rámci věcného hodnocení bez ohledu na příslušnost k metropolitnímu území/aglomeraci. O načasování tohoto kroku rozhodne ŘO OPZ+ dle dohody mezi ŘO OPZ+ a nositeli ITI. </a:t>
            </a:r>
            <a:endParaRPr lang="cs-CZ" sz="1800" dirty="false">
              <a:effectLst/>
              <a:latin typeface="Arial" panose="020B0604020202020204" pitchFamily="34" charset="0"/>
              <a:ea typeface="Calibri" panose="020F050202020403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a:t>
            </a:fld>
            <a:endParaRPr lang="cs-CZ" dirty="false"/>
          </a:p>
        </p:txBody>
      </p:sp>
    </p:spTree>
    <p:extLst>
      <p:ext uri="{BB962C8B-B14F-4D97-AF65-F5344CB8AC3E}">
        <p14:creationId xmlns:p14="http://schemas.microsoft.com/office/powerpoint/2010/main" val="795314908"/>
      </p:ext>
    </p:extLst>
  </p:cSld>
  <p:clrMapOvr>
    <a:masterClrMapping/>
  </p:clrMapOvr>
</p:notes>
</file>

<file path=ppt/notesSlides/notesSlide50.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78</a:t>
            </a:fld>
            <a:endParaRPr lang="cs-CZ" dirty="false"/>
          </a:p>
        </p:txBody>
      </p:sp>
    </p:spTree>
    <p:extLst>
      <p:ext uri="{BB962C8B-B14F-4D97-AF65-F5344CB8AC3E}">
        <p14:creationId xmlns:p14="http://schemas.microsoft.com/office/powerpoint/2010/main" val="3590814365"/>
      </p:ext>
    </p:extLst>
  </p:cSld>
  <p:clrMapOvr>
    <a:masterClrMapping/>
  </p:clrMapOvr>
</p:notes>
</file>

<file path=ppt/notesSlides/notesSlide51.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způsobilými výdaji také výdaje související s umístěním osoby z cílové skupiny projektu na trh práce nebo v souvislosti s programem udržení takové osoby na trhu práce. Na úhradu těchto nákladů je určena jednotka „Mzdový příspěvek na pracovní místo“. </a:t>
            </a:r>
          </a:p>
          <a:p>
            <a:r>
              <a:rPr lang="cs-CZ" dirty="false"/>
              <a:t>Měrnou jednotkou je 0,05 úvazek/měsíc. V jednotkovém nákladu je kalkulován příspěvek na osobní náklady zaměstnance včetně souvisejících zákonných odvodů zaměstnavatele. Pracovní místo pro jednu osobu může být podpořeno v rozmezí 0,05 – 1,0 úvazku. Výše úvazku (stanovená týdenní pracovní doba) musí být uvedena v pracovní smlouvě/dohodě o pracovní činnosti, případně v dalších dokumentech k dotčenému pracovněprávnímu vztahu.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85</a:t>
            </a:fld>
            <a:endParaRPr lang="cs-CZ" dirty="false"/>
          </a:p>
        </p:txBody>
      </p:sp>
    </p:spTree>
    <p:extLst>
      <p:ext uri="{BB962C8B-B14F-4D97-AF65-F5344CB8AC3E}">
        <p14:creationId xmlns:p14="http://schemas.microsoft.com/office/powerpoint/2010/main" val="4125420061"/>
      </p:ext>
    </p:extLst>
  </p:cSld>
  <p:clrMapOvr>
    <a:masterClrMapping/>
  </p:clrMapOvr>
</p:notes>
</file>

<file path=ppt/notesSlides/notesSlide52.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87</a:t>
            </a:fld>
            <a:endParaRPr lang="cs-CZ" dirty="false"/>
          </a:p>
        </p:txBody>
      </p:sp>
    </p:spTree>
    <p:extLst>
      <p:ext uri="{BB962C8B-B14F-4D97-AF65-F5344CB8AC3E}">
        <p14:creationId xmlns:p14="http://schemas.microsoft.com/office/powerpoint/2010/main" val="657291646"/>
      </p:ext>
    </p:extLst>
  </p:cSld>
  <p:clrMapOvr>
    <a:masterClrMapping/>
  </p:clrMapOvr>
</p:notes>
</file>

<file path=ppt/notesSlides/notesSlide53.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90</a:t>
            </a:fld>
            <a:endParaRPr lang="cs-CZ" dirty="false"/>
          </a:p>
        </p:txBody>
      </p:sp>
    </p:spTree>
    <p:extLst>
      <p:ext uri="{BB962C8B-B14F-4D97-AF65-F5344CB8AC3E}">
        <p14:creationId xmlns:p14="http://schemas.microsoft.com/office/powerpoint/2010/main" val="3804621829"/>
      </p:ext>
    </p:extLst>
  </p:cSld>
  <p:clrMapOvr>
    <a:masterClrMapping/>
  </p:clrMapOvr>
</p:notes>
</file>

<file path=ppt/notesSlides/notesSlide54.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91</a:t>
            </a:fld>
            <a:endParaRPr lang="cs-CZ" dirty="false">
              <a:solidFill>
                <a:prstClr val="black"/>
              </a:solidFill>
            </a:endParaRPr>
          </a:p>
        </p:txBody>
      </p:sp>
    </p:spTree>
    <p:extLst>
      <p:ext uri="{BB962C8B-B14F-4D97-AF65-F5344CB8AC3E}">
        <p14:creationId xmlns:p14="http://schemas.microsoft.com/office/powerpoint/2010/main" val="999737532"/>
      </p:ext>
    </p:extLst>
  </p:cSld>
  <p:clrMapOvr>
    <a:masterClrMapping/>
  </p:clrMapOvr>
</p:notes>
</file>

<file path=ppt/notesSlides/notesSlide55.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93</a:t>
            </a:fld>
            <a:endParaRPr lang="cs-CZ" dirty="false">
              <a:solidFill>
                <a:prstClr val="black"/>
              </a:solidFill>
            </a:endParaRPr>
          </a:p>
        </p:txBody>
      </p:sp>
    </p:spTree>
    <p:extLst>
      <p:ext uri="{BB962C8B-B14F-4D97-AF65-F5344CB8AC3E}">
        <p14:creationId xmlns:p14="http://schemas.microsoft.com/office/powerpoint/2010/main" val="901300900"/>
      </p:ext>
    </p:extLst>
  </p:cSld>
  <p:clrMapOvr>
    <a:masterClrMapping/>
  </p:clrMapOvr>
</p:notes>
</file>

<file path=ppt/notesSlides/notesSlide56.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95</a:t>
            </a:fld>
            <a:endParaRPr lang="cs-CZ"/>
          </a:p>
        </p:txBody>
      </p:sp>
    </p:spTree>
    <p:extLst>
      <p:ext uri="{BB962C8B-B14F-4D97-AF65-F5344CB8AC3E}">
        <p14:creationId xmlns:p14="http://schemas.microsoft.com/office/powerpoint/2010/main" val="3010048336"/>
      </p:ext>
    </p:extLst>
  </p:cSld>
  <p:clrMapOvr>
    <a:masterClrMapping/>
  </p:clrMapOvr>
</p:notes>
</file>

<file path=ppt/notesSlides/notesSlide6.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b="false" i="false" u="none" strike="noStrike" baseline="0" dirty="false">
                <a:solidFill>
                  <a:srgbClr val="002060"/>
                </a:solidFill>
                <a:latin typeface="Arial" panose="020B0604020202020204" pitchFamily="34" charset="0"/>
              </a:rPr>
              <a:t>Podmínky oprávněnosti žadatele jsou posuzovány během hodnocení a výběru projektů a musí být splněny k datu podání žádosti o podporu.</a:t>
            </a:r>
          </a:p>
          <a:p>
            <a:endParaRPr lang="cs-CZ" dirty="false"/>
          </a:p>
          <a:p>
            <a:r>
              <a:rPr lang="cs-CZ" dirty="false"/>
              <a:t>K bodu č. 3 (insolvence, dluhy, pokuty apod), se žadatelé vyjadřují v rámci čestného prohlášení v žádosti o podporu, přičemž splnění potvrzují jak za sebe, tak za případné partnery s finančním příspěvkem.</a:t>
            </a:r>
          </a:p>
          <a:p>
            <a:endParaRPr lang="cs-CZ" dirty="false"/>
          </a:p>
          <a:p>
            <a:r>
              <a:rPr lang="cs-CZ" dirty="false"/>
              <a:t>Potenciální žadatelé a jejich partneři s finančním příspěvkem3 nejsou oprávněni účastnit se výzvy nebo získat podporu, pokud:  jsou v likvidaci, v úpadku, hrozícím úpadku či je proti nim vedeno insolvenční řízení ve smyslu zákona č. 182/2006 Sb., o úpadku a způsobech jeho řešení (insolvenční zákon);  mají v evidenci daní zachyceny daňové nedoplatky nebo mají nedoplatek na pojistném nebo na penále na veřejné zdravotní pojištění nebo na sociálním zabezpečení nebo příspěvku na státní politiku zaměstnanosti4 ;  na ně byl vydán inkasní příkaz po předcházejícím rozhodnutí Evropské komise prohlašujícím, že poskytnutá podpora je protiprávní a neslučitelná se společným trhem;  jim byla v posledních 3 letech pravomocně uložena pokuta za umožnění výkonu nelegální práce podle § 5 písm. e) zákona č. 435/2004 Sb., o zaměstnanosti, ve znění pozdějších předpisů;  jsou obchodní společností, ve které veřejný funkcionář uvedený v § 2 odst. 1 písm. c) zákona č. 159/2006 Sb., o střetu zájmů, nebo jím ovládaná osoba vlastní podíl představující alespoň 25 % účasti společníka v obchodní společnosti, a to i v případě, kdy je obchodní společnost ve svěřenském fondu, jehož zakladatelem, správcem, obmyšleným nebo jinou osobou ve smyslu zákona č. 37/2021 Sb., o evidenci skutečných majitelů, je veřejný funkcionář uvedený v § 2 odst. 1 písm. c) zákona č. 159/2006 Sb., o střetu zájmů </a:t>
            </a:r>
          </a:p>
          <a:p>
            <a:endParaRPr lang="cs-CZ" dirty="false"/>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i="true" dirty="false">
                <a:highlight>
                  <a:srgbClr val="FFFF00"/>
                </a:highlight>
              </a:rPr>
              <a:t>Pokud to výzva požaduje, žadatel uvádí údaje o počtu zaměstnanců a roční obrat, přičemž tyto údaje uvádí v náhledu dle přílohy I nařízení Komise č. 651/2014 ze dne 17. června 2014, kterým se v souladu s články 107 a 108 Smlouvy prohlašují určité kategorie podpory za slučitelné s vnitřním trhem. Údaje vyplňují všichni žadatelé v dané výzvě, bez ohledu na to, zda projekt zakládá veřejnou podporu nebo nezakládá, a bez ohledu na právní formu subjektu žadatele. Informace o počtu zaměstnanců a obratu budou využity při hodnocení žadatele z hlediska, zda je oprávněným žadatelem dle výzvy.</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8</a:t>
            </a:fld>
            <a:endParaRPr lang="cs-CZ" dirty="false"/>
          </a:p>
        </p:txBody>
      </p:sp>
    </p:spTree>
    <p:extLst>
      <p:ext uri="{BB962C8B-B14F-4D97-AF65-F5344CB8AC3E}">
        <p14:creationId xmlns:p14="http://schemas.microsoft.com/office/powerpoint/2010/main" val="1828817196"/>
      </p:ext>
    </p:extLst>
  </p:cSld>
  <p:clrMapOvr>
    <a:masterClrMapping/>
  </p:clrMapOvr>
</p:notes>
</file>

<file path=ppt/notesSlides/notesSlide7.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Pro posouzení velikosti obce/ DSO je rozhodný počet obyvatel k poslednímu dni roku předcházejícího předložení žádosti o podporu</a:t>
            </a:r>
          </a:p>
          <a:p>
            <a:endParaRPr lang="cs-CZ" dirty="false"/>
          </a:p>
          <a:p>
            <a:r>
              <a:rPr lang="cs-CZ" dirty="false"/>
              <a:t>I v případě projektů, v nichž jsou zapojeny další subjekty (a to v roli partnerů nebo mimo partnerství), je rozhodující pouze příjemce podpory, tj. minimální podíl příjemce a případný příspěvek státního rozpočtu se určuje vždy dle příjemce podpory.</a:t>
            </a:r>
          </a:p>
          <a:p>
            <a:endParaRPr lang="cs-CZ" dirty="false"/>
          </a:p>
          <a:p>
            <a:r>
              <a:rPr lang="cs-CZ" dirty="false"/>
              <a:t>Výzvy k předkládání žádostí o podporu jsou v OPZ+ standardně vyhlašovány se zahrnutím prostředků ze všech tří kategorií regionů, přičemž vzájemný poměr prostředků jednotlivých kategorií regionů je pevně dán na úrovni priority. Od tohoto poměru se odvíjí vyčíslení maximální míry zapojení ESF+ do financování těchto projektů. Nicméně v průběhu realizace projektů nejsou tyto poměry pro příjemce podpory žádným způsobem omezující, na úrovni příjemce se žádný rozpad mezi kategorie regionů nezaznamenává.</a:t>
            </a:r>
          </a:p>
          <a:p>
            <a:endParaRPr lang="cs-CZ" dirty="false"/>
          </a:p>
          <a:p>
            <a:r>
              <a:rPr lang="cs-CZ" dirty="false"/>
              <a:t>Specifikum pole % vlastního financování pro výzvy, u nichž je místo realizace vymezeno jakožto celá ČR a současně je požadovaný podíl žadatele na financování celkových způsobilých výdajů vyšší než nula: IS KP21+ vyžaduje vyplnění tří údajů vlastního spolufinancování, a to konkrétně za každou kategorii regionu: </a:t>
            </a:r>
          </a:p>
          <a:p>
            <a:endParaRPr lang="cs-CZ" dirty="false"/>
          </a:p>
          <a:p>
            <a:endParaRPr lang="cs-CZ" dirty="false"/>
          </a:p>
          <a:p>
            <a:r>
              <a:rPr lang="cs-CZ" dirty="false"/>
              <a:t>Soukromoprávní subjekty mohou na vlastní povinné spolufinancování použít i zdroje získané od soukromoprávních či veřejnoprávních subjektů, nesmí ovšem použít zdroje ze státního rozpočtu. Příjemce tedy může kromě zdrojů své organizace (získaných např. obchodní činností) či organizace partnera využít dary či příspěvky od osob podpořených v rámci projektu.</a:t>
            </a:r>
          </a:p>
          <a:p>
            <a:endParaRPr lang="cs-CZ" dirty="false"/>
          </a:p>
          <a:p>
            <a:r>
              <a:rPr lang="cs-CZ" dirty="false"/>
              <a:t>Nebylo u NNO rozhodnuto o udělení výjimky viz Obecná část pravidel str. 76 – „V případě, že výzva k předkládání žádostí podporuje nezbytné celospolečensky přínosné aktivity, </a:t>
            </a:r>
            <a:r>
              <a:rPr lang="cs-CZ" b="true" dirty="false"/>
              <a:t>u kterých se očekává nízká absorpční kapacita </a:t>
            </a:r>
            <a:r>
              <a:rPr lang="cs-CZ" dirty="false"/>
              <a:t>a které by jinak musel financovat stát, může ŘO rozhodnout o snížení minimálního podílu pro jednotlivé typy příjemců ve výzvě k předkládání žádostí o podporu na úkor státního rozpočtu.“</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a:t>
            </a:fld>
            <a:endParaRPr lang="cs-CZ" dirty="false"/>
          </a:p>
        </p:txBody>
      </p:sp>
    </p:spTree>
    <p:extLst>
      <p:ext uri="{BB962C8B-B14F-4D97-AF65-F5344CB8AC3E}">
        <p14:creationId xmlns:p14="http://schemas.microsoft.com/office/powerpoint/2010/main" val="1008260262"/>
      </p:ext>
    </p:extLst>
  </p:cSld>
  <p:clrMapOvr>
    <a:masterClrMapping/>
  </p:clrMapOvr>
</p:notes>
</file>

<file path=ppt/notesSlides/notesSlide8.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 méně rozvinuté regiony, přechodové regiony, více rozvinuté regiony</a:t>
            </a: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200" dirty="false"/>
              <a:t>- nutné vyplnit dle Pokynů pro vyplnění žádosti (str. 51) bez ohledu na konkrétní aktivity</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dirty="false"/>
          </a:p>
        </p:txBody>
      </p:sp>
    </p:spTree>
    <p:extLst>
      <p:ext uri="{BB962C8B-B14F-4D97-AF65-F5344CB8AC3E}">
        <p14:creationId xmlns:p14="http://schemas.microsoft.com/office/powerpoint/2010/main" val="639151609"/>
      </p:ext>
    </p:extLst>
  </p:cSld>
  <p:clrMapOvr>
    <a:masterClrMapping/>
  </p:clrMapOvr>
</p:notes>
</file>

<file path=ppt/notesSlides/notesSlide9.xml><?xml version="1.0" encoding="utf-8"?>
<p:notes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dirty="false"/>
          </a:p>
          <a:p>
            <a:pPr algn="just">
              <a:lnSpc>
                <a:spcPct val="106000"/>
              </a:lnSpc>
              <a:spcAft>
                <a:spcPts val="800"/>
              </a:spcAft>
            </a:pPr>
            <a:r>
              <a:rPr lang="cs-CZ" sz="1800" b="true" dirty="false">
                <a:solidFill>
                  <a:srgbClr val="000000"/>
                </a:solidFill>
                <a:effectLst/>
                <a:latin typeface="Arial" panose="020B0604020202020204" pitchFamily="34" charset="0"/>
                <a:ea typeface="Yu Mincho" panose="02020400000000000000" pitchFamily="18" charset="-128"/>
              </a:rPr>
              <a:t>Partnerem s finančním příspěvkem </a:t>
            </a:r>
            <a:r>
              <a:rPr lang="cs-CZ" sz="1800" dirty="false">
                <a:solidFill>
                  <a:srgbClr val="000000"/>
                </a:solidFill>
                <a:effectLst/>
                <a:latin typeface="Arial" panose="020B0604020202020204" pitchFamily="34" charset="0"/>
                <a:ea typeface="Yu Mincho" panose="02020400000000000000" pitchFamily="18" charset="-128"/>
              </a:rPr>
              <a:t>může být právnická osoba, která je registrovaným subjektem v ČR, tj. osoba která má vlastní IČ, fyzická osoba působící jako osoba samostatně výdělečně činná, která má registrované podnikání v ČR. Fyzická osoba, která není samostatně výdělečně činná, nemůže být do projektu zapojena. Omezení pro partnerství u územně samosprávných celků a jimi zřizovaných organizací:</a:t>
            </a:r>
            <a:endParaRPr lang="cs-CZ" sz="1800" dirty="false">
              <a:effectLst/>
              <a:latin typeface="Arial" panose="020B0604020202020204" pitchFamily="34" charset="0"/>
              <a:ea typeface="Calibri" panose="020F0502020204030204" pitchFamily="34" charset="0"/>
            </a:endParaRPr>
          </a:p>
          <a:p>
            <a:pPr algn="just">
              <a:lnSpc>
                <a:spcPct val="106000"/>
              </a:lnSpc>
              <a:spcAft>
                <a:spcPts val="800"/>
              </a:spcAft>
            </a:pPr>
            <a:r>
              <a:rPr lang="cs-CZ" sz="1800" dirty="false">
                <a:effectLst/>
                <a:latin typeface="Arial" panose="020B0604020202020204" pitchFamily="34" charset="0"/>
                <a:ea typeface="Calibri" panose="020F0502020204030204" pitchFamily="34" charset="0"/>
              </a:rPr>
              <a:t> </a:t>
            </a:r>
          </a:p>
          <a:p>
            <a:endParaRPr lang="cs-CZ" sz="1200" dirty="false"/>
          </a:p>
          <a:p>
            <a:endParaRPr lang="cs-CZ" dirty="false"/>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11</a:t>
            </a:fld>
            <a:endParaRPr lang="cs-CZ" dirty="false"/>
          </a:p>
        </p:txBody>
      </p:sp>
    </p:spTree>
    <p:extLst>
      <p:ext uri="{BB962C8B-B14F-4D97-AF65-F5344CB8AC3E}">
        <p14:creationId xmlns:p14="http://schemas.microsoft.com/office/powerpoint/2010/main" val="553941598"/>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dirty="false">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a="http://schemas.openxmlformats.org/drawingml/2006/main" xmlns:p="http://schemas.openxmlformats.org/presentation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1.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1.xml" Type="http://schemas.openxmlformats.org/officeDocument/2006/relationships/slideLayout" Id="rId1"/>
</Relationships>

</file>

<file path=ppt/slides/_rels/slide1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1.xml" Type="http://schemas.openxmlformats.org/officeDocument/2006/relationships/slideLayout" Id="rId1"/>
</Relationships>

</file>

<file path=ppt/slides/_rels/slide18.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1.xml" Type="http://schemas.openxmlformats.org/officeDocument/2006/relationships/slideLayout" Id="rId1"/>
</Relationships>

</file>

<file path=ppt/slides/_rels/slide2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7.xml" Type="http://schemas.openxmlformats.org/officeDocument/2006/relationships/slideLayout" Id="rId1"/>
</Relationships>

</file>

<file path=ppt/slides/_rels/slide28.xml.rels><?xml version="1.0" encoding="UTF-8" standalone="yes"?>
<Relationships xmlns="http://schemas.openxmlformats.org/package/2006/relationships">
    <Relationship Target="../slideLayouts/slideLayout7.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7.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1.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7.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7.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7.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7.xml" Type="http://schemas.openxmlformats.org/officeDocument/2006/relationships/slideLayout" Id="rId1"/>
</Relationships>

</file>

<file path=ppt/slides/_rels/slide34.xml.rels><?xml version="1.0" encoding="UTF-8" standalone="yes"?>
<Relationships xmlns="http://schemas.openxmlformats.org/package/2006/relationships">
    <Relationship Target="../notesSlides/notesSlide22.xml" Type="http://schemas.openxmlformats.org/officeDocument/2006/relationships/notesSlide" Id="rId2"/>
    <Relationship Target="../slideLayouts/slideLayout7.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23.xml" Type="http://schemas.openxmlformats.org/officeDocument/2006/relationships/notesSlide" Id="rId2"/>
    <Relationship Target="../slideLayouts/slideLayout7.xml" Type="http://schemas.openxmlformats.org/officeDocument/2006/relationships/slideLayout" Id="rId1"/>
</Relationships>

</file>

<file path=ppt/slides/_rels/slide36.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7.xml" Type="http://schemas.openxmlformats.org/officeDocument/2006/relationships/slideLayout" Id="rId1"/>
</Relationships>

</file>

<file path=ppt/slides/_rels/slide37.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7.xml" Type="http://schemas.openxmlformats.org/officeDocument/2006/relationships/slideLayout" Id="rId1"/>
</Relationships>

</file>

<file path=ppt/slides/_rels/slide38.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7.xml" Type="http://schemas.openxmlformats.org/officeDocument/2006/relationships/slideLayout" Id="rId1"/>
</Relationships>

</file>

<file path=ppt/slides/_rels/slide39.xml.rels><?xml version="1.0" encoding="UTF-8" standalone="yes"?>
<Relationships xmlns="http://schemas.openxmlformats.org/package/2006/relationships">
    <Relationship Target="../slideLayouts/slideLayout7.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7.xml" Type="http://schemas.openxmlformats.org/officeDocument/2006/relationships/slideLayout" Id="rId1"/>
</Relationships>

</file>

<file path=ppt/slides/_rels/slide41.xml.rels><?xml version="1.0" encoding="UTF-8" standalone="yes"?>
<Relationships xmlns="http://schemas.openxmlformats.org/package/2006/relationships">
    <Relationship TargetMode="External" Target="https://homesharing.cz/wp-content/uploads/2021/11/METODIKA-Homesharing-pro-ONLINE-2021_11.pdf" Type="http://schemas.openxmlformats.org/officeDocument/2006/relationships/hyperlink" Id="rId3"/>
    <Relationship Target="../notesSlides/notesSlide28.xml" Type="http://schemas.openxmlformats.org/officeDocument/2006/relationships/notesSlide" Id="rId2"/>
    <Relationship Target="../slideLayouts/slideLayout7.xml" Type="http://schemas.openxmlformats.org/officeDocument/2006/relationships/slideLayout" Id="rId1"/>
</Relationships>

</file>

<file path=ppt/slides/_rels/slide42.xml.rels><?xml version="1.0" encoding="UTF-8" standalone="yes"?>
<Relationships xmlns="http://schemas.openxmlformats.org/package/2006/relationships">
    <Relationship Target="../notesSlides/notesSlide29.xml" Type="http://schemas.openxmlformats.org/officeDocument/2006/relationships/notesSlide" Id="rId2"/>
    <Relationship Target="../slideLayouts/slideLayout7.xml" Type="http://schemas.openxmlformats.org/officeDocument/2006/relationships/slideLayout" Id="rId1"/>
</Relationships>

</file>

<file path=ppt/slides/_rels/slide43.xml.rels><?xml version="1.0" encoding="UTF-8" standalone="yes"?>
<Relationships xmlns="http://schemas.openxmlformats.org/package/2006/relationships">
    <Relationship Target="../slideLayouts/slideLayout7.xml" Type="http://schemas.openxmlformats.org/officeDocument/2006/relationships/slideLayout" Id="rId1"/>
</Relationships>

</file>

<file path=ppt/slides/_rels/slide44.xml.rels><?xml version="1.0" encoding="UTF-8" standalone="yes"?>
<Relationships xmlns="http://schemas.openxmlformats.org/package/2006/relationships">
    <Relationship Target="../slideLayouts/slideLayout7.xml" Type="http://schemas.openxmlformats.org/officeDocument/2006/relationships/slideLayout" Id="rId1"/>
</Relationships>

</file>

<file path=ppt/slides/_rels/slide45.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7.xml" Type="http://schemas.openxmlformats.org/officeDocument/2006/relationships/slideLayout" Id="rId1"/>
</Relationships>

</file>

<file path=ppt/slides/_rels/slide46.xml.rels><?xml version="1.0" encoding="UTF-8" standalone="yes"?>
<Relationships xmlns="http://schemas.openxmlformats.org/package/2006/relationships">
    <Relationship Target="../notesSlides/notesSlide31.xml" Type="http://schemas.openxmlformats.org/officeDocument/2006/relationships/notesSlide" Id="rId2"/>
    <Relationship Target="../slideLayouts/slideLayout7.xml" Type="http://schemas.openxmlformats.org/officeDocument/2006/relationships/slideLayout" Id="rId1"/>
</Relationships>

</file>

<file path=ppt/slides/_rels/slide47.xml.rels><?xml version="1.0" encoding="UTF-8" standalone="yes"?>
<Relationships xmlns="http://schemas.openxmlformats.org/package/2006/relationships">
    <Relationship Target="../slideLayouts/slideLayout7.xml" Type="http://schemas.openxmlformats.org/officeDocument/2006/relationships/slideLayout" Id="rId1"/>
</Relationships>

</file>

<file path=ppt/slides/_rels/slide48.xml.rels><?xml version="1.0" encoding="UTF-8" standalone="yes"?>
<Relationships xmlns="http://schemas.openxmlformats.org/package/2006/relationships">
    <Relationship Target="../slideLayouts/slideLayout7.xml" Type="http://schemas.openxmlformats.org/officeDocument/2006/relationships/slideLayout" Id="rId1"/>
</Relationships>

</file>

<file path=ppt/slides/_rels/slide49.xml.rels><?xml version="1.0" encoding="UTF-8" standalone="yes"?>
<Relationships xmlns="http://schemas.openxmlformats.org/package/2006/relationships">
    <Relationship Target="../notesSlides/notesSlide32.xml" Type="http://schemas.openxmlformats.org/officeDocument/2006/relationships/notesSlide" Id="rId2"/>
    <Relationship Target="../slideLayouts/slideLayout7.xml" Type="http://schemas.openxmlformats.org/officeDocument/2006/relationships/slideLayout" Id="rId1"/>
</Relationships>

</file>

<file path=ppt/slides/_rels/slide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0.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1.xml" Type="http://schemas.openxmlformats.org/officeDocument/2006/relationships/slideLayout" Id="rId1"/>
</Relationships>

</file>

<file path=ppt/slides/_rels/slide51.xml.rels><?xml version="1.0" encoding="UTF-8" standalone="yes"?>
<Relationships xmlns="http://schemas.openxmlformats.org/package/2006/relationships">
    <Relationship TargetMode="External" Target="https://www.esfcr.cz/monitorovani-podporenych-osob-opz-plus" Type="http://schemas.openxmlformats.org/officeDocument/2006/relationships/hyperlink" Id="rId3"/>
    <Relationship Target="../notesSlides/notesSlide34.xml" Type="http://schemas.openxmlformats.org/officeDocument/2006/relationships/notesSlide" Id="rId2"/>
    <Relationship Target="../slideLayouts/slideLayout2.xml" Type="http://schemas.openxmlformats.org/officeDocument/2006/relationships/slideLayout" Id="rId1"/>
</Relationships>

</file>

<file path=ppt/slides/_rels/slide52.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2.xml" Type="http://schemas.openxmlformats.org/officeDocument/2006/relationships/slideLayout" Id="rId1"/>
</Relationships>

</file>

<file path=ppt/slides/_rels/slide53.xml.rels><?xml version="1.0" encoding="UTF-8" standalone="yes"?>
<Relationships xmlns="http://schemas.openxmlformats.org/package/2006/relationships">
    <Relationship Target="../notesSlides/notesSlide36.xml" Type="http://schemas.openxmlformats.org/officeDocument/2006/relationships/notesSlide" Id="rId2"/>
    <Relationship Target="../slideLayouts/slideLayout2.xml" Type="http://schemas.openxmlformats.org/officeDocument/2006/relationships/slideLayout" Id="rId1"/>
</Relationships>

</file>

<file path=ppt/slides/_rels/slide54.xml.rels><?xml version="1.0" encoding="UTF-8" standalone="yes"?>
<Relationships xmlns="http://schemas.openxmlformats.org/package/2006/relationships">
    <Relationship Target="../notesSlides/notesSlide37.xml" Type="http://schemas.openxmlformats.org/officeDocument/2006/relationships/notesSlide" Id="rId2"/>
    <Relationship Target="../slideLayouts/slideLayout1.xml" Type="http://schemas.openxmlformats.org/officeDocument/2006/relationships/slideLayout" Id="rId1"/>
</Relationships>

</file>

<file path=ppt/slides/_rels/slide55.xml.rels><?xml version="1.0" encoding="UTF-8" standalone="yes"?>
<Relationships xmlns="http://schemas.openxmlformats.org/package/2006/relationships">
    <Relationship Target="../notesSlides/notesSlide38.xml" Type="http://schemas.openxmlformats.org/officeDocument/2006/relationships/notesSlide" Id="rId2"/>
    <Relationship Target="../slideLayouts/slideLayout2.xml" Type="http://schemas.openxmlformats.org/officeDocument/2006/relationships/slideLayout" Id="rId1"/>
</Relationships>

</file>

<file path=ppt/slides/_rels/slide56.xml.rels><?xml version="1.0" encoding="UTF-8" standalone="yes"?>
<Relationships xmlns="http://schemas.openxmlformats.org/package/2006/relationships">
    <Relationship Target="../notesSlides/notesSlide39.xml" Type="http://schemas.openxmlformats.org/officeDocument/2006/relationships/notesSlide" Id="rId2"/>
    <Relationship Target="../slideLayouts/slideLayout2.xml" Type="http://schemas.openxmlformats.org/officeDocument/2006/relationships/slideLayout" Id="rId1"/>
</Relationships>

</file>

<file path=ppt/slides/_rels/slide57.xml.rels><?xml version="1.0" encoding="UTF-8" standalone="yes"?>
<Relationships xmlns="http://schemas.openxmlformats.org/package/2006/relationships">
    <Relationship Target="../notesSlides/notesSlide40.xml" Type="http://schemas.openxmlformats.org/officeDocument/2006/relationships/notesSlide" Id="rId2"/>
    <Relationship Target="../slideLayouts/slideLayout2.xml" Type="http://schemas.openxmlformats.org/officeDocument/2006/relationships/slideLayout" Id="rId1"/>
</Relationships>

</file>

<file path=ppt/slides/_rels/slide58.xml.rels><?xml version="1.0" encoding="UTF-8" standalone="yes"?>
<Relationships xmlns="http://schemas.openxmlformats.org/package/2006/relationships">
    <Relationship Target="../notesSlides/notesSlide41.xml" Type="http://schemas.openxmlformats.org/officeDocument/2006/relationships/notesSlide" Id="rId2"/>
    <Relationship Target="../slideLayouts/slideLayout1.xml" Type="http://schemas.openxmlformats.org/officeDocument/2006/relationships/slideLayout" Id="rId1"/>
</Relationships>

</file>

<file path=ppt/slides/_rels/slide5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60.xml.rels><?xml version="1.0" encoding="UTF-8" standalone="yes"?>
<Relationships xmlns="http://schemas.openxmlformats.org/package/2006/relationships">
    <Relationship Target="../notesSlides/notesSlide42.xml" Type="http://schemas.openxmlformats.org/officeDocument/2006/relationships/notesSlide" Id="rId2"/>
    <Relationship Target="../slideLayouts/slideLayout2.xml" Type="http://schemas.openxmlformats.org/officeDocument/2006/relationships/slideLayout" Id="rId1"/>
</Relationships>

</file>

<file path=ppt/slides/_rels/slide6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6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63.xml.rels><?xml version="1.0" encoding="UTF-8" standalone="yes"?>
<Relationships xmlns="http://schemas.openxmlformats.org/package/2006/relationships">
    <Relationship TargetMode="External" Target="https://www.esfcr.cz/formulare-a-pokyny-potrebne-v-ramci-pripravy-zadosti-o-podporu-opz-plus" Type="http://schemas.openxmlformats.org/officeDocument/2006/relationships/hyperlink" Id="rId3"/>
    <Relationship Target="../notesSlides/notesSlide43.xml" Type="http://schemas.openxmlformats.org/officeDocument/2006/relationships/notesSlide" Id="rId2"/>
    <Relationship Target="../slideLayouts/slideLayout2.xml" Type="http://schemas.openxmlformats.org/officeDocument/2006/relationships/slideLayout" Id="rId1"/>
</Relationships>

</file>

<file path=ppt/slides/_rels/slide64.xml.rels><?xml version="1.0" encoding="UTF-8" standalone="yes"?>
<Relationships xmlns="http://schemas.openxmlformats.org/package/2006/relationships">
    <Relationship Target="../notesSlides/notesSlide44.xml" Type="http://schemas.openxmlformats.org/officeDocument/2006/relationships/notesSlide" Id="rId2"/>
    <Relationship Target="../slideLayouts/slideLayout1.xml" Type="http://schemas.openxmlformats.org/officeDocument/2006/relationships/slideLayout" Id="rId1"/>
</Relationships>

</file>

<file path=ppt/slides/_rels/slide6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6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67.xml.rels><?xml version="1.0" encoding="UTF-8" standalone="yes"?>
<Relationships xmlns="http://schemas.openxmlformats.org/package/2006/relationships">
    <Relationship Target="../notesSlides/notesSlide45.xml" Type="http://schemas.openxmlformats.org/officeDocument/2006/relationships/notesSlide" Id="rId2"/>
    <Relationship Target="../slideLayouts/slideLayout2.xml" Type="http://schemas.openxmlformats.org/officeDocument/2006/relationships/slideLayout" Id="rId1"/>
</Relationships>

</file>

<file path=ppt/slides/_rels/slide6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69.xml.rels><?xml version="1.0" encoding="UTF-8" standalone="yes"?>
<Relationships xmlns="http://schemas.openxmlformats.org/package/2006/relationships">
    <Relationship TargetMode="External" Target="https://www.esfcr.cz/hodnoceni-a-vyber-projektu-opz-plus" Type="http://schemas.openxmlformats.org/officeDocument/2006/relationships/hyperlink" Id="rId2"/>
    <Relationship Target="../slideLayouts/slideLayout3.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8.xml" Type="http://schemas.openxmlformats.org/officeDocument/2006/relationships/slideLayout" Id="rId1"/>
</Relationships>

</file>

<file path=ppt/slides/_rels/slide70.xml.rels><?xml version="1.0" encoding="UTF-8" standalone="yes"?>
<Relationships xmlns="http://schemas.openxmlformats.org/package/2006/relationships">
    <Relationship TargetMode="External" Target="https://www.esfcr.cz/hodnoceni-a-vyber-projektu-opz-plus" Type="http://schemas.openxmlformats.org/officeDocument/2006/relationships/hyperlink" Id="rId3"/>
    <Relationship Target="../notesSlides/notesSlide46.xml" Type="http://schemas.openxmlformats.org/officeDocument/2006/relationships/notesSlide" Id="rId2"/>
    <Relationship Target="../slideLayouts/slideLayout2.xml" Type="http://schemas.openxmlformats.org/officeDocument/2006/relationships/slideLayout" Id="rId1"/>
</Relationships>

</file>

<file path=ppt/slides/_rels/slide71.xml.rels><?xml version="1.0" encoding="UTF-8" standalone="yes"?>
<Relationships xmlns="http://schemas.openxmlformats.org/package/2006/relationships">
    <Relationship TargetMode="External" Target="https://www.esfcr.cz/formulare-a-pokyny-pro-uzavreni-pravniho-aktu-a-vzory-pravnich-aktu-opz-plus/-/dokument/18360447" Type="http://schemas.openxmlformats.org/officeDocument/2006/relationships/hyperlink" Id="rId2"/>
    <Relationship Target="../slideLayouts/slideLayout2.xml" Type="http://schemas.openxmlformats.org/officeDocument/2006/relationships/slideLayout" Id="rId1"/>
</Relationships>

</file>

<file path=ppt/slides/_rels/slide7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73.xml.rels><?xml version="1.0" encoding="UTF-8" standalone="yes"?>
<Relationships xmlns="http://schemas.openxmlformats.org/package/2006/relationships">
    <Relationship Target="../notesSlides/notesSlide47.xml" Type="http://schemas.openxmlformats.org/officeDocument/2006/relationships/notesSlide" Id="rId2"/>
    <Relationship Target="../slideLayouts/slideLayout1.xml" Type="http://schemas.openxmlformats.org/officeDocument/2006/relationships/slideLayout" Id="rId1"/>
</Relationships>

</file>

<file path=ppt/slides/_rels/slide7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75.xml.rels><?xml version="1.0" encoding="UTF-8" standalone="yes"?>
<Relationships xmlns="http://schemas.openxmlformats.org/package/2006/relationships">
    <Relationship TargetMode="External" Target="http://www.esfcr.cz/" Type="http://schemas.openxmlformats.org/officeDocument/2006/relationships/hyperlink" Id="rId3"/>
    <Relationship TargetMode="External" Target="https://www.esfcr.cz/pravidla-pro-zadatele-a-prijemce-opz-plus" Type="http://schemas.openxmlformats.org/officeDocument/2006/relationships/hyperlink" Id="rId2"/>
    <Relationship Target="../slideLayouts/slideLayout2.xml" Type="http://schemas.openxmlformats.org/officeDocument/2006/relationships/slideLayout" Id="rId1"/>
</Relationships>

</file>

<file path=ppt/slides/_rels/slide76.xml.rels><?xml version="1.0" encoding="UTF-8" standalone="yes"?>
<Relationships xmlns="http://schemas.openxmlformats.org/package/2006/relationships">
    <Relationship Target="../notesSlides/notesSlide48.xml" Type="http://schemas.openxmlformats.org/officeDocument/2006/relationships/notesSlide" Id="rId2"/>
    <Relationship Target="../slideLayouts/slideLayout2.xml" Type="http://schemas.openxmlformats.org/officeDocument/2006/relationships/slideLayout" Id="rId1"/>
</Relationships>

</file>

<file path=ppt/slides/_rels/slide77.xml.rels><?xml version="1.0" encoding="UTF-8" standalone="yes"?>
<Relationships xmlns="http://schemas.openxmlformats.org/package/2006/relationships">
    <Relationship Target="../notesSlides/notesSlide49.xml" Type="http://schemas.openxmlformats.org/officeDocument/2006/relationships/notesSlide" Id="rId2"/>
    <Relationship Target="../slideLayouts/slideLayout1.xml" Type="http://schemas.openxmlformats.org/officeDocument/2006/relationships/slideLayout" Id="rId1"/>
</Relationships>

</file>

<file path=ppt/slides/_rels/slide78.xml.rels><?xml version="1.0" encoding="UTF-8" standalone="yes"?>
<Relationships xmlns="http://schemas.openxmlformats.org/package/2006/relationships">
    <Relationship Target="../notesSlides/notesSlide50.xml" Type="http://schemas.openxmlformats.org/officeDocument/2006/relationships/notesSlide" Id="rId2"/>
    <Relationship Target="../slideLayouts/slideLayout2.xml" Type="http://schemas.openxmlformats.org/officeDocument/2006/relationships/slideLayout" Id="rId1"/>
</Relationships>

</file>

<file path=ppt/slides/_rels/slide7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8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5.xml.rels><?xml version="1.0" encoding="UTF-8" standalone="yes"?>
<Relationships xmlns="http://schemas.openxmlformats.org/package/2006/relationships">
    <Relationship Target="../notesSlides/notesSlide51.xml" Type="http://schemas.openxmlformats.org/officeDocument/2006/relationships/notesSlide" Id="rId2"/>
    <Relationship Target="../slideLayouts/slideLayout2.xml" Type="http://schemas.openxmlformats.org/officeDocument/2006/relationships/slideLayout" Id="rId1"/>
</Relationships>

</file>

<file path=ppt/slides/_rels/slide8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7.xml.rels><?xml version="1.0" encoding="UTF-8" standalone="yes"?>
<Relationships xmlns="http://schemas.openxmlformats.org/package/2006/relationships">
    <Relationship Target="../notesSlides/notesSlide52.xml" Type="http://schemas.openxmlformats.org/officeDocument/2006/relationships/notesSlide" Id="rId2"/>
    <Relationship Target="../slideLayouts/slideLayout2.xml" Type="http://schemas.openxmlformats.org/officeDocument/2006/relationships/slideLayout" Id="rId1"/>
</Relationships>

</file>

<file path=ppt/slides/_rels/slide8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_rels/slide90.xml.rels><?xml version="1.0" encoding="UTF-8" standalone="yes"?>
<Relationships xmlns="http://schemas.openxmlformats.org/package/2006/relationships">
    <Relationship Target="../notesSlides/notesSlide53.xml" Type="http://schemas.openxmlformats.org/officeDocument/2006/relationships/notesSlide" Id="rId2"/>
    <Relationship Target="../slideLayouts/slideLayout2.xml" Type="http://schemas.openxmlformats.org/officeDocument/2006/relationships/slideLayout" Id="rId1"/>
</Relationships>

</file>

<file path=ppt/slides/_rels/slide91.xml.rels><?xml version="1.0" encoding="UTF-8" standalone="yes"?>
<Relationships xmlns="http://schemas.openxmlformats.org/package/2006/relationships">
    <Relationship Target="../notesSlides/notesSlide54.xml" Type="http://schemas.openxmlformats.org/officeDocument/2006/relationships/notesSlide" Id="rId2"/>
    <Relationship Target="../slideLayouts/slideLayout1.xml" Type="http://schemas.openxmlformats.org/officeDocument/2006/relationships/slideLayout" Id="rId1"/>
</Relationships>

</file>

<file path=ppt/slides/_rels/slide92.xml.rels><?xml version="1.0" encoding="UTF-8" standalone="yes"?>
<Relationships xmlns="http://schemas.openxmlformats.org/package/2006/relationships">
    <Relationship TargetMode="External" Target="https://iskp21.mssf.cz/" Type="http://schemas.openxmlformats.org/officeDocument/2006/relationships/hyperlink" Id="rId3"/>
    <Relationship TargetMode="External" Target="https://www.esfcr.cz/formulare-a-pokyny-potrebne-v-ramci-pripravy-zadosti-o-podporu-opz-plus/-/dokument/18398046" Type="http://schemas.openxmlformats.org/officeDocument/2006/relationships/hyperlink" Id="rId2"/>
    <Relationship Target="../slideLayouts/slideLayout2.xml" Type="http://schemas.openxmlformats.org/officeDocument/2006/relationships/slideLayout" Id="rId1"/>
</Relationships>

</file>

<file path=ppt/slides/_rels/slide93.xml.rels><?xml version="1.0" encoding="UTF-8" standalone="yes"?>
<Relationships xmlns="http://schemas.openxmlformats.org/package/2006/relationships">
    <Relationship Target="../notesSlides/notesSlide55.xml" Type="http://schemas.openxmlformats.org/officeDocument/2006/relationships/notesSlide" Id="rId2"/>
    <Relationship Target="../slideLayouts/slideLayout1.xml" Type="http://schemas.openxmlformats.org/officeDocument/2006/relationships/slideLayout" Id="rId1"/>
</Relationships>

</file>

<file path=ppt/slides/_rels/slide94.xml.rels><?xml version="1.0" encoding="UTF-8" standalone="yes"?>
<Relationships xmlns="http://schemas.openxmlformats.org/package/2006/relationships">
    <Relationship TargetMode="External" Target="https://www.esfcr.cz/pravidla-pro-zadatele-a-prijemce-opz-plus/-/dokument/18479961" Type="http://schemas.openxmlformats.org/officeDocument/2006/relationships/hyperlink" Id="rId8"/>
    <Relationship TargetMode="External" Target="https://www.esfcr.cz/pravidla-pro-zadatele-a-prijemce-opz-plus" Type="http://schemas.openxmlformats.org/officeDocument/2006/relationships/hyperlink" Id="rId3"/>
    <Relationship TargetMode="External" Target="https://www.esfcr.cz/formulare-a-pokyny-potrebne-v-ramci-pripravy-zadosti-o-podporu-opz-plus" Type="http://schemas.openxmlformats.org/officeDocument/2006/relationships/hyperlink" Id="rId7"/>
    <Relationship TargetMode="External" Target="https://www.esfcr.cz/vyzva-033-opz" Type="http://schemas.openxmlformats.org/officeDocument/2006/relationships/hyperlink" Id="rId2"/>
    <Relationship Target="../slideLayouts/slideLayout2.xml" Type="http://schemas.openxmlformats.org/officeDocument/2006/relationships/slideLayout" Id="rId1"/>
    <Relationship TargetMode="External" Target="https://www.esfcr.cz/sablony-a-vzory-pro-vizualni-identitu-opz-plus" Type="http://schemas.openxmlformats.org/officeDocument/2006/relationships/hyperlink" Id="rId6"/>
    <Relationship TargetMode="External" Target="https://www.esfcr.cz/monitorovani-podporenych-osob-opz-plus" Type="http://schemas.openxmlformats.org/officeDocument/2006/relationships/hyperlink" Id="rId5"/>
    <Relationship TargetMode="External" Target="http://www.esfcr.cz/" Type="http://schemas.openxmlformats.org/officeDocument/2006/relationships/hyperlink" Id="rId4"/>
    <Relationship TargetMode="External" Target="https://www.esfcr.cz/klub-vyzvy-033-integrovane-uzemni-investice-socialni-zaclenovani?backUrl=%2Fuser_profile%2Fsubscription%2Fsledovane-kluby" Type="http://schemas.openxmlformats.org/officeDocument/2006/relationships/hyperlink" Id="rId9"/>
</Relationships>

</file>

<file path=ppt/slides/_rels/slide95.xml.rels><?xml version="1.0" encoding="UTF-8" standalone="yes"?>
<Relationships xmlns="http://schemas.openxmlformats.org/package/2006/relationships">
    <Relationship TargetMode="External" Target="mailto:ales.novak@mpsv.cz" Type="http://schemas.openxmlformats.org/officeDocument/2006/relationships/hyperlink" Id="rId3"/>
    <Relationship Target="../notesSlides/notesSlide56.xml" Type="http://schemas.openxmlformats.org/officeDocument/2006/relationships/notesSlide" Id="rId2"/>
    <Relationship Target="../slideLayouts/slideLayout2.xml" Type="http://schemas.openxmlformats.org/officeDocument/2006/relationships/slideLayout" Id="rId1"/>
    <Relationship TargetMode="External" Target="mailto:jiri.prochazka1@mpsv.cz" Type="http://schemas.openxmlformats.org/officeDocument/2006/relationships/hyperlink" Id="rId6"/>
    <Relationship TargetMode="External" Target="mailto:zaneta.kusnirova@mpsv.cz" Type="http://schemas.openxmlformats.org/officeDocument/2006/relationships/hyperlink" Id="rId5"/>
    <Relationship TargetMode="External" Target="mailto:jana.urbankova@mpsv.cz" Type="http://schemas.openxmlformats.org/officeDocument/2006/relationships/hyperlink" Id="rId4"/>
</Relationships>

</file>

<file path=ppt/slides/slide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9974" y="1736880"/>
            <a:ext cx="7272000" cy="1224000"/>
          </a:xfrm>
        </p:spPr>
        <p:txBody>
          <a:bodyPr/>
          <a:lstStyle/>
          <a:p>
            <a:r>
              <a:rPr lang="cs-CZ" sz="3400" dirty="false"/>
              <a:t>Seminář pro žadatele výzvy č. 03_22_033 - </a:t>
            </a:r>
            <a:r>
              <a:rPr lang="cs-CZ" sz="3400" dirty="false">
                <a:effectLst/>
                <a:latin typeface="Arial" panose="020B0604020202020204" pitchFamily="34" charset="0"/>
                <a:ea typeface="Yu Mincho" panose="02020400000000000000" pitchFamily="18" charset="-128"/>
              </a:rPr>
              <a:t>Integrované územní investice – sociální začleňování </a:t>
            </a:r>
            <a:endParaRPr lang="cs-CZ" sz="3400" dirty="false"/>
          </a:p>
        </p:txBody>
      </p:sp>
      <p:sp>
        <p:nvSpPr>
          <p:cNvPr id="6" name="Zástupný symbol pro text 5"/>
          <p:cNvSpPr>
            <a:spLocks noGrp="true"/>
          </p:cNvSpPr>
          <p:nvPr>
            <p:ph type="body" sz="quarter" idx="13"/>
          </p:nvPr>
        </p:nvSpPr>
        <p:spPr>
          <a:xfrm>
            <a:off x="1475656" y="4509120"/>
            <a:ext cx="7272000" cy="540000"/>
          </a:xfrm>
        </p:spPr>
        <p:txBody>
          <a:bodyPr/>
          <a:lstStyle/>
          <a:p>
            <a:r>
              <a:rPr lang="cs-CZ" dirty="false"/>
              <a:t>Oddělení 875 – Oddělení projektů   CLLD a ITI</a:t>
            </a:r>
          </a:p>
        </p:txBody>
      </p:sp>
      <p:sp>
        <p:nvSpPr>
          <p:cNvPr id="7" name="Zástupný symbol pro text 6"/>
          <p:cNvSpPr>
            <a:spLocks noGrp="true"/>
          </p:cNvSpPr>
          <p:nvPr>
            <p:ph type="body" sz="quarter" idx="14"/>
          </p:nvPr>
        </p:nvSpPr>
        <p:spPr>
          <a:xfrm>
            <a:off x="1519974" y="5405085"/>
            <a:ext cx="7295811" cy="540000"/>
          </a:xfrm>
        </p:spPr>
        <p:txBody>
          <a:bodyPr/>
          <a:lstStyle/>
          <a:p>
            <a:r>
              <a:rPr lang="cs-CZ" dirty="false"/>
              <a:t>19.10.2022, online </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615821" y="1736880"/>
            <a:ext cx="540000" cy="540000"/>
          </a:xfrm>
        </p:spPr>
      </p:pic>
      <p:pic>
        <p:nvPicPr>
          <p:cNvPr id="15" name="Zástupný symbol pro obrázek 14"/>
          <p:cNvPicPr>
            <a:picLocks noGrp="true" noChangeAspect="true"/>
          </p:cNvPicPr>
          <p:nvPr>
            <p:ph type="pic" sz="quarter" idx="16"/>
          </p:nvPr>
        </p:nvPicPr>
        <p:blipFill>
          <a:blip cstate="print" r:embed="rId4">
            <a:extLst>
              <a:ext uri="{28A0092B-C50C-407E-A947-70E740481C1C}">
                <a14:useLocalDpi xmlns:a14="http://schemas.microsoft.com/office/drawing/2010/main" val="0"/>
              </a:ext>
            </a:extLst>
          </a:blip>
          <a:stretch>
            <a:fillRect/>
          </a:stretch>
        </p:blipFill>
        <p:spPr>
          <a:xfrm>
            <a:off x="615821" y="4250381"/>
            <a:ext cx="540000" cy="540000"/>
          </a:xfrm>
        </p:spPr>
      </p:pic>
      <p:pic>
        <p:nvPicPr>
          <p:cNvPr id="16" name="Zástupný symbol pro obrázek 15"/>
          <p:cNvPicPr>
            <a:picLocks noGrp="true" noChangeAspect="true"/>
          </p:cNvPicPr>
          <p:nvPr>
            <p:ph type="pic" sz="quarter" idx="17"/>
          </p:nvPr>
        </p:nvPicPr>
        <p:blipFill>
          <a:blip cstate="print" r:embed="rId5">
            <a:extLst>
              <a:ext uri="{28A0092B-C50C-407E-A947-70E740481C1C}">
                <a14:useLocalDpi xmlns:a14="http://schemas.microsoft.com/office/drawing/2010/main" val="0"/>
              </a:ext>
            </a:extLst>
          </a:blip>
          <a:stretch>
            <a:fillRect/>
          </a:stretch>
        </p:blipFill>
        <p:spPr>
          <a:xfrm>
            <a:off x="615821" y="5405085"/>
            <a:ext cx="540000" cy="540000"/>
          </a:xfrm>
        </p:spPr>
      </p:pic>
    </p:spTree>
    <p:extLst>
      <p:ext uri="{BB962C8B-B14F-4D97-AF65-F5344CB8AC3E}">
        <p14:creationId xmlns:p14="http://schemas.microsoft.com/office/powerpoint/2010/main" val="337466188"/>
      </p:ext>
    </p:extLst>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D48F02-7928-4B04-9A79-BF5556A40ED9}"/>
              </a:ext>
            </a:extLst>
          </p:cNvPr>
          <p:cNvSpPr>
            <a:spLocks noGrp="true"/>
          </p:cNvSpPr>
          <p:nvPr>
            <p:ph type="title"/>
          </p:nvPr>
        </p:nvSpPr>
        <p:spPr/>
        <p:txBody>
          <a:bodyPr/>
          <a:lstStyle/>
          <a:p>
            <a:r>
              <a:rPr lang="pl-PL" sz="2800" dirty="false"/>
              <a:t>Míra podpory – rozpad zdrojů financování</a:t>
            </a:r>
            <a:endParaRPr lang="cs-CZ" sz="2800" dirty="false"/>
          </a:p>
        </p:txBody>
      </p:sp>
      <p:sp>
        <p:nvSpPr>
          <p:cNvPr id="3" name="Zástupný obsah 2">
            <a:extLst>
              <a:ext uri="{FF2B5EF4-FFF2-40B4-BE49-F238E27FC236}">
                <a16:creationId xmlns:a16="http://schemas.microsoft.com/office/drawing/2014/main" id="{A8732C24-2335-44E3-8889-2CBA47D926A7}"/>
              </a:ext>
            </a:extLst>
          </p:cNvPr>
          <p:cNvSpPr>
            <a:spLocks noGrp="true"/>
          </p:cNvSpPr>
          <p:nvPr>
            <p:ph idx="1"/>
          </p:nvPr>
        </p:nvSpPr>
        <p:spPr>
          <a:xfrm>
            <a:off x="540000" y="1268760"/>
            <a:ext cx="8064000" cy="5184576"/>
          </a:xfrm>
        </p:spPr>
        <p:txBody>
          <a:bodyPr/>
          <a:lstStyle/>
          <a:p>
            <a:pPr marL="0" indent="0">
              <a:lnSpc>
                <a:spcPts val="2000"/>
              </a:lnSpc>
              <a:buNone/>
            </a:pPr>
            <a:r>
              <a:rPr lang="cs-CZ" sz="2000" b="true" dirty="false"/>
              <a:t>IS KP21+ vyžaduje vyplnění tří údajů vlastního spolufinancování, a to konkrétně za každou kategorii regionu </a:t>
            </a:r>
          </a:p>
          <a:p>
            <a:r>
              <a:rPr lang="cs-CZ" sz="2000" b="true" dirty="false"/>
              <a:t>Žadatel stanoveno vlastní spolufinancování ve výši 5 % </a:t>
            </a:r>
            <a:r>
              <a:rPr lang="cs-CZ" sz="2000" dirty="false"/>
              <a:t>- v žádosti o podporu uvede žadatel % vlastního spolufinancování u všech tří kategorií regionů ve výši 5 %. </a:t>
            </a:r>
          </a:p>
          <a:p>
            <a:r>
              <a:rPr lang="cs-CZ" sz="2000" b="true" dirty="false"/>
              <a:t>Žadatel stanoveno vlastní spolufinancování ve výši 10 </a:t>
            </a:r>
            <a:r>
              <a:rPr lang="cs-CZ" sz="2000" dirty="false"/>
              <a:t>% - v žádosti o podporu uvede žadatel % vlastního spolufinancování u všech tří kategorií regionů ve výši 10 %. </a:t>
            </a:r>
          </a:p>
          <a:p>
            <a:r>
              <a:rPr lang="cs-CZ" sz="2000" b="true" dirty="false"/>
              <a:t>Žadatel stanoveno vlastní spolufinancování ve výši celého národního podílu - </a:t>
            </a:r>
            <a:r>
              <a:rPr lang="cs-CZ" sz="2000" dirty="false"/>
              <a:t>v žádosti o podporu uvede žadatel % vlastního spolufinancování v kategorii méně rozvinutých regionů ve výši 15 %, v kategorii přechodových regionů ve výši 30 % a v kategorii více rozvinutých regionů ve výši 60 %.</a:t>
            </a:r>
          </a:p>
        </p:txBody>
      </p:sp>
      <p:sp>
        <p:nvSpPr>
          <p:cNvPr id="4" name="Zástupný symbol pro číslo snímku 3">
            <a:extLst>
              <a:ext uri="{FF2B5EF4-FFF2-40B4-BE49-F238E27FC236}">
                <a16:creationId xmlns:a16="http://schemas.microsoft.com/office/drawing/2014/main" id="{01360209-EE81-4A0F-956A-70D27528AE2D}"/>
              </a:ext>
            </a:extLst>
          </p:cNvPr>
          <p:cNvSpPr>
            <a:spLocks noGrp="true"/>
          </p:cNvSpPr>
          <p:nvPr>
            <p:ph type="sldNum" sz="quarter" idx="12"/>
          </p:nvPr>
        </p:nvSpPr>
        <p:spPr/>
        <p:txBody>
          <a:bodyPr/>
          <a:lstStyle/>
          <a:p>
            <a:fld id="{479BF083-4774-43B1-9AB0-5CC1AC5DD8EE}" type="slidenum">
              <a:rPr lang="cs-CZ" smtClean="false"/>
              <a:pPr/>
              <a:t>10</a:t>
            </a:fld>
            <a:endParaRPr lang="cs-CZ" dirty="false"/>
          </a:p>
        </p:txBody>
      </p:sp>
    </p:spTree>
    <p:extLst>
      <p:ext uri="{BB962C8B-B14F-4D97-AF65-F5344CB8AC3E}">
        <p14:creationId xmlns:p14="http://schemas.microsoft.com/office/powerpoint/2010/main" val="2376341657"/>
      </p:ext>
    </p:extLst>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0BB934-BA69-413D-9989-EC00F52F1A7E}"/>
              </a:ext>
            </a:extLst>
          </p:cNvPr>
          <p:cNvSpPr>
            <a:spLocks noGrp="true"/>
          </p:cNvSpPr>
          <p:nvPr>
            <p:ph type="title"/>
          </p:nvPr>
        </p:nvSpPr>
        <p:spPr/>
        <p:txBody>
          <a:bodyPr/>
          <a:lstStyle/>
          <a:p>
            <a:r>
              <a:rPr lang="cs-CZ" dirty="false"/>
              <a:t>Partnerství</a:t>
            </a:r>
          </a:p>
        </p:txBody>
      </p:sp>
      <p:sp>
        <p:nvSpPr>
          <p:cNvPr id="3" name="Zástupný obsah 2">
            <a:extLst>
              <a:ext uri="{FF2B5EF4-FFF2-40B4-BE49-F238E27FC236}">
                <a16:creationId xmlns:a16="http://schemas.microsoft.com/office/drawing/2014/main" id="{1C6E704A-A818-425C-A707-5A9F5F302D98}"/>
              </a:ext>
            </a:extLst>
          </p:cNvPr>
          <p:cNvSpPr>
            <a:spLocks noGrp="true"/>
          </p:cNvSpPr>
          <p:nvPr>
            <p:ph idx="1"/>
          </p:nvPr>
        </p:nvSpPr>
        <p:spPr>
          <a:xfrm>
            <a:off x="360000" y="1340768"/>
            <a:ext cx="8244000" cy="4779232"/>
          </a:xfrm>
        </p:spPr>
        <p:txBody>
          <a:bodyPr/>
          <a:lstStyle/>
          <a:p>
            <a:pPr algn="just"/>
            <a:r>
              <a:rPr lang="cs-CZ" sz="2000" dirty="false"/>
              <a:t>oprávněnými partnery jsou partneři s finančním příspěvkem i partneři bez finančního příspěvku</a:t>
            </a:r>
          </a:p>
          <a:p>
            <a:pPr algn="just"/>
            <a:r>
              <a:rPr lang="cs-CZ" sz="2000" b="true" dirty="false"/>
              <a:t>oprávnění partneři s finančním příspěvkem jsou totožní s oprávněnými žadateli: </a:t>
            </a:r>
            <a:r>
              <a:rPr lang="cs-CZ" sz="2000" b="true" u="sng" dirty="false">
                <a:effectLst/>
                <a:ea typeface="Yu Mincho" panose="02020400000000000000" pitchFamily="18" charset="-128"/>
              </a:rPr>
              <a:t>nestátní neziskové organizace, obce, organizace zřizované obcemi, organizacemi zřizované kraji, dobrovolné svazky obcí, poskytovatelé sociálních služeb </a:t>
            </a:r>
            <a:endParaRPr lang="cs-CZ" sz="2000" b="true" dirty="false"/>
          </a:p>
          <a:p>
            <a:pPr algn="just"/>
            <a:r>
              <a:rPr lang="cs-CZ" sz="2000" dirty="false"/>
              <a:t>existence partnera s </a:t>
            </a:r>
            <a:r>
              <a:rPr lang="cs-CZ" sz="2000" dirty="false" err="true"/>
              <a:t>fin</a:t>
            </a:r>
            <a:r>
              <a:rPr lang="cs-CZ" sz="2000" dirty="false"/>
              <a:t>. příspěvkem min. 3 roky před datem vyhlášení výzvy, u partnera bez </a:t>
            </a:r>
            <a:r>
              <a:rPr lang="cs-CZ" sz="2000" dirty="false" err="true"/>
              <a:t>fin</a:t>
            </a:r>
            <a:r>
              <a:rPr lang="cs-CZ" sz="2000" dirty="false"/>
              <a:t>. příspěvku neomezeno</a:t>
            </a:r>
          </a:p>
          <a:p>
            <a:pPr algn="just"/>
            <a:r>
              <a:rPr lang="cs-CZ" sz="2000" dirty="false">
                <a:ea typeface="Calibri" panose="020F0502020204030204" pitchFamily="34" charset="0"/>
              </a:rPr>
              <a:t>p</a:t>
            </a:r>
            <a:r>
              <a:rPr lang="cs-CZ" sz="2000" dirty="false">
                <a:effectLst/>
                <a:ea typeface="Calibri" panose="020F0502020204030204" pitchFamily="34" charset="0"/>
              </a:rPr>
              <a:t>říjemce</a:t>
            </a:r>
            <a:r>
              <a:rPr lang="cs-CZ" sz="2000" b="true" dirty="false">
                <a:effectLst/>
                <a:ea typeface="Calibri" panose="020F0502020204030204" pitchFamily="34" charset="0"/>
              </a:rPr>
              <a:t> </a:t>
            </a:r>
            <a:r>
              <a:rPr lang="cs-CZ" sz="2000" dirty="false">
                <a:effectLst/>
                <a:ea typeface="Calibri" panose="020F0502020204030204" pitchFamily="34" charset="0"/>
              </a:rPr>
              <a:t>v projektu realizovaném v partnerství s partnerem/y s finančním příspěvkem musí vlastními silami zajistit realizaci </a:t>
            </a:r>
            <a:r>
              <a:rPr lang="cs-CZ" sz="1800" b="true" dirty="false">
                <a:effectLst/>
                <a:latin typeface="Arial" panose="020B0604020202020204" pitchFamily="34" charset="0"/>
                <a:ea typeface="Calibri" panose="020F0502020204030204" pitchFamily="34" charset="0"/>
              </a:rPr>
              <a:t>minimálně 30 % aktivit/rozpočtu projektu</a:t>
            </a:r>
            <a:r>
              <a:rPr lang="cs-CZ" sz="1800" baseline="30000" dirty="false">
                <a:solidFill>
                  <a:srgbClr val="000000"/>
                </a:solidFill>
                <a:effectLst/>
                <a:latin typeface="Arial" panose="020B0604020202020204" pitchFamily="34" charset="0"/>
                <a:ea typeface="Yu Mincho" panose="02020400000000000000" pitchFamily="18" charset="-128"/>
              </a:rPr>
              <a:t> </a:t>
            </a:r>
            <a:endParaRPr lang="cs-CZ" sz="2000" dirty="false">
              <a:effectLst/>
              <a:ea typeface="Calibri" panose="020F0502020204030204" pitchFamily="34" charset="0"/>
            </a:endParaRPr>
          </a:p>
          <a:p>
            <a:pPr algn="just"/>
            <a:r>
              <a:rPr lang="cs-CZ" sz="2000" dirty="false">
                <a:latin typeface="Arial" panose="020B0604020202020204" pitchFamily="34" charset="0"/>
                <a:ea typeface="Yu Mincho" panose="02020400000000000000" pitchFamily="18" charset="-128"/>
              </a:rPr>
              <a:t>p</a:t>
            </a:r>
            <a:r>
              <a:rPr lang="cs-CZ" sz="2000" dirty="false">
                <a:effectLst/>
                <a:latin typeface="Arial" panose="020B0604020202020204" pitchFamily="34" charset="0"/>
                <a:ea typeface="Yu Mincho" panose="02020400000000000000" pitchFamily="18" charset="-128"/>
              </a:rPr>
              <a:t>artnerství s finančním příspěvkem není dovoleno pro dílčí aktivity Asistent prevence kriminality a Domovník – preventista</a:t>
            </a:r>
            <a:endParaRPr lang="cs-CZ" sz="2000" dirty="false"/>
          </a:p>
        </p:txBody>
      </p:sp>
      <p:sp>
        <p:nvSpPr>
          <p:cNvPr id="4" name="Zástupný symbol pro číslo snímku 3">
            <a:extLst>
              <a:ext uri="{FF2B5EF4-FFF2-40B4-BE49-F238E27FC236}">
                <a16:creationId xmlns:a16="http://schemas.microsoft.com/office/drawing/2014/main" id="{F5D37013-5D2F-4797-9213-8B59A27FBFF2}"/>
              </a:ext>
            </a:extLst>
          </p:cNvPr>
          <p:cNvSpPr>
            <a:spLocks noGrp="true"/>
          </p:cNvSpPr>
          <p:nvPr>
            <p:ph type="sldNum" sz="quarter" idx="12"/>
          </p:nvPr>
        </p:nvSpPr>
        <p:spPr/>
        <p:txBody>
          <a:bodyPr/>
          <a:lstStyle/>
          <a:p>
            <a:fld id="{479BF083-4774-43B1-9AB0-5CC1AC5DD8EE}" type="slidenum">
              <a:rPr lang="cs-CZ" smtClean="false"/>
              <a:pPr/>
              <a:t>11</a:t>
            </a:fld>
            <a:endParaRPr lang="cs-CZ" dirty="false"/>
          </a:p>
        </p:txBody>
      </p:sp>
    </p:spTree>
    <p:extLst>
      <p:ext uri="{BB962C8B-B14F-4D97-AF65-F5344CB8AC3E}">
        <p14:creationId xmlns:p14="http://schemas.microsoft.com/office/powerpoint/2010/main" val="283468693"/>
      </p:ext>
    </p:extLst>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53D6FB-4EAA-43B6-B9C2-E11F49D31498}"/>
              </a:ext>
            </a:extLst>
          </p:cNvPr>
          <p:cNvSpPr>
            <a:spLocks noGrp="true"/>
          </p:cNvSpPr>
          <p:nvPr>
            <p:ph type="title"/>
          </p:nvPr>
        </p:nvSpPr>
        <p:spPr/>
        <p:txBody>
          <a:bodyPr/>
          <a:lstStyle/>
          <a:p>
            <a:r>
              <a:rPr lang="cs-CZ" dirty="false"/>
              <a:t>Partnerství</a:t>
            </a:r>
          </a:p>
        </p:txBody>
      </p:sp>
      <p:sp>
        <p:nvSpPr>
          <p:cNvPr id="3" name="Zástupný obsah 2">
            <a:extLst>
              <a:ext uri="{FF2B5EF4-FFF2-40B4-BE49-F238E27FC236}">
                <a16:creationId xmlns:a16="http://schemas.microsoft.com/office/drawing/2014/main" id="{F688E86E-4571-431B-9648-5134706BA57D}"/>
              </a:ext>
            </a:extLst>
          </p:cNvPr>
          <p:cNvSpPr>
            <a:spLocks noGrp="true"/>
          </p:cNvSpPr>
          <p:nvPr>
            <p:ph idx="1"/>
          </p:nvPr>
        </p:nvSpPr>
        <p:spPr>
          <a:xfrm>
            <a:off x="360000" y="1628800"/>
            <a:ext cx="8064000" cy="4581328"/>
          </a:xfrm>
        </p:spPr>
        <p:txBody>
          <a:bodyPr/>
          <a:lstStyle/>
          <a:p>
            <a:pPr marL="0" indent="0" algn="just">
              <a:lnSpc>
                <a:spcPct val="106000"/>
              </a:lnSpc>
              <a:spcAft>
                <a:spcPts val="800"/>
              </a:spcAft>
              <a:buNone/>
            </a:pPr>
            <a:r>
              <a:rPr lang="cs-CZ" sz="2000" dirty="false">
                <a:solidFill>
                  <a:schemeClr val="accent1"/>
                </a:solidFill>
                <a:effectLst/>
                <a:ea typeface="Yu Mincho" panose="02020400000000000000" pitchFamily="18" charset="-128"/>
              </a:rPr>
              <a:t>Omezení pro partnerství u územně samosprávných celků a jimi zřizovaných organizací:</a:t>
            </a:r>
            <a:endParaRPr lang="cs-CZ" sz="2000" dirty="false">
              <a:solidFill>
                <a:schemeClr val="accent1"/>
              </a:solidFill>
              <a:effectLst/>
              <a:ea typeface="Calibri" panose="020F0502020204030204" pitchFamily="34" charset="0"/>
            </a:endParaRPr>
          </a:p>
          <a:p>
            <a:pPr algn="just"/>
            <a:r>
              <a:rPr lang="cs-CZ" sz="2000" dirty="false">
                <a:solidFill>
                  <a:schemeClr val="accent1"/>
                </a:solidFill>
                <a:effectLst/>
                <a:ea typeface="Yu Mincho" panose="02020400000000000000" pitchFamily="18" charset="-128"/>
              </a:rPr>
              <a:t>Příspěvková organizace územně samosprávného celku nemůže být partnerem s finančním příspěvkem, pokud by se nejednalo o předmět činnosti definovaný v její zřizovací listině.</a:t>
            </a:r>
            <a:endParaRPr lang="cs-CZ" sz="2000" dirty="false">
              <a:solidFill>
                <a:schemeClr val="accent1"/>
              </a:solidFill>
              <a:effectLst/>
              <a:ea typeface="Calibri" panose="020F0502020204030204" pitchFamily="34" charset="0"/>
            </a:endParaRPr>
          </a:p>
          <a:p>
            <a:pPr algn="just">
              <a:spcAft>
                <a:spcPts val="1100"/>
              </a:spcAft>
            </a:pPr>
            <a:r>
              <a:rPr lang="cs-CZ" sz="2000" dirty="false">
                <a:solidFill>
                  <a:schemeClr val="accent1"/>
                </a:solidFill>
                <a:effectLst/>
                <a:ea typeface="Yu Mincho" panose="02020400000000000000" pitchFamily="18" charset="-128"/>
              </a:rPr>
              <a:t>Příspěvkové organizace územně samosprávného celku nemohou mít za partnera s finančním příspěvkem svého zřizovatele.</a:t>
            </a:r>
            <a:endParaRPr lang="cs-CZ" sz="2000" dirty="false">
              <a:solidFill>
                <a:schemeClr val="accent1"/>
              </a:solidFill>
              <a:effectLst/>
              <a:ea typeface="Calibri" panose="020F0502020204030204" pitchFamily="34" charset="0"/>
            </a:endParaRPr>
          </a:p>
          <a:p>
            <a:pPr algn="just"/>
            <a:r>
              <a:rPr lang="cs-CZ" sz="2000" dirty="false">
                <a:solidFill>
                  <a:schemeClr val="accent1"/>
                </a:solidFill>
                <a:effectLst/>
                <a:ea typeface="Calibri" panose="020F0502020204030204" pitchFamily="34" charset="0"/>
              </a:rPr>
              <a:t>Projekt je možné ovšem realizovat způsobem, kdy žadatelem/příjemce je územně samosprávný celek a příspěvková organizace přispívá v roli partnera (příp. s finančním příspěvkem). Tato možnost ovšem musí být v souladu s výzvou k předkládání žádostí o podporu.</a:t>
            </a:r>
          </a:p>
          <a:p>
            <a:endParaRPr lang="cs-CZ" dirty="false"/>
          </a:p>
        </p:txBody>
      </p:sp>
      <p:sp>
        <p:nvSpPr>
          <p:cNvPr id="4" name="Zástupný symbol pro číslo snímku 3">
            <a:extLst>
              <a:ext uri="{FF2B5EF4-FFF2-40B4-BE49-F238E27FC236}">
                <a16:creationId xmlns:a16="http://schemas.microsoft.com/office/drawing/2014/main" id="{0C0C1F8C-3BF1-48DE-A171-6E3B28DB8DBB}"/>
              </a:ext>
            </a:extLst>
          </p:cNvPr>
          <p:cNvSpPr>
            <a:spLocks noGrp="true"/>
          </p:cNvSpPr>
          <p:nvPr>
            <p:ph type="sldNum" sz="quarter" idx="12"/>
          </p:nvPr>
        </p:nvSpPr>
        <p:spPr/>
        <p:txBody>
          <a:bodyPr/>
          <a:lstStyle/>
          <a:p>
            <a:fld id="{479BF083-4774-43B1-9AB0-5CC1AC5DD8EE}" type="slidenum">
              <a:rPr lang="cs-CZ" smtClean="false"/>
              <a:pPr/>
              <a:t>12</a:t>
            </a:fld>
            <a:endParaRPr lang="cs-CZ" dirty="false"/>
          </a:p>
        </p:txBody>
      </p:sp>
    </p:spTree>
    <p:extLst>
      <p:ext uri="{BB962C8B-B14F-4D97-AF65-F5344CB8AC3E}">
        <p14:creationId xmlns:p14="http://schemas.microsoft.com/office/powerpoint/2010/main" val="2392793550"/>
      </p:ext>
    </p:extLst>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827584" y="2420888"/>
            <a:ext cx="7272808" cy="864096"/>
          </a:xfrm>
        </p:spPr>
        <p:txBody>
          <a:bodyPr/>
          <a:lstStyle/>
          <a:p>
            <a:pPr algn="ctr"/>
            <a:r>
              <a:rPr lang="cs-CZ" dirty="false"/>
              <a:t>Podporované aktivity</a:t>
            </a:r>
            <a:br>
              <a:rPr lang="cs-CZ" dirty="false"/>
            </a:br>
            <a:br>
              <a:rPr lang="cs-CZ" dirty="false"/>
            </a:br>
            <a:r>
              <a:rPr lang="cs-CZ" dirty="false"/>
              <a:t>indikátory</a:t>
            </a:r>
            <a:br>
              <a:rPr lang="cs-CZ" dirty="false"/>
            </a:br>
            <a:br>
              <a:rPr lang="cs-CZ" dirty="false"/>
            </a:br>
            <a:r>
              <a:rPr lang="cs-CZ" dirty="false"/>
              <a:t>Cílové skupiny</a:t>
            </a:r>
            <a:endParaRPr lang="cs-CZ" sz="2800" b="false" dirty="false"/>
          </a:p>
        </p:txBody>
      </p:sp>
    </p:spTree>
    <p:extLst>
      <p:ext uri="{BB962C8B-B14F-4D97-AF65-F5344CB8AC3E}">
        <p14:creationId xmlns:p14="http://schemas.microsoft.com/office/powerpoint/2010/main" val="1768831610"/>
      </p:ext>
    </p:extLst>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827584" y="2420888"/>
            <a:ext cx="7272808" cy="864096"/>
          </a:xfrm>
        </p:spPr>
        <p:txBody>
          <a:bodyPr/>
          <a:lstStyle/>
          <a:p>
            <a:pPr algn="ctr"/>
            <a:r>
              <a:rPr lang="cs-CZ" dirty="false"/>
              <a:t>Podporované aktivity</a:t>
            </a:r>
            <a:br>
              <a:rPr lang="cs-CZ" dirty="false"/>
            </a:br>
            <a:br>
              <a:rPr lang="cs-CZ" dirty="false"/>
            </a:br>
            <a:endParaRPr lang="cs-CZ" sz="2800" b="false" dirty="false"/>
          </a:p>
        </p:txBody>
      </p:sp>
    </p:spTree>
    <p:extLst>
      <p:ext uri="{BB962C8B-B14F-4D97-AF65-F5344CB8AC3E}">
        <p14:creationId xmlns:p14="http://schemas.microsoft.com/office/powerpoint/2010/main" val="1269782451"/>
      </p:ext>
    </p:extLst>
  </p:cSld>
  <p:clrMapOvr>
    <a:masterClrMapping/>
  </p:clrMapOvr>
</p:sld>
</file>

<file path=ppt/slides/slide1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1E751F-B48C-4C97-8998-38BC7310234F}"/>
              </a:ext>
            </a:extLst>
          </p:cNvPr>
          <p:cNvSpPr>
            <a:spLocks noGrp="true"/>
          </p:cNvSpPr>
          <p:nvPr>
            <p:ph type="title"/>
          </p:nvPr>
        </p:nvSpPr>
        <p:spPr/>
        <p:txBody>
          <a:bodyPr/>
          <a:lstStyle/>
          <a:p>
            <a:r>
              <a:rPr lang="cs-CZ" dirty="false"/>
              <a:t>Podporované aktivity</a:t>
            </a:r>
          </a:p>
        </p:txBody>
      </p:sp>
      <p:sp>
        <p:nvSpPr>
          <p:cNvPr id="3" name="Zástupný obsah 2">
            <a:extLst>
              <a:ext uri="{FF2B5EF4-FFF2-40B4-BE49-F238E27FC236}">
                <a16:creationId xmlns:a16="http://schemas.microsoft.com/office/drawing/2014/main" id="{0C30AFED-C9BC-4540-AEB5-B35588AABABA}"/>
              </a:ext>
            </a:extLst>
          </p:cNvPr>
          <p:cNvSpPr>
            <a:spLocks noGrp="true"/>
          </p:cNvSpPr>
          <p:nvPr>
            <p:ph idx="1"/>
          </p:nvPr>
        </p:nvSpPr>
        <p:spPr/>
        <p:txBody>
          <a:bodyPr/>
          <a:lstStyle/>
          <a:p>
            <a:r>
              <a:rPr lang="cs-CZ" sz="2000" dirty="false">
                <a:latin typeface="Arial" panose="020B0604020202020204" pitchFamily="34" charset="0"/>
                <a:ea typeface="Yu Mincho" panose="02020400000000000000" pitchFamily="18" charset="-128"/>
              </a:rPr>
              <a:t>v</a:t>
            </a:r>
            <a:r>
              <a:rPr lang="cs-CZ" sz="2000" dirty="false">
                <a:effectLst/>
                <a:latin typeface="Arial" panose="020B0604020202020204" pitchFamily="34" charset="0"/>
                <a:ea typeface="Yu Mincho" panose="02020400000000000000" pitchFamily="18" charset="-128"/>
              </a:rPr>
              <a:t> rámci této výzvy je cílem podpora a </a:t>
            </a:r>
            <a:r>
              <a:rPr lang="cs-CZ" sz="2000" b="true" dirty="false">
                <a:effectLst/>
                <a:latin typeface="Arial" panose="020B0604020202020204" pitchFamily="34" charset="0"/>
                <a:ea typeface="Yu Mincho" panose="02020400000000000000" pitchFamily="18" charset="-128"/>
              </a:rPr>
              <a:t>řešení problémů osob sociálně vyloučených či ohrožených sociálním vyloučením</a:t>
            </a:r>
            <a:r>
              <a:rPr lang="cs-CZ" sz="2000" dirty="false">
                <a:effectLst/>
                <a:latin typeface="Arial" panose="020B0604020202020204" pitchFamily="34" charset="0"/>
                <a:ea typeface="Yu Mincho" panose="02020400000000000000" pitchFamily="18" charset="-128"/>
              </a:rPr>
              <a:t>, které žijí na území metropolitních území a aglomerací </a:t>
            </a:r>
          </a:p>
          <a:p>
            <a:r>
              <a:rPr lang="cs-CZ" sz="2000" dirty="false">
                <a:latin typeface="Arial" panose="020B0604020202020204" pitchFamily="34" charset="0"/>
                <a:ea typeface="Yu Mincho" panose="02020400000000000000" pitchFamily="18" charset="-128"/>
              </a:rPr>
              <a:t>p</a:t>
            </a:r>
            <a:r>
              <a:rPr lang="cs-CZ" sz="2000" dirty="false">
                <a:effectLst/>
                <a:latin typeface="Arial" panose="020B0604020202020204" pitchFamily="34" charset="0"/>
                <a:ea typeface="Yu Mincho" panose="02020400000000000000" pitchFamily="18" charset="-128"/>
              </a:rPr>
              <a:t>odpůrné intervence </a:t>
            </a:r>
            <a:r>
              <a:rPr lang="cs-CZ" sz="2000" b="true" dirty="false">
                <a:effectLst/>
                <a:latin typeface="Arial" panose="020B0604020202020204" pitchFamily="34" charset="0"/>
                <a:ea typeface="Yu Mincho" panose="02020400000000000000" pitchFamily="18" charset="-128"/>
              </a:rPr>
              <a:t>musí být v souladu s příslušnou schválenou strategií ITI a spadat do podporovaných aktivit vymezených níže v této části výzvy pro každého nositele ITI</a:t>
            </a:r>
            <a:r>
              <a:rPr lang="cs-CZ" sz="2000" dirty="false">
                <a:effectLst/>
                <a:latin typeface="Arial" panose="020B0604020202020204" pitchFamily="34" charset="0"/>
                <a:ea typeface="Yu Mincho" panose="02020400000000000000" pitchFamily="18" charset="-128"/>
              </a:rPr>
              <a:t> </a:t>
            </a:r>
            <a:r>
              <a:rPr lang="cs-CZ" sz="2000" b="true" dirty="false">
                <a:effectLst/>
                <a:latin typeface="Arial" panose="020B0604020202020204" pitchFamily="34" charset="0"/>
                <a:ea typeface="Yu Mincho" panose="02020400000000000000" pitchFamily="18" charset="-128"/>
              </a:rPr>
              <a:t>na základě schválených projektových námětů</a:t>
            </a:r>
          </a:p>
          <a:p>
            <a:r>
              <a:rPr lang="cs-CZ" sz="2000" dirty="false">
                <a:latin typeface="Arial" panose="020B0604020202020204" pitchFamily="34" charset="0"/>
                <a:ea typeface="Yu Mincho" panose="02020400000000000000" pitchFamily="18" charset="-128"/>
              </a:rPr>
              <a:t>p</a:t>
            </a:r>
            <a:r>
              <a:rPr lang="cs-CZ" sz="2000" dirty="false">
                <a:effectLst/>
                <a:latin typeface="Arial" panose="020B0604020202020204" pitchFamily="34" charset="0"/>
                <a:ea typeface="Yu Mincho" panose="02020400000000000000" pitchFamily="18" charset="-128"/>
              </a:rPr>
              <a:t>odpora sociálního začleňování musí být v souladu s komplexním regionálním/místním rozvojem, ke kterému přispívají strategie ITI vytvářené na partnerském principu</a:t>
            </a:r>
            <a:endParaRPr lang="cs-CZ" sz="2000" dirty="false">
              <a:effectLst/>
              <a:latin typeface="Arial" panose="020B0604020202020204" pitchFamily="34" charset="0"/>
              <a:ea typeface="Calibri" panose="020F0502020204030204" pitchFamily="34" charset="0"/>
            </a:endParaRPr>
          </a:p>
          <a:p>
            <a:endParaRPr lang="cs-CZ" dirty="false"/>
          </a:p>
        </p:txBody>
      </p:sp>
      <p:sp>
        <p:nvSpPr>
          <p:cNvPr id="4" name="Zástupný symbol pro číslo snímku 3">
            <a:extLst>
              <a:ext uri="{FF2B5EF4-FFF2-40B4-BE49-F238E27FC236}">
                <a16:creationId xmlns:a16="http://schemas.microsoft.com/office/drawing/2014/main" id="{957C55EF-99B0-4A2E-8839-81A0CB053249}"/>
              </a:ext>
            </a:extLst>
          </p:cNvPr>
          <p:cNvSpPr>
            <a:spLocks noGrp="true"/>
          </p:cNvSpPr>
          <p:nvPr>
            <p:ph type="sldNum" sz="quarter" idx="12"/>
          </p:nvPr>
        </p:nvSpPr>
        <p:spPr/>
        <p:txBody>
          <a:bodyPr/>
          <a:lstStyle/>
          <a:p>
            <a:fld id="{479BF083-4774-43B1-9AB0-5CC1AC5DD8EE}" type="slidenum">
              <a:rPr lang="cs-CZ" smtClean="false"/>
              <a:pPr/>
              <a:t>15</a:t>
            </a:fld>
            <a:endParaRPr lang="cs-CZ" dirty="false"/>
          </a:p>
        </p:txBody>
      </p:sp>
    </p:spTree>
    <p:extLst>
      <p:ext uri="{BB962C8B-B14F-4D97-AF65-F5344CB8AC3E}">
        <p14:creationId xmlns:p14="http://schemas.microsoft.com/office/powerpoint/2010/main" val="2910021487"/>
      </p:ext>
    </p:extLst>
  </p:cSld>
  <p:clrMapOvr>
    <a:masterClrMapping/>
  </p:clrMapOvr>
</p:sld>
</file>

<file path=ppt/slides/slide16.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A13DC31-4B66-46C2-B0D7-97AABC7AECF5}"/>
              </a:ext>
            </a:extLst>
          </p:cNvPr>
          <p:cNvSpPr>
            <a:spLocks noGrp="true"/>
          </p:cNvSpPr>
          <p:nvPr>
            <p:ph type="title"/>
          </p:nvPr>
        </p:nvSpPr>
        <p:spPr/>
        <p:txBody>
          <a:bodyPr/>
          <a:lstStyle/>
          <a:p>
            <a:r>
              <a:rPr lang="cs-CZ" dirty="false"/>
              <a:t>Podporované aktivity</a:t>
            </a:r>
          </a:p>
        </p:txBody>
      </p:sp>
      <p:sp>
        <p:nvSpPr>
          <p:cNvPr id="3" name="Zástupný obsah 2">
            <a:extLst>
              <a:ext uri="{FF2B5EF4-FFF2-40B4-BE49-F238E27FC236}">
                <a16:creationId xmlns:a16="http://schemas.microsoft.com/office/drawing/2014/main" id="{F4EB4897-373B-4A86-ADBA-3781EB6ACD2D}"/>
              </a:ext>
            </a:extLst>
          </p:cNvPr>
          <p:cNvSpPr>
            <a:spLocks noGrp="true"/>
          </p:cNvSpPr>
          <p:nvPr>
            <p:ph idx="1"/>
          </p:nvPr>
        </p:nvSpPr>
        <p:spPr/>
        <p:txBody>
          <a:bodyPr/>
          <a:lstStyle/>
          <a:p>
            <a:r>
              <a:rPr lang="cs-CZ" sz="2000" dirty="false">
                <a:latin typeface="Arial" panose="020B0604020202020204" pitchFamily="34" charset="0"/>
                <a:ea typeface="Yu Mincho" panose="02020400000000000000" pitchFamily="18" charset="-128"/>
              </a:rPr>
              <a:t>p</a:t>
            </a:r>
            <a:r>
              <a:rPr lang="cs-CZ" sz="2000" dirty="false">
                <a:effectLst/>
                <a:latin typeface="Arial" panose="020B0604020202020204" pitchFamily="34" charset="0"/>
                <a:ea typeface="Yu Mincho" panose="02020400000000000000" pitchFamily="18" charset="-128"/>
              </a:rPr>
              <a:t>odporovány budou zejména aktivity realizované </a:t>
            </a:r>
            <a:r>
              <a:rPr lang="cs-CZ" sz="2000" b="true" dirty="false">
                <a:effectLst/>
                <a:latin typeface="Arial" panose="020B0604020202020204" pitchFamily="34" charset="0"/>
                <a:ea typeface="Yu Mincho" panose="02020400000000000000" pitchFamily="18" charset="-128"/>
              </a:rPr>
              <a:t>v přirozeném prostředí těchto osob</a:t>
            </a:r>
            <a:r>
              <a:rPr lang="cs-CZ" sz="2000" dirty="false">
                <a:effectLst/>
                <a:latin typeface="Arial" panose="020B0604020202020204" pitchFamily="34" charset="0"/>
                <a:ea typeface="Yu Mincho" panose="02020400000000000000" pitchFamily="18" charset="-128"/>
              </a:rPr>
              <a:t> s přímým dopadem na podpořené osoby/ členy komunity, obce či města, musí být zaměřené</a:t>
            </a:r>
            <a:r>
              <a:rPr lang="cs-CZ" sz="2000" b="true" dirty="false">
                <a:effectLst/>
                <a:latin typeface="Arial" panose="020B0604020202020204" pitchFamily="34" charset="0"/>
                <a:ea typeface="Yu Mincho" panose="02020400000000000000" pitchFamily="18" charset="-128"/>
              </a:rPr>
              <a:t> </a:t>
            </a:r>
            <a:r>
              <a:rPr lang="cs-CZ" sz="2000" dirty="false">
                <a:effectLst/>
                <a:latin typeface="Arial" panose="020B0604020202020204" pitchFamily="34" charset="0"/>
                <a:ea typeface="Yu Mincho" panose="02020400000000000000" pitchFamily="18" charset="-128"/>
              </a:rPr>
              <a:t>na</a:t>
            </a:r>
            <a:r>
              <a:rPr lang="cs-CZ" sz="2000" b="true" dirty="false">
                <a:effectLst/>
                <a:latin typeface="Arial" panose="020B0604020202020204" pitchFamily="34" charset="0"/>
                <a:ea typeface="Yu Mincho" panose="02020400000000000000" pitchFamily="18" charset="-128"/>
              </a:rPr>
              <a:t> přímou práci s cílovými skupinami </a:t>
            </a:r>
          </a:p>
          <a:p>
            <a:endParaRPr lang="cs-CZ" sz="2000" b="true" dirty="false">
              <a:latin typeface="Arial" panose="020B0604020202020204" pitchFamily="34" charset="0"/>
              <a:ea typeface="Yu Mincho" panose="02020400000000000000" pitchFamily="18" charset="-128"/>
            </a:endParaRPr>
          </a:p>
          <a:p>
            <a:r>
              <a:rPr lang="cs-CZ" sz="2000" b="true" dirty="false">
                <a:latin typeface="Arial" panose="020B0604020202020204" pitchFamily="34" charset="0"/>
                <a:ea typeface="Yu Mincho" panose="02020400000000000000" pitchFamily="18" charset="-128"/>
              </a:rPr>
              <a:t>v</a:t>
            </a:r>
            <a:r>
              <a:rPr lang="cs-CZ" sz="2000" b="true" dirty="false">
                <a:effectLst/>
                <a:latin typeface="Arial" panose="020B0604020202020204" pitchFamily="34" charset="0"/>
                <a:ea typeface="Yu Mincho" panose="02020400000000000000" pitchFamily="18" charset="-128"/>
              </a:rPr>
              <a:t> projektech je možné spolu s aktivitami na přímou práci s cílovou skupinou podpořit doplňkově i vzdělávací aktivity pro cílovou skupinu a zaměstnance</a:t>
            </a:r>
            <a:r>
              <a:rPr lang="cs-CZ" sz="2000" dirty="false">
                <a:effectLst/>
                <a:latin typeface="Arial" panose="020B0604020202020204" pitchFamily="34" charset="0"/>
                <a:ea typeface="Yu Mincho" panose="02020400000000000000" pitchFamily="18" charset="-128"/>
              </a:rPr>
              <a:t> příjemce (např. povinné vzdělávání sociálních pracovníků při podpoře základních činností sociální služby)</a:t>
            </a:r>
            <a:endParaRPr lang="cs-CZ" sz="2000" dirty="false">
              <a:effectLst/>
              <a:latin typeface="Arial" panose="020B0604020202020204" pitchFamily="34" charset="0"/>
              <a:ea typeface="Calibri" panose="020F0502020204030204" pitchFamily="34" charset="0"/>
            </a:endParaRPr>
          </a:p>
        </p:txBody>
      </p:sp>
      <p:sp>
        <p:nvSpPr>
          <p:cNvPr id="4" name="Zástupný symbol pro číslo snímku 3">
            <a:extLst>
              <a:ext uri="{FF2B5EF4-FFF2-40B4-BE49-F238E27FC236}">
                <a16:creationId xmlns:a16="http://schemas.microsoft.com/office/drawing/2014/main" id="{119CA9C8-F1C4-4CE6-ADB0-6D7D66F26CDC}"/>
              </a:ext>
            </a:extLst>
          </p:cNvPr>
          <p:cNvSpPr>
            <a:spLocks noGrp="true"/>
          </p:cNvSpPr>
          <p:nvPr>
            <p:ph type="sldNum" sz="quarter" idx="12"/>
          </p:nvPr>
        </p:nvSpPr>
        <p:spPr/>
        <p:txBody>
          <a:bodyPr/>
          <a:lstStyle/>
          <a:p>
            <a:fld id="{479BF083-4774-43B1-9AB0-5CC1AC5DD8EE}" type="slidenum">
              <a:rPr lang="cs-CZ" smtClean="false"/>
              <a:pPr/>
              <a:t>16</a:t>
            </a:fld>
            <a:endParaRPr lang="cs-CZ" dirty="false"/>
          </a:p>
        </p:txBody>
      </p:sp>
    </p:spTree>
    <p:extLst>
      <p:ext uri="{BB962C8B-B14F-4D97-AF65-F5344CB8AC3E}">
        <p14:creationId xmlns:p14="http://schemas.microsoft.com/office/powerpoint/2010/main" val="3182863698"/>
      </p:ext>
    </p:extLst>
  </p:cSld>
  <p:clrMapOvr>
    <a:masterClrMapping/>
  </p:clrMapOvr>
</p:sld>
</file>

<file path=ppt/slides/slide17.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827584" y="2420888"/>
            <a:ext cx="7272808" cy="864096"/>
          </a:xfrm>
        </p:spPr>
        <p:txBody>
          <a:bodyPr/>
          <a:lstStyle/>
          <a:p>
            <a:pPr algn="ctr"/>
            <a:r>
              <a:rPr lang="cs-CZ" dirty="false"/>
              <a:t> aktivity podpořené</a:t>
            </a:r>
            <a:br>
              <a:rPr lang="cs-CZ" dirty="false"/>
            </a:br>
            <a:r>
              <a:rPr lang="cs-CZ" dirty="false"/>
              <a:t>v rámci jednotlivých ITI</a:t>
            </a:r>
            <a:br>
              <a:rPr lang="cs-CZ" dirty="false"/>
            </a:br>
            <a:br>
              <a:rPr lang="cs-CZ" dirty="false"/>
            </a:br>
            <a:endParaRPr lang="cs-CZ" sz="2800" b="false" dirty="false"/>
          </a:p>
        </p:txBody>
      </p:sp>
    </p:spTree>
    <p:extLst>
      <p:ext uri="{BB962C8B-B14F-4D97-AF65-F5344CB8AC3E}">
        <p14:creationId xmlns:p14="http://schemas.microsoft.com/office/powerpoint/2010/main" val="3459899595"/>
      </p:ext>
    </p:extLst>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4A1A0B-224E-4403-9E65-0D9954CDAA08}"/>
              </a:ext>
            </a:extLst>
          </p:cNvPr>
          <p:cNvSpPr>
            <a:spLocks noGrp="true"/>
          </p:cNvSpPr>
          <p:nvPr>
            <p:ph type="title"/>
          </p:nvPr>
        </p:nvSpPr>
        <p:spPr>
          <a:xfrm>
            <a:off x="360000" y="213474"/>
            <a:ext cx="8424000" cy="1080000"/>
          </a:xfrm>
        </p:spPr>
        <p:txBody>
          <a:bodyPr/>
          <a:lstStyle/>
          <a:p>
            <a:r>
              <a:rPr lang="cs-CZ" sz="2800" b="true" dirty="false">
                <a:effectLst/>
                <a:latin typeface="Arial" panose="020B0604020202020204" pitchFamily="34" charset="0"/>
                <a:ea typeface="Yu Gothic Light" panose="020B0300000000000000" pitchFamily="34" charset="-128"/>
                <a:cs typeface="Times New Roman" panose="02020603050405020304" pitchFamily="18" charset="0"/>
              </a:rPr>
              <a:t>Podporované aktivity pro jednotlivé nositele ITI</a:t>
            </a:r>
            <a:br>
              <a:rPr lang="cs-CZ" sz="1800" b="true" dirty="false">
                <a:effectLst/>
                <a:latin typeface="Calibri Light" panose="020F0302020204030204" pitchFamily="34" charset="0"/>
                <a:ea typeface="Yu Gothic Light" panose="020B0300000000000000" pitchFamily="34" charset="-128"/>
                <a:cs typeface="Times New Roman" panose="02020603050405020304" pitchFamily="18" charset="0"/>
              </a:rPr>
            </a:br>
            <a:endParaRPr lang="cs-CZ" dirty="false"/>
          </a:p>
        </p:txBody>
      </p:sp>
      <p:sp>
        <p:nvSpPr>
          <p:cNvPr id="3" name="Zástupný obsah 2">
            <a:extLst>
              <a:ext uri="{FF2B5EF4-FFF2-40B4-BE49-F238E27FC236}">
                <a16:creationId xmlns:a16="http://schemas.microsoft.com/office/drawing/2014/main" id="{54ECA85D-55C6-4823-8524-FE1BDFB6EB0F}"/>
              </a:ext>
            </a:extLst>
          </p:cNvPr>
          <p:cNvSpPr>
            <a:spLocks noGrp="true"/>
          </p:cNvSpPr>
          <p:nvPr>
            <p:ph idx="1"/>
          </p:nvPr>
        </p:nvSpPr>
        <p:spPr>
          <a:xfrm>
            <a:off x="540000" y="1268760"/>
            <a:ext cx="8064000" cy="5427240"/>
          </a:xfrm>
        </p:spPr>
        <p:txBody>
          <a:bodyPr/>
          <a:lstStyle/>
          <a:p>
            <a:pPr marL="0" indent="0" algn="just">
              <a:lnSpc>
                <a:spcPct val="106000"/>
              </a:lnSpc>
              <a:spcAft>
                <a:spcPts val="800"/>
              </a:spcAft>
              <a:buNone/>
            </a:pPr>
            <a:endParaRPr lang="cs-CZ" sz="2000" b="true" u="sng" dirty="false">
              <a:effectLst/>
              <a:ea typeface="Yu Mincho" panose="02020400000000000000" pitchFamily="18" charset="-128"/>
            </a:endParaRPr>
          </a:p>
          <a:p>
            <a:pPr marL="0" indent="0" algn="just">
              <a:lnSpc>
                <a:spcPct val="106000"/>
              </a:lnSpc>
              <a:spcAft>
                <a:spcPts val="800"/>
              </a:spcAft>
              <a:buNone/>
            </a:pPr>
            <a:r>
              <a:rPr lang="cs-CZ" sz="2000" b="true" u="sng" dirty="false">
                <a:effectLst/>
                <a:ea typeface="Yu Mincho" panose="02020400000000000000" pitchFamily="18" charset="-128"/>
              </a:rPr>
              <a:t>Brněnská metropolitní oblast</a:t>
            </a:r>
            <a:endParaRPr lang="cs-CZ" sz="2000" dirty="false">
              <a:effectLst/>
              <a:ea typeface="Calibri" panose="020F0502020204030204" pitchFamily="34" charset="0"/>
            </a:endParaRPr>
          </a:p>
          <a:p>
            <a:pPr algn="just">
              <a:lnSpc>
                <a:spcPts val="2000"/>
              </a:lnSpc>
            </a:pPr>
            <a:r>
              <a:rPr lang="cs-CZ" sz="2000" dirty="false">
                <a:effectLst/>
                <a:ea typeface="Yu Mincho" panose="02020400000000000000" pitchFamily="18" charset="-128"/>
              </a:rPr>
              <a:t>Sociální služby dle zákona č. 108/2006 Sb.:</a:t>
            </a:r>
            <a:endParaRPr lang="cs-CZ" sz="2000" dirty="false">
              <a:effectLst/>
              <a:ea typeface="Calibri" panose="020F0502020204030204" pitchFamily="34" charset="0"/>
            </a:endParaRPr>
          </a:p>
          <a:p>
            <a:pPr lvl="1" algn="just">
              <a:lnSpc>
                <a:spcPts val="2000"/>
              </a:lnSpc>
            </a:pPr>
            <a:r>
              <a:rPr lang="cs-CZ" dirty="false">
                <a:effectLst/>
                <a:ea typeface="Yu Mincho" panose="02020400000000000000" pitchFamily="18" charset="-128"/>
              </a:rPr>
              <a:t>Odborné sociální poradenství § 37</a:t>
            </a:r>
            <a:endParaRPr lang="cs-CZ" dirty="false">
              <a:effectLst/>
              <a:ea typeface="Calibri" panose="020F0502020204030204" pitchFamily="34" charset="0"/>
            </a:endParaRPr>
          </a:p>
          <a:p>
            <a:pPr lvl="1" algn="just">
              <a:lnSpc>
                <a:spcPts val="2000"/>
              </a:lnSpc>
            </a:pPr>
            <a:r>
              <a:rPr lang="cs-CZ" dirty="false">
                <a:effectLst/>
                <a:ea typeface="Yu Mincho" panose="02020400000000000000" pitchFamily="18" charset="-128"/>
              </a:rPr>
              <a:t>Odlehčovací služby § 44</a:t>
            </a:r>
            <a:endParaRPr lang="cs-CZ" dirty="false">
              <a:effectLst/>
              <a:ea typeface="Calibri" panose="020F0502020204030204" pitchFamily="34" charset="0"/>
            </a:endParaRPr>
          </a:p>
          <a:p>
            <a:pPr algn="just">
              <a:lnSpc>
                <a:spcPts val="2000"/>
              </a:lnSpc>
            </a:pPr>
            <a:r>
              <a:rPr lang="cs-CZ" sz="2000" dirty="false">
                <a:effectLst/>
                <a:ea typeface="Yu Mincho" panose="02020400000000000000" pitchFamily="18" charset="-128"/>
              </a:rPr>
              <a:t>Dluhové poradenství</a:t>
            </a:r>
            <a:endParaRPr lang="cs-CZ" sz="2000" dirty="false">
              <a:effectLst/>
              <a:ea typeface="Calibri" panose="020F0502020204030204" pitchFamily="34" charset="0"/>
            </a:endParaRPr>
          </a:p>
          <a:p>
            <a:pPr algn="just">
              <a:lnSpc>
                <a:spcPts val="2000"/>
              </a:lnSpc>
            </a:pPr>
            <a:r>
              <a:rPr lang="cs-CZ" sz="2000" dirty="false">
                <a:effectLst/>
                <a:ea typeface="Yu Mincho" panose="02020400000000000000" pitchFamily="18" charset="-128"/>
              </a:rPr>
              <a:t>Podpora neformální a sdílené péče se zaměřením na domácí hospicovou péči</a:t>
            </a:r>
            <a:endParaRPr lang="cs-CZ" sz="2000" dirty="false">
              <a:effectLst/>
              <a:ea typeface="Calibri" panose="020F0502020204030204" pitchFamily="34" charset="0"/>
            </a:endParaRPr>
          </a:p>
          <a:p>
            <a:pPr algn="just">
              <a:lnSpc>
                <a:spcPts val="2000"/>
              </a:lnSpc>
            </a:pPr>
            <a:r>
              <a:rPr lang="cs-CZ" sz="2000" dirty="false">
                <a:ea typeface="Yu Mincho" panose="02020400000000000000" pitchFamily="18" charset="-128"/>
              </a:rPr>
              <a:t>Podpora komunitní (sociální) práce včetně vzniku, fungování a rozvoje komunitních center, podpora komunitních center</a:t>
            </a:r>
          </a:p>
          <a:p>
            <a:pPr algn="just">
              <a:lnSpc>
                <a:spcPts val="2000"/>
              </a:lnSpc>
              <a:spcAft>
                <a:spcPts val="1100"/>
              </a:spcAft>
            </a:pPr>
            <a:r>
              <a:rPr lang="cs-CZ" sz="2000" dirty="false">
                <a:effectLst/>
                <a:ea typeface="Yu Mincho" panose="02020400000000000000" pitchFamily="18" charset="-128"/>
              </a:rPr>
              <a:t>Programy pro osoby ohrožené závislostmi nebo závislé na návykových látkách</a:t>
            </a:r>
            <a:endParaRPr lang="cs-CZ" sz="2000" dirty="false">
              <a:effectLst/>
              <a:ea typeface="Calibri" panose="020F0502020204030204" pitchFamily="34" charset="0"/>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5975CB44-0D76-4C88-A18B-13A2F47C238F}"/>
              </a:ext>
            </a:extLst>
          </p:cNvPr>
          <p:cNvSpPr>
            <a:spLocks noGrp="true"/>
          </p:cNvSpPr>
          <p:nvPr>
            <p:ph type="sldNum" sz="quarter" idx="12"/>
          </p:nvPr>
        </p:nvSpPr>
        <p:spPr/>
        <p:txBody>
          <a:bodyPr/>
          <a:lstStyle/>
          <a:p>
            <a:fld id="{479BF083-4774-43B1-9AB0-5CC1AC5DD8EE}" type="slidenum">
              <a:rPr lang="cs-CZ" smtClean="false"/>
              <a:pPr/>
              <a:t>18</a:t>
            </a:fld>
            <a:endParaRPr lang="cs-CZ" dirty="false"/>
          </a:p>
        </p:txBody>
      </p:sp>
    </p:spTree>
    <p:extLst>
      <p:ext uri="{BB962C8B-B14F-4D97-AF65-F5344CB8AC3E}">
        <p14:creationId xmlns:p14="http://schemas.microsoft.com/office/powerpoint/2010/main" val="2766529453"/>
      </p:ext>
    </p:extLst>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F1EC36-6875-4F1E-99DA-624C76CA4351}"/>
              </a:ext>
            </a:extLst>
          </p:cNvPr>
          <p:cNvSpPr>
            <a:spLocks noGrp="true"/>
          </p:cNvSpPr>
          <p:nvPr>
            <p:ph type="title"/>
          </p:nvPr>
        </p:nvSpPr>
        <p:spPr/>
        <p:txBody>
          <a:bodyPr/>
          <a:lstStyle/>
          <a:p>
            <a:pPr>
              <a:spcBef>
                <a:spcPts val="600"/>
              </a:spcBef>
              <a:spcAft>
                <a:spcPts val="300"/>
              </a:spcAft>
              <a:tabLst>
                <a:tab pos="540385" algn="l"/>
              </a:tabLst>
            </a:pPr>
            <a:r>
              <a:rPr lang="cs-CZ" sz="2800" b="true" dirty="false">
                <a:effectLst/>
                <a:latin typeface="Arial" panose="020B0604020202020204" pitchFamily="34" charset="0"/>
                <a:ea typeface="Yu Gothic Light" panose="020B0300000000000000" pitchFamily="34" charset="-128"/>
                <a:cs typeface="Times New Roman" panose="02020603050405020304" pitchFamily="18" charset="0"/>
              </a:rPr>
              <a:t>Podporované aktivity pro jednotlivé nositele ITI</a:t>
            </a:r>
            <a:endParaRPr lang="cs-CZ" sz="2800" b="true" dirty="false">
              <a:effectLst/>
              <a:latin typeface="Calibri Light" panose="020F0302020204030204" pitchFamily="34" charset="0"/>
              <a:ea typeface="Yu Gothic Light" panose="020B0300000000000000" pitchFamily="34" charset="-128"/>
              <a:cs typeface="Times New Roman" panose="02020603050405020304" pitchFamily="18" charset="0"/>
            </a:endParaRPr>
          </a:p>
        </p:txBody>
      </p:sp>
      <p:sp>
        <p:nvSpPr>
          <p:cNvPr id="3" name="Zástupný obsah 2">
            <a:extLst>
              <a:ext uri="{FF2B5EF4-FFF2-40B4-BE49-F238E27FC236}">
                <a16:creationId xmlns:a16="http://schemas.microsoft.com/office/drawing/2014/main" id="{FEA1FC29-C0EE-4DEF-90F8-B095968EF8FB}"/>
              </a:ext>
            </a:extLst>
          </p:cNvPr>
          <p:cNvSpPr>
            <a:spLocks noGrp="true"/>
          </p:cNvSpPr>
          <p:nvPr>
            <p:ph idx="1"/>
          </p:nvPr>
        </p:nvSpPr>
        <p:spPr>
          <a:xfrm>
            <a:off x="540000" y="1269000"/>
            <a:ext cx="8064000" cy="5040320"/>
          </a:xfrm>
        </p:spPr>
        <p:txBody>
          <a:bodyPr/>
          <a:lstStyle/>
          <a:p>
            <a:pPr marL="0" indent="0" algn="just">
              <a:lnSpc>
                <a:spcPct val="106000"/>
              </a:lnSpc>
              <a:spcAft>
                <a:spcPts val="800"/>
              </a:spcAft>
              <a:buFont typeface="Wingdings" panose="05000000000000000000" pitchFamily="2" charset="2"/>
              <a:buNone/>
            </a:pPr>
            <a:r>
              <a:rPr lang="cs-CZ" sz="2000" b="true" u="sng" dirty="false">
                <a:ea typeface="Yu Mincho" panose="02020400000000000000" pitchFamily="18" charset="-128"/>
              </a:rPr>
              <a:t>Českobudějovická aglomerace</a:t>
            </a:r>
          </a:p>
          <a:p>
            <a:pPr algn="just">
              <a:spcAft>
                <a:spcPts val="1100"/>
              </a:spcAft>
            </a:pPr>
            <a:r>
              <a:rPr lang="cs-CZ" sz="2000" dirty="false" err="true">
                <a:ea typeface="Yu Mincho" panose="02020400000000000000" pitchFamily="18" charset="-128"/>
              </a:rPr>
              <a:t>Homesharing</a:t>
            </a:r>
            <a:endParaRPr lang="cs-CZ" sz="2000" dirty="false">
              <a:ea typeface="Yu Mincho" panose="02020400000000000000" pitchFamily="18" charset="-128"/>
            </a:endParaRPr>
          </a:p>
          <a:p>
            <a:pPr marL="0" indent="0" algn="just">
              <a:lnSpc>
                <a:spcPct val="106000"/>
              </a:lnSpc>
              <a:spcAft>
                <a:spcPts val="800"/>
              </a:spcAft>
              <a:buNone/>
            </a:pPr>
            <a:r>
              <a:rPr lang="cs-CZ" sz="2000" b="true" u="sng" dirty="false">
                <a:effectLst/>
                <a:ea typeface="Yu Mincho" panose="02020400000000000000" pitchFamily="18" charset="-128"/>
              </a:rPr>
              <a:t>Jihlavská aglomerace</a:t>
            </a:r>
            <a:endParaRPr lang="cs-CZ" sz="2000" dirty="false">
              <a:effectLst/>
              <a:ea typeface="Calibri" panose="020F0502020204030204" pitchFamily="34" charset="0"/>
            </a:endParaRPr>
          </a:p>
          <a:p>
            <a:pPr algn="just">
              <a:lnSpc>
                <a:spcPts val="2000"/>
              </a:lnSpc>
            </a:pPr>
            <a:r>
              <a:rPr lang="cs-CZ" sz="2000" dirty="false">
                <a:ea typeface="Yu Mincho" panose="02020400000000000000" pitchFamily="18" charset="-128"/>
              </a:rPr>
              <a:t>Sociální služby dle zákona č. 108/2006 Sb.:</a:t>
            </a:r>
          </a:p>
          <a:p>
            <a:pPr lvl="1" algn="just">
              <a:lnSpc>
                <a:spcPts val="2000"/>
              </a:lnSpc>
            </a:pPr>
            <a:r>
              <a:rPr lang="cs-CZ" dirty="false">
                <a:ea typeface="Yu Mincho" panose="02020400000000000000" pitchFamily="18" charset="-128"/>
              </a:rPr>
              <a:t>Odborné sociální poradenství § 37</a:t>
            </a:r>
          </a:p>
          <a:p>
            <a:pPr lvl="1" algn="just">
              <a:lnSpc>
                <a:spcPts val="2000"/>
              </a:lnSpc>
            </a:pPr>
            <a:r>
              <a:rPr lang="cs-CZ" dirty="false">
                <a:ea typeface="Yu Mincho" panose="02020400000000000000" pitchFamily="18" charset="-128"/>
              </a:rPr>
              <a:t>Terénní programy § 69   </a:t>
            </a:r>
          </a:p>
          <a:p>
            <a:pPr lvl="1" algn="just">
              <a:lnSpc>
                <a:spcPts val="2000"/>
              </a:lnSpc>
            </a:pPr>
            <a:r>
              <a:rPr lang="cs-CZ" dirty="false">
                <a:ea typeface="Yu Mincho" panose="02020400000000000000" pitchFamily="18" charset="-128"/>
              </a:rPr>
              <a:t>Sociálně aktivizační služby pro rodiny s dětmi § 65</a:t>
            </a:r>
          </a:p>
          <a:p>
            <a:pPr lvl="1" algn="just">
              <a:lnSpc>
                <a:spcPts val="2000"/>
              </a:lnSpc>
            </a:pPr>
            <a:r>
              <a:rPr lang="cs-CZ" dirty="false">
                <a:ea typeface="Yu Mincho" panose="02020400000000000000" pitchFamily="18" charset="-128"/>
              </a:rPr>
              <a:t>Nízkoprahová denní centra § 61</a:t>
            </a:r>
          </a:p>
          <a:p>
            <a:pPr lvl="1" algn="just">
              <a:lnSpc>
                <a:spcPts val="2000"/>
              </a:lnSpc>
            </a:pPr>
            <a:r>
              <a:rPr lang="cs-CZ" dirty="false">
                <a:ea typeface="Yu Mincho" panose="02020400000000000000" pitchFamily="18" charset="-128"/>
              </a:rPr>
              <a:t>Noclehárny § 63</a:t>
            </a:r>
          </a:p>
          <a:p>
            <a:pPr lvl="1" algn="just">
              <a:lnSpc>
                <a:spcPts val="2000"/>
              </a:lnSpc>
            </a:pPr>
            <a:r>
              <a:rPr lang="cs-CZ" dirty="false">
                <a:ea typeface="Yu Mincho" panose="02020400000000000000" pitchFamily="18" charset="-128"/>
              </a:rPr>
              <a:t>Služby následné péče § 64</a:t>
            </a:r>
          </a:p>
          <a:p>
            <a:pPr algn="just">
              <a:lnSpc>
                <a:spcPts val="2000"/>
              </a:lnSpc>
            </a:pPr>
            <a:r>
              <a:rPr lang="cs-CZ" sz="2000" dirty="false">
                <a:ea typeface="Yu Mincho" panose="02020400000000000000" pitchFamily="18" charset="-128"/>
              </a:rPr>
              <a:t>Programy pro osoby ohrožené závislostmi nebo závislé na návykových látkách</a:t>
            </a:r>
          </a:p>
          <a:p>
            <a:pPr algn="just">
              <a:lnSpc>
                <a:spcPts val="2000"/>
              </a:lnSpc>
              <a:spcAft>
                <a:spcPts val="1100"/>
              </a:spcAft>
            </a:pPr>
            <a:r>
              <a:rPr lang="cs-CZ" sz="2000" dirty="false">
                <a:ea typeface="Yu Mincho" panose="02020400000000000000" pitchFamily="18" charset="-128"/>
              </a:rPr>
              <a:t>Dluhové poradenství</a:t>
            </a:r>
          </a:p>
          <a:p>
            <a:pPr marL="0" indent="0">
              <a:buNone/>
            </a:pPr>
            <a:endParaRPr lang="cs-CZ" dirty="false"/>
          </a:p>
        </p:txBody>
      </p:sp>
      <p:sp>
        <p:nvSpPr>
          <p:cNvPr id="4" name="Zástupný symbol pro číslo snímku 3">
            <a:extLst>
              <a:ext uri="{FF2B5EF4-FFF2-40B4-BE49-F238E27FC236}">
                <a16:creationId xmlns:a16="http://schemas.microsoft.com/office/drawing/2014/main" id="{410E31B4-8D57-48D2-B7AB-1C45E302B379}"/>
              </a:ext>
            </a:extLst>
          </p:cNvPr>
          <p:cNvSpPr>
            <a:spLocks noGrp="true"/>
          </p:cNvSpPr>
          <p:nvPr>
            <p:ph type="sldNum" sz="quarter" idx="12"/>
          </p:nvPr>
        </p:nvSpPr>
        <p:spPr/>
        <p:txBody>
          <a:bodyPr/>
          <a:lstStyle/>
          <a:p>
            <a:fld id="{479BF083-4774-43B1-9AB0-5CC1AC5DD8EE}" type="slidenum">
              <a:rPr lang="cs-CZ" smtClean="false"/>
              <a:pPr/>
              <a:t>19</a:t>
            </a:fld>
            <a:endParaRPr lang="cs-CZ" dirty="false"/>
          </a:p>
        </p:txBody>
      </p:sp>
    </p:spTree>
    <p:extLst>
      <p:ext uri="{BB962C8B-B14F-4D97-AF65-F5344CB8AC3E}">
        <p14:creationId xmlns:p14="http://schemas.microsoft.com/office/powerpoint/2010/main" val="2554344905"/>
      </p:ext>
    </p:extLst>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Program semináře</a:t>
            </a:r>
          </a:p>
        </p:txBody>
      </p:sp>
      <p:sp>
        <p:nvSpPr>
          <p:cNvPr id="3" name="Zástupný symbol pro obsah 2"/>
          <p:cNvSpPr>
            <a:spLocks noGrp="true"/>
          </p:cNvSpPr>
          <p:nvPr>
            <p:ph idx="1"/>
          </p:nvPr>
        </p:nvSpPr>
        <p:spPr>
          <a:xfrm>
            <a:off x="827584" y="1917312"/>
            <a:ext cx="7775968" cy="4320000"/>
          </a:xfrm>
        </p:spPr>
        <p:txBody>
          <a:bodyPr/>
          <a:lstStyle/>
          <a:p>
            <a:pPr marL="457200" indent="-457200">
              <a:spcBef>
                <a:spcPts val="0"/>
              </a:spcBef>
              <a:buFont typeface="+mj-lt"/>
              <a:buAutoNum type="arabicPeriod"/>
            </a:pPr>
            <a:r>
              <a:rPr lang="cs-CZ" dirty="false"/>
              <a:t>Představení výzvy</a:t>
            </a:r>
          </a:p>
          <a:p>
            <a:pPr marL="457200" indent="-457200">
              <a:spcBef>
                <a:spcPts val="0"/>
              </a:spcBef>
              <a:buFont typeface="+mj-lt"/>
              <a:buAutoNum type="arabicPeriod"/>
            </a:pPr>
            <a:r>
              <a:rPr lang="cs-CZ" dirty="false"/>
              <a:t>Proces hodnocení a výběru projektů</a:t>
            </a:r>
          </a:p>
          <a:p>
            <a:pPr marL="457200" indent="-457200">
              <a:spcBef>
                <a:spcPts val="0"/>
              </a:spcBef>
              <a:buFont typeface="+mj-lt"/>
              <a:buAutoNum type="arabicPeriod"/>
            </a:pPr>
            <a:r>
              <a:rPr lang="cs-CZ" dirty="false"/>
              <a:t>Způsobilost výdajů, rozpočet projektu, veřejné zakázky</a:t>
            </a:r>
          </a:p>
          <a:p>
            <a:pPr marL="457200" indent="-457200">
              <a:spcBef>
                <a:spcPts val="0"/>
              </a:spcBef>
              <a:buFont typeface="+mj-lt"/>
              <a:buAutoNum type="arabicPeriod"/>
            </a:pPr>
            <a:r>
              <a:rPr lang="cs-CZ" dirty="false"/>
              <a:t>Informační systém ISKP21+, Příloha Údaje o sociální službě</a:t>
            </a:r>
          </a:p>
          <a:p>
            <a:pPr marL="457200" indent="-457200">
              <a:spcBef>
                <a:spcPts val="0"/>
              </a:spcBef>
              <a:buFont typeface="+mj-lt"/>
              <a:buAutoNum type="arabicPeriod"/>
            </a:pPr>
            <a:r>
              <a:rPr lang="cs-CZ" dirty="false"/>
              <a:t>Dokumenty, odkazy na příručky</a:t>
            </a:r>
          </a:p>
          <a:p>
            <a:pPr marL="0" indent="0">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a:t>
            </a:fld>
            <a:endParaRPr lang="cs-CZ" dirty="false"/>
          </a:p>
        </p:txBody>
      </p:sp>
    </p:spTree>
    <p:extLst>
      <p:ext uri="{BB962C8B-B14F-4D97-AF65-F5344CB8AC3E}">
        <p14:creationId xmlns:p14="http://schemas.microsoft.com/office/powerpoint/2010/main" val="276094592"/>
      </p:ext>
    </p:extLst>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74DE9A-E144-4FB7-BA47-AFD1EF186BA5}"/>
              </a:ext>
            </a:extLst>
          </p:cNvPr>
          <p:cNvSpPr>
            <a:spLocks noGrp="true"/>
          </p:cNvSpPr>
          <p:nvPr>
            <p:ph type="title"/>
          </p:nvPr>
        </p:nvSpPr>
        <p:spPr>
          <a:xfrm>
            <a:off x="360000" y="386744"/>
            <a:ext cx="8424000" cy="738000"/>
          </a:xfrm>
        </p:spPr>
        <p:txBody>
          <a:bodyPr/>
          <a:lstStyle/>
          <a:p>
            <a:r>
              <a:rPr lang="cs-CZ" sz="2800" b="true" dirty="false">
                <a:effectLst/>
                <a:latin typeface="Arial" panose="020B0604020202020204" pitchFamily="34" charset="0"/>
                <a:ea typeface="Yu Gothic Light" panose="020B0300000000000000" pitchFamily="34" charset="-128"/>
                <a:cs typeface="Times New Roman" panose="02020603050405020304" pitchFamily="18" charset="0"/>
              </a:rPr>
              <a:t>Podporované aktivity pro jednotlivé nositele ITI</a:t>
            </a:r>
            <a:br>
              <a:rPr lang="cs-CZ" sz="1800" b="true" dirty="false">
                <a:effectLst/>
                <a:latin typeface="Calibri Light" panose="020F0302020204030204" pitchFamily="34" charset="0"/>
                <a:ea typeface="Yu Gothic Light" panose="020B0300000000000000" pitchFamily="34" charset="-128"/>
                <a:cs typeface="Times New Roman" panose="02020603050405020304" pitchFamily="18" charset="0"/>
              </a:rPr>
            </a:br>
            <a:endParaRPr lang="cs-CZ" dirty="false"/>
          </a:p>
        </p:txBody>
      </p:sp>
      <p:sp>
        <p:nvSpPr>
          <p:cNvPr id="3" name="Zástupný obsah 2">
            <a:extLst>
              <a:ext uri="{FF2B5EF4-FFF2-40B4-BE49-F238E27FC236}">
                <a16:creationId xmlns:a16="http://schemas.microsoft.com/office/drawing/2014/main" id="{6EED00EF-AA4D-4776-9D4C-72F0CD631314}"/>
              </a:ext>
            </a:extLst>
          </p:cNvPr>
          <p:cNvSpPr>
            <a:spLocks noGrp="true"/>
          </p:cNvSpPr>
          <p:nvPr>
            <p:ph idx="1"/>
          </p:nvPr>
        </p:nvSpPr>
        <p:spPr>
          <a:xfrm>
            <a:off x="540000" y="1700808"/>
            <a:ext cx="8064000" cy="5688152"/>
          </a:xfrm>
        </p:spPr>
        <p:txBody>
          <a:bodyPr/>
          <a:lstStyle/>
          <a:p>
            <a:pPr marL="0" indent="0" algn="just">
              <a:lnSpc>
                <a:spcPct val="106000"/>
              </a:lnSpc>
              <a:spcAft>
                <a:spcPts val="800"/>
              </a:spcAft>
              <a:buNone/>
            </a:pPr>
            <a:r>
              <a:rPr lang="cs-CZ" sz="2000" b="true" u="sng" dirty="false">
                <a:effectLst/>
                <a:ea typeface="Yu Mincho" panose="02020400000000000000" pitchFamily="18" charset="-128"/>
              </a:rPr>
              <a:t>Karlovarská aglomerace</a:t>
            </a:r>
            <a:endParaRPr lang="cs-CZ" sz="2000" dirty="false">
              <a:effectLst/>
              <a:ea typeface="Calibri" panose="020F0502020204030204" pitchFamily="34" charset="0"/>
            </a:endParaRPr>
          </a:p>
          <a:p>
            <a:pPr algn="just">
              <a:lnSpc>
                <a:spcPts val="2000"/>
              </a:lnSpc>
            </a:pPr>
            <a:r>
              <a:rPr lang="cs-CZ" sz="2000" dirty="false">
                <a:ea typeface="Yu Mincho" panose="02020400000000000000" pitchFamily="18" charset="-128"/>
              </a:rPr>
              <a:t>Podpora komunitní (sociální) práce včetně vzniku, fungování a rozvoje komunitních center, podpora komunitních center</a:t>
            </a:r>
          </a:p>
          <a:p>
            <a:pPr marL="0" indent="0" algn="just">
              <a:lnSpc>
                <a:spcPts val="2000"/>
              </a:lnSpc>
              <a:buNone/>
            </a:pPr>
            <a:endParaRPr lang="cs-CZ" sz="2000" dirty="false">
              <a:ea typeface="Yu Mincho" panose="02020400000000000000" pitchFamily="18" charset="-128"/>
            </a:endParaRPr>
          </a:p>
          <a:p>
            <a:pPr marL="0" indent="0" algn="just">
              <a:lnSpc>
                <a:spcPct val="106000"/>
              </a:lnSpc>
              <a:spcAft>
                <a:spcPts val="800"/>
              </a:spcAft>
              <a:buNone/>
            </a:pPr>
            <a:r>
              <a:rPr lang="cs-CZ" sz="2000" b="true" u="sng" dirty="false">
                <a:effectLst/>
                <a:latin typeface="Arial" panose="020B0604020202020204" pitchFamily="34" charset="0"/>
                <a:ea typeface="Yu Mincho" panose="02020400000000000000" pitchFamily="18" charset="-128"/>
              </a:rPr>
              <a:t>Liberecko-jablonecká aglomerace</a:t>
            </a:r>
            <a:endParaRPr lang="cs-CZ" sz="2000" dirty="false">
              <a:effectLst/>
              <a:latin typeface="Arial" panose="020B0604020202020204" pitchFamily="34" charset="0"/>
              <a:ea typeface="Calibri" panose="020F0502020204030204" pitchFamily="34" charset="0"/>
            </a:endParaRPr>
          </a:p>
          <a:p>
            <a:pPr algn="just">
              <a:lnSpc>
                <a:spcPts val="2000"/>
              </a:lnSpc>
            </a:pPr>
            <a:r>
              <a:rPr lang="cs-CZ" sz="2000" dirty="false">
                <a:ea typeface="Yu Mincho" panose="02020400000000000000" pitchFamily="18" charset="-128"/>
              </a:rPr>
              <a:t>Asistent prevence kriminality/Domovník</a:t>
            </a:r>
          </a:p>
          <a:p>
            <a:pPr algn="just">
              <a:lnSpc>
                <a:spcPts val="2000"/>
              </a:lnSpc>
            </a:pPr>
            <a:r>
              <a:rPr lang="cs-CZ" sz="2000" dirty="false">
                <a:ea typeface="Yu Mincho" panose="02020400000000000000" pitchFamily="18" charset="-128"/>
              </a:rPr>
              <a:t>Podpora komunitní (sociální) práce včetně vzniku, fungování a rozvoje komunitních center, podpora komunitních center</a:t>
            </a:r>
          </a:p>
          <a:p>
            <a:pPr algn="just">
              <a:lnSpc>
                <a:spcPts val="2000"/>
              </a:lnSpc>
              <a:spcAft>
                <a:spcPts val="1100"/>
              </a:spcAft>
            </a:pPr>
            <a:r>
              <a:rPr lang="cs-CZ" sz="2000" dirty="false">
                <a:ea typeface="Yu Mincho" panose="02020400000000000000" pitchFamily="18" charset="-128"/>
              </a:rPr>
              <a:t>Programy pro osoby s duševním onemocněním</a:t>
            </a:r>
          </a:p>
          <a:p>
            <a:pPr marL="0" indent="0">
              <a:buNone/>
            </a:pPr>
            <a:endParaRPr lang="cs-CZ" dirty="false"/>
          </a:p>
        </p:txBody>
      </p:sp>
      <p:sp>
        <p:nvSpPr>
          <p:cNvPr id="4" name="Zástupný symbol pro číslo snímku 3">
            <a:extLst>
              <a:ext uri="{FF2B5EF4-FFF2-40B4-BE49-F238E27FC236}">
                <a16:creationId xmlns:a16="http://schemas.microsoft.com/office/drawing/2014/main" id="{8326D080-6831-4E71-A612-FCBFF3870637}"/>
              </a:ext>
            </a:extLst>
          </p:cNvPr>
          <p:cNvSpPr>
            <a:spLocks noGrp="true"/>
          </p:cNvSpPr>
          <p:nvPr>
            <p:ph type="sldNum" sz="quarter" idx="12"/>
          </p:nvPr>
        </p:nvSpPr>
        <p:spPr/>
        <p:txBody>
          <a:bodyPr/>
          <a:lstStyle/>
          <a:p>
            <a:fld id="{479BF083-4774-43B1-9AB0-5CC1AC5DD8EE}" type="slidenum">
              <a:rPr lang="cs-CZ" smtClean="false"/>
              <a:pPr/>
              <a:t>20</a:t>
            </a:fld>
            <a:endParaRPr lang="cs-CZ" dirty="false"/>
          </a:p>
        </p:txBody>
      </p:sp>
    </p:spTree>
    <p:extLst>
      <p:ext uri="{BB962C8B-B14F-4D97-AF65-F5344CB8AC3E}">
        <p14:creationId xmlns:p14="http://schemas.microsoft.com/office/powerpoint/2010/main" val="3739267275"/>
      </p:ext>
    </p:extLst>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C3B5B5-3CD5-4EF3-B0C8-DC98EA83D543}"/>
              </a:ext>
            </a:extLst>
          </p:cNvPr>
          <p:cNvSpPr>
            <a:spLocks noGrp="true"/>
          </p:cNvSpPr>
          <p:nvPr>
            <p:ph type="title"/>
          </p:nvPr>
        </p:nvSpPr>
        <p:spPr>
          <a:xfrm>
            <a:off x="360000" y="342000"/>
            <a:ext cx="8424000" cy="738000"/>
          </a:xfrm>
        </p:spPr>
        <p:txBody>
          <a:bodyPr/>
          <a:lstStyle/>
          <a:p>
            <a:r>
              <a:rPr lang="cs-CZ" sz="2800" b="true" dirty="false">
                <a:effectLst/>
                <a:latin typeface="Arial" panose="020B0604020202020204" pitchFamily="34" charset="0"/>
                <a:ea typeface="Yu Gothic Light" panose="020B0300000000000000" pitchFamily="34" charset="-128"/>
                <a:cs typeface="Times New Roman" panose="02020603050405020304" pitchFamily="18" charset="0"/>
              </a:rPr>
              <a:t>Podporované aktivity pro jednotlivé nositele ITI</a:t>
            </a:r>
            <a:br>
              <a:rPr lang="cs-CZ" sz="1800" b="true" dirty="false">
                <a:effectLst/>
                <a:latin typeface="Calibri Light" panose="020F0302020204030204" pitchFamily="34" charset="0"/>
                <a:ea typeface="Yu Gothic Light" panose="020B0300000000000000" pitchFamily="34" charset="-128"/>
                <a:cs typeface="Times New Roman" panose="02020603050405020304" pitchFamily="18" charset="0"/>
              </a:rPr>
            </a:br>
            <a:endParaRPr lang="cs-CZ" dirty="false"/>
          </a:p>
        </p:txBody>
      </p:sp>
      <p:sp>
        <p:nvSpPr>
          <p:cNvPr id="3" name="Zástupný obsah 2">
            <a:extLst>
              <a:ext uri="{FF2B5EF4-FFF2-40B4-BE49-F238E27FC236}">
                <a16:creationId xmlns:a16="http://schemas.microsoft.com/office/drawing/2014/main" id="{4193A7C6-FFE1-49A1-969C-9249C07369C9}"/>
              </a:ext>
            </a:extLst>
          </p:cNvPr>
          <p:cNvSpPr>
            <a:spLocks noGrp="true"/>
          </p:cNvSpPr>
          <p:nvPr>
            <p:ph idx="1"/>
          </p:nvPr>
        </p:nvSpPr>
        <p:spPr>
          <a:xfrm>
            <a:off x="540000" y="1269000"/>
            <a:ext cx="8064000" cy="5247000"/>
          </a:xfrm>
        </p:spPr>
        <p:txBody>
          <a:bodyPr/>
          <a:lstStyle/>
          <a:p>
            <a:pPr marL="0" indent="0" algn="just">
              <a:lnSpc>
                <a:spcPct val="106000"/>
              </a:lnSpc>
              <a:spcAft>
                <a:spcPts val="800"/>
              </a:spcAft>
              <a:buNone/>
            </a:pPr>
            <a:r>
              <a:rPr lang="cs-CZ" sz="2000" b="true" u="sng" dirty="false">
                <a:effectLst/>
                <a:ea typeface="Yu Mincho" panose="02020400000000000000" pitchFamily="18" charset="-128"/>
              </a:rPr>
              <a:t>Mladoboleslavská aglomerace</a:t>
            </a:r>
            <a:endParaRPr lang="cs-CZ" sz="2000" dirty="false">
              <a:effectLst/>
              <a:ea typeface="Calibri" panose="020F0502020204030204" pitchFamily="34" charset="0"/>
            </a:endParaRPr>
          </a:p>
          <a:p>
            <a:pPr algn="just">
              <a:lnSpc>
                <a:spcPts val="2000"/>
              </a:lnSpc>
            </a:pPr>
            <a:r>
              <a:rPr lang="cs-CZ" sz="2000" dirty="false">
                <a:ea typeface="Yu Mincho" panose="02020400000000000000" pitchFamily="18" charset="-128"/>
              </a:rPr>
              <a:t>Sociální služby dle zákona č. 108/2006 Sb.:</a:t>
            </a:r>
          </a:p>
          <a:p>
            <a:pPr lvl="1" algn="just">
              <a:lnSpc>
                <a:spcPts val="2000"/>
              </a:lnSpc>
            </a:pPr>
            <a:r>
              <a:rPr lang="cs-CZ" dirty="false">
                <a:ea typeface="Yu Mincho" panose="02020400000000000000" pitchFamily="18" charset="-128"/>
              </a:rPr>
              <a:t>Odlehčovací služby § 44</a:t>
            </a:r>
          </a:p>
          <a:p>
            <a:pPr lvl="1" algn="just">
              <a:lnSpc>
                <a:spcPts val="2000"/>
              </a:lnSpc>
            </a:pPr>
            <a:r>
              <a:rPr lang="cs-CZ" dirty="false">
                <a:ea typeface="Yu Mincho" panose="02020400000000000000" pitchFamily="18" charset="-128"/>
              </a:rPr>
              <a:t>Terénní programy § 69</a:t>
            </a:r>
          </a:p>
          <a:p>
            <a:pPr lvl="1" algn="just">
              <a:lnSpc>
                <a:spcPts val="2000"/>
              </a:lnSpc>
            </a:pPr>
            <a:r>
              <a:rPr lang="cs-CZ" dirty="false">
                <a:ea typeface="Yu Mincho" panose="02020400000000000000" pitchFamily="18" charset="-128"/>
              </a:rPr>
              <a:t>Odborné sociální poradenství § 37</a:t>
            </a:r>
          </a:p>
          <a:p>
            <a:pPr lvl="1" algn="just">
              <a:lnSpc>
                <a:spcPts val="2000"/>
              </a:lnSpc>
            </a:pPr>
            <a:r>
              <a:rPr lang="cs-CZ" dirty="false">
                <a:ea typeface="Yu Mincho" panose="02020400000000000000" pitchFamily="18" charset="-128"/>
              </a:rPr>
              <a:t>Sociálně aktivizační služby pro rodiny s dětmi § 65</a:t>
            </a:r>
          </a:p>
          <a:p>
            <a:pPr algn="just">
              <a:lnSpc>
                <a:spcPts val="2000"/>
              </a:lnSpc>
            </a:pPr>
            <a:r>
              <a:rPr lang="cs-CZ" sz="2000" dirty="false">
                <a:ea typeface="Yu Mincho" panose="02020400000000000000" pitchFamily="18" charset="-128"/>
              </a:rPr>
              <a:t>Asistent prevence kriminality/Domovník</a:t>
            </a:r>
          </a:p>
          <a:p>
            <a:pPr algn="just">
              <a:lnSpc>
                <a:spcPts val="2000"/>
              </a:lnSpc>
            </a:pPr>
            <a:r>
              <a:rPr lang="cs-CZ" sz="2000" dirty="false">
                <a:ea typeface="Yu Mincho" panose="02020400000000000000" pitchFamily="18" charset="-128"/>
              </a:rPr>
              <a:t>Dluhové poradenství</a:t>
            </a:r>
          </a:p>
          <a:p>
            <a:pPr algn="just">
              <a:lnSpc>
                <a:spcPts val="2000"/>
              </a:lnSpc>
            </a:pPr>
            <a:r>
              <a:rPr lang="cs-CZ" sz="2000" dirty="false">
                <a:ea typeface="Yu Mincho" panose="02020400000000000000" pitchFamily="18" charset="-128"/>
              </a:rPr>
              <a:t>Programy pro osoby v/po výkonu trestu</a:t>
            </a:r>
          </a:p>
          <a:p>
            <a:pPr algn="just">
              <a:lnSpc>
                <a:spcPts val="2000"/>
              </a:lnSpc>
            </a:pPr>
            <a:r>
              <a:rPr lang="cs-CZ" sz="2000" dirty="false">
                <a:ea typeface="Yu Mincho" panose="02020400000000000000" pitchFamily="18" charset="-128"/>
              </a:rPr>
              <a:t>Programy na podporu integrace imigrantů a cizinců</a:t>
            </a:r>
          </a:p>
          <a:p>
            <a:pPr algn="just">
              <a:lnSpc>
                <a:spcPts val="2000"/>
              </a:lnSpc>
            </a:pPr>
            <a:r>
              <a:rPr lang="cs-CZ" sz="2000" dirty="false">
                <a:ea typeface="Yu Mincho" panose="02020400000000000000" pitchFamily="18" charset="-128"/>
              </a:rPr>
              <a:t>Podpora sociální práce na obcích včetně podpory sociálního bydlení</a:t>
            </a:r>
          </a:p>
          <a:p>
            <a:pPr algn="just">
              <a:lnSpc>
                <a:spcPts val="2000"/>
              </a:lnSpc>
              <a:spcAft>
                <a:spcPts val="1100"/>
              </a:spcAft>
            </a:pPr>
            <a:r>
              <a:rPr lang="cs-CZ" sz="2000" dirty="false">
                <a:ea typeface="Yu Mincho" panose="02020400000000000000" pitchFamily="18" charset="-128"/>
              </a:rPr>
              <a:t>Programy na podporu ohrožených rodin  </a:t>
            </a:r>
          </a:p>
          <a:p>
            <a:endParaRPr lang="cs-CZ" dirty="false"/>
          </a:p>
        </p:txBody>
      </p:sp>
      <p:sp>
        <p:nvSpPr>
          <p:cNvPr id="4" name="Zástupný symbol pro číslo snímku 3">
            <a:extLst>
              <a:ext uri="{FF2B5EF4-FFF2-40B4-BE49-F238E27FC236}">
                <a16:creationId xmlns:a16="http://schemas.microsoft.com/office/drawing/2014/main" id="{94D1AE28-2047-463A-A63A-2CC22E17D13E}"/>
              </a:ext>
            </a:extLst>
          </p:cNvPr>
          <p:cNvSpPr>
            <a:spLocks noGrp="true"/>
          </p:cNvSpPr>
          <p:nvPr>
            <p:ph type="sldNum" sz="quarter" idx="12"/>
          </p:nvPr>
        </p:nvSpPr>
        <p:spPr/>
        <p:txBody>
          <a:bodyPr/>
          <a:lstStyle/>
          <a:p>
            <a:fld id="{479BF083-4774-43B1-9AB0-5CC1AC5DD8EE}" type="slidenum">
              <a:rPr lang="cs-CZ" smtClean="false"/>
              <a:pPr/>
              <a:t>21</a:t>
            </a:fld>
            <a:endParaRPr lang="cs-CZ" dirty="false"/>
          </a:p>
        </p:txBody>
      </p:sp>
    </p:spTree>
    <p:extLst>
      <p:ext uri="{BB962C8B-B14F-4D97-AF65-F5344CB8AC3E}">
        <p14:creationId xmlns:p14="http://schemas.microsoft.com/office/powerpoint/2010/main" val="3625520542"/>
      </p:ext>
    </p:extLst>
  </p:cSld>
  <p:clrMapOvr>
    <a:masterClrMapping/>
  </p:clrMapOvr>
</p:sld>
</file>

<file path=ppt/slides/slide2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2209B2-5193-428C-82AC-4E7718EF9A13}"/>
              </a:ext>
            </a:extLst>
          </p:cNvPr>
          <p:cNvSpPr>
            <a:spLocks noGrp="true"/>
          </p:cNvSpPr>
          <p:nvPr>
            <p:ph type="title"/>
          </p:nvPr>
        </p:nvSpPr>
        <p:spPr>
          <a:xfrm>
            <a:off x="360000" y="342000"/>
            <a:ext cx="8424000" cy="738000"/>
          </a:xfrm>
        </p:spPr>
        <p:txBody>
          <a:bodyPr/>
          <a:lstStyle/>
          <a:p>
            <a:r>
              <a:rPr lang="cs-CZ" sz="2800" b="true" dirty="false">
                <a:effectLst/>
                <a:latin typeface="Arial" panose="020B0604020202020204" pitchFamily="34" charset="0"/>
                <a:ea typeface="Yu Gothic Light" panose="020B0300000000000000" pitchFamily="34" charset="-128"/>
                <a:cs typeface="Times New Roman" panose="02020603050405020304" pitchFamily="18" charset="0"/>
              </a:rPr>
              <a:t>Podporované aktivity pro jednotlivé nositele ITI</a:t>
            </a:r>
            <a:br>
              <a:rPr lang="cs-CZ" sz="1800" b="true" dirty="false">
                <a:effectLst/>
                <a:latin typeface="Calibri Light" panose="020F0302020204030204" pitchFamily="34" charset="0"/>
                <a:ea typeface="Yu Gothic Light" panose="020B0300000000000000" pitchFamily="34" charset="-128"/>
                <a:cs typeface="Times New Roman" panose="02020603050405020304" pitchFamily="18" charset="0"/>
              </a:rPr>
            </a:br>
            <a:endParaRPr lang="cs-CZ" dirty="false"/>
          </a:p>
        </p:txBody>
      </p:sp>
      <p:sp>
        <p:nvSpPr>
          <p:cNvPr id="3" name="Zástupný obsah 2">
            <a:extLst>
              <a:ext uri="{FF2B5EF4-FFF2-40B4-BE49-F238E27FC236}">
                <a16:creationId xmlns:a16="http://schemas.microsoft.com/office/drawing/2014/main" id="{7B76A4A3-B4FC-4279-A0E0-D0599FDC396A}"/>
              </a:ext>
            </a:extLst>
          </p:cNvPr>
          <p:cNvSpPr>
            <a:spLocks noGrp="true"/>
          </p:cNvSpPr>
          <p:nvPr>
            <p:ph idx="1"/>
          </p:nvPr>
        </p:nvSpPr>
        <p:spPr>
          <a:xfrm>
            <a:off x="540000" y="1484784"/>
            <a:ext cx="8064000" cy="4320000"/>
          </a:xfrm>
        </p:spPr>
        <p:txBody>
          <a:bodyPr/>
          <a:lstStyle/>
          <a:p>
            <a:pPr marL="0" indent="0" algn="just">
              <a:lnSpc>
                <a:spcPct val="106000"/>
              </a:lnSpc>
              <a:spcAft>
                <a:spcPts val="800"/>
              </a:spcAft>
              <a:buNone/>
            </a:pPr>
            <a:r>
              <a:rPr lang="cs-CZ" sz="2000" b="true" u="sng" dirty="false">
                <a:effectLst/>
                <a:ea typeface="Yu Mincho" panose="02020400000000000000" pitchFamily="18" charset="-128"/>
              </a:rPr>
              <a:t>Olomoucká aglomerace</a:t>
            </a:r>
            <a:endParaRPr lang="cs-CZ" sz="2000" dirty="false">
              <a:effectLst/>
              <a:ea typeface="Calibri" panose="020F0502020204030204" pitchFamily="34" charset="0"/>
            </a:endParaRPr>
          </a:p>
          <a:p>
            <a:pPr algn="just">
              <a:lnSpc>
                <a:spcPts val="2000"/>
              </a:lnSpc>
            </a:pPr>
            <a:r>
              <a:rPr lang="cs-CZ" sz="2000" dirty="false">
                <a:ea typeface="Yu Mincho" panose="02020400000000000000" pitchFamily="18" charset="-128"/>
              </a:rPr>
              <a:t>Sociální služby dle zákona č. 108/2006 Sb.:</a:t>
            </a:r>
          </a:p>
          <a:p>
            <a:pPr lvl="1" algn="just">
              <a:lnSpc>
                <a:spcPts val="2000"/>
              </a:lnSpc>
            </a:pPr>
            <a:r>
              <a:rPr lang="cs-CZ" dirty="false">
                <a:ea typeface="Yu Mincho" panose="02020400000000000000" pitchFamily="18" charset="-128"/>
              </a:rPr>
              <a:t>Terénní programy § 69</a:t>
            </a:r>
          </a:p>
          <a:p>
            <a:pPr lvl="1" algn="just">
              <a:lnSpc>
                <a:spcPts val="2000"/>
              </a:lnSpc>
            </a:pPr>
            <a:r>
              <a:rPr lang="cs-CZ" dirty="false">
                <a:ea typeface="Yu Mincho" panose="02020400000000000000" pitchFamily="18" charset="-128"/>
              </a:rPr>
              <a:t>Nízkoprahová zařízení pro děti a mládež § 62</a:t>
            </a:r>
          </a:p>
          <a:p>
            <a:pPr lvl="1" algn="just">
              <a:lnSpc>
                <a:spcPts val="2000"/>
              </a:lnSpc>
            </a:pPr>
            <a:r>
              <a:rPr lang="cs-CZ" dirty="false">
                <a:ea typeface="Yu Mincho" panose="02020400000000000000" pitchFamily="18" charset="-128"/>
              </a:rPr>
              <a:t>Kontaktní centra § 59</a:t>
            </a:r>
          </a:p>
          <a:p>
            <a:pPr algn="just">
              <a:lnSpc>
                <a:spcPts val="2000"/>
              </a:lnSpc>
            </a:pPr>
            <a:r>
              <a:rPr lang="cs-CZ" sz="2000" dirty="false">
                <a:ea typeface="Yu Mincho" panose="02020400000000000000" pitchFamily="18" charset="-128"/>
              </a:rPr>
              <a:t>Dluhové poradenství</a:t>
            </a:r>
          </a:p>
          <a:p>
            <a:pPr algn="just">
              <a:lnSpc>
                <a:spcPts val="2000"/>
              </a:lnSpc>
            </a:pPr>
            <a:r>
              <a:rPr lang="cs-CZ" sz="2000" dirty="false">
                <a:ea typeface="Yu Mincho" panose="02020400000000000000" pitchFamily="18" charset="-128"/>
              </a:rPr>
              <a:t>Programy na podporu ohrožených rodin  </a:t>
            </a:r>
          </a:p>
          <a:p>
            <a:pPr algn="just">
              <a:lnSpc>
                <a:spcPts val="2000"/>
              </a:lnSpc>
            </a:pPr>
            <a:r>
              <a:rPr lang="cs-CZ" sz="2000" dirty="false">
                <a:ea typeface="Yu Mincho" panose="02020400000000000000" pitchFamily="18" charset="-128"/>
              </a:rPr>
              <a:t>Podpora sociálního bydlení</a:t>
            </a:r>
          </a:p>
          <a:p>
            <a:pPr algn="just">
              <a:lnSpc>
                <a:spcPts val="2000"/>
              </a:lnSpc>
              <a:spcAft>
                <a:spcPts val="1100"/>
              </a:spcAft>
            </a:pPr>
            <a:r>
              <a:rPr lang="cs-CZ" sz="2000" dirty="false">
                <a:ea typeface="Yu Mincho" panose="02020400000000000000" pitchFamily="18" charset="-128"/>
              </a:rPr>
              <a:t>Podpora komunitní (sociální) práce včetně vzniku, fungování a rozvoje komunitních center, podpora komunitních center</a:t>
            </a:r>
          </a:p>
          <a:p>
            <a:endParaRPr lang="cs-CZ" dirty="false"/>
          </a:p>
        </p:txBody>
      </p:sp>
      <p:sp>
        <p:nvSpPr>
          <p:cNvPr id="4" name="Zástupný symbol pro číslo snímku 3">
            <a:extLst>
              <a:ext uri="{FF2B5EF4-FFF2-40B4-BE49-F238E27FC236}">
                <a16:creationId xmlns:a16="http://schemas.microsoft.com/office/drawing/2014/main" id="{14B4531C-D3C7-4215-B532-B246C35FF208}"/>
              </a:ext>
            </a:extLst>
          </p:cNvPr>
          <p:cNvSpPr>
            <a:spLocks noGrp="true"/>
          </p:cNvSpPr>
          <p:nvPr>
            <p:ph type="sldNum" sz="quarter" idx="12"/>
          </p:nvPr>
        </p:nvSpPr>
        <p:spPr/>
        <p:txBody>
          <a:bodyPr/>
          <a:lstStyle/>
          <a:p>
            <a:fld id="{479BF083-4774-43B1-9AB0-5CC1AC5DD8EE}" type="slidenum">
              <a:rPr lang="cs-CZ" smtClean="false"/>
              <a:pPr/>
              <a:t>22</a:t>
            </a:fld>
            <a:endParaRPr lang="cs-CZ" dirty="false"/>
          </a:p>
        </p:txBody>
      </p:sp>
    </p:spTree>
    <p:extLst>
      <p:ext uri="{BB962C8B-B14F-4D97-AF65-F5344CB8AC3E}">
        <p14:creationId xmlns:p14="http://schemas.microsoft.com/office/powerpoint/2010/main" val="1168404942"/>
      </p:ext>
    </p:extLst>
  </p:cSld>
  <p:clrMapOvr>
    <a:masterClrMapping/>
  </p:clrMapOvr>
</p:sld>
</file>

<file path=ppt/slides/slide2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7FC7B4-8276-4A0B-9070-167E6467FCD2}"/>
              </a:ext>
            </a:extLst>
          </p:cNvPr>
          <p:cNvSpPr>
            <a:spLocks noGrp="true"/>
          </p:cNvSpPr>
          <p:nvPr>
            <p:ph type="title"/>
          </p:nvPr>
        </p:nvSpPr>
        <p:spPr>
          <a:xfrm>
            <a:off x="360000" y="342000"/>
            <a:ext cx="8424000" cy="738000"/>
          </a:xfrm>
        </p:spPr>
        <p:txBody>
          <a:bodyPr/>
          <a:lstStyle/>
          <a:p>
            <a:r>
              <a:rPr lang="cs-CZ" sz="2800" b="true" dirty="false">
                <a:effectLst/>
                <a:latin typeface="Arial" panose="020B0604020202020204" pitchFamily="34" charset="0"/>
                <a:ea typeface="Yu Gothic Light" panose="020B0300000000000000" pitchFamily="34" charset="-128"/>
                <a:cs typeface="Times New Roman" panose="02020603050405020304" pitchFamily="18" charset="0"/>
              </a:rPr>
              <a:t>Podporované aktivity pro jednotlivé nositele ITI</a:t>
            </a:r>
            <a:br>
              <a:rPr lang="cs-CZ" sz="1800" b="true" dirty="false">
                <a:effectLst/>
                <a:latin typeface="Calibri Light" panose="020F0302020204030204" pitchFamily="34" charset="0"/>
                <a:ea typeface="Yu Gothic Light" panose="020B0300000000000000" pitchFamily="34" charset="-128"/>
                <a:cs typeface="Times New Roman" panose="02020603050405020304" pitchFamily="18" charset="0"/>
              </a:rPr>
            </a:br>
            <a:endParaRPr lang="cs-CZ" dirty="false"/>
          </a:p>
        </p:txBody>
      </p:sp>
      <p:sp>
        <p:nvSpPr>
          <p:cNvPr id="3" name="Zástupný obsah 2">
            <a:extLst>
              <a:ext uri="{FF2B5EF4-FFF2-40B4-BE49-F238E27FC236}">
                <a16:creationId xmlns:a16="http://schemas.microsoft.com/office/drawing/2014/main" id="{8D7A39AA-643E-4A15-AE92-B36DF573312B}"/>
              </a:ext>
            </a:extLst>
          </p:cNvPr>
          <p:cNvSpPr>
            <a:spLocks noGrp="true"/>
          </p:cNvSpPr>
          <p:nvPr>
            <p:ph idx="1"/>
          </p:nvPr>
        </p:nvSpPr>
        <p:spPr>
          <a:xfrm>
            <a:off x="540000" y="1268760"/>
            <a:ext cx="8064000" cy="5427240"/>
          </a:xfrm>
        </p:spPr>
        <p:txBody>
          <a:bodyPr/>
          <a:lstStyle/>
          <a:p>
            <a:pPr marL="0" indent="0" algn="just">
              <a:lnSpc>
                <a:spcPct val="106000"/>
              </a:lnSpc>
              <a:spcAft>
                <a:spcPts val="800"/>
              </a:spcAft>
              <a:buNone/>
            </a:pPr>
            <a:r>
              <a:rPr lang="cs-CZ" sz="2000" b="true" u="sng" dirty="false">
                <a:solidFill>
                  <a:schemeClr val="accent1"/>
                </a:solidFill>
                <a:effectLst/>
                <a:ea typeface="Yu Mincho" panose="02020400000000000000" pitchFamily="18" charset="-128"/>
              </a:rPr>
              <a:t>Ostravská metropolitní oblast</a:t>
            </a:r>
            <a:endParaRPr lang="cs-CZ" sz="2000" dirty="false">
              <a:solidFill>
                <a:schemeClr val="accent1"/>
              </a:solidFill>
              <a:effectLst/>
              <a:ea typeface="Calibri" panose="020F0502020204030204" pitchFamily="34" charset="0"/>
            </a:endParaRPr>
          </a:p>
          <a:p>
            <a:pPr algn="just">
              <a:lnSpc>
                <a:spcPts val="2000"/>
              </a:lnSpc>
            </a:pPr>
            <a:r>
              <a:rPr lang="cs-CZ" sz="2000" dirty="false">
                <a:ea typeface="Yu Mincho" panose="02020400000000000000" pitchFamily="18" charset="-128"/>
              </a:rPr>
              <a:t>Sociální služby dle zákona č. 108/2006 Sb.:</a:t>
            </a:r>
          </a:p>
          <a:p>
            <a:pPr lvl="1" algn="just">
              <a:lnSpc>
                <a:spcPts val="2000"/>
              </a:lnSpc>
            </a:pPr>
            <a:r>
              <a:rPr lang="cs-CZ" dirty="false">
                <a:ea typeface="Yu Mincho" panose="02020400000000000000" pitchFamily="18" charset="-128"/>
              </a:rPr>
              <a:t>Chráněné bydlení § 51</a:t>
            </a:r>
          </a:p>
          <a:p>
            <a:pPr algn="just">
              <a:lnSpc>
                <a:spcPts val="2000"/>
              </a:lnSpc>
            </a:pPr>
            <a:r>
              <a:rPr lang="cs-CZ" sz="2000" dirty="false">
                <a:ea typeface="Yu Mincho" panose="02020400000000000000" pitchFamily="18" charset="-128"/>
              </a:rPr>
              <a:t>Dluhové poradenství</a:t>
            </a:r>
          </a:p>
          <a:p>
            <a:pPr algn="just">
              <a:lnSpc>
                <a:spcPts val="2000"/>
              </a:lnSpc>
              <a:spcAft>
                <a:spcPts val="1100"/>
              </a:spcAft>
            </a:pPr>
            <a:r>
              <a:rPr lang="cs-CZ" sz="2000" dirty="false">
                <a:ea typeface="Yu Mincho" panose="02020400000000000000" pitchFamily="18" charset="-128"/>
              </a:rPr>
              <a:t>Programy pro osoby s duševním onemocněním</a:t>
            </a:r>
          </a:p>
          <a:p>
            <a:pPr marL="0" indent="0" algn="just">
              <a:lnSpc>
                <a:spcPct val="106000"/>
              </a:lnSpc>
              <a:spcAft>
                <a:spcPts val="800"/>
              </a:spcAft>
              <a:buNone/>
            </a:pPr>
            <a:r>
              <a:rPr lang="cs-CZ" sz="2000" b="true" u="sng" dirty="false">
                <a:solidFill>
                  <a:schemeClr val="accent1"/>
                </a:solidFill>
                <a:effectLst/>
                <a:ea typeface="Yu Mincho" panose="02020400000000000000" pitchFamily="18" charset="-128"/>
              </a:rPr>
              <a:t>Plzeňská aglomerace</a:t>
            </a:r>
            <a:endParaRPr lang="cs-CZ" sz="2000" dirty="false">
              <a:solidFill>
                <a:schemeClr val="accent1"/>
              </a:solidFill>
              <a:effectLst/>
              <a:ea typeface="Calibri" panose="020F0502020204030204" pitchFamily="34" charset="0"/>
            </a:endParaRPr>
          </a:p>
          <a:p>
            <a:pPr algn="just">
              <a:lnSpc>
                <a:spcPts val="2000"/>
              </a:lnSpc>
            </a:pPr>
            <a:r>
              <a:rPr lang="cs-CZ" sz="2000" dirty="false">
                <a:ea typeface="Yu Mincho" panose="02020400000000000000" pitchFamily="18" charset="-128"/>
              </a:rPr>
              <a:t>Podpora neformální a sdílené péče</a:t>
            </a:r>
          </a:p>
          <a:p>
            <a:pPr algn="just">
              <a:lnSpc>
                <a:spcPts val="2000"/>
              </a:lnSpc>
            </a:pPr>
            <a:r>
              <a:rPr lang="cs-CZ" sz="2000" dirty="false">
                <a:ea typeface="Yu Mincho" panose="02020400000000000000" pitchFamily="18" charset="-128"/>
              </a:rPr>
              <a:t>Programy na podporu integrace imigrantů a cizinců</a:t>
            </a:r>
          </a:p>
          <a:p>
            <a:pPr algn="just">
              <a:lnSpc>
                <a:spcPts val="2000"/>
              </a:lnSpc>
            </a:pPr>
            <a:r>
              <a:rPr lang="cs-CZ" sz="2000" dirty="false">
                <a:ea typeface="Yu Mincho" panose="02020400000000000000" pitchFamily="18" charset="-128"/>
              </a:rPr>
              <a:t>Podpora komunitní (sociální) práce včetně vzniku, fungování a rozvoje komunitních center, podpora komunitních center</a:t>
            </a:r>
          </a:p>
          <a:p>
            <a:pPr algn="just">
              <a:lnSpc>
                <a:spcPts val="2000"/>
              </a:lnSpc>
              <a:spcAft>
                <a:spcPts val="1100"/>
              </a:spcAft>
            </a:pPr>
            <a:r>
              <a:rPr lang="cs-CZ" sz="2000" dirty="false">
                <a:ea typeface="Yu Mincho" panose="02020400000000000000" pitchFamily="18" charset="-128"/>
              </a:rPr>
              <a:t>Programy na podporu ohrožených rodin   </a:t>
            </a:r>
          </a:p>
          <a:p>
            <a:pPr marL="0" indent="0" algn="just">
              <a:lnSpc>
                <a:spcPct val="106000"/>
              </a:lnSpc>
              <a:spcAft>
                <a:spcPts val="800"/>
              </a:spcAft>
              <a:buNone/>
            </a:pPr>
            <a:r>
              <a:rPr lang="cs-CZ" sz="2000" b="true" u="sng" dirty="false">
                <a:effectLst/>
                <a:ea typeface="Yu Mincho" panose="02020400000000000000" pitchFamily="18" charset="-128"/>
              </a:rPr>
              <a:t>Ústecko-chomutovská aglomerace</a:t>
            </a:r>
            <a:endParaRPr lang="cs-CZ" sz="2000" dirty="false">
              <a:effectLst/>
              <a:ea typeface="Calibri" panose="020F0502020204030204" pitchFamily="34" charset="0"/>
            </a:endParaRPr>
          </a:p>
          <a:p>
            <a:pPr algn="just">
              <a:lnSpc>
                <a:spcPts val="2000"/>
              </a:lnSpc>
              <a:spcAft>
                <a:spcPts val="1100"/>
              </a:spcAft>
            </a:pPr>
            <a:r>
              <a:rPr lang="cs-CZ" sz="2000" dirty="false">
                <a:ea typeface="Yu Mincho" panose="02020400000000000000" pitchFamily="18" charset="-128"/>
              </a:rPr>
              <a:t>Dluhové poradenství</a:t>
            </a:r>
          </a:p>
          <a:p>
            <a:pPr algn="just">
              <a:lnSpc>
                <a:spcPts val="2000"/>
              </a:lnSpc>
              <a:spcAft>
                <a:spcPts val="1100"/>
              </a:spcAft>
            </a:pPr>
            <a:endParaRPr lang="cs-CZ" sz="2000" dirty="false">
              <a:ea typeface="Yu Mincho" panose="02020400000000000000" pitchFamily="18" charset="-128"/>
            </a:endParaRPr>
          </a:p>
          <a:p>
            <a:pPr marL="0" indent="0">
              <a:buNone/>
            </a:pPr>
            <a:endParaRPr lang="cs-CZ" dirty="false">
              <a:solidFill>
                <a:schemeClr val="accent1"/>
              </a:solidFill>
            </a:endParaRPr>
          </a:p>
        </p:txBody>
      </p:sp>
      <p:sp>
        <p:nvSpPr>
          <p:cNvPr id="4" name="Zástupný symbol pro číslo snímku 3">
            <a:extLst>
              <a:ext uri="{FF2B5EF4-FFF2-40B4-BE49-F238E27FC236}">
                <a16:creationId xmlns:a16="http://schemas.microsoft.com/office/drawing/2014/main" id="{0E8AC79B-C9D6-47D9-B490-74815A93B3A9}"/>
              </a:ext>
            </a:extLst>
          </p:cNvPr>
          <p:cNvSpPr>
            <a:spLocks noGrp="true"/>
          </p:cNvSpPr>
          <p:nvPr>
            <p:ph type="sldNum" sz="quarter" idx="12"/>
          </p:nvPr>
        </p:nvSpPr>
        <p:spPr/>
        <p:txBody>
          <a:bodyPr/>
          <a:lstStyle/>
          <a:p>
            <a:fld id="{479BF083-4774-43B1-9AB0-5CC1AC5DD8EE}" type="slidenum">
              <a:rPr lang="cs-CZ" smtClean="false"/>
              <a:pPr/>
              <a:t>23</a:t>
            </a:fld>
            <a:endParaRPr lang="cs-CZ" dirty="false"/>
          </a:p>
        </p:txBody>
      </p:sp>
    </p:spTree>
    <p:extLst>
      <p:ext uri="{BB962C8B-B14F-4D97-AF65-F5344CB8AC3E}">
        <p14:creationId xmlns:p14="http://schemas.microsoft.com/office/powerpoint/2010/main" val="1466221225"/>
      </p:ext>
    </p:extLst>
  </p:cSld>
  <p:clrMapOvr>
    <a:masterClrMapping/>
  </p:clrMapOvr>
</p:sld>
</file>

<file path=ppt/slides/slide2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827584" y="2420888"/>
            <a:ext cx="7272808" cy="864096"/>
          </a:xfrm>
        </p:spPr>
        <p:txBody>
          <a:bodyPr/>
          <a:lstStyle/>
          <a:p>
            <a:pPr algn="ctr"/>
            <a:r>
              <a:rPr lang="cs-CZ" dirty="false"/>
              <a:t> vymezení aktivit výzvy</a:t>
            </a:r>
            <a:br>
              <a:rPr lang="cs-CZ" dirty="false"/>
            </a:br>
            <a:br>
              <a:rPr lang="cs-CZ" dirty="false"/>
            </a:br>
            <a:endParaRPr lang="cs-CZ" sz="2800" b="false" dirty="false"/>
          </a:p>
        </p:txBody>
      </p:sp>
    </p:spTree>
    <p:extLst>
      <p:ext uri="{BB962C8B-B14F-4D97-AF65-F5344CB8AC3E}">
        <p14:creationId xmlns:p14="http://schemas.microsoft.com/office/powerpoint/2010/main" val="3726403794"/>
      </p:ext>
    </p:extLst>
  </p:cSld>
  <p:clrMapOvr>
    <a:masterClrMapping/>
  </p:clrMapOvr>
</p:sld>
</file>

<file path=ppt/slides/slide2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D88833-97A8-4C28-8B17-000BAA0E8FEA}"/>
              </a:ext>
            </a:extLst>
          </p:cNvPr>
          <p:cNvSpPr>
            <a:spLocks noGrp="true"/>
          </p:cNvSpPr>
          <p:nvPr>
            <p:ph type="title"/>
          </p:nvPr>
        </p:nvSpPr>
        <p:spPr/>
        <p:txBody>
          <a:bodyPr/>
          <a:lstStyle/>
          <a:p>
            <a:r>
              <a:rPr lang="cs-CZ" sz="3200" dirty="false"/>
              <a:t>podporované aktivity</a:t>
            </a:r>
            <a:endParaRPr lang="cs-CZ" dirty="false"/>
          </a:p>
        </p:txBody>
      </p:sp>
      <p:sp>
        <p:nvSpPr>
          <p:cNvPr id="3" name="Zástupný obsah 2">
            <a:extLst>
              <a:ext uri="{FF2B5EF4-FFF2-40B4-BE49-F238E27FC236}">
                <a16:creationId xmlns:a16="http://schemas.microsoft.com/office/drawing/2014/main" id="{36A2C17D-2610-42A8-803E-2D5F865A1A20}"/>
              </a:ext>
            </a:extLst>
          </p:cNvPr>
          <p:cNvSpPr>
            <a:spLocks noGrp="true"/>
          </p:cNvSpPr>
          <p:nvPr>
            <p:ph idx="1"/>
          </p:nvPr>
        </p:nvSpPr>
        <p:spPr>
          <a:xfrm>
            <a:off x="540000" y="1340768"/>
            <a:ext cx="8064000" cy="4320000"/>
          </a:xfrm>
        </p:spPr>
        <p:txBody>
          <a:bodyPr/>
          <a:lstStyle/>
          <a:p>
            <a:r>
              <a:rPr lang="cs-CZ" dirty="false"/>
              <a:t>1) Podpora prevence kriminality bezpečnosti a veřejného pořádku</a:t>
            </a:r>
          </a:p>
          <a:p>
            <a:r>
              <a:rPr lang="cs-CZ" dirty="false"/>
              <a:t>2) Podpora sociální práce na obcích a podpora sociálního dostupného a podporovaného bydlení nebo krizového bydlení</a:t>
            </a:r>
          </a:p>
          <a:p>
            <a:r>
              <a:rPr lang="cs-CZ" dirty="false"/>
              <a:t>3) Dluhové poradenství</a:t>
            </a:r>
          </a:p>
          <a:p>
            <a:r>
              <a:rPr lang="cs-CZ" dirty="false"/>
              <a:t>4) Sociální služby dle zákona č. 108/2006 Sb.</a:t>
            </a:r>
          </a:p>
          <a:p>
            <a:r>
              <a:rPr lang="cs-CZ" dirty="false"/>
              <a:t>5) Podpora komunitní sociální práce včetně vzniku fungování a rozvoje komunitních center, podpora komunitních center</a:t>
            </a:r>
          </a:p>
          <a:p>
            <a:r>
              <a:rPr lang="cs-CZ" dirty="false"/>
              <a:t>6) Podpora neformální a sdílené péče</a:t>
            </a:r>
          </a:p>
          <a:p>
            <a:endParaRPr lang="cs-CZ" dirty="false"/>
          </a:p>
          <a:p>
            <a:endParaRPr lang="cs-CZ" dirty="false"/>
          </a:p>
          <a:p>
            <a:endParaRPr lang="cs-CZ" dirty="false"/>
          </a:p>
        </p:txBody>
      </p:sp>
      <p:sp>
        <p:nvSpPr>
          <p:cNvPr id="4" name="Zástupný symbol pro číslo snímku 3">
            <a:extLst>
              <a:ext uri="{FF2B5EF4-FFF2-40B4-BE49-F238E27FC236}">
                <a16:creationId xmlns:a16="http://schemas.microsoft.com/office/drawing/2014/main" id="{09AFAC74-F422-4FE0-8CEB-ED225A3DE5FF}"/>
              </a:ext>
            </a:extLst>
          </p:cNvPr>
          <p:cNvSpPr>
            <a:spLocks noGrp="true"/>
          </p:cNvSpPr>
          <p:nvPr>
            <p:ph type="sldNum" sz="quarter" idx="12"/>
          </p:nvPr>
        </p:nvSpPr>
        <p:spPr/>
        <p:txBody>
          <a:bodyPr/>
          <a:lstStyle/>
          <a:p>
            <a:fld id="{479BF083-4774-43B1-9AB0-5CC1AC5DD8EE}" type="slidenum">
              <a:rPr lang="cs-CZ" smtClean="false"/>
              <a:pPr/>
              <a:t>25</a:t>
            </a:fld>
            <a:endParaRPr lang="cs-CZ" dirty="false"/>
          </a:p>
        </p:txBody>
      </p:sp>
    </p:spTree>
    <p:extLst>
      <p:ext uri="{BB962C8B-B14F-4D97-AF65-F5344CB8AC3E}">
        <p14:creationId xmlns:p14="http://schemas.microsoft.com/office/powerpoint/2010/main" val="2068496571"/>
      </p:ext>
    </p:extLst>
  </p:cSld>
  <p:clrMapOvr>
    <a:masterClrMapping/>
  </p:clrMapOvr>
</p:sld>
</file>

<file path=ppt/slides/slide26.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AF11C9-A55E-4D14-81EC-97B5CA9669C5}"/>
              </a:ext>
            </a:extLst>
          </p:cNvPr>
          <p:cNvSpPr>
            <a:spLocks noGrp="true"/>
          </p:cNvSpPr>
          <p:nvPr>
            <p:ph type="title"/>
          </p:nvPr>
        </p:nvSpPr>
        <p:spPr/>
        <p:txBody>
          <a:bodyPr/>
          <a:lstStyle/>
          <a:p>
            <a:r>
              <a:rPr lang="cs-CZ" sz="3200" dirty="false"/>
              <a:t>podporované aktivity</a:t>
            </a:r>
            <a:endParaRPr lang="cs-CZ" dirty="false"/>
          </a:p>
        </p:txBody>
      </p:sp>
      <p:sp>
        <p:nvSpPr>
          <p:cNvPr id="3" name="Zástupný obsah 2">
            <a:extLst>
              <a:ext uri="{FF2B5EF4-FFF2-40B4-BE49-F238E27FC236}">
                <a16:creationId xmlns:a16="http://schemas.microsoft.com/office/drawing/2014/main" id="{11ECBC50-1542-464F-8F2E-6ED65B2459A7}"/>
              </a:ext>
            </a:extLst>
          </p:cNvPr>
          <p:cNvSpPr>
            <a:spLocks noGrp="true"/>
          </p:cNvSpPr>
          <p:nvPr>
            <p:ph idx="1"/>
          </p:nvPr>
        </p:nvSpPr>
        <p:spPr>
          <a:xfrm>
            <a:off x="540000" y="1484784"/>
            <a:ext cx="8064000" cy="4320000"/>
          </a:xfrm>
        </p:spPr>
        <p:txBody>
          <a:bodyPr/>
          <a:lstStyle/>
          <a:p>
            <a:r>
              <a:rPr lang="cs-CZ" dirty="false"/>
              <a:t>7) </a:t>
            </a:r>
            <a:r>
              <a:rPr lang="cs-CZ" dirty="false" err="true"/>
              <a:t>Homesharing</a:t>
            </a:r>
            <a:endParaRPr lang="cs-CZ" dirty="false"/>
          </a:p>
          <a:p>
            <a:r>
              <a:rPr lang="cs-CZ" dirty="false"/>
              <a:t>8) Programy na podporu integrace imigrantů a cizinců</a:t>
            </a:r>
          </a:p>
          <a:p>
            <a:r>
              <a:rPr lang="cs-CZ" dirty="false"/>
              <a:t>9) Programy pro osoby v/po výkonu trestu</a:t>
            </a:r>
          </a:p>
          <a:p>
            <a:r>
              <a:rPr lang="cs-CZ" dirty="false"/>
              <a:t>10) Programy pro osoby ohrožené závislostmi nebo závislé na návykových látkách</a:t>
            </a:r>
          </a:p>
          <a:p>
            <a:r>
              <a:rPr lang="cs-CZ" dirty="false"/>
              <a:t>11) Programy na podporu ohrožených rodin a posilování rodinných vazeb</a:t>
            </a:r>
          </a:p>
          <a:p>
            <a:r>
              <a:rPr lang="cs-CZ" dirty="false"/>
              <a:t>12) Programy pro osoby s duševním onemocněním</a:t>
            </a:r>
          </a:p>
          <a:p>
            <a:endParaRPr lang="cs-CZ" dirty="false"/>
          </a:p>
          <a:p>
            <a:endParaRPr lang="cs-CZ" dirty="false"/>
          </a:p>
          <a:p>
            <a:endParaRPr lang="cs-CZ" dirty="false"/>
          </a:p>
          <a:p>
            <a:pPr marL="0" indent="0">
              <a:buNone/>
            </a:pPr>
            <a:endParaRPr lang="cs-CZ" dirty="false"/>
          </a:p>
          <a:p>
            <a:endParaRPr lang="cs-CZ" dirty="false"/>
          </a:p>
          <a:p>
            <a:endParaRPr lang="cs-CZ" dirty="false"/>
          </a:p>
          <a:p>
            <a:endParaRPr lang="cs-CZ" dirty="false"/>
          </a:p>
        </p:txBody>
      </p:sp>
      <p:sp>
        <p:nvSpPr>
          <p:cNvPr id="4" name="Zástupný symbol pro číslo snímku 3">
            <a:extLst>
              <a:ext uri="{FF2B5EF4-FFF2-40B4-BE49-F238E27FC236}">
                <a16:creationId xmlns:a16="http://schemas.microsoft.com/office/drawing/2014/main" id="{C1219717-BBE8-41CC-BC24-DD3A08571AB4}"/>
              </a:ext>
            </a:extLst>
          </p:cNvPr>
          <p:cNvSpPr>
            <a:spLocks noGrp="true"/>
          </p:cNvSpPr>
          <p:nvPr>
            <p:ph type="sldNum" sz="quarter" idx="12"/>
          </p:nvPr>
        </p:nvSpPr>
        <p:spPr/>
        <p:txBody>
          <a:bodyPr/>
          <a:lstStyle/>
          <a:p>
            <a:fld id="{479BF083-4774-43B1-9AB0-5CC1AC5DD8EE}" type="slidenum">
              <a:rPr lang="cs-CZ" smtClean="false"/>
              <a:pPr/>
              <a:t>26</a:t>
            </a:fld>
            <a:endParaRPr lang="cs-CZ" dirty="false"/>
          </a:p>
        </p:txBody>
      </p:sp>
    </p:spTree>
    <p:extLst>
      <p:ext uri="{BB962C8B-B14F-4D97-AF65-F5344CB8AC3E}">
        <p14:creationId xmlns:p14="http://schemas.microsoft.com/office/powerpoint/2010/main" val="2010417936"/>
      </p:ext>
    </p:extLst>
  </p:cSld>
  <p:clrMapOvr>
    <a:masterClrMapping/>
  </p:clrMapOvr>
</p:sld>
</file>

<file path=ppt/slides/slide27.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19906D-EB61-4FDD-AD96-A2FDD2A7A651}"/>
              </a:ext>
            </a:extLst>
          </p:cNvPr>
          <p:cNvSpPr>
            <a:spLocks noGrp="true"/>
          </p:cNvSpPr>
          <p:nvPr>
            <p:ph type="title"/>
          </p:nvPr>
        </p:nvSpPr>
        <p:spPr/>
        <p:txBody>
          <a:bodyPr/>
          <a:lstStyle/>
          <a:p>
            <a:r>
              <a:rPr lang="cs-CZ" b="true" dirty="false">
                <a:effectLst/>
                <a:ea typeface="Calibri" panose="020F0502020204030204" pitchFamily="34" charset="0"/>
                <a:cs typeface="Times New Roman" panose="02020603050405020304" pitchFamily="18" charset="0"/>
              </a:rPr>
              <a:t>Podpora prevence kriminality, bezpečnosti a veřejného pořádku</a:t>
            </a:r>
            <a:endParaRPr lang="cs-CZ" dirty="false"/>
          </a:p>
        </p:txBody>
      </p:sp>
      <p:sp>
        <p:nvSpPr>
          <p:cNvPr id="3" name="Zástupný obsah 2">
            <a:extLst>
              <a:ext uri="{FF2B5EF4-FFF2-40B4-BE49-F238E27FC236}">
                <a16:creationId xmlns:a16="http://schemas.microsoft.com/office/drawing/2014/main" id="{0238DB61-DC96-40F5-8002-F7A687FD1565}"/>
              </a:ext>
            </a:extLst>
          </p:cNvPr>
          <p:cNvSpPr>
            <a:spLocks noGrp="true"/>
          </p:cNvSpPr>
          <p:nvPr>
            <p:ph idx="1"/>
          </p:nvPr>
        </p:nvSpPr>
        <p:spPr>
          <a:xfrm>
            <a:off x="540000" y="1628800"/>
            <a:ext cx="8064000" cy="4680520"/>
          </a:xfrm>
        </p:spPr>
        <p:txBody>
          <a:bodyPr/>
          <a:lstStyle/>
          <a:p>
            <a:pPr marL="0" indent="0">
              <a:buNone/>
            </a:pPr>
            <a:r>
              <a:rPr lang="cs-CZ" b="true" dirty="false">
                <a:effectLst/>
                <a:ea typeface="Calibri" panose="020F0502020204030204" pitchFamily="34" charset="0"/>
                <a:cs typeface="Times New Roman" panose="02020603050405020304" pitchFamily="18" charset="0"/>
              </a:rPr>
              <a:t>1) Podpora prevence kriminality, bezpečnosti a veřejného pořádku </a:t>
            </a:r>
          </a:p>
          <a:p>
            <a:pPr>
              <a:buFont typeface="Arial" panose="020B0604020202020204" pitchFamily="34" charset="0"/>
              <a:buChar char="•"/>
            </a:pPr>
            <a:r>
              <a:rPr lang="cs-CZ" sz="2000" dirty="false">
                <a:cs typeface="Times New Roman" panose="02020603050405020304" pitchFamily="18" charset="0"/>
              </a:rPr>
              <a:t>A) </a:t>
            </a:r>
            <a:r>
              <a:rPr lang="cs-CZ" sz="2000" dirty="false">
                <a:effectLst/>
                <a:ea typeface="Calibri" panose="020F0502020204030204" pitchFamily="34" charset="0"/>
                <a:cs typeface="Times New Roman" panose="02020603050405020304" pitchFamily="18" charset="0"/>
              </a:rPr>
              <a:t>Podpora prevence kriminality, bezpečnosti a veřejného pořádku prostřednictvím podpory „</a:t>
            </a:r>
            <a:r>
              <a:rPr lang="cs-CZ" sz="2000" b="true" dirty="false">
                <a:effectLst/>
                <a:ea typeface="Calibri" panose="020F0502020204030204" pitchFamily="34" charset="0"/>
                <a:cs typeface="Times New Roman" panose="02020603050405020304" pitchFamily="18" charset="0"/>
              </a:rPr>
              <a:t>Asistenta prevence kriminality</a:t>
            </a:r>
            <a:r>
              <a:rPr lang="cs-CZ" sz="2000" dirty="false">
                <a:effectLst/>
                <a:ea typeface="Calibri" panose="020F0502020204030204" pitchFamily="34" charset="0"/>
                <a:cs typeface="Times New Roman" panose="02020603050405020304" pitchFamily="18" charset="0"/>
              </a:rPr>
              <a:t>“</a:t>
            </a:r>
          </a:p>
          <a:p>
            <a:pPr>
              <a:buFont typeface="Arial" panose="020B0604020202020204" pitchFamily="34" charset="0"/>
              <a:buChar char="•"/>
            </a:pPr>
            <a:r>
              <a:rPr lang="cs-CZ" sz="2000" dirty="false">
                <a:ea typeface="Yu Mincho" panose="02020400000000000000" pitchFamily="18" charset="-128"/>
                <a:cs typeface="Times New Roman" panose="02020603050405020304" pitchFamily="18" charset="0"/>
              </a:rPr>
              <a:t>B) </a:t>
            </a:r>
            <a:r>
              <a:rPr lang="cs-CZ" sz="2000" dirty="false">
                <a:effectLst/>
                <a:ea typeface="Yu Mincho" panose="02020400000000000000" pitchFamily="18" charset="-128"/>
              </a:rPr>
              <a:t>Podpora prevence kriminality, bezpečnosti a veřejného pořádku prostřednictvím podpory „</a:t>
            </a:r>
            <a:r>
              <a:rPr lang="cs-CZ" sz="2000" b="true" dirty="false">
                <a:effectLst/>
                <a:ea typeface="Yu Mincho" panose="02020400000000000000" pitchFamily="18" charset="-128"/>
              </a:rPr>
              <a:t>Domovníka-preventisty</a:t>
            </a:r>
            <a:r>
              <a:rPr lang="cs-CZ" sz="2000" dirty="false">
                <a:effectLst/>
                <a:ea typeface="Yu Mincho" panose="02020400000000000000" pitchFamily="18" charset="-128"/>
              </a:rPr>
              <a:t>“ </a:t>
            </a:r>
          </a:p>
          <a:p>
            <a:pPr>
              <a:buFont typeface="Arial" panose="020B0604020202020204" pitchFamily="34" charset="0"/>
              <a:buChar char="•"/>
            </a:pPr>
            <a:r>
              <a:rPr lang="cs-CZ" sz="2000" dirty="false">
                <a:effectLst/>
                <a:ea typeface="Yu Mincho" panose="02020400000000000000" pitchFamily="18" charset="-128"/>
              </a:rPr>
              <a:t>Podporovány budou pouze činnosti a aktivity, které jsou v souladu s </a:t>
            </a:r>
            <a:r>
              <a:rPr lang="cs-CZ" sz="2000" u="sng" dirty="false">
                <a:effectLst/>
                <a:ea typeface="Yu Mincho" panose="02020400000000000000" pitchFamily="18" charset="-128"/>
              </a:rPr>
              <a:t>„Metodikou výběru, přípravy a činnosti asistentů prevence kriminality MV ČR</a:t>
            </a:r>
            <a:r>
              <a:rPr lang="cs-CZ" sz="2000" dirty="false">
                <a:effectLst/>
                <a:ea typeface="Yu Mincho" panose="02020400000000000000" pitchFamily="18" charset="-128"/>
              </a:rPr>
              <a:t>“, respektive s </a:t>
            </a:r>
            <a:r>
              <a:rPr lang="cs-CZ" sz="2000" u="sng" dirty="false">
                <a:effectLst/>
                <a:ea typeface="Yu Mincho" panose="02020400000000000000" pitchFamily="18" charset="-128"/>
              </a:rPr>
              <a:t>„Metodikou výběru, přípravy a činnosti domovníků-preventistů MV ČR“  </a:t>
            </a:r>
            <a:r>
              <a:rPr lang="cs-CZ" sz="2000" dirty="false">
                <a:effectLst/>
                <a:ea typeface="Yu Mincho" panose="02020400000000000000" pitchFamily="18" charset="-128"/>
              </a:rPr>
              <a:t>(</a:t>
            </a:r>
            <a:r>
              <a:rPr lang="cs-CZ" sz="2000" b="true" dirty="false">
                <a:effectLst/>
                <a:ea typeface="Yu Mincho" panose="02020400000000000000" pitchFamily="18" charset="-128"/>
              </a:rPr>
              <a:t>zde jsou uvedené povinné aktivity, časové dotace na vzdělávání, pracovní pozice aj.</a:t>
            </a:r>
            <a:r>
              <a:rPr lang="cs-CZ" sz="2000" dirty="false">
                <a:effectLst/>
                <a:ea typeface="Yu Mincho" panose="02020400000000000000" pitchFamily="18" charset="-128"/>
              </a:rPr>
              <a:t>)</a:t>
            </a:r>
          </a:p>
          <a:p>
            <a:endParaRPr lang="cs-CZ" sz="1800" dirty="false">
              <a:effectLst/>
              <a:ea typeface="Yu Mincho" panose="02020400000000000000" pitchFamily="18" charset="-128"/>
            </a:endParaRPr>
          </a:p>
          <a:p>
            <a:pPr marL="0" indent="0">
              <a:buNone/>
            </a:pPr>
            <a:endParaRPr lang="cs-CZ" sz="1800" b="true" dirty="false">
              <a:latin typeface="Arial" panose="020B0604020202020204" pitchFamily="34" charset="0"/>
              <a:ea typeface="Yu Mincho" panose="02020400000000000000" pitchFamily="18" charset="-128"/>
            </a:endParaRPr>
          </a:p>
        </p:txBody>
      </p:sp>
      <p:sp>
        <p:nvSpPr>
          <p:cNvPr id="4" name="Zástupný symbol pro číslo snímku 3">
            <a:extLst>
              <a:ext uri="{FF2B5EF4-FFF2-40B4-BE49-F238E27FC236}">
                <a16:creationId xmlns:a16="http://schemas.microsoft.com/office/drawing/2014/main" id="{4F482154-7A67-477F-AF6B-2690EB8E4308}"/>
              </a:ext>
            </a:extLst>
          </p:cNvPr>
          <p:cNvSpPr>
            <a:spLocks noGrp="true"/>
          </p:cNvSpPr>
          <p:nvPr>
            <p:ph type="sldNum" sz="quarter" idx="12"/>
          </p:nvPr>
        </p:nvSpPr>
        <p:spPr/>
        <p:txBody>
          <a:bodyPr/>
          <a:lstStyle/>
          <a:p>
            <a:fld id="{479BF083-4774-43B1-9AB0-5CC1AC5DD8EE}" type="slidenum">
              <a:rPr lang="cs-CZ" smtClean="false"/>
              <a:pPr/>
              <a:t>27</a:t>
            </a:fld>
            <a:endParaRPr lang="cs-CZ" dirty="false"/>
          </a:p>
        </p:txBody>
      </p:sp>
    </p:spTree>
    <p:extLst>
      <p:ext uri="{BB962C8B-B14F-4D97-AF65-F5344CB8AC3E}">
        <p14:creationId xmlns:p14="http://schemas.microsoft.com/office/powerpoint/2010/main" val="3503869322"/>
      </p:ext>
    </p:extLst>
  </p:cSld>
  <p:clrMapOvr>
    <a:masterClrMapping/>
  </p:clrMapOvr>
</p:sld>
</file>

<file path=ppt/slides/slide28.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28E7A34-E52D-41CC-A335-EBCD30EADE1B}"/>
              </a:ext>
            </a:extLst>
          </p:cNvPr>
          <p:cNvSpPr>
            <a:spLocks noGrp="true"/>
          </p:cNvSpPr>
          <p:nvPr>
            <p:ph type="title"/>
          </p:nvPr>
        </p:nvSpPr>
        <p:spPr>
          <a:xfrm>
            <a:off x="360000" y="0"/>
            <a:ext cx="8424000" cy="1700808"/>
          </a:xfrm>
        </p:spPr>
        <p:txBody>
          <a:bodyPr/>
          <a:lstStyle/>
          <a:p>
            <a:pPr marL="0" indent="0">
              <a:lnSpc>
                <a:spcPct val="106000"/>
              </a:lnSpc>
              <a:spcAft>
                <a:spcPts val="800"/>
              </a:spcAft>
            </a:pPr>
            <a:r>
              <a:rPr lang="cs-CZ" b="true" dirty="false">
                <a:effectLst/>
                <a:ea typeface="Calibri" panose="020F0502020204030204" pitchFamily="34" charset="0"/>
                <a:cs typeface="Times New Roman" panose="02020603050405020304" pitchFamily="18" charset="0"/>
              </a:rPr>
              <a:t>Podpora prevence kriminality, bezpečnosti a veřejného pořádku</a:t>
            </a:r>
            <a:br>
              <a:rPr lang="cs-CZ" sz="3200" dirty="false">
                <a:effectLst/>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FC5EE12A-D0BB-41F2-822C-B0BFBACA1104}"/>
              </a:ext>
            </a:extLst>
          </p:cNvPr>
          <p:cNvSpPr>
            <a:spLocks noGrp="true"/>
          </p:cNvSpPr>
          <p:nvPr>
            <p:ph idx="1"/>
          </p:nvPr>
        </p:nvSpPr>
        <p:spPr/>
        <p:txBody>
          <a:bodyPr/>
          <a:lstStyle/>
          <a:p>
            <a:pPr marL="0" indent="0">
              <a:buNone/>
            </a:pPr>
            <a:r>
              <a:rPr lang="cs-CZ" sz="2000" b="true" dirty="false"/>
              <a:t>Měsíční sazba Asistenta prevence kriminality </a:t>
            </a:r>
            <a:r>
              <a:rPr lang="cs-CZ" sz="2000" dirty="false"/>
              <a:t>: v projektu se jedná o příspěvek na mzdové náklady v maximální výši 25 000 Kč za jeden měsíc při úvazku 1,0. Výše měsíční sazby si určí příjemce sám dle platových podmínek definovaných v organizaci </a:t>
            </a:r>
          </a:p>
          <a:p>
            <a:pPr marL="0" indent="0">
              <a:buNone/>
            </a:pPr>
            <a:endParaRPr lang="cs-CZ" sz="2000" dirty="false"/>
          </a:p>
          <a:p>
            <a:pPr marL="0" indent="0">
              <a:buNone/>
            </a:pPr>
            <a:r>
              <a:rPr lang="cs-CZ" sz="2000" b="true" dirty="false"/>
              <a:t>Měsíční sazba Domovník - preventista: </a:t>
            </a:r>
            <a:r>
              <a:rPr lang="cs-CZ" sz="2000" dirty="false"/>
              <a:t>profesní kvalifikace „Správce objektu "Správce objektu| NSP.CZ (měsíční sazba 21 000 Kč až 35 000 Kč - hrubá mzda) při plném úvazku </a:t>
            </a:r>
          </a:p>
        </p:txBody>
      </p:sp>
      <p:sp>
        <p:nvSpPr>
          <p:cNvPr id="4" name="Zástupný symbol pro číslo snímku 3">
            <a:extLst>
              <a:ext uri="{FF2B5EF4-FFF2-40B4-BE49-F238E27FC236}">
                <a16:creationId xmlns:a16="http://schemas.microsoft.com/office/drawing/2014/main" id="{64C6EEDA-60CA-4BCC-A056-926936128F9A}"/>
              </a:ext>
            </a:extLst>
          </p:cNvPr>
          <p:cNvSpPr>
            <a:spLocks noGrp="true"/>
          </p:cNvSpPr>
          <p:nvPr>
            <p:ph type="sldNum" sz="quarter" idx="12"/>
          </p:nvPr>
        </p:nvSpPr>
        <p:spPr/>
        <p:txBody>
          <a:bodyPr/>
          <a:lstStyle/>
          <a:p>
            <a:fld id="{479BF083-4774-43B1-9AB0-5CC1AC5DD8EE}" type="slidenum">
              <a:rPr lang="cs-CZ" smtClean="false"/>
              <a:pPr/>
              <a:t>28</a:t>
            </a:fld>
            <a:endParaRPr lang="cs-CZ" dirty="false"/>
          </a:p>
        </p:txBody>
      </p:sp>
    </p:spTree>
    <p:extLst>
      <p:ext uri="{BB962C8B-B14F-4D97-AF65-F5344CB8AC3E}">
        <p14:creationId xmlns:p14="http://schemas.microsoft.com/office/powerpoint/2010/main" val="62877022"/>
      </p:ext>
    </p:extLst>
  </p:cSld>
  <p:clrMapOvr>
    <a:masterClrMapping/>
  </p:clrMapOvr>
</p:sld>
</file>

<file path=ppt/slides/slide29.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FFEF93-47EF-47B7-B5FD-E36FB5A3F93F}"/>
              </a:ext>
            </a:extLst>
          </p:cNvPr>
          <p:cNvSpPr>
            <a:spLocks noGrp="true"/>
          </p:cNvSpPr>
          <p:nvPr>
            <p:ph type="title"/>
          </p:nvPr>
        </p:nvSpPr>
        <p:spPr/>
        <p:txBody>
          <a:bodyPr/>
          <a:lstStyle/>
          <a:p>
            <a:r>
              <a:rPr lang="cs-CZ" b="true" dirty="false">
                <a:effectLst/>
                <a:latin typeface="Arial" panose="020B0604020202020204" pitchFamily="34" charset="0"/>
                <a:ea typeface="Calibri" panose="020F0502020204030204" pitchFamily="34" charset="0"/>
              </a:rPr>
              <a:t>Podpora sociální práce na obcích</a:t>
            </a:r>
            <a:endParaRPr lang="cs-CZ" dirty="false"/>
          </a:p>
        </p:txBody>
      </p:sp>
      <p:sp>
        <p:nvSpPr>
          <p:cNvPr id="3" name="Zástupný obsah 2">
            <a:extLst>
              <a:ext uri="{FF2B5EF4-FFF2-40B4-BE49-F238E27FC236}">
                <a16:creationId xmlns:a16="http://schemas.microsoft.com/office/drawing/2014/main" id="{3D0ACCD1-A456-4041-90A7-FDA7420EDE49}"/>
              </a:ext>
            </a:extLst>
          </p:cNvPr>
          <p:cNvSpPr>
            <a:spLocks noGrp="true"/>
          </p:cNvSpPr>
          <p:nvPr>
            <p:ph idx="1"/>
          </p:nvPr>
        </p:nvSpPr>
        <p:spPr>
          <a:xfrm>
            <a:off x="540000" y="1556792"/>
            <a:ext cx="8064000" cy="4707224"/>
          </a:xfrm>
        </p:spPr>
        <p:txBody>
          <a:bodyPr/>
          <a:lstStyle/>
          <a:p>
            <a:pPr marL="0" indent="0">
              <a:buNone/>
            </a:pPr>
            <a:r>
              <a:rPr lang="cs-CZ" b="true" dirty="false">
                <a:solidFill>
                  <a:schemeClr val="accent1"/>
                </a:solidFill>
                <a:effectLst/>
                <a:latin typeface="Arial" panose="020B0604020202020204" pitchFamily="34" charset="0"/>
                <a:ea typeface="Calibri" panose="020F0502020204030204" pitchFamily="34" charset="0"/>
              </a:rPr>
              <a:t>2) Podpora sociální práce na obcích a podpora sociálního/dostupného/podporovaného bydlení nebo krizového bydlení</a:t>
            </a:r>
          </a:p>
          <a:p>
            <a:pPr>
              <a:buFont typeface="Arial" panose="020B0604020202020204" pitchFamily="34" charset="0"/>
              <a:buChar char="•"/>
            </a:pPr>
            <a:r>
              <a:rPr lang="cs-CZ" sz="2000" dirty="false">
                <a:solidFill>
                  <a:schemeClr val="accent1"/>
                </a:solidFill>
                <a:effectLst/>
                <a:latin typeface="Arial" panose="020B0604020202020204" pitchFamily="34" charset="0"/>
                <a:ea typeface="Calibri" panose="020F0502020204030204" pitchFamily="34" charset="0"/>
              </a:rPr>
              <a:t>Zavedení či posílení </a:t>
            </a:r>
            <a:r>
              <a:rPr lang="cs-CZ" sz="2000" b="true" dirty="false">
                <a:solidFill>
                  <a:schemeClr val="accent1"/>
                </a:solidFill>
                <a:effectLst/>
                <a:latin typeface="Arial" panose="020B0604020202020204" pitchFamily="34" charset="0"/>
                <a:ea typeface="Calibri" panose="020F0502020204030204" pitchFamily="34" charset="0"/>
              </a:rPr>
              <a:t>sociální práce na obcích</a:t>
            </a:r>
          </a:p>
          <a:p>
            <a:pPr>
              <a:buFont typeface="Arial" panose="020B0604020202020204" pitchFamily="34" charset="0"/>
              <a:buChar char="•"/>
            </a:pPr>
            <a:r>
              <a:rPr lang="cs-CZ" sz="2000" dirty="false">
                <a:solidFill>
                  <a:schemeClr val="accent1"/>
                </a:solidFill>
                <a:effectLst/>
                <a:latin typeface="Arial" panose="020B0604020202020204" pitchFamily="34" charset="0"/>
                <a:ea typeface="Times New Roman" panose="02020603050405020304" pitchFamily="18" charset="0"/>
              </a:rPr>
              <a:t>Aktivity zaměřené na </a:t>
            </a:r>
            <a:r>
              <a:rPr lang="cs-CZ" sz="2000" b="true" dirty="false">
                <a:solidFill>
                  <a:schemeClr val="accent1"/>
                </a:solidFill>
                <a:effectLst/>
                <a:latin typeface="Arial" panose="020B0604020202020204" pitchFamily="34" charset="0"/>
                <a:ea typeface="Times New Roman" panose="02020603050405020304" pitchFamily="18" charset="0"/>
              </a:rPr>
              <a:t>rozvoj sociálního/dostupného/podporovaného bydlení nebo krizového bydlení </a:t>
            </a:r>
            <a:r>
              <a:rPr lang="cs-CZ" sz="2000" dirty="false">
                <a:solidFill>
                  <a:schemeClr val="accent1"/>
                </a:solidFill>
                <a:effectLst/>
                <a:latin typeface="Arial" panose="020B0604020202020204" pitchFamily="34" charset="0"/>
                <a:ea typeface="Times New Roman" panose="02020603050405020304" pitchFamily="18" charset="0"/>
              </a:rPr>
              <a:t>-</a:t>
            </a:r>
            <a:r>
              <a:rPr lang="cs-CZ" sz="2000" dirty="false"/>
              <a:t> komplexní individuálně cílená podpora pro osoby žijící v tomto typu bydlení</a:t>
            </a:r>
            <a:endParaRPr lang="cs-CZ" sz="2000" dirty="false">
              <a:solidFill>
                <a:schemeClr val="accent1"/>
              </a:solidFill>
              <a:effectLst/>
              <a:ea typeface="Times New Roman" panose="02020603050405020304" pitchFamily="18" charset="0"/>
            </a:endParaRPr>
          </a:p>
          <a:p>
            <a:pPr lvl="0" algn="just">
              <a:lnSpc>
                <a:spcPct val="107000"/>
              </a:lnSpc>
              <a:spcAft>
                <a:spcPts val="70"/>
              </a:spcAft>
              <a:buFont typeface="Arial" panose="020B0604020202020204" pitchFamily="34" charset="0"/>
              <a:buChar char="•"/>
            </a:pPr>
            <a:r>
              <a:rPr lang="cs-CZ" sz="2000" b="true" u="sng" dirty="false">
                <a:solidFill>
                  <a:schemeClr val="accent1"/>
                </a:solidFill>
                <a:effectLst/>
                <a:ea typeface="Times New Roman" panose="02020603050405020304" pitchFamily="18" charset="0"/>
                <a:cs typeface="Times New Roman" panose="02020603050405020304" pitchFamily="18" charset="0"/>
              </a:rPr>
              <a:t>Podpora není určena na investice do sociálního bydlení</a:t>
            </a:r>
            <a:r>
              <a:rPr lang="cs-CZ" sz="2000" b="true" dirty="false">
                <a:solidFill>
                  <a:schemeClr val="accent1"/>
                </a:solidFill>
                <a:effectLst/>
                <a:ea typeface="Times New Roman" panose="02020603050405020304" pitchFamily="18" charset="0"/>
                <a:cs typeface="Times New Roman" panose="02020603050405020304" pitchFamily="18" charset="0"/>
              </a:rPr>
              <a:t> </a:t>
            </a:r>
            <a:r>
              <a:rPr lang="cs-CZ" sz="2000" dirty="false">
                <a:solidFill>
                  <a:schemeClr val="accent1"/>
                </a:solidFill>
                <a:effectLst/>
                <a:ea typeface="Times New Roman" panose="02020603050405020304" pitchFamily="18" charset="0"/>
                <a:cs typeface="Times New Roman" panose="02020603050405020304" pitchFamily="18" charset="0"/>
              </a:rPr>
              <a:t>(rekonstrukce, modernizace, nákup dlouhodobého hmotného a nehmotného majetku), </a:t>
            </a:r>
            <a:r>
              <a:rPr lang="cs-CZ" sz="2000" u="sng" dirty="false">
                <a:solidFill>
                  <a:schemeClr val="accent1"/>
                </a:solidFill>
                <a:effectLst/>
                <a:ea typeface="Times New Roman" panose="02020603050405020304" pitchFamily="18" charset="0"/>
                <a:cs typeface="Times New Roman" panose="02020603050405020304" pitchFamily="18" charset="0"/>
              </a:rPr>
              <a:t>na </a:t>
            </a:r>
            <a:r>
              <a:rPr lang="cs-CZ" sz="2000" b="true" u="sng" dirty="false">
                <a:solidFill>
                  <a:schemeClr val="accent1"/>
                </a:solidFill>
                <a:effectLst/>
                <a:ea typeface="Times New Roman" panose="02020603050405020304" pitchFamily="18" charset="0"/>
                <a:cs typeface="Times New Roman" panose="02020603050405020304" pitchFamily="18" charset="0"/>
              </a:rPr>
              <a:t>vybavení bytů</a:t>
            </a:r>
            <a:r>
              <a:rPr lang="cs-CZ" sz="2000" b="true" dirty="false">
                <a:solidFill>
                  <a:schemeClr val="accent1"/>
                </a:solidFill>
                <a:effectLst/>
                <a:ea typeface="Times New Roman" panose="02020603050405020304" pitchFamily="18" charset="0"/>
                <a:cs typeface="Times New Roman" panose="02020603050405020304" pitchFamily="18" charset="0"/>
              </a:rPr>
              <a:t> </a:t>
            </a:r>
            <a:r>
              <a:rPr lang="cs-CZ" sz="2000" dirty="false">
                <a:solidFill>
                  <a:schemeClr val="accent1"/>
                </a:solidFill>
                <a:effectLst/>
                <a:ea typeface="Times New Roman" panose="02020603050405020304" pitchFamily="18" charset="0"/>
                <a:cs typeface="Times New Roman" panose="02020603050405020304" pitchFamily="18" charset="0"/>
              </a:rPr>
              <a:t>(umyvadlo, sprcha, vana, WC, kuchyňská linka, varná deska, trouba apod.), </a:t>
            </a:r>
            <a:r>
              <a:rPr lang="cs-CZ" sz="2000" u="sng" dirty="false">
                <a:solidFill>
                  <a:schemeClr val="accent1"/>
                </a:solidFill>
                <a:effectLst/>
                <a:ea typeface="Times New Roman" panose="02020603050405020304" pitchFamily="18" charset="0"/>
                <a:cs typeface="Times New Roman" panose="02020603050405020304" pitchFamily="18" charset="0"/>
              </a:rPr>
              <a:t>na opravy a údržbu</a:t>
            </a:r>
            <a:r>
              <a:rPr lang="cs-CZ" sz="2000" dirty="false">
                <a:solidFill>
                  <a:schemeClr val="accent1"/>
                </a:solidFill>
                <a:effectLst/>
                <a:ea typeface="Times New Roman" panose="02020603050405020304" pitchFamily="18" charset="0"/>
                <a:cs typeface="Times New Roman" panose="02020603050405020304" pitchFamily="18" charset="0"/>
              </a:rPr>
              <a:t>, </a:t>
            </a:r>
            <a:r>
              <a:rPr lang="cs-CZ" sz="2000" u="sng" dirty="false">
                <a:solidFill>
                  <a:schemeClr val="accent1"/>
                </a:solidFill>
                <a:effectLst/>
                <a:ea typeface="Times New Roman" panose="02020603050405020304" pitchFamily="18" charset="0"/>
                <a:cs typeface="Times New Roman" panose="02020603050405020304" pitchFamily="18" charset="0"/>
              </a:rPr>
              <a:t>na nájemné a kauce atd</a:t>
            </a:r>
            <a:r>
              <a:rPr lang="cs-CZ" sz="2000" dirty="false">
                <a:solidFill>
                  <a:schemeClr val="accent1"/>
                </a:solidFill>
                <a:effectLst/>
                <a:ea typeface="Times New Roman" panose="02020603050405020304" pitchFamily="18" charset="0"/>
                <a:cs typeface="Times New Roman" panose="02020603050405020304" pitchFamily="18" charset="0"/>
              </a:rPr>
              <a:t>. </a:t>
            </a:r>
            <a:endParaRPr lang="cs-CZ" sz="2000" dirty="false">
              <a:solidFill>
                <a:schemeClr val="accent1"/>
              </a:solidFill>
              <a:effectLst/>
              <a:ea typeface="Calibri" panose="020F0502020204030204" pitchFamily="34" charset="0"/>
              <a:cs typeface="Times New Roman" panose="02020603050405020304" pitchFamily="18" charset="0"/>
            </a:endParaRPr>
          </a:p>
          <a:p>
            <a:pPr marL="25200" indent="0">
              <a:lnSpc>
                <a:spcPct val="107000"/>
              </a:lnSpc>
              <a:spcAft>
                <a:spcPts val="70"/>
              </a:spcAft>
              <a:buNone/>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cs-CZ" sz="1800" b="true" dirty="false">
              <a:solidFill>
                <a:srgbClr val="000000"/>
              </a:solidFill>
              <a:latin typeface="Arial" panose="020B0604020202020204" pitchFamily="34" charset="0"/>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5047A0B7-11B0-494B-943E-6181989E2B3E}"/>
              </a:ext>
            </a:extLst>
          </p:cNvPr>
          <p:cNvSpPr>
            <a:spLocks noGrp="true"/>
          </p:cNvSpPr>
          <p:nvPr>
            <p:ph type="sldNum" sz="quarter" idx="12"/>
          </p:nvPr>
        </p:nvSpPr>
        <p:spPr/>
        <p:txBody>
          <a:bodyPr/>
          <a:lstStyle/>
          <a:p>
            <a:fld id="{479BF083-4774-43B1-9AB0-5CC1AC5DD8EE}" type="slidenum">
              <a:rPr lang="cs-CZ" smtClean="false"/>
              <a:pPr/>
              <a:t>29</a:t>
            </a:fld>
            <a:endParaRPr lang="cs-CZ" dirty="false"/>
          </a:p>
        </p:txBody>
      </p:sp>
    </p:spTree>
    <p:extLst>
      <p:ext uri="{BB962C8B-B14F-4D97-AF65-F5344CB8AC3E}">
        <p14:creationId xmlns:p14="http://schemas.microsoft.com/office/powerpoint/2010/main" val="2971046400"/>
      </p:ext>
    </p:extLst>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PŘEDSTAVENÍ VÝZVY</a:t>
            </a:r>
            <a:endParaRPr lang="cs-CZ" sz="2800" b="false" dirty="false"/>
          </a:p>
        </p:txBody>
      </p:sp>
    </p:spTree>
    <p:extLst>
      <p:ext uri="{BB962C8B-B14F-4D97-AF65-F5344CB8AC3E}">
        <p14:creationId xmlns:p14="http://schemas.microsoft.com/office/powerpoint/2010/main" val="3136091751"/>
      </p:ext>
    </p:extLst>
  </p:cSld>
  <p:clrMapOvr>
    <a:masterClrMapping/>
  </p:clrMapOvr>
</p:sld>
</file>

<file path=ppt/slides/slide30.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230D3D-364D-49A5-8258-9863095FF851}"/>
              </a:ext>
            </a:extLst>
          </p:cNvPr>
          <p:cNvSpPr>
            <a:spLocks noGrp="true"/>
          </p:cNvSpPr>
          <p:nvPr>
            <p:ph type="title"/>
          </p:nvPr>
        </p:nvSpPr>
        <p:spPr/>
        <p:txBody>
          <a:bodyPr/>
          <a:lstStyle/>
          <a:p>
            <a:pPr marL="0" indent="0">
              <a:buNone/>
            </a:pPr>
            <a:r>
              <a:rPr lang="cs-CZ" b="true" dirty="false">
                <a:effectLst/>
                <a:latin typeface="Arial" panose="020B0604020202020204" pitchFamily="34" charset="0"/>
                <a:ea typeface="Calibri" panose="020F0502020204030204" pitchFamily="34" charset="0"/>
              </a:rPr>
              <a:t>Dluhové poradenství</a:t>
            </a:r>
          </a:p>
        </p:txBody>
      </p:sp>
      <p:sp>
        <p:nvSpPr>
          <p:cNvPr id="3" name="Zástupný obsah 2">
            <a:extLst>
              <a:ext uri="{FF2B5EF4-FFF2-40B4-BE49-F238E27FC236}">
                <a16:creationId xmlns:a16="http://schemas.microsoft.com/office/drawing/2014/main" id="{949D47F0-7C3F-4516-9696-408618B94DDE}"/>
              </a:ext>
            </a:extLst>
          </p:cNvPr>
          <p:cNvSpPr>
            <a:spLocks noGrp="true"/>
          </p:cNvSpPr>
          <p:nvPr>
            <p:ph idx="1"/>
          </p:nvPr>
        </p:nvSpPr>
        <p:spPr>
          <a:xfrm>
            <a:off x="540000" y="1490824"/>
            <a:ext cx="8064000" cy="4680520"/>
          </a:xfrm>
        </p:spPr>
        <p:txBody>
          <a:bodyPr/>
          <a:lstStyle/>
          <a:p>
            <a:pPr marL="0" indent="0">
              <a:buNone/>
            </a:pPr>
            <a:r>
              <a:rPr lang="cs-CZ" b="true" dirty="false">
                <a:solidFill>
                  <a:schemeClr val="accent1"/>
                </a:solidFill>
                <a:latin typeface="Arial" panose="020B0604020202020204" pitchFamily="34" charset="0"/>
              </a:rPr>
              <a:t>3) </a:t>
            </a:r>
            <a:r>
              <a:rPr lang="cs-CZ" b="true" dirty="false">
                <a:solidFill>
                  <a:schemeClr val="accent1"/>
                </a:solidFill>
                <a:effectLst/>
                <a:latin typeface="Arial" panose="020B0604020202020204" pitchFamily="34" charset="0"/>
                <a:ea typeface="Calibri" panose="020F0502020204030204" pitchFamily="34" charset="0"/>
              </a:rPr>
              <a:t>Dluhové poradenství</a:t>
            </a:r>
          </a:p>
          <a:p>
            <a:pPr>
              <a:buFont typeface="Arial" panose="020B0604020202020204" pitchFamily="34" charset="0"/>
              <a:buChar char="•"/>
            </a:pPr>
            <a:r>
              <a:rPr lang="cs-CZ" sz="2000" dirty="false">
                <a:solidFill>
                  <a:schemeClr val="accent1"/>
                </a:solidFill>
                <a:effectLst/>
                <a:latin typeface="Arial" panose="020B0604020202020204" pitchFamily="34" charset="0"/>
                <a:ea typeface="Arial" panose="020B0604020202020204" pitchFamily="34" charset="0"/>
              </a:rPr>
              <a:t>Dluhové poradenství bude v projektech podporováno výhradně jako </a:t>
            </a:r>
            <a:r>
              <a:rPr lang="cs-CZ" sz="2000" b="true" dirty="false">
                <a:solidFill>
                  <a:schemeClr val="accent1"/>
                </a:solidFill>
                <a:effectLst/>
                <a:latin typeface="Arial" panose="020B0604020202020204" pitchFamily="34" charset="0"/>
                <a:ea typeface="Arial" panose="020B0604020202020204" pitchFamily="34" charset="0"/>
              </a:rPr>
              <a:t>cílená přímá podpora</a:t>
            </a:r>
            <a:r>
              <a:rPr lang="cs-CZ" sz="2000" dirty="false">
                <a:solidFill>
                  <a:schemeClr val="accent1"/>
                </a:solidFill>
                <a:effectLst/>
                <a:latin typeface="Arial" panose="020B0604020202020204" pitchFamily="34" charset="0"/>
                <a:ea typeface="Arial" panose="020B0604020202020204" pitchFamily="34" charset="0"/>
              </a:rPr>
              <a:t> </a:t>
            </a:r>
            <a:r>
              <a:rPr lang="cs-CZ" sz="2000" b="true" dirty="false">
                <a:solidFill>
                  <a:schemeClr val="accent1"/>
                </a:solidFill>
                <a:effectLst/>
                <a:latin typeface="Arial" panose="020B0604020202020204" pitchFamily="34" charset="0"/>
                <a:ea typeface="Arial" panose="020B0604020202020204" pitchFamily="34" charset="0"/>
              </a:rPr>
              <a:t>a pomoc osobám z cílové skupiny</a:t>
            </a:r>
            <a:r>
              <a:rPr lang="cs-CZ" sz="2000" dirty="false">
                <a:solidFill>
                  <a:schemeClr val="accent1"/>
                </a:solidFill>
                <a:effectLst/>
                <a:latin typeface="Arial" panose="020B0604020202020204" pitchFamily="34" charset="0"/>
                <a:ea typeface="Arial" panose="020B0604020202020204" pitchFamily="34" charset="0"/>
              </a:rPr>
              <a:t>, podpora</a:t>
            </a:r>
            <a:r>
              <a:rPr lang="cs-CZ" sz="2000" b="true" dirty="false">
                <a:solidFill>
                  <a:schemeClr val="accent1"/>
                </a:solidFill>
                <a:effectLst/>
                <a:latin typeface="Arial" panose="020B0604020202020204" pitchFamily="34" charset="0"/>
                <a:ea typeface="Arial" panose="020B0604020202020204" pitchFamily="34" charset="0"/>
              </a:rPr>
              <a:t> </a:t>
            </a:r>
            <a:r>
              <a:rPr lang="cs-CZ" sz="2000" dirty="false">
                <a:solidFill>
                  <a:schemeClr val="accent1"/>
                </a:solidFill>
                <a:effectLst/>
                <a:latin typeface="Arial" panose="020B0604020202020204" pitchFamily="34" charset="0"/>
                <a:ea typeface="Arial" panose="020B0604020202020204" pitchFamily="34" charset="0"/>
              </a:rPr>
              <a:t>aktivit směřující k aktivnímu řešení zadluženosti</a:t>
            </a:r>
            <a:r>
              <a:rPr lang="cs-CZ" sz="2000" b="true" dirty="false">
                <a:solidFill>
                  <a:schemeClr val="accent1"/>
                </a:solidFill>
                <a:effectLst/>
                <a:latin typeface="Arial" panose="020B0604020202020204" pitchFamily="34" charset="0"/>
                <a:ea typeface="Arial" panose="020B0604020202020204" pitchFamily="34" charset="0"/>
              </a:rPr>
              <a:t> </a:t>
            </a:r>
            <a:r>
              <a:rPr lang="cs-CZ" sz="2000" dirty="false">
                <a:solidFill>
                  <a:schemeClr val="accent1"/>
                </a:solidFill>
                <a:effectLst/>
                <a:latin typeface="Arial" panose="020B0604020202020204" pitchFamily="34" charset="0"/>
                <a:ea typeface="Arial" panose="020B0604020202020204" pitchFamily="34" charset="0"/>
              </a:rPr>
              <a:t>či předluženosti, ke snížení rizika sociálního vyloučení z důvodu předluženosti</a:t>
            </a:r>
          </a:p>
          <a:p>
            <a:pPr>
              <a:buFont typeface="Arial" panose="020B0604020202020204" pitchFamily="34" charset="0"/>
              <a:buChar char="•"/>
            </a:pPr>
            <a:r>
              <a:rPr lang="cs-CZ" sz="2000" dirty="false">
                <a:effectLst/>
                <a:latin typeface="Arial" panose="020B0604020202020204" pitchFamily="34" charset="0"/>
                <a:ea typeface="Arial" panose="020B0604020202020204" pitchFamily="34" charset="0"/>
              </a:rPr>
              <a:t>V projektech na podporu dluhové problematiky lze podpořit jako doplňkovou aktivitu i </a:t>
            </a:r>
            <a:r>
              <a:rPr lang="cs-CZ" sz="2000" b="true" dirty="false">
                <a:effectLst/>
                <a:latin typeface="Arial" panose="020B0604020202020204" pitchFamily="34" charset="0"/>
                <a:ea typeface="Arial" panose="020B0604020202020204" pitchFamily="34" charset="0"/>
              </a:rPr>
              <a:t>vzdělávání, metodickou podporu a supervizi</a:t>
            </a:r>
            <a:r>
              <a:rPr lang="cs-CZ" sz="2000" dirty="false">
                <a:effectLst/>
                <a:latin typeface="Arial" panose="020B0604020202020204" pitchFamily="34" charset="0"/>
                <a:ea typeface="Arial" panose="020B0604020202020204" pitchFamily="34" charset="0"/>
              </a:rPr>
              <a:t> </a:t>
            </a:r>
            <a:r>
              <a:rPr lang="cs-CZ" sz="2000" b="true" dirty="false">
                <a:effectLst/>
                <a:latin typeface="Arial" panose="020B0604020202020204" pitchFamily="34" charset="0"/>
                <a:ea typeface="Arial" panose="020B0604020202020204" pitchFamily="34" charset="0"/>
              </a:rPr>
              <a:t>týmu</a:t>
            </a:r>
          </a:p>
          <a:p>
            <a:pPr>
              <a:buFont typeface="Arial" panose="020B0604020202020204" pitchFamily="34" charset="0"/>
              <a:buChar char="•"/>
            </a:pPr>
            <a:r>
              <a:rPr lang="cs-CZ" sz="2000" b="true" dirty="false">
                <a:effectLst/>
                <a:latin typeface="Arial" panose="020B0604020202020204" pitchFamily="34" charset="0"/>
                <a:ea typeface="Arial" panose="020B0604020202020204" pitchFamily="34" charset="0"/>
              </a:rPr>
              <a:t>Nebudou podporovány </a:t>
            </a:r>
            <a:r>
              <a:rPr lang="cs-CZ" sz="2000" dirty="false">
                <a:effectLst/>
                <a:latin typeface="Arial" panose="020B0604020202020204" pitchFamily="34" charset="0"/>
                <a:ea typeface="Arial" panose="020B0604020202020204" pitchFamily="34" charset="0"/>
              </a:rPr>
              <a:t>skupinové workshopy/kurzy/přednášky, </a:t>
            </a:r>
            <a:r>
              <a:rPr lang="cs-CZ" sz="2000" dirty="false">
                <a:latin typeface="Arial" panose="020B0604020202020204" pitchFamily="34" charset="0"/>
                <a:ea typeface="Arial" panose="020B0604020202020204" pitchFamily="34" charset="0"/>
                <a:cs typeface="Times New Roman" panose="02020603050405020304" pitchFamily="18" charset="0"/>
              </a:rPr>
              <a:t>t</a:t>
            </a:r>
            <a:r>
              <a:rPr lang="cs-CZ" sz="2000" dirty="false">
                <a:effectLst/>
                <a:latin typeface="Arial" panose="020B0604020202020204" pitchFamily="34" charset="0"/>
                <a:ea typeface="Arial" panose="020B0604020202020204" pitchFamily="34" charset="0"/>
                <a:cs typeface="Times New Roman" panose="02020603050405020304" pitchFamily="18" charset="0"/>
              </a:rPr>
              <a:t>vorba metodických materiálů</a:t>
            </a:r>
            <a:r>
              <a:rPr lang="cs-CZ" sz="2000" dirty="false">
                <a:effectLst/>
                <a:latin typeface="Arial" panose="020B0604020202020204" pitchFamily="34" charset="0"/>
                <a:ea typeface="Arial" panose="020B0604020202020204" pitchFamily="34" charset="0"/>
              </a:rPr>
              <a:t>. </a:t>
            </a:r>
            <a:endParaRPr lang="cs-CZ" sz="2000" dirty="false">
              <a:solidFill>
                <a:schemeClr val="accent1"/>
              </a:solidFill>
              <a:latin typeface="Arial" panose="020B0604020202020204" pitchFamily="34" charset="0"/>
              <a:ea typeface="Arial" panose="020B0604020202020204" pitchFamily="34" charset="0"/>
            </a:endParaRPr>
          </a:p>
          <a:p>
            <a:pPr marL="0" indent="0">
              <a:buNone/>
            </a:pPr>
            <a:endParaRPr lang="cs-CZ" sz="2000" b="true" dirty="false">
              <a:solidFill>
                <a:schemeClr val="accent1"/>
              </a:solidFill>
              <a:effectLst/>
              <a:latin typeface="Arial" panose="020B0604020202020204" pitchFamily="34" charset="0"/>
              <a:ea typeface="Calibri" panose="020F0502020204030204" pitchFamily="34" charset="0"/>
            </a:endParaRPr>
          </a:p>
          <a:p>
            <a:pPr marL="0" indent="0">
              <a:buNone/>
            </a:pPr>
            <a:endParaRPr lang="cs-CZ" dirty="false"/>
          </a:p>
        </p:txBody>
      </p:sp>
      <p:sp>
        <p:nvSpPr>
          <p:cNvPr id="4" name="Zástupný symbol pro číslo snímku 3">
            <a:extLst>
              <a:ext uri="{FF2B5EF4-FFF2-40B4-BE49-F238E27FC236}">
                <a16:creationId xmlns:a16="http://schemas.microsoft.com/office/drawing/2014/main" id="{88CB76FE-7678-44D6-97DB-6EBD4B3FBD15}"/>
              </a:ext>
            </a:extLst>
          </p:cNvPr>
          <p:cNvSpPr>
            <a:spLocks noGrp="true"/>
          </p:cNvSpPr>
          <p:nvPr>
            <p:ph type="sldNum" sz="quarter" idx="12"/>
          </p:nvPr>
        </p:nvSpPr>
        <p:spPr/>
        <p:txBody>
          <a:bodyPr/>
          <a:lstStyle/>
          <a:p>
            <a:fld id="{479BF083-4774-43B1-9AB0-5CC1AC5DD8EE}" type="slidenum">
              <a:rPr lang="cs-CZ" smtClean="false"/>
              <a:pPr/>
              <a:t>30</a:t>
            </a:fld>
            <a:endParaRPr lang="cs-CZ" dirty="false"/>
          </a:p>
        </p:txBody>
      </p:sp>
    </p:spTree>
    <p:extLst>
      <p:ext uri="{BB962C8B-B14F-4D97-AF65-F5344CB8AC3E}">
        <p14:creationId xmlns:p14="http://schemas.microsoft.com/office/powerpoint/2010/main" val="3234686909"/>
      </p:ext>
    </p:extLst>
  </p:cSld>
  <p:clrMapOvr>
    <a:masterClrMapping/>
  </p:clrMapOvr>
</p:sld>
</file>

<file path=ppt/slides/slide3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B9CE50-87A5-4EA3-9B47-52FD0E99CA8A}"/>
              </a:ext>
            </a:extLst>
          </p:cNvPr>
          <p:cNvSpPr>
            <a:spLocks noGrp="true"/>
          </p:cNvSpPr>
          <p:nvPr>
            <p:ph type="title"/>
          </p:nvPr>
        </p:nvSpPr>
        <p:spPr/>
        <p:txBody>
          <a:bodyPr/>
          <a:lstStyle/>
          <a:p>
            <a:r>
              <a:rPr lang="cs-CZ" b="true" dirty="false">
                <a:effectLst/>
                <a:latin typeface="Arial" panose="020B0604020202020204" pitchFamily="34" charset="0"/>
                <a:ea typeface="Calibri" panose="020F0502020204030204" pitchFamily="34" charset="0"/>
              </a:rPr>
              <a:t>Dluhové poradenství</a:t>
            </a:r>
            <a:endParaRPr lang="cs-CZ" dirty="false"/>
          </a:p>
        </p:txBody>
      </p:sp>
      <p:sp>
        <p:nvSpPr>
          <p:cNvPr id="3" name="Zástupný obsah 2">
            <a:extLst>
              <a:ext uri="{FF2B5EF4-FFF2-40B4-BE49-F238E27FC236}">
                <a16:creationId xmlns:a16="http://schemas.microsoft.com/office/drawing/2014/main" id="{9EAC7F6D-B681-4757-9F07-0334B3EBE037}"/>
              </a:ext>
            </a:extLst>
          </p:cNvPr>
          <p:cNvSpPr>
            <a:spLocks noGrp="true"/>
          </p:cNvSpPr>
          <p:nvPr>
            <p:ph idx="1"/>
          </p:nvPr>
        </p:nvSpPr>
        <p:spPr>
          <a:xfrm>
            <a:off x="540000" y="1685488"/>
            <a:ext cx="8064000" cy="4851240"/>
          </a:xfrm>
        </p:spPr>
        <p:txBody>
          <a:bodyPr/>
          <a:lstStyle/>
          <a:p>
            <a:pPr marL="0" indent="0">
              <a:buNone/>
            </a:pPr>
            <a:r>
              <a:rPr lang="cs-CZ" b="true" dirty="false"/>
              <a:t>Aktivity</a:t>
            </a:r>
            <a:r>
              <a:rPr lang="cs-CZ" dirty="false"/>
              <a:t> </a:t>
            </a:r>
          </a:p>
          <a:p>
            <a:pPr>
              <a:buFont typeface="Arial" panose="020B0604020202020204" pitchFamily="34" charset="0"/>
              <a:buChar char="•"/>
            </a:pPr>
            <a:r>
              <a:rPr lang="cs-CZ" dirty="false"/>
              <a:t>a) zpracování a podávání insolvenčních návrhů/podání návrhů na oddlužení, </a:t>
            </a:r>
          </a:p>
          <a:p>
            <a:pPr>
              <a:buFont typeface="Arial" panose="020B0604020202020204" pitchFamily="34" charset="0"/>
              <a:buChar char="•"/>
            </a:pPr>
            <a:r>
              <a:rPr lang="cs-CZ" dirty="false"/>
              <a:t>b) proces mapování dluhů, sestavení rodinných rozpočtů, </a:t>
            </a:r>
          </a:p>
          <a:p>
            <a:pPr marL="0" indent="0">
              <a:buNone/>
            </a:pPr>
            <a:r>
              <a:rPr lang="cs-CZ" dirty="false"/>
              <a:t>lze realizovat pouze v kombinaci s dalšími aktivitami přímé komplexní práce s osobami z cílových skupin uvedenými pod body c) až g)</a:t>
            </a:r>
          </a:p>
        </p:txBody>
      </p:sp>
      <p:sp>
        <p:nvSpPr>
          <p:cNvPr id="4" name="Zástupný symbol pro číslo snímku 3">
            <a:extLst>
              <a:ext uri="{FF2B5EF4-FFF2-40B4-BE49-F238E27FC236}">
                <a16:creationId xmlns:a16="http://schemas.microsoft.com/office/drawing/2014/main" id="{5FEA643F-2F99-4308-9861-7041572E8B44}"/>
              </a:ext>
            </a:extLst>
          </p:cNvPr>
          <p:cNvSpPr>
            <a:spLocks noGrp="true"/>
          </p:cNvSpPr>
          <p:nvPr>
            <p:ph type="sldNum" sz="quarter" idx="12"/>
          </p:nvPr>
        </p:nvSpPr>
        <p:spPr/>
        <p:txBody>
          <a:bodyPr/>
          <a:lstStyle/>
          <a:p>
            <a:fld id="{479BF083-4774-43B1-9AB0-5CC1AC5DD8EE}" type="slidenum">
              <a:rPr lang="cs-CZ" smtClean="false"/>
              <a:pPr/>
              <a:t>31</a:t>
            </a:fld>
            <a:endParaRPr lang="cs-CZ" dirty="false"/>
          </a:p>
        </p:txBody>
      </p:sp>
    </p:spTree>
    <p:extLst>
      <p:ext uri="{BB962C8B-B14F-4D97-AF65-F5344CB8AC3E}">
        <p14:creationId xmlns:p14="http://schemas.microsoft.com/office/powerpoint/2010/main" val="1433683559"/>
      </p:ext>
    </p:extLst>
  </p:cSld>
  <p:clrMapOvr>
    <a:masterClrMapping/>
  </p:clrMapOvr>
</p:sld>
</file>

<file path=ppt/slides/slide3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4BD24F-8451-4AB5-8089-413E7C0FAB46}"/>
              </a:ext>
            </a:extLst>
          </p:cNvPr>
          <p:cNvSpPr>
            <a:spLocks noGrp="true"/>
          </p:cNvSpPr>
          <p:nvPr>
            <p:ph type="title"/>
          </p:nvPr>
        </p:nvSpPr>
        <p:spPr/>
        <p:txBody>
          <a:bodyPr/>
          <a:lstStyle/>
          <a:p>
            <a:r>
              <a:rPr lang="cs-CZ" b="true" dirty="false">
                <a:effectLst/>
                <a:latin typeface="Arial" panose="020B0604020202020204" pitchFamily="34" charset="0"/>
                <a:ea typeface="Calibri" panose="020F0502020204030204" pitchFamily="34" charset="0"/>
              </a:rPr>
              <a:t>Dluhové poradenství</a:t>
            </a:r>
            <a:endParaRPr lang="cs-CZ" dirty="false"/>
          </a:p>
        </p:txBody>
      </p:sp>
      <p:sp>
        <p:nvSpPr>
          <p:cNvPr id="3" name="Zástupný obsah 2">
            <a:extLst>
              <a:ext uri="{FF2B5EF4-FFF2-40B4-BE49-F238E27FC236}">
                <a16:creationId xmlns:a16="http://schemas.microsoft.com/office/drawing/2014/main" id="{E33C0E91-E247-4A1A-AC79-83391668719A}"/>
              </a:ext>
            </a:extLst>
          </p:cNvPr>
          <p:cNvSpPr>
            <a:spLocks noGrp="true"/>
          </p:cNvSpPr>
          <p:nvPr>
            <p:ph idx="1"/>
          </p:nvPr>
        </p:nvSpPr>
        <p:spPr>
          <a:xfrm>
            <a:off x="540000" y="1340768"/>
            <a:ext cx="8064000" cy="4779232"/>
          </a:xfrm>
        </p:spPr>
        <p:txBody>
          <a:bodyPr/>
          <a:lstStyle/>
          <a:p>
            <a:pPr>
              <a:buFont typeface="Arial" panose="020B0604020202020204" pitchFamily="34" charset="0"/>
              <a:buChar char="•"/>
            </a:pPr>
            <a:r>
              <a:rPr lang="cs-CZ" dirty="false"/>
              <a:t>c) aktivity vedoucí k řešení exekucí (zastavování exekucí atd.), </a:t>
            </a:r>
          </a:p>
          <a:p>
            <a:pPr>
              <a:buFont typeface="Arial" panose="020B0604020202020204" pitchFamily="34" charset="0"/>
              <a:buChar char="•"/>
            </a:pPr>
            <a:r>
              <a:rPr lang="cs-CZ" dirty="false"/>
              <a:t>d) aktivity podporující mimosoudní způsob řešení konfliktů, </a:t>
            </a:r>
          </a:p>
          <a:p>
            <a:pPr>
              <a:buFont typeface="Arial" panose="020B0604020202020204" pitchFamily="34" charset="0"/>
              <a:buChar char="•"/>
            </a:pPr>
            <a:r>
              <a:rPr lang="cs-CZ" dirty="false"/>
              <a:t>e) aktivity směřujících k hájení práv klientů v rámci soudního řešení jejich sporů, </a:t>
            </a:r>
          </a:p>
          <a:p>
            <a:pPr>
              <a:buFont typeface="Arial" panose="020B0604020202020204" pitchFamily="34" charset="0"/>
              <a:buChar char="•"/>
            </a:pPr>
            <a:r>
              <a:rPr lang="cs-CZ" dirty="false"/>
              <a:t>f) rozvoj terénního dluhového poradenství (</a:t>
            </a:r>
            <a:r>
              <a:rPr lang="cs-CZ" u="sng" dirty="false"/>
              <a:t>pouze sociální služba – odborné sociální poradenství</a:t>
            </a:r>
            <a:r>
              <a:rPr lang="cs-CZ" dirty="false"/>
              <a:t>), </a:t>
            </a:r>
          </a:p>
          <a:p>
            <a:pPr>
              <a:buFont typeface="Arial" panose="020B0604020202020204" pitchFamily="34" charset="0"/>
              <a:buChar char="•"/>
            </a:pPr>
            <a:r>
              <a:rPr lang="cs-CZ" dirty="false"/>
              <a:t>g) zvyšování kompetencí cílové skupiny v oblasti práce s dluhy, a to formou individuální přímé práce s cílovou skupinou, individuální modelace života s dluhy a bez dluhů (příprava pro život v jasných podmínkách hospodaření bez dluhů).</a:t>
            </a:r>
          </a:p>
        </p:txBody>
      </p:sp>
      <p:sp>
        <p:nvSpPr>
          <p:cNvPr id="4" name="Zástupný symbol pro číslo snímku 3">
            <a:extLst>
              <a:ext uri="{FF2B5EF4-FFF2-40B4-BE49-F238E27FC236}">
                <a16:creationId xmlns:a16="http://schemas.microsoft.com/office/drawing/2014/main" id="{1D338BEB-B29E-4C66-8819-A944101A9F28}"/>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Tree>
    <p:extLst>
      <p:ext uri="{BB962C8B-B14F-4D97-AF65-F5344CB8AC3E}">
        <p14:creationId xmlns:p14="http://schemas.microsoft.com/office/powerpoint/2010/main" val="3371998436"/>
      </p:ext>
    </p:extLst>
  </p:cSld>
  <p:clrMapOvr>
    <a:masterClrMapping/>
  </p:clrMapOvr>
</p:sld>
</file>

<file path=ppt/slides/slide3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E67AB3-2216-4C58-B5DF-43A451A2824D}"/>
              </a:ext>
            </a:extLst>
          </p:cNvPr>
          <p:cNvSpPr>
            <a:spLocks noGrp="true"/>
          </p:cNvSpPr>
          <p:nvPr>
            <p:ph type="title"/>
          </p:nvPr>
        </p:nvSpPr>
        <p:spPr/>
        <p:txBody>
          <a:bodyPr/>
          <a:lstStyle/>
          <a:p>
            <a:r>
              <a:rPr lang="cs-CZ" b="true" dirty="false">
                <a:effectLst/>
                <a:latin typeface="Arial" panose="020B0604020202020204" pitchFamily="34" charset="0"/>
                <a:ea typeface="Calibri" panose="020F0502020204030204" pitchFamily="34" charset="0"/>
              </a:rPr>
              <a:t>Sociální služby dle zákona č. 108/2006 Sb.</a:t>
            </a:r>
            <a:endParaRPr lang="cs-CZ" dirty="false"/>
          </a:p>
        </p:txBody>
      </p:sp>
      <p:sp>
        <p:nvSpPr>
          <p:cNvPr id="3" name="Zástupný obsah 2">
            <a:extLst>
              <a:ext uri="{FF2B5EF4-FFF2-40B4-BE49-F238E27FC236}">
                <a16:creationId xmlns:a16="http://schemas.microsoft.com/office/drawing/2014/main" id="{24679D47-826A-46D4-9F63-EECCA33A9A76}"/>
              </a:ext>
            </a:extLst>
          </p:cNvPr>
          <p:cNvSpPr>
            <a:spLocks noGrp="true"/>
          </p:cNvSpPr>
          <p:nvPr>
            <p:ph idx="1"/>
          </p:nvPr>
        </p:nvSpPr>
        <p:spPr>
          <a:xfrm>
            <a:off x="540000" y="1340768"/>
            <a:ext cx="8064000" cy="4779232"/>
          </a:xfrm>
        </p:spPr>
        <p:txBody>
          <a:bodyPr/>
          <a:lstStyle/>
          <a:p>
            <a:pPr marL="0" indent="0">
              <a:buNone/>
            </a:pPr>
            <a:r>
              <a:rPr lang="cs-CZ" b="true" dirty="false">
                <a:solidFill>
                  <a:schemeClr val="accent1"/>
                </a:solidFill>
                <a:effectLst/>
                <a:latin typeface="Arial" panose="020B0604020202020204" pitchFamily="34" charset="0"/>
                <a:ea typeface="Calibri" panose="020F0502020204030204" pitchFamily="34" charset="0"/>
              </a:rPr>
              <a:t>4) Sociální služby dle zákona č. 108/2006 Sb.</a:t>
            </a:r>
          </a:p>
          <a:p>
            <a:pPr>
              <a:buFont typeface="Arial" panose="020B0604020202020204" pitchFamily="34" charset="0"/>
              <a:buChar char="•"/>
            </a:pPr>
            <a:r>
              <a:rPr lang="cs-CZ" dirty="false"/>
              <a:t>aktivity které mají </a:t>
            </a:r>
            <a:r>
              <a:rPr lang="cs-CZ" b="true" dirty="false"/>
              <a:t>přímý dopad na cílové skupiny </a:t>
            </a:r>
            <a:r>
              <a:rPr lang="cs-CZ" dirty="false"/>
              <a:t>a zaměřují se na jejich následné opětovné zapojení do ekonomického a pracovního života,</a:t>
            </a:r>
          </a:p>
          <a:p>
            <a:pPr lvl="0" algn="just">
              <a:lnSpc>
                <a:spcPct val="107000"/>
              </a:lnSpc>
              <a:spcAft>
                <a:spcPts val="1100"/>
              </a:spcAft>
              <a:buFont typeface="Arial" panose="020B0604020202020204" pitchFamily="34" charset="0"/>
              <a:buChar char="•"/>
            </a:pPr>
            <a:r>
              <a:rPr lang="cs-CZ" sz="2400" u="sng" dirty="false">
                <a:effectLst/>
                <a:latin typeface="Arial" panose="020B0604020202020204" pitchFamily="34" charset="0"/>
                <a:ea typeface="Yu Mincho" panose="02020400000000000000" pitchFamily="18" charset="-128"/>
                <a:cs typeface="Times New Roman" panose="02020603050405020304" pitchFamily="18" charset="0"/>
              </a:rPr>
              <a:t>nové sociální služby nebo sociální služby rozšiřující  svojí kapacitu,</a:t>
            </a:r>
            <a:r>
              <a:rPr lang="cs-CZ" sz="2400" dirty="false">
                <a:effectLst/>
                <a:latin typeface="Arial" panose="020B0604020202020204" pitchFamily="34" charset="0"/>
                <a:ea typeface="Yu Mincho" panose="02020400000000000000" pitchFamily="18" charset="-128"/>
                <a:cs typeface="Times New Roman" panose="02020603050405020304" pitchFamily="18" charset="0"/>
              </a:rPr>
              <a:t> které působí v daném regionu či lokalitě,</a:t>
            </a:r>
            <a:endParaRPr lang="cs-CZ" sz="2400" dirty="false">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1100"/>
              </a:spcAft>
              <a:buFont typeface="Arial" panose="020B0604020202020204" pitchFamily="34" charset="0"/>
              <a:buChar char="•"/>
            </a:pPr>
            <a:r>
              <a:rPr lang="cs-CZ" sz="2400" u="sng" dirty="false">
                <a:effectLst/>
                <a:latin typeface="Arial" panose="020B0604020202020204" pitchFamily="34" charset="0"/>
                <a:ea typeface="Yu Mincho" panose="02020400000000000000" pitchFamily="18" charset="-128"/>
                <a:cs typeface="Times New Roman" panose="02020603050405020304" pitchFamily="18" charset="0"/>
              </a:rPr>
              <a:t>stávající sociální služby mohou být podporovány pouze za předpokladu, že nebyly bezprostředně před podáním žádosti financovány krajem </a:t>
            </a:r>
            <a:r>
              <a:rPr lang="cs-CZ" sz="2400" dirty="false">
                <a:effectLst/>
                <a:latin typeface="Arial" panose="020B0604020202020204" pitchFamily="34" charset="0"/>
                <a:ea typeface="Yu Mincho" panose="02020400000000000000" pitchFamily="18" charset="-128"/>
                <a:cs typeface="Times New Roman" panose="02020603050405020304" pitchFamily="18" charset="0"/>
              </a:rPr>
              <a:t>z účelově poskytnuté dotace MPSV, případně jim poskytnutí této dotace nebylo před podání žádosti schváleno orgány kraje </a:t>
            </a:r>
            <a:endParaRPr lang="cs-CZ" dirty="false"/>
          </a:p>
        </p:txBody>
      </p:sp>
      <p:sp>
        <p:nvSpPr>
          <p:cNvPr id="4" name="Zástupný symbol pro číslo snímku 3">
            <a:extLst>
              <a:ext uri="{FF2B5EF4-FFF2-40B4-BE49-F238E27FC236}">
                <a16:creationId xmlns:a16="http://schemas.microsoft.com/office/drawing/2014/main" id="{3E1BA7DD-2DF6-40A5-80AE-8795BAF18ADE}"/>
              </a:ext>
            </a:extLst>
          </p:cNvPr>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394414034"/>
      </p:ext>
    </p:extLst>
  </p:cSld>
  <p:clrMapOvr>
    <a:masterClrMapping/>
  </p:clrMapOvr>
</p:sld>
</file>

<file path=ppt/slides/slide3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B666484-4B3A-45E9-8179-79F42807E21E}"/>
              </a:ext>
            </a:extLst>
          </p:cNvPr>
          <p:cNvSpPr>
            <a:spLocks noGrp="true"/>
          </p:cNvSpPr>
          <p:nvPr>
            <p:ph type="title"/>
          </p:nvPr>
        </p:nvSpPr>
        <p:spPr/>
        <p:txBody>
          <a:bodyPr/>
          <a:lstStyle/>
          <a:p>
            <a:pPr marL="0" indent="0">
              <a:buNone/>
            </a:pPr>
            <a:r>
              <a:rPr lang="cs-CZ" b="true" dirty="false">
                <a:effectLst/>
                <a:latin typeface="Arial" panose="020B0604020202020204" pitchFamily="34" charset="0"/>
                <a:ea typeface="Calibri" panose="020F0502020204030204" pitchFamily="34" charset="0"/>
              </a:rPr>
              <a:t>Sociální služby dle zákona č. 108/2006 Sb.</a:t>
            </a:r>
          </a:p>
        </p:txBody>
      </p:sp>
      <p:sp>
        <p:nvSpPr>
          <p:cNvPr id="3" name="Zástupný obsah 2">
            <a:extLst>
              <a:ext uri="{FF2B5EF4-FFF2-40B4-BE49-F238E27FC236}">
                <a16:creationId xmlns:a16="http://schemas.microsoft.com/office/drawing/2014/main" id="{12F02C8E-EE4A-4814-9B60-98E5A2E48099}"/>
              </a:ext>
            </a:extLst>
          </p:cNvPr>
          <p:cNvSpPr>
            <a:spLocks noGrp="true"/>
          </p:cNvSpPr>
          <p:nvPr>
            <p:ph idx="1"/>
          </p:nvPr>
        </p:nvSpPr>
        <p:spPr>
          <a:xfrm>
            <a:off x="360000" y="1412776"/>
            <a:ext cx="8064000" cy="4320000"/>
          </a:xfrm>
        </p:spPr>
        <p:txBody>
          <a:bodyPr/>
          <a:lstStyle/>
          <a:p>
            <a:pPr marL="0" indent="0">
              <a:buNone/>
            </a:pPr>
            <a:r>
              <a:rPr lang="cs-CZ" b="true" dirty="false">
                <a:solidFill>
                  <a:schemeClr val="accent1"/>
                </a:solidFill>
                <a:effectLst/>
                <a:latin typeface="Arial" panose="020B0604020202020204" pitchFamily="34" charset="0"/>
                <a:ea typeface="Calibri" panose="020F0502020204030204" pitchFamily="34" charset="0"/>
              </a:rPr>
              <a:t>Sociální služby dle zákona č. 108/2006 Sb.</a:t>
            </a: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a)</a:t>
            </a:r>
            <a:r>
              <a:rPr lang="cs-CZ" sz="1800"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 </a:t>
            </a: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Odborné sociální poradenství - § 37</a:t>
            </a:r>
            <a:r>
              <a:rPr lang="cs-CZ" sz="1800"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 </a:t>
            </a: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b) Terénní programy - § 69</a:t>
            </a:r>
            <a:r>
              <a:rPr lang="cs-CZ" sz="1800"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 </a:t>
            </a: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c) Služby následné péče - § 64</a:t>
            </a:r>
            <a:endParaRPr lang="cs-CZ" sz="1800" dirty="false">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d) Odlehčovací služby - § 44</a:t>
            </a:r>
            <a:r>
              <a:rPr lang="cs-CZ" sz="1800"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 </a:t>
            </a: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e) Sociálně aktivizační služby pro rodiny s dětmi - § 65</a:t>
            </a:r>
            <a:endParaRPr lang="cs-CZ" sz="1800" dirty="false">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f) Kontaktní centra - § 59</a:t>
            </a:r>
            <a:r>
              <a:rPr lang="cs-CZ" sz="1800"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 </a:t>
            </a: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g) Nízkoprahová zařízení pro děti a mládež - § 62</a:t>
            </a:r>
            <a:endParaRPr lang="cs-CZ" sz="1800" dirty="false">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h) Noclehárny- § 63</a:t>
            </a:r>
            <a:endParaRPr lang="cs-CZ" sz="1800" dirty="false">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i) Chráněné bydlení - § 51 </a:t>
            </a:r>
          </a:p>
          <a:p>
            <a:pPr algn="just">
              <a:lnSpc>
                <a:spcPct val="107000"/>
              </a:lnSpc>
              <a:spcAft>
                <a:spcPts val="800"/>
              </a:spcAft>
              <a:buFont typeface="Arial" panose="020B0604020202020204" pitchFamily="34" charset="0"/>
              <a:buChar char="•"/>
            </a:pPr>
            <a:r>
              <a:rPr lang="cs-CZ" sz="1800" b="true" dirty="false">
                <a:solidFill>
                  <a:schemeClr val="accent1"/>
                </a:solidFill>
                <a:effectLst/>
                <a:latin typeface="Arial" panose="020B0604020202020204" pitchFamily="34" charset="0"/>
                <a:ea typeface="Yu Mincho" panose="02020400000000000000" pitchFamily="18" charset="-128"/>
                <a:cs typeface="Times New Roman" panose="02020603050405020304" pitchFamily="18" charset="0"/>
              </a:rPr>
              <a:t>j) Nízkoprahová denní centra - § 61</a:t>
            </a:r>
            <a:endParaRPr lang="cs-CZ" sz="1800" b="true" dirty="false">
              <a:solidFill>
                <a:schemeClr val="accent1"/>
              </a:solidFill>
              <a:effectLst/>
              <a:latin typeface="Arial" panose="020B0604020202020204" pitchFamily="34" charset="0"/>
              <a:ea typeface="Calibri" panose="020F0502020204030204" pitchFamily="34" charset="0"/>
            </a:endParaRPr>
          </a:p>
          <a:p>
            <a:endParaRPr lang="cs-CZ" dirty="false"/>
          </a:p>
        </p:txBody>
      </p:sp>
      <p:sp>
        <p:nvSpPr>
          <p:cNvPr id="4" name="Zástupný symbol pro číslo snímku 3">
            <a:extLst>
              <a:ext uri="{FF2B5EF4-FFF2-40B4-BE49-F238E27FC236}">
                <a16:creationId xmlns:a16="http://schemas.microsoft.com/office/drawing/2014/main" id="{A81D104B-DD41-425B-B7A8-FDCA65E5BE5C}"/>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3444053811"/>
      </p:ext>
    </p:extLst>
  </p:cSld>
  <p:clrMapOvr>
    <a:masterClrMapping/>
  </p:clrMapOvr>
</p:sld>
</file>

<file path=ppt/slides/slide3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79B6452-7BE3-40DE-9587-FDFC08A89CD4}"/>
              </a:ext>
            </a:extLst>
          </p:cNvPr>
          <p:cNvSpPr>
            <a:spLocks noGrp="true"/>
          </p:cNvSpPr>
          <p:nvPr>
            <p:ph type="title"/>
          </p:nvPr>
        </p:nvSpPr>
        <p:spPr/>
        <p:txBody>
          <a:bodyPr/>
          <a:lstStyle/>
          <a:p>
            <a:r>
              <a:rPr lang="cs-CZ" b="true" dirty="false">
                <a:effectLst/>
                <a:latin typeface="Arial" panose="020B0604020202020204" pitchFamily="34" charset="0"/>
                <a:ea typeface="Calibri" panose="020F0502020204030204" pitchFamily="34" charset="0"/>
              </a:rPr>
              <a:t>Sociální služby dle zákona č. 108/2006 Sb.</a:t>
            </a:r>
            <a:endParaRPr lang="cs-CZ" dirty="false"/>
          </a:p>
        </p:txBody>
      </p:sp>
      <p:sp>
        <p:nvSpPr>
          <p:cNvPr id="3" name="Zástupný obsah 2">
            <a:extLst>
              <a:ext uri="{FF2B5EF4-FFF2-40B4-BE49-F238E27FC236}">
                <a16:creationId xmlns:a16="http://schemas.microsoft.com/office/drawing/2014/main" id="{5608F285-78F0-4C8D-8E72-35C4E78CCB8A}"/>
              </a:ext>
            </a:extLst>
          </p:cNvPr>
          <p:cNvSpPr>
            <a:spLocks noGrp="true"/>
          </p:cNvSpPr>
          <p:nvPr>
            <p:ph idx="1"/>
          </p:nvPr>
        </p:nvSpPr>
        <p:spPr>
          <a:xfrm>
            <a:off x="360000" y="1412776"/>
            <a:ext cx="8424000" cy="4320000"/>
          </a:xfrm>
        </p:spPr>
        <p:txBody>
          <a:bodyPr/>
          <a:lstStyle/>
          <a:p>
            <a:pPr marL="0" indent="0" algn="just">
              <a:lnSpc>
                <a:spcPct val="107000"/>
              </a:lnSpc>
              <a:spcAft>
                <a:spcPts val="800"/>
              </a:spcAft>
              <a:buNone/>
            </a:pP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Podmínky podpory:</a:t>
            </a:r>
            <a:endParaRPr lang="cs-CZ" sz="2000" dirty="false">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1100"/>
              </a:spcAft>
              <a:buFont typeface="Arial" panose="020B0604020202020204" pitchFamily="34" charset="0"/>
              <a:buChar char="•"/>
            </a:pP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registrace sociální služby </a:t>
            </a:r>
            <a:r>
              <a:rPr lang="cs-CZ" sz="2000" dirty="false">
                <a:effectLst/>
                <a:latin typeface="Arial" panose="020B0604020202020204" pitchFamily="34" charset="0"/>
                <a:ea typeface="Calibri" panose="020F0502020204030204" pitchFamily="34" charset="0"/>
                <a:cs typeface="Times New Roman" panose="02020603050405020304" pitchFamily="18" charset="0"/>
              </a:rPr>
              <a:t>v souladu se zákonem č. 108/2006 Sb., o sociálních službách</a:t>
            </a:r>
            <a:endParaRPr lang="cs-CZ" sz="2000" dirty="false">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1100"/>
              </a:spcAft>
              <a:buFont typeface="Arial" panose="020B0604020202020204" pitchFamily="34" charset="0"/>
              <a:buChar char="•"/>
            </a:pP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zařazení služby do sítě sociálních služeb </a:t>
            </a:r>
            <a:r>
              <a:rPr lang="cs-CZ" sz="2000" dirty="false">
                <a:effectLst/>
                <a:latin typeface="Arial" panose="020B0604020202020204" pitchFamily="34" charset="0"/>
                <a:ea typeface="Calibri" panose="020F0502020204030204" pitchFamily="34" charset="0"/>
                <a:cs typeface="Times New Roman" panose="02020603050405020304" pitchFamily="18" charset="0"/>
              </a:rPr>
              <a:t>uvedené ve střednědobém plánu rozvoje sociálních služeb příslušného </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kraje</a:t>
            </a:r>
            <a:r>
              <a:rPr lang="cs-CZ" sz="2000" dirty="false">
                <a:effectLst/>
                <a:latin typeface="Arial" panose="020B0604020202020204" pitchFamily="34" charset="0"/>
                <a:ea typeface="Calibri" panose="020F0502020204030204" pitchFamily="34" charset="0"/>
                <a:cs typeface="Times New Roman" panose="02020603050405020304" pitchFamily="18" charset="0"/>
              </a:rPr>
              <a:t>, </a:t>
            </a:r>
            <a:r>
              <a:rPr lang="cs-CZ" sz="2000" b="true" dirty="false">
                <a:effectLst/>
                <a:latin typeface="Arial" panose="020B0604020202020204" pitchFamily="34" charset="0"/>
                <a:ea typeface="Calibri" panose="020F0502020204030204" pitchFamily="34" charset="0"/>
                <a:cs typeface="Times New Roman" panose="02020603050405020304" pitchFamily="18" charset="0"/>
              </a:rPr>
              <a:t>případně MPSV </a:t>
            </a:r>
          </a:p>
          <a:p>
            <a:pPr lvl="0" algn="just">
              <a:lnSpc>
                <a:spcPct val="107000"/>
              </a:lnSpc>
              <a:spcAft>
                <a:spcPts val="1100"/>
              </a:spcAft>
              <a:buFont typeface="Arial" panose="020B0604020202020204" pitchFamily="34" charset="0"/>
              <a:buChar char="•"/>
            </a:pPr>
            <a:r>
              <a:rPr lang="cs-CZ" sz="2000" dirty="false">
                <a:effectLst/>
                <a:latin typeface="Arial" panose="020B0604020202020204" pitchFamily="34" charset="0"/>
                <a:ea typeface="Yu Mincho" panose="02020400000000000000" pitchFamily="18" charset="-128"/>
              </a:rPr>
              <a:t>v případě zaměření projektu na poskytování služeb obecného hospodářského zájmu, na </a:t>
            </a:r>
            <a:r>
              <a:rPr lang="cs-CZ" sz="2000" b="true" dirty="false">
                <a:effectLst/>
                <a:latin typeface="Arial" panose="020B0604020202020204" pitchFamily="34" charset="0"/>
                <a:ea typeface="Yu Mincho" panose="02020400000000000000" pitchFamily="18" charset="-128"/>
              </a:rPr>
              <a:t>poskytování sociální službu/sociální služby v kombinaci s jinou aktivitou výzvy žadatel uvede v projektu sociální službu (v rozsahu základních činností) vždy v rámci samostatné aktivity projektu</a:t>
            </a:r>
            <a:r>
              <a:rPr lang="cs-CZ" sz="2000" dirty="false">
                <a:effectLst/>
                <a:latin typeface="Arial" panose="020B0604020202020204" pitchFamily="34" charset="0"/>
                <a:ea typeface="Yu Mincho" panose="02020400000000000000" pitchFamily="18" charset="-128"/>
              </a:rPr>
              <a:t>, v případě více druhů poskytovaných sociálních služeb v projektu budou tyto popsány vždy v samostatných aktivitách (nikoliv v rámci jedné aktivity) </a:t>
            </a:r>
            <a:endParaRPr lang="cs-CZ" sz="2000" dirty="false"/>
          </a:p>
        </p:txBody>
      </p:sp>
      <p:sp>
        <p:nvSpPr>
          <p:cNvPr id="4" name="Zástupný symbol pro číslo snímku 3">
            <a:extLst>
              <a:ext uri="{FF2B5EF4-FFF2-40B4-BE49-F238E27FC236}">
                <a16:creationId xmlns:a16="http://schemas.microsoft.com/office/drawing/2014/main" id="{8F6AA6AC-46D1-4794-B5C2-DBB39D0612AF}"/>
              </a:ext>
            </a:extLst>
          </p:cNvPr>
          <p:cNvSpPr>
            <a:spLocks noGrp="true"/>
          </p:cNvSpPr>
          <p:nvPr>
            <p:ph type="sldNum" sz="quarter" idx="12"/>
          </p:nvPr>
        </p:nvSpPr>
        <p:spPr/>
        <p:txBody>
          <a:bodyPr/>
          <a:lstStyle/>
          <a:p>
            <a:fld id="{479BF083-4774-43B1-9AB0-5CC1AC5DD8EE}" type="slidenum">
              <a:rPr lang="cs-CZ" smtClean="false"/>
              <a:pPr/>
              <a:t>35</a:t>
            </a:fld>
            <a:endParaRPr lang="cs-CZ" dirty="false"/>
          </a:p>
        </p:txBody>
      </p:sp>
    </p:spTree>
    <p:extLst>
      <p:ext uri="{BB962C8B-B14F-4D97-AF65-F5344CB8AC3E}">
        <p14:creationId xmlns:p14="http://schemas.microsoft.com/office/powerpoint/2010/main" val="2345393412"/>
      </p:ext>
    </p:extLst>
  </p:cSld>
  <p:clrMapOvr>
    <a:masterClrMapping/>
  </p:clrMapOvr>
</p:sld>
</file>

<file path=ppt/slides/slide36.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E7693C-F2A8-40FF-8160-1744FB62D5DF}"/>
              </a:ext>
            </a:extLst>
          </p:cNvPr>
          <p:cNvSpPr>
            <a:spLocks noGrp="true"/>
          </p:cNvSpPr>
          <p:nvPr>
            <p:ph type="title"/>
          </p:nvPr>
        </p:nvSpPr>
        <p:spPr/>
        <p:txBody>
          <a:bodyPr/>
          <a:lstStyle/>
          <a:p>
            <a:r>
              <a:rPr lang="cs-CZ" b="true" dirty="false">
                <a:effectLst/>
                <a:latin typeface="Arial" panose="020B0604020202020204" pitchFamily="34" charset="0"/>
                <a:ea typeface="Calibri" panose="020F0502020204030204" pitchFamily="34" charset="0"/>
              </a:rPr>
              <a:t>Sociální služby dle zákona č. 108/2006 Sb.</a:t>
            </a:r>
            <a:endParaRPr lang="cs-CZ" dirty="false"/>
          </a:p>
        </p:txBody>
      </p:sp>
      <p:sp>
        <p:nvSpPr>
          <p:cNvPr id="3" name="Zástupný obsah 2">
            <a:extLst>
              <a:ext uri="{FF2B5EF4-FFF2-40B4-BE49-F238E27FC236}">
                <a16:creationId xmlns:a16="http://schemas.microsoft.com/office/drawing/2014/main" id="{9451685A-34C6-4873-97C2-6A294E87CE18}"/>
              </a:ext>
            </a:extLst>
          </p:cNvPr>
          <p:cNvSpPr>
            <a:spLocks noGrp="true"/>
          </p:cNvSpPr>
          <p:nvPr>
            <p:ph idx="1"/>
          </p:nvPr>
        </p:nvSpPr>
        <p:spPr/>
        <p:txBody>
          <a:bodyPr/>
          <a:lstStyle/>
          <a:p>
            <a:pPr lvl="0" algn="just">
              <a:lnSpc>
                <a:spcPct val="107000"/>
              </a:lnSpc>
              <a:spcAft>
                <a:spcPts val="1100"/>
              </a:spcAft>
              <a:buFont typeface="Arial" panose="020B0604020202020204" pitchFamily="34" charset="0"/>
              <a:buChar char="•"/>
            </a:pPr>
            <a:r>
              <a:rPr lang="cs-CZ" sz="2000" dirty="false">
                <a:ea typeface="Yu Mincho" panose="02020400000000000000" pitchFamily="18" charset="-128"/>
                <a:cs typeface="Times New Roman" panose="02020603050405020304" pitchFamily="18" charset="0"/>
              </a:rPr>
              <a:t>ž</a:t>
            </a:r>
            <a:r>
              <a:rPr lang="cs-CZ" sz="2000" dirty="false">
                <a:effectLst/>
                <a:ea typeface="Yu Mincho" panose="02020400000000000000" pitchFamily="18" charset="-128"/>
                <a:cs typeface="Times New Roman" panose="02020603050405020304" pitchFamily="18" charset="0"/>
              </a:rPr>
              <a:t>adatel zároveň zpracuje </a:t>
            </a:r>
            <a:r>
              <a:rPr lang="cs-CZ" sz="2000" b="true" dirty="false">
                <a:effectLst/>
                <a:ea typeface="Yu Mincho" panose="02020400000000000000" pitchFamily="18" charset="-128"/>
                <a:cs typeface="Times New Roman" panose="02020603050405020304" pitchFamily="18" charset="0"/>
              </a:rPr>
              <a:t>Přílohu č. 5 - 2a Údaje o sociální službě</a:t>
            </a:r>
            <a:r>
              <a:rPr lang="cs-CZ" sz="2000" dirty="false">
                <a:effectLst/>
                <a:ea typeface="Yu Mincho" panose="02020400000000000000" pitchFamily="18" charset="-128"/>
                <a:cs typeface="Times New Roman" panose="02020603050405020304" pitchFamily="18" charset="0"/>
              </a:rPr>
              <a:t>, která je povinnou přílohou žádosti o projekt v případě zaměření projektu na poskytování sociálních služeb/sociální služby. </a:t>
            </a:r>
            <a:r>
              <a:rPr lang="cs-CZ" sz="2000" b="true" dirty="false">
                <a:effectLst/>
                <a:ea typeface="Yu Mincho" panose="02020400000000000000" pitchFamily="18" charset="-128"/>
                <a:cs typeface="Times New Roman" panose="02020603050405020304" pitchFamily="18" charset="0"/>
              </a:rPr>
              <a:t>Pomůcka k vyplnění povinné Přílohy č. 5</a:t>
            </a:r>
            <a:r>
              <a:rPr lang="cs-CZ" sz="2000" dirty="false">
                <a:effectLst/>
                <a:ea typeface="Yu Mincho" panose="02020400000000000000" pitchFamily="18" charset="-128"/>
                <a:cs typeface="Times New Roman" panose="02020603050405020304" pitchFamily="18" charset="0"/>
              </a:rPr>
              <a:t> - 2a Údaje o sociální službě je uvedena v Příloze č. 2 výzvy Podpora sociálních služeb v soutěžních výzvách OPZ+.</a:t>
            </a:r>
            <a:endParaRPr lang="cs-CZ" sz="2000" dirty="false">
              <a:effectLst/>
              <a:ea typeface="Calibri" panose="020F0502020204030204" pitchFamily="34" charset="0"/>
              <a:cs typeface="Times New Roman" panose="02020603050405020304" pitchFamily="18" charset="0"/>
            </a:endParaRPr>
          </a:p>
          <a:p>
            <a:pPr>
              <a:buFont typeface="Arial" panose="020B0604020202020204" pitchFamily="34" charset="0"/>
              <a:buChar char="•"/>
            </a:pPr>
            <a:r>
              <a:rPr lang="cs-CZ" sz="2000" dirty="false">
                <a:ea typeface="Calibri" panose="020F0502020204030204" pitchFamily="34" charset="0"/>
              </a:rPr>
              <a:t>v</a:t>
            </a:r>
            <a:r>
              <a:rPr lang="cs-CZ" sz="2000" dirty="false">
                <a:effectLst/>
                <a:ea typeface="Calibri" panose="020F0502020204030204" pitchFamily="34" charset="0"/>
              </a:rPr>
              <a:t> projektech na podporu sociálních služeb lze podpořit i </a:t>
            </a:r>
            <a:r>
              <a:rPr lang="cs-CZ" sz="2000" b="true" dirty="false">
                <a:effectLst/>
                <a:ea typeface="Calibri" panose="020F0502020204030204" pitchFamily="34" charset="0"/>
              </a:rPr>
              <a:t>vzdělávání, metodickou podporu a supervizi týmu </a:t>
            </a:r>
            <a:endParaRPr lang="cs-CZ" sz="2000" dirty="false"/>
          </a:p>
        </p:txBody>
      </p:sp>
      <p:sp>
        <p:nvSpPr>
          <p:cNvPr id="4" name="Zástupný symbol pro číslo snímku 3">
            <a:extLst>
              <a:ext uri="{FF2B5EF4-FFF2-40B4-BE49-F238E27FC236}">
                <a16:creationId xmlns:a16="http://schemas.microsoft.com/office/drawing/2014/main" id="{2A73939D-293E-45A9-8182-6BD3A0EF3151}"/>
              </a:ext>
            </a:extLst>
          </p:cNvPr>
          <p:cNvSpPr>
            <a:spLocks noGrp="true"/>
          </p:cNvSpPr>
          <p:nvPr>
            <p:ph type="sldNum" sz="quarter" idx="12"/>
          </p:nvPr>
        </p:nvSpPr>
        <p:spPr/>
        <p:txBody>
          <a:bodyPr/>
          <a:lstStyle/>
          <a:p>
            <a:fld id="{479BF083-4774-43B1-9AB0-5CC1AC5DD8EE}" type="slidenum">
              <a:rPr lang="cs-CZ" smtClean="false"/>
              <a:pPr/>
              <a:t>36</a:t>
            </a:fld>
            <a:endParaRPr lang="cs-CZ" dirty="false"/>
          </a:p>
        </p:txBody>
      </p:sp>
    </p:spTree>
    <p:extLst>
      <p:ext uri="{BB962C8B-B14F-4D97-AF65-F5344CB8AC3E}">
        <p14:creationId xmlns:p14="http://schemas.microsoft.com/office/powerpoint/2010/main" val="452280816"/>
      </p:ext>
    </p:extLst>
  </p:cSld>
  <p:clrMapOvr>
    <a:masterClrMapping/>
  </p:clrMapOvr>
</p:sld>
</file>

<file path=ppt/slides/slide37.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BE6CAF-E94D-46E7-BA9D-E9B95439DD72}"/>
              </a:ext>
            </a:extLst>
          </p:cNvPr>
          <p:cNvSpPr>
            <a:spLocks noGrp="true"/>
          </p:cNvSpPr>
          <p:nvPr>
            <p:ph type="title"/>
          </p:nvPr>
        </p:nvSpPr>
        <p:spPr>
          <a:xfrm>
            <a:off x="170270" y="0"/>
            <a:ext cx="8424000" cy="1080000"/>
          </a:xfrm>
        </p:spPr>
        <p:txBody>
          <a:bodyPr/>
          <a:lstStyle/>
          <a:p>
            <a:r>
              <a:rPr lang="cs-CZ" b="true" dirty="false">
                <a:effectLst/>
                <a:ea typeface="Calibri" panose="020F0502020204030204" pitchFamily="34" charset="0"/>
              </a:rPr>
              <a:t>Podpora komunitní (sociální) práce</a:t>
            </a:r>
            <a:endParaRPr lang="cs-CZ" dirty="false"/>
          </a:p>
        </p:txBody>
      </p:sp>
      <p:sp>
        <p:nvSpPr>
          <p:cNvPr id="3" name="Zástupný obsah 2">
            <a:extLst>
              <a:ext uri="{FF2B5EF4-FFF2-40B4-BE49-F238E27FC236}">
                <a16:creationId xmlns:a16="http://schemas.microsoft.com/office/drawing/2014/main" id="{10BB44F5-6B3B-4E3A-96E5-650B1E9DD130}"/>
              </a:ext>
            </a:extLst>
          </p:cNvPr>
          <p:cNvSpPr>
            <a:spLocks noGrp="true"/>
          </p:cNvSpPr>
          <p:nvPr>
            <p:ph idx="1"/>
          </p:nvPr>
        </p:nvSpPr>
        <p:spPr>
          <a:xfrm>
            <a:off x="540000" y="1484784"/>
            <a:ext cx="8064000" cy="4320000"/>
          </a:xfrm>
        </p:spPr>
        <p:txBody>
          <a:bodyPr/>
          <a:lstStyle/>
          <a:p>
            <a:pPr marL="0" indent="0">
              <a:buNone/>
            </a:pPr>
            <a:r>
              <a:rPr lang="cs-CZ" b="true" dirty="false">
                <a:effectLst/>
                <a:ea typeface="Calibri" panose="020F0502020204030204" pitchFamily="34" charset="0"/>
              </a:rPr>
              <a:t>5) Podpora komunitní (sociální) práce včetně vzniku, fungování a rozvoje komunitních center, podpora komunitních center</a:t>
            </a:r>
          </a:p>
          <a:p>
            <a:pPr>
              <a:buFont typeface="Arial" panose="020B0604020202020204" pitchFamily="34" charset="0"/>
              <a:buChar char="•"/>
            </a:pPr>
            <a:r>
              <a:rPr lang="cs-CZ" sz="2000" dirty="false">
                <a:effectLst/>
                <a:ea typeface="Calibri" panose="020F0502020204030204" pitchFamily="34" charset="0"/>
                <a:cs typeface="Times New Roman" panose="02020603050405020304" pitchFamily="18" charset="0"/>
              </a:rPr>
              <a:t>Programy směřující k </a:t>
            </a:r>
            <a:r>
              <a:rPr lang="cs-CZ" sz="2000" b="true" dirty="false">
                <a:effectLst/>
                <a:ea typeface="Calibri" panose="020F0502020204030204" pitchFamily="34" charset="0"/>
                <a:cs typeface="Times New Roman" panose="02020603050405020304" pitchFamily="18" charset="0"/>
              </a:rPr>
              <a:t>aktivizaci a participaci</a:t>
            </a:r>
            <a:r>
              <a:rPr lang="cs-CZ" sz="2000" dirty="false">
                <a:effectLst/>
                <a:ea typeface="Calibri" panose="020F0502020204030204" pitchFamily="34" charset="0"/>
                <a:cs typeface="Times New Roman" panose="02020603050405020304" pitchFamily="18" charset="0"/>
              </a:rPr>
              <a:t> cílových skupin</a:t>
            </a:r>
          </a:p>
          <a:p>
            <a:pPr>
              <a:buFont typeface="Arial" panose="020B0604020202020204" pitchFamily="34" charset="0"/>
              <a:buChar char="•"/>
            </a:pPr>
            <a:r>
              <a:rPr lang="cs-CZ" sz="2000" dirty="false">
                <a:effectLst/>
                <a:ea typeface="Calibri" panose="020F0502020204030204" pitchFamily="34" charset="0"/>
                <a:cs typeface="Times New Roman" panose="02020603050405020304" pitchFamily="18" charset="0"/>
              </a:rPr>
              <a:t>Podpora </a:t>
            </a:r>
            <a:r>
              <a:rPr lang="cs-CZ" sz="2000" b="true" dirty="false">
                <a:effectLst/>
                <a:ea typeface="Calibri" panose="020F0502020204030204" pitchFamily="34" charset="0"/>
                <a:cs typeface="Times New Roman" panose="02020603050405020304" pitchFamily="18" charset="0"/>
              </a:rPr>
              <a:t>komunitní (sociální) práce včetně vzniku, fungování a rozvoje komunitních center</a:t>
            </a:r>
          </a:p>
          <a:p>
            <a:pPr>
              <a:buFont typeface="Arial" panose="020B0604020202020204" pitchFamily="34" charset="0"/>
              <a:buChar char="•"/>
            </a:pPr>
            <a:r>
              <a:rPr lang="cs-CZ" sz="2000" dirty="false"/>
              <a:t>Rozvoj a posilování prvků svépomoci, vzájemné pomoci, sousedské výpomoci, sdílení a výměny zkušeností, podpora dobrovolnictví a mezigenerační výměny a výpomoci</a:t>
            </a:r>
            <a:endParaRPr lang="cs-CZ" sz="2000" b="true" dirty="false">
              <a:effectLst/>
              <a:ea typeface="Calibri" panose="020F0502020204030204" pitchFamily="34" charset="0"/>
              <a:cs typeface="Times New Roman" panose="02020603050405020304" pitchFamily="18" charset="0"/>
            </a:endParaRPr>
          </a:p>
          <a:p>
            <a:pPr>
              <a:buFont typeface="Arial" panose="020B0604020202020204" pitchFamily="34" charset="0"/>
              <a:buChar char="•"/>
            </a:pPr>
            <a:r>
              <a:rPr lang="cs-CZ" sz="2000" b="true" dirty="false">
                <a:effectLst/>
                <a:ea typeface="Times New Roman" panose="02020603050405020304" pitchFamily="18" charset="0"/>
              </a:rPr>
              <a:t>Principy a vodítka pro předkládání projektů komunitní práce </a:t>
            </a:r>
            <a:r>
              <a:rPr lang="cs-CZ" sz="2000" dirty="false">
                <a:effectLst/>
                <a:ea typeface="Times New Roman" panose="02020603050405020304" pitchFamily="18" charset="0"/>
              </a:rPr>
              <a:t>jsou součástí Přílohy č. 3 - Principy komunitní práce a vodítka pro předkládání projektů komunitní práce</a:t>
            </a:r>
          </a:p>
          <a:p>
            <a:endParaRPr lang="cs-CZ" dirty="false"/>
          </a:p>
        </p:txBody>
      </p:sp>
      <p:sp>
        <p:nvSpPr>
          <p:cNvPr id="4" name="Zástupný symbol pro číslo snímku 3">
            <a:extLst>
              <a:ext uri="{FF2B5EF4-FFF2-40B4-BE49-F238E27FC236}">
                <a16:creationId xmlns:a16="http://schemas.microsoft.com/office/drawing/2014/main" id="{E7FA96D7-2763-4A9F-89AB-2CE76B801017}"/>
              </a:ext>
            </a:extLst>
          </p:cNvPr>
          <p:cNvSpPr>
            <a:spLocks noGrp="true"/>
          </p:cNvSpPr>
          <p:nvPr>
            <p:ph type="sldNum" sz="quarter" idx="12"/>
          </p:nvPr>
        </p:nvSpPr>
        <p:spPr/>
        <p:txBody>
          <a:bodyPr/>
          <a:lstStyle/>
          <a:p>
            <a:fld id="{479BF083-4774-43B1-9AB0-5CC1AC5DD8EE}" type="slidenum">
              <a:rPr lang="cs-CZ" smtClean="false"/>
              <a:pPr/>
              <a:t>37</a:t>
            </a:fld>
            <a:endParaRPr lang="cs-CZ" dirty="false"/>
          </a:p>
        </p:txBody>
      </p:sp>
    </p:spTree>
    <p:extLst>
      <p:ext uri="{BB962C8B-B14F-4D97-AF65-F5344CB8AC3E}">
        <p14:creationId xmlns:p14="http://schemas.microsoft.com/office/powerpoint/2010/main" val="2402690430"/>
      </p:ext>
    </p:extLst>
  </p:cSld>
  <p:clrMapOvr>
    <a:masterClrMapping/>
  </p:clrMapOvr>
</p:sld>
</file>

<file path=ppt/slides/slide38.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D0DA294-C394-495F-82A2-DE26AE6F2CC0}"/>
              </a:ext>
            </a:extLst>
          </p:cNvPr>
          <p:cNvSpPr>
            <a:spLocks noGrp="true"/>
          </p:cNvSpPr>
          <p:nvPr>
            <p:ph type="title"/>
          </p:nvPr>
        </p:nvSpPr>
        <p:spPr/>
        <p:txBody>
          <a:bodyPr/>
          <a:lstStyle/>
          <a:p>
            <a:r>
              <a:rPr lang="cs-CZ" b="true" dirty="false">
                <a:effectLst/>
                <a:ea typeface="Calibri" panose="020F0502020204030204" pitchFamily="34" charset="0"/>
              </a:rPr>
              <a:t>Podpora komunitní (sociální) práce</a:t>
            </a:r>
            <a:endParaRPr lang="cs-CZ" dirty="false"/>
          </a:p>
        </p:txBody>
      </p:sp>
      <p:sp>
        <p:nvSpPr>
          <p:cNvPr id="3" name="Zástupný obsah 2">
            <a:extLst>
              <a:ext uri="{FF2B5EF4-FFF2-40B4-BE49-F238E27FC236}">
                <a16:creationId xmlns:a16="http://schemas.microsoft.com/office/drawing/2014/main" id="{63618222-2B4C-45E3-BA88-31500A8CFCA8}"/>
              </a:ext>
            </a:extLst>
          </p:cNvPr>
          <p:cNvSpPr>
            <a:spLocks noGrp="true"/>
          </p:cNvSpPr>
          <p:nvPr>
            <p:ph idx="1"/>
          </p:nvPr>
        </p:nvSpPr>
        <p:spPr>
          <a:xfrm>
            <a:off x="540000" y="1412776"/>
            <a:ext cx="8064000" cy="4320000"/>
          </a:xfrm>
        </p:spPr>
        <p:txBody>
          <a:bodyPr/>
          <a:lstStyle/>
          <a:p>
            <a:pPr marL="0" indent="0">
              <a:buNone/>
            </a:pPr>
            <a:r>
              <a:rPr lang="cs-CZ" b="true" dirty="false"/>
              <a:t>Podmínky pro aktivity</a:t>
            </a:r>
          </a:p>
          <a:p>
            <a:pPr>
              <a:buFont typeface="Arial" panose="020B0604020202020204" pitchFamily="34" charset="0"/>
              <a:buChar char="•"/>
            </a:pPr>
            <a:r>
              <a:rPr lang="cs-CZ" dirty="false"/>
              <a:t>komunitní aktivity musí mít přímou vazbu na sociální začleňování nebo prevenci sociálního vyloučení osob z cílových skupin</a:t>
            </a:r>
          </a:p>
          <a:p>
            <a:pPr>
              <a:buFont typeface="Arial" panose="020B0604020202020204" pitchFamily="34" charset="0"/>
              <a:buChar char="•"/>
            </a:pPr>
            <a:r>
              <a:rPr lang="cs-CZ" dirty="false"/>
              <a:t>komunitní aktivity musí být zaštítěny komunitním pracovníkem</a:t>
            </a:r>
          </a:p>
          <a:p>
            <a:pPr>
              <a:buFont typeface="Arial" panose="020B0604020202020204" pitchFamily="34" charset="0"/>
              <a:buChar char="•"/>
            </a:pPr>
            <a:r>
              <a:rPr lang="cs-CZ" dirty="false"/>
              <a:t>dobrovolníci musí mít uzavřenou smlouvu o dobrovolnické činnosti </a:t>
            </a:r>
          </a:p>
          <a:p>
            <a:pPr>
              <a:buFont typeface="Arial" panose="020B0604020202020204" pitchFamily="34" charset="0"/>
              <a:buChar char="•"/>
            </a:pPr>
            <a:r>
              <a:rPr lang="cs-CZ" dirty="false"/>
              <a:t>nebudou podpořeny aktivity realizované pro žáky na školách, a to včetně doučování a kariérového poradenství na školách (v gesci MŠMT, hrazené z jiného dotačního titulu)</a:t>
            </a:r>
          </a:p>
          <a:p>
            <a:endParaRPr lang="cs-CZ" dirty="false"/>
          </a:p>
        </p:txBody>
      </p:sp>
      <p:sp>
        <p:nvSpPr>
          <p:cNvPr id="4" name="Zástupný symbol pro číslo snímku 3">
            <a:extLst>
              <a:ext uri="{FF2B5EF4-FFF2-40B4-BE49-F238E27FC236}">
                <a16:creationId xmlns:a16="http://schemas.microsoft.com/office/drawing/2014/main" id="{461041C4-A304-48A6-AE66-B0891E264927}"/>
              </a:ext>
            </a:extLst>
          </p:cNvPr>
          <p:cNvSpPr>
            <a:spLocks noGrp="true"/>
          </p:cNvSpPr>
          <p:nvPr>
            <p:ph type="sldNum" sz="quarter" idx="12"/>
          </p:nvPr>
        </p:nvSpPr>
        <p:spPr/>
        <p:txBody>
          <a:bodyPr/>
          <a:lstStyle/>
          <a:p>
            <a:fld id="{479BF083-4774-43B1-9AB0-5CC1AC5DD8EE}" type="slidenum">
              <a:rPr lang="cs-CZ" smtClean="false"/>
              <a:pPr/>
              <a:t>38</a:t>
            </a:fld>
            <a:endParaRPr lang="cs-CZ" dirty="false"/>
          </a:p>
        </p:txBody>
      </p:sp>
    </p:spTree>
    <p:extLst>
      <p:ext uri="{BB962C8B-B14F-4D97-AF65-F5344CB8AC3E}">
        <p14:creationId xmlns:p14="http://schemas.microsoft.com/office/powerpoint/2010/main" val="3191360287"/>
      </p:ext>
    </p:extLst>
  </p:cSld>
  <p:clrMapOvr>
    <a:masterClrMapping/>
  </p:clrMapOvr>
</p:sld>
</file>

<file path=ppt/slides/slide39.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5B41367-DBFC-4977-A1B9-7033ABFDF3BE}"/>
              </a:ext>
            </a:extLst>
          </p:cNvPr>
          <p:cNvSpPr>
            <a:spLocks noGrp="true"/>
          </p:cNvSpPr>
          <p:nvPr>
            <p:ph type="title"/>
          </p:nvPr>
        </p:nvSpPr>
        <p:spPr>
          <a:xfrm>
            <a:off x="360000" y="162000"/>
            <a:ext cx="8424000" cy="1322784"/>
          </a:xfrm>
        </p:spPr>
        <p:txBody>
          <a:bodyPr/>
          <a:lstStyle/>
          <a:p>
            <a:pPr algn="ctr"/>
            <a:r>
              <a:rPr lang="cs-CZ" b="true" dirty="false">
                <a:effectLst/>
                <a:latin typeface="Arial" panose="020B0604020202020204" pitchFamily="34" charset="0"/>
                <a:ea typeface="Calibri" panose="020F0502020204030204" pitchFamily="34" charset="0"/>
              </a:rPr>
              <a:t>Podpora neformální a sdílené péče</a:t>
            </a:r>
            <a:br>
              <a:rPr lang="cs-CZ" b="true" dirty="false">
                <a:solidFill>
                  <a:schemeClr val="tx1">
                    <a:lumMod val="60000"/>
                    <a:lumOff val="40000"/>
                  </a:schemeClr>
                </a:solidFill>
                <a:effectLst/>
                <a:latin typeface="Arial" panose="020B0604020202020204" pitchFamily="34" charset="0"/>
                <a:ea typeface="Calibri" panose="020F0502020204030204" pitchFamily="34" charset="0"/>
              </a:rPr>
            </a:br>
            <a:endParaRPr lang="cs-CZ" dirty="false">
              <a:solidFill>
                <a:schemeClr val="tx1">
                  <a:lumMod val="60000"/>
                  <a:lumOff val="40000"/>
                </a:schemeClr>
              </a:solidFill>
            </a:endParaRPr>
          </a:p>
        </p:txBody>
      </p:sp>
      <p:sp>
        <p:nvSpPr>
          <p:cNvPr id="3" name="Zástupný obsah 2">
            <a:extLst>
              <a:ext uri="{FF2B5EF4-FFF2-40B4-BE49-F238E27FC236}">
                <a16:creationId xmlns:a16="http://schemas.microsoft.com/office/drawing/2014/main" id="{A2BF6D81-288E-4359-BA7F-F95FD55EA5EA}"/>
              </a:ext>
            </a:extLst>
          </p:cNvPr>
          <p:cNvSpPr>
            <a:spLocks noGrp="true"/>
          </p:cNvSpPr>
          <p:nvPr>
            <p:ph idx="1"/>
          </p:nvPr>
        </p:nvSpPr>
        <p:spPr/>
        <p:txBody>
          <a:bodyPr/>
          <a:lstStyle/>
          <a:p>
            <a:pPr marL="0" indent="0">
              <a:buNone/>
            </a:pPr>
            <a:r>
              <a:rPr lang="cs-CZ" b="true" dirty="false">
                <a:solidFill>
                  <a:schemeClr val="accent1"/>
                </a:solidFill>
                <a:effectLst/>
                <a:latin typeface="Arial" panose="020B0604020202020204" pitchFamily="34" charset="0"/>
                <a:ea typeface="Calibri" panose="020F0502020204030204" pitchFamily="34" charset="0"/>
              </a:rPr>
              <a:t>6) Podpora neformální a sdílené péče</a:t>
            </a:r>
          </a:p>
          <a:p>
            <a:pPr>
              <a:buFont typeface="Arial" panose="020B0604020202020204" pitchFamily="34" charset="0"/>
              <a:buChar char="•"/>
            </a:pPr>
            <a:r>
              <a:rPr lang="cs-CZ" sz="1800" dirty="false">
                <a:latin typeface="Arial" panose="020B0604020202020204" pitchFamily="34" charset="0"/>
                <a:ea typeface="Yu Mincho" panose="02020400000000000000" pitchFamily="18" charset="-128"/>
                <a:cs typeface="Times New Roman" panose="02020603050405020304" pitchFamily="18" charset="0"/>
              </a:rPr>
              <a:t>a</a:t>
            </a:r>
            <a:r>
              <a:rPr lang="cs-CZ" sz="1800" dirty="false">
                <a:effectLst/>
                <a:latin typeface="Arial" panose="020B0604020202020204" pitchFamily="34" charset="0"/>
                <a:ea typeface="Yu Mincho" panose="02020400000000000000" pitchFamily="18" charset="-128"/>
                <a:cs typeface="Times New Roman" panose="02020603050405020304" pitchFamily="18" charset="0"/>
              </a:rPr>
              <a:t>ktivity by měly </a:t>
            </a:r>
            <a:r>
              <a:rPr lang="cs-CZ" sz="1800" u="sng" dirty="false">
                <a:effectLst/>
                <a:latin typeface="Arial" panose="020B0604020202020204" pitchFamily="34" charset="0"/>
                <a:ea typeface="Yu Mincho" panose="02020400000000000000" pitchFamily="18" charset="-128"/>
                <a:cs typeface="Times New Roman" panose="02020603050405020304" pitchFamily="18" charset="0"/>
              </a:rPr>
              <a:t>směřovat k podpoře neformálních pečujících a blízkého okolí osoby závislé na péči s cílem zajistit kvalitní péči o osobu závislou </a:t>
            </a:r>
            <a:r>
              <a:rPr lang="cs-CZ" sz="1800" dirty="false">
                <a:effectLst/>
                <a:latin typeface="Arial" panose="020B0604020202020204" pitchFamily="34" charset="0"/>
                <a:ea typeface="Yu Mincho" panose="02020400000000000000" pitchFamily="18" charset="-128"/>
                <a:cs typeface="Times New Roman" panose="02020603050405020304" pitchFamily="18" charset="0"/>
              </a:rPr>
              <a:t>na péči tak, aby mohla setrvat ve svém přirozeném prostředí </a:t>
            </a:r>
          </a:p>
          <a:p>
            <a:pPr>
              <a:buFont typeface="Arial" panose="020B0604020202020204" pitchFamily="34" charset="0"/>
              <a:buChar char="•"/>
            </a:pPr>
            <a:r>
              <a:rPr lang="cs-CZ" sz="1800" dirty="false">
                <a:latin typeface="Arial" panose="020B0604020202020204" pitchFamily="34" charset="0"/>
                <a:ea typeface="Yu Mincho" panose="02020400000000000000" pitchFamily="18" charset="-128"/>
                <a:cs typeface="Times New Roman" panose="02020603050405020304" pitchFamily="18" charset="0"/>
              </a:rPr>
              <a:t>a</a:t>
            </a:r>
            <a:r>
              <a:rPr lang="cs-CZ" sz="1800" dirty="false">
                <a:effectLst/>
                <a:latin typeface="Arial" panose="020B0604020202020204" pitchFamily="34" charset="0"/>
                <a:ea typeface="Yu Mincho" panose="02020400000000000000" pitchFamily="18" charset="-128"/>
                <a:cs typeface="Times New Roman" panose="02020603050405020304" pitchFamily="18" charset="0"/>
              </a:rPr>
              <a:t>ktivity mají přispět k </a:t>
            </a:r>
            <a:r>
              <a:rPr lang="cs-CZ" sz="1800" u="sng" dirty="false">
                <a:effectLst/>
                <a:latin typeface="Arial" panose="020B0604020202020204" pitchFamily="34" charset="0"/>
                <a:ea typeface="Yu Mincho" panose="02020400000000000000" pitchFamily="18" charset="-128"/>
                <a:cs typeface="Times New Roman" panose="02020603050405020304" pitchFamily="18" charset="0"/>
              </a:rPr>
              <a:t>vzájemné provázanosti a sdílení péče mezi neformálními pečujícími a formálními poskytovateli</a:t>
            </a:r>
            <a:r>
              <a:rPr lang="cs-CZ" sz="1800" dirty="false">
                <a:effectLst/>
                <a:latin typeface="Arial" panose="020B0604020202020204" pitchFamily="34" charset="0"/>
                <a:ea typeface="Yu Mincho" panose="02020400000000000000" pitchFamily="18" charset="-128"/>
                <a:cs typeface="Times New Roman" panose="02020603050405020304" pitchFamily="18" charset="0"/>
              </a:rPr>
              <a:t> péče včetně zvýšení informovanosti neformálních pečujících o možnostech péče o osobu závislou na péči v jejím přirozeném prostředí </a:t>
            </a:r>
          </a:p>
          <a:p>
            <a:pPr>
              <a:buFont typeface="Arial" panose="020B0604020202020204" pitchFamily="34" charset="0"/>
              <a:buChar char="•"/>
            </a:pPr>
            <a:r>
              <a:rPr lang="cs-CZ" sz="1800" b="true" dirty="false">
                <a:latin typeface="Arial" panose="020B0604020202020204" pitchFamily="34" charset="0"/>
                <a:ea typeface="Yu Mincho" panose="02020400000000000000" pitchFamily="18" charset="-128"/>
              </a:rPr>
              <a:t>nejedná se o výkon pečující činnosti ve prospěch osoby</a:t>
            </a:r>
            <a:r>
              <a:rPr lang="cs-CZ" sz="1800" dirty="false">
                <a:effectLst/>
                <a:latin typeface="Arial" panose="020B0604020202020204" pitchFamily="34" charset="0"/>
                <a:ea typeface="Yu Mincho" panose="02020400000000000000" pitchFamily="18" charset="-128"/>
                <a:cs typeface="Times New Roman" panose="02020603050405020304" pitchFamily="18" charset="0"/>
              </a:rPr>
              <a:t> </a:t>
            </a:r>
            <a:r>
              <a:rPr lang="cs-CZ" sz="1800" b="true" dirty="false">
                <a:effectLst/>
                <a:latin typeface="Arial" panose="020B0604020202020204" pitchFamily="34" charset="0"/>
                <a:ea typeface="Yu Mincho" panose="02020400000000000000" pitchFamily="18" charset="-128"/>
                <a:cs typeface="Times New Roman" panose="02020603050405020304" pitchFamily="18" charset="0"/>
              </a:rPr>
              <a:t>závislé na péči </a:t>
            </a:r>
          </a:p>
          <a:p>
            <a:endParaRPr lang="cs-CZ" dirty="false"/>
          </a:p>
        </p:txBody>
      </p:sp>
      <p:sp>
        <p:nvSpPr>
          <p:cNvPr id="4" name="Zástupný symbol pro číslo snímku 3">
            <a:extLst>
              <a:ext uri="{FF2B5EF4-FFF2-40B4-BE49-F238E27FC236}">
                <a16:creationId xmlns:a16="http://schemas.microsoft.com/office/drawing/2014/main" id="{DBF11B72-FA52-4090-B211-7C5FABCE8E46}"/>
              </a:ext>
            </a:extLst>
          </p:cNvPr>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3077695060"/>
      </p:ext>
    </p:extLst>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fontAlgn="base" hangingPunct="false"/>
            <a:r>
              <a:rPr lang="pl-PL" dirty="false"/>
              <a:t>Představení výzvy</a:t>
            </a:r>
            <a:endParaRPr lang="cs-CZ" dirty="false"/>
          </a:p>
        </p:txBody>
      </p:sp>
      <p:sp>
        <p:nvSpPr>
          <p:cNvPr id="3" name="Zástupný symbol pro obsah 2"/>
          <p:cNvSpPr>
            <a:spLocks noGrp="true"/>
          </p:cNvSpPr>
          <p:nvPr>
            <p:ph idx="1"/>
          </p:nvPr>
        </p:nvSpPr>
        <p:spPr>
          <a:xfrm>
            <a:off x="421252" y="764704"/>
            <a:ext cx="8208912" cy="5616624"/>
          </a:xfrm>
        </p:spPr>
        <p:txBody>
          <a:bodyPr/>
          <a:lstStyle/>
          <a:p>
            <a:pPr marL="0" lvl="2" indent="0" algn="ctr">
              <a:lnSpc>
                <a:spcPts val="2880"/>
              </a:lnSpc>
              <a:spcBef>
                <a:spcPts val="600"/>
              </a:spcBef>
              <a:spcAft>
                <a:spcPts val="600"/>
              </a:spcAft>
              <a:buSzPct val="100000"/>
              <a:buNone/>
            </a:pPr>
            <a:endParaRPr lang="cs-CZ" sz="2800" b="true" dirty="false">
              <a:solidFill>
                <a:schemeClr val="accent1"/>
              </a:solidFill>
              <a:effectLst/>
              <a:latin typeface="Arial" panose="020B0604020202020204" pitchFamily="34" charset="0"/>
              <a:ea typeface="Yu Mincho" panose="02020400000000000000" pitchFamily="18" charset="-128"/>
            </a:endParaRPr>
          </a:p>
          <a:p>
            <a:pPr marL="0" lvl="2" indent="0" algn="ctr">
              <a:lnSpc>
                <a:spcPts val="2880"/>
              </a:lnSpc>
              <a:spcBef>
                <a:spcPts val="600"/>
              </a:spcBef>
              <a:spcAft>
                <a:spcPts val="600"/>
              </a:spcAft>
              <a:buSzPct val="100000"/>
              <a:buNone/>
            </a:pPr>
            <a:r>
              <a:rPr lang="cs-CZ" sz="2800" b="true" dirty="false">
                <a:solidFill>
                  <a:schemeClr val="accent1"/>
                </a:solidFill>
                <a:effectLst/>
                <a:latin typeface="Arial" panose="020B0604020202020204" pitchFamily="34" charset="0"/>
                <a:ea typeface="Yu Mincho" panose="02020400000000000000" pitchFamily="18" charset="-128"/>
              </a:rPr>
              <a:t>Integrované územní investice – </a:t>
            </a:r>
          </a:p>
          <a:p>
            <a:pPr marL="0" lvl="2" indent="0" algn="ctr">
              <a:lnSpc>
                <a:spcPts val="2880"/>
              </a:lnSpc>
              <a:spcBef>
                <a:spcPts val="600"/>
              </a:spcBef>
              <a:spcAft>
                <a:spcPts val="600"/>
              </a:spcAft>
              <a:buSzPct val="100000"/>
              <a:buNone/>
            </a:pPr>
            <a:r>
              <a:rPr lang="cs-CZ" sz="2800" b="true" dirty="false">
                <a:solidFill>
                  <a:schemeClr val="accent1"/>
                </a:solidFill>
                <a:effectLst/>
                <a:latin typeface="Arial" panose="020B0604020202020204" pitchFamily="34" charset="0"/>
                <a:ea typeface="Yu Mincho" panose="02020400000000000000" pitchFamily="18" charset="-128"/>
              </a:rPr>
              <a:t>sociální začleňování </a:t>
            </a:r>
          </a:p>
          <a:p>
            <a:pPr marL="0" lvl="2" indent="0">
              <a:lnSpc>
                <a:spcPts val="2880"/>
              </a:lnSpc>
              <a:spcBef>
                <a:spcPts val="600"/>
              </a:spcBef>
              <a:spcAft>
                <a:spcPts val="600"/>
              </a:spcAft>
              <a:buSzPct val="100000"/>
              <a:buNone/>
            </a:pPr>
            <a:br>
              <a:rPr lang="cs-CZ" sz="2400" b="true" dirty="false">
                <a:solidFill>
                  <a:schemeClr val="accent3">
                    <a:lumMod val="50000"/>
                  </a:schemeClr>
                </a:solidFill>
              </a:rPr>
            </a:br>
            <a:r>
              <a:rPr lang="cs-CZ" dirty="false"/>
              <a:t>Číslo výzvy: </a:t>
            </a:r>
            <a:r>
              <a:rPr lang="cs-CZ" dirty="false">
                <a:solidFill>
                  <a:srgbClr val="FF0000"/>
                </a:solidFill>
              </a:rPr>
              <a:t>03_22_033 </a:t>
            </a:r>
            <a:br>
              <a:rPr lang="cs-CZ" dirty="false"/>
            </a:br>
            <a:r>
              <a:rPr lang="cs-CZ" dirty="false"/>
              <a:t>Alokace: </a:t>
            </a:r>
            <a:r>
              <a:rPr lang="cs-CZ" dirty="false">
                <a:solidFill>
                  <a:srgbClr val="FF0000"/>
                </a:solidFill>
                <a:effectLst/>
                <a:latin typeface="Arial" panose="020B0604020202020204" pitchFamily="34" charset="0"/>
                <a:ea typeface="Yu Mincho" panose="02020400000000000000" pitchFamily="18" charset="-128"/>
              </a:rPr>
              <a:t>254 800 000</a:t>
            </a:r>
            <a:r>
              <a:rPr lang="cs-CZ" dirty="false">
                <a:solidFill>
                  <a:srgbClr val="FF0000"/>
                </a:solidFill>
              </a:rPr>
              <a:t>,- Kč </a:t>
            </a:r>
          </a:p>
          <a:p>
            <a:pPr marL="2028600" lvl="5" indent="-432000">
              <a:lnSpc>
                <a:spcPts val="2880"/>
              </a:lnSpc>
              <a:spcBef>
                <a:spcPts val="600"/>
              </a:spcBef>
              <a:spcAft>
                <a:spcPts val="600"/>
              </a:spcAft>
              <a:buSzPct val="100000"/>
              <a:buFont typeface="Wingdings" panose="05000000000000000000" pitchFamily="2" charset="2"/>
              <a:buChar char=""/>
            </a:pPr>
            <a:r>
              <a:rPr lang="cs-CZ" dirty="false">
                <a:solidFill>
                  <a:srgbClr val="FF0000"/>
                </a:solidFill>
              </a:rPr>
              <a:t>EU podíl </a:t>
            </a:r>
            <a:r>
              <a:rPr lang="cs-CZ" dirty="false">
                <a:solidFill>
                  <a:srgbClr val="FF0000"/>
                </a:solidFill>
                <a:effectLst/>
                <a:latin typeface="Arial" panose="020B0604020202020204" pitchFamily="34" charset="0"/>
                <a:ea typeface="Yu Mincho" panose="02020400000000000000" pitchFamily="18" charset="-128"/>
              </a:rPr>
              <a:t>195 520 780</a:t>
            </a:r>
            <a:r>
              <a:rPr lang="cs-CZ" dirty="false">
                <a:solidFill>
                  <a:srgbClr val="FF0000"/>
                </a:solidFill>
              </a:rPr>
              <a:t>,- Kč, SR podíl </a:t>
            </a:r>
            <a:r>
              <a:rPr lang="cs-CZ" dirty="false">
                <a:solidFill>
                  <a:srgbClr val="FF0000"/>
                </a:solidFill>
                <a:effectLst/>
                <a:latin typeface="Arial" panose="020B0604020202020204" pitchFamily="34" charset="0"/>
                <a:ea typeface="Yu Mincho" panose="02020400000000000000" pitchFamily="18" charset="-128"/>
              </a:rPr>
              <a:t>59 279 220</a:t>
            </a:r>
            <a:r>
              <a:rPr lang="cs-CZ" dirty="false">
                <a:solidFill>
                  <a:srgbClr val="FF0000"/>
                </a:solidFill>
              </a:rPr>
              <a:t>,- Kč</a:t>
            </a:r>
          </a:p>
          <a:p>
            <a:pPr marL="0" indent="0">
              <a:buNone/>
            </a:pPr>
            <a:r>
              <a:rPr lang="cs-CZ" sz="2000" b="true" dirty="false"/>
              <a:t>Priorita: </a:t>
            </a:r>
            <a:r>
              <a:rPr lang="cs-CZ" sz="2000" dirty="false"/>
              <a:t>Sociální začleňování</a:t>
            </a:r>
          </a:p>
          <a:p>
            <a:pPr marL="0" indent="0">
              <a:buNone/>
            </a:pPr>
            <a:r>
              <a:rPr lang="cs-CZ" sz="2000" b="true" dirty="false"/>
              <a:t>Specifický cíl 2.1 h): </a:t>
            </a:r>
            <a:r>
              <a:rPr lang="cs-CZ" sz="2000" dirty="false"/>
              <a:t>Posilovat aktivní začleňování, a podpořit tak rovné příležitosti, nediskriminaci a aktivní účast a zlepšit zaměstnatelnost, zejména v případě znevýhodněných skupin</a:t>
            </a:r>
          </a:p>
          <a:p>
            <a:pPr marL="0" indent="0">
              <a:buNone/>
            </a:pPr>
            <a:r>
              <a:rPr lang="cs-CZ" sz="2000" b="true" dirty="false"/>
              <a:t>Vyhlašovatel výzvy: </a:t>
            </a:r>
            <a:r>
              <a:rPr lang="cs-CZ" sz="2000" dirty="false"/>
              <a:t>MPSV, Odbor realizace programů ESF - sociální začleňování</a:t>
            </a:r>
          </a:p>
          <a:p>
            <a:pPr marL="0" lvl="2" indent="0">
              <a:lnSpc>
                <a:spcPts val="2880"/>
              </a:lnSpc>
              <a:spcBef>
                <a:spcPts val="600"/>
              </a:spcBef>
              <a:spcAft>
                <a:spcPts val="600"/>
              </a:spcAft>
              <a:buSzPct val="100000"/>
              <a:buNone/>
            </a:pPr>
            <a:endParaRPr lang="cs-CZ" dirty="false"/>
          </a:p>
          <a:p>
            <a:pPr marL="0" indent="0" fontAlgn="base" hangingPunct="false">
              <a:buNone/>
            </a:pPr>
            <a:endParaRPr lang="cs-CZ" sz="2000" dirty="false"/>
          </a:p>
          <a:p>
            <a:pPr marL="0" indent="0" fontAlgn="base" hangingPunct="false">
              <a:buNone/>
            </a:pPr>
            <a:r>
              <a:rPr lang="cs-CZ" sz="2000" dirty="false"/>
              <a:t> </a:t>
            </a:r>
          </a:p>
          <a:p>
            <a:pPr marL="0" indent="0" fontAlgn="base" hangingPunct="false">
              <a:buNone/>
            </a:pPr>
            <a:r>
              <a:rPr lang="cs-CZ" sz="2000" dirty="false"/>
              <a:t> </a:t>
            </a:r>
          </a:p>
          <a:p>
            <a:pPr fontAlgn="base" hangingPunct="false"/>
            <a:endParaRPr lang="cs-CZ" sz="2000" dirty="false"/>
          </a:p>
          <a:p>
            <a:pPr marL="414000" lvl="1" indent="0">
              <a:buNone/>
            </a:pPr>
            <a:r>
              <a:rPr lang="cs-CZ" dirty="false"/>
              <a:t>  </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a:t>
            </a:fld>
            <a:endParaRPr lang="cs-CZ" dirty="false"/>
          </a:p>
        </p:txBody>
      </p:sp>
    </p:spTree>
    <p:extLst>
      <p:ext uri="{BB962C8B-B14F-4D97-AF65-F5344CB8AC3E}">
        <p14:creationId xmlns:p14="http://schemas.microsoft.com/office/powerpoint/2010/main" val="1990791215"/>
      </p:ext>
    </p:extLst>
  </p:cSld>
  <p:clrMapOvr>
    <a:masterClrMapping/>
  </p:clrMapOvr>
</p:sld>
</file>

<file path=ppt/slides/slide40.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35E0CE-2F22-4B1E-93E2-BBD250AA2701}"/>
              </a:ext>
            </a:extLst>
          </p:cNvPr>
          <p:cNvSpPr>
            <a:spLocks noGrp="true"/>
          </p:cNvSpPr>
          <p:nvPr>
            <p:ph type="title"/>
          </p:nvPr>
        </p:nvSpPr>
        <p:spPr/>
        <p:txBody>
          <a:bodyPr/>
          <a:lstStyle/>
          <a:p>
            <a:pPr algn="ctr"/>
            <a:r>
              <a:rPr lang="cs-CZ" b="true" dirty="false">
                <a:effectLst/>
                <a:latin typeface="Arial" panose="020B0604020202020204" pitchFamily="34" charset="0"/>
                <a:ea typeface="Calibri" panose="020F0502020204030204" pitchFamily="34" charset="0"/>
              </a:rPr>
              <a:t>Podpora neformální a sdílené péče</a:t>
            </a:r>
            <a:endParaRPr lang="cs-CZ" dirty="false"/>
          </a:p>
        </p:txBody>
      </p:sp>
      <p:sp>
        <p:nvSpPr>
          <p:cNvPr id="3" name="Zástupný obsah 2">
            <a:extLst>
              <a:ext uri="{FF2B5EF4-FFF2-40B4-BE49-F238E27FC236}">
                <a16:creationId xmlns:a16="http://schemas.microsoft.com/office/drawing/2014/main" id="{BC87FDA1-6A16-4CF3-AC44-97C4E57B1093}"/>
              </a:ext>
            </a:extLst>
          </p:cNvPr>
          <p:cNvSpPr>
            <a:spLocks noGrp="true"/>
          </p:cNvSpPr>
          <p:nvPr>
            <p:ph idx="1"/>
          </p:nvPr>
        </p:nvSpPr>
        <p:spPr>
          <a:xfrm>
            <a:off x="540000" y="1412776"/>
            <a:ext cx="8064000" cy="4707224"/>
          </a:xfrm>
        </p:spPr>
        <p:txBody>
          <a:bodyPr/>
          <a:lstStyle/>
          <a:p>
            <a:pPr marL="0" indent="0">
              <a:buNone/>
            </a:pPr>
            <a:r>
              <a:rPr lang="cs-CZ" b="true" dirty="false"/>
              <a:t>Příklady aktivit:</a:t>
            </a:r>
          </a:p>
          <a:p>
            <a:pPr algn="just">
              <a:lnSpc>
                <a:spcPct val="107000"/>
              </a:lnSpc>
              <a:spcAft>
                <a:spcPts val="800"/>
              </a:spcAft>
              <a:buFont typeface="Arial" panose="020B0604020202020204" pitchFamily="34" charset="0"/>
              <a:buChar char="•"/>
            </a:pPr>
            <a:r>
              <a:rPr lang="cs-CZ" sz="1900" dirty="false">
                <a:effectLst/>
                <a:ea typeface="Yu Mincho" panose="02020400000000000000" pitchFamily="18" charset="-128"/>
              </a:rPr>
              <a:t>doprovázení, edukace, poradenství, terapie, asistence a duchovní podpora pro rodinné příslušníky a další blízké a pečující osoby</a:t>
            </a:r>
          </a:p>
          <a:p>
            <a:pPr algn="just">
              <a:lnSpc>
                <a:spcPct val="107000"/>
              </a:lnSpc>
              <a:spcAft>
                <a:spcPts val="800"/>
              </a:spcAft>
              <a:buFont typeface="Arial" panose="020B0604020202020204" pitchFamily="34" charset="0"/>
              <a:buChar char="•"/>
            </a:pPr>
            <a:r>
              <a:rPr lang="cs-CZ" sz="1900" dirty="false">
                <a:effectLst/>
                <a:ea typeface="Yu Mincho" panose="02020400000000000000" pitchFamily="18" charset="-128"/>
              </a:rPr>
              <a:t>podpora paliativní/hospicové péče v přirozeném sociálním prostředí klienta </a:t>
            </a:r>
            <a:endParaRPr lang="cs-CZ" sz="1900" dirty="false">
              <a:ea typeface="Yu Mincho" panose="02020400000000000000" pitchFamily="18" charset="-128"/>
            </a:endParaRPr>
          </a:p>
          <a:p>
            <a:pPr algn="just">
              <a:lnSpc>
                <a:spcPct val="107000"/>
              </a:lnSpc>
              <a:spcAft>
                <a:spcPts val="800"/>
              </a:spcAft>
              <a:buFont typeface="Arial" panose="020B0604020202020204" pitchFamily="34" charset="0"/>
              <a:buChar char="•"/>
            </a:pPr>
            <a:r>
              <a:rPr lang="cs-CZ" sz="1900" dirty="false">
                <a:effectLst/>
                <a:ea typeface="Yu Mincho" panose="02020400000000000000" pitchFamily="18" charset="-128"/>
              </a:rPr>
              <a:t>zapůjčování kompenzačních a </a:t>
            </a:r>
            <a:r>
              <a:rPr lang="cs-CZ" sz="1900" dirty="false" err="true">
                <a:effectLst/>
                <a:ea typeface="Yu Mincho" panose="02020400000000000000" pitchFamily="18" charset="-128"/>
              </a:rPr>
              <a:t>asistivních</a:t>
            </a:r>
            <a:r>
              <a:rPr lang="cs-CZ" sz="1900" dirty="false">
                <a:effectLst/>
                <a:ea typeface="Yu Mincho" panose="02020400000000000000" pitchFamily="18" charset="-128"/>
              </a:rPr>
              <a:t> pomůcek usnadňujících péči v domácím prostředí</a:t>
            </a:r>
          </a:p>
          <a:p>
            <a:pPr algn="just">
              <a:lnSpc>
                <a:spcPct val="107000"/>
              </a:lnSpc>
              <a:spcAft>
                <a:spcPts val="800"/>
              </a:spcAft>
              <a:buFont typeface="Arial" panose="020B0604020202020204" pitchFamily="34" charset="0"/>
              <a:buChar char="•"/>
            </a:pPr>
            <a:r>
              <a:rPr lang="cs-CZ" sz="1900" dirty="false">
                <a:effectLst/>
                <a:ea typeface="Yu Mincho" panose="02020400000000000000" pitchFamily="18" charset="-128"/>
              </a:rPr>
              <a:t>zavedení pozice pracovníka, který koordinuje oblast neformální péče u registrovaného poskytovatele sociální služby </a:t>
            </a:r>
            <a:r>
              <a:rPr lang="cs-CZ" sz="1900" dirty="false"/>
              <a:t>nad rámec základních činností registrované sociální služby</a:t>
            </a:r>
            <a:endParaRPr lang="cs-CZ" sz="1900" dirty="false">
              <a:effectLst/>
              <a:ea typeface="Yu Mincho" panose="02020400000000000000" pitchFamily="18" charset="-128"/>
            </a:endParaRPr>
          </a:p>
          <a:p>
            <a:pPr algn="just">
              <a:lnSpc>
                <a:spcPct val="107000"/>
              </a:lnSpc>
              <a:spcAft>
                <a:spcPts val="800"/>
              </a:spcAft>
              <a:buFont typeface="Arial" panose="020B0604020202020204" pitchFamily="34" charset="0"/>
              <a:buChar char="•"/>
            </a:pPr>
            <a:r>
              <a:rPr lang="cs-CZ" sz="1900" dirty="false"/>
              <a:t>doplňkově supervize, vzdělávání, duševní hygiena a prevence vyhoření atd.)</a:t>
            </a:r>
            <a:endParaRPr lang="cs-CZ" sz="1900" dirty="false">
              <a:effectLst/>
              <a:ea typeface="Yu Mincho" panose="02020400000000000000" pitchFamily="18" charset="-128"/>
            </a:endParaRPr>
          </a:p>
        </p:txBody>
      </p:sp>
      <p:sp>
        <p:nvSpPr>
          <p:cNvPr id="4" name="Zástupný symbol pro číslo snímku 3">
            <a:extLst>
              <a:ext uri="{FF2B5EF4-FFF2-40B4-BE49-F238E27FC236}">
                <a16:creationId xmlns:a16="http://schemas.microsoft.com/office/drawing/2014/main" id="{E3D03FDF-2AF2-4C29-8691-0842381BDC4B}"/>
              </a:ext>
            </a:extLst>
          </p:cNvPr>
          <p:cNvSpPr>
            <a:spLocks noGrp="true"/>
          </p:cNvSpPr>
          <p:nvPr>
            <p:ph type="sldNum" sz="quarter" idx="12"/>
          </p:nvPr>
        </p:nvSpPr>
        <p:spPr/>
        <p:txBody>
          <a:bodyPr/>
          <a:lstStyle/>
          <a:p>
            <a:fld id="{479BF083-4774-43B1-9AB0-5CC1AC5DD8EE}" type="slidenum">
              <a:rPr lang="cs-CZ" smtClean="false"/>
              <a:pPr/>
              <a:t>40</a:t>
            </a:fld>
            <a:endParaRPr lang="cs-CZ" dirty="false"/>
          </a:p>
        </p:txBody>
      </p:sp>
    </p:spTree>
    <p:extLst>
      <p:ext uri="{BB962C8B-B14F-4D97-AF65-F5344CB8AC3E}">
        <p14:creationId xmlns:p14="http://schemas.microsoft.com/office/powerpoint/2010/main" val="1834961285"/>
      </p:ext>
    </p:extLst>
  </p:cSld>
  <p:clrMapOvr>
    <a:masterClrMapping/>
  </p:clrMapOvr>
</p:sld>
</file>

<file path=ppt/slides/slide4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CC999B-6F7F-45AE-8470-4EB8FB1EAF2B}"/>
              </a:ext>
            </a:extLst>
          </p:cNvPr>
          <p:cNvSpPr>
            <a:spLocks noGrp="true"/>
          </p:cNvSpPr>
          <p:nvPr>
            <p:ph type="title"/>
          </p:nvPr>
        </p:nvSpPr>
        <p:spPr/>
        <p:txBody>
          <a:bodyPr/>
          <a:lstStyle/>
          <a:p>
            <a:pPr algn="ctr"/>
            <a:r>
              <a:rPr lang="cs-CZ" sz="3200" b="true" dirty="false" err="true">
                <a:effectLst/>
                <a:latin typeface="Arial" panose="020B0604020202020204" pitchFamily="34" charset="0"/>
                <a:ea typeface="Calibri" panose="020F0502020204030204" pitchFamily="34" charset="0"/>
              </a:rPr>
              <a:t>Homesharing</a:t>
            </a:r>
            <a:r>
              <a:rPr lang="cs-CZ" sz="3200" b="true" dirty="false">
                <a:solidFill>
                  <a:schemeClr val="tx1">
                    <a:lumMod val="60000"/>
                    <a:lumOff val="40000"/>
                  </a:schemeClr>
                </a:solidFill>
                <a:effectLst/>
                <a:latin typeface="Arial" panose="020B0604020202020204" pitchFamily="34" charset="0"/>
                <a:ea typeface="Calibri" panose="020F0502020204030204" pitchFamily="34" charset="0"/>
              </a:rPr>
              <a:t> </a:t>
            </a:r>
            <a:br>
              <a:rPr lang="cs-CZ" sz="3200" b="true" dirty="false">
                <a:solidFill>
                  <a:srgbClr val="0070C0"/>
                </a:solidFill>
                <a:effectLst/>
                <a:latin typeface="Arial" panose="020B0604020202020204" pitchFamily="34" charset="0"/>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80DCA3B4-BA7C-45B5-A142-D05C67BE3AF6}"/>
              </a:ext>
            </a:extLst>
          </p:cNvPr>
          <p:cNvSpPr>
            <a:spLocks noGrp="true"/>
          </p:cNvSpPr>
          <p:nvPr>
            <p:ph idx="1"/>
          </p:nvPr>
        </p:nvSpPr>
        <p:spPr>
          <a:xfrm>
            <a:off x="360000" y="1340768"/>
            <a:ext cx="8604000" cy="4779232"/>
          </a:xfrm>
        </p:spPr>
        <p:txBody>
          <a:bodyPr/>
          <a:lstStyle/>
          <a:p>
            <a:pPr marL="0" indent="0">
              <a:buNone/>
            </a:pPr>
            <a:r>
              <a:rPr lang="cs-CZ" b="true" dirty="false">
                <a:effectLst/>
                <a:ea typeface="Calibri" panose="020F0502020204030204" pitchFamily="34" charset="0"/>
              </a:rPr>
              <a:t>7) </a:t>
            </a:r>
            <a:r>
              <a:rPr lang="cs-CZ" b="true" dirty="false" err="true">
                <a:effectLst/>
                <a:ea typeface="Calibri" panose="020F0502020204030204" pitchFamily="34" charset="0"/>
              </a:rPr>
              <a:t>Homesharing</a:t>
            </a:r>
            <a:r>
              <a:rPr lang="cs-CZ" b="true" dirty="false">
                <a:effectLst/>
                <a:ea typeface="Calibri" panose="020F0502020204030204" pitchFamily="34" charset="0"/>
              </a:rPr>
              <a:t> </a:t>
            </a:r>
          </a:p>
          <a:p>
            <a:pPr>
              <a:buFont typeface="Arial" panose="020B0604020202020204" pitchFamily="34" charset="0"/>
              <a:buChar char="•"/>
            </a:pPr>
            <a:r>
              <a:rPr lang="cs-CZ" sz="1900" dirty="false">
                <a:effectLst/>
                <a:latin typeface="Arial" panose="020B0604020202020204" pitchFamily="34" charset="0"/>
                <a:ea typeface="Calibri" panose="020F0502020204030204" pitchFamily="34" charset="0"/>
              </a:rPr>
              <a:t>možné </a:t>
            </a:r>
            <a:r>
              <a:rPr lang="cs-CZ" sz="1900" u="sng" dirty="false">
                <a:effectLst/>
                <a:latin typeface="Arial" panose="020B0604020202020204" pitchFamily="34" charset="0"/>
                <a:ea typeface="Calibri" panose="020F0502020204030204" pitchFamily="34" charset="0"/>
              </a:rPr>
              <a:t>podpořit sdílenou péči prostřednictvím systému podpory rodin dětí s mentálním či kombinovaným postižením a s poruchou autistického spektra </a:t>
            </a:r>
            <a:r>
              <a:rPr lang="cs-CZ" sz="1900" dirty="false">
                <a:effectLst/>
                <a:latin typeface="Arial" panose="020B0604020202020204" pitchFamily="34" charset="0"/>
                <a:ea typeface="Calibri" panose="020F0502020204030204" pitchFamily="34" charset="0"/>
              </a:rPr>
              <a:t>– </a:t>
            </a:r>
            <a:r>
              <a:rPr lang="cs-CZ" sz="1900" dirty="false" err="true">
                <a:effectLst/>
                <a:latin typeface="Arial" panose="020B0604020202020204" pitchFamily="34" charset="0"/>
                <a:ea typeface="Calibri" panose="020F0502020204030204" pitchFamily="34" charset="0"/>
              </a:rPr>
              <a:t>homesharing</a:t>
            </a:r>
            <a:r>
              <a:rPr lang="cs-CZ" sz="1900" dirty="false">
                <a:effectLst/>
                <a:latin typeface="Arial" panose="020B0604020202020204" pitchFamily="34" charset="0"/>
                <a:ea typeface="Calibri" panose="020F0502020204030204" pitchFamily="34" charset="0"/>
              </a:rPr>
              <a:t>. </a:t>
            </a:r>
          </a:p>
          <a:p>
            <a:pPr>
              <a:buFont typeface="Arial" panose="020B0604020202020204" pitchFamily="34" charset="0"/>
              <a:buChar char="•"/>
            </a:pPr>
            <a:r>
              <a:rPr lang="cs-CZ" sz="1900" dirty="false">
                <a:latin typeface="Arial" panose="020B0604020202020204" pitchFamily="34" charset="0"/>
                <a:ea typeface="Calibri" panose="020F0502020204030204" pitchFamily="34" charset="0"/>
              </a:rPr>
              <a:t>a</a:t>
            </a:r>
            <a:r>
              <a:rPr lang="cs-CZ" sz="1900" dirty="false">
                <a:effectLst/>
                <a:latin typeface="Arial" panose="020B0604020202020204" pitchFamily="34" charset="0"/>
                <a:ea typeface="Calibri" panose="020F0502020204030204" pitchFamily="34" charset="0"/>
              </a:rPr>
              <a:t>ktivity mají přispět k vzájemné </a:t>
            </a:r>
            <a:r>
              <a:rPr lang="cs-CZ" sz="1900" u="sng" dirty="false">
                <a:effectLst/>
                <a:latin typeface="Arial" panose="020B0604020202020204" pitchFamily="34" charset="0"/>
                <a:ea typeface="Calibri" panose="020F0502020204030204" pitchFamily="34" charset="0"/>
              </a:rPr>
              <a:t>provázanosti a sdílení péče mezi neformálními pečujícími a formálními poskytovateli péče </a:t>
            </a:r>
          </a:p>
          <a:p>
            <a:pPr>
              <a:buFont typeface="Arial" panose="020B0604020202020204" pitchFamily="34" charset="0"/>
              <a:buChar char="•"/>
            </a:pPr>
            <a:r>
              <a:rPr lang="cs-CZ" sz="1900" dirty="false">
                <a:effectLst/>
                <a:latin typeface="Arial" panose="020B0604020202020204" pitchFamily="34" charset="0"/>
                <a:ea typeface="Calibri" panose="020F0502020204030204" pitchFamily="34" charset="0"/>
                <a:cs typeface="Times New Roman" panose="02020603050405020304" pitchFamily="18" charset="0"/>
              </a:rPr>
              <a:t>možné podpořit nábor hostitelů včetně jejich přípravy, přípravu a práci s rodinou a dětmi s postižením, podporu procesu párování, kontrolu procesu </a:t>
            </a:r>
            <a:r>
              <a:rPr lang="cs-CZ" sz="1900" dirty="false" err="true">
                <a:effectLst/>
                <a:latin typeface="Arial" panose="020B0604020202020204" pitchFamily="34" charset="0"/>
                <a:ea typeface="Calibri" panose="020F0502020204030204" pitchFamily="34" charset="0"/>
                <a:cs typeface="Times New Roman" panose="02020603050405020304" pitchFamily="18" charset="0"/>
              </a:rPr>
              <a:t>homesharingu</a:t>
            </a:r>
            <a:r>
              <a:rPr lang="cs-CZ" sz="1900" dirty="false">
                <a:effectLst/>
                <a:latin typeface="Arial" panose="020B0604020202020204" pitchFamily="34" charset="0"/>
                <a:ea typeface="Calibri" panose="020F0502020204030204" pitchFamily="34" charset="0"/>
                <a:cs typeface="Times New Roman" panose="02020603050405020304" pitchFamily="18" charset="0"/>
              </a:rPr>
              <a:t> apod. </a:t>
            </a:r>
            <a:endParaRPr lang="cs-CZ" sz="1900" dirty="false">
              <a:effectLst/>
              <a:latin typeface="Arial" panose="020B0604020202020204" pitchFamily="34" charset="0"/>
              <a:ea typeface="Calibri" panose="020F0502020204030204" pitchFamily="34" charset="0"/>
            </a:endParaRPr>
          </a:p>
          <a:p>
            <a:pPr>
              <a:buFont typeface="Arial" panose="020B0604020202020204" pitchFamily="34" charset="0"/>
              <a:buChar char="•"/>
            </a:pPr>
            <a:r>
              <a:rPr lang="cs-CZ" sz="1900" dirty="false">
                <a:latin typeface="Arial" panose="020B0604020202020204" pitchFamily="34" charset="0"/>
                <a:ea typeface="Calibri" panose="020F0502020204030204" pitchFamily="34" charset="0"/>
              </a:rPr>
              <a:t>s</a:t>
            </a:r>
            <a:r>
              <a:rPr lang="cs-CZ" sz="1900" dirty="false">
                <a:effectLst/>
                <a:latin typeface="Arial" panose="020B0604020202020204" pitchFamily="34" charset="0"/>
                <a:ea typeface="Calibri" panose="020F0502020204030204" pitchFamily="34" charset="0"/>
              </a:rPr>
              <a:t>ubjekty, které chtějí získat finanční podporu stávajícího </a:t>
            </a:r>
            <a:r>
              <a:rPr lang="cs-CZ" sz="1900" dirty="false" err="true">
                <a:effectLst/>
                <a:latin typeface="Arial" panose="020B0604020202020204" pitchFamily="34" charset="0"/>
                <a:ea typeface="Calibri" panose="020F0502020204030204" pitchFamily="34" charset="0"/>
              </a:rPr>
              <a:t>homesharingu</a:t>
            </a:r>
            <a:r>
              <a:rPr lang="cs-CZ" sz="1900" dirty="false">
                <a:effectLst/>
                <a:latin typeface="Arial" panose="020B0604020202020204" pitchFamily="34" charset="0"/>
                <a:ea typeface="Calibri" panose="020F0502020204030204" pitchFamily="34" charset="0"/>
              </a:rPr>
              <a:t> nebo zavádět </a:t>
            </a:r>
            <a:r>
              <a:rPr lang="cs-CZ" sz="1900" dirty="false" err="true">
                <a:effectLst/>
                <a:latin typeface="Arial" panose="020B0604020202020204" pitchFamily="34" charset="0"/>
                <a:ea typeface="Calibri" panose="020F0502020204030204" pitchFamily="34" charset="0"/>
              </a:rPr>
              <a:t>homesharing</a:t>
            </a:r>
            <a:r>
              <a:rPr lang="cs-CZ" sz="1900" dirty="false">
                <a:effectLst/>
                <a:latin typeface="Arial" panose="020B0604020202020204" pitchFamily="34" charset="0"/>
                <a:ea typeface="Calibri" panose="020F0502020204030204" pitchFamily="34" charset="0"/>
              </a:rPr>
              <a:t> nově v celém rozsahu, </a:t>
            </a:r>
            <a:r>
              <a:rPr lang="cs-CZ" sz="1900" b="true" dirty="false">
                <a:effectLst/>
                <a:latin typeface="Arial" panose="020B0604020202020204" pitchFamily="34" charset="0"/>
                <a:ea typeface="Calibri" panose="020F0502020204030204" pitchFamily="34" charset="0"/>
              </a:rPr>
              <a:t>musí při realizaci projektu vždy dodržet základní principy </a:t>
            </a:r>
            <a:r>
              <a:rPr lang="cs-CZ" sz="1900" b="true" dirty="false" err="true">
                <a:effectLst/>
                <a:latin typeface="Arial" panose="020B0604020202020204" pitchFamily="34" charset="0"/>
                <a:ea typeface="Calibri" panose="020F0502020204030204" pitchFamily="34" charset="0"/>
              </a:rPr>
              <a:t>homesharingu</a:t>
            </a:r>
            <a:r>
              <a:rPr lang="cs-CZ" sz="1900" b="true" dirty="false">
                <a:effectLst/>
                <a:latin typeface="Arial" panose="020B0604020202020204" pitchFamily="34" charset="0"/>
                <a:ea typeface="Calibri" panose="020F0502020204030204" pitchFamily="34" charset="0"/>
              </a:rPr>
              <a:t> a vychází z metodiky </a:t>
            </a:r>
            <a:r>
              <a:rPr lang="cs-CZ" sz="1900" b="true" dirty="false" err="true">
                <a:effectLst/>
                <a:latin typeface="Arial" panose="020B0604020202020204" pitchFamily="34" charset="0"/>
                <a:ea typeface="Calibri" panose="020F0502020204030204" pitchFamily="34" charset="0"/>
              </a:rPr>
              <a:t>homesharingu</a:t>
            </a:r>
            <a:r>
              <a:rPr lang="cs-CZ" sz="1900" b="true" dirty="false">
                <a:effectLst/>
                <a:latin typeface="Arial" panose="020B0604020202020204" pitchFamily="34" charset="0"/>
                <a:ea typeface="Calibri" panose="020F0502020204030204" pitchFamily="34" charset="0"/>
              </a:rPr>
              <a:t> </a:t>
            </a:r>
            <a:r>
              <a:rPr lang="cs-CZ" sz="1900" b="true" dirty="false">
                <a:effectLst/>
                <a:latin typeface="Arial" panose="020B0604020202020204" pitchFamily="34" charset="0"/>
                <a:ea typeface="Calibri" panose="020F0502020204030204" pitchFamily="34" charset="0"/>
                <a:hlinkClick r:id="rId3"/>
              </a:rPr>
              <a:t>(ODKAZ)</a:t>
            </a:r>
            <a:endParaRPr lang="cs-CZ" sz="1900" b="true" dirty="false"/>
          </a:p>
        </p:txBody>
      </p:sp>
      <p:sp>
        <p:nvSpPr>
          <p:cNvPr id="4" name="Zástupný symbol pro číslo snímku 3">
            <a:extLst>
              <a:ext uri="{FF2B5EF4-FFF2-40B4-BE49-F238E27FC236}">
                <a16:creationId xmlns:a16="http://schemas.microsoft.com/office/drawing/2014/main" id="{786FE599-D5C0-4C15-B52C-5639B3406F5E}"/>
              </a:ext>
            </a:extLst>
          </p:cNvPr>
          <p:cNvSpPr>
            <a:spLocks noGrp="true"/>
          </p:cNvSpPr>
          <p:nvPr>
            <p:ph type="sldNum" sz="quarter" idx="12"/>
          </p:nvPr>
        </p:nvSpPr>
        <p:spPr/>
        <p:txBody>
          <a:bodyPr/>
          <a:lstStyle/>
          <a:p>
            <a:fld id="{479BF083-4774-43B1-9AB0-5CC1AC5DD8EE}" type="slidenum">
              <a:rPr lang="cs-CZ" smtClean="false"/>
              <a:pPr/>
              <a:t>41</a:t>
            </a:fld>
            <a:endParaRPr lang="cs-CZ" dirty="false"/>
          </a:p>
        </p:txBody>
      </p:sp>
    </p:spTree>
    <p:extLst>
      <p:ext uri="{BB962C8B-B14F-4D97-AF65-F5344CB8AC3E}">
        <p14:creationId xmlns:p14="http://schemas.microsoft.com/office/powerpoint/2010/main" val="2694439763"/>
      </p:ext>
    </p:extLst>
  </p:cSld>
  <p:clrMapOvr>
    <a:masterClrMapping/>
  </p:clrMapOvr>
</p:sld>
</file>

<file path=ppt/slides/slide4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7D0005-F8E1-4981-95FE-C0B2BF17851C}"/>
              </a:ext>
            </a:extLst>
          </p:cNvPr>
          <p:cNvSpPr>
            <a:spLocks noGrp="true"/>
          </p:cNvSpPr>
          <p:nvPr>
            <p:ph type="title"/>
          </p:nvPr>
        </p:nvSpPr>
        <p:spPr>
          <a:xfrm>
            <a:off x="360000" y="404664"/>
            <a:ext cx="8424000" cy="675336"/>
          </a:xfrm>
        </p:spPr>
        <p:txBody>
          <a:bodyPr/>
          <a:lstStyle/>
          <a:p>
            <a:pPr algn="ctr"/>
            <a:r>
              <a:rPr lang="cs-CZ" b="true" dirty="false">
                <a:effectLst/>
                <a:latin typeface="Arial" panose="020B0604020202020204" pitchFamily="34" charset="0"/>
                <a:ea typeface="Calibri" panose="020F0502020204030204" pitchFamily="34" charset="0"/>
              </a:rPr>
              <a:t>Programy na podporu integrace imigrantů a cizinců</a:t>
            </a:r>
            <a:br>
              <a:rPr lang="cs-CZ" b="true" dirty="false">
                <a:solidFill>
                  <a:srgbClr val="0070C0"/>
                </a:solidFill>
                <a:effectLst/>
                <a:latin typeface="Arial" panose="020B0604020202020204" pitchFamily="34" charset="0"/>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1404BBE4-B056-4CC4-BDEA-E1E68261D212}"/>
              </a:ext>
            </a:extLst>
          </p:cNvPr>
          <p:cNvSpPr>
            <a:spLocks noGrp="true"/>
          </p:cNvSpPr>
          <p:nvPr>
            <p:ph idx="1"/>
          </p:nvPr>
        </p:nvSpPr>
        <p:spPr>
          <a:xfrm>
            <a:off x="540000" y="1484784"/>
            <a:ext cx="8064000" cy="4635216"/>
          </a:xfrm>
        </p:spPr>
        <p:txBody>
          <a:bodyPr/>
          <a:lstStyle/>
          <a:p>
            <a:pPr marL="0" indent="0">
              <a:buNone/>
            </a:pPr>
            <a:r>
              <a:rPr lang="cs-CZ" b="true" dirty="false">
                <a:effectLst/>
                <a:latin typeface="Arial" panose="020B0604020202020204" pitchFamily="34" charset="0"/>
                <a:ea typeface="Calibri" panose="020F0502020204030204" pitchFamily="34" charset="0"/>
              </a:rPr>
              <a:t>8) Programy na podporu integrace imigrantů a cizinců</a:t>
            </a:r>
          </a:p>
          <a:p>
            <a:pPr marL="0" indent="0">
              <a:buNone/>
            </a:pPr>
            <a:r>
              <a:rPr lang="cs-CZ" sz="2000" b="true" dirty="false"/>
              <a:t>Příklady aktivit:</a:t>
            </a:r>
          </a:p>
          <a:p>
            <a:pPr>
              <a:buFont typeface="Arial" panose="020B0604020202020204" pitchFamily="34" charset="0"/>
              <a:buChar char="•"/>
            </a:pPr>
            <a:r>
              <a:rPr lang="cs-CZ" sz="2000" dirty="false">
                <a:effectLst/>
                <a:ea typeface="Calibri" panose="020F0502020204030204" pitchFamily="34" charset="0"/>
              </a:rPr>
              <a:t>výuka češtiny nad úroveň A1</a:t>
            </a:r>
          </a:p>
          <a:p>
            <a:pPr>
              <a:buFont typeface="Arial" panose="020B0604020202020204" pitchFamily="34" charset="0"/>
              <a:buChar char="•"/>
            </a:pPr>
            <a:r>
              <a:rPr lang="cs-CZ" sz="2000" dirty="false"/>
              <a:t>podpora vedoucí k ekonomické a sociální soběstačnosti osob. Aktivitou nelze řešit zprostředkování zaměstnání.</a:t>
            </a:r>
            <a:endParaRPr lang="cs-CZ" sz="2000" dirty="false">
              <a:effectLst/>
              <a:ea typeface="Calibri" panose="020F0502020204030204" pitchFamily="34" charset="0"/>
            </a:endParaRPr>
          </a:p>
          <a:p>
            <a:pPr>
              <a:buFont typeface="Arial" panose="020B0604020202020204" pitchFamily="34" charset="0"/>
              <a:buChar char="•"/>
            </a:pPr>
            <a:r>
              <a:rPr lang="cs-CZ" sz="2000" dirty="false">
                <a:effectLst/>
                <a:ea typeface="Calibri" panose="020F0502020204030204" pitchFamily="34" charset="0"/>
              </a:rPr>
              <a:t>podpora přístupu ke službám zaměřeným na oblast bydlení a sociálního začleňování, podpora rodiny v akutní krizové situaci</a:t>
            </a:r>
            <a:endParaRPr lang="cs-CZ" sz="2000" dirty="false">
              <a:ea typeface="Calibri" panose="020F0502020204030204" pitchFamily="34" charset="0"/>
            </a:endParaRPr>
          </a:p>
          <a:p>
            <a:pPr>
              <a:buFont typeface="Arial" panose="020B0604020202020204" pitchFamily="34" charset="0"/>
              <a:buChar char="•"/>
            </a:pPr>
            <a:r>
              <a:rPr lang="cs-CZ" sz="2000" dirty="false">
                <a:effectLst/>
                <a:ea typeface="Calibri" panose="020F0502020204030204" pitchFamily="34" charset="0"/>
                <a:cs typeface="Times New Roman" panose="02020603050405020304" pitchFamily="18" charset="0"/>
              </a:rPr>
              <a:t>podpora terénní sociální práce (</a:t>
            </a:r>
            <a:r>
              <a:rPr lang="cs-CZ" sz="2000" dirty="false" err="true">
                <a:effectLst/>
                <a:ea typeface="Calibri" panose="020F0502020204030204" pitchFamily="34" charset="0"/>
                <a:cs typeface="Times New Roman" panose="02020603050405020304" pitchFamily="18" charset="0"/>
              </a:rPr>
              <a:t>streetwork</a:t>
            </a:r>
            <a:r>
              <a:rPr lang="cs-CZ" sz="2000" dirty="false">
                <a:effectLst/>
                <a:ea typeface="Calibri" panose="020F0502020204030204" pitchFamily="34" charset="0"/>
                <a:cs typeface="Times New Roman" panose="02020603050405020304" pitchFamily="18" charset="0"/>
              </a:rPr>
              <a:t>), právního poradenství,</a:t>
            </a:r>
          </a:p>
          <a:p>
            <a:pPr>
              <a:buFont typeface="Arial" panose="020B0604020202020204" pitchFamily="34" charset="0"/>
              <a:buChar char="•"/>
            </a:pPr>
            <a:r>
              <a:rPr lang="cs-CZ" sz="2000" dirty="false">
                <a:effectLst/>
                <a:ea typeface="Calibri" panose="020F0502020204030204" pitchFamily="34" charset="0"/>
              </a:rPr>
              <a:t>podpora obcí v oblasti integrace cizinců na lokální úrovni </a:t>
            </a:r>
          </a:p>
          <a:p>
            <a:pPr>
              <a:buFont typeface="Arial" panose="020B0604020202020204" pitchFamily="34" charset="0"/>
              <a:buChar char="•"/>
            </a:pPr>
            <a:r>
              <a:rPr lang="cs-CZ" sz="2000" dirty="false">
                <a:effectLst/>
                <a:ea typeface="Calibri" panose="020F0502020204030204" pitchFamily="34" charset="0"/>
              </a:rPr>
              <a:t>podpora služeb interkulturních pracovníků, komunitních tlumočníků</a:t>
            </a:r>
            <a:endParaRPr lang="cs-CZ" sz="2000" dirty="false"/>
          </a:p>
        </p:txBody>
      </p:sp>
      <p:sp>
        <p:nvSpPr>
          <p:cNvPr id="4" name="Zástupný symbol pro číslo snímku 3">
            <a:extLst>
              <a:ext uri="{FF2B5EF4-FFF2-40B4-BE49-F238E27FC236}">
                <a16:creationId xmlns:a16="http://schemas.microsoft.com/office/drawing/2014/main" id="{FC634919-72B7-4F56-806C-FD68D463DA49}"/>
              </a:ext>
            </a:extLst>
          </p:cNvPr>
          <p:cNvSpPr>
            <a:spLocks noGrp="true"/>
          </p:cNvSpPr>
          <p:nvPr>
            <p:ph type="sldNum" sz="quarter" idx="12"/>
          </p:nvPr>
        </p:nvSpPr>
        <p:spPr/>
        <p:txBody>
          <a:bodyPr/>
          <a:lstStyle/>
          <a:p>
            <a:fld id="{479BF083-4774-43B1-9AB0-5CC1AC5DD8EE}" type="slidenum">
              <a:rPr lang="cs-CZ" smtClean="false"/>
              <a:pPr/>
              <a:t>42</a:t>
            </a:fld>
            <a:endParaRPr lang="cs-CZ" dirty="false"/>
          </a:p>
        </p:txBody>
      </p:sp>
    </p:spTree>
    <p:extLst>
      <p:ext uri="{BB962C8B-B14F-4D97-AF65-F5344CB8AC3E}">
        <p14:creationId xmlns:p14="http://schemas.microsoft.com/office/powerpoint/2010/main" val="564612342"/>
      </p:ext>
    </p:extLst>
  </p:cSld>
  <p:clrMapOvr>
    <a:masterClrMapping/>
  </p:clrMapOvr>
</p:sld>
</file>

<file path=ppt/slides/slide4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C4392B-AE45-466A-8761-967CB8EDB91B}"/>
              </a:ext>
            </a:extLst>
          </p:cNvPr>
          <p:cNvSpPr>
            <a:spLocks noGrp="true"/>
          </p:cNvSpPr>
          <p:nvPr>
            <p:ph type="title"/>
          </p:nvPr>
        </p:nvSpPr>
        <p:spPr/>
        <p:txBody>
          <a:bodyPr/>
          <a:lstStyle/>
          <a:p>
            <a:r>
              <a:rPr lang="cs-CZ" sz="3200" b="true" dirty="false">
                <a:effectLst/>
                <a:latin typeface="Arial" panose="020B0604020202020204" pitchFamily="34" charset="0"/>
                <a:ea typeface="Calibri" panose="020F0502020204030204" pitchFamily="34" charset="0"/>
              </a:rPr>
              <a:t>Programy pro osoby v/po výkonu trestu</a:t>
            </a:r>
            <a:endParaRPr lang="cs-CZ" dirty="false"/>
          </a:p>
        </p:txBody>
      </p:sp>
      <p:sp>
        <p:nvSpPr>
          <p:cNvPr id="3" name="Zástupný obsah 2">
            <a:extLst>
              <a:ext uri="{FF2B5EF4-FFF2-40B4-BE49-F238E27FC236}">
                <a16:creationId xmlns:a16="http://schemas.microsoft.com/office/drawing/2014/main" id="{025F0B69-D2A6-4A1F-B91C-D1149D041EBB}"/>
              </a:ext>
            </a:extLst>
          </p:cNvPr>
          <p:cNvSpPr>
            <a:spLocks noGrp="true"/>
          </p:cNvSpPr>
          <p:nvPr>
            <p:ph idx="1"/>
          </p:nvPr>
        </p:nvSpPr>
        <p:spPr>
          <a:xfrm>
            <a:off x="540000" y="1556792"/>
            <a:ext cx="8064000" cy="4707224"/>
          </a:xfrm>
        </p:spPr>
        <p:txBody>
          <a:bodyPr/>
          <a:lstStyle/>
          <a:p>
            <a:pPr marL="0" indent="0">
              <a:buNone/>
            </a:pPr>
            <a:r>
              <a:rPr lang="cs-CZ" b="true" dirty="false">
                <a:latin typeface="Arial" panose="020B0604020202020204" pitchFamily="34" charset="0"/>
                <a:ea typeface="Calibri" panose="020F0502020204030204" pitchFamily="34" charset="0"/>
              </a:rPr>
              <a:t>9) </a:t>
            </a:r>
            <a:r>
              <a:rPr lang="cs-CZ" b="true" dirty="false">
                <a:effectLst/>
                <a:latin typeface="Arial" panose="020B0604020202020204" pitchFamily="34" charset="0"/>
                <a:ea typeface="Calibri" panose="020F0502020204030204" pitchFamily="34" charset="0"/>
              </a:rPr>
              <a:t>Programy pro osoby v/po výkonu trestu</a:t>
            </a:r>
          </a:p>
          <a:p>
            <a:pPr>
              <a:buFont typeface="Arial" panose="020B0604020202020204" pitchFamily="34" charset="0"/>
              <a:buChar char="•"/>
            </a:pPr>
            <a:r>
              <a:rPr lang="cs-CZ" dirty="false"/>
              <a:t>před opuštěním výkonu trestu (poslední rok před opuštěním výkonu trestu) a následně zpravidla 6 měsíců max. 12 měsíců po opuštění výkonu trestu jako navazující adaptační podpora</a:t>
            </a:r>
            <a:endParaRPr lang="cs-CZ" b="true" dirty="false">
              <a:solidFill>
                <a:srgbClr val="0070C0"/>
              </a:solidFill>
              <a:latin typeface="Arial" panose="020B0604020202020204" pitchFamily="34" charset="0"/>
              <a:ea typeface="Calibri" panose="020F0502020204030204" pitchFamily="34" charset="0"/>
            </a:endParaRPr>
          </a:p>
          <a:p>
            <a:pPr>
              <a:buFont typeface="Arial" panose="020B0604020202020204" pitchFamily="34" charset="0"/>
              <a:buChar char="•"/>
            </a:pPr>
            <a:r>
              <a:rPr lang="pl-PL" dirty="false"/>
              <a:t>podpora po VTOS je zaměřena na stabilizaci CS v prostředí mimo věznici </a:t>
            </a:r>
          </a:p>
          <a:p>
            <a:pPr>
              <a:buFont typeface="Arial" panose="020B0604020202020204" pitchFamily="34" charset="0"/>
              <a:buChar char="•"/>
            </a:pPr>
            <a:r>
              <a:rPr lang="cs-CZ" b="true" dirty="false"/>
              <a:t>aktivity </a:t>
            </a:r>
            <a:r>
              <a:rPr lang="pl-PL" b="true" dirty="false"/>
              <a:t>po VTOS </a:t>
            </a:r>
            <a:r>
              <a:rPr lang="cs-CZ" b="true" dirty="false"/>
              <a:t>je možné využití pouze u CS, kde probíhalo předchozí zapojení v době výkonu trestu</a:t>
            </a:r>
            <a:endParaRPr lang="cs-CZ" b="true" dirty="false">
              <a:solidFill>
                <a:srgbClr val="0070C0"/>
              </a:solidFill>
              <a:latin typeface="Arial" panose="020B0604020202020204" pitchFamily="34" charset="0"/>
              <a:ea typeface="Calibri" panose="020F0502020204030204" pitchFamily="34" charset="0"/>
            </a:endParaRPr>
          </a:p>
          <a:p>
            <a:pPr>
              <a:buFont typeface="Arial" panose="020B0604020202020204" pitchFamily="34" charset="0"/>
              <a:buChar char="•"/>
            </a:pPr>
            <a:r>
              <a:rPr lang="cs-CZ" dirty="false"/>
              <a:t>aktivity práce s CS </a:t>
            </a:r>
            <a:r>
              <a:rPr lang="cs-CZ" u="sng" dirty="false"/>
              <a:t>nesmí nahrazovat činnosti Probační a mediační služby</a:t>
            </a:r>
            <a:endParaRPr lang="cs-CZ" b="true" u="sng" dirty="false">
              <a:solidFill>
                <a:srgbClr val="0070C0"/>
              </a:solidFill>
              <a:latin typeface="Arial" panose="020B0604020202020204" pitchFamily="34" charset="0"/>
              <a:ea typeface="Calibri" panose="020F0502020204030204" pitchFamily="34" charset="0"/>
            </a:endParaRPr>
          </a:p>
          <a:p>
            <a:pPr marL="0" indent="0">
              <a:buNone/>
            </a:pPr>
            <a:endParaRPr lang="cs-CZ" b="true" dirty="false">
              <a:solidFill>
                <a:srgbClr val="0070C0"/>
              </a:solidFill>
              <a:effectLst/>
              <a:latin typeface="Arial" panose="020B0604020202020204" pitchFamily="34" charset="0"/>
              <a:ea typeface="Calibri" panose="020F0502020204030204" pitchFamily="34" charset="0"/>
            </a:endParaRPr>
          </a:p>
          <a:p>
            <a:endParaRPr lang="cs-CZ" dirty="false"/>
          </a:p>
        </p:txBody>
      </p:sp>
      <p:sp>
        <p:nvSpPr>
          <p:cNvPr id="4" name="Zástupný symbol pro číslo snímku 3">
            <a:extLst>
              <a:ext uri="{FF2B5EF4-FFF2-40B4-BE49-F238E27FC236}">
                <a16:creationId xmlns:a16="http://schemas.microsoft.com/office/drawing/2014/main" id="{61B9B48A-13A8-4627-851B-3B9899CA2DC3}"/>
              </a:ext>
            </a:extLst>
          </p:cNvPr>
          <p:cNvSpPr>
            <a:spLocks noGrp="true"/>
          </p:cNvSpPr>
          <p:nvPr>
            <p:ph type="sldNum" sz="quarter" idx="12"/>
          </p:nvPr>
        </p:nvSpPr>
        <p:spPr/>
        <p:txBody>
          <a:bodyPr/>
          <a:lstStyle/>
          <a:p>
            <a:fld id="{479BF083-4774-43B1-9AB0-5CC1AC5DD8EE}" type="slidenum">
              <a:rPr lang="cs-CZ" smtClean="false"/>
              <a:pPr/>
              <a:t>43</a:t>
            </a:fld>
            <a:endParaRPr lang="cs-CZ" dirty="false"/>
          </a:p>
        </p:txBody>
      </p:sp>
    </p:spTree>
    <p:extLst>
      <p:ext uri="{BB962C8B-B14F-4D97-AF65-F5344CB8AC3E}">
        <p14:creationId xmlns:p14="http://schemas.microsoft.com/office/powerpoint/2010/main" val="2900428563"/>
      </p:ext>
    </p:extLst>
  </p:cSld>
  <p:clrMapOvr>
    <a:masterClrMapping/>
  </p:clrMapOvr>
</p:sld>
</file>

<file path=ppt/slides/slide4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1E5A66-FD4B-4245-B576-0C01DA6E48D4}"/>
              </a:ext>
            </a:extLst>
          </p:cNvPr>
          <p:cNvSpPr>
            <a:spLocks noGrp="true"/>
          </p:cNvSpPr>
          <p:nvPr>
            <p:ph type="title"/>
          </p:nvPr>
        </p:nvSpPr>
        <p:spPr>
          <a:xfrm>
            <a:off x="360000" y="476672"/>
            <a:ext cx="8424000" cy="603328"/>
          </a:xfrm>
        </p:spPr>
        <p:txBody>
          <a:bodyPr/>
          <a:lstStyle/>
          <a:p>
            <a:r>
              <a:rPr lang="cs-CZ" sz="3200" b="true" dirty="false">
                <a:effectLst/>
                <a:latin typeface="Arial" panose="020B0604020202020204" pitchFamily="34" charset="0"/>
                <a:ea typeface="Calibri" panose="020F0502020204030204" pitchFamily="34" charset="0"/>
              </a:rPr>
              <a:t>Programy pro osoby v/po výkonu trestu</a:t>
            </a:r>
            <a:br>
              <a:rPr lang="cs-CZ" sz="3200" b="true" dirty="false">
                <a:solidFill>
                  <a:srgbClr val="0070C0"/>
                </a:solidFill>
                <a:effectLst/>
                <a:latin typeface="Arial" panose="020B0604020202020204" pitchFamily="34" charset="0"/>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DC53C008-3FC3-4F5A-B132-B3B953A76A33}"/>
              </a:ext>
            </a:extLst>
          </p:cNvPr>
          <p:cNvSpPr>
            <a:spLocks noGrp="true"/>
          </p:cNvSpPr>
          <p:nvPr>
            <p:ph idx="1"/>
          </p:nvPr>
        </p:nvSpPr>
        <p:spPr>
          <a:xfrm>
            <a:off x="540000" y="1468583"/>
            <a:ext cx="8064000" cy="4923248"/>
          </a:xfrm>
        </p:spPr>
        <p:txBody>
          <a:bodyPr/>
          <a:lstStyle/>
          <a:p>
            <a:pPr marL="0" indent="0">
              <a:buNone/>
            </a:pPr>
            <a:r>
              <a:rPr lang="cs-CZ" sz="1800" b="true" dirty="false">
                <a:effectLst/>
                <a:latin typeface="Arial" panose="020B0604020202020204" pitchFamily="34" charset="0"/>
                <a:ea typeface="Arial" panose="020B0604020202020204" pitchFamily="34" charset="0"/>
              </a:rPr>
              <a:t>Programy pro osoby ve výkonu trestu odnětí svobody (příklady)</a:t>
            </a:r>
          </a:p>
          <a:p>
            <a:pPr lvl="0" algn="just">
              <a:lnSpc>
                <a:spcPct val="107000"/>
              </a:lnSpc>
              <a:spcAft>
                <a:spcPts val="1100"/>
              </a:spcAft>
              <a:buFont typeface="Arial" panose="020B0604020202020204" pitchFamily="34" charset="0"/>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programy právní a finanční gramotnosti a programy zaměřené na prevenci a řešení zadluženosti a předluženosti (včetně poradenství),</a:t>
            </a: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a:buFont typeface="Arial" panose="020B0604020202020204" pitchFamily="34" charset="0"/>
              <a:buChar char="•"/>
            </a:pPr>
            <a:r>
              <a:rPr lang="cs-CZ" sz="1800" dirty="false">
                <a:effectLst/>
                <a:latin typeface="Arial" panose="020B0604020202020204" pitchFamily="34" charset="0"/>
                <a:ea typeface="Arial" panose="020B0604020202020204" pitchFamily="34" charset="0"/>
              </a:rPr>
              <a:t>individuální finanční poradenství zaměřené na identifikaci a řešení konkrétních dluhových problémů CS</a:t>
            </a:r>
            <a:endParaRPr lang="cs-CZ" sz="1800" b="true" dirty="false">
              <a:effectLst/>
              <a:latin typeface="Arial" panose="020B0604020202020204" pitchFamily="34" charset="0"/>
              <a:ea typeface="Arial" panose="020B0604020202020204" pitchFamily="34" charset="0"/>
            </a:endParaRPr>
          </a:p>
          <a:p>
            <a:pPr marL="0" indent="0">
              <a:buNone/>
            </a:pPr>
            <a:r>
              <a:rPr lang="cs-CZ" sz="1800" b="true" dirty="false">
                <a:effectLst/>
                <a:latin typeface="Arial" panose="020B0604020202020204" pitchFamily="34" charset="0"/>
                <a:ea typeface="Arial" panose="020B0604020202020204" pitchFamily="34" charset="0"/>
              </a:rPr>
              <a:t>Programy po opuštění výkonu trestu (příklady)</a:t>
            </a:r>
          </a:p>
          <a:p>
            <a:pPr>
              <a:buFont typeface="Arial" panose="020B0604020202020204" pitchFamily="34" charset="0"/>
              <a:buChar char="•"/>
            </a:pPr>
            <a:r>
              <a:rPr lang="cs-CZ" sz="1800" dirty="false">
                <a:effectLst/>
                <a:ea typeface="Arial" panose="020B0604020202020204" pitchFamily="34" charset="0"/>
              </a:rPr>
              <a:t>pomoc při zajištění bydlení a dalších základních materiálních potřeb</a:t>
            </a:r>
            <a:endParaRPr lang="cs-CZ" sz="1800" b="true" dirty="false">
              <a:effectLst/>
              <a:ea typeface="Arial" panose="020B0604020202020204" pitchFamily="34" charset="0"/>
            </a:endParaRPr>
          </a:p>
          <a:p>
            <a:pPr lvl="0" algn="just">
              <a:lnSpc>
                <a:spcPct val="107000"/>
              </a:lnSpc>
              <a:spcAft>
                <a:spcPts val="1100"/>
              </a:spcAft>
              <a:buFont typeface="Arial" panose="020B0604020202020204" pitchFamily="34" charset="0"/>
              <a:buChar char="•"/>
            </a:pPr>
            <a:r>
              <a:rPr lang="cs-CZ" sz="1800" dirty="false">
                <a:effectLst/>
                <a:ea typeface="Arial" panose="020B0604020202020204" pitchFamily="34" charset="0"/>
                <a:cs typeface="Times New Roman" panose="02020603050405020304" pitchFamily="18" charset="0"/>
              </a:rPr>
              <a:t>pomoc při hledání zaměstnání, spolupráce se zaměstnavateli, </a:t>
            </a:r>
            <a:endParaRPr lang="cs-CZ" sz="1800" dirty="false">
              <a:effectLst/>
              <a:ea typeface="Calibri" panose="020F0502020204030204" pitchFamily="34" charset="0"/>
              <a:cs typeface="Times New Roman" panose="02020603050405020304" pitchFamily="18" charset="0"/>
            </a:endParaRPr>
          </a:p>
          <a:p>
            <a:pPr lvl="0" algn="just">
              <a:lnSpc>
                <a:spcPct val="107000"/>
              </a:lnSpc>
              <a:spcAft>
                <a:spcPts val="1100"/>
              </a:spcAft>
              <a:buFont typeface="Arial" panose="020B0604020202020204" pitchFamily="34" charset="0"/>
              <a:buChar char="•"/>
            </a:pPr>
            <a:r>
              <a:rPr lang="cs-CZ" sz="1800" dirty="false">
                <a:effectLst/>
                <a:ea typeface="Arial" panose="020B0604020202020204" pitchFamily="34" charset="0"/>
                <a:cs typeface="Times New Roman" panose="02020603050405020304" pitchFamily="18" charset="0"/>
              </a:rPr>
              <a:t>stabilizace, udržení a rozvoj funkčních rodinných vztahů a dalších podpůrných sociálních kontaktů /stabilizaci rodinného a sociálního prostředí odsouzeného</a:t>
            </a:r>
            <a:endParaRPr lang="cs-CZ" sz="1800" dirty="false">
              <a:effectLst/>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63BFE254-5E00-4AFF-9D5A-17674FAC1FF8}"/>
              </a:ext>
            </a:extLst>
          </p:cNvPr>
          <p:cNvSpPr>
            <a:spLocks noGrp="true"/>
          </p:cNvSpPr>
          <p:nvPr>
            <p:ph type="sldNum" sz="quarter" idx="12"/>
          </p:nvPr>
        </p:nvSpPr>
        <p:spPr/>
        <p:txBody>
          <a:bodyPr/>
          <a:lstStyle/>
          <a:p>
            <a:fld id="{479BF083-4774-43B1-9AB0-5CC1AC5DD8EE}" type="slidenum">
              <a:rPr lang="cs-CZ" smtClean="false"/>
              <a:pPr/>
              <a:t>44</a:t>
            </a:fld>
            <a:endParaRPr lang="cs-CZ" dirty="false"/>
          </a:p>
        </p:txBody>
      </p:sp>
    </p:spTree>
    <p:extLst>
      <p:ext uri="{BB962C8B-B14F-4D97-AF65-F5344CB8AC3E}">
        <p14:creationId xmlns:p14="http://schemas.microsoft.com/office/powerpoint/2010/main" val="1014237478"/>
      </p:ext>
    </p:extLst>
  </p:cSld>
  <p:clrMapOvr>
    <a:masterClrMapping/>
  </p:clrMapOvr>
</p:sld>
</file>

<file path=ppt/slides/slide4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01B73D3-FB22-415B-AB8F-F925131C28CE}"/>
              </a:ext>
            </a:extLst>
          </p:cNvPr>
          <p:cNvSpPr>
            <a:spLocks noGrp="true"/>
          </p:cNvSpPr>
          <p:nvPr>
            <p:ph type="title"/>
          </p:nvPr>
        </p:nvSpPr>
        <p:spPr/>
        <p:txBody>
          <a:bodyPr/>
          <a:lstStyle/>
          <a:p>
            <a:r>
              <a:rPr lang="cs-CZ" sz="2800" dirty="false">
                <a:effectLst/>
                <a:latin typeface="Calibri" panose="020F0502020204030204" pitchFamily="34" charset="0"/>
                <a:ea typeface="Calibri" panose="020F0502020204030204" pitchFamily="34" charset="0"/>
                <a:cs typeface="Times New Roman" panose="02020603050405020304" pitchFamily="18" charset="0"/>
              </a:rPr>
              <a:t>Programy pro osoby ohrožené závislostmi nebo závislé na  návykových látkách</a:t>
            </a:r>
            <a:endParaRPr lang="cs-CZ" sz="2800" dirty="false"/>
          </a:p>
        </p:txBody>
      </p:sp>
      <p:sp>
        <p:nvSpPr>
          <p:cNvPr id="3" name="Zástupný obsah 2">
            <a:extLst>
              <a:ext uri="{FF2B5EF4-FFF2-40B4-BE49-F238E27FC236}">
                <a16:creationId xmlns:a16="http://schemas.microsoft.com/office/drawing/2014/main" id="{5AB41268-00DC-49A9-B704-C6235ACBF7A6}"/>
              </a:ext>
            </a:extLst>
          </p:cNvPr>
          <p:cNvSpPr>
            <a:spLocks noGrp="true"/>
          </p:cNvSpPr>
          <p:nvPr>
            <p:ph idx="1"/>
          </p:nvPr>
        </p:nvSpPr>
        <p:spPr>
          <a:xfrm>
            <a:off x="540000" y="1268760"/>
            <a:ext cx="8064000" cy="4779232"/>
          </a:xfrm>
        </p:spPr>
        <p:txBody>
          <a:bodyPr/>
          <a:lstStyle/>
          <a:p>
            <a:pPr marL="0" indent="0">
              <a:buNone/>
            </a:pPr>
            <a:r>
              <a:rPr lang="cs-CZ" sz="2000" b="true" dirty="false">
                <a:effectLst/>
                <a:ea typeface="Calibri" panose="020F0502020204030204" pitchFamily="34" charset="0"/>
                <a:cs typeface="Times New Roman" panose="02020603050405020304" pitchFamily="18" charset="0"/>
              </a:rPr>
              <a:t>10) Programy pro osoby ohrožené závislostmi nebo závislé na  návykových látkách </a:t>
            </a:r>
          </a:p>
          <a:p>
            <a:pPr>
              <a:buFont typeface="Arial" panose="020B0604020202020204" pitchFamily="34" charset="0"/>
              <a:buChar char="•"/>
            </a:pPr>
            <a:r>
              <a:rPr lang="cs-CZ" sz="1800" dirty="false">
                <a:ea typeface="Yu Mincho" panose="02020400000000000000" pitchFamily="18" charset="-128"/>
              </a:rPr>
              <a:t>a</a:t>
            </a:r>
            <a:r>
              <a:rPr lang="cs-CZ" sz="1800" dirty="false">
                <a:effectLst/>
                <a:ea typeface="Yu Mincho" panose="02020400000000000000" pitchFamily="18" charset="-128"/>
              </a:rPr>
              <a:t>ktivity a </a:t>
            </a:r>
            <a:r>
              <a:rPr lang="cs-CZ" sz="1800" b="true" dirty="false">
                <a:effectLst/>
                <a:ea typeface="Yu Mincho" panose="02020400000000000000" pitchFamily="18" charset="-128"/>
              </a:rPr>
              <a:t>programy sekundární a terciární prevence pro osoby ohrožené látkovými i nelátkovými závislostmi</a:t>
            </a:r>
            <a:endParaRPr lang="cs-CZ" sz="1800" b="true" dirty="false">
              <a:ea typeface="Yu Mincho" panose="02020400000000000000" pitchFamily="18" charset="-128"/>
            </a:endParaRPr>
          </a:p>
          <a:p>
            <a:pPr>
              <a:buFont typeface="Arial" panose="020B0604020202020204" pitchFamily="34" charset="0"/>
              <a:buChar char="•"/>
            </a:pPr>
            <a:r>
              <a:rPr lang="cs-CZ" sz="1800" dirty="false" err="true">
                <a:effectLst/>
                <a:ea typeface="Yu Mincho" panose="02020400000000000000" pitchFamily="18" charset="-128"/>
                <a:cs typeface="Times New Roman" panose="02020603050405020304" pitchFamily="18" charset="0"/>
              </a:rPr>
              <a:t>adiktologická</a:t>
            </a:r>
            <a:r>
              <a:rPr lang="cs-CZ" sz="1800" dirty="false">
                <a:effectLst/>
                <a:ea typeface="Yu Mincho" panose="02020400000000000000" pitchFamily="18" charset="-128"/>
                <a:cs typeface="Times New Roman" panose="02020603050405020304" pitchFamily="18" charset="0"/>
              </a:rPr>
              <a:t> psychosociální a další intervence, </a:t>
            </a:r>
            <a:r>
              <a:rPr lang="cs-CZ" sz="1800" u="sng" dirty="false">
                <a:effectLst/>
                <a:ea typeface="Yu Mincho" panose="02020400000000000000" pitchFamily="18" charset="-128"/>
                <a:cs typeface="Times New Roman" panose="02020603050405020304" pitchFamily="18" charset="0"/>
              </a:rPr>
              <a:t>které nejsou hrazené ze zdravotního pojištění</a:t>
            </a:r>
          </a:p>
          <a:p>
            <a:pPr>
              <a:buFont typeface="Arial" panose="020B0604020202020204" pitchFamily="34" charset="0"/>
              <a:buChar char="•"/>
            </a:pPr>
            <a:r>
              <a:rPr lang="cs-CZ" sz="1800" dirty="false">
                <a:effectLst/>
                <a:ea typeface="Yu Mincho" panose="02020400000000000000" pitchFamily="18" charset="-128"/>
              </a:rPr>
              <a:t>snižování negativních důsledků rizikového chování u osob ohrožených návykovým chováním</a:t>
            </a:r>
          </a:p>
          <a:p>
            <a:pPr>
              <a:buFont typeface="Arial" panose="020B0604020202020204" pitchFamily="34" charset="0"/>
              <a:buChar char="•"/>
            </a:pPr>
            <a:r>
              <a:rPr lang="cs-CZ" sz="1800" dirty="false">
                <a:effectLst/>
                <a:ea typeface="Arial" panose="020B0604020202020204" pitchFamily="34" charset="0"/>
              </a:rPr>
              <a:t>programy podporující změnu životní situace klientů a jejich návrat do samostatného plnohodnotného života</a:t>
            </a:r>
          </a:p>
          <a:p>
            <a:pPr>
              <a:buFont typeface="Arial" panose="020B0604020202020204" pitchFamily="34" charset="0"/>
              <a:buChar char="•"/>
            </a:pPr>
            <a:r>
              <a:rPr lang="cs-CZ" sz="1800" u="sng" dirty="false"/>
              <a:t>vzdělávací aktivity a preventivní programy </a:t>
            </a:r>
            <a:r>
              <a:rPr lang="cs-CZ" sz="1800" dirty="false"/>
              <a:t>nesmí být postaveny jako samostatný projekt, </a:t>
            </a:r>
            <a:r>
              <a:rPr lang="cs-CZ" sz="1800" u="sng" dirty="false"/>
              <a:t>vždy jen jako dílčí aktivita k přímé práci s CS</a:t>
            </a:r>
            <a:endParaRPr lang="cs-CZ" sz="1800" u="sng" dirty="false">
              <a:effectLst/>
              <a:ea typeface="Calibri" panose="020F0502020204030204" pitchFamily="34" charset="0"/>
              <a:cs typeface="Times New Roman" panose="02020603050405020304" pitchFamily="18" charset="0"/>
            </a:endParaRPr>
          </a:p>
          <a:p>
            <a:pPr marL="0" indent="0">
              <a:buNone/>
            </a:pPr>
            <a:endParaRPr lang="cs-CZ" sz="2000" b="true" dirty="false">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D161C8F3-A88A-4024-8097-D0C2D307B4E6}"/>
              </a:ext>
            </a:extLst>
          </p:cNvPr>
          <p:cNvSpPr>
            <a:spLocks noGrp="true"/>
          </p:cNvSpPr>
          <p:nvPr>
            <p:ph type="sldNum" sz="quarter" idx="12"/>
          </p:nvPr>
        </p:nvSpPr>
        <p:spPr/>
        <p:txBody>
          <a:bodyPr/>
          <a:lstStyle/>
          <a:p>
            <a:fld id="{479BF083-4774-43B1-9AB0-5CC1AC5DD8EE}" type="slidenum">
              <a:rPr lang="cs-CZ" smtClean="false"/>
              <a:pPr/>
              <a:t>45</a:t>
            </a:fld>
            <a:endParaRPr lang="cs-CZ" dirty="false"/>
          </a:p>
        </p:txBody>
      </p:sp>
    </p:spTree>
    <p:extLst>
      <p:ext uri="{BB962C8B-B14F-4D97-AF65-F5344CB8AC3E}">
        <p14:creationId xmlns:p14="http://schemas.microsoft.com/office/powerpoint/2010/main" val="101376946"/>
      </p:ext>
    </p:extLst>
  </p:cSld>
  <p:clrMapOvr>
    <a:masterClrMapping/>
  </p:clrMapOvr>
</p:sld>
</file>

<file path=ppt/slides/slide46.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F50A43-DF2B-456D-B18A-33D5765ECF8C}"/>
              </a:ext>
            </a:extLst>
          </p:cNvPr>
          <p:cNvSpPr>
            <a:spLocks noGrp="true"/>
          </p:cNvSpPr>
          <p:nvPr>
            <p:ph type="title"/>
          </p:nvPr>
        </p:nvSpPr>
        <p:spPr>
          <a:xfrm>
            <a:off x="360000" y="332656"/>
            <a:ext cx="8424000" cy="747344"/>
          </a:xfrm>
        </p:spPr>
        <p:txBody>
          <a:bodyPr/>
          <a:lstStyle/>
          <a:p>
            <a:r>
              <a:rPr lang="cs-CZ" sz="3200" dirty="false">
                <a:effectLst/>
                <a:latin typeface="Calibri" panose="020F0502020204030204" pitchFamily="34" charset="0"/>
                <a:ea typeface="Calibri" panose="020F0502020204030204" pitchFamily="34" charset="0"/>
                <a:cs typeface="Times New Roman" panose="02020603050405020304" pitchFamily="18" charset="0"/>
              </a:rPr>
              <a:t>Programy na podporu ohrožených rodin a posilování rodinných vazeb</a:t>
            </a:r>
            <a:br>
              <a:rPr lang="cs-CZ" dirty="false"/>
            </a:br>
            <a:endParaRPr lang="cs-CZ" dirty="false"/>
          </a:p>
        </p:txBody>
      </p:sp>
      <p:sp>
        <p:nvSpPr>
          <p:cNvPr id="3" name="Zástupný obsah 2">
            <a:extLst>
              <a:ext uri="{FF2B5EF4-FFF2-40B4-BE49-F238E27FC236}">
                <a16:creationId xmlns:a16="http://schemas.microsoft.com/office/drawing/2014/main" id="{3ECE777F-7697-4848-B2DE-CD4CA91E221C}"/>
              </a:ext>
            </a:extLst>
          </p:cNvPr>
          <p:cNvSpPr>
            <a:spLocks noGrp="true"/>
          </p:cNvSpPr>
          <p:nvPr>
            <p:ph idx="1"/>
          </p:nvPr>
        </p:nvSpPr>
        <p:spPr>
          <a:xfrm>
            <a:off x="576000" y="1439336"/>
            <a:ext cx="8064000" cy="4779232"/>
          </a:xfrm>
        </p:spPr>
        <p:txBody>
          <a:bodyPr/>
          <a:lstStyle/>
          <a:p>
            <a:pPr marL="0" indent="0">
              <a:buNone/>
            </a:pPr>
            <a:r>
              <a:rPr lang="cs-CZ" b="true" dirty="false">
                <a:effectLst/>
                <a:ea typeface="Calibri" panose="020F0502020204030204" pitchFamily="34" charset="0"/>
                <a:cs typeface="Times New Roman" panose="02020603050405020304" pitchFamily="18" charset="0"/>
              </a:rPr>
              <a:t>11) Programy na podporu ohrožených rodin a posilování rodinných vazeb</a:t>
            </a:r>
          </a:p>
          <a:p>
            <a:pPr>
              <a:buFont typeface="Arial" panose="020B0604020202020204" pitchFamily="34" charset="0"/>
              <a:buChar char="•"/>
            </a:pPr>
            <a:r>
              <a:rPr lang="cs-CZ" sz="2000" dirty="false">
                <a:ea typeface="Calibri" panose="020F0502020204030204" pitchFamily="34" charset="0"/>
              </a:rPr>
              <a:t>p</a:t>
            </a:r>
            <a:r>
              <a:rPr lang="cs-CZ" sz="2000" dirty="false">
                <a:effectLst/>
                <a:ea typeface="Calibri" panose="020F0502020204030204" pitchFamily="34" charset="0"/>
              </a:rPr>
              <a:t>odpora ohrožených dětí a rodin v nepříznivé sociální situaci </a:t>
            </a:r>
          </a:p>
          <a:p>
            <a:pPr>
              <a:buFont typeface="Arial" panose="020B0604020202020204" pitchFamily="34" charset="0"/>
              <a:buChar char="•"/>
            </a:pPr>
            <a:r>
              <a:rPr lang="cs-CZ" sz="2000" dirty="false">
                <a:effectLst/>
                <a:ea typeface="Calibri" panose="020F0502020204030204" pitchFamily="34" charset="0"/>
              </a:rPr>
              <a:t>programy a aktivity v oblasti sociálně-právní ochrany dětí zaměřené na preventivní programy na podporu rodiny</a:t>
            </a:r>
            <a:endParaRPr lang="cs-CZ" sz="2000" dirty="false">
              <a:effectLst/>
              <a:ea typeface="Yu Mincho" panose="02020400000000000000" pitchFamily="18" charset="-128"/>
            </a:endParaRPr>
          </a:p>
          <a:p>
            <a:pPr>
              <a:buFont typeface="Arial" panose="020B0604020202020204" pitchFamily="34" charset="0"/>
              <a:buChar char="•"/>
            </a:pPr>
            <a:r>
              <a:rPr lang="cs-CZ" sz="2000" dirty="false">
                <a:effectLst/>
                <a:ea typeface="Calibri" panose="020F0502020204030204" pitchFamily="34" charset="0"/>
                <a:cs typeface="Times New Roman" panose="02020603050405020304" pitchFamily="18" charset="0"/>
              </a:rPr>
              <a:t>posilování rodinných a rodičovských kompetencí rozvojem komunikačních a psychosociálních dovedností</a:t>
            </a:r>
          </a:p>
          <a:p>
            <a:pPr>
              <a:buFont typeface="Arial" panose="020B0604020202020204" pitchFamily="34" charset="0"/>
              <a:buChar char="•"/>
            </a:pPr>
            <a:r>
              <a:rPr lang="cs-CZ" sz="2000" dirty="false">
                <a:effectLst/>
                <a:ea typeface="Calibri" panose="020F0502020204030204" pitchFamily="34" charset="0"/>
                <a:cs typeface="Times New Roman" panose="02020603050405020304" pitchFamily="18" charset="0"/>
              </a:rPr>
              <a:t>vrstevnická výpomoc a peer programy </a:t>
            </a:r>
          </a:p>
          <a:p>
            <a:pPr>
              <a:buFont typeface="Arial" panose="020B0604020202020204" pitchFamily="34" charset="0"/>
              <a:buChar char="•"/>
            </a:pPr>
            <a:r>
              <a:rPr lang="cs-CZ" sz="2000" dirty="false"/>
              <a:t>aktivity, které nejsou podporovány ze státní dotace na výkon sociálně-právní ochrany dětí - OSPOD</a:t>
            </a:r>
            <a:endParaRPr lang="cs-CZ" sz="2000" dirty="false">
              <a:effectLst/>
              <a:ea typeface="Calibri" panose="020F0502020204030204" pitchFamily="34" charset="0"/>
              <a:cs typeface="Times New Roman" panose="02020603050405020304" pitchFamily="18" charset="0"/>
            </a:endParaRPr>
          </a:p>
          <a:p>
            <a:pPr marL="0" indent="0">
              <a:buNone/>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cs-CZ" sz="1800" dirty="false">
              <a:effectLst/>
              <a:latin typeface="Arial" panose="020B0604020202020204" pitchFamily="34" charset="0"/>
              <a:ea typeface="Calibri" panose="020F0502020204030204" pitchFamily="34" charset="0"/>
            </a:endParaRPr>
          </a:p>
          <a:p>
            <a:pPr marL="0" indent="0">
              <a:buNone/>
            </a:pPr>
            <a:endParaRPr lang="cs-CZ" b="true" dirty="false">
              <a:cs typeface="Times New Roman" panose="02020603050405020304" pitchFamily="18" charset="0"/>
            </a:endParaRPr>
          </a:p>
        </p:txBody>
      </p:sp>
      <p:sp>
        <p:nvSpPr>
          <p:cNvPr id="4" name="Zástupný symbol pro číslo snímku 3">
            <a:extLst>
              <a:ext uri="{FF2B5EF4-FFF2-40B4-BE49-F238E27FC236}">
                <a16:creationId xmlns:a16="http://schemas.microsoft.com/office/drawing/2014/main" id="{DDFC2C55-BC42-4B28-836B-209124FBD981}"/>
              </a:ext>
            </a:extLst>
          </p:cNvPr>
          <p:cNvSpPr>
            <a:spLocks noGrp="true"/>
          </p:cNvSpPr>
          <p:nvPr>
            <p:ph type="sldNum" sz="quarter" idx="12"/>
          </p:nvPr>
        </p:nvSpPr>
        <p:spPr/>
        <p:txBody>
          <a:bodyPr/>
          <a:lstStyle/>
          <a:p>
            <a:fld id="{479BF083-4774-43B1-9AB0-5CC1AC5DD8EE}" type="slidenum">
              <a:rPr lang="cs-CZ" smtClean="false"/>
              <a:pPr/>
              <a:t>46</a:t>
            </a:fld>
            <a:endParaRPr lang="cs-CZ" dirty="false"/>
          </a:p>
        </p:txBody>
      </p:sp>
    </p:spTree>
    <p:extLst>
      <p:ext uri="{BB962C8B-B14F-4D97-AF65-F5344CB8AC3E}">
        <p14:creationId xmlns:p14="http://schemas.microsoft.com/office/powerpoint/2010/main" val="526158439"/>
      </p:ext>
    </p:extLst>
  </p:cSld>
  <p:clrMapOvr>
    <a:masterClrMapping/>
  </p:clrMapOvr>
</p:sld>
</file>

<file path=ppt/slides/slide47.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16FA6D-8BC5-4E33-82CA-27C4C8150E00}"/>
              </a:ext>
            </a:extLst>
          </p:cNvPr>
          <p:cNvSpPr>
            <a:spLocks noGrp="true"/>
          </p:cNvSpPr>
          <p:nvPr>
            <p:ph type="title"/>
          </p:nvPr>
        </p:nvSpPr>
        <p:spPr>
          <a:xfrm>
            <a:off x="360000" y="279000"/>
            <a:ext cx="8424000" cy="918000"/>
          </a:xfrm>
        </p:spPr>
        <p:txBody>
          <a:bodyPr/>
          <a:lstStyle/>
          <a:p>
            <a:r>
              <a:rPr lang="cs-CZ" sz="3200" dirty="false">
                <a:effectLst/>
                <a:latin typeface="Calibri" panose="020F0502020204030204" pitchFamily="34" charset="0"/>
                <a:ea typeface="Calibri" panose="020F0502020204030204" pitchFamily="34" charset="0"/>
                <a:cs typeface="Times New Roman" panose="02020603050405020304" pitchFamily="18" charset="0"/>
              </a:rPr>
              <a:t>Programy pro osoby s duševním onemocněním </a:t>
            </a:r>
            <a:br>
              <a:rPr lang="cs-CZ" dirty="false"/>
            </a:br>
            <a:endParaRPr lang="cs-CZ" dirty="false"/>
          </a:p>
        </p:txBody>
      </p:sp>
      <p:sp>
        <p:nvSpPr>
          <p:cNvPr id="3" name="Zástupný obsah 2">
            <a:extLst>
              <a:ext uri="{FF2B5EF4-FFF2-40B4-BE49-F238E27FC236}">
                <a16:creationId xmlns:a16="http://schemas.microsoft.com/office/drawing/2014/main" id="{74547270-1E61-4941-9EF2-07CE11850DB4}"/>
              </a:ext>
            </a:extLst>
          </p:cNvPr>
          <p:cNvSpPr>
            <a:spLocks noGrp="true"/>
          </p:cNvSpPr>
          <p:nvPr>
            <p:ph idx="1"/>
          </p:nvPr>
        </p:nvSpPr>
        <p:spPr>
          <a:xfrm>
            <a:off x="540000" y="1556792"/>
            <a:ext cx="8064000" cy="4779232"/>
          </a:xfrm>
        </p:spPr>
        <p:txBody>
          <a:bodyPr/>
          <a:lstStyle/>
          <a:p>
            <a:pPr marL="0" indent="0">
              <a:buNone/>
            </a:pPr>
            <a:r>
              <a:rPr lang="cs-CZ" b="true" dirty="false">
                <a:effectLst/>
                <a:ea typeface="Calibri" panose="020F0502020204030204" pitchFamily="34" charset="0"/>
                <a:cs typeface="Times New Roman" panose="02020603050405020304" pitchFamily="18" charset="0"/>
              </a:rPr>
              <a:t>12) Programy pro osoby s duševním onemocněním</a:t>
            </a:r>
          </a:p>
          <a:p>
            <a:pPr marL="0" indent="0">
              <a:buNone/>
            </a:pPr>
            <a:r>
              <a:rPr lang="cs-CZ" b="true" dirty="false">
                <a:ea typeface="Calibri" panose="020F0502020204030204" pitchFamily="34" charset="0"/>
                <a:cs typeface="Times New Roman" panose="02020603050405020304" pitchFamily="18" charset="0"/>
              </a:rPr>
              <a:t>Příklady aktivit</a:t>
            </a:r>
          </a:p>
          <a:p>
            <a:pPr>
              <a:buFont typeface="Arial" panose="020B0604020202020204" pitchFamily="34" charset="0"/>
              <a:buChar char="•"/>
            </a:pPr>
            <a:r>
              <a:rPr lang="cs-CZ" sz="2000" dirty="false">
                <a:ea typeface="Times New Roman" panose="02020603050405020304" pitchFamily="18" charset="0"/>
              </a:rPr>
              <a:t>a</a:t>
            </a:r>
            <a:r>
              <a:rPr lang="cs-CZ" sz="2000" dirty="false">
                <a:effectLst/>
                <a:ea typeface="Times New Roman" panose="02020603050405020304" pitchFamily="18" charset="0"/>
              </a:rPr>
              <a:t>ktivity a programy sekundární a terciární prevence pro osoby s chronickým duševním onemocněním a jejich rodinné příslušníky</a:t>
            </a:r>
            <a:r>
              <a:rPr lang="cs-CZ" sz="2000" b="true" dirty="false">
                <a:effectLst/>
                <a:ea typeface="Times New Roman" panose="02020603050405020304" pitchFamily="18" charset="0"/>
                <a:cs typeface="Times New Roman" panose="02020603050405020304" pitchFamily="18" charset="0"/>
              </a:rPr>
              <a:t> </a:t>
            </a:r>
            <a:r>
              <a:rPr lang="cs-CZ" sz="2000" dirty="false">
                <a:effectLst/>
                <a:ea typeface="Times New Roman" panose="02020603050405020304" pitchFamily="18" charset="0"/>
              </a:rPr>
              <a:t>mimo zdravotnické služby a péči</a:t>
            </a:r>
            <a:r>
              <a:rPr lang="cs-CZ" sz="2000" b="true" dirty="false">
                <a:effectLst/>
                <a:ea typeface="Calibri" panose="020F0502020204030204" pitchFamily="34" charset="0"/>
                <a:cs typeface="Times New Roman" panose="02020603050405020304" pitchFamily="18" charset="0"/>
              </a:rPr>
              <a:t> </a:t>
            </a:r>
          </a:p>
          <a:p>
            <a:pPr>
              <a:buFont typeface="Arial" panose="020B0604020202020204" pitchFamily="34" charset="0"/>
              <a:buChar char="•"/>
            </a:pPr>
            <a:r>
              <a:rPr lang="cs-CZ" sz="2000" dirty="false">
                <a:effectLst/>
                <a:ea typeface="Times New Roman" panose="02020603050405020304" pitchFamily="18" charset="0"/>
              </a:rPr>
              <a:t>programy </a:t>
            </a:r>
            <a:r>
              <a:rPr lang="cs-CZ" sz="2000" u="sng" dirty="false">
                <a:effectLst/>
                <a:ea typeface="Times New Roman" panose="02020603050405020304" pitchFamily="18" charset="0"/>
              </a:rPr>
              <a:t>rozvíjející dovednosti a schopnosti potřebné pro každodenní život</a:t>
            </a:r>
            <a:r>
              <a:rPr lang="cs-CZ" sz="2000" dirty="false">
                <a:effectLst/>
                <a:ea typeface="Times New Roman" panose="02020603050405020304" pitchFamily="18" charset="0"/>
              </a:rPr>
              <a:t>, schopnost zacházet se svou nemocí, udržování přirozených sociálních vztahů a vazeb</a:t>
            </a:r>
            <a:endParaRPr lang="cs-CZ" sz="2000" b="true" dirty="false">
              <a:ea typeface="Calibri" panose="020F0502020204030204" pitchFamily="34" charset="0"/>
              <a:cs typeface="Times New Roman" panose="02020603050405020304" pitchFamily="18" charset="0"/>
            </a:endParaRPr>
          </a:p>
          <a:p>
            <a:pPr>
              <a:buFont typeface="Arial" panose="020B0604020202020204" pitchFamily="34" charset="0"/>
              <a:buChar char="•"/>
            </a:pPr>
            <a:r>
              <a:rPr lang="cs-CZ" sz="2000" dirty="false">
                <a:effectLst/>
                <a:ea typeface="Times New Roman" panose="02020603050405020304" pitchFamily="18" charset="0"/>
              </a:rPr>
              <a:t>vedení k samostatnému využívání veřejných služeb, specializované právní poradenství</a:t>
            </a:r>
            <a:endParaRPr lang="cs-CZ" sz="2000" b="true" dirty="false">
              <a:effectLst/>
              <a:ea typeface="Calibri" panose="020F0502020204030204" pitchFamily="34" charset="0"/>
              <a:cs typeface="Times New Roman" panose="02020603050405020304" pitchFamily="18" charset="0"/>
            </a:endParaRPr>
          </a:p>
          <a:p>
            <a:pPr marL="0" indent="0">
              <a:buNone/>
            </a:pPr>
            <a:endParaRPr lang="cs-CZ" b="true" dirty="false"/>
          </a:p>
        </p:txBody>
      </p:sp>
      <p:sp>
        <p:nvSpPr>
          <p:cNvPr id="4" name="Zástupný symbol pro číslo snímku 3">
            <a:extLst>
              <a:ext uri="{FF2B5EF4-FFF2-40B4-BE49-F238E27FC236}">
                <a16:creationId xmlns:a16="http://schemas.microsoft.com/office/drawing/2014/main" id="{267D1236-F719-4BBF-A51A-B2F0E1541136}"/>
              </a:ext>
            </a:extLst>
          </p:cNvPr>
          <p:cNvSpPr>
            <a:spLocks noGrp="true"/>
          </p:cNvSpPr>
          <p:nvPr>
            <p:ph type="sldNum" sz="quarter" idx="12"/>
          </p:nvPr>
        </p:nvSpPr>
        <p:spPr/>
        <p:txBody>
          <a:bodyPr/>
          <a:lstStyle/>
          <a:p>
            <a:fld id="{479BF083-4774-43B1-9AB0-5CC1AC5DD8EE}" type="slidenum">
              <a:rPr lang="cs-CZ" smtClean="false"/>
              <a:pPr/>
              <a:t>47</a:t>
            </a:fld>
            <a:endParaRPr lang="cs-CZ" dirty="false"/>
          </a:p>
        </p:txBody>
      </p:sp>
    </p:spTree>
    <p:extLst>
      <p:ext uri="{BB962C8B-B14F-4D97-AF65-F5344CB8AC3E}">
        <p14:creationId xmlns:p14="http://schemas.microsoft.com/office/powerpoint/2010/main" val="4113064575"/>
      </p:ext>
    </p:extLst>
  </p:cSld>
  <p:clrMapOvr>
    <a:masterClrMapping/>
  </p:clrMapOvr>
</p:sld>
</file>

<file path=ppt/slides/slide48.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2FA304-E5C5-494A-9C12-A5C56E5D4D84}"/>
              </a:ext>
            </a:extLst>
          </p:cNvPr>
          <p:cNvSpPr>
            <a:spLocks noGrp="true"/>
          </p:cNvSpPr>
          <p:nvPr>
            <p:ph type="title"/>
          </p:nvPr>
        </p:nvSpPr>
        <p:spPr>
          <a:xfrm>
            <a:off x="360000" y="369000"/>
            <a:ext cx="8424000" cy="738000"/>
          </a:xfrm>
        </p:spPr>
        <p:txBody>
          <a:bodyPr/>
          <a:lstStyle/>
          <a:p>
            <a:pPr algn="ctr"/>
            <a:r>
              <a:rPr lang="cs-CZ" sz="3200" b="true" dirty="false">
                <a:effectLst/>
                <a:latin typeface="Arial" panose="020B0604020202020204" pitchFamily="34" charset="0"/>
                <a:ea typeface="Calibri" panose="020F0502020204030204" pitchFamily="34" charset="0"/>
              </a:rPr>
              <a:t>Nepodporované aktivity</a:t>
            </a:r>
            <a:br>
              <a:rPr lang="cs-CZ" sz="3200" b="true" dirty="false">
                <a:solidFill>
                  <a:srgbClr val="0070C0"/>
                </a:solidFill>
                <a:effectLst/>
                <a:latin typeface="Arial" panose="020B0604020202020204" pitchFamily="34" charset="0"/>
                <a:ea typeface="Calibri" panose="020F0502020204030204" pitchFamily="34" charset="0"/>
              </a:rPr>
            </a:br>
            <a:endParaRPr lang="cs-CZ" dirty="false"/>
          </a:p>
        </p:txBody>
      </p:sp>
      <p:sp>
        <p:nvSpPr>
          <p:cNvPr id="3" name="Zástupný obsah 2">
            <a:extLst>
              <a:ext uri="{FF2B5EF4-FFF2-40B4-BE49-F238E27FC236}">
                <a16:creationId xmlns:a16="http://schemas.microsoft.com/office/drawing/2014/main" id="{4E44DB86-903A-4798-AC91-41E1DB8AF46B}"/>
              </a:ext>
            </a:extLst>
          </p:cNvPr>
          <p:cNvSpPr>
            <a:spLocks noGrp="true"/>
          </p:cNvSpPr>
          <p:nvPr>
            <p:ph idx="1"/>
          </p:nvPr>
        </p:nvSpPr>
        <p:spPr>
          <a:xfrm>
            <a:off x="540000" y="1268760"/>
            <a:ext cx="8064000" cy="4851240"/>
          </a:xfrm>
        </p:spPr>
        <p:txBody>
          <a:bodyPr/>
          <a:lstStyle/>
          <a:p>
            <a:pPr marL="0" lvl="0" indent="0" algn="just">
              <a:spcAft>
                <a:spcPts val="1200"/>
              </a:spcAft>
              <a:buSzPts val="1200"/>
              <a:buNone/>
            </a:pPr>
            <a:r>
              <a:rPr lang="cs-CZ" b="true" dirty="false">
                <a:solidFill>
                  <a:srgbClr val="0070C0"/>
                </a:solidFill>
                <a:effectLst/>
                <a:latin typeface="Arial" panose="020B0604020202020204" pitchFamily="34" charset="0"/>
                <a:ea typeface="Calibri" panose="020F0502020204030204" pitchFamily="34" charset="0"/>
              </a:rPr>
              <a:t>Nepodporované aktivity</a:t>
            </a:r>
          </a:p>
          <a:p>
            <a:pPr marL="0" indent="0" algn="just">
              <a:lnSpc>
                <a:spcPct val="107000"/>
              </a:lnSpc>
              <a:spcAft>
                <a:spcPts val="800"/>
              </a:spcAft>
              <a:buNone/>
            </a:pPr>
            <a:r>
              <a:rPr lang="cs-CZ" sz="1800" b="true" dirty="false">
                <a:effectLst/>
                <a:latin typeface="Arial" panose="020B0604020202020204" pitchFamily="34" charset="0"/>
                <a:ea typeface="Yu Mincho" panose="02020400000000000000" pitchFamily="18" charset="-128"/>
                <a:cs typeface="Times New Roman" panose="02020603050405020304" pitchFamily="18" charset="0"/>
              </a:rPr>
              <a:t>V rámci projektových aktivit nebude podporováno:</a:t>
            </a:r>
            <a:endParaRPr lang="cs-CZ" sz="1800" b="true" dirty="false">
              <a:latin typeface="Arial" panose="020B0604020202020204" pitchFamily="34" charset="0"/>
              <a:ea typeface="Yu Mincho" panose="02020400000000000000" pitchFamily="18" charset="-128"/>
              <a:cs typeface="Times New Roman" panose="02020603050405020304" pitchFamily="18" charset="0"/>
            </a:endParaRPr>
          </a:p>
          <a:p>
            <a:pPr lvl="0" algn="just">
              <a:lnSpc>
                <a:spcPct val="107000"/>
              </a:lnSpc>
              <a:buFont typeface="Arial" panose="020B0604020202020204" pitchFamily="34" charset="0"/>
              <a:buChar char="•"/>
            </a:pPr>
            <a:r>
              <a:rPr lang="cs-CZ" sz="2000" dirty="false">
                <a:effectLst/>
                <a:latin typeface="Arial" panose="020B0604020202020204" pitchFamily="34" charset="0"/>
                <a:ea typeface="Yu Mincho" panose="02020400000000000000" pitchFamily="18" charset="-128"/>
                <a:cs typeface="Times New Roman" panose="02020603050405020304" pitchFamily="18" charset="0"/>
              </a:rPr>
              <a:t>poskytování volnočasových aktivit, pokud nebude součástí komunitních aktivit či komplexní práce s cílovou skupinou a jiných činností komerční povahy,</a:t>
            </a:r>
            <a:endParaRPr lang="cs-CZ" sz="2000" dirty="false">
              <a:effectLst/>
              <a:latin typeface="Symbol" panose="05050102010706020507" pitchFamily="18" charset="2"/>
              <a:ea typeface="Calibri" panose="020F0502020204030204" pitchFamily="34" charset="0"/>
              <a:cs typeface="Times New Roman" panose="02020603050405020304" pitchFamily="18" charset="0"/>
            </a:endParaRPr>
          </a:p>
          <a:p>
            <a:pPr lvl="0" algn="just">
              <a:lnSpc>
                <a:spcPct val="107000"/>
              </a:lnSpc>
              <a:buFont typeface="Arial" panose="020B0604020202020204" pitchFamily="34" charset="0"/>
              <a:buChar char="•"/>
            </a:pPr>
            <a:r>
              <a:rPr lang="cs-CZ" sz="2000" dirty="false">
                <a:effectLst/>
                <a:latin typeface="Arial" panose="020B0604020202020204" pitchFamily="34" charset="0"/>
                <a:ea typeface="Yu Mincho" panose="02020400000000000000" pitchFamily="18" charset="-128"/>
                <a:cs typeface="Times New Roman" panose="02020603050405020304" pitchFamily="18" charset="0"/>
              </a:rPr>
              <a:t>jazykové kurzy (s výjimkou kurzů českého jazyka),</a:t>
            </a:r>
            <a:endParaRPr lang="cs-CZ" sz="2000" dirty="false">
              <a:effectLst/>
              <a:latin typeface="Symbol" panose="05050102010706020507" pitchFamily="18" charset="2"/>
              <a:ea typeface="Calibri" panose="020F0502020204030204" pitchFamily="34" charset="0"/>
              <a:cs typeface="Times New Roman" panose="02020603050405020304" pitchFamily="18" charset="0"/>
            </a:endParaRPr>
          </a:p>
          <a:p>
            <a:pPr lvl="0" algn="just">
              <a:lnSpc>
                <a:spcPct val="107000"/>
              </a:lnSpc>
              <a:buFont typeface="Arial" panose="020B0604020202020204" pitchFamily="34" charset="0"/>
              <a:buChar char="•"/>
            </a:pPr>
            <a:r>
              <a:rPr lang="cs-CZ" sz="2000" dirty="false">
                <a:effectLst/>
                <a:latin typeface="Arial" panose="020B0604020202020204" pitchFamily="34" charset="0"/>
                <a:ea typeface="Yu Mincho" panose="02020400000000000000" pitchFamily="18" charset="-128"/>
                <a:cs typeface="Times New Roman" panose="02020603050405020304" pitchFamily="18" charset="0"/>
              </a:rPr>
              <a:t>rekvalifikační kurzy a další nástroje aktivní politiky zaměstnanosti, zprostředkování zaměstnání, tvorba pracovních míst,</a:t>
            </a:r>
            <a:endParaRPr lang="cs-CZ" sz="2000" dirty="false">
              <a:effectLst/>
              <a:latin typeface="Symbol" panose="05050102010706020507" pitchFamily="18" charset="2"/>
              <a:ea typeface="Calibri" panose="020F0502020204030204" pitchFamily="34" charset="0"/>
              <a:cs typeface="Times New Roman" panose="02020603050405020304" pitchFamily="18" charset="0"/>
            </a:endParaRPr>
          </a:p>
          <a:p>
            <a:pPr lvl="0" algn="just">
              <a:lnSpc>
                <a:spcPct val="107000"/>
              </a:lnSpc>
              <a:buFont typeface="Arial" panose="020B0604020202020204" pitchFamily="34" charset="0"/>
              <a:buChar char="•"/>
            </a:pPr>
            <a:r>
              <a:rPr lang="cs-CZ" sz="2000" dirty="false">
                <a:effectLst/>
                <a:latin typeface="Arial" panose="020B0604020202020204" pitchFamily="34" charset="0"/>
                <a:ea typeface="Yu Mincho" panose="02020400000000000000" pitchFamily="18" charset="-128"/>
                <a:cs typeface="Times New Roman" panose="02020603050405020304" pitchFamily="18" charset="0"/>
              </a:rPr>
              <a:t>činnosti hrazené zdravotními pojišťovnami,</a:t>
            </a:r>
            <a:endParaRPr lang="cs-CZ" sz="2000" dirty="false">
              <a:effectLst/>
              <a:latin typeface="Symbol" panose="05050102010706020507" pitchFamily="18" charset="2"/>
              <a:ea typeface="Calibri" panose="020F0502020204030204" pitchFamily="34" charset="0"/>
              <a:cs typeface="Times New Roman" panose="02020603050405020304" pitchFamily="18" charset="0"/>
            </a:endParaRPr>
          </a:p>
          <a:p>
            <a:pPr lvl="0" algn="just">
              <a:lnSpc>
                <a:spcPct val="107000"/>
              </a:lnSpc>
              <a:spcAft>
                <a:spcPts val="800"/>
              </a:spcAft>
              <a:buFont typeface="Arial" panose="020B0604020202020204" pitchFamily="34" charset="0"/>
              <a:buChar char="•"/>
            </a:pPr>
            <a:r>
              <a:rPr lang="cs-CZ" sz="2000" dirty="false">
                <a:effectLst/>
                <a:latin typeface="Arial" panose="020B0604020202020204" pitchFamily="34" charset="0"/>
                <a:ea typeface="Yu Mincho" panose="02020400000000000000" pitchFamily="18" charset="-128"/>
                <a:cs typeface="Times New Roman" panose="02020603050405020304" pitchFamily="18" charset="0"/>
              </a:rPr>
              <a:t>aktivity realizované pro žáky na školách, a to včetně doučování a kariérového poradenství na školách, univerzity třetího věku, výchova k občanství (v gesci MŠMT, hrazené z jiného dotačního titulu – MŠMT, OP JAK, NPO),</a:t>
            </a:r>
            <a:endParaRPr lang="cs-CZ" sz="2000" dirty="false">
              <a:effectLst/>
              <a:latin typeface="Symbol" panose="05050102010706020507" pitchFamily="18" charset="2"/>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cs-CZ" sz="1800" dirty="false">
              <a:effectLst/>
              <a:latin typeface="Calibri" panose="020F0502020204030204" pitchFamily="34" charset="0"/>
              <a:ea typeface="Calibri" panose="020F0502020204030204" pitchFamily="34" charset="0"/>
              <a:cs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C306DCB4-DC5F-4AB8-BDB1-20BF93A9A8E1}"/>
              </a:ext>
            </a:extLst>
          </p:cNvPr>
          <p:cNvSpPr>
            <a:spLocks noGrp="true"/>
          </p:cNvSpPr>
          <p:nvPr>
            <p:ph type="sldNum" sz="quarter" idx="12"/>
          </p:nvPr>
        </p:nvSpPr>
        <p:spPr/>
        <p:txBody>
          <a:bodyPr/>
          <a:lstStyle/>
          <a:p>
            <a:fld id="{479BF083-4774-43B1-9AB0-5CC1AC5DD8EE}" type="slidenum">
              <a:rPr lang="cs-CZ" smtClean="false"/>
              <a:pPr/>
              <a:t>48</a:t>
            </a:fld>
            <a:endParaRPr lang="cs-CZ" dirty="false"/>
          </a:p>
        </p:txBody>
      </p:sp>
    </p:spTree>
    <p:extLst>
      <p:ext uri="{BB962C8B-B14F-4D97-AF65-F5344CB8AC3E}">
        <p14:creationId xmlns:p14="http://schemas.microsoft.com/office/powerpoint/2010/main" val="3463820519"/>
      </p:ext>
    </p:extLst>
  </p:cSld>
  <p:clrMapOvr>
    <a:masterClrMapping/>
  </p:clrMapOvr>
</p:sld>
</file>

<file path=ppt/slides/slide49.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EC05208-D6C8-4814-95DB-4F94A7585876}"/>
              </a:ext>
            </a:extLst>
          </p:cNvPr>
          <p:cNvSpPr>
            <a:spLocks noGrp="true"/>
          </p:cNvSpPr>
          <p:nvPr>
            <p:ph type="title"/>
          </p:nvPr>
        </p:nvSpPr>
        <p:spPr/>
        <p:txBody>
          <a:bodyPr/>
          <a:lstStyle/>
          <a:p>
            <a:pPr algn="ctr"/>
            <a:r>
              <a:rPr lang="cs-CZ" sz="3200" b="true" dirty="false">
                <a:effectLst/>
                <a:latin typeface="Arial" panose="020B0604020202020204" pitchFamily="34" charset="0"/>
                <a:ea typeface="Calibri" panose="020F0502020204030204" pitchFamily="34" charset="0"/>
              </a:rPr>
              <a:t>Nepodporované aktivity</a:t>
            </a:r>
            <a:endParaRPr lang="cs-CZ" dirty="false"/>
          </a:p>
        </p:txBody>
      </p:sp>
      <p:sp>
        <p:nvSpPr>
          <p:cNvPr id="3" name="Zástupný obsah 2">
            <a:extLst>
              <a:ext uri="{FF2B5EF4-FFF2-40B4-BE49-F238E27FC236}">
                <a16:creationId xmlns:a16="http://schemas.microsoft.com/office/drawing/2014/main" id="{CD26721A-2BB1-4591-BE47-5B06EBD4882F}"/>
              </a:ext>
            </a:extLst>
          </p:cNvPr>
          <p:cNvSpPr>
            <a:spLocks noGrp="true"/>
          </p:cNvSpPr>
          <p:nvPr>
            <p:ph idx="1"/>
          </p:nvPr>
        </p:nvSpPr>
        <p:spPr>
          <a:xfrm>
            <a:off x="540000" y="1412776"/>
            <a:ext cx="8064000" cy="4707224"/>
          </a:xfrm>
        </p:spPr>
        <p:txBody>
          <a:bodyPr/>
          <a:lstStyle/>
          <a:p>
            <a:pPr lvl="0" algn="just">
              <a:lnSpc>
                <a:spcPct val="107000"/>
              </a:lnSpc>
              <a:buFont typeface="Arial" panose="020B0604020202020204" pitchFamily="34" charset="0"/>
              <a:buChar char="•"/>
            </a:pPr>
            <a:r>
              <a:rPr lang="cs-CZ" sz="2000" dirty="false">
                <a:effectLst/>
                <a:ea typeface="Yu Mincho" panose="02020400000000000000" pitchFamily="18" charset="-128"/>
                <a:cs typeface="Times New Roman" panose="02020603050405020304" pitchFamily="18" charset="0"/>
              </a:rPr>
              <a:t>tvorba vzdělávacích materiálů, tvorba vzdělávacích programů, vytvoření e-learningových kurzů, jejich distribuce a obecné vzdělávání, </a:t>
            </a:r>
            <a:endParaRPr lang="cs-CZ" sz="2000" dirty="false">
              <a:effectLst/>
              <a:ea typeface="Calibri" panose="020F0502020204030204" pitchFamily="34" charset="0"/>
              <a:cs typeface="Times New Roman" panose="02020603050405020304" pitchFamily="18" charset="0"/>
            </a:endParaRPr>
          </a:p>
          <a:p>
            <a:pPr lvl="0" algn="just">
              <a:lnSpc>
                <a:spcPct val="107000"/>
              </a:lnSpc>
              <a:buFont typeface="Arial" panose="020B0604020202020204" pitchFamily="34" charset="0"/>
              <a:buChar char="•"/>
            </a:pPr>
            <a:r>
              <a:rPr lang="cs-CZ" sz="2000" dirty="false">
                <a:effectLst/>
                <a:ea typeface="Yu Mincho" panose="02020400000000000000" pitchFamily="18" charset="-128"/>
                <a:cs typeface="Times New Roman" panose="02020603050405020304" pitchFamily="18" charset="0"/>
              </a:rPr>
              <a:t>osvětová činnost jako samostatný projekt,</a:t>
            </a:r>
            <a:endParaRPr lang="cs-CZ" sz="2000" dirty="false">
              <a:effectLst/>
              <a:ea typeface="Calibri" panose="020F0502020204030204" pitchFamily="34" charset="0"/>
              <a:cs typeface="Times New Roman" panose="02020603050405020304" pitchFamily="18" charset="0"/>
            </a:endParaRPr>
          </a:p>
          <a:p>
            <a:pPr lvl="0" algn="just">
              <a:lnSpc>
                <a:spcPct val="107000"/>
              </a:lnSpc>
              <a:buFont typeface="Arial" panose="020B0604020202020204" pitchFamily="34" charset="0"/>
              <a:buChar char="•"/>
            </a:pPr>
            <a:r>
              <a:rPr lang="cs-CZ" sz="2000" dirty="false">
                <a:effectLst/>
                <a:ea typeface="Yu Mincho" panose="02020400000000000000" pitchFamily="18" charset="-128"/>
                <a:cs typeface="Times New Roman" panose="02020603050405020304" pitchFamily="18" charset="0"/>
              </a:rPr>
              <a:t>nájemné, kauce v souvislosti s aktivitami v oblasti bydlení,</a:t>
            </a:r>
            <a:endParaRPr lang="cs-CZ" sz="2000" dirty="false">
              <a:effectLst/>
              <a:ea typeface="Calibri" panose="020F0502020204030204" pitchFamily="34" charset="0"/>
              <a:cs typeface="Times New Roman" panose="02020603050405020304" pitchFamily="18" charset="0"/>
            </a:endParaRPr>
          </a:p>
          <a:p>
            <a:pPr lvl="0" algn="just">
              <a:lnSpc>
                <a:spcPct val="107000"/>
              </a:lnSpc>
              <a:buFont typeface="Arial" panose="020B0604020202020204" pitchFamily="34" charset="0"/>
              <a:buChar char="•"/>
            </a:pPr>
            <a:r>
              <a:rPr lang="cs-CZ" sz="2000" dirty="false">
                <a:effectLst/>
                <a:ea typeface="Yu Mincho" panose="02020400000000000000" pitchFamily="18" charset="-128"/>
                <a:cs typeface="Times New Roman" panose="02020603050405020304" pitchFamily="18" charset="0"/>
              </a:rPr>
              <a:t>potravinová, materiální a finanční pomoc, ale </a:t>
            </a:r>
            <a:r>
              <a:rPr lang="cs-CZ" sz="2000" dirty="false">
                <a:ea typeface="Yu Mincho" panose="02020400000000000000" pitchFamily="18" charset="-128"/>
                <a:cs typeface="Times New Roman" panose="02020603050405020304" pitchFamily="18" charset="0"/>
              </a:rPr>
              <a:t>p</a:t>
            </a:r>
            <a:r>
              <a:rPr lang="cs-CZ" sz="2000" dirty="false">
                <a:effectLst/>
                <a:ea typeface="Calibri" panose="020F0502020204030204" pitchFamily="34" charset="0"/>
                <a:cs typeface="Times New Roman" panose="02020603050405020304" pitchFamily="18" charset="0"/>
              </a:rPr>
              <a:t>racovní činnost související např. s distribucí potravinové či materiální pomoci však může být součástí klíčových aktivit </a:t>
            </a:r>
          </a:p>
          <a:p>
            <a:pPr lvl="0" algn="just">
              <a:lnSpc>
                <a:spcPct val="107000"/>
              </a:lnSpc>
              <a:spcAft>
                <a:spcPts val="800"/>
              </a:spcAft>
              <a:buFont typeface="Arial" panose="020B0604020202020204" pitchFamily="34" charset="0"/>
              <a:buChar char="•"/>
            </a:pPr>
            <a:r>
              <a:rPr lang="cs-CZ" sz="2000" dirty="false">
                <a:effectLst/>
                <a:ea typeface="Yu Mincho" panose="02020400000000000000" pitchFamily="18" charset="-128"/>
                <a:cs typeface="Times New Roman" panose="02020603050405020304" pitchFamily="18" charset="0"/>
              </a:rPr>
              <a:t>všeobecné psychologické poradenství, pokud nebude součástí komplexní poradenské práce s účastníkem projektu, </a:t>
            </a:r>
            <a:endParaRPr lang="cs-CZ" sz="2000" dirty="false">
              <a:effectLst/>
              <a:ea typeface="Calibri" panose="020F0502020204030204" pitchFamily="34" charset="0"/>
              <a:cs typeface="Times New Roman" panose="02020603050405020304" pitchFamily="18" charset="0"/>
            </a:endParaRPr>
          </a:p>
          <a:p>
            <a:pPr algn="just">
              <a:lnSpc>
                <a:spcPct val="107000"/>
              </a:lnSpc>
              <a:spcAft>
                <a:spcPts val="800"/>
              </a:spcAft>
              <a:buFont typeface="Arial" panose="020B0604020202020204" pitchFamily="34" charset="0"/>
              <a:buChar char="•"/>
            </a:pPr>
            <a:r>
              <a:rPr lang="cs-CZ" sz="2000" dirty="false">
                <a:effectLst/>
                <a:ea typeface="Yu Mincho" panose="02020400000000000000" pitchFamily="18" charset="-128"/>
              </a:rPr>
              <a:t>nebude podporována tvorba metodických materiálů typu vstupní analýzy, analýzy potřeb, bezpečnostní analýzy či auditů</a:t>
            </a:r>
            <a:endParaRPr lang="cs-CZ" dirty="false"/>
          </a:p>
        </p:txBody>
      </p:sp>
      <p:sp>
        <p:nvSpPr>
          <p:cNvPr id="4" name="Zástupný symbol pro číslo snímku 3">
            <a:extLst>
              <a:ext uri="{FF2B5EF4-FFF2-40B4-BE49-F238E27FC236}">
                <a16:creationId xmlns:a16="http://schemas.microsoft.com/office/drawing/2014/main" id="{F47B183C-C9E2-4C57-80E2-83792C3C8B1E}"/>
              </a:ext>
            </a:extLst>
          </p:cNvPr>
          <p:cNvSpPr>
            <a:spLocks noGrp="true"/>
          </p:cNvSpPr>
          <p:nvPr>
            <p:ph type="sldNum" sz="quarter" idx="12"/>
          </p:nvPr>
        </p:nvSpPr>
        <p:spPr/>
        <p:txBody>
          <a:bodyPr/>
          <a:lstStyle/>
          <a:p>
            <a:fld id="{479BF083-4774-43B1-9AB0-5CC1AC5DD8EE}" type="slidenum">
              <a:rPr lang="cs-CZ" smtClean="false"/>
              <a:pPr/>
              <a:t>49</a:t>
            </a:fld>
            <a:endParaRPr lang="cs-CZ" dirty="false"/>
          </a:p>
        </p:txBody>
      </p:sp>
    </p:spTree>
    <p:extLst>
      <p:ext uri="{BB962C8B-B14F-4D97-AF65-F5344CB8AC3E}">
        <p14:creationId xmlns:p14="http://schemas.microsoft.com/office/powerpoint/2010/main" val="1428960873"/>
      </p:ext>
    </p:extLst>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179512" y="0"/>
            <a:ext cx="8964488" cy="1080000"/>
          </a:xfrm>
        </p:spPr>
        <p:txBody>
          <a:bodyPr/>
          <a:lstStyle/>
          <a:p>
            <a:r>
              <a:rPr lang="pl-PL" dirty="false"/>
              <a:t>Představení výzvy</a:t>
            </a:r>
            <a:endParaRPr lang="cs-CZ" cap="none" dirty="false"/>
          </a:p>
        </p:txBody>
      </p:sp>
      <p:sp>
        <p:nvSpPr>
          <p:cNvPr id="3" name="Zástupný symbol pro obsah 2"/>
          <p:cNvSpPr>
            <a:spLocks noGrp="true"/>
          </p:cNvSpPr>
          <p:nvPr>
            <p:ph idx="1"/>
          </p:nvPr>
        </p:nvSpPr>
        <p:spPr>
          <a:xfrm>
            <a:off x="467544" y="1844944"/>
            <a:ext cx="8352928" cy="3456384"/>
          </a:xfrm>
        </p:spPr>
        <p:txBody>
          <a:bodyPr/>
          <a:lstStyle/>
          <a:p>
            <a:pPr marL="0" indent="0">
              <a:buNone/>
            </a:pPr>
            <a:r>
              <a:rPr lang="cs-CZ" sz="2000" b="true" dirty="false"/>
              <a:t>Vyhlášení výzvy: </a:t>
            </a:r>
            <a:r>
              <a:rPr lang="cs-CZ" sz="2000" b="true" dirty="false">
                <a:solidFill>
                  <a:srgbClr val="FF0000"/>
                </a:solidFill>
              </a:rPr>
              <a:t>17. října 2022, </a:t>
            </a:r>
            <a:r>
              <a:rPr lang="cs-CZ" sz="1800" b="false" i="false" u="none" strike="noStrike" baseline="0" dirty="false">
                <a:solidFill>
                  <a:srgbClr val="000000"/>
                </a:solidFill>
                <a:latin typeface="Arial" panose="020B0604020202020204" pitchFamily="34" charset="0"/>
              </a:rPr>
              <a:t>	</a:t>
            </a:r>
            <a:endParaRPr lang="cs-CZ" sz="2000" b="true" dirty="false">
              <a:solidFill>
                <a:srgbClr val="FF0000"/>
              </a:solidFill>
            </a:endParaRPr>
          </a:p>
          <a:p>
            <a:pPr marL="0" indent="0">
              <a:buNone/>
            </a:pPr>
            <a:r>
              <a:rPr lang="cs-CZ" sz="2000" b="true" dirty="false"/>
              <a:t>Příjem projektových žádostí od:</a:t>
            </a:r>
            <a:r>
              <a:rPr lang="cs-CZ" sz="2000" dirty="false"/>
              <a:t> </a:t>
            </a:r>
            <a:r>
              <a:rPr lang="cs-CZ" sz="2000" b="true" dirty="false">
                <a:solidFill>
                  <a:srgbClr val="FF0000"/>
                </a:solidFill>
              </a:rPr>
              <a:t>17. října 2022 , 12:00 hodin</a:t>
            </a:r>
          </a:p>
          <a:p>
            <a:pPr marL="0" indent="0">
              <a:buNone/>
            </a:pPr>
            <a:r>
              <a:rPr lang="cs-CZ" sz="2000" b="true" dirty="false"/>
              <a:t>Ukončení příjmu projektových žádostí:</a:t>
            </a:r>
            <a:r>
              <a:rPr lang="cs-CZ" sz="2000" dirty="false"/>
              <a:t> </a:t>
            </a:r>
            <a:r>
              <a:rPr lang="cs-CZ" sz="2000" b="true" dirty="false">
                <a:solidFill>
                  <a:srgbClr val="FF0000"/>
                </a:solidFill>
              </a:rPr>
              <a:t>5. května 2023,12:00 hodin </a:t>
            </a:r>
          </a:p>
          <a:p>
            <a:pPr marL="0" indent="0" fontAlgn="base">
              <a:buNone/>
            </a:pPr>
            <a:r>
              <a:rPr lang="cs-CZ" sz="2000" b="true" dirty="false"/>
              <a:t>Maximální délka, na kterou je žadatel oprávněn projekt naplánovat: </a:t>
            </a:r>
            <a:r>
              <a:rPr lang="cs-CZ" sz="2000" b="true" dirty="false">
                <a:solidFill>
                  <a:srgbClr val="FF0000"/>
                </a:solidFill>
              </a:rPr>
              <a:t>36 měsíců</a:t>
            </a:r>
          </a:p>
          <a:p>
            <a:pPr marL="0" indent="0" fontAlgn="base">
              <a:buNone/>
            </a:pPr>
            <a:r>
              <a:rPr lang="cs-CZ" sz="2000" b="true" dirty="false"/>
              <a:t>Nejzazší datum pro ukončení fyzické realizace projektu:                   </a:t>
            </a:r>
            <a:r>
              <a:rPr lang="cs-CZ" sz="2000" b="true" dirty="false">
                <a:solidFill>
                  <a:srgbClr val="FF0000"/>
                </a:solidFill>
              </a:rPr>
              <a:t>31. prosince 2026</a:t>
            </a:r>
          </a:p>
          <a:p>
            <a:pPr marL="0" indent="0" fontAlgn="base">
              <a:buNone/>
            </a:pP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5</a:t>
            </a:fld>
            <a:endParaRPr lang="cs-CZ" dirty="false">
              <a:solidFill>
                <a:srgbClr val="084A8B"/>
              </a:solidFill>
            </a:endParaRPr>
          </a:p>
        </p:txBody>
      </p:sp>
    </p:spTree>
    <p:extLst>
      <p:ext uri="{BB962C8B-B14F-4D97-AF65-F5344CB8AC3E}">
        <p14:creationId xmlns:p14="http://schemas.microsoft.com/office/powerpoint/2010/main" val="2572305147"/>
      </p:ext>
    </p:extLst>
  </p:cSld>
  <p:clrMapOvr>
    <a:masterClrMapping/>
  </p:clrMapOvr>
</p:sld>
</file>

<file path=ppt/slides/slide50.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Indikátory</a:t>
            </a:r>
            <a:endParaRPr lang="cs-CZ" sz="2800" b="false" dirty="false"/>
          </a:p>
        </p:txBody>
      </p:sp>
    </p:spTree>
    <p:extLst>
      <p:ext uri="{BB962C8B-B14F-4D97-AF65-F5344CB8AC3E}">
        <p14:creationId xmlns:p14="http://schemas.microsoft.com/office/powerpoint/2010/main" val="2507620804"/>
      </p:ext>
    </p:extLst>
  </p:cSld>
  <p:clrMapOvr>
    <a:masterClrMapping/>
  </p:clrMapOvr>
</p:sld>
</file>

<file path=ppt/slides/slide5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Indikátory - obecně</a:t>
            </a:r>
          </a:p>
        </p:txBody>
      </p:sp>
      <p:sp>
        <p:nvSpPr>
          <p:cNvPr id="3" name="Zástupný symbol pro obsah 2"/>
          <p:cNvSpPr>
            <a:spLocks noGrp="true"/>
          </p:cNvSpPr>
          <p:nvPr>
            <p:ph idx="1"/>
          </p:nvPr>
        </p:nvSpPr>
        <p:spPr>
          <a:xfrm>
            <a:off x="395536" y="1340768"/>
            <a:ext cx="8280920" cy="5040560"/>
          </a:xfrm>
        </p:spPr>
        <p:txBody>
          <a:bodyPr/>
          <a:lstStyle/>
          <a:p>
            <a:pPr marL="171450" indent="-171450" algn="just">
              <a:lnSpc>
                <a:spcPct val="100000"/>
              </a:lnSpc>
              <a:buClr>
                <a:schemeClr val="tx1"/>
              </a:buClr>
              <a:buFont typeface="Arial" panose="020B0604020202020204" pitchFamily="34" charset="0"/>
              <a:buChar char="•"/>
            </a:pPr>
            <a:r>
              <a:rPr lang="cs-CZ" sz="1500" b="true" dirty="false"/>
              <a:t>dvě místa pro evidenci/zápis indikátorů </a:t>
            </a:r>
            <a:r>
              <a:rPr lang="cs-CZ" sz="1500" dirty="false"/>
              <a:t>- IS ESF 2021+ a v rámci zprávy o realizaci projektu </a:t>
            </a:r>
            <a:br>
              <a:rPr lang="cs-CZ" sz="1500" dirty="false"/>
            </a:br>
            <a:r>
              <a:rPr lang="cs-CZ" sz="1500" dirty="false"/>
              <a:t>v IS KP21+. </a:t>
            </a:r>
          </a:p>
          <a:p>
            <a:pPr marL="171450" indent="-171450" algn="just">
              <a:lnSpc>
                <a:spcPct val="100000"/>
              </a:lnSpc>
              <a:buClr>
                <a:schemeClr val="tx1"/>
              </a:buClr>
              <a:buFont typeface="Arial" panose="020B0604020202020204" pitchFamily="34" charset="0"/>
              <a:buChar char="•"/>
            </a:pPr>
            <a:r>
              <a:rPr lang="cs-CZ" sz="1500" dirty="false"/>
              <a:t>postup registrace a návod pro práci v systému IS ESF je v Pokynech pro evidenci podpory poskytnuté účastníkům projektů, </a:t>
            </a:r>
            <a:r>
              <a:rPr lang="cs-CZ" sz="1500" dirty="false">
                <a:hlinkClick r:id="rId3"/>
              </a:rPr>
              <a:t>https://www.esfcr.cz/</a:t>
            </a:r>
            <a:r>
              <a:rPr lang="cs-CZ" sz="1500" dirty="false" err="true">
                <a:hlinkClick r:id="rId3"/>
              </a:rPr>
              <a:t>monitorovani</a:t>
            </a:r>
            <a:r>
              <a:rPr lang="cs-CZ" sz="1500" dirty="false">
                <a:hlinkClick r:id="rId3"/>
              </a:rPr>
              <a:t>-</a:t>
            </a:r>
            <a:r>
              <a:rPr lang="cs-CZ" sz="1500" dirty="false" err="true">
                <a:hlinkClick r:id="rId3"/>
              </a:rPr>
              <a:t>podporenych</a:t>
            </a:r>
            <a:r>
              <a:rPr lang="cs-CZ" sz="1500" dirty="false">
                <a:hlinkClick r:id="rId3"/>
              </a:rPr>
              <a:t>-osob-</a:t>
            </a:r>
            <a:r>
              <a:rPr lang="cs-CZ" sz="1500" dirty="false" err="true">
                <a:hlinkClick r:id="rId3"/>
              </a:rPr>
              <a:t>opz</a:t>
            </a:r>
            <a:r>
              <a:rPr lang="cs-CZ" sz="1500" dirty="false">
                <a:hlinkClick r:id="rId3"/>
              </a:rPr>
              <a:t>-plus</a:t>
            </a:r>
            <a:r>
              <a:rPr lang="cs-CZ" sz="1500" dirty="false"/>
              <a:t>. </a:t>
            </a:r>
          </a:p>
          <a:p>
            <a:pPr marL="171450" indent="-171450" algn="just">
              <a:lnSpc>
                <a:spcPct val="100000"/>
              </a:lnSpc>
              <a:buClr>
                <a:schemeClr val="tx1"/>
              </a:buClr>
              <a:buFont typeface="Arial" panose="020B0604020202020204" pitchFamily="34" charset="0"/>
              <a:buChar char="•"/>
            </a:pPr>
            <a:r>
              <a:rPr lang="cs-CZ" sz="1500" dirty="false"/>
              <a:t>podrobnější evidence podpořených osob – </a:t>
            </a:r>
            <a:r>
              <a:rPr lang="cs-CZ" sz="1500" b="true" dirty="false"/>
              <a:t>Monitorovací list </a:t>
            </a:r>
            <a:r>
              <a:rPr lang="cs-CZ" sz="1500" dirty="false"/>
              <a:t>(pohlaví; postavení na trhu práce; vzdělání; znevýhodnění; přístup k bydlení; sektor ekonomiky, kde osoba působí; specifikace působení ve veřejném sektoru; situace po ukončení účasti v projektu – např. získali kvalifikace atd.) 	</a:t>
            </a:r>
          </a:p>
          <a:p>
            <a:pPr marL="171450" indent="-171450" algn="just">
              <a:lnSpc>
                <a:spcPct val="100000"/>
              </a:lnSpc>
              <a:buClr>
                <a:schemeClr val="tx1"/>
              </a:buClr>
              <a:buFont typeface="Arial" panose="020B0604020202020204" pitchFamily="34" charset="0"/>
              <a:buChar char="•"/>
            </a:pPr>
            <a:r>
              <a:rPr lang="cs-CZ" sz="1500" b="true" dirty="false"/>
              <a:t>bagatelní </a:t>
            </a:r>
            <a:r>
              <a:rPr lang="cs-CZ" sz="1500" b="true" dirty="false">
                <a:solidFill>
                  <a:srgbClr val="FF0000"/>
                </a:solidFill>
              </a:rPr>
              <a:t>(= zanedbatelná) </a:t>
            </a:r>
            <a:r>
              <a:rPr lang="cs-CZ" sz="1500" b="true" dirty="false"/>
              <a:t>podpora účastníka projektu </a:t>
            </a:r>
            <a:r>
              <a:rPr lang="cs-CZ" sz="1500" dirty="false"/>
              <a:t>- účastníkem/podpořenou osobou je pouze osoba, která: </a:t>
            </a:r>
          </a:p>
          <a:p>
            <a:pPr marL="576900" lvl="1" indent="-342900" algn="just">
              <a:lnSpc>
                <a:spcPct val="100000"/>
              </a:lnSpc>
              <a:buClr>
                <a:schemeClr val="tx1"/>
              </a:buClr>
              <a:buFont typeface="Courier New" panose="02070309020205020404" pitchFamily="49" charset="0"/>
              <a:buChar char="o"/>
            </a:pPr>
            <a:r>
              <a:rPr lang="cs-CZ" sz="1500" dirty="false"/>
              <a:t>získala v daném projektu podporu v rozsahu </a:t>
            </a:r>
            <a:r>
              <a:rPr lang="cs-CZ" sz="1500" b="true" dirty="false"/>
              <a:t>méně než 40 hodin </a:t>
            </a:r>
            <a:r>
              <a:rPr lang="cs-CZ" sz="1500" dirty="false"/>
              <a:t>(bez ohledu na počet dílčích podpor, tj. počet dílčích zapojení do projektu) </a:t>
            </a:r>
          </a:p>
          <a:p>
            <a:pPr marL="171450" indent="-171450" algn="just">
              <a:lnSpc>
                <a:spcPct val="100000"/>
              </a:lnSpc>
              <a:buClr>
                <a:schemeClr val="tx1"/>
              </a:buClr>
              <a:buFont typeface="Arial" panose="020B0604020202020204" pitchFamily="34" charset="0"/>
              <a:buChar char="•"/>
            </a:pPr>
            <a:r>
              <a:rPr lang="cs-CZ" sz="1500" b="true" dirty="false"/>
              <a:t>nebagatelní podpora účastníka projektu </a:t>
            </a:r>
            <a:r>
              <a:rPr lang="cs-CZ" sz="1500" dirty="false"/>
              <a:t>- účastníkem/podpořenou osobou je pouze osoba, která: </a:t>
            </a:r>
          </a:p>
          <a:p>
            <a:pPr marL="576900" lvl="1" indent="-342900" algn="just">
              <a:lnSpc>
                <a:spcPct val="100000"/>
              </a:lnSpc>
              <a:buClr>
                <a:schemeClr val="tx1"/>
              </a:buClr>
              <a:buFont typeface="Courier New" panose="02070309020205020404" pitchFamily="49" charset="0"/>
              <a:buChar char="o"/>
            </a:pPr>
            <a:r>
              <a:rPr lang="cs-CZ" sz="1500" dirty="false"/>
              <a:t>získala v daném projektu podporu v rozsahu </a:t>
            </a:r>
            <a:r>
              <a:rPr lang="cs-CZ" sz="1500" b="true" dirty="false"/>
              <a:t>40 a více hodin </a:t>
            </a:r>
            <a:r>
              <a:rPr lang="cs-CZ" sz="1500" dirty="false"/>
              <a:t>(bez ohledu na počet dílčích podpor, tj. počet dílčích zapojení do projektu) </a:t>
            </a:r>
          </a:p>
          <a:p>
            <a:pPr marL="576900" lvl="1" indent="-342900" algn="just">
              <a:lnSpc>
                <a:spcPct val="100000"/>
              </a:lnSpc>
              <a:buFont typeface="Wingdings" panose="05000000000000000000" pitchFamily="2" charset="2"/>
              <a:buChar char="Ø"/>
            </a:pPr>
            <a:endParaRPr lang="cs-CZ" sz="1500" dirty="false"/>
          </a:p>
          <a:p>
            <a:pPr marL="0" lvl="1" indent="0" algn="just">
              <a:lnSpc>
                <a:spcPct val="100000"/>
              </a:lnSpc>
              <a:buNone/>
            </a:pPr>
            <a:r>
              <a:rPr lang="cs-CZ" sz="1500" dirty="false"/>
              <a:t>Podrobné informace viz Obecná část pravidel pro žadatele a příjemce v rámci OPZ+.</a:t>
            </a:r>
          </a:p>
          <a:p>
            <a:pPr marL="576900" lvl="1" indent="-342900" algn="just">
              <a:lnSpc>
                <a:spcPct val="100000"/>
              </a:lnSpc>
              <a:buFont typeface="Wingdings" panose="05000000000000000000" pitchFamily="2" charset="2"/>
              <a:buChar char="Ø"/>
            </a:pP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51</a:t>
            </a:fld>
            <a:endParaRPr lang="cs-CZ" dirty="false"/>
          </a:p>
        </p:txBody>
      </p:sp>
    </p:spTree>
    <p:extLst>
      <p:ext uri="{BB962C8B-B14F-4D97-AF65-F5344CB8AC3E}">
        <p14:creationId xmlns:p14="http://schemas.microsoft.com/office/powerpoint/2010/main" val="1715309122"/>
      </p:ext>
    </p:extLst>
  </p:cSld>
  <p:clrMapOvr>
    <a:masterClrMapping/>
  </p:clrMapOvr>
</p:sld>
</file>

<file path=ppt/slides/slide5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 závazkové</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marL="0" indent="0" algn="just">
              <a:lnSpc>
                <a:spcPct val="100000"/>
              </a:lnSpc>
              <a:buNone/>
            </a:pPr>
            <a:r>
              <a:rPr lang="cs-CZ" sz="1800" b="true" u="sng" dirty="false"/>
              <a:t>Indikátory výstupu:</a:t>
            </a:r>
          </a:p>
          <a:p>
            <a:pPr algn="just">
              <a:lnSpc>
                <a:spcPct val="100000"/>
              </a:lnSpc>
              <a:buClr>
                <a:schemeClr val="tx1"/>
              </a:buClr>
              <a:buFont typeface="Arial" panose="020B0604020202020204" pitchFamily="34" charset="0"/>
              <a:buChar char="•"/>
            </a:pPr>
            <a:r>
              <a:rPr lang="cs-CZ" sz="1800" b="true" dirty="false"/>
              <a:t>600 000 Celkový počet účastníků </a:t>
            </a:r>
            <a:r>
              <a:rPr lang="cs-CZ" sz="1800" dirty="false"/>
              <a:t>– nutná identifikace podpořených osob, nezapočítávají se osoby s bagatelní podporou (každá osoba vždy pouze 1x)</a:t>
            </a:r>
          </a:p>
          <a:p>
            <a:pPr algn="just">
              <a:lnSpc>
                <a:spcPct val="100000"/>
              </a:lnSpc>
              <a:buClr>
                <a:schemeClr val="tx1"/>
              </a:buClr>
              <a:buFont typeface="Arial" panose="020B0604020202020204" pitchFamily="34" charset="0"/>
              <a:buChar char="•"/>
            </a:pPr>
            <a:r>
              <a:rPr lang="cs-CZ" sz="1800" b="true" dirty="false"/>
              <a:t>670 021 Kapacita podpořených služeb </a:t>
            </a:r>
            <a:r>
              <a:rPr lang="cs-CZ" sz="1800" dirty="false">
                <a:effectLst/>
                <a:ea typeface="Calibri" panose="020F0502020204030204" pitchFamily="34" charset="0"/>
              </a:rPr>
              <a:t>– místa</a:t>
            </a:r>
          </a:p>
          <a:p>
            <a:pPr algn="just">
              <a:lnSpc>
                <a:spcPct val="100000"/>
              </a:lnSpc>
              <a:buClr>
                <a:schemeClr val="tx1"/>
              </a:buClr>
              <a:buFont typeface="Arial" panose="020B0604020202020204" pitchFamily="34" charset="0"/>
              <a:buChar char="•"/>
            </a:pPr>
            <a:r>
              <a:rPr lang="cs-CZ" sz="1800" b="true" dirty="false">
                <a:effectLst/>
                <a:ea typeface="Calibri" panose="020F0502020204030204" pitchFamily="34" charset="0"/>
              </a:rPr>
              <a:t>670 031</a:t>
            </a:r>
            <a:r>
              <a:rPr lang="cs-CZ" sz="1800" b="true" dirty="false">
                <a:ea typeface="Calibri" panose="020F0502020204030204" pitchFamily="34" charset="0"/>
              </a:rPr>
              <a:t> </a:t>
            </a:r>
            <a:r>
              <a:rPr lang="cs-CZ" sz="1800" b="true" dirty="false">
                <a:effectLst/>
                <a:ea typeface="Calibri" panose="020F0502020204030204" pitchFamily="34" charset="0"/>
              </a:rPr>
              <a:t>Kapacita podpořených služeb </a:t>
            </a:r>
            <a:r>
              <a:rPr lang="cs-CZ" sz="1800" dirty="false">
                <a:effectLst/>
                <a:ea typeface="Calibri" panose="020F0502020204030204" pitchFamily="34" charset="0"/>
              </a:rPr>
              <a:t>– úvazky pracovníků</a:t>
            </a:r>
          </a:p>
          <a:p>
            <a:pPr algn="just">
              <a:lnSpc>
                <a:spcPct val="100000"/>
              </a:lnSpc>
              <a:buClr>
                <a:schemeClr val="tx1"/>
              </a:buClr>
              <a:buFont typeface="Arial" panose="020B0604020202020204" pitchFamily="34" charset="0"/>
              <a:buChar char="•"/>
            </a:pPr>
            <a:r>
              <a:rPr lang="cs-CZ" sz="1800" b="true" dirty="false"/>
              <a:t>672 001 </a:t>
            </a:r>
            <a:r>
              <a:rPr lang="cs-CZ" sz="1800" b="true" dirty="false">
                <a:effectLst/>
                <a:latin typeface="Arial" panose="020B0604020202020204" pitchFamily="34" charset="0"/>
                <a:ea typeface="Calibri" panose="020F0502020204030204" pitchFamily="34" charset="0"/>
              </a:rPr>
              <a:t>Počet znevýhodněných osob umístěných na pracovních místech </a:t>
            </a:r>
            <a:r>
              <a:rPr lang="cs-CZ" sz="1800" dirty="false">
                <a:effectLst/>
                <a:latin typeface="Arial" panose="020B0604020202020204" pitchFamily="34" charset="0"/>
                <a:ea typeface="Calibri" panose="020F0502020204030204" pitchFamily="34" charset="0"/>
              </a:rPr>
              <a:t>– účastníci</a:t>
            </a:r>
          </a:p>
          <a:p>
            <a:pPr algn="just">
              <a:lnSpc>
                <a:spcPct val="100000"/>
              </a:lnSpc>
              <a:buClr>
                <a:schemeClr val="tx1"/>
              </a:buClr>
              <a:buFont typeface="Arial" panose="020B0604020202020204" pitchFamily="34" charset="0"/>
              <a:buChar char="•"/>
            </a:pPr>
            <a:r>
              <a:rPr lang="cs-CZ" sz="1800" b="true" dirty="false">
                <a:latin typeface="Arial" panose="020B0604020202020204" pitchFamily="34" charset="0"/>
              </a:rPr>
              <a:t>551 022 </a:t>
            </a:r>
            <a:r>
              <a:rPr lang="cs-CZ" sz="1800" b="true" dirty="false">
                <a:effectLst/>
                <a:latin typeface="Arial" panose="020B0604020202020204" pitchFamily="34" charset="0"/>
                <a:ea typeface="Calibri" panose="020F0502020204030204" pitchFamily="34" charset="0"/>
              </a:rPr>
              <a:t>Počet podpořených komunitních aktivit</a:t>
            </a:r>
            <a:r>
              <a:rPr lang="cs-CZ" sz="1800" b="true" dirty="false">
                <a:latin typeface="Arial" panose="020B0604020202020204" pitchFamily="34" charset="0"/>
                <a:ea typeface="Calibri" panose="020F0502020204030204" pitchFamily="34" charset="0"/>
              </a:rPr>
              <a:t> </a:t>
            </a:r>
            <a:r>
              <a:rPr lang="cs-CZ" sz="1800" dirty="false">
                <a:effectLst/>
                <a:ea typeface="Calibri" panose="020F0502020204030204" pitchFamily="34" charset="0"/>
              </a:rPr>
              <a:t>–</a:t>
            </a:r>
            <a:r>
              <a:rPr lang="cs-CZ" sz="1800" dirty="false">
                <a:latin typeface="Arial" panose="020B0604020202020204" pitchFamily="34" charset="0"/>
                <a:ea typeface="Calibri" panose="020F0502020204030204" pitchFamily="34" charset="0"/>
              </a:rPr>
              <a:t> aktivity</a:t>
            </a:r>
            <a:endParaRPr lang="cs-CZ" sz="1800" dirty="false"/>
          </a:p>
          <a:p>
            <a:pPr algn="just">
              <a:lnSpc>
                <a:spcPct val="100000"/>
              </a:lnSpc>
              <a:buClr>
                <a:schemeClr val="tx1"/>
              </a:buClr>
              <a:buFont typeface="Arial" panose="020B0604020202020204" pitchFamily="34" charset="0"/>
              <a:buChar char="•"/>
            </a:pPr>
            <a:r>
              <a:rPr lang="cs-CZ" sz="1800" b="true" dirty="false">
                <a:effectLst/>
                <a:latin typeface="Arial" panose="020B0604020202020204" pitchFamily="34" charset="0"/>
                <a:ea typeface="Yu Mincho" panose="02020400000000000000" pitchFamily="18" charset="-128"/>
              </a:rPr>
              <a:t>674 012 Nové nebo inovované služby týkající se bydlení </a:t>
            </a:r>
            <a:r>
              <a:rPr lang="cs-CZ" sz="1800" dirty="false">
                <a:effectLst/>
                <a:latin typeface="Arial" panose="020B0604020202020204" pitchFamily="34" charset="0"/>
                <a:ea typeface="Yu Mincho" panose="02020400000000000000" pitchFamily="18" charset="-128"/>
              </a:rPr>
              <a:t>– služby</a:t>
            </a:r>
          </a:p>
          <a:p>
            <a:pPr marL="0" indent="0" algn="just">
              <a:lnSpc>
                <a:spcPct val="100000"/>
              </a:lnSpc>
              <a:buNone/>
            </a:pPr>
            <a:r>
              <a:rPr lang="cs-CZ" sz="1800" b="true" u="sng" dirty="false"/>
              <a:t>Indikátory výsledku:</a:t>
            </a:r>
            <a:endParaRPr lang="cs-CZ" sz="1800" u="sng" dirty="false"/>
          </a:p>
          <a:p>
            <a:pPr algn="just">
              <a:lnSpc>
                <a:spcPct val="100000"/>
              </a:lnSpc>
              <a:buClr>
                <a:schemeClr val="tx1"/>
              </a:buClr>
              <a:buFont typeface="Arial" panose="020B0604020202020204" pitchFamily="34" charset="0"/>
              <a:buChar char="•"/>
            </a:pPr>
            <a:r>
              <a:rPr lang="cs-CZ" sz="1800" b="true" dirty="false"/>
              <a:t>670 102 Využívání podpořených služeb </a:t>
            </a:r>
            <a:r>
              <a:rPr lang="cs-CZ" sz="1800" dirty="false"/>
              <a:t>– osoby </a:t>
            </a:r>
            <a:r>
              <a:rPr lang="cs-CZ" sz="1800" dirty="false">
                <a:effectLst/>
                <a:ea typeface="Calibri" panose="020F0502020204030204" pitchFamily="34" charset="0"/>
              </a:rPr>
              <a:t>–</a:t>
            </a:r>
            <a:r>
              <a:rPr lang="cs-CZ" sz="1800" dirty="false"/>
              <a:t> zde tzv. bagatelní podpora </a:t>
            </a:r>
          </a:p>
          <a:p>
            <a:pPr algn="just">
              <a:spcBef>
                <a:spcPts val="600"/>
              </a:spcBef>
              <a:spcAft>
                <a:spcPts val="600"/>
              </a:spcAft>
              <a:buClr>
                <a:schemeClr val="tx1"/>
              </a:buClr>
              <a:buFont typeface="Arial" panose="020B0604020202020204" pitchFamily="34" charset="0"/>
              <a:buChar char="•"/>
            </a:pPr>
            <a:r>
              <a:rPr lang="cs-CZ" sz="1800" dirty="false">
                <a:effectLst/>
                <a:latin typeface="Arial" panose="020B0604020202020204" pitchFamily="34" charset="0"/>
                <a:ea typeface="Yu Mincho" panose="02020400000000000000" pitchFamily="18" charset="-128"/>
              </a:rPr>
              <a:t> </a:t>
            </a:r>
            <a:r>
              <a:rPr lang="cs-CZ" sz="1800" b="true" dirty="false">
                <a:effectLst/>
                <a:latin typeface="Arial" panose="020B0604020202020204" pitchFamily="34" charset="0"/>
                <a:ea typeface="Yu Mincho" panose="02020400000000000000" pitchFamily="18" charset="-128"/>
              </a:rPr>
              <a:t>626 000   Účastníci, kteří získali kvalifikaci po ukončení své účasti </a:t>
            </a:r>
            <a:r>
              <a:rPr lang="cs-CZ" sz="1800" dirty="false">
                <a:effectLst/>
                <a:latin typeface="Arial" panose="020B0604020202020204" pitchFamily="34" charset="0"/>
                <a:ea typeface="Yu Mincho" panose="02020400000000000000" pitchFamily="18" charset="-128"/>
              </a:rPr>
              <a:t>- Účastníci</a:t>
            </a:r>
            <a:endParaRPr lang="cs-CZ"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52</a:t>
            </a:fld>
            <a:endParaRPr lang="cs-CZ" dirty="false"/>
          </a:p>
        </p:txBody>
      </p:sp>
    </p:spTree>
    <p:extLst>
      <p:ext uri="{BB962C8B-B14F-4D97-AF65-F5344CB8AC3E}">
        <p14:creationId xmlns:p14="http://schemas.microsoft.com/office/powerpoint/2010/main" val="436380001"/>
      </p:ext>
    </p:extLst>
  </p:cSld>
  <p:clrMapOvr>
    <a:masterClrMapping/>
  </p:clrMapOvr>
</p:sld>
</file>

<file path=ppt/slides/slide5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Indikátory nezávazkové</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228396"/>
            <a:ext cx="8424000" cy="5467604"/>
          </a:xfrm>
        </p:spPr>
        <p:txBody>
          <a:bodyPr/>
          <a:lstStyle/>
          <a:p>
            <a:pPr algn="just">
              <a:lnSpc>
                <a:spcPct val="107000"/>
              </a:lnSpc>
              <a:spcBef>
                <a:spcPts val="1200"/>
              </a:spcBef>
              <a:spcAft>
                <a:spcPts val="800"/>
              </a:spcAft>
              <a:buClr>
                <a:schemeClr val="tx1"/>
              </a:buClr>
              <a:buFont typeface="Arial" panose="020B0604020202020204" pitchFamily="34" charset="0"/>
              <a:buChar char="•"/>
            </a:pPr>
            <a:r>
              <a:rPr lang="cs-CZ" sz="2200" b="true" dirty="false">
                <a:effectLst/>
                <a:latin typeface="Arial" panose="020B0604020202020204" pitchFamily="34" charset="0"/>
                <a:ea typeface="Calibri" panose="020F0502020204030204" pitchFamily="34" charset="0"/>
                <a:cs typeface="Arial" panose="020B0604020202020204" pitchFamily="34" charset="0"/>
              </a:rPr>
              <a:t>V případě, že projekt podporu získá, bude mít žadatel povinnost kromě indikátorů se závazkem </a:t>
            </a:r>
            <a:r>
              <a:rPr lang="cs-CZ" sz="2200" b="true" u="sng" dirty="false">
                <a:effectLst/>
                <a:latin typeface="Arial" panose="020B0604020202020204" pitchFamily="34" charset="0"/>
                <a:ea typeface="Calibri" panose="020F0502020204030204" pitchFamily="34" charset="0"/>
                <a:cs typeface="Arial" panose="020B0604020202020204" pitchFamily="34" charset="0"/>
              </a:rPr>
              <a:t>vykazovat </a:t>
            </a:r>
            <a:r>
              <a:rPr lang="cs-CZ" sz="2200" b="true" dirty="false">
                <a:effectLst/>
                <a:latin typeface="Arial" panose="020B0604020202020204" pitchFamily="34" charset="0"/>
                <a:ea typeface="Calibri" panose="020F0502020204030204" pitchFamily="34" charset="0"/>
                <a:cs typeface="Arial" panose="020B0604020202020204" pitchFamily="34" charset="0"/>
              </a:rPr>
              <a:t>dosažené hodnoty pro:</a:t>
            </a:r>
            <a:endParaRPr lang="cs-CZ" sz="2200" b="true" dirty="false">
              <a:effectLst/>
              <a:latin typeface="Arial" panose="020B0604020202020204" pitchFamily="34" charset="0"/>
              <a:ea typeface="Calibri" panose="020F0502020204030204" pitchFamily="34" charset="0"/>
              <a:cs typeface="Times New Roman" panose="02020603050405020304" pitchFamily="18" charset="0"/>
            </a:endParaRPr>
          </a:p>
          <a:p>
            <a:pPr marL="900000" indent="-342900" algn="just">
              <a:lnSpc>
                <a:spcPct val="100000"/>
              </a:lnSpc>
              <a:spcBef>
                <a:spcPts val="0"/>
              </a:spcBef>
              <a:spcAft>
                <a:spcPts val="0"/>
              </a:spcAft>
              <a:buClr>
                <a:schemeClr val="tx1"/>
              </a:buClr>
              <a:buFont typeface="+mj-lt"/>
              <a:buAutoNum type="alphaLcParenR"/>
            </a:pPr>
            <a:r>
              <a:rPr lang="cs-CZ" sz="2200" dirty="false">
                <a:effectLst/>
                <a:latin typeface="Arial" panose="020B0604020202020204" pitchFamily="34" charset="0"/>
                <a:ea typeface="Calibri" panose="020F0502020204030204" pitchFamily="34" charset="0"/>
                <a:cs typeface="Arial" panose="020B0604020202020204" pitchFamily="34" charset="0"/>
              </a:rPr>
              <a:t>všechny indikátory, které se týkají účastníků stanovené v Obecné části pravidel pro žadatele a příjemce v rámci OPZ+,</a:t>
            </a:r>
            <a:endParaRPr lang="cs-CZ" sz="2200" dirty="false">
              <a:effectLst/>
              <a:latin typeface="Arial" panose="020B0604020202020204" pitchFamily="34" charset="0"/>
              <a:ea typeface="Calibri" panose="020F0502020204030204" pitchFamily="34" charset="0"/>
              <a:cs typeface="Times New Roman" panose="02020603050405020304" pitchFamily="18" charset="0"/>
            </a:endParaRPr>
          </a:p>
          <a:p>
            <a:pPr marL="900000" indent="-342900" algn="just">
              <a:lnSpc>
                <a:spcPct val="100000"/>
              </a:lnSpc>
              <a:spcBef>
                <a:spcPts val="0"/>
              </a:spcBef>
              <a:spcAft>
                <a:spcPts val="800"/>
              </a:spcAft>
              <a:buClr>
                <a:schemeClr val="tx1"/>
              </a:buClr>
              <a:buFont typeface="+mj-lt"/>
              <a:buAutoNum type="alphaLcParenR"/>
            </a:pPr>
            <a:r>
              <a:rPr lang="cs-CZ" sz="2200" dirty="false">
                <a:effectLst/>
                <a:latin typeface="Arial" panose="020B0604020202020204" pitchFamily="34" charset="0"/>
                <a:ea typeface="Calibri" panose="020F0502020204030204" pitchFamily="34" charset="0"/>
                <a:cs typeface="Arial" panose="020B0604020202020204" pitchFamily="34" charset="0"/>
              </a:rPr>
              <a:t>následující indikátory:</a:t>
            </a:r>
            <a:endParaRPr lang="cs-CZ" sz="2200" b="true" u="sng" dirty="false"/>
          </a:p>
          <a:p>
            <a:pPr marL="0" indent="0" algn="just">
              <a:lnSpc>
                <a:spcPct val="100000"/>
              </a:lnSpc>
              <a:buNone/>
            </a:pPr>
            <a:r>
              <a:rPr lang="cs-CZ" sz="2200" b="true" u="sng" dirty="false"/>
              <a:t>Indikátory výstupu:</a:t>
            </a:r>
            <a:endParaRPr lang="cs-CZ" sz="2200" u="sng" dirty="false"/>
          </a:p>
          <a:p>
            <a:pPr algn="just">
              <a:lnSpc>
                <a:spcPct val="100000"/>
              </a:lnSpc>
              <a:buClr>
                <a:schemeClr val="tx1"/>
              </a:buClr>
              <a:buFont typeface="Arial" panose="020B0604020202020204" pitchFamily="34" charset="0"/>
              <a:buChar char="•"/>
            </a:pPr>
            <a:r>
              <a:rPr lang="cs-CZ" sz="2200" b="true" dirty="false"/>
              <a:t>679 001 </a:t>
            </a:r>
            <a:r>
              <a:rPr lang="cs-CZ" sz="2200" b="true" dirty="false">
                <a:effectLst/>
                <a:latin typeface="Arial" panose="020B0604020202020204" pitchFamily="34" charset="0"/>
                <a:ea typeface="Calibri" panose="020F0502020204030204" pitchFamily="34" charset="0"/>
              </a:rPr>
              <a:t>Počet podpořených Romů </a:t>
            </a:r>
            <a:r>
              <a:rPr lang="cs-CZ" sz="2200" dirty="false"/>
              <a:t>– osoby</a:t>
            </a:r>
          </a:p>
          <a:p>
            <a:pPr algn="just">
              <a:lnSpc>
                <a:spcPct val="100000"/>
              </a:lnSpc>
              <a:buClr>
                <a:schemeClr val="tx1"/>
              </a:buClr>
              <a:buFont typeface="Arial" panose="020B0604020202020204" pitchFamily="34" charset="0"/>
              <a:buChar char="•"/>
            </a:pPr>
            <a:r>
              <a:rPr lang="cs-CZ" sz="2200" b="true" dirty="false"/>
              <a:t>622 002 </a:t>
            </a:r>
            <a:r>
              <a:rPr lang="cs-CZ" sz="2200" b="true" dirty="false">
                <a:effectLst/>
                <a:latin typeface="Arial" panose="020B0604020202020204" pitchFamily="34" charset="0"/>
                <a:ea typeface="Calibri" panose="020F0502020204030204" pitchFamily="34" charset="0"/>
              </a:rPr>
              <a:t>Počet podporovaných orgánů veřejné správy nebo veřejných služeb na celostátní, regionální a místní úrovni </a:t>
            </a:r>
            <a:r>
              <a:rPr lang="cs-CZ" sz="2200" dirty="false">
                <a:effectLst/>
                <a:latin typeface="Arial" panose="020B0604020202020204" pitchFamily="34" charset="0"/>
                <a:ea typeface="Calibri" panose="020F0502020204030204" pitchFamily="34" charset="0"/>
              </a:rPr>
              <a:t>– subjekty</a:t>
            </a:r>
          </a:p>
          <a:p>
            <a:pPr algn="just">
              <a:lnSpc>
                <a:spcPct val="100000"/>
              </a:lnSpc>
              <a:buClr>
                <a:schemeClr val="tx1"/>
              </a:buClr>
              <a:buFont typeface="Arial" panose="020B0604020202020204" pitchFamily="34" charset="0"/>
              <a:buChar char="•"/>
            </a:pPr>
            <a:r>
              <a:rPr lang="cs-CZ" sz="2200" b="true" dirty="false">
                <a:effectLst/>
                <a:latin typeface="Arial" panose="020B0604020202020204" pitchFamily="34" charset="0"/>
                <a:ea typeface="Yu Mincho" panose="02020400000000000000" pitchFamily="18" charset="-128"/>
              </a:rPr>
              <a:t>805 000 Počet napsaných a zveřejněných analytických a strategických dokumentů (vč. evaluačních) </a:t>
            </a:r>
            <a:r>
              <a:rPr lang="cs-CZ" sz="2200" dirty="false">
                <a:effectLst/>
                <a:latin typeface="Arial" panose="020B0604020202020204" pitchFamily="34" charset="0"/>
                <a:ea typeface="Yu Mincho" panose="02020400000000000000" pitchFamily="18" charset="-128"/>
              </a:rPr>
              <a:t>- </a:t>
            </a:r>
            <a:r>
              <a:rPr lang="cs-CZ" sz="2200" b="true" dirty="false">
                <a:latin typeface="Arial" panose="020B0604020202020204" pitchFamily="34" charset="0"/>
                <a:ea typeface="Yu Mincho" panose="02020400000000000000" pitchFamily="18" charset="-128"/>
              </a:rPr>
              <a:t>d</a:t>
            </a:r>
            <a:r>
              <a:rPr lang="cs-CZ" sz="2200" b="true" dirty="false">
                <a:effectLst/>
                <a:latin typeface="Arial" panose="020B0604020202020204" pitchFamily="34" charset="0"/>
                <a:ea typeface="Yu Mincho" panose="02020400000000000000" pitchFamily="18" charset="-128"/>
              </a:rPr>
              <a:t>okumenty</a:t>
            </a:r>
            <a:endParaRPr lang="cs-CZ" sz="2200" b="true"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53</a:t>
            </a:fld>
            <a:endParaRPr lang="cs-CZ" dirty="false"/>
          </a:p>
        </p:txBody>
      </p:sp>
    </p:spTree>
    <p:extLst>
      <p:ext uri="{BB962C8B-B14F-4D97-AF65-F5344CB8AC3E}">
        <p14:creationId xmlns:p14="http://schemas.microsoft.com/office/powerpoint/2010/main" val="872546573"/>
      </p:ext>
    </p:extLst>
  </p:cSld>
  <p:clrMapOvr>
    <a:masterClrMapping/>
  </p:clrMapOvr>
</p:sld>
</file>

<file path=ppt/slides/slide5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Cílové skupiny</a:t>
            </a:r>
            <a:endParaRPr lang="cs-CZ" sz="2800" b="false" dirty="false"/>
          </a:p>
        </p:txBody>
      </p:sp>
    </p:spTree>
    <p:extLst>
      <p:ext uri="{BB962C8B-B14F-4D97-AF65-F5344CB8AC3E}">
        <p14:creationId xmlns:p14="http://schemas.microsoft.com/office/powerpoint/2010/main" val="4121580349"/>
      </p:ext>
    </p:extLst>
  </p:cSld>
  <p:clrMapOvr>
    <a:masterClrMapping/>
  </p:clrMapOvr>
</p:sld>
</file>

<file path=ppt/slides/slide5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314283-39A4-4CBA-BAFF-94190060B203}"/>
              </a:ext>
            </a:extLst>
          </p:cNvPr>
          <p:cNvSpPr>
            <a:spLocks noGrp="true"/>
          </p:cNvSpPr>
          <p:nvPr>
            <p:ph type="title"/>
          </p:nvPr>
        </p:nvSpPr>
        <p:spPr/>
        <p:txBody>
          <a:bodyPr/>
          <a:lstStyle/>
          <a:p>
            <a:r>
              <a:rPr lang="cs-CZ" dirty="false"/>
              <a:t>Cílové skupiny</a:t>
            </a:r>
          </a:p>
        </p:txBody>
      </p:sp>
      <p:sp>
        <p:nvSpPr>
          <p:cNvPr id="3" name="Zástupný obsah 2">
            <a:extLst>
              <a:ext uri="{FF2B5EF4-FFF2-40B4-BE49-F238E27FC236}">
                <a16:creationId xmlns:a16="http://schemas.microsoft.com/office/drawing/2014/main" id="{3DF5AF1B-3645-430A-B601-03BBC84542A2}"/>
              </a:ext>
            </a:extLst>
          </p:cNvPr>
          <p:cNvSpPr>
            <a:spLocks noGrp="true"/>
          </p:cNvSpPr>
          <p:nvPr>
            <p:ph idx="1"/>
          </p:nvPr>
        </p:nvSpPr>
        <p:spPr>
          <a:xfrm>
            <a:off x="540000" y="1269000"/>
            <a:ext cx="8064000" cy="4320000"/>
          </a:xfrm>
        </p:spPr>
        <p:txBody>
          <a:bodyPr/>
          <a:lstStyle/>
          <a:p>
            <a:r>
              <a:rPr lang="cs-CZ" sz="2000" dirty="false"/>
              <a:t>Osoby sociálně vyloučené a osoby sociálním vyloučením ohrožené</a:t>
            </a:r>
          </a:p>
          <a:p>
            <a:r>
              <a:rPr lang="cs-CZ" sz="2000" dirty="false"/>
              <a:t>Osoby žijící v sociálně vyloučených lokalitách</a:t>
            </a:r>
          </a:p>
          <a:p>
            <a:r>
              <a:rPr lang="cs-CZ" sz="2000" dirty="false"/>
              <a:t>Osoby se zdravotním postižením</a:t>
            </a:r>
          </a:p>
          <a:p>
            <a:r>
              <a:rPr lang="cs-CZ" sz="2000" dirty="false"/>
              <a:t>Osoby s duševním onemocněním</a:t>
            </a:r>
          </a:p>
          <a:p>
            <a:r>
              <a:rPr lang="cs-CZ" sz="2000" dirty="false"/>
              <a:t>Osoby s poruchami autistického spektra</a:t>
            </a:r>
          </a:p>
          <a:p>
            <a:r>
              <a:rPr lang="cs-CZ" sz="2000" dirty="false"/>
              <a:t>Rodiče, děti a mladí dospělí v nepříznivé situaci</a:t>
            </a:r>
          </a:p>
          <a:p>
            <a:r>
              <a:rPr lang="cs-CZ" sz="2000" dirty="false"/>
              <a:t>Osoby ohrožené umístěním nebo umístěné v institucionálních zařízeních</a:t>
            </a:r>
          </a:p>
          <a:p>
            <a:r>
              <a:rPr lang="cs-CZ" sz="2000" dirty="false"/>
              <a:t>Osoby do 18 let věku se speciálními vzdělávacími potřebami</a:t>
            </a:r>
          </a:p>
          <a:p>
            <a:r>
              <a:rPr lang="cs-CZ" sz="2000" dirty="false"/>
              <a:t>Osoby ohrožené předlužeností</a:t>
            </a:r>
          </a:p>
          <a:p>
            <a:r>
              <a:rPr lang="cs-CZ" sz="2000" dirty="false"/>
              <a:t>Osoby ohrožené závislostmi</a:t>
            </a:r>
          </a:p>
          <a:p>
            <a:endParaRPr lang="cs-CZ" sz="1600" dirty="false"/>
          </a:p>
          <a:p>
            <a:endParaRPr lang="cs-CZ" dirty="false"/>
          </a:p>
          <a:p>
            <a:endParaRPr lang="cs-CZ" dirty="false"/>
          </a:p>
        </p:txBody>
      </p:sp>
      <p:sp>
        <p:nvSpPr>
          <p:cNvPr id="4" name="Zástupný symbol pro číslo snímku 3">
            <a:extLst>
              <a:ext uri="{FF2B5EF4-FFF2-40B4-BE49-F238E27FC236}">
                <a16:creationId xmlns:a16="http://schemas.microsoft.com/office/drawing/2014/main" id="{B4AC31DC-2820-4376-A6D3-82AEF49C9C8A}"/>
              </a:ext>
            </a:extLst>
          </p:cNvPr>
          <p:cNvSpPr>
            <a:spLocks noGrp="true"/>
          </p:cNvSpPr>
          <p:nvPr>
            <p:ph type="sldNum" sz="quarter" idx="12"/>
          </p:nvPr>
        </p:nvSpPr>
        <p:spPr/>
        <p:txBody>
          <a:bodyPr/>
          <a:lstStyle/>
          <a:p>
            <a:fld id="{479BF083-4774-43B1-9AB0-5CC1AC5DD8EE}" type="slidenum">
              <a:rPr lang="cs-CZ" smtClean="false"/>
              <a:pPr/>
              <a:t>55</a:t>
            </a:fld>
            <a:endParaRPr lang="cs-CZ" dirty="false"/>
          </a:p>
        </p:txBody>
      </p:sp>
    </p:spTree>
    <p:extLst>
      <p:ext uri="{BB962C8B-B14F-4D97-AF65-F5344CB8AC3E}">
        <p14:creationId xmlns:p14="http://schemas.microsoft.com/office/powerpoint/2010/main" val="3586958911"/>
      </p:ext>
    </p:extLst>
  </p:cSld>
  <p:clrMapOvr>
    <a:masterClrMapping/>
  </p:clrMapOvr>
</p:sld>
</file>

<file path=ppt/slides/slide56.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D55B2DB-B237-465F-8C1D-A77FE58A73B6}"/>
              </a:ext>
            </a:extLst>
          </p:cNvPr>
          <p:cNvSpPr>
            <a:spLocks noGrp="true"/>
          </p:cNvSpPr>
          <p:nvPr>
            <p:ph type="title"/>
          </p:nvPr>
        </p:nvSpPr>
        <p:spPr/>
        <p:txBody>
          <a:bodyPr/>
          <a:lstStyle/>
          <a:p>
            <a:r>
              <a:rPr lang="cs-CZ" dirty="false"/>
              <a:t>Cílové skupiny</a:t>
            </a:r>
          </a:p>
        </p:txBody>
      </p:sp>
      <p:sp>
        <p:nvSpPr>
          <p:cNvPr id="3" name="Zástupný obsah 2">
            <a:extLst>
              <a:ext uri="{FF2B5EF4-FFF2-40B4-BE49-F238E27FC236}">
                <a16:creationId xmlns:a16="http://schemas.microsoft.com/office/drawing/2014/main" id="{CA4FA22C-64CA-4B32-AB37-3427FFE7AE89}"/>
              </a:ext>
            </a:extLst>
          </p:cNvPr>
          <p:cNvSpPr>
            <a:spLocks noGrp="true"/>
          </p:cNvSpPr>
          <p:nvPr>
            <p:ph idx="1"/>
          </p:nvPr>
        </p:nvSpPr>
        <p:spPr>
          <a:xfrm>
            <a:off x="540000" y="1269000"/>
            <a:ext cx="8064000" cy="4320000"/>
          </a:xfrm>
        </p:spPr>
        <p:txBody>
          <a:bodyPr/>
          <a:lstStyle/>
          <a:p>
            <a:r>
              <a:rPr lang="cs-CZ" sz="2000" dirty="false"/>
              <a:t>Osoby ve nebo po výkonu trestu</a:t>
            </a:r>
          </a:p>
          <a:p>
            <a:r>
              <a:rPr lang="cs-CZ" sz="2000" dirty="false"/>
              <a:t>Senioři</a:t>
            </a:r>
          </a:p>
          <a:p>
            <a:r>
              <a:rPr lang="cs-CZ" sz="2000" dirty="false"/>
              <a:t>Národnostní menšiny</a:t>
            </a:r>
          </a:p>
          <a:p>
            <a:r>
              <a:rPr lang="cs-CZ" sz="2000" dirty="false"/>
              <a:t>Cizinci</a:t>
            </a:r>
          </a:p>
          <a:p>
            <a:r>
              <a:rPr lang="cs-CZ" sz="2000" dirty="false"/>
              <a:t>Migranti a azylanti</a:t>
            </a:r>
          </a:p>
          <a:p>
            <a:r>
              <a:rPr lang="cs-CZ" sz="2000" dirty="false"/>
              <a:t>Osoby bez přístřeší nebo osoby žijící v nejistém nebo nevyhovujícím bydlení</a:t>
            </a:r>
          </a:p>
          <a:p>
            <a:r>
              <a:rPr lang="cs-CZ" sz="2000" dirty="false"/>
              <a:t>Osoby trestné činnosti</a:t>
            </a:r>
          </a:p>
          <a:p>
            <a:r>
              <a:rPr lang="cs-CZ" sz="2000" dirty="false"/>
              <a:t>Osoby ohrožené násilím</a:t>
            </a:r>
          </a:p>
          <a:p>
            <a:r>
              <a:rPr lang="cs-CZ" sz="2000" dirty="false"/>
              <a:t>Neformální pečující</a:t>
            </a:r>
          </a:p>
        </p:txBody>
      </p:sp>
      <p:sp>
        <p:nvSpPr>
          <p:cNvPr id="4" name="Zástupný symbol pro číslo snímku 3">
            <a:extLst>
              <a:ext uri="{FF2B5EF4-FFF2-40B4-BE49-F238E27FC236}">
                <a16:creationId xmlns:a16="http://schemas.microsoft.com/office/drawing/2014/main" id="{619BFF9D-492C-4B4C-BCC1-F1EA7747D4FA}"/>
              </a:ext>
            </a:extLst>
          </p:cNvPr>
          <p:cNvSpPr>
            <a:spLocks noGrp="true"/>
          </p:cNvSpPr>
          <p:nvPr>
            <p:ph type="sldNum" sz="quarter" idx="12"/>
          </p:nvPr>
        </p:nvSpPr>
        <p:spPr/>
        <p:txBody>
          <a:bodyPr/>
          <a:lstStyle/>
          <a:p>
            <a:fld id="{479BF083-4774-43B1-9AB0-5CC1AC5DD8EE}" type="slidenum">
              <a:rPr lang="cs-CZ" smtClean="false"/>
              <a:pPr/>
              <a:t>56</a:t>
            </a:fld>
            <a:endParaRPr lang="cs-CZ" dirty="false"/>
          </a:p>
        </p:txBody>
      </p:sp>
    </p:spTree>
    <p:extLst>
      <p:ext uri="{BB962C8B-B14F-4D97-AF65-F5344CB8AC3E}">
        <p14:creationId xmlns:p14="http://schemas.microsoft.com/office/powerpoint/2010/main" val="3144733520"/>
      </p:ext>
    </p:extLst>
  </p:cSld>
  <p:clrMapOvr>
    <a:masterClrMapping/>
  </p:clrMapOvr>
</p:sld>
</file>

<file path=ppt/slides/slide57.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F2CB21-5E94-42AB-BE41-10DD46B0E53D}"/>
              </a:ext>
            </a:extLst>
          </p:cNvPr>
          <p:cNvSpPr>
            <a:spLocks noGrp="true"/>
          </p:cNvSpPr>
          <p:nvPr>
            <p:ph type="title"/>
          </p:nvPr>
        </p:nvSpPr>
        <p:spPr/>
        <p:txBody>
          <a:bodyPr/>
          <a:lstStyle/>
          <a:p>
            <a:r>
              <a:rPr lang="cs-CZ" dirty="false"/>
              <a:t>Cílové skupiny</a:t>
            </a:r>
          </a:p>
        </p:txBody>
      </p:sp>
      <p:sp>
        <p:nvSpPr>
          <p:cNvPr id="3" name="Zástupný obsah 2">
            <a:extLst>
              <a:ext uri="{FF2B5EF4-FFF2-40B4-BE49-F238E27FC236}">
                <a16:creationId xmlns:a16="http://schemas.microsoft.com/office/drawing/2014/main" id="{7E32FE55-A93F-415F-8D2E-25DA7DF02CAC}"/>
              </a:ext>
            </a:extLst>
          </p:cNvPr>
          <p:cNvSpPr>
            <a:spLocks noGrp="true"/>
          </p:cNvSpPr>
          <p:nvPr>
            <p:ph idx="1"/>
          </p:nvPr>
        </p:nvSpPr>
        <p:spPr>
          <a:xfrm>
            <a:off x="360000" y="1700808"/>
            <a:ext cx="8244000" cy="4707224"/>
          </a:xfrm>
        </p:spPr>
        <p:txBody>
          <a:bodyPr/>
          <a:lstStyle/>
          <a:p>
            <a:r>
              <a:rPr lang="cs-CZ" sz="2000" dirty="false"/>
              <a:t>Dobrovolníci působící v oblasti sociálních služeb a sociální integrace</a:t>
            </a:r>
          </a:p>
          <a:p>
            <a:r>
              <a:rPr lang="cs-CZ" sz="2000" dirty="false"/>
              <a:t>Veřejnost</a:t>
            </a:r>
          </a:p>
          <a:p>
            <a:r>
              <a:rPr lang="cs-CZ" sz="2000" dirty="false"/>
              <a:t>Poskytovatelé a zadavatelé sociálních služeb, služeb pro rodiny a děti a dalších služeb na podporu sociálního začleňování</a:t>
            </a:r>
          </a:p>
          <a:p>
            <a:r>
              <a:rPr lang="cs-CZ" sz="2000" dirty="false"/>
              <a:t>Osoby dlouhodobě či opakovaně nezaměstnané</a:t>
            </a:r>
          </a:p>
          <a:p>
            <a:r>
              <a:rPr lang="cs-CZ" sz="2000" dirty="false"/>
              <a:t>Osoby pečující o malé děti</a:t>
            </a:r>
          </a:p>
        </p:txBody>
      </p:sp>
      <p:sp>
        <p:nvSpPr>
          <p:cNvPr id="4" name="Zástupný symbol pro číslo snímku 3">
            <a:extLst>
              <a:ext uri="{FF2B5EF4-FFF2-40B4-BE49-F238E27FC236}">
                <a16:creationId xmlns:a16="http://schemas.microsoft.com/office/drawing/2014/main" id="{2139AB24-427B-4E81-B600-5F7336A93C16}"/>
              </a:ext>
            </a:extLst>
          </p:cNvPr>
          <p:cNvSpPr>
            <a:spLocks noGrp="true"/>
          </p:cNvSpPr>
          <p:nvPr>
            <p:ph type="sldNum" sz="quarter" idx="12"/>
          </p:nvPr>
        </p:nvSpPr>
        <p:spPr/>
        <p:txBody>
          <a:bodyPr/>
          <a:lstStyle/>
          <a:p>
            <a:fld id="{479BF083-4774-43B1-9AB0-5CC1AC5DD8EE}" type="slidenum">
              <a:rPr lang="cs-CZ" smtClean="false"/>
              <a:pPr/>
              <a:t>57</a:t>
            </a:fld>
            <a:endParaRPr lang="cs-CZ" dirty="false"/>
          </a:p>
        </p:txBody>
      </p:sp>
    </p:spTree>
    <p:extLst>
      <p:ext uri="{BB962C8B-B14F-4D97-AF65-F5344CB8AC3E}">
        <p14:creationId xmlns:p14="http://schemas.microsoft.com/office/powerpoint/2010/main" val="2443574749"/>
      </p:ext>
    </p:extLst>
  </p:cSld>
  <p:clrMapOvr>
    <a:masterClrMapping/>
  </p:clrMapOvr>
</p:sld>
</file>

<file path=ppt/slides/slide58.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sz="2800" dirty="false"/>
              <a:t>Veřejná podpora</a:t>
            </a:r>
          </a:p>
        </p:txBody>
      </p:sp>
    </p:spTree>
    <p:extLst>
      <p:ext uri="{BB962C8B-B14F-4D97-AF65-F5344CB8AC3E}">
        <p14:creationId xmlns:p14="http://schemas.microsoft.com/office/powerpoint/2010/main" val="2025255779"/>
      </p:ext>
    </p:extLst>
  </p:cSld>
  <p:clrMapOvr>
    <a:masterClrMapping/>
  </p:clrMapOvr>
</p:sld>
</file>

<file path=ppt/slides/slide59.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E8FD19-1919-4397-BB96-EBA8A596E5BE}"/>
              </a:ext>
            </a:extLst>
          </p:cNvPr>
          <p:cNvSpPr>
            <a:spLocks noGrp="true"/>
          </p:cNvSpPr>
          <p:nvPr>
            <p:ph type="title"/>
          </p:nvPr>
        </p:nvSpPr>
        <p:spPr/>
        <p:txBody>
          <a:bodyPr/>
          <a:lstStyle/>
          <a:p>
            <a:r>
              <a:rPr lang="cs-CZ" dirty="false"/>
              <a:t>Veřejná podpora </a:t>
            </a:r>
          </a:p>
        </p:txBody>
      </p:sp>
      <p:sp>
        <p:nvSpPr>
          <p:cNvPr id="3" name="Zástupný obsah 2">
            <a:extLst>
              <a:ext uri="{FF2B5EF4-FFF2-40B4-BE49-F238E27FC236}">
                <a16:creationId xmlns:a16="http://schemas.microsoft.com/office/drawing/2014/main" id="{2BB18B2C-0C27-49A5-A505-A94AF8239D59}"/>
              </a:ext>
            </a:extLst>
          </p:cNvPr>
          <p:cNvSpPr>
            <a:spLocks noGrp="true"/>
          </p:cNvSpPr>
          <p:nvPr>
            <p:ph idx="1"/>
          </p:nvPr>
        </p:nvSpPr>
        <p:spPr/>
        <p:txBody>
          <a:bodyPr/>
          <a:lstStyle/>
          <a:p>
            <a:r>
              <a:rPr lang="cs-CZ" dirty="false"/>
              <a:t>Informace o veřejné podpoře (včetně podpory de minimis) jsou k dispozici v Obecné části pravidel pro žadatele a příjemce v rámci Operačního programu Zaměstnanost plus (konkrétní odkaz na elektronickou verzi tohoto dokumentu viz část 10.2 této výzvy). </a:t>
            </a:r>
          </a:p>
        </p:txBody>
      </p:sp>
      <p:sp>
        <p:nvSpPr>
          <p:cNvPr id="4" name="Zástupný symbol pro číslo snímku 3">
            <a:extLst>
              <a:ext uri="{FF2B5EF4-FFF2-40B4-BE49-F238E27FC236}">
                <a16:creationId xmlns:a16="http://schemas.microsoft.com/office/drawing/2014/main" id="{69E557DD-AE08-4AE1-B5EE-FC8E5D53B442}"/>
              </a:ext>
            </a:extLst>
          </p:cNvPr>
          <p:cNvSpPr>
            <a:spLocks noGrp="true"/>
          </p:cNvSpPr>
          <p:nvPr>
            <p:ph type="sldNum" sz="quarter" idx="12"/>
          </p:nvPr>
        </p:nvSpPr>
        <p:spPr/>
        <p:txBody>
          <a:bodyPr/>
          <a:lstStyle/>
          <a:p>
            <a:fld id="{479BF083-4774-43B1-9AB0-5CC1AC5DD8EE}" type="slidenum">
              <a:rPr lang="cs-CZ" smtClean="false"/>
              <a:pPr/>
              <a:t>59</a:t>
            </a:fld>
            <a:endParaRPr lang="cs-CZ" dirty="false"/>
          </a:p>
        </p:txBody>
      </p:sp>
    </p:spTree>
    <p:extLst>
      <p:ext uri="{BB962C8B-B14F-4D97-AF65-F5344CB8AC3E}">
        <p14:creationId xmlns:p14="http://schemas.microsoft.com/office/powerpoint/2010/main" val="3754374560"/>
      </p:ext>
    </p:extLst>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19CC5C-79AD-4B83-BEAB-FE2FF8F0C87C}"/>
              </a:ext>
            </a:extLst>
          </p:cNvPr>
          <p:cNvSpPr>
            <a:spLocks noGrp="true"/>
          </p:cNvSpPr>
          <p:nvPr>
            <p:ph type="title"/>
          </p:nvPr>
        </p:nvSpPr>
        <p:spPr/>
        <p:txBody>
          <a:bodyPr/>
          <a:lstStyle/>
          <a:p>
            <a:r>
              <a:rPr lang="pl-PL" sz="3200" dirty="false"/>
              <a:t>Představení výzvy</a:t>
            </a:r>
            <a:endParaRPr lang="cs-CZ" dirty="false"/>
          </a:p>
        </p:txBody>
      </p:sp>
      <p:sp>
        <p:nvSpPr>
          <p:cNvPr id="3" name="Zástupný obsah 2">
            <a:extLst>
              <a:ext uri="{FF2B5EF4-FFF2-40B4-BE49-F238E27FC236}">
                <a16:creationId xmlns:a16="http://schemas.microsoft.com/office/drawing/2014/main" id="{C2AFE5B1-B2A8-4360-A081-C703FF6FE639}"/>
              </a:ext>
            </a:extLst>
          </p:cNvPr>
          <p:cNvSpPr>
            <a:spLocks noGrp="true"/>
          </p:cNvSpPr>
          <p:nvPr>
            <p:ph idx="1"/>
          </p:nvPr>
        </p:nvSpPr>
        <p:spPr>
          <a:xfrm>
            <a:off x="540000" y="1800000"/>
            <a:ext cx="8064000" cy="4716000"/>
          </a:xfrm>
        </p:spPr>
        <p:txBody>
          <a:bodyPr/>
          <a:lstStyle/>
          <a:p>
            <a:pPr marL="0" indent="0" algn="just">
              <a:buNone/>
            </a:pPr>
            <a:r>
              <a:rPr lang="cs-CZ" b="true" dirty="false"/>
              <a:t>Výše celkových způsobilých výdajů projektu</a:t>
            </a:r>
          </a:p>
          <a:p>
            <a:pPr algn="just"/>
            <a:r>
              <a:rPr lang="cs-CZ" sz="2400" dirty="false"/>
              <a:t>Minimální výše CZV projektu – 2 000 000 Kč</a:t>
            </a:r>
          </a:p>
          <a:p>
            <a:pPr algn="just"/>
            <a:r>
              <a:rPr lang="cs-CZ" sz="2400" dirty="false"/>
              <a:t>Maximální výše CZV projektu – 25 000 000 Kč</a:t>
            </a:r>
          </a:p>
          <a:p>
            <a:pPr marL="0" indent="0" algn="just">
              <a:buNone/>
            </a:pPr>
            <a:endParaRPr lang="cs-CZ" dirty="false"/>
          </a:p>
          <a:p>
            <a:pPr marL="0" indent="0" algn="just">
              <a:buNone/>
            </a:pPr>
            <a:r>
              <a:rPr lang="cs-CZ" b="true" dirty="false"/>
              <a:t>Forma financování</a:t>
            </a:r>
          </a:p>
          <a:p>
            <a:pPr algn="just"/>
            <a:r>
              <a:rPr lang="cs-CZ" sz="2400" dirty="false"/>
              <a:t>Ex ante</a:t>
            </a:r>
          </a:p>
          <a:p>
            <a:pPr algn="just"/>
            <a:endParaRPr lang="cs-CZ" dirty="false"/>
          </a:p>
          <a:p>
            <a:pPr marL="0" indent="0" algn="just">
              <a:buNone/>
            </a:pPr>
            <a:r>
              <a:rPr lang="cs-CZ" b="true" dirty="false"/>
              <a:t>Výzva je průběžná otevřená</a:t>
            </a:r>
          </a:p>
          <a:p>
            <a:pPr marL="0" indent="0" algn="just">
              <a:buNone/>
            </a:pPr>
            <a:endParaRPr lang="cs-CZ" sz="2400" dirty="false"/>
          </a:p>
          <a:p>
            <a:endParaRPr lang="cs-CZ" dirty="false"/>
          </a:p>
        </p:txBody>
      </p:sp>
      <p:sp>
        <p:nvSpPr>
          <p:cNvPr id="4" name="Zástupný symbol pro číslo snímku 3">
            <a:extLst>
              <a:ext uri="{FF2B5EF4-FFF2-40B4-BE49-F238E27FC236}">
                <a16:creationId xmlns:a16="http://schemas.microsoft.com/office/drawing/2014/main" id="{22B626B2-A369-440D-922A-1DF7E9E8391F}"/>
              </a:ext>
            </a:extLst>
          </p:cNvPr>
          <p:cNvSpPr>
            <a:spLocks noGrp="true"/>
          </p:cNvSpPr>
          <p:nvPr>
            <p:ph type="sldNum" sz="quarter" idx="12"/>
          </p:nvPr>
        </p:nvSpPr>
        <p:spPr/>
        <p:txBody>
          <a:bodyPr/>
          <a:lstStyle/>
          <a:p>
            <a:fld id="{479BF083-4774-43B1-9AB0-5CC1AC5DD8EE}" type="slidenum">
              <a:rPr lang="cs-CZ" smtClean="false"/>
              <a:pPr/>
              <a:t>6</a:t>
            </a:fld>
            <a:endParaRPr lang="cs-CZ" dirty="false"/>
          </a:p>
        </p:txBody>
      </p:sp>
    </p:spTree>
    <p:extLst>
      <p:ext uri="{BB962C8B-B14F-4D97-AF65-F5344CB8AC3E}">
        <p14:creationId xmlns:p14="http://schemas.microsoft.com/office/powerpoint/2010/main" val="3833692151"/>
      </p:ext>
    </p:extLst>
  </p:cSld>
  <p:clrMapOvr>
    <a:masterClrMapping/>
  </p:clrMapOvr>
</p:sld>
</file>

<file path=ppt/slides/slide60.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09B264-11C4-4533-AB6F-39E39F3CE240}"/>
              </a:ext>
            </a:extLst>
          </p:cNvPr>
          <p:cNvSpPr>
            <a:spLocks noGrp="true"/>
          </p:cNvSpPr>
          <p:nvPr>
            <p:ph type="title"/>
          </p:nvPr>
        </p:nvSpPr>
        <p:spPr/>
        <p:txBody>
          <a:bodyPr/>
          <a:lstStyle/>
          <a:p>
            <a:r>
              <a:rPr lang="cs-CZ" dirty="false"/>
              <a:t>Veřejná podpora</a:t>
            </a:r>
          </a:p>
        </p:txBody>
      </p:sp>
      <p:sp>
        <p:nvSpPr>
          <p:cNvPr id="3" name="Zástupný obsah 2">
            <a:extLst>
              <a:ext uri="{FF2B5EF4-FFF2-40B4-BE49-F238E27FC236}">
                <a16:creationId xmlns:a16="http://schemas.microsoft.com/office/drawing/2014/main" id="{167F8061-4D74-479B-8D55-1A250EE9B150}"/>
              </a:ext>
            </a:extLst>
          </p:cNvPr>
          <p:cNvSpPr>
            <a:spLocks noGrp="true"/>
          </p:cNvSpPr>
          <p:nvPr>
            <p:ph idx="1"/>
          </p:nvPr>
        </p:nvSpPr>
        <p:spPr>
          <a:xfrm>
            <a:off x="376695" y="1422000"/>
            <a:ext cx="8783206" cy="5436000"/>
          </a:xfrm>
        </p:spPr>
        <p:txBody>
          <a:bodyPr/>
          <a:lstStyle/>
          <a:p>
            <a:pPr marL="0" indent="0">
              <a:buNone/>
            </a:pPr>
            <a:r>
              <a:rPr lang="cs-CZ" dirty="false">
                <a:latin typeface="Arial" panose="020B0604020202020204" pitchFamily="34" charset="0"/>
                <a:cs typeface="Arial" panose="020B0604020202020204" pitchFamily="34" charset="0"/>
              </a:rPr>
              <a:t>Vyhlašovatel nad rámec pravidel stanovených právními předpisy pro tuto výzvu stanovuje následující omezení týkající se veřejné podpory (včetně podpory de minimis): </a:t>
            </a:r>
          </a:p>
          <a:p>
            <a:pPr marL="0" indent="0">
              <a:buNone/>
            </a:pPr>
            <a:r>
              <a:rPr lang="cs-CZ" sz="2000" b="true" dirty="false">
                <a:latin typeface="Arial" panose="020B0604020202020204" pitchFamily="34" charset="0"/>
                <a:cs typeface="Arial" panose="020B0604020202020204" pitchFamily="34" charset="0"/>
              </a:rPr>
              <a:t>1) </a:t>
            </a:r>
            <a:r>
              <a:rPr lang="cs-CZ" sz="2000" dirty="false">
                <a:latin typeface="Arial" panose="020B0604020202020204" pitchFamily="34" charset="0"/>
                <a:cs typeface="Arial" panose="020B0604020202020204" pitchFamily="34" charset="0"/>
              </a:rPr>
              <a:t>V případě zaměření projektu na sociální služby (včetně celoživotního vzdělávání) je možné podpořit výhradně sociální služby, které jsou registrovány v souladu se zákonem o sociálních službách a zároveň jsou pověřeny objednatelem k poskytování služby obecného hospodářského zájmu v souladu s Rozhodnutím č. 2012/21/EU (podrobněji viz Příloha č. 2 této výzvy – Podpora sociálních služeb v otevřených výzvách OPZ+). </a:t>
            </a:r>
          </a:p>
          <a:p>
            <a:pPr marL="0" indent="0">
              <a:buNone/>
            </a:pPr>
            <a:r>
              <a:rPr lang="cs-CZ" sz="2000" b="true" dirty="false">
                <a:latin typeface="Arial" panose="020B0604020202020204" pitchFamily="34" charset="0"/>
                <a:cs typeface="Arial" panose="020B0604020202020204" pitchFamily="34" charset="0"/>
              </a:rPr>
              <a:t>2) </a:t>
            </a:r>
            <a:r>
              <a:rPr lang="cs-CZ" sz="2000" dirty="false">
                <a:latin typeface="Arial" panose="020B0604020202020204" pitchFamily="34" charset="0"/>
                <a:cs typeface="Arial" panose="020B0604020202020204" pitchFamily="34" charset="0"/>
              </a:rPr>
              <a:t>Aktivity projektu zaměřené na celoživotní vzdělávání odborných pracovníků, mimo registrovanou sociální službu dle zákona o sociálních službách, jsou podpořeny v režimu de minimis</a:t>
            </a:r>
            <a:r>
              <a:rPr lang="cs-CZ" dirty="false">
                <a:latin typeface="Arial" panose="020B0604020202020204" pitchFamily="34" charset="0"/>
                <a:cs typeface="Arial" panose="020B0604020202020204" pitchFamily="34" charset="0"/>
              </a:rPr>
              <a:t>. </a:t>
            </a:r>
          </a:p>
        </p:txBody>
      </p:sp>
      <p:sp>
        <p:nvSpPr>
          <p:cNvPr id="4" name="Zástupný symbol pro číslo snímku 3">
            <a:extLst>
              <a:ext uri="{FF2B5EF4-FFF2-40B4-BE49-F238E27FC236}">
                <a16:creationId xmlns:a16="http://schemas.microsoft.com/office/drawing/2014/main" id="{D787562A-B06A-4238-807E-FDDF7D042678}"/>
              </a:ext>
            </a:extLst>
          </p:cNvPr>
          <p:cNvSpPr>
            <a:spLocks noGrp="true"/>
          </p:cNvSpPr>
          <p:nvPr>
            <p:ph type="sldNum" sz="quarter" idx="12"/>
          </p:nvPr>
        </p:nvSpPr>
        <p:spPr/>
        <p:txBody>
          <a:bodyPr/>
          <a:lstStyle/>
          <a:p>
            <a:fld id="{479BF083-4774-43B1-9AB0-5CC1AC5DD8EE}" type="slidenum">
              <a:rPr lang="cs-CZ" smtClean="false"/>
              <a:pPr/>
              <a:t>60</a:t>
            </a:fld>
            <a:endParaRPr lang="cs-CZ" dirty="false"/>
          </a:p>
        </p:txBody>
      </p:sp>
    </p:spTree>
    <p:extLst>
      <p:ext uri="{BB962C8B-B14F-4D97-AF65-F5344CB8AC3E}">
        <p14:creationId xmlns:p14="http://schemas.microsoft.com/office/powerpoint/2010/main" val="1440913590"/>
      </p:ext>
    </p:extLst>
  </p:cSld>
  <p:clrMapOvr>
    <a:masterClrMapping/>
  </p:clrMapOvr>
</p:sld>
</file>

<file path=ppt/slides/slide6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7AC4CA-130F-4830-ABA4-C3F4067639F6}"/>
              </a:ext>
            </a:extLst>
          </p:cNvPr>
          <p:cNvSpPr>
            <a:spLocks noGrp="true"/>
          </p:cNvSpPr>
          <p:nvPr>
            <p:ph type="title"/>
          </p:nvPr>
        </p:nvSpPr>
        <p:spPr/>
        <p:txBody>
          <a:bodyPr/>
          <a:lstStyle/>
          <a:p>
            <a:r>
              <a:rPr lang="cs-CZ" dirty="false"/>
              <a:t>Veřejná podpora - Partneři</a:t>
            </a:r>
          </a:p>
        </p:txBody>
      </p:sp>
      <p:sp>
        <p:nvSpPr>
          <p:cNvPr id="3" name="Zástupný obsah 2">
            <a:extLst>
              <a:ext uri="{FF2B5EF4-FFF2-40B4-BE49-F238E27FC236}">
                <a16:creationId xmlns:a16="http://schemas.microsoft.com/office/drawing/2014/main" id="{BDDE6430-A640-4A48-98DF-CC6496C27F0D}"/>
              </a:ext>
            </a:extLst>
          </p:cNvPr>
          <p:cNvSpPr>
            <a:spLocks noGrp="true"/>
          </p:cNvSpPr>
          <p:nvPr>
            <p:ph idx="1"/>
          </p:nvPr>
        </p:nvSpPr>
        <p:spPr>
          <a:xfrm>
            <a:off x="540000" y="1449000"/>
            <a:ext cx="8064000" cy="5247000"/>
          </a:xfrm>
        </p:spPr>
        <p:txBody>
          <a:bodyPr/>
          <a:lstStyle/>
          <a:p>
            <a:pPr>
              <a:buFont typeface="Arial" panose="020B0604020202020204" pitchFamily="34" charset="0"/>
              <a:buChar char="•"/>
            </a:pPr>
            <a:r>
              <a:rPr lang="cs-CZ" dirty="false">
                <a:latin typeface="Arial" panose="020B0604020202020204" pitchFamily="34" charset="0"/>
                <a:cs typeface="Arial" panose="020B0604020202020204" pitchFamily="34" charset="0"/>
              </a:rPr>
              <a:t>aktivity výzvy, které zakládají podporu de minimis nebo spadají do vyrovnávací platby, realizovány ve spolupráci s partnery projektu či dalšími zapojenými subjekty, bude na ně příslušná část podpory de minimis nebo vyrovnávací platby přenesena. </a:t>
            </a:r>
          </a:p>
          <a:p>
            <a:pPr>
              <a:buFont typeface="Arial" panose="020B0604020202020204" pitchFamily="34" charset="0"/>
              <a:buChar char="•"/>
            </a:pPr>
            <a:r>
              <a:rPr lang="cs-CZ" dirty="false">
                <a:latin typeface="Arial" panose="020B0604020202020204" pitchFamily="34" charset="0"/>
                <a:cs typeface="Arial" panose="020B0604020202020204" pitchFamily="34" charset="0"/>
              </a:rPr>
              <a:t>Vztahuje se na partnery bez/s finančním příspěvkem a další zapojené subjekty</a:t>
            </a:r>
          </a:p>
          <a:p>
            <a:pPr>
              <a:buFont typeface="Arial" panose="020B0604020202020204" pitchFamily="34" charset="0"/>
              <a:buChar char="•"/>
            </a:pPr>
            <a:r>
              <a:rPr lang="cs-CZ" dirty="false">
                <a:latin typeface="Arial" panose="020B0604020202020204" pitchFamily="34" charset="0"/>
                <a:cs typeface="Arial" panose="020B0604020202020204" pitchFamily="34" charset="0"/>
              </a:rPr>
              <a:t>více v Obecné části pravidel pro žadatele a příjemce v rámci OPZ+ (konkrétní odkaz na elektronickou verzi tohoto dokumentu viz část 10.2 této výzvy).</a:t>
            </a:r>
          </a:p>
        </p:txBody>
      </p:sp>
      <p:sp>
        <p:nvSpPr>
          <p:cNvPr id="4" name="Zástupný symbol pro číslo snímku 3">
            <a:extLst>
              <a:ext uri="{FF2B5EF4-FFF2-40B4-BE49-F238E27FC236}">
                <a16:creationId xmlns:a16="http://schemas.microsoft.com/office/drawing/2014/main" id="{F9123BF4-4752-4D26-81B0-AB055CFEFF10}"/>
              </a:ext>
            </a:extLst>
          </p:cNvPr>
          <p:cNvSpPr>
            <a:spLocks noGrp="true"/>
          </p:cNvSpPr>
          <p:nvPr>
            <p:ph type="sldNum" sz="quarter" idx="12"/>
          </p:nvPr>
        </p:nvSpPr>
        <p:spPr/>
        <p:txBody>
          <a:bodyPr/>
          <a:lstStyle/>
          <a:p>
            <a:fld id="{479BF083-4774-43B1-9AB0-5CC1AC5DD8EE}" type="slidenum">
              <a:rPr lang="cs-CZ" smtClean="false"/>
              <a:pPr/>
              <a:t>61</a:t>
            </a:fld>
            <a:endParaRPr lang="cs-CZ" dirty="false"/>
          </a:p>
        </p:txBody>
      </p:sp>
    </p:spTree>
    <p:extLst>
      <p:ext uri="{BB962C8B-B14F-4D97-AF65-F5344CB8AC3E}">
        <p14:creationId xmlns:p14="http://schemas.microsoft.com/office/powerpoint/2010/main" val="1783319873"/>
      </p:ext>
    </p:extLst>
  </p:cSld>
  <p:clrMapOvr>
    <a:masterClrMapping/>
  </p:clrMapOvr>
</p:sld>
</file>

<file path=ppt/slides/slide6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10303B-19FE-42F9-A775-72E343F80360}"/>
              </a:ext>
            </a:extLst>
          </p:cNvPr>
          <p:cNvSpPr>
            <a:spLocks noGrp="true"/>
          </p:cNvSpPr>
          <p:nvPr>
            <p:ph type="title"/>
          </p:nvPr>
        </p:nvSpPr>
        <p:spPr/>
        <p:txBody>
          <a:bodyPr/>
          <a:lstStyle/>
          <a:p>
            <a:r>
              <a:rPr lang="cs-CZ" dirty="false"/>
              <a:t>Veřejná podpora</a:t>
            </a:r>
          </a:p>
        </p:txBody>
      </p:sp>
      <p:sp>
        <p:nvSpPr>
          <p:cNvPr id="3" name="Zástupný obsah 2">
            <a:extLst>
              <a:ext uri="{FF2B5EF4-FFF2-40B4-BE49-F238E27FC236}">
                <a16:creationId xmlns:a16="http://schemas.microsoft.com/office/drawing/2014/main" id="{ADEED4AA-833B-47DD-85E1-301BE3423ACF}"/>
              </a:ext>
            </a:extLst>
          </p:cNvPr>
          <p:cNvSpPr>
            <a:spLocks noGrp="true"/>
          </p:cNvSpPr>
          <p:nvPr>
            <p:ph idx="1"/>
          </p:nvPr>
        </p:nvSpPr>
        <p:spPr/>
        <p:txBody>
          <a:bodyPr/>
          <a:lstStyle/>
          <a:p>
            <a:pPr>
              <a:buFont typeface="Arial" panose="020B0604020202020204" pitchFamily="34" charset="0"/>
              <a:buChar char="•"/>
            </a:pPr>
            <a:r>
              <a:rPr lang="cs-CZ" dirty="false">
                <a:latin typeface="Arial" panose="020B0604020202020204" pitchFamily="34" charset="0"/>
                <a:cs typeface="Arial" panose="020B0604020202020204" pitchFamily="34" charset="0"/>
              </a:rPr>
              <a:t>V případě nejasnosti u aktivit konkrétního projektu, které budou zakládat veřejnou podporu, bude aplikace režimu veřejné podpory (včetně podpory de minimis) posuzována a upřesněna s příjemcem před vydáním Rozhodnutí o poskytnutí dotace u každého jednotlivého projektu.</a:t>
            </a:r>
          </a:p>
        </p:txBody>
      </p:sp>
      <p:sp>
        <p:nvSpPr>
          <p:cNvPr id="4" name="Zástupný symbol pro číslo snímku 3">
            <a:extLst>
              <a:ext uri="{FF2B5EF4-FFF2-40B4-BE49-F238E27FC236}">
                <a16:creationId xmlns:a16="http://schemas.microsoft.com/office/drawing/2014/main" id="{DC3494C8-EF23-4CBF-B00B-83A85CBB9DE2}"/>
              </a:ext>
            </a:extLst>
          </p:cNvPr>
          <p:cNvSpPr>
            <a:spLocks noGrp="true"/>
          </p:cNvSpPr>
          <p:nvPr>
            <p:ph type="sldNum" sz="quarter" idx="12"/>
          </p:nvPr>
        </p:nvSpPr>
        <p:spPr/>
        <p:txBody>
          <a:bodyPr/>
          <a:lstStyle/>
          <a:p>
            <a:fld id="{479BF083-4774-43B1-9AB0-5CC1AC5DD8EE}" type="slidenum">
              <a:rPr lang="cs-CZ" smtClean="false"/>
              <a:pPr/>
              <a:t>62</a:t>
            </a:fld>
            <a:endParaRPr lang="cs-CZ" dirty="false"/>
          </a:p>
        </p:txBody>
      </p:sp>
    </p:spTree>
    <p:extLst>
      <p:ext uri="{BB962C8B-B14F-4D97-AF65-F5344CB8AC3E}">
        <p14:creationId xmlns:p14="http://schemas.microsoft.com/office/powerpoint/2010/main" val="710256152"/>
      </p:ext>
    </p:extLst>
  </p:cSld>
  <p:clrMapOvr>
    <a:masterClrMapping/>
  </p:clrMapOvr>
</p:sld>
</file>

<file path=ppt/slides/slide6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br>
              <a:rPr lang="cs-CZ" sz="1800" dirty="false"/>
            </a:br>
            <a:r>
              <a:rPr lang="cs-CZ" dirty="false"/>
              <a:t>Přehled povinných příloh žádosti</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360000" y="1214784"/>
            <a:ext cx="8424000" cy="5481216"/>
          </a:xfrm>
        </p:spPr>
        <p:txBody>
          <a:bodyPr/>
          <a:lstStyle/>
          <a:p>
            <a:pPr marL="342900" lvl="0" indent="-342900" algn="just">
              <a:lnSpc>
                <a:spcPts val="2380"/>
              </a:lnSpc>
              <a:buFont typeface="+mj-lt"/>
              <a:buAutoNum type="arabicPeriod"/>
            </a:pPr>
            <a:r>
              <a:rPr lang="cs-CZ" sz="1800" dirty="false">
                <a:effectLst/>
                <a:latin typeface="Arial" panose="020B0604020202020204" pitchFamily="34" charset="0"/>
                <a:ea typeface="Yu Mincho" panose="02020400000000000000" pitchFamily="18" charset="-128"/>
              </a:rPr>
              <a:t>Žadatel o podporu, který je evidující osobou podle zákona č. 37/2021 Sb., o evidenci skutečných majitelů, musí dodat </a:t>
            </a:r>
            <a:r>
              <a:rPr lang="cs-CZ" sz="1800" b="true" dirty="false">
                <a:effectLst/>
                <a:latin typeface="Arial" panose="020B0604020202020204" pitchFamily="34" charset="0"/>
                <a:ea typeface="Yu Mincho" panose="02020400000000000000" pitchFamily="18" charset="-128"/>
              </a:rPr>
              <a:t>údaje o svém skutečném majiteli</a:t>
            </a:r>
            <a:r>
              <a:rPr lang="cs-CZ" sz="1800" dirty="false">
                <a:effectLst/>
                <a:latin typeface="Arial" panose="020B0604020202020204" pitchFamily="34" charset="0"/>
                <a:ea typeface="Yu Mincho" panose="02020400000000000000" pitchFamily="18" charset="-128"/>
              </a:rPr>
              <a:t>, a to ve formě úplného výpisu platných údajů a údajů, které byly vymazány bez náhrady nebo s nahrazením novými údaji, který přiloží k žádosti o podporu.</a:t>
            </a:r>
          </a:p>
          <a:p>
            <a:pPr marL="342900" lvl="0" indent="-342900" algn="just">
              <a:lnSpc>
                <a:spcPts val="2380"/>
              </a:lnSpc>
              <a:buFont typeface="+mj-lt"/>
              <a:buAutoNum type="arabicPeriod"/>
            </a:pPr>
            <a:r>
              <a:rPr lang="cs-CZ" sz="1800" dirty="false">
                <a:latin typeface="Arial" panose="020B0604020202020204" pitchFamily="34" charset="0"/>
                <a:ea typeface="Yu Mincho" panose="02020400000000000000" pitchFamily="18" charset="-128"/>
              </a:rPr>
              <a:t>Žadatel o podporu, který je obchodní společností či družstvem a jehož majetek je vložen nebo částečně vložen do svěřenského fondu, je povinen doložit k žádosti o podporu </a:t>
            </a:r>
            <a:r>
              <a:rPr lang="cs-CZ" sz="1800" b="true" dirty="false">
                <a:latin typeface="Arial" panose="020B0604020202020204" pitchFamily="34" charset="0"/>
                <a:ea typeface="Yu Mincho" panose="02020400000000000000" pitchFamily="18" charset="-128"/>
              </a:rPr>
              <a:t>statut</a:t>
            </a:r>
            <a:r>
              <a:rPr lang="cs-CZ" sz="1800" dirty="false">
                <a:latin typeface="Arial" panose="020B0604020202020204" pitchFamily="34" charset="0"/>
                <a:ea typeface="Yu Mincho" panose="02020400000000000000" pitchFamily="18" charset="-128"/>
              </a:rPr>
              <a:t> tohoto </a:t>
            </a:r>
            <a:r>
              <a:rPr lang="cs-CZ" sz="1800" b="true" dirty="false">
                <a:latin typeface="Arial" panose="020B0604020202020204" pitchFamily="34" charset="0"/>
                <a:ea typeface="Yu Mincho" panose="02020400000000000000" pitchFamily="18" charset="-128"/>
              </a:rPr>
              <a:t>svěřenského fondu</a:t>
            </a:r>
            <a:r>
              <a:rPr lang="cs-CZ" sz="1800" dirty="false">
                <a:latin typeface="Arial" panose="020B0604020202020204" pitchFamily="34" charset="0"/>
                <a:ea typeface="Yu Mincho" panose="02020400000000000000" pitchFamily="18" charset="-128"/>
              </a:rPr>
              <a:t>. </a:t>
            </a:r>
          </a:p>
          <a:p>
            <a:pPr marL="342900" lvl="0" indent="-342900" algn="just">
              <a:lnSpc>
                <a:spcPts val="2380"/>
              </a:lnSpc>
              <a:buFont typeface="+mj-lt"/>
              <a:buAutoNum type="arabicPeriod"/>
            </a:pPr>
            <a:r>
              <a:rPr lang="cs-CZ" sz="1800" b="true" dirty="false">
                <a:effectLst/>
                <a:latin typeface="Arial" panose="020B0604020202020204" pitchFamily="34" charset="0"/>
                <a:ea typeface="Yu Mincho" panose="02020400000000000000" pitchFamily="18" charset="-128"/>
              </a:rPr>
              <a:t>Žadatel a partneři v projektu </a:t>
            </a:r>
            <a:r>
              <a:rPr lang="cs-CZ" sz="1800" dirty="false">
                <a:effectLst/>
                <a:latin typeface="Arial" panose="020B0604020202020204" pitchFamily="34" charset="0"/>
                <a:ea typeface="Yu Mincho" panose="02020400000000000000" pitchFamily="18" charset="-128"/>
              </a:rPr>
              <a:t>– vzorový formulář je zveřejněn na adrese: </a:t>
            </a:r>
            <a:r>
              <a:rPr lang="cs-CZ" sz="1800" u="sng" dirty="false">
                <a:solidFill>
                  <a:srgbClr val="0563C1"/>
                </a:solidFill>
                <a:effectLst/>
                <a:latin typeface="Arial" panose="020B0604020202020204" pitchFamily="34" charset="0"/>
                <a:ea typeface="Calibri" panose="020F0502020204030204" pitchFamily="34" charset="0"/>
                <a:hlinkClick r:id="rId3"/>
              </a:rPr>
              <a:t>Formuláře a pokyny potřebné v rámci přípravy žádosti o podporu - www.esfcr.cz</a:t>
            </a:r>
            <a:r>
              <a:rPr lang="cs-CZ" sz="1800" dirty="false">
                <a:effectLst/>
                <a:latin typeface="Arial" panose="020B0604020202020204" pitchFamily="34" charset="0"/>
                <a:ea typeface="Yu Mincho" panose="02020400000000000000" pitchFamily="18" charset="-128"/>
              </a:rPr>
              <a:t>. Přílohu dokládají žadatelé o podporu, jejichž projekt bude realizován na základě principu partnerství s partnerem/y s finančním příspěvkem.</a:t>
            </a:r>
            <a:endParaRPr lang="cs-CZ" sz="1800" dirty="false">
              <a:effectLst/>
              <a:latin typeface="Arial" panose="020B0604020202020204" pitchFamily="34" charset="0"/>
              <a:ea typeface="Calibri" panose="020F0502020204030204" pitchFamily="34" charset="0"/>
            </a:endParaRPr>
          </a:p>
          <a:p>
            <a:pPr marL="342900" lvl="0" indent="-342900" algn="just">
              <a:lnSpc>
                <a:spcPts val="2380"/>
              </a:lnSpc>
              <a:buFont typeface="+mj-lt"/>
              <a:buAutoNum type="arabicPeriod"/>
            </a:pPr>
            <a:r>
              <a:rPr lang="cs-CZ" sz="1800" b="true" dirty="false">
                <a:effectLst/>
                <a:latin typeface="Arial" panose="020B0604020202020204" pitchFamily="34" charset="0"/>
                <a:ea typeface="Yu Mincho" panose="02020400000000000000" pitchFamily="18" charset="-128"/>
              </a:rPr>
              <a:t>Vyjádření Řídícího výboru </a:t>
            </a:r>
            <a:r>
              <a:rPr lang="cs-CZ" sz="1800" dirty="false">
                <a:effectLst/>
                <a:latin typeface="Arial" panose="020B0604020202020204" pitchFamily="34" charset="0"/>
                <a:ea typeface="Yu Mincho" panose="02020400000000000000" pitchFamily="18" charset="-128"/>
              </a:rPr>
              <a:t>metropolitní oblasti/aglomerace o souladu/nesouladu projektu s integrovanou strategií viz Příloha č. 1 této výzvy.</a:t>
            </a:r>
            <a:endParaRPr lang="cs-CZ" sz="1800" dirty="false">
              <a:effectLst/>
              <a:latin typeface="Arial" panose="020B0604020202020204" pitchFamily="34" charset="0"/>
              <a:ea typeface="Calibri" panose="020F0502020204030204" pitchFamily="34" charset="0"/>
            </a:endParaRPr>
          </a:p>
          <a:p>
            <a:pPr marL="342900" lvl="0" indent="-342900" algn="just">
              <a:lnSpc>
                <a:spcPts val="2380"/>
              </a:lnSpc>
              <a:spcAft>
                <a:spcPts val="1100"/>
              </a:spcAft>
              <a:buFont typeface="+mj-lt"/>
              <a:buAutoNum type="arabicPeriod"/>
            </a:pPr>
            <a:r>
              <a:rPr lang="cs-CZ" sz="1800" b="true" dirty="false">
                <a:effectLst/>
                <a:latin typeface="Arial" panose="020B0604020202020204" pitchFamily="34" charset="0"/>
                <a:ea typeface="Calibri" panose="020F0502020204030204" pitchFamily="34" charset="0"/>
              </a:rPr>
              <a:t>Příloha č. 2a - Údaje o sociální službě plán.</a:t>
            </a:r>
          </a:p>
          <a:p>
            <a:pPr marL="0" lvl="0" indent="0" algn="just">
              <a:spcAft>
                <a:spcPts val="1100"/>
              </a:spcAft>
              <a:buNone/>
            </a:pPr>
            <a:endParaRPr lang="cs-CZ" sz="1800" b="true" dirty="false">
              <a:latin typeface="Arial" panose="020B0604020202020204" pitchFamily="34" charset="0"/>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63</a:t>
            </a:fld>
            <a:endParaRPr lang="cs-CZ" dirty="false"/>
          </a:p>
        </p:txBody>
      </p:sp>
    </p:spTree>
    <p:extLst>
      <p:ext uri="{BB962C8B-B14F-4D97-AF65-F5344CB8AC3E}">
        <p14:creationId xmlns:p14="http://schemas.microsoft.com/office/powerpoint/2010/main" val="2942608182"/>
      </p:ext>
    </p:extLst>
  </p:cSld>
  <p:clrMapOvr>
    <a:masterClrMapping/>
  </p:clrMapOvr>
</p:sld>
</file>

<file path=ppt/slides/slide6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pl-PL" dirty="false"/>
              <a:t>Proces hodnocení a výběru projektů</a:t>
            </a:r>
            <a:endParaRPr lang="cs-CZ" sz="2800" b="false" dirty="false"/>
          </a:p>
        </p:txBody>
      </p:sp>
    </p:spTree>
    <p:extLst>
      <p:ext uri="{BB962C8B-B14F-4D97-AF65-F5344CB8AC3E}">
        <p14:creationId xmlns:p14="http://schemas.microsoft.com/office/powerpoint/2010/main" val="3223560798"/>
      </p:ext>
    </p:extLst>
  </p:cSld>
  <p:clrMapOvr>
    <a:masterClrMapping/>
  </p:clrMapOvr>
</p:sld>
</file>

<file path=ppt/slides/slide6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pPr>
              <a:spcBef>
                <a:spcPts val="0"/>
              </a:spcBef>
            </a:pPr>
            <a:r>
              <a:rPr lang="pl-PL" dirty="false"/>
              <a:t>Proces hodnocení a výběru projektů</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540000" y="1844824"/>
            <a:ext cx="8064000" cy="4320000"/>
          </a:xfrm>
        </p:spPr>
        <p:txBody>
          <a:bodyPr/>
          <a:lstStyle/>
          <a:p>
            <a:pPr marL="0" indent="0" algn="just">
              <a:buNone/>
            </a:pPr>
            <a:r>
              <a:rPr lang="cs-CZ" b="true" dirty="false"/>
              <a:t>Fáze hodnocení a výběru projektu</a:t>
            </a:r>
          </a:p>
          <a:p>
            <a:r>
              <a:rPr lang="cs-CZ" sz="2000" dirty="false"/>
              <a:t>hodnocení přijatelnosti a formálních náležitostí</a:t>
            </a:r>
          </a:p>
          <a:p>
            <a:r>
              <a:rPr lang="cs-CZ" sz="2000" dirty="false"/>
              <a:t>věcné hodnocení</a:t>
            </a:r>
          </a:p>
          <a:p>
            <a:pPr lvl="1"/>
            <a:r>
              <a:rPr lang="cs-CZ" dirty="false"/>
              <a:t>hodnotící komise</a:t>
            </a:r>
          </a:p>
          <a:p>
            <a:r>
              <a:rPr lang="cs-CZ" sz="2000" dirty="false"/>
              <a:t>výběrová komise</a:t>
            </a:r>
          </a:p>
          <a:p>
            <a:pPr lvl="1"/>
            <a:r>
              <a:rPr lang="cs-CZ" dirty="false"/>
              <a:t>nebude do procesu zapojena</a:t>
            </a:r>
          </a:p>
          <a:p>
            <a:pPr lvl="1"/>
            <a:endParaRPr lang="cs-CZ" dirty="false">
              <a:highlight>
                <a:srgbClr val="FFFF00"/>
              </a:highlight>
            </a:endParaRPr>
          </a:p>
          <a:p>
            <a:pPr marL="432000" lvl="1" indent="-432000">
              <a:lnSpc>
                <a:spcPts val="2880"/>
              </a:lnSpc>
              <a:spcBef>
                <a:spcPts val="600"/>
              </a:spcBef>
              <a:spcAft>
                <a:spcPts val="600"/>
              </a:spcAft>
              <a:buSzPct val="100000"/>
              <a:buFont typeface="Wingdings" panose="05000000000000000000" pitchFamily="2" charset="2"/>
              <a:buChar char=""/>
            </a:pPr>
            <a:r>
              <a:rPr lang="cs-CZ" dirty="false"/>
              <a:t>příprava a vydání právního aktu o poskytnutí podpory</a:t>
            </a:r>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65</a:t>
            </a:fld>
            <a:endParaRPr lang="cs-CZ" dirty="false"/>
          </a:p>
        </p:txBody>
      </p:sp>
    </p:spTree>
    <p:extLst>
      <p:ext uri="{BB962C8B-B14F-4D97-AF65-F5344CB8AC3E}">
        <p14:creationId xmlns:p14="http://schemas.microsoft.com/office/powerpoint/2010/main" val="3421291406"/>
      </p:ext>
    </p:extLst>
  </p:cSld>
  <p:clrMapOvr>
    <a:masterClrMapping/>
  </p:clrMapOvr>
</p:sld>
</file>

<file path=ppt/slides/slide66.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D404F72-7F77-4B33-BC1B-F28D9E8AEA6B}"/>
              </a:ext>
            </a:extLst>
          </p:cNvPr>
          <p:cNvSpPr>
            <a:spLocks noGrp="true"/>
          </p:cNvSpPr>
          <p:nvPr>
            <p:ph type="title"/>
          </p:nvPr>
        </p:nvSpPr>
        <p:spPr/>
        <p:txBody>
          <a:bodyPr/>
          <a:lstStyle/>
          <a:p>
            <a:r>
              <a:rPr lang="cs-CZ" altLang="cs-CZ" cap="none" dirty="false"/>
              <a:t>HO</a:t>
            </a:r>
            <a:r>
              <a:rPr kumimoji="false" lang="cs-CZ" altLang="cs-CZ" b="true" i="false" u="none" strike="noStrike" cap="none" normalizeH="false" baseline="0" dirty="false">
                <a:ln>
                  <a:noFill/>
                </a:ln>
                <a:effectLst/>
              </a:rPr>
              <a:t>DNOCENÍ HPFN PROJEKTŮ</a:t>
            </a:r>
            <a:endParaRPr lang="cs-CZ" dirty="false"/>
          </a:p>
        </p:txBody>
      </p:sp>
      <p:sp>
        <p:nvSpPr>
          <p:cNvPr id="3" name="Zástupný obsah 2">
            <a:extLst>
              <a:ext uri="{FF2B5EF4-FFF2-40B4-BE49-F238E27FC236}">
                <a16:creationId xmlns:a16="http://schemas.microsoft.com/office/drawing/2014/main" id="{B40FFAC7-3365-4721-96CD-7C2FA0D2B67A}"/>
              </a:ext>
            </a:extLst>
          </p:cNvPr>
          <p:cNvSpPr>
            <a:spLocks noGrp="true"/>
          </p:cNvSpPr>
          <p:nvPr>
            <p:ph idx="1"/>
          </p:nvPr>
        </p:nvSpPr>
        <p:spPr/>
        <p:txBody>
          <a:bodyPr/>
          <a:lstStyle/>
          <a:p>
            <a:r>
              <a:rPr lang="cs-CZ" dirty="false"/>
              <a:t>Cílem hodnocení přijatelnosti a formálních náležitostí je posouzení základních věcných požadavků kladených na projekt v příslušné výzvě, </a:t>
            </a:r>
            <a:r>
              <a:rPr lang="cs-CZ" dirty="false" err="true"/>
              <a:t>hodnotitelnosti</a:t>
            </a:r>
            <a:r>
              <a:rPr lang="cs-CZ" dirty="false"/>
              <a:t> žádosti o podporu a naplnění nezbytných administrativních požadavků. </a:t>
            </a:r>
          </a:p>
          <a:p>
            <a:r>
              <a:rPr lang="cs-CZ" dirty="false"/>
              <a:t>Hodnocení přijatelnosti a formálních náležitostí probíhají současně </a:t>
            </a:r>
          </a:p>
          <a:p>
            <a:r>
              <a:rPr lang="cs-CZ" dirty="false"/>
              <a:t>Náprava nedostatků identifikovaných v hodnocení přijatelnosti není možná. </a:t>
            </a:r>
          </a:p>
        </p:txBody>
      </p:sp>
      <p:sp>
        <p:nvSpPr>
          <p:cNvPr id="4" name="Zástupný symbol pro číslo snímku 3">
            <a:extLst>
              <a:ext uri="{FF2B5EF4-FFF2-40B4-BE49-F238E27FC236}">
                <a16:creationId xmlns:a16="http://schemas.microsoft.com/office/drawing/2014/main" id="{4A663D94-2605-4426-B131-E7FC40C65E49}"/>
              </a:ext>
            </a:extLst>
          </p:cNvPr>
          <p:cNvSpPr>
            <a:spLocks noGrp="true"/>
          </p:cNvSpPr>
          <p:nvPr>
            <p:ph type="sldNum" sz="quarter" idx="12"/>
          </p:nvPr>
        </p:nvSpPr>
        <p:spPr/>
        <p:txBody>
          <a:bodyPr/>
          <a:lstStyle/>
          <a:p>
            <a:fld id="{479BF083-4774-43B1-9AB0-5CC1AC5DD8EE}" type="slidenum">
              <a:rPr lang="cs-CZ" smtClean="false"/>
              <a:pPr/>
              <a:t>66</a:t>
            </a:fld>
            <a:endParaRPr lang="cs-CZ" dirty="false"/>
          </a:p>
        </p:txBody>
      </p:sp>
    </p:spTree>
    <p:extLst>
      <p:ext uri="{BB962C8B-B14F-4D97-AF65-F5344CB8AC3E}">
        <p14:creationId xmlns:p14="http://schemas.microsoft.com/office/powerpoint/2010/main" val="3194719280"/>
      </p:ext>
    </p:extLst>
  </p:cSld>
  <p:clrMapOvr>
    <a:masterClrMapping/>
  </p:clrMapOvr>
</p:sld>
</file>

<file path=ppt/slides/slide67.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40EB6A-B9B3-4267-AC84-2CA4E3DA37AE}"/>
              </a:ext>
            </a:extLst>
          </p:cNvPr>
          <p:cNvSpPr>
            <a:spLocks noGrp="true"/>
          </p:cNvSpPr>
          <p:nvPr>
            <p:ph type="title"/>
          </p:nvPr>
        </p:nvSpPr>
        <p:spPr/>
        <p:txBody>
          <a:bodyPr/>
          <a:lstStyle/>
          <a:p>
            <a:r>
              <a:rPr lang="cs-CZ" altLang="cs-CZ" cap="none" dirty="false"/>
              <a:t>HO</a:t>
            </a:r>
            <a:r>
              <a:rPr kumimoji="false" lang="cs-CZ" altLang="cs-CZ" b="true" i="false" u="none" strike="noStrike" cap="none" normalizeH="false" baseline="0" dirty="false">
                <a:ln>
                  <a:noFill/>
                </a:ln>
                <a:effectLst/>
              </a:rPr>
              <a:t>DNOCENÍ HPFN PROJEKTŮ</a:t>
            </a:r>
            <a:endParaRPr lang="cs-CZ" dirty="false"/>
          </a:p>
        </p:txBody>
      </p:sp>
      <p:sp>
        <p:nvSpPr>
          <p:cNvPr id="3" name="Zástupný obsah 2">
            <a:extLst>
              <a:ext uri="{FF2B5EF4-FFF2-40B4-BE49-F238E27FC236}">
                <a16:creationId xmlns:a16="http://schemas.microsoft.com/office/drawing/2014/main" id="{D9FAB949-9105-411E-BCB3-7DA17B35BF4C}"/>
              </a:ext>
            </a:extLst>
          </p:cNvPr>
          <p:cNvSpPr>
            <a:spLocks noGrp="true"/>
          </p:cNvSpPr>
          <p:nvPr>
            <p:ph idx="1"/>
          </p:nvPr>
        </p:nvSpPr>
        <p:spPr/>
        <p:txBody>
          <a:bodyPr/>
          <a:lstStyle/>
          <a:p>
            <a:pPr marL="0" indent="0">
              <a:buNone/>
            </a:pPr>
            <a:r>
              <a:rPr lang="cs-CZ" b="true" dirty="false"/>
              <a:t>Kritéria přijatelnosti</a:t>
            </a:r>
          </a:p>
          <a:p>
            <a:pPr marL="0" indent="0">
              <a:lnSpc>
                <a:spcPct val="150000"/>
              </a:lnSpc>
              <a:buNone/>
            </a:pPr>
            <a:r>
              <a:rPr lang="cs-CZ" dirty="false"/>
              <a:t>1) Oprávněnost žadatele, 2) Partnerství, 3) Cílové skupiny,</a:t>
            </a:r>
          </a:p>
          <a:p>
            <a:pPr marL="0" indent="0">
              <a:lnSpc>
                <a:spcPct val="150000"/>
              </a:lnSpc>
              <a:buNone/>
            </a:pPr>
            <a:r>
              <a:rPr lang="cs-CZ" dirty="false"/>
              <a:t>4) Celkové způsobilé výdaje, 5) Aktivity, 6) Horizontální principy, 7) Trestní bezúhonnost, </a:t>
            </a:r>
            <a:r>
              <a:rPr lang="cs-CZ" b="true" dirty="false"/>
              <a:t>8) Projektový záměr – nerelevantní</a:t>
            </a:r>
            <a:r>
              <a:rPr lang="cs-CZ" dirty="false"/>
              <a:t>, </a:t>
            </a:r>
            <a:r>
              <a:rPr lang="cs-CZ" b="true" dirty="false"/>
              <a:t>9) Integrované strategie</a:t>
            </a:r>
            <a:endParaRPr lang="cs-CZ" dirty="false"/>
          </a:p>
          <a:p>
            <a:pPr marL="0" indent="0">
              <a:buNone/>
            </a:pPr>
            <a:endParaRPr lang="cs-CZ" b="true" dirty="false"/>
          </a:p>
          <a:p>
            <a:pPr marL="0" indent="0">
              <a:buNone/>
            </a:pPr>
            <a:r>
              <a:rPr lang="cs-CZ" b="true" dirty="false"/>
              <a:t>Kritéria formálních náležitostí</a:t>
            </a:r>
          </a:p>
          <a:p>
            <a:pPr marL="0" indent="0">
              <a:buNone/>
            </a:pPr>
            <a:r>
              <a:rPr lang="cs-CZ" dirty="false"/>
              <a:t>1) Úplnost a forma žádosti, 2) Podpis žádosti </a:t>
            </a:r>
            <a:endParaRPr lang="cs-CZ" b="true" dirty="false"/>
          </a:p>
        </p:txBody>
      </p:sp>
      <p:sp>
        <p:nvSpPr>
          <p:cNvPr id="4" name="Zástupný symbol pro číslo snímku 3">
            <a:extLst>
              <a:ext uri="{FF2B5EF4-FFF2-40B4-BE49-F238E27FC236}">
                <a16:creationId xmlns:a16="http://schemas.microsoft.com/office/drawing/2014/main" id="{15D636D4-1254-4AD9-A40D-3D14BECF41DF}"/>
              </a:ext>
            </a:extLst>
          </p:cNvPr>
          <p:cNvSpPr>
            <a:spLocks noGrp="true"/>
          </p:cNvSpPr>
          <p:nvPr>
            <p:ph type="sldNum" sz="quarter" idx="12"/>
          </p:nvPr>
        </p:nvSpPr>
        <p:spPr/>
        <p:txBody>
          <a:bodyPr/>
          <a:lstStyle/>
          <a:p>
            <a:fld id="{479BF083-4774-43B1-9AB0-5CC1AC5DD8EE}" type="slidenum">
              <a:rPr lang="cs-CZ" smtClean="false"/>
              <a:pPr/>
              <a:t>67</a:t>
            </a:fld>
            <a:endParaRPr lang="cs-CZ" dirty="false"/>
          </a:p>
        </p:txBody>
      </p:sp>
    </p:spTree>
    <p:extLst>
      <p:ext uri="{BB962C8B-B14F-4D97-AF65-F5344CB8AC3E}">
        <p14:creationId xmlns:p14="http://schemas.microsoft.com/office/powerpoint/2010/main" val="2390846928"/>
      </p:ext>
    </p:extLst>
  </p:cSld>
  <p:clrMapOvr>
    <a:masterClrMapping/>
  </p:clrMapOvr>
</p:sld>
</file>

<file path=ppt/slides/slide68.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ltLang="cs-CZ" cap="none" dirty="false"/>
              <a:t>HO</a:t>
            </a:r>
            <a:r>
              <a:rPr kumimoji="false" lang="cs-CZ" altLang="cs-CZ" b="true" i="false" u="none" strike="noStrike" cap="none" normalizeH="false" baseline="0" dirty="false">
                <a:ln>
                  <a:noFill/>
                </a:ln>
                <a:effectLst/>
              </a:rPr>
              <a:t>DNOCENÍ HPFN PROJEKTŮ</a:t>
            </a:r>
            <a:endParaRPr lang="cs-CZ" b="false" cap="none"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68</a:t>
            </a:fld>
            <a:endParaRPr lang="cs-CZ" dirty="false">
              <a:solidFill>
                <a:srgbClr val="084A8B"/>
              </a:solidFill>
            </a:endParaRPr>
          </a:p>
        </p:txBody>
      </p:sp>
      <p:sp>
        <p:nvSpPr>
          <p:cNvPr id="8" name="Zástupný symbol pro obsah 2"/>
          <p:cNvSpPr txBox="true">
            <a:spLocks/>
          </p:cNvSpPr>
          <p:nvPr/>
        </p:nvSpPr>
        <p:spPr>
          <a:xfrm>
            <a:off x="539552" y="1772816"/>
            <a:ext cx="7704408" cy="3501208"/>
          </a:xfrm>
          <a:prstGeom prst="rect">
            <a:avLst/>
          </a:prstGeom>
        </p:spPr>
        <p:txBody>
          <a:bodyPr vert="horz" lIns="0" tIns="0" rIns="0" bIns="0" rtlCol="false">
            <a:noAutofit/>
          </a:bodyPr>
          <a:lst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marL="432000" lvl="1" indent="-432000">
              <a:lnSpc>
                <a:spcPts val="2880"/>
              </a:lnSpc>
              <a:spcBef>
                <a:spcPts val="600"/>
              </a:spcBef>
              <a:spcAft>
                <a:spcPts val="600"/>
              </a:spcAft>
              <a:buSzPct val="100000"/>
              <a:buFont typeface="Wingdings" panose="05000000000000000000" pitchFamily="2" charset="2"/>
              <a:buChar char=""/>
            </a:pPr>
            <a:r>
              <a:rPr lang="cs-CZ" dirty="false"/>
              <a:t>Hodnocení musí být dokončeno do 30 pracovních dnů od podání žádosti o podporu</a:t>
            </a:r>
          </a:p>
          <a:p>
            <a:pPr marL="432000" lvl="1" indent="-432000">
              <a:lnSpc>
                <a:spcPts val="2880"/>
              </a:lnSpc>
              <a:spcBef>
                <a:spcPts val="600"/>
              </a:spcBef>
              <a:spcAft>
                <a:spcPts val="600"/>
              </a:spcAft>
              <a:buSzPct val="100000"/>
              <a:buFont typeface="Wingdings" panose="05000000000000000000" pitchFamily="2" charset="2"/>
              <a:buChar char=""/>
            </a:pPr>
            <a:r>
              <a:rPr lang="cs-CZ" dirty="false"/>
              <a:t>Na formálních náležitostech může být žádost o podporu vrácena max. pouze 2krát k opravě – žádost bude vrácena v systému</a:t>
            </a:r>
          </a:p>
          <a:p>
            <a:pPr marL="432000" lvl="1" indent="-432000">
              <a:lnSpc>
                <a:spcPts val="2880"/>
              </a:lnSpc>
              <a:spcBef>
                <a:spcPts val="600"/>
              </a:spcBef>
              <a:spcAft>
                <a:spcPts val="600"/>
              </a:spcAft>
              <a:buSzPct val="100000"/>
              <a:buFont typeface="Wingdings" panose="05000000000000000000" pitchFamily="2" charset="2"/>
              <a:buChar char=""/>
            </a:pPr>
            <a:r>
              <a:rPr lang="cs-CZ" dirty="false"/>
              <a:t>Finálními centrálními stavy kontroly HPFN jsou v systému</a:t>
            </a:r>
          </a:p>
          <a:p>
            <a:pPr lvl="2">
              <a:buFont typeface="Courier New" panose="02070309020205020404" pitchFamily="49" charset="0"/>
              <a:buChar char="o"/>
            </a:pPr>
            <a:r>
              <a:rPr lang="cs-CZ" dirty="false"/>
              <a:t>Žádost o podporu splnila formální náležitosti a podmínky přijatelnosti</a:t>
            </a:r>
          </a:p>
          <a:p>
            <a:pPr lvl="2">
              <a:buFont typeface="Courier New" panose="02070309020205020404" pitchFamily="49" charset="0"/>
              <a:buChar char="o"/>
            </a:pPr>
            <a:r>
              <a:rPr lang="cs-CZ" dirty="false"/>
              <a:t>Žádost o podporu nesplnila formální náležitosti a podmínky přijatelnosti</a:t>
            </a:r>
          </a:p>
          <a:p>
            <a:pPr lvl="1"/>
            <a:endParaRPr lang="cs-CZ" dirty="false">
              <a:highlight>
                <a:srgbClr val="FFFF00"/>
              </a:highlight>
            </a:endParaRPr>
          </a:p>
        </p:txBody>
      </p:sp>
    </p:spTree>
    <p:extLst>
      <p:ext uri="{BB962C8B-B14F-4D97-AF65-F5344CB8AC3E}">
        <p14:creationId xmlns:p14="http://schemas.microsoft.com/office/powerpoint/2010/main" val="343795779"/>
      </p:ext>
    </p:extLst>
  </p:cSld>
  <p:clrMapOvr>
    <a:masterClrMapping/>
  </p:clrMapOvr>
</p:sld>
</file>

<file path=ppt/slides/slide69.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D6A136-D46E-4545-9490-41867908C9B7}"/>
              </a:ext>
            </a:extLst>
          </p:cNvPr>
          <p:cNvSpPr>
            <a:spLocks noGrp="true"/>
          </p:cNvSpPr>
          <p:nvPr>
            <p:ph type="title"/>
          </p:nvPr>
        </p:nvSpPr>
        <p:spPr>
          <a:xfrm>
            <a:off x="360000" y="0"/>
            <a:ext cx="8424000" cy="1080000"/>
          </a:xfrm>
        </p:spPr>
        <p:txBody>
          <a:bodyPr anchor="ctr">
            <a:normAutofit/>
          </a:bodyPr>
          <a:lstStyle/>
          <a:p>
            <a:r>
              <a:rPr lang="cs-CZ" dirty="false"/>
              <a:t>Věcné hodnocení – obecné informace</a:t>
            </a:r>
          </a:p>
        </p:txBody>
      </p:sp>
      <p:sp>
        <p:nvSpPr>
          <p:cNvPr id="3" name="Zástupný obsah 2">
            <a:extLst>
              <a:ext uri="{FF2B5EF4-FFF2-40B4-BE49-F238E27FC236}">
                <a16:creationId xmlns:a16="http://schemas.microsoft.com/office/drawing/2014/main" id="{AB412E29-2E1F-4B1C-84F5-1065B7BC14A9}"/>
              </a:ext>
            </a:extLst>
          </p:cNvPr>
          <p:cNvSpPr>
            <a:spLocks noGrp="true"/>
          </p:cNvSpPr>
          <p:nvPr>
            <p:ph idx="1"/>
          </p:nvPr>
        </p:nvSpPr>
        <p:spPr>
          <a:xfrm>
            <a:off x="540000" y="1800000"/>
            <a:ext cx="8100000" cy="4320000"/>
          </a:xfrm>
        </p:spPr>
        <p:txBody>
          <a:bodyPr>
            <a:normAutofit/>
          </a:bodyPr>
          <a:lstStyle/>
          <a:p>
            <a:r>
              <a:rPr lang="cs-CZ" sz="2000" dirty="false"/>
              <a:t>Bude zajištěno s využitím hodnotící komise</a:t>
            </a:r>
          </a:p>
          <a:p>
            <a:r>
              <a:rPr lang="cs-CZ" sz="2000" dirty="false"/>
              <a:t>Musí být provedeno do 80 pracovní dnů od podání projektové žádosti </a:t>
            </a:r>
          </a:p>
          <a:p>
            <a:r>
              <a:rPr lang="cs-CZ" sz="2000" dirty="false"/>
              <a:t>Finálními stavy projektových žádostí v systému: </a:t>
            </a:r>
          </a:p>
          <a:p>
            <a:pPr lvl="1">
              <a:buFont typeface="Courier New" panose="02070309020205020404" pitchFamily="49" charset="0"/>
              <a:buChar char="o"/>
            </a:pPr>
            <a:r>
              <a:rPr lang="cs-CZ" dirty="false"/>
              <a:t>Žádost o podporu splnila podmínky věcného hodnocení</a:t>
            </a:r>
          </a:p>
          <a:p>
            <a:pPr lvl="1">
              <a:buFont typeface="Courier New" panose="02070309020205020404" pitchFamily="49" charset="0"/>
              <a:buChar char="o"/>
            </a:pPr>
            <a:r>
              <a:rPr lang="cs-CZ" dirty="false"/>
              <a:t>Žádost o podporu splnila podmínky věcného hodnocení s výhradou</a:t>
            </a:r>
          </a:p>
          <a:p>
            <a:pPr lvl="1">
              <a:buFont typeface="Courier New" panose="02070309020205020404" pitchFamily="49" charset="0"/>
              <a:buChar char="o"/>
            </a:pPr>
            <a:r>
              <a:rPr lang="cs-CZ" dirty="false"/>
              <a:t>Žádost o podporu nesplnila podmínky věcného hodnocení</a:t>
            </a:r>
          </a:p>
          <a:p>
            <a:r>
              <a:rPr lang="cs-CZ" sz="2000" dirty="false"/>
              <a:t>Odkaz na příručku pro hodnotitele, kde jsou i další informace k průběhu hodnocení </a:t>
            </a:r>
            <a:r>
              <a:rPr lang="pl-PL" sz="2000" dirty="false">
                <a:hlinkClick r:id="rId2"/>
              </a:rPr>
              <a:t>Hodnocení a výběr projektů - www.esfcr.cz</a:t>
            </a:r>
            <a:endParaRPr lang="cs-CZ" sz="2000" dirty="false"/>
          </a:p>
          <a:p>
            <a:endParaRPr lang="cs-CZ" dirty="false"/>
          </a:p>
        </p:txBody>
      </p:sp>
      <p:sp>
        <p:nvSpPr>
          <p:cNvPr id="4" name="Zástupný symbol pro číslo snímku 3">
            <a:extLst>
              <a:ext uri="{FF2B5EF4-FFF2-40B4-BE49-F238E27FC236}">
                <a16:creationId xmlns:a16="http://schemas.microsoft.com/office/drawing/2014/main" id="{96C195C7-1161-4138-B476-7551732C1838}"/>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69</a:t>
            </a:fld>
            <a:endParaRPr lang="cs-CZ"/>
          </a:p>
        </p:txBody>
      </p:sp>
    </p:spTree>
    <p:extLst>
      <p:ext uri="{BB962C8B-B14F-4D97-AF65-F5344CB8AC3E}">
        <p14:creationId xmlns:p14="http://schemas.microsoft.com/office/powerpoint/2010/main" val="1576427923"/>
      </p:ext>
    </p:extLst>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8654D8-9B34-4417-A4F9-06D5587B4722}"/>
              </a:ext>
            </a:extLst>
          </p:cNvPr>
          <p:cNvSpPr>
            <a:spLocks noGrp="true"/>
          </p:cNvSpPr>
          <p:nvPr>
            <p:ph type="title"/>
          </p:nvPr>
        </p:nvSpPr>
        <p:spPr>
          <a:xfrm>
            <a:off x="360000" y="0"/>
            <a:ext cx="8424000" cy="1080000"/>
          </a:xfrm>
        </p:spPr>
        <p:txBody>
          <a:bodyPr anchor="ctr">
            <a:normAutofit/>
          </a:bodyPr>
          <a:lstStyle/>
          <a:p>
            <a:r>
              <a:rPr lang="pl-PL" dirty="false"/>
              <a:t>Představení výzvy</a:t>
            </a:r>
            <a:endParaRPr lang="cs-CZ" dirty="false"/>
          </a:p>
        </p:txBody>
      </p:sp>
      <p:sp>
        <p:nvSpPr>
          <p:cNvPr id="3" name="Zástupný obsah 2">
            <a:extLst>
              <a:ext uri="{FF2B5EF4-FFF2-40B4-BE49-F238E27FC236}">
                <a16:creationId xmlns:a16="http://schemas.microsoft.com/office/drawing/2014/main" id="{A2664DFF-8091-46F6-A207-CCE616552E84}"/>
              </a:ext>
            </a:extLst>
          </p:cNvPr>
          <p:cNvSpPr>
            <a:spLocks noGrp="true"/>
          </p:cNvSpPr>
          <p:nvPr>
            <p:ph idx="1"/>
          </p:nvPr>
        </p:nvSpPr>
        <p:spPr>
          <a:xfrm>
            <a:off x="540000" y="1800000"/>
            <a:ext cx="3960000" cy="4320000"/>
          </a:xfrm>
        </p:spPr>
        <p:txBody>
          <a:bodyPr>
            <a:normAutofit/>
          </a:bodyPr>
          <a:lstStyle/>
          <a:p>
            <a:pPr marL="0" indent="0">
              <a:buNone/>
            </a:pPr>
            <a:r>
              <a:rPr lang="cs-CZ" dirty="false"/>
              <a:t>Dílčí alokace ITI</a:t>
            </a:r>
          </a:p>
          <a:p>
            <a:pPr marL="0" indent="0">
              <a:buNone/>
            </a:pPr>
            <a:endParaRPr lang="cs-CZ" dirty="false"/>
          </a:p>
        </p:txBody>
      </p:sp>
      <p:sp>
        <p:nvSpPr>
          <p:cNvPr id="4" name="Zástupný symbol pro číslo snímku 3">
            <a:extLst>
              <a:ext uri="{FF2B5EF4-FFF2-40B4-BE49-F238E27FC236}">
                <a16:creationId xmlns:a16="http://schemas.microsoft.com/office/drawing/2014/main" id="{7E6781FA-0EC0-4EC8-888D-6FDACEFA82DE}"/>
              </a:ext>
            </a:extLst>
          </p:cNvPr>
          <p:cNvSpPr>
            <a:spLocks noGrp="true"/>
          </p:cNvSpPr>
          <p:nvPr>
            <p:ph type="sldNum" sz="quarter" idx="12"/>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7</a:t>
            </a:fld>
            <a:endParaRPr lang="cs-CZ"/>
          </a:p>
        </p:txBody>
      </p:sp>
      <p:graphicFrame>
        <p:nvGraphicFramePr>
          <p:cNvPr id="5" name="Tabulka 4">
            <a:extLst>
              <a:ext uri="{FF2B5EF4-FFF2-40B4-BE49-F238E27FC236}">
                <a16:creationId xmlns:a16="http://schemas.microsoft.com/office/drawing/2014/main" id="{567F0232-F2FD-40B2-B275-29A5D75E0E90}"/>
              </a:ext>
            </a:extLst>
          </p:cNvPr>
          <p:cNvGraphicFramePr>
            <a:graphicFrameLocks noGrp="true"/>
          </p:cNvGraphicFramePr>
          <p:nvPr>
            <p:extLst>
              <p:ext uri="{D42A27DB-BD31-4B8C-83A1-F6EECF244321}">
                <p14:modId xmlns:p14="http://schemas.microsoft.com/office/powerpoint/2010/main" val="863302710"/>
              </p:ext>
            </p:extLst>
          </p:nvPr>
        </p:nvGraphicFramePr>
        <p:xfrm>
          <a:off x="3203848" y="1700808"/>
          <a:ext cx="5400152" cy="4608514"/>
        </p:xfrm>
        <a:graphic>
          <a:graphicData uri="http://schemas.openxmlformats.org/drawingml/2006/table">
            <a:tbl>
              <a:tblPr firstRow="true" bandRow="true">
                <a:tableStyleId>{5C22544A-7EE6-4342-B048-85BDC9FD1C3A}</a:tableStyleId>
              </a:tblPr>
              <a:tblGrid>
                <a:gridCol w="3293659">
                  <a:extLst>
                    <a:ext uri="{9D8B030D-6E8A-4147-A177-3AD203B41FA5}">
                      <a16:colId xmlns:a16="http://schemas.microsoft.com/office/drawing/2014/main" val="2022795185"/>
                    </a:ext>
                  </a:extLst>
                </a:gridCol>
                <a:gridCol w="2106493">
                  <a:extLst>
                    <a:ext uri="{9D8B030D-6E8A-4147-A177-3AD203B41FA5}">
                      <a16:colId xmlns:a16="http://schemas.microsoft.com/office/drawing/2014/main" val="809263011"/>
                    </a:ext>
                  </a:extLst>
                </a:gridCol>
              </a:tblGrid>
              <a:tr h="705266">
                <a:tc>
                  <a:txBody>
                    <a:bodyPr/>
                    <a:lstStyle/>
                    <a:p>
                      <a:pPr>
                        <a:lnSpc>
                          <a:spcPct val="106000"/>
                        </a:lnSpc>
                        <a:spcAft>
                          <a:spcPts val="800"/>
                        </a:spcAft>
                      </a:pPr>
                      <a:r>
                        <a:rPr lang="cs-CZ" sz="1300" dirty="false">
                          <a:effectLst/>
                        </a:rPr>
                        <a:t>Nositel ITI (aglomerace/metropolitní oblast)</a:t>
                      </a:r>
                      <a:endParaRPr lang="cs-CZ" sz="1300" dirty="false">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tc>
                <a:tc>
                  <a:txBody>
                    <a:bodyPr/>
                    <a:lstStyle/>
                    <a:p>
                      <a:pPr algn="ctr">
                        <a:lnSpc>
                          <a:spcPct val="106000"/>
                        </a:lnSpc>
                        <a:spcAft>
                          <a:spcPts val="800"/>
                        </a:spcAft>
                      </a:pPr>
                      <a:r>
                        <a:rPr lang="cs-CZ" sz="1300">
                          <a:effectLst/>
                        </a:rPr>
                        <a:t>Dílčí alokace celkem v Kč</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tc>
                <a:extLst>
                  <a:ext uri="{0D108BD9-81ED-4DB2-BD59-A6C34878D82A}">
                    <a16:rowId xmlns:a16="http://schemas.microsoft.com/office/drawing/2014/main" val="2713826112"/>
                  </a:ext>
                </a:extLst>
              </a:tr>
              <a:tr h="480308">
                <a:tc>
                  <a:txBody>
                    <a:bodyPr/>
                    <a:lstStyle/>
                    <a:p>
                      <a:pPr>
                        <a:lnSpc>
                          <a:spcPct val="106000"/>
                        </a:lnSpc>
                        <a:spcAft>
                          <a:spcPts val="800"/>
                        </a:spcAft>
                      </a:pPr>
                      <a:r>
                        <a:rPr lang="cs-CZ" sz="1300">
                          <a:effectLst/>
                        </a:rPr>
                        <a:t>Brněnská metropolitní oblast  </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a:effectLst/>
                        </a:rPr>
                        <a:t>38 942 000</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3876473296"/>
                  </a:ext>
                </a:extLst>
              </a:tr>
              <a:tr h="480308">
                <a:tc>
                  <a:txBody>
                    <a:bodyPr/>
                    <a:lstStyle/>
                    <a:p>
                      <a:pPr>
                        <a:lnSpc>
                          <a:spcPct val="106000"/>
                        </a:lnSpc>
                        <a:spcAft>
                          <a:spcPts val="800"/>
                        </a:spcAft>
                      </a:pPr>
                      <a:r>
                        <a:rPr lang="cs-CZ" sz="1300">
                          <a:effectLst/>
                        </a:rPr>
                        <a:t>Českobudějovická aglomerace</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a:effectLst/>
                        </a:rPr>
                        <a:t>6 900 000</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810183990"/>
                  </a:ext>
                </a:extLst>
              </a:tr>
              <a:tr h="255350">
                <a:tc>
                  <a:txBody>
                    <a:bodyPr/>
                    <a:lstStyle/>
                    <a:p>
                      <a:pPr>
                        <a:lnSpc>
                          <a:spcPct val="106000"/>
                        </a:lnSpc>
                        <a:spcAft>
                          <a:spcPts val="800"/>
                        </a:spcAft>
                      </a:pPr>
                      <a:r>
                        <a:rPr lang="cs-CZ" sz="1300">
                          <a:effectLst/>
                        </a:rPr>
                        <a:t>Jihlavská aglomerace</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a:effectLst/>
                        </a:rPr>
                        <a:t>38 781 000</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915845634"/>
                  </a:ext>
                </a:extLst>
              </a:tr>
              <a:tr h="255350">
                <a:tc>
                  <a:txBody>
                    <a:bodyPr/>
                    <a:lstStyle/>
                    <a:p>
                      <a:pPr>
                        <a:lnSpc>
                          <a:spcPct val="106000"/>
                        </a:lnSpc>
                        <a:spcAft>
                          <a:spcPts val="800"/>
                        </a:spcAft>
                      </a:pPr>
                      <a:r>
                        <a:rPr lang="cs-CZ" sz="1300">
                          <a:effectLst/>
                        </a:rPr>
                        <a:t>Karlovarská aglomerace</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a:effectLst/>
                        </a:rPr>
                        <a:t>6 527 500</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467347066"/>
                  </a:ext>
                </a:extLst>
              </a:tr>
              <a:tr h="480308">
                <a:tc>
                  <a:txBody>
                    <a:bodyPr/>
                    <a:lstStyle/>
                    <a:p>
                      <a:pPr>
                        <a:lnSpc>
                          <a:spcPct val="106000"/>
                        </a:lnSpc>
                        <a:spcAft>
                          <a:spcPts val="800"/>
                        </a:spcAft>
                      </a:pPr>
                      <a:r>
                        <a:rPr lang="cs-CZ" sz="1300" dirty="false">
                          <a:effectLst/>
                        </a:rPr>
                        <a:t>Liberecko-jablonecká aglomerace</a:t>
                      </a:r>
                      <a:endParaRPr lang="cs-CZ" sz="1300" dirty="false">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a:effectLst/>
                        </a:rPr>
                        <a:t>34 590 000</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1225530534"/>
                  </a:ext>
                </a:extLst>
              </a:tr>
              <a:tr h="480308">
                <a:tc>
                  <a:txBody>
                    <a:bodyPr/>
                    <a:lstStyle/>
                    <a:p>
                      <a:pPr>
                        <a:lnSpc>
                          <a:spcPct val="106000"/>
                        </a:lnSpc>
                        <a:spcAft>
                          <a:spcPts val="800"/>
                        </a:spcAft>
                      </a:pPr>
                      <a:r>
                        <a:rPr lang="cs-CZ" sz="1300">
                          <a:effectLst/>
                        </a:rPr>
                        <a:t>Mladoboleslavská aglomerace</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a:effectLst/>
                        </a:rPr>
                        <a:t>31 414 500</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3990298290"/>
                  </a:ext>
                </a:extLst>
              </a:tr>
              <a:tr h="255350">
                <a:tc>
                  <a:txBody>
                    <a:bodyPr/>
                    <a:lstStyle/>
                    <a:p>
                      <a:pPr>
                        <a:lnSpc>
                          <a:spcPct val="106000"/>
                        </a:lnSpc>
                        <a:spcAft>
                          <a:spcPts val="800"/>
                        </a:spcAft>
                      </a:pPr>
                      <a:r>
                        <a:rPr lang="cs-CZ" sz="1300">
                          <a:effectLst/>
                        </a:rPr>
                        <a:t>Olomoucká aglomerace</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a:effectLst/>
                        </a:rPr>
                        <a:t>26 700 000</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3970462521"/>
                  </a:ext>
                </a:extLst>
              </a:tr>
              <a:tr h="480308">
                <a:tc>
                  <a:txBody>
                    <a:bodyPr/>
                    <a:lstStyle/>
                    <a:p>
                      <a:pPr>
                        <a:lnSpc>
                          <a:spcPct val="106000"/>
                        </a:lnSpc>
                        <a:spcAft>
                          <a:spcPts val="800"/>
                        </a:spcAft>
                      </a:pPr>
                      <a:r>
                        <a:rPr lang="cs-CZ" sz="1300">
                          <a:effectLst/>
                        </a:rPr>
                        <a:t>Ostravská metropolitní oblast  </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a:effectLst/>
                        </a:rPr>
                        <a:t>14 069 000</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2231221605"/>
                  </a:ext>
                </a:extLst>
              </a:tr>
              <a:tr h="255350">
                <a:tc>
                  <a:txBody>
                    <a:bodyPr/>
                    <a:lstStyle/>
                    <a:p>
                      <a:pPr>
                        <a:lnSpc>
                          <a:spcPct val="106000"/>
                        </a:lnSpc>
                        <a:spcAft>
                          <a:spcPts val="800"/>
                        </a:spcAft>
                      </a:pPr>
                      <a:r>
                        <a:rPr lang="cs-CZ" sz="1300">
                          <a:effectLst/>
                        </a:rPr>
                        <a:t>Plzeňská aglomerace</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a:effectLst/>
                        </a:rPr>
                        <a:t>16 002 500</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630196023"/>
                  </a:ext>
                </a:extLst>
              </a:tr>
              <a:tr h="480308">
                <a:tc>
                  <a:txBody>
                    <a:bodyPr/>
                    <a:lstStyle/>
                    <a:p>
                      <a:pPr>
                        <a:lnSpc>
                          <a:spcPct val="106000"/>
                        </a:lnSpc>
                        <a:spcAft>
                          <a:spcPts val="800"/>
                        </a:spcAft>
                      </a:pPr>
                      <a:r>
                        <a:rPr lang="cs-CZ" sz="1300">
                          <a:effectLst/>
                        </a:rPr>
                        <a:t>Ústecko-chomutovská aglomerace</a:t>
                      </a:r>
                      <a:endParaRPr lang="cs-CZ" sz="1300">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tc>
                  <a:txBody>
                    <a:bodyPr/>
                    <a:lstStyle/>
                    <a:p>
                      <a:pPr algn="r">
                        <a:lnSpc>
                          <a:spcPct val="106000"/>
                        </a:lnSpc>
                        <a:spcAft>
                          <a:spcPts val="800"/>
                        </a:spcAft>
                      </a:pPr>
                      <a:r>
                        <a:rPr lang="cs-CZ" sz="1300" dirty="false">
                          <a:effectLst/>
                        </a:rPr>
                        <a:t>40 873 500</a:t>
                      </a:r>
                      <a:endParaRPr lang="cs-CZ" sz="1300" dirty="false">
                        <a:effectLst/>
                        <a:latin typeface="Arial" panose="020B0604020202020204" pitchFamily="34" charset="0"/>
                        <a:ea typeface="Calibri" panose="020F0502020204030204" pitchFamily="34" charset="0"/>
                        <a:cs typeface="Arial" panose="020B0604020202020204" pitchFamily="34" charset="0"/>
                      </a:endParaRPr>
                    </a:p>
                  </a:txBody>
                  <a:tcPr marL="81396" marR="81396" marT="0" marB="0" anchor="ctr"/>
                </a:tc>
                <a:extLst>
                  <a:ext uri="{0D108BD9-81ED-4DB2-BD59-A6C34878D82A}">
                    <a16:rowId xmlns:a16="http://schemas.microsoft.com/office/drawing/2014/main" val="1436016874"/>
                  </a:ext>
                </a:extLst>
              </a:tr>
            </a:tbl>
          </a:graphicData>
        </a:graphic>
      </p:graphicFrame>
    </p:spTree>
    <p:extLst>
      <p:ext uri="{BB962C8B-B14F-4D97-AF65-F5344CB8AC3E}">
        <p14:creationId xmlns:p14="http://schemas.microsoft.com/office/powerpoint/2010/main" val="3059481881"/>
      </p:ext>
    </p:extLst>
  </p:cSld>
  <p:clrMapOvr>
    <a:masterClrMapping/>
  </p:clrMapOvr>
</p:sld>
</file>

<file path=ppt/slides/slide70.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a:xfrm>
            <a:off x="360000" y="-99392"/>
            <a:ext cx="8784000" cy="1080000"/>
          </a:xfrm>
        </p:spPr>
        <p:txBody>
          <a:bodyPr/>
          <a:lstStyle/>
          <a:p>
            <a:br>
              <a:rPr lang="cs-CZ" sz="1800" dirty="false"/>
            </a:br>
            <a:r>
              <a:rPr lang="cs-CZ" dirty="false"/>
              <a:t>Způsob hodnocení a výběr projektů</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450000" y="1166059"/>
            <a:ext cx="8424000" cy="5211216"/>
          </a:xfrm>
        </p:spPr>
        <p:txBody>
          <a:bodyPr/>
          <a:lstStyle/>
          <a:p>
            <a:pPr marL="0" marR="0" lvl="0" indent="0" algn="l" defTabSz="914400" rtl="false" eaLnBrk="true" fontAlgn="auto" latinLnBrk="false" hangingPunct="true">
              <a:lnSpc>
                <a:spcPts val="2880"/>
              </a:lnSpc>
              <a:spcBef>
                <a:spcPts val="600"/>
              </a:spcBef>
              <a:spcAft>
                <a:spcPts val="600"/>
              </a:spcAft>
              <a:buClr>
                <a:srgbClr val="5FBBF5"/>
              </a:buClr>
              <a:buSzPct val="100000"/>
              <a:buNone/>
              <a:tabLst/>
              <a:defRPr/>
            </a:pPr>
            <a:r>
              <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rPr>
              <a:t>V rámci věcného hodnocení se hodnotí:</a:t>
            </a: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Potřebnost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mj. </a:t>
            </a:r>
            <a:r>
              <a:rPr lang="cs-CZ" sz="1600" dirty="false">
                <a:effectLst/>
                <a:latin typeface="Arial" panose="020B0604020202020204" pitchFamily="34" charset="0"/>
                <a:ea typeface="Calibri" panose="020F0502020204030204" pitchFamily="34" charset="0"/>
                <a:cs typeface="Arial" panose="020B0604020202020204" pitchFamily="34" charset="0"/>
              </a:rPr>
              <a:t>dostatečné popsání řešení problému v žádosti o podporu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effectLst/>
                <a:latin typeface="Arial" panose="020B0604020202020204" pitchFamily="34" charset="0"/>
                <a:ea typeface="Calibri" panose="020F0502020204030204" pitchFamily="34" charset="0"/>
                <a:cs typeface="Arial" panose="020B0604020202020204" pitchFamily="34" charset="0"/>
              </a:rPr>
              <a:t>vhodnost a způsob řešení pro konkrétní cílovou skupinu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effectLst/>
                <a:latin typeface="Arial" panose="020B0604020202020204" pitchFamily="34" charset="0"/>
                <a:ea typeface="Calibri" panose="020F0502020204030204" pitchFamily="34" charset="0"/>
                <a:cs typeface="Arial" panose="020B0604020202020204" pitchFamily="34" charset="0"/>
              </a:rPr>
              <a:t>adekvátnost navrhované změny a předpoklady řešení</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latin typeface="Arial" panose="020B0604020202020204" pitchFamily="34" charset="0"/>
                <a:ea typeface="Calibri" panose="020F0502020204030204" pitchFamily="34" charset="0"/>
                <a:cs typeface="Arial" panose="020B0604020202020204" pitchFamily="34" charset="0"/>
              </a:rPr>
              <a:t>pokud byl problém v území již řešen, tak s jakým výsledkem (dosavadní účinnost)</a:t>
            </a:r>
            <a:endParaRPr lang="cs-CZ" sz="1600" dirty="false">
              <a:effectLst/>
              <a:latin typeface="Arial" panose="020B0604020202020204" pitchFamily="34" charset="0"/>
              <a:ea typeface="Calibri" panose="020F0502020204030204" pitchFamily="34" charset="0"/>
              <a:cs typeface="Arial" panose="020B0604020202020204" pitchFamily="34" charset="0"/>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Účelnost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cíle a konzistentnost (intervenční logika)</a:t>
            </a:r>
          </a:p>
          <a:p>
            <a:pPr lvl="3" indent="-432000">
              <a:lnSpc>
                <a:spcPct val="100000"/>
              </a:lnSpc>
              <a:spcBef>
                <a:spcPts val="0"/>
              </a:spcBef>
              <a:spcAft>
                <a:spcPts val="0"/>
              </a:spcAft>
              <a:buClr>
                <a:schemeClr val="tx1"/>
              </a:buClr>
              <a:buSzPct val="70000"/>
              <a:buFont typeface="Wingdings" panose="05000000000000000000" pitchFamily="2" charset="2"/>
              <a:buChar char="§"/>
              <a:defRPr/>
            </a:pPr>
            <a:r>
              <a:rPr kumimoji="false" lang="cs-CZ" sz="1600" i="false" u="none" strike="noStrike" kern="1200" cap="none" spc="0" normalizeH="false" baseline="0" noProof="false" dirty="false">
                <a:ln>
                  <a:noFill/>
                </a:ln>
                <a:solidFill>
                  <a:srgbClr val="084A8B"/>
                </a:solidFill>
                <a:effectLst/>
                <a:uLnTx/>
                <a:uFillTx/>
                <a:latin typeface="Arial"/>
                <a:ea typeface="+mn-ea"/>
                <a:cs typeface="+mn-cs"/>
              </a:rPr>
              <a:t>důraz na měřitelnost cílů</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způsob ověření a dosažení cíle projektu</a:t>
            </a:r>
            <a:endParaRPr kumimoji="false" lang="cs-CZ" sz="1600" i="false" u="none" strike="noStrike" kern="1200" cap="none" spc="0" normalizeH="false" baseline="0" noProof="false" dirty="false">
              <a:ln>
                <a:noFill/>
              </a:ln>
              <a:solidFill>
                <a:srgbClr val="084A8B"/>
              </a:solidFill>
              <a:effectLst/>
              <a:uLnTx/>
              <a:uFillTx/>
              <a:latin typeface="Arial"/>
              <a:ea typeface="+mn-ea"/>
              <a:cs typeface="+mn-cs"/>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Efektivnost a hospodárnost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t>přiměřenost </a:t>
            </a:r>
            <a:r>
              <a:rPr lang="cs-CZ" sz="1600" b="false" i="false" u="none" strike="noStrike" baseline="0" dirty="false"/>
              <a:t>výše rozpočtu vzhledem k výstupům projektu a délce realizace </a:t>
            </a:r>
            <a:r>
              <a:rPr lang="cs-CZ" sz="1800" b="false" i="false" u="none" strike="noStrike" baseline="0" dirty="false">
                <a:solidFill>
                  <a:srgbClr val="000000"/>
                </a:solidFill>
              </a:rPr>
              <a:t>	</a:t>
            </a:r>
            <a:endPar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endParaRPr>
          </a:p>
          <a:p>
            <a:pPr lvl="1" indent="-432000">
              <a:lnSpc>
                <a:spcPct val="100000"/>
              </a:lnSpc>
              <a:spcBef>
                <a:spcPts val="0"/>
              </a:spcBef>
              <a:spcAft>
                <a:spcPts val="0"/>
              </a:spcAft>
              <a:buClr>
                <a:schemeClr val="tx1"/>
              </a:buClr>
              <a:buSzPct val="100000"/>
              <a:buFont typeface="Arial" panose="020B0604020202020204" pitchFamily="34" charset="0"/>
              <a:buChar char="•"/>
              <a:defRPr/>
            </a:pP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Proveditelnost projektu</a:t>
            </a:r>
          </a:p>
          <a:p>
            <a:pPr lvl="2" indent="-432000">
              <a:lnSpc>
                <a:spcPct val="100000"/>
              </a:lnSpc>
              <a:spcBef>
                <a:spcPts val="0"/>
              </a:spcBef>
              <a:spcAft>
                <a:spcPts val="0"/>
              </a:spcAft>
              <a:buClr>
                <a:schemeClr val="tx1"/>
              </a:buClr>
              <a:buFont typeface="Courier New" panose="02070309020205020404" pitchFamily="49" charset="0"/>
              <a:buChar char="o"/>
              <a:defRPr/>
            </a:pPr>
            <a:r>
              <a:rPr lang="cs-CZ" sz="1600" dirty="false">
                <a:solidFill>
                  <a:srgbClr val="084A8B"/>
                </a:solidFill>
                <a:latin typeface="Arial"/>
              </a:rPr>
              <a:t>hodnotí se mj., zda je dostatečně konkretizován zájem CS o zapojení do projektu</a:t>
            </a:r>
          </a:p>
          <a:p>
            <a:pPr marL="486000" lvl="2" indent="0">
              <a:lnSpc>
                <a:spcPct val="100000"/>
              </a:lnSpc>
              <a:spcBef>
                <a:spcPts val="0"/>
              </a:spcBef>
              <a:spcAft>
                <a:spcPts val="0"/>
              </a:spcAft>
              <a:buClr>
                <a:schemeClr val="tx1"/>
              </a:buClr>
              <a:buSzPct val="100000"/>
              <a:buNone/>
              <a:defRPr/>
            </a:pPr>
            <a:endParaRPr kumimoji="false" lang="cs-CZ" sz="1600" i="false" u="none" strike="noStrike" kern="1200" cap="none" spc="0" normalizeH="false" baseline="0" noProof="false" dirty="false">
              <a:ln>
                <a:noFill/>
              </a:ln>
              <a:solidFill>
                <a:srgbClr val="084A8B"/>
              </a:solidFill>
              <a:effectLst/>
              <a:uLnTx/>
              <a:uFillTx/>
              <a:latin typeface="Arial"/>
              <a:ea typeface="+mn-ea"/>
              <a:cs typeface="+mn-cs"/>
            </a:endParaRPr>
          </a:p>
          <a:p>
            <a:pPr marL="180000" indent="0">
              <a:lnSpc>
                <a:spcPts val="2400"/>
              </a:lnSpc>
              <a:spcBef>
                <a:spcPts val="300"/>
              </a:spcBef>
              <a:spcAft>
                <a:spcPts val="300"/>
              </a:spcAft>
              <a:buClr>
                <a:srgbClr val="5FBBF5"/>
              </a:buClr>
              <a:buSzPct val="80000"/>
              <a:buNone/>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Příručka pro hodnotitele OPZ+ </a:t>
            </a:r>
            <a:r>
              <a:rPr kumimoji="false" lang="cs-CZ" sz="2400" b="false" i="false" u="none" strike="noStrike" kern="1200" cap="none" spc="0" normalizeH="false" baseline="0" noProof="false" dirty="false">
                <a:ln>
                  <a:noFill/>
                </a:ln>
                <a:solidFill>
                  <a:srgbClr val="084A8B"/>
                </a:solidFill>
                <a:effectLst/>
                <a:uLnTx/>
                <a:uFillTx/>
                <a:latin typeface="Arial"/>
                <a:ea typeface="+mn-ea"/>
                <a:cs typeface="+mn-cs"/>
              </a:rPr>
              <a:t>– </a:t>
            </a:r>
            <a:r>
              <a:rPr lang="pl-PL" sz="2000" dirty="false">
                <a:hlinkClick r:id="rId3"/>
              </a:rPr>
              <a:t>Hodnocení a výběr projektů - www.esfcr.cz</a:t>
            </a:r>
            <a:endParaRPr lang="cs-CZ" sz="3200" dirty="false"/>
          </a:p>
          <a:p>
            <a:pPr marL="180000" indent="0">
              <a:lnSpc>
                <a:spcPts val="2400"/>
              </a:lnSpc>
              <a:spcBef>
                <a:spcPts val="300"/>
              </a:spcBef>
              <a:spcAft>
                <a:spcPts val="300"/>
              </a:spcAft>
              <a:buClr>
                <a:srgbClr val="5FBBF5"/>
              </a:buClr>
              <a:buSzPct val="80000"/>
              <a:buNone/>
              <a:defRPr/>
            </a:pPr>
            <a:endParaRPr lang="cs-CZ" sz="2000" dirty="false">
              <a:solidFill>
                <a:srgbClr val="084A8B"/>
              </a:solidFill>
              <a:latin typeface="Arial"/>
            </a:endParaRPr>
          </a:p>
          <a:p>
            <a:pPr marL="180000" indent="0">
              <a:lnSpc>
                <a:spcPts val="2400"/>
              </a:lnSpc>
              <a:spcBef>
                <a:spcPts val="300"/>
              </a:spcBef>
              <a:spcAft>
                <a:spcPts val="300"/>
              </a:spcAft>
              <a:buClr>
                <a:srgbClr val="5FBBF5"/>
              </a:buClr>
              <a:buSzPct val="80000"/>
              <a:buNone/>
              <a:defRPr/>
            </a:pPr>
            <a:r>
              <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rPr>
              <a:t>Následuje příprava a vydání právního aktu o poskytnutí podpory.</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70</a:t>
            </a:fld>
            <a:endParaRPr lang="cs-CZ" dirty="false"/>
          </a:p>
        </p:txBody>
      </p:sp>
    </p:spTree>
    <p:extLst>
      <p:ext uri="{BB962C8B-B14F-4D97-AF65-F5344CB8AC3E}">
        <p14:creationId xmlns:p14="http://schemas.microsoft.com/office/powerpoint/2010/main" val="2161060909"/>
      </p:ext>
    </p:extLst>
  </p:cSld>
  <p:clrMapOvr>
    <a:masterClrMapping/>
  </p:clrMapOvr>
</p:sld>
</file>

<file path=ppt/slides/slide7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BCD9F3A-4D83-4F74-86BF-D33BD77D1EC4}"/>
              </a:ext>
            </a:extLst>
          </p:cNvPr>
          <p:cNvSpPr>
            <a:spLocks noGrp="true"/>
          </p:cNvSpPr>
          <p:nvPr>
            <p:ph type="title"/>
          </p:nvPr>
        </p:nvSpPr>
        <p:spPr/>
        <p:txBody>
          <a:bodyPr/>
          <a:lstStyle/>
          <a:p>
            <a:r>
              <a:rPr lang="cs-CZ" dirty="false"/>
              <a:t>Příprava a vydání právního aktu o poskytnutí podpory</a:t>
            </a:r>
          </a:p>
        </p:txBody>
      </p:sp>
      <p:sp>
        <p:nvSpPr>
          <p:cNvPr id="3" name="Zástupný obsah 2">
            <a:extLst>
              <a:ext uri="{FF2B5EF4-FFF2-40B4-BE49-F238E27FC236}">
                <a16:creationId xmlns:a16="http://schemas.microsoft.com/office/drawing/2014/main" id="{2D53AC73-ABE7-42EE-88FE-809DB18BDECC}"/>
              </a:ext>
            </a:extLst>
          </p:cNvPr>
          <p:cNvSpPr>
            <a:spLocks noGrp="true"/>
          </p:cNvSpPr>
          <p:nvPr>
            <p:ph idx="1"/>
          </p:nvPr>
        </p:nvSpPr>
        <p:spPr>
          <a:xfrm>
            <a:off x="539552" y="1412776"/>
            <a:ext cx="8064448" cy="4707224"/>
          </a:xfrm>
        </p:spPr>
        <p:txBody>
          <a:bodyPr/>
          <a:lstStyle/>
          <a:p>
            <a:r>
              <a:rPr lang="cs-CZ" sz="2000" dirty="false"/>
              <a:t>Výzva k poskytnutí podkladů pro přípravu právního aktu (vyrozumění) – součástí je i identifikace/částka veřejné podpora</a:t>
            </a:r>
          </a:p>
          <a:p>
            <a:r>
              <a:rPr lang="cs-CZ" sz="2000" dirty="false"/>
              <a:t>Čestné prohlášení</a:t>
            </a:r>
          </a:p>
          <a:p>
            <a:r>
              <a:rPr lang="cs-CZ" sz="2000" dirty="false"/>
              <a:t>Příprava návrhu právního aktu</a:t>
            </a:r>
          </a:p>
          <a:p>
            <a:r>
              <a:rPr lang="cs-CZ" sz="2000" dirty="false"/>
              <a:t>Schválení žadatelem</a:t>
            </a:r>
          </a:p>
          <a:p>
            <a:r>
              <a:rPr lang="cs-CZ" sz="2000" dirty="false"/>
              <a:t>Podpis právního aktu</a:t>
            </a:r>
          </a:p>
          <a:p>
            <a:r>
              <a:rPr lang="cs-CZ" sz="2000" dirty="false"/>
              <a:t>Potvrzení přijetí právního aktu příjemcem</a:t>
            </a:r>
          </a:p>
          <a:p>
            <a:r>
              <a:rPr lang="cs-CZ" sz="2000" dirty="false"/>
              <a:t>Právní akt je vydán zpravidla do 3 měsíců od výběru projektové žádosti</a:t>
            </a:r>
          </a:p>
          <a:p>
            <a:r>
              <a:rPr lang="cs-CZ" sz="2000" dirty="false"/>
              <a:t>Znění PA pro seznámení: </a:t>
            </a:r>
            <a:r>
              <a:rPr lang="cs-CZ" sz="2000" dirty="false">
                <a:hlinkClick r:id="rId2"/>
              </a:rPr>
              <a:t>Formuláře a pokyny pro uzavření právního aktu a vzory právních aktů - www.esfcr.cz</a:t>
            </a:r>
            <a:endParaRPr lang="cs-CZ" sz="2000" dirty="false"/>
          </a:p>
        </p:txBody>
      </p:sp>
      <p:sp>
        <p:nvSpPr>
          <p:cNvPr id="4" name="Zástupný symbol pro číslo snímku 3">
            <a:extLst>
              <a:ext uri="{FF2B5EF4-FFF2-40B4-BE49-F238E27FC236}">
                <a16:creationId xmlns:a16="http://schemas.microsoft.com/office/drawing/2014/main" id="{5B70BB81-BDCF-48F3-96F6-AE72184A4839}"/>
              </a:ext>
            </a:extLst>
          </p:cNvPr>
          <p:cNvSpPr>
            <a:spLocks noGrp="true"/>
          </p:cNvSpPr>
          <p:nvPr>
            <p:ph type="sldNum" sz="quarter" idx="12"/>
          </p:nvPr>
        </p:nvSpPr>
        <p:spPr/>
        <p:txBody>
          <a:bodyPr/>
          <a:lstStyle/>
          <a:p>
            <a:fld id="{479BF083-4774-43B1-9AB0-5CC1AC5DD8EE}" type="slidenum">
              <a:rPr lang="cs-CZ" smtClean="false"/>
              <a:pPr/>
              <a:t>71</a:t>
            </a:fld>
            <a:endParaRPr lang="cs-CZ" dirty="false"/>
          </a:p>
        </p:txBody>
      </p:sp>
    </p:spTree>
    <p:extLst>
      <p:ext uri="{BB962C8B-B14F-4D97-AF65-F5344CB8AC3E}">
        <p14:creationId xmlns:p14="http://schemas.microsoft.com/office/powerpoint/2010/main" val="962826515"/>
      </p:ext>
    </p:extLst>
  </p:cSld>
  <p:clrMapOvr>
    <a:masterClrMapping/>
  </p:clrMapOvr>
</p:sld>
</file>

<file path=ppt/slides/slide7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BD0A2B-E1A6-4E88-B33C-0FA10B8C4693}"/>
              </a:ext>
            </a:extLst>
          </p:cNvPr>
          <p:cNvSpPr>
            <a:spLocks noGrp="true"/>
          </p:cNvSpPr>
          <p:nvPr>
            <p:ph type="title"/>
          </p:nvPr>
        </p:nvSpPr>
        <p:spPr/>
        <p:txBody>
          <a:bodyPr/>
          <a:lstStyle/>
          <a:p>
            <a:r>
              <a:rPr lang="cs-CZ" sz="2400" dirty="false"/>
              <a:t>Informování žadatele o výsledku žádosti v jednotlivých fázích hodnocení a výběru</a:t>
            </a:r>
          </a:p>
        </p:txBody>
      </p:sp>
      <p:sp>
        <p:nvSpPr>
          <p:cNvPr id="3" name="Zástupný obsah 2">
            <a:extLst>
              <a:ext uri="{FF2B5EF4-FFF2-40B4-BE49-F238E27FC236}">
                <a16:creationId xmlns:a16="http://schemas.microsoft.com/office/drawing/2014/main" id="{BE7A5F26-5277-4C23-9D97-26DFF81271F7}"/>
              </a:ext>
            </a:extLst>
          </p:cNvPr>
          <p:cNvSpPr>
            <a:spLocks noGrp="true"/>
          </p:cNvSpPr>
          <p:nvPr>
            <p:ph idx="1"/>
          </p:nvPr>
        </p:nvSpPr>
        <p:spPr/>
        <p:txBody>
          <a:bodyPr/>
          <a:lstStyle/>
          <a:p>
            <a:r>
              <a:rPr lang="cs-CZ" sz="2000" dirty="false"/>
              <a:t>o každé změně stavu projektu je příjemce informován prostřednictvím systému</a:t>
            </a:r>
          </a:p>
          <a:p>
            <a:r>
              <a:rPr lang="cs-CZ" sz="2000" dirty="false"/>
              <a:t>za informování o výsledku hodnocení dané fáze se považuje i změna stavu projektu v systému</a:t>
            </a:r>
          </a:p>
          <a:p>
            <a:r>
              <a:rPr lang="cs-CZ" sz="2000" dirty="false"/>
              <a:t>u negativně hodnocených projektů bude žadateli do 10 pracovních dní od ukončení hodnocení zaslán výsledek obsahující odůvodnění a také možnost podat žádost o přezkum negativního hodnocení projektové žádosti</a:t>
            </a:r>
          </a:p>
        </p:txBody>
      </p:sp>
      <p:sp>
        <p:nvSpPr>
          <p:cNvPr id="4" name="Zástupný symbol pro číslo snímku 3">
            <a:extLst>
              <a:ext uri="{FF2B5EF4-FFF2-40B4-BE49-F238E27FC236}">
                <a16:creationId xmlns:a16="http://schemas.microsoft.com/office/drawing/2014/main" id="{98144394-E7EE-45DB-B1AA-E6DA04542EA9}"/>
              </a:ext>
            </a:extLst>
          </p:cNvPr>
          <p:cNvSpPr>
            <a:spLocks noGrp="true"/>
          </p:cNvSpPr>
          <p:nvPr>
            <p:ph type="sldNum" sz="quarter" idx="12"/>
          </p:nvPr>
        </p:nvSpPr>
        <p:spPr/>
        <p:txBody>
          <a:bodyPr/>
          <a:lstStyle/>
          <a:p>
            <a:fld id="{479BF083-4774-43B1-9AB0-5CC1AC5DD8EE}" type="slidenum">
              <a:rPr lang="cs-CZ" smtClean="false"/>
              <a:pPr/>
              <a:t>72</a:t>
            </a:fld>
            <a:endParaRPr lang="cs-CZ" dirty="false"/>
          </a:p>
        </p:txBody>
      </p:sp>
    </p:spTree>
    <p:extLst>
      <p:ext uri="{BB962C8B-B14F-4D97-AF65-F5344CB8AC3E}">
        <p14:creationId xmlns:p14="http://schemas.microsoft.com/office/powerpoint/2010/main" val="2179328863"/>
      </p:ext>
    </p:extLst>
  </p:cSld>
  <p:clrMapOvr>
    <a:masterClrMapping/>
  </p:clrMapOvr>
</p:sld>
</file>

<file path=ppt/slides/slide7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Způsobilost výdajů</a:t>
            </a:r>
            <a:endParaRPr lang="cs-CZ" sz="2800" b="false" dirty="false"/>
          </a:p>
        </p:txBody>
      </p:sp>
    </p:spTree>
    <p:extLst>
      <p:ext uri="{BB962C8B-B14F-4D97-AF65-F5344CB8AC3E}">
        <p14:creationId xmlns:p14="http://schemas.microsoft.com/office/powerpoint/2010/main" val="3002055575"/>
      </p:ext>
    </p:extLst>
  </p:cSld>
  <p:clrMapOvr>
    <a:masterClrMapping/>
  </p:clrMapOvr>
</p:sld>
</file>

<file path=ppt/slides/slide7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A576A7-4331-4350-81F4-12BA8F3FAEA6}"/>
              </a:ext>
            </a:extLst>
          </p:cNvPr>
          <p:cNvSpPr>
            <a:spLocks noGrp="true"/>
          </p:cNvSpPr>
          <p:nvPr>
            <p:ph type="title"/>
          </p:nvPr>
        </p:nvSpPr>
        <p:spPr/>
        <p:txBody>
          <a:bodyPr/>
          <a:lstStyle/>
          <a:p>
            <a:r>
              <a:rPr lang="cs-CZ" dirty="false"/>
              <a:t>Způsobilost výdajů </a:t>
            </a:r>
          </a:p>
        </p:txBody>
      </p:sp>
      <p:sp>
        <p:nvSpPr>
          <p:cNvPr id="3" name="Zástupný obsah 2">
            <a:extLst>
              <a:ext uri="{FF2B5EF4-FFF2-40B4-BE49-F238E27FC236}">
                <a16:creationId xmlns:a16="http://schemas.microsoft.com/office/drawing/2014/main" id="{8708B497-C418-4B87-AD0F-3F32261C2437}"/>
              </a:ext>
            </a:extLst>
          </p:cNvPr>
          <p:cNvSpPr>
            <a:spLocks noGrp="true"/>
          </p:cNvSpPr>
          <p:nvPr>
            <p:ph idx="1"/>
          </p:nvPr>
        </p:nvSpPr>
        <p:spPr>
          <a:xfrm>
            <a:off x="540000" y="1268760"/>
            <a:ext cx="8064000" cy="5247240"/>
          </a:xfrm>
        </p:spPr>
        <p:txBody>
          <a:bodyPr/>
          <a:lstStyle/>
          <a:p>
            <a:r>
              <a:rPr lang="cs-CZ" sz="2000" b="true" dirty="false"/>
              <a:t>Způsobilý výdaj:</a:t>
            </a:r>
          </a:p>
          <a:p>
            <a:pPr>
              <a:buFont typeface="Arial" panose="020B0604020202020204" pitchFamily="34" charset="0"/>
              <a:buChar char="•"/>
            </a:pPr>
            <a:r>
              <a:rPr lang="cs-CZ" sz="1800" dirty="false"/>
              <a:t>je v souladu s právními předpisy EU a ČR relevantními pro projekt</a:t>
            </a:r>
          </a:p>
          <a:p>
            <a:pPr>
              <a:buFont typeface="Arial" panose="020B0604020202020204" pitchFamily="34" charset="0"/>
              <a:buChar char="•"/>
            </a:pPr>
            <a:r>
              <a:rPr lang="cs-CZ" sz="1800" dirty="false"/>
              <a:t>je v souladu s pravidly a cíli programu a s podmínkami poskytnutí podpory</a:t>
            </a:r>
          </a:p>
          <a:p>
            <a:pPr>
              <a:buFont typeface="Arial" panose="020B0604020202020204" pitchFamily="34" charset="0"/>
              <a:buChar char="•"/>
            </a:pPr>
            <a:r>
              <a:rPr lang="cs-CZ" sz="1800" dirty="false"/>
              <a:t>je přiměřený , řádně identifikovatelný, prokazatelný, doložitelný</a:t>
            </a:r>
          </a:p>
          <a:p>
            <a:pPr>
              <a:buFont typeface="Arial" panose="020B0604020202020204" pitchFamily="34" charset="0"/>
              <a:buChar char="•"/>
            </a:pPr>
            <a:r>
              <a:rPr lang="cs-CZ" sz="1800" dirty="false"/>
              <a:t>nezbytný pro dosažení cílů projektu</a:t>
            </a:r>
          </a:p>
          <a:p>
            <a:pPr>
              <a:buFont typeface="Arial" panose="020B0604020202020204" pitchFamily="34" charset="0"/>
              <a:buChar char="•"/>
            </a:pPr>
            <a:r>
              <a:rPr lang="cs-CZ" sz="1800" dirty="false"/>
              <a:t>vzniknul v době realizace projektu, kdy datum zahájení i datum ukončení realizace specifikuje právní akt, a byl uhrazen (pokud je to relevantní) nejpozději do okamžiku ukončení administrace závěrečné zprávy o realizaci projektu, resp. závěrečné žádosti o platbu (</a:t>
            </a:r>
            <a:r>
              <a:rPr lang="cs-CZ" sz="1800" dirty="false">
                <a:latin typeface="Arial" panose="020B0604020202020204" pitchFamily="34" charset="0"/>
                <a:ea typeface="Calibri" panose="020F0502020204030204" pitchFamily="34" charset="0"/>
              </a:rPr>
              <a:t>d</a:t>
            </a:r>
            <a:r>
              <a:rPr lang="cs-CZ" sz="1800" dirty="false">
                <a:effectLst/>
                <a:latin typeface="Arial" panose="020B0604020202020204" pitchFamily="34" charset="0"/>
                <a:ea typeface="Calibri" panose="020F0502020204030204" pitchFamily="34" charset="0"/>
              </a:rPr>
              <a:t>atum zahájení realizace nesmí předcházet datu vyhlášení této výzvy</a:t>
            </a:r>
            <a:r>
              <a:rPr lang="cs-CZ" sz="1800" dirty="false">
                <a:latin typeface="Arial" panose="020B0604020202020204" pitchFamily="34" charset="0"/>
                <a:ea typeface="Calibri" panose="020F0502020204030204" pitchFamily="34" charset="0"/>
              </a:rPr>
              <a:t> - 17.10.2022)</a:t>
            </a:r>
            <a:endParaRPr lang="cs-CZ" sz="1800" dirty="false"/>
          </a:p>
          <a:p>
            <a:pPr>
              <a:buFont typeface="Arial" panose="020B0604020202020204" pitchFamily="34" charset="0"/>
              <a:buChar char="•"/>
            </a:pPr>
            <a:endParaRPr lang="cs-CZ" sz="1600" dirty="false"/>
          </a:p>
        </p:txBody>
      </p:sp>
      <p:sp>
        <p:nvSpPr>
          <p:cNvPr id="4" name="Zástupný symbol pro číslo snímku 3">
            <a:extLst>
              <a:ext uri="{FF2B5EF4-FFF2-40B4-BE49-F238E27FC236}">
                <a16:creationId xmlns:a16="http://schemas.microsoft.com/office/drawing/2014/main" id="{A2B7AD02-192D-464F-8A25-40562C95A799}"/>
              </a:ext>
            </a:extLst>
          </p:cNvPr>
          <p:cNvSpPr>
            <a:spLocks noGrp="true"/>
          </p:cNvSpPr>
          <p:nvPr>
            <p:ph type="sldNum" sz="quarter" idx="12"/>
          </p:nvPr>
        </p:nvSpPr>
        <p:spPr/>
        <p:txBody>
          <a:bodyPr/>
          <a:lstStyle/>
          <a:p>
            <a:fld id="{479BF083-4774-43B1-9AB0-5CC1AC5DD8EE}" type="slidenum">
              <a:rPr lang="cs-CZ" smtClean="false"/>
              <a:pPr/>
              <a:t>74</a:t>
            </a:fld>
            <a:endParaRPr lang="cs-CZ" dirty="false"/>
          </a:p>
        </p:txBody>
      </p:sp>
    </p:spTree>
    <p:extLst>
      <p:ext uri="{BB962C8B-B14F-4D97-AF65-F5344CB8AC3E}">
        <p14:creationId xmlns:p14="http://schemas.microsoft.com/office/powerpoint/2010/main" val="1224957017"/>
      </p:ext>
    </p:extLst>
  </p:cSld>
  <p:clrMapOvr>
    <a:masterClrMapping/>
  </p:clrMapOvr>
</p:sld>
</file>

<file path=ppt/slides/slide7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ABB0D6-A075-4894-BBAC-CDAA77248595}"/>
              </a:ext>
            </a:extLst>
          </p:cNvPr>
          <p:cNvSpPr>
            <a:spLocks noGrp="true"/>
          </p:cNvSpPr>
          <p:nvPr>
            <p:ph type="title"/>
          </p:nvPr>
        </p:nvSpPr>
        <p:spPr/>
        <p:txBody>
          <a:bodyPr/>
          <a:lstStyle/>
          <a:p>
            <a:r>
              <a:rPr lang="cs-CZ" dirty="false"/>
              <a:t>Způsobilost výdajů </a:t>
            </a:r>
          </a:p>
        </p:txBody>
      </p:sp>
      <p:sp>
        <p:nvSpPr>
          <p:cNvPr id="3" name="Zástupný obsah 2">
            <a:extLst>
              <a:ext uri="{FF2B5EF4-FFF2-40B4-BE49-F238E27FC236}">
                <a16:creationId xmlns:a16="http://schemas.microsoft.com/office/drawing/2014/main" id="{DE2143C3-C87D-4C08-BC21-EA8EF6822307}"/>
              </a:ext>
            </a:extLst>
          </p:cNvPr>
          <p:cNvSpPr>
            <a:spLocks noGrp="true"/>
          </p:cNvSpPr>
          <p:nvPr>
            <p:ph idx="1"/>
          </p:nvPr>
        </p:nvSpPr>
        <p:spPr>
          <a:xfrm>
            <a:off x="540000" y="1269000"/>
            <a:ext cx="8064000" cy="5247000"/>
          </a:xfrm>
        </p:spPr>
        <p:txBody>
          <a:bodyPr/>
          <a:lstStyle/>
          <a:p>
            <a:r>
              <a:rPr lang="cs-CZ" sz="2000" dirty="false">
                <a:latin typeface="Arial" panose="020B0604020202020204" pitchFamily="34" charset="0"/>
                <a:ea typeface="Calibri" panose="020F0502020204030204" pitchFamily="34" charset="0"/>
              </a:rPr>
              <a:t>p</a:t>
            </a:r>
            <a:r>
              <a:rPr lang="cs-CZ" sz="2000" dirty="false">
                <a:effectLst/>
                <a:latin typeface="Arial" panose="020B0604020202020204" pitchFamily="34" charset="0"/>
                <a:ea typeface="Calibri" panose="020F0502020204030204" pitchFamily="34" charset="0"/>
              </a:rPr>
              <a:t>ravidla, jaké kategorie výdajů jsou způsobilé, jsou k dispozici ve Specifické části pravidel pro žadatele a příjemce v rámci OPZ+ pro projekty s přímými a nepřímými náklady a pro projekty financované s využitím paušálních sazeb – </a:t>
            </a:r>
            <a:r>
              <a:rPr lang="cs-CZ" sz="2000" b="true" dirty="false">
                <a:effectLst/>
                <a:latin typeface="Arial" panose="020B0604020202020204" pitchFamily="34" charset="0"/>
                <a:ea typeface="Calibri" panose="020F0502020204030204" pitchFamily="34" charset="0"/>
              </a:rPr>
              <a:t>kapitola č. 6</a:t>
            </a:r>
          </a:p>
          <a:p>
            <a:r>
              <a:rPr lang="cs-CZ" sz="2000" dirty="false">
                <a:latin typeface="Arial" panose="020B0604020202020204" pitchFamily="34" charset="0"/>
              </a:rPr>
              <a:t>Pro výzvu č. 033 jsou způsobilé </a:t>
            </a:r>
            <a:r>
              <a:rPr lang="cs-CZ" sz="2000" b="true" dirty="false">
                <a:latin typeface="Arial" panose="020B0604020202020204" pitchFamily="34" charset="0"/>
              </a:rPr>
              <a:t>pouze neinvestiční výdaje</a:t>
            </a:r>
          </a:p>
          <a:p>
            <a:r>
              <a:rPr lang="cs-CZ" sz="2000" dirty="false">
                <a:latin typeface="Arial" panose="020B0604020202020204" pitchFamily="34" charset="0"/>
              </a:rPr>
              <a:t>Veškeré výdaje rozpočtu je nejlépe zdůvodnit v projektové žádosti – viz dobrá praxe v Pokynech pro vyplnění žádosti o podporu v ISKP21+</a:t>
            </a:r>
          </a:p>
          <a:p>
            <a:r>
              <a:rPr lang="cs-CZ" sz="2000" dirty="false">
                <a:latin typeface="Arial" panose="020B0604020202020204" pitchFamily="34" charset="0"/>
              </a:rPr>
              <a:t>Dodržovat limity uvedené v aktuální verzi pomůcky Obvyklé ceny a mzdy v OPZ+  </a:t>
            </a:r>
            <a:r>
              <a:rPr lang="it-IT" sz="2000" dirty="false">
                <a:hlinkClick r:id="rId2"/>
              </a:rPr>
              <a:t>Pravidla pro žadatele a příjemce - </a:t>
            </a:r>
            <a:r>
              <a:rPr lang="it-IT" sz="2000" dirty="false">
                <a:hlinkClick r:id="rId3"/>
              </a:rPr>
              <a:t>www.esfcr.cz</a:t>
            </a:r>
            <a:endParaRPr lang="cs-CZ" sz="2000" dirty="false">
              <a:latin typeface="Arial" panose="020B0604020202020204" pitchFamily="34" charset="0"/>
            </a:endParaRPr>
          </a:p>
          <a:p>
            <a:r>
              <a:rPr lang="cs-CZ" sz="2000" dirty="false">
                <a:latin typeface="Arial" panose="020B0604020202020204" pitchFamily="34" charset="0"/>
              </a:rPr>
              <a:t>Výdaj musí být efektivní, hospodárný a účelný</a:t>
            </a:r>
          </a:p>
          <a:p>
            <a:endParaRPr lang="cs-CZ" sz="3200" b="true" dirty="false">
              <a:solidFill>
                <a:srgbClr val="FF0000"/>
              </a:solidFill>
            </a:endParaRPr>
          </a:p>
        </p:txBody>
      </p:sp>
      <p:sp>
        <p:nvSpPr>
          <p:cNvPr id="4" name="Zástupný symbol pro číslo snímku 3">
            <a:extLst>
              <a:ext uri="{FF2B5EF4-FFF2-40B4-BE49-F238E27FC236}">
                <a16:creationId xmlns:a16="http://schemas.microsoft.com/office/drawing/2014/main" id="{D8AF9541-A823-4337-8589-50E235166AB3}"/>
              </a:ext>
            </a:extLst>
          </p:cNvPr>
          <p:cNvSpPr>
            <a:spLocks noGrp="true"/>
          </p:cNvSpPr>
          <p:nvPr>
            <p:ph type="sldNum" sz="quarter" idx="12"/>
          </p:nvPr>
        </p:nvSpPr>
        <p:spPr/>
        <p:txBody>
          <a:bodyPr/>
          <a:lstStyle/>
          <a:p>
            <a:fld id="{479BF083-4774-43B1-9AB0-5CC1AC5DD8EE}" type="slidenum">
              <a:rPr lang="cs-CZ" smtClean="false"/>
              <a:pPr/>
              <a:t>75</a:t>
            </a:fld>
            <a:endParaRPr lang="cs-CZ" dirty="false"/>
          </a:p>
        </p:txBody>
      </p:sp>
    </p:spTree>
    <p:extLst>
      <p:ext uri="{BB962C8B-B14F-4D97-AF65-F5344CB8AC3E}">
        <p14:creationId xmlns:p14="http://schemas.microsoft.com/office/powerpoint/2010/main" val="1924633338"/>
      </p:ext>
    </p:extLst>
  </p:cSld>
  <p:clrMapOvr>
    <a:masterClrMapping/>
  </p:clrMapOvr>
</p:sld>
</file>

<file path=ppt/slides/slide76.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35EFE6-A962-43D2-9A7A-908915ABD252}"/>
              </a:ext>
            </a:extLst>
          </p:cNvPr>
          <p:cNvSpPr>
            <a:spLocks noGrp="true"/>
          </p:cNvSpPr>
          <p:nvPr>
            <p:ph type="title"/>
          </p:nvPr>
        </p:nvSpPr>
        <p:spPr/>
        <p:txBody>
          <a:bodyPr/>
          <a:lstStyle/>
          <a:p>
            <a:r>
              <a:rPr lang="cs-CZ" dirty="false"/>
              <a:t>Způsobilost výdajů</a:t>
            </a:r>
          </a:p>
        </p:txBody>
      </p:sp>
      <p:sp>
        <p:nvSpPr>
          <p:cNvPr id="3" name="Zástupný obsah 2">
            <a:extLst>
              <a:ext uri="{FF2B5EF4-FFF2-40B4-BE49-F238E27FC236}">
                <a16:creationId xmlns:a16="http://schemas.microsoft.com/office/drawing/2014/main" id="{E52CC5C0-A35F-4CC0-A892-A1BA7FE11B78}"/>
              </a:ext>
            </a:extLst>
          </p:cNvPr>
          <p:cNvSpPr>
            <a:spLocks noGrp="true"/>
          </p:cNvSpPr>
          <p:nvPr>
            <p:ph idx="1"/>
          </p:nvPr>
        </p:nvSpPr>
        <p:spPr/>
        <p:txBody>
          <a:bodyPr/>
          <a:lstStyle/>
          <a:p>
            <a:r>
              <a:rPr lang="cs-CZ" sz="2000" b="true" dirty="false"/>
              <a:t>úvazek osoby, u které je odměňování i jen částečně hrazeno z prostředků projektu OPZ+, </a:t>
            </a:r>
            <a:r>
              <a:rPr lang="cs-CZ" sz="2000" dirty="false"/>
              <a:t>může být </a:t>
            </a:r>
            <a:r>
              <a:rPr lang="cs-CZ" sz="2000" b="true" dirty="false"/>
              <a:t>maximálně 1,0</a:t>
            </a:r>
            <a:r>
              <a:rPr lang="cs-CZ" sz="2000" dirty="false"/>
              <a:t> dohromady u všech subjektů (příjemce a partneři s/bez FP)</a:t>
            </a:r>
          </a:p>
          <a:p>
            <a:r>
              <a:rPr lang="cs-CZ" sz="2000" b="true" dirty="false"/>
              <a:t>Dobrovolnictví </a:t>
            </a:r>
            <a:r>
              <a:rPr lang="cs-CZ" sz="2000" dirty="false"/>
              <a:t>– způsobilé do výše spolufinancování projektu příjemcem, hodnota práce se určuje na základě ověřeného objemu vynaložené pracovní doby a sazby používané při odměňování za rovnocennou práci  - činnost lze tedy případně vykonat nad limit 1,0 úvazku</a:t>
            </a:r>
          </a:p>
          <a:p>
            <a:endParaRPr lang="cs-CZ" sz="2000" dirty="false"/>
          </a:p>
        </p:txBody>
      </p:sp>
      <p:sp>
        <p:nvSpPr>
          <p:cNvPr id="4" name="Zástupný symbol pro číslo snímku 3">
            <a:extLst>
              <a:ext uri="{FF2B5EF4-FFF2-40B4-BE49-F238E27FC236}">
                <a16:creationId xmlns:a16="http://schemas.microsoft.com/office/drawing/2014/main" id="{671DC524-644A-4B10-8552-DF765273CBA5}"/>
              </a:ext>
            </a:extLst>
          </p:cNvPr>
          <p:cNvSpPr>
            <a:spLocks noGrp="true"/>
          </p:cNvSpPr>
          <p:nvPr>
            <p:ph type="sldNum" sz="quarter" idx="12"/>
          </p:nvPr>
        </p:nvSpPr>
        <p:spPr/>
        <p:txBody>
          <a:bodyPr/>
          <a:lstStyle/>
          <a:p>
            <a:fld id="{479BF083-4774-43B1-9AB0-5CC1AC5DD8EE}" type="slidenum">
              <a:rPr lang="cs-CZ" smtClean="false"/>
              <a:pPr/>
              <a:t>76</a:t>
            </a:fld>
            <a:endParaRPr lang="cs-CZ" dirty="false"/>
          </a:p>
        </p:txBody>
      </p:sp>
    </p:spTree>
    <p:extLst>
      <p:ext uri="{BB962C8B-B14F-4D97-AF65-F5344CB8AC3E}">
        <p14:creationId xmlns:p14="http://schemas.microsoft.com/office/powerpoint/2010/main" val="2277363665"/>
      </p:ext>
    </p:extLst>
  </p:cSld>
  <p:clrMapOvr>
    <a:masterClrMapping/>
  </p:clrMapOvr>
</p:sld>
</file>

<file path=ppt/slides/slide77.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Rozpočet projektu</a:t>
            </a:r>
            <a:endParaRPr lang="cs-CZ" sz="2800" b="false" dirty="false"/>
          </a:p>
        </p:txBody>
      </p:sp>
    </p:spTree>
    <p:extLst>
      <p:ext uri="{BB962C8B-B14F-4D97-AF65-F5344CB8AC3E}">
        <p14:creationId xmlns:p14="http://schemas.microsoft.com/office/powerpoint/2010/main" val="671999048"/>
      </p:ext>
    </p:extLst>
  </p:cSld>
  <p:clrMapOvr>
    <a:masterClrMapping/>
  </p:clrMapOvr>
</p:sld>
</file>

<file path=ppt/slides/slide78.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FD64EA-A280-4C71-AF9C-CEE6B608034A}"/>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0881F232-AB62-434D-B947-870101F60C44}"/>
              </a:ext>
            </a:extLst>
          </p:cNvPr>
          <p:cNvSpPr>
            <a:spLocks noGrp="true"/>
          </p:cNvSpPr>
          <p:nvPr>
            <p:ph idx="1"/>
          </p:nvPr>
        </p:nvSpPr>
        <p:spPr/>
        <p:txBody>
          <a:bodyPr/>
          <a:lstStyle/>
          <a:p>
            <a:r>
              <a:rPr lang="cs-CZ" b="true" dirty="false"/>
              <a:t>Kapitoly rozpočtu</a:t>
            </a:r>
          </a:p>
          <a:p>
            <a:r>
              <a:rPr lang="cs-CZ" dirty="false"/>
              <a:t>1.1 Přímé náklady</a:t>
            </a:r>
          </a:p>
          <a:p>
            <a:pPr lvl="1">
              <a:buFont typeface="Arial" panose="020B0604020202020204" pitchFamily="34" charset="0"/>
              <a:buChar char="•"/>
            </a:pPr>
            <a:r>
              <a:rPr lang="cs-CZ" sz="2400" dirty="false"/>
              <a:t>1.1.1 Osobní náklady</a:t>
            </a:r>
          </a:p>
          <a:p>
            <a:pPr lvl="1">
              <a:buFont typeface="Arial" panose="020B0604020202020204" pitchFamily="34" charset="0"/>
              <a:buChar char="•"/>
            </a:pPr>
            <a:r>
              <a:rPr lang="cs-CZ" sz="2400" dirty="false"/>
              <a:t>1.1.2 Cestovné</a:t>
            </a:r>
          </a:p>
          <a:p>
            <a:pPr lvl="1">
              <a:buFont typeface="Arial" panose="020B0604020202020204" pitchFamily="34" charset="0"/>
              <a:buChar char="•"/>
            </a:pPr>
            <a:r>
              <a:rPr lang="cs-CZ" sz="2400" dirty="false"/>
              <a:t>1.1.3 Zařízení a vybavení</a:t>
            </a:r>
          </a:p>
          <a:p>
            <a:pPr lvl="1">
              <a:buFont typeface="Arial" panose="020B0604020202020204" pitchFamily="34" charset="0"/>
              <a:buChar char="•"/>
            </a:pPr>
            <a:r>
              <a:rPr lang="cs-CZ" sz="2400" dirty="false"/>
              <a:t>1.1.4 Nákup služeb</a:t>
            </a:r>
          </a:p>
          <a:p>
            <a:pPr lvl="1">
              <a:buFont typeface="Arial" panose="020B0604020202020204" pitchFamily="34" charset="0"/>
              <a:buChar char="•"/>
            </a:pPr>
            <a:r>
              <a:rPr lang="cs-CZ" sz="2400" dirty="false"/>
              <a:t>1.1.5 Drobné stavební úpravy</a:t>
            </a:r>
          </a:p>
          <a:p>
            <a:pPr lvl="1">
              <a:buFont typeface="Arial" panose="020B0604020202020204" pitchFamily="34" charset="0"/>
              <a:buChar char="•"/>
            </a:pPr>
            <a:r>
              <a:rPr lang="cs-CZ" sz="2400" dirty="false"/>
              <a:t>1.1.6 Přímá podpora cílové skupiny</a:t>
            </a:r>
          </a:p>
          <a:p>
            <a:pPr marL="414000" lvl="1" indent="0">
              <a:buNone/>
            </a:pPr>
            <a:endParaRPr lang="cs-CZ" sz="2400" dirty="false"/>
          </a:p>
          <a:p>
            <a:r>
              <a:rPr lang="cs-CZ" dirty="false"/>
              <a:t>1.2. Nepřímé náklady</a:t>
            </a:r>
          </a:p>
          <a:p>
            <a:endParaRPr lang="cs-CZ" dirty="false"/>
          </a:p>
        </p:txBody>
      </p:sp>
      <p:sp>
        <p:nvSpPr>
          <p:cNvPr id="4" name="Zástupný symbol pro číslo snímku 3">
            <a:extLst>
              <a:ext uri="{FF2B5EF4-FFF2-40B4-BE49-F238E27FC236}">
                <a16:creationId xmlns:a16="http://schemas.microsoft.com/office/drawing/2014/main" id="{9CC1E033-6633-4265-9FD0-F990D949D7A4}"/>
              </a:ext>
            </a:extLst>
          </p:cNvPr>
          <p:cNvSpPr>
            <a:spLocks noGrp="true"/>
          </p:cNvSpPr>
          <p:nvPr>
            <p:ph type="sldNum" sz="quarter" idx="12"/>
          </p:nvPr>
        </p:nvSpPr>
        <p:spPr/>
        <p:txBody>
          <a:bodyPr/>
          <a:lstStyle/>
          <a:p>
            <a:fld id="{479BF083-4774-43B1-9AB0-5CC1AC5DD8EE}" type="slidenum">
              <a:rPr lang="cs-CZ" smtClean="false"/>
              <a:pPr/>
              <a:t>78</a:t>
            </a:fld>
            <a:endParaRPr lang="cs-CZ" dirty="false"/>
          </a:p>
        </p:txBody>
      </p:sp>
    </p:spTree>
    <p:extLst>
      <p:ext uri="{BB962C8B-B14F-4D97-AF65-F5344CB8AC3E}">
        <p14:creationId xmlns:p14="http://schemas.microsoft.com/office/powerpoint/2010/main" val="1028908054"/>
      </p:ext>
    </p:extLst>
  </p:cSld>
  <p:clrMapOvr>
    <a:masterClrMapping/>
  </p:clrMapOvr>
</p:sld>
</file>

<file path=ppt/slides/slide79.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5AAC344-BB6D-4AE3-897D-080FCC64132D}"/>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1B00BCF6-2835-4AA0-A8DC-6056DB22209A}"/>
              </a:ext>
            </a:extLst>
          </p:cNvPr>
          <p:cNvSpPr>
            <a:spLocks noGrp="true"/>
          </p:cNvSpPr>
          <p:nvPr>
            <p:ph idx="1"/>
          </p:nvPr>
        </p:nvSpPr>
        <p:spPr>
          <a:xfrm>
            <a:off x="540000" y="1340768"/>
            <a:ext cx="8064000" cy="4779232"/>
          </a:xfrm>
        </p:spPr>
        <p:txBody>
          <a:bodyPr/>
          <a:lstStyle/>
          <a:p>
            <a:r>
              <a:rPr lang="cs-CZ" b="true" dirty="false"/>
              <a:t>1.1.1 Osobní náklady</a:t>
            </a:r>
          </a:p>
          <a:p>
            <a:pPr marL="432000" lvl="1" indent="-432000" algn="just">
              <a:lnSpc>
                <a:spcPct val="100000"/>
              </a:lnSpc>
              <a:spcBef>
                <a:spcPts val="0"/>
              </a:spcBef>
              <a:spcAft>
                <a:spcPts val="0"/>
              </a:spcAft>
              <a:buSzPct val="100000"/>
              <a:buFont typeface="Wingdings" panose="05000000000000000000" pitchFamily="2" charset="2"/>
              <a:buChar char=""/>
              <a:defRPr/>
            </a:pPr>
            <a:r>
              <a:rPr lang="cs-CZ" sz="1800" dirty="false"/>
              <a:t>Pracovní úvazky zaměstnance se nesmí překrývat a není možné, aby byl </a:t>
            </a:r>
            <a:br>
              <a:rPr lang="cs-CZ" sz="1800" dirty="false"/>
            </a:br>
            <a:r>
              <a:rPr lang="cs-CZ" sz="1800" dirty="false"/>
              <a:t>za stejnou práci placen vícekrát</a:t>
            </a:r>
          </a:p>
          <a:p>
            <a:pPr marL="0" lvl="1" indent="0" algn="just">
              <a:lnSpc>
                <a:spcPct val="100000"/>
              </a:lnSpc>
              <a:spcBef>
                <a:spcPts val="0"/>
              </a:spcBef>
              <a:spcAft>
                <a:spcPts val="0"/>
              </a:spcAft>
              <a:buSzPct val="100000"/>
              <a:buNone/>
              <a:defRPr/>
            </a:pPr>
            <a:endParaRPr lang="cs-CZ" sz="1800" b="true" dirty="false"/>
          </a:p>
          <a:p>
            <a:pPr marL="432000" lvl="1" indent="-432000" algn="just">
              <a:lnSpc>
                <a:spcPct val="100000"/>
              </a:lnSpc>
              <a:spcBef>
                <a:spcPts val="0"/>
              </a:spcBef>
              <a:spcAft>
                <a:spcPts val="0"/>
              </a:spcAft>
              <a:buSzPct val="100000"/>
              <a:buFont typeface="Wingdings" panose="05000000000000000000" pitchFamily="2" charset="2"/>
              <a:buChar char=""/>
              <a:defRPr/>
            </a:pPr>
            <a:r>
              <a:rPr lang="cs-CZ" sz="1800" b="true" dirty="false">
                <a:solidFill>
                  <a:srgbClr val="FF0000"/>
                </a:solidFill>
              </a:rPr>
              <a:t>Výše úvazku = maximálně 1,0 </a:t>
            </a:r>
            <a:r>
              <a:rPr lang="cs-CZ" sz="1800" dirty="false">
                <a:solidFill>
                  <a:srgbClr val="FF0000"/>
                </a:solidFill>
              </a:rPr>
              <a:t>(součet veškerých úvazků zaměstnance </a:t>
            </a:r>
            <a:br>
              <a:rPr lang="cs-CZ" sz="1800" dirty="false">
                <a:solidFill>
                  <a:srgbClr val="FF0000"/>
                </a:solidFill>
              </a:rPr>
            </a:br>
            <a:r>
              <a:rPr lang="cs-CZ" sz="1800" dirty="false">
                <a:solidFill>
                  <a:srgbClr val="FF0000"/>
                </a:solidFill>
              </a:rPr>
              <a:t>u všech subjektů zapojených do projektu – příjemce a partneři), a to po celou dobu zapojení daného pracovníka do realizace projektu</a:t>
            </a:r>
            <a:endParaRPr lang="cs-CZ" sz="1800" b="true" dirty="false">
              <a:solidFill>
                <a:srgbClr val="FF0000"/>
              </a:solidFill>
            </a:endParaRPr>
          </a:p>
          <a:p>
            <a:pPr marL="432000" lvl="1" indent="-432000" algn="just">
              <a:lnSpc>
                <a:spcPct val="100000"/>
              </a:lnSpc>
              <a:spcBef>
                <a:spcPts val="0"/>
              </a:spcBef>
              <a:spcAft>
                <a:spcPts val="0"/>
              </a:spcAft>
              <a:buSzPct val="100000"/>
              <a:buFont typeface="Wingdings" panose="05000000000000000000" pitchFamily="2" charset="2"/>
              <a:buChar char=""/>
              <a:defRPr/>
            </a:pPr>
            <a:endParaRPr lang="cs-CZ" sz="1800" dirty="false"/>
          </a:p>
          <a:p>
            <a:pPr marL="432000" lvl="1" indent="-432000" algn="just">
              <a:lnSpc>
                <a:spcPct val="100000"/>
              </a:lnSpc>
              <a:spcBef>
                <a:spcPts val="0"/>
              </a:spcBef>
              <a:spcAft>
                <a:spcPts val="0"/>
              </a:spcAft>
              <a:buSzPct val="100000"/>
              <a:buFont typeface="Wingdings" panose="05000000000000000000" pitchFamily="2" charset="2"/>
              <a:buChar char=""/>
              <a:defRPr/>
            </a:pPr>
            <a:r>
              <a:rPr lang="cs-CZ" altLang="cs-CZ" sz="1800" b="true" dirty="false"/>
              <a:t>Realizační tým projektu (RT) = </a:t>
            </a:r>
            <a:r>
              <a:rPr lang="cs-CZ" altLang="cs-CZ" sz="1800" dirty="false"/>
              <a:t>zařazení mezi přímé/nepřímé náklady projektu dle pracovní náplně v projektu, dle vazby na CS – přímá x nepřímá vazba</a:t>
            </a:r>
          </a:p>
          <a:p>
            <a:pPr marL="432000" lvl="1" indent="-432000" algn="just">
              <a:lnSpc>
                <a:spcPct val="100000"/>
              </a:lnSpc>
              <a:spcBef>
                <a:spcPts val="0"/>
              </a:spcBef>
              <a:spcAft>
                <a:spcPts val="0"/>
              </a:spcAft>
              <a:buSzPct val="100000"/>
              <a:buFont typeface="Wingdings" panose="05000000000000000000" pitchFamily="2" charset="2"/>
              <a:buChar char=""/>
              <a:defRPr/>
            </a:pPr>
            <a:endParaRPr lang="cs-CZ" altLang="cs-CZ" sz="1800" dirty="false"/>
          </a:p>
          <a:p>
            <a:pPr marL="432000" lvl="1" indent="-432000" algn="just">
              <a:lnSpc>
                <a:spcPct val="100000"/>
              </a:lnSpc>
              <a:spcBef>
                <a:spcPts val="0"/>
              </a:spcBef>
              <a:spcAft>
                <a:spcPts val="0"/>
              </a:spcAft>
              <a:buSzPct val="100000"/>
              <a:buFont typeface="Wingdings" panose="05000000000000000000" pitchFamily="2" charset="2"/>
              <a:buChar char=""/>
              <a:defRPr/>
            </a:pPr>
            <a:r>
              <a:rPr lang="cs-CZ" altLang="cs-CZ" sz="1800" b="true" dirty="false"/>
              <a:t>PŘÍMÉ NÁKLADY: </a:t>
            </a:r>
            <a:r>
              <a:rPr lang="cs-CZ" altLang="cs-CZ" sz="1800" dirty="false"/>
              <a:t>pouze přímá práce s CS nebo zajištění výstupu, který je určen k přímému využití CS</a:t>
            </a:r>
          </a:p>
          <a:p>
            <a:pPr marL="432000" lvl="1" indent="-432000" algn="just">
              <a:lnSpc>
                <a:spcPct val="100000"/>
              </a:lnSpc>
              <a:spcBef>
                <a:spcPts val="0"/>
              </a:spcBef>
              <a:spcAft>
                <a:spcPts val="0"/>
              </a:spcAft>
              <a:buSzPct val="100000"/>
              <a:buFont typeface="Wingdings" panose="05000000000000000000" pitchFamily="2" charset="2"/>
              <a:buChar char=""/>
              <a:defRPr/>
            </a:pPr>
            <a:endParaRPr lang="cs-CZ" altLang="cs-CZ" sz="1800" dirty="false"/>
          </a:p>
          <a:p>
            <a:pPr marL="432000" lvl="1" indent="-432000" algn="just">
              <a:lnSpc>
                <a:spcPct val="100000"/>
              </a:lnSpc>
              <a:spcBef>
                <a:spcPts val="0"/>
              </a:spcBef>
              <a:spcAft>
                <a:spcPts val="0"/>
              </a:spcAft>
              <a:buSzPct val="100000"/>
              <a:buFont typeface="Wingdings" panose="05000000000000000000" pitchFamily="2" charset="2"/>
              <a:buChar char=""/>
              <a:defRPr/>
            </a:pPr>
            <a:r>
              <a:rPr lang="cs-CZ" altLang="cs-CZ" sz="1800" b="true" dirty="false"/>
              <a:t>NEPŘÍMÉ NÁKLADY: </a:t>
            </a:r>
            <a:r>
              <a:rPr lang="cs-CZ" altLang="cs-CZ" sz="1800" dirty="false"/>
              <a:t>projektový/finanční manažer a ostatní pozice (administrativní, podpůrné), které nepracují přímo s CS či nezajišťuje výstup, který je určen k přímému využití cílovou skupinou projektu</a:t>
            </a:r>
          </a:p>
          <a:p>
            <a:endParaRPr lang="cs-CZ" dirty="false"/>
          </a:p>
        </p:txBody>
      </p:sp>
      <p:sp>
        <p:nvSpPr>
          <p:cNvPr id="4" name="Zástupný symbol pro číslo snímku 3">
            <a:extLst>
              <a:ext uri="{FF2B5EF4-FFF2-40B4-BE49-F238E27FC236}">
                <a16:creationId xmlns:a16="http://schemas.microsoft.com/office/drawing/2014/main" id="{CE261A6D-818D-4D25-A5FA-8DD5D4B2FE49}"/>
              </a:ext>
            </a:extLst>
          </p:cNvPr>
          <p:cNvSpPr>
            <a:spLocks noGrp="true"/>
          </p:cNvSpPr>
          <p:nvPr>
            <p:ph type="sldNum" sz="quarter" idx="12"/>
          </p:nvPr>
        </p:nvSpPr>
        <p:spPr/>
        <p:txBody>
          <a:bodyPr/>
          <a:lstStyle/>
          <a:p>
            <a:fld id="{479BF083-4774-43B1-9AB0-5CC1AC5DD8EE}" type="slidenum">
              <a:rPr lang="cs-CZ" smtClean="false"/>
              <a:pPr/>
              <a:t>79</a:t>
            </a:fld>
            <a:endParaRPr lang="cs-CZ" dirty="false"/>
          </a:p>
        </p:txBody>
      </p:sp>
    </p:spTree>
    <p:extLst>
      <p:ext uri="{BB962C8B-B14F-4D97-AF65-F5344CB8AC3E}">
        <p14:creationId xmlns:p14="http://schemas.microsoft.com/office/powerpoint/2010/main" val="3167304112"/>
      </p:ext>
    </p:extLst>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pl-PL" dirty="false"/>
              <a:t>Oprávnění ŽAdatelé</a:t>
            </a:r>
            <a:endParaRPr lang="cs-CZ" dirty="false"/>
          </a:p>
        </p:txBody>
      </p:sp>
      <p:sp>
        <p:nvSpPr>
          <p:cNvPr id="3" name="Zástupný symbol pro obsah 2"/>
          <p:cNvSpPr>
            <a:spLocks noGrp="true"/>
          </p:cNvSpPr>
          <p:nvPr>
            <p:ph idx="1"/>
          </p:nvPr>
        </p:nvSpPr>
        <p:spPr>
          <a:xfrm>
            <a:off x="360000" y="1621219"/>
            <a:ext cx="8064000" cy="4320000"/>
          </a:xfrm>
        </p:spPr>
        <p:txBody>
          <a:bodyPr/>
          <a:lstStyle/>
          <a:p>
            <a:pPr marL="0" indent="0">
              <a:buNone/>
            </a:pPr>
            <a:r>
              <a:rPr lang="cs-CZ" sz="2000" b="true" dirty="false"/>
              <a:t>Žadatelem</a:t>
            </a:r>
            <a:r>
              <a:rPr lang="cs-CZ" sz="2000" b="true" baseline="0" dirty="false"/>
              <a:t> o podporu z OPZ+ může být POUZE</a:t>
            </a:r>
          </a:p>
          <a:p>
            <a:pPr algn="just"/>
            <a:r>
              <a:rPr lang="cs-CZ" sz="2000" dirty="false"/>
              <a:t>osoba (právnická nebo fyzická), která je registrovaným subjektem v ČR, tj. osoba, která má vlastní identifikační číslo (tzv. IČO někdy také IČ)</a:t>
            </a:r>
          </a:p>
          <a:p>
            <a:pPr algn="just"/>
            <a:r>
              <a:rPr lang="cs-CZ" sz="2000" dirty="false"/>
              <a:t>osoba, která má aktivní datovou schránku</a:t>
            </a:r>
          </a:p>
          <a:p>
            <a:pPr algn="just"/>
            <a:r>
              <a:rPr lang="cs-CZ" sz="2000" dirty="false"/>
              <a:t>osoba, která nepatří mezi subjekty, které se nemohou výzvy účastnit z důvodů insolvence, pokut, dluhu aj. </a:t>
            </a:r>
          </a:p>
          <a:p>
            <a:pPr algn="just"/>
            <a:r>
              <a:rPr lang="cs-CZ" sz="2000" b="true" dirty="false">
                <a:ea typeface="Yu Mincho" panose="02020400000000000000" pitchFamily="18" charset="-128"/>
              </a:rPr>
              <a:t>p</a:t>
            </a:r>
            <a:r>
              <a:rPr lang="cs-CZ" sz="2000" b="true" dirty="false">
                <a:effectLst/>
                <a:ea typeface="Yu Mincho" panose="02020400000000000000" pitchFamily="18" charset="-128"/>
              </a:rPr>
              <a:t>ro tuto výzvu jsou oprávněnými žadateli:</a:t>
            </a:r>
            <a:r>
              <a:rPr lang="cs-CZ" sz="2000" dirty="false">
                <a:effectLst/>
                <a:ea typeface="Yu Mincho" panose="02020400000000000000" pitchFamily="18" charset="-128"/>
              </a:rPr>
              <a:t> </a:t>
            </a:r>
            <a:r>
              <a:rPr lang="cs-CZ" sz="2000" b="true" u="sng" dirty="false">
                <a:effectLst/>
                <a:ea typeface="Yu Mincho" panose="02020400000000000000" pitchFamily="18" charset="-128"/>
              </a:rPr>
              <a:t>nestátní neziskové organizace, obce, organizace zřizované obcemi, organizacemi zřizované kraji, dobrovolné svazky obcí, poskytovatelé sociálních služeb </a:t>
            </a:r>
            <a:endParaRPr lang="cs-CZ" sz="2000" b="true" u="sng" dirty="false">
              <a:effectLst/>
              <a:ea typeface="Calibri" panose="020F0502020204030204" pitchFamily="34" charset="0"/>
            </a:endParaRPr>
          </a:p>
          <a:p>
            <a:pPr algn="just"/>
            <a:endParaRPr lang="cs-CZ" sz="2000" dirty="false"/>
          </a:p>
          <a:p>
            <a:endParaRPr lang="cs-CZ" baseline="0" dirty="false"/>
          </a:p>
          <a:p>
            <a:pPr lvl="6"/>
            <a:endParaRPr lang="cs-CZ" baseline="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8</a:t>
            </a:fld>
            <a:endParaRPr lang="cs-CZ" dirty="false"/>
          </a:p>
        </p:txBody>
      </p:sp>
    </p:spTree>
    <p:extLst>
      <p:ext uri="{BB962C8B-B14F-4D97-AF65-F5344CB8AC3E}">
        <p14:creationId xmlns:p14="http://schemas.microsoft.com/office/powerpoint/2010/main" val="1377762098"/>
      </p:ext>
    </p:extLst>
  </p:cSld>
  <p:clrMapOvr>
    <a:masterClrMapping/>
  </p:clrMapOvr>
</p:sld>
</file>

<file path=ppt/slides/slide80.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881550-DFC4-4CE9-8D03-14EDA825F9E5}"/>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4F89A89A-240A-447B-82F7-2271D0659A73}"/>
              </a:ext>
            </a:extLst>
          </p:cNvPr>
          <p:cNvSpPr>
            <a:spLocks noGrp="true"/>
          </p:cNvSpPr>
          <p:nvPr>
            <p:ph idx="1"/>
          </p:nvPr>
        </p:nvSpPr>
        <p:spPr>
          <a:xfrm>
            <a:off x="540000" y="1196752"/>
            <a:ext cx="8064000" cy="4923248"/>
          </a:xfrm>
        </p:spPr>
        <p:txBody>
          <a:bodyPr/>
          <a:lstStyle/>
          <a:p>
            <a:pPr marL="432000" lvl="1" indent="-432000" algn="just">
              <a:lnSpc>
                <a:spcPct val="100000"/>
              </a:lnSpc>
              <a:spcBef>
                <a:spcPts val="600"/>
              </a:spcBef>
              <a:spcAft>
                <a:spcPts val="0"/>
              </a:spcAft>
              <a:buSzPct val="100000"/>
              <a:buFont typeface="Wingdings" panose="05000000000000000000" pitchFamily="2" charset="2"/>
              <a:buChar char=""/>
              <a:defRPr/>
            </a:pPr>
            <a:r>
              <a:rPr lang="cs-CZ" sz="2400" b="true" dirty="false"/>
              <a:t>1.1.1 Osobní náklady</a:t>
            </a:r>
          </a:p>
          <a:p>
            <a:pPr marL="432000" lvl="1" indent="-432000" algn="just">
              <a:lnSpc>
                <a:spcPct val="100000"/>
              </a:lnSpc>
              <a:spcBef>
                <a:spcPts val="600"/>
              </a:spcBef>
              <a:spcAft>
                <a:spcPts val="0"/>
              </a:spcAft>
              <a:buSzPct val="100000"/>
              <a:buFont typeface="Wingdings" panose="05000000000000000000" pitchFamily="2" charset="2"/>
              <a:buChar char=""/>
              <a:defRPr/>
            </a:pPr>
            <a:r>
              <a:rPr lang="cs-CZ" sz="1800" b="true" dirty="false"/>
              <a:t>PS, DPČ, DPP </a:t>
            </a:r>
            <a:r>
              <a:rPr lang="cs-CZ" sz="1800" dirty="false"/>
              <a:t>musí být uzavřeny v souladu se zákoníkem práce</a:t>
            </a:r>
          </a:p>
          <a:p>
            <a:pPr marL="432000" lvl="1" indent="-432000" algn="just">
              <a:lnSpc>
                <a:spcPct val="100000"/>
              </a:lnSpc>
              <a:spcBef>
                <a:spcPts val="600"/>
              </a:spcBef>
              <a:spcAft>
                <a:spcPts val="0"/>
              </a:spcAft>
              <a:buSzPct val="100000"/>
              <a:buFont typeface="Wingdings" panose="05000000000000000000" pitchFamily="2" charset="2"/>
              <a:buChar char=""/>
              <a:defRPr/>
            </a:pPr>
            <a:r>
              <a:rPr lang="cs-CZ" altLang="cs-CZ" sz="1800" b="true" dirty="false"/>
              <a:t>Mzdové náklady</a:t>
            </a:r>
            <a:r>
              <a:rPr lang="cs-CZ" altLang="cs-CZ" sz="1800" dirty="false"/>
              <a:t> = </a:t>
            </a:r>
            <a:r>
              <a:rPr lang="cs-CZ" sz="1800" dirty="false"/>
              <a:t>hrubá mzda / plat nebo odměna (DPČ, DPP, OSVČ) + odvody zaměstnavatele na SP a ZP a další poplatky spojené se zaměstnancem hrazené zaměstnavatelem povinně na základě právních předpisů</a:t>
            </a:r>
          </a:p>
          <a:p>
            <a:pPr marL="432000" lvl="1" indent="-432000" algn="just">
              <a:lnSpc>
                <a:spcPct val="100000"/>
              </a:lnSpc>
              <a:spcBef>
                <a:spcPts val="600"/>
              </a:spcBef>
              <a:spcAft>
                <a:spcPts val="0"/>
              </a:spcAft>
              <a:buSzPct val="100000"/>
              <a:buFont typeface="Wingdings" panose="05000000000000000000" pitchFamily="2" charset="2"/>
              <a:buChar char=""/>
              <a:defRPr/>
            </a:pPr>
            <a:r>
              <a:rPr lang="cs-CZ" sz="1800" b="true" dirty="false"/>
              <a:t>Náhrady</a:t>
            </a:r>
            <a:r>
              <a:rPr lang="cs-CZ" sz="1800" dirty="false"/>
              <a:t> </a:t>
            </a:r>
          </a:p>
          <a:p>
            <a:pPr marL="0" lvl="1" indent="0" algn="just">
              <a:lnSpc>
                <a:spcPct val="100000"/>
              </a:lnSpc>
              <a:spcBef>
                <a:spcPts val="600"/>
              </a:spcBef>
              <a:spcAft>
                <a:spcPts val="0"/>
              </a:spcAft>
              <a:buSzPct val="100000"/>
              <a:buNone/>
              <a:defRPr/>
            </a:pPr>
            <a:r>
              <a:rPr lang="cs-CZ" sz="1800" b="true" dirty="false"/>
              <a:t>        - za dovolenou </a:t>
            </a:r>
            <a:r>
              <a:rPr lang="cs-CZ" sz="1800" dirty="false"/>
              <a:t>(4, 5 nebo 8 týdnů dovolené dle typu 	zaměstnavatele, viz § 213 zákona č. 262/2006 Sb., zákoník práce) - 	způsobilé pouze v rozsahu, v jakém odpovídají zapojení 	zaměstnance do realizace projektu</a:t>
            </a:r>
          </a:p>
          <a:p>
            <a:pPr marL="0" lvl="1" indent="0" algn="just">
              <a:lnSpc>
                <a:spcPct val="100000"/>
              </a:lnSpc>
              <a:spcBef>
                <a:spcPts val="600"/>
              </a:spcBef>
              <a:spcAft>
                <a:spcPts val="0"/>
              </a:spcAft>
              <a:buSzPct val="100000"/>
              <a:buNone/>
              <a:defRPr/>
            </a:pPr>
            <a:r>
              <a:rPr lang="cs-CZ" sz="1800" b="true" dirty="false"/>
              <a:t>        - v případě překážek v práci </a:t>
            </a:r>
            <a:r>
              <a:rPr lang="cs-CZ" sz="1800" dirty="false"/>
              <a:t>(v souladu se zákoníkem práce)</a:t>
            </a:r>
          </a:p>
          <a:p>
            <a:pPr marL="0" lvl="1" indent="0" algn="just">
              <a:lnSpc>
                <a:spcPct val="100000"/>
              </a:lnSpc>
              <a:spcBef>
                <a:spcPts val="600"/>
              </a:spcBef>
              <a:spcAft>
                <a:spcPts val="0"/>
              </a:spcAft>
              <a:buSzPct val="100000"/>
              <a:buNone/>
              <a:defRPr/>
            </a:pPr>
            <a:r>
              <a:rPr lang="cs-CZ" sz="1800" b="true" dirty="false"/>
              <a:t>        - za dny dočasné pracovní neschopnosti nebo karantény </a:t>
            </a:r>
            <a:r>
              <a:rPr lang="cs-CZ" sz="1800" dirty="false"/>
              <a:t>(jejich 	poměrná část)</a:t>
            </a:r>
            <a:endParaRPr lang="cs-CZ" sz="1800" b="true" dirty="false"/>
          </a:p>
          <a:p>
            <a:endParaRPr lang="cs-CZ" dirty="false"/>
          </a:p>
        </p:txBody>
      </p:sp>
      <p:sp>
        <p:nvSpPr>
          <p:cNvPr id="4" name="Zástupný symbol pro číslo snímku 3">
            <a:extLst>
              <a:ext uri="{FF2B5EF4-FFF2-40B4-BE49-F238E27FC236}">
                <a16:creationId xmlns:a16="http://schemas.microsoft.com/office/drawing/2014/main" id="{0C7E1D62-9687-4EA8-B27C-4B6075CC80FD}"/>
              </a:ext>
            </a:extLst>
          </p:cNvPr>
          <p:cNvSpPr>
            <a:spLocks noGrp="true"/>
          </p:cNvSpPr>
          <p:nvPr>
            <p:ph type="sldNum" sz="quarter" idx="12"/>
          </p:nvPr>
        </p:nvSpPr>
        <p:spPr/>
        <p:txBody>
          <a:bodyPr/>
          <a:lstStyle/>
          <a:p>
            <a:fld id="{479BF083-4774-43B1-9AB0-5CC1AC5DD8EE}" type="slidenum">
              <a:rPr lang="cs-CZ" smtClean="false"/>
              <a:pPr/>
              <a:t>80</a:t>
            </a:fld>
            <a:endParaRPr lang="cs-CZ" dirty="false"/>
          </a:p>
        </p:txBody>
      </p:sp>
    </p:spTree>
    <p:extLst>
      <p:ext uri="{BB962C8B-B14F-4D97-AF65-F5344CB8AC3E}">
        <p14:creationId xmlns:p14="http://schemas.microsoft.com/office/powerpoint/2010/main" val="2975322748"/>
      </p:ext>
    </p:extLst>
  </p:cSld>
  <p:clrMapOvr>
    <a:masterClrMapping/>
  </p:clrMapOvr>
</p:sld>
</file>

<file path=ppt/slides/slide8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185B30C-0EDE-4079-80DC-6A90EA88C3EC}"/>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4E28B3CC-7AA1-4C45-A62B-6AA8AB08D469}"/>
              </a:ext>
            </a:extLst>
          </p:cNvPr>
          <p:cNvSpPr>
            <a:spLocks noGrp="true"/>
          </p:cNvSpPr>
          <p:nvPr>
            <p:ph idx="1"/>
          </p:nvPr>
        </p:nvSpPr>
        <p:spPr>
          <a:xfrm>
            <a:off x="540000" y="1268760"/>
            <a:ext cx="8064000" cy="4851240"/>
          </a:xfrm>
        </p:spPr>
        <p:txBody>
          <a:bodyPr/>
          <a:lstStyle/>
          <a:p>
            <a:pPr marL="0" indent="0">
              <a:buNone/>
            </a:pPr>
            <a:r>
              <a:rPr lang="cs-CZ" sz="2400" b="true" dirty="false"/>
              <a:t>1.1.2 Cestovné</a:t>
            </a:r>
          </a:p>
          <a:p>
            <a:pPr marL="0" indent="0" algn="just">
              <a:lnSpc>
                <a:spcPct val="100000"/>
              </a:lnSpc>
              <a:spcBef>
                <a:spcPts val="0"/>
              </a:spcBef>
              <a:spcAft>
                <a:spcPts val="0"/>
              </a:spcAft>
              <a:buNone/>
            </a:pPr>
            <a:r>
              <a:rPr lang="cs-CZ" altLang="cs-CZ" sz="2400" b="true" dirty="false"/>
              <a:t>Cestovní náhrady = </a:t>
            </a:r>
            <a:r>
              <a:rPr lang="cs-CZ" altLang="cs-CZ" sz="1800" dirty="false"/>
              <a:t>náhrady za jízdní výdaje, výdaje za ubytování, </a:t>
            </a:r>
            <a:br>
              <a:rPr lang="cs-CZ" altLang="cs-CZ" sz="1800" dirty="false"/>
            </a:br>
            <a:r>
              <a:rPr lang="cs-CZ" altLang="cs-CZ" sz="1800" dirty="false"/>
              <a:t>za stravné a za nutné vedlejší výdaje</a:t>
            </a:r>
          </a:p>
          <a:p>
            <a:pPr marL="0" indent="0" algn="just">
              <a:lnSpc>
                <a:spcPct val="100000"/>
              </a:lnSpc>
              <a:spcBef>
                <a:spcPts val="0"/>
              </a:spcBef>
              <a:spcAft>
                <a:spcPts val="0"/>
              </a:spcAft>
              <a:buNone/>
            </a:pPr>
            <a:r>
              <a:rPr lang="cs-CZ" altLang="cs-CZ" sz="1800" dirty="false"/>
              <a:t>Cestovní náhrady spojené s pracovními cestami (tuzemské , zahraniční je</a:t>
            </a:r>
            <a:r>
              <a:rPr lang="cs-CZ" sz="1800" dirty="false"/>
              <a:t>jichž cílem je zajištění činností/náležitostí v oblasti informování a komunikace o projektu</a:t>
            </a:r>
            <a:r>
              <a:rPr lang="cs-CZ" altLang="cs-CZ" sz="1800" dirty="false"/>
              <a:t>) realizačního týmu jsou hrazeny z nepřímých nákladů</a:t>
            </a:r>
          </a:p>
          <a:p>
            <a:pPr marL="0" indent="0" algn="just">
              <a:lnSpc>
                <a:spcPct val="100000"/>
              </a:lnSpc>
              <a:spcBef>
                <a:spcPts val="0"/>
              </a:spcBef>
              <a:spcAft>
                <a:spcPts val="0"/>
              </a:spcAft>
              <a:buNone/>
            </a:pPr>
            <a:endParaRPr lang="cs-CZ" altLang="cs-CZ" sz="1800" b="true" dirty="false"/>
          </a:p>
          <a:p>
            <a:pPr algn="just">
              <a:lnSpc>
                <a:spcPct val="100000"/>
              </a:lnSpc>
              <a:spcBef>
                <a:spcPts val="0"/>
              </a:spcBef>
              <a:spcAft>
                <a:spcPts val="0"/>
              </a:spcAft>
            </a:pPr>
            <a:r>
              <a:rPr lang="cs-CZ" altLang="cs-CZ" sz="1800" b="true" dirty="false"/>
              <a:t>Pro zaměstnance českých subjektů při zahraničních cestách (PN) </a:t>
            </a:r>
            <a:r>
              <a:rPr lang="cs-CZ" altLang="cs-CZ" sz="1800" dirty="false"/>
              <a:t>– dle vyhlášky MPSV a MF, cestovné po ČR NN, kapesné v cizí měně je způsobilým výdajem až do 40 % stravného</a:t>
            </a:r>
          </a:p>
          <a:p>
            <a:pPr marL="0" indent="0" algn="just">
              <a:lnSpc>
                <a:spcPct val="100000"/>
              </a:lnSpc>
              <a:spcBef>
                <a:spcPts val="0"/>
              </a:spcBef>
              <a:spcAft>
                <a:spcPts val="0"/>
              </a:spcAft>
              <a:buNone/>
            </a:pPr>
            <a:endParaRPr lang="cs-CZ" altLang="cs-CZ" sz="1800" dirty="false"/>
          </a:p>
          <a:p>
            <a:pPr algn="just">
              <a:lnSpc>
                <a:spcPct val="100000"/>
              </a:lnSpc>
              <a:spcBef>
                <a:spcPts val="0"/>
              </a:spcBef>
              <a:spcAft>
                <a:spcPts val="0"/>
              </a:spcAft>
            </a:pPr>
            <a:r>
              <a:rPr lang="cs-CZ" altLang="cs-CZ" sz="1800" b="true" dirty="false"/>
              <a:t>Pro zahraniční experty při pracovní cestě do ČR (PN) </a:t>
            </a:r>
            <a:r>
              <a:rPr lang="cs-CZ" altLang="cs-CZ" sz="1800" dirty="false"/>
              <a:t>– tzv. „per </a:t>
            </a:r>
            <a:r>
              <a:rPr lang="cs-CZ" altLang="cs-CZ" sz="1800" dirty="false" err="true"/>
              <a:t>diems</a:t>
            </a:r>
            <a:r>
              <a:rPr lang="cs-CZ" altLang="cs-CZ" sz="1800" dirty="false"/>
              <a:t>“ ve výši 230 EUR (</a:t>
            </a:r>
            <a:r>
              <a:rPr lang="cs-CZ" sz="1800" dirty="false"/>
              <a:t>http://ec.europa.eu/</a:t>
            </a:r>
            <a:r>
              <a:rPr lang="cs-CZ" sz="1800" dirty="false" err="true"/>
              <a:t>europeaid</a:t>
            </a:r>
            <a:r>
              <a:rPr lang="cs-CZ" sz="1800" dirty="false"/>
              <a:t>/</a:t>
            </a:r>
            <a:r>
              <a:rPr lang="cs-CZ" sz="1800" dirty="false" err="true"/>
              <a:t>perdiem_en</a:t>
            </a:r>
            <a:r>
              <a:rPr lang="cs-CZ" sz="1800" dirty="false"/>
              <a:t>)</a:t>
            </a:r>
            <a:r>
              <a:rPr lang="cs-CZ" altLang="cs-CZ" sz="1800" dirty="false"/>
              <a:t> nebo paušál 75 EUR, zahrnují </a:t>
            </a:r>
            <a:r>
              <a:rPr lang="cs-CZ" sz="1800" dirty="false"/>
              <a:t>náklady na ubytování, stravné, </a:t>
            </a:r>
            <a:br>
              <a:rPr lang="cs-CZ" sz="1800" dirty="false"/>
            </a:br>
            <a:r>
              <a:rPr lang="cs-CZ" sz="1800" dirty="false"/>
              <a:t>a cestovné v ČR a výdaj za dopravu experta do ČR a zpět</a:t>
            </a:r>
          </a:p>
          <a:p>
            <a:endParaRPr lang="cs-CZ" dirty="false"/>
          </a:p>
        </p:txBody>
      </p:sp>
      <p:sp>
        <p:nvSpPr>
          <p:cNvPr id="4" name="Zástupný symbol pro číslo snímku 3">
            <a:extLst>
              <a:ext uri="{FF2B5EF4-FFF2-40B4-BE49-F238E27FC236}">
                <a16:creationId xmlns:a16="http://schemas.microsoft.com/office/drawing/2014/main" id="{B4146D71-81A1-46B1-B659-C5957A8AAE60}"/>
              </a:ext>
            </a:extLst>
          </p:cNvPr>
          <p:cNvSpPr>
            <a:spLocks noGrp="true"/>
          </p:cNvSpPr>
          <p:nvPr>
            <p:ph type="sldNum" sz="quarter" idx="12"/>
          </p:nvPr>
        </p:nvSpPr>
        <p:spPr/>
        <p:txBody>
          <a:bodyPr/>
          <a:lstStyle/>
          <a:p>
            <a:fld id="{479BF083-4774-43B1-9AB0-5CC1AC5DD8EE}" type="slidenum">
              <a:rPr lang="cs-CZ" smtClean="false"/>
              <a:pPr/>
              <a:t>81</a:t>
            </a:fld>
            <a:endParaRPr lang="cs-CZ" dirty="false"/>
          </a:p>
        </p:txBody>
      </p:sp>
    </p:spTree>
    <p:extLst>
      <p:ext uri="{BB962C8B-B14F-4D97-AF65-F5344CB8AC3E}">
        <p14:creationId xmlns:p14="http://schemas.microsoft.com/office/powerpoint/2010/main" val="3525268898"/>
      </p:ext>
    </p:extLst>
  </p:cSld>
  <p:clrMapOvr>
    <a:masterClrMapping/>
  </p:clrMapOvr>
</p:sld>
</file>

<file path=ppt/slides/slide8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98C0A6-3AFC-48E2-83B1-38478A75E3FF}"/>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D75782EE-C2AE-4DFD-AE13-A9A8CD9224BE}"/>
              </a:ext>
            </a:extLst>
          </p:cNvPr>
          <p:cNvSpPr>
            <a:spLocks noGrp="true"/>
          </p:cNvSpPr>
          <p:nvPr>
            <p:ph idx="1"/>
          </p:nvPr>
        </p:nvSpPr>
        <p:spPr>
          <a:xfrm>
            <a:off x="540000" y="1268760"/>
            <a:ext cx="8064000" cy="5040000"/>
          </a:xfrm>
        </p:spPr>
        <p:txBody>
          <a:bodyPr/>
          <a:lstStyle/>
          <a:p>
            <a:pPr marL="0" indent="0">
              <a:buNone/>
              <a:defRPr/>
            </a:pPr>
            <a:r>
              <a:rPr lang="cs-CZ" sz="2800" b="true" dirty="false"/>
              <a:t>1.1.3 Zařízení a vybavení, vč. nájmu či </a:t>
            </a:r>
            <a:r>
              <a:rPr lang="cs-CZ" sz="2800" b="true" dirty="false" err="true"/>
              <a:t>lesingu</a:t>
            </a:r>
            <a:r>
              <a:rPr lang="cs-CZ" sz="2800" b="true" dirty="false"/>
              <a:t> </a:t>
            </a:r>
          </a:p>
          <a:p>
            <a:pPr algn="just">
              <a:lnSpc>
                <a:spcPct val="80000"/>
              </a:lnSpc>
              <a:defRPr/>
            </a:pPr>
            <a:r>
              <a:rPr lang="cs-CZ" altLang="cs-CZ" sz="1800" b="true" dirty="false"/>
              <a:t>Neinvestiční výdaje = </a:t>
            </a:r>
            <a:r>
              <a:rPr lang="cs-CZ" altLang="cs-CZ" sz="1800" dirty="false"/>
              <a:t>neodpisovaný hmotný (pořizovací hodnota nižší </a:t>
            </a:r>
            <a:br>
              <a:rPr lang="cs-CZ" altLang="cs-CZ" sz="1800" dirty="false"/>
            </a:br>
            <a:r>
              <a:rPr lang="cs-CZ" altLang="cs-CZ" sz="1800" dirty="false"/>
              <a:t>než 40 tis. Kč) a nehmotný majetek (pořizovací cena nižší než 60 tis. Kč)</a:t>
            </a:r>
          </a:p>
          <a:p>
            <a:pPr algn="just">
              <a:lnSpc>
                <a:spcPct val="80000"/>
              </a:lnSpc>
              <a:defRPr/>
            </a:pPr>
            <a:r>
              <a:rPr lang="cs-CZ" altLang="cs-CZ" sz="1800" b="true" dirty="false"/>
              <a:t>Zařízení a vybavení pro členy RT</a:t>
            </a:r>
            <a:r>
              <a:rPr lang="cs-CZ" altLang="cs-CZ" sz="1800" dirty="false"/>
              <a:t>, kteří přímo pracují s CS nebo zajišťují výstup k přímému využití CS</a:t>
            </a:r>
          </a:p>
          <a:p>
            <a:pPr algn="just">
              <a:lnSpc>
                <a:spcPct val="80000"/>
              </a:lnSpc>
              <a:defRPr/>
            </a:pPr>
            <a:r>
              <a:rPr lang="cs-CZ" altLang="cs-CZ" sz="1800" b="true" dirty="false"/>
              <a:t>Nákup vybavení pro RT</a:t>
            </a:r>
            <a:r>
              <a:rPr lang="cs-CZ" altLang="cs-CZ" sz="1800" dirty="false"/>
              <a:t>, např.  nákup výpočetní techniky - pro pracovníky RT lze pořídit pouze takový počet  kusů zařízení a vybavení, který odpovídá výši úvazku členů RT = 1 ks na 1 úvazek; pokud je úvazek nižší, lze uplatnit pouze část pořizovací ceny, vztahující se k danému úvazku (0,5 úvazek = 0,5 ceny výpočetní techniky), úvazky jednotlivých členů RT je možné sčítat</a:t>
            </a:r>
          </a:p>
          <a:p>
            <a:pPr algn="just">
              <a:lnSpc>
                <a:spcPct val="80000"/>
              </a:lnSpc>
              <a:defRPr/>
            </a:pPr>
            <a:r>
              <a:rPr lang="cs-CZ" sz="1800" dirty="false"/>
              <a:t>Pokud jakýkoliv nákup zařízení a vybavení patří na základě vymezení nepřímých nákladů mezi nepřímé náklady, nelze tyto výdaje řadit mezi přímé způsobilé  náklady</a:t>
            </a:r>
          </a:p>
          <a:p>
            <a:pPr algn="just">
              <a:lnSpc>
                <a:spcPct val="80000"/>
              </a:lnSpc>
              <a:defRPr/>
            </a:pPr>
            <a:r>
              <a:rPr lang="cs-CZ" sz="1800" b="true" dirty="false"/>
              <a:t>Pouze neinvestiční výdaje</a:t>
            </a:r>
          </a:p>
          <a:p>
            <a:endParaRPr lang="cs-CZ" dirty="false"/>
          </a:p>
        </p:txBody>
      </p:sp>
      <p:sp>
        <p:nvSpPr>
          <p:cNvPr id="4" name="Zástupný symbol pro číslo snímku 3">
            <a:extLst>
              <a:ext uri="{FF2B5EF4-FFF2-40B4-BE49-F238E27FC236}">
                <a16:creationId xmlns:a16="http://schemas.microsoft.com/office/drawing/2014/main" id="{00613474-3B96-457A-91E1-C0E615CB1AB5}"/>
              </a:ext>
            </a:extLst>
          </p:cNvPr>
          <p:cNvSpPr>
            <a:spLocks noGrp="true"/>
          </p:cNvSpPr>
          <p:nvPr>
            <p:ph type="sldNum" sz="quarter" idx="12"/>
          </p:nvPr>
        </p:nvSpPr>
        <p:spPr/>
        <p:txBody>
          <a:bodyPr/>
          <a:lstStyle/>
          <a:p>
            <a:fld id="{479BF083-4774-43B1-9AB0-5CC1AC5DD8EE}" type="slidenum">
              <a:rPr lang="cs-CZ" smtClean="false"/>
              <a:pPr/>
              <a:t>82</a:t>
            </a:fld>
            <a:endParaRPr lang="cs-CZ" dirty="false"/>
          </a:p>
        </p:txBody>
      </p:sp>
    </p:spTree>
    <p:extLst>
      <p:ext uri="{BB962C8B-B14F-4D97-AF65-F5344CB8AC3E}">
        <p14:creationId xmlns:p14="http://schemas.microsoft.com/office/powerpoint/2010/main" val="2992328303"/>
      </p:ext>
    </p:extLst>
  </p:cSld>
  <p:clrMapOvr>
    <a:masterClrMapping/>
  </p:clrMapOvr>
</p:sld>
</file>

<file path=ppt/slides/slide8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B40F44-9F06-4633-A200-D737C349EAD2}"/>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8A89C745-FB70-4F3C-AA37-330AD9176D8E}"/>
              </a:ext>
            </a:extLst>
          </p:cNvPr>
          <p:cNvSpPr>
            <a:spLocks noGrp="true"/>
          </p:cNvSpPr>
          <p:nvPr>
            <p:ph idx="1"/>
          </p:nvPr>
        </p:nvSpPr>
        <p:spPr/>
        <p:txBody>
          <a:bodyPr/>
          <a:lstStyle/>
          <a:p>
            <a:pPr marL="0" indent="0">
              <a:lnSpc>
                <a:spcPct val="80000"/>
              </a:lnSpc>
              <a:spcBef>
                <a:spcPts val="0"/>
              </a:spcBef>
              <a:spcAft>
                <a:spcPts val="0"/>
              </a:spcAft>
              <a:buNone/>
              <a:defRPr/>
            </a:pPr>
            <a:r>
              <a:rPr lang="cs-CZ" sz="2000" b="true" dirty="false"/>
              <a:t>V rámci kapitoly 1.1.3 lze také hradit:</a:t>
            </a:r>
          </a:p>
          <a:p>
            <a:pPr marL="0" indent="0">
              <a:lnSpc>
                <a:spcPct val="80000"/>
              </a:lnSpc>
              <a:spcBef>
                <a:spcPts val="0"/>
              </a:spcBef>
              <a:spcAft>
                <a:spcPts val="0"/>
              </a:spcAft>
              <a:buNone/>
              <a:defRPr/>
            </a:pPr>
            <a:endParaRPr lang="cs-CZ" sz="1800" b="true" dirty="false"/>
          </a:p>
          <a:p>
            <a:pPr algn="just">
              <a:defRPr/>
            </a:pPr>
            <a:r>
              <a:rPr lang="cs-CZ" sz="2000" b="true" dirty="false"/>
              <a:t>Nájem či leasing zařízení a vybavení, budov</a:t>
            </a:r>
          </a:p>
          <a:p>
            <a:pPr lvl="1" algn="just">
              <a:lnSpc>
                <a:spcPct val="100000"/>
              </a:lnSpc>
              <a:spcBef>
                <a:spcPts val="0"/>
              </a:spcBef>
              <a:spcAft>
                <a:spcPts val="0"/>
              </a:spcAft>
              <a:defRPr/>
            </a:pPr>
            <a:r>
              <a:rPr lang="cs-CZ" b="true" dirty="false"/>
              <a:t>Operativní leasing = </a:t>
            </a:r>
            <a:r>
              <a:rPr lang="cs-CZ" dirty="false"/>
              <a:t>nájemné (splátky) leasingu, smlouva o nájmu nebo operativním leasingu</a:t>
            </a:r>
          </a:p>
          <a:p>
            <a:pPr lvl="1" algn="just">
              <a:lnSpc>
                <a:spcPct val="100000"/>
              </a:lnSpc>
              <a:spcBef>
                <a:spcPts val="0"/>
              </a:spcBef>
              <a:spcAft>
                <a:spcPts val="0"/>
              </a:spcAft>
              <a:defRPr/>
            </a:pPr>
            <a:r>
              <a:rPr lang="cs-CZ" b="true" dirty="false"/>
              <a:t>Finanční leasing = </a:t>
            </a:r>
            <a:r>
              <a:rPr lang="cs-CZ" dirty="false"/>
              <a:t>způsobilé jsou pouze splátky leasingu, vztahující se k období trvání projektu (daně a finanční činnost pronajímatele související s leasingovou smlouvou nejsou způsobilými výdaji)</a:t>
            </a:r>
          </a:p>
          <a:p>
            <a:pPr marL="0" indent="0">
              <a:buNone/>
            </a:pPr>
            <a:endParaRPr lang="cs-CZ" dirty="false"/>
          </a:p>
        </p:txBody>
      </p:sp>
      <p:sp>
        <p:nvSpPr>
          <p:cNvPr id="4" name="Zástupný symbol pro číslo snímku 3">
            <a:extLst>
              <a:ext uri="{FF2B5EF4-FFF2-40B4-BE49-F238E27FC236}">
                <a16:creationId xmlns:a16="http://schemas.microsoft.com/office/drawing/2014/main" id="{B834A380-549D-4A17-A6E2-621CEA87BC21}"/>
              </a:ext>
            </a:extLst>
          </p:cNvPr>
          <p:cNvSpPr>
            <a:spLocks noGrp="true"/>
          </p:cNvSpPr>
          <p:nvPr>
            <p:ph type="sldNum" sz="quarter" idx="12"/>
          </p:nvPr>
        </p:nvSpPr>
        <p:spPr/>
        <p:txBody>
          <a:bodyPr/>
          <a:lstStyle/>
          <a:p>
            <a:fld id="{479BF083-4774-43B1-9AB0-5CC1AC5DD8EE}" type="slidenum">
              <a:rPr lang="cs-CZ" smtClean="false"/>
              <a:pPr/>
              <a:t>83</a:t>
            </a:fld>
            <a:endParaRPr lang="cs-CZ" dirty="false"/>
          </a:p>
        </p:txBody>
      </p:sp>
    </p:spTree>
    <p:extLst>
      <p:ext uri="{BB962C8B-B14F-4D97-AF65-F5344CB8AC3E}">
        <p14:creationId xmlns:p14="http://schemas.microsoft.com/office/powerpoint/2010/main" val="4130315290"/>
      </p:ext>
    </p:extLst>
  </p:cSld>
  <p:clrMapOvr>
    <a:masterClrMapping/>
  </p:clrMapOvr>
</p:sld>
</file>

<file path=ppt/slides/slide8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FB24359-9E18-4751-9252-5C4BD00F8441}"/>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A1AB3986-7015-4859-9C1D-862282975E2F}"/>
              </a:ext>
            </a:extLst>
          </p:cNvPr>
          <p:cNvSpPr>
            <a:spLocks noGrp="true"/>
          </p:cNvSpPr>
          <p:nvPr>
            <p:ph idx="1"/>
          </p:nvPr>
        </p:nvSpPr>
        <p:spPr>
          <a:xfrm>
            <a:off x="540000" y="1269000"/>
            <a:ext cx="8064000" cy="4320000"/>
          </a:xfrm>
        </p:spPr>
        <p:txBody>
          <a:bodyPr/>
          <a:lstStyle/>
          <a:p>
            <a:pPr marL="0" indent="0">
              <a:buNone/>
              <a:defRPr/>
            </a:pPr>
            <a:r>
              <a:rPr lang="cs-CZ" sz="2400" b="true" dirty="false"/>
              <a:t>1.1.4 Nákup služeb</a:t>
            </a:r>
          </a:p>
          <a:p>
            <a:pPr marL="0" indent="0" algn="just">
              <a:lnSpc>
                <a:spcPct val="100000"/>
              </a:lnSpc>
              <a:spcBef>
                <a:spcPts val="0"/>
              </a:spcBef>
              <a:spcAft>
                <a:spcPts val="0"/>
              </a:spcAft>
              <a:buNone/>
            </a:pPr>
            <a:r>
              <a:rPr lang="cs-CZ" altLang="cs-CZ" sz="2000" dirty="false"/>
              <a:t>Dodání služby musí být nezbytné k realizaci projektu a musí vytvářet novou hodnotu </a:t>
            </a:r>
          </a:p>
          <a:p>
            <a:pPr algn="just">
              <a:lnSpc>
                <a:spcPct val="100000"/>
              </a:lnSpc>
              <a:spcBef>
                <a:spcPts val="0"/>
              </a:spcBef>
              <a:spcAft>
                <a:spcPts val="0"/>
              </a:spcAft>
            </a:pPr>
            <a:r>
              <a:rPr lang="cs-CZ" sz="2000" dirty="false"/>
              <a:t>zpracování analýz, průzkumů, studií</a:t>
            </a:r>
          </a:p>
          <a:p>
            <a:pPr algn="just">
              <a:lnSpc>
                <a:spcPct val="100000"/>
              </a:lnSpc>
              <a:spcBef>
                <a:spcPts val="0"/>
              </a:spcBef>
              <a:spcAft>
                <a:spcPts val="0"/>
              </a:spcAft>
            </a:pPr>
            <a:r>
              <a:rPr lang="cs-CZ" sz="2000" dirty="false"/>
              <a:t>lektorské služby</a:t>
            </a:r>
          </a:p>
          <a:p>
            <a:pPr algn="just">
              <a:lnSpc>
                <a:spcPct val="100000"/>
              </a:lnSpc>
              <a:spcBef>
                <a:spcPts val="0"/>
              </a:spcBef>
              <a:spcAft>
                <a:spcPts val="0"/>
              </a:spcAft>
            </a:pPr>
            <a:r>
              <a:rPr lang="cs-CZ" sz="2000" dirty="false"/>
              <a:t>školení a kurzy, příp. mentoring</a:t>
            </a:r>
          </a:p>
          <a:p>
            <a:pPr algn="just">
              <a:lnSpc>
                <a:spcPct val="100000"/>
              </a:lnSpc>
              <a:spcBef>
                <a:spcPts val="0"/>
              </a:spcBef>
              <a:spcAft>
                <a:spcPts val="0"/>
              </a:spcAft>
            </a:pPr>
            <a:r>
              <a:rPr lang="cs-CZ" sz="2000" dirty="false"/>
              <a:t>vytvoření nových publikací, školicích materiálů nebo manuálů, CD/DVD…(nejedná se o nákup původní děl)</a:t>
            </a:r>
          </a:p>
          <a:p>
            <a:pPr algn="just">
              <a:lnSpc>
                <a:spcPct val="100000"/>
              </a:lnSpc>
              <a:spcBef>
                <a:spcPts val="0"/>
              </a:spcBef>
              <a:spcAft>
                <a:spcPts val="0"/>
              </a:spcAft>
            </a:pPr>
            <a:r>
              <a:rPr lang="cs-CZ" sz="2000" b="true" dirty="false"/>
              <a:t>pronájem prostor pro práci s CS </a:t>
            </a:r>
            <a:r>
              <a:rPr lang="cs-CZ" sz="2000" dirty="false"/>
              <a:t>(např. pronájem učebny)</a:t>
            </a:r>
          </a:p>
          <a:p>
            <a:pPr algn="just">
              <a:lnSpc>
                <a:spcPct val="100000"/>
              </a:lnSpc>
              <a:spcBef>
                <a:spcPts val="0"/>
              </a:spcBef>
              <a:spcAft>
                <a:spcPts val="0"/>
              </a:spcAft>
            </a:pPr>
            <a:endParaRPr lang="cs-CZ" sz="2000" dirty="false"/>
          </a:p>
          <a:p>
            <a:pPr marL="0" indent="0" algn="just">
              <a:lnSpc>
                <a:spcPct val="100000"/>
              </a:lnSpc>
              <a:spcBef>
                <a:spcPts val="0"/>
              </a:spcBef>
              <a:buNone/>
            </a:pPr>
            <a:r>
              <a:rPr lang="cs-CZ" b="true" dirty="false"/>
              <a:t>1.1.5</a:t>
            </a:r>
            <a:r>
              <a:rPr lang="cs-CZ" sz="2000" b="true" dirty="false"/>
              <a:t> </a:t>
            </a:r>
            <a:r>
              <a:rPr lang="cs-CZ" b="true" dirty="false"/>
              <a:t>Drobné stavební úpravy</a:t>
            </a:r>
          </a:p>
          <a:p>
            <a:pPr algn="just">
              <a:lnSpc>
                <a:spcPct val="100000"/>
              </a:lnSpc>
              <a:spcBef>
                <a:spcPts val="0"/>
              </a:spcBef>
            </a:pPr>
            <a:r>
              <a:rPr lang="cs-CZ" sz="2000" dirty="false"/>
              <a:t>Cena všech dokončených stavebních úprav v jednom zdaňovacím období, která nepřesáhne v úhrnu </a:t>
            </a:r>
            <a:r>
              <a:rPr lang="cs-CZ" sz="2000" b="true" dirty="false"/>
              <a:t>40.000 Kč </a:t>
            </a:r>
            <a:r>
              <a:rPr lang="cs-CZ" sz="2000" dirty="false"/>
              <a:t>na každou jednotlivou účetní položku majetku</a:t>
            </a:r>
          </a:p>
          <a:p>
            <a:pPr algn="just">
              <a:lnSpc>
                <a:spcPct val="100000"/>
              </a:lnSpc>
              <a:spcBef>
                <a:spcPts val="0"/>
              </a:spcBef>
              <a:spcAft>
                <a:spcPts val="0"/>
              </a:spcAft>
            </a:pPr>
            <a:r>
              <a:rPr lang="cs-CZ" sz="2000" dirty="false"/>
              <a:t>Např. úprava pracovního místa, které usnadní přístup osobám zdravotně postiženým</a:t>
            </a:r>
          </a:p>
          <a:p>
            <a:endParaRPr lang="cs-CZ" dirty="false"/>
          </a:p>
        </p:txBody>
      </p:sp>
      <p:sp>
        <p:nvSpPr>
          <p:cNvPr id="4" name="Zástupný symbol pro číslo snímku 3">
            <a:extLst>
              <a:ext uri="{FF2B5EF4-FFF2-40B4-BE49-F238E27FC236}">
                <a16:creationId xmlns:a16="http://schemas.microsoft.com/office/drawing/2014/main" id="{3DBB30B9-14C3-4F83-9501-B753D2E9C224}"/>
              </a:ext>
            </a:extLst>
          </p:cNvPr>
          <p:cNvSpPr>
            <a:spLocks noGrp="true"/>
          </p:cNvSpPr>
          <p:nvPr>
            <p:ph type="sldNum" sz="quarter" idx="12"/>
          </p:nvPr>
        </p:nvSpPr>
        <p:spPr/>
        <p:txBody>
          <a:bodyPr/>
          <a:lstStyle/>
          <a:p>
            <a:fld id="{479BF083-4774-43B1-9AB0-5CC1AC5DD8EE}" type="slidenum">
              <a:rPr lang="cs-CZ" smtClean="false"/>
              <a:pPr/>
              <a:t>84</a:t>
            </a:fld>
            <a:endParaRPr lang="cs-CZ" dirty="false"/>
          </a:p>
        </p:txBody>
      </p:sp>
    </p:spTree>
    <p:extLst>
      <p:ext uri="{BB962C8B-B14F-4D97-AF65-F5344CB8AC3E}">
        <p14:creationId xmlns:p14="http://schemas.microsoft.com/office/powerpoint/2010/main" val="1611115427"/>
      </p:ext>
    </p:extLst>
  </p:cSld>
  <p:clrMapOvr>
    <a:masterClrMapping/>
  </p:clrMapOvr>
</p:sld>
</file>

<file path=ppt/slides/slide8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5FFFB9-5BAF-4F5C-B45E-E8F34A13FFFE}"/>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A1C23705-5B5E-4FA1-AF60-E0755F84D08C}"/>
              </a:ext>
            </a:extLst>
          </p:cNvPr>
          <p:cNvSpPr>
            <a:spLocks noGrp="true"/>
          </p:cNvSpPr>
          <p:nvPr>
            <p:ph idx="1"/>
          </p:nvPr>
        </p:nvSpPr>
        <p:spPr>
          <a:xfrm>
            <a:off x="540000" y="1334523"/>
            <a:ext cx="8064000" cy="4923248"/>
          </a:xfrm>
        </p:spPr>
        <p:txBody>
          <a:bodyPr/>
          <a:lstStyle/>
          <a:p>
            <a:r>
              <a:rPr lang="cs-CZ" b="true" dirty="false"/>
              <a:t>1.1.6 Přímá podpora cílové skupiny</a:t>
            </a:r>
          </a:p>
          <a:p>
            <a:r>
              <a:rPr lang="cs-CZ" sz="1800" b="true" dirty="false"/>
              <a:t>mzdy</a:t>
            </a:r>
            <a:r>
              <a:rPr lang="cs-CZ" sz="1800" dirty="false"/>
              <a:t> zaměstnanců z CS (PS, DPČ, </a:t>
            </a:r>
            <a:r>
              <a:rPr lang="cs-CZ" sz="1800" u="sng" dirty="false"/>
              <a:t>DPP ne</a:t>
            </a:r>
            <a:r>
              <a:rPr lang="cs-CZ" sz="1800" dirty="false"/>
              <a:t>) – částka stanovena výši úvazku(měrnou jednotkou 0,05 úvazku) x jednotkovou sazbou</a:t>
            </a:r>
          </a:p>
          <a:p>
            <a:pPr algn="just">
              <a:lnSpc>
                <a:spcPct val="150000"/>
              </a:lnSpc>
              <a:spcBef>
                <a:spcPts val="0"/>
              </a:spcBef>
              <a:spcAft>
                <a:spcPts val="0"/>
              </a:spcAft>
              <a:defRPr/>
            </a:pPr>
            <a:r>
              <a:rPr lang="cs-CZ" sz="1800" b="true" dirty="false"/>
              <a:t>cestovné, ubytování a stravné </a:t>
            </a:r>
            <a:r>
              <a:rPr lang="cs-CZ" sz="1800" dirty="false"/>
              <a:t>při služebních cestách pro CS</a:t>
            </a:r>
          </a:p>
          <a:p>
            <a:pPr algn="just">
              <a:lnSpc>
                <a:spcPct val="150000"/>
              </a:lnSpc>
              <a:spcBef>
                <a:spcPts val="0"/>
              </a:spcBef>
              <a:spcAft>
                <a:spcPts val="0"/>
              </a:spcAft>
              <a:defRPr/>
            </a:pPr>
            <a:r>
              <a:rPr lang="cs-CZ" sz="1800" b="true" dirty="false"/>
              <a:t>příspěvek na péči o dítě a další závislé osoby </a:t>
            </a:r>
            <a:r>
              <a:rPr lang="cs-CZ" sz="1800" dirty="false"/>
              <a:t>– poskytuje se po dobu trvání školení nebo při nástupu nezaměstnané osoby do nového zaměstnání (v tomto případě se poskytuje po dobu max. 6 </a:t>
            </a:r>
            <a:r>
              <a:rPr lang="cs-CZ" sz="1800" dirty="false" err="true"/>
              <a:t>měs</a:t>
            </a:r>
            <a:r>
              <a:rPr lang="cs-CZ" sz="1800" dirty="false"/>
              <a:t>.)</a:t>
            </a:r>
          </a:p>
          <a:p>
            <a:pPr algn="just">
              <a:lnSpc>
                <a:spcPct val="150000"/>
              </a:lnSpc>
              <a:spcBef>
                <a:spcPts val="0"/>
              </a:spcBef>
              <a:spcAft>
                <a:spcPts val="0"/>
              </a:spcAft>
              <a:defRPr/>
            </a:pPr>
            <a:r>
              <a:rPr lang="cs-CZ" sz="1800" b="true" dirty="false"/>
              <a:t>příspěvek na zapracování </a:t>
            </a:r>
            <a:r>
              <a:rPr lang="cs-CZ" sz="1800" dirty="false"/>
              <a:t>(dle zákona č. 435/2004 Sb., zákon </a:t>
            </a:r>
            <a:br>
              <a:rPr lang="cs-CZ" sz="1800" dirty="false"/>
            </a:br>
            <a:r>
              <a:rPr lang="cs-CZ" sz="1800" dirty="false"/>
              <a:t>o zaměstnanosti) – poskytuje se po dobu max. 3 </a:t>
            </a:r>
            <a:r>
              <a:rPr lang="cs-CZ" sz="1800" dirty="false" err="true"/>
              <a:t>měs</a:t>
            </a:r>
            <a:r>
              <a:rPr lang="cs-CZ" sz="1800" dirty="false"/>
              <a:t>., nejvýše do poloviny minimální mzdy</a:t>
            </a:r>
          </a:p>
          <a:p>
            <a:pPr algn="just">
              <a:lnSpc>
                <a:spcPct val="150000"/>
              </a:lnSpc>
              <a:spcBef>
                <a:spcPts val="0"/>
              </a:spcBef>
              <a:spcAft>
                <a:spcPts val="0"/>
              </a:spcAft>
              <a:defRPr/>
            </a:pPr>
            <a:r>
              <a:rPr lang="cs-CZ" sz="1800" b="true" dirty="false"/>
              <a:t>jiné nezbytné náklady </a:t>
            </a:r>
            <a:r>
              <a:rPr lang="cs-CZ" sz="1800" dirty="false"/>
              <a:t>pro CS pro realizování jejich aktivit (prohlídka zdravotní způsobilosti pro výkon práce, výpis z rejstříku trestů)</a:t>
            </a:r>
          </a:p>
          <a:p>
            <a:endParaRPr lang="cs-CZ" dirty="false"/>
          </a:p>
        </p:txBody>
      </p:sp>
      <p:sp>
        <p:nvSpPr>
          <p:cNvPr id="4" name="Zástupný symbol pro číslo snímku 3">
            <a:extLst>
              <a:ext uri="{FF2B5EF4-FFF2-40B4-BE49-F238E27FC236}">
                <a16:creationId xmlns:a16="http://schemas.microsoft.com/office/drawing/2014/main" id="{DA991AC5-081B-4CA0-8304-F6A1553D75A3}"/>
              </a:ext>
            </a:extLst>
          </p:cNvPr>
          <p:cNvSpPr>
            <a:spLocks noGrp="true"/>
          </p:cNvSpPr>
          <p:nvPr>
            <p:ph type="sldNum" sz="quarter" idx="12"/>
          </p:nvPr>
        </p:nvSpPr>
        <p:spPr/>
        <p:txBody>
          <a:bodyPr/>
          <a:lstStyle/>
          <a:p>
            <a:fld id="{479BF083-4774-43B1-9AB0-5CC1AC5DD8EE}" type="slidenum">
              <a:rPr lang="cs-CZ" smtClean="false"/>
              <a:pPr/>
              <a:t>85</a:t>
            </a:fld>
            <a:endParaRPr lang="cs-CZ" dirty="false"/>
          </a:p>
        </p:txBody>
      </p:sp>
    </p:spTree>
    <p:extLst>
      <p:ext uri="{BB962C8B-B14F-4D97-AF65-F5344CB8AC3E}">
        <p14:creationId xmlns:p14="http://schemas.microsoft.com/office/powerpoint/2010/main" val="1888238272"/>
      </p:ext>
    </p:extLst>
  </p:cSld>
  <p:clrMapOvr>
    <a:masterClrMapping/>
  </p:clrMapOvr>
</p:sld>
</file>

<file path=ppt/slides/slide86.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CD43DA-C837-4FF8-AA68-26959D63C069}"/>
              </a:ext>
            </a:extLst>
          </p:cNvPr>
          <p:cNvSpPr>
            <a:spLocks noGrp="true"/>
          </p:cNvSpPr>
          <p:nvPr>
            <p:ph type="title"/>
          </p:nvPr>
        </p:nvSpPr>
        <p:spPr/>
        <p:txBody>
          <a:bodyPr/>
          <a:lstStyle/>
          <a:p>
            <a:r>
              <a:rPr lang="cs-CZ" dirty="false"/>
              <a:t>Mzdové příspěvky</a:t>
            </a:r>
          </a:p>
        </p:txBody>
      </p:sp>
      <p:graphicFrame>
        <p:nvGraphicFramePr>
          <p:cNvPr id="5" name="Zástupný obsah 4">
            <a:extLst>
              <a:ext uri="{FF2B5EF4-FFF2-40B4-BE49-F238E27FC236}">
                <a16:creationId xmlns:a16="http://schemas.microsoft.com/office/drawing/2014/main" id="{FDCF07B3-2921-4D5D-9A82-F7EF0AB686CC}"/>
              </a:ext>
            </a:extLst>
          </p:cNvPr>
          <p:cNvGraphicFramePr>
            <a:graphicFrameLocks noGrp="true"/>
          </p:cNvGraphicFramePr>
          <p:nvPr>
            <p:ph idx="1"/>
            <p:extLst>
              <p:ext uri="{D42A27DB-BD31-4B8C-83A1-F6EECF244321}">
                <p14:modId xmlns:p14="http://schemas.microsoft.com/office/powerpoint/2010/main" val="2475966224"/>
              </p:ext>
            </p:extLst>
          </p:nvPr>
        </p:nvGraphicFramePr>
        <p:xfrm>
          <a:off x="251519" y="1628800"/>
          <a:ext cx="8640961" cy="3600400"/>
        </p:xfrm>
        <a:graphic>
          <a:graphicData uri="http://schemas.openxmlformats.org/drawingml/2006/table">
            <a:tbl>
              <a:tblPr firstRow="true" firstCol="true" bandRow="true" bandCol="true">
                <a:tableStyleId>{5C22544A-7EE6-4342-B048-85BDC9FD1C3A}</a:tableStyleId>
              </a:tblPr>
              <a:tblGrid>
                <a:gridCol w="4101735">
                  <a:extLst>
                    <a:ext uri="{9D8B030D-6E8A-4147-A177-3AD203B41FA5}">
                      <a16:colId xmlns:a16="http://schemas.microsoft.com/office/drawing/2014/main" val="3014597233"/>
                    </a:ext>
                  </a:extLst>
                </a:gridCol>
                <a:gridCol w="4539226">
                  <a:extLst>
                    <a:ext uri="{9D8B030D-6E8A-4147-A177-3AD203B41FA5}">
                      <a16:colId xmlns:a16="http://schemas.microsoft.com/office/drawing/2014/main" val="1212815720"/>
                    </a:ext>
                  </a:extLst>
                </a:gridCol>
              </a:tblGrid>
              <a:tr h="992614">
                <a:tc>
                  <a:txBody>
                    <a:bodyPr/>
                    <a:lstStyle/>
                    <a:p>
                      <a:pPr algn="ctr">
                        <a:lnSpc>
                          <a:spcPct val="107000"/>
                        </a:lnSpc>
                        <a:spcAft>
                          <a:spcPts val="800"/>
                        </a:spcAft>
                      </a:pPr>
                      <a:r>
                        <a:rPr lang="cs-CZ" sz="2400" dirty="false">
                          <a:effectLst/>
                        </a:rPr>
                        <a:t>Jednotka</a:t>
                      </a:r>
                      <a:endParaRPr lang="cs-CZ" sz="2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7780" marB="17780" anchor="ctr"/>
                </a:tc>
                <a:tc>
                  <a:txBody>
                    <a:bodyPr/>
                    <a:lstStyle/>
                    <a:p>
                      <a:pPr algn="ctr">
                        <a:lnSpc>
                          <a:spcPct val="107000"/>
                        </a:lnSpc>
                        <a:spcAft>
                          <a:spcPts val="800"/>
                        </a:spcAft>
                      </a:pPr>
                      <a:r>
                        <a:rPr lang="cs-CZ" sz="2400" dirty="false">
                          <a:effectLst/>
                        </a:rPr>
                        <a:t>Jednotkový náklad (v Kč)</a:t>
                      </a:r>
                      <a:endParaRPr lang="cs-CZ" sz="2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984767"/>
                  </a:ext>
                </a:extLst>
              </a:tr>
              <a:tr h="2607786">
                <a:tc>
                  <a:txBody>
                    <a:bodyPr/>
                    <a:lstStyle/>
                    <a:p>
                      <a:pPr algn="ctr">
                        <a:lnSpc>
                          <a:spcPct val="107000"/>
                        </a:lnSpc>
                        <a:spcAft>
                          <a:spcPts val="800"/>
                        </a:spcAft>
                      </a:pPr>
                      <a:r>
                        <a:rPr lang="cs-CZ" sz="2400" dirty="false">
                          <a:effectLst/>
                        </a:rPr>
                        <a:t>Mzdový příspěvek na pracovní místo </a:t>
                      </a:r>
                      <a:endParaRPr lang="cs-CZ" sz="2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17780" marB="17780" anchor="ctr"/>
                </a:tc>
                <a:tc>
                  <a:txBody>
                    <a:bodyPr/>
                    <a:lstStyle/>
                    <a:p>
                      <a:pPr algn="ctr">
                        <a:lnSpc>
                          <a:spcPct val="107000"/>
                        </a:lnSpc>
                        <a:spcAft>
                          <a:spcPts val="800"/>
                        </a:spcAft>
                      </a:pPr>
                      <a:r>
                        <a:rPr lang="cs-CZ" sz="2400" dirty="false">
                          <a:effectLst/>
                        </a:rPr>
                        <a:t>1 391,75 Kč za každých 0,05 úvazku/měsíc </a:t>
                      </a:r>
                      <a:endParaRPr lang="cs-CZ" sz="2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80716292"/>
                  </a:ext>
                </a:extLst>
              </a:tr>
            </a:tbl>
          </a:graphicData>
        </a:graphic>
      </p:graphicFrame>
      <p:sp>
        <p:nvSpPr>
          <p:cNvPr id="4" name="Zástupný symbol pro číslo snímku 3">
            <a:extLst>
              <a:ext uri="{FF2B5EF4-FFF2-40B4-BE49-F238E27FC236}">
                <a16:creationId xmlns:a16="http://schemas.microsoft.com/office/drawing/2014/main" id="{9819CF0E-9B83-420A-8C52-803D4022BD58}"/>
              </a:ext>
            </a:extLst>
          </p:cNvPr>
          <p:cNvSpPr>
            <a:spLocks noGrp="true"/>
          </p:cNvSpPr>
          <p:nvPr>
            <p:ph type="sldNum" sz="quarter" idx="12"/>
          </p:nvPr>
        </p:nvSpPr>
        <p:spPr/>
        <p:txBody>
          <a:bodyPr/>
          <a:lstStyle/>
          <a:p>
            <a:fld id="{479BF083-4774-43B1-9AB0-5CC1AC5DD8EE}" type="slidenum">
              <a:rPr lang="cs-CZ" smtClean="false"/>
              <a:pPr/>
              <a:t>86</a:t>
            </a:fld>
            <a:endParaRPr lang="cs-CZ" dirty="false"/>
          </a:p>
        </p:txBody>
      </p:sp>
    </p:spTree>
    <p:extLst>
      <p:ext uri="{BB962C8B-B14F-4D97-AF65-F5344CB8AC3E}">
        <p14:creationId xmlns:p14="http://schemas.microsoft.com/office/powerpoint/2010/main" val="51922518"/>
      </p:ext>
    </p:extLst>
  </p:cSld>
  <p:clrMapOvr>
    <a:masterClrMapping/>
  </p:clrMapOvr>
</p:sld>
</file>

<file path=ppt/slides/slide87.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32C1DE-0182-4AB2-AF37-56AB73CC4C08}"/>
              </a:ext>
            </a:extLst>
          </p:cNvPr>
          <p:cNvSpPr>
            <a:spLocks noGrp="true"/>
          </p:cNvSpPr>
          <p:nvPr>
            <p:ph type="title"/>
          </p:nvPr>
        </p:nvSpPr>
        <p:spPr/>
        <p:txBody>
          <a:bodyPr/>
          <a:lstStyle/>
          <a:p>
            <a:r>
              <a:rPr lang="cs-CZ" dirty="false"/>
              <a:t>Mzdové příspěvky</a:t>
            </a:r>
          </a:p>
        </p:txBody>
      </p:sp>
      <p:sp>
        <p:nvSpPr>
          <p:cNvPr id="3" name="Zástupný obsah 2">
            <a:extLst>
              <a:ext uri="{FF2B5EF4-FFF2-40B4-BE49-F238E27FC236}">
                <a16:creationId xmlns:a16="http://schemas.microsoft.com/office/drawing/2014/main" id="{439D4ADF-3924-446C-BDA6-A251C1986DEC}"/>
              </a:ext>
            </a:extLst>
          </p:cNvPr>
          <p:cNvSpPr>
            <a:spLocks noGrp="true"/>
          </p:cNvSpPr>
          <p:nvPr>
            <p:ph idx="1"/>
          </p:nvPr>
        </p:nvSpPr>
        <p:spPr>
          <a:xfrm>
            <a:off x="522000" y="1340768"/>
            <a:ext cx="8100000" cy="4599312"/>
          </a:xfrm>
        </p:spPr>
        <p:txBody>
          <a:bodyPr/>
          <a:lstStyle/>
          <a:p>
            <a:r>
              <a:rPr lang="cs-CZ" sz="1900" dirty="false">
                <a:effectLst/>
                <a:latin typeface="Arial" panose="020B0604020202020204" pitchFamily="34" charset="0"/>
                <a:ea typeface="Calibri" panose="020F0502020204030204" pitchFamily="34" charset="0"/>
              </a:rPr>
              <a:t>Pokud příjemce čerpá na zaměstnance příspěvek na podporu zaměstnávání osob se zdravotním postižením dle § 78 zákona č. 435/2004 Sb., o zaměstnanosti, ve znění pozdějších předpisů, nebo jiný příspěvek poskytovaný Úřadem práce ČR, jehož výše se stanoví na základě skutečně vynaložených prostředků na osobní náklady zaměstnanců, nemůže současně čerpat podporu v rámci předkládaného projektu na úhradu osobních nákladů zaměstnanců, na které žadatel pobírá tento příspěvek</a:t>
            </a:r>
          </a:p>
          <a:p>
            <a:r>
              <a:rPr lang="cs-CZ" sz="1900" dirty="false">
                <a:effectLst/>
                <a:latin typeface="Arial" panose="020B0604020202020204" pitchFamily="34" charset="0"/>
                <a:ea typeface="Calibri" panose="020F0502020204030204" pitchFamily="34" charset="0"/>
              </a:rPr>
              <a:t>Úhrada osobních nákladů nenáleží na zaměstnance za kalendářní měsíc, za který mu byl na tohoto zaměstnance poskytnut Úřadem práce příspěvek</a:t>
            </a:r>
            <a:endParaRPr lang="cs-CZ" sz="1900" dirty="false">
              <a:latin typeface="Arial" panose="020B0604020202020204" pitchFamily="34" charset="0"/>
              <a:ea typeface="Calibri" panose="020F0502020204030204" pitchFamily="34" charset="0"/>
            </a:endParaRPr>
          </a:p>
          <a:p>
            <a:r>
              <a:rPr lang="cs-CZ" sz="1900" dirty="false">
                <a:latin typeface="Arial" panose="020B0604020202020204" pitchFamily="34" charset="0"/>
              </a:rPr>
              <a:t>Týká se také partnerů s </a:t>
            </a:r>
            <a:r>
              <a:rPr lang="cs-CZ" sz="1900" dirty="false" err="true">
                <a:latin typeface="Arial" panose="020B0604020202020204" pitchFamily="34" charset="0"/>
              </a:rPr>
              <a:t>fin</a:t>
            </a:r>
            <a:r>
              <a:rPr lang="cs-CZ" sz="1900" dirty="false">
                <a:latin typeface="Arial" panose="020B0604020202020204" pitchFamily="34" charset="0"/>
              </a:rPr>
              <a:t>. příspěvkem a partnerů, kterým je mzdový příspěvek poskytnut</a:t>
            </a:r>
            <a:r>
              <a:rPr lang="cs-CZ" sz="1800" dirty="false">
                <a:latin typeface="Arial" panose="020B0604020202020204" pitchFamily="34" charset="0"/>
              </a:rPr>
              <a:t>.</a:t>
            </a:r>
            <a:endParaRPr lang="cs-CZ" dirty="false"/>
          </a:p>
        </p:txBody>
      </p:sp>
      <p:sp>
        <p:nvSpPr>
          <p:cNvPr id="4" name="Zástupný symbol pro číslo snímku 3">
            <a:extLst>
              <a:ext uri="{FF2B5EF4-FFF2-40B4-BE49-F238E27FC236}">
                <a16:creationId xmlns:a16="http://schemas.microsoft.com/office/drawing/2014/main" id="{3A3376EE-B73B-4DE3-9E0E-D7536154E3DC}"/>
              </a:ext>
            </a:extLst>
          </p:cNvPr>
          <p:cNvSpPr>
            <a:spLocks noGrp="true"/>
          </p:cNvSpPr>
          <p:nvPr>
            <p:ph type="sldNum" sz="quarter" idx="12"/>
          </p:nvPr>
        </p:nvSpPr>
        <p:spPr/>
        <p:txBody>
          <a:bodyPr/>
          <a:lstStyle/>
          <a:p>
            <a:fld id="{479BF083-4774-43B1-9AB0-5CC1AC5DD8EE}" type="slidenum">
              <a:rPr lang="cs-CZ" smtClean="false"/>
              <a:pPr/>
              <a:t>87</a:t>
            </a:fld>
            <a:endParaRPr lang="cs-CZ" dirty="false"/>
          </a:p>
        </p:txBody>
      </p:sp>
    </p:spTree>
    <p:extLst>
      <p:ext uri="{BB962C8B-B14F-4D97-AF65-F5344CB8AC3E}">
        <p14:creationId xmlns:p14="http://schemas.microsoft.com/office/powerpoint/2010/main" val="358905742"/>
      </p:ext>
    </p:extLst>
  </p:cSld>
  <p:clrMapOvr>
    <a:masterClrMapping/>
  </p:clrMapOvr>
</p:sld>
</file>

<file path=ppt/slides/slide88.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8D1ADA2-D824-4B72-99E8-553A08AB486C}"/>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4B21B958-B7CF-4922-8368-BCC16FFC6D65}"/>
              </a:ext>
            </a:extLst>
          </p:cNvPr>
          <p:cNvSpPr>
            <a:spLocks noGrp="true"/>
          </p:cNvSpPr>
          <p:nvPr>
            <p:ph idx="1"/>
          </p:nvPr>
        </p:nvSpPr>
        <p:spPr>
          <a:xfrm>
            <a:off x="540000" y="1196752"/>
            <a:ext cx="8064000" cy="4923248"/>
          </a:xfrm>
        </p:spPr>
        <p:txBody>
          <a:bodyPr/>
          <a:lstStyle/>
          <a:p>
            <a:r>
              <a:rPr lang="cs-CZ" b="true" dirty="false"/>
              <a:t>1.2 Nepřímé náklady</a:t>
            </a:r>
          </a:p>
          <a:p>
            <a:pPr algn="just">
              <a:lnSpc>
                <a:spcPct val="150000"/>
              </a:lnSpc>
              <a:spcBef>
                <a:spcPts val="0"/>
              </a:spcBef>
              <a:spcAft>
                <a:spcPts val="0"/>
              </a:spcAft>
            </a:pPr>
            <a:r>
              <a:rPr lang="cs-CZ" sz="2000" dirty="false"/>
              <a:t>administrativa, řízení projektu (včetně finančního), účetnictví, personalistika komunikační a informační opatření, občerstvení a stravování a podpůrné procesy pro provoz projektu</a:t>
            </a:r>
          </a:p>
          <a:p>
            <a:pPr algn="just">
              <a:lnSpc>
                <a:spcPct val="150000"/>
              </a:lnSpc>
              <a:spcBef>
                <a:spcPts val="0"/>
              </a:spcBef>
              <a:spcAft>
                <a:spcPts val="0"/>
              </a:spcAft>
            </a:pPr>
            <a:r>
              <a:rPr lang="cs-CZ" sz="2000" dirty="false"/>
              <a:t>cestovní náhrady spojené s pracovními cestami RT – tuzemské, zahraniční kde cílem zajištění činností/náležitostí v oblasti informování a komunikace o projektu.</a:t>
            </a:r>
          </a:p>
          <a:p>
            <a:pPr algn="just">
              <a:lnSpc>
                <a:spcPct val="150000"/>
              </a:lnSpc>
              <a:spcBef>
                <a:spcPts val="0"/>
              </a:spcBef>
              <a:spcAft>
                <a:spcPts val="0"/>
              </a:spcAft>
            </a:pPr>
            <a:r>
              <a:rPr lang="cs-CZ" sz="2000" dirty="false"/>
              <a:t>spotřební materiál, zařízení a vybavení (papír…)</a:t>
            </a:r>
          </a:p>
          <a:p>
            <a:pPr algn="just">
              <a:lnSpc>
                <a:spcPct val="150000"/>
              </a:lnSpc>
              <a:spcBef>
                <a:spcPts val="0"/>
              </a:spcBef>
              <a:spcAft>
                <a:spcPts val="0"/>
              </a:spcAft>
            </a:pPr>
            <a:r>
              <a:rPr lang="cs-CZ" sz="2000" dirty="false"/>
              <a:t>prostory pro realizaci projektu (nájemné, vodné, stočné, energie…)</a:t>
            </a:r>
          </a:p>
          <a:p>
            <a:pPr algn="just">
              <a:lnSpc>
                <a:spcPct val="150000"/>
              </a:lnSpc>
              <a:spcBef>
                <a:spcPts val="0"/>
              </a:spcBef>
              <a:spcAft>
                <a:spcPts val="0"/>
              </a:spcAft>
            </a:pPr>
            <a:r>
              <a:rPr lang="cs-CZ" sz="2000" dirty="false"/>
              <a:t>ostatní provozní výdaje (internet, poštovné, telefon…)</a:t>
            </a:r>
          </a:p>
          <a:p>
            <a:pPr marL="0" indent="0">
              <a:buNone/>
            </a:pPr>
            <a:r>
              <a:rPr lang="cs-CZ" b="true" dirty="false"/>
              <a:t>Kap. 6.2.13.2 Specifické části pravidel pro žadatele a příjemce v OPZ+ </a:t>
            </a:r>
          </a:p>
        </p:txBody>
      </p:sp>
      <p:sp>
        <p:nvSpPr>
          <p:cNvPr id="4" name="Zástupný symbol pro číslo snímku 3">
            <a:extLst>
              <a:ext uri="{FF2B5EF4-FFF2-40B4-BE49-F238E27FC236}">
                <a16:creationId xmlns:a16="http://schemas.microsoft.com/office/drawing/2014/main" id="{2EB741F3-86D5-49C2-9849-CE02F5A0104C}"/>
              </a:ext>
            </a:extLst>
          </p:cNvPr>
          <p:cNvSpPr>
            <a:spLocks noGrp="true"/>
          </p:cNvSpPr>
          <p:nvPr>
            <p:ph type="sldNum" sz="quarter" idx="12"/>
          </p:nvPr>
        </p:nvSpPr>
        <p:spPr/>
        <p:txBody>
          <a:bodyPr/>
          <a:lstStyle/>
          <a:p>
            <a:fld id="{479BF083-4774-43B1-9AB0-5CC1AC5DD8EE}" type="slidenum">
              <a:rPr lang="cs-CZ" smtClean="false"/>
              <a:pPr/>
              <a:t>88</a:t>
            </a:fld>
            <a:endParaRPr lang="cs-CZ" dirty="false"/>
          </a:p>
        </p:txBody>
      </p:sp>
    </p:spTree>
    <p:extLst>
      <p:ext uri="{BB962C8B-B14F-4D97-AF65-F5344CB8AC3E}">
        <p14:creationId xmlns:p14="http://schemas.microsoft.com/office/powerpoint/2010/main" val="4010158432"/>
      </p:ext>
    </p:extLst>
  </p:cSld>
  <p:clrMapOvr>
    <a:masterClrMapping/>
  </p:clrMapOvr>
</p:sld>
</file>

<file path=ppt/slides/slide89.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990A7F-B758-440A-B8F6-DAB61D12944C}"/>
              </a:ext>
            </a:extLst>
          </p:cNvPr>
          <p:cNvSpPr>
            <a:spLocks noGrp="true"/>
          </p:cNvSpPr>
          <p:nvPr>
            <p:ph type="title"/>
          </p:nvPr>
        </p:nvSpPr>
        <p:spPr/>
        <p:txBody>
          <a:bodyPr/>
          <a:lstStyle/>
          <a:p>
            <a:r>
              <a:rPr lang="cs-CZ" dirty="false"/>
              <a:t>Rozpočet projektu</a:t>
            </a:r>
          </a:p>
        </p:txBody>
      </p:sp>
      <p:sp>
        <p:nvSpPr>
          <p:cNvPr id="3" name="Zástupný obsah 2">
            <a:extLst>
              <a:ext uri="{FF2B5EF4-FFF2-40B4-BE49-F238E27FC236}">
                <a16:creationId xmlns:a16="http://schemas.microsoft.com/office/drawing/2014/main" id="{7FE61CF4-F726-4747-BBCC-BC2B6C640934}"/>
              </a:ext>
            </a:extLst>
          </p:cNvPr>
          <p:cNvSpPr>
            <a:spLocks noGrp="true"/>
          </p:cNvSpPr>
          <p:nvPr>
            <p:ph idx="1"/>
          </p:nvPr>
        </p:nvSpPr>
        <p:spPr>
          <a:xfrm>
            <a:off x="540000" y="1412776"/>
            <a:ext cx="8064000" cy="4707224"/>
          </a:xfrm>
        </p:spPr>
        <p:txBody>
          <a:bodyPr/>
          <a:lstStyle/>
          <a:p>
            <a:r>
              <a:rPr lang="cs-CZ" b="true" dirty="false"/>
              <a:t>Stanovení poměrů nepřímých nákladů k přímým nákladům</a:t>
            </a:r>
          </a:p>
        </p:txBody>
      </p:sp>
      <p:sp>
        <p:nvSpPr>
          <p:cNvPr id="4" name="Zástupný symbol pro číslo snímku 3">
            <a:extLst>
              <a:ext uri="{FF2B5EF4-FFF2-40B4-BE49-F238E27FC236}">
                <a16:creationId xmlns:a16="http://schemas.microsoft.com/office/drawing/2014/main" id="{2BEDBE68-FC97-4DE0-B42B-6A45D00E424B}"/>
              </a:ext>
            </a:extLst>
          </p:cNvPr>
          <p:cNvSpPr>
            <a:spLocks noGrp="true"/>
          </p:cNvSpPr>
          <p:nvPr>
            <p:ph type="sldNum" sz="quarter" idx="12"/>
          </p:nvPr>
        </p:nvSpPr>
        <p:spPr/>
        <p:txBody>
          <a:bodyPr/>
          <a:lstStyle/>
          <a:p>
            <a:fld id="{479BF083-4774-43B1-9AB0-5CC1AC5DD8EE}" type="slidenum">
              <a:rPr lang="cs-CZ" smtClean="false"/>
              <a:pPr/>
              <a:t>89</a:t>
            </a:fld>
            <a:endParaRPr lang="cs-CZ" dirty="false"/>
          </a:p>
        </p:txBody>
      </p:sp>
      <p:graphicFrame>
        <p:nvGraphicFramePr>
          <p:cNvPr id="5" name="Tabulka 4">
            <a:extLst>
              <a:ext uri="{FF2B5EF4-FFF2-40B4-BE49-F238E27FC236}">
                <a16:creationId xmlns:a16="http://schemas.microsoft.com/office/drawing/2014/main" id="{3E86CB13-03D1-4DFE-B49C-587B372F1DBE}"/>
              </a:ext>
            </a:extLst>
          </p:cNvPr>
          <p:cNvGraphicFramePr>
            <a:graphicFrameLocks noGrp="true"/>
          </p:cNvGraphicFramePr>
          <p:nvPr>
            <p:extLst>
              <p:ext uri="{D42A27DB-BD31-4B8C-83A1-F6EECF244321}">
                <p14:modId xmlns:p14="http://schemas.microsoft.com/office/powerpoint/2010/main" val="781392673"/>
              </p:ext>
            </p:extLst>
          </p:nvPr>
        </p:nvGraphicFramePr>
        <p:xfrm>
          <a:off x="540000" y="2204864"/>
          <a:ext cx="8064000" cy="1920214"/>
        </p:xfrm>
        <a:graphic>
          <a:graphicData uri="http://schemas.openxmlformats.org/drawingml/2006/table">
            <a:tbl>
              <a:tblPr>
                <a:tableStyleId>{5C22544A-7EE6-4342-B048-85BDC9FD1C3A}</a:tableStyleId>
              </a:tblPr>
              <a:tblGrid>
                <a:gridCol w="3531003">
                  <a:extLst>
                    <a:ext uri="{9D8B030D-6E8A-4147-A177-3AD203B41FA5}">
                      <a16:colId xmlns:a16="http://schemas.microsoft.com/office/drawing/2014/main" val="839263700"/>
                    </a:ext>
                  </a:extLst>
                </a:gridCol>
                <a:gridCol w="4532997">
                  <a:extLst>
                    <a:ext uri="{9D8B030D-6E8A-4147-A177-3AD203B41FA5}">
                      <a16:colId xmlns:a16="http://schemas.microsoft.com/office/drawing/2014/main" val="2710689571"/>
                    </a:ext>
                  </a:extLst>
                </a:gridCol>
              </a:tblGrid>
              <a:tr h="720080">
                <a:tc>
                  <a:txBody>
                    <a:bodyPr/>
                    <a:lstStyle/>
                    <a:p>
                      <a:pPr marL="36195" marR="36195">
                        <a:lnSpc>
                          <a:spcPct val="106000"/>
                        </a:lnSpc>
                        <a:spcBef>
                          <a:spcPts val="300"/>
                        </a:spcBef>
                        <a:spcAft>
                          <a:spcPts val="300"/>
                        </a:spcAft>
                      </a:pPr>
                      <a:r>
                        <a:rPr lang="cs-CZ" sz="1600" b="true" dirty="false">
                          <a:effectLst/>
                        </a:rPr>
                        <a:t>Objem přímých nákladů</a:t>
                      </a:r>
                      <a:endParaRPr lang="cs-CZ" sz="1600" b="true"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6195" marR="36195">
                        <a:lnSpc>
                          <a:spcPct val="106000"/>
                        </a:lnSpc>
                        <a:spcBef>
                          <a:spcPts val="300"/>
                        </a:spcBef>
                        <a:spcAft>
                          <a:spcPts val="300"/>
                        </a:spcAft>
                      </a:pPr>
                      <a:r>
                        <a:rPr lang="cs-CZ" sz="1600" b="true" dirty="false">
                          <a:effectLst/>
                        </a:rPr>
                        <a:t>% nepřímých nákladů</a:t>
                      </a:r>
                      <a:endParaRPr lang="cs-CZ" sz="1600" b="true"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280263481"/>
                  </a:ext>
                </a:extLst>
              </a:tr>
              <a:tr h="600067">
                <a:tc>
                  <a:txBody>
                    <a:bodyPr/>
                    <a:lstStyle/>
                    <a:p>
                      <a:pPr marL="36195" marR="36195">
                        <a:lnSpc>
                          <a:spcPct val="106000"/>
                        </a:lnSpc>
                        <a:spcBef>
                          <a:spcPts val="300"/>
                        </a:spcBef>
                        <a:spcAft>
                          <a:spcPts val="300"/>
                        </a:spcAft>
                      </a:pPr>
                      <a:r>
                        <a:rPr lang="cs-CZ" sz="1600" dirty="false">
                          <a:effectLst/>
                        </a:rPr>
                        <a:t>Do 10 mil. Kč včetně</a:t>
                      </a:r>
                      <a:endParaRPr lang="cs-CZ" sz="1600"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6195" marR="36195">
                        <a:lnSpc>
                          <a:spcPct val="106000"/>
                        </a:lnSpc>
                        <a:spcBef>
                          <a:spcPts val="300"/>
                        </a:spcBef>
                        <a:spcAft>
                          <a:spcPts val="300"/>
                        </a:spcAft>
                      </a:pPr>
                      <a:r>
                        <a:rPr lang="cs-CZ" sz="1600" dirty="false">
                          <a:effectLst/>
                        </a:rPr>
                        <a:t>25 %</a:t>
                      </a:r>
                      <a:endParaRPr lang="cs-CZ" sz="1600"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270625075"/>
                  </a:ext>
                </a:extLst>
              </a:tr>
              <a:tr h="600067">
                <a:tc>
                  <a:txBody>
                    <a:bodyPr/>
                    <a:lstStyle/>
                    <a:p>
                      <a:pPr marL="36195" marR="36195">
                        <a:lnSpc>
                          <a:spcPct val="106000"/>
                        </a:lnSpc>
                        <a:spcBef>
                          <a:spcPts val="300"/>
                        </a:spcBef>
                        <a:spcAft>
                          <a:spcPts val="300"/>
                        </a:spcAft>
                      </a:pPr>
                      <a:r>
                        <a:rPr lang="cs-CZ" sz="1600" dirty="false">
                          <a:effectLst/>
                        </a:rPr>
                        <a:t>Nad 10 mil. Kč a do 25 mil. Kč včetně</a:t>
                      </a:r>
                      <a:endParaRPr lang="cs-CZ" sz="1600"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6195" marR="36195">
                        <a:lnSpc>
                          <a:spcPct val="106000"/>
                        </a:lnSpc>
                        <a:spcBef>
                          <a:spcPts val="300"/>
                        </a:spcBef>
                        <a:spcAft>
                          <a:spcPts val="300"/>
                        </a:spcAft>
                      </a:pPr>
                      <a:r>
                        <a:rPr lang="cs-CZ" sz="1600" dirty="false">
                          <a:effectLst/>
                        </a:rPr>
                        <a:t>20 %</a:t>
                      </a:r>
                      <a:endParaRPr lang="cs-CZ" sz="1600"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152091193"/>
                  </a:ext>
                </a:extLst>
              </a:tr>
            </a:tbl>
          </a:graphicData>
        </a:graphic>
      </p:graphicFrame>
      <p:graphicFrame>
        <p:nvGraphicFramePr>
          <p:cNvPr id="6" name="Tabulka 5">
            <a:extLst>
              <a:ext uri="{FF2B5EF4-FFF2-40B4-BE49-F238E27FC236}">
                <a16:creationId xmlns:a16="http://schemas.microsoft.com/office/drawing/2014/main" id="{1C964C5E-E0B4-46DA-AA82-D48518E0A38E}"/>
              </a:ext>
            </a:extLst>
          </p:cNvPr>
          <p:cNvGraphicFramePr>
            <a:graphicFrameLocks noGrp="true"/>
          </p:cNvGraphicFramePr>
          <p:nvPr>
            <p:extLst>
              <p:ext uri="{D42A27DB-BD31-4B8C-83A1-F6EECF244321}">
                <p14:modId xmlns:p14="http://schemas.microsoft.com/office/powerpoint/2010/main" val="153587442"/>
              </p:ext>
            </p:extLst>
          </p:nvPr>
        </p:nvGraphicFramePr>
        <p:xfrm>
          <a:off x="540000" y="4192498"/>
          <a:ext cx="8064000" cy="2329635"/>
        </p:xfrm>
        <a:graphic>
          <a:graphicData uri="http://schemas.openxmlformats.org/drawingml/2006/table">
            <a:tbl>
              <a:tblPr>
                <a:tableStyleId>{5C22544A-7EE6-4342-B048-85BDC9FD1C3A}</a:tableStyleId>
              </a:tblPr>
              <a:tblGrid>
                <a:gridCol w="4032000">
                  <a:extLst>
                    <a:ext uri="{9D8B030D-6E8A-4147-A177-3AD203B41FA5}">
                      <a16:colId xmlns:a16="http://schemas.microsoft.com/office/drawing/2014/main" val="15120759"/>
                    </a:ext>
                  </a:extLst>
                </a:gridCol>
                <a:gridCol w="4032000">
                  <a:extLst>
                    <a:ext uri="{9D8B030D-6E8A-4147-A177-3AD203B41FA5}">
                      <a16:colId xmlns:a16="http://schemas.microsoft.com/office/drawing/2014/main" val="1410427741"/>
                    </a:ext>
                  </a:extLst>
                </a:gridCol>
              </a:tblGrid>
              <a:tr h="888062">
                <a:tc>
                  <a:txBody>
                    <a:bodyPr/>
                    <a:lstStyle/>
                    <a:p>
                      <a:pPr marL="36195" marR="36195">
                        <a:lnSpc>
                          <a:spcPct val="106000"/>
                        </a:lnSpc>
                        <a:spcBef>
                          <a:spcPts val="300"/>
                        </a:spcBef>
                        <a:spcAft>
                          <a:spcPts val="300"/>
                        </a:spcAft>
                      </a:pPr>
                      <a:r>
                        <a:rPr lang="cs-CZ" sz="1600" b="true" dirty="false">
                          <a:effectLst/>
                        </a:rPr>
                        <a:t>Podíl nákupu služeb na celkových přímých způsobilých nákladech projektu</a:t>
                      </a:r>
                      <a:endParaRPr lang="cs-CZ" sz="1600" b="true"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6195" marR="36195">
                        <a:lnSpc>
                          <a:spcPct val="106000"/>
                        </a:lnSpc>
                        <a:spcBef>
                          <a:spcPts val="300"/>
                        </a:spcBef>
                        <a:spcAft>
                          <a:spcPts val="300"/>
                        </a:spcAft>
                      </a:pPr>
                      <a:r>
                        <a:rPr lang="cs-CZ" sz="1600" b="true" dirty="false">
                          <a:effectLst/>
                        </a:rPr>
                        <a:t>Snížení podílu nepřímých nákladů oproti výše uvedené tabulce</a:t>
                      </a:r>
                      <a:endParaRPr lang="cs-CZ" sz="1600" b="true"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321453168"/>
                  </a:ext>
                </a:extLst>
              </a:tr>
              <a:tr h="432939">
                <a:tc>
                  <a:txBody>
                    <a:bodyPr/>
                    <a:lstStyle/>
                    <a:p>
                      <a:pPr marL="36195" marR="36195">
                        <a:lnSpc>
                          <a:spcPct val="106000"/>
                        </a:lnSpc>
                        <a:spcBef>
                          <a:spcPts val="300"/>
                        </a:spcBef>
                        <a:spcAft>
                          <a:spcPts val="300"/>
                        </a:spcAft>
                      </a:pPr>
                      <a:r>
                        <a:rPr lang="cs-CZ" sz="1600" dirty="false">
                          <a:effectLst/>
                        </a:rPr>
                        <a:t>Do 60 % včetně</a:t>
                      </a:r>
                      <a:endParaRPr lang="cs-CZ" sz="1600"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6195" marR="36195">
                        <a:lnSpc>
                          <a:spcPct val="106000"/>
                        </a:lnSpc>
                        <a:spcBef>
                          <a:spcPts val="300"/>
                        </a:spcBef>
                        <a:spcAft>
                          <a:spcPts val="300"/>
                        </a:spcAft>
                      </a:pPr>
                      <a:r>
                        <a:rPr lang="cs-CZ" sz="1600" dirty="false">
                          <a:effectLst/>
                        </a:rPr>
                        <a:t>Platí základní podíly nepřímých nákladů </a:t>
                      </a:r>
                      <a:endParaRPr lang="cs-CZ" sz="1600"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969044958"/>
                  </a:ext>
                </a:extLst>
              </a:tr>
              <a:tr h="432939">
                <a:tc>
                  <a:txBody>
                    <a:bodyPr/>
                    <a:lstStyle/>
                    <a:p>
                      <a:pPr marL="36195" marR="36195">
                        <a:lnSpc>
                          <a:spcPct val="106000"/>
                        </a:lnSpc>
                        <a:spcBef>
                          <a:spcPts val="300"/>
                        </a:spcBef>
                        <a:spcAft>
                          <a:spcPts val="300"/>
                        </a:spcAft>
                      </a:pPr>
                      <a:r>
                        <a:rPr lang="cs-CZ" sz="1600" dirty="false">
                          <a:effectLst/>
                        </a:rPr>
                        <a:t>Více než 60 % a méně než 90 %</a:t>
                      </a:r>
                      <a:endParaRPr lang="cs-CZ" sz="1600"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6195" marR="36195">
                        <a:lnSpc>
                          <a:spcPct val="106000"/>
                        </a:lnSpc>
                        <a:spcBef>
                          <a:spcPts val="300"/>
                        </a:spcBef>
                        <a:spcAft>
                          <a:spcPts val="300"/>
                        </a:spcAft>
                      </a:pPr>
                      <a:r>
                        <a:rPr lang="cs-CZ" sz="1600">
                          <a:effectLst/>
                        </a:rPr>
                        <a:t>Snížení na 3/5 (60 %) základního podílu, tj. 15 %, resp. 12 %</a:t>
                      </a:r>
                      <a:endParaRPr lang="cs-CZ" sz="1600">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70552240"/>
                  </a:ext>
                </a:extLst>
              </a:tr>
              <a:tr h="432939">
                <a:tc>
                  <a:txBody>
                    <a:bodyPr/>
                    <a:lstStyle/>
                    <a:p>
                      <a:pPr marL="36195" marR="36195">
                        <a:lnSpc>
                          <a:spcPct val="106000"/>
                        </a:lnSpc>
                        <a:spcBef>
                          <a:spcPts val="300"/>
                        </a:spcBef>
                        <a:spcAft>
                          <a:spcPts val="300"/>
                        </a:spcAft>
                      </a:pPr>
                      <a:r>
                        <a:rPr lang="cs-CZ" sz="1600" dirty="false">
                          <a:effectLst/>
                        </a:rPr>
                        <a:t>90 % a výše</a:t>
                      </a:r>
                      <a:endParaRPr lang="cs-CZ" sz="1600"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6195" marR="36195">
                        <a:lnSpc>
                          <a:spcPct val="106000"/>
                        </a:lnSpc>
                        <a:spcBef>
                          <a:spcPts val="300"/>
                        </a:spcBef>
                        <a:spcAft>
                          <a:spcPts val="300"/>
                        </a:spcAft>
                      </a:pPr>
                      <a:r>
                        <a:rPr lang="cs-CZ" sz="1600" dirty="false">
                          <a:effectLst/>
                        </a:rPr>
                        <a:t>Snížení na 1/5 (20 %) základního podílu, tj. 5 %, resp. 4 %</a:t>
                      </a:r>
                      <a:endParaRPr lang="cs-CZ" sz="1600" dirty="false">
                        <a:solidFill>
                          <a:srgbClr val="080808"/>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591101090"/>
                  </a:ext>
                </a:extLst>
              </a:tr>
            </a:tbl>
          </a:graphicData>
        </a:graphic>
      </p:graphicFrame>
    </p:spTree>
    <p:extLst>
      <p:ext uri="{BB962C8B-B14F-4D97-AF65-F5344CB8AC3E}">
        <p14:creationId xmlns:p14="http://schemas.microsoft.com/office/powerpoint/2010/main" val="120521249"/>
      </p:ext>
    </p:extLst>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915C75A-5B1C-4813-A659-B7CDE73ECCA0}"/>
              </a:ext>
            </a:extLst>
          </p:cNvPr>
          <p:cNvSpPr>
            <a:spLocks noGrp="true"/>
          </p:cNvSpPr>
          <p:nvPr>
            <p:ph type="title"/>
          </p:nvPr>
        </p:nvSpPr>
        <p:spPr/>
        <p:txBody>
          <a:bodyPr/>
          <a:lstStyle/>
          <a:p>
            <a:r>
              <a:rPr lang="pl-PL" dirty="false"/>
              <a:t>Míra podpory</a:t>
            </a:r>
            <a:endParaRPr lang="cs-CZ" dirty="false"/>
          </a:p>
        </p:txBody>
      </p:sp>
      <p:sp>
        <p:nvSpPr>
          <p:cNvPr id="3" name="Zástupný obsah 2">
            <a:extLst>
              <a:ext uri="{FF2B5EF4-FFF2-40B4-BE49-F238E27FC236}">
                <a16:creationId xmlns:a16="http://schemas.microsoft.com/office/drawing/2014/main" id="{EF4039B6-B101-41A0-B7E2-387EAC96CAF7}"/>
              </a:ext>
            </a:extLst>
          </p:cNvPr>
          <p:cNvSpPr>
            <a:spLocks noGrp="true"/>
          </p:cNvSpPr>
          <p:nvPr>
            <p:ph idx="1"/>
          </p:nvPr>
        </p:nvSpPr>
        <p:spPr>
          <a:xfrm>
            <a:off x="493200" y="1412776"/>
            <a:ext cx="8100000" cy="5103224"/>
          </a:xfrm>
        </p:spPr>
        <p:txBody>
          <a:bodyPr/>
          <a:lstStyle/>
          <a:p>
            <a:pPr marL="0" indent="0" algn="just">
              <a:buNone/>
            </a:pPr>
            <a:r>
              <a:rPr lang="cs-CZ" b="true" dirty="false"/>
              <a:t>Rozpad zdrojů financování</a:t>
            </a:r>
          </a:p>
          <a:p>
            <a:pPr marL="342900" lvl="0" indent="-342900" algn="just">
              <a:buFont typeface="Symbol" panose="05050102010706020507" pitchFamily="18" charset="2"/>
              <a:buChar char=""/>
            </a:pPr>
            <a:r>
              <a:rPr lang="cs-CZ" sz="1800" dirty="false">
                <a:effectLst/>
                <a:latin typeface="Arial" panose="020B0604020202020204" pitchFamily="34" charset="0"/>
                <a:ea typeface="Yu Mincho" panose="02020400000000000000" pitchFamily="18" charset="-128"/>
              </a:rPr>
              <a:t>Pro NNO: EU 76,735 %, státní rozpočet 18,265 %, žadatel 5 %</a:t>
            </a:r>
            <a:endParaRPr lang="cs-CZ" sz="1800" dirty="false">
              <a:effectLst/>
              <a:latin typeface="Arial" panose="020B0604020202020204" pitchFamily="34" charset="0"/>
              <a:ea typeface="Calibri" panose="020F0502020204030204" pitchFamily="34" charset="0"/>
            </a:endParaRPr>
          </a:p>
          <a:p>
            <a:pPr marL="342900" lvl="0" indent="-342900" algn="just">
              <a:buFont typeface="Symbol" panose="05050102010706020507" pitchFamily="18" charset="2"/>
              <a:buChar char=""/>
            </a:pPr>
            <a:r>
              <a:rPr lang="cs-CZ" sz="1800" dirty="false">
                <a:effectLst/>
                <a:latin typeface="Arial" panose="020B0604020202020204" pitchFamily="34" charset="0"/>
                <a:ea typeface="Yu Mincho" panose="02020400000000000000" pitchFamily="18" charset="-128"/>
              </a:rPr>
              <a:t>Pro obce, dobrovolné svazky obcí a jimi zřizované organizace (s výjimkou škol a školských zařízení) do 3 000 obyv.: EU 76,735 %, státní rozpočet 18,265 %, žadatel 5 % </a:t>
            </a:r>
            <a:endParaRPr lang="cs-CZ" sz="1800" dirty="false">
              <a:effectLst/>
              <a:latin typeface="Arial" panose="020B0604020202020204" pitchFamily="34" charset="0"/>
              <a:ea typeface="Calibri" panose="020F0502020204030204" pitchFamily="34" charset="0"/>
            </a:endParaRPr>
          </a:p>
          <a:p>
            <a:pPr marL="342900" lvl="0" indent="-342900" algn="just">
              <a:buFont typeface="Symbol" panose="05050102010706020507" pitchFamily="18" charset="2"/>
              <a:buChar char=""/>
            </a:pPr>
            <a:r>
              <a:rPr lang="cs-CZ" sz="1800" dirty="false">
                <a:effectLst/>
                <a:latin typeface="Arial" panose="020B0604020202020204" pitchFamily="34" charset="0"/>
                <a:ea typeface="Yu Mincho" panose="02020400000000000000" pitchFamily="18" charset="-128"/>
              </a:rPr>
              <a:t>Pro obce, dobrovolné svazky obcí a jimi zřizované organizace nad 3 000 obyv., organizace zřizované kraji (s výjimkou škol a školských zařízení): EU 76,735 %, státní rozpočet 13,265 %, žadatel 10 % </a:t>
            </a:r>
            <a:endParaRPr lang="cs-CZ" sz="1800" dirty="false">
              <a:effectLst/>
              <a:latin typeface="Arial" panose="020B0604020202020204" pitchFamily="34" charset="0"/>
              <a:ea typeface="Calibri" panose="020F0502020204030204" pitchFamily="34" charset="0"/>
            </a:endParaRPr>
          </a:p>
          <a:p>
            <a:pPr marL="342900" lvl="0" indent="-342900" algn="jus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rPr>
              <a:t>Právnické osoby vykonávající činnost škol a školských zařízení (zapsané ve školském rejstříku): </a:t>
            </a:r>
            <a:r>
              <a:rPr lang="cs-CZ" sz="1800" dirty="false">
                <a:effectLst/>
                <a:latin typeface="Arial" panose="020B0604020202020204" pitchFamily="34" charset="0"/>
                <a:ea typeface="Yu Mincho" panose="02020400000000000000" pitchFamily="18" charset="-128"/>
              </a:rPr>
              <a:t>EU 76,735 %, státní rozpočet 18,265 %, žadatel 5 % </a:t>
            </a:r>
            <a:endParaRPr lang="cs-CZ" sz="1800" dirty="false">
              <a:effectLst/>
              <a:latin typeface="Arial" panose="020B0604020202020204" pitchFamily="34" charset="0"/>
              <a:ea typeface="Calibri" panose="020F0502020204030204" pitchFamily="34" charset="0"/>
            </a:endParaRPr>
          </a:p>
          <a:p>
            <a:pPr marL="342900" lvl="0" indent="-342900" algn="just">
              <a:spcAft>
                <a:spcPts val="1100"/>
              </a:spcAft>
              <a:buFont typeface="Symbol" panose="05050102010706020507" pitchFamily="18" charset="2"/>
              <a:buChar char=""/>
            </a:pPr>
            <a:r>
              <a:rPr lang="cs-CZ" sz="1800" dirty="false">
                <a:effectLst/>
                <a:latin typeface="Arial" panose="020B0604020202020204" pitchFamily="34" charset="0"/>
                <a:ea typeface="Calibri" panose="020F0502020204030204" pitchFamily="34" charset="0"/>
              </a:rPr>
              <a:t>Ostatní subjekty neobsažené ve výše uvedených kategoriích: </a:t>
            </a:r>
            <a:r>
              <a:rPr lang="cs-CZ" sz="1800" dirty="false">
                <a:effectLst/>
                <a:latin typeface="Arial" panose="020B0604020202020204" pitchFamily="34" charset="0"/>
                <a:ea typeface="Yu Mincho" panose="02020400000000000000" pitchFamily="18" charset="-128"/>
              </a:rPr>
              <a:t>EU 76,735 %, státní rozpočet 0 %, žadatel 23,265 % </a:t>
            </a:r>
            <a:endParaRPr lang="cs-CZ" sz="1800" dirty="false">
              <a:effectLst/>
              <a:latin typeface="Arial" panose="020B0604020202020204" pitchFamily="34" charset="0"/>
              <a:ea typeface="Calibri" panose="020F0502020204030204" pitchFamily="34" charset="0"/>
            </a:endParaRPr>
          </a:p>
          <a:p>
            <a:pPr marL="0" indent="0" algn="just">
              <a:buNone/>
            </a:pPr>
            <a:endParaRPr lang="cs-CZ" dirty="false"/>
          </a:p>
          <a:p>
            <a:pPr marL="0" indent="0" algn="just">
              <a:buNone/>
            </a:pPr>
            <a:endParaRPr lang="cs-CZ" dirty="false"/>
          </a:p>
          <a:p>
            <a:endParaRPr lang="cs-CZ" dirty="false"/>
          </a:p>
        </p:txBody>
      </p:sp>
      <p:sp>
        <p:nvSpPr>
          <p:cNvPr id="4" name="Zástupný symbol pro číslo snímku 3">
            <a:extLst>
              <a:ext uri="{FF2B5EF4-FFF2-40B4-BE49-F238E27FC236}">
                <a16:creationId xmlns:a16="http://schemas.microsoft.com/office/drawing/2014/main" id="{B71D371A-FE4A-44D3-81B4-A074A5584963}"/>
              </a:ext>
            </a:extLst>
          </p:cNvPr>
          <p:cNvSpPr>
            <a:spLocks noGrp="true"/>
          </p:cNvSpPr>
          <p:nvPr>
            <p:ph type="sldNum" sz="quarter" idx="12"/>
          </p:nvPr>
        </p:nvSpPr>
        <p:spPr/>
        <p:txBody>
          <a:bodyPr/>
          <a:lstStyle/>
          <a:p>
            <a:fld id="{479BF083-4774-43B1-9AB0-5CC1AC5DD8EE}" type="slidenum">
              <a:rPr lang="cs-CZ" smtClean="false"/>
              <a:pPr/>
              <a:t>9</a:t>
            </a:fld>
            <a:endParaRPr lang="cs-CZ" dirty="false"/>
          </a:p>
        </p:txBody>
      </p:sp>
    </p:spTree>
    <p:extLst>
      <p:ext uri="{BB962C8B-B14F-4D97-AF65-F5344CB8AC3E}">
        <p14:creationId xmlns:p14="http://schemas.microsoft.com/office/powerpoint/2010/main" val="4274234912"/>
      </p:ext>
    </p:extLst>
  </p:cSld>
  <p:clrMapOvr>
    <a:masterClrMapping/>
  </p:clrMapOvr>
</p:sld>
</file>

<file path=ppt/slides/slide90.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61A94D-CCDC-42B1-BA0B-834BB0B7DF52}"/>
              </a:ext>
            </a:extLst>
          </p:cNvPr>
          <p:cNvSpPr>
            <a:spLocks noGrp="true"/>
          </p:cNvSpPr>
          <p:nvPr>
            <p:ph type="title"/>
          </p:nvPr>
        </p:nvSpPr>
        <p:spPr/>
        <p:txBody>
          <a:bodyPr/>
          <a:lstStyle/>
          <a:p>
            <a:r>
              <a:rPr lang="cs-CZ" dirty="false"/>
              <a:t>Veřejné zakázky</a:t>
            </a:r>
          </a:p>
        </p:txBody>
      </p:sp>
      <p:sp>
        <p:nvSpPr>
          <p:cNvPr id="3" name="Zástupný obsah 2">
            <a:extLst>
              <a:ext uri="{FF2B5EF4-FFF2-40B4-BE49-F238E27FC236}">
                <a16:creationId xmlns:a16="http://schemas.microsoft.com/office/drawing/2014/main" id="{AB022B94-47A1-4628-BB13-5A137942F9C6}"/>
              </a:ext>
            </a:extLst>
          </p:cNvPr>
          <p:cNvSpPr>
            <a:spLocks noGrp="true"/>
          </p:cNvSpPr>
          <p:nvPr>
            <p:ph idx="1"/>
          </p:nvPr>
        </p:nvSpPr>
        <p:spPr/>
        <p:txBody>
          <a:bodyPr/>
          <a:lstStyle/>
          <a:p>
            <a:r>
              <a:rPr lang="cs-CZ" sz="2000" dirty="false"/>
              <a:t>kap. 20 Obecné části pravidel pro žadatele a příjemce v rámci OPZ+</a:t>
            </a:r>
          </a:p>
          <a:p>
            <a:r>
              <a:rPr lang="cs-CZ" sz="2000" dirty="false"/>
              <a:t>veškeré nákupy a dodávky služeb</a:t>
            </a:r>
          </a:p>
          <a:p>
            <a:r>
              <a:rPr lang="cs-CZ" sz="2000" dirty="false"/>
              <a:t>dodržovat zásady zadávání VZ, aby nedocházelo ke střetu zájmu (viz kap. 20.1 )</a:t>
            </a:r>
          </a:p>
          <a:p>
            <a:r>
              <a:rPr lang="cs-CZ" sz="2000" dirty="false"/>
              <a:t>vztahuje se také na partnery s FP</a:t>
            </a:r>
          </a:p>
          <a:p>
            <a:endParaRPr lang="cs-CZ" dirty="false"/>
          </a:p>
        </p:txBody>
      </p:sp>
      <p:sp>
        <p:nvSpPr>
          <p:cNvPr id="4" name="Zástupný symbol pro číslo snímku 3">
            <a:extLst>
              <a:ext uri="{FF2B5EF4-FFF2-40B4-BE49-F238E27FC236}">
                <a16:creationId xmlns:a16="http://schemas.microsoft.com/office/drawing/2014/main" id="{6C298D23-1B17-4CF7-A300-037308B95E86}"/>
              </a:ext>
            </a:extLst>
          </p:cNvPr>
          <p:cNvSpPr>
            <a:spLocks noGrp="true"/>
          </p:cNvSpPr>
          <p:nvPr>
            <p:ph type="sldNum" sz="quarter" idx="12"/>
          </p:nvPr>
        </p:nvSpPr>
        <p:spPr/>
        <p:txBody>
          <a:bodyPr/>
          <a:lstStyle/>
          <a:p>
            <a:fld id="{479BF083-4774-43B1-9AB0-5CC1AC5DD8EE}" type="slidenum">
              <a:rPr lang="cs-CZ" smtClean="false"/>
              <a:pPr/>
              <a:t>90</a:t>
            </a:fld>
            <a:endParaRPr lang="cs-CZ" dirty="false"/>
          </a:p>
        </p:txBody>
      </p:sp>
    </p:spTree>
    <p:extLst>
      <p:ext uri="{BB962C8B-B14F-4D97-AF65-F5344CB8AC3E}">
        <p14:creationId xmlns:p14="http://schemas.microsoft.com/office/powerpoint/2010/main" val="3116550599"/>
      </p:ext>
    </p:extLst>
  </p:cSld>
  <p:clrMapOvr>
    <a:masterClrMapping/>
  </p:clrMapOvr>
</p:sld>
</file>

<file path=ppt/slides/slide91.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2780928"/>
            <a:ext cx="7272808" cy="1512168"/>
          </a:xfrm>
        </p:spPr>
        <p:txBody>
          <a:bodyPr/>
          <a:lstStyle/>
          <a:p>
            <a:pPr algn="ctr"/>
            <a:r>
              <a:rPr lang="cs-CZ" dirty="false"/>
              <a:t>Informační systém ISKP21+</a:t>
            </a:r>
            <a:br>
              <a:rPr lang="cs-CZ" dirty="false"/>
            </a:br>
            <a:br>
              <a:rPr lang="cs-CZ" dirty="false"/>
            </a:br>
            <a:r>
              <a:rPr lang="cs-CZ" dirty="false"/>
              <a:t>Příloha Údaje o sociální službě</a:t>
            </a:r>
            <a:endParaRPr lang="cs-CZ" sz="2800" b="false" dirty="false"/>
          </a:p>
        </p:txBody>
      </p:sp>
    </p:spTree>
    <p:extLst>
      <p:ext uri="{BB962C8B-B14F-4D97-AF65-F5344CB8AC3E}">
        <p14:creationId xmlns:p14="http://schemas.microsoft.com/office/powerpoint/2010/main" val="3086566402"/>
      </p:ext>
    </p:extLst>
  </p:cSld>
  <p:clrMapOvr>
    <a:masterClrMapping/>
  </p:clrMapOvr>
</p:sld>
</file>

<file path=ppt/slides/slide92.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282037-236B-4B78-B34A-58DB69078FC7}"/>
              </a:ext>
            </a:extLst>
          </p:cNvPr>
          <p:cNvSpPr>
            <a:spLocks noGrp="true"/>
          </p:cNvSpPr>
          <p:nvPr>
            <p:ph type="title"/>
          </p:nvPr>
        </p:nvSpPr>
        <p:spPr/>
        <p:txBody>
          <a:bodyPr/>
          <a:lstStyle/>
          <a:p>
            <a:r>
              <a:rPr lang="cs-CZ" dirty="false"/>
              <a:t>Přístup do </a:t>
            </a:r>
            <a:r>
              <a:rPr lang="cs-CZ" dirty="false" err="true"/>
              <a:t>is</a:t>
            </a:r>
            <a:r>
              <a:rPr lang="cs-CZ" dirty="false"/>
              <a:t> kp21+</a:t>
            </a:r>
          </a:p>
        </p:txBody>
      </p:sp>
      <p:sp>
        <p:nvSpPr>
          <p:cNvPr id="3" name="Zástupný obsah 2">
            <a:extLst>
              <a:ext uri="{FF2B5EF4-FFF2-40B4-BE49-F238E27FC236}">
                <a16:creationId xmlns:a16="http://schemas.microsoft.com/office/drawing/2014/main" id="{E3C37A8A-4618-4A74-BED8-01B6BCDAEC41}"/>
              </a:ext>
            </a:extLst>
          </p:cNvPr>
          <p:cNvSpPr>
            <a:spLocks noGrp="true"/>
          </p:cNvSpPr>
          <p:nvPr>
            <p:ph idx="1"/>
          </p:nvPr>
        </p:nvSpPr>
        <p:spPr>
          <a:xfrm>
            <a:off x="540000" y="1800000"/>
            <a:ext cx="8100000" cy="4716000"/>
          </a:xfrm>
        </p:spPr>
        <p:txBody>
          <a:bodyPr/>
          <a:lstStyle/>
          <a:p>
            <a:r>
              <a:rPr lang="cs-CZ" sz="2000" dirty="false">
                <a:hlinkClick r:id="rId2"/>
              </a:rPr>
              <a:t>Obecné pokyny v ovládání IS KP21+ a ke komunikaci s technickou podporou</a:t>
            </a:r>
            <a:endParaRPr lang="cs-CZ" sz="2000" dirty="false"/>
          </a:p>
          <a:p>
            <a:r>
              <a:rPr lang="cs-CZ" sz="2000" dirty="false">
                <a:hlinkClick r:id="rId3"/>
              </a:rPr>
              <a:t>ISKP21+ (mssf.cz)</a:t>
            </a:r>
            <a:endParaRPr lang="cs-CZ" sz="2000" dirty="false"/>
          </a:p>
          <a:p>
            <a:endParaRPr lang="cs-CZ" dirty="false"/>
          </a:p>
        </p:txBody>
      </p:sp>
      <p:sp>
        <p:nvSpPr>
          <p:cNvPr id="4" name="Zástupný symbol pro číslo snímku 3">
            <a:extLst>
              <a:ext uri="{FF2B5EF4-FFF2-40B4-BE49-F238E27FC236}">
                <a16:creationId xmlns:a16="http://schemas.microsoft.com/office/drawing/2014/main" id="{09F0ED60-F57B-4B1A-A83D-0E1CBE35FD2F}"/>
              </a:ext>
            </a:extLst>
          </p:cNvPr>
          <p:cNvSpPr>
            <a:spLocks noGrp="true"/>
          </p:cNvSpPr>
          <p:nvPr>
            <p:ph type="sldNum" sz="quarter" idx="12"/>
          </p:nvPr>
        </p:nvSpPr>
        <p:spPr/>
        <p:txBody>
          <a:bodyPr/>
          <a:lstStyle/>
          <a:p>
            <a:fld id="{479BF083-4774-43B1-9AB0-5CC1AC5DD8EE}" type="slidenum">
              <a:rPr lang="cs-CZ" smtClean="false"/>
              <a:pPr/>
              <a:t>92</a:t>
            </a:fld>
            <a:endParaRPr lang="cs-CZ" dirty="false"/>
          </a:p>
        </p:txBody>
      </p:sp>
    </p:spTree>
    <p:extLst>
      <p:ext uri="{BB962C8B-B14F-4D97-AF65-F5344CB8AC3E}">
        <p14:creationId xmlns:p14="http://schemas.microsoft.com/office/powerpoint/2010/main" val="3557312980"/>
      </p:ext>
    </p:extLst>
  </p:cSld>
  <p:clrMapOvr>
    <a:masterClrMapping/>
  </p:clrMapOvr>
</p:sld>
</file>

<file path=ppt/slides/slide93.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971600" y="3429000"/>
            <a:ext cx="7272808" cy="864096"/>
          </a:xfrm>
        </p:spPr>
        <p:txBody>
          <a:bodyPr/>
          <a:lstStyle/>
          <a:p>
            <a:pPr algn="ctr"/>
            <a:r>
              <a:rPr lang="cs-CZ" dirty="false"/>
              <a:t>Dokumenty, odkazy na příručky</a:t>
            </a:r>
            <a:endParaRPr lang="cs-CZ" sz="2800" b="false" dirty="false"/>
          </a:p>
        </p:txBody>
      </p:sp>
    </p:spTree>
    <p:extLst>
      <p:ext uri="{BB962C8B-B14F-4D97-AF65-F5344CB8AC3E}">
        <p14:creationId xmlns:p14="http://schemas.microsoft.com/office/powerpoint/2010/main" val="744786564"/>
      </p:ext>
    </p:extLst>
  </p:cSld>
  <p:clrMapOvr>
    <a:masterClrMapping/>
  </p:clrMapOvr>
</p:sld>
</file>

<file path=ppt/slides/slide94.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5E0536-24DF-4E81-9C1C-7C1C58B760BA}"/>
              </a:ext>
            </a:extLst>
          </p:cNvPr>
          <p:cNvSpPr>
            <a:spLocks noGrp="true"/>
          </p:cNvSpPr>
          <p:nvPr>
            <p:ph type="title"/>
          </p:nvPr>
        </p:nvSpPr>
        <p:spPr/>
        <p:txBody>
          <a:bodyPr/>
          <a:lstStyle/>
          <a:p>
            <a:r>
              <a:rPr lang="cs-CZ" dirty="false"/>
              <a:t>Dokumenty, odkazy na příručku</a:t>
            </a:r>
          </a:p>
        </p:txBody>
      </p:sp>
      <p:sp>
        <p:nvSpPr>
          <p:cNvPr id="3" name="Zástupný obsah 2">
            <a:extLst>
              <a:ext uri="{FF2B5EF4-FFF2-40B4-BE49-F238E27FC236}">
                <a16:creationId xmlns:a16="http://schemas.microsoft.com/office/drawing/2014/main" id="{8868D244-70D0-4726-82DE-E147BD410057}"/>
              </a:ext>
            </a:extLst>
          </p:cNvPr>
          <p:cNvSpPr>
            <a:spLocks noGrp="true"/>
          </p:cNvSpPr>
          <p:nvPr>
            <p:ph idx="1"/>
          </p:nvPr>
        </p:nvSpPr>
        <p:spPr>
          <a:xfrm>
            <a:off x="360000" y="1412776"/>
            <a:ext cx="8064000" cy="4320000"/>
          </a:xfrm>
        </p:spPr>
        <p:txBody>
          <a:bodyPr/>
          <a:lstStyle/>
          <a:p>
            <a:r>
              <a:rPr lang="cs-CZ" dirty="false"/>
              <a:t>Výzva a přílohy: </a:t>
            </a:r>
            <a:r>
              <a:rPr lang="cs-CZ" dirty="false">
                <a:hlinkClick r:id="rId2"/>
              </a:rPr>
              <a:t>Výzva č. 033</a:t>
            </a:r>
            <a:endParaRPr lang="cs-CZ" dirty="false"/>
          </a:p>
          <a:p>
            <a:r>
              <a:rPr lang="cs-CZ" dirty="false"/>
              <a:t>Pravidla a Obvyklé ceny a mzdy: </a:t>
            </a:r>
            <a:r>
              <a:rPr lang="it-IT" dirty="false">
                <a:hlinkClick r:id="rId3"/>
              </a:rPr>
              <a:t>Pravidla pro žadatele a příjemce - </a:t>
            </a:r>
            <a:r>
              <a:rPr lang="it-IT" dirty="false">
                <a:hlinkClick r:id="rId4"/>
              </a:rPr>
              <a:t>www.esfcr.cz</a:t>
            </a:r>
            <a:endParaRPr lang="cs-CZ" dirty="false"/>
          </a:p>
          <a:p>
            <a:r>
              <a:rPr lang="cs-CZ" dirty="false"/>
              <a:t>Monitorovací list PO: </a:t>
            </a:r>
            <a:r>
              <a:rPr lang="cs-CZ" dirty="false">
                <a:hlinkClick r:id="rId5"/>
              </a:rPr>
              <a:t>Monitorování podpořených osob - </a:t>
            </a:r>
            <a:r>
              <a:rPr lang="cs-CZ" dirty="false">
                <a:hlinkClick r:id="rId4"/>
              </a:rPr>
              <a:t>www.esfcr.cz</a:t>
            </a:r>
            <a:endParaRPr lang="cs-CZ" dirty="false"/>
          </a:p>
          <a:p>
            <a:r>
              <a:rPr lang="cs-CZ" dirty="false"/>
              <a:t>Publicita: </a:t>
            </a:r>
            <a:r>
              <a:rPr lang="cs-CZ" dirty="false">
                <a:hlinkClick r:id="rId6"/>
              </a:rPr>
              <a:t>Šablony a vzory pro vizuální identitu - www.esfcr.cz</a:t>
            </a:r>
            <a:endParaRPr lang="cs-CZ" dirty="false"/>
          </a:p>
          <a:p>
            <a:r>
              <a:rPr lang="cs-CZ" dirty="false"/>
              <a:t>Formuláře pro zakládání žádosti o podporu: </a:t>
            </a:r>
            <a:r>
              <a:rPr lang="cs-CZ" dirty="false">
                <a:hlinkClick r:id="rId7"/>
              </a:rPr>
              <a:t>Formuláře a pokyny potřebné v rámci přípravy žádosti o podporu - </a:t>
            </a:r>
            <a:r>
              <a:rPr lang="cs-CZ" dirty="false">
                <a:hlinkClick r:id="rId4"/>
              </a:rPr>
              <a:t>www.esfcr.cz</a:t>
            </a:r>
            <a:endParaRPr lang="cs-CZ" dirty="false"/>
          </a:p>
          <a:p>
            <a:r>
              <a:rPr lang="cs-CZ" dirty="false">
                <a:hlinkClick r:id="rId8"/>
              </a:rPr>
              <a:t>Pracovní výkaz</a:t>
            </a:r>
            <a:endParaRPr lang="cs-CZ" dirty="false"/>
          </a:p>
          <a:p>
            <a:r>
              <a:rPr lang="cs-CZ" dirty="false" err="true">
                <a:hlinkClick r:id="rId9"/>
              </a:rPr>
              <a:t>Klub_výzva</a:t>
            </a:r>
            <a:r>
              <a:rPr lang="cs-CZ" dirty="false">
                <a:hlinkClick r:id="rId9"/>
              </a:rPr>
              <a:t> č. 33</a:t>
            </a:r>
            <a:endParaRPr lang="cs-CZ" dirty="false"/>
          </a:p>
        </p:txBody>
      </p:sp>
      <p:sp>
        <p:nvSpPr>
          <p:cNvPr id="4" name="Zástupný symbol pro číslo snímku 3">
            <a:extLst>
              <a:ext uri="{FF2B5EF4-FFF2-40B4-BE49-F238E27FC236}">
                <a16:creationId xmlns:a16="http://schemas.microsoft.com/office/drawing/2014/main" id="{1A6EE3A1-F377-4C60-86C5-46A0A05E9CF1}"/>
              </a:ext>
            </a:extLst>
          </p:cNvPr>
          <p:cNvSpPr>
            <a:spLocks noGrp="true"/>
          </p:cNvSpPr>
          <p:nvPr>
            <p:ph type="sldNum" sz="quarter" idx="12"/>
          </p:nvPr>
        </p:nvSpPr>
        <p:spPr/>
        <p:txBody>
          <a:bodyPr/>
          <a:lstStyle/>
          <a:p>
            <a:fld id="{479BF083-4774-43B1-9AB0-5CC1AC5DD8EE}" type="slidenum">
              <a:rPr lang="cs-CZ" smtClean="false"/>
              <a:pPr/>
              <a:t>94</a:t>
            </a:fld>
            <a:endParaRPr lang="cs-CZ" dirty="false"/>
          </a:p>
        </p:txBody>
      </p:sp>
    </p:spTree>
    <p:extLst>
      <p:ext uri="{BB962C8B-B14F-4D97-AF65-F5344CB8AC3E}">
        <p14:creationId xmlns:p14="http://schemas.microsoft.com/office/powerpoint/2010/main" val="2299730293"/>
      </p:ext>
    </p:extLst>
  </p:cSld>
  <p:clrMapOvr>
    <a:masterClrMapping/>
  </p:clrMapOvr>
</p:sld>
</file>

<file path=ppt/slides/slide95.xml><?xml version="1.0" encoding="utf-8"?>
<p:sld xmlns:p="http://schemas.openxmlformats.org/presentationml/2006/main" xmlns:a="http://schemas.openxmlformats.org/drawingml/2006/main" xmlns:r="http://schemas.openxmlformats.org/officeDocument/2006/relationships"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Kontaktní osoby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24756" y="1700808"/>
            <a:ext cx="8694488" cy="4248472"/>
          </a:xfrm>
        </p:spPr>
        <p:txBody>
          <a:bodyPr/>
          <a:lstStyle/>
          <a:p>
            <a:pPr marL="0" indent="0">
              <a:buNone/>
            </a:pPr>
            <a:r>
              <a:rPr lang="cs-CZ" sz="1800" dirty="false">
                <a:latin typeface="Arial" panose="020B0604020202020204" pitchFamily="34" charset="0"/>
                <a:cs typeface="Arial" panose="020B0604020202020204" pitchFamily="34" charset="0"/>
              </a:rPr>
              <a:t>Ing. Aleš Novák, e-mail: </a:t>
            </a:r>
            <a:r>
              <a:rPr lang="cs-CZ" sz="1800" dirty="false">
                <a:latin typeface="Arial" panose="020B0604020202020204" pitchFamily="34" charset="0"/>
                <a:cs typeface="Arial" panose="020B0604020202020204" pitchFamily="34" charset="0"/>
                <a:hlinkClick r:id="rId3"/>
              </a:rPr>
              <a:t>ales.novak@mpsv.cz</a:t>
            </a:r>
            <a:r>
              <a:rPr lang="cs-CZ" sz="1800" dirty="false">
                <a:latin typeface="Arial" panose="020B0604020202020204" pitchFamily="34" charset="0"/>
                <a:cs typeface="Arial" panose="020B0604020202020204" pitchFamily="34" charset="0"/>
              </a:rPr>
              <a:t> , tel. +420 950 192 772 </a:t>
            </a:r>
          </a:p>
          <a:p>
            <a:pPr marL="0" indent="0">
              <a:buNone/>
            </a:pPr>
            <a:r>
              <a:rPr lang="cs-CZ" sz="1800" dirty="false">
                <a:latin typeface="Arial" panose="020B0604020202020204" pitchFamily="34" charset="0"/>
                <a:cs typeface="Arial" panose="020B0604020202020204" pitchFamily="34" charset="0"/>
              </a:rPr>
              <a:t>Mgr. Jana Urbánková, e-mail: </a:t>
            </a:r>
            <a:r>
              <a:rPr lang="cs-CZ" sz="1800" dirty="false" err="true">
                <a:latin typeface="Arial" panose="020B0604020202020204" pitchFamily="34" charset="0"/>
                <a:cs typeface="Arial" panose="020B0604020202020204" pitchFamily="34" charset="0"/>
                <a:hlinkClick r:id="rId4"/>
              </a:rPr>
              <a:t>jana.urbankova@mpsv.cz</a:t>
            </a:r>
            <a:r>
              <a:rPr lang="cs-CZ" sz="1800" dirty="false" err="true">
                <a:latin typeface="Arial" panose="020B0604020202020204" pitchFamily="34" charset="0"/>
                <a:cs typeface="Arial" panose="020B0604020202020204" pitchFamily="34" charset="0"/>
              </a:rPr>
              <a:t>,tel</a:t>
            </a:r>
            <a:r>
              <a:rPr lang="cs-CZ" sz="1800" dirty="false">
                <a:latin typeface="Arial" panose="020B0604020202020204" pitchFamily="34" charset="0"/>
                <a:cs typeface="Arial" panose="020B0604020202020204" pitchFamily="34" charset="0"/>
              </a:rPr>
              <a:t>. +420 950 195 648 </a:t>
            </a:r>
          </a:p>
          <a:p>
            <a:pPr marL="0" indent="0">
              <a:buNone/>
            </a:pPr>
            <a:r>
              <a:rPr lang="cs-CZ" sz="1800" dirty="false">
                <a:latin typeface="Arial" panose="020B0604020202020204" pitchFamily="34" charset="0"/>
                <a:cs typeface="Arial" panose="020B0604020202020204" pitchFamily="34" charset="0"/>
              </a:rPr>
              <a:t>Mgr. Žaneta Kušnirová, e-mail: </a:t>
            </a:r>
            <a:r>
              <a:rPr lang="cs-CZ" sz="1800" dirty="false">
                <a:latin typeface="Arial" panose="020B0604020202020204" pitchFamily="34" charset="0"/>
                <a:cs typeface="Arial" panose="020B0604020202020204" pitchFamily="34" charset="0"/>
                <a:hlinkClick r:id="rId5"/>
              </a:rPr>
              <a:t>zaneta.kusnirova@mpsv.cz</a:t>
            </a:r>
            <a:r>
              <a:rPr lang="cs-CZ" sz="1800" dirty="false">
                <a:latin typeface="Arial" panose="020B0604020202020204" pitchFamily="34" charset="0"/>
                <a:cs typeface="Arial" panose="020B0604020202020204" pitchFamily="34" charset="0"/>
              </a:rPr>
              <a:t> , tel. +420 950 192 925 </a:t>
            </a:r>
          </a:p>
          <a:p>
            <a:pPr marL="0" indent="0">
              <a:buNone/>
            </a:pPr>
            <a:r>
              <a:rPr lang="cs-CZ" sz="1800" dirty="false">
                <a:latin typeface="Arial" panose="020B0604020202020204" pitchFamily="34" charset="0"/>
                <a:cs typeface="Arial" panose="020B0604020202020204" pitchFamily="34" charset="0"/>
              </a:rPr>
              <a:t>Jiří Procházka, MSc., e-mail: </a:t>
            </a:r>
            <a:r>
              <a:rPr lang="cs-CZ" sz="1800" dirty="false">
                <a:latin typeface="Arial" panose="020B0604020202020204" pitchFamily="34" charset="0"/>
                <a:cs typeface="Arial" panose="020B0604020202020204" pitchFamily="34" charset="0"/>
                <a:hlinkClick r:id="rId6"/>
              </a:rPr>
              <a:t>jiri.prochazka1@mpsv.cz</a:t>
            </a:r>
            <a:r>
              <a:rPr lang="cs-CZ" sz="1800" dirty="false">
                <a:latin typeface="Arial" panose="020B0604020202020204" pitchFamily="34" charset="0"/>
                <a:cs typeface="Arial" panose="020B0604020202020204" pitchFamily="34" charset="0"/>
              </a:rPr>
              <a:t> , +420 950 192 160</a:t>
            </a:r>
            <a:endParaRPr lang="cs-CZ" sz="1800" dirty="false">
              <a:highlight>
                <a:srgbClr val="FFFF00"/>
              </a:highlight>
              <a:latin typeface="Arial" panose="020B0604020202020204" pitchFamily="34" charset="0"/>
              <a:cs typeface="Arial" panose="020B0604020202020204" pitchFamily="34" charset="0"/>
            </a:endParaRPr>
          </a:p>
          <a:p>
            <a:pPr marL="0" indent="0">
              <a:buNone/>
            </a:pPr>
            <a:endParaRPr lang="cs-CZ" sz="2200" dirty="false"/>
          </a:p>
          <a:p>
            <a:pPr marL="0" indent="0">
              <a:buNone/>
            </a:pPr>
            <a:endParaRPr lang="cs-CZ" sz="2200" dirty="false"/>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95</a:t>
            </a:fld>
            <a:endParaRPr lang="cs-CZ" dirty="false"/>
          </a:p>
        </p:txBody>
      </p:sp>
    </p:spTree>
    <p:extLst>
      <p:ext uri="{BB962C8B-B14F-4D97-AF65-F5344CB8AC3E}">
        <p14:creationId xmlns:p14="http://schemas.microsoft.com/office/powerpoint/2010/main" val="1280964575"/>
      </p:ext>
    </p:extLst>
  </p:cSld>
  <p:clrMapOvr>
    <a:masterClrMapping/>
  </p:clrMapOvr>
  <p:transition spd="slow">
    <p:fade/>
  </p:transition>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3.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06EF36-2E80-4847-9151-E9C625552DBD}">
  <ds:schemaRefs>
    <ds:schemaRef ds:uri="http://schemas.microsoft.com/sharepoint/v3/contenttype/forms"/>
  </ds:schemaRefs>
</ds:datastoreItem>
</file>

<file path=customXml/itemProps2.xml><?xml version="1.0" encoding="utf-8"?>
<ds:datastoreItem xmlns:ds="http://schemas.openxmlformats.org/officeDocument/2006/customXml" ds:itemID="{93D88155-0E86-4D14-B6AF-C6806AEE9525}">
  <ds:schemaRefs>
    <ds:schemaRef ds:uri="http://schemas.microsoft.com/office/2006/metadata/properties"/>
    <ds:schemaRef ds:uri="http://schemas.microsoft.com/office/infopath/2007/PartnerControls"/>
    <ds:schemaRef ds:uri="dfed548f-0517-4d39-90e3-3947398480c0"/>
  </ds:schemaRefs>
</ds:datastoreItem>
</file>

<file path=customXml/itemProps3.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Properties xmlns:properties="http://schemas.openxmlformats.org/officeDocument/2006/extended-properties" xmlns:vt="http://schemas.openxmlformats.org/officeDocument/2006/docPropsVTypes">
  <properties:Template/>
  <properties:Words>10194</properties:Words>
  <properties:PresentationFormat>Předvádění na obrazovce (4:3)</properties:PresentationFormat>
  <properties:Paragraphs>852</properties:Paragraphs>
  <properties:Slides>95</properties:Slides>
  <properties:Notes>56</properties:Notes>
  <properties:TotalTime>3474</properties:TotalTime>
  <properties:HiddenSlides>0</properties:HiddenSlides>
  <properties:MMClips>0</properties:MMClips>
  <properties:ScaleCrop>false</properties:ScaleCrop>
  <properties:HeadingPairs>
    <vt:vector baseType="variant" size="6">
      <vt:variant>
        <vt:lpstr>Použitá písma</vt:lpstr>
      </vt:variant>
      <vt:variant>
        <vt:i4>8</vt:i4>
      </vt:variant>
      <vt:variant>
        <vt:lpstr>Motiv</vt:lpstr>
      </vt:variant>
      <vt:variant>
        <vt:i4>1</vt:i4>
      </vt:variant>
      <vt:variant>
        <vt:lpstr>Nadpisy snímků</vt:lpstr>
      </vt:variant>
      <vt:variant>
        <vt:i4>95</vt:i4>
      </vt:variant>
    </vt:vector>
  </properties:HeadingPairs>
  <properties:TitlesOfParts>
    <vt:vector baseType="lpstr" size="104">
      <vt:lpstr>Arial</vt:lpstr>
      <vt:lpstr>Calibri</vt:lpstr>
      <vt:lpstr>Calibri Light</vt:lpstr>
      <vt:lpstr>Courier New</vt:lpstr>
      <vt:lpstr>Symbol</vt:lpstr>
      <vt:lpstr>Trebuchet MS</vt:lpstr>
      <vt:lpstr>Wingdings</vt:lpstr>
      <vt:lpstr>Wingdings 3</vt:lpstr>
      <vt:lpstr>prezentace</vt:lpstr>
      <vt:lpstr>Seminář pro žadatele výzvy č. 03_22_033 - Integrované územní investice – sociální začleňování </vt:lpstr>
      <vt:lpstr>Program semináře</vt:lpstr>
      <vt:lpstr>PŘEDSTAVENÍ VÝZVY</vt:lpstr>
      <vt:lpstr>Představení výzvy</vt:lpstr>
      <vt:lpstr>Představení výzvy</vt:lpstr>
      <vt:lpstr>Představení výzvy</vt:lpstr>
      <vt:lpstr>Představení výzvy</vt:lpstr>
      <vt:lpstr>Oprávnění ŽAdatelé</vt:lpstr>
      <vt:lpstr>Míra podpory</vt:lpstr>
      <vt:lpstr>Míra podpory – rozpad zdrojů financování</vt:lpstr>
      <vt:lpstr>Partnerství</vt:lpstr>
      <vt:lpstr>Partnerství</vt:lpstr>
      <vt:lpstr>Podporované aktivity  indikátory  Cílové skupiny</vt:lpstr>
      <vt:lpstr>Podporované aktivity  </vt:lpstr>
      <vt:lpstr>Podporované aktivity</vt:lpstr>
      <vt:lpstr>Podporované aktivity</vt:lpstr>
      <vt:lpstr> aktivity podpořené v rámci jednotlivých ITI  </vt:lpstr>
      <vt:lpstr>Podporované aktivity pro jednotlivé nositele ITI </vt:lpstr>
      <vt:lpstr>Podporované aktivity pro jednotlivé nositele ITI</vt:lpstr>
      <vt:lpstr>Podporované aktivity pro jednotlivé nositele ITI </vt:lpstr>
      <vt:lpstr>Podporované aktivity pro jednotlivé nositele ITI </vt:lpstr>
      <vt:lpstr>Podporované aktivity pro jednotlivé nositele ITI </vt:lpstr>
      <vt:lpstr>Podporované aktivity pro jednotlivé nositele ITI </vt:lpstr>
      <vt:lpstr> vymezení aktivit výzvy  </vt:lpstr>
      <vt:lpstr>podporované aktivity</vt:lpstr>
      <vt:lpstr>podporované aktivity</vt:lpstr>
      <vt:lpstr>Podpora prevence kriminality, bezpečnosti a veřejného pořádku</vt:lpstr>
      <vt:lpstr>Podpora prevence kriminality, bezpečnosti a veřejného pořádku </vt:lpstr>
      <vt:lpstr>Podpora sociální práce na obcích</vt:lpstr>
      <vt:lpstr>Dluhové poradenství</vt:lpstr>
      <vt:lpstr>Dluhové poradenství</vt:lpstr>
      <vt:lpstr>Dluhové poradenství</vt:lpstr>
      <vt:lpstr>Sociální služby dle zákona č. 108/2006 Sb.</vt:lpstr>
      <vt:lpstr>Sociální služby dle zákona č. 108/2006 Sb.</vt:lpstr>
      <vt:lpstr>Sociální služby dle zákona č. 108/2006 Sb.</vt:lpstr>
      <vt:lpstr>Sociální služby dle zákona č. 108/2006 Sb.</vt:lpstr>
      <vt:lpstr>Podpora komunitní (sociální) práce</vt:lpstr>
      <vt:lpstr>Podpora komunitní (sociální) práce</vt:lpstr>
      <vt:lpstr>Podpora neformální a sdílené péče </vt:lpstr>
      <vt:lpstr>Podpora neformální a sdílené péče</vt:lpstr>
      <vt:lpstr>Homesharing  </vt:lpstr>
      <vt:lpstr>Programy na podporu integrace imigrantů a cizinců </vt:lpstr>
      <vt:lpstr>Programy pro osoby v/po výkonu trestu</vt:lpstr>
      <vt:lpstr>Programy pro osoby v/po výkonu trestu </vt:lpstr>
      <vt:lpstr>Programy pro osoby ohrožené závislostmi nebo závislé na  návykových látkách</vt:lpstr>
      <vt:lpstr>Programy na podporu ohrožených rodin a posilování rodinných vazeb </vt:lpstr>
      <vt:lpstr>Programy pro osoby s duševním onemocněním  </vt:lpstr>
      <vt:lpstr>Nepodporované aktivity </vt:lpstr>
      <vt:lpstr>Nepodporované aktivity</vt:lpstr>
      <vt:lpstr>Indikátory</vt:lpstr>
      <vt:lpstr>Indikátory - obecně</vt:lpstr>
      <vt:lpstr>Indikátory závazkové</vt:lpstr>
      <vt:lpstr>Indikátory nezávazkové</vt:lpstr>
      <vt:lpstr>Cílové skupiny</vt:lpstr>
      <vt:lpstr>Cílové skupiny</vt:lpstr>
      <vt:lpstr>Cílové skupiny</vt:lpstr>
      <vt:lpstr>Cílové skupiny</vt:lpstr>
      <vt:lpstr>Veřejná podpora</vt:lpstr>
      <vt:lpstr>Veřejná podpora </vt:lpstr>
      <vt:lpstr>Veřejná podpora</vt:lpstr>
      <vt:lpstr>Veřejná podpora - Partneři</vt:lpstr>
      <vt:lpstr>Veřejná podpora</vt:lpstr>
      <vt:lpstr> Přehled povinných příloh žádosti</vt:lpstr>
      <vt:lpstr>Proces hodnocení a výběru projektů</vt:lpstr>
      <vt:lpstr>Proces hodnocení a výběru projektů</vt:lpstr>
      <vt:lpstr>HODNOCENÍ HPFN PROJEKTŮ</vt:lpstr>
      <vt:lpstr>HODNOCENÍ HPFN PROJEKTŮ</vt:lpstr>
      <vt:lpstr>HODNOCENÍ HPFN PROJEKTŮ</vt:lpstr>
      <vt:lpstr>Věcné hodnocení – obecné informace</vt:lpstr>
      <vt:lpstr> Způsob hodnocení a výběr projektů</vt:lpstr>
      <vt:lpstr>Příprava a vydání právního aktu o poskytnutí podpory</vt:lpstr>
      <vt:lpstr>Informování žadatele o výsledku žádosti v jednotlivých fázích hodnocení a výběru</vt:lpstr>
      <vt:lpstr>Způsobilost výdajů</vt:lpstr>
      <vt:lpstr>Způsobilost výdajů </vt:lpstr>
      <vt:lpstr>Způsobilost výdajů </vt:lpstr>
      <vt:lpstr>Způsobilost výdajů</vt:lpstr>
      <vt:lpstr>Rozpočet projektu</vt:lpstr>
      <vt:lpstr>Rozpočet projektu</vt:lpstr>
      <vt:lpstr>Rozpočet projektu</vt:lpstr>
      <vt:lpstr>Rozpočet projektu</vt:lpstr>
      <vt:lpstr>Rozpočet projektu</vt:lpstr>
      <vt:lpstr>Rozpočet projektu</vt:lpstr>
      <vt:lpstr>Rozpočet projektu</vt:lpstr>
      <vt:lpstr>Rozpočet projektu</vt:lpstr>
      <vt:lpstr>Rozpočet projektu</vt:lpstr>
      <vt:lpstr>Mzdové příspěvky</vt:lpstr>
      <vt:lpstr>Mzdové příspěvky</vt:lpstr>
      <vt:lpstr>Rozpočet projektu</vt:lpstr>
      <vt:lpstr>Rozpočet projektu</vt:lpstr>
      <vt:lpstr>Veřejné zakázky</vt:lpstr>
      <vt:lpstr>Informační systém ISKP21+  Příloha Údaje o sociální službě</vt:lpstr>
      <vt:lpstr>Přístup do is kp21+</vt:lpstr>
      <vt:lpstr>Dokumenty, odkazy na příručky</vt:lpstr>
      <vt:lpstr>Dokumenty, odkazy na příručku</vt:lpstr>
      <vt:lpstr>Kontaktní osoby</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2022-10-24T09:47:43Z</dcterms:modified>
  <cp:revision>234</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