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diagramColors+xml" PartName="/ppt/diagrams/colors1.xml"/>
  <Override ContentType="application/vnd.openxmlformats-officedocument.drawingml.diagramColors+xml" PartName="/ppt/diagrams/colors2.xml"/>
  <Override ContentType="application/vnd.openxmlformats-officedocument.drawingml.diagramData+xml" PartName="/ppt/diagrams/data1.xml"/>
  <Override ContentType="application/vnd.openxmlformats-officedocument.drawingml.diagramData+xml" PartName="/ppt/diagrams/data2.xml"/>
  <Override ContentType="application/vnd.ms-office.drawingml.diagramDrawing+xml" PartName="/ppt/diagrams/drawing1.xml"/>
  <Override ContentType="application/vnd.ms-office.drawingml.diagramDrawing+xml" PartName="/ppt/diagrams/drawing2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2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41"/>
  </p:notesMasterIdLst>
  <p:sldIdLst>
    <p:sldId id="256" r:id="rId5"/>
    <p:sldId id="321" r:id="rId6"/>
    <p:sldId id="323" r:id="rId7"/>
    <p:sldId id="272" r:id="rId8"/>
    <p:sldId id="322" r:id="rId9"/>
    <p:sldId id="307" r:id="rId10"/>
    <p:sldId id="324" r:id="rId11"/>
    <p:sldId id="312" r:id="rId12"/>
    <p:sldId id="325" r:id="rId13"/>
    <p:sldId id="282" r:id="rId14"/>
    <p:sldId id="283" r:id="rId15"/>
    <p:sldId id="284" r:id="rId16"/>
    <p:sldId id="302" r:id="rId17"/>
    <p:sldId id="303" r:id="rId18"/>
    <p:sldId id="304" r:id="rId19"/>
    <p:sldId id="305" r:id="rId20"/>
    <p:sldId id="326" r:id="rId21"/>
    <p:sldId id="308" r:id="rId22"/>
    <p:sldId id="310" r:id="rId23"/>
    <p:sldId id="311" r:id="rId24"/>
    <p:sldId id="313" r:id="rId25"/>
    <p:sldId id="314" r:id="rId26"/>
    <p:sldId id="316" r:id="rId27"/>
    <p:sldId id="318" r:id="rId28"/>
    <p:sldId id="317" r:id="rId29"/>
    <p:sldId id="291" r:id="rId30"/>
    <p:sldId id="292" r:id="rId31"/>
    <p:sldId id="320" r:id="rId32"/>
    <p:sldId id="327" r:id="rId33"/>
    <p:sldId id="294" r:id="rId34"/>
    <p:sldId id="295" r:id="rId35"/>
    <p:sldId id="296" r:id="rId36"/>
    <p:sldId id="328" r:id="rId37"/>
    <p:sldId id="299" r:id="rId38"/>
    <p:sldId id="329" r:id="rId39"/>
    <p:sldId id="301" r:id="rId40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FDFDF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7315" autoAdjust="false"/>
    <p:restoredTop sz="94673" autoAdjust="false"/>
  </p:normalViewPr>
  <p:slideViewPr>
    <p:cSldViewPr showGuides="true">
      <p:cViewPr varScale="true">
        <p:scale>
          <a:sx n="108" d="100"/>
          <a:sy n="108" d="100"/>
        </p:scale>
        <p:origin x="1608" y="10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true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presProps.xml" Type="http://schemas.openxmlformats.org/officeDocument/2006/relationships/presProps" Id="rId42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tableStyles.xml" Type="http://schemas.openxmlformats.org/officeDocument/2006/relationships/tableStyles" Id="rId45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theme/theme1.xml" Type="http://schemas.openxmlformats.org/officeDocument/2006/relationships/theme" Id="rId44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viewProps.xml" Type="http://schemas.openxmlformats.org/officeDocument/2006/relationships/viewProps" Id="rId43"/>
    <Relationship Target="slides/slide4.xml" Type="http://schemas.openxmlformats.org/officeDocument/2006/relationships/slide" Id="rId8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16.xml" Type="http://schemas.openxmlformats.org/officeDocument/2006/relationships/slide" Id="rId20"/>
    <Relationship Target="notesMasters/notesMaster1.xml" Type="http://schemas.openxmlformats.org/officeDocument/2006/relationships/notesMaster" Id="rId41"/>
</Relationships>

</file>

<file path=ppt/diagrams/_rels/data1.xml.rels><?xml version="1.0" encoding="UTF-8" standalone="yes"?>
<Relationships xmlns="http://schemas.openxmlformats.org/package/2006/relationships">
    <Relationship TargetMode="External" Target="https://iskp21.mssf.cz/" Type="http://schemas.openxmlformats.org/officeDocument/2006/relationships/hyperlink" Id="rId2"/>
    <Relationship TargetMode="External" Target="mailto:iskp21@mpsv.cz" Type="http://schemas.openxmlformats.org/officeDocument/2006/relationships/hyperlink" Id="rId1"/>
</Relationships>

</file>

<file path=ppt/diagrams/_rels/data2.xml.rels><?xml version="1.0" encoding="UTF-8" standalone="yes"?>
<Relationships xmlns="http://schemas.openxmlformats.org/package/2006/relationships">
    <Relationship TargetMode="External" Target="https://www.esfcr.cz/technicka_podpora_opzplus" Type="http://schemas.openxmlformats.org/officeDocument/2006/relationships/hyperlink" Id="rId3"/>
    <Relationship TargetMode="External" Target="https://sd21.mssf.cz/" Type="http://schemas.openxmlformats.org/officeDocument/2006/relationships/hyperlink" Id="rId2"/>
    <Relationship TargetMode="External" Target="mailto:iskp@mpsv.cz" Type="http://schemas.openxmlformats.org/officeDocument/2006/relationships/hyperlink" Id="rId1"/>
</Relationships>

</file>

<file path=ppt/diagrams/_rels/drawing1.xml.rels><?xml version="1.0" encoding="UTF-8" standalone="yes"?>
<Relationships xmlns="http://schemas.openxmlformats.org/package/2006/relationships">
    <Relationship TargetMode="External" Target="https://iskp21.mssf.cz/" Type="http://schemas.openxmlformats.org/officeDocument/2006/relationships/hyperlink" Id="rId2"/>
    <Relationship TargetMode="External" Target="mailto:iskp21@mpsv.cz" Type="http://schemas.openxmlformats.org/officeDocument/2006/relationships/hyperlink" Id="rId1"/>
</Relationships>

</file>

<file path=ppt/diagrams/_rels/drawing2.xml.rels><?xml version="1.0" encoding="UTF-8" standalone="yes"?>
<Relationships xmlns="http://schemas.openxmlformats.org/package/2006/relationships">
    <Relationship TargetMode="External" Target="https://www.esfcr.cz/technicka_podpora_opzplus" Type="http://schemas.openxmlformats.org/officeDocument/2006/relationships/hyperlink" Id="rId3"/>
    <Relationship TargetMode="External" Target="https://sd21.mssf.cz/" Type="http://schemas.openxmlformats.org/officeDocument/2006/relationships/hyperlink" Id="rId2"/>
    <Relationship TargetMode="External" Target="mailto:iskp@mpsv.cz" Type="http://schemas.openxmlformats.org/officeDocument/2006/relationships/hyperlink" Id="rId1"/>
</Relationships>

</file>

<file path=ppt/diagrams/colors1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DAADD504-F524-4CA2-BC2C-7FBD3EE2095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true"/>
      <dgm:spPr/>
      <dgm:t>
        <a:bodyPr/>
        <a:lstStyle/>
        <a:p>
          <a:endParaRPr lang="en-US"/>
        </a:p>
      </dgm:t>
    </dgm:pt>
    <dgm:pt modelId="{55903006-7658-48C1-9E1D-ABB299ACB20A}">
      <dgm:prSet/>
      <dgm:spPr/>
      <dgm:t>
        <a:bodyPr/>
        <a:lstStyle/>
        <a:p>
          <a:r>
            <a:rPr lang="cs-CZ" b="false" u="none" dirty="false">
              <a:hlinkClick r:id="rId1"/>
            </a:rPr>
            <a:t>Portál IS KP21+:</a:t>
          </a:r>
        </a:p>
        <a:p>
          <a:r>
            <a:rPr lang="cs-CZ" b="true" dirty="false">
              <a:hlinkClick r:id="rId2"/>
            </a:rPr>
            <a:t>https://iskp21.mssf.cz</a:t>
          </a:r>
          <a:r>
            <a:rPr lang="cs-CZ" b="true" dirty="false"/>
            <a:t> </a:t>
          </a:r>
          <a:endParaRPr lang="cs-CZ" b="true" dirty="false">
            <a:hlinkClick r:id="rId1"/>
          </a:endParaRPr>
        </a:p>
      </dgm:t>
    </dgm:pt>
    <dgm:pt modelId="{E74EE866-F43C-48BD-A227-ACB5C14DA027}" type="parTrans" cxnId="{D2030E86-6D64-4D6B-8622-2D31972A822E}">
      <dgm:prSet/>
      <dgm:spPr/>
      <dgm:t>
        <a:bodyPr/>
        <a:lstStyle/>
        <a:p>
          <a:endParaRPr lang="en-US"/>
        </a:p>
      </dgm:t>
    </dgm:pt>
    <dgm:pt modelId="{8F454489-3375-43E0-B3F2-037B01499BFB}" type="sibTrans" cxnId="{D2030E86-6D64-4D6B-8622-2D31972A822E}">
      <dgm:prSet/>
      <dgm:spPr/>
      <dgm:t>
        <a:bodyPr/>
        <a:lstStyle/>
        <a:p>
          <a:endParaRPr lang="en-US"/>
        </a:p>
      </dgm:t>
    </dgm:pt>
    <dgm:pt modelId="{A5579FC1-C3F6-439C-956D-166C2BFFD906}" type="pres">
      <dgm:prSet presAssocID="{DAADD504-F524-4CA2-BC2C-7FBD3EE2095C}" presName="linear" presStyleCnt="0">
        <dgm:presLayoutVars>
          <dgm:animLvl val="lvl"/>
          <dgm:resizeHandles val="exact"/>
        </dgm:presLayoutVars>
      </dgm:prSet>
      <dgm:spPr/>
    </dgm:pt>
    <dgm:pt modelId="{63375233-7AB5-4F12-A9CB-2B5927DDDC82}" type="pres">
      <dgm:prSet presAssocID="{55903006-7658-48C1-9E1D-ABB299ACB20A}" presName="parentText" presStyleLbl="node1" presStyleIdx="0" presStyleCnt="1" custLinFactY="-17402" custLinFactNeighborX="-275" custLinFactNeighborY="-100000">
        <dgm:presLayoutVars>
          <dgm:chMax val="0"/>
          <dgm:bulletEnabled val="true"/>
        </dgm:presLayoutVars>
      </dgm:prSet>
      <dgm:spPr/>
    </dgm:pt>
  </dgm:ptLst>
  <dgm:cxnLst>
    <dgm:cxn modelId="{8F93DE37-B6E0-4BB4-8502-A54CEE33770E}" type="presOf" srcId="{55903006-7658-48C1-9E1D-ABB299ACB20A}" destId="{63375233-7AB5-4F12-A9CB-2B5927DDDC82}" srcOrd="0" destOrd="0" presId="urn:microsoft.com/office/officeart/2005/8/layout/vList2"/>
    <dgm:cxn modelId="{D2030E86-6D64-4D6B-8622-2D31972A822E}" srcId="{DAADD504-F524-4CA2-BC2C-7FBD3EE2095C}" destId="{55903006-7658-48C1-9E1D-ABB299ACB20A}" srcOrd="0" destOrd="0" parTransId="{E74EE866-F43C-48BD-A227-ACB5C14DA027}" sibTransId="{8F454489-3375-43E0-B3F2-037B01499BFB}"/>
    <dgm:cxn modelId="{ABD404B4-7BD5-4770-8160-FD9A332F4B67}" type="presOf" srcId="{DAADD504-F524-4CA2-BC2C-7FBD3EE2095C}" destId="{A5579FC1-C3F6-439C-956D-166C2BFFD906}" srcOrd="0" destOrd="0" presId="urn:microsoft.com/office/officeart/2005/8/layout/vList2"/>
    <dgm:cxn modelId="{96620EAE-92D1-4D77-BB95-6131623774EF}" type="presParOf" srcId="{A5579FC1-C3F6-439C-956D-166C2BFFD906}" destId="{63375233-7AB5-4F12-A9CB-2B5927DDDC82}" srcOrd="0" destOrd="0" presId="urn:microsoft.com/office/officeart/2005/8/layout/vList2"/>
  </dgm:cxnLst>
  <dgm:bg/>
  <dgm:whole/>
  <dgm:extLst>
    <a:ext uri="http://schemas.microsoft.com/office/drawing/2008/diagram">
      <dsp:dataModelExt relId="rId7" minVer="http://schemas.openxmlformats.org/drawingml/2006/diagram"/>
    </a:ext>
  </dgm:extLst>
</dgm:dataModel>
</file>

<file path=ppt/diagrams/data2.xml><?xml version="1.0" encoding="utf-8"?>
<dgm:dataModel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gm:ptLst>
    <dgm:pt modelId="{DAADD504-F524-4CA2-BC2C-7FBD3EE2095C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true"/>
      <dgm:spPr/>
      <dgm:t>
        <a:bodyPr/>
        <a:lstStyle/>
        <a:p>
          <a:endParaRPr lang="en-US"/>
        </a:p>
      </dgm:t>
    </dgm:pt>
    <dgm:pt modelId="{1A912782-583A-4B18-B4DE-C4973CCB1E18}">
      <dgm:prSet/>
      <dgm:spPr/>
      <dgm:t>
        <a:bodyPr/>
        <a:lstStyle/>
        <a:p>
          <a:r>
            <a:rPr lang="cs-CZ" u="sng" dirty="false">
              <a:hlinkClick r:id="rId1"/>
            </a:rPr>
            <a:t>Technická podpora OPZ+: </a:t>
          </a:r>
          <a:r>
            <a:rPr lang="cs-CZ" b="true" dirty="false">
              <a:hlinkClick r:id="rId2"/>
            </a:rPr>
            <a:t>https://sd21.mssf.cz</a:t>
          </a:r>
          <a:r>
            <a:rPr lang="cs-CZ" b="true" dirty="false"/>
            <a:t> </a:t>
          </a:r>
          <a:endParaRPr lang="en-US" dirty="false"/>
        </a:p>
      </dgm:t>
    </dgm:pt>
    <dgm:pt modelId="{9AD2A580-7EFA-4B60-9146-53ED56DA4F76}" type="parTrans" cxnId="{29F99FE3-1F0F-4A4A-B03E-27E27FA8B8B0}">
      <dgm:prSet/>
      <dgm:spPr/>
      <dgm:t>
        <a:bodyPr/>
        <a:lstStyle/>
        <a:p>
          <a:endParaRPr lang="cs-CZ"/>
        </a:p>
      </dgm:t>
    </dgm:pt>
    <dgm:pt modelId="{4C14A18B-7CCD-454E-801A-5EA0AB5672B1}" type="sibTrans" cxnId="{29F99FE3-1F0F-4A4A-B03E-27E27FA8B8B0}">
      <dgm:prSet/>
      <dgm:spPr/>
      <dgm:t>
        <a:bodyPr/>
        <a:lstStyle/>
        <a:p>
          <a:endParaRPr lang="cs-CZ"/>
        </a:p>
      </dgm:t>
    </dgm:pt>
    <dgm:pt modelId="{DFE9C570-E963-4D5C-AE7C-B08F7C74FF88}">
      <dgm:prSet custT="true"/>
      <dgm:spPr/>
      <dgm:t>
        <a:bodyPr/>
        <a:lstStyle/>
        <a:p>
          <a:r>
            <a:rPr lang="cs-CZ" sz="1500" u="sng" dirty="false">
              <a:hlinkClick r:id="rId1"/>
            </a:rPr>
            <a:t>Technická podpora OPZ+ (v případě nefunkčnosti SD21+):</a:t>
          </a:r>
          <a:r>
            <a:rPr lang="cs-CZ" sz="1200" u="sng" dirty="false">
              <a:hlinkClick r:id="rId1"/>
            </a:rPr>
            <a:t> </a:t>
          </a:r>
          <a:r>
            <a:rPr lang="cs-CZ" sz="2000" b="true" dirty="false">
              <a:hlinkClick r:id="rId3"/>
            </a:rPr>
            <a:t>https://www.esfcr.cz/technicka_podpora_opzplus</a:t>
          </a:r>
          <a:endParaRPr lang="en-US" sz="2000" b="true" dirty="false">
            <a:highlight>
              <a:srgbClr val="808000"/>
            </a:highlight>
          </a:endParaRPr>
        </a:p>
      </dgm:t>
    </dgm:pt>
    <dgm:pt modelId="{000D1246-7555-454D-A478-C598D2C7403B}" type="parTrans" cxnId="{69AA34BE-20E2-47D2-937F-81E55A3468AA}">
      <dgm:prSet/>
      <dgm:spPr/>
      <dgm:t>
        <a:bodyPr/>
        <a:lstStyle/>
        <a:p>
          <a:endParaRPr lang="cs-CZ"/>
        </a:p>
      </dgm:t>
    </dgm:pt>
    <dgm:pt modelId="{2A17B179-0DB9-4318-BE6E-2F127027D3A0}" type="sibTrans" cxnId="{69AA34BE-20E2-47D2-937F-81E55A3468AA}">
      <dgm:prSet/>
      <dgm:spPr/>
      <dgm:t>
        <a:bodyPr/>
        <a:lstStyle/>
        <a:p>
          <a:endParaRPr lang="cs-CZ"/>
        </a:p>
      </dgm:t>
    </dgm:pt>
    <dgm:pt modelId="{A5579FC1-C3F6-439C-956D-166C2BFFD906}" type="pres">
      <dgm:prSet presAssocID="{DAADD504-F524-4CA2-BC2C-7FBD3EE2095C}" presName="linear" presStyleCnt="0">
        <dgm:presLayoutVars>
          <dgm:animLvl val="lvl"/>
          <dgm:resizeHandles val="exact"/>
        </dgm:presLayoutVars>
      </dgm:prSet>
      <dgm:spPr/>
    </dgm:pt>
    <dgm:pt modelId="{0C70FE56-6105-4E45-BEC7-7DA73300EBA0}" type="pres">
      <dgm:prSet presAssocID="{1A912782-583A-4B18-B4DE-C4973CCB1E18}" presName="parentText" presStyleLbl="node1" presStyleIdx="0" presStyleCnt="2" custScaleY="59858" custLinFactY="-78431" custLinFactNeighborX="-275" custLinFactNeighborY="-100000">
        <dgm:presLayoutVars>
          <dgm:chMax val="0"/>
          <dgm:bulletEnabled val="true"/>
        </dgm:presLayoutVars>
      </dgm:prSet>
      <dgm:spPr/>
    </dgm:pt>
    <dgm:pt modelId="{892E2CE3-3FC1-4FED-A1A4-69636CE3ECFC}" type="pres">
      <dgm:prSet presAssocID="{4C14A18B-7CCD-454E-801A-5EA0AB5672B1}" presName="spacer" presStyleCnt="0"/>
      <dgm:spPr/>
    </dgm:pt>
    <dgm:pt modelId="{B3B43672-C808-4127-AD7F-EC7FE3A35646}" type="pres">
      <dgm:prSet presAssocID="{DFE9C570-E963-4D5C-AE7C-B08F7C74FF88}" presName="parentText" presStyleLbl="node1" presStyleIdx="1" presStyleCnt="2" custLinFactNeighborX="-275" custLinFactNeighborY="-49998">
        <dgm:presLayoutVars>
          <dgm:chMax val="0"/>
          <dgm:bulletEnabled val="true"/>
        </dgm:presLayoutVars>
      </dgm:prSet>
      <dgm:spPr/>
    </dgm:pt>
  </dgm:ptLst>
  <dgm:cxnLst>
    <dgm:cxn modelId="{284AA0B1-9F0C-46C4-B383-77258D0E3DAD}" type="presOf" srcId="{DFE9C570-E963-4D5C-AE7C-B08F7C74FF88}" destId="{B3B43672-C808-4127-AD7F-EC7FE3A35646}" srcOrd="0" destOrd="0" presId="urn:microsoft.com/office/officeart/2005/8/layout/vList2"/>
    <dgm:cxn modelId="{ABD404B4-7BD5-4770-8160-FD9A332F4B67}" type="presOf" srcId="{DAADD504-F524-4CA2-BC2C-7FBD3EE2095C}" destId="{A5579FC1-C3F6-439C-956D-166C2BFFD906}" srcOrd="0" destOrd="0" presId="urn:microsoft.com/office/officeart/2005/8/layout/vList2"/>
    <dgm:cxn modelId="{69AA34BE-20E2-47D2-937F-81E55A3468AA}" srcId="{DAADD504-F524-4CA2-BC2C-7FBD3EE2095C}" destId="{DFE9C570-E963-4D5C-AE7C-B08F7C74FF88}" srcOrd="1" destOrd="0" parTransId="{000D1246-7555-454D-A478-C598D2C7403B}" sibTransId="{2A17B179-0DB9-4318-BE6E-2F127027D3A0}"/>
    <dgm:cxn modelId="{29F99FE3-1F0F-4A4A-B03E-27E27FA8B8B0}" srcId="{DAADD504-F524-4CA2-BC2C-7FBD3EE2095C}" destId="{1A912782-583A-4B18-B4DE-C4973CCB1E18}" srcOrd="0" destOrd="0" parTransId="{9AD2A580-7EFA-4B60-9146-53ED56DA4F76}" sibTransId="{4C14A18B-7CCD-454E-801A-5EA0AB5672B1}"/>
    <dgm:cxn modelId="{1CB808FF-A788-4B86-84DB-17F051BC3CA5}" type="presOf" srcId="{1A912782-583A-4B18-B4DE-C4973CCB1E18}" destId="{0C70FE56-6105-4E45-BEC7-7DA73300EBA0}" srcOrd="0" destOrd="0" presId="urn:microsoft.com/office/officeart/2005/8/layout/vList2"/>
    <dgm:cxn modelId="{660D3AA8-56CE-4CED-ADFA-6C5F07E810F0}" type="presParOf" srcId="{A5579FC1-C3F6-439C-956D-166C2BFFD906}" destId="{0C70FE56-6105-4E45-BEC7-7DA73300EBA0}" srcOrd="0" destOrd="0" presId="urn:microsoft.com/office/officeart/2005/8/layout/vList2"/>
    <dgm:cxn modelId="{AC1D2B3A-F4CF-4BCC-840D-3BAB5AD69B1B}" type="presParOf" srcId="{A5579FC1-C3F6-439C-956D-166C2BFFD906}" destId="{892E2CE3-3FC1-4FED-A1A4-69636CE3ECFC}" srcOrd="1" destOrd="0" presId="urn:microsoft.com/office/officeart/2005/8/layout/vList2"/>
    <dgm:cxn modelId="{B025798A-F21D-42F2-AA33-BB8022E9D8BA}" type="presParOf" srcId="{A5579FC1-C3F6-439C-956D-166C2BFFD906}" destId="{B3B43672-C808-4127-AD7F-EC7FE3A35646}" srcOrd="2" destOrd="0" presId="urn:microsoft.com/office/officeart/2005/8/layout/vList2"/>
  </dgm:cxnLst>
  <dgm:bg/>
  <dgm:whole/>
  <dgm:extLst>
    <a:ext uri="http://schemas.microsoft.com/office/drawing/2008/diagram">
      <dsp:dataModelExt relId="rId7" minVer="http://schemas.openxmlformats.org/drawingml/2006/diagram"/>
    </a:ext>
  </dgm:extLst>
</dgm:dataModel>
</file>

<file path=ppt/diagrams/drawing1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63375233-7AB5-4F12-A9CB-2B5927DDDC82}">
      <dsp:nvSpPr>
        <dsp:cNvPr id="0" name=""/>
        <dsp:cNvSpPr/>
      </dsp:nvSpPr>
      <dsp:spPr>
        <a:xfrm>
          <a:off x="0" y="324959"/>
          <a:ext cx="3960000" cy="1168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102870" tIns="102870" rIns="102870" bIns="102870" numCol="1" spcCol="1270" anchor="ctr" anchorCtr="false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false" u="none" kern="1200" dirty="false">
              <a:hlinkClick r:id="rId1"/>
            </a:rPr>
            <a:t>Portál IS KP21+: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true" kern="1200" dirty="false">
              <a:hlinkClick r:id="rId2"/>
            </a:rPr>
            <a:t>https://iskp21.mssf.cz</a:t>
          </a:r>
          <a:r>
            <a:rPr lang="cs-CZ" sz="2700" b="true" kern="1200" dirty="false"/>
            <a:t> </a:t>
          </a:r>
          <a:endParaRPr lang="cs-CZ" sz="2700" b="true" kern="1200" dirty="false">
            <a:hlinkClick r:id="rId1"/>
          </a:endParaRPr>
        </a:p>
      </dsp:txBody>
      <dsp:txXfrm>
        <a:off x="57058" y="382017"/>
        <a:ext cx="3845884" cy="1054714"/>
      </dsp:txXfrm>
    </dsp:sp>
  </dsp:spTree>
</dsp:drawing>
</file>

<file path=ppt/diagrams/drawing2.xml><?xml version="1.0" encoding="utf-8"?>
<dsp:drawing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dsp:spTree>
    <dsp:nvGrpSpPr>
      <dsp:cNvPr id="0" name=""/>
      <dsp:cNvGrpSpPr/>
    </dsp:nvGrpSpPr>
    <dsp:grpSpPr/>
    <dsp:sp modelId="{0C70FE56-6105-4E45-BEC7-7DA73300EBA0}">
      <dsp:nvSpPr>
        <dsp:cNvPr id="0" name=""/>
        <dsp:cNvSpPr/>
      </dsp:nvSpPr>
      <dsp:spPr>
        <a:xfrm>
          <a:off x="0" y="0"/>
          <a:ext cx="3960000" cy="9139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91440" tIns="91440" rIns="91440" bIns="91440" numCol="1" spcCol="1270" anchor="ctr" anchorCtr="false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u="sng" kern="1200" dirty="false">
              <a:hlinkClick r:id="rId1"/>
            </a:rPr>
            <a:t>Technická podpora OPZ+: </a:t>
          </a:r>
          <a:r>
            <a:rPr lang="cs-CZ" sz="2400" b="true" kern="1200" dirty="false">
              <a:hlinkClick r:id="rId2"/>
            </a:rPr>
            <a:t>https://sd21.mssf.cz</a:t>
          </a:r>
          <a:r>
            <a:rPr lang="cs-CZ" sz="2400" b="true" kern="1200" dirty="false"/>
            <a:t> </a:t>
          </a:r>
          <a:endParaRPr lang="en-US" sz="2400" kern="1200" dirty="false"/>
        </a:p>
      </dsp:txBody>
      <dsp:txXfrm>
        <a:off x="44615" y="44615"/>
        <a:ext cx="3870770" cy="824711"/>
      </dsp:txXfrm>
    </dsp:sp>
    <dsp:sp modelId="{B3B43672-C808-4127-AD7F-EC7FE3A35646}">
      <dsp:nvSpPr>
        <dsp:cNvPr id="0" name=""/>
        <dsp:cNvSpPr/>
      </dsp:nvSpPr>
      <dsp:spPr>
        <a:xfrm>
          <a:off x="0" y="1205715"/>
          <a:ext cx="3960000" cy="1526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false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false" vert="horz" wrap="square" lIns="57150" tIns="57150" rIns="57150" bIns="57150" numCol="1" spcCol="1270" anchor="ctr" anchorCtr="false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u="sng" kern="1200" dirty="false">
              <a:hlinkClick r:id="rId1"/>
            </a:rPr>
            <a:t>Technická podpora OPZ+ (v případě nefunkčnosti SD21+):</a:t>
          </a:r>
          <a:r>
            <a:rPr lang="cs-CZ" sz="1200" u="sng" kern="1200" dirty="false">
              <a:hlinkClick r:id="rId1"/>
            </a:rPr>
            <a:t> </a:t>
          </a:r>
          <a:r>
            <a:rPr lang="cs-CZ" sz="2000" b="true" kern="1200" dirty="false">
              <a:hlinkClick r:id="rId3"/>
            </a:rPr>
            <a:t>https://www.esfcr.cz/technicka_podpora_opzplus</a:t>
          </a:r>
          <a:endParaRPr lang="en-US" sz="2000" b="true" kern="1200" dirty="false">
            <a:highlight>
              <a:srgbClr val="808000"/>
            </a:highlight>
          </a:endParaRPr>
        </a:p>
      </dsp:txBody>
      <dsp:txXfrm>
        <a:off x="74535" y="1280250"/>
        <a:ext cx="3810930" cy="1377780"/>
      </dsp:txXfrm>
    </dsp:sp>
  </dsp:spTree>
</dsp:drawing>
</file>

<file path=ppt/diagrams/layout1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2">
          <dgm:prSet phldr="true"/>
        </dgm:pt>
        <dgm:pt modelId="21">
          <dgm:prSet phldr="true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 axis="" ptType="" hideLastTrans="" st="" cnt="" step=""/>
    <dgm:constrLst>
      <dgm:constr type="w" for="ch" forName="parentText" refType="w"/>
      <dgm:constr fact="0.52" type="h" for="ch" forName="parentText" refType="primFontSz" refFor="ch" refForName="parentText"/>
      <dgm:constr type="w" for="ch" forName="childText" refType="w"/>
      <dgm:constr fact="0.46" type="h" for="ch" forName="childText" refType="primFontSz" refFor="ch" refForName="parentText"/>
      <dgm:constr op="equ" type="h" for="ch" forName="parentText"/>
      <dgm:constr op="equ" val="65.0" type="primFontSz" for="ch" forName="parentText"/>
      <dgm:constr op="equ" type="primFontSz" for="ch" forName="childText" refType="primFontSz" refFor="ch" refForName="parentText"/>
      <dgm:constr fact="0.08" type="h" for="ch" forName="spacer" refType="primFontSz" refFor="ch" refForName="parentText"/>
    </dgm:constrLst>
    <dgm:ruleLst>
      <dgm:rule val="5.0" fact="NaN" max="NaN" type="primFontSz" for="ch" forName="parentText"/>
    </dgm:ruleLst>
    <dgm:forEach name="Name0" axis="ch" ptType="node" hideLastTrans="" st="" cnt="" step="">
      <dgm:layoutNode name="parentText" styleLbl="node1">
        <dgm:varLst>
          <dgm:chMax val="0"/>
          <dgm:bulletEnabled val="true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 ptType="" hideLastTrans="" st="" cnt="" step=""/>
        <dgm:constrLst>
          <dgm:constr fact="0.3" type="tMarg" refType="primFontSz"/>
          <dgm:constr fact="0.3" type="bMarg" refType="primFontSz"/>
          <dgm:constr fact="0.3" type="lMarg" refType="primFontSz"/>
          <dgm:constr fact="0.3" type="rMarg" refType="primFontSz"/>
        </dgm:constrLst>
        <dgm:ruleLst>
          <dgm:rule val="INF" fact="NaN" max="NaN" type="h"/>
        </dgm:ruleLst>
      </dgm:layoutNode>
      <dgm:choose name="Name1">
        <dgm:if name="Name2" func="cnt" op="gte" val="1" axis="ch" ptType="node" hideLastTrans="" st="" cnt="" step="">
          <dgm:layoutNode name="childText" styleLbl="revTx">
            <dgm:varLst>
              <dgm:bulletEnabled val="true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 hideLastTrans="" st="" cnt="" step=""/>
            <dgm:constrLst>
              <dgm:constr fact="0.1" type="tMarg" refType="primFontSz"/>
              <dgm:constr fact="0.1" type="bMarg" refType="primFontSz"/>
              <dgm:constr fact="0.09" type="lMarg" refType="w"/>
            </dgm:constrLst>
            <dgm:ruleLst>
              <dgm:rule val="INF" fact="NaN" max="NaN" type="h"/>
            </dgm:ruleLst>
          </dgm:layoutNode>
        </dgm:if>
        <dgm:else name="Name3">
          <dgm:choose name="Name4">
            <dgm:if name="Name5" func="cnt" op="gte" val="2" axis="par ch" ptType="doc node" hideLastTrans="" st="" cnt="" step="">
              <dgm:forEach name="Name6" axis="followSib" ptType="sibTrans" hideLastTrans="" st="" cnt="1" step="">
                <dgm:layoutNode name="spacer">
                  <dgm:alg type="sp"/>
                  <dgm:shape r:blip="">
                    <dgm:adjLst/>
                  </dgm:shape>
                  <dgm:presOf axis="" ptType="" hideLastTrans="" st="" cnt="" step=""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true"/>
        </dgm:pt>
        <dgm:pt modelId="11">
          <dgm:prSet phldr="true"/>
        </dgm:pt>
        <dgm:pt modelId="2">
          <dgm:prSet phldr="true"/>
        </dgm:pt>
        <dgm:pt modelId="21">
          <dgm:prSet phldr="true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 axis="" ptType="" hideLastTrans="" st="" cnt="" step=""/>
    <dgm:constrLst>
      <dgm:constr type="w" for="ch" forName="parentText" refType="w"/>
      <dgm:constr fact="0.52" type="h" for="ch" forName="parentText" refType="primFontSz" refFor="ch" refForName="parentText"/>
      <dgm:constr type="w" for="ch" forName="childText" refType="w"/>
      <dgm:constr fact="0.46" type="h" for="ch" forName="childText" refType="primFontSz" refFor="ch" refForName="parentText"/>
      <dgm:constr op="equ" type="h" for="ch" forName="parentText"/>
      <dgm:constr op="equ" val="65.0" type="primFontSz" for="ch" forName="parentText"/>
      <dgm:constr op="equ" type="primFontSz" for="ch" forName="childText" refType="primFontSz" refFor="ch" refForName="parentText"/>
      <dgm:constr fact="0.08" type="h" for="ch" forName="spacer" refType="primFontSz" refFor="ch" refForName="parentText"/>
    </dgm:constrLst>
    <dgm:ruleLst>
      <dgm:rule val="5.0" fact="NaN" max="NaN" type="primFontSz" for="ch" forName="parentText"/>
    </dgm:ruleLst>
    <dgm:forEach name="Name0" axis="ch" ptType="node" hideLastTrans="" st="" cnt="" step="">
      <dgm:layoutNode name="parentText" styleLbl="node1">
        <dgm:varLst>
          <dgm:chMax val="0"/>
          <dgm:bulletEnabled val="true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 ptType="" hideLastTrans="" st="" cnt="" step=""/>
        <dgm:constrLst>
          <dgm:constr fact="0.3" type="tMarg" refType="primFontSz"/>
          <dgm:constr fact="0.3" type="bMarg" refType="primFontSz"/>
          <dgm:constr fact="0.3" type="lMarg" refType="primFontSz"/>
          <dgm:constr fact="0.3" type="rMarg" refType="primFontSz"/>
        </dgm:constrLst>
        <dgm:ruleLst>
          <dgm:rule val="INF" fact="NaN" max="NaN" type="h"/>
        </dgm:ruleLst>
      </dgm:layoutNode>
      <dgm:choose name="Name1">
        <dgm:if name="Name2" func="cnt" op="gte" val="1" axis="ch" ptType="node" hideLastTrans="" st="" cnt="" step="">
          <dgm:layoutNode name="childText" styleLbl="revTx">
            <dgm:varLst>
              <dgm:bulletEnabled val="true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 hideLastTrans="" st="" cnt="" step=""/>
            <dgm:constrLst>
              <dgm:constr fact="0.1" type="tMarg" refType="primFontSz"/>
              <dgm:constr fact="0.1" type="bMarg" refType="primFontSz"/>
              <dgm:constr fact="0.09" type="lMarg" refType="w"/>
            </dgm:constrLst>
            <dgm:ruleLst>
              <dgm:rule val="INF" fact="NaN" max="NaN" type="h"/>
            </dgm:ruleLst>
          </dgm:layoutNode>
        </dgm:if>
        <dgm:else name="Name3">
          <dgm:choose name="Name4">
            <dgm:if name="Name5" func="cnt" op="gte" val="2" axis="par ch" ptType="doc node" hideLastTrans="" st="" cnt="" step="">
              <dgm:forEach name="Name6" axis="followSib" ptType="sibTrans" hideLastTrans="" st="" cnt="1" step="">
                <dgm:layoutNode name="spacer">
                  <dgm:alg type="sp"/>
                  <dgm:shape r:blip="">
                    <dgm:adjLst/>
                  </dgm:shape>
                  <dgm:presOf axis="" ptType="" hideLastTrans="" st="" cnt="" step=""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16.11.2022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1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11. 09. 2015</a:t>
            </a:r>
          </a:p>
        </p:txBody>
      </p:sp>
    </p:spTree>
    <p:extLst>
      <p:ext uri="{BB962C8B-B14F-4D97-AF65-F5344CB8AC3E}">
        <p14:creationId xmlns:p14="http://schemas.microsoft.com/office/powerpoint/2010/main" val="147978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 err="true"/>
              <a:t>add</a:t>
            </a:r>
            <a:r>
              <a:rPr lang="cs-CZ" dirty="false"/>
              <a:t> 1: </a:t>
            </a:r>
            <a:r>
              <a:rPr lang="cs-CZ" dirty="false" err="true"/>
              <a:t>Service</a:t>
            </a:r>
            <a:r>
              <a:rPr lang="cs-CZ" dirty="false"/>
              <a:t> </a:t>
            </a:r>
            <a:r>
              <a:rPr lang="cs-CZ" dirty="false" err="true"/>
              <a:t>Desk</a:t>
            </a:r>
            <a:r>
              <a:rPr lang="cs-CZ" dirty="false"/>
              <a:t> – zvolit možnost OPS – zvolit Požadavek na ŘO/ZS. Pokud tato možnost v ServiceDesk není, tak použít technickou podporu přes portál ESFCR (</a:t>
            </a:r>
            <a:r>
              <a:rPr lang="cs-CZ" dirty="false" err="true"/>
              <a:t>add</a:t>
            </a:r>
            <a:r>
              <a:rPr lang="cs-CZ" dirty="false"/>
              <a:t> 2)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idx="11"/>
          </p:nvPr>
        </p:nvSpPr>
        <p:spPr/>
        <p:txBody>
          <a:bodyPr/>
          <a:lstStyle/>
          <a:p>
            <a:r>
              <a:rPr lang="cs-CZ"/>
              <a:t>11. 09. 2015</a:t>
            </a:r>
          </a:p>
        </p:txBody>
      </p:sp>
    </p:spTree>
    <p:extLst>
      <p:ext uri="{BB962C8B-B14F-4D97-AF65-F5344CB8AC3E}">
        <p14:creationId xmlns:p14="http://schemas.microsoft.com/office/powerpoint/2010/main" val="136498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Registrace NIA (Národní </a:t>
            </a:r>
            <a:r>
              <a:rPr lang="cs-CZ" dirty="false" err="true"/>
              <a:t>identitní</a:t>
            </a:r>
            <a:r>
              <a:rPr lang="cs-CZ" dirty="false"/>
              <a:t> autorita) slouží pro identifikaci a autentizaci registrovaných osob. Umožňuje zaručené prokazovaní totožnosti při přihlašování k online službám. </a:t>
            </a:r>
          </a:p>
          <a:p>
            <a:r>
              <a:rPr lang="cs-CZ" dirty="false"/>
              <a:t>V rámci OPZ+ je toto preferovaná varianta registrace do IS KP21+.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49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55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98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8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70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0083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60361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fals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53207CB-D164-458D-A58D-116869EFD9AC}"/>
              </a:ext>
            </a:extLst>
          </p:cNvPr>
          <p:cNvGrpSpPr/>
          <p:nvPr userDrawn="true"/>
        </p:nvGrpSpPr>
        <p:grpSpPr>
          <a:xfrm>
            <a:off x="378869" y="1119982"/>
            <a:ext cx="8352928" cy="22642"/>
            <a:chOff x="378869" y="1119982"/>
            <a:chExt cx="8352928" cy="22642"/>
          </a:xfrm>
        </p:grpSpPr>
        <p:cxnSp>
          <p:nvCxnSpPr>
            <p:cNvPr id="18" name="Přímá spojnice 17"/>
            <p:cNvCxnSpPr>
              <a:cxnSpLocks/>
            </p:cNvCxnSpPr>
            <p:nvPr userDrawn="true"/>
          </p:nvCxnSpPr>
          <p:spPr>
            <a:xfrm flipV="true">
              <a:off x="378869" y="1129768"/>
              <a:ext cx="8280920" cy="1285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E3BF7380-7E68-4D81-99BF-138B5C97049D}"/>
                </a:ext>
              </a:extLst>
            </p:cNvPr>
            <p:cNvCxnSpPr>
              <a:cxnSpLocks/>
            </p:cNvCxnSpPr>
            <p:nvPr userDrawn="true"/>
          </p:nvCxnSpPr>
          <p:spPr>
            <a:xfrm>
              <a:off x="6859589" y="1119982"/>
              <a:ext cx="187220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Mode="External" Target="https://iskp21.mssf.cz/" Type="http://schemas.openxmlformats.org/officeDocument/2006/relationships/hyperlink" Id="rId2"/>
    <Relationship Target="../slideLayouts/slideLayout1.xml" Type="http://schemas.openxmlformats.org/officeDocument/2006/relationships/slideLayout" Id="rId1"/>
    <Relationship Target="../media/image4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8.png" Type="http://schemas.openxmlformats.org/officeDocument/2006/relationships/image" Id="rId6"/>
    <Relationship Target="../media/image17.png" Type="http://schemas.openxmlformats.org/officeDocument/2006/relationships/image" Id="rId5"/>
    <Relationship Target="../media/image16.png" Type="http://schemas.openxmlformats.org/officeDocument/2006/relationships/image" Id="rId4"/>
</Relationships>

</file>

<file path=ppt/slides/_rels/slide11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3"/>
    <Relationship Target="../media/image19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21.png" Type="http://schemas.openxmlformats.org/officeDocument/2006/relationships/image" Id="rId4"/>
</Relationships>

</file>

<file path=ppt/slides/_rels/slide12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3"/>
    <Relationship Target="../media/image26.png" Type="http://schemas.openxmlformats.org/officeDocument/2006/relationships/image" Id="rId7"/>
    <Relationship Target="../slideLayouts/slideLayout2.xml" Type="http://schemas.openxmlformats.org/officeDocument/2006/relationships/slideLayout" Id="rId2"/>
    <Relationship Target="../theme/themeOverride1.xml" Type="http://schemas.openxmlformats.org/officeDocument/2006/relationships/themeOverride" Id="rId1"/>
    <Relationship Target="../media/image25.png" Type="http://schemas.openxmlformats.org/officeDocument/2006/relationships/image" Id="rId6"/>
    <Relationship Target="../media/image24.png" Type="http://schemas.openxmlformats.org/officeDocument/2006/relationships/image" Id="rId5"/>
    <Relationship Target="../media/image23.png" Type="http://schemas.openxmlformats.org/officeDocument/2006/relationships/image" Id="rId4"/>
</Relationships>

</file>

<file path=ppt/slides/_rels/slide13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8"/>
    <Relationship Target="../media/image28.png" Type="http://schemas.openxmlformats.org/officeDocument/2006/relationships/image" Id="rId3"/>
    <Relationship Target="../media/image32.png" Type="http://schemas.openxmlformats.org/officeDocument/2006/relationships/image" Id="rId7"/>
    <Relationship Target="../media/image27.png" Type="http://schemas.openxmlformats.org/officeDocument/2006/relationships/image" Id="rId2"/>
    <Relationship Target="../slideLayouts/slideLayout8.xml" Type="http://schemas.openxmlformats.org/officeDocument/2006/relationships/slideLayout" Id="rId1"/>
    <Relationship Target="../media/image31.png" Type="http://schemas.openxmlformats.org/officeDocument/2006/relationships/image" Id="rId6"/>
    <Relationship Target="../media/image30.png" Type="http://schemas.openxmlformats.org/officeDocument/2006/relationships/image" Id="rId5"/>
    <Relationship Target="../media/image29.png" Type="http://schemas.openxmlformats.org/officeDocument/2006/relationships/image" Id="rId4"/>
</Relationships>

</file>

<file path=ppt/slides/_rels/slide14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4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4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8"/>
    <Relationship Target="../diagrams/data1.xml" Type="http://schemas.openxmlformats.org/officeDocument/2006/relationships/diagramData" Id="rId3"/>
    <Relationship Target="../diagrams/drawing1.xml" Type="http://schemas.microsoft.com/office/2007/relationships/diagramDrawing" Id="rId7"/>
    <Relationship Target="../notesSlides/notesSlide1.xml" Type="http://schemas.openxmlformats.org/officeDocument/2006/relationships/notesSlide" Id="rId2"/>
    <Relationship Target="../slideLayouts/slideLayout8.xml" Type="http://schemas.openxmlformats.org/officeDocument/2006/relationships/slideLayout" Id="rId1"/>
    <Relationship Target="../diagrams/colors1.xml" Type="http://schemas.openxmlformats.org/officeDocument/2006/relationships/diagramColors" Id="rId6"/>
    <Relationship Target="../diagrams/quickStyle1.xml" Type="http://schemas.openxmlformats.org/officeDocument/2006/relationships/diagramQuickStyle" Id="rId5"/>
    <Relationship Target="../diagrams/layout1.xml" Type="http://schemas.openxmlformats.org/officeDocument/2006/relationships/diagramLayout" Id="rId4"/>
</Relationships>

</file>

<file path=ppt/slides/_rels/slide20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8.xml" Type="http://schemas.openxmlformats.org/officeDocument/2006/relationships/slideLayout" Id="rId1"/>
    <Relationship Target="../media/image42.png" Type="http://schemas.openxmlformats.org/officeDocument/2006/relationships/image" Id="rId4"/>
</Relationships>

</file>

<file path=ppt/slides/_rels/slide22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3"/>
    <Relationship Target="../notesSlides/notesSlide8.xml" Type="http://schemas.openxmlformats.org/officeDocument/2006/relationships/notesSlide" Id="rId2"/>
    <Relationship Target="../slideLayouts/slideLayout9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45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46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4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49.png" Type="http://schemas.openxmlformats.org/officeDocument/2006/relationships/image" Id="rId3"/>
    <Relationship Target="../media/image4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50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51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diagrams/data2.xml" Type="http://schemas.openxmlformats.org/officeDocument/2006/relationships/diagramData" Id="rId3"/>
    <Relationship Target="../diagrams/drawing2.xml" Type="http://schemas.microsoft.com/office/2007/relationships/diagramDrawing" Id="rId7"/>
    <Relationship Target="../notesSlides/notesSlide2.xml" Type="http://schemas.openxmlformats.org/officeDocument/2006/relationships/notesSlide" Id="rId2"/>
    <Relationship Target="../slideLayouts/slideLayout8.xml" Type="http://schemas.openxmlformats.org/officeDocument/2006/relationships/slideLayout" Id="rId1"/>
    <Relationship Target="../diagrams/colors2.xml" Type="http://schemas.openxmlformats.org/officeDocument/2006/relationships/diagramColors" Id="rId6"/>
    <Relationship Target="../diagrams/quickStyle2.xml" Type="http://schemas.openxmlformats.org/officeDocument/2006/relationships/diagramQuickStyle" Id="rId5"/>
    <Relationship Target="../diagrams/layout2.xml" Type="http://schemas.openxmlformats.org/officeDocument/2006/relationships/diagramLayout" Id="rId4"/>
</Relationships>

</file>

<file path=ppt/slides/_rels/slide30.xml.rels><?xml version="1.0" encoding="UTF-8" standalone="yes"?>
<Relationships xmlns="http://schemas.openxmlformats.org/package/2006/relationships">
    <Relationship Target="../media/image53.png" Type="http://schemas.openxmlformats.org/officeDocument/2006/relationships/image" Id="rId3"/>
    <Relationship Target="../media/image5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55.png" Type="http://schemas.openxmlformats.org/officeDocument/2006/relationships/image" Id="rId3"/>
    <Relationship Target="../media/image5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57.png" Type="http://schemas.openxmlformats.org/officeDocument/2006/relationships/image" Id="rId3"/>
    <Relationship Target="../media/image56.png" Type="http://schemas.openxmlformats.org/officeDocument/2006/relationships/image" Id="rId2"/>
    <Relationship Target="../slideLayouts/slideLayout4.xml" Type="http://schemas.openxmlformats.org/officeDocument/2006/relationships/slideLayout" Id="rId1"/>
    <Relationship Target="../media/image60.png" Type="http://schemas.openxmlformats.org/officeDocument/2006/relationships/image" Id="rId6"/>
    <Relationship Target="../media/image59.png" Type="http://schemas.openxmlformats.org/officeDocument/2006/relationships/image" Id="rId5"/>
    <Relationship Target="../media/image58.png" Type="http://schemas.openxmlformats.org/officeDocument/2006/relationships/image" Id="rId4"/>
</Relationships>

</file>

<file path=ppt/slides/_rels/slide33.xml.rels><?xml version="1.0" encoding="UTF-8" standalone="yes"?>
<Relationships xmlns="http://schemas.openxmlformats.org/package/2006/relationships">
    <Relationship Target="../media/image62.png" Type="http://schemas.openxmlformats.org/officeDocument/2006/relationships/image" Id="rId3"/>
    <Relationship Target="../media/image61.png" Type="http://schemas.openxmlformats.org/officeDocument/2006/relationships/image" Id="rId2"/>
    <Relationship Target="../slideLayouts/slideLayout4.xml" Type="http://schemas.openxmlformats.org/officeDocument/2006/relationships/slideLayout" Id="rId1"/>
    <Relationship Target="../media/image64.png" Type="http://schemas.openxmlformats.org/officeDocument/2006/relationships/image" Id="rId5"/>
    <Relationship Target="../media/image63.png" Type="http://schemas.openxmlformats.org/officeDocument/2006/relationships/image" Id="rId4"/>
</Relationships>

</file>

<file path=ppt/slides/_rels/slide34.xml.rels><?xml version="1.0" encoding="UTF-8" standalone="yes"?>
<Relationships xmlns="http://schemas.openxmlformats.org/package/2006/relationships">
    <Relationship Target="../media/image6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67.png" Type="http://schemas.openxmlformats.org/officeDocument/2006/relationships/image" Id="rId3"/>
    <Relationship Target="../media/image66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3"/>
    <Relationship TargetMode="External" Target="https://sd21.mssf.cz/" Type="http://schemas.openxmlformats.org/officeDocument/2006/relationships/hyperlink" Id="rId2"/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Mode="External" Target="https://www.esfcr.cz/dokumenty-opz-plus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://www.esfcr.cz/dokumenty-opz" Type="http://schemas.openxmlformats.org/officeDocument/2006/relationships/hyperlink" Id="rId4"/>
</Relationships>

</file>

<file path=ppt/slides/_rels/slide5.xml.rels><?xml version="1.0" encoding="UTF-8" standalone="yes"?>
<Relationships xmlns="http://schemas.openxmlformats.org/package/2006/relationships">
    <Relationship TargetMode="External" Target="https://iskp21.mssf.cz/" Type="http://schemas.openxmlformats.org/officeDocument/2006/relationships/hyperlink" Id="rId3"/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7.png" Type="http://schemas.openxmlformats.org/officeDocument/2006/relationships/image" Id="rId5"/>
    <Relationship Target="../media/image6.png" Type="http://schemas.openxmlformats.org/officeDocument/2006/relationships/image" Id="rId4"/>
</Relationships>

</file>

<file path=ppt/slides/_rels/slide6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0.png" Type="http://schemas.openxmlformats.org/officeDocument/2006/relationships/image" Id="rId4"/>
</Relationships>

</file>

<file path=ppt/slides/_rels/slide7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5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media/image13.png" Type="http://schemas.openxmlformats.org/officeDocument/2006/relationships/image" Id="rId2"/>
    <Relationship Target="../slideLayouts/slideLayout5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511298" y="2156400"/>
            <a:ext cx="7525197" cy="184866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3600" u="sng" dirty="false">
                <a:solidFill>
                  <a:srgbClr val="0070C0"/>
                </a:solidFill>
              </a:rPr>
              <a:t>portál IS KP21+</a:t>
            </a:r>
            <a:br>
              <a:rPr lang="cs-CZ" sz="3600" u="sng" dirty="false">
                <a:solidFill>
                  <a:srgbClr val="0070C0"/>
                </a:solidFill>
              </a:rPr>
            </a:br>
            <a:r>
              <a:rPr lang="cs-CZ" sz="3600" u="sng" dirty="false">
                <a:solidFill>
                  <a:srgbClr val="0070C0"/>
                </a:solidFill>
              </a:rPr>
              <a:t>Prezentace pro žadatele OPZ+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511299" y="4509120"/>
            <a:ext cx="7272000" cy="540000"/>
          </a:xfrm>
        </p:spPr>
        <p:txBody>
          <a:bodyPr/>
          <a:lstStyle/>
          <a:p>
            <a:r>
              <a:rPr lang="cs-CZ" b="true" dirty="false">
                <a:hlinkClick r:id="rId2"/>
              </a:rPr>
              <a:t>https://iskp21.mssf.cz</a:t>
            </a:r>
            <a:r>
              <a:rPr lang="cs-CZ" b="true" dirty="false"/>
              <a:t> 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3" y="458112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88A2B8-4014-422B-A769-6FAF51EAB6B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Základní menu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18E7FC-18C2-48DA-BED9-51316B565CB3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DFE6778-E25E-41D6-A3B3-882BC54599D6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308928"/>
            <a:ext cx="5940660" cy="8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D3CDD2F-EC13-4063-B18C-0960C2895B0D}"/>
              </a:ext>
            </a:extLst>
          </p:cNvPr>
          <p:cNvSpPr/>
          <p:nvPr/>
        </p:nvSpPr>
        <p:spPr>
          <a:xfrm>
            <a:off x="2123728" y="2405172"/>
            <a:ext cx="2808312" cy="3801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958E7C3-72D1-4052-A0F9-4E1B377CEDD6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93014"/>
            <a:ext cx="9000496" cy="41768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B5388EA-126A-4AA2-B669-1488CFCA84D4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728732"/>
            <a:ext cx="8928992" cy="305379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2661748A-31CF-4CF0-AD1B-D0B49F04CA58}"/>
              </a:ext>
            </a:extLst>
          </p:cNvPr>
          <p:cNvSpPr/>
          <p:nvPr/>
        </p:nvSpPr>
        <p:spPr>
          <a:xfrm>
            <a:off x="90731" y="1669452"/>
            <a:ext cx="736853" cy="3646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019A190C-4178-4263-816C-4226D54E5895}"/>
              </a:ext>
            </a:extLst>
          </p:cNvPr>
          <p:cNvCxnSpPr>
            <a:cxnSpLocks/>
          </p:cNvCxnSpPr>
          <p:nvPr/>
        </p:nvCxnSpPr>
        <p:spPr>
          <a:xfrm>
            <a:off x="827584" y="2014981"/>
            <a:ext cx="1296144" cy="4340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8" name="Obrázek 27">
            <a:extLst>
              <a:ext uri="{FF2B5EF4-FFF2-40B4-BE49-F238E27FC236}">
                <a16:creationId xmlns:a16="http://schemas.microsoft.com/office/drawing/2014/main" id="{913D4C85-EC29-4C55-BE59-453AADE54316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31" y="3331177"/>
            <a:ext cx="8693269" cy="3184823"/>
          </a:xfrm>
          <a:prstGeom prst="rect">
            <a:avLst/>
          </a:prstGeom>
        </p:spPr>
      </p:pic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C08D84B2-6341-4A35-A84F-733336186F78}"/>
              </a:ext>
            </a:extLst>
          </p:cNvPr>
          <p:cNvCxnSpPr>
            <a:cxnSpLocks/>
          </p:cNvCxnSpPr>
          <p:nvPr/>
        </p:nvCxnSpPr>
        <p:spPr>
          <a:xfrm flipH="true">
            <a:off x="1870980" y="2785202"/>
            <a:ext cx="864096" cy="6613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D78623B-F75F-4B53-B435-499E91B97E11}"/>
              </a:ext>
            </a:extLst>
          </p:cNvPr>
          <p:cNvSpPr txBox="true"/>
          <p:nvPr/>
        </p:nvSpPr>
        <p:spPr>
          <a:xfrm>
            <a:off x="6948264" y="1332888"/>
            <a:ext cx="736853" cy="369332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7605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CA9767-B58C-4DD9-B06E-656376BDDED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Vytvoření nové žádosti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9087BF-E61E-44C7-8778-F1974BB90F6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61F9CE-24B6-4DEB-8CB8-90FECFBF677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1" y="2011673"/>
            <a:ext cx="5060287" cy="306553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2F3039-4A71-4D63-B992-174341E6B835}"/>
              </a:ext>
            </a:extLst>
          </p:cNvPr>
          <p:cNvSpPr txBox="true"/>
          <p:nvPr/>
        </p:nvSpPr>
        <p:spPr>
          <a:xfrm>
            <a:off x="5293333" y="2011673"/>
            <a:ext cx="36004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-28800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tabLst/>
              <a:defRPr/>
            </a:pPr>
            <a:r>
              <a:rPr lang="cs-CZ" sz="2000" dirty="false"/>
              <a:t>Přes modul </a:t>
            </a:r>
            <a:r>
              <a:rPr lang="cs-CZ" sz="2000" b="true" dirty="false"/>
              <a:t>Nová žádost</a:t>
            </a:r>
            <a:r>
              <a:rPr lang="cs-CZ" sz="2000" dirty="false"/>
              <a:t>.</a:t>
            </a:r>
          </a:p>
          <a:p>
            <a:pPr marR="0" lvl="0" indent="-28800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tabLst/>
              <a:defRPr/>
            </a:pPr>
            <a:r>
              <a:rPr lang="cs-CZ" sz="2000" dirty="false"/>
              <a:t>Seznam programů a výzev - uživatel vybere správný OP.</a:t>
            </a:r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2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tabLst/>
              <a:defRPr/>
            </a:pPr>
            <a:endParaRPr lang="cs-CZ" sz="1000" dirty="false"/>
          </a:p>
          <a:p>
            <a:pPr marR="0" lvl="0" indent="-288000" fontAlgn="auto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tabLst/>
              <a:defRPr/>
            </a:pPr>
            <a:r>
              <a:rPr lang="cs-CZ" sz="2000" dirty="false"/>
              <a:t>Uživatel vybere správnou výzvu a klikne na modrý odkaz </a:t>
            </a:r>
            <a:r>
              <a:rPr lang="cs-CZ" sz="2000" u="sng" dirty="false"/>
              <a:t>individuální projekt</a:t>
            </a:r>
            <a:r>
              <a:rPr lang="cs-CZ" sz="2000" dirty="false"/>
              <a:t>, příp. </a:t>
            </a:r>
            <a:r>
              <a:rPr lang="cs-CZ" sz="2000" u="sng" dirty="false"/>
              <a:t>zjednodušený projekt</a:t>
            </a:r>
            <a:r>
              <a:rPr lang="cs-CZ" sz="2000" dirty="false"/>
              <a:t>.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0C2DB95-F6A3-4BCB-A057-F013BFF46415}"/>
              </a:ext>
            </a:extLst>
          </p:cNvPr>
          <p:cNvSpPr txBox="true"/>
          <p:nvPr/>
        </p:nvSpPr>
        <p:spPr>
          <a:xfrm>
            <a:off x="467544" y="2907188"/>
            <a:ext cx="2232248" cy="2013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A20930F-BE7F-4933-8BFB-E441647562D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77" y="1274248"/>
            <a:ext cx="8845811" cy="262487"/>
          </a:xfrm>
          <a:prstGeom prst="rect">
            <a:avLst/>
          </a:prstGeom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5472FA04-4BB4-45BB-BD86-6083FE994029}"/>
              </a:ext>
            </a:extLst>
          </p:cNvPr>
          <p:cNvSpPr/>
          <p:nvPr/>
        </p:nvSpPr>
        <p:spPr>
          <a:xfrm>
            <a:off x="1475656" y="1270112"/>
            <a:ext cx="886334" cy="2624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5E4B7AA-E8F4-42D0-AFB9-1FA221B0A56B}"/>
              </a:ext>
            </a:extLst>
          </p:cNvPr>
          <p:cNvCxnSpPr>
            <a:stCxn id="13" idx="2"/>
          </p:cNvCxnSpPr>
          <p:nvPr/>
        </p:nvCxnSpPr>
        <p:spPr>
          <a:xfrm flipH="true">
            <a:off x="1475656" y="1532599"/>
            <a:ext cx="443167" cy="13745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1CEEF4C0-6FE8-4420-9DDB-D2D62ED03DB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632" y="3082159"/>
            <a:ext cx="3312368" cy="209366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B7E6415F-09C5-4A6F-B540-A0457F311F7C}"/>
              </a:ext>
            </a:extLst>
          </p:cNvPr>
          <p:cNvSpPr txBox="true"/>
          <p:nvPr/>
        </p:nvSpPr>
        <p:spPr>
          <a:xfrm>
            <a:off x="5327632" y="3090784"/>
            <a:ext cx="2070691" cy="2560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0003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D92E8F-B6E5-425F-B9A6-D0CCFA6C9FC5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Pravidla pro vyplňování žádosti o podporu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EBE664-6382-4E08-ABAD-6F2078CF7E0A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79512" y="1484904"/>
            <a:ext cx="8784976" cy="2304256"/>
          </a:xfrm>
        </p:spPr>
        <p:txBody>
          <a:bodyPr/>
          <a:lstStyle/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Uživatel </a:t>
            </a:r>
            <a:r>
              <a:rPr lang="cs-CZ" sz="2000" b="true" dirty="false">
                <a:solidFill>
                  <a:srgbClr val="FF0000"/>
                </a:solidFill>
              </a:rPr>
              <a:t>vyplňuje obrazovky/záložky postupně </a:t>
            </a:r>
            <a:r>
              <a:rPr lang="cs-CZ" sz="2000" dirty="false"/>
              <a:t>(!!!) podle navigačního menu v levé části obrazovky. 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Jednou vepsaná data se propisují do dalších záložek, či umožní zaktivnění některých neaktivních záložek.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Každou vyplněnou záložku, či delší textové pole před jeho opuštěním uložte!!! V opačném případě může dojít ke ztrátě neuložených dat.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1000" dirty="false">
              <a:highlight>
                <a:srgbClr val="00FF00"/>
              </a:highlight>
            </a:endParaRP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u="sng" dirty="false"/>
              <a:t>Typy polí dle povinnosti</a:t>
            </a:r>
            <a:r>
              <a:rPr lang="cs-CZ" sz="2000" dirty="false"/>
              <a:t>: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žlutě podbarvená pole = povinná   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šedě podbarvená pole = nepovinná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bíle podbarvená pole = vyplňuje automaticky systém</a:t>
            </a:r>
          </a:p>
          <a:p>
            <a:pPr algn="just"/>
            <a:endParaRPr lang="cs-CZ" dirty="false">
              <a:highlight>
                <a:srgbClr val="00FF00"/>
              </a:highlight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6EA15A-8554-4546-A3CE-581CCA3425B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927EAF8-C7FB-4F46-A88C-37E1435C830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290" y="3773626"/>
            <a:ext cx="5120198" cy="4113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A035061-2A54-45CB-BF4B-DC8F3FD959E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257" y="4254031"/>
            <a:ext cx="2001227" cy="4113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C125EB6-24A7-4907-B9B7-AAC68868CA4E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261" y="5135772"/>
            <a:ext cx="1492227" cy="4113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BD0354D-97B3-465F-BC03-FB263550DF6A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979" y="4727414"/>
            <a:ext cx="2779373" cy="4327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0CF8676-8B16-4749-A3CD-684050F9ADC5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64" y="5517906"/>
            <a:ext cx="34194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64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Datová oblast žádosti o podporu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1691680" y="1241716"/>
            <a:ext cx="7344312" cy="5616284"/>
          </a:xfrm>
        </p:spPr>
        <p:txBody>
          <a:bodyPr/>
          <a:lstStyle/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Seznam jednotlivých obrazovek žádosti o podporu se může měnit dle typu projektu (individuální </a:t>
            </a:r>
            <a:r>
              <a:rPr lang="cs-CZ" sz="2000" dirty="false" err="true"/>
              <a:t>vers</a:t>
            </a:r>
            <a:r>
              <a:rPr lang="cs-CZ" sz="2000" dirty="false"/>
              <a:t>. zjednodušený).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Pomocí šipek (zobáčků) možno seznam obrazovek rozbalovat či zabalovat.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Šedé obrazovky nejsou přístupné, pokud není vyplněná obrazovka, která má vazbu na jejich zaktivnění.</a:t>
            </a:r>
          </a:p>
          <a:p>
            <a:pPr marL="0" lvl="1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Zpřístupní se podle dat vyplňovaných během žádosti nebo nejsou podle zadaných dat povinná. 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u="sng" dirty="false"/>
              <a:t>Typy polí</a:t>
            </a:r>
            <a:r>
              <a:rPr lang="cs-CZ" sz="2000" dirty="false"/>
              <a:t>: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textová 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kalendář 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výběr z rozbalovacího seznamu 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pole s možností vložit soubor a podepsat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checkbox 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DBEF1A87-0A99-49F2-8915-CB3487C57D9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70" y="6160830"/>
            <a:ext cx="1944216" cy="529038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C274A14-F155-47B8-A818-A2C07A233D8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694" y="6027201"/>
            <a:ext cx="3764306" cy="39814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4F1A086-7981-4155-B1F2-D3E30C4F7B45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199815"/>
            <a:ext cx="5292080" cy="496808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117B097A-F3AB-4949-B211-7C1AF7B85452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4723005"/>
            <a:ext cx="1080120" cy="58873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F69250E5-CA55-444E-A0DF-900EF76E55C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162" y="5239527"/>
            <a:ext cx="1032846" cy="34030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625B5599-4532-4A7F-884D-2E88582EF0BD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091" y="5209047"/>
            <a:ext cx="1154405" cy="36886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DFC04FC-5E25-4ADA-B836-7BC585F324FC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08" y="1241716"/>
            <a:ext cx="1507742" cy="5387854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CE6AE781-60FE-456B-BDD7-9A01D1A7E0E3}"/>
              </a:ext>
            </a:extLst>
          </p:cNvPr>
          <p:cNvSpPr/>
          <p:nvPr/>
        </p:nvSpPr>
        <p:spPr>
          <a:xfrm>
            <a:off x="1370841" y="1241716"/>
            <a:ext cx="197957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ln w="190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B7398AEB-CE6A-495F-9984-3E00EAE3725F}"/>
              </a:ext>
            </a:extLst>
          </p:cNvPr>
          <p:cNvSpPr/>
          <p:nvPr/>
        </p:nvSpPr>
        <p:spPr>
          <a:xfrm>
            <a:off x="1370841" y="2537286"/>
            <a:ext cx="197957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ln w="190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5DB747D-FE5E-4F11-AD5B-68997FC31F45}"/>
              </a:ext>
            </a:extLst>
          </p:cNvPr>
          <p:cNvSpPr/>
          <p:nvPr/>
        </p:nvSpPr>
        <p:spPr>
          <a:xfrm>
            <a:off x="1354819" y="4723005"/>
            <a:ext cx="197957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ln w="190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8E58F8D4-BFC2-4823-910A-616B68B7ED3D}"/>
              </a:ext>
            </a:extLst>
          </p:cNvPr>
          <p:cNvSpPr/>
          <p:nvPr/>
        </p:nvSpPr>
        <p:spPr>
          <a:xfrm>
            <a:off x="1370841" y="3617406"/>
            <a:ext cx="197957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ln w="1905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9330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Příklady vyplňovaných obrazovek – ZÁKLADNÍ Údaje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312521" y="5603807"/>
            <a:ext cx="8579960" cy="1033707"/>
          </a:xfrm>
        </p:spPr>
        <p:txBody>
          <a:bodyPr/>
          <a:lstStyle/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Nutné vyplnit žlutá pole a obrazovku uložit.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Důležitý údaj k identifikaci žádosti o podporu při komunikaci s technickou podporou - IDENTIFIKACE ŽÁDOSTI (HASH)!!!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83A26C-0C31-43A2-976C-3957E97CAB4F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0" y="1254192"/>
            <a:ext cx="7668383" cy="416055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DF69C42E-0D66-4983-AD54-9E6AA12313B8}"/>
              </a:ext>
            </a:extLst>
          </p:cNvPr>
          <p:cNvSpPr/>
          <p:nvPr/>
        </p:nvSpPr>
        <p:spPr>
          <a:xfrm>
            <a:off x="5004048" y="2348880"/>
            <a:ext cx="1368152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09B68C1-9DA1-4CC7-B3D5-BFB7657C5834}"/>
              </a:ext>
            </a:extLst>
          </p:cNvPr>
          <p:cNvSpPr/>
          <p:nvPr/>
        </p:nvSpPr>
        <p:spPr>
          <a:xfrm>
            <a:off x="3077588" y="4969216"/>
            <a:ext cx="1152128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65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projekt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16" name="Zástupný symbol pro obsah 5"/>
          <p:cNvSpPr>
            <a:spLocks noGrp="true"/>
          </p:cNvSpPr>
          <p:nvPr>
            <p:ph idx="10"/>
          </p:nvPr>
        </p:nvSpPr>
        <p:spPr>
          <a:xfrm>
            <a:off x="7182044" y="1296627"/>
            <a:ext cx="1841482" cy="5067200"/>
          </a:xfrm>
        </p:spPr>
        <p:txBody>
          <a:bodyPr/>
          <a:lstStyle/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Žádost založenou v nesprávné výzvě, není možné zkopírovat do výzvy jiné. 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>
                <a:solidFill>
                  <a:srgbClr val="FF0000"/>
                </a:solidFill>
              </a:rPr>
              <a:t>Důležitý údaj k ověření správnosti výběru výzvy!!!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Kopii žádosti (přes tlačítko Kopírovat) lze vytvářet pouze v rámci jedné výzvy.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C6A29B4-507F-4228-AB50-74ED2502D8B1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4" y="1272794"/>
            <a:ext cx="6988604" cy="509103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BB230A66-6D85-4F15-BFA5-C7B928111EEF}"/>
              </a:ext>
            </a:extLst>
          </p:cNvPr>
          <p:cNvSpPr txBox="true"/>
          <p:nvPr/>
        </p:nvSpPr>
        <p:spPr>
          <a:xfrm>
            <a:off x="154985" y="5585206"/>
            <a:ext cx="13685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533A96F-6FC8-46DC-823D-6A9260A799F9}"/>
              </a:ext>
            </a:extLst>
          </p:cNvPr>
          <p:cNvSpPr txBox="true"/>
          <p:nvPr/>
        </p:nvSpPr>
        <p:spPr>
          <a:xfrm>
            <a:off x="4220838" y="1515156"/>
            <a:ext cx="720080" cy="2566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35F9912-41D0-49C1-8355-FD52921D4CD6}"/>
              </a:ext>
            </a:extLst>
          </p:cNvPr>
          <p:cNvSpPr txBox="true"/>
          <p:nvPr/>
        </p:nvSpPr>
        <p:spPr>
          <a:xfrm>
            <a:off x="154985" y="2204864"/>
            <a:ext cx="13685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74653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specifické cíle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796357" y="1340768"/>
            <a:ext cx="2168132" cy="5196427"/>
          </a:xfrm>
        </p:spPr>
        <p:txBody>
          <a:bodyPr/>
          <a:lstStyle/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Obrazovka je vyplněna automaticky dle nastavení výzvy, data nelze editovat.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Aby došlo k aktivaci obrazovky Indikátory, je potřeba na tuto obrazovku kliknou.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Automatický rozpad na méně a více rozvinuté regiony (% nastavené dle příslušné výzvy).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09F0DE-B1B3-4545-BA42-5805010523D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5" y="1340768"/>
            <a:ext cx="6619977" cy="49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Cílová skupina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51520" y="4869160"/>
            <a:ext cx="8675427" cy="1646840"/>
          </a:xfrm>
        </p:spPr>
        <p:txBody>
          <a:bodyPr/>
          <a:lstStyle/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Cílová skupina aktuální pro danou výzvu se nabízí ze seznamu nebo ve výběru přes tlačítko Nový záznam. 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Je nutné ke každé cílové skupině vyplnit i její Popis a vždy záznam uložit.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D6CE438-4694-43CE-94F4-6AF174FB704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1" y="1214672"/>
            <a:ext cx="8709898" cy="33843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8CA86BD-00DC-4ED3-AB43-D4BED4521399}"/>
              </a:ext>
            </a:extLst>
          </p:cNvPr>
          <p:cNvSpPr txBox="true"/>
          <p:nvPr/>
        </p:nvSpPr>
        <p:spPr>
          <a:xfrm>
            <a:off x="8460431" y="3059668"/>
            <a:ext cx="46651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97028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084168" y="1268760"/>
            <a:ext cx="3023832" cy="5398874"/>
          </a:xfrm>
        </p:spPr>
        <p:txBody>
          <a:bodyPr/>
          <a:lstStyle/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Indikátory aktuální pro danou výzvu se nabízí ze seznamu nebo ve výběru přes tlačítko Nový záznam.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u="sng" dirty="false"/>
              <a:t>Povinná pole</a:t>
            </a:r>
            <a:r>
              <a:rPr lang="cs-CZ" sz="2000" dirty="false"/>
              <a:t>: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Cílová hodnota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Datum cílové hodnoty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Popis hodnoty </a:t>
            </a:r>
          </a:p>
          <a:p>
            <a:pPr marL="5040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případně Výchozí hodnota a její datum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U indikátorů je nutné vyplnit pole Popis hodnoty.</a:t>
            </a:r>
          </a:p>
          <a:p>
            <a:pPr marL="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Každý řádek (indikátor) je nutné po vyplnění uložit.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2CE993-8184-480A-B0E7-828749DA09C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86800"/>
            <a:ext cx="5801895" cy="538083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2F1A233-B432-4B40-B15C-29FC87E01DCA}"/>
              </a:ext>
            </a:extLst>
          </p:cNvPr>
          <p:cNvSpPr txBox="true"/>
          <p:nvPr/>
        </p:nvSpPr>
        <p:spPr>
          <a:xfrm>
            <a:off x="1115616" y="3788177"/>
            <a:ext cx="2736304" cy="2888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9843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Subjekty projektu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6300192" y="1230782"/>
            <a:ext cx="2807808" cy="5465218"/>
          </a:xfrm>
        </p:spPr>
        <p:txBody>
          <a:bodyPr/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Vybrat Typ subjektu – </a:t>
            </a:r>
            <a:r>
              <a:rPr lang="cs-CZ" sz="2000" b="true" dirty="false"/>
              <a:t>Žadatel/příjemce</a:t>
            </a:r>
            <a:r>
              <a:rPr lang="cs-CZ" sz="2000" dirty="false"/>
              <a:t>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Doplnit IČ a validovat. Po úspěšné validaci jsou data doplněna z ROS. 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Doplnit další data, která se validací nenaplnila, vyberte Typ plátce DPH a zatrhněte příslušné checkboxy.  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Datová schránka je v rámci OPZ+ povinná. Doplní se automaticky z ROS (po validaci IČ), pokud ne, nutno doplnit ručně.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3C906A5-2E22-4EFA-9EB2-2F09F92E83C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7" y="1268760"/>
            <a:ext cx="6139606" cy="528092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E36FCF-D577-445C-9490-6E3DD37FF3E8}"/>
              </a:ext>
            </a:extLst>
          </p:cNvPr>
          <p:cNvSpPr txBox="true"/>
          <p:nvPr/>
        </p:nvSpPr>
        <p:spPr>
          <a:xfrm>
            <a:off x="109462" y="2570552"/>
            <a:ext cx="1510209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F7B8B49-5931-4163-A3E5-E7C3C7AEA109}"/>
              </a:ext>
            </a:extLst>
          </p:cNvPr>
          <p:cNvSpPr txBox="true"/>
          <p:nvPr/>
        </p:nvSpPr>
        <p:spPr>
          <a:xfrm>
            <a:off x="251520" y="3703142"/>
            <a:ext cx="259228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401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 vert="horz" lIns="36000" tIns="0" rIns="36000" bIns="0" rtlCol="false" anchor="ctr" anchorCtr="false">
            <a:normAutofit/>
          </a:bodyPr>
          <a:lstStyle/>
          <a:p>
            <a:r>
              <a:rPr lang="cs-CZ" b="true" kern="0" cap="all" baseline="0" dirty="false">
                <a:latin typeface="+mj-lt"/>
                <a:ea typeface="+mj-ea"/>
                <a:cs typeface="+mj-cs"/>
              </a:rPr>
              <a:t>Parametry a </a:t>
            </a:r>
            <a:r>
              <a:rPr lang="cs-CZ" b="true" kern="0" cap="all" baseline="0" dirty="false" err="true">
                <a:latin typeface="+mj-lt"/>
                <a:ea typeface="+mj-ea"/>
                <a:cs typeface="+mj-cs"/>
              </a:rPr>
              <a:t>FAq</a:t>
            </a:r>
            <a:endParaRPr lang="cs-CZ" b="true" kern="0" cap="all" baseline="0" dirty="false">
              <a:latin typeface="+mj-lt"/>
              <a:ea typeface="+mj-ea"/>
              <a:cs typeface="+mj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E91F5C4-FDD0-10FC-614C-CE7E33208DB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2</a:t>
            </a:fld>
            <a:endParaRPr lang="cs-CZ"/>
          </a:p>
        </p:txBody>
      </p:sp>
      <p:sp>
        <p:nvSpPr>
          <p:cNvPr id="4" name="TextovéPole 3"/>
          <p:cNvSpPr txBox="true"/>
          <p:nvPr/>
        </p:nvSpPr>
        <p:spPr>
          <a:xfrm>
            <a:off x="213002" y="1340768"/>
            <a:ext cx="4286998" cy="5355232"/>
          </a:xfrm>
          <a:prstGeom prst="rect">
            <a:avLst/>
          </a:prstGeom>
        </p:spPr>
        <p:txBody>
          <a:bodyPr vert="horz" lIns="0" tIns="0" rIns="0" bIns="0" rtlCol="false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</a:pPr>
            <a:r>
              <a:rPr lang="cs-CZ" sz="2000" b="true" dirty="false"/>
              <a:t>Parametry PC pro IS KP21+: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</a:pPr>
            <a:r>
              <a:rPr lang="cs-CZ" sz="2000" dirty="false"/>
              <a:t>OS: MS Windows, MAC macOS od verze 10.5.7 na platformě Intel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</a:pPr>
            <a:r>
              <a:rPr lang="cs-CZ" sz="2000" dirty="false"/>
              <a:t>Prohlížeč: Nejnovější verze </a:t>
            </a:r>
            <a:r>
              <a:rPr lang="cs-CZ" sz="2000" dirty="false" err="true"/>
              <a:t>Edge</a:t>
            </a:r>
            <a:r>
              <a:rPr lang="cs-CZ" sz="2000" dirty="false"/>
              <a:t>, Google Chrome a Mozilla Firefox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</a:pPr>
            <a:endParaRPr lang="cs-CZ" sz="1000" dirty="false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</a:pPr>
            <a:r>
              <a:rPr lang="cs-CZ" sz="2000" dirty="false"/>
              <a:t>Další požadavky: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>
                <a:effectLst/>
              </a:rPr>
              <a:t>pro podepsání hodnocení je nutné mít nainstalované komponenty </a:t>
            </a:r>
            <a:r>
              <a:rPr lang="cs-CZ" sz="2000" dirty="false" err="true">
                <a:effectLst/>
              </a:rPr>
              <a:t>Crypto</a:t>
            </a:r>
            <a:r>
              <a:rPr lang="cs-CZ" sz="2000" dirty="false">
                <a:effectLst/>
              </a:rPr>
              <a:t> </a:t>
            </a:r>
            <a:r>
              <a:rPr lang="cs-CZ" sz="2000" dirty="false" err="true">
                <a:effectLst/>
              </a:rPr>
              <a:t>Native</a:t>
            </a:r>
            <a:r>
              <a:rPr lang="cs-CZ" sz="2000" dirty="false">
                <a:effectLst/>
              </a:rPr>
              <a:t> </a:t>
            </a:r>
            <a:r>
              <a:rPr lang="cs-CZ" sz="2000" dirty="false" err="true">
                <a:effectLst/>
              </a:rPr>
              <a:t>App</a:t>
            </a:r>
            <a:r>
              <a:rPr lang="cs-CZ" sz="2000" dirty="false">
                <a:effectLst/>
              </a:rPr>
              <a:t> a </a:t>
            </a:r>
            <a:r>
              <a:rPr lang="cs-CZ" sz="2000" dirty="false" err="true">
                <a:effectLst/>
              </a:rPr>
              <a:t>Crypto</a:t>
            </a:r>
            <a:r>
              <a:rPr lang="cs-CZ" sz="2000" dirty="false">
                <a:effectLst/>
              </a:rPr>
              <a:t> Web </a:t>
            </a:r>
            <a:r>
              <a:rPr lang="cs-CZ" sz="2000" dirty="false" err="true">
                <a:effectLst/>
              </a:rPr>
              <a:t>Extension</a:t>
            </a:r>
            <a:endParaRPr lang="cs-CZ" sz="2000" dirty="false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rozlišení monitoru min. 1366 x 768 bodů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cs-CZ" sz="1000" dirty="false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r>
              <a:rPr lang="cs-CZ" sz="2000" dirty="false"/>
              <a:t>Vše potřebné naleznete přímo na IS KP21+ </a:t>
            </a:r>
            <a:r>
              <a:rPr lang="cs-CZ" sz="2000" dirty="false">
                <a:sym typeface="Wingdings" panose="05000000000000000000" pitchFamily="2" charset="2"/>
              </a:rPr>
              <a:t> odkaz </a:t>
            </a:r>
            <a:r>
              <a:rPr lang="cs-CZ" sz="2000" b="true" dirty="false">
                <a:sym typeface="Wingdings" panose="05000000000000000000" pitchFamily="2" charset="2"/>
              </a:rPr>
              <a:t>FAQ</a:t>
            </a:r>
            <a:r>
              <a:rPr lang="cs-CZ" sz="2000" dirty="false">
                <a:sym typeface="Wingdings" panose="05000000000000000000" pitchFamily="2" charset="2"/>
              </a:rPr>
              <a:t>.</a:t>
            </a:r>
            <a:endParaRPr lang="cs-CZ" sz="2000" dirty="false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cs-CZ" sz="500" dirty="false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cs-CZ" sz="2000" dirty="false"/>
          </a:p>
        </p:txBody>
      </p:sp>
      <p:graphicFrame>
        <p:nvGraphicFramePr>
          <p:cNvPr id="11" name="TextovéPole 8">
            <a:extLst>
              <a:ext uri="{FF2B5EF4-FFF2-40B4-BE49-F238E27FC236}">
                <a16:creationId xmlns:a16="http://schemas.microsoft.com/office/drawing/2014/main" id="{77A2C7CE-5B16-1EB0-7464-6712399E7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41274"/>
              </p:ext>
            </p:extLst>
          </p:nvPr>
        </p:nvGraphicFramePr>
        <p:xfrm>
          <a:off x="4690905" y="1556792"/>
          <a:ext cx="3960000" cy="4563208"/>
        </p:xfrm>
        <a:graphic>
          <a:graphicData uri="http://schemas.openxmlformats.org/drawingml/2006/diagram">
            <dgm:relIds r:dm="rId3" r:lo="rId4" r:qs="rId5" r:cs="rId6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3CF15B3E-53C1-4E9A-87F7-3EC9FEC5AB99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410812" y="3704995"/>
            <a:ext cx="4520186" cy="243991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87031CB-A5F8-45DD-AF7C-910C4CEFF811}"/>
              </a:ext>
            </a:extLst>
          </p:cNvPr>
          <p:cNvSpPr/>
          <p:nvPr/>
        </p:nvSpPr>
        <p:spPr>
          <a:xfrm>
            <a:off x="4630203" y="5013176"/>
            <a:ext cx="66187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ADDA9F1-61E6-43E3-AE5D-B20DB14A1D82}"/>
              </a:ext>
            </a:extLst>
          </p:cNvPr>
          <p:cNvSpPr/>
          <p:nvPr/>
        </p:nvSpPr>
        <p:spPr>
          <a:xfrm>
            <a:off x="6876256" y="4869160"/>
            <a:ext cx="190774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309D5965-A145-4A0B-9F5F-AFEFDC586A30}"/>
              </a:ext>
            </a:extLst>
          </p:cNvPr>
          <p:cNvCxnSpPr/>
          <p:nvPr/>
        </p:nvCxnSpPr>
        <p:spPr>
          <a:xfrm>
            <a:off x="5292081" y="5085184"/>
            <a:ext cx="1440159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30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osoby subjektu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76402" y="5756040"/>
            <a:ext cx="8486816" cy="752157"/>
          </a:xfrm>
        </p:spPr>
        <p:txBody>
          <a:bodyPr/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Nutno vložit hlavní kontaktní osobu a minimálně jednoho statutárního zástupce (rozlišit zaškrtnutím checkboxu).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Každá další osoba je vložena pomocí Nový záznam.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>
          <a:xfrm>
            <a:off x="8100392" y="6453336"/>
            <a:ext cx="468000" cy="180000"/>
          </a:xfrm>
        </p:spPr>
        <p:txBody>
          <a:bodyPr/>
          <a:lstStyle/>
          <a:p>
            <a:r>
              <a:rPr lang="cs-CZ" dirty="false"/>
              <a:t>22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025426-1C3B-4E34-AA4A-EA8591B05C3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02" y="1166510"/>
            <a:ext cx="7020272" cy="45030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3CD546C-B638-420E-BE91-394576138793}"/>
              </a:ext>
            </a:extLst>
          </p:cNvPr>
          <p:cNvSpPr txBox="true"/>
          <p:nvPr/>
        </p:nvSpPr>
        <p:spPr>
          <a:xfrm>
            <a:off x="299086" y="4941168"/>
            <a:ext cx="412889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false">
            <a:spAutoFit/>
          </a:bodyPr>
          <a:lstStyle/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08290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D3E86676-4CAD-4EDC-B0C6-9C67157FB5C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52" y="1250758"/>
            <a:ext cx="4067944" cy="4402514"/>
          </a:xfrm>
          <a:prstGeom prst="rect">
            <a:avLst/>
          </a:prstGeom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projektu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827962" y="1250758"/>
            <a:ext cx="4315913" cy="3186354"/>
          </a:xfrm>
        </p:spPr>
        <p:txBody>
          <a:bodyPr/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Editace po jednotlivých řádcích.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b="true" dirty="false"/>
              <a:t>Editovat vše </a:t>
            </a:r>
            <a:r>
              <a:rPr lang="cs-CZ" sz="2000" dirty="false"/>
              <a:t>(tlačítko pod rozpočtem) umožňuje přímé vpisování nákladů do rozpočtu. Po vyplnění celého rozpočtu stačí zmáčknout Uložit vše.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Možno exportovat do excelu přes tlačítko Export standartní.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Aktivní řádek možno editovat přímo pod rozpočtem.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sz="2000" dirty="false"/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endParaRPr lang="cs-CZ" sz="2000" dirty="false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A66C9F9-0D9F-424B-A748-3BFAE2AED5A5}"/>
              </a:ext>
            </a:extLst>
          </p:cNvPr>
          <p:cNvSpPr/>
          <p:nvPr/>
        </p:nvSpPr>
        <p:spPr>
          <a:xfrm>
            <a:off x="1763688" y="5446989"/>
            <a:ext cx="15841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3EC7EB2-5F43-4B48-92D2-57A36C81A7E4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962" y="4465827"/>
            <a:ext cx="4219040" cy="1394236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8B679D6-2DD7-44B5-A19E-0E7DF6D9B9BA}"/>
              </a:ext>
            </a:extLst>
          </p:cNvPr>
          <p:cNvSpPr txBox="true"/>
          <p:nvPr/>
        </p:nvSpPr>
        <p:spPr>
          <a:xfrm>
            <a:off x="1950" y="5888778"/>
            <a:ext cx="904505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U položek označených zelenou fajfkou, je možno vytvářet podpoložky – přes tlačítko </a:t>
            </a:r>
            <a:r>
              <a:rPr lang="cs-CZ" dirty="false"/>
              <a:t>    </a:t>
            </a:r>
          </a:p>
          <a:p>
            <a:pPr>
              <a:lnSpc>
                <a:spcPct val="90000"/>
              </a:lnSpc>
              <a:defRPr/>
            </a:pPr>
            <a:r>
              <a:rPr lang="cs-CZ" dirty="false"/>
              <a:t>     </a:t>
            </a:r>
            <a:r>
              <a:rPr lang="cs-CZ" sz="1800" dirty="false"/>
              <a:t>Nový záznam.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EDD8F54D-5256-4533-A6D4-A3F10E3E2F2C}"/>
              </a:ext>
            </a:extLst>
          </p:cNvPr>
          <p:cNvSpPr txBox="true"/>
          <p:nvPr/>
        </p:nvSpPr>
        <p:spPr>
          <a:xfrm>
            <a:off x="-5924" y="6407025"/>
            <a:ext cx="8640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Každou vyplněnou/založenou položku rozpočtu je potřeba ULOŽIT!!!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C7F2348-CA8E-4DBF-B52A-7E5125CBE3D5}"/>
              </a:ext>
            </a:extLst>
          </p:cNvPr>
          <p:cNvSpPr/>
          <p:nvPr/>
        </p:nvSpPr>
        <p:spPr>
          <a:xfrm>
            <a:off x="8235530" y="4851403"/>
            <a:ext cx="367932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28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FAD93A3-C618-4F7F-AFCF-D2678B77F15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76646"/>
            <a:ext cx="6822021" cy="3992078"/>
          </a:xfrm>
          <a:prstGeom prst="rect">
            <a:avLst/>
          </a:prstGeom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Přehled zdrojů financování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179511" y="5465370"/>
            <a:ext cx="8603503" cy="1203989"/>
          </a:xfrm>
        </p:spPr>
        <p:txBody>
          <a:bodyPr/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Rozpad zdrojů financování pomocí tlačítka </a:t>
            </a:r>
            <a:r>
              <a:rPr lang="cs-CZ" sz="2000" b="true" dirty="false"/>
              <a:t>Rozpad financí</a:t>
            </a:r>
            <a:r>
              <a:rPr lang="cs-CZ" sz="2000" dirty="false"/>
              <a:t>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Po každé změně rozpočtu nutno provést rozpad financí znovu a záznam uložit.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FEB786A-6F0D-48D3-B525-43ADA2929344}"/>
              </a:ext>
            </a:extLst>
          </p:cNvPr>
          <p:cNvSpPr/>
          <p:nvPr/>
        </p:nvSpPr>
        <p:spPr>
          <a:xfrm>
            <a:off x="3850946" y="5044072"/>
            <a:ext cx="1296144" cy="2246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1F6CEAF-129A-48F1-BBEB-E8040FF731BD}"/>
              </a:ext>
            </a:extLst>
          </p:cNvPr>
          <p:cNvSpPr/>
          <p:nvPr/>
        </p:nvSpPr>
        <p:spPr>
          <a:xfrm>
            <a:off x="1763688" y="3717032"/>
            <a:ext cx="2808312" cy="441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44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Finanční plán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6012756" y="1476882"/>
            <a:ext cx="2951732" cy="4968552"/>
          </a:xfrm>
        </p:spPr>
        <p:txBody>
          <a:bodyPr/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Možno vygenerovat finanční plán podle nastavení výzvy.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Možno vytvářet ručně pomocí vyplňování žlutých polí a tlačítka Nový záznam.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Kontrola shody částek finančního plánu a rozpočtu.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V případě změny rozpočtu a provedení rozpadu financování je možné kdykoliv provést </a:t>
            </a:r>
            <a:r>
              <a:rPr lang="cs-CZ" sz="2000" dirty="false" err="true"/>
              <a:t>pregenerování</a:t>
            </a:r>
            <a:r>
              <a:rPr lang="cs-CZ" sz="2000" dirty="false"/>
              <a:t> finančního plánu.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A09CA22-AA50-4716-82BE-6904FB2EB1E5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5760640" cy="5104666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69F607D-3283-4201-A9E8-797287001AC2}"/>
              </a:ext>
            </a:extLst>
          </p:cNvPr>
          <p:cNvSpPr/>
          <p:nvPr/>
        </p:nvSpPr>
        <p:spPr>
          <a:xfrm>
            <a:off x="3077588" y="6093296"/>
            <a:ext cx="1440160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9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6588224" y="1340768"/>
            <a:ext cx="2555776" cy="5355231"/>
          </a:xfrm>
        </p:spPr>
        <p:txBody>
          <a:bodyPr/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Požadované dokumenty jsou uvedeny v textu výzvy.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Předdefinovaný vzor/formulář přílohy stáhnete přes tlačítko </a:t>
            </a:r>
            <a:r>
              <a:rPr lang="cs-CZ" sz="2000" b="true" dirty="false"/>
              <a:t>Stáhnout dokumenty</a:t>
            </a:r>
            <a:r>
              <a:rPr lang="cs-CZ" sz="2000" dirty="false"/>
              <a:t> (pouze v případě, že je vzor stanovený výzvou).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Tlačítkem Připojit fyzický soubor připojíte a záznam uložte.</a:t>
            </a:r>
          </a:p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Lze uvést i odkaz na umístění dokumentu. 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664318" y="5176442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FAF512E-F87F-470D-9CFA-F3722290217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6372200" cy="4573691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290AC6DB-D704-41AA-94B2-721F7878D6E4}"/>
              </a:ext>
            </a:extLst>
          </p:cNvPr>
          <p:cNvSpPr/>
          <p:nvPr/>
        </p:nvSpPr>
        <p:spPr>
          <a:xfrm>
            <a:off x="179512" y="5235296"/>
            <a:ext cx="3024336" cy="353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35916CE-5D36-444A-B92E-1249135EF8CF}"/>
              </a:ext>
            </a:extLst>
          </p:cNvPr>
          <p:cNvSpPr/>
          <p:nvPr/>
        </p:nvSpPr>
        <p:spPr>
          <a:xfrm>
            <a:off x="827584" y="3806796"/>
            <a:ext cx="4248472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9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čestná prohlášení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13659" y="6031703"/>
            <a:ext cx="8460472" cy="551108"/>
          </a:xfrm>
        </p:spPr>
        <p:txBody>
          <a:bodyPr/>
          <a:lstStyle/>
          <a:p>
            <a:pPr marL="54900" indent="-288000">
              <a:lnSpc>
                <a:spcPct val="90000"/>
              </a:lnSpc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Nutné zaškrtnout checkbox u všech požadovaných čestných prohlášení a každý řádek ČP uložit.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F2E299E-FF67-4C48-8ECE-BA78DF1E9C9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196752"/>
            <a:ext cx="8064896" cy="473274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507FBE3-B94D-4FEF-9746-F69C4B068407}"/>
              </a:ext>
            </a:extLst>
          </p:cNvPr>
          <p:cNvSpPr/>
          <p:nvPr/>
        </p:nvSpPr>
        <p:spPr>
          <a:xfrm>
            <a:off x="6516216" y="5575548"/>
            <a:ext cx="1908680" cy="3539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43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Operace s žádostí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6859" y="1988840"/>
            <a:ext cx="8712968" cy="5152790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b="true" dirty="false"/>
              <a:t>Přístup k projektu </a:t>
            </a:r>
            <a:r>
              <a:rPr lang="cs-CZ" sz="1900" dirty="false"/>
              <a:t>– tlačítko, pomocí kterého lze přidělit/odebrat role v rámci dané žádosti konkrétním uživatelům registrovaným v ISKP21+.  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b="true" dirty="false"/>
              <a:t>Plné moc</a:t>
            </a:r>
            <a:r>
              <a:rPr lang="cs-CZ" sz="1900" dirty="false"/>
              <a:t>i – systém umožňuje určité osobě (zmocnitele) pověřit podepsáním vybraných úloh nějakého jiného uživatele registrovaného v IS KP21+ (tj. zmocněnce). V IS KP21+ lze vytvořit i Substituční plnou moc. 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b="true" dirty="false"/>
              <a:t>Kontrola</a:t>
            </a:r>
            <a:r>
              <a:rPr lang="cs-CZ" sz="1900" dirty="false"/>
              <a:t> – slouží k ověření, zda jsou vyplněny všechny požadované údaje. Systém automaticky ověří, jednak zda jsou všechna povinná data vyplněna a dále ověří zadaná data ve vztahu k nastavení výzvy.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b="true" dirty="false"/>
              <a:t>Finalizace</a:t>
            </a:r>
            <a:r>
              <a:rPr lang="cs-CZ" sz="1900" dirty="false"/>
              <a:t> – zmáčknutím tlačítka se projekt uzamkne pro další editaci a je připraven k podpisu s využitím kvalifikovaného elektronického podpisu.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b="true" dirty="false"/>
              <a:t>Vymazat žádost </a:t>
            </a:r>
            <a:r>
              <a:rPr lang="cs-CZ" sz="1900" dirty="false"/>
              <a:t>– tlačítko slouží k odstranění rozpracované žádosti. Po podání již není možné projekt v IS KP21+ vymazat.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b="true" dirty="false"/>
              <a:t>Kopírovat</a:t>
            </a:r>
            <a:r>
              <a:rPr lang="cs-CZ" sz="1900" dirty="false"/>
              <a:t> - tlačítkem lze vytvořit kopii původní žádosti nebo projektu.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b="true" dirty="false"/>
              <a:t>Tisk</a:t>
            </a:r>
            <a:r>
              <a:rPr lang="cs-CZ" sz="1900" dirty="false"/>
              <a:t> - je vygenerován tiskový opis žádosti o podporu ve formátu .</a:t>
            </a:r>
            <a:r>
              <a:rPr lang="cs-CZ" sz="1900" dirty="false" err="true"/>
              <a:t>pdf</a:t>
            </a:r>
            <a:r>
              <a:rPr lang="cs-CZ" sz="1900" dirty="false"/>
              <a:t>.</a:t>
            </a:r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1DF0B8-57FA-4E07-97AE-EA00C6879B1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46" y="1412776"/>
            <a:ext cx="77343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3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Přístup k projektu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70276" y="3140969"/>
            <a:ext cx="8622204" cy="3717032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Uživatel, který žádost založil se automaticky stává Správcem přístupů.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Nastavit práv uživatelů – Editor, Signatář, Čtenář, Zmocněnec, Správce přístupů, Zástupce správce přístupů a Signatář bez registrace v IS KP21+.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Přidělení přístupu novému uživateli pomocí tlačítka Nový záznam.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Změna práv stávajících uživatelů – </a:t>
            </a:r>
            <a:r>
              <a:rPr lang="cs-CZ" sz="1900" b="true" dirty="false"/>
              <a:t>Změnit nastavení přístupu.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dirty="false"/>
          </a:p>
          <a:p>
            <a:pPr marL="414000" lvl="1" indent="0">
              <a:buNone/>
            </a:pPr>
            <a:endParaRPr lang="cs-CZ" dirty="false"/>
          </a:p>
          <a:p>
            <a:pPr marL="414000" lvl="1" indent="0">
              <a:buNone/>
            </a:pPr>
            <a:endParaRPr lang="cs-CZ" dirty="false"/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F8AEFA-C10C-4F33-A7D0-E04E9B7FCA4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6" y="1248962"/>
            <a:ext cx="8352928" cy="178195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0321602-F4EF-4383-A53C-EFB64AC6AA2A}"/>
              </a:ext>
            </a:extLst>
          </p:cNvPr>
          <p:cNvSpPr/>
          <p:nvPr/>
        </p:nvSpPr>
        <p:spPr>
          <a:xfrm>
            <a:off x="1979712" y="1988840"/>
            <a:ext cx="648072" cy="1023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71686C0-C813-46EC-99E6-B0BA70090837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972548"/>
            <a:ext cx="6439272" cy="172345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9F6CAA8D-D284-48FA-86B2-01E760977960}"/>
              </a:ext>
            </a:extLst>
          </p:cNvPr>
          <p:cNvSpPr/>
          <p:nvPr/>
        </p:nvSpPr>
        <p:spPr>
          <a:xfrm>
            <a:off x="798970" y="4955035"/>
            <a:ext cx="1078173" cy="274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561EB10-6A16-4647-A0C5-3205D00F4E5F}"/>
              </a:ext>
            </a:extLst>
          </p:cNvPr>
          <p:cNvSpPr/>
          <p:nvPr/>
        </p:nvSpPr>
        <p:spPr>
          <a:xfrm>
            <a:off x="5724128" y="6165304"/>
            <a:ext cx="15427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987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Přístup k projektu - Úlohy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85785" y="1601756"/>
            <a:ext cx="4347399" cy="4392488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Pokud má aplikace IS KP21+ umožnit signatáři podepsat </a:t>
            </a:r>
            <a:r>
              <a:rPr lang="cs-CZ" dirty="false" err="true"/>
              <a:t>finalizovanou</a:t>
            </a:r>
            <a:r>
              <a:rPr lang="cs-CZ" dirty="false"/>
              <a:t> žádost, musí mu být přidělena </a:t>
            </a:r>
            <a:r>
              <a:rPr lang="cs-CZ" b="true" dirty="false"/>
              <a:t>Úloha</a:t>
            </a:r>
            <a:r>
              <a:rPr lang="cs-CZ" dirty="false"/>
              <a:t> k podpisu. 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Seznam úloh se automaticky vygeneruje po zatržení a uložení role Signatář. 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Pokud má být seznam úloh omezen, stačí jej pomocí tlačítka Smazat odstranit.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Úlohu lze přidat pomocí tlačítka Nový záznam, vybrat a uložit.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sz="19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08ED1A-4918-42FF-BB44-5075CFCF417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1" y="1259599"/>
            <a:ext cx="4347399" cy="525640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37E65DCD-46DB-4398-A623-15D812544BAE}"/>
              </a:ext>
            </a:extLst>
          </p:cNvPr>
          <p:cNvSpPr/>
          <p:nvPr/>
        </p:nvSpPr>
        <p:spPr>
          <a:xfrm>
            <a:off x="224600" y="2087158"/>
            <a:ext cx="2619207" cy="1989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AFD815D-E3B9-4AB5-9215-E05A69E52FAB}"/>
              </a:ext>
            </a:extLst>
          </p:cNvPr>
          <p:cNvSpPr/>
          <p:nvPr/>
        </p:nvSpPr>
        <p:spPr>
          <a:xfrm>
            <a:off x="281800" y="5076306"/>
            <a:ext cx="129249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97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Plné moci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7127776" y="1268761"/>
            <a:ext cx="2016224" cy="4881122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Aplikace umožňuje určité osobě (zmocniteli) pověřit podepsáním vybraných úloh nějakého jiného uživatele registrovaného v IS KP21+ (tj. zmocněnce).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Záznam může založit pouze uživatel s rolí správce přístupů a zástupce správce přístupů.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56F0C5-D440-4D85-9179-0510A0FB40F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0" y="1217632"/>
            <a:ext cx="6948264" cy="4881122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4031F9E-3955-4F1B-9FDD-B78B534DC206}"/>
              </a:ext>
            </a:extLst>
          </p:cNvPr>
          <p:cNvSpPr/>
          <p:nvPr/>
        </p:nvSpPr>
        <p:spPr>
          <a:xfrm>
            <a:off x="179512" y="4179949"/>
            <a:ext cx="6840760" cy="19699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FCC3798-3C67-4A35-A2F0-21FAF5BD517C}"/>
              </a:ext>
            </a:extLst>
          </p:cNvPr>
          <p:cNvSpPr/>
          <p:nvPr/>
        </p:nvSpPr>
        <p:spPr>
          <a:xfrm>
            <a:off x="223459" y="5589239"/>
            <a:ext cx="1900269" cy="2449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AEF23EA-0ACA-4F3D-B0EB-315972725270}"/>
              </a:ext>
            </a:extLst>
          </p:cNvPr>
          <p:cNvSpPr txBox="true"/>
          <p:nvPr/>
        </p:nvSpPr>
        <p:spPr>
          <a:xfrm>
            <a:off x="36000" y="6338644"/>
            <a:ext cx="879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Lze vytvořit i Substituční plnou moc, nutno zatrhnout příslušný checkbox. </a:t>
            </a:r>
          </a:p>
        </p:txBody>
      </p:sp>
    </p:spTree>
    <p:extLst>
      <p:ext uri="{BB962C8B-B14F-4D97-AF65-F5344CB8AC3E}">
        <p14:creationId xmlns:p14="http://schemas.microsoft.com/office/powerpoint/2010/main" val="215814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 vert="horz" lIns="36000" tIns="0" rIns="36000" bIns="0" rtlCol="false" anchor="ctr" anchorCtr="false">
            <a:normAutofit/>
          </a:bodyPr>
          <a:lstStyle/>
          <a:p>
            <a:r>
              <a:rPr lang="cs-CZ" b="true" kern="0" cap="all" baseline="0" dirty="false">
                <a:latin typeface="+mj-lt"/>
                <a:ea typeface="+mj-ea"/>
                <a:cs typeface="+mj-cs"/>
              </a:rPr>
              <a:t>TECHNICKÁ podpora OPZ+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E91F5C4-FDD0-10FC-614C-CE7E33208DB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3</a:t>
            </a:fld>
            <a:endParaRPr lang="cs-CZ"/>
          </a:p>
        </p:txBody>
      </p:sp>
      <p:sp>
        <p:nvSpPr>
          <p:cNvPr id="4" name="TextovéPole 3"/>
          <p:cNvSpPr txBox="true"/>
          <p:nvPr/>
        </p:nvSpPr>
        <p:spPr>
          <a:xfrm>
            <a:off x="179512" y="1412776"/>
            <a:ext cx="4392488" cy="4968552"/>
          </a:xfrm>
          <a:prstGeom prst="rect">
            <a:avLst/>
          </a:prstGeom>
        </p:spPr>
        <p:txBody>
          <a:bodyPr vert="horz" lIns="0" tIns="0" rIns="0" bIns="0" rtlCol="false">
            <a:normAutofit lnSpcReduction="10000"/>
          </a:bodyPr>
          <a:lstStyle/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Primární technická podpora je poskytována pro všechny operační programy přes </a:t>
            </a:r>
            <a:r>
              <a:rPr lang="cs-CZ" sz="2000" b="true" dirty="false"/>
              <a:t>ServiceDesk 2021+ </a:t>
            </a:r>
            <a:r>
              <a:rPr lang="cs-CZ" sz="2000" dirty="false"/>
              <a:t>(SD21+) </a:t>
            </a:r>
            <a:r>
              <a:rPr lang="cs-CZ" sz="2000" dirty="false">
                <a:sym typeface="Wingdings" panose="05000000000000000000" pitchFamily="2" charset="2"/>
              </a:rPr>
              <a:t> </a:t>
            </a:r>
            <a:r>
              <a:rPr lang="cs-CZ" sz="2000" b="true" dirty="false">
                <a:sym typeface="Wingdings" panose="05000000000000000000" pitchFamily="2" charset="2"/>
              </a:rPr>
              <a:t>Požadavek na ŘO/ZS</a:t>
            </a:r>
            <a:r>
              <a:rPr lang="cs-CZ" sz="2000" dirty="false"/>
              <a:t>. </a:t>
            </a: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endParaRPr lang="cs-CZ" sz="500" dirty="false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Sekundární technická podpora OPZ+, tzn. bude možné využít </a:t>
            </a:r>
            <a:r>
              <a:rPr lang="cs-CZ" sz="2000" dirty="false">
                <a:solidFill>
                  <a:srgbClr val="FF0000"/>
                </a:solidFill>
              </a:rPr>
              <a:t>pouze v případě nefunkčnosti SD21+ </a:t>
            </a:r>
            <a:r>
              <a:rPr lang="cs-CZ" sz="2000" dirty="false"/>
              <a:t>je nový klub TECHNICKÁ PODPORA UŽIVATELŮM OPZ+ na portálu IS ESF.</a:t>
            </a:r>
          </a:p>
          <a:p>
            <a:pPr marL="0" lvl="1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</a:pPr>
            <a:endParaRPr lang="cs-CZ" sz="1000" dirty="false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u="sng" dirty="false"/>
              <a:t>Provozní doba OPZ+: </a:t>
            </a:r>
            <a:r>
              <a:rPr lang="cs-CZ" sz="2000" dirty="false"/>
              <a:t>v pracovních dnech od 8:00 do 16:00. Reakci na váš požadavek garantujeme do 4 hodin v rámci provozní doby technické podpory od obdržení požadavku. Dotazy zaslané mimo provozní dobu budou řešeny nejpozději následující pracovní den.</a:t>
            </a:r>
          </a:p>
        </p:txBody>
      </p:sp>
      <p:graphicFrame>
        <p:nvGraphicFramePr>
          <p:cNvPr id="11" name="TextovéPole 8">
            <a:extLst>
              <a:ext uri="{FF2B5EF4-FFF2-40B4-BE49-F238E27FC236}">
                <a16:creationId xmlns:a16="http://schemas.microsoft.com/office/drawing/2014/main" id="{77A2C7CE-5B16-1EB0-7464-6712399E7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571348"/>
              </p:ext>
            </p:extLst>
          </p:nvPr>
        </p:nvGraphicFramePr>
        <p:xfrm>
          <a:off x="4690905" y="1412776"/>
          <a:ext cx="3960000" cy="3024336"/>
        </p:xfrm>
        <a:graphic>
          <a:graphicData uri="http://schemas.openxmlformats.org/drawingml/2006/diagram">
            <dgm:relIds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6535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Kontrola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412776"/>
            <a:ext cx="8784976" cy="1269558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Provádíme zpravidla po vyplnění všech obrazovek žádosti (celé žádosti). 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Můžeme využít i průběžně, jako nápovědu, jak správně dané pole vyplnit.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Všechny červené chybové hlášky nutno odstranit.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F436B31-5043-47CF-A68B-019A7837865D}"/>
              </a:ext>
            </a:extLst>
          </p:cNvPr>
          <p:cNvSpPr txBox="true"/>
          <p:nvPr/>
        </p:nvSpPr>
        <p:spPr>
          <a:xfrm>
            <a:off x="243633" y="6264368"/>
            <a:ext cx="8604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2000" dirty="false"/>
              <a:t>Kontrola proběhla v pořádku = možnost finalizovat!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4AC8987-4D8E-4319-9305-59AC3759171A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36912"/>
            <a:ext cx="5364128" cy="355204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F9F7FD6-13B7-4F12-B83E-745D3A018B4B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4718104"/>
            <a:ext cx="4536504" cy="1470852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55122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Finalizace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712968" cy="5175232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V nastavení přístupů (záložka Přístup k žádosti) uvést/zatrhnout Signatáře.</a:t>
            </a:r>
          </a:p>
          <a:p>
            <a:pPr marL="0" lvl="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cs-CZ" dirty="false"/>
          </a:p>
          <a:p>
            <a:pPr marL="0" lvl="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cs-CZ" dirty="false"/>
          </a:p>
          <a:p>
            <a:pPr marL="0" lvl="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cs-CZ" dirty="false"/>
          </a:p>
          <a:p>
            <a:pPr marL="0" lvl="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cs-CZ" dirty="false"/>
          </a:p>
          <a:p>
            <a:pPr marL="0" lvl="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cs-CZ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Pokud jsou všechny náležitosti splněny, můžeme žádost finalizovat tlačítkem Finalizace.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I po finalizaci žádosti je možné provést změny.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V horním liště se objeví tlačítko                        .</a:t>
            </a:r>
          </a:p>
          <a:p>
            <a:pPr marL="0" lvl="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r>
              <a:rPr lang="cs-CZ" dirty="false"/>
              <a:t>POZOR!!!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U již finalizované žádosti </a:t>
            </a:r>
            <a:r>
              <a:rPr lang="cs-CZ" b="true" dirty="false"/>
              <a:t>nelze provádět změny v přístupech k projektu</a:t>
            </a:r>
            <a:r>
              <a:rPr lang="cs-CZ" dirty="false"/>
              <a:t>. Pokud je potřeba změnu provést, zmáčkněte Storno finalizace.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66CBEB2-171B-477A-A8A7-64470C99F4D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4" y="1706609"/>
            <a:ext cx="5312835" cy="20785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C6AB99-4EBF-4280-A898-9B1272135E6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4973286"/>
            <a:ext cx="1611842" cy="3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2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podpis žádosti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099736" y="1322712"/>
            <a:ext cx="7008263" cy="1754874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Poslední obrazovka v levém menu. Zaktivní se až po úspěšné finalizaci žádosti.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Podepisuje jeden či více signatářů, dle volby na obrazovce </a:t>
            </a:r>
            <a:r>
              <a:rPr lang="cs-CZ" sz="1900" dirty="false">
                <a:sym typeface="Wingdings" pitchFamily="2" charset="2"/>
              </a:rPr>
              <a:t>Základní údaje.</a:t>
            </a:r>
            <a:endParaRPr lang="cs-CZ" sz="1900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Nutný elektronický podpis (osobní kvalifikovaný certifikát).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6D20C27-9BC4-4CA8-ABCC-EB32AE96F34C}"/>
              </a:ext>
            </a:extLst>
          </p:cNvPr>
          <p:cNvSpPr txBox="true"/>
          <p:nvPr/>
        </p:nvSpPr>
        <p:spPr>
          <a:xfrm>
            <a:off x="36000" y="4894797"/>
            <a:ext cx="5645776" cy="171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Klikněte na ikonu pečeti </a:t>
            </a:r>
            <a:r>
              <a:rPr lang="cs-CZ" sz="1900" dirty="false">
                <a:sym typeface="Wingdings" panose="05000000000000000000" pitchFamily="2" charset="2"/>
              </a:rPr>
              <a:t> </a:t>
            </a:r>
            <a:r>
              <a:rPr lang="cs-CZ" sz="1900" b="true" dirty="false">
                <a:sym typeface="Wingdings" panose="05000000000000000000" pitchFamily="2" charset="2"/>
              </a:rPr>
              <a:t>Vytvořit podpis</a:t>
            </a:r>
            <a:r>
              <a:rPr lang="cs-CZ" sz="1900" dirty="false">
                <a:sym typeface="Wingdings" panose="05000000000000000000" pitchFamily="2" charset="2"/>
              </a:rPr>
              <a:t>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>
                <a:sym typeface="Wingdings" panose="05000000000000000000" pitchFamily="2" charset="2"/>
              </a:rPr>
              <a:t>Vyberte certifikát, vložte heslo, potvrďte šipkou a následně zmáčkněte Podepsat.</a:t>
            </a:r>
            <a:endParaRPr lang="cs-CZ" sz="1900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900" dirty="false"/>
              <a:t>Po úspěšném podepsání se černá ikona pečeti změní na zelenou      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EBDF64A-694D-4286-8226-DA89E3E5E83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5061"/>
            <a:ext cx="1768753" cy="180309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308B08D-5E1B-4359-8869-6D3F044A231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24" y="3295887"/>
            <a:ext cx="4752528" cy="151713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7DDCBA-92ED-4043-8639-D0C5192F8570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027054"/>
            <a:ext cx="3500719" cy="3354274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B5B7DDB6-5F8F-462D-9F11-F0F1932DD39C}"/>
              </a:ext>
            </a:extLst>
          </p:cNvPr>
          <p:cNvSpPr/>
          <p:nvPr/>
        </p:nvSpPr>
        <p:spPr>
          <a:xfrm>
            <a:off x="179512" y="2765661"/>
            <a:ext cx="1296144" cy="275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A93FBE1-3F8A-4ED8-B895-EF93B61093E9}"/>
              </a:ext>
            </a:extLst>
          </p:cNvPr>
          <p:cNvSpPr/>
          <p:nvPr/>
        </p:nvSpPr>
        <p:spPr>
          <a:xfrm>
            <a:off x="531255" y="3770168"/>
            <a:ext cx="1152128" cy="2160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9B9C973-D0DE-417D-9BF1-683BFECCA4EB}"/>
              </a:ext>
            </a:extLst>
          </p:cNvPr>
          <p:cNvSpPr/>
          <p:nvPr/>
        </p:nvSpPr>
        <p:spPr>
          <a:xfrm>
            <a:off x="5681776" y="5013176"/>
            <a:ext cx="3102224" cy="3600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2B6848BD-E261-43FF-9E6A-83F6924B0FA5}"/>
              </a:ext>
            </a:extLst>
          </p:cNvPr>
          <p:cNvCxnSpPr>
            <a:cxnSpLocks/>
          </p:cNvCxnSpPr>
          <p:nvPr/>
        </p:nvCxnSpPr>
        <p:spPr>
          <a:xfrm>
            <a:off x="482624" y="3040991"/>
            <a:ext cx="85627" cy="524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>
            <a:extLst>
              <a:ext uri="{FF2B5EF4-FFF2-40B4-BE49-F238E27FC236}">
                <a16:creationId xmlns:a16="http://schemas.microsoft.com/office/drawing/2014/main" id="{80E45772-E2C8-48B7-884E-9B96BA4A788C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6386876"/>
            <a:ext cx="2593454" cy="305551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DCC65F08-A9F7-4146-B2C4-5B97CE4ABF1C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736" y="6236282"/>
            <a:ext cx="336016" cy="3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5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podání žádosti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56375" y="4438444"/>
            <a:ext cx="6647873" cy="2133699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Po podpisu je potřeba žádost ručně podat pomocí tlačítka </a:t>
            </a:r>
            <a:r>
              <a:rPr lang="cs-CZ" b="true" dirty="false"/>
              <a:t>Podání</a:t>
            </a:r>
            <a:r>
              <a:rPr lang="cs-CZ" dirty="false"/>
              <a:t> na horní liště. Možnost automatického podání již v IS KP21+ zapracována není.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dirty="false"/>
              <a:t>Pokud je žádost v pořádku, stačí kliknout na tlačítko Podání. Systém uživatele upozorní na tento krok a tlačítkem Ano stačí potvrdí ruční podání.</a:t>
            </a:r>
          </a:p>
          <a:p>
            <a:pPr marL="0" lvl="3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  <a:defRPr/>
            </a:pPr>
            <a:endParaRPr lang="cs-CZ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5EADC6B-627A-4BEB-B9F1-35B095E2080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1769476"/>
            <a:ext cx="5215098" cy="252943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31D250B-1E02-46B6-A60E-A9AAC929BB1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2" y="1337356"/>
            <a:ext cx="8950232" cy="420418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3DF56CE5-0C98-4AC3-ABE1-7DF8643C28D2}"/>
              </a:ext>
            </a:extLst>
          </p:cNvPr>
          <p:cNvSpPr/>
          <p:nvPr/>
        </p:nvSpPr>
        <p:spPr>
          <a:xfrm>
            <a:off x="96102" y="2498711"/>
            <a:ext cx="3486905" cy="2880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A272B4C-0C8D-4CD9-9034-7C80CEA6473E}"/>
              </a:ext>
            </a:extLst>
          </p:cNvPr>
          <p:cNvSpPr/>
          <p:nvPr/>
        </p:nvSpPr>
        <p:spPr>
          <a:xfrm>
            <a:off x="6516216" y="1394286"/>
            <a:ext cx="1008112" cy="3065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FCD75312-6A6B-4EFC-95DA-787AD14054B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676277"/>
            <a:ext cx="2614411" cy="1256779"/>
          </a:xfrm>
          <a:prstGeom prst="rect">
            <a:avLst/>
          </a:prstGeom>
        </p:spPr>
      </p:pic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6D46312A-FE18-45C3-8584-738C87F6E476}"/>
              </a:ext>
            </a:extLst>
          </p:cNvPr>
          <p:cNvCxnSpPr>
            <a:cxnSpLocks/>
          </p:cNvCxnSpPr>
          <p:nvPr/>
        </p:nvCxnSpPr>
        <p:spPr>
          <a:xfrm flipH="true">
            <a:off x="6516216" y="1700843"/>
            <a:ext cx="288032" cy="9360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>
            <a:extLst>
              <a:ext uri="{FF2B5EF4-FFF2-40B4-BE49-F238E27FC236}">
                <a16:creationId xmlns:a16="http://schemas.microsoft.com/office/drawing/2014/main" id="{743EF327-96A9-412E-85F8-234AAA5645E5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283" y="4137535"/>
            <a:ext cx="2436360" cy="1019622"/>
          </a:xfrm>
          <a:prstGeom prst="rect">
            <a:avLst/>
          </a:prstGeom>
        </p:spPr>
      </p:pic>
      <p:sp>
        <p:nvSpPr>
          <p:cNvPr id="25" name="Obdélník 24">
            <a:extLst>
              <a:ext uri="{FF2B5EF4-FFF2-40B4-BE49-F238E27FC236}">
                <a16:creationId xmlns:a16="http://schemas.microsoft.com/office/drawing/2014/main" id="{78E943B9-272C-4D89-A5D3-B620EB6FB6FF}"/>
              </a:ext>
            </a:extLst>
          </p:cNvPr>
          <p:cNvSpPr/>
          <p:nvPr/>
        </p:nvSpPr>
        <p:spPr>
          <a:xfrm>
            <a:off x="6615842" y="4733080"/>
            <a:ext cx="2232248" cy="30134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ADBFABFE-9CB4-4090-B778-FB1A904448DF}"/>
              </a:ext>
            </a:extLst>
          </p:cNvPr>
          <p:cNvCxnSpPr>
            <a:cxnSpLocks/>
          </p:cNvCxnSpPr>
          <p:nvPr/>
        </p:nvCxnSpPr>
        <p:spPr>
          <a:xfrm>
            <a:off x="6721509" y="3830875"/>
            <a:ext cx="298763" cy="9022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10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Stav žádosti 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179512" y="5344395"/>
            <a:ext cx="8928488" cy="1351605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Pokud je žádost správně podána, je doplněno </a:t>
            </a:r>
            <a:r>
              <a:rPr lang="cs-CZ" sz="1800" b="true" dirty="false"/>
              <a:t>Registrační číslo projektu.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Datum a čas jednotlivých operací s žádostí od jejího založení až po podání.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Možno sledovat stav podané žádosti během její administrace v systému ŘO OPZ+.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64BD95F-BCB0-4B37-A374-DCDB7B4FDD0D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2146"/>
            <a:ext cx="8604488" cy="3960103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171DB022-3F43-413C-AC3F-76E9BC6C83AF}"/>
              </a:ext>
            </a:extLst>
          </p:cNvPr>
          <p:cNvSpPr/>
          <p:nvPr/>
        </p:nvSpPr>
        <p:spPr>
          <a:xfrm>
            <a:off x="251520" y="2638461"/>
            <a:ext cx="3018825" cy="4028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5E6EBAC-6E48-487D-B16C-A8D40D74FF2B}"/>
              </a:ext>
            </a:extLst>
          </p:cNvPr>
          <p:cNvSpPr/>
          <p:nvPr/>
        </p:nvSpPr>
        <p:spPr>
          <a:xfrm>
            <a:off x="5501404" y="2246399"/>
            <a:ext cx="3018825" cy="4028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58D31ED-6726-4589-AEA2-C6DB42B9AF17}"/>
              </a:ext>
            </a:extLst>
          </p:cNvPr>
          <p:cNvSpPr/>
          <p:nvPr/>
        </p:nvSpPr>
        <p:spPr>
          <a:xfrm>
            <a:off x="5519160" y="3316432"/>
            <a:ext cx="3282596" cy="12646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32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Depeše</a:t>
            </a:r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06146" y="4914089"/>
            <a:ext cx="8850036" cy="1682824"/>
          </a:xfrm>
        </p:spPr>
        <p:txBody>
          <a:bodyPr/>
          <a:lstStyle/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Veškerá komunikace s ŘO OPZ+ bude probíhat přes komunikační nástroj – </a:t>
            </a:r>
            <a:r>
              <a:rPr lang="cs-CZ" sz="1800" b="true" dirty="false"/>
              <a:t>depeše</a:t>
            </a:r>
            <a:r>
              <a:rPr lang="cs-CZ" sz="1800" dirty="false"/>
              <a:t>, a to </a:t>
            </a:r>
            <a:r>
              <a:rPr lang="cs-CZ" sz="1800" b="true" dirty="false"/>
              <a:t>přímo z projektu</a:t>
            </a:r>
            <a:r>
              <a:rPr lang="cs-CZ" sz="1800" dirty="false"/>
              <a:t>! Nikoliv z Nástěnky uživatele. 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Pod Profilem objektu naleznete záložku </a:t>
            </a:r>
            <a:r>
              <a:rPr lang="cs-CZ" sz="1800" b="true" dirty="false"/>
              <a:t>Nová depeše a koncepty</a:t>
            </a:r>
            <a:r>
              <a:rPr lang="cs-CZ" sz="1800" dirty="false"/>
              <a:t>, kde pomocí Nového záznamu depeši vytvoříte, připojíte adresáta, příp. dokument a odešlete.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r>
              <a:rPr lang="cs-CZ" sz="1800" dirty="false"/>
              <a:t>Přehled všech depeší je k dispozici na obrazovce </a:t>
            </a:r>
            <a:r>
              <a:rPr lang="cs-CZ" sz="1800" b="true" dirty="false"/>
              <a:t>Přehled depeší</a:t>
            </a:r>
            <a:r>
              <a:rPr lang="cs-CZ" sz="1800" dirty="false"/>
              <a:t>. </a:t>
            </a:r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sz="1800" dirty="false"/>
          </a:p>
          <a:p>
            <a:pPr marL="54900" lvl="3" indent="-2880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 3" panose="05040102010807070707" pitchFamily="18" charset="2"/>
              <a:buChar char="-"/>
              <a:defRPr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5ADDA70-8201-451E-93FD-3DBAFB8B7861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403"/>
            <a:ext cx="5544616" cy="2927557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026C18BB-A90E-49E5-883F-E320A77626E5}"/>
              </a:ext>
            </a:extLst>
          </p:cNvPr>
          <p:cNvSpPr/>
          <p:nvPr/>
        </p:nvSpPr>
        <p:spPr>
          <a:xfrm>
            <a:off x="215025" y="2370152"/>
            <a:ext cx="1476656" cy="4320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F7F59C-55EA-4C90-9EB6-A9D2D77D7F6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198" y="2828834"/>
            <a:ext cx="6797984" cy="1896310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75596372-8D7F-413A-BFA5-988BD343D0EC}"/>
              </a:ext>
            </a:extLst>
          </p:cNvPr>
          <p:cNvSpPr/>
          <p:nvPr/>
        </p:nvSpPr>
        <p:spPr>
          <a:xfrm>
            <a:off x="2258198" y="2852324"/>
            <a:ext cx="6778298" cy="16567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86828FC-25B1-46C8-B6D0-0E18F74253D5}"/>
              </a:ext>
            </a:extLst>
          </p:cNvPr>
          <p:cNvCxnSpPr/>
          <p:nvPr/>
        </p:nvCxnSpPr>
        <p:spPr>
          <a:xfrm>
            <a:off x="1475656" y="2492896"/>
            <a:ext cx="936104" cy="432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287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746992"/>
          </a:xfrm>
        </p:spPr>
        <p:txBody>
          <a:bodyPr/>
          <a:lstStyle/>
          <a:p>
            <a:r>
              <a:rPr lang="cs-CZ" dirty="false"/>
              <a:t>Děkuji za pozornost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530734" y="4339860"/>
            <a:ext cx="7307643" cy="746992"/>
          </a:xfrm>
        </p:spPr>
        <p:txBody>
          <a:bodyPr/>
          <a:lstStyle/>
          <a:p>
            <a:r>
              <a:rPr lang="cs-CZ" dirty="false"/>
              <a:t>Technická podpora OPZ+</a:t>
            </a:r>
          </a:p>
          <a:p>
            <a:r>
              <a:rPr lang="cs-CZ" b="true" dirty="false">
                <a:hlinkClick r:id="rId2"/>
              </a:rPr>
              <a:t>https://sd21.mssf.cz</a:t>
            </a:r>
            <a:r>
              <a:rPr lang="cs-CZ" b="true" dirty="false"/>
              <a:t>  </a:t>
            </a:r>
          </a:p>
          <a:p>
            <a:endParaRPr lang="cs-CZ" dirty="false"/>
          </a:p>
        </p:txBody>
      </p:sp>
      <p:pic>
        <p:nvPicPr>
          <p:cNvPr id="7" name="Zástupný symbol pro obrázek 13">
            <a:extLst>
              <a:ext uri="{FF2B5EF4-FFF2-40B4-BE49-F238E27FC236}">
                <a16:creationId xmlns:a16="http://schemas.microsoft.com/office/drawing/2014/main" id="{F2DFA77B-B4F2-4ADC-808E-8509E767B197}"/>
              </a:ext>
            </a:extLst>
          </p:cNvPr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64835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0F0AB-30F4-4DB1-9E41-2532675AE5A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Příručky a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71C876-4264-487F-8350-EDE284D57857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38000"/>
            <a:ext cx="8064000" cy="4320000"/>
          </a:xfrm>
        </p:spPr>
        <p:txBody>
          <a:bodyPr/>
          <a:lstStyle/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Wingdings 3" panose="05040102010807070707" pitchFamily="18" charset="2"/>
              <a:buChar char="-"/>
            </a:pPr>
            <a:r>
              <a:rPr lang="cs-CZ" sz="2200" b="true" dirty="false"/>
              <a:t>Příručky OPZ+</a:t>
            </a:r>
          </a:p>
          <a:p>
            <a:pPr marL="537750" lvl="2" indent="-285750">
              <a:lnSpc>
                <a:spcPct val="90000"/>
              </a:lnSpc>
              <a:spcAft>
                <a:spcPts val="600"/>
              </a:spcAft>
              <a:buFont typeface="Wingdings 3" panose="05040102010807070707" pitchFamily="18" charset="2"/>
              <a:buChar char="-"/>
            </a:pPr>
            <a:r>
              <a:rPr lang="pl-PL" dirty="false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Dokumenty OPZ+ - </a:t>
            </a:r>
            <a:r>
              <a:rPr lang="pl-PL" dirty="fal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www.esfcr.cz</a:t>
            </a:r>
            <a:endParaRPr lang="pl-PL" dirty="false"/>
          </a:p>
          <a:p>
            <a:pPr marL="789750" lvl="3" indent="-285750">
              <a:lnSpc>
                <a:spcPct val="90000"/>
              </a:lnSpc>
              <a:spcAft>
                <a:spcPts val="600"/>
              </a:spcAft>
              <a:buFont typeface="Wingdings 3" panose="05040102010807070707" pitchFamily="18" charset="2"/>
              <a:buChar char="-"/>
            </a:pPr>
            <a:r>
              <a:rPr lang="cs-CZ" dirty="false"/>
              <a:t>Obecné pokyny k IS KP21+ a ke komunikaci s technickou podporou OPZ+</a:t>
            </a:r>
          </a:p>
          <a:p>
            <a:pPr marL="789750" lvl="3" indent="-285750">
              <a:lnSpc>
                <a:spcPct val="90000"/>
              </a:lnSpc>
              <a:spcAft>
                <a:spcPts val="600"/>
              </a:spcAft>
              <a:buFont typeface="Wingdings 3" panose="05040102010807070707" pitchFamily="18" charset="2"/>
              <a:buChar char="-"/>
            </a:pPr>
            <a:r>
              <a:rPr lang="cs-CZ" dirty="false"/>
              <a:t>Pokyny k vyplnění žádosti o podporu v IS KP21+ - dle typu vykazování výdajů</a:t>
            </a: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dirty="false"/>
              <a:t>           (v aktuálním vydání)</a:t>
            </a:r>
          </a:p>
          <a:p>
            <a:pPr marL="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cs-CZ" sz="1000" dirty="false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Wingdings 3" panose="05040102010807070707" pitchFamily="18" charset="2"/>
              <a:buChar char="-"/>
            </a:pPr>
            <a:r>
              <a:rPr lang="cs-CZ" sz="2200" b="true" dirty="false"/>
              <a:t>Textace výzev OPZ+</a:t>
            </a:r>
            <a:endParaRPr lang="cs-CZ" sz="2200" b="true" dirty="false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Wingdings 3" panose="05040102010807070707" pitchFamily="18" charset="2"/>
              <a:buChar char="-"/>
            </a:pPr>
            <a:r>
              <a:rPr lang="cs-CZ" dirty="false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www.esfcr.cz</a:t>
            </a:r>
            <a:endParaRPr lang="cs-CZ" sz="2500" b="true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8D1C033-EB71-478B-9B74-A32C8B14E41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24306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Titulní obrazovka </a:t>
            </a:r>
            <a:r>
              <a:rPr lang="cs-CZ" dirty="false" err="true"/>
              <a:t>Is</a:t>
            </a:r>
            <a:r>
              <a:rPr lang="cs-CZ" dirty="false"/>
              <a:t> kp21+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E9CE644-01E1-42CC-AF12-F38DBCE917E0}"/>
              </a:ext>
            </a:extLst>
          </p:cNvPr>
          <p:cNvSpPr txBox="true"/>
          <p:nvPr/>
        </p:nvSpPr>
        <p:spPr>
          <a:xfrm>
            <a:off x="425221" y="1192693"/>
            <a:ext cx="33572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100" b="true" dirty="false">
                <a:hlinkClick r:id="rId3"/>
              </a:rPr>
              <a:t>https://iskp21.mssf.cz</a:t>
            </a:r>
            <a:r>
              <a:rPr lang="cs-CZ" sz="2100" b="true" dirty="false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BED665E-35B5-4E74-94F3-0D3BEE9B14F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33" y="1672302"/>
            <a:ext cx="7771436" cy="5023698"/>
          </a:xfrm>
          <a:prstGeom prst="rect">
            <a:avLst/>
          </a:prstGeom>
        </p:spPr>
      </p:pic>
      <p:pic>
        <p:nvPicPr>
          <p:cNvPr id="18" name="Zástupný obsah 9">
            <a:extLst>
              <a:ext uri="{FF2B5EF4-FFF2-40B4-BE49-F238E27FC236}">
                <a16:creationId xmlns:a16="http://schemas.microsoft.com/office/drawing/2014/main" id="{795BF5DE-3086-4C25-8C13-8B22883A498F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198" y="5372063"/>
            <a:ext cx="3331537" cy="1082922"/>
          </a:xfrm>
          <a:prstGeom prst="rect">
            <a:avLst/>
          </a:prstGeom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04CB9EEE-3DF5-42F2-88BD-360ED15344F9}"/>
              </a:ext>
            </a:extLst>
          </p:cNvPr>
          <p:cNvSpPr/>
          <p:nvPr/>
        </p:nvSpPr>
        <p:spPr>
          <a:xfrm>
            <a:off x="5100273" y="5573111"/>
            <a:ext cx="1913250" cy="3449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B7E3179-4EB2-4F83-B93D-B7C93EA877B7}"/>
              </a:ext>
            </a:extLst>
          </p:cNvPr>
          <p:cNvCxnSpPr>
            <a:cxnSpLocks/>
          </p:cNvCxnSpPr>
          <p:nvPr/>
        </p:nvCxnSpPr>
        <p:spPr>
          <a:xfrm flipH="true">
            <a:off x="5868145" y="3845745"/>
            <a:ext cx="1145378" cy="1715377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>
            <a:extLst>
              <a:ext uri="{FF2B5EF4-FFF2-40B4-BE49-F238E27FC236}">
                <a16:creationId xmlns:a16="http://schemas.microsoft.com/office/drawing/2014/main" id="{D0AE9846-8033-4287-8225-164519E3FE6D}"/>
              </a:ext>
            </a:extLst>
          </p:cNvPr>
          <p:cNvSpPr/>
          <p:nvPr/>
        </p:nvSpPr>
        <p:spPr>
          <a:xfrm>
            <a:off x="5100273" y="5961634"/>
            <a:ext cx="1913250" cy="3449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7BAF96E8-0B63-469F-B0F9-A399E766AF88}"/>
              </a:ext>
            </a:extLst>
          </p:cNvPr>
          <p:cNvCxnSpPr>
            <a:cxnSpLocks/>
          </p:cNvCxnSpPr>
          <p:nvPr/>
        </p:nvCxnSpPr>
        <p:spPr>
          <a:xfrm flipH="true">
            <a:off x="6787464" y="4123010"/>
            <a:ext cx="987925" cy="19550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7D3EA7E5-6E4D-4522-B699-2F38220B4A83}"/>
              </a:ext>
            </a:extLst>
          </p:cNvPr>
          <p:cNvSpPr/>
          <p:nvPr/>
        </p:nvSpPr>
        <p:spPr>
          <a:xfrm>
            <a:off x="6421754" y="3055416"/>
            <a:ext cx="1762296" cy="418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18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Registrace přes </a:t>
            </a:r>
            <a:r>
              <a:rPr lang="cs-CZ" dirty="false" err="true"/>
              <a:t>nia</a:t>
            </a:r>
            <a:r>
              <a:rPr lang="cs-CZ" dirty="false"/>
              <a:t>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0229309-2512-49DB-A4D8-F4749ED85709}"/>
              </a:ext>
            </a:extLst>
          </p:cNvPr>
          <p:cNvPicPr>
            <a:picLocks noGrp="true"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00" y="1530055"/>
            <a:ext cx="5277176" cy="3843161"/>
          </a:xfrm>
        </p:spPr>
      </p:pic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E20E1069-2F1C-4AF5-B84E-7B467F65285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43" y="1824239"/>
            <a:ext cx="3988857" cy="1973761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C15A8D1-3FCE-4051-80AB-6F06F2AD4F34}"/>
              </a:ext>
            </a:extLst>
          </p:cNvPr>
          <p:cNvCxnSpPr>
            <a:cxnSpLocks/>
            <a:stCxn id="22" idx="3"/>
            <a:endCxn id="18" idx="1"/>
          </p:cNvCxnSpPr>
          <p:nvPr/>
        </p:nvCxnSpPr>
        <p:spPr>
          <a:xfrm flipV="true">
            <a:off x="3275856" y="2811120"/>
            <a:ext cx="1375287" cy="8207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>
            <a:extLst>
              <a:ext uri="{FF2B5EF4-FFF2-40B4-BE49-F238E27FC236}">
                <a16:creationId xmlns:a16="http://schemas.microsoft.com/office/drawing/2014/main" id="{E74B98CC-36FC-47B6-99F0-0E7E4DC90233}"/>
              </a:ext>
            </a:extLst>
          </p:cNvPr>
          <p:cNvSpPr/>
          <p:nvPr/>
        </p:nvSpPr>
        <p:spPr>
          <a:xfrm>
            <a:off x="504000" y="3458734"/>
            <a:ext cx="2771856" cy="3463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ED01C62E-E543-4543-A8B2-68D6F9750151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4092184"/>
            <a:ext cx="3660358" cy="2226478"/>
          </a:xfrm>
          <a:prstGeom prst="rect">
            <a:avLst/>
          </a:prstGeom>
        </p:spPr>
      </p:pic>
      <p:sp>
        <p:nvSpPr>
          <p:cNvPr id="28" name="Obdélník 27">
            <a:extLst>
              <a:ext uri="{FF2B5EF4-FFF2-40B4-BE49-F238E27FC236}">
                <a16:creationId xmlns:a16="http://schemas.microsoft.com/office/drawing/2014/main" id="{2B3E0962-4F71-443D-A73F-C7C9753FD10C}"/>
              </a:ext>
            </a:extLst>
          </p:cNvPr>
          <p:cNvSpPr/>
          <p:nvPr/>
        </p:nvSpPr>
        <p:spPr>
          <a:xfrm>
            <a:off x="504000" y="4970348"/>
            <a:ext cx="2771856" cy="3463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B66EFEF5-B36B-4745-9768-F24C99042AA9}"/>
              </a:ext>
            </a:extLst>
          </p:cNvPr>
          <p:cNvCxnSpPr>
            <a:cxnSpLocks/>
          </p:cNvCxnSpPr>
          <p:nvPr/>
        </p:nvCxnSpPr>
        <p:spPr>
          <a:xfrm flipV="true">
            <a:off x="3275855" y="4542239"/>
            <a:ext cx="936105" cy="6494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9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Registrace přes ostatní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B66EFEF5-B36B-4745-9768-F24C99042AA9}"/>
              </a:ext>
            </a:extLst>
          </p:cNvPr>
          <p:cNvCxnSpPr>
            <a:cxnSpLocks/>
          </p:cNvCxnSpPr>
          <p:nvPr/>
        </p:nvCxnSpPr>
        <p:spPr>
          <a:xfrm flipV="true">
            <a:off x="3275855" y="4542239"/>
            <a:ext cx="936105" cy="6494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108B3495-5659-47F6-9572-66EC3BF469C3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5928"/>
            <a:ext cx="7658301" cy="4684144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52B2B973-22E9-475A-9329-119B0EDDB337}"/>
              </a:ext>
            </a:extLst>
          </p:cNvPr>
          <p:cNvSpPr/>
          <p:nvPr/>
        </p:nvSpPr>
        <p:spPr>
          <a:xfrm>
            <a:off x="1259632" y="5793707"/>
            <a:ext cx="1872208" cy="3463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ADEED9-097F-4298-987F-4420FCC46970}"/>
              </a:ext>
            </a:extLst>
          </p:cNvPr>
          <p:cNvSpPr txBox="true"/>
          <p:nvPr/>
        </p:nvSpPr>
        <p:spPr>
          <a:xfrm>
            <a:off x="5273166" y="2852936"/>
            <a:ext cx="3337821" cy="3170099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cs-CZ" sz="2000" dirty="false"/>
              <a:t>Po odeslání údajů nutno:</a:t>
            </a:r>
          </a:p>
          <a:p>
            <a:pPr marL="2857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potvrdit po obdržení SMS aktivační klíč;</a:t>
            </a:r>
          </a:p>
          <a:p>
            <a:pPr marL="2857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potvrdit URL odkaz po obdržení potvrzovacího e-mailu do 24 hodin;</a:t>
            </a:r>
          </a:p>
          <a:p>
            <a:pPr marL="285750" lvl="1" indent="-28575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přihlásit se pod obdrženým uživatelským jménem a zadaným heslem.</a:t>
            </a:r>
          </a:p>
        </p:txBody>
      </p:sp>
    </p:spTree>
    <p:extLst>
      <p:ext uri="{BB962C8B-B14F-4D97-AF65-F5344CB8AC3E}">
        <p14:creationId xmlns:p14="http://schemas.microsoft.com/office/powerpoint/2010/main" val="40516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9F1BB-C207-4350-8A07-01A13C4B4DC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</p:spPr>
        <p:txBody>
          <a:bodyPr anchor="ctr">
            <a:normAutofit/>
          </a:bodyPr>
          <a:lstStyle/>
          <a:p>
            <a:r>
              <a:rPr lang="cs-CZ" dirty="false"/>
              <a:t>Přihlášení do </a:t>
            </a:r>
            <a:r>
              <a:rPr lang="cs-CZ" dirty="false" err="true"/>
              <a:t>is</a:t>
            </a:r>
            <a:r>
              <a:rPr lang="cs-CZ" dirty="false"/>
              <a:t> kp21+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36285B5-FDDF-44DE-ABED-D7C0FEB02346}"/>
              </a:ext>
            </a:extLst>
          </p:cNvPr>
          <p:cNvPicPr>
            <a:picLocks noGrp="true" noChangeAspect="true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344228" y="2276456"/>
            <a:ext cx="8626444" cy="4032864"/>
          </a:xfrm>
          <a:noFill/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E36D9-3592-42F7-B80E-47B312B16094}"/>
              </a:ext>
            </a:extLst>
          </p:cNvPr>
          <p:cNvSpPr>
            <a:spLocks noGrp="true"/>
          </p:cNvSpPr>
          <p:nvPr>
            <p:ph type="sldNum" sz="quarter" idx="15"/>
          </p:nvPr>
        </p:nvSpPr>
        <p:spPr>
          <a:xfrm>
            <a:off x="8640000" y="6516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79BF083-4774-43B1-9AB0-5CC1AC5DD8EE}" type="slidenum">
              <a:rPr lang="cs-CZ" smtClean="false"/>
              <a:pPr>
                <a:spcAft>
                  <a:spcPts val="600"/>
                </a:spcAft>
              </a:pPr>
              <a:t>8</a:t>
            </a:fld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6800E38-E5CC-4521-B533-4A3FF8CFE337}"/>
              </a:ext>
            </a:extLst>
          </p:cNvPr>
          <p:cNvSpPr/>
          <p:nvPr/>
        </p:nvSpPr>
        <p:spPr>
          <a:xfrm>
            <a:off x="7136590" y="3985807"/>
            <a:ext cx="1623747" cy="2251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F19F4CA-E2D6-46B8-A2D3-900474295158}"/>
              </a:ext>
            </a:extLst>
          </p:cNvPr>
          <p:cNvSpPr txBox="true"/>
          <p:nvPr/>
        </p:nvSpPr>
        <p:spPr>
          <a:xfrm>
            <a:off x="251520" y="1415679"/>
            <a:ext cx="8647140" cy="723275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Pokud došlo k </a:t>
            </a:r>
            <a:r>
              <a:rPr lang="cs-CZ" sz="2000" u="sng" dirty="false"/>
              <a:t>registraci přes NIA</a:t>
            </a:r>
            <a:r>
              <a:rPr lang="cs-CZ" sz="2000" dirty="false"/>
              <a:t>, je nutné se </a:t>
            </a:r>
            <a:r>
              <a:rPr lang="cs-CZ" sz="2000" u="sng" dirty="false"/>
              <a:t>přihlásit přes NIA.</a:t>
            </a:r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Pokud došlo k </a:t>
            </a:r>
            <a:r>
              <a:rPr lang="cs-CZ" sz="2000" u="sng" dirty="false"/>
              <a:t>registraci přes Ostatní</a:t>
            </a:r>
            <a:r>
              <a:rPr lang="cs-CZ" sz="2000" dirty="false"/>
              <a:t>, je nutné se </a:t>
            </a:r>
            <a:r>
              <a:rPr lang="cs-CZ" sz="2000" u="sng" dirty="false"/>
              <a:t>přihlásit přes ADFS.</a:t>
            </a:r>
            <a:endParaRPr lang="en-US" sz="2000" u="sng" dirty="false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D954640-5B8F-4B3C-B0B1-2BF088D0E316}"/>
              </a:ext>
            </a:extLst>
          </p:cNvPr>
          <p:cNvSpPr/>
          <p:nvPr/>
        </p:nvSpPr>
        <p:spPr>
          <a:xfrm>
            <a:off x="7136590" y="4238844"/>
            <a:ext cx="1623747" cy="2251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63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416D9-0ACF-44EF-A005-22D488F6279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Nastavení notifikací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E97320-D912-40EA-AAC6-4D4C9C25D026}"/>
              </a:ext>
            </a:extLst>
          </p:cNvPr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F22218-74BC-4D48-8903-A6934E26D03E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0768"/>
            <a:ext cx="8727638" cy="25202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6AEE138-0022-4C2A-95CB-C821D4CC2024}"/>
              </a:ext>
            </a:extLst>
          </p:cNvPr>
          <p:cNvSpPr txBox="true"/>
          <p:nvPr/>
        </p:nvSpPr>
        <p:spPr>
          <a:xfrm>
            <a:off x="157363" y="3957417"/>
            <a:ext cx="42484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88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/>
              <a:t>Nastavení notifikací (upozornění) uživatel provede přes modul Profil uživatele </a:t>
            </a:r>
            <a:r>
              <a:rPr lang="cs-CZ" sz="2000" dirty="false">
                <a:sym typeface="Wingdings" panose="05000000000000000000" pitchFamily="2" charset="2"/>
              </a:rPr>
              <a:t> </a:t>
            </a:r>
            <a:r>
              <a:rPr lang="cs-CZ" sz="2000" b="true" dirty="false">
                <a:sym typeface="Wingdings" panose="05000000000000000000" pitchFamily="2" charset="2"/>
              </a:rPr>
              <a:t>Kontaktní údaje</a:t>
            </a:r>
            <a:r>
              <a:rPr lang="cs-CZ" sz="2000" dirty="false">
                <a:sym typeface="Wingdings" panose="05000000000000000000" pitchFamily="2" charset="2"/>
              </a:rPr>
              <a:t>. </a:t>
            </a:r>
          </a:p>
          <a:p>
            <a:pPr indent="-288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>
                <a:sym typeface="Wingdings" panose="05000000000000000000" pitchFamily="2" charset="2"/>
              </a:rPr>
              <a:t>Vyplníte vše potřebné a vyberete jednu ze tří možností (SMS, E-mail, SMS a e-mail).</a:t>
            </a:r>
          </a:p>
          <a:p>
            <a:pPr indent="-288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 3" panose="05040102010807070707" pitchFamily="18" charset="2"/>
              <a:buChar char="-"/>
            </a:pPr>
            <a:r>
              <a:rPr lang="cs-CZ" sz="2000" dirty="false">
                <a:sym typeface="Wingdings" panose="05000000000000000000" pitchFamily="2" charset="2"/>
              </a:rPr>
              <a:t>Nutno vyplnit checkbox</a:t>
            </a:r>
            <a:r>
              <a:rPr lang="cs-CZ" sz="2000" b="true" dirty="false">
                <a:sym typeface="Wingdings" panose="05000000000000000000" pitchFamily="2" charset="2"/>
              </a:rPr>
              <a:t> Platnost </a:t>
            </a:r>
            <a:r>
              <a:rPr lang="cs-CZ" sz="2000" dirty="false">
                <a:sym typeface="Wingdings" panose="05000000000000000000" pitchFamily="2" charset="2"/>
              </a:rPr>
              <a:t>a</a:t>
            </a:r>
            <a:r>
              <a:rPr lang="cs-CZ" sz="2000" b="true" dirty="false">
                <a:sym typeface="Wingdings" panose="05000000000000000000" pitchFamily="2" charset="2"/>
              </a:rPr>
              <a:t> </a:t>
            </a:r>
            <a:r>
              <a:rPr lang="cs-CZ" sz="2000" dirty="false">
                <a:sym typeface="Wingdings" panose="05000000000000000000" pitchFamily="2" charset="2"/>
              </a:rPr>
              <a:t>uložíte tlačítkem Uložit.</a:t>
            </a:r>
            <a:endParaRPr lang="cs-CZ" sz="2000" b="true" dirty="false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EE0081D-D182-4869-882F-8F16CA3DE53B}"/>
              </a:ext>
            </a:extLst>
          </p:cNvPr>
          <p:cNvSpPr/>
          <p:nvPr/>
        </p:nvSpPr>
        <p:spPr>
          <a:xfrm>
            <a:off x="7164288" y="1772935"/>
            <a:ext cx="1008112" cy="215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88DE8B8-C479-4285-BC84-C08B1EF8BEB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28" y="2382871"/>
            <a:ext cx="4248472" cy="4133129"/>
          </a:xfrm>
          <a:prstGeom prst="rect">
            <a:avLst/>
          </a:prstGeom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3B099A6-20C2-444A-B9F9-F4782B2EE079}"/>
              </a:ext>
            </a:extLst>
          </p:cNvPr>
          <p:cNvCxnSpPr>
            <a:cxnSpLocks/>
          </p:cNvCxnSpPr>
          <p:nvPr/>
        </p:nvCxnSpPr>
        <p:spPr>
          <a:xfrm flipH="true">
            <a:off x="5220072" y="1988840"/>
            <a:ext cx="2448272" cy="27363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13613AE1-D4DD-4978-A192-0620C9E843E1}"/>
              </a:ext>
            </a:extLst>
          </p:cNvPr>
          <p:cNvSpPr/>
          <p:nvPr/>
        </p:nvSpPr>
        <p:spPr>
          <a:xfrm>
            <a:off x="4420142" y="5301327"/>
            <a:ext cx="2168081" cy="12960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69474E3-C42E-4586-B1A7-9033429312B1}"/>
              </a:ext>
            </a:extLst>
          </p:cNvPr>
          <p:cNvSpPr/>
          <p:nvPr/>
        </p:nvSpPr>
        <p:spPr>
          <a:xfrm>
            <a:off x="4486234" y="6340771"/>
            <a:ext cx="445806" cy="2159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282136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<a:clrScheme name="MPSV">
    <a:dk1>
      <a:srgbClr val="084A8B"/>
    </a:dk1>
    <a:lt1>
      <a:srgbClr val="F5F5F5"/>
    </a:lt1>
    <a:dk2>
      <a:srgbClr val="AFDDFA"/>
    </a:dk2>
    <a:lt2>
      <a:srgbClr val="F5F5F5"/>
    </a:lt2>
    <a:accent1>
      <a:srgbClr val="084A8B"/>
    </a:accent1>
    <a:accent2>
      <a:srgbClr val="5FBBF5"/>
    </a:accent2>
    <a:accent3>
      <a:srgbClr val="D7EEFC"/>
    </a:accent3>
    <a:accent4>
      <a:srgbClr val="FFCC00"/>
    </a:accent4>
    <a:accent5>
      <a:srgbClr val="AFDDFA"/>
    </a:accent5>
    <a:accent6>
      <a:srgbClr val="AF0100"/>
    </a:accent6>
    <a:hlink>
      <a:srgbClr val="084A8B"/>
    </a:hlink>
    <a:folHlink>
      <a:srgbClr val="084A8B"/>
    </a:folHlink>
  </a:clrScheme>
</a:themeOverrid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88155-0E86-4D14-B6AF-C6806AEE9525}">
  <ds:schemaRefs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dfed548f-0517-4d39-90e3-3947398480c0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1934</properties:Words>
  <properties:PresentationFormat>Předvádění na obrazovce (4:3)</properties:PresentationFormat>
  <properties:Paragraphs>247</properties:Paragraphs>
  <properties:Slides>36</properties:Slides>
  <properties:Notes>8</properties:Notes>
  <properties:TotalTime>1391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properties:HeadingPairs>
  <properties:TitlesOfParts>
    <vt:vector baseType="lpstr" size="42">
      <vt:lpstr>Arial</vt:lpstr>
      <vt:lpstr>Calibri</vt:lpstr>
      <vt:lpstr>Trebuchet MS</vt:lpstr>
      <vt:lpstr>Wingdings</vt:lpstr>
      <vt:lpstr>Wingdings 3</vt:lpstr>
      <vt:lpstr>prezentace</vt:lpstr>
      <vt:lpstr>portál IS KP21+ Prezentace pro žadatele OPZ+</vt:lpstr>
      <vt:lpstr>Parametry a FAq</vt:lpstr>
      <vt:lpstr>TECHNICKÁ podpora OPZ+</vt:lpstr>
      <vt:lpstr>Příručky a výzvy</vt:lpstr>
      <vt:lpstr>Titulní obrazovka Is kp21+</vt:lpstr>
      <vt:lpstr>Registrace přes nia </vt:lpstr>
      <vt:lpstr>Registrace přes ostatní</vt:lpstr>
      <vt:lpstr>Přihlášení do is kp21+</vt:lpstr>
      <vt:lpstr>Nastavení notifikací</vt:lpstr>
      <vt:lpstr>Základní menu</vt:lpstr>
      <vt:lpstr>Vytvoření nové žádosti</vt:lpstr>
      <vt:lpstr>Pravidla pro vyplňování žádosti o podporu</vt:lpstr>
      <vt:lpstr>Datová oblast žádosti o podporu</vt:lpstr>
      <vt:lpstr>Příklady vyplňovaných obrazovek – ZÁKLADNÍ Údaje</vt:lpstr>
      <vt:lpstr>projekt</vt:lpstr>
      <vt:lpstr>specifické cíle</vt:lpstr>
      <vt:lpstr>Cílová skupina</vt:lpstr>
      <vt:lpstr>Indikátory</vt:lpstr>
      <vt:lpstr>Subjekty projektu</vt:lpstr>
      <vt:lpstr>osoby subjektu</vt:lpstr>
      <vt:lpstr>Rozpočet projektu</vt:lpstr>
      <vt:lpstr>Přehled zdrojů financování</vt:lpstr>
      <vt:lpstr>Finanční plán</vt:lpstr>
      <vt:lpstr>dokumenty</vt:lpstr>
      <vt:lpstr>čestná prohlášení</vt:lpstr>
      <vt:lpstr>Operace s žádostí</vt:lpstr>
      <vt:lpstr>Přístup k projektu</vt:lpstr>
      <vt:lpstr>Přístup k projektu - Úlohy</vt:lpstr>
      <vt:lpstr>Plné moci</vt:lpstr>
      <vt:lpstr>Kontrola</vt:lpstr>
      <vt:lpstr>Finalizace</vt:lpstr>
      <vt:lpstr>podpis žádosti</vt:lpstr>
      <vt:lpstr>podání žádosti</vt:lpstr>
      <vt:lpstr>Stav žádosti </vt:lpstr>
      <vt:lpstr>Depeše</vt:lpstr>
      <vt:lpstr>Děkuji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2022-11-16T10:00:33Z</dcterms:modified>
  <cp:revision>162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