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6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4"/>
    <p:sldMasterId id="2147483683" r:id="rId5"/>
    <p:sldMasterId id="2147483694" r:id="rId6"/>
    <p:sldMasterId id="2147483705" r:id="rId7"/>
    <p:sldMasterId id="2147483716" r:id="rId8"/>
    <p:sldMasterId id="2147483727" r:id="rId9"/>
    <p:sldMasterId id="2147483740" r:id="rId10"/>
  </p:sldMasterIdLst>
  <p:notesMasterIdLst>
    <p:notesMasterId r:id="rId58"/>
  </p:notesMasterIdLst>
  <p:handoutMasterIdLst>
    <p:handoutMasterId r:id="rId59"/>
  </p:handoutMasterIdLst>
  <p:sldIdLst>
    <p:sldId id="1531" r:id="rId11"/>
    <p:sldId id="1391" r:id="rId12"/>
    <p:sldId id="1551" r:id="rId13"/>
    <p:sldId id="1554" r:id="rId14"/>
    <p:sldId id="1613" r:id="rId15"/>
    <p:sldId id="1557" r:id="rId16"/>
    <p:sldId id="1565" r:id="rId17"/>
    <p:sldId id="1614" r:id="rId18"/>
    <p:sldId id="1560" r:id="rId19"/>
    <p:sldId id="1626" r:id="rId20"/>
    <p:sldId id="373" r:id="rId21"/>
    <p:sldId id="375" r:id="rId22"/>
    <p:sldId id="495" r:id="rId23"/>
    <p:sldId id="1566" r:id="rId24"/>
    <p:sldId id="1568" r:id="rId25"/>
    <p:sldId id="1569" r:id="rId26"/>
    <p:sldId id="1567" r:id="rId27"/>
    <p:sldId id="1570" r:id="rId28"/>
    <p:sldId id="1573" r:id="rId29"/>
    <p:sldId id="1561" r:id="rId30"/>
    <p:sldId id="1572" r:id="rId31"/>
    <p:sldId id="1576" r:id="rId32"/>
    <p:sldId id="1574" r:id="rId33"/>
    <p:sldId id="1629" r:id="rId34"/>
    <p:sldId id="1615" r:id="rId35"/>
    <p:sldId id="1617" r:id="rId36"/>
    <p:sldId id="1616" r:id="rId37"/>
    <p:sldId id="1619" r:id="rId38"/>
    <p:sldId id="1621" r:id="rId39"/>
    <p:sldId id="1622" r:id="rId40"/>
    <p:sldId id="1584" r:id="rId41"/>
    <p:sldId id="297" r:id="rId42"/>
    <p:sldId id="1623" r:id="rId43"/>
    <p:sldId id="1585" r:id="rId44"/>
    <p:sldId id="1593" r:id="rId45"/>
    <p:sldId id="1590" r:id="rId46"/>
    <p:sldId id="1586" r:id="rId47"/>
    <p:sldId id="1600" r:id="rId48"/>
    <p:sldId id="1627" r:id="rId49"/>
    <p:sldId id="1588" r:id="rId50"/>
    <p:sldId id="1589" r:id="rId51"/>
    <p:sldId id="1591" r:id="rId52"/>
    <p:sldId id="1592" r:id="rId53"/>
    <p:sldId id="317" r:id="rId54"/>
    <p:sldId id="1628" r:id="rId55"/>
    <p:sldId id="1608" r:id="rId56"/>
    <p:sldId id="1610" r:id="rId5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R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9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164088"/>
    <a:srgbClr val="CCD0DA"/>
    <a:srgbClr val="9FA1A6"/>
    <a:srgbClr val="E7E9EE"/>
    <a:srgbClr val="E8E8E8"/>
    <a:srgbClr val="084A8B"/>
    <a:srgbClr val="AFDDFA"/>
    <a:srgbClr val="18181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87779" autoAdjust="0"/>
  </p:normalViewPr>
  <p:slideViewPr>
    <p:cSldViewPr showGuides="1">
      <p:cViewPr varScale="1">
        <p:scale>
          <a:sx n="58" d="100"/>
          <a:sy n="58" d="100"/>
        </p:scale>
        <p:origin x="1468" y="5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slide" Target="slides/slide45.xml"/><Relationship Id="rId63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61" Type="http://schemas.openxmlformats.org/officeDocument/2006/relationships/presProps" Target="presProps.xml"/><Relationship Id="rId19" Type="http://schemas.openxmlformats.org/officeDocument/2006/relationships/slide" Target="slides/slide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slide" Target="slides/slide46.xml"/><Relationship Id="rId64" Type="http://schemas.openxmlformats.org/officeDocument/2006/relationships/tableStyles" Target="tableStyle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slide" Target="slides/slide47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commentAuthors" Target="commentAuthors.xml"/><Relationship Id="rId65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9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0BC7A7-D036-42E3-AD18-6C4056AFF0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0B009C9-680D-40F1-806C-C55F91B304D2}">
      <dgm:prSet/>
      <dgm:spPr/>
      <dgm:t>
        <a:bodyPr/>
        <a:lstStyle/>
        <a:p>
          <a:r>
            <a:rPr lang="cs-CZ" dirty="0"/>
            <a:t>Dotazy</a:t>
          </a:r>
        </a:p>
      </dgm:t>
    </dgm:pt>
    <dgm:pt modelId="{BE312D57-70DF-402D-A1B8-83A463C9BACA}" type="parTrans" cxnId="{9A826D8E-79FA-4A1B-AD95-EBC6188899F3}">
      <dgm:prSet/>
      <dgm:spPr/>
      <dgm:t>
        <a:bodyPr/>
        <a:lstStyle/>
        <a:p>
          <a:endParaRPr lang="cs-CZ"/>
        </a:p>
      </dgm:t>
    </dgm:pt>
    <dgm:pt modelId="{DD852009-687F-437A-B8B2-A9531D85C60A}" type="sibTrans" cxnId="{9A826D8E-79FA-4A1B-AD95-EBC6188899F3}">
      <dgm:prSet/>
      <dgm:spPr/>
      <dgm:t>
        <a:bodyPr/>
        <a:lstStyle/>
        <a:p>
          <a:endParaRPr lang="cs-CZ"/>
        </a:p>
      </dgm:t>
    </dgm:pt>
    <dgm:pt modelId="{C8BE64E0-B51A-4B45-A310-759FB7E41ABE}">
      <dgm:prSet/>
      <dgm:spPr/>
      <dgm:t>
        <a:bodyPr/>
        <a:lstStyle/>
        <a:p>
          <a:r>
            <a:rPr lang="cs-CZ" b="0" dirty="0"/>
            <a:t>Hodnocení a výběr projektů</a:t>
          </a:r>
        </a:p>
      </dgm:t>
    </dgm:pt>
    <dgm:pt modelId="{9C648393-7E74-4D33-BAE0-5BE5668AD6DE}" type="sibTrans" cxnId="{33933C04-DE18-4896-B3D8-55552BF37D29}">
      <dgm:prSet/>
      <dgm:spPr/>
      <dgm:t>
        <a:bodyPr/>
        <a:lstStyle/>
        <a:p>
          <a:endParaRPr lang="cs-CZ"/>
        </a:p>
      </dgm:t>
    </dgm:pt>
    <dgm:pt modelId="{C7105ECE-7DC4-43CB-93BD-52ADDDB453B9}" type="parTrans" cxnId="{33933C04-DE18-4896-B3D8-55552BF37D29}">
      <dgm:prSet/>
      <dgm:spPr/>
      <dgm:t>
        <a:bodyPr/>
        <a:lstStyle/>
        <a:p>
          <a:endParaRPr lang="cs-CZ"/>
        </a:p>
      </dgm:t>
    </dgm:pt>
    <dgm:pt modelId="{80D599DB-6BC9-42A7-BE98-28B876E3EEEC}">
      <dgm:prSet/>
      <dgm:spPr/>
      <dgm:t>
        <a:bodyPr/>
        <a:lstStyle/>
        <a:p>
          <a:r>
            <a:rPr lang="cs-CZ" b="0" dirty="0"/>
            <a:t>Informace k </a:t>
          </a:r>
          <a:r>
            <a:rPr lang="cs-CZ" b="0" dirty="0" err="1"/>
            <a:t>age</a:t>
          </a:r>
          <a:r>
            <a:rPr lang="cs-CZ" b="0" dirty="0"/>
            <a:t> management auditu</a:t>
          </a:r>
        </a:p>
      </dgm:t>
    </dgm:pt>
    <dgm:pt modelId="{507982BC-FEF1-4F82-A537-43C51F1A15E3}" type="sibTrans" cxnId="{47F57541-5394-4E52-B1C5-B52B5CD873F6}">
      <dgm:prSet/>
      <dgm:spPr/>
      <dgm:t>
        <a:bodyPr/>
        <a:lstStyle/>
        <a:p>
          <a:endParaRPr lang="cs-CZ"/>
        </a:p>
      </dgm:t>
    </dgm:pt>
    <dgm:pt modelId="{4D3289F1-CAEF-4685-A3F1-427811F82C05}" type="parTrans" cxnId="{47F57541-5394-4E52-B1C5-B52B5CD873F6}">
      <dgm:prSet/>
      <dgm:spPr/>
      <dgm:t>
        <a:bodyPr/>
        <a:lstStyle/>
        <a:p>
          <a:endParaRPr lang="cs-CZ"/>
        </a:p>
      </dgm:t>
    </dgm:pt>
    <dgm:pt modelId="{C3100D2C-D02A-4D97-9967-47D143EECEEA}">
      <dgm:prSet phldrT="[Text]"/>
      <dgm:spPr/>
      <dgm:t>
        <a:bodyPr/>
        <a:lstStyle/>
        <a:p>
          <a:r>
            <a:rPr lang="cs-CZ" b="0" dirty="0"/>
            <a:t>Představení a specifika výzvy č. 035</a:t>
          </a:r>
        </a:p>
      </dgm:t>
    </dgm:pt>
    <dgm:pt modelId="{6DA187CA-5BFF-4E86-8A3A-DDAD13B2DC19}" type="sibTrans" cxnId="{0066A474-5DAE-49D9-A8A1-A077A83E7F2D}">
      <dgm:prSet/>
      <dgm:spPr/>
      <dgm:t>
        <a:bodyPr/>
        <a:lstStyle/>
        <a:p>
          <a:endParaRPr lang="cs-CZ"/>
        </a:p>
      </dgm:t>
    </dgm:pt>
    <dgm:pt modelId="{B64167B6-F323-44C8-85F8-AD1034DF46A3}" type="parTrans" cxnId="{0066A474-5DAE-49D9-A8A1-A077A83E7F2D}">
      <dgm:prSet/>
      <dgm:spPr/>
      <dgm:t>
        <a:bodyPr/>
        <a:lstStyle/>
        <a:p>
          <a:endParaRPr lang="cs-CZ"/>
        </a:p>
      </dgm:t>
    </dgm:pt>
    <dgm:pt modelId="{EE01F79F-E8EB-421E-90E9-35A158BFFD73}">
      <dgm:prSet phldrT="[Text]"/>
      <dgm:spPr/>
      <dgm:t>
        <a:bodyPr/>
        <a:lstStyle/>
        <a:p>
          <a:pPr>
            <a:buClr>
              <a:srgbClr val="5FBBF5"/>
            </a:buClr>
          </a:pPr>
          <a:r>
            <a:rPr lang="cs-CZ" b="0" dirty="0"/>
            <a:t>Vyplnění žádosti o podporu v IS KP21+</a:t>
          </a:r>
        </a:p>
      </dgm:t>
    </dgm:pt>
    <dgm:pt modelId="{B15165EB-03F4-4C30-AFA7-E9B4CA2D4802}" type="sibTrans" cxnId="{73E6FE4E-224A-417F-8375-6DAEB33F2509}">
      <dgm:prSet/>
      <dgm:spPr/>
      <dgm:t>
        <a:bodyPr/>
        <a:lstStyle/>
        <a:p>
          <a:endParaRPr lang="cs-CZ"/>
        </a:p>
      </dgm:t>
    </dgm:pt>
    <dgm:pt modelId="{6437D8DC-AD53-46E2-BAFD-51A9CFB18D48}" type="parTrans" cxnId="{73E6FE4E-224A-417F-8375-6DAEB33F2509}">
      <dgm:prSet/>
      <dgm:spPr/>
      <dgm:t>
        <a:bodyPr/>
        <a:lstStyle/>
        <a:p>
          <a:endParaRPr lang="cs-CZ"/>
        </a:p>
      </dgm:t>
    </dgm:pt>
    <dgm:pt modelId="{AD41FFB1-30D3-4C67-ACC5-81832714216C}" type="pres">
      <dgm:prSet presAssocID="{120BC7A7-D036-42E3-AD18-6C4056AFF035}" presName="Name0" presStyleCnt="0">
        <dgm:presLayoutVars>
          <dgm:chMax val="7"/>
          <dgm:chPref val="7"/>
          <dgm:dir/>
        </dgm:presLayoutVars>
      </dgm:prSet>
      <dgm:spPr/>
    </dgm:pt>
    <dgm:pt modelId="{E468D6C2-372E-4FF1-B6F7-BBFB87C99302}" type="pres">
      <dgm:prSet presAssocID="{120BC7A7-D036-42E3-AD18-6C4056AFF035}" presName="Name1" presStyleCnt="0"/>
      <dgm:spPr/>
    </dgm:pt>
    <dgm:pt modelId="{C8187EC0-E210-4267-847C-2B6DA2E5DC57}" type="pres">
      <dgm:prSet presAssocID="{120BC7A7-D036-42E3-AD18-6C4056AFF035}" presName="cycle" presStyleCnt="0"/>
      <dgm:spPr/>
    </dgm:pt>
    <dgm:pt modelId="{7587910A-A3F2-42FC-BD19-126C5A9C440D}" type="pres">
      <dgm:prSet presAssocID="{120BC7A7-D036-42E3-AD18-6C4056AFF035}" presName="srcNode" presStyleLbl="node1" presStyleIdx="0" presStyleCnt="5"/>
      <dgm:spPr/>
    </dgm:pt>
    <dgm:pt modelId="{A18F0EF2-43B4-4773-8481-232D5D7E886D}" type="pres">
      <dgm:prSet presAssocID="{120BC7A7-D036-42E3-AD18-6C4056AFF035}" presName="conn" presStyleLbl="parChTrans1D2" presStyleIdx="0" presStyleCnt="1"/>
      <dgm:spPr/>
    </dgm:pt>
    <dgm:pt modelId="{8184CD36-5AA8-41E1-A807-FEDA4C009CEF}" type="pres">
      <dgm:prSet presAssocID="{120BC7A7-D036-42E3-AD18-6C4056AFF035}" presName="extraNode" presStyleLbl="node1" presStyleIdx="0" presStyleCnt="5"/>
      <dgm:spPr/>
    </dgm:pt>
    <dgm:pt modelId="{E8EFE663-E357-467A-86B3-173142CC7A4C}" type="pres">
      <dgm:prSet presAssocID="{120BC7A7-D036-42E3-AD18-6C4056AFF035}" presName="dstNode" presStyleLbl="node1" presStyleIdx="0" presStyleCnt="5"/>
      <dgm:spPr/>
    </dgm:pt>
    <dgm:pt modelId="{A9CF74A0-CAD7-481D-937F-C54DCF4C5AF8}" type="pres">
      <dgm:prSet presAssocID="{C3100D2C-D02A-4D97-9967-47D143EECEEA}" presName="text_1" presStyleLbl="node1" presStyleIdx="0" presStyleCnt="5" custLinFactNeighborX="-636" custLinFactNeighborY="3359">
        <dgm:presLayoutVars>
          <dgm:bulletEnabled val="1"/>
        </dgm:presLayoutVars>
      </dgm:prSet>
      <dgm:spPr/>
    </dgm:pt>
    <dgm:pt modelId="{DE9F5718-BCEC-45D1-9F86-3C178DEC288B}" type="pres">
      <dgm:prSet presAssocID="{C3100D2C-D02A-4D97-9967-47D143EECEEA}" presName="accent_1" presStyleCnt="0"/>
      <dgm:spPr/>
    </dgm:pt>
    <dgm:pt modelId="{9E0BB25F-6B2A-426B-9E62-9D9571AE1461}" type="pres">
      <dgm:prSet presAssocID="{C3100D2C-D02A-4D97-9967-47D143EECEEA}" presName="accentRepeatNode" presStyleLbl="solidFgAcc1" presStyleIdx="0" presStyleCnt="5"/>
      <dgm:spPr/>
    </dgm:pt>
    <dgm:pt modelId="{1370FF83-F22B-4358-B002-2503F545E138}" type="pres">
      <dgm:prSet presAssocID="{80D599DB-6BC9-42A7-BE98-28B876E3EEEC}" presName="text_2" presStyleLbl="node1" presStyleIdx="1" presStyleCnt="5">
        <dgm:presLayoutVars>
          <dgm:bulletEnabled val="1"/>
        </dgm:presLayoutVars>
      </dgm:prSet>
      <dgm:spPr/>
    </dgm:pt>
    <dgm:pt modelId="{E64F3D80-EBED-43B8-84DC-9CBBE862B6D7}" type="pres">
      <dgm:prSet presAssocID="{80D599DB-6BC9-42A7-BE98-28B876E3EEEC}" presName="accent_2" presStyleCnt="0"/>
      <dgm:spPr/>
    </dgm:pt>
    <dgm:pt modelId="{F4F34303-7BFB-4878-80A6-05F07D6833C3}" type="pres">
      <dgm:prSet presAssocID="{80D599DB-6BC9-42A7-BE98-28B876E3EEEC}" presName="accentRepeatNode" presStyleLbl="solidFgAcc1" presStyleIdx="1" presStyleCnt="5"/>
      <dgm:spPr/>
    </dgm:pt>
    <dgm:pt modelId="{8BC8C78B-99A2-4B25-8428-AA4D1D5E58BF}" type="pres">
      <dgm:prSet presAssocID="{C8BE64E0-B51A-4B45-A310-759FB7E41ABE}" presName="text_3" presStyleLbl="node1" presStyleIdx="2" presStyleCnt="5">
        <dgm:presLayoutVars>
          <dgm:bulletEnabled val="1"/>
        </dgm:presLayoutVars>
      </dgm:prSet>
      <dgm:spPr/>
    </dgm:pt>
    <dgm:pt modelId="{0F866634-A0FF-45F0-8705-3CA9148AB3E3}" type="pres">
      <dgm:prSet presAssocID="{C8BE64E0-B51A-4B45-A310-759FB7E41ABE}" presName="accent_3" presStyleCnt="0"/>
      <dgm:spPr/>
    </dgm:pt>
    <dgm:pt modelId="{90262934-AEAF-4D44-9ED0-5AC550E12E62}" type="pres">
      <dgm:prSet presAssocID="{C8BE64E0-B51A-4B45-A310-759FB7E41ABE}" presName="accentRepeatNode" presStyleLbl="solidFgAcc1" presStyleIdx="2" presStyleCnt="5"/>
      <dgm:spPr/>
    </dgm:pt>
    <dgm:pt modelId="{3F4FADB8-F241-4651-994B-FD96A5B2A50D}" type="pres">
      <dgm:prSet presAssocID="{EE01F79F-E8EB-421E-90E9-35A158BFFD73}" presName="text_4" presStyleLbl="node1" presStyleIdx="3" presStyleCnt="5">
        <dgm:presLayoutVars>
          <dgm:bulletEnabled val="1"/>
        </dgm:presLayoutVars>
      </dgm:prSet>
      <dgm:spPr/>
    </dgm:pt>
    <dgm:pt modelId="{5B66FB07-9EDA-42BD-AEB6-C9B99EC264B3}" type="pres">
      <dgm:prSet presAssocID="{EE01F79F-E8EB-421E-90E9-35A158BFFD73}" presName="accent_4" presStyleCnt="0"/>
      <dgm:spPr/>
    </dgm:pt>
    <dgm:pt modelId="{BD6D7C77-30D3-454A-AF05-A270B73776BB}" type="pres">
      <dgm:prSet presAssocID="{EE01F79F-E8EB-421E-90E9-35A158BFFD73}" presName="accentRepeatNode" presStyleLbl="solidFgAcc1" presStyleIdx="3" presStyleCnt="5"/>
      <dgm:spPr/>
    </dgm:pt>
    <dgm:pt modelId="{85AA59A0-6472-4D93-BFD3-EAB7CC001ABC}" type="pres">
      <dgm:prSet presAssocID="{00B009C9-680D-40F1-806C-C55F91B304D2}" presName="text_5" presStyleLbl="node1" presStyleIdx="4" presStyleCnt="5">
        <dgm:presLayoutVars>
          <dgm:bulletEnabled val="1"/>
        </dgm:presLayoutVars>
      </dgm:prSet>
      <dgm:spPr/>
    </dgm:pt>
    <dgm:pt modelId="{E4CFD4FE-4287-4AA7-9659-9F882DA6F271}" type="pres">
      <dgm:prSet presAssocID="{00B009C9-680D-40F1-806C-C55F91B304D2}" presName="accent_5" presStyleCnt="0"/>
      <dgm:spPr/>
    </dgm:pt>
    <dgm:pt modelId="{1190D31F-7127-4CE9-93D8-B2B17AE6BDC1}" type="pres">
      <dgm:prSet presAssocID="{00B009C9-680D-40F1-806C-C55F91B304D2}" presName="accentRepeatNode" presStyleLbl="solidFgAcc1" presStyleIdx="4" presStyleCnt="5"/>
      <dgm:spPr/>
    </dgm:pt>
  </dgm:ptLst>
  <dgm:cxnLst>
    <dgm:cxn modelId="{33933C04-DE18-4896-B3D8-55552BF37D29}" srcId="{120BC7A7-D036-42E3-AD18-6C4056AFF035}" destId="{C8BE64E0-B51A-4B45-A310-759FB7E41ABE}" srcOrd="2" destOrd="0" parTransId="{C7105ECE-7DC4-43CB-93BD-52ADDDB453B9}" sibTransId="{9C648393-7E74-4D33-BAE0-5BE5668AD6DE}"/>
    <dgm:cxn modelId="{7D2C2123-1FB2-4022-942B-0FCF8E6EE3FD}" type="presOf" srcId="{C8BE64E0-B51A-4B45-A310-759FB7E41ABE}" destId="{8BC8C78B-99A2-4B25-8428-AA4D1D5E58BF}" srcOrd="0" destOrd="0" presId="urn:microsoft.com/office/officeart/2008/layout/VerticalCurvedList"/>
    <dgm:cxn modelId="{FBF0722C-B835-49F2-A08D-A20AEB3D3C0E}" type="presOf" srcId="{00B009C9-680D-40F1-806C-C55F91B304D2}" destId="{85AA59A0-6472-4D93-BFD3-EAB7CC001ABC}" srcOrd="0" destOrd="0" presId="urn:microsoft.com/office/officeart/2008/layout/VerticalCurvedList"/>
    <dgm:cxn modelId="{47F57541-5394-4E52-B1C5-B52B5CD873F6}" srcId="{120BC7A7-D036-42E3-AD18-6C4056AFF035}" destId="{80D599DB-6BC9-42A7-BE98-28B876E3EEEC}" srcOrd="1" destOrd="0" parTransId="{4D3289F1-CAEF-4685-A3F1-427811F82C05}" sibTransId="{507982BC-FEF1-4F82-A537-43C51F1A15E3}"/>
    <dgm:cxn modelId="{7D8C3664-087C-4A59-B8BC-6F0499B0E3CB}" type="presOf" srcId="{EE01F79F-E8EB-421E-90E9-35A158BFFD73}" destId="{3F4FADB8-F241-4651-994B-FD96A5B2A50D}" srcOrd="0" destOrd="0" presId="urn:microsoft.com/office/officeart/2008/layout/VerticalCurvedList"/>
    <dgm:cxn modelId="{73E6FE4E-224A-417F-8375-6DAEB33F2509}" srcId="{120BC7A7-D036-42E3-AD18-6C4056AFF035}" destId="{EE01F79F-E8EB-421E-90E9-35A158BFFD73}" srcOrd="3" destOrd="0" parTransId="{6437D8DC-AD53-46E2-BAFD-51A9CFB18D48}" sibTransId="{B15165EB-03F4-4C30-AFA7-E9B4CA2D4802}"/>
    <dgm:cxn modelId="{0066A474-5DAE-49D9-A8A1-A077A83E7F2D}" srcId="{120BC7A7-D036-42E3-AD18-6C4056AFF035}" destId="{C3100D2C-D02A-4D97-9967-47D143EECEEA}" srcOrd="0" destOrd="0" parTransId="{B64167B6-F323-44C8-85F8-AD1034DF46A3}" sibTransId="{6DA187CA-5BFF-4E86-8A3A-DDAD13B2DC19}"/>
    <dgm:cxn modelId="{9A826D8E-79FA-4A1B-AD95-EBC6188899F3}" srcId="{120BC7A7-D036-42E3-AD18-6C4056AFF035}" destId="{00B009C9-680D-40F1-806C-C55F91B304D2}" srcOrd="4" destOrd="0" parTransId="{BE312D57-70DF-402D-A1B8-83A463C9BACA}" sibTransId="{DD852009-687F-437A-B8B2-A9531D85C60A}"/>
    <dgm:cxn modelId="{1DBF93AD-8308-4FA3-B86C-2A3698A32A0B}" type="presOf" srcId="{6DA187CA-5BFF-4E86-8A3A-DDAD13B2DC19}" destId="{A18F0EF2-43B4-4773-8481-232D5D7E886D}" srcOrd="0" destOrd="0" presId="urn:microsoft.com/office/officeart/2008/layout/VerticalCurvedList"/>
    <dgm:cxn modelId="{7ED36BCD-3410-4474-8D26-4755D5F137FC}" type="presOf" srcId="{C3100D2C-D02A-4D97-9967-47D143EECEEA}" destId="{A9CF74A0-CAD7-481D-937F-C54DCF4C5AF8}" srcOrd="0" destOrd="0" presId="urn:microsoft.com/office/officeart/2008/layout/VerticalCurvedList"/>
    <dgm:cxn modelId="{3398A2ED-5930-4418-811C-B9C6F922020A}" type="presOf" srcId="{120BC7A7-D036-42E3-AD18-6C4056AFF035}" destId="{AD41FFB1-30D3-4C67-ACC5-81832714216C}" srcOrd="0" destOrd="0" presId="urn:microsoft.com/office/officeart/2008/layout/VerticalCurvedList"/>
    <dgm:cxn modelId="{7A9EFBF6-921B-4346-BF66-F654379A3C18}" type="presOf" srcId="{80D599DB-6BC9-42A7-BE98-28B876E3EEEC}" destId="{1370FF83-F22B-4358-B002-2503F545E138}" srcOrd="0" destOrd="0" presId="urn:microsoft.com/office/officeart/2008/layout/VerticalCurvedList"/>
    <dgm:cxn modelId="{A4ED5629-726B-4947-958E-C44095DBBEC1}" type="presParOf" srcId="{AD41FFB1-30D3-4C67-ACC5-81832714216C}" destId="{E468D6C2-372E-4FF1-B6F7-BBFB87C99302}" srcOrd="0" destOrd="0" presId="urn:microsoft.com/office/officeart/2008/layout/VerticalCurvedList"/>
    <dgm:cxn modelId="{D49E40CB-5589-4375-A48F-37FEBE7AB2C3}" type="presParOf" srcId="{E468D6C2-372E-4FF1-B6F7-BBFB87C99302}" destId="{C8187EC0-E210-4267-847C-2B6DA2E5DC57}" srcOrd="0" destOrd="0" presId="urn:microsoft.com/office/officeart/2008/layout/VerticalCurvedList"/>
    <dgm:cxn modelId="{402CC936-AAB3-4F3B-8026-EBA4D164E191}" type="presParOf" srcId="{C8187EC0-E210-4267-847C-2B6DA2E5DC57}" destId="{7587910A-A3F2-42FC-BD19-126C5A9C440D}" srcOrd="0" destOrd="0" presId="urn:microsoft.com/office/officeart/2008/layout/VerticalCurvedList"/>
    <dgm:cxn modelId="{7DC07E60-4FBA-48DD-8E67-B1C5B85E28E5}" type="presParOf" srcId="{C8187EC0-E210-4267-847C-2B6DA2E5DC57}" destId="{A18F0EF2-43B4-4773-8481-232D5D7E886D}" srcOrd="1" destOrd="0" presId="urn:microsoft.com/office/officeart/2008/layout/VerticalCurvedList"/>
    <dgm:cxn modelId="{21FAA3BC-09DE-4DB3-B189-D9E6F8E084A8}" type="presParOf" srcId="{C8187EC0-E210-4267-847C-2B6DA2E5DC57}" destId="{8184CD36-5AA8-41E1-A807-FEDA4C009CEF}" srcOrd="2" destOrd="0" presId="urn:microsoft.com/office/officeart/2008/layout/VerticalCurvedList"/>
    <dgm:cxn modelId="{59727D61-0EEC-4078-BFB4-0EB59645F99B}" type="presParOf" srcId="{C8187EC0-E210-4267-847C-2B6DA2E5DC57}" destId="{E8EFE663-E357-467A-86B3-173142CC7A4C}" srcOrd="3" destOrd="0" presId="urn:microsoft.com/office/officeart/2008/layout/VerticalCurvedList"/>
    <dgm:cxn modelId="{59FBA78E-5D90-404C-B940-C8F2DA477C08}" type="presParOf" srcId="{E468D6C2-372E-4FF1-B6F7-BBFB87C99302}" destId="{A9CF74A0-CAD7-481D-937F-C54DCF4C5AF8}" srcOrd="1" destOrd="0" presId="urn:microsoft.com/office/officeart/2008/layout/VerticalCurvedList"/>
    <dgm:cxn modelId="{BC7554C5-FC85-4841-AC60-09DCCF44C412}" type="presParOf" srcId="{E468D6C2-372E-4FF1-B6F7-BBFB87C99302}" destId="{DE9F5718-BCEC-45D1-9F86-3C178DEC288B}" srcOrd="2" destOrd="0" presId="urn:microsoft.com/office/officeart/2008/layout/VerticalCurvedList"/>
    <dgm:cxn modelId="{4D9C43E7-2E8F-4416-B40A-97E30BF6409B}" type="presParOf" srcId="{DE9F5718-BCEC-45D1-9F86-3C178DEC288B}" destId="{9E0BB25F-6B2A-426B-9E62-9D9571AE1461}" srcOrd="0" destOrd="0" presId="urn:microsoft.com/office/officeart/2008/layout/VerticalCurvedList"/>
    <dgm:cxn modelId="{639E9B6D-25FA-4999-8D33-992BBEA7F562}" type="presParOf" srcId="{E468D6C2-372E-4FF1-B6F7-BBFB87C99302}" destId="{1370FF83-F22B-4358-B002-2503F545E138}" srcOrd="3" destOrd="0" presId="urn:microsoft.com/office/officeart/2008/layout/VerticalCurvedList"/>
    <dgm:cxn modelId="{F06DD231-7195-410F-8244-6CD478DAEC96}" type="presParOf" srcId="{E468D6C2-372E-4FF1-B6F7-BBFB87C99302}" destId="{E64F3D80-EBED-43B8-84DC-9CBBE862B6D7}" srcOrd="4" destOrd="0" presId="urn:microsoft.com/office/officeart/2008/layout/VerticalCurvedList"/>
    <dgm:cxn modelId="{41820118-FFD7-4A69-AEA5-D24ECB16C9F5}" type="presParOf" srcId="{E64F3D80-EBED-43B8-84DC-9CBBE862B6D7}" destId="{F4F34303-7BFB-4878-80A6-05F07D6833C3}" srcOrd="0" destOrd="0" presId="urn:microsoft.com/office/officeart/2008/layout/VerticalCurvedList"/>
    <dgm:cxn modelId="{1B86ADE1-7D56-407C-9BA0-DDE3F9932E14}" type="presParOf" srcId="{E468D6C2-372E-4FF1-B6F7-BBFB87C99302}" destId="{8BC8C78B-99A2-4B25-8428-AA4D1D5E58BF}" srcOrd="5" destOrd="0" presId="urn:microsoft.com/office/officeart/2008/layout/VerticalCurvedList"/>
    <dgm:cxn modelId="{1137822E-048D-4082-A16D-463D6E0DEC7A}" type="presParOf" srcId="{E468D6C2-372E-4FF1-B6F7-BBFB87C99302}" destId="{0F866634-A0FF-45F0-8705-3CA9148AB3E3}" srcOrd="6" destOrd="0" presId="urn:microsoft.com/office/officeart/2008/layout/VerticalCurvedList"/>
    <dgm:cxn modelId="{FF75BEC2-F77B-404D-BBE9-ACF358CBA29B}" type="presParOf" srcId="{0F866634-A0FF-45F0-8705-3CA9148AB3E3}" destId="{90262934-AEAF-4D44-9ED0-5AC550E12E62}" srcOrd="0" destOrd="0" presId="urn:microsoft.com/office/officeart/2008/layout/VerticalCurvedList"/>
    <dgm:cxn modelId="{83F0B894-F49D-459A-83EB-F2C22B4EEEA7}" type="presParOf" srcId="{E468D6C2-372E-4FF1-B6F7-BBFB87C99302}" destId="{3F4FADB8-F241-4651-994B-FD96A5B2A50D}" srcOrd="7" destOrd="0" presId="urn:microsoft.com/office/officeart/2008/layout/VerticalCurvedList"/>
    <dgm:cxn modelId="{FA6A577D-CC64-440D-90CA-C9E0C32A0727}" type="presParOf" srcId="{E468D6C2-372E-4FF1-B6F7-BBFB87C99302}" destId="{5B66FB07-9EDA-42BD-AEB6-C9B99EC264B3}" srcOrd="8" destOrd="0" presId="urn:microsoft.com/office/officeart/2008/layout/VerticalCurvedList"/>
    <dgm:cxn modelId="{3189F3FB-A97B-4A8C-AD39-2D915A78BCA4}" type="presParOf" srcId="{5B66FB07-9EDA-42BD-AEB6-C9B99EC264B3}" destId="{BD6D7C77-30D3-454A-AF05-A270B73776BB}" srcOrd="0" destOrd="0" presId="urn:microsoft.com/office/officeart/2008/layout/VerticalCurvedList"/>
    <dgm:cxn modelId="{BE29F608-F72C-4570-B7CA-0619EF0B35C3}" type="presParOf" srcId="{E468D6C2-372E-4FF1-B6F7-BBFB87C99302}" destId="{85AA59A0-6472-4D93-BFD3-EAB7CC001ABC}" srcOrd="9" destOrd="0" presId="urn:microsoft.com/office/officeart/2008/layout/VerticalCurvedList"/>
    <dgm:cxn modelId="{7981F1B0-0F5E-406F-B887-3AC8F862035B}" type="presParOf" srcId="{E468D6C2-372E-4FF1-B6F7-BBFB87C99302}" destId="{E4CFD4FE-4287-4AA7-9659-9F882DA6F271}" srcOrd="10" destOrd="0" presId="urn:microsoft.com/office/officeart/2008/layout/VerticalCurvedList"/>
    <dgm:cxn modelId="{1AAC8440-348C-4525-8748-5A3EC838080B}" type="presParOf" srcId="{E4CFD4FE-4287-4AA7-9659-9F882DA6F271}" destId="{1190D31F-7127-4CE9-93D8-B2B17AE6BDC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F0EF2-43B4-4773-8481-232D5D7E886D}">
      <dsp:nvSpPr>
        <dsp:cNvPr id="0" name=""/>
        <dsp:cNvSpPr/>
      </dsp:nvSpPr>
      <dsp:spPr>
        <a:xfrm>
          <a:off x="-4883503" y="-748369"/>
          <a:ext cx="5816326" cy="5816326"/>
        </a:xfrm>
        <a:prstGeom prst="blockArc">
          <a:avLst>
            <a:gd name="adj1" fmla="val 18900000"/>
            <a:gd name="adj2" fmla="val 2700000"/>
            <a:gd name="adj3" fmla="val 37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F74A0-CAD7-481D-937F-C54DCF4C5AF8}">
      <dsp:nvSpPr>
        <dsp:cNvPr id="0" name=""/>
        <dsp:cNvSpPr/>
      </dsp:nvSpPr>
      <dsp:spPr>
        <a:xfrm>
          <a:off x="359838" y="288030"/>
          <a:ext cx="7597120" cy="540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8721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Představení a specifika výzvy č. 035</a:t>
          </a:r>
        </a:p>
      </dsp:txBody>
      <dsp:txXfrm>
        <a:off x="359838" y="288030"/>
        <a:ext cx="7597120" cy="540121"/>
      </dsp:txXfrm>
    </dsp:sp>
    <dsp:sp modelId="{9E0BB25F-6B2A-426B-9E62-9D9571AE1461}">
      <dsp:nvSpPr>
        <dsp:cNvPr id="0" name=""/>
        <dsp:cNvSpPr/>
      </dsp:nvSpPr>
      <dsp:spPr>
        <a:xfrm>
          <a:off x="70580" y="202372"/>
          <a:ext cx="675151" cy="6751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0FF83-F22B-4358-B002-2503F545E138}">
      <dsp:nvSpPr>
        <dsp:cNvPr id="0" name=""/>
        <dsp:cNvSpPr/>
      </dsp:nvSpPr>
      <dsp:spPr>
        <a:xfrm>
          <a:off x="795191" y="1079810"/>
          <a:ext cx="7210085" cy="540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8721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Informace k </a:t>
          </a:r>
          <a:r>
            <a:rPr lang="cs-CZ" sz="2900" b="0" kern="1200" dirty="0" err="1"/>
            <a:t>age</a:t>
          </a:r>
          <a:r>
            <a:rPr lang="cs-CZ" sz="2900" b="0" kern="1200" dirty="0"/>
            <a:t> management auditu</a:t>
          </a:r>
        </a:p>
      </dsp:txBody>
      <dsp:txXfrm>
        <a:off x="795191" y="1079810"/>
        <a:ext cx="7210085" cy="540121"/>
      </dsp:txXfrm>
    </dsp:sp>
    <dsp:sp modelId="{F4F34303-7BFB-4878-80A6-05F07D6833C3}">
      <dsp:nvSpPr>
        <dsp:cNvPr id="0" name=""/>
        <dsp:cNvSpPr/>
      </dsp:nvSpPr>
      <dsp:spPr>
        <a:xfrm>
          <a:off x="457615" y="1012295"/>
          <a:ext cx="675151" cy="6751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8C78B-99A2-4B25-8428-AA4D1D5E58BF}">
      <dsp:nvSpPr>
        <dsp:cNvPr id="0" name=""/>
        <dsp:cNvSpPr/>
      </dsp:nvSpPr>
      <dsp:spPr>
        <a:xfrm>
          <a:off x="913979" y="1889733"/>
          <a:ext cx="7091296" cy="540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8721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0" kern="1200" dirty="0"/>
            <a:t>Hodnocení a výběr projektů</a:t>
          </a:r>
        </a:p>
      </dsp:txBody>
      <dsp:txXfrm>
        <a:off x="913979" y="1889733"/>
        <a:ext cx="7091296" cy="540121"/>
      </dsp:txXfrm>
    </dsp:sp>
    <dsp:sp modelId="{90262934-AEAF-4D44-9ED0-5AC550E12E62}">
      <dsp:nvSpPr>
        <dsp:cNvPr id="0" name=""/>
        <dsp:cNvSpPr/>
      </dsp:nvSpPr>
      <dsp:spPr>
        <a:xfrm>
          <a:off x="576404" y="1822218"/>
          <a:ext cx="675151" cy="6751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4FADB8-F241-4651-994B-FD96A5B2A50D}">
      <dsp:nvSpPr>
        <dsp:cNvPr id="0" name=""/>
        <dsp:cNvSpPr/>
      </dsp:nvSpPr>
      <dsp:spPr>
        <a:xfrm>
          <a:off x="795191" y="2699656"/>
          <a:ext cx="7210085" cy="540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8721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5FBBF5"/>
            </a:buClr>
            <a:buNone/>
          </a:pPr>
          <a:r>
            <a:rPr lang="cs-CZ" sz="2900" b="0" kern="1200" dirty="0"/>
            <a:t>Vyplnění žádosti o podporu v IS KP21+</a:t>
          </a:r>
        </a:p>
      </dsp:txBody>
      <dsp:txXfrm>
        <a:off x="795191" y="2699656"/>
        <a:ext cx="7210085" cy="540121"/>
      </dsp:txXfrm>
    </dsp:sp>
    <dsp:sp modelId="{BD6D7C77-30D3-454A-AF05-A270B73776BB}">
      <dsp:nvSpPr>
        <dsp:cNvPr id="0" name=""/>
        <dsp:cNvSpPr/>
      </dsp:nvSpPr>
      <dsp:spPr>
        <a:xfrm>
          <a:off x="457615" y="2632140"/>
          <a:ext cx="675151" cy="6751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AA59A0-6472-4D93-BFD3-EAB7CC001ABC}">
      <dsp:nvSpPr>
        <dsp:cNvPr id="0" name=""/>
        <dsp:cNvSpPr/>
      </dsp:nvSpPr>
      <dsp:spPr>
        <a:xfrm>
          <a:off x="408156" y="3509578"/>
          <a:ext cx="7597120" cy="540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8721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Dotazy</a:t>
          </a:r>
        </a:p>
      </dsp:txBody>
      <dsp:txXfrm>
        <a:off x="408156" y="3509578"/>
        <a:ext cx="7597120" cy="540121"/>
      </dsp:txXfrm>
    </dsp:sp>
    <dsp:sp modelId="{1190D31F-7127-4CE9-93D8-B2B17AE6BDC1}">
      <dsp:nvSpPr>
        <dsp:cNvPr id="0" name=""/>
        <dsp:cNvSpPr/>
      </dsp:nvSpPr>
      <dsp:spPr>
        <a:xfrm>
          <a:off x="70580" y="3442063"/>
          <a:ext cx="675151" cy="6751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09.01.2023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09.01.2023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Vyplnění žádosti o podporu v IS KP21+ je popsáno v prezentaci s názvem IS KP21+_prezentace_semináře pro žadatele_v1.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346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0" err="1">
                <a:latin typeface="+mn-lt"/>
              </a:rPr>
              <a:t>add</a:t>
            </a:r>
            <a:r>
              <a:rPr lang="cs-CZ" sz="1200" dirty="0">
                <a:latin typeface="+mn-lt"/>
              </a:rPr>
              <a:t> 2 – </a:t>
            </a:r>
            <a:r>
              <a:rPr lang="cs-CZ" sz="1200" b="0" i="0" u="none" strike="noStrike" baseline="0" dirty="0">
                <a:solidFill>
                  <a:srgbClr val="000000"/>
                </a:solidFill>
                <a:latin typeface="+mn-lt"/>
              </a:rPr>
              <a:t>Podpora se týká profesního vzdělávání konkrétních zaměstnanců, jehož potřebnost vyplyne z výsledků </a:t>
            </a:r>
            <a:r>
              <a:rPr lang="cs-CZ" sz="1200" b="0" i="0" u="none" strike="noStrike" baseline="0" dirty="0" err="1">
                <a:solidFill>
                  <a:srgbClr val="000000"/>
                </a:solidFill>
                <a:latin typeface="+mn-lt"/>
              </a:rPr>
              <a:t>age</a:t>
            </a:r>
            <a:r>
              <a:rPr lang="cs-CZ" sz="1200" b="0" i="0" u="none" strike="noStrike" baseline="0" dirty="0">
                <a:solidFill>
                  <a:srgbClr val="000000"/>
                </a:solidFill>
                <a:latin typeface="+mn-lt"/>
              </a:rPr>
              <a:t> management auditu. Výzva č. 035 není zaměřena na celopodnikové profesní vzdělávání. </a:t>
            </a:r>
            <a:endParaRPr lang="cs-CZ" sz="1200" dirty="0">
              <a:latin typeface="+mn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542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add</a:t>
            </a:r>
            <a:r>
              <a:rPr lang="cs-CZ" dirty="0"/>
              <a:t> 4 - Podpora nesmí být poskytnuta na periodická školení BOZP, požární ochrana, první pomoc, školení řidičů – referentů a další.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893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510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highlight>
                  <a:srgbClr val="FFFF00"/>
                </a:highlight>
              </a:rPr>
              <a:t>Aktivity projektu je možné realizovat v prezenční nebo distanční formě. Podrobněji o distanční formě v Obecné části pravidel pro žadatele a příjemce z OPZ+ zejména kapitola 18.1, 18.2 a 28 a ve </a:t>
            </a:r>
            <a:r>
              <a:rPr lang="cs-CZ" sz="1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Specifické části pravidel pro žadatele a příjemce z OPZ+ pro projekty s přímými a nepřímými náklady nebo projekty financované s využitím paušálních sazeb </a:t>
            </a:r>
            <a:r>
              <a:rPr lang="cs-CZ" dirty="0">
                <a:highlight>
                  <a:srgbClr val="FFFF00"/>
                </a:highlight>
              </a:rPr>
              <a:t>- zejména kapitola 6.4.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721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Veškeré výdaje v rozpočtu musí být v souladu se specifickým cílem 1.3 a výzvou. Důležitá je provázanost závěrů z Age management auditu na nastavení konkrétních potřeb žadatele v projektu s ohledem na velikost cílové skupiny. Veškeré výdaje doporučujeme důkladně zdůvodnit a doložit způsob výpočtu výdaje.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409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8588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1464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just" defTabSz="914400" rtl="0" eaLnBrk="1" latinLnBrk="0" hangingPunct="1">
              <a:spcAft>
                <a:spcPts val="1200"/>
              </a:spcAft>
              <a:buFont typeface="+mj-lt"/>
              <a:buNone/>
            </a:pPr>
            <a:r>
              <a:rPr lang="cs-CZ" sz="1200" b="0" kern="12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add</a:t>
            </a:r>
            <a:r>
              <a:rPr lang="cs-CZ" sz="1200" b="0" kern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1 - Žadatel o podporu, který je evidující osobou podle zákona č. 37/2021 Sb., o evidenci skutečných majitelů, musí dodat údaje o svém skutečném majiteli, a to ve formě úplného výpisu platných údajů a údajů, které byly vymazány bez náhrady nebo s nahrazením novými údaji, který přiloží k žádosti o podporu.</a:t>
            </a:r>
          </a:p>
          <a:p>
            <a:pPr marL="0" lvl="0" indent="0" algn="just" defTabSz="914400" rtl="0" eaLnBrk="1" latinLnBrk="0" hangingPunct="1">
              <a:spcAft>
                <a:spcPts val="1200"/>
              </a:spcAft>
              <a:buFont typeface="+mj-lt"/>
              <a:buNone/>
            </a:pPr>
            <a:r>
              <a:rPr lang="cs-CZ" sz="1200" b="0" kern="1200" dirty="0" err="1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add</a:t>
            </a:r>
            <a:r>
              <a:rPr lang="cs-CZ" sz="1200" b="0" kern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2 - Žadatel o podporu, který je obchodní společností či družstvem a jehož majetek je vložen nebo částečně vložen do svěřenského fondu, je povinen doložit k žádosti o podporu statut tohoto svěřenského fondu.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411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accent6"/>
                </a:solidFill>
              </a:rPr>
              <a:t>add</a:t>
            </a:r>
            <a:r>
              <a:rPr lang="cs-CZ" dirty="0">
                <a:solidFill>
                  <a:schemeClr val="accent6"/>
                </a:solidFill>
              </a:rPr>
              <a:t> 2 - V tomto ohledu je potřeba zvážit, zda bude výdaj za provedení Age managementu nárokován a v tomto ohledu nastavit datum zahájení realizace projektu. V konečném důsledku se zkrátí délka realizace.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370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Podrobněji v kapitole 4 Specifické části pravidel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4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270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Není úplným výčtem příruček pro OPZ+.  </a:t>
            </a:r>
            <a:r>
              <a:rPr lang="cs-CZ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Veškeré dokumenty je možné najít na stránkách </a:t>
            </a:r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stránkách www.esfcr.cz.</a:t>
            </a:r>
            <a:endParaRPr lang="cs-CZ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7112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069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add</a:t>
            </a:r>
            <a:r>
              <a:rPr lang="cs-CZ" dirty="0"/>
              <a:t> 1 - Jeden oprávněný žadatel (jedno IČ) může v rámci této výzvy předložit pouze jednu žádost o podporu. Všechny ostatní případné žádosti daného žadatele budou vyřazeny ve fázi hodnocení přijatelnosti a formálních náležitostí. Určujícím faktorem pro vyřazení žádosti je datum a čas předložení žádosti o podporu v IS KP21+.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2895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971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217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479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Nákladní</a:t>
            </a:r>
            <a:r>
              <a:rPr lang="cs-CZ" baseline="0" dirty="0"/>
              <a:t> doprava pro </a:t>
            </a:r>
            <a:r>
              <a:rPr lang="cs-CZ" b="1" baseline="0" dirty="0"/>
              <a:t>cizí</a:t>
            </a:r>
            <a:r>
              <a:rPr lang="cs-CZ" baseline="0" dirty="0"/>
              <a:t> potřebu platí limit 100 000 EUR, pro vnitřní dopravu je to více.</a:t>
            </a:r>
          </a:p>
          <a:p>
            <a:r>
              <a:rPr lang="cs-CZ" baseline="0" dirty="0"/>
              <a:t>Podpora de </a:t>
            </a:r>
            <a:r>
              <a:rPr lang="cs-CZ" baseline="0" dirty="0" err="1"/>
              <a:t>minimis</a:t>
            </a:r>
            <a:r>
              <a:rPr lang="cs-CZ" baseline="0" dirty="0"/>
              <a:t> se nevztahuje na oblast zemědělské prvovýroby, rybolovu. Pokud podnik nemá jinou </a:t>
            </a:r>
            <a:r>
              <a:rPr lang="cs-CZ" baseline="0" dirty="0" err="1"/>
              <a:t>ek</a:t>
            </a:r>
            <a:r>
              <a:rPr lang="cs-CZ" baseline="0" dirty="0"/>
              <a:t>. aktivitu než </a:t>
            </a:r>
            <a:r>
              <a:rPr lang="cs-CZ" baseline="0" dirty="0" err="1"/>
              <a:t>zeměděl</a:t>
            </a:r>
            <a:r>
              <a:rPr lang="cs-CZ" baseline="0" dirty="0"/>
              <a:t>. prvovýrobu, nemůže žádat o podporu. Lze žádat i v oblasti zemědělské výroby, ovšem je tam nižší limit de minimis – 20 000 EUR, a  dále ex. Limit 48 340 000 EUR pro celé odvětví poskytnuté podnikům v prvovýrobě. Pro rybolov platí limity 30 000 EUR a 3 020 000 EUR</a:t>
            </a:r>
          </a:p>
          <a:p>
            <a:r>
              <a:rPr lang="cs-CZ" baseline="0" dirty="0"/>
              <a:t>V případě, že lze analyticky oddělit zemědělskou prvovýrobu, rybolov od jiných činností, lze </a:t>
            </a:r>
            <a:r>
              <a:rPr lang="cs-CZ" baseline="0" dirty="0" err="1"/>
              <a:t>podoru</a:t>
            </a:r>
            <a:r>
              <a:rPr lang="cs-CZ" baseline="0" dirty="0"/>
              <a:t> de </a:t>
            </a:r>
            <a:r>
              <a:rPr lang="cs-CZ" baseline="0" dirty="0" err="1"/>
              <a:t>minimis</a:t>
            </a:r>
            <a:r>
              <a:rPr lang="cs-CZ" baseline="0" dirty="0"/>
              <a:t> nárokovat.</a:t>
            </a:r>
          </a:p>
          <a:p>
            <a:r>
              <a:rPr lang="cs-CZ" baseline="0" dirty="0"/>
              <a:t>Podpora de </a:t>
            </a:r>
            <a:r>
              <a:rPr lang="cs-CZ" baseline="0" dirty="0" err="1"/>
              <a:t>minimis</a:t>
            </a:r>
            <a:r>
              <a:rPr lang="cs-CZ" baseline="0" dirty="0"/>
              <a:t> se poskytuje s vydáním právního aktu a to na celou výši projektu bez spolufinancování.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133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Účetním období se rozumí kalendářní nebo hospodářský rok.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64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1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55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3502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763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70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0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40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779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0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07304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41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939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2570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066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973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723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148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5274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81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5225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5440A850-5689-4D55-9BAB-31BFA4EFCDA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B814B96-F626-44A0-A553-EAB5E9D402F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10" name="Obrázek 11">
            <a:extLst>
              <a:ext uri="{FF2B5EF4-FFF2-40B4-BE49-F238E27FC236}">
                <a16:creationId xmlns:a16="http://schemas.microsoft.com/office/drawing/2014/main" id="{7CEA8BD9-4EDC-478A-B1D7-B89C5968F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A311705-EB00-4AD0-A6F1-3F48833DB4AD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7" name="Zástupný symbol pro datum 5">
            <a:extLst>
              <a:ext uri="{FF2B5EF4-FFF2-40B4-BE49-F238E27FC236}">
                <a16:creationId xmlns:a16="http://schemas.microsoft.com/office/drawing/2014/main" id="{E860E2F5-4232-4044-A31B-028BE8AF0C3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zápatí 6">
            <a:extLst>
              <a:ext uri="{FF2B5EF4-FFF2-40B4-BE49-F238E27FC236}">
                <a16:creationId xmlns:a16="http://schemas.microsoft.com/office/drawing/2014/main" id="{F0D50276-9955-4298-8C27-4506AADEEF9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7">
            <a:extLst>
              <a:ext uri="{FF2B5EF4-FFF2-40B4-BE49-F238E27FC236}">
                <a16:creationId xmlns:a16="http://schemas.microsoft.com/office/drawing/2014/main" id="{589A2650-EAC2-4DD4-92D9-3F99D1EE2DC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0198550F-A8AA-4E13-B468-7356DC5D9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367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2F3F9-7728-4A40-BFD0-86F3D90A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6E5722-98BF-4FC1-8533-479D288E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7DB3E2-E5AB-4868-98AC-686C3A78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160E5-A7C5-4D93-8B85-0AD34E4698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241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8491D62-F952-4535-AFD5-C0B825A8EFE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72D71E1-3C46-47B2-86DB-D0DEC7DAEA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8EE68A16-8084-47D9-892B-3EAA47ECA19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E5065F35-218B-4D88-9A23-FA27793490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16505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3A402E1C-C993-47A9-A9A2-DDFF652850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14A21021-001E-40FE-B89D-E35555B17A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6BAAC3A9-4A7A-4BDF-A626-833DCDECE6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50B05C27-446C-4A85-9C37-DA7E5279717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77708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datum 3">
            <a:extLst>
              <a:ext uri="{FF2B5EF4-FFF2-40B4-BE49-F238E27FC236}">
                <a16:creationId xmlns:a16="http://schemas.microsoft.com/office/drawing/2014/main" id="{20014ACF-8830-4491-879B-5E3EDC96EC7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83053E07-1DA1-4714-8C6D-D6E135DA61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8961FE1-CAB4-4ADE-9A33-883ED94D076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2F379236-ECBE-4A93-B643-3EF311D1816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6340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103466A-AFD6-49BF-9F95-B491C8DCA065}"/>
              </a:ext>
            </a:extLst>
          </p:cNvPr>
          <p:cNvSpPr/>
          <p:nvPr userDrawn="1"/>
        </p:nvSpPr>
        <p:spPr>
          <a:xfrm>
            <a:off x="0" y="0"/>
            <a:ext cx="9144000" cy="673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AD72209-6EF4-40C9-8CC7-F21F3CE8F0E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6" name="Obrázek 11">
            <a:extLst>
              <a:ext uri="{FF2B5EF4-FFF2-40B4-BE49-F238E27FC236}">
                <a16:creationId xmlns:a16="http://schemas.microsoft.com/office/drawing/2014/main" id="{60960804-DBEC-4486-B904-D33D68982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F2E4AEA2-E2BC-4509-9D83-259913DAFCD8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56963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4875B2-35B6-4F44-8AE5-7B01E9F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63332D-16FA-4FB8-9D58-A8245641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19E384-A268-40BE-9882-E734EC74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92EA3-1B42-4F82-87E4-17C6485D039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02761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DCAC432-B6EF-4F90-BE16-B6589FE163C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A8EA4FE-02AA-4170-BBC5-3B30B97199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C816C8A6-2A9B-4C38-B7FD-4B42A6806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41D46E7-777A-4B31-91D1-6BAC074F3F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0575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1A5FD0E-4C77-4AB1-8C24-B538E359546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F1B0D53-65EC-4182-9C84-586995D9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A32A76A-7911-4237-A277-EDD7061465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ED6F8FF-31CC-4B87-82D9-260C2CBB7C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341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02585D64-3693-4B90-9D33-158C02C2C21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49B78728-FEEA-4D61-8ADC-6067FAAB64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EEE07B07-EB06-4CA5-9611-83DC965B91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44D291B7-B4C8-43E2-8D5A-7FE37CE2B5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58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7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583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5851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2609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8039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352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6019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2549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90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4500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1018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088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4328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41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382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234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849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4449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2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1351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28920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1298233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3680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66000" indent="-252000">
              <a:buSzPct val="150000"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191933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61731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3820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71036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6038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06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877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0142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24074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62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cs-CZ"/>
              <a:t>14. - 15. 5. 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1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0A03292F-4635-4ABE-B42F-5EA4FD4C6DFA}"/>
              </a:ext>
            </a:extLst>
          </p:cNvPr>
          <p:cNvSpPr/>
          <p:nvPr/>
        </p:nvSpPr>
        <p:spPr>
          <a:xfrm>
            <a:off x="0" y="1079500"/>
            <a:ext cx="9144000" cy="127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17DD378-830C-4F32-A903-1BEE825305A1}"/>
              </a:ext>
            </a:extLst>
          </p:cNvPr>
          <p:cNvSpPr/>
          <p:nvPr/>
        </p:nvSpPr>
        <p:spPr>
          <a:xfrm>
            <a:off x="0" y="0"/>
            <a:ext cx="9144000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DC93CE9F-D56C-4231-98A3-F4331323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0"/>
            <a:ext cx="8423275" cy="10795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101" name="Zástupný symbol pro text 2">
            <a:extLst>
              <a:ext uri="{FF2B5EF4-FFF2-40B4-BE49-F238E27FC236}">
                <a16:creationId xmlns:a16="http://schemas.microsoft.com/office/drawing/2014/main" id="{94032CBD-7494-42A7-B15D-23CAF1FE2C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39750" y="1800225"/>
            <a:ext cx="8064500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B1BAD0-8C20-4B6E-A8AF-AE32A6933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750" y="6516688"/>
            <a:ext cx="1116013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538B4-F697-46DC-BB98-598A6943B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2275" y="6516688"/>
            <a:ext cx="6911975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D777D8-25AB-4309-A356-113DD0C5B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63" y="6516688"/>
            <a:ext cx="466725" cy="17938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84A8B"/>
                </a:solidFill>
              </a:defRPr>
            </a:lvl1pPr>
          </a:lstStyle>
          <a:p>
            <a:fld id="{89716E8A-C4AB-4BAA-B339-C790383B6FB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C977BCA9-3D50-4E67-8EEE-3CB0D75F7659}"/>
              </a:ext>
            </a:extLst>
          </p:cNvPr>
          <p:cNvSpPr/>
          <p:nvPr/>
        </p:nvSpPr>
        <p:spPr>
          <a:xfrm>
            <a:off x="0" y="6732588"/>
            <a:ext cx="9144000" cy="1254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31800" indent="-431800" algn="l" rtl="0" eaLnBrk="0" fontAlgn="base" hangingPunct="0">
        <a:lnSpc>
          <a:spcPts val="2875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6516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7575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69988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42081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85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cs-CZ">
                <a:solidFill>
                  <a:srgbClr val="084A8B"/>
                </a:solidFill>
              </a:rPr>
              <a:t>14. - 15. 5. 2018</a:t>
            </a:r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0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5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agri.cz/public/app/RDM/Portal/Subject/Search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2.xml"/><Relationship Id="rId4" Type="http://schemas.openxmlformats.org/officeDocument/2006/relationships/hyperlink" Target="https://eagri.cz/public/web/mze/registrovany-pristup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pravidla-pro-zadatele-a-prijemce-opz-plus/-/dokument/18400695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pravidla-pro-zadatele-a-prijemce-opz-plus/-/dokument/18400695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esfcr.cz/hodnoceni-a-vyber-projektu-opz-plus/-/dokument/18069370" TargetMode="External"/><Relationship Id="rId1" Type="http://schemas.openxmlformats.org/officeDocument/2006/relationships/slideLayout" Target="../slideLayouts/slideLayout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sfcr.cz/pravidla-pro-zadatele-a-prijemce-opz-plus/-/dokument/18479961" TargetMode="External"/><Relationship Id="rId3" Type="http://schemas.openxmlformats.org/officeDocument/2006/relationships/hyperlink" Target="https://www.esfcr.cz/vyzva-035-opz-plus" TargetMode="External"/><Relationship Id="rId7" Type="http://schemas.openxmlformats.org/officeDocument/2006/relationships/hyperlink" Target="https://www.esfcr.cz/pravidla-pro-zadatele-a-prijemce-opz-plus/-/dokument/18068507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2.xml"/><Relationship Id="rId6" Type="http://schemas.openxmlformats.org/officeDocument/2006/relationships/hyperlink" Target="https://www.esfcr.cz/pravidla-pro-zadatele-a-prijemce-opz-plus/-/dokument/18068434" TargetMode="External"/><Relationship Id="rId11" Type="http://schemas.openxmlformats.org/officeDocument/2006/relationships/hyperlink" Target="https://www.esfcr.cz/formulare-a-pokyny-potrebne-v-ramci-pripravy-zadosti-o-podporu-opz-plus/-/dokument/18398046" TargetMode="External"/><Relationship Id="rId5" Type="http://schemas.openxmlformats.org/officeDocument/2006/relationships/hyperlink" Target="https://www.esfcr.cz/documents/21802/18945473/P%C5%99%C3%ADloha+%C4%8D.+1+Formul%C3%A1%C5%99+pro+age+management+audit.docx/4d04be0d-f09b-4fa7-9fcf-636d4d9177f9" TargetMode="External"/><Relationship Id="rId10" Type="http://schemas.openxmlformats.org/officeDocument/2006/relationships/hyperlink" Target="https://www.esfcr.cz/formulare-a-pokyny-potrebne-v-ramci-pripravy-zadosti-o-podporu-opz-plus/-/dokument/18398069" TargetMode="External"/><Relationship Id="rId4" Type="http://schemas.openxmlformats.org/officeDocument/2006/relationships/hyperlink" Target="https://www.esfcr.cz/documents/21802/18945473/Text+v%C3%BDzvy+%C4%8D.+035+OPZ%2B/b8213245-6525-41bd-927c-c511896e6b37" TargetMode="External"/><Relationship Id="rId9" Type="http://schemas.openxmlformats.org/officeDocument/2006/relationships/hyperlink" Target="http://www.esfcr.cz/pravidla-pro-zadatele-a-prijemce-opz-plus/-/dokument/18400695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klub-vyzvy-035-age-management-v-ramci-opz-plu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2.xml"/><Relationship Id="rId5" Type="http://schemas.openxmlformats.org/officeDocument/2006/relationships/hyperlink" Target="mailto:marie.maresova@mpsv.cz" TargetMode="External"/><Relationship Id="rId4" Type="http://schemas.openxmlformats.org/officeDocument/2006/relationships/hyperlink" Target="mailto:klara.simackova@mpsv.cz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051720" y="3429000"/>
            <a:ext cx="6048672" cy="263800"/>
          </a:xfrm>
        </p:spPr>
        <p:txBody>
          <a:bodyPr/>
          <a:lstStyle/>
          <a:p>
            <a:pPr marL="228600"/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pic>
        <p:nvPicPr>
          <p:cNvPr id="3" name="Zástupný symbol pro obrázek 13">
            <a:extLst>
              <a:ext uri="{FF2B5EF4-FFF2-40B4-BE49-F238E27FC236}">
                <a16:creationId xmlns:a16="http://schemas.microsoft.com/office/drawing/2014/main" id="{8205876B-7C59-4421-8A77-9F538EB11D2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44824"/>
            <a:ext cx="540000" cy="540000"/>
          </a:xfrm>
        </p:spPr>
      </p:pic>
      <p:pic>
        <p:nvPicPr>
          <p:cNvPr id="4" name="Zástupný symbol pro obrázek 14">
            <a:extLst>
              <a:ext uri="{FF2B5EF4-FFF2-40B4-BE49-F238E27FC236}">
                <a16:creationId xmlns:a16="http://schemas.microsoft.com/office/drawing/2014/main" id="{2AFE2A7B-A4E3-4EA1-AACC-84E6755CAF94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69121"/>
            <a:ext cx="540000" cy="540000"/>
          </a:xfrm>
        </p:spPr>
      </p:pic>
      <p:pic>
        <p:nvPicPr>
          <p:cNvPr id="6" name="Zástupný symbol pro obrázek 15">
            <a:extLst>
              <a:ext uri="{FF2B5EF4-FFF2-40B4-BE49-F238E27FC236}">
                <a16:creationId xmlns:a16="http://schemas.microsoft.com/office/drawing/2014/main" id="{2D58238F-25F8-4D62-B921-AF47E3D33252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373216"/>
            <a:ext cx="540000" cy="540000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1AF485B4-AFCE-43E1-9CCA-D567778A07B6}"/>
              </a:ext>
            </a:extLst>
          </p:cNvPr>
          <p:cNvSpPr txBox="1"/>
          <p:nvPr/>
        </p:nvSpPr>
        <p:spPr>
          <a:xfrm>
            <a:off x="1511299" y="1628800"/>
            <a:ext cx="6589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000" b="1" dirty="0">
                <a:solidFill>
                  <a:srgbClr val="164088"/>
                </a:solidFill>
                <a:latin typeface="+mj-lt"/>
              </a:rPr>
              <a:t>Seminář pro žadatele ve výzvě č. 03_22_035 </a:t>
            </a:r>
          </a:p>
          <a:p>
            <a:r>
              <a:rPr lang="cs-CZ" sz="4000" b="1" dirty="0">
                <a:solidFill>
                  <a:srgbClr val="164088"/>
                </a:solidFill>
                <a:latin typeface="+mj-lt"/>
              </a:rPr>
              <a:t>Age management</a:t>
            </a:r>
            <a:endParaRPr lang="cs-CZ" sz="4000" b="1" dirty="0">
              <a:latin typeface="+mj-lt"/>
            </a:endParaRPr>
          </a:p>
        </p:txBody>
      </p:sp>
      <p:sp>
        <p:nvSpPr>
          <p:cNvPr id="8" name="Zástupný symbol pro text 5">
            <a:extLst>
              <a:ext uri="{FF2B5EF4-FFF2-40B4-BE49-F238E27FC236}">
                <a16:creationId xmlns:a16="http://schemas.microsoft.com/office/drawing/2014/main" id="{8DB99A53-ED5A-4B50-835C-6391F7B9A4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1299" y="3819601"/>
            <a:ext cx="7272000" cy="809999"/>
          </a:xfrm>
        </p:spPr>
        <p:txBody>
          <a:bodyPr/>
          <a:lstStyle/>
          <a:p>
            <a:r>
              <a:rPr lang="cs-CZ" sz="2800" dirty="0"/>
              <a:t>ODBOR REALIZACE PROGRAM</a:t>
            </a:r>
            <a:r>
              <a:rPr lang="cs-CZ" sz="3600" dirty="0"/>
              <a:t>ů</a:t>
            </a:r>
            <a:r>
              <a:rPr lang="cs-CZ" sz="2800" dirty="0"/>
              <a:t> ESF</a:t>
            </a:r>
            <a:br>
              <a:rPr lang="cs-CZ" sz="2800" dirty="0"/>
            </a:br>
            <a:r>
              <a:rPr lang="cs-CZ" sz="2800" dirty="0"/>
              <a:t>- Zaměstnanost a adaptabilita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D7DBC1C-9B9E-4FE4-9A03-A345469BFEB5}"/>
              </a:ext>
            </a:extLst>
          </p:cNvPr>
          <p:cNvSpPr txBox="1"/>
          <p:nvPr/>
        </p:nvSpPr>
        <p:spPr>
          <a:xfrm>
            <a:off x="1511298" y="5367992"/>
            <a:ext cx="615704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dirty="0"/>
              <a:t>22. 11. 2022, 29. 11. 2022, </a:t>
            </a:r>
            <a:r>
              <a:rPr lang="cs-CZ" sz="2800" dirty="0">
                <a:solidFill>
                  <a:srgbClr val="FF0000"/>
                </a:solidFill>
              </a:rPr>
              <a:t>9. 1. 2023 aktualizace str. 43 tabulka kritérií</a:t>
            </a:r>
          </a:p>
        </p:txBody>
      </p:sp>
    </p:spTree>
    <p:extLst>
      <p:ext uri="{BB962C8B-B14F-4D97-AF65-F5344CB8AC3E}">
        <p14:creationId xmlns:p14="http://schemas.microsoft.com/office/powerpoint/2010/main" val="206497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3BF59-AC5C-4BF2-A6D7-CB34CD4BB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financování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6EA48-C0D9-4A70-9A77-DFF6661A2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67840"/>
            <a:ext cx="8064000" cy="4352160"/>
          </a:xfrm>
        </p:spPr>
        <p:txBody>
          <a:bodyPr/>
          <a:lstStyle/>
          <a:p>
            <a:endParaRPr lang="cs-CZ" sz="2000" dirty="0"/>
          </a:p>
          <a:p>
            <a:r>
              <a:rPr lang="cs-CZ" sz="2000" dirty="0"/>
              <a:t>Maximální a minimální výše celkových způsobilých výdajů projektu</a:t>
            </a:r>
          </a:p>
          <a:p>
            <a:pPr marL="414000" lvl="1" indent="0">
              <a:buNone/>
            </a:pPr>
            <a:r>
              <a:rPr lang="cs-CZ" dirty="0"/>
              <a:t>	Min.  1 000 000 Kč</a:t>
            </a:r>
          </a:p>
          <a:p>
            <a:pPr marL="414000" lvl="1" indent="0">
              <a:buNone/>
            </a:pPr>
            <a:r>
              <a:rPr lang="cs-CZ" dirty="0"/>
              <a:t>	Max. 7 000 000 Kč</a:t>
            </a:r>
          </a:p>
          <a:p>
            <a:pPr marL="414000" lvl="1" indent="0">
              <a:buNone/>
            </a:pPr>
            <a:endParaRPr lang="cs-CZ" dirty="0"/>
          </a:p>
          <a:p>
            <a:r>
              <a:rPr lang="cs-CZ" sz="2000" dirty="0"/>
              <a:t>Forma financování – ex post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3D28005-9B05-459C-82FC-CC342B6C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835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Výzva č. 035 umožňuje pouze podporu de minimis</a:t>
            </a:r>
            <a:endParaRPr lang="cs-CZ" sz="2000" dirty="0"/>
          </a:p>
          <a:p>
            <a:pPr marL="0" indent="0">
              <a:buNone/>
              <a:defRPr/>
            </a:pPr>
            <a:r>
              <a:rPr lang="cs-CZ" sz="2000" b="1" dirty="0"/>
              <a:t>Podpora de minimis obecně:</a:t>
            </a:r>
          </a:p>
          <a:p>
            <a:pPr>
              <a:defRPr/>
            </a:pPr>
            <a:r>
              <a:rPr lang="cs-CZ" sz="2000" dirty="0"/>
              <a:t>Podpora podle pravidla de minimis je českou legislativou označována jako podpora malého rozsahu (zákon č. 215/2004 Sb.).</a:t>
            </a:r>
          </a:p>
          <a:p>
            <a:pPr>
              <a:defRPr/>
            </a:pPr>
            <a:r>
              <a:rPr lang="cs-CZ" sz="2000" dirty="0"/>
              <a:t>Podpora de </a:t>
            </a:r>
            <a:r>
              <a:rPr lang="cs-CZ" sz="2000" dirty="0" err="1"/>
              <a:t>minimis</a:t>
            </a:r>
            <a:r>
              <a:rPr lang="cs-CZ" sz="2000" dirty="0"/>
              <a:t> není veřejnou podporou ve smyslu čl. 107 Smlouvy.</a:t>
            </a:r>
          </a:p>
          <a:p>
            <a:pPr>
              <a:defRPr/>
            </a:pPr>
            <a:r>
              <a:rPr lang="cs-CZ" sz="2000" dirty="0"/>
              <a:t>Důvod: vzhledem ke své relativně nízké hodnotě není s to narušit hospodářskou soutěž ani ovlivnit obchod mezi členskými státy EU, nejsou tedy splněny dva znaky veřejné podpory ze čtyř.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.</a:t>
            </a:r>
          </a:p>
          <a:p>
            <a:pPr marL="414000" lvl="1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6589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cs-CZ" sz="2000" b="1" dirty="0"/>
              <a:t>Definice podpory de minimis:</a:t>
            </a:r>
          </a:p>
          <a:p>
            <a:pPr>
              <a:defRPr/>
            </a:pPr>
            <a:r>
              <a:rPr lang="cs-CZ" sz="2000" dirty="0"/>
              <a:t>Podpora, jejíž celková výše poskytnutá jednomu podniku nesmí      v kterémkoli tříletém období přesáhnout částku 200 000 EUR.</a:t>
            </a:r>
          </a:p>
          <a:p>
            <a:pPr>
              <a:defRPr/>
            </a:pPr>
            <a:r>
              <a:rPr lang="cs-CZ" sz="2000" dirty="0"/>
              <a:t>Celková částka podpory de minimis udělená každému jednotlivému podniku činnému v odvětví silniční </a:t>
            </a:r>
            <a:r>
              <a:rPr lang="cs-CZ" sz="2000" b="1" dirty="0"/>
              <a:t>nákladní</a:t>
            </a:r>
            <a:r>
              <a:rPr lang="cs-CZ" sz="2000" dirty="0"/>
              <a:t> dopravy nesmí přesáhnout 100 000 EUR v kterémkoliv období tří fiskálních let.</a:t>
            </a:r>
          </a:p>
          <a:p>
            <a:pPr>
              <a:defRPr/>
            </a:pPr>
            <a:r>
              <a:rPr lang="cs-CZ" sz="2000" dirty="0"/>
              <a:t>Limity podpory podrobněji v kapitole 21.4.1.1. Obecné části pravidel </a:t>
            </a:r>
            <a:r>
              <a:rPr lang="pl-PL" sz="2000" dirty="0"/>
              <a:t>pro žadatele a příjemce z OPZ+. </a:t>
            </a:r>
            <a:r>
              <a:rPr lang="cs-CZ" sz="2000" dirty="0"/>
              <a:t>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endParaRPr lang="cs-CZ" dirty="0"/>
          </a:p>
          <a:p>
            <a:pPr marL="414000" lvl="1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332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388480" cy="5040560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Celková výše podpory de minimis podle nařízení Komise (EU)            č. 1407/2013, o použití článků 107 a 108 Smlouvy o fungování Evropské unie na podporu de </a:t>
            </a:r>
            <a:r>
              <a:rPr lang="cs-CZ" sz="2000" dirty="0" err="1"/>
              <a:t>minimis</a:t>
            </a:r>
            <a:r>
              <a:rPr lang="cs-CZ" sz="2000" dirty="0"/>
              <a:t>, poskytnuté jednomu podniku nesmí  za libovolná tři po sobě jdoucí jednoletá účetní období překročit částku 200.000 EUR.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endParaRPr lang="cs-CZ" sz="2000" dirty="0"/>
          </a:p>
          <a:p>
            <a:pPr>
              <a:defRPr/>
            </a:pPr>
            <a:r>
              <a:rPr lang="cs-CZ" sz="2000" dirty="0"/>
              <a:t>Výši přidělené podpory de minimis je možné si ověřit na stránkách Ministerstva zemědělství: </a:t>
            </a:r>
            <a:r>
              <a:rPr lang="cs-CZ" sz="2000" dirty="0" err="1">
                <a:hlinkClick r:id="rId3"/>
              </a:rPr>
              <a:t>eAgri_vyhledání</a:t>
            </a:r>
            <a:r>
              <a:rPr lang="cs-CZ" sz="2000" dirty="0">
                <a:hlinkClick r:id="rId3"/>
              </a:rPr>
              <a:t> příjemce</a:t>
            </a:r>
            <a:r>
              <a:rPr lang="cs-CZ" sz="2000" dirty="0"/>
              <a:t> (informativní charakter). Pro zjištění přesné výše přidělené podpory je třeba se registrovat: </a:t>
            </a:r>
            <a:r>
              <a:rPr lang="cs-CZ" sz="2000" dirty="0">
                <a:hlinkClick r:id="rId4"/>
              </a:rPr>
              <a:t>Registrovaný přístup</a:t>
            </a:r>
            <a:r>
              <a:rPr lang="cs-CZ" sz="2000" dirty="0"/>
              <a:t>.</a:t>
            </a:r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43765"/>
              </p:ext>
            </p:extLst>
          </p:nvPr>
        </p:nvGraphicFramePr>
        <p:xfrm>
          <a:off x="360000" y="3224472"/>
          <a:ext cx="8112177" cy="98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84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0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59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59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59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5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5216">
                <a:tc>
                  <a:txBody>
                    <a:bodyPr/>
                    <a:lstStyle/>
                    <a:p>
                      <a:r>
                        <a:rPr lang="cs-CZ" dirty="0"/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80">
                <a:tc>
                  <a:txBody>
                    <a:bodyPr/>
                    <a:lstStyle/>
                    <a:p>
                      <a:r>
                        <a:rPr lang="cs-CZ" sz="1600" dirty="0"/>
                        <a:t>Výše podpory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25.000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342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A594D1-F81E-4508-873B-A1667D6F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E41B81-7795-4712-B307-65ACD8B1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Příklady p</a:t>
            </a:r>
            <a:r>
              <a:rPr lang="cs-CZ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odporovaných aktivit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 management audit, analýza současného stavu v personálním řízení.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aktivity v oblasti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 pro zaměstnavatele              a zaměstnance, aktivity zaměřené na koučink a mentoring v oblasti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managementu, poradenství a konzultace při zavádění konceptu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 do firemní praxe.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Zpracování strategií a plánů pro zavádění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 ve společnosti, rozvoj personálních strategií s ohledem na potřeby jednotlivých generací na pracovišti, schopnosti a potenciál zaměstnanců, tvorba personálních strategií zaměřených na výchovu nástupců na klíčové pozice.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794D13-7FBD-4CC1-B29F-1DFAC4B8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361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E0BE6C-5098-4CA8-ADD8-0E4CD363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B74C05-F6B2-41FE-8FE0-3BF4FDAD9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608512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Tvorba a realizace podnikových vzdělávacích programů zaměřených na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management, včetně přípravy podnikových lektorů                a instruktorů.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Profesní vzdělávání vyplývající ze zjištěných potřeb v souvislosti s 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managementem. 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Využití nástrojů pro hodnocení pracovní schopnosti a strategií          v oblasti lidských zdrojů.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Identifikace pracovního a profesního chování se zaměřením na pracovní preference, motivaci, postoje, styl práce a způsob interakce s ostatními lidmi (týmová práce); identifikace aktuálního pracovního potenciálu.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B6A57B-5138-4204-A61A-CCAA9A8A6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4351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45DCA0-2E17-4FDD-8744-E3FE64CD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469E88-BC23-4704-9978-F6668318B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Preventivní kroky pro udržování a posilování pracovní schopnosti zaměstnanců všech generací (vzdělávací aktivity v oblasti zdraví, posilování osobních i profesních kompetencí, motivační aktivity dle různých věkových skupin).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Motivační poradenství, bilanční diagnostika, individuální koučování.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Aktivity zaměřené na generační výměnu a zohledňující specifika jednotlivých generací na pracovišti, věkovou diverzitu, podporu mezigenerační spolupráce.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Zavádění opatření v ergonomii práce a pracovních podmínek, podpora fyzické kondice a péče o zdraví zaměstnanců, ergonomický audit.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81AC9-164A-4B1A-AAE5-3140E387F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901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AC7153-E345-45A7-853B-9334E0FD9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254B99-193A-4E8E-B972-058D7E7E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Aktivity zaměřené na sdílení dobré praxe v oblasti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aktivity v oblasti metod učících se organizací, zavádění principů učící se organizace do praxe.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Aktivity na podporu flexibility, adaptability (volná nebo pružná pracovní doba, možnost výběru služeb ve směnném provozu, práce z domova, částečné úvazky, stlačený pracovní týden, sdílená pracovní místa aj.).</a:t>
            </a:r>
          </a:p>
          <a:p>
            <a:pPr marL="0" lv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5C8096-5377-420A-9AAA-E55F39043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8106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D6926B-40DD-4639-8725-F8DD47909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3AC532-3F6E-4381-B6C8-5F8DCED9B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aktivity z oblasti </a:t>
            </a:r>
            <a:r>
              <a:rPr lang="cs-CZ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managementu související se zvládáním nároků vyvolaných technologickým pokrokem zejména se 4. průmyslovou revolucí:  </a:t>
            </a:r>
          </a:p>
          <a:p>
            <a:pPr lvl="1">
              <a:lnSpc>
                <a:spcPct val="115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osvěta a využití 4. průmyslové revoluce nejen pro začlenění starší generace do pracovních procesů;</a:t>
            </a:r>
          </a:p>
          <a:p>
            <a:pPr lvl="1">
              <a:lnSpc>
                <a:spcPct val="115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a poradenské aktivity pro zaměstnance v oblasti nových technologií a postupů s ohledem na </a:t>
            </a:r>
            <a:r>
              <a:rPr lang="cs-CZ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management;</a:t>
            </a:r>
          </a:p>
          <a:p>
            <a:pPr lvl="1">
              <a:lnSpc>
                <a:spcPct val="115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programy cílené na zvyšování sebevědomí při práci s novými technologiemi a na nové způsoby práce v dané profesi;</a:t>
            </a:r>
          </a:p>
          <a:p>
            <a:pPr lvl="1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zvládání kariérních změn, osobnostní rozvoj, prevence syndromu vyhoření, motivace ke změnám, posilování významu celoživotního učení apod.                                    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B88BA8-8C86-4C50-AB58-28E2845D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211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A3B690-66E7-45CA-AE41-26522B265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997637-82ED-40E5-A3CF-15BA89A0F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cs-CZ" sz="2000" dirty="0">
                <a:latin typeface="Arial" panose="020B0604020202020204" pitchFamily="34" charset="0"/>
                <a:cs typeface="Times New Roman" panose="02020603050405020304" pitchFamily="18" charset="0"/>
              </a:rPr>
              <a:t>Omezení aktivit v rozpočtu: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ýdaje na aktivitu související s koučováním/mentorováním CS nesmí překročit 10 % celkových způsobilých výdajů projektu.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na aktivitu související s profesním vzděláváním CS nesmí překročit 10 % celkových způsobilých výdajů projektu.</a:t>
            </a:r>
            <a:endParaRPr lang="cs-CZ" sz="2000" strike="sngStrike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ýdaje na nákup ergonomických pomůcek nesmí překročit 5 % celkových způsobilých výdajů projektu.</a:t>
            </a:r>
            <a:endParaRPr lang="cs-CZ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nesmí být poskytnuta na vzdělávání, které podnik zajišťuje v souladu se závaznými vnitrostátními normami vzdělávání.</a:t>
            </a: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9BE944-A73F-4666-A1D4-D13BEAC7D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68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1AA63-015D-4FAF-86D2-AED9B2A08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E798179-B84F-4AD1-A5FA-8B30A9B5C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634691"/>
              </p:ext>
            </p:extLst>
          </p:nvPr>
        </p:nvGraphicFramePr>
        <p:xfrm>
          <a:off x="539750" y="1484784"/>
          <a:ext cx="8064500" cy="431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2F3B2E9-02FF-421A-8DEA-8F1D3C710A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4567" y="3093247"/>
            <a:ext cx="1005502" cy="128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292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96A827-1093-42A2-9F53-C09901476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71573E-64CA-4F27-95F0-F87A5BC30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Podmínka výzvy:</a:t>
            </a:r>
          </a:p>
          <a:p>
            <a:r>
              <a:rPr lang="cs-CZ" sz="2000" dirty="0"/>
              <a:t>podpora (v rozsahu min. 40 hodin) min. 10 zaměstnanců</a:t>
            </a:r>
          </a:p>
          <a:p>
            <a:r>
              <a:rPr lang="cs-CZ" sz="2000" dirty="0"/>
              <a:t>do tohoto limitu se nezapočítávají zaměstnanci pracující na DPČ, DPP</a:t>
            </a:r>
          </a:p>
          <a:p>
            <a:r>
              <a:rPr lang="cs-CZ" sz="2000" b="1" dirty="0"/>
              <a:t>do limitu lze započítat pouze zaměstnance v pracovněprávním nebo obdobném vztahu uzavřeném před vyhlášením výzvy.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Nesplnění této podmínky bude vymezeno sankcí v Rozhodnutí      o poskytnutí dotace. Nesouvisí se sankcí za případné nesplnění indikátorů.</a:t>
            </a:r>
          </a:p>
          <a:p>
            <a:endParaRPr lang="cs-CZ" sz="2000" dirty="0">
              <a:highlight>
                <a:srgbClr val="FFFF00"/>
              </a:highlight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C50F6E-7AD6-4152-9229-2BD2B548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2138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43E38-C0D1-4B88-B0D7-966DB04F0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72" y="0"/>
            <a:ext cx="8424000" cy="1080000"/>
          </a:xfrm>
        </p:spPr>
        <p:txBody>
          <a:bodyPr/>
          <a:lstStyle/>
          <a:p>
            <a:r>
              <a:rPr lang="cs-CZ" dirty="0"/>
              <a:t>Závazkové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indikátory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98AB51-1C02-4404-8F11-BC321DE00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sz="2400" dirty="0"/>
          </a:p>
          <a:p>
            <a:endParaRPr lang="cs-CZ" dirty="0"/>
          </a:p>
          <a:p>
            <a:endParaRPr lang="cs-CZ" sz="2400" dirty="0"/>
          </a:p>
          <a:p>
            <a:r>
              <a:rPr lang="cs-CZ" sz="2000" dirty="0">
                <a:latin typeface="Arial" panose="020B0604020202020204" pitchFamily="34" charset="0"/>
                <a:cs typeface="Times New Roman" panose="02020603050405020304" pitchFamily="18" charset="0"/>
              </a:rPr>
              <a:t>Upozornění: minimální hodnota u indikátoru 600 000 je 10 osob. </a:t>
            </a:r>
          </a:p>
          <a:p>
            <a:r>
              <a:rPr lang="cs-CZ" sz="2000" dirty="0">
                <a:latin typeface="Arial" panose="020B0604020202020204" pitchFamily="34" charset="0"/>
                <a:cs typeface="Times New Roman" panose="02020603050405020304" pitchFamily="18" charset="0"/>
              </a:rPr>
              <a:t>Kvalifikací u indikátoru 626 000 se rozumí ukončení kurzu předepsaným způsobem.</a:t>
            </a:r>
          </a:p>
          <a:p>
            <a:r>
              <a:rPr lang="cs-CZ" sz="2000" dirty="0">
                <a:latin typeface="Arial" panose="020B0604020202020204" pitchFamily="34" charset="0"/>
                <a:cs typeface="Times New Roman" panose="02020603050405020304" pitchFamily="18" charset="0"/>
              </a:rPr>
              <a:t>Při nesplnění cílových hodnot indikátorů je udělena sankce dle Rozhodnutí o poskytnutí dotace.</a:t>
            </a:r>
          </a:p>
          <a:p>
            <a:pPr marL="0" indent="0">
              <a:buNone/>
            </a:pPr>
            <a:endParaRPr lang="cs-CZ" sz="2400" dirty="0">
              <a:solidFill>
                <a:schemeClr val="accent6"/>
              </a:solidFill>
            </a:endParaRPr>
          </a:p>
          <a:p>
            <a:endParaRPr lang="cs-CZ" dirty="0"/>
          </a:p>
          <a:p>
            <a:endParaRPr lang="cs-CZ" sz="2400" dirty="0"/>
          </a:p>
          <a:p>
            <a:endParaRPr lang="cs-CZ" dirty="0"/>
          </a:p>
          <a:p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28B8EB-2CE8-46BB-85F0-1A732961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38522544-FB5F-40AA-8B31-8A7C5640B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173321"/>
              </p:ext>
            </p:extLst>
          </p:nvPr>
        </p:nvGraphicFramePr>
        <p:xfrm>
          <a:off x="813730" y="1412776"/>
          <a:ext cx="7776863" cy="1838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974">
                  <a:extLst>
                    <a:ext uri="{9D8B030D-6E8A-4147-A177-3AD203B41FA5}">
                      <a16:colId xmlns:a16="http://schemas.microsoft.com/office/drawing/2014/main" val="1583700859"/>
                    </a:ext>
                  </a:extLst>
                </a:gridCol>
                <a:gridCol w="3484927">
                  <a:extLst>
                    <a:ext uri="{9D8B030D-6E8A-4147-A177-3AD203B41FA5}">
                      <a16:colId xmlns:a16="http://schemas.microsoft.com/office/drawing/2014/main" val="1938210440"/>
                    </a:ext>
                  </a:extLst>
                </a:gridCol>
                <a:gridCol w="1453619">
                  <a:extLst>
                    <a:ext uri="{9D8B030D-6E8A-4147-A177-3AD203B41FA5}">
                      <a16:colId xmlns:a16="http://schemas.microsoft.com/office/drawing/2014/main" val="2372570788"/>
                    </a:ext>
                  </a:extLst>
                </a:gridCol>
                <a:gridCol w="1744343">
                  <a:extLst>
                    <a:ext uri="{9D8B030D-6E8A-4147-A177-3AD203B41FA5}">
                      <a16:colId xmlns:a16="http://schemas.microsoft.com/office/drawing/2014/main" val="22073532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/>
                        <a:t>Kód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indikátoru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Měrná 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Typ indikátoru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687855"/>
                  </a:ext>
                </a:extLst>
              </a:tr>
              <a:tr h="493623"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Celkový počet účastníků</a:t>
                      </a:r>
                      <a:endParaRPr lang="cs-CZ" b="1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Účastníci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557905"/>
                  </a:ext>
                </a:extLst>
              </a:tr>
              <a:tr h="70491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626 000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Účastníci, kteří získali kvalifikaci po ukončení své účasti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Účastníci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Výsledek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17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621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611D89-4AAA-4696-BAEF-56AB6DE86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– bagatelní</a:t>
            </a:r>
            <a:r>
              <a:rPr lang="cs-CZ" dirty="0">
                <a:solidFill>
                  <a:srgbClr val="FBFBFB"/>
                </a:solidFill>
              </a:rPr>
              <a:t> </a:t>
            </a:r>
            <a:r>
              <a:rPr lang="cs-CZ" dirty="0"/>
              <a:t>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2E754F-E431-4CB9-9A8C-B235362C5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Účastník = osoba, která má z podpořeného projektu přímý prospěch a účastní se činností realizovaných v rámci podpořeného projektu v rozsahu min. 40 hodin (bagatelní podpora).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Jedná se o podporu prostřednictvím aktivit financovaných               z rozpočtu projektu, ze kterých mají cílové skupiny prospěch, podpora může mít formu např. vzdělávacího kurzu, stáže, odborné konzultace, poradenství, výcviku, školení, odborné praxe a další.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4059BC-4BDF-46C8-8DFD-03CB6A311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369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1FA5F8-779A-49E8-BAA5-9957CD37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cílové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36732D-7933-4FB1-AA30-18B2E6B0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endParaRPr lang="cs-CZ" b="1" dirty="0"/>
          </a:p>
          <a:p>
            <a:endParaRPr lang="cs-CZ" sz="2000" b="1" dirty="0"/>
          </a:p>
          <a:p>
            <a:r>
              <a:rPr lang="cs-CZ" sz="2000" b="1" dirty="0"/>
              <a:t>Zaměstnavatelé</a:t>
            </a:r>
            <a:r>
              <a:rPr lang="cs-CZ" sz="2000" dirty="0"/>
              <a:t> (viz oprávnění žadatelé) 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Zaměstnanci</a:t>
            </a:r>
            <a:r>
              <a:rPr lang="cs-CZ" sz="2000" dirty="0"/>
              <a:t> žadatele (osoby, které jsou v pracovně právním nebo obdobném vztahu nebo služebním poměru k organizaci) 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614C78-4765-4828-82F1-E75C5AF8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586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1FA5F8-779A-49E8-BAA5-9957CD37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Metodické příručky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36732D-7933-4FB1-AA30-18B2E6B02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endParaRPr lang="cs-CZ" b="1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084A8B"/>
                </a:solidFill>
                <a:effectLst/>
              </a:rPr>
              <a:t>Obecná část pravidel pro žadatele a příjemce v OPZ+ (dále jen „Obecná část pravidel“)</a:t>
            </a:r>
            <a:endParaRPr lang="cs-CZ" sz="20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2000" i="0" dirty="0">
                <a:solidFill>
                  <a:srgbClr val="084A8B"/>
                </a:solidFill>
                <a:effectLst/>
              </a:rPr>
              <a:t>Specifická část pravidel pro žadatele a příjemce z OPZ+ pro projekty s přímými a nepřímými náklady nebo projekty financované s využitím paušálních sazeb  (dále jen „Specifická část pravidel“)</a:t>
            </a:r>
            <a:endParaRPr lang="cs-CZ" sz="2000" i="0" dirty="0">
              <a:solidFill>
                <a:srgbClr val="333333"/>
              </a:solidFill>
              <a:effectLst/>
            </a:endParaRP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614C78-4765-4828-82F1-E75C5AF8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822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5C9D92-EF63-44B3-9C62-8B5019BA0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projektu - 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39A5B4-E063-4B1C-BD5E-1C891E76F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b="1" dirty="0"/>
              <a:t>Celkové způsobilé náklady = přímé náklady + nepřímé náklady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2000" dirty="0"/>
          </a:p>
          <a:p>
            <a:pPr marL="234000" lvl="1" indent="0">
              <a:lnSpc>
                <a:spcPct val="80000"/>
              </a:lnSpc>
              <a:buNone/>
              <a:defRPr/>
            </a:pPr>
            <a:r>
              <a:rPr lang="cs-CZ" altLang="cs-CZ" b="1" dirty="0"/>
              <a:t>I. Přímé náklady </a:t>
            </a:r>
            <a:r>
              <a:rPr lang="cs-CZ" altLang="cs-CZ" dirty="0"/>
              <a:t>		</a:t>
            </a:r>
          </a:p>
          <a:p>
            <a:pPr marL="666000" lvl="2" indent="0">
              <a:lnSpc>
                <a:spcPct val="80000"/>
              </a:lnSpc>
              <a:buNone/>
              <a:defRPr/>
            </a:pPr>
            <a:r>
              <a:rPr lang="cs-CZ" altLang="cs-CZ" dirty="0"/>
              <a:t>1. Osobní náklady  </a:t>
            </a:r>
          </a:p>
          <a:p>
            <a:pPr marL="666000" lvl="2" indent="0">
              <a:lnSpc>
                <a:spcPct val="80000"/>
              </a:lnSpc>
              <a:buNone/>
              <a:defRPr/>
            </a:pPr>
            <a:r>
              <a:rPr lang="cs-CZ" altLang="cs-CZ" dirty="0"/>
              <a:t>2. Nákup zařízení a vybavení </a:t>
            </a:r>
          </a:p>
          <a:p>
            <a:pPr marL="666000" lvl="2" indent="0">
              <a:lnSpc>
                <a:spcPct val="80000"/>
              </a:lnSpc>
              <a:buNone/>
              <a:defRPr/>
            </a:pPr>
            <a:r>
              <a:rPr lang="cs-CZ" altLang="cs-CZ" dirty="0"/>
              <a:t>3. Nákup služeb </a:t>
            </a:r>
          </a:p>
          <a:p>
            <a:pPr marL="234000" lvl="1" indent="0">
              <a:buNone/>
            </a:pPr>
            <a:r>
              <a:rPr lang="cs-CZ" b="1" dirty="0"/>
              <a:t>II. Nepřímé náklady</a:t>
            </a:r>
          </a:p>
          <a:p>
            <a:pPr marL="234000" lvl="1" indent="0">
              <a:buNone/>
            </a:pPr>
            <a:endParaRPr lang="cs-CZ" dirty="0"/>
          </a:p>
          <a:p>
            <a:pPr marL="234000" lvl="1" indent="0">
              <a:buNone/>
            </a:pPr>
            <a:r>
              <a:rPr lang="cs-CZ" dirty="0"/>
              <a:t>Výdaje v kapitole 1.1.6 Přímá podpora cílové skupiny nejsou pro tuto výzvu relevantní.</a:t>
            </a:r>
          </a:p>
          <a:p>
            <a:pPr marL="234000" lvl="1" indent="0">
              <a:buNone/>
            </a:pPr>
            <a:endParaRPr lang="cs-CZ" dirty="0">
              <a:highlight>
                <a:srgbClr val="FBFBFB"/>
              </a:highlight>
            </a:endParaRPr>
          </a:p>
          <a:p>
            <a:pPr marL="234000" lvl="1" indent="0">
              <a:buNone/>
            </a:pPr>
            <a:r>
              <a:rPr lang="cs-CZ" dirty="0"/>
              <a:t>Respektujte 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o</a:t>
            </a:r>
            <a:r>
              <a:rPr lang="cs-CZ" sz="2000" dirty="0">
                <a:latin typeface="Arial" panose="020B0604020202020204" pitchFamily="34" charset="0"/>
                <a:cs typeface="Times New Roman" panose="02020603050405020304" pitchFamily="18" charset="0"/>
              </a:rPr>
              <a:t>mezení aktivit v rozpočtu – viz slide 19. </a:t>
            </a:r>
            <a:endParaRPr lang="cs-CZ" dirty="0"/>
          </a:p>
          <a:p>
            <a:pPr marL="234000" lvl="1" indent="0">
              <a:buNone/>
            </a:pPr>
            <a:endParaRPr lang="cs-CZ" dirty="0"/>
          </a:p>
          <a:p>
            <a:pPr marL="234000" lvl="1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0A1C8C-6FDE-4A0D-AF82-7E71B1F68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495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850BCC-A729-4CB5-A739-9487F1A0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– měrné jednotky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8AAD42-964A-4467-9FFD-171563FE0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29" y="1412776"/>
            <a:ext cx="8263782" cy="5103224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Měrné jednotky (z číselníku):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4FCAA5-1C1A-4575-944C-DA44AEC6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1B62FBF-CA21-4FB1-892F-855D5CC2F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784" y="1727852"/>
            <a:ext cx="7365881" cy="3402295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FBE29DA9-1E70-457E-8C30-3F211BAC8DA6}"/>
              </a:ext>
            </a:extLst>
          </p:cNvPr>
          <p:cNvSpPr txBox="1"/>
          <p:nvPr/>
        </p:nvSpPr>
        <p:spPr>
          <a:xfrm>
            <a:off x="547828" y="5287158"/>
            <a:ext cx="74805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/>
              <a:t>Měrné jednotky (individuální): pro bližší specifikaci např. výše pracovního úvazku, délka kurzu, atd.  </a:t>
            </a:r>
          </a:p>
        </p:txBody>
      </p:sp>
    </p:spTree>
    <p:extLst>
      <p:ext uri="{BB962C8B-B14F-4D97-AF65-F5344CB8AC3E}">
        <p14:creationId xmlns:p14="http://schemas.microsoft.com/office/powerpoint/2010/main" val="3342937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9E6BC2-B5DC-43EF-ABAD-C8635ADB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6AC858-3A07-415E-A493-34E055BEE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66" y="1412776"/>
            <a:ext cx="8294533" cy="5184576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Mzdové náklady realizačního týmu.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Nutnost uzavření pracovní smlouvy/DPČ/DPP v souladu se zákoníkem práce. Zařadit výdaj do správných rozpočtových položek: Pracovních smluv, Dohod o pracovní činnosti a Dohod      o provedení práce.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Respektujte limity stanovené v tabulce: </a:t>
            </a:r>
            <a:r>
              <a:rPr lang="pl-PL" altLang="cs-CZ" dirty="0">
                <a:hlinkClick r:id="rId3"/>
              </a:rPr>
              <a:t>obvyklé ceny a mzdy platy</a:t>
            </a:r>
            <a:r>
              <a:rPr lang="cs-CZ" altLang="cs-CZ" dirty="0"/>
              <a:t>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/>
              <a:t>Max. úvazek 1,0 dohromady u žadatele (tj. součet veškerých úvazků zaměstnance včetně případných DPP a DPČ), a to po celou dobu. Vychází se z textů všech pracovně právních vztahů platných v době realizace projektu, včetně těch, které byly uzavřeny před zahájením realizace projektu.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dirty="0"/>
              <a:t>V kap. 6.2.13.2 </a:t>
            </a:r>
            <a:r>
              <a:rPr lang="cs-CZ" sz="2000" i="0" dirty="0">
                <a:solidFill>
                  <a:srgbClr val="084A8B"/>
                </a:solidFill>
                <a:effectLst/>
              </a:rPr>
              <a:t>Specifické části pravidel </a:t>
            </a:r>
            <a:r>
              <a:rPr lang="cs-CZ" dirty="0"/>
              <a:t>je výčet činností, které mají být hrazeny z nepřímých nákladů a do rozpočtu se tak neuvádí.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dirty="0">
              <a:solidFill>
                <a:schemeClr val="accent6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AE09FE-193C-466A-912A-E9C5C6C5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46560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DA0A6-495A-49EA-98E1-220488D6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Nákup zařízení a vybavení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192C30-8CB8-4091-BDE7-42D118537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dirty="0"/>
          </a:p>
          <a:p>
            <a:r>
              <a:rPr lang="cs-CZ" altLang="cs-CZ" sz="2000" dirty="0"/>
              <a:t>Respektujte limity stanovené v tabulce: </a:t>
            </a:r>
            <a:r>
              <a:rPr lang="pl-PL" altLang="cs-CZ" sz="2000" dirty="0">
                <a:hlinkClick r:id="rId3"/>
              </a:rPr>
              <a:t>obvyklé ceny a mzdy platy</a:t>
            </a:r>
            <a:r>
              <a:rPr lang="cs-CZ" altLang="cs-CZ" sz="2000" dirty="0"/>
              <a:t>.</a:t>
            </a:r>
          </a:p>
          <a:p>
            <a:pPr marL="0" indent="0">
              <a:buNone/>
            </a:pPr>
            <a:endParaRPr lang="cs-CZ" sz="2000" dirty="0">
              <a:solidFill>
                <a:schemeClr val="accent6"/>
              </a:solidFill>
            </a:endParaRPr>
          </a:p>
          <a:p>
            <a:r>
              <a:rPr lang="cs-CZ" sz="2000" dirty="0"/>
              <a:t>Pokud je počet jednotek určen podle celkového úvazku RT jako desetinné číslo, je třeba skutečnou částku nárokovat podle uvedeného úvazku. </a:t>
            </a:r>
          </a:p>
          <a:p>
            <a:endParaRPr lang="cs-CZ" dirty="0">
              <a:solidFill>
                <a:schemeClr val="accent6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BD96974-04D5-4960-A4F1-65ADE92A6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1189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26D68-0DBF-4D47-97B1-08F6C14A4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Nákup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10BF43-ADFC-4A5F-8999-F46D10209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sz="2000" dirty="0"/>
              <a:t>Dodání služby musí být nezbytné k realizaci projektu a musí vytvářet novou hodnotu.</a:t>
            </a:r>
          </a:p>
          <a:p>
            <a:r>
              <a:rPr lang="cs-CZ" sz="2000" dirty="0"/>
              <a:t>Předmětem nákupu mohou být zejména následující služby:</a:t>
            </a:r>
          </a:p>
          <a:p>
            <a:pPr lvl="1"/>
            <a:r>
              <a:rPr lang="cs-CZ" dirty="0"/>
              <a:t>zpracování auditu;</a:t>
            </a:r>
          </a:p>
          <a:p>
            <a:pPr lvl="1"/>
            <a:r>
              <a:rPr lang="cs-CZ" dirty="0"/>
              <a:t>lektorské služby;</a:t>
            </a:r>
          </a:p>
          <a:p>
            <a:pPr lvl="1"/>
            <a:r>
              <a:rPr lang="cs-CZ" dirty="0"/>
              <a:t>školení a kurzy, příp. mentoring;</a:t>
            </a:r>
          </a:p>
          <a:p>
            <a:pPr lvl="1"/>
            <a:r>
              <a:rPr lang="cs-CZ" dirty="0"/>
              <a:t>pronájem prostor pro práci s cílovou skupinou (např. pronájem učebny)</a:t>
            </a:r>
          </a:p>
          <a:p>
            <a:r>
              <a:rPr lang="cs-CZ" sz="2000" dirty="0"/>
              <a:t>Způsobilými výdaji nejsou výdaje na nákup služeb, na které má žadatel platnou akreditaci. U těchto kurzů se má za to, že zapojení externího dodavatele nenaplňuje podmínku hospodárnosti.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016029-70E2-43C9-8C50-C93B4D736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167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3AB871-6F85-48C2-B6BF-C8C6DB7C9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Základní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98DA2E-6545-44A8-ADED-42E089BE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56104"/>
            <a:ext cx="8064000" cy="4921280"/>
          </a:xfrm>
        </p:spPr>
        <p:txBody>
          <a:bodyPr/>
          <a:lstStyle/>
          <a:p>
            <a:r>
              <a:rPr lang="cs-CZ" sz="2000" dirty="0"/>
              <a:t>Specifický cíl: </a:t>
            </a:r>
            <a:r>
              <a:rPr lang="cs-CZ" sz="2000" dirty="0">
                <a:effectLst/>
                <a:ea typeface="Calibri" panose="020F0502020204030204" pitchFamily="34" charset="0"/>
              </a:rPr>
              <a:t>1.3: d) prosazovat přizpůsobení pracovníků, podniků a podnikatelů změnám, aktivní a zdravé stárnutí a zdravé a vhodně přizpůsobené pracovní prostředí s ohledem na zdravotní rizika</a:t>
            </a:r>
          </a:p>
          <a:p>
            <a:r>
              <a:rPr lang="cs-CZ" sz="2000" dirty="0"/>
              <a:t>Druh výzvy: kolová</a:t>
            </a:r>
          </a:p>
          <a:p>
            <a:r>
              <a:rPr lang="cs-CZ" sz="2000" dirty="0"/>
              <a:t>Alokace: 300 mil. Kč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Místo realizace: celá ČR a EU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cs typeface="Arial" panose="020B0604020202020204" pitchFamily="34" charset="0"/>
              </a:rPr>
              <a:t>Projekty s přímými a nepřímými náklady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cs typeface="Arial" panose="020B0604020202020204" pitchFamily="34" charset="0"/>
              </a:rPr>
              <a:t>Partnerství není umožněno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cs-CZ" sz="2000" dirty="0">
                <a:cs typeface="Arial" panose="020B0604020202020204" pitchFamily="34" charset="0"/>
              </a:rPr>
              <a:t>Výzva je zaměřena na zavádění opatření související s </a:t>
            </a:r>
            <a:r>
              <a:rPr lang="cs-CZ" sz="2000" dirty="0" err="1">
                <a:cs typeface="Arial" panose="020B0604020202020204" pitchFamily="34" charset="0"/>
              </a:rPr>
              <a:t>age</a:t>
            </a:r>
            <a:r>
              <a:rPr lang="cs-CZ" sz="2000" dirty="0">
                <a:cs typeface="Arial" panose="020B0604020202020204" pitchFamily="34" charset="0"/>
              </a:rPr>
              <a:t> managementem do řízení organizace</a:t>
            </a:r>
          </a:p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tabLst/>
              <a:defRPr/>
            </a:pPr>
            <a:endParaRPr lang="cs-CZ" sz="1800" b="1" dirty="0">
              <a:solidFill>
                <a:srgbClr val="084A8B"/>
              </a:solidFill>
              <a:latin typeface="Arial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D2FF35-BA8B-4049-9FF4-BD6FA323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6020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26D68-0DBF-4D47-97B1-08F6C14A4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Nákup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10BF43-ADFC-4A5F-8999-F46D10209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Pravidla platí i pro zakázky s předpokládanou hodnotou nižší než 500 000 Kč bez DPH (např. výdaj musí být v souladu se zásadou 3E-hospodárnost, efektivnost a účelnost výdaje, dále nesmí dojít ke střetu zájmů apod.) – kapitola 34.1 (zejména odst. 6.1 a 6.5 metodického pokynu) v Obecné části pravidel)</a:t>
            </a:r>
          </a:p>
          <a:p>
            <a:endParaRPr lang="cs-CZ" sz="2000" dirty="0">
              <a:highlight>
                <a:srgbClr val="FFFF00"/>
              </a:highlight>
            </a:endParaRPr>
          </a:p>
          <a:p>
            <a:r>
              <a:rPr lang="cs-CZ" sz="2000" dirty="0"/>
              <a:t>Pravidla pro zadávání zakázek – kapitola 20 a 34.1 v Obecné části pravidel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016029-70E2-43C9-8C50-C93B4D736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01820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087A0-65D6-4642-A791-A84537981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Nepřímé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1EB8A8-FAEF-4188-9595-4156CE182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Projekty podpořené v této výzvě aplikují nepřímé náklady, přičemž základní stanovené podíly nepřímých nákladů jsou stanoveny na </a:t>
            </a:r>
            <a:r>
              <a:rPr lang="cs-CZ" sz="2000" b="1" dirty="0"/>
              <a:t>25%</a:t>
            </a:r>
            <a:r>
              <a:rPr lang="cs-CZ" sz="2000" dirty="0"/>
              <a:t> NN vzhledem </a:t>
            </a:r>
            <a:br>
              <a:rPr lang="cs-CZ" sz="2000" dirty="0"/>
            </a:br>
            <a:r>
              <a:rPr lang="cs-CZ" sz="2000" dirty="0"/>
              <a:t>k objemu PN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Procento nepřímých nákladů je závazné a pevně stanovené, není ho tedy možné měnit. Žadatel není oprávněn stanovit si vlastní procentní sazbu.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A159E0-B68F-4D79-BF1A-B0B8E0FF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2115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 projekty, u nichž podstatná většina nákladů vznikne formou nákupu služeb od externích dodavatelů, jsou způsobilá procenta nepřímých nákladů snížena. Podíly pro nepřímé náklady jsou sníženy pro projekty s objemem nákupu služeb v těchto intencích: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755576" y="3861049"/>
          <a:ext cx="7776864" cy="2283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46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Podíl nákupu služeb na celkových přímých způsobilých nákladech projektu</a:t>
                      </a:r>
                      <a:endParaRPr lang="cs-CZ" sz="16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Snížení podílu nepřímých nákladů oproti výše uvedené tabulce</a:t>
                      </a:r>
                      <a:endParaRPr lang="cs-CZ" sz="16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92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Do 60 % včetně</a:t>
                      </a:r>
                      <a:endParaRPr lang="cs-CZ" sz="16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Platí základní podíly nepřímých nákladů </a:t>
                      </a:r>
                      <a:endParaRPr lang="cs-CZ" sz="16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42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Více než 60 % a méně než 90 %</a:t>
                      </a:r>
                      <a:endParaRPr lang="cs-CZ" sz="16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Snížení na 3/5 (60 %) základního podílu, tj. 15 % </a:t>
                      </a:r>
                      <a:br>
                        <a:rPr lang="cs-CZ" sz="1600" dirty="0">
                          <a:effectLst/>
                        </a:rPr>
                      </a:br>
                      <a:endParaRPr lang="cs-CZ" sz="16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42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90 % a výše</a:t>
                      </a:r>
                      <a:endParaRPr lang="cs-CZ" sz="16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Snížení na 1/5 (20 %) základního podílu, tj. 5 %</a:t>
                      </a:r>
                      <a:br>
                        <a:rPr lang="cs-CZ" sz="1600" dirty="0">
                          <a:effectLst/>
                        </a:rPr>
                      </a:br>
                      <a:endParaRPr lang="cs-CZ" sz="16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29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087A0-65D6-4642-A791-A84537981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Rozpočet - Nepřímé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1EB8A8-FAEF-4188-9595-4156CE182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40741"/>
            <a:ext cx="8244000" cy="5247240"/>
          </a:xfrm>
        </p:spPr>
        <p:txBody>
          <a:bodyPr/>
          <a:lstStyle/>
          <a:p>
            <a:r>
              <a:rPr lang="cs-CZ" sz="2000" dirty="0"/>
              <a:t>Mezi NN patří např. tyto položky: </a:t>
            </a:r>
          </a:p>
          <a:p>
            <a:pPr lvl="1"/>
            <a:r>
              <a:rPr lang="cs-CZ" dirty="0"/>
              <a:t>administrativa, řízení projektu (včetně finančního), účetnictví, personalistika, komunikační a informační opatření, občerstvení      a stravování a podpůrné procesy pro provoz projektu </a:t>
            </a:r>
          </a:p>
          <a:p>
            <a:pPr lvl="1"/>
            <a:r>
              <a:rPr lang="cs-CZ" dirty="0"/>
              <a:t>cestovní náhrady spojené s pracovními cestami realizačního týmu </a:t>
            </a:r>
          </a:p>
          <a:p>
            <a:pPr lvl="1"/>
            <a:r>
              <a:rPr lang="cs-CZ" dirty="0"/>
              <a:t>spotřební materiál, zařízení a vybavení (kancelářský materiál/pomůcky..)</a:t>
            </a:r>
          </a:p>
          <a:p>
            <a:pPr lvl="1"/>
            <a:r>
              <a:rPr lang="cs-CZ" dirty="0"/>
              <a:t>prostory pro realizaci projektu (nájemné, energie, vodné, stočné..) </a:t>
            </a:r>
          </a:p>
          <a:p>
            <a:pPr lvl="1"/>
            <a:r>
              <a:rPr lang="cs-CZ" dirty="0"/>
              <a:t>ostatní provozní výdaje (internet, poštovné, bankovní poplatky, pojistné, notářské a správní poplatky)</a:t>
            </a:r>
          </a:p>
          <a:p>
            <a:r>
              <a:rPr lang="cs-CZ" sz="2000" dirty="0"/>
              <a:t>Vymezení nepřímých nákladů – kapitola 6.2.13.2 </a:t>
            </a:r>
            <a:r>
              <a:rPr lang="cs-CZ" sz="2000" i="0" dirty="0">
                <a:solidFill>
                  <a:srgbClr val="084A8B"/>
                </a:solidFill>
                <a:effectLst/>
              </a:rPr>
              <a:t>Specifická část pravidel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A159E0-B68F-4D79-BF1A-B0B8E0FF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779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631A7E-2499-4E7F-9170-462B9010F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přílohy žádosti o podporu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F82413-428F-45D7-A01B-2B8A8C0BC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Jsou-li relevantní (dle kap. 7.1 výzvy):</a:t>
            </a:r>
          </a:p>
          <a:p>
            <a:r>
              <a:rPr lang="en-US" sz="2000" dirty="0"/>
              <a:t>údaje o skutečném majiteli, a to ve formě úplného výpisu platných údajů</a:t>
            </a:r>
            <a:r>
              <a:rPr lang="cs-CZ" sz="2000" dirty="0"/>
              <a:t> dle zákona </a:t>
            </a:r>
            <a:r>
              <a:rPr lang="en-US" sz="2000" dirty="0"/>
              <a:t>č.</a:t>
            </a:r>
            <a:r>
              <a:rPr lang="cs-CZ" sz="2000" dirty="0"/>
              <a:t> </a:t>
            </a:r>
            <a:r>
              <a:rPr lang="en-US" sz="2000" dirty="0"/>
              <a:t>37/2021 Sb.</a:t>
            </a:r>
            <a:endParaRPr lang="cs-CZ" sz="2000" dirty="0"/>
          </a:p>
          <a:p>
            <a:r>
              <a:rPr lang="cs-CZ" sz="2000" dirty="0"/>
              <a:t>statut svěřenského fondu</a:t>
            </a:r>
          </a:p>
          <a:p>
            <a:pPr marL="0" indent="0">
              <a:buNone/>
            </a:pPr>
            <a:r>
              <a:rPr lang="cs-CZ" sz="2000" dirty="0"/>
              <a:t> Povinné přílohy:</a:t>
            </a:r>
          </a:p>
          <a:p>
            <a:r>
              <a:rPr lang="cs-CZ" sz="2000" b="1" dirty="0"/>
              <a:t>Age management audit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3E9DBD8-B5CC-4C56-85A4-CA51AC256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64879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FCEFB4-CFE6-43DD-A261-56E0B444D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 management audit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799FE1-0FC0-4F2C-A81E-3D2328F5F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Vzor pro audit </a:t>
            </a:r>
            <a:r>
              <a:rPr lang="cs-CZ" sz="2000" dirty="0" err="1"/>
              <a:t>age</a:t>
            </a:r>
            <a:r>
              <a:rPr lang="cs-CZ" sz="2000" dirty="0"/>
              <a:t> managementu je přílohou Výzvy k předkládání žádostí o podporu – uvedený formát není povinný, výsledný audit ale musí obsahovat zpracované informace dle okruhů uvedených ve vzoru.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Zpracovatel auditu by měl být vybrán tak, aby byl výsledek co nejkvalitnější, výstup auditu měl pro žadatele vypovídající hodnotu a žadatel mohl na základě shrnutí a návrhů konkrétních opatření vypracovat kvalitní projekt.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Na základě výsledků </a:t>
            </a:r>
            <a:r>
              <a:rPr lang="cs-CZ" sz="2000" dirty="0" err="1"/>
              <a:t>age</a:t>
            </a:r>
            <a:r>
              <a:rPr lang="cs-CZ" sz="2000" dirty="0"/>
              <a:t> management auditu žadatel nastaví cíle projektu, navrhne klíčové aktivity projektu včetně rozpočtu a stanoví plánované hodnoty indikátorů.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Při hodnocení projektové žádosti bude posuzována provázanost výsledků auditu a stanovených cílů projektu.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F9BC2C-C2EE-49B4-94F2-2811FE13B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1741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1394C7-4C8A-40E8-ABB6-FC9EB3937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 management audit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B62BDB-8F36-4DC7-9DBC-F3502EC4D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000" b="1" dirty="0"/>
              <a:t>Úspěšní žadatelé o podporu mohou náklady za provedení auditu dodatečně nárokovat.  </a:t>
            </a:r>
            <a:endParaRPr lang="cs-CZ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Upozorňujeme, že aby byl výdaj časově způsobilý, musí do období realizace projektu spadat i zadání a realizace auditu, nejen jeho proplacení.</a:t>
            </a:r>
            <a:r>
              <a:rPr lang="cs-CZ" sz="2000" b="1" dirty="0"/>
              <a:t> </a:t>
            </a:r>
            <a:endParaRPr lang="cs-CZ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Audit může být zpracován externím dodavatelem i přímo zaměstnancem žadatele, pokud má subjekt k dispozici dostatečně kvalifikovaného a zkušeného pracovníka.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Výdaj musí být zařazen do správné kapitoly rozpočtu – pro externího dodavatele kapitola Nákup služeb, v případě vlastního zaměstnance kapitola Osobní náklady (zaměstnanec nesmí fakturovat zaměstnavateli). </a:t>
            </a:r>
          </a:p>
          <a:p>
            <a:pPr marL="0" indent="0">
              <a:buNone/>
            </a:pPr>
            <a:endParaRPr lang="cs-CZ" sz="1800" strike="sngStrike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136DBED-88DB-4AC4-9148-910871B0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64376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BDB0D7-0FF9-4934-B41D-253B770AB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AE2FC8-013A-4EF4-B8D7-30F34F87C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20091"/>
            <a:ext cx="8064000" cy="432000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cs-CZ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Časová náročnost procesu kontroly veřejné zakázky.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Upozornění:</a:t>
            </a:r>
            <a:endParaRPr lang="cs-CZ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dirty="0">
                <a:effectLst/>
              </a:rPr>
              <a:t>Dodavatel, který se podílel na přípravě projektové žádosti nebo přípravě vstupního Age management auditu </a:t>
            </a:r>
            <a:r>
              <a:rPr lang="cs-CZ" sz="2000" b="1" dirty="0">
                <a:effectLst/>
              </a:rPr>
              <a:t>nesmí být v projektu dodavatelem dalšího plnění </a:t>
            </a:r>
            <a:r>
              <a:rPr lang="cs-CZ" sz="2000" dirty="0">
                <a:effectLst/>
              </a:rPr>
              <a:t>(závěrečný audit, školení atd.), došlo by ke střetu zájmů podle 20.1 Obecné části pravidel</a:t>
            </a:r>
            <a:r>
              <a:rPr lang="cs-CZ" sz="2000" dirty="0"/>
              <a:t>.</a:t>
            </a:r>
            <a:r>
              <a:rPr lang="cs-CZ" sz="2000" dirty="0">
                <a:effectLst/>
              </a:rPr>
              <a:t> V případě nárokování z projektu by se tak jednalo o nezpůsobilý výdaj.</a:t>
            </a: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9334440-7C1C-4E20-81A9-5B17DCF36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0295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EDCEEC-8C0C-498B-AC7D-115F0A7B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žádosti o podporu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A693D7-CAE9-4E36-BDF8-742A706C3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Žádost o podporu z OPZ+ se zpracovává v elektronickém formuláři v IS KP21+</a:t>
            </a:r>
          </a:p>
          <a:p>
            <a:r>
              <a:rPr lang="cs-CZ" sz="2000" dirty="0"/>
              <a:t>Statutární zástupce / osoba oprávněná k podpisu žádosti musí být registrovaným uživatelem této aplikace a musí disponovat kvalifikovaným elektronickým podpisem</a:t>
            </a:r>
          </a:p>
          <a:p>
            <a:r>
              <a:rPr lang="cs-CZ" sz="2000" dirty="0"/>
              <a:t>Žádost se podává pouze elektronicky a pouze prostřednictvím       IS KP21+, nezasílejte žádost v listinné podobě ani prostřednictvím jiné formy doručování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626D961-5C50-48F1-A742-BFBAA8216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54862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EDCEEC-8C0C-498B-AC7D-115F0A7B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Plná moc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A693D7-CAE9-4E36-BDF8-742A706C3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Žádost o podporu musí být podepsána statutárním zástupcem nebo oprávněnou osobou na základě plné moci. Plná moc:</a:t>
            </a:r>
          </a:p>
          <a:p>
            <a:pPr marL="457200" indent="-457200">
              <a:buAutoNum type="alphaLcParenR"/>
            </a:pPr>
            <a:r>
              <a:rPr lang="cs-CZ" sz="2000" dirty="0"/>
              <a:t>Elektronická – podepsaná zmocnitelem i zmocněncem přímo          v IS KP21+ </a:t>
            </a:r>
          </a:p>
          <a:p>
            <a:pPr marL="457200" indent="-457200">
              <a:buAutoNum type="alphaLcParenR"/>
            </a:pPr>
            <a:r>
              <a:rPr lang="cs-CZ" sz="2000" dirty="0"/>
              <a:t>Úředně/notářsky ověřená papírová – ověřený podpis zmocnitele, sken se vloží do IS KP21+ a zmocněnec připojí elektronický podpis přímo v IS KP21+. Originál má příjemce povinnost archivovat.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626D961-5C50-48F1-A742-BFBAA8216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41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85A38C-F059-4424-A7B4-F151E906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ČASOVÉ NASTAVENÍ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B7B47F-3962-4E80-8FDF-FFA470023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2000" marR="0" lvl="0" indent="-432000" algn="l" defTabSz="914400" rtl="0" eaLnBrk="1" fontAlgn="auto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lang="cs-CZ" sz="2000" dirty="0">
                <a:solidFill>
                  <a:srgbClr val="084A8B"/>
                </a:solidFill>
              </a:rPr>
              <a:t>Datum vyhlášení výzvy: 21. 10. 2022</a:t>
            </a:r>
          </a:p>
          <a:p>
            <a:r>
              <a:rPr lang="cs-CZ" sz="2000" dirty="0"/>
              <a:t>Datum zahájení příjmu žádostí o podporu: </a:t>
            </a:r>
            <a:r>
              <a:rPr lang="cs-CZ" sz="2000" b="1" dirty="0"/>
              <a:t>24</a:t>
            </a:r>
            <a:r>
              <a:rPr lang="fi-FI" sz="2000" b="1" dirty="0"/>
              <a:t>. 10. 20</a:t>
            </a:r>
            <a:r>
              <a:rPr lang="cs-CZ" sz="2000" b="1" dirty="0"/>
              <a:t>22</a:t>
            </a:r>
            <a:r>
              <a:rPr lang="fi-FI" sz="2000" b="1" dirty="0"/>
              <a:t>, 8:00 hod</a:t>
            </a:r>
            <a:endParaRPr lang="cs-CZ" sz="2000" b="1" dirty="0"/>
          </a:p>
          <a:p>
            <a:r>
              <a:rPr lang="cs-CZ" sz="2000" dirty="0"/>
              <a:t>Datum ukončení příjmu žádostí o podporu: </a:t>
            </a:r>
            <a:r>
              <a:rPr lang="fi-FI" sz="2000" b="1" dirty="0"/>
              <a:t>2</a:t>
            </a:r>
            <a:r>
              <a:rPr lang="cs-CZ" sz="2000" b="1" dirty="0"/>
              <a:t>3</a:t>
            </a:r>
            <a:r>
              <a:rPr lang="fi-FI" sz="2000" b="1" dirty="0"/>
              <a:t>. 3. 20</a:t>
            </a:r>
            <a:r>
              <a:rPr lang="cs-CZ" sz="2000" b="1" dirty="0"/>
              <a:t>23</a:t>
            </a:r>
            <a:r>
              <a:rPr lang="fi-FI" sz="2000" b="1" dirty="0"/>
              <a:t>, 12:00 hod</a:t>
            </a:r>
            <a:endParaRPr lang="cs-CZ" sz="2000" dirty="0">
              <a:solidFill>
                <a:srgbClr val="084A8B"/>
              </a:solidFill>
            </a:endParaRPr>
          </a:p>
          <a:p>
            <a:endParaRPr lang="cs-CZ" sz="2000" b="1" dirty="0"/>
          </a:p>
          <a:p>
            <a:r>
              <a:rPr lang="cs-CZ" sz="2000" dirty="0"/>
              <a:t>Nejdřívější předpokládané datum zahájení projektu: </a:t>
            </a:r>
            <a:r>
              <a:rPr lang="cs-CZ" sz="2000" b="1" dirty="0"/>
              <a:t>21. 10. 2022</a:t>
            </a:r>
          </a:p>
          <a:p>
            <a:r>
              <a:rPr lang="cs-CZ" sz="2000" dirty="0"/>
              <a:t>Nejzazší předpokládané datum ukončení projektu: </a:t>
            </a:r>
            <a:r>
              <a:rPr lang="cs-CZ" sz="2000" b="1" dirty="0"/>
              <a:t>31. 12. 2026</a:t>
            </a:r>
          </a:p>
          <a:p>
            <a:r>
              <a:rPr lang="cs-CZ" sz="2000" dirty="0"/>
              <a:t>Délka projektů: max. 36 měsíců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DC51BEA-C3FA-419E-9838-E832EF189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6291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3103EA-D1B9-4B09-AC34-D625EB21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hodnocení </a:t>
            </a:r>
            <a:r>
              <a:rPr lang="cs-CZ" dirty="0"/>
              <a:t>a výběru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2DB112-2D75-41FD-851E-35A147B8E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Jeden oprávněný žadatel může podat jednu žádost</a:t>
            </a:r>
          </a:p>
          <a:p>
            <a:r>
              <a:rPr lang="cs-CZ" sz="2000" dirty="0"/>
              <a:t>Hodnocení bude probíhat po datu ukončení příjmu žádostí              o podporu (od 23. 3. 2023)</a:t>
            </a:r>
          </a:p>
          <a:p>
            <a:r>
              <a:rPr lang="cs-CZ" sz="2000" dirty="0"/>
              <a:t>Hodnocení má 3 fáze: </a:t>
            </a:r>
          </a:p>
          <a:p>
            <a:pPr marL="691200" lvl="1" indent="-457200">
              <a:buFont typeface="+mj-lt"/>
              <a:buAutoNum type="arabicPeriod"/>
            </a:pPr>
            <a:r>
              <a:rPr lang="cs-CZ" dirty="0"/>
              <a:t>Hodnocení přijatelnosti a formálních náležitostí</a:t>
            </a:r>
          </a:p>
          <a:p>
            <a:pPr marL="691200" lvl="1" indent="-457200">
              <a:buFont typeface="+mj-lt"/>
              <a:buAutoNum type="arabicPeriod"/>
            </a:pPr>
            <a:r>
              <a:rPr lang="cs-CZ" dirty="0"/>
              <a:t>Věcné hodnocení </a:t>
            </a:r>
          </a:p>
          <a:p>
            <a:pPr marL="691200" lvl="1" indent="-457200">
              <a:buFont typeface="+mj-lt"/>
              <a:buAutoNum type="arabicPeriod"/>
            </a:pPr>
            <a:r>
              <a:rPr lang="cs-CZ" dirty="0"/>
              <a:t>Výběrová komise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4CC658-34E4-47F3-8104-D444E202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749591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F99DB-5BBE-4BF4-A679-303C44BC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přijatelnosti a formálních náležitosti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2CDBC6-056F-4AFE-937A-5FCCD22FA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Hodnocení přijatelnosti (HP) a formálních náležitostí (HFN)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HP má 9 kritérií, oprava v rámci HP není možná</a:t>
            </a:r>
          </a:p>
          <a:p>
            <a:pPr marL="414000" lvl="1" indent="0">
              <a:buNone/>
            </a:pPr>
            <a:endParaRPr lang="cs-CZ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HFN má 2 kritéria (úplnost a forma žádosti + podpis žádosti), náprava formálních nedostatků žádosti probíhá opakovaně, maximální počet kol náprav je stanoven na tři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4BB710A-7EC5-4A5C-B406-BF7A7EC66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59008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33B0F6-B9CE-431C-AEA9-3563F4E69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Věcné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6BC960-2B93-444E-B1C6-B7C769F9D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Věcné hodnocení (VH)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/>
              <a:t>Bude zajištěno s využitím individuálních hodnotitelů.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/>
              <a:t>VH provádí minimálně dva kompetentní hodnotitelé, v případě, že se první dvě zpracovaná věcná hodnocení žádosti o podporu významně liší, bude vypracováno arbitrážní hodnocení, a to způsobem, kdy arbitr vychází z těchto dvou už zpracovaných věcných hodnocení.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EA784E0-97CE-4744-8D5A-C794B4525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08866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6EB437-E5E0-49DC-8224-1811414D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Věcné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675363-6503-41C6-946D-4D06099C9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FF0000"/>
                </a:solidFill>
              </a:rPr>
              <a:t>Kritéria věcného hodnocení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endParaRPr lang="cs-CZ" dirty="0">
              <a:highlight>
                <a:srgbClr val="00FF00"/>
              </a:highlight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/>
              <a:t>Přesný popis toho, co je předmětem hodnocení v rámci jednotlivých kritérií, je k dispozici v </a:t>
            </a:r>
            <a:r>
              <a:rPr lang="cs-CZ" sz="2000" dirty="0">
                <a:hlinkClick r:id="rId2"/>
              </a:rPr>
              <a:t>Příručce pro hodnotitele</a:t>
            </a: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B750DF3-8E71-4D51-B720-F5A966A2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3282F43C-85EA-4988-9E68-7FC0E00712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2204864"/>
            <a:ext cx="7128792" cy="257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926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Výběrová komise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Výběrová komise (VK)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/>
              <a:t>Cílem je vybrat transparentně na základě výsledků fáze hodnocení projektů takové projekty, které přispějí k plnění věcných                   a finančních cílů programu.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/>
              <a:t>VK může na základě doporučení a návrhů hodnotitelů z VH nebo na základě výsledku porovnání žádostí projednávaných danou VK mezi sebou rozhodnout o doporučení žádosti o podporu k podpoře s podmínkou realizace, tj. za podmínky krácení rozpočtu, úprav týkajících se klíčových aktivit, indikátorů nebo realizačního týmu,    a to vždy s řádným zdůvodněním.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44323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BC667-6D7B-42CD-AC6E-3ACC1D16A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Užitečné 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4DDFD5-B354-4A6D-ABC5-D1EDE7011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9000"/>
            <a:ext cx="8604488" cy="542700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cs-CZ" sz="1800" u="sng" dirty="0">
                <a:solidFill>
                  <a:srgbClr val="084A8B"/>
                </a:solidFill>
                <a:hlinkClick r:id="rId3"/>
              </a:rPr>
              <a:t>Výzva na stránkách </a:t>
            </a:r>
            <a:r>
              <a:rPr lang="cs-CZ" sz="1800" i="0" u="sng" dirty="0">
                <a:solidFill>
                  <a:srgbClr val="084A8B"/>
                </a:solidFill>
                <a:effectLst/>
                <a:hlinkClick r:id="rId3"/>
              </a:rPr>
              <a:t>www.esfcr.cz</a:t>
            </a:r>
            <a:endParaRPr lang="cs-CZ" sz="1800" i="0" u="sng" dirty="0">
              <a:solidFill>
                <a:srgbClr val="084A8B"/>
              </a:solidFill>
              <a:effectLst/>
              <a:hlinkClick r:id="rId4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4"/>
              </a:rPr>
              <a:t>Text výzvy č. 035 OPZ+</a:t>
            </a:r>
            <a:endParaRPr lang="cs-CZ" sz="18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5"/>
              </a:rPr>
              <a:t>Příloha č. 1 Formulář pro </a:t>
            </a:r>
            <a:r>
              <a:rPr lang="cs-CZ" sz="1800" i="0" u="sng" dirty="0" err="1">
                <a:solidFill>
                  <a:srgbClr val="084A8B"/>
                </a:solidFill>
                <a:effectLst/>
                <a:hlinkClick r:id="rId5"/>
              </a:rPr>
              <a:t>age</a:t>
            </a:r>
            <a:r>
              <a:rPr lang="cs-CZ" sz="1800" i="0" u="sng" dirty="0">
                <a:solidFill>
                  <a:srgbClr val="084A8B"/>
                </a:solidFill>
                <a:effectLst/>
                <a:hlinkClick r:id="rId5"/>
              </a:rPr>
              <a:t> management audit</a:t>
            </a:r>
            <a:endParaRPr lang="cs-CZ" sz="1800" i="0" u="sng" dirty="0">
              <a:solidFill>
                <a:srgbClr val="084A8B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6"/>
              </a:rPr>
              <a:t>Obecná část pravidel pro žadatele a příjemce v OPZ+ </a:t>
            </a:r>
            <a:endParaRPr lang="cs-CZ" sz="18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7"/>
              </a:rPr>
              <a:t>Specifická část pravidel pro žadatele a příjemce z OPZ+ pro projekty s přímými a nepřímými náklady nebo projekty financované s využitím paušálních sazeb </a:t>
            </a:r>
            <a:endParaRPr lang="cs-CZ" sz="18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8"/>
              </a:rPr>
              <a:t>Pracovní výkaz OPZ+</a:t>
            </a:r>
            <a:endParaRPr lang="cs-CZ" sz="18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9"/>
              </a:rPr>
              <a:t>Obvyklé ceny a mzdy platy</a:t>
            </a:r>
            <a:r>
              <a:rPr lang="cs-CZ" sz="1800" i="0" dirty="0">
                <a:solidFill>
                  <a:srgbClr val="333333"/>
                </a:solidFill>
                <a:effectLst/>
              </a:rPr>
              <a:t>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10"/>
              </a:rPr>
              <a:t>Pokyny k vyplnění žádosti o podporu v IS KP21+ pro projekty s přímými a nepřímými náklady a pro projekty s paušálními sazbami</a:t>
            </a:r>
            <a:endParaRPr lang="cs-CZ" sz="1800" i="0" dirty="0">
              <a:solidFill>
                <a:srgbClr val="333333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i="0" u="sng" dirty="0">
                <a:solidFill>
                  <a:srgbClr val="084A8B"/>
                </a:solidFill>
                <a:effectLst/>
                <a:hlinkClick r:id="rId11"/>
              </a:rPr>
              <a:t>Obecné pokyny k ovládání IS KP21+ a ke komunikaci s technickou podporou </a:t>
            </a:r>
            <a:endParaRPr lang="cs-CZ" sz="1800" i="0" u="sng" dirty="0">
              <a:solidFill>
                <a:srgbClr val="084A8B"/>
              </a:solidFill>
              <a:effectLst/>
            </a:endParaRPr>
          </a:p>
          <a:p>
            <a:pPr marL="0" indent="0" algn="l">
              <a:buNone/>
            </a:pPr>
            <a:endParaRPr lang="cs-CZ" sz="1800" i="0" dirty="0">
              <a:solidFill>
                <a:srgbClr val="333333"/>
              </a:solidFill>
              <a:effectLst/>
            </a:endParaRPr>
          </a:p>
          <a:p>
            <a:pPr marL="0" indent="0">
              <a:buNone/>
            </a:pPr>
            <a:endParaRPr lang="cs-CZ" sz="18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20B863-2C68-47FA-BD56-055BB1E0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0455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4309E-05A1-44A9-BCAE-9825A4D50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D6BAEF-0364-401A-921A-9E3DAC925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Diskusní klub: </a:t>
            </a:r>
            <a:r>
              <a:rPr lang="cs-CZ" sz="2000" b="1" dirty="0">
                <a:hlinkClick r:id="rId3"/>
              </a:rPr>
              <a:t>https://www.esfcr.cz/klub-vyzvy-035-age-management-v-ramci-opz-plus</a:t>
            </a: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000" b="1" dirty="0"/>
              <a:t>Kontakt na vyhlašovatele výzvy:</a:t>
            </a:r>
          </a:p>
          <a:p>
            <a:pPr marL="0" indent="0">
              <a:buNone/>
            </a:pPr>
            <a:r>
              <a:rPr lang="cs-CZ" sz="2000" dirty="0"/>
              <a:t>Mgr. Klára Šimáčková - </a:t>
            </a:r>
            <a:r>
              <a:rPr lang="cs-CZ" sz="2000" dirty="0">
                <a:hlinkClick r:id="rId4"/>
              </a:rPr>
              <a:t>klara.simackova@mpsv.cz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Ing. Marie Marešová - </a:t>
            </a:r>
            <a:r>
              <a:rPr lang="cs-CZ" sz="2000" dirty="0">
                <a:hlinkClick r:id="rId5"/>
              </a:rPr>
              <a:t>marie.maresova@mpsv.cz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7EEA99-65C5-4734-B262-60B6C7F5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0243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636912"/>
            <a:ext cx="8244448" cy="792088"/>
          </a:xfrm>
        </p:spPr>
        <p:txBody>
          <a:bodyPr/>
          <a:lstStyle/>
          <a:p>
            <a:pPr marL="228600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Děkujeme za pozornost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				a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latin typeface="Arial" panose="020B0604020202020204" pitchFamily="34" charset="0"/>
              </a:rPr>
              <a:t>těšíme se na vaše projekty</a:t>
            </a: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504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B7EAF-39FA-4868-BA0E-E55BF6A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Oprávnění žadatelé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7239B-F752-49FB-9F72-4BF0FA594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Oprávnění žadatelé obecně:</a:t>
            </a:r>
            <a:r>
              <a:rPr lang="cs-CZ" sz="2000" dirty="0"/>
              <a:t> </a:t>
            </a:r>
          </a:p>
          <a:p>
            <a:r>
              <a:rPr lang="cs-CZ" sz="2000" dirty="0"/>
              <a:t>osoba (právnická nebo fyzická), která je registrovaným subjektem   v ČR, tj. osoba, která má vlastní identifikační číslo (tzv. IČO někdy také IČ)</a:t>
            </a:r>
          </a:p>
          <a:p>
            <a:r>
              <a:rPr lang="cs-CZ" sz="2000" dirty="0"/>
              <a:t>osoba, která má aktivní datovou schránku</a:t>
            </a:r>
          </a:p>
          <a:p>
            <a:r>
              <a:rPr lang="cs-CZ" sz="2000" dirty="0"/>
              <a:t>osoba, která nepatří mezi subjekty, které se nemohou výzvy účastnit z důvodů insolvence, pokut, dluhu aj. viz neoprávnění žadatelé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83E125-D818-434E-929F-2A7A7E30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91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B7EAF-39FA-4868-BA0E-E55BF6A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oprávnění žadatelé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7239B-F752-49FB-9F72-4BF0FA594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Oprávnění žadatelé ve výzvě:</a:t>
            </a:r>
            <a:r>
              <a:rPr lang="cs-CZ" sz="2000" dirty="0"/>
              <a:t> </a:t>
            </a:r>
          </a:p>
          <a:p>
            <a:pPr lvl="1"/>
            <a:r>
              <a:rPr lang="cs-CZ" b="1" dirty="0"/>
              <a:t>Obchodní korporace</a:t>
            </a:r>
          </a:p>
          <a:p>
            <a:pPr marL="871200" lvl="1" indent="-457200">
              <a:buAutoNum type="alphaUcPeriod"/>
            </a:pPr>
            <a:r>
              <a:rPr lang="cs-CZ" dirty="0"/>
              <a:t>Obchodní společnosti: veřejná obchodní společnost, komanditní společnost, společnost s ručením omezeným, akciová společnost, evropská společnost, evropské hospodářské zájmové sdružení</a:t>
            </a:r>
          </a:p>
          <a:p>
            <a:pPr marL="871200" lvl="1" indent="-457200">
              <a:buAutoNum type="alphaUcPeriod"/>
            </a:pPr>
            <a:r>
              <a:rPr lang="cs-CZ" dirty="0"/>
              <a:t>Družstva – družstvo, evropská družstevní společnost</a:t>
            </a:r>
          </a:p>
          <a:p>
            <a:pPr lvl="1"/>
            <a:endParaRPr lang="cs-CZ" b="1" dirty="0"/>
          </a:p>
          <a:p>
            <a:pPr lvl="1"/>
            <a:r>
              <a:rPr lang="cs-CZ" b="1" dirty="0"/>
              <a:t>Státní podnik 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83E125-D818-434E-929F-2A7A7E30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5319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E2748-DB6E-40BA-A619-F7E28D0EB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neoprávnění žadatelé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7384F4-E60C-4EE4-84DB-F5E23758D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Z oprávněných žadatelů jsou vyloučeni:</a:t>
            </a:r>
          </a:p>
          <a:p>
            <a:pPr lvl="1"/>
            <a:r>
              <a:rPr lang="cs-CZ" dirty="0"/>
              <a:t>Subjekty splňující výše uvedené podmínky oprávněnosti žadatele, které  k okamžiku předložení žádosti již předložily jinou žádost o podporu v rámci této výzvy. </a:t>
            </a:r>
          </a:p>
          <a:p>
            <a:pPr lvl="1"/>
            <a:r>
              <a:rPr lang="cs-CZ" dirty="0">
                <a:effectLst/>
                <a:ea typeface="Calibri" panose="020F0502020204030204" pitchFamily="34" charset="0"/>
              </a:rPr>
              <a:t>Subjekty splňující výše uvedené podmínky oprávněnosti žadatele, které realizovaly projekt v rámci výzvy OPZ č. 079. Za realizovaný projekt  se považuje čerpání z rozpočtu vyšší než nulové.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7264FA-4E55-4FD2-A7E8-BB384F468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75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B7EAF-39FA-4868-BA0E-E55BF6A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NeOprávnění žadatelé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27239B-F752-49FB-9F72-4BF0FA594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Neoprávnění žadatelé obecně:</a:t>
            </a:r>
          </a:p>
          <a:p>
            <a:r>
              <a:rPr lang="cs-CZ" sz="2000" dirty="0"/>
              <a:t>Likvidace, úpadek, hrozící úpadek, insolvence</a:t>
            </a:r>
          </a:p>
          <a:p>
            <a:r>
              <a:rPr lang="cs-CZ" sz="2000" dirty="0"/>
              <a:t>Daňové nedoplatky, nedoplatek na pojistném nebo na penále</a:t>
            </a:r>
          </a:p>
          <a:p>
            <a:r>
              <a:rPr lang="cs-CZ" sz="2000" dirty="0"/>
              <a:t>Inkasní příkaz Evropské komise  - protiprávní poskytnutá podpora</a:t>
            </a:r>
          </a:p>
          <a:p>
            <a:r>
              <a:rPr lang="cs-CZ" sz="2000" dirty="0"/>
              <a:t>Pokuta za umožnění výkonu nelegální práce</a:t>
            </a:r>
          </a:p>
          <a:p>
            <a:r>
              <a:rPr lang="cs-CZ" sz="2000" dirty="0"/>
              <a:t>Veřejný funkcionář nebo jím ovládaná osoba vlastnící podíl představující alespoň 25 % účasti společníka v obchodní společnosti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783E125-D818-434E-929F-2A7A7E30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45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3BF59-AC5C-4BF2-A6D7-CB34CD4BB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financování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6EA48-C0D9-4A70-9A77-DFF6661A2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340768"/>
            <a:ext cx="8100000" cy="4995280"/>
          </a:xfrm>
        </p:spPr>
        <p:txBody>
          <a:bodyPr/>
          <a:lstStyle/>
          <a:p>
            <a:r>
              <a:rPr lang="pl-PL" sz="2000" dirty="0"/>
              <a:t>Míra podpory – rozpad zdrojů financování</a:t>
            </a:r>
          </a:p>
          <a:p>
            <a:pPr lvl="1"/>
            <a:r>
              <a:rPr lang="cs-CZ" dirty="0"/>
              <a:t>76,735 % EU   </a:t>
            </a:r>
          </a:p>
          <a:p>
            <a:pPr lvl="1"/>
            <a:r>
              <a:rPr lang="cs-CZ" dirty="0"/>
              <a:t>23,265 % žadatel</a:t>
            </a:r>
          </a:p>
          <a:p>
            <a:pPr lvl="1"/>
            <a:r>
              <a:rPr lang="cs-CZ" dirty="0"/>
              <a:t>0 % státní rozpočet</a:t>
            </a:r>
          </a:p>
          <a:p>
            <a:pPr marL="414000" lvl="1" indent="0">
              <a:buNone/>
            </a:pPr>
            <a:endParaRPr lang="cs-CZ" dirty="0"/>
          </a:p>
          <a:p>
            <a:r>
              <a:rPr lang="cs-CZ" sz="2000" dirty="0"/>
              <a:t>Všichni žadatelé uvedou v IS KP21+ na záložce „Přehled zdrojů financování“ níže uvedené procentní rozdělení bez ohledu na jejich konkrétní zařazení v regionu: </a:t>
            </a:r>
          </a:p>
          <a:p>
            <a:pPr marL="414000" lvl="1" indent="0">
              <a:buNone/>
            </a:pPr>
            <a:r>
              <a:rPr lang="cs-CZ" dirty="0"/>
              <a:t>a) „méně rozvinutých regionů“: 15 %, </a:t>
            </a:r>
          </a:p>
          <a:p>
            <a:pPr marL="414000" lvl="1" indent="0">
              <a:buNone/>
            </a:pPr>
            <a:r>
              <a:rPr lang="pl-PL" dirty="0"/>
              <a:t>b) „přechodových regionů“: 30 %, </a:t>
            </a:r>
          </a:p>
          <a:p>
            <a:pPr marL="414000" lvl="1" indent="0">
              <a:buNone/>
            </a:pPr>
            <a:r>
              <a:rPr lang="cs-CZ" dirty="0"/>
              <a:t>c) „více rozvinutých regionů“: 60 %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3D28005-9B05-459C-82FC-CC342B6C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E06A7F6-249E-4D7F-8CF2-8270D65923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726" t="50222" b="9726"/>
          <a:stretch/>
        </p:blipFill>
        <p:spPr>
          <a:xfrm>
            <a:off x="5276674" y="4725144"/>
            <a:ext cx="3363326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84571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ppt/theme/themeOverride2.xml><?xml version="1.0" encoding="utf-8"?>
<a:themeOverride xmlns:a="http://schemas.openxmlformats.org/drawingml/2006/main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U:\1_3_POMOC_PRAC_PODNIKŮM_A_PODNIKATELŮM\VYZVA_002_SOUTEZNI\KULATÉ_STOLY\kulatý stůl_2017\Zápis\Příloha č. 1_Setkání_8.12.2017.pptx</AC_OriginalFileName>
  </documentManagement>
</p:properties>
</file>

<file path=customXml/itemProps1.xml><?xml version="1.0" encoding="utf-8"?>
<ds:datastoreItem xmlns:ds="http://schemas.openxmlformats.org/officeDocument/2006/customXml" ds:itemID="{1CF2D90C-C04A-47FC-8980-C9DA000B21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94F5CE-A03B-44AF-809A-BD0261F20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7581EA-A1D1-46FA-95C0-756AE194780C}">
  <ds:schemaRefs>
    <ds:schemaRef ds:uri="7c48c8a8-2045-474d-b0fb-3ee17ecadba0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3739</Words>
  <Application>Microsoft Office PowerPoint</Application>
  <PresentationFormat>Předvádění na obrazovce (4:3)</PresentationFormat>
  <Paragraphs>407</Paragraphs>
  <Slides>47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7</vt:i4>
      </vt:variant>
      <vt:variant>
        <vt:lpstr>Nadpisy snímků</vt:lpstr>
      </vt:variant>
      <vt:variant>
        <vt:i4>47</vt:i4>
      </vt:variant>
    </vt:vector>
  </HeadingPairs>
  <TitlesOfParts>
    <vt:vector size="61" baseType="lpstr">
      <vt:lpstr>Arial</vt:lpstr>
      <vt:lpstr>Calibri</vt:lpstr>
      <vt:lpstr>Courier New</vt:lpstr>
      <vt:lpstr>Symbol</vt:lpstr>
      <vt:lpstr>Trebuchet MS</vt:lpstr>
      <vt:lpstr>Wingdings</vt:lpstr>
      <vt:lpstr>Wingdings 3</vt:lpstr>
      <vt:lpstr>prezentace</vt:lpstr>
      <vt:lpstr>1_prezentace</vt:lpstr>
      <vt:lpstr>2_prezentace</vt:lpstr>
      <vt:lpstr>3_prezentace</vt:lpstr>
      <vt:lpstr>4_prezentace</vt:lpstr>
      <vt:lpstr>5_prezentace</vt:lpstr>
      <vt:lpstr>6_prezentace</vt:lpstr>
      <vt:lpstr> </vt:lpstr>
      <vt:lpstr>Program</vt:lpstr>
      <vt:lpstr>Základní informace</vt:lpstr>
      <vt:lpstr>ČASOVÉ NASTAVENÍ</vt:lpstr>
      <vt:lpstr>Oprávnění žadatelé</vt:lpstr>
      <vt:lpstr>oprávnění žadatelé</vt:lpstr>
      <vt:lpstr>neoprávnění žadatelé</vt:lpstr>
      <vt:lpstr>NeOprávnění žadatelé</vt:lpstr>
      <vt:lpstr>financování</vt:lpstr>
      <vt:lpstr>financování</vt:lpstr>
      <vt:lpstr>Veřejná podpora</vt:lpstr>
      <vt:lpstr>Veřejná podpora</vt:lpstr>
      <vt:lpstr>Veřejná podpora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Závazkové indikátory</vt:lpstr>
      <vt:lpstr>Indikátory – bagatelní podpora</vt:lpstr>
      <vt:lpstr>cílové skupiny</vt:lpstr>
      <vt:lpstr>Metodické příručky</vt:lpstr>
      <vt:lpstr>Rozpočet projektu - struktura</vt:lpstr>
      <vt:lpstr>Rozpočet – měrné jednotky</vt:lpstr>
      <vt:lpstr>Rozpočet - Osobní náklady</vt:lpstr>
      <vt:lpstr>Rozpočet - Nákup zařízení a vybavení</vt:lpstr>
      <vt:lpstr>Rozpočet - Nákup služeb</vt:lpstr>
      <vt:lpstr>Rozpočet - Nákup služeb</vt:lpstr>
      <vt:lpstr>Rozpočet - Nepřímé náklady</vt:lpstr>
      <vt:lpstr>Rozpočet - Nepřímé náklady</vt:lpstr>
      <vt:lpstr>Rozpočet - Nepřímé náklady</vt:lpstr>
      <vt:lpstr>povinné přílohy žádosti o podporu</vt:lpstr>
      <vt:lpstr>Age management audit</vt:lpstr>
      <vt:lpstr>Age management audit</vt:lpstr>
      <vt:lpstr>Veřejné zakázky</vt:lpstr>
      <vt:lpstr>Náležitosti žádosti o podporu</vt:lpstr>
      <vt:lpstr>Plná moc</vt:lpstr>
      <vt:lpstr>hodnocení a výběru projektů</vt:lpstr>
      <vt:lpstr>Hodnocení přijatelnosti a formálních náležitosti</vt:lpstr>
      <vt:lpstr>Věcné hodnocení</vt:lpstr>
      <vt:lpstr>Věcné hodnocení</vt:lpstr>
      <vt:lpstr>Výběrová komise</vt:lpstr>
      <vt:lpstr>Užitečné odkazy</vt:lpstr>
      <vt:lpstr>Kontakty</vt:lpstr>
      <vt:lpstr>           Děkujeme za pozornost     a těšíme se na vaše projekty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2023-01-09T12:19:29Z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