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71" r:id="rId4"/>
    <p:sldMasterId id="2147483683" r:id="rId5"/>
    <p:sldMasterId id="2147483694" r:id="rId6"/>
    <p:sldMasterId id="2147483705" r:id="rId7"/>
    <p:sldMasterId id="2147483716" r:id="rId8"/>
    <p:sldMasterId id="2147483727" r:id="rId9"/>
    <p:sldMasterId id="2147483740" r:id="rId10"/>
    <p:sldMasterId id="2147483751" r:id="rId11"/>
    <p:sldMasterId id="2147483762" r:id="rId12"/>
  </p:sldMasterIdLst>
  <p:notesMasterIdLst>
    <p:notesMasterId r:id="rId77"/>
  </p:notesMasterIdLst>
  <p:handoutMasterIdLst>
    <p:handoutMasterId r:id="rId78"/>
  </p:handoutMasterIdLst>
  <p:sldIdLst>
    <p:sldId id="256" r:id="rId13"/>
    <p:sldId id="1704" r:id="rId14"/>
    <p:sldId id="266" r:id="rId15"/>
    <p:sldId id="269" r:id="rId16"/>
    <p:sldId id="1807" r:id="rId17"/>
    <p:sldId id="270" r:id="rId18"/>
    <p:sldId id="1752" r:id="rId19"/>
    <p:sldId id="267" r:id="rId20"/>
    <p:sldId id="1753" r:id="rId21"/>
    <p:sldId id="272" r:id="rId22"/>
    <p:sldId id="1754" r:id="rId23"/>
    <p:sldId id="1755" r:id="rId24"/>
    <p:sldId id="1757" r:id="rId25"/>
    <p:sldId id="1759" r:id="rId26"/>
    <p:sldId id="1621" r:id="rId27"/>
    <p:sldId id="1760" r:id="rId28"/>
    <p:sldId id="1762" r:id="rId29"/>
    <p:sldId id="1773" r:id="rId30"/>
    <p:sldId id="1774" r:id="rId31"/>
    <p:sldId id="1775" r:id="rId32"/>
    <p:sldId id="1763" r:id="rId33"/>
    <p:sldId id="1623" r:id="rId34"/>
    <p:sldId id="1764" r:id="rId35"/>
    <p:sldId id="283" r:id="rId36"/>
    <p:sldId id="1702" r:id="rId37"/>
    <p:sldId id="1776" r:id="rId38"/>
    <p:sldId id="1802" r:id="rId39"/>
    <p:sldId id="1812" r:id="rId40"/>
    <p:sldId id="1811" r:id="rId41"/>
    <p:sldId id="299" r:id="rId42"/>
    <p:sldId id="1809" r:id="rId43"/>
    <p:sldId id="1778" r:id="rId44"/>
    <p:sldId id="1779" r:id="rId45"/>
    <p:sldId id="1789" r:id="rId46"/>
    <p:sldId id="1788" r:id="rId47"/>
    <p:sldId id="1787" r:id="rId48"/>
    <p:sldId id="1799" r:id="rId49"/>
    <p:sldId id="1786" r:id="rId50"/>
    <p:sldId id="1785" r:id="rId51"/>
    <p:sldId id="1783" r:id="rId52"/>
    <p:sldId id="1782" r:id="rId53"/>
    <p:sldId id="1781" r:id="rId54"/>
    <p:sldId id="1780" r:id="rId55"/>
    <p:sldId id="1790" r:id="rId56"/>
    <p:sldId id="1800" r:id="rId57"/>
    <p:sldId id="1791" r:id="rId58"/>
    <p:sldId id="1792" r:id="rId59"/>
    <p:sldId id="1793" r:id="rId60"/>
    <p:sldId id="1794" r:id="rId61"/>
    <p:sldId id="1797" r:id="rId62"/>
    <p:sldId id="1795" r:id="rId63"/>
    <p:sldId id="1801" r:id="rId64"/>
    <p:sldId id="1808" r:id="rId65"/>
    <p:sldId id="1734" r:id="rId66"/>
    <p:sldId id="1732" r:id="rId67"/>
    <p:sldId id="1746" r:id="rId68"/>
    <p:sldId id="1745" r:id="rId69"/>
    <p:sldId id="1810" r:id="rId70"/>
    <p:sldId id="1705" r:id="rId71"/>
    <p:sldId id="1709" r:id="rId72"/>
    <p:sldId id="1707" r:id="rId73"/>
    <p:sldId id="1628" r:id="rId74"/>
    <p:sldId id="1608" r:id="rId75"/>
    <p:sldId id="1610" r:id="rId7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33500706-CD35-4560-8542-A1ED2584CBE6}">
          <p14:sldIdLst>
            <p14:sldId id="256"/>
            <p14:sldId id="1704"/>
            <p14:sldId id="266"/>
            <p14:sldId id="269"/>
            <p14:sldId id="1807"/>
            <p14:sldId id="270"/>
            <p14:sldId id="1752"/>
            <p14:sldId id="267"/>
            <p14:sldId id="1753"/>
            <p14:sldId id="272"/>
            <p14:sldId id="1754"/>
            <p14:sldId id="1755"/>
            <p14:sldId id="1757"/>
            <p14:sldId id="1759"/>
            <p14:sldId id="1621"/>
            <p14:sldId id="1760"/>
            <p14:sldId id="1762"/>
            <p14:sldId id="1773"/>
            <p14:sldId id="1774"/>
            <p14:sldId id="1775"/>
            <p14:sldId id="1763"/>
            <p14:sldId id="1623"/>
            <p14:sldId id="1764"/>
            <p14:sldId id="283"/>
            <p14:sldId id="1702"/>
            <p14:sldId id="1776"/>
            <p14:sldId id="1802"/>
            <p14:sldId id="1812"/>
            <p14:sldId id="1811"/>
            <p14:sldId id="299"/>
            <p14:sldId id="1809"/>
            <p14:sldId id="1778"/>
            <p14:sldId id="1779"/>
            <p14:sldId id="1789"/>
            <p14:sldId id="1788"/>
            <p14:sldId id="1787"/>
            <p14:sldId id="1799"/>
            <p14:sldId id="1786"/>
            <p14:sldId id="1785"/>
            <p14:sldId id="1783"/>
            <p14:sldId id="1782"/>
            <p14:sldId id="1781"/>
            <p14:sldId id="1780"/>
            <p14:sldId id="1790"/>
            <p14:sldId id="1800"/>
            <p14:sldId id="1791"/>
            <p14:sldId id="1792"/>
            <p14:sldId id="1793"/>
            <p14:sldId id="1794"/>
            <p14:sldId id="1797"/>
            <p14:sldId id="1795"/>
            <p14:sldId id="1801"/>
            <p14:sldId id="1808"/>
            <p14:sldId id="1734"/>
            <p14:sldId id="1732"/>
            <p14:sldId id="1746"/>
            <p14:sldId id="1745"/>
            <p14:sldId id="1810"/>
            <p14:sldId id="1705"/>
            <p14:sldId id="1709"/>
            <p14:sldId id="1707"/>
            <p14:sldId id="1628"/>
            <p14:sldId id="1608"/>
            <p14:sldId id="1610"/>
          </p14:sldIdLst>
        </p14:section>
      </p14:sectionLst>
    </p:ex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R"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0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088"/>
    <a:srgbClr val="AFDDFA"/>
    <a:srgbClr val="003399"/>
    <a:srgbClr val="181818"/>
    <a:srgbClr val="084A8B"/>
    <a:srgbClr val="E8E8E8"/>
    <a:srgbClr val="CCD0DA"/>
    <a:srgbClr val="E7E9EE"/>
    <a:srgbClr val="FFCC00"/>
    <a:srgbClr val="9FA1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88375" autoAdjust="0"/>
  </p:normalViewPr>
  <p:slideViewPr>
    <p:cSldViewPr showGuides="1">
      <p:cViewPr varScale="1">
        <p:scale>
          <a:sx n="59" d="100"/>
          <a:sy n="59" d="100"/>
        </p:scale>
        <p:origin x="1292" y="56"/>
      </p:cViewPr>
      <p:guideLst>
        <p:guide orient="horz" pos="913"/>
        <p:guide orient="horz" pos="3884"/>
        <p:guide pos="5420"/>
        <p:guide pos="340"/>
      </p:guideLst>
    </p:cSldViewPr>
  </p:slideViewPr>
  <p:outlineViewPr>
    <p:cViewPr>
      <p:scale>
        <a:sx n="33" d="100"/>
        <a:sy n="33" d="100"/>
      </p:scale>
      <p:origin x="0" y="-89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microsoft.com/office/2018/10/relationships/authors" Target="authors.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9.xml"/><Relationship Id="rId82"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E76E1-B0C2-40CF-8C5A-473E777B6FD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cs-CZ"/>
        </a:p>
      </dgm:t>
    </dgm:pt>
    <dgm:pt modelId="{7CF7ED76-3633-44B4-8B8F-2CEE518984CD}">
      <dgm:prSet phldrT="[Text]" custT="1"/>
      <dgm:spPr>
        <a:solidFill>
          <a:srgbClr val="084A8B">
            <a:hueOff val="0"/>
            <a:satOff val="0"/>
            <a:lumOff val="0"/>
            <a:alphaOff val="0"/>
          </a:srgbClr>
        </a:solidFill>
        <a:ln w="25400" cap="flat" cmpd="sng" algn="ctr">
          <a:solidFill>
            <a:srgbClr val="F5F5F5">
              <a:hueOff val="0"/>
              <a:satOff val="0"/>
              <a:lumOff val="0"/>
              <a:alphaOff val="0"/>
            </a:srgbClr>
          </a:solidFill>
          <a:prstDash val="solid"/>
        </a:ln>
        <a:effectLst/>
      </dgm:spPr>
      <dgm:t>
        <a:bodyPr spcFirstLastPara="0" vert="horz" wrap="square" lIns="83820" tIns="41910" rIns="83820" bIns="41910" numCol="1" spcCol="1270" anchor="ctr" anchorCtr="0"/>
        <a:lstStyle/>
        <a:p>
          <a:pPr marL="0" lvl="0" indent="0" algn="ctr" defTabSz="977900">
            <a:lnSpc>
              <a:spcPct val="90000"/>
            </a:lnSpc>
            <a:spcBef>
              <a:spcPct val="0"/>
            </a:spcBef>
            <a:spcAft>
              <a:spcPct val="35000"/>
            </a:spcAft>
            <a:buNone/>
          </a:pPr>
          <a:r>
            <a:rPr lang="cs-CZ" sz="2200" b="1" kern="1200" dirty="0">
              <a:solidFill>
                <a:srgbClr val="F5F5F5"/>
              </a:solidFill>
              <a:latin typeface="Arial"/>
              <a:ea typeface="+mn-ea"/>
              <a:cs typeface="+mn-cs"/>
            </a:rPr>
            <a:t>Výstupové se závazkem</a:t>
          </a:r>
        </a:p>
      </dgm:t>
    </dgm:pt>
    <dgm:pt modelId="{2694C1FD-7E15-4624-915C-C907A5EBEB59}" type="parTrans" cxnId="{D74ACBA2-A5AD-47EF-B189-3B6127B09438}">
      <dgm:prSet/>
      <dgm:spPr/>
      <dgm:t>
        <a:bodyPr/>
        <a:lstStyle/>
        <a:p>
          <a:endParaRPr lang="cs-CZ"/>
        </a:p>
      </dgm:t>
    </dgm:pt>
    <dgm:pt modelId="{2F2918C6-1B26-4F95-8B3B-8178814E49F4}" type="sibTrans" cxnId="{D74ACBA2-A5AD-47EF-B189-3B6127B09438}">
      <dgm:prSet/>
      <dgm:spPr/>
      <dgm:t>
        <a:bodyPr/>
        <a:lstStyle/>
        <a:p>
          <a:endParaRPr lang="cs-CZ"/>
        </a:p>
      </dgm:t>
    </dgm:pt>
    <dgm:pt modelId="{17EBA813-9867-4FD9-8168-DCDF7984CFF8}">
      <dgm:prSet phldrT="[Text]" custT="1"/>
      <dgm:spPr>
        <a:solidFill>
          <a:schemeClr val="tx2">
            <a:alpha val="90000"/>
          </a:schemeClr>
        </a:solidFill>
      </dgm:spPr>
      <dgm:t>
        <a:bodyPr/>
        <a:lstStyle/>
        <a:p>
          <a:pPr algn="l"/>
          <a:r>
            <a:rPr lang="cs-CZ" sz="2400" dirty="0"/>
            <a:t>600 000 </a:t>
          </a:r>
          <a:r>
            <a:rPr lang="cs-CZ" sz="2400" b="1" dirty="0"/>
            <a:t>Celkový počet účastníků</a:t>
          </a:r>
        </a:p>
      </dgm:t>
    </dgm:pt>
    <dgm:pt modelId="{576CC3BD-6A73-4802-917A-40C785A07C76}" type="parTrans" cxnId="{05BB3536-8ADC-4841-9F77-598C03FF1662}">
      <dgm:prSet/>
      <dgm:spPr/>
      <dgm:t>
        <a:bodyPr/>
        <a:lstStyle/>
        <a:p>
          <a:endParaRPr lang="cs-CZ"/>
        </a:p>
      </dgm:t>
    </dgm:pt>
    <dgm:pt modelId="{3190F349-1A6D-4485-8694-8180D4D45434}" type="sibTrans" cxnId="{05BB3536-8ADC-4841-9F77-598C03FF1662}">
      <dgm:prSet/>
      <dgm:spPr/>
      <dgm:t>
        <a:bodyPr/>
        <a:lstStyle/>
        <a:p>
          <a:endParaRPr lang="cs-CZ"/>
        </a:p>
      </dgm:t>
    </dgm:pt>
    <dgm:pt modelId="{DC0FAE5B-D755-4DF1-890E-145B0FABA0B5}">
      <dgm:prSet phldrT="[Text]" custT="1"/>
      <dgm:spPr>
        <a:solidFill>
          <a:srgbClr val="084A8B">
            <a:hueOff val="0"/>
            <a:satOff val="0"/>
            <a:lumOff val="0"/>
            <a:alphaOff val="0"/>
          </a:srgbClr>
        </a:solidFill>
        <a:ln w="25400" cap="flat" cmpd="sng" algn="ctr">
          <a:solidFill>
            <a:srgbClr val="F5F5F5">
              <a:hueOff val="0"/>
              <a:satOff val="0"/>
              <a:lumOff val="0"/>
              <a:alphaOff val="0"/>
            </a:srgbClr>
          </a:solidFill>
          <a:prstDash val="solid"/>
        </a:ln>
        <a:effectLst/>
      </dgm:spPr>
      <dgm:t>
        <a:bodyPr spcFirstLastPara="0" vert="horz" wrap="square" lIns="83820" tIns="41910" rIns="83820" bIns="41910" numCol="1" spcCol="1270" anchor="ctr" anchorCtr="0"/>
        <a:lstStyle/>
        <a:p>
          <a:pPr marL="0" lvl="0" indent="0" algn="ctr" defTabSz="977900">
            <a:lnSpc>
              <a:spcPct val="90000"/>
            </a:lnSpc>
            <a:spcBef>
              <a:spcPct val="0"/>
            </a:spcBef>
            <a:spcAft>
              <a:spcPct val="35000"/>
            </a:spcAft>
            <a:buNone/>
          </a:pPr>
          <a:r>
            <a:rPr lang="cs-CZ" sz="2200" b="1" kern="1200" dirty="0">
              <a:solidFill>
                <a:srgbClr val="F5F5F5"/>
              </a:solidFill>
              <a:latin typeface="Arial"/>
              <a:ea typeface="+mn-ea"/>
              <a:cs typeface="+mn-cs"/>
            </a:rPr>
            <a:t>Výsledkové se závazkem</a:t>
          </a:r>
        </a:p>
      </dgm:t>
    </dgm:pt>
    <dgm:pt modelId="{E6CF0DE1-A9B6-444E-ABC2-CCC4F2FC11BB}" type="parTrans" cxnId="{15771D4C-9038-4A2D-AF5A-C861808C3F9D}">
      <dgm:prSet/>
      <dgm:spPr/>
      <dgm:t>
        <a:bodyPr/>
        <a:lstStyle/>
        <a:p>
          <a:endParaRPr lang="cs-CZ"/>
        </a:p>
      </dgm:t>
    </dgm:pt>
    <dgm:pt modelId="{D99A0404-AB44-4A18-986D-C884A07E81E6}" type="sibTrans" cxnId="{15771D4C-9038-4A2D-AF5A-C861808C3F9D}">
      <dgm:prSet/>
      <dgm:spPr/>
      <dgm:t>
        <a:bodyPr/>
        <a:lstStyle/>
        <a:p>
          <a:endParaRPr lang="cs-CZ"/>
        </a:p>
      </dgm:t>
    </dgm:pt>
    <dgm:pt modelId="{C6A10C1D-1641-4DBB-9148-A79392731EAF}">
      <dgm:prSet phldrT="[Text]" custT="1"/>
      <dgm:spPr>
        <a:solidFill>
          <a:schemeClr val="tx2">
            <a:alpha val="90000"/>
          </a:schemeClr>
        </a:solidFill>
      </dgm:spPr>
      <dgm:t>
        <a:bodyPr/>
        <a:lstStyle/>
        <a:p>
          <a:pPr marL="228600" lvl="1" indent="-228600" algn="l" defTabSz="1066800">
            <a:lnSpc>
              <a:spcPct val="90000"/>
            </a:lnSpc>
            <a:spcBef>
              <a:spcPct val="0"/>
            </a:spcBef>
            <a:spcAft>
              <a:spcPct val="15000"/>
            </a:spcAft>
            <a:buChar char="•"/>
          </a:pPr>
          <a:r>
            <a:rPr lang="cs-CZ" sz="2400" kern="1200" dirty="0">
              <a:solidFill>
                <a:srgbClr val="084A8B">
                  <a:hueOff val="0"/>
                  <a:satOff val="0"/>
                  <a:lumOff val="0"/>
                  <a:alphaOff val="0"/>
                </a:srgbClr>
              </a:solidFill>
              <a:latin typeface="Arial"/>
              <a:ea typeface="+mn-ea"/>
              <a:cs typeface="+mn-cs"/>
            </a:rPr>
            <a:t>626 000 Účastníci, kteří získali kvalifikaci po ukončení své účasti</a:t>
          </a:r>
        </a:p>
      </dgm:t>
    </dgm:pt>
    <dgm:pt modelId="{722C04C6-C046-4AF9-9350-695380803CA4}" type="parTrans" cxnId="{BA538558-AC19-496D-B834-8BD5F854D693}">
      <dgm:prSet/>
      <dgm:spPr/>
      <dgm:t>
        <a:bodyPr/>
        <a:lstStyle/>
        <a:p>
          <a:endParaRPr lang="cs-CZ"/>
        </a:p>
      </dgm:t>
    </dgm:pt>
    <dgm:pt modelId="{CC37B67D-ABD1-48A6-B341-9D5F6581D5F5}" type="sibTrans" cxnId="{BA538558-AC19-496D-B834-8BD5F854D693}">
      <dgm:prSet/>
      <dgm:spPr/>
      <dgm:t>
        <a:bodyPr/>
        <a:lstStyle/>
        <a:p>
          <a:endParaRPr lang="cs-CZ"/>
        </a:p>
      </dgm:t>
    </dgm:pt>
    <dgm:pt modelId="{398FE1ED-AC7F-4116-97F0-C5FB9011CA18}">
      <dgm:prSet custT="1"/>
      <dgm:spPr/>
      <dgm:t>
        <a:bodyPr/>
        <a:lstStyle/>
        <a:p>
          <a:pPr algn="l"/>
          <a:r>
            <a:rPr lang="cs-CZ" sz="2400" dirty="0">
              <a:latin typeface="Arial" panose="020B0604020202020204" pitchFamily="34" charset="0"/>
              <a:cs typeface="Times New Roman" panose="02020603050405020304" pitchFamily="18" charset="0"/>
            </a:rPr>
            <a:t>minimální hodnota u indikátoru 600 000 je 10 osob. </a:t>
          </a:r>
        </a:p>
      </dgm:t>
    </dgm:pt>
    <dgm:pt modelId="{E3286B96-4193-4DF6-B1FA-8EF15969F064}" type="parTrans" cxnId="{FF5CE337-AAC9-4FD9-9741-76D1A66453DA}">
      <dgm:prSet/>
      <dgm:spPr/>
      <dgm:t>
        <a:bodyPr/>
        <a:lstStyle/>
        <a:p>
          <a:endParaRPr lang="cs-CZ"/>
        </a:p>
      </dgm:t>
    </dgm:pt>
    <dgm:pt modelId="{FD1374EC-2833-4929-8202-156DF0B497E5}" type="sibTrans" cxnId="{FF5CE337-AAC9-4FD9-9741-76D1A66453DA}">
      <dgm:prSet/>
      <dgm:spPr/>
      <dgm:t>
        <a:bodyPr/>
        <a:lstStyle/>
        <a:p>
          <a:endParaRPr lang="cs-CZ"/>
        </a:p>
      </dgm:t>
    </dgm:pt>
    <dgm:pt modelId="{ED3C1AF7-483C-431C-95D1-CE0E1ACC9F4F}">
      <dgm:prSet phldrT="[Text]" custT="1"/>
      <dgm:spPr>
        <a:solidFill>
          <a:schemeClr val="tx2">
            <a:alpha val="90000"/>
          </a:schemeClr>
        </a:solidFill>
      </dgm:spPr>
      <dgm:t>
        <a:bodyPr/>
        <a:lstStyle/>
        <a:p>
          <a:pPr algn="l"/>
          <a:endParaRPr lang="cs-CZ" sz="2400" b="1" dirty="0"/>
        </a:p>
      </dgm:t>
    </dgm:pt>
    <dgm:pt modelId="{642C469C-45B3-4E2E-8897-B18D46E3E2CC}" type="parTrans" cxnId="{57E9004E-DE55-4C60-A948-BCB79540A7E9}">
      <dgm:prSet/>
      <dgm:spPr/>
    </dgm:pt>
    <dgm:pt modelId="{07CC12C2-FBBD-4EE4-8636-7B442150226E}" type="sibTrans" cxnId="{57E9004E-DE55-4C60-A948-BCB79540A7E9}">
      <dgm:prSet/>
      <dgm:spPr/>
    </dgm:pt>
    <dgm:pt modelId="{32E00950-BDA1-4949-B4DE-A591E2E26440}">
      <dgm:prSet phldrT="[Text]" custT="1"/>
      <dgm:spPr>
        <a:solidFill>
          <a:schemeClr val="tx2">
            <a:alpha val="90000"/>
          </a:schemeClr>
        </a:solidFill>
      </dgm:spPr>
      <dgm:t>
        <a:bodyPr/>
        <a:lstStyle/>
        <a:p>
          <a:pPr marL="228600" lvl="1" indent="-228600" algn="l" defTabSz="1066800">
            <a:lnSpc>
              <a:spcPct val="90000"/>
            </a:lnSpc>
            <a:spcBef>
              <a:spcPct val="0"/>
            </a:spcBef>
            <a:spcAft>
              <a:spcPct val="15000"/>
            </a:spcAft>
            <a:buChar char="•"/>
          </a:pPr>
          <a:endParaRPr lang="cs-CZ" sz="2400" kern="1200" dirty="0">
            <a:solidFill>
              <a:srgbClr val="084A8B">
                <a:hueOff val="0"/>
                <a:satOff val="0"/>
                <a:lumOff val="0"/>
                <a:alphaOff val="0"/>
              </a:srgbClr>
            </a:solidFill>
            <a:latin typeface="Arial"/>
            <a:ea typeface="+mn-ea"/>
            <a:cs typeface="+mn-cs"/>
          </a:endParaRPr>
        </a:p>
      </dgm:t>
    </dgm:pt>
    <dgm:pt modelId="{3E4803E9-8639-4023-8AF8-25A54F12D0B3}" type="parTrans" cxnId="{77A289D7-9992-4B59-AAC8-FBA9C9A773E1}">
      <dgm:prSet/>
      <dgm:spPr/>
    </dgm:pt>
    <dgm:pt modelId="{9970C903-E784-4DB8-BA1E-F236C3ABD3FF}" type="sibTrans" cxnId="{77A289D7-9992-4B59-AAC8-FBA9C9A773E1}">
      <dgm:prSet/>
      <dgm:spPr/>
    </dgm:pt>
    <dgm:pt modelId="{2589876F-A8A8-4310-9023-8B11AC48928E}" type="pres">
      <dgm:prSet presAssocID="{54CE76E1-B0C2-40CF-8C5A-473E777B6FD6}" presName="Name0" presStyleCnt="0">
        <dgm:presLayoutVars>
          <dgm:dir/>
          <dgm:animLvl val="lvl"/>
          <dgm:resizeHandles/>
        </dgm:presLayoutVars>
      </dgm:prSet>
      <dgm:spPr/>
    </dgm:pt>
    <dgm:pt modelId="{683D2A9B-175A-4FF6-89B6-2BAD83154BF8}" type="pres">
      <dgm:prSet presAssocID="{7CF7ED76-3633-44B4-8B8F-2CEE518984CD}" presName="linNode" presStyleCnt="0"/>
      <dgm:spPr/>
    </dgm:pt>
    <dgm:pt modelId="{D418FD6A-C855-450C-8426-C2BBB2166330}" type="pres">
      <dgm:prSet presAssocID="{7CF7ED76-3633-44B4-8B8F-2CEE518984CD}" presName="parentShp" presStyleLbl="node1" presStyleIdx="0" presStyleCnt="2" custScaleX="60596" custScaleY="46935" custLinFactNeighborX="-1534" custLinFactNeighborY="-437">
        <dgm:presLayoutVars>
          <dgm:bulletEnabled val="1"/>
        </dgm:presLayoutVars>
      </dgm:prSet>
      <dgm:spPr>
        <a:xfrm>
          <a:off x="0" y="246455"/>
          <a:ext cx="2015920" cy="1574354"/>
        </a:xfrm>
        <a:prstGeom prst="roundRect">
          <a:avLst/>
        </a:prstGeom>
      </dgm:spPr>
    </dgm:pt>
    <dgm:pt modelId="{4C6FF518-A425-4CDC-A343-3EBB3B6BCD84}" type="pres">
      <dgm:prSet presAssocID="{7CF7ED76-3633-44B4-8B8F-2CEE518984CD}" presName="childShp" presStyleLbl="bgAccFollowNode1" presStyleIdx="0" presStyleCnt="2" custScaleX="128406" custScaleY="57219" custLinFactNeighborX="5689" custLinFactNeighborY="883">
        <dgm:presLayoutVars>
          <dgm:bulletEnabled val="1"/>
        </dgm:presLayoutVars>
      </dgm:prSet>
      <dgm:spPr/>
    </dgm:pt>
    <dgm:pt modelId="{F53F9E88-C83D-49FF-8A37-E22AF1CD927F}" type="pres">
      <dgm:prSet presAssocID="{2F2918C6-1B26-4F95-8B3B-8178814E49F4}" presName="spacing" presStyleCnt="0"/>
      <dgm:spPr/>
    </dgm:pt>
    <dgm:pt modelId="{236F7A16-CF1C-4335-AC6B-DEEC67BFD653}" type="pres">
      <dgm:prSet presAssocID="{DC0FAE5B-D755-4DF1-890E-145B0FABA0B5}" presName="linNode" presStyleCnt="0"/>
      <dgm:spPr/>
    </dgm:pt>
    <dgm:pt modelId="{CC98A87C-1681-48AC-87A9-FE657B1A94CC}" type="pres">
      <dgm:prSet presAssocID="{DC0FAE5B-D755-4DF1-890E-145B0FABA0B5}" presName="parentShp" presStyleLbl="node1" presStyleIdx="1" presStyleCnt="2" custScaleX="58125" custScaleY="48439" custLinFactNeighborX="-13962" custLinFactNeighborY="-3658">
        <dgm:presLayoutVars>
          <dgm:bulletEnabled val="1"/>
        </dgm:presLayoutVars>
      </dgm:prSet>
      <dgm:spPr>
        <a:xfrm>
          <a:off x="0" y="2501411"/>
          <a:ext cx="1958580" cy="1773409"/>
        </a:xfrm>
        <a:prstGeom prst="roundRect">
          <a:avLst/>
        </a:prstGeom>
      </dgm:spPr>
    </dgm:pt>
    <dgm:pt modelId="{F58B9B54-2D7E-4FB1-B29F-562E6C206233}" type="pres">
      <dgm:prSet presAssocID="{DC0FAE5B-D755-4DF1-890E-145B0FABA0B5}" presName="childShp" presStyleLbl="bgAccFollowNode1" presStyleIdx="1" presStyleCnt="2" custScaleX="125097" custScaleY="57844" custLinFactNeighborX="-142" custLinFactNeighborY="-3232">
        <dgm:presLayoutVars>
          <dgm:bulletEnabled val="1"/>
        </dgm:presLayoutVars>
      </dgm:prSet>
      <dgm:spPr/>
    </dgm:pt>
  </dgm:ptLst>
  <dgm:cxnLst>
    <dgm:cxn modelId="{1926170F-3B42-46D1-8270-3E6B26F6E7E9}" type="presOf" srcId="{DC0FAE5B-D755-4DF1-890E-145B0FABA0B5}" destId="{CC98A87C-1681-48AC-87A9-FE657B1A94CC}" srcOrd="0" destOrd="0" presId="urn:microsoft.com/office/officeart/2005/8/layout/vList6"/>
    <dgm:cxn modelId="{05BB3536-8ADC-4841-9F77-598C03FF1662}" srcId="{7CF7ED76-3633-44B4-8B8F-2CEE518984CD}" destId="{17EBA813-9867-4FD9-8168-DCDF7984CFF8}" srcOrd="1" destOrd="0" parTransId="{576CC3BD-6A73-4802-917A-40C785A07C76}" sibTransId="{3190F349-1A6D-4485-8694-8180D4D45434}"/>
    <dgm:cxn modelId="{FF5CE337-AAC9-4FD9-9741-76D1A66453DA}" srcId="{7CF7ED76-3633-44B4-8B8F-2CEE518984CD}" destId="{398FE1ED-AC7F-4116-97F0-C5FB9011CA18}" srcOrd="2" destOrd="0" parTransId="{E3286B96-4193-4DF6-B1FA-8EF15969F064}" sibTransId="{FD1374EC-2833-4929-8202-156DF0B497E5}"/>
    <dgm:cxn modelId="{15771D4C-9038-4A2D-AF5A-C861808C3F9D}" srcId="{54CE76E1-B0C2-40CF-8C5A-473E777B6FD6}" destId="{DC0FAE5B-D755-4DF1-890E-145B0FABA0B5}" srcOrd="1" destOrd="0" parTransId="{E6CF0DE1-A9B6-444E-ABC2-CCC4F2FC11BB}" sibTransId="{D99A0404-AB44-4A18-986D-C884A07E81E6}"/>
    <dgm:cxn modelId="{57E9004E-DE55-4C60-A948-BCB79540A7E9}" srcId="{7CF7ED76-3633-44B4-8B8F-2CEE518984CD}" destId="{ED3C1AF7-483C-431C-95D1-CE0E1ACC9F4F}" srcOrd="0" destOrd="0" parTransId="{642C469C-45B3-4E2E-8897-B18D46E3E2CC}" sibTransId="{07CC12C2-FBBD-4EE4-8636-7B442150226E}"/>
    <dgm:cxn modelId="{BA538558-AC19-496D-B834-8BD5F854D693}" srcId="{DC0FAE5B-D755-4DF1-890E-145B0FABA0B5}" destId="{C6A10C1D-1641-4DBB-9148-A79392731EAF}" srcOrd="1" destOrd="0" parTransId="{722C04C6-C046-4AF9-9350-695380803CA4}" sibTransId="{CC37B67D-ABD1-48A6-B341-9D5F6581D5F5}"/>
    <dgm:cxn modelId="{9733DF90-E5FA-41C1-994C-E3BD31410B18}" type="presOf" srcId="{7CF7ED76-3633-44B4-8B8F-2CEE518984CD}" destId="{D418FD6A-C855-450C-8426-C2BBB2166330}" srcOrd="0" destOrd="0" presId="urn:microsoft.com/office/officeart/2005/8/layout/vList6"/>
    <dgm:cxn modelId="{6AFEC696-3D9F-4511-AEAF-B38CB02F2507}" type="presOf" srcId="{32E00950-BDA1-4949-B4DE-A591E2E26440}" destId="{F58B9B54-2D7E-4FB1-B29F-562E6C206233}" srcOrd="0" destOrd="0" presId="urn:microsoft.com/office/officeart/2005/8/layout/vList6"/>
    <dgm:cxn modelId="{5F9C7C98-5060-4066-A251-03F6A9427865}" type="presOf" srcId="{17EBA813-9867-4FD9-8168-DCDF7984CFF8}" destId="{4C6FF518-A425-4CDC-A343-3EBB3B6BCD84}" srcOrd="0" destOrd="1" presId="urn:microsoft.com/office/officeart/2005/8/layout/vList6"/>
    <dgm:cxn modelId="{D74ACBA2-A5AD-47EF-B189-3B6127B09438}" srcId="{54CE76E1-B0C2-40CF-8C5A-473E777B6FD6}" destId="{7CF7ED76-3633-44B4-8B8F-2CEE518984CD}" srcOrd="0" destOrd="0" parTransId="{2694C1FD-7E15-4624-915C-C907A5EBEB59}" sibTransId="{2F2918C6-1B26-4F95-8B3B-8178814E49F4}"/>
    <dgm:cxn modelId="{69CAE9C8-B72E-46F2-A1CB-5D6E574C4A11}" type="presOf" srcId="{54CE76E1-B0C2-40CF-8C5A-473E777B6FD6}" destId="{2589876F-A8A8-4310-9023-8B11AC48928E}" srcOrd="0" destOrd="0" presId="urn:microsoft.com/office/officeart/2005/8/layout/vList6"/>
    <dgm:cxn modelId="{E2285CCF-C915-4D81-9FAB-C025B777BF60}" type="presOf" srcId="{ED3C1AF7-483C-431C-95D1-CE0E1ACC9F4F}" destId="{4C6FF518-A425-4CDC-A343-3EBB3B6BCD84}" srcOrd="0" destOrd="0" presId="urn:microsoft.com/office/officeart/2005/8/layout/vList6"/>
    <dgm:cxn modelId="{77A289D7-9992-4B59-AAC8-FBA9C9A773E1}" srcId="{DC0FAE5B-D755-4DF1-890E-145B0FABA0B5}" destId="{32E00950-BDA1-4949-B4DE-A591E2E26440}" srcOrd="0" destOrd="0" parTransId="{3E4803E9-8639-4023-8AF8-25A54F12D0B3}" sibTransId="{9970C903-E784-4DB8-BA1E-F236C3ABD3FF}"/>
    <dgm:cxn modelId="{A7BCE5EE-DC9E-42E1-9DE7-3A77C8112308}" type="presOf" srcId="{398FE1ED-AC7F-4116-97F0-C5FB9011CA18}" destId="{4C6FF518-A425-4CDC-A343-3EBB3B6BCD84}" srcOrd="0" destOrd="2" presId="urn:microsoft.com/office/officeart/2005/8/layout/vList6"/>
    <dgm:cxn modelId="{7806CDFA-9699-4E5D-AA8C-0B7E001EAAD8}" type="presOf" srcId="{C6A10C1D-1641-4DBB-9148-A79392731EAF}" destId="{F58B9B54-2D7E-4FB1-B29F-562E6C206233}" srcOrd="0" destOrd="1" presId="urn:microsoft.com/office/officeart/2005/8/layout/vList6"/>
    <dgm:cxn modelId="{17BCA436-9730-4509-BC79-6C4D97A815DF}" type="presParOf" srcId="{2589876F-A8A8-4310-9023-8B11AC48928E}" destId="{683D2A9B-175A-4FF6-89B6-2BAD83154BF8}" srcOrd="0" destOrd="0" presId="urn:microsoft.com/office/officeart/2005/8/layout/vList6"/>
    <dgm:cxn modelId="{3C4451D4-27CD-4AFD-B413-89CD44F680D6}" type="presParOf" srcId="{683D2A9B-175A-4FF6-89B6-2BAD83154BF8}" destId="{D418FD6A-C855-450C-8426-C2BBB2166330}" srcOrd="0" destOrd="0" presId="urn:microsoft.com/office/officeart/2005/8/layout/vList6"/>
    <dgm:cxn modelId="{7B57C91A-1AA7-45C2-BB17-1FC2E08371B6}" type="presParOf" srcId="{683D2A9B-175A-4FF6-89B6-2BAD83154BF8}" destId="{4C6FF518-A425-4CDC-A343-3EBB3B6BCD84}" srcOrd="1" destOrd="0" presId="urn:microsoft.com/office/officeart/2005/8/layout/vList6"/>
    <dgm:cxn modelId="{6E8E440F-592C-403D-A860-816D67A77148}" type="presParOf" srcId="{2589876F-A8A8-4310-9023-8B11AC48928E}" destId="{F53F9E88-C83D-49FF-8A37-E22AF1CD927F}" srcOrd="1" destOrd="0" presId="urn:microsoft.com/office/officeart/2005/8/layout/vList6"/>
    <dgm:cxn modelId="{0EF3A65F-855C-4190-8BE6-91CFC0FAE875}" type="presParOf" srcId="{2589876F-A8A8-4310-9023-8B11AC48928E}" destId="{236F7A16-CF1C-4335-AC6B-DEEC67BFD653}" srcOrd="2" destOrd="0" presId="urn:microsoft.com/office/officeart/2005/8/layout/vList6"/>
    <dgm:cxn modelId="{3467FD3B-7861-4EA0-A5DC-540CB30B4AE3}" type="presParOf" srcId="{236F7A16-CF1C-4335-AC6B-DEEC67BFD653}" destId="{CC98A87C-1681-48AC-87A9-FE657B1A94CC}" srcOrd="0" destOrd="0" presId="urn:microsoft.com/office/officeart/2005/8/layout/vList6"/>
    <dgm:cxn modelId="{D475DF99-E04F-4AB4-8E14-5809680FDFAC}" type="presParOf" srcId="{236F7A16-CF1C-4335-AC6B-DEEC67BFD653}" destId="{F58B9B54-2D7E-4FB1-B29F-562E6C2062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FF518-A425-4CDC-A343-3EBB3B6BCD84}">
      <dsp:nvSpPr>
        <dsp:cNvPr id="0" name=""/>
        <dsp:cNvSpPr/>
      </dsp:nvSpPr>
      <dsp:spPr>
        <a:xfrm>
          <a:off x="2016241" y="34531"/>
          <a:ext cx="6407758" cy="2094856"/>
        </a:xfrm>
        <a:prstGeom prst="rightArrow">
          <a:avLst>
            <a:gd name="adj1" fmla="val 75000"/>
            <a:gd name="adj2" fmla="val 50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cs-CZ" sz="2400" b="1" kern="1200" dirty="0"/>
        </a:p>
        <a:p>
          <a:pPr marL="228600" lvl="1" indent="-228600" algn="l" defTabSz="1066800">
            <a:lnSpc>
              <a:spcPct val="90000"/>
            </a:lnSpc>
            <a:spcBef>
              <a:spcPct val="0"/>
            </a:spcBef>
            <a:spcAft>
              <a:spcPct val="15000"/>
            </a:spcAft>
            <a:buChar char="•"/>
          </a:pPr>
          <a:r>
            <a:rPr lang="cs-CZ" sz="2400" kern="1200" dirty="0"/>
            <a:t>600 000 </a:t>
          </a:r>
          <a:r>
            <a:rPr lang="cs-CZ" sz="2400" b="1" kern="1200" dirty="0"/>
            <a:t>Celkový počet účastníků</a:t>
          </a:r>
        </a:p>
        <a:p>
          <a:pPr marL="228600" lvl="1" indent="-228600" algn="l" defTabSz="1066800">
            <a:lnSpc>
              <a:spcPct val="90000"/>
            </a:lnSpc>
            <a:spcBef>
              <a:spcPct val="0"/>
            </a:spcBef>
            <a:spcAft>
              <a:spcPct val="15000"/>
            </a:spcAft>
            <a:buChar char="•"/>
          </a:pPr>
          <a:r>
            <a:rPr lang="cs-CZ" sz="2400" kern="1200" dirty="0">
              <a:latin typeface="Arial" panose="020B0604020202020204" pitchFamily="34" charset="0"/>
              <a:cs typeface="Times New Roman" panose="02020603050405020304" pitchFamily="18" charset="0"/>
            </a:rPr>
            <a:t>minimální hodnota u indikátoru 600 000 je 10 osob. </a:t>
          </a:r>
        </a:p>
      </dsp:txBody>
      <dsp:txXfrm>
        <a:off x="2016241" y="296388"/>
        <a:ext cx="5622187" cy="1571142"/>
      </dsp:txXfrm>
    </dsp:sp>
    <dsp:sp modelId="{D418FD6A-C855-450C-8426-C2BBB2166330}">
      <dsp:nvSpPr>
        <dsp:cNvPr id="0" name=""/>
        <dsp:cNvSpPr/>
      </dsp:nvSpPr>
      <dsp:spPr>
        <a:xfrm>
          <a:off x="0" y="174459"/>
          <a:ext cx="2015920" cy="1718346"/>
        </a:xfrm>
        <a:prstGeom prst="roundRect">
          <a:avLst/>
        </a:prstGeom>
        <a:solidFill>
          <a:srgbClr val="084A8B">
            <a:hueOff val="0"/>
            <a:satOff val="0"/>
            <a:lumOff val="0"/>
            <a:alphaOff val="0"/>
          </a:srgbClr>
        </a:solidFill>
        <a:ln w="25400" cap="flat" cmpd="sng" algn="ctr">
          <a:solidFill>
            <a:srgbClr val="F5F5F5">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cs-CZ" sz="2200" b="1" kern="1200" dirty="0">
              <a:solidFill>
                <a:srgbClr val="F5F5F5"/>
              </a:solidFill>
              <a:latin typeface="Arial"/>
              <a:ea typeface="+mn-ea"/>
              <a:cs typeface="+mn-cs"/>
            </a:rPr>
            <a:t>Výstupové se závazkem</a:t>
          </a:r>
        </a:p>
      </dsp:txBody>
      <dsp:txXfrm>
        <a:off x="83883" y="258342"/>
        <a:ext cx="1848154" cy="1550580"/>
      </dsp:txXfrm>
    </dsp:sp>
    <dsp:sp modelId="{F58B9B54-2D7E-4FB1-B29F-562E6C206233}">
      <dsp:nvSpPr>
        <dsp:cNvPr id="0" name=""/>
        <dsp:cNvSpPr/>
      </dsp:nvSpPr>
      <dsp:spPr>
        <a:xfrm>
          <a:off x="2025053" y="2344844"/>
          <a:ext cx="6322902" cy="2117738"/>
        </a:xfrm>
        <a:prstGeom prst="rightArrow">
          <a:avLst>
            <a:gd name="adj1" fmla="val 75000"/>
            <a:gd name="adj2" fmla="val 50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cs-CZ" sz="2400" kern="1200" dirty="0">
            <a:solidFill>
              <a:srgbClr val="084A8B">
                <a:hueOff val="0"/>
                <a:satOff val="0"/>
                <a:lumOff val="0"/>
                <a:alphaOff val="0"/>
              </a:srgbClr>
            </a:solidFill>
            <a:latin typeface="Arial"/>
            <a:ea typeface="+mn-ea"/>
            <a:cs typeface="+mn-cs"/>
          </a:endParaRPr>
        </a:p>
        <a:p>
          <a:pPr marL="228600" lvl="1" indent="-228600" algn="l" defTabSz="1066800">
            <a:lnSpc>
              <a:spcPct val="90000"/>
            </a:lnSpc>
            <a:spcBef>
              <a:spcPct val="0"/>
            </a:spcBef>
            <a:spcAft>
              <a:spcPct val="15000"/>
            </a:spcAft>
            <a:buChar char="•"/>
          </a:pPr>
          <a:r>
            <a:rPr lang="cs-CZ" sz="2400" kern="1200" dirty="0">
              <a:solidFill>
                <a:srgbClr val="084A8B">
                  <a:hueOff val="0"/>
                  <a:satOff val="0"/>
                  <a:lumOff val="0"/>
                  <a:alphaOff val="0"/>
                </a:srgbClr>
              </a:solidFill>
              <a:latin typeface="Arial"/>
              <a:ea typeface="+mn-ea"/>
              <a:cs typeface="+mn-cs"/>
            </a:rPr>
            <a:t>626 000 Účastníci, kteří získali kvalifikaci po ukončení své účasti</a:t>
          </a:r>
        </a:p>
      </dsp:txBody>
      <dsp:txXfrm>
        <a:off x="2025053" y="2609561"/>
        <a:ext cx="5528750" cy="1588304"/>
      </dsp:txXfrm>
    </dsp:sp>
    <dsp:sp modelId="{CC98A87C-1681-48AC-87A9-FE657B1A94CC}">
      <dsp:nvSpPr>
        <dsp:cNvPr id="0" name=""/>
        <dsp:cNvSpPr/>
      </dsp:nvSpPr>
      <dsp:spPr>
        <a:xfrm>
          <a:off x="0" y="2501411"/>
          <a:ext cx="1958580" cy="1773409"/>
        </a:xfrm>
        <a:prstGeom prst="roundRect">
          <a:avLst/>
        </a:prstGeom>
        <a:solidFill>
          <a:srgbClr val="084A8B">
            <a:hueOff val="0"/>
            <a:satOff val="0"/>
            <a:lumOff val="0"/>
            <a:alphaOff val="0"/>
          </a:srgbClr>
        </a:solidFill>
        <a:ln w="25400" cap="flat" cmpd="sng" algn="ctr">
          <a:solidFill>
            <a:srgbClr val="F5F5F5">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cs-CZ" sz="2200" b="1" kern="1200" dirty="0">
              <a:solidFill>
                <a:srgbClr val="F5F5F5"/>
              </a:solidFill>
              <a:latin typeface="Arial"/>
              <a:ea typeface="+mn-ea"/>
              <a:cs typeface="+mn-cs"/>
            </a:rPr>
            <a:t>Výsledkové se závazkem</a:t>
          </a:r>
        </a:p>
      </dsp:txBody>
      <dsp:txXfrm>
        <a:off x="86571" y="2587982"/>
        <a:ext cx="1785438" cy="160026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3"/>
            <a:ext cx="2946400" cy="49688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9" y="3"/>
            <a:ext cx="2946400" cy="496889"/>
          </a:xfrm>
          <a:prstGeom prst="rect">
            <a:avLst/>
          </a:prstGeom>
        </p:spPr>
        <p:txBody>
          <a:bodyPr vert="horz" lIns="91440" tIns="45720" rIns="91440" bIns="45720" rtlCol="0"/>
          <a:lstStyle>
            <a:lvl1pPr algn="r">
              <a:defRPr sz="1200"/>
            </a:lvl1pPr>
          </a:lstStyle>
          <a:p>
            <a:fld id="{0160B359-50B4-4BC9-880E-98F18A6C7756}" type="datetimeFigureOut">
              <a:rPr lang="cs-CZ" smtClean="0"/>
              <a:pPr/>
              <a:t>22.01.2024</a:t>
            </a:fld>
            <a:endParaRPr lang="cs-CZ"/>
          </a:p>
        </p:txBody>
      </p:sp>
      <p:sp>
        <p:nvSpPr>
          <p:cNvPr id="4" name="Zástupný symbol pro zápatí 3"/>
          <p:cNvSpPr>
            <a:spLocks noGrp="1"/>
          </p:cNvSpPr>
          <p:nvPr>
            <p:ph type="ftr" sz="quarter" idx="2"/>
          </p:nvPr>
        </p:nvSpPr>
        <p:spPr>
          <a:xfrm>
            <a:off x="2" y="9428164"/>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6C58E3B5-F936-41C1-A2B7-9998FE680AA1}" type="slidenum">
              <a:rPr lang="cs-CZ" smtClean="0"/>
              <a:pPr/>
              <a:t>‹#›</a:t>
            </a:fld>
            <a:endParaRPr lang="cs-CZ"/>
          </a:p>
        </p:txBody>
      </p:sp>
    </p:spTree>
    <p:extLst>
      <p:ext uri="{BB962C8B-B14F-4D97-AF65-F5344CB8AC3E}">
        <p14:creationId xmlns:p14="http://schemas.microsoft.com/office/powerpoint/2010/main" val="241165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pPr/>
              <a:t>22.01.2024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5"/>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5"/>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pPr/>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a:t>
            </a:fld>
            <a:endParaRPr lang="cs-CZ"/>
          </a:p>
        </p:txBody>
      </p:sp>
    </p:spTree>
    <p:extLst>
      <p:ext uri="{BB962C8B-B14F-4D97-AF65-F5344CB8AC3E}">
        <p14:creationId xmlns:p14="http://schemas.microsoft.com/office/powerpoint/2010/main" val="132443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43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0" dirty="0">
              <a:highlight>
                <a:srgbClr val="FFFF00"/>
              </a:highlight>
            </a:endParaRP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59</a:t>
            </a:fld>
            <a:endParaRPr lang="cs-CZ"/>
          </a:p>
        </p:txBody>
      </p:sp>
    </p:spTree>
    <p:extLst>
      <p:ext uri="{BB962C8B-B14F-4D97-AF65-F5344CB8AC3E}">
        <p14:creationId xmlns:p14="http://schemas.microsoft.com/office/powerpoint/2010/main" val="363416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60</a:t>
            </a:fld>
            <a:endParaRPr lang="cs-CZ"/>
          </a:p>
        </p:txBody>
      </p:sp>
    </p:spTree>
    <p:extLst>
      <p:ext uri="{BB962C8B-B14F-4D97-AF65-F5344CB8AC3E}">
        <p14:creationId xmlns:p14="http://schemas.microsoft.com/office/powerpoint/2010/main" val="379989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61</a:t>
            </a:fld>
            <a:endParaRPr lang="cs-CZ"/>
          </a:p>
        </p:txBody>
      </p:sp>
    </p:spTree>
    <p:extLst>
      <p:ext uri="{BB962C8B-B14F-4D97-AF65-F5344CB8AC3E}">
        <p14:creationId xmlns:p14="http://schemas.microsoft.com/office/powerpoint/2010/main" val="375512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Není úplným výčtem příruček pro OPZ+.  </a:t>
            </a:r>
            <a:r>
              <a:rPr lang="cs-CZ" sz="1200" kern="1200" dirty="0">
                <a:solidFill>
                  <a:schemeClr val="tx1"/>
                </a:solidFill>
                <a:latin typeface="+mn-lt"/>
                <a:ea typeface="+mn-ea"/>
                <a:cs typeface="+mn-cs"/>
              </a:rPr>
              <a:t>Veškeré dokumenty je možné najít na stránkách </a:t>
            </a:r>
            <a:r>
              <a:rPr lang="pl-PL" sz="1200" kern="1200" dirty="0">
                <a:solidFill>
                  <a:schemeClr val="tx1"/>
                </a:solidFill>
                <a:latin typeface="+mn-lt"/>
                <a:ea typeface="+mn-ea"/>
                <a:cs typeface="+mn-cs"/>
              </a:rPr>
              <a:t>stránkách www.esfcr.cz.</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62</a:t>
            </a:fld>
            <a:endParaRPr lang="cs-CZ"/>
          </a:p>
        </p:txBody>
      </p:sp>
    </p:spTree>
    <p:extLst>
      <p:ext uri="{BB962C8B-B14F-4D97-AF65-F5344CB8AC3E}">
        <p14:creationId xmlns:p14="http://schemas.microsoft.com/office/powerpoint/2010/main" val="308471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19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64</a:t>
            </a:fld>
            <a:endParaRPr lang="cs-CZ"/>
          </a:p>
        </p:txBody>
      </p:sp>
    </p:spTree>
    <p:extLst>
      <p:ext uri="{BB962C8B-B14F-4D97-AF65-F5344CB8AC3E}">
        <p14:creationId xmlns:p14="http://schemas.microsoft.com/office/powerpoint/2010/main" val="61905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a:t>
            </a:fld>
            <a:endParaRPr lang="cs-CZ"/>
          </a:p>
        </p:txBody>
      </p:sp>
    </p:spTree>
    <p:extLst>
      <p:ext uri="{BB962C8B-B14F-4D97-AF65-F5344CB8AC3E}">
        <p14:creationId xmlns:p14="http://schemas.microsoft.com/office/powerpoint/2010/main" val="167063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14</a:t>
            </a:fld>
            <a:endParaRPr lang="cs-CZ"/>
          </a:p>
        </p:txBody>
      </p:sp>
    </p:spTree>
    <p:extLst>
      <p:ext uri="{BB962C8B-B14F-4D97-AF65-F5344CB8AC3E}">
        <p14:creationId xmlns:p14="http://schemas.microsoft.com/office/powerpoint/2010/main" val="182681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07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11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27</a:t>
            </a:fld>
            <a:endParaRPr lang="cs-CZ"/>
          </a:p>
        </p:txBody>
      </p:sp>
    </p:spTree>
    <p:extLst>
      <p:ext uri="{BB962C8B-B14F-4D97-AF65-F5344CB8AC3E}">
        <p14:creationId xmlns:p14="http://schemas.microsoft.com/office/powerpoint/2010/main" val="72684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67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23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baseline="0" dirty="0">
              <a:solidFill>
                <a:srgbClr val="000000"/>
              </a:solidFill>
              <a:latin typeface="Arial" panose="020B0604020202020204" pitchFamily="34" charset="0"/>
            </a:endParaRP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180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1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63955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083502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378763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251370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30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6240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59779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325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30730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4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57193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89225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161066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3197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72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252148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606527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96581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085225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5440A850-5689-4D55-9BAB-31BFA4EFCDA9}"/>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
        <p:nvSpPr>
          <p:cNvPr id="9" name="Obdélník 8">
            <a:extLst>
              <a:ext uri="{FF2B5EF4-FFF2-40B4-BE49-F238E27FC236}">
                <a16:creationId xmlns:a16="http://schemas.microsoft.com/office/drawing/2014/main" id="{4B814B96-F626-44A0-A553-EAB5E9D402FD}"/>
              </a:ext>
            </a:extLst>
          </p:cNvPr>
          <p:cNvSpPr/>
          <p:nvPr userDrawn="1"/>
        </p:nvSpPr>
        <p:spPr>
          <a:xfrm>
            <a:off x="0" y="0"/>
            <a:ext cx="9144000" cy="133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pic>
        <p:nvPicPr>
          <p:cNvPr id="10" name="Obrázek 11">
            <a:extLst>
              <a:ext uri="{FF2B5EF4-FFF2-40B4-BE49-F238E27FC236}">
                <a16:creationId xmlns:a16="http://schemas.microsoft.com/office/drawing/2014/main" id="{7CEA8BD9-4EDC-478A-B1D7-B89C5968F4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201613"/>
            <a:ext cx="39528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Přímá spojnice 11">
            <a:extLst>
              <a:ext uri="{FF2B5EF4-FFF2-40B4-BE49-F238E27FC236}">
                <a16:creationId xmlns:a16="http://schemas.microsoft.com/office/drawing/2014/main" id="{8A311705-EB00-4AD0-A6F1-3F48833DB4AD}"/>
              </a:ext>
            </a:extLst>
          </p:cNvPr>
          <p:cNvCxnSpPr/>
          <p:nvPr userDrawn="1"/>
        </p:nvCxnSpPr>
        <p:spPr>
          <a:xfrm>
            <a:off x="395288" y="1138238"/>
            <a:ext cx="83534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a:xfrm>
            <a:off x="1512000" y="2610000"/>
            <a:ext cx="7272000" cy="1224000"/>
          </a:xfrm>
        </p:spPr>
        <p:txBody>
          <a:bodyPr anchor="t"/>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p:nvPr>
        </p:nvSpPr>
        <p:spPr>
          <a:xfrm>
            <a:off x="1511299" y="4089600"/>
            <a:ext cx="7272000" cy="540000"/>
          </a:xfrm>
        </p:spPr>
        <p:txBody>
          <a:bodyPr lIns="36000" rIns="36000" anchor="ctr"/>
          <a:lstStyle>
            <a:lvl1pPr marL="0" indent="0">
              <a:lnSpc>
                <a:spcPct val="100000"/>
              </a:lnSpc>
              <a:spcBef>
                <a:spcPts val="0"/>
              </a:spcBef>
              <a:spcAft>
                <a:spcPts val="0"/>
              </a:spcAft>
              <a:buFontTx/>
              <a:buNone/>
              <a:defRPr sz="3200" baseline="0">
                <a:solidFill>
                  <a:schemeClr val="accent1"/>
                </a:solidFill>
              </a:defRPr>
            </a:lvl1pPr>
          </a:lstStyle>
          <a:p>
            <a:pPr lvl="0"/>
            <a:r>
              <a:rPr lang="cs-CZ"/>
              <a:t>Kliknutím lze upravit styly předlohy textu.</a:t>
            </a:r>
          </a:p>
        </p:txBody>
      </p:sp>
      <p:sp>
        <p:nvSpPr>
          <p:cNvPr id="15" name="Zástupný symbol pro text 14"/>
          <p:cNvSpPr>
            <a:spLocks noGrp="1"/>
          </p:cNvSpPr>
          <p:nvPr>
            <p:ph type="body" sz="quarter" idx="14"/>
          </p:nvPr>
        </p:nvSpPr>
        <p:spPr>
          <a:xfrm>
            <a:off x="1512000" y="4885200"/>
            <a:ext cx="7272000" cy="540000"/>
          </a:xfrm>
        </p:spPr>
        <p:txBody>
          <a:bodyPr lIns="36000" rIns="36000" anchor="ctr"/>
          <a:lstStyle>
            <a:lvl1pPr marL="0" indent="0">
              <a:lnSpc>
                <a:spcPct val="100000"/>
              </a:lnSpc>
              <a:spcBef>
                <a:spcPts val="0"/>
              </a:spcBef>
              <a:spcAft>
                <a:spcPts val="0"/>
              </a:spcAft>
              <a:buFontTx/>
              <a:buNone/>
              <a:defRPr sz="3200" baseline="0">
                <a:solidFill>
                  <a:schemeClr val="accent1"/>
                </a:solidFill>
              </a:defRPr>
            </a:lvl1pPr>
          </a:lstStyle>
          <a:p>
            <a:pPr lvl="0"/>
            <a:r>
              <a:rPr lang="cs-CZ"/>
              <a:t>Kliknutím lze upravit styly předlohy textu.</a:t>
            </a:r>
          </a:p>
        </p:txBody>
      </p:sp>
      <p:sp>
        <p:nvSpPr>
          <p:cNvPr id="5" name="Zástupný symbol pro obrázek 4"/>
          <p:cNvSpPr>
            <a:spLocks noGrp="1" noChangeAspect="1"/>
          </p:cNvSpPr>
          <p:nvPr>
            <p:ph type="pic" sz="quarter" idx="15"/>
          </p:nvPr>
        </p:nvSpPr>
        <p:spPr>
          <a:xfrm>
            <a:off x="846000" y="2636837"/>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
        <p:nvSpPr>
          <p:cNvPr id="14" name="Zástupný symbol pro obrázek 4"/>
          <p:cNvSpPr>
            <a:spLocks noGrp="1" noChangeAspect="1"/>
          </p:cNvSpPr>
          <p:nvPr>
            <p:ph type="pic" sz="quarter" idx="16"/>
          </p:nvPr>
        </p:nvSpPr>
        <p:spPr>
          <a:xfrm>
            <a:off x="846000" y="4089600"/>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
        <p:nvSpPr>
          <p:cNvPr id="16" name="Zástupný symbol pro obrázek 4"/>
          <p:cNvSpPr>
            <a:spLocks noGrp="1" noChangeAspect="1"/>
          </p:cNvSpPr>
          <p:nvPr>
            <p:ph type="pic" sz="quarter" idx="17"/>
          </p:nvPr>
        </p:nvSpPr>
        <p:spPr>
          <a:xfrm>
            <a:off x="846000" y="4885200"/>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
        <p:nvSpPr>
          <p:cNvPr id="17" name="Zástupný symbol pro datum 5">
            <a:extLst>
              <a:ext uri="{FF2B5EF4-FFF2-40B4-BE49-F238E27FC236}">
                <a16:creationId xmlns:a16="http://schemas.microsoft.com/office/drawing/2014/main" id="{E860E2F5-4232-4044-A31B-028BE8AF0C31}"/>
              </a:ext>
            </a:extLst>
          </p:cNvPr>
          <p:cNvSpPr>
            <a:spLocks noGrp="1"/>
          </p:cNvSpPr>
          <p:nvPr>
            <p:ph type="dt" sz="half" idx="18"/>
          </p:nvPr>
        </p:nvSpPr>
        <p:spPr/>
        <p:txBody>
          <a:bodyPr/>
          <a:lstStyle>
            <a:lvl1pPr>
              <a:defRPr/>
            </a:lvl1pPr>
          </a:lstStyle>
          <a:p>
            <a:pPr>
              <a:defRPr/>
            </a:pPr>
            <a:endParaRPr lang="cs-CZ"/>
          </a:p>
        </p:txBody>
      </p:sp>
      <p:sp>
        <p:nvSpPr>
          <p:cNvPr id="18" name="Zástupný symbol pro zápatí 6">
            <a:extLst>
              <a:ext uri="{FF2B5EF4-FFF2-40B4-BE49-F238E27FC236}">
                <a16:creationId xmlns:a16="http://schemas.microsoft.com/office/drawing/2014/main" id="{F0D50276-9955-4298-8C27-4506AADEEF91}"/>
              </a:ext>
            </a:extLst>
          </p:cNvPr>
          <p:cNvSpPr>
            <a:spLocks noGrp="1"/>
          </p:cNvSpPr>
          <p:nvPr>
            <p:ph type="ftr" sz="quarter" idx="19"/>
          </p:nvPr>
        </p:nvSpPr>
        <p:spPr/>
        <p:txBody>
          <a:bodyPr/>
          <a:lstStyle>
            <a:lvl1pPr>
              <a:defRPr/>
            </a:lvl1pPr>
          </a:lstStyle>
          <a:p>
            <a:pPr>
              <a:defRPr/>
            </a:pPr>
            <a:endParaRPr lang="cs-CZ"/>
          </a:p>
        </p:txBody>
      </p:sp>
      <p:sp>
        <p:nvSpPr>
          <p:cNvPr id="19" name="Zástupný symbol pro číslo snímku 7">
            <a:extLst>
              <a:ext uri="{FF2B5EF4-FFF2-40B4-BE49-F238E27FC236}">
                <a16:creationId xmlns:a16="http://schemas.microsoft.com/office/drawing/2014/main" id="{589A2650-EAC2-4DD4-92D9-3F99D1EE2DC2}"/>
              </a:ext>
            </a:extLst>
          </p:cNvPr>
          <p:cNvSpPr>
            <a:spLocks noGrp="1"/>
          </p:cNvSpPr>
          <p:nvPr>
            <p:ph type="sldNum" sz="quarter" idx="20"/>
          </p:nvPr>
        </p:nvSpPr>
        <p:spPr/>
        <p:txBody>
          <a:bodyPr/>
          <a:lstStyle>
            <a:lvl1pPr>
              <a:defRPr/>
            </a:lvl1pPr>
          </a:lstStyle>
          <a:p>
            <a:fld id="{0198550F-A8AA-4E13-B468-7356DC5D9E56}" type="slidenum">
              <a:rPr lang="cs-CZ" altLang="cs-CZ"/>
              <a:pPr/>
              <a:t>‹#›</a:t>
            </a:fld>
            <a:endParaRPr lang="cs-CZ" altLang="cs-CZ"/>
          </a:p>
        </p:txBody>
      </p:sp>
    </p:spTree>
    <p:extLst>
      <p:ext uri="{BB962C8B-B14F-4D97-AF65-F5344CB8AC3E}">
        <p14:creationId xmlns:p14="http://schemas.microsoft.com/office/powerpoint/2010/main" val="3553679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B62F3F9-7728-4A40-BFD0-86F3D90A4D8B}"/>
              </a:ext>
            </a:extLst>
          </p:cNvPr>
          <p:cNvSpPr>
            <a:spLocks noGrp="1"/>
          </p:cNvSpPr>
          <p:nvPr>
            <p:ph type="dt" sz="half" idx="10"/>
          </p:nvPr>
        </p:nvSpPr>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B86E5722-98BF-4FC1-8533-479D288E265C}"/>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477DB3E2-E5AB-4868-98AC-686C3A7847F0}"/>
              </a:ext>
            </a:extLst>
          </p:cNvPr>
          <p:cNvSpPr>
            <a:spLocks noGrp="1"/>
          </p:cNvSpPr>
          <p:nvPr>
            <p:ph type="sldNum" sz="quarter" idx="12"/>
          </p:nvPr>
        </p:nvSpPr>
        <p:spPr/>
        <p:txBody>
          <a:bodyPr/>
          <a:lstStyle>
            <a:lvl1pPr>
              <a:defRPr/>
            </a:lvl1pPr>
          </a:lstStyle>
          <a:p>
            <a:fld id="{0D9160E5-A7C5-4D93-8B85-0AD34E46981E}" type="slidenum">
              <a:rPr lang="cs-CZ" altLang="cs-CZ"/>
              <a:pPr/>
              <a:t>‹#›</a:t>
            </a:fld>
            <a:endParaRPr lang="cs-CZ" altLang="cs-CZ"/>
          </a:p>
        </p:txBody>
      </p:sp>
    </p:spTree>
    <p:extLst>
      <p:ext uri="{BB962C8B-B14F-4D97-AF65-F5344CB8AC3E}">
        <p14:creationId xmlns:p14="http://schemas.microsoft.com/office/powerpoint/2010/main" val="273241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88491D62-F952-4535-AFD5-C0B825A8EFED}"/>
              </a:ext>
            </a:extLst>
          </p:cNvPr>
          <p:cNvSpPr>
            <a:spLocks noGrp="1"/>
          </p:cNvSpPr>
          <p:nvPr>
            <p:ph type="dt" sz="half" idx="11"/>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472D71E1-3C46-47B2-86DB-D0DEC7DAEA6A}"/>
              </a:ext>
            </a:extLst>
          </p:cNvPr>
          <p:cNvSpPr>
            <a:spLocks noGrp="1"/>
          </p:cNvSpPr>
          <p:nvPr>
            <p:ph type="ftr" sz="quarter" idx="12"/>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8EE68A16-8084-47D9-892B-3EAA47ECA196}"/>
              </a:ext>
            </a:extLst>
          </p:cNvPr>
          <p:cNvSpPr>
            <a:spLocks noGrp="1"/>
          </p:cNvSpPr>
          <p:nvPr>
            <p:ph type="sldNum" sz="quarter" idx="13"/>
          </p:nvPr>
        </p:nvSpPr>
        <p:spPr/>
        <p:txBody>
          <a:bodyPr/>
          <a:lstStyle>
            <a:lvl1pPr>
              <a:defRPr/>
            </a:lvl1pPr>
          </a:lstStyle>
          <a:p>
            <a:fld id="{E5065F35-218B-4D88-9A23-FA27793490C1}" type="slidenum">
              <a:rPr lang="cs-CZ" altLang="cs-CZ"/>
              <a:pPr/>
              <a:t>‹#›</a:t>
            </a:fld>
            <a:endParaRPr lang="cs-CZ" altLang="cs-CZ"/>
          </a:p>
        </p:txBody>
      </p:sp>
    </p:spTree>
    <p:extLst>
      <p:ext uri="{BB962C8B-B14F-4D97-AF65-F5344CB8AC3E}">
        <p14:creationId xmlns:p14="http://schemas.microsoft.com/office/powerpoint/2010/main" val="1141650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3A402E1C-C993-47A9-A9A2-DDFF65285015}"/>
              </a:ext>
            </a:extLst>
          </p:cNvPr>
          <p:cNvSpPr>
            <a:spLocks noGrp="1"/>
          </p:cNvSpPr>
          <p:nvPr>
            <p:ph type="dt" sz="half" idx="11"/>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14A21021-001E-40FE-B89D-E35555B17A51}"/>
              </a:ext>
            </a:extLst>
          </p:cNvPr>
          <p:cNvSpPr>
            <a:spLocks noGrp="1"/>
          </p:cNvSpPr>
          <p:nvPr>
            <p:ph type="ftr" sz="quarter" idx="12"/>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6BAAC3A9-4A7A-4BDF-A626-833DCDECE648}"/>
              </a:ext>
            </a:extLst>
          </p:cNvPr>
          <p:cNvSpPr>
            <a:spLocks noGrp="1"/>
          </p:cNvSpPr>
          <p:nvPr>
            <p:ph type="sldNum" sz="quarter" idx="13"/>
          </p:nvPr>
        </p:nvSpPr>
        <p:spPr/>
        <p:txBody>
          <a:bodyPr/>
          <a:lstStyle>
            <a:lvl1pPr>
              <a:defRPr/>
            </a:lvl1pPr>
          </a:lstStyle>
          <a:p>
            <a:fld id="{50B05C27-446C-4A85-9C37-DA7E52797172}" type="slidenum">
              <a:rPr lang="cs-CZ" altLang="cs-CZ"/>
              <a:pPr/>
              <a:t>‹#›</a:t>
            </a:fld>
            <a:endParaRPr lang="cs-CZ" altLang="cs-CZ"/>
          </a:p>
        </p:txBody>
      </p:sp>
    </p:spTree>
    <p:extLst>
      <p:ext uri="{BB962C8B-B14F-4D97-AF65-F5344CB8AC3E}">
        <p14:creationId xmlns:p14="http://schemas.microsoft.com/office/powerpoint/2010/main" val="109777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8" name="Zástupný symbol pro datum 3">
            <a:extLst>
              <a:ext uri="{FF2B5EF4-FFF2-40B4-BE49-F238E27FC236}">
                <a16:creationId xmlns:a16="http://schemas.microsoft.com/office/drawing/2014/main" id="{20014ACF-8830-4491-879B-5E3EDC96EC7A}"/>
              </a:ext>
            </a:extLst>
          </p:cNvPr>
          <p:cNvSpPr>
            <a:spLocks noGrp="1"/>
          </p:cNvSpPr>
          <p:nvPr>
            <p:ph type="dt" sz="half" idx="13"/>
          </p:nvPr>
        </p:nvSpPr>
        <p:spPr/>
        <p:txBody>
          <a:bodyPr/>
          <a:lstStyle>
            <a:lvl1pPr>
              <a:defRPr/>
            </a:lvl1pPr>
          </a:lstStyle>
          <a:p>
            <a:pPr>
              <a:defRPr/>
            </a:pPr>
            <a:endParaRPr lang="cs-CZ"/>
          </a:p>
        </p:txBody>
      </p:sp>
      <p:sp>
        <p:nvSpPr>
          <p:cNvPr id="9" name="Zástupný symbol pro zápatí 4">
            <a:extLst>
              <a:ext uri="{FF2B5EF4-FFF2-40B4-BE49-F238E27FC236}">
                <a16:creationId xmlns:a16="http://schemas.microsoft.com/office/drawing/2014/main" id="{83053E07-1DA1-4714-8C6D-D6E135DA6132}"/>
              </a:ext>
            </a:extLst>
          </p:cNvPr>
          <p:cNvSpPr>
            <a:spLocks noGrp="1"/>
          </p:cNvSpPr>
          <p:nvPr>
            <p:ph type="ftr" sz="quarter" idx="14"/>
          </p:nvPr>
        </p:nvSpPr>
        <p:spPr/>
        <p:txBody>
          <a:bodyPr/>
          <a:lstStyle>
            <a:lvl1pPr>
              <a:defRPr/>
            </a:lvl1pPr>
          </a:lstStyle>
          <a:p>
            <a:pPr>
              <a:defRPr/>
            </a:pPr>
            <a:endParaRPr lang="cs-CZ"/>
          </a:p>
        </p:txBody>
      </p:sp>
      <p:sp>
        <p:nvSpPr>
          <p:cNvPr id="10" name="Zástupný symbol pro číslo snímku 5">
            <a:extLst>
              <a:ext uri="{FF2B5EF4-FFF2-40B4-BE49-F238E27FC236}">
                <a16:creationId xmlns:a16="http://schemas.microsoft.com/office/drawing/2014/main" id="{58961FE1-CAB4-4ADE-9A33-883ED94D0761}"/>
              </a:ext>
            </a:extLst>
          </p:cNvPr>
          <p:cNvSpPr>
            <a:spLocks noGrp="1"/>
          </p:cNvSpPr>
          <p:nvPr>
            <p:ph type="sldNum" sz="quarter" idx="15"/>
          </p:nvPr>
        </p:nvSpPr>
        <p:spPr/>
        <p:txBody>
          <a:bodyPr/>
          <a:lstStyle>
            <a:lvl1pPr>
              <a:defRPr/>
            </a:lvl1pPr>
          </a:lstStyle>
          <a:p>
            <a:fld id="{2F379236-ECBE-4A93-B643-3EF311D18166}" type="slidenum">
              <a:rPr lang="cs-CZ" altLang="cs-CZ"/>
              <a:pPr/>
              <a:t>‹#›</a:t>
            </a:fld>
            <a:endParaRPr lang="cs-CZ" altLang="cs-CZ"/>
          </a:p>
        </p:txBody>
      </p:sp>
    </p:spTree>
    <p:extLst>
      <p:ext uri="{BB962C8B-B14F-4D97-AF65-F5344CB8AC3E}">
        <p14:creationId xmlns:p14="http://schemas.microsoft.com/office/powerpoint/2010/main" val="1356340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103466A-AFD6-49BF-9F95-B491C8DCA065}"/>
              </a:ext>
            </a:extLst>
          </p:cNvPr>
          <p:cNvSpPr/>
          <p:nvPr userDrawn="1"/>
        </p:nvSpPr>
        <p:spPr>
          <a:xfrm>
            <a:off x="0" y="0"/>
            <a:ext cx="9144000" cy="673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
        <p:nvSpPr>
          <p:cNvPr id="5" name="Obdélník 4">
            <a:extLst>
              <a:ext uri="{FF2B5EF4-FFF2-40B4-BE49-F238E27FC236}">
                <a16:creationId xmlns:a16="http://schemas.microsoft.com/office/drawing/2014/main" id="{CAD72209-6EF4-40C9-8CC7-F21F3CE8F0ED}"/>
              </a:ext>
            </a:extLst>
          </p:cNvPr>
          <p:cNvSpPr/>
          <p:nvPr userDrawn="1"/>
        </p:nvSpPr>
        <p:spPr>
          <a:xfrm>
            <a:off x="0" y="0"/>
            <a:ext cx="9144000" cy="133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pic>
        <p:nvPicPr>
          <p:cNvPr id="6" name="Obrázek 11">
            <a:extLst>
              <a:ext uri="{FF2B5EF4-FFF2-40B4-BE49-F238E27FC236}">
                <a16:creationId xmlns:a16="http://schemas.microsoft.com/office/drawing/2014/main" id="{60960804-DBEC-4486-B904-D33D68982F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201613"/>
            <a:ext cx="39528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6">
            <a:extLst>
              <a:ext uri="{FF2B5EF4-FFF2-40B4-BE49-F238E27FC236}">
                <a16:creationId xmlns:a16="http://schemas.microsoft.com/office/drawing/2014/main" id="{F2E4AEA2-E2BC-4509-9D83-259913DAFCD8}"/>
              </a:ext>
            </a:extLst>
          </p:cNvPr>
          <p:cNvCxnSpPr/>
          <p:nvPr userDrawn="1"/>
        </p:nvCxnSpPr>
        <p:spPr>
          <a:xfrm>
            <a:off x="395288" y="1138238"/>
            <a:ext cx="83534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a:xfrm>
            <a:off x="1512000" y="2610000"/>
            <a:ext cx="7272000" cy="3240000"/>
          </a:xfrm>
        </p:spPr>
        <p:txBody>
          <a:bodyPr anchor="t"/>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Tree>
    <p:extLst>
      <p:ext uri="{BB962C8B-B14F-4D97-AF65-F5344CB8AC3E}">
        <p14:creationId xmlns:p14="http://schemas.microsoft.com/office/powerpoint/2010/main" val="2256963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144875B2-35B6-4F44-8AE5-7B01E9F41DDF}"/>
              </a:ext>
            </a:extLst>
          </p:cNvPr>
          <p:cNvSpPr>
            <a:spLocks noGrp="1"/>
          </p:cNvSpPr>
          <p:nvPr>
            <p:ph type="dt" sz="half" idx="10"/>
          </p:nvPr>
        </p:nvSpPr>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7263332D-16FA-4FB8-9D58-A8245641845E}"/>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0819E384-A268-40BE-9882-E734EC743D3D}"/>
              </a:ext>
            </a:extLst>
          </p:cNvPr>
          <p:cNvSpPr>
            <a:spLocks noGrp="1"/>
          </p:cNvSpPr>
          <p:nvPr>
            <p:ph type="sldNum" sz="quarter" idx="12"/>
          </p:nvPr>
        </p:nvSpPr>
        <p:spPr/>
        <p:txBody>
          <a:bodyPr/>
          <a:lstStyle>
            <a:lvl1pPr>
              <a:defRPr/>
            </a:lvl1pPr>
          </a:lstStyle>
          <a:p>
            <a:fld id="{B1A92EA3-1B42-4F82-87E4-17C6485D0395}" type="slidenum">
              <a:rPr lang="cs-CZ" altLang="cs-CZ"/>
              <a:pPr/>
              <a:t>‹#›</a:t>
            </a:fld>
            <a:endParaRPr lang="cs-CZ" altLang="cs-CZ"/>
          </a:p>
        </p:txBody>
      </p:sp>
    </p:spTree>
    <p:extLst>
      <p:ext uri="{BB962C8B-B14F-4D97-AF65-F5344CB8AC3E}">
        <p14:creationId xmlns:p14="http://schemas.microsoft.com/office/powerpoint/2010/main" val="3902761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a:extLst>
              <a:ext uri="{FF2B5EF4-FFF2-40B4-BE49-F238E27FC236}">
                <a16:creationId xmlns:a16="http://schemas.microsoft.com/office/drawing/2014/main" id="{4DCAC432-B6EF-4F90-BE16-B6589FE163C0}"/>
              </a:ext>
            </a:extLst>
          </p:cNvPr>
          <p:cNvSpPr>
            <a:spLocks noGrp="1"/>
          </p:cNvSpPr>
          <p:nvPr>
            <p:ph type="dt" sz="half" idx="14"/>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DA8EA4FE-02AA-4170-BBC5-3B30B971992D}"/>
              </a:ext>
            </a:extLst>
          </p:cNvPr>
          <p:cNvSpPr>
            <a:spLocks noGrp="1"/>
          </p:cNvSpPr>
          <p:nvPr>
            <p:ph type="ftr" sz="quarter" idx="15"/>
          </p:nvPr>
        </p:nvSpPr>
        <p:spPr/>
        <p:txBody>
          <a:bodyPr/>
          <a:lstStyle>
            <a:lvl1pPr>
              <a:defRPr/>
            </a:lvl1pPr>
          </a:lstStyle>
          <a:p>
            <a:pPr>
              <a:defRPr/>
            </a:pPr>
            <a:endParaRPr lang="cs-CZ"/>
          </a:p>
        </p:txBody>
      </p:sp>
      <p:sp>
        <p:nvSpPr>
          <p:cNvPr id="8" name="Zástupný symbol pro číslo snímku 5">
            <a:extLst>
              <a:ext uri="{FF2B5EF4-FFF2-40B4-BE49-F238E27FC236}">
                <a16:creationId xmlns:a16="http://schemas.microsoft.com/office/drawing/2014/main" id="{C816C8A6-2A9B-4C38-B7FD-4B42A6806D5A}"/>
              </a:ext>
            </a:extLst>
          </p:cNvPr>
          <p:cNvSpPr>
            <a:spLocks noGrp="1"/>
          </p:cNvSpPr>
          <p:nvPr>
            <p:ph type="sldNum" sz="quarter" idx="16"/>
          </p:nvPr>
        </p:nvSpPr>
        <p:spPr/>
        <p:txBody>
          <a:bodyPr/>
          <a:lstStyle>
            <a:lvl1pPr>
              <a:defRPr/>
            </a:lvl1pPr>
          </a:lstStyle>
          <a:p>
            <a:fld id="{041D46E7-777A-4B31-91D1-6BAC074F3F45}" type="slidenum">
              <a:rPr lang="cs-CZ" altLang="cs-CZ"/>
              <a:pPr/>
              <a:t>‹#›</a:t>
            </a:fld>
            <a:endParaRPr lang="cs-CZ" altLang="cs-CZ"/>
          </a:p>
        </p:txBody>
      </p:sp>
    </p:spTree>
    <p:extLst>
      <p:ext uri="{BB962C8B-B14F-4D97-AF65-F5344CB8AC3E}">
        <p14:creationId xmlns:p14="http://schemas.microsoft.com/office/powerpoint/2010/main" val="400057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a:extLst>
              <a:ext uri="{FF2B5EF4-FFF2-40B4-BE49-F238E27FC236}">
                <a16:creationId xmlns:a16="http://schemas.microsoft.com/office/drawing/2014/main" id="{41A5FD0E-4C77-4AB1-8C24-B538E3595466}"/>
              </a:ext>
            </a:extLst>
          </p:cNvPr>
          <p:cNvSpPr>
            <a:spLocks noGrp="1"/>
          </p:cNvSpPr>
          <p:nvPr>
            <p:ph type="dt" sz="half" idx="14"/>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7F1B0D53-65EC-4182-9C84-586995D97961}"/>
              </a:ext>
            </a:extLst>
          </p:cNvPr>
          <p:cNvSpPr>
            <a:spLocks noGrp="1"/>
          </p:cNvSpPr>
          <p:nvPr>
            <p:ph type="ftr" sz="quarter" idx="15"/>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9A32A76A-7911-4237-A277-EDD706146567}"/>
              </a:ext>
            </a:extLst>
          </p:cNvPr>
          <p:cNvSpPr>
            <a:spLocks noGrp="1"/>
          </p:cNvSpPr>
          <p:nvPr>
            <p:ph type="sldNum" sz="quarter" idx="16"/>
          </p:nvPr>
        </p:nvSpPr>
        <p:spPr/>
        <p:txBody>
          <a:bodyPr/>
          <a:lstStyle>
            <a:lvl1pPr>
              <a:defRPr/>
            </a:lvl1pPr>
          </a:lstStyle>
          <a:p>
            <a:fld id="{6ED6F8FF-31CC-4B87-82D9-260C2CBB7CFD}" type="slidenum">
              <a:rPr lang="cs-CZ" altLang="cs-CZ"/>
              <a:pPr/>
              <a:t>‹#›</a:t>
            </a:fld>
            <a:endParaRPr lang="cs-CZ" altLang="cs-CZ"/>
          </a:p>
        </p:txBody>
      </p:sp>
    </p:spTree>
    <p:extLst>
      <p:ext uri="{BB962C8B-B14F-4D97-AF65-F5344CB8AC3E}">
        <p14:creationId xmlns:p14="http://schemas.microsoft.com/office/powerpoint/2010/main" val="16834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6" name="Zástupný symbol pro datum 3">
            <a:extLst>
              <a:ext uri="{FF2B5EF4-FFF2-40B4-BE49-F238E27FC236}">
                <a16:creationId xmlns:a16="http://schemas.microsoft.com/office/drawing/2014/main" id="{02585D64-3693-4B90-9D33-158C02C2C218}"/>
              </a:ext>
            </a:extLst>
          </p:cNvPr>
          <p:cNvSpPr>
            <a:spLocks noGrp="1"/>
          </p:cNvSpPr>
          <p:nvPr>
            <p:ph type="dt" sz="half" idx="15"/>
          </p:nvPr>
        </p:nvSpPr>
        <p:spPr/>
        <p:txBody>
          <a:bodyPr/>
          <a:lstStyle>
            <a:lvl1pPr>
              <a:defRPr/>
            </a:lvl1pPr>
          </a:lstStyle>
          <a:p>
            <a:pPr>
              <a:defRPr/>
            </a:pPr>
            <a:endParaRPr lang="cs-CZ"/>
          </a:p>
        </p:txBody>
      </p:sp>
      <p:sp>
        <p:nvSpPr>
          <p:cNvPr id="9" name="Zástupný symbol pro zápatí 4">
            <a:extLst>
              <a:ext uri="{FF2B5EF4-FFF2-40B4-BE49-F238E27FC236}">
                <a16:creationId xmlns:a16="http://schemas.microsoft.com/office/drawing/2014/main" id="{49B78728-FEEA-4D61-8ADC-6067FAAB642F}"/>
              </a:ext>
            </a:extLst>
          </p:cNvPr>
          <p:cNvSpPr>
            <a:spLocks noGrp="1"/>
          </p:cNvSpPr>
          <p:nvPr>
            <p:ph type="ftr" sz="quarter" idx="16"/>
          </p:nvPr>
        </p:nvSpPr>
        <p:spPr/>
        <p:txBody>
          <a:bodyPr/>
          <a:lstStyle>
            <a:lvl1pPr>
              <a:defRPr/>
            </a:lvl1pPr>
          </a:lstStyle>
          <a:p>
            <a:pPr>
              <a:defRPr/>
            </a:pPr>
            <a:endParaRPr lang="cs-CZ"/>
          </a:p>
        </p:txBody>
      </p:sp>
      <p:sp>
        <p:nvSpPr>
          <p:cNvPr id="10" name="Zástupný symbol pro číslo snímku 5">
            <a:extLst>
              <a:ext uri="{FF2B5EF4-FFF2-40B4-BE49-F238E27FC236}">
                <a16:creationId xmlns:a16="http://schemas.microsoft.com/office/drawing/2014/main" id="{EEE07B07-EB06-4CA5-9611-83DC965B9127}"/>
              </a:ext>
            </a:extLst>
          </p:cNvPr>
          <p:cNvSpPr>
            <a:spLocks noGrp="1"/>
          </p:cNvSpPr>
          <p:nvPr>
            <p:ph type="sldNum" sz="quarter" idx="17"/>
          </p:nvPr>
        </p:nvSpPr>
        <p:spPr/>
        <p:txBody>
          <a:bodyPr/>
          <a:lstStyle>
            <a:lvl1pPr>
              <a:defRPr/>
            </a:lvl1pPr>
          </a:lstStyle>
          <a:p>
            <a:fld id="{44D291B7-B4C8-43E2-8D5A-7FE37CE2B527}" type="slidenum">
              <a:rPr lang="cs-CZ" altLang="cs-CZ"/>
              <a:pPr/>
              <a:t>‹#›</a:t>
            </a:fld>
            <a:endParaRPr lang="cs-CZ" altLang="cs-CZ"/>
          </a:p>
        </p:txBody>
      </p:sp>
    </p:spTree>
    <p:extLst>
      <p:ext uri="{BB962C8B-B14F-4D97-AF65-F5344CB8AC3E}">
        <p14:creationId xmlns:p14="http://schemas.microsoft.com/office/powerpoint/2010/main" val="143915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1">
            <a:spLocks noChangeArrowheads="1"/>
          </p:cNvSpPr>
          <p:nvPr userDrawn="1"/>
        </p:nvSpPr>
        <p:spPr bwMode="auto">
          <a:xfrm>
            <a:off x="4012457"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FFFFFF"/>
                </a:solidFill>
                <a:effectLst/>
                <a:latin typeface="Trebuchet MS" panose="020B0603020202020204" pitchFamily="34" charset="0"/>
              </a:rPr>
              <a:t>Operační program </a:t>
            </a:r>
            <a:r>
              <a:rPr kumimoji="0" lang="cs-CZ" altLang="cs-CZ" sz="1800" b="1" i="0" u="none" strike="noStrike" cap="none" normalizeH="0" baseline="0" dirty="0">
                <a:ln>
                  <a:noFill/>
                </a:ln>
                <a:solidFill>
                  <a:srgbClr val="5FBBF5"/>
                </a:solidFill>
                <a:effectLst/>
                <a:latin typeface="Trebuchet MS" panose="020B0603020202020204" pitchFamily="34" charset="0"/>
              </a:rPr>
              <a:t>Zaměstnanost plus</a:t>
            </a:r>
            <a:endParaRPr kumimoji="0" lang="cs-CZ" altLang="cs-CZ" sz="2400" b="1" i="0" u="none" strike="noStrike" cap="none" normalizeH="0" baseline="0" dirty="0">
              <a:ln>
                <a:noFill/>
              </a:ln>
              <a:solidFill>
                <a:schemeClr val="tx1"/>
              </a:solidFill>
              <a:effectLst/>
              <a:latin typeface="Arial" panose="020B0604020202020204" pitchFamily="34" charset="0"/>
            </a:endParaRPr>
          </a:p>
        </p:txBody>
      </p:sp>
      <p:cxnSp>
        <p:nvCxnSpPr>
          <p:cNvPr id="18" name="Přímá spojnice 17"/>
          <p:cNvCxnSpPr>
            <a:cxnSpLocks/>
          </p:cNvCxnSpPr>
          <p:nvPr userDrawn="1"/>
        </p:nvCxnSpPr>
        <p:spPr>
          <a:xfrm flipV="1">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1"/>
        </p:nvCxnSpPr>
        <p:spPr>
          <a:xfrm>
            <a:off x="6774150"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79558"/>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150583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520585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29260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13080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352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466019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020254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390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4450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5EAE45E-F6D7-4DDD-AACA-AC0F13BE1287}"/>
              </a:ext>
            </a:extLst>
          </p:cNvPr>
          <p:cNvSpPr>
            <a:spLocks noGrp="1"/>
          </p:cNvSpPr>
          <p:nvPr>
            <p:ph type="dt" sz="half" idx="10"/>
          </p:nvPr>
        </p:nvSpPr>
        <p:spPr/>
        <p:txBody>
          <a:bodyPr/>
          <a:lstStyle/>
          <a:p>
            <a:fld id="{0BA4FDC6-C3F5-40CD-9B22-A9225EDF6246}" type="datetimeFigureOut">
              <a:rPr lang="cs-CZ" smtClean="0"/>
              <a:t>22.01.2024</a:t>
            </a:fld>
            <a:endParaRPr lang="cs-CZ"/>
          </a:p>
        </p:txBody>
      </p:sp>
      <p:sp>
        <p:nvSpPr>
          <p:cNvPr id="3" name="Zástupný symbol pro zápatí 2">
            <a:extLst>
              <a:ext uri="{FF2B5EF4-FFF2-40B4-BE49-F238E27FC236}">
                <a16:creationId xmlns:a16="http://schemas.microsoft.com/office/drawing/2014/main" id="{B4FD6D08-42E6-4DCB-BC20-2B8F37B655F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8CA0349-B875-4DFE-82F7-A6011CE4FC39}"/>
              </a:ext>
            </a:extLst>
          </p:cNvPr>
          <p:cNvSpPr>
            <a:spLocks noGrp="1"/>
          </p:cNvSpPr>
          <p:nvPr>
            <p:ph type="sldNum" sz="quarter" idx="12"/>
          </p:nvPr>
        </p:nvSpPr>
        <p:spPr/>
        <p:txBody>
          <a:bodyPr/>
          <a:lstStyle/>
          <a:p>
            <a:fld id="{A88CB09C-EFAC-459D-8902-8EF7CCD681D8}" type="slidenum">
              <a:rPr lang="cs-CZ" smtClean="0"/>
              <a:t>‹#›</a:t>
            </a:fld>
            <a:endParaRPr lang="cs-CZ"/>
          </a:p>
        </p:txBody>
      </p:sp>
    </p:spTree>
    <p:extLst>
      <p:ext uri="{BB962C8B-B14F-4D97-AF65-F5344CB8AC3E}">
        <p14:creationId xmlns:p14="http://schemas.microsoft.com/office/powerpoint/2010/main" val="1360292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solidFill>
                <a:srgbClr val="084A8B"/>
              </a:solidFill>
            </a:endParaRPr>
          </a:p>
        </p:txBody>
      </p:sp>
      <p:sp>
        <p:nvSpPr>
          <p:cNvPr id="7" name="Zástupný symbol pro zápatí 6"/>
          <p:cNvSpPr>
            <a:spLocks noGrp="1"/>
          </p:cNvSpPr>
          <p:nvPr>
            <p:ph type="ftr" sz="quarter" idx="11"/>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01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solidFill>
                <a:srgbClr val="084A8B"/>
              </a:solidFill>
            </a:endParaRPr>
          </a:p>
        </p:txBody>
      </p:sp>
      <p:sp>
        <p:nvSpPr>
          <p:cNvPr id="7" name="Zástupný symbol pro zápatí 6"/>
          <p:cNvSpPr>
            <a:spLocks noGrp="1"/>
          </p:cNvSpPr>
          <p:nvPr>
            <p:ph type="ftr" sz="quarter" idx="11"/>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2" name="Obrázek 1"/>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08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3392432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54584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2045238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solidFill>
                <a:srgbClr val="084A8B"/>
              </a:solidFill>
            </a:endParaRPr>
          </a:p>
        </p:txBody>
      </p:sp>
      <p:sp>
        <p:nvSpPr>
          <p:cNvPr id="5" name="Zástupný symbol pro zápatí 4"/>
          <p:cNvSpPr>
            <a:spLocks noGrp="1"/>
          </p:cNvSpPr>
          <p:nvPr>
            <p:ph type="ftr" sz="quarter" idx="14"/>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435823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84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8" name="Obrázek 7"/>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54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2832529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67135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352289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3312982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3680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2pPr marL="666000" indent="-252000">
              <a:buSzPct val="150000"/>
              <a:buFont typeface="Arial" panose="020B0604020202020204" pitchFamily="34" charset="0"/>
              <a:buChar char="•"/>
              <a:defRPr/>
            </a:lvl2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741919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1661731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7393820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182710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96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310069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435877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08301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4240744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solidFill>
                <a:srgbClr val="084A8B"/>
              </a:solidFill>
            </a:endParaRPr>
          </a:p>
        </p:txBody>
      </p:sp>
      <p:sp>
        <p:nvSpPr>
          <p:cNvPr id="7" name="Zástupný symbol pro zápatí 6"/>
          <p:cNvSpPr>
            <a:spLocks noGrp="1"/>
          </p:cNvSpPr>
          <p:nvPr>
            <p:ph type="ftr" sz="quarter" idx="11"/>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10" name="Obdélník 9"/>
          <p:cNvSpPr/>
          <p:nvPr/>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57614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270814017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87666992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420528580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solidFill>
                <a:srgbClr val="084A8B"/>
              </a:solidFill>
            </a:endParaRPr>
          </a:p>
        </p:txBody>
      </p:sp>
      <p:sp>
        <p:nvSpPr>
          <p:cNvPr id="5" name="Zástupný symbol pro zápatí 4"/>
          <p:cNvSpPr>
            <a:spLocks noGrp="1"/>
          </p:cNvSpPr>
          <p:nvPr>
            <p:ph type="ftr" sz="quarter" idx="14"/>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00379846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ředěl">
    <p:spTree>
      <p:nvGrpSpPr>
        <p:cNvPr id="1" name=""/>
        <p:cNvGrpSpPr/>
        <p:nvPr/>
      </p:nvGrpSpPr>
      <p:grpSpPr>
        <a:xfrm>
          <a:off x="0" y="0"/>
          <a:ext cx="0" cy="0"/>
          <a:chOff x="0" y="0"/>
          <a:chExt cx="0" cy="0"/>
        </a:xfrm>
      </p:grpSpPr>
      <p:sp>
        <p:nvSpPr>
          <p:cNvPr id="10" name="Obdélník 9"/>
          <p:cNvSpPr/>
          <p:nvPr/>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9080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7537403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051576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3515864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24467647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949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353382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502232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948437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9746330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75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312253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996977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87868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72157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9.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276227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8361477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A03292F-4635-4ABE-B42F-5EA4FD4C6DFA}"/>
              </a:ext>
            </a:extLst>
          </p:cNvPr>
          <p:cNvSpPr/>
          <p:nvPr/>
        </p:nvSpPr>
        <p:spPr>
          <a:xfrm>
            <a:off x="0" y="1079500"/>
            <a:ext cx="9144000" cy="12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AFDDFA"/>
              </a:solidFill>
            </a:endParaRPr>
          </a:p>
        </p:txBody>
      </p:sp>
      <p:sp>
        <p:nvSpPr>
          <p:cNvPr id="7" name="Obdélník 6">
            <a:extLst>
              <a:ext uri="{FF2B5EF4-FFF2-40B4-BE49-F238E27FC236}">
                <a16:creationId xmlns:a16="http://schemas.microsoft.com/office/drawing/2014/main" id="{B17DD378-830C-4F32-A903-1BEE825305A1}"/>
              </a:ext>
            </a:extLst>
          </p:cNvPr>
          <p:cNvSpPr/>
          <p:nvPr/>
        </p:nvSpPr>
        <p:spPr>
          <a:xfrm>
            <a:off x="0" y="0"/>
            <a:ext cx="9144000" cy="1079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
        <p:nvSpPr>
          <p:cNvPr id="2" name="Zástupný symbol pro nadpis 1">
            <a:extLst>
              <a:ext uri="{FF2B5EF4-FFF2-40B4-BE49-F238E27FC236}">
                <a16:creationId xmlns:a16="http://schemas.microsoft.com/office/drawing/2014/main" id="{DC93CE9F-D56C-4231-98A3-F43313230D86}"/>
              </a:ext>
            </a:extLst>
          </p:cNvPr>
          <p:cNvSpPr>
            <a:spLocks noGrp="1"/>
          </p:cNvSpPr>
          <p:nvPr>
            <p:ph type="title"/>
          </p:nvPr>
        </p:nvSpPr>
        <p:spPr>
          <a:xfrm>
            <a:off x="360363" y="0"/>
            <a:ext cx="8423275" cy="1079500"/>
          </a:xfrm>
          <a:prstGeom prst="rect">
            <a:avLst/>
          </a:prstGeom>
        </p:spPr>
        <p:txBody>
          <a:bodyPr vert="horz" lIns="36000" tIns="0" rIns="36000" bIns="0" rtlCol="0" anchor="ctr" anchorCtr="0">
            <a:noAutofit/>
          </a:bodyPr>
          <a:lstStyle/>
          <a:p>
            <a:r>
              <a:rPr lang="cs-CZ" dirty="0"/>
              <a:t>Kliknutím lze upravit styl.</a:t>
            </a:r>
          </a:p>
        </p:txBody>
      </p:sp>
      <p:sp>
        <p:nvSpPr>
          <p:cNvPr id="4101" name="Zástupný symbol pro text 2">
            <a:extLst>
              <a:ext uri="{FF2B5EF4-FFF2-40B4-BE49-F238E27FC236}">
                <a16:creationId xmlns:a16="http://schemas.microsoft.com/office/drawing/2014/main" id="{94032CBD-7494-42A7-B15D-23CAF1FE2CAC}"/>
              </a:ext>
            </a:extLst>
          </p:cNvPr>
          <p:cNvSpPr>
            <a:spLocks noGrp="1"/>
          </p:cNvSpPr>
          <p:nvPr>
            <p:ph type="body" idx="1"/>
          </p:nvPr>
        </p:nvSpPr>
        <p:spPr bwMode="auto">
          <a:xfrm>
            <a:off x="539750" y="1800225"/>
            <a:ext cx="80645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7AB1BAD0-8C20-4B6E-A8AF-AE32A6933D0C}"/>
              </a:ext>
            </a:extLst>
          </p:cNvPr>
          <p:cNvSpPr>
            <a:spLocks noGrp="1"/>
          </p:cNvSpPr>
          <p:nvPr>
            <p:ph type="dt" sz="half" idx="2"/>
          </p:nvPr>
        </p:nvSpPr>
        <p:spPr>
          <a:xfrm>
            <a:off x="539750" y="6516688"/>
            <a:ext cx="1116013" cy="179387"/>
          </a:xfrm>
          <a:prstGeom prst="rect">
            <a:avLst/>
          </a:prstGeom>
        </p:spPr>
        <p:txBody>
          <a:bodyPr vert="horz" lIns="0" tIns="0" rIns="0" bIns="0" rtlCol="0" anchor="ctr"/>
          <a:lstStyle>
            <a:lvl1pPr algn="l" eaLnBrk="1" fontAlgn="auto" hangingPunct="1">
              <a:spcBef>
                <a:spcPts val="0"/>
              </a:spcBef>
              <a:spcAft>
                <a:spcPts val="0"/>
              </a:spcAft>
              <a:defRPr sz="1050">
                <a:solidFill>
                  <a:srgbClr val="084A8B"/>
                </a:solidFill>
                <a:latin typeface="+mn-lt"/>
                <a:cs typeface="+mn-cs"/>
              </a:defRPr>
            </a:lvl1pPr>
          </a:lstStyle>
          <a:p>
            <a:pPr>
              <a:defRPr/>
            </a:pPr>
            <a:endParaRPr lang="cs-CZ"/>
          </a:p>
        </p:txBody>
      </p:sp>
      <p:sp>
        <p:nvSpPr>
          <p:cNvPr id="5" name="Zástupný symbol pro zápatí 4">
            <a:extLst>
              <a:ext uri="{FF2B5EF4-FFF2-40B4-BE49-F238E27FC236}">
                <a16:creationId xmlns:a16="http://schemas.microsoft.com/office/drawing/2014/main" id="{500538B4-F697-46DC-BB98-598A6943B4D8}"/>
              </a:ext>
            </a:extLst>
          </p:cNvPr>
          <p:cNvSpPr>
            <a:spLocks noGrp="1"/>
          </p:cNvSpPr>
          <p:nvPr>
            <p:ph type="ftr" sz="quarter" idx="3"/>
          </p:nvPr>
        </p:nvSpPr>
        <p:spPr>
          <a:xfrm>
            <a:off x="1692275" y="6516688"/>
            <a:ext cx="6911975" cy="179387"/>
          </a:xfrm>
          <a:prstGeom prst="rect">
            <a:avLst/>
          </a:prstGeom>
        </p:spPr>
        <p:txBody>
          <a:bodyPr vert="horz" lIns="0" tIns="0" rIns="0" bIns="0" rtlCol="0" anchor="ctr"/>
          <a:lstStyle>
            <a:lvl1pPr algn="l" eaLnBrk="1" fontAlgn="auto" hangingPunct="1">
              <a:spcBef>
                <a:spcPts val="0"/>
              </a:spcBef>
              <a:spcAft>
                <a:spcPts val="0"/>
              </a:spcAft>
              <a:defRPr sz="1050">
                <a:solidFill>
                  <a:srgbClr val="084A8B"/>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C7D777D8-25AB-4309-A356-113DD0C5B502}"/>
              </a:ext>
            </a:extLst>
          </p:cNvPr>
          <p:cNvSpPr>
            <a:spLocks noGrp="1"/>
          </p:cNvSpPr>
          <p:nvPr>
            <p:ph type="sldNum" sz="quarter" idx="4"/>
          </p:nvPr>
        </p:nvSpPr>
        <p:spPr>
          <a:xfrm>
            <a:off x="8640763" y="6516688"/>
            <a:ext cx="466725" cy="179387"/>
          </a:xfrm>
          <a:prstGeom prst="rect">
            <a:avLst/>
          </a:prstGeom>
        </p:spPr>
        <p:txBody>
          <a:bodyPr vert="horz" wrap="square" lIns="0" tIns="0" rIns="0" bIns="0" numCol="1" anchor="ctr" anchorCtr="0" compatLnSpc="1">
            <a:prstTxWarp prst="textNoShape">
              <a:avLst/>
            </a:prstTxWarp>
          </a:bodyPr>
          <a:lstStyle>
            <a:lvl1pPr algn="ctr" eaLnBrk="1" hangingPunct="1">
              <a:defRPr sz="1000" b="1">
                <a:solidFill>
                  <a:srgbClr val="084A8B"/>
                </a:solidFill>
              </a:defRPr>
            </a:lvl1pPr>
          </a:lstStyle>
          <a:p>
            <a:fld id="{89716E8A-C4AB-4BAA-B339-C790383B6FBC}" type="slidenum">
              <a:rPr lang="cs-CZ" altLang="cs-CZ"/>
              <a:pPr/>
              <a:t>‹#›</a:t>
            </a:fld>
            <a:endParaRPr lang="cs-CZ" altLang="cs-CZ"/>
          </a:p>
        </p:txBody>
      </p:sp>
      <p:sp>
        <p:nvSpPr>
          <p:cNvPr id="18" name="Obdélník 17">
            <a:extLst>
              <a:ext uri="{FF2B5EF4-FFF2-40B4-BE49-F238E27FC236}">
                <a16:creationId xmlns:a16="http://schemas.microsoft.com/office/drawing/2014/main" id="{C977BCA9-3D50-4E67-8EEE-3CB0D75F7659}"/>
              </a:ext>
            </a:extLst>
          </p:cNvPr>
          <p:cNvSpPr/>
          <p:nvPr/>
        </p:nvSpPr>
        <p:spPr>
          <a:xfrm>
            <a:off x="0" y="6732588"/>
            <a:ext cx="9144000" cy="1254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Tree>
    <p:extLst>
      <p:ext uri="{BB962C8B-B14F-4D97-AF65-F5344CB8AC3E}">
        <p14:creationId xmlns:p14="http://schemas.microsoft.com/office/powerpoint/2010/main" val="11399067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ftr="0" dt="0"/>
  <p:txStyles>
    <p:titleStyle>
      <a:lvl1pPr algn="l" rtl="0" eaLnBrk="0" fontAlgn="base" hangingPunct="0">
        <a:spcBef>
          <a:spcPct val="0"/>
        </a:spcBef>
        <a:spcAft>
          <a:spcPct val="0"/>
        </a:spcAft>
        <a:defRPr sz="3200" b="1" cap="all">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431800" indent="-431800" algn="l" rtl="0" eaLnBrk="0" fontAlgn="base" hangingPunct="0">
        <a:lnSpc>
          <a:spcPts val="2875"/>
        </a:lnSpc>
        <a:spcBef>
          <a:spcPts val="600"/>
        </a:spcBef>
        <a:spcAft>
          <a:spcPts val="600"/>
        </a:spcAft>
        <a:buClr>
          <a:schemeClr val="accent2"/>
        </a:buClr>
        <a:buSzPct val="100000"/>
        <a:buFont typeface="Wingdings" panose="05000000000000000000" pitchFamily="2" charset="2"/>
        <a:buChar char=""/>
        <a:defRPr sz="2400" kern="1200">
          <a:solidFill>
            <a:schemeClr val="tx1"/>
          </a:solidFill>
          <a:latin typeface="+mn-lt"/>
          <a:ea typeface="+mn-ea"/>
          <a:cs typeface="+mn-cs"/>
        </a:defRPr>
      </a:lvl1pPr>
      <a:lvl2pPr marL="665163"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7575"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69988"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lang="cs-CZ" sz="2000" kern="1200" dirty="0">
          <a:solidFill>
            <a:schemeClr val="tx1"/>
          </a:solidFill>
          <a:latin typeface="+mn-lt"/>
          <a:ea typeface="+mn-ea"/>
          <a:cs typeface="+mn-cs"/>
        </a:defRPr>
      </a:lvl4pPr>
      <a:lvl5pPr marL="1420813"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4785750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73" r:id="rId11"/>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AFDDFA"/>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solidFill>
                  <a:srgbClr val="084A8B"/>
                </a:solidFill>
              </a:rPr>
              <a:pPr/>
              <a:t>‹#›</a:t>
            </a:fld>
            <a:endParaRPr lang="cs-CZ" dirty="0">
              <a:solidFill>
                <a:srgbClr val="084A8B"/>
              </a:solidFill>
            </a:endParaRPr>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Tree>
    <p:extLst>
      <p:ext uri="{BB962C8B-B14F-4D97-AF65-F5344CB8AC3E}">
        <p14:creationId xmlns:p14="http://schemas.microsoft.com/office/powerpoint/2010/main" val="54204436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605606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AFDDFA"/>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solidFill>
                  <a:srgbClr val="084A8B"/>
                </a:solidFill>
              </a:rPr>
              <a:pPr/>
              <a:t>‹#›</a:t>
            </a:fld>
            <a:endParaRPr lang="cs-CZ" dirty="0">
              <a:solidFill>
                <a:srgbClr val="084A8B"/>
              </a:solidFill>
            </a:endParaRPr>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Tree>
    <p:extLst>
      <p:ext uri="{BB962C8B-B14F-4D97-AF65-F5344CB8AC3E}">
        <p14:creationId xmlns:p14="http://schemas.microsoft.com/office/powerpoint/2010/main" val="35433953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8478539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sfcr.cz/pravidla-pro-zadatele-a-prijemce-opz-plus/-/dokument/18400695" TargetMode="Externa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sfcr.cz/pravidla-pro-zadatele-a-prijemce-opz-plus?p_p_id=DocumentDetailStandalonePortlet_WAR_esfportalportletapplication&amp;p_p_lifecycle=2&amp;p_p_state=normal&amp;p_p_mode=view&amp;p_p_resource_id=downloadRevision&amp;p_p_cacheability=cacheLevelPage&amp;p_p_col_id=column-2&amp;p_p_col_pos=2&amp;p_p_col_count=3&amp;_DocumentDetailStandalonePortlet_WAR_esfportalportletapplication_revisionId=19817201" TargetMode="Externa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fcr.cz/pravidla-pro-zadatele-a-prijemce-opz-plus/-/dokument/18479961" TargetMode="Externa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sfcr.cz/vzory-a-postupy-pro-zadavaci-vyberova-rizeni-opz-plus/-/dokument/19874894" TargetMode="Externa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sfcr.cz/formulare-a-pokyny-ke-zprave-o-realizaci-projektu-zadosti-o-platbu-a-zadosti-o-zmenu-opz-plus/-/dokument/19489509" TargetMode="Externa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esfcr.cz/monitorovani-podporenych-osob-opz-plus/-/dokument/20348561"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hyperlink" Target="https://www.esfcr.cz/monitorovani-podporenych-osob-opz-plus/-/dokument/20348395" TargetMode="External"/><Relationship Id="rId5" Type="http://schemas.openxmlformats.org/officeDocument/2006/relationships/hyperlink" Target="https://www.esfcr.cz/monitorovani-podporenych-osob-opz-plus/-/dokument/20335159" TargetMode="External"/><Relationship Id="rId4" Type="http://schemas.openxmlformats.org/officeDocument/2006/relationships/hyperlink" Target="https://www.esfcr.cz/monitorovani-podporenych-osob-opz-plus/-/dokument/2015328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sfcr.cz/monitorovani-podporenych-osob-opz-plus/-/dokument/20348395"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hyperlink" Target="http://www.esfcr.cz/"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hyperlink" Target="https://www.esfcr.cz/formulare-a-pokyny-ke-zprave-o-realizaci-projektu-zadosti-o-platbu-a-zadosti-o-zmenu-opz-plus/-/dokument/19489509" TargetMode="Externa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hyperlink" Target="https://www.esfcr.cz/formulare-a-pokyny-potrebne-v-ramci-pripravy-zadosti-o-podporu-opz-plus/-/dokument/20159575" TargetMode="Externa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hyperlink" Target="https://www.esfcr.cz/formulare-a-pokyny-ke-zprave-o-realizaci-projektu-zadosti-o-platbu-a-zadosti-o-zmenu-opz-plus/-/dokument/19489509" TargetMode="Externa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sfcr.cz/pravidla-pro-zadatele-a-prijemce-opz-plus/-/dokument/18068507"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hyperlink" Target="https://www.esfcr.cz/formulare-a-pokyny-ke-zprave-o-realizaci-projektu-zadosti-o-platbu-a-zadosti-o-zmenu-opz-plus/-/dokument/19197567"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hyperlink" Target="https://www.esfcr.cz/sablony-a-vzory-pro-vizualni-identitu-opz-plus"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hyperlink" Target="https://www.esfcr.cz/sablony-a-vzory-pro-vizualni-identitu-opz-plus"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8" Type="http://schemas.openxmlformats.org/officeDocument/2006/relationships/hyperlink" Target="https://www.esfcr.cz/pravidla-pro-zadatele-a-prijemce-opz-plus/-/dokument/18400695" TargetMode="External"/><Relationship Id="rId13" Type="http://schemas.openxmlformats.org/officeDocument/2006/relationships/hyperlink" Target="https://www.esfcr.cz/monitorovani-podporenych-osob-opz-plus" TargetMode="External"/><Relationship Id="rId3" Type="http://schemas.openxmlformats.org/officeDocument/2006/relationships/hyperlink" Target="https://www.esfcr.cz/vyzva-035-opz-plus" TargetMode="External"/><Relationship Id="rId7" Type="http://schemas.openxmlformats.org/officeDocument/2006/relationships/hyperlink" Target="https://www.esfcr.cz/formulare-a-pokyny-ke-zprave-o-realizaci-projektu-zadosti-o-platbu-a-zadosti-o-zmenu-opz-plus/-/dokument/19489509" TargetMode="External"/><Relationship Id="rId12" Type="http://schemas.openxmlformats.org/officeDocument/2006/relationships/hyperlink" Target="https://www.esfcr.cz/sablony-a-vzory-pro-vizualni-identitu-opz-plus" TargetMode="External"/><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hyperlink" Target="https://www.esfcr.cz/formulare-a-pokyny-ke-zprave-o-realizaci-projektu-zadosti-o-platbu-a-zadosti-o-zmenu-opz-plus/-/dokument/19197567" TargetMode="External"/><Relationship Id="rId11" Type="http://schemas.openxmlformats.org/officeDocument/2006/relationships/hyperlink" Target="https://www.esfcr.cz/vzory-a-postupy-pro-zadavaci-vyberova-rizeni-opz-plus" TargetMode="External"/><Relationship Id="rId5" Type="http://schemas.openxmlformats.org/officeDocument/2006/relationships/hyperlink" Target="https://www.esfcr.cz/pravidla-pro-zadatele-a-prijemce-opz-plus/-/dokument/18068507" TargetMode="External"/><Relationship Id="rId10" Type="http://schemas.openxmlformats.org/officeDocument/2006/relationships/hyperlink" Target="https://www.esfcr.cz/pravidla-pro-zadatele-a-prijemce-opz-plus/-/dokument/19817100" TargetMode="External"/><Relationship Id="rId4" Type="http://schemas.openxmlformats.org/officeDocument/2006/relationships/hyperlink" Target="https://www.esfcr.cz/pravidla-pro-zadatele-a-prijemce-opz-plus/-/dokument/18068434" TargetMode="External"/><Relationship Id="rId9" Type="http://schemas.openxmlformats.org/officeDocument/2006/relationships/hyperlink" Target="https://www.esfcr.cz/pravidla-pro-zadatele-a-prijemce-opz-plus/-/dokument/18479961"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sfcr.cz/klub-vyzvy-035-age-management-v-ramci-opz-plus" TargetMode="External"/><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hyperlink" Target="mailto:marie.maresova@mpsv.cz" TargetMode="External"/><Relationship Id="rId4" Type="http://schemas.openxmlformats.org/officeDocument/2006/relationships/hyperlink" Target="mailto:klara.simackova@mpsv.cz"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hyperlink" Target="http://www.esfcr.cz/" TargetMode="Externa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hyperlink" Target="https://www.esfcr.cz/klub-vyzvy-035-age-management-v-ramci-opz-plus" TargetMode="Externa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hyperlink" Target="https://www.esfcr.cz/pravidla-pro-zadatele-a-prijemce-opz-plus/-/dokument/18068507" TargetMode="External"/><Relationship Id="rId1" Type="http://schemas.openxmlformats.org/officeDocument/2006/relationships/slideLayout" Target="../slideLayouts/slideLayout42.xml"/><Relationship Id="rId4" Type="http://schemas.openxmlformats.org/officeDocument/2006/relationships/hyperlink" Target="https://www.esfcr.cz/pravidla-pro-zadatele-a-prijemce-opz/-/dokument/7978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39552" y="2276872"/>
            <a:ext cx="8280920" cy="2520279"/>
          </a:xfrm>
        </p:spPr>
        <p:txBody>
          <a:bodyPr/>
          <a:lstStyle/>
          <a:p>
            <a:r>
              <a:rPr lang="cs-CZ" dirty="0">
                <a:solidFill>
                  <a:srgbClr val="164088"/>
                </a:solidFill>
              </a:rPr>
              <a:t>Seminář pro Příjemce  výzvy č. 35 </a:t>
            </a:r>
            <a:br>
              <a:rPr lang="cs-CZ" dirty="0">
                <a:solidFill>
                  <a:srgbClr val="164088"/>
                </a:solidFill>
              </a:rPr>
            </a:br>
            <a:r>
              <a:rPr lang="cs-CZ" dirty="0">
                <a:solidFill>
                  <a:srgbClr val="164088"/>
                </a:solidFill>
              </a:rPr>
              <a:t>AGE MANAGEMENT</a:t>
            </a:r>
          </a:p>
        </p:txBody>
      </p:sp>
      <p:sp>
        <p:nvSpPr>
          <p:cNvPr id="7" name="Zástupný symbol pro text 6"/>
          <p:cNvSpPr>
            <a:spLocks noGrp="1"/>
          </p:cNvSpPr>
          <p:nvPr>
            <p:ph type="body" sz="quarter" idx="14"/>
          </p:nvPr>
        </p:nvSpPr>
        <p:spPr>
          <a:xfrm>
            <a:off x="1115616" y="5589240"/>
            <a:ext cx="7272000" cy="540000"/>
          </a:xfrm>
        </p:spPr>
        <p:txBody>
          <a:bodyPr/>
          <a:lstStyle/>
          <a:p>
            <a:r>
              <a:rPr lang="cs-CZ" dirty="0">
                <a:solidFill>
                  <a:srgbClr val="164088"/>
                </a:solidFill>
              </a:rPr>
              <a:t>23. ledna 2024			 Praha</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0000" y="18328"/>
            <a:ext cx="8424000" cy="1080000"/>
          </a:xfrm>
        </p:spPr>
        <p:txBody>
          <a:bodyPr/>
          <a:lstStyle/>
          <a:p>
            <a:r>
              <a:rPr lang="cs-CZ" dirty="0"/>
              <a:t>Způsobilé výdaje                                 </a:t>
            </a:r>
          </a:p>
        </p:txBody>
      </p:sp>
      <p:sp>
        <p:nvSpPr>
          <p:cNvPr id="3" name="Zástupný symbol pro obsah 2"/>
          <p:cNvSpPr>
            <a:spLocks noGrp="1"/>
          </p:cNvSpPr>
          <p:nvPr>
            <p:ph idx="1"/>
          </p:nvPr>
        </p:nvSpPr>
        <p:spPr>
          <a:xfrm>
            <a:off x="540000" y="1916832"/>
            <a:ext cx="8064000" cy="4203168"/>
          </a:xfrm>
        </p:spPr>
        <p:txBody>
          <a:bodyPr/>
          <a:lstStyle/>
          <a:p>
            <a:pPr marL="0" indent="0">
              <a:spcBef>
                <a:spcPts val="0"/>
              </a:spcBef>
              <a:spcAft>
                <a:spcPts val="0"/>
              </a:spcAft>
              <a:buNone/>
            </a:pPr>
            <a:r>
              <a:rPr lang="cs-CZ" sz="2000" b="1" dirty="0">
                <a:effectLst>
                  <a:outerShdw blurRad="38100" dist="38100" dir="2700000" algn="tl">
                    <a:srgbClr val="000000">
                      <a:alpha val="43137"/>
                    </a:srgbClr>
                  </a:outerShdw>
                </a:effectLst>
              </a:rPr>
              <a:t>1. Osobní náklady</a:t>
            </a:r>
          </a:p>
          <a:p>
            <a:pPr>
              <a:spcBef>
                <a:spcPts val="0"/>
              </a:spcBef>
              <a:spcAft>
                <a:spcPts val="0"/>
              </a:spcAft>
            </a:pPr>
            <a:r>
              <a:rPr lang="cs-CZ" sz="1600" dirty="0"/>
              <a:t>Mzdové náklady realizačního týmu. </a:t>
            </a:r>
          </a:p>
          <a:p>
            <a:pPr>
              <a:spcBef>
                <a:spcPts val="0"/>
              </a:spcBef>
              <a:spcAft>
                <a:spcPts val="0"/>
              </a:spcAft>
            </a:pPr>
            <a:r>
              <a:rPr lang="cs-CZ" sz="1600" dirty="0"/>
              <a:t>Nutnost uzavření pracovní smlouvy/DPČ/DPP v souladu se zákoníkem práce. V souladu s tím správně zařadit výdaj do rozpočtových položek: Pracovních smluv, Dohod o pracovní činnosti a Dohod o provedení práce.</a:t>
            </a:r>
          </a:p>
          <a:p>
            <a:pPr>
              <a:spcBef>
                <a:spcPts val="0"/>
              </a:spcBef>
              <a:spcAft>
                <a:spcPts val="0"/>
              </a:spcAft>
            </a:pPr>
            <a:r>
              <a:rPr lang="cs-CZ" sz="1600" dirty="0"/>
              <a:t>Respektujte limity stanovené v tabulce: </a:t>
            </a:r>
            <a:r>
              <a:rPr lang="cs-CZ" altLang="cs-CZ" sz="1600" b="1" dirty="0">
                <a:solidFill>
                  <a:srgbClr val="084A8B"/>
                </a:solidFill>
                <a:hlinkClick r:id="rId2">
                  <a:extLst>
                    <a:ext uri="{A12FA001-AC4F-418D-AE19-62706E023703}">
                      <ahyp:hlinkClr xmlns:ahyp="http://schemas.microsoft.com/office/drawing/2018/hyperlinkcolor" val="tx"/>
                    </a:ext>
                  </a:extLst>
                </a:hlinkClick>
              </a:rPr>
              <a:t>obvyklé ceny mzdy a platy</a:t>
            </a:r>
            <a:r>
              <a:rPr lang="cs-CZ" sz="1600" dirty="0">
                <a:solidFill>
                  <a:srgbClr val="084A8B"/>
                </a:solidFill>
              </a:rPr>
              <a:t>. </a:t>
            </a:r>
            <a:endParaRPr lang="cs-CZ" sz="1600" dirty="0"/>
          </a:p>
          <a:p>
            <a:pPr>
              <a:spcBef>
                <a:spcPts val="0"/>
              </a:spcBef>
              <a:spcAft>
                <a:spcPts val="0"/>
              </a:spcAft>
            </a:pPr>
            <a:r>
              <a:rPr lang="cs-CZ" sz="1600" dirty="0"/>
              <a:t>Max. úvazek 1,0 dohromady u žadatele (tj. součet veškerých úvazků zaměstnance včetně případných DPP a DPČ), a to po celou dobu. Vychází se z textů všech pracovně právních vztahů platných v době realizace projektu, včetně těch, které byly uzavřeny před zahájením realizace projektu.</a:t>
            </a:r>
          </a:p>
          <a:p>
            <a:pPr>
              <a:spcBef>
                <a:spcPts val="0"/>
              </a:spcBef>
              <a:spcAft>
                <a:spcPts val="0"/>
              </a:spcAft>
              <a:buFontTx/>
              <a:buChar char="-"/>
            </a:pPr>
            <a:endParaRPr lang="cs-CZ" sz="1600" dirty="0"/>
          </a:p>
          <a:p>
            <a:pPr>
              <a:buFontTx/>
              <a:buChar char="-"/>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15944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8B5D4-552A-92CD-7105-D3749ED2EDD2}"/>
              </a:ext>
            </a:extLst>
          </p:cNvPr>
          <p:cNvSpPr>
            <a:spLocks noGrp="1"/>
          </p:cNvSpPr>
          <p:nvPr>
            <p:ph type="title"/>
          </p:nvPr>
        </p:nvSpPr>
        <p:spPr>
          <a:xfrm>
            <a:off x="395536" y="0"/>
            <a:ext cx="8388464" cy="1080000"/>
          </a:xfrm>
        </p:spPr>
        <p:txBody>
          <a:bodyPr/>
          <a:lstStyle/>
          <a:p>
            <a:r>
              <a:rPr lang="cs-CZ" dirty="0"/>
              <a:t>Způsobilé výdaje  </a:t>
            </a:r>
          </a:p>
        </p:txBody>
      </p:sp>
      <p:sp>
        <p:nvSpPr>
          <p:cNvPr id="3" name="Zástupný obsah 2">
            <a:extLst>
              <a:ext uri="{FF2B5EF4-FFF2-40B4-BE49-F238E27FC236}">
                <a16:creationId xmlns:a16="http://schemas.microsoft.com/office/drawing/2014/main" id="{0BB1B6E4-3844-6D74-76E5-50D47C5D4D09}"/>
              </a:ext>
            </a:extLst>
          </p:cNvPr>
          <p:cNvSpPr>
            <a:spLocks noGrp="1"/>
          </p:cNvSpPr>
          <p:nvPr>
            <p:ph idx="1"/>
          </p:nvPr>
        </p:nvSpPr>
        <p:spPr/>
        <p:txBody>
          <a:bodyPr/>
          <a:lstStyle/>
          <a:p>
            <a:r>
              <a:rPr lang="cs-CZ" sz="1600" dirty="0"/>
              <a:t>Pokud je počet jednotek určen podle celkového úvazku RT jako desetinné číslo, je třeba skutečnou částku nárokovat podle uvedeného úvazku. </a:t>
            </a:r>
          </a:p>
          <a:p>
            <a:pPr marL="0" indent="0">
              <a:buNone/>
            </a:pPr>
            <a:endParaRPr lang="cs-CZ" dirty="0"/>
          </a:p>
          <a:p>
            <a:r>
              <a:rPr lang="cs-CZ" sz="1600" dirty="0"/>
              <a:t>Náplň práce člena RT hrazeného z přímých nákladů musí obsahovat pouze činnosti spadající do přímých nákladů, blíže viz </a:t>
            </a:r>
            <a:r>
              <a:rPr lang="cs-CZ" sz="1600" b="1" dirty="0">
                <a:hlinkClick r:id="rId2">
                  <a:extLst>
                    <a:ext uri="{A12FA001-AC4F-418D-AE19-62706E023703}">
                      <ahyp:hlinkClr xmlns:ahyp="http://schemas.microsoft.com/office/drawing/2018/hyperlinkcolor" val="tx"/>
                    </a:ext>
                  </a:extLst>
                </a:hlinkClick>
              </a:rPr>
              <a:t>Pomůcka k identifikaci přímých a nepřímých nákladů v OPZ+</a:t>
            </a:r>
            <a:endParaRPr lang="cs-CZ" sz="1600" b="1" dirty="0"/>
          </a:p>
          <a:p>
            <a:pPr marL="0" indent="0">
              <a:buNone/>
            </a:pPr>
            <a:endParaRPr lang="cs-CZ" sz="1600" b="1" dirty="0"/>
          </a:p>
          <a:p>
            <a:r>
              <a:rPr lang="cs-CZ" sz="1600" dirty="0"/>
              <a:t>V kap. 6.2.13.2 a 6.2.14.1 Specifické části pravidel je výčet činností, které mají být hrazeny z nepřímých nákladů a do rozpočtu se tak neuvádí.</a:t>
            </a:r>
          </a:p>
          <a:p>
            <a:pPr marL="0" indent="0">
              <a:buNone/>
            </a:pPr>
            <a:endParaRPr lang="cs-CZ" sz="1600" b="1" dirty="0"/>
          </a:p>
        </p:txBody>
      </p:sp>
      <p:sp>
        <p:nvSpPr>
          <p:cNvPr id="4" name="Zástupný symbol pro číslo snímku 3">
            <a:extLst>
              <a:ext uri="{FF2B5EF4-FFF2-40B4-BE49-F238E27FC236}">
                <a16:creationId xmlns:a16="http://schemas.microsoft.com/office/drawing/2014/main" id="{A13D95CD-0986-A0A9-B1BC-E612281102A9}"/>
              </a:ext>
            </a:extLst>
          </p:cNvPr>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414071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C9F0D-3860-8F0D-89ED-DD05C3159742}"/>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34F07E2C-EEA5-2646-44C4-AEDA39D444C2}"/>
              </a:ext>
            </a:extLst>
          </p:cNvPr>
          <p:cNvSpPr>
            <a:spLocks noGrp="1"/>
          </p:cNvSpPr>
          <p:nvPr>
            <p:ph idx="1"/>
          </p:nvPr>
        </p:nvSpPr>
        <p:spPr>
          <a:xfrm>
            <a:off x="540000" y="1700808"/>
            <a:ext cx="8064000" cy="4815192"/>
          </a:xfrm>
        </p:spPr>
        <p:txBody>
          <a:bodyPr/>
          <a:lstStyle/>
          <a:p>
            <a:pPr marL="0" indent="0">
              <a:buNone/>
            </a:pPr>
            <a:r>
              <a:rPr lang="cs-CZ" sz="1600" dirty="0"/>
              <a:t>Pracovní výkazy jsou u zaměstnance vyžadovány jen při výskytu alespoň jedné z následujících tří okolností: </a:t>
            </a:r>
          </a:p>
          <a:p>
            <a:pPr>
              <a:lnSpc>
                <a:spcPct val="100000"/>
              </a:lnSpc>
            </a:pPr>
            <a:r>
              <a:rPr lang="cs-CZ" sz="1600" dirty="0"/>
              <a:t>a) jedná se o pracovníka, který v rámci daného pracovněprávního vztahu </a:t>
            </a:r>
            <a:r>
              <a:rPr lang="cs-CZ" sz="1600" b="1" dirty="0"/>
              <a:t>vykonává činnosti pro projekt i mimo projekt</a:t>
            </a:r>
            <a:r>
              <a:rPr lang="cs-CZ" sz="1600" dirty="0"/>
              <a:t>,</a:t>
            </a:r>
          </a:p>
          <a:p>
            <a:pPr>
              <a:lnSpc>
                <a:spcPct val="100000"/>
              </a:lnSpc>
            </a:pPr>
            <a:r>
              <a:rPr lang="cs-CZ" sz="1600" dirty="0"/>
              <a:t>b) jedná se o pracovníka, který v rámci daného pracovněprávního vztahu vykonává činnosti </a:t>
            </a:r>
            <a:r>
              <a:rPr lang="cs-CZ" sz="1600" b="1" dirty="0"/>
              <a:t>pouze pro projekt, nicméně tyto činnosti spadají do vymezení více pracovních pozic a práce v rámci těchto pozic je odlišně odměňována</a:t>
            </a:r>
            <a:r>
              <a:rPr lang="cs-CZ" sz="1600" dirty="0"/>
              <a:t>.</a:t>
            </a:r>
          </a:p>
          <a:p>
            <a:pPr>
              <a:lnSpc>
                <a:spcPct val="100000"/>
              </a:lnSpc>
            </a:pPr>
            <a:r>
              <a:rPr lang="cs-CZ" sz="1600" dirty="0"/>
              <a:t>c) popis pracovní činnosti u dané pracovní pozice </a:t>
            </a:r>
            <a:r>
              <a:rPr lang="cs-CZ" sz="1600" b="1" dirty="0"/>
              <a:t>obsahuje činnosti spadající jak do přímých, tak do nepřímých nákladů</a:t>
            </a:r>
            <a:r>
              <a:rPr lang="cs-CZ" sz="1600" dirty="0"/>
              <a:t>, resp. do výčtu činností vyloučených z přímých osobních nákladů (tzn. je zde riziko dvojího financování).</a:t>
            </a:r>
          </a:p>
          <a:p>
            <a:pPr marL="0" indent="0">
              <a:buNone/>
            </a:pPr>
            <a:r>
              <a:rPr lang="cs-CZ" sz="1600" dirty="0"/>
              <a:t>Vzor pracovního výkazu je k dispozici zde </a:t>
            </a:r>
            <a:r>
              <a:rPr lang="it-IT" sz="1600" b="1" dirty="0">
                <a:hlinkClick r:id="rId2">
                  <a:extLst>
                    <a:ext uri="{A12FA001-AC4F-418D-AE19-62706E023703}">
                      <ahyp:hlinkClr xmlns:ahyp="http://schemas.microsoft.com/office/drawing/2018/hyperlinkcolor" val="tx"/>
                    </a:ext>
                  </a:extLst>
                </a:hlinkClick>
              </a:rPr>
              <a:t>Pravidla pro žadatele a příjemce - www.esfcr.cz</a:t>
            </a:r>
            <a:endParaRPr lang="cs-CZ" sz="1600" b="1" dirty="0"/>
          </a:p>
          <a:p>
            <a:endParaRPr lang="cs-CZ" dirty="0"/>
          </a:p>
        </p:txBody>
      </p:sp>
      <p:sp>
        <p:nvSpPr>
          <p:cNvPr id="4" name="Zástupný symbol pro číslo snímku 3">
            <a:extLst>
              <a:ext uri="{FF2B5EF4-FFF2-40B4-BE49-F238E27FC236}">
                <a16:creationId xmlns:a16="http://schemas.microsoft.com/office/drawing/2014/main" id="{B43BD870-1990-27D2-7899-EBFFB9C076A5}"/>
              </a:ext>
            </a:extLst>
          </p:cNvPr>
          <p:cNvSpPr>
            <a:spLocks noGrp="1"/>
          </p:cNvSpPr>
          <p:nvPr>
            <p:ph type="sldNum" sz="quarter" idx="12"/>
          </p:nvPr>
        </p:nvSpPr>
        <p:spPr/>
        <p:txBody>
          <a:bodyPr/>
          <a:lstStyle/>
          <a:p>
            <a:fld id="{479BF083-4774-43B1-9AB0-5CC1AC5DD8EE}" type="slidenum">
              <a:rPr lang="cs-CZ" smtClean="0"/>
              <a:pPr/>
              <a:t>12</a:t>
            </a:fld>
            <a:endParaRPr lang="cs-CZ" dirty="0"/>
          </a:p>
        </p:txBody>
      </p:sp>
    </p:spTree>
    <p:extLst>
      <p:ext uri="{BB962C8B-B14F-4D97-AF65-F5344CB8AC3E}">
        <p14:creationId xmlns:p14="http://schemas.microsoft.com/office/powerpoint/2010/main" val="265095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C9F0D-3860-8F0D-89ED-DD05C3159742}"/>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34F07E2C-EEA5-2646-44C4-AEDA39D444C2}"/>
              </a:ext>
            </a:extLst>
          </p:cNvPr>
          <p:cNvSpPr>
            <a:spLocks noGrp="1"/>
          </p:cNvSpPr>
          <p:nvPr>
            <p:ph idx="1"/>
          </p:nvPr>
        </p:nvSpPr>
        <p:spPr/>
        <p:txBody>
          <a:bodyPr/>
          <a:lstStyle/>
          <a:p>
            <a:pPr marL="0" indent="0">
              <a:buNone/>
            </a:pPr>
            <a:endParaRPr kumimoji="0" lang="cs-CZ" sz="1600" b="0" i="0" u="none" strike="noStrike" kern="1200" cap="none" spc="0" normalizeH="0" baseline="0" noProof="0" dirty="0">
              <a:ln>
                <a:noFill/>
              </a:ln>
              <a:solidFill>
                <a:srgbClr val="084A8B"/>
              </a:solidFill>
              <a:effectLst/>
              <a:uLnTx/>
              <a:uFillTx/>
              <a:latin typeface="Arial"/>
              <a:ea typeface="+mn-ea"/>
              <a:cs typeface="+mn-cs"/>
            </a:endParaRPr>
          </a:p>
          <a:p>
            <a:r>
              <a:rPr lang="cs-CZ" sz="1600" dirty="0">
                <a:solidFill>
                  <a:srgbClr val="084A8B"/>
                </a:solidFill>
                <a:latin typeface="Arial"/>
              </a:rPr>
              <a:t>V případě vyplňování pracovního výkazu </a:t>
            </a:r>
            <a:r>
              <a:rPr lang="cs-CZ" sz="1600" b="1" dirty="0">
                <a:solidFill>
                  <a:srgbClr val="084A8B"/>
                </a:solidFill>
                <a:latin typeface="Arial"/>
              </a:rPr>
              <a:t>pozor na činnosti spadající do nepřímých nákladů </a:t>
            </a:r>
            <a:r>
              <a:rPr lang="cs-CZ" sz="1600" dirty="0">
                <a:solidFill>
                  <a:srgbClr val="084A8B"/>
                </a:solidFill>
                <a:latin typeface="Arial"/>
              </a:rPr>
              <a:t>(zajištění řízení chodu projektu či organizace, administrativní činnosti spojené s řízením projektu, zpracování zpráv o realizaci a žádostí o platbu, administrativní činnosti spojené s organizačním zabezpečením aktivit projektu, administrativní činnosti spojené s výběrem dodavatele, zajištění finančního řízení projektu včetně vedení účetnictví, personalistika aj.)</a:t>
            </a:r>
          </a:p>
          <a:p>
            <a:endParaRPr lang="cs-CZ" sz="1600" dirty="0"/>
          </a:p>
          <a:p>
            <a:endParaRPr lang="cs-CZ" sz="1600" dirty="0"/>
          </a:p>
          <a:p>
            <a:pPr marL="234000" lvl="1" indent="0">
              <a:spcBef>
                <a:spcPts val="0"/>
              </a:spcBef>
              <a:spcAft>
                <a:spcPts val="0"/>
              </a:spcAft>
              <a:buNone/>
            </a:pPr>
            <a:endParaRPr lang="cs-CZ" sz="1600" dirty="0"/>
          </a:p>
          <a:p>
            <a:endParaRPr lang="cs-CZ" sz="1600" dirty="0"/>
          </a:p>
          <a:p>
            <a:endParaRPr lang="cs-CZ" dirty="0"/>
          </a:p>
        </p:txBody>
      </p:sp>
      <p:sp>
        <p:nvSpPr>
          <p:cNvPr id="4" name="Zástupný symbol pro číslo snímku 3">
            <a:extLst>
              <a:ext uri="{FF2B5EF4-FFF2-40B4-BE49-F238E27FC236}">
                <a16:creationId xmlns:a16="http://schemas.microsoft.com/office/drawing/2014/main" id="{B43BD870-1990-27D2-7899-EBFFB9C076A5}"/>
              </a:ext>
            </a:extLst>
          </p:cNvPr>
          <p:cNvSpPr>
            <a:spLocks noGrp="1"/>
          </p:cNvSpPr>
          <p:nvPr>
            <p:ph type="sldNum" sz="quarter" idx="12"/>
          </p:nvPr>
        </p:nvSpPr>
        <p:spPr/>
        <p:txBody>
          <a:bodyPr/>
          <a:lstStyle/>
          <a:p>
            <a:fld id="{479BF083-4774-43B1-9AB0-5CC1AC5DD8EE}" type="slidenum">
              <a:rPr lang="cs-CZ" smtClean="0"/>
              <a:pPr/>
              <a:t>13</a:t>
            </a:fld>
            <a:endParaRPr lang="cs-CZ" dirty="0"/>
          </a:p>
        </p:txBody>
      </p:sp>
    </p:spTree>
    <p:extLst>
      <p:ext uri="{BB962C8B-B14F-4D97-AF65-F5344CB8AC3E}">
        <p14:creationId xmlns:p14="http://schemas.microsoft.com/office/powerpoint/2010/main" val="122075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9715EB-A3C7-C2FE-1B7F-04E2E136F79B}"/>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5F262590-9E41-7F24-751E-14E5DFE11A13}"/>
              </a:ext>
            </a:extLst>
          </p:cNvPr>
          <p:cNvSpPr>
            <a:spLocks noGrp="1"/>
          </p:cNvSpPr>
          <p:nvPr>
            <p:ph idx="1"/>
          </p:nvPr>
        </p:nvSpPr>
        <p:spPr>
          <a:xfrm>
            <a:off x="393429" y="1313724"/>
            <a:ext cx="8064000" cy="4968552"/>
          </a:xfrm>
        </p:spPr>
        <p:txBody>
          <a:bodyPr/>
          <a:lstStyle/>
          <a:p>
            <a:pPr marL="0" indent="0">
              <a:buNone/>
            </a:pPr>
            <a:endParaRPr lang="cs-CZ" sz="2400" b="1" dirty="0">
              <a:effectLst>
                <a:outerShdw blurRad="38100" dist="38100" dir="2700000" algn="tl">
                  <a:srgbClr val="000000">
                    <a:alpha val="43137"/>
                  </a:srgbClr>
                </a:outerShdw>
              </a:effectLst>
            </a:endParaRPr>
          </a:p>
          <a:p>
            <a:pPr marL="0" indent="0">
              <a:buNone/>
            </a:pPr>
            <a:r>
              <a:rPr lang="cs-CZ" sz="2400" b="1" dirty="0">
                <a:effectLst>
                  <a:outerShdw blurRad="38100" dist="38100" dir="2700000" algn="tl">
                    <a:srgbClr val="000000">
                      <a:alpha val="43137"/>
                    </a:srgbClr>
                  </a:outerShdw>
                </a:effectLst>
              </a:rPr>
              <a:t>2. Nákup zařízení a vybavení</a:t>
            </a:r>
          </a:p>
          <a:p>
            <a:pPr>
              <a:spcBef>
                <a:spcPts val="0"/>
              </a:spcBef>
              <a:spcAft>
                <a:spcPts val="0"/>
              </a:spcAft>
              <a:buClr>
                <a:srgbClr val="5FBBF5"/>
              </a:buClr>
              <a:defRPr/>
            </a:pPr>
            <a:r>
              <a:rPr kumimoji="0" lang="cs-CZ" sz="1600" b="0" i="0" u="none" strike="noStrike" kern="1200" cap="none" spc="0" normalizeH="0" baseline="0" noProof="0" dirty="0">
                <a:ln>
                  <a:noFill/>
                </a:ln>
                <a:solidFill>
                  <a:srgbClr val="084A8B"/>
                </a:solidFill>
                <a:effectLst/>
                <a:uLnTx/>
                <a:uFillTx/>
                <a:latin typeface="Arial"/>
                <a:ea typeface="+mn-ea"/>
                <a:cs typeface="+mn-cs"/>
              </a:rPr>
              <a:t>Pokud je počet jednotek určen podle celkového úvazku RT jako desetinné číslo, je třeba skutečnou částku nárokovat podle uvedeného úvazku. Příklad: </a:t>
            </a:r>
          </a:p>
          <a:p>
            <a:pPr marL="0" marR="0" lvl="0" indent="0" algn="l" defTabSz="914400" rtl="0" eaLnBrk="1" fontAlgn="auto" latinLnBrk="0" hangingPunct="1">
              <a:lnSpc>
                <a:spcPts val="2880"/>
              </a:lnSpc>
              <a:spcBef>
                <a:spcPts val="0"/>
              </a:spcBef>
              <a:spcAft>
                <a:spcPts val="0"/>
              </a:spcAft>
              <a:buClr>
                <a:srgbClr val="5FBBF5"/>
              </a:buClr>
              <a:buSzPct val="100000"/>
              <a:buFont typeface="Wingdings" panose="05000000000000000000" pitchFamily="2" charset="2"/>
              <a:buNone/>
              <a:tabLst/>
              <a:defRPr/>
            </a:pPr>
            <a:endParaRPr kumimoji="0" lang="cs-CZ" sz="1600" b="0" i="0" u="none" strike="noStrike" kern="1200" cap="none" spc="0" normalizeH="0" baseline="0" noProof="0" dirty="0">
              <a:ln>
                <a:noFill/>
              </a:ln>
              <a:solidFill>
                <a:srgbClr val="084A8B"/>
              </a:solidFill>
              <a:effectLst/>
              <a:highlight>
                <a:srgbClr val="00FF00"/>
              </a:highlight>
              <a:uLnTx/>
              <a:uFillTx/>
              <a:latin typeface="Arial"/>
              <a:ea typeface="+mn-ea"/>
              <a:cs typeface="+mn-cs"/>
            </a:endParaRPr>
          </a:p>
          <a:p>
            <a:pPr marL="0" marR="0" lvl="0" indent="0" algn="l" defTabSz="914400" rtl="0" eaLnBrk="1" fontAlgn="auto" latinLnBrk="0" hangingPunct="1">
              <a:lnSpc>
                <a:spcPts val="2880"/>
              </a:lnSpc>
              <a:spcBef>
                <a:spcPts val="0"/>
              </a:spcBef>
              <a:spcAft>
                <a:spcPts val="0"/>
              </a:spcAft>
              <a:buClr>
                <a:srgbClr val="5FBBF5"/>
              </a:buClr>
              <a:buSzPct val="100000"/>
              <a:buFont typeface="Wingdings" panose="05000000000000000000" pitchFamily="2" charset="2"/>
              <a:buNone/>
              <a:tabLst/>
              <a:defRPr/>
            </a:pPr>
            <a:r>
              <a:rPr kumimoji="0" lang="cs-CZ" sz="1600" b="0" i="0" u="none" strike="noStrike" kern="1200" cap="none" spc="0" normalizeH="0" baseline="0" noProof="0" dirty="0">
                <a:ln>
                  <a:noFill/>
                </a:ln>
                <a:solidFill>
                  <a:srgbClr val="084A8B"/>
                </a:solidFill>
                <a:effectLst/>
                <a:uLnTx/>
                <a:uFillTx/>
                <a:latin typeface="Arial"/>
                <a:ea typeface="+mn-ea"/>
                <a:cs typeface="+mn-cs"/>
              </a:rPr>
              <a:t>V rozpočtu jsou zařazeny výdaje na pořízení notebooku pro realizační tým s počtem jednotek 0,5 x jednotková cena 19 000 Kč, tj. na položce je </a:t>
            </a:r>
            <a:r>
              <a:rPr lang="cs-CZ" sz="1600" dirty="0">
                <a:solidFill>
                  <a:srgbClr val="084A8B"/>
                </a:solidFill>
                <a:latin typeface="Arial"/>
              </a:rPr>
              <a:t>9 5</a:t>
            </a:r>
            <a:r>
              <a:rPr kumimoji="0" lang="cs-CZ" sz="1600" b="0" i="0" u="none" strike="noStrike" kern="1200" cap="none" spc="0" normalizeH="0" baseline="0" noProof="0" dirty="0">
                <a:ln>
                  <a:noFill/>
                </a:ln>
                <a:solidFill>
                  <a:srgbClr val="084A8B"/>
                </a:solidFill>
                <a:effectLst/>
                <a:uLnTx/>
                <a:uFillTx/>
                <a:latin typeface="Arial"/>
                <a:ea typeface="+mn-ea"/>
                <a:cs typeface="+mn-cs"/>
              </a:rPr>
              <a:t>00 Kč. Příjemce pořídí notebook za 15 000 Kč, z přímých nákladů projektu, ale může nárokovat jen 0,5 kusu, tedy 7 500 Kč. Na položce zbyde  nevyužitých 2 </a:t>
            </a:r>
            <a:r>
              <a:rPr lang="cs-CZ" sz="1600" dirty="0">
                <a:solidFill>
                  <a:srgbClr val="084A8B"/>
                </a:solidFill>
                <a:latin typeface="Arial"/>
              </a:rPr>
              <a:t>0</a:t>
            </a:r>
            <a:r>
              <a:rPr kumimoji="0" lang="cs-CZ" sz="1600" b="0" i="0" u="none" strike="noStrike" kern="1200" cap="none" spc="0" normalizeH="0" baseline="0" noProof="0" dirty="0">
                <a:ln>
                  <a:noFill/>
                </a:ln>
                <a:solidFill>
                  <a:srgbClr val="084A8B"/>
                </a:solidFill>
                <a:effectLst/>
                <a:uLnTx/>
                <a:uFillTx/>
                <a:latin typeface="Arial"/>
                <a:ea typeface="+mn-ea"/>
                <a:cs typeface="+mn-cs"/>
              </a:rPr>
              <a:t>00 Kč (lze je převést v rámci změny rozpočtu) </a:t>
            </a:r>
          </a:p>
          <a:p>
            <a:endParaRPr lang="cs-CZ" dirty="0"/>
          </a:p>
        </p:txBody>
      </p:sp>
      <p:sp>
        <p:nvSpPr>
          <p:cNvPr id="4" name="Zástupný symbol pro číslo snímku 3">
            <a:extLst>
              <a:ext uri="{FF2B5EF4-FFF2-40B4-BE49-F238E27FC236}">
                <a16:creationId xmlns:a16="http://schemas.microsoft.com/office/drawing/2014/main" id="{D8366F7D-52B2-4049-5A5A-CBB3139271E4}"/>
              </a:ext>
            </a:extLst>
          </p:cNvPr>
          <p:cNvSpPr>
            <a:spLocks noGrp="1"/>
          </p:cNvSpPr>
          <p:nvPr>
            <p:ph type="sldNum" sz="quarter" idx="12"/>
          </p:nvPr>
        </p:nvSpPr>
        <p:spPr/>
        <p:txBody>
          <a:bodyPr/>
          <a:lstStyle/>
          <a:p>
            <a:fld id="{479BF083-4774-43B1-9AB0-5CC1AC5DD8EE}" type="slidenum">
              <a:rPr lang="cs-CZ" smtClean="0"/>
              <a:pPr/>
              <a:t>14</a:t>
            </a:fld>
            <a:endParaRPr lang="cs-CZ" dirty="0"/>
          </a:p>
        </p:txBody>
      </p:sp>
    </p:spTree>
    <p:extLst>
      <p:ext uri="{BB962C8B-B14F-4D97-AF65-F5344CB8AC3E}">
        <p14:creationId xmlns:p14="http://schemas.microsoft.com/office/powerpoint/2010/main" val="320024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C26D68-0DBF-4D47-97B1-08F6C14A45C6}"/>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5310BF43-ADFC-4A5F-8999-F46D102099A5}"/>
              </a:ext>
            </a:extLst>
          </p:cNvPr>
          <p:cNvSpPr>
            <a:spLocks noGrp="1"/>
          </p:cNvSpPr>
          <p:nvPr>
            <p:ph idx="1"/>
          </p:nvPr>
        </p:nvSpPr>
        <p:spPr>
          <a:xfrm>
            <a:off x="360000" y="1484784"/>
            <a:ext cx="8244000" cy="5031216"/>
          </a:xfrm>
        </p:spPr>
        <p:txBody>
          <a:bodyPr/>
          <a:lstStyle/>
          <a:p>
            <a:pPr marL="0" indent="0">
              <a:buNone/>
            </a:pPr>
            <a:r>
              <a:rPr lang="cs-CZ" b="1" dirty="0">
                <a:effectLst>
                  <a:outerShdw blurRad="38100" dist="38100" dir="2700000" algn="tl">
                    <a:srgbClr val="000000">
                      <a:alpha val="43137"/>
                    </a:srgbClr>
                  </a:outerShdw>
                </a:effectLst>
              </a:rPr>
              <a:t>3. Nákup služeb</a:t>
            </a:r>
          </a:p>
          <a:p>
            <a:r>
              <a:rPr lang="cs-CZ" sz="1600" dirty="0">
                <a:solidFill>
                  <a:srgbClr val="084A8B"/>
                </a:solidFill>
                <a:latin typeface="Arial"/>
              </a:rPr>
              <a:t>Dodání služby musí být nezbytné k realizaci projektu a musí vytvářet novou hodnotu.</a:t>
            </a:r>
          </a:p>
          <a:p>
            <a:r>
              <a:rPr lang="cs-CZ" sz="1600" dirty="0">
                <a:solidFill>
                  <a:srgbClr val="084A8B"/>
                </a:solidFill>
                <a:latin typeface="Arial"/>
              </a:rPr>
              <a:t>Předmětem nákupu mohou být zejména následující služby:</a:t>
            </a:r>
          </a:p>
          <a:p>
            <a:pPr lvl="1"/>
            <a:r>
              <a:rPr lang="cs-CZ" sz="1600" dirty="0">
                <a:solidFill>
                  <a:srgbClr val="084A8B"/>
                </a:solidFill>
                <a:latin typeface="Arial"/>
              </a:rPr>
              <a:t>zpracování auditu;</a:t>
            </a:r>
          </a:p>
          <a:p>
            <a:pPr lvl="1"/>
            <a:r>
              <a:rPr lang="cs-CZ" sz="1600" dirty="0">
                <a:solidFill>
                  <a:srgbClr val="084A8B"/>
                </a:solidFill>
                <a:latin typeface="Arial"/>
              </a:rPr>
              <a:t>lektorské služby;</a:t>
            </a:r>
          </a:p>
          <a:p>
            <a:pPr lvl="1"/>
            <a:r>
              <a:rPr lang="cs-CZ" sz="1600" dirty="0">
                <a:solidFill>
                  <a:srgbClr val="084A8B"/>
                </a:solidFill>
                <a:latin typeface="Arial"/>
              </a:rPr>
              <a:t>školení a kurzy, příp. mentoring;</a:t>
            </a:r>
          </a:p>
          <a:p>
            <a:pPr lvl="1"/>
            <a:r>
              <a:rPr lang="cs-CZ" sz="1600" dirty="0">
                <a:solidFill>
                  <a:srgbClr val="084A8B"/>
                </a:solidFill>
                <a:latin typeface="Arial"/>
              </a:rPr>
              <a:t>pronájem prostor pro práci s cílovou skupinou (např. pronájem učebny)</a:t>
            </a:r>
          </a:p>
          <a:p>
            <a:r>
              <a:rPr lang="cs-CZ" sz="1600" b="1" dirty="0">
                <a:solidFill>
                  <a:srgbClr val="084A8B"/>
                </a:solidFill>
                <a:latin typeface="Arial"/>
              </a:rPr>
              <a:t>Způsobilými výdaji nejsou výdaje na nákup služeb, na které má žadatel platnou akreditaci. U těchto kurzů se má za to, že zapojení externího dodavatele nenaplňuje podmínku hospodárnosti. </a:t>
            </a:r>
          </a:p>
        </p:txBody>
      </p:sp>
      <p:sp>
        <p:nvSpPr>
          <p:cNvPr id="4" name="Zástupný symbol pro číslo snímku 3">
            <a:extLst>
              <a:ext uri="{FF2B5EF4-FFF2-40B4-BE49-F238E27FC236}">
                <a16:creationId xmlns:a16="http://schemas.microsoft.com/office/drawing/2014/main" id="{D2016029-70E2-43C9-8C50-C93B4D7365EB}"/>
              </a:ext>
            </a:extLst>
          </p:cNvPr>
          <p:cNvSpPr>
            <a:spLocks noGrp="1"/>
          </p:cNvSpPr>
          <p:nvPr>
            <p:ph type="sldNum" sz="quarter" idx="12"/>
          </p:nvPr>
        </p:nvSpPr>
        <p:spPr/>
        <p:txBody>
          <a:bodyPr/>
          <a:lstStyle/>
          <a:p>
            <a:fld id="{479BF083-4774-43B1-9AB0-5CC1AC5DD8EE}" type="slidenum">
              <a:rPr lang="cs-CZ" smtClean="0"/>
              <a:pPr/>
              <a:t>15</a:t>
            </a:fld>
            <a:endParaRPr lang="cs-CZ" dirty="0"/>
          </a:p>
        </p:txBody>
      </p:sp>
    </p:spTree>
    <p:extLst>
      <p:ext uri="{BB962C8B-B14F-4D97-AF65-F5344CB8AC3E}">
        <p14:creationId xmlns:p14="http://schemas.microsoft.com/office/powerpoint/2010/main" val="315167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AECF0-7755-CA51-E872-2C32ABDE19EC}"/>
              </a:ext>
            </a:extLst>
          </p:cNvPr>
          <p:cNvSpPr>
            <a:spLocks noGrp="1"/>
          </p:cNvSpPr>
          <p:nvPr>
            <p:ph type="title"/>
          </p:nvPr>
        </p:nvSpPr>
        <p:spPr/>
        <p:txBody>
          <a:bodyPr/>
          <a:lstStyle/>
          <a:p>
            <a:r>
              <a:rPr lang="cs-CZ" dirty="0"/>
              <a:t>Způsobilé výdaje </a:t>
            </a:r>
          </a:p>
        </p:txBody>
      </p:sp>
      <p:sp>
        <p:nvSpPr>
          <p:cNvPr id="4" name="Zástupný symbol pro číslo snímku 3">
            <a:extLst>
              <a:ext uri="{FF2B5EF4-FFF2-40B4-BE49-F238E27FC236}">
                <a16:creationId xmlns:a16="http://schemas.microsoft.com/office/drawing/2014/main" id="{584388F0-06FA-6C6E-D751-572EF1920AC5}"/>
              </a:ext>
            </a:extLst>
          </p:cNvPr>
          <p:cNvSpPr>
            <a:spLocks noGrp="1"/>
          </p:cNvSpPr>
          <p:nvPr>
            <p:ph type="sldNum" sz="quarter" idx="12"/>
          </p:nvPr>
        </p:nvSpPr>
        <p:spPr/>
        <p:txBody>
          <a:bodyPr/>
          <a:lstStyle/>
          <a:p>
            <a:fld id="{479BF083-4774-43B1-9AB0-5CC1AC5DD8EE}" type="slidenum">
              <a:rPr lang="cs-CZ" smtClean="0"/>
              <a:pPr/>
              <a:t>16</a:t>
            </a:fld>
            <a:endParaRPr lang="cs-CZ" dirty="0"/>
          </a:p>
        </p:txBody>
      </p:sp>
      <p:sp>
        <p:nvSpPr>
          <p:cNvPr id="8" name="Zástupný obsah 7">
            <a:extLst>
              <a:ext uri="{FF2B5EF4-FFF2-40B4-BE49-F238E27FC236}">
                <a16:creationId xmlns:a16="http://schemas.microsoft.com/office/drawing/2014/main" id="{5B08EAEE-E19D-06D4-894D-572F702C1F66}"/>
              </a:ext>
            </a:extLst>
          </p:cNvPr>
          <p:cNvSpPr txBox="1">
            <a:spLocks noGrp="1"/>
          </p:cNvSpPr>
          <p:nvPr>
            <p:ph idx="1"/>
          </p:nvPr>
        </p:nvSpPr>
        <p:spPr>
          <a:xfrm>
            <a:off x="360000" y="1425095"/>
            <a:ext cx="8064500" cy="5180905"/>
          </a:xfrm>
          <a:prstGeom prst="rect">
            <a:avLst/>
          </a:prstGeom>
          <a:noFill/>
        </p:spPr>
        <p:txBody>
          <a:bodyPr wrap="square">
            <a:spAutoFit/>
          </a:bodyPr>
          <a:lstStyle/>
          <a:p>
            <a:r>
              <a:rPr lang="cs-CZ" sz="1600" b="1" dirty="0">
                <a:solidFill>
                  <a:srgbClr val="084A8B"/>
                </a:solidFill>
                <a:latin typeface="Arial"/>
              </a:rPr>
              <a:t>Pravidla pro zadávání zakázek </a:t>
            </a:r>
            <a:r>
              <a:rPr lang="cs-CZ" sz="1600" dirty="0">
                <a:solidFill>
                  <a:srgbClr val="084A8B"/>
                </a:solidFill>
                <a:latin typeface="Arial"/>
              </a:rPr>
              <a:t>– kapitola 20 a 34.1 v Obecné části pravidel pro žadatele a příjemce z OPZ+(zejména odst. 6.1 a 6.5 metodického pokynu) v Obecné části pravidel pro žadatele a příjemce z OPZ+).</a:t>
            </a:r>
          </a:p>
          <a:p>
            <a:pPr marL="0" indent="0">
              <a:buNone/>
            </a:pPr>
            <a:r>
              <a:rPr lang="cs-CZ" sz="1600" b="1" dirty="0">
                <a:solidFill>
                  <a:srgbClr val="084A8B"/>
                </a:solidFill>
                <a:latin typeface="Arial"/>
              </a:rPr>
              <a:t>Upozorňujeme na střet zájmů, ve kterém se ocitají zejména</a:t>
            </a:r>
            <a:r>
              <a:rPr lang="cs-CZ" sz="1600" dirty="0">
                <a:solidFill>
                  <a:srgbClr val="084A8B"/>
                </a:solidFill>
                <a:latin typeface="Arial"/>
              </a:rPr>
              <a:t>:</a:t>
            </a:r>
          </a:p>
          <a:p>
            <a:pPr>
              <a:lnSpc>
                <a:spcPct val="100000"/>
              </a:lnSpc>
            </a:pPr>
            <a:r>
              <a:rPr lang="cs-CZ" sz="1600" dirty="0">
                <a:solidFill>
                  <a:srgbClr val="084A8B"/>
                </a:solidFill>
                <a:latin typeface="Arial"/>
              </a:rPr>
              <a:t>zaměstnanci zadavatele či členové statutárního orgánu zadavatele (resp. statutární orgán zadavatele),</a:t>
            </a:r>
          </a:p>
          <a:p>
            <a:pPr>
              <a:lnSpc>
                <a:spcPct val="100000"/>
              </a:lnSpc>
            </a:pPr>
            <a:r>
              <a:rPr lang="cs-CZ" sz="1600" dirty="0">
                <a:solidFill>
                  <a:srgbClr val="084A8B"/>
                </a:solidFill>
                <a:latin typeface="Arial"/>
              </a:rPr>
              <a:t>prokuristé zastupující zadavatele nebo</a:t>
            </a:r>
          </a:p>
          <a:p>
            <a:pPr>
              <a:lnSpc>
                <a:spcPct val="100000"/>
              </a:lnSpc>
            </a:pPr>
            <a:r>
              <a:rPr lang="cs-CZ" sz="1600" dirty="0">
                <a:solidFill>
                  <a:srgbClr val="084A8B"/>
                </a:solidFill>
                <a:latin typeface="Arial"/>
              </a:rPr>
              <a:t>členové realizačního týmu projektu a dále také</a:t>
            </a:r>
          </a:p>
          <a:p>
            <a:pPr>
              <a:lnSpc>
                <a:spcPct val="100000"/>
              </a:lnSpc>
            </a:pPr>
            <a:r>
              <a:rPr lang="cs-CZ" sz="1600" dirty="0">
                <a:solidFill>
                  <a:srgbClr val="084A8B"/>
                </a:solidFill>
                <a:latin typeface="Arial"/>
              </a:rPr>
              <a:t>osoby, které se ve prospěch zadavatele podílely na přípravě nebo zadávání předmětné zakázky, nebo</a:t>
            </a:r>
          </a:p>
          <a:p>
            <a:pPr>
              <a:lnSpc>
                <a:spcPct val="100000"/>
              </a:lnSpc>
            </a:pPr>
            <a:r>
              <a:rPr lang="cs-CZ" sz="1600" dirty="0">
                <a:solidFill>
                  <a:srgbClr val="084A8B"/>
                </a:solidFill>
                <a:latin typeface="Arial"/>
              </a:rPr>
              <a:t>osoby, které se podílely na zpracování žádosti o podporu na projekt </a:t>
            </a:r>
            <a:r>
              <a:rPr lang="cs-CZ" sz="1600" b="1" dirty="0">
                <a:solidFill>
                  <a:srgbClr val="084A8B"/>
                </a:solidFill>
                <a:latin typeface="Arial"/>
              </a:rPr>
              <a:t>včetně jejích příloh (Age management audit), </a:t>
            </a:r>
            <a:r>
              <a:rPr lang="cs-CZ" sz="1600" dirty="0">
                <a:solidFill>
                  <a:srgbClr val="084A8B"/>
                </a:solidFill>
                <a:latin typeface="Arial"/>
              </a:rPr>
              <a:t>v němž je realizována předmětná zakázka. </a:t>
            </a:r>
          </a:p>
          <a:p>
            <a:pPr marL="0" indent="0">
              <a:lnSpc>
                <a:spcPct val="100000"/>
              </a:lnSpc>
              <a:buNone/>
            </a:pPr>
            <a:endParaRPr lang="cs-CZ" sz="1600" dirty="0">
              <a:solidFill>
                <a:srgbClr val="084A8B"/>
              </a:solidFill>
              <a:latin typeface="Arial"/>
            </a:endParaRPr>
          </a:p>
          <a:p>
            <a:pPr marL="0" indent="0">
              <a:lnSpc>
                <a:spcPct val="100000"/>
              </a:lnSpc>
              <a:buNone/>
            </a:pPr>
            <a:endParaRPr lang="cs-CZ" sz="1600" dirty="0">
              <a:solidFill>
                <a:srgbClr val="084A8B"/>
              </a:solidFill>
              <a:latin typeface="Arial"/>
            </a:endParaRPr>
          </a:p>
        </p:txBody>
      </p:sp>
    </p:spTree>
    <p:extLst>
      <p:ext uri="{BB962C8B-B14F-4D97-AF65-F5344CB8AC3E}">
        <p14:creationId xmlns:p14="http://schemas.microsoft.com/office/powerpoint/2010/main" val="544572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8425DF-12DA-51B4-80DD-7D3FD812C54B}"/>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3C8EDBA2-D0D3-F553-2388-F46EF0EC5B82}"/>
              </a:ext>
            </a:extLst>
          </p:cNvPr>
          <p:cNvSpPr>
            <a:spLocks noGrp="1"/>
          </p:cNvSpPr>
          <p:nvPr>
            <p:ph idx="1"/>
          </p:nvPr>
        </p:nvSpPr>
        <p:spPr>
          <a:xfrm>
            <a:off x="540000" y="1700808"/>
            <a:ext cx="8064000" cy="4536504"/>
          </a:xfrm>
        </p:spPr>
        <p:txBody>
          <a:bodyPr/>
          <a:lstStyle/>
          <a:p>
            <a:pPr marL="0" indent="0">
              <a:lnSpc>
                <a:spcPct val="100000"/>
              </a:lnSpc>
              <a:buNone/>
            </a:pPr>
            <a:r>
              <a:rPr lang="cs-CZ" sz="1600" b="1" dirty="0">
                <a:solidFill>
                  <a:srgbClr val="084A8B"/>
                </a:solidFill>
                <a:latin typeface="Arial"/>
              </a:rPr>
              <a:t>Zájmem osob</a:t>
            </a:r>
            <a:r>
              <a:rPr lang="cs-CZ" sz="1600" dirty="0">
                <a:solidFill>
                  <a:srgbClr val="084A8B"/>
                </a:solidFill>
                <a:latin typeface="Arial"/>
              </a:rPr>
              <a:t> se pro tyto účely rozumí zájem získat osobní výhodu nebo snížit majetkový nebo jiný prospěch zadavatele. Dotčené osoby se zejména nesmí:</a:t>
            </a:r>
          </a:p>
          <a:p>
            <a:pPr>
              <a:lnSpc>
                <a:spcPct val="100000"/>
              </a:lnSpc>
            </a:pPr>
            <a:r>
              <a:rPr lang="cs-CZ" sz="1600" dirty="0">
                <a:solidFill>
                  <a:srgbClr val="084A8B"/>
                </a:solidFill>
                <a:latin typeface="Arial"/>
              </a:rPr>
              <a:t>podílet na zpracování nabídky,</a:t>
            </a:r>
          </a:p>
          <a:p>
            <a:pPr>
              <a:lnSpc>
                <a:spcPct val="100000"/>
              </a:lnSpc>
            </a:pPr>
            <a:r>
              <a:rPr lang="cs-CZ" sz="1600" dirty="0">
                <a:solidFill>
                  <a:srgbClr val="084A8B"/>
                </a:solidFill>
                <a:latin typeface="Arial"/>
              </a:rPr>
              <a:t>podat nabídku a být dodavatelem plnění zakázky či dodavatelem ve sdružení ani působit jako poddodavatel,</a:t>
            </a:r>
          </a:p>
          <a:p>
            <a:pPr>
              <a:lnSpc>
                <a:spcPct val="100000"/>
              </a:lnSpc>
            </a:pPr>
            <a:r>
              <a:rPr lang="cs-CZ" sz="1600" dirty="0">
                <a:solidFill>
                  <a:srgbClr val="084A8B"/>
                </a:solidFill>
                <a:latin typeface="Arial"/>
              </a:rPr>
              <a:t>být statutárním orgánem dodavatele, resp. jeho členem či prokuristou zastupujícím dodavatele,</a:t>
            </a:r>
          </a:p>
          <a:p>
            <a:pPr>
              <a:lnSpc>
                <a:spcPct val="100000"/>
              </a:lnSpc>
            </a:pPr>
            <a:r>
              <a:rPr lang="cs-CZ" sz="1600" dirty="0">
                <a:solidFill>
                  <a:srgbClr val="084A8B"/>
                </a:solidFill>
                <a:latin typeface="Arial"/>
              </a:rPr>
              <a:t>být osobou ovládající/ ovládanou ve smyslu § 74 a násl. zákona č. 90/2012 Sb.,       o obchodních korporacích,</a:t>
            </a:r>
          </a:p>
          <a:p>
            <a:pPr>
              <a:lnSpc>
                <a:spcPct val="100000"/>
              </a:lnSpc>
            </a:pPr>
            <a:r>
              <a:rPr lang="cs-CZ" sz="1600" dirty="0">
                <a:solidFill>
                  <a:srgbClr val="084A8B"/>
                </a:solidFill>
                <a:latin typeface="Arial"/>
              </a:rPr>
              <a:t>být osobou blízkou ve smyslu § 22 zákona č. 89/2012 Sb., občanský zákoník, statutárního orgánu dodavatele, resp. jeho člena či prokuristy zastupujícího dodavatele.</a:t>
            </a:r>
          </a:p>
          <a:p>
            <a:endParaRPr lang="cs-CZ" dirty="0"/>
          </a:p>
        </p:txBody>
      </p:sp>
      <p:sp>
        <p:nvSpPr>
          <p:cNvPr id="4" name="Zástupný symbol pro číslo snímku 3">
            <a:extLst>
              <a:ext uri="{FF2B5EF4-FFF2-40B4-BE49-F238E27FC236}">
                <a16:creationId xmlns:a16="http://schemas.microsoft.com/office/drawing/2014/main" id="{04896D68-8085-52B4-269C-500441520E8F}"/>
              </a:ext>
            </a:extLst>
          </p:cNvPr>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359183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D7D8A-483D-AE1A-212D-B828121FE3D0}"/>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E4B4B1FF-D459-1027-9E0F-83B30736256D}"/>
              </a:ext>
            </a:extLst>
          </p:cNvPr>
          <p:cNvSpPr>
            <a:spLocks noGrp="1"/>
          </p:cNvSpPr>
          <p:nvPr>
            <p:ph idx="1"/>
          </p:nvPr>
        </p:nvSpPr>
        <p:spPr>
          <a:xfrm>
            <a:off x="683567" y="2132856"/>
            <a:ext cx="7434657" cy="3456144"/>
          </a:xfrm>
        </p:spPr>
        <p:txBody>
          <a:bodyPr/>
          <a:lstStyle/>
          <a:p>
            <a:pPr marL="0" indent="0">
              <a:lnSpc>
                <a:spcPct val="100000"/>
              </a:lnSpc>
              <a:buFont typeface="Wingdings" panose="05000000000000000000" pitchFamily="2" charset="2"/>
              <a:buNone/>
            </a:pPr>
            <a:r>
              <a:rPr lang="cs-CZ" sz="1600" b="1" dirty="0">
                <a:solidFill>
                  <a:srgbClr val="084A8B"/>
                </a:solidFill>
                <a:latin typeface="Arial"/>
              </a:rPr>
              <a:t>Prověřování zadávání zakázek </a:t>
            </a:r>
          </a:p>
          <a:p>
            <a:pPr>
              <a:lnSpc>
                <a:spcPct val="100000"/>
              </a:lnSpc>
            </a:pPr>
            <a:r>
              <a:rPr lang="cs-CZ" sz="1600" dirty="0">
                <a:solidFill>
                  <a:srgbClr val="084A8B"/>
                </a:solidFill>
                <a:latin typeface="Arial"/>
              </a:rPr>
              <a:t>Veškerá výběrová/zadávací řízení dle pravidel OPZ+, podléhají několika stupňové kontrole během procesu zadávání i po jeho dokončení.</a:t>
            </a:r>
          </a:p>
          <a:p>
            <a:pPr>
              <a:lnSpc>
                <a:spcPct val="100000"/>
              </a:lnSpc>
            </a:pPr>
            <a:r>
              <a:rPr lang="cs-CZ" sz="1600" dirty="0">
                <a:solidFill>
                  <a:srgbClr val="084A8B"/>
                </a:solidFill>
                <a:latin typeface="Arial"/>
              </a:rPr>
              <a:t>Příjemce musí při přípravě výběrového/zadávacího řízení i v jeho průběhu počítat s časem nezbytným na kontroly prováděné ŘO.</a:t>
            </a:r>
          </a:p>
          <a:p>
            <a:pPr>
              <a:lnSpc>
                <a:spcPct val="100000"/>
              </a:lnSpc>
            </a:pPr>
            <a:r>
              <a:rPr lang="cs-CZ" sz="1600" dirty="0">
                <a:solidFill>
                  <a:srgbClr val="084A8B"/>
                </a:solidFill>
                <a:latin typeface="Arial"/>
              </a:rPr>
              <a:t>Blíže viz Obecné části pravidel pro žadatele a příjemce OPZ+ kap. 20 Pravidla pro zadávání zakázek. Při pořízení plnění je zadavatel povinen postupovat v souladu se zákonem č. 134/2016 Sb., o zadávání veřejných zakázek, a s Metodickým pokynem pro oblast zadávání zakázek v programovém období 2021-2027 (dále jen „MP Zadávání zakázek“), který je přílohou č. 1 Obecné části pravidel pro žadatele a příjemce OPZ+</a:t>
            </a:r>
          </a:p>
        </p:txBody>
      </p:sp>
      <p:sp>
        <p:nvSpPr>
          <p:cNvPr id="4" name="Zástupný symbol pro číslo snímku 3">
            <a:extLst>
              <a:ext uri="{FF2B5EF4-FFF2-40B4-BE49-F238E27FC236}">
                <a16:creationId xmlns:a16="http://schemas.microsoft.com/office/drawing/2014/main" id="{0548DD00-4261-31C9-AE30-A9171603647F}"/>
              </a:ext>
            </a:extLst>
          </p:cNvPr>
          <p:cNvSpPr>
            <a:spLocks noGrp="1"/>
          </p:cNvSpPr>
          <p:nvPr>
            <p:ph type="sldNum" sz="quarter" idx="12"/>
          </p:nvPr>
        </p:nvSpPr>
        <p:spPr/>
        <p:txBody>
          <a:bodyPr/>
          <a:lstStyle/>
          <a:p>
            <a:fld id="{479BF083-4774-43B1-9AB0-5CC1AC5DD8EE}" type="slidenum">
              <a:rPr lang="cs-CZ" smtClean="0"/>
              <a:pPr/>
              <a:t>18</a:t>
            </a:fld>
            <a:endParaRPr lang="cs-CZ" dirty="0"/>
          </a:p>
        </p:txBody>
      </p:sp>
    </p:spTree>
    <p:extLst>
      <p:ext uri="{BB962C8B-B14F-4D97-AF65-F5344CB8AC3E}">
        <p14:creationId xmlns:p14="http://schemas.microsoft.com/office/powerpoint/2010/main" val="27681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629322-19C6-D3F7-F17D-AD96CCDCA6DC}"/>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6B25767B-2F37-87CF-1CDC-83AFC9A7A00B}"/>
              </a:ext>
            </a:extLst>
          </p:cNvPr>
          <p:cNvSpPr>
            <a:spLocks noGrp="1"/>
          </p:cNvSpPr>
          <p:nvPr>
            <p:ph idx="1"/>
          </p:nvPr>
        </p:nvSpPr>
        <p:spPr/>
        <p:txBody>
          <a:bodyPr/>
          <a:lstStyle/>
          <a:p>
            <a:pPr marL="0" indent="0">
              <a:buNone/>
            </a:pPr>
            <a:r>
              <a:rPr lang="cs-CZ" sz="1600" b="1" dirty="0">
                <a:solidFill>
                  <a:srgbClr val="084A8B"/>
                </a:solidFill>
                <a:latin typeface="Arial"/>
              </a:rPr>
              <a:t>Příjemce zasílá dokumentaci k výběrovému/zadávacímu řízení v těchto okamžicích</a:t>
            </a:r>
            <a:r>
              <a:rPr lang="cs-CZ" sz="1600" dirty="0">
                <a:solidFill>
                  <a:srgbClr val="084A8B"/>
                </a:solidFill>
                <a:latin typeface="Arial"/>
              </a:rPr>
              <a:t>: </a:t>
            </a:r>
          </a:p>
          <a:p>
            <a:pPr>
              <a:lnSpc>
                <a:spcPct val="100000"/>
              </a:lnSpc>
            </a:pPr>
            <a:r>
              <a:rPr lang="cs-CZ" sz="1600" dirty="0">
                <a:solidFill>
                  <a:srgbClr val="084A8B"/>
                </a:solidFill>
                <a:latin typeface="Arial"/>
              </a:rPr>
              <a:t>a) před vyhlášením výběrového/zadávacího řízení (tj. kontrole podléhají dokumenty, obsahující zadávací podmínky včetně všech příloh a také dokumentace ke stanovení předpokládané hodnoty zakázky); </a:t>
            </a:r>
          </a:p>
          <a:p>
            <a:pPr>
              <a:lnSpc>
                <a:spcPct val="100000"/>
              </a:lnSpc>
            </a:pPr>
            <a:r>
              <a:rPr lang="cs-CZ" sz="1600" dirty="0">
                <a:solidFill>
                  <a:srgbClr val="084A8B"/>
                </a:solidFill>
                <a:latin typeface="Arial"/>
              </a:rPr>
              <a:t>b) před podpisem smlouvy s vybraným dodavatelem poté, co zadavatel provedl posouzení a hodnocení nabídek (tj. kontrole podléhá zejména: zveřejnění výzvy k podání nabídek či jinak označeného dokumentu plnícího danou funkci, případné poskytování vysvětlení zadávacích podmínek, provedení posouzení a hodnocení nabídek, nabídky vyloučených dodavatelů, vítězná nabídka, a připravená smlouva s dodavatelem); </a:t>
            </a:r>
          </a:p>
          <a:p>
            <a:pPr>
              <a:lnSpc>
                <a:spcPct val="100000"/>
              </a:lnSpc>
            </a:pPr>
            <a:r>
              <a:rPr lang="cs-CZ" sz="1600" dirty="0">
                <a:solidFill>
                  <a:srgbClr val="084A8B"/>
                </a:solidFill>
                <a:latin typeface="Arial"/>
              </a:rPr>
              <a:t>c) před podpisem dodatku ke smlouvě s dodavatelem, resp. jakékoli jiné písemné změny závazku</a:t>
            </a:r>
          </a:p>
          <a:p>
            <a:endParaRPr lang="cs-CZ" sz="1600" dirty="0">
              <a:solidFill>
                <a:srgbClr val="084A8B"/>
              </a:solidFill>
              <a:latin typeface="Arial"/>
            </a:endParaRPr>
          </a:p>
          <a:p>
            <a:endParaRPr lang="cs-CZ" dirty="0"/>
          </a:p>
        </p:txBody>
      </p:sp>
      <p:sp>
        <p:nvSpPr>
          <p:cNvPr id="4" name="Zástupný symbol pro číslo snímku 3">
            <a:extLst>
              <a:ext uri="{FF2B5EF4-FFF2-40B4-BE49-F238E27FC236}">
                <a16:creationId xmlns:a16="http://schemas.microsoft.com/office/drawing/2014/main" id="{7D00565B-57E8-57D7-450F-BC7F840BA657}"/>
              </a:ext>
            </a:extLst>
          </p:cNvPr>
          <p:cNvSpPr>
            <a:spLocks noGrp="1"/>
          </p:cNvSpPr>
          <p:nvPr>
            <p:ph type="sldNum" sz="quarter" idx="12"/>
          </p:nvPr>
        </p:nvSpPr>
        <p:spPr/>
        <p:txBody>
          <a:bodyPr/>
          <a:lstStyle/>
          <a:p>
            <a:fld id="{479BF083-4774-43B1-9AB0-5CC1AC5DD8EE}" type="slidenum">
              <a:rPr lang="cs-CZ" smtClean="0"/>
              <a:pPr/>
              <a:t>19</a:t>
            </a:fld>
            <a:endParaRPr lang="cs-CZ" dirty="0"/>
          </a:p>
        </p:txBody>
      </p:sp>
    </p:spTree>
    <p:extLst>
      <p:ext uri="{BB962C8B-B14F-4D97-AF65-F5344CB8AC3E}">
        <p14:creationId xmlns:p14="http://schemas.microsoft.com/office/powerpoint/2010/main" val="391024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492FB-1C07-46AD-A366-C50009183997}"/>
              </a:ext>
            </a:extLst>
          </p:cNvPr>
          <p:cNvSpPr>
            <a:spLocks noGrp="1"/>
          </p:cNvSpPr>
          <p:nvPr>
            <p:ph type="title"/>
          </p:nvPr>
        </p:nvSpPr>
        <p:spPr/>
        <p:txBody>
          <a:bodyPr/>
          <a:lstStyle/>
          <a:p>
            <a:r>
              <a:rPr lang="cs-CZ" dirty="0"/>
              <a:t>Program</a:t>
            </a:r>
          </a:p>
        </p:txBody>
      </p:sp>
      <p:sp>
        <p:nvSpPr>
          <p:cNvPr id="4" name="Zástupný symbol pro číslo snímku 3">
            <a:extLst>
              <a:ext uri="{FF2B5EF4-FFF2-40B4-BE49-F238E27FC236}">
                <a16:creationId xmlns:a16="http://schemas.microsoft.com/office/drawing/2014/main" id="{770367F7-9B76-41E9-8477-2C7DD64C1578}"/>
              </a:ext>
            </a:extLst>
          </p:cNvPr>
          <p:cNvSpPr>
            <a:spLocks noGrp="1"/>
          </p:cNvSpPr>
          <p:nvPr>
            <p:ph type="sldNum" sz="quarter" idx="12"/>
          </p:nvPr>
        </p:nvSpPr>
        <p:spPr/>
        <p:txBody>
          <a:bodyPr/>
          <a:lstStyle/>
          <a:p>
            <a:fld id="{479BF083-4774-43B1-9AB0-5CC1AC5DD8EE}" type="slidenum">
              <a:rPr lang="cs-CZ" smtClean="0"/>
              <a:pPr/>
              <a:t>2</a:t>
            </a:fld>
            <a:endParaRPr lang="cs-CZ" dirty="0"/>
          </a:p>
        </p:txBody>
      </p:sp>
      <p:sp>
        <p:nvSpPr>
          <p:cNvPr id="6" name="Zástupný obsah 5">
            <a:extLst>
              <a:ext uri="{FF2B5EF4-FFF2-40B4-BE49-F238E27FC236}">
                <a16:creationId xmlns:a16="http://schemas.microsoft.com/office/drawing/2014/main" id="{E30B475F-6062-4486-BE5A-AEC0CA82F5F3}"/>
              </a:ext>
            </a:extLst>
          </p:cNvPr>
          <p:cNvSpPr>
            <a:spLocks noGrp="1"/>
          </p:cNvSpPr>
          <p:nvPr>
            <p:ph idx="1"/>
          </p:nvPr>
        </p:nvSpPr>
        <p:spPr>
          <a:xfrm>
            <a:off x="360000" y="1080000"/>
            <a:ext cx="8064000" cy="5436000"/>
          </a:xfrm>
        </p:spPr>
        <p:txBody>
          <a:bodyPr/>
          <a:lstStyle/>
          <a:p>
            <a:pPr marL="0" indent="0">
              <a:buNone/>
            </a:pPr>
            <a:endParaRPr lang="cs-CZ" dirty="0"/>
          </a:p>
          <a:p>
            <a:r>
              <a:rPr lang="cs-CZ" sz="2400" dirty="0"/>
              <a:t>Obecná doporučení k realizaci projektu</a:t>
            </a:r>
          </a:p>
          <a:p>
            <a:r>
              <a:rPr lang="cs-CZ" sz="2400" dirty="0"/>
              <a:t>Způsobilé výdaje ve výzvě č. </a:t>
            </a:r>
            <a:r>
              <a:rPr lang="cs-CZ" dirty="0"/>
              <a:t>35</a:t>
            </a:r>
          </a:p>
          <a:p>
            <a:r>
              <a:rPr lang="cs-CZ" sz="2400" dirty="0"/>
              <a:t>Indikátory - vykazování</a:t>
            </a:r>
          </a:p>
          <a:p>
            <a:r>
              <a:rPr lang="cs-CZ" sz="2400" dirty="0"/>
              <a:t>Zpráva o realizaci projektu včetně Žádosti o platbu</a:t>
            </a:r>
          </a:p>
          <a:p>
            <a:r>
              <a:rPr lang="cs-CZ" sz="2400" dirty="0"/>
              <a:t>Podstatné a nepodstatné změny projektu</a:t>
            </a:r>
          </a:p>
          <a:p>
            <a:r>
              <a:rPr lang="cs-CZ" dirty="0"/>
              <a:t>Dokladování (prezenční listina, doklad o absolvování)</a:t>
            </a:r>
            <a:endParaRPr lang="cs-CZ" sz="2400" dirty="0"/>
          </a:p>
          <a:p>
            <a:r>
              <a:rPr lang="cs-CZ" dirty="0"/>
              <a:t>Publicita</a:t>
            </a:r>
            <a:endParaRPr lang="cs-CZ" sz="2400" dirty="0"/>
          </a:p>
          <a:p>
            <a:r>
              <a:rPr lang="cs-CZ" sz="2400" dirty="0"/>
              <a:t>Dotazy</a:t>
            </a:r>
          </a:p>
          <a:p>
            <a:pPr marL="0" lvl="0" indent="0">
              <a:buNone/>
              <a:tabLst>
                <a:tab pos="457200" algn="l"/>
              </a:tabLst>
            </a:pPr>
            <a:endParaRPr lang="cs-CZ" dirty="0"/>
          </a:p>
        </p:txBody>
      </p:sp>
    </p:spTree>
    <p:extLst>
      <p:ext uri="{BB962C8B-B14F-4D97-AF65-F5344CB8AC3E}">
        <p14:creationId xmlns:p14="http://schemas.microsoft.com/office/powerpoint/2010/main" val="80967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E7E6C0-0238-7816-2D0B-2CE2F86363FC}"/>
              </a:ext>
            </a:extLst>
          </p:cNvPr>
          <p:cNvSpPr>
            <a:spLocks noGrp="1"/>
          </p:cNvSpPr>
          <p:nvPr>
            <p:ph type="title"/>
          </p:nvPr>
        </p:nvSpPr>
        <p:spPr/>
        <p:txBody>
          <a:bodyPr/>
          <a:lstStyle/>
          <a:p>
            <a:r>
              <a:rPr lang="cs-CZ" dirty="0"/>
              <a:t>Způsobilé výdaje </a:t>
            </a:r>
          </a:p>
        </p:txBody>
      </p:sp>
      <p:sp>
        <p:nvSpPr>
          <p:cNvPr id="3" name="Zástupný obsah 2">
            <a:extLst>
              <a:ext uri="{FF2B5EF4-FFF2-40B4-BE49-F238E27FC236}">
                <a16:creationId xmlns:a16="http://schemas.microsoft.com/office/drawing/2014/main" id="{B04FD6E0-C1A4-6690-E37A-97366A8E8F7D}"/>
              </a:ext>
            </a:extLst>
          </p:cNvPr>
          <p:cNvSpPr>
            <a:spLocks noGrp="1"/>
          </p:cNvSpPr>
          <p:nvPr>
            <p:ph idx="1"/>
          </p:nvPr>
        </p:nvSpPr>
        <p:spPr>
          <a:xfrm>
            <a:off x="360000" y="1700808"/>
            <a:ext cx="8244000" cy="4815192"/>
          </a:xfrm>
        </p:spPr>
        <p:txBody>
          <a:bodyPr/>
          <a:lstStyle/>
          <a:p>
            <a:r>
              <a:rPr lang="cs-CZ" sz="1600" dirty="0">
                <a:solidFill>
                  <a:srgbClr val="084A8B"/>
                </a:solidFill>
                <a:latin typeface="Arial"/>
              </a:rPr>
              <a:t>Příjemce po podání záznamu k zakázce/změny záznamu, která spočívá ve vložení dokumentů na záložce Přílohy VZ, zasílá projektovému manažerovi ŘO odpovědnému za projekt, ke kterému se zakázka vztahuje, interní depeši</a:t>
            </a:r>
            <a:r>
              <a:rPr lang="cs-CZ" sz="1200" dirty="0"/>
              <a:t>.  </a:t>
            </a:r>
            <a:r>
              <a:rPr lang="cs-CZ" sz="1600" dirty="0">
                <a:solidFill>
                  <a:srgbClr val="084A8B"/>
                </a:solidFill>
                <a:latin typeface="Arial"/>
              </a:rPr>
              <a:t>Blíže viz  </a:t>
            </a:r>
            <a:r>
              <a:rPr lang="cs-CZ" sz="1600" b="1" dirty="0">
                <a:solidFill>
                  <a:srgbClr val="084A8B"/>
                </a:solidFill>
                <a:latin typeface="Arial"/>
                <a:hlinkClick r:id="rId2">
                  <a:extLst>
                    <a:ext uri="{A12FA001-AC4F-418D-AE19-62706E023703}">
                      <ahyp:hlinkClr xmlns:ahyp="http://schemas.microsoft.com/office/drawing/2018/hyperlinkcolor" val="tx"/>
                    </a:ext>
                  </a:extLst>
                </a:hlinkClick>
              </a:rPr>
              <a:t>Vzory a postupy pro zadávací/výběrová řízení - www.esfcr.cz</a:t>
            </a:r>
            <a:r>
              <a:rPr lang="cs-CZ" sz="1600" b="1" dirty="0">
                <a:solidFill>
                  <a:srgbClr val="084A8B"/>
                </a:solidFill>
                <a:latin typeface="Arial"/>
              </a:rPr>
              <a:t> </a:t>
            </a:r>
          </a:p>
          <a:p>
            <a:r>
              <a:rPr lang="cs-CZ" sz="1600" dirty="0">
                <a:solidFill>
                  <a:srgbClr val="084A8B"/>
                </a:solidFill>
                <a:latin typeface="Arial"/>
              </a:rPr>
              <a:t>Příjemce zasílá dokumentaci prostřednictvím IS KP21+, ŘO mu prostřednictvím stejného systému poskytuje zpětnou vazbu, zda lze na základě předložené dokumentace dojít k závěru, že výběrové/zadávací řízení by nemělo být v rozporu s pravidly OPZ+/MP Zadávání zakázek/zákonem o zadávání veřejných zakázek. </a:t>
            </a:r>
          </a:p>
          <a:p>
            <a:r>
              <a:rPr lang="cs-CZ" sz="1600" dirty="0">
                <a:solidFill>
                  <a:srgbClr val="084A8B"/>
                </a:solidFill>
                <a:latin typeface="Arial"/>
              </a:rPr>
              <a:t>Pravidla pro zadávání zakázek stanovují, že příjemce má povinnost zavázat dodavatele k tomu, aby k proplacení předkládal pouze faktury, které obsahují název a číslo projektu. </a:t>
            </a:r>
          </a:p>
          <a:p>
            <a:pPr marL="0" indent="0">
              <a:buNone/>
            </a:pPr>
            <a:br>
              <a:rPr lang="cs-CZ" sz="1600" dirty="0">
                <a:solidFill>
                  <a:srgbClr val="084A8B"/>
                </a:solidFill>
                <a:latin typeface="Arial"/>
              </a:rPr>
            </a:br>
            <a:r>
              <a:rPr lang="cs-CZ" sz="1600" dirty="0">
                <a:solidFill>
                  <a:srgbClr val="084A8B"/>
                </a:solidFill>
                <a:latin typeface="Arial"/>
              </a:rPr>
              <a:t> </a:t>
            </a:r>
          </a:p>
        </p:txBody>
      </p:sp>
      <p:sp>
        <p:nvSpPr>
          <p:cNvPr id="4" name="Zástupný symbol pro číslo snímku 3">
            <a:extLst>
              <a:ext uri="{FF2B5EF4-FFF2-40B4-BE49-F238E27FC236}">
                <a16:creationId xmlns:a16="http://schemas.microsoft.com/office/drawing/2014/main" id="{88469499-9ECE-7926-4FD7-C63C6CDF675C}"/>
              </a:ext>
            </a:extLst>
          </p:cNvPr>
          <p:cNvSpPr>
            <a:spLocks noGrp="1"/>
          </p:cNvSpPr>
          <p:nvPr>
            <p:ph type="sldNum" sz="quarter" idx="12"/>
          </p:nvPr>
        </p:nvSpPr>
        <p:spPr/>
        <p:txBody>
          <a:bodyPr/>
          <a:lstStyle/>
          <a:p>
            <a:fld id="{479BF083-4774-43B1-9AB0-5CC1AC5DD8EE}" type="slidenum">
              <a:rPr lang="cs-CZ" smtClean="0"/>
              <a:pPr/>
              <a:t>20</a:t>
            </a:fld>
            <a:endParaRPr lang="cs-CZ" dirty="0"/>
          </a:p>
        </p:txBody>
      </p:sp>
    </p:spTree>
    <p:extLst>
      <p:ext uri="{BB962C8B-B14F-4D97-AF65-F5344CB8AC3E}">
        <p14:creationId xmlns:p14="http://schemas.microsoft.com/office/powerpoint/2010/main" val="401837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Způsobilé výdaje</a:t>
            </a:r>
          </a:p>
        </p:txBody>
      </p:sp>
      <p:sp>
        <p:nvSpPr>
          <p:cNvPr id="3" name="Zástupný symbol pro obsah 2"/>
          <p:cNvSpPr>
            <a:spLocks noGrp="1"/>
          </p:cNvSpPr>
          <p:nvPr>
            <p:ph idx="1"/>
          </p:nvPr>
        </p:nvSpPr>
        <p:spPr>
          <a:xfrm>
            <a:off x="395536" y="1268760"/>
            <a:ext cx="8496944" cy="5328592"/>
          </a:xfrm>
        </p:spPr>
        <p:txBody>
          <a:bodyPr/>
          <a:lstStyle/>
          <a:p>
            <a:pPr marL="0" indent="0">
              <a:spcBef>
                <a:spcPts val="0"/>
              </a:spcBef>
              <a:spcAft>
                <a:spcPts val="0"/>
              </a:spcAft>
              <a:buNone/>
            </a:pPr>
            <a:r>
              <a:rPr lang="cs-CZ" sz="1600" b="1" dirty="0"/>
              <a:t>Vliv % čerpání v kapitole Nákup služeb na % nepřímých nákladů</a:t>
            </a:r>
            <a:r>
              <a:rPr lang="cs-CZ" sz="1600" dirty="0"/>
              <a:t>: </a:t>
            </a:r>
          </a:p>
          <a:p>
            <a:pPr>
              <a:spcBef>
                <a:spcPts val="0"/>
              </a:spcBef>
              <a:spcAft>
                <a:spcPts val="0"/>
              </a:spcAft>
            </a:pPr>
            <a:r>
              <a:rPr lang="cs-CZ" sz="1600" dirty="0"/>
              <a:t>% NN bylo v právním aktu stanoveno na </a:t>
            </a:r>
            <a:r>
              <a:rPr lang="pl-PL" sz="1600" b="1" dirty="0"/>
              <a:t>25%</a:t>
            </a:r>
            <a:r>
              <a:rPr lang="pl-PL" sz="1600" dirty="0"/>
              <a:t>, </a:t>
            </a:r>
            <a:r>
              <a:rPr lang="pl-PL" sz="1600" b="1" dirty="0"/>
              <a:t>15%</a:t>
            </a:r>
            <a:r>
              <a:rPr lang="pl-PL" sz="1600" dirty="0"/>
              <a:t> nebo </a:t>
            </a:r>
            <a:r>
              <a:rPr lang="pl-PL" sz="1600" b="1" dirty="0"/>
              <a:t>5%</a:t>
            </a:r>
            <a:r>
              <a:rPr lang="pl-PL" sz="1600" dirty="0"/>
              <a:t> na </a:t>
            </a:r>
            <a:r>
              <a:rPr lang="cs-CZ" sz="1600" dirty="0"/>
              <a:t>základě předpokládaného čerpání v kapitole Nákup služeb následovně:</a:t>
            </a:r>
          </a:p>
          <a:p>
            <a:pPr>
              <a:spcBef>
                <a:spcPts val="0"/>
              </a:spcBef>
              <a:spcAft>
                <a:spcPts val="0"/>
              </a:spcAft>
            </a:pPr>
            <a:endParaRPr lang="cs-CZ" sz="1600" dirty="0"/>
          </a:p>
          <a:p>
            <a:pPr>
              <a:spcBef>
                <a:spcPts val="0"/>
              </a:spcBef>
              <a:spcAft>
                <a:spcPts val="0"/>
              </a:spcAft>
            </a:pPr>
            <a:endParaRPr lang="cs-CZ" sz="1600" dirty="0"/>
          </a:p>
          <a:p>
            <a:pPr>
              <a:spcBef>
                <a:spcPts val="0"/>
              </a:spcBef>
              <a:spcAft>
                <a:spcPts val="0"/>
              </a:spcAft>
            </a:pPr>
            <a:endParaRPr lang="cs-CZ" sz="1600" dirty="0"/>
          </a:p>
          <a:p>
            <a:pPr>
              <a:spcBef>
                <a:spcPts val="0"/>
              </a:spcBef>
              <a:spcAft>
                <a:spcPts val="0"/>
              </a:spcAft>
            </a:pPr>
            <a:endParaRPr lang="cs-CZ" sz="1600" dirty="0"/>
          </a:p>
          <a:p>
            <a:pPr>
              <a:spcBef>
                <a:spcPts val="0"/>
              </a:spcBef>
              <a:spcAft>
                <a:spcPts val="0"/>
              </a:spcAft>
            </a:pPr>
            <a:endParaRPr lang="cs-CZ" sz="1600" dirty="0"/>
          </a:p>
          <a:p>
            <a:pPr marL="414000" lvl="1" indent="0">
              <a:spcBef>
                <a:spcPts val="0"/>
              </a:spcBef>
              <a:spcAft>
                <a:spcPts val="0"/>
              </a:spcAft>
              <a:buNone/>
            </a:pPr>
            <a:r>
              <a:rPr lang="cs-CZ" sz="1600" dirty="0"/>
              <a:t>V případě, že dojde v průběhu realizace projektu ke změně rozpočtu a snížení % podílu v kapitole Nákup služeb, k navýšení podílu NN nedochází (% NN se nemění)</a:t>
            </a:r>
          </a:p>
          <a:p>
            <a:pPr marL="414000" lvl="1" indent="0">
              <a:spcBef>
                <a:spcPts val="0"/>
              </a:spcBef>
              <a:spcAft>
                <a:spcPts val="0"/>
              </a:spcAft>
              <a:buNone/>
            </a:pPr>
            <a:r>
              <a:rPr lang="cs-CZ" sz="1600" b="1" dirty="0"/>
              <a:t>Upozornění:</a:t>
            </a:r>
            <a:r>
              <a:rPr lang="cs-CZ" sz="1600" dirty="0"/>
              <a:t>  </a:t>
            </a:r>
            <a:r>
              <a:rPr lang="cs-CZ" sz="1600" b="1" u="sng" dirty="0"/>
              <a:t>V závěru projektu </a:t>
            </a:r>
            <a:r>
              <a:rPr lang="cs-CZ" sz="1600" b="1" dirty="0"/>
              <a:t>bude ověřen podíl čerpání v kapitole Nákup služeb na celkových čerpaných přímých nákladech projektu </a:t>
            </a:r>
            <a:r>
              <a:rPr lang="cs-CZ" sz="1600" dirty="0"/>
              <a:t>(skutečně čerpané výdaje v kapitole Nákup služeb/skutečně čerpané výdaje v PN celkem) – pokud by čerpání v Nákupu služeb přesahovalo odpovídající podíl dle výše uvedené tabulky (projekt fakticky spadá do jiné kategorie NN, než v žádosti plánoval), dojde k odpovídajícímu krácení NN  </a:t>
            </a:r>
          </a:p>
        </p:txBody>
      </p:sp>
      <p:pic>
        <p:nvPicPr>
          <p:cNvPr id="4" name="table"/>
          <p:cNvPicPr>
            <a:picLocks noChangeAspect="1"/>
          </p:cNvPicPr>
          <p:nvPr/>
        </p:nvPicPr>
        <p:blipFill>
          <a:blip r:embed="rId2"/>
          <a:stretch>
            <a:fillRect/>
          </a:stretch>
        </p:blipFill>
        <p:spPr>
          <a:xfrm>
            <a:off x="827584" y="2348879"/>
            <a:ext cx="7336175" cy="1745323"/>
          </a:xfrm>
          <a:prstGeom prst="rect">
            <a:avLst/>
          </a:prstGeom>
        </p:spPr>
      </p:pic>
    </p:spTree>
    <p:extLst>
      <p:ext uri="{BB962C8B-B14F-4D97-AF65-F5344CB8AC3E}">
        <p14:creationId xmlns:p14="http://schemas.microsoft.com/office/powerpoint/2010/main" val="337564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9087A0-65D6-4642-A791-A84537981763}"/>
              </a:ext>
            </a:extLst>
          </p:cNvPr>
          <p:cNvSpPr>
            <a:spLocks noGrp="1"/>
          </p:cNvSpPr>
          <p:nvPr>
            <p:ph type="title"/>
          </p:nvPr>
        </p:nvSpPr>
        <p:spPr/>
        <p:txBody>
          <a:bodyPr/>
          <a:lstStyle/>
          <a:p>
            <a:r>
              <a:rPr lang="cs-CZ" dirty="0"/>
              <a:t>Rozpočet - Nepřímé náklady</a:t>
            </a:r>
          </a:p>
        </p:txBody>
      </p:sp>
      <p:sp>
        <p:nvSpPr>
          <p:cNvPr id="3" name="Zástupný obsah 2">
            <a:extLst>
              <a:ext uri="{FF2B5EF4-FFF2-40B4-BE49-F238E27FC236}">
                <a16:creationId xmlns:a16="http://schemas.microsoft.com/office/drawing/2014/main" id="{AB1EB8A8-FAEF-4188-9595-4156CE182FED}"/>
              </a:ext>
            </a:extLst>
          </p:cNvPr>
          <p:cNvSpPr>
            <a:spLocks noGrp="1"/>
          </p:cNvSpPr>
          <p:nvPr>
            <p:ph idx="1"/>
          </p:nvPr>
        </p:nvSpPr>
        <p:spPr>
          <a:xfrm>
            <a:off x="540000" y="1340768"/>
            <a:ext cx="8064000" cy="4779232"/>
          </a:xfrm>
        </p:spPr>
        <p:txBody>
          <a:bodyPr/>
          <a:lstStyle/>
          <a:p>
            <a:r>
              <a:rPr lang="cs-CZ" sz="1600" dirty="0"/>
              <a:t>Mezi NN patří např. tyto položky: </a:t>
            </a:r>
          </a:p>
          <a:p>
            <a:pPr lvl="1" algn="just"/>
            <a:r>
              <a:rPr lang="cs-CZ" sz="1600" dirty="0"/>
              <a:t>administrativa, řízení projektu (včetně finančního), účetnictví, personalistika, komunikační a informační opatření, občerstvení a stravování a podpůrné procesy pro provoz projektu </a:t>
            </a:r>
          </a:p>
          <a:p>
            <a:pPr lvl="1" algn="just"/>
            <a:r>
              <a:rPr lang="cs-CZ" sz="1600" dirty="0"/>
              <a:t>cestovní náhrady spojené s pracovními cestami realizačního týmu </a:t>
            </a:r>
          </a:p>
          <a:p>
            <a:pPr lvl="1" algn="just"/>
            <a:r>
              <a:rPr lang="cs-CZ" sz="1600" dirty="0"/>
              <a:t>spotřební materiál, zařízení a vybavení (kancelářský materiál/pomůcky..)</a:t>
            </a:r>
          </a:p>
          <a:p>
            <a:pPr lvl="1" algn="just"/>
            <a:r>
              <a:rPr lang="cs-CZ" sz="1600" dirty="0"/>
              <a:t>prostory pro realizaci projektu (nájemné, energie, vodné, stočné..) </a:t>
            </a:r>
          </a:p>
          <a:p>
            <a:pPr lvl="1" algn="just"/>
            <a:r>
              <a:rPr lang="cs-CZ" sz="1600" dirty="0"/>
              <a:t>ostatní provozní výdaje (internet, poštovné, bankovní poplatky, pojistné, notářské a správní poplatky)</a:t>
            </a:r>
          </a:p>
          <a:p>
            <a:pPr marL="342900" indent="-342900">
              <a:buFont typeface="Wingdings" panose="05000000000000000000" pitchFamily="2" charset="2"/>
              <a:buAutoNum type="arabicPeriod"/>
            </a:pPr>
            <a:endParaRPr lang="cs-CZ" sz="1800" dirty="0"/>
          </a:p>
          <a:p>
            <a:r>
              <a:rPr lang="cs-CZ" sz="1600" dirty="0"/>
              <a:t>Vymezení nepřímých nákladů </a:t>
            </a:r>
            <a:r>
              <a:rPr lang="cs-CZ" sz="1600" b="1" dirty="0"/>
              <a:t>– kapitola 6.2.13.2 Specifické části pravidel pro žadatele a příjemce v OPZ+.</a:t>
            </a:r>
          </a:p>
          <a:p>
            <a:pPr marL="0" indent="0">
              <a:buNone/>
            </a:pPr>
            <a:endParaRPr lang="cs-CZ" sz="1800" b="1" i="0" u="none" strike="noStrike" baseline="0" dirty="0">
              <a:solidFill>
                <a:srgbClr val="000000"/>
              </a:solidFill>
              <a:latin typeface="Arial" panose="020B0604020202020204" pitchFamily="34" charset="0"/>
            </a:endParaRPr>
          </a:p>
          <a:p>
            <a:pPr marL="342900" indent="-342900">
              <a:buAutoNum type="arabicPeriod"/>
            </a:pPr>
            <a:endParaRPr lang="cs-CZ" sz="1800" b="0" i="0" u="none" strike="noStrike" baseline="0" dirty="0">
              <a:solidFill>
                <a:srgbClr val="000000"/>
              </a:solidFill>
              <a:latin typeface="Arial" panose="020B0604020202020204" pitchFamily="34"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6AA159E0-B68F-4D79-BF1A-B0B8E0FF39C5}"/>
              </a:ext>
            </a:extLst>
          </p:cNvPr>
          <p:cNvSpPr>
            <a:spLocks noGrp="1"/>
          </p:cNvSpPr>
          <p:nvPr>
            <p:ph type="sldNum" sz="quarter" idx="12"/>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9077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725B79-DD04-B0AF-DB8B-8241541C7159}"/>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B8321AED-C13E-64E6-626A-CBFDB4462861}"/>
              </a:ext>
            </a:extLst>
          </p:cNvPr>
          <p:cNvSpPr>
            <a:spLocks noGrp="1"/>
          </p:cNvSpPr>
          <p:nvPr>
            <p:ph idx="1"/>
          </p:nvPr>
        </p:nvSpPr>
        <p:spPr/>
        <p:txBody>
          <a:bodyPr/>
          <a:lstStyle/>
          <a:p>
            <a:r>
              <a:rPr lang="cs-CZ" sz="1600" dirty="0"/>
              <a:t>Průběžnou zprávu o realizaci projektu </a:t>
            </a:r>
            <a:r>
              <a:rPr lang="cs-CZ" sz="1600" dirty="0">
                <a:effectLst/>
                <a:ea typeface="Calibri" panose="020F0502020204030204" pitchFamily="34" charset="0"/>
                <a:cs typeface="Times New Roman" panose="02020603050405020304" pitchFamily="18" charset="0"/>
              </a:rPr>
              <a:t>je příjemce povinen předložit </a:t>
            </a:r>
            <a:r>
              <a:rPr lang="cs-CZ" sz="1600" b="1" dirty="0">
                <a:effectLst/>
                <a:ea typeface="Calibri" panose="020F0502020204030204" pitchFamily="34" charset="0"/>
                <a:cs typeface="Times New Roman" panose="02020603050405020304" pitchFamily="18" charset="0"/>
              </a:rPr>
              <a:t>do konce prvního měsíce </a:t>
            </a:r>
            <a:r>
              <a:rPr lang="cs-CZ" sz="1600" dirty="0">
                <a:effectLst/>
                <a:ea typeface="Calibri" panose="020F0502020204030204" pitchFamily="34" charset="0"/>
                <a:cs typeface="Times New Roman" panose="02020603050405020304" pitchFamily="18" charset="0"/>
              </a:rPr>
              <a:t>následujícího po ukončení sledovaného období, závěrečnou zprávu o realizaci projektu </a:t>
            </a:r>
            <a:r>
              <a:rPr lang="cs-CZ" sz="1600" b="1" dirty="0">
                <a:effectLst/>
                <a:ea typeface="Calibri" panose="020F0502020204030204" pitchFamily="34" charset="0"/>
                <a:cs typeface="Times New Roman" panose="02020603050405020304" pitchFamily="18" charset="0"/>
              </a:rPr>
              <a:t>do konce druhého měsíce </a:t>
            </a:r>
            <a:r>
              <a:rPr lang="cs-CZ" sz="1600" dirty="0">
                <a:effectLst/>
                <a:ea typeface="Calibri" panose="020F0502020204030204" pitchFamily="34" charset="0"/>
                <a:cs typeface="Times New Roman" panose="02020603050405020304" pitchFamily="18" charset="0"/>
              </a:rPr>
              <a:t>následujícího po ukončení sledovaného období. </a:t>
            </a:r>
          </a:p>
          <a:p>
            <a:r>
              <a:rPr lang="cs-CZ" sz="1600" dirty="0">
                <a:effectLst/>
                <a:ea typeface="Calibri" panose="020F0502020204030204" pitchFamily="34" charset="0"/>
                <a:cs typeface="Times New Roman" panose="02020603050405020304" pitchFamily="18" charset="0"/>
              </a:rPr>
              <a:t>V případě, že sledované období skončí v jiný než poslední den kalendářního měsíce, pak platí lhůta 30 dní, resp. 60 dní v případě závěrečné zprávy o realizaci projektu ode dne ukončení daného sledovaného období. </a:t>
            </a:r>
            <a:r>
              <a:rPr lang="cs-CZ" sz="1600" b="1" dirty="0">
                <a:effectLst/>
                <a:ea typeface="Calibri" panose="020F0502020204030204" pitchFamily="34" charset="0"/>
                <a:cs typeface="Times New Roman" panose="02020603050405020304" pitchFamily="18" charset="0"/>
              </a:rPr>
              <a:t>P</a:t>
            </a:r>
            <a:r>
              <a:rPr lang="cs-CZ" sz="1600" b="1" dirty="0"/>
              <a:t>řesné vymezení je vždy stanoveno v právním aktu o poskytnutí podpory. </a:t>
            </a:r>
          </a:p>
          <a:p>
            <a:r>
              <a:rPr lang="cs-CZ" sz="1600" dirty="0"/>
              <a:t>Příjemce předkládá zprávy o realizaci projektu prostřednictvím IS KP21+. </a:t>
            </a:r>
          </a:p>
        </p:txBody>
      </p:sp>
      <p:sp>
        <p:nvSpPr>
          <p:cNvPr id="4" name="Zástupný symbol pro číslo snímku 3">
            <a:extLst>
              <a:ext uri="{FF2B5EF4-FFF2-40B4-BE49-F238E27FC236}">
                <a16:creationId xmlns:a16="http://schemas.microsoft.com/office/drawing/2014/main" id="{6331BD5A-E5D3-7962-E939-EEFB70272B6C}"/>
              </a:ext>
            </a:extLst>
          </p:cNvPr>
          <p:cNvSpPr>
            <a:spLocks noGrp="1"/>
          </p:cNvSpPr>
          <p:nvPr>
            <p:ph type="sldNum" sz="quarter" idx="12"/>
          </p:nvPr>
        </p:nvSpPr>
        <p:spPr/>
        <p:txBody>
          <a:bodyPr/>
          <a:lstStyle/>
          <a:p>
            <a:fld id="{479BF083-4774-43B1-9AB0-5CC1AC5DD8EE}" type="slidenum">
              <a:rPr lang="cs-CZ" smtClean="0"/>
              <a:pPr/>
              <a:t>23</a:t>
            </a:fld>
            <a:endParaRPr lang="cs-CZ" dirty="0"/>
          </a:p>
        </p:txBody>
      </p:sp>
    </p:spTree>
    <p:extLst>
      <p:ext uri="{BB962C8B-B14F-4D97-AF65-F5344CB8AC3E}">
        <p14:creationId xmlns:p14="http://schemas.microsoft.com/office/powerpoint/2010/main" val="16827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Zpráva o realizaci projektu včetně Žádosti o platbu</a:t>
            </a:r>
          </a:p>
        </p:txBody>
      </p:sp>
      <p:sp>
        <p:nvSpPr>
          <p:cNvPr id="3" name="Zástupný symbol pro obsah 2"/>
          <p:cNvSpPr>
            <a:spLocks noGrp="1"/>
          </p:cNvSpPr>
          <p:nvPr>
            <p:ph idx="1"/>
          </p:nvPr>
        </p:nvSpPr>
        <p:spPr>
          <a:xfrm>
            <a:off x="323528" y="1988840"/>
            <a:ext cx="8640960" cy="3168352"/>
          </a:xfrm>
        </p:spPr>
        <p:txBody>
          <a:bodyPr/>
          <a:lstStyle/>
          <a:p>
            <a:pPr>
              <a:spcBef>
                <a:spcPts val="0"/>
              </a:spcBef>
              <a:spcAft>
                <a:spcPts val="0"/>
              </a:spcAft>
            </a:pPr>
            <a:r>
              <a:rPr lang="cs-CZ" sz="1600" dirty="0"/>
              <a:t>Pro správné vyplnění Zprávy o realizaci (</a:t>
            </a:r>
            <a:r>
              <a:rPr lang="cs-CZ" sz="1600" dirty="0" err="1"/>
              <a:t>ZoR</a:t>
            </a:r>
            <a:r>
              <a:rPr lang="cs-CZ" sz="1600" dirty="0"/>
              <a:t>) včetně Žádosti o platbu (</a:t>
            </a:r>
            <a:r>
              <a:rPr lang="cs-CZ" sz="1600" dirty="0" err="1"/>
              <a:t>ŽoP</a:t>
            </a:r>
            <a:r>
              <a:rPr lang="cs-CZ" sz="1600" dirty="0"/>
              <a:t>) je </a:t>
            </a:r>
            <a:br>
              <a:rPr lang="cs-CZ" sz="1600" dirty="0"/>
            </a:br>
            <a:r>
              <a:rPr lang="cs-CZ" sz="1600" dirty="0"/>
              <a:t>k dispozici příručka </a:t>
            </a:r>
            <a:r>
              <a:rPr lang="cs-CZ" sz="1600" b="1" dirty="0"/>
              <a:t>Pokyny pro vyplnění zprávy o realizaci projektu a žádosti </a:t>
            </a:r>
            <a:br>
              <a:rPr lang="cs-CZ" sz="1600" b="1" dirty="0"/>
            </a:br>
            <a:r>
              <a:rPr lang="cs-CZ" sz="1600" b="1" dirty="0"/>
              <a:t>o platbu v IS KP21+ </a:t>
            </a:r>
            <a:r>
              <a:rPr lang="cs-CZ" sz="1600" b="1" dirty="0">
                <a:hlinkClick r:id="rId2"/>
              </a:rPr>
              <a:t>https://www.esfcr.cz/formulare-a-pokyny-ke-zprave-o-realizaci-projektu-zadosti-o-platbu-a-zadosti-o-zmenu-opz-plus/-/dokument/19489509</a:t>
            </a:r>
            <a:endParaRPr lang="cs-CZ" sz="1600" b="1" dirty="0"/>
          </a:p>
          <a:p>
            <a:pPr marL="0" indent="0">
              <a:spcBef>
                <a:spcPts val="0"/>
              </a:spcBef>
              <a:spcAft>
                <a:spcPts val="0"/>
              </a:spcAft>
              <a:buNone/>
            </a:pPr>
            <a:endParaRPr lang="cs-CZ" sz="1600" b="1" dirty="0"/>
          </a:p>
          <a:p>
            <a:pPr>
              <a:spcBef>
                <a:spcPts val="0"/>
              </a:spcBef>
              <a:spcAft>
                <a:spcPts val="0"/>
              </a:spcAft>
            </a:pPr>
            <a:r>
              <a:rPr lang="cs-CZ" sz="1600" dirty="0"/>
              <a:t>Obecně platí, že žlutá pole jsou povinná a bez jejich vyplnění nepůjde </a:t>
            </a:r>
            <a:r>
              <a:rPr lang="cs-CZ" sz="1600" dirty="0" err="1"/>
              <a:t>ZoR</a:t>
            </a:r>
            <a:r>
              <a:rPr lang="cs-CZ" sz="1600" dirty="0"/>
              <a:t>/</a:t>
            </a:r>
            <a:r>
              <a:rPr lang="cs-CZ" sz="1600" dirty="0" err="1"/>
              <a:t>ŽoP</a:t>
            </a:r>
            <a:r>
              <a:rPr lang="cs-CZ" sz="1600" dirty="0"/>
              <a:t> finalizovat.</a:t>
            </a:r>
          </a:p>
          <a:p>
            <a:pPr marL="0" indent="0">
              <a:spcBef>
                <a:spcPts val="0"/>
              </a:spcBef>
              <a:spcAft>
                <a:spcPts val="0"/>
              </a:spcAft>
              <a:buNone/>
            </a:pPr>
            <a:r>
              <a:rPr lang="cs-CZ" sz="1600" dirty="0"/>
              <a:t> </a:t>
            </a:r>
          </a:p>
          <a:p>
            <a:pPr>
              <a:spcBef>
                <a:spcPts val="0"/>
              </a:spcBef>
              <a:spcAft>
                <a:spcPts val="0"/>
              </a:spcAft>
            </a:pPr>
            <a:r>
              <a:rPr lang="cs-CZ" sz="1600" dirty="0"/>
              <a:t>Při vypracovávání </a:t>
            </a:r>
            <a:r>
              <a:rPr lang="cs-CZ" sz="1600" dirty="0" err="1"/>
              <a:t>ZoR</a:t>
            </a:r>
            <a:r>
              <a:rPr lang="cs-CZ" sz="1600" dirty="0"/>
              <a:t> a </a:t>
            </a:r>
            <a:r>
              <a:rPr lang="cs-CZ" sz="1600" dirty="0" err="1"/>
              <a:t>ŽoP</a:t>
            </a:r>
            <a:r>
              <a:rPr lang="cs-CZ" sz="1600" dirty="0"/>
              <a:t> doporučujeme vše průběžně ukládat.</a:t>
            </a:r>
          </a:p>
          <a:p>
            <a:pPr marL="0" indent="0">
              <a:buNone/>
            </a:pPr>
            <a:endParaRPr lang="cs-CZ" dirty="0"/>
          </a:p>
        </p:txBody>
      </p:sp>
    </p:spTree>
    <p:extLst>
      <p:ext uri="{BB962C8B-B14F-4D97-AF65-F5344CB8AC3E}">
        <p14:creationId xmlns:p14="http://schemas.microsoft.com/office/powerpoint/2010/main" val="343122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B134D9-EE1C-4DEB-7AB5-65811D9DECC4}"/>
              </a:ext>
            </a:extLst>
          </p:cNvPr>
          <p:cNvSpPr>
            <a:spLocks noGrp="1"/>
          </p:cNvSpPr>
          <p:nvPr>
            <p:ph type="title"/>
          </p:nvPr>
        </p:nvSpPr>
        <p:spPr/>
        <p:txBody>
          <a:bodyPr/>
          <a:lstStyle/>
          <a:p>
            <a:r>
              <a:rPr lang="cs-CZ" dirty="0"/>
              <a:t>indikátory</a:t>
            </a:r>
          </a:p>
        </p:txBody>
      </p:sp>
      <p:graphicFrame>
        <p:nvGraphicFramePr>
          <p:cNvPr id="6" name="Zástupný obsah 5">
            <a:extLst>
              <a:ext uri="{FF2B5EF4-FFF2-40B4-BE49-F238E27FC236}">
                <a16:creationId xmlns:a16="http://schemas.microsoft.com/office/drawing/2014/main" id="{DE3F52FF-AAEA-6ED2-EA7B-EBB042AE7205}"/>
              </a:ext>
            </a:extLst>
          </p:cNvPr>
          <p:cNvGraphicFramePr>
            <a:graphicFrameLocks noGrp="1"/>
          </p:cNvGraphicFramePr>
          <p:nvPr>
            <p:ph idx="1"/>
            <p:extLst>
              <p:ext uri="{D42A27DB-BD31-4B8C-83A1-F6EECF244321}">
                <p14:modId xmlns:p14="http://schemas.microsoft.com/office/powerpoint/2010/main" val="697549533"/>
              </p:ext>
            </p:extLst>
          </p:nvPr>
        </p:nvGraphicFramePr>
        <p:xfrm>
          <a:off x="461472" y="1536187"/>
          <a:ext cx="84240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a:extLst>
              <a:ext uri="{FF2B5EF4-FFF2-40B4-BE49-F238E27FC236}">
                <a16:creationId xmlns:a16="http://schemas.microsoft.com/office/drawing/2014/main" id="{9AD8DC46-9485-4F84-3D23-42DEC51B6F4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2073577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B134D9-EE1C-4DEB-7AB5-65811D9DECC4}"/>
              </a:ext>
            </a:extLst>
          </p:cNvPr>
          <p:cNvSpPr>
            <a:spLocks noGrp="1"/>
          </p:cNvSpPr>
          <p:nvPr>
            <p:ph type="title"/>
          </p:nvPr>
        </p:nvSpPr>
        <p:spPr/>
        <p:txBody>
          <a:bodyPr/>
          <a:lstStyle/>
          <a:p>
            <a:r>
              <a:rPr lang="cs-CZ" dirty="0"/>
              <a:t>Indikátory- vykazování</a:t>
            </a:r>
          </a:p>
        </p:txBody>
      </p:sp>
      <p:sp>
        <p:nvSpPr>
          <p:cNvPr id="4" name="Zástupný symbol pro číslo snímku 3">
            <a:extLst>
              <a:ext uri="{FF2B5EF4-FFF2-40B4-BE49-F238E27FC236}">
                <a16:creationId xmlns:a16="http://schemas.microsoft.com/office/drawing/2014/main" id="{9AD8DC46-9485-4F84-3D23-42DEC51B6F4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
        <p:nvSpPr>
          <p:cNvPr id="5" name="Zástupný obsah 4">
            <a:extLst>
              <a:ext uri="{FF2B5EF4-FFF2-40B4-BE49-F238E27FC236}">
                <a16:creationId xmlns:a16="http://schemas.microsoft.com/office/drawing/2014/main" id="{C1DFBD93-B4E5-F688-96C5-B5F4A825DE92}"/>
              </a:ext>
            </a:extLst>
          </p:cNvPr>
          <p:cNvSpPr>
            <a:spLocks noGrp="1"/>
          </p:cNvSpPr>
          <p:nvPr>
            <p:ph idx="1"/>
          </p:nvPr>
        </p:nvSpPr>
        <p:spPr>
          <a:xfrm>
            <a:off x="540000" y="1800000"/>
            <a:ext cx="8064000" cy="4896000"/>
          </a:xfrm>
        </p:spPr>
        <p:txBody>
          <a:bodyPr/>
          <a:lstStyle/>
          <a:p>
            <a:pPr>
              <a:lnSpc>
                <a:spcPct val="100000"/>
              </a:lnSpc>
            </a:pPr>
            <a:r>
              <a:rPr lang="cs-CZ" sz="1600" dirty="0"/>
              <a:t>Řídicí orgán OPZ+ připravil dokument </a:t>
            </a:r>
            <a:r>
              <a:rPr lang="cs-CZ" sz="1600" b="1" dirty="0">
                <a:hlinkClick r:id="rId3">
                  <a:extLst>
                    <a:ext uri="{A12FA001-AC4F-418D-AE19-62706E023703}">
                      <ahyp:hlinkClr xmlns:ahyp="http://schemas.microsoft.com/office/drawing/2018/hyperlinkcolor" val="tx"/>
                    </a:ext>
                  </a:extLst>
                </a:hlinkClick>
              </a:rPr>
              <a:t>Pokyny k evidenci a vykazování účastníků v projektech financovaných z OPZ+</a:t>
            </a:r>
            <a:r>
              <a:rPr lang="cs-CZ" sz="1600" dirty="0"/>
              <a:t>, který informuje žadatele a příjemce o náhradním způsobu evidence účastníků a vykazování hodnot indikátorů týkajících se účastníků pro období do zahájení provozu IS ESF.</a:t>
            </a:r>
          </a:p>
          <a:p>
            <a:pPr algn="l">
              <a:lnSpc>
                <a:spcPct val="100000"/>
              </a:lnSpc>
            </a:pPr>
            <a:r>
              <a:rPr lang="cs-CZ" sz="1600" dirty="0"/>
              <a:t>K evidenci podpořených osob, typů a specifikací podpor a k vykazování hodnot indikátorů jsou k dispozici tyto soubory:</a:t>
            </a:r>
          </a:p>
          <a:p>
            <a:pPr algn="l">
              <a:lnSpc>
                <a:spcPct val="100000"/>
              </a:lnSpc>
              <a:buFont typeface="Arial" panose="020B0604020202020204" pitchFamily="34" charset="0"/>
              <a:buChar char="•"/>
            </a:pPr>
            <a:r>
              <a:rPr lang="cs-CZ" sz="1600" b="1" dirty="0">
                <a:hlinkClick r:id="rId4">
                  <a:extLst>
                    <a:ext uri="{A12FA001-AC4F-418D-AE19-62706E023703}">
                      <ahyp:hlinkClr xmlns:ahyp="http://schemas.microsoft.com/office/drawing/2018/hyperlinkcolor" val="tx"/>
                    </a:ext>
                  </a:extLst>
                </a:hlinkClick>
              </a:rPr>
              <a:t>Tabulka pro vykázání hodnot indikátorů týkajících se účastníků</a:t>
            </a:r>
            <a:r>
              <a:rPr lang="cs-CZ" sz="1600" b="1" dirty="0"/>
              <a:t> </a:t>
            </a:r>
            <a:r>
              <a:rPr lang="cs-CZ" sz="1600" dirty="0"/>
              <a:t>– pro kontrolu správnosti vykázaných hodnot indikátorů o účastnících zadávaných přímo ve zprávě o realizaci projektu</a:t>
            </a:r>
          </a:p>
          <a:p>
            <a:pPr algn="l">
              <a:lnSpc>
                <a:spcPct val="100000"/>
              </a:lnSpc>
              <a:buFont typeface="Arial" panose="020B0604020202020204" pitchFamily="34" charset="0"/>
              <a:buChar char="•"/>
            </a:pPr>
            <a:r>
              <a:rPr lang="cs-CZ" sz="1600" b="1" dirty="0">
                <a:hlinkClick r:id="rId5">
                  <a:extLst>
                    <a:ext uri="{A12FA001-AC4F-418D-AE19-62706E023703}">
                      <ahyp:hlinkClr xmlns:ahyp="http://schemas.microsoft.com/office/drawing/2018/hyperlinkcolor" val="tx"/>
                    </a:ext>
                  </a:extLst>
                </a:hlinkClick>
              </a:rPr>
              <a:t>Popis jednotlivých typů a specifikací podpor OPZ+</a:t>
            </a:r>
            <a:r>
              <a:rPr lang="cs-CZ" sz="1600" b="1" dirty="0"/>
              <a:t> </a:t>
            </a:r>
            <a:r>
              <a:rPr lang="cs-CZ" sz="1600" dirty="0"/>
              <a:t>- číselník podpor pro OPZ+ obsahující členění na „Typ podpory“ a „Specifikace podpory“ a popis jednotlivých specifikací podpory</a:t>
            </a:r>
          </a:p>
          <a:p>
            <a:pPr algn="l">
              <a:lnSpc>
                <a:spcPct val="100000"/>
              </a:lnSpc>
              <a:buFont typeface="Arial" panose="020B0604020202020204" pitchFamily="34" charset="0"/>
              <a:buChar char="•"/>
            </a:pPr>
            <a:r>
              <a:rPr lang="cs-CZ" sz="1600" b="1" dirty="0">
                <a:hlinkClick r:id="rId6">
                  <a:extLst>
                    <a:ext uri="{A12FA001-AC4F-418D-AE19-62706E023703}">
                      <ahyp:hlinkClr xmlns:ahyp="http://schemas.microsoft.com/office/drawing/2018/hyperlinkcolor" val="tx"/>
                    </a:ext>
                  </a:extLst>
                </a:hlinkClick>
              </a:rPr>
              <a:t>Evidence jednotlivých účastníků</a:t>
            </a:r>
            <a:r>
              <a:rPr lang="cs-CZ" sz="1600" b="1" dirty="0"/>
              <a:t> </a:t>
            </a:r>
            <a:r>
              <a:rPr lang="cs-CZ" sz="1600" dirty="0"/>
              <a:t>– tabulka pro evidenci informací o účastnících, jejich charakteristikách a obdržených podporách vedenou interně příjemcem</a:t>
            </a:r>
          </a:p>
          <a:p>
            <a:pPr>
              <a:lnSpc>
                <a:spcPct val="100000"/>
              </a:lnSpc>
            </a:pPr>
            <a:endParaRPr lang="cs-CZ" sz="1600" b="1" dirty="0">
              <a:highlight>
                <a:srgbClr val="FFFF00"/>
              </a:highlight>
            </a:endParaRPr>
          </a:p>
          <a:p>
            <a:pPr>
              <a:lnSpc>
                <a:spcPct val="100000"/>
              </a:lnSpc>
            </a:pPr>
            <a:endParaRPr lang="cs-CZ" sz="1600" b="1" dirty="0">
              <a:highlight>
                <a:srgbClr val="FFFF00"/>
              </a:highlight>
            </a:endParaRPr>
          </a:p>
          <a:p>
            <a:pPr marL="0" indent="0">
              <a:buNone/>
            </a:pPr>
            <a:endParaRPr lang="cs-CZ" dirty="0">
              <a:highlight>
                <a:srgbClr val="FFFF00"/>
              </a:highlight>
            </a:endParaRPr>
          </a:p>
        </p:txBody>
      </p:sp>
    </p:spTree>
    <p:extLst>
      <p:ext uri="{BB962C8B-B14F-4D97-AF65-F5344CB8AC3E}">
        <p14:creationId xmlns:p14="http://schemas.microsoft.com/office/powerpoint/2010/main" val="349160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00207-CCBC-6258-EA06-273A3163FBBA}"/>
              </a:ext>
            </a:extLst>
          </p:cNvPr>
          <p:cNvSpPr>
            <a:spLocks noGrp="1"/>
          </p:cNvSpPr>
          <p:nvPr>
            <p:ph type="title"/>
          </p:nvPr>
        </p:nvSpPr>
        <p:spPr/>
        <p:txBody>
          <a:bodyPr/>
          <a:lstStyle/>
          <a:p>
            <a:r>
              <a:rPr lang="cs-CZ" dirty="0"/>
              <a:t>Indikátory- vykazování </a:t>
            </a:r>
          </a:p>
        </p:txBody>
      </p:sp>
      <p:sp>
        <p:nvSpPr>
          <p:cNvPr id="3" name="Zástupný obsah 2">
            <a:extLst>
              <a:ext uri="{FF2B5EF4-FFF2-40B4-BE49-F238E27FC236}">
                <a16:creationId xmlns:a16="http://schemas.microsoft.com/office/drawing/2014/main" id="{2F785134-2E58-CE33-D34C-4D680108A9C1}"/>
              </a:ext>
            </a:extLst>
          </p:cNvPr>
          <p:cNvSpPr>
            <a:spLocks noGrp="1"/>
          </p:cNvSpPr>
          <p:nvPr>
            <p:ph idx="1"/>
          </p:nvPr>
        </p:nvSpPr>
        <p:spPr>
          <a:xfrm>
            <a:off x="540000" y="1772816"/>
            <a:ext cx="8064000" cy="3816424"/>
          </a:xfrm>
        </p:spPr>
        <p:txBody>
          <a:bodyPr/>
          <a:lstStyle/>
          <a:p>
            <a:pPr>
              <a:lnSpc>
                <a:spcPct val="100000"/>
              </a:lnSpc>
            </a:pPr>
            <a:endParaRPr lang="cs-CZ" sz="1600" b="1" dirty="0">
              <a:highlight>
                <a:srgbClr val="FFFF00"/>
              </a:highlight>
            </a:endParaRPr>
          </a:p>
          <a:p>
            <a:pPr>
              <a:lnSpc>
                <a:spcPct val="100000"/>
              </a:lnSpc>
            </a:pPr>
            <a:r>
              <a:rPr lang="cs-CZ" sz="1600" dirty="0"/>
              <a:t>Pro výzvu č. 35  doporučujeme používat pomocnou  tabulku </a:t>
            </a:r>
            <a:r>
              <a:rPr lang="cs-CZ" sz="1600" b="1" dirty="0"/>
              <a:t>„Evidence jednotlivých účastníků“ pro vykázání hodnot indikátorů  </a:t>
            </a:r>
            <a:r>
              <a:rPr lang="cs-CZ" sz="1600" dirty="0">
                <a:hlinkClick r:id="rId3"/>
              </a:rPr>
              <a:t>Monitorování podpořených osob - </a:t>
            </a:r>
            <a:r>
              <a:rPr lang="cs-CZ" sz="1600" dirty="0">
                <a:hlinkClick r:id="rId4"/>
              </a:rPr>
              <a:t>www.esfcr.cz</a:t>
            </a:r>
            <a:endParaRPr lang="cs-CZ" sz="1600" dirty="0"/>
          </a:p>
          <a:p>
            <a:pPr>
              <a:lnSpc>
                <a:spcPct val="100000"/>
              </a:lnSpc>
            </a:pPr>
            <a:endParaRPr lang="cs-CZ" sz="1600" dirty="0"/>
          </a:p>
          <a:p>
            <a:pPr marL="0" indent="0">
              <a:lnSpc>
                <a:spcPct val="100000"/>
              </a:lnSpc>
              <a:buNone/>
            </a:pPr>
            <a:endParaRPr lang="cs-CZ" sz="1600" dirty="0"/>
          </a:p>
          <a:p>
            <a:pPr>
              <a:lnSpc>
                <a:spcPct val="100000"/>
              </a:lnSpc>
            </a:pPr>
            <a:r>
              <a:rPr lang="cs-CZ" sz="1600" dirty="0"/>
              <a:t>Tabulku "Evidence jednotlivých účastníků" připravil řídicí orgán OPZ+ za účelem usnadnění sledování podpor jednotlivých účastníků projektu příjemcům po dobu nefunkčnosti IS ESF. Využití této tabulky není pro příjemce povinné, nicméně je doporučeno, protože obsahuje všechny údaje, které se standardně zapisují do IS ESF, a které bude muset příjemce po zprovoznění IS ESF do systému zadat, aby mohl vykázat hodnoty indikátorů týkajících se účastníků standardním způsobem. </a:t>
            </a:r>
          </a:p>
          <a:p>
            <a:endParaRPr lang="cs-CZ" dirty="0"/>
          </a:p>
        </p:txBody>
      </p:sp>
      <p:sp>
        <p:nvSpPr>
          <p:cNvPr id="4" name="Zástupný symbol pro číslo snímku 3">
            <a:extLst>
              <a:ext uri="{FF2B5EF4-FFF2-40B4-BE49-F238E27FC236}">
                <a16:creationId xmlns:a16="http://schemas.microsoft.com/office/drawing/2014/main" id="{A33191ED-FB1B-B336-A0F4-CA36BF70E688}"/>
              </a:ext>
            </a:extLst>
          </p:cNvPr>
          <p:cNvSpPr>
            <a:spLocks noGrp="1"/>
          </p:cNvSpPr>
          <p:nvPr>
            <p:ph type="sldNum" sz="quarter" idx="12"/>
          </p:nvPr>
        </p:nvSpPr>
        <p:spPr/>
        <p:txBody>
          <a:bodyPr/>
          <a:lstStyle/>
          <a:p>
            <a:fld id="{479BF083-4774-43B1-9AB0-5CC1AC5DD8EE}" type="slidenum">
              <a:rPr lang="cs-CZ" smtClean="0"/>
              <a:pPr/>
              <a:t>27</a:t>
            </a:fld>
            <a:endParaRPr lang="cs-CZ" dirty="0"/>
          </a:p>
        </p:txBody>
      </p:sp>
    </p:spTree>
    <p:extLst>
      <p:ext uri="{BB962C8B-B14F-4D97-AF65-F5344CB8AC3E}">
        <p14:creationId xmlns:p14="http://schemas.microsoft.com/office/powerpoint/2010/main" val="201284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 VYKAZOVÁNÍ</a:t>
            </a:r>
          </a:p>
        </p:txBody>
      </p:sp>
      <p:sp>
        <p:nvSpPr>
          <p:cNvPr id="3" name="Zástupný symbol pro obsah 2"/>
          <p:cNvSpPr>
            <a:spLocks noGrp="1"/>
          </p:cNvSpPr>
          <p:nvPr>
            <p:ph idx="1"/>
          </p:nvPr>
        </p:nvSpPr>
        <p:spPr>
          <a:xfrm>
            <a:off x="323528" y="1844824"/>
            <a:ext cx="8568952" cy="4752528"/>
          </a:xfrm>
        </p:spPr>
        <p:txBody>
          <a:bodyPr/>
          <a:lstStyle/>
          <a:p>
            <a:pPr lvl="1">
              <a:spcBef>
                <a:spcPts val="0"/>
              </a:spcBef>
              <a:spcAft>
                <a:spcPts val="0"/>
              </a:spcAft>
              <a:buFontTx/>
              <a:buChar char="-"/>
            </a:pPr>
            <a:endParaRPr lang="cs-CZ" sz="1600" dirty="0"/>
          </a:p>
          <a:p>
            <a:pPr lvl="1">
              <a:spcBef>
                <a:spcPts val="0"/>
              </a:spcBef>
              <a:spcAft>
                <a:spcPts val="0"/>
              </a:spcAft>
              <a:buFontTx/>
              <a:buChar char="-"/>
            </a:pPr>
            <a:r>
              <a:rPr lang="cs-CZ" sz="1600" b="1" dirty="0"/>
              <a:t>Podpořené osoby budou evidovány v IS ESF až bude systém plně funkční .</a:t>
            </a:r>
            <a:r>
              <a:rPr lang="cs-CZ" sz="1600" dirty="0"/>
              <a:t> Do té doby se budou podpořené osoby vykazovat ručně v ZOR.</a:t>
            </a:r>
          </a:p>
          <a:p>
            <a:pPr lvl="1">
              <a:spcBef>
                <a:spcPts val="0"/>
              </a:spcBef>
              <a:spcAft>
                <a:spcPts val="0"/>
              </a:spcAft>
              <a:buFontTx/>
              <a:buChar char="-"/>
            </a:pPr>
            <a:endParaRPr lang="cs-CZ" sz="1600" dirty="0"/>
          </a:p>
          <a:p>
            <a:pPr lvl="1">
              <a:spcBef>
                <a:spcPts val="0"/>
              </a:spcBef>
              <a:spcAft>
                <a:spcPts val="0"/>
              </a:spcAft>
              <a:buFontTx/>
              <a:buChar char="-"/>
            </a:pPr>
            <a:r>
              <a:rPr lang="cs-CZ" sz="1600" dirty="0"/>
              <a:t>Pro tyto dva indikátory, kde je cílová hodnota závazkem (</a:t>
            </a:r>
            <a:r>
              <a:rPr lang="cs-CZ" sz="1600" b="1" dirty="0"/>
              <a:t>600 000</a:t>
            </a:r>
            <a:r>
              <a:rPr lang="cs-CZ" sz="1600" dirty="0"/>
              <a:t>, </a:t>
            </a:r>
            <a:r>
              <a:rPr lang="cs-CZ" sz="1600" b="1" dirty="0"/>
              <a:t>626 000</a:t>
            </a:r>
            <a:r>
              <a:rPr lang="cs-CZ" sz="1600" dirty="0"/>
              <a:t>) platí, že podpořená osoba se stává „účastníkem“ až ve chvíli, kdy obdrží alespoň </a:t>
            </a:r>
            <a:br>
              <a:rPr lang="cs-CZ" sz="1600" dirty="0"/>
            </a:br>
            <a:r>
              <a:rPr lang="cs-CZ" sz="1600" b="1" dirty="0"/>
              <a:t>40 hodin podpory </a:t>
            </a:r>
            <a:r>
              <a:rPr lang="cs-CZ" sz="1600" dirty="0"/>
              <a:t>(do té doby se v IS KP 21+ nenačte).</a:t>
            </a:r>
          </a:p>
          <a:p>
            <a:pPr lvl="1">
              <a:spcBef>
                <a:spcPts val="0"/>
              </a:spcBef>
              <a:spcAft>
                <a:spcPts val="0"/>
              </a:spcAft>
              <a:buFontTx/>
              <a:buChar char="-"/>
            </a:pPr>
            <a:endParaRPr lang="cs-CZ" sz="1600" dirty="0"/>
          </a:p>
          <a:p>
            <a:pPr lvl="1">
              <a:spcBef>
                <a:spcPts val="0"/>
              </a:spcBef>
              <a:spcAft>
                <a:spcPts val="0"/>
              </a:spcAft>
              <a:buFontTx/>
              <a:buChar char="-"/>
            </a:pPr>
            <a:r>
              <a:rPr lang="cs-CZ" sz="1600" dirty="0"/>
              <a:t>Hodnota </a:t>
            </a:r>
            <a:r>
              <a:rPr lang="cs-CZ" sz="1600" b="1" dirty="0"/>
              <a:t>Indikátoru 626 000 „Účastníci, kteří získali kvalifikaci po ukončení své účasti“ </a:t>
            </a:r>
            <a:r>
              <a:rPr lang="cs-CZ" sz="1600" dirty="0"/>
              <a:t>se načte až v momentě, kdy v IS ESF uvedete, že účastník definitivně ukončil účast v projektu. </a:t>
            </a:r>
            <a:r>
              <a:rPr lang="cs-CZ" sz="1600" b="1" dirty="0"/>
              <a:t>Indikátor 600 000 „Celkový počet účastníků“ </a:t>
            </a:r>
            <a:r>
              <a:rPr lang="cs-CZ" sz="1600" dirty="0"/>
              <a:t>po absolvování 40 hodin. </a:t>
            </a:r>
          </a:p>
          <a:p>
            <a:pPr lvl="1">
              <a:spcBef>
                <a:spcPts val="0"/>
              </a:spcBef>
              <a:spcAft>
                <a:spcPts val="0"/>
              </a:spcAft>
              <a:buFontTx/>
              <a:buChar char="-"/>
            </a:pPr>
            <a:endParaRPr lang="cs-CZ" sz="1600" dirty="0"/>
          </a:p>
          <a:p>
            <a:pPr lvl="1">
              <a:spcBef>
                <a:spcPts val="0"/>
              </a:spcBef>
              <a:spcAft>
                <a:spcPts val="0"/>
              </a:spcAft>
              <a:buFontTx/>
              <a:buChar char="-"/>
            </a:pPr>
            <a:endParaRPr lang="cs-CZ" sz="1600" dirty="0"/>
          </a:p>
          <a:p>
            <a:pPr lvl="1">
              <a:spcBef>
                <a:spcPts val="0"/>
              </a:spcBef>
              <a:spcAft>
                <a:spcPts val="0"/>
              </a:spcAft>
            </a:pPr>
            <a:endParaRPr lang="cs-CZ" sz="1600" dirty="0"/>
          </a:p>
          <a:p>
            <a:pPr>
              <a:spcBef>
                <a:spcPts val="0"/>
              </a:spcBef>
              <a:spcAft>
                <a:spcPts val="0"/>
              </a:spcAft>
            </a:pPr>
            <a:endParaRPr lang="cs-CZ" sz="1600" dirty="0"/>
          </a:p>
        </p:txBody>
      </p:sp>
    </p:spTree>
    <p:extLst>
      <p:ext uri="{BB962C8B-B14F-4D97-AF65-F5344CB8AC3E}">
        <p14:creationId xmlns:p14="http://schemas.microsoft.com/office/powerpoint/2010/main" val="184305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8C0B1-3D90-44B5-91D2-C6D02E8E9CEE}"/>
              </a:ext>
            </a:extLst>
          </p:cNvPr>
          <p:cNvSpPr>
            <a:spLocks noGrp="1"/>
          </p:cNvSpPr>
          <p:nvPr>
            <p:ph type="title"/>
          </p:nvPr>
        </p:nvSpPr>
        <p:spPr/>
        <p:txBody>
          <a:bodyPr/>
          <a:lstStyle/>
          <a:p>
            <a:r>
              <a:rPr lang="cs-CZ" dirty="0"/>
              <a:t>Indikátory- vykazování </a:t>
            </a:r>
          </a:p>
        </p:txBody>
      </p:sp>
      <p:sp>
        <p:nvSpPr>
          <p:cNvPr id="3" name="Zástupný obsah 2">
            <a:extLst>
              <a:ext uri="{FF2B5EF4-FFF2-40B4-BE49-F238E27FC236}">
                <a16:creationId xmlns:a16="http://schemas.microsoft.com/office/drawing/2014/main" id="{B80AA9EE-8463-C919-C26B-40A73E3C6D0F}"/>
              </a:ext>
            </a:extLst>
          </p:cNvPr>
          <p:cNvSpPr>
            <a:spLocks noGrp="1"/>
          </p:cNvSpPr>
          <p:nvPr>
            <p:ph idx="1"/>
          </p:nvPr>
        </p:nvSpPr>
        <p:spPr>
          <a:xfrm>
            <a:off x="540000" y="2348880"/>
            <a:ext cx="8064000" cy="2016224"/>
          </a:xfrm>
        </p:spPr>
        <p:txBody>
          <a:bodyPr/>
          <a:lstStyle/>
          <a:p>
            <a:r>
              <a:rPr lang="cs-CZ" sz="1600" dirty="0"/>
              <a:t>Všechny podpořené osoby projektu budou mít v listinné podobě podepsaný Monitorovací list  </a:t>
            </a:r>
            <a:r>
              <a:rPr lang="cs-CZ" sz="1600" b="1" dirty="0"/>
              <a:t>https://www.esfcr.cz/monitorovani-podporenych-osob-opz-plus/-/dokument/18069669</a:t>
            </a:r>
            <a:r>
              <a:rPr lang="cs-CZ" sz="1600" dirty="0"/>
              <a:t> k </a:t>
            </a:r>
            <a:r>
              <a:rPr lang="cs-CZ" sz="1600" dirty="0" err="1"/>
              <a:t>ZoR</a:t>
            </a:r>
            <a:r>
              <a:rPr lang="cs-CZ" sz="1600" dirty="0"/>
              <a:t> ani </a:t>
            </a:r>
            <a:r>
              <a:rPr lang="cs-CZ" sz="1600" dirty="0" err="1"/>
              <a:t>ŽoP</a:t>
            </a:r>
            <a:r>
              <a:rPr lang="cs-CZ" sz="1600" dirty="0"/>
              <a:t> se nepřikládá, ale může být vyžádán na případné kontrole na místě.</a:t>
            </a:r>
          </a:p>
          <a:p>
            <a:endParaRPr lang="cs-CZ" dirty="0"/>
          </a:p>
        </p:txBody>
      </p:sp>
      <p:sp>
        <p:nvSpPr>
          <p:cNvPr id="4" name="Zástupný symbol pro číslo snímku 3">
            <a:extLst>
              <a:ext uri="{FF2B5EF4-FFF2-40B4-BE49-F238E27FC236}">
                <a16:creationId xmlns:a16="http://schemas.microsoft.com/office/drawing/2014/main" id="{18AC792E-9C81-AE3A-A0BB-910196192256}"/>
              </a:ext>
            </a:extLst>
          </p:cNvPr>
          <p:cNvSpPr>
            <a:spLocks noGrp="1"/>
          </p:cNvSpPr>
          <p:nvPr>
            <p:ph type="sldNum" sz="quarter" idx="12"/>
          </p:nvPr>
        </p:nvSpPr>
        <p:spPr/>
        <p:txBody>
          <a:bodyPr/>
          <a:lstStyle/>
          <a:p>
            <a:fld id="{479BF083-4774-43B1-9AB0-5CC1AC5DD8EE}" type="slidenum">
              <a:rPr lang="cs-CZ" smtClean="0"/>
              <a:pPr/>
              <a:t>29</a:t>
            </a:fld>
            <a:endParaRPr lang="cs-CZ" dirty="0"/>
          </a:p>
        </p:txBody>
      </p:sp>
    </p:spTree>
    <p:extLst>
      <p:ext uri="{BB962C8B-B14F-4D97-AF65-F5344CB8AC3E}">
        <p14:creationId xmlns:p14="http://schemas.microsoft.com/office/powerpoint/2010/main" val="382470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Obecná doporučení k realizaci projektu</a:t>
            </a:r>
          </a:p>
        </p:txBody>
      </p:sp>
      <p:sp>
        <p:nvSpPr>
          <p:cNvPr id="3" name="Zástupný symbol pro obsah 2"/>
          <p:cNvSpPr>
            <a:spLocks noGrp="1"/>
          </p:cNvSpPr>
          <p:nvPr>
            <p:ph idx="1"/>
          </p:nvPr>
        </p:nvSpPr>
        <p:spPr>
          <a:xfrm>
            <a:off x="395536" y="1916832"/>
            <a:ext cx="8352928" cy="4464496"/>
          </a:xfrm>
        </p:spPr>
        <p:txBody>
          <a:bodyPr/>
          <a:lstStyle/>
          <a:p>
            <a:pPr marL="0" indent="0">
              <a:buNone/>
            </a:pPr>
            <a:r>
              <a:rPr lang="cs-CZ" sz="2000" b="1" dirty="0">
                <a:effectLst>
                  <a:outerShdw blurRad="38100" dist="38100" dir="2700000" algn="tl">
                    <a:srgbClr val="000000">
                      <a:alpha val="43137"/>
                    </a:srgbClr>
                  </a:outerShdw>
                </a:effectLst>
              </a:rPr>
              <a:t>Kontaktní osoby projektu</a:t>
            </a:r>
          </a:p>
          <a:p>
            <a:pPr>
              <a:spcBef>
                <a:spcPts val="0"/>
              </a:spcBef>
              <a:spcAft>
                <a:spcPts val="0"/>
              </a:spcAft>
            </a:pPr>
            <a:r>
              <a:rPr lang="cs-CZ" sz="1600" dirty="0"/>
              <a:t>Doporučujeme zkontrolovat, zda osoba uvedená v IS KP21+ jako „hlavní kontaktní osoba“ je stále aktuální a zda má všechna potřebná oprávnění (role). V případě změny kontaktní osoby aktualizujte informace přes záložku „Žádost o změnu“. </a:t>
            </a:r>
          </a:p>
          <a:p>
            <a:pPr>
              <a:spcBef>
                <a:spcPts val="0"/>
              </a:spcBef>
              <a:spcAft>
                <a:spcPts val="0"/>
              </a:spcAft>
            </a:pPr>
            <a:r>
              <a:rPr lang="cs-CZ" sz="1600" dirty="0"/>
              <a:t>Doporučujeme si hlídat zastupitelnost – na projektu by měl být vždy někdo „aktivní“, </a:t>
            </a:r>
            <a:br>
              <a:rPr lang="cs-CZ" sz="1600" dirty="0"/>
            </a:br>
            <a:r>
              <a:rPr lang="cs-CZ" sz="1600" dirty="0"/>
              <a:t>kdo může za nepřítomnosti informovanějších osob např. požádat depeší z projektu o prodloužení lhůty. </a:t>
            </a:r>
          </a:p>
          <a:p>
            <a:pPr>
              <a:spcBef>
                <a:spcPts val="0"/>
              </a:spcBef>
              <a:spcAft>
                <a:spcPts val="0"/>
              </a:spcAft>
            </a:pPr>
            <a:r>
              <a:rPr lang="cs-CZ" sz="1600" dirty="0"/>
              <a:t>Žádosti o prodloužení lhůty, odemčení systému apod. musí být zaslány včas a měla by je vždy zasílat osoba, která je uvedená mezi Osobami projektu.</a:t>
            </a:r>
          </a:p>
        </p:txBody>
      </p:sp>
    </p:spTree>
    <p:extLst>
      <p:ext uri="{BB962C8B-B14F-4D97-AF65-F5344CB8AC3E}">
        <p14:creationId xmlns:p14="http://schemas.microsoft.com/office/powerpoint/2010/main" val="198286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540" y="-3011"/>
            <a:ext cx="8424000" cy="1080000"/>
          </a:xfrm>
        </p:spPr>
        <p:txBody>
          <a:bodyPr/>
          <a:lstStyle/>
          <a:p>
            <a:r>
              <a:rPr lang="cs-CZ" dirty="0" err="1"/>
              <a:t>INDIKÁTORy</a:t>
            </a:r>
            <a:endParaRPr lang="cs-CZ" dirty="0"/>
          </a:p>
        </p:txBody>
      </p:sp>
      <p:sp>
        <p:nvSpPr>
          <p:cNvPr id="3" name="Zástupný symbol pro obsah 2"/>
          <p:cNvSpPr>
            <a:spLocks noGrp="1"/>
          </p:cNvSpPr>
          <p:nvPr>
            <p:ph idx="1"/>
          </p:nvPr>
        </p:nvSpPr>
        <p:spPr>
          <a:xfrm>
            <a:off x="503996" y="1080000"/>
            <a:ext cx="8136008" cy="5445344"/>
          </a:xfrm>
        </p:spPr>
        <p:txBody>
          <a:bodyPr/>
          <a:lstStyle/>
          <a:p>
            <a:pPr marL="0" indent="0">
              <a:spcBef>
                <a:spcPts val="0"/>
              </a:spcBef>
              <a:spcAft>
                <a:spcPts val="0"/>
              </a:spcAft>
              <a:buNone/>
            </a:pPr>
            <a:endParaRPr lang="cs-CZ" sz="1600" b="1" dirty="0"/>
          </a:p>
          <a:p>
            <a:pPr marL="0" indent="0">
              <a:spcBef>
                <a:spcPts val="0"/>
              </a:spcBef>
              <a:spcAft>
                <a:spcPts val="0"/>
              </a:spcAft>
              <a:buNone/>
            </a:pPr>
            <a:r>
              <a:rPr lang="cs-CZ" sz="1600" dirty="0"/>
              <a:t>Indikátory, pro které jsou stanoveny cílové hodnoty jako závazek příjemce:</a:t>
            </a:r>
          </a:p>
          <a:p>
            <a:pPr>
              <a:spcBef>
                <a:spcPts val="0"/>
              </a:spcBef>
              <a:spcAft>
                <a:spcPts val="0"/>
              </a:spcAft>
            </a:pPr>
            <a:endParaRPr lang="cs-CZ" sz="1600" dirty="0"/>
          </a:p>
          <a:p>
            <a:pPr>
              <a:spcBef>
                <a:spcPts val="0"/>
              </a:spcBef>
              <a:spcAft>
                <a:spcPts val="0"/>
              </a:spcAft>
            </a:pPr>
            <a:endParaRPr lang="cs-CZ" sz="1600" dirty="0"/>
          </a:p>
          <a:p>
            <a:pPr marL="0" indent="0">
              <a:spcBef>
                <a:spcPts val="0"/>
              </a:spcBef>
              <a:spcAft>
                <a:spcPts val="0"/>
              </a:spcAft>
              <a:buNone/>
            </a:pPr>
            <a:endParaRPr lang="cs-CZ" sz="1600" dirty="0"/>
          </a:p>
          <a:p>
            <a:pPr marL="0" indent="0">
              <a:spcBef>
                <a:spcPts val="0"/>
              </a:spcBef>
              <a:spcAft>
                <a:spcPts val="0"/>
              </a:spcAft>
              <a:buNone/>
            </a:pPr>
            <a:r>
              <a:rPr lang="cs-CZ" sz="1600" dirty="0"/>
              <a:t>Finanční opravy pro indikátory výstupů: </a:t>
            </a:r>
          </a:p>
          <a:p>
            <a:pPr>
              <a:spcBef>
                <a:spcPts val="0"/>
              </a:spcBef>
              <a:spcAft>
                <a:spcPts val="0"/>
              </a:spcAft>
            </a:pPr>
            <a:endParaRPr lang="cs-CZ" sz="1600" dirty="0"/>
          </a:p>
          <a:p>
            <a:pPr>
              <a:spcBef>
                <a:spcPts val="0"/>
              </a:spcBef>
              <a:spcAft>
                <a:spcPts val="0"/>
              </a:spcAft>
            </a:pPr>
            <a:endParaRPr lang="cs-CZ" sz="1600" dirty="0"/>
          </a:p>
          <a:p>
            <a:pPr>
              <a:spcBef>
                <a:spcPts val="0"/>
              </a:spcBef>
              <a:spcAft>
                <a:spcPts val="0"/>
              </a:spcAft>
            </a:pPr>
            <a:endParaRPr lang="cs-CZ" sz="1600" dirty="0"/>
          </a:p>
          <a:p>
            <a:pPr marL="0" indent="0">
              <a:spcBef>
                <a:spcPts val="0"/>
              </a:spcBef>
              <a:spcAft>
                <a:spcPts val="0"/>
              </a:spcAft>
              <a:buNone/>
            </a:pPr>
            <a:r>
              <a:rPr lang="cs-CZ" sz="1600" dirty="0"/>
              <a:t>Finanční opravy pro indikátory výsledků:</a:t>
            </a:r>
          </a:p>
          <a:p>
            <a:pPr marL="0" indent="0">
              <a:spcBef>
                <a:spcPts val="0"/>
              </a:spcBef>
              <a:spcAft>
                <a:spcPts val="0"/>
              </a:spcAft>
              <a:buNone/>
            </a:pPr>
            <a:endParaRPr lang="cs-CZ" sz="1600" dirty="0"/>
          </a:p>
          <a:p>
            <a:pPr marL="0" indent="0">
              <a:spcBef>
                <a:spcPts val="0"/>
              </a:spcBef>
              <a:spcAft>
                <a:spcPts val="0"/>
              </a:spcAft>
              <a:buNone/>
            </a:pPr>
            <a:endParaRPr lang="cs-CZ" sz="1600" dirty="0"/>
          </a:p>
          <a:p>
            <a:pPr marL="0" indent="0">
              <a:lnSpc>
                <a:spcPct val="100000"/>
              </a:lnSpc>
              <a:spcBef>
                <a:spcPts val="0"/>
              </a:spcBef>
              <a:spcAft>
                <a:spcPts val="0"/>
              </a:spcAft>
              <a:buNone/>
            </a:pPr>
            <a:endParaRPr lang="cs-CZ" sz="1600" dirty="0"/>
          </a:p>
          <a:p>
            <a:pPr marL="0" indent="0">
              <a:lnSpc>
                <a:spcPct val="100000"/>
              </a:lnSpc>
              <a:spcBef>
                <a:spcPts val="0"/>
              </a:spcBef>
              <a:spcAft>
                <a:spcPts val="0"/>
              </a:spcAft>
              <a:buNone/>
            </a:pPr>
            <a:r>
              <a:rPr lang="cs-CZ" sz="1600" dirty="0"/>
              <a:t>                                                </a:t>
            </a:r>
            <a:endParaRPr lang="cs-CZ" sz="1600" b="1" dirty="0"/>
          </a:p>
          <a:p>
            <a:pPr marL="0" indent="0">
              <a:spcBef>
                <a:spcPts val="0"/>
              </a:spcBef>
              <a:spcAft>
                <a:spcPts val="0"/>
              </a:spcAft>
              <a:buNone/>
            </a:pPr>
            <a:r>
              <a:rPr lang="cs-CZ" sz="1600" dirty="0"/>
              <a:t>                                                                              </a:t>
            </a:r>
          </a:p>
          <a:p>
            <a:pPr marL="0" indent="0">
              <a:spcBef>
                <a:spcPts val="0"/>
              </a:spcBef>
              <a:spcAft>
                <a:spcPts val="0"/>
              </a:spcAft>
              <a:buNone/>
            </a:pPr>
            <a:r>
              <a:rPr lang="cs-CZ" sz="1600" dirty="0"/>
              <a:t>  </a:t>
            </a:r>
          </a:p>
          <a:p>
            <a:pPr>
              <a:spcBef>
                <a:spcPts val="0"/>
              </a:spcBef>
              <a:spcAft>
                <a:spcPts val="0"/>
              </a:spcAft>
            </a:pPr>
            <a:endParaRPr lang="cs-CZ" sz="1600" dirty="0"/>
          </a:p>
          <a:p>
            <a:pPr>
              <a:spcBef>
                <a:spcPts val="0"/>
              </a:spcBef>
              <a:spcAft>
                <a:spcPts val="0"/>
              </a:spcAft>
            </a:pPr>
            <a:endParaRPr lang="cs-CZ" sz="1600" dirty="0"/>
          </a:p>
          <a:p>
            <a:pPr>
              <a:spcBef>
                <a:spcPts val="0"/>
              </a:spcBef>
              <a:spcAft>
                <a:spcPts val="0"/>
              </a:spcAft>
            </a:pPr>
            <a:endParaRPr lang="cs-CZ" sz="1600" dirty="0"/>
          </a:p>
        </p:txBody>
      </p:sp>
      <p:graphicFrame>
        <p:nvGraphicFramePr>
          <p:cNvPr id="4" name="Tabulka 3"/>
          <p:cNvGraphicFramePr>
            <a:graphicFrameLocks noGrp="1"/>
          </p:cNvGraphicFramePr>
          <p:nvPr>
            <p:extLst>
              <p:ext uri="{D42A27DB-BD31-4B8C-83A1-F6EECF244321}">
                <p14:modId xmlns:p14="http://schemas.microsoft.com/office/powerpoint/2010/main" val="3500533389"/>
              </p:ext>
            </p:extLst>
          </p:nvPr>
        </p:nvGraphicFramePr>
        <p:xfrm>
          <a:off x="899592" y="1916833"/>
          <a:ext cx="6120680" cy="1010284"/>
        </p:xfrm>
        <a:graphic>
          <a:graphicData uri="http://schemas.openxmlformats.org/drawingml/2006/table">
            <a:tbl>
              <a:tblPr firstRow="1" firstCol="1" bandRow="1">
                <a:tableStyleId>{5C22544A-7EE6-4342-B048-85BDC9FD1C3A}</a:tableStyleId>
              </a:tblPr>
              <a:tblGrid>
                <a:gridCol w="1054190">
                  <a:extLst>
                    <a:ext uri="{9D8B030D-6E8A-4147-A177-3AD203B41FA5}">
                      <a16:colId xmlns:a16="http://schemas.microsoft.com/office/drawing/2014/main" val="20000"/>
                    </a:ext>
                  </a:extLst>
                </a:gridCol>
                <a:gridCol w="2525742">
                  <a:extLst>
                    <a:ext uri="{9D8B030D-6E8A-4147-A177-3AD203B41FA5}">
                      <a16:colId xmlns:a16="http://schemas.microsoft.com/office/drawing/2014/main" val="20001"/>
                    </a:ext>
                  </a:extLst>
                </a:gridCol>
                <a:gridCol w="1652565">
                  <a:extLst>
                    <a:ext uri="{9D8B030D-6E8A-4147-A177-3AD203B41FA5}">
                      <a16:colId xmlns:a16="http://schemas.microsoft.com/office/drawing/2014/main" val="20002"/>
                    </a:ext>
                  </a:extLst>
                </a:gridCol>
                <a:gridCol w="888183">
                  <a:extLst>
                    <a:ext uri="{9D8B030D-6E8A-4147-A177-3AD203B41FA5}">
                      <a16:colId xmlns:a16="http://schemas.microsoft.com/office/drawing/2014/main" val="20003"/>
                    </a:ext>
                  </a:extLst>
                </a:gridCol>
              </a:tblGrid>
              <a:tr h="382037">
                <a:tc>
                  <a:txBody>
                    <a:bodyPr/>
                    <a:lstStyle/>
                    <a:p>
                      <a:pPr marL="36195" marR="36195">
                        <a:spcBef>
                          <a:spcPts val="300"/>
                        </a:spcBef>
                        <a:spcAft>
                          <a:spcPts val="300"/>
                        </a:spcAft>
                      </a:pPr>
                      <a:r>
                        <a:rPr lang="cs-CZ" sz="1000" dirty="0">
                          <a:effectLst/>
                        </a:rPr>
                        <a:t>Kód indikátoru</a:t>
                      </a:r>
                      <a:endParaRPr lang="cs-CZ" sz="1000" b="1"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dirty="0">
                          <a:effectLst/>
                        </a:rPr>
                        <a:t>Název</a:t>
                      </a:r>
                      <a:endParaRPr lang="cs-CZ" sz="1000" b="1"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a:effectLst/>
                        </a:rPr>
                        <a:t>Typ indikátoru</a:t>
                      </a:r>
                      <a:endParaRPr lang="cs-CZ" sz="1000" b="1">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a:effectLst/>
                        </a:rPr>
                        <a:t>Cílová hodnota</a:t>
                      </a:r>
                      <a:endParaRPr lang="cs-CZ" sz="1000" b="1">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157062">
                <a:tc>
                  <a:txBody>
                    <a:bodyPr/>
                    <a:lstStyle/>
                    <a:p>
                      <a:pPr marL="36195" marR="36195">
                        <a:spcBef>
                          <a:spcPts val="300"/>
                        </a:spcBef>
                        <a:spcAft>
                          <a:spcPts val="300"/>
                        </a:spcAft>
                      </a:pPr>
                      <a:r>
                        <a:rPr lang="cs-CZ" sz="1000" dirty="0">
                          <a:effectLst/>
                        </a:rPr>
                        <a:t>600 000</a:t>
                      </a:r>
                      <a:endParaRPr lang="cs-CZ" sz="1000"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a:effectLst/>
                        </a:rPr>
                        <a:t>Celkový počet účastníků</a:t>
                      </a:r>
                      <a:endParaRPr lang="cs-CZ" sz="100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a:effectLst/>
                        </a:rPr>
                        <a:t>Výstup</a:t>
                      </a:r>
                      <a:endParaRPr lang="cs-CZ" sz="100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a:effectLst/>
                        </a:rPr>
                        <a:t>X</a:t>
                      </a:r>
                      <a:endParaRPr lang="cs-CZ" sz="10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57062">
                <a:tc>
                  <a:txBody>
                    <a:bodyPr/>
                    <a:lstStyle/>
                    <a:p>
                      <a:pPr marL="36195" marR="36195">
                        <a:spcBef>
                          <a:spcPts val="300"/>
                        </a:spcBef>
                        <a:spcAft>
                          <a:spcPts val="300"/>
                        </a:spcAft>
                      </a:pPr>
                      <a:endParaRPr lang="cs-CZ" sz="1000"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endParaRPr lang="cs-CZ" sz="1000"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endParaRPr lang="cs-CZ" sz="1000"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endParaRPr lang="cs-CZ" sz="10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314123">
                <a:tc>
                  <a:txBody>
                    <a:bodyPr/>
                    <a:lstStyle/>
                    <a:p>
                      <a:pPr marL="36195" marR="36195">
                        <a:spcBef>
                          <a:spcPts val="300"/>
                        </a:spcBef>
                        <a:spcAft>
                          <a:spcPts val="300"/>
                        </a:spcAft>
                      </a:pPr>
                      <a:r>
                        <a:rPr lang="cs-CZ" sz="1000" dirty="0">
                          <a:effectLst/>
                        </a:rPr>
                        <a:t>626 000</a:t>
                      </a:r>
                      <a:endParaRPr lang="cs-CZ" sz="1000"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dirty="0">
                          <a:effectLst/>
                        </a:rPr>
                        <a:t>Účastníci, kteří získali kvalifikaci po ukončení své účasti</a:t>
                      </a:r>
                      <a:endParaRPr lang="cs-CZ" sz="1000" dirty="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a:effectLst/>
                        </a:rPr>
                        <a:t>Výsledek</a:t>
                      </a:r>
                      <a:endParaRPr lang="cs-CZ" sz="1000">
                        <a:solidFill>
                          <a:srgbClr val="080808"/>
                        </a:solidFill>
                        <a:effectLst/>
                        <a:latin typeface="Calibri"/>
                        <a:ea typeface="Calibri"/>
                        <a:cs typeface="Times New Roman"/>
                      </a:endParaRPr>
                    </a:p>
                  </a:txBody>
                  <a:tcPr marL="0" marR="0" marT="0" marB="0"/>
                </a:tc>
                <a:tc>
                  <a:txBody>
                    <a:bodyPr/>
                    <a:lstStyle/>
                    <a:p>
                      <a:pPr marL="36195" marR="36195">
                        <a:spcBef>
                          <a:spcPts val="300"/>
                        </a:spcBef>
                        <a:spcAft>
                          <a:spcPts val="300"/>
                        </a:spcAft>
                      </a:pPr>
                      <a:r>
                        <a:rPr lang="cs-CZ" sz="1000" dirty="0">
                          <a:effectLst/>
                        </a:rPr>
                        <a:t>X</a:t>
                      </a:r>
                      <a:endParaRPr lang="cs-CZ" sz="10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4049713308"/>
              </p:ext>
            </p:extLst>
          </p:nvPr>
        </p:nvGraphicFramePr>
        <p:xfrm>
          <a:off x="876332" y="3409663"/>
          <a:ext cx="6143939" cy="976950"/>
        </p:xfrm>
        <a:graphic>
          <a:graphicData uri="http://schemas.openxmlformats.org/drawingml/2006/table">
            <a:tbl>
              <a:tblPr/>
              <a:tblGrid>
                <a:gridCol w="3077646">
                  <a:extLst>
                    <a:ext uri="{9D8B030D-6E8A-4147-A177-3AD203B41FA5}">
                      <a16:colId xmlns:a16="http://schemas.microsoft.com/office/drawing/2014/main" val="20000"/>
                    </a:ext>
                  </a:extLst>
                </a:gridCol>
                <a:gridCol w="3066293">
                  <a:extLst>
                    <a:ext uri="{9D8B030D-6E8A-4147-A177-3AD203B41FA5}">
                      <a16:colId xmlns:a16="http://schemas.microsoft.com/office/drawing/2014/main" val="20001"/>
                    </a:ext>
                  </a:extLst>
                </a:gridCol>
              </a:tblGrid>
              <a:tr h="328209">
                <a:tc>
                  <a:txBody>
                    <a:bodyPr/>
                    <a:lstStyle/>
                    <a:p>
                      <a:pPr marL="36195" marR="36195">
                        <a:lnSpc>
                          <a:spcPct val="115000"/>
                        </a:lnSpc>
                        <a:spcBef>
                          <a:spcPts val="100"/>
                        </a:spcBef>
                        <a:spcAft>
                          <a:spcPts val="100"/>
                        </a:spcAft>
                      </a:pPr>
                      <a:r>
                        <a:rPr lang="cs-CZ" sz="1000" dirty="0">
                          <a:effectLst/>
                          <a:latin typeface="Arial"/>
                          <a:ea typeface="Arial"/>
                          <a:cs typeface="Times New Roman"/>
                        </a:rPr>
                        <a:t>Celková míra naplnění </a:t>
                      </a:r>
                      <a:r>
                        <a:rPr lang="cs-CZ" sz="1000" b="1" dirty="0">
                          <a:effectLst/>
                          <a:latin typeface="Arial"/>
                          <a:ea typeface="Arial"/>
                          <a:cs typeface="Times New Roman"/>
                        </a:rPr>
                        <a:t>indikátorů výstupů </a:t>
                      </a:r>
                      <a:r>
                        <a:rPr lang="cs-CZ" sz="1000" dirty="0">
                          <a:effectLst/>
                          <a:latin typeface="Arial"/>
                          <a:ea typeface="Arial"/>
                          <a:cs typeface="Times New Roman"/>
                        </a:rPr>
                        <a:t>uvedených v Informaci o projektu v příloze č. 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dirty="0">
                          <a:effectLst/>
                          <a:latin typeface="Arial"/>
                          <a:ea typeface="Arial"/>
                          <a:cs typeface="Times New Roman"/>
                        </a:rPr>
                        <a:t>Procento odvodu z částky, ve které byla porušena rozpočtová kázeň</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6808">
                <a:tc>
                  <a:txBody>
                    <a:bodyPr/>
                    <a:lstStyle/>
                    <a:p>
                      <a:pPr marL="36195" marR="36195">
                        <a:lnSpc>
                          <a:spcPct val="115000"/>
                        </a:lnSpc>
                        <a:spcBef>
                          <a:spcPts val="100"/>
                        </a:spcBef>
                        <a:spcAft>
                          <a:spcPts val="100"/>
                        </a:spcAft>
                      </a:pPr>
                      <a:r>
                        <a:rPr lang="cs-CZ" sz="1000" dirty="0">
                          <a:effectLst/>
                          <a:latin typeface="Arial"/>
                          <a:ea typeface="Arial"/>
                          <a:cs typeface="Times New Roman"/>
                        </a:rPr>
                        <a:t>méně než </a:t>
                      </a:r>
                      <a:r>
                        <a:rPr lang="cs-CZ" sz="1000" b="1" dirty="0">
                          <a:effectLst/>
                          <a:latin typeface="Arial"/>
                          <a:ea typeface="Arial"/>
                          <a:cs typeface="Times New Roman"/>
                        </a:rPr>
                        <a:t>85 %</a:t>
                      </a:r>
                      <a:r>
                        <a:rPr lang="cs-CZ" sz="1000" dirty="0">
                          <a:effectLst/>
                          <a:latin typeface="Arial"/>
                          <a:ea typeface="Arial"/>
                          <a:cs typeface="Times New Roman"/>
                        </a:rPr>
                        <a:t> až 70 %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a:effectLst/>
                          <a:latin typeface="Arial"/>
                          <a:ea typeface="Arial"/>
                          <a:cs typeface="Times New Roman"/>
                        </a:rPr>
                        <a:t>15 %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808">
                <a:tc>
                  <a:txBody>
                    <a:bodyPr/>
                    <a:lstStyle/>
                    <a:p>
                      <a:pPr marL="36195" marR="36195">
                        <a:lnSpc>
                          <a:spcPct val="115000"/>
                        </a:lnSpc>
                        <a:spcBef>
                          <a:spcPts val="100"/>
                        </a:spcBef>
                        <a:spcAft>
                          <a:spcPts val="100"/>
                        </a:spcAft>
                      </a:pPr>
                      <a:r>
                        <a:rPr lang="cs-CZ" sz="1000" dirty="0">
                          <a:effectLst/>
                          <a:latin typeface="Arial"/>
                          <a:ea typeface="Arial"/>
                          <a:cs typeface="Times New Roman"/>
                        </a:rPr>
                        <a:t>méně než 70 % až 55 %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dirty="0">
                          <a:effectLst/>
                          <a:latin typeface="Arial"/>
                          <a:ea typeface="Arial"/>
                          <a:cs typeface="Times New Roman"/>
                        </a:rPr>
                        <a:t>20 %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808">
                <a:tc>
                  <a:txBody>
                    <a:bodyPr/>
                    <a:lstStyle/>
                    <a:p>
                      <a:pPr marL="36195" marR="36195">
                        <a:lnSpc>
                          <a:spcPct val="115000"/>
                        </a:lnSpc>
                        <a:spcBef>
                          <a:spcPts val="100"/>
                        </a:spcBef>
                        <a:spcAft>
                          <a:spcPts val="100"/>
                        </a:spcAft>
                      </a:pPr>
                      <a:r>
                        <a:rPr lang="cs-CZ" sz="1000" dirty="0">
                          <a:effectLst/>
                          <a:latin typeface="Arial"/>
                          <a:ea typeface="Arial"/>
                          <a:cs typeface="Times New Roman"/>
                        </a:rPr>
                        <a:t>méně než 55 % až 40 %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a:effectLst/>
                          <a:latin typeface="Arial"/>
                          <a:ea typeface="Arial"/>
                          <a:cs typeface="Times New Roman"/>
                        </a:rPr>
                        <a:t>30 %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808">
                <a:tc>
                  <a:txBody>
                    <a:bodyPr/>
                    <a:lstStyle/>
                    <a:p>
                      <a:pPr marL="36195" marR="36195">
                        <a:lnSpc>
                          <a:spcPct val="115000"/>
                        </a:lnSpc>
                        <a:spcBef>
                          <a:spcPts val="100"/>
                        </a:spcBef>
                        <a:spcAft>
                          <a:spcPts val="100"/>
                        </a:spcAft>
                      </a:pPr>
                      <a:r>
                        <a:rPr lang="cs-CZ" sz="1000" dirty="0">
                          <a:effectLst/>
                          <a:latin typeface="Arial"/>
                          <a:ea typeface="Arial"/>
                          <a:cs typeface="Times New Roman"/>
                        </a:rPr>
                        <a:t>méně než 40 %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dirty="0">
                          <a:effectLst/>
                          <a:latin typeface="Arial"/>
                          <a:ea typeface="Arial"/>
                          <a:cs typeface="Times New Roman"/>
                        </a:rPr>
                        <a:t>50 %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2242496121"/>
              </p:ext>
            </p:extLst>
          </p:nvPr>
        </p:nvGraphicFramePr>
        <p:xfrm>
          <a:off x="876333" y="4869160"/>
          <a:ext cx="6143939" cy="908840"/>
        </p:xfrm>
        <a:graphic>
          <a:graphicData uri="http://schemas.openxmlformats.org/drawingml/2006/table">
            <a:tbl>
              <a:tblPr/>
              <a:tblGrid>
                <a:gridCol w="3302723">
                  <a:extLst>
                    <a:ext uri="{9D8B030D-6E8A-4147-A177-3AD203B41FA5}">
                      <a16:colId xmlns:a16="http://schemas.microsoft.com/office/drawing/2014/main" val="20000"/>
                    </a:ext>
                  </a:extLst>
                </a:gridCol>
                <a:gridCol w="2841216">
                  <a:extLst>
                    <a:ext uri="{9D8B030D-6E8A-4147-A177-3AD203B41FA5}">
                      <a16:colId xmlns:a16="http://schemas.microsoft.com/office/drawing/2014/main" val="20001"/>
                    </a:ext>
                  </a:extLst>
                </a:gridCol>
              </a:tblGrid>
              <a:tr h="464752">
                <a:tc>
                  <a:txBody>
                    <a:bodyPr/>
                    <a:lstStyle/>
                    <a:p>
                      <a:pPr marL="36195" marR="36195">
                        <a:lnSpc>
                          <a:spcPct val="115000"/>
                        </a:lnSpc>
                        <a:spcBef>
                          <a:spcPts val="100"/>
                        </a:spcBef>
                        <a:spcAft>
                          <a:spcPts val="100"/>
                        </a:spcAft>
                      </a:pPr>
                      <a:r>
                        <a:rPr lang="cs-CZ" sz="1000" dirty="0">
                          <a:effectLst/>
                          <a:latin typeface="Arial"/>
                          <a:ea typeface="Arial"/>
                          <a:cs typeface="Times New Roman"/>
                        </a:rPr>
                        <a:t>Celková míra naplnění </a:t>
                      </a:r>
                      <a:r>
                        <a:rPr lang="cs-CZ" sz="1000" b="1" dirty="0">
                          <a:effectLst/>
                          <a:latin typeface="Arial"/>
                          <a:ea typeface="Arial"/>
                          <a:cs typeface="Times New Roman"/>
                        </a:rPr>
                        <a:t>indikátorů výsledků </a:t>
                      </a:r>
                      <a:r>
                        <a:rPr lang="cs-CZ" sz="1000" dirty="0">
                          <a:effectLst/>
                          <a:latin typeface="Arial"/>
                          <a:ea typeface="Arial"/>
                          <a:cs typeface="Times New Roman"/>
                        </a:rPr>
                        <a:t>uvedených v Informaci o projektu v příloze č. 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a:effectLst/>
                          <a:latin typeface="Arial"/>
                          <a:ea typeface="Arial"/>
                          <a:cs typeface="Times New Roman"/>
                        </a:rPr>
                        <a:t>Procento odvodu z částky, ve které byla porušena rozpočtová kázeň</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044">
                <a:tc>
                  <a:txBody>
                    <a:bodyPr/>
                    <a:lstStyle/>
                    <a:p>
                      <a:pPr marL="36195" marR="36195">
                        <a:lnSpc>
                          <a:spcPct val="115000"/>
                        </a:lnSpc>
                        <a:spcBef>
                          <a:spcPts val="100"/>
                        </a:spcBef>
                        <a:spcAft>
                          <a:spcPts val="100"/>
                        </a:spcAft>
                      </a:pPr>
                      <a:r>
                        <a:rPr lang="cs-CZ" sz="1000" dirty="0">
                          <a:effectLst/>
                          <a:latin typeface="Arial"/>
                          <a:ea typeface="Arial"/>
                          <a:cs typeface="Times New Roman"/>
                        </a:rPr>
                        <a:t>méně než </a:t>
                      </a:r>
                      <a:r>
                        <a:rPr lang="cs-CZ" sz="1000" b="1" dirty="0">
                          <a:effectLst/>
                          <a:latin typeface="Arial"/>
                          <a:ea typeface="Arial"/>
                          <a:cs typeface="Times New Roman"/>
                        </a:rPr>
                        <a:t>75 %</a:t>
                      </a:r>
                      <a:r>
                        <a:rPr lang="cs-CZ" sz="1000" dirty="0">
                          <a:effectLst/>
                          <a:latin typeface="Arial"/>
                          <a:ea typeface="Arial"/>
                          <a:cs typeface="Times New Roman"/>
                        </a:rPr>
                        <a:t> až  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a:effectLst/>
                          <a:latin typeface="Arial"/>
                          <a:ea typeface="Arial"/>
                          <a:cs typeface="Times New Roman"/>
                        </a:rPr>
                        <a:t>10 %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044">
                <a:tc>
                  <a:txBody>
                    <a:bodyPr/>
                    <a:lstStyle/>
                    <a:p>
                      <a:pPr marL="36195" marR="36195">
                        <a:lnSpc>
                          <a:spcPct val="115000"/>
                        </a:lnSpc>
                        <a:spcBef>
                          <a:spcPts val="100"/>
                        </a:spcBef>
                        <a:spcAft>
                          <a:spcPts val="100"/>
                        </a:spcAft>
                      </a:pPr>
                      <a:r>
                        <a:rPr lang="cs-CZ" sz="1000" dirty="0">
                          <a:effectLst/>
                          <a:latin typeface="Arial"/>
                          <a:ea typeface="Arial"/>
                          <a:cs typeface="Times New Roman"/>
                        </a:rPr>
                        <a:t>méně než 50 %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nSpc>
                          <a:spcPct val="115000"/>
                        </a:lnSpc>
                        <a:spcBef>
                          <a:spcPts val="100"/>
                        </a:spcBef>
                        <a:spcAft>
                          <a:spcPts val="100"/>
                        </a:spcAft>
                      </a:pPr>
                      <a:r>
                        <a:rPr lang="cs-CZ" sz="1000" dirty="0">
                          <a:effectLst/>
                          <a:latin typeface="Arial"/>
                          <a:ea typeface="Arial"/>
                          <a:cs typeface="Times New Roman"/>
                        </a:rPr>
                        <a:t>20 %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6279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15E92-C98E-7B6A-FE23-759C61AE4F7B}"/>
              </a:ext>
            </a:extLst>
          </p:cNvPr>
          <p:cNvSpPr>
            <a:spLocks noGrp="1"/>
          </p:cNvSpPr>
          <p:nvPr>
            <p:ph type="title"/>
          </p:nvPr>
        </p:nvSpPr>
        <p:spPr/>
        <p:txBody>
          <a:bodyPr/>
          <a:lstStyle/>
          <a:p>
            <a:r>
              <a:rPr lang="cs-CZ" dirty="0"/>
              <a:t>FINANČNÍ OPRAVY U MONITOROVACÍCH INDIKÁTORŮ</a:t>
            </a:r>
          </a:p>
        </p:txBody>
      </p:sp>
      <p:sp>
        <p:nvSpPr>
          <p:cNvPr id="3" name="Zástupný obsah 2">
            <a:extLst>
              <a:ext uri="{FF2B5EF4-FFF2-40B4-BE49-F238E27FC236}">
                <a16:creationId xmlns:a16="http://schemas.microsoft.com/office/drawing/2014/main" id="{8D72837E-A31C-9492-79B6-CFBC6D772620}"/>
              </a:ext>
            </a:extLst>
          </p:cNvPr>
          <p:cNvSpPr>
            <a:spLocks noGrp="1"/>
          </p:cNvSpPr>
          <p:nvPr>
            <p:ph idx="1"/>
          </p:nvPr>
        </p:nvSpPr>
        <p:spPr/>
        <p:txBody>
          <a:bodyPr/>
          <a:lstStyle/>
          <a:p>
            <a:r>
              <a:rPr lang="cs-CZ" sz="1600" dirty="0"/>
              <a:t>Odvod se počítá z </a:t>
            </a:r>
            <a:r>
              <a:rPr lang="cs-CZ" sz="1600" b="1" dirty="0"/>
              <a:t>částky </a:t>
            </a:r>
            <a:r>
              <a:rPr lang="cs-CZ" sz="1600" b="1" u="sng" dirty="0"/>
              <a:t>vyčerpané</a:t>
            </a:r>
            <a:r>
              <a:rPr lang="cs-CZ" sz="1600" b="1" dirty="0"/>
              <a:t> dotace</a:t>
            </a:r>
            <a:r>
              <a:rPr lang="cs-CZ" sz="1600" dirty="0"/>
              <a:t>. Na očekávanou cílovou hodnotu má vliv procento vyčerpané dotace, při nedočerpání rozpočtu tak může dojít ke snížení očekávané hodnoty.  </a:t>
            </a:r>
            <a:r>
              <a:rPr lang="cs-CZ" sz="1600" b="1" dirty="0"/>
              <a:t>Blíže viz </a:t>
            </a:r>
            <a:r>
              <a:rPr lang="cs-CZ" sz="1600" b="1" dirty="0" err="1"/>
              <a:t>RoD</a:t>
            </a:r>
            <a:r>
              <a:rPr lang="cs-CZ" sz="1600" b="1" dirty="0"/>
              <a:t>, část V, body 3.6  a 3.7</a:t>
            </a:r>
          </a:p>
          <a:p>
            <a:r>
              <a:rPr lang="cs-CZ" sz="1600" dirty="0"/>
              <a:t>V případě, že do data ukončení realizace projektu </a:t>
            </a:r>
            <a:r>
              <a:rPr lang="cs-CZ" sz="1600" b="1" dirty="0"/>
              <a:t>nebude splněna podmínka počtu podpořených zaměstnanců uvedená v části III bodu 1) b bude udělena finanční oprava dle </a:t>
            </a:r>
            <a:r>
              <a:rPr lang="cs-CZ" sz="1600" b="1" dirty="0" err="1"/>
              <a:t>RoD</a:t>
            </a:r>
            <a:r>
              <a:rPr lang="cs-CZ" sz="1600" b="1" dirty="0"/>
              <a:t>, části V, bodu 3.9</a:t>
            </a:r>
          </a:p>
          <a:p>
            <a:endParaRPr lang="cs-CZ" sz="1600" dirty="0"/>
          </a:p>
          <a:p>
            <a:endParaRPr lang="cs-CZ" dirty="0"/>
          </a:p>
        </p:txBody>
      </p:sp>
      <p:sp>
        <p:nvSpPr>
          <p:cNvPr id="4" name="Zástupný symbol pro číslo snímku 3">
            <a:extLst>
              <a:ext uri="{FF2B5EF4-FFF2-40B4-BE49-F238E27FC236}">
                <a16:creationId xmlns:a16="http://schemas.microsoft.com/office/drawing/2014/main" id="{D7CF9F66-E884-FAFF-7BE0-1230B1D15545}"/>
              </a:ext>
            </a:extLst>
          </p:cNvPr>
          <p:cNvSpPr>
            <a:spLocks noGrp="1"/>
          </p:cNvSpPr>
          <p:nvPr>
            <p:ph type="sldNum" sz="quarter" idx="12"/>
          </p:nvPr>
        </p:nvSpPr>
        <p:spPr/>
        <p:txBody>
          <a:bodyPr/>
          <a:lstStyle/>
          <a:p>
            <a:fld id="{479BF083-4774-43B1-9AB0-5CC1AC5DD8EE}" type="slidenum">
              <a:rPr lang="cs-CZ" smtClean="0"/>
              <a:pPr/>
              <a:t>31</a:t>
            </a:fld>
            <a:endParaRPr lang="cs-CZ" dirty="0"/>
          </a:p>
        </p:txBody>
      </p:sp>
      <p:pic>
        <p:nvPicPr>
          <p:cNvPr id="6" name="Obrázek 5">
            <a:extLst>
              <a:ext uri="{FF2B5EF4-FFF2-40B4-BE49-F238E27FC236}">
                <a16:creationId xmlns:a16="http://schemas.microsoft.com/office/drawing/2014/main" id="{6A928052-ED37-2557-298D-3CF6F4F3B9F8}"/>
              </a:ext>
            </a:extLst>
          </p:cNvPr>
          <p:cNvPicPr>
            <a:picLocks noChangeAspect="1"/>
          </p:cNvPicPr>
          <p:nvPr/>
        </p:nvPicPr>
        <p:blipFill>
          <a:blip r:embed="rId2"/>
          <a:stretch>
            <a:fillRect/>
          </a:stretch>
        </p:blipFill>
        <p:spPr>
          <a:xfrm>
            <a:off x="899592" y="4365104"/>
            <a:ext cx="7488832" cy="1872208"/>
          </a:xfrm>
          <a:prstGeom prst="rect">
            <a:avLst/>
          </a:prstGeom>
        </p:spPr>
      </p:pic>
    </p:spTree>
    <p:extLst>
      <p:ext uri="{BB962C8B-B14F-4D97-AF65-F5344CB8AC3E}">
        <p14:creationId xmlns:p14="http://schemas.microsoft.com/office/powerpoint/2010/main" val="137358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AAF56-3E2D-E456-5B6D-699343BFE9E9}"/>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C8379C67-C183-C18D-D934-AF746A697160}"/>
              </a:ext>
            </a:extLst>
          </p:cNvPr>
          <p:cNvSpPr>
            <a:spLocks noGrp="1"/>
          </p:cNvSpPr>
          <p:nvPr>
            <p:ph idx="1"/>
          </p:nvPr>
        </p:nvSpPr>
        <p:spPr>
          <a:xfrm>
            <a:off x="540000" y="1484784"/>
            <a:ext cx="8064000" cy="4635216"/>
          </a:xfrm>
        </p:spPr>
        <p:txBody>
          <a:bodyPr/>
          <a:lstStyle/>
          <a:p>
            <a:pPr marL="0" indent="0">
              <a:lnSpc>
                <a:spcPct val="100000"/>
              </a:lnSpc>
              <a:buNone/>
            </a:pPr>
            <a:r>
              <a:rPr lang="cs-CZ" sz="1600" b="1" dirty="0">
                <a:effectLst>
                  <a:outerShdw blurRad="38100" dist="38100" dir="2700000" algn="tl">
                    <a:srgbClr val="000000">
                      <a:alpha val="43137"/>
                    </a:srgbClr>
                  </a:outerShdw>
                </a:effectLst>
              </a:rPr>
              <a:t>Žádost o platbu (</a:t>
            </a:r>
            <a:r>
              <a:rPr lang="cs-CZ" sz="1600" b="1" dirty="0" err="1">
                <a:effectLst>
                  <a:outerShdw blurRad="38100" dist="38100" dir="2700000" algn="tl">
                    <a:srgbClr val="000000">
                      <a:alpha val="43137"/>
                    </a:srgbClr>
                  </a:outerShdw>
                </a:effectLst>
              </a:rPr>
              <a:t>ŽoP</a:t>
            </a:r>
            <a:r>
              <a:rPr lang="cs-CZ" sz="1600" b="1" dirty="0">
                <a:effectLst>
                  <a:outerShdw blurRad="38100" dist="38100" dir="2700000" algn="tl">
                    <a:srgbClr val="000000">
                      <a:alpha val="43137"/>
                    </a:srgbClr>
                  </a:outerShdw>
                </a:effectLst>
              </a:rPr>
              <a:t>) </a:t>
            </a:r>
          </a:p>
          <a:p>
            <a:pPr>
              <a:lnSpc>
                <a:spcPct val="100000"/>
              </a:lnSpc>
            </a:pPr>
            <a:r>
              <a:rPr lang="cs-CZ" sz="1600" dirty="0"/>
              <a:t>Žádost o platbu je nedílnou součástí zprávy o realizaci projektu. </a:t>
            </a:r>
            <a:r>
              <a:rPr lang="cs-CZ" sz="1600" b="1" dirty="0"/>
              <a:t>Žádost o platbu musí být finalizována a podepsána před finalizací zprávy o realizaci projektu</a:t>
            </a:r>
            <a:r>
              <a:rPr lang="cs-CZ" sz="1600" dirty="0"/>
              <a:t>. Příjemce vstoupí na žádost o platbu stiskem ŽÁDOST O PLATBU v levém menu z profilu projektu. </a:t>
            </a:r>
          </a:p>
          <a:p>
            <a:pPr>
              <a:lnSpc>
                <a:spcPct val="100000"/>
              </a:lnSpc>
            </a:pPr>
            <a:endParaRPr lang="cs-CZ" sz="1600" dirty="0"/>
          </a:p>
          <a:p>
            <a:pPr>
              <a:lnSpc>
                <a:spcPct val="100000"/>
              </a:lnSpc>
            </a:pPr>
            <a:endParaRPr lang="cs-CZ" sz="1600" dirty="0"/>
          </a:p>
          <a:p>
            <a:pPr>
              <a:lnSpc>
                <a:spcPct val="100000"/>
              </a:lnSpc>
            </a:pPr>
            <a:endParaRPr lang="cs-CZ" sz="1600" dirty="0"/>
          </a:p>
          <a:p>
            <a:pPr>
              <a:lnSpc>
                <a:spcPct val="100000"/>
              </a:lnSpc>
            </a:pPr>
            <a:endParaRPr lang="cs-CZ" sz="1600" dirty="0"/>
          </a:p>
          <a:p>
            <a:pPr>
              <a:lnSpc>
                <a:spcPct val="100000"/>
              </a:lnSpc>
            </a:pPr>
            <a:endParaRPr lang="cs-CZ" sz="1600" dirty="0"/>
          </a:p>
        </p:txBody>
      </p:sp>
      <p:sp>
        <p:nvSpPr>
          <p:cNvPr id="4" name="Zástupný symbol pro číslo snímku 3">
            <a:extLst>
              <a:ext uri="{FF2B5EF4-FFF2-40B4-BE49-F238E27FC236}">
                <a16:creationId xmlns:a16="http://schemas.microsoft.com/office/drawing/2014/main" id="{1286A1A3-9AD4-95EB-FDB7-7034DC0B748F}"/>
              </a:ext>
            </a:extLst>
          </p:cNvPr>
          <p:cNvSpPr>
            <a:spLocks noGrp="1"/>
          </p:cNvSpPr>
          <p:nvPr>
            <p:ph type="sldNum" sz="quarter" idx="12"/>
          </p:nvPr>
        </p:nvSpPr>
        <p:spPr/>
        <p:txBody>
          <a:bodyPr/>
          <a:lstStyle/>
          <a:p>
            <a:fld id="{479BF083-4774-43B1-9AB0-5CC1AC5DD8EE}" type="slidenum">
              <a:rPr lang="cs-CZ" smtClean="0"/>
              <a:pPr/>
              <a:t>32</a:t>
            </a:fld>
            <a:endParaRPr lang="cs-CZ" dirty="0"/>
          </a:p>
        </p:txBody>
      </p:sp>
      <p:pic>
        <p:nvPicPr>
          <p:cNvPr id="13" name="Obrázek 12">
            <a:extLst>
              <a:ext uri="{FF2B5EF4-FFF2-40B4-BE49-F238E27FC236}">
                <a16:creationId xmlns:a16="http://schemas.microsoft.com/office/drawing/2014/main" id="{E7D8F83D-8667-6A7A-8927-C4D47FFE68D1}"/>
              </a:ext>
            </a:extLst>
          </p:cNvPr>
          <p:cNvPicPr>
            <a:picLocks noChangeAspect="1"/>
          </p:cNvPicPr>
          <p:nvPr/>
        </p:nvPicPr>
        <p:blipFill>
          <a:blip r:embed="rId2"/>
          <a:stretch>
            <a:fillRect/>
          </a:stretch>
        </p:blipFill>
        <p:spPr>
          <a:xfrm>
            <a:off x="540000" y="2924944"/>
            <a:ext cx="8064000" cy="3411016"/>
          </a:xfrm>
          <a:prstGeom prst="rect">
            <a:avLst/>
          </a:prstGeom>
        </p:spPr>
      </p:pic>
    </p:spTree>
    <p:extLst>
      <p:ext uri="{BB962C8B-B14F-4D97-AF65-F5344CB8AC3E}">
        <p14:creationId xmlns:p14="http://schemas.microsoft.com/office/powerpoint/2010/main" val="2378314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1412776"/>
            <a:ext cx="8064000" cy="4707224"/>
          </a:xfrm>
        </p:spPr>
        <p:txBody>
          <a:bodyPr/>
          <a:lstStyle/>
          <a:p>
            <a:pPr>
              <a:lnSpc>
                <a:spcPct val="100000"/>
              </a:lnSpc>
            </a:pPr>
            <a:r>
              <a:rPr lang="cs-CZ" sz="1600" dirty="0"/>
              <a:t>Systém zobrazí detail žádosti o platbu. Žádost o platbu se skládá z několika obrazovek, které jsou zobrazeny v levém menu pod nadpisem </a:t>
            </a:r>
            <a:r>
              <a:rPr lang="cs-CZ" sz="1600" b="1" dirty="0"/>
              <a:t>DATOVÉ OBLASTI</a:t>
            </a:r>
            <a:r>
              <a:rPr lang="cs-CZ" sz="1600" dirty="0"/>
              <a:t>. Příjemce se mezi obrazovkami pohybuje tak, že na požadovanou obrazovku v levém menu klikne. </a:t>
            </a:r>
          </a:p>
          <a:p>
            <a:pPr>
              <a:lnSpc>
                <a:spcPct val="100000"/>
              </a:lnSpc>
            </a:pPr>
            <a:endParaRPr lang="cs-CZ" sz="1600" dirty="0"/>
          </a:p>
          <a:p>
            <a:pPr>
              <a:lnSpc>
                <a:spcPct val="100000"/>
              </a:lnSpc>
            </a:pPr>
            <a:r>
              <a:rPr lang="cs-CZ" sz="1600" dirty="0"/>
              <a:t>Příjemce stiskne v levém menu </a:t>
            </a:r>
            <a:r>
              <a:rPr lang="cs-CZ" sz="1600" b="1" dirty="0"/>
              <a:t>VYTVOŘIT NOVOU ŽOP</a:t>
            </a:r>
            <a:r>
              <a:rPr lang="cs-CZ" sz="1600" dirty="0"/>
              <a:t>. Systém založí záznam žádosti o platbu ve stavu ROZPRACOVANÁ. Příjemce klikne na žádost o platbu ve stavu ROZPRACOVANÁ. </a:t>
            </a:r>
          </a:p>
          <a:p>
            <a:pPr>
              <a:lnSpc>
                <a:spcPct val="100000"/>
              </a:lnSpc>
            </a:pPr>
            <a:endParaRPr lang="cs-CZ" sz="1600" dirty="0"/>
          </a:p>
          <a:p>
            <a:endParaRPr lang="cs-CZ" sz="1600"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33</a:t>
            </a:fld>
            <a:endParaRPr lang="cs-CZ" dirty="0"/>
          </a:p>
        </p:txBody>
      </p:sp>
      <p:pic>
        <p:nvPicPr>
          <p:cNvPr id="11" name="Obrázek 10">
            <a:extLst>
              <a:ext uri="{FF2B5EF4-FFF2-40B4-BE49-F238E27FC236}">
                <a16:creationId xmlns:a16="http://schemas.microsoft.com/office/drawing/2014/main" id="{7B4DF6D6-048A-B7AA-6D19-10FAA9EAB071}"/>
              </a:ext>
            </a:extLst>
          </p:cNvPr>
          <p:cNvPicPr>
            <a:picLocks noChangeAspect="1"/>
          </p:cNvPicPr>
          <p:nvPr/>
        </p:nvPicPr>
        <p:blipFill>
          <a:blip r:embed="rId2"/>
          <a:stretch>
            <a:fillRect/>
          </a:stretch>
        </p:blipFill>
        <p:spPr>
          <a:xfrm>
            <a:off x="449999" y="4077072"/>
            <a:ext cx="8244001" cy="1392296"/>
          </a:xfrm>
          <a:prstGeom prst="rect">
            <a:avLst/>
          </a:prstGeom>
        </p:spPr>
      </p:pic>
    </p:spTree>
    <p:extLst>
      <p:ext uri="{BB962C8B-B14F-4D97-AF65-F5344CB8AC3E}">
        <p14:creationId xmlns:p14="http://schemas.microsoft.com/office/powerpoint/2010/main" val="3782370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1412776"/>
            <a:ext cx="8064000" cy="4707224"/>
          </a:xfrm>
        </p:spPr>
        <p:txBody>
          <a:bodyPr/>
          <a:lstStyle/>
          <a:p>
            <a:pPr>
              <a:spcBef>
                <a:spcPts val="0"/>
              </a:spcBef>
              <a:spcAft>
                <a:spcPts val="0"/>
              </a:spcAft>
            </a:pPr>
            <a:r>
              <a:rPr lang="cs-CZ" sz="1600" b="1" dirty="0"/>
              <a:t>Záložka IDENTIFIKAČNÍ ÚDAJE </a:t>
            </a:r>
            <a:r>
              <a:rPr lang="cs-CZ" sz="1600" dirty="0"/>
              <a:t>– pouze pole </a:t>
            </a:r>
            <a:r>
              <a:rPr lang="cs-CZ" sz="1600" b="1" dirty="0"/>
              <a:t>NÁZEV ÚČTU </a:t>
            </a:r>
            <a:r>
              <a:rPr lang="cs-CZ" sz="1600" dirty="0"/>
              <a:t>v části </a:t>
            </a:r>
            <a:r>
              <a:rPr lang="cs-CZ" sz="1600" b="1" dirty="0"/>
              <a:t>ÚČET PŘÍJEMCE. </a:t>
            </a:r>
            <a:r>
              <a:rPr lang="cs-CZ" sz="1600" dirty="0"/>
              <a:t>Příjemce vybere z předvolby a stiskne ULOŽIT. </a:t>
            </a:r>
          </a:p>
          <a:p>
            <a:pPr>
              <a:spcBef>
                <a:spcPts val="0"/>
              </a:spcBef>
              <a:spcAft>
                <a:spcPts val="0"/>
              </a:spcAft>
            </a:pPr>
            <a:r>
              <a:rPr lang="cs-CZ" sz="1600" b="1" dirty="0"/>
              <a:t>Záložka SOUHRNNÁ SOUPISKA </a:t>
            </a:r>
            <a:r>
              <a:rPr lang="cs-CZ" sz="1600" dirty="0"/>
              <a:t>– příjemce vyplní žluté pole EVIDENČNÍ ČÍSLO/OZNAČENÍ SOUPISKY a stiskne tlačítko ULOŽIT. Záložka </a:t>
            </a:r>
            <a:r>
              <a:rPr lang="cs-CZ" sz="1600" b="1" dirty="0"/>
              <a:t>SOUHRNNÁ SOUPISKA</a:t>
            </a:r>
            <a:r>
              <a:rPr lang="cs-CZ" sz="1600" dirty="0"/>
              <a:t> se naplní finančními daty poté, co příjemce vyplní dílčí soupisky dokladů (záložky </a:t>
            </a:r>
            <a:r>
              <a:rPr lang="cs-CZ" sz="1600" b="1" dirty="0"/>
              <a:t>SD-1 ÚČETNÍ/DAŇOVÉ DOKLADY, SD-2 LIDSKÉ ZDROJE</a:t>
            </a:r>
            <a:r>
              <a:rPr lang="cs-CZ" sz="1600" dirty="0"/>
              <a:t>).</a:t>
            </a:r>
          </a:p>
          <a:p>
            <a:pPr>
              <a:spcBef>
                <a:spcPts val="0"/>
              </a:spcBef>
              <a:spcAft>
                <a:spcPts val="0"/>
              </a:spcAft>
            </a:pPr>
            <a:r>
              <a:rPr lang="cs-CZ" sz="1600" dirty="0"/>
              <a:t>Na těchto dílčích soupiskách zadává příjemce jednotlivé záznamy a pro každý ze záznamů vyplňuje několik údajů.</a:t>
            </a:r>
          </a:p>
          <a:p>
            <a:pPr>
              <a:spcBef>
                <a:spcPts val="0"/>
              </a:spcBef>
              <a:spcAft>
                <a:spcPts val="0"/>
              </a:spcAft>
            </a:pPr>
            <a:r>
              <a:rPr lang="cs-CZ" sz="1600" dirty="0"/>
              <a:t>Jaké dokumenty je třeba k jednotlivým záznamům na soupisce přikládat, je uvedeno v kapitole </a:t>
            </a:r>
            <a:r>
              <a:rPr lang="cs-CZ" sz="1600" b="1" dirty="0"/>
              <a:t>6.3 Dokladování výdajů ve Specifické části pravidel (tabulka č. 10)</a:t>
            </a:r>
            <a:r>
              <a:rPr lang="cs-CZ" sz="1600" dirty="0"/>
              <a:t>. </a:t>
            </a:r>
          </a:p>
          <a:p>
            <a:pPr>
              <a:spcBef>
                <a:spcPts val="0"/>
              </a:spcBef>
              <a:spcAft>
                <a:spcPts val="0"/>
              </a:spcAft>
            </a:pPr>
            <a:r>
              <a:rPr lang="cs-CZ" sz="1600" dirty="0"/>
              <a:t>Po dokončení všech úprav je možné všechny dílčí soupisky vyexportovat stiskem tlačítka EXPORT STANDARDNÍ.  </a:t>
            </a:r>
          </a:p>
          <a:p>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34</a:t>
            </a:fld>
            <a:endParaRPr lang="cs-CZ" dirty="0"/>
          </a:p>
        </p:txBody>
      </p:sp>
    </p:spTree>
    <p:extLst>
      <p:ext uri="{BB962C8B-B14F-4D97-AF65-F5344CB8AC3E}">
        <p14:creationId xmlns:p14="http://schemas.microsoft.com/office/powerpoint/2010/main" val="3061020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1800000"/>
            <a:ext cx="8064000" cy="4716000"/>
          </a:xfrm>
        </p:spPr>
        <p:txBody>
          <a:bodyPr/>
          <a:lstStyle/>
          <a:p>
            <a:pPr marL="414000" lvl="1" indent="0">
              <a:spcBef>
                <a:spcPts val="0"/>
              </a:spcBef>
              <a:spcAft>
                <a:spcPts val="0"/>
              </a:spcAft>
              <a:buNone/>
            </a:pPr>
            <a:r>
              <a:rPr lang="cs-CZ" sz="1600" b="1" dirty="0"/>
              <a:t>Záložka SD-1 ÚČETNÍ/DAŇOVÉ DOKLADY </a:t>
            </a:r>
            <a:r>
              <a:rPr lang="cs-CZ" sz="1600" dirty="0"/>
              <a:t>– zde uváděné záznamy jsou náklady z kapitol rozpočtu </a:t>
            </a:r>
            <a:r>
              <a:rPr lang="cs-CZ" sz="1800" dirty="0">
                <a:effectLst/>
                <a:latin typeface="Segoe UI" panose="020B0502040204020203" pitchFamily="34" charset="0"/>
              </a:rPr>
              <a:t>1.1.3.. a 1.1.4.. </a:t>
            </a:r>
            <a:r>
              <a:rPr lang="cs-CZ" sz="1600" dirty="0"/>
              <a:t>, tj. Nákup zařízení a vybavení, </a:t>
            </a:r>
          </a:p>
          <a:p>
            <a:pPr lvl="1">
              <a:spcBef>
                <a:spcPts val="0"/>
              </a:spcBef>
              <a:spcAft>
                <a:spcPts val="0"/>
              </a:spcAft>
            </a:pPr>
            <a:r>
              <a:rPr lang="cs-CZ" sz="1600" dirty="0"/>
              <a:t>Pro založení nového dokladu stiskne příjemce tlačítko </a:t>
            </a:r>
            <a:r>
              <a:rPr lang="cs-CZ" sz="1600" b="1" dirty="0"/>
              <a:t>NOVÝ ZÁZNAM</a:t>
            </a:r>
            <a:r>
              <a:rPr lang="cs-CZ" sz="1600" dirty="0"/>
              <a:t>. </a:t>
            </a:r>
          </a:p>
          <a:p>
            <a:pPr lvl="1">
              <a:spcBef>
                <a:spcPts val="0"/>
              </a:spcBef>
              <a:spcAft>
                <a:spcPts val="0"/>
              </a:spcAft>
            </a:pPr>
            <a:r>
              <a:rPr lang="cs-CZ" sz="1600" dirty="0"/>
              <a:t>Do pole </a:t>
            </a:r>
            <a:r>
              <a:rPr lang="cs-CZ" sz="1600" b="1" dirty="0"/>
              <a:t>POPIS VÝDAJE </a:t>
            </a:r>
            <a:r>
              <a:rPr lang="cs-CZ" sz="1600" dirty="0"/>
              <a:t>uveďte stručný popis výdaje. Např. lze uvést, že jde o fakturu za workshop dne 10.1. 2024, který se vztahuje ke KA 02</a:t>
            </a:r>
          </a:p>
          <a:p>
            <a:pPr lvl="1">
              <a:spcBef>
                <a:spcPts val="0"/>
              </a:spcBef>
              <a:spcAft>
                <a:spcPts val="0"/>
              </a:spcAft>
            </a:pPr>
            <a:r>
              <a:rPr lang="cs-CZ" sz="1600" dirty="0"/>
              <a:t> IS KP21+ umožňuje přiložit ke každému ze záznamů dokladu přílohu/přílohy. </a:t>
            </a:r>
          </a:p>
          <a:p>
            <a:pPr lvl="1">
              <a:spcBef>
                <a:spcPts val="0"/>
              </a:spcBef>
              <a:spcAft>
                <a:spcPts val="0"/>
              </a:spcAft>
            </a:pPr>
            <a:r>
              <a:rPr lang="cs-CZ" sz="1600" dirty="0"/>
              <a:t> K soupisce příjemce POVINNĚ přikládá sken účetních dokladů, u kterých je částka výdaje navržená k zařazení mezi způsobilé výdaje projektu vyšší než 20.000 Kč. Mezi tyto doklady patří kromě faktury i doklad o úhradě výdaje.</a:t>
            </a:r>
          </a:p>
          <a:p>
            <a:pPr lvl="1">
              <a:spcBef>
                <a:spcPts val="0"/>
              </a:spcBef>
              <a:spcAft>
                <a:spcPts val="0"/>
              </a:spcAft>
            </a:pPr>
            <a:r>
              <a:rPr lang="cs-CZ" sz="1600" dirty="0"/>
              <a:t>V případě, že se jeden doklad vztahuje k více řádkům v soupisce, není potřeba ho vkládat znova ke každému tomuto řádku. Účetní doklad příjemce vloží k prvnímu řádku v pořadí a v následujících řádcích, vyplní shodně pole </a:t>
            </a:r>
            <a:r>
              <a:rPr lang="cs-CZ" sz="1600" b="1" dirty="0"/>
              <a:t>NÁZEV DOKUMENTU</a:t>
            </a:r>
            <a:r>
              <a:rPr lang="cs-CZ" sz="1600" dirty="0"/>
              <a:t> a do pole </a:t>
            </a:r>
            <a:r>
              <a:rPr lang="cs-CZ" sz="1600" b="1" dirty="0"/>
              <a:t>POPIS DOKUMENTU </a:t>
            </a:r>
            <a:r>
              <a:rPr lang="cs-CZ" sz="1600" dirty="0"/>
              <a:t>uvede číslo řádku v soupisce, pod který byl dokument fyzicky vložen. </a:t>
            </a:r>
          </a:p>
          <a:p>
            <a:pPr lvl="1">
              <a:spcBef>
                <a:spcPts val="0"/>
              </a:spcBef>
              <a:spcAft>
                <a:spcPts val="0"/>
              </a:spcAft>
            </a:pPr>
            <a:endParaRPr lang="cs-CZ" sz="1600" dirty="0"/>
          </a:p>
          <a:p>
            <a:pPr marL="0" indent="0">
              <a:buNone/>
            </a:pPr>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35</a:t>
            </a:fld>
            <a:endParaRPr lang="cs-CZ" dirty="0"/>
          </a:p>
        </p:txBody>
      </p:sp>
    </p:spTree>
    <p:extLst>
      <p:ext uri="{BB962C8B-B14F-4D97-AF65-F5344CB8AC3E}">
        <p14:creationId xmlns:p14="http://schemas.microsoft.com/office/powerpoint/2010/main" val="77240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2276872"/>
            <a:ext cx="8064000" cy="2520280"/>
          </a:xfrm>
        </p:spPr>
        <p:txBody>
          <a:bodyPr/>
          <a:lstStyle/>
          <a:p>
            <a:pPr lvl="1">
              <a:spcBef>
                <a:spcPts val="0"/>
              </a:spcBef>
              <a:spcAft>
                <a:spcPts val="0"/>
              </a:spcAft>
            </a:pPr>
            <a:r>
              <a:rPr lang="cs-CZ" sz="1600" dirty="0"/>
              <a:t>Na faktuře vždy musí být vždy minimálně číslo projektu. Pokud není informace uvedena přímo od dodavatele, je možné ji na originál faktury doplnit razítkem nebo ručně. </a:t>
            </a:r>
          </a:p>
          <a:p>
            <a:pPr marL="414000" lvl="1" indent="0">
              <a:spcBef>
                <a:spcPts val="0"/>
              </a:spcBef>
              <a:spcAft>
                <a:spcPts val="0"/>
              </a:spcAft>
              <a:buNone/>
            </a:pPr>
            <a:endParaRPr lang="cs-CZ" sz="1600" dirty="0"/>
          </a:p>
          <a:p>
            <a:pPr lvl="1">
              <a:spcBef>
                <a:spcPts val="0"/>
              </a:spcBef>
              <a:spcAft>
                <a:spcPts val="0"/>
              </a:spcAft>
            </a:pPr>
            <a:r>
              <a:rPr lang="cs-CZ" sz="1600" dirty="0"/>
              <a:t>Příjemce nárokuje pouze výdaje, které byly uhrazeny a zaúčtovány do konce sledovaného období. Pokud ještě uhrazeny/zaúčtovány nebyly, lze je nárokovat až s následující </a:t>
            </a:r>
            <a:r>
              <a:rPr lang="cs-CZ" sz="1600" dirty="0" err="1"/>
              <a:t>ZoR</a:t>
            </a:r>
            <a:r>
              <a:rPr lang="cs-CZ" sz="1600" dirty="0"/>
              <a:t>/</a:t>
            </a:r>
            <a:r>
              <a:rPr lang="cs-CZ" sz="1600" dirty="0" err="1"/>
              <a:t>ŽoP</a:t>
            </a:r>
            <a:r>
              <a:rPr lang="cs-CZ" sz="1600" dirty="0"/>
              <a:t>. </a:t>
            </a:r>
          </a:p>
          <a:p>
            <a:pPr marL="414000" lvl="1" indent="0">
              <a:spcBef>
                <a:spcPts val="0"/>
              </a:spcBef>
              <a:spcAft>
                <a:spcPts val="0"/>
              </a:spcAft>
              <a:buNone/>
            </a:pPr>
            <a:endParaRPr lang="cs-CZ" sz="1600" dirty="0"/>
          </a:p>
          <a:p>
            <a:pPr>
              <a:spcBef>
                <a:spcPts val="0"/>
              </a:spcBef>
              <a:spcAft>
                <a:spcPts val="0"/>
              </a:spcAft>
            </a:pPr>
            <a:endParaRPr lang="cs-CZ" sz="1600" dirty="0"/>
          </a:p>
          <a:p>
            <a:pPr marL="0" indent="0">
              <a:buNone/>
            </a:pPr>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36</a:t>
            </a:fld>
            <a:endParaRPr lang="cs-CZ" dirty="0"/>
          </a:p>
        </p:txBody>
      </p:sp>
    </p:spTree>
    <p:extLst>
      <p:ext uri="{BB962C8B-B14F-4D97-AF65-F5344CB8AC3E}">
        <p14:creationId xmlns:p14="http://schemas.microsoft.com/office/powerpoint/2010/main" val="43292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4C9F6F-094D-DE64-6121-A9DA40388F49}"/>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12D98E2-E4F8-D335-BC3B-787AFC809F74}"/>
              </a:ext>
            </a:extLst>
          </p:cNvPr>
          <p:cNvSpPr>
            <a:spLocks noGrp="1"/>
          </p:cNvSpPr>
          <p:nvPr>
            <p:ph idx="1"/>
          </p:nvPr>
        </p:nvSpPr>
        <p:spPr/>
        <p:txBody>
          <a:bodyPr/>
          <a:lstStyle/>
          <a:p>
            <a:pPr>
              <a:spcBef>
                <a:spcPts val="0"/>
              </a:spcBef>
              <a:spcAft>
                <a:spcPts val="0"/>
              </a:spcAft>
            </a:pPr>
            <a:r>
              <a:rPr lang="cs-CZ" sz="1600" b="1" dirty="0"/>
              <a:t>Záložka SD-2 LIDSKÉ ZDROJE </a:t>
            </a:r>
            <a:r>
              <a:rPr lang="cs-CZ" sz="1600" dirty="0"/>
              <a:t>–</a:t>
            </a:r>
            <a:r>
              <a:rPr lang="cs-CZ" sz="1600" b="1" dirty="0"/>
              <a:t> </a:t>
            </a:r>
            <a:r>
              <a:rPr lang="cs-CZ" sz="1600" dirty="0"/>
              <a:t>zde se uvádí výdaje nárokované v rámci kapitoly rozpočtu OSOBNÍ NÁKLADY </a:t>
            </a:r>
            <a:br>
              <a:rPr lang="cs-CZ" sz="1600" dirty="0"/>
            </a:br>
            <a:r>
              <a:rPr lang="cs-CZ" sz="1600" dirty="0"/>
              <a:t>1. Osobní náklady. Instrukce (včetně příkladů) jsou popsány v </a:t>
            </a:r>
            <a:r>
              <a:rPr lang="cs-CZ" sz="1600" b="1" dirty="0"/>
              <a:t>Pokynech </a:t>
            </a:r>
            <a:r>
              <a:rPr lang="cs-CZ" sz="1600" b="1" dirty="0">
                <a:hlinkClick r:id="rId2">
                  <a:extLst>
                    <a:ext uri="{A12FA001-AC4F-418D-AE19-62706E023703}">
                      <ahyp:hlinkClr xmlns:ahyp="http://schemas.microsoft.com/office/drawing/2018/hyperlinkcolor" val="tx"/>
                    </a:ext>
                  </a:extLst>
                </a:hlinkClick>
              </a:rPr>
              <a:t>Formuláře a pokyny ke zprávě o realizaci projektu, žádosti o platbu a žádosti o změnu - www.esfcr.cz</a:t>
            </a:r>
            <a:r>
              <a:rPr lang="cs-CZ" sz="1600" b="1" dirty="0"/>
              <a:t>.                                                                                           </a:t>
            </a:r>
            <a:r>
              <a:rPr lang="cs-CZ" sz="1600" dirty="0"/>
              <a:t>                  Dále: Vybraný </a:t>
            </a:r>
            <a:r>
              <a:rPr lang="cs-CZ" sz="1600" b="1" dirty="0"/>
              <a:t>DRUH PRACOVNĚ PRÁVNÍHO VZTAHU </a:t>
            </a:r>
            <a:r>
              <a:rPr lang="cs-CZ" sz="1600" dirty="0"/>
              <a:t>(HPP, DPČ, DPP do         10 000 Kč včetně/měsíc, DPP nad 10 000 Kč/měsíc) musí odpovídat uzavřenému pracovně-právnímu vztahu i zařazení položky v rozpočtu do správné podkapitoly. Změnu rozpočtu je možné provést prostřednictvím záložky Žádost o změnu. </a:t>
            </a:r>
          </a:p>
          <a:p>
            <a:pPr>
              <a:spcBef>
                <a:spcPts val="0"/>
              </a:spcBef>
              <a:spcAft>
                <a:spcPts val="0"/>
              </a:spcAft>
            </a:pPr>
            <a:endParaRPr lang="cs-CZ" sz="1600" dirty="0"/>
          </a:p>
          <a:p>
            <a:endParaRPr lang="cs-CZ" dirty="0"/>
          </a:p>
        </p:txBody>
      </p:sp>
      <p:sp>
        <p:nvSpPr>
          <p:cNvPr id="4" name="Zástupný symbol pro číslo snímku 3">
            <a:extLst>
              <a:ext uri="{FF2B5EF4-FFF2-40B4-BE49-F238E27FC236}">
                <a16:creationId xmlns:a16="http://schemas.microsoft.com/office/drawing/2014/main" id="{3D5C41B7-0501-44D4-3287-0D2D57454BFE}"/>
              </a:ext>
            </a:extLst>
          </p:cNvPr>
          <p:cNvSpPr>
            <a:spLocks noGrp="1"/>
          </p:cNvSpPr>
          <p:nvPr>
            <p:ph type="sldNum" sz="quarter" idx="12"/>
          </p:nvPr>
        </p:nvSpPr>
        <p:spPr/>
        <p:txBody>
          <a:bodyPr/>
          <a:lstStyle/>
          <a:p>
            <a:fld id="{479BF083-4774-43B1-9AB0-5CC1AC5DD8EE}" type="slidenum">
              <a:rPr lang="cs-CZ" smtClean="0"/>
              <a:pPr/>
              <a:t>37</a:t>
            </a:fld>
            <a:endParaRPr lang="cs-CZ" dirty="0"/>
          </a:p>
        </p:txBody>
      </p:sp>
    </p:spTree>
    <p:extLst>
      <p:ext uri="{BB962C8B-B14F-4D97-AF65-F5344CB8AC3E}">
        <p14:creationId xmlns:p14="http://schemas.microsoft.com/office/powerpoint/2010/main" val="1210051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1800000"/>
            <a:ext cx="8064000" cy="4077272"/>
          </a:xfrm>
        </p:spPr>
        <p:txBody>
          <a:bodyPr/>
          <a:lstStyle/>
          <a:p>
            <a:pPr marL="771750" lvl="2" indent="-285750">
              <a:spcBef>
                <a:spcPts val="0"/>
              </a:spcBef>
              <a:spcAft>
                <a:spcPts val="0"/>
              </a:spcAft>
              <a:buFontTx/>
              <a:buChar char="-"/>
            </a:pPr>
            <a:r>
              <a:rPr lang="cs-CZ" sz="1600" b="1" dirty="0"/>
              <a:t>FOND PRACOVNÍ DOBY PRACOVNÍKA U ZAMĚSTNAVATELE V DANÉM MĚSÍCI V HODINÁCH </a:t>
            </a:r>
            <a:r>
              <a:rPr lang="cs-CZ" sz="1600" dirty="0"/>
              <a:t>– záleží na typu a obsahu uzavřeného pracovně-právního vztahu. V případě HPP jde většinou o fond se svátky. Jedná se o „celkový počet hodin v rámci daného pracovněprávního vztahu“, takže pokud je smlouva uzavřena pouze pro projekt, bude uvedený fond odpovídat počtu odpracovaných hodin pro projekt.  </a:t>
            </a:r>
          </a:p>
          <a:p>
            <a:pPr marL="771750" lvl="2" indent="-285750">
              <a:spcBef>
                <a:spcPts val="0"/>
              </a:spcBef>
              <a:spcAft>
                <a:spcPts val="0"/>
              </a:spcAft>
              <a:buFontTx/>
              <a:buChar char="-"/>
            </a:pPr>
            <a:r>
              <a:rPr lang="cs-CZ" sz="1600" dirty="0"/>
              <a:t>Do počtu odpracovaných hodin pro projekt se v případě HPP započítává i počet hodin dovolené odpovídající úvazku, náhrada mzdy za státní svátky odpovídající úvazku apod. </a:t>
            </a:r>
          </a:p>
          <a:p>
            <a:pPr marL="771750" lvl="2" indent="-285750">
              <a:spcBef>
                <a:spcPts val="0"/>
              </a:spcBef>
              <a:spcAft>
                <a:spcPts val="0"/>
              </a:spcAft>
              <a:buFontTx/>
              <a:buChar char="-"/>
            </a:pPr>
            <a:r>
              <a:rPr lang="cs-CZ" sz="1600" dirty="0"/>
              <a:t>Na kopii výpisu z BÚ je třeba relevantní záznamy označit (včetně povinných odvodů, jsou-li součástí mzdových nákladů – zde stačí označit souhrnnou částku, která z účtu zaměstnavatele odchází).</a:t>
            </a:r>
          </a:p>
          <a:p>
            <a:pPr marL="414000" lvl="1" indent="0">
              <a:spcBef>
                <a:spcPts val="0"/>
              </a:spcBef>
              <a:spcAft>
                <a:spcPts val="0"/>
              </a:spcAft>
              <a:buNone/>
            </a:pPr>
            <a:endParaRPr lang="cs-CZ" sz="1600" dirty="0"/>
          </a:p>
          <a:p>
            <a:pPr>
              <a:spcBef>
                <a:spcPts val="0"/>
              </a:spcBef>
              <a:spcAft>
                <a:spcPts val="0"/>
              </a:spcAft>
            </a:pPr>
            <a:endParaRPr lang="cs-CZ" sz="1600" dirty="0"/>
          </a:p>
          <a:p>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38</a:t>
            </a:fld>
            <a:endParaRPr lang="cs-CZ" dirty="0"/>
          </a:p>
        </p:txBody>
      </p:sp>
    </p:spTree>
    <p:extLst>
      <p:ext uri="{BB962C8B-B14F-4D97-AF65-F5344CB8AC3E}">
        <p14:creationId xmlns:p14="http://schemas.microsoft.com/office/powerpoint/2010/main" val="2907798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p:txBody>
          <a:bodyPr/>
          <a:lstStyle/>
          <a:p>
            <a:r>
              <a:rPr lang="cs-CZ" sz="1600" dirty="0"/>
              <a:t>IS KP21+ umožňuje přiložit ke každému ze záznamů přílohu/přílohy. K soupisce příjemce POVINNĚ přikládá sken účetních dokladů, u kterých je částka výdaje navržená k zařazení mezi způsobilé výdaje projektu vyšší než 20.000 Kč</a:t>
            </a:r>
          </a:p>
          <a:p>
            <a:r>
              <a:rPr lang="cs-CZ" sz="1600" dirty="0"/>
              <a:t>V případě, že se jeden doklad vztahuje k více řádkům v soupisce, není potřeba ho vkládat znova ke každému tomuto řádku. Účetní doklad příjemce vloží k prvnímu řádku v pořadí a v následujících řádcích, vyplní shodně pole </a:t>
            </a:r>
            <a:r>
              <a:rPr lang="cs-CZ" sz="1600" b="1" dirty="0"/>
              <a:t>NÁZEV</a:t>
            </a:r>
            <a:r>
              <a:rPr lang="cs-CZ" sz="1600" dirty="0"/>
              <a:t> </a:t>
            </a:r>
            <a:r>
              <a:rPr lang="cs-CZ" sz="1600" b="1" dirty="0"/>
              <a:t>DOKUMENTU </a:t>
            </a:r>
            <a:r>
              <a:rPr lang="cs-CZ" sz="1600" dirty="0"/>
              <a:t>a do pole </a:t>
            </a:r>
            <a:r>
              <a:rPr lang="cs-CZ" sz="1600" b="1" dirty="0"/>
              <a:t>POPIS DOKUMENTU </a:t>
            </a:r>
            <a:r>
              <a:rPr lang="cs-CZ" sz="1600" dirty="0"/>
              <a:t>uvede číslo řádku v soupisce, pod který byl dokument fyzicky vložen. </a:t>
            </a:r>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39</a:t>
            </a:fld>
            <a:endParaRPr lang="cs-CZ" dirty="0"/>
          </a:p>
        </p:txBody>
      </p:sp>
    </p:spTree>
    <p:extLst>
      <p:ext uri="{BB962C8B-B14F-4D97-AF65-F5344CB8AC3E}">
        <p14:creationId xmlns:p14="http://schemas.microsoft.com/office/powerpoint/2010/main" val="48553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Obecná doporučení k realizaci projektu</a:t>
            </a:r>
          </a:p>
        </p:txBody>
      </p:sp>
      <p:sp>
        <p:nvSpPr>
          <p:cNvPr id="3" name="Zástupný symbol pro obsah 2"/>
          <p:cNvSpPr>
            <a:spLocks noGrp="1"/>
          </p:cNvSpPr>
          <p:nvPr>
            <p:ph idx="1"/>
          </p:nvPr>
        </p:nvSpPr>
        <p:spPr>
          <a:xfrm>
            <a:off x="539552" y="1340768"/>
            <a:ext cx="8064000" cy="5328592"/>
          </a:xfrm>
        </p:spPr>
        <p:txBody>
          <a:bodyPr/>
          <a:lstStyle/>
          <a:p>
            <a:pPr>
              <a:lnSpc>
                <a:spcPct val="100000"/>
              </a:lnSpc>
              <a:spcBef>
                <a:spcPts val="0"/>
              </a:spcBef>
              <a:spcAft>
                <a:spcPts val="0"/>
              </a:spcAft>
            </a:pPr>
            <a:r>
              <a:rPr lang="cs-CZ" sz="1600" dirty="0"/>
              <a:t>Na některé úkony má kompetence pouze statutární zástupce (zástupci) příjemce, popř. jím/jimi pověřená osoba (plná moc musí být vždy nahrána na záložce Plná moc a elektronicky podepsána zmocněncem).</a:t>
            </a:r>
          </a:p>
          <a:p>
            <a:pPr marL="0" indent="0">
              <a:lnSpc>
                <a:spcPct val="100000"/>
              </a:lnSpc>
              <a:spcBef>
                <a:spcPts val="0"/>
              </a:spcBef>
              <a:spcAft>
                <a:spcPts val="0"/>
              </a:spcAft>
              <a:buNone/>
            </a:pPr>
            <a:endParaRPr lang="cs-CZ" sz="1600" dirty="0"/>
          </a:p>
          <a:p>
            <a:pPr>
              <a:lnSpc>
                <a:spcPct val="100000"/>
              </a:lnSpc>
              <a:spcBef>
                <a:spcPts val="0"/>
              </a:spcBef>
              <a:spcAft>
                <a:spcPts val="0"/>
              </a:spcAft>
            </a:pPr>
            <a:r>
              <a:rPr lang="cs-CZ" sz="1600" b="1" dirty="0"/>
              <a:t>Zmocněnec</a:t>
            </a:r>
            <a:r>
              <a:rPr lang="cs-CZ" sz="1600" dirty="0"/>
              <a:t> musí vždy disponovat osobním kvalifikovaným elektronickým podpisem ve smyslu § 5 zákona č. 297/2016 Sb., o službách vytvářejících důvěru pro elektronické transakce (bez tohoto podpisu nemůže dokumentaci v IS KP21+ podepisovat). </a:t>
            </a:r>
          </a:p>
          <a:p>
            <a:pPr marL="0" indent="0">
              <a:lnSpc>
                <a:spcPct val="100000"/>
              </a:lnSpc>
              <a:spcBef>
                <a:spcPts val="0"/>
              </a:spcBef>
              <a:spcAft>
                <a:spcPts val="0"/>
              </a:spcAft>
              <a:buNone/>
            </a:pPr>
            <a:endParaRPr lang="cs-CZ" sz="1600" dirty="0"/>
          </a:p>
          <a:p>
            <a:pPr>
              <a:lnSpc>
                <a:spcPct val="100000"/>
              </a:lnSpc>
              <a:spcBef>
                <a:spcPts val="0"/>
              </a:spcBef>
              <a:spcAft>
                <a:spcPts val="0"/>
              </a:spcAft>
            </a:pPr>
            <a:r>
              <a:rPr lang="cs-CZ" sz="1600" b="1" dirty="0">
                <a:latin typeface="Arial" panose="020B0604020202020204" pitchFamily="34" charset="0"/>
                <a:ea typeface="Arial" panose="020B0604020202020204" pitchFamily="34" charset="0"/>
                <a:cs typeface="Times New Roman" panose="02020603050405020304" pitchFamily="18" charset="0"/>
              </a:rPr>
              <a:t>E</a:t>
            </a:r>
            <a:r>
              <a:rPr lang="cs-CZ" sz="1600" b="1" dirty="0">
                <a:effectLst/>
                <a:latin typeface="Arial" panose="020B0604020202020204" pitchFamily="34" charset="0"/>
                <a:ea typeface="Arial" panose="020B0604020202020204" pitchFamily="34" charset="0"/>
                <a:cs typeface="Times New Roman" panose="02020603050405020304" pitchFamily="18" charset="0"/>
              </a:rPr>
              <a:t>lektronická plná moc</a:t>
            </a:r>
            <a:r>
              <a:rPr lang="cs-CZ" sz="1600" dirty="0">
                <a:effectLst/>
                <a:latin typeface="Arial" panose="020B0604020202020204" pitchFamily="34" charset="0"/>
                <a:ea typeface="Arial" panose="020B0604020202020204" pitchFamily="34" charset="0"/>
                <a:cs typeface="Times New Roman" panose="02020603050405020304" pitchFamily="18" charset="0"/>
              </a:rPr>
              <a:t> – zmocnitel podepíše plnou moc přímo v aplikaci IS KP21+ a zmocněnec, který je na základě plné moci zmocněn k nějakému úkonu, přímo v IS KP21+ potvrdí svým elektronickým podpisem přijetí této plné moci. Podpisy se připojují k souboru, který je třeba vložit do IS KP21+.</a:t>
            </a:r>
          </a:p>
          <a:p>
            <a:pPr marL="0" indent="0">
              <a:lnSpc>
                <a:spcPct val="100000"/>
              </a:lnSpc>
              <a:spcBef>
                <a:spcPts val="0"/>
              </a:spcBef>
              <a:spcAft>
                <a:spcPts val="0"/>
              </a:spcAft>
              <a:buNone/>
            </a:pP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Bef>
                <a:spcPts val="0"/>
              </a:spcBef>
              <a:spcAft>
                <a:spcPts val="0"/>
              </a:spcAft>
            </a:pPr>
            <a:r>
              <a:rPr lang="cs-CZ" sz="1600" b="1" dirty="0">
                <a:latin typeface="Arial" panose="020B0604020202020204" pitchFamily="34" charset="0"/>
                <a:ea typeface="Arial" panose="020B0604020202020204" pitchFamily="34" charset="0"/>
                <a:cs typeface="Times New Roman" panose="02020603050405020304" pitchFamily="18" charset="0"/>
              </a:rPr>
              <a:t>Ú</a:t>
            </a:r>
            <a:r>
              <a:rPr lang="cs-CZ" sz="1600" b="1" dirty="0">
                <a:effectLst/>
                <a:latin typeface="Arial" panose="020B0604020202020204" pitchFamily="34" charset="0"/>
                <a:ea typeface="Arial" panose="020B0604020202020204" pitchFamily="34" charset="0"/>
                <a:cs typeface="Times New Roman" panose="02020603050405020304" pitchFamily="18" charset="0"/>
              </a:rPr>
              <a:t>ředně/notářsky ověřená listinná plná moc</a:t>
            </a:r>
            <a:r>
              <a:rPr lang="cs-CZ" sz="1600" dirty="0">
                <a:effectLst/>
                <a:latin typeface="Arial" panose="020B0604020202020204" pitchFamily="34" charset="0"/>
                <a:ea typeface="Arial" panose="020B0604020202020204" pitchFamily="34" charset="0"/>
                <a:cs typeface="Times New Roman" panose="02020603050405020304" pitchFamily="18" charset="0"/>
              </a:rPr>
              <a:t> – plnou moc s úředně/notářsky ověřeným podpisem zmocnitele, kterou naskenujte a vložte k žádosti o podporu do IS KP21+. V IS KP21+ zmocněnec potvrdí připojením svého elektronického podpisu k vloženému dokumentu přijetí této plné moci.</a:t>
            </a:r>
          </a:p>
          <a:p>
            <a:pPr marL="0" indent="0">
              <a:lnSpc>
                <a:spcPct val="100000"/>
              </a:lnSpc>
              <a:spcBef>
                <a:spcPts val="0"/>
              </a:spcBef>
              <a:spcAft>
                <a:spcPts val="0"/>
              </a:spcAft>
              <a:buNone/>
            </a:pP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spcAft>
                <a:spcPts val="600"/>
              </a:spcAft>
              <a:buNone/>
            </a:pPr>
            <a:r>
              <a:rPr lang="cs-CZ" sz="1600" dirty="0">
                <a:latin typeface="Arial" panose="020B0604020202020204" pitchFamily="34" charset="0"/>
                <a:ea typeface="Calibri" panose="020F0502020204030204" pitchFamily="34" charset="0"/>
                <a:cs typeface="Times New Roman" panose="02020603050405020304" pitchFamily="18" charset="0"/>
              </a:rPr>
              <a:t>Blíže viz </a:t>
            </a:r>
            <a:r>
              <a:rPr lang="cs-CZ" sz="1600" b="1" dirty="0">
                <a:latin typeface="Arial" panose="020B0604020202020204" pitchFamily="34" charset="0"/>
                <a:ea typeface="Calibri" panose="020F0502020204030204" pitchFamily="34" charset="0"/>
                <a:cs typeface="Times New Roman" panose="02020603050405020304" pitchFamily="18" charset="0"/>
                <a:hlinkClick r:id="rId2"/>
              </a:rPr>
              <a:t>https://www.esfcr.cz/formulare-a-pokyny-potrebne-v-ramci-pripravy-zadosti-o-podporu-opz-plus/-/dokument/20159575</a:t>
            </a:r>
            <a:endParaRPr lang="cs-CZ" sz="1600" b="1" dirty="0">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0000"/>
              </a:lnSpc>
              <a:spcAft>
                <a:spcPts val="600"/>
              </a:spcAft>
              <a:buNone/>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69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2060848"/>
            <a:ext cx="8064000" cy="3024336"/>
          </a:xfrm>
        </p:spPr>
        <p:txBody>
          <a:bodyPr/>
          <a:lstStyle/>
          <a:p>
            <a:pPr marL="0" indent="0">
              <a:spcBef>
                <a:spcPts val="0"/>
              </a:spcBef>
              <a:spcAft>
                <a:spcPts val="0"/>
              </a:spcAft>
              <a:buNone/>
            </a:pPr>
            <a:endParaRPr lang="cs-CZ" sz="1600" dirty="0"/>
          </a:p>
          <a:p>
            <a:pPr>
              <a:spcBef>
                <a:spcPts val="0"/>
              </a:spcBef>
              <a:spcAft>
                <a:spcPts val="0"/>
              </a:spcAft>
            </a:pPr>
            <a:r>
              <a:rPr lang="cs-CZ" sz="1600" b="1" dirty="0"/>
              <a:t>Záložka DOKUMENTY </a:t>
            </a:r>
            <a:r>
              <a:rPr lang="cs-CZ" sz="1600" dirty="0"/>
              <a:t>– ostatní přílohy, které chce příjemce přiložit k </a:t>
            </a:r>
            <a:r>
              <a:rPr lang="cs-CZ" sz="1600" dirty="0" err="1"/>
              <a:t>ŽoP</a:t>
            </a:r>
            <a:r>
              <a:rPr lang="cs-CZ" sz="1600" dirty="0"/>
              <a:t>. Např. prezenční listiny, podrobnosti k deklarované insolvenci/exekuci v čestném prohlášení atd.</a:t>
            </a:r>
            <a:br>
              <a:rPr lang="cs-CZ" sz="1600" dirty="0"/>
            </a:br>
            <a:endParaRPr lang="cs-CZ" sz="1600" dirty="0"/>
          </a:p>
          <a:p>
            <a:pPr>
              <a:spcBef>
                <a:spcPts val="0"/>
              </a:spcBef>
              <a:spcAft>
                <a:spcPts val="0"/>
              </a:spcAft>
            </a:pPr>
            <a:r>
              <a:rPr lang="cs-CZ" sz="1600" b="1" dirty="0"/>
              <a:t>Záložka SOUHRNNÁ SOUPISKA </a:t>
            </a:r>
            <a:r>
              <a:rPr lang="cs-CZ" sz="1600" dirty="0"/>
              <a:t>- příjemce stiskne tlačítko </a:t>
            </a:r>
            <a:r>
              <a:rPr lang="cs-CZ" sz="1600" b="1" dirty="0"/>
              <a:t>NAPLNIT DATA </a:t>
            </a:r>
            <a:br>
              <a:rPr lang="cs-CZ" sz="1600" b="1" dirty="0"/>
            </a:br>
            <a:r>
              <a:rPr lang="cs-CZ" sz="1600" b="1" dirty="0"/>
              <a:t>Z DOKLADŮ SOUPISKY </a:t>
            </a:r>
            <a:r>
              <a:rPr lang="cs-CZ" sz="1600" dirty="0"/>
              <a:t>a systém automaticky vyplní všechna pole. </a:t>
            </a:r>
          </a:p>
          <a:p>
            <a:pPr>
              <a:spcBef>
                <a:spcPts val="0"/>
              </a:spcBef>
              <a:spcAft>
                <a:spcPts val="0"/>
              </a:spcAft>
            </a:pPr>
            <a:endParaRPr lang="cs-CZ" sz="1600" dirty="0"/>
          </a:p>
          <a:p>
            <a:pPr marL="0" indent="0">
              <a:buNone/>
            </a:pPr>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40</a:t>
            </a:fld>
            <a:endParaRPr lang="cs-CZ" dirty="0"/>
          </a:p>
        </p:txBody>
      </p:sp>
    </p:spTree>
    <p:extLst>
      <p:ext uri="{BB962C8B-B14F-4D97-AF65-F5344CB8AC3E}">
        <p14:creationId xmlns:p14="http://schemas.microsoft.com/office/powerpoint/2010/main" val="1295623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a:xfrm>
            <a:off x="540000" y="1268759"/>
            <a:ext cx="8064000" cy="5427239"/>
          </a:xfrm>
        </p:spPr>
        <p:txBody>
          <a:bodyPr/>
          <a:lstStyle/>
          <a:p>
            <a:pPr>
              <a:lnSpc>
                <a:spcPct val="100000"/>
              </a:lnSpc>
            </a:pPr>
            <a:r>
              <a:rPr lang="cs-CZ" sz="1600" b="1" dirty="0"/>
              <a:t>Záložka ŽÁDOST O PLATBU </a:t>
            </a:r>
            <a:r>
              <a:rPr lang="cs-CZ" sz="1600" dirty="0"/>
              <a:t>- Systém by měl automaticky naplnit pole v části ZPŮSOBILÉ VÝDAJE POŽADOVÁNO ve sloupci CELKEM a v rozdělení na INVESTIČNÍ a NEINVESTIČNÍ na základě dat ze záložky SOUHRNNÁ SOUPISKA DOKLADŮ a poměrů zdrojů financování projektu. Pokud nedojde k automatickému naplnění této záložky, je třeba zde stisknout tlačítko NAPLNIT DATA ZE SOUPISKY. </a:t>
            </a:r>
          </a:p>
          <a:p>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41</a:t>
            </a:fld>
            <a:endParaRPr lang="cs-CZ" dirty="0"/>
          </a:p>
        </p:txBody>
      </p:sp>
      <p:pic>
        <p:nvPicPr>
          <p:cNvPr id="6" name="Obrázek 5">
            <a:extLst>
              <a:ext uri="{FF2B5EF4-FFF2-40B4-BE49-F238E27FC236}">
                <a16:creationId xmlns:a16="http://schemas.microsoft.com/office/drawing/2014/main" id="{5991DD27-6422-6E76-A306-E3EF768BFFB4}"/>
              </a:ext>
            </a:extLst>
          </p:cNvPr>
          <p:cNvPicPr>
            <a:picLocks noChangeAspect="1"/>
          </p:cNvPicPr>
          <p:nvPr/>
        </p:nvPicPr>
        <p:blipFill>
          <a:blip r:embed="rId2"/>
          <a:stretch>
            <a:fillRect/>
          </a:stretch>
        </p:blipFill>
        <p:spPr>
          <a:xfrm>
            <a:off x="899592" y="2636912"/>
            <a:ext cx="7560840" cy="4059087"/>
          </a:xfrm>
          <a:prstGeom prst="rect">
            <a:avLst/>
          </a:prstGeom>
        </p:spPr>
      </p:pic>
    </p:spTree>
    <p:extLst>
      <p:ext uri="{BB962C8B-B14F-4D97-AF65-F5344CB8AC3E}">
        <p14:creationId xmlns:p14="http://schemas.microsoft.com/office/powerpoint/2010/main" val="2046493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7FB1E-7653-8A77-C800-06379F1DBE5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7F8D3A0-5F84-17D3-36DF-6ADA62F07F48}"/>
              </a:ext>
            </a:extLst>
          </p:cNvPr>
          <p:cNvSpPr>
            <a:spLocks noGrp="1"/>
          </p:cNvSpPr>
          <p:nvPr>
            <p:ph idx="1"/>
          </p:nvPr>
        </p:nvSpPr>
        <p:spPr/>
        <p:txBody>
          <a:bodyPr/>
          <a:lstStyle/>
          <a:p>
            <a:pPr>
              <a:spcBef>
                <a:spcPts val="0"/>
              </a:spcBef>
              <a:spcAft>
                <a:spcPts val="0"/>
              </a:spcAft>
            </a:pPr>
            <a:r>
              <a:rPr lang="cs-CZ" sz="1600" b="1" dirty="0"/>
              <a:t>Záložka ČERPÁNÍ ROZPOČTU NA ŽÁDOSTI O PLATBU </a:t>
            </a:r>
            <a:r>
              <a:rPr lang="cs-CZ" sz="1600" dirty="0"/>
              <a:t>– zde je možné zobrazit přehled čerpání rozpočtu zohledňující všechny schválené vyúčtované výdaje </a:t>
            </a:r>
            <a:br>
              <a:rPr lang="cs-CZ" sz="1600" dirty="0"/>
            </a:br>
            <a:r>
              <a:rPr lang="cs-CZ" sz="1600" dirty="0"/>
              <a:t>z předchozích žádostí o platbu a nárokovaných v rámci aktuální žádosti o platbu. Pozor, jedná se pouze o podpůrný nástroj, doporučujeme sledovat čerpání (a hlídat možné přečerpání) ve vlastní tabulce (nejlépe v excelu).</a:t>
            </a:r>
          </a:p>
          <a:p>
            <a:pPr>
              <a:spcBef>
                <a:spcPts val="0"/>
              </a:spcBef>
              <a:spcAft>
                <a:spcPts val="0"/>
              </a:spcAft>
            </a:pPr>
            <a:r>
              <a:rPr lang="cs-CZ" sz="1600" b="1" dirty="0"/>
              <a:t>Záložka ČESTNÁ PROHLÁŠENÍ </a:t>
            </a:r>
            <a:r>
              <a:rPr lang="cs-CZ" sz="1600" dirty="0"/>
              <a:t>– je nutné vybrat jedno ze dvou předdefinovaných čestných prohlášení o insolvenci (i v případě, že je </a:t>
            </a:r>
            <a:r>
              <a:rPr lang="cs-CZ" sz="1600" dirty="0" err="1"/>
              <a:t>ŽoP</a:t>
            </a:r>
            <a:r>
              <a:rPr lang="cs-CZ" sz="1600" dirty="0"/>
              <a:t> na částku 0 Kč). Pravdivost potvrdí příjemce zatržením fajfky v poli SOUHLASÍM S </a:t>
            </a:r>
            <a:r>
              <a:rPr lang="cs-CZ" sz="1600" b="1" dirty="0"/>
              <a:t>ČESTNÝM PROHLÁŠENÍM </a:t>
            </a:r>
            <a:r>
              <a:rPr lang="cs-CZ" sz="1600" dirty="0"/>
              <a:t>a stiskne tlačítko ULOŽIT. V případě, že příjemce zvolí variantu čestného prohlášení, kde uvede, že je v insolvenci/exekuci, přiloží podrobnosti této skutečnosti </a:t>
            </a:r>
            <a:br>
              <a:rPr lang="cs-CZ" sz="1600" dirty="0"/>
            </a:br>
            <a:r>
              <a:rPr lang="cs-CZ" sz="1600" dirty="0"/>
              <a:t>v samostatném souboru na záložce </a:t>
            </a:r>
            <a:r>
              <a:rPr lang="cs-CZ" sz="1600" b="1" dirty="0"/>
              <a:t>DOKUMENTY.</a:t>
            </a:r>
            <a:r>
              <a:rPr lang="cs-CZ" sz="1600" dirty="0"/>
              <a:t> </a:t>
            </a:r>
          </a:p>
          <a:p>
            <a:endParaRPr lang="cs-CZ" dirty="0"/>
          </a:p>
        </p:txBody>
      </p:sp>
      <p:sp>
        <p:nvSpPr>
          <p:cNvPr id="4" name="Zástupný symbol pro číslo snímku 3">
            <a:extLst>
              <a:ext uri="{FF2B5EF4-FFF2-40B4-BE49-F238E27FC236}">
                <a16:creationId xmlns:a16="http://schemas.microsoft.com/office/drawing/2014/main" id="{F979C4E3-5957-CF7A-3F1A-CB72EA793E6B}"/>
              </a:ext>
            </a:extLst>
          </p:cNvPr>
          <p:cNvSpPr>
            <a:spLocks noGrp="1"/>
          </p:cNvSpPr>
          <p:nvPr>
            <p:ph type="sldNum" sz="quarter" idx="12"/>
          </p:nvPr>
        </p:nvSpPr>
        <p:spPr/>
        <p:txBody>
          <a:bodyPr/>
          <a:lstStyle/>
          <a:p>
            <a:fld id="{479BF083-4774-43B1-9AB0-5CC1AC5DD8EE}" type="slidenum">
              <a:rPr lang="cs-CZ" smtClean="0"/>
              <a:pPr/>
              <a:t>42</a:t>
            </a:fld>
            <a:endParaRPr lang="cs-CZ" dirty="0"/>
          </a:p>
        </p:txBody>
      </p:sp>
    </p:spTree>
    <p:extLst>
      <p:ext uri="{BB962C8B-B14F-4D97-AF65-F5344CB8AC3E}">
        <p14:creationId xmlns:p14="http://schemas.microsoft.com/office/powerpoint/2010/main" val="2407759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29E53-9AA6-112A-B982-82CAC6FDBAEB}"/>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26FE38E2-485B-F35A-A24A-95A4E97CD703}"/>
              </a:ext>
            </a:extLst>
          </p:cNvPr>
          <p:cNvSpPr>
            <a:spLocks noGrp="1"/>
          </p:cNvSpPr>
          <p:nvPr>
            <p:ph idx="1"/>
          </p:nvPr>
        </p:nvSpPr>
        <p:spPr/>
        <p:txBody>
          <a:bodyPr/>
          <a:lstStyle/>
          <a:p>
            <a:pPr>
              <a:lnSpc>
                <a:spcPct val="100000"/>
              </a:lnSpc>
            </a:pPr>
            <a:r>
              <a:rPr lang="cs-CZ" sz="1600" dirty="0"/>
              <a:t>Před finalizací žádosti o platbu je nutné odstranit veškeré chyby, které se zobrazí po stisku tlačítka </a:t>
            </a:r>
            <a:r>
              <a:rPr lang="cs-CZ" sz="1600" b="1" dirty="0"/>
              <a:t>KONTROLA</a:t>
            </a:r>
            <a:r>
              <a:rPr lang="cs-CZ" sz="1600" dirty="0"/>
              <a:t>. Systém nedovolí finalizovat žádost o platbu, pokud se vyskytuje některá z „červených“ finalizačních kontrol.</a:t>
            </a:r>
          </a:p>
          <a:p>
            <a:pPr>
              <a:lnSpc>
                <a:spcPct val="100000"/>
              </a:lnSpc>
            </a:pPr>
            <a:r>
              <a:rPr lang="cs-CZ" sz="1600" dirty="0"/>
              <a:t>Žádost o platbu lze finalizovat, pokud systém vrátí informaci </a:t>
            </a:r>
            <a:r>
              <a:rPr lang="cs-CZ" sz="1600" b="1" dirty="0"/>
              <a:t>KONTROLA PROBĚHLA V POŘÁDKU</a:t>
            </a:r>
          </a:p>
          <a:p>
            <a:endParaRPr lang="cs-CZ" sz="1600" dirty="0"/>
          </a:p>
          <a:p>
            <a:pPr marL="0" indent="0">
              <a:buNone/>
            </a:pPr>
            <a:endParaRPr lang="cs-CZ" sz="1600" dirty="0"/>
          </a:p>
          <a:p>
            <a:endParaRPr lang="cs-CZ" dirty="0"/>
          </a:p>
        </p:txBody>
      </p:sp>
      <p:sp>
        <p:nvSpPr>
          <p:cNvPr id="4" name="Zástupný symbol pro číslo snímku 3">
            <a:extLst>
              <a:ext uri="{FF2B5EF4-FFF2-40B4-BE49-F238E27FC236}">
                <a16:creationId xmlns:a16="http://schemas.microsoft.com/office/drawing/2014/main" id="{ADAAB116-8D79-54DD-2FE5-11F826988C92}"/>
              </a:ext>
            </a:extLst>
          </p:cNvPr>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6" name="Obrázek 5">
            <a:extLst>
              <a:ext uri="{FF2B5EF4-FFF2-40B4-BE49-F238E27FC236}">
                <a16:creationId xmlns:a16="http://schemas.microsoft.com/office/drawing/2014/main" id="{A579C29A-74DB-6101-98ED-F925700DB699}"/>
              </a:ext>
            </a:extLst>
          </p:cNvPr>
          <p:cNvPicPr>
            <a:picLocks noChangeAspect="1"/>
          </p:cNvPicPr>
          <p:nvPr/>
        </p:nvPicPr>
        <p:blipFill>
          <a:blip r:embed="rId2"/>
          <a:stretch>
            <a:fillRect/>
          </a:stretch>
        </p:blipFill>
        <p:spPr>
          <a:xfrm>
            <a:off x="755576" y="3429000"/>
            <a:ext cx="7200800" cy="2757594"/>
          </a:xfrm>
          <a:prstGeom prst="rect">
            <a:avLst/>
          </a:prstGeom>
        </p:spPr>
      </p:pic>
    </p:spTree>
    <p:extLst>
      <p:ext uri="{BB962C8B-B14F-4D97-AF65-F5344CB8AC3E}">
        <p14:creationId xmlns:p14="http://schemas.microsoft.com/office/powerpoint/2010/main" val="1925600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A1B4B0-4285-3186-07BD-0BDCCF9DFBDE}"/>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A8EB6F5-A60D-D24E-FE22-3671EC61ECA5}"/>
              </a:ext>
            </a:extLst>
          </p:cNvPr>
          <p:cNvSpPr>
            <a:spLocks noGrp="1"/>
          </p:cNvSpPr>
          <p:nvPr>
            <p:ph idx="1"/>
          </p:nvPr>
        </p:nvSpPr>
        <p:spPr>
          <a:xfrm>
            <a:off x="540000" y="1800000"/>
            <a:ext cx="8064000" cy="3861248"/>
          </a:xfrm>
        </p:spPr>
        <p:txBody>
          <a:bodyPr/>
          <a:lstStyle/>
          <a:p>
            <a:pPr>
              <a:spcBef>
                <a:spcPts val="0"/>
              </a:spcBef>
              <a:spcAft>
                <a:spcPts val="0"/>
              </a:spcAft>
            </a:pPr>
            <a:r>
              <a:rPr lang="cs-CZ" sz="1600" dirty="0"/>
              <a:t>Příjemce stiskne tlačítko </a:t>
            </a:r>
            <a:r>
              <a:rPr lang="cs-CZ" sz="1600" b="1" dirty="0"/>
              <a:t>FINALIZACE</a:t>
            </a:r>
            <a:r>
              <a:rPr lang="cs-CZ" sz="1600" dirty="0"/>
              <a:t>. Systém se příjemce dotáže, zda opravdu chce finalizovat žádost o platbu. Příjemce stiskne tlačítko OK event. NE, pokud zatím nechce přistoupit k finalizaci žádosti o platbu. (Dokud není podepsáno, lze </a:t>
            </a:r>
            <a:r>
              <a:rPr lang="cs-CZ" sz="1600" dirty="0" err="1"/>
              <a:t>ŽoP</a:t>
            </a:r>
            <a:r>
              <a:rPr lang="cs-CZ" sz="1600" dirty="0"/>
              <a:t> znovu otevřít stiskem tlačítka </a:t>
            </a:r>
            <a:r>
              <a:rPr lang="cs-CZ" sz="1600" b="1" dirty="0"/>
              <a:t>ZPŘÍSTUPNIT K EDITACI</a:t>
            </a:r>
            <a:r>
              <a:rPr lang="cs-CZ" sz="1600" dirty="0"/>
              <a:t>.) </a:t>
            </a:r>
          </a:p>
          <a:p>
            <a:pPr>
              <a:spcBef>
                <a:spcPts val="0"/>
              </a:spcBef>
              <a:spcAft>
                <a:spcPts val="0"/>
              </a:spcAft>
            </a:pPr>
            <a:endParaRPr lang="cs-CZ" sz="1600" dirty="0"/>
          </a:p>
          <a:p>
            <a:pPr>
              <a:spcBef>
                <a:spcPts val="0"/>
              </a:spcBef>
              <a:spcAft>
                <a:spcPts val="0"/>
              </a:spcAft>
            </a:pPr>
            <a:r>
              <a:rPr lang="cs-CZ" sz="1600" dirty="0"/>
              <a:t>Zpřístupnění k editaci může provést pouze signatář.</a:t>
            </a:r>
            <a:r>
              <a:rPr lang="cs-CZ" sz="1800" b="1" i="0" u="none" strike="noStrike" baseline="0" dirty="0">
                <a:solidFill>
                  <a:srgbClr val="000000"/>
                </a:solidFill>
                <a:latin typeface="Arial" panose="020B0604020202020204" pitchFamily="34" charset="0"/>
              </a:rPr>
              <a:t> </a:t>
            </a:r>
            <a:r>
              <a:rPr lang="cs-CZ" sz="1600" dirty="0"/>
              <a:t>V případě, že je na projektu zvoleno „podepisují všichni signatáři“, je nutné, aby žádost o platbu podepsali všichni signatáři, a to v pořadí, jaké je na projektu nastaveno v obrazovce </a:t>
            </a:r>
            <a:r>
              <a:rPr lang="cs-CZ" sz="1600" b="1" dirty="0"/>
              <a:t>PŘÍSTUP K PROJEKTU</a:t>
            </a:r>
            <a:r>
              <a:rPr lang="cs-CZ" sz="1600" dirty="0"/>
              <a:t>. </a:t>
            </a:r>
          </a:p>
          <a:p>
            <a:pPr marL="0" indent="0">
              <a:buNone/>
            </a:pPr>
            <a:endParaRPr lang="cs-CZ" dirty="0"/>
          </a:p>
        </p:txBody>
      </p:sp>
      <p:sp>
        <p:nvSpPr>
          <p:cNvPr id="4" name="Zástupný symbol pro číslo snímku 3">
            <a:extLst>
              <a:ext uri="{FF2B5EF4-FFF2-40B4-BE49-F238E27FC236}">
                <a16:creationId xmlns:a16="http://schemas.microsoft.com/office/drawing/2014/main" id="{A16EB9EF-E0BE-5A4D-3D1C-5E4DC8BE3247}"/>
              </a:ext>
            </a:extLst>
          </p:cNvPr>
          <p:cNvSpPr>
            <a:spLocks noGrp="1"/>
          </p:cNvSpPr>
          <p:nvPr>
            <p:ph type="sldNum" sz="quarter" idx="12"/>
          </p:nvPr>
        </p:nvSpPr>
        <p:spPr/>
        <p:txBody>
          <a:bodyPr/>
          <a:lstStyle/>
          <a:p>
            <a:fld id="{479BF083-4774-43B1-9AB0-5CC1AC5DD8EE}" type="slidenum">
              <a:rPr lang="cs-CZ" smtClean="0"/>
              <a:pPr/>
              <a:t>44</a:t>
            </a:fld>
            <a:endParaRPr lang="cs-CZ" dirty="0"/>
          </a:p>
        </p:txBody>
      </p:sp>
    </p:spTree>
    <p:extLst>
      <p:ext uri="{BB962C8B-B14F-4D97-AF65-F5344CB8AC3E}">
        <p14:creationId xmlns:p14="http://schemas.microsoft.com/office/powerpoint/2010/main" val="1640400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F4C935-FF57-A169-0214-AFC30A58E482}"/>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F2FA3F76-5755-CBEF-7969-E059CDBC2354}"/>
              </a:ext>
            </a:extLst>
          </p:cNvPr>
          <p:cNvSpPr>
            <a:spLocks noGrp="1"/>
          </p:cNvSpPr>
          <p:nvPr>
            <p:ph idx="1"/>
          </p:nvPr>
        </p:nvSpPr>
        <p:spPr/>
        <p:txBody>
          <a:bodyPr/>
          <a:lstStyle/>
          <a:p>
            <a:r>
              <a:rPr lang="cs-CZ" sz="1600" dirty="0"/>
              <a:t>Pokud příjemce stiskl tlačítko OK, zobrazí systém informaci, že na žádosti o platbu byla provedena finalizace. Poté, co je provedena finalizace žádosti o platbu, dojde k zaktivnění obrazovky </a:t>
            </a:r>
            <a:r>
              <a:rPr lang="cs-CZ" sz="1600" b="1" dirty="0"/>
              <a:t>PODPIS ŽÁDOSTI O PLATBU</a:t>
            </a:r>
            <a:r>
              <a:rPr lang="cs-CZ" sz="1600" dirty="0"/>
              <a:t>.</a:t>
            </a:r>
          </a:p>
          <a:p>
            <a:r>
              <a:rPr lang="cs-CZ" sz="1600" dirty="0"/>
              <a:t>Záložka </a:t>
            </a:r>
            <a:r>
              <a:rPr lang="cs-CZ" sz="1600" b="1" dirty="0"/>
              <a:t>PODPIS DOKUMENTU </a:t>
            </a:r>
            <a:r>
              <a:rPr lang="cs-CZ" sz="1600" dirty="0"/>
              <a:t>– podpis přes ikonu </a:t>
            </a:r>
            <a:r>
              <a:rPr lang="cs-CZ" sz="1600" dirty="0" err="1"/>
              <a:t>pečítky</a:t>
            </a:r>
            <a:r>
              <a:rPr lang="cs-CZ" sz="1600" dirty="0"/>
              <a:t> stiskem tlačítek </a:t>
            </a:r>
            <a:r>
              <a:rPr lang="cs-CZ" sz="1600" b="1" dirty="0"/>
              <a:t>VYTVOŘIT PODPIS </a:t>
            </a:r>
            <a:r>
              <a:rPr lang="cs-CZ" sz="1600" dirty="0"/>
              <a:t>a </a:t>
            </a:r>
            <a:r>
              <a:rPr lang="cs-CZ" sz="1600" b="1" dirty="0"/>
              <a:t>PODEPSAT</a:t>
            </a:r>
            <a:r>
              <a:rPr lang="cs-CZ" sz="1600" dirty="0"/>
              <a:t>.</a:t>
            </a:r>
          </a:p>
          <a:p>
            <a:r>
              <a:rPr lang="cs-CZ" sz="1600" b="1" dirty="0"/>
              <a:t>Žádost o platbu musí být vždy podepsána před finalizací zprávy o realizaci projektu</a:t>
            </a:r>
            <a:r>
              <a:rPr lang="cs-CZ" sz="1600" dirty="0"/>
              <a:t>. K podání žádosti o platbu na řídicí orgán dojde automaticky poté, co příjemce podepíše zprávu o realizaci projektu, na kterou je žádost o podporu navázána. </a:t>
            </a:r>
            <a:r>
              <a:rPr lang="cs-CZ" sz="1800" b="0" i="0" u="none" strike="noStrike" baseline="0" dirty="0">
                <a:solidFill>
                  <a:srgbClr val="000000"/>
                </a:solidFill>
                <a:latin typeface="Arial" panose="020B0604020202020204" pitchFamily="34" charset="0"/>
              </a:rPr>
              <a:t>(</a:t>
            </a:r>
            <a:r>
              <a:rPr lang="cs-CZ" sz="1600" dirty="0"/>
              <a:t>Po tomto kroku systém zobrazí žádost o platbu se stavem </a:t>
            </a:r>
            <a:r>
              <a:rPr lang="cs-CZ" sz="1600" b="1" dirty="0"/>
              <a:t>PŘEDANÁ/ZAREGISTROVANÁ). </a:t>
            </a:r>
          </a:p>
          <a:p>
            <a:endParaRPr lang="cs-CZ" sz="1600" dirty="0"/>
          </a:p>
          <a:p>
            <a:endParaRPr lang="cs-CZ" dirty="0"/>
          </a:p>
        </p:txBody>
      </p:sp>
      <p:sp>
        <p:nvSpPr>
          <p:cNvPr id="4" name="Zástupný symbol pro číslo snímku 3">
            <a:extLst>
              <a:ext uri="{FF2B5EF4-FFF2-40B4-BE49-F238E27FC236}">
                <a16:creationId xmlns:a16="http://schemas.microsoft.com/office/drawing/2014/main" id="{B8919001-E28C-43B7-E24B-C7C18166F360}"/>
              </a:ext>
            </a:extLst>
          </p:cNvPr>
          <p:cNvSpPr>
            <a:spLocks noGrp="1"/>
          </p:cNvSpPr>
          <p:nvPr>
            <p:ph type="sldNum" sz="quarter" idx="12"/>
          </p:nvPr>
        </p:nvSpPr>
        <p:spPr/>
        <p:txBody>
          <a:bodyPr/>
          <a:lstStyle/>
          <a:p>
            <a:fld id="{479BF083-4774-43B1-9AB0-5CC1AC5DD8EE}" type="slidenum">
              <a:rPr lang="cs-CZ" smtClean="0"/>
              <a:pPr/>
              <a:t>45</a:t>
            </a:fld>
            <a:endParaRPr lang="cs-CZ" dirty="0"/>
          </a:p>
        </p:txBody>
      </p:sp>
    </p:spTree>
    <p:extLst>
      <p:ext uri="{BB962C8B-B14F-4D97-AF65-F5344CB8AC3E}">
        <p14:creationId xmlns:p14="http://schemas.microsoft.com/office/powerpoint/2010/main" val="206704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6427B-FDC0-8A3E-AE8A-A6CF8F6E62AB}"/>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C79A57CD-564E-0582-0ED8-6057B67681E1}"/>
              </a:ext>
            </a:extLst>
          </p:cNvPr>
          <p:cNvSpPr>
            <a:spLocks noGrp="1"/>
          </p:cNvSpPr>
          <p:nvPr>
            <p:ph idx="1"/>
          </p:nvPr>
        </p:nvSpPr>
        <p:spPr>
          <a:xfrm>
            <a:off x="540000" y="1268760"/>
            <a:ext cx="8064000" cy="4851240"/>
          </a:xfrm>
        </p:spPr>
        <p:txBody>
          <a:bodyPr/>
          <a:lstStyle/>
          <a:p>
            <a:pPr marL="0" indent="0">
              <a:buNone/>
            </a:pPr>
            <a:r>
              <a:rPr lang="cs-CZ" sz="1600" b="1" dirty="0">
                <a:effectLst>
                  <a:outerShdw blurRad="38100" dist="38100" dir="2700000" algn="tl">
                    <a:srgbClr val="000000">
                      <a:alpha val="43137"/>
                    </a:srgbClr>
                  </a:outerShdw>
                </a:effectLst>
              </a:rPr>
              <a:t>Zpráva o realizaci projektu (</a:t>
            </a:r>
            <a:r>
              <a:rPr lang="cs-CZ" sz="1600" b="1" dirty="0" err="1">
                <a:effectLst>
                  <a:outerShdw blurRad="38100" dist="38100" dir="2700000" algn="tl">
                    <a:srgbClr val="000000">
                      <a:alpha val="43137"/>
                    </a:srgbClr>
                  </a:outerShdw>
                </a:effectLst>
              </a:rPr>
              <a:t>ZoR</a:t>
            </a:r>
            <a:r>
              <a:rPr lang="cs-CZ" sz="1600" b="1" dirty="0">
                <a:effectLst>
                  <a:outerShdw blurRad="38100" dist="38100" dir="2700000" algn="tl">
                    <a:srgbClr val="000000">
                      <a:alpha val="43137"/>
                    </a:srgbClr>
                  </a:outerShdw>
                </a:effectLst>
              </a:rPr>
              <a:t>)</a:t>
            </a:r>
          </a:p>
          <a:p>
            <a:pPr>
              <a:lnSpc>
                <a:spcPct val="100000"/>
              </a:lnSpc>
            </a:pPr>
            <a:r>
              <a:rPr lang="cs-CZ" sz="1600" dirty="0"/>
              <a:t>V rámci přepnutí projektu do stavu Projekt s právním aktem (PP30) dojde k automatickému vygenerování Harmonogramu zpráv o realizaci. Příjemci se na konkrétním projektu v levém menu zobrazí nová obrazovka </a:t>
            </a:r>
            <a:r>
              <a:rPr lang="cs-CZ" sz="1600" b="1" dirty="0"/>
              <a:t>ZPRÁVY O REALIZACI</a:t>
            </a:r>
            <a:r>
              <a:rPr lang="cs-CZ" sz="1600" dirty="0"/>
              <a:t>. Příjemce klikne na tuto novou obrazovku </a:t>
            </a:r>
          </a:p>
          <a:p>
            <a:pPr>
              <a:lnSpc>
                <a:spcPct val="100000"/>
              </a:lnSpc>
            </a:pPr>
            <a:endParaRPr lang="cs-CZ" sz="1600" dirty="0"/>
          </a:p>
          <a:p>
            <a:pPr>
              <a:lnSpc>
                <a:spcPct val="100000"/>
              </a:lnSpc>
            </a:pPr>
            <a:endParaRPr lang="cs-CZ" sz="1600" dirty="0"/>
          </a:p>
          <a:p>
            <a:pPr marL="0" indent="0">
              <a:buNone/>
            </a:pPr>
            <a:endParaRPr lang="cs-CZ" dirty="0"/>
          </a:p>
        </p:txBody>
      </p:sp>
      <p:sp>
        <p:nvSpPr>
          <p:cNvPr id="4" name="Zástupný symbol pro číslo snímku 3">
            <a:extLst>
              <a:ext uri="{FF2B5EF4-FFF2-40B4-BE49-F238E27FC236}">
                <a16:creationId xmlns:a16="http://schemas.microsoft.com/office/drawing/2014/main" id="{9EDC633E-61F8-1C6E-F2F8-B53B1C149A60}"/>
              </a:ext>
            </a:extLst>
          </p:cNvPr>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10" name="Obrázek 9">
            <a:extLst>
              <a:ext uri="{FF2B5EF4-FFF2-40B4-BE49-F238E27FC236}">
                <a16:creationId xmlns:a16="http://schemas.microsoft.com/office/drawing/2014/main" id="{E2115C46-14F8-6A24-527E-71FC352CED88}"/>
              </a:ext>
            </a:extLst>
          </p:cNvPr>
          <p:cNvPicPr>
            <a:picLocks noChangeAspect="1"/>
          </p:cNvPicPr>
          <p:nvPr/>
        </p:nvPicPr>
        <p:blipFill>
          <a:blip r:embed="rId2"/>
          <a:stretch>
            <a:fillRect/>
          </a:stretch>
        </p:blipFill>
        <p:spPr>
          <a:xfrm>
            <a:off x="540000" y="2924944"/>
            <a:ext cx="8208464" cy="3672408"/>
          </a:xfrm>
          <a:prstGeom prst="rect">
            <a:avLst/>
          </a:prstGeom>
        </p:spPr>
      </p:pic>
    </p:spTree>
    <p:extLst>
      <p:ext uri="{BB962C8B-B14F-4D97-AF65-F5344CB8AC3E}">
        <p14:creationId xmlns:p14="http://schemas.microsoft.com/office/powerpoint/2010/main" val="3612102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66DB5-4482-EDB8-F940-E987ECBCA1F5}"/>
              </a:ext>
            </a:extLst>
          </p:cNvPr>
          <p:cNvSpPr>
            <a:spLocks noGrp="1"/>
          </p:cNvSpPr>
          <p:nvPr>
            <p:ph type="title"/>
          </p:nvPr>
        </p:nvSpPr>
        <p:spPr>
          <a:xfrm>
            <a:off x="359999" y="0"/>
            <a:ext cx="8424000" cy="1080000"/>
          </a:xfrm>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A3C7188E-85BE-0618-B441-6672A6E60F90}"/>
              </a:ext>
            </a:extLst>
          </p:cNvPr>
          <p:cNvSpPr>
            <a:spLocks noGrp="1"/>
          </p:cNvSpPr>
          <p:nvPr>
            <p:ph idx="1"/>
          </p:nvPr>
        </p:nvSpPr>
        <p:spPr/>
        <p:txBody>
          <a:bodyPr/>
          <a:lstStyle/>
          <a:p>
            <a:r>
              <a:rPr lang="pt-BR" sz="1600" dirty="0"/>
              <a:t>Příjemci se otevře nová obrazovka s názvem </a:t>
            </a:r>
            <a:r>
              <a:rPr lang="pt-BR" sz="1600" b="1" dirty="0"/>
              <a:t>INFORMOVÁNÍ O REA</a:t>
            </a:r>
            <a:r>
              <a:rPr lang="cs-CZ" sz="1600" b="1" dirty="0"/>
              <a:t>LIZACI</a:t>
            </a:r>
            <a:r>
              <a:rPr lang="pt-BR" sz="1600" b="1" dirty="0"/>
              <a:t> </a:t>
            </a:r>
            <a:endParaRPr lang="cs-CZ" sz="1600" b="1" dirty="0"/>
          </a:p>
        </p:txBody>
      </p:sp>
      <p:sp>
        <p:nvSpPr>
          <p:cNvPr id="4" name="Zástupný symbol pro číslo snímku 3">
            <a:extLst>
              <a:ext uri="{FF2B5EF4-FFF2-40B4-BE49-F238E27FC236}">
                <a16:creationId xmlns:a16="http://schemas.microsoft.com/office/drawing/2014/main" id="{7CCE8E6D-E577-A4AF-7A01-D31C9B9B68D5}"/>
              </a:ext>
            </a:extLst>
          </p:cNvPr>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8" name="Obrázek 7">
            <a:extLst>
              <a:ext uri="{FF2B5EF4-FFF2-40B4-BE49-F238E27FC236}">
                <a16:creationId xmlns:a16="http://schemas.microsoft.com/office/drawing/2014/main" id="{47C1CC14-690E-E49E-8D16-71D3F8DD0E74}"/>
              </a:ext>
            </a:extLst>
          </p:cNvPr>
          <p:cNvPicPr>
            <a:picLocks noChangeAspect="1"/>
          </p:cNvPicPr>
          <p:nvPr/>
        </p:nvPicPr>
        <p:blipFill>
          <a:blip r:embed="rId2"/>
          <a:stretch>
            <a:fillRect/>
          </a:stretch>
        </p:blipFill>
        <p:spPr>
          <a:xfrm>
            <a:off x="1541929" y="2636912"/>
            <a:ext cx="6060141" cy="2448272"/>
          </a:xfrm>
          <a:prstGeom prst="rect">
            <a:avLst/>
          </a:prstGeom>
        </p:spPr>
      </p:pic>
      <p:pic>
        <p:nvPicPr>
          <p:cNvPr id="10" name="Obrázek 9">
            <a:extLst>
              <a:ext uri="{FF2B5EF4-FFF2-40B4-BE49-F238E27FC236}">
                <a16:creationId xmlns:a16="http://schemas.microsoft.com/office/drawing/2014/main" id="{6F4C6792-51A7-7D09-EF98-D38A0FBE87F3}"/>
              </a:ext>
            </a:extLst>
          </p:cNvPr>
          <p:cNvPicPr>
            <a:picLocks noChangeAspect="1"/>
          </p:cNvPicPr>
          <p:nvPr/>
        </p:nvPicPr>
        <p:blipFill>
          <a:blip r:embed="rId2"/>
          <a:stretch>
            <a:fillRect/>
          </a:stretch>
        </p:blipFill>
        <p:spPr>
          <a:xfrm>
            <a:off x="1541929" y="2294964"/>
            <a:ext cx="6060141" cy="2268071"/>
          </a:xfrm>
          <a:prstGeom prst="rect">
            <a:avLst/>
          </a:prstGeom>
        </p:spPr>
      </p:pic>
      <p:pic>
        <p:nvPicPr>
          <p:cNvPr id="12" name="Obrázek 11">
            <a:extLst>
              <a:ext uri="{FF2B5EF4-FFF2-40B4-BE49-F238E27FC236}">
                <a16:creationId xmlns:a16="http://schemas.microsoft.com/office/drawing/2014/main" id="{4E8BF4ED-A252-402E-56FB-63C17C219971}"/>
              </a:ext>
            </a:extLst>
          </p:cNvPr>
          <p:cNvPicPr>
            <a:picLocks noChangeAspect="1"/>
          </p:cNvPicPr>
          <p:nvPr/>
        </p:nvPicPr>
        <p:blipFill>
          <a:blip r:embed="rId2"/>
          <a:stretch>
            <a:fillRect/>
          </a:stretch>
        </p:blipFill>
        <p:spPr>
          <a:xfrm>
            <a:off x="1541929" y="2294964"/>
            <a:ext cx="6060141" cy="2268071"/>
          </a:xfrm>
          <a:prstGeom prst="rect">
            <a:avLst/>
          </a:prstGeom>
        </p:spPr>
      </p:pic>
      <p:pic>
        <p:nvPicPr>
          <p:cNvPr id="14" name="Obrázek 13">
            <a:extLst>
              <a:ext uri="{FF2B5EF4-FFF2-40B4-BE49-F238E27FC236}">
                <a16:creationId xmlns:a16="http://schemas.microsoft.com/office/drawing/2014/main" id="{70446774-084D-D949-8436-012FB61EB26E}"/>
              </a:ext>
            </a:extLst>
          </p:cNvPr>
          <p:cNvPicPr>
            <a:picLocks noChangeAspect="1"/>
          </p:cNvPicPr>
          <p:nvPr/>
        </p:nvPicPr>
        <p:blipFill>
          <a:blip r:embed="rId2"/>
          <a:stretch>
            <a:fillRect/>
          </a:stretch>
        </p:blipFill>
        <p:spPr>
          <a:xfrm>
            <a:off x="1541929" y="2294964"/>
            <a:ext cx="6060141" cy="2268071"/>
          </a:xfrm>
          <a:prstGeom prst="rect">
            <a:avLst/>
          </a:prstGeom>
        </p:spPr>
      </p:pic>
    </p:spTree>
    <p:extLst>
      <p:ext uri="{BB962C8B-B14F-4D97-AF65-F5344CB8AC3E}">
        <p14:creationId xmlns:p14="http://schemas.microsoft.com/office/powerpoint/2010/main" val="2577624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C1C41-C705-52F6-2568-4574D1C33030}"/>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216A6EC5-BF9C-C1E8-305D-9444E2D25056}"/>
              </a:ext>
            </a:extLst>
          </p:cNvPr>
          <p:cNvSpPr>
            <a:spLocks noGrp="1"/>
          </p:cNvSpPr>
          <p:nvPr>
            <p:ph idx="1"/>
          </p:nvPr>
        </p:nvSpPr>
        <p:spPr/>
        <p:txBody>
          <a:bodyPr/>
          <a:lstStyle/>
          <a:p>
            <a:r>
              <a:rPr lang="cs-CZ" sz="1600" dirty="0"/>
              <a:t>Příjemce před založením první zprávy o realizaci vstoupí na obrazovku </a:t>
            </a:r>
            <a:r>
              <a:rPr lang="cs-CZ" sz="1600" b="1" dirty="0"/>
              <a:t>HARMONOGRAM ZPRÁV/INFORMACÍ </a:t>
            </a:r>
            <a:r>
              <a:rPr lang="cs-CZ" sz="1600" dirty="0"/>
              <a:t>stiskem nabídky v levém menu. </a:t>
            </a:r>
          </a:p>
        </p:txBody>
      </p:sp>
      <p:sp>
        <p:nvSpPr>
          <p:cNvPr id="4" name="Zástupný symbol pro číslo snímku 3">
            <a:extLst>
              <a:ext uri="{FF2B5EF4-FFF2-40B4-BE49-F238E27FC236}">
                <a16:creationId xmlns:a16="http://schemas.microsoft.com/office/drawing/2014/main" id="{E8616848-6032-23C2-000B-648762BBB847}"/>
              </a:ext>
            </a:extLst>
          </p:cNvPr>
          <p:cNvSpPr>
            <a:spLocks noGrp="1"/>
          </p:cNvSpPr>
          <p:nvPr>
            <p:ph type="sldNum" sz="quarter" idx="12"/>
          </p:nvPr>
        </p:nvSpPr>
        <p:spPr/>
        <p:txBody>
          <a:bodyPr/>
          <a:lstStyle/>
          <a:p>
            <a:fld id="{479BF083-4774-43B1-9AB0-5CC1AC5DD8EE}" type="slidenum">
              <a:rPr lang="cs-CZ" smtClean="0"/>
              <a:pPr/>
              <a:t>48</a:t>
            </a:fld>
            <a:endParaRPr lang="cs-CZ" dirty="0"/>
          </a:p>
        </p:txBody>
      </p:sp>
      <p:pic>
        <p:nvPicPr>
          <p:cNvPr id="6" name="Obrázek 5">
            <a:extLst>
              <a:ext uri="{FF2B5EF4-FFF2-40B4-BE49-F238E27FC236}">
                <a16:creationId xmlns:a16="http://schemas.microsoft.com/office/drawing/2014/main" id="{03F686EA-3C05-D961-ED2B-2AEF8DB4FB91}"/>
              </a:ext>
            </a:extLst>
          </p:cNvPr>
          <p:cNvPicPr>
            <a:picLocks noChangeAspect="1"/>
          </p:cNvPicPr>
          <p:nvPr/>
        </p:nvPicPr>
        <p:blipFill>
          <a:blip r:embed="rId2"/>
          <a:stretch>
            <a:fillRect/>
          </a:stretch>
        </p:blipFill>
        <p:spPr>
          <a:xfrm>
            <a:off x="1259632" y="2924944"/>
            <a:ext cx="5256584" cy="1759115"/>
          </a:xfrm>
          <a:prstGeom prst="rect">
            <a:avLst/>
          </a:prstGeom>
        </p:spPr>
      </p:pic>
    </p:spTree>
    <p:extLst>
      <p:ext uri="{BB962C8B-B14F-4D97-AF65-F5344CB8AC3E}">
        <p14:creationId xmlns:p14="http://schemas.microsoft.com/office/powerpoint/2010/main" val="2954364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C2D9BE-B838-936D-F1E0-60D68E1B34F8}"/>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B08F0407-2B16-440A-DE47-0059429C51C7}"/>
              </a:ext>
            </a:extLst>
          </p:cNvPr>
          <p:cNvSpPr>
            <a:spLocks noGrp="1"/>
          </p:cNvSpPr>
          <p:nvPr>
            <p:ph idx="1"/>
          </p:nvPr>
        </p:nvSpPr>
        <p:spPr>
          <a:xfrm>
            <a:off x="540000" y="1268760"/>
            <a:ext cx="8064000" cy="4851240"/>
          </a:xfrm>
        </p:spPr>
        <p:txBody>
          <a:bodyPr/>
          <a:lstStyle/>
          <a:p>
            <a:pPr>
              <a:lnSpc>
                <a:spcPct val="100000"/>
              </a:lnSpc>
            </a:pPr>
            <a:r>
              <a:rPr lang="cs-CZ" sz="1600" dirty="0"/>
              <a:t>Na této obrazovce příjemce ověří systémem nastavené </a:t>
            </a:r>
            <a:r>
              <a:rPr lang="cs-CZ" sz="1600" b="1" dirty="0"/>
              <a:t>SLEDOVANÉ OBDOBÍ OD </a:t>
            </a:r>
            <a:r>
              <a:rPr lang="cs-CZ" sz="1600" dirty="0"/>
              <a:t>pro první zprávu o realizaci projektu. Systém datum nastavuje automaticky dle data uzavření právního aktu (pole </a:t>
            </a:r>
            <a:r>
              <a:rPr lang="cs-CZ" sz="1600" b="1" dirty="0"/>
              <a:t>DATUM UZAVŘENÍ </a:t>
            </a:r>
            <a:r>
              <a:rPr lang="cs-CZ" sz="1600" dirty="0"/>
              <a:t>na obrazovce </a:t>
            </a:r>
            <a:r>
              <a:rPr lang="cs-CZ" sz="1600" b="1" dirty="0"/>
              <a:t>PRÁVNÍ AKT </a:t>
            </a:r>
            <a:r>
              <a:rPr lang="cs-CZ" sz="1600" dirty="0"/>
              <a:t>na úrovni projektu). Pokud má být </a:t>
            </a:r>
            <a:r>
              <a:rPr lang="cs-CZ" sz="1600" b="1" dirty="0"/>
              <a:t>SLEDOVANÉ OBDOBÍ OD </a:t>
            </a:r>
            <a:r>
              <a:rPr lang="cs-CZ" sz="1600" dirty="0"/>
              <a:t>jiné než datum uzavření právního aktu, musí příjemce zde </a:t>
            </a:r>
            <a:r>
              <a:rPr lang="cs-CZ" sz="1600" b="1" dirty="0"/>
              <a:t>SLEDOVANÉ OBDOBÍ OD </a:t>
            </a:r>
            <a:r>
              <a:rPr lang="cs-CZ" sz="1600" dirty="0"/>
              <a:t>změnit. </a:t>
            </a:r>
          </a:p>
          <a:p>
            <a:pPr>
              <a:lnSpc>
                <a:spcPct val="100000"/>
              </a:lnSpc>
            </a:pPr>
            <a:r>
              <a:rPr lang="cs-CZ" sz="1600" dirty="0"/>
              <a:t>Změnu lze provádět pouze tehdy, pokud je první zpráva o realizaci projektu ve stavu </a:t>
            </a:r>
            <a:r>
              <a:rPr lang="cs-CZ" sz="1600" b="1" dirty="0"/>
              <a:t>PLÁNOVÁNA</a:t>
            </a:r>
            <a:r>
              <a:rPr lang="cs-CZ" sz="1600" dirty="0"/>
              <a:t> či </a:t>
            </a:r>
            <a:r>
              <a:rPr lang="cs-CZ" sz="1600" b="1" dirty="0"/>
              <a:t>ROZPRACOVÁNA</a:t>
            </a:r>
            <a:r>
              <a:rPr lang="cs-CZ" sz="1600" dirty="0"/>
              <a:t>. </a:t>
            </a:r>
          </a:p>
          <a:p>
            <a:endParaRPr lang="cs-CZ" sz="1600" dirty="0"/>
          </a:p>
        </p:txBody>
      </p:sp>
      <p:sp>
        <p:nvSpPr>
          <p:cNvPr id="4" name="Zástupný symbol pro číslo snímku 3">
            <a:extLst>
              <a:ext uri="{FF2B5EF4-FFF2-40B4-BE49-F238E27FC236}">
                <a16:creationId xmlns:a16="http://schemas.microsoft.com/office/drawing/2014/main" id="{90ADCEAD-B76D-059D-804C-E036322E1233}"/>
              </a:ext>
            </a:extLst>
          </p:cNvPr>
          <p:cNvSpPr>
            <a:spLocks noGrp="1"/>
          </p:cNvSpPr>
          <p:nvPr>
            <p:ph type="sldNum" sz="quarter" idx="12"/>
          </p:nvPr>
        </p:nvSpPr>
        <p:spPr/>
        <p:txBody>
          <a:bodyPr/>
          <a:lstStyle/>
          <a:p>
            <a:fld id="{479BF083-4774-43B1-9AB0-5CC1AC5DD8EE}" type="slidenum">
              <a:rPr lang="cs-CZ" smtClean="0"/>
              <a:pPr/>
              <a:t>49</a:t>
            </a:fld>
            <a:endParaRPr lang="cs-CZ" dirty="0"/>
          </a:p>
        </p:txBody>
      </p:sp>
      <p:pic>
        <p:nvPicPr>
          <p:cNvPr id="5" name="Zástupný obsah 5">
            <a:extLst>
              <a:ext uri="{FF2B5EF4-FFF2-40B4-BE49-F238E27FC236}">
                <a16:creationId xmlns:a16="http://schemas.microsoft.com/office/drawing/2014/main" id="{F4DB98E2-8A1C-F63D-C855-C9424AF2173E}"/>
              </a:ext>
            </a:extLst>
          </p:cNvPr>
          <p:cNvPicPr>
            <a:picLocks noChangeAspect="1"/>
          </p:cNvPicPr>
          <p:nvPr/>
        </p:nvPicPr>
        <p:blipFill>
          <a:blip r:embed="rId2"/>
          <a:stretch>
            <a:fillRect/>
          </a:stretch>
        </p:blipFill>
        <p:spPr>
          <a:xfrm>
            <a:off x="539750" y="3429000"/>
            <a:ext cx="8244250" cy="3087000"/>
          </a:xfrm>
          <a:prstGeom prst="rect">
            <a:avLst/>
          </a:prstGeom>
        </p:spPr>
      </p:pic>
    </p:spTree>
    <p:extLst>
      <p:ext uri="{BB962C8B-B14F-4D97-AF65-F5344CB8AC3E}">
        <p14:creationId xmlns:p14="http://schemas.microsoft.com/office/powerpoint/2010/main" val="31306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8DEF83-B6AD-0E09-B725-45229809AC8D}"/>
              </a:ext>
            </a:extLst>
          </p:cNvPr>
          <p:cNvSpPr>
            <a:spLocks noGrp="1"/>
          </p:cNvSpPr>
          <p:nvPr>
            <p:ph type="title"/>
          </p:nvPr>
        </p:nvSpPr>
        <p:spPr/>
        <p:txBody>
          <a:bodyPr/>
          <a:lstStyle/>
          <a:p>
            <a:r>
              <a:rPr lang="cs-CZ" dirty="0"/>
              <a:t>Obecná doporučení k realizaci projektu</a:t>
            </a:r>
          </a:p>
        </p:txBody>
      </p:sp>
      <p:sp>
        <p:nvSpPr>
          <p:cNvPr id="3" name="Zástupný obsah 2">
            <a:extLst>
              <a:ext uri="{FF2B5EF4-FFF2-40B4-BE49-F238E27FC236}">
                <a16:creationId xmlns:a16="http://schemas.microsoft.com/office/drawing/2014/main" id="{F75BB941-B88B-6E07-5508-CC56A777CFFB}"/>
              </a:ext>
            </a:extLst>
          </p:cNvPr>
          <p:cNvSpPr>
            <a:spLocks noGrp="1"/>
          </p:cNvSpPr>
          <p:nvPr>
            <p:ph idx="1"/>
          </p:nvPr>
        </p:nvSpPr>
        <p:spPr>
          <a:xfrm>
            <a:off x="540000" y="1800000"/>
            <a:ext cx="8064000" cy="5301408"/>
          </a:xfrm>
        </p:spPr>
        <p:txBody>
          <a:bodyPr/>
          <a:lstStyle/>
          <a:p>
            <a:pPr>
              <a:lnSpc>
                <a:spcPct val="100000"/>
              </a:lnSpc>
              <a:spcBef>
                <a:spcPts val="0"/>
              </a:spcBef>
              <a:spcAft>
                <a:spcPts val="0"/>
              </a:spcAft>
            </a:pPr>
            <a:endParaRPr lang="cs-CZ" sz="2400" dirty="0"/>
          </a:p>
          <a:p>
            <a:pPr>
              <a:lnSpc>
                <a:spcPct val="100000"/>
              </a:lnSpc>
              <a:spcBef>
                <a:spcPts val="0"/>
              </a:spcBef>
              <a:spcAft>
                <a:spcPts val="0"/>
              </a:spcAft>
            </a:pPr>
            <a:r>
              <a:rPr lang="cs-CZ" sz="1600" b="1" dirty="0"/>
              <a:t>Statutární zástupce nebo jím pověřená osoba podepisuje</a:t>
            </a:r>
            <a:r>
              <a:rPr lang="cs-CZ" sz="1600" dirty="0"/>
              <a:t>: Zprávy o realizaci projektu, Žádosti o platbu, Žádosti o změnu. V případě dlouhodobější nepřítomnosti této osoby zvažte, zda její podpis nebudete potřebovat a zda by pro Vás nebylo výhodnější předat někomu plnou moc (omezenou časově nebo výčtem konkrétních úkonů). </a:t>
            </a:r>
          </a:p>
          <a:p>
            <a:pPr marL="0" indent="0">
              <a:lnSpc>
                <a:spcPct val="100000"/>
              </a:lnSpc>
              <a:spcBef>
                <a:spcPts val="0"/>
              </a:spcBef>
              <a:spcAft>
                <a:spcPts val="0"/>
              </a:spcAft>
              <a:buNone/>
            </a:pPr>
            <a:endParaRPr lang="cs-CZ" sz="1600" dirty="0"/>
          </a:p>
          <a:p>
            <a:pPr>
              <a:lnSpc>
                <a:spcPct val="100000"/>
              </a:lnSpc>
              <a:spcBef>
                <a:spcPts val="0"/>
              </a:spcBef>
              <a:spcAft>
                <a:spcPts val="0"/>
              </a:spcAft>
            </a:pPr>
            <a:r>
              <a:rPr lang="cs-CZ" sz="1600" b="1" dirty="0"/>
              <a:t>Nastavení notifikací </a:t>
            </a:r>
            <a:r>
              <a:rPr lang="cs-CZ" sz="1600" dirty="0"/>
              <a:t>– primární komunikace poskytovatele a příjemců probíhá prostřednictvím depeší v IS KP21+ - doporučujeme zkontrolovat, že máte nastavené notifikace.  Pozor - pokud je Vám v depeši stanovena nějaká lhůta  (např. ve výzvě k nápravě Zprávy o realizaci projektu, je pro Vás tato lhůta závazná bez ohledu na to, zda jste depeši četli</a:t>
            </a:r>
          </a:p>
        </p:txBody>
      </p:sp>
      <p:sp>
        <p:nvSpPr>
          <p:cNvPr id="4" name="Zástupný symbol pro číslo snímku 3">
            <a:extLst>
              <a:ext uri="{FF2B5EF4-FFF2-40B4-BE49-F238E27FC236}">
                <a16:creationId xmlns:a16="http://schemas.microsoft.com/office/drawing/2014/main" id="{DE3EB6F7-8483-5E31-2D32-563A6939B087}"/>
              </a:ext>
            </a:extLst>
          </p:cNvPr>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339478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D14A18-14A2-7DFF-F082-A3193821CAD9}"/>
              </a:ext>
            </a:extLst>
          </p:cNvPr>
          <p:cNvSpPr>
            <a:spLocks noGrp="1"/>
          </p:cNvSpPr>
          <p:nvPr>
            <p:ph type="title"/>
          </p:nvPr>
        </p:nvSpPr>
        <p:spPr/>
        <p:txBody>
          <a:bodyPr/>
          <a:lstStyle/>
          <a:p>
            <a:r>
              <a:rPr lang="cs-CZ" dirty="0"/>
              <a:t>Zpráva o realizaci projektu včetně žádosti o platbu</a:t>
            </a:r>
          </a:p>
        </p:txBody>
      </p:sp>
      <p:sp>
        <p:nvSpPr>
          <p:cNvPr id="4" name="Zástupný symbol pro číslo snímku 3">
            <a:extLst>
              <a:ext uri="{FF2B5EF4-FFF2-40B4-BE49-F238E27FC236}">
                <a16:creationId xmlns:a16="http://schemas.microsoft.com/office/drawing/2014/main" id="{95B44262-CF2C-AB0C-3041-32EB56DE1FEC}"/>
              </a:ext>
            </a:extLst>
          </p:cNvPr>
          <p:cNvSpPr>
            <a:spLocks noGrp="1"/>
          </p:cNvSpPr>
          <p:nvPr>
            <p:ph type="sldNum" sz="quarter" idx="12"/>
          </p:nvPr>
        </p:nvSpPr>
        <p:spPr/>
        <p:txBody>
          <a:bodyPr/>
          <a:lstStyle/>
          <a:p>
            <a:fld id="{479BF083-4774-43B1-9AB0-5CC1AC5DD8EE}" type="slidenum">
              <a:rPr lang="cs-CZ" smtClean="0"/>
              <a:pPr/>
              <a:t>50</a:t>
            </a:fld>
            <a:endParaRPr lang="cs-CZ" dirty="0"/>
          </a:p>
        </p:txBody>
      </p:sp>
      <p:sp>
        <p:nvSpPr>
          <p:cNvPr id="5" name="Zástupný obsah 4">
            <a:extLst>
              <a:ext uri="{FF2B5EF4-FFF2-40B4-BE49-F238E27FC236}">
                <a16:creationId xmlns:a16="http://schemas.microsoft.com/office/drawing/2014/main" id="{E33DB630-E517-0428-0166-27D1E8BFE96F}"/>
              </a:ext>
            </a:extLst>
          </p:cNvPr>
          <p:cNvSpPr>
            <a:spLocks noGrp="1"/>
          </p:cNvSpPr>
          <p:nvPr>
            <p:ph idx="1"/>
          </p:nvPr>
        </p:nvSpPr>
        <p:spPr/>
        <p:txBody>
          <a:bodyPr/>
          <a:lstStyle/>
          <a:p>
            <a:pPr>
              <a:lnSpc>
                <a:spcPct val="100000"/>
              </a:lnSpc>
            </a:pPr>
            <a:r>
              <a:rPr lang="cs-CZ" sz="1600" dirty="0"/>
              <a:t>Pro založení nové zprávy o realizaci projektu klikne příjemce v levém menu na </a:t>
            </a:r>
            <a:r>
              <a:rPr lang="cs-CZ" sz="1600" b="1" dirty="0"/>
              <a:t>ZALOŽIT NOVOU ZPRÁVU/INFORMACI</a:t>
            </a:r>
            <a:r>
              <a:rPr lang="cs-CZ" sz="1600" dirty="0"/>
              <a:t>. Systém založí na záložce </a:t>
            </a:r>
            <a:r>
              <a:rPr lang="cs-CZ" sz="1600" b="1" dirty="0"/>
              <a:t>INFORMOVÁNÍ O REALIZACI </a:t>
            </a:r>
            <a:r>
              <a:rPr lang="cs-CZ" sz="1600" dirty="0"/>
              <a:t>novou zprávu o realizaci projektu se stavem </a:t>
            </a:r>
            <a:r>
              <a:rPr lang="cs-CZ" sz="1600" b="1" dirty="0"/>
              <a:t>ROZPRACOVÁNA</a:t>
            </a:r>
            <a:r>
              <a:rPr lang="cs-CZ" sz="1600" dirty="0"/>
              <a:t>. </a:t>
            </a:r>
            <a:r>
              <a:rPr lang="cs-CZ" sz="1600" dirty="0" err="1"/>
              <a:t>ZoR</a:t>
            </a:r>
            <a:r>
              <a:rPr lang="cs-CZ" sz="1600" dirty="0"/>
              <a:t> projektu se skládá z několika záložek, které jsou zobrazeny v levém menu pod nadpisem </a:t>
            </a:r>
            <a:r>
              <a:rPr lang="cs-CZ" sz="1600" b="1" dirty="0"/>
              <a:t>DATOVÉ OBLASTI ŽÁDOSTI</a:t>
            </a:r>
            <a:r>
              <a:rPr lang="cs-CZ" sz="1600" dirty="0"/>
              <a:t>, mezi nimi příjemce při vyplňování </a:t>
            </a:r>
            <a:r>
              <a:rPr lang="cs-CZ" sz="1600" dirty="0" err="1"/>
              <a:t>překlikává</a:t>
            </a:r>
            <a:r>
              <a:rPr lang="cs-CZ" sz="1600" dirty="0"/>
              <a:t>.</a:t>
            </a:r>
          </a:p>
          <a:p>
            <a:pPr marL="0" indent="0">
              <a:buNone/>
            </a:pPr>
            <a:endParaRPr lang="cs-CZ" sz="1600" dirty="0"/>
          </a:p>
          <a:p>
            <a:endParaRPr lang="cs-CZ" dirty="0"/>
          </a:p>
        </p:txBody>
      </p:sp>
      <p:pic>
        <p:nvPicPr>
          <p:cNvPr id="8" name="Obrázek 7">
            <a:extLst>
              <a:ext uri="{FF2B5EF4-FFF2-40B4-BE49-F238E27FC236}">
                <a16:creationId xmlns:a16="http://schemas.microsoft.com/office/drawing/2014/main" id="{791770D0-6664-1A75-4F4E-D9B08748A04C}"/>
              </a:ext>
            </a:extLst>
          </p:cNvPr>
          <p:cNvPicPr>
            <a:picLocks noChangeAspect="1"/>
          </p:cNvPicPr>
          <p:nvPr/>
        </p:nvPicPr>
        <p:blipFill>
          <a:blip r:embed="rId2"/>
          <a:stretch>
            <a:fillRect/>
          </a:stretch>
        </p:blipFill>
        <p:spPr>
          <a:xfrm>
            <a:off x="1259632" y="3645024"/>
            <a:ext cx="5988424" cy="2196353"/>
          </a:xfrm>
          <a:prstGeom prst="rect">
            <a:avLst/>
          </a:prstGeom>
        </p:spPr>
      </p:pic>
    </p:spTree>
    <p:extLst>
      <p:ext uri="{BB962C8B-B14F-4D97-AF65-F5344CB8AC3E}">
        <p14:creationId xmlns:p14="http://schemas.microsoft.com/office/powerpoint/2010/main" val="2329828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D14A18-14A2-7DFF-F082-A3193821CAD9}"/>
              </a:ext>
            </a:extLst>
          </p:cNvPr>
          <p:cNvSpPr>
            <a:spLocks noGrp="1"/>
          </p:cNvSpPr>
          <p:nvPr>
            <p:ph type="title"/>
          </p:nvPr>
        </p:nvSpPr>
        <p:spPr/>
        <p:txBody>
          <a:bodyPr/>
          <a:lstStyle/>
          <a:p>
            <a:r>
              <a:rPr lang="cs-CZ" dirty="0"/>
              <a:t>Zpráva o realizaci projektu včetně žádosti o platbu</a:t>
            </a:r>
          </a:p>
        </p:txBody>
      </p:sp>
      <p:sp>
        <p:nvSpPr>
          <p:cNvPr id="4" name="Zástupný symbol pro číslo snímku 3">
            <a:extLst>
              <a:ext uri="{FF2B5EF4-FFF2-40B4-BE49-F238E27FC236}">
                <a16:creationId xmlns:a16="http://schemas.microsoft.com/office/drawing/2014/main" id="{95B44262-CF2C-AB0C-3041-32EB56DE1FEC}"/>
              </a:ext>
            </a:extLst>
          </p:cNvPr>
          <p:cNvSpPr>
            <a:spLocks noGrp="1"/>
          </p:cNvSpPr>
          <p:nvPr>
            <p:ph type="sldNum" sz="quarter" idx="12"/>
          </p:nvPr>
        </p:nvSpPr>
        <p:spPr/>
        <p:txBody>
          <a:bodyPr/>
          <a:lstStyle/>
          <a:p>
            <a:fld id="{479BF083-4774-43B1-9AB0-5CC1AC5DD8EE}" type="slidenum">
              <a:rPr lang="cs-CZ" smtClean="0"/>
              <a:pPr/>
              <a:t>51</a:t>
            </a:fld>
            <a:endParaRPr lang="cs-CZ" dirty="0"/>
          </a:p>
        </p:txBody>
      </p:sp>
      <p:sp>
        <p:nvSpPr>
          <p:cNvPr id="8" name="Zástupný obsah 7">
            <a:extLst>
              <a:ext uri="{FF2B5EF4-FFF2-40B4-BE49-F238E27FC236}">
                <a16:creationId xmlns:a16="http://schemas.microsoft.com/office/drawing/2014/main" id="{FE0B4667-B69D-E44F-3A69-26DD24FCC4BD}"/>
              </a:ext>
            </a:extLst>
          </p:cNvPr>
          <p:cNvSpPr>
            <a:spLocks noGrp="1"/>
          </p:cNvSpPr>
          <p:nvPr>
            <p:ph idx="1"/>
          </p:nvPr>
        </p:nvSpPr>
        <p:spPr>
          <a:xfrm>
            <a:off x="540000" y="1268760"/>
            <a:ext cx="8064000" cy="5427240"/>
          </a:xfrm>
        </p:spPr>
        <p:txBody>
          <a:bodyPr/>
          <a:lstStyle/>
          <a:p>
            <a:pPr>
              <a:spcBef>
                <a:spcPts val="0"/>
              </a:spcBef>
              <a:spcAft>
                <a:spcPts val="0"/>
              </a:spcAft>
            </a:pPr>
            <a:r>
              <a:rPr lang="cs-CZ" sz="1600" b="1" dirty="0"/>
              <a:t>Záložka KLÍČOVÉ AKTIVITY </a:t>
            </a:r>
          </a:p>
          <a:p>
            <a:pPr marL="771750" lvl="2" indent="-285750">
              <a:spcBef>
                <a:spcPts val="0"/>
              </a:spcBef>
              <a:spcAft>
                <a:spcPts val="0"/>
              </a:spcAft>
              <a:buFontTx/>
              <a:buChar char="-"/>
            </a:pPr>
            <a:r>
              <a:rPr lang="cs-CZ" sz="1600" dirty="0"/>
              <a:t>Na záložce se zobrazí seznam klíčových aktivit projektu. Příjemce klikne na konkrétní klíčovou aktivitu a na tlačítko </a:t>
            </a:r>
            <a:r>
              <a:rPr lang="cs-CZ" sz="1600" b="1" dirty="0"/>
              <a:t>VYKÁZAT ZMĚNU/PŘÍRŮSTEK</a:t>
            </a:r>
            <a:r>
              <a:rPr lang="cs-CZ" sz="1600" dirty="0"/>
              <a:t>. </a:t>
            </a:r>
          </a:p>
          <a:p>
            <a:pPr marL="771750" lvl="2" indent="-285750">
              <a:spcBef>
                <a:spcPts val="0"/>
              </a:spcBef>
              <a:spcAft>
                <a:spcPts val="0"/>
              </a:spcAft>
              <a:buFontTx/>
              <a:buChar char="-"/>
            </a:pPr>
            <a:r>
              <a:rPr lang="cs-CZ" sz="1600" dirty="0"/>
              <a:t>V poli </a:t>
            </a:r>
            <a:r>
              <a:rPr lang="cs-CZ" sz="1600" b="1" dirty="0"/>
              <a:t>POPIS POKROKU V REALIZACI KLÍČOVÉ AKTIVITY ZA SLEDOVANÉ OBDOBÍ </a:t>
            </a:r>
            <a:r>
              <a:rPr lang="cs-CZ" sz="1600" dirty="0"/>
              <a:t>uvádí popis realizace této KA pouze ve vztahu k aktuálnímu sledovanému období. Popíše, jakým způsobem realizoval klíčovou aktivitu </a:t>
            </a:r>
            <a:br>
              <a:rPr lang="cs-CZ" sz="1600" dirty="0"/>
            </a:br>
            <a:r>
              <a:rPr lang="cs-CZ" sz="1600" dirty="0"/>
              <a:t>s ohledem na zapojení cílové skupiny, činnost realizačního týmu, vazbu na rozpočet projektu apod. Uvede přesnější vymezení období, kdy byla/je klíčová aktivita realizována. Např. v případě školení bude uvedeno kdy a kde se konalo, počet účastníků apod. Výdaje nárokované v </a:t>
            </a:r>
            <a:r>
              <a:rPr lang="cs-CZ" sz="1600" dirty="0" err="1"/>
              <a:t>ŽoP</a:t>
            </a:r>
            <a:r>
              <a:rPr lang="cs-CZ" sz="1600" dirty="0"/>
              <a:t> budou navázány na zde uvedené informace (v </a:t>
            </a:r>
            <a:r>
              <a:rPr lang="cs-CZ" sz="1600" dirty="0" err="1"/>
              <a:t>ŽoP</a:t>
            </a:r>
            <a:r>
              <a:rPr lang="cs-CZ" sz="1600" dirty="0"/>
              <a:t> by se tak neměl objevit žádný výdaj, který by </a:t>
            </a:r>
            <a:br>
              <a:rPr lang="cs-CZ" sz="1600" dirty="0"/>
            </a:br>
            <a:r>
              <a:rPr lang="cs-CZ" sz="1600" dirty="0"/>
              <a:t>z informací v </a:t>
            </a:r>
            <a:r>
              <a:rPr lang="cs-CZ" sz="1600" dirty="0" err="1"/>
              <a:t>ZoR</a:t>
            </a:r>
            <a:r>
              <a:rPr lang="cs-CZ" sz="1600" dirty="0"/>
              <a:t> nevyplýval).  </a:t>
            </a:r>
          </a:p>
          <a:p>
            <a:pPr marL="771750" lvl="2" indent="-285750">
              <a:spcBef>
                <a:spcPts val="0"/>
              </a:spcBef>
              <a:spcAft>
                <a:spcPts val="0"/>
              </a:spcAft>
              <a:buFontTx/>
              <a:buChar char="-"/>
            </a:pPr>
            <a:r>
              <a:rPr lang="cs-CZ" sz="1600" dirty="0"/>
              <a:t>Průběh jednotlivých klíčových aktivit vychází z obsahu KA v uzavřeném právním aktu. Pokud dochází ke změnám oproti zde uvedeným informacím (např. změnám v plánovaném harmonogramu nebo počtu účastníků, pokud jsou tak konkrétní informace v příloze Rozhodnutí o poskytnutí dotace uvedeny), bude třeba požádat o změnu (tyto drobné změny patří mezi nepodstatné změny). </a:t>
            </a:r>
          </a:p>
          <a:p>
            <a:endParaRPr lang="cs-CZ" dirty="0"/>
          </a:p>
        </p:txBody>
      </p:sp>
    </p:spTree>
    <p:extLst>
      <p:ext uri="{BB962C8B-B14F-4D97-AF65-F5344CB8AC3E}">
        <p14:creationId xmlns:p14="http://schemas.microsoft.com/office/powerpoint/2010/main" val="305271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589AE-A710-FC4B-11AF-343D1D379BDB}"/>
              </a:ext>
            </a:extLst>
          </p:cNvPr>
          <p:cNvSpPr>
            <a:spLocks noGrp="1"/>
          </p:cNvSpPr>
          <p:nvPr>
            <p:ph type="title"/>
          </p:nvPr>
        </p:nvSpPr>
        <p:spPr/>
        <p:txBody>
          <a:bodyPr/>
          <a:lstStyle/>
          <a:p>
            <a:r>
              <a:rPr lang="cs-CZ" dirty="0"/>
              <a:t>Zpráva o realizaci projektu včetně žádosti o platbu</a:t>
            </a:r>
          </a:p>
        </p:txBody>
      </p:sp>
      <p:sp>
        <p:nvSpPr>
          <p:cNvPr id="3" name="Zástupný obsah 2">
            <a:extLst>
              <a:ext uri="{FF2B5EF4-FFF2-40B4-BE49-F238E27FC236}">
                <a16:creationId xmlns:a16="http://schemas.microsoft.com/office/drawing/2014/main" id="{C1643AB3-0A3C-44A1-0ADD-6D60D9265306}"/>
              </a:ext>
            </a:extLst>
          </p:cNvPr>
          <p:cNvSpPr>
            <a:spLocks noGrp="1"/>
          </p:cNvSpPr>
          <p:nvPr>
            <p:ph idx="1"/>
          </p:nvPr>
        </p:nvSpPr>
        <p:spPr/>
        <p:txBody>
          <a:bodyPr/>
          <a:lstStyle/>
          <a:p>
            <a:pPr>
              <a:lnSpc>
                <a:spcPct val="100000"/>
              </a:lnSpc>
            </a:pPr>
            <a:r>
              <a:rPr lang="cs-CZ" sz="1600" dirty="0"/>
              <a:t>V rámci </a:t>
            </a:r>
            <a:r>
              <a:rPr lang="cs-CZ" sz="1600" dirty="0" err="1"/>
              <a:t>ZoR</a:t>
            </a:r>
            <a:r>
              <a:rPr lang="cs-CZ" sz="1600" dirty="0"/>
              <a:t> se vyplňují i jiné záložky: </a:t>
            </a:r>
          </a:p>
          <a:p>
            <a:pPr>
              <a:lnSpc>
                <a:spcPct val="100000"/>
              </a:lnSpc>
            </a:pPr>
            <a:r>
              <a:rPr lang="cs-CZ" sz="1600" b="1" dirty="0"/>
              <a:t>ZÁKLADNÍ INFORMACE  </a:t>
            </a:r>
            <a:r>
              <a:rPr lang="cs-CZ" sz="1600" dirty="0"/>
              <a:t>- zde je důležité mít aktuální kontaktní údaje a skutečné datum zahájení projektu, které je editovatelné jen v první zor.</a:t>
            </a:r>
          </a:p>
          <a:p>
            <a:pPr>
              <a:lnSpc>
                <a:spcPct val="100000"/>
              </a:lnSpc>
            </a:pPr>
            <a:r>
              <a:rPr lang="cs-CZ" sz="1600" b="1" dirty="0"/>
              <a:t>POPIS REALIZACE</a:t>
            </a:r>
          </a:p>
          <a:p>
            <a:pPr>
              <a:lnSpc>
                <a:spcPct val="100000"/>
              </a:lnSpc>
            </a:pPr>
            <a:r>
              <a:rPr lang="cs-CZ" sz="1600" b="1" dirty="0"/>
              <a:t>INDIKÁTORY</a:t>
            </a:r>
          </a:p>
          <a:p>
            <a:pPr>
              <a:lnSpc>
                <a:spcPct val="100000"/>
              </a:lnSpc>
            </a:pPr>
            <a:r>
              <a:rPr lang="cs-CZ" sz="1600" b="1" dirty="0"/>
              <a:t>SPECIFICKÉ DATOVÉ POLOŽKY</a:t>
            </a:r>
          </a:p>
          <a:p>
            <a:pPr>
              <a:lnSpc>
                <a:spcPct val="100000"/>
              </a:lnSpc>
            </a:pPr>
            <a:r>
              <a:rPr lang="cs-CZ" sz="1600" b="1" dirty="0"/>
              <a:t>HORIZONTÁLNÍ PRINCIPY</a:t>
            </a:r>
          </a:p>
          <a:p>
            <a:pPr>
              <a:lnSpc>
                <a:spcPct val="100000"/>
              </a:lnSpc>
            </a:pPr>
            <a:r>
              <a:rPr lang="cs-CZ" sz="1600" b="1" dirty="0"/>
              <a:t>PUBLICITA </a:t>
            </a:r>
          </a:p>
          <a:p>
            <a:pPr>
              <a:lnSpc>
                <a:spcPct val="100000"/>
              </a:lnSpc>
            </a:pPr>
            <a:r>
              <a:rPr lang="cs-CZ" sz="1600" b="1" dirty="0"/>
              <a:t>ČESTNÁ PROHLÁŠENÍ </a:t>
            </a:r>
          </a:p>
          <a:p>
            <a:pPr marL="0" indent="0">
              <a:lnSpc>
                <a:spcPct val="100000"/>
              </a:lnSpc>
              <a:buNone/>
            </a:pPr>
            <a:r>
              <a:rPr lang="cs-CZ" sz="1600" dirty="0"/>
              <a:t>Podrobněji naleznete v Pokynech k vyplnění </a:t>
            </a:r>
            <a:r>
              <a:rPr lang="cs-CZ" sz="1600" dirty="0" err="1"/>
              <a:t>ZoR</a:t>
            </a:r>
            <a:r>
              <a:rPr lang="cs-CZ" sz="1600" dirty="0"/>
              <a:t>/</a:t>
            </a:r>
            <a:r>
              <a:rPr lang="cs-CZ" sz="1600" dirty="0" err="1"/>
              <a:t>ŽoP</a:t>
            </a:r>
            <a:r>
              <a:rPr lang="cs-CZ" sz="1600" dirty="0"/>
              <a:t>  </a:t>
            </a:r>
            <a:r>
              <a:rPr lang="cs-CZ" sz="1600" b="1" dirty="0">
                <a:hlinkClick r:id="rId2">
                  <a:extLst>
                    <a:ext uri="{A12FA001-AC4F-418D-AE19-62706E023703}">
                      <ahyp:hlinkClr xmlns:ahyp="http://schemas.microsoft.com/office/drawing/2018/hyperlinkcolor" val="tx"/>
                    </a:ext>
                  </a:extLst>
                </a:hlinkClick>
              </a:rPr>
              <a:t>Formuláře a pokyny ke zprávě o realizaci projektu, žádosti o platbu a žádosti o změnu - www.esfcr.cz</a:t>
            </a:r>
            <a:endParaRPr lang="cs-CZ" sz="1600" b="1" dirty="0"/>
          </a:p>
        </p:txBody>
      </p:sp>
      <p:sp>
        <p:nvSpPr>
          <p:cNvPr id="4" name="Zástupný symbol pro číslo snímku 3">
            <a:extLst>
              <a:ext uri="{FF2B5EF4-FFF2-40B4-BE49-F238E27FC236}">
                <a16:creationId xmlns:a16="http://schemas.microsoft.com/office/drawing/2014/main" id="{4ECDFDDA-5570-DEB0-A8A5-AEF9AD98D52D}"/>
              </a:ext>
            </a:extLst>
          </p:cNvPr>
          <p:cNvSpPr>
            <a:spLocks noGrp="1"/>
          </p:cNvSpPr>
          <p:nvPr>
            <p:ph type="sldNum" sz="quarter" idx="12"/>
          </p:nvPr>
        </p:nvSpPr>
        <p:spPr/>
        <p:txBody>
          <a:bodyPr/>
          <a:lstStyle/>
          <a:p>
            <a:fld id="{479BF083-4774-43B1-9AB0-5CC1AC5DD8EE}" type="slidenum">
              <a:rPr lang="cs-CZ" smtClean="0"/>
              <a:pPr/>
              <a:t>52</a:t>
            </a:fld>
            <a:endParaRPr lang="cs-CZ" dirty="0"/>
          </a:p>
        </p:txBody>
      </p:sp>
    </p:spTree>
    <p:extLst>
      <p:ext uri="{BB962C8B-B14F-4D97-AF65-F5344CB8AC3E}">
        <p14:creationId xmlns:p14="http://schemas.microsoft.com/office/powerpoint/2010/main" val="198381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A50BEA-F78B-744B-B9B4-B08689163DB1}"/>
              </a:ext>
            </a:extLst>
          </p:cNvPr>
          <p:cNvSpPr>
            <a:spLocks noGrp="1"/>
          </p:cNvSpPr>
          <p:nvPr>
            <p:ph type="title"/>
          </p:nvPr>
        </p:nvSpPr>
        <p:spPr/>
        <p:txBody>
          <a:bodyPr/>
          <a:lstStyle/>
          <a:p>
            <a:r>
              <a:rPr lang="cs-CZ" dirty="0"/>
              <a:t>změny v projektu</a:t>
            </a:r>
          </a:p>
        </p:txBody>
      </p:sp>
      <p:sp>
        <p:nvSpPr>
          <p:cNvPr id="3" name="Zástupný obsah 2">
            <a:extLst>
              <a:ext uri="{FF2B5EF4-FFF2-40B4-BE49-F238E27FC236}">
                <a16:creationId xmlns:a16="http://schemas.microsoft.com/office/drawing/2014/main" id="{DD53473F-4334-0277-DF9B-44E9BD295031}"/>
              </a:ext>
            </a:extLst>
          </p:cNvPr>
          <p:cNvSpPr>
            <a:spLocks noGrp="1"/>
          </p:cNvSpPr>
          <p:nvPr>
            <p:ph idx="1"/>
          </p:nvPr>
        </p:nvSpPr>
        <p:spPr>
          <a:xfrm>
            <a:off x="540000" y="1340768"/>
            <a:ext cx="8064000" cy="5355232"/>
          </a:xfrm>
        </p:spPr>
        <p:txBody>
          <a:bodyPr/>
          <a:lstStyle/>
          <a:p>
            <a:r>
              <a:rPr lang="cs-CZ" sz="1600" dirty="0"/>
              <a:t>Projekt musí být realizován v souladu s vydaným právním aktem, příp. v souladu s právním aktem a změnami. Všechny změny projektu se zapisují do IS KP21+ v podobě tzv. změnových řízení. </a:t>
            </a:r>
          </a:p>
          <a:p>
            <a:r>
              <a:rPr lang="cs-CZ" sz="1600" dirty="0"/>
              <a:t>Rozlišují se změny podstatné a nepodstatné. Podstatné změny jsou změny, u kterých je před jejich provedením nezbytný souhlas ŘO, nepodstatné změny je příjemce oprávněn provádět i bez souhlasu ŘO. </a:t>
            </a:r>
          </a:p>
          <a:p>
            <a:r>
              <a:rPr lang="cs-CZ" sz="1600" dirty="0"/>
              <a:t>Podstatné změny se dále rozdělují na změny, které vyžadují změnu právního aktu o poskytnutí podpory, a změny, které změnu právního aktu o poskytnutí podpory nevyžadují. Provedení nepodstatné změny nevyžaduje vydání změnového právního aktu nikdy.</a:t>
            </a:r>
          </a:p>
          <a:p>
            <a:r>
              <a:rPr lang="cs-CZ" sz="1600" dirty="0"/>
              <a:t>Podrobný výčet změn </a:t>
            </a:r>
            <a:r>
              <a:rPr lang="cs-CZ" sz="1600" b="1" dirty="0"/>
              <a:t>v kapitole 5 </a:t>
            </a:r>
            <a:r>
              <a:rPr lang="cs-CZ" sz="1600" b="1" dirty="0">
                <a:hlinkClick r:id="rId3"/>
              </a:rPr>
              <a:t>Specifická část pravidel pro žadatele a příjemce z OPZ+ pro projekty s přímými a nepřímými náklady</a:t>
            </a:r>
            <a:r>
              <a:rPr lang="cs-CZ" sz="1600" b="1" dirty="0"/>
              <a:t>, postupujte v souladu s </a:t>
            </a:r>
            <a:r>
              <a:rPr lang="cs-CZ" sz="1600" b="1" dirty="0">
                <a:hlinkClick r:id="rId4"/>
              </a:rPr>
              <a:t>Pokyny ke zpracování žádosti o změnu v IS KP21+</a:t>
            </a:r>
            <a:endParaRPr lang="cs-CZ" sz="1600" b="1" dirty="0"/>
          </a:p>
          <a:p>
            <a:endParaRPr lang="cs-CZ" sz="1600" dirty="0"/>
          </a:p>
        </p:txBody>
      </p:sp>
      <p:sp>
        <p:nvSpPr>
          <p:cNvPr id="4" name="Zástupný symbol pro číslo snímku 3">
            <a:extLst>
              <a:ext uri="{FF2B5EF4-FFF2-40B4-BE49-F238E27FC236}">
                <a16:creationId xmlns:a16="http://schemas.microsoft.com/office/drawing/2014/main" id="{798AA731-B877-5F16-9E2F-3BD13D1163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1404606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BB661-802B-5766-B3E4-F14FB4F5ABA4}"/>
              </a:ext>
            </a:extLst>
          </p:cNvPr>
          <p:cNvSpPr>
            <a:spLocks noGrp="1"/>
          </p:cNvSpPr>
          <p:nvPr>
            <p:ph type="title"/>
          </p:nvPr>
        </p:nvSpPr>
        <p:spPr/>
        <p:txBody>
          <a:bodyPr/>
          <a:lstStyle/>
          <a:p>
            <a:r>
              <a:rPr lang="cs-CZ" dirty="0"/>
              <a:t>změny v projektu - Nepodstatné</a:t>
            </a:r>
          </a:p>
        </p:txBody>
      </p:sp>
      <p:sp>
        <p:nvSpPr>
          <p:cNvPr id="3" name="Zástupný obsah 2">
            <a:extLst>
              <a:ext uri="{FF2B5EF4-FFF2-40B4-BE49-F238E27FC236}">
                <a16:creationId xmlns:a16="http://schemas.microsoft.com/office/drawing/2014/main" id="{BE880023-507B-827E-FE01-204881313343}"/>
              </a:ext>
            </a:extLst>
          </p:cNvPr>
          <p:cNvSpPr>
            <a:spLocks noGrp="1"/>
          </p:cNvSpPr>
          <p:nvPr>
            <p:ph idx="1"/>
          </p:nvPr>
        </p:nvSpPr>
        <p:spPr>
          <a:xfrm>
            <a:off x="540000" y="1340768"/>
            <a:ext cx="8064000" cy="5175232"/>
          </a:xfrm>
        </p:spPr>
        <p:txBody>
          <a:bodyPr/>
          <a:lstStyle/>
          <a:p>
            <a:r>
              <a:rPr lang="cs-CZ" sz="1600" b="1" dirty="0"/>
              <a:t>Nepodstatná změna s povinností podat žádost o změnu spolu se zprávou o realizaci projektu za sledované období, ve kterém k nepodstatné změně došlo:</a:t>
            </a:r>
          </a:p>
          <a:p>
            <a:pPr lvl="1"/>
            <a:r>
              <a:rPr lang="cs-CZ" sz="1600" dirty="0"/>
              <a:t>změna místa realizace</a:t>
            </a:r>
          </a:p>
          <a:p>
            <a:r>
              <a:rPr lang="cs-CZ" sz="1600" dirty="0"/>
              <a:t>Nepodstatné změny s povinností podat žádost o změnu nejpozději 10 </a:t>
            </a:r>
            <a:r>
              <a:rPr lang="cs-CZ" sz="1600" dirty="0" err="1"/>
              <a:t>prac</a:t>
            </a:r>
            <a:r>
              <a:rPr lang="cs-CZ" sz="1600" dirty="0"/>
              <a:t>. dnů před předložením zprávy o realizaci projektu za sledované období, ve kterém ke změně rozpočtu došlo.</a:t>
            </a:r>
          </a:p>
          <a:p>
            <a:pPr lvl="1">
              <a:buFont typeface="Courier New" panose="02070309020205020404" pitchFamily="49" charset="0"/>
              <a:buChar char="o"/>
            </a:pPr>
            <a:r>
              <a:rPr lang="cs-CZ" sz="1600" dirty="0"/>
              <a:t>Změna rozpočtu projektu (přesun prostředků mezi položkami, vytváření nových položek) v rámci jedné kapitoly rozpočtu</a:t>
            </a:r>
          </a:p>
          <a:p>
            <a:pPr lvl="1">
              <a:buFont typeface="Courier New" panose="02070309020205020404" pitchFamily="49" charset="0"/>
              <a:buChar char="o"/>
            </a:pPr>
            <a:r>
              <a:rPr lang="cs-CZ" sz="1600" dirty="0"/>
              <a:t>Přesun prostředků mezi jednotlivými kapitolami rozpočtu do výše 25 % celkových přímých nákladů projektu.</a:t>
            </a:r>
          </a:p>
          <a:p>
            <a:endParaRPr lang="cs-CZ" sz="1600" dirty="0"/>
          </a:p>
        </p:txBody>
      </p:sp>
      <p:sp>
        <p:nvSpPr>
          <p:cNvPr id="4" name="Zástupný symbol pro číslo snímku 3">
            <a:extLst>
              <a:ext uri="{FF2B5EF4-FFF2-40B4-BE49-F238E27FC236}">
                <a16:creationId xmlns:a16="http://schemas.microsoft.com/office/drawing/2014/main" id="{82829E4A-9D43-2501-87F7-F2DA2E2CD32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88058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A50BEA-F78B-744B-B9B4-B08689163DB1}"/>
              </a:ext>
            </a:extLst>
          </p:cNvPr>
          <p:cNvSpPr>
            <a:spLocks noGrp="1"/>
          </p:cNvSpPr>
          <p:nvPr>
            <p:ph type="title"/>
          </p:nvPr>
        </p:nvSpPr>
        <p:spPr/>
        <p:txBody>
          <a:bodyPr/>
          <a:lstStyle/>
          <a:p>
            <a:r>
              <a:rPr lang="cs-CZ" dirty="0"/>
              <a:t>změny v projektu - podstatné</a:t>
            </a:r>
          </a:p>
        </p:txBody>
      </p:sp>
      <p:sp>
        <p:nvSpPr>
          <p:cNvPr id="3" name="Zástupný obsah 2">
            <a:extLst>
              <a:ext uri="{FF2B5EF4-FFF2-40B4-BE49-F238E27FC236}">
                <a16:creationId xmlns:a16="http://schemas.microsoft.com/office/drawing/2014/main" id="{DD53473F-4334-0277-DF9B-44E9BD295031}"/>
              </a:ext>
            </a:extLst>
          </p:cNvPr>
          <p:cNvSpPr>
            <a:spLocks noGrp="1"/>
          </p:cNvSpPr>
          <p:nvPr>
            <p:ph idx="1"/>
          </p:nvPr>
        </p:nvSpPr>
        <p:spPr>
          <a:xfrm>
            <a:off x="467544" y="1988840"/>
            <a:ext cx="8064000" cy="4527160"/>
          </a:xfrm>
        </p:spPr>
        <p:txBody>
          <a:bodyPr/>
          <a:lstStyle/>
          <a:p>
            <a:r>
              <a:rPr lang="cs-CZ" sz="1600" b="1" dirty="0"/>
              <a:t>Podstatné změny bez změnového právního aktu:</a:t>
            </a:r>
          </a:p>
          <a:p>
            <a:pPr lvl="1"/>
            <a:r>
              <a:rPr lang="cs-CZ" sz="1600" dirty="0"/>
              <a:t>změna bankovního účtu (doložit doklad/potvrzení o vlastnictví účtu);</a:t>
            </a:r>
          </a:p>
          <a:p>
            <a:pPr lvl="1"/>
            <a:r>
              <a:rPr lang="cs-CZ" sz="1600" dirty="0"/>
              <a:t>změna ve vymezení sledovaných období (pokud se nemění termín ukončení realizace projektu);</a:t>
            </a:r>
          </a:p>
          <a:p>
            <a:pPr lvl="1"/>
            <a:r>
              <a:rPr lang="cs-CZ" sz="1600" dirty="0"/>
              <a:t>fúze, rozdělení nebo převod jmění na společníka, resp. prodej závodu nebo jeho části, týkající se příjemce (specifický postup dle samostatné kap. č 5.1.3.1 Specifických pravidel).</a:t>
            </a:r>
          </a:p>
          <a:p>
            <a:pPr lvl="1"/>
            <a:r>
              <a:rPr lang="cs-CZ" sz="1600" dirty="0"/>
              <a:t>přesun prostředků mezi jednotlivými kapitolami rozpočtu vyšší než 25 % celkových přímých nákladů projektu</a:t>
            </a:r>
          </a:p>
          <a:p>
            <a:r>
              <a:rPr lang="cs-CZ" sz="1600" b="1" dirty="0"/>
              <a:t>Podstatné změny se změnovým právním aktem:</a:t>
            </a:r>
          </a:p>
          <a:p>
            <a:pPr lvl="1"/>
            <a:r>
              <a:rPr lang="pl-PL" sz="1600" dirty="0"/>
              <a:t>např. změna termínu ukončení realizace projektu</a:t>
            </a:r>
            <a:endParaRPr lang="cs-CZ" sz="1600" dirty="0">
              <a:highlight>
                <a:srgbClr val="FF0000"/>
              </a:highlight>
            </a:endParaRPr>
          </a:p>
          <a:p>
            <a:pPr lvl="1"/>
            <a:endParaRPr lang="cs-CZ" sz="1600" dirty="0">
              <a:highlight>
                <a:srgbClr val="00FF00"/>
              </a:highlight>
            </a:endParaRPr>
          </a:p>
          <a:p>
            <a:pPr lvl="1"/>
            <a:endParaRPr lang="cs-CZ" sz="1400" dirty="0"/>
          </a:p>
          <a:p>
            <a:pPr lvl="1"/>
            <a:endParaRPr lang="cs-CZ" dirty="0"/>
          </a:p>
        </p:txBody>
      </p:sp>
      <p:sp>
        <p:nvSpPr>
          <p:cNvPr id="4" name="Zástupný symbol pro číslo snímku 3">
            <a:extLst>
              <a:ext uri="{FF2B5EF4-FFF2-40B4-BE49-F238E27FC236}">
                <a16:creationId xmlns:a16="http://schemas.microsoft.com/office/drawing/2014/main" id="{798AA731-B877-5F16-9E2F-3BD13D11632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3263572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8DA682-18F6-78EC-ABE4-106B03D35718}"/>
              </a:ext>
            </a:extLst>
          </p:cNvPr>
          <p:cNvSpPr>
            <a:spLocks noGrp="1"/>
          </p:cNvSpPr>
          <p:nvPr>
            <p:ph type="title"/>
          </p:nvPr>
        </p:nvSpPr>
        <p:spPr/>
        <p:txBody>
          <a:bodyPr/>
          <a:lstStyle/>
          <a:p>
            <a:r>
              <a:rPr lang="cs-CZ" dirty="0"/>
              <a:t>Dokladování – prezenční listiny</a:t>
            </a:r>
          </a:p>
        </p:txBody>
      </p:sp>
      <p:sp>
        <p:nvSpPr>
          <p:cNvPr id="3" name="Zástupný obsah 2">
            <a:extLst>
              <a:ext uri="{FF2B5EF4-FFF2-40B4-BE49-F238E27FC236}">
                <a16:creationId xmlns:a16="http://schemas.microsoft.com/office/drawing/2014/main" id="{1F44C506-7AF5-8912-B4B3-3E90E47265EB}"/>
              </a:ext>
            </a:extLst>
          </p:cNvPr>
          <p:cNvSpPr>
            <a:spLocks noGrp="1"/>
          </p:cNvSpPr>
          <p:nvPr>
            <p:ph idx="1"/>
          </p:nvPr>
        </p:nvSpPr>
        <p:spPr>
          <a:xfrm>
            <a:off x="540000" y="1484784"/>
            <a:ext cx="8064000" cy="5031216"/>
          </a:xfrm>
        </p:spPr>
        <p:txBody>
          <a:bodyPr/>
          <a:lstStyle/>
          <a:p>
            <a:pPr marL="0" indent="0" algn="l">
              <a:lnSpc>
                <a:spcPct val="100000"/>
              </a:lnSpc>
              <a:buNone/>
            </a:pPr>
            <a:r>
              <a:rPr lang="cs-CZ" sz="1600" b="1" dirty="0"/>
              <a:t>Vzdělávací akce v prezenční formě – náležitosti prezenční listiny</a:t>
            </a:r>
            <a:r>
              <a:rPr lang="cs-CZ" sz="1600" dirty="0"/>
              <a:t>:</a:t>
            </a:r>
          </a:p>
          <a:p>
            <a:pPr>
              <a:lnSpc>
                <a:spcPct val="100000"/>
              </a:lnSpc>
            </a:pPr>
            <a:r>
              <a:rPr lang="cs-CZ" sz="1600" dirty="0"/>
              <a:t>označení projektu + povinné prvky vizuální identity (viz kap. 19 Obecné části pravidel pro žadatele a příjemce v rámci OPZ+)</a:t>
            </a:r>
          </a:p>
          <a:p>
            <a:pPr>
              <a:lnSpc>
                <a:spcPct val="100000"/>
              </a:lnSpc>
            </a:pPr>
            <a:r>
              <a:rPr lang="cs-CZ" sz="1600" dirty="0"/>
              <a:t>označení vzdělávací aktivity</a:t>
            </a:r>
          </a:p>
          <a:p>
            <a:pPr>
              <a:lnSpc>
                <a:spcPct val="100000"/>
              </a:lnSpc>
            </a:pPr>
            <a:r>
              <a:rPr lang="cs-CZ" sz="1600" dirty="0"/>
              <a:t>termín a čas zahájení a ukončení vzdělávací aktivity</a:t>
            </a:r>
          </a:p>
          <a:p>
            <a:pPr>
              <a:lnSpc>
                <a:spcPct val="100000"/>
              </a:lnSpc>
            </a:pPr>
            <a:r>
              <a:rPr lang="cs-CZ" sz="1600" dirty="0"/>
              <a:t>jméno lektora a jeho podpis</a:t>
            </a:r>
          </a:p>
          <a:p>
            <a:pPr>
              <a:lnSpc>
                <a:spcPct val="100000"/>
              </a:lnSpc>
            </a:pPr>
            <a:r>
              <a:rPr lang="cs-CZ" sz="1600" dirty="0"/>
              <a:t>jména účastníků vzdělávací aktivity </a:t>
            </a:r>
          </a:p>
          <a:p>
            <a:r>
              <a:rPr lang="cs-CZ" sz="1600" dirty="0"/>
              <a:t>podpisy účastníků stvrzující jejich účast</a:t>
            </a:r>
          </a:p>
          <a:p>
            <a:pPr marL="0" indent="0">
              <a:lnSpc>
                <a:spcPct val="100000"/>
              </a:lnSpc>
              <a:buNone/>
            </a:pPr>
            <a:endParaRPr lang="cs-CZ" sz="1600" b="0" i="0" u="none" strike="noStrike" baseline="0" dirty="0">
              <a:solidFill>
                <a:srgbClr val="000000"/>
              </a:solidFill>
            </a:endParaRPr>
          </a:p>
          <a:p>
            <a:pPr marL="0" indent="0">
              <a:lnSpc>
                <a:spcPct val="100000"/>
              </a:lnSpc>
              <a:buNone/>
            </a:pPr>
            <a:r>
              <a:rPr lang="cs-CZ" sz="1600" dirty="0">
                <a:effectLst/>
              </a:rPr>
              <a:t>Náležitosti prezenčních listin a další formy vzdělávání jsou uvedeny </a:t>
            </a:r>
            <a:r>
              <a:rPr lang="cs-CZ" sz="1600" b="1" dirty="0">
                <a:effectLst/>
              </a:rPr>
              <a:t>v kapitole 28 Obecných pravidel OPZ+ </a:t>
            </a:r>
            <a:r>
              <a:rPr lang="cs-CZ" sz="1600" b="1" dirty="0"/>
              <a:t>a </a:t>
            </a:r>
            <a:r>
              <a:rPr lang="cs-CZ" sz="1600" b="1" dirty="0">
                <a:effectLst/>
              </a:rPr>
              <a:t>dále ve Specifických pravidlech OPZ+ v kap. 6.4 Dokladování výdajů.</a:t>
            </a:r>
            <a:endParaRPr lang="cs-CZ" sz="1600" b="1" dirty="0"/>
          </a:p>
          <a:p>
            <a:pPr>
              <a:lnSpc>
                <a:spcPct val="100000"/>
              </a:lnSpc>
            </a:pPr>
            <a:endParaRPr lang="cs-CZ" sz="1800" b="0" i="0" u="none" strike="noStrike" baseline="0" dirty="0">
              <a:solidFill>
                <a:srgbClr val="000000"/>
              </a:solidFill>
              <a:latin typeface="Arial" panose="020B0604020202020204" pitchFamily="34" charset="0"/>
            </a:endParaRPr>
          </a:p>
          <a:p>
            <a:pPr marL="0" indent="0">
              <a:buNone/>
            </a:pPr>
            <a:endParaRPr lang="cs-CZ" sz="1600" dirty="0"/>
          </a:p>
        </p:txBody>
      </p:sp>
      <p:sp>
        <p:nvSpPr>
          <p:cNvPr id="4" name="Zástupný symbol pro číslo snímku 3">
            <a:extLst>
              <a:ext uri="{FF2B5EF4-FFF2-40B4-BE49-F238E27FC236}">
                <a16:creationId xmlns:a16="http://schemas.microsoft.com/office/drawing/2014/main" id="{3197B5FF-1516-B92E-C286-0C060218D46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1741110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B1ADF-2A0D-A7A7-E7AF-A4DFEBAD1579}"/>
              </a:ext>
            </a:extLst>
          </p:cNvPr>
          <p:cNvSpPr>
            <a:spLocks noGrp="1"/>
          </p:cNvSpPr>
          <p:nvPr>
            <p:ph type="title"/>
          </p:nvPr>
        </p:nvSpPr>
        <p:spPr/>
        <p:txBody>
          <a:bodyPr/>
          <a:lstStyle/>
          <a:p>
            <a:r>
              <a:rPr lang="cs-CZ" dirty="0"/>
              <a:t>Doklad o absolvování</a:t>
            </a:r>
          </a:p>
        </p:txBody>
      </p:sp>
      <p:sp>
        <p:nvSpPr>
          <p:cNvPr id="3" name="Zástupný obsah 2">
            <a:extLst>
              <a:ext uri="{FF2B5EF4-FFF2-40B4-BE49-F238E27FC236}">
                <a16:creationId xmlns:a16="http://schemas.microsoft.com/office/drawing/2014/main" id="{2447462B-AB61-1D17-404B-9406109FBBC0}"/>
              </a:ext>
            </a:extLst>
          </p:cNvPr>
          <p:cNvSpPr>
            <a:spLocks noGrp="1"/>
          </p:cNvSpPr>
          <p:nvPr>
            <p:ph idx="1"/>
          </p:nvPr>
        </p:nvSpPr>
        <p:spPr/>
        <p:txBody>
          <a:bodyPr/>
          <a:lstStyle/>
          <a:p>
            <a:r>
              <a:rPr lang="cs-CZ" sz="1600" b="1" dirty="0"/>
              <a:t>Doklad o absolvování  podpořené osoby (pokud byl vydán) musí obsahovat alespoň</a:t>
            </a:r>
            <a:r>
              <a:rPr lang="cs-CZ" sz="1800" dirty="0"/>
              <a:t>:</a:t>
            </a:r>
          </a:p>
          <a:p>
            <a:pPr lvl="1"/>
            <a:r>
              <a:rPr lang="cs-CZ" sz="1400" dirty="0"/>
              <a:t>název vzdělávacího kurzu;</a:t>
            </a:r>
          </a:p>
          <a:p>
            <a:pPr lvl="1"/>
            <a:r>
              <a:rPr lang="cs-CZ" sz="1400" dirty="0"/>
              <a:t>jméno a příjmení účastníka kurzu;</a:t>
            </a:r>
          </a:p>
          <a:p>
            <a:pPr lvl="1"/>
            <a:r>
              <a:rPr lang="cs-CZ" sz="1400" dirty="0"/>
              <a:t>termín zahájení a ukončení vzdělávacího kurzu, resp. den konání v případě jednodenního kurzu;</a:t>
            </a:r>
          </a:p>
          <a:p>
            <a:pPr lvl="1"/>
            <a:r>
              <a:rPr lang="cs-CZ" sz="1400" dirty="0"/>
              <a:t>povinné prvky vizuální identity (viz kap. 19 Obecné části pravidel pro žadatele a příjemce v rámci OPZ+).</a:t>
            </a:r>
          </a:p>
          <a:p>
            <a:pPr marL="0" indent="0">
              <a:buNone/>
            </a:pPr>
            <a:r>
              <a:rPr lang="cs-CZ" sz="1600" dirty="0"/>
              <a:t>Podrobněji uv</a:t>
            </a:r>
            <a:r>
              <a:rPr lang="cs-CZ" sz="1600" dirty="0">
                <a:effectLst/>
              </a:rPr>
              <a:t>edeno </a:t>
            </a:r>
            <a:r>
              <a:rPr lang="cs-CZ" sz="1600" b="1" dirty="0">
                <a:effectLst/>
              </a:rPr>
              <a:t>v kapitole 28 Obecných pravidel OPZ+ </a:t>
            </a:r>
            <a:r>
              <a:rPr lang="cs-CZ" sz="1600" b="1" dirty="0"/>
              <a:t>a </a:t>
            </a:r>
            <a:r>
              <a:rPr lang="cs-CZ" sz="1600" b="1" dirty="0">
                <a:effectLst/>
              </a:rPr>
              <a:t>dále ve Specifických pravidlech OPZ+ v kap. 6.4 Dokladování výdajů.</a:t>
            </a:r>
            <a:endParaRPr lang="cs-CZ" sz="1600" b="1" dirty="0"/>
          </a:p>
          <a:p>
            <a:endParaRPr lang="cs-CZ" sz="1600" dirty="0"/>
          </a:p>
        </p:txBody>
      </p:sp>
      <p:sp>
        <p:nvSpPr>
          <p:cNvPr id="4" name="Zástupný symbol pro číslo snímku 3">
            <a:extLst>
              <a:ext uri="{FF2B5EF4-FFF2-40B4-BE49-F238E27FC236}">
                <a16:creationId xmlns:a16="http://schemas.microsoft.com/office/drawing/2014/main" id="{5AEFB402-D38A-A5B4-5D72-8338AA267D4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1299767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A6A2B-AA7C-9BD3-867D-65519B0D5804}"/>
              </a:ext>
            </a:extLst>
          </p:cNvPr>
          <p:cNvSpPr>
            <a:spLocks noGrp="1"/>
          </p:cNvSpPr>
          <p:nvPr>
            <p:ph type="title"/>
          </p:nvPr>
        </p:nvSpPr>
        <p:spPr/>
        <p:txBody>
          <a:bodyPr/>
          <a:lstStyle/>
          <a:p>
            <a:r>
              <a:rPr lang="cs-CZ" dirty="0"/>
              <a:t>DOKLADOVÁNÍ</a:t>
            </a:r>
          </a:p>
        </p:txBody>
      </p:sp>
      <p:sp>
        <p:nvSpPr>
          <p:cNvPr id="3" name="Zástupný obsah 2">
            <a:extLst>
              <a:ext uri="{FF2B5EF4-FFF2-40B4-BE49-F238E27FC236}">
                <a16:creationId xmlns:a16="http://schemas.microsoft.com/office/drawing/2014/main" id="{2B618F51-38F0-7AB7-B0D3-482C1CA68624}"/>
              </a:ext>
            </a:extLst>
          </p:cNvPr>
          <p:cNvSpPr>
            <a:spLocks noGrp="1"/>
          </p:cNvSpPr>
          <p:nvPr>
            <p:ph idx="1"/>
          </p:nvPr>
        </p:nvSpPr>
        <p:spPr>
          <a:xfrm>
            <a:off x="540000" y="2276872"/>
            <a:ext cx="8064000" cy="2952328"/>
          </a:xfrm>
        </p:spPr>
        <p:txBody>
          <a:bodyPr/>
          <a:lstStyle/>
          <a:p>
            <a:r>
              <a:rPr lang="cs-CZ" sz="1600" dirty="0"/>
              <a:t>V případě, kdy byl originál dokumentu podepsán elektronicky zúčastněnými osobami a neexistuje tedy v listinné podobě, je předkládán soubor s elektronickým podpisem. Elektronickým podpisem se rozumí kvalifikovaný elektronický podpis ve smyslu § 5 zákona č. 297/2016 Sb., o službách vytvářejících důvěru pro elektronické transakce, nebo uznávaný elektronický podpis ve smyslu § 6 téhož zákona. Jiné formy elektronického podpisu nebudou ze strany ŘO akceptovány. </a:t>
            </a:r>
          </a:p>
          <a:p>
            <a:endParaRPr lang="cs-CZ" dirty="0"/>
          </a:p>
        </p:txBody>
      </p:sp>
      <p:sp>
        <p:nvSpPr>
          <p:cNvPr id="4" name="Zástupný symbol pro číslo snímku 3">
            <a:extLst>
              <a:ext uri="{FF2B5EF4-FFF2-40B4-BE49-F238E27FC236}">
                <a16:creationId xmlns:a16="http://schemas.microsoft.com/office/drawing/2014/main" id="{3E83E682-9864-E3F1-1CD8-6BC567FAEDB2}"/>
              </a:ext>
            </a:extLst>
          </p:cNvPr>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3934233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3D285-E36A-1D10-36E0-E7454A566AA5}"/>
              </a:ext>
            </a:extLst>
          </p:cNvPr>
          <p:cNvSpPr>
            <a:spLocks noGrp="1"/>
          </p:cNvSpPr>
          <p:nvPr>
            <p:ph type="title"/>
          </p:nvPr>
        </p:nvSpPr>
        <p:spPr/>
        <p:txBody>
          <a:bodyPr/>
          <a:lstStyle/>
          <a:p>
            <a:r>
              <a:rPr lang="cs-CZ" dirty="0"/>
              <a:t>Publicita – informování o podpoře</a:t>
            </a:r>
          </a:p>
        </p:txBody>
      </p:sp>
      <p:sp>
        <p:nvSpPr>
          <p:cNvPr id="3" name="Zástupný obsah 2">
            <a:extLst>
              <a:ext uri="{FF2B5EF4-FFF2-40B4-BE49-F238E27FC236}">
                <a16:creationId xmlns:a16="http://schemas.microsoft.com/office/drawing/2014/main" id="{F84A26EF-7E8F-22F4-35CE-658D27F6F16E}"/>
              </a:ext>
            </a:extLst>
          </p:cNvPr>
          <p:cNvSpPr>
            <a:spLocks noGrp="1"/>
          </p:cNvSpPr>
          <p:nvPr>
            <p:ph idx="1"/>
          </p:nvPr>
        </p:nvSpPr>
        <p:spPr>
          <a:xfrm>
            <a:off x="360000" y="1268760"/>
            <a:ext cx="8244000" cy="5427240"/>
          </a:xfrm>
        </p:spPr>
        <p:txBody>
          <a:bodyPr/>
          <a:lstStyle/>
          <a:p>
            <a:r>
              <a:rPr lang="cs-CZ" sz="18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Zveřejnění na internetové stránce </a:t>
            </a:r>
            <a:r>
              <a:rPr lang="cs-CZ" sz="1800" b="1" dirty="0">
                <a:solidFill>
                  <a:schemeClr val="accent1"/>
                </a:solidFill>
                <a:latin typeface="Arial" panose="020B0604020202020204" pitchFamily="34" charset="0"/>
                <a:ea typeface="Arial" panose="020B0604020202020204" pitchFamily="34" charset="0"/>
                <a:cs typeface="Times New Roman" panose="02020603050405020304" pitchFamily="18" charset="0"/>
              </a:rPr>
              <a:t>a/nebo</a:t>
            </a:r>
            <a:r>
              <a:rPr lang="cs-CZ" sz="18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a:t>
            </a:r>
            <a:r>
              <a:rPr lang="cs-CZ" sz="1800" b="1" dirty="0">
                <a:solidFill>
                  <a:schemeClr val="accent1"/>
                </a:solidFill>
                <a:latin typeface="Arial" panose="020B0604020202020204" pitchFamily="34" charset="0"/>
                <a:cs typeface="Times New Roman" panose="02020603050405020304" pitchFamily="18" charset="0"/>
              </a:rPr>
              <a:t>na sociálních sítích</a:t>
            </a:r>
            <a:endParaRPr lang="cs-CZ" sz="18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p>
            <a:pPr lvl="1"/>
            <a:r>
              <a:rPr lang="cs-CZ" sz="1600" dirty="0">
                <a:solidFill>
                  <a:schemeClr val="accent1"/>
                </a:solidFill>
                <a:latin typeface="Arial" panose="020B0604020202020204" pitchFamily="34" charset="0"/>
                <a:ea typeface="Arial" panose="020B0604020202020204" pitchFamily="34" charset="0"/>
                <a:cs typeface="Times New Roman" panose="02020603050405020304" pitchFamily="18" charset="0"/>
              </a:rPr>
              <a:t>od zahájení realizace projektu až do doby ukončení</a:t>
            </a:r>
            <a:endParaRPr lang="cs-CZ" sz="16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p>
            <a:pPr lvl="1"/>
            <a:r>
              <a:rPr lang="cs-CZ" sz="16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stručný popis projektu, včetně  cílů a výsledků a </a:t>
            </a:r>
            <a:r>
              <a:rPr lang="cs-CZ" sz="1600" dirty="0">
                <a:solidFill>
                  <a:schemeClr val="accent1"/>
                </a:solidFill>
                <a:latin typeface="Arial" panose="020B0604020202020204" pitchFamily="34" charset="0"/>
                <a:ea typeface="Arial" panose="020B0604020202020204" pitchFamily="34" charset="0"/>
                <a:cs typeface="Times New Roman" panose="02020603050405020304" pitchFamily="18" charset="0"/>
              </a:rPr>
              <a:t>informace,</a:t>
            </a:r>
            <a:r>
              <a:rPr lang="cs-CZ" sz="16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že je na daný projekt poskytována finanční podpora EU</a:t>
            </a:r>
          </a:p>
          <a:p>
            <a:r>
              <a:rPr lang="cs-CZ" sz="1800" b="1" dirty="0">
                <a:solidFill>
                  <a:schemeClr val="accent1"/>
                </a:solidFill>
                <a:latin typeface="Arial" panose="020B0604020202020204" pitchFamily="34" charset="0"/>
                <a:cs typeface="Times New Roman" panose="02020603050405020304" pitchFamily="18" charset="0"/>
              </a:rPr>
              <a:t>Plakát velikosti minimálně A3 nebo elektronické zobrazovací zařízení s informacemi o projektu</a:t>
            </a:r>
          </a:p>
          <a:p>
            <a:pPr lvl="1"/>
            <a:r>
              <a:rPr lang="cs-CZ" sz="1600" dirty="0">
                <a:solidFill>
                  <a:schemeClr val="accent1"/>
                </a:solidFill>
                <a:effectLst/>
                <a:latin typeface="Arial" panose="020B0604020202020204" pitchFamily="34" charset="0"/>
                <a:ea typeface="Arial" panose="020B0604020202020204" pitchFamily="34" charset="0"/>
                <a:cs typeface="Arial" panose="020B0604020202020204" pitchFamily="34" charset="0"/>
              </a:rPr>
              <a:t>elektronická šablona</a:t>
            </a:r>
            <a:r>
              <a:rPr lang="cs-CZ" sz="1600" dirty="0">
                <a:solidFill>
                  <a:schemeClr val="accent1"/>
                </a:solidFill>
                <a:latin typeface="Arial" panose="020B0604020202020204" pitchFamily="34" charset="0"/>
                <a:ea typeface="Arial" panose="020B0604020202020204" pitchFamily="34" charset="0"/>
                <a:cs typeface="Arial" panose="020B0604020202020204" pitchFamily="34" charset="0"/>
              </a:rPr>
              <a:t> </a:t>
            </a:r>
            <a:r>
              <a:rPr lang="cs-CZ" sz="1600" dirty="0">
                <a:solidFill>
                  <a:schemeClr val="accent1"/>
                </a:solidFill>
                <a:effectLst/>
                <a:latin typeface="Arial" panose="020B0604020202020204" pitchFamily="34" charset="0"/>
                <a:ea typeface="Arial" panose="020B0604020202020204" pitchFamily="34" charset="0"/>
                <a:cs typeface="Arial" panose="020B0604020202020204" pitchFamily="34" charset="0"/>
              </a:rPr>
              <a:t>dostupná z portálu </a:t>
            </a:r>
            <a:r>
              <a:rPr lang="cs-CZ" sz="16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3"/>
              </a:rPr>
              <a:t>https://www.esfcr.cz/sablony-a-vzory-pro-vizualni-identitu-opz-plus</a:t>
            </a:r>
            <a:endParaRPr lang="cs-CZ" sz="1600" u="sng"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lvl="2">
              <a:buFont typeface="Wingdings" panose="05000000000000000000" pitchFamily="2" charset="2"/>
              <a:buChar char="§"/>
            </a:pPr>
            <a:r>
              <a:rPr lang="cs-CZ" sz="1600" dirty="0">
                <a:solidFill>
                  <a:schemeClr val="accent1"/>
                </a:solidFill>
                <a:effectLst/>
                <a:latin typeface="Arial" panose="020B0604020202020204" pitchFamily="34" charset="0"/>
                <a:ea typeface="Arial" panose="020B0604020202020204" pitchFamily="34" charset="0"/>
                <a:cs typeface="Arial" panose="020B0604020202020204" pitchFamily="34" charset="0"/>
              </a:rPr>
              <a:t>do pole „Hlavní cíl projektu/operace“ </a:t>
            </a:r>
            <a:r>
              <a:rPr lang="cs-CZ" sz="1600" b="1" dirty="0">
                <a:solidFill>
                  <a:schemeClr val="accent1"/>
                </a:solidFill>
                <a:effectLst/>
                <a:latin typeface="Arial" panose="020B0604020202020204" pitchFamily="34" charset="0"/>
                <a:ea typeface="Arial" panose="020B0604020202020204" pitchFamily="34" charset="0"/>
                <a:cs typeface="Arial" panose="020B0604020202020204" pitchFamily="34" charset="0"/>
              </a:rPr>
              <a:t>doporučujeme</a:t>
            </a:r>
            <a:r>
              <a:rPr lang="cs-CZ" sz="16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uvést, že je projekt financován z Operačního programu Zaměstnanost plus.</a:t>
            </a:r>
          </a:p>
          <a:p>
            <a:pPr lvl="1"/>
            <a:r>
              <a:rPr lang="cs-CZ" sz="1600" dirty="0">
                <a:solidFill>
                  <a:schemeClr val="accent1"/>
                </a:solidFill>
              </a:rPr>
              <a:t>v místě realizace projektu, snadno viditelné pro veřejnost</a:t>
            </a:r>
          </a:p>
          <a:p>
            <a:pPr lvl="2">
              <a:buFont typeface="Wingdings" panose="05000000000000000000" pitchFamily="2" charset="2"/>
              <a:buChar char="§"/>
            </a:pPr>
            <a:r>
              <a:rPr lang="cs-CZ" sz="1600" dirty="0">
                <a:solidFill>
                  <a:schemeClr val="accent1"/>
                </a:solidFill>
              </a:rPr>
              <a:t>při realizaci na více místech umístění na všech</a:t>
            </a:r>
          </a:p>
          <a:p>
            <a:pPr lvl="2">
              <a:buFont typeface="Wingdings" panose="05000000000000000000" pitchFamily="2" charset="2"/>
              <a:buChar char="§"/>
            </a:pPr>
            <a:r>
              <a:rPr lang="cs-CZ" sz="1600" dirty="0">
                <a:solidFill>
                  <a:schemeClr val="accent1"/>
                </a:solidFill>
              </a:rPr>
              <a:t>nelze-li umístit v místě realizace, umístění v sídle příjemce</a:t>
            </a:r>
          </a:p>
          <a:p>
            <a:pPr marL="0" lvl="2" indent="0">
              <a:lnSpc>
                <a:spcPts val="2880"/>
              </a:lnSpc>
              <a:spcBef>
                <a:spcPts val="600"/>
              </a:spcBef>
              <a:spcAft>
                <a:spcPts val="600"/>
              </a:spcAft>
              <a:buSzPct val="100000"/>
              <a:buNone/>
            </a:pPr>
            <a:endParaRPr lang="cs-CZ" sz="1800" dirty="0">
              <a:solidFill>
                <a:schemeClr val="accent1"/>
              </a:solidFill>
              <a:highlight>
                <a:srgbClr val="FF0000"/>
              </a:highlight>
              <a:latin typeface="Arial" panose="020B0604020202020204" pitchFamily="34" charset="0"/>
              <a:cs typeface="Times New Roman" panose="02020603050405020304" pitchFamily="18" charset="0"/>
            </a:endParaRPr>
          </a:p>
          <a:p>
            <a:endParaRPr lang="cs-CZ" dirty="0"/>
          </a:p>
        </p:txBody>
      </p:sp>
      <p:sp>
        <p:nvSpPr>
          <p:cNvPr id="4" name="Zástupný symbol pro číslo snímku 3">
            <a:extLst>
              <a:ext uri="{FF2B5EF4-FFF2-40B4-BE49-F238E27FC236}">
                <a16:creationId xmlns:a16="http://schemas.microsoft.com/office/drawing/2014/main" id="{39808134-DB6D-114A-A7FD-AD7AF68FA6E2}"/>
              </a:ext>
            </a:extLst>
          </p:cNvPr>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131918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Obecná doporučení k realizaci projektu</a:t>
            </a:r>
          </a:p>
        </p:txBody>
      </p:sp>
      <p:sp>
        <p:nvSpPr>
          <p:cNvPr id="3" name="Zástupný symbol pro obsah 2"/>
          <p:cNvSpPr>
            <a:spLocks noGrp="1"/>
          </p:cNvSpPr>
          <p:nvPr>
            <p:ph idx="1"/>
          </p:nvPr>
        </p:nvSpPr>
        <p:spPr>
          <a:xfrm>
            <a:off x="251520" y="1268760"/>
            <a:ext cx="8568952" cy="5400600"/>
          </a:xfrm>
        </p:spPr>
        <p:txBody>
          <a:bodyPr/>
          <a:lstStyle/>
          <a:p>
            <a:pPr marL="0" indent="0">
              <a:buNone/>
            </a:pPr>
            <a:r>
              <a:rPr lang="cs-CZ" sz="2000" b="1" dirty="0">
                <a:effectLst>
                  <a:outerShdw blurRad="38100" dist="38100" dir="2700000" algn="tl">
                    <a:srgbClr val="000000">
                      <a:alpha val="43137"/>
                    </a:srgbClr>
                  </a:outerShdw>
                </a:effectLst>
              </a:rPr>
              <a:t>Lhůty</a:t>
            </a:r>
          </a:p>
          <a:p>
            <a:pPr>
              <a:spcBef>
                <a:spcPts val="0"/>
              </a:spcBef>
              <a:spcAft>
                <a:spcPts val="0"/>
              </a:spcAft>
            </a:pPr>
            <a:r>
              <a:rPr lang="cs-CZ" sz="1600" dirty="0"/>
              <a:t>Mezi povinnosti příjemců vyplývající z uzavřeného právního aktu patří dodržování lhůt, na nesplnění některých z nich jsou navázány finanční opravy. S ohledem na to, že o nedodržení lhůt existuje auditní stopa, jedná se o problém, který nelze již zpětně vyřešit.</a:t>
            </a:r>
          </a:p>
          <a:p>
            <a:pPr>
              <a:spcBef>
                <a:spcPts val="0"/>
              </a:spcBef>
              <a:spcAft>
                <a:spcPts val="0"/>
              </a:spcAft>
            </a:pPr>
            <a:r>
              <a:rPr lang="cs-CZ" sz="1600" dirty="0"/>
              <a:t>Lhůtu lze v odůvodněných případech prodloužit prostřednictvím depeše, ale o prodloužení musí být </a:t>
            </a:r>
            <a:r>
              <a:rPr lang="cs-CZ" sz="1600" u="sng" dirty="0"/>
              <a:t>zažádáno včas.</a:t>
            </a:r>
            <a:r>
              <a:rPr lang="cs-CZ" sz="1600" dirty="0"/>
              <a:t> Depeše musí být zaslána z projektu, není třeba přikládat žádné přílohy – příjemce zpravidla uvede, že žádá o prodloužení lhůty, stručný důvod a návrh nového termínu. </a:t>
            </a:r>
          </a:p>
          <a:p>
            <a:pPr>
              <a:spcBef>
                <a:spcPts val="0"/>
              </a:spcBef>
              <a:spcAft>
                <a:spcPts val="0"/>
              </a:spcAft>
            </a:pPr>
            <a:r>
              <a:rPr lang="cs-CZ" sz="1600" dirty="0"/>
              <a:t>Pokud by důvodem pro promeškání lhůty byly technické problémy v IS KP21+, je třeba mít „důkaz“ – ideálně komunikaci s technickou podporou, ze které je patrné, že jste problém řešili. (Např. Pokud něco zpracováváte na poslední chvíli a systém patřičně nefunguje, je lepší poslat depeši a požádat o prodloužení preventivně.) </a:t>
            </a:r>
          </a:p>
          <a:p>
            <a:pPr>
              <a:spcBef>
                <a:spcPts val="0"/>
              </a:spcBef>
              <a:spcAft>
                <a:spcPts val="0"/>
              </a:spcAft>
            </a:pPr>
            <a:r>
              <a:rPr lang="cs-CZ" sz="1600" dirty="0"/>
              <a:t>Nejčastější finanční opravy jsou za promeškané lhůty:  - </a:t>
            </a:r>
            <a:r>
              <a:rPr lang="cs-CZ" sz="1600" dirty="0" err="1"/>
              <a:t>ZoR</a:t>
            </a:r>
            <a:r>
              <a:rPr lang="cs-CZ" sz="1600" dirty="0"/>
              <a:t>/</a:t>
            </a:r>
            <a:r>
              <a:rPr lang="cs-CZ" sz="1600" dirty="0" err="1"/>
              <a:t>ŽoP</a:t>
            </a:r>
            <a:endParaRPr lang="cs-CZ" dirty="0"/>
          </a:p>
          <a:p>
            <a:endParaRPr lang="cs-CZ" dirty="0"/>
          </a:p>
        </p:txBody>
      </p:sp>
    </p:spTree>
    <p:extLst>
      <p:ext uri="{BB962C8B-B14F-4D97-AF65-F5344CB8AC3E}">
        <p14:creationId xmlns:p14="http://schemas.microsoft.com/office/powerpoint/2010/main" val="2396453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0BDF7-37B9-6EBA-E13E-45D2B9FA0143}"/>
              </a:ext>
            </a:extLst>
          </p:cNvPr>
          <p:cNvSpPr>
            <a:spLocks noGrp="1"/>
          </p:cNvSpPr>
          <p:nvPr>
            <p:ph type="title"/>
          </p:nvPr>
        </p:nvSpPr>
        <p:spPr/>
        <p:txBody>
          <a:bodyPr/>
          <a:lstStyle/>
          <a:p>
            <a:r>
              <a:rPr lang="cs-CZ" dirty="0"/>
              <a:t>Publicita – vizuální identita</a:t>
            </a:r>
          </a:p>
        </p:txBody>
      </p:sp>
      <p:pic>
        <p:nvPicPr>
          <p:cNvPr id="5" name="Zástupný obsah 4">
            <a:extLst>
              <a:ext uri="{FF2B5EF4-FFF2-40B4-BE49-F238E27FC236}">
                <a16:creationId xmlns:a16="http://schemas.microsoft.com/office/drawing/2014/main" id="{873386AC-FDF2-72CC-9F54-431785B0A09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054" y="3384309"/>
            <a:ext cx="2988425" cy="773084"/>
          </a:xfrm>
          <a:prstGeom prst="rect">
            <a:avLst/>
          </a:prstGeom>
        </p:spPr>
      </p:pic>
      <p:sp>
        <p:nvSpPr>
          <p:cNvPr id="3" name="Zástupný obsah 2">
            <a:extLst>
              <a:ext uri="{FF2B5EF4-FFF2-40B4-BE49-F238E27FC236}">
                <a16:creationId xmlns:a16="http://schemas.microsoft.com/office/drawing/2014/main" id="{FF30BCF8-FD1B-CAA0-DABA-7EE5C7D5C5B5}"/>
              </a:ext>
            </a:extLst>
          </p:cNvPr>
          <p:cNvSpPr>
            <a:spLocks noGrp="1"/>
          </p:cNvSpPr>
          <p:nvPr>
            <p:ph idx="10"/>
          </p:nvPr>
        </p:nvSpPr>
        <p:spPr>
          <a:xfrm>
            <a:off x="4644000" y="2891001"/>
            <a:ext cx="3960000" cy="2013922"/>
          </a:xfrm>
        </p:spPr>
        <p:txBody>
          <a:bodyPr/>
          <a:lstStyle/>
          <a:p>
            <a:pPr marL="0" indent="0" algn="just">
              <a:spcAft>
                <a:spcPts val="1100"/>
              </a:spcAft>
              <a:buNone/>
            </a:pPr>
            <a:r>
              <a:rPr lang="cs-CZ" sz="18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r>
              <a:rPr lang="cs-CZ" sz="1600" dirty="0">
                <a:solidFill>
                  <a:schemeClr val="accent1"/>
                </a:solidFill>
                <a:effectLst/>
                <a:latin typeface="Arial" panose="020B0604020202020204" pitchFamily="34" charset="0"/>
                <a:ea typeface="Arial" panose="020B0604020202020204" pitchFamily="34" charset="0"/>
                <a:cs typeface="Arial" panose="020B0604020202020204" pitchFamily="34" charset="0"/>
              </a:rPr>
              <a:t>Povinné prvky loga EU: </a:t>
            </a:r>
            <a:endParaRPr lang="cs-CZ" sz="1600" dirty="0">
              <a:solidFill>
                <a:schemeClr val="accent1"/>
              </a:solidFill>
              <a:effectLst/>
              <a:latin typeface="EUAlbertina"/>
              <a:ea typeface="Arial" panose="020B0604020202020204" pitchFamily="34" charset="0"/>
              <a:cs typeface="Arial" panose="020B0604020202020204" pitchFamily="34" charset="0"/>
            </a:endParaRPr>
          </a:p>
          <a:p>
            <a:pPr lvl="0" algn="just">
              <a:buFont typeface="Courier New" panose="02070309020205020404" pitchFamily="49" charset="0"/>
              <a:buChar char="o"/>
            </a:pPr>
            <a:r>
              <a:rPr lang="cs-CZ" sz="1600" dirty="0">
                <a:latin typeface="Arial" panose="020B0604020202020204" pitchFamily="34" charset="0"/>
                <a:cs typeface="Times New Roman" panose="02020603050405020304" pitchFamily="18" charset="0"/>
              </a:rPr>
              <a:t>znak EU</a:t>
            </a:r>
          </a:p>
          <a:p>
            <a:pPr algn="just">
              <a:buFont typeface="Courier New" panose="02070309020205020404" pitchFamily="49" charset="0"/>
              <a:buChar char="o"/>
            </a:pPr>
            <a:r>
              <a:rPr lang="cs-CZ" sz="1600" dirty="0">
                <a:latin typeface="Arial" panose="020B0604020202020204" pitchFamily="34" charset="0"/>
                <a:cs typeface="Times New Roman" panose="02020603050405020304" pitchFamily="18" charset="0"/>
              </a:rPr>
              <a:t>„Spolufinancováno Evropskou unií.“ </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p>
            <a:endParaRPr lang="cs-CZ" dirty="0"/>
          </a:p>
        </p:txBody>
      </p:sp>
      <p:sp>
        <p:nvSpPr>
          <p:cNvPr id="4" name="Zástupný symbol pro číslo snímku 3">
            <a:extLst>
              <a:ext uri="{FF2B5EF4-FFF2-40B4-BE49-F238E27FC236}">
                <a16:creationId xmlns:a16="http://schemas.microsoft.com/office/drawing/2014/main" id="{F38DB69D-0734-2F88-57EB-FE7FFC175785}"/>
              </a:ext>
            </a:extLst>
          </p:cNvPr>
          <p:cNvSpPr>
            <a:spLocks noGrp="1"/>
          </p:cNvSpPr>
          <p:nvPr>
            <p:ph type="sldNum" sz="quarter" idx="13"/>
          </p:nvPr>
        </p:nvSpPr>
        <p:spPr/>
        <p:txBody>
          <a:bodyPr/>
          <a:lstStyle/>
          <a:p>
            <a:fld id="{479BF083-4774-43B1-9AB0-5CC1AC5DD8EE}" type="slidenum">
              <a:rPr lang="cs-CZ" smtClean="0"/>
              <a:pPr/>
              <a:t>60</a:t>
            </a:fld>
            <a:endParaRPr lang="cs-CZ" dirty="0"/>
          </a:p>
        </p:txBody>
      </p:sp>
      <p:pic>
        <p:nvPicPr>
          <p:cNvPr id="6" name="Obrázek 5" descr="Obsah obrázku text&#10;&#10;Popis byl vytvořen automaticky">
            <a:extLst>
              <a:ext uri="{FF2B5EF4-FFF2-40B4-BE49-F238E27FC236}">
                <a16:creationId xmlns:a16="http://schemas.microsoft.com/office/drawing/2014/main" id="{F5A413D9-2404-9B92-00D6-9E5155BE62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732" y="2120745"/>
            <a:ext cx="2973070" cy="770255"/>
          </a:xfrm>
          <a:prstGeom prst="rect">
            <a:avLst/>
          </a:prstGeom>
        </p:spPr>
      </p:pic>
      <p:pic>
        <p:nvPicPr>
          <p:cNvPr id="7" name="Obrázek 6">
            <a:extLst>
              <a:ext uri="{FF2B5EF4-FFF2-40B4-BE49-F238E27FC236}">
                <a16:creationId xmlns:a16="http://schemas.microsoft.com/office/drawing/2014/main" id="{146887A9-3C0C-CA77-0C3A-94C469F274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00" y="4854949"/>
            <a:ext cx="3246120" cy="680720"/>
          </a:xfrm>
          <a:prstGeom prst="rect">
            <a:avLst/>
          </a:prstGeom>
        </p:spPr>
      </p:pic>
      <p:sp>
        <p:nvSpPr>
          <p:cNvPr id="9" name="TextovéPole 8">
            <a:extLst>
              <a:ext uri="{FF2B5EF4-FFF2-40B4-BE49-F238E27FC236}">
                <a16:creationId xmlns:a16="http://schemas.microsoft.com/office/drawing/2014/main" id="{41C9CF6B-D5F6-6B5A-152C-F10EA41C5B43}"/>
              </a:ext>
            </a:extLst>
          </p:cNvPr>
          <p:cNvSpPr txBox="1"/>
          <p:nvPr/>
        </p:nvSpPr>
        <p:spPr>
          <a:xfrm>
            <a:off x="1264280" y="1583746"/>
            <a:ext cx="5688632" cy="369332"/>
          </a:xfrm>
          <a:prstGeom prst="rect">
            <a:avLst/>
          </a:prstGeom>
          <a:noFill/>
        </p:spPr>
        <p:txBody>
          <a:bodyPr wrap="square">
            <a:spAutoFit/>
          </a:bodyPr>
          <a:lstStyle/>
          <a:p>
            <a:pPr marL="0" indent="0">
              <a:buNone/>
            </a:pPr>
            <a:r>
              <a:rPr lang="cs-CZ" dirty="0">
                <a:hlinkClick r:id="rId6"/>
              </a:rPr>
              <a:t>Šablony a vzory pro vizuální identitu - www.esfcr.cz</a:t>
            </a:r>
            <a:endParaRPr lang="cs-CZ" dirty="0"/>
          </a:p>
        </p:txBody>
      </p:sp>
    </p:spTree>
    <p:extLst>
      <p:ext uri="{BB962C8B-B14F-4D97-AF65-F5344CB8AC3E}">
        <p14:creationId xmlns:p14="http://schemas.microsoft.com/office/powerpoint/2010/main" val="2950624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E32488-3911-D2F0-92A7-620ECDD1E3BC}"/>
              </a:ext>
            </a:extLst>
          </p:cNvPr>
          <p:cNvSpPr>
            <a:spLocks noGrp="1"/>
          </p:cNvSpPr>
          <p:nvPr>
            <p:ph type="title"/>
          </p:nvPr>
        </p:nvSpPr>
        <p:spPr/>
        <p:txBody>
          <a:bodyPr/>
          <a:lstStyle/>
          <a:p>
            <a:r>
              <a:rPr lang="cs-CZ" dirty="0"/>
              <a:t>Publicita – vizuální identita</a:t>
            </a:r>
          </a:p>
        </p:txBody>
      </p:sp>
      <p:sp>
        <p:nvSpPr>
          <p:cNvPr id="3" name="Zástupný obsah 2">
            <a:extLst>
              <a:ext uri="{FF2B5EF4-FFF2-40B4-BE49-F238E27FC236}">
                <a16:creationId xmlns:a16="http://schemas.microsoft.com/office/drawing/2014/main" id="{578BCA1E-8148-B1BC-5A76-05455AA76229}"/>
              </a:ext>
            </a:extLst>
          </p:cNvPr>
          <p:cNvSpPr>
            <a:spLocks noGrp="1"/>
          </p:cNvSpPr>
          <p:nvPr>
            <p:ph idx="1"/>
          </p:nvPr>
        </p:nvSpPr>
        <p:spPr>
          <a:xfrm>
            <a:off x="258708" y="1388570"/>
            <a:ext cx="4770032" cy="4992758"/>
          </a:xfrm>
        </p:spPr>
        <p:txBody>
          <a:bodyPr/>
          <a:lstStyle/>
          <a:p>
            <a:pPr marL="0" indent="0">
              <a:buNone/>
            </a:pPr>
            <a:r>
              <a:rPr lang="cs-CZ" dirty="0">
                <a:latin typeface="Arial" panose="020B0604020202020204" pitchFamily="34" charset="0"/>
                <a:ea typeface="Arial" panose="020B0604020202020204" pitchFamily="34" charset="0"/>
                <a:cs typeface="Times New Roman" panose="02020603050405020304" pitchFamily="18" charset="0"/>
              </a:rPr>
              <a:t>L</a:t>
            </a:r>
            <a:r>
              <a:rPr lang="cs-CZ" sz="2400" dirty="0">
                <a:effectLst/>
                <a:latin typeface="Arial" panose="020B0604020202020204" pitchFamily="34" charset="0"/>
                <a:ea typeface="Arial" panose="020B0604020202020204" pitchFamily="34" charset="0"/>
                <a:cs typeface="Times New Roman" panose="02020603050405020304" pitchFamily="18" charset="0"/>
              </a:rPr>
              <a:t>ogo EU povinné: </a:t>
            </a:r>
          </a:p>
          <a:p>
            <a:pPr lvl="1"/>
            <a:endParaRPr lang="cs-CZ" sz="1800" dirty="0">
              <a:latin typeface="Arial" panose="020B0604020202020204" pitchFamily="34" charset="0"/>
              <a:ea typeface="Arial" panose="020B0604020202020204" pitchFamily="34" charset="0"/>
              <a:cs typeface="Times New Roman" panose="02020603050405020304" pitchFamily="18" charset="0"/>
            </a:endParaRPr>
          </a:p>
          <a:p>
            <a:pPr lvl="1"/>
            <a:r>
              <a:rPr lang="cs-CZ" sz="1800" dirty="0">
                <a:latin typeface="Arial" panose="020B0604020202020204" pitchFamily="34" charset="0"/>
                <a:ea typeface="Arial" panose="020B0604020202020204" pitchFamily="34" charset="0"/>
                <a:cs typeface="Times New Roman" panose="02020603050405020304" pitchFamily="18" charset="0"/>
              </a:rPr>
              <a:t>plakát</a:t>
            </a:r>
          </a:p>
          <a:p>
            <a:pPr lvl="1"/>
            <a:r>
              <a:rPr lang="cs-CZ" sz="1800" dirty="0">
                <a:latin typeface="Arial" panose="020B0604020202020204" pitchFamily="34" charset="0"/>
                <a:ea typeface="Arial" panose="020B0604020202020204" pitchFamily="34" charset="0"/>
                <a:cs typeface="Times New Roman" panose="02020603050405020304" pitchFamily="18" charset="0"/>
              </a:rPr>
              <a:t>w</a:t>
            </a:r>
            <a:r>
              <a:rPr lang="cs-CZ" sz="1800" dirty="0">
                <a:effectLst/>
                <a:latin typeface="Arial" panose="020B0604020202020204" pitchFamily="34" charset="0"/>
                <a:ea typeface="Arial" panose="020B0604020202020204" pitchFamily="34" charset="0"/>
                <a:cs typeface="Times New Roman" panose="02020603050405020304" pitchFamily="18" charset="0"/>
              </a:rPr>
              <a:t>ebové stránky, sociální média</a:t>
            </a:r>
          </a:p>
          <a:p>
            <a:pPr lvl="1"/>
            <a:r>
              <a:rPr lang="cs-CZ" sz="1800" dirty="0">
                <a:effectLst/>
                <a:latin typeface="Arial" panose="020B0604020202020204" pitchFamily="34" charset="0"/>
                <a:ea typeface="Arial" panose="020B0604020202020204" pitchFamily="34" charset="0"/>
                <a:cs typeface="Times New Roman" panose="02020603050405020304" pitchFamily="18" charset="0"/>
              </a:rPr>
              <a:t>školicí materiály</a:t>
            </a:r>
            <a:r>
              <a:rPr lang="cs-CZ" sz="1800" dirty="0">
                <a:effectLst/>
              </a:rPr>
              <a:t> </a:t>
            </a:r>
            <a:r>
              <a:rPr lang="cs-CZ" sz="1800" dirty="0">
                <a:effectLst/>
                <a:latin typeface="Arial" panose="020B0604020202020204" pitchFamily="34" charset="0"/>
                <a:ea typeface="Arial" panose="020B0604020202020204" pitchFamily="34" charset="0"/>
                <a:cs typeface="Times New Roman" panose="02020603050405020304" pitchFamily="18" charset="0"/>
              </a:rPr>
              <a:t>v tištěné</a:t>
            </a:r>
            <a:r>
              <a:rPr lang="cs-CZ" sz="1800" dirty="0">
                <a:latin typeface="Arial" panose="020B0604020202020204" pitchFamily="34" charset="0"/>
                <a:ea typeface="Arial" panose="020B0604020202020204" pitchFamily="34" charset="0"/>
                <a:cs typeface="Times New Roman" panose="02020603050405020304" pitchFamily="18" charset="0"/>
              </a:rPr>
              <a:t> i </a:t>
            </a:r>
            <a:r>
              <a:rPr lang="cs-CZ" sz="1800" dirty="0">
                <a:effectLst/>
                <a:latin typeface="Arial" panose="020B0604020202020204" pitchFamily="34" charset="0"/>
                <a:ea typeface="Arial" panose="020B0604020202020204" pitchFamily="34" charset="0"/>
                <a:cs typeface="Times New Roman" panose="02020603050405020304" pitchFamily="18" charset="0"/>
              </a:rPr>
              <a:t>elektronické podobě</a:t>
            </a:r>
          </a:p>
          <a:p>
            <a:pPr lvl="1"/>
            <a:r>
              <a:rPr lang="cs-CZ" sz="1800" dirty="0">
                <a:effectLst/>
                <a:latin typeface="Arial" panose="020B0604020202020204" pitchFamily="34" charset="0"/>
                <a:ea typeface="Arial" panose="020B0604020202020204" pitchFamily="34" charset="0"/>
                <a:cs typeface="Times New Roman" panose="02020603050405020304" pitchFamily="18" charset="0"/>
              </a:rPr>
              <a:t>dokumenty určené pro cílovou skupinu projektu (prezenční listiny apod.)</a:t>
            </a:r>
            <a:endParaRPr lang="cs-CZ" sz="1800" dirty="0">
              <a:effectLst/>
            </a:endParaRPr>
          </a:p>
          <a:p>
            <a:endParaRPr lang="cs-CZ" dirty="0"/>
          </a:p>
        </p:txBody>
      </p:sp>
      <p:sp>
        <p:nvSpPr>
          <p:cNvPr id="5" name="Zástupný obsah 4">
            <a:extLst>
              <a:ext uri="{FF2B5EF4-FFF2-40B4-BE49-F238E27FC236}">
                <a16:creationId xmlns:a16="http://schemas.microsoft.com/office/drawing/2014/main" id="{9A157302-5353-3539-1879-4553C8A3A988}"/>
              </a:ext>
            </a:extLst>
          </p:cNvPr>
          <p:cNvSpPr>
            <a:spLocks noGrp="1"/>
          </p:cNvSpPr>
          <p:nvPr>
            <p:ph idx="10"/>
          </p:nvPr>
        </p:nvSpPr>
        <p:spPr>
          <a:xfrm>
            <a:off x="5130032" y="1463928"/>
            <a:ext cx="3743968" cy="4707224"/>
          </a:xfrm>
        </p:spPr>
        <p:txBody>
          <a:bodyPr/>
          <a:lstStyle/>
          <a:p>
            <a:pPr marL="414000" lvl="1" indent="0">
              <a:buNone/>
            </a:pPr>
            <a:r>
              <a:rPr lang="cs-CZ" sz="2400" dirty="0">
                <a:latin typeface="Arial" panose="020B0604020202020204" pitchFamily="34" charset="0"/>
                <a:ea typeface="Arial" panose="020B0604020202020204" pitchFamily="34" charset="0"/>
                <a:cs typeface="Times New Roman" panose="02020603050405020304" pitchFamily="18" charset="0"/>
              </a:rPr>
              <a:t>Logo EU nepovinné:</a:t>
            </a:r>
          </a:p>
          <a:p>
            <a:pPr marL="414000" lvl="1" indent="0">
              <a:buNone/>
            </a:pPr>
            <a:endParaRPr lang="cs-CZ" sz="2400" dirty="0">
              <a:latin typeface="Arial" panose="020B0604020202020204" pitchFamily="34" charset="0"/>
              <a:ea typeface="Arial" panose="020B0604020202020204" pitchFamily="34" charset="0"/>
              <a:cs typeface="Times New Roman" panose="02020603050405020304" pitchFamily="18" charset="0"/>
            </a:endParaRPr>
          </a:p>
          <a:p>
            <a:pPr lvl="1">
              <a:tabLst>
                <a:tab pos="504190" algn="l"/>
              </a:tabLst>
            </a:pPr>
            <a:r>
              <a:rPr lang="cs-CZ" sz="1800" dirty="0">
                <a:latin typeface="Arial" panose="020B0604020202020204" pitchFamily="34" charset="0"/>
                <a:cs typeface="Times New Roman" panose="02020603050405020304" pitchFamily="18" charset="0"/>
              </a:rPr>
              <a:t>pracovní smlouvy</a:t>
            </a:r>
          </a:p>
          <a:p>
            <a:pPr lvl="1">
              <a:tabLst>
                <a:tab pos="504190" algn="l"/>
              </a:tabLst>
            </a:pPr>
            <a:r>
              <a:rPr lang="cs-CZ" sz="1800" dirty="0">
                <a:latin typeface="Arial" panose="020B0604020202020204" pitchFamily="34" charset="0"/>
                <a:cs typeface="Times New Roman" panose="02020603050405020304" pitchFamily="18" charset="0"/>
              </a:rPr>
              <a:t>dokumentace k zakázkám </a:t>
            </a:r>
          </a:p>
          <a:p>
            <a:pPr lvl="1">
              <a:tabLst>
                <a:tab pos="504190" algn="l"/>
              </a:tabLst>
            </a:pPr>
            <a:r>
              <a:rPr lang="cs-CZ" sz="1800" dirty="0">
                <a:latin typeface="Arial" panose="020B0604020202020204" pitchFamily="34" charset="0"/>
                <a:cs typeface="Times New Roman" panose="02020603050405020304" pitchFamily="18" charset="0"/>
              </a:rPr>
              <a:t>účetní doklady vztahující se k výdajům projektu</a:t>
            </a:r>
          </a:p>
          <a:p>
            <a:pPr lvl="1">
              <a:tabLst>
                <a:tab pos="504190" algn="l"/>
              </a:tabLst>
            </a:pPr>
            <a:r>
              <a:rPr lang="cs-CZ" sz="1800" dirty="0">
                <a:latin typeface="Arial" panose="020B0604020202020204" pitchFamily="34" charset="0"/>
                <a:cs typeface="Times New Roman" panose="02020603050405020304" pitchFamily="18" charset="0"/>
              </a:rPr>
              <a:t>archivační šanony</a:t>
            </a:r>
          </a:p>
          <a:p>
            <a:endParaRPr lang="cs-CZ" dirty="0"/>
          </a:p>
          <a:p>
            <a:endParaRPr lang="cs-CZ" dirty="0"/>
          </a:p>
          <a:p>
            <a:pPr marL="0" indent="0">
              <a:buNone/>
            </a:pPr>
            <a:r>
              <a:rPr lang="cs-CZ" sz="2000" b="1" dirty="0">
                <a:effectLst/>
                <a:latin typeface="Arial" panose="020B0604020202020204" pitchFamily="34" charset="0"/>
                <a:ea typeface="Arial" panose="020B0604020202020204" pitchFamily="34" charset="0"/>
                <a:cs typeface="Times New Roman" panose="02020603050405020304" pitchFamily="18" charset="0"/>
              </a:rPr>
              <a:t>Kompletní výčet je uveden v  </a:t>
            </a:r>
            <a:r>
              <a:rPr lang="cs-CZ" sz="2000" b="1" dirty="0">
                <a:latin typeface="Arial" panose="020B0604020202020204" pitchFamily="34" charset="0"/>
                <a:ea typeface="Arial" panose="020B0604020202020204" pitchFamily="34" charset="0"/>
                <a:cs typeface="Times New Roman" panose="02020603050405020304" pitchFamily="18" charset="0"/>
              </a:rPr>
              <a:t>ka</a:t>
            </a:r>
            <a:r>
              <a:rPr lang="cs-CZ" sz="2000" b="1" dirty="0">
                <a:effectLst/>
                <a:latin typeface="Arial" panose="020B0604020202020204" pitchFamily="34" charset="0"/>
                <a:ea typeface="Arial" panose="020B0604020202020204" pitchFamily="34" charset="0"/>
                <a:cs typeface="Times New Roman" panose="02020603050405020304" pitchFamily="18" charset="0"/>
              </a:rPr>
              <a:t>pitole 19 Obecných pravidel.</a:t>
            </a:r>
          </a:p>
          <a:p>
            <a:endParaRPr lang="cs-CZ" dirty="0"/>
          </a:p>
        </p:txBody>
      </p:sp>
      <p:sp>
        <p:nvSpPr>
          <p:cNvPr id="4" name="Zástupný symbol pro číslo snímku 3">
            <a:extLst>
              <a:ext uri="{FF2B5EF4-FFF2-40B4-BE49-F238E27FC236}">
                <a16:creationId xmlns:a16="http://schemas.microsoft.com/office/drawing/2014/main" id="{3C5E681E-8032-4363-BFFE-B99814ED83B7}"/>
              </a:ext>
            </a:extLst>
          </p:cNvPr>
          <p:cNvSpPr>
            <a:spLocks noGrp="1"/>
          </p:cNvSpPr>
          <p:nvPr>
            <p:ph type="sldNum" sz="quarter" idx="13"/>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1088625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BC667-6D7B-42CD-AC6E-3ACC1D16A715}"/>
              </a:ext>
            </a:extLst>
          </p:cNvPr>
          <p:cNvSpPr>
            <a:spLocks noGrp="1"/>
          </p:cNvSpPr>
          <p:nvPr>
            <p:ph type="title"/>
          </p:nvPr>
        </p:nvSpPr>
        <p:spPr/>
        <p:txBody>
          <a:bodyPr/>
          <a:lstStyle/>
          <a:p>
            <a:r>
              <a:rPr lang="cs-CZ" dirty="0"/>
              <a:t>Užitečné odkazy</a:t>
            </a:r>
          </a:p>
        </p:txBody>
      </p:sp>
      <p:sp>
        <p:nvSpPr>
          <p:cNvPr id="3" name="Zástupný obsah 2">
            <a:extLst>
              <a:ext uri="{FF2B5EF4-FFF2-40B4-BE49-F238E27FC236}">
                <a16:creationId xmlns:a16="http://schemas.microsoft.com/office/drawing/2014/main" id="{B04DDFD5-B354-4A6D-ABC5-D1EDE7011191}"/>
              </a:ext>
            </a:extLst>
          </p:cNvPr>
          <p:cNvSpPr>
            <a:spLocks noGrp="1"/>
          </p:cNvSpPr>
          <p:nvPr>
            <p:ph idx="1"/>
          </p:nvPr>
        </p:nvSpPr>
        <p:spPr>
          <a:xfrm>
            <a:off x="179512" y="1269000"/>
            <a:ext cx="8604488" cy="5427000"/>
          </a:xfrm>
        </p:spPr>
        <p:txBody>
          <a:bodyPr/>
          <a:lstStyle/>
          <a:p>
            <a:r>
              <a:rPr lang="cs-CZ" sz="1600" u="sng" dirty="0">
                <a:solidFill>
                  <a:srgbClr val="084A8B"/>
                </a:solidFill>
                <a:latin typeface="+mj-lt"/>
                <a:hlinkClick r:id="rId3"/>
              </a:rPr>
              <a:t>Výzva na stránkách </a:t>
            </a:r>
            <a:r>
              <a:rPr lang="cs-CZ" sz="1600" i="0" u="sng" dirty="0">
                <a:solidFill>
                  <a:srgbClr val="084A8B"/>
                </a:solidFill>
                <a:effectLst/>
                <a:latin typeface="+mj-lt"/>
                <a:hlinkClick r:id="rId3"/>
              </a:rPr>
              <a:t>www.esfcr.cz</a:t>
            </a:r>
            <a:endParaRPr lang="cs-CZ" sz="1600" i="0" u="sng" dirty="0">
              <a:solidFill>
                <a:srgbClr val="084A8B"/>
              </a:solidFill>
              <a:effectLst/>
              <a:latin typeface="+mj-lt"/>
              <a:hlinkClick r:id="" action="ppaction://noaction"/>
            </a:endParaRPr>
          </a:p>
          <a:p>
            <a:pPr>
              <a:lnSpc>
                <a:spcPct val="107000"/>
              </a:lnSpc>
              <a:spcAft>
                <a:spcPts val="800"/>
              </a:spcAft>
            </a:pPr>
            <a:r>
              <a:rPr lang="pl-PL" sz="1600" u="sng" dirty="0">
                <a:solidFill>
                  <a:srgbClr val="0563C1"/>
                </a:solidFill>
                <a:effectLst/>
                <a:latin typeface="+mj-lt"/>
                <a:ea typeface="Calibri" panose="020F0502020204030204" pitchFamily="34" charset="0"/>
                <a:cs typeface="Times New Roman" panose="02020603050405020304" pitchFamily="18" charset="0"/>
                <a:hlinkClick r:id="rId4"/>
              </a:rPr>
              <a:t>Obecná pravidla pro žadatele a příjemce z OPZ+</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5"/>
              </a:rPr>
              <a:t>Specifická část pravidel pro žadatele a příjemce z OPZ+ pro projekty s přímými a nepřímými náklady</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6"/>
              </a:rPr>
              <a:t>Pokyny ke zpracování žádosti o změnu v IS KP21+</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7"/>
              </a:rPr>
              <a:t>Pokyny pro vyplnění zor/</a:t>
            </a:r>
            <a:r>
              <a:rPr lang="cs-CZ" sz="1600" u="sng" dirty="0" err="1">
                <a:solidFill>
                  <a:srgbClr val="0563C1"/>
                </a:solidFill>
                <a:effectLst/>
                <a:latin typeface="+mj-lt"/>
                <a:ea typeface="Calibri" panose="020F0502020204030204" pitchFamily="34" charset="0"/>
                <a:cs typeface="Times New Roman" panose="02020603050405020304" pitchFamily="18" charset="0"/>
                <a:hlinkClick r:id="rId7"/>
              </a:rPr>
              <a:t>žop</a:t>
            </a:r>
            <a:r>
              <a:rPr lang="cs-CZ" sz="1600" u="sng" dirty="0">
                <a:solidFill>
                  <a:srgbClr val="0563C1"/>
                </a:solidFill>
                <a:effectLst/>
                <a:latin typeface="+mj-lt"/>
                <a:ea typeface="Calibri" panose="020F0502020204030204" pitchFamily="34" charset="0"/>
                <a:cs typeface="Times New Roman" panose="02020603050405020304" pitchFamily="18" charset="0"/>
                <a:hlinkClick r:id="rId7"/>
              </a:rPr>
              <a:t> v IS KP21+</a:t>
            </a:r>
            <a:r>
              <a:rPr lang="cs-CZ" sz="16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8"/>
              </a:rPr>
              <a:t>Tabulka obvyklých cen, mzdy a platy</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9"/>
              </a:rPr>
              <a:t>Pracovní </a:t>
            </a:r>
            <a:r>
              <a:rPr lang="cs-CZ" sz="1600" u="sng" dirty="0" err="1">
                <a:solidFill>
                  <a:srgbClr val="0563C1"/>
                </a:solidFill>
                <a:effectLst/>
                <a:latin typeface="+mj-lt"/>
                <a:ea typeface="Calibri" panose="020F0502020204030204" pitchFamily="34" charset="0"/>
                <a:cs typeface="Times New Roman" panose="02020603050405020304" pitchFamily="18" charset="0"/>
                <a:hlinkClick r:id="rId9"/>
              </a:rPr>
              <a:t>výkaz_vzor</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10"/>
              </a:rPr>
              <a:t>Pomůcka k identifikaci přímých a nepřímých nákladů v OPZ+</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11"/>
              </a:rPr>
              <a:t>Vzory a postupy pro zadávací/výběrová řízení</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effectLst/>
                <a:latin typeface="+mj-lt"/>
                <a:ea typeface="Calibri" panose="020F0502020204030204" pitchFamily="34" charset="0"/>
                <a:cs typeface="Times New Roman" panose="02020603050405020304" pitchFamily="18" charset="0"/>
                <a:hlinkClick r:id="rId12"/>
              </a:rPr>
              <a:t>šablony a vzory pro vizuální identitu</a:t>
            </a:r>
            <a:endParaRPr lang="cs-CZ"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600" u="sng" dirty="0">
                <a:solidFill>
                  <a:srgbClr val="0563C1"/>
                </a:solidFill>
                <a:latin typeface="+mj-lt"/>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Monitorování podpořených osob</a:t>
            </a:r>
            <a:endParaRPr lang="cs-CZ" sz="1600" u="sng" dirty="0">
              <a:solidFill>
                <a:srgbClr val="0563C1"/>
              </a:solidFill>
              <a:latin typeface="+mj-lt"/>
              <a:ea typeface="Calibri" panose="020F0502020204030204" pitchFamily="34" charset="0"/>
              <a:cs typeface="Times New Roman" panose="02020603050405020304" pitchFamily="18" charset="0"/>
            </a:endParaRPr>
          </a:p>
          <a:p>
            <a:pPr marL="0" indent="0" algn="l">
              <a:buNone/>
            </a:pPr>
            <a:endParaRPr lang="cs-CZ" sz="1800" i="0" dirty="0">
              <a:solidFill>
                <a:srgbClr val="333333"/>
              </a:solidFill>
              <a:effectLst/>
            </a:endParaRPr>
          </a:p>
          <a:p>
            <a:pPr marL="0" indent="0">
              <a:buNone/>
            </a:pPr>
            <a:endParaRPr lang="cs-CZ" sz="1800" dirty="0">
              <a:solidFill>
                <a:srgbClr val="FF0000"/>
              </a:solidFill>
            </a:endParaRPr>
          </a:p>
        </p:txBody>
      </p:sp>
      <p:sp>
        <p:nvSpPr>
          <p:cNvPr id="4" name="Zástupný symbol pro číslo snímku 3">
            <a:extLst>
              <a:ext uri="{FF2B5EF4-FFF2-40B4-BE49-F238E27FC236}">
                <a16:creationId xmlns:a16="http://schemas.microsoft.com/office/drawing/2014/main" id="{5D20B863-2C68-47FA-BD56-055BB1E0B1B3}"/>
              </a:ext>
            </a:extLst>
          </p:cNvPr>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2972045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64309E-05A1-44A9-BCAE-9825A4D50196}"/>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84D6BAEF-0364-401A-921A-9E3DAC9255A5}"/>
              </a:ext>
            </a:extLst>
          </p:cNvPr>
          <p:cNvSpPr>
            <a:spLocks noGrp="1"/>
          </p:cNvSpPr>
          <p:nvPr>
            <p:ph idx="1"/>
          </p:nvPr>
        </p:nvSpPr>
        <p:spPr>
          <a:xfrm>
            <a:off x="540000" y="1412776"/>
            <a:ext cx="8064000" cy="4707224"/>
          </a:xfrm>
        </p:spPr>
        <p:txBody>
          <a:bodyPr/>
          <a:lstStyle/>
          <a:p>
            <a:pPr marL="0" indent="0">
              <a:buNone/>
            </a:pPr>
            <a:r>
              <a:rPr lang="cs-CZ" sz="2000" b="1" dirty="0"/>
              <a:t>Primárně komunikovat s projektovými manažery přidělenými ke konkrétním projektům: </a:t>
            </a:r>
            <a:r>
              <a:rPr lang="cs-CZ" sz="2000" dirty="0"/>
              <a:t>IS KP21+, levé menu, obrazovka Manažeři projektu ŘO/ZS</a:t>
            </a:r>
          </a:p>
          <a:p>
            <a:pPr marL="0" indent="0">
              <a:buNone/>
            </a:pPr>
            <a:endParaRPr lang="cs-CZ" sz="2000" dirty="0"/>
          </a:p>
          <a:p>
            <a:pPr marL="0" indent="0">
              <a:buNone/>
            </a:pPr>
            <a:r>
              <a:rPr lang="cs-CZ" sz="2000" dirty="0"/>
              <a:t>Diskusní klub: </a:t>
            </a:r>
            <a:r>
              <a:rPr lang="cs-CZ" sz="2000" b="1" dirty="0">
                <a:hlinkClick r:id="rId3"/>
              </a:rPr>
              <a:t>https://www.esfcr.cz/klub-vyzvy-035-age-management-v-ramci-opz-plus</a:t>
            </a:r>
            <a:endParaRPr lang="cs-CZ" sz="2000" b="1" dirty="0"/>
          </a:p>
          <a:p>
            <a:pPr marL="0" indent="0">
              <a:buNone/>
            </a:pPr>
            <a:endParaRPr lang="cs-CZ" sz="2000" b="1" dirty="0"/>
          </a:p>
          <a:p>
            <a:pPr marL="0" indent="0">
              <a:buNone/>
            </a:pPr>
            <a:r>
              <a:rPr lang="cs-CZ" sz="2000" b="1" dirty="0"/>
              <a:t>Kontakt na vyhlašovatele výzvy:</a:t>
            </a:r>
          </a:p>
          <a:p>
            <a:pPr marL="0" indent="0">
              <a:buNone/>
            </a:pPr>
            <a:r>
              <a:rPr lang="cs-CZ" sz="2000" dirty="0"/>
              <a:t>Mgr. Klára Šimáčková – </a:t>
            </a:r>
            <a:r>
              <a:rPr lang="cs-CZ" sz="2000" dirty="0">
                <a:hlinkClick r:id="rId4"/>
              </a:rPr>
              <a:t>klara.simackova@mpsv.cz</a:t>
            </a:r>
            <a:endParaRPr lang="cs-CZ" sz="2000" dirty="0"/>
          </a:p>
          <a:p>
            <a:pPr marL="0" indent="0">
              <a:buNone/>
            </a:pPr>
            <a:r>
              <a:rPr lang="cs-CZ" sz="2000" dirty="0"/>
              <a:t>Ing. </a:t>
            </a:r>
            <a:r>
              <a:rPr lang="cs-CZ" sz="2000"/>
              <a:t>Marie Marešová – </a:t>
            </a:r>
            <a:r>
              <a:rPr lang="cs-CZ" sz="2000">
                <a:hlinkClick r:id="rId5"/>
              </a:rPr>
              <a:t>marie.maresova@mpsv.cz</a:t>
            </a:r>
            <a:endParaRPr lang="cs-CZ" sz="200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dirty="0"/>
          </a:p>
        </p:txBody>
      </p:sp>
      <p:sp>
        <p:nvSpPr>
          <p:cNvPr id="4" name="Zástupný symbol pro číslo snímku 3">
            <a:extLst>
              <a:ext uri="{FF2B5EF4-FFF2-40B4-BE49-F238E27FC236}">
                <a16:creationId xmlns:a16="http://schemas.microsoft.com/office/drawing/2014/main" id="{5D7EEA99-65C5-4734-B262-60B6C7F5F46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3288283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39552" y="2636912"/>
            <a:ext cx="8244448" cy="2736304"/>
          </a:xfrm>
        </p:spPr>
        <p:txBody>
          <a:bodyPr/>
          <a:lstStyle/>
          <a:p>
            <a:pPr marL="228600" algn="ctr"/>
            <a:r>
              <a:rPr lang="cs-CZ" sz="3600" dirty="0">
                <a:solidFill>
                  <a:srgbClr val="164088"/>
                </a:solidFill>
                <a:effectLst/>
                <a:latin typeface="Arial" panose="020B0604020202020204" pitchFamily="34" charset="0"/>
                <a:ea typeface="Calibri" panose="020F0502020204030204" pitchFamily="34" charset="0"/>
              </a:rPr>
              <a:t>      </a:t>
            </a:r>
            <a:br>
              <a:rPr lang="cs-CZ" sz="3600" dirty="0">
                <a:solidFill>
                  <a:srgbClr val="164088"/>
                </a:solidFill>
                <a:effectLst/>
                <a:latin typeface="Arial" panose="020B0604020202020204" pitchFamily="34" charset="0"/>
                <a:ea typeface="Calibri" panose="020F0502020204030204" pitchFamily="34" charset="0"/>
              </a:rPr>
            </a:br>
            <a:r>
              <a:rPr lang="cs-CZ" sz="3600" dirty="0">
                <a:solidFill>
                  <a:srgbClr val="164088"/>
                </a:solidFill>
                <a:effectLst/>
                <a:latin typeface="Arial" panose="020B0604020202020204" pitchFamily="34" charset="0"/>
                <a:ea typeface="Calibri" panose="020F0502020204030204" pitchFamily="34" charset="0"/>
              </a:rPr>
              <a:t>Děkujeme za pozornost </a:t>
            </a:r>
            <a:br>
              <a:rPr lang="cs-CZ" sz="3600" dirty="0">
                <a:solidFill>
                  <a:srgbClr val="164088"/>
                </a:solidFill>
                <a:effectLst/>
                <a:latin typeface="Arial" panose="020B0604020202020204" pitchFamily="34" charset="0"/>
                <a:ea typeface="Calibri" panose="020F0502020204030204" pitchFamily="34" charset="0"/>
              </a:rPr>
            </a:br>
            <a:r>
              <a:rPr lang="cs-CZ" sz="3600" dirty="0">
                <a:solidFill>
                  <a:srgbClr val="164088"/>
                </a:solidFill>
                <a:effectLst/>
                <a:latin typeface="Arial" panose="020B0604020202020204" pitchFamily="34" charset="0"/>
                <a:ea typeface="Calibri" panose="020F0502020204030204" pitchFamily="34" charset="0"/>
              </a:rPr>
              <a:t>a těšíme se na spolupráci</a:t>
            </a:r>
            <a:br>
              <a:rPr lang="cs-CZ" sz="3600" dirty="0">
                <a:solidFill>
                  <a:srgbClr val="164088"/>
                </a:solidFill>
                <a:effectLst/>
                <a:latin typeface="Arial" panose="020B0604020202020204" pitchFamily="34" charset="0"/>
                <a:ea typeface="Calibri" panose="020F0502020204030204" pitchFamily="34" charset="0"/>
              </a:rPr>
            </a:br>
            <a:r>
              <a:rPr lang="cs-CZ" sz="3600" dirty="0">
                <a:solidFill>
                  <a:srgbClr val="164088"/>
                </a:solidFill>
                <a:effectLst/>
                <a:latin typeface="Arial" panose="020B0604020202020204" pitchFamily="34" charset="0"/>
                <a:ea typeface="Calibri" panose="020F0502020204030204" pitchFamily="34" charset="0"/>
              </a:rPr>
              <a:t>		</a:t>
            </a:r>
            <a:br>
              <a:rPr lang="cs-CZ" sz="3600" dirty="0">
                <a:effectLst/>
                <a:latin typeface="Calibri" panose="020F0502020204030204" pitchFamily="34" charset="0"/>
                <a:ea typeface="Calibri" panose="020F0502020204030204" pitchFamily="34" charset="0"/>
              </a:rPr>
            </a:br>
            <a:endParaRPr kumimoji="0" lang="cs-CZ" sz="3600" b="1" i="0" u="none" strike="noStrike" kern="0" cap="all" spc="0" normalizeH="0" baseline="0" noProof="0" dirty="0">
              <a:ln>
                <a:noFill/>
              </a:ln>
              <a:solidFill>
                <a:srgbClr val="084A8B"/>
              </a:solidFill>
              <a:effectLst/>
              <a:uLnTx/>
              <a:uFillTx/>
              <a:latin typeface="Arial"/>
              <a:ea typeface="+mj-ea"/>
              <a:cs typeface="+mj-cs"/>
            </a:endParaRPr>
          </a:p>
        </p:txBody>
      </p:sp>
    </p:spTree>
    <p:extLst>
      <p:ext uri="{BB962C8B-B14F-4D97-AF65-F5344CB8AC3E}">
        <p14:creationId xmlns:p14="http://schemas.microsoft.com/office/powerpoint/2010/main" val="294226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A704DD-EAFF-1BE1-1D38-9C1F2F764C8E}"/>
              </a:ext>
            </a:extLst>
          </p:cNvPr>
          <p:cNvSpPr>
            <a:spLocks noGrp="1"/>
          </p:cNvSpPr>
          <p:nvPr>
            <p:ph type="title"/>
          </p:nvPr>
        </p:nvSpPr>
        <p:spPr/>
        <p:txBody>
          <a:bodyPr/>
          <a:lstStyle/>
          <a:p>
            <a:r>
              <a:rPr lang="cs-CZ" dirty="0"/>
              <a:t>Obecná doporučení k realizaci projektu</a:t>
            </a:r>
          </a:p>
        </p:txBody>
      </p:sp>
      <p:sp>
        <p:nvSpPr>
          <p:cNvPr id="3" name="Zástupný obsah 2">
            <a:extLst>
              <a:ext uri="{FF2B5EF4-FFF2-40B4-BE49-F238E27FC236}">
                <a16:creationId xmlns:a16="http://schemas.microsoft.com/office/drawing/2014/main" id="{85C12D23-6158-ADFB-E10A-5047ADE06B21}"/>
              </a:ext>
            </a:extLst>
          </p:cNvPr>
          <p:cNvSpPr>
            <a:spLocks noGrp="1"/>
          </p:cNvSpPr>
          <p:nvPr>
            <p:ph idx="1"/>
          </p:nvPr>
        </p:nvSpPr>
        <p:spPr/>
        <p:txBody>
          <a:bodyPr/>
          <a:lstStyle/>
          <a:p>
            <a:pPr marL="0" indent="0">
              <a:buNone/>
            </a:pPr>
            <a:r>
              <a:rPr lang="cs-CZ" sz="2000" b="1" dirty="0">
                <a:effectLst>
                  <a:outerShdw blurRad="38100" dist="38100" dir="2700000" algn="tl">
                    <a:srgbClr val="000000">
                      <a:alpha val="43137"/>
                    </a:srgbClr>
                  </a:outerShdw>
                </a:effectLst>
              </a:rPr>
              <a:t>Hotline Technická podpora uživatelům OPZ+</a:t>
            </a:r>
          </a:p>
          <a:p>
            <a:pPr>
              <a:spcBef>
                <a:spcPts val="0"/>
              </a:spcBef>
              <a:spcAft>
                <a:spcPts val="0"/>
              </a:spcAft>
            </a:pPr>
            <a:r>
              <a:rPr lang="cs-CZ" sz="1600" dirty="0"/>
              <a:t>Pro potřeby OPZ+  je k dispozici hotline „Technická podpora uživatelům OPZ+“ pro řešení Vašich technických problémů v aplikacích IS ESF, IS KP21+. Komunikace probíhá formou diskusního klubu, který je dostupný pro registrované a přihlášené uživatele, blíže viz </a:t>
            </a:r>
            <a:r>
              <a:rPr lang="cs-CZ" sz="1600" b="1" dirty="0">
                <a:hlinkClick r:id="rId2">
                  <a:extLst>
                    <a:ext uri="{A12FA001-AC4F-418D-AE19-62706E023703}">
                      <ahyp:hlinkClr xmlns:ahyp="http://schemas.microsoft.com/office/drawing/2018/hyperlinkcolor" val="tx"/>
                    </a:ext>
                  </a:extLst>
                </a:hlinkClick>
              </a:rPr>
              <a:t>www.esfcr.cz</a:t>
            </a:r>
            <a:r>
              <a:rPr lang="cs-CZ" sz="1600" dirty="0"/>
              <a:t>. </a:t>
            </a:r>
          </a:p>
          <a:p>
            <a:pPr>
              <a:spcBef>
                <a:spcPts val="0"/>
              </a:spcBef>
              <a:spcAft>
                <a:spcPts val="0"/>
              </a:spcAft>
            </a:pPr>
            <a:r>
              <a:rPr lang="cs-CZ" sz="1600" dirty="0"/>
              <a:t>Stačí jen klik na tlačítko „Přidat otázku“ a popsat Váš problém. Dotazy Vám budou zodpovězeny v pracovních dnech od 8:00-16:00 hodin. Reakci můžete očekávat do 4 hodin v rámci provozní doby od obdržení požadavku.</a:t>
            </a:r>
          </a:p>
          <a:p>
            <a:pPr>
              <a:spcBef>
                <a:spcPts val="0"/>
              </a:spcBef>
              <a:spcAft>
                <a:spcPts val="0"/>
              </a:spcAft>
              <a:buFontTx/>
              <a:buChar char="-"/>
            </a:pPr>
            <a:endParaRPr lang="cs-CZ" sz="1600" dirty="0"/>
          </a:p>
          <a:p>
            <a:endParaRPr lang="cs-CZ" dirty="0"/>
          </a:p>
        </p:txBody>
      </p:sp>
      <p:sp>
        <p:nvSpPr>
          <p:cNvPr id="4" name="Zástupný symbol pro číslo snímku 3">
            <a:extLst>
              <a:ext uri="{FF2B5EF4-FFF2-40B4-BE49-F238E27FC236}">
                <a16:creationId xmlns:a16="http://schemas.microsoft.com/office/drawing/2014/main" id="{BE48DE4D-7B74-E56B-FEDF-93D767FC8F64}"/>
              </a:ext>
            </a:extLst>
          </p:cNvPr>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243684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Obecná doporučení k realizaci projektu</a:t>
            </a:r>
          </a:p>
        </p:txBody>
      </p:sp>
      <p:sp>
        <p:nvSpPr>
          <p:cNvPr id="3" name="Zástupný symbol pro obsah 2"/>
          <p:cNvSpPr>
            <a:spLocks noGrp="1"/>
          </p:cNvSpPr>
          <p:nvPr>
            <p:ph idx="1"/>
          </p:nvPr>
        </p:nvSpPr>
        <p:spPr/>
        <p:txBody>
          <a:bodyPr/>
          <a:lstStyle/>
          <a:p>
            <a:pPr marL="0" indent="0">
              <a:spcBef>
                <a:spcPts val="0"/>
              </a:spcBef>
              <a:spcAft>
                <a:spcPts val="0"/>
              </a:spcAft>
              <a:buNone/>
            </a:pPr>
            <a:r>
              <a:rPr lang="cs-CZ" sz="2000" b="1" dirty="0">
                <a:effectLst>
                  <a:outerShdw blurRad="38100" dist="38100" dir="2700000" algn="tl">
                    <a:srgbClr val="000000">
                      <a:alpha val="43137"/>
                    </a:srgbClr>
                  </a:outerShdw>
                </a:effectLst>
              </a:rPr>
              <a:t>Komunikace s ŘO</a:t>
            </a:r>
          </a:p>
          <a:p>
            <a:pPr>
              <a:spcBef>
                <a:spcPts val="0"/>
              </a:spcBef>
              <a:spcAft>
                <a:spcPts val="0"/>
              </a:spcAft>
            </a:pPr>
            <a:r>
              <a:rPr lang="cs-CZ" sz="1600" dirty="0"/>
              <a:t>Na naší straně máte vždy přiděleného projektového manažera, který má Váš projekt na starosti. Buď jím zůstane osoba, se kterou jste projednávali opravu/doplnění žádosti (kontaktní údaje Vám uvedla v depeši), nebo dostanete informaci o nové kontaktní osobě depeší. </a:t>
            </a:r>
          </a:p>
          <a:p>
            <a:pPr>
              <a:spcBef>
                <a:spcPts val="0"/>
              </a:spcBef>
              <a:spcAft>
                <a:spcPts val="0"/>
              </a:spcAft>
            </a:pPr>
            <a:r>
              <a:rPr lang="cs-CZ" sz="1600" dirty="0"/>
              <a:t>Pro komunikaci si můžete vybrat e-mail, telefon nebo depeši (prostřednictvím depeše je třeba řešit vše, o čem má zůstat u projektu auditní stopa). </a:t>
            </a:r>
          </a:p>
          <a:p>
            <a:pPr>
              <a:spcBef>
                <a:spcPts val="0"/>
              </a:spcBef>
              <a:spcAft>
                <a:spcPts val="0"/>
              </a:spcAft>
            </a:pPr>
            <a:r>
              <a:rPr lang="cs-CZ" sz="1600" dirty="0"/>
              <a:t>Pokud budete potřebovat konzultaci, doporučujeme nenechávat to na poslední chvíli. Případně je možné vložit Váš dotaz do </a:t>
            </a:r>
            <a:r>
              <a:rPr lang="cs-CZ" sz="1600" b="1" dirty="0"/>
              <a:t>diskuzního</a:t>
            </a:r>
            <a:r>
              <a:rPr lang="cs-CZ" sz="1600" dirty="0"/>
              <a:t> </a:t>
            </a:r>
            <a:r>
              <a:rPr lang="cs-CZ" sz="1600" b="1" dirty="0"/>
              <a:t>klubu </a:t>
            </a:r>
            <a:r>
              <a:rPr lang="en-US" sz="1600" b="1" dirty="0">
                <a:hlinkClick r:id="rId2">
                  <a:extLst>
                    <a:ext uri="{A12FA001-AC4F-418D-AE19-62706E023703}">
                      <ahyp:hlinkClr xmlns:ahyp="http://schemas.microsoft.com/office/drawing/2018/hyperlinkcolor" val="tx"/>
                    </a:ext>
                  </a:extLst>
                </a:hlinkClick>
              </a:rPr>
              <a:t>03_22_035 Age management v </a:t>
            </a:r>
            <a:r>
              <a:rPr lang="en-US" sz="1600" b="1" dirty="0" err="1">
                <a:hlinkClick r:id="rId2">
                  <a:extLst>
                    <a:ext uri="{A12FA001-AC4F-418D-AE19-62706E023703}">
                      <ahyp:hlinkClr xmlns:ahyp="http://schemas.microsoft.com/office/drawing/2018/hyperlinkcolor" val="tx"/>
                    </a:ext>
                  </a:extLst>
                </a:hlinkClick>
              </a:rPr>
              <a:t>rámci</a:t>
            </a:r>
            <a:r>
              <a:rPr lang="en-US" sz="1600" b="1" dirty="0">
                <a:hlinkClick r:id="rId2">
                  <a:extLst>
                    <a:ext uri="{A12FA001-AC4F-418D-AE19-62706E023703}">
                      <ahyp:hlinkClr xmlns:ahyp="http://schemas.microsoft.com/office/drawing/2018/hyperlinkcolor" val="tx"/>
                    </a:ext>
                  </a:extLst>
                </a:hlinkClick>
              </a:rPr>
              <a:t> OPZ+ - www.esfcr.cz</a:t>
            </a:r>
            <a:endParaRPr lang="cs-CZ" sz="1600" b="1" dirty="0"/>
          </a:p>
        </p:txBody>
      </p:sp>
    </p:spTree>
    <p:extLst>
      <p:ext uri="{BB962C8B-B14F-4D97-AF65-F5344CB8AC3E}">
        <p14:creationId xmlns:p14="http://schemas.microsoft.com/office/powerpoint/2010/main" val="353365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DB6F8-F272-CD0F-BA5A-80A604C52902}"/>
              </a:ext>
            </a:extLst>
          </p:cNvPr>
          <p:cNvSpPr>
            <a:spLocks noGrp="1"/>
          </p:cNvSpPr>
          <p:nvPr>
            <p:ph type="title"/>
          </p:nvPr>
        </p:nvSpPr>
        <p:spPr/>
        <p:txBody>
          <a:bodyPr/>
          <a:lstStyle/>
          <a:p>
            <a:r>
              <a:rPr lang="cs-CZ" dirty="0"/>
              <a:t>Způsobilé výdaje</a:t>
            </a:r>
          </a:p>
        </p:txBody>
      </p:sp>
      <p:sp>
        <p:nvSpPr>
          <p:cNvPr id="3" name="Zástupný obsah 2">
            <a:extLst>
              <a:ext uri="{FF2B5EF4-FFF2-40B4-BE49-F238E27FC236}">
                <a16:creationId xmlns:a16="http://schemas.microsoft.com/office/drawing/2014/main" id="{05723CF0-1604-E7C4-AD4C-FC2101068BAD}"/>
              </a:ext>
            </a:extLst>
          </p:cNvPr>
          <p:cNvSpPr>
            <a:spLocks noGrp="1"/>
          </p:cNvSpPr>
          <p:nvPr>
            <p:ph idx="1"/>
          </p:nvPr>
        </p:nvSpPr>
        <p:spPr>
          <a:xfrm>
            <a:off x="540000" y="1484784"/>
            <a:ext cx="8064000" cy="5112568"/>
          </a:xfrm>
        </p:spPr>
        <p:txBody>
          <a:bodyPr/>
          <a:lstStyle/>
          <a:p>
            <a:pPr marL="0" indent="0">
              <a:buNone/>
            </a:pPr>
            <a:endParaRPr lang="cs-CZ" sz="1600" dirty="0"/>
          </a:p>
          <a:p>
            <a:r>
              <a:rPr lang="cs-CZ" sz="1600" dirty="0"/>
              <a:t>Podrobnější informace tom, co spadá do způsobilých výdajů projektu, jsou uvedeny v kapitole 6 Specifické části pravidel pro žadatele a příjemce z OPZ+ pro projekty    s přímými a nepřímými náklady nebo projekty financované s využitím paušálních sazeb: </a:t>
            </a:r>
            <a:r>
              <a:rPr lang="it-IT" sz="1600" b="1" dirty="0">
                <a:hlinkClick r:id="rId2">
                  <a:extLst>
                    <a:ext uri="{A12FA001-AC4F-418D-AE19-62706E023703}">
                      <ahyp:hlinkClr xmlns:ahyp="http://schemas.microsoft.com/office/drawing/2018/hyperlinkcolor" val="tx"/>
                    </a:ext>
                  </a:extLst>
                </a:hlinkClick>
              </a:rPr>
              <a:t>Pravidla pro žadatele a příjemce - </a:t>
            </a:r>
            <a:r>
              <a:rPr lang="it-IT" sz="1600" b="1" dirty="0">
                <a:hlinkClick r:id="rId3">
                  <a:extLst>
                    <a:ext uri="{A12FA001-AC4F-418D-AE19-62706E023703}">
                      <ahyp:hlinkClr xmlns:ahyp="http://schemas.microsoft.com/office/drawing/2018/hyperlinkcolor" val="tx"/>
                    </a:ext>
                  </a:extLst>
                </a:hlinkClick>
              </a:rPr>
              <a:t>www.esfcr.cz</a:t>
            </a:r>
            <a:endParaRPr lang="cs-CZ" sz="1600" b="1" dirty="0"/>
          </a:p>
          <a:p>
            <a:pPr marL="0" indent="0">
              <a:lnSpc>
                <a:spcPct val="80000"/>
              </a:lnSpc>
              <a:buNone/>
              <a:defRPr/>
            </a:pPr>
            <a:endParaRPr lang="cs-CZ" altLang="cs-CZ" sz="2000" b="1" dirty="0"/>
          </a:p>
          <a:p>
            <a:pPr marL="0" indent="0">
              <a:lnSpc>
                <a:spcPct val="80000"/>
              </a:lnSpc>
              <a:buNone/>
              <a:defRPr/>
            </a:pPr>
            <a:r>
              <a:rPr lang="cs-CZ" altLang="cs-CZ" sz="2000" b="1" dirty="0"/>
              <a:t>Celkové způsobilé náklady (CZV) = přímé náklady + nepřímé náklady</a:t>
            </a:r>
          </a:p>
          <a:p>
            <a:pPr marL="519750" lvl="1" indent="-285750">
              <a:lnSpc>
                <a:spcPct val="80000"/>
              </a:lnSpc>
              <a:defRPr/>
            </a:pPr>
            <a:r>
              <a:rPr lang="cs-CZ" altLang="cs-CZ" sz="1600" b="1" dirty="0"/>
              <a:t>Přímé náklady </a:t>
            </a:r>
            <a:r>
              <a:rPr lang="cs-CZ" altLang="cs-CZ" sz="1600" dirty="0"/>
              <a:t>		</a:t>
            </a:r>
          </a:p>
          <a:p>
            <a:pPr marL="666000" lvl="2" indent="0">
              <a:lnSpc>
                <a:spcPct val="100000"/>
              </a:lnSpc>
              <a:buNone/>
              <a:defRPr/>
            </a:pPr>
            <a:r>
              <a:rPr lang="cs-CZ" altLang="cs-CZ" sz="1600" dirty="0"/>
              <a:t>1. Osobní náklady  </a:t>
            </a:r>
          </a:p>
          <a:p>
            <a:pPr marL="666000" lvl="2" indent="0">
              <a:lnSpc>
                <a:spcPct val="100000"/>
              </a:lnSpc>
              <a:buNone/>
              <a:defRPr/>
            </a:pPr>
            <a:r>
              <a:rPr lang="cs-CZ" altLang="cs-CZ" sz="1600" dirty="0"/>
              <a:t>2. Nákup zařízení a vybavení </a:t>
            </a:r>
          </a:p>
          <a:p>
            <a:pPr marL="666000" lvl="2" indent="0">
              <a:lnSpc>
                <a:spcPct val="100000"/>
              </a:lnSpc>
              <a:buNone/>
              <a:defRPr/>
            </a:pPr>
            <a:r>
              <a:rPr lang="cs-CZ" altLang="cs-CZ" sz="1600" dirty="0"/>
              <a:t>3. Nákup služeb </a:t>
            </a:r>
          </a:p>
          <a:p>
            <a:pPr marL="519750" lvl="1" indent="-285750"/>
            <a:r>
              <a:rPr lang="cs-CZ" sz="1600" b="1" dirty="0"/>
              <a:t>Nepřímé náklady</a:t>
            </a:r>
          </a:p>
          <a:p>
            <a:endParaRPr lang="cs-CZ" sz="1600" b="1" dirty="0"/>
          </a:p>
          <a:p>
            <a:pPr marL="0" indent="0">
              <a:buNone/>
            </a:pPr>
            <a:endParaRPr lang="cs-CZ" sz="1600" b="1" dirty="0">
              <a:hlinkClick r:id="rId4">
                <a:extLst>
                  <a:ext uri="{A12FA001-AC4F-418D-AE19-62706E023703}">
                    <ahyp:hlinkClr xmlns:ahyp="http://schemas.microsoft.com/office/drawing/2018/hyperlinkcolor" val="tx"/>
                  </a:ext>
                </a:extLst>
              </a:hlinkClick>
            </a:endParaRPr>
          </a:p>
          <a:p>
            <a:pPr marL="0" indent="0">
              <a:buNone/>
            </a:pPr>
            <a:endParaRPr lang="cs-CZ" dirty="0"/>
          </a:p>
        </p:txBody>
      </p:sp>
      <p:sp>
        <p:nvSpPr>
          <p:cNvPr id="4" name="Zástupný symbol pro číslo snímku 3">
            <a:extLst>
              <a:ext uri="{FF2B5EF4-FFF2-40B4-BE49-F238E27FC236}">
                <a16:creationId xmlns:a16="http://schemas.microsoft.com/office/drawing/2014/main" id="{10F70EFE-62C7-CE0E-74D8-041E979D04D2}"/>
              </a:ext>
            </a:extLst>
          </p:cNvPr>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1339448946"/>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zentace">
  <a:themeElements>
    <a:clrScheme name="šablona OPZ">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prezentace">
  <a:themeElements>
    <a:clrScheme name="šablona OPZ">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91D2CAF791D449809C1371BC5FAF2A" ma:contentTypeVersion="1" ma:contentTypeDescription="Vytvoří nový dokument" ma:contentTypeScope="" ma:versionID="26fd20a5b6d8decbe06b7f1b12531c89">
  <xsd:schema xmlns:xsd="http://www.w3.org/2001/XMLSchema" xmlns:xs="http://www.w3.org/2001/XMLSchema" xmlns:p="http://schemas.microsoft.com/office/2006/metadata/properties" xmlns:ns2="7c48c8a8-2045-474d-b0fb-3ee17ecadba0" targetNamespace="http://schemas.microsoft.com/office/2006/metadata/properties" ma:root="true" ma:fieldsID="ff450026467c3fdb36efcce3adb619a7" ns2:_="">
    <xsd:import namespace="7c48c8a8-2045-474d-b0fb-3ee17ecadba0"/>
    <xsd:element name="properties">
      <xsd:complexType>
        <xsd:sequence>
          <xsd:element name="documentManagement">
            <xsd:complexType>
              <xsd:all>
                <xsd:element ref="ns2:AC_OriginalFil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8c8a8-2045-474d-b0fb-3ee17ecadba0" elementFormDefault="qualified">
    <xsd:import namespace="http://schemas.microsoft.com/office/2006/documentManagement/types"/>
    <xsd:import namespace="http://schemas.microsoft.com/office/infopath/2007/PartnerControls"/>
    <xsd:element name="AC_OriginalFileName" ma:index="8" nillable="true" ma:displayName="Original File Name" ma:internalName="AC_OriginalFile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_OriginalFileName xmlns="7c48c8a8-2045-474d-b0fb-3ee17ecadba0">U:\1_3_POMOC_PRAC_PODNIKŮM_A_PODNIKATELŮM\VYZVA_002_SOUTEZNI\KULATÉ_STOLY\kulatý stůl_2017\Zápis\Příloha č. 1_Setkání_8.12.2017.pptx</AC_OriginalFileName>
  </documentManagement>
</p:properties>
</file>

<file path=customXml/itemProps1.xml><?xml version="1.0" encoding="utf-8"?>
<ds:datastoreItem xmlns:ds="http://schemas.openxmlformats.org/officeDocument/2006/customXml" ds:itemID="{1CF2D90C-C04A-47FC-8980-C9DA000B215F}">
  <ds:schemaRefs>
    <ds:schemaRef ds:uri="http://schemas.microsoft.com/sharepoint/v3/contenttype/forms"/>
  </ds:schemaRefs>
</ds:datastoreItem>
</file>

<file path=customXml/itemProps2.xml><?xml version="1.0" encoding="utf-8"?>
<ds:datastoreItem xmlns:ds="http://schemas.openxmlformats.org/officeDocument/2006/customXml" ds:itemID="{1294F5CE-A03B-44AF-809A-BD0261F20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7581EA-A1D1-46FA-95C0-756AE194780C}">
  <ds:schemaRefs>
    <ds:schemaRef ds:uri="7c48c8a8-2045-474d-b0fb-3ee17ecadba0"/>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6316</Words>
  <Application>Microsoft Office PowerPoint</Application>
  <PresentationFormat>Předvádění na obrazovce (4:3)</PresentationFormat>
  <Paragraphs>489</Paragraphs>
  <Slides>64</Slides>
  <Notes>16</Notes>
  <HiddenSlides>0</HiddenSlides>
  <MMClips>0</MMClips>
  <ScaleCrop>false</ScaleCrop>
  <HeadingPairs>
    <vt:vector size="6" baseType="variant">
      <vt:variant>
        <vt:lpstr>Použitá písma</vt:lpstr>
      </vt:variant>
      <vt:variant>
        <vt:i4>8</vt:i4>
      </vt:variant>
      <vt:variant>
        <vt:lpstr>Motiv</vt:lpstr>
      </vt:variant>
      <vt:variant>
        <vt:i4>9</vt:i4>
      </vt:variant>
      <vt:variant>
        <vt:lpstr>Nadpisy snímků</vt:lpstr>
      </vt:variant>
      <vt:variant>
        <vt:i4>64</vt:i4>
      </vt:variant>
    </vt:vector>
  </HeadingPairs>
  <TitlesOfParts>
    <vt:vector size="81" baseType="lpstr">
      <vt:lpstr>Arial</vt:lpstr>
      <vt:lpstr>Calibri</vt:lpstr>
      <vt:lpstr>Courier New</vt:lpstr>
      <vt:lpstr>EUAlbertina</vt:lpstr>
      <vt:lpstr>Segoe UI</vt:lpstr>
      <vt:lpstr>Trebuchet MS</vt:lpstr>
      <vt:lpstr>Wingdings</vt:lpstr>
      <vt:lpstr>Wingdings 3</vt:lpstr>
      <vt:lpstr>prezentace</vt:lpstr>
      <vt:lpstr>1_prezentace</vt:lpstr>
      <vt:lpstr>2_prezentace</vt:lpstr>
      <vt:lpstr>3_prezentace</vt:lpstr>
      <vt:lpstr>4_prezentace</vt:lpstr>
      <vt:lpstr>5_prezentace</vt:lpstr>
      <vt:lpstr>6_prezentace</vt:lpstr>
      <vt:lpstr>7_prezentace</vt:lpstr>
      <vt:lpstr>8_prezentace</vt:lpstr>
      <vt:lpstr>Seminář pro Příjemce  výzvy č. 35  AGE MANAGEMENT</vt:lpstr>
      <vt:lpstr>Program</vt:lpstr>
      <vt:lpstr>Obecná doporučení k realizaci projektu</vt:lpstr>
      <vt:lpstr>Obecná doporučení k realizaci projektu</vt:lpstr>
      <vt:lpstr>Obecná doporučení k realizaci projektu</vt:lpstr>
      <vt:lpstr>Obecná doporučení k realizaci projektu</vt:lpstr>
      <vt:lpstr>Obecná doporučení k realizaci projektu</vt:lpstr>
      <vt:lpstr>Obecná doporučení k realizaci projektu</vt:lpstr>
      <vt:lpstr>Způsobilé výdaje</vt:lpstr>
      <vt:lpstr>Způsobilé výdaje                                 </vt:lpstr>
      <vt:lpstr>Způsobilé výdaje  </vt:lpstr>
      <vt:lpstr>Způsobilé výdaje </vt:lpstr>
      <vt:lpstr>Způsobilé výdaje </vt:lpstr>
      <vt:lpstr>Způsobilé výdaje </vt:lpstr>
      <vt:lpstr>Způsobilé výdaje </vt:lpstr>
      <vt:lpstr>Způsobilé výdaje </vt:lpstr>
      <vt:lpstr>Způsobilé výdaje </vt:lpstr>
      <vt:lpstr>Způsobilé výdaje </vt:lpstr>
      <vt:lpstr>Způsobilé výdaje </vt:lpstr>
      <vt:lpstr>Způsobilé výdaje </vt:lpstr>
      <vt:lpstr>Způsobilé výdaje</vt:lpstr>
      <vt:lpstr>Rozpočet - Nepřímé náklady</vt:lpstr>
      <vt:lpstr>Zpráva o realizaci projektu včetně Žádosti o platbu</vt:lpstr>
      <vt:lpstr>Zpráva o realizaci projektu včetně Žádosti o platbu</vt:lpstr>
      <vt:lpstr>indikátory</vt:lpstr>
      <vt:lpstr>Indikátory- vykazování</vt:lpstr>
      <vt:lpstr>Indikátory- vykazování </vt:lpstr>
      <vt:lpstr>INDIKÁTORY - VYKAZOVÁNÍ</vt:lpstr>
      <vt:lpstr>Indikátory- vykazování </vt:lpstr>
      <vt:lpstr>INDIKÁTORy</vt:lpstr>
      <vt:lpstr>FINANČNÍ OPRAVY U MONITOROVACÍCH INDIKÁTORŮ</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Zpráva o realizaci projektu včetně žádosti o platbu</vt:lpstr>
      <vt:lpstr>změny v projektu</vt:lpstr>
      <vt:lpstr>změny v projektu - Nepodstatné</vt:lpstr>
      <vt:lpstr>změny v projektu - podstatné</vt:lpstr>
      <vt:lpstr>Dokladování – prezenční listiny</vt:lpstr>
      <vt:lpstr>Doklad o absolvování</vt:lpstr>
      <vt:lpstr>DOKLADOVÁNÍ</vt:lpstr>
      <vt:lpstr>Publicita – informování o podpoře</vt:lpstr>
      <vt:lpstr>Publicita – vizuální identita</vt:lpstr>
      <vt:lpstr>Publicita – vizuální identita</vt:lpstr>
      <vt:lpstr>Užitečné odkazy</vt:lpstr>
      <vt:lpstr>Kontakty</vt:lpstr>
      <vt:lpstr>       Děkujeme za pozornost  a těšíme se na spolupráci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2015-02-20T08:23:15Z</dcterms:created>
  <dcterms:modified xsi:type="dcterms:W3CDTF">2024-01-22T14:04:10Z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0x010100F291D2CAF791D449809C1371BC5FAF2A</vt:lpwstr>
  </property>
</Properties>
</file>