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 bookmarkIdSeed="2">
  <p:sldMasterIdLst>
    <p:sldMasterId id="2147483648" r:id="rId1"/>
  </p:sldMasterIdLst>
  <p:notesMasterIdLst>
    <p:notesMasterId r:id="rId10"/>
  </p:notesMasterIdLst>
  <p:sldIdLst>
    <p:sldId id="358" r:id="rId2"/>
    <p:sldId id="362" r:id="rId3"/>
    <p:sldId id="363" r:id="rId4"/>
    <p:sldId id="364" r:id="rId5"/>
    <p:sldId id="365" r:id="rId6"/>
    <p:sldId id="366" r:id="rId7"/>
    <p:sldId id="367" r:id="rId8"/>
    <p:sldId id="368" r:id="rId9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Vlčková Kamila Mgr. (MPSV)" initials="VKM(" lastIdx="90" clrIdx="0"/>
  <p:cmAuthor id="2" name="iva sehnalová" initials="is" lastIdx="100" clrIdx="1"/>
  <p:cmAuthor id="3" name="Valeria Listkova" initials="VL" lastIdx="22" clrIdx="2"/>
  <p:cmAuthor id="4" name="Drnková Jačková Kateřina Mgr. Bc., DiS. (MPSV)" initials="DJKMBD(" lastIdx="65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21324" autoAdjust="false"/>
    <p:restoredTop sz="91637" autoAdjust="false"/>
  </p:normalViewPr>
  <p:slideViewPr>
    <p:cSldViewPr snapToGrid="false">
      <p:cViewPr varScale="true">
        <p:scale>
          <a:sx n="51" d="100"/>
          <a:sy n="51" d="100"/>
        </p:scale>
        <p:origin x="706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true"/>
      <p:sld r:id="rId2" collapse="true"/>
      <p:sld r:id="rId3" collapse="true"/>
      <p:sld r:id="rId4" collapse="true"/>
      <p:sld r:id="rId5" collapse="true"/>
      <p:sld r:id="rId6" collapse="true"/>
      <p:sld r:id="rId7" collapse="true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viewProps.xml" Type="http://schemas.openxmlformats.org/officeDocument/2006/relationships/viewProps" Id="rId13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presProps.xml" Type="http://schemas.openxmlformats.org/officeDocument/2006/relationships/presProps" Id="rId12"/>
    <Relationship Target="slides/slide1.xml" Type="http://schemas.openxmlformats.org/officeDocument/2006/relationships/slide" Id="rId2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commentAuthors.xml" Type="http://schemas.openxmlformats.org/officeDocument/2006/relationships/commentAuthors" Id="rId11"/>
    <Relationship Target="slides/slide4.xml" Type="http://schemas.openxmlformats.org/officeDocument/2006/relationships/slide" Id="rId5"/>
    <Relationship Target="tableStyles.xml" Type="http://schemas.openxmlformats.org/officeDocument/2006/relationships/tableStyles" Id="rId15"/>
    <Relationship Target="notesMasters/notesMaster1.xml" Type="http://schemas.openxmlformats.org/officeDocument/2006/relationships/notesMaster" Id="rId10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theme/theme1.xml" Type="http://schemas.openxmlformats.org/officeDocument/2006/relationships/theme" Id="rId14"/>
</Relationships>

</file>

<file path=ppt/_rels/viewProps.xml.rels><?xml version="1.0" encoding="UTF-8" standalone="yes"?>
<Relationships xmlns="http://schemas.openxmlformats.org/package/2006/relationships">
    <Relationship Target="slides/slide4.xml" Type="http://schemas.openxmlformats.org/officeDocument/2006/relationships/slide" Id="rId3"/>
    <Relationship Target="slides/slide8.xml" Type="http://schemas.openxmlformats.org/officeDocument/2006/relationships/slide" Id="rId7"/>
    <Relationship Target="slides/slide3.xml" Type="http://schemas.openxmlformats.org/officeDocument/2006/relationships/slide" Id="rId2"/>
    <Relationship Target="slides/slide2.xml" Type="http://schemas.openxmlformats.org/officeDocument/2006/relationships/slide" Id="rId1"/>
    <Relationship Target="slides/slide7.xml" Type="http://schemas.openxmlformats.org/officeDocument/2006/relationships/slide" Id="rId6"/>
    <Relationship Target="slides/slide6.xml" Type="http://schemas.openxmlformats.org/officeDocument/2006/relationships/slide" Id="rId5"/>
    <Relationship Target="slides/slide5.xml" Type="http://schemas.openxmlformats.org/officeDocument/2006/relationships/slide" Id="rId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970416A1-5CF5-487F-8370-BF90E5DB1D56}" type="datetimeFigureOut">
              <a:rPr lang="cs-CZ" smtClean="false"/>
              <a:t>11.07.2022</a:t>
            </a:fld>
            <a:endParaRPr lang="cs-CZ" dirty="false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 dirty="false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F4A5E36-05E4-48E9-A1BF-697648BDD8B2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417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0675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459602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4780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35830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247775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47346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false" lang="cs-CZ" altLang="cs-CZ" sz="3600" b="fals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F4A5E36-05E4-48E9-A1BF-697648BDD8B2}" type="slidenum">
              <a:rPr lang="cs-CZ" smtClean="false"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93435625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B55718-14A0-40D1-AE85-BCE706862920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E63B311-BDFA-4864-9C3E-92B7CC4E0373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4DC761F-A1C6-4DEB-B2E6-13658CC6E0CD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35300FB-D797-4E06-BA53-89D6AD15CB5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B1C9D2-9830-4C51-9B90-709ED9B387F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1CBE0D8-5F57-491D-A3B7-033A0439A14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37561351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85EDB-32C0-4671-8C19-C0E309D246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D905CB9-D7BE-41FE-86C7-A6845E3556E9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68D626-AF7F-4887-9514-4CA8FC08D15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0F71EAB4-2C6B-4327-BDF1-58716C5471A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941E62-D086-4A76-8FB1-905966813DEF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8D4553-9CEA-48B4-9E26-9D351FF400A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8894078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25F3618E-536C-4C08-80AC-75B2E76E20B3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DB3A83A-6952-4F81-AF39-3E0E05419DE6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5A88C8-5034-4F35-97BF-F48754D51701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48A779D-7575-4CD4-A7BC-6EF63B1A5F08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EF65F6A-405E-4979-B278-11175ACDD04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68E48B-0607-4244-8085-6E13E54138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4716508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3E9C38-502C-4BD0-9BFC-0AB68C48F3C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474A5C-18D0-4AD8-BBF5-6FAD41C3F13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cs-CZ" dirty="false"/>
              <a:t>Po kliknutí můžete upravovat styly textu v předloze.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C2736C-34E6-4724-BF8C-1104978E1BF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5FD9D43-F205-4662-8062-E5A53957C46B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3DFB601-A528-4F08-A759-F36A9BF86D41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6CAB69-B80F-496D-8F0E-F95A60B5E1A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233224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F2DD7-16F1-43BC-B0FE-2ED1E72304F9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1807992-C38A-4982-AF21-C057ADCF11A5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0753FC-F14C-4E4F-A0D7-5F59EB911908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1C131B4-F7D8-437F-8163-92EBC6E2BD83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79D044F-B844-40E8-87CB-40CF8EC54C0D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2B1CD7-DDCE-4C6C-8465-764274038DF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1377612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592110-31C6-40EF-A61D-BCF1FA4D876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DAF1CA-DA48-4520-B55D-337E188ACDED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E41305-AE4B-4F55-B0E6-593121C40B49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E4D5FF8-A42A-4534-8A1C-3F39967F51A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F611154B-7EFF-4A62-B2A0-91C0E9366C6D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24A6F7D-7860-4850-8874-6EBFB890FCB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E6ACB04-2028-4FF7-892D-CA44B5EC86B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0857395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DBE615-618D-4662-9270-134655C8C32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B1CBDE-0CC5-4B07-9A59-E18011626613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E50E4DC-894E-4E7B-B0EB-0A4D7F14347A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A0A5579-997A-4F27-BAF0-2BB12F90EB38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7D0124E-FBB0-467D-A7DA-DB1F6EFD14F4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B491572-D917-46BA-A969-085F26B681E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A75C2E82-B827-4396-88A4-9CD0BEDB647F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0A0D13DE-C161-4051-88DC-EB28372BBE85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AA8573D-590E-4981-8E59-F67ADB3FE32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06245589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884A98-CCE5-41C5-A104-536EE38AD75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F3E18E1-28FF-4407-A7B4-55FB2833F6F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E809FF86-EBB5-466C-BC15-5DEB9A04B2A6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3115702-BA29-4047-A681-5E70DB4A5D4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FFB25E9-9138-42A1-8E55-C0D5F8E061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82330600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C09CC5F4-200A-4FC5-989C-7C41FA6272AF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B4DFDF8-244D-4CF7-8AB5-AABB122ECCF1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75BA7C21-48F7-4467-8A92-CE345FD77829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572A783-3789-4174-9E61-BCC57D0B02F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69780624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5111B3-6362-4839-9440-D49F181C61AE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677BBF-678A-4FE5-83A7-AB99773505B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BACD0B8-0C2F-4983-B4E2-A557A594BE2D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4F9C6DF-9EBF-4698-B0A4-FD4CFB485C9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F9D40B3-3896-451B-B731-B9FE2CC4ABE4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DD35A1A-9053-431D-A7F7-35FC33984F02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2D263ED-8645-43B6-9EE6-677A2F453D9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41184735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ECE95B-6626-44D9-B2F1-A1931CF8190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61CA53B-AF69-4535-B075-1FD0A50DC1C8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false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9CA0CA2-CD98-468F-85EB-353BD8B990C8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FFAFFFF-E722-40A7-82EF-11B99DB9BADB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3EF11406-A561-418D-8900-9BE1D9467610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933CFE3-D3DA-4424-A2F0-E18C9606BE7B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E59DD6-70A1-4BFE-A881-41D574827899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6578356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e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media/image3.png" Type="http://schemas.openxmlformats.org/officeDocument/2006/relationships/image" Id="rId1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    <Relationship Target="../media/image2.jpeg" Type="http://schemas.openxmlformats.org/officeDocument/2006/relationships/image" Id="rId14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43AE60E-AF11-4C9A-8875-1BA5D9DC8F8F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48388" y="1230131"/>
            <a:ext cx="10515600" cy="1235256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8690020-0681-478B-82DC-3C3CC9A0E3F2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2585965"/>
            <a:ext cx="10515600" cy="359099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7B6134-0159-4022-A7A6-F5D1736A779F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CAC9E-A5E7-4F42-9462-9AE6950DFEA3}" type="datetime1">
              <a:rPr lang="cs-CZ" smtClean="false"/>
              <a:t>11.07.2022</a:t>
            </a:fld>
            <a:endParaRPr lang="cs-CZ" dirty="false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B44176-3297-4598-9B19-1643F4A99C5A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0421FFC-4745-4B75-9F84-DB373B4AB56D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F04150-A310-4082-A483-6B9CAB734638}" type="slidenum">
              <a:rPr lang="cs-CZ" smtClean="false"/>
              <a:t>‹#›</a:t>
            </a:fld>
            <a:endParaRPr lang="cs-CZ" dirty="false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A2FF22BF-073F-4B01-919C-A6B0FFC01B44}"/>
              </a:ext>
            </a:extLst>
          </p:cNvPr>
          <p:cNvPicPr>
            <a:picLocks noChangeAspect="true"/>
          </p:cNvPicPr>
          <p:nvPr userDrawn="true"/>
        </p:nvPicPr>
        <p:blipFill>
          <a:blip cstate="print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348131"/>
            <a:ext cx="3646381" cy="75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Reakce TI na výzvu z MPSV - Transparency International">
            <a:extLst>
              <a:ext uri="{FF2B5EF4-FFF2-40B4-BE49-F238E27FC236}">
                <a16:creationId xmlns:a16="http://schemas.microsoft.com/office/drawing/2014/main" id="{412A1ED0-237D-4E0B-BA7E-70F83B54C966}"/>
              </a:ext>
            </a:extLst>
          </p:cNvPr>
          <p:cNvPicPr>
            <a:picLocks noChangeAspect="true" noChangeArrowheads="true"/>
          </p:cNvPicPr>
          <p:nvPr userDrawn="true"/>
        </p:nvPicPr>
        <p:blipFill>
          <a:blip cstate="print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884" y="222131"/>
            <a:ext cx="1795992" cy="100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ACF18225-0777-4895-87F3-34BCFD860985}"/>
              </a:ext>
            </a:extLst>
          </p:cNvPr>
          <p:cNvSpPr/>
          <p:nvPr userDrawn="true"/>
        </p:nvSpPr>
        <p:spPr>
          <a:xfrm>
            <a:off x="0" y="6721475"/>
            <a:ext cx="12192000" cy="15743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 dirty="false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58DFB12-A15A-6EC6-8700-C939B7C2BC28}"/>
              </a:ext>
            </a:extLst>
          </p:cNvPr>
          <p:cNvPicPr>
            <a:picLocks noChangeAspect="true"/>
          </p:cNvPicPr>
          <p:nvPr userDrawn="true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180" y="553368"/>
            <a:ext cx="2088980" cy="49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66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false" ftr="false" dt="false"/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4.jpe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F3FEC-3869-4153-9E90-175ABE5EEB38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333061"/>
            <a:ext cx="9144000" cy="1922901"/>
          </a:xfrm>
        </p:spPr>
        <p:txBody>
          <a:bodyPr>
            <a:noAutofit/>
          </a:bodyPr>
          <a:lstStyle/>
          <a:p>
            <a:r>
              <a:rPr lang="cs-CZ" sz="4000" dirty="false"/>
              <a:t>MAS Brdy-Vltava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A393AF6-A407-4179-B6E0-45FF0806BFAC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061357" y="3602038"/>
            <a:ext cx="9829799" cy="2619148"/>
          </a:xfrm>
        </p:spPr>
        <p:txBody>
          <a:bodyPr>
            <a:normAutofit/>
          </a:bodyPr>
          <a:lstStyle/>
          <a:p>
            <a:endParaRPr lang="cs-CZ" sz="500" dirty="false"/>
          </a:p>
          <a:p>
            <a:endParaRPr lang="cs-CZ" sz="1600" dirty="false"/>
          </a:p>
          <a:p>
            <a:r>
              <a:rPr lang="cs-CZ" dirty="false"/>
              <a:t>Případová studie</a:t>
            </a:r>
          </a:p>
          <a:p>
            <a:endParaRPr lang="cs-CZ" dirty="false"/>
          </a:p>
          <a:p>
            <a:endParaRPr lang="cs-CZ" dirty="false"/>
          </a:p>
          <a:p>
            <a:r>
              <a:rPr lang="cs-CZ" sz="2000" dirty="false"/>
              <a:t>Zpracování případových studií projektů financovaných z OP Zaměstnanost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119B1D-621F-4455-82F8-99DC71E97D0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01488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Stručné představení MAS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2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5248175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Brdy-Vltava byla založena v roce 2006 . V roce 2017 byla schválena SCLLD.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Celkově MAS Brdy-Vltava dokázala pro území získat z Evropských zdrojů 78 994 390 Kč.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Brdy-Vltava tvoří celkem 31 obcí, s více než 30 tisíci obyvatel.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40F475-862C-187C-0B57-2DA8EB986CF6}"/>
              </a:ext>
            </a:extLst>
          </p:cNvPr>
          <p:cNvPicPr>
            <a:picLocks noChangeAspect="true"/>
          </p:cNvPicPr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487" y="2017359"/>
            <a:ext cx="5448418" cy="385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153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Stručné představení MAS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3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V rámci činnosti MAS v programovém období 2014-2020 byly řešeny následující témata v tematických oblastech programového rámce OPZ: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prevence sociálního vyloučení: </a:t>
            </a:r>
            <a:r>
              <a:rPr lang="cs-CZ" sz="1600" dirty="false"/>
              <a:t>cílem opatření byla podpora projektů vedoucích k sociálnímu začleňování zaměřených na zvýšení dostupnosti sociálních a návazných služeb, neformální péče a preventivních aktivit vycházejících z místních potřeb.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podpora zaměstnanosti, vč. sociálních podniků: </a:t>
            </a:r>
            <a:r>
              <a:rPr lang="cs-CZ" sz="1600" dirty="false"/>
              <a:t>cílem byla realizace plánovaných aktivit zaměřených na podporu lokální zaměstnanosti s ohledem na potřeby místního trhu práce; posílení komunitně vedeného místního rozvoje za účelem zvýšení kvality života ve venkovských oblastech a aktivizace místního potenciálu prostřednictvím podpory stávajících a založení nových sociálních podniků.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b="true" dirty="false"/>
              <a:t>podpora prorodinných opatření: </a:t>
            </a:r>
            <a:r>
              <a:rPr lang="cs-CZ" sz="1600" dirty="false"/>
              <a:t>cílem opatření byla realizace aktivit umožňujících sladění profesního a rodinného života a rovněž na aktivity podporující pečující osoby při návratu na trh práce</a:t>
            </a:r>
            <a:r>
              <a:rPr lang="cs-CZ" sz="1400" dirty="false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04425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Nastavení spolupráce místních aktérů v rámci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4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733531" y="2374209"/>
            <a:ext cx="10610082" cy="432804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MAS Brdy-Vltava na svém území spojuje 16 subjektů z veřejného sektoru a 31 subjektů ze soukromého sektoru.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Místní aktéři spolupracují v rámci pracovních skupin věnovaných sociální oblasti, v rámci kterých byl vytvořen Komunitní plán sociálních služeb regionu Brdy-Vltava, sdílená pracovní četa, Sociální fond regionu Brdy-Vltava. Byl zpracován Střednědobý plán rozvoje sociálních služeb regionu Brdy-Vltava do roku 2022 a bylo založeno komunitní centrum Svět dobrých lidí.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Dále místní aktéři spolupracují v rámci realizaci jednotlivých projektů. Na projektech věnovaných tématu zaměstnanosti MAS Brdy-Vltava spolupracuje s Úřadem práce, s poskytovateli sociálních služeb, se zaměstnavateli. V tematické oblasti komunitních center a komunitní sociální práce při realizaci projektů MAS Brdy-Vltava se snaží aktivovat širokou veřejnost, mezi nimiž jsou přátelé komunitního centra, dobrovolníci.</a:t>
            </a:r>
          </a:p>
        </p:txBody>
      </p:sp>
    </p:spTree>
    <p:extLst>
      <p:ext uri="{BB962C8B-B14F-4D97-AF65-F5344CB8AC3E}">
        <p14:creationId xmlns:p14="http://schemas.microsoft.com/office/powerpoint/2010/main" val="27025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Nastavení spolupráce místních aktérů v rámci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5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33047" y="2374208"/>
            <a:ext cx="10710566" cy="413712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Motivace místních aktérů: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možnost požádat o dotace na vlastní projekt. MAS Brdy-Vltava se daří budovat dlouhodobě udržitelnou , robustní místní síť aktérů.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Přínosem místních aktérů zapojených do pracovních skupin na zpracování a naplňování SCLLD jsou nápady na změny, které přináší jednotliví členové. Přínosem propojování místních aktérů z podnikatelského, veřejného a neziskového sektoru je v nastavení spolupráce a komunikace v oblastech, ve kterých by se tito aktéři nepotkali, a nápady, které po takové spolupráci a komunikaci vznikají.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Bariéry spolupráce místních aktérů: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administrativní zátěž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cs-CZ" sz="1600" dirty="false"/>
              <a:t>nedostatek času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2935020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Přidaná hodnota podpory v rámci systému CLLD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6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MAS Brdy-Vltava nemá vliv na realizaci podpořených projektů, protože po schválení žádosti o dotaci realizační tým podpořeného projektu komunikuje s Řidicím orgánem napřímo.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Co se týče podpory synergie v rámci podpořených projektů, takových synergických projektů MAS Brdy-Vltava podpořila hodně. Podle zástupce MAS je dobrým příkladem takového projektu projekt, tykající se příměstských táborů, kde synergie spočívá v multifunkčním využití prostoru Komunitního centra.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Pozitivní vliv manažérů MAS spočívá v pomoci organizacím, které nemají zkušenost s podáváním žádostí o dotace. </a:t>
            </a:r>
          </a:p>
        </p:txBody>
      </p:sp>
    </p:spTree>
    <p:extLst>
      <p:ext uri="{BB962C8B-B14F-4D97-AF65-F5344CB8AC3E}">
        <p14:creationId xmlns:p14="http://schemas.microsoft.com/office/powerpoint/2010/main" val="8451458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Přínos podpory v rámci systému CLLD pro rozvoj území v tématech programového rámce OPZ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7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47825" y="2374209"/>
            <a:ext cx="10495787" cy="359099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Díky podpoře v systému CLLD pro rozvoj území v tématech programového rámce OPZ se podařilo dosáhnout pozitivních změn v oblasti dostupnosti a kvality sociálních služeb, podpory zaměstnanosti a sociálního začleňování osob se zdravotním a mentálním postižením.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Podpora v rámci systému CLLD pro rozvoj území v tématech programového rámce OPZ měla pozitivní dopad i na život celé komunity. Komunitní centrum určené pro širokou veřejnost nabízí prostor pro různé aktivity a veřejné akce, které obyvatelé území MAS mohou navštívit ve volném čase.</a:t>
            </a:r>
          </a:p>
        </p:txBody>
      </p:sp>
    </p:spTree>
    <p:extLst>
      <p:ext uri="{BB962C8B-B14F-4D97-AF65-F5344CB8AC3E}">
        <p14:creationId xmlns:p14="http://schemas.microsoft.com/office/powerpoint/2010/main" val="2179446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73A58B3-68C6-4D8C-A923-807CBF9165C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false"/>
              <a:t>Přínos podpory v rámci systému CLLD pro rozvoj území v tématech programového rámce OPZ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FAA600C-9EE4-4878-816D-24FA6197E53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60F04150-A310-4082-A483-6B9CAB734638}" type="slidenum">
              <a:rPr lang="cs-CZ" smtClean="false"/>
              <a:t>8</a:t>
            </a:fld>
            <a:endParaRPr lang="cs-CZ" dirty="false"/>
          </a:p>
        </p:txBody>
      </p:sp>
      <p:sp>
        <p:nvSpPr>
          <p:cNvPr id="11" name="Rectangle 4"/>
          <p:cNvSpPr>
            <a:spLocks noChangeArrowheads="true"/>
          </p:cNvSpPr>
          <p:nvPr/>
        </p:nvSpPr>
        <p:spPr bwMode="auto">
          <a:xfrm>
            <a:off x="3190875" y="28019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false" compatLnSpc="true">
            <a:prstTxWarp prst="textNoShape">
              <a:avLst/>
            </a:prstTxWarp>
            <a:spAutoFit/>
          </a:bodyPr>
          <a:lstStyle/>
          <a:p>
            <a:pPr marL="0" marR="0" lvl="0" indent="0" algn="l" defTabSz="914400" rtl="false" eaLnBrk="true" fontAlgn="base" latinLnBrk="false" hangingPunct="tru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false" lang="cs-CZ" altLang="cs-CZ" sz="1800" b="false" i="false" u="none" strike="noStrike" cap="none" normalizeH="false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false" lang="cs-CZ" altLang="cs-CZ" sz="1800" b="false" i="false" u="none" strike="noStrike" cap="none" normalizeH="false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63191" y="2374209"/>
            <a:ext cx="10680421" cy="388591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Místní znalost potřeby obyvatel pomáhá efektivně podpořit místní aktéry.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Výhodou koordinace a síťování aktérů v území MAS Brdy-Vltava je zpřesnění rozsahu a zaměření podporovaných projektů tak, aby území bylo rovnoměrně pokryto potřebnými sociálními službami pro všechny cílové skupiny. Při takové koordinaci a síťování aktérů nevzniká ani deficit služeb, ani konkurenční boj.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cs-CZ" sz="1800" dirty="false"/>
              <a:t>Výhodou užší vazby na vedení obcí v kontextu řešení konkrétních problémů v OPZ je to, že obce jsou schopny zajistit dobrou informovanost směrem k občanům.</a:t>
            </a:r>
          </a:p>
          <a:p>
            <a:r>
              <a:rPr lang="cs-CZ" sz="1800" dirty="false"/>
              <a:t>Výhodou užší vazby na širší veřejnost, dobrovolnictví je to, že veřejnost má ochotu pomáhat a potřebuje jen určitou koordinaci k tomu, aby se zapojila do dobrovolnických aktivit. </a:t>
            </a:r>
          </a:p>
        </p:txBody>
      </p:sp>
    </p:spTree>
    <p:extLst>
      <p:ext uri="{BB962C8B-B14F-4D97-AF65-F5344CB8AC3E}">
        <p14:creationId xmlns:p14="http://schemas.microsoft.com/office/powerpoint/2010/main" val="2933881984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774</properties:Words>
  <properties:PresentationFormat>Širokoúhlá obrazovka</properties:PresentationFormat>
  <properties:Paragraphs>61</properties:Paragraphs>
  <properties:Slides>8</properties:Slides>
  <properties:Notes>7</properties:Notes>
  <properties:TotalTime>5164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properties:HeadingPairs>
  <properties:TitlesOfParts>
    <vt:vector baseType="lpstr" size="14">
      <vt:lpstr>Arial</vt:lpstr>
      <vt:lpstr>Calibri</vt:lpstr>
      <vt:lpstr>Calibri Light</vt:lpstr>
      <vt:lpstr>Courier New</vt:lpstr>
      <vt:lpstr>Wingdings</vt:lpstr>
      <vt:lpstr>Motiv Office</vt:lpstr>
      <vt:lpstr>MAS Brdy-Vltava</vt:lpstr>
      <vt:lpstr>Stručné představení MAS</vt:lpstr>
      <vt:lpstr>Stručné představení MAS</vt:lpstr>
      <vt:lpstr>Nastavení spolupráce místních aktérů v rámci CLLD</vt:lpstr>
      <vt:lpstr>Nastavení spolupráce místních aktérů v rámci CLLD</vt:lpstr>
      <vt:lpstr>Přidaná hodnota podpory v rámci systému CLLD</vt:lpstr>
      <vt:lpstr>Přínos podpory v rámci systému CLLD pro rozvoj území v tématech programového rámce OPZ</vt:lpstr>
      <vt:lpstr>Přínos podpory v rámci systému CLLD pro rozvoj území v tématech programového rámce OPZ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2020-06-16T10:37:51Z</dcterms:created>
  <dc:creator/>
  <cp:lastModifiedBy/>
  <dcterms:modified xmlns:xsi="http://www.w3.org/2001/XMLSchema-instance" xsi:type="dcterms:W3CDTF">2022-07-11T12:03:26Z</dcterms:modified>
  <cp:revision>559</cp:revision>
  <dc:title>Závěry z domácího a mezinárodního teoretického-empirického výzkumu</dc:title>
</cp:coreProperties>
</file>