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 bookmarkIdSeed="2">
  <p:sldMasterIdLst>
    <p:sldMasterId id="2147483648" r:id="rId1"/>
  </p:sldMasterIdLst>
  <p:notesMasterIdLst>
    <p:notesMasterId r:id="rId9"/>
  </p:notesMasterIdLst>
  <p:sldIdLst>
    <p:sldId id="358" r:id="rId2"/>
    <p:sldId id="362" r:id="rId3"/>
    <p:sldId id="363" r:id="rId4"/>
    <p:sldId id="364" r:id="rId5"/>
    <p:sldId id="365" r:id="rId6"/>
    <p:sldId id="366" r:id="rId7"/>
    <p:sldId id="367" r:id="rId8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Vlčková Kamila Mgr. (MPSV)" initials="VKM(" lastIdx="90" clrIdx="0"/>
  <p:cmAuthor id="2" name="iva sehnalová" initials="is" lastIdx="100" clrIdx="1"/>
  <p:cmAuthor id="3" name="Valeria Listkova" initials="VL" lastIdx="22" clrIdx="2"/>
  <p:cmAuthor id="4" name="Drnková Jačková Kateřina Mgr. Bc., DiS. (MPSV)" initials="DJKMBD(" lastIdx="65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1324" autoAdjust="false"/>
    <p:restoredTop sz="91637" autoAdjust="false"/>
  </p:normalViewPr>
  <p:slideViewPr>
    <p:cSldViewPr snapToGrid="false">
      <p:cViewPr varScale="true">
        <p:scale>
          <a:sx n="79" d="100"/>
          <a:sy n="79" d="100"/>
        </p:scale>
        <p:origin x="557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true"/>
      <p:sld r:id="rId2" collapse="true"/>
      <p:sld r:id="rId3" collapse="true"/>
      <p:sld r:id="rId4" collapse="true"/>
      <p:sld r:id="rId5" collapse="true"/>
      <p:sld r:id="rId6" collapse="true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heme/theme1.xml" Type="http://schemas.openxmlformats.org/officeDocument/2006/relationships/theme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viewProps.xml" Type="http://schemas.openxmlformats.org/officeDocument/2006/relationships/viewProps" Id="rId12"/>
    <Relationship Target="slides/slide1.xml" Type="http://schemas.openxmlformats.org/officeDocument/2006/relationships/slide" Id="rId2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presProps.xml" Type="http://schemas.openxmlformats.org/officeDocument/2006/relationships/presProps" Id="rId11"/>
    <Relationship Target="slides/slide4.xml" Type="http://schemas.openxmlformats.org/officeDocument/2006/relationships/slide" Id="rId5"/>
    <Relationship Target="commentAuthors.xml" Type="http://schemas.openxmlformats.org/officeDocument/2006/relationships/commentAuthors" Id="rId10"/>
    <Relationship Target="slides/slide3.xml" Type="http://schemas.openxmlformats.org/officeDocument/2006/relationships/slide" Id="rId4"/>
    <Relationship Target="notesMasters/notesMaster1.xml" Type="http://schemas.openxmlformats.org/officeDocument/2006/relationships/notesMaster" Id="rId9"/>
    <Relationship Target="tableStyles.xml" Type="http://schemas.openxmlformats.org/officeDocument/2006/relationships/tableStyles" Id="rId14"/>
</Relationships>

</file>

<file path=ppt/_rels/viewProps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3"/>
    <Relationship Target="slides/slide3.xml" Type="http://schemas.openxmlformats.org/officeDocument/2006/relationships/slide" Id="rId2"/>
    <Relationship Target="slides/slide2.xml" Type="http://schemas.openxmlformats.org/officeDocument/2006/relationships/slide" Id="rId1"/>
    <Relationship Target="slides/slide7.xml" Type="http://schemas.openxmlformats.org/officeDocument/2006/relationships/slide" Id="rId6"/>
    <Relationship Target="slides/slide6.xml" Type="http://schemas.openxmlformats.org/officeDocument/2006/relationships/slide" Id="rId5"/>
    <Relationship Target="slides/slide5.xml" Type="http://schemas.openxmlformats.org/officeDocument/2006/relationships/slide" Id="rId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970416A1-5CF5-487F-8370-BF90E5DB1D56}" type="datetimeFigureOut">
              <a:rPr lang="cs-CZ" smtClean="false"/>
              <a:t>11.07.2022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F4A5E36-05E4-48E9-A1BF-697648BDD8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417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5067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45960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14780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63583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24777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734693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55718-14A0-40D1-AE85-BCE706862920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 dirty="false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E63B311-BDFA-4864-9C3E-92B7CC4E0373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DC761F-A1C6-4DEB-B2E6-13658CC6E0C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5300FB-D797-4E06-BA53-89D6AD15CB54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B1C9D2-9830-4C51-9B90-709ED9B387F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CBE0D8-5F57-491D-A3B7-033A0439A14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37561351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85EDB-32C0-4671-8C19-C0E309D246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905CB9-D7BE-41FE-86C7-A6845E3556E9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68D626-AF7F-4887-9514-4CA8FC08D15C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0F71EAB4-2C6B-4327-BDF1-58716C5471A4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941E62-D086-4A76-8FB1-905966813DEF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8D4553-9CEA-48B4-9E26-9D351FF400A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8940784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5F3618E-536C-4C08-80AC-75B2E76E20B3}"/>
              </a:ext>
            </a:extLst>
          </p:cNvPr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DB3A83A-6952-4F81-AF39-3E0E05419DE6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5A88C8-5034-4F35-97BF-F48754D51701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48A779D-7575-4CD4-A7BC-6EF63B1A5F08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F65F6A-405E-4979-B278-11175ACDD04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68E48B-0607-4244-8085-6E13E54138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4716508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E9C38-502C-4BD0-9BFC-0AB68C48F3C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474A5C-18D0-4AD8-BBF5-6FAD41C3F13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cs-CZ" dirty="false"/>
              <a:t>Po kliknutí můžete upravovat styly textu v předloze.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C2736C-34E6-4724-BF8C-1104978E1BF3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5FD9D43-F205-4662-8062-E5A53957C46B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DFB601-A528-4F08-A759-F36A9BF86D41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6CAB69-B80F-496D-8F0E-F95A60B5E1A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33224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F2DD7-16F1-43BC-B0FE-2ED1E72304F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807992-C38A-4982-AF21-C057ADCF11A5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0753FC-F14C-4E4F-A0D7-5F59EB911908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1C131B4-F7D8-437F-8163-92EBC6E2BD83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9D044F-B844-40E8-87CB-40CF8EC54C0D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2B1CD7-DDCE-4C6C-8465-764274038DF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1377612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92110-31C6-40EF-A61D-BCF1FA4D876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DAF1CA-DA48-4520-B55D-337E188ACDED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E41305-AE4B-4F55-B0E6-593121C40B49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4D5FF8-A42A-4534-8A1C-3F39967F51A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611154B-7EFF-4A62-B2A0-91C0E9366C6D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4A6F7D-7860-4850-8874-6EBFB890FCB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6ACB04-2028-4FF7-892D-CA44B5EC86B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90857395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DBE615-618D-4662-9270-134655C8C32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B1CBDE-0CC5-4B07-9A59-E18011626613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E50E4DC-894E-4E7B-B0EB-0A4D7F14347A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A0A5579-997A-4F27-BAF0-2BB12F90EB38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7D0124E-FBB0-467D-A7DA-DB1F6EFD14F4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B491572-D917-46BA-A969-085F26B681E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75C2E82-B827-4396-88A4-9CD0BEDB647F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A0D13DE-C161-4051-88DC-EB28372BBE8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AA8573D-590E-4981-8E59-F67ADB3FE32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6245589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884A98-CCE5-41C5-A104-536EE38AD75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F3E18E1-28FF-4407-A7B4-55FB2833F6F9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809FF86-EBB5-466C-BC15-5DEB9A04B2A6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115702-BA29-4047-A681-5E70DB4A5D4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FB25E9-9138-42A1-8E55-C0D5F8E061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82330600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09CC5F4-200A-4FC5-989C-7C41FA6272AF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B4DFDF8-244D-4CF7-8AB5-AABB122ECCF1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5BA7C21-48F7-4467-8A92-CE345FD77829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72A783-3789-4174-9E61-BCC57D0B02F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80624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111B3-6362-4839-9440-D49F181C61A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677BBF-678A-4FE5-83A7-AB99773505B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ACD0B8-0C2F-4983-B4E2-A557A594BE2D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F9C6DF-9EBF-4698-B0A4-FD4CFB485C9A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F9D40B3-3896-451B-B731-B9FE2CC4ABE4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D35A1A-9053-431D-A7F7-35FC33984F02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D263ED-8645-43B6-9EE6-677A2F453D9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1184735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CE95B-6626-44D9-B2F1-A1931CF8190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61CA53B-AF69-4535-B075-1FD0A50DC1C8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false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9CA0CA2-CD98-468F-85EB-353BD8B990C8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FAFFFF-E722-40A7-82EF-11B99DB9BADB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3EF11406-A561-418D-8900-9BE1D9467610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33CFE3-D3DA-4424-A2F0-E18C9606BE7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E59DD6-70A1-4BFE-A881-41D57482789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578356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e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media/image3.png" Type="http://schemas.openxmlformats.org/officeDocument/2006/relationships/image" Id="rId1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2.jpeg" Type="http://schemas.openxmlformats.org/officeDocument/2006/relationships/image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43AE60E-AF11-4C9A-8875-1BA5D9DC8F8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48388" y="1230131"/>
            <a:ext cx="10515600" cy="1235256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8690020-0681-478B-82DC-3C3CC9A0E3F2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8200" y="2585965"/>
            <a:ext cx="10515600" cy="359099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7B6134-0159-4022-A7A6-F5D1736A779F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CAC9E-A5E7-4F42-9462-9AE6950DFEA3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B44176-3297-4598-9B19-1643F4A99C5A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421FFC-4745-4B75-9F84-DB373B4AB56D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2FF22BF-073F-4B01-919C-A6B0FFC01B44}"/>
              </a:ext>
            </a:extLst>
          </p:cNvPr>
          <p:cNvPicPr>
            <a:picLocks noChangeAspect="true"/>
          </p:cNvPicPr>
          <p:nvPr userDrawn="true"/>
        </p:nvPicPr>
        <p:blipFill>
          <a:blip cstate="print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348131"/>
            <a:ext cx="3646381" cy="7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Reakce TI na výzvu z MPSV - Transparency International">
            <a:extLst>
              <a:ext uri="{FF2B5EF4-FFF2-40B4-BE49-F238E27FC236}">
                <a16:creationId xmlns:a16="http://schemas.microsoft.com/office/drawing/2014/main" id="{412A1ED0-237D-4E0B-BA7E-70F83B54C966}"/>
              </a:ext>
            </a:extLst>
          </p:cNvPr>
          <p:cNvPicPr>
            <a:picLocks noChangeAspect="true" noChangeArrowheads="true"/>
          </p:cNvPicPr>
          <p:nvPr userDrawn="true"/>
        </p:nvPicPr>
        <p:blipFill>
          <a:blip cstate="print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84" y="222131"/>
            <a:ext cx="1795992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ACF18225-0777-4895-87F3-34BCFD860985}"/>
              </a:ext>
            </a:extLst>
          </p:cNvPr>
          <p:cNvSpPr/>
          <p:nvPr userDrawn="true"/>
        </p:nvSpPr>
        <p:spPr>
          <a:xfrm>
            <a:off x="0" y="6721475"/>
            <a:ext cx="12192000" cy="15743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82CDF422-219A-C9DC-17CC-6BE789FA7935}"/>
              </a:ext>
            </a:extLst>
          </p:cNvPr>
          <p:cNvPicPr>
            <a:picLocks noChangeAspect="true"/>
          </p:cNvPicPr>
          <p:nvPr userDrawn="true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180" y="264581"/>
            <a:ext cx="879143" cy="92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6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false" ftr="false" dt="false"/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F3FEC-3869-4153-9E90-175ABE5EEB38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333061"/>
            <a:ext cx="9144000" cy="1922901"/>
          </a:xfrm>
        </p:spPr>
        <p:txBody>
          <a:bodyPr>
            <a:noAutofit/>
          </a:bodyPr>
          <a:lstStyle/>
          <a:p>
            <a:r>
              <a:rPr lang="cs-CZ" sz="4000" dirty="false"/>
              <a:t>MAS Šumperský venkov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393AF6-A407-4179-B6E0-45FF0806BFAC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061357" y="3602038"/>
            <a:ext cx="9829799" cy="2619148"/>
          </a:xfrm>
        </p:spPr>
        <p:txBody>
          <a:bodyPr>
            <a:normAutofit/>
          </a:bodyPr>
          <a:lstStyle/>
          <a:p>
            <a:endParaRPr lang="cs-CZ" sz="500" dirty="false"/>
          </a:p>
          <a:p>
            <a:endParaRPr lang="cs-CZ" sz="1600" dirty="false"/>
          </a:p>
          <a:p>
            <a:r>
              <a:rPr lang="cs-CZ" dirty="false"/>
              <a:t>Případová studie</a:t>
            </a:r>
          </a:p>
          <a:p>
            <a:endParaRPr lang="cs-CZ" dirty="false"/>
          </a:p>
          <a:p>
            <a:endParaRPr lang="cs-CZ" dirty="false"/>
          </a:p>
          <a:p>
            <a:r>
              <a:rPr lang="cs-CZ" sz="2000" dirty="false"/>
              <a:t>Zpracování případových studií projektů financovaných z OP Zaměstnanost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119B1D-621F-4455-82F8-99DC71E97D0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01488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Stručné představení MAS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2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5248175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MAS Šumperský venkov byla založena v roce 2006.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Za dobu existence MAS Šumperský venkov podpořila vice než 200 projektů z různých operačních programů v hodnotě více než 51 mil. Kč.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MAS Šumperský venkov tvoří celkem 16 obcí s </a:t>
            </a:r>
            <a:r>
              <a:rPr lang="pt-BR" sz="1800" dirty="false"/>
              <a:t>s více než 26 </a:t>
            </a:r>
            <a:r>
              <a:rPr lang="pt-BR" sz="1800"/>
              <a:t>tisíci obyvatel</a:t>
            </a:r>
            <a:r>
              <a:rPr lang="cs-CZ" sz="1800"/>
              <a:t>.</a:t>
            </a:r>
            <a:endParaRPr lang="cs-CZ" sz="1800" dirty="false"/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sz="1800" dirty="false"/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sz="1800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2994B9-D57F-7291-ABDD-49D3388490D2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392" y="1308391"/>
            <a:ext cx="3753832" cy="530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53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Stručné představení MAS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3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33047" y="2374209"/>
            <a:ext cx="10710566" cy="394620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1600" dirty="false"/>
              <a:t>V rámci činnosti MAS v programovém období 2014-2020 byly řešeny 3 cíle v tematických oblastech programového rámce OPZ: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600" b="true" dirty="false"/>
              <a:t>zaměstnanost: </a:t>
            </a:r>
            <a:r>
              <a:rPr lang="cs-CZ" sz="1600" dirty="false"/>
              <a:t>cílem bylo systematické řešení vysoké nezaměstnanosti na venkově s důrazem na zvyšování nových podnikatelských subjektů, navýšení počtu pracovních míst v regionu, podpora rekvalifikace, poradenství a průběžná motivace lidí k práci a snaha o zlepšení pozice na trhu práce i u obtížně zaměstnatelných skupin obyvatelstva.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600" b="true" dirty="false"/>
              <a:t>sociální služby: </a:t>
            </a:r>
            <a:r>
              <a:rPr lang="cs-CZ" sz="1600" dirty="false"/>
              <a:t>cílem byla podpora sociálního začleňování osob sociálně vyloučených či sociálním vyloučením ohrožených prostřednictvím aktivit zaměřených na prevenci sociálního vyloučení osob, služeb poskytovaných terénní a ambulantní formou, podpora komunitní sociální práce a činnosti komunitních center.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600" b="true" dirty="false"/>
              <a:t>prorodinná opatření:  </a:t>
            </a:r>
            <a:r>
              <a:rPr lang="cs-CZ" sz="1600" dirty="false"/>
              <a:t>cílem</a:t>
            </a:r>
            <a:r>
              <a:rPr lang="cs-CZ" sz="1600" b="true" dirty="false"/>
              <a:t> </a:t>
            </a:r>
            <a:r>
              <a:rPr lang="cs-CZ" sz="1600" dirty="false"/>
              <a:t>byla tvorba nových a zkvalitnění současných služeb, které pomáhají pracujícím rodičům s péčí o děti, usnadňují dřívější návrat do profesního života, a zabraňují sociálnímu vyloučení rodičů malých dětí.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1600" dirty="false"/>
              <a:t>Tato témata jsou reflektována i v SCLLD 2021-2027 v oblasti C Zaměstnanost na venkově, v oblasti G Sociální inkluze a v oblasti D Posilování rodinných vazeb.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1800" dirty="false"/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410442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Nastavení spolupráce místních aktérů v rámci CLLD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4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10495787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MAS Šumperský venkov na svém území spojuje 3 zájmové skupiny (obce a veřejné subjekty, podnikatelé, neziskové organizace). Celkem MAS Šumperský venkov sdružuje 51 subjektů.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Na rozvoji území v tematické oblasti programového rámce OPZ v rámci činnosti MAS Šumperský venkov spolupracují následující aktéři: partneři MAS, organizace, které žádají o dotaci a pak realizují projekty, Úřad práce a široká veřejnost.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Spolupráce místních aktérů v tematických oblastech programového rámce OPZ probíhá formou komunitního projednávaní. Spolupráce místních aktérů také probíhá při přípravě a realizaci projektů financovaných z OZP.</a:t>
            </a:r>
          </a:p>
        </p:txBody>
      </p:sp>
    </p:spTree>
    <p:extLst>
      <p:ext uri="{BB962C8B-B14F-4D97-AF65-F5344CB8AC3E}">
        <p14:creationId xmlns:p14="http://schemas.microsoft.com/office/powerpoint/2010/main" val="27025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Nastavení spolupráce místních aktérů v rámci CLLD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5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10495787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Motivace ke spolupráci pro místní aktéry: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Získat prostředky pro rozvoj regionu.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Možnost vyzkoušet dělat věci jinak.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Přínos místních aktérů na zpracování a naplňování SCLLD spočívá ve znalosti místních problematických oblastí a ochota tyto problematické oblasti do SCLLD zapracovat.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Hlavní bariérou spolupráce je omezený čas, který podnikatelé mohou věnovat schůzím s dalšími členy MAS. Manažeři MAS Šumperský venkov při organizaci dbají na to, aby každá schůzka byla efektivní.</a:t>
            </a:r>
          </a:p>
        </p:txBody>
      </p:sp>
    </p:spTree>
    <p:extLst>
      <p:ext uri="{BB962C8B-B14F-4D97-AF65-F5344CB8AC3E}">
        <p14:creationId xmlns:p14="http://schemas.microsoft.com/office/powerpoint/2010/main" val="2935020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Přidaná hodnota podpory v rámci systému CLLD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6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10495787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Nastavená spolupráce místních aktérů má pozitivní vliv na přípravu a realizaci projektů v rámci systému CLLD v tematické oblasti programového rámce OPZ.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Podpora synergie se projevila v projektu Dostupné sociální poradenství realizovaném v zámku </a:t>
            </a:r>
            <a:r>
              <a:rPr lang="cs-CZ" sz="1800" dirty="false" err="true"/>
              <a:t>Třemešek</a:t>
            </a:r>
            <a:r>
              <a:rPr lang="cs-CZ" sz="1800" dirty="false"/>
              <a:t>. V tomto zámku mezi sebou úspěšně spolupracují Mateřské centrum a terénní sociální pracovníci z PONTIS Šumperk o.p.s..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Poradenství při přípravě a realizaci projektů ze strany vedení MAS má zásadní roli v úspěšnosti těchto projektů. </a:t>
            </a:r>
          </a:p>
        </p:txBody>
      </p:sp>
    </p:spTree>
    <p:extLst>
      <p:ext uri="{BB962C8B-B14F-4D97-AF65-F5344CB8AC3E}">
        <p14:creationId xmlns:p14="http://schemas.microsoft.com/office/powerpoint/2010/main" val="845145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Přínos podpory v rámci systému CLLD pro rozvoj území v tématech programového rámce OPZ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7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10495787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MAS Šumperský venkov využívá předpokládané výhody podpory skrz CLLD v rámci konkrétních řešení problémů spadajících do témat programového rámce OPZ.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Znalost potřeb obyvatel na území nebo specifických cílových skupin využívá v rámci konkrétních řešení problémů při strategickém plánování a při tvorbě SCLLD.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Znalost místních podmínek a místních podniků a organizací pomáhá i při hodnocení projektových záměrů a konkrétně pomáhá nepustit k realizaci projekty, které podporu zneužívají.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Výhodou využití koordinace a síťování v území je překonání úzkého vidění k rozvoji území. Úzké vidění vzniká rozdílnými znalostmi o problémech území a odlišnostmi názorů těchto aktérů.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Užší vazba na vedení obcí, na širší veřejnost, na aktivizační aktivity a na dobrovolnictví dává „kredibilitu“ MAS a projektům, které vznikají v rámci činnosti této MAS.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179446668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673</properties:Words>
  <properties:PresentationFormat>Širokoúhlá obrazovka</properties:PresentationFormat>
  <properties:Paragraphs>56</properties:Paragraphs>
  <properties:Slides>7</properties:Slides>
  <properties:Notes>6</properties:Notes>
  <properties:TotalTime>5105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properties:HeadingPairs>
  <properties:TitlesOfParts>
    <vt:vector baseType="lpstr" size="13">
      <vt:lpstr>Arial</vt:lpstr>
      <vt:lpstr>Calibri</vt:lpstr>
      <vt:lpstr>Calibri Light</vt:lpstr>
      <vt:lpstr>Courier New</vt:lpstr>
      <vt:lpstr>Wingdings</vt:lpstr>
      <vt:lpstr>Motiv Office</vt:lpstr>
      <vt:lpstr>MAS Šumperský venkov</vt:lpstr>
      <vt:lpstr>Stručné představení MAS</vt:lpstr>
      <vt:lpstr>Stručné představení MAS</vt:lpstr>
      <vt:lpstr>Nastavení spolupráce místních aktérů v rámci CLLD</vt:lpstr>
      <vt:lpstr>Nastavení spolupráce místních aktérů v rámci CLLD</vt:lpstr>
      <vt:lpstr>Přidaná hodnota podpory v rámci systému CLLD</vt:lpstr>
      <vt:lpstr>Přínos podpory v rámci systému CLLD pro rozvoj území v tématech programového rámce OPZ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2020-06-16T10:37:51Z</dcterms:created>
  <dc:creator/>
  <cp:lastModifiedBy/>
  <dcterms:modified xmlns:xsi="http://www.w3.org/2001/XMLSchema-instance" xsi:type="dcterms:W3CDTF">2022-07-11T11:24:03Z</dcterms:modified>
  <cp:revision>549</cp:revision>
  <dc:title>Závěry z domácího a mezinárodního teoretického-empirického výzkumu</dc:title>
</cp:coreProperties>
</file>